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9"/>
  </p:notesMasterIdLst>
  <p:sldIdLst>
    <p:sldId id="256" r:id="rId2"/>
    <p:sldId id="257" r:id="rId3"/>
    <p:sldId id="258" r:id="rId4"/>
    <p:sldId id="285" r:id="rId5"/>
    <p:sldId id="259" r:id="rId6"/>
    <p:sldId id="261" r:id="rId7"/>
    <p:sldId id="260" r:id="rId8"/>
    <p:sldId id="262" r:id="rId9"/>
    <p:sldId id="266" r:id="rId10"/>
    <p:sldId id="311" r:id="rId11"/>
    <p:sldId id="312" r:id="rId12"/>
    <p:sldId id="314" r:id="rId13"/>
    <p:sldId id="315" r:id="rId14"/>
    <p:sldId id="317" r:id="rId15"/>
    <p:sldId id="318" r:id="rId16"/>
    <p:sldId id="319" r:id="rId17"/>
    <p:sldId id="320" r:id="rId18"/>
    <p:sldId id="322" r:id="rId19"/>
    <p:sldId id="323" r:id="rId20"/>
    <p:sldId id="325" r:id="rId21"/>
    <p:sldId id="326" r:id="rId22"/>
    <p:sldId id="293" r:id="rId23"/>
    <p:sldId id="327" r:id="rId24"/>
    <p:sldId id="328" r:id="rId25"/>
    <p:sldId id="295" r:id="rId26"/>
    <p:sldId id="296" r:id="rId27"/>
    <p:sldId id="297" r:id="rId28"/>
    <p:sldId id="298" r:id="rId29"/>
    <p:sldId id="299" r:id="rId30"/>
    <p:sldId id="300" r:id="rId31"/>
    <p:sldId id="301" r:id="rId32"/>
    <p:sldId id="307" r:id="rId33"/>
    <p:sldId id="309" r:id="rId34"/>
    <p:sldId id="308" r:id="rId35"/>
    <p:sldId id="302" r:id="rId36"/>
    <p:sldId id="306" r:id="rId37"/>
    <p:sldId id="31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B24A9BF-7230-4AB9-8936-96747E5DDC29}">
          <p14:sldIdLst>
            <p14:sldId id="256"/>
            <p14:sldId id="257"/>
            <p14:sldId id="258"/>
            <p14:sldId id="285"/>
            <p14:sldId id="259"/>
            <p14:sldId id="261"/>
            <p14:sldId id="260"/>
            <p14:sldId id="262"/>
            <p14:sldId id="266"/>
            <p14:sldId id="311"/>
            <p14:sldId id="312"/>
            <p14:sldId id="314"/>
            <p14:sldId id="315"/>
            <p14:sldId id="317"/>
            <p14:sldId id="318"/>
            <p14:sldId id="319"/>
            <p14:sldId id="320"/>
            <p14:sldId id="322"/>
            <p14:sldId id="323"/>
            <p14:sldId id="325"/>
            <p14:sldId id="326"/>
            <p14:sldId id="293"/>
            <p14:sldId id="327"/>
            <p14:sldId id="328"/>
            <p14:sldId id="295"/>
            <p14:sldId id="296"/>
            <p14:sldId id="297"/>
            <p14:sldId id="298"/>
            <p14:sldId id="299"/>
            <p14:sldId id="300"/>
            <p14:sldId id="301"/>
            <p14:sldId id="307"/>
            <p14:sldId id="309"/>
            <p14:sldId id="308"/>
            <p14:sldId id="302"/>
            <p14:sldId id="306"/>
            <p14:sldId id="3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34" y="10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0E80C5-F3EC-456D-BA07-B12370F81670}" type="datetimeFigureOut">
              <a:rPr lang="en-US" smtClean="0"/>
              <a:t>4/26/2017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EAE404-DCFE-42E3-8180-8D42E32480F4}" type="slidenum">
              <a:rPr lang="en-US" smtClean="0"/>
              <a:t>‹#›</a:t>
            </a:fld>
            <a:endParaRPr lang="en-US"/>
          </a:p>
        </p:txBody>
      </p:sp>
    </p:spTree>
    <p:extLst>
      <p:ext uri="{BB962C8B-B14F-4D97-AF65-F5344CB8AC3E}">
        <p14:creationId xmlns:p14="http://schemas.microsoft.com/office/powerpoint/2010/main" val="1803909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3A0164EB-10BE-4DD9-A390-F72C29087839}" type="slidenum">
              <a:rPr lang="en-US" altLang="en-US">
                <a:latin typeface="Arial" panose="020B0604020202020204" pitchFamily="34" charset="0"/>
              </a:rPr>
              <a:pPr eaLnBrk="1" hangingPunct="1">
                <a:spcBef>
                  <a:spcPct val="0"/>
                </a:spcBef>
              </a:pPr>
              <a:t>3</a:t>
            </a:fld>
            <a:endParaRPr lang="en-US" altLang="en-US">
              <a:latin typeface="Arial" panose="020B0604020202020204" pitchFamily="34" charset="0"/>
            </a:endParaRPr>
          </a:p>
        </p:txBody>
      </p:sp>
      <p:sp>
        <p:nvSpPr>
          <p:cNvPr id="102403"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02404"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160057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3A0164EB-10BE-4DD9-A390-F72C29087839}" type="slidenum">
              <a:rPr lang="en-US" altLang="en-US">
                <a:latin typeface="Arial" panose="020B0604020202020204" pitchFamily="34" charset="0"/>
              </a:rPr>
              <a:pPr eaLnBrk="1" hangingPunct="1">
                <a:spcBef>
                  <a:spcPct val="0"/>
                </a:spcBef>
              </a:pPr>
              <a:t>4</a:t>
            </a:fld>
            <a:endParaRPr lang="en-US" altLang="en-US">
              <a:latin typeface="Arial" panose="020B0604020202020204" pitchFamily="34" charset="0"/>
            </a:endParaRPr>
          </a:p>
        </p:txBody>
      </p:sp>
      <p:sp>
        <p:nvSpPr>
          <p:cNvPr id="102403"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02404"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315830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FED09965-1DDD-4F58-8C11-F7EF1A730711}" type="slidenum">
              <a:rPr lang="en-US" altLang="en-US">
                <a:latin typeface="Arial" panose="020B0604020202020204" pitchFamily="34" charset="0"/>
              </a:rPr>
              <a:pPr eaLnBrk="1" hangingPunct="1">
                <a:spcBef>
                  <a:spcPct val="0"/>
                </a:spcBef>
              </a:pPr>
              <a:t>5</a:t>
            </a:fld>
            <a:endParaRPr lang="en-US" altLang="en-US">
              <a:latin typeface="Arial" panose="020B0604020202020204" pitchFamily="34" charset="0"/>
            </a:endParaRPr>
          </a:p>
        </p:txBody>
      </p:sp>
      <p:sp>
        <p:nvSpPr>
          <p:cNvPr id="103427"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03428"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593527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96558E0B-14E4-4313-B6A5-E85E7FA19735}" type="slidenum">
              <a:rPr lang="en-US" altLang="en-US">
                <a:latin typeface="Arial" panose="020B0604020202020204" pitchFamily="34" charset="0"/>
              </a:rPr>
              <a:pPr eaLnBrk="1" hangingPunct="1">
                <a:spcBef>
                  <a:spcPct val="0"/>
                </a:spcBef>
              </a:pPr>
              <a:t>6</a:t>
            </a:fld>
            <a:endParaRPr lang="en-US" altLang="en-US">
              <a:latin typeface="Arial" panose="020B0604020202020204" pitchFamily="34" charset="0"/>
            </a:endParaRPr>
          </a:p>
        </p:txBody>
      </p:sp>
      <p:sp>
        <p:nvSpPr>
          <p:cNvPr id="105475"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05476"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150969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4B0B7820-FD94-49AD-8B52-8C0DC9544C0F}" type="slidenum">
              <a:rPr lang="en-US" altLang="en-US">
                <a:latin typeface="Arial" panose="020B0604020202020204" pitchFamily="34" charset="0"/>
              </a:rPr>
              <a:pPr eaLnBrk="1" hangingPunct="1">
                <a:spcBef>
                  <a:spcPct val="0"/>
                </a:spcBef>
              </a:pPr>
              <a:t>7</a:t>
            </a:fld>
            <a:endParaRPr lang="en-US" altLang="en-US">
              <a:latin typeface="Arial" panose="020B0604020202020204" pitchFamily="34" charset="0"/>
            </a:endParaRPr>
          </a:p>
        </p:txBody>
      </p:sp>
      <p:sp>
        <p:nvSpPr>
          <p:cNvPr id="104451"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04452"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776051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5C2301FE-37D8-40D9-A4F5-D4D7F0F3F5E5}" type="slidenum">
              <a:rPr lang="en-US" altLang="en-US">
                <a:latin typeface="Arial" panose="020B0604020202020204" pitchFamily="34" charset="0"/>
              </a:rPr>
              <a:pPr eaLnBrk="1" hangingPunct="1">
                <a:spcBef>
                  <a:spcPct val="0"/>
                </a:spcBef>
              </a:pPr>
              <a:t>8</a:t>
            </a:fld>
            <a:endParaRPr lang="en-US" altLang="en-US">
              <a:latin typeface="Arial" panose="020B0604020202020204" pitchFamily="34" charset="0"/>
            </a:endParaRPr>
          </a:p>
        </p:txBody>
      </p:sp>
      <p:sp>
        <p:nvSpPr>
          <p:cNvPr id="106499"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06500"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774739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39FC77E0-06E5-45AE-865E-D1D9C442011F}" type="slidenum">
              <a:rPr lang="en-US" altLang="en-US">
                <a:latin typeface="Arial" panose="020B0604020202020204" pitchFamily="34" charset="0"/>
              </a:rPr>
              <a:pPr eaLnBrk="1" hangingPunct="1">
                <a:spcBef>
                  <a:spcPct val="0"/>
                </a:spcBef>
              </a:pPr>
              <a:t>9</a:t>
            </a:fld>
            <a:endParaRPr lang="en-US" altLang="en-US">
              <a:latin typeface="Arial" panose="020B0604020202020204" pitchFamily="34" charset="0"/>
            </a:endParaRPr>
          </a:p>
        </p:txBody>
      </p:sp>
      <p:sp>
        <p:nvSpPr>
          <p:cNvPr id="109571" name="Rectangle 1"/>
          <p:cNvSpPr>
            <a:spLocks noGrp="1" noRot="1" noChangeAspect="1" noChangeArrowheads="1" noTextEdit="1"/>
          </p:cNvSpPr>
          <p:nvPr>
            <p:ph type="sldImg"/>
          </p:nvPr>
        </p:nvSpPr>
        <p:spPr>
          <a:xfrm>
            <a:off x="1143000" y="685800"/>
            <a:ext cx="4572000" cy="3429000"/>
          </a:xfrm>
          <a:solidFill>
            <a:srgbClr val="FFFFFF"/>
          </a:solidFill>
          <a:ln/>
        </p:spPr>
      </p:sp>
      <p:sp>
        <p:nvSpPr>
          <p:cNvPr id="109572" name="Rectangle 2"/>
          <p:cNvSpPr>
            <a:spLocks noGrp="1" noChangeArrowheads="1"/>
          </p:cNvSpPr>
          <p:nvPr>
            <p:ph type="body" idx="1"/>
          </p:nvPr>
        </p:nvSpPr>
        <p:spPr>
          <a:xfrm>
            <a:off x="685800" y="4343400"/>
            <a:ext cx="5486400"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513675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31F81D7C-86C2-4380-AB79-036A6A899150}" type="slidenum">
              <a:rPr lang="en-US" altLang="en-US">
                <a:latin typeface="Arial" panose="020B0604020202020204" pitchFamily="34" charset="0"/>
              </a:rPr>
              <a:pPr eaLnBrk="1" hangingPunct="1">
                <a:spcBef>
                  <a:spcPct val="0"/>
                </a:spcBef>
              </a:pPr>
              <a:t>10</a:t>
            </a:fld>
            <a:endParaRPr lang="en-US" altLang="en-US">
              <a:latin typeface="Arial" panose="020B0604020202020204" pitchFamily="34" charset="0"/>
            </a:endParaRPr>
          </a:p>
        </p:txBody>
      </p:sp>
      <p:sp>
        <p:nvSpPr>
          <p:cNvPr id="110595"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0596"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1464320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A9E2A56E-4217-4EA9-9F51-9F278F04B2F9}" type="slidenum">
              <a:rPr lang="en-US" altLang="en-US">
                <a:latin typeface="Arial" panose="020B0604020202020204" pitchFamily="34" charset="0"/>
              </a:rPr>
              <a:pPr eaLnBrk="1" hangingPunct="1">
                <a:spcBef>
                  <a:spcPct val="0"/>
                </a:spcBef>
              </a:pPr>
              <a:t>12</a:t>
            </a:fld>
            <a:endParaRPr lang="en-US" altLang="en-US">
              <a:latin typeface="Arial" panose="020B0604020202020204" pitchFamily="34" charset="0"/>
            </a:endParaRPr>
          </a:p>
        </p:txBody>
      </p:sp>
      <p:sp>
        <p:nvSpPr>
          <p:cNvPr id="111619"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1620"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981072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23F487CD-2BAD-4499-8431-2A8D7506390D}" type="slidenum">
              <a:rPr lang="en-US" altLang="en-US">
                <a:latin typeface="Arial" panose="020B0604020202020204" pitchFamily="34" charset="0"/>
              </a:rPr>
              <a:pPr eaLnBrk="1" hangingPunct="1">
                <a:spcBef>
                  <a:spcPct val="0"/>
                </a:spcBef>
              </a:pPr>
              <a:t>14</a:t>
            </a:fld>
            <a:endParaRPr lang="en-US" altLang="en-US">
              <a:latin typeface="Arial" panose="020B0604020202020204" pitchFamily="34" charset="0"/>
            </a:endParaRPr>
          </a:p>
        </p:txBody>
      </p:sp>
      <p:sp>
        <p:nvSpPr>
          <p:cNvPr id="112643"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2644"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61578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BB20BBFD-BD1C-46C6-A14E-B65062EA8EE2}" type="slidenum">
              <a:rPr lang="en-US" altLang="en-US">
                <a:latin typeface="Arial" panose="020B0604020202020204" pitchFamily="34" charset="0"/>
              </a:rPr>
              <a:pPr eaLnBrk="1" hangingPunct="1">
                <a:spcBef>
                  <a:spcPct val="0"/>
                </a:spcBef>
              </a:pPr>
              <a:t>16</a:t>
            </a:fld>
            <a:endParaRPr lang="en-US" altLang="en-US">
              <a:latin typeface="Arial" panose="020B0604020202020204" pitchFamily="34" charset="0"/>
            </a:endParaRPr>
          </a:p>
        </p:txBody>
      </p:sp>
      <p:sp>
        <p:nvSpPr>
          <p:cNvPr id="113667"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3668"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526969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BB892D54-9351-4043-B4A5-FA1592AD0B9E}" type="slidenum">
              <a:rPr lang="en-US" altLang="en-US">
                <a:latin typeface="Arial" panose="020B0604020202020204" pitchFamily="34" charset="0"/>
              </a:rPr>
              <a:pPr eaLnBrk="1" hangingPunct="1">
                <a:spcBef>
                  <a:spcPct val="0"/>
                </a:spcBef>
              </a:pPr>
              <a:t>18</a:t>
            </a:fld>
            <a:endParaRPr lang="en-US" altLang="en-US">
              <a:latin typeface="Arial" panose="020B0604020202020204" pitchFamily="34" charset="0"/>
            </a:endParaRPr>
          </a:p>
        </p:txBody>
      </p:sp>
      <p:sp>
        <p:nvSpPr>
          <p:cNvPr id="114691"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4692"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603057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EADB5BF0-8BF2-4F80-9C1E-06E792C9BFCA}" type="slidenum">
              <a:rPr lang="en-US" altLang="en-US">
                <a:latin typeface="Arial" panose="020B0604020202020204" pitchFamily="34" charset="0"/>
              </a:rPr>
              <a:pPr eaLnBrk="1" hangingPunct="1">
                <a:spcBef>
                  <a:spcPct val="0"/>
                </a:spcBef>
              </a:pPr>
              <a:t>20</a:t>
            </a:fld>
            <a:endParaRPr lang="en-US" altLang="en-US">
              <a:latin typeface="Arial" panose="020B0604020202020204" pitchFamily="34" charset="0"/>
            </a:endParaRPr>
          </a:p>
        </p:txBody>
      </p:sp>
      <p:sp>
        <p:nvSpPr>
          <p:cNvPr id="115715"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5716"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073021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1pPr>
            <a:lvl2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2pPr>
            <a:lvl3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3pPr>
            <a:lvl4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4pPr>
            <a:lvl5pPr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anose="02020603050405020304" pitchFamily="18" charset="0"/>
              </a:defRPr>
            </a:lvl9pPr>
          </a:lstStyle>
          <a:p>
            <a:pPr eaLnBrk="1" hangingPunct="1">
              <a:spcBef>
                <a:spcPct val="0"/>
              </a:spcBef>
            </a:pPr>
            <a:fld id="{CE4EABF2-10C2-49D9-850B-CACA49E09583}" type="slidenum">
              <a:rPr lang="en-US" altLang="en-US">
                <a:latin typeface="Arial" panose="020B0604020202020204" pitchFamily="34" charset="0"/>
              </a:rPr>
              <a:pPr eaLnBrk="1" hangingPunct="1">
                <a:spcBef>
                  <a:spcPct val="0"/>
                </a:spcBef>
              </a:pPr>
              <a:t>23</a:t>
            </a:fld>
            <a:endParaRPr lang="en-US" altLang="en-US">
              <a:latin typeface="Arial" panose="020B0604020202020204" pitchFamily="34" charset="0"/>
            </a:endParaRPr>
          </a:p>
        </p:txBody>
      </p:sp>
      <p:sp>
        <p:nvSpPr>
          <p:cNvPr id="119811"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9812" name="Rectangle 2"/>
          <p:cNvSpPr>
            <a:spLocks noGrp="1" noChangeArrowheads="1"/>
          </p:cNvSpPr>
          <p:nvPr>
            <p:ph type="body" idx="1"/>
          </p:nvPr>
        </p:nvSpPr>
        <p:spPr>
          <a:xfrm>
            <a:off x="685800" y="4343400"/>
            <a:ext cx="5486400" cy="4208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22291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982A14B-26EB-4D64-AFC8-B785A11ACE4C}"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982A14B-26EB-4D64-AFC8-B785A11ACE4C}"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0982A14B-26EB-4D64-AFC8-B785A11ACE4C}"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982A14B-26EB-4D64-AFC8-B785A11ACE4C}"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2C194E-06D6-4F0E-BDF3-41DF4C4EC2A2}"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982A14B-26EB-4D64-AFC8-B785A11ACE4C}" type="datetimeFigureOut">
              <a:rPr lang="en-US" smtClean="0"/>
              <a:t>4/26/2017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982A14B-26EB-4D64-AFC8-B785A11ACE4C}" type="datetimeFigureOut">
              <a:rPr lang="en-US" smtClean="0"/>
              <a:t>4/26/2017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2A14B-26EB-4D64-AFC8-B785A11ACE4C}" type="datetimeFigureOut">
              <a:rPr lang="en-US" smtClean="0"/>
              <a:t>4/26/2017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0982A14B-26EB-4D64-AFC8-B785A11ACE4C}" type="datetimeFigureOut">
              <a:rPr lang="en-US" smtClean="0"/>
              <a:t>4/26/2017</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962C194E-06D6-4F0E-BDF3-41DF4C4EC2A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2A14B-26EB-4D64-AFC8-B785A11ACE4C}" type="datetimeFigureOut">
              <a:rPr lang="en-US" smtClean="0"/>
              <a:t>4/26/2017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2A14B-26EB-4D64-AFC8-B785A11ACE4C}"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82A14B-26EB-4D64-AFC8-B785A11ACE4C}" type="datetimeFigureOut">
              <a:rPr lang="en-US" smtClean="0"/>
              <a:t>4/26/2017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2C194E-06D6-4F0E-BDF3-41DF4C4EC2A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04788" y="322263"/>
            <a:ext cx="8764587" cy="11112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47700" y="1600200"/>
            <a:ext cx="4037013" cy="4875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7113" y="1600200"/>
            <a:ext cx="4038600" cy="4875213"/>
          </a:xfrm>
        </p:spPr>
        <p:txBody>
          <a:bodyPr/>
          <a:lstStyle/>
          <a:p>
            <a:pPr lvl="0"/>
            <a:endParaRPr lang="en-US" noProof="0" smtClean="0"/>
          </a:p>
        </p:txBody>
      </p:sp>
    </p:spTree>
    <p:extLst>
      <p:ext uri="{BB962C8B-B14F-4D97-AF65-F5344CB8AC3E}">
        <p14:creationId xmlns:p14="http://schemas.microsoft.com/office/powerpoint/2010/main" val="3806493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04788" y="322263"/>
            <a:ext cx="8764587" cy="1111250"/>
          </a:xfrm>
        </p:spPr>
        <p:txBody>
          <a:bodyPr/>
          <a:lstStyle/>
          <a:p>
            <a:r>
              <a:rPr lang="en-US" smtClean="0"/>
              <a:t>Click to edit Master title style</a:t>
            </a:r>
            <a:endParaRPr lang="en-US"/>
          </a:p>
        </p:txBody>
      </p:sp>
    </p:spTree>
    <p:extLst>
      <p:ext uri="{BB962C8B-B14F-4D97-AF65-F5344CB8AC3E}">
        <p14:creationId xmlns:p14="http://schemas.microsoft.com/office/powerpoint/2010/main" val="4164555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04788" y="322263"/>
            <a:ext cx="8764587" cy="111125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47700" y="1600200"/>
            <a:ext cx="4037013" cy="4875213"/>
          </a:xfrm>
        </p:spPr>
        <p:txBody>
          <a:bodyPr/>
          <a:lstStyle/>
          <a:p>
            <a:pPr lvl="0"/>
            <a:endParaRPr lang="en-US" noProof="0" smtClean="0"/>
          </a:p>
        </p:txBody>
      </p:sp>
      <p:sp>
        <p:nvSpPr>
          <p:cNvPr id="4" name="Text Placeholder 3"/>
          <p:cNvSpPr>
            <a:spLocks noGrp="1"/>
          </p:cNvSpPr>
          <p:nvPr>
            <p:ph type="body" sz="half" idx="2"/>
          </p:nvPr>
        </p:nvSpPr>
        <p:spPr>
          <a:xfrm>
            <a:off x="4837113" y="1600200"/>
            <a:ext cx="4038600" cy="4875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9813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204788" y="322263"/>
            <a:ext cx="8764587" cy="11112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47700" y="1600200"/>
            <a:ext cx="8228013" cy="23606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47700" y="4113213"/>
            <a:ext cx="8228013"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1987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0982A14B-26EB-4D64-AFC8-B785A11ACE4C}" type="datetimeFigureOut">
              <a:rPr lang="en-US" smtClean="0"/>
              <a:t>4/26/2017</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962C194E-06D6-4F0E-BDF3-41DF4C4EC2A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www.pbs.org/wnet/religionandethics/week1143/perspectives.html"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9200" y="5334000"/>
            <a:ext cx="6629400" cy="566738"/>
          </a:xfrm>
        </p:spPr>
        <p:txBody>
          <a:bodyPr>
            <a:noAutofit/>
          </a:bodyPr>
          <a:lstStyle/>
          <a:p>
            <a:pPr algn="ctr"/>
            <a:r>
              <a:rPr lang="en-US" sz="3600" dirty="0" smtClean="0">
                <a:latin typeface="Baskerville Old Face" panose="02020602080505020303" pitchFamily="18" charset="0"/>
                <a:cs typeface="Arabic Typesetting" panose="03020402040406030203" pitchFamily="66" charset="-78"/>
              </a:rPr>
              <a:t>MODULE 9</a:t>
            </a:r>
            <a:endParaRPr lang="en-US" sz="3600" dirty="0">
              <a:latin typeface="Baskerville Old Face" panose="02020602080505020303" pitchFamily="18" charset="0"/>
              <a:cs typeface="Arabic Typesetting" panose="03020402040406030203" pitchFamily="66" charset="-78"/>
            </a:endParaRPr>
          </a:p>
        </p:txBody>
      </p:sp>
      <p:sp>
        <p:nvSpPr>
          <p:cNvPr id="6" name="Text Placeholder 5"/>
          <p:cNvSpPr>
            <a:spLocks noGrp="1"/>
          </p:cNvSpPr>
          <p:nvPr>
            <p:ph type="body" sz="half" idx="2"/>
          </p:nvPr>
        </p:nvSpPr>
        <p:spPr>
          <a:xfrm>
            <a:off x="1354105" y="5900738"/>
            <a:ext cx="6553200" cy="804862"/>
          </a:xfrm>
        </p:spPr>
        <p:txBody>
          <a:bodyPr>
            <a:normAutofit/>
          </a:bodyPr>
          <a:lstStyle/>
          <a:p>
            <a:pPr algn="ctr"/>
            <a:r>
              <a:rPr lang="en-US" sz="3600" dirty="0" smtClean="0">
                <a:latin typeface="Baskerville Old Face" panose="02020602080505020303" pitchFamily="18" charset="0"/>
              </a:rPr>
              <a:t>RELIGION AND EDUCATION</a:t>
            </a:r>
            <a:endParaRPr lang="en-US" sz="3600" b="1" dirty="0">
              <a:latin typeface="Baskerville Old Face" panose="02020602080505020303"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857" y="228599"/>
            <a:ext cx="6101695" cy="4800601"/>
          </a:xfrm>
          <a:prstGeom prst="rect">
            <a:avLst/>
          </a:prstGeom>
        </p:spPr>
      </p:pic>
    </p:spTree>
    <p:extLst>
      <p:ext uri="{BB962C8B-B14F-4D97-AF65-F5344CB8AC3E}">
        <p14:creationId xmlns:p14="http://schemas.microsoft.com/office/powerpoint/2010/main" val="2921757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505200" y="23446"/>
            <a:ext cx="5181598" cy="793750"/>
          </a:xfrm>
        </p:spPr>
        <p:txBody>
          <a:bodyPr>
            <a:noAutofit/>
          </a:bodyPr>
          <a:lstStyle/>
          <a:p>
            <a:pPr algn="ctr"/>
            <a:r>
              <a:rPr lang="en-US" sz="3600" dirty="0" err="1" smtClean="0">
                <a:latin typeface="Baskerville Old Face" panose="02020602080505020303" pitchFamily="18" charset="0"/>
              </a:rPr>
              <a:t>OBJECTIVEsS</a:t>
            </a:r>
            <a:endParaRPr lang="en-US" sz="3600" dirty="0">
              <a:latin typeface="Baskerville Old Face" panose="02020602080505020303" pitchFamily="18" charset="0"/>
            </a:endParaRPr>
          </a:p>
        </p:txBody>
      </p:sp>
      <p:sp>
        <p:nvSpPr>
          <p:cNvPr id="6" name="Content Placeholder 5"/>
          <p:cNvSpPr>
            <a:spLocks noGrp="1"/>
          </p:cNvSpPr>
          <p:nvPr>
            <p:ph idx="1"/>
          </p:nvPr>
        </p:nvSpPr>
        <p:spPr>
          <a:xfrm>
            <a:off x="3505200" y="319087"/>
            <a:ext cx="5333999" cy="5853113"/>
          </a:xfrm>
        </p:spPr>
        <p:txBody>
          <a:bodyPr>
            <a:normAutofit fontScale="85000" lnSpcReduction="20000"/>
          </a:bodyPr>
          <a:lstStyle/>
          <a:p>
            <a:pPr marL="457200" indent="-457200">
              <a:lnSpc>
                <a:spcPct val="120000"/>
              </a:lnSpc>
              <a:buFont typeface="Arial" panose="020B0604020202020204" pitchFamily="34" charset="0"/>
              <a:buChar char="•"/>
            </a:pPr>
            <a:endParaRPr lang="en-US" dirty="0" smtClean="0"/>
          </a:p>
          <a:p>
            <a:pPr marL="457200" indent="-457200">
              <a:lnSpc>
                <a:spcPct val="120000"/>
              </a:lnSpc>
              <a:buFont typeface="Arial" panose="020B0604020202020204" pitchFamily="34" charset="0"/>
              <a:buChar char="•"/>
            </a:pPr>
            <a:r>
              <a:rPr lang="en-US" dirty="0" smtClean="0"/>
              <a:t>Sociological perspective of religion</a:t>
            </a:r>
          </a:p>
          <a:p>
            <a:pPr marL="457200" indent="-457200">
              <a:lnSpc>
                <a:spcPct val="120000"/>
              </a:lnSpc>
              <a:buFont typeface="Arial" panose="020B0604020202020204" pitchFamily="34" charset="0"/>
              <a:buChar char="•"/>
            </a:pPr>
            <a:r>
              <a:rPr lang="en-US" dirty="0" smtClean="0"/>
              <a:t>Basic tenets of major world religions</a:t>
            </a:r>
          </a:p>
          <a:p>
            <a:pPr marL="457200" indent="-457200">
              <a:lnSpc>
                <a:spcPct val="120000"/>
              </a:lnSpc>
              <a:buFont typeface="Arial" panose="020B0604020202020204" pitchFamily="34" charset="0"/>
              <a:buChar char="•"/>
            </a:pPr>
            <a:r>
              <a:rPr lang="en-US" dirty="0" smtClean="0"/>
              <a:t>Religion in the US</a:t>
            </a:r>
          </a:p>
          <a:p>
            <a:pPr marL="457200" indent="-457200">
              <a:lnSpc>
                <a:spcPct val="120000"/>
              </a:lnSpc>
              <a:buFont typeface="Arial" panose="020B0604020202020204" pitchFamily="34" charset="0"/>
              <a:buChar char="•"/>
            </a:pPr>
            <a:r>
              <a:rPr lang="en-US" dirty="0" smtClean="0"/>
              <a:t>Educational differences around the world</a:t>
            </a:r>
          </a:p>
          <a:p>
            <a:pPr marL="457200" indent="-457200">
              <a:lnSpc>
                <a:spcPct val="120000"/>
              </a:lnSpc>
              <a:buFont typeface="Arial" panose="020B0604020202020204" pitchFamily="34" charset="0"/>
              <a:buChar char="•"/>
            </a:pPr>
            <a:r>
              <a:rPr lang="en-US" dirty="0" smtClean="0"/>
              <a:t>Theoretical perspective of Education</a:t>
            </a:r>
          </a:p>
          <a:p>
            <a:pPr marL="457200" indent="-457200">
              <a:lnSpc>
                <a:spcPct val="120000"/>
              </a:lnSpc>
              <a:buFont typeface="Arial" panose="020B0604020202020204" pitchFamily="34" charset="0"/>
              <a:buChar char="•"/>
            </a:pPr>
            <a:r>
              <a:rPr lang="en-US" dirty="0" smtClean="0"/>
              <a:t>Historical and Contemporary issues in education</a:t>
            </a:r>
          </a:p>
        </p:txBody>
      </p:sp>
      <p:pic>
        <p:nvPicPr>
          <p:cNvPr id="1028" name="Picture 4"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270"/>
            <a:ext cx="39624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099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idx="4294967295"/>
          </p:nvPr>
        </p:nvSpPr>
        <p:spPr>
          <a:xfrm>
            <a:off x="457200" y="0"/>
            <a:ext cx="8229600" cy="762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600" dirty="0" smtClean="0"/>
              <a:t>What is Religion?</a:t>
            </a:r>
          </a:p>
        </p:txBody>
      </p:sp>
      <p:sp>
        <p:nvSpPr>
          <p:cNvPr id="28674" name="Rectangle 2"/>
          <p:cNvSpPr>
            <a:spLocks noGrp="1" noChangeArrowheads="1"/>
          </p:cNvSpPr>
          <p:nvPr>
            <p:ph type="body" idx="4294967295"/>
          </p:nvPr>
        </p:nvSpPr>
        <p:spPr>
          <a:xfrm>
            <a:off x="914400" y="838200"/>
            <a:ext cx="7315200" cy="5791200"/>
          </a:xfrm>
        </p:spPr>
        <p:txBody>
          <a:bodyPr>
            <a:noAutofit/>
          </a:bodyPr>
          <a:lstStyle/>
          <a:p>
            <a:pPr marL="0" indent="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b="1" dirty="0" smtClean="0">
                <a:latin typeface="Times New Roman" panose="02020603050405020304" pitchFamily="18" charset="0"/>
              </a:rPr>
              <a:t>Emile Durkheim</a:t>
            </a:r>
          </a:p>
          <a:p>
            <a:pPr marL="431800" lvl="1" indent="-215900" eaLnBrk="1">
              <a:lnSpc>
                <a:spcPct val="90000"/>
              </a:lnSpc>
              <a:spcBef>
                <a:spcPts val="45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b="1" i="1" dirty="0" smtClean="0">
                <a:latin typeface="Times New Roman" panose="02020603050405020304" pitchFamily="18" charset="0"/>
              </a:rPr>
              <a:t>The Elementary Forms of Religious Life</a:t>
            </a:r>
            <a:r>
              <a:rPr lang="en-US" altLang="en-US" sz="2400" b="1" dirty="0" smtClean="0">
                <a:latin typeface="Times New Roman" panose="02020603050405020304" pitchFamily="18" charset="0"/>
              </a:rPr>
              <a:t> (1912)</a:t>
            </a:r>
            <a:r>
              <a:rPr lang="en-US" altLang="en-US" sz="2400" dirty="0" smtClean="0">
                <a:latin typeface="Times New Roman" panose="02020603050405020304" pitchFamily="18" charset="0"/>
              </a:rPr>
              <a:t> </a:t>
            </a:r>
          </a:p>
          <a:p>
            <a:pPr marL="0" indent="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Religion is a “unified system of beliefs and practices relative to sacred things.”</a:t>
            </a:r>
          </a:p>
          <a:p>
            <a:pPr marL="0" indent="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Religion’s component parts</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A theology </a:t>
            </a:r>
          </a:p>
          <a:p>
            <a:pPr marL="647700" lvl="2"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Organized set of beliefs and practices—doctrine</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A set of rituals</a:t>
            </a:r>
          </a:p>
          <a:p>
            <a:pPr marL="647700" lvl="2"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Beliefs are translated into behaviors--faith must be observable</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Classification of sacred and profane objects</a:t>
            </a:r>
          </a:p>
          <a:p>
            <a:pPr marL="647700" lvl="2"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Sacred (Elements that are set apart from the everyday world---to be treated with reverence)</a:t>
            </a:r>
          </a:p>
          <a:p>
            <a:pPr marL="647700" lvl="2"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Profane (Elements of the everyday world)</a:t>
            </a:r>
          </a:p>
        </p:txBody>
      </p:sp>
    </p:spTree>
    <p:extLst>
      <p:ext uri="{BB962C8B-B14F-4D97-AF65-F5344CB8AC3E}">
        <p14:creationId xmlns:p14="http://schemas.microsoft.com/office/powerpoint/2010/main" val="35246905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28674">
                                            <p:txEl>
                                              <p:pRg st="0" end="0"/>
                                            </p:txEl>
                                          </p:spTgt>
                                        </p:tgtEl>
                                        <p:attrNameLst>
                                          <p:attrName>style.visibility</p:attrName>
                                        </p:attrNameLst>
                                      </p:cBhvr>
                                      <p:to>
                                        <p:strVal val="visible"/>
                                      </p:to>
                                    </p:set>
                                    <p:anim calcmode="lin" valueType="num">
                                      <p:cBhvr additive="repl">
                                        <p:cTn id="7" dur="1000" fill="hold"/>
                                        <p:tgtEl>
                                          <p:spTgt spid="28674">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28674">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2867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28674">
                                            <p:txEl>
                                              <p:pRg st="1" end="1"/>
                                            </p:txEl>
                                          </p:spTgt>
                                        </p:tgtEl>
                                        <p:attrNameLst>
                                          <p:attrName>style.visibility</p:attrName>
                                        </p:attrNameLst>
                                      </p:cBhvr>
                                      <p:to>
                                        <p:strVal val="visible"/>
                                      </p:to>
                                    </p:set>
                                    <p:anim calcmode="lin" valueType="num">
                                      <p:cBhvr additive="repl">
                                        <p:cTn id="14" dur="1000" fill="hold"/>
                                        <p:tgtEl>
                                          <p:spTgt spid="28674">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28674">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2867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28674">
                                            <p:txEl>
                                              <p:pRg st="2" end="2"/>
                                            </p:txEl>
                                          </p:spTgt>
                                        </p:tgtEl>
                                        <p:attrNameLst>
                                          <p:attrName>style.visibility</p:attrName>
                                        </p:attrNameLst>
                                      </p:cBhvr>
                                      <p:to>
                                        <p:strVal val="visible"/>
                                      </p:to>
                                    </p:set>
                                    <p:anim calcmode="lin" valueType="num">
                                      <p:cBhvr additive="repl">
                                        <p:cTn id="21" dur="1000" fill="hold"/>
                                        <p:tgtEl>
                                          <p:spTgt spid="28674">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28674">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2867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28674">
                                            <p:txEl>
                                              <p:pRg st="3" end="3"/>
                                            </p:txEl>
                                          </p:spTgt>
                                        </p:tgtEl>
                                        <p:attrNameLst>
                                          <p:attrName>style.visibility</p:attrName>
                                        </p:attrNameLst>
                                      </p:cBhvr>
                                      <p:to>
                                        <p:strVal val="visible"/>
                                      </p:to>
                                    </p:set>
                                    <p:anim calcmode="lin" valueType="num">
                                      <p:cBhvr additive="repl">
                                        <p:cTn id="28" dur="1000" fill="hold"/>
                                        <p:tgtEl>
                                          <p:spTgt spid="28674">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28674">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28674">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fill="hold" nodeType="clickEffect">
                                  <p:stCondLst>
                                    <p:cond delay="0"/>
                                  </p:stCondLst>
                                  <p:childTnLst>
                                    <p:set>
                                      <p:cBhvr additive="repl">
                                        <p:cTn id="34" dur="1" fill="hold">
                                          <p:stCondLst>
                                            <p:cond delay="0"/>
                                          </p:stCondLst>
                                        </p:cTn>
                                        <p:tgtEl>
                                          <p:spTgt spid="28674">
                                            <p:txEl>
                                              <p:pRg st="4" end="4"/>
                                            </p:txEl>
                                          </p:spTgt>
                                        </p:tgtEl>
                                        <p:attrNameLst>
                                          <p:attrName>style.visibility</p:attrName>
                                        </p:attrNameLst>
                                      </p:cBhvr>
                                      <p:to>
                                        <p:strVal val="visible"/>
                                      </p:to>
                                    </p:set>
                                    <p:anim calcmode="lin" valueType="num">
                                      <p:cBhvr additive="repl">
                                        <p:cTn id="35" dur="1000" fill="hold"/>
                                        <p:tgtEl>
                                          <p:spTgt spid="28674">
                                            <p:txEl>
                                              <p:pRg st="4" end="4"/>
                                            </p:txEl>
                                          </p:spTgt>
                                        </p:tgtEl>
                                        <p:attrNameLst>
                                          <p:attrName>ppt_w</p:attrName>
                                        </p:attrNameLst>
                                      </p:cBhvr>
                                      <p:tavLst>
                                        <p:tav tm="100000">
                                          <p:val>
                                            <p:strVal val="#ppt_w*0.70"/>
                                          </p:val>
                                        </p:tav>
                                        <p:tav>
                                          <p:val>
                                            <p:strVal val="#ppt_w"/>
                                          </p:val>
                                        </p:tav>
                                      </p:tavLst>
                                    </p:anim>
                                    <p:anim calcmode="lin" valueType="num">
                                      <p:cBhvr additive="repl">
                                        <p:cTn id="36" dur="1000" fill="hold"/>
                                        <p:tgtEl>
                                          <p:spTgt spid="28674">
                                            <p:txEl>
                                              <p:pRg st="4" end="4"/>
                                            </p:txEl>
                                          </p:spTgt>
                                        </p:tgtEl>
                                        <p:attrNameLst>
                                          <p:attrName>ppt_h</p:attrName>
                                        </p:attrNameLst>
                                      </p:cBhvr>
                                      <p:tavLst>
                                        <p:tav tm="100000">
                                          <p:val>
                                            <p:strVal val="#ppt_h"/>
                                          </p:val>
                                        </p:tav>
                                        <p:tav>
                                          <p:val>
                                            <p:strVal val="#ppt_h"/>
                                          </p:val>
                                        </p:tav>
                                      </p:tavLst>
                                    </p:anim>
                                    <p:animEffect transition="in" filter="fade">
                                      <p:cBhvr additive="repl">
                                        <p:cTn id="37" dur="1000"/>
                                        <p:tgtEl>
                                          <p:spTgt spid="28674">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fill="hold" nodeType="clickEffect">
                                  <p:stCondLst>
                                    <p:cond delay="0"/>
                                  </p:stCondLst>
                                  <p:childTnLst>
                                    <p:set>
                                      <p:cBhvr additive="repl">
                                        <p:cTn id="41" dur="1" fill="hold">
                                          <p:stCondLst>
                                            <p:cond delay="0"/>
                                          </p:stCondLst>
                                        </p:cTn>
                                        <p:tgtEl>
                                          <p:spTgt spid="28674">
                                            <p:txEl>
                                              <p:pRg st="5" end="5"/>
                                            </p:txEl>
                                          </p:spTgt>
                                        </p:tgtEl>
                                        <p:attrNameLst>
                                          <p:attrName>style.visibility</p:attrName>
                                        </p:attrNameLst>
                                      </p:cBhvr>
                                      <p:to>
                                        <p:strVal val="visible"/>
                                      </p:to>
                                    </p:set>
                                    <p:anim calcmode="lin" valueType="num">
                                      <p:cBhvr additive="repl">
                                        <p:cTn id="42" dur="1000" fill="hold"/>
                                        <p:tgtEl>
                                          <p:spTgt spid="28674">
                                            <p:txEl>
                                              <p:pRg st="5" end="5"/>
                                            </p:txEl>
                                          </p:spTgt>
                                        </p:tgtEl>
                                        <p:attrNameLst>
                                          <p:attrName>ppt_w</p:attrName>
                                        </p:attrNameLst>
                                      </p:cBhvr>
                                      <p:tavLst>
                                        <p:tav tm="100000">
                                          <p:val>
                                            <p:strVal val="#ppt_w*0.70"/>
                                          </p:val>
                                        </p:tav>
                                        <p:tav>
                                          <p:val>
                                            <p:strVal val="#ppt_w"/>
                                          </p:val>
                                        </p:tav>
                                      </p:tavLst>
                                    </p:anim>
                                    <p:anim calcmode="lin" valueType="num">
                                      <p:cBhvr additive="repl">
                                        <p:cTn id="43" dur="1000" fill="hold"/>
                                        <p:tgtEl>
                                          <p:spTgt spid="28674">
                                            <p:txEl>
                                              <p:pRg st="5" end="5"/>
                                            </p:txEl>
                                          </p:spTgt>
                                        </p:tgtEl>
                                        <p:attrNameLst>
                                          <p:attrName>ppt_h</p:attrName>
                                        </p:attrNameLst>
                                      </p:cBhvr>
                                      <p:tavLst>
                                        <p:tav tm="100000">
                                          <p:val>
                                            <p:strVal val="#ppt_h"/>
                                          </p:val>
                                        </p:tav>
                                        <p:tav>
                                          <p:val>
                                            <p:strVal val="#ppt_h"/>
                                          </p:val>
                                        </p:tav>
                                      </p:tavLst>
                                    </p:anim>
                                    <p:animEffect transition="in" filter="fade">
                                      <p:cBhvr additive="repl">
                                        <p:cTn id="44" dur="1000"/>
                                        <p:tgtEl>
                                          <p:spTgt spid="28674">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fill="hold" nodeType="clickEffect">
                                  <p:stCondLst>
                                    <p:cond delay="0"/>
                                  </p:stCondLst>
                                  <p:childTnLst>
                                    <p:set>
                                      <p:cBhvr additive="repl">
                                        <p:cTn id="48" dur="1" fill="hold">
                                          <p:stCondLst>
                                            <p:cond delay="0"/>
                                          </p:stCondLst>
                                        </p:cTn>
                                        <p:tgtEl>
                                          <p:spTgt spid="28674">
                                            <p:txEl>
                                              <p:pRg st="6" end="6"/>
                                            </p:txEl>
                                          </p:spTgt>
                                        </p:tgtEl>
                                        <p:attrNameLst>
                                          <p:attrName>style.visibility</p:attrName>
                                        </p:attrNameLst>
                                      </p:cBhvr>
                                      <p:to>
                                        <p:strVal val="visible"/>
                                      </p:to>
                                    </p:set>
                                    <p:anim calcmode="lin" valueType="num">
                                      <p:cBhvr additive="repl">
                                        <p:cTn id="49" dur="1000" fill="hold"/>
                                        <p:tgtEl>
                                          <p:spTgt spid="28674">
                                            <p:txEl>
                                              <p:pRg st="6" end="6"/>
                                            </p:txEl>
                                          </p:spTgt>
                                        </p:tgtEl>
                                        <p:attrNameLst>
                                          <p:attrName>ppt_w</p:attrName>
                                        </p:attrNameLst>
                                      </p:cBhvr>
                                      <p:tavLst>
                                        <p:tav tm="100000">
                                          <p:val>
                                            <p:strVal val="#ppt_w*0.70"/>
                                          </p:val>
                                        </p:tav>
                                        <p:tav>
                                          <p:val>
                                            <p:strVal val="#ppt_w"/>
                                          </p:val>
                                        </p:tav>
                                      </p:tavLst>
                                    </p:anim>
                                    <p:anim calcmode="lin" valueType="num">
                                      <p:cBhvr additive="repl">
                                        <p:cTn id="50" dur="1000" fill="hold"/>
                                        <p:tgtEl>
                                          <p:spTgt spid="28674">
                                            <p:txEl>
                                              <p:pRg st="6" end="6"/>
                                            </p:txEl>
                                          </p:spTgt>
                                        </p:tgtEl>
                                        <p:attrNameLst>
                                          <p:attrName>ppt_h</p:attrName>
                                        </p:attrNameLst>
                                      </p:cBhvr>
                                      <p:tavLst>
                                        <p:tav tm="100000">
                                          <p:val>
                                            <p:strVal val="#ppt_h"/>
                                          </p:val>
                                        </p:tav>
                                        <p:tav>
                                          <p:val>
                                            <p:strVal val="#ppt_h"/>
                                          </p:val>
                                        </p:tav>
                                      </p:tavLst>
                                    </p:anim>
                                    <p:animEffect transition="in" filter="fade">
                                      <p:cBhvr additive="repl">
                                        <p:cTn id="51" dur="1000"/>
                                        <p:tgtEl>
                                          <p:spTgt spid="28674">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fill="hold" nodeType="clickEffect">
                                  <p:stCondLst>
                                    <p:cond delay="0"/>
                                  </p:stCondLst>
                                  <p:childTnLst>
                                    <p:set>
                                      <p:cBhvr additive="repl">
                                        <p:cTn id="55" dur="1" fill="hold">
                                          <p:stCondLst>
                                            <p:cond delay="0"/>
                                          </p:stCondLst>
                                        </p:cTn>
                                        <p:tgtEl>
                                          <p:spTgt spid="28674">
                                            <p:txEl>
                                              <p:pRg st="7" end="7"/>
                                            </p:txEl>
                                          </p:spTgt>
                                        </p:tgtEl>
                                        <p:attrNameLst>
                                          <p:attrName>style.visibility</p:attrName>
                                        </p:attrNameLst>
                                      </p:cBhvr>
                                      <p:to>
                                        <p:strVal val="visible"/>
                                      </p:to>
                                    </p:set>
                                    <p:anim calcmode="lin" valueType="num">
                                      <p:cBhvr additive="repl">
                                        <p:cTn id="56" dur="1000" fill="hold"/>
                                        <p:tgtEl>
                                          <p:spTgt spid="28674">
                                            <p:txEl>
                                              <p:pRg st="7" end="7"/>
                                            </p:txEl>
                                          </p:spTgt>
                                        </p:tgtEl>
                                        <p:attrNameLst>
                                          <p:attrName>ppt_w</p:attrName>
                                        </p:attrNameLst>
                                      </p:cBhvr>
                                      <p:tavLst>
                                        <p:tav tm="100000">
                                          <p:val>
                                            <p:strVal val="#ppt_w*0.70"/>
                                          </p:val>
                                        </p:tav>
                                        <p:tav>
                                          <p:val>
                                            <p:strVal val="#ppt_w"/>
                                          </p:val>
                                        </p:tav>
                                      </p:tavLst>
                                    </p:anim>
                                    <p:anim calcmode="lin" valueType="num">
                                      <p:cBhvr additive="repl">
                                        <p:cTn id="57" dur="1000" fill="hold"/>
                                        <p:tgtEl>
                                          <p:spTgt spid="28674">
                                            <p:txEl>
                                              <p:pRg st="7" end="7"/>
                                            </p:txEl>
                                          </p:spTgt>
                                        </p:tgtEl>
                                        <p:attrNameLst>
                                          <p:attrName>ppt_h</p:attrName>
                                        </p:attrNameLst>
                                      </p:cBhvr>
                                      <p:tavLst>
                                        <p:tav tm="100000">
                                          <p:val>
                                            <p:strVal val="#ppt_h"/>
                                          </p:val>
                                        </p:tav>
                                        <p:tav>
                                          <p:val>
                                            <p:strVal val="#ppt_h"/>
                                          </p:val>
                                        </p:tav>
                                      </p:tavLst>
                                    </p:anim>
                                    <p:animEffect transition="in" filter="fade">
                                      <p:cBhvr additive="repl">
                                        <p:cTn id="58" dur="1000"/>
                                        <p:tgtEl>
                                          <p:spTgt spid="28674">
                                            <p:txEl>
                                              <p:pRg st="7" end="7"/>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5" presetClass="entr" fill="hold" nodeType="clickEffect">
                                  <p:stCondLst>
                                    <p:cond delay="0"/>
                                  </p:stCondLst>
                                  <p:childTnLst>
                                    <p:set>
                                      <p:cBhvr additive="repl">
                                        <p:cTn id="62" dur="1" fill="hold">
                                          <p:stCondLst>
                                            <p:cond delay="0"/>
                                          </p:stCondLst>
                                        </p:cTn>
                                        <p:tgtEl>
                                          <p:spTgt spid="28674">
                                            <p:txEl>
                                              <p:pRg st="8" end="8"/>
                                            </p:txEl>
                                          </p:spTgt>
                                        </p:tgtEl>
                                        <p:attrNameLst>
                                          <p:attrName>style.visibility</p:attrName>
                                        </p:attrNameLst>
                                      </p:cBhvr>
                                      <p:to>
                                        <p:strVal val="visible"/>
                                      </p:to>
                                    </p:set>
                                    <p:anim calcmode="lin" valueType="num">
                                      <p:cBhvr additive="repl">
                                        <p:cTn id="63" dur="1000" fill="hold"/>
                                        <p:tgtEl>
                                          <p:spTgt spid="28674">
                                            <p:txEl>
                                              <p:pRg st="8" end="8"/>
                                            </p:txEl>
                                          </p:spTgt>
                                        </p:tgtEl>
                                        <p:attrNameLst>
                                          <p:attrName>ppt_w</p:attrName>
                                        </p:attrNameLst>
                                      </p:cBhvr>
                                      <p:tavLst>
                                        <p:tav tm="100000">
                                          <p:val>
                                            <p:strVal val="#ppt_w*0.70"/>
                                          </p:val>
                                        </p:tav>
                                        <p:tav>
                                          <p:val>
                                            <p:strVal val="#ppt_w"/>
                                          </p:val>
                                        </p:tav>
                                      </p:tavLst>
                                    </p:anim>
                                    <p:anim calcmode="lin" valueType="num">
                                      <p:cBhvr additive="repl">
                                        <p:cTn id="64" dur="1000" fill="hold"/>
                                        <p:tgtEl>
                                          <p:spTgt spid="28674">
                                            <p:txEl>
                                              <p:pRg st="8" end="8"/>
                                            </p:txEl>
                                          </p:spTgt>
                                        </p:tgtEl>
                                        <p:attrNameLst>
                                          <p:attrName>ppt_h</p:attrName>
                                        </p:attrNameLst>
                                      </p:cBhvr>
                                      <p:tavLst>
                                        <p:tav tm="100000">
                                          <p:val>
                                            <p:strVal val="#ppt_h"/>
                                          </p:val>
                                        </p:tav>
                                        <p:tav>
                                          <p:val>
                                            <p:strVal val="#ppt_h"/>
                                          </p:val>
                                        </p:tav>
                                      </p:tavLst>
                                    </p:anim>
                                    <p:animEffect transition="in" filter="fade">
                                      <p:cBhvr additive="repl">
                                        <p:cTn id="65" dur="1000"/>
                                        <p:tgtEl>
                                          <p:spTgt spid="28674">
                                            <p:txEl>
                                              <p:pRg st="8" end="8"/>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5" presetClass="entr" fill="hold" nodeType="clickEffect">
                                  <p:stCondLst>
                                    <p:cond delay="0"/>
                                  </p:stCondLst>
                                  <p:childTnLst>
                                    <p:set>
                                      <p:cBhvr additive="repl">
                                        <p:cTn id="69" dur="1" fill="hold">
                                          <p:stCondLst>
                                            <p:cond delay="0"/>
                                          </p:stCondLst>
                                        </p:cTn>
                                        <p:tgtEl>
                                          <p:spTgt spid="28674">
                                            <p:txEl>
                                              <p:pRg st="9" end="9"/>
                                            </p:txEl>
                                          </p:spTgt>
                                        </p:tgtEl>
                                        <p:attrNameLst>
                                          <p:attrName>style.visibility</p:attrName>
                                        </p:attrNameLst>
                                      </p:cBhvr>
                                      <p:to>
                                        <p:strVal val="visible"/>
                                      </p:to>
                                    </p:set>
                                    <p:anim calcmode="lin" valueType="num">
                                      <p:cBhvr additive="repl">
                                        <p:cTn id="70" dur="1000" fill="hold"/>
                                        <p:tgtEl>
                                          <p:spTgt spid="28674">
                                            <p:txEl>
                                              <p:pRg st="9" end="9"/>
                                            </p:txEl>
                                          </p:spTgt>
                                        </p:tgtEl>
                                        <p:attrNameLst>
                                          <p:attrName>ppt_w</p:attrName>
                                        </p:attrNameLst>
                                      </p:cBhvr>
                                      <p:tavLst>
                                        <p:tav tm="100000">
                                          <p:val>
                                            <p:strVal val="#ppt_w*0.70"/>
                                          </p:val>
                                        </p:tav>
                                        <p:tav>
                                          <p:val>
                                            <p:strVal val="#ppt_w"/>
                                          </p:val>
                                        </p:tav>
                                      </p:tavLst>
                                    </p:anim>
                                    <p:anim calcmode="lin" valueType="num">
                                      <p:cBhvr additive="repl">
                                        <p:cTn id="71" dur="1000" fill="hold"/>
                                        <p:tgtEl>
                                          <p:spTgt spid="28674">
                                            <p:txEl>
                                              <p:pRg st="9" end="9"/>
                                            </p:txEl>
                                          </p:spTgt>
                                        </p:tgtEl>
                                        <p:attrNameLst>
                                          <p:attrName>ppt_h</p:attrName>
                                        </p:attrNameLst>
                                      </p:cBhvr>
                                      <p:tavLst>
                                        <p:tav tm="100000">
                                          <p:val>
                                            <p:strVal val="#ppt_h"/>
                                          </p:val>
                                        </p:tav>
                                        <p:tav>
                                          <p:val>
                                            <p:strVal val="#ppt_h"/>
                                          </p:val>
                                        </p:tav>
                                      </p:tavLst>
                                    </p:anim>
                                    <p:animEffect transition="in" filter="fade">
                                      <p:cBhvr additive="repl">
                                        <p:cTn id="72" dur="1000"/>
                                        <p:tgtEl>
                                          <p:spTgt spid="28674">
                                            <p:txEl>
                                              <p:pRg st="9" end="9"/>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5" presetClass="entr" fill="hold" nodeType="clickEffect">
                                  <p:stCondLst>
                                    <p:cond delay="0"/>
                                  </p:stCondLst>
                                  <p:childTnLst>
                                    <p:set>
                                      <p:cBhvr additive="repl">
                                        <p:cTn id="76" dur="1" fill="hold">
                                          <p:stCondLst>
                                            <p:cond delay="0"/>
                                          </p:stCondLst>
                                        </p:cTn>
                                        <p:tgtEl>
                                          <p:spTgt spid="28674">
                                            <p:txEl>
                                              <p:pRg st="10" end="10"/>
                                            </p:txEl>
                                          </p:spTgt>
                                        </p:tgtEl>
                                        <p:attrNameLst>
                                          <p:attrName>style.visibility</p:attrName>
                                        </p:attrNameLst>
                                      </p:cBhvr>
                                      <p:to>
                                        <p:strVal val="visible"/>
                                      </p:to>
                                    </p:set>
                                    <p:anim calcmode="lin" valueType="num">
                                      <p:cBhvr additive="repl">
                                        <p:cTn id="77" dur="1000" fill="hold"/>
                                        <p:tgtEl>
                                          <p:spTgt spid="28674">
                                            <p:txEl>
                                              <p:pRg st="10" end="10"/>
                                            </p:txEl>
                                          </p:spTgt>
                                        </p:tgtEl>
                                        <p:attrNameLst>
                                          <p:attrName>ppt_w</p:attrName>
                                        </p:attrNameLst>
                                      </p:cBhvr>
                                      <p:tavLst>
                                        <p:tav tm="100000">
                                          <p:val>
                                            <p:strVal val="#ppt_w*0.70"/>
                                          </p:val>
                                        </p:tav>
                                        <p:tav>
                                          <p:val>
                                            <p:strVal val="#ppt_w"/>
                                          </p:val>
                                        </p:tav>
                                      </p:tavLst>
                                    </p:anim>
                                    <p:anim calcmode="lin" valueType="num">
                                      <p:cBhvr additive="repl">
                                        <p:cTn id="78" dur="1000" fill="hold"/>
                                        <p:tgtEl>
                                          <p:spTgt spid="28674">
                                            <p:txEl>
                                              <p:pRg st="10" end="10"/>
                                            </p:txEl>
                                          </p:spTgt>
                                        </p:tgtEl>
                                        <p:attrNameLst>
                                          <p:attrName>ppt_h</p:attrName>
                                        </p:attrNameLst>
                                      </p:cBhvr>
                                      <p:tavLst>
                                        <p:tav tm="100000">
                                          <p:val>
                                            <p:strVal val="#ppt_h"/>
                                          </p:val>
                                        </p:tav>
                                        <p:tav>
                                          <p:val>
                                            <p:strVal val="#ppt_h"/>
                                          </p:val>
                                        </p:tav>
                                      </p:tavLst>
                                    </p:anim>
                                    <p:animEffect transition="in" filter="fade">
                                      <p:cBhvr additive="repl">
                                        <p:cTn id="79" dur="1000"/>
                                        <p:tgtEl>
                                          <p:spTgt spid="2867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Grp="1" noChangeArrowheads="1"/>
          </p:cNvSpPr>
          <p:nvPr>
            <p:ph type="title" idx="4294967295"/>
          </p:nvPr>
        </p:nvSpPr>
        <p:spPr>
          <a:xfrm>
            <a:off x="457200" y="0"/>
            <a:ext cx="8229600" cy="762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600" dirty="0" smtClean="0"/>
              <a:t>History of religion?</a:t>
            </a:r>
          </a:p>
        </p:txBody>
      </p:sp>
      <p:sp>
        <p:nvSpPr>
          <p:cNvPr id="28674" name="Rectangle 2"/>
          <p:cNvSpPr>
            <a:spLocks noGrp="1" noChangeArrowheads="1"/>
          </p:cNvSpPr>
          <p:nvPr>
            <p:ph type="body" idx="4294967295"/>
          </p:nvPr>
        </p:nvSpPr>
        <p:spPr>
          <a:xfrm>
            <a:off x="914400" y="838200"/>
            <a:ext cx="7315200" cy="5791200"/>
          </a:xfrm>
        </p:spPr>
        <p:txBody>
          <a:bodyPr>
            <a:noAutofit/>
          </a:bodyPr>
          <a:lstStyle/>
          <a:p>
            <a:pPr marL="0" indent="0" eaLnBrk="1">
              <a:lnSpc>
                <a:spcPct val="90000"/>
              </a:lnSpc>
              <a:spcBef>
                <a:spcPts val="500"/>
              </a:spcBef>
              <a:buSzPct val="45000"/>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Max Weber believed that religion was a precipitator of social change. Religion could be separated from society.</a:t>
            </a:r>
          </a:p>
          <a:p>
            <a:pPr marL="0" indent="0" eaLnBrk="1">
              <a:lnSpc>
                <a:spcPct val="90000"/>
              </a:lnSpc>
              <a:spcBef>
                <a:spcPts val="500"/>
              </a:spcBef>
              <a:buSzPct val="45000"/>
              <a:tabLst>
                <a:tab pos="723900" algn="l"/>
                <a:tab pos="1447800" algn="l"/>
                <a:tab pos="2171700" algn="l"/>
                <a:tab pos="2895600" algn="l"/>
                <a:tab pos="3619500" algn="l"/>
                <a:tab pos="4343400" algn="l"/>
                <a:tab pos="5067300" algn="l"/>
                <a:tab pos="5791200" algn="l"/>
              </a:tabLst>
            </a:pPr>
            <a:endParaRPr lang="en-US" altLang="en-US" sz="2400" dirty="0">
              <a:latin typeface="Times New Roman" panose="02020603050405020304" pitchFamily="18" charset="0"/>
            </a:endParaRPr>
          </a:p>
          <a:p>
            <a:pPr marL="0" indent="0" eaLnBrk="1">
              <a:lnSpc>
                <a:spcPct val="90000"/>
              </a:lnSpc>
              <a:spcBef>
                <a:spcPts val="500"/>
              </a:spcBef>
              <a:buSzPct val="45000"/>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Protestant Work Ethic – he examined the </a:t>
            </a:r>
            <a:r>
              <a:rPr lang="en-US" altLang="en-US" sz="2400" dirty="0" err="1" smtClean="0">
                <a:latin typeface="Times New Roman" panose="02020603050405020304" pitchFamily="18" charset="0"/>
              </a:rPr>
              <a:t>effectofs</a:t>
            </a:r>
            <a:r>
              <a:rPr lang="en-US" altLang="en-US" sz="2400" dirty="0" smtClean="0">
                <a:latin typeface="Times New Roman" panose="02020603050405020304" pitchFamily="18" charset="0"/>
              </a:rPr>
              <a:t> of religion on economic activities and noticed that  heavily Protestant </a:t>
            </a:r>
            <a:r>
              <a:rPr lang="en-US" altLang="en-US" sz="2400" dirty="0" err="1" smtClean="0">
                <a:latin typeface="Times New Roman" panose="02020603050405020304" pitchFamily="18" charset="0"/>
              </a:rPr>
              <a:t>societiesinfluenced</a:t>
            </a:r>
            <a:r>
              <a:rPr lang="en-US" altLang="en-US" sz="2400" dirty="0" smtClean="0">
                <a:latin typeface="Times New Roman" panose="02020603050405020304" pitchFamily="18" charset="0"/>
              </a:rPr>
              <a:t> the development of capitalism.  (Netherlands, England, Scotland and Ireland).</a:t>
            </a:r>
          </a:p>
          <a:p>
            <a:pPr marL="0" indent="0" eaLnBrk="1">
              <a:lnSpc>
                <a:spcPct val="90000"/>
              </a:lnSpc>
              <a:spcBef>
                <a:spcPts val="500"/>
              </a:spcBef>
              <a:buSzPct val="45000"/>
              <a:tabLst>
                <a:tab pos="723900" algn="l"/>
                <a:tab pos="1447800" algn="l"/>
                <a:tab pos="2171700" algn="l"/>
                <a:tab pos="2895600" algn="l"/>
                <a:tab pos="3619500" algn="l"/>
                <a:tab pos="4343400" algn="l"/>
                <a:tab pos="5067300" algn="l"/>
                <a:tab pos="5791200" algn="l"/>
              </a:tabLst>
            </a:pPr>
            <a:endParaRPr lang="en-US" altLang="en-US" sz="2400" dirty="0">
              <a:latin typeface="Times New Roman" panose="02020603050405020304" pitchFamily="18" charset="0"/>
            </a:endParaRPr>
          </a:p>
          <a:p>
            <a:pPr marL="0" indent="0" eaLnBrk="1">
              <a:lnSpc>
                <a:spcPct val="90000"/>
              </a:lnSpc>
              <a:spcBef>
                <a:spcPts val="500"/>
              </a:spcBef>
              <a:buSzPct val="45000"/>
              <a:tabLst>
                <a:tab pos="723900" algn="l"/>
                <a:tab pos="1447800" algn="l"/>
                <a:tab pos="2171700" algn="l"/>
                <a:tab pos="2895600" algn="l"/>
                <a:tab pos="3619500" algn="l"/>
                <a:tab pos="4343400" algn="l"/>
                <a:tab pos="5067300" algn="l"/>
                <a:tab pos="5791200" algn="l"/>
              </a:tabLst>
            </a:pPr>
            <a:r>
              <a:rPr lang="en-US" altLang="en-US" sz="2400" dirty="0" smtClean="0">
                <a:latin typeface="Times New Roman" panose="02020603050405020304" pitchFamily="18" charset="0"/>
              </a:rPr>
              <a:t>Karl Marx – believed that religion reflects the social stratification of society.  He believed that religion was an extension of Proletariat suffering.  “Is the opium of the people“</a:t>
            </a:r>
          </a:p>
        </p:txBody>
      </p:sp>
    </p:spTree>
    <p:extLst>
      <p:ext uri="{BB962C8B-B14F-4D97-AF65-F5344CB8AC3E}">
        <p14:creationId xmlns:p14="http://schemas.microsoft.com/office/powerpoint/2010/main" val="36779722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28674">
                                            <p:txEl>
                                              <p:pRg st="0" end="0"/>
                                            </p:txEl>
                                          </p:spTgt>
                                        </p:tgtEl>
                                        <p:attrNameLst>
                                          <p:attrName>style.visibility</p:attrName>
                                        </p:attrNameLst>
                                      </p:cBhvr>
                                      <p:to>
                                        <p:strVal val="visible"/>
                                      </p:to>
                                    </p:set>
                                    <p:anim calcmode="lin" valueType="num">
                                      <p:cBhvr additive="repl">
                                        <p:cTn id="7" dur="1000" fill="hold"/>
                                        <p:tgtEl>
                                          <p:spTgt spid="28674">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28674">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2867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fill="hold" nodeType="clickEffect">
                                  <p:stCondLst>
                                    <p:cond delay="0"/>
                                  </p:stCondLst>
                                  <p:childTnLst>
                                    <p:set>
                                      <p:cBhvr additive="repl">
                                        <p:cTn id="13" dur="1" fill="hold">
                                          <p:stCondLst>
                                            <p:cond delay="0"/>
                                          </p:stCondLst>
                                        </p:cTn>
                                        <p:tgtEl>
                                          <p:spTgt spid="28674">
                                            <p:txEl>
                                              <p:pRg st="2" end="2"/>
                                            </p:txEl>
                                          </p:spTgt>
                                        </p:tgtEl>
                                        <p:attrNameLst>
                                          <p:attrName>style.visibility</p:attrName>
                                        </p:attrNameLst>
                                      </p:cBhvr>
                                      <p:to>
                                        <p:strVal val="visible"/>
                                      </p:to>
                                    </p:set>
                                    <p:anim calcmode="lin" valueType="num">
                                      <p:cBhvr additive="repl">
                                        <p:cTn id="14" dur="1000" fill="hold"/>
                                        <p:tgtEl>
                                          <p:spTgt spid="28674">
                                            <p:txEl>
                                              <p:pRg st="2" end="2"/>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28674">
                                            <p:txEl>
                                              <p:pRg st="2" end="2"/>
                                            </p:txEl>
                                          </p:spTgt>
                                        </p:tgtEl>
                                        <p:attrNameLst>
                                          <p:attrName>ppt_h</p:attrName>
                                        </p:attrNameLst>
                                      </p:cBhvr>
                                      <p:tavLst>
                                        <p:tav tm="100000">
                                          <p:val>
                                            <p:strVal val="#ppt_h"/>
                                          </p:val>
                                        </p:tav>
                                        <p:tav>
                                          <p:val>
                                            <p:strVal val="#ppt_h"/>
                                          </p:val>
                                        </p:tav>
                                      </p:tavLst>
                                    </p:anim>
                                    <p:animEffect transition="in" filter="fade">
                                      <p:cBhvr additive="repl">
                                        <p:cTn id="16" dur="1000"/>
                                        <p:tgtEl>
                                          <p:spTgt spid="2867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fill="hold" nodeType="clickEffect">
                                  <p:stCondLst>
                                    <p:cond delay="0"/>
                                  </p:stCondLst>
                                  <p:childTnLst>
                                    <p:set>
                                      <p:cBhvr additive="repl">
                                        <p:cTn id="20" dur="1" fill="hold">
                                          <p:stCondLst>
                                            <p:cond delay="0"/>
                                          </p:stCondLst>
                                        </p:cTn>
                                        <p:tgtEl>
                                          <p:spTgt spid="28674">
                                            <p:txEl>
                                              <p:pRg st="4" end="4"/>
                                            </p:txEl>
                                          </p:spTgt>
                                        </p:tgtEl>
                                        <p:attrNameLst>
                                          <p:attrName>style.visibility</p:attrName>
                                        </p:attrNameLst>
                                      </p:cBhvr>
                                      <p:to>
                                        <p:strVal val="visible"/>
                                      </p:to>
                                    </p:set>
                                    <p:anim calcmode="lin" valueType="num">
                                      <p:cBhvr additive="repl">
                                        <p:cTn id="21" dur="1000" fill="hold"/>
                                        <p:tgtEl>
                                          <p:spTgt spid="28674">
                                            <p:txEl>
                                              <p:pRg st="4" end="4"/>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28674">
                                            <p:txEl>
                                              <p:pRg st="4" end="4"/>
                                            </p:txEl>
                                          </p:spTgt>
                                        </p:tgtEl>
                                        <p:attrNameLst>
                                          <p:attrName>ppt_h</p:attrName>
                                        </p:attrNameLst>
                                      </p:cBhvr>
                                      <p:tavLst>
                                        <p:tav tm="100000">
                                          <p:val>
                                            <p:strVal val="#ppt_h"/>
                                          </p:val>
                                        </p:tav>
                                        <p:tav>
                                          <p:val>
                                            <p:strVal val="#ppt_h"/>
                                          </p:val>
                                        </p:tav>
                                      </p:tavLst>
                                    </p:anim>
                                    <p:animEffect transition="in" filter="fade">
                                      <p:cBhvr additive="repl">
                                        <p:cTn id="23" dur="1000"/>
                                        <p:tgtEl>
                                          <p:spTgt spid="286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idx="4294967295"/>
          </p:nvPr>
        </p:nvSpPr>
        <p:spPr>
          <a:xfrm>
            <a:off x="304800" y="277813"/>
            <a:ext cx="8610600" cy="865187"/>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Secularization/</a:t>
            </a:r>
            <a:r>
              <a:rPr lang="en-US" altLang="en-US" sz="4000" dirty="0" err="1" smtClean="0"/>
              <a:t>fundamentialism</a:t>
            </a:r>
            <a:endParaRPr lang="en-US" altLang="en-US" sz="4000" dirty="0" smtClean="0"/>
          </a:p>
        </p:txBody>
      </p:sp>
      <p:sp>
        <p:nvSpPr>
          <p:cNvPr id="32770" name="Rectangle 2"/>
          <p:cNvSpPr>
            <a:spLocks noGrp="1" noChangeArrowheads="1"/>
          </p:cNvSpPr>
          <p:nvPr>
            <p:ph type="body" idx="4294967295"/>
          </p:nvPr>
        </p:nvSpPr>
        <p:spPr>
          <a:xfrm>
            <a:off x="457200" y="1295400"/>
            <a:ext cx="8305800" cy="5029200"/>
          </a:xfrm>
        </p:spPr>
        <p:txBody>
          <a:bodyPr>
            <a:normAutofit/>
          </a:bodyPr>
          <a:lstStyle/>
          <a:p>
            <a:pPr marL="215900" lvl="1" indent="0" eaLnBrk="1">
              <a:spcBef>
                <a:spcPts val="6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3200" b="1" u="sng" dirty="0" smtClean="0">
                <a:latin typeface="Times New Roman" panose="02020603050405020304" pitchFamily="18" charset="0"/>
              </a:rPr>
              <a:t>Secularization:</a:t>
            </a:r>
            <a:endParaRPr lang="en-US" altLang="en-US" sz="3200" b="1" u="sng" dirty="0">
              <a:latin typeface="Times New Roman" panose="02020603050405020304" pitchFamily="18" charset="0"/>
            </a:endParaRPr>
          </a:p>
          <a:p>
            <a:pPr marL="215900" lvl="1" indent="0" eaLnBrk="1">
              <a:spcBef>
                <a:spcPts val="6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Process in which religion is challenged by the notions of science and the products of modernization</a:t>
            </a:r>
            <a:endParaRPr lang="en-US" altLang="en-US" sz="2800" dirty="0">
              <a:latin typeface="Times New Roman" panose="02020603050405020304" pitchFamily="18" charset="0"/>
            </a:endParaRP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Megachurch – 2,000+ who attend weekly service</a:t>
            </a: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Lakewood Church in Houston, Texas is the largest:</a:t>
            </a: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Characteristics: lead by charismatic leader, male, evangelism, use of social networking and technology, multiple sites, and predominantly white membership.</a:t>
            </a: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b="1" u="sng" dirty="0" smtClean="0">
                <a:latin typeface="Times New Roman" panose="02020603050405020304" pitchFamily="18" charset="0"/>
              </a:rPr>
              <a:t>Fundamentalism:</a:t>
            </a:r>
            <a:endParaRPr lang="en-US" altLang="en-US" sz="2800" dirty="0" smtClean="0">
              <a:latin typeface="Times New Roman" panose="02020603050405020304" pitchFamily="18" charset="0"/>
            </a:endParaRP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Literal interpretation of the Bible</a:t>
            </a: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smtClean="0">
              <a:latin typeface="Times New Roman" panose="02020603050405020304" pitchFamily="18" charset="0"/>
            </a:endParaRP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a:latin typeface="Times New Roman" panose="02020603050405020304" pitchFamily="18" charset="0"/>
            </a:endParaRPr>
          </a:p>
          <a:p>
            <a:pPr marL="431800" lvl="2" indent="0" eaLnBrk="1">
              <a:spcBef>
                <a:spcPts val="500"/>
              </a:spcBef>
              <a:buSzPct val="4500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smtClean="0">
              <a:latin typeface="Times New Roman" panose="02020603050405020304" pitchFamily="18" charset="0"/>
            </a:endParaRPr>
          </a:p>
        </p:txBody>
      </p:sp>
    </p:spTree>
    <p:extLst>
      <p:ext uri="{BB962C8B-B14F-4D97-AF65-F5344CB8AC3E}">
        <p14:creationId xmlns:p14="http://schemas.microsoft.com/office/powerpoint/2010/main" val="32760677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fill="hold" nodeType="clickEffect">
                                  <p:stCondLst>
                                    <p:cond delay="0"/>
                                  </p:stCondLst>
                                  <p:childTnLst>
                                    <p:set>
                                      <p:cBhvr additive="repl">
                                        <p:cTn id="6" dur="1" fill="hold">
                                          <p:stCondLst>
                                            <p:cond delay="0"/>
                                          </p:stCondLst>
                                        </p:cTn>
                                        <p:tgtEl>
                                          <p:spTgt spid="32770">
                                            <p:txEl>
                                              <p:pRg st="0" end="0"/>
                                            </p:txEl>
                                          </p:spTgt>
                                        </p:tgtEl>
                                        <p:attrNameLst>
                                          <p:attrName>style.visibility</p:attrName>
                                        </p:attrNameLst>
                                      </p:cBhvr>
                                      <p:to>
                                        <p:strVal val="visible"/>
                                      </p:to>
                                    </p:set>
                                    <p:anim calcmode="lin" valueType="num">
                                      <p:cBhvr additive="repl">
                                        <p:cTn id="7" dur="1000" fill="hold"/>
                                        <p:tgtEl>
                                          <p:spTgt spid="32770">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32770">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3277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fill="hold" nodeType="clickEffect">
                                  <p:stCondLst>
                                    <p:cond delay="0"/>
                                  </p:stCondLst>
                                  <p:childTnLst>
                                    <p:set>
                                      <p:cBhvr additive="repl">
                                        <p:cTn id="13" dur="1" fill="hold">
                                          <p:stCondLst>
                                            <p:cond delay="0"/>
                                          </p:stCondLst>
                                        </p:cTn>
                                        <p:tgtEl>
                                          <p:spTgt spid="32770">
                                            <p:txEl>
                                              <p:pRg st="1" end="1"/>
                                            </p:txEl>
                                          </p:spTgt>
                                        </p:tgtEl>
                                        <p:attrNameLst>
                                          <p:attrName>style.visibility</p:attrName>
                                        </p:attrNameLst>
                                      </p:cBhvr>
                                      <p:to>
                                        <p:strVal val="visible"/>
                                      </p:to>
                                    </p:set>
                                    <p:anim calcmode="lin" valueType="num">
                                      <p:cBhvr additive="repl">
                                        <p:cTn id="14" dur="1000" fill="hold"/>
                                        <p:tgtEl>
                                          <p:spTgt spid="32770">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32770">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32770">
                                            <p:txEl>
                                              <p:pRg st="1" end="1"/>
                                            </p:txEl>
                                          </p:spTgt>
                                        </p:tgtEl>
                                      </p:cBhvr>
                                    </p:animEffect>
                                  </p:childTnLst>
                                </p:cTn>
                              </p:par>
                              <p:par>
                                <p:cTn id="17" presetID="55" presetClass="entr" fill="hold" nodeType="withEffect">
                                  <p:stCondLst>
                                    <p:cond delay="0"/>
                                  </p:stCondLst>
                                  <p:childTnLst>
                                    <p:set>
                                      <p:cBhvr additive="repl">
                                        <p:cTn id="18" dur="1" fill="hold">
                                          <p:stCondLst>
                                            <p:cond delay="0"/>
                                          </p:stCondLst>
                                        </p:cTn>
                                        <p:tgtEl>
                                          <p:spTgt spid="32770">
                                            <p:txEl>
                                              <p:pRg st="2" end="2"/>
                                            </p:txEl>
                                          </p:spTgt>
                                        </p:tgtEl>
                                        <p:attrNameLst>
                                          <p:attrName>style.visibility</p:attrName>
                                        </p:attrNameLst>
                                      </p:cBhvr>
                                      <p:to>
                                        <p:strVal val="visible"/>
                                      </p:to>
                                    </p:set>
                                    <p:anim calcmode="lin" valueType="num">
                                      <p:cBhvr additive="repl">
                                        <p:cTn id="19" dur="1000" fill="hold"/>
                                        <p:tgtEl>
                                          <p:spTgt spid="32770">
                                            <p:txEl>
                                              <p:pRg st="2" end="2"/>
                                            </p:txEl>
                                          </p:spTgt>
                                        </p:tgtEl>
                                        <p:attrNameLst>
                                          <p:attrName>ppt_w</p:attrName>
                                        </p:attrNameLst>
                                      </p:cBhvr>
                                      <p:tavLst>
                                        <p:tav tm="100000">
                                          <p:val>
                                            <p:strVal val="#ppt_w*0.70"/>
                                          </p:val>
                                        </p:tav>
                                        <p:tav>
                                          <p:val>
                                            <p:strVal val="#ppt_w"/>
                                          </p:val>
                                        </p:tav>
                                      </p:tavLst>
                                    </p:anim>
                                    <p:anim calcmode="lin" valueType="num">
                                      <p:cBhvr additive="repl">
                                        <p:cTn id="20" dur="1000" fill="hold"/>
                                        <p:tgtEl>
                                          <p:spTgt spid="32770">
                                            <p:txEl>
                                              <p:pRg st="2" end="2"/>
                                            </p:txEl>
                                          </p:spTgt>
                                        </p:tgtEl>
                                        <p:attrNameLst>
                                          <p:attrName>ppt_h</p:attrName>
                                        </p:attrNameLst>
                                      </p:cBhvr>
                                      <p:tavLst>
                                        <p:tav tm="100000">
                                          <p:val>
                                            <p:strVal val="#ppt_h"/>
                                          </p:val>
                                        </p:tav>
                                        <p:tav>
                                          <p:val>
                                            <p:strVal val="#ppt_h"/>
                                          </p:val>
                                        </p:tav>
                                      </p:tavLst>
                                    </p:anim>
                                    <p:animEffect transition="in" filter="fade">
                                      <p:cBhvr additive="repl">
                                        <p:cTn id="21" dur="1000"/>
                                        <p:tgtEl>
                                          <p:spTgt spid="32770">
                                            <p:txEl>
                                              <p:pRg st="2" end="2"/>
                                            </p:txEl>
                                          </p:spTgt>
                                        </p:tgtEl>
                                      </p:cBhvr>
                                    </p:animEffect>
                                  </p:childTnLst>
                                </p:cTn>
                              </p:par>
                              <p:par>
                                <p:cTn id="22" presetID="55" presetClass="entr" fill="hold" nodeType="withEffect">
                                  <p:stCondLst>
                                    <p:cond delay="0"/>
                                  </p:stCondLst>
                                  <p:childTnLst>
                                    <p:set>
                                      <p:cBhvr additive="repl">
                                        <p:cTn id="23" dur="1" fill="hold">
                                          <p:stCondLst>
                                            <p:cond delay="0"/>
                                          </p:stCondLst>
                                        </p:cTn>
                                        <p:tgtEl>
                                          <p:spTgt spid="32770">
                                            <p:txEl>
                                              <p:pRg st="3" end="3"/>
                                            </p:txEl>
                                          </p:spTgt>
                                        </p:tgtEl>
                                        <p:attrNameLst>
                                          <p:attrName>style.visibility</p:attrName>
                                        </p:attrNameLst>
                                      </p:cBhvr>
                                      <p:to>
                                        <p:strVal val="visible"/>
                                      </p:to>
                                    </p:set>
                                    <p:anim calcmode="lin" valueType="num">
                                      <p:cBhvr additive="repl">
                                        <p:cTn id="24" dur="1000" fill="hold"/>
                                        <p:tgtEl>
                                          <p:spTgt spid="32770">
                                            <p:txEl>
                                              <p:pRg st="3" end="3"/>
                                            </p:txEl>
                                          </p:spTgt>
                                        </p:tgtEl>
                                        <p:attrNameLst>
                                          <p:attrName>ppt_w</p:attrName>
                                        </p:attrNameLst>
                                      </p:cBhvr>
                                      <p:tavLst>
                                        <p:tav tm="100000">
                                          <p:val>
                                            <p:strVal val="#ppt_w*0.70"/>
                                          </p:val>
                                        </p:tav>
                                        <p:tav>
                                          <p:val>
                                            <p:strVal val="#ppt_w"/>
                                          </p:val>
                                        </p:tav>
                                      </p:tavLst>
                                    </p:anim>
                                    <p:anim calcmode="lin" valueType="num">
                                      <p:cBhvr additive="repl">
                                        <p:cTn id="25" dur="1000" fill="hold"/>
                                        <p:tgtEl>
                                          <p:spTgt spid="32770">
                                            <p:txEl>
                                              <p:pRg st="3" end="3"/>
                                            </p:txEl>
                                          </p:spTgt>
                                        </p:tgtEl>
                                        <p:attrNameLst>
                                          <p:attrName>ppt_h</p:attrName>
                                        </p:attrNameLst>
                                      </p:cBhvr>
                                      <p:tavLst>
                                        <p:tav tm="100000">
                                          <p:val>
                                            <p:strVal val="#ppt_h"/>
                                          </p:val>
                                        </p:tav>
                                        <p:tav>
                                          <p:val>
                                            <p:strVal val="#ppt_h"/>
                                          </p:val>
                                        </p:tav>
                                      </p:tavLst>
                                    </p:anim>
                                    <p:animEffect transition="in" filter="fade">
                                      <p:cBhvr additive="repl">
                                        <p:cTn id="26" dur="1000"/>
                                        <p:tgtEl>
                                          <p:spTgt spid="32770">
                                            <p:txEl>
                                              <p:pRg st="3" end="3"/>
                                            </p:txEl>
                                          </p:spTgt>
                                        </p:tgtEl>
                                      </p:cBhvr>
                                    </p:animEffect>
                                  </p:childTnLst>
                                </p:cTn>
                              </p:par>
                              <p:par>
                                <p:cTn id="27" presetID="55" presetClass="entr" fill="hold" nodeType="withEffect">
                                  <p:stCondLst>
                                    <p:cond delay="0"/>
                                  </p:stCondLst>
                                  <p:childTnLst>
                                    <p:set>
                                      <p:cBhvr additive="repl">
                                        <p:cTn id="28" dur="1" fill="hold">
                                          <p:stCondLst>
                                            <p:cond delay="0"/>
                                          </p:stCondLst>
                                        </p:cTn>
                                        <p:tgtEl>
                                          <p:spTgt spid="32770">
                                            <p:txEl>
                                              <p:pRg st="4" end="4"/>
                                            </p:txEl>
                                          </p:spTgt>
                                        </p:tgtEl>
                                        <p:attrNameLst>
                                          <p:attrName>style.visibility</p:attrName>
                                        </p:attrNameLst>
                                      </p:cBhvr>
                                      <p:to>
                                        <p:strVal val="visible"/>
                                      </p:to>
                                    </p:set>
                                    <p:anim calcmode="lin" valueType="num">
                                      <p:cBhvr additive="repl">
                                        <p:cTn id="29" dur="1000" fill="hold"/>
                                        <p:tgtEl>
                                          <p:spTgt spid="32770">
                                            <p:txEl>
                                              <p:pRg st="4" end="4"/>
                                            </p:txEl>
                                          </p:spTgt>
                                        </p:tgtEl>
                                        <p:attrNameLst>
                                          <p:attrName>ppt_w</p:attrName>
                                        </p:attrNameLst>
                                      </p:cBhvr>
                                      <p:tavLst>
                                        <p:tav tm="100000">
                                          <p:val>
                                            <p:strVal val="#ppt_w*0.70"/>
                                          </p:val>
                                        </p:tav>
                                        <p:tav>
                                          <p:val>
                                            <p:strVal val="#ppt_w"/>
                                          </p:val>
                                        </p:tav>
                                      </p:tavLst>
                                    </p:anim>
                                    <p:anim calcmode="lin" valueType="num">
                                      <p:cBhvr additive="repl">
                                        <p:cTn id="30" dur="1000" fill="hold"/>
                                        <p:tgtEl>
                                          <p:spTgt spid="32770">
                                            <p:txEl>
                                              <p:pRg st="4" end="4"/>
                                            </p:txEl>
                                          </p:spTgt>
                                        </p:tgtEl>
                                        <p:attrNameLst>
                                          <p:attrName>ppt_h</p:attrName>
                                        </p:attrNameLst>
                                      </p:cBhvr>
                                      <p:tavLst>
                                        <p:tav tm="100000">
                                          <p:val>
                                            <p:strVal val="#ppt_h"/>
                                          </p:val>
                                        </p:tav>
                                        <p:tav>
                                          <p:val>
                                            <p:strVal val="#ppt_h"/>
                                          </p:val>
                                        </p:tav>
                                      </p:tavLst>
                                    </p:anim>
                                    <p:animEffect transition="in" filter="fade">
                                      <p:cBhvr additive="repl">
                                        <p:cTn id="31" dur="1000"/>
                                        <p:tgtEl>
                                          <p:spTgt spid="32770">
                                            <p:txEl>
                                              <p:pRg st="4" end="4"/>
                                            </p:txEl>
                                          </p:spTgt>
                                        </p:tgtEl>
                                      </p:cBhvr>
                                    </p:animEffect>
                                  </p:childTnLst>
                                </p:cTn>
                              </p:par>
                              <p:par>
                                <p:cTn id="32" presetID="55" presetClass="entr" fill="hold" nodeType="withEffect">
                                  <p:stCondLst>
                                    <p:cond delay="0"/>
                                  </p:stCondLst>
                                  <p:childTnLst>
                                    <p:set>
                                      <p:cBhvr additive="repl">
                                        <p:cTn id="33" dur="1" fill="hold">
                                          <p:stCondLst>
                                            <p:cond delay="0"/>
                                          </p:stCondLst>
                                        </p:cTn>
                                        <p:tgtEl>
                                          <p:spTgt spid="32770">
                                            <p:txEl>
                                              <p:pRg st="5" end="5"/>
                                            </p:txEl>
                                          </p:spTgt>
                                        </p:tgtEl>
                                        <p:attrNameLst>
                                          <p:attrName>style.visibility</p:attrName>
                                        </p:attrNameLst>
                                      </p:cBhvr>
                                      <p:to>
                                        <p:strVal val="visible"/>
                                      </p:to>
                                    </p:set>
                                    <p:anim calcmode="lin" valueType="num">
                                      <p:cBhvr additive="repl">
                                        <p:cTn id="34" dur="1000" fill="hold"/>
                                        <p:tgtEl>
                                          <p:spTgt spid="32770">
                                            <p:txEl>
                                              <p:pRg st="5" end="5"/>
                                            </p:txEl>
                                          </p:spTgt>
                                        </p:tgtEl>
                                        <p:attrNameLst>
                                          <p:attrName>ppt_w</p:attrName>
                                        </p:attrNameLst>
                                      </p:cBhvr>
                                      <p:tavLst>
                                        <p:tav tm="100000">
                                          <p:val>
                                            <p:strVal val="#ppt_w*0.70"/>
                                          </p:val>
                                        </p:tav>
                                        <p:tav>
                                          <p:val>
                                            <p:strVal val="#ppt_w"/>
                                          </p:val>
                                        </p:tav>
                                      </p:tavLst>
                                    </p:anim>
                                    <p:anim calcmode="lin" valueType="num">
                                      <p:cBhvr additive="repl">
                                        <p:cTn id="35" dur="1000" fill="hold"/>
                                        <p:tgtEl>
                                          <p:spTgt spid="32770">
                                            <p:txEl>
                                              <p:pRg st="5" end="5"/>
                                            </p:txEl>
                                          </p:spTgt>
                                        </p:tgtEl>
                                        <p:attrNameLst>
                                          <p:attrName>ppt_h</p:attrName>
                                        </p:attrNameLst>
                                      </p:cBhvr>
                                      <p:tavLst>
                                        <p:tav tm="100000">
                                          <p:val>
                                            <p:strVal val="#ppt_h"/>
                                          </p:val>
                                        </p:tav>
                                        <p:tav>
                                          <p:val>
                                            <p:strVal val="#ppt_h"/>
                                          </p:val>
                                        </p:tav>
                                      </p:tavLst>
                                    </p:anim>
                                    <p:animEffect transition="in" filter="fade">
                                      <p:cBhvr additive="repl">
                                        <p:cTn id="36" dur="1000"/>
                                        <p:tgtEl>
                                          <p:spTgt spid="32770">
                                            <p:txEl>
                                              <p:pRg st="5" end="5"/>
                                            </p:txEl>
                                          </p:spTgt>
                                        </p:tgtEl>
                                      </p:cBhvr>
                                    </p:animEffect>
                                  </p:childTnLst>
                                </p:cTn>
                              </p:par>
                              <p:par>
                                <p:cTn id="37" presetID="55" presetClass="entr" fill="hold" nodeType="withEffect">
                                  <p:stCondLst>
                                    <p:cond delay="0"/>
                                  </p:stCondLst>
                                  <p:childTnLst>
                                    <p:set>
                                      <p:cBhvr additive="repl">
                                        <p:cTn id="38" dur="1" fill="hold">
                                          <p:stCondLst>
                                            <p:cond delay="0"/>
                                          </p:stCondLst>
                                        </p:cTn>
                                        <p:tgtEl>
                                          <p:spTgt spid="32770">
                                            <p:txEl>
                                              <p:pRg st="6" end="6"/>
                                            </p:txEl>
                                          </p:spTgt>
                                        </p:tgtEl>
                                        <p:attrNameLst>
                                          <p:attrName>style.visibility</p:attrName>
                                        </p:attrNameLst>
                                      </p:cBhvr>
                                      <p:to>
                                        <p:strVal val="visible"/>
                                      </p:to>
                                    </p:set>
                                    <p:anim calcmode="lin" valueType="num">
                                      <p:cBhvr additive="repl">
                                        <p:cTn id="39" dur="1000" fill="hold"/>
                                        <p:tgtEl>
                                          <p:spTgt spid="32770">
                                            <p:txEl>
                                              <p:pRg st="6" end="6"/>
                                            </p:txEl>
                                          </p:spTgt>
                                        </p:tgtEl>
                                        <p:attrNameLst>
                                          <p:attrName>ppt_w</p:attrName>
                                        </p:attrNameLst>
                                      </p:cBhvr>
                                      <p:tavLst>
                                        <p:tav tm="100000">
                                          <p:val>
                                            <p:strVal val="#ppt_w*0.70"/>
                                          </p:val>
                                        </p:tav>
                                        <p:tav>
                                          <p:val>
                                            <p:strVal val="#ppt_w"/>
                                          </p:val>
                                        </p:tav>
                                      </p:tavLst>
                                    </p:anim>
                                    <p:anim calcmode="lin" valueType="num">
                                      <p:cBhvr additive="repl">
                                        <p:cTn id="40" dur="1000" fill="hold"/>
                                        <p:tgtEl>
                                          <p:spTgt spid="32770">
                                            <p:txEl>
                                              <p:pRg st="6" end="6"/>
                                            </p:txEl>
                                          </p:spTgt>
                                        </p:tgtEl>
                                        <p:attrNameLst>
                                          <p:attrName>ppt_h</p:attrName>
                                        </p:attrNameLst>
                                      </p:cBhvr>
                                      <p:tavLst>
                                        <p:tav tm="100000">
                                          <p:val>
                                            <p:strVal val="#ppt_h"/>
                                          </p:val>
                                        </p:tav>
                                        <p:tav>
                                          <p:val>
                                            <p:strVal val="#ppt_h"/>
                                          </p:val>
                                        </p:tav>
                                      </p:tavLst>
                                    </p:anim>
                                    <p:animEffect transition="in" filter="fade">
                                      <p:cBhvr additive="repl">
                                        <p:cTn id="41" dur="1000"/>
                                        <p:tgtEl>
                                          <p:spTgt spid="3277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title" idx="4294967295"/>
          </p:nvPr>
        </p:nvSpPr>
        <p:spPr>
          <a:xfrm>
            <a:off x="457200" y="277813"/>
            <a:ext cx="8229600" cy="1143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Types of Religious Organization</a:t>
            </a:r>
          </a:p>
        </p:txBody>
      </p:sp>
      <p:sp>
        <p:nvSpPr>
          <p:cNvPr id="34818" name="Rectangle 2"/>
          <p:cNvSpPr>
            <a:spLocks noGrp="1" noChangeArrowheads="1"/>
          </p:cNvSpPr>
          <p:nvPr>
            <p:ph type="body" idx="4294967295"/>
          </p:nvPr>
        </p:nvSpPr>
        <p:spPr>
          <a:xfrm>
            <a:off x="457200" y="1600200"/>
            <a:ext cx="8305800" cy="4953000"/>
          </a:xfrm>
        </p:spPr>
        <p:txBody>
          <a:bodyPr/>
          <a:lstStyle/>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smtClean="0">
                <a:latin typeface="Times New Roman" panose="02020603050405020304" pitchFamily="18" charset="0"/>
              </a:rPr>
              <a:t>A church</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Inclusive religious body (moral community) engaged in formalized worship</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smtClean="0">
                <a:latin typeface="Times New Roman" panose="02020603050405020304" pitchFamily="18" charset="0"/>
              </a:rPr>
              <a:t>A denomination</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A socially and legally recognized religious body</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Exist within a religion through shared theology but contain differences in interpretation of such theology</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smtClean="0">
                <a:latin typeface="Times New Roman" panose="02020603050405020304" pitchFamily="18" charset="0"/>
              </a:rPr>
              <a:t>A sect </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Smaller but formalized</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Focus on salvation and otherworldly concerns—Hostile to society</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smtClean="0">
                <a:latin typeface="Times New Roman" panose="02020603050405020304" pitchFamily="18" charset="0"/>
              </a:rPr>
              <a:t>A cult</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Smallest but not formalized—Lacking well defined structure</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smtClean="0">
                <a:latin typeface="Times New Roman" panose="02020603050405020304" pitchFamily="18" charset="0"/>
              </a:rPr>
              <a:t>Typically organized around charismatic leaders</a:t>
            </a:r>
          </a:p>
        </p:txBody>
      </p:sp>
    </p:spTree>
    <p:extLst>
      <p:ext uri="{BB962C8B-B14F-4D97-AF65-F5344CB8AC3E}">
        <p14:creationId xmlns:p14="http://schemas.microsoft.com/office/powerpoint/2010/main" val="37333398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34818">
                                            <p:txEl>
                                              <p:pRg st="0" end="0"/>
                                            </p:txEl>
                                          </p:spTgt>
                                        </p:tgtEl>
                                        <p:attrNameLst>
                                          <p:attrName>style.visibility</p:attrName>
                                        </p:attrNameLst>
                                      </p:cBhvr>
                                      <p:to>
                                        <p:strVal val="visible"/>
                                      </p:to>
                                    </p:set>
                                    <p:anim calcmode="lin" valueType="num">
                                      <p:cBhvr additive="repl">
                                        <p:cTn id="7" dur="1000" fill="hold"/>
                                        <p:tgtEl>
                                          <p:spTgt spid="34818">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34818">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3481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34818">
                                            <p:txEl>
                                              <p:pRg st="1" end="1"/>
                                            </p:txEl>
                                          </p:spTgt>
                                        </p:tgtEl>
                                        <p:attrNameLst>
                                          <p:attrName>style.visibility</p:attrName>
                                        </p:attrNameLst>
                                      </p:cBhvr>
                                      <p:to>
                                        <p:strVal val="visible"/>
                                      </p:to>
                                    </p:set>
                                    <p:anim calcmode="lin" valueType="num">
                                      <p:cBhvr additive="repl">
                                        <p:cTn id="14" dur="1000" fill="hold"/>
                                        <p:tgtEl>
                                          <p:spTgt spid="34818">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34818">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34818">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34818">
                                            <p:txEl>
                                              <p:pRg st="2" end="2"/>
                                            </p:txEl>
                                          </p:spTgt>
                                        </p:tgtEl>
                                        <p:attrNameLst>
                                          <p:attrName>style.visibility</p:attrName>
                                        </p:attrNameLst>
                                      </p:cBhvr>
                                      <p:to>
                                        <p:strVal val="visible"/>
                                      </p:to>
                                    </p:set>
                                    <p:anim calcmode="lin" valueType="num">
                                      <p:cBhvr additive="repl">
                                        <p:cTn id="21" dur="1000" fill="hold"/>
                                        <p:tgtEl>
                                          <p:spTgt spid="34818">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34818">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34818">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34818">
                                            <p:txEl>
                                              <p:pRg st="3" end="3"/>
                                            </p:txEl>
                                          </p:spTgt>
                                        </p:tgtEl>
                                        <p:attrNameLst>
                                          <p:attrName>style.visibility</p:attrName>
                                        </p:attrNameLst>
                                      </p:cBhvr>
                                      <p:to>
                                        <p:strVal val="visible"/>
                                      </p:to>
                                    </p:set>
                                    <p:anim calcmode="lin" valueType="num">
                                      <p:cBhvr additive="repl">
                                        <p:cTn id="28" dur="1000" fill="hold"/>
                                        <p:tgtEl>
                                          <p:spTgt spid="34818">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34818">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34818">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fill="hold" nodeType="clickEffect">
                                  <p:stCondLst>
                                    <p:cond delay="0"/>
                                  </p:stCondLst>
                                  <p:childTnLst>
                                    <p:set>
                                      <p:cBhvr additive="repl">
                                        <p:cTn id="34" dur="1" fill="hold">
                                          <p:stCondLst>
                                            <p:cond delay="0"/>
                                          </p:stCondLst>
                                        </p:cTn>
                                        <p:tgtEl>
                                          <p:spTgt spid="34818">
                                            <p:txEl>
                                              <p:pRg st="4" end="4"/>
                                            </p:txEl>
                                          </p:spTgt>
                                        </p:tgtEl>
                                        <p:attrNameLst>
                                          <p:attrName>style.visibility</p:attrName>
                                        </p:attrNameLst>
                                      </p:cBhvr>
                                      <p:to>
                                        <p:strVal val="visible"/>
                                      </p:to>
                                    </p:set>
                                    <p:anim calcmode="lin" valueType="num">
                                      <p:cBhvr additive="repl">
                                        <p:cTn id="35" dur="1000" fill="hold"/>
                                        <p:tgtEl>
                                          <p:spTgt spid="34818">
                                            <p:txEl>
                                              <p:pRg st="4" end="4"/>
                                            </p:txEl>
                                          </p:spTgt>
                                        </p:tgtEl>
                                        <p:attrNameLst>
                                          <p:attrName>ppt_w</p:attrName>
                                        </p:attrNameLst>
                                      </p:cBhvr>
                                      <p:tavLst>
                                        <p:tav tm="100000">
                                          <p:val>
                                            <p:strVal val="#ppt_w*0.70"/>
                                          </p:val>
                                        </p:tav>
                                        <p:tav>
                                          <p:val>
                                            <p:strVal val="#ppt_w"/>
                                          </p:val>
                                        </p:tav>
                                      </p:tavLst>
                                    </p:anim>
                                    <p:anim calcmode="lin" valueType="num">
                                      <p:cBhvr additive="repl">
                                        <p:cTn id="36" dur="1000" fill="hold"/>
                                        <p:tgtEl>
                                          <p:spTgt spid="34818">
                                            <p:txEl>
                                              <p:pRg st="4" end="4"/>
                                            </p:txEl>
                                          </p:spTgt>
                                        </p:tgtEl>
                                        <p:attrNameLst>
                                          <p:attrName>ppt_h</p:attrName>
                                        </p:attrNameLst>
                                      </p:cBhvr>
                                      <p:tavLst>
                                        <p:tav tm="100000">
                                          <p:val>
                                            <p:strVal val="#ppt_h"/>
                                          </p:val>
                                        </p:tav>
                                        <p:tav>
                                          <p:val>
                                            <p:strVal val="#ppt_h"/>
                                          </p:val>
                                        </p:tav>
                                      </p:tavLst>
                                    </p:anim>
                                    <p:animEffect transition="in" filter="fade">
                                      <p:cBhvr additive="repl">
                                        <p:cTn id="37" dur="1000"/>
                                        <p:tgtEl>
                                          <p:spTgt spid="34818">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fill="hold" nodeType="clickEffect">
                                  <p:stCondLst>
                                    <p:cond delay="0"/>
                                  </p:stCondLst>
                                  <p:childTnLst>
                                    <p:set>
                                      <p:cBhvr additive="repl">
                                        <p:cTn id="41" dur="1" fill="hold">
                                          <p:stCondLst>
                                            <p:cond delay="0"/>
                                          </p:stCondLst>
                                        </p:cTn>
                                        <p:tgtEl>
                                          <p:spTgt spid="34818">
                                            <p:txEl>
                                              <p:pRg st="5" end="5"/>
                                            </p:txEl>
                                          </p:spTgt>
                                        </p:tgtEl>
                                        <p:attrNameLst>
                                          <p:attrName>style.visibility</p:attrName>
                                        </p:attrNameLst>
                                      </p:cBhvr>
                                      <p:to>
                                        <p:strVal val="visible"/>
                                      </p:to>
                                    </p:set>
                                    <p:anim calcmode="lin" valueType="num">
                                      <p:cBhvr additive="repl">
                                        <p:cTn id="42" dur="1000" fill="hold"/>
                                        <p:tgtEl>
                                          <p:spTgt spid="34818">
                                            <p:txEl>
                                              <p:pRg st="5" end="5"/>
                                            </p:txEl>
                                          </p:spTgt>
                                        </p:tgtEl>
                                        <p:attrNameLst>
                                          <p:attrName>ppt_w</p:attrName>
                                        </p:attrNameLst>
                                      </p:cBhvr>
                                      <p:tavLst>
                                        <p:tav tm="100000">
                                          <p:val>
                                            <p:strVal val="#ppt_w*0.70"/>
                                          </p:val>
                                        </p:tav>
                                        <p:tav>
                                          <p:val>
                                            <p:strVal val="#ppt_w"/>
                                          </p:val>
                                        </p:tav>
                                      </p:tavLst>
                                    </p:anim>
                                    <p:anim calcmode="lin" valueType="num">
                                      <p:cBhvr additive="repl">
                                        <p:cTn id="43" dur="1000" fill="hold"/>
                                        <p:tgtEl>
                                          <p:spTgt spid="34818">
                                            <p:txEl>
                                              <p:pRg st="5" end="5"/>
                                            </p:txEl>
                                          </p:spTgt>
                                        </p:tgtEl>
                                        <p:attrNameLst>
                                          <p:attrName>ppt_h</p:attrName>
                                        </p:attrNameLst>
                                      </p:cBhvr>
                                      <p:tavLst>
                                        <p:tav tm="100000">
                                          <p:val>
                                            <p:strVal val="#ppt_h"/>
                                          </p:val>
                                        </p:tav>
                                        <p:tav>
                                          <p:val>
                                            <p:strVal val="#ppt_h"/>
                                          </p:val>
                                        </p:tav>
                                      </p:tavLst>
                                    </p:anim>
                                    <p:animEffect transition="in" filter="fade">
                                      <p:cBhvr additive="repl">
                                        <p:cTn id="44" dur="1000"/>
                                        <p:tgtEl>
                                          <p:spTgt spid="34818">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fill="hold" nodeType="clickEffect">
                                  <p:stCondLst>
                                    <p:cond delay="0"/>
                                  </p:stCondLst>
                                  <p:childTnLst>
                                    <p:set>
                                      <p:cBhvr additive="repl">
                                        <p:cTn id="48" dur="1" fill="hold">
                                          <p:stCondLst>
                                            <p:cond delay="0"/>
                                          </p:stCondLst>
                                        </p:cTn>
                                        <p:tgtEl>
                                          <p:spTgt spid="34818">
                                            <p:txEl>
                                              <p:pRg st="6" end="6"/>
                                            </p:txEl>
                                          </p:spTgt>
                                        </p:tgtEl>
                                        <p:attrNameLst>
                                          <p:attrName>style.visibility</p:attrName>
                                        </p:attrNameLst>
                                      </p:cBhvr>
                                      <p:to>
                                        <p:strVal val="visible"/>
                                      </p:to>
                                    </p:set>
                                    <p:anim calcmode="lin" valueType="num">
                                      <p:cBhvr additive="repl">
                                        <p:cTn id="49" dur="1000" fill="hold"/>
                                        <p:tgtEl>
                                          <p:spTgt spid="34818">
                                            <p:txEl>
                                              <p:pRg st="6" end="6"/>
                                            </p:txEl>
                                          </p:spTgt>
                                        </p:tgtEl>
                                        <p:attrNameLst>
                                          <p:attrName>ppt_w</p:attrName>
                                        </p:attrNameLst>
                                      </p:cBhvr>
                                      <p:tavLst>
                                        <p:tav tm="100000">
                                          <p:val>
                                            <p:strVal val="#ppt_w*0.70"/>
                                          </p:val>
                                        </p:tav>
                                        <p:tav>
                                          <p:val>
                                            <p:strVal val="#ppt_w"/>
                                          </p:val>
                                        </p:tav>
                                      </p:tavLst>
                                    </p:anim>
                                    <p:anim calcmode="lin" valueType="num">
                                      <p:cBhvr additive="repl">
                                        <p:cTn id="50" dur="1000" fill="hold"/>
                                        <p:tgtEl>
                                          <p:spTgt spid="34818">
                                            <p:txEl>
                                              <p:pRg st="6" end="6"/>
                                            </p:txEl>
                                          </p:spTgt>
                                        </p:tgtEl>
                                        <p:attrNameLst>
                                          <p:attrName>ppt_h</p:attrName>
                                        </p:attrNameLst>
                                      </p:cBhvr>
                                      <p:tavLst>
                                        <p:tav tm="100000">
                                          <p:val>
                                            <p:strVal val="#ppt_h"/>
                                          </p:val>
                                        </p:tav>
                                        <p:tav>
                                          <p:val>
                                            <p:strVal val="#ppt_h"/>
                                          </p:val>
                                        </p:tav>
                                      </p:tavLst>
                                    </p:anim>
                                    <p:animEffect transition="in" filter="fade">
                                      <p:cBhvr additive="repl">
                                        <p:cTn id="51" dur="1000"/>
                                        <p:tgtEl>
                                          <p:spTgt spid="34818">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fill="hold" nodeType="clickEffect">
                                  <p:stCondLst>
                                    <p:cond delay="0"/>
                                  </p:stCondLst>
                                  <p:childTnLst>
                                    <p:set>
                                      <p:cBhvr additive="repl">
                                        <p:cTn id="55" dur="1" fill="hold">
                                          <p:stCondLst>
                                            <p:cond delay="0"/>
                                          </p:stCondLst>
                                        </p:cTn>
                                        <p:tgtEl>
                                          <p:spTgt spid="34818">
                                            <p:txEl>
                                              <p:pRg st="7" end="7"/>
                                            </p:txEl>
                                          </p:spTgt>
                                        </p:tgtEl>
                                        <p:attrNameLst>
                                          <p:attrName>style.visibility</p:attrName>
                                        </p:attrNameLst>
                                      </p:cBhvr>
                                      <p:to>
                                        <p:strVal val="visible"/>
                                      </p:to>
                                    </p:set>
                                    <p:anim calcmode="lin" valueType="num">
                                      <p:cBhvr additive="repl">
                                        <p:cTn id="56" dur="1000" fill="hold"/>
                                        <p:tgtEl>
                                          <p:spTgt spid="34818">
                                            <p:txEl>
                                              <p:pRg st="7" end="7"/>
                                            </p:txEl>
                                          </p:spTgt>
                                        </p:tgtEl>
                                        <p:attrNameLst>
                                          <p:attrName>ppt_w</p:attrName>
                                        </p:attrNameLst>
                                      </p:cBhvr>
                                      <p:tavLst>
                                        <p:tav tm="100000">
                                          <p:val>
                                            <p:strVal val="#ppt_w*0.70"/>
                                          </p:val>
                                        </p:tav>
                                        <p:tav>
                                          <p:val>
                                            <p:strVal val="#ppt_w"/>
                                          </p:val>
                                        </p:tav>
                                      </p:tavLst>
                                    </p:anim>
                                    <p:anim calcmode="lin" valueType="num">
                                      <p:cBhvr additive="repl">
                                        <p:cTn id="57" dur="1000" fill="hold"/>
                                        <p:tgtEl>
                                          <p:spTgt spid="34818">
                                            <p:txEl>
                                              <p:pRg st="7" end="7"/>
                                            </p:txEl>
                                          </p:spTgt>
                                        </p:tgtEl>
                                        <p:attrNameLst>
                                          <p:attrName>ppt_h</p:attrName>
                                        </p:attrNameLst>
                                      </p:cBhvr>
                                      <p:tavLst>
                                        <p:tav tm="100000">
                                          <p:val>
                                            <p:strVal val="#ppt_h"/>
                                          </p:val>
                                        </p:tav>
                                        <p:tav>
                                          <p:val>
                                            <p:strVal val="#ppt_h"/>
                                          </p:val>
                                        </p:tav>
                                      </p:tavLst>
                                    </p:anim>
                                    <p:animEffect transition="in" filter="fade">
                                      <p:cBhvr additive="repl">
                                        <p:cTn id="58" dur="1000"/>
                                        <p:tgtEl>
                                          <p:spTgt spid="34818">
                                            <p:txEl>
                                              <p:pRg st="7" end="7"/>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5" presetClass="entr" fill="hold" nodeType="clickEffect">
                                  <p:stCondLst>
                                    <p:cond delay="0"/>
                                  </p:stCondLst>
                                  <p:childTnLst>
                                    <p:set>
                                      <p:cBhvr additive="repl">
                                        <p:cTn id="62" dur="1" fill="hold">
                                          <p:stCondLst>
                                            <p:cond delay="0"/>
                                          </p:stCondLst>
                                        </p:cTn>
                                        <p:tgtEl>
                                          <p:spTgt spid="34818">
                                            <p:txEl>
                                              <p:pRg st="8" end="8"/>
                                            </p:txEl>
                                          </p:spTgt>
                                        </p:tgtEl>
                                        <p:attrNameLst>
                                          <p:attrName>style.visibility</p:attrName>
                                        </p:attrNameLst>
                                      </p:cBhvr>
                                      <p:to>
                                        <p:strVal val="visible"/>
                                      </p:to>
                                    </p:set>
                                    <p:anim calcmode="lin" valueType="num">
                                      <p:cBhvr additive="repl">
                                        <p:cTn id="63" dur="1000" fill="hold"/>
                                        <p:tgtEl>
                                          <p:spTgt spid="34818">
                                            <p:txEl>
                                              <p:pRg st="8" end="8"/>
                                            </p:txEl>
                                          </p:spTgt>
                                        </p:tgtEl>
                                        <p:attrNameLst>
                                          <p:attrName>ppt_w</p:attrName>
                                        </p:attrNameLst>
                                      </p:cBhvr>
                                      <p:tavLst>
                                        <p:tav tm="100000">
                                          <p:val>
                                            <p:strVal val="#ppt_w*0.70"/>
                                          </p:val>
                                        </p:tav>
                                        <p:tav>
                                          <p:val>
                                            <p:strVal val="#ppt_w"/>
                                          </p:val>
                                        </p:tav>
                                      </p:tavLst>
                                    </p:anim>
                                    <p:anim calcmode="lin" valueType="num">
                                      <p:cBhvr additive="repl">
                                        <p:cTn id="64" dur="1000" fill="hold"/>
                                        <p:tgtEl>
                                          <p:spTgt spid="34818">
                                            <p:txEl>
                                              <p:pRg st="8" end="8"/>
                                            </p:txEl>
                                          </p:spTgt>
                                        </p:tgtEl>
                                        <p:attrNameLst>
                                          <p:attrName>ppt_h</p:attrName>
                                        </p:attrNameLst>
                                      </p:cBhvr>
                                      <p:tavLst>
                                        <p:tav tm="100000">
                                          <p:val>
                                            <p:strVal val="#ppt_h"/>
                                          </p:val>
                                        </p:tav>
                                        <p:tav>
                                          <p:val>
                                            <p:strVal val="#ppt_h"/>
                                          </p:val>
                                        </p:tav>
                                      </p:tavLst>
                                    </p:anim>
                                    <p:animEffect transition="in" filter="fade">
                                      <p:cBhvr additive="repl">
                                        <p:cTn id="65" dur="1000"/>
                                        <p:tgtEl>
                                          <p:spTgt spid="34818">
                                            <p:txEl>
                                              <p:pRg st="8" end="8"/>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5" presetClass="entr" fill="hold" nodeType="clickEffect">
                                  <p:stCondLst>
                                    <p:cond delay="0"/>
                                  </p:stCondLst>
                                  <p:childTnLst>
                                    <p:set>
                                      <p:cBhvr additive="repl">
                                        <p:cTn id="69" dur="1" fill="hold">
                                          <p:stCondLst>
                                            <p:cond delay="0"/>
                                          </p:stCondLst>
                                        </p:cTn>
                                        <p:tgtEl>
                                          <p:spTgt spid="34818">
                                            <p:txEl>
                                              <p:pRg st="9" end="9"/>
                                            </p:txEl>
                                          </p:spTgt>
                                        </p:tgtEl>
                                        <p:attrNameLst>
                                          <p:attrName>style.visibility</p:attrName>
                                        </p:attrNameLst>
                                      </p:cBhvr>
                                      <p:to>
                                        <p:strVal val="visible"/>
                                      </p:to>
                                    </p:set>
                                    <p:anim calcmode="lin" valueType="num">
                                      <p:cBhvr additive="repl">
                                        <p:cTn id="70" dur="1000" fill="hold"/>
                                        <p:tgtEl>
                                          <p:spTgt spid="34818">
                                            <p:txEl>
                                              <p:pRg st="9" end="9"/>
                                            </p:txEl>
                                          </p:spTgt>
                                        </p:tgtEl>
                                        <p:attrNameLst>
                                          <p:attrName>ppt_w</p:attrName>
                                        </p:attrNameLst>
                                      </p:cBhvr>
                                      <p:tavLst>
                                        <p:tav tm="100000">
                                          <p:val>
                                            <p:strVal val="#ppt_w*0.70"/>
                                          </p:val>
                                        </p:tav>
                                        <p:tav>
                                          <p:val>
                                            <p:strVal val="#ppt_w"/>
                                          </p:val>
                                        </p:tav>
                                      </p:tavLst>
                                    </p:anim>
                                    <p:anim calcmode="lin" valueType="num">
                                      <p:cBhvr additive="repl">
                                        <p:cTn id="71" dur="1000" fill="hold"/>
                                        <p:tgtEl>
                                          <p:spTgt spid="34818">
                                            <p:txEl>
                                              <p:pRg st="9" end="9"/>
                                            </p:txEl>
                                          </p:spTgt>
                                        </p:tgtEl>
                                        <p:attrNameLst>
                                          <p:attrName>ppt_h</p:attrName>
                                        </p:attrNameLst>
                                      </p:cBhvr>
                                      <p:tavLst>
                                        <p:tav tm="100000">
                                          <p:val>
                                            <p:strVal val="#ppt_h"/>
                                          </p:val>
                                        </p:tav>
                                        <p:tav>
                                          <p:val>
                                            <p:strVal val="#ppt_h"/>
                                          </p:val>
                                        </p:tav>
                                      </p:tavLst>
                                    </p:anim>
                                    <p:animEffect transition="in" filter="fade">
                                      <p:cBhvr additive="repl">
                                        <p:cTn id="72" dur="1000"/>
                                        <p:tgtEl>
                                          <p:spTgt spid="34818">
                                            <p:txEl>
                                              <p:pRg st="9" end="9"/>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55" presetClass="entr" fill="hold" nodeType="clickEffect">
                                  <p:stCondLst>
                                    <p:cond delay="0"/>
                                  </p:stCondLst>
                                  <p:childTnLst>
                                    <p:set>
                                      <p:cBhvr additive="repl">
                                        <p:cTn id="76" dur="1" fill="hold">
                                          <p:stCondLst>
                                            <p:cond delay="0"/>
                                          </p:stCondLst>
                                        </p:cTn>
                                        <p:tgtEl>
                                          <p:spTgt spid="34818">
                                            <p:txEl>
                                              <p:pRg st="10" end="10"/>
                                            </p:txEl>
                                          </p:spTgt>
                                        </p:tgtEl>
                                        <p:attrNameLst>
                                          <p:attrName>style.visibility</p:attrName>
                                        </p:attrNameLst>
                                      </p:cBhvr>
                                      <p:to>
                                        <p:strVal val="visible"/>
                                      </p:to>
                                    </p:set>
                                    <p:anim calcmode="lin" valueType="num">
                                      <p:cBhvr additive="repl">
                                        <p:cTn id="77" dur="1000" fill="hold"/>
                                        <p:tgtEl>
                                          <p:spTgt spid="34818">
                                            <p:txEl>
                                              <p:pRg st="10" end="10"/>
                                            </p:txEl>
                                          </p:spTgt>
                                        </p:tgtEl>
                                        <p:attrNameLst>
                                          <p:attrName>ppt_w</p:attrName>
                                        </p:attrNameLst>
                                      </p:cBhvr>
                                      <p:tavLst>
                                        <p:tav tm="100000">
                                          <p:val>
                                            <p:strVal val="#ppt_w*0.70"/>
                                          </p:val>
                                        </p:tav>
                                        <p:tav>
                                          <p:val>
                                            <p:strVal val="#ppt_w"/>
                                          </p:val>
                                        </p:tav>
                                      </p:tavLst>
                                    </p:anim>
                                    <p:anim calcmode="lin" valueType="num">
                                      <p:cBhvr additive="repl">
                                        <p:cTn id="78" dur="1000" fill="hold"/>
                                        <p:tgtEl>
                                          <p:spTgt spid="34818">
                                            <p:txEl>
                                              <p:pRg st="10" end="10"/>
                                            </p:txEl>
                                          </p:spTgt>
                                        </p:tgtEl>
                                        <p:attrNameLst>
                                          <p:attrName>ppt_h</p:attrName>
                                        </p:attrNameLst>
                                      </p:cBhvr>
                                      <p:tavLst>
                                        <p:tav tm="100000">
                                          <p:val>
                                            <p:strVal val="#ppt_h"/>
                                          </p:val>
                                        </p:tav>
                                        <p:tav>
                                          <p:val>
                                            <p:strVal val="#ppt_h"/>
                                          </p:val>
                                        </p:tav>
                                      </p:tavLst>
                                    </p:anim>
                                    <p:animEffect transition="in" filter="fade">
                                      <p:cBhvr additive="repl">
                                        <p:cTn id="79" dur="1000"/>
                                        <p:tgtEl>
                                          <p:spTgt spid="3481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noChangeArrowheads="1"/>
          </p:cNvSpPr>
          <p:nvPr>
            <p:ph type="title" idx="4294967295"/>
          </p:nvPr>
        </p:nvSpPr>
        <p:spPr>
          <a:xfrm>
            <a:off x="0" y="228600"/>
            <a:ext cx="9144000" cy="1143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RELIGIOUS CLASSIFICATIONS</a:t>
            </a:r>
          </a:p>
        </p:txBody>
      </p:sp>
      <p:sp>
        <p:nvSpPr>
          <p:cNvPr id="33794" name="Rectangle 2"/>
          <p:cNvSpPr>
            <a:spLocks noGrp="1" noChangeArrowheads="1"/>
          </p:cNvSpPr>
          <p:nvPr>
            <p:ph type="body" idx="4294967295"/>
          </p:nvPr>
        </p:nvSpPr>
        <p:spPr>
          <a:xfrm>
            <a:off x="228600" y="1447800"/>
            <a:ext cx="8534400" cy="5105400"/>
          </a:xfrm>
        </p:spPr>
        <p:txBody>
          <a:bodyPr/>
          <a:lstStyle/>
          <a:p>
            <a:pPr marL="0" indent="0" eaLnBrk="1">
              <a:lnSpc>
                <a:spcPct val="80000"/>
              </a:lnSpc>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Animism</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The belief that non-human beings (animals, plants, natural world) – Example: Shinto </a:t>
            </a:r>
          </a:p>
          <a:p>
            <a:pPr marL="0" indent="0" eaLnBrk="1">
              <a:lnSpc>
                <a:spcPct val="80000"/>
              </a:lnSpc>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Theism</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The belief in the existence of an independent being not of this earth</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Monotheism  - </a:t>
            </a:r>
            <a:r>
              <a:rPr lang="en-US" altLang="en-US" sz="2000" dirty="0" err="1" smtClean="0">
                <a:latin typeface="Times New Roman" panose="02020603050405020304" pitchFamily="18" charset="0"/>
              </a:rPr>
              <a:t>Judasim</a:t>
            </a:r>
            <a:r>
              <a:rPr lang="en-US" altLang="en-US" sz="2000" dirty="0" smtClean="0">
                <a:latin typeface="Times New Roman" panose="02020603050405020304" pitchFamily="18" charset="0"/>
              </a:rPr>
              <a:t>, Islam</a:t>
            </a:r>
          </a:p>
          <a:p>
            <a:pPr marL="863600" lvl="3" indent="-215900" eaLnBrk="1">
              <a:lnSpc>
                <a:spcPct val="80000"/>
              </a:lnSpc>
              <a:spcBef>
                <a:spcPts val="45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smtClean="0">
                <a:latin typeface="Times New Roman" panose="02020603050405020304" pitchFamily="18" charset="0"/>
              </a:rPr>
              <a:t>One all powerful and knowing being (a God)</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Polytheism – Example: Ancient Greeks and  Romans </a:t>
            </a:r>
          </a:p>
          <a:p>
            <a:pPr marL="863600" lvl="3" indent="-215900" eaLnBrk="1">
              <a:lnSpc>
                <a:spcPct val="80000"/>
              </a:lnSpc>
              <a:spcBef>
                <a:spcPts val="45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smtClean="0">
                <a:latin typeface="Times New Roman" panose="02020603050405020304" pitchFamily="18" charset="0"/>
              </a:rPr>
              <a:t>A hierarchy of powerful and knowing beings (the Gods)</a:t>
            </a:r>
          </a:p>
          <a:p>
            <a:pPr marL="0" indent="0">
              <a:lnSpc>
                <a:spcPct val="80000"/>
              </a:lnSpc>
              <a:spcBef>
                <a:spcPts val="450"/>
              </a:spcBef>
              <a:buSzPct val="45000"/>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Atheism- </a:t>
            </a:r>
            <a:r>
              <a:rPr lang="en-US" altLang="en-US" sz="2400" b="0" dirty="0" smtClean="0">
                <a:latin typeface="Times New Roman" panose="02020603050405020304" pitchFamily="18" charset="0"/>
              </a:rPr>
              <a:t>believe in no God.</a:t>
            </a:r>
          </a:p>
          <a:p>
            <a:pPr marL="0" indent="0">
              <a:lnSpc>
                <a:spcPct val="80000"/>
              </a:lnSpc>
              <a:spcBef>
                <a:spcPts val="450"/>
              </a:spcBef>
              <a:buSzPct val="45000"/>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err="1" smtClean="0">
                <a:latin typeface="Times New Roman" panose="02020603050405020304" pitchFamily="18" charset="0"/>
              </a:rPr>
              <a:t>Totermism</a:t>
            </a:r>
            <a:r>
              <a:rPr lang="en-US" altLang="en-US" sz="2400" b="0" dirty="0" smtClean="0">
                <a:latin typeface="Times New Roman" panose="02020603050405020304" pitchFamily="18" charset="0"/>
              </a:rPr>
              <a:t> – Human Natural being connection. Example: Ojibwa (Native American) beliefs</a:t>
            </a:r>
          </a:p>
        </p:txBody>
      </p:sp>
    </p:spTree>
    <p:extLst>
      <p:ext uri="{BB962C8B-B14F-4D97-AF65-F5344CB8AC3E}">
        <p14:creationId xmlns:p14="http://schemas.microsoft.com/office/powerpoint/2010/main" val="21206847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33794">
                                            <p:txEl>
                                              <p:pRg st="0" end="0"/>
                                            </p:txEl>
                                          </p:spTgt>
                                        </p:tgtEl>
                                        <p:attrNameLst>
                                          <p:attrName>style.visibility</p:attrName>
                                        </p:attrNameLst>
                                      </p:cBhvr>
                                      <p:to>
                                        <p:strVal val="visible"/>
                                      </p:to>
                                    </p:set>
                                    <p:anim calcmode="lin" valueType="num">
                                      <p:cBhvr additive="repl">
                                        <p:cTn id="7" dur="1000" fill="hold"/>
                                        <p:tgtEl>
                                          <p:spTgt spid="33794">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33794">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3379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33794">
                                            <p:txEl>
                                              <p:pRg st="1" end="1"/>
                                            </p:txEl>
                                          </p:spTgt>
                                        </p:tgtEl>
                                        <p:attrNameLst>
                                          <p:attrName>style.visibility</p:attrName>
                                        </p:attrNameLst>
                                      </p:cBhvr>
                                      <p:to>
                                        <p:strVal val="visible"/>
                                      </p:to>
                                    </p:set>
                                    <p:anim calcmode="lin" valueType="num">
                                      <p:cBhvr additive="repl">
                                        <p:cTn id="14" dur="1000" fill="hold"/>
                                        <p:tgtEl>
                                          <p:spTgt spid="33794">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33794">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3379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33794">
                                            <p:txEl>
                                              <p:pRg st="2" end="2"/>
                                            </p:txEl>
                                          </p:spTgt>
                                        </p:tgtEl>
                                        <p:attrNameLst>
                                          <p:attrName>style.visibility</p:attrName>
                                        </p:attrNameLst>
                                      </p:cBhvr>
                                      <p:to>
                                        <p:strVal val="visible"/>
                                      </p:to>
                                    </p:set>
                                    <p:anim calcmode="lin" valueType="num">
                                      <p:cBhvr additive="repl">
                                        <p:cTn id="21" dur="1000" fill="hold"/>
                                        <p:tgtEl>
                                          <p:spTgt spid="33794">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33794">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3379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33794">
                                            <p:txEl>
                                              <p:pRg st="3" end="3"/>
                                            </p:txEl>
                                          </p:spTgt>
                                        </p:tgtEl>
                                        <p:attrNameLst>
                                          <p:attrName>style.visibility</p:attrName>
                                        </p:attrNameLst>
                                      </p:cBhvr>
                                      <p:to>
                                        <p:strVal val="visible"/>
                                      </p:to>
                                    </p:set>
                                    <p:anim calcmode="lin" valueType="num">
                                      <p:cBhvr additive="repl">
                                        <p:cTn id="28" dur="1000" fill="hold"/>
                                        <p:tgtEl>
                                          <p:spTgt spid="33794">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33794">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33794">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fill="hold" nodeType="clickEffect">
                                  <p:stCondLst>
                                    <p:cond delay="0"/>
                                  </p:stCondLst>
                                  <p:childTnLst>
                                    <p:set>
                                      <p:cBhvr additive="repl">
                                        <p:cTn id="34" dur="1" fill="hold">
                                          <p:stCondLst>
                                            <p:cond delay="0"/>
                                          </p:stCondLst>
                                        </p:cTn>
                                        <p:tgtEl>
                                          <p:spTgt spid="33794">
                                            <p:txEl>
                                              <p:pRg st="4" end="4"/>
                                            </p:txEl>
                                          </p:spTgt>
                                        </p:tgtEl>
                                        <p:attrNameLst>
                                          <p:attrName>style.visibility</p:attrName>
                                        </p:attrNameLst>
                                      </p:cBhvr>
                                      <p:to>
                                        <p:strVal val="visible"/>
                                      </p:to>
                                    </p:set>
                                    <p:anim calcmode="lin" valueType="num">
                                      <p:cBhvr additive="repl">
                                        <p:cTn id="35" dur="1000" fill="hold"/>
                                        <p:tgtEl>
                                          <p:spTgt spid="33794">
                                            <p:txEl>
                                              <p:pRg st="4" end="4"/>
                                            </p:txEl>
                                          </p:spTgt>
                                        </p:tgtEl>
                                        <p:attrNameLst>
                                          <p:attrName>ppt_w</p:attrName>
                                        </p:attrNameLst>
                                      </p:cBhvr>
                                      <p:tavLst>
                                        <p:tav tm="100000">
                                          <p:val>
                                            <p:strVal val="#ppt_w*0.70"/>
                                          </p:val>
                                        </p:tav>
                                        <p:tav>
                                          <p:val>
                                            <p:strVal val="#ppt_w"/>
                                          </p:val>
                                        </p:tav>
                                      </p:tavLst>
                                    </p:anim>
                                    <p:anim calcmode="lin" valueType="num">
                                      <p:cBhvr additive="repl">
                                        <p:cTn id="36" dur="1000" fill="hold"/>
                                        <p:tgtEl>
                                          <p:spTgt spid="33794">
                                            <p:txEl>
                                              <p:pRg st="4" end="4"/>
                                            </p:txEl>
                                          </p:spTgt>
                                        </p:tgtEl>
                                        <p:attrNameLst>
                                          <p:attrName>ppt_h</p:attrName>
                                        </p:attrNameLst>
                                      </p:cBhvr>
                                      <p:tavLst>
                                        <p:tav tm="100000">
                                          <p:val>
                                            <p:strVal val="#ppt_h"/>
                                          </p:val>
                                        </p:tav>
                                        <p:tav>
                                          <p:val>
                                            <p:strVal val="#ppt_h"/>
                                          </p:val>
                                        </p:tav>
                                      </p:tavLst>
                                    </p:anim>
                                    <p:animEffect transition="in" filter="fade">
                                      <p:cBhvr additive="repl">
                                        <p:cTn id="37" dur="1000"/>
                                        <p:tgtEl>
                                          <p:spTgt spid="33794">
                                            <p:txEl>
                                              <p:pRg st="4" end="4"/>
                                            </p:txEl>
                                          </p:spTgt>
                                        </p:tgtEl>
                                      </p:cBhvr>
                                    </p:animEffect>
                                  </p:childTnLst>
                                </p:cTn>
                              </p:par>
                              <p:par>
                                <p:cTn id="38" presetID="55" presetClass="entr" fill="hold" nodeType="withEffect">
                                  <p:stCondLst>
                                    <p:cond delay="0"/>
                                  </p:stCondLst>
                                  <p:childTnLst>
                                    <p:set>
                                      <p:cBhvr additive="repl">
                                        <p:cTn id="39" dur="1" fill="hold">
                                          <p:stCondLst>
                                            <p:cond delay="0"/>
                                          </p:stCondLst>
                                        </p:cTn>
                                        <p:tgtEl>
                                          <p:spTgt spid="33794">
                                            <p:txEl>
                                              <p:pRg st="5" end="5"/>
                                            </p:txEl>
                                          </p:spTgt>
                                        </p:tgtEl>
                                        <p:attrNameLst>
                                          <p:attrName>style.visibility</p:attrName>
                                        </p:attrNameLst>
                                      </p:cBhvr>
                                      <p:to>
                                        <p:strVal val="visible"/>
                                      </p:to>
                                    </p:set>
                                    <p:anim calcmode="lin" valueType="num">
                                      <p:cBhvr additive="repl">
                                        <p:cTn id="40" dur="1000" fill="hold"/>
                                        <p:tgtEl>
                                          <p:spTgt spid="33794">
                                            <p:txEl>
                                              <p:pRg st="5" end="5"/>
                                            </p:txEl>
                                          </p:spTgt>
                                        </p:tgtEl>
                                        <p:attrNameLst>
                                          <p:attrName>ppt_w</p:attrName>
                                        </p:attrNameLst>
                                      </p:cBhvr>
                                      <p:tavLst>
                                        <p:tav tm="100000">
                                          <p:val>
                                            <p:strVal val="#ppt_w*0.70"/>
                                          </p:val>
                                        </p:tav>
                                        <p:tav>
                                          <p:val>
                                            <p:strVal val="#ppt_w"/>
                                          </p:val>
                                        </p:tav>
                                      </p:tavLst>
                                    </p:anim>
                                    <p:anim calcmode="lin" valueType="num">
                                      <p:cBhvr additive="repl">
                                        <p:cTn id="41" dur="1000" fill="hold"/>
                                        <p:tgtEl>
                                          <p:spTgt spid="33794">
                                            <p:txEl>
                                              <p:pRg st="5" end="5"/>
                                            </p:txEl>
                                          </p:spTgt>
                                        </p:tgtEl>
                                        <p:attrNameLst>
                                          <p:attrName>ppt_h</p:attrName>
                                        </p:attrNameLst>
                                      </p:cBhvr>
                                      <p:tavLst>
                                        <p:tav tm="100000">
                                          <p:val>
                                            <p:strVal val="#ppt_h"/>
                                          </p:val>
                                        </p:tav>
                                        <p:tav>
                                          <p:val>
                                            <p:strVal val="#ppt_h"/>
                                          </p:val>
                                        </p:tav>
                                      </p:tavLst>
                                    </p:anim>
                                    <p:animEffect transition="in" filter="fade">
                                      <p:cBhvr additive="repl">
                                        <p:cTn id="42" dur="1000"/>
                                        <p:tgtEl>
                                          <p:spTgt spid="33794">
                                            <p:txEl>
                                              <p:pRg st="5" end="5"/>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55" presetClass="entr" fill="hold" nodeType="clickEffect">
                                  <p:stCondLst>
                                    <p:cond delay="0"/>
                                  </p:stCondLst>
                                  <p:childTnLst>
                                    <p:set>
                                      <p:cBhvr additive="repl">
                                        <p:cTn id="46" dur="1" fill="hold">
                                          <p:stCondLst>
                                            <p:cond delay="0"/>
                                          </p:stCondLst>
                                        </p:cTn>
                                        <p:tgtEl>
                                          <p:spTgt spid="33794">
                                            <p:txEl>
                                              <p:pRg st="6" end="6"/>
                                            </p:txEl>
                                          </p:spTgt>
                                        </p:tgtEl>
                                        <p:attrNameLst>
                                          <p:attrName>style.visibility</p:attrName>
                                        </p:attrNameLst>
                                      </p:cBhvr>
                                      <p:to>
                                        <p:strVal val="visible"/>
                                      </p:to>
                                    </p:set>
                                    <p:anim calcmode="lin" valueType="num">
                                      <p:cBhvr additive="repl">
                                        <p:cTn id="47" dur="1000" fill="hold"/>
                                        <p:tgtEl>
                                          <p:spTgt spid="33794">
                                            <p:txEl>
                                              <p:pRg st="6" end="6"/>
                                            </p:txEl>
                                          </p:spTgt>
                                        </p:tgtEl>
                                        <p:attrNameLst>
                                          <p:attrName>ppt_w</p:attrName>
                                        </p:attrNameLst>
                                      </p:cBhvr>
                                      <p:tavLst>
                                        <p:tav tm="100000">
                                          <p:val>
                                            <p:strVal val="#ppt_w*0.70"/>
                                          </p:val>
                                        </p:tav>
                                        <p:tav>
                                          <p:val>
                                            <p:strVal val="#ppt_w"/>
                                          </p:val>
                                        </p:tav>
                                      </p:tavLst>
                                    </p:anim>
                                    <p:anim calcmode="lin" valueType="num">
                                      <p:cBhvr additive="repl">
                                        <p:cTn id="48" dur="1000" fill="hold"/>
                                        <p:tgtEl>
                                          <p:spTgt spid="33794">
                                            <p:txEl>
                                              <p:pRg st="6" end="6"/>
                                            </p:txEl>
                                          </p:spTgt>
                                        </p:tgtEl>
                                        <p:attrNameLst>
                                          <p:attrName>ppt_h</p:attrName>
                                        </p:attrNameLst>
                                      </p:cBhvr>
                                      <p:tavLst>
                                        <p:tav tm="100000">
                                          <p:val>
                                            <p:strVal val="#ppt_h"/>
                                          </p:val>
                                        </p:tav>
                                        <p:tav>
                                          <p:val>
                                            <p:strVal val="#ppt_h"/>
                                          </p:val>
                                        </p:tav>
                                      </p:tavLst>
                                    </p:anim>
                                    <p:animEffect transition="in" filter="fade">
                                      <p:cBhvr additive="repl">
                                        <p:cTn id="49" dur="1000"/>
                                        <p:tgtEl>
                                          <p:spTgt spid="33794">
                                            <p:txEl>
                                              <p:pRg st="6" end="6"/>
                                            </p:txEl>
                                          </p:spTgt>
                                        </p:tgtEl>
                                      </p:cBhvr>
                                    </p:animEffect>
                                  </p:childTnLst>
                                </p:cTn>
                              </p:par>
                              <p:par>
                                <p:cTn id="50" presetID="55" presetClass="entr" fill="hold" nodeType="withEffect">
                                  <p:stCondLst>
                                    <p:cond delay="0"/>
                                  </p:stCondLst>
                                  <p:childTnLst>
                                    <p:set>
                                      <p:cBhvr additive="repl">
                                        <p:cTn id="51" dur="1" fill="hold">
                                          <p:stCondLst>
                                            <p:cond delay="0"/>
                                          </p:stCondLst>
                                        </p:cTn>
                                        <p:tgtEl>
                                          <p:spTgt spid="33794">
                                            <p:txEl>
                                              <p:pRg st="7" end="7"/>
                                            </p:txEl>
                                          </p:spTgt>
                                        </p:tgtEl>
                                        <p:attrNameLst>
                                          <p:attrName>style.visibility</p:attrName>
                                        </p:attrNameLst>
                                      </p:cBhvr>
                                      <p:to>
                                        <p:strVal val="visible"/>
                                      </p:to>
                                    </p:set>
                                    <p:anim calcmode="lin" valueType="num">
                                      <p:cBhvr additive="repl">
                                        <p:cTn id="52" dur="1000" fill="hold"/>
                                        <p:tgtEl>
                                          <p:spTgt spid="33794">
                                            <p:txEl>
                                              <p:pRg st="7" end="7"/>
                                            </p:txEl>
                                          </p:spTgt>
                                        </p:tgtEl>
                                        <p:attrNameLst>
                                          <p:attrName>ppt_w</p:attrName>
                                        </p:attrNameLst>
                                      </p:cBhvr>
                                      <p:tavLst>
                                        <p:tav tm="100000">
                                          <p:val>
                                            <p:strVal val="#ppt_w*0.70"/>
                                          </p:val>
                                        </p:tav>
                                        <p:tav>
                                          <p:val>
                                            <p:strVal val="#ppt_w"/>
                                          </p:val>
                                        </p:tav>
                                      </p:tavLst>
                                    </p:anim>
                                    <p:anim calcmode="lin" valueType="num">
                                      <p:cBhvr additive="repl">
                                        <p:cTn id="53" dur="1000" fill="hold"/>
                                        <p:tgtEl>
                                          <p:spTgt spid="33794">
                                            <p:txEl>
                                              <p:pRg st="7" end="7"/>
                                            </p:txEl>
                                          </p:spTgt>
                                        </p:tgtEl>
                                        <p:attrNameLst>
                                          <p:attrName>ppt_h</p:attrName>
                                        </p:attrNameLst>
                                      </p:cBhvr>
                                      <p:tavLst>
                                        <p:tav tm="100000">
                                          <p:val>
                                            <p:strVal val="#ppt_h"/>
                                          </p:val>
                                        </p:tav>
                                        <p:tav>
                                          <p:val>
                                            <p:strVal val="#ppt_h"/>
                                          </p:val>
                                        </p:tav>
                                      </p:tavLst>
                                    </p:anim>
                                    <p:animEffect transition="in" filter="fade">
                                      <p:cBhvr additive="repl">
                                        <p:cTn id="54" dur="1000"/>
                                        <p:tgtEl>
                                          <p:spTgt spid="33794">
                                            <p:txEl>
                                              <p:pRg st="7" end="7"/>
                                            </p:txEl>
                                          </p:spTgt>
                                        </p:tgtEl>
                                      </p:cBhvr>
                                    </p:animEffect>
                                  </p:childTnLst>
                                </p:cTn>
                              </p:par>
                              <p:par>
                                <p:cTn id="55" presetID="55" presetClass="entr" fill="hold" nodeType="withEffect">
                                  <p:stCondLst>
                                    <p:cond delay="0"/>
                                  </p:stCondLst>
                                  <p:childTnLst>
                                    <p:set>
                                      <p:cBhvr additive="repl">
                                        <p:cTn id="56" dur="1" fill="hold">
                                          <p:stCondLst>
                                            <p:cond delay="0"/>
                                          </p:stCondLst>
                                        </p:cTn>
                                        <p:tgtEl>
                                          <p:spTgt spid="33794">
                                            <p:txEl>
                                              <p:pRg st="8" end="8"/>
                                            </p:txEl>
                                          </p:spTgt>
                                        </p:tgtEl>
                                        <p:attrNameLst>
                                          <p:attrName>style.visibility</p:attrName>
                                        </p:attrNameLst>
                                      </p:cBhvr>
                                      <p:to>
                                        <p:strVal val="visible"/>
                                      </p:to>
                                    </p:set>
                                    <p:anim calcmode="lin" valueType="num">
                                      <p:cBhvr additive="repl">
                                        <p:cTn id="57" dur="1000" fill="hold"/>
                                        <p:tgtEl>
                                          <p:spTgt spid="33794">
                                            <p:txEl>
                                              <p:pRg st="8" end="8"/>
                                            </p:txEl>
                                          </p:spTgt>
                                        </p:tgtEl>
                                        <p:attrNameLst>
                                          <p:attrName>ppt_w</p:attrName>
                                        </p:attrNameLst>
                                      </p:cBhvr>
                                      <p:tavLst>
                                        <p:tav tm="100000">
                                          <p:val>
                                            <p:strVal val="#ppt_w*0.70"/>
                                          </p:val>
                                        </p:tav>
                                        <p:tav>
                                          <p:val>
                                            <p:strVal val="#ppt_w"/>
                                          </p:val>
                                        </p:tav>
                                      </p:tavLst>
                                    </p:anim>
                                    <p:anim calcmode="lin" valueType="num">
                                      <p:cBhvr additive="repl">
                                        <p:cTn id="58" dur="1000" fill="hold"/>
                                        <p:tgtEl>
                                          <p:spTgt spid="33794">
                                            <p:txEl>
                                              <p:pRg st="8" end="8"/>
                                            </p:txEl>
                                          </p:spTgt>
                                        </p:tgtEl>
                                        <p:attrNameLst>
                                          <p:attrName>ppt_h</p:attrName>
                                        </p:attrNameLst>
                                      </p:cBhvr>
                                      <p:tavLst>
                                        <p:tav tm="100000">
                                          <p:val>
                                            <p:strVal val="#ppt_h"/>
                                          </p:val>
                                        </p:tav>
                                        <p:tav>
                                          <p:val>
                                            <p:strVal val="#ppt_h"/>
                                          </p:val>
                                        </p:tav>
                                      </p:tavLst>
                                    </p:anim>
                                    <p:animEffect transition="in" filter="fade">
                                      <p:cBhvr additive="repl">
                                        <p:cTn id="59" dur="1000"/>
                                        <p:tgtEl>
                                          <p:spTgt spid="33794">
                                            <p:txEl>
                                              <p:pRg st="8" end="8"/>
                                            </p:txEl>
                                          </p:spTgt>
                                        </p:tgtEl>
                                      </p:cBhvr>
                                    </p:animEffect>
                                  </p:childTnLst>
                                </p:cTn>
                              </p:par>
                              <p:par>
                                <p:cTn id="60" presetID="55" presetClass="entr" fill="hold" nodeType="withEffect">
                                  <p:stCondLst>
                                    <p:cond delay="0"/>
                                  </p:stCondLst>
                                  <p:childTnLst>
                                    <p:set>
                                      <p:cBhvr additive="repl">
                                        <p:cTn id="61" dur="1" fill="hold">
                                          <p:stCondLst>
                                            <p:cond delay="0"/>
                                          </p:stCondLst>
                                        </p:cTn>
                                        <p:tgtEl>
                                          <p:spTgt spid="33794">
                                            <p:txEl>
                                              <p:pRg st="9" end="9"/>
                                            </p:txEl>
                                          </p:spTgt>
                                        </p:tgtEl>
                                        <p:attrNameLst>
                                          <p:attrName>style.visibility</p:attrName>
                                        </p:attrNameLst>
                                      </p:cBhvr>
                                      <p:to>
                                        <p:strVal val="visible"/>
                                      </p:to>
                                    </p:set>
                                    <p:anim calcmode="lin" valueType="num">
                                      <p:cBhvr additive="repl">
                                        <p:cTn id="62" dur="1000" fill="hold"/>
                                        <p:tgtEl>
                                          <p:spTgt spid="33794">
                                            <p:txEl>
                                              <p:pRg st="9" end="9"/>
                                            </p:txEl>
                                          </p:spTgt>
                                        </p:tgtEl>
                                        <p:attrNameLst>
                                          <p:attrName>ppt_w</p:attrName>
                                        </p:attrNameLst>
                                      </p:cBhvr>
                                      <p:tavLst>
                                        <p:tav tm="100000">
                                          <p:val>
                                            <p:strVal val="#ppt_w*0.70"/>
                                          </p:val>
                                        </p:tav>
                                        <p:tav>
                                          <p:val>
                                            <p:strVal val="#ppt_w"/>
                                          </p:val>
                                        </p:tav>
                                      </p:tavLst>
                                    </p:anim>
                                    <p:anim calcmode="lin" valueType="num">
                                      <p:cBhvr additive="repl">
                                        <p:cTn id="63" dur="1000" fill="hold"/>
                                        <p:tgtEl>
                                          <p:spTgt spid="33794">
                                            <p:txEl>
                                              <p:pRg st="9" end="9"/>
                                            </p:txEl>
                                          </p:spTgt>
                                        </p:tgtEl>
                                        <p:attrNameLst>
                                          <p:attrName>ppt_h</p:attrName>
                                        </p:attrNameLst>
                                      </p:cBhvr>
                                      <p:tavLst>
                                        <p:tav tm="100000">
                                          <p:val>
                                            <p:strVal val="#ppt_h"/>
                                          </p:val>
                                        </p:tav>
                                        <p:tav>
                                          <p:val>
                                            <p:strVal val="#ppt_h"/>
                                          </p:val>
                                        </p:tav>
                                      </p:tavLst>
                                    </p:anim>
                                    <p:animEffect transition="in" filter="fade">
                                      <p:cBhvr additive="repl">
                                        <p:cTn id="64" dur="1000"/>
                                        <p:tgtEl>
                                          <p:spTgt spid="3379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
          <p:cNvSpPr>
            <a:spLocks noGrp="1" noChangeArrowheads="1"/>
          </p:cNvSpPr>
          <p:nvPr>
            <p:ph type="title" idx="4294967295"/>
          </p:nvPr>
        </p:nvSpPr>
        <p:spPr>
          <a:xfrm>
            <a:off x="0" y="0"/>
            <a:ext cx="8915400" cy="1143000"/>
          </a:xfrm>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600" smtClean="0"/>
              <a:t>Denominational Membership in the </a:t>
            </a:r>
            <a:br>
              <a:rPr lang="en-US" altLang="en-US" sz="3600" smtClean="0"/>
            </a:br>
            <a:r>
              <a:rPr lang="en-US" altLang="en-US" sz="3600" smtClean="0"/>
              <a:t>United States</a:t>
            </a:r>
          </a:p>
        </p:txBody>
      </p:sp>
      <p:pic>
        <p:nvPicPr>
          <p:cNvPr id="389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43000"/>
            <a:ext cx="8077200"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8916" name="Text Box 3"/>
          <p:cNvSpPr txBox="1">
            <a:spLocks noChangeArrowheads="1"/>
          </p:cNvSpPr>
          <p:nvPr/>
        </p:nvSpPr>
        <p:spPr bwMode="auto">
          <a:xfrm>
            <a:off x="7772400" y="6324600"/>
            <a:ext cx="708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spcBef>
                <a:spcPts val="8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Lucida Sans Unicode" panose="020B0602030504020204" pitchFamily="34" charset="0"/>
              </a:defRPr>
            </a:lvl1pPr>
            <a:lvl2pPr eaLnBrk="0" hangingPunct="0">
              <a:spcBef>
                <a:spcPts val="7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Lucida Sans Unicode" panose="020B0602030504020204" pitchFamily="34" charset="0"/>
              </a:defRPr>
            </a:lvl2pPr>
            <a:lvl3pPr eaLnBrk="0" hangingPunct="0">
              <a:spcBef>
                <a:spcPts val="6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Lucida Sans Unicode" panose="020B0602030504020204" pitchFamily="34" charset="0"/>
              </a:defRPr>
            </a:lvl3pPr>
            <a:lvl4pPr eaLnBrk="0" hangingPunct="0">
              <a:spcBef>
                <a:spcPts val="5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Lucida Sans Unicode" panose="020B0602030504020204" pitchFamily="34" charset="0"/>
              </a:defRPr>
            </a:lvl4pPr>
            <a:lvl5pPr eaLnBrk="0" hangingPunct="0">
              <a:spcBef>
                <a:spcPts val="5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cs typeface="Lucida Sans Unicode" panose="020B0602030504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cs typeface="Lucida Sans Unicode" panose="020B0602030504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cs typeface="Lucida Sans Unicode" panose="020B0602030504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cs typeface="Lucida Sans Unicode" panose="020B0602030504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ahoma" panose="020B0604030504040204" pitchFamily="34" charset="0"/>
                <a:cs typeface="Lucida Sans Unicode" panose="020B0602030504020204" pitchFamily="34" charset="0"/>
              </a:defRPr>
            </a:lvl9pPr>
          </a:lstStyle>
          <a:p>
            <a:pPr>
              <a:spcBef>
                <a:spcPct val="0"/>
              </a:spcBef>
              <a:buFont typeface="Times New Roman" panose="02020603050405020304" pitchFamily="18" charset="0"/>
              <a:buNone/>
            </a:pPr>
            <a:r>
              <a:rPr lang="en-US" altLang="en-US" sz="1200"/>
              <a:t>(p. 462)</a:t>
            </a:r>
          </a:p>
        </p:txBody>
      </p:sp>
    </p:spTree>
    <p:extLst>
      <p:ext uri="{BB962C8B-B14F-4D97-AF65-F5344CB8AC3E}">
        <p14:creationId xmlns:p14="http://schemas.microsoft.com/office/powerpoint/2010/main" val="514399285"/>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p:cNvSpPr>
            <a:spLocks noGrp="1" noChangeArrowheads="1"/>
          </p:cNvSpPr>
          <p:nvPr>
            <p:ph type="title" idx="4294967295"/>
          </p:nvPr>
        </p:nvSpPr>
        <p:spPr>
          <a:xfrm>
            <a:off x="204788" y="274638"/>
            <a:ext cx="8766175" cy="1206500"/>
          </a:xfrm>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t>RELIGIOUS BELIEFS TODAY</a:t>
            </a:r>
          </a:p>
        </p:txBody>
      </p:sp>
      <p:sp>
        <p:nvSpPr>
          <p:cNvPr id="43011" name="Rectangle 2"/>
          <p:cNvSpPr>
            <a:spLocks noGrp="1" noChangeArrowheads="1"/>
          </p:cNvSpPr>
          <p:nvPr>
            <p:ph type="subTitle" idx="4294967295"/>
          </p:nvPr>
        </p:nvSpPr>
        <p:spPr>
          <a:xfrm>
            <a:off x="647700" y="1644650"/>
            <a:ext cx="8229600" cy="4787900"/>
          </a:xfrm>
        </p:spPr>
        <p:txBody>
          <a:bodyPr lIns="0" tIns="0" rIns="0" bIns="0" anchor="ctr"/>
          <a:lstStyle/>
          <a:p>
            <a:pPr marL="0" indent="0" algn="ctr">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mtClean="0">
                <a:hlinkClick r:id="rId3"/>
              </a:rPr>
              <a:t>http://www.pbs.org/wnet/religionandethics/week1143/perspectives.html</a:t>
            </a:r>
          </a:p>
          <a:p>
            <a:pPr marL="0" indent="0" algn="ctr">
              <a:buFont typeface="Times New Roman" panose="02020603050405020304"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en-US" smtClean="0"/>
          </a:p>
        </p:txBody>
      </p:sp>
    </p:spTree>
    <p:extLst>
      <p:ext uri="{BB962C8B-B14F-4D97-AF65-F5344CB8AC3E}">
        <p14:creationId xmlns:p14="http://schemas.microsoft.com/office/powerpoint/2010/main" val="3753782495"/>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idx="4294967295"/>
          </p:nvPr>
        </p:nvSpPr>
        <p:spPr>
          <a:xfrm>
            <a:off x="457200" y="228600"/>
            <a:ext cx="8153400" cy="9906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World Religions:</a:t>
            </a:r>
            <a:br>
              <a:rPr lang="en-US" altLang="en-US" sz="4000" dirty="0" smtClean="0"/>
            </a:br>
            <a:r>
              <a:rPr lang="en-US" altLang="en-US" sz="4000" dirty="0" smtClean="0"/>
              <a:t>Christianity </a:t>
            </a:r>
          </a:p>
        </p:txBody>
      </p:sp>
      <p:sp>
        <p:nvSpPr>
          <p:cNvPr id="39938" name="Rectangle 2"/>
          <p:cNvSpPr>
            <a:spLocks noGrp="1" noChangeArrowheads="1"/>
          </p:cNvSpPr>
          <p:nvPr>
            <p:ph type="body" idx="4294967295"/>
          </p:nvPr>
        </p:nvSpPr>
        <p:spPr>
          <a:xfrm>
            <a:off x="228600" y="1447800"/>
            <a:ext cx="5486400" cy="5105400"/>
          </a:xfrm>
        </p:spPr>
        <p:txBody>
          <a:bodyPr/>
          <a:lstStyle/>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The largest of the world religions</a:t>
            </a:r>
          </a:p>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Dates back 2,000 years</a:t>
            </a:r>
          </a:p>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Roots in Judaism </a:t>
            </a:r>
          </a:p>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Begins as a cult led by a Jew in the Middle-East </a:t>
            </a:r>
          </a:p>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Contains within it many denominations </a:t>
            </a:r>
          </a:p>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History recorded in the New Testament of the Bible—Shares the first five books of the Hebrew Bible with Jews</a:t>
            </a:r>
          </a:p>
          <a:p>
            <a:pPr marL="0" indent="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Engaged in missionary work and military conquest to bolster expansion</a:t>
            </a:r>
          </a:p>
        </p:txBody>
      </p:sp>
      <p:pic>
        <p:nvPicPr>
          <p:cNvPr id="440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743200"/>
            <a:ext cx="29337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2442035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39938">
                                            <p:txEl>
                                              <p:pRg st="0" end="0"/>
                                            </p:txEl>
                                          </p:spTgt>
                                        </p:tgtEl>
                                        <p:attrNameLst>
                                          <p:attrName>style.visibility</p:attrName>
                                        </p:attrNameLst>
                                      </p:cBhvr>
                                      <p:to>
                                        <p:strVal val="visible"/>
                                      </p:to>
                                    </p:set>
                                    <p:anim calcmode="lin" valueType="num">
                                      <p:cBhvr additive="repl">
                                        <p:cTn id="7" dur="1000" fill="hold"/>
                                        <p:tgtEl>
                                          <p:spTgt spid="39938">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39938">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3993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39938">
                                            <p:txEl>
                                              <p:pRg st="1" end="1"/>
                                            </p:txEl>
                                          </p:spTgt>
                                        </p:tgtEl>
                                        <p:attrNameLst>
                                          <p:attrName>style.visibility</p:attrName>
                                        </p:attrNameLst>
                                      </p:cBhvr>
                                      <p:to>
                                        <p:strVal val="visible"/>
                                      </p:to>
                                    </p:set>
                                    <p:anim calcmode="lin" valueType="num">
                                      <p:cBhvr additive="repl">
                                        <p:cTn id="14" dur="1000" fill="hold"/>
                                        <p:tgtEl>
                                          <p:spTgt spid="39938">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39938">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39938">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39938">
                                            <p:txEl>
                                              <p:pRg st="2" end="2"/>
                                            </p:txEl>
                                          </p:spTgt>
                                        </p:tgtEl>
                                        <p:attrNameLst>
                                          <p:attrName>style.visibility</p:attrName>
                                        </p:attrNameLst>
                                      </p:cBhvr>
                                      <p:to>
                                        <p:strVal val="visible"/>
                                      </p:to>
                                    </p:set>
                                    <p:anim calcmode="lin" valueType="num">
                                      <p:cBhvr additive="repl">
                                        <p:cTn id="21" dur="1000" fill="hold"/>
                                        <p:tgtEl>
                                          <p:spTgt spid="39938">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39938">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39938">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39938">
                                            <p:txEl>
                                              <p:pRg st="3" end="3"/>
                                            </p:txEl>
                                          </p:spTgt>
                                        </p:tgtEl>
                                        <p:attrNameLst>
                                          <p:attrName>style.visibility</p:attrName>
                                        </p:attrNameLst>
                                      </p:cBhvr>
                                      <p:to>
                                        <p:strVal val="visible"/>
                                      </p:to>
                                    </p:set>
                                    <p:anim calcmode="lin" valueType="num">
                                      <p:cBhvr additive="repl">
                                        <p:cTn id="28" dur="1000" fill="hold"/>
                                        <p:tgtEl>
                                          <p:spTgt spid="39938">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39938">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39938">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fill="hold" nodeType="clickEffect">
                                  <p:stCondLst>
                                    <p:cond delay="0"/>
                                  </p:stCondLst>
                                  <p:childTnLst>
                                    <p:set>
                                      <p:cBhvr additive="repl">
                                        <p:cTn id="34" dur="1" fill="hold">
                                          <p:stCondLst>
                                            <p:cond delay="0"/>
                                          </p:stCondLst>
                                        </p:cTn>
                                        <p:tgtEl>
                                          <p:spTgt spid="39938">
                                            <p:txEl>
                                              <p:pRg st="4" end="4"/>
                                            </p:txEl>
                                          </p:spTgt>
                                        </p:tgtEl>
                                        <p:attrNameLst>
                                          <p:attrName>style.visibility</p:attrName>
                                        </p:attrNameLst>
                                      </p:cBhvr>
                                      <p:to>
                                        <p:strVal val="visible"/>
                                      </p:to>
                                    </p:set>
                                    <p:anim calcmode="lin" valueType="num">
                                      <p:cBhvr additive="repl">
                                        <p:cTn id="35" dur="1000" fill="hold"/>
                                        <p:tgtEl>
                                          <p:spTgt spid="39938">
                                            <p:txEl>
                                              <p:pRg st="4" end="4"/>
                                            </p:txEl>
                                          </p:spTgt>
                                        </p:tgtEl>
                                        <p:attrNameLst>
                                          <p:attrName>ppt_w</p:attrName>
                                        </p:attrNameLst>
                                      </p:cBhvr>
                                      <p:tavLst>
                                        <p:tav tm="100000">
                                          <p:val>
                                            <p:strVal val="#ppt_w*0.70"/>
                                          </p:val>
                                        </p:tav>
                                        <p:tav>
                                          <p:val>
                                            <p:strVal val="#ppt_w"/>
                                          </p:val>
                                        </p:tav>
                                      </p:tavLst>
                                    </p:anim>
                                    <p:anim calcmode="lin" valueType="num">
                                      <p:cBhvr additive="repl">
                                        <p:cTn id="36" dur="1000" fill="hold"/>
                                        <p:tgtEl>
                                          <p:spTgt spid="39938">
                                            <p:txEl>
                                              <p:pRg st="4" end="4"/>
                                            </p:txEl>
                                          </p:spTgt>
                                        </p:tgtEl>
                                        <p:attrNameLst>
                                          <p:attrName>ppt_h</p:attrName>
                                        </p:attrNameLst>
                                      </p:cBhvr>
                                      <p:tavLst>
                                        <p:tav tm="100000">
                                          <p:val>
                                            <p:strVal val="#ppt_h"/>
                                          </p:val>
                                        </p:tav>
                                        <p:tav>
                                          <p:val>
                                            <p:strVal val="#ppt_h"/>
                                          </p:val>
                                        </p:tav>
                                      </p:tavLst>
                                    </p:anim>
                                    <p:animEffect transition="in" filter="fade">
                                      <p:cBhvr additive="repl">
                                        <p:cTn id="37" dur="1000"/>
                                        <p:tgtEl>
                                          <p:spTgt spid="39938">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fill="hold" nodeType="clickEffect">
                                  <p:stCondLst>
                                    <p:cond delay="0"/>
                                  </p:stCondLst>
                                  <p:childTnLst>
                                    <p:set>
                                      <p:cBhvr additive="repl">
                                        <p:cTn id="41" dur="1" fill="hold">
                                          <p:stCondLst>
                                            <p:cond delay="0"/>
                                          </p:stCondLst>
                                        </p:cTn>
                                        <p:tgtEl>
                                          <p:spTgt spid="39938">
                                            <p:txEl>
                                              <p:pRg st="5" end="5"/>
                                            </p:txEl>
                                          </p:spTgt>
                                        </p:tgtEl>
                                        <p:attrNameLst>
                                          <p:attrName>style.visibility</p:attrName>
                                        </p:attrNameLst>
                                      </p:cBhvr>
                                      <p:to>
                                        <p:strVal val="visible"/>
                                      </p:to>
                                    </p:set>
                                    <p:anim calcmode="lin" valueType="num">
                                      <p:cBhvr additive="repl">
                                        <p:cTn id="42" dur="1000" fill="hold"/>
                                        <p:tgtEl>
                                          <p:spTgt spid="39938">
                                            <p:txEl>
                                              <p:pRg st="5" end="5"/>
                                            </p:txEl>
                                          </p:spTgt>
                                        </p:tgtEl>
                                        <p:attrNameLst>
                                          <p:attrName>ppt_w</p:attrName>
                                        </p:attrNameLst>
                                      </p:cBhvr>
                                      <p:tavLst>
                                        <p:tav tm="100000">
                                          <p:val>
                                            <p:strVal val="#ppt_w*0.70"/>
                                          </p:val>
                                        </p:tav>
                                        <p:tav>
                                          <p:val>
                                            <p:strVal val="#ppt_w"/>
                                          </p:val>
                                        </p:tav>
                                      </p:tavLst>
                                    </p:anim>
                                    <p:anim calcmode="lin" valueType="num">
                                      <p:cBhvr additive="repl">
                                        <p:cTn id="43" dur="1000" fill="hold"/>
                                        <p:tgtEl>
                                          <p:spTgt spid="39938">
                                            <p:txEl>
                                              <p:pRg st="5" end="5"/>
                                            </p:txEl>
                                          </p:spTgt>
                                        </p:tgtEl>
                                        <p:attrNameLst>
                                          <p:attrName>ppt_h</p:attrName>
                                        </p:attrNameLst>
                                      </p:cBhvr>
                                      <p:tavLst>
                                        <p:tav tm="100000">
                                          <p:val>
                                            <p:strVal val="#ppt_h"/>
                                          </p:val>
                                        </p:tav>
                                        <p:tav>
                                          <p:val>
                                            <p:strVal val="#ppt_h"/>
                                          </p:val>
                                        </p:tav>
                                      </p:tavLst>
                                    </p:anim>
                                    <p:animEffect transition="in" filter="fade">
                                      <p:cBhvr additive="repl">
                                        <p:cTn id="44" dur="1000"/>
                                        <p:tgtEl>
                                          <p:spTgt spid="39938">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fill="hold" nodeType="clickEffect">
                                  <p:stCondLst>
                                    <p:cond delay="0"/>
                                  </p:stCondLst>
                                  <p:childTnLst>
                                    <p:set>
                                      <p:cBhvr additive="repl">
                                        <p:cTn id="48" dur="1" fill="hold">
                                          <p:stCondLst>
                                            <p:cond delay="0"/>
                                          </p:stCondLst>
                                        </p:cTn>
                                        <p:tgtEl>
                                          <p:spTgt spid="39938">
                                            <p:txEl>
                                              <p:pRg st="6" end="6"/>
                                            </p:txEl>
                                          </p:spTgt>
                                        </p:tgtEl>
                                        <p:attrNameLst>
                                          <p:attrName>style.visibility</p:attrName>
                                        </p:attrNameLst>
                                      </p:cBhvr>
                                      <p:to>
                                        <p:strVal val="visible"/>
                                      </p:to>
                                    </p:set>
                                    <p:anim calcmode="lin" valueType="num">
                                      <p:cBhvr additive="repl">
                                        <p:cTn id="49" dur="1000" fill="hold"/>
                                        <p:tgtEl>
                                          <p:spTgt spid="39938">
                                            <p:txEl>
                                              <p:pRg st="6" end="6"/>
                                            </p:txEl>
                                          </p:spTgt>
                                        </p:tgtEl>
                                        <p:attrNameLst>
                                          <p:attrName>ppt_w</p:attrName>
                                        </p:attrNameLst>
                                      </p:cBhvr>
                                      <p:tavLst>
                                        <p:tav tm="100000">
                                          <p:val>
                                            <p:strVal val="#ppt_w*0.70"/>
                                          </p:val>
                                        </p:tav>
                                        <p:tav>
                                          <p:val>
                                            <p:strVal val="#ppt_w"/>
                                          </p:val>
                                        </p:tav>
                                      </p:tavLst>
                                    </p:anim>
                                    <p:anim calcmode="lin" valueType="num">
                                      <p:cBhvr additive="repl">
                                        <p:cTn id="50" dur="1000" fill="hold"/>
                                        <p:tgtEl>
                                          <p:spTgt spid="39938">
                                            <p:txEl>
                                              <p:pRg st="6" end="6"/>
                                            </p:txEl>
                                          </p:spTgt>
                                        </p:tgtEl>
                                        <p:attrNameLst>
                                          <p:attrName>ppt_h</p:attrName>
                                        </p:attrNameLst>
                                      </p:cBhvr>
                                      <p:tavLst>
                                        <p:tav tm="100000">
                                          <p:val>
                                            <p:strVal val="#ppt_h"/>
                                          </p:val>
                                        </p:tav>
                                        <p:tav>
                                          <p:val>
                                            <p:strVal val="#ppt_h"/>
                                          </p:val>
                                        </p:tav>
                                      </p:tavLst>
                                    </p:anim>
                                    <p:animEffect transition="in" filter="fade">
                                      <p:cBhvr additive="repl">
                                        <p:cTn id="51" dur="1000"/>
                                        <p:tgtEl>
                                          <p:spTgt spid="399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Sociology, Eleventh Edition</a:t>
            </a:r>
          </a:p>
          <a:p>
            <a:endParaRPr lang="en-US" altLang="en-US" u="sng"/>
          </a:p>
        </p:txBody>
      </p:sp>
      <p:sp>
        <p:nvSpPr>
          <p:cNvPr id="45059" name="Rectangle 2"/>
          <p:cNvSpPr>
            <a:spLocks noGrp="1" noChangeArrowheads="1"/>
          </p:cNvSpPr>
          <p:nvPr>
            <p:ph type="title"/>
          </p:nvPr>
        </p:nvSpPr>
        <p:spPr/>
        <p:txBody>
          <a:bodyPr/>
          <a:lstStyle/>
          <a:p>
            <a:pPr algn="ctr"/>
            <a:r>
              <a:rPr lang="en-US" altLang="en-US" sz="3600" dirty="0" smtClean="0">
                <a:latin typeface="Arial Rounded MT Bold" panose="020F0704030504030204" pitchFamily="34" charset="0"/>
              </a:rPr>
              <a:t>Christianity</a:t>
            </a:r>
          </a:p>
        </p:txBody>
      </p:sp>
      <p:sp>
        <p:nvSpPr>
          <p:cNvPr id="45060" name="Rectangle 3"/>
          <p:cNvSpPr>
            <a:spLocks noGrp="1" noChangeArrowheads="1"/>
          </p:cNvSpPr>
          <p:nvPr>
            <p:ph type="body" idx="1"/>
          </p:nvPr>
        </p:nvSpPr>
        <p:spPr/>
        <p:txBody>
          <a:bodyPr>
            <a:normAutofit fontScale="92500" lnSpcReduction="10000"/>
          </a:bodyPr>
          <a:lstStyle/>
          <a:p>
            <a:pPr>
              <a:lnSpc>
                <a:spcPct val="90000"/>
              </a:lnSpc>
            </a:pPr>
            <a:r>
              <a:rPr lang="en-US" altLang="en-US" sz="2800" b="1" smtClean="0">
                <a:latin typeface="Arial Rounded MT Bold" panose="020F0704030504030204" pitchFamily="34" charset="0"/>
              </a:rPr>
              <a:t>2.0 BILLION FOLLOWERS</a:t>
            </a:r>
          </a:p>
          <a:p>
            <a:pPr>
              <a:lnSpc>
                <a:spcPct val="90000"/>
              </a:lnSpc>
            </a:pPr>
            <a:r>
              <a:rPr lang="en-US" altLang="en-US" sz="2800" b="1" smtClean="0">
                <a:latin typeface="Arial Rounded MT Bold" panose="020F0704030504030204" pitchFamily="34" charset="0"/>
              </a:rPr>
              <a:t>85% OF AMERICANS AND CANADIANS</a:t>
            </a:r>
          </a:p>
          <a:p>
            <a:pPr>
              <a:lnSpc>
                <a:spcPct val="90000"/>
              </a:lnSpc>
            </a:pPr>
            <a:r>
              <a:rPr lang="en-US" altLang="en-US" sz="2800" b="1" smtClean="0">
                <a:latin typeface="Arial Rounded MT Bold" panose="020F0704030504030204" pitchFamily="34" charset="0"/>
              </a:rPr>
              <a:t>CHRISTIANITY BEGAN AS A CULT</a:t>
            </a:r>
          </a:p>
          <a:p>
            <a:pPr>
              <a:lnSpc>
                <a:spcPct val="90000"/>
              </a:lnSpc>
            </a:pPr>
            <a:r>
              <a:rPr lang="en-US" altLang="en-US" sz="2800" b="1" smtClean="0">
                <a:latin typeface="Arial Rounded MT Bold" panose="020F0704030504030204" pitchFamily="34" charset="0"/>
              </a:rPr>
              <a:t>IT IS MONOTHEISTIC (ONE GOD)</a:t>
            </a:r>
          </a:p>
          <a:p>
            <a:pPr>
              <a:lnSpc>
                <a:spcPct val="90000"/>
              </a:lnSpc>
            </a:pPr>
            <a:r>
              <a:rPr lang="en-US" altLang="en-US" sz="2800" b="1" smtClean="0">
                <a:latin typeface="Arial Rounded MT Bold" panose="020F0704030504030204" pitchFamily="34" charset="0"/>
              </a:rPr>
              <a:t>JESUS CHRIST IS CENTRAL FIGURE AS BOTH MAN ON EARTH AND SON OF GOD</a:t>
            </a:r>
          </a:p>
          <a:p>
            <a:pPr>
              <a:lnSpc>
                <a:spcPct val="90000"/>
              </a:lnSpc>
            </a:pPr>
            <a:r>
              <a:rPr lang="en-US" altLang="en-US" sz="2800" b="1" smtClean="0">
                <a:latin typeface="Arial Rounded MT Bold" panose="020F0704030504030204" pitchFamily="34" charset="0"/>
              </a:rPr>
              <a:t>PREACHES PERSONAL SALVATION</a:t>
            </a:r>
          </a:p>
          <a:p>
            <a:pPr>
              <a:lnSpc>
                <a:spcPct val="90000"/>
              </a:lnSpc>
            </a:pPr>
            <a:r>
              <a:rPr lang="en-US" altLang="en-US" sz="2800" b="1" smtClean="0">
                <a:latin typeface="Arial Rounded MT Bold" panose="020F0704030504030204" pitchFamily="34" charset="0"/>
              </a:rPr>
              <a:t>MANY SPLITS FROM ORIGINAL FORM OF ROMAN CATHOLICISM</a:t>
            </a:r>
          </a:p>
          <a:p>
            <a:pPr>
              <a:lnSpc>
                <a:spcPct val="90000"/>
              </a:lnSpc>
            </a:pPr>
            <a:endParaRPr lang="en-US" altLang="en-US" sz="2800" smtClean="0">
              <a:latin typeface="Arial Rounded MT Bold" panose="020F0704030504030204" pitchFamily="34" charset="0"/>
            </a:endParaRPr>
          </a:p>
        </p:txBody>
      </p:sp>
    </p:spTree>
    <p:extLst>
      <p:ext uri="{BB962C8B-B14F-4D97-AF65-F5344CB8AC3E}">
        <p14:creationId xmlns:p14="http://schemas.microsoft.com/office/powerpoint/2010/main" val="155805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Grp="1" noChangeArrowheads="1"/>
          </p:cNvSpPr>
          <p:nvPr>
            <p:ph type="title" idx="4294967295"/>
          </p:nvPr>
        </p:nvSpPr>
        <p:spPr>
          <a:xfrm>
            <a:off x="457200" y="0"/>
            <a:ext cx="8229600" cy="1143000"/>
          </a:xfrm>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smtClean="0"/>
              <a:t>World Religions:</a:t>
            </a:r>
            <a:br>
              <a:rPr lang="en-US" altLang="en-US" sz="4000" smtClean="0"/>
            </a:br>
            <a:r>
              <a:rPr lang="en-US" altLang="en-US" sz="3200" smtClean="0"/>
              <a:t>Islam</a:t>
            </a:r>
          </a:p>
        </p:txBody>
      </p:sp>
      <p:sp>
        <p:nvSpPr>
          <p:cNvPr id="40962" name="Rectangle 2"/>
          <p:cNvSpPr>
            <a:spLocks noGrp="1" noChangeArrowheads="1"/>
          </p:cNvSpPr>
          <p:nvPr>
            <p:ph type="body" idx="4294967295"/>
          </p:nvPr>
        </p:nvSpPr>
        <p:spPr>
          <a:xfrm>
            <a:off x="3657600" y="1295400"/>
            <a:ext cx="5181600" cy="5257800"/>
          </a:xfrm>
        </p:spPr>
        <p:txBody>
          <a:bodyPr/>
          <a:lstStyle/>
          <a:p>
            <a:pPr marL="0" indent="0" eaLnBrk="1">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World’s 2</a:t>
            </a:r>
            <a:r>
              <a:rPr lang="en-US" altLang="en-US" sz="2400" baseline="30000" smtClean="0">
                <a:latin typeface="Times New Roman" panose="02020603050405020304" pitchFamily="18" charset="0"/>
              </a:rPr>
              <a:t>nd</a:t>
            </a:r>
            <a:r>
              <a:rPr lang="en-US" altLang="en-US" sz="2400" smtClean="0">
                <a:latin typeface="Times New Roman" panose="02020603050405020304" pitchFamily="18" charset="0"/>
              </a:rPr>
              <a:t> largest religion</a:t>
            </a:r>
          </a:p>
          <a:p>
            <a:pPr marL="0" indent="0" eaLnBrk="1">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Like Christianity, faith spread through missionary and military work</a:t>
            </a:r>
          </a:p>
          <a:p>
            <a:pPr marL="0" indent="0" eaLnBrk="1">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Founded in the 7</a:t>
            </a:r>
            <a:r>
              <a:rPr lang="en-US" altLang="en-US" sz="2400" baseline="30000" smtClean="0">
                <a:latin typeface="Times New Roman" panose="02020603050405020304" pitchFamily="18" charset="0"/>
              </a:rPr>
              <a:t>th</a:t>
            </a:r>
            <a:r>
              <a:rPr lang="en-US" altLang="en-US" sz="2400" smtClean="0">
                <a:latin typeface="Times New Roman" panose="02020603050405020304" pitchFamily="18" charset="0"/>
              </a:rPr>
              <a:t> century by the teachings of Muhammad</a:t>
            </a:r>
          </a:p>
          <a:p>
            <a:pPr marL="0" indent="0" eaLnBrk="1">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History recorded in the </a:t>
            </a:r>
            <a:r>
              <a:rPr lang="en-US" altLang="en-US" sz="2400" i="1" smtClean="0">
                <a:latin typeface="Times New Roman" panose="02020603050405020304" pitchFamily="18" charset="0"/>
              </a:rPr>
              <a:t>Qur’ an</a:t>
            </a:r>
          </a:p>
          <a:p>
            <a:pPr marL="0" indent="0" eaLnBrk="1">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Includes references to Jesus, Abraham, and Moses</a:t>
            </a:r>
          </a:p>
          <a:p>
            <a:pPr marL="0" indent="0" eaLnBrk="1">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smtClean="0">
                <a:latin typeface="Times New Roman" panose="02020603050405020304" pitchFamily="18" charset="0"/>
              </a:rPr>
              <a:t>Two major division</a:t>
            </a:r>
          </a:p>
          <a:p>
            <a:pPr marL="431800" lvl="1" indent="-215900" eaLnBrk="1">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000" smtClean="0">
                <a:latin typeface="Times New Roman" panose="02020603050405020304" pitchFamily="18" charset="0"/>
              </a:rPr>
              <a:t>Shiite (Fundamentalist) </a:t>
            </a:r>
          </a:p>
          <a:p>
            <a:pPr marL="431800" lvl="1" indent="-215900" eaLnBrk="1">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000" smtClean="0">
                <a:latin typeface="Times New Roman" panose="02020603050405020304" pitchFamily="18" charset="0"/>
              </a:rPr>
              <a:t>Sunni (More Secular and larger in representation)</a:t>
            </a:r>
          </a:p>
        </p:txBody>
      </p:sp>
      <p:grpSp>
        <p:nvGrpSpPr>
          <p:cNvPr id="47108" name="Group 3"/>
          <p:cNvGrpSpPr>
            <a:grpSpLocks/>
          </p:cNvGrpSpPr>
          <p:nvPr/>
        </p:nvGrpSpPr>
        <p:grpSpPr bwMode="auto">
          <a:xfrm>
            <a:off x="228600" y="2438400"/>
            <a:ext cx="3198813" cy="2374900"/>
            <a:chOff x="144" y="1536"/>
            <a:chExt cx="2015" cy="1496"/>
          </a:xfrm>
        </p:grpSpPr>
        <p:sp>
          <p:nvSpPr>
            <p:cNvPr id="47109" name="AutoShape 4"/>
            <p:cNvSpPr>
              <a:spLocks noChangeArrowheads="1"/>
            </p:cNvSpPr>
            <p:nvPr/>
          </p:nvSpPr>
          <p:spPr bwMode="auto">
            <a:xfrm>
              <a:off x="144" y="1536"/>
              <a:ext cx="2016" cy="1497"/>
            </a:xfrm>
            <a:prstGeom prst="roundRect">
              <a:avLst>
                <a:gd name="adj" fmla="val 6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
          <p:nvSpPr>
            <p:cNvPr id="47110" name="Freeform 5"/>
            <p:cNvSpPr>
              <a:spLocks noChangeArrowheads="1"/>
            </p:cNvSpPr>
            <p:nvPr/>
          </p:nvSpPr>
          <p:spPr bwMode="auto">
            <a:xfrm>
              <a:off x="219" y="1603"/>
              <a:ext cx="1937" cy="1430"/>
            </a:xfrm>
            <a:custGeom>
              <a:avLst/>
              <a:gdLst>
                <a:gd name="T0" fmla="*/ 13 w 3310"/>
                <a:gd name="T1" fmla="*/ 2 h 2442"/>
                <a:gd name="T2" fmla="*/ 13 w 3310"/>
                <a:gd name="T3" fmla="*/ 2 h 2442"/>
                <a:gd name="T4" fmla="*/ 13 w 3310"/>
                <a:gd name="T5" fmla="*/ 1 h 2442"/>
                <a:gd name="T6" fmla="*/ 12 w 3310"/>
                <a:gd name="T7" fmla="*/ 1 h 2442"/>
                <a:gd name="T8" fmla="*/ 12 w 3310"/>
                <a:gd name="T9" fmla="*/ 1 h 2442"/>
                <a:gd name="T10" fmla="*/ 11 w 3310"/>
                <a:gd name="T11" fmla="*/ 1 h 2442"/>
                <a:gd name="T12" fmla="*/ 11 w 3310"/>
                <a:gd name="T13" fmla="*/ 1 h 2442"/>
                <a:gd name="T14" fmla="*/ 10 w 3310"/>
                <a:gd name="T15" fmla="*/ 1 h 2442"/>
                <a:gd name="T16" fmla="*/ 9 w 3310"/>
                <a:gd name="T17" fmla="*/ 1 h 2442"/>
                <a:gd name="T18" fmla="*/ 9 w 3310"/>
                <a:gd name="T19" fmla="*/ 1 h 2442"/>
                <a:gd name="T20" fmla="*/ 8 w 3310"/>
                <a:gd name="T21" fmla="*/ 1 h 2442"/>
                <a:gd name="T22" fmla="*/ 7 w 3310"/>
                <a:gd name="T23" fmla="*/ 1 h 2442"/>
                <a:gd name="T24" fmla="*/ 7 w 3310"/>
                <a:gd name="T25" fmla="*/ 1 h 2442"/>
                <a:gd name="T26" fmla="*/ 6 w 3310"/>
                <a:gd name="T27" fmla="*/ 0 h 2442"/>
                <a:gd name="T28" fmla="*/ 6 w 3310"/>
                <a:gd name="T29" fmla="*/ 1 h 2442"/>
                <a:gd name="T30" fmla="*/ 6 w 3310"/>
                <a:gd name="T31" fmla="*/ 1 h 2442"/>
                <a:gd name="T32" fmla="*/ 5 w 3310"/>
                <a:gd name="T33" fmla="*/ 1 h 2442"/>
                <a:gd name="T34" fmla="*/ 5 w 3310"/>
                <a:gd name="T35" fmla="*/ 1 h 2442"/>
                <a:gd name="T36" fmla="*/ 4 w 3310"/>
                <a:gd name="T37" fmla="*/ 1 h 2442"/>
                <a:gd name="T38" fmla="*/ 3 w 3310"/>
                <a:gd name="T39" fmla="*/ 1 h 2442"/>
                <a:gd name="T40" fmla="*/ 2 w 3310"/>
                <a:gd name="T41" fmla="*/ 2 h 2442"/>
                <a:gd name="T42" fmla="*/ 2 w 3310"/>
                <a:gd name="T43" fmla="*/ 2 h 2442"/>
                <a:gd name="T44" fmla="*/ 2 w 3310"/>
                <a:gd name="T45" fmla="*/ 3 h 2442"/>
                <a:gd name="T46" fmla="*/ 1 w 3310"/>
                <a:gd name="T47" fmla="*/ 4 h 2442"/>
                <a:gd name="T48" fmla="*/ 1 w 3310"/>
                <a:gd name="T49" fmla="*/ 4 h 2442"/>
                <a:gd name="T50" fmla="*/ 1 w 3310"/>
                <a:gd name="T51" fmla="*/ 5 h 2442"/>
                <a:gd name="T52" fmla="*/ 1 w 3310"/>
                <a:gd name="T53" fmla="*/ 5 h 2442"/>
                <a:gd name="T54" fmla="*/ 1 w 3310"/>
                <a:gd name="T55" fmla="*/ 5 h 2442"/>
                <a:gd name="T56" fmla="*/ 0 w 3310"/>
                <a:gd name="T57" fmla="*/ 6 h 2442"/>
                <a:gd name="T58" fmla="*/ 1 w 3310"/>
                <a:gd name="T59" fmla="*/ 7 h 2442"/>
                <a:gd name="T60" fmla="*/ 1 w 3310"/>
                <a:gd name="T61" fmla="*/ 8 h 2442"/>
                <a:gd name="T62" fmla="*/ 1 w 3310"/>
                <a:gd name="T63" fmla="*/ 8 h 2442"/>
                <a:gd name="T64" fmla="*/ 1 w 3310"/>
                <a:gd name="T65" fmla="*/ 9 h 2442"/>
                <a:gd name="T66" fmla="*/ 2 w 3310"/>
                <a:gd name="T67" fmla="*/ 9 h 2442"/>
                <a:gd name="T68" fmla="*/ 2 w 3310"/>
                <a:gd name="T69" fmla="*/ 9 h 2442"/>
                <a:gd name="T70" fmla="*/ 4 w 3310"/>
                <a:gd name="T71" fmla="*/ 11 h 2442"/>
                <a:gd name="T72" fmla="*/ 5 w 3310"/>
                <a:gd name="T73" fmla="*/ 11 h 2442"/>
                <a:gd name="T74" fmla="*/ 5 w 3310"/>
                <a:gd name="T75" fmla="*/ 11 h 2442"/>
                <a:gd name="T76" fmla="*/ 6 w 3310"/>
                <a:gd name="T77" fmla="*/ 11 h 2442"/>
                <a:gd name="T78" fmla="*/ 7 w 3310"/>
                <a:gd name="T79" fmla="*/ 11 h 2442"/>
                <a:gd name="T80" fmla="*/ 8 w 3310"/>
                <a:gd name="T81" fmla="*/ 11 h 2442"/>
                <a:gd name="T82" fmla="*/ 9 w 3310"/>
                <a:gd name="T83" fmla="*/ 11 h 2442"/>
                <a:gd name="T84" fmla="*/ 9 w 3310"/>
                <a:gd name="T85" fmla="*/ 11 h 2442"/>
                <a:gd name="T86" fmla="*/ 9 w 3310"/>
                <a:gd name="T87" fmla="*/ 11 h 2442"/>
                <a:gd name="T88" fmla="*/ 11 w 3310"/>
                <a:gd name="T89" fmla="*/ 11 h 2442"/>
                <a:gd name="T90" fmla="*/ 12 w 3310"/>
                <a:gd name="T91" fmla="*/ 11 h 2442"/>
                <a:gd name="T92" fmla="*/ 13 w 3310"/>
                <a:gd name="T93" fmla="*/ 11 h 2442"/>
                <a:gd name="T94" fmla="*/ 13 w 3310"/>
                <a:gd name="T95" fmla="*/ 10 h 2442"/>
                <a:gd name="T96" fmla="*/ 15 w 3310"/>
                <a:gd name="T97" fmla="*/ 9 h 2442"/>
                <a:gd name="T98" fmla="*/ 15 w 3310"/>
                <a:gd name="T99" fmla="*/ 9 h 2442"/>
                <a:gd name="T100" fmla="*/ 15 w 3310"/>
                <a:gd name="T101" fmla="*/ 8 h 2442"/>
                <a:gd name="T102" fmla="*/ 15 w 3310"/>
                <a:gd name="T103" fmla="*/ 6 h 2442"/>
                <a:gd name="T104" fmla="*/ 16 w 3310"/>
                <a:gd name="T105" fmla="*/ 6 h 2442"/>
                <a:gd name="T106" fmla="*/ 15 w 3310"/>
                <a:gd name="T107" fmla="*/ 5 h 2442"/>
                <a:gd name="T108" fmla="*/ 15 w 3310"/>
                <a:gd name="T109" fmla="*/ 5 h 2442"/>
                <a:gd name="T110" fmla="*/ 15 w 3310"/>
                <a:gd name="T111" fmla="*/ 4 h 2442"/>
                <a:gd name="T112" fmla="*/ 15 w 3310"/>
                <a:gd name="T113" fmla="*/ 3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10"/>
                <a:gd name="T172" fmla="*/ 0 h 2442"/>
                <a:gd name="T173" fmla="*/ 3310 w 3310"/>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10" h="2442">
                  <a:moveTo>
                    <a:pt x="2902" y="428"/>
                  </a:moveTo>
                  <a:lnTo>
                    <a:pt x="2877" y="406"/>
                  </a:lnTo>
                  <a:lnTo>
                    <a:pt x="2851" y="384"/>
                  </a:lnTo>
                  <a:lnTo>
                    <a:pt x="2826" y="363"/>
                  </a:lnTo>
                  <a:lnTo>
                    <a:pt x="2800" y="343"/>
                  </a:lnTo>
                  <a:lnTo>
                    <a:pt x="2773" y="323"/>
                  </a:lnTo>
                  <a:lnTo>
                    <a:pt x="2746" y="304"/>
                  </a:lnTo>
                  <a:lnTo>
                    <a:pt x="2718" y="284"/>
                  </a:lnTo>
                  <a:lnTo>
                    <a:pt x="2689" y="266"/>
                  </a:lnTo>
                  <a:lnTo>
                    <a:pt x="2659" y="249"/>
                  </a:lnTo>
                  <a:lnTo>
                    <a:pt x="2629" y="232"/>
                  </a:lnTo>
                  <a:lnTo>
                    <a:pt x="2597" y="216"/>
                  </a:lnTo>
                  <a:lnTo>
                    <a:pt x="2564" y="199"/>
                  </a:lnTo>
                  <a:lnTo>
                    <a:pt x="2530" y="184"/>
                  </a:lnTo>
                  <a:lnTo>
                    <a:pt x="2495" y="169"/>
                  </a:lnTo>
                  <a:lnTo>
                    <a:pt x="2458" y="155"/>
                  </a:lnTo>
                  <a:lnTo>
                    <a:pt x="2420" y="142"/>
                  </a:lnTo>
                  <a:lnTo>
                    <a:pt x="2380" y="129"/>
                  </a:lnTo>
                  <a:lnTo>
                    <a:pt x="2339" y="117"/>
                  </a:lnTo>
                  <a:lnTo>
                    <a:pt x="2296" y="105"/>
                  </a:lnTo>
                  <a:lnTo>
                    <a:pt x="2252" y="93"/>
                  </a:lnTo>
                  <a:lnTo>
                    <a:pt x="2206" y="83"/>
                  </a:lnTo>
                  <a:lnTo>
                    <a:pt x="2157" y="73"/>
                  </a:lnTo>
                  <a:lnTo>
                    <a:pt x="2107" y="65"/>
                  </a:lnTo>
                  <a:lnTo>
                    <a:pt x="2055" y="55"/>
                  </a:lnTo>
                  <a:lnTo>
                    <a:pt x="2000" y="48"/>
                  </a:lnTo>
                  <a:lnTo>
                    <a:pt x="1943" y="40"/>
                  </a:lnTo>
                  <a:lnTo>
                    <a:pt x="1884" y="33"/>
                  </a:lnTo>
                  <a:lnTo>
                    <a:pt x="1822" y="28"/>
                  </a:lnTo>
                  <a:lnTo>
                    <a:pt x="1759" y="21"/>
                  </a:lnTo>
                  <a:lnTo>
                    <a:pt x="1694" y="18"/>
                  </a:lnTo>
                  <a:lnTo>
                    <a:pt x="1625" y="13"/>
                  </a:lnTo>
                  <a:lnTo>
                    <a:pt x="1553" y="10"/>
                  </a:lnTo>
                  <a:lnTo>
                    <a:pt x="1551" y="10"/>
                  </a:lnTo>
                  <a:lnTo>
                    <a:pt x="1546" y="8"/>
                  </a:lnTo>
                  <a:lnTo>
                    <a:pt x="1536" y="6"/>
                  </a:lnTo>
                  <a:lnTo>
                    <a:pt x="1525" y="6"/>
                  </a:lnTo>
                  <a:lnTo>
                    <a:pt x="1509" y="5"/>
                  </a:lnTo>
                  <a:lnTo>
                    <a:pt x="1489" y="3"/>
                  </a:lnTo>
                  <a:lnTo>
                    <a:pt x="1468" y="1"/>
                  </a:lnTo>
                  <a:lnTo>
                    <a:pt x="1444" y="0"/>
                  </a:lnTo>
                  <a:lnTo>
                    <a:pt x="1417" y="0"/>
                  </a:lnTo>
                  <a:lnTo>
                    <a:pt x="1387" y="0"/>
                  </a:lnTo>
                  <a:lnTo>
                    <a:pt x="1356" y="1"/>
                  </a:lnTo>
                  <a:lnTo>
                    <a:pt x="1320" y="3"/>
                  </a:lnTo>
                  <a:lnTo>
                    <a:pt x="1284" y="6"/>
                  </a:lnTo>
                  <a:lnTo>
                    <a:pt x="1245" y="11"/>
                  </a:lnTo>
                  <a:lnTo>
                    <a:pt x="1205" y="18"/>
                  </a:lnTo>
                  <a:lnTo>
                    <a:pt x="1163" y="25"/>
                  </a:lnTo>
                  <a:lnTo>
                    <a:pt x="1120" y="35"/>
                  </a:lnTo>
                  <a:lnTo>
                    <a:pt x="1073" y="47"/>
                  </a:lnTo>
                  <a:lnTo>
                    <a:pt x="1028" y="60"/>
                  </a:lnTo>
                  <a:lnTo>
                    <a:pt x="979" y="77"/>
                  </a:lnTo>
                  <a:lnTo>
                    <a:pt x="931" y="95"/>
                  </a:lnTo>
                  <a:lnTo>
                    <a:pt x="880" y="115"/>
                  </a:lnTo>
                  <a:lnTo>
                    <a:pt x="830" y="140"/>
                  </a:lnTo>
                  <a:lnTo>
                    <a:pt x="778" y="167"/>
                  </a:lnTo>
                  <a:lnTo>
                    <a:pt x="726" y="197"/>
                  </a:lnTo>
                  <a:lnTo>
                    <a:pt x="673" y="229"/>
                  </a:lnTo>
                  <a:lnTo>
                    <a:pt x="621" y="266"/>
                  </a:lnTo>
                  <a:lnTo>
                    <a:pt x="567" y="306"/>
                  </a:lnTo>
                  <a:lnTo>
                    <a:pt x="516" y="349"/>
                  </a:lnTo>
                  <a:lnTo>
                    <a:pt x="462" y="398"/>
                  </a:lnTo>
                  <a:lnTo>
                    <a:pt x="410" y="450"/>
                  </a:lnTo>
                  <a:lnTo>
                    <a:pt x="358" y="505"/>
                  </a:lnTo>
                  <a:lnTo>
                    <a:pt x="352" y="517"/>
                  </a:lnTo>
                  <a:lnTo>
                    <a:pt x="337" y="547"/>
                  </a:lnTo>
                  <a:lnTo>
                    <a:pt x="320" y="587"/>
                  </a:lnTo>
                  <a:lnTo>
                    <a:pt x="313" y="629"/>
                  </a:lnTo>
                  <a:lnTo>
                    <a:pt x="310" y="655"/>
                  </a:lnTo>
                  <a:lnTo>
                    <a:pt x="298" y="689"/>
                  </a:lnTo>
                  <a:lnTo>
                    <a:pt x="280" y="731"/>
                  </a:lnTo>
                  <a:lnTo>
                    <a:pt x="256" y="776"/>
                  </a:lnTo>
                  <a:lnTo>
                    <a:pt x="229" y="823"/>
                  </a:lnTo>
                  <a:lnTo>
                    <a:pt x="199" y="870"/>
                  </a:lnTo>
                  <a:lnTo>
                    <a:pt x="166" y="915"/>
                  </a:lnTo>
                  <a:lnTo>
                    <a:pt x="132" y="957"/>
                  </a:lnTo>
                  <a:lnTo>
                    <a:pt x="114" y="978"/>
                  </a:lnTo>
                  <a:lnTo>
                    <a:pt x="96" y="1003"/>
                  </a:lnTo>
                  <a:lnTo>
                    <a:pt x="77" y="1034"/>
                  </a:lnTo>
                  <a:lnTo>
                    <a:pt x="59" y="1069"/>
                  </a:lnTo>
                  <a:lnTo>
                    <a:pt x="40" y="1105"/>
                  </a:lnTo>
                  <a:lnTo>
                    <a:pt x="25" y="1146"/>
                  </a:lnTo>
                  <a:lnTo>
                    <a:pt x="14" y="1189"/>
                  </a:lnTo>
                  <a:lnTo>
                    <a:pt x="4" y="1236"/>
                  </a:lnTo>
                  <a:lnTo>
                    <a:pt x="0" y="1283"/>
                  </a:lnTo>
                  <a:lnTo>
                    <a:pt x="0" y="1333"/>
                  </a:lnTo>
                  <a:lnTo>
                    <a:pt x="7" y="1383"/>
                  </a:lnTo>
                  <a:lnTo>
                    <a:pt x="20" y="1435"/>
                  </a:lnTo>
                  <a:lnTo>
                    <a:pt x="40" y="1487"/>
                  </a:lnTo>
                  <a:lnTo>
                    <a:pt x="69" y="1539"/>
                  </a:lnTo>
                  <a:lnTo>
                    <a:pt x="107" y="1591"/>
                  </a:lnTo>
                  <a:lnTo>
                    <a:pt x="154" y="1642"/>
                  </a:lnTo>
                  <a:lnTo>
                    <a:pt x="156" y="1646"/>
                  </a:lnTo>
                  <a:lnTo>
                    <a:pt x="164" y="1657"/>
                  </a:lnTo>
                  <a:lnTo>
                    <a:pt x="176" y="1674"/>
                  </a:lnTo>
                  <a:lnTo>
                    <a:pt x="193" y="1698"/>
                  </a:lnTo>
                  <a:lnTo>
                    <a:pt x="216" y="1726"/>
                  </a:lnTo>
                  <a:lnTo>
                    <a:pt x="243" y="1760"/>
                  </a:lnTo>
                  <a:lnTo>
                    <a:pt x="276" y="1796"/>
                  </a:lnTo>
                  <a:lnTo>
                    <a:pt x="315" y="1836"/>
                  </a:lnTo>
                  <a:lnTo>
                    <a:pt x="358" y="1880"/>
                  </a:lnTo>
                  <a:lnTo>
                    <a:pt x="408" y="1925"/>
                  </a:lnTo>
                  <a:lnTo>
                    <a:pt x="462" y="1972"/>
                  </a:lnTo>
                  <a:lnTo>
                    <a:pt x="524" y="2020"/>
                  </a:lnTo>
                  <a:lnTo>
                    <a:pt x="589" y="2067"/>
                  </a:lnTo>
                  <a:lnTo>
                    <a:pt x="663" y="2116"/>
                  </a:lnTo>
                  <a:lnTo>
                    <a:pt x="741" y="2163"/>
                  </a:lnTo>
                  <a:lnTo>
                    <a:pt x="825" y="2208"/>
                  </a:lnTo>
                  <a:lnTo>
                    <a:pt x="872" y="2231"/>
                  </a:lnTo>
                  <a:lnTo>
                    <a:pt x="920" y="2253"/>
                  </a:lnTo>
                  <a:lnTo>
                    <a:pt x="971" y="2275"/>
                  </a:lnTo>
                  <a:lnTo>
                    <a:pt x="1023" y="2295"/>
                  </a:lnTo>
                  <a:lnTo>
                    <a:pt x="1078" y="2315"/>
                  </a:lnTo>
                  <a:lnTo>
                    <a:pt x="1133" y="2333"/>
                  </a:lnTo>
                  <a:lnTo>
                    <a:pt x="1190" y="2350"/>
                  </a:lnTo>
                  <a:lnTo>
                    <a:pt x="1248" y="2367"/>
                  </a:lnTo>
                  <a:lnTo>
                    <a:pt x="1310" y="2382"/>
                  </a:lnTo>
                  <a:lnTo>
                    <a:pt x="1372" y="2395"/>
                  </a:lnTo>
                  <a:lnTo>
                    <a:pt x="1438" y="2407"/>
                  </a:lnTo>
                  <a:lnTo>
                    <a:pt x="1503" y="2419"/>
                  </a:lnTo>
                  <a:lnTo>
                    <a:pt x="1571" y="2427"/>
                  </a:lnTo>
                  <a:lnTo>
                    <a:pt x="1642" y="2434"/>
                  </a:lnTo>
                  <a:lnTo>
                    <a:pt x="1714" y="2439"/>
                  </a:lnTo>
                  <a:lnTo>
                    <a:pt x="1787" y="2442"/>
                  </a:lnTo>
                  <a:lnTo>
                    <a:pt x="1792" y="2442"/>
                  </a:lnTo>
                  <a:lnTo>
                    <a:pt x="1809" y="2440"/>
                  </a:lnTo>
                  <a:lnTo>
                    <a:pt x="1836" y="2439"/>
                  </a:lnTo>
                  <a:lnTo>
                    <a:pt x="1871" y="2434"/>
                  </a:lnTo>
                  <a:lnTo>
                    <a:pt x="1914" y="2429"/>
                  </a:lnTo>
                  <a:lnTo>
                    <a:pt x="1966" y="2422"/>
                  </a:lnTo>
                  <a:lnTo>
                    <a:pt x="2025" y="2412"/>
                  </a:lnTo>
                  <a:lnTo>
                    <a:pt x="2088" y="2399"/>
                  </a:lnTo>
                  <a:lnTo>
                    <a:pt x="2157" y="2383"/>
                  </a:lnTo>
                  <a:lnTo>
                    <a:pt x="2231" y="2365"/>
                  </a:lnTo>
                  <a:lnTo>
                    <a:pt x="2308" y="2342"/>
                  </a:lnTo>
                  <a:lnTo>
                    <a:pt x="2388" y="2315"/>
                  </a:lnTo>
                  <a:lnTo>
                    <a:pt x="2468" y="2285"/>
                  </a:lnTo>
                  <a:lnTo>
                    <a:pt x="2552" y="2250"/>
                  </a:lnTo>
                  <a:lnTo>
                    <a:pt x="2634" y="2211"/>
                  </a:lnTo>
                  <a:lnTo>
                    <a:pt x="2716" y="2166"/>
                  </a:lnTo>
                  <a:lnTo>
                    <a:pt x="2770" y="2134"/>
                  </a:lnTo>
                  <a:lnTo>
                    <a:pt x="2823" y="2101"/>
                  </a:lnTo>
                  <a:lnTo>
                    <a:pt x="2875" y="2066"/>
                  </a:lnTo>
                  <a:lnTo>
                    <a:pt x="2927" y="2027"/>
                  </a:lnTo>
                  <a:lnTo>
                    <a:pt x="2975" y="1989"/>
                  </a:lnTo>
                  <a:lnTo>
                    <a:pt x="3022" y="1945"/>
                  </a:lnTo>
                  <a:lnTo>
                    <a:pt x="3066" y="1900"/>
                  </a:lnTo>
                  <a:lnTo>
                    <a:pt x="3108" y="1852"/>
                  </a:lnTo>
                  <a:lnTo>
                    <a:pt x="3146" y="1798"/>
                  </a:lnTo>
                  <a:lnTo>
                    <a:pt x="3181" y="1741"/>
                  </a:lnTo>
                  <a:lnTo>
                    <a:pt x="3215" y="1679"/>
                  </a:lnTo>
                  <a:lnTo>
                    <a:pt x="3241" y="1612"/>
                  </a:lnTo>
                  <a:lnTo>
                    <a:pt x="3266" y="1540"/>
                  </a:lnTo>
                  <a:lnTo>
                    <a:pt x="3285" y="1462"/>
                  </a:lnTo>
                  <a:lnTo>
                    <a:pt x="3300" y="1378"/>
                  </a:lnTo>
                  <a:lnTo>
                    <a:pt x="3310" y="1288"/>
                  </a:lnTo>
                  <a:lnTo>
                    <a:pt x="3310" y="1283"/>
                  </a:lnTo>
                  <a:lnTo>
                    <a:pt x="3310" y="1266"/>
                  </a:lnTo>
                  <a:lnTo>
                    <a:pt x="3308" y="1241"/>
                  </a:lnTo>
                  <a:lnTo>
                    <a:pt x="3305" y="1206"/>
                  </a:lnTo>
                  <a:lnTo>
                    <a:pt x="3298" y="1164"/>
                  </a:lnTo>
                  <a:lnTo>
                    <a:pt x="3290" y="1115"/>
                  </a:lnTo>
                  <a:lnTo>
                    <a:pt x="3278" y="1060"/>
                  </a:lnTo>
                  <a:lnTo>
                    <a:pt x="3261" y="998"/>
                  </a:lnTo>
                  <a:lnTo>
                    <a:pt x="3240" y="935"/>
                  </a:lnTo>
                  <a:lnTo>
                    <a:pt x="3213" y="866"/>
                  </a:lnTo>
                  <a:lnTo>
                    <a:pt x="3179" y="794"/>
                  </a:lnTo>
                  <a:lnTo>
                    <a:pt x="3139" y="721"/>
                  </a:lnTo>
                  <a:lnTo>
                    <a:pt x="3092" y="647"/>
                  </a:lnTo>
                  <a:lnTo>
                    <a:pt x="3037" y="574"/>
                  </a:lnTo>
                  <a:lnTo>
                    <a:pt x="2974" y="500"/>
                  </a:lnTo>
                  <a:lnTo>
                    <a:pt x="2902" y="428"/>
                  </a:lnTo>
                  <a:close/>
                </a:path>
              </a:pathLst>
            </a:custGeom>
            <a:solidFill>
              <a:srgbClr val="000000">
                <a:alpha val="2117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1" name="Freeform 6"/>
            <p:cNvSpPr>
              <a:spLocks noChangeArrowheads="1"/>
            </p:cNvSpPr>
            <p:nvPr/>
          </p:nvSpPr>
          <p:spPr bwMode="auto">
            <a:xfrm>
              <a:off x="909" y="1662"/>
              <a:ext cx="461" cy="26"/>
            </a:xfrm>
            <a:custGeom>
              <a:avLst/>
              <a:gdLst>
                <a:gd name="T0" fmla="*/ 1 w 788"/>
                <a:gd name="T1" fmla="*/ 1 h 43"/>
                <a:gd name="T2" fmla="*/ 2 w 788"/>
                <a:gd name="T3" fmla="*/ 1 h 43"/>
                <a:gd name="T4" fmla="*/ 2 w 788"/>
                <a:gd name="T5" fmla="*/ 1 h 43"/>
                <a:gd name="T6" fmla="*/ 2 w 788"/>
                <a:gd name="T7" fmla="*/ 1 h 43"/>
                <a:gd name="T8" fmla="*/ 2 w 788"/>
                <a:gd name="T9" fmla="*/ 1 h 43"/>
                <a:gd name="T10" fmla="*/ 2 w 788"/>
                <a:gd name="T11" fmla="*/ 1 h 43"/>
                <a:gd name="T12" fmla="*/ 2 w 788"/>
                <a:gd name="T13" fmla="*/ 1 h 43"/>
                <a:gd name="T14" fmla="*/ 2 w 788"/>
                <a:gd name="T15" fmla="*/ 1 h 43"/>
                <a:gd name="T16" fmla="*/ 2 w 788"/>
                <a:gd name="T17" fmla="*/ 1 h 43"/>
                <a:gd name="T18" fmla="*/ 3 w 788"/>
                <a:gd name="T19" fmla="*/ 1 h 43"/>
                <a:gd name="T20" fmla="*/ 3 w 788"/>
                <a:gd name="T21" fmla="*/ 1 h 43"/>
                <a:gd name="T22" fmla="*/ 3 w 788"/>
                <a:gd name="T23" fmla="*/ 1 h 43"/>
                <a:gd name="T24" fmla="*/ 3 w 788"/>
                <a:gd name="T25" fmla="*/ 1 h 43"/>
                <a:gd name="T26" fmla="*/ 3 w 788"/>
                <a:gd name="T27" fmla="*/ 1 h 43"/>
                <a:gd name="T28" fmla="*/ 4 w 788"/>
                <a:gd name="T29" fmla="*/ 1 h 43"/>
                <a:gd name="T30" fmla="*/ 4 w 788"/>
                <a:gd name="T31" fmla="*/ 1 h 43"/>
                <a:gd name="T32" fmla="*/ 4 w 788"/>
                <a:gd name="T33" fmla="*/ 1 h 43"/>
                <a:gd name="T34" fmla="*/ 4 w 788"/>
                <a:gd name="T35" fmla="*/ 1 h 43"/>
                <a:gd name="T36" fmla="*/ 4 w 788"/>
                <a:gd name="T37" fmla="*/ 1 h 43"/>
                <a:gd name="T38" fmla="*/ 4 w 788"/>
                <a:gd name="T39" fmla="*/ 1 h 43"/>
                <a:gd name="T40" fmla="*/ 4 w 788"/>
                <a:gd name="T41" fmla="*/ 1 h 43"/>
                <a:gd name="T42" fmla="*/ 4 w 788"/>
                <a:gd name="T43" fmla="*/ 1 h 43"/>
                <a:gd name="T44" fmla="*/ 4 w 788"/>
                <a:gd name="T45" fmla="*/ 1 h 43"/>
                <a:gd name="T46" fmla="*/ 3 w 788"/>
                <a:gd name="T47" fmla="*/ 1 h 43"/>
                <a:gd name="T48" fmla="*/ 3 w 788"/>
                <a:gd name="T49" fmla="*/ 1 h 43"/>
                <a:gd name="T50" fmla="*/ 3 w 788"/>
                <a:gd name="T51" fmla="*/ 1 h 43"/>
                <a:gd name="T52" fmla="*/ 3 w 788"/>
                <a:gd name="T53" fmla="*/ 1 h 43"/>
                <a:gd name="T54" fmla="*/ 3 w 788"/>
                <a:gd name="T55" fmla="*/ 1 h 43"/>
                <a:gd name="T56" fmla="*/ 2 w 788"/>
                <a:gd name="T57" fmla="*/ 1 h 43"/>
                <a:gd name="T58" fmla="*/ 2 w 788"/>
                <a:gd name="T59" fmla="*/ 1 h 43"/>
                <a:gd name="T60" fmla="*/ 2 w 788"/>
                <a:gd name="T61" fmla="*/ 1 h 43"/>
                <a:gd name="T62" fmla="*/ 2 w 788"/>
                <a:gd name="T63" fmla="*/ 1 h 43"/>
                <a:gd name="T64" fmla="*/ 2 w 788"/>
                <a:gd name="T65" fmla="*/ 1 h 43"/>
                <a:gd name="T66" fmla="*/ 2 w 788"/>
                <a:gd name="T67" fmla="*/ 1 h 43"/>
                <a:gd name="T68" fmla="*/ 2 w 788"/>
                <a:gd name="T69" fmla="*/ 1 h 43"/>
                <a:gd name="T70" fmla="*/ 1 w 788"/>
                <a:gd name="T71" fmla="*/ 1 h 43"/>
                <a:gd name="T72" fmla="*/ 1 w 788"/>
                <a:gd name="T73" fmla="*/ 1 h 43"/>
                <a:gd name="T74" fmla="*/ 1 w 788"/>
                <a:gd name="T75" fmla="*/ 1 h 43"/>
                <a:gd name="T76" fmla="*/ 1 w 788"/>
                <a:gd name="T77" fmla="*/ 1 h 43"/>
                <a:gd name="T78" fmla="*/ 1 w 788"/>
                <a:gd name="T79" fmla="*/ 1 h 43"/>
                <a:gd name="T80" fmla="*/ 1 w 788"/>
                <a:gd name="T81" fmla="*/ 1 h 43"/>
                <a:gd name="T82" fmla="*/ 1 w 788"/>
                <a:gd name="T83" fmla="*/ 1 h 43"/>
                <a:gd name="T84" fmla="*/ 1 w 788"/>
                <a:gd name="T85" fmla="*/ 1 h 43"/>
                <a:gd name="T86" fmla="*/ 1 w 788"/>
                <a:gd name="T87" fmla="*/ 1 h 43"/>
                <a:gd name="T88" fmla="*/ 0 w 788"/>
                <a:gd name="T89" fmla="*/ 1 h 43"/>
                <a:gd name="T90" fmla="*/ 1 w 788"/>
                <a:gd name="T91" fmla="*/ 0 h 43"/>
                <a:gd name="T92" fmla="*/ 1 w 788"/>
                <a:gd name="T93" fmla="*/ 1 h 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8"/>
                <a:gd name="T142" fmla="*/ 0 h 43"/>
                <a:gd name="T143" fmla="*/ 788 w 788"/>
                <a:gd name="T144" fmla="*/ 43 h 4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8" h="43">
                  <a:moveTo>
                    <a:pt x="286" y="11"/>
                  </a:moveTo>
                  <a:lnTo>
                    <a:pt x="318" y="8"/>
                  </a:lnTo>
                  <a:lnTo>
                    <a:pt x="348" y="6"/>
                  </a:lnTo>
                  <a:lnTo>
                    <a:pt x="380" y="6"/>
                  </a:lnTo>
                  <a:lnTo>
                    <a:pt x="410" y="6"/>
                  </a:lnTo>
                  <a:lnTo>
                    <a:pt x="440" y="8"/>
                  </a:lnTo>
                  <a:lnTo>
                    <a:pt x="470" y="10"/>
                  </a:lnTo>
                  <a:lnTo>
                    <a:pt x="502" y="11"/>
                  </a:lnTo>
                  <a:lnTo>
                    <a:pt x="532" y="15"/>
                  </a:lnTo>
                  <a:lnTo>
                    <a:pt x="562" y="17"/>
                  </a:lnTo>
                  <a:lnTo>
                    <a:pt x="592" y="20"/>
                  </a:lnTo>
                  <a:lnTo>
                    <a:pt x="624" y="22"/>
                  </a:lnTo>
                  <a:lnTo>
                    <a:pt x="654" y="23"/>
                  </a:lnTo>
                  <a:lnTo>
                    <a:pt x="686" y="25"/>
                  </a:lnTo>
                  <a:lnTo>
                    <a:pt x="718" y="25"/>
                  </a:lnTo>
                  <a:lnTo>
                    <a:pt x="749" y="23"/>
                  </a:lnTo>
                  <a:lnTo>
                    <a:pt x="781" y="22"/>
                  </a:lnTo>
                  <a:lnTo>
                    <a:pt x="785" y="25"/>
                  </a:lnTo>
                  <a:lnTo>
                    <a:pt x="788" y="27"/>
                  </a:lnTo>
                  <a:lnTo>
                    <a:pt x="788" y="30"/>
                  </a:lnTo>
                  <a:lnTo>
                    <a:pt x="788" y="33"/>
                  </a:lnTo>
                  <a:lnTo>
                    <a:pt x="755" y="38"/>
                  </a:lnTo>
                  <a:lnTo>
                    <a:pt x="721" y="42"/>
                  </a:lnTo>
                  <a:lnTo>
                    <a:pt x="688" y="43"/>
                  </a:lnTo>
                  <a:lnTo>
                    <a:pt x="654" y="43"/>
                  </a:lnTo>
                  <a:lnTo>
                    <a:pt x="621" y="43"/>
                  </a:lnTo>
                  <a:lnTo>
                    <a:pt x="587" y="42"/>
                  </a:lnTo>
                  <a:lnTo>
                    <a:pt x="554" y="40"/>
                  </a:lnTo>
                  <a:lnTo>
                    <a:pt x="519" y="38"/>
                  </a:lnTo>
                  <a:lnTo>
                    <a:pt x="485" y="37"/>
                  </a:lnTo>
                  <a:lnTo>
                    <a:pt x="450" y="35"/>
                  </a:lnTo>
                  <a:lnTo>
                    <a:pt x="417" y="33"/>
                  </a:lnTo>
                  <a:lnTo>
                    <a:pt x="381" y="32"/>
                  </a:lnTo>
                  <a:lnTo>
                    <a:pt x="348" y="30"/>
                  </a:lnTo>
                  <a:lnTo>
                    <a:pt x="313" y="30"/>
                  </a:lnTo>
                  <a:lnTo>
                    <a:pt x="278" y="32"/>
                  </a:lnTo>
                  <a:lnTo>
                    <a:pt x="242" y="33"/>
                  </a:lnTo>
                  <a:lnTo>
                    <a:pt x="212" y="28"/>
                  </a:lnTo>
                  <a:lnTo>
                    <a:pt x="182" y="25"/>
                  </a:lnTo>
                  <a:lnTo>
                    <a:pt x="150" y="23"/>
                  </a:lnTo>
                  <a:lnTo>
                    <a:pt x="119" y="23"/>
                  </a:lnTo>
                  <a:lnTo>
                    <a:pt x="89" y="23"/>
                  </a:lnTo>
                  <a:lnTo>
                    <a:pt x="58" y="23"/>
                  </a:lnTo>
                  <a:lnTo>
                    <a:pt x="28" y="22"/>
                  </a:lnTo>
                  <a:lnTo>
                    <a:pt x="0" y="18"/>
                  </a:lnTo>
                  <a:lnTo>
                    <a:pt x="27" y="0"/>
                  </a:lnTo>
                  <a:lnTo>
                    <a:pt x="286"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2" name="Freeform 7"/>
            <p:cNvSpPr>
              <a:spLocks noChangeArrowheads="1"/>
            </p:cNvSpPr>
            <p:nvPr/>
          </p:nvSpPr>
          <p:spPr bwMode="auto">
            <a:xfrm>
              <a:off x="814" y="1702"/>
              <a:ext cx="753" cy="29"/>
            </a:xfrm>
            <a:custGeom>
              <a:avLst/>
              <a:gdLst>
                <a:gd name="T0" fmla="*/ 5 w 1285"/>
                <a:gd name="T1" fmla="*/ 1 h 51"/>
                <a:gd name="T2" fmla="*/ 5 w 1285"/>
                <a:gd name="T3" fmla="*/ 1 h 51"/>
                <a:gd name="T4" fmla="*/ 5 w 1285"/>
                <a:gd name="T5" fmla="*/ 1 h 51"/>
                <a:gd name="T6" fmla="*/ 5 w 1285"/>
                <a:gd name="T7" fmla="*/ 1 h 51"/>
                <a:gd name="T8" fmla="*/ 5 w 1285"/>
                <a:gd name="T9" fmla="*/ 1 h 51"/>
                <a:gd name="T10" fmla="*/ 6 w 1285"/>
                <a:gd name="T11" fmla="*/ 1 h 51"/>
                <a:gd name="T12" fmla="*/ 6 w 1285"/>
                <a:gd name="T13" fmla="*/ 1 h 51"/>
                <a:gd name="T14" fmla="*/ 6 w 1285"/>
                <a:gd name="T15" fmla="*/ 1 h 51"/>
                <a:gd name="T16" fmla="*/ 6 w 1285"/>
                <a:gd name="T17" fmla="*/ 1 h 51"/>
                <a:gd name="T18" fmla="*/ 6 w 1285"/>
                <a:gd name="T19" fmla="*/ 1 h 51"/>
                <a:gd name="T20" fmla="*/ 6 w 1285"/>
                <a:gd name="T21" fmla="*/ 1 h 51"/>
                <a:gd name="T22" fmla="*/ 5 w 1285"/>
                <a:gd name="T23" fmla="*/ 1 h 51"/>
                <a:gd name="T24" fmla="*/ 5 w 1285"/>
                <a:gd name="T25" fmla="*/ 1 h 51"/>
                <a:gd name="T26" fmla="*/ 5 w 1285"/>
                <a:gd name="T27" fmla="*/ 1 h 51"/>
                <a:gd name="T28" fmla="*/ 4 w 1285"/>
                <a:gd name="T29" fmla="*/ 1 h 51"/>
                <a:gd name="T30" fmla="*/ 4 w 1285"/>
                <a:gd name="T31" fmla="*/ 1 h 51"/>
                <a:gd name="T32" fmla="*/ 3 w 1285"/>
                <a:gd name="T33" fmla="*/ 1 h 51"/>
                <a:gd name="T34" fmla="*/ 3 w 1285"/>
                <a:gd name="T35" fmla="*/ 1 h 51"/>
                <a:gd name="T36" fmla="*/ 2 w 1285"/>
                <a:gd name="T37" fmla="*/ 1 h 51"/>
                <a:gd name="T38" fmla="*/ 2 w 1285"/>
                <a:gd name="T39" fmla="*/ 1 h 51"/>
                <a:gd name="T40" fmla="*/ 2 w 1285"/>
                <a:gd name="T41" fmla="*/ 1 h 51"/>
                <a:gd name="T42" fmla="*/ 1 w 1285"/>
                <a:gd name="T43" fmla="*/ 1 h 51"/>
                <a:gd name="T44" fmla="*/ 1 w 1285"/>
                <a:gd name="T45" fmla="*/ 1 h 51"/>
                <a:gd name="T46" fmla="*/ 1 w 1285"/>
                <a:gd name="T47" fmla="*/ 1 h 51"/>
                <a:gd name="T48" fmla="*/ 1 w 1285"/>
                <a:gd name="T49" fmla="*/ 1 h 51"/>
                <a:gd name="T50" fmla="*/ 1 w 1285"/>
                <a:gd name="T51" fmla="*/ 1 h 51"/>
                <a:gd name="T52" fmla="*/ 0 w 1285"/>
                <a:gd name="T53" fmla="*/ 1 h 51"/>
                <a:gd name="T54" fmla="*/ 1 w 1285"/>
                <a:gd name="T55" fmla="*/ 1 h 51"/>
                <a:gd name="T56" fmla="*/ 1 w 1285"/>
                <a:gd name="T57" fmla="*/ 1 h 51"/>
                <a:gd name="T58" fmla="*/ 1 w 1285"/>
                <a:gd name="T59" fmla="*/ 0 h 51"/>
                <a:gd name="T60" fmla="*/ 2 w 1285"/>
                <a:gd name="T61" fmla="*/ 0 h 51"/>
                <a:gd name="T62" fmla="*/ 2 w 1285"/>
                <a:gd name="T63" fmla="*/ 1 h 51"/>
                <a:gd name="T64" fmla="*/ 2 w 1285"/>
                <a:gd name="T65" fmla="*/ 1 h 51"/>
                <a:gd name="T66" fmla="*/ 3 w 1285"/>
                <a:gd name="T67" fmla="*/ 1 h 51"/>
                <a:gd name="T68" fmla="*/ 4 w 1285"/>
                <a:gd name="T69" fmla="*/ 1 h 51"/>
                <a:gd name="T70" fmla="*/ 4 w 1285"/>
                <a:gd name="T71" fmla="*/ 1 h 51"/>
                <a:gd name="T72" fmla="*/ 4 w 1285"/>
                <a:gd name="T73" fmla="*/ 1 h 51"/>
                <a:gd name="T74" fmla="*/ 4 w 1285"/>
                <a:gd name="T75" fmla="*/ 1 h 51"/>
                <a:gd name="T76" fmla="*/ 4 w 1285"/>
                <a:gd name="T77" fmla="*/ 1 h 51"/>
                <a:gd name="T78" fmla="*/ 4 w 1285"/>
                <a:gd name="T79" fmla="*/ 1 h 51"/>
                <a:gd name="T80" fmla="*/ 5 w 1285"/>
                <a:gd name="T81" fmla="*/ 1 h 51"/>
                <a:gd name="T82" fmla="*/ 5 w 1285"/>
                <a:gd name="T83" fmla="*/ 1 h 51"/>
                <a:gd name="T84" fmla="*/ 5 w 1285"/>
                <a:gd name="T85" fmla="*/ 1 h 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5"/>
                <a:gd name="T130" fmla="*/ 0 h 51"/>
                <a:gd name="T131" fmla="*/ 1285 w 1285"/>
                <a:gd name="T132" fmla="*/ 51 h 5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5" h="51">
                  <a:moveTo>
                    <a:pt x="1020" y="19"/>
                  </a:moveTo>
                  <a:lnTo>
                    <a:pt x="1037" y="17"/>
                  </a:lnTo>
                  <a:lnTo>
                    <a:pt x="1054" y="14"/>
                  </a:lnTo>
                  <a:lnTo>
                    <a:pt x="1070" y="12"/>
                  </a:lnTo>
                  <a:lnTo>
                    <a:pt x="1087" y="10"/>
                  </a:lnTo>
                  <a:lnTo>
                    <a:pt x="1106" y="9"/>
                  </a:lnTo>
                  <a:lnTo>
                    <a:pt x="1122" y="10"/>
                  </a:lnTo>
                  <a:lnTo>
                    <a:pt x="1139" y="15"/>
                  </a:lnTo>
                  <a:lnTo>
                    <a:pt x="1154" y="22"/>
                  </a:lnTo>
                  <a:lnTo>
                    <a:pt x="1169" y="20"/>
                  </a:lnTo>
                  <a:lnTo>
                    <a:pt x="1184" y="20"/>
                  </a:lnTo>
                  <a:lnTo>
                    <a:pt x="1199" y="24"/>
                  </a:lnTo>
                  <a:lnTo>
                    <a:pt x="1214" y="27"/>
                  </a:lnTo>
                  <a:lnTo>
                    <a:pt x="1229" y="30"/>
                  </a:lnTo>
                  <a:lnTo>
                    <a:pt x="1244" y="32"/>
                  </a:lnTo>
                  <a:lnTo>
                    <a:pt x="1261" y="34"/>
                  </a:lnTo>
                  <a:lnTo>
                    <a:pt x="1278" y="30"/>
                  </a:lnTo>
                  <a:lnTo>
                    <a:pt x="1281" y="34"/>
                  </a:lnTo>
                  <a:lnTo>
                    <a:pt x="1283" y="37"/>
                  </a:lnTo>
                  <a:lnTo>
                    <a:pt x="1285" y="41"/>
                  </a:lnTo>
                  <a:lnTo>
                    <a:pt x="1283" y="44"/>
                  </a:lnTo>
                  <a:lnTo>
                    <a:pt x="1233" y="44"/>
                  </a:lnTo>
                  <a:lnTo>
                    <a:pt x="1183" y="44"/>
                  </a:lnTo>
                  <a:lnTo>
                    <a:pt x="1132" y="42"/>
                  </a:lnTo>
                  <a:lnTo>
                    <a:pt x="1082" y="42"/>
                  </a:lnTo>
                  <a:lnTo>
                    <a:pt x="1032" y="44"/>
                  </a:lnTo>
                  <a:lnTo>
                    <a:pt x="983" y="44"/>
                  </a:lnTo>
                  <a:lnTo>
                    <a:pt x="935" y="44"/>
                  </a:lnTo>
                  <a:lnTo>
                    <a:pt x="886" y="44"/>
                  </a:lnTo>
                  <a:lnTo>
                    <a:pt x="836" y="46"/>
                  </a:lnTo>
                  <a:lnTo>
                    <a:pt x="788" y="46"/>
                  </a:lnTo>
                  <a:lnTo>
                    <a:pt x="739" y="47"/>
                  </a:lnTo>
                  <a:lnTo>
                    <a:pt x="691" y="47"/>
                  </a:lnTo>
                  <a:lnTo>
                    <a:pt x="644" y="49"/>
                  </a:lnTo>
                  <a:lnTo>
                    <a:pt x="595" y="49"/>
                  </a:lnTo>
                  <a:lnTo>
                    <a:pt x="547" y="51"/>
                  </a:lnTo>
                  <a:lnTo>
                    <a:pt x="498" y="51"/>
                  </a:lnTo>
                  <a:lnTo>
                    <a:pt x="468" y="47"/>
                  </a:lnTo>
                  <a:lnTo>
                    <a:pt x="438" y="44"/>
                  </a:lnTo>
                  <a:lnTo>
                    <a:pt x="408" y="42"/>
                  </a:lnTo>
                  <a:lnTo>
                    <a:pt x="376" y="39"/>
                  </a:lnTo>
                  <a:lnTo>
                    <a:pt x="346" y="39"/>
                  </a:lnTo>
                  <a:lnTo>
                    <a:pt x="314" y="37"/>
                  </a:lnTo>
                  <a:lnTo>
                    <a:pt x="282" y="36"/>
                  </a:lnTo>
                  <a:lnTo>
                    <a:pt x="251" y="36"/>
                  </a:lnTo>
                  <a:lnTo>
                    <a:pt x="219" y="34"/>
                  </a:lnTo>
                  <a:lnTo>
                    <a:pt x="187" y="34"/>
                  </a:lnTo>
                  <a:lnTo>
                    <a:pt x="155" y="32"/>
                  </a:lnTo>
                  <a:lnTo>
                    <a:pt x="123" y="30"/>
                  </a:lnTo>
                  <a:lnTo>
                    <a:pt x="92" y="30"/>
                  </a:lnTo>
                  <a:lnTo>
                    <a:pt x="61" y="27"/>
                  </a:lnTo>
                  <a:lnTo>
                    <a:pt x="30" y="25"/>
                  </a:lnTo>
                  <a:lnTo>
                    <a:pt x="0" y="22"/>
                  </a:lnTo>
                  <a:lnTo>
                    <a:pt x="0" y="19"/>
                  </a:lnTo>
                  <a:lnTo>
                    <a:pt x="43" y="12"/>
                  </a:lnTo>
                  <a:lnTo>
                    <a:pt x="87" y="9"/>
                  </a:lnTo>
                  <a:lnTo>
                    <a:pt x="130" y="4"/>
                  </a:lnTo>
                  <a:lnTo>
                    <a:pt x="174" y="2"/>
                  </a:lnTo>
                  <a:lnTo>
                    <a:pt x="217" y="0"/>
                  </a:lnTo>
                  <a:lnTo>
                    <a:pt x="261" y="0"/>
                  </a:lnTo>
                  <a:lnTo>
                    <a:pt x="306" y="0"/>
                  </a:lnTo>
                  <a:lnTo>
                    <a:pt x="349" y="0"/>
                  </a:lnTo>
                  <a:lnTo>
                    <a:pt x="394" y="2"/>
                  </a:lnTo>
                  <a:lnTo>
                    <a:pt x="438" y="2"/>
                  </a:lnTo>
                  <a:lnTo>
                    <a:pt x="483" y="4"/>
                  </a:lnTo>
                  <a:lnTo>
                    <a:pt x="527" y="5"/>
                  </a:lnTo>
                  <a:lnTo>
                    <a:pt x="570" y="5"/>
                  </a:lnTo>
                  <a:lnTo>
                    <a:pt x="615" y="7"/>
                  </a:lnTo>
                  <a:lnTo>
                    <a:pt x="659" y="7"/>
                  </a:lnTo>
                  <a:lnTo>
                    <a:pt x="702" y="5"/>
                  </a:lnTo>
                  <a:lnTo>
                    <a:pt x="721" y="7"/>
                  </a:lnTo>
                  <a:lnTo>
                    <a:pt x="739" y="9"/>
                  </a:lnTo>
                  <a:lnTo>
                    <a:pt x="759" y="9"/>
                  </a:lnTo>
                  <a:lnTo>
                    <a:pt x="779" y="9"/>
                  </a:lnTo>
                  <a:lnTo>
                    <a:pt x="799" y="9"/>
                  </a:lnTo>
                  <a:lnTo>
                    <a:pt x="819" y="9"/>
                  </a:lnTo>
                  <a:lnTo>
                    <a:pt x="840" y="9"/>
                  </a:lnTo>
                  <a:lnTo>
                    <a:pt x="861" y="9"/>
                  </a:lnTo>
                  <a:lnTo>
                    <a:pt x="881" y="9"/>
                  </a:lnTo>
                  <a:lnTo>
                    <a:pt x="901" y="9"/>
                  </a:lnTo>
                  <a:lnTo>
                    <a:pt x="923" y="9"/>
                  </a:lnTo>
                  <a:lnTo>
                    <a:pt x="943" y="10"/>
                  </a:lnTo>
                  <a:lnTo>
                    <a:pt x="963" y="12"/>
                  </a:lnTo>
                  <a:lnTo>
                    <a:pt x="983" y="14"/>
                  </a:lnTo>
                  <a:lnTo>
                    <a:pt x="1002" y="15"/>
                  </a:lnTo>
                  <a:lnTo>
                    <a:pt x="1020"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3" name="Freeform 8"/>
            <p:cNvSpPr>
              <a:spLocks noChangeArrowheads="1"/>
            </p:cNvSpPr>
            <p:nvPr/>
          </p:nvSpPr>
          <p:spPr bwMode="auto">
            <a:xfrm>
              <a:off x="723" y="1742"/>
              <a:ext cx="976" cy="36"/>
            </a:xfrm>
            <a:custGeom>
              <a:avLst/>
              <a:gdLst>
                <a:gd name="T0" fmla="*/ 7 w 1667"/>
                <a:gd name="T1" fmla="*/ 1 h 62"/>
                <a:gd name="T2" fmla="*/ 8 w 1667"/>
                <a:gd name="T3" fmla="*/ 1 h 62"/>
                <a:gd name="T4" fmla="*/ 8 w 1667"/>
                <a:gd name="T5" fmla="*/ 1 h 62"/>
                <a:gd name="T6" fmla="*/ 8 w 1667"/>
                <a:gd name="T7" fmla="*/ 1 h 62"/>
                <a:gd name="T8" fmla="*/ 8 w 1667"/>
                <a:gd name="T9" fmla="*/ 1 h 62"/>
                <a:gd name="T10" fmla="*/ 8 w 1667"/>
                <a:gd name="T11" fmla="*/ 1 h 62"/>
                <a:gd name="T12" fmla="*/ 8 w 1667"/>
                <a:gd name="T13" fmla="*/ 1 h 62"/>
                <a:gd name="T14" fmla="*/ 7 w 1667"/>
                <a:gd name="T15" fmla="*/ 1 h 62"/>
                <a:gd name="T16" fmla="*/ 7 w 1667"/>
                <a:gd name="T17" fmla="*/ 1 h 62"/>
                <a:gd name="T18" fmla="*/ 7 w 1667"/>
                <a:gd name="T19" fmla="*/ 1 h 62"/>
                <a:gd name="T20" fmla="*/ 6 w 1667"/>
                <a:gd name="T21" fmla="*/ 1 h 62"/>
                <a:gd name="T22" fmla="*/ 6 w 1667"/>
                <a:gd name="T23" fmla="*/ 1 h 62"/>
                <a:gd name="T24" fmla="*/ 6 w 1667"/>
                <a:gd name="T25" fmla="*/ 1 h 62"/>
                <a:gd name="T26" fmla="*/ 6 w 1667"/>
                <a:gd name="T27" fmla="*/ 1 h 62"/>
                <a:gd name="T28" fmla="*/ 6 w 1667"/>
                <a:gd name="T29" fmla="*/ 1 h 62"/>
                <a:gd name="T30" fmla="*/ 6 w 1667"/>
                <a:gd name="T31" fmla="*/ 1 h 62"/>
                <a:gd name="T32" fmla="*/ 5 w 1667"/>
                <a:gd name="T33" fmla="*/ 1 h 62"/>
                <a:gd name="T34" fmla="*/ 5 w 1667"/>
                <a:gd name="T35" fmla="*/ 1 h 62"/>
                <a:gd name="T36" fmla="*/ 5 w 1667"/>
                <a:gd name="T37" fmla="*/ 1 h 62"/>
                <a:gd name="T38" fmla="*/ 4 w 1667"/>
                <a:gd name="T39" fmla="*/ 1 h 62"/>
                <a:gd name="T40" fmla="*/ 4 w 1667"/>
                <a:gd name="T41" fmla="*/ 1 h 62"/>
                <a:gd name="T42" fmla="*/ 4 w 1667"/>
                <a:gd name="T43" fmla="*/ 1 h 62"/>
                <a:gd name="T44" fmla="*/ 3 w 1667"/>
                <a:gd name="T45" fmla="*/ 1 h 62"/>
                <a:gd name="T46" fmla="*/ 3 w 1667"/>
                <a:gd name="T47" fmla="*/ 1 h 62"/>
                <a:gd name="T48" fmla="*/ 2 w 1667"/>
                <a:gd name="T49" fmla="*/ 1 h 62"/>
                <a:gd name="T50" fmla="*/ 2 w 1667"/>
                <a:gd name="T51" fmla="*/ 1 h 62"/>
                <a:gd name="T52" fmla="*/ 2 w 1667"/>
                <a:gd name="T53" fmla="*/ 1 h 62"/>
                <a:gd name="T54" fmla="*/ 2 w 1667"/>
                <a:gd name="T55" fmla="*/ 1 h 62"/>
                <a:gd name="T56" fmla="*/ 1 w 1667"/>
                <a:gd name="T57" fmla="*/ 1 h 62"/>
                <a:gd name="T58" fmla="*/ 1 w 1667"/>
                <a:gd name="T59" fmla="*/ 1 h 62"/>
                <a:gd name="T60" fmla="*/ 1 w 1667"/>
                <a:gd name="T61" fmla="*/ 1 h 62"/>
                <a:gd name="T62" fmla="*/ 1 w 1667"/>
                <a:gd name="T63" fmla="*/ 1 h 62"/>
                <a:gd name="T64" fmla="*/ 1 w 1667"/>
                <a:gd name="T65" fmla="*/ 1 h 62"/>
                <a:gd name="T66" fmla="*/ 1 w 1667"/>
                <a:gd name="T67" fmla="*/ 1 h 62"/>
                <a:gd name="T68" fmla="*/ 1 w 1667"/>
                <a:gd name="T69" fmla="*/ 1 h 62"/>
                <a:gd name="T70" fmla="*/ 1 w 1667"/>
                <a:gd name="T71" fmla="*/ 1 h 62"/>
                <a:gd name="T72" fmla="*/ 1 w 1667"/>
                <a:gd name="T73" fmla="*/ 1 h 62"/>
                <a:gd name="T74" fmla="*/ 1 w 1667"/>
                <a:gd name="T75" fmla="*/ 1 h 62"/>
                <a:gd name="T76" fmla="*/ 1 w 1667"/>
                <a:gd name="T77" fmla="*/ 1 h 62"/>
                <a:gd name="T78" fmla="*/ 1 w 1667"/>
                <a:gd name="T79" fmla="*/ 1 h 62"/>
                <a:gd name="T80" fmla="*/ 1 w 1667"/>
                <a:gd name="T81" fmla="*/ 1 h 62"/>
                <a:gd name="T82" fmla="*/ 1 w 1667"/>
                <a:gd name="T83" fmla="*/ 1 h 62"/>
                <a:gd name="T84" fmla="*/ 2 w 1667"/>
                <a:gd name="T85" fmla="*/ 1 h 62"/>
                <a:gd name="T86" fmla="*/ 2 w 1667"/>
                <a:gd name="T87" fmla="*/ 1 h 62"/>
                <a:gd name="T88" fmla="*/ 2 w 1667"/>
                <a:gd name="T89" fmla="*/ 0 h 62"/>
                <a:gd name="T90" fmla="*/ 3 w 1667"/>
                <a:gd name="T91" fmla="*/ 1 h 62"/>
                <a:gd name="T92" fmla="*/ 4 w 1667"/>
                <a:gd name="T93" fmla="*/ 1 h 62"/>
                <a:gd name="T94" fmla="*/ 4 w 1667"/>
                <a:gd name="T95" fmla="*/ 1 h 62"/>
                <a:gd name="T96" fmla="*/ 5 w 1667"/>
                <a:gd name="T97" fmla="*/ 1 h 62"/>
                <a:gd name="T98" fmla="*/ 5 w 1667"/>
                <a:gd name="T99" fmla="*/ 1 h 62"/>
                <a:gd name="T100" fmla="*/ 6 w 1667"/>
                <a:gd name="T101" fmla="*/ 1 h 62"/>
                <a:gd name="T102" fmla="*/ 6 w 1667"/>
                <a:gd name="T103" fmla="*/ 1 h 62"/>
                <a:gd name="T104" fmla="*/ 7 w 1667"/>
                <a:gd name="T105" fmla="*/ 1 h 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67"/>
                <a:gd name="T160" fmla="*/ 0 h 62"/>
                <a:gd name="T161" fmla="*/ 1667 w 1667"/>
                <a:gd name="T162" fmla="*/ 62 h 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67" h="62">
                  <a:moveTo>
                    <a:pt x="1505" y="25"/>
                  </a:moveTo>
                  <a:lnTo>
                    <a:pt x="1523" y="32"/>
                  </a:lnTo>
                  <a:lnTo>
                    <a:pt x="1541" y="35"/>
                  </a:lnTo>
                  <a:lnTo>
                    <a:pt x="1563" y="40"/>
                  </a:lnTo>
                  <a:lnTo>
                    <a:pt x="1583" y="42"/>
                  </a:lnTo>
                  <a:lnTo>
                    <a:pt x="1605" y="43"/>
                  </a:lnTo>
                  <a:lnTo>
                    <a:pt x="1625" y="43"/>
                  </a:lnTo>
                  <a:lnTo>
                    <a:pt x="1647" y="43"/>
                  </a:lnTo>
                  <a:lnTo>
                    <a:pt x="1667" y="43"/>
                  </a:lnTo>
                  <a:lnTo>
                    <a:pt x="1647" y="47"/>
                  </a:lnTo>
                  <a:lnTo>
                    <a:pt x="1628" y="50"/>
                  </a:lnTo>
                  <a:lnTo>
                    <a:pt x="1607" y="52"/>
                  </a:lnTo>
                  <a:lnTo>
                    <a:pt x="1587" y="52"/>
                  </a:lnTo>
                  <a:lnTo>
                    <a:pt x="1566" y="53"/>
                  </a:lnTo>
                  <a:lnTo>
                    <a:pt x="1545" y="53"/>
                  </a:lnTo>
                  <a:lnTo>
                    <a:pt x="1523" y="53"/>
                  </a:lnTo>
                  <a:lnTo>
                    <a:pt x="1501" y="53"/>
                  </a:lnTo>
                  <a:lnTo>
                    <a:pt x="1481" y="53"/>
                  </a:lnTo>
                  <a:lnTo>
                    <a:pt x="1459" y="53"/>
                  </a:lnTo>
                  <a:lnTo>
                    <a:pt x="1438" y="53"/>
                  </a:lnTo>
                  <a:lnTo>
                    <a:pt x="1418" y="53"/>
                  </a:lnTo>
                  <a:lnTo>
                    <a:pt x="1396" y="55"/>
                  </a:lnTo>
                  <a:lnTo>
                    <a:pt x="1376" y="55"/>
                  </a:lnTo>
                  <a:lnTo>
                    <a:pt x="1356" y="59"/>
                  </a:lnTo>
                  <a:lnTo>
                    <a:pt x="1336" y="60"/>
                  </a:lnTo>
                  <a:lnTo>
                    <a:pt x="1317" y="62"/>
                  </a:lnTo>
                  <a:lnTo>
                    <a:pt x="1299" y="62"/>
                  </a:lnTo>
                  <a:lnTo>
                    <a:pt x="1279" y="62"/>
                  </a:lnTo>
                  <a:lnTo>
                    <a:pt x="1260" y="62"/>
                  </a:lnTo>
                  <a:lnTo>
                    <a:pt x="1240" y="62"/>
                  </a:lnTo>
                  <a:lnTo>
                    <a:pt x="1220" y="62"/>
                  </a:lnTo>
                  <a:lnTo>
                    <a:pt x="1202" y="62"/>
                  </a:lnTo>
                  <a:lnTo>
                    <a:pt x="1183" y="60"/>
                  </a:lnTo>
                  <a:lnTo>
                    <a:pt x="1145" y="60"/>
                  </a:lnTo>
                  <a:lnTo>
                    <a:pt x="1105" y="60"/>
                  </a:lnTo>
                  <a:lnTo>
                    <a:pt x="1064" y="59"/>
                  </a:lnTo>
                  <a:lnTo>
                    <a:pt x="1024" y="57"/>
                  </a:lnTo>
                  <a:lnTo>
                    <a:pt x="986" y="55"/>
                  </a:lnTo>
                  <a:lnTo>
                    <a:pt x="946" y="53"/>
                  </a:lnTo>
                  <a:lnTo>
                    <a:pt x="906" y="50"/>
                  </a:lnTo>
                  <a:lnTo>
                    <a:pt x="865" y="48"/>
                  </a:lnTo>
                  <a:lnTo>
                    <a:pt x="825" y="47"/>
                  </a:lnTo>
                  <a:lnTo>
                    <a:pt x="785" y="45"/>
                  </a:lnTo>
                  <a:lnTo>
                    <a:pt x="745" y="43"/>
                  </a:lnTo>
                  <a:lnTo>
                    <a:pt x="706" y="42"/>
                  </a:lnTo>
                  <a:lnTo>
                    <a:pt x="666" y="42"/>
                  </a:lnTo>
                  <a:lnTo>
                    <a:pt x="626" y="43"/>
                  </a:lnTo>
                  <a:lnTo>
                    <a:pt x="586" y="43"/>
                  </a:lnTo>
                  <a:lnTo>
                    <a:pt x="547" y="47"/>
                  </a:lnTo>
                  <a:lnTo>
                    <a:pt x="517" y="47"/>
                  </a:lnTo>
                  <a:lnTo>
                    <a:pt x="487" y="47"/>
                  </a:lnTo>
                  <a:lnTo>
                    <a:pt x="457" y="47"/>
                  </a:lnTo>
                  <a:lnTo>
                    <a:pt x="427" y="47"/>
                  </a:lnTo>
                  <a:lnTo>
                    <a:pt x="397" y="47"/>
                  </a:lnTo>
                  <a:lnTo>
                    <a:pt x="367" y="45"/>
                  </a:lnTo>
                  <a:lnTo>
                    <a:pt x="338" y="42"/>
                  </a:lnTo>
                  <a:lnTo>
                    <a:pt x="310" y="37"/>
                  </a:lnTo>
                  <a:lnTo>
                    <a:pt x="290" y="38"/>
                  </a:lnTo>
                  <a:lnTo>
                    <a:pt x="270" y="38"/>
                  </a:lnTo>
                  <a:lnTo>
                    <a:pt x="250" y="40"/>
                  </a:lnTo>
                  <a:lnTo>
                    <a:pt x="231" y="40"/>
                  </a:lnTo>
                  <a:lnTo>
                    <a:pt x="211" y="40"/>
                  </a:lnTo>
                  <a:lnTo>
                    <a:pt x="193" y="40"/>
                  </a:lnTo>
                  <a:lnTo>
                    <a:pt x="173" y="40"/>
                  </a:lnTo>
                  <a:lnTo>
                    <a:pt x="154" y="40"/>
                  </a:lnTo>
                  <a:lnTo>
                    <a:pt x="134" y="38"/>
                  </a:lnTo>
                  <a:lnTo>
                    <a:pt x="116" y="38"/>
                  </a:lnTo>
                  <a:lnTo>
                    <a:pt x="96" y="38"/>
                  </a:lnTo>
                  <a:lnTo>
                    <a:pt x="77" y="37"/>
                  </a:lnTo>
                  <a:lnTo>
                    <a:pt x="59" y="37"/>
                  </a:lnTo>
                  <a:lnTo>
                    <a:pt x="39" y="37"/>
                  </a:lnTo>
                  <a:lnTo>
                    <a:pt x="20" y="35"/>
                  </a:lnTo>
                  <a:lnTo>
                    <a:pt x="0" y="35"/>
                  </a:lnTo>
                  <a:lnTo>
                    <a:pt x="30" y="30"/>
                  </a:lnTo>
                  <a:lnTo>
                    <a:pt x="60" y="25"/>
                  </a:lnTo>
                  <a:lnTo>
                    <a:pt x="91" y="20"/>
                  </a:lnTo>
                  <a:lnTo>
                    <a:pt x="119" y="18"/>
                  </a:lnTo>
                  <a:lnTo>
                    <a:pt x="149" y="15"/>
                  </a:lnTo>
                  <a:lnTo>
                    <a:pt x="178" y="15"/>
                  </a:lnTo>
                  <a:lnTo>
                    <a:pt x="208" y="13"/>
                  </a:lnTo>
                  <a:lnTo>
                    <a:pt x="238" y="13"/>
                  </a:lnTo>
                  <a:lnTo>
                    <a:pt x="245" y="7"/>
                  </a:lnTo>
                  <a:lnTo>
                    <a:pt x="275" y="7"/>
                  </a:lnTo>
                  <a:lnTo>
                    <a:pt x="303" y="7"/>
                  </a:lnTo>
                  <a:lnTo>
                    <a:pt x="335" y="5"/>
                  </a:lnTo>
                  <a:lnTo>
                    <a:pt x="365" y="5"/>
                  </a:lnTo>
                  <a:lnTo>
                    <a:pt x="395" y="3"/>
                  </a:lnTo>
                  <a:lnTo>
                    <a:pt x="427" y="2"/>
                  </a:lnTo>
                  <a:lnTo>
                    <a:pt x="455" y="0"/>
                  </a:lnTo>
                  <a:lnTo>
                    <a:pt x="486" y="0"/>
                  </a:lnTo>
                  <a:lnTo>
                    <a:pt x="549" y="2"/>
                  </a:lnTo>
                  <a:lnTo>
                    <a:pt x="613" y="3"/>
                  </a:lnTo>
                  <a:lnTo>
                    <a:pt x="676" y="3"/>
                  </a:lnTo>
                  <a:lnTo>
                    <a:pt x="740" y="5"/>
                  </a:lnTo>
                  <a:lnTo>
                    <a:pt x="803" y="5"/>
                  </a:lnTo>
                  <a:lnTo>
                    <a:pt x="867" y="7"/>
                  </a:lnTo>
                  <a:lnTo>
                    <a:pt x="931" y="8"/>
                  </a:lnTo>
                  <a:lnTo>
                    <a:pt x="994" y="8"/>
                  </a:lnTo>
                  <a:lnTo>
                    <a:pt x="1058" y="10"/>
                  </a:lnTo>
                  <a:lnTo>
                    <a:pt x="1121" y="12"/>
                  </a:lnTo>
                  <a:lnTo>
                    <a:pt x="1185" y="13"/>
                  </a:lnTo>
                  <a:lnTo>
                    <a:pt x="1250" y="15"/>
                  </a:lnTo>
                  <a:lnTo>
                    <a:pt x="1314" y="17"/>
                  </a:lnTo>
                  <a:lnTo>
                    <a:pt x="1377" y="18"/>
                  </a:lnTo>
                  <a:lnTo>
                    <a:pt x="1441" y="22"/>
                  </a:lnTo>
                  <a:lnTo>
                    <a:pt x="1505"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4" name="Freeform 9"/>
            <p:cNvSpPr>
              <a:spLocks noChangeArrowheads="1"/>
            </p:cNvSpPr>
            <p:nvPr/>
          </p:nvSpPr>
          <p:spPr bwMode="auto">
            <a:xfrm>
              <a:off x="604" y="1788"/>
              <a:ext cx="1220" cy="33"/>
            </a:xfrm>
            <a:custGeom>
              <a:avLst/>
              <a:gdLst>
                <a:gd name="T0" fmla="*/ 8 w 2084"/>
                <a:gd name="T1" fmla="*/ 1 h 57"/>
                <a:gd name="T2" fmla="*/ 8 w 2084"/>
                <a:gd name="T3" fmla="*/ 1 h 57"/>
                <a:gd name="T4" fmla="*/ 9 w 2084"/>
                <a:gd name="T5" fmla="*/ 1 h 57"/>
                <a:gd name="T6" fmla="*/ 9 w 2084"/>
                <a:gd name="T7" fmla="*/ 1 h 57"/>
                <a:gd name="T8" fmla="*/ 9 w 2084"/>
                <a:gd name="T9" fmla="*/ 1 h 57"/>
                <a:gd name="T10" fmla="*/ 9 w 2084"/>
                <a:gd name="T11" fmla="*/ 1 h 57"/>
                <a:gd name="T12" fmla="*/ 10 w 2084"/>
                <a:gd name="T13" fmla="*/ 1 h 57"/>
                <a:gd name="T14" fmla="*/ 10 w 2084"/>
                <a:gd name="T15" fmla="*/ 1 h 57"/>
                <a:gd name="T16" fmla="*/ 9 w 2084"/>
                <a:gd name="T17" fmla="*/ 1 h 57"/>
                <a:gd name="T18" fmla="*/ 9 w 2084"/>
                <a:gd name="T19" fmla="*/ 1 h 57"/>
                <a:gd name="T20" fmla="*/ 9 w 2084"/>
                <a:gd name="T21" fmla="*/ 1 h 57"/>
                <a:gd name="T22" fmla="*/ 8 w 2084"/>
                <a:gd name="T23" fmla="*/ 1 h 57"/>
                <a:gd name="T24" fmla="*/ 8 w 2084"/>
                <a:gd name="T25" fmla="*/ 1 h 57"/>
                <a:gd name="T26" fmla="*/ 7 w 2084"/>
                <a:gd name="T27" fmla="*/ 1 h 57"/>
                <a:gd name="T28" fmla="*/ 6 w 2084"/>
                <a:gd name="T29" fmla="*/ 1 h 57"/>
                <a:gd name="T30" fmla="*/ 6 w 2084"/>
                <a:gd name="T31" fmla="*/ 1 h 57"/>
                <a:gd name="T32" fmla="*/ 6 w 2084"/>
                <a:gd name="T33" fmla="*/ 1 h 57"/>
                <a:gd name="T34" fmla="*/ 5 w 2084"/>
                <a:gd name="T35" fmla="*/ 1 h 57"/>
                <a:gd name="T36" fmla="*/ 5 w 2084"/>
                <a:gd name="T37" fmla="*/ 1 h 57"/>
                <a:gd name="T38" fmla="*/ 5 w 2084"/>
                <a:gd name="T39" fmla="*/ 1 h 57"/>
                <a:gd name="T40" fmla="*/ 4 w 2084"/>
                <a:gd name="T41" fmla="*/ 1 h 57"/>
                <a:gd name="T42" fmla="*/ 4 w 2084"/>
                <a:gd name="T43" fmla="*/ 1 h 57"/>
                <a:gd name="T44" fmla="*/ 3 w 2084"/>
                <a:gd name="T45" fmla="*/ 1 h 57"/>
                <a:gd name="T46" fmla="*/ 2 w 2084"/>
                <a:gd name="T47" fmla="*/ 1 h 57"/>
                <a:gd name="T48" fmla="*/ 2 w 2084"/>
                <a:gd name="T49" fmla="*/ 1 h 57"/>
                <a:gd name="T50" fmla="*/ 1 w 2084"/>
                <a:gd name="T51" fmla="*/ 1 h 57"/>
                <a:gd name="T52" fmla="*/ 1 w 2084"/>
                <a:gd name="T53" fmla="*/ 1 h 57"/>
                <a:gd name="T54" fmla="*/ 1 w 2084"/>
                <a:gd name="T55" fmla="*/ 1 h 57"/>
                <a:gd name="T56" fmla="*/ 1 w 2084"/>
                <a:gd name="T57" fmla="*/ 1 h 57"/>
                <a:gd name="T58" fmla="*/ 1 w 2084"/>
                <a:gd name="T59" fmla="*/ 1 h 57"/>
                <a:gd name="T60" fmla="*/ 1 w 2084"/>
                <a:gd name="T61" fmla="*/ 1 h 57"/>
                <a:gd name="T62" fmla="*/ 2 w 2084"/>
                <a:gd name="T63" fmla="*/ 1 h 57"/>
                <a:gd name="T64" fmla="*/ 2 w 2084"/>
                <a:gd name="T65" fmla="*/ 1 h 57"/>
                <a:gd name="T66" fmla="*/ 3 w 2084"/>
                <a:gd name="T67" fmla="*/ 0 h 57"/>
                <a:gd name="T68" fmla="*/ 3 w 2084"/>
                <a:gd name="T69" fmla="*/ 1 h 57"/>
                <a:gd name="T70" fmla="*/ 4 w 2084"/>
                <a:gd name="T71" fmla="*/ 1 h 57"/>
                <a:gd name="T72" fmla="*/ 4 w 2084"/>
                <a:gd name="T73" fmla="*/ 1 h 57"/>
                <a:gd name="T74" fmla="*/ 5 w 2084"/>
                <a:gd name="T75" fmla="*/ 1 h 57"/>
                <a:gd name="T76" fmla="*/ 5 w 2084"/>
                <a:gd name="T77" fmla="*/ 1 h 57"/>
                <a:gd name="T78" fmla="*/ 5 w 2084"/>
                <a:gd name="T79" fmla="*/ 1 h 57"/>
                <a:gd name="T80" fmla="*/ 6 w 2084"/>
                <a:gd name="T81" fmla="*/ 1 h 57"/>
                <a:gd name="T82" fmla="*/ 6 w 2084"/>
                <a:gd name="T83" fmla="*/ 1 h 57"/>
                <a:gd name="T84" fmla="*/ 7 w 2084"/>
                <a:gd name="T85" fmla="*/ 1 h 57"/>
                <a:gd name="T86" fmla="*/ 8 w 2084"/>
                <a:gd name="T87" fmla="*/ 1 h 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84"/>
                <a:gd name="T133" fmla="*/ 0 h 57"/>
                <a:gd name="T134" fmla="*/ 2084 w 2084"/>
                <a:gd name="T135" fmla="*/ 57 h 5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84" h="57">
                  <a:moveTo>
                    <a:pt x="1716" y="20"/>
                  </a:moveTo>
                  <a:lnTo>
                    <a:pt x="1726" y="20"/>
                  </a:lnTo>
                  <a:lnTo>
                    <a:pt x="1726" y="22"/>
                  </a:lnTo>
                  <a:lnTo>
                    <a:pt x="1727" y="25"/>
                  </a:lnTo>
                  <a:lnTo>
                    <a:pt x="1729" y="27"/>
                  </a:lnTo>
                  <a:lnTo>
                    <a:pt x="1731" y="30"/>
                  </a:lnTo>
                  <a:lnTo>
                    <a:pt x="1751" y="32"/>
                  </a:lnTo>
                  <a:lnTo>
                    <a:pt x="1772" y="32"/>
                  </a:lnTo>
                  <a:lnTo>
                    <a:pt x="1794" y="33"/>
                  </a:lnTo>
                  <a:lnTo>
                    <a:pt x="1816" y="35"/>
                  </a:lnTo>
                  <a:lnTo>
                    <a:pt x="1838" y="35"/>
                  </a:lnTo>
                  <a:lnTo>
                    <a:pt x="1861" y="37"/>
                  </a:lnTo>
                  <a:lnTo>
                    <a:pt x="1883" y="37"/>
                  </a:lnTo>
                  <a:lnTo>
                    <a:pt x="1905" y="38"/>
                  </a:lnTo>
                  <a:lnTo>
                    <a:pt x="1928" y="40"/>
                  </a:lnTo>
                  <a:lnTo>
                    <a:pt x="1950" y="40"/>
                  </a:lnTo>
                  <a:lnTo>
                    <a:pt x="1973" y="42"/>
                  </a:lnTo>
                  <a:lnTo>
                    <a:pt x="1995" y="43"/>
                  </a:lnTo>
                  <a:lnTo>
                    <a:pt x="2018" y="45"/>
                  </a:lnTo>
                  <a:lnTo>
                    <a:pt x="2040" y="47"/>
                  </a:lnTo>
                  <a:lnTo>
                    <a:pt x="2062" y="50"/>
                  </a:lnTo>
                  <a:lnTo>
                    <a:pt x="2084" y="52"/>
                  </a:lnTo>
                  <a:lnTo>
                    <a:pt x="2069" y="53"/>
                  </a:lnTo>
                  <a:lnTo>
                    <a:pt x="2052" y="53"/>
                  </a:lnTo>
                  <a:lnTo>
                    <a:pt x="2035" y="53"/>
                  </a:lnTo>
                  <a:lnTo>
                    <a:pt x="2018" y="52"/>
                  </a:lnTo>
                  <a:lnTo>
                    <a:pt x="2000" y="50"/>
                  </a:lnTo>
                  <a:lnTo>
                    <a:pt x="1982" y="48"/>
                  </a:lnTo>
                  <a:lnTo>
                    <a:pt x="1963" y="48"/>
                  </a:lnTo>
                  <a:lnTo>
                    <a:pt x="1947" y="47"/>
                  </a:lnTo>
                  <a:lnTo>
                    <a:pt x="1908" y="50"/>
                  </a:lnTo>
                  <a:lnTo>
                    <a:pt x="1868" y="53"/>
                  </a:lnTo>
                  <a:lnTo>
                    <a:pt x="1829" y="55"/>
                  </a:lnTo>
                  <a:lnTo>
                    <a:pt x="1791" y="57"/>
                  </a:lnTo>
                  <a:lnTo>
                    <a:pt x="1752" y="57"/>
                  </a:lnTo>
                  <a:lnTo>
                    <a:pt x="1712" y="57"/>
                  </a:lnTo>
                  <a:lnTo>
                    <a:pt x="1674" y="57"/>
                  </a:lnTo>
                  <a:lnTo>
                    <a:pt x="1635" y="55"/>
                  </a:lnTo>
                  <a:lnTo>
                    <a:pt x="1597" y="53"/>
                  </a:lnTo>
                  <a:lnTo>
                    <a:pt x="1558" y="52"/>
                  </a:lnTo>
                  <a:lnTo>
                    <a:pt x="1520" y="52"/>
                  </a:lnTo>
                  <a:lnTo>
                    <a:pt x="1481" y="50"/>
                  </a:lnTo>
                  <a:lnTo>
                    <a:pt x="1443" y="50"/>
                  </a:lnTo>
                  <a:lnTo>
                    <a:pt x="1404" y="50"/>
                  </a:lnTo>
                  <a:lnTo>
                    <a:pt x="1366" y="50"/>
                  </a:lnTo>
                  <a:lnTo>
                    <a:pt x="1327" y="52"/>
                  </a:lnTo>
                  <a:lnTo>
                    <a:pt x="1302" y="48"/>
                  </a:lnTo>
                  <a:lnTo>
                    <a:pt x="1279" y="47"/>
                  </a:lnTo>
                  <a:lnTo>
                    <a:pt x="1254" y="47"/>
                  </a:lnTo>
                  <a:lnTo>
                    <a:pt x="1230" y="45"/>
                  </a:lnTo>
                  <a:lnTo>
                    <a:pt x="1205" y="45"/>
                  </a:lnTo>
                  <a:lnTo>
                    <a:pt x="1182" y="45"/>
                  </a:lnTo>
                  <a:lnTo>
                    <a:pt x="1157" y="47"/>
                  </a:lnTo>
                  <a:lnTo>
                    <a:pt x="1133" y="47"/>
                  </a:lnTo>
                  <a:lnTo>
                    <a:pt x="1108" y="48"/>
                  </a:lnTo>
                  <a:lnTo>
                    <a:pt x="1085" y="50"/>
                  </a:lnTo>
                  <a:lnTo>
                    <a:pt x="1060" y="52"/>
                  </a:lnTo>
                  <a:lnTo>
                    <a:pt x="1036" y="52"/>
                  </a:lnTo>
                  <a:lnTo>
                    <a:pt x="1011" y="53"/>
                  </a:lnTo>
                  <a:lnTo>
                    <a:pt x="986" y="53"/>
                  </a:lnTo>
                  <a:lnTo>
                    <a:pt x="961" y="53"/>
                  </a:lnTo>
                  <a:lnTo>
                    <a:pt x="936" y="53"/>
                  </a:lnTo>
                  <a:lnTo>
                    <a:pt x="892" y="55"/>
                  </a:lnTo>
                  <a:lnTo>
                    <a:pt x="850" y="55"/>
                  </a:lnTo>
                  <a:lnTo>
                    <a:pt x="805" y="55"/>
                  </a:lnTo>
                  <a:lnTo>
                    <a:pt x="762" y="55"/>
                  </a:lnTo>
                  <a:lnTo>
                    <a:pt x="718" y="55"/>
                  </a:lnTo>
                  <a:lnTo>
                    <a:pt x="673" y="53"/>
                  </a:lnTo>
                  <a:lnTo>
                    <a:pt x="628" y="52"/>
                  </a:lnTo>
                  <a:lnTo>
                    <a:pt x="583" y="52"/>
                  </a:lnTo>
                  <a:lnTo>
                    <a:pt x="538" y="50"/>
                  </a:lnTo>
                  <a:lnTo>
                    <a:pt x="492" y="48"/>
                  </a:lnTo>
                  <a:lnTo>
                    <a:pt x="447" y="48"/>
                  </a:lnTo>
                  <a:lnTo>
                    <a:pt x="402" y="47"/>
                  </a:lnTo>
                  <a:lnTo>
                    <a:pt x="357" y="47"/>
                  </a:lnTo>
                  <a:lnTo>
                    <a:pt x="310" y="47"/>
                  </a:lnTo>
                  <a:lnTo>
                    <a:pt x="265" y="47"/>
                  </a:lnTo>
                  <a:lnTo>
                    <a:pt x="220" y="47"/>
                  </a:lnTo>
                  <a:lnTo>
                    <a:pt x="193" y="42"/>
                  </a:lnTo>
                  <a:lnTo>
                    <a:pt x="166" y="38"/>
                  </a:lnTo>
                  <a:lnTo>
                    <a:pt x="138" y="38"/>
                  </a:lnTo>
                  <a:lnTo>
                    <a:pt x="111" y="38"/>
                  </a:lnTo>
                  <a:lnTo>
                    <a:pt x="82" y="38"/>
                  </a:lnTo>
                  <a:lnTo>
                    <a:pt x="56" y="38"/>
                  </a:lnTo>
                  <a:lnTo>
                    <a:pt x="27" y="35"/>
                  </a:lnTo>
                  <a:lnTo>
                    <a:pt x="0" y="30"/>
                  </a:lnTo>
                  <a:lnTo>
                    <a:pt x="36" y="25"/>
                  </a:lnTo>
                  <a:lnTo>
                    <a:pt x="69" y="22"/>
                  </a:lnTo>
                  <a:lnTo>
                    <a:pt x="104" y="18"/>
                  </a:lnTo>
                  <a:lnTo>
                    <a:pt x="139" y="15"/>
                  </a:lnTo>
                  <a:lnTo>
                    <a:pt x="174" y="13"/>
                  </a:lnTo>
                  <a:lnTo>
                    <a:pt x="210" y="13"/>
                  </a:lnTo>
                  <a:lnTo>
                    <a:pt x="245" y="12"/>
                  </a:lnTo>
                  <a:lnTo>
                    <a:pt x="280" y="12"/>
                  </a:lnTo>
                  <a:lnTo>
                    <a:pt x="315" y="10"/>
                  </a:lnTo>
                  <a:lnTo>
                    <a:pt x="350" y="10"/>
                  </a:lnTo>
                  <a:lnTo>
                    <a:pt x="385" y="10"/>
                  </a:lnTo>
                  <a:lnTo>
                    <a:pt x="420" y="8"/>
                  </a:lnTo>
                  <a:lnTo>
                    <a:pt x="456" y="8"/>
                  </a:lnTo>
                  <a:lnTo>
                    <a:pt x="489" y="5"/>
                  </a:lnTo>
                  <a:lnTo>
                    <a:pt x="524" y="3"/>
                  </a:lnTo>
                  <a:lnTo>
                    <a:pt x="558" y="0"/>
                  </a:lnTo>
                  <a:lnTo>
                    <a:pt x="586" y="2"/>
                  </a:lnTo>
                  <a:lnTo>
                    <a:pt x="616" y="3"/>
                  </a:lnTo>
                  <a:lnTo>
                    <a:pt x="646" y="3"/>
                  </a:lnTo>
                  <a:lnTo>
                    <a:pt x="676" y="5"/>
                  </a:lnTo>
                  <a:lnTo>
                    <a:pt x="708" y="5"/>
                  </a:lnTo>
                  <a:lnTo>
                    <a:pt x="738" y="3"/>
                  </a:lnTo>
                  <a:lnTo>
                    <a:pt x="770" y="3"/>
                  </a:lnTo>
                  <a:lnTo>
                    <a:pt x="802" y="3"/>
                  </a:lnTo>
                  <a:lnTo>
                    <a:pt x="832" y="3"/>
                  </a:lnTo>
                  <a:lnTo>
                    <a:pt x="862" y="2"/>
                  </a:lnTo>
                  <a:lnTo>
                    <a:pt x="894" y="2"/>
                  </a:lnTo>
                  <a:lnTo>
                    <a:pt x="924" y="2"/>
                  </a:lnTo>
                  <a:lnTo>
                    <a:pt x="954" y="2"/>
                  </a:lnTo>
                  <a:lnTo>
                    <a:pt x="983" y="2"/>
                  </a:lnTo>
                  <a:lnTo>
                    <a:pt x="1011" y="3"/>
                  </a:lnTo>
                  <a:lnTo>
                    <a:pt x="1040" y="5"/>
                  </a:lnTo>
                  <a:lnTo>
                    <a:pt x="1085" y="5"/>
                  </a:lnTo>
                  <a:lnTo>
                    <a:pt x="1128" y="7"/>
                  </a:lnTo>
                  <a:lnTo>
                    <a:pt x="1170" y="7"/>
                  </a:lnTo>
                  <a:lnTo>
                    <a:pt x="1214" y="7"/>
                  </a:lnTo>
                  <a:lnTo>
                    <a:pt x="1255" y="8"/>
                  </a:lnTo>
                  <a:lnTo>
                    <a:pt x="1297" y="8"/>
                  </a:lnTo>
                  <a:lnTo>
                    <a:pt x="1339" y="10"/>
                  </a:lnTo>
                  <a:lnTo>
                    <a:pt x="1381" y="10"/>
                  </a:lnTo>
                  <a:lnTo>
                    <a:pt x="1421" y="12"/>
                  </a:lnTo>
                  <a:lnTo>
                    <a:pt x="1463" y="13"/>
                  </a:lnTo>
                  <a:lnTo>
                    <a:pt x="1505" y="13"/>
                  </a:lnTo>
                  <a:lnTo>
                    <a:pt x="1545" y="15"/>
                  </a:lnTo>
                  <a:lnTo>
                    <a:pt x="1587" y="17"/>
                  </a:lnTo>
                  <a:lnTo>
                    <a:pt x="1630" y="18"/>
                  </a:lnTo>
                  <a:lnTo>
                    <a:pt x="1672" y="18"/>
                  </a:lnTo>
                  <a:lnTo>
                    <a:pt x="1716"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5" name="Freeform 10"/>
            <p:cNvSpPr>
              <a:spLocks noChangeArrowheads="1"/>
            </p:cNvSpPr>
            <p:nvPr/>
          </p:nvSpPr>
          <p:spPr bwMode="auto">
            <a:xfrm>
              <a:off x="544" y="1832"/>
              <a:ext cx="1284" cy="87"/>
            </a:xfrm>
            <a:custGeom>
              <a:avLst/>
              <a:gdLst>
                <a:gd name="T0" fmla="*/ 6 w 2192"/>
                <a:gd name="T1" fmla="*/ 1 h 147"/>
                <a:gd name="T2" fmla="*/ 7 w 2192"/>
                <a:gd name="T3" fmla="*/ 1 h 147"/>
                <a:gd name="T4" fmla="*/ 8 w 2192"/>
                <a:gd name="T5" fmla="*/ 1 h 147"/>
                <a:gd name="T6" fmla="*/ 8 w 2192"/>
                <a:gd name="T7" fmla="*/ 1 h 147"/>
                <a:gd name="T8" fmla="*/ 9 w 2192"/>
                <a:gd name="T9" fmla="*/ 1 h 147"/>
                <a:gd name="T10" fmla="*/ 9 w 2192"/>
                <a:gd name="T11" fmla="*/ 1 h 147"/>
                <a:gd name="T12" fmla="*/ 10 w 2192"/>
                <a:gd name="T13" fmla="*/ 1 h 147"/>
                <a:gd name="T14" fmla="*/ 10 w 2192"/>
                <a:gd name="T15" fmla="*/ 1 h 147"/>
                <a:gd name="T16" fmla="*/ 11 w 2192"/>
                <a:gd name="T17" fmla="*/ 1 h 147"/>
                <a:gd name="T18" fmla="*/ 9 w 2192"/>
                <a:gd name="T19" fmla="*/ 1 h 147"/>
                <a:gd name="T20" fmla="*/ 9 w 2192"/>
                <a:gd name="T21" fmla="*/ 1 h 147"/>
                <a:gd name="T22" fmla="*/ 8 w 2192"/>
                <a:gd name="T23" fmla="*/ 1 h 147"/>
                <a:gd name="T24" fmla="*/ 8 w 2192"/>
                <a:gd name="T25" fmla="*/ 1 h 147"/>
                <a:gd name="T26" fmla="*/ 6 w 2192"/>
                <a:gd name="T27" fmla="*/ 1 h 147"/>
                <a:gd name="T28" fmla="*/ 6 w 2192"/>
                <a:gd name="T29" fmla="*/ 1 h 147"/>
                <a:gd name="T30" fmla="*/ 5 w 2192"/>
                <a:gd name="T31" fmla="*/ 1 h 147"/>
                <a:gd name="T32" fmla="*/ 5 w 2192"/>
                <a:gd name="T33" fmla="*/ 1 h 147"/>
                <a:gd name="T34" fmla="*/ 5 w 2192"/>
                <a:gd name="T35" fmla="*/ 1 h 147"/>
                <a:gd name="T36" fmla="*/ 4 w 2192"/>
                <a:gd name="T37" fmla="*/ 1 h 147"/>
                <a:gd name="T38" fmla="*/ 4 w 2192"/>
                <a:gd name="T39" fmla="*/ 1 h 147"/>
                <a:gd name="T40" fmla="*/ 4 w 2192"/>
                <a:gd name="T41" fmla="*/ 1 h 147"/>
                <a:gd name="T42" fmla="*/ 3 w 2192"/>
                <a:gd name="T43" fmla="*/ 1 h 147"/>
                <a:gd name="T44" fmla="*/ 2 w 2192"/>
                <a:gd name="T45" fmla="*/ 1 h 147"/>
                <a:gd name="T46" fmla="*/ 1 w 2192"/>
                <a:gd name="T47" fmla="*/ 1 h 147"/>
                <a:gd name="T48" fmla="*/ 1 w 2192"/>
                <a:gd name="T49" fmla="*/ 1 h 147"/>
                <a:gd name="T50" fmla="*/ 1 w 2192"/>
                <a:gd name="T51" fmla="*/ 1 h 147"/>
                <a:gd name="T52" fmla="*/ 1 w 2192"/>
                <a:gd name="T53" fmla="*/ 1 h 147"/>
                <a:gd name="T54" fmla="*/ 2 w 2192"/>
                <a:gd name="T55" fmla="*/ 1 h 147"/>
                <a:gd name="T56" fmla="*/ 3 w 2192"/>
                <a:gd name="T57" fmla="*/ 1 h 147"/>
                <a:gd name="T58" fmla="*/ 4 w 2192"/>
                <a:gd name="T59" fmla="*/ 1 h 147"/>
                <a:gd name="T60" fmla="*/ 5 w 2192"/>
                <a:gd name="T61" fmla="*/ 1 h 147"/>
                <a:gd name="T62" fmla="*/ 5 w 2192"/>
                <a:gd name="T63" fmla="*/ 1 h 147"/>
                <a:gd name="T64" fmla="*/ 5 w 2192"/>
                <a:gd name="T65" fmla="*/ 1 h 147"/>
                <a:gd name="T66" fmla="*/ 4 w 2192"/>
                <a:gd name="T67" fmla="*/ 1 h 147"/>
                <a:gd name="T68" fmla="*/ 3 w 2192"/>
                <a:gd name="T69" fmla="*/ 1 h 147"/>
                <a:gd name="T70" fmla="*/ 2 w 2192"/>
                <a:gd name="T71" fmla="*/ 1 h 147"/>
                <a:gd name="T72" fmla="*/ 1 w 2192"/>
                <a:gd name="T73" fmla="*/ 1 h 147"/>
                <a:gd name="T74" fmla="*/ 1 w 2192"/>
                <a:gd name="T75" fmla="*/ 1 h 147"/>
                <a:gd name="T76" fmla="*/ 1 w 2192"/>
                <a:gd name="T77" fmla="*/ 1 h 147"/>
                <a:gd name="T78" fmla="*/ 1 w 2192"/>
                <a:gd name="T79" fmla="*/ 1 h 147"/>
                <a:gd name="T80" fmla="*/ 2 w 2192"/>
                <a:gd name="T81" fmla="*/ 1 h 147"/>
                <a:gd name="T82" fmla="*/ 2 w 2192"/>
                <a:gd name="T83" fmla="*/ 1 h 147"/>
                <a:gd name="T84" fmla="*/ 3 w 2192"/>
                <a:gd name="T85" fmla="*/ 1 h 147"/>
                <a:gd name="T86" fmla="*/ 3 w 2192"/>
                <a:gd name="T87" fmla="*/ 1 h 147"/>
                <a:gd name="T88" fmla="*/ 4 w 2192"/>
                <a:gd name="T89" fmla="*/ 1 h 147"/>
                <a:gd name="T90" fmla="*/ 4 w 2192"/>
                <a:gd name="T91" fmla="*/ 1 h 147"/>
                <a:gd name="T92" fmla="*/ 5 w 2192"/>
                <a:gd name="T93" fmla="*/ 1 h 147"/>
                <a:gd name="T94" fmla="*/ 5 w 2192"/>
                <a:gd name="T95" fmla="*/ 1 h 147"/>
                <a:gd name="T96" fmla="*/ 5 w 2192"/>
                <a:gd name="T97" fmla="*/ 1 h 147"/>
                <a:gd name="T98" fmla="*/ 6 w 2192"/>
                <a:gd name="T99" fmla="*/ 1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92"/>
                <a:gd name="T151" fmla="*/ 0 h 147"/>
                <a:gd name="T152" fmla="*/ 2192 w 2192"/>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92" h="147">
                  <a:moveTo>
                    <a:pt x="1356" y="8"/>
                  </a:moveTo>
                  <a:lnTo>
                    <a:pt x="1378" y="7"/>
                  </a:lnTo>
                  <a:lnTo>
                    <a:pt x="1398" y="5"/>
                  </a:lnTo>
                  <a:lnTo>
                    <a:pt x="1419" y="3"/>
                  </a:lnTo>
                  <a:lnTo>
                    <a:pt x="1441" y="3"/>
                  </a:lnTo>
                  <a:lnTo>
                    <a:pt x="1465" y="2"/>
                  </a:lnTo>
                  <a:lnTo>
                    <a:pt x="1486" y="2"/>
                  </a:lnTo>
                  <a:lnTo>
                    <a:pt x="1510" y="2"/>
                  </a:lnTo>
                  <a:lnTo>
                    <a:pt x="1531" y="2"/>
                  </a:lnTo>
                  <a:lnTo>
                    <a:pt x="1555" y="3"/>
                  </a:lnTo>
                  <a:lnTo>
                    <a:pt x="1577" y="3"/>
                  </a:lnTo>
                  <a:lnTo>
                    <a:pt x="1600" y="5"/>
                  </a:lnTo>
                  <a:lnTo>
                    <a:pt x="1622" y="7"/>
                  </a:lnTo>
                  <a:lnTo>
                    <a:pt x="1644" y="8"/>
                  </a:lnTo>
                  <a:lnTo>
                    <a:pt x="1665" y="12"/>
                  </a:lnTo>
                  <a:lnTo>
                    <a:pt x="1687" y="13"/>
                  </a:lnTo>
                  <a:lnTo>
                    <a:pt x="1709" y="17"/>
                  </a:lnTo>
                  <a:lnTo>
                    <a:pt x="1869" y="23"/>
                  </a:lnTo>
                  <a:lnTo>
                    <a:pt x="1881" y="27"/>
                  </a:lnTo>
                  <a:lnTo>
                    <a:pt x="1895" y="30"/>
                  </a:lnTo>
                  <a:lnTo>
                    <a:pt x="1908" y="30"/>
                  </a:lnTo>
                  <a:lnTo>
                    <a:pt x="1923" y="30"/>
                  </a:lnTo>
                  <a:lnTo>
                    <a:pt x="1936" y="30"/>
                  </a:lnTo>
                  <a:lnTo>
                    <a:pt x="1951" y="30"/>
                  </a:lnTo>
                  <a:lnTo>
                    <a:pt x="1967" y="32"/>
                  </a:lnTo>
                  <a:lnTo>
                    <a:pt x="1980" y="33"/>
                  </a:lnTo>
                  <a:lnTo>
                    <a:pt x="2007" y="38"/>
                  </a:lnTo>
                  <a:lnTo>
                    <a:pt x="2033" y="42"/>
                  </a:lnTo>
                  <a:lnTo>
                    <a:pt x="2059" y="45"/>
                  </a:lnTo>
                  <a:lnTo>
                    <a:pt x="2085" y="48"/>
                  </a:lnTo>
                  <a:lnTo>
                    <a:pt x="2110" y="52"/>
                  </a:lnTo>
                  <a:lnTo>
                    <a:pt x="2137" y="55"/>
                  </a:lnTo>
                  <a:lnTo>
                    <a:pt x="2164" y="58"/>
                  </a:lnTo>
                  <a:lnTo>
                    <a:pt x="2192" y="62"/>
                  </a:lnTo>
                  <a:lnTo>
                    <a:pt x="2182" y="68"/>
                  </a:lnTo>
                  <a:lnTo>
                    <a:pt x="2146" y="68"/>
                  </a:lnTo>
                  <a:lnTo>
                    <a:pt x="2109" y="70"/>
                  </a:lnTo>
                  <a:lnTo>
                    <a:pt x="2072" y="70"/>
                  </a:lnTo>
                  <a:lnTo>
                    <a:pt x="2035" y="70"/>
                  </a:lnTo>
                  <a:lnTo>
                    <a:pt x="1998" y="70"/>
                  </a:lnTo>
                  <a:lnTo>
                    <a:pt x="1962" y="70"/>
                  </a:lnTo>
                  <a:lnTo>
                    <a:pt x="1926" y="70"/>
                  </a:lnTo>
                  <a:lnTo>
                    <a:pt x="1890" y="68"/>
                  </a:lnTo>
                  <a:lnTo>
                    <a:pt x="1853" y="68"/>
                  </a:lnTo>
                  <a:lnTo>
                    <a:pt x="1818" y="68"/>
                  </a:lnTo>
                  <a:lnTo>
                    <a:pt x="1781" y="68"/>
                  </a:lnTo>
                  <a:lnTo>
                    <a:pt x="1746" y="67"/>
                  </a:lnTo>
                  <a:lnTo>
                    <a:pt x="1709" y="67"/>
                  </a:lnTo>
                  <a:lnTo>
                    <a:pt x="1674" y="67"/>
                  </a:lnTo>
                  <a:lnTo>
                    <a:pt x="1639" y="65"/>
                  </a:lnTo>
                  <a:lnTo>
                    <a:pt x="1602" y="65"/>
                  </a:lnTo>
                  <a:lnTo>
                    <a:pt x="1567" y="65"/>
                  </a:lnTo>
                  <a:lnTo>
                    <a:pt x="1531" y="65"/>
                  </a:lnTo>
                  <a:lnTo>
                    <a:pt x="1496" y="65"/>
                  </a:lnTo>
                  <a:lnTo>
                    <a:pt x="1460" y="63"/>
                  </a:lnTo>
                  <a:lnTo>
                    <a:pt x="1424" y="63"/>
                  </a:lnTo>
                  <a:lnTo>
                    <a:pt x="1389" y="63"/>
                  </a:lnTo>
                  <a:lnTo>
                    <a:pt x="1352" y="63"/>
                  </a:lnTo>
                  <a:lnTo>
                    <a:pt x="1317" y="65"/>
                  </a:lnTo>
                  <a:lnTo>
                    <a:pt x="1282" y="65"/>
                  </a:lnTo>
                  <a:lnTo>
                    <a:pt x="1247" y="65"/>
                  </a:lnTo>
                  <a:lnTo>
                    <a:pt x="1210" y="67"/>
                  </a:lnTo>
                  <a:lnTo>
                    <a:pt x="1175" y="67"/>
                  </a:lnTo>
                  <a:lnTo>
                    <a:pt x="1138" y="68"/>
                  </a:lnTo>
                  <a:lnTo>
                    <a:pt x="1103" y="70"/>
                  </a:lnTo>
                  <a:lnTo>
                    <a:pt x="1068" y="72"/>
                  </a:lnTo>
                  <a:lnTo>
                    <a:pt x="1031" y="73"/>
                  </a:lnTo>
                  <a:lnTo>
                    <a:pt x="1029" y="77"/>
                  </a:lnTo>
                  <a:lnTo>
                    <a:pt x="1011" y="78"/>
                  </a:lnTo>
                  <a:lnTo>
                    <a:pt x="994" y="80"/>
                  </a:lnTo>
                  <a:lnTo>
                    <a:pt x="976" y="82"/>
                  </a:lnTo>
                  <a:lnTo>
                    <a:pt x="959" y="85"/>
                  </a:lnTo>
                  <a:lnTo>
                    <a:pt x="942" y="89"/>
                  </a:lnTo>
                  <a:lnTo>
                    <a:pt x="924" y="94"/>
                  </a:lnTo>
                  <a:lnTo>
                    <a:pt x="907" y="97"/>
                  </a:lnTo>
                  <a:lnTo>
                    <a:pt x="891" y="102"/>
                  </a:lnTo>
                  <a:lnTo>
                    <a:pt x="874" y="107"/>
                  </a:lnTo>
                  <a:lnTo>
                    <a:pt x="857" y="112"/>
                  </a:lnTo>
                  <a:lnTo>
                    <a:pt x="840" y="117"/>
                  </a:lnTo>
                  <a:lnTo>
                    <a:pt x="825" y="124"/>
                  </a:lnTo>
                  <a:lnTo>
                    <a:pt x="809" y="129"/>
                  </a:lnTo>
                  <a:lnTo>
                    <a:pt x="792" y="135"/>
                  </a:lnTo>
                  <a:lnTo>
                    <a:pt x="777" y="140"/>
                  </a:lnTo>
                  <a:lnTo>
                    <a:pt x="760" y="147"/>
                  </a:lnTo>
                  <a:lnTo>
                    <a:pt x="720" y="145"/>
                  </a:lnTo>
                  <a:lnTo>
                    <a:pt x="678" y="145"/>
                  </a:lnTo>
                  <a:lnTo>
                    <a:pt x="638" y="145"/>
                  </a:lnTo>
                  <a:lnTo>
                    <a:pt x="598" y="145"/>
                  </a:lnTo>
                  <a:lnTo>
                    <a:pt x="558" y="145"/>
                  </a:lnTo>
                  <a:lnTo>
                    <a:pt x="517" y="145"/>
                  </a:lnTo>
                  <a:lnTo>
                    <a:pt x="477" y="147"/>
                  </a:lnTo>
                  <a:lnTo>
                    <a:pt x="437" y="147"/>
                  </a:lnTo>
                  <a:lnTo>
                    <a:pt x="397" y="147"/>
                  </a:lnTo>
                  <a:lnTo>
                    <a:pt x="357" y="147"/>
                  </a:lnTo>
                  <a:lnTo>
                    <a:pt x="315" y="145"/>
                  </a:lnTo>
                  <a:lnTo>
                    <a:pt x="275" y="145"/>
                  </a:lnTo>
                  <a:lnTo>
                    <a:pt x="235" y="144"/>
                  </a:lnTo>
                  <a:lnTo>
                    <a:pt x="193" y="140"/>
                  </a:lnTo>
                  <a:lnTo>
                    <a:pt x="151" y="137"/>
                  </a:lnTo>
                  <a:lnTo>
                    <a:pt x="109" y="134"/>
                  </a:lnTo>
                  <a:lnTo>
                    <a:pt x="94" y="140"/>
                  </a:lnTo>
                  <a:lnTo>
                    <a:pt x="2" y="135"/>
                  </a:lnTo>
                  <a:lnTo>
                    <a:pt x="49" y="129"/>
                  </a:lnTo>
                  <a:lnTo>
                    <a:pt x="97" y="122"/>
                  </a:lnTo>
                  <a:lnTo>
                    <a:pt x="144" y="117"/>
                  </a:lnTo>
                  <a:lnTo>
                    <a:pt x="193" y="112"/>
                  </a:lnTo>
                  <a:lnTo>
                    <a:pt x="241" y="107"/>
                  </a:lnTo>
                  <a:lnTo>
                    <a:pt x="288" y="102"/>
                  </a:lnTo>
                  <a:lnTo>
                    <a:pt x="337" y="99"/>
                  </a:lnTo>
                  <a:lnTo>
                    <a:pt x="387" y="95"/>
                  </a:lnTo>
                  <a:lnTo>
                    <a:pt x="435" y="92"/>
                  </a:lnTo>
                  <a:lnTo>
                    <a:pt x="484" y="90"/>
                  </a:lnTo>
                  <a:lnTo>
                    <a:pt x="534" y="87"/>
                  </a:lnTo>
                  <a:lnTo>
                    <a:pt x="583" y="85"/>
                  </a:lnTo>
                  <a:lnTo>
                    <a:pt x="633" y="83"/>
                  </a:lnTo>
                  <a:lnTo>
                    <a:pt x="681" y="82"/>
                  </a:lnTo>
                  <a:lnTo>
                    <a:pt x="732" y="82"/>
                  </a:lnTo>
                  <a:lnTo>
                    <a:pt x="782" y="80"/>
                  </a:lnTo>
                  <a:lnTo>
                    <a:pt x="807" y="82"/>
                  </a:lnTo>
                  <a:lnTo>
                    <a:pt x="834" y="82"/>
                  </a:lnTo>
                  <a:lnTo>
                    <a:pt x="860" y="80"/>
                  </a:lnTo>
                  <a:lnTo>
                    <a:pt x="887" y="77"/>
                  </a:lnTo>
                  <a:lnTo>
                    <a:pt x="914" y="75"/>
                  </a:lnTo>
                  <a:lnTo>
                    <a:pt x="941" y="72"/>
                  </a:lnTo>
                  <a:lnTo>
                    <a:pt x="968" y="70"/>
                  </a:lnTo>
                  <a:lnTo>
                    <a:pt x="994" y="70"/>
                  </a:lnTo>
                  <a:lnTo>
                    <a:pt x="989" y="62"/>
                  </a:lnTo>
                  <a:lnTo>
                    <a:pt x="978" y="62"/>
                  </a:lnTo>
                  <a:lnTo>
                    <a:pt x="966" y="62"/>
                  </a:lnTo>
                  <a:lnTo>
                    <a:pt x="956" y="58"/>
                  </a:lnTo>
                  <a:lnTo>
                    <a:pt x="937" y="57"/>
                  </a:lnTo>
                  <a:lnTo>
                    <a:pt x="917" y="58"/>
                  </a:lnTo>
                  <a:lnTo>
                    <a:pt x="897" y="60"/>
                  </a:lnTo>
                  <a:lnTo>
                    <a:pt x="877" y="62"/>
                  </a:lnTo>
                  <a:lnTo>
                    <a:pt x="857" y="63"/>
                  </a:lnTo>
                  <a:lnTo>
                    <a:pt x="835" y="65"/>
                  </a:lnTo>
                  <a:lnTo>
                    <a:pt x="815" y="67"/>
                  </a:lnTo>
                  <a:lnTo>
                    <a:pt x="795" y="65"/>
                  </a:lnTo>
                  <a:lnTo>
                    <a:pt x="747" y="63"/>
                  </a:lnTo>
                  <a:lnTo>
                    <a:pt x="696" y="63"/>
                  </a:lnTo>
                  <a:lnTo>
                    <a:pt x="646" y="62"/>
                  </a:lnTo>
                  <a:lnTo>
                    <a:pt x="598" y="62"/>
                  </a:lnTo>
                  <a:lnTo>
                    <a:pt x="548" y="62"/>
                  </a:lnTo>
                  <a:lnTo>
                    <a:pt x="497" y="60"/>
                  </a:lnTo>
                  <a:lnTo>
                    <a:pt x="449" y="60"/>
                  </a:lnTo>
                  <a:lnTo>
                    <a:pt x="399" y="60"/>
                  </a:lnTo>
                  <a:lnTo>
                    <a:pt x="348" y="60"/>
                  </a:lnTo>
                  <a:lnTo>
                    <a:pt x="298" y="58"/>
                  </a:lnTo>
                  <a:lnTo>
                    <a:pt x="250" y="58"/>
                  </a:lnTo>
                  <a:lnTo>
                    <a:pt x="200" y="57"/>
                  </a:lnTo>
                  <a:lnTo>
                    <a:pt x="149" y="55"/>
                  </a:lnTo>
                  <a:lnTo>
                    <a:pt x="99" y="53"/>
                  </a:lnTo>
                  <a:lnTo>
                    <a:pt x="51" y="52"/>
                  </a:lnTo>
                  <a:lnTo>
                    <a:pt x="0" y="48"/>
                  </a:lnTo>
                  <a:lnTo>
                    <a:pt x="31" y="42"/>
                  </a:lnTo>
                  <a:lnTo>
                    <a:pt x="61" y="35"/>
                  </a:lnTo>
                  <a:lnTo>
                    <a:pt x="92" y="30"/>
                  </a:lnTo>
                  <a:lnTo>
                    <a:pt x="123" y="27"/>
                  </a:lnTo>
                  <a:lnTo>
                    <a:pt x="154" y="25"/>
                  </a:lnTo>
                  <a:lnTo>
                    <a:pt x="188" y="22"/>
                  </a:lnTo>
                  <a:lnTo>
                    <a:pt x="220" y="20"/>
                  </a:lnTo>
                  <a:lnTo>
                    <a:pt x="253" y="20"/>
                  </a:lnTo>
                  <a:lnTo>
                    <a:pt x="287" y="18"/>
                  </a:lnTo>
                  <a:lnTo>
                    <a:pt x="320" y="18"/>
                  </a:lnTo>
                  <a:lnTo>
                    <a:pt x="353" y="17"/>
                  </a:lnTo>
                  <a:lnTo>
                    <a:pt x="385" y="17"/>
                  </a:lnTo>
                  <a:lnTo>
                    <a:pt x="419" y="15"/>
                  </a:lnTo>
                  <a:lnTo>
                    <a:pt x="452" y="13"/>
                  </a:lnTo>
                  <a:lnTo>
                    <a:pt x="486" y="12"/>
                  </a:lnTo>
                  <a:lnTo>
                    <a:pt x="519" y="8"/>
                  </a:lnTo>
                  <a:lnTo>
                    <a:pt x="529" y="15"/>
                  </a:lnTo>
                  <a:lnTo>
                    <a:pt x="553" y="13"/>
                  </a:lnTo>
                  <a:lnTo>
                    <a:pt x="578" y="10"/>
                  </a:lnTo>
                  <a:lnTo>
                    <a:pt x="603" y="10"/>
                  </a:lnTo>
                  <a:lnTo>
                    <a:pt x="628" y="8"/>
                  </a:lnTo>
                  <a:lnTo>
                    <a:pt x="655" y="8"/>
                  </a:lnTo>
                  <a:lnTo>
                    <a:pt x="680" y="8"/>
                  </a:lnTo>
                  <a:lnTo>
                    <a:pt x="707" y="8"/>
                  </a:lnTo>
                  <a:lnTo>
                    <a:pt x="732" y="8"/>
                  </a:lnTo>
                  <a:lnTo>
                    <a:pt x="758" y="8"/>
                  </a:lnTo>
                  <a:lnTo>
                    <a:pt x="785" y="8"/>
                  </a:lnTo>
                  <a:lnTo>
                    <a:pt x="810" y="8"/>
                  </a:lnTo>
                  <a:lnTo>
                    <a:pt x="837" y="8"/>
                  </a:lnTo>
                  <a:lnTo>
                    <a:pt x="862" y="7"/>
                  </a:lnTo>
                  <a:lnTo>
                    <a:pt x="887" y="5"/>
                  </a:lnTo>
                  <a:lnTo>
                    <a:pt x="912" y="3"/>
                  </a:lnTo>
                  <a:lnTo>
                    <a:pt x="937" y="0"/>
                  </a:lnTo>
                  <a:lnTo>
                    <a:pt x="964" y="2"/>
                  </a:lnTo>
                  <a:lnTo>
                    <a:pt x="991" y="2"/>
                  </a:lnTo>
                  <a:lnTo>
                    <a:pt x="1018" y="2"/>
                  </a:lnTo>
                  <a:lnTo>
                    <a:pt x="1043" y="2"/>
                  </a:lnTo>
                  <a:lnTo>
                    <a:pt x="1070" y="2"/>
                  </a:lnTo>
                  <a:lnTo>
                    <a:pt x="1096" y="2"/>
                  </a:lnTo>
                  <a:lnTo>
                    <a:pt x="1122" y="2"/>
                  </a:lnTo>
                  <a:lnTo>
                    <a:pt x="1148" y="2"/>
                  </a:lnTo>
                  <a:lnTo>
                    <a:pt x="1175" y="2"/>
                  </a:lnTo>
                  <a:lnTo>
                    <a:pt x="1200" y="2"/>
                  </a:lnTo>
                  <a:lnTo>
                    <a:pt x="1227" y="2"/>
                  </a:lnTo>
                  <a:lnTo>
                    <a:pt x="1252" y="2"/>
                  </a:lnTo>
                  <a:lnTo>
                    <a:pt x="1279" y="3"/>
                  </a:lnTo>
                  <a:lnTo>
                    <a:pt x="1304" y="5"/>
                  </a:lnTo>
                  <a:lnTo>
                    <a:pt x="1331" y="7"/>
                  </a:lnTo>
                  <a:lnTo>
                    <a:pt x="1356"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6" name="Freeform 11"/>
            <p:cNvSpPr>
              <a:spLocks noChangeArrowheads="1"/>
            </p:cNvSpPr>
            <p:nvPr/>
          </p:nvSpPr>
          <p:spPr bwMode="auto">
            <a:xfrm>
              <a:off x="1120" y="1879"/>
              <a:ext cx="769" cy="40"/>
            </a:xfrm>
            <a:custGeom>
              <a:avLst/>
              <a:gdLst>
                <a:gd name="T0" fmla="*/ 4 w 1313"/>
                <a:gd name="T1" fmla="*/ 1 h 69"/>
                <a:gd name="T2" fmla="*/ 4 w 1313"/>
                <a:gd name="T3" fmla="*/ 1 h 69"/>
                <a:gd name="T4" fmla="*/ 4 w 1313"/>
                <a:gd name="T5" fmla="*/ 1 h 69"/>
                <a:gd name="T6" fmla="*/ 5 w 1313"/>
                <a:gd name="T7" fmla="*/ 1 h 69"/>
                <a:gd name="T8" fmla="*/ 5 w 1313"/>
                <a:gd name="T9" fmla="*/ 1 h 69"/>
                <a:gd name="T10" fmla="*/ 6 w 1313"/>
                <a:gd name="T11" fmla="*/ 1 h 69"/>
                <a:gd name="T12" fmla="*/ 6 w 1313"/>
                <a:gd name="T13" fmla="*/ 1 h 69"/>
                <a:gd name="T14" fmla="*/ 6 w 1313"/>
                <a:gd name="T15" fmla="*/ 1 h 69"/>
                <a:gd name="T16" fmla="*/ 6 w 1313"/>
                <a:gd name="T17" fmla="*/ 1 h 69"/>
                <a:gd name="T18" fmla="*/ 5 w 1313"/>
                <a:gd name="T19" fmla="*/ 1 h 69"/>
                <a:gd name="T20" fmla="*/ 5 w 1313"/>
                <a:gd name="T21" fmla="*/ 1 h 69"/>
                <a:gd name="T22" fmla="*/ 5 w 1313"/>
                <a:gd name="T23" fmla="*/ 1 h 69"/>
                <a:gd name="T24" fmla="*/ 5 w 1313"/>
                <a:gd name="T25" fmla="*/ 1 h 69"/>
                <a:gd name="T26" fmla="*/ 4 w 1313"/>
                <a:gd name="T27" fmla="*/ 1 h 69"/>
                <a:gd name="T28" fmla="*/ 4 w 1313"/>
                <a:gd name="T29" fmla="*/ 1 h 69"/>
                <a:gd name="T30" fmla="*/ 4 w 1313"/>
                <a:gd name="T31" fmla="*/ 1 h 69"/>
                <a:gd name="T32" fmla="*/ 3 w 1313"/>
                <a:gd name="T33" fmla="*/ 1 h 69"/>
                <a:gd name="T34" fmla="*/ 3 w 1313"/>
                <a:gd name="T35" fmla="*/ 1 h 69"/>
                <a:gd name="T36" fmla="*/ 3 w 1313"/>
                <a:gd name="T37" fmla="*/ 1 h 69"/>
                <a:gd name="T38" fmla="*/ 3 w 1313"/>
                <a:gd name="T39" fmla="*/ 1 h 69"/>
                <a:gd name="T40" fmla="*/ 2 w 1313"/>
                <a:gd name="T41" fmla="*/ 1 h 69"/>
                <a:gd name="T42" fmla="*/ 2 w 1313"/>
                <a:gd name="T43" fmla="*/ 1 h 69"/>
                <a:gd name="T44" fmla="*/ 2 w 1313"/>
                <a:gd name="T45" fmla="*/ 1 h 69"/>
                <a:gd name="T46" fmla="*/ 1 w 1313"/>
                <a:gd name="T47" fmla="*/ 1 h 69"/>
                <a:gd name="T48" fmla="*/ 1 w 1313"/>
                <a:gd name="T49" fmla="*/ 1 h 69"/>
                <a:gd name="T50" fmla="*/ 1 w 1313"/>
                <a:gd name="T51" fmla="*/ 1 h 69"/>
                <a:gd name="T52" fmla="*/ 1 w 1313"/>
                <a:gd name="T53" fmla="*/ 1 h 69"/>
                <a:gd name="T54" fmla="*/ 1 w 1313"/>
                <a:gd name="T55" fmla="*/ 1 h 69"/>
                <a:gd name="T56" fmla="*/ 1 w 1313"/>
                <a:gd name="T57" fmla="*/ 1 h 69"/>
                <a:gd name="T58" fmla="*/ 1 w 1313"/>
                <a:gd name="T59" fmla="*/ 1 h 69"/>
                <a:gd name="T60" fmla="*/ 1 w 1313"/>
                <a:gd name="T61" fmla="*/ 0 h 69"/>
                <a:gd name="T62" fmla="*/ 2 w 1313"/>
                <a:gd name="T63" fmla="*/ 0 h 69"/>
                <a:gd name="T64" fmla="*/ 2 w 1313"/>
                <a:gd name="T65" fmla="*/ 1 h 69"/>
                <a:gd name="T66" fmla="*/ 2 w 1313"/>
                <a:gd name="T67" fmla="*/ 1 h 69"/>
                <a:gd name="T68" fmla="*/ 3 w 1313"/>
                <a:gd name="T69" fmla="*/ 1 h 69"/>
                <a:gd name="T70" fmla="*/ 3 w 1313"/>
                <a:gd name="T71" fmla="*/ 1 h 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13"/>
                <a:gd name="T109" fmla="*/ 0 h 69"/>
                <a:gd name="T110" fmla="*/ 1313 w 1313"/>
                <a:gd name="T111" fmla="*/ 69 h 6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13" h="69">
                  <a:moveTo>
                    <a:pt x="679" y="17"/>
                  </a:moveTo>
                  <a:lnTo>
                    <a:pt x="711" y="16"/>
                  </a:lnTo>
                  <a:lnTo>
                    <a:pt x="743" y="16"/>
                  </a:lnTo>
                  <a:lnTo>
                    <a:pt x="774" y="17"/>
                  </a:lnTo>
                  <a:lnTo>
                    <a:pt x="808" y="21"/>
                  </a:lnTo>
                  <a:lnTo>
                    <a:pt x="840" y="22"/>
                  </a:lnTo>
                  <a:lnTo>
                    <a:pt x="873" y="26"/>
                  </a:lnTo>
                  <a:lnTo>
                    <a:pt x="905" y="27"/>
                  </a:lnTo>
                  <a:lnTo>
                    <a:pt x="938" y="27"/>
                  </a:lnTo>
                  <a:lnTo>
                    <a:pt x="943" y="34"/>
                  </a:lnTo>
                  <a:lnTo>
                    <a:pt x="1308" y="42"/>
                  </a:lnTo>
                  <a:lnTo>
                    <a:pt x="1308" y="46"/>
                  </a:lnTo>
                  <a:lnTo>
                    <a:pt x="1311" y="49"/>
                  </a:lnTo>
                  <a:lnTo>
                    <a:pt x="1313" y="52"/>
                  </a:lnTo>
                  <a:lnTo>
                    <a:pt x="1313" y="56"/>
                  </a:lnTo>
                  <a:lnTo>
                    <a:pt x="1276" y="59"/>
                  </a:lnTo>
                  <a:lnTo>
                    <a:pt x="1240" y="61"/>
                  </a:lnTo>
                  <a:lnTo>
                    <a:pt x="1203" y="62"/>
                  </a:lnTo>
                  <a:lnTo>
                    <a:pt x="1166" y="64"/>
                  </a:lnTo>
                  <a:lnTo>
                    <a:pt x="1129" y="64"/>
                  </a:lnTo>
                  <a:lnTo>
                    <a:pt x="1094" y="64"/>
                  </a:lnTo>
                  <a:lnTo>
                    <a:pt x="1059" y="64"/>
                  </a:lnTo>
                  <a:lnTo>
                    <a:pt x="1022" y="64"/>
                  </a:lnTo>
                  <a:lnTo>
                    <a:pt x="987" y="64"/>
                  </a:lnTo>
                  <a:lnTo>
                    <a:pt x="952" y="62"/>
                  </a:lnTo>
                  <a:lnTo>
                    <a:pt x="915" y="62"/>
                  </a:lnTo>
                  <a:lnTo>
                    <a:pt x="880" y="61"/>
                  </a:lnTo>
                  <a:lnTo>
                    <a:pt x="843" y="61"/>
                  </a:lnTo>
                  <a:lnTo>
                    <a:pt x="808" y="61"/>
                  </a:lnTo>
                  <a:lnTo>
                    <a:pt x="771" y="61"/>
                  </a:lnTo>
                  <a:lnTo>
                    <a:pt x="734" y="62"/>
                  </a:lnTo>
                  <a:lnTo>
                    <a:pt x="716" y="67"/>
                  </a:lnTo>
                  <a:lnTo>
                    <a:pt x="696" y="69"/>
                  </a:lnTo>
                  <a:lnTo>
                    <a:pt x="676" y="67"/>
                  </a:lnTo>
                  <a:lnTo>
                    <a:pt x="656" y="67"/>
                  </a:lnTo>
                  <a:lnTo>
                    <a:pt x="634" y="66"/>
                  </a:lnTo>
                  <a:lnTo>
                    <a:pt x="614" y="64"/>
                  </a:lnTo>
                  <a:lnTo>
                    <a:pt x="594" y="62"/>
                  </a:lnTo>
                  <a:lnTo>
                    <a:pt x="575" y="64"/>
                  </a:lnTo>
                  <a:lnTo>
                    <a:pt x="538" y="64"/>
                  </a:lnTo>
                  <a:lnTo>
                    <a:pt x="502" y="64"/>
                  </a:lnTo>
                  <a:lnTo>
                    <a:pt x="465" y="64"/>
                  </a:lnTo>
                  <a:lnTo>
                    <a:pt x="428" y="64"/>
                  </a:lnTo>
                  <a:lnTo>
                    <a:pt x="391" y="64"/>
                  </a:lnTo>
                  <a:lnTo>
                    <a:pt x="356" y="64"/>
                  </a:lnTo>
                  <a:lnTo>
                    <a:pt x="319" y="64"/>
                  </a:lnTo>
                  <a:lnTo>
                    <a:pt x="284" y="64"/>
                  </a:lnTo>
                  <a:lnTo>
                    <a:pt x="249" y="64"/>
                  </a:lnTo>
                  <a:lnTo>
                    <a:pt x="214" y="64"/>
                  </a:lnTo>
                  <a:lnTo>
                    <a:pt x="177" y="66"/>
                  </a:lnTo>
                  <a:lnTo>
                    <a:pt x="142" y="66"/>
                  </a:lnTo>
                  <a:lnTo>
                    <a:pt x="107" y="67"/>
                  </a:lnTo>
                  <a:lnTo>
                    <a:pt x="72" y="67"/>
                  </a:lnTo>
                  <a:lnTo>
                    <a:pt x="35" y="67"/>
                  </a:lnTo>
                  <a:lnTo>
                    <a:pt x="0" y="69"/>
                  </a:lnTo>
                  <a:lnTo>
                    <a:pt x="31" y="51"/>
                  </a:lnTo>
                  <a:lnTo>
                    <a:pt x="63" y="34"/>
                  </a:lnTo>
                  <a:lnTo>
                    <a:pt x="97" y="22"/>
                  </a:lnTo>
                  <a:lnTo>
                    <a:pt x="132" y="14"/>
                  </a:lnTo>
                  <a:lnTo>
                    <a:pt x="165" y="7"/>
                  </a:lnTo>
                  <a:lnTo>
                    <a:pt x="202" y="2"/>
                  </a:lnTo>
                  <a:lnTo>
                    <a:pt x="239" y="0"/>
                  </a:lnTo>
                  <a:lnTo>
                    <a:pt x="276" y="0"/>
                  </a:lnTo>
                  <a:lnTo>
                    <a:pt x="313" y="0"/>
                  </a:lnTo>
                  <a:lnTo>
                    <a:pt x="349" y="2"/>
                  </a:lnTo>
                  <a:lnTo>
                    <a:pt x="388" y="5"/>
                  </a:lnTo>
                  <a:lnTo>
                    <a:pt x="425" y="9"/>
                  </a:lnTo>
                  <a:lnTo>
                    <a:pt x="463" y="11"/>
                  </a:lnTo>
                  <a:lnTo>
                    <a:pt x="500" y="14"/>
                  </a:lnTo>
                  <a:lnTo>
                    <a:pt x="538" y="16"/>
                  </a:lnTo>
                  <a:lnTo>
                    <a:pt x="575" y="16"/>
                  </a:lnTo>
                  <a:lnTo>
                    <a:pt x="679"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7" name="Freeform 12"/>
            <p:cNvSpPr>
              <a:spLocks noChangeArrowheads="1"/>
            </p:cNvSpPr>
            <p:nvPr/>
          </p:nvSpPr>
          <p:spPr bwMode="auto">
            <a:xfrm>
              <a:off x="454" y="1928"/>
              <a:ext cx="514" cy="42"/>
            </a:xfrm>
            <a:custGeom>
              <a:avLst/>
              <a:gdLst>
                <a:gd name="T0" fmla="*/ 4 w 879"/>
                <a:gd name="T1" fmla="*/ 1 h 70"/>
                <a:gd name="T2" fmla="*/ 4 w 879"/>
                <a:gd name="T3" fmla="*/ 1 h 70"/>
                <a:gd name="T4" fmla="*/ 3 w 879"/>
                <a:gd name="T5" fmla="*/ 1 h 70"/>
                <a:gd name="T6" fmla="*/ 3 w 879"/>
                <a:gd name="T7" fmla="*/ 1 h 70"/>
                <a:gd name="T8" fmla="*/ 3 w 879"/>
                <a:gd name="T9" fmla="*/ 1 h 70"/>
                <a:gd name="T10" fmla="*/ 3 w 879"/>
                <a:gd name="T11" fmla="*/ 1 h 70"/>
                <a:gd name="T12" fmla="*/ 3 w 879"/>
                <a:gd name="T13" fmla="*/ 1 h 70"/>
                <a:gd name="T14" fmla="*/ 2 w 879"/>
                <a:gd name="T15" fmla="*/ 1 h 70"/>
                <a:gd name="T16" fmla="*/ 2 w 879"/>
                <a:gd name="T17" fmla="*/ 1 h 70"/>
                <a:gd name="T18" fmla="*/ 2 w 879"/>
                <a:gd name="T19" fmla="*/ 1 h 70"/>
                <a:gd name="T20" fmla="*/ 2 w 879"/>
                <a:gd name="T21" fmla="*/ 1 h 70"/>
                <a:gd name="T22" fmla="*/ 2 w 879"/>
                <a:gd name="T23" fmla="*/ 1 h 70"/>
                <a:gd name="T24" fmla="*/ 1 w 879"/>
                <a:gd name="T25" fmla="*/ 1 h 70"/>
                <a:gd name="T26" fmla="*/ 1 w 879"/>
                <a:gd name="T27" fmla="*/ 1 h 70"/>
                <a:gd name="T28" fmla="*/ 1 w 879"/>
                <a:gd name="T29" fmla="*/ 1 h 70"/>
                <a:gd name="T30" fmla="*/ 1 w 879"/>
                <a:gd name="T31" fmla="*/ 1 h 70"/>
                <a:gd name="T32" fmla="*/ 1 w 879"/>
                <a:gd name="T33" fmla="*/ 1 h 70"/>
                <a:gd name="T34" fmla="*/ 1 w 879"/>
                <a:gd name="T35" fmla="*/ 1 h 70"/>
                <a:gd name="T36" fmla="*/ 0 w 879"/>
                <a:gd name="T37" fmla="*/ 1 h 70"/>
                <a:gd name="T38" fmla="*/ 0 w 879"/>
                <a:gd name="T39" fmla="*/ 1 h 70"/>
                <a:gd name="T40" fmla="*/ 0 w 879"/>
                <a:gd name="T41" fmla="*/ 1 h 70"/>
                <a:gd name="T42" fmla="*/ 1 w 879"/>
                <a:gd name="T43" fmla="*/ 1 h 70"/>
                <a:gd name="T44" fmla="*/ 1 w 879"/>
                <a:gd name="T45" fmla="*/ 1 h 70"/>
                <a:gd name="T46" fmla="*/ 1 w 879"/>
                <a:gd name="T47" fmla="*/ 1 h 70"/>
                <a:gd name="T48" fmla="*/ 1 w 879"/>
                <a:gd name="T49" fmla="*/ 1 h 70"/>
                <a:gd name="T50" fmla="*/ 1 w 879"/>
                <a:gd name="T51" fmla="*/ 1 h 70"/>
                <a:gd name="T52" fmla="*/ 1 w 879"/>
                <a:gd name="T53" fmla="*/ 1 h 70"/>
                <a:gd name="T54" fmla="*/ 1 w 879"/>
                <a:gd name="T55" fmla="*/ 1 h 70"/>
                <a:gd name="T56" fmla="*/ 1 w 879"/>
                <a:gd name="T57" fmla="*/ 1 h 70"/>
                <a:gd name="T58" fmla="*/ 1 w 879"/>
                <a:gd name="T59" fmla="*/ 1 h 70"/>
                <a:gd name="T60" fmla="*/ 1 w 879"/>
                <a:gd name="T61" fmla="*/ 1 h 70"/>
                <a:gd name="T62" fmla="*/ 1 w 879"/>
                <a:gd name="T63" fmla="*/ 1 h 70"/>
                <a:gd name="T64" fmla="*/ 1 w 879"/>
                <a:gd name="T65" fmla="*/ 1 h 70"/>
                <a:gd name="T66" fmla="*/ 1 w 879"/>
                <a:gd name="T67" fmla="*/ 1 h 70"/>
                <a:gd name="T68" fmla="*/ 2 w 879"/>
                <a:gd name="T69" fmla="*/ 1 h 70"/>
                <a:gd name="T70" fmla="*/ 2 w 879"/>
                <a:gd name="T71" fmla="*/ 1 h 70"/>
                <a:gd name="T72" fmla="*/ 2 w 879"/>
                <a:gd name="T73" fmla="*/ 1 h 70"/>
                <a:gd name="T74" fmla="*/ 2 w 879"/>
                <a:gd name="T75" fmla="*/ 1 h 70"/>
                <a:gd name="T76" fmla="*/ 2 w 879"/>
                <a:gd name="T77" fmla="*/ 1 h 70"/>
                <a:gd name="T78" fmla="*/ 2 w 879"/>
                <a:gd name="T79" fmla="*/ 1 h 70"/>
                <a:gd name="T80" fmla="*/ 2 w 879"/>
                <a:gd name="T81" fmla="*/ 1 h 70"/>
                <a:gd name="T82" fmla="*/ 2 w 879"/>
                <a:gd name="T83" fmla="*/ 1 h 70"/>
                <a:gd name="T84" fmla="*/ 3 w 879"/>
                <a:gd name="T85" fmla="*/ 1 h 70"/>
                <a:gd name="T86" fmla="*/ 3 w 879"/>
                <a:gd name="T87" fmla="*/ 1 h 70"/>
                <a:gd name="T88" fmla="*/ 3 w 879"/>
                <a:gd name="T89" fmla="*/ 1 h 70"/>
                <a:gd name="T90" fmla="*/ 3 w 879"/>
                <a:gd name="T91" fmla="*/ 1 h 70"/>
                <a:gd name="T92" fmla="*/ 3 w 879"/>
                <a:gd name="T93" fmla="*/ 1 h 70"/>
                <a:gd name="T94" fmla="*/ 3 w 879"/>
                <a:gd name="T95" fmla="*/ 1 h 70"/>
                <a:gd name="T96" fmla="*/ 4 w 879"/>
                <a:gd name="T97" fmla="*/ 1 h 70"/>
                <a:gd name="T98" fmla="*/ 4 w 879"/>
                <a:gd name="T99" fmla="*/ 1 h 70"/>
                <a:gd name="T100" fmla="*/ 4 w 879"/>
                <a:gd name="T101" fmla="*/ 1 h 70"/>
                <a:gd name="T102" fmla="*/ 4 w 879"/>
                <a:gd name="T103" fmla="*/ 1 h 70"/>
                <a:gd name="T104" fmla="*/ 4 w 879"/>
                <a:gd name="T105" fmla="*/ 1 h 70"/>
                <a:gd name="T106" fmla="*/ 4 w 879"/>
                <a:gd name="T107" fmla="*/ 0 h 70"/>
                <a:gd name="T108" fmla="*/ 4 w 879"/>
                <a:gd name="T109" fmla="*/ 1 h 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9"/>
                <a:gd name="T166" fmla="*/ 0 h 70"/>
                <a:gd name="T167" fmla="*/ 879 w 879"/>
                <a:gd name="T168" fmla="*/ 70 h 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9" h="70">
                  <a:moveTo>
                    <a:pt x="763" y="70"/>
                  </a:moveTo>
                  <a:lnTo>
                    <a:pt x="727" y="70"/>
                  </a:lnTo>
                  <a:lnTo>
                    <a:pt x="688" y="68"/>
                  </a:lnTo>
                  <a:lnTo>
                    <a:pt x="651" y="67"/>
                  </a:lnTo>
                  <a:lnTo>
                    <a:pt x="613" y="65"/>
                  </a:lnTo>
                  <a:lnTo>
                    <a:pt x="574" y="63"/>
                  </a:lnTo>
                  <a:lnTo>
                    <a:pt x="538" y="62"/>
                  </a:lnTo>
                  <a:lnTo>
                    <a:pt x="499" y="60"/>
                  </a:lnTo>
                  <a:lnTo>
                    <a:pt x="461" y="58"/>
                  </a:lnTo>
                  <a:lnTo>
                    <a:pt x="422" y="57"/>
                  </a:lnTo>
                  <a:lnTo>
                    <a:pt x="384" y="55"/>
                  </a:lnTo>
                  <a:lnTo>
                    <a:pt x="345" y="53"/>
                  </a:lnTo>
                  <a:lnTo>
                    <a:pt x="307" y="52"/>
                  </a:lnTo>
                  <a:lnTo>
                    <a:pt x="268" y="50"/>
                  </a:lnTo>
                  <a:lnTo>
                    <a:pt x="230" y="48"/>
                  </a:lnTo>
                  <a:lnTo>
                    <a:pt x="193" y="47"/>
                  </a:lnTo>
                  <a:lnTo>
                    <a:pt x="154" y="47"/>
                  </a:lnTo>
                  <a:lnTo>
                    <a:pt x="4" y="42"/>
                  </a:lnTo>
                  <a:lnTo>
                    <a:pt x="0" y="37"/>
                  </a:lnTo>
                  <a:lnTo>
                    <a:pt x="0" y="32"/>
                  </a:lnTo>
                  <a:lnTo>
                    <a:pt x="0" y="28"/>
                  </a:lnTo>
                  <a:lnTo>
                    <a:pt x="4" y="23"/>
                  </a:lnTo>
                  <a:lnTo>
                    <a:pt x="31" y="23"/>
                  </a:lnTo>
                  <a:lnTo>
                    <a:pt x="56" y="23"/>
                  </a:lnTo>
                  <a:lnTo>
                    <a:pt x="81" y="23"/>
                  </a:lnTo>
                  <a:lnTo>
                    <a:pt x="106" y="22"/>
                  </a:lnTo>
                  <a:lnTo>
                    <a:pt x="129" y="20"/>
                  </a:lnTo>
                  <a:lnTo>
                    <a:pt x="154" y="18"/>
                  </a:lnTo>
                  <a:lnTo>
                    <a:pt x="178" y="17"/>
                  </a:lnTo>
                  <a:lnTo>
                    <a:pt x="203" y="15"/>
                  </a:lnTo>
                  <a:lnTo>
                    <a:pt x="226" y="13"/>
                  </a:lnTo>
                  <a:lnTo>
                    <a:pt x="250" y="11"/>
                  </a:lnTo>
                  <a:lnTo>
                    <a:pt x="273" y="10"/>
                  </a:lnTo>
                  <a:lnTo>
                    <a:pt x="298" y="10"/>
                  </a:lnTo>
                  <a:lnTo>
                    <a:pt x="322" y="10"/>
                  </a:lnTo>
                  <a:lnTo>
                    <a:pt x="345" y="10"/>
                  </a:lnTo>
                  <a:lnTo>
                    <a:pt x="370" y="11"/>
                  </a:lnTo>
                  <a:lnTo>
                    <a:pt x="395" y="13"/>
                  </a:lnTo>
                  <a:lnTo>
                    <a:pt x="425" y="13"/>
                  </a:lnTo>
                  <a:lnTo>
                    <a:pt x="454" y="13"/>
                  </a:lnTo>
                  <a:lnTo>
                    <a:pt x="484" y="13"/>
                  </a:lnTo>
                  <a:lnTo>
                    <a:pt x="514" y="13"/>
                  </a:lnTo>
                  <a:lnTo>
                    <a:pt x="544" y="13"/>
                  </a:lnTo>
                  <a:lnTo>
                    <a:pt x="574" y="13"/>
                  </a:lnTo>
                  <a:lnTo>
                    <a:pt x="606" y="13"/>
                  </a:lnTo>
                  <a:lnTo>
                    <a:pt x="636" y="13"/>
                  </a:lnTo>
                  <a:lnTo>
                    <a:pt x="666" y="13"/>
                  </a:lnTo>
                  <a:lnTo>
                    <a:pt x="697" y="13"/>
                  </a:lnTo>
                  <a:lnTo>
                    <a:pt x="727" y="13"/>
                  </a:lnTo>
                  <a:lnTo>
                    <a:pt x="758" y="11"/>
                  </a:lnTo>
                  <a:lnTo>
                    <a:pt x="789" y="10"/>
                  </a:lnTo>
                  <a:lnTo>
                    <a:pt x="819" y="6"/>
                  </a:lnTo>
                  <a:lnTo>
                    <a:pt x="849" y="3"/>
                  </a:lnTo>
                  <a:lnTo>
                    <a:pt x="879" y="0"/>
                  </a:lnTo>
                  <a:lnTo>
                    <a:pt x="763"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8" name="Freeform 13"/>
            <p:cNvSpPr>
              <a:spLocks noChangeArrowheads="1"/>
            </p:cNvSpPr>
            <p:nvPr/>
          </p:nvSpPr>
          <p:spPr bwMode="auto">
            <a:xfrm>
              <a:off x="1053" y="1928"/>
              <a:ext cx="869" cy="41"/>
            </a:xfrm>
            <a:custGeom>
              <a:avLst/>
              <a:gdLst>
                <a:gd name="T0" fmla="*/ 3 w 1482"/>
                <a:gd name="T1" fmla="*/ 1 h 68"/>
                <a:gd name="T2" fmla="*/ 3 w 1482"/>
                <a:gd name="T3" fmla="*/ 1 h 68"/>
                <a:gd name="T4" fmla="*/ 3 w 1482"/>
                <a:gd name="T5" fmla="*/ 1 h 68"/>
                <a:gd name="T6" fmla="*/ 4 w 1482"/>
                <a:gd name="T7" fmla="*/ 1 h 68"/>
                <a:gd name="T8" fmla="*/ 4 w 1482"/>
                <a:gd name="T9" fmla="*/ 1 h 68"/>
                <a:gd name="T10" fmla="*/ 4 w 1482"/>
                <a:gd name="T11" fmla="*/ 1 h 68"/>
                <a:gd name="T12" fmla="*/ 4 w 1482"/>
                <a:gd name="T13" fmla="*/ 1 h 68"/>
                <a:gd name="T14" fmla="*/ 4 w 1482"/>
                <a:gd name="T15" fmla="*/ 1 h 68"/>
                <a:gd name="T16" fmla="*/ 5 w 1482"/>
                <a:gd name="T17" fmla="*/ 1 h 68"/>
                <a:gd name="T18" fmla="*/ 5 w 1482"/>
                <a:gd name="T19" fmla="*/ 1 h 68"/>
                <a:gd name="T20" fmla="*/ 5 w 1482"/>
                <a:gd name="T21" fmla="*/ 1 h 68"/>
                <a:gd name="T22" fmla="*/ 5 w 1482"/>
                <a:gd name="T23" fmla="*/ 1 h 68"/>
                <a:gd name="T24" fmla="*/ 6 w 1482"/>
                <a:gd name="T25" fmla="*/ 1 h 68"/>
                <a:gd name="T26" fmla="*/ 6 w 1482"/>
                <a:gd name="T27" fmla="*/ 1 h 68"/>
                <a:gd name="T28" fmla="*/ 6 w 1482"/>
                <a:gd name="T29" fmla="*/ 1 h 68"/>
                <a:gd name="T30" fmla="*/ 7 w 1482"/>
                <a:gd name="T31" fmla="*/ 1 h 68"/>
                <a:gd name="T32" fmla="*/ 7 w 1482"/>
                <a:gd name="T33" fmla="*/ 1 h 68"/>
                <a:gd name="T34" fmla="*/ 7 w 1482"/>
                <a:gd name="T35" fmla="*/ 1 h 68"/>
                <a:gd name="T36" fmla="*/ 6 w 1482"/>
                <a:gd name="T37" fmla="*/ 1 h 68"/>
                <a:gd name="T38" fmla="*/ 6 w 1482"/>
                <a:gd name="T39" fmla="*/ 1 h 68"/>
                <a:gd name="T40" fmla="*/ 6 w 1482"/>
                <a:gd name="T41" fmla="*/ 1 h 68"/>
                <a:gd name="T42" fmla="*/ 5 w 1482"/>
                <a:gd name="T43" fmla="*/ 1 h 68"/>
                <a:gd name="T44" fmla="*/ 5 w 1482"/>
                <a:gd name="T45" fmla="*/ 1 h 68"/>
                <a:gd name="T46" fmla="*/ 4 w 1482"/>
                <a:gd name="T47" fmla="*/ 1 h 68"/>
                <a:gd name="T48" fmla="*/ 4 w 1482"/>
                <a:gd name="T49" fmla="*/ 1 h 68"/>
                <a:gd name="T50" fmla="*/ 3 w 1482"/>
                <a:gd name="T51" fmla="*/ 1 h 68"/>
                <a:gd name="T52" fmla="*/ 2 w 1482"/>
                <a:gd name="T53" fmla="*/ 1 h 68"/>
                <a:gd name="T54" fmla="*/ 2 w 1482"/>
                <a:gd name="T55" fmla="*/ 1 h 68"/>
                <a:gd name="T56" fmla="*/ 1 w 1482"/>
                <a:gd name="T57" fmla="*/ 1 h 68"/>
                <a:gd name="T58" fmla="*/ 1 w 1482"/>
                <a:gd name="T59" fmla="*/ 1 h 68"/>
                <a:gd name="T60" fmla="*/ 1 w 1482"/>
                <a:gd name="T61" fmla="*/ 1 h 68"/>
                <a:gd name="T62" fmla="*/ 1 w 1482"/>
                <a:gd name="T63" fmla="*/ 1 h 68"/>
                <a:gd name="T64" fmla="*/ 0 w 1482"/>
                <a:gd name="T65" fmla="*/ 1 h 68"/>
                <a:gd name="T66" fmla="*/ 1 w 1482"/>
                <a:gd name="T67" fmla="*/ 1 h 68"/>
                <a:gd name="T68" fmla="*/ 1 w 1482"/>
                <a:gd name="T69" fmla="*/ 1 h 68"/>
                <a:gd name="T70" fmla="*/ 1 w 1482"/>
                <a:gd name="T71" fmla="*/ 1 h 68"/>
                <a:gd name="T72" fmla="*/ 1 w 1482"/>
                <a:gd name="T73" fmla="*/ 1 h 68"/>
                <a:gd name="T74" fmla="*/ 1 w 1482"/>
                <a:gd name="T75" fmla="*/ 1 h 68"/>
                <a:gd name="T76" fmla="*/ 1 w 1482"/>
                <a:gd name="T77" fmla="*/ 1 h 68"/>
                <a:gd name="T78" fmla="*/ 1 w 1482"/>
                <a:gd name="T79" fmla="*/ 1 h 68"/>
                <a:gd name="T80" fmla="*/ 1 w 1482"/>
                <a:gd name="T81" fmla="*/ 0 h 68"/>
                <a:gd name="T82" fmla="*/ 1 w 1482"/>
                <a:gd name="T83" fmla="*/ 0 h 68"/>
                <a:gd name="T84" fmla="*/ 1 w 1482"/>
                <a:gd name="T85" fmla="*/ 1 h 68"/>
                <a:gd name="T86" fmla="*/ 2 w 1482"/>
                <a:gd name="T87" fmla="*/ 1 h 68"/>
                <a:gd name="T88" fmla="*/ 2 w 1482"/>
                <a:gd name="T89" fmla="*/ 1 h 68"/>
                <a:gd name="T90" fmla="*/ 2 w 1482"/>
                <a:gd name="T91" fmla="*/ 1 h 68"/>
                <a:gd name="T92" fmla="*/ 2 w 1482"/>
                <a:gd name="T93" fmla="*/ 1 h 68"/>
                <a:gd name="T94" fmla="*/ 2 w 1482"/>
                <a:gd name="T95" fmla="*/ 1 h 68"/>
                <a:gd name="T96" fmla="*/ 3 w 1482"/>
                <a:gd name="T97" fmla="*/ 0 h 6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82"/>
                <a:gd name="T148" fmla="*/ 0 h 68"/>
                <a:gd name="T149" fmla="*/ 1482 w 1482"/>
                <a:gd name="T150" fmla="*/ 68 h 6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82" h="68">
                  <a:moveTo>
                    <a:pt x="545" y="0"/>
                  </a:moveTo>
                  <a:lnTo>
                    <a:pt x="567" y="3"/>
                  </a:lnTo>
                  <a:lnTo>
                    <a:pt x="589" y="5"/>
                  </a:lnTo>
                  <a:lnTo>
                    <a:pt x="611" y="6"/>
                  </a:lnTo>
                  <a:lnTo>
                    <a:pt x="632" y="6"/>
                  </a:lnTo>
                  <a:lnTo>
                    <a:pt x="654" y="6"/>
                  </a:lnTo>
                  <a:lnTo>
                    <a:pt x="676" y="6"/>
                  </a:lnTo>
                  <a:lnTo>
                    <a:pt x="699" y="6"/>
                  </a:lnTo>
                  <a:lnTo>
                    <a:pt x="721" y="5"/>
                  </a:lnTo>
                  <a:lnTo>
                    <a:pt x="743" y="5"/>
                  </a:lnTo>
                  <a:lnTo>
                    <a:pt x="765" y="5"/>
                  </a:lnTo>
                  <a:lnTo>
                    <a:pt x="786" y="3"/>
                  </a:lnTo>
                  <a:lnTo>
                    <a:pt x="810" y="3"/>
                  </a:lnTo>
                  <a:lnTo>
                    <a:pt x="831" y="3"/>
                  </a:lnTo>
                  <a:lnTo>
                    <a:pt x="853" y="5"/>
                  </a:lnTo>
                  <a:lnTo>
                    <a:pt x="877" y="5"/>
                  </a:lnTo>
                  <a:lnTo>
                    <a:pt x="898" y="6"/>
                  </a:lnTo>
                  <a:lnTo>
                    <a:pt x="935" y="8"/>
                  </a:lnTo>
                  <a:lnTo>
                    <a:pt x="974" y="10"/>
                  </a:lnTo>
                  <a:lnTo>
                    <a:pt x="1011" y="13"/>
                  </a:lnTo>
                  <a:lnTo>
                    <a:pt x="1047" y="15"/>
                  </a:lnTo>
                  <a:lnTo>
                    <a:pt x="1084" y="18"/>
                  </a:lnTo>
                  <a:lnTo>
                    <a:pt x="1119" y="22"/>
                  </a:lnTo>
                  <a:lnTo>
                    <a:pt x="1156" y="25"/>
                  </a:lnTo>
                  <a:lnTo>
                    <a:pt x="1193" y="28"/>
                  </a:lnTo>
                  <a:lnTo>
                    <a:pt x="1228" y="30"/>
                  </a:lnTo>
                  <a:lnTo>
                    <a:pt x="1265" y="33"/>
                  </a:lnTo>
                  <a:lnTo>
                    <a:pt x="1300" y="37"/>
                  </a:lnTo>
                  <a:lnTo>
                    <a:pt x="1337" y="38"/>
                  </a:lnTo>
                  <a:lnTo>
                    <a:pt x="1372" y="42"/>
                  </a:lnTo>
                  <a:lnTo>
                    <a:pt x="1409" y="43"/>
                  </a:lnTo>
                  <a:lnTo>
                    <a:pt x="1444" y="43"/>
                  </a:lnTo>
                  <a:lnTo>
                    <a:pt x="1481" y="45"/>
                  </a:lnTo>
                  <a:lnTo>
                    <a:pt x="1482" y="53"/>
                  </a:lnTo>
                  <a:lnTo>
                    <a:pt x="1451" y="53"/>
                  </a:lnTo>
                  <a:lnTo>
                    <a:pt x="1419" y="55"/>
                  </a:lnTo>
                  <a:lnTo>
                    <a:pt x="1389" y="58"/>
                  </a:lnTo>
                  <a:lnTo>
                    <a:pt x="1357" y="62"/>
                  </a:lnTo>
                  <a:lnTo>
                    <a:pt x="1327" y="65"/>
                  </a:lnTo>
                  <a:lnTo>
                    <a:pt x="1297" y="67"/>
                  </a:lnTo>
                  <a:lnTo>
                    <a:pt x="1265" y="68"/>
                  </a:lnTo>
                  <a:lnTo>
                    <a:pt x="1235" y="65"/>
                  </a:lnTo>
                  <a:lnTo>
                    <a:pt x="1173" y="62"/>
                  </a:lnTo>
                  <a:lnTo>
                    <a:pt x="1113" y="60"/>
                  </a:lnTo>
                  <a:lnTo>
                    <a:pt x="1051" y="60"/>
                  </a:lnTo>
                  <a:lnTo>
                    <a:pt x="989" y="60"/>
                  </a:lnTo>
                  <a:lnTo>
                    <a:pt x="927" y="60"/>
                  </a:lnTo>
                  <a:lnTo>
                    <a:pt x="865" y="62"/>
                  </a:lnTo>
                  <a:lnTo>
                    <a:pt x="803" y="62"/>
                  </a:lnTo>
                  <a:lnTo>
                    <a:pt x="741" y="63"/>
                  </a:lnTo>
                  <a:lnTo>
                    <a:pt x="679" y="65"/>
                  </a:lnTo>
                  <a:lnTo>
                    <a:pt x="617" y="67"/>
                  </a:lnTo>
                  <a:lnTo>
                    <a:pt x="554" y="67"/>
                  </a:lnTo>
                  <a:lnTo>
                    <a:pt x="492" y="67"/>
                  </a:lnTo>
                  <a:lnTo>
                    <a:pt x="428" y="67"/>
                  </a:lnTo>
                  <a:lnTo>
                    <a:pt x="365" y="65"/>
                  </a:lnTo>
                  <a:lnTo>
                    <a:pt x="299" y="63"/>
                  </a:lnTo>
                  <a:lnTo>
                    <a:pt x="236" y="60"/>
                  </a:lnTo>
                  <a:lnTo>
                    <a:pt x="211" y="60"/>
                  </a:lnTo>
                  <a:lnTo>
                    <a:pt x="182" y="60"/>
                  </a:lnTo>
                  <a:lnTo>
                    <a:pt x="152" y="60"/>
                  </a:lnTo>
                  <a:lnTo>
                    <a:pt x="122" y="60"/>
                  </a:lnTo>
                  <a:lnTo>
                    <a:pt x="90" y="60"/>
                  </a:lnTo>
                  <a:lnTo>
                    <a:pt x="60" y="58"/>
                  </a:lnTo>
                  <a:lnTo>
                    <a:pt x="28" y="57"/>
                  </a:lnTo>
                  <a:lnTo>
                    <a:pt x="0" y="53"/>
                  </a:lnTo>
                  <a:lnTo>
                    <a:pt x="5" y="48"/>
                  </a:lnTo>
                  <a:lnTo>
                    <a:pt x="10" y="45"/>
                  </a:lnTo>
                  <a:lnTo>
                    <a:pt x="17" y="40"/>
                  </a:lnTo>
                  <a:lnTo>
                    <a:pt x="23" y="35"/>
                  </a:lnTo>
                  <a:lnTo>
                    <a:pt x="30" y="32"/>
                  </a:lnTo>
                  <a:lnTo>
                    <a:pt x="37" y="27"/>
                  </a:lnTo>
                  <a:lnTo>
                    <a:pt x="43" y="23"/>
                  </a:lnTo>
                  <a:lnTo>
                    <a:pt x="50" y="18"/>
                  </a:lnTo>
                  <a:lnTo>
                    <a:pt x="67" y="10"/>
                  </a:lnTo>
                  <a:lnTo>
                    <a:pt x="85" y="5"/>
                  </a:lnTo>
                  <a:lnTo>
                    <a:pt x="105" y="3"/>
                  </a:lnTo>
                  <a:lnTo>
                    <a:pt x="125" y="3"/>
                  </a:lnTo>
                  <a:lnTo>
                    <a:pt x="145" y="3"/>
                  </a:lnTo>
                  <a:lnTo>
                    <a:pt x="167" y="3"/>
                  </a:lnTo>
                  <a:lnTo>
                    <a:pt x="187" y="3"/>
                  </a:lnTo>
                  <a:lnTo>
                    <a:pt x="207" y="0"/>
                  </a:lnTo>
                  <a:lnTo>
                    <a:pt x="231" y="0"/>
                  </a:lnTo>
                  <a:lnTo>
                    <a:pt x="253" y="0"/>
                  </a:lnTo>
                  <a:lnTo>
                    <a:pt x="274" y="1"/>
                  </a:lnTo>
                  <a:lnTo>
                    <a:pt x="294" y="1"/>
                  </a:lnTo>
                  <a:lnTo>
                    <a:pt x="316" y="3"/>
                  </a:lnTo>
                  <a:lnTo>
                    <a:pt x="336" y="3"/>
                  </a:lnTo>
                  <a:lnTo>
                    <a:pt x="356" y="5"/>
                  </a:lnTo>
                  <a:lnTo>
                    <a:pt x="376" y="5"/>
                  </a:lnTo>
                  <a:lnTo>
                    <a:pt x="398" y="6"/>
                  </a:lnTo>
                  <a:lnTo>
                    <a:pt x="418" y="6"/>
                  </a:lnTo>
                  <a:lnTo>
                    <a:pt x="438" y="6"/>
                  </a:lnTo>
                  <a:lnTo>
                    <a:pt x="458" y="6"/>
                  </a:lnTo>
                  <a:lnTo>
                    <a:pt x="480" y="5"/>
                  </a:lnTo>
                  <a:lnTo>
                    <a:pt x="502" y="5"/>
                  </a:lnTo>
                  <a:lnTo>
                    <a:pt x="524" y="1"/>
                  </a:lnTo>
                  <a:lnTo>
                    <a:pt x="5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19" name="Freeform 14"/>
            <p:cNvSpPr>
              <a:spLocks noChangeArrowheads="1"/>
            </p:cNvSpPr>
            <p:nvPr/>
          </p:nvSpPr>
          <p:spPr bwMode="auto">
            <a:xfrm>
              <a:off x="1007" y="1973"/>
              <a:ext cx="951" cy="46"/>
            </a:xfrm>
            <a:custGeom>
              <a:avLst/>
              <a:gdLst>
                <a:gd name="T0" fmla="*/ 5 w 1623"/>
                <a:gd name="T1" fmla="*/ 1 h 79"/>
                <a:gd name="T2" fmla="*/ 5 w 1623"/>
                <a:gd name="T3" fmla="*/ 1 h 79"/>
                <a:gd name="T4" fmla="*/ 5 w 1623"/>
                <a:gd name="T5" fmla="*/ 1 h 79"/>
                <a:gd name="T6" fmla="*/ 5 w 1623"/>
                <a:gd name="T7" fmla="*/ 1 h 79"/>
                <a:gd name="T8" fmla="*/ 6 w 1623"/>
                <a:gd name="T9" fmla="*/ 1 h 79"/>
                <a:gd name="T10" fmla="*/ 6 w 1623"/>
                <a:gd name="T11" fmla="*/ 1 h 79"/>
                <a:gd name="T12" fmla="*/ 6 w 1623"/>
                <a:gd name="T13" fmla="*/ 1 h 79"/>
                <a:gd name="T14" fmla="*/ 7 w 1623"/>
                <a:gd name="T15" fmla="*/ 1 h 79"/>
                <a:gd name="T16" fmla="*/ 8 w 1623"/>
                <a:gd name="T17" fmla="*/ 1 h 79"/>
                <a:gd name="T18" fmla="*/ 8 w 1623"/>
                <a:gd name="T19" fmla="*/ 1 h 79"/>
                <a:gd name="T20" fmla="*/ 8 w 1623"/>
                <a:gd name="T21" fmla="*/ 1 h 79"/>
                <a:gd name="T22" fmla="*/ 8 w 1623"/>
                <a:gd name="T23" fmla="*/ 1 h 79"/>
                <a:gd name="T24" fmla="*/ 8 w 1623"/>
                <a:gd name="T25" fmla="*/ 1 h 79"/>
                <a:gd name="T26" fmla="*/ 8 w 1623"/>
                <a:gd name="T27" fmla="*/ 1 h 79"/>
                <a:gd name="T28" fmla="*/ 7 w 1623"/>
                <a:gd name="T29" fmla="*/ 1 h 79"/>
                <a:gd name="T30" fmla="*/ 7 w 1623"/>
                <a:gd name="T31" fmla="*/ 1 h 79"/>
                <a:gd name="T32" fmla="*/ 7 w 1623"/>
                <a:gd name="T33" fmla="*/ 1 h 79"/>
                <a:gd name="T34" fmla="*/ 6 w 1623"/>
                <a:gd name="T35" fmla="*/ 1 h 79"/>
                <a:gd name="T36" fmla="*/ 6 w 1623"/>
                <a:gd name="T37" fmla="*/ 1 h 79"/>
                <a:gd name="T38" fmla="*/ 6 w 1623"/>
                <a:gd name="T39" fmla="*/ 1 h 79"/>
                <a:gd name="T40" fmla="*/ 6 w 1623"/>
                <a:gd name="T41" fmla="*/ 1 h 79"/>
                <a:gd name="T42" fmla="*/ 6 w 1623"/>
                <a:gd name="T43" fmla="*/ 1 h 79"/>
                <a:gd name="T44" fmla="*/ 5 w 1623"/>
                <a:gd name="T45" fmla="*/ 1 h 79"/>
                <a:gd name="T46" fmla="*/ 5 w 1623"/>
                <a:gd name="T47" fmla="*/ 1 h 79"/>
                <a:gd name="T48" fmla="*/ 5 w 1623"/>
                <a:gd name="T49" fmla="*/ 1 h 79"/>
                <a:gd name="T50" fmla="*/ 5 w 1623"/>
                <a:gd name="T51" fmla="*/ 1 h 79"/>
                <a:gd name="T52" fmla="*/ 4 w 1623"/>
                <a:gd name="T53" fmla="*/ 1 h 79"/>
                <a:gd name="T54" fmla="*/ 4 w 1623"/>
                <a:gd name="T55" fmla="*/ 1 h 79"/>
                <a:gd name="T56" fmla="*/ 4 w 1623"/>
                <a:gd name="T57" fmla="*/ 1 h 79"/>
                <a:gd name="T58" fmla="*/ 3 w 1623"/>
                <a:gd name="T59" fmla="*/ 1 h 79"/>
                <a:gd name="T60" fmla="*/ 3 w 1623"/>
                <a:gd name="T61" fmla="*/ 1 h 79"/>
                <a:gd name="T62" fmla="*/ 3 w 1623"/>
                <a:gd name="T63" fmla="*/ 1 h 79"/>
                <a:gd name="T64" fmla="*/ 3 w 1623"/>
                <a:gd name="T65" fmla="*/ 1 h 79"/>
                <a:gd name="T66" fmla="*/ 2 w 1623"/>
                <a:gd name="T67" fmla="*/ 1 h 79"/>
                <a:gd name="T68" fmla="*/ 2 w 1623"/>
                <a:gd name="T69" fmla="*/ 1 h 79"/>
                <a:gd name="T70" fmla="*/ 2 w 1623"/>
                <a:gd name="T71" fmla="*/ 1 h 79"/>
                <a:gd name="T72" fmla="*/ 2 w 1623"/>
                <a:gd name="T73" fmla="*/ 1 h 79"/>
                <a:gd name="T74" fmla="*/ 2 w 1623"/>
                <a:gd name="T75" fmla="*/ 1 h 79"/>
                <a:gd name="T76" fmla="*/ 1 w 1623"/>
                <a:gd name="T77" fmla="*/ 1 h 79"/>
                <a:gd name="T78" fmla="*/ 1 w 1623"/>
                <a:gd name="T79" fmla="*/ 1 h 79"/>
                <a:gd name="T80" fmla="*/ 1 w 1623"/>
                <a:gd name="T81" fmla="*/ 1 h 79"/>
                <a:gd name="T82" fmla="*/ 1 w 1623"/>
                <a:gd name="T83" fmla="*/ 1 h 79"/>
                <a:gd name="T84" fmla="*/ 1 w 1623"/>
                <a:gd name="T85" fmla="*/ 1 h 79"/>
                <a:gd name="T86" fmla="*/ 1 w 1623"/>
                <a:gd name="T87" fmla="*/ 1 h 79"/>
                <a:gd name="T88" fmla="*/ 1 w 1623"/>
                <a:gd name="T89" fmla="*/ 1 h 79"/>
                <a:gd name="T90" fmla="*/ 1 w 1623"/>
                <a:gd name="T91" fmla="*/ 1 h 79"/>
                <a:gd name="T92" fmla="*/ 1 w 1623"/>
                <a:gd name="T93" fmla="*/ 1 h 79"/>
                <a:gd name="T94" fmla="*/ 1 w 1623"/>
                <a:gd name="T95" fmla="*/ 1 h 79"/>
                <a:gd name="T96" fmla="*/ 1 w 1623"/>
                <a:gd name="T97" fmla="*/ 1 h 79"/>
                <a:gd name="T98" fmla="*/ 1 w 1623"/>
                <a:gd name="T99" fmla="*/ 1 h 79"/>
                <a:gd name="T100" fmla="*/ 1 w 1623"/>
                <a:gd name="T101" fmla="*/ 0 h 79"/>
                <a:gd name="T102" fmla="*/ 1 w 1623"/>
                <a:gd name="T103" fmla="*/ 0 h 79"/>
                <a:gd name="T104" fmla="*/ 2 w 1623"/>
                <a:gd name="T105" fmla="*/ 1 h 79"/>
                <a:gd name="T106" fmla="*/ 2 w 1623"/>
                <a:gd name="T107" fmla="*/ 1 h 79"/>
                <a:gd name="T108" fmla="*/ 2 w 1623"/>
                <a:gd name="T109" fmla="*/ 1 h 79"/>
                <a:gd name="T110" fmla="*/ 3 w 1623"/>
                <a:gd name="T111" fmla="*/ 1 h 79"/>
                <a:gd name="T112" fmla="*/ 4 w 1623"/>
                <a:gd name="T113" fmla="*/ 1 h 79"/>
                <a:gd name="T114" fmla="*/ 4 w 1623"/>
                <a:gd name="T115" fmla="*/ 1 h 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23"/>
                <a:gd name="T175" fmla="*/ 0 h 79"/>
                <a:gd name="T176" fmla="*/ 1623 w 1623"/>
                <a:gd name="T177" fmla="*/ 79 h 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23" h="79">
                  <a:moveTo>
                    <a:pt x="874" y="13"/>
                  </a:moveTo>
                  <a:lnTo>
                    <a:pt x="915" y="13"/>
                  </a:lnTo>
                  <a:lnTo>
                    <a:pt x="957" y="13"/>
                  </a:lnTo>
                  <a:lnTo>
                    <a:pt x="999" y="15"/>
                  </a:lnTo>
                  <a:lnTo>
                    <a:pt x="1041" y="17"/>
                  </a:lnTo>
                  <a:lnTo>
                    <a:pt x="1083" y="18"/>
                  </a:lnTo>
                  <a:lnTo>
                    <a:pt x="1126" y="20"/>
                  </a:lnTo>
                  <a:lnTo>
                    <a:pt x="1170" y="23"/>
                  </a:lnTo>
                  <a:lnTo>
                    <a:pt x="1212" y="25"/>
                  </a:lnTo>
                  <a:lnTo>
                    <a:pt x="1255" y="27"/>
                  </a:lnTo>
                  <a:lnTo>
                    <a:pt x="1299" y="30"/>
                  </a:lnTo>
                  <a:lnTo>
                    <a:pt x="1341" y="32"/>
                  </a:lnTo>
                  <a:lnTo>
                    <a:pt x="1384" y="34"/>
                  </a:lnTo>
                  <a:lnTo>
                    <a:pt x="1426" y="35"/>
                  </a:lnTo>
                  <a:lnTo>
                    <a:pt x="1469" y="37"/>
                  </a:lnTo>
                  <a:lnTo>
                    <a:pt x="1511" y="37"/>
                  </a:lnTo>
                  <a:lnTo>
                    <a:pt x="1553" y="37"/>
                  </a:lnTo>
                  <a:lnTo>
                    <a:pt x="1561" y="39"/>
                  </a:lnTo>
                  <a:lnTo>
                    <a:pt x="1571" y="40"/>
                  </a:lnTo>
                  <a:lnTo>
                    <a:pt x="1581" y="40"/>
                  </a:lnTo>
                  <a:lnTo>
                    <a:pt x="1592" y="42"/>
                  </a:lnTo>
                  <a:lnTo>
                    <a:pt x="1600" y="44"/>
                  </a:lnTo>
                  <a:lnTo>
                    <a:pt x="1610" y="47"/>
                  </a:lnTo>
                  <a:lnTo>
                    <a:pt x="1617" y="50"/>
                  </a:lnTo>
                  <a:lnTo>
                    <a:pt x="1623" y="57"/>
                  </a:lnTo>
                  <a:lnTo>
                    <a:pt x="1603" y="57"/>
                  </a:lnTo>
                  <a:lnTo>
                    <a:pt x="1583" y="59"/>
                  </a:lnTo>
                  <a:lnTo>
                    <a:pt x="1563" y="60"/>
                  </a:lnTo>
                  <a:lnTo>
                    <a:pt x="1543" y="62"/>
                  </a:lnTo>
                  <a:lnTo>
                    <a:pt x="1521" y="64"/>
                  </a:lnTo>
                  <a:lnTo>
                    <a:pt x="1501" y="64"/>
                  </a:lnTo>
                  <a:lnTo>
                    <a:pt x="1479" y="65"/>
                  </a:lnTo>
                  <a:lnTo>
                    <a:pt x="1459" y="67"/>
                  </a:lnTo>
                  <a:lnTo>
                    <a:pt x="1438" y="69"/>
                  </a:lnTo>
                  <a:lnTo>
                    <a:pt x="1417" y="69"/>
                  </a:lnTo>
                  <a:lnTo>
                    <a:pt x="1396" y="69"/>
                  </a:lnTo>
                  <a:lnTo>
                    <a:pt x="1376" y="69"/>
                  </a:lnTo>
                  <a:lnTo>
                    <a:pt x="1356" y="69"/>
                  </a:lnTo>
                  <a:lnTo>
                    <a:pt x="1334" y="67"/>
                  </a:lnTo>
                  <a:lnTo>
                    <a:pt x="1314" y="64"/>
                  </a:lnTo>
                  <a:lnTo>
                    <a:pt x="1294" y="60"/>
                  </a:lnTo>
                  <a:lnTo>
                    <a:pt x="1260" y="60"/>
                  </a:lnTo>
                  <a:lnTo>
                    <a:pt x="1225" y="60"/>
                  </a:lnTo>
                  <a:lnTo>
                    <a:pt x="1192" y="60"/>
                  </a:lnTo>
                  <a:lnTo>
                    <a:pt x="1156" y="60"/>
                  </a:lnTo>
                  <a:lnTo>
                    <a:pt x="1121" y="60"/>
                  </a:lnTo>
                  <a:lnTo>
                    <a:pt x="1086" y="60"/>
                  </a:lnTo>
                  <a:lnTo>
                    <a:pt x="1051" y="60"/>
                  </a:lnTo>
                  <a:lnTo>
                    <a:pt x="1018" y="60"/>
                  </a:lnTo>
                  <a:lnTo>
                    <a:pt x="982" y="62"/>
                  </a:lnTo>
                  <a:lnTo>
                    <a:pt x="947" y="62"/>
                  </a:lnTo>
                  <a:lnTo>
                    <a:pt x="912" y="64"/>
                  </a:lnTo>
                  <a:lnTo>
                    <a:pt x="877" y="65"/>
                  </a:lnTo>
                  <a:lnTo>
                    <a:pt x="842" y="67"/>
                  </a:lnTo>
                  <a:lnTo>
                    <a:pt x="808" y="69"/>
                  </a:lnTo>
                  <a:lnTo>
                    <a:pt x="773" y="70"/>
                  </a:lnTo>
                  <a:lnTo>
                    <a:pt x="740" y="72"/>
                  </a:lnTo>
                  <a:lnTo>
                    <a:pt x="718" y="37"/>
                  </a:lnTo>
                  <a:lnTo>
                    <a:pt x="706" y="75"/>
                  </a:lnTo>
                  <a:lnTo>
                    <a:pt x="685" y="77"/>
                  </a:lnTo>
                  <a:lnTo>
                    <a:pt x="664" y="79"/>
                  </a:lnTo>
                  <a:lnTo>
                    <a:pt x="643" y="79"/>
                  </a:lnTo>
                  <a:lnTo>
                    <a:pt x="623" y="79"/>
                  </a:lnTo>
                  <a:lnTo>
                    <a:pt x="601" y="79"/>
                  </a:lnTo>
                  <a:lnTo>
                    <a:pt x="581" y="79"/>
                  </a:lnTo>
                  <a:lnTo>
                    <a:pt x="559" y="77"/>
                  </a:lnTo>
                  <a:lnTo>
                    <a:pt x="539" y="75"/>
                  </a:lnTo>
                  <a:lnTo>
                    <a:pt x="519" y="75"/>
                  </a:lnTo>
                  <a:lnTo>
                    <a:pt x="497" y="74"/>
                  </a:lnTo>
                  <a:lnTo>
                    <a:pt x="477" y="72"/>
                  </a:lnTo>
                  <a:lnTo>
                    <a:pt x="457" y="70"/>
                  </a:lnTo>
                  <a:lnTo>
                    <a:pt x="435" y="69"/>
                  </a:lnTo>
                  <a:lnTo>
                    <a:pt x="415" y="67"/>
                  </a:lnTo>
                  <a:lnTo>
                    <a:pt x="395" y="65"/>
                  </a:lnTo>
                  <a:lnTo>
                    <a:pt x="373" y="65"/>
                  </a:lnTo>
                  <a:lnTo>
                    <a:pt x="347" y="72"/>
                  </a:lnTo>
                  <a:lnTo>
                    <a:pt x="325" y="70"/>
                  </a:lnTo>
                  <a:lnTo>
                    <a:pt x="305" y="70"/>
                  </a:lnTo>
                  <a:lnTo>
                    <a:pt x="283" y="69"/>
                  </a:lnTo>
                  <a:lnTo>
                    <a:pt x="261" y="69"/>
                  </a:lnTo>
                  <a:lnTo>
                    <a:pt x="239" y="69"/>
                  </a:lnTo>
                  <a:lnTo>
                    <a:pt x="218" y="69"/>
                  </a:lnTo>
                  <a:lnTo>
                    <a:pt x="198" y="69"/>
                  </a:lnTo>
                  <a:lnTo>
                    <a:pt x="176" y="69"/>
                  </a:lnTo>
                  <a:lnTo>
                    <a:pt x="154" y="69"/>
                  </a:lnTo>
                  <a:lnTo>
                    <a:pt x="132" y="69"/>
                  </a:lnTo>
                  <a:lnTo>
                    <a:pt x="111" y="69"/>
                  </a:lnTo>
                  <a:lnTo>
                    <a:pt x="91" y="67"/>
                  </a:lnTo>
                  <a:lnTo>
                    <a:pt x="69" y="67"/>
                  </a:lnTo>
                  <a:lnTo>
                    <a:pt x="49" y="65"/>
                  </a:lnTo>
                  <a:lnTo>
                    <a:pt x="27" y="65"/>
                  </a:lnTo>
                  <a:lnTo>
                    <a:pt x="7" y="64"/>
                  </a:lnTo>
                  <a:lnTo>
                    <a:pt x="0" y="64"/>
                  </a:lnTo>
                  <a:lnTo>
                    <a:pt x="7" y="54"/>
                  </a:lnTo>
                  <a:lnTo>
                    <a:pt x="14" y="45"/>
                  </a:lnTo>
                  <a:lnTo>
                    <a:pt x="20" y="37"/>
                  </a:lnTo>
                  <a:lnTo>
                    <a:pt x="27" y="30"/>
                  </a:lnTo>
                  <a:lnTo>
                    <a:pt x="35" y="23"/>
                  </a:lnTo>
                  <a:lnTo>
                    <a:pt x="42" y="17"/>
                  </a:lnTo>
                  <a:lnTo>
                    <a:pt x="50" y="8"/>
                  </a:lnTo>
                  <a:lnTo>
                    <a:pt x="57" y="2"/>
                  </a:lnTo>
                  <a:lnTo>
                    <a:pt x="114" y="0"/>
                  </a:lnTo>
                  <a:lnTo>
                    <a:pt x="169" y="0"/>
                  </a:lnTo>
                  <a:lnTo>
                    <a:pt x="221" y="0"/>
                  </a:lnTo>
                  <a:lnTo>
                    <a:pt x="273" y="2"/>
                  </a:lnTo>
                  <a:lnTo>
                    <a:pt x="323" y="3"/>
                  </a:lnTo>
                  <a:lnTo>
                    <a:pt x="373" y="5"/>
                  </a:lnTo>
                  <a:lnTo>
                    <a:pt x="422" y="7"/>
                  </a:lnTo>
                  <a:lnTo>
                    <a:pt x="470" y="10"/>
                  </a:lnTo>
                  <a:lnTo>
                    <a:pt x="519" y="12"/>
                  </a:lnTo>
                  <a:lnTo>
                    <a:pt x="567" y="15"/>
                  </a:lnTo>
                  <a:lnTo>
                    <a:pt x="616" y="17"/>
                  </a:lnTo>
                  <a:lnTo>
                    <a:pt x="664" y="18"/>
                  </a:lnTo>
                  <a:lnTo>
                    <a:pt x="715" y="18"/>
                  </a:lnTo>
                  <a:lnTo>
                    <a:pt x="767" y="18"/>
                  </a:lnTo>
                  <a:lnTo>
                    <a:pt x="820" y="17"/>
                  </a:lnTo>
                  <a:lnTo>
                    <a:pt x="87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0" name="Freeform 15"/>
            <p:cNvSpPr>
              <a:spLocks noChangeArrowheads="1"/>
            </p:cNvSpPr>
            <p:nvPr/>
          </p:nvSpPr>
          <p:spPr bwMode="auto">
            <a:xfrm>
              <a:off x="459" y="1979"/>
              <a:ext cx="433" cy="38"/>
            </a:xfrm>
            <a:custGeom>
              <a:avLst/>
              <a:gdLst>
                <a:gd name="T0" fmla="*/ 3 w 741"/>
                <a:gd name="T1" fmla="*/ 1 h 65"/>
                <a:gd name="T2" fmla="*/ 3 w 741"/>
                <a:gd name="T3" fmla="*/ 1 h 65"/>
                <a:gd name="T4" fmla="*/ 3 w 741"/>
                <a:gd name="T5" fmla="*/ 1 h 65"/>
                <a:gd name="T6" fmla="*/ 3 w 741"/>
                <a:gd name="T7" fmla="*/ 1 h 65"/>
                <a:gd name="T8" fmla="*/ 2 w 741"/>
                <a:gd name="T9" fmla="*/ 1 h 65"/>
                <a:gd name="T10" fmla="*/ 2 w 741"/>
                <a:gd name="T11" fmla="*/ 1 h 65"/>
                <a:gd name="T12" fmla="*/ 2 w 741"/>
                <a:gd name="T13" fmla="*/ 1 h 65"/>
                <a:gd name="T14" fmla="*/ 2 w 741"/>
                <a:gd name="T15" fmla="*/ 1 h 65"/>
                <a:gd name="T16" fmla="*/ 2 w 741"/>
                <a:gd name="T17" fmla="*/ 1 h 65"/>
                <a:gd name="T18" fmla="*/ 1 w 741"/>
                <a:gd name="T19" fmla="*/ 1 h 65"/>
                <a:gd name="T20" fmla="*/ 1 w 741"/>
                <a:gd name="T21" fmla="*/ 1 h 65"/>
                <a:gd name="T22" fmla="*/ 1 w 741"/>
                <a:gd name="T23" fmla="*/ 1 h 65"/>
                <a:gd name="T24" fmla="*/ 1 w 741"/>
                <a:gd name="T25" fmla="*/ 1 h 65"/>
                <a:gd name="T26" fmla="*/ 1 w 741"/>
                <a:gd name="T27" fmla="*/ 1 h 65"/>
                <a:gd name="T28" fmla="*/ 1 w 741"/>
                <a:gd name="T29" fmla="*/ 1 h 65"/>
                <a:gd name="T30" fmla="*/ 1 w 741"/>
                <a:gd name="T31" fmla="*/ 1 h 65"/>
                <a:gd name="T32" fmla="*/ 1 w 741"/>
                <a:gd name="T33" fmla="*/ 1 h 65"/>
                <a:gd name="T34" fmla="*/ 0 w 741"/>
                <a:gd name="T35" fmla="*/ 1 h 65"/>
                <a:gd name="T36" fmla="*/ 1 w 741"/>
                <a:gd name="T37" fmla="*/ 1 h 65"/>
                <a:gd name="T38" fmla="*/ 1 w 741"/>
                <a:gd name="T39" fmla="*/ 1 h 65"/>
                <a:gd name="T40" fmla="*/ 1 w 741"/>
                <a:gd name="T41" fmla="*/ 1 h 65"/>
                <a:gd name="T42" fmla="*/ 1 w 741"/>
                <a:gd name="T43" fmla="*/ 1 h 65"/>
                <a:gd name="T44" fmla="*/ 1 w 741"/>
                <a:gd name="T45" fmla="*/ 1 h 65"/>
                <a:gd name="T46" fmla="*/ 1 w 741"/>
                <a:gd name="T47" fmla="*/ 1 h 65"/>
                <a:gd name="T48" fmla="*/ 1 w 741"/>
                <a:gd name="T49" fmla="*/ 1 h 65"/>
                <a:gd name="T50" fmla="*/ 1 w 741"/>
                <a:gd name="T51" fmla="*/ 1 h 65"/>
                <a:gd name="T52" fmla="*/ 1 w 741"/>
                <a:gd name="T53" fmla="*/ 1 h 65"/>
                <a:gd name="T54" fmla="*/ 1 w 741"/>
                <a:gd name="T55" fmla="*/ 1 h 65"/>
                <a:gd name="T56" fmla="*/ 1 w 741"/>
                <a:gd name="T57" fmla="*/ 1 h 65"/>
                <a:gd name="T58" fmla="*/ 1 w 741"/>
                <a:gd name="T59" fmla="*/ 1 h 65"/>
                <a:gd name="T60" fmla="*/ 1 w 741"/>
                <a:gd name="T61" fmla="*/ 1 h 65"/>
                <a:gd name="T62" fmla="*/ 1 w 741"/>
                <a:gd name="T63" fmla="*/ 1 h 65"/>
                <a:gd name="T64" fmla="*/ 1 w 741"/>
                <a:gd name="T65" fmla="*/ 1 h 65"/>
                <a:gd name="T66" fmla="*/ 1 w 741"/>
                <a:gd name="T67" fmla="*/ 1 h 65"/>
                <a:gd name="T68" fmla="*/ 2 w 741"/>
                <a:gd name="T69" fmla="*/ 1 h 65"/>
                <a:gd name="T70" fmla="*/ 2 w 741"/>
                <a:gd name="T71" fmla="*/ 1 h 65"/>
                <a:gd name="T72" fmla="*/ 2 w 741"/>
                <a:gd name="T73" fmla="*/ 1 h 65"/>
                <a:gd name="T74" fmla="*/ 2 w 741"/>
                <a:gd name="T75" fmla="*/ 1 h 65"/>
                <a:gd name="T76" fmla="*/ 2 w 741"/>
                <a:gd name="T77" fmla="*/ 1 h 65"/>
                <a:gd name="T78" fmla="*/ 2 w 741"/>
                <a:gd name="T79" fmla="*/ 1 h 65"/>
                <a:gd name="T80" fmla="*/ 2 w 741"/>
                <a:gd name="T81" fmla="*/ 1 h 65"/>
                <a:gd name="T82" fmla="*/ 2 w 741"/>
                <a:gd name="T83" fmla="*/ 1 h 65"/>
                <a:gd name="T84" fmla="*/ 2 w 741"/>
                <a:gd name="T85" fmla="*/ 1 h 65"/>
                <a:gd name="T86" fmla="*/ 2 w 741"/>
                <a:gd name="T87" fmla="*/ 1 h 65"/>
                <a:gd name="T88" fmla="*/ 2 w 741"/>
                <a:gd name="T89" fmla="*/ 1 h 65"/>
                <a:gd name="T90" fmla="*/ 3 w 741"/>
                <a:gd name="T91" fmla="*/ 1 h 65"/>
                <a:gd name="T92" fmla="*/ 3 w 741"/>
                <a:gd name="T93" fmla="*/ 1 h 65"/>
                <a:gd name="T94" fmla="*/ 3 w 741"/>
                <a:gd name="T95" fmla="*/ 1 h 65"/>
                <a:gd name="T96" fmla="*/ 3 w 741"/>
                <a:gd name="T97" fmla="*/ 1 h 65"/>
                <a:gd name="T98" fmla="*/ 3 w 741"/>
                <a:gd name="T99" fmla="*/ 0 h 65"/>
                <a:gd name="T100" fmla="*/ 4 w 741"/>
                <a:gd name="T101" fmla="*/ 1 h 65"/>
                <a:gd name="T102" fmla="*/ 3 w 741"/>
                <a:gd name="T103" fmla="*/ 1 h 6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41"/>
                <a:gd name="T157" fmla="*/ 0 h 65"/>
                <a:gd name="T158" fmla="*/ 741 w 741"/>
                <a:gd name="T159" fmla="*/ 65 h 6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41" h="65">
                  <a:moveTo>
                    <a:pt x="678" y="62"/>
                  </a:moveTo>
                  <a:lnTo>
                    <a:pt x="634" y="64"/>
                  </a:lnTo>
                  <a:lnTo>
                    <a:pt x="592" y="65"/>
                  </a:lnTo>
                  <a:lnTo>
                    <a:pt x="551" y="65"/>
                  </a:lnTo>
                  <a:lnTo>
                    <a:pt x="507" y="65"/>
                  </a:lnTo>
                  <a:lnTo>
                    <a:pt x="465" y="64"/>
                  </a:lnTo>
                  <a:lnTo>
                    <a:pt x="425" y="60"/>
                  </a:lnTo>
                  <a:lnTo>
                    <a:pt x="383" y="59"/>
                  </a:lnTo>
                  <a:lnTo>
                    <a:pt x="341" y="55"/>
                  </a:lnTo>
                  <a:lnTo>
                    <a:pt x="300" y="52"/>
                  </a:lnTo>
                  <a:lnTo>
                    <a:pt x="259" y="49"/>
                  </a:lnTo>
                  <a:lnTo>
                    <a:pt x="218" y="47"/>
                  </a:lnTo>
                  <a:lnTo>
                    <a:pt x="178" y="44"/>
                  </a:lnTo>
                  <a:lnTo>
                    <a:pt x="137" y="42"/>
                  </a:lnTo>
                  <a:lnTo>
                    <a:pt x="96" y="40"/>
                  </a:lnTo>
                  <a:lnTo>
                    <a:pt x="55" y="40"/>
                  </a:lnTo>
                  <a:lnTo>
                    <a:pt x="15" y="40"/>
                  </a:lnTo>
                  <a:lnTo>
                    <a:pt x="0" y="34"/>
                  </a:lnTo>
                  <a:lnTo>
                    <a:pt x="10" y="27"/>
                  </a:lnTo>
                  <a:lnTo>
                    <a:pt x="22" y="24"/>
                  </a:lnTo>
                  <a:lnTo>
                    <a:pt x="34" y="20"/>
                  </a:lnTo>
                  <a:lnTo>
                    <a:pt x="47" y="20"/>
                  </a:lnTo>
                  <a:lnTo>
                    <a:pt x="60" y="20"/>
                  </a:lnTo>
                  <a:lnTo>
                    <a:pt x="74" y="17"/>
                  </a:lnTo>
                  <a:lnTo>
                    <a:pt x="84" y="13"/>
                  </a:lnTo>
                  <a:lnTo>
                    <a:pt x="94" y="7"/>
                  </a:lnTo>
                  <a:lnTo>
                    <a:pt x="117" y="10"/>
                  </a:lnTo>
                  <a:lnTo>
                    <a:pt x="142" y="12"/>
                  </a:lnTo>
                  <a:lnTo>
                    <a:pt x="167" y="13"/>
                  </a:lnTo>
                  <a:lnTo>
                    <a:pt x="193" y="13"/>
                  </a:lnTo>
                  <a:lnTo>
                    <a:pt x="218" y="13"/>
                  </a:lnTo>
                  <a:lnTo>
                    <a:pt x="243" y="12"/>
                  </a:lnTo>
                  <a:lnTo>
                    <a:pt x="268" y="10"/>
                  </a:lnTo>
                  <a:lnTo>
                    <a:pt x="291" y="7"/>
                  </a:lnTo>
                  <a:lnTo>
                    <a:pt x="313" y="7"/>
                  </a:lnTo>
                  <a:lnTo>
                    <a:pt x="335" y="7"/>
                  </a:lnTo>
                  <a:lnTo>
                    <a:pt x="357" y="7"/>
                  </a:lnTo>
                  <a:lnTo>
                    <a:pt x="380" y="7"/>
                  </a:lnTo>
                  <a:lnTo>
                    <a:pt x="402" y="7"/>
                  </a:lnTo>
                  <a:lnTo>
                    <a:pt x="423" y="7"/>
                  </a:lnTo>
                  <a:lnTo>
                    <a:pt x="445" y="7"/>
                  </a:lnTo>
                  <a:lnTo>
                    <a:pt x="467" y="5"/>
                  </a:lnTo>
                  <a:lnTo>
                    <a:pt x="490" y="5"/>
                  </a:lnTo>
                  <a:lnTo>
                    <a:pt x="512" y="5"/>
                  </a:lnTo>
                  <a:lnTo>
                    <a:pt x="534" y="5"/>
                  </a:lnTo>
                  <a:lnTo>
                    <a:pt x="557" y="5"/>
                  </a:lnTo>
                  <a:lnTo>
                    <a:pt x="579" y="3"/>
                  </a:lnTo>
                  <a:lnTo>
                    <a:pt x="603" y="3"/>
                  </a:lnTo>
                  <a:lnTo>
                    <a:pt x="624" y="2"/>
                  </a:lnTo>
                  <a:lnTo>
                    <a:pt x="648" y="0"/>
                  </a:lnTo>
                  <a:lnTo>
                    <a:pt x="741" y="3"/>
                  </a:lnTo>
                  <a:lnTo>
                    <a:pt x="678"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1" name="Freeform 16"/>
            <p:cNvSpPr>
              <a:spLocks noChangeArrowheads="1"/>
            </p:cNvSpPr>
            <p:nvPr/>
          </p:nvSpPr>
          <p:spPr bwMode="auto">
            <a:xfrm>
              <a:off x="976" y="2018"/>
              <a:ext cx="443" cy="49"/>
            </a:xfrm>
            <a:custGeom>
              <a:avLst/>
              <a:gdLst>
                <a:gd name="T0" fmla="*/ 4 w 756"/>
                <a:gd name="T1" fmla="*/ 1 h 83"/>
                <a:gd name="T2" fmla="*/ 4 w 756"/>
                <a:gd name="T3" fmla="*/ 1 h 83"/>
                <a:gd name="T4" fmla="*/ 4 w 756"/>
                <a:gd name="T5" fmla="*/ 1 h 83"/>
                <a:gd name="T6" fmla="*/ 4 w 756"/>
                <a:gd name="T7" fmla="*/ 1 h 83"/>
                <a:gd name="T8" fmla="*/ 4 w 756"/>
                <a:gd name="T9" fmla="*/ 1 h 83"/>
                <a:gd name="T10" fmla="*/ 4 w 756"/>
                <a:gd name="T11" fmla="*/ 1 h 83"/>
                <a:gd name="T12" fmla="*/ 3 w 756"/>
                <a:gd name="T13" fmla="*/ 1 h 83"/>
                <a:gd name="T14" fmla="*/ 3 w 756"/>
                <a:gd name="T15" fmla="*/ 1 h 83"/>
                <a:gd name="T16" fmla="*/ 3 w 756"/>
                <a:gd name="T17" fmla="*/ 1 h 83"/>
                <a:gd name="T18" fmla="*/ 3 w 756"/>
                <a:gd name="T19" fmla="*/ 1 h 83"/>
                <a:gd name="T20" fmla="*/ 3 w 756"/>
                <a:gd name="T21" fmla="*/ 1 h 83"/>
                <a:gd name="T22" fmla="*/ 2 w 756"/>
                <a:gd name="T23" fmla="*/ 1 h 83"/>
                <a:gd name="T24" fmla="*/ 2 w 756"/>
                <a:gd name="T25" fmla="*/ 1 h 83"/>
                <a:gd name="T26" fmla="*/ 2 w 756"/>
                <a:gd name="T27" fmla="*/ 1 h 83"/>
                <a:gd name="T28" fmla="*/ 2 w 756"/>
                <a:gd name="T29" fmla="*/ 1 h 83"/>
                <a:gd name="T30" fmla="*/ 2 w 756"/>
                <a:gd name="T31" fmla="*/ 1 h 83"/>
                <a:gd name="T32" fmla="*/ 2 w 756"/>
                <a:gd name="T33" fmla="*/ 1 h 83"/>
                <a:gd name="T34" fmla="*/ 2 w 756"/>
                <a:gd name="T35" fmla="*/ 1 h 83"/>
                <a:gd name="T36" fmla="*/ 2 w 756"/>
                <a:gd name="T37" fmla="*/ 1 h 83"/>
                <a:gd name="T38" fmla="*/ 1 w 756"/>
                <a:gd name="T39" fmla="*/ 1 h 83"/>
                <a:gd name="T40" fmla="*/ 1 w 756"/>
                <a:gd name="T41" fmla="*/ 1 h 83"/>
                <a:gd name="T42" fmla="*/ 1 w 756"/>
                <a:gd name="T43" fmla="*/ 1 h 83"/>
                <a:gd name="T44" fmla="*/ 1 w 756"/>
                <a:gd name="T45" fmla="*/ 1 h 83"/>
                <a:gd name="T46" fmla="*/ 1 w 756"/>
                <a:gd name="T47" fmla="*/ 1 h 83"/>
                <a:gd name="T48" fmla="*/ 1 w 756"/>
                <a:gd name="T49" fmla="*/ 1 h 83"/>
                <a:gd name="T50" fmla="*/ 1 w 756"/>
                <a:gd name="T51" fmla="*/ 1 h 83"/>
                <a:gd name="T52" fmla="*/ 1 w 756"/>
                <a:gd name="T53" fmla="*/ 1 h 83"/>
                <a:gd name="T54" fmla="*/ 1 w 756"/>
                <a:gd name="T55" fmla="*/ 1 h 83"/>
                <a:gd name="T56" fmla="*/ 0 w 756"/>
                <a:gd name="T57" fmla="*/ 1 h 83"/>
                <a:gd name="T58" fmla="*/ 1 w 756"/>
                <a:gd name="T59" fmla="*/ 1 h 83"/>
                <a:gd name="T60" fmla="*/ 1 w 756"/>
                <a:gd name="T61" fmla="*/ 1 h 83"/>
                <a:gd name="T62" fmla="*/ 1 w 756"/>
                <a:gd name="T63" fmla="*/ 1 h 83"/>
                <a:gd name="T64" fmla="*/ 1 w 756"/>
                <a:gd name="T65" fmla="*/ 1 h 83"/>
                <a:gd name="T66" fmla="*/ 1 w 756"/>
                <a:gd name="T67" fmla="*/ 1 h 83"/>
                <a:gd name="T68" fmla="*/ 1 w 756"/>
                <a:gd name="T69" fmla="*/ 0 h 83"/>
                <a:gd name="T70" fmla="*/ 1 w 756"/>
                <a:gd name="T71" fmla="*/ 1 h 83"/>
                <a:gd name="T72" fmla="*/ 1 w 756"/>
                <a:gd name="T73" fmla="*/ 1 h 83"/>
                <a:gd name="T74" fmla="*/ 1 w 756"/>
                <a:gd name="T75" fmla="*/ 1 h 83"/>
                <a:gd name="T76" fmla="*/ 1 w 756"/>
                <a:gd name="T77" fmla="*/ 1 h 83"/>
                <a:gd name="T78" fmla="*/ 2 w 756"/>
                <a:gd name="T79" fmla="*/ 1 h 83"/>
                <a:gd name="T80" fmla="*/ 2 w 756"/>
                <a:gd name="T81" fmla="*/ 1 h 83"/>
                <a:gd name="T82" fmla="*/ 2 w 756"/>
                <a:gd name="T83" fmla="*/ 1 h 83"/>
                <a:gd name="T84" fmla="*/ 2 w 756"/>
                <a:gd name="T85" fmla="*/ 1 h 83"/>
                <a:gd name="T86" fmla="*/ 3 w 756"/>
                <a:gd name="T87" fmla="*/ 1 h 83"/>
                <a:gd name="T88" fmla="*/ 3 w 756"/>
                <a:gd name="T89" fmla="*/ 1 h 83"/>
                <a:gd name="T90" fmla="*/ 3 w 756"/>
                <a:gd name="T91" fmla="*/ 1 h 83"/>
                <a:gd name="T92" fmla="*/ 3 w 756"/>
                <a:gd name="T93" fmla="*/ 1 h 83"/>
                <a:gd name="T94" fmla="*/ 4 w 756"/>
                <a:gd name="T95" fmla="*/ 1 h 83"/>
                <a:gd name="T96" fmla="*/ 4 w 756"/>
                <a:gd name="T97" fmla="*/ 1 h 8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6"/>
                <a:gd name="T148" fmla="*/ 0 h 83"/>
                <a:gd name="T149" fmla="*/ 756 w 756"/>
                <a:gd name="T150" fmla="*/ 83 h 8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6" h="83">
                  <a:moveTo>
                    <a:pt x="756" y="16"/>
                  </a:moveTo>
                  <a:lnTo>
                    <a:pt x="754" y="33"/>
                  </a:lnTo>
                  <a:lnTo>
                    <a:pt x="753" y="50"/>
                  </a:lnTo>
                  <a:lnTo>
                    <a:pt x="748" y="67"/>
                  </a:lnTo>
                  <a:lnTo>
                    <a:pt x="739" y="83"/>
                  </a:lnTo>
                  <a:lnTo>
                    <a:pt x="707" y="83"/>
                  </a:lnTo>
                  <a:lnTo>
                    <a:pt x="676" y="83"/>
                  </a:lnTo>
                  <a:lnTo>
                    <a:pt x="646" y="83"/>
                  </a:lnTo>
                  <a:lnTo>
                    <a:pt x="614" y="82"/>
                  </a:lnTo>
                  <a:lnTo>
                    <a:pt x="585" y="82"/>
                  </a:lnTo>
                  <a:lnTo>
                    <a:pt x="555" y="80"/>
                  </a:lnTo>
                  <a:lnTo>
                    <a:pt x="525" y="78"/>
                  </a:lnTo>
                  <a:lnTo>
                    <a:pt x="497" y="77"/>
                  </a:lnTo>
                  <a:lnTo>
                    <a:pt x="466" y="75"/>
                  </a:lnTo>
                  <a:lnTo>
                    <a:pt x="436" y="73"/>
                  </a:lnTo>
                  <a:lnTo>
                    <a:pt x="408" y="72"/>
                  </a:lnTo>
                  <a:lnTo>
                    <a:pt x="378" y="70"/>
                  </a:lnTo>
                  <a:lnTo>
                    <a:pt x="349" y="70"/>
                  </a:lnTo>
                  <a:lnTo>
                    <a:pt x="319" y="70"/>
                  </a:lnTo>
                  <a:lnTo>
                    <a:pt x="287" y="70"/>
                  </a:lnTo>
                  <a:lnTo>
                    <a:pt x="257" y="72"/>
                  </a:lnTo>
                  <a:lnTo>
                    <a:pt x="226" y="70"/>
                  </a:lnTo>
                  <a:lnTo>
                    <a:pt x="195" y="68"/>
                  </a:lnTo>
                  <a:lnTo>
                    <a:pt x="164" y="67"/>
                  </a:lnTo>
                  <a:lnTo>
                    <a:pt x="134" y="65"/>
                  </a:lnTo>
                  <a:lnTo>
                    <a:pt x="102" y="65"/>
                  </a:lnTo>
                  <a:lnTo>
                    <a:pt x="68" y="65"/>
                  </a:lnTo>
                  <a:lnTo>
                    <a:pt x="35" y="65"/>
                  </a:lnTo>
                  <a:lnTo>
                    <a:pt x="0" y="65"/>
                  </a:lnTo>
                  <a:lnTo>
                    <a:pt x="3" y="48"/>
                  </a:lnTo>
                  <a:lnTo>
                    <a:pt x="13" y="33"/>
                  </a:lnTo>
                  <a:lnTo>
                    <a:pt x="26" y="18"/>
                  </a:lnTo>
                  <a:lnTo>
                    <a:pt x="38" y="3"/>
                  </a:lnTo>
                  <a:lnTo>
                    <a:pt x="82" y="1"/>
                  </a:lnTo>
                  <a:lnTo>
                    <a:pt x="125" y="0"/>
                  </a:lnTo>
                  <a:lnTo>
                    <a:pt x="170" y="1"/>
                  </a:lnTo>
                  <a:lnTo>
                    <a:pt x="214" y="3"/>
                  </a:lnTo>
                  <a:lnTo>
                    <a:pt x="259" y="5"/>
                  </a:lnTo>
                  <a:lnTo>
                    <a:pt x="304" y="8"/>
                  </a:lnTo>
                  <a:lnTo>
                    <a:pt x="349" y="11"/>
                  </a:lnTo>
                  <a:lnTo>
                    <a:pt x="395" y="15"/>
                  </a:lnTo>
                  <a:lnTo>
                    <a:pt x="440" y="18"/>
                  </a:lnTo>
                  <a:lnTo>
                    <a:pt x="485" y="21"/>
                  </a:lnTo>
                  <a:lnTo>
                    <a:pt x="530" y="23"/>
                  </a:lnTo>
                  <a:lnTo>
                    <a:pt x="575" y="25"/>
                  </a:lnTo>
                  <a:lnTo>
                    <a:pt x="622" y="25"/>
                  </a:lnTo>
                  <a:lnTo>
                    <a:pt x="666" y="23"/>
                  </a:lnTo>
                  <a:lnTo>
                    <a:pt x="711" y="21"/>
                  </a:lnTo>
                  <a:lnTo>
                    <a:pt x="756"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2" name="Freeform 17"/>
            <p:cNvSpPr>
              <a:spLocks noChangeArrowheads="1"/>
            </p:cNvSpPr>
            <p:nvPr/>
          </p:nvSpPr>
          <p:spPr bwMode="auto">
            <a:xfrm>
              <a:off x="460" y="2029"/>
              <a:ext cx="383" cy="37"/>
            </a:xfrm>
            <a:custGeom>
              <a:avLst/>
              <a:gdLst>
                <a:gd name="T0" fmla="*/ 3 w 653"/>
                <a:gd name="T1" fmla="*/ 0 h 66"/>
                <a:gd name="T2" fmla="*/ 3 w 653"/>
                <a:gd name="T3" fmla="*/ 1 h 66"/>
                <a:gd name="T4" fmla="*/ 3 w 653"/>
                <a:gd name="T5" fmla="*/ 1 h 66"/>
                <a:gd name="T6" fmla="*/ 3 w 653"/>
                <a:gd name="T7" fmla="*/ 1 h 66"/>
                <a:gd name="T8" fmla="*/ 3 w 653"/>
                <a:gd name="T9" fmla="*/ 1 h 66"/>
                <a:gd name="T10" fmla="*/ 2 w 653"/>
                <a:gd name="T11" fmla="*/ 1 h 66"/>
                <a:gd name="T12" fmla="*/ 2 w 653"/>
                <a:gd name="T13" fmla="*/ 1 h 66"/>
                <a:gd name="T14" fmla="*/ 2 w 653"/>
                <a:gd name="T15" fmla="*/ 1 h 66"/>
                <a:gd name="T16" fmla="*/ 2 w 653"/>
                <a:gd name="T17" fmla="*/ 1 h 66"/>
                <a:gd name="T18" fmla="*/ 2 w 653"/>
                <a:gd name="T19" fmla="*/ 1 h 66"/>
                <a:gd name="T20" fmla="*/ 2 w 653"/>
                <a:gd name="T21" fmla="*/ 1 h 66"/>
                <a:gd name="T22" fmla="*/ 2 w 653"/>
                <a:gd name="T23" fmla="*/ 1 h 66"/>
                <a:gd name="T24" fmla="*/ 2 w 653"/>
                <a:gd name="T25" fmla="*/ 1 h 66"/>
                <a:gd name="T26" fmla="*/ 1 w 653"/>
                <a:gd name="T27" fmla="*/ 1 h 66"/>
                <a:gd name="T28" fmla="*/ 1 w 653"/>
                <a:gd name="T29" fmla="*/ 1 h 66"/>
                <a:gd name="T30" fmla="*/ 1 w 653"/>
                <a:gd name="T31" fmla="*/ 1 h 66"/>
                <a:gd name="T32" fmla="*/ 1 w 653"/>
                <a:gd name="T33" fmla="*/ 1 h 66"/>
                <a:gd name="T34" fmla="*/ 1 w 653"/>
                <a:gd name="T35" fmla="*/ 1 h 66"/>
                <a:gd name="T36" fmla="*/ 1 w 653"/>
                <a:gd name="T37" fmla="*/ 1 h 66"/>
                <a:gd name="T38" fmla="*/ 1 w 653"/>
                <a:gd name="T39" fmla="*/ 1 h 66"/>
                <a:gd name="T40" fmla="*/ 1 w 653"/>
                <a:gd name="T41" fmla="*/ 1 h 66"/>
                <a:gd name="T42" fmla="*/ 1 w 653"/>
                <a:gd name="T43" fmla="*/ 1 h 66"/>
                <a:gd name="T44" fmla="*/ 1 w 653"/>
                <a:gd name="T45" fmla="*/ 1 h 66"/>
                <a:gd name="T46" fmla="*/ 1 w 653"/>
                <a:gd name="T47" fmla="*/ 1 h 66"/>
                <a:gd name="T48" fmla="*/ 1 w 653"/>
                <a:gd name="T49" fmla="*/ 1 h 66"/>
                <a:gd name="T50" fmla="*/ 0 w 653"/>
                <a:gd name="T51" fmla="*/ 1 h 66"/>
                <a:gd name="T52" fmla="*/ 1 w 653"/>
                <a:gd name="T53" fmla="*/ 1 h 66"/>
                <a:gd name="T54" fmla="*/ 1 w 653"/>
                <a:gd name="T55" fmla="*/ 1 h 66"/>
                <a:gd name="T56" fmla="*/ 1 w 653"/>
                <a:gd name="T57" fmla="*/ 1 h 66"/>
                <a:gd name="T58" fmla="*/ 1 w 653"/>
                <a:gd name="T59" fmla="*/ 1 h 66"/>
                <a:gd name="T60" fmla="*/ 1 w 653"/>
                <a:gd name="T61" fmla="*/ 1 h 66"/>
                <a:gd name="T62" fmla="*/ 1 w 653"/>
                <a:gd name="T63" fmla="*/ 1 h 66"/>
                <a:gd name="T64" fmla="*/ 1 w 653"/>
                <a:gd name="T65" fmla="*/ 1 h 66"/>
                <a:gd name="T66" fmla="*/ 1 w 653"/>
                <a:gd name="T67" fmla="*/ 1 h 66"/>
                <a:gd name="T68" fmla="*/ 1 w 653"/>
                <a:gd name="T69" fmla="*/ 1 h 66"/>
                <a:gd name="T70" fmla="*/ 1 w 653"/>
                <a:gd name="T71" fmla="*/ 1 h 66"/>
                <a:gd name="T72" fmla="*/ 1 w 653"/>
                <a:gd name="T73" fmla="*/ 1 h 66"/>
                <a:gd name="T74" fmla="*/ 2 w 653"/>
                <a:gd name="T75" fmla="*/ 1 h 66"/>
                <a:gd name="T76" fmla="*/ 2 w 653"/>
                <a:gd name="T77" fmla="*/ 1 h 66"/>
                <a:gd name="T78" fmla="*/ 2 w 653"/>
                <a:gd name="T79" fmla="*/ 1 h 66"/>
                <a:gd name="T80" fmla="*/ 2 w 653"/>
                <a:gd name="T81" fmla="*/ 1 h 66"/>
                <a:gd name="T82" fmla="*/ 2 w 653"/>
                <a:gd name="T83" fmla="*/ 1 h 66"/>
                <a:gd name="T84" fmla="*/ 2 w 653"/>
                <a:gd name="T85" fmla="*/ 1 h 66"/>
                <a:gd name="T86" fmla="*/ 2 w 653"/>
                <a:gd name="T87" fmla="*/ 1 h 66"/>
                <a:gd name="T88" fmla="*/ 2 w 653"/>
                <a:gd name="T89" fmla="*/ 1 h 66"/>
                <a:gd name="T90" fmla="*/ 3 w 653"/>
                <a:gd name="T91" fmla="*/ 1 h 66"/>
                <a:gd name="T92" fmla="*/ 3 w 653"/>
                <a:gd name="T93" fmla="*/ 1 h 66"/>
                <a:gd name="T94" fmla="*/ 3 w 653"/>
                <a:gd name="T95" fmla="*/ 1 h 66"/>
                <a:gd name="T96" fmla="*/ 3 w 653"/>
                <a:gd name="T97" fmla="*/ 1 h 66"/>
                <a:gd name="T98" fmla="*/ 3 w 653"/>
                <a:gd name="T99" fmla="*/ 0 h 6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3"/>
                <a:gd name="T151" fmla="*/ 0 h 66"/>
                <a:gd name="T152" fmla="*/ 653 w 653"/>
                <a:gd name="T153" fmla="*/ 66 h 6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3" h="66">
                  <a:moveTo>
                    <a:pt x="653" y="0"/>
                  </a:moveTo>
                  <a:lnTo>
                    <a:pt x="636" y="34"/>
                  </a:lnTo>
                  <a:lnTo>
                    <a:pt x="615" y="54"/>
                  </a:lnTo>
                  <a:lnTo>
                    <a:pt x="586" y="64"/>
                  </a:lnTo>
                  <a:lnTo>
                    <a:pt x="554" y="66"/>
                  </a:lnTo>
                  <a:lnTo>
                    <a:pt x="519" y="64"/>
                  </a:lnTo>
                  <a:lnTo>
                    <a:pt x="486" y="59"/>
                  </a:lnTo>
                  <a:lnTo>
                    <a:pt x="452" y="57"/>
                  </a:lnTo>
                  <a:lnTo>
                    <a:pt x="422" y="59"/>
                  </a:lnTo>
                  <a:lnTo>
                    <a:pt x="395" y="59"/>
                  </a:lnTo>
                  <a:lnTo>
                    <a:pt x="369" y="59"/>
                  </a:lnTo>
                  <a:lnTo>
                    <a:pt x="342" y="59"/>
                  </a:lnTo>
                  <a:lnTo>
                    <a:pt x="315" y="57"/>
                  </a:lnTo>
                  <a:lnTo>
                    <a:pt x="288" y="57"/>
                  </a:lnTo>
                  <a:lnTo>
                    <a:pt x="262" y="57"/>
                  </a:lnTo>
                  <a:lnTo>
                    <a:pt x="236" y="56"/>
                  </a:lnTo>
                  <a:lnTo>
                    <a:pt x="210" y="54"/>
                  </a:lnTo>
                  <a:lnTo>
                    <a:pt x="185" y="52"/>
                  </a:lnTo>
                  <a:lnTo>
                    <a:pt x="158" y="51"/>
                  </a:lnTo>
                  <a:lnTo>
                    <a:pt x="133" y="49"/>
                  </a:lnTo>
                  <a:lnTo>
                    <a:pt x="106" y="46"/>
                  </a:lnTo>
                  <a:lnTo>
                    <a:pt x="81" y="42"/>
                  </a:lnTo>
                  <a:lnTo>
                    <a:pt x="54" y="39"/>
                  </a:lnTo>
                  <a:lnTo>
                    <a:pt x="29" y="36"/>
                  </a:lnTo>
                  <a:lnTo>
                    <a:pt x="4" y="31"/>
                  </a:lnTo>
                  <a:lnTo>
                    <a:pt x="0" y="27"/>
                  </a:lnTo>
                  <a:lnTo>
                    <a:pt x="27" y="20"/>
                  </a:lnTo>
                  <a:lnTo>
                    <a:pt x="54" y="15"/>
                  </a:lnTo>
                  <a:lnTo>
                    <a:pt x="82" y="10"/>
                  </a:lnTo>
                  <a:lnTo>
                    <a:pt x="109" y="9"/>
                  </a:lnTo>
                  <a:lnTo>
                    <a:pt x="138" y="7"/>
                  </a:lnTo>
                  <a:lnTo>
                    <a:pt x="164" y="7"/>
                  </a:lnTo>
                  <a:lnTo>
                    <a:pt x="193" y="7"/>
                  </a:lnTo>
                  <a:lnTo>
                    <a:pt x="220" y="9"/>
                  </a:lnTo>
                  <a:lnTo>
                    <a:pt x="245" y="9"/>
                  </a:lnTo>
                  <a:lnTo>
                    <a:pt x="270" y="9"/>
                  </a:lnTo>
                  <a:lnTo>
                    <a:pt x="297" y="9"/>
                  </a:lnTo>
                  <a:lnTo>
                    <a:pt x="323" y="9"/>
                  </a:lnTo>
                  <a:lnTo>
                    <a:pt x="350" y="9"/>
                  </a:lnTo>
                  <a:lnTo>
                    <a:pt x="379" y="9"/>
                  </a:lnTo>
                  <a:lnTo>
                    <a:pt x="405" y="9"/>
                  </a:lnTo>
                  <a:lnTo>
                    <a:pt x="434" y="9"/>
                  </a:lnTo>
                  <a:lnTo>
                    <a:pt x="462" y="10"/>
                  </a:lnTo>
                  <a:lnTo>
                    <a:pt x="489" y="9"/>
                  </a:lnTo>
                  <a:lnTo>
                    <a:pt x="518" y="9"/>
                  </a:lnTo>
                  <a:lnTo>
                    <a:pt x="546" y="9"/>
                  </a:lnTo>
                  <a:lnTo>
                    <a:pt x="573" y="7"/>
                  </a:lnTo>
                  <a:lnTo>
                    <a:pt x="600" y="5"/>
                  </a:lnTo>
                  <a:lnTo>
                    <a:pt x="626" y="4"/>
                  </a:lnTo>
                  <a:lnTo>
                    <a:pt x="65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3" name="Freeform 18"/>
            <p:cNvSpPr>
              <a:spLocks noChangeArrowheads="1"/>
            </p:cNvSpPr>
            <p:nvPr/>
          </p:nvSpPr>
          <p:spPr bwMode="auto">
            <a:xfrm>
              <a:off x="1447" y="2029"/>
              <a:ext cx="548" cy="43"/>
            </a:xfrm>
            <a:custGeom>
              <a:avLst/>
              <a:gdLst>
                <a:gd name="T0" fmla="*/ 2 w 937"/>
                <a:gd name="T1" fmla="*/ 1 h 74"/>
                <a:gd name="T2" fmla="*/ 3 w 937"/>
                <a:gd name="T3" fmla="*/ 1 h 74"/>
                <a:gd name="T4" fmla="*/ 3 w 937"/>
                <a:gd name="T5" fmla="*/ 1 h 74"/>
                <a:gd name="T6" fmla="*/ 3 w 937"/>
                <a:gd name="T7" fmla="*/ 1 h 74"/>
                <a:gd name="T8" fmla="*/ 3 w 937"/>
                <a:gd name="T9" fmla="*/ 1 h 74"/>
                <a:gd name="T10" fmla="*/ 3 w 937"/>
                <a:gd name="T11" fmla="*/ 1 h 74"/>
                <a:gd name="T12" fmla="*/ 3 w 937"/>
                <a:gd name="T13" fmla="*/ 1 h 74"/>
                <a:gd name="T14" fmla="*/ 4 w 937"/>
                <a:gd name="T15" fmla="*/ 1 h 74"/>
                <a:gd name="T16" fmla="*/ 4 w 937"/>
                <a:gd name="T17" fmla="*/ 1 h 74"/>
                <a:gd name="T18" fmla="*/ 4 w 937"/>
                <a:gd name="T19" fmla="*/ 1 h 74"/>
                <a:gd name="T20" fmla="*/ 4 w 937"/>
                <a:gd name="T21" fmla="*/ 1 h 74"/>
                <a:gd name="T22" fmla="*/ 4 w 937"/>
                <a:gd name="T23" fmla="*/ 1 h 74"/>
                <a:gd name="T24" fmla="*/ 4 w 937"/>
                <a:gd name="T25" fmla="*/ 1 h 74"/>
                <a:gd name="T26" fmla="*/ 4 w 937"/>
                <a:gd name="T27" fmla="*/ 1 h 74"/>
                <a:gd name="T28" fmla="*/ 5 w 937"/>
                <a:gd name="T29" fmla="*/ 1 h 74"/>
                <a:gd name="T30" fmla="*/ 5 w 937"/>
                <a:gd name="T31" fmla="*/ 1 h 74"/>
                <a:gd name="T32" fmla="*/ 5 w 937"/>
                <a:gd name="T33" fmla="*/ 1 h 74"/>
                <a:gd name="T34" fmla="*/ 4 w 937"/>
                <a:gd name="T35" fmla="*/ 1 h 74"/>
                <a:gd name="T36" fmla="*/ 4 w 937"/>
                <a:gd name="T37" fmla="*/ 1 h 74"/>
                <a:gd name="T38" fmla="*/ 4 w 937"/>
                <a:gd name="T39" fmla="*/ 1 h 74"/>
                <a:gd name="T40" fmla="*/ 4 w 937"/>
                <a:gd name="T41" fmla="*/ 1 h 74"/>
                <a:gd name="T42" fmla="*/ 3 w 937"/>
                <a:gd name="T43" fmla="*/ 1 h 74"/>
                <a:gd name="T44" fmla="*/ 3 w 937"/>
                <a:gd name="T45" fmla="*/ 1 h 74"/>
                <a:gd name="T46" fmla="*/ 3 w 937"/>
                <a:gd name="T47" fmla="*/ 1 h 74"/>
                <a:gd name="T48" fmla="*/ 3 w 937"/>
                <a:gd name="T49" fmla="*/ 1 h 74"/>
                <a:gd name="T50" fmla="*/ 3 w 937"/>
                <a:gd name="T51" fmla="*/ 1 h 74"/>
                <a:gd name="T52" fmla="*/ 3 w 937"/>
                <a:gd name="T53" fmla="*/ 1 h 74"/>
                <a:gd name="T54" fmla="*/ 2 w 937"/>
                <a:gd name="T55" fmla="*/ 1 h 74"/>
                <a:gd name="T56" fmla="*/ 2 w 937"/>
                <a:gd name="T57" fmla="*/ 1 h 74"/>
                <a:gd name="T58" fmla="*/ 2 w 937"/>
                <a:gd name="T59" fmla="*/ 1 h 74"/>
                <a:gd name="T60" fmla="*/ 2 w 937"/>
                <a:gd name="T61" fmla="*/ 1 h 74"/>
                <a:gd name="T62" fmla="*/ 2 w 937"/>
                <a:gd name="T63" fmla="*/ 1 h 74"/>
                <a:gd name="T64" fmla="*/ 2 w 937"/>
                <a:gd name="T65" fmla="*/ 1 h 74"/>
                <a:gd name="T66" fmla="*/ 1 w 937"/>
                <a:gd name="T67" fmla="*/ 1 h 74"/>
                <a:gd name="T68" fmla="*/ 1 w 937"/>
                <a:gd name="T69" fmla="*/ 1 h 74"/>
                <a:gd name="T70" fmla="*/ 1 w 937"/>
                <a:gd name="T71" fmla="*/ 1 h 74"/>
                <a:gd name="T72" fmla="*/ 1 w 937"/>
                <a:gd name="T73" fmla="*/ 1 h 74"/>
                <a:gd name="T74" fmla="*/ 1 w 937"/>
                <a:gd name="T75" fmla="*/ 1 h 74"/>
                <a:gd name="T76" fmla="*/ 1 w 937"/>
                <a:gd name="T77" fmla="*/ 1 h 74"/>
                <a:gd name="T78" fmla="*/ 1 w 937"/>
                <a:gd name="T79" fmla="*/ 1 h 74"/>
                <a:gd name="T80" fmla="*/ 1 w 937"/>
                <a:gd name="T81" fmla="*/ 1 h 74"/>
                <a:gd name="T82" fmla="*/ 1 w 937"/>
                <a:gd name="T83" fmla="*/ 1 h 74"/>
                <a:gd name="T84" fmla="*/ 1 w 937"/>
                <a:gd name="T85" fmla="*/ 1 h 74"/>
                <a:gd name="T86" fmla="*/ 1 w 937"/>
                <a:gd name="T87" fmla="*/ 1 h 74"/>
                <a:gd name="T88" fmla="*/ 1 w 937"/>
                <a:gd name="T89" fmla="*/ 1 h 74"/>
                <a:gd name="T90" fmla="*/ 1 w 937"/>
                <a:gd name="T91" fmla="*/ 1 h 74"/>
                <a:gd name="T92" fmla="*/ 0 w 937"/>
                <a:gd name="T93" fmla="*/ 1 h 74"/>
                <a:gd name="T94" fmla="*/ 1 w 937"/>
                <a:gd name="T95" fmla="*/ 1 h 74"/>
                <a:gd name="T96" fmla="*/ 1 w 937"/>
                <a:gd name="T97" fmla="*/ 1 h 74"/>
                <a:gd name="T98" fmla="*/ 1 w 937"/>
                <a:gd name="T99" fmla="*/ 1 h 74"/>
                <a:gd name="T100" fmla="*/ 1 w 937"/>
                <a:gd name="T101" fmla="*/ 1 h 74"/>
                <a:gd name="T102" fmla="*/ 1 w 937"/>
                <a:gd name="T103" fmla="*/ 1 h 74"/>
                <a:gd name="T104" fmla="*/ 2 w 937"/>
                <a:gd name="T105" fmla="*/ 1 h 74"/>
                <a:gd name="T106" fmla="*/ 2 w 937"/>
                <a:gd name="T107" fmla="*/ 1 h 74"/>
                <a:gd name="T108" fmla="*/ 2 w 937"/>
                <a:gd name="T109" fmla="*/ 1 h 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37"/>
                <a:gd name="T166" fmla="*/ 0 h 74"/>
                <a:gd name="T167" fmla="*/ 937 w 937"/>
                <a:gd name="T168" fmla="*/ 74 h 7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37" h="74">
                  <a:moveTo>
                    <a:pt x="515" y="15"/>
                  </a:moveTo>
                  <a:lnTo>
                    <a:pt x="527" y="19"/>
                  </a:lnTo>
                  <a:lnTo>
                    <a:pt x="537" y="17"/>
                  </a:lnTo>
                  <a:lnTo>
                    <a:pt x="547" y="14"/>
                  </a:lnTo>
                  <a:lnTo>
                    <a:pt x="555" y="9"/>
                  </a:lnTo>
                  <a:lnTo>
                    <a:pt x="565" y="4"/>
                  </a:lnTo>
                  <a:lnTo>
                    <a:pt x="574" y="2"/>
                  </a:lnTo>
                  <a:lnTo>
                    <a:pt x="584" y="4"/>
                  </a:lnTo>
                  <a:lnTo>
                    <a:pt x="596" y="12"/>
                  </a:lnTo>
                  <a:lnTo>
                    <a:pt x="614" y="12"/>
                  </a:lnTo>
                  <a:lnTo>
                    <a:pt x="632" y="12"/>
                  </a:lnTo>
                  <a:lnTo>
                    <a:pt x="651" y="12"/>
                  </a:lnTo>
                  <a:lnTo>
                    <a:pt x="669" y="12"/>
                  </a:lnTo>
                  <a:lnTo>
                    <a:pt x="686" y="14"/>
                  </a:lnTo>
                  <a:lnTo>
                    <a:pt x="704" y="15"/>
                  </a:lnTo>
                  <a:lnTo>
                    <a:pt x="721" y="15"/>
                  </a:lnTo>
                  <a:lnTo>
                    <a:pt x="739" y="17"/>
                  </a:lnTo>
                  <a:lnTo>
                    <a:pt x="756" y="19"/>
                  </a:lnTo>
                  <a:lnTo>
                    <a:pt x="775" y="20"/>
                  </a:lnTo>
                  <a:lnTo>
                    <a:pt x="791" y="20"/>
                  </a:lnTo>
                  <a:lnTo>
                    <a:pt x="810" y="22"/>
                  </a:lnTo>
                  <a:lnTo>
                    <a:pt x="828" y="24"/>
                  </a:lnTo>
                  <a:lnTo>
                    <a:pt x="848" y="24"/>
                  </a:lnTo>
                  <a:lnTo>
                    <a:pt x="867" y="24"/>
                  </a:lnTo>
                  <a:lnTo>
                    <a:pt x="887" y="24"/>
                  </a:lnTo>
                  <a:lnTo>
                    <a:pt x="892" y="31"/>
                  </a:lnTo>
                  <a:lnTo>
                    <a:pt x="897" y="36"/>
                  </a:lnTo>
                  <a:lnTo>
                    <a:pt x="902" y="37"/>
                  </a:lnTo>
                  <a:lnTo>
                    <a:pt x="910" y="37"/>
                  </a:lnTo>
                  <a:lnTo>
                    <a:pt x="917" y="37"/>
                  </a:lnTo>
                  <a:lnTo>
                    <a:pt x="923" y="36"/>
                  </a:lnTo>
                  <a:lnTo>
                    <a:pt x="930" y="36"/>
                  </a:lnTo>
                  <a:lnTo>
                    <a:pt x="937" y="36"/>
                  </a:lnTo>
                  <a:lnTo>
                    <a:pt x="930" y="41"/>
                  </a:lnTo>
                  <a:lnTo>
                    <a:pt x="922" y="44"/>
                  </a:lnTo>
                  <a:lnTo>
                    <a:pt x="913" y="47"/>
                  </a:lnTo>
                  <a:lnTo>
                    <a:pt x="903" y="47"/>
                  </a:lnTo>
                  <a:lnTo>
                    <a:pt x="872" y="47"/>
                  </a:lnTo>
                  <a:lnTo>
                    <a:pt x="842" y="47"/>
                  </a:lnTo>
                  <a:lnTo>
                    <a:pt x="813" y="47"/>
                  </a:lnTo>
                  <a:lnTo>
                    <a:pt x="785" y="47"/>
                  </a:lnTo>
                  <a:lnTo>
                    <a:pt x="756" y="46"/>
                  </a:lnTo>
                  <a:lnTo>
                    <a:pt x="729" y="46"/>
                  </a:lnTo>
                  <a:lnTo>
                    <a:pt x="701" y="44"/>
                  </a:lnTo>
                  <a:lnTo>
                    <a:pt x="674" y="42"/>
                  </a:lnTo>
                  <a:lnTo>
                    <a:pt x="657" y="42"/>
                  </a:lnTo>
                  <a:lnTo>
                    <a:pt x="641" y="42"/>
                  </a:lnTo>
                  <a:lnTo>
                    <a:pt x="626" y="42"/>
                  </a:lnTo>
                  <a:lnTo>
                    <a:pt x="611" y="44"/>
                  </a:lnTo>
                  <a:lnTo>
                    <a:pt x="596" y="44"/>
                  </a:lnTo>
                  <a:lnTo>
                    <a:pt x="582" y="46"/>
                  </a:lnTo>
                  <a:lnTo>
                    <a:pt x="567" y="49"/>
                  </a:lnTo>
                  <a:lnTo>
                    <a:pt x="552" y="52"/>
                  </a:lnTo>
                  <a:lnTo>
                    <a:pt x="539" y="47"/>
                  </a:lnTo>
                  <a:lnTo>
                    <a:pt x="522" y="49"/>
                  </a:lnTo>
                  <a:lnTo>
                    <a:pt x="505" y="49"/>
                  </a:lnTo>
                  <a:lnTo>
                    <a:pt x="488" y="51"/>
                  </a:lnTo>
                  <a:lnTo>
                    <a:pt x="472" y="51"/>
                  </a:lnTo>
                  <a:lnTo>
                    <a:pt x="453" y="51"/>
                  </a:lnTo>
                  <a:lnTo>
                    <a:pt x="435" y="51"/>
                  </a:lnTo>
                  <a:lnTo>
                    <a:pt x="418" y="49"/>
                  </a:lnTo>
                  <a:lnTo>
                    <a:pt x="400" y="49"/>
                  </a:lnTo>
                  <a:lnTo>
                    <a:pt x="381" y="49"/>
                  </a:lnTo>
                  <a:lnTo>
                    <a:pt x="363" y="49"/>
                  </a:lnTo>
                  <a:lnTo>
                    <a:pt x="346" y="51"/>
                  </a:lnTo>
                  <a:lnTo>
                    <a:pt x="328" y="51"/>
                  </a:lnTo>
                  <a:lnTo>
                    <a:pt x="311" y="52"/>
                  </a:lnTo>
                  <a:lnTo>
                    <a:pt x="294" y="54"/>
                  </a:lnTo>
                  <a:lnTo>
                    <a:pt x="278" y="56"/>
                  </a:lnTo>
                  <a:lnTo>
                    <a:pt x="263" y="59"/>
                  </a:lnTo>
                  <a:lnTo>
                    <a:pt x="252" y="57"/>
                  </a:lnTo>
                  <a:lnTo>
                    <a:pt x="242" y="59"/>
                  </a:lnTo>
                  <a:lnTo>
                    <a:pt x="232" y="61"/>
                  </a:lnTo>
                  <a:lnTo>
                    <a:pt x="222" y="62"/>
                  </a:lnTo>
                  <a:lnTo>
                    <a:pt x="212" y="64"/>
                  </a:lnTo>
                  <a:lnTo>
                    <a:pt x="202" y="64"/>
                  </a:lnTo>
                  <a:lnTo>
                    <a:pt x="194" y="62"/>
                  </a:lnTo>
                  <a:lnTo>
                    <a:pt x="187" y="56"/>
                  </a:lnTo>
                  <a:lnTo>
                    <a:pt x="169" y="57"/>
                  </a:lnTo>
                  <a:lnTo>
                    <a:pt x="152" y="57"/>
                  </a:lnTo>
                  <a:lnTo>
                    <a:pt x="134" y="59"/>
                  </a:lnTo>
                  <a:lnTo>
                    <a:pt x="117" y="62"/>
                  </a:lnTo>
                  <a:lnTo>
                    <a:pt x="100" y="64"/>
                  </a:lnTo>
                  <a:lnTo>
                    <a:pt x="83" y="67"/>
                  </a:lnTo>
                  <a:lnTo>
                    <a:pt x="67" y="71"/>
                  </a:lnTo>
                  <a:lnTo>
                    <a:pt x="50" y="74"/>
                  </a:lnTo>
                  <a:lnTo>
                    <a:pt x="40" y="67"/>
                  </a:lnTo>
                  <a:lnTo>
                    <a:pt x="33" y="59"/>
                  </a:lnTo>
                  <a:lnTo>
                    <a:pt x="27" y="51"/>
                  </a:lnTo>
                  <a:lnTo>
                    <a:pt x="23" y="41"/>
                  </a:lnTo>
                  <a:lnTo>
                    <a:pt x="20" y="31"/>
                  </a:lnTo>
                  <a:lnTo>
                    <a:pt x="15" y="20"/>
                  </a:lnTo>
                  <a:lnTo>
                    <a:pt x="8" y="10"/>
                  </a:lnTo>
                  <a:lnTo>
                    <a:pt x="0" y="2"/>
                  </a:lnTo>
                  <a:lnTo>
                    <a:pt x="3" y="0"/>
                  </a:lnTo>
                  <a:lnTo>
                    <a:pt x="35" y="2"/>
                  </a:lnTo>
                  <a:lnTo>
                    <a:pt x="68" y="2"/>
                  </a:lnTo>
                  <a:lnTo>
                    <a:pt x="100" y="2"/>
                  </a:lnTo>
                  <a:lnTo>
                    <a:pt x="132" y="2"/>
                  </a:lnTo>
                  <a:lnTo>
                    <a:pt x="165" y="2"/>
                  </a:lnTo>
                  <a:lnTo>
                    <a:pt x="197" y="2"/>
                  </a:lnTo>
                  <a:lnTo>
                    <a:pt x="231" y="2"/>
                  </a:lnTo>
                  <a:lnTo>
                    <a:pt x="263" y="2"/>
                  </a:lnTo>
                  <a:lnTo>
                    <a:pt x="294" y="2"/>
                  </a:lnTo>
                  <a:lnTo>
                    <a:pt x="326" y="2"/>
                  </a:lnTo>
                  <a:lnTo>
                    <a:pt x="358" y="2"/>
                  </a:lnTo>
                  <a:lnTo>
                    <a:pt x="390" y="4"/>
                  </a:lnTo>
                  <a:lnTo>
                    <a:pt x="422" y="5"/>
                  </a:lnTo>
                  <a:lnTo>
                    <a:pt x="453" y="9"/>
                  </a:lnTo>
                  <a:lnTo>
                    <a:pt x="485" y="10"/>
                  </a:lnTo>
                  <a:lnTo>
                    <a:pt x="515"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4" name="Freeform 19"/>
            <p:cNvSpPr>
              <a:spLocks noChangeArrowheads="1"/>
            </p:cNvSpPr>
            <p:nvPr/>
          </p:nvSpPr>
          <p:spPr bwMode="auto">
            <a:xfrm>
              <a:off x="933" y="2065"/>
              <a:ext cx="474" cy="86"/>
            </a:xfrm>
            <a:custGeom>
              <a:avLst/>
              <a:gdLst>
                <a:gd name="T0" fmla="*/ 3 w 810"/>
                <a:gd name="T1" fmla="*/ 1 h 147"/>
                <a:gd name="T2" fmla="*/ 3 w 810"/>
                <a:gd name="T3" fmla="*/ 1 h 147"/>
                <a:gd name="T4" fmla="*/ 3 w 810"/>
                <a:gd name="T5" fmla="*/ 1 h 147"/>
                <a:gd name="T6" fmla="*/ 3 w 810"/>
                <a:gd name="T7" fmla="*/ 1 h 147"/>
                <a:gd name="T8" fmla="*/ 3 w 810"/>
                <a:gd name="T9" fmla="*/ 1 h 147"/>
                <a:gd name="T10" fmla="*/ 4 w 810"/>
                <a:gd name="T11" fmla="*/ 1 h 147"/>
                <a:gd name="T12" fmla="*/ 4 w 810"/>
                <a:gd name="T13" fmla="*/ 1 h 147"/>
                <a:gd name="T14" fmla="*/ 4 w 810"/>
                <a:gd name="T15" fmla="*/ 1 h 147"/>
                <a:gd name="T16" fmla="*/ 4 w 810"/>
                <a:gd name="T17" fmla="*/ 1 h 147"/>
                <a:gd name="T18" fmla="*/ 4 w 810"/>
                <a:gd name="T19" fmla="*/ 1 h 147"/>
                <a:gd name="T20" fmla="*/ 4 w 810"/>
                <a:gd name="T21" fmla="*/ 1 h 147"/>
                <a:gd name="T22" fmla="*/ 4 w 810"/>
                <a:gd name="T23" fmla="*/ 1 h 147"/>
                <a:gd name="T24" fmla="*/ 3 w 810"/>
                <a:gd name="T25" fmla="*/ 1 h 147"/>
                <a:gd name="T26" fmla="*/ 4 w 810"/>
                <a:gd name="T27" fmla="*/ 1 h 147"/>
                <a:gd name="T28" fmla="*/ 4 w 810"/>
                <a:gd name="T29" fmla="*/ 1 h 147"/>
                <a:gd name="T30" fmla="*/ 4 w 810"/>
                <a:gd name="T31" fmla="*/ 1 h 147"/>
                <a:gd name="T32" fmla="*/ 4 w 810"/>
                <a:gd name="T33" fmla="*/ 1 h 147"/>
                <a:gd name="T34" fmla="*/ 4 w 810"/>
                <a:gd name="T35" fmla="*/ 1 h 147"/>
                <a:gd name="T36" fmla="*/ 3 w 810"/>
                <a:gd name="T37" fmla="*/ 1 h 147"/>
                <a:gd name="T38" fmla="*/ 3 w 810"/>
                <a:gd name="T39" fmla="*/ 1 h 147"/>
                <a:gd name="T40" fmla="*/ 2 w 810"/>
                <a:gd name="T41" fmla="*/ 1 h 147"/>
                <a:gd name="T42" fmla="*/ 2 w 810"/>
                <a:gd name="T43" fmla="*/ 1 h 147"/>
                <a:gd name="T44" fmla="*/ 1 w 810"/>
                <a:gd name="T45" fmla="*/ 1 h 147"/>
                <a:gd name="T46" fmla="*/ 1 w 810"/>
                <a:gd name="T47" fmla="*/ 1 h 147"/>
                <a:gd name="T48" fmla="*/ 1 w 810"/>
                <a:gd name="T49" fmla="*/ 1 h 147"/>
                <a:gd name="T50" fmla="*/ 0 w 810"/>
                <a:gd name="T51" fmla="*/ 1 h 147"/>
                <a:gd name="T52" fmla="*/ 1 w 810"/>
                <a:gd name="T53" fmla="*/ 1 h 147"/>
                <a:gd name="T54" fmla="*/ 1 w 810"/>
                <a:gd name="T55" fmla="*/ 1 h 147"/>
                <a:gd name="T56" fmla="*/ 1 w 810"/>
                <a:gd name="T57" fmla="*/ 1 h 147"/>
                <a:gd name="T58" fmla="*/ 1 w 810"/>
                <a:gd name="T59" fmla="*/ 1 h 147"/>
                <a:gd name="T60" fmla="*/ 2 w 810"/>
                <a:gd name="T61" fmla="*/ 1 h 147"/>
                <a:gd name="T62" fmla="*/ 2 w 810"/>
                <a:gd name="T63" fmla="*/ 1 h 147"/>
                <a:gd name="T64" fmla="*/ 2 w 810"/>
                <a:gd name="T65" fmla="*/ 1 h 147"/>
                <a:gd name="T66" fmla="*/ 3 w 810"/>
                <a:gd name="T67" fmla="*/ 1 h 147"/>
                <a:gd name="T68" fmla="*/ 3 w 810"/>
                <a:gd name="T69" fmla="*/ 1 h 147"/>
                <a:gd name="T70" fmla="*/ 3 w 810"/>
                <a:gd name="T71" fmla="*/ 1 h 147"/>
                <a:gd name="T72" fmla="*/ 3 w 810"/>
                <a:gd name="T73" fmla="*/ 1 h 147"/>
                <a:gd name="T74" fmla="*/ 3 w 810"/>
                <a:gd name="T75" fmla="*/ 1 h 147"/>
                <a:gd name="T76" fmla="*/ 2 w 810"/>
                <a:gd name="T77" fmla="*/ 1 h 147"/>
                <a:gd name="T78" fmla="*/ 2 w 810"/>
                <a:gd name="T79" fmla="*/ 1 h 147"/>
                <a:gd name="T80" fmla="*/ 2 w 810"/>
                <a:gd name="T81" fmla="*/ 1 h 147"/>
                <a:gd name="T82" fmla="*/ 1 w 810"/>
                <a:gd name="T83" fmla="*/ 1 h 147"/>
                <a:gd name="T84" fmla="*/ 1 w 810"/>
                <a:gd name="T85" fmla="*/ 1 h 147"/>
                <a:gd name="T86" fmla="*/ 1 w 810"/>
                <a:gd name="T87" fmla="*/ 1 h 147"/>
                <a:gd name="T88" fmla="*/ 1 w 810"/>
                <a:gd name="T89" fmla="*/ 1 h 147"/>
                <a:gd name="T90" fmla="*/ 1 w 810"/>
                <a:gd name="T91" fmla="*/ 1 h 147"/>
                <a:gd name="T92" fmla="*/ 1 w 810"/>
                <a:gd name="T93" fmla="*/ 0 h 147"/>
                <a:gd name="T94" fmla="*/ 1 w 810"/>
                <a:gd name="T95" fmla="*/ 1 h 147"/>
                <a:gd name="T96" fmla="*/ 1 w 810"/>
                <a:gd name="T97" fmla="*/ 1 h 147"/>
                <a:gd name="T98" fmla="*/ 1 w 810"/>
                <a:gd name="T99" fmla="*/ 1 h 147"/>
                <a:gd name="T100" fmla="*/ 2 w 810"/>
                <a:gd name="T101" fmla="*/ 1 h 147"/>
                <a:gd name="T102" fmla="*/ 2 w 810"/>
                <a:gd name="T103" fmla="*/ 1 h 147"/>
                <a:gd name="T104" fmla="*/ 2 w 810"/>
                <a:gd name="T105" fmla="*/ 1 h 147"/>
                <a:gd name="T106" fmla="*/ 2 w 810"/>
                <a:gd name="T107" fmla="*/ 1 h 147"/>
                <a:gd name="T108" fmla="*/ 3 w 810"/>
                <a:gd name="T109" fmla="*/ 1 h 1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0"/>
                <a:gd name="T166" fmla="*/ 0 h 147"/>
                <a:gd name="T167" fmla="*/ 810 w 810"/>
                <a:gd name="T168" fmla="*/ 147 h 1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0" h="147">
                  <a:moveTo>
                    <a:pt x="575" y="13"/>
                  </a:moveTo>
                  <a:lnTo>
                    <a:pt x="582" y="20"/>
                  </a:lnTo>
                  <a:lnTo>
                    <a:pt x="589" y="22"/>
                  </a:lnTo>
                  <a:lnTo>
                    <a:pt x="597" y="23"/>
                  </a:lnTo>
                  <a:lnTo>
                    <a:pt x="607" y="22"/>
                  </a:lnTo>
                  <a:lnTo>
                    <a:pt x="615" y="20"/>
                  </a:lnTo>
                  <a:lnTo>
                    <a:pt x="626" y="20"/>
                  </a:lnTo>
                  <a:lnTo>
                    <a:pt x="636" y="20"/>
                  </a:lnTo>
                  <a:lnTo>
                    <a:pt x="644" y="23"/>
                  </a:lnTo>
                  <a:lnTo>
                    <a:pt x="664" y="28"/>
                  </a:lnTo>
                  <a:lnTo>
                    <a:pt x="684" y="30"/>
                  </a:lnTo>
                  <a:lnTo>
                    <a:pt x="704" y="28"/>
                  </a:lnTo>
                  <a:lnTo>
                    <a:pt x="724" y="28"/>
                  </a:lnTo>
                  <a:lnTo>
                    <a:pt x="744" y="27"/>
                  </a:lnTo>
                  <a:lnTo>
                    <a:pt x="766" y="25"/>
                  </a:lnTo>
                  <a:lnTo>
                    <a:pt x="788" y="23"/>
                  </a:lnTo>
                  <a:lnTo>
                    <a:pt x="810" y="25"/>
                  </a:lnTo>
                  <a:lnTo>
                    <a:pt x="810" y="30"/>
                  </a:lnTo>
                  <a:lnTo>
                    <a:pt x="793" y="35"/>
                  </a:lnTo>
                  <a:lnTo>
                    <a:pt x="776" y="42"/>
                  </a:lnTo>
                  <a:lnTo>
                    <a:pt x="759" y="47"/>
                  </a:lnTo>
                  <a:lnTo>
                    <a:pt x="743" y="54"/>
                  </a:lnTo>
                  <a:lnTo>
                    <a:pt x="726" y="59"/>
                  </a:lnTo>
                  <a:lnTo>
                    <a:pt x="711" y="65"/>
                  </a:lnTo>
                  <a:lnTo>
                    <a:pt x="694" y="70"/>
                  </a:lnTo>
                  <a:lnTo>
                    <a:pt x="677" y="77"/>
                  </a:lnTo>
                  <a:lnTo>
                    <a:pt x="691" y="82"/>
                  </a:lnTo>
                  <a:lnTo>
                    <a:pt x="706" y="89"/>
                  </a:lnTo>
                  <a:lnTo>
                    <a:pt x="719" y="97"/>
                  </a:lnTo>
                  <a:lnTo>
                    <a:pt x="733" y="107"/>
                  </a:lnTo>
                  <a:lnTo>
                    <a:pt x="746" y="115"/>
                  </a:lnTo>
                  <a:lnTo>
                    <a:pt x="761" y="124"/>
                  </a:lnTo>
                  <a:lnTo>
                    <a:pt x="774" y="132"/>
                  </a:lnTo>
                  <a:lnTo>
                    <a:pt x="789" y="139"/>
                  </a:lnTo>
                  <a:lnTo>
                    <a:pt x="789" y="147"/>
                  </a:lnTo>
                  <a:lnTo>
                    <a:pt x="738" y="146"/>
                  </a:lnTo>
                  <a:lnTo>
                    <a:pt x="687" y="144"/>
                  </a:lnTo>
                  <a:lnTo>
                    <a:pt x="639" y="142"/>
                  </a:lnTo>
                  <a:lnTo>
                    <a:pt x="589" y="140"/>
                  </a:lnTo>
                  <a:lnTo>
                    <a:pt x="540" y="139"/>
                  </a:lnTo>
                  <a:lnTo>
                    <a:pt x="493" y="137"/>
                  </a:lnTo>
                  <a:lnTo>
                    <a:pt x="445" y="137"/>
                  </a:lnTo>
                  <a:lnTo>
                    <a:pt x="396" y="135"/>
                  </a:lnTo>
                  <a:lnTo>
                    <a:pt x="348" y="135"/>
                  </a:lnTo>
                  <a:lnTo>
                    <a:pt x="301" y="135"/>
                  </a:lnTo>
                  <a:lnTo>
                    <a:pt x="252" y="135"/>
                  </a:lnTo>
                  <a:lnTo>
                    <a:pt x="204" y="135"/>
                  </a:lnTo>
                  <a:lnTo>
                    <a:pt x="155" y="135"/>
                  </a:lnTo>
                  <a:lnTo>
                    <a:pt x="105" y="137"/>
                  </a:lnTo>
                  <a:lnTo>
                    <a:pt x="55" y="137"/>
                  </a:lnTo>
                  <a:lnTo>
                    <a:pt x="5" y="139"/>
                  </a:lnTo>
                  <a:lnTo>
                    <a:pt x="0" y="122"/>
                  </a:lnTo>
                  <a:lnTo>
                    <a:pt x="5" y="107"/>
                  </a:lnTo>
                  <a:lnTo>
                    <a:pt x="13" y="94"/>
                  </a:lnTo>
                  <a:lnTo>
                    <a:pt x="20" y="79"/>
                  </a:lnTo>
                  <a:lnTo>
                    <a:pt x="100" y="92"/>
                  </a:lnTo>
                  <a:lnTo>
                    <a:pt x="139" y="92"/>
                  </a:lnTo>
                  <a:lnTo>
                    <a:pt x="177" y="92"/>
                  </a:lnTo>
                  <a:lnTo>
                    <a:pt x="214" y="90"/>
                  </a:lnTo>
                  <a:lnTo>
                    <a:pt x="251" y="90"/>
                  </a:lnTo>
                  <a:lnTo>
                    <a:pt x="286" y="92"/>
                  </a:lnTo>
                  <a:lnTo>
                    <a:pt x="323" y="92"/>
                  </a:lnTo>
                  <a:lnTo>
                    <a:pt x="358" y="92"/>
                  </a:lnTo>
                  <a:lnTo>
                    <a:pt x="393" y="92"/>
                  </a:lnTo>
                  <a:lnTo>
                    <a:pt x="428" y="94"/>
                  </a:lnTo>
                  <a:lnTo>
                    <a:pt x="463" y="94"/>
                  </a:lnTo>
                  <a:lnTo>
                    <a:pt x="498" y="94"/>
                  </a:lnTo>
                  <a:lnTo>
                    <a:pt x="535" y="95"/>
                  </a:lnTo>
                  <a:lnTo>
                    <a:pt x="570" y="95"/>
                  </a:lnTo>
                  <a:lnTo>
                    <a:pt x="607" y="97"/>
                  </a:lnTo>
                  <a:lnTo>
                    <a:pt x="644" y="97"/>
                  </a:lnTo>
                  <a:lnTo>
                    <a:pt x="681" y="97"/>
                  </a:lnTo>
                  <a:lnTo>
                    <a:pt x="684" y="95"/>
                  </a:lnTo>
                  <a:lnTo>
                    <a:pt x="644" y="85"/>
                  </a:lnTo>
                  <a:lnTo>
                    <a:pt x="602" y="77"/>
                  </a:lnTo>
                  <a:lnTo>
                    <a:pt x="562" y="70"/>
                  </a:lnTo>
                  <a:lnTo>
                    <a:pt x="520" y="67"/>
                  </a:lnTo>
                  <a:lnTo>
                    <a:pt x="478" y="64"/>
                  </a:lnTo>
                  <a:lnTo>
                    <a:pt x="436" y="64"/>
                  </a:lnTo>
                  <a:lnTo>
                    <a:pt x="395" y="64"/>
                  </a:lnTo>
                  <a:lnTo>
                    <a:pt x="354" y="64"/>
                  </a:lnTo>
                  <a:lnTo>
                    <a:pt x="313" y="65"/>
                  </a:lnTo>
                  <a:lnTo>
                    <a:pt x="271" y="65"/>
                  </a:lnTo>
                  <a:lnTo>
                    <a:pt x="229" y="67"/>
                  </a:lnTo>
                  <a:lnTo>
                    <a:pt x="187" y="67"/>
                  </a:lnTo>
                  <a:lnTo>
                    <a:pt x="145" y="67"/>
                  </a:lnTo>
                  <a:lnTo>
                    <a:pt x="105" y="65"/>
                  </a:lnTo>
                  <a:lnTo>
                    <a:pt x="63" y="62"/>
                  </a:lnTo>
                  <a:lnTo>
                    <a:pt x="23" y="57"/>
                  </a:lnTo>
                  <a:lnTo>
                    <a:pt x="23" y="52"/>
                  </a:lnTo>
                  <a:lnTo>
                    <a:pt x="25" y="48"/>
                  </a:lnTo>
                  <a:lnTo>
                    <a:pt x="28" y="47"/>
                  </a:lnTo>
                  <a:lnTo>
                    <a:pt x="31" y="45"/>
                  </a:lnTo>
                  <a:lnTo>
                    <a:pt x="60" y="0"/>
                  </a:lnTo>
                  <a:lnTo>
                    <a:pt x="92" y="3"/>
                  </a:lnTo>
                  <a:lnTo>
                    <a:pt x="124" y="5"/>
                  </a:lnTo>
                  <a:lnTo>
                    <a:pt x="155" y="7"/>
                  </a:lnTo>
                  <a:lnTo>
                    <a:pt x="189" y="8"/>
                  </a:lnTo>
                  <a:lnTo>
                    <a:pt x="221" y="10"/>
                  </a:lnTo>
                  <a:lnTo>
                    <a:pt x="254" y="10"/>
                  </a:lnTo>
                  <a:lnTo>
                    <a:pt x="286" y="12"/>
                  </a:lnTo>
                  <a:lnTo>
                    <a:pt x="319" y="12"/>
                  </a:lnTo>
                  <a:lnTo>
                    <a:pt x="351" y="13"/>
                  </a:lnTo>
                  <a:lnTo>
                    <a:pt x="385" y="13"/>
                  </a:lnTo>
                  <a:lnTo>
                    <a:pt x="416" y="13"/>
                  </a:lnTo>
                  <a:lnTo>
                    <a:pt x="448" y="13"/>
                  </a:lnTo>
                  <a:lnTo>
                    <a:pt x="480" y="13"/>
                  </a:lnTo>
                  <a:lnTo>
                    <a:pt x="512" y="13"/>
                  </a:lnTo>
                  <a:lnTo>
                    <a:pt x="544" y="13"/>
                  </a:lnTo>
                  <a:lnTo>
                    <a:pt x="575"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5" name="Freeform 20"/>
            <p:cNvSpPr>
              <a:spLocks noChangeArrowheads="1"/>
            </p:cNvSpPr>
            <p:nvPr/>
          </p:nvSpPr>
          <p:spPr bwMode="auto">
            <a:xfrm>
              <a:off x="1530" y="2068"/>
              <a:ext cx="497" cy="40"/>
            </a:xfrm>
            <a:custGeom>
              <a:avLst/>
              <a:gdLst>
                <a:gd name="T0" fmla="*/ 1 w 848"/>
                <a:gd name="T1" fmla="*/ 1 h 67"/>
                <a:gd name="T2" fmla="*/ 1 w 848"/>
                <a:gd name="T3" fmla="*/ 1 h 67"/>
                <a:gd name="T4" fmla="*/ 1 w 848"/>
                <a:gd name="T5" fmla="*/ 1 h 67"/>
                <a:gd name="T6" fmla="*/ 1 w 848"/>
                <a:gd name="T7" fmla="*/ 1 h 67"/>
                <a:gd name="T8" fmla="*/ 1 w 848"/>
                <a:gd name="T9" fmla="*/ 1 h 67"/>
                <a:gd name="T10" fmla="*/ 1 w 848"/>
                <a:gd name="T11" fmla="*/ 1 h 67"/>
                <a:gd name="T12" fmla="*/ 1 w 848"/>
                <a:gd name="T13" fmla="*/ 1 h 67"/>
                <a:gd name="T14" fmla="*/ 2 w 848"/>
                <a:gd name="T15" fmla="*/ 1 h 67"/>
                <a:gd name="T16" fmla="*/ 2 w 848"/>
                <a:gd name="T17" fmla="*/ 1 h 67"/>
                <a:gd name="T18" fmla="*/ 2 w 848"/>
                <a:gd name="T19" fmla="*/ 1 h 67"/>
                <a:gd name="T20" fmla="*/ 2 w 848"/>
                <a:gd name="T21" fmla="*/ 1 h 67"/>
                <a:gd name="T22" fmla="*/ 2 w 848"/>
                <a:gd name="T23" fmla="*/ 1 h 67"/>
                <a:gd name="T24" fmla="*/ 2 w 848"/>
                <a:gd name="T25" fmla="*/ 1 h 67"/>
                <a:gd name="T26" fmla="*/ 3 w 848"/>
                <a:gd name="T27" fmla="*/ 1 h 67"/>
                <a:gd name="T28" fmla="*/ 3 w 848"/>
                <a:gd name="T29" fmla="*/ 1 h 67"/>
                <a:gd name="T30" fmla="*/ 3 w 848"/>
                <a:gd name="T31" fmla="*/ 1 h 67"/>
                <a:gd name="T32" fmla="*/ 3 w 848"/>
                <a:gd name="T33" fmla="*/ 1 h 67"/>
                <a:gd name="T34" fmla="*/ 4 w 848"/>
                <a:gd name="T35" fmla="*/ 1 h 67"/>
                <a:gd name="T36" fmla="*/ 4 w 848"/>
                <a:gd name="T37" fmla="*/ 1 h 67"/>
                <a:gd name="T38" fmla="*/ 4 w 848"/>
                <a:gd name="T39" fmla="*/ 1 h 67"/>
                <a:gd name="T40" fmla="*/ 4 w 848"/>
                <a:gd name="T41" fmla="*/ 1 h 67"/>
                <a:gd name="T42" fmla="*/ 4 w 848"/>
                <a:gd name="T43" fmla="*/ 1 h 67"/>
                <a:gd name="T44" fmla="*/ 4 w 848"/>
                <a:gd name="T45" fmla="*/ 1 h 67"/>
                <a:gd name="T46" fmla="*/ 4 w 848"/>
                <a:gd name="T47" fmla="*/ 1 h 67"/>
                <a:gd name="T48" fmla="*/ 3 w 848"/>
                <a:gd name="T49" fmla="*/ 1 h 67"/>
                <a:gd name="T50" fmla="*/ 3 w 848"/>
                <a:gd name="T51" fmla="*/ 1 h 67"/>
                <a:gd name="T52" fmla="*/ 3 w 848"/>
                <a:gd name="T53" fmla="*/ 1 h 67"/>
                <a:gd name="T54" fmla="*/ 3 w 848"/>
                <a:gd name="T55" fmla="*/ 1 h 67"/>
                <a:gd name="T56" fmla="*/ 2 w 848"/>
                <a:gd name="T57" fmla="*/ 1 h 67"/>
                <a:gd name="T58" fmla="*/ 2 w 848"/>
                <a:gd name="T59" fmla="*/ 1 h 67"/>
                <a:gd name="T60" fmla="*/ 2 w 848"/>
                <a:gd name="T61" fmla="*/ 1 h 67"/>
                <a:gd name="T62" fmla="*/ 2 w 848"/>
                <a:gd name="T63" fmla="*/ 1 h 67"/>
                <a:gd name="T64" fmla="*/ 1 w 848"/>
                <a:gd name="T65" fmla="*/ 1 h 67"/>
                <a:gd name="T66" fmla="*/ 1 w 848"/>
                <a:gd name="T67" fmla="*/ 1 h 67"/>
                <a:gd name="T68" fmla="*/ 1 w 848"/>
                <a:gd name="T69" fmla="*/ 1 h 67"/>
                <a:gd name="T70" fmla="*/ 1 w 848"/>
                <a:gd name="T71" fmla="*/ 1 h 67"/>
                <a:gd name="T72" fmla="*/ 1 w 848"/>
                <a:gd name="T73" fmla="*/ 1 h 67"/>
                <a:gd name="T74" fmla="*/ 0 w 848"/>
                <a:gd name="T75" fmla="*/ 1 h 67"/>
                <a:gd name="T76" fmla="*/ 1 w 848"/>
                <a:gd name="T77" fmla="*/ 1 h 67"/>
                <a:gd name="T78" fmla="*/ 1 w 848"/>
                <a:gd name="T79" fmla="*/ 1 h 67"/>
                <a:gd name="T80" fmla="*/ 1 w 848"/>
                <a:gd name="T81" fmla="*/ 1 h 67"/>
                <a:gd name="T82" fmla="*/ 1 w 848"/>
                <a:gd name="T83" fmla="*/ 0 h 67"/>
                <a:gd name="T84" fmla="*/ 1 w 848"/>
                <a:gd name="T85" fmla="*/ 1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48"/>
                <a:gd name="T130" fmla="*/ 0 h 67"/>
                <a:gd name="T131" fmla="*/ 848 w 848"/>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48" h="67">
                  <a:moveTo>
                    <a:pt x="60" y="10"/>
                  </a:moveTo>
                  <a:lnTo>
                    <a:pt x="99" y="10"/>
                  </a:lnTo>
                  <a:lnTo>
                    <a:pt x="137" y="10"/>
                  </a:lnTo>
                  <a:lnTo>
                    <a:pt x="174" y="12"/>
                  </a:lnTo>
                  <a:lnTo>
                    <a:pt x="213" y="14"/>
                  </a:lnTo>
                  <a:lnTo>
                    <a:pt x="251" y="15"/>
                  </a:lnTo>
                  <a:lnTo>
                    <a:pt x="290" y="19"/>
                  </a:lnTo>
                  <a:lnTo>
                    <a:pt x="328" y="20"/>
                  </a:lnTo>
                  <a:lnTo>
                    <a:pt x="367" y="24"/>
                  </a:lnTo>
                  <a:lnTo>
                    <a:pt x="403" y="25"/>
                  </a:lnTo>
                  <a:lnTo>
                    <a:pt x="442" y="27"/>
                  </a:lnTo>
                  <a:lnTo>
                    <a:pt x="479" y="30"/>
                  </a:lnTo>
                  <a:lnTo>
                    <a:pt x="517" y="32"/>
                  </a:lnTo>
                  <a:lnTo>
                    <a:pt x="554" y="32"/>
                  </a:lnTo>
                  <a:lnTo>
                    <a:pt x="591" y="34"/>
                  </a:lnTo>
                  <a:lnTo>
                    <a:pt x="626" y="34"/>
                  </a:lnTo>
                  <a:lnTo>
                    <a:pt x="663" y="32"/>
                  </a:lnTo>
                  <a:lnTo>
                    <a:pt x="843" y="35"/>
                  </a:lnTo>
                  <a:lnTo>
                    <a:pt x="845" y="39"/>
                  </a:lnTo>
                  <a:lnTo>
                    <a:pt x="847" y="40"/>
                  </a:lnTo>
                  <a:lnTo>
                    <a:pt x="848" y="44"/>
                  </a:lnTo>
                  <a:lnTo>
                    <a:pt x="848" y="47"/>
                  </a:lnTo>
                  <a:lnTo>
                    <a:pt x="795" y="51"/>
                  </a:lnTo>
                  <a:lnTo>
                    <a:pt x="741" y="52"/>
                  </a:lnTo>
                  <a:lnTo>
                    <a:pt x="688" y="54"/>
                  </a:lnTo>
                  <a:lnTo>
                    <a:pt x="634" y="56"/>
                  </a:lnTo>
                  <a:lnTo>
                    <a:pt x="581" y="57"/>
                  </a:lnTo>
                  <a:lnTo>
                    <a:pt x="529" y="57"/>
                  </a:lnTo>
                  <a:lnTo>
                    <a:pt x="475" y="57"/>
                  </a:lnTo>
                  <a:lnTo>
                    <a:pt x="422" y="59"/>
                  </a:lnTo>
                  <a:lnTo>
                    <a:pt x="370" y="59"/>
                  </a:lnTo>
                  <a:lnTo>
                    <a:pt x="316" y="59"/>
                  </a:lnTo>
                  <a:lnTo>
                    <a:pt x="264" y="61"/>
                  </a:lnTo>
                  <a:lnTo>
                    <a:pt x="211" y="61"/>
                  </a:lnTo>
                  <a:lnTo>
                    <a:pt x="159" y="62"/>
                  </a:lnTo>
                  <a:lnTo>
                    <a:pt x="105" y="64"/>
                  </a:lnTo>
                  <a:lnTo>
                    <a:pt x="54" y="66"/>
                  </a:lnTo>
                  <a:lnTo>
                    <a:pt x="0" y="67"/>
                  </a:lnTo>
                  <a:lnTo>
                    <a:pt x="8" y="49"/>
                  </a:lnTo>
                  <a:lnTo>
                    <a:pt x="20" y="32"/>
                  </a:lnTo>
                  <a:lnTo>
                    <a:pt x="34" y="17"/>
                  </a:lnTo>
                  <a:lnTo>
                    <a:pt x="45" y="0"/>
                  </a:lnTo>
                  <a:lnTo>
                    <a:pt x="6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6" name="Freeform 21"/>
            <p:cNvSpPr>
              <a:spLocks noChangeArrowheads="1"/>
            </p:cNvSpPr>
            <p:nvPr/>
          </p:nvSpPr>
          <p:spPr bwMode="auto">
            <a:xfrm>
              <a:off x="459" y="2072"/>
              <a:ext cx="349" cy="39"/>
            </a:xfrm>
            <a:custGeom>
              <a:avLst/>
              <a:gdLst>
                <a:gd name="T0" fmla="*/ 3 w 598"/>
                <a:gd name="T1" fmla="*/ 0 h 67"/>
                <a:gd name="T2" fmla="*/ 3 w 598"/>
                <a:gd name="T3" fmla="*/ 1 h 67"/>
                <a:gd name="T4" fmla="*/ 3 w 598"/>
                <a:gd name="T5" fmla="*/ 1 h 67"/>
                <a:gd name="T6" fmla="*/ 3 w 598"/>
                <a:gd name="T7" fmla="*/ 1 h 67"/>
                <a:gd name="T8" fmla="*/ 3 w 598"/>
                <a:gd name="T9" fmla="*/ 1 h 67"/>
                <a:gd name="T10" fmla="*/ 2 w 598"/>
                <a:gd name="T11" fmla="*/ 1 h 67"/>
                <a:gd name="T12" fmla="*/ 2 w 598"/>
                <a:gd name="T13" fmla="*/ 1 h 67"/>
                <a:gd name="T14" fmla="*/ 2 w 598"/>
                <a:gd name="T15" fmla="*/ 1 h 67"/>
                <a:gd name="T16" fmla="*/ 2 w 598"/>
                <a:gd name="T17" fmla="*/ 1 h 67"/>
                <a:gd name="T18" fmla="*/ 2 w 598"/>
                <a:gd name="T19" fmla="*/ 1 h 67"/>
                <a:gd name="T20" fmla="*/ 2 w 598"/>
                <a:gd name="T21" fmla="*/ 1 h 67"/>
                <a:gd name="T22" fmla="*/ 1 w 598"/>
                <a:gd name="T23" fmla="*/ 1 h 67"/>
                <a:gd name="T24" fmla="*/ 1 w 598"/>
                <a:gd name="T25" fmla="*/ 1 h 67"/>
                <a:gd name="T26" fmla="*/ 1 w 598"/>
                <a:gd name="T27" fmla="*/ 1 h 67"/>
                <a:gd name="T28" fmla="*/ 1 w 598"/>
                <a:gd name="T29" fmla="*/ 1 h 67"/>
                <a:gd name="T30" fmla="*/ 1 w 598"/>
                <a:gd name="T31" fmla="*/ 1 h 67"/>
                <a:gd name="T32" fmla="*/ 1 w 598"/>
                <a:gd name="T33" fmla="*/ 1 h 67"/>
                <a:gd name="T34" fmla="*/ 1 w 598"/>
                <a:gd name="T35" fmla="*/ 1 h 67"/>
                <a:gd name="T36" fmla="*/ 1 w 598"/>
                <a:gd name="T37" fmla="*/ 1 h 67"/>
                <a:gd name="T38" fmla="*/ 1 w 598"/>
                <a:gd name="T39" fmla="*/ 1 h 67"/>
                <a:gd name="T40" fmla="*/ 0 w 598"/>
                <a:gd name="T41" fmla="*/ 1 h 67"/>
                <a:gd name="T42" fmla="*/ 1 w 598"/>
                <a:gd name="T43" fmla="*/ 1 h 67"/>
                <a:gd name="T44" fmla="*/ 1 w 598"/>
                <a:gd name="T45" fmla="*/ 1 h 67"/>
                <a:gd name="T46" fmla="*/ 1 w 598"/>
                <a:gd name="T47" fmla="*/ 1 h 67"/>
                <a:gd name="T48" fmla="*/ 1 w 598"/>
                <a:gd name="T49" fmla="*/ 1 h 67"/>
                <a:gd name="T50" fmla="*/ 1 w 598"/>
                <a:gd name="T51" fmla="*/ 1 h 67"/>
                <a:gd name="T52" fmla="*/ 1 w 598"/>
                <a:gd name="T53" fmla="*/ 1 h 67"/>
                <a:gd name="T54" fmla="*/ 1 w 598"/>
                <a:gd name="T55" fmla="*/ 1 h 67"/>
                <a:gd name="T56" fmla="*/ 1 w 598"/>
                <a:gd name="T57" fmla="*/ 1 h 67"/>
                <a:gd name="T58" fmla="*/ 1 w 598"/>
                <a:gd name="T59" fmla="*/ 1 h 67"/>
                <a:gd name="T60" fmla="*/ 1 w 598"/>
                <a:gd name="T61" fmla="*/ 1 h 67"/>
                <a:gd name="T62" fmla="*/ 1 w 598"/>
                <a:gd name="T63" fmla="*/ 1 h 67"/>
                <a:gd name="T64" fmla="*/ 1 w 598"/>
                <a:gd name="T65" fmla="*/ 1 h 67"/>
                <a:gd name="T66" fmla="*/ 1 w 598"/>
                <a:gd name="T67" fmla="*/ 1 h 67"/>
                <a:gd name="T68" fmla="*/ 2 w 598"/>
                <a:gd name="T69" fmla="*/ 1 h 67"/>
                <a:gd name="T70" fmla="*/ 2 w 598"/>
                <a:gd name="T71" fmla="*/ 1 h 67"/>
                <a:gd name="T72" fmla="*/ 2 w 598"/>
                <a:gd name="T73" fmla="*/ 1 h 67"/>
                <a:gd name="T74" fmla="*/ 2 w 598"/>
                <a:gd name="T75" fmla="*/ 1 h 67"/>
                <a:gd name="T76" fmla="*/ 2 w 598"/>
                <a:gd name="T77" fmla="*/ 1 h 67"/>
                <a:gd name="T78" fmla="*/ 2 w 598"/>
                <a:gd name="T79" fmla="*/ 1 h 67"/>
                <a:gd name="T80" fmla="*/ 2 w 598"/>
                <a:gd name="T81" fmla="*/ 1 h 67"/>
                <a:gd name="T82" fmla="*/ 2 w 598"/>
                <a:gd name="T83" fmla="*/ 1 h 67"/>
                <a:gd name="T84" fmla="*/ 3 w 598"/>
                <a:gd name="T85" fmla="*/ 1 h 67"/>
                <a:gd name="T86" fmla="*/ 3 w 598"/>
                <a:gd name="T87" fmla="*/ 1 h 67"/>
                <a:gd name="T88" fmla="*/ 3 w 598"/>
                <a:gd name="T89" fmla="*/ 1 h 67"/>
                <a:gd name="T90" fmla="*/ 3 w 598"/>
                <a:gd name="T91" fmla="*/ 1 h 67"/>
                <a:gd name="T92" fmla="*/ 3 w 598"/>
                <a:gd name="T93" fmla="*/ 1 h 67"/>
                <a:gd name="T94" fmla="*/ 3 w 598"/>
                <a:gd name="T95" fmla="*/ 1 h 67"/>
                <a:gd name="T96" fmla="*/ 3 w 598"/>
                <a:gd name="T97" fmla="*/ 0 h 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8"/>
                <a:gd name="T148" fmla="*/ 0 h 67"/>
                <a:gd name="T149" fmla="*/ 598 w 598"/>
                <a:gd name="T150" fmla="*/ 67 h 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8" h="67">
                  <a:moveTo>
                    <a:pt x="598" y="0"/>
                  </a:moveTo>
                  <a:lnTo>
                    <a:pt x="592" y="15"/>
                  </a:lnTo>
                  <a:lnTo>
                    <a:pt x="584" y="30"/>
                  </a:lnTo>
                  <a:lnTo>
                    <a:pt x="574" y="45"/>
                  </a:lnTo>
                  <a:lnTo>
                    <a:pt x="566" y="60"/>
                  </a:lnTo>
                  <a:lnTo>
                    <a:pt x="531" y="60"/>
                  </a:lnTo>
                  <a:lnTo>
                    <a:pt x="495" y="62"/>
                  </a:lnTo>
                  <a:lnTo>
                    <a:pt x="460" y="64"/>
                  </a:lnTo>
                  <a:lnTo>
                    <a:pt x="423" y="64"/>
                  </a:lnTo>
                  <a:lnTo>
                    <a:pt x="388" y="65"/>
                  </a:lnTo>
                  <a:lnTo>
                    <a:pt x="352" y="67"/>
                  </a:lnTo>
                  <a:lnTo>
                    <a:pt x="315" y="67"/>
                  </a:lnTo>
                  <a:lnTo>
                    <a:pt x="280" y="67"/>
                  </a:lnTo>
                  <a:lnTo>
                    <a:pt x="243" y="67"/>
                  </a:lnTo>
                  <a:lnTo>
                    <a:pt x="208" y="67"/>
                  </a:lnTo>
                  <a:lnTo>
                    <a:pt x="172" y="65"/>
                  </a:lnTo>
                  <a:lnTo>
                    <a:pt x="137" y="62"/>
                  </a:lnTo>
                  <a:lnTo>
                    <a:pt x="102" y="59"/>
                  </a:lnTo>
                  <a:lnTo>
                    <a:pt x="67" y="54"/>
                  </a:lnTo>
                  <a:lnTo>
                    <a:pt x="34" y="47"/>
                  </a:lnTo>
                  <a:lnTo>
                    <a:pt x="0" y="38"/>
                  </a:lnTo>
                  <a:lnTo>
                    <a:pt x="3" y="28"/>
                  </a:lnTo>
                  <a:lnTo>
                    <a:pt x="10" y="23"/>
                  </a:lnTo>
                  <a:lnTo>
                    <a:pt x="20" y="22"/>
                  </a:lnTo>
                  <a:lnTo>
                    <a:pt x="29" y="20"/>
                  </a:lnTo>
                  <a:lnTo>
                    <a:pt x="60" y="18"/>
                  </a:lnTo>
                  <a:lnTo>
                    <a:pt x="90" y="17"/>
                  </a:lnTo>
                  <a:lnTo>
                    <a:pt x="122" y="17"/>
                  </a:lnTo>
                  <a:lnTo>
                    <a:pt x="154" y="15"/>
                  </a:lnTo>
                  <a:lnTo>
                    <a:pt x="186" y="13"/>
                  </a:lnTo>
                  <a:lnTo>
                    <a:pt x="216" y="13"/>
                  </a:lnTo>
                  <a:lnTo>
                    <a:pt x="248" y="13"/>
                  </a:lnTo>
                  <a:lnTo>
                    <a:pt x="280" y="12"/>
                  </a:lnTo>
                  <a:lnTo>
                    <a:pt x="311" y="12"/>
                  </a:lnTo>
                  <a:lnTo>
                    <a:pt x="341" y="12"/>
                  </a:lnTo>
                  <a:lnTo>
                    <a:pt x="373" y="12"/>
                  </a:lnTo>
                  <a:lnTo>
                    <a:pt x="405" y="12"/>
                  </a:lnTo>
                  <a:lnTo>
                    <a:pt x="435" y="13"/>
                  </a:lnTo>
                  <a:lnTo>
                    <a:pt x="467" y="13"/>
                  </a:lnTo>
                  <a:lnTo>
                    <a:pt x="497" y="13"/>
                  </a:lnTo>
                  <a:lnTo>
                    <a:pt x="529" y="15"/>
                  </a:lnTo>
                  <a:lnTo>
                    <a:pt x="537" y="12"/>
                  </a:lnTo>
                  <a:lnTo>
                    <a:pt x="546" y="10"/>
                  </a:lnTo>
                  <a:lnTo>
                    <a:pt x="554" y="10"/>
                  </a:lnTo>
                  <a:lnTo>
                    <a:pt x="562" y="8"/>
                  </a:lnTo>
                  <a:lnTo>
                    <a:pt x="571" y="7"/>
                  </a:lnTo>
                  <a:lnTo>
                    <a:pt x="581" y="5"/>
                  </a:lnTo>
                  <a:lnTo>
                    <a:pt x="589" y="3"/>
                  </a:lnTo>
                  <a:lnTo>
                    <a:pt x="59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7" name="Freeform 22"/>
            <p:cNvSpPr>
              <a:spLocks noChangeArrowheads="1"/>
            </p:cNvSpPr>
            <p:nvPr/>
          </p:nvSpPr>
          <p:spPr bwMode="auto">
            <a:xfrm>
              <a:off x="1509" y="2119"/>
              <a:ext cx="561" cy="30"/>
            </a:xfrm>
            <a:custGeom>
              <a:avLst/>
              <a:gdLst>
                <a:gd name="T0" fmla="*/ 3 w 957"/>
                <a:gd name="T1" fmla="*/ 1 h 52"/>
                <a:gd name="T2" fmla="*/ 3 w 957"/>
                <a:gd name="T3" fmla="*/ 1 h 52"/>
                <a:gd name="T4" fmla="*/ 3 w 957"/>
                <a:gd name="T5" fmla="*/ 1 h 52"/>
                <a:gd name="T6" fmla="*/ 3 w 957"/>
                <a:gd name="T7" fmla="*/ 1 h 52"/>
                <a:gd name="T8" fmla="*/ 3 w 957"/>
                <a:gd name="T9" fmla="*/ 1 h 52"/>
                <a:gd name="T10" fmla="*/ 3 w 957"/>
                <a:gd name="T11" fmla="*/ 1 h 52"/>
                <a:gd name="T12" fmla="*/ 4 w 957"/>
                <a:gd name="T13" fmla="*/ 1 h 52"/>
                <a:gd name="T14" fmla="*/ 4 w 957"/>
                <a:gd name="T15" fmla="*/ 1 h 52"/>
                <a:gd name="T16" fmla="*/ 4 w 957"/>
                <a:gd name="T17" fmla="*/ 1 h 52"/>
                <a:gd name="T18" fmla="*/ 4 w 957"/>
                <a:gd name="T19" fmla="*/ 1 h 52"/>
                <a:gd name="T20" fmla="*/ 5 w 957"/>
                <a:gd name="T21" fmla="*/ 1 h 52"/>
                <a:gd name="T22" fmla="*/ 5 w 957"/>
                <a:gd name="T23" fmla="*/ 1 h 52"/>
                <a:gd name="T24" fmla="*/ 5 w 957"/>
                <a:gd name="T25" fmla="*/ 1 h 52"/>
                <a:gd name="T26" fmla="*/ 5 w 957"/>
                <a:gd name="T27" fmla="*/ 1 h 52"/>
                <a:gd name="T28" fmla="*/ 5 w 957"/>
                <a:gd name="T29" fmla="*/ 1 h 52"/>
                <a:gd name="T30" fmla="*/ 4 w 957"/>
                <a:gd name="T31" fmla="*/ 1 h 52"/>
                <a:gd name="T32" fmla="*/ 4 w 957"/>
                <a:gd name="T33" fmla="*/ 1 h 52"/>
                <a:gd name="T34" fmla="*/ 4 w 957"/>
                <a:gd name="T35" fmla="*/ 1 h 52"/>
                <a:gd name="T36" fmla="*/ 3 w 957"/>
                <a:gd name="T37" fmla="*/ 1 h 52"/>
                <a:gd name="T38" fmla="*/ 3 w 957"/>
                <a:gd name="T39" fmla="*/ 1 h 52"/>
                <a:gd name="T40" fmla="*/ 3 w 957"/>
                <a:gd name="T41" fmla="*/ 1 h 52"/>
                <a:gd name="T42" fmla="*/ 2 w 957"/>
                <a:gd name="T43" fmla="*/ 1 h 52"/>
                <a:gd name="T44" fmla="*/ 2 w 957"/>
                <a:gd name="T45" fmla="*/ 1 h 52"/>
                <a:gd name="T46" fmla="*/ 2 w 957"/>
                <a:gd name="T47" fmla="*/ 1 h 52"/>
                <a:gd name="T48" fmla="*/ 2 w 957"/>
                <a:gd name="T49" fmla="*/ 1 h 52"/>
                <a:gd name="T50" fmla="*/ 1 w 957"/>
                <a:gd name="T51" fmla="*/ 1 h 52"/>
                <a:gd name="T52" fmla="*/ 1 w 957"/>
                <a:gd name="T53" fmla="*/ 1 h 52"/>
                <a:gd name="T54" fmla="*/ 1 w 957"/>
                <a:gd name="T55" fmla="*/ 1 h 52"/>
                <a:gd name="T56" fmla="*/ 1 w 957"/>
                <a:gd name="T57" fmla="*/ 1 h 52"/>
                <a:gd name="T58" fmla="*/ 1 w 957"/>
                <a:gd name="T59" fmla="*/ 1 h 52"/>
                <a:gd name="T60" fmla="*/ 1 w 957"/>
                <a:gd name="T61" fmla="*/ 1 h 52"/>
                <a:gd name="T62" fmla="*/ 1 w 957"/>
                <a:gd name="T63" fmla="*/ 1 h 52"/>
                <a:gd name="T64" fmla="*/ 0 w 957"/>
                <a:gd name="T65" fmla="*/ 1 h 52"/>
                <a:gd name="T66" fmla="*/ 1 w 957"/>
                <a:gd name="T67" fmla="*/ 1 h 52"/>
                <a:gd name="T68" fmla="*/ 1 w 957"/>
                <a:gd name="T69" fmla="*/ 1 h 52"/>
                <a:gd name="T70" fmla="*/ 1 w 957"/>
                <a:gd name="T71" fmla="*/ 1 h 52"/>
                <a:gd name="T72" fmla="*/ 1 w 957"/>
                <a:gd name="T73" fmla="*/ 0 h 52"/>
                <a:gd name="T74" fmla="*/ 1 w 957"/>
                <a:gd name="T75" fmla="*/ 0 h 52"/>
                <a:gd name="T76" fmla="*/ 1 w 957"/>
                <a:gd name="T77" fmla="*/ 0 h 52"/>
                <a:gd name="T78" fmla="*/ 1 w 957"/>
                <a:gd name="T79" fmla="*/ 0 h 52"/>
                <a:gd name="T80" fmla="*/ 1 w 957"/>
                <a:gd name="T81" fmla="*/ 0 h 52"/>
                <a:gd name="T82" fmla="*/ 1 w 957"/>
                <a:gd name="T83" fmla="*/ 0 h 52"/>
                <a:gd name="T84" fmla="*/ 1 w 957"/>
                <a:gd name="T85" fmla="*/ 0 h 52"/>
                <a:gd name="T86" fmla="*/ 1 w 957"/>
                <a:gd name="T87" fmla="*/ 1 h 52"/>
                <a:gd name="T88" fmla="*/ 1 w 957"/>
                <a:gd name="T89" fmla="*/ 1 h 52"/>
                <a:gd name="T90" fmla="*/ 1 w 957"/>
                <a:gd name="T91" fmla="*/ 1 h 52"/>
                <a:gd name="T92" fmla="*/ 1 w 957"/>
                <a:gd name="T93" fmla="*/ 1 h 52"/>
                <a:gd name="T94" fmla="*/ 1 w 957"/>
                <a:gd name="T95" fmla="*/ 1 h 52"/>
                <a:gd name="T96" fmla="*/ 1 w 957"/>
                <a:gd name="T97" fmla="*/ 1 h 52"/>
                <a:gd name="T98" fmla="*/ 1 w 957"/>
                <a:gd name="T99" fmla="*/ 1 h 52"/>
                <a:gd name="T100" fmla="*/ 2 w 957"/>
                <a:gd name="T101" fmla="*/ 0 h 52"/>
                <a:gd name="T102" fmla="*/ 2 w 957"/>
                <a:gd name="T103" fmla="*/ 0 h 52"/>
                <a:gd name="T104" fmla="*/ 2 w 957"/>
                <a:gd name="T105" fmla="*/ 0 h 52"/>
                <a:gd name="T106" fmla="*/ 2 w 957"/>
                <a:gd name="T107" fmla="*/ 0 h 52"/>
                <a:gd name="T108" fmla="*/ 2 w 957"/>
                <a:gd name="T109" fmla="*/ 0 h 52"/>
                <a:gd name="T110" fmla="*/ 2 w 957"/>
                <a:gd name="T111" fmla="*/ 1 h 52"/>
                <a:gd name="T112" fmla="*/ 2 w 957"/>
                <a:gd name="T113" fmla="*/ 1 h 52"/>
                <a:gd name="T114" fmla="*/ 3 w 957"/>
                <a:gd name="T115" fmla="*/ 1 h 52"/>
                <a:gd name="T116" fmla="*/ 3 w 957"/>
                <a:gd name="T117" fmla="*/ 1 h 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57"/>
                <a:gd name="T178" fmla="*/ 0 h 52"/>
                <a:gd name="T179" fmla="*/ 957 w 957"/>
                <a:gd name="T180" fmla="*/ 52 h 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57" h="52">
                  <a:moveTo>
                    <a:pt x="562" y="12"/>
                  </a:moveTo>
                  <a:lnTo>
                    <a:pt x="589" y="13"/>
                  </a:lnTo>
                  <a:lnTo>
                    <a:pt x="616" y="15"/>
                  </a:lnTo>
                  <a:lnTo>
                    <a:pt x="641" y="15"/>
                  </a:lnTo>
                  <a:lnTo>
                    <a:pt x="666" y="13"/>
                  </a:lnTo>
                  <a:lnTo>
                    <a:pt x="691" y="12"/>
                  </a:lnTo>
                  <a:lnTo>
                    <a:pt x="716" y="12"/>
                  </a:lnTo>
                  <a:lnTo>
                    <a:pt x="743" y="12"/>
                  </a:lnTo>
                  <a:lnTo>
                    <a:pt x="770" y="12"/>
                  </a:lnTo>
                  <a:lnTo>
                    <a:pt x="791" y="25"/>
                  </a:lnTo>
                  <a:lnTo>
                    <a:pt x="957" y="25"/>
                  </a:lnTo>
                  <a:lnTo>
                    <a:pt x="952" y="32"/>
                  </a:lnTo>
                  <a:lnTo>
                    <a:pt x="942" y="35"/>
                  </a:lnTo>
                  <a:lnTo>
                    <a:pt x="929" y="37"/>
                  </a:lnTo>
                  <a:lnTo>
                    <a:pt x="917" y="40"/>
                  </a:lnTo>
                  <a:lnTo>
                    <a:pt x="860" y="40"/>
                  </a:lnTo>
                  <a:lnTo>
                    <a:pt x="803" y="42"/>
                  </a:lnTo>
                  <a:lnTo>
                    <a:pt x="745" y="42"/>
                  </a:lnTo>
                  <a:lnTo>
                    <a:pt x="688" y="43"/>
                  </a:lnTo>
                  <a:lnTo>
                    <a:pt x="629" y="43"/>
                  </a:lnTo>
                  <a:lnTo>
                    <a:pt x="572" y="43"/>
                  </a:lnTo>
                  <a:lnTo>
                    <a:pt x="515" y="45"/>
                  </a:lnTo>
                  <a:lnTo>
                    <a:pt x="458" y="45"/>
                  </a:lnTo>
                  <a:lnTo>
                    <a:pt x="402" y="47"/>
                  </a:lnTo>
                  <a:lnTo>
                    <a:pt x="345" y="47"/>
                  </a:lnTo>
                  <a:lnTo>
                    <a:pt x="288" y="47"/>
                  </a:lnTo>
                  <a:lnTo>
                    <a:pt x="233" y="48"/>
                  </a:lnTo>
                  <a:lnTo>
                    <a:pt x="177" y="48"/>
                  </a:lnTo>
                  <a:lnTo>
                    <a:pt x="122" y="50"/>
                  </a:lnTo>
                  <a:lnTo>
                    <a:pt x="69" y="50"/>
                  </a:lnTo>
                  <a:lnTo>
                    <a:pt x="15" y="52"/>
                  </a:lnTo>
                  <a:lnTo>
                    <a:pt x="2" y="43"/>
                  </a:lnTo>
                  <a:lnTo>
                    <a:pt x="0" y="30"/>
                  </a:lnTo>
                  <a:lnTo>
                    <a:pt x="5" y="17"/>
                  </a:lnTo>
                  <a:lnTo>
                    <a:pt x="10" y="3"/>
                  </a:lnTo>
                  <a:lnTo>
                    <a:pt x="15" y="2"/>
                  </a:lnTo>
                  <a:lnTo>
                    <a:pt x="22" y="0"/>
                  </a:lnTo>
                  <a:lnTo>
                    <a:pt x="28" y="0"/>
                  </a:lnTo>
                  <a:lnTo>
                    <a:pt x="35" y="0"/>
                  </a:lnTo>
                  <a:lnTo>
                    <a:pt x="42" y="0"/>
                  </a:lnTo>
                  <a:lnTo>
                    <a:pt x="48" y="0"/>
                  </a:lnTo>
                  <a:lnTo>
                    <a:pt x="55" y="0"/>
                  </a:lnTo>
                  <a:lnTo>
                    <a:pt x="62" y="0"/>
                  </a:lnTo>
                  <a:lnTo>
                    <a:pt x="92" y="2"/>
                  </a:lnTo>
                  <a:lnTo>
                    <a:pt x="124" y="3"/>
                  </a:lnTo>
                  <a:lnTo>
                    <a:pt x="154" y="5"/>
                  </a:lnTo>
                  <a:lnTo>
                    <a:pt x="186" y="3"/>
                  </a:lnTo>
                  <a:lnTo>
                    <a:pt x="217" y="3"/>
                  </a:lnTo>
                  <a:lnTo>
                    <a:pt x="249" y="3"/>
                  </a:lnTo>
                  <a:lnTo>
                    <a:pt x="281" y="2"/>
                  </a:lnTo>
                  <a:lnTo>
                    <a:pt x="313" y="0"/>
                  </a:lnTo>
                  <a:lnTo>
                    <a:pt x="345" y="0"/>
                  </a:lnTo>
                  <a:lnTo>
                    <a:pt x="376" y="0"/>
                  </a:lnTo>
                  <a:lnTo>
                    <a:pt x="408" y="0"/>
                  </a:lnTo>
                  <a:lnTo>
                    <a:pt x="440" y="0"/>
                  </a:lnTo>
                  <a:lnTo>
                    <a:pt x="472" y="2"/>
                  </a:lnTo>
                  <a:lnTo>
                    <a:pt x="502" y="3"/>
                  </a:lnTo>
                  <a:lnTo>
                    <a:pt x="532" y="7"/>
                  </a:lnTo>
                  <a:lnTo>
                    <a:pt x="562"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8" name="Freeform 23"/>
            <p:cNvSpPr>
              <a:spLocks noChangeArrowheads="1"/>
            </p:cNvSpPr>
            <p:nvPr/>
          </p:nvSpPr>
          <p:spPr bwMode="auto">
            <a:xfrm>
              <a:off x="420" y="2119"/>
              <a:ext cx="361" cy="36"/>
            </a:xfrm>
            <a:custGeom>
              <a:avLst/>
              <a:gdLst>
                <a:gd name="T0" fmla="*/ 3 w 616"/>
                <a:gd name="T1" fmla="*/ 1 h 62"/>
                <a:gd name="T2" fmla="*/ 3 w 616"/>
                <a:gd name="T3" fmla="*/ 1 h 62"/>
                <a:gd name="T4" fmla="*/ 2 w 616"/>
                <a:gd name="T5" fmla="*/ 1 h 62"/>
                <a:gd name="T6" fmla="*/ 2 w 616"/>
                <a:gd name="T7" fmla="*/ 1 h 62"/>
                <a:gd name="T8" fmla="*/ 2 w 616"/>
                <a:gd name="T9" fmla="*/ 1 h 62"/>
                <a:gd name="T10" fmla="*/ 2 w 616"/>
                <a:gd name="T11" fmla="*/ 1 h 62"/>
                <a:gd name="T12" fmla="*/ 2 w 616"/>
                <a:gd name="T13" fmla="*/ 1 h 62"/>
                <a:gd name="T14" fmla="*/ 2 w 616"/>
                <a:gd name="T15" fmla="*/ 1 h 62"/>
                <a:gd name="T16" fmla="*/ 1 w 616"/>
                <a:gd name="T17" fmla="*/ 1 h 62"/>
                <a:gd name="T18" fmla="*/ 1 w 616"/>
                <a:gd name="T19" fmla="*/ 1 h 62"/>
                <a:gd name="T20" fmla="*/ 1 w 616"/>
                <a:gd name="T21" fmla="*/ 1 h 62"/>
                <a:gd name="T22" fmla="*/ 1 w 616"/>
                <a:gd name="T23" fmla="*/ 1 h 62"/>
                <a:gd name="T24" fmla="*/ 1 w 616"/>
                <a:gd name="T25" fmla="*/ 1 h 62"/>
                <a:gd name="T26" fmla="*/ 1 w 616"/>
                <a:gd name="T27" fmla="*/ 1 h 62"/>
                <a:gd name="T28" fmla="*/ 1 w 616"/>
                <a:gd name="T29" fmla="*/ 1 h 62"/>
                <a:gd name="T30" fmla="*/ 1 w 616"/>
                <a:gd name="T31" fmla="*/ 1 h 62"/>
                <a:gd name="T32" fmla="*/ 0 w 616"/>
                <a:gd name="T33" fmla="*/ 1 h 62"/>
                <a:gd name="T34" fmla="*/ 0 w 616"/>
                <a:gd name="T35" fmla="*/ 1 h 62"/>
                <a:gd name="T36" fmla="*/ 1 w 616"/>
                <a:gd name="T37" fmla="*/ 1 h 62"/>
                <a:gd name="T38" fmla="*/ 1 w 616"/>
                <a:gd name="T39" fmla="*/ 1 h 62"/>
                <a:gd name="T40" fmla="*/ 1 w 616"/>
                <a:gd name="T41" fmla="*/ 1 h 62"/>
                <a:gd name="T42" fmla="*/ 1 w 616"/>
                <a:gd name="T43" fmla="*/ 1 h 62"/>
                <a:gd name="T44" fmla="*/ 1 w 616"/>
                <a:gd name="T45" fmla="*/ 1 h 62"/>
                <a:gd name="T46" fmla="*/ 1 w 616"/>
                <a:gd name="T47" fmla="*/ 1 h 62"/>
                <a:gd name="T48" fmla="*/ 1 w 616"/>
                <a:gd name="T49" fmla="*/ 1 h 62"/>
                <a:gd name="T50" fmla="*/ 1 w 616"/>
                <a:gd name="T51" fmla="*/ 1 h 62"/>
                <a:gd name="T52" fmla="*/ 1 w 616"/>
                <a:gd name="T53" fmla="*/ 1 h 62"/>
                <a:gd name="T54" fmla="*/ 1 w 616"/>
                <a:gd name="T55" fmla="*/ 1 h 62"/>
                <a:gd name="T56" fmla="*/ 2 w 616"/>
                <a:gd name="T57" fmla="*/ 1 h 62"/>
                <a:gd name="T58" fmla="*/ 2 w 616"/>
                <a:gd name="T59" fmla="*/ 1 h 62"/>
                <a:gd name="T60" fmla="*/ 2 w 616"/>
                <a:gd name="T61" fmla="*/ 1 h 62"/>
                <a:gd name="T62" fmla="*/ 2 w 616"/>
                <a:gd name="T63" fmla="*/ 1 h 62"/>
                <a:gd name="T64" fmla="*/ 2 w 616"/>
                <a:gd name="T65" fmla="*/ 1 h 62"/>
                <a:gd name="T66" fmla="*/ 2 w 616"/>
                <a:gd name="T67" fmla="*/ 1 h 62"/>
                <a:gd name="T68" fmla="*/ 3 w 616"/>
                <a:gd name="T69" fmla="*/ 1 h 62"/>
                <a:gd name="T70" fmla="*/ 3 w 616"/>
                <a:gd name="T71" fmla="*/ 1 h 62"/>
                <a:gd name="T72" fmla="*/ 3 w 616"/>
                <a:gd name="T73" fmla="*/ 0 h 62"/>
                <a:gd name="T74" fmla="*/ 3 w 616"/>
                <a:gd name="T75" fmla="*/ 1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16"/>
                <a:gd name="T115" fmla="*/ 0 h 62"/>
                <a:gd name="T116" fmla="*/ 616 w 616"/>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16" h="62">
                  <a:moveTo>
                    <a:pt x="594" y="62"/>
                  </a:moveTo>
                  <a:lnTo>
                    <a:pt x="555" y="62"/>
                  </a:lnTo>
                  <a:lnTo>
                    <a:pt x="519" y="62"/>
                  </a:lnTo>
                  <a:lnTo>
                    <a:pt x="480" y="62"/>
                  </a:lnTo>
                  <a:lnTo>
                    <a:pt x="443" y="62"/>
                  </a:lnTo>
                  <a:lnTo>
                    <a:pt x="405" y="62"/>
                  </a:lnTo>
                  <a:lnTo>
                    <a:pt x="368" y="62"/>
                  </a:lnTo>
                  <a:lnTo>
                    <a:pt x="331" y="62"/>
                  </a:lnTo>
                  <a:lnTo>
                    <a:pt x="293" y="62"/>
                  </a:lnTo>
                  <a:lnTo>
                    <a:pt x="256" y="62"/>
                  </a:lnTo>
                  <a:lnTo>
                    <a:pt x="219" y="60"/>
                  </a:lnTo>
                  <a:lnTo>
                    <a:pt x="182" y="59"/>
                  </a:lnTo>
                  <a:lnTo>
                    <a:pt x="145" y="57"/>
                  </a:lnTo>
                  <a:lnTo>
                    <a:pt x="109" y="54"/>
                  </a:lnTo>
                  <a:lnTo>
                    <a:pt x="72" y="50"/>
                  </a:lnTo>
                  <a:lnTo>
                    <a:pt x="35" y="45"/>
                  </a:lnTo>
                  <a:lnTo>
                    <a:pt x="0" y="40"/>
                  </a:lnTo>
                  <a:lnTo>
                    <a:pt x="0" y="33"/>
                  </a:lnTo>
                  <a:lnTo>
                    <a:pt x="7" y="30"/>
                  </a:lnTo>
                  <a:lnTo>
                    <a:pt x="13" y="30"/>
                  </a:lnTo>
                  <a:lnTo>
                    <a:pt x="18" y="27"/>
                  </a:lnTo>
                  <a:lnTo>
                    <a:pt x="55" y="22"/>
                  </a:lnTo>
                  <a:lnTo>
                    <a:pt x="92" y="18"/>
                  </a:lnTo>
                  <a:lnTo>
                    <a:pt x="129" y="17"/>
                  </a:lnTo>
                  <a:lnTo>
                    <a:pt x="166" y="15"/>
                  </a:lnTo>
                  <a:lnTo>
                    <a:pt x="202" y="15"/>
                  </a:lnTo>
                  <a:lnTo>
                    <a:pt x="241" y="15"/>
                  </a:lnTo>
                  <a:lnTo>
                    <a:pt x="278" y="15"/>
                  </a:lnTo>
                  <a:lnTo>
                    <a:pt x="316" y="15"/>
                  </a:lnTo>
                  <a:lnTo>
                    <a:pt x="355" y="15"/>
                  </a:lnTo>
                  <a:lnTo>
                    <a:pt x="391" y="15"/>
                  </a:lnTo>
                  <a:lnTo>
                    <a:pt x="430" y="15"/>
                  </a:lnTo>
                  <a:lnTo>
                    <a:pt x="467" y="13"/>
                  </a:lnTo>
                  <a:lnTo>
                    <a:pt x="505" y="12"/>
                  </a:lnTo>
                  <a:lnTo>
                    <a:pt x="542" y="8"/>
                  </a:lnTo>
                  <a:lnTo>
                    <a:pt x="579" y="5"/>
                  </a:lnTo>
                  <a:lnTo>
                    <a:pt x="616" y="0"/>
                  </a:lnTo>
                  <a:lnTo>
                    <a:pt x="594"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29" name="Freeform 24"/>
            <p:cNvSpPr>
              <a:spLocks noChangeArrowheads="1"/>
            </p:cNvSpPr>
            <p:nvPr/>
          </p:nvSpPr>
          <p:spPr bwMode="auto">
            <a:xfrm>
              <a:off x="925" y="2155"/>
              <a:ext cx="469" cy="44"/>
            </a:xfrm>
            <a:custGeom>
              <a:avLst/>
              <a:gdLst>
                <a:gd name="T0" fmla="*/ 4 w 799"/>
                <a:gd name="T1" fmla="*/ 1 h 75"/>
                <a:gd name="T2" fmla="*/ 4 w 799"/>
                <a:gd name="T3" fmla="*/ 1 h 75"/>
                <a:gd name="T4" fmla="*/ 4 w 799"/>
                <a:gd name="T5" fmla="*/ 1 h 75"/>
                <a:gd name="T6" fmla="*/ 4 w 799"/>
                <a:gd name="T7" fmla="*/ 1 h 75"/>
                <a:gd name="T8" fmla="*/ 4 w 799"/>
                <a:gd name="T9" fmla="*/ 1 h 75"/>
                <a:gd name="T10" fmla="*/ 4 w 799"/>
                <a:gd name="T11" fmla="*/ 1 h 75"/>
                <a:gd name="T12" fmla="*/ 3 w 799"/>
                <a:gd name="T13" fmla="*/ 1 h 75"/>
                <a:gd name="T14" fmla="*/ 3 w 799"/>
                <a:gd name="T15" fmla="*/ 1 h 75"/>
                <a:gd name="T16" fmla="*/ 3 w 799"/>
                <a:gd name="T17" fmla="*/ 1 h 75"/>
                <a:gd name="T18" fmla="*/ 3 w 799"/>
                <a:gd name="T19" fmla="*/ 1 h 75"/>
                <a:gd name="T20" fmla="*/ 2 w 799"/>
                <a:gd name="T21" fmla="*/ 1 h 75"/>
                <a:gd name="T22" fmla="*/ 2 w 799"/>
                <a:gd name="T23" fmla="*/ 1 h 75"/>
                <a:gd name="T24" fmla="*/ 2 w 799"/>
                <a:gd name="T25" fmla="*/ 1 h 75"/>
                <a:gd name="T26" fmla="*/ 2 w 799"/>
                <a:gd name="T27" fmla="*/ 1 h 75"/>
                <a:gd name="T28" fmla="*/ 1 w 799"/>
                <a:gd name="T29" fmla="*/ 1 h 75"/>
                <a:gd name="T30" fmla="*/ 1 w 799"/>
                <a:gd name="T31" fmla="*/ 1 h 75"/>
                <a:gd name="T32" fmla="*/ 1 w 799"/>
                <a:gd name="T33" fmla="*/ 1 h 75"/>
                <a:gd name="T34" fmla="*/ 1 w 799"/>
                <a:gd name="T35" fmla="*/ 1 h 75"/>
                <a:gd name="T36" fmla="*/ 1 w 799"/>
                <a:gd name="T37" fmla="*/ 1 h 75"/>
                <a:gd name="T38" fmla="*/ 1 w 799"/>
                <a:gd name="T39" fmla="*/ 1 h 75"/>
                <a:gd name="T40" fmla="*/ 0 w 799"/>
                <a:gd name="T41" fmla="*/ 1 h 75"/>
                <a:gd name="T42" fmla="*/ 0 w 799"/>
                <a:gd name="T43" fmla="*/ 1 h 75"/>
                <a:gd name="T44" fmla="*/ 1 w 799"/>
                <a:gd name="T45" fmla="*/ 1 h 75"/>
                <a:gd name="T46" fmla="*/ 1 w 799"/>
                <a:gd name="T47" fmla="*/ 1 h 75"/>
                <a:gd name="T48" fmla="*/ 1 w 799"/>
                <a:gd name="T49" fmla="*/ 0 h 75"/>
                <a:gd name="T50" fmla="*/ 1 w 799"/>
                <a:gd name="T51" fmla="*/ 1 h 75"/>
                <a:gd name="T52" fmla="*/ 1 w 799"/>
                <a:gd name="T53" fmla="*/ 1 h 75"/>
                <a:gd name="T54" fmla="*/ 1 w 799"/>
                <a:gd name="T55" fmla="*/ 1 h 75"/>
                <a:gd name="T56" fmla="*/ 1 w 799"/>
                <a:gd name="T57" fmla="*/ 1 h 75"/>
                <a:gd name="T58" fmla="*/ 1 w 799"/>
                <a:gd name="T59" fmla="*/ 1 h 75"/>
                <a:gd name="T60" fmla="*/ 1 w 799"/>
                <a:gd name="T61" fmla="*/ 1 h 75"/>
                <a:gd name="T62" fmla="*/ 2 w 799"/>
                <a:gd name="T63" fmla="*/ 1 h 75"/>
                <a:gd name="T64" fmla="*/ 2 w 799"/>
                <a:gd name="T65" fmla="*/ 1 h 75"/>
                <a:gd name="T66" fmla="*/ 2 w 799"/>
                <a:gd name="T67" fmla="*/ 1 h 75"/>
                <a:gd name="T68" fmla="*/ 2 w 799"/>
                <a:gd name="T69" fmla="*/ 1 h 75"/>
                <a:gd name="T70" fmla="*/ 3 w 799"/>
                <a:gd name="T71" fmla="*/ 1 h 75"/>
                <a:gd name="T72" fmla="*/ 3 w 799"/>
                <a:gd name="T73" fmla="*/ 1 h 75"/>
                <a:gd name="T74" fmla="*/ 3 w 799"/>
                <a:gd name="T75" fmla="*/ 1 h 75"/>
                <a:gd name="T76" fmla="*/ 4 w 799"/>
                <a:gd name="T77" fmla="*/ 1 h 75"/>
                <a:gd name="T78" fmla="*/ 4 w 799"/>
                <a:gd name="T79" fmla="*/ 1 h 75"/>
                <a:gd name="T80" fmla="*/ 4 w 799"/>
                <a:gd name="T81" fmla="*/ 1 h 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99"/>
                <a:gd name="T124" fmla="*/ 0 h 75"/>
                <a:gd name="T125" fmla="*/ 799 w 799"/>
                <a:gd name="T126" fmla="*/ 75 h 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99" h="75">
                  <a:moveTo>
                    <a:pt x="799" y="28"/>
                  </a:moveTo>
                  <a:lnTo>
                    <a:pt x="799" y="40"/>
                  </a:lnTo>
                  <a:lnTo>
                    <a:pt x="794" y="52"/>
                  </a:lnTo>
                  <a:lnTo>
                    <a:pt x="786" y="63"/>
                  </a:lnTo>
                  <a:lnTo>
                    <a:pt x="783" y="75"/>
                  </a:lnTo>
                  <a:lnTo>
                    <a:pt x="734" y="70"/>
                  </a:lnTo>
                  <a:lnTo>
                    <a:pt x="684" y="65"/>
                  </a:lnTo>
                  <a:lnTo>
                    <a:pt x="635" y="62"/>
                  </a:lnTo>
                  <a:lnTo>
                    <a:pt x="587" y="60"/>
                  </a:lnTo>
                  <a:lnTo>
                    <a:pt x="538" y="60"/>
                  </a:lnTo>
                  <a:lnTo>
                    <a:pt x="488" y="60"/>
                  </a:lnTo>
                  <a:lnTo>
                    <a:pt x="440" y="60"/>
                  </a:lnTo>
                  <a:lnTo>
                    <a:pt x="391" y="62"/>
                  </a:lnTo>
                  <a:lnTo>
                    <a:pt x="343" y="63"/>
                  </a:lnTo>
                  <a:lnTo>
                    <a:pt x="294" y="63"/>
                  </a:lnTo>
                  <a:lnTo>
                    <a:pt x="244" y="65"/>
                  </a:lnTo>
                  <a:lnTo>
                    <a:pt x="195" y="67"/>
                  </a:lnTo>
                  <a:lnTo>
                    <a:pt x="147" y="68"/>
                  </a:lnTo>
                  <a:lnTo>
                    <a:pt x="98" y="68"/>
                  </a:lnTo>
                  <a:lnTo>
                    <a:pt x="48" y="68"/>
                  </a:lnTo>
                  <a:lnTo>
                    <a:pt x="0" y="68"/>
                  </a:lnTo>
                  <a:lnTo>
                    <a:pt x="0" y="52"/>
                  </a:lnTo>
                  <a:lnTo>
                    <a:pt x="1" y="33"/>
                  </a:lnTo>
                  <a:lnTo>
                    <a:pt x="5" y="15"/>
                  </a:lnTo>
                  <a:lnTo>
                    <a:pt x="13" y="0"/>
                  </a:lnTo>
                  <a:lnTo>
                    <a:pt x="62" y="2"/>
                  </a:lnTo>
                  <a:lnTo>
                    <a:pt x="112" y="3"/>
                  </a:lnTo>
                  <a:lnTo>
                    <a:pt x="160" y="5"/>
                  </a:lnTo>
                  <a:lnTo>
                    <a:pt x="210" y="5"/>
                  </a:lnTo>
                  <a:lnTo>
                    <a:pt x="259" y="7"/>
                  </a:lnTo>
                  <a:lnTo>
                    <a:pt x="309" y="7"/>
                  </a:lnTo>
                  <a:lnTo>
                    <a:pt x="358" y="8"/>
                  </a:lnTo>
                  <a:lnTo>
                    <a:pt x="408" y="8"/>
                  </a:lnTo>
                  <a:lnTo>
                    <a:pt x="456" y="10"/>
                  </a:lnTo>
                  <a:lnTo>
                    <a:pt x="507" y="12"/>
                  </a:lnTo>
                  <a:lnTo>
                    <a:pt x="555" y="13"/>
                  </a:lnTo>
                  <a:lnTo>
                    <a:pt x="605" y="15"/>
                  </a:lnTo>
                  <a:lnTo>
                    <a:pt x="654" y="18"/>
                  </a:lnTo>
                  <a:lnTo>
                    <a:pt x="702" y="20"/>
                  </a:lnTo>
                  <a:lnTo>
                    <a:pt x="751" y="25"/>
                  </a:lnTo>
                  <a:lnTo>
                    <a:pt x="799"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0" name="Freeform 25"/>
            <p:cNvSpPr>
              <a:spLocks noChangeArrowheads="1"/>
            </p:cNvSpPr>
            <p:nvPr/>
          </p:nvSpPr>
          <p:spPr bwMode="auto">
            <a:xfrm>
              <a:off x="1525" y="2159"/>
              <a:ext cx="508" cy="41"/>
            </a:xfrm>
            <a:custGeom>
              <a:avLst/>
              <a:gdLst>
                <a:gd name="T0" fmla="*/ 3 w 868"/>
                <a:gd name="T1" fmla="*/ 1 h 70"/>
                <a:gd name="T2" fmla="*/ 4 w 868"/>
                <a:gd name="T3" fmla="*/ 1 h 70"/>
                <a:gd name="T4" fmla="*/ 4 w 868"/>
                <a:gd name="T5" fmla="*/ 1 h 70"/>
                <a:gd name="T6" fmla="*/ 4 w 868"/>
                <a:gd name="T7" fmla="*/ 1 h 70"/>
                <a:gd name="T8" fmla="*/ 4 w 868"/>
                <a:gd name="T9" fmla="*/ 1 h 70"/>
                <a:gd name="T10" fmla="*/ 4 w 868"/>
                <a:gd name="T11" fmla="*/ 1 h 70"/>
                <a:gd name="T12" fmla="*/ 4 w 868"/>
                <a:gd name="T13" fmla="*/ 1 h 70"/>
                <a:gd name="T14" fmla="*/ 4 w 868"/>
                <a:gd name="T15" fmla="*/ 1 h 70"/>
                <a:gd name="T16" fmla="*/ 4 w 868"/>
                <a:gd name="T17" fmla="*/ 1 h 70"/>
                <a:gd name="T18" fmla="*/ 3 w 868"/>
                <a:gd name="T19" fmla="*/ 1 h 70"/>
                <a:gd name="T20" fmla="*/ 3 w 868"/>
                <a:gd name="T21" fmla="*/ 1 h 70"/>
                <a:gd name="T22" fmla="*/ 3 w 868"/>
                <a:gd name="T23" fmla="*/ 1 h 70"/>
                <a:gd name="T24" fmla="*/ 2 w 868"/>
                <a:gd name="T25" fmla="*/ 1 h 70"/>
                <a:gd name="T26" fmla="*/ 2 w 868"/>
                <a:gd name="T27" fmla="*/ 1 h 70"/>
                <a:gd name="T28" fmla="*/ 2 w 868"/>
                <a:gd name="T29" fmla="*/ 1 h 70"/>
                <a:gd name="T30" fmla="*/ 2 w 868"/>
                <a:gd name="T31" fmla="*/ 1 h 70"/>
                <a:gd name="T32" fmla="*/ 1 w 868"/>
                <a:gd name="T33" fmla="*/ 1 h 70"/>
                <a:gd name="T34" fmla="*/ 1 w 868"/>
                <a:gd name="T35" fmla="*/ 1 h 70"/>
                <a:gd name="T36" fmla="*/ 1 w 868"/>
                <a:gd name="T37" fmla="*/ 1 h 70"/>
                <a:gd name="T38" fmla="*/ 1 w 868"/>
                <a:gd name="T39" fmla="*/ 1 h 70"/>
                <a:gd name="T40" fmla="*/ 1 w 868"/>
                <a:gd name="T41" fmla="*/ 1 h 70"/>
                <a:gd name="T42" fmla="*/ 1 w 868"/>
                <a:gd name="T43" fmla="*/ 1 h 70"/>
                <a:gd name="T44" fmla="*/ 1 w 868"/>
                <a:gd name="T45" fmla="*/ 1 h 70"/>
                <a:gd name="T46" fmla="*/ 1 w 868"/>
                <a:gd name="T47" fmla="*/ 1 h 70"/>
                <a:gd name="T48" fmla="*/ 1 w 868"/>
                <a:gd name="T49" fmla="*/ 1 h 70"/>
                <a:gd name="T50" fmla="*/ 1 w 868"/>
                <a:gd name="T51" fmla="*/ 1 h 70"/>
                <a:gd name="T52" fmla="*/ 1 w 868"/>
                <a:gd name="T53" fmla="*/ 1 h 70"/>
                <a:gd name="T54" fmla="*/ 1 w 868"/>
                <a:gd name="T55" fmla="*/ 1 h 70"/>
                <a:gd name="T56" fmla="*/ 2 w 868"/>
                <a:gd name="T57" fmla="*/ 1 h 70"/>
                <a:gd name="T58" fmla="*/ 2 w 868"/>
                <a:gd name="T59" fmla="*/ 1 h 70"/>
                <a:gd name="T60" fmla="*/ 2 w 868"/>
                <a:gd name="T61" fmla="*/ 1 h 70"/>
                <a:gd name="T62" fmla="*/ 3 w 868"/>
                <a:gd name="T63" fmla="*/ 1 h 7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68"/>
                <a:gd name="T97" fmla="*/ 0 h 70"/>
                <a:gd name="T98" fmla="*/ 868 w 868"/>
                <a:gd name="T99" fmla="*/ 70 h 7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68" h="70">
                  <a:moveTo>
                    <a:pt x="634" y="13"/>
                  </a:moveTo>
                  <a:lnTo>
                    <a:pt x="659" y="17"/>
                  </a:lnTo>
                  <a:lnTo>
                    <a:pt x="686" y="20"/>
                  </a:lnTo>
                  <a:lnTo>
                    <a:pt x="714" y="20"/>
                  </a:lnTo>
                  <a:lnTo>
                    <a:pt x="743" y="20"/>
                  </a:lnTo>
                  <a:lnTo>
                    <a:pt x="771" y="20"/>
                  </a:lnTo>
                  <a:lnTo>
                    <a:pt x="801" y="20"/>
                  </a:lnTo>
                  <a:lnTo>
                    <a:pt x="830" y="22"/>
                  </a:lnTo>
                  <a:lnTo>
                    <a:pt x="856" y="23"/>
                  </a:lnTo>
                  <a:lnTo>
                    <a:pt x="860" y="27"/>
                  </a:lnTo>
                  <a:lnTo>
                    <a:pt x="865" y="27"/>
                  </a:lnTo>
                  <a:lnTo>
                    <a:pt x="868" y="30"/>
                  </a:lnTo>
                  <a:lnTo>
                    <a:pt x="868" y="35"/>
                  </a:lnTo>
                  <a:lnTo>
                    <a:pt x="838" y="40"/>
                  </a:lnTo>
                  <a:lnTo>
                    <a:pt x="810" y="43"/>
                  </a:lnTo>
                  <a:lnTo>
                    <a:pt x="781" y="47"/>
                  </a:lnTo>
                  <a:lnTo>
                    <a:pt x="751" y="48"/>
                  </a:lnTo>
                  <a:lnTo>
                    <a:pt x="723" y="50"/>
                  </a:lnTo>
                  <a:lnTo>
                    <a:pt x="694" y="52"/>
                  </a:lnTo>
                  <a:lnTo>
                    <a:pt x="666" y="52"/>
                  </a:lnTo>
                  <a:lnTo>
                    <a:pt x="637" y="52"/>
                  </a:lnTo>
                  <a:lnTo>
                    <a:pt x="607" y="52"/>
                  </a:lnTo>
                  <a:lnTo>
                    <a:pt x="579" y="52"/>
                  </a:lnTo>
                  <a:lnTo>
                    <a:pt x="550" y="50"/>
                  </a:lnTo>
                  <a:lnTo>
                    <a:pt x="522" y="50"/>
                  </a:lnTo>
                  <a:lnTo>
                    <a:pt x="492" y="50"/>
                  </a:lnTo>
                  <a:lnTo>
                    <a:pt x="463" y="52"/>
                  </a:lnTo>
                  <a:lnTo>
                    <a:pt x="435" y="52"/>
                  </a:lnTo>
                  <a:lnTo>
                    <a:pt x="405" y="53"/>
                  </a:lnTo>
                  <a:lnTo>
                    <a:pt x="383" y="53"/>
                  </a:lnTo>
                  <a:lnTo>
                    <a:pt x="359" y="53"/>
                  </a:lnTo>
                  <a:lnTo>
                    <a:pt x="336" y="53"/>
                  </a:lnTo>
                  <a:lnTo>
                    <a:pt x="314" y="55"/>
                  </a:lnTo>
                  <a:lnTo>
                    <a:pt x="291" y="57"/>
                  </a:lnTo>
                  <a:lnTo>
                    <a:pt x="267" y="58"/>
                  </a:lnTo>
                  <a:lnTo>
                    <a:pt x="244" y="60"/>
                  </a:lnTo>
                  <a:lnTo>
                    <a:pt x="221" y="62"/>
                  </a:lnTo>
                  <a:lnTo>
                    <a:pt x="195" y="65"/>
                  </a:lnTo>
                  <a:lnTo>
                    <a:pt x="172" y="67"/>
                  </a:lnTo>
                  <a:lnTo>
                    <a:pt x="149" y="68"/>
                  </a:lnTo>
                  <a:lnTo>
                    <a:pt x="127" y="68"/>
                  </a:lnTo>
                  <a:lnTo>
                    <a:pt x="103" y="70"/>
                  </a:lnTo>
                  <a:lnTo>
                    <a:pt x="80" y="70"/>
                  </a:lnTo>
                  <a:lnTo>
                    <a:pt x="57" y="70"/>
                  </a:lnTo>
                  <a:lnTo>
                    <a:pt x="35" y="70"/>
                  </a:lnTo>
                  <a:lnTo>
                    <a:pt x="25" y="53"/>
                  </a:lnTo>
                  <a:lnTo>
                    <a:pt x="13" y="35"/>
                  </a:lnTo>
                  <a:lnTo>
                    <a:pt x="3" y="18"/>
                  </a:lnTo>
                  <a:lnTo>
                    <a:pt x="0" y="0"/>
                  </a:lnTo>
                  <a:lnTo>
                    <a:pt x="40" y="2"/>
                  </a:lnTo>
                  <a:lnTo>
                    <a:pt x="80" y="3"/>
                  </a:lnTo>
                  <a:lnTo>
                    <a:pt x="118" y="5"/>
                  </a:lnTo>
                  <a:lnTo>
                    <a:pt x="159" y="5"/>
                  </a:lnTo>
                  <a:lnTo>
                    <a:pt x="199" y="7"/>
                  </a:lnTo>
                  <a:lnTo>
                    <a:pt x="239" y="8"/>
                  </a:lnTo>
                  <a:lnTo>
                    <a:pt x="277" y="8"/>
                  </a:lnTo>
                  <a:lnTo>
                    <a:pt x="318" y="8"/>
                  </a:lnTo>
                  <a:lnTo>
                    <a:pt x="358" y="10"/>
                  </a:lnTo>
                  <a:lnTo>
                    <a:pt x="396" y="10"/>
                  </a:lnTo>
                  <a:lnTo>
                    <a:pt x="436" y="10"/>
                  </a:lnTo>
                  <a:lnTo>
                    <a:pt x="475" y="12"/>
                  </a:lnTo>
                  <a:lnTo>
                    <a:pt x="515" y="12"/>
                  </a:lnTo>
                  <a:lnTo>
                    <a:pt x="555" y="12"/>
                  </a:lnTo>
                  <a:lnTo>
                    <a:pt x="594" y="13"/>
                  </a:lnTo>
                  <a:lnTo>
                    <a:pt x="634"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1" name="Freeform 26"/>
            <p:cNvSpPr>
              <a:spLocks noChangeArrowheads="1"/>
            </p:cNvSpPr>
            <p:nvPr/>
          </p:nvSpPr>
          <p:spPr bwMode="auto">
            <a:xfrm>
              <a:off x="365" y="2171"/>
              <a:ext cx="397" cy="34"/>
            </a:xfrm>
            <a:custGeom>
              <a:avLst/>
              <a:gdLst>
                <a:gd name="T0" fmla="*/ 3 w 678"/>
                <a:gd name="T1" fmla="*/ 0 h 59"/>
                <a:gd name="T2" fmla="*/ 3 w 678"/>
                <a:gd name="T3" fmla="*/ 1 h 59"/>
                <a:gd name="T4" fmla="*/ 3 w 678"/>
                <a:gd name="T5" fmla="*/ 1 h 59"/>
                <a:gd name="T6" fmla="*/ 3 w 678"/>
                <a:gd name="T7" fmla="*/ 1 h 59"/>
                <a:gd name="T8" fmla="*/ 3 w 678"/>
                <a:gd name="T9" fmla="*/ 1 h 59"/>
                <a:gd name="T10" fmla="*/ 3 w 678"/>
                <a:gd name="T11" fmla="*/ 1 h 59"/>
                <a:gd name="T12" fmla="*/ 3 w 678"/>
                <a:gd name="T13" fmla="*/ 1 h 59"/>
                <a:gd name="T14" fmla="*/ 3 w 678"/>
                <a:gd name="T15" fmla="*/ 1 h 59"/>
                <a:gd name="T16" fmla="*/ 3 w 678"/>
                <a:gd name="T17" fmla="*/ 1 h 59"/>
                <a:gd name="T18" fmla="*/ 3 w 678"/>
                <a:gd name="T19" fmla="*/ 1 h 59"/>
                <a:gd name="T20" fmla="*/ 3 w 678"/>
                <a:gd name="T21" fmla="*/ 1 h 59"/>
                <a:gd name="T22" fmla="*/ 2 w 678"/>
                <a:gd name="T23" fmla="*/ 1 h 59"/>
                <a:gd name="T24" fmla="*/ 2 w 678"/>
                <a:gd name="T25" fmla="*/ 1 h 59"/>
                <a:gd name="T26" fmla="*/ 2 w 678"/>
                <a:gd name="T27" fmla="*/ 1 h 59"/>
                <a:gd name="T28" fmla="*/ 2 w 678"/>
                <a:gd name="T29" fmla="*/ 1 h 59"/>
                <a:gd name="T30" fmla="*/ 2 w 678"/>
                <a:gd name="T31" fmla="*/ 1 h 59"/>
                <a:gd name="T32" fmla="*/ 2 w 678"/>
                <a:gd name="T33" fmla="*/ 1 h 59"/>
                <a:gd name="T34" fmla="*/ 2 w 678"/>
                <a:gd name="T35" fmla="*/ 1 h 59"/>
                <a:gd name="T36" fmla="*/ 2 w 678"/>
                <a:gd name="T37" fmla="*/ 1 h 59"/>
                <a:gd name="T38" fmla="*/ 1 w 678"/>
                <a:gd name="T39" fmla="*/ 1 h 59"/>
                <a:gd name="T40" fmla="*/ 1 w 678"/>
                <a:gd name="T41" fmla="*/ 1 h 59"/>
                <a:gd name="T42" fmla="*/ 1 w 678"/>
                <a:gd name="T43" fmla="*/ 1 h 59"/>
                <a:gd name="T44" fmla="*/ 1 w 678"/>
                <a:gd name="T45" fmla="*/ 1 h 59"/>
                <a:gd name="T46" fmla="*/ 1 w 678"/>
                <a:gd name="T47" fmla="*/ 1 h 59"/>
                <a:gd name="T48" fmla="*/ 1 w 678"/>
                <a:gd name="T49" fmla="*/ 1 h 59"/>
                <a:gd name="T50" fmla="*/ 1 w 678"/>
                <a:gd name="T51" fmla="*/ 1 h 59"/>
                <a:gd name="T52" fmla="*/ 1 w 678"/>
                <a:gd name="T53" fmla="*/ 1 h 59"/>
                <a:gd name="T54" fmla="*/ 1 w 678"/>
                <a:gd name="T55" fmla="*/ 1 h 59"/>
                <a:gd name="T56" fmla="*/ 1 w 678"/>
                <a:gd name="T57" fmla="*/ 1 h 59"/>
                <a:gd name="T58" fmla="*/ 0 w 678"/>
                <a:gd name="T59" fmla="*/ 1 h 59"/>
                <a:gd name="T60" fmla="*/ 0 w 678"/>
                <a:gd name="T61" fmla="*/ 1 h 59"/>
                <a:gd name="T62" fmla="*/ 0 w 678"/>
                <a:gd name="T63" fmla="*/ 1 h 59"/>
                <a:gd name="T64" fmla="*/ 0 w 678"/>
                <a:gd name="T65" fmla="*/ 1 h 59"/>
                <a:gd name="T66" fmla="*/ 1 w 678"/>
                <a:gd name="T67" fmla="*/ 1 h 59"/>
                <a:gd name="T68" fmla="*/ 1 w 678"/>
                <a:gd name="T69" fmla="*/ 1 h 59"/>
                <a:gd name="T70" fmla="*/ 1 w 678"/>
                <a:gd name="T71" fmla="*/ 1 h 59"/>
                <a:gd name="T72" fmla="*/ 1 w 678"/>
                <a:gd name="T73" fmla="*/ 1 h 59"/>
                <a:gd name="T74" fmla="*/ 1 w 678"/>
                <a:gd name="T75" fmla="*/ 1 h 59"/>
                <a:gd name="T76" fmla="*/ 1 w 678"/>
                <a:gd name="T77" fmla="*/ 1 h 59"/>
                <a:gd name="T78" fmla="*/ 1 w 678"/>
                <a:gd name="T79" fmla="*/ 1 h 59"/>
                <a:gd name="T80" fmla="*/ 2 w 678"/>
                <a:gd name="T81" fmla="*/ 1 h 59"/>
                <a:gd name="T82" fmla="*/ 2 w 678"/>
                <a:gd name="T83" fmla="*/ 1 h 59"/>
                <a:gd name="T84" fmla="*/ 2 w 678"/>
                <a:gd name="T85" fmla="*/ 1 h 59"/>
                <a:gd name="T86" fmla="*/ 2 w 678"/>
                <a:gd name="T87" fmla="*/ 1 h 59"/>
                <a:gd name="T88" fmla="*/ 2 w 678"/>
                <a:gd name="T89" fmla="*/ 1 h 59"/>
                <a:gd name="T90" fmla="*/ 3 w 678"/>
                <a:gd name="T91" fmla="*/ 0 h 59"/>
                <a:gd name="T92" fmla="*/ 3 w 678"/>
                <a:gd name="T93" fmla="*/ 0 h 59"/>
                <a:gd name="T94" fmla="*/ 3 w 678"/>
                <a:gd name="T95" fmla="*/ 0 h 59"/>
                <a:gd name="T96" fmla="*/ 3 w 678"/>
                <a:gd name="T97" fmla="*/ 0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78"/>
                <a:gd name="T148" fmla="*/ 0 h 59"/>
                <a:gd name="T149" fmla="*/ 678 w 678"/>
                <a:gd name="T150" fmla="*/ 59 h 5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78" h="59">
                  <a:moveTo>
                    <a:pt x="678" y="0"/>
                  </a:moveTo>
                  <a:lnTo>
                    <a:pt x="671" y="20"/>
                  </a:lnTo>
                  <a:lnTo>
                    <a:pt x="666" y="43"/>
                  </a:lnTo>
                  <a:lnTo>
                    <a:pt x="656" y="59"/>
                  </a:lnTo>
                  <a:lnTo>
                    <a:pt x="634" y="59"/>
                  </a:lnTo>
                  <a:lnTo>
                    <a:pt x="619" y="57"/>
                  </a:lnTo>
                  <a:lnTo>
                    <a:pt x="604" y="55"/>
                  </a:lnTo>
                  <a:lnTo>
                    <a:pt x="588" y="57"/>
                  </a:lnTo>
                  <a:lnTo>
                    <a:pt x="572" y="57"/>
                  </a:lnTo>
                  <a:lnTo>
                    <a:pt x="556" y="59"/>
                  </a:lnTo>
                  <a:lnTo>
                    <a:pt x="541" y="59"/>
                  </a:lnTo>
                  <a:lnTo>
                    <a:pt x="526" y="55"/>
                  </a:lnTo>
                  <a:lnTo>
                    <a:pt x="512" y="50"/>
                  </a:lnTo>
                  <a:lnTo>
                    <a:pt x="482" y="50"/>
                  </a:lnTo>
                  <a:lnTo>
                    <a:pt x="450" y="50"/>
                  </a:lnTo>
                  <a:lnTo>
                    <a:pt x="418" y="50"/>
                  </a:lnTo>
                  <a:lnTo>
                    <a:pt x="387" y="50"/>
                  </a:lnTo>
                  <a:lnTo>
                    <a:pt x="355" y="50"/>
                  </a:lnTo>
                  <a:lnTo>
                    <a:pt x="321" y="50"/>
                  </a:lnTo>
                  <a:lnTo>
                    <a:pt x="290" y="50"/>
                  </a:lnTo>
                  <a:lnTo>
                    <a:pt x="256" y="50"/>
                  </a:lnTo>
                  <a:lnTo>
                    <a:pt x="224" y="50"/>
                  </a:lnTo>
                  <a:lnTo>
                    <a:pt x="191" y="50"/>
                  </a:lnTo>
                  <a:lnTo>
                    <a:pt x="159" y="50"/>
                  </a:lnTo>
                  <a:lnTo>
                    <a:pt x="127" y="48"/>
                  </a:lnTo>
                  <a:lnTo>
                    <a:pt x="96" y="48"/>
                  </a:lnTo>
                  <a:lnTo>
                    <a:pt x="64" y="48"/>
                  </a:lnTo>
                  <a:lnTo>
                    <a:pt x="34" y="48"/>
                  </a:lnTo>
                  <a:lnTo>
                    <a:pt x="4" y="47"/>
                  </a:lnTo>
                  <a:lnTo>
                    <a:pt x="0" y="45"/>
                  </a:lnTo>
                  <a:lnTo>
                    <a:pt x="0" y="42"/>
                  </a:lnTo>
                  <a:lnTo>
                    <a:pt x="0" y="40"/>
                  </a:lnTo>
                  <a:lnTo>
                    <a:pt x="0" y="38"/>
                  </a:lnTo>
                  <a:lnTo>
                    <a:pt x="42" y="33"/>
                  </a:lnTo>
                  <a:lnTo>
                    <a:pt x="86" y="28"/>
                  </a:lnTo>
                  <a:lnTo>
                    <a:pt x="127" y="25"/>
                  </a:lnTo>
                  <a:lnTo>
                    <a:pt x="171" y="22"/>
                  </a:lnTo>
                  <a:lnTo>
                    <a:pt x="213" y="17"/>
                  </a:lnTo>
                  <a:lnTo>
                    <a:pt x="256" y="13"/>
                  </a:lnTo>
                  <a:lnTo>
                    <a:pt x="298" y="12"/>
                  </a:lnTo>
                  <a:lnTo>
                    <a:pt x="340" y="8"/>
                  </a:lnTo>
                  <a:lnTo>
                    <a:pt x="383" y="7"/>
                  </a:lnTo>
                  <a:lnTo>
                    <a:pt x="425" y="5"/>
                  </a:lnTo>
                  <a:lnTo>
                    <a:pt x="467" y="3"/>
                  </a:lnTo>
                  <a:lnTo>
                    <a:pt x="509" y="2"/>
                  </a:lnTo>
                  <a:lnTo>
                    <a:pt x="552" y="0"/>
                  </a:lnTo>
                  <a:lnTo>
                    <a:pt x="594" y="0"/>
                  </a:lnTo>
                  <a:lnTo>
                    <a:pt x="636" y="0"/>
                  </a:lnTo>
                  <a:lnTo>
                    <a:pt x="6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2" name="Freeform 27"/>
            <p:cNvSpPr>
              <a:spLocks noChangeArrowheads="1"/>
            </p:cNvSpPr>
            <p:nvPr/>
          </p:nvSpPr>
          <p:spPr bwMode="auto">
            <a:xfrm>
              <a:off x="1422" y="2174"/>
              <a:ext cx="100" cy="29"/>
            </a:xfrm>
            <a:custGeom>
              <a:avLst/>
              <a:gdLst>
                <a:gd name="T0" fmla="*/ 1 w 169"/>
                <a:gd name="T1" fmla="*/ 1 h 50"/>
                <a:gd name="T2" fmla="*/ 1 w 169"/>
                <a:gd name="T3" fmla="*/ 1 h 50"/>
                <a:gd name="T4" fmla="*/ 1 w 169"/>
                <a:gd name="T5" fmla="*/ 1 h 50"/>
                <a:gd name="T6" fmla="*/ 1 w 169"/>
                <a:gd name="T7" fmla="*/ 1 h 50"/>
                <a:gd name="T8" fmla="*/ 1 w 169"/>
                <a:gd name="T9" fmla="*/ 1 h 50"/>
                <a:gd name="T10" fmla="*/ 1 w 169"/>
                <a:gd name="T11" fmla="*/ 1 h 50"/>
                <a:gd name="T12" fmla="*/ 1 w 169"/>
                <a:gd name="T13" fmla="*/ 1 h 50"/>
                <a:gd name="T14" fmla="*/ 1 w 169"/>
                <a:gd name="T15" fmla="*/ 1 h 50"/>
                <a:gd name="T16" fmla="*/ 0 w 169"/>
                <a:gd name="T17" fmla="*/ 1 h 50"/>
                <a:gd name="T18" fmla="*/ 1 w 169"/>
                <a:gd name="T19" fmla="*/ 1 h 50"/>
                <a:gd name="T20" fmla="*/ 1 w 169"/>
                <a:gd name="T21" fmla="*/ 1 h 50"/>
                <a:gd name="T22" fmla="*/ 1 w 169"/>
                <a:gd name="T23" fmla="*/ 1 h 50"/>
                <a:gd name="T24" fmla="*/ 1 w 169"/>
                <a:gd name="T25" fmla="*/ 1 h 50"/>
                <a:gd name="T26" fmla="*/ 1 w 169"/>
                <a:gd name="T27" fmla="*/ 1 h 50"/>
                <a:gd name="T28" fmla="*/ 1 w 169"/>
                <a:gd name="T29" fmla="*/ 1 h 50"/>
                <a:gd name="T30" fmla="*/ 1 w 169"/>
                <a:gd name="T31" fmla="*/ 1 h 50"/>
                <a:gd name="T32" fmla="*/ 1 w 169"/>
                <a:gd name="T33" fmla="*/ 0 h 50"/>
                <a:gd name="T34" fmla="*/ 1 w 169"/>
                <a:gd name="T35" fmla="*/ 1 h 50"/>
                <a:gd name="T36" fmla="*/ 1 w 169"/>
                <a:gd name="T37" fmla="*/ 1 h 50"/>
                <a:gd name="T38" fmla="*/ 1 w 169"/>
                <a:gd name="T39" fmla="*/ 1 h 50"/>
                <a:gd name="T40" fmla="*/ 1 w 169"/>
                <a:gd name="T41" fmla="*/ 1 h 50"/>
                <a:gd name="T42" fmla="*/ 1 w 169"/>
                <a:gd name="T43" fmla="*/ 1 h 50"/>
                <a:gd name="T44" fmla="*/ 1 w 169"/>
                <a:gd name="T45" fmla="*/ 1 h 50"/>
                <a:gd name="T46" fmla="*/ 1 w 169"/>
                <a:gd name="T47" fmla="*/ 1 h 50"/>
                <a:gd name="T48" fmla="*/ 1 w 169"/>
                <a:gd name="T49" fmla="*/ 1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9"/>
                <a:gd name="T76" fmla="*/ 0 h 50"/>
                <a:gd name="T77" fmla="*/ 169 w 169"/>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9" h="50">
                  <a:moveTo>
                    <a:pt x="169" y="43"/>
                  </a:moveTo>
                  <a:lnTo>
                    <a:pt x="151" y="43"/>
                  </a:lnTo>
                  <a:lnTo>
                    <a:pt x="131" y="45"/>
                  </a:lnTo>
                  <a:lnTo>
                    <a:pt x="109" y="46"/>
                  </a:lnTo>
                  <a:lnTo>
                    <a:pt x="87" y="48"/>
                  </a:lnTo>
                  <a:lnTo>
                    <a:pt x="65" y="50"/>
                  </a:lnTo>
                  <a:lnTo>
                    <a:pt x="44" y="48"/>
                  </a:lnTo>
                  <a:lnTo>
                    <a:pt x="22" y="46"/>
                  </a:lnTo>
                  <a:lnTo>
                    <a:pt x="0" y="43"/>
                  </a:lnTo>
                  <a:lnTo>
                    <a:pt x="5" y="35"/>
                  </a:lnTo>
                  <a:lnTo>
                    <a:pt x="12" y="30"/>
                  </a:lnTo>
                  <a:lnTo>
                    <a:pt x="20" y="25"/>
                  </a:lnTo>
                  <a:lnTo>
                    <a:pt x="30" y="20"/>
                  </a:lnTo>
                  <a:lnTo>
                    <a:pt x="40" y="16"/>
                  </a:lnTo>
                  <a:lnTo>
                    <a:pt x="52" y="11"/>
                  </a:lnTo>
                  <a:lnTo>
                    <a:pt x="62" y="6"/>
                  </a:lnTo>
                  <a:lnTo>
                    <a:pt x="70" y="0"/>
                  </a:lnTo>
                  <a:lnTo>
                    <a:pt x="82" y="6"/>
                  </a:lnTo>
                  <a:lnTo>
                    <a:pt x="94" y="13"/>
                  </a:lnTo>
                  <a:lnTo>
                    <a:pt x="107" y="18"/>
                  </a:lnTo>
                  <a:lnTo>
                    <a:pt x="120" y="21"/>
                  </a:lnTo>
                  <a:lnTo>
                    <a:pt x="132" y="25"/>
                  </a:lnTo>
                  <a:lnTo>
                    <a:pt x="146" y="30"/>
                  </a:lnTo>
                  <a:lnTo>
                    <a:pt x="157" y="36"/>
                  </a:lnTo>
                  <a:lnTo>
                    <a:pt x="169"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3" name="Freeform 28"/>
            <p:cNvSpPr>
              <a:spLocks noChangeArrowheads="1"/>
            </p:cNvSpPr>
            <p:nvPr/>
          </p:nvSpPr>
          <p:spPr bwMode="auto">
            <a:xfrm>
              <a:off x="921" y="2205"/>
              <a:ext cx="1138" cy="44"/>
            </a:xfrm>
            <a:custGeom>
              <a:avLst/>
              <a:gdLst>
                <a:gd name="T0" fmla="*/ 4 w 1945"/>
                <a:gd name="T1" fmla="*/ 1 h 75"/>
                <a:gd name="T2" fmla="*/ 4 w 1945"/>
                <a:gd name="T3" fmla="*/ 1 h 75"/>
                <a:gd name="T4" fmla="*/ 4 w 1945"/>
                <a:gd name="T5" fmla="*/ 1 h 75"/>
                <a:gd name="T6" fmla="*/ 4 w 1945"/>
                <a:gd name="T7" fmla="*/ 1 h 75"/>
                <a:gd name="T8" fmla="*/ 4 w 1945"/>
                <a:gd name="T9" fmla="*/ 1 h 75"/>
                <a:gd name="T10" fmla="*/ 4 w 1945"/>
                <a:gd name="T11" fmla="*/ 1 h 75"/>
                <a:gd name="T12" fmla="*/ 4 w 1945"/>
                <a:gd name="T13" fmla="*/ 1 h 75"/>
                <a:gd name="T14" fmla="*/ 5 w 1945"/>
                <a:gd name="T15" fmla="*/ 1 h 75"/>
                <a:gd name="T16" fmla="*/ 5 w 1945"/>
                <a:gd name="T17" fmla="*/ 1 h 75"/>
                <a:gd name="T18" fmla="*/ 5 w 1945"/>
                <a:gd name="T19" fmla="*/ 1 h 75"/>
                <a:gd name="T20" fmla="*/ 6 w 1945"/>
                <a:gd name="T21" fmla="*/ 1 h 75"/>
                <a:gd name="T22" fmla="*/ 6 w 1945"/>
                <a:gd name="T23" fmla="*/ 1 h 75"/>
                <a:gd name="T24" fmla="*/ 7 w 1945"/>
                <a:gd name="T25" fmla="*/ 1 h 75"/>
                <a:gd name="T26" fmla="*/ 7 w 1945"/>
                <a:gd name="T27" fmla="*/ 1 h 75"/>
                <a:gd name="T28" fmla="*/ 8 w 1945"/>
                <a:gd name="T29" fmla="*/ 1 h 75"/>
                <a:gd name="T30" fmla="*/ 8 w 1945"/>
                <a:gd name="T31" fmla="*/ 1 h 75"/>
                <a:gd name="T32" fmla="*/ 9 w 1945"/>
                <a:gd name="T33" fmla="*/ 1 h 75"/>
                <a:gd name="T34" fmla="*/ 9 w 1945"/>
                <a:gd name="T35" fmla="*/ 1 h 75"/>
                <a:gd name="T36" fmla="*/ 9 w 1945"/>
                <a:gd name="T37" fmla="*/ 1 h 75"/>
                <a:gd name="T38" fmla="*/ 9 w 1945"/>
                <a:gd name="T39" fmla="*/ 1 h 75"/>
                <a:gd name="T40" fmla="*/ 9 w 1945"/>
                <a:gd name="T41" fmla="*/ 1 h 75"/>
                <a:gd name="T42" fmla="*/ 9 w 1945"/>
                <a:gd name="T43" fmla="*/ 1 h 75"/>
                <a:gd name="T44" fmla="*/ 9 w 1945"/>
                <a:gd name="T45" fmla="*/ 1 h 75"/>
                <a:gd name="T46" fmla="*/ 9 w 1945"/>
                <a:gd name="T47" fmla="*/ 1 h 75"/>
                <a:gd name="T48" fmla="*/ 9 w 1945"/>
                <a:gd name="T49" fmla="*/ 1 h 75"/>
                <a:gd name="T50" fmla="*/ 8 w 1945"/>
                <a:gd name="T51" fmla="*/ 1 h 75"/>
                <a:gd name="T52" fmla="*/ 8 w 1945"/>
                <a:gd name="T53" fmla="*/ 1 h 75"/>
                <a:gd name="T54" fmla="*/ 8 w 1945"/>
                <a:gd name="T55" fmla="*/ 1 h 75"/>
                <a:gd name="T56" fmla="*/ 8 w 1945"/>
                <a:gd name="T57" fmla="*/ 1 h 75"/>
                <a:gd name="T58" fmla="*/ 7 w 1945"/>
                <a:gd name="T59" fmla="*/ 1 h 75"/>
                <a:gd name="T60" fmla="*/ 6 w 1945"/>
                <a:gd name="T61" fmla="*/ 1 h 75"/>
                <a:gd name="T62" fmla="*/ 6 w 1945"/>
                <a:gd name="T63" fmla="*/ 1 h 75"/>
                <a:gd name="T64" fmla="*/ 6 w 1945"/>
                <a:gd name="T65" fmla="*/ 1 h 75"/>
                <a:gd name="T66" fmla="*/ 5 w 1945"/>
                <a:gd name="T67" fmla="*/ 1 h 75"/>
                <a:gd name="T68" fmla="*/ 5 w 1945"/>
                <a:gd name="T69" fmla="*/ 1 h 75"/>
                <a:gd name="T70" fmla="*/ 5 w 1945"/>
                <a:gd name="T71" fmla="*/ 1 h 75"/>
                <a:gd name="T72" fmla="*/ 5 w 1945"/>
                <a:gd name="T73" fmla="*/ 1 h 75"/>
                <a:gd name="T74" fmla="*/ 4 w 1945"/>
                <a:gd name="T75" fmla="*/ 1 h 75"/>
                <a:gd name="T76" fmla="*/ 4 w 1945"/>
                <a:gd name="T77" fmla="*/ 1 h 75"/>
                <a:gd name="T78" fmla="*/ 4 w 1945"/>
                <a:gd name="T79" fmla="*/ 1 h 75"/>
                <a:gd name="T80" fmla="*/ 4 w 1945"/>
                <a:gd name="T81" fmla="*/ 1 h 75"/>
                <a:gd name="T82" fmla="*/ 4 w 1945"/>
                <a:gd name="T83" fmla="*/ 1 h 75"/>
                <a:gd name="T84" fmla="*/ 3 w 1945"/>
                <a:gd name="T85" fmla="*/ 1 h 75"/>
                <a:gd name="T86" fmla="*/ 3 w 1945"/>
                <a:gd name="T87" fmla="*/ 1 h 75"/>
                <a:gd name="T88" fmla="*/ 3 w 1945"/>
                <a:gd name="T89" fmla="*/ 1 h 75"/>
                <a:gd name="T90" fmla="*/ 2 w 1945"/>
                <a:gd name="T91" fmla="*/ 1 h 75"/>
                <a:gd name="T92" fmla="*/ 2 w 1945"/>
                <a:gd name="T93" fmla="*/ 1 h 75"/>
                <a:gd name="T94" fmla="*/ 2 w 1945"/>
                <a:gd name="T95" fmla="*/ 1 h 75"/>
                <a:gd name="T96" fmla="*/ 1 w 1945"/>
                <a:gd name="T97" fmla="*/ 1 h 75"/>
                <a:gd name="T98" fmla="*/ 1 w 1945"/>
                <a:gd name="T99" fmla="*/ 1 h 75"/>
                <a:gd name="T100" fmla="*/ 1 w 1945"/>
                <a:gd name="T101" fmla="*/ 1 h 75"/>
                <a:gd name="T102" fmla="*/ 1 w 1945"/>
                <a:gd name="T103" fmla="*/ 1 h 75"/>
                <a:gd name="T104" fmla="*/ 0 w 1945"/>
                <a:gd name="T105" fmla="*/ 1 h 75"/>
                <a:gd name="T106" fmla="*/ 0 w 1945"/>
                <a:gd name="T107" fmla="*/ 1 h 75"/>
                <a:gd name="T108" fmla="*/ 1 w 1945"/>
                <a:gd name="T109" fmla="*/ 0 h 75"/>
                <a:gd name="T110" fmla="*/ 1 w 1945"/>
                <a:gd name="T111" fmla="*/ 1 h 75"/>
                <a:gd name="T112" fmla="*/ 1 w 1945"/>
                <a:gd name="T113" fmla="*/ 1 h 75"/>
                <a:gd name="T114" fmla="*/ 1 w 1945"/>
                <a:gd name="T115" fmla="*/ 1 h 75"/>
                <a:gd name="T116" fmla="*/ 2 w 1945"/>
                <a:gd name="T117" fmla="*/ 1 h 75"/>
                <a:gd name="T118" fmla="*/ 2 w 1945"/>
                <a:gd name="T119" fmla="*/ 1 h 75"/>
                <a:gd name="T120" fmla="*/ 3 w 1945"/>
                <a:gd name="T121" fmla="*/ 1 h 75"/>
                <a:gd name="T122" fmla="*/ 3 w 1945"/>
                <a:gd name="T123" fmla="*/ 1 h 75"/>
                <a:gd name="T124" fmla="*/ 4 w 1945"/>
                <a:gd name="T125" fmla="*/ 1 h 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45"/>
                <a:gd name="T190" fmla="*/ 0 h 75"/>
                <a:gd name="T191" fmla="*/ 1945 w 1945"/>
                <a:gd name="T192" fmla="*/ 75 h 7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45" h="75">
                  <a:moveTo>
                    <a:pt x="787" y="6"/>
                  </a:moveTo>
                  <a:lnTo>
                    <a:pt x="790" y="16"/>
                  </a:lnTo>
                  <a:lnTo>
                    <a:pt x="787" y="25"/>
                  </a:lnTo>
                  <a:lnTo>
                    <a:pt x="782" y="33"/>
                  </a:lnTo>
                  <a:lnTo>
                    <a:pt x="782" y="45"/>
                  </a:lnTo>
                  <a:lnTo>
                    <a:pt x="792" y="43"/>
                  </a:lnTo>
                  <a:lnTo>
                    <a:pt x="800" y="36"/>
                  </a:lnTo>
                  <a:lnTo>
                    <a:pt x="810" y="28"/>
                  </a:lnTo>
                  <a:lnTo>
                    <a:pt x="819" y="20"/>
                  </a:lnTo>
                  <a:lnTo>
                    <a:pt x="827" y="13"/>
                  </a:lnTo>
                  <a:lnTo>
                    <a:pt x="839" y="8"/>
                  </a:lnTo>
                  <a:lnTo>
                    <a:pt x="850" y="6"/>
                  </a:lnTo>
                  <a:lnTo>
                    <a:pt x="864" y="10"/>
                  </a:lnTo>
                  <a:lnTo>
                    <a:pt x="864" y="15"/>
                  </a:lnTo>
                  <a:lnTo>
                    <a:pt x="1014" y="20"/>
                  </a:lnTo>
                  <a:lnTo>
                    <a:pt x="1016" y="6"/>
                  </a:lnTo>
                  <a:lnTo>
                    <a:pt x="1061" y="5"/>
                  </a:lnTo>
                  <a:lnTo>
                    <a:pt x="1105" y="5"/>
                  </a:lnTo>
                  <a:lnTo>
                    <a:pt x="1148" y="6"/>
                  </a:lnTo>
                  <a:lnTo>
                    <a:pt x="1192" y="8"/>
                  </a:lnTo>
                  <a:lnTo>
                    <a:pt x="1235" y="10"/>
                  </a:lnTo>
                  <a:lnTo>
                    <a:pt x="1277" y="11"/>
                  </a:lnTo>
                  <a:lnTo>
                    <a:pt x="1321" y="13"/>
                  </a:lnTo>
                  <a:lnTo>
                    <a:pt x="1362" y="16"/>
                  </a:lnTo>
                  <a:lnTo>
                    <a:pt x="1406" y="18"/>
                  </a:lnTo>
                  <a:lnTo>
                    <a:pt x="1448" y="20"/>
                  </a:lnTo>
                  <a:lnTo>
                    <a:pt x="1490" y="21"/>
                  </a:lnTo>
                  <a:lnTo>
                    <a:pt x="1531" y="21"/>
                  </a:lnTo>
                  <a:lnTo>
                    <a:pt x="1575" y="21"/>
                  </a:lnTo>
                  <a:lnTo>
                    <a:pt x="1617" y="21"/>
                  </a:lnTo>
                  <a:lnTo>
                    <a:pt x="1659" y="18"/>
                  </a:lnTo>
                  <a:lnTo>
                    <a:pt x="1702" y="15"/>
                  </a:lnTo>
                  <a:lnTo>
                    <a:pt x="1732" y="15"/>
                  </a:lnTo>
                  <a:lnTo>
                    <a:pt x="1762" y="15"/>
                  </a:lnTo>
                  <a:lnTo>
                    <a:pt x="1794" y="15"/>
                  </a:lnTo>
                  <a:lnTo>
                    <a:pt x="1826" y="16"/>
                  </a:lnTo>
                  <a:lnTo>
                    <a:pt x="1858" y="18"/>
                  </a:lnTo>
                  <a:lnTo>
                    <a:pt x="1888" y="20"/>
                  </a:lnTo>
                  <a:lnTo>
                    <a:pt x="1916" y="23"/>
                  </a:lnTo>
                  <a:lnTo>
                    <a:pt x="1945" y="28"/>
                  </a:lnTo>
                  <a:lnTo>
                    <a:pt x="1945" y="38"/>
                  </a:lnTo>
                  <a:lnTo>
                    <a:pt x="1926" y="38"/>
                  </a:lnTo>
                  <a:lnTo>
                    <a:pt x="1906" y="40"/>
                  </a:lnTo>
                  <a:lnTo>
                    <a:pt x="1888" y="41"/>
                  </a:lnTo>
                  <a:lnTo>
                    <a:pt x="1869" y="41"/>
                  </a:lnTo>
                  <a:lnTo>
                    <a:pt x="1853" y="43"/>
                  </a:lnTo>
                  <a:lnTo>
                    <a:pt x="1834" y="45"/>
                  </a:lnTo>
                  <a:lnTo>
                    <a:pt x="1816" y="45"/>
                  </a:lnTo>
                  <a:lnTo>
                    <a:pt x="1797" y="46"/>
                  </a:lnTo>
                  <a:lnTo>
                    <a:pt x="1779" y="48"/>
                  </a:lnTo>
                  <a:lnTo>
                    <a:pt x="1762" y="50"/>
                  </a:lnTo>
                  <a:lnTo>
                    <a:pt x="1744" y="50"/>
                  </a:lnTo>
                  <a:lnTo>
                    <a:pt x="1725" y="51"/>
                  </a:lnTo>
                  <a:lnTo>
                    <a:pt x="1707" y="51"/>
                  </a:lnTo>
                  <a:lnTo>
                    <a:pt x="1687" y="53"/>
                  </a:lnTo>
                  <a:lnTo>
                    <a:pt x="1669" y="53"/>
                  </a:lnTo>
                  <a:lnTo>
                    <a:pt x="1648" y="53"/>
                  </a:lnTo>
                  <a:lnTo>
                    <a:pt x="1598" y="61"/>
                  </a:lnTo>
                  <a:lnTo>
                    <a:pt x="1558" y="58"/>
                  </a:lnTo>
                  <a:lnTo>
                    <a:pt x="1518" y="56"/>
                  </a:lnTo>
                  <a:lnTo>
                    <a:pt x="1476" y="56"/>
                  </a:lnTo>
                  <a:lnTo>
                    <a:pt x="1436" y="56"/>
                  </a:lnTo>
                  <a:lnTo>
                    <a:pt x="1394" y="56"/>
                  </a:lnTo>
                  <a:lnTo>
                    <a:pt x="1352" y="56"/>
                  </a:lnTo>
                  <a:lnTo>
                    <a:pt x="1310" y="58"/>
                  </a:lnTo>
                  <a:lnTo>
                    <a:pt x="1269" y="60"/>
                  </a:lnTo>
                  <a:lnTo>
                    <a:pt x="1227" y="61"/>
                  </a:lnTo>
                  <a:lnTo>
                    <a:pt x="1185" y="61"/>
                  </a:lnTo>
                  <a:lnTo>
                    <a:pt x="1141" y="63"/>
                  </a:lnTo>
                  <a:lnTo>
                    <a:pt x="1100" y="65"/>
                  </a:lnTo>
                  <a:lnTo>
                    <a:pt x="1059" y="65"/>
                  </a:lnTo>
                  <a:lnTo>
                    <a:pt x="1018" y="65"/>
                  </a:lnTo>
                  <a:lnTo>
                    <a:pt x="976" y="63"/>
                  </a:lnTo>
                  <a:lnTo>
                    <a:pt x="936" y="61"/>
                  </a:lnTo>
                  <a:lnTo>
                    <a:pt x="916" y="66"/>
                  </a:lnTo>
                  <a:lnTo>
                    <a:pt x="894" y="70"/>
                  </a:lnTo>
                  <a:lnTo>
                    <a:pt x="874" y="71"/>
                  </a:lnTo>
                  <a:lnTo>
                    <a:pt x="852" y="73"/>
                  </a:lnTo>
                  <a:lnTo>
                    <a:pt x="832" y="75"/>
                  </a:lnTo>
                  <a:lnTo>
                    <a:pt x="812" y="75"/>
                  </a:lnTo>
                  <a:lnTo>
                    <a:pt x="790" y="75"/>
                  </a:lnTo>
                  <a:lnTo>
                    <a:pt x="770" y="75"/>
                  </a:lnTo>
                  <a:lnTo>
                    <a:pt x="748" y="75"/>
                  </a:lnTo>
                  <a:lnTo>
                    <a:pt x="728" y="73"/>
                  </a:lnTo>
                  <a:lnTo>
                    <a:pt x="706" y="71"/>
                  </a:lnTo>
                  <a:lnTo>
                    <a:pt x="685" y="71"/>
                  </a:lnTo>
                  <a:lnTo>
                    <a:pt x="665" y="70"/>
                  </a:lnTo>
                  <a:lnTo>
                    <a:pt x="643" y="68"/>
                  </a:lnTo>
                  <a:lnTo>
                    <a:pt x="621" y="68"/>
                  </a:lnTo>
                  <a:lnTo>
                    <a:pt x="599" y="68"/>
                  </a:lnTo>
                  <a:lnTo>
                    <a:pt x="562" y="66"/>
                  </a:lnTo>
                  <a:lnTo>
                    <a:pt x="526" y="65"/>
                  </a:lnTo>
                  <a:lnTo>
                    <a:pt x="487" y="63"/>
                  </a:lnTo>
                  <a:lnTo>
                    <a:pt x="450" y="63"/>
                  </a:lnTo>
                  <a:lnTo>
                    <a:pt x="412" y="63"/>
                  </a:lnTo>
                  <a:lnTo>
                    <a:pt x="373" y="61"/>
                  </a:lnTo>
                  <a:lnTo>
                    <a:pt x="335" y="61"/>
                  </a:lnTo>
                  <a:lnTo>
                    <a:pt x="298" y="61"/>
                  </a:lnTo>
                  <a:lnTo>
                    <a:pt x="260" y="61"/>
                  </a:lnTo>
                  <a:lnTo>
                    <a:pt x="221" y="61"/>
                  </a:lnTo>
                  <a:lnTo>
                    <a:pt x="184" y="63"/>
                  </a:lnTo>
                  <a:lnTo>
                    <a:pt x="146" y="63"/>
                  </a:lnTo>
                  <a:lnTo>
                    <a:pt x="109" y="63"/>
                  </a:lnTo>
                  <a:lnTo>
                    <a:pt x="72" y="65"/>
                  </a:lnTo>
                  <a:lnTo>
                    <a:pt x="35" y="65"/>
                  </a:lnTo>
                  <a:lnTo>
                    <a:pt x="0" y="66"/>
                  </a:lnTo>
                  <a:lnTo>
                    <a:pt x="0" y="50"/>
                  </a:lnTo>
                  <a:lnTo>
                    <a:pt x="0" y="31"/>
                  </a:lnTo>
                  <a:lnTo>
                    <a:pt x="2" y="15"/>
                  </a:lnTo>
                  <a:lnTo>
                    <a:pt x="7" y="0"/>
                  </a:lnTo>
                  <a:lnTo>
                    <a:pt x="55" y="3"/>
                  </a:lnTo>
                  <a:lnTo>
                    <a:pt x="106" y="5"/>
                  </a:lnTo>
                  <a:lnTo>
                    <a:pt x="154" y="6"/>
                  </a:lnTo>
                  <a:lnTo>
                    <a:pt x="203" y="8"/>
                  </a:lnTo>
                  <a:lnTo>
                    <a:pt x="251" y="10"/>
                  </a:lnTo>
                  <a:lnTo>
                    <a:pt x="301" y="10"/>
                  </a:lnTo>
                  <a:lnTo>
                    <a:pt x="350" y="10"/>
                  </a:lnTo>
                  <a:lnTo>
                    <a:pt x="399" y="10"/>
                  </a:lnTo>
                  <a:lnTo>
                    <a:pt x="447" y="10"/>
                  </a:lnTo>
                  <a:lnTo>
                    <a:pt x="496" y="10"/>
                  </a:lnTo>
                  <a:lnTo>
                    <a:pt x="546" y="10"/>
                  </a:lnTo>
                  <a:lnTo>
                    <a:pt x="594" y="10"/>
                  </a:lnTo>
                  <a:lnTo>
                    <a:pt x="643" y="8"/>
                  </a:lnTo>
                  <a:lnTo>
                    <a:pt x="690" y="8"/>
                  </a:lnTo>
                  <a:lnTo>
                    <a:pt x="738" y="6"/>
                  </a:lnTo>
                  <a:lnTo>
                    <a:pt x="787"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4" name="Freeform 29"/>
            <p:cNvSpPr>
              <a:spLocks noChangeArrowheads="1"/>
            </p:cNvSpPr>
            <p:nvPr/>
          </p:nvSpPr>
          <p:spPr bwMode="auto">
            <a:xfrm>
              <a:off x="357" y="2215"/>
              <a:ext cx="391" cy="34"/>
            </a:xfrm>
            <a:custGeom>
              <a:avLst/>
              <a:gdLst>
                <a:gd name="T0" fmla="*/ 3 w 669"/>
                <a:gd name="T1" fmla="*/ 1 h 57"/>
                <a:gd name="T2" fmla="*/ 3 w 669"/>
                <a:gd name="T3" fmla="*/ 1 h 57"/>
                <a:gd name="T4" fmla="*/ 3 w 669"/>
                <a:gd name="T5" fmla="*/ 1 h 57"/>
                <a:gd name="T6" fmla="*/ 3 w 669"/>
                <a:gd name="T7" fmla="*/ 1 h 57"/>
                <a:gd name="T8" fmla="*/ 3 w 669"/>
                <a:gd name="T9" fmla="*/ 1 h 57"/>
                <a:gd name="T10" fmla="*/ 3 w 669"/>
                <a:gd name="T11" fmla="*/ 1 h 57"/>
                <a:gd name="T12" fmla="*/ 3 w 669"/>
                <a:gd name="T13" fmla="*/ 1 h 57"/>
                <a:gd name="T14" fmla="*/ 2 w 669"/>
                <a:gd name="T15" fmla="*/ 1 h 57"/>
                <a:gd name="T16" fmla="*/ 2 w 669"/>
                <a:gd name="T17" fmla="*/ 1 h 57"/>
                <a:gd name="T18" fmla="*/ 2 w 669"/>
                <a:gd name="T19" fmla="*/ 1 h 57"/>
                <a:gd name="T20" fmla="*/ 2 w 669"/>
                <a:gd name="T21" fmla="*/ 1 h 57"/>
                <a:gd name="T22" fmla="*/ 2 w 669"/>
                <a:gd name="T23" fmla="*/ 1 h 57"/>
                <a:gd name="T24" fmla="*/ 2 w 669"/>
                <a:gd name="T25" fmla="*/ 1 h 57"/>
                <a:gd name="T26" fmla="*/ 1 w 669"/>
                <a:gd name="T27" fmla="*/ 1 h 57"/>
                <a:gd name="T28" fmla="*/ 1 w 669"/>
                <a:gd name="T29" fmla="*/ 1 h 57"/>
                <a:gd name="T30" fmla="*/ 1 w 669"/>
                <a:gd name="T31" fmla="*/ 1 h 57"/>
                <a:gd name="T32" fmla="*/ 1 w 669"/>
                <a:gd name="T33" fmla="*/ 1 h 57"/>
                <a:gd name="T34" fmla="*/ 1 w 669"/>
                <a:gd name="T35" fmla="*/ 1 h 57"/>
                <a:gd name="T36" fmla="*/ 1 w 669"/>
                <a:gd name="T37" fmla="*/ 1 h 57"/>
                <a:gd name="T38" fmla="*/ 1 w 669"/>
                <a:gd name="T39" fmla="*/ 1 h 57"/>
                <a:gd name="T40" fmla="*/ 1 w 669"/>
                <a:gd name="T41" fmla="*/ 1 h 57"/>
                <a:gd name="T42" fmla="*/ 1 w 669"/>
                <a:gd name="T43" fmla="*/ 1 h 57"/>
                <a:gd name="T44" fmla="*/ 0 w 669"/>
                <a:gd name="T45" fmla="*/ 1 h 57"/>
                <a:gd name="T46" fmla="*/ 0 w 669"/>
                <a:gd name="T47" fmla="*/ 1 h 57"/>
                <a:gd name="T48" fmla="*/ 0 w 669"/>
                <a:gd name="T49" fmla="*/ 1 h 57"/>
                <a:gd name="T50" fmla="*/ 1 w 669"/>
                <a:gd name="T51" fmla="*/ 1 h 57"/>
                <a:gd name="T52" fmla="*/ 1 w 669"/>
                <a:gd name="T53" fmla="*/ 1 h 57"/>
                <a:gd name="T54" fmla="*/ 1 w 669"/>
                <a:gd name="T55" fmla="*/ 1 h 57"/>
                <a:gd name="T56" fmla="*/ 1 w 669"/>
                <a:gd name="T57" fmla="*/ 1 h 57"/>
                <a:gd name="T58" fmla="*/ 1 w 669"/>
                <a:gd name="T59" fmla="*/ 1 h 57"/>
                <a:gd name="T60" fmla="*/ 1 w 669"/>
                <a:gd name="T61" fmla="*/ 1 h 57"/>
                <a:gd name="T62" fmla="*/ 1 w 669"/>
                <a:gd name="T63" fmla="*/ 1 h 57"/>
                <a:gd name="T64" fmla="*/ 1 w 669"/>
                <a:gd name="T65" fmla="*/ 1 h 57"/>
                <a:gd name="T66" fmla="*/ 1 w 669"/>
                <a:gd name="T67" fmla="*/ 1 h 57"/>
                <a:gd name="T68" fmla="*/ 1 w 669"/>
                <a:gd name="T69" fmla="*/ 1 h 57"/>
                <a:gd name="T70" fmla="*/ 1 w 669"/>
                <a:gd name="T71" fmla="*/ 1 h 57"/>
                <a:gd name="T72" fmla="*/ 1 w 669"/>
                <a:gd name="T73" fmla="*/ 1 h 57"/>
                <a:gd name="T74" fmla="*/ 2 w 669"/>
                <a:gd name="T75" fmla="*/ 1 h 57"/>
                <a:gd name="T76" fmla="*/ 2 w 669"/>
                <a:gd name="T77" fmla="*/ 1 h 57"/>
                <a:gd name="T78" fmla="*/ 2 w 669"/>
                <a:gd name="T79" fmla="*/ 1 h 57"/>
                <a:gd name="T80" fmla="*/ 2 w 669"/>
                <a:gd name="T81" fmla="*/ 1 h 57"/>
                <a:gd name="T82" fmla="*/ 2 w 669"/>
                <a:gd name="T83" fmla="*/ 1 h 57"/>
                <a:gd name="T84" fmla="*/ 2 w 669"/>
                <a:gd name="T85" fmla="*/ 1 h 57"/>
                <a:gd name="T86" fmla="*/ 2 w 669"/>
                <a:gd name="T87" fmla="*/ 1 h 57"/>
                <a:gd name="T88" fmla="*/ 2 w 669"/>
                <a:gd name="T89" fmla="*/ 1 h 57"/>
                <a:gd name="T90" fmla="*/ 2 w 669"/>
                <a:gd name="T91" fmla="*/ 1 h 57"/>
                <a:gd name="T92" fmla="*/ 2 w 669"/>
                <a:gd name="T93" fmla="*/ 1 h 57"/>
                <a:gd name="T94" fmla="*/ 2 w 669"/>
                <a:gd name="T95" fmla="*/ 1 h 57"/>
                <a:gd name="T96" fmla="*/ 2 w 669"/>
                <a:gd name="T97" fmla="*/ 1 h 57"/>
                <a:gd name="T98" fmla="*/ 3 w 669"/>
                <a:gd name="T99" fmla="*/ 1 h 57"/>
                <a:gd name="T100" fmla="*/ 3 w 669"/>
                <a:gd name="T101" fmla="*/ 1 h 57"/>
                <a:gd name="T102" fmla="*/ 3 w 669"/>
                <a:gd name="T103" fmla="*/ 1 h 57"/>
                <a:gd name="T104" fmla="*/ 3 w 669"/>
                <a:gd name="T105" fmla="*/ 1 h 57"/>
                <a:gd name="T106" fmla="*/ 3 w 669"/>
                <a:gd name="T107" fmla="*/ 1 h 57"/>
                <a:gd name="T108" fmla="*/ 3 w 669"/>
                <a:gd name="T109" fmla="*/ 0 h 57"/>
                <a:gd name="T110" fmla="*/ 3 w 669"/>
                <a:gd name="T111" fmla="*/ 1 h 57"/>
                <a:gd name="T112" fmla="*/ 3 w 669"/>
                <a:gd name="T113" fmla="*/ 1 h 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9"/>
                <a:gd name="T172" fmla="*/ 0 h 57"/>
                <a:gd name="T173" fmla="*/ 669 w 669"/>
                <a:gd name="T174" fmla="*/ 57 h 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9" h="57">
                  <a:moveTo>
                    <a:pt x="668" y="2"/>
                  </a:moveTo>
                  <a:lnTo>
                    <a:pt x="669" y="17"/>
                  </a:lnTo>
                  <a:lnTo>
                    <a:pt x="668" y="30"/>
                  </a:lnTo>
                  <a:lnTo>
                    <a:pt x="663" y="43"/>
                  </a:lnTo>
                  <a:lnTo>
                    <a:pt x="658" y="57"/>
                  </a:lnTo>
                  <a:lnTo>
                    <a:pt x="616" y="55"/>
                  </a:lnTo>
                  <a:lnTo>
                    <a:pt x="574" y="53"/>
                  </a:lnTo>
                  <a:lnTo>
                    <a:pt x="532" y="52"/>
                  </a:lnTo>
                  <a:lnTo>
                    <a:pt x="490" y="50"/>
                  </a:lnTo>
                  <a:lnTo>
                    <a:pt x="450" y="50"/>
                  </a:lnTo>
                  <a:lnTo>
                    <a:pt x="408" y="50"/>
                  </a:lnTo>
                  <a:lnTo>
                    <a:pt x="368" y="50"/>
                  </a:lnTo>
                  <a:lnTo>
                    <a:pt x="328" y="50"/>
                  </a:lnTo>
                  <a:lnTo>
                    <a:pt x="288" y="50"/>
                  </a:lnTo>
                  <a:lnTo>
                    <a:pt x="248" y="50"/>
                  </a:lnTo>
                  <a:lnTo>
                    <a:pt x="208" y="50"/>
                  </a:lnTo>
                  <a:lnTo>
                    <a:pt x="169" y="50"/>
                  </a:lnTo>
                  <a:lnTo>
                    <a:pt x="129" y="50"/>
                  </a:lnTo>
                  <a:lnTo>
                    <a:pt x="87" y="50"/>
                  </a:lnTo>
                  <a:lnTo>
                    <a:pt x="47" y="50"/>
                  </a:lnTo>
                  <a:lnTo>
                    <a:pt x="7" y="48"/>
                  </a:lnTo>
                  <a:lnTo>
                    <a:pt x="3" y="45"/>
                  </a:lnTo>
                  <a:lnTo>
                    <a:pt x="0" y="40"/>
                  </a:lnTo>
                  <a:lnTo>
                    <a:pt x="0" y="37"/>
                  </a:lnTo>
                  <a:lnTo>
                    <a:pt x="0" y="32"/>
                  </a:lnTo>
                  <a:lnTo>
                    <a:pt x="24" y="27"/>
                  </a:lnTo>
                  <a:lnTo>
                    <a:pt x="47" y="23"/>
                  </a:lnTo>
                  <a:lnTo>
                    <a:pt x="72" y="22"/>
                  </a:lnTo>
                  <a:lnTo>
                    <a:pt x="95" y="20"/>
                  </a:lnTo>
                  <a:lnTo>
                    <a:pt x="121" y="20"/>
                  </a:lnTo>
                  <a:lnTo>
                    <a:pt x="146" y="18"/>
                  </a:lnTo>
                  <a:lnTo>
                    <a:pt x="171" y="20"/>
                  </a:lnTo>
                  <a:lnTo>
                    <a:pt x="196" y="20"/>
                  </a:lnTo>
                  <a:lnTo>
                    <a:pt x="223" y="20"/>
                  </a:lnTo>
                  <a:lnTo>
                    <a:pt x="248" y="20"/>
                  </a:lnTo>
                  <a:lnTo>
                    <a:pt x="273" y="20"/>
                  </a:lnTo>
                  <a:lnTo>
                    <a:pt x="298" y="18"/>
                  </a:lnTo>
                  <a:lnTo>
                    <a:pt x="323" y="17"/>
                  </a:lnTo>
                  <a:lnTo>
                    <a:pt x="348" y="15"/>
                  </a:lnTo>
                  <a:lnTo>
                    <a:pt x="372" y="12"/>
                  </a:lnTo>
                  <a:lnTo>
                    <a:pt x="397" y="8"/>
                  </a:lnTo>
                  <a:lnTo>
                    <a:pt x="415" y="8"/>
                  </a:lnTo>
                  <a:lnTo>
                    <a:pt x="432" y="10"/>
                  </a:lnTo>
                  <a:lnTo>
                    <a:pt x="450" y="8"/>
                  </a:lnTo>
                  <a:lnTo>
                    <a:pt x="467" y="8"/>
                  </a:lnTo>
                  <a:lnTo>
                    <a:pt x="484" y="8"/>
                  </a:lnTo>
                  <a:lnTo>
                    <a:pt x="499" y="7"/>
                  </a:lnTo>
                  <a:lnTo>
                    <a:pt x="515" y="7"/>
                  </a:lnTo>
                  <a:lnTo>
                    <a:pt x="532" y="5"/>
                  </a:lnTo>
                  <a:lnTo>
                    <a:pt x="549" y="3"/>
                  </a:lnTo>
                  <a:lnTo>
                    <a:pt x="566" y="3"/>
                  </a:lnTo>
                  <a:lnTo>
                    <a:pt x="581" y="2"/>
                  </a:lnTo>
                  <a:lnTo>
                    <a:pt x="597" y="2"/>
                  </a:lnTo>
                  <a:lnTo>
                    <a:pt x="614" y="2"/>
                  </a:lnTo>
                  <a:lnTo>
                    <a:pt x="633" y="0"/>
                  </a:lnTo>
                  <a:lnTo>
                    <a:pt x="649" y="2"/>
                  </a:lnTo>
                  <a:lnTo>
                    <a:pt x="66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5" name="Freeform 30"/>
            <p:cNvSpPr>
              <a:spLocks noChangeArrowheads="1"/>
            </p:cNvSpPr>
            <p:nvPr/>
          </p:nvSpPr>
          <p:spPr bwMode="auto">
            <a:xfrm>
              <a:off x="916" y="2252"/>
              <a:ext cx="1186" cy="39"/>
            </a:xfrm>
            <a:custGeom>
              <a:avLst/>
              <a:gdLst>
                <a:gd name="T0" fmla="*/ 6 w 2026"/>
                <a:gd name="T1" fmla="*/ 1 h 67"/>
                <a:gd name="T2" fmla="*/ 7 w 2026"/>
                <a:gd name="T3" fmla="*/ 1 h 67"/>
                <a:gd name="T4" fmla="*/ 8 w 2026"/>
                <a:gd name="T5" fmla="*/ 1 h 67"/>
                <a:gd name="T6" fmla="*/ 8 w 2026"/>
                <a:gd name="T7" fmla="*/ 1 h 67"/>
                <a:gd name="T8" fmla="*/ 8 w 2026"/>
                <a:gd name="T9" fmla="*/ 1 h 67"/>
                <a:gd name="T10" fmla="*/ 9 w 2026"/>
                <a:gd name="T11" fmla="*/ 1 h 67"/>
                <a:gd name="T12" fmla="*/ 9 w 2026"/>
                <a:gd name="T13" fmla="*/ 1 h 67"/>
                <a:gd name="T14" fmla="*/ 9 w 2026"/>
                <a:gd name="T15" fmla="*/ 1 h 67"/>
                <a:gd name="T16" fmla="*/ 9 w 2026"/>
                <a:gd name="T17" fmla="*/ 1 h 67"/>
                <a:gd name="T18" fmla="*/ 9 w 2026"/>
                <a:gd name="T19" fmla="*/ 1 h 67"/>
                <a:gd name="T20" fmla="*/ 9 w 2026"/>
                <a:gd name="T21" fmla="*/ 1 h 67"/>
                <a:gd name="T22" fmla="*/ 8 w 2026"/>
                <a:gd name="T23" fmla="*/ 1 h 67"/>
                <a:gd name="T24" fmla="*/ 8 w 2026"/>
                <a:gd name="T25" fmla="*/ 1 h 67"/>
                <a:gd name="T26" fmla="*/ 7 w 2026"/>
                <a:gd name="T27" fmla="*/ 1 h 67"/>
                <a:gd name="T28" fmla="*/ 6 w 2026"/>
                <a:gd name="T29" fmla="*/ 1 h 67"/>
                <a:gd name="T30" fmla="*/ 6 w 2026"/>
                <a:gd name="T31" fmla="*/ 1 h 67"/>
                <a:gd name="T32" fmla="*/ 5 w 2026"/>
                <a:gd name="T33" fmla="*/ 1 h 67"/>
                <a:gd name="T34" fmla="*/ 5 w 2026"/>
                <a:gd name="T35" fmla="*/ 1 h 67"/>
                <a:gd name="T36" fmla="*/ 5 w 2026"/>
                <a:gd name="T37" fmla="*/ 1 h 67"/>
                <a:gd name="T38" fmla="*/ 4 w 2026"/>
                <a:gd name="T39" fmla="*/ 1 h 67"/>
                <a:gd name="T40" fmla="*/ 3 w 2026"/>
                <a:gd name="T41" fmla="*/ 1 h 67"/>
                <a:gd name="T42" fmla="*/ 3 w 2026"/>
                <a:gd name="T43" fmla="*/ 1 h 67"/>
                <a:gd name="T44" fmla="*/ 2 w 2026"/>
                <a:gd name="T45" fmla="*/ 1 h 67"/>
                <a:gd name="T46" fmla="*/ 2 w 2026"/>
                <a:gd name="T47" fmla="*/ 1 h 67"/>
                <a:gd name="T48" fmla="*/ 1 w 2026"/>
                <a:gd name="T49" fmla="*/ 1 h 67"/>
                <a:gd name="T50" fmla="*/ 1 w 2026"/>
                <a:gd name="T51" fmla="*/ 1 h 67"/>
                <a:gd name="T52" fmla="*/ 1 w 2026"/>
                <a:gd name="T53" fmla="*/ 1 h 67"/>
                <a:gd name="T54" fmla="*/ 1 w 2026"/>
                <a:gd name="T55" fmla="*/ 1 h 67"/>
                <a:gd name="T56" fmla="*/ 1 w 2026"/>
                <a:gd name="T57" fmla="*/ 1 h 67"/>
                <a:gd name="T58" fmla="*/ 1 w 2026"/>
                <a:gd name="T59" fmla="*/ 1 h 67"/>
                <a:gd name="T60" fmla="*/ 0 w 2026"/>
                <a:gd name="T61" fmla="*/ 1 h 67"/>
                <a:gd name="T62" fmla="*/ 1 w 2026"/>
                <a:gd name="T63" fmla="*/ 1 h 67"/>
                <a:gd name="T64" fmla="*/ 1 w 2026"/>
                <a:gd name="T65" fmla="*/ 1 h 67"/>
                <a:gd name="T66" fmla="*/ 1 w 2026"/>
                <a:gd name="T67" fmla="*/ 1 h 67"/>
                <a:gd name="T68" fmla="*/ 2 w 2026"/>
                <a:gd name="T69" fmla="*/ 1 h 67"/>
                <a:gd name="T70" fmla="*/ 2 w 2026"/>
                <a:gd name="T71" fmla="*/ 1 h 67"/>
                <a:gd name="T72" fmla="*/ 2 w 2026"/>
                <a:gd name="T73" fmla="*/ 1 h 67"/>
                <a:gd name="T74" fmla="*/ 3 w 2026"/>
                <a:gd name="T75" fmla="*/ 1 h 67"/>
                <a:gd name="T76" fmla="*/ 3 w 2026"/>
                <a:gd name="T77" fmla="*/ 1 h 67"/>
                <a:gd name="T78" fmla="*/ 4 w 2026"/>
                <a:gd name="T79" fmla="*/ 1 h 67"/>
                <a:gd name="T80" fmla="*/ 4 w 2026"/>
                <a:gd name="T81" fmla="*/ 1 h 67"/>
                <a:gd name="T82" fmla="*/ 4 w 2026"/>
                <a:gd name="T83" fmla="*/ 1 h 67"/>
                <a:gd name="T84" fmla="*/ 4 w 2026"/>
                <a:gd name="T85" fmla="*/ 1 h 67"/>
                <a:gd name="T86" fmla="*/ 5 w 2026"/>
                <a:gd name="T87" fmla="*/ 1 h 67"/>
                <a:gd name="T88" fmla="*/ 5 w 2026"/>
                <a:gd name="T89" fmla="*/ 1 h 67"/>
                <a:gd name="T90" fmla="*/ 5 w 2026"/>
                <a:gd name="T91" fmla="*/ 1 h 67"/>
                <a:gd name="T92" fmla="*/ 5 w 2026"/>
                <a:gd name="T93" fmla="*/ 0 h 67"/>
                <a:gd name="T94" fmla="*/ 5 w 2026"/>
                <a:gd name="T95" fmla="*/ 0 h 67"/>
                <a:gd name="T96" fmla="*/ 6 w 2026"/>
                <a:gd name="T97" fmla="*/ 1 h 67"/>
                <a:gd name="T98" fmla="*/ 6 w 2026"/>
                <a:gd name="T99" fmla="*/ 1 h 6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26"/>
                <a:gd name="T151" fmla="*/ 0 h 67"/>
                <a:gd name="T152" fmla="*/ 2026 w 2026"/>
                <a:gd name="T153" fmla="*/ 67 h 6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26" h="67">
                  <a:moveTo>
                    <a:pt x="1420" y="10"/>
                  </a:moveTo>
                  <a:lnTo>
                    <a:pt x="1432" y="15"/>
                  </a:lnTo>
                  <a:lnTo>
                    <a:pt x="1470" y="14"/>
                  </a:lnTo>
                  <a:lnTo>
                    <a:pt x="1507" y="14"/>
                  </a:lnTo>
                  <a:lnTo>
                    <a:pt x="1546" y="12"/>
                  </a:lnTo>
                  <a:lnTo>
                    <a:pt x="1583" y="12"/>
                  </a:lnTo>
                  <a:lnTo>
                    <a:pt x="1619" y="12"/>
                  </a:lnTo>
                  <a:lnTo>
                    <a:pt x="1656" y="14"/>
                  </a:lnTo>
                  <a:lnTo>
                    <a:pt x="1693" y="14"/>
                  </a:lnTo>
                  <a:lnTo>
                    <a:pt x="1730" y="15"/>
                  </a:lnTo>
                  <a:lnTo>
                    <a:pt x="1767" y="17"/>
                  </a:lnTo>
                  <a:lnTo>
                    <a:pt x="1803" y="19"/>
                  </a:lnTo>
                  <a:lnTo>
                    <a:pt x="1840" y="19"/>
                  </a:lnTo>
                  <a:lnTo>
                    <a:pt x="1877" y="22"/>
                  </a:lnTo>
                  <a:lnTo>
                    <a:pt x="1914" y="24"/>
                  </a:lnTo>
                  <a:lnTo>
                    <a:pt x="1951" y="25"/>
                  </a:lnTo>
                  <a:lnTo>
                    <a:pt x="1989" y="27"/>
                  </a:lnTo>
                  <a:lnTo>
                    <a:pt x="2026" y="29"/>
                  </a:lnTo>
                  <a:lnTo>
                    <a:pt x="2026" y="35"/>
                  </a:lnTo>
                  <a:lnTo>
                    <a:pt x="1969" y="37"/>
                  </a:lnTo>
                  <a:lnTo>
                    <a:pt x="1910" y="40"/>
                  </a:lnTo>
                  <a:lnTo>
                    <a:pt x="1854" y="42"/>
                  </a:lnTo>
                  <a:lnTo>
                    <a:pt x="1795" y="44"/>
                  </a:lnTo>
                  <a:lnTo>
                    <a:pt x="1738" y="45"/>
                  </a:lnTo>
                  <a:lnTo>
                    <a:pt x="1680" y="47"/>
                  </a:lnTo>
                  <a:lnTo>
                    <a:pt x="1621" y="49"/>
                  </a:lnTo>
                  <a:lnTo>
                    <a:pt x="1564" y="50"/>
                  </a:lnTo>
                  <a:lnTo>
                    <a:pt x="1506" y="52"/>
                  </a:lnTo>
                  <a:lnTo>
                    <a:pt x="1447" y="54"/>
                  </a:lnTo>
                  <a:lnTo>
                    <a:pt x="1388" y="54"/>
                  </a:lnTo>
                  <a:lnTo>
                    <a:pt x="1330" y="55"/>
                  </a:lnTo>
                  <a:lnTo>
                    <a:pt x="1271" y="57"/>
                  </a:lnTo>
                  <a:lnTo>
                    <a:pt x="1213" y="57"/>
                  </a:lnTo>
                  <a:lnTo>
                    <a:pt x="1154" y="59"/>
                  </a:lnTo>
                  <a:lnTo>
                    <a:pt x="1096" y="59"/>
                  </a:lnTo>
                  <a:lnTo>
                    <a:pt x="1037" y="60"/>
                  </a:lnTo>
                  <a:lnTo>
                    <a:pt x="978" y="60"/>
                  </a:lnTo>
                  <a:lnTo>
                    <a:pt x="920" y="62"/>
                  </a:lnTo>
                  <a:lnTo>
                    <a:pt x="861" y="62"/>
                  </a:lnTo>
                  <a:lnTo>
                    <a:pt x="801" y="62"/>
                  </a:lnTo>
                  <a:lnTo>
                    <a:pt x="743" y="62"/>
                  </a:lnTo>
                  <a:lnTo>
                    <a:pt x="686" y="64"/>
                  </a:lnTo>
                  <a:lnTo>
                    <a:pt x="627" y="64"/>
                  </a:lnTo>
                  <a:lnTo>
                    <a:pt x="568" y="64"/>
                  </a:lnTo>
                  <a:lnTo>
                    <a:pt x="510" y="64"/>
                  </a:lnTo>
                  <a:lnTo>
                    <a:pt x="451" y="64"/>
                  </a:lnTo>
                  <a:lnTo>
                    <a:pt x="393" y="64"/>
                  </a:lnTo>
                  <a:lnTo>
                    <a:pt x="336" y="64"/>
                  </a:lnTo>
                  <a:lnTo>
                    <a:pt x="277" y="62"/>
                  </a:lnTo>
                  <a:lnTo>
                    <a:pt x="219" y="62"/>
                  </a:lnTo>
                  <a:lnTo>
                    <a:pt x="162" y="62"/>
                  </a:lnTo>
                  <a:lnTo>
                    <a:pt x="145" y="64"/>
                  </a:lnTo>
                  <a:lnTo>
                    <a:pt x="127" y="65"/>
                  </a:lnTo>
                  <a:lnTo>
                    <a:pt x="105" y="67"/>
                  </a:lnTo>
                  <a:lnTo>
                    <a:pt x="85" y="67"/>
                  </a:lnTo>
                  <a:lnTo>
                    <a:pt x="63" y="67"/>
                  </a:lnTo>
                  <a:lnTo>
                    <a:pt x="43" y="65"/>
                  </a:lnTo>
                  <a:lnTo>
                    <a:pt x="23" y="60"/>
                  </a:lnTo>
                  <a:lnTo>
                    <a:pt x="6" y="54"/>
                  </a:lnTo>
                  <a:lnTo>
                    <a:pt x="8" y="39"/>
                  </a:lnTo>
                  <a:lnTo>
                    <a:pt x="3" y="27"/>
                  </a:lnTo>
                  <a:lnTo>
                    <a:pt x="0" y="15"/>
                  </a:lnTo>
                  <a:lnTo>
                    <a:pt x="6" y="3"/>
                  </a:lnTo>
                  <a:lnTo>
                    <a:pt x="55" y="5"/>
                  </a:lnTo>
                  <a:lnTo>
                    <a:pt x="103" y="7"/>
                  </a:lnTo>
                  <a:lnTo>
                    <a:pt x="150" y="8"/>
                  </a:lnTo>
                  <a:lnTo>
                    <a:pt x="197" y="8"/>
                  </a:lnTo>
                  <a:lnTo>
                    <a:pt x="244" y="10"/>
                  </a:lnTo>
                  <a:lnTo>
                    <a:pt x="289" y="10"/>
                  </a:lnTo>
                  <a:lnTo>
                    <a:pt x="334" y="12"/>
                  </a:lnTo>
                  <a:lnTo>
                    <a:pt x="379" y="12"/>
                  </a:lnTo>
                  <a:lnTo>
                    <a:pt x="425" y="12"/>
                  </a:lnTo>
                  <a:lnTo>
                    <a:pt x="470" y="12"/>
                  </a:lnTo>
                  <a:lnTo>
                    <a:pt x="515" y="12"/>
                  </a:lnTo>
                  <a:lnTo>
                    <a:pt x="560" y="12"/>
                  </a:lnTo>
                  <a:lnTo>
                    <a:pt x="607" y="14"/>
                  </a:lnTo>
                  <a:lnTo>
                    <a:pt x="654" y="14"/>
                  </a:lnTo>
                  <a:lnTo>
                    <a:pt x="701" y="14"/>
                  </a:lnTo>
                  <a:lnTo>
                    <a:pt x="748" y="14"/>
                  </a:lnTo>
                  <a:lnTo>
                    <a:pt x="758" y="8"/>
                  </a:lnTo>
                  <a:lnTo>
                    <a:pt x="771" y="10"/>
                  </a:lnTo>
                  <a:lnTo>
                    <a:pt x="783" y="14"/>
                  </a:lnTo>
                  <a:lnTo>
                    <a:pt x="794" y="15"/>
                  </a:lnTo>
                  <a:lnTo>
                    <a:pt x="823" y="14"/>
                  </a:lnTo>
                  <a:lnTo>
                    <a:pt x="851" y="12"/>
                  </a:lnTo>
                  <a:lnTo>
                    <a:pt x="881" y="10"/>
                  </a:lnTo>
                  <a:lnTo>
                    <a:pt x="910" y="8"/>
                  </a:lnTo>
                  <a:lnTo>
                    <a:pt x="938" y="7"/>
                  </a:lnTo>
                  <a:lnTo>
                    <a:pt x="968" y="5"/>
                  </a:lnTo>
                  <a:lnTo>
                    <a:pt x="997" y="3"/>
                  </a:lnTo>
                  <a:lnTo>
                    <a:pt x="1027" y="3"/>
                  </a:lnTo>
                  <a:lnTo>
                    <a:pt x="1057" y="2"/>
                  </a:lnTo>
                  <a:lnTo>
                    <a:pt x="1087" y="2"/>
                  </a:lnTo>
                  <a:lnTo>
                    <a:pt x="1117" y="0"/>
                  </a:lnTo>
                  <a:lnTo>
                    <a:pt x="1147" y="0"/>
                  </a:lnTo>
                  <a:lnTo>
                    <a:pt x="1178" y="0"/>
                  </a:lnTo>
                  <a:lnTo>
                    <a:pt x="1209" y="2"/>
                  </a:lnTo>
                  <a:lnTo>
                    <a:pt x="1241" y="2"/>
                  </a:lnTo>
                  <a:lnTo>
                    <a:pt x="1273" y="3"/>
                  </a:lnTo>
                  <a:lnTo>
                    <a:pt x="1420"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6" name="Freeform 31"/>
            <p:cNvSpPr>
              <a:spLocks noChangeArrowheads="1"/>
            </p:cNvSpPr>
            <p:nvPr/>
          </p:nvSpPr>
          <p:spPr bwMode="auto">
            <a:xfrm>
              <a:off x="290" y="2258"/>
              <a:ext cx="451" cy="36"/>
            </a:xfrm>
            <a:custGeom>
              <a:avLst/>
              <a:gdLst>
                <a:gd name="T0" fmla="*/ 4 w 770"/>
                <a:gd name="T1" fmla="*/ 0 h 61"/>
                <a:gd name="T2" fmla="*/ 4 w 770"/>
                <a:gd name="T3" fmla="*/ 1 h 61"/>
                <a:gd name="T4" fmla="*/ 4 w 770"/>
                <a:gd name="T5" fmla="*/ 1 h 61"/>
                <a:gd name="T6" fmla="*/ 4 w 770"/>
                <a:gd name="T7" fmla="*/ 1 h 61"/>
                <a:gd name="T8" fmla="*/ 4 w 770"/>
                <a:gd name="T9" fmla="*/ 1 h 61"/>
                <a:gd name="T10" fmla="*/ 4 w 770"/>
                <a:gd name="T11" fmla="*/ 1 h 61"/>
                <a:gd name="T12" fmla="*/ 3 w 770"/>
                <a:gd name="T13" fmla="*/ 1 h 61"/>
                <a:gd name="T14" fmla="*/ 3 w 770"/>
                <a:gd name="T15" fmla="*/ 1 h 61"/>
                <a:gd name="T16" fmla="*/ 3 w 770"/>
                <a:gd name="T17" fmla="*/ 1 h 61"/>
                <a:gd name="T18" fmla="*/ 3 w 770"/>
                <a:gd name="T19" fmla="*/ 1 h 61"/>
                <a:gd name="T20" fmla="*/ 2 w 770"/>
                <a:gd name="T21" fmla="*/ 1 h 61"/>
                <a:gd name="T22" fmla="*/ 2 w 770"/>
                <a:gd name="T23" fmla="*/ 1 h 61"/>
                <a:gd name="T24" fmla="*/ 2 w 770"/>
                <a:gd name="T25" fmla="*/ 1 h 61"/>
                <a:gd name="T26" fmla="*/ 2 w 770"/>
                <a:gd name="T27" fmla="*/ 1 h 61"/>
                <a:gd name="T28" fmla="*/ 2 w 770"/>
                <a:gd name="T29" fmla="*/ 1 h 61"/>
                <a:gd name="T30" fmla="*/ 1 w 770"/>
                <a:gd name="T31" fmla="*/ 1 h 61"/>
                <a:gd name="T32" fmla="*/ 1 w 770"/>
                <a:gd name="T33" fmla="*/ 1 h 61"/>
                <a:gd name="T34" fmla="*/ 1 w 770"/>
                <a:gd name="T35" fmla="*/ 1 h 61"/>
                <a:gd name="T36" fmla="*/ 1 w 770"/>
                <a:gd name="T37" fmla="*/ 1 h 61"/>
                <a:gd name="T38" fmla="*/ 1 w 770"/>
                <a:gd name="T39" fmla="*/ 1 h 61"/>
                <a:gd name="T40" fmla="*/ 1 w 770"/>
                <a:gd name="T41" fmla="*/ 1 h 61"/>
                <a:gd name="T42" fmla="*/ 1 w 770"/>
                <a:gd name="T43" fmla="*/ 1 h 61"/>
                <a:gd name="T44" fmla="*/ 1 w 770"/>
                <a:gd name="T45" fmla="*/ 1 h 61"/>
                <a:gd name="T46" fmla="*/ 1 w 770"/>
                <a:gd name="T47" fmla="*/ 1 h 61"/>
                <a:gd name="T48" fmla="*/ 1 w 770"/>
                <a:gd name="T49" fmla="*/ 1 h 61"/>
                <a:gd name="T50" fmla="*/ 1 w 770"/>
                <a:gd name="T51" fmla="*/ 1 h 61"/>
                <a:gd name="T52" fmla="*/ 1 w 770"/>
                <a:gd name="T53" fmla="*/ 1 h 61"/>
                <a:gd name="T54" fmla="*/ 1 w 770"/>
                <a:gd name="T55" fmla="*/ 1 h 61"/>
                <a:gd name="T56" fmla="*/ 0 w 770"/>
                <a:gd name="T57" fmla="*/ 1 h 61"/>
                <a:gd name="T58" fmla="*/ 1 w 770"/>
                <a:gd name="T59" fmla="*/ 1 h 61"/>
                <a:gd name="T60" fmla="*/ 1 w 770"/>
                <a:gd name="T61" fmla="*/ 1 h 61"/>
                <a:gd name="T62" fmla="*/ 1 w 770"/>
                <a:gd name="T63" fmla="*/ 1 h 61"/>
                <a:gd name="T64" fmla="*/ 1 w 770"/>
                <a:gd name="T65" fmla="*/ 1 h 61"/>
                <a:gd name="T66" fmla="*/ 1 w 770"/>
                <a:gd name="T67" fmla="*/ 1 h 61"/>
                <a:gd name="T68" fmla="*/ 1 w 770"/>
                <a:gd name="T69" fmla="*/ 1 h 61"/>
                <a:gd name="T70" fmla="*/ 2 w 770"/>
                <a:gd name="T71" fmla="*/ 1 h 61"/>
                <a:gd name="T72" fmla="*/ 2 w 770"/>
                <a:gd name="T73" fmla="*/ 1 h 61"/>
                <a:gd name="T74" fmla="*/ 2 w 770"/>
                <a:gd name="T75" fmla="*/ 1 h 61"/>
                <a:gd name="T76" fmla="*/ 2 w 770"/>
                <a:gd name="T77" fmla="*/ 1 h 61"/>
                <a:gd name="T78" fmla="*/ 2 w 770"/>
                <a:gd name="T79" fmla="*/ 1 h 61"/>
                <a:gd name="T80" fmla="*/ 3 w 770"/>
                <a:gd name="T81" fmla="*/ 1 h 61"/>
                <a:gd name="T82" fmla="*/ 3 w 770"/>
                <a:gd name="T83" fmla="*/ 1 h 61"/>
                <a:gd name="T84" fmla="*/ 3 w 770"/>
                <a:gd name="T85" fmla="*/ 0 h 61"/>
                <a:gd name="T86" fmla="*/ 4 w 770"/>
                <a:gd name="T87" fmla="*/ 0 h 61"/>
                <a:gd name="T88" fmla="*/ 4 w 770"/>
                <a:gd name="T89" fmla="*/ 0 h 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70"/>
                <a:gd name="T136" fmla="*/ 0 h 61"/>
                <a:gd name="T137" fmla="*/ 770 w 770"/>
                <a:gd name="T138" fmla="*/ 61 h 6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70" h="61">
                  <a:moveTo>
                    <a:pt x="770" y="0"/>
                  </a:moveTo>
                  <a:lnTo>
                    <a:pt x="770" y="13"/>
                  </a:lnTo>
                  <a:lnTo>
                    <a:pt x="770" y="28"/>
                  </a:lnTo>
                  <a:lnTo>
                    <a:pt x="770" y="43"/>
                  </a:lnTo>
                  <a:lnTo>
                    <a:pt x="767" y="55"/>
                  </a:lnTo>
                  <a:lnTo>
                    <a:pt x="723" y="53"/>
                  </a:lnTo>
                  <a:lnTo>
                    <a:pt x="681" y="51"/>
                  </a:lnTo>
                  <a:lnTo>
                    <a:pt x="640" y="51"/>
                  </a:lnTo>
                  <a:lnTo>
                    <a:pt x="596" y="51"/>
                  </a:lnTo>
                  <a:lnTo>
                    <a:pt x="554" y="51"/>
                  </a:lnTo>
                  <a:lnTo>
                    <a:pt x="512" y="53"/>
                  </a:lnTo>
                  <a:lnTo>
                    <a:pt x="471" y="53"/>
                  </a:lnTo>
                  <a:lnTo>
                    <a:pt x="430" y="55"/>
                  </a:lnTo>
                  <a:lnTo>
                    <a:pt x="389" y="56"/>
                  </a:lnTo>
                  <a:lnTo>
                    <a:pt x="347" y="58"/>
                  </a:lnTo>
                  <a:lnTo>
                    <a:pt x="305" y="60"/>
                  </a:lnTo>
                  <a:lnTo>
                    <a:pt x="263" y="60"/>
                  </a:lnTo>
                  <a:lnTo>
                    <a:pt x="223" y="61"/>
                  </a:lnTo>
                  <a:lnTo>
                    <a:pt x="181" y="61"/>
                  </a:lnTo>
                  <a:lnTo>
                    <a:pt x="139" y="61"/>
                  </a:lnTo>
                  <a:lnTo>
                    <a:pt x="97" y="61"/>
                  </a:lnTo>
                  <a:lnTo>
                    <a:pt x="87" y="55"/>
                  </a:lnTo>
                  <a:lnTo>
                    <a:pt x="76" y="53"/>
                  </a:lnTo>
                  <a:lnTo>
                    <a:pt x="62" y="51"/>
                  </a:lnTo>
                  <a:lnTo>
                    <a:pt x="49" y="51"/>
                  </a:lnTo>
                  <a:lnTo>
                    <a:pt x="37" y="51"/>
                  </a:lnTo>
                  <a:lnTo>
                    <a:pt x="24" y="51"/>
                  </a:lnTo>
                  <a:lnTo>
                    <a:pt x="12" y="50"/>
                  </a:lnTo>
                  <a:lnTo>
                    <a:pt x="0" y="46"/>
                  </a:lnTo>
                  <a:lnTo>
                    <a:pt x="47" y="41"/>
                  </a:lnTo>
                  <a:lnTo>
                    <a:pt x="96" y="36"/>
                  </a:lnTo>
                  <a:lnTo>
                    <a:pt x="143" y="31"/>
                  </a:lnTo>
                  <a:lnTo>
                    <a:pt x="191" y="26"/>
                  </a:lnTo>
                  <a:lnTo>
                    <a:pt x="238" y="23"/>
                  </a:lnTo>
                  <a:lnTo>
                    <a:pt x="286" y="18"/>
                  </a:lnTo>
                  <a:lnTo>
                    <a:pt x="333" y="15"/>
                  </a:lnTo>
                  <a:lnTo>
                    <a:pt x="382" y="11"/>
                  </a:lnTo>
                  <a:lnTo>
                    <a:pt x="429" y="10"/>
                  </a:lnTo>
                  <a:lnTo>
                    <a:pt x="477" y="6"/>
                  </a:lnTo>
                  <a:lnTo>
                    <a:pt x="526" y="5"/>
                  </a:lnTo>
                  <a:lnTo>
                    <a:pt x="574" y="3"/>
                  </a:lnTo>
                  <a:lnTo>
                    <a:pt x="623" y="1"/>
                  </a:lnTo>
                  <a:lnTo>
                    <a:pt x="671" y="0"/>
                  </a:lnTo>
                  <a:lnTo>
                    <a:pt x="722" y="0"/>
                  </a:lnTo>
                  <a:lnTo>
                    <a:pt x="77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7" name="Freeform 32"/>
            <p:cNvSpPr>
              <a:spLocks noChangeArrowheads="1"/>
            </p:cNvSpPr>
            <p:nvPr/>
          </p:nvSpPr>
          <p:spPr bwMode="auto">
            <a:xfrm>
              <a:off x="922" y="2297"/>
              <a:ext cx="1192" cy="39"/>
            </a:xfrm>
            <a:custGeom>
              <a:avLst/>
              <a:gdLst>
                <a:gd name="T0" fmla="*/ 6 w 2034"/>
                <a:gd name="T1" fmla="*/ 1 h 67"/>
                <a:gd name="T2" fmla="*/ 7 w 2034"/>
                <a:gd name="T3" fmla="*/ 1 h 67"/>
                <a:gd name="T4" fmla="*/ 8 w 2034"/>
                <a:gd name="T5" fmla="*/ 1 h 67"/>
                <a:gd name="T6" fmla="*/ 8 w 2034"/>
                <a:gd name="T7" fmla="*/ 1 h 67"/>
                <a:gd name="T8" fmla="*/ 8 w 2034"/>
                <a:gd name="T9" fmla="*/ 1 h 67"/>
                <a:gd name="T10" fmla="*/ 9 w 2034"/>
                <a:gd name="T11" fmla="*/ 1 h 67"/>
                <a:gd name="T12" fmla="*/ 9 w 2034"/>
                <a:gd name="T13" fmla="*/ 1 h 67"/>
                <a:gd name="T14" fmla="*/ 9 w 2034"/>
                <a:gd name="T15" fmla="*/ 1 h 67"/>
                <a:gd name="T16" fmla="*/ 9 w 2034"/>
                <a:gd name="T17" fmla="*/ 1 h 67"/>
                <a:gd name="T18" fmla="*/ 9 w 2034"/>
                <a:gd name="T19" fmla="*/ 1 h 67"/>
                <a:gd name="T20" fmla="*/ 9 w 2034"/>
                <a:gd name="T21" fmla="*/ 1 h 67"/>
                <a:gd name="T22" fmla="*/ 9 w 2034"/>
                <a:gd name="T23" fmla="*/ 1 h 67"/>
                <a:gd name="T24" fmla="*/ 9 w 2034"/>
                <a:gd name="T25" fmla="*/ 1 h 67"/>
                <a:gd name="T26" fmla="*/ 9 w 2034"/>
                <a:gd name="T27" fmla="*/ 1 h 67"/>
                <a:gd name="T28" fmla="*/ 9 w 2034"/>
                <a:gd name="T29" fmla="*/ 1 h 67"/>
                <a:gd name="T30" fmla="*/ 9 w 2034"/>
                <a:gd name="T31" fmla="*/ 1 h 67"/>
                <a:gd name="T32" fmla="*/ 9 w 2034"/>
                <a:gd name="T33" fmla="*/ 1 h 67"/>
                <a:gd name="T34" fmla="*/ 8 w 2034"/>
                <a:gd name="T35" fmla="*/ 1 h 67"/>
                <a:gd name="T36" fmla="*/ 8 w 2034"/>
                <a:gd name="T37" fmla="*/ 1 h 67"/>
                <a:gd name="T38" fmla="*/ 8 w 2034"/>
                <a:gd name="T39" fmla="*/ 1 h 67"/>
                <a:gd name="T40" fmla="*/ 7 w 2034"/>
                <a:gd name="T41" fmla="*/ 1 h 67"/>
                <a:gd name="T42" fmla="*/ 7 w 2034"/>
                <a:gd name="T43" fmla="*/ 1 h 67"/>
                <a:gd name="T44" fmla="*/ 6 w 2034"/>
                <a:gd name="T45" fmla="*/ 1 h 67"/>
                <a:gd name="T46" fmla="*/ 6 w 2034"/>
                <a:gd name="T47" fmla="*/ 1 h 67"/>
                <a:gd name="T48" fmla="*/ 5 w 2034"/>
                <a:gd name="T49" fmla="*/ 1 h 67"/>
                <a:gd name="T50" fmla="*/ 5 w 2034"/>
                <a:gd name="T51" fmla="*/ 1 h 67"/>
                <a:gd name="T52" fmla="*/ 5 w 2034"/>
                <a:gd name="T53" fmla="*/ 1 h 67"/>
                <a:gd name="T54" fmla="*/ 4 w 2034"/>
                <a:gd name="T55" fmla="*/ 1 h 67"/>
                <a:gd name="T56" fmla="*/ 3 w 2034"/>
                <a:gd name="T57" fmla="*/ 1 h 67"/>
                <a:gd name="T58" fmla="*/ 3 w 2034"/>
                <a:gd name="T59" fmla="*/ 1 h 67"/>
                <a:gd name="T60" fmla="*/ 2 w 2034"/>
                <a:gd name="T61" fmla="*/ 1 h 67"/>
                <a:gd name="T62" fmla="*/ 2 w 2034"/>
                <a:gd name="T63" fmla="*/ 1 h 67"/>
                <a:gd name="T64" fmla="*/ 2 w 2034"/>
                <a:gd name="T65" fmla="*/ 1 h 67"/>
                <a:gd name="T66" fmla="*/ 1 w 2034"/>
                <a:gd name="T67" fmla="*/ 1 h 67"/>
                <a:gd name="T68" fmla="*/ 1 w 2034"/>
                <a:gd name="T69" fmla="*/ 1 h 67"/>
                <a:gd name="T70" fmla="*/ 1 w 2034"/>
                <a:gd name="T71" fmla="*/ 1 h 67"/>
                <a:gd name="T72" fmla="*/ 1 w 2034"/>
                <a:gd name="T73" fmla="*/ 1 h 67"/>
                <a:gd name="T74" fmla="*/ 1 w 2034"/>
                <a:gd name="T75" fmla="*/ 1 h 67"/>
                <a:gd name="T76" fmla="*/ 0 w 2034"/>
                <a:gd name="T77" fmla="*/ 1 h 67"/>
                <a:gd name="T78" fmla="*/ 1 w 2034"/>
                <a:gd name="T79" fmla="*/ 1 h 67"/>
                <a:gd name="T80" fmla="*/ 1 w 2034"/>
                <a:gd name="T81" fmla="*/ 1 h 67"/>
                <a:gd name="T82" fmla="*/ 1 w 2034"/>
                <a:gd name="T83" fmla="*/ 1 h 67"/>
                <a:gd name="T84" fmla="*/ 1 w 2034"/>
                <a:gd name="T85" fmla="*/ 1 h 67"/>
                <a:gd name="T86" fmla="*/ 2 w 2034"/>
                <a:gd name="T87" fmla="*/ 1 h 67"/>
                <a:gd name="T88" fmla="*/ 2 w 2034"/>
                <a:gd name="T89" fmla="*/ 1 h 67"/>
                <a:gd name="T90" fmla="*/ 3 w 2034"/>
                <a:gd name="T91" fmla="*/ 1 h 67"/>
                <a:gd name="T92" fmla="*/ 3 w 2034"/>
                <a:gd name="T93" fmla="*/ 1 h 67"/>
                <a:gd name="T94" fmla="*/ 4 w 2034"/>
                <a:gd name="T95" fmla="*/ 1 h 67"/>
                <a:gd name="T96" fmla="*/ 4 w 2034"/>
                <a:gd name="T97" fmla="*/ 1 h 67"/>
                <a:gd name="T98" fmla="*/ 4 w 2034"/>
                <a:gd name="T99" fmla="*/ 1 h 67"/>
                <a:gd name="T100" fmla="*/ 5 w 2034"/>
                <a:gd name="T101" fmla="*/ 1 h 67"/>
                <a:gd name="T102" fmla="*/ 5 w 2034"/>
                <a:gd name="T103" fmla="*/ 1 h 67"/>
                <a:gd name="T104" fmla="*/ 5 w 2034"/>
                <a:gd name="T105" fmla="*/ 1 h 67"/>
                <a:gd name="T106" fmla="*/ 6 w 2034"/>
                <a:gd name="T107" fmla="*/ 1 h 67"/>
                <a:gd name="T108" fmla="*/ 6 w 2034"/>
                <a:gd name="T109" fmla="*/ 1 h 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034"/>
                <a:gd name="T166" fmla="*/ 0 h 67"/>
                <a:gd name="T167" fmla="*/ 2034 w 2034"/>
                <a:gd name="T168" fmla="*/ 67 h 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034" h="67">
                  <a:moveTo>
                    <a:pt x="1370" y="11"/>
                  </a:moveTo>
                  <a:lnTo>
                    <a:pt x="1404" y="11"/>
                  </a:lnTo>
                  <a:lnTo>
                    <a:pt x="1435" y="11"/>
                  </a:lnTo>
                  <a:lnTo>
                    <a:pt x="1470" y="11"/>
                  </a:lnTo>
                  <a:lnTo>
                    <a:pt x="1504" y="11"/>
                  </a:lnTo>
                  <a:lnTo>
                    <a:pt x="1539" y="11"/>
                  </a:lnTo>
                  <a:lnTo>
                    <a:pt x="1574" y="11"/>
                  </a:lnTo>
                  <a:lnTo>
                    <a:pt x="1609" y="13"/>
                  </a:lnTo>
                  <a:lnTo>
                    <a:pt x="1644" y="13"/>
                  </a:lnTo>
                  <a:lnTo>
                    <a:pt x="1680" y="13"/>
                  </a:lnTo>
                  <a:lnTo>
                    <a:pt x="1715" y="15"/>
                  </a:lnTo>
                  <a:lnTo>
                    <a:pt x="1750" y="16"/>
                  </a:lnTo>
                  <a:lnTo>
                    <a:pt x="1783" y="16"/>
                  </a:lnTo>
                  <a:lnTo>
                    <a:pt x="1818" y="18"/>
                  </a:lnTo>
                  <a:lnTo>
                    <a:pt x="1852" y="20"/>
                  </a:lnTo>
                  <a:lnTo>
                    <a:pt x="1885" y="23"/>
                  </a:lnTo>
                  <a:lnTo>
                    <a:pt x="1919" y="25"/>
                  </a:lnTo>
                  <a:lnTo>
                    <a:pt x="1934" y="25"/>
                  </a:lnTo>
                  <a:lnTo>
                    <a:pt x="1949" y="25"/>
                  </a:lnTo>
                  <a:lnTo>
                    <a:pt x="1962" y="25"/>
                  </a:lnTo>
                  <a:lnTo>
                    <a:pt x="1977" y="25"/>
                  </a:lnTo>
                  <a:lnTo>
                    <a:pt x="1993" y="25"/>
                  </a:lnTo>
                  <a:lnTo>
                    <a:pt x="2008" y="25"/>
                  </a:lnTo>
                  <a:lnTo>
                    <a:pt x="2021" y="27"/>
                  </a:lnTo>
                  <a:lnTo>
                    <a:pt x="2034" y="30"/>
                  </a:lnTo>
                  <a:lnTo>
                    <a:pt x="2021" y="43"/>
                  </a:lnTo>
                  <a:lnTo>
                    <a:pt x="1989" y="45"/>
                  </a:lnTo>
                  <a:lnTo>
                    <a:pt x="1957" y="47"/>
                  </a:lnTo>
                  <a:lnTo>
                    <a:pt x="1927" y="48"/>
                  </a:lnTo>
                  <a:lnTo>
                    <a:pt x="1895" y="50"/>
                  </a:lnTo>
                  <a:lnTo>
                    <a:pt x="1864" y="52"/>
                  </a:lnTo>
                  <a:lnTo>
                    <a:pt x="1832" y="53"/>
                  </a:lnTo>
                  <a:lnTo>
                    <a:pt x="1800" y="55"/>
                  </a:lnTo>
                  <a:lnTo>
                    <a:pt x="1768" y="55"/>
                  </a:lnTo>
                  <a:lnTo>
                    <a:pt x="1737" y="57"/>
                  </a:lnTo>
                  <a:lnTo>
                    <a:pt x="1705" y="58"/>
                  </a:lnTo>
                  <a:lnTo>
                    <a:pt x="1673" y="58"/>
                  </a:lnTo>
                  <a:lnTo>
                    <a:pt x="1641" y="60"/>
                  </a:lnTo>
                  <a:lnTo>
                    <a:pt x="1609" y="60"/>
                  </a:lnTo>
                  <a:lnTo>
                    <a:pt x="1578" y="60"/>
                  </a:lnTo>
                  <a:lnTo>
                    <a:pt x="1544" y="62"/>
                  </a:lnTo>
                  <a:lnTo>
                    <a:pt x="1512" y="62"/>
                  </a:lnTo>
                  <a:lnTo>
                    <a:pt x="1491" y="57"/>
                  </a:lnTo>
                  <a:lnTo>
                    <a:pt x="1435" y="57"/>
                  </a:lnTo>
                  <a:lnTo>
                    <a:pt x="1380" y="57"/>
                  </a:lnTo>
                  <a:lnTo>
                    <a:pt x="1325" y="57"/>
                  </a:lnTo>
                  <a:lnTo>
                    <a:pt x="1271" y="57"/>
                  </a:lnTo>
                  <a:lnTo>
                    <a:pt x="1219" y="57"/>
                  </a:lnTo>
                  <a:lnTo>
                    <a:pt x="1166" y="57"/>
                  </a:lnTo>
                  <a:lnTo>
                    <a:pt x="1114" y="58"/>
                  </a:lnTo>
                  <a:lnTo>
                    <a:pt x="1060" y="58"/>
                  </a:lnTo>
                  <a:lnTo>
                    <a:pt x="1009" y="58"/>
                  </a:lnTo>
                  <a:lnTo>
                    <a:pt x="957" y="58"/>
                  </a:lnTo>
                  <a:lnTo>
                    <a:pt x="903" y="58"/>
                  </a:lnTo>
                  <a:lnTo>
                    <a:pt x="851" y="60"/>
                  </a:lnTo>
                  <a:lnTo>
                    <a:pt x="798" y="60"/>
                  </a:lnTo>
                  <a:lnTo>
                    <a:pt x="744" y="58"/>
                  </a:lnTo>
                  <a:lnTo>
                    <a:pt x="691" y="58"/>
                  </a:lnTo>
                  <a:lnTo>
                    <a:pt x="635" y="58"/>
                  </a:lnTo>
                  <a:lnTo>
                    <a:pt x="599" y="58"/>
                  </a:lnTo>
                  <a:lnTo>
                    <a:pt x="560" y="58"/>
                  </a:lnTo>
                  <a:lnTo>
                    <a:pt x="522" y="60"/>
                  </a:lnTo>
                  <a:lnTo>
                    <a:pt x="483" y="60"/>
                  </a:lnTo>
                  <a:lnTo>
                    <a:pt x="443" y="62"/>
                  </a:lnTo>
                  <a:lnTo>
                    <a:pt x="405" y="63"/>
                  </a:lnTo>
                  <a:lnTo>
                    <a:pt x="364" y="63"/>
                  </a:lnTo>
                  <a:lnTo>
                    <a:pt x="326" y="65"/>
                  </a:lnTo>
                  <a:lnTo>
                    <a:pt x="286" y="65"/>
                  </a:lnTo>
                  <a:lnTo>
                    <a:pt x="246" y="67"/>
                  </a:lnTo>
                  <a:lnTo>
                    <a:pt x="205" y="67"/>
                  </a:lnTo>
                  <a:lnTo>
                    <a:pt x="167" y="65"/>
                  </a:lnTo>
                  <a:lnTo>
                    <a:pt x="127" y="65"/>
                  </a:lnTo>
                  <a:lnTo>
                    <a:pt x="88" y="63"/>
                  </a:lnTo>
                  <a:lnTo>
                    <a:pt x="48" y="60"/>
                  </a:lnTo>
                  <a:lnTo>
                    <a:pt x="10" y="57"/>
                  </a:lnTo>
                  <a:lnTo>
                    <a:pt x="6" y="42"/>
                  </a:lnTo>
                  <a:lnTo>
                    <a:pt x="1" y="28"/>
                  </a:lnTo>
                  <a:lnTo>
                    <a:pt x="0" y="15"/>
                  </a:lnTo>
                  <a:lnTo>
                    <a:pt x="3" y="0"/>
                  </a:lnTo>
                  <a:lnTo>
                    <a:pt x="46" y="3"/>
                  </a:lnTo>
                  <a:lnTo>
                    <a:pt x="92" y="5"/>
                  </a:lnTo>
                  <a:lnTo>
                    <a:pt x="135" y="6"/>
                  </a:lnTo>
                  <a:lnTo>
                    <a:pt x="177" y="8"/>
                  </a:lnTo>
                  <a:lnTo>
                    <a:pt x="220" y="10"/>
                  </a:lnTo>
                  <a:lnTo>
                    <a:pt x="264" y="11"/>
                  </a:lnTo>
                  <a:lnTo>
                    <a:pt x="306" y="13"/>
                  </a:lnTo>
                  <a:lnTo>
                    <a:pt x="348" y="13"/>
                  </a:lnTo>
                  <a:lnTo>
                    <a:pt x="391" y="15"/>
                  </a:lnTo>
                  <a:lnTo>
                    <a:pt x="433" y="15"/>
                  </a:lnTo>
                  <a:lnTo>
                    <a:pt x="475" y="15"/>
                  </a:lnTo>
                  <a:lnTo>
                    <a:pt x="517" y="16"/>
                  </a:lnTo>
                  <a:lnTo>
                    <a:pt x="558" y="16"/>
                  </a:lnTo>
                  <a:lnTo>
                    <a:pt x="600" y="16"/>
                  </a:lnTo>
                  <a:lnTo>
                    <a:pt x="642" y="16"/>
                  </a:lnTo>
                  <a:lnTo>
                    <a:pt x="684" y="16"/>
                  </a:lnTo>
                  <a:lnTo>
                    <a:pt x="726" y="16"/>
                  </a:lnTo>
                  <a:lnTo>
                    <a:pt x="768" y="16"/>
                  </a:lnTo>
                  <a:lnTo>
                    <a:pt x="809" y="15"/>
                  </a:lnTo>
                  <a:lnTo>
                    <a:pt x="851" y="15"/>
                  </a:lnTo>
                  <a:lnTo>
                    <a:pt x="893" y="15"/>
                  </a:lnTo>
                  <a:lnTo>
                    <a:pt x="937" y="15"/>
                  </a:lnTo>
                  <a:lnTo>
                    <a:pt x="978" y="15"/>
                  </a:lnTo>
                  <a:lnTo>
                    <a:pt x="1020" y="13"/>
                  </a:lnTo>
                  <a:lnTo>
                    <a:pt x="1064" y="13"/>
                  </a:lnTo>
                  <a:lnTo>
                    <a:pt x="1107" y="13"/>
                  </a:lnTo>
                  <a:lnTo>
                    <a:pt x="1149" y="13"/>
                  </a:lnTo>
                  <a:lnTo>
                    <a:pt x="1193" y="11"/>
                  </a:lnTo>
                  <a:lnTo>
                    <a:pt x="1236" y="11"/>
                  </a:lnTo>
                  <a:lnTo>
                    <a:pt x="1281" y="11"/>
                  </a:lnTo>
                  <a:lnTo>
                    <a:pt x="1325" y="11"/>
                  </a:lnTo>
                  <a:lnTo>
                    <a:pt x="1370"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8" name="Freeform 33"/>
            <p:cNvSpPr>
              <a:spLocks noChangeArrowheads="1"/>
            </p:cNvSpPr>
            <p:nvPr/>
          </p:nvSpPr>
          <p:spPr bwMode="auto">
            <a:xfrm>
              <a:off x="281" y="2302"/>
              <a:ext cx="458" cy="34"/>
            </a:xfrm>
            <a:custGeom>
              <a:avLst/>
              <a:gdLst>
                <a:gd name="T0" fmla="*/ 4 w 782"/>
                <a:gd name="T1" fmla="*/ 1 h 59"/>
                <a:gd name="T2" fmla="*/ 1 w 782"/>
                <a:gd name="T3" fmla="*/ 1 h 59"/>
                <a:gd name="T4" fmla="*/ 1 w 782"/>
                <a:gd name="T5" fmla="*/ 1 h 59"/>
                <a:gd name="T6" fmla="*/ 1 w 782"/>
                <a:gd name="T7" fmla="*/ 1 h 59"/>
                <a:gd name="T8" fmla="*/ 1 w 782"/>
                <a:gd name="T9" fmla="*/ 1 h 59"/>
                <a:gd name="T10" fmla="*/ 1 w 782"/>
                <a:gd name="T11" fmla="*/ 1 h 59"/>
                <a:gd name="T12" fmla="*/ 1 w 782"/>
                <a:gd name="T13" fmla="*/ 1 h 59"/>
                <a:gd name="T14" fmla="*/ 1 w 782"/>
                <a:gd name="T15" fmla="*/ 1 h 59"/>
                <a:gd name="T16" fmla="*/ 1 w 782"/>
                <a:gd name="T17" fmla="*/ 1 h 59"/>
                <a:gd name="T18" fmla="*/ 1 w 782"/>
                <a:gd name="T19" fmla="*/ 1 h 59"/>
                <a:gd name="T20" fmla="*/ 0 w 782"/>
                <a:gd name="T21" fmla="*/ 1 h 59"/>
                <a:gd name="T22" fmla="*/ 1 w 782"/>
                <a:gd name="T23" fmla="*/ 1 h 59"/>
                <a:gd name="T24" fmla="*/ 1 w 782"/>
                <a:gd name="T25" fmla="*/ 1 h 59"/>
                <a:gd name="T26" fmla="*/ 1 w 782"/>
                <a:gd name="T27" fmla="*/ 1 h 59"/>
                <a:gd name="T28" fmla="*/ 1 w 782"/>
                <a:gd name="T29" fmla="*/ 1 h 59"/>
                <a:gd name="T30" fmla="*/ 1 w 782"/>
                <a:gd name="T31" fmla="*/ 1 h 59"/>
                <a:gd name="T32" fmla="*/ 1 w 782"/>
                <a:gd name="T33" fmla="*/ 1 h 59"/>
                <a:gd name="T34" fmla="*/ 1 w 782"/>
                <a:gd name="T35" fmla="*/ 1 h 59"/>
                <a:gd name="T36" fmla="*/ 1 w 782"/>
                <a:gd name="T37" fmla="*/ 1 h 59"/>
                <a:gd name="T38" fmla="*/ 1 w 782"/>
                <a:gd name="T39" fmla="*/ 1 h 59"/>
                <a:gd name="T40" fmla="*/ 1 w 782"/>
                <a:gd name="T41" fmla="*/ 1 h 59"/>
                <a:gd name="T42" fmla="*/ 1 w 782"/>
                <a:gd name="T43" fmla="*/ 1 h 59"/>
                <a:gd name="T44" fmla="*/ 1 w 782"/>
                <a:gd name="T45" fmla="*/ 1 h 59"/>
                <a:gd name="T46" fmla="*/ 1 w 782"/>
                <a:gd name="T47" fmla="*/ 1 h 59"/>
                <a:gd name="T48" fmla="*/ 1 w 782"/>
                <a:gd name="T49" fmla="*/ 1 h 59"/>
                <a:gd name="T50" fmla="*/ 1 w 782"/>
                <a:gd name="T51" fmla="*/ 1 h 59"/>
                <a:gd name="T52" fmla="*/ 2 w 782"/>
                <a:gd name="T53" fmla="*/ 1 h 59"/>
                <a:gd name="T54" fmla="*/ 2 w 782"/>
                <a:gd name="T55" fmla="*/ 1 h 59"/>
                <a:gd name="T56" fmla="*/ 2 w 782"/>
                <a:gd name="T57" fmla="*/ 1 h 59"/>
                <a:gd name="T58" fmla="*/ 2 w 782"/>
                <a:gd name="T59" fmla="*/ 1 h 59"/>
                <a:gd name="T60" fmla="*/ 2 w 782"/>
                <a:gd name="T61" fmla="*/ 1 h 59"/>
                <a:gd name="T62" fmla="*/ 2 w 782"/>
                <a:gd name="T63" fmla="*/ 1 h 59"/>
                <a:gd name="T64" fmla="*/ 2 w 782"/>
                <a:gd name="T65" fmla="*/ 1 h 59"/>
                <a:gd name="T66" fmla="*/ 2 w 782"/>
                <a:gd name="T67" fmla="*/ 1 h 59"/>
                <a:gd name="T68" fmla="*/ 2 w 782"/>
                <a:gd name="T69" fmla="*/ 1 h 59"/>
                <a:gd name="T70" fmla="*/ 3 w 782"/>
                <a:gd name="T71" fmla="*/ 1 h 59"/>
                <a:gd name="T72" fmla="*/ 3 w 782"/>
                <a:gd name="T73" fmla="*/ 1 h 59"/>
                <a:gd name="T74" fmla="*/ 3 w 782"/>
                <a:gd name="T75" fmla="*/ 1 h 59"/>
                <a:gd name="T76" fmla="*/ 3 w 782"/>
                <a:gd name="T77" fmla="*/ 1 h 59"/>
                <a:gd name="T78" fmla="*/ 3 w 782"/>
                <a:gd name="T79" fmla="*/ 1 h 59"/>
                <a:gd name="T80" fmla="*/ 3 w 782"/>
                <a:gd name="T81" fmla="*/ 1 h 59"/>
                <a:gd name="T82" fmla="*/ 3 w 782"/>
                <a:gd name="T83" fmla="*/ 1 h 59"/>
                <a:gd name="T84" fmla="*/ 3 w 782"/>
                <a:gd name="T85" fmla="*/ 0 h 59"/>
                <a:gd name="T86" fmla="*/ 4 w 782"/>
                <a:gd name="T87" fmla="*/ 0 h 59"/>
                <a:gd name="T88" fmla="*/ 4 w 782"/>
                <a:gd name="T89" fmla="*/ 0 h 59"/>
                <a:gd name="T90" fmla="*/ 4 w 782"/>
                <a:gd name="T91" fmla="*/ 0 h 59"/>
                <a:gd name="T92" fmla="*/ 4 w 782"/>
                <a:gd name="T93" fmla="*/ 1 h 59"/>
                <a:gd name="T94" fmla="*/ 4 w 782"/>
                <a:gd name="T95" fmla="*/ 1 h 5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82"/>
                <a:gd name="T145" fmla="*/ 0 h 59"/>
                <a:gd name="T146" fmla="*/ 782 w 782"/>
                <a:gd name="T147" fmla="*/ 59 h 5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82" h="59">
                  <a:moveTo>
                    <a:pt x="782" y="59"/>
                  </a:moveTo>
                  <a:lnTo>
                    <a:pt x="156" y="55"/>
                  </a:lnTo>
                  <a:lnTo>
                    <a:pt x="151" y="50"/>
                  </a:lnTo>
                  <a:lnTo>
                    <a:pt x="132" y="50"/>
                  </a:lnTo>
                  <a:lnTo>
                    <a:pt x="112" y="50"/>
                  </a:lnTo>
                  <a:lnTo>
                    <a:pt x="92" y="50"/>
                  </a:lnTo>
                  <a:lnTo>
                    <a:pt x="74" y="50"/>
                  </a:lnTo>
                  <a:lnTo>
                    <a:pt x="54" y="50"/>
                  </a:lnTo>
                  <a:lnTo>
                    <a:pt x="35" y="49"/>
                  </a:lnTo>
                  <a:lnTo>
                    <a:pt x="17" y="47"/>
                  </a:lnTo>
                  <a:lnTo>
                    <a:pt x="0" y="42"/>
                  </a:lnTo>
                  <a:lnTo>
                    <a:pt x="7" y="37"/>
                  </a:lnTo>
                  <a:lnTo>
                    <a:pt x="17" y="34"/>
                  </a:lnTo>
                  <a:lnTo>
                    <a:pt x="27" y="32"/>
                  </a:lnTo>
                  <a:lnTo>
                    <a:pt x="37" y="29"/>
                  </a:lnTo>
                  <a:lnTo>
                    <a:pt x="62" y="29"/>
                  </a:lnTo>
                  <a:lnTo>
                    <a:pt x="89" y="29"/>
                  </a:lnTo>
                  <a:lnTo>
                    <a:pt x="114" y="27"/>
                  </a:lnTo>
                  <a:lnTo>
                    <a:pt x="137" y="27"/>
                  </a:lnTo>
                  <a:lnTo>
                    <a:pt x="163" y="27"/>
                  </a:lnTo>
                  <a:lnTo>
                    <a:pt x="186" y="25"/>
                  </a:lnTo>
                  <a:lnTo>
                    <a:pt x="211" y="25"/>
                  </a:lnTo>
                  <a:lnTo>
                    <a:pt x="235" y="24"/>
                  </a:lnTo>
                  <a:lnTo>
                    <a:pt x="258" y="24"/>
                  </a:lnTo>
                  <a:lnTo>
                    <a:pt x="283" y="24"/>
                  </a:lnTo>
                  <a:lnTo>
                    <a:pt x="306" y="22"/>
                  </a:lnTo>
                  <a:lnTo>
                    <a:pt x="330" y="22"/>
                  </a:lnTo>
                  <a:lnTo>
                    <a:pt x="355" y="22"/>
                  </a:lnTo>
                  <a:lnTo>
                    <a:pt x="378" y="20"/>
                  </a:lnTo>
                  <a:lnTo>
                    <a:pt x="404" y="20"/>
                  </a:lnTo>
                  <a:lnTo>
                    <a:pt x="429" y="20"/>
                  </a:lnTo>
                  <a:lnTo>
                    <a:pt x="450" y="19"/>
                  </a:lnTo>
                  <a:lnTo>
                    <a:pt x="472" y="17"/>
                  </a:lnTo>
                  <a:lnTo>
                    <a:pt x="496" y="15"/>
                  </a:lnTo>
                  <a:lnTo>
                    <a:pt x="517" y="13"/>
                  </a:lnTo>
                  <a:lnTo>
                    <a:pt x="539" y="12"/>
                  </a:lnTo>
                  <a:lnTo>
                    <a:pt x="561" y="8"/>
                  </a:lnTo>
                  <a:lnTo>
                    <a:pt x="584" y="7"/>
                  </a:lnTo>
                  <a:lnTo>
                    <a:pt x="606" y="5"/>
                  </a:lnTo>
                  <a:lnTo>
                    <a:pt x="628" y="3"/>
                  </a:lnTo>
                  <a:lnTo>
                    <a:pt x="650" y="2"/>
                  </a:lnTo>
                  <a:lnTo>
                    <a:pt x="673" y="2"/>
                  </a:lnTo>
                  <a:lnTo>
                    <a:pt x="695" y="0"/>
                  </a:lnTo>
                  <a:lnTo>
                    <a:pt x="716" y="0"/>
                  </a:lnTo>
                  <a:lnTo>
                    <a:pt x="738" y="0"/>
                  </a:lnTo>
                  <a:lnTo>
                    <a:pt x="760" y="0"/>
                  </a:lnTo>
                  <a:lnTo>
                    <a:pt x="782" y="2"/>
                  </a:lnTo>
                  <a:lnTo>
                    <a:pt x="782"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39" name="Freeform 34"/>
            <p:cNvSpPr>
              <a:spLocks noChangeArrowheads="1"/>
            </p:cNvSpPr>
            <p:nvPr/>
          </p:nvSpPr>
          <p:spPr bwMode="auto">
            <a:xfrm>
              <a:off x="931" y="2341"/>
              <a:ext cx="1202" cy="40"/>
            </a:xfrm>
            <a:custGeom>
              <a:avLst/>
              <a:gdLst>
                <a:gd name="T0" fmla="*/ 5 w 2051"/>
                <a:gd name="T1" fmla="*/ 1 h 69"/>
                <a:gd name="T2" fmla="*/ 5 w 2051"/>
                <a:gd name="T3" fmla="*/ 1 h 69"/>
                <a:gd name="T4" fmla="*/ 5 w 2051"/>
                <a:gd name="T5" fmla="*/ 1 h 69"/>
                <a:gd name="T6" fmla="*/ 6 w 2051"/>
                <a:gd name="T7" fmla="*/ 1 h 69"/>
                <a:gd name="T8" fmla="*/ 6 w 2051"/>
                <a:gd name="T9" fmla="*/ 1 h 69"/>
                <a:gd name="T10" fmla="*/ 7 w 2051"/>
                <a:gd name="T11" fmla="*/ 1 h 69"/>
                <a:gd name="T12" fmla="*/ 8 w 2051"/>
                <a:gd name="T13" fmla="*/ 1 h 69"/>
                <a:gd name="T14" fmla="*/ 8 w 2051"/>
                <a:gd name="T15" fmla="*/ 1 h 69"/>
                <a:gd name="T16" fmla="*/ 8 w 2051"/>
                <a:gd name="T17" fmla="*/ 1 h 69"/>
                <a:gd name="T18" fmla="*/ 9 w 2051"/>
                <a:gd name="T19" fmla="*/ 1 h 69"/>
                <a:gd name="T20" fmla="*/ 9 w 2051"/>
                <a:gd name="T21" fmla="*/ 1 h 69"/>
                <a:gd name="T22" fmla="*/ 9 w 2051"/>
                <a:gd name="T23" fmla="*/ 1 h 69"/>
                <a:gd name="T24" fmla="*/ 9 w 2051"/>
                <a:gd name="T25" fmla="*/ 1 h 69"/>
                <a:gd name="T26" fmla="*/ 9 w 2051"/>
                <a:gd name="T27" fmla="*/ 1 h 69"/>
                <a:gd name="T28" fmla="*/ 9 w 2051"/>
                <a:gd name="T29" fmla="*/ 1 h 69"/>
                <a:gd name="T30" fmla="*/ 10 w 2051"/>
                <a:gd name="T31" fmla="*/ 1 h 69"/>
                <a:gd name="T32" fmla="*/ 9 w 2051"/>
                <a:gd name="T33" fmla="*/ 1 h 69"/>
                <a:gd name="T34" fmla="*/ 9 w 2051"/>
                <a:gd name="T35" fmla="*/ 1 h 69"/>
                <a:gd name="T36" fmla="*/ 9 w 2051"/>
                <a:gd name="T37" fmla="*/ 1 h 69"/>
                <a:gd name="T38" fmla="*/ 9 w 2051"/>
                <a:gd name="T39" fmla="*/ 1 h 69"/>
                <a:gd name="T40" fmla="*/ 9 w 2051"/>
                <a:gd name="T41" fmla="*/ 1 h 69"/>
                <a:gd name="T42" fmla="*/ 9 w 2051"/>
                <a:gd name="T43" fmla="*/ 1 h 69"/>
                <a:gd name="T44" fmla="*/ 9 w 2051"/>
                <a:gd name="T45" fmla="*/ 1 h 69"/>
                <a:gd name="T46" fmla="*/ 8 w 2051"/>
                <a:gd name="T47" fmla="*/ 1 h 69"/>
                <a:gd name="T48" fmla="*/ 8 w 2051"/>
                <a:gd name="T49" fmla="*/ 1 h 69"/>
                <a:gd name="T50" fmla="*/ 8 w 2051"/>
                <a:gd name="T51" fmla="*/ 1 h 69"/>
                <a:gd name="T52" fmla="*/ 8 w 2051"/>
                <a:gd name="T53" fmla="*/ 1 h 69"/>
                <a:gd name="T54" fmla="*/ 7 w 2051"/>
                <a:gd name="T55" fmla="*/ 1 h 69"/>
                <a:gd name="T56" fmla="*/ 6 w 2051"/>
                <a:gd name="T57" fmla="*/ 1 h 69"/>
                <a:gd name="T58" fmla="*/ 6 w 2051"/>
                <a:gd name="T59" fmla="*/ 1 h 69"/>
                <a:gd name="T60" fmla="*/ 6 w 2051"/>
                <a:gd name="T61" fmla="*/ 1 h 69"/>
                <a:gd name="T62" fmla="*/ 5 w 2051"/>
                <a:gd name="T63" fmla="*/ 1 h 69"/>
                <a:gd name="T64" fmla="*/ 5 w 2051"/>
                <a:gd name="T65" fmla="*/ 1 h 69"/>
                <a:gd name="T66" fmla="*/ 5 w 2051"/>
                <a:gd name="T67" fmla="*/ 1 h 69"/>
                <a:gd name="T68" fmla="*/ 4 w 2051"/>
                <a:gd name="T69" fmla="*/ 1 h 69"/>
                <a:gd name="T70" fmla="*/ 4 w 2051"/>
                <a:gd name="T71" fmla="*/ 1 h 69"/>
                <a:gd name="T72" fmla="*/ 4 w 2051"/>
                <a:gd name="T73" fmla="*/ 1 h 69"/>
                <a:gd name="T74" fmla="*/ 3 w 2051"/>
                <a:gd name="T75" fmla="*/ 1 h 69"/>
                <a:gd name="T76" fmla="*/ 2 w 2051"/>
                <a:gd name="T77" fmla="*/ 1 h 69"/>
                <a:gd name="T78" fmla="*/ 2 w 2051"/>
                <a:gd name="T79" fmla="*/ 1 h 69"/>
                <a:gd name="T80" fmla="*/ 2 w 2051"/>
                <a:gd name="T81" fmla="*/ 1 h 69"/>
                <a:gd name="T82" fmla="*/ 1 w 2051"/>
                <a:gd name="T83" fmla="*/ 1 h 69"/>
                <a:gd name="T84" fmla="*/ 1 w 2051"/>
                <a:gd name="T85" fmla="*/ 1 h 69"/>
                <a:gd name="T86" fmla="*/ 1 w 2051"/>
                <a:gd name="T87" fmla="*/ 1 h 69"/>
                <a:gd name="T88" fmla="*/ 1 w 2051"/>
                <a:gd name="T89" fmla="*/ 1 h 69"/>
                <a:gd name="T90" fmla="*/ 1 w 2051"/>
                <a:gd name="T91" fmla="*/ 1 h 69"/>
                <a:gd name="T92" fmla="*/ 1 w 2051"/>
                <a:gd name="T93" fmla="*/ 1 h 69"/>
                <a:gd name="T94" fmla="*/ 1 w 2051"/>
                <a:gd name="T95" fmla="*/ 1 h 69"/>
                <a:gd name="T96" fmla="*/ 1 w 2051"/>
                <a:gd name="T97" fmla="*/ 1 h 69"/>
                <a:gd name="T98" fmla="*/ 2 w 2051"/>
                <a:gd name="T99" fmla="*/ 1 h 69"/>
                <a:gd name="T100" fmla="*/ 2 w 2051"/>
                <a:gd name="T101" fmla="*/ 1 h 69"/>
                <a:gd name="T102" fmla="*/ 3 w 2051"/>
                <a:gd name="T103" fmla="*/ 1 h 69"/>
                <a:gd name="T104" fmla="*/ 4 w 2051"/>
                <a:gd name="T105" fmla="*/ 1 h 69"/>
                <a:gd name="T106" fmla="*/ 4 w 2051"/>
                <a:gd name="T107" fmla="*/ 1 h 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51"/>
                <a:gd name="T163" fmla="*/ 0 h 69"/>
                <a:gd name="T164" fmla="*/ 2051 w 2051"/>
                <a:gd name="T165" fmla="*/ 69 h 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51" h="69">
                  <a:moveTo>
                    <a:pt x="935" y="12"/>
                  </a:moveTo>
                  <a:lnTo>
                    <a:pt x="985" y="14"/>
                  </a:lnTo>
                  <a:lnTo>
                    <a:pt x="1034" y="15"/>
                  </a:lnTo>
                  <a:lnTo>
                    <a:pt x="1082" y="17"/>
                  </a:lnTo>
                  <a:lnTo>
                    <a:pt x="1131" y="20"/>
                  </a:lnTo>
                  <a:lnTo>
                    <a:pt x="1179" y="22"/>
                  </a:lnTo>
                  <a:lnTo>
                    <a:pt x="1228" y="24"/>
                  </a:lnTo>
                  <a:lnTo>
                    <a:pt x="1276" y="25"/>
                  </a:lnTo>
                  <a:lnTo>
                    <a:pt x="1325" y="25"/>
                  </a:lnTo>
                  <a:lnTo>
                    <a:pt x="1372" y="27"/>
                  </a:lnTo>
                  <a:lnTo>
                    <a:pt x="1420" y="27"/>
                  </a:lnTo>
                  <a:lnTo>
                    <a:pt x="1469" y="29"/>
                  </a:lnTo>
                  <a:lnTo>
                    <a:pt x="1516" y="29"/>
                  </a:lnTo>
                  <a:lnTo>
                    <a:pt x="1564" y="27"/>
                  </a:lnTo>
                  <a:lnTo>
                    <a:pt x="1613" y="27"/>
                  </a:lnTo>
                  <a:lnTo>
                    <a:pt x="1661" y="25"/>
                  </a:lnTo>
                  <a:lnTo>
                    <a:pt x="1710" y="24"/>
                  </a:lnTo>
                  <a:lnTo>
                    <a:pt x="1738" y="29"/>
                  </a:lnTo>
                  <a:lnTo>
                    <a:pt x="1767" y="32"/>
                  </a:lnTo>
                  <a:lnTo>
                    <a:pt x="1795" y="35"/>
                  </a:lnTo>
                  <a:lnTo>
                    <a:pt x="1824" y="39"/>
                  </a:lnTo>
                  <a:lnTo>
                    <a:pt x="1854" y="40"/>
                  </a:lnTo>
                  <a:lnTo>
                    <a:pt x="1884" y="42"/>
                  </a:lnTo>
                  <a:lnTo>
                    <a:pt x="1914" y="42"/>
                  </a:lnTo>
                  <a:lnTo>
                    <a:pt x="1944" y="40"/>
                  </a:lnTo>
                  <a:lnTo>
                    <a:pt x="1959" y="39"/>
                  </a:lnTo>
                  <a:lnTo>
                    <a:pt x="1974" y="39"/>
                  </a:lnTo>
                  <a:lnTo>
                    <a:pt x="1988" y="42"/>
                  </a:lnTo>
                  <a:lnTo>
                    <a:pt x="2001" y="46"/>
                  </a:lnTo>
                  <a:lnTo>
                    <a:pt x="2013" y="49"/>
                  </a:lnTo>
                  <a:lnTo>
                    <a:pt x="2026" y="52"/>
                  </a:lnTo>
                  <a:lnTo>
                    <a:pt x="2038" y="54"/>
                  </a:lnTo>
                  <a:lnTo>
                    <a:pt x="2051" y="54"/>
                  </a:lnTo>
                  <a:lnTo>
                    <a:pt x="2029" y="56"/>
                  </a:lnTo>
                  <a:lnTo>
                    <a:pt x="2008" y="57"/>
                  </a:lnTo>
                  <a:lnTo>
                    <a:pt x="1986" y="57"/>
                  </a:lnTo>
                  <a:lnTo>
                    <a:pt x="1962" y="59"/>
                  </a:lnTo>
                  <a:lnTo>
                    <a:pt x="1941" y="59"/>
                  </a:lnTo>
                  <a:lnTo>
                    <a:pt x="1917" y="59"/>
                  </a:lnTo>
                  <a:lnTo>
                    <a:pt x="1896" y="59"/>
                  </a:lnTo>
                  <a:lnTo>
                    <a:pt x="1872" y="61"/>
                  </a:lnTo>
                  <a:lnTo>
                    <a:pt x="1849" y="61"/>
                  </a:lnTo>
                  <a:lnTo>
                    <a:pt x="1827" y="61"/>
                  </a:lnTo>
                  <a:lnTo>
                    <a:pt x="1803" y="62"/>
                  </a:lnTo>
                  <a:lnTo>
                    <a:pt x="1780" y="62"/>
                  </a:lnTo>
                  <a:lnTo>
                    <a:pt x="1758" y="64"/>
                  </a:lnTo>
                  <a:lnTo>
                    <a:pt x="1737" y="66"/>
                  </a:lnTo>
                  <a:lnTo>
                    <a:pt x="1713" y="67"/>
                  </a:lnTo>
                  <a:lnTo>
                    <a:pt x="1691" y="69"/>
                  </a:lnTo>
                  <a:lnTo>
                    <a:pt x="1663" y="69"/>
                  </a:lnTo>
                  <a:lnTo>
                    <a:pt x="1634" y="67"/>
                  </a:lnTo>
                  <a:lnTo>
                    <a:pt x="1606" y="66"/>
                  </a:lnTo>
                  <a:lnTo>
                    <a:pt x="1576" y="62"/>
                  </a:lnTo>
                  <a:lnTo>
                    <a:pt x="1547" y="61"/>
                  </a:lnTo>
                  <a:lnTo>
                    <a:pt x="1519" y="59"/>
                  </a:lnTo>
                  <a:lnTo>
                    <a:pt x="1489" y="57"/>
                  </a:lnTo>
                  <a:lnTo>
                    <a:pt x="1460" y="59"/>
                  </a:lnTo>
                  <a:lnTo>
                    <a:pt x="1417" y="61"/>
                  </a:lnTo>
                  <a:lnTo>
                    <a:pt x="1372" y="61"/>
                  </a:lnTo>
                  <a:lnTo>
                    <a:pt x="1328" y="62"/>
                  </a:lnTo>
                  <a:lnTo>
                    <a:pt x="1283" y="62"/>
                  </a:lnTo>
                  <a:lnTo>
                    <a:pt x="1240" y="62"/>
                  </a:lnTo>
                  <a:lnTo>
                    <a:pt x="1194" y="64"/>
                  </a:lnTo>
                  <a:lnTo>
                    <a:pt x="1149" y="64"/>
                  </a:lnTo>
                  <a:lnTo>
                    <a:pt x="1104" y="64"/>
                  </a:lnTo>
                  <a:lnTo>
                    <a:pt x="1061" y="64"/>
                  </a:lnTo>
                  <a:lnTo>
                    <a:pt x="1015" y="64"/>
                  </a:lnTo>
                  <a:lnTo>
                    <a:pt x="970" y="66"/>
                  </a:lnTo>
                  <a:lnTo>
                    <a:pt x="925" y="66"/>
                  </a:lnTo>
                  <a:lnTo>
                    <a:pt x="880" y="66"/>
                  </a:lnTo>
                  <a:lnTo>
                    <a:pt x="835" y="66"/>
                  </a:lnTo>
                  <a:lnTo>
                    <a:pt x="789" y="66"/>
                  </a:lnTo>
                  <a:lnTo>
                    <a:pt x="744" y="66"/>
                  </a:lnTo>
                  <a:lnTo>
                    <a:pt x="699" y="66"/>
                  </a:lnTo>
                  <a:lnTo>
                    <a:pt x="654" y="66"/>
                  </a:lnTo>
                  <a:lnTo>
                    <a:pt x="609" y="66"/>
                  </a:lnTo>
                  <a:lnTo>
                    <a:pt x="564" y="66"/>
                  </a:lnTo>
                  <a:lnTo>
                    <a:pt x="518" y="66"/>
                  </a:lnTo>
                  <a:lnTo>
                    <a:pt x="473" y="66"/>
                  </a:lnTo>
                  <a:lnTo>
                    <a:pt x="428" y="66"/>
                  </a:lnTo>
                  <a:lnTo>
                    <a:pt x="383" y="66"/>
                  </a:lnTo>
                  <a:lnTo>
                    <a:pt x="338" y="66"/>
                  </a:lnTo>
                  <a:lnTo>
                    <a:pt x="292" y="66"/>
                  </a:lnTo>
                  <a:lnTo>
                    <a:pt x="247" y="66"/>
                  </a:lnTo>
                  <a:lnTo>
                    <a:pt x="202" y="67"/>
                  </a:lnTo>
                  <a:lnTo>
                    <a:pt x="157" y="67"/>
                  </a:lnTo>
                  <a:lnTo>
                    <a:pt x="112" y="67"/>
                  </a:lnTo>
                  <a:lnTo>
                    <a:pt x="67" y="69"/>
                  </a:lnTo>
                  <a:lnTo>
                    <a:pt x="21" y="69"/>
                  </a:lnTo>
                  <a:lnTo>
                    <a:pt x="15" y="52"/>
                  </a:lnTo>
                  <a:lnTo>
                    <a:pt x="8" y="35"/>
                  </a:lnTo>
                  <a:lnTo>
                    <a:pt x="3" y="17"/>
                  </a:lnTo>
                  <a:lnTo>
                    <a:pt x="0" y="0"/>
                  </a:lnTo>
                  <a:lnTo>
                    <a:pt x="57" y="4"/>
                  </a:lnTo>
                  <a:lnTo>
                    <a:pt x="115" y="7"/>
                  </a:lnTo>
                  <a:lnTo>
                    <a:pt x="174" y="10"/>
                  </a:lnTo>
                  <a:lnTo>
                    <a:pt x="232" y="12"/>
                  </a:lnTo>
                  <a:lnTo>
                    <a:pt x="289" y="15"/>
                  </a:lnTo>
                  <a:lnTo>
                    <a:pt x="349" y="17"/>
                  </a:lnTo>
                  <a:lnTo>
                    <a:pt x="408" y="19"/>
                  </a:lnTo>
                  <a:lnTo>
                    <a:pt x="467" y="20"/>
                  </a:lnTo>
                  <a:lnTo>
                    <a:pt x="525" y="20"/>
                  </a:lnTo>
                  <a:lnTo>
                    <a:pt x="584" y="22"/>
                  </a:lnTo>
                  <a:lnTo>
                    <a:pt x="642" y="20"/>
                  </a:lnTo>
                  <a:lnTo>
                    <a:pt x="701" y="20"/>
                  </a:lnTo>
                  <a:lnTo>
                    <a:pt x="759" y="19"/>
                  </a:lnTo>
                  <a:lnTo>
                    <a:pt x="818" y="17"/>
                  </a:lnTo>
                  <a:lnTo>
                    <a:pt x="876" y="15"/>
                  </a:lnTo>
                  <a:lnTo>
                    <a:pt x="935"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0" name="Freeform 35"/>
            <p:cNvSpPr>
              <a:spLocks noChangeArrowheads="1"/>
            </p:cNvSpPr>
            <p:nvPr/>
          </p:nvSpPr>
          <p:spPr bwMode="auto">
            <a:xfrm>
              <a:off x="247" y="2351"/>
              <a:ext cx="495" cy="26"/>
            </a:xfrm>
            <a:custGeom>
              <a:avLst/>
              <a:gdLst>
                <a:gd name="T0" fmla="*/ 4 w 846"/>
                <a:gd name="T1" fmla="*/ 0 h 43"/>
                <a:gd name="T2" fmla="*/ 4 w 846"/>
                <a:gd name="T3" fmla="*/ 1 h 43"/>
                <a:gd name="T4" fmla="*/ 4 w 846"/>
                <a:gd name="T5" fmla="*/ 1 h 43"/>
                <a:gd name="T6" fmla="*/ 4 w 846"/>
                <a:gd name="T7" fmla="*/ 1 h 43"/>
                <a:gd name="T8" fmla="*/ 4 w 846"/>
                <a:gd name="T9" fmla="*/ 1 h 43"/>
                <a:gd name="T10" fmla="*/ 4 w 846"/>
                <a:gd name="T11" fmla="*/ 1 h 43"/>
                <a:gd name="T12" fmla="*/ 4 w 846"/>
                <a:gd name="T13" fmla="*/ 1 h 43"/>
                <a:gd name="T14" fmla="*/ 4 w 846"/>
                <a:gd name="T15" fmla="*/ 1 h 43"/>
                <a:gd name="T16" fmla="*/ 3 w 846"/>
                <a:gd name="T17" fmla="*/ 1 h 43"/>
                <a:gd name="T18" fmla="*/ 3 w 846"/>
                <a:gd name="T19" fmla="*/ 1 h 43"/>
                <a:gd name="T20" fmla="*/ 3 w 846"/>
                <a:gd name="T21" fmla="*/ 1 h 43"/>
                <a:gd name="T22" fmla="*/ 3 w 846"/>
                <a:gd name="T23" fmla="*/ 1 h 43"/>
                <a:gd name="T24" fmla="*/ 3 w 846"/>
                <a:gd name="T25" fmla="*/ 1 h 43"/>
                <a:gd name="T26" fmla="*/ 2 w 846"/>
                <a:gd name="T27" fmla="*/ 1 h 43"/>
                <a:gd name="T28" fmla="*/ 2 w 846"/>
                <a:gd name="T29" fmla="*/ 1 h 43"/>
                <a:gd name="T30" fmla="*/ 2 w 846"/>
                <a:gd name="T31" fmla="*/ 1 h 43"/>
                <a:gd name="T32" fmla="*/ 2 w 846"/>
                <a:gd name="T33" fmla="*/ 1 h 43"/>
                <a:gd name="T34" fmla="*/ 2 w 846"/>
                <a:gd name="T35" fmla="*/ 1 h 43"/>
                <a:gd name="T36" fmla="*/ 2 w 846"/>
                <a:gd name="T37" fmla="*/ 1 h 43"/>
                <a:gd name="T38" fmla="*/ 1 w 846"/>
                <a:gd name="T39" fmla="*/ 1 h 43"/>
                <a:gd name="T40" fmla="*/ 1 w 846"/>
                <a:gd name="T41" fmla="*/ 1 h 43"/>
                <a:gd name="T42" fmla="*/ 1 w 846"/>
                <a:gd name="T43" fmla="*/ 1 h 43"/>
                <a:gd name="T44" fmla="*/ 1 w 846"/>
                <a:gd name="T45" fmla="*/ 1 h 43"/>
                <a:gd name="T46" fmla="*/ 1 w 846"/>
                <a:gd name="T47" fmla="*/ 1 h 43"/>
                <a:gd name="T48" fmla="*/ 1 w 846"/>
                <a:gd name="T49" fmla="*/ 1 h 43"/>
                <a:gd name="T50" fmla="*/ 1 w 846"/>
                <a:gd name="T51" fmla="*/ 1 h 43"/>
                <a:gd name="T52" fmla="*/ 1 w 846"/>
                <a:gd name="T53" fmla="*/ 1 h 43"/>
                <a:gd name="T54" fmla="*/ 1 w 846"/>
                <a:gd name="T55" fmla="*/ 1 h 43"/>
                <a:gd name="T56" fmla="*/ 0 w 846"/>
                <a:gd name="T57" fmla="*/ 1 h 43"/>
                <a:gd name="T58" fmla="*/ 1 w 846"/>
                <a:gd name="T59" fmla="*/ 1 h 43"/>
                <a:gd name="T60" fmla="*/ 1 w 846"/>
                <a:gd name="T61" fmla="*/ 1 h 43"/>
                <a:gd name="T62" fmla="*/ 1 w 846"/>
                <a:gd name="T63" fmla="*/ 1 h 43"/>
                <a:gd name="T64" fmla="*/ 1 w 846"/>
                <a:gd name="T65" fmla="*/ 1 h 43"/>
                <a:gd name="T66" fmla="*/ 1 w 846"/>
                <a:gd name="T67" fmla="*/ 1 h 43"/>
                <a:gd name="T68" fmla="*/ 1 w 846"/>
                <a:gd name="T69" fmla="*/ 1 h 43"/>
                <a:gd name="T70" fmla="*/ 1 w 846"/>
                <a:gd name="T71" fmla="*/ 1 h 43"/>
                <a:gd name="T72" fmla="*/ 1 w 846"/>
                <a:gd name="T73" fmla="*/ 1 h 43"/>
                <a:gd name="T74" fmla="*/ 1 w 846"/>
                <a:gd name="T75" fmla="*/ 1 h 43"/>
                <a:gd name="T76" fmla="*/ 1 w 846"/>
                <a:gd name="T77" fmla="*/ 1 h 43"/>
                <a:gd name="T78" fmla="*/ 1 w 846"/>
                <a:gd name="T79" fmla="*/ 1 h 43"/>
                <a:gd name="T80" fmla="*/ 1 w 846"/>
                <a:gd name="T81" fmla="*/ 1 h 43"/>
                <a:gd name="T82" fmla="*/ 2 w 846"/>
                <a:gd name="T83" fmla="*/ 1 h 43"/>
                <a:gd name="T84" fmla="*/ 2 w 846"/>
                <a:gd name="T85" fmla="*/ 1 h 43"/>
                <a:gd name="T86" fmla="*/ 2 w 846"/>
                <a:gd name="T87" fmla="*/ 1 h 43"/>
                <a:gd name="T88" fmla="*/ 2 w 846"/>
                <a:gd name="T89" fmla="*/ 1 h 43"/>
                <a:gd name="T90" fmla="*/ 2 w 846"/>
                <a:gd name="T91" fmla="*/ 1 h 43"/>
                <a:gd name="T92" fmla="*/ 3 w 846"/>
                <a:gd name="T93" fmla="*/ 1 h 43"/>
                <a:gd name="T94" fmla="*/ 3 w 846"/>
                <a:gd name="T95" fmla="*/ 1 h 43"/>
                <a:gd name="T96" fmla="*/ 3 w 846"/>
                <a:gd name="T97" fmla="*/ 0 h 43"/>
                <a:gd name="T98" fmla="*/ 4 w 846"/>
                <a:gd name="T99" fmla="*/ 0 h 43"/>
                <a:gd name="T100" fmla="*/ 4 w 846"/>
                <a:gd name="T101" fmla="*/ 0 h 43"/>
                <a:gd name="T102" fmla="*/ 4 w 846"/>
                <a:gd name="T103" fmla="*/ 0 h 43"/>
                <a:gd name="T104" fmla="*/ 4 w 846"/>
                <a:gd name="T105" fmla="*/ 0 h 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6"/>
                <a:gd name="T160" fmla="*/ 0 h 43"/>
                <a:gd name="T161" fmla="*/ 846 w 846"/>
                <a:gd name="T162" fmla="*/ 43 h 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6" h="43">
                  <a:moveTo>
                    <a:pt x="843" y="0"/>
                  </a:moveTo>
                  <a:lnTo>
                    <a:pt x="845" y="10"/>
                  </a:lnTo>
                  <a:lnTo>
                    <a:pt x="846" y="20"/>
                  </a:lnTo>
                  <a:lnTo>
                    <a:pt x="845" y="30"/>
                  </a:lnTo>
                  <a:lnTo>
                    <a:pt x="845" y="40"/>
                  </a:lnTo>
                  <a:lnTo>
                    <a:pt x="808" y="42"/>
                  </a:lnTo>
                  <a:lnTo>
                    <a:pt x="773" y="43"/>
                  </a:lnTo>
                  <a:lnTo>
                    <a:pt x="736" y="43"/>
                  </a:lnTo>
                  <a:lnTo>
                    <a:pt x="699" y="43"/>
                  </a:lnTo>
                  <a:lnTo>
                    <a:pt x="662" y="43"/>
                  </a:lnTo>
                  <a:lnTo>
                    <a:pt x="626" y="43"/>
                  </a:lnTo>
                  <a:lnTo>
                    <a:pt x="589" y="43"/>
                  </a:lnTo>
                  <a:lnTo>
                    <a:pt x="550" y="42"/>
                  </a:lnTo>
                  <a:lnTo>
                    <a:pt x="513" y="42"/>
                  </a:lnTo>
                  <a:lnTo>
                    <a:pt x="477" y="40"/>
                  </a:lnTo>
                  <a:lnTo>
                    <a:pt x="440" y="40"/>
                  </a:lnTo>
                  <a:lnTo>
                    <a:pt x="403" y="40"/>
                  </a:lnTo>
                  <a:lnTo>
                    <a:pt x="366" y="38"/>
                  </a:lnTo>
                  <a:lnTo>
                    <a:pt x="329" y="38"/>
                  </a:lnTo>
                  <a:lnTo>
                    <a:pt x="293" y="40"/>
                  </a:lnTo>
                  <a:lnTo>
                    <a:pt x="256" y="40"/>
                  </a:lnTo>
                  <a:lnTo>
                    <a:pt x="222" y="40"/>
                  </a:lnTo>
                  <a:lnTo>
                    <a:pt x="189" y="40"/>
                  </a:lnTo>
                  <a:lnTo>
                    <a:pt x="157" y="40"/>
                  </a:lnTo>
                  <a:lnTo>
                    <a:pt x="125" y="40"/>
                  </a:lnTo>
                  <a:lnTo>
                    <a:pt x="95" y="40"/>
                  </a:lnTo>
                  <a:lnTo>
                    <a:pt x="63" y="38"/>
                  </a:lnTo>
                  <a:lnTo>
                    <a:pt x="31" y="35"/>
                  </a:lnTo>
                  <a:lnTo>
                    <a:pt x="0" y="30"/>
                  </a:lnTo>
                  <a:lnTo>
                    <a:pt x="15" y="27"/>
                  </a:lnTo>
                  <a:lnTo>
                    <a:pt x="30" y="27"/>
                  </a:lnTo>
                  <a:lnTo>
                    <a:pt x="47" y="28"/>
                  </a:lnTo>
                  <a:lnTo>
                    <a:pt x="63" y="30"/>
                  </a:lnTo>
                  <a:lnTo>
                    <a:pt x="78" y="32"/>
                  </a:lnTo>
                  <a:lnTo>
                    <a:pt x="95" y="30"/>
                  </a:lnTo>
                  <a:lnTo>
                    <a:pt x="110" y="27"/>
                  </a:lnTo>
                  <a:lnTo>
                    <a:pt x="124" y="18"/>
                  </a:lnTo>
                  <a:lnTo>
                    <a:pt x="170" y="18"/>
                  </a:lnTo>
                  <a:lnTo>
                    <a:pt x="217" y="16"/>
                  </a:lnTo>
                  <a:lnTo>
                    <a:pt x="262" y="15"/>
                  </a:lnTo>
                  <a:lnTo>
                    <a:pt x="308" y="13"/>
                  </a:lnTo>
                  <a:lnTo>
                    <a:pt x="353" y="11"/>
                  </a:lnTo>
                  <a:lnTo>
                    <a:pt x="396" y="10"/>
                  </a:lnTo>
                  <a:lnTo>
                    <a:pt x="440" y="8"/>
                  </a:lnTo>
                  <a:lnTo>
                    <a:pt x="485" y="6"/>
                  </a:lnTo>
                  <a:lnTo>
                    <a:pt x="528" y="5"/>
                  </a:lnTo>
                  <a:lnTo>
                    <a:pt x="572" y="3"/>
                  </a:lnTo>
                  <a:lnTo>
                    <a:pt x="617" y="1"/>
                  </a:lnTo>
                  <a:lnTo>
                    <a:pt x="661" y="0"/>
                  </a:lnTo>
                  <a:lnTo>
                    <a:pt x="706" y="0"/>
                  </a:lnTo>
                  <a:lnTo>
                    <a:pt x="751" y="0"/>
                  </a:lnTo>
                  <a:lnTo>
                    <a:pt x="796" y="0"/>
                  </a:lnTo>
                  <a:lnTo>
                    <a:pt x="8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1" name="Freeform 36"/>
            <p:cNvSpPr>
              <a:spLocks noChangeArrowheads="1"/>
            </p:cNvSpPr>
            <p:nvPr/>
          </p:nvSpPr>
          <p:spPr bwMode="auto">
            <a:xfrm>
              <a:off x="315" y="2385"/>
              <a:ext cx="437" cy="35"/>
            </a:xfrm>
            <a:custGeom>
              <a:avLst/>
              <a:gdLst>
                <a:gd name="T0" fmla="*/ 4 w 746"/>
                <a:gd name="T1" fmla="*/ 1 h 61"/>
                <a:gd name="T2" fmla="*/ 4 w 746"/>
                <a:gd name="T3" fmla="*/ 1 h 61"/>
                <a:gd name="T4" fmla="*/ 4 w 746"/>
                <a:gd name="T5" fmla="*/ 1 h 61"/>
                <a:gd name="T6" fmla="*/ 4 w 746"/>
                <a:gd name="T7" fmla="*/ 1 h 61"/>
                <a:gd name="T8" fmla="*/ 3 w 746"/>
                <a:gd name="T9" fmla="*/ 1 h 61"/>
                <a:gd name="T10" fmla="*/ 3 w 746"/>
                <a:gd name="T11" fmla="*/ 1 h 61"/>
                <a:gd name="T12" fmla="*/ 3 w 746"/>
                <a:gd name="T13" fmla="*/ 1 h 61"/>
                <a:gd name="T14" fmla="*/ 3 w 746"/>
                <a:gd name="T15" fmla="*/ 1 h 61"/>
                <a:gd name="T16" fmla="*/ 3 w 746"/>
                <a:gd name="T17" fmla="*/ 1 h 61"/>
                <a:gd name="T18" fmla="*/ 3 w 746"/>
                <a:gd name="T19" fmla="*/ 1 h 61"/>
                <a:gd name="T20" fmla="*/ 3 w 746"/>
                <a:gd name="T21" fmla="*/ 1 h 61"/>
                <a:gd name="T22" fmla="*/ 3 w 746"/>
                <a:gd name="T23" fmla="*/ 1 h 61"/>
                <a:gd name="T24" fmla="*/ 3 w 746"/>
                <a:gd name="T25" fmla="*/ 1 h 61"/>
                <a:gd name="T26" fmla="*/ 3 w 746"/>
                <a:gd name="T27" fmla="*/ 1 h 61"/>
                <a:gd name="T28" fmla="*/ 2 w 746"/>
                <a:gd name="T29" fmla="*/ 1 h 61"/>
                <a:gd name="T30" fmla="*/ 2 w 746"/>
                <a:gd name="T31" fmla="*/ 1 h 61"/>
                <a:gd name="T32" fmla="*/ 2 w 746"/>
                <a:gd name="T33" fmla="*/ 1 h 61"/>
                <a:gd name="T34" fmla="*/ 2 w 746"/>
                <a:gd name="T35" fmla="*/ 1 h 61"/>
                <a:gd name="T36" fmla="*/ 2 w 746"/>
                <a:gd name="T37" fmla="*/ 1 h 61"/>
                <a:gd name="T38" fmla="*/ 2 w 746"/>
                <a:gd name="T39" fmla="*/ 1 h 61"/>
                <a:gd name="T40" fmla="*/ 2 w 746"/>
                <a:gd name="T41" fmla="*/ 1 h 61"/>
                <a:gd name="T42" fmla="*/ 2 w 746"/>
                <a:gd name="T43" fmla="*/ 1 h 61"/>
                <a:gd name="T44" fmla="*/ 2 w 746"/>
                <a:gd name="T45" fmla="*/ 1 h 61"/>
                <a:gd name="T46" fmla="*/ 1 w 746"/>
                <a:gd name="T47" fmla="*/ 1 h 61"/>
                <a:gd name="T48" fmla="*/ 1 w 746"/>
                <a:gd name="T49" fmla="*/ 1 h 61"/>
                <a:gd name="T50" fmla="*/ 1 w 746"/>
                <a:gd name="T51" fmla="*/ 1 h 61"/>
                <a:gd name="T52" fmla="*/ 1 w 746"/>
                <a:gd name="T53" fmla="*/ 1 h 61"/>
                <a:gd name="T54" fmla="*/ 1 w 746"/>
                <a:gd name="T55" fmla="*/ 1 h 61"/>
                <a:gd name="T56" fmla="*/ 1 w 746"/>
                <a:gd name="T57" fmla="*/ 1 h 61"/>
                <a:gd name="T58" fmla="*/ 1 w 746"/>
                <a:gd name="T59" fmla="*/ 1 h 61"/>
                <a:gd name="T60" fmla="*/ 1 w 746"/>
                <a:gd name="T61" fmla="*/ 1 h 61"/>
                <a:gd name="T62" fmla="*/ 1 w 746"/>
                <a:gd name="T63" fmla="*/ 1 h 61"/>
                <a:gd name="T64" fmla="*/ 1 w 746"/>
                <a:gd name="T65" fmla="*/ 1 h 61"/>
                <a:gd name="T66" fmla="*/ 0 w 746"/>
                <a:gd name="T67" fmla="*/ 1 h 61"/>
                <a:gd name="T68" fmla="*/ 1 w 746"/>
                <a:gd name="T69" fmla="*/ 1 h 61"/>
                <a:gd name="T70" fmla="*/ 1 w 746"/>
                <a:gd name="T71" fmla="*/ 1 h 61"/>
                <a:gd name="T72" fmla="*/ 1 w 746"/>
                <a:gd name="T73" fmla="*/ 1 h 61"/>
                <a:gd name="T74" fmla="*/ 1 w 746"/>
                <a:gd name="T75" fmla="*/ 1 h 61"/>
                <a:gd name="T76" fmla="*/ 1 w 746"/>
                <a:gd name="T77" fmla="*/ 1 h 61"/>
                <a:gd name="T78" fmla="*/ 1 w 746"/>
                <a:gd name="T79" fmla="*/ 1 h 61"/>
                <a:gd name="T80" fmla="*/ 1 w 746"/>
                <a:gd name="T81" fmla="*/ 1 h 61"/>
                <a:gd name="T82" fmla="*/ 1 w 746"/>
                <a:gd name="T83" fmla="*/ 1 h 61"/>
                <a:gd name="T84" fmla="*/ 2 w 746"/>
                <a:gd name="T85" fmla="*/ 1 h 61"/>
                <a:gd name="T86" fmla="*/ 2 w 746"/>
                <a:gd name="T87" fmla="*/ 1 h 61"/>
                <a:gd name="T88" fmla="*/ 2 w 746"/>
                <a:gd name="T89" fmla="*/ 1 h 61"/>
                <a:gd name="T90" fmla="*/ 2 w 746"/>
                <a:gd name="T91" fmla="*/ 1 h 61"/>
                <a:gd name="T92" fmla="*/ 2 w 746"/>
                <a:gd name="T93" fmla="*/ 1 h 61"/>
                <a:gd name="T94" fmla="*/ 2 w 746"/>
                <a:gd name="T95" fmla="*/ 1 h 61"/>
                <a:gd name="T96" fmla="*/ 2 w 746"/>
                <a:gd name="T97" fmla="*/ 1 h 61"/>
                <a:gd name="T98" fmla="*/ 3 w 746"/>
                <a:gd name="T99" fmla="*/ 1 h 61"/>
                <a:gd name="T100" fmla="*/ 3 w 746"/>
                <a:gd name="T101" fmla="*/ 1 h 61"/>
                <a:gd name="T102" fmla="*/ 3 w 746"/>
                <a:gd name="T103" fmla="*/ 1 h 61"/>
                <a:gd name="T104" fmla="*/ 3 w 746"/>
                <a:gd name="T105" fmla="*/ 1 h 61"/>
                <a:gd name="T106" fmla="*/ 3 w 746"/>
                <a:gd name="T107" fmla="*/ 1 h 61"/>
                <a:gd name="T108" fmla="*/ 3 w 746"/>
                <a:gd name="T109" fmla="*/ 1 h 61"/>
                <a:gd name="T110" fmla="*/ 3 w 746"/>
                <a:gd name="T111" fmla="*/ 1 h 61"/>
                <a:gd name="T112" fmla="*/ 4 w 746"/>
                <a:gd name="T113" fmla="*/ 1 h 61"/>
                <a:gd name="T114" fmla="*/ 4 w 746"/>
                <a:gd name="T115" fmla="*/ 0 h 61"/>
                <a:gd name="T116" fmla="*/ 4 w 746"/>
                <a:gd name="T117" fmla="*/ 1 h 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46"/>
                <a:gd name="T178" fmla="*/ 0 h 61"/>
                <a:gd name="T179" fmla="*/ 746 w 746"/>
                <a:gd name="T180" fmla="*/ 61 h 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46" h="61">
                  <a:moveTo>
                    <a:pt x="746" y="47"/>
                  </a:moveTo>
                  <a:lnTo>
                    <a:pt x="746" y="61"/>
                  </a:lnTo>
                  <a:lnTo>
                    <a:pt x="728" y="59"/>
                  </a:lnTo>
                  <a:lnTo>
                    <a:pt x="711" y="57"/>
                  </a:lnTo>
                  <a:lnTo>
                    <a:pt x="693" y="57"/>
                  </a:lnTo>
                  <a:lnTo>
                    <a:pt x="676" y="57"/>
                  </a:lnTo>
                  <a:lnTo>
                    <a:pt x="659" y="57"/>
                  </a:lnTo>
                  <a:lnTo>
                    <a:pt x="641" y="57"/>
                  </a:lnTo>
                  <a:lnTo>
                    <a:pt x="624" y="59"/>
                  </a:lnTo>
                  <a:lnTo>
                    <a:pt x="608" y="59"/>
                  </a:lnTo>
                  <a:lnTo>
                    <a:pt x="589" y="59"/>
                  </a:lnTo>
                  <a:lnTo>
                    <a:pt x="572" y="59"/>
                  </a:lnTo>
                  <a:lnTo>
                    <a:pt x="556" y="59"/>
                  </a:lnTo>
                  <a:lnTo>
                    <a:pt x="537" y="59"/>
                  </a:lnTo>
                  <a:lnTo>
                    <a:pt x="521" y="57"/>
                  </a:lnTo>
                  <a:lnTo>
                    <a:pt x="502" y="55"/>
                  </a:lnTo>
                  <a:lnTo>
                    <a:pt x="484" y="54"/>
                  </a:lnTo>
                  <a:lnTo>
                    <a:pt x="465" y="50"/>
                  </a:lnTo>
                  <a:lnTo>
                    <a:pt x="435" y="52"/>
                  </a:lnTo>
                  <a:lnTo>
                    <a:pt x="405" y="52"/>
                  </a:lnTo>
                  <a:lnTo>
                    <a:pt x="375" y="54"/>
                  </a:lnTo>
                  <a:lnTo>
                    <a:pt x="347" y="54"/>
                  </a:lnTo>
                  <a:lnTo>
                    <a:pt x="316" y="54"/>
                  </a:lnTo>
                  <a:lnTo>
                    <a:pt x="286" y="54"/>
                  </a:lnTo>
                  <a:lnTo>
                    <a:pt x="258" y="52"/>
                  </a:lnTo>
                  <a:lnTo>
                    <a:pt x="228" y="52"/>
                  </a:lnTo>
                  <a:lnTo>
                    <a:pt x="199" y="50"/>
                  </a:lnTo>
                  <a:lnTo>
                    <a:pt x="171" y="49"/>
                  </a:lnTo>
                  <a:lnTo>
                    <a:pt x="142" y="47"/>
                  </a:lnTo>
                  <a:lnTo>
                    <a:pt x="112" y="45"/>
                  </a:lnTo>
                  <a:lnTo>
                    <a:pt x="84" y="44"/>
                  </a:lnTo>
                  <a:lnTo>
                    <a:pt x="57" y="40"/>
                  </a:lnTo>
                  <a:lnTo>
                    <a:pt x="29" y="39"/>
                  </a:lnTo>
                  <a:lnTo>
                    <a:pt x="0" y="35"/>
                  </a:lnTo>
                  <a:lnTo>
                    <a:pt x="35" y="32"/>
                  </a:lnTo>
                  <a:lnTo>
                    <a:pt x="70" y="29"/>
                  </a:lnTo>
                  <a:lnTo>
                    <a:pt x="106" y="27"/>
                  </a:lnTo>
                  <a:lnTo>
                    <a:pt x="141" y="25"/>
                  </a:lnTo>
                  <a:lnTo>
                    <a:pt x="176" y="24"/>
                  </a:lnTo>
                  <a:lnTo>
                    <a:pt x="211" y="22"/>
                  </a:lnTo>
                  <a:lnTo>
                    <a:pt x="246" y="20"/>
                  </a:lnTo>
                  <a:lnTo>
                    <a:pt x="281" y="19"/>
                  </a:lnTo>
                  <a:lnTo>
                    <a:pt x="316" y="19"/>
                  </a:lnTo>
                  <a:lnTo>
                    <a:pt x="352" y="17"/>
                  </a:lnTo>
                  <a:lnTo>
                    <a:pt x="387" y="15"/>
                  </a:lnTo>
                  <a:lnTo>
                    <a:pt x="422" y="15"/>
                  </a:lnTo>
                  <a:lnTo>
                    <a:pt x="457" y="14"/>
                  </a:lnTo>
                  <a:lnTo>
                    <a:pt x="492" y="14"/>
                  </a:lnTo>
                  <a:lnTo>
                    <a:pt x="527" y="12"/>
                  </a:lnTo>
                  <a:lnTo>
                    <a:pt x="562" y="10"/>
                  </a:lnTo>
                  <a:lnTo>
                    <a:pt x="582" y="5"/>
                  </a:lnTo>
                  <a:lnTo>
                    <a:pt x="603" y="4"/>
                  </a:lnTo>
                  <a:lnTo>
                    <a:pt x="626" y="4"/>
                  </a:lnTo>
                  <a:lnTo>
                    <a:pt x="648" y="5"/>
                  </a:lnTo>
                  <a:lnTo>
                    <a:pt x="671" y="7"/>
                  </a:lnTo>
                  <a:lnTo>
                    <a:pt x="693" y="7"/>
                  </a:lnTo>
                  <a:lnTo>
                    <a:pt x="715" y="5"/>
                  </a:lnTo>
                  <a:lnTo>
                    <a:pt x="735" y="0"/>
                  </a:lnTo>
                  <a:lnTo>
                    <a:pt x="746" y="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2" name="Freeform 37"/>
            <p:cNvSpPr>
              <a:spLocks noChangeArrowheads="1"/>
            </p:cNvSpPr>
            <p:nvPr/>
          </p:nvSpPr>
          <p:spPr bwMode="auto">
            <a:xfrm>
              <a:off x="947" y="2391"/>
              <a:ext cx="1180" cy="40"/>
            </a:xfrm>
            <a:custGeom>
              <a:avLst/>
              <a:gdLst>
                <a:gd name="T0" fmla="*/ 3 w 2013"/>
                <a:gd name="T1" fmla="*/ 1 h 69"/>
                <a:gd name="T2" fmla="*/ 3 w 2013"/>
                <a:gd name="T3" fmla="*/ 1 h 69"/>
                <a:gd name="T4" fmla="*/ 4 w 2013"/>
                <a:gd name="T5" fmla="*/ 1 h 69"/>
                <a:gd name="T6" fmla="*/ 4 w 2013"/>
                <a:gd name="T7" fmla="*/ 1 h 69"/>
                <a:gd name="T8" fmla="*/ 5 w 2013"/>
                <a:gd name="T9" fmla="*/ 1 h 69"/>
                <a:gd name="T10" fmla="*/ 5 w 2013"/>
                <a:gd name="T11" fmla="*/ 1 h 69"/>
                <a:gd name="T12" fmla="*/ 5 w 2013"/>
                <a:gd name="T13" fmla="*/ 1 h 69"/>
                <a:gd name="T14" fmla="*/ 5 w 2013"/>
                <a:gd name="T15" fmla="*/ 1 h 69"/>
                <a:gd name="T16" fmla="*/ 6 w 2013"/>
                <a:gd name="T17" fmla="*/ 1 h 69"/>
                <a:gd name="T18" fmla="*/ 6 w 2013"/>
                <a:gd name="T19" fmla="*/ 1 h 69"/>
                <a:gd name="T20" fmla="*/ 6 w 2013"/>
                <a:gd name="T21" fmla="*/ 1 h 69"/>
                <a:gd name="T22" fmla="*/ 6 w 2013"/>
                <a:gd name="T23" fmla="*/ 1 h 69"/>
                <a:gd name="T24" fmla="*/ 6 w 2013"/>
                <a:gd name="T25" fmla="*/ 1 h 69"/>
                <a:gd name="T26" fmla="*/ 6 w 2013"/>
                <a:gd name="T27" fmla="*/ 1 h 69"/>
                <a:gd name="T28" fmla="*/ 7 w 2013"/>
                <a:gd name="T29" fmla="*/ 1 h 69"/>
                <a:gd name="T30" fmla="*/ 7 w 2013"/>
                <a:gd name="T31" fmla="*/ 1 h 69"/>
                <a:gd name="T32" fmla="*/ 8 w 2013"/>
                <a:gd name="T33" fmla="*/ 1 h 69"/>
                <a:gd name="T34" fmla="*/ 8 w 2013"/>
                <a:gd name="T35" fmla="*/ 1 h 69"/>
                <a:gd name="T36" fmla="*/ 9 w 2013"/>
                <a:gd name="T37" fmla="*/ 1 h 69"/>
                <a:gd name="T38" fmla="*/ 9 w 2013"/>
                <a:gd name="T39" fmla="*/ 1 h 69"/>
                <a:gd name="T40" fmla="*/ 9 w 2013"/>
                <a:gd name="T41" fmla="*/ 1 h 69"/>
                <a:gd name="T42" fmla="*/ 9 w 2013"/>
                <a:gd name="T43" fmla="*/ 1 h 69"/>
                <a:gd name="T44" fmla="*/ 9 w 2013"/>
                <a:gd name="T45" fmla="*/ 1 h 69"/>
                <a:gd name="T46" fmla="*/ 9 w 2013"/>
                <a:gd name="T47" fmla="*/ 1 h 69"/>
                <a:gd name="T48" fmla="*/ 9 w 2013"/>
                <a:gd name="T49" fmla="*/ 1 h 69"/>
                <a:gd name="T50" fmla="*/ 9 w 2013"/>
                <a:gd name="T51" fmla="*/ 1 h 69"/>
                <a:gd name="T52" fmla="*/ 8 w 2013"/>
                <a:gd name="T53" fmla="*/ 1 h 69"/>
                <a:gd name="T54" fmla="*/ 8 w 2013"/>
                <a:gd name="T55" fmla="*/ 1 h 69"/>
                <a:gd name="T56" fmla="*/ 8 w 2013"/>
                <a:gd name="T57" fmla="*/ 1 h 69"/>
                <a:gd name="T58" fmla="*/ 7 w 2013"/>
                <a:gd name="T59" fmla="*/ 1 h 69"/>
                <a:gd name="T60" fmla="*/ 7 w 2013"/>
                <a:gd name="T61" fmla="*/ 1 h 69"/>
                <a:gd name="T62" fmla="*/ 6 w 2013"/>
                <a:gd name="T63" fmla="*/ 1 h 69"/>
                <a:gd name="T64" fmla="*/ 6 w 2013"/>
                <a:gd name="T65" fmla="*/ 1 h 69"/>
                <a:gd name="T66" fmla="*/ 6 w 2013"/>
                <a:gd name="T67" fmla="*/ 1 h 69"/>
                <a:gd name="T68" fmla="*/ 5 w 2013"/>
                <a:gd name="T69" fmla="*/ 1 h 69"/>
                <a:gd name="T70" fmla="*/ 5 w 2013"/>
                <a:gd name="T71" fmla="*/ 1 h 69"/>
                <a:gd name="T72" fmla="*/ 5 w 2013"/>
                <a:gd name="T73" fmla="*/ 1 h 69"/>
                <a:gd name="T74" fmla="*/ 4 w 2013"/>
                <a:gd name="T75" fmla="*/ 1 h 69"/>
                <a:gd name="T76" fmla="*/ 4 w 2013"/>
                <a:gd name="T77" fmla="*/ 1 h 69"/>
                <a:gd name="T78" fmla="*/ 3 w 2013"/>
                <a:gd name="T79" fmla="*/ 1 h 69"/>
                <a:gd name="T80" fmla="*/ 3 w 2013"/>
                <a:gd name="T81" fmla="*/ 1 h 69"/>
                <a:gd name="T82" fmla="*/ 2 w 2013"/>
                <a:gd name="T83" fmla="*/ 1 h 69"/>
                <a:gd name="T84" fmla="*/ 2 w 2013"/>
                <a:gd name="T85" fmla="*/ 1 h 69"/>
                <a:gd name="T86" fmla="*/ 1 w 2013"/>
                <a:gd name="T87" fmla="*/ 1 h 69"/>
                <a:gd name="T88" fmla="*/ 1 w 2013"/>
                <a:gd name="T89" fmla="*/ 1 h 69"/>
                <a:gd name="T90" fmla="*/ 1 w 2013"/>
                <a:gd name="T91" fmla="*/ 1 h 69"/>
                <a:gd name="T92" fmla="*/ 1 w 2013"/>
                <a:gd name="T93" fmla="*/ 1 h 69"/>
                <a:gd name="T94" fmla="*/ 1 w 2013"/>
                <a:gd name="T95" fmla="*/ 1 h 69"/>
                <a:gd name="T96" fmla="*/ 0 w 2013"/>
                <a:gd name="T97" fmla="*/ 1 h 69"/>
                <a:gd name="T98" fmla="*/ 1 w 2013"/>
                <a:gd name="T99" fmla="*/ 1 h 69"/>
                <a:gd name="T100" fmla="*/ 1 w 2013"/>
                <a:gd name="T101" fmla="*/ 1 h 69"/>
                <a:gd name="T102" fmla="*/ 1 w 2013"/>
                <a:gd name="T103" fmla="*/ 1 h 69"/>
                <a:gd name="T104" fmla="*/ 1 w 2013"/>
                <a:gd name="T105" fmla="*/ 0 h 69"/>
                <a:gd name="T106" fmla="*/ 1 w 2013"/>
                <a:gd name="T107" fmla="*/ 1 h 69"/>
                <a:gd name="T108" fmla="*/ 1 w 2013"/>
                <a:gd name="T109" fmla="*/ 1 h 69"/>
                <a:gd name="T110" fmla="*/ 2 w 2013"/>
                <a:gd name="T111" fmla="*/ 1 h 69"/>
                <a:gd name="T112" fmla="*/ 2 w 2013"/>
                <a:gd name="T113" fmla="*/ 1 h 69"/>
                <a:gd name="T114" fmla="*/ 2 w 2013"/>
                <a:gd name="T115" fmla="*/ 1 h 69"/>
                <a:gd name="T116" fmla="*/ 2 w 2013"/>
                <a:gd name="T117" fmla="*/ 1 h 69"/>
                <a:gd name="T118" fmla="*/ 2 w 2013"/>
                <a:gd name="T119" fmla="*/ 1 h 69"/>
                <a:gd name="T120" fmla="*/ 2 w 2013"/>
                <a:gd name="T121" fmla="*/ 1 h 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13"/>
                <a:gd name="T184" fmla="*/ 0 h 69"/>
                <a:gd name="T185" fmla="*/ 2013 w 2013"/>
                <a:gd name="T186" fmla="*/ 69 h 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13" h="69">
                  <a:moveTo>
                    <a:pt x="521" y="15"/>
                  </a:moveTo>
                  <a:lnTo>
                    <a:pt x="564" y="17"/>
                  </a:lnTo>
                  <a:lnTo>
                    <a:pt x="606" y="17"/>
                  </a:lnTo>
                  <a:lnTo>
                    <a:pt x="649" y="17"/>
                  </a:lnTo>
                  <a:lnTo>
                    <a:pt x="693" y="17"/>
                  </a:lnTo>
                  <a:lnTo>
                    <a:pt x="736" y="17"/>
                  </a:lnTo>
                  <a:lnTo>
                    <a:pt x="780" y="15"/>
                  </a:lnTo>
                  <a:lnTo>
                    <a:pt x="823" y="15"/>
                  </a:lnTo>
                  <a:lnTo>
                    <a:pt x="867" y="14"/>
                  </a:lnTo>
                  <a:lnTo>
                    <a:pt x="910" y="12"/>
                  </a:lnTo>
                  <a:lnTo>
                    <a:pt x="954" y="10"/>
                  </a:lnTo>
                  <a:lnTo>
                    <a:pt x="997" y="10"/>
                  </a:lnTo>
                  <a:lnTo>
                    <a:pt x="1043" y="10"/>
                  </a:lnTo>
                  <a:lnTo>
                    <a:pt x="1086" y="10"/>
                  </a:lnTo>
                  <a:lnTo>
                    <a:pt x="1131" y="10"/>
                  </a:lnTo>
                  <a:lnTo>
                    <a:pt x="1175" y="12"/>
                  </a:lnTo>
                  <a:lnTo>
                    <a:pt x="1220" y="14"/>
                  </a:lnTo>
                  <a:lnTo>
                    <a:pt x="1227" y="7"/>
                  </a:lnTo>
                  <a:lnTo>
                    <a:pt x="1237" y="9"/>
                  </a:lnTo>
                  <a:lnTo>
                    <a:pt x="1245" y="12"/>
                  </a:lnTo>
                  <a:lnTo>
                    <a:pt x="1255" y="14"/>
                  </a:lnTo>
                  <a:lnTo>
                    <a:pt x="1272" y="12"/>
                  </a:lnTo>
                  <a:lnTo>
                    <a:pt x="1289" y="10"/>
                  </a:lnTo>
                  <a:lnTo>
                    <a:pt x="1307" y="9"/>
                  </a:lnTo>
                  <a:lnTo>
                    <a:pt x="1325" y="9"/>
                  </a:lnTo>
                  <a:lnTo>
                    <a:pt x="1344" y="9"/>
                  </a:lnTo>
                  <a:lnTo>
                    <a:pt x="1362" y="10"/>
                  </a:lnTo>
                  <a:lnTo>
                    <a:pt x="1379" y="12"/>
                  </a:lnTo>
                  <a:lnTo>
                    <a:pt x="1396" y="15"/>
                  </a:lnTo>
                  <a:lnTo>
                    <a:pt x="1434" y="17"/>
                  </a:lnTo>
                  <a:lnTo>
                    <a:pt x="1474" y="17"/>
                  </a:lnTo>
                  <a:lnTo>
                    <a:pt x="1513" y="19"/>
                  </a:lnTo>
                  <a:lnTo>
                    <a:pt x="1553" y="20"/>
                  </a:lnTo>
                  <a:lnTo>
                    <a:pt x="1591" y="22"/>
                  </a:lnTo>
                  <a:lnTo>
                    <a:pt x="1630" y="22"/>
                  </a:lnTo>
                  <a:lnTo>
                    <a:pt x="1670" y="24"/>
                  </a:lnTo>
                  <a:lnTo>
                    <a:pt x="1709" y="25"/>
                  </a:lnTo>
                  <a:lnTo>
                    <a:pt x="1747" y="27"/>
                  </a:lnTo>
                  <a:lnTo>
                    <a:pt x="1787" y="29"/>
                  </a:lnTo>
                  <a:lnTo>
                    <a:pt x="1826" y="30"/>
                  </a:lnTo>
                  <a:lnTo>
                    <a:pt x="1863" y="32"/>
                  </a:lnTo>
                  <a:lnTo>
                    <a:pt x="1901" y="34"/>
                  </a:lnTo>
                  <a:lnTo>
                    <a:pt x="1939" y="35"/>
                  </a:lnTo>
                  <a:lnTo>
                    <a:pt x="1976" y="39"/>
                  </a:lnTo>
                  <a:lnTo>
                    <a:pt x="2013" y="40"/>
                  </a:lnTo>
                  <a:lnTo>
                    <a:pt x="2013" y="47"/>
                  </a:lnTo>
                  <a:lnTo>
                    <a:pt x="1978" y="51"/>
                  </a:lnTo>
                  <a:lnTo>
                    <a:pt x="1945" y="54"/>
                  </a:lnTo>
                  <a:lnTo>
                    <a:pt x="1909" y="56"/>
                  </a:lnTo>
                  <a:lnTo>
                    <a:pt x="1874" y="59"/>
                  </a:lnTo>
                  <a:lnTo>
                    <a:pt x="1839" y="61"/>
                  </a:lnTo>
                  <a:lnTo>
                    <a:pt x="1804" y="62"/>
                  </a:lnTo>
                  <a:lnTo>
                    <a:pt x="1769" y="64"/>
                  </a:lnTo>
                  <a:lnTo>
                    <a:pt x="1734" y="64"/>
                  </a:lnTo>
                  <a:lnTo>
                    <a:pt x="1699" y="66"/>
                  </a:lnTo>
                  <a:lnTo>
                    <a:pt x="1663" y="66"/>
                  </a:lnTo>
                  <a:lnTo>
                    <a:pt x="1628" y="66"/>
                  </a:lnTo>
                  <a:lnTo>
                    <a:pt x="1595" y="66"/>
                  </a:lnTo>
                  <a:lnTo>
                    <a:pt x="1561" y="66"/>
                  </a:lnTo>
                  <a:lnTo>
                    <a:pt x="1528" y="64"/>
                  </a:lnTo>
                  <a:lnTo>
                    <a:pt x="1494" y="64"/>
                  </a:lnTo>
                  <a:lnTo>
                    <a:pt x="1463" y="62"/>
                  </a:lnTo>
                  <a:lnTo>
                    <a:pt x="1419" y="64"/>
                  </a:lnTo>
                  <a:lnTo>
                    <a:pt x="1376" y="64"/>
                  </a:lnTo>
                  <a:lnTo>
                    <a:pt x="1330" y="66"/>
                  </a:lnTo>
                  <a:lnTo>
                    <a:pt x="1287" y="66"/>
                  </a:lnTo>
                  <a:lnTo>
                    <a:pt x="1243" y="67"/>
                  </a:lnTo>
                  <a:lnTo>
                    <a:pt x="1198" y="67"/>
                  </a:lnTo>
                  <a:lnTo>
                    <a:pt x="1155" y="67"/>
                  </a:lnTo>
                  <a:lnTo>
                    <a:pt x="1110" y="69"/>
                  </a:lnTo>
                  <a:lnTo>
                    <a:pt x="1064" y="69"/>
                  </a:lnTo>
                  <a:lnTo>
                    <a:pt x="1021" y="69"/>
                  </a:lnTo>
                  <a:lnTo>
                    <a:pt x="976" y="69"/>
                  </a:lnTo>
                  <a:lnTo>
                    <a:pt x="930" y="69"/>
                  </a:lnTo>
                  <a:lnTo>
                    <a:pt x="885" y="69"/>
                  </a:lnTo>
                  <a:lnTo>
                    <a:pt x="840" y="69"/>
                  </a:lnTo>
                  <a:lnTo>
                    <a:pt x="795" y="69"/>
                  </a:lnTo>
                  <a:lnTo>
                    <a:pt x="751" y="69"/>
                  </a:lnTo>
                  <a:lnTo>
                    <a:pt x="706" y="67"/>
                  </a:lnTo>
                  <a:lnTo>
                    <a:pt x="661" y="67"/>
                  </a:lnTo>
                  <a:lnTo>
                    <a:pt x="616" y="67"/>
                  </a:lnTo>
                  <a:lnTo>
                    <a:pt x="571" y="67"/>
                  </a:lnTo>
                  <a:lnTo>
                    <a:pt x="526" y="66"/>
                  </a:lnTo>
                  <a:lnTo>
                    <a:pt x="480" y="66"/>
                  </a:lnTo>
                  <a:lnTo>
                    <a:pt x="434" y="66"/>
                  </a:lnTo>
                  <a:lnTo>
                    <a:pt x="388" y="66"/>
                  </a:lnTo>
                  <a:lnTo>
                    <a:pt x="343" y="64"/>
                  </a:lnTo>
                  <a:lnTo>
                    <a:pt x="298" y="64"/>
                  </a:lnTo>
                  <a:lnTo>
                    <a:pt x="253" y="64"/>
                  </a:lnTo>
                  <a:lnTo>
                    <a:pt x="209" y="62"/>
                  </a:lnTo>
                  <a:lnTo>
                    <a:pt x="164" y="62"/>
                  </a:lnTo>
                  <a:lnTo>
                    <a:pt x="119" y="62"/>
                  </a:lnTo>
                  <a:lnTo>
                    <a:pt x="74" y="61"/>
                  </a:lnTo>
                  <a:lnTo>
                    <a:pt x="29" y="61"/>
                  </a:lnTo>
                  <a:lnTo>
                    <a:pt x="22" y="47"/>
                  </a:lnTo>
                  <a:lnTo>
                    <a:pt x="14" y="34"/>
                  </a:lnTo>
                  <a:lnTo>
                    <a:pt x="7" y="20"/>
                  </a:lnTo>
                  <a:lnTo>
                    <a:pt x="0" y="7"/>
                  </a:lnTo>
                  <a:lnTo>
                    <a:pt x="27" y="5"/>
                  </a:lnTo>
                  <a:lnTo>
                    <a:pt x="55" y="4"/>
                  </a:lnTo>
                  <a:lnTo>
                    <a:pt x="85" y="4"/>
                  </a:lnTo>
                  <a:lnTo>
                    <a:pt x="114" y="4"/>
                  </a:lnTo>
                  <a:lnTo>
                    <a:pt x="144" y="4"/>
                  </a:lnTo>
                  <a:lnTo>
                    <a:pt x="174" y="4"/>
                  </a:lnTo>
                  <a:lnTo>
                    <a:pt x="203" y="2"/>
                  </a:lnTo>
                  <a:lnTo>
                    <a:pt x="231" y="0"/>
                  </a:lnTo>
                  <a:lnTo>
                    <a:pt x="249" y="5"/>
                  </a:lnTo>
                  <a:lnTo>
                    <a:pt x="268" y="7"/>
                  </a:lnTo>
                  <a:lnTo>
                    <a:pt x="285" y="10"/>
                  </a:lnTo>
                  <a:lnTo>
                    <a:pt x="303" y="12"/>
                  </a:lnTo>
                  <a:lnTo>
                    <a:pt x="321" y="14"/>
                  </a:lnTo>
                  <a:lnTo>
                    <a:pt x="340" y="14"/>
                  </a:lnTo>
                  <a:lnTo>
                    <a:pt x="357" y="14"/>
                  </a:lnTo>
                  <a:lnTo>
                    <a:pt x="375" y="14"/>
                  </a:lnTo>
                  <a:lnTo>
                    <a:pt x="393" y="14"/>
                  </a:lnTo>
                  <a:lnTo>
                    <a:pt x="412" y="14"/>
                  </a:lnTo>
                  <a:lnTo>
                    <a:pt x="428" y="14"/>
                  </a:lnTo>
                  <a:lnTo>
                    <a:pt x="447" y="14"/>
                  </a:lnTo>
                  <a:lnTo>
                    <a:pt x="465" y="14"/>
                  </a:lnTo>
                  <a:lnTo>
                    <a:pt x="484" y="14"/>
                  </a:lnTo>
                  <a:lnTo>
                    <a:pt x="502" y="14"/>
                  </a:lnTo>
                  <a:lnTo>
                    <a:pt x="521"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3" name="Freeform 38"/>
            <p:cNvSpPr>
              <a:spLocks noChangeArrowheads="1"/>
            </p:cNvSpPr>
            <p:nvPr/>
          </p:nvSpPr>
          <p:spPr bwMode="auto">
            <a:xfrm>
              <a:off x="298" y="2430"/>
              <a:ext cx="470" cy="37"/>
            </a:xfrm>
            <a:custGeom>
              <a:avLst/>
              <a:gdLst>
                <a:gd name="T0" fmla="*/ 4 w 802"/>
                <a:gd name="T1" fmla="*/ 1 h 63"/>
                <a:gd name="T2" fmla="*/ 4 w 802"/>
                <a:gd name="T3" fmla="*/ 1 h 63"/>
                <a:gd name="T4" fmla="*/ 4 w 802"/>
                <a:gd name="T5" fmla="*/ 1 h 63"/>
                <a:gd name="T6" fmla="*/ 4 w 802"/>
                <a:gd name="T7" fmla="*/ 1 h 63"/>
                <a:gd name="T8" fmla="*/ 3 w 802"/>
                <a:gd name="T9" fmla="*/ 1 h 63"/>
                <a:gd name="T10" fmla="*/ 3 w 802"/>
                <a:gd name="T11" fmla="*/ 1 h 63"/>
                <a:gd name="T12" fmla="*/ 3 w 802"/>
                <a:gd name="T13" fmla="*/ 1 h 63"/>
                <a:gd name="T14" fmla="*/ 2 w 802"/>
                <a:gd name="T15" fmla="*/ 1 h 63"/>
                <a:gd name="T16" fmla="*/ 2 w 802"/>
                <a:gd name="T17" fmla="*/ 1 h 63"/>
                <a:gd name="T18" fmla="*/ 2 w 802"/>
                <a:gd name="T19" fmla="*/ 1 h 63"/>
                <a:gd name="T20" fmla="*/ 2 w 802"/>
                <a:gd name="T21" fmla="*/ 1 h 63"/>
                <a:gd name="T22" fmla="*/ 1 w 802"/>
                <a:gd name="T23" fmla="*/ 1 h 63"/>
                <a:gd name="T24" fmla="*/ 1 w 802"/>
                <a:gd name="T25" fmla="*/ 1 h 63"/>
                <a:gd name="T26" fmla="*/ 1 w 802"/>
                <a:gd name="T27" fmla="*/ 1 h 63"/>
                <a:gd name="T28" fmla="*/ 1 w 802"/>
                <a:gd name="T29" fmla="*/ 1 h 63"/>
                <a:gd name="T30" fmla="*/ 1 w 802"/>
                <a:gd name="T31" fmla="*/ 1 h 63"/>
                <a:gd name="T32" fmla="*/ 1 w 802"/>
                <a:gd name="T33" fmla="*/ 1 h 63"/>
                <a:gd name="T34" fmla="*/ 1 w 802"/>
                <a:gd name="T35" fmla="*/ 1 h 63"/>
                <a:gd name="T36" fmla="*/ 1 w 802"/>
                <a:gd name="T37" fmla="*/ 1 h 63"/>
                <a:gd name="T38" fmla="*/ 1 w 802"/>
                <a:gd name="T39" fmla="*/ 1 h 63"/>
                <a:gd name="T40" fmla="*/ 1 w 802"/>
                <a:gd name="T41" fmla="*/ 1 h 63"/>
                <a:gd name="T42" fmla="*/ 0 w 802"/>
                <a:gd name="T43" fmla="*/ 1 h 63"/>
                <a:gd name="T44" fmla="*/ 1 w 802"/>
                <a:gd name="T45" fmla="*/ 1 h 63"/>
                <a:gd name="T46" fmla="*/ 1 w 802"/>
                <a:gd name="T47" fmla="*/ 1 h 63"/>
                <a:gd name="T48" fmla="*/ 1 w 802"/>
                <a:gd name="T49" fmla="*/ 1 h 63"/>
                <a:gd name="T50" fmla="*/ 1 w 802"/>
                <a:gd name="T51" fmla="*/ 1 h 63"/>
                <a:gd name="T52" fmla="*/ 1 w 802"/>
                <a:gd name="T53" fmla="*/ 1 h 63"/>
                <a:gd name="T54" fmla="*/ 1 w 802"/>
                <a:gd name="T55" fmla="*/ 1 h 63"/>
                <a:gd name="T56" fmla="*/ 1 w 802"/>
                <a:gd name="T57" fmla="*/ 1 h 63"/>
                <a:gd name="T58" fmla="*/ 1 w 802"/>
                <a:gd name="T59" fmla="*/ 1 h 63"/>
                <a:gd name="T60" fmla="*/ 2 w 802"/>
                <a:gd name="T61" fmla="*/ 1 h 63"/>
                <a:gd name="T62" fmla="*/ 2 w 802"/>
                <a:gd name="T63" fmla="*/ 1 h 63"/>
                <a:gd name="T64" fmla="*/ 2 w 802"/>
                <a:gd name="T65" fmla="*/ 1 h 63"/>
                <a:gd name="T66" fmla="*/ 2 w 802"/>
                <a:gd name="T67" fmla="*/ 1 h 63"/>
                <a:gd name="T68" fmla="*/ 2 w 802"/>
                <a:gd name="T69" fmla="*/ 1 h 63"/>
                <a:gd name="T70" fmla="*/ 2 w 802"/>
                <a:gd name="T71" fmla="*/ 1 h 63"/>
                <a:gd name="T72" fmla="*/ 2 w 802"/>
                <a:gd name="T73" fmla="*/ 1 h 63"/>
                <a:gd name="T74" fmla="*/ 3 w 802"/>
                <a:gd name="T75" fmla="*/ 1 h 63"/>
                <a:gd name="T76" fmla="*/ 3 w 802"/>
                <a:gd name="T77" fmla="*/ 1 h 63"/>
                <a:gd name="T78" fmla="*/ 3 w 802"/>
                <a:gd name="T79" fmla="*/ 1 h 63"/>
                <a:gd name="T80" fmla="*/ 3 w 802"/>
                <a:gd name="T81" fmla="*/ 1 h 63"/>
                <a:gd name="T82" fmla="*/ 3 w 802"/>
                <a:gd name="T83" fmla="*/ 1 h 63"/>
                <a:gd name="T84" fmla="*/ 3 w 802"/>
                <a:gd name="T85" fmla="*/ 1 h 63"/>
                <a:gd name="T86" fmla="*/ 4 w 802"/>
                <a:gd name="T87" fmla="*/ 1 h 63"/>
                <a:gd name="T88" fmla="*/ 4 w 802"/>
                <a:gd name="T89" fmla="*/ 0 h 63"/>
                <a:gd name="T90" fmla="*/ 4 w 802"/>
                <a:gd name="T91" fmla="*/ 0 h 63"/>
                <a:gd name="T92" fmla="*/ 4 w 802"/>
                <a:gd name="T93" fmla="*/ 1 h 6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02"/>
                <a:gd name="T142" fmla="*/ 0 h 63"/>
                <a:gd name="T143" fmla="*/ 802 w 802"/>
                <a:gd name="T144" fmla="*/ 63 h 6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02" h="63">
                  <a:moveTo>
                    <a:pt x="799" y="43"/>
                  </a:moveTo>
                  <a:lnTo>
                    <a:pt x="802" y="63"/>
                  </a:lnTo>
                  <a:lnTo>
                    <a:pt x="752" y="61"/>
                  </a:lnTo>
                  <a:lnTo>
                    <a:pt x="703" y="60"/>
                  </a:lnTo>
                  <a:lnTo>
                    <a:pt x="653" y="58"/>
                  </a:lnTo>
                  <a:lnTo>
                    <a:pt x="603" y="56"/>
                  </a:lnTo>
                  <a:lnTo>
                    <a:pt x="553" y="55"/>
                  </a:lnTo>
                  <a:lnTo>
                    <a:pt x="502" y="53"/>
                  </a:lnTo>
                  <a:lnTo>
                    <a:pt x="452" y="51"/>
                  </a:lnTo>
                  <a:lnTo>
                    <a:pt x="402" y="50"/>
                  </a:lnTo>
                  <a:lnTo>
                    <a:pt x="352" y="48"/>
                  </a:lnTo>
                  <a:lnTo>
                    <a:pt x="302" y="45"/>
                  </a:lnTo>
                  <a:lnTo>
                    <a:pt x="251" y="43"/>
                  </a:lnTo>
                  <a:lnTo>
                    <a:pt x="203" y="41"/>
                  </a:lnTo>
                  <a:lnTo>
                    <a:pt x="153" y="40"/>
                  </a:lnTo>
                  <a:lnTo>
                    <a:pt x="104" y="36"/>
                  </a:lnTo>
                  <a:lnTo>
                    <a:pt x="54" y="35"/>
                  </a:lnTo>
                  <a:lnTo>
                    <a:pt x="5" y="31"/>
                  </a:lnTo>
                  <a:lnTo>
                    <a:pt x="5" y="30"/>
                  </a:lnTo>
                  <a:lnTo>
                    <a:pt x="4" y="28"/>
                  </a:lnTo>
                  <a:lnTo>
                    <a:pt x="2" y="26"/>
                  </a:lnTo>
                  <a:lnTo>
                    <a:pt x="0" y="25"/>
                  </a:lnTo>
                  <a:lnTo>
                    <a:pt x="36" y="23"/>
                  </a:lnTo>
                  <a:lnTo>
                    <a:pt x="69" y="21"/>
                  </a:lnTo>
                  <a:lnTo>
                    <a:pt x="104" y="20"/>
                  </a:lnTo>
                  <a:lnTo>
                    <a:pt x="139" y="20"/>
                  </a:lnTo>
                  <a:lnTo>
                    <a:pt x="174" y="18"/>
                  </a:lnTo>
                  <a:lnTo>
                    <a:pt x="210" y="18"/>
                  </a:lnTo>
                  <a:lnTo>
                    <a:pt x="245" y="18"/>
                  </a:lnTo>
                  <a:lnTo>
                    <a:pt x="280" y="16"/>
                  </a:lnTo>
                  <a:lnTo>
                    <a:pt x="315" y="16"/>
                  </a:lnTo>
                  <a:lnTo>
                    <a:pt x="350" y="16"/>
                  </a:lnTo>
                  <a:lnTo>
                    <a:pt x="385" y="15"/>
                  </a:lnTo>
                  <a:lnTo>
                    <a:pt x="419" y="15"/>
                  </a:lnTo>
                  <a:lnTo>
                    <a:pt x="454" y="13"/>
                  </a:lnTo>
                  <a:lnTo>
                    <a:pt x="487" y="11"/>
                  </a:lnTo>
                  <a:lnTo>
                    <a:pt x="521" y="10"/>
                  </a:lnTo>
                  <a:lnTo>
                    <a:pt x="554" y="6"/>
                  </a:lnTo>
                  <a:lnTo>
                    <a:pt x="583" y="10"/>
                  </a:lnTo>
                  <a:lnTo>
                    <a:pt x="609" y="10"/>
                  </a:lnTo>
                  <a:lnTo>
                    <a:pt x="638" y="10"/>
                  </a:lnTo>
                  <a:lnTo>
                    <a:pt x="666" y="6"/>
                  </a:lnTo>
                  <a:lnTo>
                    <a:pt x="695" y="5"/>
                  </a:lnTo>
                  <a:lnTo>
                    <a:pt x="723" y="1"/>
                  </a:lnTo>
                  <a:lnTo>
                    <a:pt x="752" y="0"/>
                  </a:lnTo>
                  <a:lnTo>
                    <a:pt x="780" y="0"/>
                  </a:lnTo>
                  <a:lnTo>
                    <a:pt x="799"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4" name="Freeform 39"/>
            <p:cNvSpPr>
              <a:spLocks noChangeArrowheads="1"/>
            </p:cNvSpPr>
            <p:nvPr/>
          </p:nvSpPr>
          <p:spPr bwMode="auto">
            <a:xfrm>
              <a:off x="971" y="2435"/>
              <a:ext cx="1087" cy="43"/>
            </a:xfrm>
            <a:custGeom>
              <a:avLst/>
              <a:gdLst>
                <a:gd name="T0" fmla="*/ 4 w 1856"/>
                <a:gd name="T1" fmla="*/ 1 h 73"/>
                <a:gd name="T2" fmla="*/ 5 w 1856"/>
                <a:gd name="T3" fmla="*/ 1 h 73"/>
                <a:gd name="T4" fmla="*/ 5 w 1856"/>
                <a:gd name="T5" fmla="*/ 1 h 73"/>
                <a:gd name="T6" fmla="*/ 5 w 1856"/>
                <a:gd name="T7" fmla="*/ 1 h 73"/>
                <a:gd name="T8" fmla="*/ 6 w 1856"/>
                <a:gd name="T9" fmla="*/ 1 h 73"/>
                <a:gd name="T10" fmla="*/ 6 w 1856"/>
                <a:gd name="T11" fmla="*/ 1 h 73"/>
                <a:gd name="T12" fmla="*/ 8 w 1856"/>
                <a:gd name="T13" fmla="*/ 1 h 73"/>
                <a:gd name="T14" fmla="*/ 8 w 1856"/>
                <a:gd name="T15" fmla="*/ 1 h 73"/>
                <a:gd name="T16" fmla="*/ 9 w 1856"/>
                <a:gd name="T17" fmla="*/ 1 h 73"/>
                <a:gd name="T18" fmla="*/ 9 w 1856"/>
                <a:gd name="T19" fmla="*/ 1 h 73"/>
                <a:gd name="T20" fmla="*/ 9 w 1856"/>
                <a:gd name="T21" fmla="*/ 1 h 73"/>
                <a:gd name="T22" fmla="*/ 9 w 1856"/>
                <a:gd name="T23" fmla="*/ 1 h 73"/>
                <a:gd name="T24" fmla="*/ 9 w 1856"/>
                <a:gd name="T25" fmla="*/ 1 h 73"/>
                <a:gd name="T26" fmla="*/ 9 w 1856"/>
                <a:gd name="T27" fmla="*/ 1 h 73"/>
                <a:gd name="T28" fmla="*/ 9 w 1856"/>
                <a:gd name="T29" fmla="*/ 1 h 73"/>
                <a:gd name="T30" fmla="*/ 8 w 1856"/>
                <a:gd name="T31" fmla="*/ 1 h 73"/>
                <a:gd name="T32" fmla="*/ 8 w 1856"/>
                <a:gd name="T33" fmla="*/ 1 h 73"/>
                <a:gd name="T34" fmla="*/ 7 w 1856"/>
                <a:gd name="T35" fmla="*/ 1 h 73"/>
                <a:gd name="T36" fmla="*/ 6 w 1856"/>
                <a:gd name="T37" fmla="*/ 1 h 73"/>
                <a:gd name="T38" fmla="*/ 6 w 1856"/>
                <a:gd name="T39" fmla="*/ 1 h 73"/>
                <a:gd name="T40" fmla="*/ 6 w 1856"/>
                <a:gd name="T41" fmla="*/ 1 h 73"/>
                <a:gd name="T42" fmla="*/ 5 w 1856"/>
                <a:gd name="T43" fmla="*/ 1 h 73"/>
                <a:gd name="T44" fmla="*/ 5 w 1856"/>
                <a:gd name="T45" fmla="*/ 1 h 73"/>
                <a:gd name="T46" fmla="*/ 4 w 1856"/>
                <a:gd name="T47" fmla="*/ 1 h 73"/>
                <a:gd name="T48" fmla="*/ 4 w 1856"/>
                <a:gd name="T49" fmla="*/ 1 h 73"/>
                <a:gd name="T50" fmla="*/ 3 w 1856"/>
                <a:gd name="T51" fmla="*/ 1 h 73"/>
                <a:gd name="T52" fmla="*/ 2 w 1856"/>
                <a:gd name="T53" fmla="*/ 1 h 73"/>
                <a:gd name="T54" fmla="*/ 2 w 1856"/>
                <a:gd name="T55" fmla="*/ 1 h 73"/>
                <a:gd name="T56" fmla="*/ 1 w 1856"/>
                <a:gd name="T57" fmla="*/ 1 h 73"/>
                <a:gd name="T58" fmla="*/ 1 w 1856"/>
                <a:gd name="T59" fmla="*/ 1 h 73"/>
                <a:gd name="T60" fmla="*/ 1 w 1856"/>
                <a:gd name="T61" fmla="*/ 1 h 73"/>
                <a:gd name="T62" fmla="*/ 1 w 1856"/>
                <a:gd name="T63" fmla="*/ 1 h 73"/>
                <a:gd name="T64" fmla="*/ 1 w 1856"/>
                <a:gd name="T65" fmla="*/ 1 h 73"/>
                <a:gd name="T66" fmla="*/ 1 w 1856"/>
                <a:gd name="T67" fmla="*/ 1 h 73"/>
                <a:gd name="T68" fmla="*/ 1 w 1856"/>
                <a:gd name="T69" fmla="*/ 1 h 73"/>
                <a:gd name="T70" fmla="*/ 2 w 1856"/>
                <a:gd name="T71" fmla="*/ 1 h 73"/>
                <a:gd name="T72" fmla="*/ 2 w 1856"/>
                <a:gd name="T73" fmla="*/ 1 h 73"/>
                <a:gd name="T74" fmla="*/ 2 w 1856"/>
                <a:gd name="T75" fmla="*/ 1 h 73"/>
                <a:gd name="T76" fmla="*/ 3 w 1856"/>
                <a:gd name="T77" fmla="*/ 1 h 73"/>
                <a:gd name="T78" fmla="*/ 4 w 1856"/>
                <a:gd name="T79" fmla="*/ 1 h 7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56"/>
                <a:gd name="T121" fmla="*/ 0 h 73"/>
                <a:gd name="T122" fmla="*/ 1856 w 1856"/>
                <a:gd name="T123" fmla="*/ 73 h 7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56" h="73">
                  <a:moveTo>
                    <a:pt x="748" y="18"/>
                  </a:moveTo>
                  <a:lnTo>
                    <a:pt x="812" y="18"/>
                  </a:lnTo>
                  <a:lnTo>
                    <a:pt x="875" y="16"/>
                  </a:lnTo>
                  <a:lnTo>
                    <a:pt x="939" y="16"/>
                  </a:lnTo>
                  <a:lnTo>
                    <a:pt x="1001" y="16"/>
                  </a:lnTo>
                  <a:lnTo>
                    <a:pt x="1063" y="18"/>
                  </a:lnTo>
                  <a:lnTo>
                    <a:pt x="1125" y="18"/>
                  </a:lnTo>
                  <a:lnTo>
                    <a:pt x="1185" y="20"/>
                  </a:lnTo>
                  <a:lnTo>
                    <a:pt x="1247" y="21"/>
                  </a:lnTo>
                  <a:lnTo>
                    <a:pt x="1307" y="23"/>
                  </a:lnTo>
                  <a:lnTo>
                    <a:pt x="1369" y="25"/>
                  </a:lnTo>
                  <a:lnTo>
                    <a:pt x="1429" y="26"/>
                  </a:lnTo>
                  <a:lnTo>
                    <a:pt x="1491" y="28"/>
                  </a:lnTo>
                  <a:lnTo>
                    <a:pt x="1553" y="31"/>
                  </a:lnTo>
                  <a:lnTo>
                    <a:pt x="1615" y="33"/>
                  </a:lnTo>
                  <a:lnTo>
                    <a:pt x="1677" y="36"/>
                  </a:lnTo>
                  <a:lnTo>
                    <a:pt x="1739" y="38"/>
                  </a:lnTo>
                  <a:lnTo>
                    <a:pt x="1754" y="36"/>
                  </a:lnTo>
                  <a:lnTo>
                    <a:pt x="1769" y="36"/>
                  </a:lnTo>
                  <a:lnTo>
                    <a:pt x="1782" y="38"/>
                  </a:lnTo>
                  <a:lnTo>
                    <a:pt x="1797" y="40"/>
                  </a:lnTo>
                  <a:lnTo>
                    <a:pt x="1811" y="43"/>
                  </a:lnTo>
                  <a:lnTo>
                    <a:pt x="1826" y="45"/>
                  </a:lnTo>
                  <a:lnTo>
                    <a:pt x="1841" y="46"/>
                  </a:lnTo>
                  <a:lnTo>
                    <a:pt x="1856" y="46"/>
                  </a:lnTo>
                  <a:lnTo>
                    <a:pt x="1851" y="55"/>
                  </a:lnTo>
                  <a:lnTo>
                    <a:pt x="1841" y="58"/>
                  </a:lnTo>
                  <a:lnTo>
                    <a:pt x="1831" y="58"/>
                  </a:lnTo>
                  <a:lnTo>
                    <a:pt x="1821" y="58"/>
                  </a:lnTo>
                  <a:lnTo>
                    <a:pt x="1776" y="62"/>
                  </a:lnTo>
                  <a:lnTo>
                    <a:pt x="1730" y="63"/>
                  </a:lnTo>
                  <a:lnTo>
                    <a:pt x="1685" y="67"/>
                  </a:lnTo>
                  <a:lnTo>
                    <a:pt x="1642" y="67"/>
                  </a:lnTo>
                  <a:lnTo>
                    <a:pt x="1597" y="68"/>
                  </a:lnTo>
                  <a:lnTo>
                    <a:pt x="1553" y="70"/>
                  </a:lnTo>
                  <a:lnTo>
                    <a:pt x="1508" y="70"/>
                  </a:lnTo>
                  <a:lnTo>
                    <a:pt x="1464" y="70"/>
                  </a:lnTo>
                  <a:lnTo>
                    <a:pt x="1419" y="70"/>
                  </a:lnTo>
                  <a:lnTo>
                    <a:pt x="1376" y="70"/>
                  </a:lnTo>
                  <a:lnTo>
                    <a:pt x="1331" y="70"/>
                  </a:lnTo>
                  <a:lnTo>
                    <a:pt x="1285" y="70"/>
                  </a:lnTo>
                  <a:lnTo>
                    <a:pt x="1240" y="72"/>
                  </a:lnTo>
                  <a:lnTo>
                    <a:pt x="1195" y="72"/>
                  </a:lnTo>
                  <a:lnTo>
                    <a:pt x="1148" y="72"/>
                  </a:lnTo>
                  <a:lnTo>
                    <a:pt x="1101" y="73"/>
                  </a:lnTo>
                  <a:lnTo>
                    <a:pt x="1034" y="73"/>
                  </a:lnTo>
                  <a:lnTo>
                    <a:pt x="967" y="73"/>
                  </a:lnTo>
                  <a:lnTo>
                    <a:pt x="901" y="73"/>
                  </a:lnTo>
                  <a:lnTo>
                    <a:pt x="835" y="72"/>
                  </a:lnTo>
                  <a:lnTo>
                    <a:pt x="768" y="72"/>
                  </a:lnTo>
                  <a:lnTo>
                    <a:pt x="703" y="72"/>
                  </a:lnTo>
                  <a:lnTo>
                    <a:pt x="638" y="70"/>
                  </a:lnTo>
                  <a:lnTo>
                    <a:pt x="571" y="70"/>
                  </a:lnTo>
                  <a:lnTo>
                    <a:pt x="506" y="70"/>
                  </a:lnTo>
                  <a:lnTo>
                    <a:pt x="439" y="70"/>
                  </a:lnTo>
                  <a:lnTo>
                    <a:pt x="373" y="68"/>
                  </a:lnTo>
                  <a:lnTo>
                    <a:pt x="306" y="68"/>
                  </a:lnTo>
                  <a:lnTo>
                    <a:pt x="240" y="68"/>
                  </a:lnTo>
                  <a:lnTo>
                    <a:pt x="173" y="68"/>
                  </a:lnTo>
                  <a:lnTo>
                    <a:pt x="106" y="68"/>
                  </a:lnTo>
                  <a:lnTo>
                    <a:pt x="37" y="68"/>
                  </a:lnTo>
                  <a:lnTo>
                    <a:pt x="25" y="51"/>
                  </a:lnTo>
                  <a:lnTo>
                    <a:pt x="14" y="35"/>
                  </a:lnTo>
                  <a:lnTo>
                    <a:pt x="5" y="16"/>
                  </a:lnTo>
                  <a:lnTo>
                    <a:pt x="0" y="0"/>
                  </a:lnTo>
                  <a:lnTo>
                    <a:pt x="47" y="3"/>
                  </a:lnTo>
                  <a:lnTo>
                    <a:pt x="96" y="5"/>
                  </a:lnTo>
                  <a:lnTo>
                    <a:pt x="141" y="8"/>
                  </a:lnTo>
                  <a:lnTo>
                    <a:pt x="188" y="10"/>
                  </a:lnTo>
                  <a:lnTo>
                    <a:pt x="235" y="11"/>
                  </a:lnTo>
                  <a:lnTo>
                    <a:pt x="281" y="13"/>
                  </a:lnTo>
                  <a:lnTo>
                    <a:pt x="327" y="15"/>
                  </a:lnTo>
                  <a:lnTo>
                    <a:pt x="373" y="16"/>
                  </a:lnTo>
                  <a:lnTo>
                    <a:pt x="419" y="16"/>
                  </a:lnTo>
                  <a:lnTo>
                    <a:pt x="465" y="18"/>
                  </a:lnTo>
                  <a:lnTo>
                    <a:pt x="512" y="18"/>
                  </a:lnTo>
                  <a:lnTo>
                    <a:pt x="559" y="18"/>
                  </a:lnTo>
                  <a:lnTo>
                    <a:pt x="606" y="18"/>
                  </a:lnTo>
                  <a:lnTo>
                    <a:pt x="653" y="18"/>
                  </a:lnTo>
                  <a:lnTo>
                    <a:pt x="700" y="18"/>
                  </a:lnTo>
                  <a:lnTo>
                    <a:pt x="748"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5" name="Freeform 40"/>
            <p:cNvSpPr>
              <a:spLocks noChangeArrowheads="1"/>
            </p:cNvSpPr>
            <p:nvPr/>
          </p:nvSpPr>
          <p:spPr bwMode="auto">
            <a:xfrm>
              <a:off x="317" y="2473"/>
              <a:ext cx="466" cy="36"/>
            </a:xfrm>
            <a:custGeom>
              <a:avLst/>
              <a:gdLst>
                <a:gd name="T0" fmla="*/ 4 w 797"/>
                <a:gd name="T1" fmla="*/ 1 h 60"/>
                <a:gd name="T2" fmla="*/ 4 w 797"/>
                <a:gd name="T3" fmla="*/ 1 h 60"/>
                <a:gd name="T4" fmla="*/ 4 w 797"/>
                <a:gd name="T5" fmla="*/ 1 h 60"/>
                <a:gd name="T6" fmla="*/ 4 w 797"/>
                <a:gd name="T7" fmla="*/ 1 h 60"/>
                <a:gd name="T8" fmla="*/ 3 w 797"/>
                <a:gd name="T9" fmla="*/ 1 h 60"/>
                <a:gd name="T10" fmla="*/ 3 w 797"/>
                <a:gd name="T11" fmla="*/ 1 h 60"/>
                <a:gd name="T12" fmla="*/ 3 w 797"/>
                <a:gd name="T13" fmla="*/ 1 h 60"/>
                <a:gd name="T14" fmla="*/ 2 w 797"/>
                <a:gd name="T15" fmla="*/ 1 h 60"/>
                <a:gd name="T16" fmla="*/ 2 w 797"/>
                <a:gd name="T17" fmla="*/ 1 h 60"/>
                <a:gd name="T18" fmla="*/ 2 w 797"/>
                <a:gd name="T19" fmla="*/ 1 h 60"/>
                <a:gd name="T20" fmla="*/ 2 w 797"/>
                <a:gd name="T21" fmla="*/ 1 h 60"/>
                <a:gd name="T22" fmla="*/ 1 w 797"/>
                <a:gd name="T23" fmla="*/ 1 h 60"/>
                <a:gd name="T24" fmla="*/ 1 w 797"/>
                <a:gd name="T25" fmla="*/ 1 h 60"/>
                <a:gd name="T26" fmla="*/ 1 w 797"/>
                <a:gd name="T27" fmla="*/ 1 h 60"/>
                <a:gd name="T28" fmla="*/ 1 w 797"/>
                <a:gd name="T29" fmla="*/ 1 h 60"/>
                <a:gd name="T30" fmla="*/ 1 w 797"/>
                <a:gd name="T31" fmla="*/ 1 h 60"/>
                <a:gd name="T32" fmla="*/ 1 w 797"/>
                <a:gd name="T33" fmla="*/ 1 h 60"/>
                <a:gd name="T34" fmla="*/ 1 w 797"/>
                <a:gd name="T35" fmla="*/ 1 h 60"/>
                <a:gd name="T36" fmla="*/ 1 w 797"/>
                <a:gd name="T37" fmla="*/ 1 h 60"/>
                <a:gd name="T38" fmla="*/ 1 w 797"/>
                <a:gd name="T39" fmla="*/ 1 h 60"/>
                <a:gd name="T40" fmla="*/ 1 w 797"/>
                <a:gd name="T41" fmla="*/ 1 h 60"/>
                <a:gd name="T42" fmla="*/ 1 w 797"/>
                <a:gd name="T43" fmla="*/ 1 h 60"/>
                <a:gd name="T44" fmla="*/ 1 w 797"/>
                <a:gd name="T45" fmla="*/ 1 h 60"/>
                <a:gd name="T46" fmla="*/ 1 w 797"/>
                <a:gd name="T47" fmla="*/ 1 h 60"/>
                <a:gd name="T48" fmla="*/ 1 w 797"/>
                <a:gd name="T49" fmla="*/ 1 h 60"/>
                <a:gd name="T50" fmla="*/ 2 w 797"/>
                <a:gd name="T51" fmla="*/ 1 h 60"/>
                <a:gd name="T52" fmla="*/ 2 w 797"/>
                <a:gd name="T53" fmla="*/ 1 h 60"/>
                <a:gd name="T54" fmla="*/ 2 w 797"/>
                <a:gd name="T55" fmla="*/ 1 h 60"/>
                <a:gd name="T56" fmla="*/ 2 w 797"/>
                <a:gd name="T57" fmla="*/ 1 h 60"/>
                <a:gd name="T58" fmla="*/ 3 w 797"/>
                <a:gd name="T59" fmla="*/ 1 h 60"/>
                <a:gd name="T60" fmla="*/ 3 w 797"/>
                <a:gd name="T61" fmla="*/ 1 h 60"/>
                <a:gd name="T62" fmla="*/ 3 w 797"/>
                <a:gd name="T63" fmla="*/ 1 h 60"/>
                <a:gd name="T64" fmla="*/ 3 w 797"/>
                <a:gd name="T65" fmla="*/ 1 h 60"/>
                <a:gd name="T66" fmla="*/ 4 w 797"/>
                <a:gd name="T67" fmla="*/ 1 h 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97"/>
                <a:gd name="T103" fmla="*/ 0 h 60"/>
                <a:gd name="T104" fmla="*/ 797 w 797"/>
                <a:gd name="T105" fmla="*/ 60 h 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97" h="60">
                  <a:moveTo>
                    <a:pt x="772" y="0"/>
                  </a:moveTo>
                  <a:lnTo>
                    <a:pt x="778" y="15"/>
                  </a:lnTo>
                  <a:lnTo>
                    <a:pt x="787" y="28"/>
                  </a:lnTo>
                  <a:lnTo>
                    <a:pt x="793" y="43"/>
                  </a:lnTo>
                  <a:lnTo>
                    <a:pt x="797" y="60"/>
                  </a:lnTo>
                  <a:lnTo>
                    <a:pt x="768" y="60"/>
                  </a:lnTo>
                  <a:lnTo>
                    <a:pt x="741" y="58"/>
                  </a:lnTo>
                  <a:lnTo>
                    <a:pt x="713" y="58"/>
                  </a:lnTo>
                  <a:lnTo>
                    <a:pt x="686" y="58"/>
                  </a:lnTo>
                  <a:lnTo>
                    <a:pt x="658" y="58"/>
                  </a:lnTo>
                  <a:lnTo>
                    <a:pt x="631" y="58"/>
                  </a:lnTo>
                  <a:lnTo>
                    <a:pt x="604" y="60"/>
                  </a:lnTo>
                  <a:lnTo>
                    <a:pt x="576" y="60"/>
                  </a:lnTo>
                  <a:lnTo>
                    <a:pt x="549" y="60"/>
                  </a:lnTo>
                  <a:lnTo>
                    <a:pt x="522" y="60"/>
                  </a:lnTo>
                  <a:lnTo>
                    <a:pt x="495" y="58"/>
                  </a:lnTo>
                  <a:lnTo>
                    <a:pt x="469" y="58"/>
                  </a:lnTo>
                  <a:lnTo>
                    <a:pt x="440" y="57"/>
                  </a:lnTo>
                  <a:lnTo>
                    <a:pt x="413" y="55"/>
                  </a:lnTo>
                  <a:lnTo>
                    <a:pt x="387" y="53"/>
                  </a:lnTo>
                  <a:lnTo>
                    <a:pt x="360" y="50"/>
                  </a:lnTo>
                  <a:lnTo>
                    <a:pt x="338" y="48"/>
                  </a:lnTo>
                  <a:lnTo>
                    <a:pt x="316" y="48"/>
                  </a:lnTo>
                  <a:lnTo>
                    <a:pt x="295" y="48"/>
                  </a:lnTo>
                  <a:lnTo>
                    <a:pt x="271" y="47"/>
                  </a:lnTo>
                  <a:lnTo>
                    <a:pt x="249" y="47"/>
                  </a:lnTo>
                  <a:lnTo>
                    <a:pt x="226" y="47"/>
                  </a:lnTo>
                  <a:lnTo>
                    <a:pt x="203" y="47"/>
                  </a:lnTo>
                  <a:lnTo>
                    <a:pt x="179" y="45"/>
                  </a:lnTo>
                  <a:lnTo>
                    <a:pt x="156" y="45"/>
                  </a:lnTo>
                  <a:lnTo>
                    <a:pt x="132" y="45"/>
                  </a:lnTo>
                  <a:lnTo>
                    <a:pt x="111" y="43"/>
                  </a:lnTo>
                  <a:lnTo>
                    <a:pt x="87" y="42"/>
                  </a:lnTo>
                  <a:lnTo>
                    <a:pt x="65" y="40"/>
                  </a:lnTo>
                  <a:lnTo>
                    <a:pt x="42" y="38"/>
                  </a:lnTo>
                  <a:lnTo>
                    <a:pt x="22" y="35"/>
                  </a:lnTo>
                  <a:lnTo>
                    <a:pt x="0" y="32"/>
                  </a:lnTo>
                  <a:lnTo>
                    <a:pt x="22" y="32"/>
                  </a:lnTo>
                  <a:lnTo>
                    <a:pt x="42" y="32"/>
                  </a:lnTo>
                  <a:lnTo>
                    <a:pt x="65" y="30"/>
                  </a:lnTo>
                  <a:lnTo>
                    <a:pt x="87" y="28"/>
                  </a:lnTo>
                  <a:lnTo>
                    <a:pt x="111" y="27"/>
                  </a:lnTo>
                  <a:lnTo>
                    <a:pt x="134" y="23"/>
                  </a:lnTo>
                  <a:lnTo>
                    <a:pt x="157" y="22"/>
                  </a:lnTo>
                  <a:lnTo>
                    <a:pt x="181" y="18"/>
                  </a:lnTo>
                  <a:lnTo>
                    <a:pt x="206" y="17"/>
                  </a:lnTo>
                  <a:lnTo>
                    <a:pt x="229" y="13"/>
                  </a:lnTo>
                  <a:lnTo>
                    <a:pt x="253" y="12"/>
                  </a:lnTo>
                  <a:lnTo>
                    <a:pt x="276" y="12"/>
                  </a:lnTo>
                  <a:lnTo>
                    <a:pt x="301" y="10"/>
                  </a:lnTo>
                  <a:lnTo>
                    <a:pt x="325" y="10"/>
                  </a:lnTo>
                  <a:lnTo>
                    <a:pt x="347" y="12"/>
                  </a:lnTo>
                  <a:lnTo>
                    <a:pt x="370" y="13"/>
                  </a:lnTo>
                  <a:lnTo>
                    <a:pt x="393" y="12"/>
                  </a:lnTo>
                  <a:lnTo>
                    <a:pt x="419" y="8"/>
                  </a:lnTo>
                  <a:lnTo>
                    <a:pt x="444" y="8"/>
                  </a:lnTo>
                  <a:lnTo>
                    <a:pt x="469" y="7"/>
                  </a:lnTo>
                  <a:lnTo>
                    <a:pt x="494" y="7"/>
                  </a:lnTo>
                  <a:lnTo>
                    <a:pt x="519" y="7"/>
                  </a:lnTo>
                  <a:lnTo>
                    <a:pt x="544" y="7"/>
                  </a:lnTo>
                  <a:lnTo>
                    <a:pt x="571" y="7"/>
                  </a:lnTo>
                  <a:lnTo>
                    <a:pt x="596" y="7"/>
                  </a:lnTo>
                  <a:lnTo>
                    <a:pt x="621" y="7"/>
                  </a:lnTo>
                  <a:lnTo>
                    <a:pt x="648" y="7"/>
                  </a:lnTo>
                  <a:lnTo>
                    <a:pt x="673" y="5"/>
                  </a:lnTo>
                  <a:lnTo>
                    <a:pt x="698" y="5"/>
                  </a:lnTo>
                  <a:lnTo>
                    <a:pt x="723" y="3"/>
                  </a:lnTo>
                  <a:lnTo>
                    <a:pt x="746" y="2"/>
                  </a:lnTo>
                  <a:lnTo>
                    <a:pt x="77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6" name="Freeform 41"/>
            <p:cNvSpPr>
              <a:spLocks noChangeArrowheads="1"/>
            </p:cNvSpPr>
            <p:nvPr/>
          </p:nvSpPr>
          <p:spPr bwMode="auto">
            <a:xfrm>
              <a:off x="1004" y="2486"/>
              <a:ext cx="1066" cy="47"/>
            </a:xfrm>
            <a:custGeom>
              <a:avLst/>
              <a:gdLst>
                <a:gd name="T0" fmla="*/ 5 w 1821"/>
                <a:gd name="T1" fmla="*/ 1 h 80"/>
                <a:gd name="T2" fmla="*/ 5 w 1821"/>
                <a:gd name="T3" fmla="*/ 1 h 80"/>
                <a:gd name="T4" fmla="*/ 5 w 1821"/>
                <a:gd name="T5" fmla="*/ 1 h 80"/>
                <a:gd name="T6" fmla="*/ 6 w 1821"/>
                <a:gd name="T7" fmla="*/ 1 h 80"/>
                <a:gd name="T8" fmla="*/ 6 w 1821"/>
                <a:gd name="T9" fmla="*/ 1 h 80"/>
                <a:gd name="T10" fmla="*/ 6 w 1821"/>
                <a:gd name="T11" fmla="*/ 1 h 80"/>
                <a:gd name="T12" fmla="*/ 7 w 1821"/>
                <a:gd name="T13" fmla="*/ 1 h 80"/>
                <a:gd name="T14" fmla="*/ 8 w 1821"/>
                <a:gd name="T15" fmla="*/ 1 h 80"/>
                <a:gd name="T16" fmla="*/ 8 w 1821"/>
                <a:gd name="T17" fmla="*/ 1 h 80"/>
                <a:gd name="T18" fmla="*/ 8 w 1821"/>
                <a:gd name="T19" fmla="*/ 1 h 80"/>
                <a:gd name="T20" fmla="*/ 9 w 1821"/>
                <a:gd name="T21" fmla="*/ 1 h 80"/>
                <a:gd name="T22" fmla="*/ 9 w 1821"/>
                <a:gd name="T23" fmla="*/ 1 h 80"/>
                <a:gd name="T24" fmla="*/ 9 w 1821"/>
                <a:gd name="T25" fmla="*/ 1 h 80"/>
                <a:gd name="T26" fmla="*/ 8 w 1821"/>
                <a:gd name="T27" fmla="*/ 1 h 80"/>
                <a:gd name="T28" fmla="*/ 8 w 1821"/>
                <a:gd name="T29" fmla="*/ 1 h 80"/>
                <a:gd name="T30" fmla="*/ 6 w 1821"/>
                <a:gd name="T31" fmla="*/ 1 h 80"/>
                <a:gd name="T32" fmla="*/ 6 w 1821"/>
                <a:gd name="T33" fmla="*/ 1 h 80"/>
                <a:gd name="T34" fmla="*/ 5 w 1821"/>
                <a:gd name="T35" fmla="*/ 1 h 80"/>
                <a:gd name="T36" fmla="*/ 5 w 1821"/>
                <a:gd name="T37" fmla="*/ 1 h 80"/>
                <a:gd name="T38" fmla="*/ 4 w 1821"/>
                <a:gd name="T39" fmla="*/ 1 h 80"/>
                <a:gd name="T40" fmla="*/ 4 w 1821"/>
                <a:gd name="T41" fmla="*/ 1 h 80"/>
                <a:gd name="T42" fmla="*/ 4 w 1821"/>
                <a:gd name="T43" fmla="*/ 1 h 80"/>
                <a:gd name="T44" fmla="*/ 3 w 1821"/>
                <a:gd name="T45" fmla="*/ 1 h 80"/>
                <a:gd name="T46" fmla="*/ 3 w 1821"/>
                <a:gd name="T47" fmla="*/ 1 h 80"/>
                <a:gd name="T48" fmla="*/ 3 w 1821"/>
                <a:gd name="T49" fmla="*/ 1 h 80"/>
                <a:gd name="T50" fmla="*/ 3 w 1821"/>
                <a:gd name="T51" fmla="*/ 1 h 80"/>
                <a:gd name="T52" fmla="*/ 3 w 1821"/>
                <a:gd name="T53" fmla="*/ 1 h 80"/>
                <a:gd name="T54" fmla="*/ 2 w 1821"/>
                <a:gd name="T55" fmla="*/ 1 h 80"/>
                <a:gd name="T56" fmla="*/ 2 w 1821"/>
                <a:gd name="T57" fmla="*/ 1 h 80"/>
                <a:gd name="T58" fmla="*/ 2 w 1821"/>
                <a:gd name="T59" fmla="*/ 1 h 80"/>
                <a:gd name="T60" fmla="*/ 1 w 1821"/>
                <a:gd name="T61" fmla="*/ 1 h 80"/>
                <a:gd name="T62" fmla="*/ 1 w 1821"/>
                <a:gd name="T63" fmla="*/ 1 h 80"/>
                <a:gd name="T64" fmla="*/ 1 w 1821"/>
                <a:gd name="T65" fmla="*/ 1 h 80"/>
                <a:gd name="T66" fmla="*/ 1 w 1821"/>
                <a:gd name="T67" fmla="*/ 1 h 80"/>
                <a:gd name="T68" fmla="*/ 1 w 1821"/>
                <a:gd name="T69" fmla="*/ 1 h 80"/>
                <a:gd name="T70" fmla="*/ 1 w 1821"/>
                <a:gd name="T71" fmla="*/ 1 h 80"/>
                <a:gd name="T72" fmla="*/ 1 w 1821"/>
                <a:gd name="T73" fmla="*/ 1 h 80"/>
                <a:gd name="T74" fmla="*/ 1 w 1821"/>
                <a:gd name="T75" fmla="*/ 1 h 80"/>
                <a:gd name="T76" fmla="*/ 0 w 1821"/>
                <a:gd name="T77" fmla="*/ 0 h 80"/>
                <a:gd name="T78" fmla="*/ 1 w 1821"/>
                <a:gd name="T79" fmla="*/ 1 h 80"/>
                <a:gd name="T80" fmla="*/ 1 w 1821"/>
                <a:gd name="T81" fmla="*/ 1 h 80"/>
                <a:gd name="T82" fmla="*/ 2 w 1821"/>
                <a:gd name="T83" fmla="*/ 1 h 80"/>
                <a:gd name="T84" fmla="*/ 2 w 1821"/>
                <a:gd name="T85" fmla="*/ 1 h 80"/>
                <a:gd name="T86" fmla="*/ 3 w 1821"/>
                <a:gd name="T87" fmla="*/ 1 h 80"/>
                <a:gd name="T88" fmla="*/ 3 w 1821"/>
                <a:gd name="T89" fmla="*/ 1 h 80"/>
                <a:gd name="T90" fmla="*/ 4 w 1821"/>
                <a:gd name="T91" fmla="*/ 1 h 80"/>
                <a:gd name="T92" fmla="*/ 5 w 1821"/>
                <a:gd name="T93" fmla="*/ 1 h 8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21"/>
                <a:gd name="T142" fmla="*/ 0 h 80"/>
                <a:gd name="T143" fmla="*/ 1821 w 1821"/>
                <a:gd name="T144" fmla="*/ 80 h 8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21" h="80">
                  <a:moveTo>
                    <a:pt x="914" y="10"/>
                  </a:moveTo>
                  <a:lnTo>
                    <a:pt x="961" y="10"/>
                  </a:lnTo>
                  <a:lnTo>
                    <a:pt x="1006" y="10"/>
                  </a:lnTo>
                  <a:lnTo>
                    <a:pt x="1053" y="11"/>
                  </a:lnTo>
                  <a:lnTo>
                    <a:pt x="1100" y="11"/>
                  </a:lnTo>
                  <a:lnTo>
                    <a:pt x="1145" y="11"/>
                  </a:lnTo>
                  <a:lnTo>
                    <a:pt x="1192" y="13"/>
                  </a:lnTo>
                  <a:lnTo>
                    <a:pt x="1239" y="15"/>
                  </a:lnTo>
                  <a:lnTo>
                    <a:pt x="1286" y="15"/>
                  </a:lnTo>
                  <a:lnTo>
                    <a:pt x="1332" y="16"/>
                  </a:lnTo>
                  <a:lnTo>
                    <a:pt x="1379" y="18"/>
                  </a:lnTo>
                  <a:lnTo>
                    <a:pt x="1426" y="20"/>
                  </a:lnTo>
                  <a:lnTo>
                    <a:pt x="1475" y="20"/>
                  </a:lnTo>
                  <a:lnTo>
                    <a:pt x="1522" y="21"/>
                  </a:lnTo>
                  <a:lnTo>
                    <a:pt x="1570" y="23"/>
                  </a:lnTo>
                  <a:lnTo>
                    <a:pt x="1617" y="23"/>
                  </a:lnTo>
                  <a:lnTo>
                    <a:pt x="1665" y="25"/>
                  </a:lnTo>
                  <a:lnTo>
                    <a:pt x="1684" y="30"/>
                  </a:lnTo>
                  <a:lnTo>
                    <a:pt x="1702" y="33"/>
                  </a:lnTo>
                  <a:lnTo>
                    <a:pt x="1721" y="35"/>
                  </a:lnTo>
                  <a:lnTo>
                    <a:pt x="1741" y="36"/>
                  </a:lnTo>
                  <a:lnTo>
                    <a:pt x="1761" y="38"/>
                  </a:lnTo>
                  <a:lnTo>
                    <a:pt x="1781" y="38"/>
                  </a:lnTo>
                  <a:lnTo>
                    <a:pt x="1801" y="38"/>
                  </a:lnTo>
                  <a:lnTo>
                    <a:pt x="1821" y="38"/>
                  </a:lnTo>
                  <a:lnTo>
                    <a:pt x="1821" y="45"/>
                  </a:lnTo>
                  <a:lnTo>
                    <a:pt x="1757" y="51"/>
                  </a:lnTo>
                  <a:lnTo>
                    <a:pt x="1694" y="56"/>
                  </a:lnTo>
                  <a:lnTo>
                    <a:pt x="1629" y="60"/>
                  </a:lnTo>
                  <a:lnTo>
                    <a:pt x="1563" y="63"/>
                  </a:lnTo>
                  <a:lnTo>
                    <a:pt x="1496" y="65"/>
                  </a:lnTo>
                  <a:lnTo>
                    <a:pt x="1430" y="67"/>
                  </a:lnTo>
                  <a:lnTo>
                    <a:pt x="1363" y="67"/>
                  </a:lnTo>
                  <a:lnTo>
                    <a:pt x="1296" y="67"/>
                  </a:lnTo>
                  <a:lnTo>
                    <a:pt x="1227" y="67"/>
                  </a:lnTo>
                  <a:lnTo>
                    <a:pt x="1158" y="65"/>
                  </a:lnTo>
                  <a:lnTo>
                    <a:pt x="1091" y="65"/>
                  </a:lnTo>
                  <a:lnTo>
                    <a:pt x="1023" y="65"/>
                  </a:lnTo>
                  <a:lnTo>
                    <a:pt x="954" y="65"/>
                  </a:lnTo>
                  <a:lnTo>
                    <a:pt x="887" y="67"/>
                  </a:lnTo>
                  <a:lnTo>
                    <a:pt x="820" y="68"/>
                  </a:lnTo>
                  <a:lnTo>
                    <a:pt x="753" y="72"/>
                  </a:lnTo>
                  <a:lnTo>
                    <a:pt x="730" y="72"/>
                  </a:lnTo>
                  <a:lnTo>
                    <a:pt x="708" y="70"/>
                  </a:lnTo>
                  <a:lnTo>
                    <a:pt x="685" y="70"/>
                  </a:lnTo>
                  <a:lnTo>
                    <a:pt x="661" y="70"/>
                  </a:lnTo>
                  <a:lnTo>
                    <a:pt x="638" y="72"/>
                  </a:lnTo>
                  <a:lnTo>
                    <a:pt x="615" y="73"/>
                  </a:lnTo>
                  <a:lnTo>
                    <a:pt x="591" y="75"/>
                  </a:lnTo>
                  <a:lnTo>
                    <a:pt x="568" y="80"/>
                  </a:lnTo>
                  <a:lnTo>
                    <a:pt x="566" y="77"/>
                  </a:lnTo>
                  <a:lnTo>
                    <a:pt x="564" y="73"/>
                  </a:lnTo>
                  <a:lnTo>
                    <a:pt x="559" y="73"/>
                  </a:lnTo>
                  <a:lnTo>
                    <a:pt x="556" y="72"/>
                  </a:lnTo>
                  <a:lnTo>
                    <a:pt x="524" y="72"/>
                  </a:lnTo>
                  <a:lnTo>
                    <a:pt x="494" y="73"/>
                  </a:lnTo>
                  <a:lnTo>
                    <a:pt x="462" y="73"/>
                  </a:lnTo>
                  <a:lnTo>
                    <a:pt x="432" y="73"/>
                  </a:lnTo>
                  <a:lnTo>
                    <a:pt x="400" y="72"/>
                  </a:lnTo>
                  <a:lnTo>
                    <a:pt x="370" y="72"/>
                  </a:lnTo>
                  <a:lnTo>
                    <a:pt x="339" y="72"/>
                  </a:lnTo>
                  <a:lnTo>
                    <a:pt x="308" y="70"/>
                  </a:lnTo>
                  <a:lnTo>
                    <a:pt x="277" y="68"/>
                  </a:lnTo>
                  <a:lnTo>
                    <a:pt x="245" y="67"/>
                  </a:lnTo>
                  <a:lnTo>
                    <a:pt x="215" y="65"/>
                  </a:lnTo>
                  <a:lnTo>
                    <a:pt x="183" y="63"/>
                  </a:lnTo>
                  <a:lnTo>
                    <a:pt x="151" y="61"/>
                  </a:lnTo>
                  <a:lnTo>
                    <a:pt x="119" y="60"/>
                  </a:lnTo>
                  <a:lnTo>
                    <a:pt x="86" y="58"/>
                  </a:lnTo>
                  <a:lnTo>
                    <a:pt x="54" y="56"/>
                  </a:lnTo>
                  <a:lnTo>
                    <a:pt x="44" y="53"/>
                  </a:lnTo>
                  <a:lnTo>
                    <a:pt x="37" y="48"/>
                  </a:lnTo>
                  <a:lnTo>
                    <a:pt x="31" y="40"/>
                  </a:lnTo>
                  <a:lnTo>
                    <a:pt x="24" y="33"/>
                  </a:lnTo>
                  <a:lnTo>
                    <a:pt x="19" y="25"/>
                  </a:lnTo>
                  <a:lnTo>
                    <a:pt x="14" y="15"/>
                  </a:lnTo>
                  <a:lnTo>
                    <a:pt x="7" y="6"/>
                  </a:lnTo>
                  <a:lnTo>
                    <a:pt x="0" y="0"/>
                  </a:lnTo>
                  <a:lnTo>
                    <a:pt x="59" y="0"/>
                  </a:lnTo>
                  <a:lnTo>
                    <a:pt x="116" y="1"/>
                  </a:lnTo>
                  <a:lnTo>
                    <a:pt x="175" y="3"/>
                  </a:lnTo>
                  <a:lnTo>
                    <a:pt x="231" y="5"/>
                  </a:lnTo>
                  <a:lnTo>
                    <a:pt x="288" y="8"/>
                  </a:lnTo>
                  <a:lnTo>
                    <a:pt x="344" y="11"/>
                  </a:lnTo>
                  <a:lnTo>
                    <a:pt x="400" y="15"/>
                  </a:lnTo>
                  <a:lnTo>
                    <a:pt x="457" y="16"/>
                  </a:lnTo>
                  <a:lnTo>
                    <a:pt x="514" y="20"/>
                  </a:lnTo>
                  <a:lnTo>
                    <a:pt x="571" y="21"/>
                  </a:lnTo>
                  <a:lnTo>
                    <a:pt x="626" y="23"/>
                  </a:lnTo>
                  <a:lnTo>
                    <a:pt x="683" y="23"/>
                  </a:lnTo>
                  <a:lnTo>
                    <a:pt x="740" y="21"/>
                  </a:lnTo>
                  <a:lnTo>
                    <a:pt x="799" y="20"/>
                  </a:lnTo>
                  <a:lnTo>
                    <a:pt x="856" y="15"/>
                  </a:lnTo>
                  <a:lnTo>
                    <a:pt x="914"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7" name="Freeform 42"/>
            <p:cNvSpPr>
              <a:spLocks noChangeArrowheads="1"/>
            </p:cNvSpPr>
            <p:nvPr/>
          </p:nvSpPr>
          <p:spPr bwMode="auto">
            <a:xfrm>
              <a:off x="340" y="2517"/>
              <a:ext cx="467" cy="32"/>
            </a:xfrm>
            <a:custGeom>
              <a:avLst/>
              <a:gdLst>
                <a:gd name="T0" fmla="*/ 4 w 796"/>
                <a:gd name="T1" fmla="*/ 1 h 54"/>
                <a:gd name="T2" fmla="*/ 4 w 796"/>
                <a:gd name="T3" fmla="*/ 1 h 54"/>
                <a:gd name="T4" fmla="*/ 4 w 796"/>
                <a:gd name="T5" fmla="*/ 1 h 54"/>
                <a:gd name="T6" fmla="*/ 3 w 796"/>
                <a:gd name="T7" fmla="*/ 1 h 54"/>
                <a:gd name="T8" fmla="*/ 3 w 796"/>
                <a:gd name="T9" fmla="*/ 1 h 54"/>
                <a:gd name="T10" fmla="*/ 3 w 796"/>
                <a:gd name="T11" fmla="*/ 1 h 54"/>
                <a:gd name="T12" fmla="*/ 2 w 796"/>
                <a:gd name="T13" fmla="*/ 1 h 54"/>
                <a:gd name="T14" fmla="*/ 2 w 796"/>
                <a:gd name="T15" fmla="*/ 1 h 54"/>
                <a:gd name="T16" fmla="*/ 2 w 796"/>
                <a:gd name="T17" fmla="*/ 1 h 54"/>
                <a:gd name="T18" fmla="*/ 2 w 796"/>
                <a:gd name="T19" fmla="*/ 1 h 54"/>
                <a:gd name="T20" fmla="*/ 1 w 796"/>
                <a:gd name="T21" fmla="*/ 1 h 54"/>
                <a:gd name="T22" fmla="*/ 1 w 796"/>
                <a:gd name="T23" fmla="*/ 1 h 54"/>
                <a:gd name="T24" fmla="*/ 1 w 796"/>
                <a:gd name="T25" fmla="*/ 1 h 54"/>
                <a:gd name="T26" fmla="*/ 1 w 796"/>
                <a:gd name="T27" fmla="*/ 1 h 54"/>
                <a:gd name="T28" fmla="*/ 1 w 796"/>
                <a:gd name="T29" fmla="*/ 1 h 54"/>
                <a:gd name="T30" fmla="*/ 1 w 796"/>
                <a:gd name="T31" fmla="*/ 1 h 54"/>
                <a:gd name="T32" fmla="*/ 0 w 796"/>
                <a:gd name="T33" fmla="*/ 1 h 54"/>
                <a:gd name="T34" fmla="*/ 1 w 796"/>
                <a:gd name="T35" fmla="*/ 1 h 54"/>
                <a:gd name="T36" fmla="*/ 1 w 796"/>
                <a:gd name="T37" fmla="*/ 1 h 54"/>
                <a:gd name="T38" fmla="*/ 1 w 796"/>
                <a:gd name="T39" fmla="*/ 1 h 54"/>
                <a:gd name="T40" fmla="*/ 1 w 796"/>
                <a:gd name="T41" fmla="*/ 1 h 54"/>
                <a:gd name="T42" fmla="*/ 1 w 796"/>
                <a:gd name="T43" fmla="*/ 1 h 54"/>
                <a:gd name="T44" fmla="*/ 1 w 796"/>
                <a:gd name="T45" fmla="*/ 1 h 54"/>
                <a:gd name="T46" fmla="*/ 1 w 796"/>
                <a:gd name="T47" fmla="*/ 1 h 54"/>
                <a:gd name="T48" fmla="*/ 1 w 796"/>
                <a:gd name="T49" fmla="*/ 1 h 54"/>
                <a:gd name="T50" fmla="*/ 1 w 796"/>
                <a:gd name="T51" fmla="*/ 1 h 54"/>
                <a:gd name="T52" fmla="*/ 1 w 796"/>
                <a:gd name="T53" fmla="*/ 1 h 54"/>
                <a:gd name="T54" fmla="*/ 1 w 796"/>
                <a:gd name="T55" fmla="*/ 1 h 54"/>
                <a:gd name="T56" fmla="*/ 2 w 796"/>
                <a:gd name="T57" fmla="*/ 1 h 54"/>
                <a:gd name="T58" fmla="*/ 2 w 796"/>
                <a:gd name="T59" fmla="*/ 1 h 54"/>
                <a:gd name="T60" fmla="*/ 2 w 796"/>
                <a:gd name="T61" fmla="*/ 1 h 54"/>
                <a:gd name="T62" fmla="*/ 2 w 796"/>
                <a:gd name="T63" fmla="*/ 1 h 54"/>
                <a:gd name="T64" fmla="*/ 2 w 796"/>
                <a:gd name="T65" fmla="*/ 1 h 54"/>
                <a:gd name="T66" fmla="*/ 2 w 796"/>
                <a:gd name="T67" fmla="*/ 1 h 54"/>
                <a:gd name="T68" fmla="*/ 3 w 796"/>
                <a:gd name="T69" fmla="*/ 1 h 54"/>
                <a:gd name="T70" fmla="*/ 3 w 796"/>
                <a:gd name="T71" fmla="*/ 1 h 54"/>
                <a:gd name="T72" fmla="*/ 3 w 796"/>
                <a:gd name="T73" fmla="*/ 1 h 54"/>
                <a:gd name="T74" fmla="*/ 3 w 796"/>
                <a:gd name="T75" fmla="*/ 1 h 54"/>
                <a:gd name="T76" fmla="*/ 3 w 796"/>
                <a:gd name="T77" fmla="*/ 1 h 54"/>
                <a:gd name="T78" fmla="*/ 4 w 796"/>
                <a:gd name="T79" fmla="*/ 0 h 54"/>
                <a:gd name="T80" fmla="*/ 4 w 796"/>
                <a:gd name="T81" fmla="*/ 0 h 54"/>
                <a:gd name="T82" fmla="*/ 4 w 796"/>
                <a:gd name="T83" fmla="*/ 1 h 54"/>
                <a:gd name="T84" fmla="*/ 4 w 796"/>
                <a:gd name="T85" fmla="*/ 1 h 54"/>
                <a:gd name="T86" fmla="*/ 4 w 796"/>
                <a:gd name="T87" fmla="*/ 1 h 54"/>
                <a:gd name="T88" fmla="*/ 4 w 796"/>
                <a:gd name="T89" fmla="*/ 1 h 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96"/>
                <a:gd name="T136" fmla="*/ 0 h 54"/>
                <a:gd name="T137" fmla="*/ 796 w 796"/>
                <a:gd name="T138" fmla="*/ 54 h 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96" h="54">
                  <a:moveTo>
                    <a:pt x="796" y="50"/>
                  </a:moveTo>
                  <a:lnTo>
                    <a:pt x="746" y="52"/>
                  </a:lnTo>
                  <a:lnTo>
                    <a:pt x="697" y="54"/>
                  </a:lnTo>
                  <a:lnTo>
                    <a:pt x="647" y="54"/>
                  </a:lnTo>
                  <a:lnTo>
                    <a:pt x="597" y="54"/>
                  </a:lnTo>
                  <a:lnTo>
                    <a:pt x="547" y="54"/>
                  </a:lnTo>
                  <a:lnTo>
                    <a:pt x="497" y="54"/>
                  </a:lnTo>
                  <a:lnTo>
                    <a:pt x="446" y="52"/>
                  </a:lnTo>
                  <a:lnTo>
                    <a:pt x="396" y="52"/>
                  </a:lnTo>
                  <a:lnTo>
                    <a:pt x="346" y="50"/>
                  </a:lnTo>
                  <a:lnTo>
                    <a:pt x="296" y="49"/>
                  </a:lnTo>
                  <a:lnTo>
                    <a:pt x="246" y="47"/>
                  </a:lnTo>
                  <a:lnTo>
                    <a:pt x="197" y="45"/>
                  </a:lnTo>
                  <a:lnTo>
                    <a:pt x="147" y="44"/>
                  </a:lnTo>
                  <a:lnTo>
                    <a:pt x="98" y="42"/>
                  </a:lnTo>
                  <a:lnTo>
                    <a:pt x="48" y="40"/>
                  </a:lnTo>
                  <a:lnTo>
                    <a:pt x="0" y="39"/>
                  </a:lnTo>
                  <a:lnTo>
                    <a:pt x="23" y="32"/>
                  </a:lnTo>
                  <a:lnTo>
                    <a:pt x="47" y="29"/>
                  </a:lnTo>
                  <a:lnTo>
                    <a:pt x="68" y="29"/>
                  </a:lnTo>
                  <a:lnTo>
                    <a:pt x="92" y="29"/>
                  </a:lnTo>
                  <a:lnTo>
                    <a:pt x="115" y="29"/>
                  </a:lnTo>
                  <a:lnTo>
                    <a:pt x="137" y="27"/>
                  </a:lnTo>
                  <a:lnTo>
                    <a:pt x="160" y="24"/>
                  </a:lnTo>
                  <a:lnTo>
                    <a:pt x="184" y="19"/>
                  </a:lnTo>
                  <a:lnTo>
                    <a:pt x="219" y="19"/>
                  </a:lnTo>
                  <a:lnTo>
                    <a:pt x="256" y="19"/>
                  </a:lnTo>
                  <a:lnTo>
                    <a:pt x="292" y="19"/>
                  </a:lnTo>
                  <a:lnTo>
                    <a:pt x="329" y="17"/>
                  </a:lnTo>
                  <a:lnTo>
                    <a:pt x="366" y="17"/>
                  </a:lnTo>
                  <a:lnTo>
                    <a:pt x="403" y="15"/>
                  </a:lnTo>
                  <a:lnTo>
                    <a:pt x="440" y="14"/>
                  </a:lnTo>
                  <a:lnTo>
                    <a:pt x="477" y="12"/>
                  </a:lnTo>
                  <a:lnTo>
                    <a:pt x="513" y="10"/>
                  </a:lnTo>
                  <a:lnTo>
                    <a:pt x="550" y="7"/>
                  </a:lnTo>
                  <a:lnTo>
                    <a:pt x="587" y="5"/>
                  </a:lnTo>
                  <a:lnTo>
                    <a:pt x="624" y="3"/>
                  </a:lnTo>
                  <a:lnTo>
                    <a:pt x="661" y="3"/>
                  </a:lnTo>
                  <a:lnTo>
                    <a:pt x="696" y="2"/>
                  </a:lnTo>
                  <a:lnTo>
                    <a:pt x="733" y="0"/>
                  </a:lnTo>
                  <a:lnTo>
                    <a:pt x="768" y="0"/>
                  </a:lnTo>
                  <a:lnTo>
                    <a:pt x="776" y="12"/>
                  </a:lnTo>
                  <a:lnTo>
                    <a:pt x="783" y="25"/>
                  </a:lnTo>
                  <a:lnTo>
                    <a:pt x="791" y="37"/>
                  </a:lnTo>
                  <a:lnTo>
                    <a:pt x="796" y="5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8" name="Freeform 43"/>
            <p:cNvSpPr>
              <a:spLocks noChangeArrowheads="1"/>
            </p:cNvSpPr>
            <p:nvPr/>
          </p:nvSpPr>
          <p:spPr bwMode="auto">
            <a:xfrm>
              <a:off x="1047" y="2531"/>
              <a:ext cx="483" cy="49"/>
            </a:xfrm>
            <a:custGeom>
              <a:avLst/>
              <a:gdLst>
                <a:gd name="T0" fmla="*/ 3 w 825"/>
                <a:gd name="T1" fmla="*/ 1 h 84"/>
                <a:gd name="T2" fmla="*/ 3 w 825"/>
                <a:gd name="T3" fmla="*/ 1 h 84"/>
                <a:gd name="T4" fmla="*/ 3 w 825"/>
                <a:gd name="T5" fmla="*/ 1 h 84"/>
                <a:gd name="T6" fmla="*/ 3 w 825"/>
                <a:gd name="T7" fmla="*/ 1 h 84"/>
                <a:gd name="T8" fmla="*/ 3 w 825"/>
                <a:gd name="T9" fmla="*/ 1 h 84"/>
                <a:gd name="T10" fmla="*/ 4 w 825"/>
                <a:gd name="T11" fmla="*/ 1 h 84"/>
                <a:gd name="T12" fmla="*/ 4 w 825"/>
                <a:gd name="T13" fmla="*/ 1 h 84"/>
                <a:gd name="T14" fmla="*/ 4 w 825"/>
                <a:gd name="T15" fmla="*/ 1 h 84"/>
                <a:gd name="T16" fmla="*/ 4 w 825"/>
                <a:gd name="T17" fmla="*/ 1 h 84"/>
                <a:gd name="T18" fmla="*/ 4 w 825"/>
                <a:gd name="T19" fmla="*/ 1 h 84"/>
                <a:gd name="T20" fmla="*/ 4 w 825"/>
                <a:gd name="T21" fmla="*/ 1 h 84"/>
                <a:gd name="T22" fmla="*/ 4 w 825"/>
                <a:gd name="T23" fmla="*/ 1 h 84"/>
                <a:gd name="T24" fmla="*/ 4 w 825"/>
                <a:gd name="T25" fmla="*/ 1 h 84"/>
                <a:gd name="T26" fmla="*/ 4 w 825"/>
                <a:gd name="T27" fmla="*/ 1 h 84"/>
                <a:gd name="T28" fmla="*/ 4 w 825"/>
                <a:gd name="T29" fmla="*/ 1 h 84"/>
                <a:gd name="T30" fmla="*/ 4 w 825"/>
                <a:gd name="T31" fmla="*/ 1 h 84"/>
                <a:gd name="T32" fmla="*/ 3 w 825"/>
                <a:gd name="T33" fmla="*/ 1 h 84"/>
                <a:gd name="T34" fmla="*/ 3 w 825"/>
                <a:gd name="T35" fmla="*/ 1 h 84"/>
                <a:gd name="T36" fmla="*/ 3 w 825"/>
                <a:gd name="T37" fmla="*/ 1 h 84"/>
                <a:gd name="T38" fmla="*/ 3 w 825"/>
                <a:gd name="T39" fmla="*/ 1 h 84"/>
                <a:gd name="T40" fmla="*/ 3 w 825"/>
                <a:gd name="T41" fmla="*/ 1 h 84"/>
                <a:gd name="T42" fmla="*/ 2 w 825"/>
                <a:gd name="T43" fmla="*/ 1 h 84"/>
                <a:gd name="T44" fmla="*/ 2 w 825"/>
                <a:gd name="T45" fmla="*/ 1 h 84"/>
                <a:gd name="T46" fmla="*/ 2 w 825"/>
                <a:gd name="T47" fmla="*/ 1 h 84"/>
                <a:gd name="T48" fmla="*/ 2 w 825"/>
                <a:gd name="T49" fmla="*/ 1 h 84"/>
                <a:gd name="T50" fmla="*/ 2 w 825"/>
                <a:gd name="T51" fmla="*/ 1 h 84"/>
                <a:gd name="T52" fmla="*/ 2 w 825"/>
                <a:gd name="T53" fmla="*/ 1 h 84"/>
                <a:gd name="T54" fmla="*/ 1 w 825"/>
                <a:gd name="T55" fmla="*/ 1 h 84"/>
                <a:gd name="T56" fmla="*/ 1 w 825"/>
                <a:gd name="T57" fmla="*/ 1 h 84"/>
                <a:gd name="T58" fmla="*/ 1 w 825"/>
                <a:gd name="T59" fmla="*/ 1 h 84"/>
                <a:gd name="T60" fmla="*/ 1 w 825"/>
                <a:gd name="T61" fmla="*/ 1 h 84"/>
                <a:gd name="T62" fmla="*/ 1 w 825"/>
                <a:gd name="T63" fmla="*/ 1 h 84"/>
                <a:gd name="T64" fmla="*/ 1 w 825"/>
                <a:gd name="T65" fmla="*/ 1 h 84"/>
                <a:gd name="T66" fmla="*/ 0 w 825"/>
                <a:gd name="T67" fmla="*/ 0 h 84"/>
                <a:gd name="T68" fmla="*/ 1 w 825"/>
                <a:gd name="T69" fmla="*/ 1 h 84"/>
                <a:gd name="T70" fmla="*/ 1 w 825"/>
                <a:gd name="T71" fmla="*/ 1 h 84"/>
                <a:gd name="T72" fmla="*/ 1 w 825"/>
                <a:gd name="T73" fmla="*/ 1 h 84"/>
                <a:gd name="T74" fmla="*/ 1 w 825"/>
                <a:gd name="T75" fmla="*/ 1 h 84"/>
                <a:gd name="T76" fmla="*/ 1 w 825"/>
                <a:gd name="T77" fmla="*/ 1 h 84"/>
                <a:gd name="T78" fmla="*/ 1 w 825"/>
                <a:gd name="T79" fmla="*/ 1 h 84"/>
                <a:gd name="T80" fmla="*/ 1 w 825"/>
                <a:gd name="T81" fmla="*/ 1 h 84"/>
                <a:gd name="T82" fmla="*/ 1 w 825"/>
                <a:gd name="T83" fmla="*/ 1 h 84"/>
                <a:gd name="T84" fmla="*/ 2 w 825"/>
                <a:gd name="T85" fmla="*/ 1 h 84"/>
                <a:gd name="T86" fmla="*/ 2 w 825"/>
                <a:gd name="T87" fmla="*/ 1 h 84"/>
                <a:gd name="T88" fmla="*/ 2 w 825"/>
                <a:gd name="T89" fmla="*/ 1 h 84"/>
                <a:gd name="T90" fmla="*/ 2 w 825"/>
                <a:gd name="T91" fmla="*/ 1 h 84"/>
                <a:gd name="T92" fmla="*/ 2 w 825"/>
                <a:gd name="T93" fmla="*/ 1 h 84"/>
                <a:gd name="T94" fmla="*/ 2 w 825"/>
                <a:gd name="T95" fmla="*/ 1 h 84"/>
                <a:gd name="T96" fmla="*/ 3 w 825"/>
                <a:gd name="T97" fmla="*/ 1 h 84"/>
                <a:gd name="T98" fmla="*/ 3 w 825"/>
                <a:gd name="T99" fmla="*/ 1 h 8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25"/>
                <a:gd name="T151" fmla="*/ 0 h 84"/>
                <a:gd name="T152" fmla="*/ 825 w 825"/>
                <a:gd name="T153" fmla="*/ 84 h 8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25" h="84">
                  <a:moveTo>
                    <a:pt x="572" y="25"/>
                  </a:moveTo>
                  <a:lnTo>
                    <a:pt x="603" y="25"/>
                  </a:lnTo>
                  <a:lnTo>
                    <a:pt x="634" y="25"/>
                  </a:lnTo>
                  <a:lnTo>
                    <a:pt x="664" y="25"/>
                  </a:lnTo>
                  <a:lnTo>
                    <a:pt x="696" y="23"/>
                  </a:lnTo>
                  <a:lnTo>
                    <a:pt x="726" y="22"/>
                  </a:lnTo>
                  <a:lnTo>
                    <a:pt x="760" y="22"/>
                  </a:lnTo>
                  <a:lnTo>
                    <a:pt x="792" y="22"/>
                  </a:lnTo>
                  <a:lnTo>
                    <a:pt x="825" y="22"/>
                  </a:lnTo>
                  <a:lnTo>
                    <a:pt x="810" y="32"/>
                  </a:lnTo>
                  <a:lnTo>
                    <a:pt x="793" y="42"/>
                  </a:lnTo>
                  <a:lnTo>
                    <a:pt x="780" y="55"/>
                  </a:lnTo>
                  <a:lnTo>
                    <a:pt x="765" y="65"/>
                  </a:lnTo>
                  <a:lnTo>
                    <a:pt x="748" y="75"/>
                  </a:lnTo>
                  <a:lnTo>
                    <a:pt x="731" y="82"/>
                  </a:lnTo>
                  <a:lnTo>
                    <a:pt x="715" y="84"/>
                  </a:lnTo>
                  <a:lnTo>
                    <a:pt x="695" y="80"/>
                  </a:lnTo>
                  <a:lnTo>
                    <a:pt x="656" y="80"/>
                  </a:lnTo>
                  <a:lnTo>
                    <a:pt x="618" y="78"/>
                  </a:lnTo>
                  <a:lnTo>
                    <a:pt x="579" y="78"/>
                  </a:lnTo>
                  <a:lnTo>
                    <a:pt x="542" y="78"/>
                  </a:lnTo>
                  <a:lnTo>
                    <a:pt x="504" y="78"/>
                  </a:lnTo>
                  <a:lnTo>
                    <a:pt x="467" y="77"/>
                  </a:lnTo>
                  <a:lnTo>
                    <a:pt x="430" y="77"/>
                  </a:lnTo>
                  <a:lnTo>
                    <a:pt x="392" y="77"/>
                  </a:lnTo>
                  <a:lnTo>
                    <a:pt x="355" y="77"/>
                  </a:lnTo>
                  <a:lnTo>
                    <a:pt x="316" y="75"/>
                  </a:lnTo>
                  <a:lnTo>
                    <a:pt x="280" y="75"/>
                  </a:lnTo>
                  <a:lnTo>
                    <a:pt x="241" y="73"/>
                  </a:lnTo>
                  <a:lnTo>
                    <a:pt x="203" y="72"/>
                  </a:lnTo>
                  <a:lnTo>
                    <a:pt x="164" y="68"/>
                  </a:lnTo>
                  <a:lnTo>
                    <a:pt x="124" y="67"/>
                  </a:lnTo>
                  <a:lnTo>
                    <a:pt x="84" y="63"/>
                  </a:lnTo>
                  <a:lnTo>
                    <a:pt x="0" y="0"/>
                  </a:lnTo>
                  <a:lnTo>
                    <a:pt x="37" y="3"/>
                  </a:lnTo>
                  <a:lnTo>
                    <a:pt x="72" y="5"/>
                  </a:lnTo>
                  <a:lnTo>
                    <a:pt x="109" y="8"/>
                  </a:lnTo>
                  <a:lnTo>
                    <a:pt x="144" y="10"/>
                  </a:lnTo>
                  <a:lnTo>
                    <a:pt x="181" y="13"/>
                  </a:lnTo>
                  <a:lnTo>
                    <a:pt x="216" y="17"/>
                  </a:lnTo>
                  <a:lnTo>
                    <a:pt x="251" y="18"/>
                  </a:lnTo>
                  <a:lnTo>
                    <a:pt x="288" y="20"/>
                  </a:lnTo>
                  <a:lnTo>
                    <a:pt x="323" y="23"/>
                  </a:lnTo>
                  <a:lnTo>
                    <a:pt x="358" y="25"/>
                  </a:lnTo>
                  <a:lnTo>
                    <a:pt x="395" y="25"/>
                  </a:lnTo>
                  <a:lnTo>
                    <a:pt x="430" y="27"/>
                  </a:lnTo>
                  <a:lnTo>
                    <a:pt x="465" y="27"/>
                  </a:lnTo>
                  <a:lnTo>
                    <a:pt x="502" y="27"/>
                  </a:lnTo>
                  <a:lnTo>
                    <a:pt x="537" y="27"/>
                  </a:lnTo>
                  <a:lnTo>
                    <a:pt x="572"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49" name="Freeform 44"/>
            <p:cNvSpPr>
              <a:spLocks noChangeArrowheads="1"/>
            </p:cNvSpPr>
            <p:nvPr/>
          </p:nvSpPr>
          <p:spPr bwMode="auto">
            <a:xfrm>
              <a:off x="1518" y="2537"/>
              <a:ext cx="541" cy="37"/>
            </a:xfrm>
            <a:custGeom>
              <a:avLst/>
              <a:gdLst>
                <a:gd name="T0" fmla="*/ 2 w 924"/>
                <a:gd name="T1" fmla="*/ 1 h 65"/>
                <a:gd name="T2" fmla="*/ 3 w 924"/>
                <a:gd name="T3" fmla="*/ 1 h 65"/>
                <a:gd name="T4" fmla="*/ 3 w 924"/>
                <a:gd name="T5" fmla="*/ 1 h 65"/>
                <a:gd name="T6" fmla="*/ 3 w 924"/>
                <a:gd name="T7" fmla="*/ 1 h 65"/>
                <a:gd name="T8" fmla="*/ 4 w 924"/>
                <a:gd name="T9" fmla="*/ 1 h 65"/>
                <a:gd name="T10" fmla="*/ 4 w 924"/>
                <a:gd name="T11" fmla="*/ 1 h 65"/>
                <a:gd name="T12" fmla="*/ 4 w 924"/>
                <a:gd name="T13" fmla="*/ 1 h 65"/>
                <a:gd name="T14" fmla="*/ 4 w 924"/>
                <a:gd name="T15" fmla="*/ 1 h 65"/>
                <a:gd name="T16" fmla="*/ 4 w 924"/>
                <a:gd name="T17" fmla="*/ 1 h 65"/>
                <a:gd name="T18" fmla="*/ 4 w 924"/>
                <a:gd name="T19" fmla="*/ 1 h 65"/>
                <a:gd name="T20" fmla="*/ 4 w 924"/>
                <a:gd name="T21" fmla="*/ 1 h 65"/>
                <a:gd name="T22" fmla="*/ 5 w 924"/>
                <a:gd name="T23" fmla="*/ 1 h 65"/>
                <a:gd name="T24" fmla="*/ 4 w 924"/>
                <a:gd name="T25" fmla="*/ 1 h 65"/>
                <a:gd name="T26" fmla="*/ 4 w 924"/>
                <a:gd name="T27" fmla="*/ 1 h 65"/>
                <a:gd name="T28" fmla="*/ 4 w 924"/>
                <a:gd name="T29" fmla="*/ 1 h 65"/>
                <a:gd name="T30" fmla="*/ 4 w 924"/>
                <a:gd name="T31" fmla="*/ 1 h 65"/>
                <a:gd name="T32" fmla="*/ 3 w 924"/>
                <a:gd name="T33" fmla="*/ 1 h 65"/>
                <a:gd name="T34" fmla="*/ 3 w 924"/>
                <a:gd name="T35" fmla="*/ 1 h 65"/>
                <a:gd name="T36" fmla="*/ 3 w 924"/>
                <a:gd name="T37" fmla="*/ 1 h 65"/>
                <a:gd name="T38" fmla="*/ 3 w 924"/>
                <a:gd name="T39" fmla="*/ 1 h 65"/>
                <a:gd name="T40" fmla="*/ 2 w 924"/>
                <a:gd name="T41" fmla="*/ 1 h 65"/>
                <a:gd name="T42" fmla="*/ 2 w 924"/>
                <a:gd name="T43" fmla="*/ 1 h 65"/>
                <a:gd name="T44" fmla="*/ 2 w 924"/>
                <a:gd name="T45" fmla="*/ 1 h 65"/>
                <a:gd name="T46" fmla="*/ 1 w 924"/>
                <a:gd name="T47" fmla="*/ 1 h 65"/>
                <a:gd name="T48" fmla="*/ 1 w 924"/>
                <a:gd name="T49" fmla="*/ 1 h 65"/>
                <a:gd name="T50" fmla="*/ 1 w 924"/>
                <a:gd name="T51" fmla="*/ 1 h 65"/>
                <a:gd name="T52" fmla="*/ 1 w 924"/>
                <a:gd name="T53" fmla="*/ 1 h 65"/>
                <a:gd name="T54" fmla="*/ 1 w 924"/>
                <a:gd name="T55" fmla="*/ 1 h 65"/>
                <a:gd name="T56" fmla="*/ 1 w 924"/>
                <a:gd name="T57" fmla="*/ 1 h 65"/>
                <a:gd name="T58" fmla="*/ 1 w 924"/>
                <a:gd name="T59" fmla="*/ 1 h 65"/>
                <a:gd name="T60" fmla="*/ 1 w 924"/>
                <a:gd name="T61" fmla="*/ 1 h 65"/>
                <a:gd name="T62" fmla="*/ 1 w 924"/>
                <a:gd name="T63" fmla="*/ 1 h 65"/>
                <a:gd name="T64" fmla="*/ 1 w 924"/>
                <a:gd name="T65" fmla="*/ 1 h 65"/>
                <a:gd name="T66" fmla="*/ 1 w 924"/>
                <a:gd name="T67" fmla="*/ 1 h 65"/>
                <a:gd name="T68" fmla="*/ 2 w 924"/>
                <a:gd name="T69" fmla="*/ 0 h 65"/>
                <a:gd name="T70" fmla="*/ 2 w 924"/>
                <a:gd name="T71" fmla="*/ 1 h 65"/>
                <a:gd name="T72" fmla="*/ 2 w 924"/>
                <a:gd name="T73" fmla="*/ 1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24"/>
                <a:gd name="T112" fmla="*/ 0 h 65"/>
                <a:gd name="T113" fmla="*/ 924 w 924"/>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24" h="65">
                  <a:moveTo>
                    <a:pt x="448" y="10"/>
                  </a:moveTo>
                  <a:lnTo>
                    <a:pt x="477" y="8"/>
                  </a:lnTo>
                  <a:lnTo>
                    <a:pt x="505" y="6"/>
                  </a:lnTo>
                  <a:lnTo>
                    <a:pt x="535" y="6"/>
                  </a:lnTo>
                  <a:lnTo>
                    <a:pt x="564" y="8"/>
                  </a:lnTo>
                  <a:lnTo>
                    <a:pt x="592" y="10"/>
                  </a:lnTo>
                  <a:lnTo>
                    <a:pt x="622" y="11"/>
                  </a:lnTo>
                  <a:lnTo>
                    <a:pt x="651" y="15"/>
                  </a:lnTo>
                  <a:lnTo>
                    <a:pt x="681" y="16"/>
                  </a:lnTo>
                  <a:lnTo>
                    <a:pt x="703" y="15"/>
                  </a:lnTo>
                  <a:lnTo>
                    <a:pt x="725" y="15"/>
                  </a:lnTo>
                  <a:lnTo>
                    <a:pt x="745" y="16"/>
                  </a:lnTo>
                  <a:lnTo>
                    <a:pt x="765" y="20"/>
                  </a:lnTo>
                  <a:lnTo>
                    <a:pt x="786" y="21"/>
                  </a:lnTo>
                  <a:lnTo>
                    <a:pt x="807" y="23"/>
                  </a:lnTo>
                  <a:lnTo>
                    <a:pt x="827" y="25"/>
                  </a:lnTo>
                  <a:lnTo>
                    <a:pt x="848" y="25"/>
                  </a:lnTo>
                  <a:lnTo>
                    <a:pt x="858" y="28"/>
                  </a:lnTo>
                  <a:lnTo>
                    <a:pt x="868" y="30"/>
                  </a:lnTo>
                  <a:lnTo>
                    <a:pt x="877" y="31"/>
                  </a:lnTo>
                  <a:lnTo>
                    <a:pt x="887" y="33"/>
                  </a:lnTo>
                  <a:lnTo>
                    <a:pt x="895" y="35"/>
                  </a:lnTo>
                  <a:lnTo>
                    <a:pt x="905" y="35"/>
                  </a:lnTo>
                  <a:lnTo>
                    <a:pt x="914" y="35"/>
                  </a:lnTo>
                  <a:lnTo>
                    <a:pt x="924" y="35"/>
                  </a:lnTo>
                  <a:lnTo>
                    <a:pt x="899" y="40"/>
                  </a:lnTo>
                  <a:lnTo>
                    <a:pt x="872" y="43"/>
                  </a:lnTo>
                  <a:lnTo>
                    <a:pt x="843" y="48"/>
                  </a:lnTo>
                  <a:lnTo>
                    <a:pt x="815" y="51"/>
                  </a:lnTo>
                  <a:lnTo>
                    <a:pt x="786" y="53"/>
                  </a:lnTo>
                  <a:lnTo>
                    <a:pt x="760" y="53"/>
                  </a:lnTo>
                  <a:lnTo>
                    <a:pt x="731" y="48"/>
                  </a:lnTo>
                  <a:lnTo>
                    <a:pt x="704" y="40"/>
                  </a:lnTo>
                  <a:lnTo>
                    <a:pt x="683" y="45"/>
                  </a:lnTo>
                  <a:lnTo>
                    <a:pt x="661" y="48"/>
                  </a:lnTo>
                  <a:lnTo>
                    <a:pt x="638" y="50"/>
                  </a:lnTo>
                  <a:lnTo>
                    <a:pt x="616" y="53"/>
                  </a:lnTo>
                  <a:lnTo>
                    <a:pt x="594" y="53"/>
                  </a:lnTo>
                  <a:lnTo>
                    <a:pt x="571" y="53"/>
                  </a:lnTo>
                  <a:lnTo>
                    <a:pt x="547" y="50"/>
                  </a:lnTo>
                  <a:lnTo>
                    <a:pt x="524" y="46"/>
                  </a:lnTo>
                  <a:lnTo>
                    <a:pt x="492" y="48"/>
                  </a:lnTo>
                  <a:lnTo>
                    <a:pt x="458" y="50"/>
                  </a:lnTo>
                  <a:lnTo>
                    <a:pt x="425" y="51"/>
                  </a:lnTo>
                  <a:lnTo>
                    <a:pt x="393" y="55"/>
                  </a:lnTo>
                  <a:lnTo>
                    <a:pt x="360" y="56"/>
                  </a:lnTo>
                  <a:lnTo>
                    <a:pt x="326" y="58"/>
                  </a:lnTo>
                  <a:lnTo>
                    <a:pt x="293" y="60"/>
                  </a:lnTo>
                  <a:lnTo>
                    <a:pt x="259" y="60"/>
                  </a:lnTo>
                  <a:lnTo>
                    <a:pt x="228" y="61"/>
                  </a:lnTo>
                  <a:lnTo>
                    <a:pt x="194" y="63"/>
                  </a:lnTo>
                  <a:lnTo>
                    <a:pt x="161" y="63"/>
                  </a:lnTo>
                  <a:lnTo>
                    <a:pt x="129" y="65"/>
                  </a:lnTo>
                  <a:lnTo>
                    <a:pt x="95" y="65"/>
                  </a:lnTo>
                  <a:lnTo>
                    <a:pt x="64" y="65"/>
                  </a:lnTo>
                  <a:lnTo>
                    <a:pt x="32" y="63"/>
                  </a:lnTo>
                  <a:lnTo>
                    <a:pt x="0" y="63"/>
                  </a:lnTo>
                  <a:lnTo>
                    <a:pt x="42" y="6"/>
                  </a:lnTo>
                  <a:lnTo>
                    <a:pt x="69" y="10"/>
                  </a:lnTo>
                  <a:lnTo>
                    <a:pt x="94" y="11"/>
                  </a:lnTo>
                  <a:lnTo>
                    <a:pt x="120" y="11"/>
                  </a:lnTo>
                  <a:lnTo>
                    <a:pt x="146" y="11"/>
                  </a:lnTo>
                  <a:lnTo>
                    <a:pt x="172" y="10"/>
                  </a:lnTo>
                  <a:lnTo>
                    <a:pt x="197" y="8"/>
                  </a:lnTo>
                  <a:lnTo>
                    <a:pt x="224" y="6"/>
                  </a:lnTo>
                  <a:lnTo>
                    <a:pt x="249" y="5"/>
                  </a:lnTo>
                  <a:lnTo>
                    <a:pt x="274" y="3"/>
                  </a:lnTo>
                  <a:lnTo>
                    <a:pt x="300" y="1"/>
                  </a:lnTo>
                  <a:lnTo>
                    <a:pt x="325" y="0"/>
                  </a:lnTo>
                  <a:lnTo>
                    <a:pt x="350" y="0"/>
                  </a:lnTo>
                  <a:lnTo>
                    <a:pt x="375" y="1"/>
                  </a:lnTo>
                  <a:lnTo>
                    <a:pt x="400" y="3"/>
                  </a:lnTo>
                  <a:lnTo>
                    <a:pt x="423" y="5"/>
                  </a:lnTo>
                  <a:lnTo>
                    <a:pt x="448"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0" name="Freeform 45"/>
            <p:cNvSpPr>
              <a:spLocks noChangeArrowheads="1"/>
            </p:cNvSpPr>
            <p:nvPr/>
          </p:nvSpPr>
          <p:spPr bwMode="auto">
            <a:xfrm>
              <a:off x="384" y="2560"/>
              <a:ext cx="466" cy="44"/>
            </a:xfrm>
            <a:custGeom>
              <a:avLst/>
              <a:gdLst>
                <a:gd name="T0" fmla="*/ 4 w 796"/>
                <a:gd name="T1" fmla="*/ 1 h 75"/>
                <a:gd name="T2" fmla="*/ 4 w 796"/>
                <a:gd name="T3" fmla="*/ 1 h 75"/>
                <a:gd name="T4" fmla="*/ 4 w 796"/>
                <a:gd name="T5" fmla="*/ 1 h 75"/>
                <a:gd name="T6" fmla="*/ 4 w 796"/>
                <a:gd name="T7" fmla="*/ 1 h 75"/>
                <a:gd name="T8" fmla="*/ 4 w 796"/>
                <a:gd name="T9" fmla="*/ 1 h 75"/>
                <a:gd name="T10" fmla="*/ 4 w 796"/>
                <a:gd name="T11" fmla="*/ 1 h 75"/>
                <a:gd name="T12" fmla="*/ 4 w 796"/>
                <a:gd name="T13" fmla="*/ 1 h 75"/>
                <a:gd name="T14" fmla="*/ 4 w 796"/>
                <a:gd name="T15" fmla="*/ 1 h 75"/>
                <a:gd name="T16" fmla="*/ 4 w 796"/>
                <a:gd name="T17" fmla="*/ 1 h 75"/>
                <a:gd name="T18" fmla="*/ 4 w 796"/>
                <a:gd name="T19" fmla="*/ 1 h 75"/>
                <a:gd name="T20" fmla="*/ 3 w 796"/>
                <a:gd name="T21" fmla="*/ 1 h 75"/>
                <a:gd name="T22" fmla="*/ 3 w 796"/>
                <a:gd name="T23" fmla="*/ 1 h 75"/>
                <a:gd name="T24" fmla="*/ 3 w 796"/>
                <a:gd name="T25" fmla="*/ 1 h 75"/>
                <a:gd name="T26" fmla="*/ 3 w 796"/>
                <a:gd name="T27" fmla="*/ 1 h 75"/>
                <a:gd name="T28" fmla="*/ 2 w 796"/>
                <a:gd name="T29" fmla="*/ 1 h 75"/>
                <a:gd name="T30" fmla="*/ 2 w 796"/>
                <a:gd name="T31" fmla="*/ 1 h 75"/>
                <a:gd name="T32" fmla="*/ 2 w 796"/>
                <a:gd name="T33" fmla="*/ 1 h 75"/>
                <a:gd name="T34" fmla="*/ 2 w 796"/>
                <a:gd name="T35" fmla="*/ 1 h 75"/>
                <a:gd name="T36" fmla="*/ 1 w 796"/>
                <a:gd name="T37" fmla="*/ 1 h 75"/>
                <a:gd name="T38" fmla="*/ 1 w 796"/>
                <a:gd name="T39" fmla="*/ 1 h 75"/>
                <a:gd name="T40" fmla="*/ 1 w 796"/>
                <a:gd name="T41" fmla="*/ 1 h 75"/>
                <a:gd name="T42" fmla="*/ 1 w 796"/>
                <a:gd name="T43" fmla="*/ 1 h 75"/>
                <a:gd name="T44" fmla="*/ 1 w 796"/>
                <a:gd name="T45" fmla="*/ 1 h 75"/>
                <a:gd name="T46" fmla="*/ 1 w 796"/>
                <a:gd name="T47" fmla="*/ 1 h 75"/>
                <a:gd name="T48" fmla="*/ 0 w 796"/>
                <a:gd name="T49" fmla="*/ 1 h 75"/>
                <a:gd name="T50" fmla="*/ 0 w 796"/>
                <a:gd name="T51" fmla="*/ 1 h 75"/>
                <a:gd name="T52" fmla="*/ 1 w 796"/>
                <a:gd name="T53" fmla="*/ 1 h 75"/>
                <a:gd name="T54" fmla="*/ 1 w 796"/>
                <a:gd name="T55" fmla="*/ 1 h 75"/>
                <a:gd name="T56" fmla="*/ 1 w 796"/>
                <a:gd name="T57" fmla="*/ 1 h 75"/>
                <a:gd name="T58" fmla="*/ 1 w 796"/>
                <a:gd name="T59" fmla="*/ 1 h 75"/>
                <a:gd name="T60" fmla="*/ 1 w 796"/>
                <a:gd name="T61" fmla="*/ 1 h 75"/>
                <a:gd name="T62" fmla="*/ 1 w 796"/>
                <a:gd name="T63" fmla="*/ 1 h 75"/>
                <a:gd name="T64" fmla="*/ 1 w 796"/>
                <a:gd name="T65" fmla="*/ 1 h 75"/>
                <a:gd name="T66" fmla="*/ 2 w 796"/>
                <a:gd name="T67" fmla="*/ 1 h 75"/>
                <a:gd name="T68" fmla="*/ 2 w 796"/>
                <a:gd name="T69" fmla="*/ 1 h 75"/>
                <a:gd name="T70" fmla="*/ 2 w 796"/>
                <a:gd name="T71" fmla="*/ 1 h 75"/>
                <a:gd name="T72" fmla="*/ 2 w 796"/>
                <a:gd name="T73" fmla="*/ 1 h 75"/>
                <a:gd name="T74" fmla="*/ 2 w 796"/>
                <a:gd name="T75" fmla="*/ 1 h 75"/>
                <a:gd name="T76" fmla="*/ 2 w 796"/>
                <a:gd name="T77" fmla="*/ 1 h 75"/>
                <a:gd name="T78" fmla="*/ 3 w 796"/>
                <a:gd name="T79" fmla="*/ 1 h 75"/>
                <a:gd name="T80" fmla="*/ 3 w 796"/>
                <a:gd name="T81" fmla="*/ 1 h 75"/>
                <a:gd name="T82" fmla="*/ 3 w 796"/>
                <a:gd name="T83" fmla="*/ 0 h 75"/>
                <a:gd name="T84" fmla="*/ 3 w 796"/>
                <a:gd name="T85" fmla="*/ 1 h 75"/>
                <a:gd name="T86" fmla="*/ 3 w 796"/>
                <a:gd name="T87" fmla="*/ 1 h 75"/>
                <a:gd name="T88" fmla="*/ 3 w 796"/>
                <a:gd name="T89" fmla="*/ 1 h 75"/>
                <a:gd name="T90" fmla="*/ 3 w 796"/>
                <a:gd name="T91" fmla="*/ 1 h 75"/>
                <a:gd name="T92" fmla="*/ 3 w 796"/>
                <a:gd name="T93" fmla="*/ 1 h 75"/>
                <a:gd name="T94" fmla="*/ 4 w 796"/>
                <a:gd name="T95" fmla="*/ 1 h 75"/>
                <a:gd name="T96" fmla="*/ 4 w 796"/>
                <a:gd name="T97" fmla="*/ 1 h 75"/>
                <a:gd name="T98" fmla="*/ 4 w 796"/>
                <a:gd name="T99" fmla="*/ 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96"/>
                <a:gd name="T151" fmla="*/ 0 h 75"/>
                <a:gd name="T152" fmla="*/ 796 w 796"/>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96" h="75">
                  <a:moveTo>
                    <a:pt x="741" y="7"/>
                  </a:moveTo>
                  <a:lnTo>
                    <a:pt x="748" y="15"/>
                  </a:lnTo>
                  <a:lnTo>
                    <a:pt x="755" y="23"/>
                  </a:lnTo>
                  <a:lnTo>
                    <a:pt x="761" y="34"/>
                  </a:lnTo>
                  <a:lnTo>
                    <a:pt x="768" y="42"/>
                  </a:lnTo>
                  <a:lnTo>
                    <a:pt x="776" y="50"/>
                  </a:lnTo>
                  <a:lnTo>
                    <a:pt x="783" y="59"/>
                  </a:lnTo>
                  <a:lnTo>
                    <a:pt x="790" y="67"/>
                  </a:lnTo>
                  <a:lnTo>
                    <a:pt x="796" y="75"/>
                  </a:lnTo>
                  <a:lnTo>
                    <a:pt x="745" y="74"/>
                  </a:lnTo>
                  <a:lnTo>
                    <a:pt x="693" y="72"/>
                  </a:lnTo>
                  <a:lnTo>
                    <a:pt x="643" y="72"/>
                  </a:lnTo>
                  <a:lnTo>
                    <a:pt x="592" y="70"/>
                  </a:lnTo>
                  <a:lnTo>
                    <a:pt x="544" y="69"/>
                  </a:lnTo>
                  <a:lnTo>
                    <a:pt x="495" y="69"/>
                  </a:lnTo>
                  <a:lnTo>
                    <a:pt x="447" y="67"/>
                  </a:lnTo>
                  <a:lnTo>
                    <a:pt x="398" y="65"/>
                  </a:lnTo>
                  <a:lnTo>
                    <a:pt x="351" y="65"/>
                  </a:lnTo>
                  <a:lnTo>
                    <a:pt x="303" y="64"/>
                  </a:lnTo>
                  <a:lnTo>
                    <a:pt x="254" y="62"/>
                  </a:lnTo>
                  <a:lnTo>
                    <a:pt x="204" y="62"/>
                  </a:lnTo>
                  <a:lnTo>
                    <a:pt x="156" y="60"/>
                  </a:lnTo>
                  <a:lnTo>
                    <a:pt x="104" y="59"/>
                  </a:lnTo>
                  <a:lnTo>
                    <a:pt x="54" y="57"/>
                  </a:lnTo>
                  <a:lnTo>
                    <a:pt x="0" y="55"/>
                  </a:lnTo>
                  <a:lnTo>
                    <a:pt x="0" y="47"/>
                  </a:lnTo>
                  <a:lnTo>
                    <a:pt x="40" y="44"/>
                  </a:lnTo>
                  <a:lnTo>
                    <a:pt x="79" y="40"/>
                  </a:lnTo>
                  <a:lnTo>
                    <a:pt x="119" y="37"/>
                  </a:lnTo>
                  <a:lnTo>
                    <a:pt x="159" y="35"/>
                  </a:lnTo>
                  <a:lnTo>
                    <a:pt x="197" y="32"/>
                  </a:lnTo>
                  <a:lnTo>
                    <a:pt x="238" y="28"/>
                  </a:lnTo>
                  <a:lnTo>
                    <a:pt x="276" y="27"/>
                  </a:lnTo>
                  <a:lnTo>
                    <a:pt x="316" y="23"/>
                  </a:lnTo>
                  <a:lnTo>
                    <a:pt x="355" y="22"/>
                  </a:lnTo>
                  <a:lnTo>
                    <a:pt x="393" y="18"/>
                  </a:lnTo>
                  <a:lnTo>
                    <a:pt x="433" y="17"/>
                  </a:lnTo>
                  <a:lnTo>
                    <a:pt x="472" y="13"/>
                  </a:lnTo>
                  <a:lnTo>
                    <a:pt x="510" y="10"/>
                  </a:lnTo>
                  <a:lnTo>
                    <a:pt x="549" y="7"/>
                  </a:lnTo>
                  <a:lnTo>
                    <a:pt x="589" y="3"/>
                  </a:lnTo>
                  <a:lnTo>
                    <a:pt x="627" y="0"/>
                  </a:lnTo>
                  <a:lnTo>
                    <a:pt x="641" y="3"/>
                  </a:lnTo>
                  <a:lnTo>
                    <a:pt x="654" y="5"/>
                  </a:lnTo>
                  <a:lnTo>
                    <a:pt x="668" y="7"/>
                  </a:lnTo>
                  <a:lnTo>
                    <a:pt x="683" y="7"/>
                  </a:lnTo>
                  <a:lnTo>
                    <a:pt x="698" y="7"/>
                  </a:lnTo>
                  <a:lnTo>
                    <a:pt x="711" y="7"/>
                  </a:lnTo>
                  <a:lnTo>
                    <a:pt x="726" y="7"/>
                  </a:lnTo>
                  <a:lnTo>
                    <a:pt x="741"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1" name="Freeform 46"/>
            <p:cNvSpPr>
              <a:spLocks noChangeArrowheads="1"/>
            </p:cNvSpPr>
            <p:nvPr/>
          </p:nvSpPr>
          <p:spPr bwMode="auto">
            <a:xfrm>
              <a:off x="1121" y="2580"/>
              <a:ext cx="338" cy="43"/>
            </a:xfrm>
            <a:custGeom>
              <a:avLst/>
              <a:gdLst>
                <a:gd name="T0" fmla="*/ 3 w 578"/>
                <a:gd name="T1" fmla="*/ 1 h 75"/>
                <a:gd name="T2" fmla="*/ 3 w 578"/>
                <a:gd name="T3" fmla="*/ 1 h 75"/>
                <a:gd name="T4" fmla="*/ 2 w 578"/>
                <a:gd name="T5" fmla="*/ 1 h 75"/>
                <a:gd name="T6" fmla="*/ 2 w 578"/>
                <a:gd name="T7" fmla="*/ 1 h 75"/>
                <a:gd name="T8" fmla="*/ 2 w 578"/>
                <a:gd name="T9" fmla="*/ 1 h 75"/>
                <a:gd name="T10" fmla="*/ 2 w 578"/>
                <a:gd name="T11" fmla="*/ 1 h 75"/>
                <a:gd name="T12" fmla="*/ 2 w 578"/>
                <a:gd name="T13" fmla="*/ 1 h 75"/>
                <a:gd name="T14" fmla="*/ 2 w 578"/>
                <a:gd name="T15" fmla="*/ 1 h 75"/>
                <a:gd name="T16" fmla="*/ 1 w 578"/>
                <a:gd name="T17" fmla="*/ 1 h 75"/>
                <a:gd name="T18" fmla="*/ 1 w 578"/>
                <a:gd name="T19" fmla="*/ 1 h 75"/>
                <a:gd name="T20" fmla="*/ 1 w 578"/>
                <a:gd name="T21" fmla="*/ 1 h 75"/>
                <a:gd name="T22" fmla="*/ 1 w 578"/>
                <a:gd name="T23" fmla="*/ 1 h 75"/>
                <a:gd name="T24" fmla="*/ 1 w 578"/>
                <a:gd name="T25" fmla="*/ 1 h 75"/>
                <a:gd name="T26" fmla="*/ 1 w 578"/>
                <a:gd name="T27" fmla="*/ 1 h 75"/>
                <a:gd name="T28" fmla="*/ 1 w 578"/>
                <a:gd name="T29" fmla="*/ 1 h 75"/>
                <a:gd name="T30" fmla="*/ 1 w 578"/>
                <a:gd name="T31" fmla="*/ 1 h 75"/>
                <a:gd name="T32" fmla="*/ 0 w 578"/>
                <a:gd name="T33" fmla="*/ 0 h 75"/>
                <a:gd name="T34" fmla="*/ 1 w 578"/>
                <a:gd name="T35" fmla="*/ 1 h 75"/>
                <a:gd name="T36" fmla="*/ 1 w 578"/>
                <a:gd name="T37" fmla="*/ 1 h 75"/>
                <a:gd name="T38" fmla="*/ 1 w 578"/>
                <a:gd name="T39" fmla="*/ 1 h 75"/>
                <a:gd name="T40" fmla="*/ 1 w 578"/>
                <a:gd name="T41" fmla="*/ 1 h 75"/>
                <a:gd name="T42" fmla="*/ 1 w 578"/>
                <a:gd name="T43" fmla="*/ 1 h 75"/>
                <a:gd name="T44" fmla="*/ 1 w 578"/>
                <a:gd name="T45" fmla="*/ 1 h 75"/>
                <a:gd name="T46" fmla="*/ 1 w 578"/>
                <a:gd name="T47" fmla="*/ 1 h 75"/>
                <a:gd name="T48" fmla="*/ 1 w 578"/>
                <a:gd name="T49" fmla="*/ 1 h 75"/>
                <a:gd name="T50" fmla="*/ 2 w 578"/>
                <a:gd name="T51" fmla="*/ 1 h 75"/>
                <a:gd name="T52" fmla="*/ 2 w 578"/>
                <a:gd name="T53" fmla="*/ 1 h 75"/>
                <a:gd name="T54" fmla="*/ 2 w 578"/>
                <a:gd name="T55" fmla="*/ 1 h 75"/>
                <a:gd name="T56" fmla="*/ 2 w 578"/>
                <a:gd name="T57" fmla="*/ 1 h 75"/>
                <a:gd name="T58" fmla="*/ 2 w 578"/>
                <a:gd name="T59" fmla="*/ 1 h 75"/>
                <a:gd name="T60" fmla="*/ 2 w 578"/>
                <a:gd name="T61" fmla="*/ 1 h 75"/>
                <a:gd name="T62" fmla="*/ 3 w 578"/>
                <a:gd name="T63" fmla="*/ 1 h 75"/>
                <a:gd name="T64" fmla="*/ 3 w 578"/>
                <a:gd name="T65" fmla="*/ 1 h 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8"/>
                <a:gd name="T100" fmla="*/ 0 h 75"/>
                <a:gd name="T101" fmla="*/ 578 w 578"/>
                <a:gd name="T102" fmla="*/ 75 h 7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8" h="75">
                  <a:moveTo>
                    <a:pt x="578" y="13"/>
                  </a:moveTo>
                  <a:lnTo>
                    <a:pt x="546" y="28"/>
                  </a:lnTo>
                  <a:lnTo>
                    <a:pt x="511" y="40"/>
                  </a:lnTo>
                  <a:lnTo>
                    <a:pt x="476" y="51"/>
                  </a:lnTo>
                  <a:lnTo>
                    <a:pt x="439" y="60"/>
                  </a:lnTo>
                  <a:lnTo>
                    <a:pt x="402" y="66"/>
                  </a:lnTo>
                  <a:lnTo>
                    <a:pt x="363" y="71"/>
                  </a:lnTo>
                  <a:lnTo>
                    <a:pt x="325" y="75"/>
                  </a:lnTo>
                  <a:lnTo>
                    <a:pt x="286" y="75"/>
                  </a:lnTo>
                  <a:lnTo>
                    <a:pt x="248" y="73"/>
                  </a:lnTo>
                  <a:lnTo>
                    <a:pt x="209" y="70"/>
                  </a:lnTo>
                  <a:lnTo>
                    <a:pt x="171" y="63"/>
                  </a:lnTo>
                  <a:lnTo>
                    <a:pt x="134" y="55"/>
                  </a:lnTo>
                  <a:lnTo>
                    <a:pt x="99" y="45"/>
                  </a:lnTo>
                  <a:lnTo>
                    <a:pt x="64" y="31"/>
                  </a:lnTo>
                  <a:lnTo>
                    <a:pt x="32" y="16"/>
                  </a:lnTo>
                  <a:lnTo>
                    <a:pt x="0" y="0"/>
                  </a:lnTo>
                  <a:lnTo>
                    <a:pt x="35" y="1"/>
                  </a:lnTo>
                  <a:lnTo>
                    <a:pt x="72" y="3"/>
                  </a:lnTo>
                  <a:lnTo>
                    <a:pt x="107" y="5"/>
                  </a:lnTo>
                  <a:lnTo>
                    <a:pt x="143" y="6"/>
                  </a:lnTo>
                  <a:lnTo>
                    <a:pt x="179" y="8"/>
                  </a:lnTo>
                  <a:lnTo>
                    <a:pt x="214" y="10"/>
                  </a:lnTo>
                  <a:lnTo>
                    <a:pt x="251" y="11"/>
                  </a:lnTo>
                  <a:lnTo>
                    <a:pt x="286" y="13"/>
                  </a:lnTo>
                  <a:lnTo>
                    <a:pt x="323" y="15"/>
                  </a:lnTo>
                  <a:lnTo>
                    <a:pt x="360" y="15"/>
                  </a:lnTo>
                  <a:lnTo>
                    <a:pt x="395" y="16"/>
                  </a:lnTo>
                  <a:lnTo>
                    <a:pt x="432" y="16"/>
                  </a:lnTo>
                  <a:lnTo>
                    <a:pt x="469" y="16"/>
                  </a:lnTo>
                  <a:lnTo>
                    <a:pt x="506" y="16"/>
                  </a:lnTo>
                  <a:lnTo>
                    <a:pt x="541" y="15"/>
                  </a:lnTo>
                  <a:lnTo>
                    <a:pt x="578"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2" name="Freeform 47"/>
            <p:cNvSpPr>
              <a:spLocks noChangeArrowheads="1"/>
            </p:cNvSpPr>
            <p:nvPr/>
          </p:nvSpPr>
          <p:spPr bwMode="auto">
            <a:xfrm>
              <a:off x="1479" y="2585"/>
              <a:ext cx="527" cy="37"/>
            </a:xfrm>
            <a:custGeom>
              <a:avLst/>
              <a:gdLst>
                <a:gd name="T0" fmla="*/ 4 w 900"/>
                <a:gd name="T1" fmla="*/ 1 h 65"/>
                <a:gd name="T2" fmla="*/ 4 w 900"/>
                <a:gd name="T3" fmla="*/ 1 h 65"/>
                <a:gd name="T4" fmla="*/ 4 w 900"/>
                <a:gd name="T5" fmla="*/ 1 h 65"/>
                <a:gd name="T6" fmla="*/ 4 w 900"/>
                <a:gd name="T7" fmla="*/ 1 h 65"/>
                <a:gd name="T8" fmla="*/ 4 w 900"/>
                <a:gd name="T9" fmla="*/ 1 h 65"/>
                <a:gd name="T10" fmla="*/ 4 w 900"/>
                <a:gd name="T11" fmla="*/ 1 h 65"/>
                <a:gd name="T12" fmla="*/ 4 w 900"/>
                <a:gd name="T13" fmla="*/ 1 h 65"/>
                <a:gd name="T14" fmla="*/ 4 w 900"/>
                <a:gd name="T15" fmla="*/ 1 h 65"/>
                <a:gd name="T16" fmla="*/ 4 w 900"/>
                <a:gd name="T17" fmla="*/ 1 h 65"/>
                <a:gd name="T18" fmla="*/ 4 w 900"/>
                <a:gd name="T19" fmla="*/ 1 h 65"/>
                <a:gd name="T20" fmla="*/ 4 w 900"/>
                <a:gd name="T21" fmla="*/ 1 h 65"/>
                <a:gd name="T22" fmla="*/ 4 w 900"/>
                <a:gd name="T23" fmla="*/ 1 h 65"/>
                <a:gd name="T24" fmla="*/ 4 w 900"/>
                <a:gd name="T25" fmla="*/ 1 h 65"/>
                <a:gd name="T26" fmla="*/ 4 w 900"/>
                <a:gd name="T27" fmla="*/ 1 h 65"/>
                <a:gd name="T28" fmla="*/ 4 w 900"/>
                <a:gd name="T29" fmla="*/ 1 h 65"/>
                <a:gd name="T30" fmla="*/ 4 w 900"/>
                <a:gd name="T31" fmla="*/ 1 h 65"/>
                <a:gd name="T32" fmla="*/ 3 w 900"/>
                <a:gd name="T33" fmla="*/ 1 h 65"/>
                <a:gd name="T34" fmla="*/ 3 w 900"/>
                <a:gd name="T35" fmla="*/ 1 h 65"/>
                <a:gd name="T36" fmla="*/ 3 w 900"/>
                <a:gd name="T37" fmla="*/ 1 h 65"/>
                <a:gd name="T38" fmla="*/ 3 w 900"/>
                <a:gd name="T39" fmla="*/ 1 h 65"/>
                <a:gd name="T40" fmla="*/ 3 w 900"/>
                <a:gd name="T41" fmla="*/ 1 h 65"/>
                <a:gd name="T42" fmla="*/ 2 w 900"/>
                <a:gd name="T43" fmla="*/ 1 h 65"/>
                <a:gd name="T44" fmla="*/ 2 w 900"/>
                <a:gd name="T45" fmla="*/ 1 h 65"/>
                <a:gd name="T46" fmla="*/ 2 w 900"/>
                <a:gd name="T47" fmla="*/ 1 h 65"/>
                <a:gd name="T48" fmla="*/ 2 w 900"/>
                <a:gd name="T49" fmla="*/ 1 h 65"/>
                <a:gd name="T50" fmla="*/ 2 w 900"/>
                <a:gd name="T51" fmla="*/ 1 h 65"/>
                <a:gd name="T52" fmla="*/ 2 w 900"/>
                <a:gd name="T53" fmla="*/ 1 h 65"/>
                <a:gd name="T54" fmla="*/ 2 w 900"/>
                <a:gd name="T55" fmla="*/ 1 h 65"/>
                <a:gd name="T56" fmla="*/ 1 w 900"/>
                <a:gd name="T57" fmla="*/ 1 h 65"/>
                <a:gd name="T58" fmla="*/ 1 w 900"/>
                <a:gd name="T59" fmla="*/ 1 h 65"/>
                <a:gd name="T60" fmla="*/ 1 w 900"/>
                <a:gd name="T61" fmla="*/ 1 h 65"/>
                <a:gd name="T62" fmla="*/ 1 w 900"/>
                <a:gd name="T63" fmla="*/ 1 h 65"/>
                <a:gd name="T64" fmla="*/ 1 w 900"/>
                <a:gd name="T65" fmla="*/ 1 h 65"/>
                <a:gd name="T66" fmla="*/ 1 w 900"/>
                <a:gd name="T67" fmla="*/ 1 h 65"/>
                <a:gd name="T68" fmla="*/ 1 w 900"/>
                <a:gd name="T69" fmla="*/ 1 h 65"/>
                <a:gd name="T70" fmla="*/ 0 w 900"/>
                <a:gd name="T71" fmla="*/ 1 h 65"/>
                <a:gd name="T72" fmla="*/ 1 w 900"/>
                <a:gd name="T73" fmla="*/ 1 h 65"/>
                <a:gd name="T74" fmla="*/ 1 w 900"/>
                <a:gd name="T75" fmla="*/ 1 h 65"/>
                <a:gd name="T76" fmla="*/ 1 w 900"/>
                <a:gd name="T77" fmla="*/ 1 h 65"/>
                <a:gd name="T78" fmla="*/ 1 w 900"/>
                <a:gd name="T79" fmla="*/ 1 h 65"/>
                <a:gd name="T80" fmla="*/ 1 w 900"/>
                <a:gd name="T81" fmla="*/ 1 h 65"/>
                <a:gd name="T82" fmla="*/ 1 w 900"/>
                <a:gd name="T83" fmla="*/ 1 h 65"/>
                <a:gd name="T84" fmla="*/ 1 w 900"/>
                <a:gd name="T85" fmla="*/ 1 h 65"/>
                <a:gd name="T86" fmla="*/ 1 w 900"/>
                <a:gd name="T87" fmla="*/ 0 h 65"/>
                <a:gd name="T88" fmla="*/ 1 w 900"/>
                <a:gd name="T89" fmla="*/ 0 h 65"/>
                <a:gd name="T90" fmla="*/ 1 w 900"/>
                <a:gd name="T91" fmla="*/ 1 h 65"/>
                <a:gd name="T92" fmla="*/ 1 w 900"/>
                <a:gd name="T93" fmla="*/ 1 h 65"/>
                <a:gd name="T94" fmla="*/ 1 w 900"/>
                <a:gd name="T95" fmla="*/ 1 h 65"/>
                <a:gd name="T96" fmla="*/ 1 w 900"/>
                <a:gd name="T97" fmla="*/ 1 h 65"/>
                <a:gd name="T98" fmla="*/ 2 w 900"/>
                <a:gd name="T99" fmla="*/ 1 h 65"/>
                <a:gd name="T100" fmla="*/ 2 w 900"/>
                <a:gd name="T101" fmla="*/ 1 h 65"/>
                <a:gd name="T102" fmla="*/ 2 w 900"/>
                <a:gd name="T103" fmla="*/ 1 h 65"/>
                <a:gd name="T104" fmla="*/ 2 w 900"/>
                <a:gd name="T105" fmla="*/ 1 h 65"/>
                <a:gd name="T106" fmla="*/ 2 w 900"/>
                <a:gd name="T107" fmla="*/ 1 h 65"/>
                <a:gd name="T108" fmla="*/ 2 w 900"/>
                <a:gd name="T109" fmla="*/ 1 h 65"/>
                <a:gd name="T110" fmla="*/ 3 w 900"/>
                <a:gd name="T111" fmla="*/ 1 h 65"/>
                <a:gd name="T112" fmla="*/ 3 w 900"/>
                <a:gd name="T113" fmla="*/ 1 h 65"/>
                <a:gd name="T114" fmla="*/ 3 w 900"/>
                <a:gd name="T115" fmla="*/ 1 h 65"/>
                <a:gd name="T116" fmla="*/ 3 w 900"/>
                <a:gd name="T117" fmla="*/ 1 h 65"/>
                <a:gd name="T118" fmla="*/ 4 w 900"/>
                <a:gd name="T119" fmla="*/ 1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00"/>
                <a:gd name="T181" fmla="*/ 0 h 65"/>
                <a:gd name="T182" fmla="*/ 900 w 900"/>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00" h="65">
                  <a:moveTo>
                    <a:pt x="723" y="21"/>
                  </a:moveTo>
                  <a:lnTo>
                    <a:pt x="745" y="23"/>
                  </a:lnTo>
                  <a:lnTo>
                    <a:pt x="766" y="26"/>
                  </a:lnTo>
                  <a:lnTo>
                    <a:pt x="788" y="28"/>
                  </a:lnTo>
                  <a:lnTo>
                    <a:pt x="810" y="31"/>
                  </a:lnTo>
                  <a:lnTo>
                    <a:pt x="832" y="33"/>
                  </a:lnTo>
                  <a:lnTo>
                    <a:pt x="855" y="35"/>
                  </a:lnTo>
                  <a:lnTo>
                    <a:pt x="877" y="36"/>
                  </a:lnTo>
                  <a:lnTo>
                    <a:pt x="900" y="36"/>
                  </a:lnTo>
                  <a:lnTo>
                    <a:pt x="900" y="40"/>
                  </a:lnTo>
                  <a:lnTo>
                    <a:pt x="899" y="41"/>
                  </a:lnTo>
                  <a:lnTo>
                    <a:pt x="895" y="45"/>
                  </a:lnTo>
                  <a:lnTo>
                    <a:pt x="895" y="46"/>
                  </a:lnTo>
                  <a:lnTo>
                    <a:pt x="748" y="58"/>
                  </a:lnTo>
                  <a:lnTo>
                    <a:pt x="741" y="51"/>
                  </a:lnTo>
                  <a:lnTo>
                    <a:pt x="710" y="53"/>
                  </a:lnTo>
                  <a:lnTo>
                    <a:pt x="678" y="55"/>
                  </a:lnTo>
                  <a:lnTo>
                    <a:pt x="646" y="58"/>
                  </a:lnTo>
                  <a:lnTo>
                    <a:pt x="614" y="60"/>
                  </a:lnTo>
                  <a:lnTo>
                    <a:pt x="582" y="60"/>
                  </a:lnTo>
                  <a:lnTo>
                    <a:pt x="551" y="61"/>
                  </a:lnTo>
                  <a:lnTo>
                    <a:pt x="519" y="63"/>
                  </a:lnTo>
                  <a:lnTo>
                    <a:pt x="487" y="63"/>
                  </a:lnTo>
                  <a:lnTo>
                    <a:pt x="455" y="65"/>
                  </a:lnTo>
                  <a:lnTo>
                    <a:pt x="423" y="65"/>
                  </a:lnTo>
                  <a:lnTo>
                    <a:pt x="390" y="65"/>
                  </a:lnTo>
                  <a:lnTo>
                    <a:pt x="358" y="63"/>
                  </a:lnTo>
                  <a:lnTo>
                    <a:pt x="328" y="63"/>
                  </a:lnTo>
                  <a:lnTo>
                    <a:pt x="296" y="61"/>
                  </a:lnTo>
                  <a:lnTo>
                    <a:pt x="264" y="60"/>
                  </a:lnTo>
                  <a:lnTo>
                    <a:pt x="233" y="58"/>
                  </a:lnTo>
                  <a:lnTo>
                    <a:pt x="13" y="51"/>
                  </a:lnTo>
                  <a:lnTo>
                    <a:pt x="10" y="55"/>
                  </a:lnTo>
                  <a:lnTo>
                    <a:pt x="7" y="58"/>
                  </a:lnTo>
                  <a:lnTo>
                    <a:pt x="5" y="60"/>
                  </a:lnTo>
                  <a:lnTo>
                    <a:pt x="0" y="58"/>
                  </a:lnTo>
                  <a:lnTo>
                    <a:pt x="7" y="50"/>
                  </a:lnTo>
                  <a:lnTo>
                    <a:pt x="12" y="41"/>
                  </a:lnTo>
                  <a:lnTo>
                    <a:pt x="18" y="35"/>
                  </a:lnTo>
                  <a:lnTo>
                    <a:pt x="27" y="26"/>
                  </a:lnTo>
                  <a:lnTo>
                    <a:pt x="34" y="20"/>
                  </a:lnTo>
                  <a:lnTo>
                    <a:pt x="40" y="11"/>
                  </a:lnTo>
                  <a:lnTo>
                    <a:pt x="49" y="6"/>
                  </a:lnTo>
                  <a:lnTo>
                    <a:pt x="55" y="0"/>
                  </a:lnTo>
                  <a:lnTo>
                    <a:pt x="97" y="0"/>
                  </a:lnTo>
                  <a:lnTo>
                    <a:pt x="139" y="1"/>
                  </a:lnTo>
                  <a:lnTo>
                    <a:pt x="182" y="1"/>
                  </a:lnTo>
                  <a:lnTo>
                    <a:pt x="224" y="1"/>
                  </a:lnTo>
                  <a:lnTo>
                    <a:pt x="268" y="3"/>
                  </a:lnTo>
                  <a:lnTo>
                    <a:pt x="310" y="3"/>
                  </a:lnTo>
                  <a:lnTo>
                    <a:pt x="351" y="5"/>
                  </a:lnTo>
                  <a:lnTo>
                    <a:pt x="395" y="5"/>
                  </a:lnTo>
                  <a:lnTo>
                    <a:pt x="437" y="6"/>
                  </a:lnTo>
                  <a:lnTo>
                    <a:pt x="479" y="8"/>
                  </a:lnTo>
                  <a:lnTo>
                    <a:pt x="520" y="10"/>
                  </a:lnTo>
                  <a:lnTo>
                    <a:pt x="561" y="11"/>
                  </a:lnTo>
                  <a:lnTo>
                    <a:pt x="602" y="13"/>
                  </a:lnTo>
                  <a:lnTo>
                    <a:pt x="643" y="16"/>
                  </a:lnTo>
                  <a:lnTo>
                    <a:pt x="683" y="18"/>
                  </a:lnTo>
                  <a:lnTo>
                    <a:pt x="723" y="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3" name="Freeform 48"/>
            <p:cNvSpPr>
              <a:spLocks noChangeArrowheads="1"/>
            </p:cNvSpPr>
            <p:nvPr/>
          </p:nvSpPr>
          <p:spPr bwMode="auto">
            <a:xfrm>
              <a:off x="433" y="2612"/>
              <a:ext cx="464" cy="39"/>
            </a:xfrm>
            <a:custGeom>
              <a:avLst/>
              <a:gdLst>
                <a:gd name="T0" fmla="*/ 4 w 791"/>
                <a:gd name="T1" fmla="*/ 1 h 66"/>
                <a:gd name="T2" fmla="*/ 4 w 791"/>
                <a:gd name="T3" fmla="*/ 1 h 66"/>
                <a:gd name="T4" fmla="*/ 4 w 791"/>
                <a:gd name="T5" fmla="*/ 1 h 66"/>
                <a:gd name="T6" fmla="*/ 4 w 791"/>
                <a:gd name="T7" fmla="*/ 1 h 66"/>
                <a:gd name="T8" fmla="*/ 4 w 791"/>
                <a:gd name="T9" fmla="*/ 1 h 66"/>
                <a:gd name="T10" fmla="*/ 3 w 791"/>
                <a:gd name="T11" fmla="*/ 1 h 66"/>
                <a:gd name="T12" fmla="*/ 3 w 791"/>
                <a:gd name="T13" fmla="*/ 1 h 66"/>
                <a:gd name="T14" fmla="*/ 3 w 791"/>
                <a:gd name="T15" fmla="*/ 1 h 66"/>
                <a:gd name="T16" fmla="*/ 3 w 791"/>
                <a:gd name="T17" fmla="*/ 1 h 66"/>
                <a:gd name="T18" fmla="*/ 3 w 791"/>
                <a:gd name="T19" fmla="*/ 1 h 66"/>
                <a:gd name="T20" fmla="*/ 3 w 791"/>
                <a:gd name="T21" fmla="*/ 1 h 66"/>
                <a:gd name="T22" fmla="*/ 3 w 791"/>
                <a:gd name="T23" fmla="*/ 1 h 66"/>
                <a:gd name="T24" fmla="*/ 2 w 791"/>
                <a:gd name="T25" fmla="*/ 1 h 66"/>
                <a:gd name="T26" fmla="*/ 2 w 791"/>
                <a:gd name="T27" fmla="*/ 1 h 66"/>
                <a:gd name="T28" fmla="*/ 2 w 791"/>
                <a:gd name="T29" fmla="*/ 1 h 66"/>
                <a:gd name="T30" fmla="*/ 2 w 791"/>
                <a:gd name="T31" fmla="*/ 1 h 66"/>
                <a:gd name="T32" fmla="*/ 2 w 791"/>
                <a:gd name="T33" fmla="*/ 1 h 66"/>
                <a:gd name="T34" fmla="*/ 2 w 791"/>
                <a:gd name="T35" fmla="*/ 1 h 66"/>
                <a:gd name="T36" fmla="*/ 2 w 791"/>
                <a:gd name="T37" fmla="*/ 1 h 66"/>
                <a:gd name="T38" fmla="*/ 2 w 791"/>
                <a:gd name="T39" fmla="*/ 1 h 66"/>
                <a:gd name="T40" fmla="*/ 2 w 791"/>
                <a:gd name="T41" fmla="*/ 1 h 66"/>
                <a:gd name="T42" fmla="*/ 1 w 791"/>
                <a:gd name="T43" fmla="*/ 1 h 66"/>
                <a:gd name="T44" fmla="*/ 1 w 791"/>
                <a:gd name="T45" fmla="*/ 1 h 66"/>
                <a:gd name="T46" fmla="*/ 1 w 791"/>
                <a:gd name="T47" fmla="*/ 1 h 66"/>
                <a:gd name="T48" fmla="*/ 1 w 791"/>
                <a:gd name="T49" fmla="*/ 1 h 66"/>
                <a:gd name="T50" fmla="*/ 1 w 791"/>
                <a:gd name="T51" fmla="*/ 1 h 66"/>
                <a:gd name="T52" fmla="*/ 1 w 791"/>
                <a:gd name="T53" fmla="*/ 1 h 66"/>
                <a:gd name="T54" fmla="*/ 1 w 791"/>
                <a:gd name="T55" fmla="*/ 1 h 66"/>
                <a:gd name="T56" fmla="*/ 1 w 791"/>
                <a:gd name="T57" fmla="*/ 1 h 66"/>
                <a:gd name="T58" fmla="*/ 1 w 791"/>
                <a:gd name="T59" fmla="*/ 1 h 66"/>
                <a:gd name="T60" fmla="*/ 1 w 791"/>
                <a:gd name="T61" fmla="*/ 1 h 66"/>
                <a:gd name="T62" fmla="*/ 1 w 791"/>
                <a:gd name="T63" fmla="*/ 1 h 66"/>
                <a:gd name="T64" fmla="*/ 1 w 791"/>
                <a:gd name="T65" fmla="*/ 1 h 66"/>
                <a:gd name="T66" fmla="*/ 1 w 791"/>
                <a:gd name="T67" fmla="*/ 1 h 66"/>
                <a:gd name="T68" fmla="*/ 1 w 791"/>
                <a:gd name="T69" fmla="*/ 1 h 66"/>
                <a:gd name="T70" fmla="*/ 0 w 791"/>
                <a:gd name="T71" fmla="*/ 1 h 66"/>
                <a:gd name="T72" fmla="*/ 0 w 791"/>
                <a:gd name="T73" fmla="*/ 1 h 66"/>
                <a:gd name="T74" fmla="*/ 1 w 791"/>
                <a:gd name="T75" fmla="*/ 1 h 66"/>
                <a:gd name="T76" fmla="*/ 1 w 791"/>
                <a:gd name="T77" fmla="*/ 1 h 66"/>
                <a:gd name="T78" fmla="*/ 1 w 791"/>
                <a:gd name="T79" fmla="*/ 1 h 66"/>
                <a:gd name="T80" fmla="*/ 1 w 791"/>
                <a:gd name="T81" fmla="*/ 1 h 66"/>
                <a:gd name="T82" fmla="*/ 1 w 791"/>
                <a:gd name="T83" fmla="*/ 1 h 66"/>
                <a:gd name="T84" fmla="*/ 1 w 791"/>
                <a:gd name="T85" fmla="*/ 1 h 66"/>
                <a:gd name="T86" fmla="*/ 2 w 791"/>
                <a:gd name="T87" fmla="*/ 1 h 66"/>
                <a:gd name="T88" fmla="*/ 2 w 791"/>
                <a:gd name="T89" fmla="*/ 1 h 66"/>
                <a:gd name="T90" fmla="*/ 2 w 791"/>
                <a:gd name="T91" fmla="*/ 1 h 66"/>
                <a:gd name="T92" fmla="*/ 2 w 791"/>
                <a:gd name="T93" fmla="*/ 1 h 66"/>
                <a:gd name="T94" fmla="*/ 2 w 791"/>
                <a:gd name="T95" fmla="*/ 1 h 66"/>
                <a:gd name="T96" fmla="*/ 3 w 791"/>
                <a:gd name="T97" fmla="*/ 1 h 66"/>
                <a:gd name="T98" fmla="*/ 3 w 791"/>
                <a:gd name="T99" fmla="*/ 1 h 66"/>
                <a:gd name="T100" fmla="*/ 3 w 791"/>
                <a:gd name="T101" fmla="*/ 1 h 66"/>
                <a:gd name="T102" fmla="*/ 3 w 791"/>
                <a:gd name="T103" fmla="*/ 1 h 66"/>
                <a:gd name="T104" fmla="*/ 4 w 791"/>
                <a:gd name="T105" fmla="*/ 0 h 66"/>
                <a:gd name="T106" fmla="*/ 4 w 791"/>
                <a:gd name="T107" fmla="*/ 1 h 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1"/>
                <a:gd name="T163" fmla="*/ 0 h 66"/>
                <a:gd name="T164" fmla="*/ 791 w 791"/>
                <a:gd name="T165" fmla="*/ 66 h 6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1" h="66">
                  <a:moveTo>
                    <a:pt x="791" y="59"/>
                  </a:moveTo>
                  <a:lnTo>
                    <a:pt x="769" y="62"/>
                  </a:lnTo>
                  <a:lnTo>
                    <a:pt x="748" y="64"/>
                  </a:lnTo>
                  <a:lnTo>
                    <a:pt x="726" y="66"/>
                  </a:lnTo>
                  <a:lnTo>
                    <a:pt x="704" y="66"/>
                  </a:lnTo>
                  <a:lnTo>
                    <a:pt x="682" y="66"/>
                  </a:lnTo>
                  <a:lnTo>
                    <a:pt x="661" y="66"/>
                  </a:lnTo>
                  <a:lnTo>
                    <a:pt x="639" y="64"/>
                  </a:lnTo>
                  <a:lnTo>
                    <a:pt x="615" y="62"/>
                  </a:lnTo>
                  <a:lnTo>
                    <a:pt x="594" y="62"/>
                  </a:lnTo>
                  <a:lnTo>
                    <a:pt x="570" y="61"/>
                  </a:lnTo>
                  <a:lnTo>
                    <a:pt x="547" y="59"/>
                  </a:lnTo>
                  <a:lnTo>
                    <a:pt x="525" y="57"/>
                  </a:lnTo>
                  <a:lnTo>
                    <a:pt x="502" y="57"/>
                  </a:lnTo>
                  <a:lnTo>
                    <a:pt x="478" y="57"/>
                  </a:lnTo>
                  <a:lnTo>
                    <a:pt x="455" y="57"/>
                  </a:lnTo>
                  <a:lnTo>
                    <a:pt x="431" y="57"/>
                  </a:lnTo>
                  <a:lnTo>
                    <a:pt x="408" y="56"/>
                  </a:lnTo>
                  <a:lnTo>
                    <a:pt x="383" y="56"/>
                  </a:lnTo>
                  <a:lnTo>
                    <a:pt x="356" y="54"/>
                  </a:lnTo>
                  <a:lnTo>
                    <a:pt x="329" y="52"/>
                  </a:lnTo>
                  <a:lnTo>
                    <a:pt x="302" y="51"/>
                  </a:lnTo>
                  <a:lnTo>
                    <a:pt x="276" y="49"/>
                  </a:lnTo>
                  <a:lnTo>
                    <a:pt x="249" y="47"/>
                  </a:lnTo>
                  <a:lnTo>
                    <a:pt x="221" y="46"/>
                  </a:lnTo>
                  <a:lnTo>
                    <a:pt x="194" y="44"/>
                  </a:lnTo>
                  <a:lnTo>
                    <a:pt x="165" y="42"/>
                  </a:lnTo>
                  <a:lnTo>
                    <a:pt x="139" y="41"/>
                  </a:lnTo>
                  <a:lnTo>
                    <a:pt x="110" y="39"/>
                  </a:lnTo>
                  <a:lnTo>
                    <a:pt x="83" y="39"/>
                  </a:lnTo>
                  <a:lnTo>
                    <a:pt x="57" y="37"/>
                  </a:lnTo>
                  <a:lnTo>
                    <a:pt x="30" y="36"/>
                  </a:lnTo>
                  <a:lnTo>
                    <a:pt x="5" y="34"/>
                  </a:lnTo>
                  <a:lnTo>
                    <a:pt x="3" y="32"/>
                  </a:lnTo>
                  <a:lnTo>
                    <a:pt x="1" y="29"/>
                  </a:lnTo>
                  <a:lnTo>
                    <a:pt x="0" y="25"/>
                  </a:lnTo>
                  <a:lnTo>
                    <a:pt x="0" y="22"/>
                  </a:lnTo>
                  <a:lnTo>
                    <a:pt x="46" y="20"/>
                  </a:lnTo>
                  <a:lnTo>
                    <a:pt x="93" y="19"/>
                  </a:lnTo>
                  <a:lnTo>
                    <a:pt x="139" y="17"/>
                  </a:lnTo>
                  <a:lnTo>
                    <a:pt x="185" y="15"/>
                  </a:lnTo>
                  <a:lnTo>
                    <a:pt x="232" y="14"/>
                  </a:lnTo>
                  <a:lnTo>
                    <a:pt x="277" y="12"/>
                  </a:lnTo>
                  <a:lnTo>
                    <a:pt x="323" y="10"/>
                  </a:lnTo>
                  <a:lnTo>
                    <a:pt x="369" y="9"/>
                  </a:lnTo>
                  <a:lnTo>
                    <a:pt x="415" y="9"/>
                  </a:lnTo>
                  <a:lnTo>
                    <a:pt x="460" y="7"/>
                  </a:lnTo>
                  <a:lnTo>
                    <a:pt x="505" y="5"/>
                  </a:lnTo>
                  <a:lnTo>
                    <a:pt x="550" y="5"/>
                  </a:lnTo>
                  <a:lnTo>
                    <a:pt x="595" y="4"/>
                  </a:lnTo>
                  <a:lnTo>
                    <a:pt x="641" y="2"/>
                  </a:lnTo>
                  <a:lnTo>
                    <a:pt x="686" y="2"/>
                  </a:lnTo>
                  <a:lnTo>
                    <a:pt x="731" y="0"/>
                  </a:lnTo>
                  <a:lnTo>
                    <a:pt x="791"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4" name="Freeform 49"/>
            <p:cNvSpPr>
              <a:spLocks noChangeArrowheads="1"/>
            </p:cNvSpPr>
            <p:nvPr/>
          </p:nvSpPr>
          <p:spPr bwMode="auto">
            <a:xfrm>
              <a:off x="1436" y="2625"/>
              <a:ext cx="523" cy="40"/>
            </a:xfrm>
            <a:custGeom>
              <a:avLst/>
              <a:gdLst>
                <a:gd name="T0" fmla="*/ 1 w 896"/>
                <a:gd name="T1" fmla="*/ 1 h 67"/>
                <a:gd name="T2" fmla="*/ 1 w 896"/>
                <a:gd name="T3" fmla="*/ 1 h 67"/>
                <a:gd name="T4" fmla="*/ 1 w 896"/>
                <a:gd name="T5" fmla="*/ 1 h 67"/>
                <a:gd name="T6" fmla="*/ 1 w 896"/>
                <a:gd name="T7" fmla="*/ 1 h 67"/>
                <a:gd name="T8" fmla="*/ 2 w 896"/>
                <a:gd name="T9" fmla="*/ 1 h 67"/>
                <a:gd name="T10" fmla="*/ 2 w 896"/>
                <a:gd name="T11" fmla="*/ 1 h 67"/>
                <a:gd name="T12" fmla="*/ 2 w 896"/>
                <a:gd name="T13" fmla="*/ 1 h 67"/>
                <a:gd name="T14" fmla="*/ 2 w 896"/>
                <a:gd name="T15" fmla="*/ 1 h 67"/>
                <a:gd name="T16" fmla="*/ 2 w 896"/>
                <a:gd name="T17" fmla="*/ 1 h 67"/>
                <a:gd name="T18" fmla="*/ 3 w 896"/>
                <a:gd name="T19" fmla="*/ 1 h 67"/>
                <a:gd name="T20" fmla="*/ 3 w 896"/>
                <a:gd name="T21" fmla="*/ 1 h 67"/>
                <a:gd name="T22" fmla="*/ 3 w 896"/>
                <a:gd name="T23" fmla="*/ 1 h 67"/>
                <a:gd name="T24" fmla="*/ 3 w 896"/>
                <a:gd name="T25" fmla="*/ 1 h 67"/>
                <a:gd name="T26" fmla="*/ 4 w 896"/>
                <a:gd name="T27" fmla="*/ 1 h 67"/>
                <a:gd name="T28" fmla="*/ 4 w 896"/>
                <a:gd name="T29" fmla="*/ 1 h 67"/>
                <a:gd name="T30" fmla="*/ 4 w 896"/>
                <a:gd name="T31" fmla="*/ 1 h 67"/>
                <a:gd name="T32" fmla="*/ 4 w 896"/>
                <a:gd name="T33" fmla="*/ 1 h 67"/>
                <a:gd name="T34" fmla="*/ 4 w 896"/>
                <a:gd name="T35" fmla="*/ 1 h 67"/>
                <a:gd name="T36" fmla="*/ 4 w 896"/>
                <a:gd name="T37" fmla="*/ 1 h 67"/>
                <a:gd name="T38" fmla="*/ 4 w 896"/>
                <a:gd name="T39" fmla="*/ 1 h 67"/>
                <a:gd name="T40" fmla="*/ 4 w 896"/>
                <a:gd name="T41" fmla="*/ 1 h 67"/>
                <a:gd name="T42" fmla="*/ 3 w 896"/>
                <a:gd name="T43" fmla="*/ 1 h 67"/>
                <a:gd name="T44" fmla="*/ 3 w 896"/>
                <a:gd name="T45" fmla="*/ 1 h 67"/>
                <a:gd name="T46" fmla="*/ 3 w 896"/>
                <a:gd name="T47" fmla="*/ 1 h 67"/>
                <a:gd name="T48" fmla="*/ 2 w 896"/>
                <a:gd name="T49" fmla="*/ 1 h 67"/>
                <a:gd name="T50" fmla="*/ 2 w 896"/>
                <a:gd name="T51" fmla="*/ 1 h 67"/>
                <a:gd name="T52" fmla="*/ 2 w 896"/>
                <a:gd name="T53" fmla="*/ 1 h 67"/>
                <a:gd name="T54" fmla="*/ 2 w 896"/>
                <a:gd name="T55" fmla="*/ 1 h 67"/>
                <a:gd name="T56" fmla="*/ 1 w 896"/>
                <a:gd name="T57" fmla="*/ 1 h 67"/>
                <a:gd name="T58" fmla="*/ 1 w 896"/>
                <a:gd name="T59" fmla="*/ 1 h 67"/>
                <a:gd name="T60" fmla="*/ 1 w 896"/>
                <a:gd name="T61" fmla="*/ 1 h 67"/>
                <a:gd name="T62" fmla="*/ 1 w 896"/>
                <a:gd name="T63" fmla="*/ 1 h 67"/>
                <a:gd name="T64" fmla="*/ 1 w 896"/>
                <a:gd name="T65" fmla="*/ 1 h 67"/>
                <a:gd name="T66" fmla="*/ 0 w 896"/>
                <a:gd name="T67" fmla="*/ 1 h 67"/>
                <a:gd name="T68" fmla="*/ 1 w 896"/>
                <a:gd name="T69" fmla="*/ 1 h 67"/>
                <a:gd name="T70" fmla="*/ 1 w 896"/>
                <a:gd name="T71" fmla="*/ 1 h 67"/>
                <a:gd name="T72" fmla="*/ 1 w 896"/>
                <a:gd name="T73" fmla="*/ 1 h 67"/>
                <a:gd name="T74" fmla="*/ 1 w 896"/>
                <a:gd name="T75" fmla="*/ 1 h 67"/>
                <a:gd name="T76" fmla="*/ 1 w 896"/>
                <a:gd name="T77" fmla="*/ 0 h 67"/>
                <a:gd name="T78" fmla="*/ 1 w 896"/>
                <a:gd name="T79" fmla="*/ 1 h 67"/>
                <a:gd name="T80" fmla="*/ 1 w 896"/>
                <a:gd name="T81" fmla="*/ 1 h 67"/>
                <a:gd name="T82" fmla="*/ 1 w 896"/>
                <a:gd name="T83" fmla="*/ 1 h 67"/>
                <a:gd name="T84" fmla="*/ 1 w 896"/>
                <a:gd name="T85" fmla="*/ 1 h 67"/>
                <a:gd name="T86" fmla="*/ 1 w 896"/>
                <a:gd name="T87" fmla="*/ 1 h 67"/>
                <a:gd name="T88" fmla="*/ 1 w 896"/>
                <a:gd name="T89" fmla="*/ 1 h 67"/>
                <a:gd name="T90" fmla="*/ 1 w 896"/>
                <a:gd name="T91" fmla="*/ 1 h 67"/>
                <a:gd name="T92" fmla="*/ 1 w 896"/>
                <a:gd name="T93" fmla="*/ 1 h 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96"/>
                <a:gd name="T142" fmla="*/ 0 h 67"/>
                <a:gd name="T143" fmla="*/ 896 w 896"/>
                <a:gd name="T144" fmla="*/ 67 h 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96" h="67">
                  <a:moveTo>
                    <a:pt x="129" y="12"/>
                  </a:moveTo>
                  <a:lnTo>
                    <a:pt x="178" y="14"/>
                  </a:lnTo>
                  <a:lnTo>
                    <a:pt x="226" y="15"/>
                  </a:lnTo>
                  <a:lnTo>
                    <a:pt x="275" y="17"/>
                  </a:lnTo>
                  <a:lnTo>
                    <a:pt x="323" y="19"/>
                  </a:lnTo>
                  <a:lnTo>
                    <a:pt x="372" y="22"/>
                  </a:lnTo>
                  <a:lnTo>
                    <a:pt x="419" y="24"/>
                  </a:lnTo>
                  <a:lnTo>
                    <a:pt x="467" y="25"/>
                  </a:lnTo>
                  <a:lnTo>
                    <a:pt x="514" y="27"/>
                  </a:lnTo>
                  <a:lnTo>
                    <a:pt x="563" y="29"/>
                  </a:lnTo>
                  <a:lnTo>
                    <a:pt x="610" y="32"/>
                  </a:lnTo>
                  <a:lnTo>
                    <a:pt x="656" y="34"/>
                  </a:lnTo>
                  <a:lnTo>
                    <a:pt x="705" y="35"/>
                  </a:lnTo>
                  <a:lnTo>
                    <a:pt x="752" y="39"/>
                  </a:lnTo>
                  <a:lnTo>
                    <a:pt x="800" y="40"/>
                  </a:lnTo>
                  <a:lnTo>
                    <a:pt x="847" y="44"/>
                  </a:lnTo>
                  <a:lnTo>
                    <a:pt x="896" y="47"/>
                  </a:lnTo>
                  <a:lnTo>
                    <a:pt x="896" y="57"/>
                  </a:lnTo>
                  <a:lnTo>
                    <a:pt x="840" y="59"/>
                  </a:lnTo>
                  <a:lnTo>
                    <a:pt x="785" y="62"/>
                  </a:lnTo>
                  <a:lnTo>
                    <a:pt x="728" y="64"/>
                  </a:lnTo>
                  <a:lnTo>
                    <a:pt x="673" y="64"/>
                  </a:lnTo>
                  <a:lnTo>
                    <a:pt x="618" y="65"/>
                  </a:lnTo>
                  <a:lnTo>
                    <a:pt x="561" y="67"/>
                  </a:lnTo>
                  <a:lnTo>
                    <a:pt x="506" y="67"/>
                  </a:lnTo>
                  <a:lnTo>
                    <a:pt x="449" y="67"/>
                  </a:lnTo>
                  <a:lnTo>
                    <a:pt x="394" y="67"/>
                  </a:lnTo>
                  <a:lnTo>
                    <a:pt x="337" y="67"/>
                  </a:lnTo>
                  <a:lnTo>
                    <a:pt x="282" y="65"/>
                  </a:lnTo>
                  <a:lnTo>
                    <a:pt x="225" y="64"/>
                  </a:lnTo>
                  <a:lnTo>
                    <a:pt x="169" y="64"/>
                  </a:lnTo>
                  <a:lnTo>
                    <a:pt x="113" y="62"/>
                  </a:lnTo>
                  <a:lnTo>
                    <a:pt x="57" y="59"/>
                  </a:lnTo>
                  <a:lnTo>
                    <a:pt x="0" y="57"/>
                  </a:lnTo>
                  <a:lnTo>
                    <a:pt x="9" y="47"/>
                  </a:lnTo>
                  <a:lnTo>
                    <a:pt x="14" y="35"/>
                  </a:lnTo>
                  <a:lnTo>
                    <a:pt x="22" y="25"/>
                  </a:lnTo>
                  <a:lnTo>
                    <a:pt x="37" y="22"/>
                  </a:lnTo>
                  <a:lnTo>
                    <a:pt x="66" y="0"/>
                  </a:lnTo>
                  <a:lnTo>
                    <a:pt x="74" y="3"/>
                  </a:lnTo>
                  <a:lnTo>
                    <a:pt x="82" y="5"/>
                  </a:lnTo>
                  <a:lnTo>
                    <a:pt x="89" y="7"/>
                  </a:lnTo>
                  <a:lnTo>
                    <a:pt x="97" y="8"/>
                  </a:lnTo>
                  <a:lnTo>
                    <a:pt x="106" y="8"/>
                  </a:lnTo>
                  <a:lnTo>
                    <a:pt x="113" y="8"/>
                  </a:lnTo>
                  <a:lnTo>
                    <a:pt x="121" y="10"/>
                  </a:lnTo>
                  <a:lnTo>
                    <a:pt x="129"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5" name="Freeform 50"/>
            <p:cNvSpPr>
              <a:spLocks noChangeArrowheads="1"/>
            </p:cNvSpPr>
            <p:nvPr/>
          </p:nvSpPr>
          <p:spPr bwMode="auto">
            <a:xfrm>
              <a:off x="471" y="2657"/>
              <a:ext cx="486" cy="33"/>
            </a:xfrm>
            <a:custGeom>
              <a:avLst/>
              <a:gdLst>
                <a:gd name="T0" fmla="*/ 4 w 828"/>
                <a:gd name="T1" fmla="*/ 1 h 57"/>
                <a:gd name="T2" fmla="*/ 4 w 828"/>
                <a:gd name="T3" fmla="*/ 1 h 57"/>
                <a:gd name="T4" fmla="*/ 3 w 828"/>
                <a:gd name="T5" fmla="*/ 1 h 57"/>
                <a:gd name="T6" fmla="*/ 3 w 828"/>
                <a:gd name="T7" fmla="*/ 1 h 57"/>
                <a:gd name="T8" fmla="*/ 2 w 828"/>
                <a:gd name="T9" fmla="*/ 1 h 57"/>
                <a:gd name="T10" fmla="*/ 2 w 828"/>
                <a:gd name="T11" fmla="*/ 1 h 57"/>
                <a:gd name="T12" fmla="*/ 2 w 828"/>
                <a:gd name="T13" fmla="*/ 1 h 57"/>
                <a:gd name="T14" fmla="*/ 1 w 828"/>
                <a:gd name="T15" fmla="*/ 1 h 57"/>
                <a:gd name="T16" fmla="*/ 1 w 828"/>
                <a:gd name="T17" fmla="*/ 1 h 57"/>
                <a:gd name="T18" fmla="*/ 1 w 828"/>
                <a:gd name="T19" fmla="*/ 1 h 57"/>
                <a:gd name="T20" fmla="*/ 1 w 828"/>
                <a:gd name="T21" fmla="*/ 1 h 57"/>
                <a:gd name="T22" fmla="*/ 1 w 828"/>
                <a:gd name="T23" fmla="*/ 1 h 57"/>
                <a:gd name="T24" fmla="*/ 1 w 828"/>
                <a:gd name="T25" fmla="*/ 1 h 57"/>
                <a:gd name="T26" fmla="*/ 1 w 828"/>
                <a:gd name="T27" fmla="*/ 1 h 57"/>
                <a:gd name="T28" fmla="*/ 1 w 828"/>
                <a:gd name="T29" fmla="*/ 1 h 57"/>
                <a:gd name="T30" fmla="*/ 1 w 828"/>
                <a:gd name="T31" fmla="*/ 1 h 57"/>
                <a:gd name="T32" fmla="*/ 1 w 828"/>
                <a:gd name="T33" fmla="*/ 1 h 57"/>
                <a:gd name="T34" fmla="*/ 1 w 828"/>
                <a:gd name="T35" fmla="*/ 1 h 57"/>
                <a:gd name="T36" fmla="*/ 0 w 828"/>
                <a:gd name="T37" fmla="*/ 1 h 57"/>
                <a:gd name="T38" fmla="*/ 1 w 828"/>
                <a:gd name="T39" fmla="*/ 1 h 57"/>
                <a:gd name="T40" fmla="*/ 1 w 828"/>
                <a:gd name="T41" fmla="*/ 1 h 57"/>
                <a:gd name="T42" fmla="*/ 1 w 828"/>
                <a:gd name="T43" fmla="*/ 1 h 57"/>
                <a:gd name="T44" fmla="*/ 1 w 828"/>
                <a:gd name="T45" fmla="*/ 1 h 57"/>
                <a:gd name="T46" fmla="*/ 1 w 828"/>
                <a:gd name="T47" fmla="*/ 1 h 57"/>
                <a:gd name="T48" fmla="*/ 1 w 828"/>
                <a:gd name="T49" fmla="*/ 1 h 57"/>
                <a:gd name="T50" fmla="*/ 1 w 828"/>
                <a:gd name="T51" fmla="*/ 1 h 57"/>
                <a:gd name="T52" fmla="*/ 1 w 828"/>
                <a:gd name="T53" fmla="*/ 1 h 57"/>
                <a:gd name="T54" fmla="*/ 2 w 828"/>
                <a:gd name="T55" fmla="*/ 1 h 57"/>
                <a:gd name="T56" fmla="*/ 2 w 828"/>
                <a:gd name="T57" fmla="*/ 1 h 57"/>
                <a:gd name="T58" fmla="*/ 2 w 828"/>
                <a:gd name="T59" fmla="*/ 1 h 57"/>
                <a:gd name="T60" fmla="*/ 2 w 828"/>
                <a:gd name="T61" fmla="*/ 1 h 57"/>
                <a:gd name="T62" fmla="*/ 3 w 828"/>
                <a:gd name="T63" fmla="*/ 1 h 57"/>
                <a:gd name="T64" fmla="*/ 3 w 828"/>
                <a:gd name="T65" fmla="*/ 0 h 57"/>
                <a:gd name="T66" fmla="*/ 3 w 828"/>
                <a:gd name="T67" fmla="*/ 0 h 57"/>
                <a:gd name="T68" fmla="*/ 4 w 828"/>
                <a:gd name="T69" fmla="*/ 1 h 57"/>
                <a:gd name="T70" fmla="*/ 4 w 828"/>
                <a:gd name="T71" fmla="*/ 1 h 57"/>
                <a:gd name="T72" fmla="*/ 4 w 828"/>
                <a:gd name="T73" fmla="*/ 1 h 57"/>
                <a:gd name="T74" fmla="*/ 4 w 828"/>
                <a:gd name="T75" fmla="*/ 1 h 57"/>
                <a:gd name="T76" fmla="*/ 4 w 828"/>
                <a:gd name="T77" fmla="*/ 1 h 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28"/>
                <a:gd name="T118" fmla="*/ 0 h 57"/>
                <a:gd name="T119" fmla="*/ 828 w 828"/>
                <a:gd name="T120" fmla="*/ 57 h 5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28" h="57">
                  <a:moveTo>
                    <a:pt x="828" y="55"/>
                  </a:moveTo>
                  <a:lnTo>
                    <a:pt x="793" y="53"/>
                  </a:lnTo>
                  <a:lnTo>
                    <a:pt x="756" y="52"/>
                  </a:lnTo>
                  <a:lnTo>
                    <a:pt x="721" y="52"/>
                  </a:lnTo>
                  <a:lnTo>
                    <a:pt x="684" y="52"/>
                  </a:lnTo>
                  <a:lnTo>
                    <a:pt x="647" y="52"/>
                  </a:lnTo>
                  <a:lnTo>
                    <a:pt x="611" y="53"/>
                  </a:lnTo>
                  <a:lnTo>
                    <a:pt x="574" y="53"/>
                  </a:lnTo>
                  <a:lnTo>
                    <a:pt x="537" y="55"/>
                  </a:lnTo>
                  <a:lnTo>
                    <a:pt x="500" y="55"/>
                  </a:lnTo>
                  <a:lnTo>
                    <a:pt x="463" y="55"/>
                  </a:lnTo>
                  <a:lnTo>
                    <a:pt x="427" y="57"/>
                  </a:lnTo>
                  <a:lnTo>
                    <a:pt x="390" y="55"/>
                  </a:lnTo>
                  <a:lnTo>
                    <a:pt x="355" y="55"/>
                  </a:lnTo>
                  <a:lnTo>
                    <a:pt x="318" y="53"/>
                  </a:lnTo>
                  <a:lnTo>
                    <a:pt x="283" y="50"/>
                  </a:lnTo>
                  <a:lnTo>
                    <a:pt x="248" y="46"/>
                  </a:lnTo>
                  <a:lnTo>
                    <a:pt x="241" y="53"/>
                  </a:lnTo>
                  <a:lnTo>
                    <a:pt x="234" y="52"/>
                  </a:lnTo>
                  <a:lnTo>
                    <a:pt x="226" y="46"/>
                  </a:lnTo>
                  <a:lnTo>
                    <a:pt x="221" y="46"/>
                  </a:lnTo>
                  <a:lnTo>
                    <a:pt x="144" y="50"/>
                  </a:lnTo>
                  <a:lnTo>
                    <a:pt x="139" y="45"/>
                  </a:lnTo>
                  <a:lnTo>
                    <a:pt x="130" y="41"/>
                  </a:lnTo>
                  <a:lnTo>
                    <a:pt x="124" y="40"/>
                  </a:lnTo>
                  <a:lnTo>
                    <a:pt x="115" y="40"/>
                  </a:lnTo>
                  <a:lnTo>
                    <a:pt x="107" y="40"/>
                  </a:lnTo>
                  <a:lnTo>
                    <a:pt x="99" y="40"/>
                  </a:lnTo>
                  <a:lnTo>
                    <a:pt x="92" y="40"/>
                  </a:lnTo>
                  <a:lnTo>
                    <a:pt x="85" y="40"/>
                  </a:lnTo>
                  <a:lnTo>
                    <a:pt x="75" y="38"/>
                  </a:lnTo>
                  <a:lnTo>
                    <a:pt x="63" y="38"/>
                  </a:lnTo>
                  <a:lnTo>
                    <a:pt x="52" y="38"/>
                  </a:lnTo>
                  <a:lnTo>
                    <a:pt x="42" y="36"/>
                  </a:lnTo>
                  <a:lnTo>
                    <a:pt x="30" y="36"/>
                  </a:lnTo>
                  <a:lnTo>
                    <a:pt x="20" y="35"/>
                  </a:lnTo>
                  <a:lnTo>
                    <a:pt x="10" y="33"/>
                  </a:lnTo>
                  <a:lnTo>
                    <a:pt x="0" y="30"/>
                  </a:lnTo>
                  <a:lnTo>
                    <a:pt x="3" y="21"/>
                  </a:lnTo>
                  <a:lnTo>
                    <a:pt x="8" y="16"/>
                  </a:lnTo>
                  <a:lnTo>
                    <a:pt x="17" y="16"/>
                  </a:lnTo>
                  <a:lnTo>
                    <a:pt x="25" y="16"/>
                  </a:lnTo>
                  <a:lnTo>
                    <a:pt x="35" y="18"/>
                  </a:lnTo>
                  <a:lnTo>
                    <a:pt x="43" y="16"/>
                  </a:lnTo>
                  <a:lnTo>
                    <a:pt x="52" y="15"/>
                  </a:lnTo>
                  <a:lnTo>
                    <a:pt x="60" y="8"/>
                  </a:lnTo>
                  <a:lnTo>
                    <a:pt x="87" y="15"/>
                  </a:lnTo>
                  <a:lnTo>
                    <a:pt x="114" y="18"/>
                  </a:lnTo>
                  <a:lnTo>
                    <a:pt x="139" y="18"/>
                  </a:lnTo>
                  <a:lnTo>
                    <a:pt x="162" y="15"/>
                  </a:lnTo>
                  <a:lnTo>
                    <a:pt x="187" y="13"/>
                  </a:lnTo>
                  <a:lnTo>
                    <a:pt x="214" y="10"/>
                  </a:lnTo>
                  <a:lnTo>
                    <a:pt x="241" y="8"/>
                  </a:lnTo>
                  <a:lnTo>
                    <a:pt x="269" y="8"/>
                  </a:lnTo>
                  <a:lnTo>
                    <a:pt x="299" y="11"/>
                  </a:lnTo>
                  <a:lnTo>
                    <a:pt x="330" y="11"/>
                  </a:lnTo>
                  <a:lnTo>
                    <a:pt x="360" y="13"/>
                  </a:lnTo>
                  <a:lnTo>
                    <a:pt x="390" y="13"/>
                  </a:lnTo>
                  <a:lnTo>
                    <a:pt x="418" y="11"/>
                  </a:lnTo>
                  <a:lnTo>
                    <a:pt x="448" y="10"/>
                  </a:lnTo>
                  <a:lnTo>
                    <a:pt x="478" y="8"/>
                  </a:lnTo>
                  <a:lnTo>
                    <a:pt x="509" y="6"/>
                  </a:lnTo>
                  <a:lnTo>
                    <a:pt x="539" y="5"/>
                  </a:lnTo>
                  <a:lnTo>
                    <a:pt x="569" y="3"/>
                  </a:lnTo>
                  <a:lnTo>
                    <a:pt x="599" y="1"/>
                  </a:lnTo>
                  <a:lnTo>
                    <a:pt x="629" y="0"/>
                  </a:lnTo>
                  <a:lnTo>
                    <a:pt x="659" y="0"/>
                  </a:lnTo>
                  <a:lnTo>
                    <a:pt x="691" y="0"/>
                  </a:lnTo>
                  <a:lnTo>
                    <a:pt x="721" y="1"/>
                  </a:lnTo>
                  <a:lnTo>
                    <a:pt x="753" y="3"/>
                  </a:lnTo>
                  <a:lnTo>
                    <a:pt x="761" y="11"/>
                  </a:lnTo>
                  <a:lnTo>
                    <a:pt x="771" y="16"/>
                  </a:lnTo>
                  <a:lnTo>
                    <a:pt x="781" y="23"/>
                  </a:lnTo>
                  <a:lnTo>
                    <a:pt x="791" y="28"/>
                  </a:lnTo>
                  <a:lnTo>
                    <a:pt x="801" y="35"/>
                  </a:lnTo>
                  <a:lnTo>
                    <a:pt x="811" y="40"/>
                  </a:lnTo>
                  <a:lnTo>
                    <a:pt x="820" y="46"/>
                  </a:lnTo>
                  <a:lnTo>
                    <a:pt x="828" y="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6" name="Freeform 51"/>
            <p:cNvSpPr>
              <a:spLocks noChangeArrowheads="1"/>
            </p:cNvSpPr>
            <p:nvPr/>
          </p:nvSpPr>
          <p:spPr bwMode="auto">
            <a:xfrm>
              <a:off x="1395" y="2665"/>
              <a:ext cx="533" cy="37"/>
            </a:xfrm>
            <a:custGeom>
              <a:avLst/>
              <a:gdLst>
                <a:gd name="T0" fmla="*/ 3 w 910"/>
                <a:gd name="T1" fmla="*/ 1 h 63"/>
                <a:gd name="T2" fmla="*/ 3 w 910"/>
                <a:gd name="T3" fmla="*/ 1 h 63"/>
                <a:gd name="T4" fmla="*/ 3 w 910"/>
                <a:gd name="T5" fmla="*/ 1 h 63"/>
                <a:gd name="T6" fmla="*/ 3 w 910"/>
                <a:gd name="T7" fmla="*/ 1 h 63"/>
                <a:gd name="T8" fmla="*/ 4 w 910"/>
                <a:gd name="T9" fmla="*/ 1 h 63"/>
                <a:gd name="T10" fmla="*/ 4 w 910"/>
                <a:gd name="T11" fmla="*/ 1 h 63"/>
                <a:gd name="T12" fmla="*/ 4 w 910"/>
                <a:gd name="T13" fmla="*/ 1 h 63"/>
                <a:gd name="T14" fmla="*/ 4 w 910"/>
                <a:gd name="T15" fmla="*/ 1 h 63"/>
                <a:gd name="T16" fmla="*/ 5 w 910"/>
                <a:gd name="T17" fmla="*/ 1 h 63"/>
                <a:gd name="T18" fmla="*/ 5 w 910"/>
                <a:gd name="T19" fmla="*/ 1 h 63"/>
                <a:gd name="T20" fmla="*/ 4 w 910"/>
                <a:gd name="T21" fmla="*/ 1 h 63"/>
                <a:gd name="T22" fmla="*/ 4 w 910"/>
                <a:gd name="T23" fmla="*/ 1 h 63"/>
                <a:gd name="T24" fmla="*/ 4 w 910"/>
                <a:gd name="T25" fmla="*/ 1 h 63"/>
                <a:gd name="T26" fmla="*/ 3 w 910"/>
                <a:gd name="T27" fmla="*/ 1 h 63"/>
                <a:gd name="T28" fmla="*/ 3 w 910"/>
                <a:gd name="T29" fmla="*/ 1 h 63"/>
                <a:gd name="T30" fmla="*/ 2 w 910"/>
                <a:gd name="T31" fmla="*/ 1 h 63"/>
                <a:gd name="T32" fmla="*/ 2 w 910"/>
                <a:gd name="T33" fmla="*/ 1 h 63"/>
                <a:gd name="T34" fmla="*/ 2 w 910"/>
                <a:gd name="T35" fmla="*/ 1 h 63"/>
                <a:gd name="T36" fmla="*/ 1 w 910"/>
                <a:gd name="T37" fmla="*/ 1 h 63"/>
                <a:gd name="T38" fmla="*/ 1 w 910"/>
                <a:gd name="T39" fmla="*/ 1 h 63"/>
                <a:gd name="T40" fmla="*/ 1 w 910"/>
                <a:gd name="T41" fmla="*/ 1 h 63"/>
                <a:gd name="T42" fmla="*/ 1 w 910"/>
                <a:gd name="T43" fmla="*/ 1 h 63"/>
                <a:gd name="T44" fmla="*/ 1 w 910"/>
                <a:gd name="T45" fmla="*/ 1 h 63"/>
                <a:gd name="T46" fmla="*/ 1 w 910"/>
                <a:gd name="T47" fmla="*/ 1 h 63"/>
                <a:gd name="T48" fmla="*/ 1 w 910"/>
                <a:gd name="T49" fmla="*/ 1 h 63"/>
                <a:gd name="T50" fmla="*/ 1 w 910"/>
                <a:gd name="T51" fmla="*/ 1 h 63"/>
                <a:gd name="T52" fmla="*/ 1 w 910"/>
                <a:gd name="T53" fmla="*/ 1 h 63"/>
                <a:gd name="T54" fmla="*/ 1 w 910"/>
                <a:gd name="T55" fmla="*/ 1 h 63"/>
                <a:gd name="T56" fmla="*/ 1 w 910"/>
                <a:gd name="T57" fmla="*/ 0 h 63"/>
                <a:gd name="T58" fmla="*/ 1 w 910"/>
                <a:gd name="T59" fmla="*/ 1 h 63"/>
                <a:gd name="T60" fmla="*/ 1 w 910"/>
                <a:gd name="T61" fmla="*/ 1 h 63"/>
                <a:gd name="T62" fmla="*/ 1 w 910"/>
                <a:gd name="T63" fmla="*/ 1 h 63"/>
                <a:gd name="T64" fmla="*/ 1 w 910"/>
                <a:gd name="T65" fmla="*/ 1 h 63"/>
                <a:gd name="T66" fmla="*/ 2 w 910"/>
                <a:gd name="T67" fmla="*/ 1 h 63"/>
                <a:gd name="T68" fmla="*/ 2 w 910"/>
                <a:gd name="T69" fmla="*/ 1 h 63"/>
                <a:gd name="T70" fmla="*/ 2 w 910"/>
                <a:gd name="T71" fmla="*/ 1 h 6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10"/>
                <a:gd name="T109" fmla="*/ 0 h 63"/>
                <a:gd name="T110" fmla="*/ 910 w 910"/>
                <a:gd name="T111" fmla="*/ 63 h 6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10" h="63">
                  <a:moveTo>
                    <a:pt x="507" y="25"/>
                  </a:moveTo>
                  <a:lnTo>
                    <a:pt x="531" y="26"/>
                  </a:lnTo>
                  <a:lnTo>
                    <a:pt x="556" y="30"/>
                  </a:lnTo>
                  <a:lnTo>
                    <a:pt x="579" y="31"/>
                  </a:lnTo>
                  <a:lnTo>
                    <a:pt x="603" y="33"/>
                  </a:lnTo>
                  <a:lnTo>
                    <a:pt x="628" y="33"/>
                  </a:lnTo>
                  <a:lnTo>
                    <a:pt x="653" y="35"/>
                  </a:lnTo>
                  <a:lnTo>
                    <a:pt x="676" y="37"/>
                  </a:lnTo>
                  <a:lnTo>
                    <a:pt x="701" y="37"/>
                  </a:lnTo>
                  <a:lnTo>
                    <a:pt x="726" y="37"/>
                  </a:lnTo>
                  <a:lnTo>
                    <a:pt x="751" y="38"/>
                  </a:lnTo>
                  <a:lnTo>
                    <a:pt x="777" y="38"/>
                  </a:lnTo>
                  <a:lnTo>
                    <a:pt x="802" y="38"/>
                  </a:lnTo>
                  <a:lnTo>
                    <a:pt x="827" y="38"/>
                  </a:lnTo>
                  <a:lnTo>
                    <a:pt x="852" y="38"/>
                  </a:lnTo>
                  <a:lnTo>
                    <a:pt x="877" y="38"/>
                  </a:lnTo>
                  <a:lnTo>
                    <a:pt x="904" y="38"/>
                  </a:lnTo>
                  <a:lnTo>
                    <a:pt x="907" y="40"/>
                  </a:lnTo>
                  <a:lnTo>
                    <a:pt x="909" y="43"/>
                  </a:lnTo>
                  <a:lnTo>
                    <a:pt x="910" y="45"/>
                  </a:lnTo>
                  <a:lnTo>
                    <a:pt x="910" y="50"/>
                  </a:lnTo>
                  <a:lnTo>
                    <a:pt x="872" y="53"/>
                  </a:lnTo>
                  <a:lnTo>
                    <a:pt x="835" y="57"/>
                  </a:lnTo>
                  <a:lnTo>
                    <a:pt x="797" y="60"/>
                  </a:lnTo>
                  <a:lnTo>
                    <a:pt x="760" y="62"/>
                  </a:lnTo>
                  <a:lnTo>
                    <a:pt x="725" y="62"/>
                  </a:lnTo>
                  <a:lnTo>
                    <a:pt x="688" y="63"/>
                  </a:lnTo>
                  <a:lnTo>
                    <a:pt x="651" y="63"/>
                  </a:lnTo>
                  <a:lnTo>
                    <a:pt x="616" y="63"/>
                  </a:lnTo>
                  <a:lnTo>
                    <a:pt x="579" y="63"/>
                  </a:lnTo>
                  <a:lnTo>
                    <a:pt x="542" y="63"/>
                  </a:lnTo>
                  <a:lnTo>
                    <a:pt x="505" y="62"/>
                  </a:lnTo>
                  <a:lnTo>
                    <a:pt x="469" y="62"/>
                  </a:lnTo>
                  <a:lnTo>
                    <a:pt x="430" y="62"/>
                  </a:lnTo>
                  <a:lnTo>
                    <a:pt x="392" y="62"/>
                  </a:lnTo>
                  <a:lnTo>
                    <a:pt x="353" y="62"/>
                  </a:lnTo>
                  <a:lnTo>
                    <a:pt x="313" y="62"/>
                  </a:lnTo>
                  <a:lnTo>
                    <a:pt x="285" y="62"/>
                  </a:lnTo>
                  <a:lnTo>
                    <a:pt x="256" y="60"/>
                  </a:lnTo>
                  <a:lnTo>
                    <a:pt x="229" y="58"/>
                  </a:lnTo>
                  <a:lnTo>
                    <a:pt x="203" y="57"/>
                  </a:lnTo>
                  <a:lnTo>
                    <a:pt x="174" y="57"/>
                  </a:lnTo>
                  <a:lnTo>
                    <a:pt x="147" y="55"/>
                  </a:lnTo>
                  <a:lnTo>
                    <a:pt x="119" y="53"/>
                  </a:lnTo>
                  <a:lnTo>
                    <a:pt x="89" y="53"/>
                  </a:lnTo>
                  <a:lnTo>
                    <a:pt x="79" y="48"/>
                  </a:lnTo>
                  <a:lnTo>
                    <a:pt x="69" y="45"/>
                  </a:lnTo>
                  <a:lnTo>
                    <a:pt x="57" y="43"/>
                  </a:lnTo>
                  <a:lnTo>
                    <a:pt x="45" y="43"/>
                  </a:lnTo>
                  <a:lnTo>
                    <a:pt x="34" y="42"/>
                  </a:lnTo>
                  <a:lnTo>
                    <a:pt x="22" y="42"/>
                  </a:lnTo>
                  <a:lnTo>
                    <a:pt x="10" y="38"/>
                  </a:lnTo>
                  <a:lnTo>
                    <a:pt x="0" y="35"/>
                  </a:lnTo>
                  <a:lnTo>
                    <a:pt x="10" y="25"/>
                  </a:lnTo>
                  <a:lnTo>
                    <a:pt x="22" y="15"/>
                  </a:lnTo>
                  <a:lnTo>
                    <a:pt x="34" y="6"/>
                  </a:lnTo>
                  <a:lnTo>
                    <a:pt x="47" y="0"/>
                  </a:lnTo>
                  <a:lnTo>
                    <a:pt x="77" y="0"/>
                  </a:lnTo>
                  <a:lnTo>
                    <a:pt x="106" y="0"/>
                  </a:lnTo>
                  <a:lnTo>
                    <a:pt x="134" y="1"/>
                  </a:lnTo>
                  <a:lnTo>
                    <a:pt x="164" y="3"/>
                  </a:lnTo>
                  <a:lnTo>
                    <a:pt x="193" y="5"/>
                  </a:lnTo>
                  <a:lnTo>
                    <a:pt x="221" y="8"/>
                  </a:lnTo>
                  <a:lnTo>
                    <a:pt x="249" y="10"/>
                  </a:lnTo>
                  <a:lnTo>
                    <a:pt x="278" y="11"/>
                  </a:lnTo>
                  <a:lnTo>
                    <a:pt x="306" y="15"/>
                  </a:lnTo>
                  <a:lnTo>
                    <a:pt x="335" y="16"/>
                  </a:lnTo>
                  <a:lnTo>
                    <a:pt x="363" y="20"/>
                  </a:lnTo>
                  <a:lnTo>
                    <a:pt x="392" y="21"/>
                  </a:lnTo>
                  <a:lnTo>
                    <a:pt x="422" y="23"/>
                  </a:lnTo>
                  <a:lnTo>
                    <a:pt x="450" y="25"/>
                  </a:lnTo>
                  <a:lnTo>
                    <a:pt x="479" y="25"/>
                  </a:lnTo>
                  <a:lnTo>
                    <a:pt x="507"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7" name="Freeform 52"/>
            <p:cNvSpPr>
              <a:spLocks noChangeArrowheads="1"/>
            </p:cNvSpPr>
            <p:nvPr/>
          </p:nvSpPr>
          <p:spPr bwMode="auto">
            <a:xfrm>
              <a:off x="508" y="2700"/>
              <a:ext cx="1335" cy="83"/>
            </a:xfrm>
            <a:custGeom>
              <a:avLst/>
              <a:gdLst>
                <a:gd name="T0" fmla="*/ 1 w 2280"/>
                <a:gd name="T1" fmla="*/ 1 h 142"/>
                <a:gd name="T2" fmla="*/ 2 w 2280"/>
                <a:gd name="T3" fmla="*/ 1 h 142"/>
                <a:gd name="T4" fmla="*/ 2 w 2280"/>
                <a:gd name="T5" fmla="*/ 1 h 142"/>
                <a:gd name="T6" fmla="*/ 3 w 2280"/>
                <a:gd name="T7" fmla="*/ 1 h 142"/>
                <a:gd name="T8" fmla="*/ 4 w 2280"/>
                <a:gd name="T9" fmla="*/ 1 h 142"/>
                <a:gd name="T10" fmla="*/ 4 w 2280"/>
                <a:gd name="T11" fmla="*/ 1 h 142"/>
                <a:gd name="T12" fmla="*/ 4 w 2280"/>
                <a:gd name="T13" fmla="*/ 1 h 142"/>
                <a:gd name="T14" fmla="*/ 5 w 2280"/>
                <a:gd name="T15" fmla="*/ 1 h 142"/>
                <a:gd name="T16" fmla="*/ 5 w 2280"/>
                <a:gd name="T17" fmla="*/ 1 h 142"/>
                <a:gd name="T18" fmla="*/ 6 w 2280"/>
                <a:gd name="T19" fmla="*/ 1 h 142"/>
                <a:gd name="T20" fmla="*/ 6 w 2280"/>
                <a:gd name="T21" fmla="*/ 1 h 142"/>
                <a:gd name="T22" fmla="*/ 8 w 2280"/>
                <a:gd name="T23" fmla="*/ 1 h 142"/>
                <a:gd name="T24" fmla="*/ 9 w 2280"/>
                <a:gd name="T25" fmla="*/ 1 h 142"/>
                <a:gd name="T26" fmla="*/ 9 w 2280"/>
                <a:gd name="T27" fmla="*/ 1 h 142"/>
                <a:gd name="T28" fmla="*/ 11 w 2280"/>
                <a:gd name="T29" fmla="*/ 1 h 142"/>
                <a:gd name="T30" fmla="*/ 11 w 2280"/>
                <a:gd name="T31" fmla="*/ 1 h 142"/>
                <a:gd name="T32" fmla="*/ 11 w 2280"/>
                <a:gd name="T33" fmla="*/ 1 h 142"/>
                <a:gd name="T34" fmla="*/ 11 w 2280"/>
                <a:gd name="T35" fmla="*/ 1 h 142"/>
                <a:gd name="T36" fmla="*/ 10 w 2280"/>
                <a:gd name="T37" fmla="*/ 1 h 142"/>
                <a:gd name="T38" fmla="*/ 9 w 2280"/>
                <a:gd name="T39" fmla="*/ 1 h 142"/>
                <a:gd name="T40" fmla="*/ 9 w 2280"/>
                <a:gd name="T41" fmla="*/ 1 h 142"/>
                <a:gd name="T42" fmla="*/ 8 w 2280"/>
                <a:gd name="T43" fmla="*/ 1 h 142"/>
                <a:gd name="T44" fmla="*/ 6 w 2280"/>
                <a:gd name="T45" fmla="*/ 1 h 142"/>
                <a:gd name="T46" fmla="*/ 6 w 2280"/>
                <a:gd name="T47" fmla="*/ 1 h 142"/>
                <a:gd name="T48" fmla="*/ 5 w 2280"/>
                <a:gd name="T49" fmla="*/ 1 h 142"/>
                <a:gd name="T50" fmla="*/ 4 w 2280"/>
                <a:gd name="T51" fmla="*/ 1 h 142"/>
                <a:gd name="T52" fmla="*/ 4 w 2280"/>
                <a:gd name="T53" fmla="*/ 1 h 142"/>
                <a:gd name="T54" fmla="*/ 3 w 2280"/>
                <a:gd name="T55" fmla="*/ 1 h 142"/>
                <a:gd name="T56" fmla="*/ 2 w 2280"/>
                <a:gd name="T57" fmla="*/ 1 h 142"/>
                <a:gd name="T58" fmla="*/ 1 w 2280"/>
                <a:gd name="T59" fmla="*/ 1 h 142"/>
                <a:gd name="T60" fmla="*/ 1 w 2280"/>
                <a:gd name="T61" fmla="*/ 1 h 142"/>
                <a:gd name="T62" fmla="*/ 1 w 2280"/>
                <a:gd name="T63" fmla="*/ 1 h 142"/>
                <a:gd name="T64" fmla="*/ 1 w 2280"/>
                <a:gd name="T65" fmla="*/ 1 h 142"/>
                <a:gd name="T66" fmla="*/ 1 w 2280"/>
                <a:gd name="T67" fmla="*/ 1 h 142"/>
                <a:gd name="T68" fmla="*/ 1 w 2280"/>
                <a:gd name="T69" fmla="*/ 1 h 142"/>
                <a:gd name="T70" fmla="*/ 2 w 2280"/>
                <a:gd name="T71" fmla="*/ 1 h 142"/>
                <a:gd name="T72" fmla="*/ 2 w 2280"/>
                <a:gd name="T73" fmla="*/ 1 h 142"/>
                <a:gd name="T74" fmla="*/ 3 w 2280"/>
                <a:gd name="T75" fmla="*/ 1 h 142"/>
                <a:gd name="T76" fmla="*/ 3 w 2280"/>
                <a:gd name="T77" fmla="*/ 1 h 142"/>
                <a:gd name="T78" fmla="*/ 3 w 2280"/>
                <a:gd name="T79" fmla="*/ 1 h 142"/>
                <a:gd name="T80" fmla="*/ 4 w 2280"/>
                <a:gd name="T81" fmla="*/ 1 h 142"/>
                <a:gd name="T82" fmla="*/ 4 w 2280"/>
                <a:gd name="T83" fmla="*/ 1 h 142"/>
                <a:gd name="T84" fmla="*/ 5 w 2280"/>
                <a:gd name="T85" fmla="*/ 1 h 142"/>
                <a:gd name="T86" fmla="*/ 5 w 2280"/>
                <a:gd name="T87" fmla="*/ 1 h 142"/>
                <a:gd name="T88" fmla="*/ 4 w 2280"/>
                <a:gd name="T89" fmla="*/ 1 h 142"/>
                <a:gd name="T90" fmla="*/ 3 w 2280"/>
                <a:gd name="T91" fmla="*/ 1 h 142"/>
                <a:gd name="T92" fmla="*/ 2 w 2280"/>
                <a:gd name="T93" fmla="*/ 1 h 142"/>
                <a:gd name="T94" fmla="*/ 1 w 2280"/>
                <a:gd name="T95" fmla="*/ 1 h 142"/>
                <a:gd name="T96" fmla="*/ 1 w 2280"/>
                <a:gd name="T97" fmla="*/ 1 h 142"/>
                <a:gd name="T98" fmla="*/ 1 w 2280"/>
                <a:gd name="T99" fmla="*/ 1 h 142"/>
                <a:gd name="T100" fmla="*/ 1 w 2280"/>
                <a:gd name="T101" fmla="*/ 1 h 142"/>
                <a:gd name="T102" fmla="*/ 1 w 2280"/>
                <a:gd name="T103" fmla="*/ 1 h 142"/>
                <a:gd name="T104" fmla="*/ 1 w 2280"/>
                <a:gd name="T105" fmla="*/ 1 h 1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80"/>
                <a:gd name="T160" fmla="*/ 0 h 142"/>
                <a:gd name="T161" fmla="*/ 2280 w 2280"/>
                <a:gd name="T162" fmla="*/ 142 h 14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80" h="142">
                  <a:moveTo>
                    <a:pt x="211" y="2"/>
                  </a:moveTo>
                  <a:lnTo>
                    <a:pt x="240" y="4"/>
                  </a:lnTo>
                  <a:lnTo>
                    <a:pt x="267" y="4"/>
                  </a:lnTo>
                  <a:lnTo>
                    <a:pt x="295" y="5"/>
                  </a:lnTo>
                  <a:lnTo>
                    <a:pt x="322" y="5"/>
                  </a:lnTo>
                  <a:lnTo>
                    <a:pt x="350" y="4"/>
                  </a:lnTo>
                  <a:lnTo>
                    <a:pt x="379" y="4"/>
                  </a:lnTo>
                  <a:lnTo>
                    <a:pt x="409" y="4"/>
                  </a:lnTo>
                  <a:lnTo>
                    <a:pt x="437" y="4"/>
                  </a:lnTo>
                  <a:lnTo>
                    <a:pt x="461" y="4"/>
                  </a:lnTo>
                  <a:lnTo>
                    <a:pt x="484" y="4"/>
                  </a:lnTo>
                  <a:lnTo>
                    <a:pt x="507" y="2"/>
                  </a:lnTo>
                  <a:lnTo>
                    <a:pt x="533" y="2"/>
                  </a:lnTo>
                  <a:lnTo>
                    <a:pt x="556" y="2"/>
                  </a:lnTo>
                  <a:lnTo>
                    <a:pt x="581" y="2"/>
                  </a:lnTo>
                  <a:lnTo>
                    <a:pt x="606" y="2"/>
                  </a:lnTo>
                  <a:lnTo>
                    <a:pt x="630" y="0"/>
                  </a:lnTo>
                  <a:lnTo>
                    <a:pt x="655" y="2"/>
                  </a:lnTo>
                  <a:lnTo>
                    <a:pt x="680" y="2"/>
                  </a:lnTo>
                  <a:lnTo>
                    <a:pt x="703" y="2"/>
                  </a:lnTo>
                  <a:lnTo>
                    <a:pt x="728" y="2"/>
                  </a:lnTo>
                  <a:lnTo>
                    <a:pt x="752" y="4"/>
                  </a:lnTo>
                  <a:lnTo>
                    <a:pt x="775" y="5"/>
                  </a:lnTo>
                  <a:lnTo>
                    <a:pt x="799" y="7"/>
                  </a:lnTo>
                  <a:lnTo>
                    <a:pt x="822" y="9"/>
                  </a:lnTo>
                  <a:lnTo>
                    <a:pt x="845" y="20"/>
                  </a:lnTo>
                  <a:lnTo>
                    <a:pt x="871" y="32"/>
                  </a:lnTo>
                  <a:lnTo>
                    <a:pt x="896" y="40"/>
                  </a:lnTo>
                  <a:lnTo>
                    <a:pt x="921" y="49"/>
                  </a:lnTo>
                  <a:lnTo>
                    <a:pt x="948" y="55"/>
                  </a:lnTo>
                  <a:lnTo>
                    <a:pt x="974" y="60"/>
                  </a:lnTo>
                  <a:lnTo>
                    <a:pt x="1001" y="65"/>
                  </a:lnTo>
                  <a:lnTo>
                    <a:pt x="1028" y="69"/>
                  </a:lnTo>
                  <a:lnTo>
                    <a:pt x="1055" y="72"/>
                  </a:lnTo>
                  <a:lnTo>
                    <a:pt x="1083" y="74"/>
                  </a:lnTo>
                  <a:lnTo>
                    <a:pt x="1112" y="77"/>
                  </a:lnTo>
                  <a:lnTo>
                    <a:pt x="1138" y="79"/>
                  </a:lnTo>
                  <a:lnTo>
                    <a:pt x="1167" y="81"/>
                  </a:lnTo>
                  <a:lnTo>
                    <a:pt x="1194" y="82"/>
                  </a:lnTo>
                  <a:lnTo>
                    <a:pt x="1222" y="84"/>
                  </a:lnTo>
                  <a:lnTo>
                    <a:pt x="1249" y="86"/>
                  </a:lnTo>
                  <a:lnTo>
                    <a:pt x="1301" y="86"/>
                  </a:lnTo>
                  <a:lnTo>
                    <a:pt x="1354" y="84"/>
                  </a:lnTo>
                  <a:lnTo>
                    <a:pt x="1406" y="84"/>
                  </a:lnTo>
                  <a:lnTo>
                    <a:pt x="1458" y="86"/>
                  </a:lnTo>
                  <a:lnTo>
                    <a:pt x="1510" y="86"/>
                  </a:lnTo>
                  <a:lnTo>
                    <a:pt x="1562" y="86"/>
                  </a:lnTo>
                  <a:lnTo>
                    <a:pt x="1614" y="87"/>
                  </a:lnTo>
                  <a:lnTo>
                    <a:pt x="1664" y="89"/>
                  </a:lnTo>
                  <a:lnTo>
                    <a:pt x="1716" y="89"/>
                  </a:lnTo>
                  <a:lnTo>
                    <a:pt x="1767" y="91"/>
                  </a:lnTo>
                  <a:lnTo>
                    <a:pt x="1819" y="92"/>
                  </a:lnTo>
                  <a:lnTo>
                    <a:pt x="1871" y="94"/>
                  </a:lnTo>
                  <a:lnTo>
                    <a:pt x="1923" y="94"/>
                  </a:lnTo>
                  <a:lnTo>
                    <a:pt x="1975" y="96"/>
                  </a:lnTo>
                  <a:lnTo>
                    <a:pt x="2027" y="97"/>
                  </a:lnTo>
                  <a:lnTo>
                    <a:pt x="2079" y="97"/>
                  </a:lnTo>
                  <a:lnTo>
                    <a:pt x="2104" y="97"/>
                  </a:lnTo>
                  <a:lnTo>
                    <a:pt x="2129" y="99"/>
                  </a:lnTo>
                  <a:lnTo>
                    <a:pt x="2154" y="102"/>
                  </a:lnTo>
                  <a:lnTo>
                    <a:pt x="2179" y="106"/>
                  </a:lnTo>
                  <a:lnTo>
                    <a:pt x="2203" y="111"/>
                  </a:lnTo>
                  <a:lnTo>
                    <a:pt x="2228" y="112"/>
                  </a:lnTo>
                  <a:lnTo>
                    <a:pt x="2253" y="114"/>
                  </a:lnTo>
                  <a:lnTo>
                    <a:pt x="2280" y="114"/>
                  </a:lnTo>
                  <a:lnTo>
                    <a:pt x="2280" y="121"/>
                  </a:lnTo>
                  <a:lnTo>
                    <a:pt x="2276" y="124"/>
                  </a:lnTo>
                  <a:lnTo>
                    <a:pt x="2269" y="126"/>
                  </a:lnTo>
                  <a:lnTo>
                    <a:pt x="2264" y="126"/>
                  </a:lnTo>
                  <a:lnTo>
                    <a:pt x="2239" y="124"/>
                  </a:lnTo>
                  <a:lnTo>
                    <a:pt x="2213" y="124"/>
                  </a:lnTo>
                  <a:lnTo>
                    <a:pt x="2186" y="127"/>
                  </a:lnTo>
                  <a:lnTo>
                    <a:pt x="2159" y="129"/>
                  </a:lnTo>
                  <a:lnTo>
                    <a:pt x="2132" y="131"/>
                  </a:lnTo>
                  <a:lnTo>
                    <a:pt x="2105" y="132"/>
                  </a:lnTo>
                  <a:lnTo>
                    <a:pt x="2079" y="134"/>
                  </a:lnTo>
                  <a:lnTo>
                    <a:pt x="2052" y="132"/>
                  </a:lnTo>
                  <a:lnTo>
                    <a:pt x="2045" y="137"/>
                  </a:lnTo>
                  <a:lnTo>
                    <a:pt x="2002" y="137"/>
                  </a:lnTo>
                  <a:lnTo>
                    <a:pt x="1958" y="137"/>
                  </a:lnTo>
                  <a:lnTo>
                    <a:pt x="1915" y="137"/>
                  </a:lnTo>
                  <a:lnTo>
                    <a:pt x="1871" y="137"/>
                  </a:lnTo>
                  <a:lnTo>
                    <a:pt x="1828" y="137"/>
                  </a:lnTo>
                  <a:lnTo>
                    <a:pt x="1783" y="139"/>
                  </a:lnTo>
                  <a:lnTo>
                    <a:pt x="1739" y="139"/>
                  </a:lnTo>
                  <a:lnTo>
                    <a:pt x="1694" y="139"/>
                  </a:lnTo>
                  <a:lnTo>
                    <a:pt x="1650" y="141"/>
                  </a:lnTo>
                  <a:lnTo>
                    <a:pt x="1605" y="141"/>
                  </a:lnTo>
                  <a:lnTo>
                    <a:pt x="1562" y="141"/>
                  </a:lnTo>
                  <a:lnTo>
                    <a:pt x="1516" y="142"/>
                  </a:lnTo>
                  <a:lnTo>
                    <a:pt x="1473" y="142"/>
                  </a:lnTo>
                  <a:lnTo>
                    <a:pt x="1428" y="142"/>
                  </a:lnTo>
                  <a:lnTo>
                    <a:pt x="1383" y="142"/>
                  </a:lnTo>
                  <a:lnTo>
                    <a:pt x="1339" y="142"/>
                  </a:lnTo>
                  <a:lnTo>
                    <a:pt x="1294" y="142"/>
                  </a:lnTo>
                  <a:lnTo>
                    <a:pt x="1250" y="142"/>
                  </a:lnTo>
                  <a:lnTo>
                    <a:pt x="1205" y="142"/>
                  </a:lnTo>
                  <a:lnTo>
                    <a:pt x="1160" y="142"/>
                  </a:lnTo>
                  <a:lnTo>
                    <a:pt x="1117" y="142"/>
                  </a:lnTo>
                  <a:lnTo>
                    <a:pt x="1071" y="141"/>
                  </a:lnTo>
                  <a:lnTo>
                    <a:pt x="1028" y="139"/>
                  </a:lnTo>
                  <a:lnTo>
                    <a:pt x="984" y="139"/>
                  </a:lnTo>
                  <a:lnTo>
                    <a:pt x="939" y="137"/>
                  </a:lnTo>
                  <a:lnTo>
                    <a:pt x="896" y="136"/>
                  </a:lnTo>
                  <a:lnTo>
                    <a:pt x="852" y="132"/>
                  </a:lnTo>
                  <a:lnTo>
                    <a:pt x="809" y="131"/>
                  </a:lnTo>
                  <a:lnTo>
                    <a:pt x="765" y="127"/>
                  </a:lnTo>
                  <a:lnTo>
                    <a:pt x="722" y="124"/>
                  </a:lnTo>
                  <a:lnTo>
                    <a:pt x="678" y="121"/>
                  </a:lnTo>
                  <a:lnTo>
                    <a:pt x="635" y="117"/>
                  </a:lnTo>
                  <a:lnTo>
                    <a:pt x="596" y="119"/>
                  </a:lnTo>
                  <a:lnTo>
                    <a:pt x="558" y="119"/>
                  </a:lnTo>
                  <a:lnTo>
                    <a:pt x="518" y="119"/>
                  </a:lnTo>
                  <a:lnTo>
                    <a:pt x="479" y="119"/>
                  </a:lnTo>
                  <a:lnTo>
                    <a:pt x="441" y="117"/>
                  </a:lnTo>
                  <a:lnTo>
                    <a:pt x="402" y="116"/>
                  </a:lnTo>
                  <a:lnTo>
                    <a:pt x="362" y="114"/>
                  </a:lnTo>
                  <a:lnTo>
                    <a:pt x="323" y="111"/>
                  </a:lnTo>
                  <a:lnTo>
                    <a:pt x="285" y="109"/>
                  </a:lnTo>
                  <a:lnTo>
                    <a:pt x="246" y="106"/>
                  </a:lnTo>
                  <a:lnTo>
                    <a:pt x="206" y="104"/>
                  </a:lnTo>
                  <a:lnTo>
                    <a:pt x="168" y="101"/>
                  </a:lnTo>
                  <a:lnTo>
                    <a:pt x="129" y="97"/>
                  </a:lnTo>
                  <a:lnTo>
                    <a:pt x="91" y="96"/>
                  </a:lnTo>
                  <a:lnTo>
                    <a:pt x="51" y="92"/>
                  </a:lnTo>
                  <a:lnTo>
                    <a:pt x="12" y="91"/>
                  </a:lnTo>
                  <a:lnTo>
                    <a:pt x="19" y="86"/>
                  </a:lnTo>
                  <a:lnTo>
                    <a:pt x="26" y="82"/>
                  </a:lnTo>
                  <a:lnTo>
                    <a:pt x="32" y="82"/>
                  </a:lnTo>
                  <a:lnTo>
                    <a:pt x="41" y="81"/>
                  </a:lnTo>
                  <a:lnTo>
                    <a:pt x="49" y="82"/>
                  </a:lnTo>
                  <a:lnTo>
                    <a:pt x="57" y="82"/>
                  </a:lnTo>
                  <a:lnTo>
                    <a:pt x="66" y="82"/>
                  </a:lnTo>
                  <a:lnTo>
                    <a:pt x="76" y="82"/>
                  </a:lnTo>
                  <a:lnTo>
                    <a:pt x="96" y="74"/>
                  </a:lnTo>
                  <a:lnTo>
                    <a:pt x="124" y="76"/>
                  </a:lnTo>
                  <a:lnTo>
                    <a:pt x="154" y="77"/>
                  </a:lnTo>
                  <a:lnTo>
                    <a:pt x="183" y="77"/>
                  </a:lnTo>
                  <a:lnTo>
                    <a:pt x="213" y="77"/>
                  </a:lnTo>
                  <a:lnTo>
                    <a:pt x="243" y="77"/>
                  </a:lnTo>
                  <a:lnTo>
                    <a:pt x="273" y="76"/>
                  </a:lnTo>
                  <a:lnTo>
                    <a:pt x="303" y="76"/>
                  </a:lnTo>
                  <a:lnTo>
                    <a:pt x="333" y="74"/>
                  </a:lnTo>
                  <a:lnTo>
                    <a:pt x="365" y="74"/>
                  </a:lnTo>
                  <a:lnTo>
                    <a:pt x="395" y="74"/>
                  </a:lnTo>
                  <a:lnTo>
                    <a:pt x="425" y="72"/>
                  </a:lnTo>
                  <a:lnTo>
                    <a:pt x="456" y="72"/>
                  </a:lnTo>
                  <a:lnTo>
                    <a:pt x="486" y="72"/>
                  </a:lnTo>
                  <a:lnTo>
                    <a:pt x="516" y="72"/>
                  </a:lnTo>
                  <a:lnTo>
                    <a:pt x="546" y="74"/>
                  </a:lnTo>
                  <a:lnTo>
                    <a:pt x="576" y="76"/>
                  </a:lnTo>
                  <a:lnTo>
                    <a:pt x="583" y="72"/>
                  </a:lnTo>
                  <a:lnTo>
                    <a:pt x="588" y="72"/>
                  </a:lnTo>
                  <a:lnTo>
                    <a:pt x="594" y="72"/>
                  </a:lnTo>
                  <a:lnTo>
                    <a:pt x="603" y="74"/>
                  </a:lnTo>
                  <a:lnTo>
                    <a:pt x="610" y="76"/>
                  </a:lnTo>
                  <a:lnTo>
                    <a:pt x="618" y="77"/>
                  </a:lnTo>
                  <a:lnTo>
                    <a:pt x="626" y="77"/>
                  </a:lnTo>
                  <a:lnTo>
                    <a:pt x="635" y="76"/>
                  </a:lnTo>
                  <a:lnTo>
                    <a:pt x="655" y="74"/>
                  </a:lnTo>
                  <a:lnTo>
                    <a:pt x="676" y="74"/>
                  </a:lnTo>
                  <a:lnTo>
                    <a:pt x="697" y="72"/>
                  </a:lnTo>
                  <a:lnTo>
                    <a:pt x="718" y="72"/>
                  </a:lnTo>
                  <a:lnTo>
                    <a:pt x="738" y="72"/>
                  </a:lnTo>
                  <a:lnTo>
                    <a:pt x="760" y="72"/>
                  </a:lnTo>
                  <a:lnTo>
                    <a:pt x="782" y="74"/>
                  </a:lnTo>
                  <a:lnTo>
                    <a:pt x="802" y="74"/>
                  </a:lnTo>
                  <a:lnTo>
                    <a:pt x="824" y="76"/>
                  </a:lnTo>
                  <a:lnTo>
                    <a:pt x="845" y="76"/>
                  </a:lnTo>
                  <a:lnTo>
                    <a:pt x="867" y="77"/>
                  </a:lnTo>
                  <a:lnTo>
                    <a:pt x="889" y="77"/>
                  </a:lnTo>
                  <a:lnTo>
                    <a:pt x="911" y="77"/>
                  </a:lnTo>
                  <a:lnTo>
                    <a:pt x="931" y="79"/>
                  </a:lnTo>
                  <a:lnTo>
                    <a:pt x="953" y="79"/>
                  </a:lnTo>
                  <a:lnTo>
                    <a:pt x="974" y="79"/>
                  </a:lnTo>
                  <a:lnTo>
                    <a:pt x="976" y="72"/>
                  </a:lnTo>
                  <a:lnTo>
                    <a:pt x="971" y="67"/>
                  </a:lnTo>
                  <a:lnTo>
                    <a:pt x="963" y="62"/>
                  </a:lnTo>
                  <a:lnTo>
                    <a:pt x="956" y="60"/>
                  </a:lnTo>
                  <a:lnTo>
                    <a:pt x="897" y="59"/>
                  </a:lnTo>
                  <a:lnTo>
                    <a:pt x="840" y="59"/>
                  </a:lnTo>
                  <a:lnTo>
                    <a:pt x="784" y="57"/>
                  </a:lnTo>
                  <a:lnTo>
                    <a:pt x="728" y="57"/>
                  </a:lnTo>
                  <a:lnTo>
                    <a:pt x="675" y="55"/>
                  </a:lnTo>
                  <a:lnTo>
                    <a:pt x="621" y="54"/>
                  </a:lnTo>
                  <a:lnTo>
                    <a:pt x="568" y="52"/>
                  </a:lnTo>
                  <a:lnTo>
                    <a:pt x="516" y="50"/>
                  </a:lnTo>
                  <a:lnTo>
                    <a:pt x="464" y="49"/>
                  </a:lnTo>
                  <a:lnTo>
                    <a:pt x="412" y="47"/>
                  </a:lnTo>
                  <a:lnTo>
                    <a:pt x="359" y="45"/>
                  </a:lnTo>
                  <a:lnTo>
                    <a:pt x="307" y="42"/>
                  </a:lnTo>
                  <a:lnTo>
                    <a:pt x="255" y="39"/>
                  </a:lnTo>
                  <a:lnTo>
                    <a:pt x="201" y="35"/>
                  </a:lnTo>
                  <a:lnTo>
                    <a:pt x="148" y="32"/>
                  </a:lnTo>
                  <a:lnTo>
                    <a:pt x="94" y="29"/>
                  </a:lnTo>
                  <a:lnTo>
                    <a:pt x="82" y="27"/>
                  </a:lnTo>
                  <a:lnTo>
                    <a:pt x="69" y="27"/>
                  </a:lnTo>
                  <a:lnTo>
                    <a:pt x="57" y="27"/>
                  </a:lnTo>
                  <a:lnTo>
                    <a:pt x="44" y="25"/>
                  </a:lnTo>
                  <a:lnTo>
                    <a:pt x="32" y="24"/>
                  </a:lnTo>
                  <a:lnTo>
                    <a:pt x="21" y="22"/>
                  </a:lnTo>
                  <a:lnTo>
                    <a:pt x="11" y="19"/>
                  </a:lnTo>
                  <a:lnTo>
                    <a:pt x="0" y="14"/>
                  </a:lnTo>
                  <a:lnTo>
                    <a:pt x="17" y="10"/>
                  </a:lnTo>
                  <a:lnTo>
                    <a:pt x="36" y="7"/>
                  </a:lnTo>
                  <a:lnTo>
                    <a:pt x="54" y="4"/>
                  </a:lnTo>
                  <a:lnTo>
                    <a:pt x="74" y="2"/>
                  </a:lnTo>
                  <a:lnTo>
                    <a:pt x="93" y="2"/>
                  </a:lnTo>
                  <a:lnTo>
                    <a:pt x="113" y="2"/>
                  </a:lnTo>
                  <a:lnTo>
                    <a:pt x="129" y="5"/>
                  </a:lnTo>
                  <a:lnTo>
                    <a:pt x="146" y="9"/>
                  </a:lnTo>
                  <a:lnTo>
                    <a:pt x="21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8" name="Freeform 53"/>
            <p:cNvSpPr>
              <a:spLocks noChangeArrowheads="1"/>
            </p:cNvSpPr>
            <p:nvPr/>
          </p:nvSpPr>
          <p:spPr bwMode="auto">
            <a:xfrm>
              <a:off x="1236" y="2701"/>
              <a:ext cx="661" cy="41"/>
            </a:xfrm>
            <a:custGeom>
              <a:avLst/>
              <a:gdLst>
                <a:gd name="T0" fmla="*/ 5 w 1128"/>
                <a:gd name="T1" fmla="*/ 1 h 70"/>
                <a:gd name="T2" fmla="*/ 5 w 1128"/>
                <a:gd name="T3" fmla="*/ 1 h 70"/>
                <a:gd name="T4" fmla="*/ 5 w 1128"/>
                <a:gd name="T5" fmla="*/ 1 h 70"/>
                <a:gd name="T6" fmla="*/ 5 w 1128"/>
                <a:gd name="T7" fmla="*/ 1 h 70"/>
                <a:gd name="T8" fmla="*/ 5 w 1128"/>
                <a:gd name="T9" fmla="*/ 1 h 70"/>
                <a:gd name="T10" fmla="*/ 5 w 1128"/>
                <a:gd name="T11" fmla="*/ 1 h 70"/>
                <a:gd name="T12" fmla="*/ 5 w 1128"/>
                <a:gd name="T13" fmla="*/ 1 h 70"/>
                <a:gd name="T14" fmla="*/ 5 w 1128"/>
                <a:gd name="T15" fmla="*/ 1 h 70"/>
                <a:gd name="T16" fmla="*/ 5 w 1128"/>
                <a:gd name="T17" fmla="*/ 1 h 70"/>
                <a:gd name="T18" fmla="*/ 5 w 1128"/>
                <a:gd name="T19" fmla="*/ 1 h 70"/>
                <a:gd name="T20" fmla="*/ 4 w 1128"/>
                <a:gd name="T21" fmla="*/ 1 h 70"/>
                <a:gd name="T22" fmla="*/ 4 w 1128"/>
                <a:gd name="T23" fmla="*/ 1 h 70"/>
                <a:gd name="T24" fmla="*/ 4 w 1128"/>
                <a:gd name="T25" fmla="*/ 1 h 70"/>
                <a:gd name="T26" fmla="*/ 3 w 1128"/>
                <a:gd name="T27" fmla="*/ 1 h 70"/>
                <a:gd name="T28" fmla="*/ 3 w 1128"/>
                <a:gd name="T29" fmla="*/ 1 h 70"/>
                <a:gd name="T30" fmla="*/ 2 w 1128"/>
                <a:gd name="T31" fmla="*/ 1 h 70"/>
                <a:gd name="T32" fmla="*/ 2 w 1128"/>
                <a:gd name="T33" fmla="*/ 1 h 70"/>
                <a:gd name="T34" fmla="*/ 1 w 1128"/>
                <a:gd name="T35" fmla="*/ 1 h 70"/>
                <a:gd name="T36" fmla="*/ 1 w 1128"/>
                <a:gd name="T37" fmla="*/ 1 h 70"/>
                <a:gd name="T38" fmla="*/ 1 w 1128"/>
                <a:gd name="T39" fmla="*/ 1 h 70"/>
                <a:gd name="T40" fmla="*/ 0 w 1128"/>
                <a:gd name="T41" fmla="*/ 1 h 70"/>
                <a:gd name="T42" fmla="*/ 1 w 1128"/>
                <a:gd name="T43" fmla="*/ 1 h 70"/>
                <a:gd name="T44" fmla="*/ 1 w 1128"/>
                <a:gd name="T45" fmla="*/ 1 h 70"/>
                <a:gd name="T46" fmla="*/ 1 w 1128"/>
                <a:gd name="T47" fmla="*/ 1 h 70"/>
                <a:gd name="T48" fmla="*/ 1 w 1128"/>
                <a:gd name="T49" fmla="*/ 0 h 70"/>
                <a:gd name="T50" fmla="*/ 2 w 1128"/>
                <a:gd name="T51" fmla="*/ 1 h 70"/>
                <a:gd name="T52" fmla="*/ 2 w 1128"/>
                <a:gd name="T53" fmla="*/ 1 h 70"/>
                <a:gd name="T54" fmla="*/ 2 w 1128"/>
                <a:gd name="T55" fmla="*/ 1 h 70"/>
                <a:gd name="T56" fmla="*/ 3 w 1128"/>
                <a:gd name="T57" fmla="*/ 1 h 70"/>
                <a:gd name="T58" fmla="*/ 3 w 1128"/>
                <a:gd name="T59" fmla="*/ 1 h 70"/>
                <a:gd name="T60" fmla="*/ 4 w 1128"/>
                <a:gd name="T61" fmla="*/ 1 h 70"/>
                <a:gd name="T62" fmla="*/ 4 w 1128"/>
                <a:gd name="T63" fmla="*/ 1 h 70"/>
                <a:gd name="T64" fmla="*/ 5 w 1128"/>
                <a:gd name="T65" fmla="*/ 1 h 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28"/>
                <a:gd name="T100" fmla="*/ 0 h 70"/>
                <a:gd name="T101" fmla="*/ 1128 w 1128"/>
                <a:gd name="T102" fmla="*/ 70 h 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28" h="70">
                  <a:moveTo>
                    <a:pt x="951" y="40"/>
                  </a:moveTo>
                  <a:lnTo>
                    <a:pt x="1076" y="35"/>
                  </a:lnTo>
                  <a:lnTo>
                    <a:pt x="1083" y="38"/>
                  </a:lnTo>
                  <a:lnTo>
                    <a:pt x="1089" y="40"/>
                  </a:lnTo>
                  <a:lnTo>
                    <a:pt x="1096" y="41"/>
                  </a:lnTo>
                  <a:lnTo>
                    <a:pt x="1103" y="41"/>
                  </a:lnTo>
                  <a:lnTo>
                    <a:pt x="1108" y="41"/>
                  </a:lnTo>
                  <a:lnTo>
                    <a:pt x="1114" y="41"/>
                  </a:lnTo>
                  <a:lnTo>
                    <a:pt x="1121" y="40"/>
                  </a:lnTo>
                  <a:lnTo>
                    <a:pt x="1128" y="40"/>
                  </a:lnTo>
                  <a:lnTo>
                    <a:pt x="1109" y="46"/>
                  </a:lnTo>
                  <a:lnTo>
                    <a:pt x="1089" y="51"/>
                  </a:lnTo>
                  <a:lnTo>
                    <a:pt x="1069" y="53"/>
                  </a:lnTo>
                  <a:lnTo>
                    <a:pt x="1048" y="55"/>
                  </a:lnTo>
                  <a:lnTo>
                    <a:pt x="1026" y="56"/>
                  </a:lnTo>
                  <a:lnTo>
                    <a:pt x="1006" y="58"/>
                  </a:lnTo>
                  <a:lnTo>
                    <a:pt x="986" y="61"/>
                  </a:lnTo>
                  <a:lnTo>
                    <a:pt x="966" y="67"/>
                  </a:lnTo>
                  <a:lnTo>
                    <a:pt x="942" y="67"/>
                  </a:lnTo>
                  <a:lnTo>
                    <a:pt x="919" y="65"/>
                  </a:lnTo>
                  <a:lnTo>
                    <a:pt x="894" y="63"/>
                  </a:lnTo>
                  <a:lnTo>
                    <a:pt x="870" y="61"/>
                  </a:lnTo>
                  <a:lnTo>
                    <a:pt x="845" y="60"/>
                  </a:lnTo>
                  <a:lnTo>
                    <a:pt x="822" y="61"/>
                  </a:lnTo>
                  <a:lnTo>
                    <a:pt x="800" y="65"/>
                  </a:lnTo>
                  <a:lnTo>
                    <a:pt x="778" y="70"/>
                  </a:lnTo>
                  <a:lnTo>
                    <a:pt x="730" y="68"/>
                  </a:lnTo>
                  <a:lnTo>
                    <a:pt x="681" y="67"/>
                  </a:lnTo>
                  <a:lnTo>
                    <a:pt x="633" y="65"/>
                  </a:lnTo>
                  <a:lnTo>
                    <a:pt x="584" y="63"/>
                  </a:lnTo>
                  <a:lnTo>
                    <a:pt x="534" y="63"/>
                  </a:lnTo>
                  <a:lnTo>
                    <a:pt x="485" y="63"/>
                  </a:lnTo>
                  <a:lnTo>
                    <a:pt x="435" y="63"/>
                  </a:lnTo>
                  <a:lnTo>
                    <a:pt x="387" y="63"/>
                  </a:lnTo>
                  <a:lnTo>
                    <a:pt x="336" y="63"/>
                  </a:lnTo>
                  <a:lnTo>
                    <a:pt x="288" y="63"/>
                  </a:lnTo>
                  <a:lnTo>
                    <a:pt x="239" y="63"/>
                  </a:lnTo>
                  <a:lnTo>
                    <a:pt x="191" y="63"/>
                  </a:lnTo>
                  <a:lnTo>
                    <a:pt x="142" y="65"/>
                  </a:lnTo>
                  <a:lnTo>
                    <a:pt x="94" y="65"/>
                  </a:lnTo>
                  <a:lnTo>
                    <a:pt x="47" y="67"/>
                  </a:lnTo>
                  <a:lnTo>
                    <a:pt x="0" y="67"/>
                  </a:lnTo>
                  <a:lnTo>
                    <a:pt x="29" y="63"/>
                  </a:lnTo>
                  <a:lnTo>
                    <a:pt x="57" y="58"/>
                  </a:lnTo>
                  <a:lnTo>
                    <a:pt x="84" y="51"/>
                  </a:lnTo>
                  <a:lnTo>
                    <a:pt x="112" y="43"/>
                  </a:lnTo>
                  <a:lnTo>
                    <a:pt x="139" y="35"/>
                  </a:lnTo>
                  <a:lnTo>
                    <a:pt x="164" y="23"/>
                  </a:lnTo>
                  <a:lnTo>
                    <a:pt x="191" y="13"/>
                  </a:lnTo>
                  <a:lnTo>
                    <a:pt x="216" y="0"/>
                  </a:lnTo>
                  <a:lnTo>
                    <a:pt x="263" y="5"/>
                  </a:lnTo>
                  <a:lnTo>
                    <a:pt x="310" y="8"/>
                  </a:lnTo>
                  <a:lnTo>
                    <a:pt x="356" y="11"/>
                  </a:lnTo>
                  <a:lnTo>
                    <a:pt x="403" y="15"/>
                  </a:lnTo>
                  <a:lnTo>
                    <a:pt x="450" y="16"/>
                  </a:lnTo>
                  <a:lnTo>
                    <a:pt x="495" y="18"/>
                  </a:lnTo>
                  <a:lnTo>
                    <a:pt x="541" y="18"/>
                  </a:lnTo>
                  <a:lnTo>
                    <a:pt x="586" y="20"/>
                  </a:lnTo>
                  <a:lnTo>
                    <a:pt x="631" y="21"/>
                  </a:lnTo>
                  <a:lnTo>
                    <a:pt x="678" y="21"/>
                  </a:lnTo>
                  <a:lnTo>
                    <a:pt x="723" y="23"/>
                  </a:lnTo>
                  <a:lnTo>
                    <a:pt x="768" y="25"/>
                  </a:lnTo>
                  <a:lnTo>
                    <a:pt x="813" y="28"/>
                  </a:lnTo>
                  <a:lnTo>
                    <a:pt x="858" y="31"/>
                  </a:lnTo>
                  <a:lnTo>
                    <a:pt x="905" y="35"/>
                  </a:lnTo>
                  <a:lnTo>
                    <a:pt x="951"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59" name="Freeform 54"/>
            <p:cNvSpPr>
              <a:spLocks noChangeArrowheads="1"/>
            </p:cNvSpPr>
            <p:nvPr/>
          </p:nvSpPr>
          <p:spPr bwMode="auto">
            <a:xfrm>
              <a:off x="567" y="2785"/>
              <a:ext cx="1203" cy="46"/>
            </a:xfrm>
            <a:custGeom>
              <a:avLst/>
              <a:gdLst>
                <a:gd name="T0" fmla="*/ 7 w 2055"/>
                <a:gd name="T1" fmla="*/ 1 h 79"/>
                <a:gd name="T2" fmla="*/ 8 w 2055"/>
                <a:gd name="T3" fmla="*/ 1 h 79"/>
                <a:gd name="T4" fmla="*/ 8 w 2055"/>
                <a:gd name="T5" fmla="*/ 1 h 79"/>
                <a:gd name="T6" fmla="*/ 8 w 2055"/>
                <a:gd name="T7" fmla="*/ 1 h 79"/>
                <a:gd name="T8" fmla="*/ 9 w 2055"/>
                <a:gd name="T9" fmla="*/ 1 h 79"/>
                <a:gd name="T10" fmla="*/ 9 w 2055"/>
                <a:gd name="T11" fmla="*/ 1 h 79"/>
                <a:gd name="T12" fmla="*/ 9 w 2055"/>
                <a:gd name="T13" fmla="*/ 1 h 79"/>
                <a:gd name="T14" fmla="*/ 9 w 2055"/>
                <a:gd name="T15" fmla="*/ 1 h 79"/>
                <a:gd name="T16" fmla="*/ 9 w 2055"/>
                <a:gd name="T17" fmla="*/ 1 h 79"/>
                <a:gd name="T18" fmla="*/ 9 w 2055"/>
                <a:gd name="T19" fmla="*/ 1 h 79"/>
                <a:gd name="T20" fmla="*/ 9 w 2055"/>
                <a:gd name="T21" fmla="*/ 1 h 79"/>
                <a:gd name="T22" fmla="*/ 9 w 2055"/>
                <a:gd name="T23" fmla="*/ 1 h 79"/>
                <a:gd name="T24" fmla="*/ 9 w 2055"/>
                <a:gd name="T25" fmla="*/ 1 h 79"/>
                <a:gd name="T26" fmla="*/ 9 w 2055"/>
                <a:gd name="T27" fmla="*/ 1 h 79"/>
                <a:gd name="T28" fmla="*/ 8 w 2055"/>
                <a:gd name="T29" fmla="*/ 1 h 79"/>
                <a:gd name="T30" fmla="*/ 8 w 2055"/>
                <a:gd name="T31" fmla="*/ 1 h 79"/>
                <a:gd name="T32" fmla="*/ 8 w 2055"/>
                <a:gd name="T33" fmla="*/ 1 h 79"/>
                <a:gd name="T34" fmla="*/ 7 w 2055"/>
                <a:gd name="T35" fmla="*/ 1 h 79"/>
                <a:gd name="T36" fmla="*/ 6 w 2055"/>
                <a:gd name="T37" fmla="*/ 1 h 79"/>
                <a:gd name="T38" fmla="*/ 6 w 2055"/>
                <a:gd name="T39" fmla="*/ 1 h 79"/>
                <a:gd name="T40" fmla="*/ 5 w 2055"/>
                <a:gd name="T41" fmla="*/ 1 h 79"/>
                <a:gd name="T42" fmla="*/ 5 w 2055"/>
                <a:gd name="T43" fmla="*/ 1 h 79"/>
                <a:gd name="T44" fmla="*/ 4 w 2055"/>
                <a:gd name="T45" fmla="*/ 1 h 79"/>
                <a:gd name="T46" fmla="*/ 4 w 2055"/>
                <a:gd name="T47" fmla="*/ 1 h 79"/>
                <a:gd name="T48" fmla="*/ 3 w 2055"/>
                <a:gd name="T49" fmla="*/ 1 h 79"/>
                <a:gd name="T50" fmla="*/ 2 w 2055"/>
                <a:gd name="T51" fmla="*/ 1 h 79"/>
                <a:gd name="T52" fmla="*/ 2 w 2055"/>
                <a:gd name="T53" fmla="*/ 1 h 79"/>
                <a:gd name="T54" fmla="*/ 1 w 2055"/>
                <a:gd name="T55" fmla="*/ 1 h 79"/>
                <a:gd name="T56" fmla="*/ 1 w 2055"/>
                <a:gd name="T57" fmla="*/ 1 h 79"/>
                <a:gd name="T58" fmla="*/ 1 w 2055"/>
                <a:gd name="T59" fmla="*/ 1 h 79"/>
                <a:gd name="T60" fmla="*/ 1 w 2055"/>
                <a:gd name="T61" fmla="*/ 1 h 79"/>
                <a:gd name="T62" fmla="*/ 1 w 2055"/>
                <a:gd name="T63" fmla="*/ 1 h 79"/>
                <a:gd name="T64" fmla="*/ 1 w 2055"/>
                <a:gd name="T65" fmla="*/ 1 h 79"/>
                <a:gd name="T66" fmla="*/ 0 w 2055"/>
                <a:gd name="T67" fmla="*/ 1 h 79"/>
                <a:gd name="T68" fmla="*/ 1 w 2055"/>
                <a:gd name="T69" fmla="*/ 1 h 79"/>
                <a:gd name="T70" fmla="*/ 1 w 2055"/>
                <a:gd name="T71" fmla="*/ 1 h 79"/>
                <a:gd name="T72" fmla="*/ 1 w 2055"/>
                <a:gd name="T73" fmla="*/ 1 h 79"/>
                <a:gd name="T74" fmla="*/ 2 w 2055"/>
                <a:gd name="T75" fmla="*/ 0 h 79"/>
                <a:gd name="T76" fmla="*/ 2 w 2055"/>
                <a:gd name="T77" fmla="*/ 1 h 79"/>
                <a:gd name="T78" fmla="*/ 3 w 2055"/>
                <a:gd name="T79" fmla="*/ 1 h 79"/>
                <a:gd name="T80" fmla="*/ 3 w 2055"/>
                <a:gd name="T81" fmla="*/ 1 h 79"/>
                <a:gd name="T82" fmla="*/ 4 w 2055"/>
                <a:gd name="T83" fmla="*/ 1 h 79"/>
                <a:gd name="T84" fmla="*/ 5 w 2055"/>
                <a:gd name="T85" fmla="*/ 1 h 79"/>
                <a:gd name="T86" fmla="*/ 5 w 2055"/>
                <a:gd name="T87" fmla="*/ 1 h 79"/>
                <a:gd name="T88" fmla="*/ 5 w 2055"/>
                <a:gd name="T89" fmla="*/ 1 h 79"/>
                <a:gd name="T90" fmla="*/ 6 w 2055"/>
                <a:gd name="T91" fmla="*/ 1 h 79"/>
                <a:gd name="T92" fmla="*/ 6 w 2055"/>
                <a:gd name="T93" fmla="*/ 1 h 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55"/>
                <a:gd name="T142" fmla="*/ 0 h 79"/>
                <a:gd name="T143" fmla="*/ 2055 w 2055"/>
                <a:gd name="T144" fmla="*/ 79 h 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55" h="79">
                  <a:moveTo>
                    <a:pt x="1412" y="25"/>
                  </a:moveTo>
                  <a:lnTo>
                    <a:pt x="1441" y="25"/>
                  </a:lnTo>
                  <a:lnTo>
                    <a:pt x="1469" y="25"/>
                  </a:lnTo>
                  <a:lnTo>
                    <a:pt x="1498" y="25"/>
                  </a:lnTo>
                  <a:lnTo>
                    <a:pt x="1528" y="25"/>
                  </a:lnTo>
                  <a:lnTo>
                    <a:pt x="1558" y="25"/>
                  </a:lnTo>
                  <a:lnTo>
                    <a:pt x="1588" y="25"/>
                  </a:lnTo>
                  <a:lnTo>
                    <a:pt x="1618" y="25"/>
                  </a:lnTo>
                  <a:lnTo>
                    <a:pt x="1648" y="25"/>
                  </a:lnTo>
                  <a:lnTo>
                    <a:pt x="1680" y="25"/>
                  </a:lnTo>
                  <a:lnTo>
                    <a:pt x="1710" y="25"/>
                  </a:lnTo>
                  <a:lnTo>
                    <a:pt x="1740" y="25"/>
                  </a:lnTo>
                  <a:lnTo>
                    <a:pt x="1771" y="25"/>
                  </a:lnTo>
                  <a:lnTo>
                    <a:pt x="1801" y="25"/>
                  </a:lnTo>
                  <a:lnTo>
                    <a:pt x="1831" y="25"/>
                  </a:lnTo>
                  <a:lnTo>
                    <a:pt x="1861" y="25"/>
                  </a:lnTo>
                  <a:lnTo>
                    <a:pt x="1889" y="25"/>
                  </a:lnTo>
                  <a:lnTo>
                    <a:pt x="1909" y="32"/>
                  </a:lnTo>
                  <a:lnTo>
                    <a:pt x="1930" y="37"/>
                  </a:lnTo>
                  <a:lnTo>
                    <a:pt x="1950" y="39"/>
                  </a:lnTo>
                  <a:lnTo>
                    <a:pt x="1971" y="40"/>
                  </a:lnTo>
                  <a:lnTo>
                    <a:pt x="1991" y="40"/>
                  </a:lnTo>
                  <a:lnTo>
                    <a:pt x="2013" y="42"/>
                  </a:lnTo>
                  <a:lnTo>
                    <a:pt x="2033" y="44"/>
                  </a:lnTo>
                  <a:lnTo>
                    <a:pt x="2055" y="47"/>
                  </a:lnTo>
                  <a:lnTo>
                    <a:pt x="2055" y="54"/>
                  </a:lnTo>
                  <a:lnTo>
                    <a:pt x="2037" y="57"/>
                  </a:lnTo>
                  <a:lnTo>
                    <a:pt x="2020" y="59"/>
                  </a:lnTo>
                  <a:lnTo>
                    <a:pt x="2003" y="60"/>
                  </a:lnTo>
                  <a:lnTo>
                    <a:pt x="1986" y="62"/>
                  </a:lnTo>
                  <a:lnTo>
                    <a:pt x="1970" y="64"/>
                  </a:lnTo>
                  <a:lnTo>
                    <a:pt x="1953" y="64"/>
                  </a:lnTo>
                  <a:lnTo>
                    <a:pt x="1936" y="65"/>
                  </a:lnTo>
                  <a:lnTo>
                    <a:pt x="1919" y="65"/>
                  </a:lnTo>
                  <a:lnTo>
                    <a:pt x="1903" y="67"/>
                  </a:lnTo>
                  <a:lnTo>
                    <a:pt x="1886" y="67"/>
                  </a:lnTo>
                  <a:lnTo>
                    <a:pt x="1869" y="67"/>
                  </a:lnTo>
                  <a:lnTo>
                    <a:pt x="1853" y="67"/>
                  </a:lnTo>
                  <a:lnTo>
                    <a:pt x="1834" y="69"/>
                  </a:lnTo>
                  <a:lnTo>
                    <a:pt x="1817" y="69"/>
                  </a:lnTo>
                  <a:lnTo>
                    <a:pt x="1799" y="69"/>
                  </a:lnTo>
                  <a:lnTo>
                    <a:pt x="1781" y="70"/>
                  </a:lnTo>
                  <a:lnTo>
                    <a:pt x="1769" y="74"/>
                  </a:lnTo>
                  <a:lnTo>
                    <a:pt x="1757" y="75"/>
                  </a:lnTo>
                  <a:lnTo>
                    <a:pt x="1747" y="75"/>
                  </a:lnTo>
                  <a:lnTo>
                    <a:pt x="1739" y="67"/>
                  </a:lnTo>
                  <a:lnTo>
                    <a:pt x="1704" y="72"/>
                  </a:lnTo>
                  <a:lnTo>
                    <a:pt x="1670" y="75"/>
                  </a:lnTo>
                  <a:lnTo>
                    <a:pt x="1637" y="77"/>
                  </a:lnTo>
                  <a:lnTo>
                    <a:pt x="1602" y="79"/>
                  </a:lnTo>
                  <a:lnTo>
                    <a:pt x="1568" y="79"/>
                  </a:lnTo>
                  <a:lnTo>
                    <a:pt x="1535" y="79"/>
                  </a:lnTo>
                  <a:lnTo>
                    <a:pt x="1501" y="79"/>
                  </a:lnTo>
                  <a:lnTo>
                    <a:pt x="1468" y="77"/>
                  </a:lnTo>
                  <a:lnTo>
                    <a:pt x="1433" y="77"/>
                  </a:lnTo>
                  <a:lnTo>
                    <a:pt x="1399" y="75"/>
                  </a:lnTo>
                  <a:lnTo>
                    <a:pt x="1364" y="75"/>
                  </a:lnTo>
                  <a:lnTo>
                    <a:pt x="1330" y="75"/>
                  </a:lnTo>
                  <a:lnTo>
                    <a:pt x="1295" y="75"/>
                  </a:lnTo>
                  <a:lnTo>
                    <a:pt x="1260" y="75"/>
                  </a:lnTo>
                  <a:lnTo>
                    <a:pt x="1225" y="77"/>
                  </a:lnTo>
                  <a:lnTo>
                    <a:pt x="1190" y="79"/>
                  </a:lnTo>
                  <a:lnTo>
                    <a:pt x="1141" y="79"/>
                  </a:lnTo>
                  <a:lnTo>
                    <a:pt x="1093" y="79"/>
                  </a:lnTo>
                  <a:lnTo>
                    <a:pt x="1044" y="77"/>
                  </a:lnTo>
                  <a:lnTo>
                    <a:pt x="997" y="77"/>
                  </a:lnTo>
                  <a:lnTo>
                    <a:pt x="949" y="75"/>
                  </a:lnTo>
                  <a:lnTo>
                    <a:pt x="900" y="74"/>
                  </a:lnTo>
                  <a:lnTo>
                    <a:pt x="854" y="72"/>
                  </a:lnTo>
                  <a:lnTo>
                    <a:pt x="807" y="70"/>
                  </a:lnTo>
                  <a:lnTo>
                    <a:pt x="758" y="69"/>
                  </a:lnTo>
                  <a:lnTo>
                    <a:pt x="710" y="67"/>
                  </a:lnTo>
                  <a:lnTo>
                    <a:pt x="663" y="65"/>
                  </a:lnTo>
                  <a:lnTo>
                    <a:pt x="614" y="65"/>
                  </a:lnTo>
                  <a:lnTo>
                    <a:pt x="566" y="64"/>
                  </a:lnTo>
                  <a:lnTo>
                    <a:pt x="516" y="62"/>
                  </a:lnTo>
                  <a:lnTo>
                    <a:pt x="467" y="60"/>
                  </a:lnTo>
                  <a:lnTo>
                    <a:pt x="417" y="60"/>
                  </a:lnTo>
                  <a:lnTo>
                    <a:pt x="395" y="57"/>
                  </a:lnTo>
                  <a:lnTo>
                    <a:pt x="375" y="54"/>
                  </a:lnTo>
                  <a:lnTo>
                    <a:pt x="353" y="50"/>
                  </a:lnTo>
                  <a:lnTo>
                    <a:pt x="332" y="47"/>
                  </a:lnTo>
                  <a:lnTo>
                    <a:pt x="311" y="45"/>
                  </a:lnTo>
                  <a:lnTo>
                    <a:pt x="290" y="44"/>
                  </a:lnTo>
                  <a:lnTo>
                    <a:pt x="268" y="42"/>
                  </a:lnTo>
                  <a:lnTo>
                    <a:pt x="248" y="40"/>
                  </a:lnTo>
                  <a:lnTo>
                    <a:pt x="226" y="40"/>
                  </a:lnTo>
                  <a:lnTo>
                    <a:pt x="204" y="39"/>
                  </a:lnTo>
                  <a:lnTo>
                    <a:pt x="183" y="39"/>
                  </a:lnTo>
                  <a:lnTo>
                    <a:pt x="161" y="37"/>
                  </a:lnTo>
                  <a:lnTo>
                    <a:pt x="139" y="37"/>
                  </a:lnTo>
                  <a:lnTo>
                    <a:pt x="117" y="37"/>
                  </a:lnTo>
                  <a:lnTo>
                    <a:pt x="94" y="35"/>
                  </a:lnTo>
                  <a:lnTo>
                    <a:pt x="72" y="35"/>
                  </a:lnTo>
                  <a:lnTo>
                    <a:pt x="65" y="34"/>
                  </a:lnTo>
                  <a:lnTo>
                    <a:pt x="57" y="32"/>
                  </a:lnTo>
                  <a:lnTo>
                    <a:pt x="47" y="32"/>
                  </a:lnTo>
                  <a:lnTo>
                    <a:pt x="39" y="30"/>
                  </a:lnTo>
                  <a:lnTo>
                    <a:pt x="29" y="29"/>
                  </a:lnTo>
                  <a:lnTo>
                    <a:pt x="19" y="27"/>
                  </a:lnTo>
                  <a:lnTo>
                    <a:pt x="9" y="27"/>
                  </a:lnTo>
                  <a:lnTo>
                    <a:pt x="0" y="25"/>
                  </a:lnTo>
                  <a:lnTo>
                    <a:pt x="7" y="20"/>
                  </a:lnTo>
                  <a:lnTo>
                    <a:pt x="35" y="19"/>
                  </a:lnTo>
                  <a:lnTo>
                    <a:pt x="65" y="19"/>
                  </a:lnTo>
                  <a:lnTo>
                    <a:pt x="96" y="20"/>
                  </a:lnTo>
                  <a:lnTo>
                    <a:pt x="124" y="20"/>
                  </a:lnTo>
                  <a:lnTo>
                    <a:pt x="154" y="20"/>
                  </a:lnTo>
                  <a:lnTo>
                    <a:pt x="183" y="19"/>
                  </a:lnTo>
                  <a:lnTo>
                    <a:pt x="211" y="13"/>
                  </a:lnTo>
                  <a:lnTo>
                    <a:pt x="238" y="7"/>
                  </a:lnTo>
                  <a:lnTo>
                    <a:pt x="275" y="3"/>
                  </a:lnTo>
                  <a:lnTo>
                    <a:pt x="313" y="0"/>
                  </a:lnTo>
                  <a:lnTo>
                    <a:pt x="350" y="0"/>
                  </a:lnTo>
                  <a:lnTo>
                    <a:pt x="387" y="0"/>
                  </a:lnTo>
                  <a:lnTo>
                    <a:pt x="425" y="0"/>
                  </a:lnTo>
                  <a:lnTo>
                    <a:pt x="462" y="2"/>
                  </a:lnTo>
                  <a:lnTo>
                    <a:pt x="501" y="3"/>
                  </a:lnTo>
                  <a:lnTo>
                    <a:pt x="537" y="7"/>
                  </a:lnTo>
                  <a:lnTo>
                    <a:pt x="574" y="10"/>
                  </a:lnTo>
                  <a:lnTo>
                    <a:pt x="613" y="12"/>
                  </a:lnTo>
                  <a:lnTo>
                    <a:pt x="649" y="15"/>
                  </a:lnTo>
                  <a:lnTo>
                    <a:pt x="686" y="17"/>
                  </a:lnTo>
                  <a:lnTo>
                    <a:pt x="723" y="19"/>
                  </a:lnTo>
                  <a:lnTo>
                    <a:pt x="762" y="19"/>
                  </a:lnTo>
                  <a:lnTo>
                    <a:pt x="798" y="19"/>
                  </a:lnTo>
                  <a:lnTo>
                    <a:pt x="835" y="17"/>
                  </a:lnTo>
                  <a:lnTo>
                    <a:pt x="872" y="19"/>
                  </a:lnTo>
                  <a:lnTo>
                    <a:pt x="907" y="19"/>
                  </a:lnTo>
                  <a:lnTo>
                    <a:pt x="944" y="19"/>
                  </a:lnTo>
                  <a:lnTo>
                    <a:pt x="981" y="19"/>
                  </a:lnTo>
                  <a:lnTo>
                    <a:pt x="1018" y="20"/>
                  </a:lnTo>
                  <a:lnTo>
                    <a:pt x="1053" y="19"/>
                  </a:lnTo>
                  <a:lnTo>
                    <a:pt x="1090" y="19"/>
                  </a:lnTo>
                  <a:lnTo>
                    <a:pt x="1126" y="19"/>
                  </a:lnTo>
                  <a:lnTo>
                    <a:pt x="1161" y="19"/>
                  </a:lnTo>
                  <a:lnTo>
                    <a:pt x="1198" y="19"/>
                  </a:lnTo>
                  <a:lnTo>
                    <a:pt x="1233" y="20"/>
                  </a:lnTo>
                  <a:lnTo>
                    <a:pt x="1270" y="20"/>
                  </a:lnTo>
                  <a:lnTo>
                    <a:pt x="1305" y="20"/>
                  </a:lnTo>
                  <a:lnTo>
                    <a:pt x="1341" y="22"/>
                  </a:lnTo>
                  <a:lnTo>
                    <a:pt x="1377" y="24"/>
                  </a:lnTo>
                  <a:lnTo>
                    <a:pt x="1412"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60" name="Freeform 55"/>
            <p:cNvSpPr>
              <a:spLocks noChangeArrowheads="1"/>
            </p:cNvSpPr>
            <p:nvPr/>
          </p:nvSpPr>
          <p:spPr bwMode="auto">
            <a:xfrm>
              <a:off x="723" y="2842"/>
              <a:ext cx="956" cy="36"/>
            </a:xfrm>
            <a:custGeom>
              <a:avLst/>
              <a:gdLst>
                <a:gd name="T0" fmla="*/ 3 w 1633"/>
                <a:gd name="T1" fmla="*/ 1 h 62"/>
                <a:gd name="T2" fmla="*/ 3 w 1633"/>
                <a:gd name="T3" fmla="*/ 1 h 62"/>
                <a:gd name="T4" fmla="*/ 3 w 1633"/>
                <a:gd name="T5" fmla="*/ 1 h 62"/>
                <a:gd name="T6" fmla="*/ 3 w 1633"/>
                <a:gd name="T7" fmla="*/ 1 h 62"/>
                <a:gd name="T8" fmla="*/ 4 w 1633"/>
                <a:gd name="T9" fmla="*/ 1 h 62"/>
                <a:gd name="T10" fmla="*/ 4 w 1633"/>
                <a:gd name="T11" fmla="*/ 1 h 62"/>
                <a:gd name="T12" fmla="*/ 5 w 1633"/>
                <a:gd name="T13" fmla="*/ 1 h 62"/>
                <a:gd name="T14" fmla="*/ 5 w 1633"/>
                <a:gd name="T15" fmla="*/ 1 h 62"/>
                <a:gd name="T16" fmla="*/ 6 w 1633"/>
                <a:gd name="T17" fmla="*/ 1 h 62"/>
                <a:gd name="T18" fmla="*/ 6 w 1633"/>
                <a:gd name="T19" fmla="*/ 1 h 62"/>
                <a:gd name="T20" fmla="*/ 7 w 1633"/>
                <a:gd name="T21" fmla="*/ 1 h 62"/>
                <a:gd name="T22" fmla="*/ 8 w 1633"/>
                <a:gd name="T23" fmla="*/ 1 h 62"/>
                <a:gd name="T24" fmla="*/ 8 w 1633"/>
                <a:gd name="T25" fmla="*/ 1 h 62"/>
                <a:gd name="T26" fmla="*/ 8 w 1633"/>
                <a:gd name="T27" fmla="*/ 1 h 62"/>
                <a:gd name="T28" fmla="*/ 8 w 1633"/>
                <a:gd name="T29" fmla="*/ 1 h 62"/>
                <a:gd name="T30" fmla="*/ 7 w 1633"/>
                <a:gd name="T31" fmla="*/ 1 h 62"/>
                <a:gd name="T32" fmla="*/ 7 w 1633"/>
                <a:gd name="T33" fmla="*/ 1 h 62"/>
                <a:gd name="T34" fmla="*/ 6 w 1633"/>
                <a:gd name="T35" fmla="*/ 1 h 62"/>
                <a:gd name="T36" fmla="*/ 6 w 1633"/>
                <a:gd name="T37" fmla="*/ 1 h 62"/>
                <a:gd name="T38" fmla="*/ 6 w 1633"/>
                <a:gd name="T39" fmla="*/ 1 h 62"/>
                <a:gd name="T40" fmla="*/ 5 w 1633"/>
                <a:gd name="T41" fmla="*/ 1 h 62"/>
                <a:gd name="T42" fmla="*/ 5 w 1633"/>
                <a:gd name="T43" fmla="*/ 1 h 62"/>
                <a:gd name="T44" fmla="*/ 5 w 1633"/>
                <a:gd name="T45" fmla="*/ 1 h 62"/>
                <a:gd name="T46" fmla="*/ 5 w 1633"/>
                <a:gd name="T47" fmla="*/ 1 h 62"/>
                <a:gd name="T48" fmla="*/ 4 w 1633"/>
                <a:gd name="T49" fmla="*/ 1 h 62"/>
                <a:gd name="T50" fmla="*/ 3 w 1633"/>
                <a:gd name="T51" fmla="*/ 1 h 62"/>
                <a:gd name="T52" fmla="*/ 2 w 1633"/>
                <a:gd name="T53" fmla="*/ 1 h 62"/>
                <a:gd name="T54" fmla="*/ 2 w 1633"/>
                <a:gd name="T55" fmla="*/ 1 h 62"/>
                <a:gd name="T56" fmla="*/ 1 w 1633"/>
                <a:gd name="T57" fmla="*/ 1 h 62"/>
                <a:gd name="T58" fmla="*/ 1 w 1633"/>
                <a:gd name="T59" fmla="*/ 1 h 62"/>
                <a:gd name="T60" fmla="*/ 0 w 1633"/>
                <a:gd name="T61" fmla="*/ 1 h 62"/>
                <a:gd name="T62" fmla="*/ 1 w 1633"/>
                <a:gd name="T63" fmla="*/ 1 h 62"/>
                <a:gd name="T64" fmla="*/ 1 w 1633"/>
                <a:gd name="T65" fmla="*/ 1 h 62"/>
                <a:gd name="T66" fmla="*/ 1 w 1633"/>
                <a:gd name="T67" fmla="*/ 1 h 62"/>
                <a:gd name="T68" fmla="*/ 1 w 1633"/>
                <a:gd name="T69" fmla="*/ 1 h 62"/>
                <a:gd name="T70" fmla="*/ 1 w 1633"/>
                <a:gd name="T71" fmla="*/ 1 h 62"/>
                <a:gd name="T72" fmla="*/ 1 w 1633"/>
                <a:gd name="T73" fmla="*/ 1 h 62"/>
                <a:gd name="T74" fmla="*/ 1 w 1633"/>
                <a:gd name="T75" fmla="*/ 1 h 62"/>
                <a:gd name="T76" fmla="*/ 1 w 1633"/>
                <a:gd name="T77" fmla="*/ 1 h 62"/>
                <a:gd name="T78" fmla="*/ 2 w 1633"/>
                <a:gd name="T79" fmla="*/ 1 h 62"/>
                <a:gd name="T80" fmla="*/ 2 w 1633"/>
                <a:gd name="T81" fmla="*/ 0 h 62"/>
                <a:gd name="T82" fmla="*/ 2 w 1633"/>
                <a:gd name="T83" fmla="*/ 1 h 62"/>
                <a:gd name="T84" fmla="*/ 2 w 1633"/>
                <a:gd name="T85" fmla="*/ 1 h 62"/>
                <a:gd name="T86" fmla="*/ 3 w 1633"/>
                <a:gd name="T87" fmla="*/ 1 h 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33"/>
                <a:gd name="T133" fmla="*/ 0 h 62"/>
                <a:gd name="T134" fmla="*/ 1633 w 1633"/>
                <a:gd name="T135" fmla="*/ 62 h 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33" h="62">
                  <a:moveTo>
                    <a:pt x="586" y="8"/>
                  </a:moveTo>
                  <a:lnTo>
                    <a:pt x="594" y="5"/>
                  </a:lnTo>
                  <a:lnTo>
                    <a:pt x="601" y="3"/>
                  </a:lnTo>
                  <a:lnTo>
                    <a:pt x="609" y="1"/>
                  </a:lnTo>
                  <a:lnTo>
                    <a:pt x="618" y="1"/>
                  </a:lnTo>
                  <a:lnTo>
                    <a:pt x="626" y="1"/>
                  </a:lnTo>
                  <a:lnTo>
                    <a:pt x="634" y="3"/>
                  </a:lnTo>
                  <a:lnTo>
                    <a:pt x="643" y="3"/>
                  </a:lnTo>
                  <a:lnTo>
                    <a:pt x="651" y="5"/>
                  </a:lnTo>
                  <a:lnTo>
                    <a:pt x="713" y="3"/>
                  </a:lnTo>
                  <a:lnTo>
                    <a:pt x="775" y="3"/>
                  </a:lnTo>
                  <a:lnTo>
                    <a:pt x="837" y="3"/>
                  </a:lnTo>
                  <a:lnTo>
                    <a:pt x="897" y="3"/>
                  </a:lnTo>
                  <a:lnTo>
                    <a:pt x="957" y="5"/>
                  </a:lnTo>
                  <a:lnTo>
                    <a:pt x="1018" y="7"/>
                  </a:lnTo>
                  <a:lnTo>
                    <a:pt x="1078" y="8"/>
                  </a:lnTo>
                  <a:lnTo>
                    <a:pt x="1136" y="10"/>
                  </a:lnTo>
                  <a:lnTo>
                    <a:pt x="1197" y="12"/>
                  </a:lnTo>
                  <a:lnTo>
                    <a:pt x="1255" y="13"/>
                  </a:lnTo>
                  <a:lnTo>
                    <a:pt x="1315" y="15"/>
                  </a:lnTo>
                  <a:lnTo>
                    <a:pt x="1376" y="17"/>
                  </a:lnTo>
                  <a:lnTo>
                    <a:pt x="1438" y="17"/>
                  </a:lnTo>
                  <a:lnTo>
                    <a:pt x="1498" y="17"/>
                  </a:lnTo>
                  <a:lnTo>
                    <a:pt x="1560" y="17"/>
                  </a:lnTo>
                  <a:lnTo>
                    <a:pt x="1623" y="15"/>
                  </a:lnTo>
                  <a:lnTo>
                    <a:pt x="1627" y="17"/>
                  </a:lnTo>
                  <a:lnTo>
                    <a:pt x="1630" y="18"/>
                  </a:lnTo>
                  <a:lnTo>
                    <a:pt x="1633" y="20"/>
                  </a:lnTo>
                  <a:lnTo>
                    <a:pt x="1633" y="23"/>
                  </a:lnTo>
                  <a:lnTo>
                    <a:pt x="1600" y="28"/>
                  </a:lnTo>
                  <a:lnTo>
                    <a:pt x="1565" y="33"/>
                  </a:lnTo>
                  <a:lnTo>
                    <a:pt x="1531" y="38"/>
                  </a:lnTo>
                  <a:lnTo>
                    <a:pt x="1496" y="42"/>
                  </a:lnTo>
                  <a:lnTo>
                    <a:pt x="1461" y="45"/>
                  </a:lnTo>
                  <a:lnTo>
                    <a:pt x="1426" y="47"/>
                  </a:lnTo>
                  <a:lnTo>
                    <a:pt x="1391" y="50"/>
                  </a:lnTo>
                  <a:lnTo>
                    <a:pt x="1356" y="52"/>
                  </a:lnTo>
                  <a:lnTo>
                    <a:pt x="1320" y="53"/>
                  </a:lnTo>
                  <a:lnTo>
                    <a:pt x="1284" y="55"/>
                  </a:lnTo>
                  <a:lnTo>
                    <a:pt x="1249" y="55"/>
                  </a:lnTo>
                  <a:lnTo>
                    <a:pt x="1213" y="55"/>
                  </a:lnTo>
                  <a:lnTo>
                    <a:pt x="1177" y="57"/>
                  </a:lnTo>
                  <a:lnTo>
                    <a:pt x="1140" y="55"/>
                  </a:lnTo>
                  <a:lnTo>
                    <a:pt x="1105" y="55"/>
                  </a:lnTo>
                  <a:lnTo>
                    <a:pt x="1068" y="55"/>
                  </a:lnTo>
                  <a:lnTo>
                    <a:pt x="1053" y="62"/>
                  </a:lnTo>
                  <a:lnTo>
                    <a:pt x="989" y="62"/>
                  </a:lnTo>
                  <a:lnTo>
                    <a:pt x="924" y="62"/>
                  </a:lnTo>
                  <a:lnTo>
                    <a:pt x="859" y="62"/>
                  </a:lnTo>
                  <a:lnTo>
                    <a:pt x="792" y="60"/>
                  </a:lnTo>
                  <a:lnTo>
                    <a:pt x="725" y="58"/>
                  </a:lnTo>
                  <a:lnTo>
                    <a:pt x="658" y="57"/>
                  </a:lnTo>
                  <a:lnTo>
                    <a:pt x="591" y="55"/>
                  </a:lnTo>
                  <a:lnTo>
                    <a:pt x="524" y="53"/>
                  </a:lnTo>
                  <a:lnTo>
                    <a:pt x="457" y="50"/>
                  </a:lnTo>
                  <a:lnTo>
                    <a:pt x="390" y="47"/>
                  </a:lnTo>
                  <a:lnTo>
                    <a:pt x="323" y="43"/>
                  </a:lnTo>
                  <a:lnTo>
                    <a:pt x="256" y="40"/>
                  </a:lnTo>
                  <a:lnTo>
                    <a:pt x="191" y="35"/>
                  </a:lnTo>
                  <a:lnTo>
                    <a:pt x="127" y="30"/>
                  </a:lnTo>
                  <a:lnTo>
                    <a:pt x="62" y="25"/>
                  </a:lnTo>
                  <a:lnTo>
                    <a:pt x="0" y="18"/>
                  </a:lnTo>
                  <a:lnTo>
                    <a:pt x="0" y="12"/>
                  </a:lnTo>
                  <a:lnTo>
                    <a:pt x="20" y="10"/>
                  </a:lnTo>
                  <a:lnTo>
                    <a:pt x="40" y="10"/>
                  </a:lnTo>
                  <a:lnTo>
                    <a:pt x="60" y="10"/>
                  </a:lnTo>
                  <a:lnTo>
                    <a:pt x="82" y="10"/>
                  </a:lnTo>
                  <a:lnTo>
                    <a:pt x="102" y="8"/>
                  </a:lnTo>
                  <a:lnTo>
                    <a:pt x="124" y="8"/>
                  </a:lnTo>
                  <a:lnTo>
                    <a:pt x="146" y="8"/>
                  </a:lnTo>
                  <a:lnTo>
                    <a:pt x="168" y="8"/>
                  </a:lnTo>
                  <a:lnTo>
                    <a:pt x="188" y="8"/>
                  </a:lnTo>
                  <a:lnTo>
                    <a:pt x="209" y="8"/>
                  </a:lnTo>
                  <a:lnTo>
                    <a:pt x="229" y="8"/>
                  </a:lnTo>
                  <a:lnTo>
                    <a:pt x="251" y="8"/>
                  </a:lnTo>
                  <a:lnTo>
                    <a:pt x="271" y="8"/>
                  </a:lnTo>
                  <a:lnTo>
                    <a:pt x="290" y="8"/>
                  </a:lnTo>
                  <a:lnTo>
                    <a:pt x="310" y="8"/>
                  </a:lnTo>
                  <a:lnTo>
                    <a:pt x="328" y="8"/>
                  </a:lnTo>
                  <a:lnTo>
                    <a:pt x="352" y="3"/>
                  </a:lnTo>
                  <a:lnTo>
                    <a:pt x="377" y="0"/>
                  </a:lnTo>
                  <a:lnTo>
                    <a:pt x="404" y="0"/>
                  </a:lnTo>
                  <a:lnTo>
                    <a:pt x="429" y="0"/>
                  </a:lnTo>
                  <a:lnTo>
                    <a:pt x="457" y="1"/>
                  </a:lnTo>
                  <a:lnTo>
                    <a:pt x="484" y="3"/>
                  </a:lnTo>
                  <a:lnTo>
                    <a:pt x="511" y="3"/>
                  </a:lnTo>
                  <a:lnTo>
                    <a:pt x="539" y="1"/>
                  </a:lnTo>
                  <a:lnTo>
                    <a:pt x="586"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61" name="Freeform 56"/>
            <p:cNvSpPr>
              <a:spLocks noChangeArrowheads="1"/>
            </p:cNvSpPr>
            <p:nvPr/>
          </p:nvSpPr>
          <p:spPr bwMode="auto">
            <a:xfrm>
              <a:off x="797" y="2889"/>
              <a:ext cx="749" cy="33"/>
            </a:xfrm>
            <a:custGeom>
              <a:avLst/>
              <a:gdLst>
                <a:gd name="T0" fmla="*/ 6 w 1281"/>
                <a:gd name="T1" fmla="*/ 1 h 55"/>
                <a:gd name="T2" fmla="*/ 6 w 1281"/>
                <a:gd name="T3" fmla="*/ 1 h 55"/>
                <a:gd name="T4" fmla="*/ 5 w 1281"/>
                <a:gd name="T5" fmla="*/ 1 h 55"/>
                <a:gd name="T6" fmla="*/ 5 w 1281"/>
                <a:gd name="T7" fmla="*/ 1 h 55"/>
                <a:gd name="T8" fmla="*/ 5 w 1281"/>
                <a:gd name="T9" fmla="*/ 1 h 55"/>
                <a:gd name="T10" fmla="*/ 4 w 1281"/>
                <a:gd name="T11" fmla="*/ 1 h 55"/>
                <a:gd name="T12" fmla="*/ 4 w 1281"/>
                <a:gd name="T13" fmla="*/ 1 h 55"/>
                <a:gd name="T14" fmla="*/ 4 w 1281"/>
                <a:gd name="T15" fmla="*/ 1 h 55"/>
                <a:gd name="T16" fmla="*/ 4 w 1281"/>
                <a:gd name="T17" fmla="*/ 1 h 55"/>
                <a:gd name="T18" fmla="*/ 3 w 1281"/>
                <a:gd name="T19" fmla="*/ 1 h 55"/>
                <a:gd name="T20" fmla="*/ 3 w 1281"/>
                <a:gd name="T21" fmla="*/ 1 h 55"/>
                <a:gd name="T22" fmla="*/ 2 w 1281"/>
                <a:gd name="T23" fmla="*/ 1 h 55"/>
                <a:gd name="T24" fmla="*/ 2 w 1281"/>
                <a:gd name="T25" fmla="*/ 1 h 55"/>
                <a:gd name="T26" fmla="*/ 2 w 1281"/>
                <a:gd name="T27" fmla="*/ 1 h 55"/>
                <a:gd name="T28" fmla="*/ 1 w 1281"/>
                <a:gd name="T29" fmla="*/ 1 h 55"/>
                <a:gd name="T30" fmla="*/ 1 w 1281"/>
                <a:gd name="T31" fmla="*/ 1 h 55"/>
                <a:gd name="T32" fmla="*/ 1 w 1281"/>
                <a:gd name="T33" fmla="*/ 1 h 55"/>
                <a:gd name="T34" fmla="*/ 1 w 1281"/>
                <a:gd name="T35" fmla="*/ 1 h 55"/>
                <a:gd name="T36" fmla="*/ 1 w 1281"/>
                <a:gd name="T37" fmla="*/ 1 h 55"/>
                <a:gd name="T38" fmla="*/ 0 w 1281"/>
                <a:gd name="T39" fmla="*/ 1 h 55"/>
                <a:gd name="T40" fmla="*/ 1 w 1281"/>
                <a:gd name="T41" fmla="*/ 1 h 55"/>
                <a:gd name="T42" fmla="*/ 1 w 1281"/>
                <a:gd name="T43" fmla="*/ 1 h 55"/>
                <a:gd name="T44" fmla="*/ 1 w 1281"/>
                <a:gd name="T45" fmla="*/ 1 h 55"/>
                <a:gd name="T46" fmla="*/ 1 w 1281"/>
                <a:gd name="T47" fmla="*/ 1 h 55"/>
                <a:gd name="T48" fmla="*/ 2 w 1281"/>
                <a:gd name="T49" fmla="*/ 1 h 55"/>
                <a:gd name="T50" fmla="*/ 2 w 1281"/>
                <a:gd name="T51" fmla="*/ 1 h 55"/>
                <a:gd name="T52" fmla="*/ 2 w 1281"/>
                <a:gd name="T53" fmla="*/ 1 h 55"/>
                <a:gd name="T54" fmla="*/ 3 w 1281"/>
                <a:gd name="T55" fmla="*/ 1 h 55"/>
                <a:gd name="T56" fmla="*/ 3 w 1281"/>
                <a:gd name="T57" fmla="*/ 1 h 55"/>
                <a:gd name="T58" fmla="*/ 4 w 1281"/>
                <a:gd name="T59" fmla="*/ 1 h 55"/>
                <a:gd name="T60" fmla="*/ 4 w 1281"/>
                <a:gd name="T61" fmla="*/ 1 h 55"/>
                <a:gd name="T62" fmla="*/ 5 w 1281"/>
                <a:gd name="T63" fmla="*/ 1 h 55"/>
                <a:gd name="T64" fmla="*/ 5 w 1281"/>
                <a:gd name="T65" fmla="*/ 1 h 55"/>
                <a:gd name="T66" fmla="*/ 5 w 1281"/>
                <a:gd name="T67" fmla="*/ 1 h 55"/>
                <a:gd name="T68" fmla="*/ 5 w 1281"/>
                <a:gd name="T69" fmla="*/ 1 h 55"/>
                <a:gd name="T70" fmla="*/ 6 w 1281"/>
                <a:gd name="T71" fmla="*/ 1 h 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81"/>
                <a:gd name="T109" fmla="*/ 0 h 55"/>
                <a:gd name="T110" fmla="*/ 1281 w 1281"/>
                <a:gd name="T111" fmla="*/ 55 h 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81" h="55">
                  <a:moveTo>
                    <a:pt x="1281" y="13"/>
                  </a:moveTo>
                  <a:lnTo>
                    <a:pt x="1281" y="22"/>
                  </a:lnTo>
                  <a:lnTo>
                    <a:pt x="1249" y="29"/>
                  </a:lnTo>
                  <a:lnTo>
                    <a:pt x="1217" y="34"/>
                  </a:lnTo>
                  <a:lnTo>
                    <a:pt x="1185" y="35"/>
                  </a:lnTo>
                  <a:lnTo>
                    <a:pt x="1153" y="37"/>
                  </a:lnTo>
                  <a:lnTo>
                    <a:pt x="1120" y="37"/>
                  </a:lnTo>
                  <a:lnTo>
                    <a:pt x="1088" y="39"/>
                  </a:lnTo>
                  <a:lnTo>
                    <a:pt x="1055" y="40"/>
                  </a:lnTo>
                  <a:lnTo>
                    <a:pt x="1021" y="44"/>
                  </a:lnTo>
                  <a:lnTo>
                    <a:pt x="906" y="50"/>
                  </a:lnTo>
                  <a:lnTo>
                    <a:pt x="897" y="55"/>
                  </a:lnTo>
                  <a:lnTo>
                    <a:pt x="889" y="54"/>
                  </a:lnTo>
                  <a:lnTo>
                    <a:pt x="881" y="49"/>
                  </a:lnTo>
                  <a:lnTo>
                    <a:pt x="872" y="47"/>
                  </a:lnTo>
                  <a:lnTo>
                    <a:pt x="830" y="49"/>
                  </a:lnTo>
                  <a:lnTo>
                    <a:pt x="789" y="50"/>
                  </a:lnTo>
                  <a:lnTo>
                    <a:pt x="748" y="50"/>
                  </a:lnTo>
                  <a:lnTo>
                    <a:pt x="708" y="52"/>
                  </a:lnTo>
                  <a:lnTo>
                    <a:pt x="668" y="54"/>
                  </a:lnTo>
                  <a:lnTo>
                    <a:pt x="630" y="54"/>
                  </a:lnTo>
                  <a:lnTo>
                    <a:pt x="591" y="54"/>
                  </a:lnTo>
                  <a:lnTo>
                    <a:pt x="553" y="55"/>
                  </a:lnTo>
                  <a:lnTo>
                    <a:pt x="512" y="55"/>
                  </a:lnTo>
                  <a:lnTo>
                    <a:pt x="476" y="54"/>
                  </a:lnTo>
                  <a:lnTo>
                    <a:pt x="437" y="54"/>
                  </a:lnTo>
                  <a:lnTo>
                    <a:pt x="399" y="52"/>
                  </a:lnTo>
                  <a:lnTo>
                    <a:pt x="359" y="49"/>
                  </a:lnTo>
                  <a:lnTo>
                    <a:pt x="320" y="47"/>
                  </a:lnTo>
                  <a:lnTo>
                    <a:pt x="282" y="44"/>
                  </a:lnTo>
                  <a:lnTo>
                    <a:pt x="241" y="39"/>
                  </a:lnTo>
                  <a:lnTo>
                    <a:pt x="213" y="39"/>
                  </a:lnTo>
                  <a:lnTo>
                    <a:pt x="183" y="37"/>
                  </a:lnTo>
                  <a:lnTo>
                    <a:pt x="154" y="32"/>
                  </a:lnTo>
                  <a:lnTo>
                    <a:pt x="126" y="29"/>
                  </a:lnTo>
                  <a:lnTo>
                    <a:pt x="97" y="24"/>
                  </a:lnTo>
                  <a:lnTo>
                    <a:pt x="69" y="20"/>
                  </a:lnTo>
                  <a:lnTo>
                    <a:pt x="41" y="17"/>
                  </a:lnTo>
                  <a:lnTo>
                    <a:pt x="10" y="19"/>
                  </a:lnTo>
                  <a:lnTo>
                    <a:pt x="0" y="19"/>
                  </a:lnTo>
                  <a:lnTo>
                    <a:pt x="14" y="8"/>
                  </a:lnTo>
                  <a:lnTo>
                    <a:pt x="54" y="7"/>
                  </a:lnTo>
                  <a:lnTo>
                    <a:pt x="94" y="7"/>
                  </a:lnTo>
                  <a:lnTo>
                    <a:pt x="134" y="7"/>
                  </a:lnTo>
                  <a:lnTo>
                    <a:pt x="174" y="7"/>
                  </a:lnTo>
                  <a:lnTo>
                    <a:pt x="215" y="7"/>
                  </a:lnTo>
                  <a:lnTo>
                    <a:pt x="253" y="7"/>
                  </a:lnTo>
                  <a:lnTo>
                    <a:pt x="293" y="7"/>
                  </a:lnTo>
                  <a:lnTo>
                    <a:pt x="332" y="7"/>
                  </a:lnTo>
                  <a:lnTo>
                    <a:pt x="372" y="7"/>
                  </a:lnTo>
                  <a:lnTo>
                    <a:pt x="410" y="7"/>
                  </a:lnTo>
                  <a:lnTo>
                    <a:pt x="451" y="7"/>
                  </a:lnTo>
                  <a:lnTo>
                    <a:pt x="489" y="7"/>
                  </a:lnTo>
                  <a:lnTo>
                    <a:pt x="529" y="5"/>
                  </a:lnTo>
                  <a:lnTo>
                    <a:pt x="568" y="3"/>
                  </a:lnTo>
                  <a:lnTo>
                    <a:pt x="608" y="2"/>
                  </a:lnTo>
                  <a:lnTo>
                    <a:pt x="648" y="0"/>
                  </a:lnTo>
                  <a:lnTo>
                    <a:pt x="690" y="2"/>
                  </a:lnTo>
                  <a:lnTo>
                    <a:pt x="730" y="3"/>
                  </a:lnTo>
                  <a:lnTo>
                    <a:pt x="770" y="5"/>
                  </a:lnTo>
                  <a:lnTo>
                    <a:pt x="810" y="7"/>
                  </a:lnTo>
                  <a:lnTo>
                    <a:pt x="849" y="8"/>
                  </a:lnTo>
                  <a:lnTo>
                    <a:pt x="889" y="10"/>
                  </a:lnTo>
                  <a:lnTo>
                    <a:pt x="927" y="12"/>
                  </a:lnTo>
                  <a:lnTo>
                    <a:pt x="966" y="13"/>
                  </a:lnTo>
                  <a:lnTo>
                    <a:pt x="1004" y="13"/>
                  </a:lnTo>
                  <a:lnTo>
                    <a:pt x="1043" y="15"/>
                  </a:lnTo>
                  <a:lnTo>
                    <a:pt x="1081" y="15"/>
                  </a:lnTo>
                  <a:lnTo>
                    <a:pt x="1120" y="17"/>
                  </a:lnTo>
                  <a:lnTo>
                    <a:pt x="1160" y="17"/>
                  </a:lnTo>
                  <a:lnTo>
                    <a:pt x="1199" y="15"/>
                  </a:lnTo>
                  <a:lnTo>
                    <a:pt x="1239" y="15"/>
                  </a:lnTo>
                  <a:lnTo>
                    <a:pt x="1281"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62" name="Freeform 57"/>
            <p:cNvSpPr>
              <a:spLocks noChangeArrowheads="1"/>
            </p:cNvSpPr>
            <p:nvPr/>
          </p:nvSpPr>
          <p:spPr bwMode="auto">
            <a:xfrm>
              <a:off x="965" y="2936"/>
              <a:ext cx="498" cy="17"/>
            </a:xfrm>
            <a:custGeom>
              <a:avLst/>
              <a:gdLst>
                <a:gd name="T0" fmla="*/ 3 w 850"/>
                <a:gd name="T1" fmla="*/ 1 h 31"/>
                <a:gd name="T2" fmla="*/ 4 w 850"/>
                <a:gd name="T3" fmla="*/ 1 h 31"/>
                <a:gd name="T4" fmla="*/ 4 w 850"/>
                <a:gd name="T5" fmla="*/ 1 h 31"/>
                <a:gd name="T6" fmla="*/ 4 w 850"/>
                <a:gd name="T7" fmla="*/ 1 h 31"/>
                <a:gd name="T8" fmla="*/ 4 w 850"/>
                <a:gd name="T9" fmla="*/ 1 h 31"/>
                <a:gd name="T10" fmla="*/ 4 w 850"/>
                <a:gd name="T11" fmla="*/ 1 h 31"/>
                <a:gd name="T12" fmla="*/ 4 w 850"/>
                <a:gd name="T13" fmla="*/ 1 h 31"/>
                <a:gd name="T14" fmla="*/ 4 w 850"/>
                <a:gd name="T15" fmla="*/ 1 h 31"/>
                <a:gd name="T16" fmla="*/ 4 w 850"/>
                <a:gd name="T17" fmla="*/ 1 h 31"/>
                <a:gd name="T18" fmla="*/ 4 w 850"/>
                <a:gd name="T19" fmla="*/ 1 h 31"/>
                <a:gd name="T20" fmla="*/ 3 w 850"/>
                <a:gd name="T21" fmla="*/ 1 h 31"/>
                <a:gd name="T22" fmla="*/ 3 w 850"/>
                <a:gd name="T23" fmla="*/ 1 h 31"/>
                <a:gd name="T24" fmla="*/ 3 w 850"/>
                <a:gd name="T25" fmla="*/ 1 h 31"/>
                <a:gd name="T26" fmla="*/ 3 w 850"/>
                <a:gd name="T27" fmla="*/ 1 h 31"/>
                <a:gd name="T28" fmla="*/ 2 w 850"/>
                <a:gd name="T29" fmla="*/ 1 h 31"/>
                <a:gd name="T30" fmla="*/ 2 w 850"/>
                <a:gd name="T31" fmla="*/ 1 h 31"/>
                <a:gd name="T32" fmla="*/ 2 w 850"/>
                <a:gd name="T33" fmla="*/ 1 h 31"/>
                <a:gd name="T34" fmla="*/ 1 w 850"/>
                <a:gd name="T35" fmla="*/ 1 h 31"/>
                <a:gd name="T36" fmla="*/ 1 w 850"/>
                <a:gd name="T37" fmla="*/ 1 h 31"/>
                <a:gd name="T38" fmla="*/ 1 w 850"/>
                <a:gd name="T39" fmla="*/ 1 h 31"/>
                <a:gd name="T40" fmla="*/ 1 w 850"/>
                <a:gd name="T41" fmla="*/ 1 h 31"/>
                <a:gd name="T42" fmla="*/ 1 w 850"/>
                <a:gd name="T43" fmla="*/ 1 h 31"/>
                <a:gd name="T44" fmla="*/ 1 w 850"/>
                <a:gd name="T45" fmla="*/ 1 h 31"/>
                <a:gd name="T46" fmla="*/ 1 w 850"/>
                <a:gd name="T47" fmla="*/ 1 h 31"/>
                <a:gd name="T48" fmla="*/ 0 w 850"/>
                <a:gd name="T49" fmla="*/ 1 h 31"/>
                <a:gd name="T50" fmla="*/ 1 w 850"/>
                <a:gd name="T51" fmla="*/ 1 h 31"/>
                <a:gd name="T52" fmla="*/ 1 w 850"/>
                <a:gd name="T53" fmla="*/ 1 h 31"/>
                <a:gd name="T54" fmla="*/ 1 w 850"/>
                <a:gd name="T55" fmla="*/ 1 h 31"/>
                <a:gd name="T56" fmla="*/ 1 w 850"/>
                <a:gd name="T57" fmla="*/ 1 h 31"/>
                <a:gd name="T58" fmla="*/ 1 w 850"/>
                <a:gd name="T59" fmla="*/ 1 h 31"/>
                <a:gd name="T60" fmla="*/ 1 w 850"/>
                <a:gd name="T61" fmla="*/ 1 h 31"/>
                <a:gd name="T62" fmla="*/ 1 w 850"/>
                <a:gd name="T63" fmla="*/ 1 h 31"/>
                <a:gd name="T64" fmla="*/ 1 w 850"/>
                <a:gd name="T65" fmla="*/ 1 h 31"/>
                <a:gd name="T66" fmla="*/ 2 w 850"/>
                <a:gd name="T67" fmla="*/ 1 h 31"/>
                <a:gd name="T68" fmla="*/ 2 w 850"/>
                <a:gd name="T69" fmla="*/ 1 h 31"/>
                <a:gd name="T70" fmla="*/ 2 w 850"/>
                <a:gd name="T71" fmla="*/ 1 h 31"/>
                <a:gd name="T72" fmla="*/ 2 w 850"/>
                <a:gd name="T73" fmla="*/ 1 h 31"/>
                <a:gd name="T74" fmla="*/ 2 w 850"/>
                <a:gd name="T75" fmla="*/ 1 h 31"/>
                <a:gd name="T76" fmla="*/ 3 w 850"/>
                <a:gd name="T77" fmla="*/ 1 h 31"/>
                <a:gd name="T78" fmla="*/ 3 w 850"/>
                <a:gd name="T79" fmla="*/ 1 h 31"/>
                <a:gd name="T80" fmla="*/ 3 w 850"/>
                <a:gd name="T81" fmla="*/ 0 h 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50"/>
                <a:gd name="T124" fmla="*/ 0 h 31"/>
                <a:gd name="T125" fmla="*/ 850 w 850"/>
                <a:gd name="T126" fmla="*/ 31 h 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50" h="31">
                  <a:moveTo>
                    <a:pt x="624" y="0"/>
                  </a:moveTo>
                  <a:lnTo>
                    <a:pt x="651" y="5"/>
                  </a:lnTo>
                  <a:lnTo>
                    <a:pt x="680" y="7"/>
                  </a:lnTo>
                  <a:lnTo>
                    <a:pt x="710" y="7"/>
                  </a:lnTo>
                  <a:lnTo>
                    <a:pt x="738" y="7"/>
                  </a:lnTo>
                  <a:lnTo>
                    <a:pt x="768" y="7"/>
                  </a:lnTo>
                  <a:lnTo>
                    <a:pt x="797" y="9"/>
                  </a:lnTo>
                  <a:lnTo>
                    <a:pt x="824" y="10"/>
                  </a:lnTo>
                  <a:lnTo>
                    <a:pt x="850" y="14"/>
                  </a:lnTo>
                  <a:lnTo>
                    <a:pt x="849" y="20"/>
                  </a:lnTo>
                  <a:lnTo>
                    <a:pt x="844" y="22"/>
                  </a:lnTo>
                  <a:lnTo>
                    <a:pt x="835" y="24"/>
                  </a:lnTo>
                  <a:lnTo>
                    <a:pt x="830" y="27"/>
                  </a:lnTo>
                  <a:lnTo>
                    <a:pt x="812" y="24"/>
                  </a:lnTo>
                  <a:lnTo>
                    <a:pt x="793" y="24"/>
                  </a:lnTo>
                  <a:lnTo>
                    <a:pt x="775" y="22"/>
                  </a:lnTo>
                  <a:lnTo>
                    <a:pt x="757" y="22"/>
                  </a:lnTo>
                  <a:lnTo>
                    <a:pt x="738" y="22"/>
                  </a:lnTo>
                  <a:lnTo>
                    <a:pt x="718" y="24"/>
                  </a:lnTo>
                  <a:lnTo>
                    <a:pt x="700" y="25"/>
                  </a:lnTo>
                  <a:lnTo>
                    <a:pt x="681" y="27"/>
                  </a:lnTo>
                  <a:lnTo>
                    <a:pt x="663" y="27"/>
                  </a:lnTo>
                  <a:lnTo>
                    <a:pt x="643" y="29"/>
                  </a:lnTo>
                  <a:lnTo>
                    <a:pt x="624" y="29"/>
                  </a:lnTo>
                  <a:lnTo>
                    <a:pt x="606" y="31"/>
                  </a:lnTo>
                  <a:lnTo>
                    <a:pt x="588" y="29"/>
                  </a:lnTo>
                  <a:lnTo>
                    <a:pt x="569" y="27"/>
                  </a:lnTo>
                  <a:lnTo>
                    <a:pt x="552" y="25"/>
                  </a:lnTo>
                  <a:lnTo>
                    <a:pt x="534" y="22"/>
                  </a:lnTo>
                  <a:lnTo>
                    <a:pt x="502" y="22"/>
                  </a:lnTo>
                  <a:lnTo>
                    <a:pt x="469" y="24"/>
                  </a:lnTo>
                  <a:lnTo>
                    <a:pt x="437" y="24"/>
                  </a:lnTo>
                  <a:lnTo>
                    <a:pt x="404" y="25"/>
                  </a:lnTo>
                  <a:lnTo>
                    <a:pt x="372" y="25"/>
                  </a:lnTo>
                  <a:lnTo>
                    <a:pt x="338" y="27"/>
                  </a:lnTo>
                  <a:lnTo>
                    <a:pt x="306" y="27"/>
                  </a:lnTo>
                  <a:lnTo>
                    <a:pt x="273" y="27"/>
                  </a:lnTo>
                  <a:lnTo>
                    <a:pt x="240" y="27"/>
                  </a:lnTo>
                  <a:lnTo>
                    <a:pt x="208" y="27"/>
                  </a:lnTo>
                  <a:lnTo>
                    <a:pt x="174" y="27"/>
                  </a:lnTo>
                  <a:lnTo>
                    <a:pt x="141" y="25"/>
                  </a:lnTo>
                  <a:lnTo>
                    <a:pt x="107" y="24"/>
                  </a:lnTo>
                  <a:lnTo>
                    <a:pt x="74" y="22"/>
                  </a:lnTo>
                  <a:lnTo>
                    <a:pt x="40" y="20"/>
                  </a:lnTo>
                  <a:lnTo>
                    <a:pt x="7" y="17"/>
                  </a:lnTo>
                  <a:lnTo>
                    <a:pt x="5" y="15"/>
                  </a:lnTo>
                  <a:lnTo>
                    <a:pt x="4" y="14"/>
                  </a:lnTo>
                  <a:lnTo>
                    <a:pt x="2" y="14"/>
                  </a:lnTo>
                  <a:lnTo>
                    <a:pt x="0" y="14"/>
                  </a:lnTo>
                  <a:lnTo>
                    <a:pt x="0" y="10"/>
                  </a:lnTo>
                  <a:lnTo>
                    <a:pt x="19" y="10"/>
                  </a:lnTo>
                  <a:lnTo>
                    <a:pt x="39" y="10"/>
                  </a:lnTo>
                  <a:lnTo>
                    <a:pt x="57" y="10"/>
                  </a:lnTo>
                  <a:lnTo>
                    <a:pt x="77" y="10"/>
                  </a:lnTo>
                  <a:lnTo>
                    <a:pt x="96" y="10"/>
                  </a:lnTo>
                  <a:lnTo>
                    <a:pt x="114" y="10"/>
                  </a:lnTo>
                  <a:lnTo>
                    <a:pt x="134" y="12"/>
                  </a:lnTo>
                  <a:lnTo>
                    <a:pt x="153" y="12"/>
                  </a:lnTo>
                  <a:lnTo>
                    <a:pt x="171" y="12"/>
                  </a:lnTo>
                  <a:lnTo>
                    <a:pt x="191" y="12"/>
                  </a:lnTo>
                  <a:lnTo>
                    <a:pt x="209" y="12"/>
                  </a:lnTo>
                  <a:lnTo>
                    <a:pt x="228" y="10"/>
                  </a:lnTo>
                  <a:lnTo>
                    <a:pt x="248" y="10"/>
                  </a:lnTo>
                  <a:lnTo>
                    <a:pt x="266" y="9"/>
                  </a:lnTo>
                  <a:lnTo>
                    <a:pt x="286" y="7"/>
                  </a:lnTo>
                  <a:lnTo>
                    <a:pt x="305" y="5"/>
                  </a:lnTo>
                  <a:lnTo>
                    <a:pt x="325" y="4"/>
                  </a:lnTo>
                  <a:lnTo>
                    <a:pt x="343" y="4"/>
                  </a:lnTo>
                  <a:lnTo>
                    <a:pt x="363" y="2"/>
                  </a:lnTo>
                  <a:lnTo>
                    <a:pt x="383" y="2"/>
                  </a:lnTo>
                  <a:lnTo>
                    <a:pt x="404" y="2"/>
                  </a:lnTo>
                  <a:lnTo>
                    <a:pt x="424" y="2"/>
                  </a:lnTo>
                  <a:lnTo>
                    <a:pt x="444" y="4"/>
                  </a:lnTo>
                  <a:lnTo>
                    <a:pt x="464" y="4"/>
                  </a:lnTo>
                  <a:lnTo>
                    <a:pt x="484" y="4"/>
                  </a:lnTo>
                  <a:lnTo>
                    <a:pt x="504" y="4"/>
                  </a:lnTo>
                  <a:lnTo>
                    <a:pt x="524" y="4"/>
                  </a:lnTo>
                  <a:lnTo>
                    <a:pt x="544" y="4"/>
                  </a:lnTo>
                  <a:lnTo>
                    <a:pt x="564" y="4"/>
                  </a:lnTo>
                  <a:lnTo>
                    <a:pt x="584" y="4"/>
                  </a:lnTo>
                  <a:lnTo>
                    <a:pt x="604" y="2"/>
                  </a:lnTo>
                  <a:lnTo>
                    <a:pt x="6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7163" name="Freeform 58"/>
            <p:cNvSpPr>
              <a:spLocks noChangeArrowheads="1"/>
            </p:cNvSpPr>
            <p:nvPr/>
          </p:nvSpPr>
          <p:spPr bwMode="auto">
            <a:xfrm>
              <a:off x="947" y="2941"/>
              <a:ext cx="5" cy="2"/>
            </a:xfrm>
            <a:custGeom>
              <a:avLst/>
              <a:gdLst>
                <a:gd name="T0" fmla="*/ 0 w 8"/>
                <a:gd name="T1" fmla="*/ 0 h 4"/>
                <a:gd name="T2" fmla="*/ 1 w 8"/>
                <a:gd name="T3" fmla="*/ 1 h 4"/>
                <a:gd name="T4" fmla="*/ 0 w 8"/>
                <a:gd name="T5" fmla="*/ 0 h 4"/>
                <a:gd name="T6" fmla="*/ 0 60000 65536"/>
                <a:gd name="T7" fmla="*/ 0 60000 65536"/>
                <a:gd name="T8" fmla="*/ 0 60000 65536"/>
                <a:gd name="T9" fmla="*/ 0 w 8"/>
                <a:gd name="T10" fmla="*/ 0 h 4"/>
                <a:gd name="T11" fmla="*/ 8 w 8"/>
                <a:gd name="T12" fmla="*/ 4 h 4"/>
              </a:gdLst>
              <a:ahLst/>
              <a:cxnLst>
                <a:cxn ang="T6">
                  <a:pos x="T0" y="T1"/>
                </a:cxn>
                <a:cxn ang="T7">
                  <a:pos x="T2" y="T3"/>
                </a:cxn>
                <a:cxn ang="T8">
                  <a:pos x="T4" y="T5"/>
                </a:cxn>
              </a:cxnLst>
              <a:rect l="T9" t="T10" r="T11" b="T12"/>
              <a:pathLst>
                <a:path w="8" h="4">
                  <a:moveTo>
                    <a:pt x="0" y="0"/>
                  </a:moveTo>
                  <a:lnTo>
                    <a:pt x="8" y="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Tree>
    <p:extLst>
      <p:ext uri="{BB962C8B-B14F-4D97-AF65-F5344CB8AC3E}">
        <p14:creationId xmlns:p14="http://schemas.microsoft.com/office/powerpoint/2010/main" val="42187251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40962">
                                            <p:txEl>
                                              <p:pRg st="0" end="0"/>
                                            </p:txEl>
                                          </p:spTgt>
                                        </p:tgtEl>
                                        <p:attrNameLst>
                                          <p:attrName>style.visibility</p:attrName>
                                        </p:attrNameLst>
                                      </p:cBhvr>
                                      <p:to>
                                        <p:strVal val="visible"/>
                                      </p:to>
                                    </p:set>
                                    <p:anim calcmode="lin" valueType="num">
                                      <p:cBhvr additive="repl">
                                        <p:cTn id="7" dur="1000" fill="hold"/>
                                        <p:tgtEl>
                                          <p:spTgt spid="40962">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40962">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4096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40962">
                                            <p:txEl>
                                              <p:pRg st="1" end="1"/>
                                            </p:txEl>
                                          </p:spTgt>
                                        </p:tgtEl>
                                        <p:attrNameLst>
                                          <p:attrName>style.visibility</p:attrName>
                                        </p:attrNameLst>
                                      </p:cBhvr>
                                      <p:to>
                                        <p:strVal val="visible"/>
                                      </p:to>
                                    </p:set>
                                    <p:anim calcmode="lin" valueType="num">
                                      <p:cBhvr additive="repl">
                                        <p:cTn id="14" dur="1000" fill="hold"/>
                                        <p:tgtEl>
                                          <p:spTgt spid="40962">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40962">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40962">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40962">
                                            <p:txEl>
                                              <p:pRg st="2" end="2"/>
                                            </p:txEl>
                                          </p:spTgt>
                                        </p:tgtEl>
                                        <p:attrNameLst>
                                          <p:attrName>style.visibility</p:attrName>
                                        </p:attrNameLst>
                                      </p:cBhvr>
                                      <p:to>
                                        <p:strVal val="visible"/>
                                      </p:to>
                                    </p:set>
                                    <p:anim calcmode="lin" valueType="num">
                                      <p:cBhvr additive="repl">
                                        <p:cTn id="21" dur="1000" fill="hold"/>
                                        <p:tgtEl>
                                          <p:spTgt spid="40962">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40962">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40962">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40962">
                                            <p:txEl>
                                              <p:pRg st="3" end="3"/>
                                            </p:txEl>
                                          </p:spTgt>
                                        </p:tgtEl>
                                        <p:attrNameLst>
                                          <p:attrName>style.visibility</p:attrName>
                                        </p:attrNameLst>
                                      </p:cBhvr>
                                      <p:to>
                                        <p:strVal val="visible"/>
                                      </p:to>
                                    </p:set>
                                    <p:anim calcmode="lin" valueType="num">
                                      <p:cBhvr additive="repl">
                                        <p:cTn id="28" dur="1000" fill="hold"/>
                                        <p:tgtEl>
                                          <p:spTgt spid="40962">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40962">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40962">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fill="hold" nodeType="clickEffect">
                                  <p:stCondLst>
                                    <p:cond delay="0"/>
                                  </p:stCondLst>
                                  <p:childTnLst>
                                    <p:set>
                                      <p:cBhvr additive="repl">
                                        <p:cTn id="34" dur="1" fill="hold">
                                          <p:stCondLst>
                                            <p:cond delay="0"/>
                                          </p:stCondLst>
                                        </p:cTn>
                                        <p:tgtEl>
                                          <p:spTgt spid="40962">
                                            <p:txEl>
                                              <p:pRg st="4" end="4"/>
                                            </p:txEl>
                                          </p:spTgt>
                                        </p:tgtEl>
                                        <p:attrNameLst>
                                          <p:attrName>style.visibility</p:attrName>
                                        </p:attrNameLst>
                                      </p:cBhvr>
                                      <p:to>
                                        <p:strVal val="visible"/>
                                      </p:to>
                                    </p:set>
                                    <p:anim calcmode="lin" valueType="num">
                                      <p:cBhvr additive="repl">
                                        <p:cTn id="35" dur="1000" fill="hold"/>
                                        <p:tgtEl>
                                          <p:spTgt spid="40962">
                                            <p:txEl>
                                              <p:pRg st="4" end="4"/>
                                            </p:txEl>
                                          </p:spTgt>
                                        </p:tgtEl>
                                        <p:attrNameLst>
                                          <p:attrName>ppt_w</p:attrName>
                                        </p:attrNameLst>
                                      </p:cBhvr>
                                      <p:tavLst>
                                        <p:tav tm="100000">
                                          <p:val>
                                            <p:strVal val="#ppt_w*0.70"/>
                                          </p:val>
                                        </p:tav>
                                        <p:tav>
                                          <p:val>
                                            <p:strVal val="#ppt_w"/>
                                          </p:val>
                                        </p:tav>
                                      </p:tavLst>
                                    </p:anim>
                                    <p:anim calcmode="lin" valueType="num">
                                      <p:cBhvr additive="repl">
                                        <p:cTn id="36" dur="1000" fill="hold"/>
                                        <p:tgtEl>
                                          <p:spTgt spid="40962">
                                            <p:txEl>
                                              <p:pRg st="4" end="4"/>
                                            </p:txEl>
                                          </p:spTgt>
                                        </p:tgtEl>
                                        <p:attrNameLst>
                                          <p:attrName>ppt_h</p:attrName>
                                        </p:attrNameLst>
                                      </p:cBhvr>
                                      <p:tavLst>
                                        <p:tav tm="100000">
                                          <p:val>
                                            <p:strVal val="#ppt_h"/>
                                          </p:val>
                                        </p:tav>
                                        <p:tav>
                                          <p:val>
                                            <p:strVal val="#ppt_h"/>
                                          </p:val>
                                        </p:tav>
                                      </p:tavLst>
                                    </p:anim>
                                    <p:animEffect transition="in" filter="fade">
                                      <p:cBhvr additive="repl">
                                        <p:cTn id="37" dur="1000"/>
                                        <p:tgtEl>
                                          <p:spTgt spid="40962">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fill="hold" nodeType="clickEffect">
                                  <p:stCondLst>
                                    <p:cond delay="0"/>
                                  </p:stCondLst>
                                  <p:childTnLst>
                                    <p:set>
                                      <p:cBhvr additive="repl">
                                        <p:cTn id="41" dur="1" fill="hold">
                                          <p:stCondLst>
                                            <p:cond delay="0"/>
                                          </p:stCondLst>
                                        </p:cTn>
                                        <p:tgtEl>
                                          <p:spTgt spid="40962">
                                            <p:txEl>
                                              <p:pRg st="5" end="5"/>
                                            </p:txEl>
                                          </p:spTgt>
                                        </p:tgtEl>
                                        <p:attrNameLst>
                                          <p:attrName>style.visibility</p:attrName>
                                        </p:attrNameLst>
                                      </p:cBhvr>
                                      <p:to>
                                        <p:strVal val="visible"/>
                                      </p:to>
                                    </p:set>
                                    <p:anim calcmode="lin" valueType="num">
                                      <p:cBhvr additive="repl">
                                        <p:cTn id="42" dur="1000" fill="hold"/>
                                        <p:tgtEl>
                                          <p:spTgt spid="40962">
                                            <p:txEl>
                                              <p:pRg st="5" end="5"/>
                                            </p:txEl>
                                          </p:spTgt>
                                        </p:tgtEl>
                                        <p:attrNameLst>
                                          <p:attrName>ppt_w</p:attrName>
                                        </p:attrNameLst>
                                      </p:cBhvr>
                                      <p:tavLst>
                                        <p:tav tm="100000">
                                          <p:val>
                                            <p:strVal val="#ppt_w*0.70"/>
                                          </p:val>
                                        </p:tav>
                                        <p:tav>
                                          <p:val>
                                            <p:strVal val="#ppt_w"/>
                                          </p:val>
                                        </p:tav>
                                      </p:tavLst>
                                    </p:anim>
                                    <p:anim calcmode="lin" valueType="num">
                                      <p:cBhvr additive="repl">
                                        <p:cTn id="43" dur="1000" fill="hold"/>
                                        <p:tgtEl>
                                          <p:spTgt spid="40962">
                                            <p:txEl>
                                              <p:pRg st="5" end="5"/>
                                            </p:txEl>
                                          </p:spTgt>
                                        </p:tgtEl>
                                        <p:attrNameLst>
                                          <p:attrName>ppt_h</p:attrName>
                                        </p:attrNameLst>
                                      </p:cBhvr>
                                      <p:tavLst>
                                        <p:tav tm="100000">
                                          <p:val>
                                            <p:strVal val="#ppt_h"/>
                                          </p:val>
                                        </p:tav>
                                        <p:tav>
                                          <p:val>
                                            <p:strVal val="#ppt_h"/>
                                          </p:val>
                                        </p:tav>
                                      </p:tavLst>
                                    </p:anim>
                                    <p:animEffect transition="in" filter="fade">
                                      <p:cBhvr additive="repl">
                                        <p:cTn id="44" dur="1000"/>
                                        <p:tgtEl>
                                          <p:spTgt spid="40962">
                                            <p:txEl>
                                              <p:pRg st="5" end="5"/>
                                            </p:txEl>
                                          </p:spTgt>
                                        </p:tgtEl>
                                      </p:cBhvr>
                                    </p:animEffect>
                                  </p:childTnLst>
                                </p:cTn>
                              </p:par>
                              <p:par>
                                <p:cTn id="45" presetID="55" presetClass="entr" fill="hold" nodeType="withEffect">
                                  <p:stCondLst>
                                    <p:cond delay="0"/>
                                  </p:stCondLst>
                                  <p:childTnLst>
                                    <p:set>
                                      <p:cBhvr additive="repl">
                                        <p:cTn id="46" dur="1" fill="hold">
                                          <p:stCondLst>
                                            <p:cond delay="0"/>
                                          </p:stCondLst>
                                        </p:cTn>
                                        <p:tgtEl>
                                          <p:spTgt spid="40962">
                                            <p:txEl>
                                              <p:pRg st="6" end="6"/>
                                            </p:txEl>
                                          </p:spTgt>
                                        </p:tgtEl>
                                        <p:attrNameLst>
                                          <p:attrName>style.visibility</p:attrName>
                                        </p:attrNameLst>
                                      </p:cBhvr>
                                      <p:to>
                                        <p:strVal val="visible"/>
                                      </p:to>
                                    </p:set>
                                    <p:anim calcmode="lin" valueType="num">
                                      <p:cBhvr additive="repl">
                                        <p:cTn id="47" dur="1000" fill="hold"/>
                                        <p:tgtEl>
                                          <p:spTgt spid="40962">
                                            <p:txEl>
                                              <p:pRg st="6" end="6"/>
                                            </p:txEl>
                                          </p:spTgt>
                                        </p:tgtEl>
                                        <p:attrNameLst>
                                          <p:attrName>ppt_w</p:attrName>
                                        </p:attrNameLst>
                                      </p:cBhvr>
                                      <p:tavLst>
                                        <p:tav tm="100000">
                                          <p:val>
                                            <p:strVal val="#ppt_w*0.70"/>
                                          </p:val>
                                        </p:tav>
                                        <p:tav>
                                          <p:val>
                                            <p:strVal val="#ppt_w"/>
                                          </p:val>
                                        </p:tav>
                                      </p:tavLst>
                                    </p:anim>
                                    <p:anim calcmode="lin" valueType="num">
                                      <p:cBhvr additive="repl">
                                        <p:cTn id="48" dur="1000" fill="hold"/>
                                        <p:tgtEl>
                                          <p:spTgt spid="40962">
                                            <p:txEl>
                                              <p:pRg st="6" end="6"/>
                                            </p:txEl>
                                          </p:spTgt>
                                        </p:tgtEl>
                                        <p:attrNameLst>
                                          <p:attrName>ppt_h</p:attrName>
                                        </p:attrNameLst>
                                      </p:cBhvr>
                                      <p:tavLst>
                                        <p:tav tm="100000">
                                          <p:val>
                                            <p:strVal val="#ppt_h"/>
                                          </p:val>
                                        </p:tav>
                                        <p:tav>
                                          <p:val>
                                            <p:strVal val="#ppt_h"/>
                                          </p:val>
                                        </p:tav>
                                      </p:tavLst>
                                    </p:anim>
                                    <p:animEffect transition="in" filter="fade">
                                      <p:cBhvr additive="repl">
                                        <p:cTn id="49" dur="1000"/>
                                        <p:tgtEl>
                                          <p:spTgt spid="40962">
                                            <p:txEl>
                                              <p:pRg st="6" end="6"/>
                                            </p:txEl>
                                          </p:spTgt>
                                        </p:tgtEl>
                                      </p:cBhvr>
                                    </p:animEffect>
                                  </p:childTnLst>
                                </p:cTn>
                              </p:par>
                              <p:par>
                                <p:cTn id="50" presetID="55" presetClass="entr" fill="hold" nodeType="withEffect">
                                  <p:stCondLst>
                                    <p:cond delay="0"/>
                                  </p:stCondLst>
                                  <p:childTnLst>
                                    <p:set>
                                      <p:cBhvr additive="repl">
                                        <p:cTn id="51" dur="1" fill="hold">
                                          <p:stCondLst>
                                            <p:cond delay="0"/>
                                          </p:stCondLst>
                                        </p:cTn>
                                        <p:tgtEl>
                                          <p:spTgt spid="40962">
                                            <p:txEl>
                                              <p:pRg st="7" end="7"/>
                                            </p:txEl>
                                          </p:spTgt>
                                        </p:tgtEl>
                                        <p:attrNameLst>
                                          <p:attrName>style.visibility</p:attrName>
                                        </p:attrNameLst>
                                      </p:cBhvr>
                                      <p:to>
                                        <p:strVal val="visible"/>
                                      </p:to>
                                    </p:set>
                                    <p:anim calcmode="lin" valueType="num">
                                      <p:cBhvr additive="repl">
                                        <p:cTn id="52" dur="1000" fill="hold"/>
                                        <p:tgtEl>
                                          <p:spTgt spid="40962">
                                            <p:txEl>
                                              <p:pRg st="7" end="7"/>
                                            </p:txEl>
                                          </p:spTgt>
                                        </p:tgtEl>
                                        <p:attrNameLst>
                                          <p:attrName>ppt_w</p:attrName>
                                        </p:attrNameLst>
                                      </p:cBhvr>
                                      <p:tavLst>
                                        <p:tav tm="100000">
                                          <p:val>
                                            <p:strVal val="#ppt_w*0.70"/>
                                          </p:val>
                                        </p:tav>
                                        <p:tav>
                                          <p:val>
                                            <p:strVal val="#ppt_w"/>
                                          </p:val>
                                        </p:tav>
                                      </p:tavLst>
                                    </p:anim>
                                    <p:anim calcmode="lin" valueType="num">
                                      <p:cBhvr additive="repl">
                                        <p:cTn id="53" dur="1000" fill="hold"/>
                                        <p:tgtEl>
                                          <p:spTgt spid="40962">
                                            <p:txEl>
                                              <p:pRg st="7" end="7"/>
                                            </p:txEl>
                                          </p:spTgt>
                                        </p:tgtEl>
                                        <p:attrNameLst>
                                          <p:attrName>ppt_h</p:attrName>
                                        </p:attrNameLst>
                                      </p:cBhvr>
                                      <p:tavLst>
                                        <p:tav tm="100000">
                                          <p:val>
                                            <p:strVal val="#ppt_h"/>
                                          </p:val>
                                        </p:tav>
                                        <p:tav>
                                          <p:val>
                                            <p:strVal val="#ppt_h"/>
                                          </p:val>
                                        </p:tav>
                                      </p:tavLst>
                                    </p:anim>
                                    <p:animEffect transition="in" filter="fade">
                                      <p:cBhvr additive="repl">
                                        <p:cTn id="54" dur="1000"/>
                                        <p:tgtEl>
                                          <p:spTgt spid="4096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Sociology, Eleventh Edition</a:t>
            </a:r>
          </a:p>
          <a:p>
            <a:endParaRPr lang="en-US" altLang="en-US" u="sng"/>
          </a:p>
        </p:txBody>
      </p:sp>
      <p:sp>
        <p:nvSpPr>
          <p:cNvPr id="48131" name="Rectangle 2"/>
          <p:cNvSpPr>
            <a:spLocks noGrp="1" noChangeArrowheads="1"/>
          </p:cNvSpPr>
          <p:nvPr>
            <p:ph type="title"/>
          </p:nvPr>
        </p:nvSpPr>
        <p:spPr>
          <a:xfrm>
            <a:off x="609600" y="0"/>
            <a:ext cx="7772400" cy="914400"/>
          </a:xfrm>
        </p:spPr>
        <p:txBody>
          <a:bodyPr/>
          <a:lstStyle/>
          <a:p>
            <a:pPr algn="ctr"/>
            <a:r>
              <a:rPr lang="en-US" altLang="en-US" sz="6000" dirty="0" smtClean="0">
                <a:solidFill>
                  <a:schemeClr val="tx1"/>
                </a:solidFill>
                <a:latin typeface="Arial Rounded MT Bold" panose="020F0704030504030204" pitchFamily="34" charset="0"/>
              </a:rPr>
              <a:t>Islam</a:t>
            </a:r>
          </a:p>
        </p:txBody>
      </p:sp>
      <p:sp>
        <p:nvSpPr>
          <p:cNvPr id="48132" name="Rectangle 3"/>
          <p:cNvSpPr>
            <a:spLocks noGrp="1" noChangeArrowheads="1"/>
          </p:cNvSpPr>
          <p:nvPr>
            <p:ph type="body" idx="1"/>
          </p:nvPr>
        </p:nvSpPr>
        <p:spPr>
          <a:xfrm>
            <a:off x="0" y="990600"/>
            <a:ext cx="9144000" cy="5105400"/>
          </a:xfrm>
        </p:spPr>
        <p:txBody>
          <a:bodyPr>
            <a:normAutofit lnSpcReduction="10000"/>
          </a:bodyPr>
          <a:lstStyle/>
          <a:p>
            <a:pPr>
              <a:lnSpc>
                <a:spcPct val="90000"/>
              </a:lnSpc>
            </a:pPr>
            <a:r>
              <a:rPr lang="en-US" altLang="en-US" sz="2400" b="1" smtClean="0">
                <a:latin typeface="Arial Rounded MT Bold" panose="020F0704030504030204" pitchFamily="34" charset="0"/>
              </a:rPr>
              <a:t>1.2 BILLION FOLLOWERS</a:t>
            </a:r>
          </a:p>
          <a:p>
            <a:pPr>
              <a:lnSpc>
                <a:spcPct val="90000"/>
              </a:lnSpc>
            </a:pPr>
            <a:r>
              <a:rPr lang="en-US" altLang="en-US" sz="2400" b="1" smtClean="0">
                <a:latin typeface="Arial Rounded MT Bold" panose="020F0704030504030204" pitchFamily="34" charset="0"/>
              </a:rPr>
              <a:t>NOT ALL MUSLIMS ARE ARABS</a:t>
            </a:r>
          </a:p>
          <a:p>
            <a:pPr>
              <a:lnSpc>
                <a:spcPct val="90000"/>
              </a:lnSpc>
            </a:pPr>
            <a:r>
              <a:rPr lang="en-US" altLang="en-US" sz="2400" b="1" smtClean="0">
                <a:latin typeface="Arial Rounded MT Bold" panose="020F0704030504030204" pitchFamily="34" charset="0"/>
              </a:rPr>
              <a:t>THE MIDDLE-EAST, ASIA, AND PARTS OF AFRICA ARE ISLAMIC-CENTERED</a:t>
            </a:r>
          </a:p>
          <a:p>
            <a:pPr>
              <a:lnSpc>
                <a:spcPct val="90000"/>
              </a:lnSpc>
            </a:pPr>
            <a:r>
              <a:rPr lang="en-US" altLang="en-US" sz="2400" b="1" smtClean="0">
                <a:latin typeface="Arial Rounded MT Bold" panose="020F0704030504030204" pitchFamily="34" charset="0"/>
              </a:rPr>
              <a:t>ISLAM IS THE WORD OF GOD AS REVEALED TO THE PROPHET MUHAMMAD, BORN IN MECCA AROUND 570</a:t>
            </a:r>
          </a:p>
          <a:p>
            <a:pPr>
              <a:lnSpc>
                <a:spcPct val="90000"/>
              </a:lnSpc>
            </a:pPr>
            <a:r>
              <a:rPr lang="en-US" altLang="en-US" sz="2400" b="1" smtClean="0">
                <a:latin typeface="Arial Rounded MT Bold" panose="020F0704030504030204" pitchFamily="34" charset="0"/>
              </a:rPr>
              <a:t>THE QUR’AN URGES SUBMISSION TO GOD (ALLAH) AS THE PATH TO INNER PEACE</a:t>
            </a:r>
          </a:p>
          <a:p>
            <a:pPr>
              <a:lnSpc>
                <a:spcPct val="90000"/>
              </a:lnSpc>
            </a:pPr>
            <a:r>
              <a:rPr lang="en-US" altLang="en-US" sz="2400" b="1" smtClean="0">
                <a:latin typeface="Arial Rounded MT Bold" panose="020F0704030504030204" pitchFamily="34" charset="0"/>
              </a:rPr>
              <a:t>FIVE PILLARS OF ISLAM</a:t>
            </a:r>
          </a:p>
          <a:p>
            <a:pPr lvl="1">
              <a:lnSpc>
                <a:spcPct val="90000"/>
              </a:lnSpc>
            </a:pPr>
            <a:r>
              <a:rPr lang="en-US" altLang="en-US" sz="2000" b="1" smtClean="0">
                <a:latin typeface="Arial Rounded MT Bold" panose="020F0704030504030204" pitchFamily="34" charset="0"/>
              </a:rPr>
              <a:t>RECOGNIZE ALLAH AS THE TRUE GOD</a:t>
            </a:r>
          </a:p>
          <a:p>
            <a:pPr lvl="1">
              <a:lnSpc>
                <a:spcPct val="90000"/>
              </a:lnSpc>
            </a:pPr>
            <a:r>
              <a:rPr lang="en-US" altLang="en-US" sz="2000" b="1" smtClean="0">
                <a:latin typeface="Arial Rounded MT Bold" panose="020F0704030504030204" pitchFamily="34" charset="0"/>
              </a:rPr>
              <a:t>RITUAL PRAYER</a:t>
            </a:r>
          </a:p>
          <a:p>
            <a:pPr lvl="1">
              <a:lnSpc>
                <a:spcPct val="90000"/>
              </a:lnSpc>
            </a:pPr>
            <a:r>
              <a:rPr lang="en-US" altLang="en-US" sz="2000" b="1" smtClean="0">
                <a:latin typeface="Arial Rounded MT Bold" panose="020F0704030504030204" pitchFamily="34" charset="0"/>
              </a:rPr>
              <a:t>GIVING OF ALMS TO THE POOR</a:t>
            </a:r>
          </a:p>
          <a:p>
            <a:pPr lvl="1">
              <a:lnSpc>
                <a:spcPct val="90000"/>
              </a:lnSpc>
            </a:pPr>
            <a:r>
              <a:rPr lang="en-US" altLang="en-US" sz="2000" b="1" smtClean="0">
                <a:latin typeface="Arial Rounded MT Bold" panose="020F0704030504030204" pitchFamily="34" charset="0"/>
              </a:rPr>
              <a:t>FASTING DURING RAMADAN</a:t>
            </a:r>
          </a:p>
          <a:p>
            <a:pPr lvl="1">
              <a:lnSpc>
                <a:spcPct val="90000"/>
              </a:lnSpc>
            </a:pPr>
            <a:r>
              <a:rPr lang="en-US" altLang="en-US" sz="2000" b="1" smtClean="0">
                <a:latin typeface="Arial Rounded MT Bold" panose="020F0704030504030204" pitchFamily="34" charset="0"/>
              </a:rPr>
              <a:t>MAKING THE ONCE IN A LIFETIME PILGRIMAGE TO MECCA</a:t>
            </a:r>
          </a:p>
          <a:p>
            <a:pPr>
              <a:lnSpc>
                <a:spcPct val="90000"/>
              </a:lnSpc>
            </a:pPr>
            <a:endParaRPr lang="en-US" altLang="en-US" sz="2800" smtClean="0">
              <a:latin typeface="Arial Rounded MT Bold" panose="020F0704030504030204" pitchFamily="34" charset="0"/>
            </a:endParaRPr>
          </a:p>
        </p:txBody>
      </p:sp>
    </p:spTree>
    <p:extLst>
      <p:ext uri="{BB962C8B-B14F-4D97-AF65-F5344CB8AC3E}">
        <p14:creationId xmlns:p14="http://schemas.microsoft.com/office/powerpoint/2010/main" val="149409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p:cNvSpPr>
            <a:spLocks noGrp="1" noChangeArrowheads="1"/>
          </p:cNvSpPr>
          <p:nvPr>
            <p:ph type="title" idx="4294967295"/>
          </p:nvPr>
        </p:nvSpPr>
        <p:spPr>
          <a:xfrm>
            <a:off x="457200" y="277813"/>
            <a:ext cx="8229600" cy="1143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World Religions:</a:t>
            </a:r>
            <a:br>
              <a:rPr lang="en-US" altLang="en-US" sz="4000" dirty="0" smtClean="0"/>
            </a:br>
            <a:r>
              <a:rPr lang="en-US" altLang="en-US" sz="3200" dirty="0" smtClean="0"/>
              <a:t>Judaism</a:t>
            </a:r>
          </a:p>
        </p:txBody>
      </p:sp>
      <p:sp>
        <p:nvSpPr>
          <p:cNvPr id="41986" name="Rectangle 2"/>
          <p:cNvSpPr>
            <a:spLocks noGrp="1" noChangeArrowheads="1"/>
          </p:cNvSpPr>
          <p:nvPr>
            <p:ph type="body" idx="4294967295"/>
          </p:nvPr>
        </p:nvSpPr>
        <p:spPr>
          <a:xfrm>
            <a:off x="304800" y="1600200"/>
            <a:ext cx="6096000" cy="4975225"/>
          </a:xfrm>
        </p:spPr>
        <p:txBody>
          <a:bodyPr/>
          <a:lstStyle/>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smtClean="0">
                <a:latin typeface="Times New Roman" panose="02020603050405020304" pitchFamily="18" charset="0"/>
              </a:rPr>
              <a:t>Provides the theological roots for Christianity and Islam</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smtClean="0">
                <a:latin typeface="Times New Roman" panose="02020603050405020304" pitchFamily="18" charset="0"/>
              </a:rPr>
              <a:t>Small in numbers</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000" smtClean="0">
                <a:latin typeface="Times New Roman" panose="02020603050405020304" pitchFamily="18" charset="0"/>
              </a:rPr>
              <a:t>18 million worldwide</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smtClean="0">
                <a:latin typeface="Times New Roman" panose="02020603050405020304" pitchFamily="18" charset="0"/>
              </a:rPr>
              <a:t>History  is recorded in the first five books of the Hebrew Bible, Torah</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smtClean="0">
                <a:latin typeface="Times New Roman" panose="02020603050405020304" pitchFamily="18" charset="0"/>
              </a:rPr>
              <a:t>Believe a covenant with God and Abraham makes them the chosen people destined to live out their lives in Israel</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400" smtClean="0">
                <a:latin typeface="Times New Roman" panose="02020603050405020304" pitchFamily="18" charset="0"/>
              </a:rPr>
              <a:t>Driven out by the Romans over 2,000 years ago and witnessed a return in 1948</a:t>
            </a:r>
          </a:p>
          <a:p>
            <a:pPr marL="431800" lvl="1" indent="-215900" eaLnBrk="1">
              <a:lnSpc>
                <a:spcPct val="9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000" smtClean="0">
                <a:latin typeface="Times New Roman" panose="02020603050405020304" pitchFamily="18" charset="0"/>
              </a:rPr>
              <a:t>Now fighting with Muslim Palestinians over who is the rightful settlers of Israel </a:t>
            </a:r>
          </a:p>
          <a:p>
            <a:pPr marL="0" indent="0" eaLnBrk="1">
              <a:lnSpc>
                <a:spcPct val="90000"/>
              </a:lnSpc>
              <a:spcBef>
                <a:spcPts val="500"/>
              </a:spcBef>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Lst>
            </a:pPr>
            <a:endParaRPr lang="en-US" altLang="en-US" sz="2000" smtClean="0">
              <a:latin typeface="Times New Roman" panose="02020603050405020304" pitchFamily="18" charset="0"/>
            </a:endParaRPr>
          </a:p>
        </p:txBody>
      </p:sp>
      <p:pic>
        <p:nvPicPr>
          <p:cNvPr id="5018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209800"/>
            <a:ext cx="2312988"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2363248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41986">
                                            <p:txEl>
                                              <p:pRg st="0" end="0"/>
                                            </p:txEl>
                                          </p:spTgt>
                                        </p:tgtEl>
                                        <p:attrNameLst>
                                          <p:attrName>style.visibility</p:attrName>
                                        </p:attrNameLst>
                                      </p:cBhvr>
                                      <p:to>
                                        <p:strVal val="visible"/>
                                      </p:to>
                                    </p:set>
                                    <p:anim calcmode="lin" valueType="num">
                                      <p:cBhvr additive="repl">
                                        <p:cTn id="7" dur="1000" fill="hold"/>
                                        <p:tgtEl>
                                          <p:spTgt spid="41986">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41986">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41986">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41986">
                                            <p:txEl>
                                              <p:pRg st="1" end="1"/>
                                            </p:txEl>
                                          </p:spTgt>
                                        </p:tgtEl>
                                        <p:attrNameLst>
                                          <p:attrName>style.visibility</p:attrName>
                                        </p:attrNameLst>
                                      </p:cBhvr>
                                      <p:to>
                                        <p:strVal val="visible"/>
                                      </p:to>
                                    </p:set>
                                    <p:anim calcmode="lin" valueType="num">
                                      <p:cBhvr additive="repl">
                                        <p:cTn id="14" dur="1000" fill="hold"/>
                                        <p:tgtEl>
                                          <p:spTgt spid="41986">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41986">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41986">
                                            <p:txEl>
                                              <p:pRg st="1" end="1"/>
                                            </p:txEl>
                                          </p:spTgt>
                                        </p:tgtEl>
                                      </p:cBhvr>
                                    </p:animEffect>
                                  </p:childTnLst>
                                </p:cTn>
                              </p:par>
                              <p:par>
                                <p:cTn id="17" presetID="55" presetClass="entr" fill="hold" nodeType="withEffect">
                                  <p:stCondLst>
                                    <p:cond delay="0"/>
                                  </p:stCondLst>
                                  <p:childTnLst>
                                    <p:set>
                                      <p:cBhvr additive="repl">
                                        <p:cTn id="18" dur="1" fill="hold">
                                          <p:stCondLst>
                                            <p:cond delay="0"/>
                                          </p:stCondLst>
                                        </p:cTn>
                                        <p:tgtEl>
                                          <p:spTgt spid="41986">
                                            <p:txEl>
                                              <p:pRg st="2" end="2"/>
                                            </p:txEl>
                                          </p:spTgt>
                                        </p:tgtEl>
                                        <p:attrNameLst>
                                          <p:attrName>style.visibility</p:attrName>
                                        </p:attrNameLst>
                                      </p:cBhvr>
                                      <p:to>
                                        <p:strVal val="visible"/>
                                      </p:to>
                                    </p:set>
                                    <p:anim calcmode="lin" valueType="num">
                                      <p:cBhvr additive="repl">
                                        <p:cTn id="19" dur="1000" fill="hold"/>
                                        <p:tgtEl>
                                          <p:spTgt spid="41986">
                                            <p:txEl>
                                              <p:pRg st="2" end="2"/>
                                            </p:txEl>
                                          </p:spTgt>
                                        </p:tgtEl>
                                        <p:attrNameLst>
                                          <p:attrName>ppt_w</p:attrName>
                                        </p:attrNameLst>
                                      </p:cBhvr>
                                      <p:tavLst>
                                        <p:tav tm="100000">
                                          <p:val>
                                            <p:strVal val="#ppt_w*0.70"/>
                                          </p:val>
                                        </p:tav>
                                        <p:tav>
                                          <p:val>
                                            <p:strVal val="#ppt_w"/>
                                          </p:val>
                                        </p:tav>
                                      </p:tavLst>
                                    </p:anim>
                                    <p:anim calcmode="lin" valueType="num">
                                      <p:cBhvr additive="repl">
                                        <p:cTn id="20" dur="1000" fill="hold"/>
                                        <p:tgtEl>
                                          <p:spTgt spid="41986">
                                            <p:txEl>
                                              <p:pRg st="2" end="2"/>
                                            </p:txEl>
                                          </p:spTgt>
                                        </p:tgtEl>
                                        <p:attrNameLst>
                                          <p:attrName>ppt_h</p:attrName>
                                        </p:attrNameLst>
                                      </p:cBhvr>
                                      <p:tavLst>
                                        <p:tav tm="100000">
                                          <p:val>
                                            <p:strVal val="#ppt_h"/>
                                          </p:val>
                                        </p:tav>
                                        <p:tav>
                                          <p:val>
                                            <p:strVal val="#ppt_h"/>
                                          </p:val>
                                        </p:tav>
                                      </p:tavLst>
                                    </p:anim>
                                    <p:animEffect transition="in" filter="fade">
                                      <p:cBhvr additive="repl">
                                        <p:cTn id="21" dur="1000"/>
                                        <p:tgtEl>
                                          <p:spTgt spid="41986">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fill="hold" nodeType="clickEffect">
                                  <p:stCondLst>
                                    <p:cond delay="0"/>
                                  </p:stCondLst>
                                  <p:childTnLst>
                                    <p:set>
                                      <p:cBhvr additive="repl">
                                        <p:cTn id="25" dur="1" fill="hold">
                                          <p:stCondLst>
                                            <p:cond delay="0"/>
                                          </p:stCondLst>
                                        </p:cTn>
                                        <p:tgtEl>
                                          <p:spTgt spid="41986">
                                            <p:txEl>
                                              <p:pRg st="3" end="3"/>
                                            </p:txEl>
                                          </p:spTgt>
                                        </p:tgtEl>
                                        <p:attrNameLst>
                                          <p:attrName>style.visibility</p:attrName>
                                        </p:attrNameLst>
                                      </p:cBhvr>
                                      <p:to>
                                        <p:strVal val="visible"/>
                                      </p:to>
                                    </p:set>
                                    <p:anim calcmode="lin" valueType="num">
                                      <p:cBhvr additive="repl">
                                        <p:cTn id="26" dur="1000" fill="hold"/>
                                        <p:tgtEl>
                                          <p:spTgt spid="41986">
                                            <p:txEl>
                                              <p:pRg st="3" end="3"/>
                                            </p:txEl>
                                          </p:spTgt>
                                        </p:tgtEl>
                                        <p:attrNameLst>
                                          <p:attrName>ppt_w</p:attrName>
                                        </p:attrNameLst>
                                      </p:cBhvr>
                                      <p:tavLst>
                                        <p:tav tm="100000">
                                          <p:val>
                                            <p:strVal val="#ppt_w*0.70"/>
                                          </p:val>
                                        </p:tav>
                                        <p:tav>
                                          <p:val>
                                            <p:strVal val="#ppt_w"/>
                                          </p:val>
                                        </p:tav>
                                      </p:tavLst>
                                    </p:anim>
                                    <p:anim calcmode="lin" valueType="num">
                                      <p:cBhvr additive="repl">
                                        <p:cTn id="27" dur="1000" fill="hold"/>
                                        <p:tgtEl>
                                          <p:spTgt spid="41986">
                                            <p:txEl>
                                              <p:pRg st="3" end="3"/>
                                            </p:txEl>
                                          </p:spTgt>
                                        </p:tgtEl>
                                        <p:attrNameLst>
                                          <p:attrName>ppt_h</p:attrName>
                                        </p:attrNameLst>
                                      </p:cBhvr>
                                      <p:tavLst>
                                        <p:tav tm="100000">
                                          <p:val>
                                            <p:strVal val="#ppt_h"/>
                                          </p:val>
                                        </p:tav>
                                        <p:tav>
                                          <p:val>
                                            <p:strVal val="#ppt_h"/>
                                          </p:val>
                                        </p:tav>
                                      </p:tavLst>
                                    </p:anim>
                                    <p:animEffect transition="in" filter="fade">
                                      <p:cBhvr additive="repl">
                                        <p:cTn id="28" dur="1000"/>
                                        <p:tgtEl>
                                          <p:spTgt spid="41986">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fill="hold" nodeType="clickEffect">
                                  <p:stCondLst>
                                    <p:cond delay="0"/>
                                  </p:stCondLst>
                                  <p:childTnLst>
                                    <p:set>
                                      <p:cBhvr additive="repl">
                                        <p:cTn id="32" dur="1" fill="hold">
                                          <p:stCondLst>
                                            <p:cond delay="0"/>
                                          </p:stCondLst>
                                        </p:cTn>
                                        <p:tgtEl>
                                          <p:spTgt spid="41986">
                                            <p:txEl>
                                              <p:pRg st="4" end="4"/>
                                            </p:txEl>
                                          </p:spTgt>
                                        </p:tgtEl>
                                        <p:attrNameLst>
                                          <p:attrName>style.visibility</p:attrName>
                                        </p:attrNameLst>
                                      </p:cBhvr>
                                      <p:to>
                                        <p:strVal val="visible"/>
                                      </p:to>
                                    </p:set>
                                    <p:anim calcmode="lin" valueType="num">
                                      <p:cBhvr additive="repl">
                                        <p:cTn id="33" dur="1000" fill="hold"/>
                                        <p:tgtEl>
                                          <p:spTgt spid="41986">
                                            <p:txEl>
                                              <p:pRg st="4" end="4"/>
                                            </p:txEl>
                                          </p:spTgt>
                                        </p:tgtEl>
                                        <p:attrNameLst>
                                          <p:attrName>ppt_w</p:attrName>
                                        </p:attrNameLst>
                                      </p:cBhvr>
                                      <p:tavLst>
                                        <p:tav tm="100000">
                                          <p:val>
                                            <p:strVal val="#ppt_w*0.70"/>
                                          </p:val>
                                        </p:tav>
                                        <p:tav>
                                          <p:val>
                                            <p:strVal val="#ppt_w"/>
                                          </p:val>
                                        </p:tav>
                                      </p:tavLst>
                                    </p:anim>
                                    <p:anim calcmode="lin" valueType="num">
                                      <p:cBhvr additive="repl">
                                        <p:cTn id="34" dur="1000" fill="hold"/>
                                        <p:tgtEl>
                                          <p:spTgt spid="41986">
                                            <p:txEl>
                                              <p:pRg st="4" end="4"/>
                                            </p:txEl>
                                          </p:spTgt>
                                        </p:tgtEl>
                                        <p:attrNameLst>
                                          <p:attrName>ppt_h</p:attrName>
                                        </p:attrNameLst>
                                      </p:cBhvr>
                                      <p:tavLst>
                                        <p:tav tm="100000">
                                          <p:val>
                                            <p:strVal val="#ppt_h"/>
                                          </p:val>
                                        </p:tav>
                                        <p:tav>
                                          <p:val>
                                            <p:strVal val="#ppt_h"/>
                                          </p:val>
                                        </p:tav>
                                      </p:tavLst>
                                    </p:anim>
                                    <p:animEffect transition="in" filter="fade">
                                      <p:cBhvr additive="repl">
                                        <p:cTn id="35" dur="1000"/>
                                        <p:tgtEl>
                                          <p:spTgt spid="41986">
                                            <p:txEl>
                                              <p:pRg st="4" end="4"/>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55" presetClass="entr" fill="hold" nodeType="clickEffect">
                                  <p:stCondLst>
                                    <p:cond delay="0"/>
                                  </p:stCondLst>
                                  <p:childTnLst>
                                    <p:set>
                                      <p:cBhvr additive="repl">
                                        <p:cTn id="39" dur="1" fill="hold">
                                          <p:stCondLst>
                                            <p:cond delay="0"/>
                                          </p:stCondLst>
                                        </p:cTn>
                                        <p:tgtEl>
                                          <p:spTgt spid="41986">
                                            <p:txEl>
                                              <p:pRg st="5" end="5"/>
                                            </p:txEl>
                                          </p:spTgt>
                                        </p:tgtEl>
                                        <p:attrNameLst>
                                          <p:attrName>style.visibility</p:attrName>
                                        </p:attrNameLst>
                                      </p:cBhvr>
                                      <p:to>
                                        <p:strVal val="visible"/>
                                      </p:to>
                                    </p:set>
                                    <p:anim calcmode="lin" valueType="num">
                                      <p:cBhvr additive="repl">
                                        <p:cTn id="40" dur="1000" fill="hold"/>
                                        <p:tgtEl>
                                          <p:spTgt spid="41986">
                                            <p:txEl>
                                              <p:pRg st="5" end="5"/>
                                            </p:txEl>
                                          </p:spTgt>
                                        </p:tgtEl>
                                        <p:attrNameLst>
                                          <p:attrName>ppt_w</p:attrName>
                                        </p:attrNameLst>
                                      </p:cBhvr>
                                      <p:tavLst>
                                        <p:tav tm="100000">
                                          <p:val>
                                            <p:strVal val="#ppt_w*0.70"/>
                                          </p:val>
                                        </p:tav>
                                        <p:tav>
                                          <p:val>
                                            <p:strVal val="#ppt_w"/>
                                          </p:val>
                                        </p:tav>
                                      </p:tavLst>
                                    </p:anim>
                                    <p:anim calcmode="lin" valueType="num">
                                      <p:cBhvr additive="repl">
                                        <p:cTn id="41" dur="1000" fill="hold"/>
                                        <p:tgtEl>
                                          <p:spTgt spid="41986">
                                            <p:txEl>
                                              <p:pRg st="5" end="5"/>
                                            </p:txEl>
                                          </p:spTgt>
                                        </p:tgtEl>
                                        <p:attrNameLst>
                                          <p:attrName>ppt_h</p:attrName>
                                        </p:attrNameLst>
                                      </p:cBhvr>
                                      <p:tavLst>
                                        <p:tav tm="100000">
                                          <p:val>
                                            <p:strVal val="#ppt_h"/>
                                          </p:val>
                                        </p:tav>
                                        <p:tav>
                                          <p:val>
                                            <p:strVal val="#ppt_h"/>
                                          </p:val>
                                        </p:tav>
                                      </p:tavLst>
                                    </p:anim>
                                    <p:animEffect transition="in" filter="fade">
                                      <p:cBhvr additive="repl">
                                        <p:cTn id="42" dur="1000"/>
                                        <p:tgtEl>
                                          <p:spTgt spid="41986">
                                            <p:txEl>
                                              <p:pRg st="5" end="5"/>
                                            </p:txEl>
                                          </p:spTgt>
                                        </p:tgtEl>
                                      </p:cBhvr>
                                    </p:animEffect>
                                  </p:childTnLst>
                                </p:cTn>
                              </p:par>
                              <p:par>
                                <p:cTn id="43" presetID="55" presetClass="entr" fill="hold" nodeType="withEffect">
                                  <p:stCondLst>
                                    <p:cond delay="0"/>
                                  </p:stCondLst>
                                  <p:childTnLst>
                                    <p:set>
                                      <p:cBhvr additive="repl">
                                        <p:cTn id="44" dur="1" fill="hold">
                                          <p:stCondLst>
                                            <p:cond delay="0"/>
                                          </p:stCondLst>
                                        </p:cTn>
                                        <p:tgtEl>
                                          <p:spTgt spid="41986">
                                            <p:txEl>
                                              <p:pRg st="6" end="6"/>
                                            </p:txEl>
                                          </p:spTgt>
                                        </p:tgtEl>
                                        <p:attrNameLst>
                                          <p:attrName>style.visibility</p:attrName>
                                        </p:attrNameLst>
                                      </p:cBhvr>
                                      <p:to>
                                        <p:strVal val="visible"/>
                                      </p:to>
                                    </p:set>
                                    <p:anim calcmode="lin" valueType="num">
                                      <p:cBhvr additive="repl">
                                        <p:cTn id="45" dur="1000" fill="hold"/>
                                        <p:tgtEl>
                                          <p:spTgt spid="41986">
                                            <p:txEl>
                                              <p:pRg st="6" end="6"/>
                                            </p:txEl>
                                          </p:spTgt>
                                        </p:tgtEl>
                                        <p:attrNameLst>
                                          <p:attrName>ppt_w</p:attrName>
                                        </p:attrNameLst>
                                      </p:cBhvr>
                                      <p:tavLst>
                                        <p:tav tm="100000">
                                          <p:val>
                                            <p:strVal val="#ppt_w*0.70"/>
                                          </p:val>
                                        </p:tav>
                                        <p:tav>
                                          <p:val>
                                            <p:strVal val="#ppt_w"/>
                                          </p:val>
                                        </p:tav>
                                      </p:tavLst>
                                    </p:anim>
                                    <p:anim calcmode="lin" valueType="num">
                                      <p:cBhvr additive="repl">
                                        <p:cTn id="46" dur="1000" fill="hold"/>
                                        <p:tgtEl>
                                          <p:spTgt spid="41986">
                                            <p:txEl>
                                              <p:pRg st="6" end="6"/>
                                            </p:txEl>
                                          </p:spTgt>
                                        </p:tgtEl>
                                        <p:attrNameLst>
                                          <p:attrName>ppt_h</p:attrName>
                                        </p:attrNameLst>
                                      </p:cBhvr>
                                      <p:tavLst>
                                        <p:tav tm="100000">
                                          <p:val>
                                            <p:strVal val="#ppt_h"/>
                                          </p:val>
                                        </p:tav>
                                        <p:tav>
                                          <p:val>
                                            <p:strVal val="#ppt_h"/>
                                          </p:val>
                                        </p:tav>
                                      </p:tavLst>
                                    </p:anim>
                                    <p:animEffect transition="in" filter="fade">
                                      <p:cBhvr additive="repl">
                                        <p:cTn id="47" dur="1000"/>
                                        <p:tgtEl>
                                          <p:spTgt spid="419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Sociology, Eleventh Edition</a:t>
            </a:r>
          </a:p>
          <a:p>
            <a:endParaRPr lang="en-US" altLang="en-US" u="sng"/>
          </a:p>
        </p:txBody>
      </p:sp>
      <p:sp>
        <p:nvSpPr>
          <p:cNvPr id="51203" name="Rectangle 2"/>
          <p:cNvSpPr>
            <a:spLocks noGrp="1" noChangeArrowheads="1"/>
          </p:cNvSpPr>
          <p:nvPr>
            <p:ph type="title"/>
          </p:nvPr>
        </p:nvSpPr>
        <p:spPr>
          <a:xfrm>
            <a:off x="685800" y="0"/>
            <a:ext cx="7772400" cy="1143000"/>
          </a:xfrm>
        </p:spPr>
        <p:txBody>
          <a:bodyPr/>
          <a:lstStyle/>
          <a:p>
            <a:pPr algn="ctr"/>
            <a:r>
              <a:rPr lang="en-US" altLang="en-US" sz="4000" dirty="0" smtClean="0">
                <a:latin typeface="Arial Rounded MT Bold" panose="020F0704030504030204" pitchFamily="34" charset="0"/>
              </a:rPr>
              <a:t>Judaism</a:t>
            </a:r>
          </a:p>
        </p:txBody>
      </p:sp>
      <p:sp>
        <p:nvSpPr>
          <p:cNvPr id="51204" name="Rectangle 3"/>
          <p:cNvSpPr>
            <a:spLocks noGrp="1" noChangeArrowheads="1"/>
          </p:cNvSpPr>
          <p:nvPr>
            <p:ph type="body" idx="1"/>
          </p:nvPr>
        </p:nvSpPr>
        <p:spPr>
          <a:xfrm>
            <a:off x="0" y="1371600"/>
            <a:ext cx="9144000" cy="4724400"/>
          </a:xfrm>
        </p:spPr>
        <p:txBody>
          <a:bodyPr>
            <a:normAutofit lnSpcReduction="10000"/>
          </a:bodyPr>
          <a:lstStyle/>
          <a:p>
            <a:pPr>
              <a:lnSpc>
                <a:spcPct val="90000"/>
              </a:lnSpc>
            </a:pPr>
            <a:r>
              <a:rPr lang="en-US" altLang="en-US" sz="2400" b="1" smtClean="0">
                <a:latin typeface="Arial Rounded MT Bold" panose="020F0704030504030204" pitchFamily="34" charset="0"/>
              </a:rPr>
              <a:t>15 MILLION ADHERENTS WORLDWIDE</a:t>
            </a:r>
          </a:p>
          <a:p>
            <a:pPr>
              <a:lnSpc>
                <a:spcPct val="90000"/>
              </a:lnSpc>
            </a:pPr>
            <a:r>
              <a:rPr lang="en-US" altLang="en-US" sz="2400" b="1" smtClean="0">
                <a:latin typeface="Arial Rounded MT Bold" panose="020F0704030504030204" pitchFamily="34" charset="0"/>
              </a:rPr>
              <a:t>NATIONAL MAJORITY ONLY IN ISRAEL</a:t>
            </a:r>
          </a:p>
          <a:p>
            <a:pPr>
              <a:lnSpc>
                <a:spcPct val="90000"/>
              </a:lnSpc>
            </a:pPr>
            <a:r>
              <a:rPr lang="en-US" altLang="en-US" sz="2400" b="1" smtClean="0">
                <a:latin typeface="Arial Rounded MT Bold" panose="020F0704030504030204" pitchFamily="34" charset="0"/>
              </a:rPr>
              <a:t>JEWS BELIEVE THAT A COVENANT EXISTS BETWEEN GOD AND GOD’S CHOSEN PEOPLE</a:t>
            </a:r>
          </a:p>
          <a:p>
            <a:pPr>
              <a:lnSpc>
                <a:spcPct val="90000"/>
              </a:lnSpc>
            </a:pPr>
            <a:r>
              <a:rPr lang="en-US" altLang="en-US" sz="2400" b="1" smtClean="0">
                <a:latin typeface="Arial Rounded MT Bold" panose="020F0704030504030204" pitchFamily="34" charset="0"/>
              </a:rPr>
              <a:t>THE </a:t>
            </a:r>
            <a:r>
              <a:rPr lang="en-US" altLang="en-US" sz="2400" b="1" i="1" smtClean="0">
                <a:latin typeface="Arial Rounded MT Bold" panose="020F0704030504030204" pitchFamily="34" charset="0"/>
              </a:rPr>
              <a:t>TORAH</a:t>
            </a:r>
            <a:r>
              <a:rPr lang="en-US" altLang="en-US" sz="2400" b="1" smtClean="0">
                <a:latin typeface="Arial Rounded MT Bold" panose="020F0704030504030204" pitchFamily="34" charset="0"/>
              </a:rPr>
              <a:t> EMPHASIZES MORAL BEHAVIOR IN THE WORLD</a:t>
            </a:r>
          </a:p>
          <a:p>
            <a:pPr>
              <a:lnSpc>
                <a:spcPct val="90000"/>
              </a:lnSpc>
            </a:pPr>
            <a:r>
              <a:rPr lang="en-US" altLang="en-US" sz="2400" b="1" smtClean="0">
                <a:latin typeface="Arial Rounded MT Bold" panose="020F0704030504030204" pitchFamily="34" charset="0"/>
              </a:rPr>
              <a:t>DENOMINATIONS:</a:t>
            </a:r>
          </a:p>
          <a:p>
            <a:pPr lvl="1">
              <a:lnSpc>
                <a:spcPct val="90000"/>
              </a:lnSpc>
            </a:pPr>
            <a:r>
              <a:rPr lang="en-US" altLang="en-US" sz="2000" b="1" smtClean="0">
                <a:latin typeface="Arial Rounded MT Bold" panose="020F0704030504030204" pitchFamily="34" charset="0"/>
              </a:rPr>
              <a:t>ORTHODOX JEWS ARE VERY TRADITIONAL</a:t>
            </a:r>
          </a:p>
          <a:p>
            <a:pPr lvl="1">
              <a:lnSpc>
                <a:spcPct val="90000"/>
              </a:lnSpc>
            </a:pPr>
            <a:r>
              <a:rPr lang="en-US" altLang="en-US" sz="2000" b="1" smtClean="0">
                <a:latin typeface="Arial Rounded MT Bold" panose="020F0704030504030204" pitchFamily="34" charset="0"/>
              </a:rPr>
              <a:t>REFORM JUDAISM IS MORE CHURCH-LIKE</a:t>
            </a:r>
          </a:p>
          <a:p>
            <a:pPr lvl="1">
              <a:lnSpc>
                <a:spcPct val="90000"/>
              </a:lnSpc>
            </a:pPr>
            <a:r>
              <a:rPr lang="en-US" altLang="en-US" sz="2000" b="1" smtClean="0">
                <a:latin typeface="Arial Rounded MT Bold" panose="020F0704030504030204" pitchFamily="34" charset="0"/>
              </a:rPr>
              <a:t>CONSERVATIVE JUDAISM ACTS TO BRIDGE THE FIRST TWO BELIEF SYSTEMS</a:t>
            </a:r>
          </a:p>
          <a:p>
            <a:pPr>
              <a:lnSpc>
                <a:spcPct val="90000"/>
              </a:lnSpc>
            </a:pPr>
            <a:r>
              <a:rPr lang="en-US" altLang="en-US" sz="2400" b="1" smtClean="0">
                <a:latin typeface="Arial Rounded MT Bold" panose="020F0704030504030204" pitchFamily="34" charset="0"/>
              </a:rPr>
              <a:t>ANTI-SEMITISM</a:t>
            </a:r>
          </a:p>
          <a:p>
            <a:pPr lvl="1">
              <a:lnSpc>
                <a:spcPct val="90000"/>
              </a:lnSpc>
            </a:pPr>
            <a:r>
              <a:rPr lang="en-US" altLang="en-US" sz="2000" b="1" smtClean="0">
                <a:latin typeface="Arial Rounded MT Bold" panose="020F0704030504030204" pitchFamily="34" charset="0"/>
              </a:rPr>
              <a:t>PREJUDICE AND DISCRIMINATION AGAINST JEWISH PEOPLE</a:t>
            </a:r>
          </a:p>
          <a:p>
            <a:pPr>
              <a:lnSpc>
                <a:spcPct val="90000"/>
              </a:lnSpc>
            </a:pPr>
            <a:endParaRPr lang="en-US" altLang="en-US" sz="2800" smtClean="0">
              <a:latin typeface="Arial Rounded MT Bold" panose="020F0704030504030204" pitchFamily="34" charset="0"/>
            </a:endParaRPr>
          </a:p>
        </p:txBody>
      </p:sp>
    </p:spTree>
    <p:extLst>
      <p:ext uri="{BB962C8B-B14F-4D97-AF65-F5344CB8AC3E}">
        <p14:creationId xmlns:p14="http://schemas.microsoft.com/office/powerpoint/2010/main" val="1395320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noGrp="1" noChangeArrowheads="1"/>
          </p:cNvSpPr>
          <p:nvPr>
            <p:ph type="title" idx="4294967295"/>
          </p:nvPr>
        </p:nvSpPr>
        <p:spPr>
          <a:xfrm>
            <a:off x="457200" y="277813"/>
            <a:ext cx="8229600" cy="1143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World Religions:</a:t>
            </a:r>
            <a:br>
              <a:rPr lang="en-US" altLang="en-US" sz="4000" dirty="0" smtClean="0"/>
            </a:br>
            <a:r>
              <a:rPr lang="en-US" altLang="en-US" sz="3200" dirty="0" smtClean="0"/>
              <a:t>Hinduism</a:t>
            </a:r>
          </a:p>
        </p:txBody>
      </p:sp>
      <p:sp>
        <p:nvSpPr>
          <p:cNvPr id="43010" name="Rectangle 2"/>
          <p:cNvSpPr>
            <a:spLocks noGrp="1" noChangeArrowheads="1"/>
          </p:cNvSpPr>
          <p:nvPr>
            <p:ph type="body" idx="4294967295"/>
          </p:nvPr>
        </p:nvSpPr>
        <p:spPr>
          <a:xfrm>
            <a:off x="3657600" y="1600200"/>
            <a:ext cx="5029200" cy="4876800"/>
          </a:xfrm>
        </p:spPr>
        <p:txBody>
          <a:bodyPr/>
          <a:lstStyle/>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The oldest and third largest religion</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Mostly practiced in India</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Expansion of followers tied to natural growth</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A polytheistic faith lacking a specific sacred text</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No one supreme being sitting in judgment</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Followers undergo reincarnation in death </a:t>
            </a:r>
          </a:p>
          <a:p>
            <a:pPr marL="0" indent="0" eaLnBrk="1">
              <a:lnSpc>
                <a:spcPct val="9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400" smtClean="0">
                <a:latin typeface="Times New Roman" panose="02020603050405020304" pitchFamily="18" charset="0"/>
              </a:rPr>
              <a:t>On a journey toward nirvana (place of spiritual perfection)</a:t>
            </a:r>
          </a:p>
        </p:txBody>
      </p:sp>
      <p:pic>
        <p:nvPicPr>
          <p:cNvPr id="5222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600200"/>
            <a:ext cx="271462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67687599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43010">
                                            <p:txEl>
                                              <p:pRg st="0" end="0"/>
                                            </p:txEl>
                                          </p:spTgt>
                                        </p:tgtEl>
                                        <p:attrNameLst>
                                          <p:attrName>style.visibility</p:attrName>
                                        </p:attrNameLst>
                                      </p:cBhvr>
                                      <p:to>
                                        <p:strVal val="visible"/>
                                      </p:to>
                                    </p:set>
                                    <p:anim calcmode="lin" valueType="num">
                                      <p:cBhvr additive="repl">
                                        <p:cTn id="7" dur="1000" fill="hold"/>
                                        <p:tgtEl>
                                          <p:spTgt spid="43010">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43010">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43010">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43010">
                                            <p:txEl>
                                              <p:pRg st="1" end="1"/>
                                            </p:txEl>
                                          </p:spTgt>
                                        </p:tgtEl>
                                        <p:attrNameLst>
                                          <p:attrName>style.visibility</p:attrName>
                                        </p:attrNameLst>
                                      </p:cBhvr>
                                      <p:to>
                                        <p:strVal val="visible"/>
                                      </p:to>
                                    </p:set>
                                    <p:anim calcmode="lin" valueType="num">
                                      <p:cBhvr additive="repl">
                                        <p:cTn id="14" dur="1000" fill="hold"/>
                                        <p:tgtEl>
                                          <p:spTgt spid="43010">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43010">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43010">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43010">
                                            <p:txEl>
                                              <p:pRg st="2" end="2"/>
                                            </p:txEl>
                                          </p:spTgt>
                                        </p:tgtEl>
                                        <p:attrNameLst>
                                          <p:attrName>style.visibility</p:attrName>
                                        </p:attrNameLst>
                                      </p:cBhvr>
                                      <p:to>
                                        <p:strVal val="visible"/>
                                      </p:to>
                                    </p:set>
                                    <p:anim calcmode="lin" valueType="num">
                                      <p:cBhvr additive="repl">
                                        <p:cTn id="21" dur="1000" fill="hold"/>
                                        <p:tgtEl>
                                          <p:spTgt spid="43010">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43010">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43010">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43010">
                                            <p:txEl>
                                              <p:pRg st="3" end="3"/>
                                            </p:txEl>
                                          </p:spTgt>
                                        </p:tgtEl>
                                        <p:attrNameLst>
                                          <p:attrName>style.visibility</p:attrName>
                                        </p:attrNameLst>
                                      </p:cBhvr>
                                      <p:to>
                                        <p:strVal val="visible"/>
                                      </p:to>
                                    </p:set>
                                    <p:anim calcmode="lin" valueType="num">
                                      <p:cBhvr additive="repl">
                                        <p:cTn id="28" dur="1000" fill="hold"/>
                                        <p:tgtEl>
                                          <p:spTgt spid="43010">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43010">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43010">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fill="hold" nodeType="clickEffect">
                                  <p:stCondLst>
                                    <p:cond delay="0"/>
                                  </p:stCondLst>
                                  <p:childTnLst>
                                    <p:set>
                                      <p:cBhvr additive="repl">
                                        <p:cTn id="34" dur="1" fill="hold">
                                          <p:stCondLst>
                                            <p:cond delay="0"/>
                                          </p:stCondLst>
                                        </p:cTn>
                                        <p:tgtEl>
                                          <p:spTgt spid="43010">
                                            <p:txEl>
                                              <p:pRg st="4" end="4"/>
                                            </p:txEl>
                                          </p:spTgt>
                                        </p:tgtEl>
                                        <p:attrNameLst>
                                          <p:attrName>style.visibility</p:attrName>
                                        </p:attrNameLst>
                                      </p:cBhvr>
                                      <p:to>
                                        <p:strVal val="visible"/>
                                      </p:to>
                                    </p:set>
                                    <p:anim calcmode="lin" valueType="num">
                                      <p:cBhvr additive="repl">
                                        <p:cTn id="35" dur="1000" fill="hold"/>
                                        <p:tgtEl>
                                          <p:spTgt spid="43010">
                                            <p:txEl>
                                              <p:pRg st="4" end="4"/>
                                            </p:txEl>
                                          </p:spTgt>
                                        </p:tgtEl>
                                        <p:attrNameLst>
                                          <p:attrName>ppt_w</p:attrName>
                                        </p:attrNameLst>
                                      </p:cBhvr>
                                      <p:tavLst>
                                        <p:tav tm="100000">
                                          <p:val>
                                            <p:strVal val="#ppt_w*0.70"/>
                                          </p:val>
                                        </p:tav>
                                        <p:tav>
                                          <p:val>
                                            <p:strVal val="#ppt_w"/>
                                          </p:val>
                                        </p:tav>
                                      </p:tavLst>
                                    </p:anim>
                                    <p:anim calcmode="lin" valueType="num">
                                      <p:cBhvr additive="repl">
                                        <p:cTn id="36" dur="1000" fill="hold"/>
                                        <p:tgtEl>
                                          <p:spTgt spid="43010">
                                            <p:txEl>
                                              <p:pRg st="4" end="4"/>
                                            </p:txEl>
                                          </p:spTgt>
                                        </p:tgtEl>
                                        <p:attrNameLst>
                                          <p:attrName>ppt_h</p:attrName>
                                        </p:attrNameLst>
                                      </p:cBhvr>
                                      <p:tavLst>
                                        <p:tav tm="100000">
                                          <p:val>
                                            <p:strVal val="#ppt_h"/>
                                          </p:val>
                                        </p:tav>
                                        <p:tav>
                                          <p:val>
                                            <p:strVal val="#ppt_h"/>
                                          </p:val>
                                        </p:tav>
                                      </p:tavLst>
                                    </p:anim>
                                    <p:animEffect transition="in" filter="fade">
                                      <p:cBhvr additive="repl">
                                        <p:cTn id="37" dur="1000"/>
                                        <p:tgtEl>
                                          <p:spTgt spid="43010">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fill="hold" nodeType="clickEffect">
                                  <p:stCondLst>
                                    <p:cond delay="0"/>
                                  </p:stCondLst>
                                  <p:childTnLst>
                                    <p:set>
                                      <p:cBhvr additive="repl">
                                        <p:cTn id="41" dur="1" fill="hold">
                                          <p:stCondLst>
                                            <p:cond delay="0"/>
                                          </p:stCondLst>
                                        </p:cTn>
                                        <p:tgtEl>
                                          <p:spTgt spid="43010">
                                            <p:txEl>
                                              <p:pRg st="5" end="5"/>
                                            </p:txEl>
                                          </p:spTgt>
                                        </p:tgtEl>
                                        <p:attrNameLst>
                                          <p:attrName>style.visibility</p:attrName>
                                        </p:attrNameLst>
                                      </p:cBhvr>
                                      <p:to>
                                        <p:strVal val="visible"/>
                                      </p:to>
                                    </p:set>
                                    <p:anim calcmode="lin" valueType="num">
                                      <p:cBhvr additive="repl">
                                        <p:cTn id="42" dur="1000" fill="hold"/>
                                        <p:tgtEl>
                                          <p:spTgt spid="43010">
                                            <p:txEl>
                                              <p:pRg st="5" end="5"/>
                                            </p:txEl>
                                          </p:spTgt>
                                        </p:tgtEl>
                                        <p:attrNameLst>
                                          <p:attrName>ppt_w</p:attrName>
                                        </p:attrNameLst>
                                      </p:cBhvr>
                                      <p:tavLst>
                                        <p:tav tm="100000">
                                          <p:val>
                                            <p:strVal val="#ppt_w*0.70"/>
                                          </p:val>
                                        </p:tav>
                                        <p:tav>
                                          <p:val>
                                            <p:strVal val="#ppt_w"/>
                                          </p:val>
                                        </p:tav>
                                      </p:tavLst>
                                    </p:anim>
                                    <p:anim calcmode="lin" valueType="num">
                                      <p:cBhvr additive="repl">
                                        <p:cTn id="43" dur="1000" fill="hold"/>
                                        <p:tgtEl>
                                          <p:spTgt spid="43010">
                                            <p:txEl>
                                              <p:pRg st="5" end="5"/>
                                            </p:txEl>
                                          </p:spTgt>
                                        </p:tgtEl>
                                        <p:attrNameLst>
                                          <p:attrName>ppt_h</p:attrName>
                                        </p:attrNameLst>
                                      </p:cBhvr>
                                      <p:tavLst>
                                        <p:tav tm="100000">
                                          <p:val>
                                            <p:strVal val="#ppt_h"/>
                                          </p:val>
                                        </p:tav>
                                        <p:tav>
                                          <p:val>
                                            <p:strVal val="#ppt_h"/>
                                          </p:val>
                                        </p:tav>
                                      </p:tavLst>
                                    </p:anim>
                                    <p:animEffect transition="in" filter="fade">
                                      <p:cBhvr additive="repl">
                                        <p:cTn id="44" dur="1000"/>
                                        <p:tgtEl>
                                          <p:spTgt spid="43010">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fill="hold" nodeType="clickEffect">
                                  <p:stCondLst>
                                    <p:cond delay="0"/>
                                  </p:stCondLst>
                                  <p:childTnLst>
                                    <p:set>
                                      <p:cBhvr additive="repl">
                                        <p:cTn id="48" dur="1" fill="hold">
                                          <p:stCondLst>
                                            <p:cond delay="0"/>
                                          </p:stCondLst>
                                        </p:cTn>
                                        <p:tgtEl>
                                          <p:spTgt spid="43010">
                                            <p:txEl>
                                              <p:pRg st="6" end="6"/>
                                            </p:txEl>
                                          </p:spTgt>
                                        </p:tgtEl>
                                        <p:attrNameLst>
                                          <p:attrName>style.visibility</p:attrName>
                                        </p:attrNameLst>
                                      </p:cBhvr>
                                      <p:to>
                                        <p:strVal val="visible"/>
                                      </p:to>
                                    </p:set>
                                    <p:anim calcmode="lin" valueType="num">
                                      <p:cBhvr additive="repl">
                                        <p:cTn id="49" dur="1000" fill="hold"/>
                                        <p:tgtEl>
                                          <p:spTgt spid="43010">
                                            <p:txEl>
                                              <p:pRg st="6" end="6"/>
                                            </p:txEl>
                                          </p:spTgt>
                                        </p:tgtEl>
                                        <p:attrNameLst>
                                          <p:attrName>ppt_w</p:attrName>
                                        </p:attrNameLst>
                                      </p:cBhvr>
                                      <p:tavLst>
                                        <p:tav tm="100000">
                                          <p:val>
                                            <p:strVal val="#ppt_w*0.70"/>
                                          </p:val>
                                        </p:tav>
                                        <p:tav>
                                          <p:val>
                                            <p:strVal val="#ppt_w"/>
                                          </p:val>
                                        </p:tav>
                                      </p:tavLst>
                                    </p:anim>
                                    <p:anim calcmode="lin" valueType="num">
                                      <p:cBhvr additive="repl">
                                        <p:cTn id="50" dur="1000" fill="hold"/>
                                        <p:tgtEl>
                                          <p:spTgt spid="43010">
                                            <p:txEl>
                                              <p:pRg st="6" end="6"/>
                                            </p:txEl>
                                          </p:spTgt>
                                        </p:tgtEl>
                                        <p:attrNameLst>
                                          <p:attrName>ppt_h</p:attrName>
                                        </p:attrNameLst>
                                      </p:cBhvr>
                                      <p:tavLst>
                                        <p:tav tm="100000">
                                          <p:val>
                                            <p:strVal val="#ppt_h"/>
                                          </p:val>
                                        </p:tav>
                                        <p:tav>
                                          <p:val>
                                            <p:strVal val="#ppt_h"/>
                                          </p:val>
                                        </p:tav>
                                      </p:tavLst>
                                    </p:anim>
                                    <p:animEffect transition="in" filter="fade">
                                      <p:cBhvr additive="repl">
                                        <p:cTn id="51" dur="1000"/>
                                        <p:tgtEl>
                                          <p:spTgt spid="430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Sociology, Eleventh Edition</a:t>
            </a:r>
          </a:p>
          <a:p>
            <a:endParaRPr lang="en-US" altLang="en-US" u="sng"/>
          </a:p>
        </p:txBody>
      </p:sp>
      <p:sp>
        <p:nvSpPr>
          <p:cNvPr id="53251" name="Rectangle 2"/>
          <p:cNvSpPr>
            <a:spLocks noGrp="1" noChangeArrowheads="1"/>
          </p:cNvSpPr>
          <p:nvPr>
            <p:ph type="title"/>
          </p:nvPr>
        </p:nvSpPr>
        <p:spPr>
          <a:xfrm>
            <a:off x="685800" y="0"/>
            <a:ext cx="7772400" cy="1143000"/>
          </a:xfrm>
        </p:spPr>
        <p:txBody>
          <a:bodyPr/>
          <a:lstStyle/>
          <a:p>
            <a:pPr algn="ctr"/>
            <a:r>
              <a:rPr lang="en-US" altLang="en-US" dirty="0" smtClean="0">
                <a:latin typeface="Arial Rounded MT Bold" panose="020F0704030504030204" pitchFamily="34" charset="0"/>
              </a:rPr>
              <a:t>Hinduism</a:t>
            </a:r>
          </a:p>
        </p:txBody>
      </p:sp>
      <p:sp>
        <p:nvSpPr>
          <p:cNvPr id="53252" name="Rectangle 3"/>
          <p:cNvSpPr>
            <a:spLocks noGrp="1" noChangeArrowheads="1"/>
          </p:cNvSpPr>
          <p:nvPr>
            <p:ph type="body" idx="1"/>
          </p:nvPr>
        </p:nvSpPr>
        <p:spPr>
          <a:xfrm>
            <a:off x="0" y="1371600"/>
            <a:ext cx="9144000" cy="5029200"/>
          </a:xfrm>
        </p:spPr>
        <p:txBody>
          <a:bodyPr>
            <a:normAutofit lnSpcReduction="10000"/>
          </a:bodyPr>
          <a:lstStyle/>
          <a:p>
            <a:pPr marL="457200" indent="-457200">
              <a:buFont typeface="Arial" panose="020B0604020202020204" pitchFamily="34" charset="0"/>
              <a:buChar char="•"/>
            </a:pPr>
            <a:r>
              <a:rPr lang="en-US" altLang="en-US" sz="2800" b="1" dirty="0" smtClean="0">
                <a:latin typeface="Arial Rounded MT Bold" panose="020F0704030504030204" pitchFamily="34" charset="0"/>
              </a:rPr>
              <a:t>THE OLDEST OF ALL WORLD RELIGIONS</a:t>
            </a:r>
            <a:endParaRPr lang="en-US" altLang="en-US" sz="4400" b="1" dirty="0" smtClean="0">
              <a:latin typeface="Arial Rounded MT Bold" panose="020F0704030504030204" pitchFamily="34" charset="0"/>
            </a:endParaRPr>
          </a:p>
          <a:p>
            <a:pPr marL="457200" indent="-457200">
              <a:buFont typeface="Arial" panose="020B0604020202020204" pitchFamily="34" charset="0"/>
              <a:buChar char="•"/>
            </a:pPr>
            <a:r>
              <a:rPr lang="en-US" altLang="en-US" sz="2800" b="1" dirty="0" smtClean="0">
                <a:latin typeface="Arial Rounded MT Bold" panose="020F0704030504030204" pitchFamily="34" charset="0"/>
              </a:rPr>
              <a:t>MORE THAN 800 MILLION BELIEVERS</a:t>
            </a:r>
          </a:p>
          <a:p>
            <a:pPr marL="457200" indent="-457200">
              <a:buFont typeface="Arial" panose="020B0604020202020204" pitchFamily="34" charset="0"/>
              <a:buChar char="•"/>
            </a:pPr>
            <a:r>
              <a:rPr lang="en-US" altLang="en-US" sz="2800" b="1" dirty="0" smtClean="0">
                <a:latin typeface="Arial Rounded MT Bold" panose="020F0704030504030204" pitchFamily="34" charset="0"/>
              </a:rPr>
              <a:t>FOUND MOSTLY IN INDIA AND AFRICA</a:t>
            </a:r>
          </a:p>
          <a:p>
            <a:pPr marL="457200" indent="-457200">
              <a:buFont typeface="Arial" panose="020B0604020202020204" pitchFamily="34" charset="0"/>
              <a:buChar char="•"/>
            </a:pPr>
            <a:r>
              <a:rPr lang="en-US" altLang="en-US" sz="2800" b="1" dirty="0" smtClean="0">
                <a:latin typeface="Arial Rounded MT Bold" panose="020F0704030504030204" pitchFamily="34" charset="0"/>
              </a:rPr>
              <a:t>NO SACRED WRITINGS LIKE THE BIBLE</a:t>
            </a:r>
          </a:p>
          <a:p>
            <a:pPr marL="457200" indent="-457200">
              <a:buFont typeface="Arial" panose="020B0604020202020204" pitchFamily="34" charset="0"/>
              <a:buChar char="•"/>
            </a:pPr>
            <a:r>
              <a:rPr lang="en-US" altLang="en-US" sz="2800" b="1" dirty="0" smtClean="0">
                <a:latin typeface="Arial Rounded MT Bold" panose="020F0704030504030204" pitchFamily="34" charset="0"/>
              </a:rPr>
              <a:t>PRINCIPLES:</a:t>
            </a:r>
          </a:p>
          <a:p>
            <a:pPr lvl="3"/>
            <a:r>
              <a:rPr lang="en-US" altLang="en-US" sz="2400" b="1" i="1" dirty="0" smtClean="0">
                <a:latin typeface="Arial Rounded MT Bold" panose="020F0704030504030204" pitchFamily="34" charset="0"/>
              </a:rPr>
              <a:t>DHARMA</a:t>
            </a:r>
            <a:r>
              <a:rPr lang="en-US" altLang="en-US" sz="2400" b="1" dirty="0" smtClean="0">
                <a:latin typeface="Arial Rounded MT Bold" panose="020F0704030504030204" pitchFamily="34" charset="0"/>
              </a:rPr>
              <a:t> REFERS TO CORRECT LIVING</a:t>
            </a:r>
          </a:p>
          <a:p>
            <a:pPr lvl="3"/>
            <a:r>
              <a:rPr lang="en-US" altLang="en-US" sz="2400" b="1" i="1" dirty="0" smtClean="0">
                <a:latin typeface="Arial Rounded MT Bold" panose="020F0704030504030204" pitchFamily="34" charset="0"/>
              </a:rPr>
              <a:t>KARMA</a:t>
            </a:r>
            <a:r>
              <a:rPr lang="en-US" altLang="en-US" sz="2400" b="1" dirty="0" smtClean="0">
                <a:latin typeface="Arial Rounded MT Bold" panose="020F0704030504030204" pitchFamily="34" charset="0"/>
              </a:rPr>
              <a:t> REFERS TO BELIEF IN SPIRITUAL PROGRESS THROUGH REINCARNATION</a:t>
            </a:r>
          </a:p>
          <a:p>
            <a:pPr marL="457200" indent="-457200">
              <a:buFont typeface="Arial" panose="020B0604020202020204" pitchFamily="34" charset="0"/>
              <a:buChar char="•"/>
            </a:pPr>
            <a:r>
              <a:rPr lang="en-US" altLang="en-US" sz="2800" b="1" i="1" dirty="0" smtClean="0">
                <a:latin typeface="Arial Rounded MT Bold" panose="020F0704030504030204" pitchFamily="34" charset="0"/>
              </a:rPr>
              <a:t>NIRVANA</a:t>
            </a:r>
            <a:r>
              <a:rPr lang="en-US" altLang="en-US" sz="2800" b="1" dirty="0" smtClean="0">
                <a:latin typeface="Arial Rounded MT Bold" panose="020F0704030504030204" pitchFamily="34" charset="0"/>
              </a:rPr>
              <a:t> REPRESENTS SPIRITUAL PERFECTION AND A RELEASE FROM THE CYCLE OF REBIRTH</a:t>
            </a:r>
            <a:r>
              <a:rPr lang="en-US" altLang="en-US" dirty="0" smtClean="0">
                <a:latin typeface="Arial Rounded MT Bold" panose="020F0704030504030204" pitchFamily="34" charset="0"/>
              </a:rPr>
              <a:t> </a:t>
            </a:r>
          </a:p>
          <a:p>
            <a:endParaRPr lang="en-US" altLang="en-US" sz="2800" dirty="0" smtClean="0">
              <a:latin typeface="Arial Rounded MT Bold" panose="020F0704030504030204" pitchFamily="34" charset="0"/>
            </a:endParaRPr>
          </a:p>
        </p:txBody>
      </p:sp>
    </p:spTree>
    <p:extLst>
      <p:ext uri="{BB962C8B-B14F-4D97-AF65-F5344CB8AC3E}">
        <p14:creationId xmlns:p14="http://schemas.microsoft.com/office/powerpoint/2010/main" val="562227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Grp="1" noChangeArrowheads="1"/>
          </p:cNvSpPr>
          <p:nvPr>
            <p:ph type="title" idx="4294967295"/>
          </p:nvPr>
        </p:nvSpPr>
        <p:spPr>
          <a:xfrm>
            <a:off x="457200" y="277813"/>
            <a:ext cx="8229600" cy="1143000"/>
          </a:xfrm>
        </p:spPr>
        <p:txBody>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smtClean="0"/>
              <a:t>World Religions:</a:t>
            </a:r>
            <a:br>
              <a:rPr lang="en-US" altLang="en-US" sz="4000" dirty="0" smtClean="0"/>
            </a:br>
            <a:r>
              <a:rPr lang="en-US" altLang="en-US" sz="3200" dirty="0" smtClean="0"/>
              <a:t>Buddhism</a:t>
            </a:r>
          </a:p>
        </p:txBody>
      </p:sp>
      <p:sp>
        <p:nvSpPr>
          <p:cNvPr id="44034" name="Rectangle 2"/>
          <p:cNvSpPr>
            <a:spLocks noGrp="1" noChangeArrowheads="1"/>
          </p:cNvSpPr>
          <p:nvPr>
            <p:ph type="body" idx="4294967295"/>
          </p:nvPr>
        </p:nvSpPr>
        <p:spPr>
          <a:xfrm>
            <a:off x="457200" y="1600200"/>
            <a:ext cx="5029200" cy="4530725"/>
          </a:xfrm>
        </p:spPr>
        <p:txBody>
          <a:bodyPr/>
          <a:lstStyle/>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smtClean="0">
                <a:latin typeface="Times New Roman" panose="02020603050405020304" pitchFamily="18" charset="0"/>
              </a:rPr>
              <a:t>Do not accept notion of a divine being</a:t>
            </a:r>
          </a:p>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smtClean="0">
                <a:latin typeface="Times New Roman" panose="02020603050405020304" pitchFamily="18" charset="0"/>
              </a:rPr>
              <a:t>Grew out of Hinduism </a:t>
            </a:r>
          </a:p>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smtClean="0">
                <a:latin typeface="Times New Roman" panose="02020603050405020304" pitchFamily="18" charset="0"/>
              </a:rPr>
              <a:t>Focus is on living in proper manner so as to achieve enlightenment</a:t>
            </a:r>
          </a:p>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2800" smtClean="0">
                <a:latin typeface="Times New Roman" panose="02020603050405020304" pitchFamily="18" charset="0"/>
              </a:rPr>
              <a:t>All humans thought to possess Godliness just unable to tap into it </a:t>
            </a:r>
          </a:p>
        </p:txBody>
      </p:sp>
      <p:grpSp>
        <p:nvGrpSpPr>
          <p:cNvPr id="55300" name="Group 3"/>
          <p:cNvGrpSpPr>
            <a:grpSpLocks/>
          </p:cNvGrpSpPr>
          <p:nvPr/>
        </p:nvGrpSpPr>
        <p:grpSpPr bwMode="auto">
          <a:xfrm>
            <a:off x="5791200" y="2514600"/>
            <a:ext cx="2363788" cy="2916238"/>
            <a:chOff x="3648" y="1584"/>
            <a:chExt cx="1489" cy="1837"/>
          </a:xfrm>
        </p:grpSpPr>
        <p:sp>
          <p:nvSpPr>
            <p:cNvPr id="55301" name="AutoShape 4"/>
            <p:cNvSpPr>
              <a:spLocks noChangeArrowheads="1"/>
            </p:cNvSpPr>
            <p:nvPr/>
          </p:nvSpPr>
          <p:spPr bwMode="auto">
            <a:xfrm>
              <a:off x="3648" y="1584"/>
              <a:ext cx="1490" cy="1838"/>
            </a:xfrm>
            <a:prstGeom prst="roundRect">
              <a:avLst>
                <a:gd name="adj" fmla="val 65"/>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grpSp>
          <p:nvGrpSpPr>
            <p:cNvPr id="55302" name="Group 5"/>
            <p:cNvGrpSpPr>
              <a:grpSpLocks/>
            </p:cNvGrpSpPr>
            <p:nvPr/>
          </p:nvGrpSpPr>
          <p:grpSpPr bwMode="auto">
            <a:xfrm>
              <a:off x="3648" y="1584"/>
              <a:ext cx="1489" cy="1837"/>
              <a:chOff x="3648" y="1584"/>
              <a:chExt cx="1489" cy="1837"/>
            </a:xfrm>
          </p:grpSpPr>
          <p:sp>
            <p:nvSpPr>
              <p:cNvPr id="55410" name="Rectangle 6"/>
              <p:cNvSpPr>
                <a:spLocks noChangeArrowheads="1"/>
              </p:cNvSpPr>
              <p:nvPr/>
            </p:nvSpPr>
            <p:spPr bwMode="auto">
              <a:xfrm>
                <a:off x="3648" y="1589"/>
                <a:ext cx="1490" cy="1833"/>
              </a:xfrm>
              <a:prstGeom prst="rect">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
            <p:nvSpPr>
              <p:cNvPr id="55411" name="Freeform 7"/>
              <p:cNvSpPr>
                <a:spLocks noChangeArrowheads="1"/>
              </p:cNvSpPr>
              <p:nvPr/>
            </p:nvSpPr>
            <p:spPr bwMode="auto">
              <a:xfrm>
                <a:off x="3655" y="1585"/>
                <a:ext cx="911" cy="1662"/>
              </a:xfrm>
              <a:custGeom>
                <a:avLst/>
                <a:gdLst>
                  <a:gd name="T0" fmla="*/ 2 w 1822"/>
                  <a:gd name="T1" fmla="*/ 3 h 3323"/>
                  <a:gd name="T2" fmla="*/ 2 w 1822"/>
                  <a:gd name="T3" fmla="*/ 2 h 3323"/>
                  <a:gd name="T4" fmla="*/ 2 w 1822"/>
                  <a:gd name="T5" fmla="*/ 2 h 3323"/>
                  <a:gd name="T6" fmla="*/ 2 w 1822"/>
                  <a:gd name="T7" fmla="*/ 1 h 3323"/>
                  <a:gd name="T8" fmla="*/ 2 w 1822"/>
                  <a:gd name="T9" fmla="*/ 1 h 3323"/>
                  <a:gd name="T10" fmla="*/ 2 w 1822"/>
                  <a:gd name="T11" fmla="*/ 1 h 3323"/>
                  <a:gd name="T12" fmla="*/ 2 w 1822"/>
                  <a:gd name="T13" fmla="*/ 1 h 3323"/>
                  <a:gd name="T14" fmla="*/ 2 w 1822"/>
                  <a:gd name="T15" fmla="*/ 1 h 3323"/>
                  <a:gd name="T16" fmla="*/ 1 w 1822"/>
                  <a:gd name="T17" fmla="*/ 0 h 3323"/>
                  <a:gd name="T18" fmla="*/ 0 w 1822"/>
                  <a:gd name="T19" fmla="*/ 4 h 3323"/>
                  <a:gd name="T20" fmla="*/ 2 w 1822"/>
                  <a:gd name="T21" fmla="*/ 4 h 3323"/>
                  <a:gd name="T22" fmla="*/ 2 w 1822"/>
                  <a:gd name="T23" fmla="*/ 4 h 3323"/>
                  <a:gd name="T24" fmla="*/ 2 w 1822"/>
                  <a:gd name="T25" fmla="*/ 4 h 3323"/>
                  <a:gd name="T26" fmla="*/ 2 w 1822"/>
                  <a:gd name="T27" fmla="*/ 4 h 3323"/>
                  <a:gd name="T28" fmla="*/ 2 w 1822"/>
                  <a:gd name="T29" fmla="*/ 4 h 3323"/>
                  <a:gd name="T30" fmla="*/ 2 w 1822"/>
                  <a:gd name="T31" fmla="*/ 4 h 3323"/>
                  <a:gd name="T32" fmla="*/ 2 w 1822"/>
                  <a:gd name="T33" fmla="*/ 3 h 3323"/>
                  <a:gd name="T34" fmla="*/ 2 w 1822"/>
                  <a:gd name="T35" fmla="*/ 3 h 3323"/>
                  <a:gd name="T36" fmla="*/ 2 w 1822"/>
                  <a:gd name="T37" fmla="*/ 3 h 3323"/>
                  <a:gd name="T38" fmla="*/ 2 w 1822"/>
                  <a:gd name="T39" fmla="*/ 3 h 3323"/>
                  <a:gd name="T40" fmla="*/ 2 w 1822"/>
                  <a:gd name="T41" fmla="*/ 3 h 3323"/>
                  <a:gd name="T42" fmla="*/ 2 w 1822"/>
                  <a:gd name="T43" fmla="*/ 3 h 3323"/>
                  <a:gd name="T44" fmla="*/ 2 w 1822"/>
                  <a:gd name="T45" fmla="*/ 3 h 3323"/>
                  <a:gd name="T46" fmla="*/ 2 w 1822"/>
                  <a:gd name="T47" fmla="*/ 3 h 3323"/>
                  <a:gd name="T48" fmla="*/ 2 w 1822"/>
                  <a:gd name="T49" fmla="*/ 3 h 3323"/>
                  <a:gd name="T50" fmla="*/ 2 w 1822"/>
                  <a:gd name="T51" fmla="*/ 3 h 3323"/>
                  <a:gd name="T52" fmla="*/ 2 w 1822"/>
                  <a:gd name="T53" fmla="*/ 3 h 33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22"/>
                  <a:gd name="T82" fmla="*/ 0 h 3323"/>
                  <a:gd name="T83" fmla="*/ 1822 w 1822"/>
                  <a:gd name="T84" fmla="*/ 3323 h 33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22" h="3323">
                    <a:moveTo>
                      <a:pt x="1791" y="2356"/>
                    </a:moveTo>
                    <a:lnTo>
                      <a:pt x="1822" y="1753"/>
                    </a:lnTo>
                    <a:lnTo>
                      <a:pt x="1822" y="1357"/>
                    </a:lnTo>
                    <a:lnTo>
                      <a:pt x="1805" y="929"/>
                    </a:lnTo>
                    <a:lnTo>
                      <a:pt x="1695" y="580"/>
                    </a:lnTo>
                    <a:lnTo>
                      <a:pt x="1523" y="325"/>
                    </a:lnTo>
                    <a:lnTo>
                      <a:pt x="1224" y="71"/>
                    </a:lnTo>
                    <a:lnTo>
                      <a:pt x="1114" y="9"/>
                    </a:lnTo>
                    <a:lnTo>
                      <a:pt x="9" y="0"/>
                    </a:lnTo>
                    <a:lnTo>
                      <a:pt x="0" y="3261"/>
                    </a:lnTo>
                    <a:lnTo>
                      <a:pt x="1398" y="3323"/>
                    </a:lnTo>
                    <a:lnTo>
                      <a:pt x="1402" y="3312"/>
                    </a:lnTo>
                    <a:lnTo>
                      <a:pt x="1413" y="3281"/>
                    </a:lnTo>
                    <a:lnTo>
                      <a:pt x="1431" y="3233"/>
                    </a:lnTo>
                    <a:lnTo>
                      <a:pt x="1453" y="3171"/>
                    </a:lnTo>
                    <a:lnTo>
                      <a:pt x="1479" y="3096"/>
                    </a:lnTo>
                    <a:lnTo>
                      <a:pt x="1510" y="3013"/>
                    </a:lnTo>
                    <a:lnTo>
                      <a:pt x="1543" y="2925"/>
                    </a:lnTo>
                    <a:lnTo>
                      <a:pt x="1576" y="2833"/>
                    </a:lnTo>
                    <a:lnTo>
                      <a:pt x="1611" y="2743"/>
                    </a:lnTo>
                    <a:lnTo>
                      <a:pt x="1646" y="2655"/>
                    </a:lnTo>
                    <a:lnTo>
                      <a:pt x="1679" y="2574"/>
                    </a:lnTo>
                    <a:lnTo>
                      <a:pt x="1710" y="2501"/>
                    </a:lnTo>
                    <a:lnTo>
                      <a:pt x="1737" y="2440"/>
                    </a:lnTo>
                    <a:lnTo>
                      <a:pt x="1759" y="2392"/>
                    </a:lnTo>
                    <a:lnTo>
                      <a:pt x="1778" y="2365"/>
                    </a:lnTo>
                    <a:lnTo>
                      <a:pt x="1791" y="2356"/>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2" name="Freeform 8"/>
              <p:cNvSpPr>
                <a:spLocks noChangeArrowheads="1"/>
              </p:cNvSpPr>
              <p:nvPr/>
            </p:nvSpPr>
            <p:spPr bwMode="auto">
              <a:xfrm>
                <a:off x="3818" y="2450"/>
                <a:ext cx="136" cy="219"/>
              </a:xfrm>
              <a:custGeom>
                <a:avLst/>
                <a:gdLst>
                  <a:gd name="T0" fmla="*/ 1 w 272"/>
                  <a:gd name="T1" fmla="*/ 0 h 438"/>
                  <a:gd name="T2" fmla="*/ 1 w 272"/>
                  <a:gd name="T3" fmla="*/ 0 h 438"/>
                  <a:gd name="T4" fmla="*/ 1 w 272"/>
                  <a:gd name="T5" fmla="*/ 1 h 438"/>
                  <a:gd name="T6" fmla="*/ 0 w 272"/>
                  <a:gd name="T7" fmla="*/ 1 h 438"/>
                  <a:gd name="T8" fmla="*/ 0 w 272"/>
                  <a:gd name="T9" fmla="*/ 1 h 438"/>
                  <a:gd name="T10" fmla="*/ 1 w 272"/>
                  <a:gd name="T11" fmla="*/ 1 h 438"/>
                  <a:gd name="T12" fmla="*/ 1 w 272"/>
                  <a:gd name="T13" fmla="*/ 1 h 438"/>
                  <a:gd name="T14" fmla="*/ 1 w 272"/>
                  <a:gd name="T15" fmla="*/ 1 h 438"/>
                  <a:gd name="T16" fmla="*/ 1 w 272"/>
                  <a:gd name="T17" fmla="*/ 1 h 438"/>
                  <a:gd name="T18" fmla="*/ 1 w 272"/>
                  <a:gd name="T19" fmla="*/ 1 h 438"/>
                  <a:gd name="T20" fmla="*/ 1 w 272"/>
                  <a:gd name="T21" fmla="*/ 1 h 438"/>
                  <a:gd name="T22" fmla="*/ 1 w 272"/>
                  <a:gd name="T23" fmla="*/ 1 h 438"/>
                  <a:gd name="T24" fmla="*/ 1 w 272"/>
                  <a:gd name="T25" fmla="*/ 1 h 438"/>
                  <a:gd name="T26" fmla="*/ 1 w 272"/>
                  <a:gd name="T27" fmla="*/ 1 h 438"/>
                  <a:gd name="T28" fmla="*/ 1 w 272"/>
                  <a:gd name="T29" fmla="*/ 0 h 4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2"/>
                  <a:gd name="T46" fmla="*/ 0 h 438"/>
                  <a:gd name="T47" fmla="*/ 272 w 272"/>
                  <a:gd name="T48" fmla="*/ 438 h 4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2" h="438">
                    <a:moveTo>
                      <a:pt x="272" y="0"/>
                    </a:moveTo>
                    <a:lnTo>
                      <a:pt x="162" y="0"/>
                    </a:lnTo>
                    <a:lnTo>
                      <a:pt x="41" y="51"/>
                    </a:lnTo>
                    <a:lnTo>
                      <a:pt x="0" y="152"/>
                    </a:lnTo>
                    <a:lnTo>
                      <a:pt x="0" y="438"/>
                    </a:lnTo>
                    <a:lnTo>
                      <a:pt x="151" y="427"/>
                    </a:lnTo>
                    <a:lnTo>
                      <a:pt x="202" y="163"/>
                    </a:lnTo>
                    <a:lnTo>
                      <a:pt x="204" y="156"/>
                    </a:lnTo>
                    <a:lnTo>
                      <a:pt x="211" y="139"/>
                    </a:lnTo>
                    <a:lnTo>
                      <a:pt x="223" y="113"/>
                    </a:lnTo>
                    <a:lnTo>
                      <a:pt x="234" y="86"/>
                    </a:lnTo>
                    <a:lnTo>
                      <a:pt x="246" y="56"/>
                    </a:lnTo>
                    <a:lnTo>
                      <a:pt x="257" y="29"/>
                    </a:lnTo>
                    <a:lnTo>
                      <a:pt x="267" y="11"/>
                    </a:lnTo>
                    <a:lnTo>
                      <a:pt x="272" y="0"/>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3" name="Freeform 9"/>
              <p:cNvSpPr>
                <a:spLocks noChangeArrowheads="1"/>
              </p:cNvSpPr>
              <p:nvPr/>
            </p:nvSpPr>
            <p:spPr bwMode="auto">
              <a:xfrm>
                <a:off x="3656" y="2715"/>
                <a:ext cx="287" cy="464"/>
              </a:xfrm>
              <a:custGeom>
                <a:avLst/>
                <a:gdLst>
                  <a:gd name="T0" fmla="*/ 1 w 574"/>
                  <a:gd name="T1" fmla="*/ 0 h 927"/>
                  <a:gd name="T2" fmla="*/ 1 w 574"/>
                  <a:gd name="T3" fmla="*/ 1 h 927"/>
                  <a:gd name="T4" fmla="*/ 1 w 574"/>
                  <a:gd name="T5" fmla="*/ 1 h 927"/>
                  <a:gd name="T6" fmla="*/ 1 w 574"/>
                  <a:gd name="T7" fmla="*/ 1 h 927"/>
                  <a:gd name="T8" fmla="*/ 1 w 574"/>
                  <a:gd name="T9" fmla="*/ 1 h 927"/>
                  <a:gd name="T10" fmla="*/ 1 w 574"/>
                  <a:gd name="T11" fmla="*/ 1 h 927"/>
                  <a:gd name="T12" fmla="*/ 1 w 574"/>
                  <a:gd name="T13" fmla="*/ 1 h 927"/>
                  <a:gd name="T14" fmla="*/ 1 w 574"/>
                  <a:gd name="T15" fmla="*/ 1 h 927"/>
                  <a:gd name="T16" fmla="*/ 1 w 574"/>
                  <a:gd name="T17" fmla="*/ 1 h 927"/>
                  <a:gd name="T18" fmla="*/ 1 w 574"/>
                  <a:gd name="T19" fmla="*/ 1 h 927"/>
                  <a:gd name="T20" fmla="*/ 1 w 574"/>
                  <a:gd name="T21" fmla="*/ 1 h 927"/>
                  <a:gd name="T22" fmla="*/ 1 w 574"/>
                  <a:gd name="T23" fmla="*/ 1 h 927"/>
                  <a:gd name="T24" fmla="*/ 1 w 574"/>
                  <a:gd name="T25" fmla="*/ 1 h 927"/>
                  <a:gd name="T26" fmla="*/ 1 w 574"/>
                  <a:gd name="T27" fmla="*/ 1 h 927"/>
                  <a:gd name="T28" fmla="*/ 1 w 574"/>
                  <a:gd name="T29" fmla="*/ 1 h 927"/>
                  <a:gd name="T30" fmla="*/ 1 w 574"/>
                  <a:gd name="T31" fmla="*/ 1 h 927"/>
                  <a:gd name="T32" fmla="*/ 0 w 574"/>
                  <a:gd name="T33" fmla="*/ 1 h 927"/>
                  <a:gd name="T34" fmla="*/ 1 w 574"/>
                  <a:gd name="T35" fmla="*/ 1 h 927"/>
                  <a:gd name="T36" fmla="*/ 1 w 574"/>
                  <a:gd name="T37" fmla="*/ 1 h 927"/>
                  <a:gd name="T38" fmla="*/ 1 w 574"/>
                  <a:gd name="T39" fmla="*/ 1 h 927"/>
                  <a:gd name="T40" fmla="*/ 1 w 574"/>
                  <a:gd name="T41" fmla="*/ 1 h 927"/>
                  <a:gd name="T42" fmla="*/ 1 w 574"/>
                  <a:gd name="T43" fmla="*/ 1 h 927"/>
                  <a:gd name="T44" fmla="*/ 1 w 574"/>
                  <a:gd name="T45" fmla="*/ 1 h 927"/>
                  <a:gd name="T46" fmla="*/ 1 w 574"/>
                  <a:gd name="T47" fmla="*/ 1 h 927"/>
                  <a:gd name="T48" fmla="*/ 1 w 574"/>
                  <a:gd name="T49" fmla="*/ 1 h 927"/>
                  <a:gd name="T50" fmla="*/ 1 w 574"/>
                  <a:gd name="T51" fmla="*/ 1 h 927"/>
                  <a:gd name="T52" fmla="*/ 1 w 574"/>
                  <a:gd name="T53" fmla="*/ 1 h 927"/>
                  <a:gd name="T54" fmla="*/ 1 w 574"/>
                  <a:gd name="T55" fmla="*/ 1 h 927"/>
                  <a:gd name="T56" fmla="*/ 1 w 574"/>
                  <a:gd name="T57" fmla="*/ 0 h 9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74"/>
                  <a:gd name="T88" fmla="*/ 0 h 927"/>
                  <a:gd name="T89" fmla="*/ 574 w 574"/>
                  <a:gd name="T90" fmla="*/ 927 h 9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74" h="927">
                    <a:moveTo>
                      <a:pt x="473" y="0"/>
                    </a:moveTo>
                    <a:lnTo>
                      <a:pt x="383" y="9"/>
                    </a:lnTo>
                    <a:lnTo>
                      <a:pt x="403" y="367"/>
                    </a:lnTo>
                    <a:lnTo>
                      <a:pt x="433" y="591"/>
                    </a:lnTo>
                    <a:lnTo>
                      <a:pt x="444" y="826"/>
                    </a:lnTo>
                    <a:lnTo>
                      <a:pt x="311" y="836"/>
                    </a:lnTo>
                    <a:lnTo>
                      <a:pt x="231" y="806"/>
                    </a:lnTo>
                    <a:lnTo>
                      <a:pt x="282" y="724"/>
                    </a:lnTo>
                    <a:lnTo>
                      <a:pt x="282" y="643"/>
                    </a:lnTo>
                    <a:lnTo>
                      <a:pt x="211" y="643"/>
                    </a:lnTo>
                    <a:lnTo>
                      <a:pt x="201" y="703"/>
                    </a:lnTo>
                    <a:lnTo>
                      <a:pt x="141" y="735"/>
                    </a:lnTo>
                    <a:lnTo>
                      <a:pt x="69" y="694"/>
                    </a:lnTo>
                    <a:lnTo>
                      <a:pt x="110" y="623"/>
                    </a:lnTo>
                    <a:lnTo>
                      <a:pt x="29" y="652"/>
                    </a:lnTo>
                    <a:lnTo>
                      <a:pt x="9" y="735"/>
                    </a:lnTo>
                    <a:lnTo>
                      <a:pt x="0" y="858"/>
                    </a:lnTo>
                    <a:lnTo>
                      <a:pt x="89" y="766"/>
                    </a:lnTo>
                    <a:lnTo>
                      <a:pt x="161" y="815"/>
                    </a:lnTo>
                    <a:lnTo>
                      <a:pt x="141" y="907"/>
                    </a:lnTo>
                    <a:lnTo>
                      <a:pt x="69" y="918"/>
                    </a:lnTo>
                    <a:lnTo>
                      <a:pt x="271" y="927"/>
                    </a:lnTo>
                    <a:lnTo>
                      <a:pt x="574" y="918"/>
                    </a:lnTo>
                    <a:lnTo>
                      <a:pt x="533" y="439"/>
                    </a:lnTo>
                    <a:lnTo>
                      <a:pt x="504" y="92"/>
                    </a:lnTo>
                    <a:lnTo>
                      <a:pt x="499" y="75"/>
                    </a:lnTo>
                    <a:lnTo>
                      <a:pt x="489" y="42"/>
                    </a:lnTo>
                    <a:lnTo>
                      <a:pt x="478" y="9"/>
                    </a:lnTo>
                    <a:lnTo>
                      <a:pt x="473" y="0"/>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4" name="Freeform 10"/>
              <p:cNvSpPr>
                <a:spLocks noChangeArrowheads="1"/>
              </p:cNvSpPr>
              <p:nvPr/>
            </p:nvSpPr>
            <p:spPr bwMode="auto">
              <a:xfrm>
                <a:off x="4558" y="1593"/>
                <a:ext cx="574" cy="396"/>
              </a:xfrm>
              <a:custGeom>
                <a:avLst/>
                <a:gdLst>
                  <a:gd name="T0" fmla="*/ 0 w 1149"/>
                  <a:gd name="T1" fmla="*/ 1 h 792"/>
                  <a:gd name="T2" fmla="*/ 0 w 1149"/>
                  <a:gd name="T3" fmla="*/ 0 h 792"/>
                  <a:gd name="T4" fmla="*/ 1 w 1149"/>
                  <a:gd name="T5" fmla="*/ 0 h 792"/>
                  <a:gd name="T6" fmla="*/ 1 w 1149"/>
                  <a:gd name="T7" fmla="*/ 1 h 792"/>
                  <a:gd name="T8" fmla="*/ 0 w 1149"/>
                  <a:gd name="T9" fmla="*/ 1 h 792"/>
                  <a:gd name="T10" fmla="*/ 0 w 1149"/>
                  <a:gd name="T11" fmla="*/ 1 h 792"/>
                  <a:gd name="T12" fmla="*/ 0 w 1149"/>
                  <a:gd name="T13" fmla="*/ 1 h 792"/>
                  <a:gd name="T14" fmla="*/ 0 w 1149"/>
                  <a:gd name="T15" fmla="*/ 1 h 792"/>
                  <a:gd name="T16" fmla="*/ 0 w 1149"/>
                  <a:gd name="T17" fmla="*/ 1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49"/>
                  <a:gd name="T28" fmla="*/ 0 h 792"/>
                  <a:gd name="T29" fmla="*/ 1149 w 1149"/>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49" h="792">
                    <a:moveTo>
                      <a:pt x="4" y="638"/>
                    </a:moveTo>
                    <a:lnTo>
                      <a:pt x="892" y="0"/>
                    </a:lnTo>
                    <a:lnTo>
                      <a:pt x="1149" y="0"/>
                    </a:lnTo>
                    <a:lnTo>
                      <a:pt x="1149" y="189"/>
                    </a:lnTo>
                    <a:lnTo>
                      <a:pt x="22" y="792"/>
                    </a:lnTo>
                    <a:lnTo>
                      <a:pt x="17" y="770"/>
                    </a:lnTo>
                    <a:lnTo>
                      <a:pt x="8" y="722"/>
                    </a:lnTo>
                    <a:lnTo>
                      <a:pt x="0" y="669"/>
                    </a:lnTo>
                    <a:lnTo>
                      <a:pt x="4" y="638"/>
                    </a:lnTo>
                    <a:close/>
                  </a:path>
                </a:pathLst>
              </a:custGeom>
              <a:solidFill>
                <a:srgbClr val="464B4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5" name="Freeform 11"/>
              <p:cNvSpPr>
                <a:spLocks noChangeArrowheads="1"/>
              </p:cNvSpPr>
              <p:nvPr/>
            </p:nvSpPr>
            <p:spPr bwMode="auto">
              <a:xfrm>
                <a:off x="4598" y="2494"/>
                <a:ext cx="125" cy="460"/>
              </a:xfrm>
              <a:custGeom>
                <a:avLst/>
                <a:gdLst>
                  <a:gd name="T0" fmla="*/ 0 w 252"/>
                  <a:gd name="T1" fmla="*/ 0 h 920"/>
                  <a:gd name="T2" fmla="*/ 0 w 252"/>
                  <a:gd name="T3" fmla="*/ 1 h 920"/>
                  <a:gd name="T4" fmla="*/ 0 w 252"/>
                  <a:gd name="T5" fmla="*/ 1 h 920"/>
                  <a:gd name="T6" fmla="*/ 0 w 252"/>
                  <a:gd name="T7" fmla="*/ 1 h 920"/>
                  <a:gd name="T8" fmla="*/ 0 w 252"/>
                  <a:gd name="T9" fmla="*/ 0 h 920"/>
                  <a:gd name="T10" fmla="*/ 0 60000 65536"/>
                  <a:gd name="T11" fmla="*/ 0 60000 65536"/>
                  <a:gd name="T12" fmla="*/ 0 60000 65536"/>
                  <a:gd name="T13" fmla="*/ 0 60000 65536"/>
                  <a:gd name="T14" fmla="*/ 0 60000 65536"/>
                  <a:gd name="T15" fmla="*/ 0 w 252"/>
                  <a:gd name="T16" fmla="*/ 0 h 920"/>
                  <a:gd name="T17" fmla="*/ 252 w 252"/>
                  <a:gd name="T18" fmla="*/ 920 h 920"/>
                </a:gdLst>
                <a:ahLst/>
                <a:cxnLst>
                  <a:cxn ang="T10">
                    <a:pos x="T0" y="T1"/>
                  </a:cxn>
                  <a:cxn ang="T11">
                    <a:pos x="T2" y="T3"/>
                  </a:cxn>
                  <a:cxn ang="T12">
                    <a:pos x="T4" y="T5"/>
                  </a:cxn>
                  <a:cxn ang="T13">
                    <a:pos x="T6" y="T7"/>
                  </a:cxn>
                  <a:cxn ang="T14">
                    <a:pos x="T8" y="T9"/>
                  </a:cxn>
                </a:cxnLst>
                <a:rect l="T15" t="T16" r="T17" b="T18"/>
                <a:pathLst>
                  <a:path w="252" h="920">
                    <a:moveTo>
                      <a:pt x="0" y="0"/>
                    </a:moveTo>
                    <a:lnTo>
                      <a:pt x="136" y="16"/>
                    </a:lnTo>
                    <a:lnTo>
                      <a:pt x="252" y="872"/>
                    </a:lnTo>
                    <a:lnTo>
                      <a:pt x="110" y="920"/>
                    </a:lnTo>
                    <a:lnTo>
                      <a:pt x="0" y="0"/>
                    </a:lnTo>
                    <a:close/>
                  </a:path>
                </a:pathLst>
              </a:custGeom>
              <a:solidFill>
                <a:srgbClr val="441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6" name="Freeform 12"/>
              <p:cNvSpPr>
                <a:spLocks noChangeArrowheads="1"/>
              </p:cNvSpPr>
              <p:nvPr/>
            </p:nvSpPr>
            <p:spPr bwMode="auto">
              <a:xfrm>
                <a:off x="4389" y="2523"/>
                <a:ext cx="151" cy="167"/>
              </a:xfrm>
              <a:custGeom>
                <a:avLst/>
                <a:gdLst>
                  <a:gd name="T0" fmla="*/ 1 w 301"/>
                  <a:gd name="T1" fmla="*/ 0 h 335"/>
                  <a:gd name="T2" fmla="*/ 1 w 301"/>
                  <a:gd name="T3" fmla="*/ 0 h 335"/>
                  <a:gd name="T4" fmla="*/ 1 w 301"/>
                  <a:gd name="T5" fmla="*/ 0 h 335"/>
                  <a:gd name="T6" fmla="*/ 1 w 301"/>
                  <a:gd name="T7" fmla="*/ 0 h 335"/>
                  <a:gd name="T8" fmla="*/ 1 w 301"/>
                  <a:gd name="T9" fmla="*/ 0 h 335"/>
                  <a:gd name="T10" fmla="*/ 0 w 301"/>
                  <a:gd name="T11" fmla="*/ 0 h 335"/>
                  <a:gd name="T12" fmla="*/ 1 w 301"/>
                  <a:gd name="T13" fmla="*/ 0 h 335"/>
                  <a:gd name="T14" fmla="*/ 1 w 301"/>
                  <a:gd name="T15" fmla="*/ 0 h 335"/>
                  <a:gd name="T16" fmla="*/ 1 w 301"/>
                  <a:gd name="T17" fmla="*/ 0 h 335"/>
                  <a:gd name="T18" fmla="*/ 1 w 301"/>
                  <a:gd name="T19" fmla="*/ 0 h 3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1"/>
                  <a:gd name="T31" fmla="*/ 0 h 335"/>
                  <a:gd name="T32" fmla="*/ 301 w 301"/>
                  <a:gd name="T33" fmla="*/ 335 h 3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1" h="335">
                    <a:moveTo>
                      <a:pt x="20" y="0"/>
                    </a:moveTo>
                    <a:lnTo>
                      <a:pt x="301" y="32"/>
                    </a:lnTo>
                    <a:lnTo>
                      <a:pt x="280" y="335"/>
                    </a:lnTo>
                    <a:lnTo>
                      <a:pt x="231" y="325"/>
                    </a:lnTo>
                    <a:lnTo>
                      <a:pt x="240" y="52"/>
                    </a:lnTo>
                    <a:lnTo>
                      <a:pt x="0" y="61"/>
                    </a:lnTo>
                    <a:lnTo>
                      <a:pt x="3" y="52"/>
                    </a:lnTo>
                    <a:lnTo>
                      <a:pt x="13" y="30"/>
                    </a:lnTo>
                    <a:lnTo>
                      <a:pt x="20" y="10"/>
                    </a:lnTo>
                    <a:lnTo>
                      <a:pt x="20" y="0"/>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7" name="Freeform 13"/>
              <p:cNvSpPr>
                <a:spLocks noChangeArrowheads="1"/>
              </p:cNvSpPr>
              <p:nvPr/>
            </p:nvSpPr>
            <p:spPr bwMode="auto">
              <a:xfrm>
                <a:off x="3786" y="1976"/>
                <a:ext cx="392" cy="967"/>
              </a:xfrm>
              <a:custGeom>
                <a:avLst/>
                <a:gdLst>
                  <a:gd name="T0" fmla="*/ 0 w 786"/>
                  <a:gd name="T1" fmla="*/ 1 h 1934"/>
                  <a:gd name="T2" fmla="*/ 0 w 786"/>
                  <a:gd name="T3" fmla="*/ 1 h 1934"/>
                  <a:gd name="T4" fmla="*/ 0 w 786"/>
                  <a:gd name="T5" fmla="*/ 1 h 1934"/>
                  <a:gd name="T6" fmla="*/ 0 w 786"/>
                  <a:gd name="T7" fmla="*/ 1 h 1934"/>
                  <a:gd name="T8" fmla="*/ 0 w 786"/>
                  <a:gd name="T9" fmla="*/ 1 h 1934"/>
                  <a:gd name="T10" fmla="*/ 0 w 786"/>
                  <a:gd name="T11" fmla="*/ 1 h 1934"/>
                  <a:gd name="T12" fmla="*/ 0 w 786"/>
                  <a:gd name="T13" fmla="*/ 1 h 1934"/>
                  <a:gd name="T14" fmla="*/ 0 w 786"/>
                  <a:gd name="T15" fmla="*/ 1 h 1934"/>
                  <a:gd name="T16" fmla="*/ 0 w 786"/>
                  <a:gd name="T17" fmla="*/ 1 h 1934"/>
                  <a:gd name="T18" fmla="*/ 0 w 786"/>
                  <a:gd name="T19" fmla="*/ 1 h 1934"/>
                  <a:gd name="T20" fmla="*/ 0 w 786"/>
                  <a:gd name="T21" fmla="*/ 1 h 1934"/>
                  <a:gd name="T22" fmla="*/ 0 w 786"/>
                  <a:gd name="T23" fmla="*/ 1 h 1934"/>
                  <a:gd name="T24" fmla="*/ 0 w 786"/>
                  <a:gd name="T25" fmla="*/ 1 h 1934"/>
                  <a:gd name="T26" fmla="*/ 0 w 786"/>
                  <a:gd name="T27" fmla="*/ 1 h 1934"/>
                  <a:gd name="T28" fmla="*/ 0 w 786"/>
                  <a:gd name="T29" fmla="*/ 1 h 1934"/>
                  <a:gd name="T30" fmla="*/ 0 w 786"/>
                  <a:gd name="T31" fmla="*/ 1 h 1934"/>
                  <a:gd name="T32" fmla="*/ 0 w 786"/>
                  <a:gd name="T33" fmla="*/ 1 h 1934"/>
                  <a:gd name="T34" fmla="*/ 0 w 786"/>
                  <a:gd name="T35" fmla="*/ 1 h 1934"/>
                  <a:gd name="T36" fmla="*/ 0 w 786"/>
                  <a:gd name="T37" fmla="*/ 1 h 1934"/>
                  <a:gd name="T38" fmla="*/ 0 w 786"/>
                  <a:gd name="T39" fmla="*/ 1 h 1934"/>
                  <a:gd name="T40" fmla="*/ 0 w 786"/>
                  <a:gd name="T41" fmla="*/ 1 h 1934"/>
                  <a:gd name="T42" fmla="*/ 0 w 786"/>
                  <a:gd name="T43" fmla="*/ 1 h 1934"/>
                  <a:gd name="T44" fmla="*/ 0 w 786"/>
                  <a:gd name="T45" fmla="*/ 1 h 1934"/>
                  <a:gd name="T46" fmla="*/ 0 w 786"/>
                  <a:gd name="T47" fmla="*/ 2 h 1934"/>
                  <a:gd name="T48" fmla="*/ 0 w 786"/>
                  <a:gd name="T49" fmla="*/ 2 h 1934"/>
                  <a:gd name="T50" fmla="*/ 0 w 786"/>
                  <a:gd name="T51" fmla="*/ 2 h 1934"/>
                  <a:gd name="T52" fmla="*/ 0 w 786"/>
                  <a:gd name="T53" fmla="*/ 2 h 1934"/>
                  <a:gd name="T54" fmla="*/ 0 w 786"/>
                  <a:gd name="T55" fmla="*/ 2 h 1934"/>
                  <a:gd name="T56" fmla="*/ 0 w 786"/>
                  <a:gd name="T57" fmla="*/ 2 h 1934"/>
                  <a:gd name="T58" fmla="*/ 0 w 786"/>
                  <a:gd name="T59" fmla="*/ 2 h 1934"/>
                  <a:gd name="T60" fmla="*/ 0 w 786"/>
                  <a:gd name="T61" fmla="*/ 2 h 1934"/>
                  <a:gd name="T62" fmla="*/ 0 w 786"/>
                  <a:gd name="T63" fmla="*/ 2 h 1934"/>
                  <a:gd name="T64" fmla="*/ 0 w 786"/>
                  <a:gd name="T65" fmla="*/ 2 h 1934"/>
                  <a:gd name="T66" fmla="*/ 0 w 786"/>
                  <a:gd name="T67" fmla="*/ 2 h 1934"/>
                  <a:gd name="T68" fmla="*/ 0 w 786"/>
                  <a:gd name="T69" fmla="*/ 2 h 1934"/>
                  <a:gd name="T70" fmla="*/ 0 w 786"/>
                  <a:gd name="T71" fmla="*/ 1 h 1934"/>
                  <a:gd name="T72" fmla="*/ 0 w 786"/>
                  <a:gd name="T73" fmla="*/ 1 h 1934"/>
                  <a:gd name="T74" fmla="*/ 0 w 786"/>
                  <a:gd name="T75" fmla="*/ 1 h 1934"/>
                  <a:gd name="T76" fmla="*/ 0 w 786"/>
                  <a:gd name="T77" fmla="*/ 1 h 1934"/>
                  <a:gd name="T78" fmla="*/ 0 w 786"/>
                  <a:gd name="T79" fmla="*/ 1 h 1934"/>
                  <a:gd name="T80" fmla="*/ 0 w 786"/>
                  <a:gd name="T81" fmla="*/ 1 h 19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6"/>
                  <a:gd name="T124" fmla="*/ 0 h 1934"/>
                  <a:gd name="T125" fmla="*/ 786 w 786"/>
                  <a:gd name="T126" fmla="*/ 1934 h 19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6" h="1934">
                    <a:moveTo>
                      <a:pt x="496" y="832"/>
                    </a:moveTo>
                    <a:lnTo>
                      <a:pt x="466" y="786"/>
                    </a:lnTo>
                    <a:lnTo>
                      <a:pt x="435" y="736"/>
                    </a:lnTo>
                    <a:lnTo>
                      <a:pt x="406" y="683"/>
                    </a:lnTo>
                    <a:lnTo>
                      <a:pt x="376" y="630"/>
                    </a:lnTo>
                    <a:lnTo>
                      <a:pt x="351" y="577"/>
                    </a:lnTo>
                    <a:lnTo>
                      <a:pt x="327" y="522"/>
                    </a:lnTo>
                    <a:lnTo>
                      <a:pt x="309" y="466"/>
                    </a:lnTo>
                    <a:lnTo>
                      <a:pt x="296" y="411"/>
                    </a:lnTo>
                    <a:lnTo>
                      <a:pt x="290" y="358"/>
                    </a:lnTo>
                    <a:lnTo>
                      <a:pt x="290" y="309"/>
                    </a:lnTo>
                    <a:lnTo>
                      <a:pt x="301" y="259"/>
                    </a:lnTo>
                    <a:lnTo>
                      <a:pt x="321" y="213"/>
                    </a:lnTo>
                    <a:lnTo>
                      <a:pt x="351" y="171"/>
                    </a:lnTo>
                    <a:lnTo>
                      <a:pt x="393" y="132"/>
                    </a:lnTo>
                    <a:lnTo>
                      <a:pt x="448" y="99"/>
                    </a:lnTo>
                    <a:lnTo>
                      <a:pt x="516" y="72"/>
                    </a:lnTo>
                    <a:lnTo>
                      <a:pt x="666" y="101"/>
                    </a:lnTo>
                    <a:lnTo>
                      <a:pt x="776" y="202"/>
                    </a:lnTo>
                    <a:lnTo>
                      <a:pt x="786" y="112"/>
                    </a:lnTo>
                    <a:lnTo>
                      <a:pt x="676" y="0"/>
                    </a:lnTo>
                    <a:lnTo>
                      <a:pt x="476" y="18"/>
                    </a:lnTo>
                    <a:lnTo>
                      <a:pt x="426" y="50"/>
                    </a:lnTo>
                    <a:lnTo>
                      <a:pt x="382" y="83"/>
                    </a:lnTo>
                    <a:lnTo>
                      <a:pt x="343" y="118"/>
                    </a:lnTo>
                    <a:lnTo>
                      <a:pt x="310" y="154"/>
                    </a:lnTo>
                    <a:lnTo>
                      <a:pt x="283" y="193"/>
                    </a:lnTo>
                    <a:lnTo>
                      <a:pt x="263" y="233"/>
                    </a:lnTo>
                    <a:lnTo>
                      <a:pt x="246" y="274"/>
                    </a:lnTo>
                    <a:lnTo>
                      <a:pt x="237" y="316"/>
                    </a:lnTo>
                    <a:lnTo>
                      <a:pt x="231" y="358"/>
                    </a:lnTo>
                    <a:lnTo>
                      <a:pt x="233" y="402"/>
                    </a:lnTo>
                    <a:lnTo>
                      <a:pt x="239" y="446"/>
                    </a:lnTo>
                    <a:lnTo>
                      <a:pt x="252" y="492"/>
                    </a:lnTo>
                    <a:lnTo>
                      <a:pt x="268" y="538"/>
                    </a:lnTo>
                    <a:lnTo>
                      <a:pt x="292" y="586"/>
                    </a:lnTo>
                    <a:lnTo>
                      <a:pt x="320" y="632"/>
                    </a:lnTo>
                    <a:lnTo>
                      <a:pt x="354" y="679"/>
                    </a:lnTo>
                    <a:lnTo>
                      <a:pt x="395" y="801"/>
                    </a:lnTo>
                    <a:lnTo>
                      <a:pt x="404" y="892"/>
                    </a:lnTo>
                    <a:lnTo>
                      <a:pt x="325" y="892"/>
                    </a:lnTo>
                    <a:lnTo>
                      <a:pt x="244" y="891"/>
                    </a:lnTo>
                    <a:lnTo>
                      <a:pt x="176" y="898"/>
                    </a:lnTo>
                    <a:lnTo>
                      <a:pt x="123" y="914"/>
                    </a:lnTo>
                    <a:lnTo>
                      <a:pt x="79" y="938"/>
                    </a:lnTo>
                    <a:lnTo>
                      <a:pt x="48" y="968"/>
                    </a:lnTo>
                    <a:lnTo>
                      <a:pt x="24" y="1006"/>
                    </a:lnTo>
                    <a:lnTo>
                      <a:pt x="9" y="1050"/>
                    </a:lnTo>
                    <a:lnTo>
                      <a:pt x="2" y="1098"/>
                    </a:lnTo>
                    <a:lnTo>
                      <a:pt x="0" y="1153"/>
                    </a:lnTo>
                    <a:lnTo>
                      <a:pt x="2" y="1210"/>
                    </a:lnTo>
                    <a:lnTo>
                      <a:pt x="9" y="1273"/>
                    </a:lnTo>
                    <a:lnTo>
                      <a:pt x="19" y="1337"/>
                    </a:lnTo>
                    <a:lnTo>
                      <a:pt x="28" y="1403"/>
                    </a:lnTo>
                    <a:lnTo>
                      <a:pt x="39" y="1473"/>
                    </a:lnTo>
                    <a:lnTo>
                      <a:pt x="46" y="1542"/>
                    </a:lnTo>
                    <a:lnTo>
                      <a:pt x="53" y="1612"/>
                    </a:lnTo>
                    <a:lnTo>
                      <a:pt x="114" y="1934"/>
                    </a:lnTo>
                    <a:lnTo>
                      <a:pt x="184" y="1934"/>
                    </a:lnTo>
                    <a:lnTo>
                      <a:pt x="94" y="1449"/>
                    </a:lnTo>
                    <a:lnTo>
                      <a:pt x="231" y="1456"/>
                    </a:lnTo>
                    <a:lnTo>
                      <a:pt x="354" y="1449"/>
                    </a:lnTo>
                    <a:lnTo>
                      <a:pt x="354" y="1359"/>
                    </a:lnTo>
                    <a:lnTo>
                      <a:pt x="244" y="1388"/>
                    </a:lnTo>
                    <a:lnTo>
                      <a:pt x="74" y="1359"/>
                    </a:lnTo>
                    <a:lnTo>
                      <a:pt x="72" y="1282"/>
                    </a:lnTo>
                    <a:lnTo>
                      <a:pt x="68" y="1216"/>
                    </a:lnTo>
                    <a:lnTo>
                      <a:pt x="63" y="1155"/>
                    </a:lnTo>
                    <a:lnTo>
                      <a:pt x="63" y="1104"/>
                    </a:lnTo>
                    <a:lnTo>
                      <a:pt x="74" y="1060"/>
                    </a:lnTo>
                    <a:lnTo>
                      <a:pt x="99" y="1021"/>
                    </a:lnTo>
                    <a:lnTo>
                      <a:pt x="143" y="988"/>
                    </a:lnTo>
                    <a:lnTo>
                      <a:pt x="213" y="960"/>
                    </a:lnTo>
                    <a:lnTo>
                      <a:pt x="476" y="962"/>
                    </a:lnTo>
                    <a:lnTo>
                      <a:pt x="606" y="902"/>
                    </a:lnTo>
                    <a:lnTo>
                      <a:pt x="602" y="898"/>
                    </a:lnTo>
                    <a:lnTo>
                      <a:pt x="591" y="891"/>
                    </a:lnTo>
                    <a:lnTo>
                      <a:pt x="576" y="880"/>
                    </a:lnTo>
                    <a:lnTo>
                      <a:pt x="558" y="867"/>
                    </a:lnTo>
                    <a:lnTo>
                      <a:pt x="540" y="854"/>
                    </a:lnTo>
                    <a:lnTo>
                      <a:pt x="521" y="843"/>
                    </a:lnTo>
                    <a:lnTo>
                      <a:pt x="507" y="835"/>
                    </a:lnTo>
                    <a:lnTo>
                      <a:pt x="496" y="832"/>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8" name="Freeform 14"/>
              <p:cNvSpPr>
                <a:spLocks noChangeArrowheads="1"/>
              </p:cNvSpPr>
              <p:nvPr/>
            </p:nvSpPr>
            <p:spPr bwMode="auto">
              <a:xfrm>
                <a:off x="3682" y="2062"/>
                <a:ext cx="216" cy="192"/>
              </a:xfrm>
              <a:custGeom>
                <a:avLst/>
                <a:gdLst>
                  <a:gd name="T0" fmla="*/ 1 w 431"/>
                  <a:gd name="T1" fmla="*/ 1 h 383"/>
                  <a:gd name="T2" fmla="*/ 1 w 431"/>
                  <a:gd name="T3" fmla="*/ 1 h 383"/>
                  <a:gd name="T4" fmla="*/ 1 w 431"/>
                  <a:gd name="T5" fmla="*/ 1 h 383"/>
                  <a:gd name="T6" fmla="*/ 1 w 431"/>
                  <a:gd name="T7" fmla="*/ 1 h 383"/>
                  <a:gd name="T8" fmla="*/ 0 w 431"/>
                  <a:gd name="T9" fmla="*/ 1 h 383"/>
                  <a:gd name="T10" fmla="*/ 1 w 431"/>
                  <a:gd name="T11" fmla="*/ 0 h 383"/>
                  <a:gd name="T12" fmla="*/ 1 w 431"/>
                  <a:gd name="T13" fmla="*/ 1 h 383"/>
                  <a:gd name="T14" fmla="*/ 1 w 431"/>
                  <a:gd name="T15" fmla="*/ 1 h 383"/>
                  <a:gd name="T16" fmla="*/ 1 w 431"/>
                  <a:gd name="T17" fmla="*/ 1 h 383"/>
                  <a:gd name="T18" fmla="*/ 1 w 431"/>
                  <a:gd name="T19" fmla="*/ 1 h 383"/>
                  <a:gd name="T20" fmla="*/ 1 w 431"/>
                  <a:gd name="T21" fmla="*/ 1 h 383"/>
                  <a:gd name="T22" fmla="*/ 1 w 431"/>
                  <a:gd name="T23" fmla="*/ 1 h 383"/>
                  <a:gd name="T24" fmla="*/ 1 w 431"/>
                  <a:gd name="T25" fmla="*/ 1 h 383"/>
                  <a:gd name="T26" fmla="*/ 1 w 431"/>
                  <a:gd name="T27" fmla="*/ 1 h 383"/>
                  <a:gd name="T28" fmla="*/ 1 w 431"/>
                  <a:gd name="T29" fmla="*/ 1 h 383"/>
                  <a:gd name="T30" fmla="*/ 1 w 431"/>
                  <a:gd name="T31" fmla="*/ 1 h 383"/>
                  <a:gd name="T32" fmla="*/ 1 w 431"/>
                  <a:gd name="T33" fmla="*/ 1 h 383"/>
                  <a:gd name="T34" fmla="*/ 1 w 431"/>
                  <a:gd name="T35" fmla="*/ 1 h 383"/>
                  <a:gd name="T36" fmla="*/ 1 w 431"/>
                  <a:gd name="T37" fmla="*/ 1 h 383"/>
                  <a:gd name="T38" fmla="*/ 1 w 431"/>
                  <a:gd name="T39" fmla="*/ 1 h 383"/>
                  <a:gd name="T40" fmla="*/ 1 w 431"/>
                  <a:gd name="T41" fmla="*/ 1 h 383"/>
                  <a:gd name="T42" fmla="*/ 1 w 431"/>
                  <a:gd name="T43" fmla="*/ 1 h 383"/>
                  <a:gd name="T44" fmla="*/ 1 w 431"/>
                  <a:gd name="T45" fmla="*/ 1 h 383"/>
                  <a:gd name="T46" fmla="*/ 1 w 431"/>
                  <a:gd name="T47" fmla="*/ 1 h 383"/>
                  <a:gd name="T48" fmla="*/ 0 w 431"/>
                  <a:gd name="T49" fmla="*/ 1 h 383"/>
                  <a:gd name="T50" fmla="*/ 1 w 431"/>
                  <a:gd name="T51" fmla="*/ 1 h 383"/>
                  <a:gd name="T52" fmla="*/ 1 w 431"/>
                  <a:gd name="T53" fmla="*/ 1 h 383"/>
                  <a:gd name="T54" fmla="*/ 1 w 431"/>
                  <a:gd name="T55" fmla="*/ 1 h 3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31"/>
                  <a:gd name="T85" fmla="*/ 0 h 383"/>
                  <a:gd name="T86" fmla="*/ 431 w 431"/>
                  <a:gd name="T87" fmla="*/ 383 h 3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31" h="383">
                    <a:moveTo>
                      <a:pt x="20" y="222"/>
                    </a:moveTo>
                    <a:lnTo>
                      <a:pt x="20" y="161"/>
                    </a:lnTo>
                    <a:lnTo>
                      <a:pt x="119" y="141"/>
                    </a:lnTo>
                    <a:lnTo>
                      <a:pt x="99" y="80"/>
                    </a:lnTo>
                    <a:lnTo>
                      <a:pt x="0" y="49"/>
                    </a:lnTo>
                    <a:lnTo>
                      <a:pt x="70" y="0"/>
                    </a:lnTo>
                    <a:lnTo>
                      <a:pt x="160" y="49"/>
                    </a:lnTo>
                    <a:lnTo>
                      <a:pt x="178" y="60"/>
                    </a:lnTo>
                    <a:lnTo>
                      <a:pt x="194" y="64"/>
                    </a:lnTo>
                    <a:lnTo>
                      <a:pt x="211" y="64"/>
                    </a:lnTo>
                    <a:lnTo>
                      <a:pt x="224" y="60"/>
                    </a:lnTo>
                    <a:lnTo>
                      <a:pt x="235" y="53"/>
                    </a:lnTo>
                    <a:lnTo>
                      <a:pt x="242" y="47"/>
                    </a:lnTo>
                    <a:lnTo>
                      <a:pt x="248" y="42"/>
                    </a:lnTo>
                    <a:lnTo>
                      <a:pt x="249" y="40"/>
                    </a:lnTo>
                    <a:lnTo>
                      <a:pt x="371" y="90"/>
                    </a:lnTo>
                    <a:lnTo>
                      <a:pt x="371" y="213"/>
                    </a:lnTo>
                    <a:lnTo>
                      <a:pt x="310" y="262"/>
                    </a:lnTo>
                    <a:lnTo>
                      <a:pt x="431" y="273"/>
                    </a:lnTo>
                    <a:lnTo>
                      <a:pt x="371" y="314"/>
                    </a:lnTo>
                    <a:lnTo>
                      <a:pt x="350" y="383"/>
                    </a:lnTo>
                    <a:lnTo>
                      <a:pt x="260" y="293"/>
                    </a:lnTo>
                    <a:lnTo>
                      <a:pt x="160" y="293"/>
                    </a:lnTo>
                    <a:lnTo>
                      <a:pt x="70" y="343"/>
                    </a:lnTo>
                    <a:lnTo>
                      <a:pt x="0" y="354"/>
                    </a:lnTo>
                    <a:lnTo>
                      <a:pt x="90" y="262"/>
                    </a:lnTo>
                    <a:lnTo>
                      <a:pt x="90" y="213"/>
                    </a:lnTo>
                    <a:lnTo>
                      <a:pt x="20" y="222"/>
                    </a:lnTo>
                    <a:close/>
                  </a:path>
                </a:pathLst>
              </a:custGeom>
              <a:solidFill>
                <a:srgbClr val="48484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19" name="Freeform 15"/>
              <p:cNvSpPr>
                <a:spLocks noChangeArrowheads="1"/>
              </p:cNvSpPr>
              <p:nvPr/>
            </p:nvSpPr>
            <p:spPr bwMode="auto">
              <a:xfrm>
                <a:off x="3947" y="2016"/>
                <a:ext cx="221" cy="381"/>
              </a:xfrm>
              <a:custGeom>
                <a:avLst/>
                <a:gdLst>
                  <a:gd name="T0" fmla="*/ 1 w 442"/>
                  <a:gd name="T1" fmla="*/ 1 h 760"/>
                  <a:gd name="T2" fmla="*/ 1 w 442"/>
                  <a:gd name="T3" fmla="*/ 0 h 760"/>
                  <a:gd name="T4" fmla="*/ 1 w 442"/>
                  <a:gd name="T5" fmla="*/ 1 h 760"/>
                  <a:gd name="T6" fmla="*/ 1 w 442"/>
                  <a:gd name="T7" fmla="*/ 1 h 760"/>
                  <a:gd name="T8" fmla="*/ 1 w 442"/>
                  <a:gd name="T9" fmla="*/ 1 h 760"/>
                  <a:gd name="T10" fmla="*/ 1 w 442"/>
                  <a:gd name="T11" fmla="*/ 1 h 760"/>
                  <a:gd name="T12" fmla="*/ 1 w 442"/>
                  <a:gd name="T13" fmla="*/ 1 h 760"/>
                  <a:gd name="T14" fmla="*/ 1 w 442"/>
                  <a:gd name="T15" fmla="*/ 1 h 760"/>
                  <a:gd name="T16" fmla="*/ 0 w 442"/>
                  <a:gd name="T17" fmla="*/ 1 h 760"/>
                  <a:gd name="T18" fmla="*/ 0 w 442"/>
                  <a:gd name="T19" fmla="*/ 1 h 760"/>
                  <a:gd name="T20" fmla="*/ 1 w 442"/>
                  <a:gd name="T21" fmla="*/ 1 h 760"/>
                  <a:gd name="T22" fmla="*/ 1 w 442"/>
                  <a:gd name="T23" fmla="*/ 1 h 760"/>
                  <a:gd name="T24" fmla="*/ 1 w 442"/>
                  <a:gd name="T25" fmla="*/ 1 h 760"/>
                  <a:gd name="T26" fmla="*/ 1 w 442"/>
                  <a:gd name="T27" fmla="*/ 1 h 760"/>
                  <a:gd name="T28" fmla="*/ 1 w 442"/>
                  <a:gd name="T29" fmla="*/ 1 h 760"/>
                  <a:gd name="T30" fmla="*/ 1 w 442"/>
                  <a:gd name="T31" fmla="*/ 1 h 760"/>
                  <a:gd name="T32" fmla="*/ 1 w 442"/>
                  <a:gd name="T33" fmla="*/ 1 h 760"/>
                  <a:gd name="T34" fmla="*/ 1 w 442"/>
                  <a:gd name="T35" fmla="*/ 1 h 760"/>
                  <a:gd name="T36" fmla="*/ 1 w 442"/>
                  <a:gd name="T37" fmla="*/ 1 h 760"/>
                  <a:gd name="T38" fmla="*/ 1 w 442"/>
                  <a:gd name="T39" fmla="*/ 1 h 760"/>
                  <a:gd name="T40" fmla="*/ 1 w 442"/>
                  <a:gd name="T41" fmla="*/ 1 h 760"/>
                  <a:gd name="T42" fmla="*/ 1 w 442"/>
                  <a:gd name="T43" fmla="*/ 1 h 7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42"/>
                  <a:gd name="T67" fmla="*/ 0 h 760"/>
                  <a:gd name="T68" fmla="*/ 442 w 442"/>
                  <a:gd name="T69" fmla="*/ 760 h 7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42" h="760">
                    <a:moveTo>
                      <a:pt x="343" y="51"/>
                    </a:moveTo>
                    <a:lnTo>
                      <a:pt x="231" y="0"/>
                    </a:lnTo>
                    <a:lnTo>
                      <a:pt x="167" y="33"/>
                    </a:lnTo>
                    <a:lnTo>
                      <a:pt x="116" y="70"/>
                    </a:lnTo>
                    <a:lnTo>
                      <a:pt x="74" y="106"/>
                    </a:lnTo>
                    <a:lnTo>
                      <a:pt x="42" y="145"/>
                    </a:lnTo>
                    <a:lnTo>
                      <a:pt x="20" y="185"/>
                    </a:lnTo>
                    <a:lnTo>
                      <a:pt x="6" y="228"/>
                    </a:lnTo>
                    <a:lnTo>
                      <a:pt x="0" y="270"/>
                    </a:lnTo>
                    <a:lnTo>
                      <a:pt x="0" y="314"/>
                    </a:lnTo>
                    <a:lnTo>
                      <a:pt x="8" y="358"/>
                    </a:lnTo>
                    <a:lnTo>
                      <a:pt x="20" y="404"/>
                    </a:lnTo>
                    <a:lnTo>
                      <a:pt x="39" y="452"/>
                    </a:lnTo>
                    <a:lnTo>
                      <a:pt x="63" y="499"/>
                    </a:lnTo>
                    <a:lnTo>
                      <a:pt x="88" y="549"/>
                    </a:lnTo>
                    <a:lnTo>
                      <a:pt x="118" y="597"/>
                    </a:lnTo>
                    <a:lnTo>
                      <a:pt x="149" y="648"/>
                    </a:lnTo>
                    <a:lnTo>
                      <a:pt x="182" y="698"/>
                    </a:lnTo>
                    <a:lnTo>
                      <a:pt x="283" y="760"/>
                    </a:lnTo>
                    <a:lnTo>
                      <a:pt x="433" y="679"/>
                    </a:lnTo>
                    <a:lnTo>
                      <a:pt x="442" y="224"/>
                    </a:lnTo>
                    <a:lnTo>
                      <a:pt x="343" y="51"/>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0" name="Freeform 16"/>
              <p:cNvSpPr>
                <a:spLocks noChangeArrowheads="1"/>
              </p:cNvSpPr>
              <p:nvPr/>
            </p:nvSpPr>
            <p:spPr bwMode="auto">
              <a:xfrm>
                <a:off x="3807" y="2013"/>
                <a:ext cx="1316" cy="1408"/>
              </a:xfrm>
              <a:custGeom>
                <a:avLst/>
                <a:gdLst>
                  <a:gd name="T0" fmla="*/ 1 w 2634"/>
                  <a:gd name="T1" fmla="*/ 0 h 2817"/>
                  <a:gd name="T2" fmla="*/ 1 w 2634"/>
                  <a:gd name="T3" fmla="*/ 0 h 2817"/>
                  <a:gd name="T4" fmla="*/ 1 w 2634"/>
                  <a:gd name="T5" fmla="*/ 0 h 2817"/>
                  <a:gd name="T6" fmla="*/ 1 w 2634"/>
                  <a:gd name="T7" fmla="*/ 0 h 2817"/>
                  <a:gd name="T8" fmla="*/ 1 w 2634"/>
                  <a:gd name="T9" fmla="*/ 0 h 2817"/>
                  <a:gd name="T10" fmla="*/ 1 w 2634"/>
                  <a:gd name="T11" fmla="*/ 0 h 2817"/>
                  <a:gd name="T12" fmla="*/ 1 w 2634"/>
                  <a:gd name="T13" fmla="*/ 0 h 2817"/>
                  <a:gd name="T14" fmla="*/ 1 w 2634"/>
                  <a:gd name="T15" fmla="*/ 0 h 2817"/>
                  <a:gd name="T16" fmla="*/ 1 w 2634"/>
                  <a:gd name="T17" fmla="*/ 1 h 2817"/>
                  <a:gd name="T18" fmla="*/ 1 w 2634"/>
                  <a:gd name="T19" fmla="*/ 1 h 2817"/>
                  <a:gd name="T20" fmla="*/ 1 w 2634"/>
                  <a:gd name="T21" fmla="*/ 1 h 2817"/>
                  <a:gd name="T22" fmla="*/ 1 w 2634"/>
                  <a:gd name="T23" fmla="*/ 1 h 2817"/>
                  <a:gd name="T24" fmla="*/ 1 w 2634"/>
                  <a:gd name="T25" fmla="*/ 1 h 2817"/>
                  <a:gd name="T26" fmla="*/ 1 w 2634"/>
                  <a:gd name="T27" fmla="*/ 1 h 2817"/>
                  <a:gd name="T28" fmla="*/ 2 w 2634"/>
                  <a:gd name="T29" fmla="*/ 1 h 2817"/>
                  <a:gd name="T30" fmla="*/ 2 w 2634"/>
                  <a:gd name="T31" fmla="*/ 1 h 2817"/>
                  <a:gd name="T32" fmla="*/ 2 w 2634"/>
                  <a:gd name="T33" fmla="*/ 2 h 2817"/>
                  <a:gd name="T34" fmla="*/ 2 w 2634"/>
                  <a:gd name="T35" fmla="*/ 2 h 2817"/>
                  <a:gd name="T36" fmla="*/ 2 w 2634"/>
                  <a:gd name="T37" fmla="*/ 2 h 2817"/>
                  <a:gd name="T38" fmla="*/ 2 w 2634"/>
                  <a:gd name="T39" fmla="*/ 2 h 2817"/>
                  <a:gd name="T40" fmla="*/ 2 w 2634"/>
                  <a:gd name="T41" fmla="*/ 2 h 2817"/>
                  <a:gd name="T42" fmla="*/ 0 w 2634"/>
                  <a:gd name="T43" fmla="*/ 2 h 2817"/>
                  <a:gd name="T44" fmla="*/ 0 w 2634"/>
                  <a:gd name="T45" fmla="*/ 2 h 2817"/>
                  <a:gd name="T46" fmla="*/ 0 w 2634"/>
                  <a:gd name="T47" fmla="*/ 2 h 2817"/>
                  <a:gd name="T48" fmla="*/ 0 w 2634"/>
                  <a:gd name="T49" fmla="*/ 1 h 2817"/>
                  <a:gd name="T50" fmla="*/ 0 w 2634"/>
                  <a:gd name="T51" fmla="*/ 1 h 2817"/>
                  <a:gd name="T52" fmla="*/ 0 w 2634"/>
                  <a:gd name="T53" fmla="*/ 1 h 2817"/>
                  <a:gd name="T54" fmla="*/ 0 w 2634"/>
                  <a:gd name="T55" fmla="*/ 0 h 2817"/>
                  <a:gd name="T56" fmla="*/ 0 w 2634"/>
                  <a:gd name="T57" fmla="*/ 0 h 2817"/>
                  <a:gd name="T58" fmla="*/ 0 w 2634"/>
                  <a:gd name="T59" fmla="*/ 0 h 2817"/>
                  <a:gd name="T60" fmla="*/ 0 w 2634"/>
                  <a:gd name="T61" fmla="*/ 0 h 2817"/>
                  <a:gd name="T62" fmla="*/ 0 w 2634"/>
                  <a:gd name="T63" fmla="*/ 0 h 2817"/>
                  <a:gd name="T64" fmla="*/ 0 w 2634"/>
                  <a:gd name="T65" fmla="*/ 0 h 2817"/>
                  <a:gd name="T66" fmla="*/ 0 w 2634"/>
                  <a:gd name="T67" fmla="*/ 0 h 2817"/>
                  <a:gd name="T68" fmla="*/ 0 w 2634"/>
                  <a:gd name="T69" fmla="*/ 0 h 2817"/>
                  <a:gd name="T70" fmla="*/ 0 w 2634"/>
                  <a:gd name="T71" fmla="*/ 0 h 2817"/>
                  <a:gd name="T72" fmla="*/ 0 w 2634"/>
                  <a:gd name="T73" fmla="*/ 0 h 2817"/>
                  <a:gd name="T74" fmla="*/ 0 w 2634"/>
                  <a:gd name="T75" fmla="*/ 0 h 2817"/>
                  <a:gd name="T76" fmla="*/ 0 w 2634"/>
                  <a:gd name="T77" fmla="*/ 0 h 2817"/>
                  <a:gd name="T78" fmla="*/ 0 w 2634"/>
                  <a:gd name="T79" fmla="*/ 0 h 2817"/>
                  <a:gd name="T80" fmla="*/ 0 w 2634"/>
                  <a:gd name="T81" fmla="*/ 0 h 2817"/>
                  <a:gd name="T82" fmla="*/ 0 w 2634"/>
                  <a:gd name="T83" fmla="*/ 0 h 2817"/>
                  <a:gd name="T84" fmla="*/ 0 w 2634"/>
                  <a:gd name="T85" fmla="*/ 0 h 2817"/>
                  <a:gd name="T86" fmla="*/ 0 w 2634"/>
                  <a:gd name="T87" fmla="*/ 0 h 2817"/>
                  <a:gd name="T88" fmla="*/ 0 w 2634"/>
                  <a:gd name="T89" fmla="*/ 0 h 2817"/>
                  <a:gd name="T90" fmla="*/ 0 w 2634"/>
                  <a:gd name="T91" fmla="*/ 0 h 2817"/>
                  <a:gd name="T92" fmla="*/ 0 w 2634"/>
                  <a:gd name="T93" fmla="*/ 0 h 2817"/>
                  <a:gd name="T94" fmla="*/ 0 w 2634"/>
                  <a:gd name="T95" fmla="*/ 0 h 2817"/>
                  <a:gd name="T96" fmla="*/ 0 w 2634"/>
                  <a:gd name="T97" fmla="*/ 0 h 2817"/>
                  <a:gd name="T98" fmla="*/ 0 w 2634"/>
                  <a:gd name="T99" fmla="*/ 0 h 2817"/>
                  <a:gd name="T100" fmla="*/ 0 w 2634"/>
                  <a:gd name="T101" fmla="*/ 0 h 2817"/>
                  <a:gd name="T102" fmla="*/ 0 w 2634"/>
                  <a:gd name="T103" fmla="*/ 0 h 2817"/>
                  <a:gd name="T104" fmla="*/ 0 w 2634"/>
                  <a:gd name="T105" fmla="*/ 0 h 2817"/>
                  <a:gd name="T106" fmla="*/ 0 w 2634"/>
                  <a:gd name="T107" fmla="*/ 0 h 2817"/>
                  <a:gd name="T108" fmla="*/ 0 w 2634"/>
                  <a:gd name="T109" fmla="*/ 0 h 2817"/>
                  <a:gd name="T110" fmla="*/ 1 w 2634"/>
                  <a:gd name="T111" fmla="*/ 0 h 2817"/>
                  <a:gd name="T112" fmla="*/ 1 w 2634"/>
                  <a:gd name="T113" fmla="*/ 0 h 2817"/>
                  <a:gd name="T114" fmla="*/ 1 w 2634"/>
                  <a:gd name="T115" fmla="*/ 0 h 2817"/>
                  <a:gd name="T116" fmla="*/ 1 w 2634"/>
                  <a:gd name="T117" fmla="*/ 0 h 2817"/>
                  <a:gd name="T118" fmla="*/ 1 w 2634"/>
                  <a:gd name="T119" fmla="*/ 0 h 28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34"/>
                  <a:gd name="T181" fmla="*/ 0 h 2817"/>
                  <a:gd name="T182" fmla="*/ 2634 w 2634"/>
                  <a:gd name="T183" fmla="*/ 2817 h 28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34" h="2817">
                    <a:moveTo>
                      <a:pt x="1081" y="280"/>
                    </a:moveTo>
                    <a:lnTo>
                      <a:pt x="1096" y="320"/>
                    </a:lnTo>
                    <a:lnTo>
                      <a:pt x="1109" y="375"/>
                    </a:lnTo>
                    <a:lnTo>
                      <a:pt x="1109" y="414"/>
                    </a:lnTo>
                    <a:lnTo>
                      <a:pt x="1101" y="443"/>
                    </a:lnTo>
                    <a:lnTo>
                      <a:pt x="1101" y="474"/>
                    </a:lnTo>
                    <a:lnTo>
                      <a:pt x="1101" y="513"/>
                    </a:lnTo>
                    <a:lnTo>
                      <a:pt x="1100" y="550"/>
                    </a:lnTo>
                    <a:lnTo>
                      <a:pt x="1096" y="586"/>
                    </a:lnTo>
                    <a:lnTo>
                      <a:pt x="1089" y="625"/>
                    </a:lnTo>
                    <a:lnTo>
                      <a:pt x="1076" y="669"/>
                    </a:lnTo>
                    <a:lnTo>
                      <a:pt x="1061" y="698"/>
                    </a:lnTo>
                    <a:lnTo>
                      <a:pt x="1050" y="720"/>
                    </a:lnTo>
                    <a:lnTo>
                      <a:pt x="1037" y="739"/>
                    </a:lnTo>
                    <a:lnTo>
                      <a:pt x="1024" y="757"/>
                    </a:lnTo>
                    <a:lnTo>
                      <a:pt x="1012" y="777"/>
                    </a:lnTo>
                    <a:lnTo>
                      <a:pt x="988" y="808"/>
                    </a:lnTo>
                    <a:lnTo>
                      <a:pt x="1028" y="823"/>
                    </a:lnTo>
                    <a:lnTo>
                      <a:pt x="1068" y="841"/>
                    </a:lnTo>
                    <a:lnTo>
                      <a:pt x="1107" y="865"/>
                    </a:lnTo>
                    <a:lnTo>
                      <a:pt x="1144" y="889"/>
                    </a:lnTo>
                    <a:lnTo>
                      <a:pt x="1179" y="919"/>
                    </a:lnTo>
                    <a:lnTo>
                      <a:pt x="1212" y="950"/>
                    </a:lnTo>
                    <a:lnTo>
                      <a:pt x="1239" y="985"/>
                    </a:lnTo>
                    <a:lnTo>
                      <a:pt x="1265" y="1021"/>
                    </a:lnTo>
                    <a:lnTo>
                      <a:pt x="1301" y="1054"/>
                    </a:lnTo>
                    <a:lnTo>
                      <a:pt x="1334" y="1091"/>
                    </a:lnTo>
                    <a:lnTo>
                      <a:pt x="1360" y="1170"/>
                    </a:lnTo>
                    <a:lnTo>
                      <a:pt x="1380" y="1194"/>
                    </a:lnTo>
                    <a:lnTo>
                      <a:pt x="1390" y="1251"/>
                    </a:lnTo>
                    <a:lnTo>
                      <a:pt x="1412" y="1295"/>
                    </a:lnTo>
                    <a:lnTo>
                      <a:pt x="1424" y="1321"/>
                    </a:lnTo>
                    <a:lnTo>
                      <a:pt x="1445" y="1401"/>
                    </a:lnTo>
                    <a:lnTo>
                      <a:pt x="1470" y="1431"/>
                    </a:lnTo>
                    <a:lnTo>
                      <a:pt x="1500" y="1468"/>
                    </a:lnTo>
                    <a:lnTo>
                      <a:pt x="1533" y="1532"/>
                    </a:lnTo>
                    <a:lnTo>
                      <a:pt x="1566" y="1585"/>
                    </a:lnTo>
                    <a:lnTo>
                      <a:pt x="1588" y="1648"/>
                    </a:lnTo>
                    <a:lnTo>
                      <a:pt x="1604" y="1703"/>
                    </a:lnTo>
                    <a:lnTo>
                      <a:pt x="1657" y="1714"/>
                    </a:lnTo>
                    <a:lnTo>
                      <a:pt x="1690" y="1737"/>
                    </a:lnTo>
                    <a:lnTo>
                      <a:pt x="1795" y="1750"/>
                    </a:lnTo>
                    <a:lnTo>
                      <a:pt x="1878" y="1774"/>
                    </a:lnTo>
                    <a:lnTo>
                      <a:pt x="1944" y="1804"/>
                    </a:lnTo>
                    <a:lnTo>
                      <a:pt x="2050" y="1798"/>
                    </a:lnTo>
                    <a:lnTo>
                      <a:pt x="2168" y="1809"/>
                    </a:lnTo>
                    <a:lnTo>
                      <a:pt x="2257" y="1855"/>
                    </a:lnTo>
                    <a:lnTo>
                      <a:pt x="2316" y="1888"/>
                    </a:lnTo>
                    <a:lnTo>
                      <a:pt x="2346" y="1936"/>
                    </a:lnTo>
                    <a:lnTo>
                      <a:pt x="2379" y="2044"/>
                    </a:lnTo>
                    <a:lnTo>
                      <a:pt x="2351" y="2051"/>
                    </a:lnTo>
                    <a:lnTo>
                      <a:pt x="2316" y="2006"/>
                    </a:lnTo>
                    <a:lnTo>
                      <a:pt x="2329" y="2055"/>
                    </a:lnTo>
                    <a:lnTo>
                      <a:pt x="2382" y="2127"/>
                    </a:lnTo>
                    <a:lnTo>
                      <a:pt x="2382" y="2175"/>
                    </a:lnTo>
                    <a:lnTo>
                      <a:pt x="2430" y="2158"/>
                    </a:lnTo>
                    <a:lnTo>
                      <a:pt x="2483" y="2140"/>
                    </a:lnTo>
                    <a:lnTo>
                      <a:pt x="2507" y="2217"/>
                    </a:lnTo>
                    <a:lnTo>
                      <a:pt x="2555" y="2338"/>
                    </a:lnTo>
                    <a:lnTo>
                      <a:pt x="2555" y="2457"/>
                    </a:lnTo>
                    <a:lnTo>
                      <a:pt x="2608" y="2277"/>
                    </a:lnTo>
                    <a:lnTo>
                      <a:pt x="2619" y="2402"/>
                    </a:lnTo>
                    <a:lnTo>
                      <a:pt x="2613" y="2624"/>
                    </a:lnTo>
                    <a:lnTo>
                      <a:pt x="2634" y="2711"/>
                    </a:lnTo>
                    <a:lnTo>
                      <a:pt x="2608" y="2810"/>
                    </a:lnTo>
                    <a:lnTo>
                      <a:pt x="0" y="2817"/>
                    </a:lnTo>
                    <a:lnTo>
                      <a:pt x="8" y="2509"/>
                    </a:lnTo>
                    <a:lnTo>
                      <a:pt x="44" y="2386"/>
                    </a:lnTo>
                    <a:lnTo>
                      <a:pt x="133" y="2421"/>
                    </a:lnTo>
                    <a:lnTo>
                      <a:pt x="189" y="2422"/>
                    </a:lnTo>
                    <a:lnTo>
                      <a:pt x="160" y="2428"/>
                    </a:lnTo>
                    <a:lnTo>
                      <a:pt x="153" y="2404"/>
                    </a:lnTo>
                    <a:lnTo>
                      <a:pt x="162" y="2325"/>
                    </a:lnTo>
                    <a:lnTo>
                      <a:pt x="140" y="2079"/>
                    </a:lnTo>
                    <a:lnTo>
                      <a:pt x="164" y="1804"/>
                    </a:lnTo>
                    <a:lnTo>
                      <a:pt x="133" y="1714"/>
                    </a:lnTo>
                    <a:lnTo>
                      <a:pt x="151" y="1648"/>
                    </a:lnTo>
                    <a:lnTo>
                      <a:pt x="164" y="1594"/>
                    </a:lnTo>
                    <a:lnTo>
                      <a:pt x="156" y="1444"/>
                    </a:lnTo>
                    <a:lnTo>
                      <a:pt x="164" y="1282"/>
                    </a:lnTo>
                    <a:lnTo>
                      <a:pt x="199" y="1078"/>
                    </a:lnTo>
                    <a:lnTo>
                      <a:pt x="211" y="1023"/>
                    </a:lnTo>
                    <a:lnTo>
                      <a:pt x="224" y="979"/>
                    </a:lnTo>
                    <a:lnTo>
                      <a:pt x="239" y="942"/>
                    </a:lnTo>
                    <a:lnTo>
                      <a:pt x="257" y="915"/>
                    </a:lnTo>
                    <a:lnTo>
                      <a:pt x="281" y="891"/>
                    </a:lnTo>
                    <a:lnTo>
                      <a:pt x="314" y="871"/>
                    </a:lnTo>
                    <a:lnTo>
                      <a:pt x="355" y="852"/>
                    </a:lnTo>
                    <a:lnTo>
                      <a:pt x="408" y="830"/>
                    </a:lnTo>
                    <a:lnTo>
                      <a:pt x="470" y="797"/>
                    </a:lnTo>
                    <a:lnTo>
                      <a:pt x="522" y="783"/>
                    </a:lnTo>
                    <a:lnTo>
                      <a:pt x="551" y="770"/>
                    </a:lnTo>
                    <a:lnTo>
                      <a:pt x="566" y="739"/>
                    </a:lnTo>
                    <a:lnTo>
                      <a:pt x="571" y="707"/>
                    </a:lnTo>
                    <a:lnTo>
                      <a:pt x="591" y="702"/>
                    </a:lnTo>
                    <a:lnTo>
                      <a:pt x="562" y="682"/>
                    </a:lnTo>
                    <a:lnTo>
                      <a:pt x="566" y="654"/>
                    </a:lnTo>
                    <a:lnTo>
                      <a:pt x="578" y="638"/>
                    </a:lnTo>
                    <a:lnTo>
                      <a:pt x="551" y="625"/>
                    </a:lnTo>
                    <a:lnTo>
                      <a:pt x="551" y="606"/>
                    </a:lnTo>
                    <a:lnTo>
                      <a:pt x="558" y="586"/>
                    </a:lnTo>
                    <a:lnTo>
                      <a:pt x="542" y="573"/>
                    </a:lnTo>
                    <a:lnTo>
                      <a:pt x="542" y="555"/>
                    </a:lnTo>
                    <a:lnTo>
                      <a:pt x="555" y="535"/>
                    </a:lnTo>
                    <a:lnTo>
                      <a:pt x="531" y="511"/>
                    </a:lnTo>
                    <a:lnTo>
                      <a:pt x="529" y="483"/>
                    </a:lnTo>
                    <a:lnTo>
                      <a:pt x="542" y="461"/>
                    </a:lnTo>
                    <a:lnTo>
                      <a:pt x="522" y="447"/>
                    </a:lnTo>
                    <a:lnTo>
                      <a:pt x="525" y="426"/>
                    </a:lnTo>
                    <a:lnTo>
                      <a:pt x="525" y="403"/>
                    </a:lnTo>
                    <a:lnTo>
                      <a:pt x="511" y="379"/>
                    </a:lnTo>
                    <a:lnTo>
                      <a:pt x="511" y="359"/>
                    </a:lnTo>
                    <a:lnTo>
                      <a:pt x="525" y="342"/>
                    </a:lnTo>
                    <a:lnTo>
                      <a:pt x="511" y="318"/>
                    </a:lnTo>
                    <a:lnTo>
                      <a:pt x="509" y="298"/>
                    </a:lnTo>
                    <a:lnTo>
                      <a:pt x="529" y="287"/>
                    </a:lnTo>
                    <a:lnTo>
                      <a:pt x="520" y="281"/>
                    </a:lnTo>
                    <a:lnTo>
                      <a:pt x="520" y="258"/>
                    </a:lnTo>
                    <a:lnTo>
                      <a:pt x="538" y="247"/>
                    </a:lnTo>
                    <a:lnTo>
                      <a:pt x="534" y="234"/>
                    </a:lnTo>
                    <a:lnTo>
                      <a:pt x="534" y="219"/>
                    </a:lnTo>
                    <a:lnTo>
                      <a:pt x="549" y="212"/>
                    </a:lnTo>
                    <a:lnTo>
                      <a:pt x="545" y="191"/>
                    </a:lnTo>
                    <a:lnTo>
                      <a:pt x="551" y="182"/>
                    </a:lnTo>
                    <a:lnTo>
                      <a:pt x="564" y="180"/>
                    </a:lnTo>
                    <a:lnTo>
                      <a:pt x="558" y="166"/>
                    </a:lnTo>
                    <a:lnTo>
                      <a:pt x="566" y="151"/>
                    </a:lnTo>
                    <a:lnTo>
                      <a:pt x="577" y="149"/>
                    </a:lnTo>
                    <a:lnTo>
                      <a:pt x="577" y="136"/>
                    </a:lnTo>
                    <a:lnTo>
                      <a:pt x="586" y="127"/>
                    </a:lnTo>
                    <a:lnTo>
                      <a:pt x="599" y="122"/>
                    </a:lnTo>
                    <a:lnTo>
                      <a:pt x="610" y="122"/>
                    </a:lnTo>
                    <a:lnTo>
                      <a:pt x="610" y="101"/>
                    </a:lnTo>
                    <a:lnTo>
                      <a:pt x="624" y="96"/>
                    </a:lnTo>
                    <a:lnTo>
                      <a:pt x="639" y="96"/>
                    </a:lnTo>
                    <a:lnTo>
                      <a:pt x="641" y="85"/>
                    </a:lnTo>
                    <a:lnTo>
                      <a:pt x="659" y="81"/>
                    </a:lnTo>
                    <a:lnTo>
                      <a:pt x="676" y="81"/>
                    </a:lnTo>
                    <a:lnTo>
                      <a:pt x="681" y="68"/>
                    </a:lnTo>
                    <a:lnTo>
                      <a:pt x="689" y="57"/>
                    </a:lnTo>
                    <a:lnTo>
                      <a:pt x="709" y="57"/>
                    </a:lnTo>
                    <a:lnTo>
                      <a:pt x="709" y="48"/>
                    </a:lnTo>
                    <a:lnTo>
                      <a:pt x="723" y="34"/>
                    </a:lnTo>
                    <a:lnTo>
                      <a:pt x="740" y="34"/>
                    </a:lnTo>
                    <a:lnTo>
                      <a:pt x="742" y="23"/>
                    </a:lnTo>
                    <a:lnTo>
                      <a:pt x="753" y="12"/>
                    </a:lnTo>
                    <a:lnTo>
                      <a:pt x="771" y="12"/>
                    </a:lnTo>
                    <a:lnTo>
                      <a:pt x="778" y="0"/>
                    </a:lnTo>
                    <a:lnTo>
                      <a:pt x="797" y="0"/>
                    </a:lnTo>
                    <a:lnTo>
                      <a:pt x="813" y="10"/>
                    </a:lnTo>
                    <a:lnTo>
                      <a:pt x="828" y="2"/>
                    </a:lnTo>
                    <a:lnTo>
                      <a:pt x="846" y="8"/>
                    </a:lnTo>
                    <a:lnTo>
                      <a:pt x="863" y="6"/>
                    </a:lnTo>
                    <a:lnTo>
                      <a:pt x="874" y="10"/>
                    </a:lnTo>
                    <a:lnTo>
                      <a:pt x="885" y="23"/>
                    </a:lnTo>
                    <a:lnTo>
                      <a:pt x="901" y="23"/>
                    </a:lnTo>
                    <a:lnTo>
                      <a:pt x="912" y="32"/>
                    </a:lnTo>
                    <a:lnTo>
                      <a:pt x="923" y="48"/>
                    </a:lnTo>
                    <a:lnTo>
                      <a:pt x="944" y="48"/>
                    </a:lnTo>
                    <a:lnTo>
                      <a:pt x="956" y="57"/>
                    </a:lnTo>
                    <a:lnTo>
                      <a:pt x="960" y="68"/>
                    </a:lnTo>
                    <a:lnTo>
                      <a:pt x="973" y="70"/>
                    </a:lnTo>
                    <a:lnTo>
                      <a:pt x="978" y="89"/>
                    </a:lnTo>
                    <a:lnTo>
                      <a:pt x="984" y="105"/>
                    </a:lnTo>
                    <a:lnTo>
                      <a:pt x="1012" y="116"/>
                    </a:lnTo>
                    <a:lnTo>
                      <a:pt x="1021" y="133"/>
                    </a:lnTo>
                    <a:lnTo>
                      <a:pt x="1026" y="147"/>
                    </a:lnTo>
                    <a:lnTo>
                      <a:pt x="1037" y="158"/>
                    </a:lnTo>
                    <a:lnTo>
                      <a:pt x="1045" y="169"/>
                    </a:lnTo>
                    <a:lnTo>
                      <a:pt x="1056" y="179"/>
                    </a:lnTo>
                    <a:lnTo>
                      <a:pt x="1057" y="190"/>
                    </a:lnTo>
                    <a:lnTo>
                      <a:pt x="1057" y="206"/>
                    </a:lnTo>
                    <a:lnTo>
                      <a:pt x="1070" y="210"/>
                    </a:lnTo>
                    <a:lnTo>
                      <a:pt x="1074" y="223"/>
                    </a:lnTo>
                    <a:lnTo>
                      <a:pt x="1074" y="239"/>
                    </a:lnTo>
                    <a:lnTo>
                      <a:pt x="1079" y="248"/>
                    </a:lnTo>
                    <a:lnTo>
                      <a:pt x="1079" y="263"/>
                    </a:lnTo>
                    <a:lnTo>
                      <a:pt x="1079" y="267"/>
                    </a:lnTo>
                    <a:lnTo>
                      <a:pt x="1081" y="274"/>
                    </a:lnTo>
                    <a:lnTo>
                      <a:pt x="1083" y="280"/>
                    </a:lnTo>
                    <a:lnTo>
                      <a:pt x="1081" y="28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1" name="Freeform 17"/>
              <p:cNvSpPr>
                <a:spLocks noChangeArrowheads="1"/>
              </p:cNvSpPr>
              <p:nvPr/>
            </p:nvSpPr>
            <p:spPr bwMode="auto">
              <a:xfrm>
                <a:off x="4200" y="2173"/>
                <a:ext cx="108" cy="55"/>
              </a:xfrm>
              <a:custGeom>
                <a:avLst/>
                <a:gdLst>
                  <a:gd name="T0" fmla="*/ 1 w 214"/>
                  <a:gd name="T1" fmla="*/ 1 h 110"/>
                  <a:gd name="T2" fmla="*/ 1 w 214"/>
                  <a:gd name="T3" fmla="*/ 1 h 110"/>
                  <a:gd name="T4" fmla="*/ 1 w 214"/>
                  <a:gd name="T5" fmla="*/ 1 h 110"/>
                  <a:gd name="T6" fmla="*/ 1 w 214"/>
                  <a:gd name="T7" fmla="*/ 1 h 110"/>
                  <a:gd name="T8" fmla="*/ 1 w 214"/>
                  <a:gd name="T9" fmla="*/ 0 h 110"/>
                  <a:gd name="T10" fmla="*/ 1 w 214"/>
                  <a:gd name="T11" fmla="*/ 0 h 110"/>
                  <a:gd name="T12" fmla="*/ 1 w 214"/>
                  <a:gd name="T13" fmla="*/ 1 h 110"/>
                  <a:gd name="T14" fmla="*/ 1 w 214"/>
                  <a:gd name="T15" fmla="*/ 1 h 110"/>
                  <a:gd name="T16" fmla="*/ 1 w 214"/>
                  <a:gd name="T17" fmla="*/ 1 h 110"/>
                  <a:gd name="T18" fmla="*/ 1 w 214"/>
                  <a:gd name="T19" fmla="*/ 1 h 110"/>
                  <a:gd name="T20" fmla="*/ 1 w 214"/>
                  <a:gd name="T21" fmla="*/ 1 h 110"/>
                  <a:gd name="T22" fmla="*/ 1 w 214"/>
                  <a:gd name="T23" fmla="*/ 1 h 110"/>
                  <a:gd name="T24" fmla="*/ 1 w 214"/>
                  <a:gd name="T25" fmla="*/ 1 h 110"/>
                  <a:gd name="T26" fmla="*/ 1 w 214"/>
                  <a:gd name="T27" fmla="*/ 1 h 110"/>
                  <a:gd name="T28" fmla="*/ 1 w 214"/>
                  <a:gd name="T29" fmla="*/ 1 h 110"/>
                  <a:gd name="T30" fmla="*/ 1 w 214"/>
                  <a:gd name="T31" fmla="*/ 1 h 110"/>
                  <a:gd name="T32" fmla="*/ 1 w 214"/>
                  <a:gd name="T33" fmla="*/ 1 h 110"/>
                  <a:gd name="T34" fmla="*/ 1 w 214"/>
                  <a:gd name="T35" fmla="*/ 1 h 110"/>
                  <a:gd name="T36" fmla="*/ 1 w 214"/>
                  <a:gd name="T37" fmla="*/ 1 h 110"/>
                  <a:gd name="T38" fmla="*/ 1 w 214"/>
                  <a:gd name="T39" fmla="*/ 1 h 110"/>
                  <a:gd name="T40" fmla="*/ 1 w 214"/>
                  <a:gd name="T41" fmla="*/ 1 h 110"/>
                  <a:gd name="T42" fmla="*/ 1 w 214"/>
                  <a:gd name="T43" fmla="*/ 1 h 110"/>
                  <a:gd name="T44" fmla="*/ 1 w 214"/>
                  <a:gd name="T45" fmla="*/ 1 h 110"/>
                  <a:gd name="T46" fmla="*/ 1 w 214"/>
                  <a:gd name="T47" fmla="*/ 1 h 110"/>
                  <a:gd name="T48" fmla="*/ 0 w 214"/>
                  <a:gd name="T49" fmla="*/ 1 h 110"/>
                  <a:gd name="T50" fmla="*/ 1 w 214"/>
                  <a:gd name="T51" fmla="*/ 1 h 11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14"/>
                  <a:gd name="T79" fmla="*/ 0 h 110"/>
                  <a:gd name="T80" fmla="*/ 214 w 214"/>
                  <a:gd name="T81" fmla="*/ 110 h 11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14" h="110">
                    <a:moveTo>
                      <a:pt x="13" y="31"/>
                    </a:moveTo>
                    <a:lnTo>
                      <a:pt x="38" y="18"/>
                    </a:lnTo>
                    <a:lnTo>
                      <a:pt x="60" y="9"/>
                    </a:lnTo>
                    <a:lnTo>
                      <a:pt x="79" y="3"/>
                    </a:lnTo>
                    <a:lnTo>
                      <a:pt x="95" y="0"/>
                    </a:lnTo>
                    <a:lnTo>
                      <a:pt x="112" y="0"/>
                    </a:lnTo>
                    <a:lnTo>
                      <a:pt x="128" y="3"/>
                    </a:lnTo>
                    <a:lnTo>
                      <a:pt x="150" y="9"/>
                    </a:lnTo>
                    <a:lnTo>
                      <a:pt x="178" y="18"/>
                    </a:lnTo>
                    <a:lnTo>
                      <a:pt x="205" y="48"/>
                    </a:lnTo>
                    <a:lnTo>
                      <a:pt x="214" y="82"/>
                    </a:lnTo>
                    <a:lnTo>
                      <a:pt x="194" y="93"/>
                    </a:lnTo>
                    <a:lnTo>
                      <a:pt x="176" y="110"/>
                    </a:lnTo>
                    <a:lnTo>
                      <a:pt x="159" y="99"/>
                    </a:lnTo>
                    <a:lnTo>
                      <a:pt x="170" y="77"/>
                    </a:lnTo>
                    <a:lnTo>
                      <a:pt x="167" y="48"/>
                    </a:lnTo>
                    <a:lnTo>
                      <a:pt x="156" y="29"/>
                    </a:lnTo>
                    <a:lnTo>
                      <a:pt x="135" y="22"/>
                    </a:lnTo>
                    <a:lnTo>
                      <a:pt x="115" y="16"/>
                    </a:lnTo>
                    <a:lnTo>
                      <a:pt x="95" y="16"/>
                    </a:lnTo>
                    <a:lnTo>
                      <a:pt x="77" y="18"/>
                    </a:lnTo>
                    <a:lnTo>
                      <a:pt x="57" y="24"/>
                    </a:lnTo>
                    <a:lnTo>
                      <a:pt x="38" y="29"/>
                    </a:lnTo>
                    <a:lnTo>
                      <a:pt x="18" y="38"/>
                    </a:lnTo>
                    <a:lnTo>
                      <a:pt x="0" y="48"/>
                    </a:lnTo>
                    <a:lnTo>
                      <a:pt x="13" y="31"/>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2" name="Freeform 18"/>
              <p:cNvSpPr>
                <a:spLocks noChangeArrowheads="1"/>
              </p:cNvSpPr>
              <p:nvPr/>
            </p:nvSpPr>
            <p:spPr bwMode="auto">
              <a:xfrm>
                <a:off x="4202" y="2174"/>
                <a:ext cx="104" cy="54"/>
              </a:xfrm>
              <a:custGeom>
                <a:avLst/>
                <a:gdLst>
                  <a:gd name="T0" fmla="*/ 1 w 208"/>
                  <a:gd name="T1" fmla="*/ 1 h 106"/>
                  <a:gd name="T2" fmla="*/ 1 w 208"/>
                  <a:gd name="T3" fmla="*/ 1 h 106"/>
                  <a:gd name="T4" fmla="*/ 1 w 208"/>
                  <a:gd name="T5" fmla="*/ 1 h 106"/>
                  <a:gd name="T6" fmla="*/ 1 w 208"/>
                  <a:gd name="T7" fmla="*/ 1 h 106"/>
                  <a:gd name="T8" fmla="*/ 1 w 208"/>
                  <a:gd name="T9" fmla="*/ 0 h 106"/>
                  <a:gd name="T10" fmla="*/ 1 w 208"/>
                  <a:gd name="T11" fmla="*/ 0 h 106"/>
                  <a:gd name="T12" fmla="*/ 1 w 208"/>
                  <a:gd name="T13" fmla="*/ 1 h 106"/>
                  <a:gd name="T14" fmla="*/ 1 w 208"/>
                  <a:gd name="T15" fmla="*/ 1 h 106"/>
                  <a:gd name="T16" fmla="*/ 1 w 208"/>
                  <a:gd name="T17" fmla="*/ 1 h 106"/>
                  <a:gd name="T18" fmla="*/ 1 w 208"/>
                  <a:gd name="T19" fmla="*/ 1 h 106"/>
                  <a:gd name="T20" fmla="*/ 1 w 208"/>
                  <a:gd name="T21" fmla="*/ 1 h 106"/>
                  <a:gd name="T22" fmla="*/ 1 w 208"/>
                  <a:gd name="T23" fmla="*/ 1 h 106"/>
                  <a:gd name="T24" fmla="*/ 1 w 208"/>
                  <a:gd name="T25" fmla="*/ 1 h 106"/>
                  <a:gd name="T26" fmla="*/ 1 w 208"/>
                  <a:gd name="T27" fmla="*/ 1 h 106"/>
                  <a:gd name="T28" fmla="*/ 1 w 208"/>
                  <a:gd name="T29" fmla="*/ 1 h 106"/>
                  <a:gd name="T30" fmla="*/ 1 w 208"/>
                  <a:gd name="T31" fmla="*/ 1 h 106"/>
                  <a:gd name="T32" fmla="*/ 1 w 208"/>
                  <a:gd name="T33" fmla="*/ 1 h 106"/>
                  <a:gd name="T34" fmla="*/ 1 w 208"/>
                  <a:gd name="T35" fmla="*/ 1 h 106"/>
                  <a:gd name="T36" fmla="*/ 1 w 208"/>
                  <a:gd name="T37" fmla="*/ 1 h 106"/>
                  <a:gd name="T38" fmla="*/ 1 w 208"/>
                  <a:gd name="T39" fmla="*/ 1 h 106"/>
                  <a:gd name="T40" fmla="*/ 1 w 208"/>
                  <a:gd name="T41" fmla="*/ 1 h 106"/>
                  <a:gd name="T42" fmla="*/ 1 w 208"/>
                  <a:gd name="T43" fmla="*/ 1 h 106"/>
                  <a:gd name="T44" fmla="*/ 1 w 208"/>
                  <a:gd name="T45" fmla="*/ 1 h 106"/>
                  <a:gd name="T46" fmla="*/ 1 w 208"/>
                  <a:gd name="T47" fmla="*/ 1 h 106"/>
                  <a:gd name="T48" fmla="*/ 1 w 208"/>
                  <a:gd name="T49" fmla="*/ 1 h 106"/>
                  <a:gd name="T50" fmla="*/ 1 w 208"/>
                  <a:gd name="T51" fmla="*/ 1 h 106"/>
                  <a:gd name="T52" fmla="*/ 1 w 208"/>
                  <a:gd name="T53" fmla="*/ 1 h 106"/>
                  <a:gd name="T54" fmla="*/ 1 w 208"/>
                  <a:gd name="T55" fmla="*/ 1 h 106"/>
                  <a:gd name="T56" fmla="*/ 1 w 208"/>
                  <a:gd name="T57" fmla="*/ 1 h 106"/>
                  <a:gd name="T58" fmla="*/ 1 w 208"/>
                  <a:gd name="T59" fmla="*/ 1 h 106"/>
                  <a:gd name="T60" fmla="*/ 1 w 208"/>
                  <a:gd name="T61" fmla="*/ 1 h 106"/>
                  <a:gd name="T62" fmla="*/ 1 w 208"/>
                  <a:gd name="T63" fmla="*/ 1 h 106"/>
                  <a:gd name="T64" fmla="*/ 1 w 208"/>
                  <a:gd name="T65" fmla="*/ 1 h 106"/>
                  <a:gd name="T66" fmla="*/ 1 w 208"/>
                  <a:gd name="T67" fmla="*/ 1 h 106"/>
                  <a:gd name="T68" fmla="*/ 1 w 208"/>
                  <a:gd name="T69" fmla="*/ 1 h 106"/>
                  <a:gd name="T70" fmla="*/ 1 w 208"/>
                  <a:gd name="T71" fmla="*/ 1 h 106"/>
                  <a:gd name="T72" fmla="*/ 1 w 208"/>
                  <a:gd name="T73" fmla="*/ 1 h 106"/>
                  <a:gd name="T74" fmla="*/ 1 w 208"/>
                  <a:gd name="T75" fmla="*/ 1 h 106"/>
                  <a:gd name="T76" fmla="*/ 1 w 208"/>
                  <a:gd name="T77" fmla="*/ 1 h 106"/>
                  <a:gd name="T78" fmla="*/ 1 w 208"/>
                  <a:gd name="T79" fmla="*/ 1 h 106"/>
                  <a:gd name="T80" fmla="*/ 1 w 208"/>
                  <a:gd name="T81" fmla="*/ 1 h 106"/>
                  <a:gd name="T82" fmla="*/ 1 w 208"/>
                  <a:gd name="T83" fmla="*/ 1 h 106"/>
                  <a:gd name="T84" fmla="*/ 1 w 208"/>
                  <a:gd name="T85" fmla="*/ 1 h 106"/>
                  <a:gd name="T86" fmla="*/ 1 w 208"/>
                  <a:gd name="T87" fmla="*/ 1 h 106"/>
                  <a:gd name="T88" fmla="*/ 1 w 208"/>
                  <a:gd name="T89" fmla="*/ 1 h 106"/>
                  <a:gd name="T90" fmla="*/ 1 w 208"/>
                  <a:gd name="T91" fmla="*/ 1 h 106"/>
                  <a:gd name="T92" fmla="*/ 1 w 208"/>
                  <a:gd name="T93" fmla="*/ 1 h 106"/>
                  <a:gd name="T94" fmla="*/ 1 w 208"/>
                  <a:gd name="T95" fmla="*/ 1 h 106"/>
                  <a:gd name="T96" fmla="*/ 0 w 208"/>
                  <a:gd name="T97" fmla="*/ 1 h 106"/>
                  <a:gd name="T98" fmla="*/ 1 w 208"/>
                  <a:gd name="T99" fmla="*/ 1 h 106"/>
                  <a:gd name="T100" fmla="*/ 1 w 208"/>
                  <a:gd name="T101" fmla="*/ 1 h 106"/>
                  <a:gd name="T102" fmla="*/ 1 w 208"/>
                  <a:gd name="T103" fmla="*/ 1 h 106"/>
                  <a:gd name="T104" fmla="*/ 1 w 208"/>
                  <a:gd name="T105" fmla="*/ 1 h 1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8"/>
                  <a:gd name="T160" fmla="*/ 0 h 106"/>
                  <a:gd name="T161" fmla="*/ 208 w 208"/>
                  <a:gd name="T162" fmla="*/ 106 h 1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8" h="106">
                    <a:moveTo>
                      <a:pt x="11" y="29"/>
                    </a:moveTo>
                    <a:lnTo>
                      <a:pt x="37" y="16"/>
                    </a:lnTo>
                    <a:lnTo>
                      <a:pt x="57" y="7"/>
                    </a:lnTo>
                    <a:lnTo>
                      <a:pt x="76" y="1"/>
                    </a:lnTo>
                    <a:lnTo>
                      <a:pt x="92" y="0"/>
                    </a:lnTo>
                    <a:lnTo>
                      <a:pt x="109" y="0"/>
                    </a:lnTo>
                    <a:lnTo>
                      <a:pt x="125" y="1"/>
                    </a:lnTo>
                    <a:lnTo>
                      <a:pt x="147" y="7"/>
                    </a:lnTo>
                    <a:lnTo>
                      <a:pt x="175" y="16"/>
                    </a:lnTo>
                    <a:lnTo>
                      <a:pt x="180" y="24"/>
                    </a:lnTo>
                    <a:lnTo>
                      <a:pt x="187" y="31"/>
                    </a:lnTo>
                    <a:lnTo>
                      <a:pt x="193" y="40"/>
                    </a:lnTo>
                    <a:lnTo>
                      <a:pt x="200" y="47"/>
                    </a:lnTo>
                    <a:lnTo>
                      <a:pt x="202" y="55"/>
                    </a:lnTo>
                    <a:lnTo>
                      <a:pt x="204" y="64"/>
                    </a:lnTo>
                    <a:lnTo>
                      <a:pt x="206" y="71"/>
                    </a:lnTo>
                    <a:lnTo>
                      <a:pt x="208" y="79"/>
                    </a:lnTo>
                    <a:lnTo>
                      <a:pt x="204" y="82"/>
                    </a:lnTo>
                    <a:lnTo>
                      <a:pt x="200" y="84"/>
                    </a:lnTo>
                    <a:lnTo>
                      <a:pt x="195" y="88"/>
                    </a:lnTo>
                    <a:lnTo>
                      <a:pt x="191" y="90"/>
                    </a:lnTo>
                    <a:lnTo>
                      <a:pt x="186" y="93"/>
                    </a:lnTo>
                    <a:lnTo>
                      <a:pt x="182" y="97"/>
                    </a:lnTo>
                    <a:lnTo>
                      <a:pt x="176" y="102"/>
                    </a:lnTo>
                    <a:lnTo>
                      <a:pt x="173" y="106"/>
                    </a:lnTo>
                    <a:lnTo>
                      <a:pt x="169" y="102"/>
                    </a:lnTo>
                    <a:lnTo>
                      <a:pt x="165" y="101"/>
                    </a:lnTo>
                    <a:lnTo>
                      <a:pt x="162" y="97"/>
                    </a:lnTo>
                    <a:lnTo>
                      <a:pt x="158" y="95"/>
                    </a:lnTo>
                    <a:lnTo>
                      <a:pt x="160" y="90"/>
                    </a:lnTo>
                    <a:lnTo>
                      <a:pt x="162" y="84"/>
                    </a:lnTo>
                    <a:lnTo>
                      <a:pt x="165" y="79"/>
                    </a:lnTo>
                    <a:lnTo>
                      <a:pt x="167" y="75"/>
                    </a:lnTo>
                    <a:lnTo>
                      <a:pt x="167" y="68"/>
                    </a:lnTo>
                    <a:lnTo>
                      <a:pt x="167" y="60"/>
                    </a:lnTo>
                    <a:lnTo>
                      <a:pt x="165" y="55"/>
                    </a:lnTo>
                    <a:lnTo>
                      <a:pt x="165" y="47"/>
                    </a:lnTo>
                    <a:lnTo>
                      <a:pt x="164" y="42"/>
                    </a:lnTo>
                    <a:lnTo>
                      <a:pt x="160" y="36"/>
                    </a:lnTo>
                    <a:lnTo>
                      <a:pt x="158" y="33"/>
                    </a:lnTo>
                    <a:lnTo>
                      <a:pt x="154" y="27"/>
                    </a:lnTo>
                    <a:lnTo>
                      <a:pt x="134" y="20"/>
                    </a:lnTo>
                    <a:lnTo>
                      <a:pt x="114" y="14"/>
                    </a:lnTo>
                    <a:lnTo>
                      <a:pt x="96" y="14"/>
                    </a:lnTo>
                    <a:lnTo>
                      <a:pt x="76" y="16"/>
                    </a:lnTo>
                    <a:lnTo>
                      <a:pt x="57" y="20"/>
                    </a:lnTo>
                    <a:lnTo>
                      <a:pt x="39" y="27"/>
                    </a:lnTo>
                    <a:lnTo>
                      <a:pt x="19" y="36"/>
                    </a:lnTo>
                    <a:lnTo>
                      <a:pt x="0" y="46"/>
                    </a:lnTo>
                    <a:lnTo>
                      <a:pt x="4" y="42"/>
                    </a:lnTo>
                    <a:lnTo>
                      <a:pt x="6" y="36"/>
                    </a:lnTo>
                    <a:lnTo>
                      <a:pt x="10" y="33"/>
                    </a:lnTo>
                    <a:lnTo>
                      <a:pt x="11" y="29"/>
                    </a:lnTo>
                    <a:close/>
                  </a:path>
                </a:pathLst>
              </a:custGeom>
              <a:solidFill>
                <a:srgbClr val="994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3" name="Freeform 19"/>
              <p:cNvSpPr>
                <a:spLocks noChangeArrowheads="1"/>
              </p:cNvSpPr>
              <p:nvPr/>
            </p:nvSpPr>
            <p:spPr bwMode="auto">
              <a:xfrm>
                <a:off x="4204" y="2174"/>
                <a:ext cx="101" cy="53"/>
              </a:xfrm>
              <a:custGeom>
                <a:avLst/>
                <a:gdLst>
                  <a:gd name="T0" fmla="*/ 1 w 202"/>
                  <a:gd name="T1" fmla="*/ 1 h 104"/>
                  <a:gd name="T2" fmla="*/ 1 w 202"/>
                  <a:gd name="T3" fmla="*/ 1 h 104"/>
                  <a:gd name="T4" fmla="*/ 1 w 202"/>
                  <a:gd name="T5" fmla="*/ 1 h 104"/>
                  <a:gd name="T6" fmla="*/ 1 w 202"/>
                  <a:gd name="T7" fmla="*/ 1 h 104"/>
                  <a:gd name="T8" fmla="*/ 1 w 202"/>
                  <a:gd name="T9" fmla="*/ 0 h 104"/>
                  <a:gd name="T10" fmla="*/ 1 w 202"/>
                  <a:gd name="T11" fmla="*/ 0 h 104"/>
                  <a:gd name="T12" fmla="*/ 1 w 202"/>
                  <a:gd name="T13" fmla="*/ 1 h 104"/>
                  <a:gd name="T14" fmla="*/ 1 w 202"/>
                  <a:gd name="T15" fmla="*/ 1 h 104"/>
                  <a:gd name="T16" fmla="*/ 1 w 202"/>
                  <a:gd name="T17" fmla="*/ 1 h 104"/>
                  <a:gd name="T18" fmla="*/ 1 w 202"/>
                  <a:gd name="T19" fmla="*/ 1 h 104"/>
                  <a:gd name="T20" fmla="*/ 1 w 202"/>
                  <a:gd name="T21" fmla="*/ 1 h 104"/>
                  <a:gd name="T22" fmla="*/ 1 w 202"/>
                  <a:gd name="T23" fmla="*/ 1 h 104"/>
                  <a:gd name="T24" fmla="*/ 1 w 202"/>
                  <a:gd name="T25" fmla="*/ 1 h 104"/>
                  <a:gd name="T26" fmla="*/ 1 w 202"/>
                  <a:gd name="T27" fmla="*/ 1 h 104"/>
                  <a:gd name="T28" fmla="*/ 1 w 202"/>
                  <a:gd name="T29" fmla="*/ 1 h 104"/>
                  <a:gd name="T30" fmla="*/ 1 w 202"/>
                  <a:gd name="T31" fmla="*/ 1 h 104"/>
                  <a:gd name="T32" fmla="*/ 1 w 202"/>
                  <a:gd name="T33" fmla="*/ 1 h 104"/>
                  <a:gd name="T34" fmla="*/ 1 w 202"/>
                  <a:gd name="T35" fmla="*/ 1 h 104"/>
                  <a:gd name="T36" fmla="*/ 1 w 202"/>
                  <a:gd name="T37" fmla="*/ 1 h 104"/>
                  <a:gd name="T38" fmla="*/ 1 w 202"/>
                  <a:gd name="T39" fmla="*/ 1 h 104"/>
                  <a:gd name="T40" fmla="*/ 1 w 202"/>
                  <a:gd name="T41" fmla="*/ 1 h 104"/>
                  <a:gd name="T42" fmla="*/ 1 w 202"/>
                  <a:gd name="T43" fmla="*/ 1 h 104"/>
                  <a:gd name="T44" fmla="*/ 1 w 202"/>
                  <a:gd name="T45" fmla="*/ 1 h 104"/>
                  <a:gd name="T46" fmla="*/ 1 w 202"/>
                  <a:gd name="T47" fmla="*/ 1 h 104"/>
                  <a:gd name="T48" fmla="*/ 1 w 202"/>
                  <a:gd name="T49" fmla="*/ 1 h 104"/>
                  <a:gd name="T50" fmla="*/ 1 w 202"/>
                  <a:gd name="T51" fmla="*/ 1 h 104"/>
                  <a:gd name="T52" fmla="*/ 1 w 202"/>
                  <a:gd name="T53" fmla="*/ 1 h 104"/>
                  <a:gd name="T54" fmla="*/ 1 w 202"/>
                  <a:gd name="T55" fmla="*/ 1 h 104"/>
                  <a:gd name="T56" fmla="*/ 1 w 202"/>
                  <a:gd name="T57" fmla="*/ 1 h 104"/>
                  <a:gd name="T58" fmla="*/ 1 w 202"/>
                  <a:gd name="T59" fmla="*/ 1 h 104"/>
                  <a:gd name="T60" fmla="*/ 1 w 202"/>
                  <a:gd name="T61" fmla="*/ 1 h 104"/>
                  <a:gd name="T62" fmla="*/ 1 w 202"/>
                  <a:gd name="T63" fmla="*/ 1 h 104"/>
                  <a:gd name="T64" fmla="*/ 1 w 202"/>
                  <a:gd name="T65" fmla="*/ 1 h 104"/>
                  <a:gd name="T66" fmla="*/ 1 w 202"/>
                  <a:gd name="T67" fmla="*/ 1 h 104"/>
                  <a:gd name="T68" fmla="*/ 1 w 202"/>
                  <a:gd name="T69" fmla="*/ 1 h 104"/>
                  <a:gd name="T70" fmla="*/ 1 w 202"/>
                  <a:gd name="T71" fmla="*/ 1 h 104"/>
                  <a:gd name="T72" fmla="*/ 1 w 202"/>
                  <a:gd name="T73" fmla="*/ 1 h 104"/>
                  <a:gd name="T74" fmla="*/ 1 w 202"/>
                  <a:gd name="T75" fmla="*/ 1 h 104"/>
                  <a:gd name="T76" fmla="*/ 1 w 202"/>
                  <a:gd name="T77" fmla="*/ 1 h 104"/>
                  <a:gd name="T78" fmla="*/ 1 w 202"/>
                  <a:gd name="T79" fmla="*/ 1 h 104"/>
                  <a:gd name="T80" fmla="*/ 1 w 202"/>
                  <a:gd name="T81" fmla="*/ 1 h 104"/>
                  <a:gd name="T82" fmla="*/ 1 w 202"/>
                  <a:gd name="T83" fmla="*/ 1 h 104"/>
                  <a:gd name="T84" fmla="*/ 1 w 202"/>
                  <a:gd name="T85" fmla="*/ 1 h 104"/>
                  <a:gd name="T86" fmla="*/ 1 w 202"/>
                  <a:gd name="T87" fmla="*/ 1 h 104"/>
                  <a:gd name="T88" fmla="*/ 1 w 202"/>
                  <a:gd name="T89" fmla="*/ 1 h 104"/>
                  <a:gd name="T90" fmla="*/ 1 w 202"/>
                  <a:gd name="T91" fmla="*/ 1 h 104"/>
                  <a:gd name="T92" fmla="*/ 1 w 202"/>
                  <a:gd name="T93" fmla="*/ 1 h 104"/>
                  <a:gd name="T94" fmla="*/ 1 w 202"/>
                  <a:gd name="T95" fmla="*/ 1 h 104"/>
                  <a:gd name="T96" fmla="*/ 0 w 202"/>
                  <a:gd name="T97" fmla="*/ 1 h 104"/>
                  <a:gd name="T98" fmla="*/ 1 w 202"/>
                  <a:gd name="T99" fmla="*/ 1 h 104"/>
                  <a:gd name="T100" fmla="*/ 1 w 202"/>
                  <a:gd name="T101" fmla="*/ 1 h 104"/>
                  <a:gd name="T102" fmla="*/ 1 w 202"/>
                  <a:gd name="T103" fmla="*/ 1 h 104"/>
                  <a:gd name="T104" fmla="*/ 1 w 202"/>
                  <a:gd name="T105" fmla="*/ 1 h 1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2"/>
                  <a:gd name="T160" fmla="*/ 0 h 104"/>
                  <a:gd name="T161" fmla="*/ 202 w 202"/>
                  <a:gd name="T162" fmla="*/ 104 h 10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2" h="104">
                    <a:moveTo>
                      <a:pt x="11" y="29"/>
                    </a:moveTo>
                    <a:lnTo>
                      <a:pt x="37" y="18"/>
                    </a:lnTo>
                    <a:lnTo>
                      <a:pt x="57" y="9"/>
                    </a:lnTo>
                    <a:lnTo>
                      <a:pt x="73" y="3"/>
                    </a:lnTo>
                    <a:lnTo>
                      <a:pt x="88" y="0"/>
                    </a:lnTo>
                    <a:lnTo>
                      <a:pt x="103" y="0"/>
                    </a:lnTo>
                    <a:lnTo>
                      <a:pt x="121" y="3"/>
                    </a:lnTo>
                    <a:lnTo>
                      <a:pt x="141" y="9"/>
                    </a:lnTo>
                    <a:lnTo>
                      <a:pt x="169" y="18"/>
                    </a:lnTo>
                    <a:lnTo>
                      <a:pt x="176" y="25"/>
                    </a:lnTo>
                    <a:lnTo>
                      <a:pt x="182" y="33"/>
                    </a:lnTo>
                    <a:lnTo>
                      <a:pt x="187" y="40"/>
                    </a:lnTo>
                    <a:lnTo>
                      <a:pt x="195" y="47"/>
                    </a:lnTo>
                    <a:lnTo>
                      <a:pt x="196" y="55"/>
                    </a:lnTo>
                    <a:lnTo>
                      <a:pt x="198" y="62"/>
                    </a:lnTo>
                    <a:lnTo>
                      <a:pt x="200" y="71"/>
                    </a:lnTo>
                    <a:lnTo>
                      <a:pt x="202" y="79"/>
                    </a:lnTo>
                    <a:lnTo>
                      <a:pt x="198" y="79"/>
                    </a:lnTo>
                    <a:lnTo>
                      <a:pt x="195" y="82"/>
                    </a:lnTo>
                    <a:lnTo>
                      <a:pt x="189" y="84"/>
                    </a:lnTo>
                    <a:lnTo>
                      <a:pt x="185" y="88"/>
                    </a:lnTo>
                    <a:lnTo>
                      <a:pt x="182" y="91"/>
                    </a:lnTo>
                    <a:lnTo>
                      <a:pt x="178" y="95"/>
                    </a:lnTo>
                    <a:lnTo>
                      <a:pt x="172" y="101"/>
                    </a:lnTo>
                    <a:lnTo>
                      <a:pt x="169" y="104"/>
                    </a:lnTo>
                    <a:lnTo>
                      <a:pt x="165" y="102"/>
                    </a:lnTo>
                    <a:lnTo>
                      <a:pt x="161" y="99"/>
                    </a:lnTo>
                    <a:lnTo>
                      <a:pt x="158" y="97"/>
                    </a:lnTo>
                    <a:lnTo>
                      <a:pt x="154" y="95"/>
                    </a:lnTo>
                    <a:lnTo>
                      <a:pt x="158" y="90"/>
                    </a:lnTo>
                    <a:lnTo>
                      <a:pt x="160" y="84"/>
                    </a:lnTo>
                    <a:lnTo>
                      <a:pt x="163" y="79"/>
                    </a:lnTo>
                    <a:lnTo>
                      <a:pt x="165" y="75"/>
                    </a:lnTo>
                    <a:lnTo>
                      <a:pt x="165" y="68"/>
                    </a:lnTo>
                    <a:lnTo>
                      <a:pt x="165" y="60"/>
                    </a:lnTo>
                    <a:lnTo>
                      <a:pt x="163" y="55"/>
                    </a:lnTo>
                    <a:lnTo>
                      <a:pt x="163" y="47"/>
                    </a:lnTo>
                    <a:lnTo>
                      <a:pt x="161" y="44"/>
                    </a:lnTo>
                    <a:lnTo>
                      <a:pt x="158" y="38"/>
                    </a:lnTo>
                    <a:lnTo>
                      <a:pt x="156" y="33"/>
                    </a:lnTo>
                    <a:lnTo>
                      <a:pt x="152" y="27"/>
                    </a:lnTo>
                    <a:lnTo>
                      <a:pt x="132" y="18"/>
                    </a:lnTo>
                    <a:lnTo>
                      <a:pt x="112" y="14"/>
                    </a:lnTo>
                    <a:lnTo>
                      <a:pt x="94" y="13"/>
                    </a:lnTo>
                    <a:lnTo>
                      <a:pt x="73" y="14"/>
                    </a:lnTo>
                    <a:lnTo>
                      <a:pt x="55" y="20"/>
                    </a:lnTo>
                    <a:lnTo>
                      <a:pt x="37" y="25"/>
                    </a:lnTo>
                    <a:lnTo>
                      <a:pt x="18" y="35"/>
                    </a:lnTo>
                    <a:lnTo>
                      <a:pt x="0" y="44"/>
                    </a:lnTo>
                    <a:lnTo>
                      <a:pt x="4" y="40"/>
                    </a:lnTo>
                    <a:lnTo>
                      <a:pt x="6" y="36"/>
                    </a:lnTo>
                    <a:lnTo>
                      <a:pt x="9" y="33"/>
                    </a:lnTo>
                    <a:lnTo>
                      <a:pt x="11" y="29"/>
                    </a:lnTo>
                    <a:close/>
                  </a:path>
                </a:pathLst>
              </a:custGeom>
              <a:solidFill>
                <a:srgbClr val="A85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4" name="Freeform 20"/>
              <p:cNvSpPr>
                <a:spLocks noChangeArrowheads="1"/>
              </p:cNvSpPr>
              <p:nvPr/>
            </p:nvSpPr>
            <p:spPr bwMode="auto">
              <a:xfrm>
                <a:off x="4205" y="2175"/>
                <a:ext cx="98" cy="51"/>
              </a:xfrm>
              <a:custGeom>
                <a:avLst/>
                <a:gdLst>
                  <a:gd name="T0" fmla="*/ 1 w 196"/>
                  <a:gd name="T1" fmla="*/ 1 h 101"/>
                  <a:gd name="T2" fmla="*/ 1 w 196"/>
                  <a:gd name="T3" fmla="*/ 1 h 101"/>
                  <a:gd name="T4" fmla="*/ 1 w 196"/>
                  <a:gd name="T5" fmla="*/ 1 h 101"/>
                  <a:gd name="T6" fmla="*/ 1 w 196"/>
                  <a:gd name="T7" fmla="*/ 1 h 101"/>
                  <a:gd name="T8" fmla="*/ 1 w 196"/>
                  <a:gd name="T9" fmla="*/ 0 h 101"/>
                  <a:gd name="T10" fmla="*/ 1 w 196"/>
                  <a:gd name="T11" fmla="*/ 0 h 101"/>
                  <a:gd name="T12" fmla="*/ 1 w 196"/>
                  <a:gd name="T13" fmla="*/ 1 h 101"/>
                  <a:gd name="T14" fmla="*/ 1 w 196"/>
                  <a:gd name="T15" fmla="*/ 1 h 101"/>
                  <a:gd name="T16" fmla="*/ 1 w 196"/>
                  <a:gd name="T17" fmla="*/ 1 h 101"/>
                  <a:gd name="T18" fmla="*/ 1 w 196"/>
                  <a:gd name="T19" fmla="*/ 1 h 101"/>
                  <a:gd name="T20" fmla="*/ 1 w 196"/>
                  <a:gd name="T21" fmla="*/ 1 h 101"/>
                  <a:gd name="T22" fmla="*/ 1 w 196"/>
                  <a:gd name="T23" fmla="*/ 1 h 101"/>
                  <a:gd name="T24" fmla="*/ 1 w 196"/>
                  <a:gd name="T25" fmla="*/ 1 h 101"/>
                  <a:gd name="T26" fmla="*/ 1 w 196"/>
                  <a:gd name="T27" fmla="*/ 1 h 101"/>
                  <a:gd name="T28" fmla="*/ 1 w 196"/>
                  <a:gd name="T29" fmla="*/ 1 h 101"/>
                  <a:gd name="T30" fmla="*/ 1 w 196"/>
                  <a:gd name="T31" fmla="*/ 1 h 101"/>
                  <a:gd name="T32" fmla="*/ 1 w 196"/>
                  <a:gd name="T33" fmla="*/ 1 h 101"/>
                  <a:gd name="T34" fmla="*/ 1 w 196"/>
                  <a:gd name="T35" fmla="*/ 1 h 101"/>
                  <a:gd name="T36" fmla="*/ 1 w 196"/>
                  <a:gd name="T37" fmla="*/ 1 h 101"/>
                  <a:gd name="T38" fmla="*/ 1 w 196"/>
                  <a:gd name="T39" fmla="*/ 1 h 101"/>
                  <a:gd name="T40" fmla="*/ 1 w 196"/>
                  <a:gd name="T41" fmla="*/ 1 h 101"/>
                  <a:gd name="T42" fmla="*/ 1 w 196"/>
                  <a:gd name="T43" fmla="*/ 1 h 101"/>
                  <a:gd name="T44" fmla="*/ 1 w 196"/>
                  <a:gd name="T45" fmla="*/ 1 h 101"/>
                  <a:gd name="T46" fmla="*/ 1 w 196"/>
                  <a:gd name="T47" fmla="*/ 1 h 101"/>
                  <a:gd name="T48" fmla="*/ 1 w 196"/>
                  <a:gd name="T49" fmla="*/ 1 h 101"/>
                  <a:gd name="T50" fmla="*/ 1 w 196"/>
                  <a:gd name="T51" fmla="*/ 1 h 101"/>
                  <a:gd name="T52" fmla="*/ 1 w 196"/>
                  <a:gd name="T53" fmla="*/ 1 h 101"/>
                  <a:gd name="T54" fmla="*/ 1 w 196"/>
                  <a:gd name="T55" fmla="*/ 1 h 101"/>
                  <a:gd name="T56" fmla="*/ 1 w 196"/>
                  <a:gd name="T57" fmla="*/ 1 h 101"/>
                  <a:gd name="T58" fmla="*/ 1 w 196"/>
                  <a:gd name="T59" fmla="*/ 1 h 101"/>
                  <a:gd name="T60" fmla="*/ 1 w 196"/>
                  <a:gd name="T61" fmla="*/ 1 h 101"/>
                  <a:gd name="T62" fmla="*/ 1 w 196"/>
                  <a:gd name="T63" fmla="*/ 1 h 101"/>
                  <a:gd name="T64" fmla="*/ 1 w 196"/>
                  <a:gd name="T65" fmla="*/ 1 h 101"/>
                  <a:gd name="T66" fmla="*/ 1 w 196"/>
                  <a:gd name="T67" fmla="*/ 1 h 101"/>
                  <a:gd name="T68" fmla="*/ 1 w 196"/>
                  <a:gd name="T69" fmla="*/ 1 h 101"/>
                  <a:gd name="T70" fmla="*/ 1 w 196"/>
                  <a:gd name="T71" fmla="*/ 1 h 101"/>
                  <a:gd name="T72" fmla="*/ 1 w 196"/>
                  <a:gd name="T73" fmla="*/ 1 h 101"/>
                  <a:gd name="T74" fmla="*/ 1 w 196"/>
                  <a:gd name="T75" fmla="*/ 1 h 101"/>
                  <a:gd name="T76" fmla="*/ 1 w 196"/>
                  <a:gd name="T77" fmla="*/ 1 h 101"/>
                  <a:gd name="T78" fmla="*/ 1 w 196"/>
                  <a:gd name="T79" fmla="*/ 1 h 101"/>
                  <a:gd name="T80" fmla="*/ 1 w 196"/>
                  <a:gd name="T81" fmla="*/ 1 h 101"/>
                  <a:gd name="T82" fmla="*/ 1 w 196"/>
                  <a:gd name="T83" fmla="*/ 1 h 101"/>
                  <a:gd name="T84" fmla="*/ 1 w 196"/>
                  <a:gd name="T85" fmla="*/ 1 h 101"/>
                  <a:gd name="T86" fmla="*/ 1 w 196"/>
                  <a:gd name="T87" fmla="*/ 1 h 101"/>
                  <a:gd name="T88" fmla="*/ 1 w 196"/>
                  <a:gd name="T89" fmla="*/ 1 h 101"/>
                  <a:gd name="T90" fmla="*/ 1 w 196"/>
                  <a:gd name="T91" fmla="*/ 1 h 101"/>
                  <a:gd name="T92" fmla="*/ 1 w 196"/>
                  <a:gd name="T93" fmla="*/ 1 h 101"/>
                  <a:gd name="T94" fmla="*/ 1 w 196"/>
                  <a:gd name="T95" fmla="*/ 1 h 101"/>
                  <a:gd name="T96" fmla="*/ 0 w 196"/>
                  <a:gd name="T97" fmla="*/ 1 h 101"/>
                  <a:gd name="T98" fmla="*/ 1 w 196"/>
                  <a:gd name="T99" fmla="*/ 1 h 101"/>
                  <a:gd name="T100" fmla="*/ 1 w 196"/>
                  <a:gd name="T101" fmla="*/ 1 h 101"/>
                  <a:gd name="T102" fmla="*/ 1 w 196"/>
                  <a:gd name="T103" fmla="*/ 1 h 101"/>
                  <a:gd name="T104" fmla="*/ 1 w 196"/>
                  <a:gd name="T105" fmla="*/ 1 h 1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6"/>
                  <a:gd name="T160" fmla="*/ 0 h 101"/>
                  <a:gd name="T161" fmla="*/ 196 w 196"/>
                  <a:gd name="T162" fmla="*/ 101 h 10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6" h="101">
                    <a:moveTo>
                      <a:pt x="11" y="28"/>
                    </a:moveTo>
                    <a:lnTo>
                      <a:pt x="37" y="17"/>
                    </a:lnTo>
                    <a:lnTo>
                      <a:pt x="55" y="8"/>
                    </a:lnTo>
                    <a:lnTo>
                      <a:pt x="71" y="2"/>
                    </a:lnTo>
                    <a:lnTo>
                      <a:pt x="86" y="0"/>
                    </a:lnTo>
                    <a:lnTo>
                      <a:pt x="101" y="0"/>
                    </a:lnTo>
                    <a:lnTo>
                      <a:pt x="119" y="2"/>
                    </a:lnTo>
                    <a:lnTo>
                      <a:pt x="139" y="8"/>
                    </a:lnTo>
                    <a:lnTo>
                      <a:pt x="165" y="17"/>
                    </a:lnTo>
                    <a:lnTo>
                      <a:pt x="172" y="24"/>
                    </a:lnTo>
                    <a:lnTo>
                      <a:pt x="178" y="32"/>
                    </a:lnTo>
                    <a:lnTo>
                      <a:pt x="185" y="39"/>
                    </a:lnTo>
                    <a:lnTo>
                      <a:pt x="191" y="46"/>
                    </a:lnTo>
                    <a:lnTo>
                      <a:pt x="193" y="54"/>
                    </a:lnTo>
                    <a:lnTo>
                      <a:pt x="194" y="61"/>
                    </a:lnTo>
                    <a:lnTo>
                      <a:pt x="194" y="68"/>
                    </a:lnTo>
                    <a:lnTo>
                      <a:pt x="196" y="74"/>
                    </a:lnTo>
                    <a:lnTo>
                      <a:pt x="193" y="76"/>
                    </a:lnTo>
                    <a:lnTo>
                      <a:pt x="189" y="79"/>
                    </a:lnTo>
                    <a:lnTo>
                      <a:pt x="185" y="81"/>
                    </a:lnTo>
                    <a:lnTo>
                      <a:pt x="181" y="85"/>
                    </a:lnTo>
                    <a:lnTo>
                      <a:pt x="178" y="89"/>
                    </a:lnTo>
                    <a:lnTo>
                      <a:pt x="174" y="92"/>
                    </a:lnTo>
                    <a:lnTo>
                      <a:pt x="170" y="98"/>
                    </a:lnTo>
                    <a:lnTo>
                      <a:pt x="167" y="101"/>
                    </a:lnTo>
                    <a:lnTo>
                      <a:pt x="163" y="100"/>
                    </a:lnTo>
                    <a:lnTo>
                      <a:pt x="161" y="96"/>
                    </a:lnTo>
                    <a:lnTo>
                      <a:pt x="158" y="94"/>
                    </a:lnTo>
                    <a:lnTo>
                      <a:pt x="154" y="92"/>
                    </a:lnTo>
                    <a:lnTo>
                      <a:pt x="158" y="89"/>
                    </a:lnTo>
                    <a:lnTo>
                      <a:pt x="159" y="83"/>
                    </a:lnTo>
                    <a:lnTo>
                      <a:pt x="163" y="78"/>
                    </a:lnTo>
                    <a:lnTo>
                      <a:pt x="165" y="74"/>
                    </a:lnTo>
                    <a:lnTo>
                      <a:pt x="163" y="68"/>
                    </a:lnTo>
                    <a:lnTo>
                      <a:pt x="163" y="61"/>
                    </a:lnTo>
                    <a:lnTo>
                      <a:pt x="163" y="56"/>
                    </a:lnTo>
                    <a:lnTo>
                      <a:pt x="163" y="48"/>
                    </a:lnTo>
                    <a:lnTo>
                      <a:pt x="161" y="43"/>
                    </a:lnTo>
                    <a:lnTo>
                      <a:pt x="158" y="37"/>
                    </a:lnTo>
                    <a:lnTo>
                      <a:pt x="156" y="32"/>
                    </a:lnTo>
                    <a:lnTo>
                      <a:pt x="152" y="26"/>
                    </a:lnTo>
                    <a:lnTo>
                      <a:pt x="132" y="17"/>
                    </a:lnTo>
                    <a:lnTo>
                      <a:pt x="112" y="13"/>
                    </a:lnTo>
                    <a:lnTo>
                      <a:pt x="93" y="12"/>
                    </a:lnTo>
                    <a:lnTo>
                      <a:pt x="75" y="13"/>
                    </a:lnTo>
                    <a:lnTo>
                      <a:pt x="57" y="17"/>
                    </a:lnTo>
                    <a:lnTo>
                      <a:pt x="38" y="23"/>
                    </a:lnTo>
                    <a:lnTo>
                      <a:pt x="18" y="32"/>
                    </a:lnTo>
                    <a:lnTo>
                      <a:pt x="0" y="41"/>
                    </a:lnTo>
                    <a:lnTo>
                      <a:pt x="4" y="37"/>
                    </a:lnTo>
                    <a:lnTo>
                      <a:pt x="5" y="34"/>
                    </a:lnTo>
                    <a:lnTo>
                      <a:pt x="9" y="32"/>
                    </a:lnTo>
                    <a:lnTo>
                      <a:pt x="11" y="28"/>
                    </a:lnTo>
                    <a:close/>
                  </a:path>
                </a:pathLst>
              </a:custGeom>
              <a:solidFill>
                <a:srgbClr val="B7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5" name="Freeform 21"/>
              <p:cNvSpPr>
                <a:spLocks noChangeArrowheads="1"/>
              </p:cNvSpPr>
              <p:nvPr/>
            </p:nvSpPr>
            <p:spPr bwMode="auto">
              <a:xfrm>
                <a:off x="4207" y="2175"/>
                <a:ext cx="95" cy="49"/>
              </a:xfrm>
              <a:custGeom>
                <a:avLst/>
                <a:gdLst>
                  <a:gd name="T0" fmla="*/ 1 w 190"/>
                  <a:gd name="T1" fmla="*/ 1 h 98"/>
                  <a:gd name="T2" fmla="*/ 1 w 190"/>
                  <a:gd name="T3" fmla="*/ 1 h 98"/>
                  <a:gd name="T4" fmla="*/ 1 w 190"/>
                  <a:gd name="T5" fmla="*/ 1 h 98"/>
                  <a:gd name="T6" fmla="*/ 1 w 190"/>
                  <a:gd name="T7" fmla="*/ 1 h 98"/>
                  <a:gd name="T8" fmla="*/ 1 w 190"/>
                  <a:gd name="T9" fmla="*/ 0 h 98"/>
                  <a:gd name="T10" fmla="*/ 1 w 190"/>
                  <a:gd name="T11" fmla="*/ 0 h 98"/>
                  <a:gd name="T12" fmla="*/ 1 w 190"/>
                  <a:gd name="T13" fmla="*/ 1 h 98"/>
                  <a:gd name="T14" fmla="*/ 1 w 190"/>
                  <a:gd name="T15" fmla="*/ 1 h 98"/>
                  <a:gd name="T16" fmla="*/ 1 w 190"/>
                  <a:gd name="T17" fmla="*/ 1 h 98"/>
                  <a:gd name="T18" fmla="*/ 1 w 190"/>
                  <a:gd name="T19" fmla="*/ 1 h 98"/>
                  <a:gd name="T20" fmla="*/ 1 w 190"/>
                  <a:gd name="T21" fmla="*/ 1 h 98"/>
                  <a:gd name="T22" fmla="*/ 1 w 190"/>
                  <a:gd name="T23" fmla="*/ 1 h 98"/>
                  <a:gd name="T24" fmla="*/ 1 w 190"/>
                  <a:gd name="T25" fmla="*/ 1 h 98"/>
                  <a:gd name="T26" fmla="*/ 1 w 190"/>
                  <a:gd name="T27" fmla="*/ 1 h 98"/>
                  <a:gd name="T28" fmla="*/ 1 w 190"/>
                  <a:gd name="T29" fmla="*/ 1 h 98"/>
                  <a:gd name="T30" fmla="*/ 1 w 190"/>
                  <a:gd name="T31" fmla="*/ 1 h 98"/>
                  <a:gd name="T32" fmla="*/ 1 w 190"/>
                  <a:gd name="T33" fmla="*/ 1 h 98"/>
                  <a:gd name="T34" fmla="*/ 1 w 190"/>
                  <a:gd name="T35" fmla="*/ 1 h 98"/>
                  <a:gd name="T36" fmla="*/ 1 w 190"/>
                  <a:gd name="T37" fmla="*/ 1 h 98"/>
                  <a:gd name="T38" fmla="*/ 1 w 190"/>
                  <a:gd name="T39" fmla="*/ 1 h 98"/>
                  <a:gd name="T40" fmla="*/ 1 w 190"/>
                  <a:gd name="T41" fmla="*/ 1 h 98"/>
                  <a:gd name="T42" fmla="*/ 1 w 190"/>
                  <a:gd name="T43" fmla="*/ 1 h 98"/>
                  <a:gd name="T44" fmla="*/ 1 w 190"/>
                  <a:gd name="T45" fmla="*/ 1 h 98"/>
                  <a:gd name="T46" fmla="*/ 1 w 190"/>
                  <a:gd name="T47" fmla="*/ 1 h 98"/>
                  <a:gd name="T48" fmla="*/ 1 w 190"/>
                  <a:gd name="T49" fmla="*/ 1 h 98"/>
                  <a:gd name="T50" fmla="*/ 1 w 190"/>
                  <a:gd name="T51" fmla="*/ 1 h 98"/>
                  <a:gd name="T52" fmla="*/ 1 w 190"/>
                  <a:gd name="T53" fmla="*/ 1 h 98"/>
                  <a:gd name="T54" fmla="*/ 1 w 190"/>
                  <a:gd name="T55" fmla="*/ 1 h 98"/>
                  <a:gd name="T56" fmla="*/ 1 w 190"/>
                  <a:gd name="T57" fmla="*/ 1 h 98"/>
                  <a:gd name="T58" fmla="*/ 1 w 190"/>
                  <a:gd name="T59" fmla="*/ 1 h 98"/>
                  <a:gd name="T60" fmla="*/ 1 w 190"/>
                  <a:gd name="T61" fmla="*/ 1 h 98"/>
                  <a:gd name="T62" fmla="*/ 1 w 190"/>
                  <a:gd name="T63" fmla="*/ 1 h 98"/>
                  <a:gd name="T64" fmla="*/ 1 w 190"/>
                  <a:gd name="T65" fmla="*/ 1 h 98"/>
                  <a:gd name="T66" fmla="*/ 1 w 190"/>
                  <a:gd name="T67" fmla="*/ 1 h 98"/>
                  <a:gd name="T68" fmla="*/ 1 w 190"/>
                  <a:gd name="T69" fmla="*/ 1 h 98"/>
                  <a:gd name="T70" fmla="*/ 1 w 190"/>
                  <a:gd name="T71" fmla="*/ 1 h 98"/>
                  <a:gd name="T72" fmla="*/ 1 w 190"/>
                  <a:gd name="T73" fmla="*/ 1 h 98"/>
                  <a:gd name="T74" fmla="*/ 1 w 190"/>
                  <a:gd name="T75" fmla="*/ 1 h 98"/>
                  <a:gd name="T76" fmla="*/ 1 w 190"/>
                  <a:gd name="T77" fmla="*/ 1 h 98"/>
                  <a:gd name="T78" fmla="*/ 1 w 190"/>
                  <a:gd name="T79" fmla="*/ 1 h 98"/>
                  <a:gd name="T80" fmla="*/ 1 w 190"/>
                  <a:gd name="T81" fmla="*/ 1 h 98"/>
                  <a:gd name="T82" fmla="*/ 1 w 190"/>
                  <a:gd name="T83" fmla="*/ 1 h 98"/>
                  <a:gd name="T84" fmla="*/ 1 w 190"/>
                  <a:gd name="T85" fmla="*/ 1 h 98"/>
                  <a:gd name="T86" fmla="*/ 1 w 190"/>
                  <a:gd name="T87" fmla="*/ 1 h 98"/>
                  <a:gd name="T88" fmla="*/ 1 w 190"/>
                  <a:gd name="T89" fmla="*/ 1 h 98"/>
                  <a:gd name="T90" fmla="*/ 1 w 190"/>
                  <a:gd name="T91" fmla="*/ 1 h 98"/>
                  <a:gd name="T92" fmla="*/ 1 w 190"/>
                  <a:gd name="T93" fmla="*/ 1 h 98"/>
                  <a:gd name="T94" fmla="*/ 1 w 190"/>
                  <a:gd name="T95" fmla="*/ 1 h 98"/>
                  <a:gd name="T96" fmla="*/ 0 w 190"/>
                  <a:gd name="T97" fmla="*/ 1 h 98"/>
                  <a:gd name="T98" fmla="*/ 1 w 190"/>
                  <a:gd name="T99" fmla="*/ 1 h 98"/>
                  <a:gd name="T100" fmla="*/ 1 w 190"/>
                  <a:gd name="T101" fmla="*/ 1 h 98"/>
                  <a:gd name="T102" fmla="*/ 1 w 190"/>
                  <a:gd name="T103" fmla="*/ 1 h 98"/>
                  <a:gd name="T104" fmla="*/ 1 w 190"/>
                  <a:gd name="T105" fmla="*/ 1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
                  <a:gd name="T160" fmla="*/ 0 h 98"/>
                  <a:gd name="T161" fmla="*/ 190 w 190"/>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 h="98">
                    <a:moveTo>
                      <a:pt x="9" y="26"/>
                    </a:moveTo>
                    <a:lnTo>
                      <a:pt x="33" y="15"/>
                    </a:lnTo>
                    <a:lnTo>
                      <a:pt x="53" y="8"/>
                    </a:lnTo>
                    <a:lnTo>
                      <a:pt x="67" y="2"/>
                    </a:lnTo>
                    <a:lnTo>
                      <a:pt x="82" y="0"/>
                    </a:lnTo>
                    <a:lnTo>
                      <a:pt x="97" y="0"/>
                    </a:lnTo>
                    <a:lnTo>
                      <a:pt x="113" y="4"/>
                    </a:lnTo>
                    <a:lnTo>
                      <a:pt x="133" y="10"/>
                    </a:lnTo>
                    <a:lnTo>
                      <a:pt x="161" y="19"/>
                    </a:lnTo>
                    <a:lnTo>
                      <a:pt x="166" y="26"/>
                    </a:lnTo>
                    <a:lnTo>
                      <a:pt x="174" y="32"/>
                    </a:lnTo>
                    <a:lnTo>
                      <a:pt x="179" y="39"/>
                    </a:lnTo>
                    <a:lnTo>
                      <a:pt x="185" y="46"/>
                    </a:lnTo>
                    <a:lnTo>
                      <a:pt x="187" y="54"/>
                    </a:lnTo>
                    <a:lnTo>
                      <a:pt x="189" y="59"/>
                    </a:lnTo>
                    <a:lnTo>
                      <a:pt x="189" y="67"/>
                    </a:lnTo>
                    <a:lnTo>
                      <a:pt x="190" y="74"/>
                    </a:lnTo>
                    <a:lnTo>
                      <a:pt x="187" y="74"/>
                    </a:lnTo>
                    <a:lnTo>
                      <a:pt x="183" y="76"/>
                    </a:lnTo>
                    <a:lnTo>
                      <a:pt x="181" y="79"/>
                    </a:lnTo>
                    <a:lnTo>
                      <a:pt x="177" y="83"/>
                    </a:lnTo>
                    <a:lnTo>
                      <a:pt x="174" y="87"/>
                    </a:lnTo>
                    <a:lnTo>
                      <a:pt x="170" y="90"/>
                    </a:lnTo>
                    <a:lnTo>
                      <a:pt x="168" y="94"/>
                    </a:lnTo>
                    <a:lnTo>
                      <a:pt x="165" y="98"/>
                    </a:lnTo>
                    <a:lnTo>
                      <a:pt x="161" y="96"/>
                    </a:lnTo>
                    <a:lnTo>
                      <a:pt x="157" y="94"/>
                    </a:lnTo>
                    <a:lnTo>
                      <a:pt x="155" y="94"/>
                    </a:lnTo>
                    <a:lnTo>
                      <a:pt x="152" y="92"/>
                    </a:lnTo>
                    <a:lnTo>
                      <a:pt x="154" y="89"/>
                    </a:lnTo>
                    <a:lnTo>
                      <a:pt x="157" y="83"/>
                    </a:lnTo>
                    <a:lnTo>
                      <a:pt x="159" y="78"/>
                    </a:lnTo>
                    <a:lnTo>
                      <a:pt x="161" y="74"/>
                    </a:lnTo>
                    <a:lnTo>
                      <a:pt x="161" y="68"/>
                    </a:lnTo>
                    <a:lnTo>
                      <a:pt x="161" y="61"/>
                    </a:lnTo>
                    <a:lnTo>
                      <a:pt x="161" y="56"/>
                    </a:lnTo>
                    <a:lnTo>
                      <a:pt x="159" y="50"/>
                    </a:lnTo>
                    <a:lnTo>
                      <a:pt x="157" y="43"/>
                    </a:lnTo>
                    <a:lnTo>
                      <a:pt x="155" y="37"/>
                    </a:lnTo>
                    <a:lnTo>
                      <a:pt x="152" y="32"/>
                    </a:lnTo>
                    <a:lnTo>
                      <a:pt x="150" y="26"/>
                    </a:lnTo>
                    <a:lnTo>
                      <a:pt x="130" y="17"/>
                    </a:lnTo>
                    <a:lnTo>
                      <a:pt x="110" y="13"/>
                    </a:lnTo>
                    <a:lnTo>
                      <a:pt x="91" y="12"/>
                    </a:lnTo>
                    <a:lnTo>
                      <a:pt x="73" y="12"/>
                    </a:lnTo>
                    <a:lnTo>
                      <a:pt x="55" y="15"/>
                    </a:lnTo>
                    <a:lnTo>
                      <a:pt x="36" y="21"/>
                    </a:lnTo>
                    <a:lnTo>
                      <a:pt x="18" y="30"/>
                    </a:lnTo>
                    <a:lnTo>
                      <a:pt x="0" y="39"/>
                    </a:lnTo>
                    <a:lnTo>
                      <a:pt x="1" y="35"/>
                    </a:lnTo>
                    <a:lnTo>
                      <a:pt x="5" y="32"/>
                    </a:lnTo>
                    <a:lnTo>
                      <a:pt x="7" y="30"/>
                    </a:lnTo>
                    <a:lnTo>
                      <a:pt x="9" y="26"/>
                    </a:lnTo>
                    <a:close/>
                  </a:path>
                </a:pathLst>
              </a:custGeom>
              <a:solidFill>
                <a:srgbClr val="C67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6" name="Freeform 22"/>
              <p:cNvSpPr>
                <a:spLocks noChangeArrowheads="1"/>
              </p:cNvSpPr>
              <p:nvPr/>
            </p:nvSpPr>
            <p:spPr bwMode="auto">
              <a:xfrm>
                <a:off x="4209" y="2175"/>
                <a:ext cx="91" cy="48"/>
              </a:xfrm>
              <a:custGeom>
                <a:avLst/>
                <a:gdLst>
                  <a:gd name="T0" fmla="*/ 0 w 184"/>
                  <a:gd name="T1" fmla="*/ 1 h 96"/>
                  <a:gd name="T2" fmla="*/ 0 w 184"/>
                  <a:gd name="T3" fmla="*/ 1 h 96"/>
                  <a:gd name="T4" fmla="*/ 0 w 184"/>
                  <a:gd name="T5" fmla="*/ 1 h 96"/>
                  <a:gd name="T6" fmla="*/ 0 w 184"/>
                  <a:gd name="T7" fmla="*/ 1 h 96"/>
                  <a:gd name="T8" fmla="*/ 0 w 184"/>
                  <a:gd name="T9" fmla="*/ 0 h 96"/>
                  <a:gd name="T10" fmla="*/ 0 w 184"/>
                  <a:gd name="T11" fmla="*/ 0 h 96"/>
                  <a:gd name="T12" fmla="*/ 0 w 184"/>
                  <a:gd name="T13" fmla="*/ 1 h 96"/>
                  <a:gd name="T14" fmla="*/ 0 w 184"/>
                  <a:gd name="T15" fmla="*/ 1 h 96"/>
                  <a:gd name="T16" fmla="*/ 0 w 184"/>
                  <a:gd name="T17" fmla="*/ 1 h 96"/>
                  <a:gd name="T18" fmla="*/ 0 w 184"/>
                  <a:gd name="T19" fmla="*/ 1 h 96"/>
                  <a:gd name="T20" fmla="*/ 0 w 184"/>
                  <a:gd name="T21" fmla="*/ 1 h 96"/>
                  <a:gd name="T22" fmla="*/ 0 w 184"/>
                  <a:gd name="T23" fmla="*/ 1 h 96"/>
                  <a:gd name="T24" fmla="*/ 0 w 184"/>
                  <a:gd name="T25" fmla="*/ 1 h 96"/>
                  <a:gd name="T26" fmla="*/ 0 w 184"/>
                  <a:gd name="T27" fmla="*/ 1 h 96"/>
                  <a:gd name="T28" fmla="*/ 0 w 184"/>
                  <a:gd name="T29" fmla="*/ 1 h 96"/>
                  <a:gd name="T30" fmla="*/ 0 w 184"/>
                  <a:gd name="T31" fmla="*/ 1 h 96"/>
                  <a:gd name="T32" fmla="*/ 0 w 184"/>
                  <a:gd name="T33" fmla="*/ 1 h 96"/>
                  <a:gd name="T34" fmla="*/ 0 w 184"/>
                  <a:gd name="T35" fmla="*/ 1 h 96"/>
                  <a:gd name="T36" fmla="*/ 0 w 184"/>
                  <a:gd name="T37" fmla="*/ 1 h 96"/>
                  <a:gd name="T38" fmla="*/ 0 w 184"/>
                  <a:gd name="T39" fmla="*/ 1 h 96"/>
                  <a:gd name="T40" fmla="*/ 0 w 184"/>
                  <a:gd name="T41" fmla="*/ 1 h 96"/>
                  <a:gd name="T42" fmla="*/ 0 w 184"/>
                  <a:gd name="T43" fmla="*/ 1 h 96"/>
                  <a:gd name="T44" fmla="*/ 0 w 184"/>
                  <a:gd name="T45" fmla="*/ 1 h 96"/>
                  <a:gd name="T46" fmla="*/ 0 w 184"/>
                  <a:gd name="T47" fmla="*/ 1 h 96"/>
                  <a:gd name="T48" fmla="*/ 0 w 184"/>
                  <a:gd name="T49" fmla="*/ 1 h 96"/>
                  <a:gd name="T50" fmla="*/ 0 w 184"/>
                  <a:gd name="T51" fmla="*/ 1 h 96"/>
                  <a:gd name="T52" fmla="*/ 0 w 184"/>
                  <a:gd name="T53" fmla="*/ 1 h 96"/>
                  <a:gd name="T54" fmla="*/ 0 w 184"/>
                  <a:gd name="T55" fmla="*/ 1 h 96"/>
                  <a:gd name="T56" fmla="*/ 0 w 184"/>
                  <a:gd name="T57" fmla="*/ 1 h 96"/>
                  <a:gd name="T58" fmla="*/ 0 w 184"/>
                  <a:gd name="T59" fmla="*/ 1 h 96"/>
                  <a:gd name="T60" fmla="*/ 0 w 184"/>
                  <a:gd name="T61" fmla="*/ 1 h 96"/>
                  <a:gd name="T62" fmla="*/ 0 w 184"/>
                  <a:gd name="T63" fmla="*/ 1 h 96"/>
                  <a:gd name="T64" fmla="*/ 0 w 184"/>
                  <a:gd name="T65" fmla="*/ 1 h 96"/>
                  <a:gd name="T66" fmla="*/ 0 w 184"/>
                  <a:gd name="T67" fmla="*/ 1 h 96"/>
                  <a:gd name="T68" fmla="*/ 0 w 184"/>
                  <a:gd name="T69" fmla="*/ 1 h 96"/>
                  <a:gd name="T70" fmla="*/ 0 w 184"/>
                  <a:gd name="T71" fmla="*/ 1 h 96"/>
                  <a:gd name="T72" fmla="*/ 0 w 184"/>
                  <a:gd name="T73" fmla="*/ 1 h 96"/>
                  <a:gd name="T74" fmla="*/ 0 w 184"/>
                  <a:gd name="T75" fmla="*/ 1 h 96"/>
                  <a:gd name="T76" fmla="*/ 0 w 184"/>
                  <a:gd name="T77" fmla="*/ 1 h 96"/>
                  <a:gd name="T78" fmla="*/ 0 w 184"/>
                  <a:gd name="T79" fmla="*/ 1 h 96"/>
                  <a:gd name="T80" fmla="*/ 0 w 184"/>
                  <a:gd name="T81" fmla="*/ 1 h 96"/>
                  <a:gd name="T82" fmla="*/ 0 w 184"/>
                  <a:gd name="T83" fmla="*/ 1 h 96"/>
                  <a:gd name="T84" fmla="*/ 0 w 184"/>
                  <a:gd name="T85" fmla="*/ 1 h 96"/>
                  <a:gd name="T86" fmla="*/ 0 w 184"/>
                  <a:gd name="T87" fmla="*/ 1 h 96"/>
                  <a:gd name="T88" fmla="*/ 0 w 184"/>
                  <a:gd name="T89" fmla="*/ 1 h 96"/>
                  <a:gd name="T90" fmla="*/ 0 w 184"/>
                  <a:gd name="T91" fmla="*/ 1 h 96"/>
                  <a:gd name="T92" fmla="*/ 0 w 184"/>
                  <a:gd name="T93" fmla="*/ 1 h 96"/>
                  <a:gd name="T94" fmla="*/ 0 w 184"/>
                  <a:gd name="T95" fmla="*/ 1 h 96"/>
                  <a:gd name="T96" fmla="*/ 0 w 184"/>
                  <a:gd name="T97" fmla="*/ 1 h 96"/>
                  <a:gd name="T98" fmla="*/ 0 w 184"/>
                  <a:gd name="T99" fmla="*/ 1 h 96"/>
                  <a:gd name="T100" fmla="*/ 0 w 184"/>
                  <a:gd name="T101" fmla="*/ 1 h 96"/>
                  <a:gd name="T102" fmla="*/ 0 w 184"/>
                  <a:gd name="T103" fmla="*/ 1 h 96"/>
                  <a:gd name="T104" fmla="*/ 0 w 184"/>
                  <a:gd name="T105" fmla="*/ 1 h 9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84"/>
                  <a:gd name="T160" fmla="*/ 0 h 96"/>
                  <a:gd name="T161" fmla="*/ 184 w 184"/>
                  <a:gd name="T162" fmla="*/ 96 h 9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84" h="96">
                    <a:moveTo>
                      <a:pt x="8" y="26"/>
                    </a:moveTo>
                    <a:lnTo>
                      <a:pt x="31" y="15"/>
                    </a:lnTo>
                    <a:lnTo>
                      <a:pt x="50" y="8"/>
                    </a:lnTo>
                    <a:lnTo>
                      <a:pt x="66" y="2"/>
                    </a:lnTo>
                    <a:lnTo>
                      <a:pt x="79" y="0"/>
                    </a:lnTo>
                    <a:lnTo>
                      <a:pt x="94" y="0"/>
                    </a:lnTo>
                    <a:lnTo>
                      <a:pt x="110" y="4"/>
                    </a:lnTo>
                    <a:lnTo>
                      <a:pt x="130" y="10"/>
                    </a:lnTo>
                    <a:lnTo>
                      <a:pt x="156" y="19"/>
                    </a:lnTo>
                    <a:lnTo>
                      <a:pt x="163" y="26"/>
                    </a:lnTo>
                    <a:lnTo>
                      <a:pt x="169" y="34"/>
                    </a:lnTo>
                    <a:lnTo>
                      <a:pt x="174" y="41"/>
                    </a:lnTo>
                    <a:lnTo>
                      <a:pt x="180" y="48"/>
                    </a:lnTo>
                    <a:lnTo>
                      <a:pt x="182" y="54"/>
                    </a:lnTo>
                    <a:lnTo>
                      <a:pt x="182" y="59"/>
                    </a:lnTo>
                    <a:lnTo>
                      <a:pt x="184" y="65"/>
                    </a:lnTo>
                    <a:lnTo>
                      <a:pt x="184" y="72"/>
                    </a:lnTo>
                    <a:lnTo>
                      <a:pt x="182" y="74"/>
                    </a:lnTo>
                    <a:lnTo>
                      <a:pt x="178" y="76"/>
                    </a:lnTo>
                    <a:lnTo>
                      <a:pt x="176" y="78"/>
                    </a:lnTo>
                    <a:lnTo>
                      <a:pt x="173" y="79"/>
                    </a:lnTo>
                    <a:lnTo>
                      <a:pt x="171" y="85"/>
                    </a:lnTo>
                    <a:lnTo>
                      <a:pt x="167" y="89"/>
                    </a:lnTo>
                    <a:lnTo>
                      <a:pt x="165" y="92"/>
                    </a:lnTo>
                    <a:lnTo>
                      <a:pt x="162" y="96"/>
                    </a:lnTo>
                    <a:lnTo>
                      <a:pt x="160" y="94"/>
                    </a:lnTo>
                    <a:lnTo>
                      <a:pt x="156" y="92"/>
                    </a:lnTo>
                    <a:lnTo>
                      <a:pt x="154" y="92"/>
                    </a:lnTo>
                    <a:lnTo>
                      <a:pt x="151" y="90"/>
                    </a:lnTo>
                    <a:lnTo>
                      <a:pt x="152" y="87"/>
                    </a:lnTo>
                    <a:lnTo>
                      <a:pt x="156" y="83"/>
                    </a:lnTo>
                    <a:lnTo>
                      <a:pt x="158" y="79"/>
                    </a:lnTo>
                    <a:lnTo>
                      <a:pt x="160" y="78"/>
                    </a:lnTo>
                    <a:lnTo>
                      <a:pt x="160" y="70"/>
                    </a:lnTo>
                    <a:lnTo>
                      <a:pt x="160" y="63"/>
                    </a:lnTo>
                    <a:lnTo>
                      <a:pt x="158" y="57"/>
                    </a:lnTo>
                    <a:lnTo>
                      <a:pt x="158" y="50"/>
                    </a:lnTo>
                    <a:lnTo>
                      <a:pt x="156" y="45"/>
                    </a:lnTo>
                    <a:lnTo>
                      <a:pt x="152" y="37"/>
                    </a:lnTo>
                    <a:lnTo>
                      <a:pt x="151" y="32"/>
                    </a:lnTo>
                    <a:lnTo>
                      <a:pt x="149" y="26"/>
                    </a:lnTo>
                    <a:lnTo>
                      <a:pt x="129" y="17"/>
                    </a:lnTo>
                    <a:lnTo>
                      <a:pt x="110" y="12"/>
                    </a:lnTo>
                    <a:lnTo>
                      <a:pt x="92" y="10"/>
                    </a:lnTo>
                    <a:lnTo>
                      <a:pt x="74" y="12"/>
                    </a:lnTo>
                    <a:lnTo>
                      <a:pt x="55" y="15"/>
                    </a:lnTo>
                    <a:lnTo>
                      <a:pt x="37" y="21"/>
                    </a:lnTo>
                    <a:lnTo>
                      <a:pt x="19" y="28"/>
                    </a:lnTo>
                    <a:lnTo>
                      <a:pt x="0" y="37"/>
                    </a:lnTo>
                    <a:lnTo>
                      <a:pt x="2" y="34"/>
                    </a:lnTo>
                    <a:lnTo>
                      <a:pt x="4" y="32"/>
                    </a:lnTo>
                    <a:lnTo>
                      <a:pt x="6" y="28"/>
                    </a:lnTo>
                    <a:lnTo>
                      <a:pt x="8" y="26"/>
                    </a:lnTo>
                    <a:close/>
                  </a:path>
                </a:pathLst>
              </a:custGeom>
              <a:solidFill>
                <a:srgbClr val="D37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7" name="Freeform 23"/>
              <p:cNvSpPr>
                <a:spLocks noChangeArrowheads="1"/>
              </p:cNvSpPr>
              <p:nvPr/>
            </p:nvSpPr>
            <p:spPr bwMode="auto">
              <a:xfrm>
                <a:off x="4210" y="2176"/>
                <a:ext cx="89" cy="46"/>
              </a:xfrm>
              <a:custGeom>
                <a:avLst/>
                <a:gdLst>
                  <a:gd name="T0" fmla="*/ 1 w 178"/>
                  <a:gd name="T1" fmla="*/ 1 h 92"/>
                  <a:gd name="T2" fmla="*/ 1 w 178"/>
                  <a:gd name="T3" fmla="*/ 1 h 92"/>
                  <a:gd name="T4" fmla="*/ 1 w 178"/>
                  <a:gd name="T5" fmla="*/ 1 h 92"/>
                  <a:gd name="T6" fmla="*/ 1 w 178"/>
                  <a:gd name="T7" fmla="*/ 1 h 92"/>
                  <a:gd name="T8" fmla="*/ 1 w 178"/>
                  <a:gd name="T9" fmla="*/ 0 h 92"/>
                  <a:gd name="T10" fmla="*/ 1 w 178"/>
                  <a:gd name="T11" fmla="*/ 0 h 92"/>
                  <a:gd name="T12" fmla="*/ 1 w 178"/>
                  <a:gd name="T13" fmla="*/ 1 h 92"/>
                  <a:gd name="T14" fmla="*/ 1 w 178"/>
                  <a:gd name="T15" fmla="*/ 1 h 92"/>
                  <a:gd name="T16" fmla="*/ 1 w 178"/>
                  <a:gd name="T17" fmla="*/ 1 h 92"/>
                  <a:gd name="T18" fmla="*/ 1 w 178"/>
                  <a:gd name="T19" fmla="*/ 1 h 92"/>
                  <a:gd name="T20" fmla="*/ 1 w 178"/>
                  <a:gd name="T21" fmla="*/ 1 h 92"/>
                  <a:gd name="T22" fmla="*/ 1 w 178"/>
                  <a:gd name="T23" fmla="*/ 1 h 92"/>
                  <a:gd name="T24" fmla="*/ 1 w 178"/>
                  <a:gd name="T25" fmla="*/ 1 h 92"/>
                  <a:gd name="T26" fmla="*/ 1 w 178"/>
                  <a:gd name="T27" fmla="*/ 1 h 92"/>
                  <a:gd name="T28" fmla="*/ 1 w 178"/>
                  <a:gd name="T29" fmla="*/ 1 h 92"/>
                  <a:gd name="T30" fmla="*/ 1 w 178"/>
                  <a:gd name="T31" fmla="*/ 1 h 92"/>
                  <a:gd name="T32" fmla="*/ 1 w 178"/>
                  <a:gd name="T33" fmla="*/ 1 h 92"/>
                  <a:gd name="T34" fmla="*/ 1 w 178"/>
                  <a:gd name="T35" fmla="*/ 1 h 92"/>
                  <a:gd name="T36" fmla="*/ 1 w 178"/>
                  <a:gd name="T37" fmla="*/ 1 h 92"/>
                  <a:gd name="T38" fmla="*/ 1 w 178"/>
                  <a:gd name="T39" fmla="*/ 1 h 92"/>
                  <a:gd name="T40" fmla="*/ 1 w 178"/>
                  <a:gd name="T41" fmla="*/ 1 h 92"/>
                  <a:gd name="T42" fmla="*/ 1 w 178"/>
                  <a:gd name="T43" fmla="*/ 1 h 92"/>
                  <a:gd name="T44" fmla="*/ 1 w 178"/>
                  <a:gd name="T45" fmla="*/ 1 h 92"/>
                  <a:gd name="T46" fmla="*/ 1 w 178"/>
                  <a:gd name="T47" fmla="*/ 1 h 92"/>
                  <a:gd name="T48" fmla="*/ 1 w 178"/>
                  <a:gd name="T49" fmla="*/ 1 h 92"/>
                  <a:gd name="T50" fmla="*/ 1 w 178"/>
                  <a:gd name="T51" fmla="*/ 1 h 92"/>
                  <a:gd name="T52" fmla="*/ 1 w 178"/>
                  <a:gd name="T53" fmla="*/ 1 h 92"/>
                  <a:gd name="T54" fmla="*/ 1 w 178"/>
                  <a:gd name="T55" fmla="*/ 1 h 92"/>
                  <a:gd name="T56" fmla="*/ 1 w 178"/>
                  <a:gd name="T57" fmla="*/ 1 h 92"/>
                  <a:gd name="T58" fmla="*/ 1 w 178"/>
                  <a:gd name="T59" fmla="*/ 1 h 92"/>
                  <a:gd name="T60" fmla="*/ 1 w 178"/>
                  <a:gd name="T61" fmla="*/ 1 h 92"/>
                  <a:gd name="T62" fmla="*/ 1 w 178"/>
                  <a:gd name="T63" fmla="*/ 1 h 92"/>
                  <a:gd name="T64" fmla="*/ 1 w 178"/>
                  <a:gd name="T65" fmla="*/ 1 h 92"/>
                  <a:gd name="T66" fmla="*/ 1 w 178"/>
                  <a:gd name="T67" fmla="*/ 1 h 92"/>
                  <a:gd name="T68" fmla="*/ 1 w 178"/>
                  <a:gd name="T69" fmla="*/ 1 h 92"/>
                  <a:gd name="T70" fmla="*/ 1 w 178"/>
                  <a:gd name="T71" fmla="*/ 1 h 92"/>
                  <a:gd name="T72" fmla="*/ 1 w 178"/>
                  <a:gd name="T73" fmla="*/ 1 h 92"/>
                  <a:gd name="T74" fmla="*/ 1 w 178"/>
                  <a:gd name="T75" fmla="*/ 1 h 92"/>
                  <a:gd name="T76" fmla="*/ 1 w 178"/>
                  <a:gd name="T77" fmla="*/ 1 h 92"/>
                  <a:gd name="T78" fmla="*/ 1 w 178"/>
                  <a:gd name="T79" fmla="*/ 1 h 92"/>
                  <a:gd name="T80" fmla="*/ 1 w 178"/>
                  <a:gd name="T81" fmla="*/ 1 h 92"/>
                  <a:gd name="T82" fmla="*/ 1 w 178"/>
                  <a:gd name="T83" fmla="*/ 1 h 92"/>
                  <a:gd name="T84" fmla="*/ 1 w 178"/>
                  <a:gd name="T85" fmla="*/ 1 h 92"/>
                  <a:gd name="T86" fmla="*/ 1 w 178"/>
                  <a:gd name="T87" fmla="*/ 1 h 92"/>
                  <a:gd name="T88" fmla="*/ 1 w 178"/>
                  <a:gd name="T89" fmla="*/ 1 h 92"/>
                  <a:gd name="T90" fmla="*/ 1 w 178"/>
                  <a:gd name="T91" fmla="*/ 1 h 92"/>
                  <a:gd name="T92" fmla="*/ 1 w 178"/>
                  <a:gd name="T93" fmla="*/ 1 h 92"/>
                  <a:gd name="T94" fmla="*/ 1 w 178"/>
                  <a:gd name="T95" fmla="*/ 1 h 92"/>
                  <a:gd name="T96" fmla="*/ 0 w 178"/>
                  <a:gd name="T97" fmla="*/ 1 h 92"/>
                  <a:gd name="T98" fmla="*/ 1 w 178"/>
                  <a:gd name="T99" fmla="*/ 1 h 92"/>
                  <a:gd name="T100" fmla="*/ 1 w 178"/>
                  <a:gd name="T101" fmla="*/ 1 h 92"/>
                  <a:gd name="T102" fmla="*/ 1 w 178"/>
                  <a:gd name="T103" fmla="*/ 1 h 92"/>
                  <a:gd name="T104" fmla="*/ 1 w 178"/>
                  <a:gd name="T105" fmla="*/ 1 h 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92"/>
                  <a:gd name="T161" fmla="*/ 178 w 178"/>
                  <a:gd name="T162" fmla="*/ 92 h 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92">
                    <a:moveTo>
                      <a:pt x="5" y="24"/>
                    </a:moveTo>
                    <a:lnTo>
                      <a:pt x="29" y="15"/>
                    </a:lnTo>
                    <a:lnTo>
                      <a:pt x="48" y="8"/>
                    </a:lnTo>
                    <a:lnTo>
                      <a:pt x="62" y="2"/>
                    </a:lnTo>
                    <a:lnTo>
                      <a:pt x="77" y="0"/>
                    </a:lnTo>
                    <a:lnTo>
                      <a:pt x="90" y="0"/>
                    </a:lnTo>
                    <a:lnTo>
                      <a:pt x="106" y="4"/>
                    </a:lnTo>
                    <a:lnTo>
                      <a:pt x="126" y="10"/>
                    </a:lnTo>
                    <a:lnTo>
                      <a:pt x="152" y="19"/>
                    </a:lnTo>
                    <a:lnTo>
                      <a:pt x="158" y="26"/>
                    </a:lnTo>
                    <a:lnTo>
                      <a:pt x="163" y="32"/>
                    </a:lnTo>
                    <a:lnTo>
                      <a:pt x="169" y="39"/>
                    </a:lnTo>
                    <a:lnTo>
                      <a:pt x="174" y="46"/>
                    </a:lnTo>
                    <a:lnTo>
                      <a:pt x="176" y="52"/>
                    </a:lnTo>
                    <a:lnTo>
                      <a:pt x="176" y="57"/>
                    </a:lnTo>
                    <a:lnTo>
                      <a:pt x="176" y="63"/>
                    </a:lnTo>
                    <a:lnTo>
                      <a:pt x="178" y="66"/>
                    </a:lnTo>
                    <a:lnTo>
                      <a:pt x="176" y="68"/>
                    </a:lnTo>
                    <a:lnTo>
                      <a:pt x="172" y="70"/>
                    </a:lnTo>
                    <a:lnTo>
                      <a:pt x="170" y="74"/>
                    </a:lnTo>
                    <a:lnTo>
                      <a:pt x="169" y="76"/>
                    </a:lnTo>
                    <a:lnTo>
                      <a:pt x="167" y="81"/>
                    </a:lnTo>
                    <a:lnTo>
                      <a:pt x="163" y="85"/>
                    </a:lnTo>
                    <a:lnTo>
                      <a:pt x="161" y="88"/>
                    </a:lnTo>
                    <a:lnTo>
                      <a:pt x="158" y="92"/>
                    </a:lnTo>
                    <a:lnTo>
                      <a:pt x="156" y="90"/>
                    </a:lnTo>
                    <a:lnTo>
                      <a:pt x="154" y="88"/>
                    </a:lnTo>
                    <a:lnTo>
                      <a:pt x="150" y="88"/>
                    </a:lnTo>
                    <a:lnTo>
                      <a:pt x="148" y="87"/>
                    </a:lnTo>
                    <a:lnTo>
                      <a:pt x="150" y="83"/>
                    </a:lnTo>
                    <a:lnTo>
                      <a:pt x="152" y="81"/>
                    </a:lnTo>
                    <a:lnTo>
                      <a:pt x="156" y="77"/>
                    </a:lnTo>
                    <a:lnTo>
                      <a:pt x="158" y="76"/>
                    </a:lnTo>
                    <a:lnTo>
                      <a:pt x="156" y="68"/>
                    </a:lnTo>
                    <a:lnTo>
                      <a:pt x="156" y="63"/>
                    </a:lnTo>
                    <a:lnTo>
                      <a:pt x="156" y="55"/>
                    </a:lnTo>
                    <a:lnTo>
                      <a:pt x="156" y="50"/>
                    </a:lnTo>
                    <a:lnTo>
                      <a:pt x="154" y="43"/>
                    </a:lnTo>
                    <a:lnTo>
                      <a:pt x="150" y="37"/>
                    </a:lnTo>
                    <a:lnTo>
                      <a:pt x="148" y="30"/>
                    </a:lnTo>
                    <a:lnTo>
                      <a:pt x="145" y="24"/>
                    </a:lnTo>
                    <a:lnTo>
                      <a:pt x="125" y="15"/>
                    </a:lnTo>
                    <a:lnTo>
                      <a:pt x="106" y="10"/>
                    </a:lnTo>
                    <a:lnTo>
                      <a:pt x="88" y="8"/>
                    </a:lnTo>
                    <a:lnTo>
                      <a:pt x="71" y="8"/>
                    </a:lnTo>
                    <a:lnTo>
                      <a:pt x="53" y="11"/>
                    </a:lnTo>
                    <a:lnTo>
                      <a:pt x="37" y="17"/>
                    </a:lnTo>
                    <a:lnTo>
                      <a:pt x="18" y="24"/>
                    </a:lnTo>
                    <a:lnTo>
                      <a:pt x="0" y="33"/>
                    </a:lnTo>
                    <a:lnTo>
                      <a:pt x="2" y="32"/>
                    </a:lnTo>
                    <a:lnTo>
                      <a:pt x="4" y="28"/>
                    </a:lnTo>
                    <a:lnTo>
                      <a:pt x="4" y="26"/>
                    </a:lnTo>
                    <a:lnTo>
                      <a:pt x="5" y="24"/>
                    </a:lnTo>
                    <a:close/>
                  </a:path>
                </a:pathLst>
              </a:custGeom>
              <a:solidFill>
                <a:srgbClr val="E28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8" name="Freeform 24"/>
              <p:cNvSpPr>
                <a:spLocks noChangeArrowheads="1"/>
              </p:cNvSpPr>
              <p:nvPr/>
            </p:nvSpPr>
            <p:spPr bwMode="auto">
              <a:xfrm>
                <a:off x="4211" y="2176"/>
                <a:ext cx="87" cy="45"/>
              </a:xfrm>
              <a:custGeom>
                <a:avLst/>
                <a:gdLst>
                  <a:gd name="T0" fmla="*/ 1 w 172"/>
                  <a:gd name="T1" fmla="*/ 1 h 90"/>
                  <a:gd name="T2" fmla="*/ 1 w 172"/>
                  <a:gd name="T3" fmla="*/ 1 h 90"/>
                  <a:gd name="T4" fmla="*/ 1 w 172"/>
                  <a:gd name="T5" fmla="*/ 1 h 90"/>
                  <a:gd name="T6" fmla="*/ 1 w 172"/>
                  <a:gd name="T7" fmla="*/ 1 h 90"/>
                  <a:gd name="T8" fmla="*/ 1 w 172"/>
                  <a:gd name="T9" fmla="*/ 0 h 90"/>
                  <a:gd name="T10" fmla="*/ 1 w 172"/>
                  <a:gd name="T11" fmla="*/ 0 h 90"/>
                  <a:gd name="T12" fmla="*/ 1 w 172"/>
                  <a:gd name="T13" fmla="*/ 1 h 90"/>
                  <a:gd name="T14" fmla="*/ 1 w 172"/>
                  <a:gd name="T15" fmla="*/ 1 h 90"/>
                  <a:gd name="T16" fmla="*/ 1 w 172"/>
                  <a:gd name="T17" fmla="*/ 1 h 90"/>
                  <a:gd name="T18" fmla="*/ 1 w 172"/>
                  <a:gd name="T19" fmla="*/ 1 h 90"/>
                  <a:gd name="T20" fmla="*/ 1 w 172"/>
                  <a:gd name="T21" fmla="*/ 1 h 90"/>
                  <a:gd name="T22" fmla="*/ 1 w 172"/>
                  <a:gd name="T23" fmla="*/ 1 h 90"/>
                  <a:gd name="T24" fmla="*/ 1 w 172"/>
                  <a:gd name="T25" fmla="*/ 1 h 90"/>
                  <a:gd name="T26" fmla="*/ 1 w 172"/>
                  <a:gd name="T27" fmla="*/ 1 h 90"/>
                  <a:gd name="T28" fmla="*/ 1 w 172"/>
                  <a:gd name="T29" fmla="*/ 1 h 90"/>
                  <a:gd name="T30" fmla="*/ 1 w 172"/>
                  <a:gd name="T31" fmla="*/ 1 h 90"/>
                  <a:gd name="T32" fmla="*/ 1 w 172"/>
                  <a:gd name="T33" fmla="*/ 1 h 90"/>
                  <a:gd name="T34" fmla="*/ 1 w 172"/>
                  <a:gd name="T35" fmla="*/ 1 h 90"/>
                  <a:gd name="T36" fmla="*/ 1 w 172"/>
                  <a:gd name="T37" fmla="*/ 1 h 90"/>
                  <a:gd name="T38" fmla="*/ 1 w 172"/>
                  <a:gd name="T39" fmla="*/ 1 h 90"/>
                  <a:gd name="T40" fmla="*/ 1 w 172"/>
                  <a:gd name="T41" fmla="*/ 1 h 90"/>
                  <a:gd name="T42" fmla="*/ 1 w 172"/>
                  <a:gd name="T43" fmla="*/ 1 h 90"/>
                  <a:gd name="T44" fmla="*/ 1 w 172"/>
                  <a:gd name="T45" fmla="*/ 1 h 90"/>
                  <a:gd name="T46" fmla="*/ 1 w 172"/>
                  <a:gd name="T47" fmla="*/ 1 h 90"/>
                  <a:gd name="T48" fmla="*/ 1 w 172"/>
                  <a:gd name="T49" fmla="*/ 1 h 90"/>
                  <a:gd name="T50" fmla="*/ 1 w 172"/>
                  <a:gd name="T51" fmla="*/ 1 h 90"/>
                  <a:gd name="T52" fmla="*/ 1 w 172"/>
                  <a:gd name="T53" fmla="*/ 1 h 90"/>
                  <a:gd name="T54" fmla="*/ 1 w 172"/>
                  <a:gd name="T55" fmla="*/ 1 h 90"/>
                  <a:gd name="T56" fmla="*/ 1 w 172"/>
                  <a:gd name="T57" fmla="*/ 1 h 90"/>
                  <a:gd name="T58" fmla="*/ 1 w 172"/>
                  <a:gd name="T59" fmla="*/ 1 h 90"/>
                  <a:gd name="T60" fmla="*/ 1 w 172"/>
                  <a:gd name="T61" fmla="*/ 1 h 90"/>
                  <a:gd name="T62" fmla="*/ 1 w 172"/>
                  <a:gd name="T63" fmla="*/ 1 h 90"/>
                  <a:gd name="T64" fmla="*/ 1 w 172"/>
                  <a:gd name="T65" fmla="*/ 1 h 90"/>
                  <a:gd name="T66" fmla="*/ 1 w 172"/>
                  <a:gd name="T67" fmla="*/ 1 h 90"/>
                  <a:gd name="T68" fmla="*/ 1 w 172"/>
                  <a:gd name="T69" fmla="*/ 1 h 90"/>
                  <a:gd name="T70" fmla="*/ 1 w 172"/>
                  <a:gd name="T71" fmla="*/ 1 h 90"/>
                  <a:gd name="T72" fmla="*/ 1 w 172"/>
                  <a:gd name="T73" fmla="*/ 1 h 90"/>
                  <a:gd name="T74" fmla="*/ 1 w 172"/>
                  <a:gd name="T75" fmla="*/ 1 h 90"/>
                  <a:gd name="T76" fmla="*/ 1 w 172"/>
                  <a:gd name="T77" fmla="*/ 1 h 90"/>
                  <a:gd name="T78" fmla="*/ 1 w 172"/>
                  <a:gd name="T79" fmla="*/ 1 h 90"/>
                  <a:gd name="T80" fmla="*/ 1 w 172"/>
                  <a:gd name="T81" fmla="*/ 1 h 90"/>
                  <a:gd name="T82" fmla="*/ 1 w 172"/>
                  <a:gd name="T83" fmla="*/ 1 h 90"/>
                  <a:gd name="T84" fmla="*/ 1 w 172"/>
                  <a:gd name="T85" fmla="*/ 1 h 90"/>
                  <a:gd name="T86" fmla="*/ 1 w 172"/>
                  <a:gd name="T87" fmla="*/ 1 h 90"/>
                  <a:gd name="T88" fmla="*/ 1 w 172"/>
                  <a:gd name="T89" fmla="*/ 1 h 90"/>
                  <a:gd name="T90" fmla="*/ 1 w 172"/>
                  <a:gd name="T91" fmla="*/ 1 h 90"/>
                  <a:gd name="T92" fmla="*/ 1 w 172"/>
                  <a:gd name="T93" fmla="*/ 1 h 90"/>
                  <a:gd name="T94" fmla="*/ 1 w 172"/>
                  <a:gd name="T95" fmla="*/ 1 h 90"/>
                  <a:gd name="T96" fmla="*/ 0 w 172"/>
                  <a:gd name="T97" fmla="*/ 1 h 90"/>
                  <a:gd name="T98" fmla="*/ 1 w 172"/>
                  <a:gd name="T99" fmla="*/ 1 h 90"/>
                  <a:gd name="T100" fmla="*/ 1 w 172"/>
                  <a:gd name="T101" fmla="*/ 1 h 90"/>
                  <a:gd name="T102" fmla="*/ 1 w 172"/>
                  <a:gd name="T103" fmla="*/ 1 h 90"/>
                  <a:gd name="T104" fmla="*/ 1 w 172"/>
                  <a:gd name="T105" fmla="*/ 1 h 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2"/>
                  <a:gd name="T160" fmla="*/ 0 h 90"/>
                  <a:gd name="T161" fmla="*/ 172 w 172"/>
                  <a:gd name="T162" fmla="*/ 90 h 9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2" h="90">
                    <a:moveTo>
                      <a:pt x="5" y="22"/>
                    </a:moveTo>
                    <a:lnTo>
                      <a:pt x="29" y="13"/>
                    </a:lnTo>
                    <a:lnTo>
                      <a:pt x="46" y="8"/>
                    </a:lnTo>
                    <a:lnTo>
                      <a:pt x="60" y="2"/>
                    </a:lnTo>
                    <a:lnTo>
                      <a:pt x="73" y="0"/>
                    </a:lnTo>
                    <a:lnTo>
                      <a:pt x="86" y="0"/>
                    </a:lnTo>
                    <a:lnTo>
                      <a:pt x="102" y="4"/>
                    </a:lnTo>
                    <a:lnTo>
                      <a:pt x="123" y="10"/>
                    </a:lnTo>
                    <a:lnTo>
                      <a:pt x="148" y="19"/>
                    </a:lnTo>
                    <a:lnTo>
                      <a:pt x="154" y="26"/>
                    </a:lnTo>
                    <a:lnTo>
                      <a:pt x="159" y="32"/>
                    </a:lnTo>
                    <a:lnTo>
                      <a:pt x="165" y="39"/>
                    </a:lnTo>
                    <a:lnTo>
                      <a:pt x="170" y="46"/>
                    </a:lnTo>
                    <a:lnTo>
                      <a:pt x="172" y="50"/>
                    </a:lnTo>
                    <a:lnTo>
                      <a:pt x="172" y="55"/>
                    </a:lnTo>
                    <a:lnTo>
                      <a:pt x="172" y="61"/>
                    </a:lnTo>
                    <a:lnTo>
                      <a:pt x="172" y="65"/>
                    </a:lnTo>
                    <a:lnTo>
                      <a:pt x="170" y="66"/>
                    </a:lnTo>
                    <a:lnTo>
                      <a:pt x="168" y="70"/>
                    </a:lnTo>
                    <a:lnTo>
                      <a:pt x="167" y="72"/>
                    </a:lnTo>
                    <a:lnTo>
                      <a:pt x="165" y="76"/>
                    </a:lnTo>
                    <a:lnTo>
                      <a:pt x="163" y="79"/>
                    </a:lnTo>
                    <a:lnTo>
                      <a:pt x="161" y="83"/>
                    </a:lnTo>
                    <a:lnTo>
                      <a:pt x="157" y="87"/>
                    </a:lnTo>
                    <a:lnTo>
                      <a:pt x="156" y="90"/>
                    </a:lnTo>
                    <a:lnTo>
                      <a:pt x="154" y="90"/>
                    </a:lnTo>
                    <a:lnTo>
                      <a:pt x="152" y="88"/>
                    </a:lnTo>
                    <a:lnTo>
                      <a:pt x="150" y="88"/>
                    </a:lnTo>
                    <a:lnTo>
                      <a:pt x="148" y="87"/>
                    </a:lnTo>
                    <a:lnTo>
                      <a:pt x="150" y="83"/>
                    </a:lnTo>
                    <a:lnTo>
                      <a:pt x="152" y="81"/>
                    </a:lnTo>
                    <a:lnTo>
                      <a:pt x="154" y="77"/>
                    </a:lnTo>
                    <a:lnTo>
                      <a:pt x="156" y="76"/>
                    </a:lnTo>
                    <a:lnTo>
                      <a:pt x="156" y="70"/>
                    </a:lnTo>
                    <a:lnTo>
                      <a:pt x="156" y="63"/>
                    </a:lnTo>
                    <a:lnTo>
                      <a:pt x="156" y="57"/>
                    </a:lnTo>
                    <a:lnTo>
                      <a:pt x="156" y="50"/>
                    </a:lnTo>
                    <a:lnTo>
                      <a:pt x="154" y="43"/>
                    </a:lnTo>
                    <a:lnTo>
                      <a:pt x="150" y="37"/>
                    </a:lnTo>
                    <a:lnTo>
                      <a:pt x="148" y="32"/>
                    </a:lnTo>
                    <a:lnTo>
                      <a:pt x="145" y="24"/>
                    </a:lnTo>
                    <a:lnTo>
                      <a:pt x="124" y="15"/>
                    </a:lnTo>
                    <a:lnTo>
                      <a:pt x="106" y="10"/>
                    </a:lnTo>
                    <a:lnTo>
                      <a:pt x="88" y="8"/>
                    </a:lnTo>
                    <a:lnTo>
                      <a:pt x="71" y="8"/>
                    </a:lnTo>
                    <a:lnTo>
                      <a:pt x="53" y="10"/>
                    </a:lnTo>
                    <a:lnTo>
                      <a:pt x="36" y="15"/>
                    </a:lnTo>
                    <a:lnTo>
                      <a:pt x="18" y="22"/>
                    </a:lnTo>
                    <a:lnTo>
                      <a:pt x="0" y="32"/>
                    </a:lnTo>
                    <a:lnTo>
                      <a:pt x="2" y="30"/>
                    </a:lnTo>
                    <a:lnTo>
                      <a:pt x="3" y="28"/>
                    </a:lnTo>
                    <a:lnTo>
                      <a:pt x="3" y="24"/>
                    </a:lnTo>
                    <a:lnTo>
                      <a:pt x="5" y="22"/>
                    </a:lnTo>
                    <a:close/>
                  </a:path>
                </a:pathLst>
              </a:custGeom>
              <a:solidFill>
                <a:srgbClr val="F29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29" name="Freeform 25"/>
              <p:cNvSpPr>
                <a:spLocks noChangeArrowheads="1"/>
              </p:cNvSpPr>
              <p:nvPr/>
            </p:nvSpPr>
            <p:spPr bwMode="auto">
              <a:xfrm>
                <a:off x="4213" y="2176"/>
                <a:ext cx="84" cy="44"/>
              </a:xfrm>
              <a:custGeom>
                <a:avLst/>
                <a:gdLst>
                  <a:gd name="T0" fmla="*/ 1 w 167"/>
                  <a:gd name="T1" fmla="*/ 1 h 88"/>
                  <a:gd name="T2" fmla="*/ 1 w 167"/>
                  <a:gd name="T3" fmla="*/ 1 h 88"/>
                  <a:gd name="T4" fmla="*/ 1 w 167"/>
                  <a:gd name="T5" fmla="*/ 1 h 88"/>
                  <a:gd name="T6" fmla="*/ 1 w 167"/>
                  <a:gd name="T7" fmla="*/ 1 h 88"/>
                  <a:gd name="T8" fmla="*/ 1 w 167"/>
                  <a:gd name="T9" fmla="*/ 0 h 88"/>
                  <a:gd name="T10" fmla="*/ 1 w 167"/>
                  <a:gd name="T11" fmla="*/ 1 h 88"/>
                  <a:gd name="T12" fmla="*/ 1 w 167"/>
                  <a:gd name="T13" fmla="*/ 1 h 88"/>
                  <a:gd name="T14" fmla="*/ 1 w 167"/>
                  <a:gd name="T15" fmla="*/ 1 h 88"/>
                  <a:gd name="T16" fmla="*/ 1 w 167"/>
                  <a:gd name="T17" fmla="*/ 1 h 88"/>
                  <a:gd name="T18" fmla="*/ 1 w 167"/>
                  <a:gd name="T19" fmla="*/ 1 h 88"/>
                  <a:gd name="T20" fmla="*/ 1 w 167"/>
                  <a:gd name="T21" fmla="*/ 1 h 88"/>
                  <a:gd name="T22" fmla="*/ 1 w 167"/>
                  <a:gd name="T23" fmla="*/ 1 h 88"/>
                  <a:gd name="T24" fmla="*/ 1 w 167"/>
                  <a:gd name="T25" fmla="*/ 1 h 88"/>
                  <a:gd name="T26" fmla="*/ 1 w 167"/>
                  <a:gd name="T27" fmla="*/ 1 h 88"/>
                  <a:gd name="T28" fmla="*/ 1 w 167"/>
                  <a:gd name="T29" fmla="*/ 1 h 88"/>
                  <a:gd name="T30" fmla="*/ 1 w 167"/>
                  <a:gd name="T31" fmla="*/ 1 h 88"/>
                  <a:gd name="T32" fmla="*/ 1 w 167"/>
                  <a:gd name="T33" fmla="*/ 1 h 88"/>
                  <a:gd name="T34" fmla="*/ 1 w 167"/>
                  <a:gd name="T35" fmla="*/ 1 h 88"/>
                  <a:gd name="T36" fmla="*/ 1 w 167"/>
                  <a:gd name="T37" fmla="*/ 1 h 88"/>
                  <a:gd name="T38" fmla="*/ 1 w 167"/>
                  <a:gd name="T39" fmla="*/ 1 h 88"/>
                  <a:gd name="T40" fmla="*/ 1 w 167"/>
                  <a:gd name="T41" fmla="*/ 1 h 88"/>
                  <a:gd name="T42" fmla="*/ 1 w 167"/>
                  <a:gd name="T43" fmla="*/ 1 h 88"/>
                  <a:gd name="T44" fmla="*/ 1 w 167"/>
                  <a:gd name="T45" fmla="*/ 1 h 88"/>
                  <a:gd name="T46" fmla="*/ 1 w 167"/>
                  <a:gd name="T47" fmla="*/ 1 h 88"/>
                  <a:gd name="T48" fmla="*/ 0 w 167"/>
                  <a:gd name="T49" fmla="*/ 1 h 88"/>
                  <a:gd name="T50" fmla="*/ 1 w 167"/>
                  <a:gd name="T51" fmla="*/ 1 h 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7"/>
                  <a:gd name="T79" fmla="*/ 0 h 88"/>
                  <a:gd name="T80" fmla="*/ 167 w 167"/>
                  <a:gd name="T81" fmla="*/ 88 h 8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7" h="88">
                    <a:moveTo>
                      <a:pt x="6" y="22"/>
                    </a:moveTo>
                    <a:lnTo>
                      <a:pt x="28" y="13"/>
                    </a:lnTo>
                    <a:lnTo>
                      <a:pt x="46" y="8"/>
                    </a:lnTo>
                    <a:lnTo>
                      <a:pt x="59" y="4"/>
                    </a:lnTo>
                    <a:lnTo>
                      <a:pt x="72" y="0"/>
                    </a:lnTo>
                    <a:lnTo>
                      <a:pt x="83" y="2"/>
                    </a:lnTo>
                    <a:lnTo>
                      <a:pt x="98" y="4"/>
                    </a:lnTo>
                    <a:lnTo>
                      <a:pt x="118" y="10"/>
                    </a:lnTo>
                    <a:lnTo>
                      <a:pt x="143" y="19"/>
                    </a:lnTo>
                    <a:lnTo>
                      <a:pt x="165" y="46"/>
                    </a:lnTo>
                    <a:lnTo>
                      <a:pt x="167" y="63"/>
                    </a:lnTo>
                    <a:lnTo>
                      <a:pt x="160" y="72"/>
                    </a:lnTo>
                    <a:lnTo>
                      <a:pt x="153" y="88"/>
                    </a:lnTo>
                    <a:lnTo>
                      <a:pt x="147" y="85"/>
                    </a:lnTo>
                    <a:lnTo>
                      <a:pt x="154" y="76"/>
                    </a:lnTo>
                    <a:lnTo>
                      <a:pt x="154" y="52"/>
                    </a:lnTo>
                    <a:lnTo>
                      <a:pt x="143" y="24"/>
                    </a:lnTo>
                    <a:lnTo>
                      <a:pt x="123" y="15"/>
                    </a:lnTo>
                    <a:lnTo>
                      <a:pt x="105" y="10"/>
                    </a:lnTo>
                    <a:lnTo>
                      <a:pt x="88" y="6"/>
                    </a:lnTo>
                    <a:lnTo>
                      <a:pt x="70" y="6"/>
                    </a:lnTo>
                    <a:lnTo>
                      <a:pt x="54" y="10"/>
                    </a:lnTo>
                    <a:lnTo>
                      <a:pt x="37" y="13"/>
                    </a:lnTo>
                    <a:lnTo>
                      <a:pt x="19" y="21"/>
                    </a:lnTo>
                    <a:lnTo>
                      <a:pt x="0" y="30"/>
                    </a:lnTo>
                    <a:lnTo>
                      <a:pt x="6" y="22"/>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0" name="Freeform 26"/>
              <p:cNvSpPr>
                <a:spLocks noChangeArrowheads="1"/>
              </p:cNvSpPr>
              <p:nvPr/>
            </p:nvSpPr>
            <p:spPr bwMode="auto">
              <a:xfrm>
                <a:off x="4211" y="2191"/>
                <a:ext cx="64" cy="15"/>
              </a:xfrm>
              <a:custGeom>
                <a:avLst/>
                <a:gdLst>
                  <a:gd name="T0" fmla="*/ 0 w 126"/>
                  <a:gd name="T1" fmla="*/ 0 h 31"/>
                  <a:gd name="T2" fmla="*/ 1 w 126"/>
                  <a:gd name="T3" fmla="*/ 0 h 31"/>
                  <a:gd name="T4" fmla="*/ 1 w 126"/>
                  <a:gd name="T5" fmla="*/ 0 h 31"/>
                  <a:gd name="T6" fmla="*/ 1 w 126"/>
                  <a:gd name="T7" fmla="*/ 0 h 31"/>
                  <a:gd name="T8" fmla="*/ 1 w 126"/>
                  <a:gd name="T9" fmla="*/ 0 h 31"/>
                  <a:gd name="T10" fmla="*/ 1 w 126"/>
                  <a:gd name="T11" fmla="*/ 0 h 31"/>
                  <a:gd name="T12" fmla="*/ 1 w 126"/>
                  <a:gd name="T13" fmla="*/ 0 h 31"/>
                  <a:gd name="T14" fmla="*/ 1 w 126"/>
                  <a:gd name="T15" fmla="*/ 0 h 31"/>
                  <a:gd name="T16" fmla="*/ 1 w 126"/>
                  <a:gd name="T17" fmla="*/ 0 h 31"/>
                  <a:gd name="T18" fmla="*/ 1 w 126"/>
                  <a:gd name="T19" fmla="*/ 0 h 31"/>
                  <a:gd name="T20" fmla="*/ 1 w 126"/>
                  <a:gd name="T21" fmla="*/ 0 h 31"/>
                  <a:gd name="T22" fmla="*/ 1 w 126"/>
                  <a:gd name="T23" fmla="*/ 0 h 31"/>
                  <a:gd name="T24" fmla="*/ 1 w 126"/>
                  <a:gd name="T25" fmla="*/ 0 h 31"/>
                  <a:gd name="T26" fmla="*/ 1 w 126"/>
                  <a:gd name="T27" fmla="*/ 0 h 31"/>
                  <a:gd name="T28" fmla="*/ 1 w 126"/>
                  <a:gd name="T29" fmla="*/ 0 h 31"/>
                  <a:gd name="T30" fmla="*/ 1 w 126"/>
                  <a:gd name="T31" fmla="*/ 0 h 31"/>
                  <a:gd name="T32" fmla="*/ 1 w 126"/>
                  <a:gd name="T33" fmla="*/ 0 h 31"/>
                  <a:gd name="T34" fmla="*/ 1 w 126"/>
                  <a:gd name="T35" fmla="*/ 0 h 31"/>
                  <a:gd name="T36" fmla="*/ 0 w 126"/>
                  <a:gd name="T37" fmla="*/ 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6"/>
                  <a:gd name="T58" fmla="*/ 0 h 31"/>
                  <a:gd name="T59" fmla="*/ 126 w 126"/>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6" h="31">
                    <a:moveTo>
                      <a:pt x="0" y="7"/>
                    </a:moveTo>
                    <a:lnTo>
                      <a:pt x="16" y="3"/>
                    </a:lnTo>
                    <a:lnTo>
                      <a:pt x="31" y="2"/>
                    </a:lnTo>
                    <a:lnTo>
                      <a:pt x="44" y="0"/>
                    </a:lnTo>
                    <a:lnTo>
                      <a:pt x="57" y="0"/>
                    </a:lnTo>
                    <a:lnTo>
                      <a:pt x="69" y="0"/>
                    </a:lnTo>
                    <a:lnTo>
                      <a:pt x="82" y="3"/>
                    </a:lnTo>
                    <a:lnTo>
                      <a:pt x="95" y="9"/>
                    </a:lnTo>
                    <a:lnTo>
                      <a:pt x="110" y="16"/>
                    </a:lnTo>
                    <a:lnTo>
                      <a:pt x="126" y="31"/>
                    </a:lnTo>
                    <a:lnTo>
                      <a:pt x="104" y="27"/>
                    </a:lnTo>
                    <a:lnTo>
                      <a:pt x="93" y="20"/>
                    </a:lnTo>
                    <a:lnTo>
                      <a:pt x="80" y="14"/>
                    </a:lnTo>
                    <a:lnTo>
                      <a:pt x="68" y="11"/>
                    </a:lnTo>
                    <a:lnTo>
                      <a:pt x="55" y="9"/>
                    </a:lnTo>
                    <a:lnTo>
                      <a:pt x="40" y="9"/>
                    </a:lnTo>
                    <a:lnTo>
                      <a:pt x="27" y="9"/>
                    </a:lnTo>
                    <a:lnTo>
                      <a:pt x="13" y="9"/>
                    </a:lnTo>
                    <a:lnTo>
                      <a:pt x="0" y="7"/>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1" name="Freeform 27"/>
              <p:cNvSpPr>
                <a:spLocks noChangeArrowheads="1"/>
              </p:cNvSpPr>
              <p:nvPr/>
            </p:nvSpPr>
            <p:spPr bwMode="auto">
              <a:xfrm>
                <a:off x="4253" y="2200"/>
                <a:ext cx="10" cy="11"/>
              </a:xfrm>
              <a:custGeom>
                <a:avLst/>
                <a:gdLst>
                  <a:gd name="T0" fmla="*/ 0 w 20"/>
                  <a:gd name="T1" fmla="*/ 0 h 22"/>
                  <a:gd name="T2" fmla="*/ 1 w 20"/>
                  <a:gd name="T3" fmla="*/ 1 h 22"/>
                  <a:gd name="T4" fmla="*/ 1 w 20"/>
                  <a:gd name="T5" fmla="*/ 1 h 22"/>
                  <a:gd name="T6" fmla="*/ 1 w 20"/>
                  <a:gd name="T7" fmla="*/ 1 h 22"/>
                  <a:gd name="T8" fmla="*/ 1 w 20"/>
                  <a:gd name="T9" fmla="*/ 1 h 22"/>
                  <a:gd name="T10" fmla="*/ 0 w 20"/>
                  <a:gd name="T11" fmla="*/ 1 h 22"/>
                  <a:gd name="T12" fmla="*/ 0 w 20"/>
                  <a:gd name="T13" fmla="*/ 0 h 22"/>
                  <a:gd name="T14" fmla="*/ 0 60000 65536"/>
                  <a:gd name="T15" fmla="*/ 0 60000 65536"/>
                  <a:gd name="T16" fmla="*/ 0 60000 65536"/>
                  <a:gd name="T17" fmla="*/ 0 60000 65536"/>
                  <a:gd name="T18" fmla="*/ 0 60000 65536"/>
                  <a:gd name="T19" fmla="*/ 0 60000 65536"/>
                  <a:gd name="T20" fmla="*/ 0 60000 65536"/>
                  <a:gd name="T21" fmla="*/ 0 w 20"/>
                  <a:gd name="T22" fmla="*/ 0 h 22"/>
                  <a:gd name="T23" fmla="*/ 20 w 20"/>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2">
                    <a:moveTo>
                      <a:pt x="0" y="0"/>
                    </a:moveTo>
                    <a:lnTo>
                      <a:pt x="15" y="7"/>
                    </a:lnTo>
                    <a:lnTo>
                      <a:pt x="20" y="13"/>
                    </a:lnTo>
                    <a:lnTo>
                      <a:pt x="19" y="22"/>
                    </a:lnTo>
                    <a:lnTo>
                      <a:pt x="11" y="22"/>
                    </a:lnTo>
                    <a:lnTo>
                      <a:pt x="0" y="1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2" name="Freeform 28"/>
              <p:cNvSpPr>
                <a:spLocks noChangeArrowheads="1"/>
              </p:cNvSpPr>
              <p:nvPr/>
            </p:nvSpPr>
            <p:spPr bwMode="auto">
              <a:xfrm>
                <a:off x="4237" y="2199"/>
                <a:ext cx="14" cy="8"/>
              </a:xfrm>
              <a:custGeom>
                <a:avLst/>
                <a:gdLst>
                  <a:gd name="T0" fmla="*/ 0 w 28"/>
                  <a:gd name="T1" fmla="*/ 0 h 17"/>
                  <a:gd name="T2" fmla="*/ 1 w 28"/>
                  <a:gd name="T3" fmla="*/ 0 h 17"/>
                  <a:gd name="T4" fmla="*/ 1 w 28"/>
                  <a:gd name="T5" fmla="*/ 0 h 17"/>
                  <a:gd name="T6" fmla="*/ 1 w 28"/>
                  <a:gd name="T7" fmla="*/ 0 h 17"/>
                  <a:gd name="T8" fmla="*/ 1 w 28"/>
                  <a:gd name="T9" fmla="*/ 0 h 17"/>
                  <a:gd name="T10" fmla="*/ 1 w 28"/>
                  <a:gd name="T11" fmla="*/ 0 h 17"/>
                  <a:gd name="T12" fmla="*/ 0 w 28"/>
                  <a:gd name="T13" fmla="*/ 0 h 17"/>
                  <a:gd name="T14" fmla="*/ 0 60000 65536"/>
                  <a:gd name="T15" fmla="*/ 0 60000 65536"/>
                  <a:gd name="T16" fmla="*/ 0 60000 65536"/>
                  <a:gd name="T17" fmla="*/ 0 60000 65536"/>
                  <a:gd name="T18" fmla="*/ 0 60000 65536"/>
                  <a:gd name="T19" fmla="*/ 0 60000 65536"/>
                  <a:gd name="T20" fmla="*/ 0 60000 65536"/>
                  <a:gd name="T21" fmla="*/ 0 w 28"/>
                  <a:gd name="T22" fmla="*/ 0 h 17"/>
                  <a:gd name="T23" fmla="*/ 28 w 2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17">
                    <a:moveTo>
                      <a:pt x="0" y="2"/>
                    </a:moveTo>
                    <a:lnTo>
                      <a:pt x="18" y="0"/>
                    </a:lnTo>
                    <a:lnTo>
                      <a:pt x="28" y="6"/>
                    </a:lnTo>
                    <a:lnTo>
                      <a:pt x="28" y="17"/>
                    </a:lnTo>
                    <a:lnTo>
                      <a:pt x="18" y="15"/>
                    </a:lnTo>
                    <a:lnTo>
                      <a:pt x="2" y="9"/>
                    </a:lnTo>
                    <a:lnTo>
                      <a:pt x="0" y="2"/>
                    </a:lnTo>
                    <a:close/>
                  </a:path>
                </a:pathLst>
              </a:custGeom>
              <a:solidFill>
                <a:srgbClr val="C6BA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3" name="Freeform 29"/>
              <p:cNvSpPr>
                <a:spLocks noChangeArrowheads="1"/>
              </p:cNvSpPr>
              <p:nvPr/>
            </p:nvSpPr>
            <p:spPr bwMode="auto">
              <a:xfrm>
                <a:off x="4264" y="2210"/>
                <a:ext cx="5" cy="5"/>
              </a:xfrm>
              <a:custGeom>
                <a:avLst/>
                <a:gdLst>
                  <a:gd name="T0" fmla="*/ 0 w 11"/>
                  <a:gd name="T1" fmla="*/ 0 h 9"/>
                  <a:gd name="T2" fmla="*/ 0 w 11"/>
                  <a:gd name="T3" fmla="*/ 0 h 9"/>
                  <a:gd name="T4" fmla="*/ 0 w 11"/>
                  <a:gd name="T5" fmla="*/ 1 h 9"/>
                  <a:gd name="T6" fmla="*/ 0 w 11"/>
                  <a:gd name="T7" fmla="*/ 1 h 9"/>
                  <a:gd name="T8" fmla="*/ 0 w 11"/>
                  <a:gd name="T9" fmla="*/ 1 h 9"/>
                  <a:gd name="T10" fmla="*/ 0 w 11"/>
                  <a:gd name="T11" fmla="*/ 1 h 9"/>
                  <a:gd name="T12" fmla="*/ 0 w 11"/>
                  <a:gd name="T13" fmla="*/ 0 h 9"/>
                  <a:gd name="T14" fmla="*/ 0 w 11"/>
                  <a:gd name="T15" fmla="*/ 0 h 9"/>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9"/>
                  <a:gd name="T26" fmla="*/ 11 w 1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9">
                    <a:moveTo>
                      <a:pt x="0" y="0"/>
                    </a:moveTo>
                    <a:lnTo>
                      <a:pt x="11" y="0"/>
                    </a:lnTo>
                    <a:lnTo>
                      <a:pt x="11" y="9"/>
                    </a:lnTo>
                    <a:lnTo>
                      <a:pt x="2" y="9"/>
                    </a:lnTo>
                    <a:lnTo>
                      <a:pt x="2" y="8"/>
                    </a:lnTo>
                    <a:lnTo>
                      <a:pt x="2" y="4"/>
                    </a:lnTo>
                    <a:lnTo>
                      <a:pt x="0" y="0"/>
                    </a:lnTo>
                    <a:close/>
                  </a:path>
                </a:pathLst>
              </a:custGeom>
              <a:solidFill>
                <a:srgbClr val="C6BA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4" name="Freeform 30"/>
              <p:cNvSpPr>
                <a:spLocks noChangeArrowheads="1"/>
              </p:cNvSpPr>
              <p:nvPr/>
            </p:nvSpPr>
            <p:spPr bwMode="auto">
              <a:xfrm>
                <a:off x="4229" y="2205"/>
                <a:ext cx="30" cy="20"/>
              </a:xfrm>
              <a:custGeom>
                <a:avLst/>
                <a:gdLst>
                  <a:gd name="T0" fmla="*/ 0 w 60"/>
                  <a:gd name="T1" fmla="*/ 0 h 41"/>
                  <a:gd name="T2" fmla="*/ 1 w 60"/>
                  <a:gd name="T3" fmla="*/ 0 h 41"/>
                  <a:gd name="T4" fmla="*/ 1 w 60"/>
                  <a:gd name="T5" fmla="*/ 0 h 41"/>
                  <a:gd name="T6" fmla="*/ 1 w 60"/>
                  <a:gd name="T7" fmla="*/ 0 h 41"/>
                  <a:gd name="T8" fmla="*/ 1 w 60"/>
                  <a:gd name="T9" fmla="*/ 0 h 41"/>
                  <a:gd name="T10" fmla="*/ 1 w 60"/>
                  <a:gd name="T11" fmla="*/ 0 h 41"/>
                  <a:gd name="T12" fmla="*/ 1 w 60"/>
                  <a:gd name="T13" fmla="*/ 0 h 41"/>
                  <a:gd name="T14" fmla="*/ 1 w 60"/>
                  <a:gd name="T15" fmla="*/ 0 h 41"/>
                  <a:gd name="T16" fmla="*/ 1 w 60"/>
                  <a:gd name="T17" fmla="*/ 0 h 41"/>
                  <a:gd name="T18" fmla="*/ 1 w 60"/>
                  <a:gd name="T19" fmla="*/ 0 h 41"/>
                  <a:gd name="T20" fmla="*/ 1 w 60"/>
                  <a:gd name="T21" fmla="*/ 0 h 41"/>
                  <a:gd name="T22" fmla="*/ 0 w 60"/>
                  <a:gd name="T23" fmla="*/ 0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
                  <a:gd name="T37" fmla="*/ 0 h 41"/>
                  <a:gd name="T38" fmla="*/ 60 w 60"/>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 h="41">
                    <a:moveTo>
                      <a:pt x="0" y="0"/>
                    </a:moveTo>
                    <a:lnTo>
                      <a:pt x="16" y="2"/>
                    </a:lnTo>
                    <a:lnTo>
                      <a:pt x="44" y="19"/>
                    </a:lnTo>
                    <a:lnTo>
                      <a:pt x="58" y="20"/>
                    </a:lnTo>
                    <a:lnTo>
                      <a:pt x="60" y="41"/>
                    </a:lnTo>
                    <a:lnTo>
                      <a:pt x="47" y="41"/>
                    </a:lnTo>
                    <a:lnTo>
                      <a:pt x="27" y="28"/>
                    </a:lnTo>
                    <a:lnTo>
                      <a:pt x="7" y="15"/>
                    </a:lnTo>
                    <a:lnTo>
                      <a:pt x="7" y="13"/>
                    </a:lnTo>
                    <a:lnTo>
                      <a:pt x="3" y="8"/>
                    </a:lnTo>
                    <a:lnTo>
                      <a:pt x="1" y="2"/>
                    </a:lnTo>
                    <a:lnTo>
                      <a:pt x="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5" name="Freeform 31"/>
              <p:cNvSpPr>
                <a:spLocks noChangeArrowheads="1"/>
              </p:cNvSpPr>
              <p:nvPr/>
            </p:nvSpPr>
            <p:spPr bwMode="auto">
              <a:xfrm>
                <a:off x="4160" y="2200"/>
                <a:ext cx="151" cy="192"/>
              </a:xfrm>
              <a:custGeom>
                <a:avLst/>
                <a:gdLst>
                  <a:gd name="T0" fmla="*/ 0 w 303"/>
                  <a:gd name="T1" fmla="*/ 0 h 384"/>
                  <a:gd name="T2" fmla="*/ 0 w 303"/>
                  <a:gd name="T3" fmla="*/ 0 h 384"/>
                  <a:gd name="T4" fmla="*/ 0 w 303"/>
                  <a:gd name="T5" fmla="*/ 1 h 384"/>
                  <a:gd name="T6" fmla="*/ 0 w 303"/>
                  <a:gd name="T7" fmla="*/ 1 h 384"/>
                  <a:gd name="T8" fmla="*/ 0 w 303"/>
                  <a:gd name="T9" fmla="*/ 1 h 384"/>
                  <a:gd name="T10" fmla="*/ 0 w 303"/>
                  <a:gd name="T11" fmla="*/ 1 h 384"/>
                  <a:gd name="T12" fmla="*/ 0 w 303"/>
                  <a:gd name="T13" fmla="*/ 1 h 384"/>
                  <a:gd name="T14" fmla="*/ 0 w 303"/>
                  <a:gd name="T15" fmla="*/ 1 h 384"/>
                  <a:gd name="T16" fmla="*/ 0 w 303"/>
                  <a:gd name="T17" fmla="*/ 1 h 384"/>
                  <a:gd name="T18" fmla="*/ 0 w 303"/>
                  <a:gd name="T19" fmla="*/ 1 h 384"/>
                  <a:gd name="T20" fmla="*/ 0 w 303"/>
                  <a:gd name="T21" fmla="*/ 1 h 384"/>
                  <a:gd name="T22" fmla="*/ 0 w 303"/>
                  <a:gd name="T23" fmla="*/ 1 h 384"/>
                  <a:gd name="T24" fmla="*/ 0 w 303"/>
                  <a:gd name="T25" fmla="*/ 1 h 384"/>
                  <a:gd name="T26" fmla="*/ 0 w 303"/>
                  <a:gd name="T27" fmla="*/ 1 h 384"/>
                  <a:gd name="T28" fmla="*/ 0 w 303"/>
                  <a:gd name="T29" fmla="*/ 1 h 384"/>
                  <a:gd name="T30" fmla="*/ 0 w 303"/>
                  <a:gd name="T31" fmla="*/ 1 h 384"/>
                  <a:gd name="T32" fmla="*/ 0 w 303"/>
                  <a:gd name="T33" fmla="*/ 1 h 384"/>
                  <a:gd name="T34" fmla="*/ 0 w 303"/>
                  <a:gd name="T35" fmla="*/ 1 h 384"/>
                  <a:gd name="T36" fmla="*/ 0 w 303"/>
                  <a:gd name="T37" fmla="*/ 1 h 384"/>
                  <a:gd name="T38" fmla="*/ 0 w 303"/>
                  <a:gd name="T39" fmla="*/ 1 h 384"/>
                  <a:gd name="T40" fmla="*/ 0 w 303"/>
                  <a:gd name="T41" fmla="*/ 1 h 384"/>
                  <a:gd name="T42" fmla="*/ 0 w 303"/>
                  <a:gd name="T43" fmla="*/ 1 h 384"/>
                  <a:gd name="T44" fmla="*/ 0 w 303"/>
                  <a:gd name="T45" fmla="*/ 1 h 384"/>
                  <a:gd name="T46" fmla="*/ 0 w 303"/>
                  <a:gd name="T47" fmla="*/ 1 h 384"/>
                  <a:gd name="T48" fmla="*/ 0 w 303"/>
                  <a:gd name="T49" fmla="*/ 1 h 384"/>
                  <a:gd name="T50" fmla="*/ 0 w 303"/>
                  <a:gd name="T51" fmla="*/ 1 h 384"/>
                  <a:gd name="T52" fmla="*/ 0 w 303"/>
                  <a:gd name="T53" fmla="*/ 1 h 384"/>
                  <a:gd name="T54" fmla="*/ 0 w 303"/>
                  <a:gd name="T55" fmla="*/ 1 h 384"/>
                  <a:gd name="T56" fmla="*/ 0 w 303"/>
                  <a:gd name="T57" fmla="*/ 1 h 384"/>
                  <a:gd name="T58" fmla="*/ 0 w 303"/>
                  <a:gd name="T59" fmla="*/ 1 h 384"/>
                  <a:gd name="T60" fmla="*/ 0 w 303"/>
                  <a:gd name="T61" fmla="*/ 1 h 384"/>
                  <a:gd name="T62" fmla="*/ 0 w 303"/>
                  <a:gd name="T63" fmla="*/ 1 h 384"/>
                  <a:gd name="T64" fmla="*/ 0 w 303"/>
                  <a:gd name="T65" fmla="*/ 1 h 384"/>
                  <a:gd name="T66" fmla="*/ 0 w 303"/>
                  <a:gd name="T67" fmla="*/ 1 h 384"/>
                  <a:gd name="T68" fmla="*/ 0 w 303"/>
                  <a:gd name="T69" fmla="*/ 1 h 384"/>
                  <a:gd name="T70" fmla="*/ 0 w 303"/>
                  <a:gd name="T71" fmla="*/ 0 h 3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3"/>
                  <a:gd name="T109" fmla="*/ 0 h 384"/>
                  <a:gd name="T110" fmla="*/ 303 w 303"/>
                  <a:gd name="T111" fmla="*/ 384 h 3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3" h="384">
                    <a:moveTo>
                      <a:pt x="55" y="0"/>
                    </a:moveTo>
                    <a:lnTo>
                      <a:pt x="42" y="0"/>
                    </a:lnTo>
                    <a:lnTo>
                      <a:pt x="29" y="4"/>
                    </a:lnTo>
                    <a:lnTo>
                      <a:pt x="18" y="13"/>
                    </a:lnTo>
                    <a:lnTo>
                      <a:pt x="9" y="24"/>
                    </a:lnTo>
                    <a:lnTo>
                      <a:pt x="7" y="68"/>
                    </a:lnTo>
                    <a:lnTo>
                      <a:pt x="2" y="110"/>
                    </a:lnTo>
                    <a:lnTo>
                      <a:pt x="0" y="152"/>
                    </a:lnTo>
                    <a:lnTo>
                      <a:pt x="5" y="195"/>
                    </a:lnTo>
                    <a:lnTo>
                      <a:pt x="9" y="250"/>
                    </a:lnTo>
                    <a:lnTo>
                      <a:pt x="38" y="294"/>
                    </a:lnTo>
                    <a:lnTo>
                      <a:pt x="92" y="325"/>
                    </a:lnTo>
                    <a:lnTo>
                      <a:pt x="141" y="347"/>
                    </a:lnTo>
                    <a:lnTo>
                      <a:pt x="198" y="369"/>
                    </a:lnTo>
                    <a:lnTo>
                      <a:pt x="229" y="378"/>
                    </a:lnTo>
                    <a:lnTo>
                      <a:pt x="284" y="384"/>
                    </a:lnTo>
                    <a:lnTo>
                      <a:pt x="303" y="358"/>
                    </a:lnTo>
                    <a:lnTo>
                      <a:pt x="266" y="353"/>
                    </a:lnTo>
                    <a:lnTo>
                      <a:pt x="231" y="343"/>
                    </a:lnTo>
                    <a:lnTo>
                      <a:pt x="224" y="332"/>
                    </a:lnTo>
                    <a:lnTo>
                      <a:pt x="248" y="343"/>
                    </a:lnTo>
                    <a:lnTo>
                      <a:pt x="275" y="336"/>
                    </a:lnTo>
                    <a:lnTo>
                      <a:pt x="277" y="307"/>
                    </a:lnTo>
                    <a:lnTo>
                      <a:pt x="264" y="285"/>
                    </a:lnTo>
                    <a:lnTo>
                      <a:pt x="196" y="253"/>
                    </a:lnTo>
                    <a:lnTo>
                      <a:pt x="185" y="222"/>
                    </a:lnTo>
                    <a:lnTo>
                      <a:pt x="194" y="167"/>
                    </a:lnTo>
                    <a:lnTo>
                      <a:pt x="198" y="116"/>
                    </a:lnTo>
                    <a:lnTo>
                      <a:pt x="189" y="96"/>
                    </a:lnTo>
                    <a:lnTo>
                      <a:pt x="171" y="74"/>
                    </a:lnTo>
                    <a:lnTo>
                      <a:pt x="149" y="55"/>
                    </a:lnTo>
                    <a:lnTo>
                      <a:pt x="123" y="35"/>
                    </a:lnTo>
                    <a:lnTo>
                      <a:pt x="99" y="20"/>
                    </a:lnTo>
                    <a:lnTo>
                      <a:pt x="77" y="7"/>
                    </a:lnTo>
                    <a:lnTo>
                      <a:pt x="62" y="2"/>
                    </a:lnTo>
                    <a:lnTo>
                      <a:pt x="55"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6" name="Freeform 32"/>
              <p:cNvSpPr>
                <a:spLocks noChangeArrowheads="1"/>
              </p:cNvSpPr>
              <p:nvPr/>
            </p:nvSpPr>
            <p:spPr bwMode="auto">
              <a:xfrm>
                <a:off x="4161" y="2202"/>
                <a:ext cx="149" cy="189"/>
              </a:xfrm>
              <a:custGeom>
                <a:avLst/>
                <a:gdLst>
                  <a:gd name="T0" fmla="*/ 0 w 299"/>
                  <a:gd name="T1" fmla="*/ 0 h 378"/>
                  <a:gd name="T2" fmla="*/ 0 w 299"/>
                  <a:gd name="T3" fmla="*/ 1 h 378"/>
                  <a:gd name="T4" fmla="*/ 0 w 299"/>
                  <a:gd name="T5" fmla="*/ 1 h 378"/>
                  <a:gd name="T6" fmla="*/ 0 w 299"/>
                  <a:gd name="T7" fmla="*/ 1 h 378"/>
                  <a:gd name="T8" fmla="*/ 0 w 299"/>
                  <a:gd name="T9" fmla="*/ 1 h 378"/>
                  <a:gd name="T10" fmla="*/ 0 w 299"/>
                  <a:gd name="T11" fmla="*/ 1 h 378"/>
                  <a:gd name="T12" fmla="*/ 0 w 299"/>
                  <a:gd name="T13" fmla="*/ 1 h 378"/>
                  <a:gd name="T14" fmla="*/ 0 w 299"/>
                  <a:gd name="T15" fmla="*/ 1 h 378"/>
                  <a:gd name="T16" fmla="*/ 0 w 299"/>
                  <a:gd name="T17" fmla="*/ 1 h 378"/>
                  <a:gd name="T18" fmla="*/ 0 w 299"/>
                  <a:gd name="T19" fmla="*/ 1 h 378"/>
                  <a:gd name="T20" fmla="*/ 0 w 299"/>
                  <a:gd name="T21" fmla="*/ 1 h 378"/>
                  <a:gd name="T22" fmla="*/ 0 w 299"/>
                  <a:gd name="T23" fmla="*/ 1 h 378"/>
                  <a:gd name="T24" fmla="*/ 0 w 299"/>
                  <a:gd name="T25" fmla="*/ 1 h 378"/>
                  <a:gd name="T26" fmla="*/ 0 w 299"/>
                  <a:gd name="T27" fmla="*/ 1 h 378"/>
                  <a:gd name="T28" fmla="*/ 0 w 299"/>
                  <a:gd name="T29" fmla="*/ 1 h 378"/>
                  <a:gd name="T30" fmla="*/ 0 w 299"/>
                  <a:gd name="T31" fmla="*/ 1 h 378"/>
                  <a:gd name="T32" fmla="*/ 0 w 299"/>
                  <a:gd name="T33" fmla="*/ 1 h 378"/>
                  <a:gd name="T34" fmla="*/ 0 w 299"/>
                  <a:gd name="T35" fmla="*/ 1 h 378"/>
                  <a:gd name="T36" fmla="*/ 0 w 299"/>
                  <a:gd name="T37" fmla="*/ 1 h 378"/>
                  <a:gd name="T38" fmla="*/ 0 w 299"/>
                  <a:gd name="T39" fmla="*/ 1 h 378"/>
                  <a:gd name="T40" fmla="*/ 0 w 299"/>
                  <a:gd name="T41" fmla="*/ 1 h 378"/>
                  <a:gd name="T42" fmla="*/ 0 w 299"/>
                  <a:gd name="T43" fmla="*/ 1 h 378"/>
                  <a:gd name="T44" fmla="*/ 0 w 299"/>
                  <a:gd name="T45" fmla="*/ 1 h 378"/>
                  <a:gd name="T46" fmla="*/ 0 w 299"/>
                  <a:gd name="T47" fmla="*/ 1 h 378"/>
                  <a:gd name="T48" fmla="*/ 0 w 299"/>
                  <a:gd name="T49" fmla="*/ 1 h 378"/>
                  <a:gd name="T50" fmla="*/ 0 w 299"/>
                  <a:gd name="T51" fmla="*/ 1 h 378"/>
                  <a:gd name="T52" fmla="*/ 0 w 299"/>
                  <a:gd name="T53" fmla="*/ 1 h 378"/>
                  <a:gd name="T54" fmla="*/ 0 w 299"/>
                  <a:gd name="T55" fmla="*/ 1 h 378"/>
                  <a:gd name="T56" fmla="*/ 0 w 299"/>
                  <a:gd name="T57" fmla="*/ 1 h 378"/>
                  <a:gd name="T58" fmla="*/ 0 w 299"/>
                  <a:gd name="T59" fmla="*/ 1 h 378"/>
                  <a:gd name="T60" fmla="*/ 0 w 299"/>
                  <a:gd name="T61" fmla="*/ 1 h 378"/>
                  <a:gd name="T62" fmla="*/ 0 w 299"/>
                  <a:gd name="T63" fmla="*/ 1 h 378"/>
                  <a:gd name="T64" fmla="*/ 0 w 299"/>
                  <a:gd name="T65" fmla="*/ 1 h 378"/>
                  <a:gd name="T66" fmla="*/ 0 w 299"/>
                  <a:gd name="T67" fmla="*/ 1 h 378"/>
                  <a:gd name="T68" fmla="*/ 0 w 299"/>
                  <a:gd name="T69" fmla="*/ 1 h 378"/>
                  <a:gd name="T70" fmla="*/ 0 w 299"/>
                  <a:gd name="T71" fmla="*/ 1 h 378"/>
                  <a:gd name="T72" fmla="*/ 0 w 299"/>
                  <a:gd name="T73" fmla="*/ 1 h 378"/>
                  <a:gd name="T74" fmla="*/ 0 w 299"/>
                  <a:gd name="T75" fmla="*/ 1 h 378"/>
                  <a:gd name="T76" fmla="*/ 0 w 299"/>
                  <a:gd name="T77" fmla="*/ 1 h 378"/>
                  <a:gd name="T78" fmla="*/ 0 w 299"/>
                  <a:gd name="T79" fmla="*/ 1 h 378"/>
                  <a:gd name="T80" fmla="*/ 0 w 299"/>
                  <a:gd name="T81" fmla="*/ 1 h 378"/>
                  <a:gd name="T82" fmla="*/ 0 w 299"/>
                  <a:gd name="T83" fmla="*/ 1 h 378"/>
                  <a:gd name="T84" fmla="*/ 0 w 299"/>
                  <a:gd name="T85" fmla="*/ 1 h 378"/>
                  <a:gd name="T86" fmla="*/ 0 w 299"/>
                  <a:gd name="T87" fmla="*/ 1 h 378"/>
                  <a:gd name="T88" fmla="*/ 0 w 299"/>
                  <a:gd name="T89" fmla="*/ 1 h 378"/>
                  <a:gd name="T90" fmla="*/ 0 w 299"/>
                  <a:gd name="T91" fmla="*/ 1 h 378"/>
                  <a:gd name="T92" fmla="*/ 0 w 299"/>
                  <a:gd name="T93" fmla="*/ 1 h 378"/>
                  <a:gd name="T94" fmla="*/ 0 w 299"/>
                  <a:gd name="T95" fmla="*/ 1 h 378"/>
                  <a:gd name="T96" fmla="*/ 0 w 299"/>
                  <a:gd name="T97" fmla="*/ 1 h 378"/>
                  <a:gd name="T98" fmla="*/ 0 w 299"/>
                  <a:gd name="T99" fmla="*/ 1 h 378"/>
                  <a:gd name="T100" fmla="*/ 0 w 299"/>
                  <a:gd name="T101" fmla="*/ 1 h 378"/>
                  <a:gd name="T102" fmla="*/ 0 w 299"/>
                  <a:gd name="T103" fmla="*/ 1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9"/>
                  <a:gd name="T157" fmla="*/ 0 h 378"/>
                  <a:gd name="T158" fmla="*/ 299 w 29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9" h="378">
                    <a:moveTo>
                      <a:pt x="53" y="0"/>
                    </a:moveTo>
                    <a:lnTo>
                      <a:pt x="40" y="0"/>
                    </a:lnTo>
                    <a:lnTo>
                      <a:pt x="29" y="3"/>
                    </a:lnTo>
                    <a:lnTo>
                      <a:pt x="18" y="13"/>
                    </a:lnTo>
                    <a:lnTo>
                      <a:pt x="9" y="24"/>
                    </a:lnTo>
                    <a:lnTo>
                      <a:pt x="7" y="70"/>
                    </a:lnTo>
                    <a:lnTo>
                      <a:pt x="2" y="112"/>
                    </a:lnTo>
                    <a:lnTo>
                      <a:pt x="0" y="150"/>
                    </a:lnTo>
                    <a:lnTo>
                      <a:pt x="5" y="189"/>
                    </a:lnTo>
                    <a:lnTo>
                      <a:pt x="7" y="202"/>
                    </a:lnTo>
                    <a:lnTo>
                      <a:pt x="9" y="216"/>
                    </a:lnTo>
                    <a:lnTo>
                      <a:pt x="9" y="229"/>
                    </a:lnTo>
                    <a:lnTo>
                      <a:pt x="11" y="244"/>
                    </a:lnTo>
                    <a:lnTo>
                      <a:pt x="18" y="255"/>
                    </a:lnTo>
                    <a:lnTo>
                      <a:pt x="25" y="266"/>
                    </a:lnTo>
                    <a:lnTo>
                      <a:pt x="31" y="277"/>
                    </a:lnTo>
                    <a:lnTo>
                      <a:pt x="38" y="288"/>
                    </a:lnTo>
                    <a:lnTo>
                      <a:pt x="51" y="295"/>
                    </a:lnTo>
                    <a:lnTo>
                      <a:pt x="66" y="305"/>
                    </a:lnTo>
                    <a:lnTo>
                      <a:pt x="79" y="312"/>
                    </a:lnTo>
                    <a:lnTo>
                      <a:pt x="92" y="321"/>
                    </a:lnTo>
                    <a:lnTo>
                      <a:pt x="103" y="325"/>
                    </a:lnTo>
                    <a:lnTo>
                      <a:pt x="115" y="330"/>
                    </a:lnTo>
                    <a:lnTo>
                      <a:pt x="126" y="336"/>
                    </a:lnTo>
                    <a:lnTo>
                      <a:pt x="139" y="343"/>
                    </a:lnTo>
                    <a:lnTo>
                      <a:pt x="147" y="345"/>
                    </a:lnTo>
                    <a:lnTo>
                      <a:pt x="154" y="349"/>
                    </a:lnTo>
                    <a:lnTo>
                      <a:pt x="161" y="350"/>
                    </a:lnTo>
                    <a:lnTo>
                      <a:pt x="169" y="354"/>
                    </a:lnTo>
                    <a:lnTo>
                      <a:pt x="174" y="356"/>
                    </a:lnTo>
                    <a:lnTo>
                      <a:pt x="181" y="360"/>
                    </a:lnTo>
                    <a:lnTo>
                      <a:pt x="189" y="361"/>
                    </a:lnTo>
                    <a:lnTo>
                      <a:pt x="196" y="365"/>
                    </a:lnTo>
                    <a:lnTo>
                      <a:pt x="203" y="367"/>
                    </a:lnTo>
                    <a:lnTo>
                      <a:pt x="211" y="369"/>
                    </a:lnTo>
                    <a:lnTo>
                      <a:pt x="218" y="371"/>
                    </a:lnTo>
                    <a:lnTo>
                      <a:pt x="225" y="372"/>
                    </a:lnTo>
                    <a:lnTo>
                      <a:pt x="233" y="372"/>
                    </a:lnTo>
                    <a:lnTo>
                      <a:pt x="240" y="374"/>
                    </a:lnTo>
                    <a:lnTo>
                      <a:pt x="246" y="374"/>
                    </a:lnTo>
                    <a:lnTo>
                      <a:pt x="253" y="374"/>
                    </a:lnTo>
                    <a:lnTo>
                      <a:pt x="260" y="376"/>
                    </a:lnTo>
                    <a:lnTo>
                      <a:pt x="268" y="376"/>
                    </a:lnTo>
                    <a:lnTo>
                      <a:pt x="273" y="378"/>
                    </a:lnTo>
                    <a:lnTo>
                      <a:pt x="281" y="378"/>
                    </a:lnTo>
                    <a:lnTo>
                      <a:pt x="284" y="372"/>
                    </a:lnTo>
                    <a:lnTo>
                      <a:pt x="290" y="367"/>
                    </a:lnTo>
                    <a:lnTo>
                      <a:pt x="293" y="361"/>
                    </a:lnTo>
                    <a:lnTo>
                      <a:pt x="299" y="354"/>
                    </a:lnTo>
                    <a:lnTo>
                      <a:pt x="290" y="352"/>
                    </a:lnTo>
                    <a:lnTo>
                      <a:pt x="281" y="350"/>
                    </a:lnTo>
                    <a:lnTo>
                      <a:pt x="273" y="350"/>
                    </a:lnTo>
                    <a:lnTo>
                      <a:pt x="264" y="349"/>
                    </a:lnTo>
                    <a:lnTo>
                      <a:pt x="255" y="347"/>
                    </a:lnTo>
                    <a:lnTo>
                      <a:pt x="246" y="343"/>
                    </a:lnTo>
                    <a:lnTo>
                      <a:pt x="236" y="341"/>
                    </a:lnTo>
                    <a:lnTo>
                      <a:pt x="227" y="339"/>
                    </a:lnTo>
                    <a:lnTo>
                      <a:pt x="225" y="336"/>
                    </a:lnTo>
                    <a:lnTo>
                      <a:pt x="222" y="334"/>
                    </a:lnTo>
                    <a:lnTo>
                      <a:pt x="220" y="330"/>
                    </a:lnTo>
                    <a:lnTo>
                      <a:pt x="218" y="328"/>
                    </a:lnTo>
                    <a:lnTo>
                      <a:pt x="224" y="330"/>
                    </a:lnTo>
                    <a:lnTo>
                      <a:pt x="231" y="332"/>
                    </a:lnTo>
                    <a:lnTo>
                      <a:pt x="236" y="334"/>
                    </a:lnTo>
                    <a:lnTo>
                      <a:pt x="244" y="338"/>
                    </a:lnTo>
                    <a:lnTo>
                      <a:pt x="251" y="336"/>
                    </a:lnTo>
                    <a:lnTo>
                      <a:pt x="258" y="334"/>
                    </a:lnTo>
                    <a:lnTo>
                      <a:pt x="264" y="332"/>
                    </a:lnTo>
                    <a:lnTo>
                      <a:pt x="271" y="332"/>
                    </a:lnTo>
                    <a:lnTo>
                      <a:pt x="271" y="325"/>
                    </a:lnTo>
                    <a:lnTo>
                      <a:pt x="273" y="317"/>
                    </a:lnTo>
                    <a:lnTo>
                      <a:pt x="273" y="310"/>
                    </a:lnTo>
                    <a:lnTo>
                      <a:pt x="275" y="303"/>
                    </a:lnTo>
                    <a:lnTo>
                      <a:pt x="271" y="297"/>
                    </a:lnTo>
                    <a:lnTo>
                      <a:pt x="268" y="292"/>
                    </a:lnTo>
                    <a:lnTo>
                      <a:pt x="262" y="286"/>
                    </a:lnTo>
                    <a:lnTo>
                      <a:pt x="258" y="281"/>
                    </a:lnTo>
                    <a:lnTo>
                      <a:pt x="251" y="277"/>
                    </a:lnTo>
                    <a:lnTo>
                      <a:pt x="242" y="273"/>
                    </a:lnTo>
                    <a:lnTo>
                      <a:pt x="235" y="270"/>
                    </a:lnTo>
                    <a:lnTo>
                      <a:pt x="225" y="266"/>
                    </a:lnTo>
                    <a:lnTo>
                      <a:pt x="218" y="262"/>
                    </a:lnTo>
                    <a:lnTo>
                      <a:pt x="209" y="257"/>
                    </a:lnTo>
                    <a:lnTo>
                      <a:pt x="202" y="253"/>
                    </a:lnTo>
                    <a:lnTo>
                      <a:pt x="192" y="249"/>
                    </a:lnTo>
                    <a:lnTo>
                      <a:pt x="191" y="242"/>
                    </a:lnTo>
                    <a:lnTo>
                      <a:pt x="187" y="235"/>
                    </a:lnTo>
                    <a:lnTo>
                      <a:pt x="185" y="227"/>
                    </a:lnTo>
                    <a:lnTo>
                      <a:pt x="181" y="220"/>
                    </a:lnTo>
                    <a:lnTo>
                      <a:pt x="183" y="207"/>
                    </a:lnTo>
                    <a:lnTo>
                      <a:pt x="185" y="193"/>
                    </a:lnTo>
                    <a:lnTo>
                      <a:pt x="189" y="180"/>
                    </a:lnTo>
                    <a:lnTo>
                      <a:pt x="191" y="167"/>
                    </a:lnTo>
                    <a:lnTo>
                      <a:pt x="191" y="154"/>
                    </a:lnTo>
                    <a:lnTo>
                      <a:pt x="192" y="139"/>
                    </a:lnTo>
                    <a:lnTo>
                      <a:pt x="192" y="126"/>
                    </a:lnTo>
                    <a:lnTo>
                      <a:pt x="192" y="114"/>
                    </a:lnTo>
                    <a:lnTo>
                      <a:pt x="183" y="93"/>
                    </a:lnTo>
                    <a:lnTo>
                      <a:pt x="167" y="73"/>
                    </a:lnTo>
                    <a:lnTo>
                      <a:pt x="145" y="53"/>
                    </a:lnTo>
                    <a:lnTo>
                      <a:pt x="121" y="35"/>
                    </a:lnTo>
                    <a:lnTo>
                      <a:pt x="95" y="20"/>
                    </a:lnTo>
                    <a:lnTo>
                      <a:pt x="75" y="7"/>
                    </a:lnTo>
                    <a:lnTo>
                      <a:pt x="60" y="2"/>
                    </a:lnTo>
                    <a:lnTo>
                      <a:pt x="53" y="0"/>
                    </a:lnTo>
                    <a:close/>
                  </a:path>
                </a:pathLst>
              </a:custGeom>
              <a:solidFill>
                <a:srgbClr val="964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7" name="Freeform 33"/>
              <p:cNvSpPr>
                <a:spLocks noChangeArrowheads="1"/>
              </p:cNvSpPr>
              <p:nvPr/>
            </p:nvSpPr>
            <p:spPr bwMode="auto">
              <a:xfrm>
                <a:off x="4163" y="2203"/>
                <a:ext cx="146" cy="188"/>
              </a:xfrm>
              <a:custGeom>
                <a:avLst/>
                <a:gdLst>
                  <a:gd name="T0" fmla="*/ 1 w 292"/>
                  <a:gd name="T1" fmla="*/ 1 h 376"/>
                  <a:gd name="T2" fmla="*/ 1 w 292"/>
                  <a:gd name="T3" fmla="*/ 1 h 376"/>
                  <a:gd name="T4" fmla="*/ 1 w 292"/>
                  <a:gd name="T5" fmla="*/ 1 h 376"/>
                  <a:gd name="T6" fmla="*/ 0 w 292"/>
                  <a:gd name="T7" fmla="*/ 1 h 376"/>
                  <a:gd name="T8" fmla="*/ 1 w 292"/>
                  <a:gd name="T9" fmla="*/ 1 h 376"/>
                  <a:gd name="T10" fmla="*/ 1 w 292"/>
                  <a:gd name="T11" fmla="*/ 1 h 376"/>
                  <a:gd name="T12" fmla="*/ 1 w 292"/>
                  <a:gd name="T13" fmla="*/ 1 h 376"/>
                  <a:gd name="T14" fmla="*/ 1 w 292"/>
                  <a:gd name="T15" fmla="*/ 1 h 376"/>
                  <a:gd name="T16" fmla="*/ 1 w 292"/>
                  <a:gd name="T17" fmla="*/ 1 h 376"/>
                  <a:gd name="T18" fmla="*/ 1 w 292"/>
                  <a:gd name="T19" fmla="*/ 1 h 376"/>
                  <a:gd name="T20" fmla="*/ 1 w 292"/>
                  <a:gd name="T21" fmla="*/ 1 h 376"/>
                  <a:gd name="T22" fmla="*/ 1 w 292"/>
                  <a:gd name="T23" fmla="*/ 1 h 376"/>
                  <a:gd name="T24" fmla="*/ 1 w 292"/>
                  <a:gd name="T25" fmla="*/ 1 h 376"/>
                  <a:gd name="T26" fmla="*/ 1 w 292"/>
                  <a:gd name="T27" fmla="*/ 1 h 376"/>
                  <a:gd name="T28" fmla="*/ 1 w 292"/>
                  <a:gd name="T29" fmla="*/ 1 h 376"/>
                  <a:gd name="T30" fmla="*/ 1 w 292"/>
                  <a:gd name="T31" fmla="*/ 1 h 376"/>
                  <a:gd name="T32" fmla="*/ 1 w 292"/>
                  <a:gd name="T33" fmla="*/ 1 h 376"/>
                  <a:gd name="T34" fmla="*/ 1 w 292"/>
                  <a:gd name="T35" fmla="*/ 1 h 376"/>
                  <a:gd name="T36" fmla="*/ 1 w 292"/>
                  <a:gd name="T37" fmla="*/ 1 h 376"/>
                  <a:gd name="T38" fmla="*/ 1 w 292"/>
                  <a:gd name="T39" fmla="*/ 1 h 376"/>
                  <a:gd name="T40" fmla="*/ 1 w 292"/>
                  <a:gd name="T41" fmla="*/ 1 h 376"/>
                  <a:gd name="T42" fmla="*/ 1 w 292"/>
                  <a:gd name="T43" fmla="*/ 1 h 376"/>
                  <a:gd name="T44" fmla="*/ 1 w 292"/>
                  <a:gd name="T45" fmla="*/ 1 h 376"/>
                  <a:gd name="T46" fmla="*/ 1 w 292"/>
                  <a:gd name="T47" fmla="*/ 1 h 376"/>
                  <a:gd name="T48" fmla="*/ 1 w 292"/>
                  <a:gd name="T49" fmla="*/ 1 h 376"/>
                  <a:gd name="T50" fmla="*/ 1 w 292"/>
                  <a:gd name="T51" fmla="*/ 1 h 376"/>
                  <a:gd name="T52" fmla="*/ 1 w 292"/>
                  <a:gd name="T53" fmla="*/ 1 h 376"/>
                  <a:gd name="T54" fmla="*/ 1 w 292"/>
                  <a:gd name="T55" fmla="*/ 1 h 376"/>
                  <a:gd name="T56" fmla="*/ 1 w 292"/>
                  <a:gd name="T57" fmla="*/ 1 h 376"/>
                  <a:gd name="T58" fmla="*/ 1 w 292"/>
                  <a:gd name="T59" fmla="*/ 1 h 376"/>
                  <a:gd name="T60" fmla="*/ 1 w 292"/>
                  <a:gd name="T61" fmla="*/ 1 h 376"/>
                  <a:gd name="T62" fmla="*/ 1 w 292"/>
                  <a:gd name="T63" fmla="*/ 1 h 376"/>
                  <a:gd name="T64" fmla="*/ 1 w 292"/>
                  <a:gd name="T65" fmla="*/ 1 h 376"/>
                  <a:gd name="T66" fmla="*/ 1 w 292"/>
                  <a:gd name="T67" fmla="*/ 1 h 376"/>
                  <a:gd name="T68" fmla="*/ 1 w 292"/>
                  <a:gd name="T69" fmla="*/ 1 h 376"/>
                  <a:gd name="T70" fmla="*/ 1 w 292"/>
                  <a:gd name="T71" fmla="*/ 1 h 376"/>
                  <a:gd name="T72" fmla="*/ 1 w 292"/>
                  <a:gd name="T73" fmla="*/ 1 h 376"/>
                  <a:gd name="T74" fmla="*/ 1 w 292"/>
                  <a:gd name="T75" fmla="*/ 1 h 376"/>
                  <a:gd name="T76" fmla="*/ 1 w 292"/>
                  <a:gd name="T77" fmla="*/ 1 h 376"/>
                  <a:gd name="T78" fmla="*/ 1 w 292"/>
                  <a:gd name="T79" fmla="*/ 1 h 376"/>
                  <a:gd name="T80" fmla="*/ 1 w 292"/>
                  <a:gd name="T81" fmla="*/ 1 h 376"/>
                  <a:gd name="T82" fmla="*/ 1 w 292"/>
                  <a:gd name="T83" fmla="*/ 1 h 376"/>
                  <a:gd name="T84" fmla="*/ 1 w 292"/>
                  <a:gd name="T85" fmla="*/ 1 h 376"/>
                  <a:gd name="T86" fmla="*/ 1 w 292"/>
                  <a:gd name="T87" fmla="*/ 1 h 376"/>
                  <a:gd name="T88" fmla="*/ 1 w 292"/>
                  <a:gd name="T89" fmla="*/ 1 h 376"/>
                  <a:gd name="T90" fmla="*/ 1 w 292"/>
                  <a:gd name="T91" fmla="*/ 1 h 376"/>
                  <a:gd name="T92" fmla="*/ 1 w 292"/>
                  <a:gd name="T93" fmla="*/ 1 h 376"/>
                  <a:gd name="T94" fmla="*/ 1 w 292"/>
                  <a:gd name="T95" fmla="*/ 1 h 376"/>
                  <a:gd name="T96" fmla="*/ 1 w 292"/>
                  <a:gd name="T97" fmla="*/ 1 h 376"/>
                  <a:gd name="T98" fmla="*/ 1 w 292"/>
                  <a:gd name="T99" fmla="*/ 1 h 37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92"/>
                  <a:gd name="T151" fmla="*/ 0 h 376"/>
                  <a:gd name="T152" fmla="*/ 292 w 292"/>
                  <a:gd name="T153" fmla="*/ 376 h 37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92" h="376">
                    <a:moveTo>
                      <a:pt x="52" y="0"/>
                    </a:moveTo>
                    <a:lnTo>
                      <a:pt x="39" y="1"/>
                    </a:lnTo>
                    <a:lnTo>
                      <a:pt x="28" y="5"/>
                    </a:lnTo>
                    <a:lnTo>
                      <a:pt x="17" y="14"/>
                    </a:lnTo>
                    <a:lnTo>
                      <a:pt x="8" y="27"/>
                    </a:lnTo>
                    <a:lnTo>
                      <a:pt x="6" y="73"/>
                    </a:lnTo>
                    <a:lnTo>
                      <a:pt x="2" y="113"/>
                    </a:lnTo>
                    <a:lnTo>
                      <a:pt x="0" y="150"/>
                    </a:lnTo>
                    <a:lnTo>
                      <a:pt x="6" y="187"/>
                    </a:lnTo>
                    <a:lnTo>
                      <a:pt x="6" y="200"/>
                    </a:lnTo>
                    <a:lnTo>
                      <a:pt x="8" y="213"/>
                    </a:lnTo>
                    <a:lnTo>
                      <a:pt x="8" y="227"/>
                    </a:lnTo>
                    <a:lnTo>
                      <a:pt x="10" y="240"/>
                    </a:lnTo>
                    <a:lnTo>
                      <a:pt x="17" y="251"/>
                    </a:lnTo>
                    <a:lnTo>
                      <a:pt x="24" y="262"/>
                    </a:lnTo>
                    <a:lnTo>
                      <a:pt x="30" y="273"/>
                    </a:lnTo>
                    <a:lnTo>
                      <a:pt x="37" y="284"/>
                    </a:lnTo>
                    <a:lnTo>
                      <a:pt x="50" y="292"/>
                    </a:lnTo>
                    <a:lnTo>
                      <a:pt x="63" y="301"/>
                    </a:lnTo>
                    <a:lnTo>
                      <a:pt x="76" y="308"/>
                    </a:lnTo>
                    <a:lnTo>
                      <a:pt x="89" y="317"/>
                    </a:lnTo>
                    <a:lnTo>
                      <a:pt x="101" y="323"/>
                    </a:lnTo>
                    <a:lnTo>
                      <a:pt x="112" y="328"/>
                    </a:lnTo>
                    <a:lnTo>
                      <a:pt x="123" y="334"/>
                    </a:lnTo>
                    <a:lnTo>
                      <a:pt x="136" y="339"/>
                    </a:lnTo>
                    <a:lnTo>
                      <a:pt x="144" y="341"/>
                    </a:lnTo>
                    <a:lnTo>
                      <a:pt x="151" y="345"/>
                    </a:lnTo>
                    <a:lnTo>
                      <a:pt x="158" y="347"/>
                    </a:lnTo>
                    <a:lnTo>
                      <a:pt x="166" y="350"/>
                    </a:lnTo>
                    <a:lnTo>
                      <a:pt x="171" y="352"/>
                    </a:lnTo>
                    <a:lnTo>
                      <a:pt x="178" y="356"/>
                    </a:lnTo>
                    <a:lnTo>
                      <a:pt x="186" y="358"/>
                    </a:lnTo>
                    <a:lnTo>
                      <a:pt x="193" y="361"/>
                    </a:lnTo>
                    <a:lnTo>
                      <a:pt x="200" y="363"/>
                    </a:lnTo>
                    <a:lnTo>
                      <a:pt x="208" y="365"/>
                    </a:lnTo>
                    <a:lnTo>
                      <a:pt x="215" y="369"/>
                    </a:lnTo>
                    <a:lnTo>
                      <a:pt x="222" y="370"/>
                    </a:lnTo>
                    <a:lnTo>
                      <a:pt x="235" y="372"/>
                    </a:lnTo>
                    <a:lnTo>
                      <a:pt x="248" y="372"/>
                    </a:lnTo>
                    <a:lnTo>
                      <a:pt x="261" y="374"/>
                    </a:lnTo>
                    <a:lnTo>
                      <a:pt x="274" y="376"/>
                    </a:lnTo>
                    <a:lnTo>
                      <a:pt x="279" y="370"/>
                    </a:lnTo>
                    <a:lnTo>
                      <a:pt x="283" y="365"/>
                    </a:lnTo>
                    <a:lnTo>
                      <a:pt x="289" y="359"/>
                    </a:lnTo>
                    <a:lnTo>
                      <a:pt x="292" y="354"/>
                    </a:lnTo>
                    <a:lnTo>
                      <a:pt x="285" y="352"/>
                    </a:lnTo>
                    <a:lnTo>
                      <a:pt x="276" y="350"/>
                    </a:lnTo>
                    <a:lnTo>
                      <a:pt x="268" y="348"/>
                    </a:lnTo>
                    <a:lnTo>
                      <a:pt x="259" y="347"/>
                    </a:lnTo>
                    <a:lnTo>
                      <a:pt x="250" y="345"/>
                    </a:lnTo>
                    <a:lnTo>
                      <a:pt x="241" y="343"/>
                    </a:lnTo>
                    <a:lnTo>
                      <a:pt x="232" y="339"/>
                    </a:lnTo>
                    <a:lnTo>
                      <a:pt x="222" y="337"/>
                    </a:lnTo>
                    <a:lnTo>
                      <a:pt x="221" y="334"/>
                    </a:lnTo>
                    <a:lnTo>
                      <a:pt x="217" y="330"/>
                    </a:lnTo>
                    <a:lnTo>
                      <a:pt x="215" y="328"/>
                    </a:lnTo>
                    <a:lnTo>
                      <a:pt x="211" y="325"/>
                    </a:lnTo>
                    <a:lnTo>
                      <a:pt x="217" y="326"/>
                    </a:lnTo>
                    <a:lnTo>
                      <a:pt x="224" y="328"/>
                    </a:lnTo>
                    <a:lnTo>
                      <a:pt x="230" y="330"/>
                    </a:lnTo>
                    <a:lnTo>
                      <a:pt x="237" y="332"/>
                    </a:lnTo>
                    <a:lnTo>
                      <a:pt x="244" y="330"/>
                    </a:lnTo>
                    <a:lnTo>
                      <a:pt x="252" y="330"/>
                    </a:lnTo>
                    <a:lnTo>
                      <a:pt x="259" y="328"/>
                    </a:lnTo>
                    <a:lnTo>
                      <a:pt x="266" y="326"/>
                    </a:lnTo>
                    <a:lnTo>
                      <a:pt x="266" y="321"/>
                    </a:lnTo>
                    <a:lnTo>
                      <a:pt x="268" y="314"/>
                    </a:lnTo>
                    <a:lnTo>
                      <a:pt x="268" y="308"/>
                    </a:lnTo>
                    <a:lnTo>
                      <a:pt x="270" y="301"/>
                    </a:lnTo>
                    <a:lnTo>
                      <a:pt x="266" y="295"/>
                    </a:lnTo>
                    <a:lnTo>
                      <a:pt x="263" y="290"/>
                    </a:lnTo>
                    <a:lnTo>
                      <a:pt x="257" y="284"/>
                    </a:lnTo>
                    <a:lnTo>
                      <a:pt x="254" y="281"/>
                    </a:lnTo>
                    <a:lnTo>
                      <a:pt x="244" y="277"/>
                    </a:lnTo>
                    <a:lnTo>
                      <a:pt x="235" y="273"/>
                    </a:lnTo>
                    <a:lnTo>
                      <a:pt x="228" y="269"/>
                    </a:lnTo>
                    <a:lnTo>
                      <a:pt x="219" y="264"/>
                    </a:lnTo>
                    <a:lnTo>
                      <a:pt x="211" y="260"/>
                    </a:lnTo>
                    <a:lnTo>
                      <a:pt x="202" y="257"/>
                    </a:lnTo>
                    <a:lnTo>
                      <a:pt x="195" y="253"/>
                    </a:lnTo>
                    <a:lnTo>
                      <a:pt x="186" y="247"/>
                    </a:lnTo>
                    <a:lnTo>
                      <a:pt x="184" y="242"/>
                    </a:lnTo>
                    <a:lnTo>
                      <a:pt x="180" y="235"/>
                    </a:lnTo>
                    <a:lnTo>
                      <a:pt x="178" y="227"/>
                    </a:lnTo>
                    <a:lnTo>
                      <a:pt x="175" y="220"/>
                    </a:lnTo>
                    <a:lnTo>
                      <a:pt x="178" y="207"/>
                    </a:lnTo>
                    <a:lnTo>
                      <a:pt x="180" y="192"/>
                    </a:lnTo>
                    <a:lnTo>
                      <a:pt x="184" y="180"/>
                    </a:lnTo>
                    <a:lnTo>
                      <a:pt x="186" y="167"/>
                    </a:lnTo>
                    <a:lnTo>
                      <a:pt x="186" y="154"/>
                    </a:lnTo>
                    <a:lnTo>
                      <a:pt x="186" y="139"/>
                    </a:lnTo>
                    <a:lnTo>
                      <a:pt x="186" y="126"/>
                    </a:lnTo>
                    <a:lnTo>
                      <a:pt x="186" y="113"/>
                    </a:lnTo>
                    <a:lnTo>
                      <a:pt x="177" y="93"/>
                    </a:lnTo>
                    <a:lnTo>
                      <a:pt x="160" y="73"/>
                    </a:lnTo>
                    <a:lnTo>
                      <a:pt x="140" y="53"/>
                    </a:lnTo>
                    <a:lnTo>
                      <a:pt x="116" y="34"/>
                    </a:lnTo>
                    <a:lnTo>
                      <a:pt x="92" y="20"/>
                    </a:lnTo>
                    <a:lnTo>
                      <a:pt x="72" y="7"/>
                    </a:lnTo>
                    <a:lnTo>
                      <a:pt x="57" y="1"/>
                    </a:lnTo>
                    <a:lnTo>
                      <a:pt x="52" y="0"/>
                    </a:lnTo>
                    <a:close/>
                  </a:path>
                </a:pathLst>
              </a:custGeom>
              <a:solidFill>
                <a:srgbClr val="A05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8" name="Freeform 34"/>
              <p:cNvSpPr>
                <a:spLocks noChangeArrowheads="1"/>
              </p:cNvSpPr>
              <p:nvPr/>
            </p:nvSpPr>
            <p:spPr bwMode="auto">
              <a:xfrm>
                <a:off x="4164" y="2204"/>
                <a:ext cx="144" cy="186"/>
              </a:xfrm>
              <a:custGeom>
                <a:avLst/>
                <a:gdLst>
                  <a:gd name="T0" fmla="*/ 1 w 288"/>
                  <a:gd name="T1" fmla="*/ 0 h 373"/>
                  <a:gd name="T2" fmla="*/ 1 w 288"/>
                  <a:gd name="T3" fmla="*/ 0 h 373"/>
                  <a:gd name="T4" fmla="*/ 1 w 288"/>
                  <a:gd name="T5" fmla="*/ 0 h 373"/>
                  <a:gd name="T6" fmla="*/ 0 w 288"/>
                  <a:gd name="T7" fmla="*/ 0 h 373"/>
                  <a:gd name="T8" fmla="*/ 1 w 288"/>
                  <a:gd name="T9" fmla="*/ 0 h 373"/>
                  <a:gd name="T10" fmla="*/ 1 w 288"/>
                  <a:gd name="T11" fmla="*/ 0 h 373"/>
                  <a:gd name="T12" fmla="*/ 1 w 288"/>
                  <a:gd name="T13" fmla="*/ 0 h 373"/>
                  <a:gd name="T14" fmla="*/ 1 w 288"/>
                  <a:gd name="T15" fmla="*/ 0 h 373"/>
                  <a:gd name="T16" fmla="*/ 1 w 288"/>
                  <a:gd name="T17" fmla="*/ 0 h 373"/>
                  <a:gd name="T18" fmla="*/ 1 w 288"/>
                  <a:gd name="T19" fmla="*/ 0 h 373"/>
                  <a:gd name="T20" fmla="*/ 1 w 288"/>
                  <a:gd name="T21" fmla="*/ 0 h 373"/>
                  <a:gd name="T22" fmla="*/ 1 w 288"/>
                  <a:gd name="T23" fmla="*/ 0 h 373"/>
                  <a:gd name="T24" fmla="*/ 1 w 288"/>
                  <a:gd name="T25" fmla="*/ 0 h 373"/>
                  <a:gd name="T26" fmla="*/ 1 w 288"/>
                  <a:gd name="T27" fmla="*/ 0 h 373"/>
                  <a:gd name="T28" fmla="*/ 1 w 288"/>
                  <a:gd name="T29" fmla="*/ 0 h 373"/>
                  <a:gd name="T30" fmla="*/ 1 w 288"/>
                  <a:gd name="T31" fmla="*/ 0 h 373"/>
                  <a:gd name="T32" fmla="*/ 1 w 288"/>
                  <a:gd name="T33" fmla="*/ 0 h 373"/>
                  <a:gd name="T34" fmla="*/ 1 w 288"/>
                  <a:gd name="T35" fmla="*/ 0 h 373"/>
                  <a:gd name="T36" fmla="*/ 1 w 288"/>
                  <a:gd name="T37" fmla="*/ 0 h 373"/>
                  <a:gd name="T38" fmla="*/ 1 w 288"/>
                  <a:gd name="T39" fmla="*/ 0 h 373"/>
                  <a:gd name="T40" fmla="*/ 1 w 288"/>
                  <a:gd name="T41" fmla="*/ 0 h 373"/>
                  <a:gd name="T42" fmla="*/ 1 w 288"/>
                  <a:gd name="T43" fmla="*/ 0 h 373"/>
                  <a:gd name="T44" fmla="*/ 1 w 288"/>
                  <a:gd name="T45" fmla="*/ 0 h 373"/>
                  <a:gd name="T46" fmla="*/ 1 w 288"/>
                  <a:gd name="T47" fmla="*/ 0 h 373"/>
                  <a:gd name="T48" fmla="*/ 1 w 288"/>
                  <a:gd name="T49" fmla="*/ 0 h 373"/>
                  <a:gd name="T50" fmla="*/ 1 w 288"/>
                  <a:gd name="T51" fmla="*/ 0 h 373"/>
                  <a:gd name="T52" fmla="*/ 1 w 288"/>
                  <a:gd name="T53" fmla="*/ 0 h 373"/>
                  <a:gd name="T54" fmla="*/ 1 w 288"/>
                  <a:gd name="T55" fmla="*/ 0 h 373"/>
                  <a:gd name="T56" fmla="*/ 1 w 288"/>
                  <a:gd name="T57" fmla="*/ 0 h 373"/>
                  <a:gd name="T58" fmla="*/ 1 w 288"/>
                  <a:gd name="T59" fmla="*/ 0 h 373"/>
                  <a:gd name="T60" fmla="*/ 1 w 288"/>
                  <a:gd name="T61" fmla="*/ 0 h 373"/>
                  <a:gd name="T62" fmla="*/ 1 w 288"/>
                  <a:gd name="T63" fmla="*/ 0 h 373"/>
                  <a:gd name="T64" fmla="*/ 1 w 288"/>
                  <a:gd name="T65" fmla="*/ 0 h 373"/>
                  <a:gd name="T66" fmla="*/ 1 w 288"/>
                  <a:gd name="T67" fmla="*/ 0 h 373"/>
                  <a:gd name="T68" fmla="*/ 1 w 288"/>
                  <a:gd name="T69" fmla="*/ 0 h 373"/>
                  <a:gd name="T70" fmla="*/ 1 w 288"/>
                  <a:gd name="T71" fmla="*/ 0 h 373"/>
                  <a:gd name="T72" fmla="*/ 1 w 288"/>
                  <a:gd name="T73" fmla="*/ 0 h 373"/>
                  <a:gd name="T74" fmla="*/ 1 w 288"/>
                  <a:gd name="T75" fmla="*/ 0 h 373"/>
                  <a:gd name="T76" fmla="*/ 1 w 288"/>
                  <a:gd name="T77" fmla="*/ 0 h 373"/>
                  <a:gd name="T78" fmla="*/ 1 w 288"/>
                  <a:gd name="T79" fmla="*/ 0 h 373"/>
                  <a:gd name="T80" fmla="*/ 1 w 288"/>
                  <a:gd name="T81" fmla="*/ 0 h 373"/>
                  <a:gd name="T82" fmla="*/ 1 w 288"/>
                  <a:gd name="T83" fmla="*/ 0 h 373"/>
                  <a:gd name="T84" fmla="*/ 1 w 288"/>
                  <a:gd name="T85" fmla="*/ 0 h 373"/>
                  <a:gd name="T86" fmla="*/ 1 w 288"/>
                  <a:gd name="T87" fmla="*/ 0 h 373"/>
                  <a:gd name="T88" fmla="*/ 1 w 288"/>
                  <a:gd name="T89" fmla="*/ 0 h 373"/>
                  <a:gd name="T90" fmla="*/ 1 w 288"/>
                  <a:gd name="T91" fmla="*/ 0 h 373"/>
                  <a:gd name="T92" fmla="*/ 1 w 288"/>
                  <a:gd name="T93" fmla="*/ 0 h 373"/>
                  <a:gd name="T94" fmla="*/ 1 w 288"/>
                  <a:gd name="T95" fmla="*/ 0 h 373"/>
                  <a:gd name="T96" fmla="*/ 1 w 288"/>
                  <a:gd name="T97" fmla="*/ 0 h 373"/>
                  <a:gd name="T98" fmla="*/ 1 w 288"/>
                  <a:gd name="T99" fmla="*/ 0 h 37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8"/>
                  <a:gd name="T151" fmla="*/ 0 h 373"/>
                  <a:gd name="T152" fmla="*/ 288 w 288"/>
                  <a:gd name="T153" fmla="*/ 373 h 37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8" h="373">
                    <a:moveTo>
                      <a:pt x="50" y="0"/>
                    </a:moveTo>
                    <a:lnTo>
                      <a:pt x="39" y="4"/>
                    </a:lnTo>
                    <a:lnTo>
                      <a:pt x="28" y="10"/>
                    </a:lnTo>
                    <a:lnTo>
                      <a:pt x="17" y="17"/>
                    </a:lnTo>
                    <a:lnTo>
                      <a:pt x="8" y="30"/>
                    </a:lnTo>
                    <a:lnTo>
                      <a:pt x="6" y="79"/>
                    </a:lnTo>
                    <a:lnTo>
                      <a:pt x="2" y="118"/>
                    </a:lnTo>
                    <a:lnTo>
                      <a:pt x="0" y="151"/>
                    </a:lnTo>
                    <a:lnTo>
                      <a:pt x="6" y="184"/>
                    </a:lnTo>
                    <a:lnTo>
                      <a:pt x="8" y="197"/>
                    </a:lnTo>
                    <a:lnTo>
                      <a:pt x="8" y="212"/>
                    </a:lnTo>
                    <a:lnTo>
                      <a:pt x="9" y="224"/>
                    </a:lnTo>
                    <a:lnTo>
                      <a:pt x="9" y="237"/>
                    </a:lnTo>
                    <a:lnTo>
                      <a:pt x="17" y="248"/>
                    </a:lnTo>
                    <a:lnTo>
                      <a:pt x="24" y="259"/>
                    </a:lnTo>
                    <a:lnTo>
                      <a:pt x="30" y="270"/>
                    </a:lnTo>
                    <a:lnTo>
                      <a:pt x="37" y="281"/>
                    </a:lnTo>
                    <a:lnTo>
                      <a:pt x="50" y="289"/>
                    </a:lnTo>
                    <a:lnTo>
                      <a:pt x="63" y="298"/>
                    </a:lnTo>
                    <a:lnTo>
                      <a:pt x="75" y="305"/>
                    </a:lnTo>
                    <a:lnTo>
                      <a:pt x="88" y="314"/>
                    </a:lnTo>
                    <a:lnTo>
                      <a:pt x="99" y="320"/>
                    </a:lnTo>
                    <a:lnTo>
                      <a:pt x="112" y="325"/>
                    </a:lnTo>
                    <a:lnTo>
                      <a:pt x="123" y="331"/>
                    </a:lnTo>
                    <a:lnTo>
                      <a:pt x="134" y="336"/>
                    </a:lnTo>
                    <a:lnTo>
                      <a:pt x="142" y="340"/>
                    </a:lnTo>
                    <a:lnTo>
                      <a:pt x="149" y="342"/>
                    </a:lnTo>
                    <a:lnTo>
                      <a:pt x="156" y="346"/>
                    </a:lnTo>
                    <a:lnTo>
                      <a:pt x="164" y="347"/>
                    </a:lnTo>
                    <a:lnTo>
                      <a:pt x="169" y="351"/>
                    </a:lnTo>
                    <a:lnTo>
                      <a:pt x="176" y="353"/>
                    </a:lnTo>
                    <a:lnTo>
                      <a:pt x="184" y="357"/>
                    </a:lnTo>
                    <a:lnTo>
                      <a:pt x="191" y="360"/>
                    </a:lnTo>
                    <a:lnTo>
                      <a:pt x="198" y="362"/>
                    </a:lnTo>
                    <a:lnTo>
                      <a:pt x="206" y="364"/>
                    </a:lnTo>
                    <a:lnTo>
                      <a:pt x="213" y="366"/>
                    </a:lnTo>
                    <a:lnTo>
                      <a:pt x="220" y="368"/>
                    </a:lnTo>
                    <a:lnTo>
                      <a:pt x="233" y="369"/>
                    </a:lnTo>
                    <a:lnTo>
                      <a:pt x="246" y="369"/>
                    </a:lnTo>
                    <a:lnTo>
                      <a:pt x="257" y="371"/>
                    </a:lnTo>
                    <a:lnTo>
                      <a:pt x="270" y="373"/>
                    </a:lnTo>
                    <a:lnTo>
                      <a:pt x="274" y="368"/>
                    </a:lnTo>
                    <a:lnTo>
                      <a:pt x="279" y="362"/>
                    </a:lnTo>
                    <a:lnTo>
                      <a:pt x="283" y="358"/>
                    </a:lnTo>
                    <a:lnTo>
                      <a:pt x="288" y="353"/>
                    </a:lnTo>
                    <a:lnTo>
                      <a:pt x="281" y="351"/>
                    </a:lnTo>
                    <a:lnTo>
                      <a:pt x="272" y="349"/>
                    </a:lnTo>
                    <a:lnTo>
                      <a:pt x="264" y="349"/>
                    </a:lnTo>
                    <a:lnTo>
                      <a:pt x="255" y="347"/>
                    </a:lnTo>
                    <a:lnTo>
                      <a:pt x="246" y="344"/>
                    </a:lnTo>
                    <a:lnTo>
                      <a:pt x="237" y="342"/>
                    </a:lnTo>
                    <a:lnTo>
                      <a:pt x="228" y="338"/>
                    </a:lnTo>
                    <a:lnTo>
                      <a:pt x="219" y="336"/>
                    </a:lnTo>
                    <a:lnTo>
                      <a:pt x="215" y="333"/>
                    </a:lnTo>
                    <a:lnTo>
                      <a:pt x="213" y="329"/>
                    </a:lnTo>
                    <a:lnTo>
                      <a:pt x="209" y="325"/>
                    </a:lnTo>
                    <a:lnTo>
                      <a:pt x="206" y="324"/>
                    </a:lnTo>
                    <a:lnTo>
                      <a:pt x="213" y="324"/>
                    </a:lnTo>
                    <a:lnTo>
                      <a:pt x="219" y="325"/>
                    </a:lnTo>
                    <a:lnTo>
                      <a:pt x="226" y="327"/>
                    </a:lnTo>
                    <a:lnTo>
                      <a:pt x="231" y="329"/>
                    </a:lnTo>
                    <a:lnTo>
                      <a:pt x="239" y="329"/>
                    </a:lnTo>
                    <a:lnTo>
                      <a:pt x="246" y="327"/>
                    </a:lnTo>
                    <a:lnTo>
                      <a:pt x="253" y="325"/>
                    </a:lnTo>
                    <a:lnTo>
                      <a:pt x="261" y="324"/>
                    </a:lnTo>
                    <a:lnTo>
                      <a:pt x="263" y="318"/>
                    </a:lnTo>
                    <a:lnTo>
                      <a:pt x="264" y="311"/>
                    </a:lnTo>
                    <a:lnTo>
                      <a:pt x="264" y="305"/>
                    </a:lnTo>
                    <a:lnTo>
                      <a:pt x="266" y="300"/>
                    </a:lnTo>
                    <a:lnTo>
                      <a:pt x="261" y="294"/>
                    </a:lnTo>
                    <a:lnTo>
                      <a:pt x="257" y="289"/>
                    </a:lnTo>
                    <a:lnTo>
                      <a:pt x="252" y="283"/>
                    </a:lnTo>
                    <a:lnTo>
                      <a:pt x="248" y="280"/>
                    </a:lnTo>
                    <a:lnTo>
                      <a:pt x="241" y="276"/>
                    </a:lnTo>
                    <a:lnTo>
                      <a:pt x="231" y="272"/>
                    </a:lnTo>
                    <a:lnTo>
                      <a:pt x="224" y="268"/>
                    </a:lnTo>
                    <a:lnTo>
                      <a:pt x="215" y="265"/>
                    </a:lnTo>
                    <a:lnTo>
                      <a:pt x="208" y="261"/>
                    </a:lnTo>
                    <a:lnTo>
                      <a:pt x="198" y="257"/>
                    </a:lnTo>
                    <a:lnTo>
                      <a:pt x="191" y="254"/>
                    </a:lnTo>
                    <a:lnTo>
                      <a:pt x="182" y="250"/>
                    </a:lnTo>
                    <a:lnTo>
                      <a:pt x="180" y="243"/>
                    </a:lnTo>
                    <a:lnTo>
                      <a:pt x="176" y="234"/>
                    </a:lnTo>
                    <a:lnTo>
                      <a:pt x="175" y="226"/>
                    </a:lnTo>
                    <a:lnTo>
                      <a:pt x="171" y="219"/>
                    </a:lnTo>
                    <a:lnTo>
                      <a:pt x="175" y="206"/>
                    </a:lnTo>
                    <a:lnTo>
                      <a:pt x="176" y="193"/>
                    </a:lnTo>
                    <a:lnTo>
                      <a:pt x="180" y="180"/>
                    </a:lnTo>
                    <a:lnTo>
                      <a:pt x="182" y="168"/>
                    </a:lnTo>
                    <a:lnTo>
                      <a:pt x="182" y="155"/>
                    </a:lnTo>
                    <a:lnTo>
                      <a:pt x="182" y="142"/>
                    </a:lnTo>
                    <a:lnTo>
                      <a:pt x="182" y="129"/>
                    </a:lnTo>
                    <a:lnTo>
                      <a:pt x="182" y="116"/>
                    </a:lnTo>
                    <a:lnTo>
                      <a:pt x="173" y="96"/>
                    </a:lnTo>
                    <a:lnTo>
                      <a:pt x="156" y="74"/>
                    </a:lnTo>
                    <a:lnTo>
                      <a:pt x="136" y="54"/>
                    </a:lnTo>
                    <a:lnTo>
                      <a:pt x="112" y="35"/>
                    </a:lnTo>
                    <a:lnTo>
                      <a:pt x="90" y="21"/>
                    </a:lnTo>
                    <a:lnTo>
                      <a:pt x="70" y="8"/>
                    </a:lnTo>
                    <a:lnTo>
                      <a:pt x="55" y="2"/>
                    </a:lnTo>
                    <a:lnTo>
                      <a:pt x="50" y="0"/>
                    </a:lnTo>
                    <a:close/>
                  </a:path>
                </a:pathLst>
              </a:custGeom>
              <a:solidFill>
                <a:srgbClr val="AA5B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39" name="Freeform 35"/>
              <p:cNvSpPr>
                <a:spLocks noChangeArrowheads="1"/>
              </p:cNvSpPr>
              <p:nvPr/>
            </p:nvSpPr>
            <p:spPr bwMode="auto">
              <a:xfrm>
                <a:off x="4165" y="2206"/>
                <a:ext cx="141" cy="183"/>
              </a:xfrm>
              <a:custGeom>
                <a:avLst/>
                <a:gdLst>
                  <a:gd name="T0" fmla="*/ 1 w 281"/>
                  <a:gd name="T1" fmla="*/ 0 h 367"/>
                  <a:gd name="T2" fmla="*/ 1 w 281"/>
                  <a:gd name="T3" fmla="*/ 0 h 367"/>
                  <a:gd name="T4" fmla="*/ 1 w 281"/>
                  <a:gd name="T5" fmla="*/ 0 h 367"/>
                  <a:gd name="T6" fmla="*/ 0 w 281"/>
                  <a:gd name="T7" fmla="*/ 0 h 367"/>
                  <a:gd name="T8" fmla="*/ 1 w 281"/>
                  <a:gd name="T9" fmla="*/ 0 h 367"/>
                  <a:gd name="T10" fmla="*/ 1 w 281"/>
                  <a:gd name="T11" fmla="*/ 0 h 367"/>
                  <a:gd name="T12" fmla="*/ 1 w 281"/>
                  <a:gd name="T13" fmla="*/ 0 h 367"/>
                  <a:gd name="T14" fmla="*/ 1 w 281"/>
                  <a:gd name="T15" fmla="*/ 0 h 367"/>
                  <a:gd name="T16" fmla="*/ 1 w 281"/>
                  <a:gd name="T17" fmla="*/ 0 h 367"/>
                  <a:gd name="T18" fmla="*/ 1 w 281"/>
                  <a:gd name="T19" fmla="*/ 0 h 367"/>
                  <a:gd name="T20" fmla="*/ 1 w 281"/>
                  <a:gd name="T21" fmla="*/ 0 h 367"/>
                  <a:gd name="T22" fmla="*/ 1 w 281"/>
                  <a:gd name="T23" fmla="*/ 0 h 367"/>
                  <a:gd name="T24" fmla="*/ 1 w 281"/>
                  <a:gd name="T25" fmla="*/ 0 h 367"/>
                  <a:gd name="T26" fmla="*/ 1 w 281"/>
                  <a:gd name="T27" fmla="*/ 0 h 367"/>
                  <a:gd name="T28" fmla="*/ 1 w 281"/>
                  <a:gd name="T29" fmla="*/ 0 h 367"/>
                  <a:gd name="T30" fmla="*/ 1 w 281"/>
                  <a:gd name="T31" fmla="*/ 0 h 367"/>
                  <a:gd name="T32" fmla="*/ 1 w 281"/>
                  <a:gd name="T33" fmla="*/ 0 h 367"/>
                  <a:gd name="T34" fmla="*/ 1 w 281"/>
                  <a:gd name="T35" fmla="*/ 0 h 367"/>
                  <a:gd name="T36" fmla="*/ 1 w 281"/>
                  <a:gd name="T37" fmla="*/ 0 h 367"/>
                  <a:gd name="T38" fmla="*/ 1 w 281"/>
                  <a:gd name="T39" fmla="*/ 0 h 367"/>
                  <a:gd name="T40" fmla="*/ 1 w 281"/>
                  <a:gd name="T41" fmla="*/ 0 h 367"/>
                  <a:gd name="T42" fmla="*/ 1 w 281"/>
                  <a:gd name="T43" fmla="*/ 0 h 367"/>
                  <a:gd name="T44" fmla="*/ 1 w 281"/>
                  <a:gd name="T45" fmla="*/ 0 h 367"/>
                  <a:gd name="T46" fmla="*/ 1 w 281"/>
                  <a:gd name="T47" fmla="*/ 0 h 367"/>
                  <a:gd name="T48" fmla="*/ 1 w 281"/>
                  <a:gd name="T49" fmla="*/ 0 h 367"/>
                  <a:gd name="T50" fmla="*/ 1 w 281"/>
                  <a:gd name="T51" fmla="*/ 0 h 367"/>
                  <a:gd name="T52" fmla="*/ 1 w 281"/>
                  <a:gd name="T53" fmla="*/ 0 h 367"/>
                  <a:gd name="T54" fmla="*/ 1 w 281"/>
                  <a:gd name="T55" fmla="*/ 0 h 367"/>
                  <a:gd name="T56" fmla="*/ 1 w 281"/>
                  <a:gd name="T57" fmla="*/ 0 h 367"/>
                  <a:gd name="T58" fmla="*/ 1 w 281"/>
                  <a:gd name="T59" fmla="*/ 0 h 367"/>
                  <a:gd name="T60" fmla="*/ 1 w 281"/>
                  <a:gd name="T61" fmla="*/ 0 h 367"/>
                  <a:gd name="T62" fmla="*/ 1 w 281"/>
                  <a:gd name="T63" fmla="*/ 0 h 367"/>
                  <a:gd name="T64" fmla="*/ 1 w 281"/>
                  <a:gd name="T65" fmla="*/ 0 h 367"/>
                  <a:gd name="T66" fmla="*/ 1 w 281"/>
                  <a:gd name="T67" fmla="*/ 0 h 367"/>
                  <a:gd name="T68" fmla="*/ 1 w 281"/>
                  <a:gd name="T69" fmla="*/ 0 h 367"/>
                  <a:gd name="T70" fmla="*/ 1 w 281"/>
                  <a:gd name="T71" fmla="*/ 0 h 367"/>
                  <a:gd name="T72" fmla="*/ 1 w 281"/>
                  <a:gd name="T73" fmla="*/ 0 h 367"/>
                  <a:gd name="T74" fmla="*/ 1 w 281"/>
                  <a:gd name="T75" fmla="*/ 0 h 367"/>
                  <a:gd name="T76" fmla="*/ 1 w 281"/>
                  <a:gd name="T77" fmla="*/ 0 h 367"/>
                  <a:gd name="T78" fmla="*/ 1 w 281"/>
                  <a:gd name="T79" fmla="*/ 0 h 367"/>
                  <a:gd name="T80" fmla="*/ 1 w 281"/>
                  <a:gd name="T81" fmla="*/ 0 h 367"/>
                  <a:gd name="T82" fmla="*/ 1 w 281"/>
                  <a:gd name="T83" fmla="*/ 0 h 367"/>
                  <a:gd name="T84" fmla="*/ 1 w 281"/>
                  <a:gd name="T85" fmla="*/ 0 h 367"/>
                  <a:gd name="T86" fmla="*/ 1 w 281"/>
                  <a:gd name="T87" fmla="*/ 0 h 367"/>
                  <a:gd name="T88" fmla="*/ 1 w 281"/>
                  <a:gd name="T89" fmla="*/ 0 h 367"/>
                  <a:gd name="T90" fmla="*/ 1 w 281"/>
                  <a:gd name="T91" fmla="*/ 0 h 367"/>
                  <a:gd name="T92" fmla="*/ 1 w 281"/>
                  <a:gd name="T93" fmla="*/ 0 h 367"/>
                  <a:gd name="T94" fmla="*/ 1 w 281"/>
                  <a:gd name="T95" fmla="*/ 0 h 367"/>
                  <a:gd name="T96" fmla="*/ 1 w 281"/>
                  <a:gd name="T97" fmla="*/ 0 h 367"/>
                  <a:gd name="T98" fmla="*/ 1 w 281"/>
                  <a:gd name="T99" fmla="*/ 0 h 36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1"/>
                  <a:gd name="T151" fmla="*/ 0 h 367"/>
                  <a:gd name="T152" fmla="*/ 281 w 281"/>
                  <a:gd name="T153" fmla="*/ 367 h 36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1" h="367">
                    <a:moveTo>
                      <a:pt x="46" y="0"/>
                    </a:moveTo>
                    <a:lnTo>
                      <a:pt x="35" y="4"/>
                    </a:lnTo>
                    <a:lnTo>
                      <a:pt x="26" y="9"/>
                    </a:lnTo>
                    <a:lnTo>
                      <a:pt x="15" y="18"/>
                    </a:lnTo>
                    <a:lnTo>
                      <a:pt x="5" y="29"/>
                    </a:lnTo>
                    <a:lnTo>
                      <a:pt x="4" y="81"/>
                    </a:lnTo>
                    <a:lnTo>
                      <a:pt x="0" y="119"/>
                    </a:lnTo>
                    <a:lnTo>
                      <a:pt x="0" y="149"/>
                    </a:lnTo>
                    <a:lnTo>
                      <a:pt x="4" y="180"/>
                    </a:lnTo>
                    <a:lnTo>
                      <a:pt x="5" y="193"/>
                    </a:lnTo>
                    <a:lnTo>
                      <a:pt x="7" y="206"/>
                    </a:lnTo>
                    <a:lnTo>
                      <a:pt x="7" y="220"/>
                    </a:lnTo>
                    <a:lnTo>
                      <a:pt x="9" y="233"/>
                    </a:lnTo>
                    <a:lnTo>
                      <a:pt x="16" y="242"/>
                    </a:lnTo>
                    <a:lnTo>
                      <a:pt x="22" y="253"/>
                    </a:lnTo>
                    <a:lnTo>
                      <a:pt x="27" y="264"/>
                    </a:lnTo>
                    <a:lnTo>
                      <a:pt x="35" y="276"/>
                    </a:lnTo>
                    <a:lnTo>
                      <a:pt x="48" y="283"/>
                    </a:lnTo>
                    <a:lnTo>
                      <a:pt x="60" y="292"/>
                    </a:lnTo>
                    <a:lnTo>
                      <a:pt x="71" y="299"/>
                    </a:lnTo>
                    <a:lnTo>
                      <a:pt x="84" y="309"/>
                    </a:lnTo>
                    <a:lnTo>
                      <a:pt x="95" y="314"/>
                    </a:lnTo>
                    <a:lnTo>
                      <a:pt x="108" y="320"/>
                    </a:lnTo>
                    <a:lnTo>
                      <a:pt x="119" y="325"/>
                    </a:lnTo>
                    <a:lnTo>
                      <a:pt x="130" y="331"/>
                    </a:lnTo>
                    <a:lnTo>
                      <a:pt x="138" y="334"/>
                    </a:lnTo>
                    <a:lnTo>
                      <a:pt x="145" y="338"/>
                    </a:lnTo>
                    <a:lnTo>
                      <a:pt x="152" y="340"/>
                    </a:lnTo>
                    <a:lnTo>
                      <a:pt x="160" y="343"/>
                    </a:lnTo>
                    <a:lnTo>
                      <a:pt x="165" y="345"/>
                    </a:lnTo>
                    <a:lnTo>
                      <a:pt x="172" y="349"/>
                    </a:lnTo>
                    <a:lnTo>
                      <a:pt x="180" y="351"/>
                    </a:lnTo>
                    <a:lnTo>
                      <a:pt x="187" y="354"/>
                    </a:lnTo>
                    <a:lnTo>
                      <a:pt x="194" y="356"/>
                    </a:lnTo>
                    <a:lnTo>
                      <a:pt x="202" y="358"/>
                    </a:lnTo>
                    <a:lnTo>
                      <a:pt x="209" y="360"/>
                    </a:lnTo>
                    <a:lnTo>
                      <a:pt x="216" y="362"/>
                    </a:lnTo>
                    <a:lnTo>
                      <a:pt x="227" y="364"/>
                    </a:lnTo>
                    <a:lnTo>
                      <a:pt x="240" y="364"/>
                    </a:lnTo>
                    <a:lnTo>
                      <a:pt x="251" y="365"/>
                    </a:lnTo>
                    <a:lnTo>
                      <a:pt x="262" y="367"/>
                    </a:lnTo>
                    <a:lnTo>
                      <a:pt x="268" y="364"/>
                    </a:lnTo>
                    <a:lnTo>
                      <a:pt x="272" y="358"/>
                    </a:lnTo>
                    <a:lnTo>
                      <a:pt x="277" y="354"/>
                    </a:lnTo>
                    <a:lnTo>
                      <a:pt x="281" y="349"/>
                    </a:lnTo>
                    <a:lnTo>
                      <a:pt x="273" y="347"/>
                    </a:lnTo>
                    <a:lnTo>
                      <a:pt x="266" y="345"/>
                    </a:lnTo>
                    <a:lnTo>
                      <a:pt x="259" y="345"/>
                    </a:lnTo>
                    <a:lnTo>
                      <a:pt x="251" y="343"/>
                    </a:lnTo>
                    <a:lnTo>
                      <a:pt x="242" y="340"/>
                    </a:lnTo>
                    <a:lnTo>
                      <a:pt x="233" y="338"/>
                    </a:lnTo>
                    <a:lnTo>
                      <a:pt x="224" y="334"/>
                    </a:lnTo>
                    <a:lnTo>
                      <a:pt x="215" y="332"/>
                    </a:lnTo>
                    <a:lnTo>
                      <a:pt x="211" y="327"/>
                    </a:lnTo>
                    <a:lnTo>
                      <a:pt x="207" y="323"/>
                    </a:lnTo>
                    <a:lnTo>
                      <a:pt x="202" y="321"/>
                    </a:lnTo>
                    <a:lnTo>
                      <a:pt x="198" y="320"/>
                    </a:lnTo>
                    <a:lnTo>
                      <a:pt x="205" y="320"/>
                    </a:lnTo>
                    <a:lnTo>
                      <a:pt x="213" y="320"/>
                    </a:lnTo>
                    <a:lnTo>
                      <a:pt x="218" y="321"/>
                    </a:lnTo>
                    <a:lnTo>
                      <a:pt x="226" y="321"/>
                    </a:lnTo>
                    <a:lnTo>
                      <a:pt x="233" y="321"/>
                    </a:lnTo>
                    <a:lnTo>
                      <a:pt x="240" y="320"/>
                    </a:lnTo>
                    <a:lnTo>
                      <a:pt x="248" y="320"/>
                    </a:lnTo>
                    <a:lnTo>
                      <a:pt x="255" y="320"/>
                    </a:lnTo>
                    <a:lnTo>
                      <a:pt x="257" y="312"/>
                    </a:lnTo>
                    <a:lnTo>
                      <a:pt x="259" y="307"/>
                    </a:lnTo>
                    <a:lnTo>
                      <a:pt x="259" y="301"/>
                    </a:lnTo>
                    <a:lnTo>
                      <a:pt x="260" y="294"/>
                    </a:lnTo>
                    <a:lnTo>
                      <a:pt x="255" y="290"/>
                    </a:lnTo>
                    <a:lnTo>
                      <a:pt x="251" y="285"/>
                    </a:lnTo>
                    <a:lnTo>
                      <a:pt x="246" y="281"/>
                    </a:lnTo>
                    <a:lnTo>
                      <a:pt x="240" y="276"/>
                    </a:lnTo>
                    <a:lnTo>
                      <a:pt x="233" y="272"/>
                    </a:lnTo>
                    <a:lnTo>
                      <a:pt x="224" y="268"/>
                    </a:lnTo>
                    <a:lnTo>
                      <a:pt x="216" y="264"/>
                    </a:lnTo>
                    <a:lnTo>
                      <a:pt x="209" y="261"/>
                    </a:lnTo>
                    <a:lnTo>
                      <a:pt x="200" y="257"/>
                    </a:lnTo>
                    <a:lnTo>
                      <a:pt x="193" y="253"/>
                    </a:lnTo>
                    <a:lnTo>
                      <a:pt x="183" y="250"/>
                    </a:lnTo>
                    <a:lnTo>
                      <a:pt x="176" y="246"/>
                    </a:lnTo>
                    <a:lnTo>
                      <a:pt x="174" y="239"/>
                    </a:lnTo>
                    <a:lnTo>
                      <a:pt x="171" y="231"/>
                    </a:lnTo>
                    <a:lnTo>
                      <a:pt x="169" y="224"/>
                    </a:lnTo>
                    <a:lnTo>
                      <a:pt x="165" y="217"/>
                    </a:lnTo>
                    <a:lnTo>
                      <a:pt x="167" y="204"/>
                    </a:lnTo>
                    <a:lnTo>
                      <a:pt x="171" y="191"/>
                    </a:lnTo>
                    <a:lnTo>
                      <a:pt x="172" y="180"/>
                    </a:lnTo>
                    <a:lnTo>
                      <a:pt x="174" y="167"/>
                    </a:lnTo>
                    <a:lnTo>
                      <a:pt x="174" y="154"/>
                    </a:lnTo>
                    <a:lnTo>
                      <a:pt x="174" y="140"/>
                    </a:lnTo>
                    <a:lnTo>
                      <a:pt x="174" y="127"/>
                    </a:lnTo>
                    <a:lnTo>
                      <a:pt x="174" y="114"/>
                    </a:lnTo>
                    <a:lnTo>
                      <a:pt x="165" y="94"/>
                    </a:lnTo>
                    <a:lnTo>
                      <a:pt x="150" y="74"/>
                    </a:lnTo>
                    <a:lnTo>
                      <a:pt x="130" y="53"/>
                    </a:lnTo>
                    <a:lnTo>
                      <a:pt x="108" y="35"/>
                    </a:lnTo>
                    <a:lnTo>
                      <a:pt x="84" y="20"/>
                    </a:lnTo>
                    <a:lnTo>
                      <a:pt x="66" y="7"/>
                    </a:lnTo>
                    <a:lnTo>
                      <a:pt x="51" y="2"/>
                    </a:lnTo>
                    <a:lnTo>
                      <a:pt x="46" y="0"/>
                    </a:lnTo>
                    <a:close/>
                  </a:path>
                </a:pathLst>
              </a:custGeom>
              <a:solidFill>
                <a:srgbClr val="B56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0" name="Freeform 36"/>
              <p:cNvSpPr>
                <a:spLocks noChangeArrowheads="1"/>
              </p:cNvSpPr>
              <p:nvPr/>
            </p:nvSpPr>
            <p:spPr bwMode="auto">
              <a:xfrm>
                <a:off x="4166" y="2206"/>
                <a:ext cx="139" cy="183"/>
              </a:xfrm>
              <a:custGeom>
                <a:avLst/>
                <a:gdLst>
                  <a:gd name="T0" fmla="*/ 1 w 277"/>
                  <a:gd name="T1" fmla="*/ 1 h 365"/>
                  <a:gd name="T2" fmla="*/ 1 w 277"/>
                  <a:gd name="T3" fmla="*/ 1 h 365"/>
                  <a:gd name="T4" fmla="*/ 1 w 277"/>
                  <a:gd name="T5" fmla="*/ 1 h 365"/>
                  <a:gd name="T6" fmla="*/ 0 w 277"/>
                  <a:gd name="T7" fmla="*/ 1 h 365"/>
                  <a:gd name="T8" fmla="*/ 1 w 277"/>
                  <a:gd name="T9" fmla="*/ 1 h 365"/>
                  <a:gd name="T10" fmla="*/ 1 w 277"/>
                  <a:gd name="T11" fmla="*/ 1 h 365"/>
                  <a:gd name="T12" fmla="*/ 1 w 277"/>
                  <a:gd name="T13" fmla="*/ 1 h 365"/>
                  <a:gd name="T14" fmla="*/ 1 w 277"/>
                  <a:gd name="T15" fmla="*/ 1 h 365"/>
                  <a:gd name="T16" fmla="*/ 1 w 277"/>
                  <a:gd name="T17" fmla="*/ 1 h 365"/>
                  <a:gd name="T18" fmla="*/ 1 w 277"/>
                  <a:gd name="T19" fmla="*/ 1 h 365"/>
                  <a:gd name="T20" fmla="*/ 1 w 277"/>
                  <a:gd name="T21" fmla="*/ 1 h 365"/>
                  <a:gd name="T22" fmla="*/ 1 w 277"/>
                  <a:gd name="T23" fmla="*/ 1 h 365"/>
                  <a:gd name="T24" fmla="*/ 1 w 277"/>
                  <a:gd name="T25" fmla="*/ 1 h 365"/>
                  <a:gd name="T26" fmla="*/ 1 w 277"/>
                  <a:gd name="T27" fmla="*/ 1 h 365"/>
                  <a:gd name="T28" fmla="*/ 1 w 277"/>
                  <a:gd name="T29" fmla="*/ 1 h 365"/>
                  <a:gd name="T30" fmla="*/ 1 w 277"/>
                  <a:gd name="T31" fmla="*/ 1 h 365"/>
                  <a:gd name="T32" fmla="*/ 1 w 277"/>
                  <a:gd name="T33" fmla="*/ 1 h 365"/>
                  <a:gd name="T34" fmla="*/ 1 w 277"/>
                  <a:gd name="T35" fmla="*/ 1 h 365"/>
                  <a:gd name="T36" fmla="*/ 1 w 277"/>
                  <a:gd name="T37" fmla="*/ 1 h 365"/>
                  <a:gd name="T38" fmla="*/ 1 w 277"/>
                  <a:gd name="T39" fmla="*/ 1 h 365"/>
                  <a:gd name="T40" fmla="*/ 1 w 277"/>
                  <a:gd name="T41" fmla="*/ 1 h 365"/>
                  <a:gd name="T42" fmla="*/ 1 w 277"/>
                  <a:gd name="T43" fmla="*/ 1 h 365"/>
                  <a:gd name="T44" fmla="*/ 1 w 277"/>
                  <a:gd name="T45" fmla="*/ 1 h 365"/>
                  <a:gd name="T46" fmla="*/ 1 w 277"/>
                  <a:gd name="T47" fmla="*/ 1 h 365"/>
                  <a:gd name="T48" fmla="*/ 1 w 277"/>
                  <a:gd name="T49" fmla="*/ 1 h 365"/>
                  <a:gd name="T50" fmla="*/ 1 w 277"/>
                  <a:gd name="T51" fmla="*/ 1 h 365"/>
                  <a:gd name="T52" fmla="*/ 1 w 277"/>
                  <a:gd name="T53" fmla="*/ 1 h 365"/>
                  <a:gd name="T54" fmla="*/ 1 w 277"/>
                  <a:gd name="T55" fmla="*/ 1 h 365"/>
                  <a:gd name="T56" fmla="*/ 1 w 277"/>
                  <a:gd name="T57" fmla="*/ 1 h 365"/>
                  <a:gd name="T58" fmla="*/ 1 w 277"/>
                  <a:gd name="T59" fmla="*/ 1 h 365"/>
                  <a:gd name="T60" fmla="*/ 1 w 277"/>
                  <a:gd name="T61" fmla="*/ 1 h 365"/>
                  <a:gd name="T62" fmla="*/ 1 w 277"/>
                  <a:gd name="T63" fmla="*/ 1 h 365"/>
                  <a:gd name="T64" fmla="*/ 1 w 277"/>
                  <a:gd name="T65" fmla="*/ 1 h 365"/>
                  <a:gd name="T66" fmla="*/ 1 w 277"/>
                  <a:gd name="T67" fmla="*/ 1 h 365"/>
                  <a:gd name="T68" fmla="*/ 1 w 277"/>
                  <a:gd name="T69" fmla="*/ 1 h 365"/>
                  <a:gd name="T70" fmla="*/ 1 w 277"/>
                  <a:gd name="T71" fmla="*/ 1 h 365"/>
                  <a:gd name="T72" fmla="*/ 1 w 277"/>
                  <a:gd name="T73" fmla="*/ 1 h 365"/>
                  <a:gd name="T74" fmla="*/ 1 w 277"/>
                  <a:gd name="T75" fmla="*/ 1 h 365"/>
                  <a:gd name="T76" fmla="*/ 1 w 277"/>
                  <a:gd name="T77" fmla="*/ 1 h 365"/>
                  <a:gd name="T78" fmla="*/ 1 w 277"/>
                  <a:gd name="T79" fmla="*/ 1 h 365"/>
                  <a:gd name="T80" fmla="*/ 1 w 277"/>
                  <a:gd name="T81" fmla="*/ 1 h 365"/>
                  <a:gd name="T82" fmla="*/ 1 w 277"/>
                  <a:gd name="T83" fmla="*/ 1 h 365"/>
                  <a:gd name="T84" fmla="*/ 1 w 277"/>
                  <a:gd name="T85" fmla="*/ 1 h 365"/>
                  <a:gd name="T86" fmla="*/ 1 w 277"/>
                  <a:gd name="T87" fmla="*/ 1 h 365"/>
                  <a:gd name="T88" fmla="*/ 1 w 277"/>
                  <a:gd name="T89" fmla="*/ 1 h 365"/>
                  <a:gd name="T90" fmla="*/ 1 w 277"/>
                  <a:gd name="T91" fmla="*/ 1 h 365"/>
                  <a:gd name="T92" fmla="*/ 1 w 277"/>
                  <a:gd name="T93" fmla="*/ 1 h 365"/>
                  <a:gd name="T94" fmla="*/ 1 w 277"/>
                  <a:gd name="T95" fmla="*/ 1 h 365"/>
                  <a:gd name="T96" fmla="*/ 1 w 277"/>
                  <a:gd name="T97" fmla="*/ 1 h 365"/>
                  <a:gd name="T98" fmla="*/ 1 w 277"/>
                  <a:gd name="T99" fmla="*/ 1 h 3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7"/>
                  <a:gd name="T151" fmla="*/ 0 h 365"/>
                  <a:gd name="T152" fmla="*/ 277 w 277"/>
                  <a:gd name="T153" fmla="*/ 365 h 3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7" h="365">
                    <a:moveTo>
                      <a:pt x="46" y="0"/>
                    </a:moveTo>
                    <a:lnTo>
                      <a:pt x="35" y="4"/>
                    </a:lnTo>
                    <a:lnTo>
                      <a:pt x="25" y="9"/>
                    </a:lnTo>
                    <a:lnTo>
                      <a:pt x="14" y="18"/>
                    </a:lnTo>
                    <a:lnTo>
                      <a:pt x="5" y="31"/>
                    </a:lnTo>
                    <a:lnTo>
                      <a:pt x="3" y="86"/>
                    </a:lnTo>
                    <a:lnTo>
                      <a:pt x="2" y="123"/>
                    </a:lnTo>
                    <a:lnTo>
                      <a:pt x="0" y="150"/>
                    </a:lnTo>
                    <a:lnTo>
                      <a:pt x="5" y="176"/>
                    </a:lnTo>
                    <a:lnTo>
                      <a:pt x="5" y="189"/>
                    </a:lnTo>
                    <a:lnTo>
                      <a:pt x="7" y="202"/>
                    </a:lnTo>
                    <a:lnTo>
                      <a:pt x="7" y="217"/>
                    </a:lnTo>
                    <a:lnTo>
                      <a:pt x="9" y="229"/>
                    </a:lnTo>
                    <a:lnTo>
                      <a:pt x="16" y="240"/>
                    </a:lnTo>
                    <a:lnTo>
                      <a:pt x="22" y="250"/>
                    </a:lnTo>
                    <a:lnTo>
                      <a:pt x="29" y="261"/>
                    </a:lnTo>
                    <a:lnTo>
                      <a:pt x="35" y="272"/>
                    </a:lnTo>
                    <a:lnTo>
                      <a:pt x="47" y="281"/>
                    </a:lnTo>
                    <a:lnTo>
                      <a:pt x="60" y="288"/>
                    </a:lnTo>
                    <a:lnTo>
                      <a:pt x="71" y="297"/>
                    </a:lnTo>
                    <a:lnTo>
                      <a:pt x="84" y="307"/>
                    </a:lnTo>
                    <a:lnTo>
                      <a:pt x="95" y="312"/>
                    </a:lnTo>
                    <a:lnTo>
                      <a:pt x="106" y="318"/>
                    </a:lnTo>
                    <a:lnTo>
                      <a:pt x="117" y="323"/>
                    </a:lnTo>
                    <a:lnTo>
                      <a:pt x="128" y="329"/>
                    </a:lnTo>
                    <a:lnTo>
                      <a:pt x="136" y="330"/>
                    </a:lnTo>
                    <a:lnTo>
                      <a:pt x="143" y="334"/>
                    </a:lnTo>
                    <a:lnTo>
                      <a:pt x="150" y="336"/>
                    </a:lnTo>
                    <a:lnTo>
                      <a:pt x="158" y="340"/>
                    </a:lnTo>
                    <a:lnTo>
                      <a:pt x="163" y="341"/>
                    </a:lnTo>
                    <a:lnTo>
                      <a:pt x="170" y="345"/>
                    </a:lnTo>
                    <a:lnTo>
                      <a:pt x="178" y="347"/>
                    </a:lnTo>
                    <a:lnTo>
                      <a:pt x="185" y="351"/>
                    </a:lnTo>
                    <a:lnTo>
                      <a:pt x="192" y="352"/>
                    </a:lnTo>
                    <a:lnTo>
                      <a:pt x="200" y="354"/>
                    </a:lnTo>
                    <a:lnTo>
                      <a:pt x="207" y="358"/>
                    </a:lnTo>
                    <a:lnTo>
                      <a:pt x="214" y="360"/>
                    </a:lnTo>
                    <a:lnTo>
                      <a:pt x="225" y="362"/>
                    </a:lnTo>
                    <a:lnTo>
                      <a:pt x="236" y="362"/>
                    </a:lnTo>
                    <a:lnTo>
                      <a:pt x="247" y="363"/>
                    </a:lnTo>
                    <a:lnTo>
                      <a:pt x="257" y="365"/>
                    </a:lnTo>
                    <a:lnTo>
                      <a:pt x="262" y="362"/>
                    </a:lnTo>
                    <a:lnTo>
                      <a:pt x="268" y="356"/>
                    </a:lnTo>
                    <a:lnTo>
                      <a:pt x="273" y="352"/>
                    </a:lnTo>
                    <a:lnTo>
                      <a:pt x="277" y="349"/>
                    </a:lnTo>
                    <a:lnTo>
                      <a:pt x="270" y="347"/>
                    </a:lnTo>
                    <a:lnTo>
                      <a:pt x="262" y="345"/>
                    </a:lnTo>
                    <a:lnTo>
                      <a:pt x="255" y="345"/>
                    </a:lnTo>
                    <a:lnTo>
                      <a:pt x="247" y="343"/>
                    </a:lnTo>
                    <a:lnTo>
                      <a:pt x="238" y="340"/>
                    </a:lnTo>
                    <a:lnTo>
                      <a:pt x="229" y="336"/>
                    </a:lnTo>
                    <a:lnTo>
                      <a:pt x="220" y="334"/>
                    </a:lnTo>
                    <a:lnTo>
                      <a:pt x="211" y="330"/>
                    </a:lnTo>
                    <a:lnTo>
                      <a:pt x="205" y="325"/>
                    </a:lnTo>
                    <a:lnTo>
                      <a:pt x="202" y="321"/>
                    </a:lnTo>
                    <a:lnTo>
                      <a:pt x="196" y="318"/>
                    </a:lnTo>
                    <a:lnTo>
                      <a:pt x="192" y="316"/>
                    </a:lnTo>
                    <a:lnTo>
                      <a:pt x="200" y="318"/>
                    </a:lnTo>
                    <a:lnTo>
                      <a:pt x="207" y="318"/>
                    </a:lnTo>
                    <a:lnTo>
                      <a:pt x="213" y="318"/>
                    </a:lnTo>
                    <a:lnTo>
                      <a:pt x="220" y="318"/>
                    </a:lnTo>
                    <a:lnTo>
                      <a:pt x="227" y="318"/>
                    </a:lnTo>
                    <a:lnTo>
                      <a:pt x="236" y="318"/>
                    </a:lnTo>
                    <a:lnTo>
                      <a:pt x="244" y="318"/>
                    </a:lnTo>
                    <a:lnTo>
                      <a:pt x="251" y="316"/>
                    </a:lnTo>
                    <a:lnTo>
                      <a:pt x="253" y="308"/>
                    </a:lnTo>
                    <a:lnTo>
                      <a:pt x="255" y="303"/>
                    </a:lnTo>
                    <a:lnTo>
                      <a:pt x="255" y="297"/>
                    </a:lnTo>
                    <a:lnTo>
                      <a:pt x="257" y="292"/>
                    </a:lnTo>
                    <a:lnTo>
                      <a:pt x="251" y="288"/>
                    </a:lnTo>
                    <a:lnTo>
                      <a:pt x="246" y="283"/>
                    </a:lnTo>
                    <a:lnTo>
                      <a:pt x="240" y="279"/>
                    </a:lnTo>
                    <a:lnTo>
                      <a:pt x="235" y="275"/>
                    </a:lnTo>
                    <a:lnTo>
                      <a:pt x="227" y="272"/>
                    </a:lnTo>
                    <a:lnTo>
                      <a:pt x="220" y="268"/>
                    </a:lnTo>
                    <a:lnTo>
                      <a:pt x="211" y="264"/>
                    </a:lnTo>
                    <a:lnTo>
                      <a:pt x="203" y="261"/>
                    </a:lnTo>
                    <a:lnTo>
                      <a:pt x="196" y="257"/>
                    </a:lnTo>
                    <a:lnTo>
                      <a:pt x="187" y="251"/>
                    </a:lnTo>
                    <a:lnTo>
                      <a:pt x="180" y="248"/>
                    </a:lnTo>
                    <a:lnTo>
                      <a:pt x="172" y="244"/>
                    </a:lnTo>
                    <a:lnTo>
                      <a:pt x="170" y="239"/>
                    </a:lnTo>
                    <a:lnTo>
                      <a:pt x="167" y="231"/>
                    </a:lnTo>
                    <a:lnTo>
                      <a:pt x="165" y="224"/>
                    </a:lnTo>
                    <a:lnTo>
                      <a:pt x="161" y="217"/>
                    </a:lnTo>
                    <a:lnTo>
                      <a:pt x="163" y="204"/>
                    </a:lnTo>
                    <a:lnTo>
                      <a:pt x="167" y="191"/>
                    </a:lnTo>
                    <a:lnTo>
                      <a:pt x="169" y="180"/>
                    </a:lnTo>
                    <a:lnTo>
                      <a:pt x="170" y="167"/>
                    </a:lnTo>
                    <a:lnTo>
                      <a:pt x="170" y="154"/>
                    </a:lnTo>
                    <a:lnTo>
                      <a:pt x="170" y="141"/>
                    </a:lnTo>
                    <a:lnTo>
                      <a:pt x="170" y="127"/>
                    </a:lnTo>
                    <a:lnTo>
                      <a:pt x="170" y="114"/>
                    </a:lnTo>
                    <a:lnTo>
                      <a:pt x="161" y="94"/>
                    </a:lnTo>
                    <a:lnTo>
                      <a:pt x="147" y="73"/>
                    </a:lnTo>
                    <a:lnTo>
                      <a:pt x="126" y="53"/>
                    </a:lnTo>
                    <a:lnTo>
                      <a:pt x="104" y="35"/>
                    </a:lnTo>
                    <a:lnTo>
                      <a:pt x="82" y="20"/>
                    </a:lnTo>
                    <a:lnTo>
                      <a:pt x="64" y="7"/>
                    </a:lnTo>
                    <a:lnTo>
                      <a:pt x="51" y="2"/>
                    </a:lnTo>
                    <a:lnTo>
                      <a:pt x="46" y="0"/>
                    </a:lnTo>
                    <a:close/>
                  </a:path>
                </a:pathLst>
              </a:custGeom>
              <a:solidFill>
                <a:srgbClr val="BF6B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1" name="Freeform 37"/>
              <p:cNvSpPr>
                <a:spLocks noChangeArrowheads="1"/>
              </p:cNvSpPr>
              <p:nvPr/>
            </p:nvSpPr>
            <p:spPr bwMode="auto">
              <a:xfrm>
                <a:off x="4168" y="2208"/>
                <a:ext cx="136" cy="180"/>
              </a:xfrm>
              <a:custGeom>
                <a:avLst/>
                <a:gdLst>
                  <a:gd name="T0" fmla="*/ 1 w 272"/>
                  <a:gd name="T1" fmla="*/ 1 h 359"/>
                  <a:gd name="T2" fmla="*/ 1 w 272"/>
                  <a:gd name="T3" fmla="*/ 1 h 359"/>
                  <a:gd name="T4" fmla="*/ 1 w 272"/>
                  <a:gd name="T5" fmla="*/ 1 h 359"/>
                  <a:gd name="T6" fmla="*/ 0 w 272"/>
                  <a:gd name="T7" fmla="*/ 1 h 359"/>
                  <a:gd name="T8" fmla="*/ 1 w 272"/>
                  <a:gd name="T9" fmla="*/ 1 h 359"/>
                  <a:gd name="T10" fmla="*/ 1 w 272"/>
                  <a:gd name="T11" fmla="*/ 1 h 359"/>
                  <a:gd name="T12" fmla="*/ 1 w 272"/>
                  <a:gd name="T13" fmla="*/ 1 h 359"/>
                  <a:gd name="T14" fmla="*/ 1 w 272"/>
                  <a:gd name="T15" fmla="*/ 1 h 359"/>
                  <a:gd name="T16" fmla="*/ 1 w 272"/>
                  <a:gd name="T17" fmla="*/ 1 h 359"/>
                  <a:gd name="T18" fmla="*/ 1 w 272"/>
                  <a:gd name="T19" fmla="*/ 1 h 359"/>
                  <a:gd name="T20" fmla="*/ 1 w 272"/>
                  <a:gd name="T21" fmla="*/ 1 h 359"/>
                  <a:gd name="T22" fmla="*/ 1 w 272"/>
                  <a:gd name="T23" fmla="*/ 1 h 359"/>
                  <a:gd name="T24" fmla="*/ 1 w 272"/>
                  <a:gd name="T25" fmla="*/ 1 h 359"/>
                  <a:gd name="T26" fmla="*/ 1 w 272"/>
                  <a:gd name="T27" fmla="*/ 1 h 359"/>
                  <a:gd name="T28" fmla="*/ 1 w 272"/>
                  <a:gd name="T29" fmla="*/ 1 h 359"/>
                  <a:gd name="T30" fmla="*/ 1 w 272"/>
                  <a:gd name="T31" fmla="*/ 1 h 359"/>
                  <a:gd name="T32" fmla="*/ 1 w 272"/>
                  <a:gd name="T33" fmla="*/ 1 h 359"/>
                  <a:gd name="T34" fmla="*/ 1 w 272"/>
                  <a:gd name="T35" fmla="*/ 1 h 359"/>
                  <a:gd name="T36" fmla="*/ 1 w 272"/>
                  <a:gd name="T37" fmla="*/ 1 h 359"/>
                  <a:gd name="T38" fmla="*/ 1 w 272"/>
                  <a:gd name="T39" fmla="*/ 1 h 359"/>
                  <a:gd name="T40" fmla="*/ 1 w 272"/>
                  <a:gd name="T41" fmla="*/ 1 h 359"/>
                  <a:gd name="T42" fmla="*/ 1 w 272"/>
                  <a:gd name="T43" fmla="*/ 1 h 359"/>
                  <a:gd name="T44" fmla="*/ 1 w 272"/>
                  <a:gd name="T45" fmla="*/ 1 h 359"/>
                  <a:gd name="T46" fmla="*/ 1 w 272"/>
                  <a:gd name="T47" fmla="*/ 1 h 359"/>
                  <a:gd name="T48" fmla="*/ 1 w 272"/>
                  <a:gd name="T49" fmla="*/ 1 h 359"/>
                  <a:gd name="T50" fmla="*/ 1 w 272"/>
                  <a:gd name="T51" fmla="*/ 1 h 359"/>
                  <a:gd name="T52" fmla="*/ 1 w 272"/>
                  <a:gd name="T53" fmla="*/ 1 h 359"/>
                  <a:gd name="T54" fmla="*/ 1 w 272"/>
                  <a:gd name="T55" fmla="*/ 1 h 359"/>
                  <a:gd name="T56" fmla="*/ 1 w 272"/>
                  <a:gd name="T57" fmla="*/ 1 h 359"/>
                  <a:gd name="T58" fmla="*/ 1 w 272"/>
                  <a:gd name="T59" fmla="*/ 1 h 359"/>
                  <a:gd name="T60" fmla="*/ 1 w 272"/>
                  <a:gd name="T61" fmla="*/ 1 h 359"/>
                  <a:gd name="T62" fmla="*/ 1 w 272"/>
                  <a:gd name="T63" fmla="*/ 1 h 359"/>
                  <a:gd name="T64" fmla="*/ 1 w 272"/>
                  <a:gd name="T65" fmla="*/ 1 h 359"/>
                  <a:gd name="T66" fmla="*/ 1 w 272"/>
                  <a:gd name="T67" fmla="*/ 1 h 359"/>
                  <a:gd name="T68" fmla="*/ 1 w 272"/>
                  <a:gd name="T69" fmla="*/ 1 h 359"/>
                  <a:gd name="T70" fmla="*/ 1 w 272"/>
                  <a:gd name="T71" fmla="*/ 1 h 359"/>
                  <a:gd name="T72" fmla="*/ 1 w 272"/>
                  <a:gd name="T73" fmla="*/ 1 h 359"/>
                  <a:gd name="T74" fmla="*/ 1 w 272"/>
                  <a:gd name="T75" fmla="*/ 1 h 359"/>
                  <a:gd name="T76" fmla="*/ 1 w 272"/>
                  <a:gd name="T77" fmla="*/ 1 h 359"/>
                  <a:gd name="T78" fmla="*/ 1 w 272"/>
                  <a:gd name="T79" fmla="*/ 1 h 359"/>
                  <a:gd name="T80" fmla="*/ 1 w 272"/>
                  <a:gd name="T81" fmla="*/ 1 h 359"/>
                  <a:gd name="T82" fmla="*/ 1 w 272"/>
                  <a:gd name="T83" fmla="*/ 1 h 359"/>
                  <a:gd name="T84" fmla="*/ 1 w 272"/>
                  <a:gd name="T85" fmla="*/ 1 h 359"/>
                  <a:gd name="T86" fmla="*/ 1 w 272"/>
                  <a:gd name="T87" fmla="*/ 1 h 359"/>
                  <a:gd name="T88" fmla="*/ 1 w 272"/>
                  <a:gd name="T89" fmla="*/ 1 h 359"/>
                  <a:gd name="T90" fmla="*/ 1 w 272"/>
                  <a:gd name="T91" fmla="*/ 1 h 359"/>
                  <a:gd name="T92" fmla="*/ 1 w 272"/>
                  <a:gd name="T93" fmla="*/ 1 h 359"/>
                  <a:gd name="T94" fmla="*/ 1 w 272"/>
                  <a:gd name="T95" fmla="*/ 1 h 359"/>
                  <a:gd name="T96" fmla="*/ 1 w 272"/>
                  <a:gd name="T97" fmla="*/ 1 h 359"/>
                  <a:gd name="T98" fmla="*/ 1 w 272"/>
                  <a:gd name="T99" fmla="*/ 1 h 3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2"/>
                  <a:gd name="T151" fmla="*/ 0 h 359"/>
                  <a:gd name="T152" fmla="*/ 272 w 272"/>
                  <a:gd name="T153" fmla="*/ 359 h 3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2" h="359">
                    <a:moveTo>
                      <a:pt x="43" y="0"/>
                    </a:moveTo>
                    <a:lnTo>
                      <a:pt x="32" y="3"/>
                    </a:lnTo>
                    <a:lnTo>
                      <a:pt x="22" y="11"/>
                    </a:lnTo>
                    <a:lnTo>
                      <a:pt x="13" y="18"/>
                    </a:lnTo>
                    <a:lnTo>
                      <a:pt x="4" y="29"/>
                    </a:lnTo>
                    <a:lnTo>
                      <a:pt x="2" y="86"/>
                    </a:lnTo>
                    <a:lnTo>
                      <a:pt x="0" y="123"/>
                    </a:lnTo>
                    <a:lnTo>
                      <a:pt x="0" y="148"/>
                    </a:lnTo>
                    <a:lnTo>
                      <a:pt x="4" y="172"/>
                    </a:lnTo>
                    <a:lnTo>
                      <a:pt x="6" y="185"/>
                    </a:lnTo>
                    <a:lnTo>
                      <a:pt x="6" y="198"/>
                    </a:lnTo>
                    <a:lnTo>
                      <a:pt x="8" y="211"/>
                    </a:lnTo>
                    <a:lnTo>
                      <a:pt x="8" y="224"/>
                    </a:lnTo>
                    <a:lnTo>
                      <a:pt x="15" y="233"/>
                    </a:lnTo>
                    <a:lnTo>
                      <a:pt x="21" y="244"/>
                    </a:lnTo>
                    <a:lnTo>
                      <a:pt x="28" y="255"/>
                    </a:lnTo>
                    <a:lnTo>
                      <a:pt x="33" y="266"/>
                    </a:lnTo>
                    <a:lnTo>
                      <a:pt x="46" y="275"/>
                    </a:lnTo>
                    <a:lnTo>
                      <a:pt x="57" y="282"/>
                    </a:lnTo>
                    <a:lnTo>
                      <a:pt x="70" y="292"/>
                    </a:lnTo>
                    <a:lnTo>
                      <a:pt x="81" y="301"/>
                    </a:lnTo>
                    <a:lnTo>
                      <a:pt x="92" y="306"/>
                    </a:lnTo>
                    <a:lnTo>
                      <a:pt x="103" y="310"/>
                    </a:lnTo>
                    <a:lnTo>
                      <a:pt x="114" y="315"/>
                    </a:lnTo>
                    <a:lnTo>
                      <a:pt x="125" y="321"/>
                    </a:lnTo>
                    <a:lnTo>
                      <a:pt x="133" y="325"/>
                    </a:lnTo>
                    <a:lnTo>
                      <a:pt x="140" y="328"/>
                    </a:lnTo>
                    <a:lnTo>
                      <a:pt x="147" y="332"/>
                    </a:lnTo>
                    <a:lnTo>
                      <a:pt x="155" y="334"/>
                    </a:lnTo>
                    <a:lnTo>
                      <a:pt x="160" y="337"/>
                    </a:lnTo>
                    <a:lnTo>
                      <a:pt x="167" y="341"/>
                    </a:lnTo>
                    <a:lnTo>
                      <a:pt x="175" y="343"/>
                    </a:lnTo>
                    <a:lnTo>
                      <a:pt x="182" y="347"/>
                    </a:lnTo>
                    <a:lnTo>
                      <a:pt x="189" y="348"/>
                    </a:lnTo>
                    <a:lnTo>
                      <a:pt x="197" y="350"/>
                    </a:lnTo>
                    <a:lnTo>
                      <a:pt x="202" y="352"/>
                    </a:lnTo>
                    <a:lnTo>
                      <a:pt x="210" y="354"/>
                    </a:lnTo>
                    <a:lnTo>
                      <a:pt x="221" y="356"/>
                    </a:lnTo>
                    <a:lnTo>
                      <a:pt x="232" y="356"/>
                    </a:lnTo>
                    <a:lnTo>
                      <a:pt x="241" y="358"/>
                    </a:lnTo>
                    <a:lnTo>
                      <a:pt x="252" y="359"/>
                    </a:lnTo>
                    <a:lnTo>
                      <a:pt x="257" y="356"/>
                    </a:lnTo>
                    <a:lnTo>
                      <a:pt x="263" y="352"/>
                    </a:lnTo>
                    <a:lnTo>
                      <a:pt x="267" y="348"/>
                    </a:lnTo>
                    <a:lnTo>
                      <a:pt x="272" y="345"/>
                    </a:lnTo>
                    <a:lnTo>
                      <a:pt x="265" y="343"/>
                    </a:lnTo>
                    <a:lnTo>
                      <a:pt x="257" y="341"/>
                    </a:lnTo>
                    <a:lnTo>
                      <a:pt x="250" y="341"/>
                    </a:lnTo>
                    <a:lnTo>
                      <a:pt x="243" y="339"/>
                    </a:lnTo>
                    <a:lnTo>
                      <a:pt x="233" y="336"/>
                    </a:lnTo>
                    <a:lnTo>
                      <a:pt x="224" y="332"/>
                    </a:lnTo>
                    <a:lnTo>
                      <a:pt x="215" y="328"/>
                    </a:lnTo>
                    <a:lnTo>
                      <a:pt x="206" y="325"/>
                    </a:lnTo>
                    <a:lnTo>
                      <a:pt x="200" y="321"/>
                    </a:lnTo>
                    <a:lnTo>
                      <a:pt x="197" y="317"/>
                    </a:lnTo>
                    <a:lnTo>
                      <a:pt x="191" y="314"/>
                    </a:lnTo>
                    <a:lnTo>
                      <a:pt x="186" y="310"/>
                    </a:lnTo>
                    <a:lnTo>
                      <a:pt x="193" y="312"/>
                    </a:lnTo>
                    <a:lnTo>
                      <a:pt x="200" y="312"/>
                    </a:lnTo>
                    <a:lnTo>
                      <a:pt x="208" y="314"/>
                    </a:lnTo>
                    <a:lnTo>
                      <a:pt x="215" y="314"/>
                    </a:lnTo>
                    <a:lnTo>
                      <a:pt x="222" y="314"/>
                    </a:lnTo>
                    <a:lnTo>
                      <a:pt x="230" y="312"/>
                    </a:lnTo>
                    <a:lnTo>
                      <a:pt x="239" y="312"/>
                    </a:lnTo>
                    <a:lnTo>
                      <a:pt x="246" y="310"/>
                    </a:lnTo>
                    <a:lnTo>
                      <a:pt x="248" y="304"/>
                    </a:lnTo>
                    <a:lnTo>
                      <a:pt x="250" y="299"/>
                    </a:lnTo>
                    <a:lnTo>
                      <a:pt x="250" y="293"/>
                    </a:lnTo>
                    <a:lnTo>
                      <a:pt x="252" y="288"/>
                    </a:lnTo>
                    <a:lnTo>
                      <a:pt x="246" y="284"/>
                    </a:lnTo>
                    <a:lnTo>
                      <a:pt x="241" y="279"/>
                    </a:lnTo>
                    <a:lnTo>
                      <a:pt x="235" y="275"/>
                    </a:lnTo>
                    <a:lnTo>
                      <a:pt x="230" y="271"/>
                    </a:lnTo>
                    <a:lnTo>
                      <a:pt x="222" y="268"/>
                    </a:lnTo>
                    <a:lnTo>
                      <a:pt x="213" y="264"/>
                    </a:lnTo>
                    <a:lnTo>
                      <a:pt x="206" y="260"/>
                    </a:lnTo>
                    <a:lnTo>
                      <a:pt x="199" y="257"/>
                    </a:lnTo>
                    <a:lnTo>
                      <a:pt x="189" y="253"/>
                    </a:lnTo>
                    <a:lnTo>
                      <a:pt x="182" y="249"/>
                    </a:lnTo>
                    <a:lnTo>
                      <a:pt x="175" y="246"/>
                    </a:lnTo>
                    <a:lnTo>
                      <a:pt x="167" y="242"/>
                    </a:lnTo>
                    <a:lnTo>
                      <a:pt x="166" y="236"/>
                    </a:lnTo>
                    <a:lnTo>
                      <a:pt x="162" y="229"/>
                    </a:lnTo>
                    <a:lnTo>
                      <a:pt x="160" y="222"/>
                    </a:lnTo>
                    <a:lnTo>
                      <a:pt x="156" y="214"/>
                    </a:lnTo>
                    <a:lnTo>
                      <a:pt x="158" y="202"/>
                    </a:lnTo>
                    <a:lnTo>
                      <a:pt x="160" y="191"/>
                    </a:lnTo>
                    <a:lnTo>
                      <a:pt x="164" y="178"/>
                    </a:lnTo>
                    <a:lnTo>
                      <a:pt x="166" y="167"/>
                    </a:lnTo>
                    <a:lnTo>
                      <a:pt x="164" y="152"/>
                    </a:lnTo>
                    <a:lnTo>
                      <a:pt x="164" y="139"/>
                    </a:lnTo>
                    <a:lnTo>
                      <a:pt x="164" y="124"/>
                    </a:lnTo>
                    <a:lnTo>
                      <a:pt x="164" y="112"/>
                    </a:lnTo>
                    <a:lnTo>
                      <a:pt x="156" y="91"/>
                    </a:lnTo>
                    <a:lnTo>
                      <a:pt x="140" y="71"/>
                    </a:lnTo>
                    <a:lnTo>
                      <a:pt x="122" y="51"/>
                    </a:lnTo>
                    <a:lnTo>
                      <a:pt x="101" y="33"/>
                    </a:lnTo>
                    <a:lnTo>
                      <a:pt x="79" y="18"/>
                    </a:lnTo>
                    <a:lnTo>
                      <a:pt x="61" y="7"/>
                    </a:lnTo>
                    <a:lnTo>
                      <a:pt x="48" y="1"/>
                    </a:lnTo>
                    <a:lnTo>
                      <a:pt x="43" y="0"/>
                    </a:lnTo>
                    <a:close/>
                  </a:path>
                </a:pathLst>
              </a:custGeom>
              <a:solidFill>
                <a:srgbClr val="CC7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2" name="Freeform 38"/>
              <p:cNvSpPr>
                <a:spLocks noChangeArrowheads="1"/>
              </p:cNvSpPr>
              <p:nvPr/>
            </p:nvSpPr>
            <p:spPr bwMode="auto">
              <a:xfrm>
                <a:off x="4169" y="2209"/>
                <a:ext cx="133" cy="178"/>
              </a:xfrm>
              <a:custGeom>
                <a:avLst/>
                <a:gdLst>
                  <a:gd name="T0" fmla="*/ 1 w 266"/>
                  <a:gd name="T1" fmla="*/ 0 h 357"/>
                  <a:gd name="T2" fmla="*/ 1 w 266"/>
                  <a:gd name="T3" fmla="*/ 0 h 357"/>
                  <a:gd name="T4" fmla="*/ 1 w 266"/>
                  <a:gd name="T5" fmla="*/ 0 h 357"/>
                  <a:gd name="T6" fmla="*/ 0 w 266"/>
                  <a:gd name="T7" fmla="*/ 0 h 357"/>
                  <a:gd name="T8" fmla="*/ 1 w 266"/>
                  <a:gd name="T9" fmla="*/ 0 h 357"/>
                  <a:gd name="T10" fmla="*/ 1 w 266"/>
                  <a:gd name="T11" fmla="*/ 0 h 357"/>
                  <a:gd name="T12" fmla="*/ 1 w 266"/>
                  <a:gd name="T13" fmla="*/ 0 h 357"/>
                  <a:gd name="T14" fmla="*/ 1 w 266"/>
                  <a:gd name="T15" fmla="*/ 0 h 357"/>
                  <a:gd name="T16" fmla="*/ 1 w 266"/>
                  <a:gd name="T17" fmla="*/ 0 h 357"/>
                  <a:gd name="T18" fmla="*/ 1 w 266"/>
                  <a:gd name="T19" fmla="*/ 0 h 357"/>
                  <a:gd name="T20" fmla="*/ 1 w 266"/>
                  <a:gd name="T21" fmla="*/ 0 h 357"/>
                  <a:gd name="T22" fmla="*/ 1 w 266"/>
                  <a:gd name="T23" fmla="*/ 0 h 357"/>
                  <a:gd name="T24" fmla="*/ 1 w 266"/>
                  <a:gd name="T25" fmla="*/ 0 h 357"/>
                  <a:gd name="T26" fmla="*/ 1 w 266"/>
                  <a:gd name="T27" fmla="*/ 0 h 357"/>
                  <a:gd name="T28" fmla="*/ 1 w 266"/>
                  <a:gd name="T29" fmla="*/ 0 h 357"/>
                  <a:gd name="T30" fmla="*/ 1 w 266"/>
                  <a:gd name="T31" fmla="*/ 0 h 357"/>
                  <a:gd name="T32" fmla="*/ 1 w 266"/>
                  <a:gd name="T33" fmla="*/ 0 h 357"/>
                  <a:gd name="T34" fmla="*/ 1 w 266"/>
                  <a:gd name="T35" fmla="*/ 0 h 357"/>
                  <a:gd name="T36" fmla="*/ 1 w 266"/>
                  <a:gd name="T37" fmla="*/ 0 h 357"/>
                  <a:gd name="T38" fmla="*/ 1 w 266"/>
                  <a:gd name="T39" fmla="*/ 0 h 357"/>
                  <a:gd name="T40" fmla="*/ 1 w 266"/>
                  <a:gd name="T41" fmla="*/ 0 h 357"/>
                  <a:gd name="T42" fmla="*/ 1 w 266"/>
                  <a:gd name="T43" fmla="*/ 0 h 357"/>
                  <a:gd name="T44" fmla="*/ 1 w 266"/>
                  <a:gd name="T45" fmla="*/ 0 h 357"/>
                  <a:gd name="T46" fmla="*/ 1 w 266"/>
                  <a:gd name="T47" fmla="*/ 0 h 357"/>
                  <a:gd name="T48" fmla="*/ 1 w 266"/>
                  <a:gd name="T49" fmla="*/ 0 h 357"/>
                  <a:gd name="T50" fmla="*/ 1 w 266"/>
                  <a:gd name="T51" fmla="*/ 0 h 357"/>
                  <a:gd name="T52" fmla="*/ 1 w 266"/>
                  <a:gd name="T53" fmla="*/ 0 h 357"/>
                  <a:gd name="T54" fmla="*/ 1 w 266"/>
                  <a:gd name="T55" fmla="*/ 0 h 357"/>
                  <a:gd name="T56" fmla="*/ 1 w 266"/>
                  <a:gd name="T57" fmla="*/ 0 h 357"/>
                  <a:gd name="T58" fmla="*/ 1 w 266"/>
                  <a:gd name="T59" fmla="*/ 0 h 357"/>
                  <a:gd name="T60" fmla="*/ 1 w 266"/>
                  <a:gd name="T61" fmla="*/ 0 h 357"/>
                  <a:gd name="T62" fmla="*/ 1 w 266"/>
                  <a:gd name="T63" fmla="*/ 0 h 357"/>
                  <a:gd name="T64" fmla="*/ 1 w 266"/>
                  <a:gd name="T65" fmla="*/ 0 h 357"/>
                  <a:gd name="T66" fmla="*/ 1 w 266"/>
                  <a:gd name="T67" fmla="*/ 0 h 357"/>
                  <a:gd name="T68" fmla="*/ 1 w 266"/>
                  <a:gd name="T69" fmla="*/ 0 h 357"/>
                  <a:gd name="T70" fmla="*/ 1 w 266"/>
                  <a:gd name="T71" fmla="*/ 0 h 357"/>
                  <a:gd name="T72" fmla="*/ 1 w 266"/>
                  <a:gd name="T73" fmla="*/ 0 h 357"/>
                  <a:gd name="T74" fmla="*/ 1 w 266"/>
                  <a:gd name="T75" fmla="*/ 0 h 357"/>
                  <a:gd name="T76" fmla="*/ 1 w 266"/>
                  <a:gd name="T77" fmla="*/ 0 h 357"/>
                  <a:gd name="T78" fmla="*/ 1 w 266"/>
                  <a:gd name="T79" fmla="*/ 0 h 357"/>
                  <a:gd name="T80" fmla="*/ 1 w 266"/>
                  <a:gd name="T81" fmla="*/ 0 h 357"/>
                  <a:gd name="T82" fmla="*/ 1 w 266"/>
                  <a:gd name="T83" fmla="*/ 0 h 357"/>
                  <a:gd name="T84" fmla="*/ 1 w 266"/>
                  <a:gd name="T85" fmla="*/ 0 h 357"/>
                  <a:gd name="T86" fmla="*/ 1 w 266"/>
                  <a:gd name="T87" fmla="*/ 0 h 357"/>
                  <a:gd name="T88" fmla="*/ 1 w 266"/>
                  <a:gd name="T89" fmla="*/ 0 h 357"/>
                  <a:gd name="T90" fmla="*/ 1 w 266"/>
                  <a:gd name="T91" fmla="*/ 0 h 357"/>
                  <a:gd name="T92" fmla="*/ 1 w 266"/>
                  <a:gd name="T93" fmla="*/ 0 h 357"/>
                  <a:gd name="T94" fmla="*/ 1 w 266"/>
                  <a:gd name="T95" fmla="*/ 0 h 357"/>
                  <a:gd name="T96" fmla="*/ 1 w 266"/>
                  <a:gd name="T97" fmla="*/ 0 h 357"/>
                  <a:gd name="T98" fmla="*/ 1 w 266"/>
                  <a:gd name="T99" fmla="*/ 0 h 35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6"/>
                  <a:gd name="T151" fmla="*/ 0 h 357"/>
                  <a:gd name="T152" fmla="*/ 266 w 266"/>
                  <a:gd name="T153" fmla="*/ 357 h 35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6" h="357">
                    <a:moveTo>
                      <a:pt x="41" y="0"/>
                    </a:moveTo>
                    <a:lnTo>
                      <a:pt x="31" y="6"/>
                    </a:lnTo>
                    <a:lnTo>
                      <a:pt x="22" y="13"/>
                    </a:lnTo>
                    <a:lnTo>
                      <a:pt x="13" y="21"/>
                    </a:lnTo>
                    <a:lnTo>
                      <a:pt x="4" y="32"/>
                    </a:lnTo>
                    <a:lnTo>
                      <a:pt x="2" y="92"/>
                    </a:lnTo>
                    <a:lnTo>
                      <a:pt x="2" y="127"/>
                    </a:lnTo>
                    <a:lnTo>
                      <a:pt x="0" y="149"/>
                    </a:lnTo>
                    <a:lnTo>
                      <a:pt x="4" y="169"/>
                    </a:lnTo>
                    <a:lnTo>
                      <a:pt x="6" y="182"/>
                    </a:lnTo>
                    <a:lnTo>
                      <a:pt x="8" y="195"/>
                    </a:lnTo>
                    <a:lnTo>
                      <a:pt x="8" y="208"/>
                    </a:lnTo>
                    <a:lnTo>
                      <a:pt x="9" y="221"/>
                    </a:lnTo>
                    <a:lnTo>
                      <a:pt x="15" y="232"/>
                    </a:lnTo>
                    <a:lnTo>
                      <a:pt x="22" y="243"/>
                    </a:lnTo>
                    <a:lnTo>
                      <a:pt x="28" y="254"/>
                    </a:lnTo>
                    <a:lnTo>
                      <a:pt x="33" y="263"/>
                    </a:lnTo>
                    <a:lnTo>
                      <a:pt x="46" y="272"/>
                    </a:lnTo>
                    <a:lnTo>
                      <a:pt x="57" y="280"/>
                    </a:lnTo>
                    <a:lnTo>
                      <a:pt x="68" y="289"/>
                    </a:lnTo>
                    <a:lnTo>
                      <a:pt x="81" y="298"/>
                    </a:lnTo>
                    <a:lnTo>
                      <a:pt x="92" y="303"/>
                    </a:lnTo>
                    <a:lnTo>
                      <a:pt x="103" y="309"/>
                    </a:lnTo>
                    <a:lnTo>
                      <a:pt x="112" y="314"/>
                    </a:lnTo>
                    <a:lnTo>
                      <a:pt x="123" y="318"/>
                    </a:lnTo>
                    <a:lnTo>
                      <a:pt x="131" y="322"/>
                    </a:lnTo>
                    <a:lnTo>
                      <a:pt x="138" y="325"/>
                    </a:lnTo>
                    <a:lnTo>
                      <a:pt x="145" y="329"/>
                    </a:lnTo>
                    <a:lnTo>
                      <a:pt x="153" y="331"/>
                    </a:lnTo>
                    <a:lnTo>
                      <a:pt x="158" y="335"/>
                    </a:lnTo>
                    <a:lnTo>
                      <a:pt x="165" y="338"/>
                    </a:lnTo>
                    <a:lnTo>
                      <a:pt x="173" y="340"/>
                    </a:lnTo>
                    <a:lnTo>
                      <a:pt x="180" y="344"/>
                    </a:lnTo>
                    <a:lnTo>
                      <a:pt x="187" y="346"/>
                    </a:lnTo>
                    <a:lnTo>
                      <a:pt x="195" y="347"/>
                    </a:lnTo>
                    <a:lnTo>
                      <a:pt x="200" y="349"/>
                    </a:lnTo>
                    <a:lnTo>
                      <a:pt x="208" y="351"/>
                    </a:lnTo>
                    <a:lnTo>
                      <a:pt x="217" y="353"/>
                    </a:lnTo>
                    <a:lnTo>
                      <a:pt x="228" y="353"/>
                    </a:lnTo>
                    <a:lnTo>
                      <a:pt x="237" y="355"/>
                    </a:lnTo>
                    <a:lnTo>
                      <a:pt x="246" y="357"/>
                    </a:lnTo>
                    <a:lnTo>
                      <a:pt x="252" y="353"/>
                    </a:lnTo>
                    <a:lnTo>
                      <a:pt x="257" y="351"/>
                    </a:lnTo>
                    <a:lnTo>
                      <a:pt x="263" y="347"/>
                    </a:lnTo>
                    <a:lnTo>
                      <a:pt x="266" y="344"/>
                    </a:lnTo>
                    <a:lnTo>
                      <a:pt x="261" y="344"/>
                    </a:lnTo>
                    <a:lnTo>
                      <a:pt x="253" y="342"/>
                    </a:lnTo>
                    <a:lnTo>
                      <a:pt x="248" y="342"/>
                    </a:lnTo>
                    <a:lnTo>
                      <a:pt x="241" y="340"/>
                    </a:lnTo>
                    <a:lnTo>
                      <a:pt x="231" y="336"/>
                    </a:lnTo>
                    <a:lnTo>
                      <a:pt x="222" y="331"/>
                    </a:lnTo>
                    <a:lnTo>
                      <a:pt x="211" y="327"/>
                    </a:lnTo>
                    <a:lnTo>
                      <a:pt x="202" y="324"/>
                    </a:lnTo>
                    <a:lnTo>
                      <a:pt x="197" y="320"/>
                    </a:lnTo>
                    <a:lnTo>
                      <a:pt x="191" y="316"/>
                    </a:lnTo>
                    <a:lnTo>
                      <a:pt x="186" y="313"/>
                    </a:lnTo>
                    <a:lnTo>
                      <a:pt x="180" y="309"/>
                    </a:lnTo>
                    <a:lnTo>
                      <a:pt x="187" y="309"/>
                    </a:lnTo>
                    <a:lnTo>
                      <a:pt x="195" y="309"/>
                    </a:lnTo>
                    <a:lnTo>
                      <a:pt x="202" y="311"/>
                    </a:lnTo>
                    <a:lnTo>
                      <a:pt x="209" y="311"/>
                    </a:lnTo>
                    <a:lnTo>
                      <a:pt x="217" y="309"/>
                    </a:lnTo>
                    <a:lnTo>
                      <a:pt x="226" y="309"/>
                    </a:lnTo>
                    <a:lnTo>
                      <a:pt x="233" y="309"/>
                    </a:lnTo>
                    <a:lnTo>
                      <a:pt x="241" y="307"/>
                    </a:lnTo>
                    <a:lnTo>
                      <a:pt x="242" y="302"/>
                    </a:lnTo>
                    <a:lnTo>
                      <a:pt x="244" y="296"/>
                    </a:lnTo>
                    <a:lnTo>
                      <a:pt x="246" y="291"/>
                    </a:lnTo>
                    <a:lnTo>
                      <a:pt x="248" y="287"/>
                    </a:lnTo>
                    <a:lnTo>
                      <a:pt x="242" y="283"/>
                    </a:lnTo>
                    <a:lnTo>
                      <a:pt x="237" y="278"/>
                    </a:lnTo>
                    <a:lnTo>
                      <a:pt x="230" y="274"/>
                    </a:lnTo>
                    <a:lnTo>
                      <a:pt x="224" y="270"/>
                    </a:lnTo>
                    <a:lnTo>
                      <a:pt x="217" y="267"/>
                    </a:lnTo>
                    <a:lnTo>
                      <a:pt x="209" y="263"/>
                    </a:lnTo>
                    <a:lnTo>
                      <a:pt x="202" y="261"/>
                    </a:lnTo>
                    <a:lnTo>
                      <a:pt x="193" y="257"/>
                    </a:lnTo>
                    <a:lnTo>
                      <a:pt x="186" y="254"/>
                    </a:lnTo>
                    <a:lnTo>
                      <a:pt x="178" y="252"/>
                    </a:lnTo>
                    <a:lnTo>
                      <a:pt x="169" y="248"/>
                    </a:lnTo>
                    <a:lnTo>
                      <a:pt x="162" y="245"/>
                    </a:lnTo>
                    <a:lnTo>
                      <a:pt x="160" y="237"/>
                    </a:lnTo>
                    <a:lnTo>
                      <a:pt x="156" y="228"/>
                    </a:lnTo>
                    <a:lnTo>
                      <a:pt x="154" y="221"/>
                    </a:lnTo>
                    <a:lnTo>
                      <a:pt x="151" y="213"/>
                    </a:lnTo>
                    <a:lnTo>
                      <a:pt x="153" y="202"/>
                    </a:lnTo>
                    <a:lnTo>
                      <a:pt x="156" y="191"/>
                    </a:lnTo>
                    <a:lnTo>
                      <a:pt x="158" y="180"/>
                    </a:lnTo>
                    <a:lnTo>
                      <a:pt x="160" y="168"/>
                    </a:lnTo>
                    <a:lnTo>
                      <a:pt x="160" y="153"/>
                    </a:lnTo>
                    <a:lnTo>
                      <a:pt x="160" y="140"/>
                    </a:lnTo>
                    <a:lnTo>
                      <a:pt x="160" y="125"/>
                    </a:lnTo>
                    <a:lnTo>
                      <a:pt x="158" y="112"/>
                    </a:lnTo>
                    <a:lnTo>
                      <a:pt x="151" y="92"/>
                    </a:lnTo>
                    <a:lnTo>
                      <a:pt x="136" y="72"/>
                    </a:lnTo>
                    <a:lnTo>
                      <a:pt x="118" y="52"/>
                    </a:lnTo>
                    <a:lnTo>
                      <a:pt x="98" y="33"/>
                    </a:lnTo>
                    <a:lnTo>
                      <a:pt x="77" y="19"/>
                    </a:lnTo>
                    <a:lnTo>
                      <a:pt x="59" y="8"/>
                    </a:lnTo>
                    <a:lnTo>
                      <a:pt x="46" y="2"/>
                    </a:lnTo>
                    <a:lnTo>
                      <a:pt x="41" y="0"/>
                    </a:lnTo>
                    <a:close/>
                  </a:path>
                </a:pathLst>
              </a:custGeom>
              <a:solidFill>
                <a:srgbClr val="D67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3" name="Freeform 39"/>
              <p:cNvSpPr>
                <a:spLocks noChangeArrowheads="1"/>
              </p:cNvSpPr>
              <p:nvPr/>
            </p:nvSpPr>
            <p:spPr bwMode="auto">
              <a:xfrm>
                <a:off x="4171" y="2211"/>
                <a:ext cx="130" cy="175"/>
              </a:xfrm>
              <a:custGeom>
                <a:avLst/>
                <a:gdLst>
                  <a:gd name="T0" fmla="*/ 0 w 261"/>
                  <a:gd name="T1" fmla="*/ 0 h 351"/>
                  <a:gd name="T2" fmla="*/ 0 w 261"/>
                  <a:gd name="T3" fmla="*/ 0 h 351"/>
                  <a:gd name="T4" fmla="*/ 0 w 261"/>
                  <a:gd name="T5" fmla="*/ 0 h 351"/>
                  <a:gd name="T6" fmla="*/ 0 w 261"/>
                  <a:gd name="T7" fmla="*/ 0 h 351"/>
                  <a:gd name="T8" fmla="*/ 0 w 261"/>
                  <a:gd name="T9" fmla="*/ 0 h 351"/>
                  <a:gd name="T10" fmla="*/ 0 w 261"/>
                  <a:gd name="T11" fmla="*/ 0 h 351"/>
                  <a:gd name="T12" fmla="*/ 0 w 261"/>
                  <a:gd name="T13" fmla="*/ 0 h 351"/>
                  <a:gd name="T14" fmla="*/ 0 w 261"/>
                  <a:gd name="T15" fmla="*/ 0 h 351"/>
                  <a:gd name="T16" fmla="*/ 0 w 261"/>
                  <a:gd name="T17" fmla="*/ 0 h 351"/>
                  <a:gd name="T18" fmla="*/ 0 w 261"/>
                  <a:gd name="T19" fmla="*/ 0 h 351"/>
                  <a:gd name="T20" fmla="*/ 0 w 261"/>
                  <a:gd name="T21" fmla="*/ 0 h 351"/>
                  <a:gd name="T22" fmla="*/ 0 w 261"/>
                  <a:gd name="T23" fmla="*/ 0 h 351"/>
                  <a:gd name="T24" fmla="*/ 0 w 261"/>
                  <a:gd name="T25" fmla="*/ 0 h 351"/>
                  <a:gd name="T26" fmla="*/ 0 w 261"/>
                  <a:gd name="T27" fmla="*/ 0 h 351"/>
                  <a:gd name="T28" fmla="*/ 0 w 261"/>
                  <a:gd name="T29" fmla="*/ 0 h 351"/>
                  <a:gd name="T30" fmla="*/ 0 w 261"/>
                  <a:gd name="T31" fmla="*/ 0 h 351"/>
                  <a:gd name="T32" fmla="*/ 0 w 261"/>
                  <a:gd name="T33" fmla="*/ 0 h 351"/>
                  <a:gd name="T34" fmla="*/ 0 w 261"/>
                  <a:gd name="T35" fmla="*/ 0 h 351"/>
                  <a:gd name="T36" fmla="*/ 0 w 261"/>
                  <a:gd name="T37" fmla="*/ 0 h 351"/>
                  <a:gd name="T38" fmla="*/ 0 w 261"/>
                  <a:gd name="T39" fmla="*/ 0 h 351"/>
                  <a:gd name="T40" fmla="*/ 0 w 261"/>
                  <a:gd name="T41" fmla="*/ 0 h 351"/>
                  <a:gd name="T42" fmla="*/ 0 w 261"/>
                  <a:gd name="T43" fmla="*/ 0 h 351"/>
                  <a:gd name="T44" fmla="*/ 0 w 261"/>
                  <a:gd name="T45" fmla="*/ 0 h 351"/>
                  <a:gd name="T46" fmla="*/ 0 w 261"/>
                  <a:gd name="T47" fmla="*/ 0 h 351"/>
                  <a:gd name="T48" fmla="*/ 0 w 261"/>
                  <a:gd name="T49" fmla="*/ 0 h 351"/>
                  <a:gd name="T50" fmla="*/ 0 w 261"/>
                  <a:gd name="T51" fmla="*/ 0 h 351"/>
                  <a:gd name="T52" fmla="*/ 0 w 261"/>
                  <a:gd name="T53" fmla="*/ 0 h 351"/>
                  <a:gd name="T54" fmla="*/ 0 w 261"/>
                  <a:gd name="T55" fmla="*/ 0 h 351"/>
                  <a:gd name="T56" fmla="*/ 0 w 261"/>
                  <a:gd name="T57" fmla="*/ 0 h 351"/>
                  <a:gd name="T58" fmla="*/ 0 w 261"/>
                  <a:gd name="T59" fmla="*/ 0 h 351"/>
                  <a:gd name="T60" fmla="*/ 0 w 261"/>
                  <a:gd name="T61" fmla="*/ 0 h 351"/>
                  <a:gd name="T62" fmla="*/ 0 w 261"/>
                  <a:gd name="T63" fmla="*/ 0 h 351"/>
                  <a:gd name="T64" fmla="*/ 0 w 261"/>
                  <a:gd name="T65" fmla="*/ 0 h 351"/>
                  <a:gd name="T66" fmla="*/ 0 w 261"/>
                  <a:gd name="T67" fmla="*/ 0 h 351"/>
                  <a:gd name="T68" fmla="*/ 0 w 261"/>
                  <a:gd name="T69" fmla="*/ 0 h 351"/>
                  <a:gd name="T70" fmla="*/ 0 w 261"/>
                  <a:gd name="T71" fmla="*/ 0 h 351"/>
                  <a:gd name="T72" fmla="*/ 0 w 261"/>
                  <a:gd name="T73" fmla="*/ 0 h 351"/>
                  <a:gd name="T74" fmla="*/ 0 w 261"/>
                  <a:gd name="T75" fmla="*/ 0 h 351"/>
                  <a:gd name="T76" fmla="*/ 0 w 261"/>
                  <a:gd name="T77" fmla="*/ 0 h 351"/>
                  <a:gd name="T78" fmla="*/ 0 w 261"/>
                  <a:gd name="T79" fmla="*/ 0 h 351"/>
                  <a:gd name="T80" fmla="*/ 0 w 261"/>
                  <a:gd name="T81" fmla="*/ 0 h 351"/>
                  <a:gd name="T82" fmla="*/ 0 w 261"/>
                  <a:gd name="T83" fmla="*/ 0 h 351"/>
                  <a:gd name="T84" fmla="*/ 0 w 261"/>
                  <a:gd name="T85" fmla="*/ 0 h 351"/>
                  <a:gd name="T86" fmla="*/ 0 w 261"/>
                  <a:gd name="T87" fmla="*/ 0 h 351"/>
                  <a:gd name="T88" fmla="*/ 0 w 261"/>
                  <a:gd name="T89" fmla="*/ 0 h 351"/>
                  <a:gd name="T90" fmla="*/ 0 w 261"/>
                  <a:gd name="T91" fmla="*/ 0 h 351"/>
                  <a:gd name="T92" fmla="*/ 0 w 261"/>
                  <a:gd name="T93" fmla="*/ 0 h 351"/>
                  <a:gd name="T94" fmla="*/ 0 w 261"/>
                  <a:gd name="T95" fmla="*/ 0 h 351"/>
                  <a:gd name="T96" fmla="*/ 0 w 261"/>
                  <a:gd name="T97" fmla="*/ 0 h 351"/>
                  <a:gd name="T98" fmla="*/ 0 w 261"/>
                  <a:gd name="T99" fmla="*/ 0 h 3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1"/>
                  <a:gd name="T151" fmla="*/ 0 h 351"/>
                  <a:gd name="T152" fmla="*/ 261 w 261"/>
                  <a:gd name="T153" fmla="*/ 351 h 35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1" h="351">
                    <a:moveTo>
                      <a:pt x="38" y="0"/>
                    </a:moveTo>
                    <a:lnTo>
                      <a:pt x="29" y="6"/>
                    </a:lnTo>
                    <a:lnTo>
                      <a:pt x="20" y="13"/>
                    </a:lnTo>
                    <a:lnTo>
                      <a:pt x="11" y="20"/>
                    </a:lnTo>
                    <a:lnTo>
                      <a:pt x="2" y="31"/>
                    </a:lnTo>
                    <a:lnTo>
                      <a:pt x="2" y="94"/>
                    </a:lnTo>
                    <a:lnTo>
                      <a:pt x="0" y="127"/>
                    </a:lnTo>
                    <a:lnTo>
                      <a:pt x="0" y="147"/>
                    </a:lnTo>
                    <a:lnTo>
                      <a:pt x="4" y="164"/>
                    </a:lnTo>
                    <a:lnTo>
                      <a:pt x="5" y="176"/>
                    </a:lnTo>
                    <a:lnTo>
                      <a:pt x="5" y="189"/>
                    </a:lnTo>
                    <a:lnTo>
                      <a:pt x="5" y="202"/>
                    </a:lnTo>
                    <a:lnTo>
                      <a:pt x="7" y="215"/>
                    </a:lnTo>
                    <a:lnTo>
                      <a:pt x="13" y="226"/>
                    </a:lnTo>
                    <a:lnTo>
                      <a:pt x="20" y="237"/>
                    </a:lnTo>
                    <a:lnTo>
                      <a:pt x="26" y="248"/>
                    </a:lnTo>
                    <a:lnTo>
                      <a:pt x="31" y="257"/>
                    </a:lnTo>
                    <a:lnTo>
                      <a:pt x="44" y="266"/>
                    </a:lnTo>
                    <a:lnTo>
                      <a:pt x="55" y="276"/>
                    </a:lnTo>
                    <a:lnTo>
                      <a:pt x="66" y="283"/>
                    </a:lnTo>
                    <a:lnTo>
                      <a:pt x="77" y="292"/>
                    </a:lnTo>
                    <a:lnTo>
                      <a:pt x="88" y="298"/>
                    </a:lnTo>
                    <a:lnTo>
                      <a:pt x="99" y="303"/>
                    </a:lnTo>
                    <a:lnTo>
                      <a:pt x="108" y="309"/>
                    </a:lnTo>
                    <a:lnTo>
                      <a:pt x="119" y="314"/>
                    </a:lnTo>
                    <a:lnTo>
                      <a:pt x="127" y="318"/>
                    </a:lnTo>
                    <a:lnTo>
                      <a:pt x="134" y="321"/>
                    </a:lnTo>
                    <a:lnTo>
                      <a:pt x="141" y="323"/>
                    </a:lnTo>
                    <a:lnTo>
                      <a:pt x="149" y="327"/>
                    </a:lnTo>
                    <a:lnTo>
                      <a:pt x="154" y="331"/>
                    </a:lnTo>
                    <a:lnTo>
                      <a:pt x="161" y="332"/>
                    </a:lnTo>
                    <a:lnTo>
                      <a:pt x="169" y="336"/>
                    </a:lnTo>
                    <a:lnTo>
                      <a:pt x="176" y="340"/>
                    </a:lnTo>
                    <a:lnTo>
                      <a:pt x="183" y="342"/>
                    </a:lnTo>
                    <a:lnTo>
                      <a:pt x="191" y="343"/>
                    </a:lnTo>
                    <a:lnTo>
                      <a:pt x="196" y="345"/>
                    </a:lnTo>
                    <a:lnTo>
                      <a:pt x="204" y="347"/>
                    </a:lnTo>
                    <a:lnTo>
                      <a:pt x="213" y="349"/>
                    </a:lnTo>
                    <a:lnTo>
                      <a:pt x="222" y="349"/>
                    </a:lnTo>
                    <a:lnTo>
                      <a:pt x="231" y="351"/>
                    </a:lnTo>
                    <a:lnTo>
                      <a:pt x="240" y="351"/>
                    </a:lnTo>
                    <a:lnTo>
                      <a:pt x="244" y="349"/>
                    </a:lnTo>
                    <a:lnTo>
                      <a:pt x="249" y="347"/>
                    </a:lnTo>
                    <a:lnTo>
                      <a:pt x="255" y="343"/>
                    </a:lnTo>
                    <a:lnTo>
                      <a:pt x="261" y="342"/>
                    </a:lnTo>
                    <a:lnTo>
                      <a:pt x="253" y="340"/>
                    </a:lnTo>
                    <a:lnTo>
                      <a:pt x="248" y="338"/>
                    </a:lnTo>
                    <a:lnTo>
                      <a:pt x="242" y="338"/>
                    </a:lnTo>
                    <a:lnTo>
                      <a:pt x="235" y="336"/>
                    </a:lnTo>
                    <a:lnTo>
                      <a:pt x="226" y="332"/>
                    </a:lnTo>
                    <a:lnTo>
                      <a:pt x="216" y="327"/>
                    </a:lnTo>
                    <a:lnTo>
                      <a:pt x="207" y="323"/>
                    </a:lnTo>
                    <a:lnTo>
                      <a:pt x="198" y="320"/>
                    </a:lnTo>
                    <a:lnTo>
                      <a:pt x="191" y="316"/>
                    </a:lnTo>
                    <a:lnTo>
                      <a:pt x="185" y="310"/>
                    </a:lnTo>
                    <a:lnTo>
                      <a:pt x="178" y="307"/>
                    </a:lnTo>
                    <a:lnTo>
                      <a:pt x="172" y="303"/>
                    </a:lnTo>
                    <a:lnTo>
                      <a:pt x="180" y="303"/>
                    </a:lnTo>
                    <a:lnTo>
                      <a:pt x="187" y="303"/>
                    </a:lnTo>
                    <a:lnTo>
                      <a:pt x="196" y="305"/>
                    </a:lnTo>
                    <a:lnTo>
                      <a:pt x="204" y="305"/>
                    </a:lnTo>
                    <a:lnTo>
                      <a:pt x="211" y="303"/>
                    </a:lnTo>
                    <a:lnTo>
                      <a:pt x="218" y="303"/>
                    </a:lnTo>
                    <a:lnTo>
                      <a:pt x="227" y="303"/>
                    </a:lnTo>
                    <a:lnTo>
                      <a:pt x="235" y="301"/>
                    </a:lnTo>
                    <a:lnTo>
                      <a:pt x="237" y="296"/>
                    </a:lnTo>
                    <a:lnTo>
                      <a:pt x="238" y="290"/>
                    </a:lnTo>
                    <a:lnTo>
                      <a:pt x="240" y="287"/>
                    </a:lnTo>
                    <a:lnTo>
                      <a:pt x="242" y="281"/>
                    </a:lnTo>
                    <a:lnTo>
                      <a:pt x="235" y="277"/>
                    </a:lnTo>
                    <a:lnTo>
                      <a:pt x="229" y="274"/>
                    </a:lnTo>
                    <a:lnTo>
                      <a:pt x="224" y="270"/>
                    </a:lnTo>
                    <a:lnTo>
                      <a:pt x="216" y="266"/>
                    </a:lnTo>
                    <a:lnTo>
                      <a:pt x="209" y="263"/>
                    </a:lnTo>
                    <a:lnTo>
                      <a:pt x="202" y="261"/>
                    </a:lnTo>
                    <a:lnTo>
                      <a:pt x="194" y="257"/>
                    </a:lnTo>
                    <a:lnTo>
                      <a:pt x="187" y="253"/>
                    </a:lnTo>
                    <a:lnTo>
                      <a:pt x="178" y="252"/>
                    </a:lnTo>
                    <a:lnTo>
                      <a:pt x="171" y="248"/>
                    </a:lnTo>
                    <a:lnTo>
                      <a:pt x="163" y="246"/>
                    </a:lnTo>
                    <a:lnTo>
                      <a:pt x="156" y="242"/>
                    </a:lnTo>
                    <a:lnTo>
                      <a:pt x="154" y="235"/>
                    </a:lnTo>
                    <a:lnTo>
                      <a:pt x="150" y="226"/>
                    </a:lnTo>
                    <a:lnTo>
                      <a:pt x="149" y="219"/>
                    </a:lnTo>
                    <a:lnTo>
                      <a:pt x="145" y="211"/>
                    </a:lnTo>
                    <a:lnTo>
                      <a:pt x="147" y="200"/>
                    </a:lnTo>
                    <a:lnTo>
                      <a:pt x="150" y="189"/>
                    </a:lnTo>
                    <a:lnTo>
                      <a:pt x="152" y="178"/>
                    </a:lnTo>
                    <a:lnTo>
                      <a:pt x="154" y="167"/>
                    </a:lnTo>
                    <a:lnTo>
                      <a:pt x="154" y="153"/>
                    </a:lnTo>
                    <a:lnTo>
                      <a:pt x="154" y="140"/>
                    </a:lnTo>
                    <a:lnTo>
                      <a:pt x="152" y="125"/>
                    </a:lnTo>
                    <a:lnTo>
                      <a:pt x="152" y="112"/>
                    </a:lnTo>
                    <a:lnTo>
                      <a:pt x="143" y="92"/>
                    </a:lnTo>
                    <a:lnTo>
                      <a:pt x="130" y="70"/>
                    </a:lnTo>
                    <a:lnTo>
                      <a:pt x="112" y="52"/>
                    </a:lnTo>
                    <a:lnTo>
                      <a:pt x="92" y="33"/>
                    </a:lnTo>
                    <a:lnTo>
                      <a:pt x="72" y="18"/>
                    </a:lnTo>
                    <a:lnTo>
                      <a:pt x="55" y="7"/>
                    </a:lnTo>
                    <a:lnTo>
                      <a:pt x="44" y="2"/>
                    </a:lnTo>
                    <a:lnTo>
                      <a:pt x="38" y="0"/>
                    </a:lnTo>
                    <a:close/>
                  </a:path>
                </a:pathLst>
              </a:custGeom>
              <a:solidFill>
                <a:srgbClr val="E08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4" name="Freeform 40"/>
              <p:cNvSpPr>
                <a:spLocks noChangeArrowheads="1"/>
              </p:cNvSpPr>
              <p:nvPr/>
            </p:nvSpPr>
            <p:spPr bwMode="auto">
              <a:xfrm>
                <a:off x="4173" y="2212"/>
                <a:ext cx="127" cy="174"/>
              </a:xfrm>
              <a:custGeom>
                <a:avLst/>
                <a:gdLst>
                  <a:gd name="T0" fmla="*/ 0 w 255"/>
                  <a:gd name="T1" fmla="*/ 0 h 349"/>
                  <a:gd name="T2" fmla="*/ 0 w 255"/>
                  <a:gd name="T3" fmla="*/ 0 h 349"/>
                  <a:gd name="T4" fmla="*/ 0 w 255"/>
                  <a:gd name="T5" fmla="*/ 0 h 349"/>
                  <a:gd name="T6" fmla="*/ 0 w 255"/>
                  <a:gd name="T7" fmla="*/ 0 h 349"/>
                  <a:gd name="T8" fmla="*/ 0 w 255"/>
                  <a:gd name="T9" fmla="*/ 0 h 349"/>
                  <a:gd name="T10" fmla="*/ 0 w 255"/>
                  <a:gd name="T11" fmla="*/ 0 h 349"/>
                  <a:gd name="T12" fmla="*/ 0 w 255"/>
                  <a:gd name="T13" fmla="*/ 0 h 349"/>
                  <a:gd name="T14" fmla="*/ 0 w 255"/>
                  <a:gd name="T15" fmla="*/ 0 h 349"/>
                  <a:gd name="T16" fmla="*/ 0 w 255"/>
                  <a:gd name="T17" fmla="*/ 0 h 349"/>
                  <a:gd name="T18" fmla="*/ 0 w 255"/>
                  <a:gd name="T19" fmla="*/ 0 h 349"/>
                  <a:gd name="T20" fmla="*/ 0 w 255"/>
                  <a:gd name="T21" fmla="*/ 0 h 349"/>
                  <a:gd name="T22" fmla="*/ 0 w 255"/>
                  <a:gd name="T23" fmla="*/ 0 h 349"/>
                  <a:gd name="T24" fmla="*/ 0 w 255"/>
                  <a:gd name="T25" fmla="*/ 0 h 349"/>
                  <a:gd name="T26" fmla="*/ 0 w 255"/>
                  <a:gd name="T27" fmla="*/ 0 h 349"/>
                  <a:gd name="T28" fmla="*/ 0 w 255"/>
                  <a:gd name="T29" fmla="*/ 0 h 349"/>
                  <a:gd name="T30" fmla="*/ 0 w 255"/>
                  <a:gd name="T31" fmla="*/ 0 h 349"/>
                  <a:gd name="T32" fmla="*/ 0 w 255"/>
                  <a:gd name="T33" fmla="*/ 0 h 349"/>
                  <a:gd name="T34" fmla="*/ 0 w 255"/>
                  <a:gd name="T35" fmla="*/ 0 h 349"/>
                  <a:gd name="T36" fmla="*/ 0 w 255"/>
                  <a:gd name="T37" fmla="*/ 0 h 349"/>
                  <a:gd name="T38" fmla="*/ 0 w 255"/>
                  <a:gd name="T39" fmla="*/ 0 h 349"/>
                  <a:gd name="T40" fmla="*/ 0 w 255"/>
                  <a:gd name="T41" fmla="*/ 0 h 349"/>
                  <a:gd name="T42" fmla="*/ 0 w 255"/>
                  <a:gd name="T43" fmla="*/ 0 h 349"/>
                  <a:gd name="T44" fmla="*/ 0 w 255"/>
                  <a:gd name="T45" fmla="*/ 0 h 349"/>
                  <a:gd name="T46" fmla="*/ 0 w 255"/>
                  <a:gd name="T47" fmla="*/ 0 h 349"/>
                  <a:gd name="T48" fmla="*/ 0 w 255"/>
                  <a:gd name="T49" fmla="*/ 0 h 349"/>
                  <a:gd name="T50" fmla="*/ 0 w 255"/>
                  <a:gd name="T51" fmla="*/ 0 h 349"/>
                  <a:gd name="T52" fmla="*/ 0 w 255"/>
                  <a:gd name="T53" fmla="*/ 0 h 349"/>
                  <a:gd name="T54" fmla="*/ 0 w 255"/>
                  <a:gd name="T55" fmla="*/ 0 h 349"/>
                  <a:gd name="T56" fmla="*/ 0 w 255"/>
                  <a:gd name="T57" fmla="*/ 0 h 349"/>
                  <a:gd name="T58" fmla="*/ 0 w 255"/>
                  <a:gd name="T59" fmla="*/ 0 h 349"/>
                  <a:gd name="T60" fmla="*/ 0 w 255"/>
                  <a:gd name="T61" fmla="*/ 0 h 349"/>
                  <a:gd name="T62" fmla="*/ 0 w 255"/>
                  <a:gd name="T63" fmla="*/ 0 h 349"/>
                  <a:gd name="T64" fmla="*/ 0 w 255"/>
                  <a:gd name="T65" fmla="*/ 0 h 349"/>
                  <a:gd name="T66" fmla="*/ 0 w 255"/>
                  <a:gd name="T67" fmla="*/ 0 h 349"/>
                  <a:gd name="T68" fmla="*/ 0 w 255"/>
                  <a:gd name="T69" fmla="*/ 0 h 349"/>
                  <a:gd name="T70" fmla="*/ 0 w 255"/>
                  <a:gd name="T71" fmla="*/ 0 h 349"/>
                  <a:gd name="T72" fmla="*/ 0 w 255"/>
                  <a:gd name="T73" fmla="*/ 0 h 349"/>
                  <a:gd name="T74" fmla="*/ 0 w 255"/>
                  <a:gd name="T75" fmla="*/ 0 h 349"/>
                  <a:gd name="T76" fmla="*/ 0 w 255"/>
                  <a:gd name="T77" fmla="*/ 0 h 349"/>
                  <a:gd name="T78" fmla="*/ 0 w 255"/>
                  <a:gd name="T79" fmla="*/ 0 h 349"/>
                  <a:gd name="T80" fmla="*/ 0 w 255"/>
                  <a:gd name="T81" fmla="*/ 0 h 349"/>
                  <a:gd name="T82" fmla="*/ 0 w 255"/>
                  <a:gd name="T83" fmla="*/ 0 h 349"/>
                  <a:gd name="T84" fmla="*/ 0 w 255"/>
                  <a:gd name="T85" fmla="*/ 0 h 349"/>
                  <a:gd name="T86" fmla="*/ 0 w 255"/>
                  <a:gd name="T87" fmla="*/ 0 h 349"/>
                  <a:gd name="T88" fmla="*/ 0 w 255"/>
                  <a:gd name="T89" fmla="*/ 0 h 349"/>
                  <a:gd name="T90" fmla="*/ 0 w 255"/>
                  <a:gd name="T91" fmla="*/ 0 h 349"/>
                  <a:gd name="T92" fmla="*/ 0 w 255"/>
                  <a:gd name="T93" fmla="*/ 0 h 349"/>
                  <a:gd name="T94" fmla="*/ 0 w 255"/>
                  <a:gd name="T95" fmla="*/ 0 h 349"/>
                  <a:gd name="T96" fmla="*/ 0 w 255"/>
                  <a:gd name="T97" fmla="*/ 0 h 349"/>
                  <a:gd name="T98" fmla="*/ 0 w 255"/>
                  <a:gd name="T99" fmla="*/ 0 h 3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5"/>
                  <a:gd name="T151" fmla="*/ 0 h 349"/>
                  <a:gd name="T152" fmla="*/ 255 w 255"/>
                  <a:gd name="T153" fmla="*/ 349 h 3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5" h="349">
                    <a:moveTo>
                      <a:pt x="34" y="0"/>
                    </a:moveTo>
                    <a:lnTo>
                      <a:pt x="25" y="7"/>
                    </a:lnTo>
                    <a:lnTo>
                      <a:pt x="18" y="15"/>
                    </a:lnTo>
                    <a:lnTo>
                      <a:pt x="9" y="24"/>
                    </a:lnTo>
                    <a:lnTo>
                      <a:pt x="1" y="33"/>
                    </a:lnTo>
                    <a:lnTo>
                      <a:pt x="1" y="97"/>
                    </a:lnTo>
                    <a:lnTo>
                      <a:pt x="0" y="130"/>
                    </a:lnTo>
                    <a:lnTo>
                      <a:pt x="0" y="147"/>
                    </a:lnTo>
                    <a:lnTo>
                      <a:pt x="1" y="162"/>
                    </a:lnTo>
                    <a:lnTo>
                      <a:pt x="3" y="174"/>
                    </a:lnTo>
                    <a:lnTo>
                      <a:pt x="3" y="185"/>
                    </a:lnTo>
                    <a:lnTo>
                      <a:pt x="5" y="198"/>
                    </a:lnTo>
                    <a:lnTo>
                      <a:pt x="5" y="211"/>
                    </a:lnTo>
                    <a:lnTo>
                      <a:pt x="12" y="222"/>
                    </a:lnTo>
                    <a:lnTo>
                      <a:pt x="18" y="233"/>
                    </a:lnTo>
                    <a:lnTo>
                      <a:pt x="23" y="244"/>
                    </a:lnTo>
                    <a:lnTo>
                      <a:pt x="29" y="253"/>
                    </a:lnTo>
                    <a:lnTo>
                      <a:pt x="40" y="263"/>
                    </a:lnTo>
                    <a:lnTo>
                      <a:pt x="53" y="272"/>
                    </a:lnTo>
                    <a:lnTo>
                      <a:pt x="64" y="281"/>
                    </a:lnTo>
                    <a:lnTo>
                      <a:pt x="75" y="290"/>
                    </a:lnTo>
                    <a:lnTo>
                      <a:pt x="84" y="296"/>
                    </a:lnTo>
                    <a:lnTo>
                      <a:pt x="95" y="301"/>
                    </a:lnTo>
                    <a:lnTo>
                      <a:pt x="106" y="307"/>
                    </a:lnTo>
                    <a:lnTo>
                      <a:pt x="115" y="312"/>
                    </a:lnTo>
                    <a:lnTo>
                      <a:pt x="123" y="316"/>
                    </a:lnTo>
                    <a:lnTo>
                      <a:pt x="130" y="318"/>
                    </a:lnTo>
                    <a:lnTo>
                      <a:pt x="137" y="321"/>
                    </a:lnTo>
                    <a:lnTo>
                      <a:pt x="145" y="323"/>
                    </a:lnTo>
                    <a:lnTo>
                      <a:pt x="150" y="327"/>
                    </a:lnTo>
                    <a:lnTo>
                      <a:pt x="157" y="330"/>
                    </a:lnTo>
                    <a:lnTo>
                      <a:pt x="165" y="332"/>
                    </a:lnTo>
                    <a:lnTo>
                      <a:pt x="172" y="336"/>
                    </a:lnTo>
                    <a:lnTo>
                      <a:pt x="179" y="338"/>
                    </a:lnTo>
                    <a:lnTo>
                      <a:pt x="187" y="340"/>
                    </a:lnTo>
                    <a:lnTo>
                      <a:pt x="192" y="341"/>
                    </a:lnTo>
                    <a:lnTo>
                      <a:pt x="200" y="343"/>
                    </a:lnTo>
                    <a:lnTo>
                      <a:pt x="209" y="345"/>
                    </a:lnTo>
                    <a:lnTo>
                      <a:pt x="216" y="345"/>
                    </a:lnTo>
                    <a:lnTo>
                      <a:pt x="225" y="347"/>
                    </a:lnTo>
                    <a:lnTo>
                      <a:pt x="233" y="349"/>
                    </a:lnTo>
                    <a:lnTo>
                      <a:pt x="238" y="347"/>
                    </a:lnTo>
                    <a:lnTo>
                      <a:pt x="244" y="343"/>
                    </a:lnTo>
                    <a:lnTo>
                      <a:pt x="249" y="341"/>
                    </a:lnTo>
                    <a:lnTo>
                      <a:pt x="255" y="340"/>
                    </a:lnTo>
                    <a:lnTo>
                      <a:pt x="247" y="338"/>
                    </a:lnTo>
                    <a:lnTo>
                      <a:pt x="242" y="338"/>
                    </a:lnTo>
                    <a:lnTo>
                      <a:pt x="236" y="336"/>
                    </a:lnTo>
                    <a:lnTo>
                      <a:pt x="229" y="336"/>
                    </a:lnTo>
                    <a:lnTo>
                      <a:pt x="220" y="330"/>
                    </a:lnTo>
                    <a:lnTo>
                      <a:pt x="211" y="327"/>
                    </a:lnTo>
                    <a:lnTo>
                      <a:pt x="201" y="321"/>
                    </a:lnTo>
                    <a:lnTo>
                      <a:pt x="192" y="318"/>
                    </a:lnTo>
                    <a:lnTo>
                      <a:pt x="185" y="314"/>
                    </a:lnTo>
                    <a:lnTo>
                      <a:pt x="179" y="308"/>
                    </a:lnTo>
                    <a:lnTo>
                      <a:pt x="172" y="305"/>
                    </a:lnTo>
                    <a:lnTo>
                      <a:pt x="165" y="299"/>
                    </a:lnTo>
                    <a:lnTo>
                      <a:pt x="172" y="301"/>
                    </a:lnTo>
                    <a:lnTo>
                      <a:pt x="181" y="301"/>
                    </a:lnTo>
                    <a:lnTo>
                      <a:pt x="189" y="301"/>
                    </a:lnTo>
                    <a:lnTo>
                      <a:pt x="196" y="301"/>
                    </a:lnTo>
                    <a:lnTo>
                      <a:pt x="205" y="299"/>
                    </a:lnTo>
                    <a:lnTo>
                      <a:pt x="212" y="299"/>
                    </a:lnTo>
                    <a:lnTo>
                      <a:pt x="222" y="299"/>
                    </a:lnTo>
                    <a:lnTo>
                      <a:pt x="229" y="297"/>
                    </a:lnTo>
                    <a:lnTo>
                      <a:pt x="231" y="292"/>
                    </a:lnTo>
                    <a:lnTo>
                      <a:pt x="233" y="288"/>
                    </a:lnTo>
                    <a:lnTo>
                      <a:pt x="234" y="283"/>
                    </a:lnTo>
                    <a:lnTo>
                      <a:pt x="236" y="279"/>
                    </a:lnTo>
                    <a:lnTo>
                      <a:pt x="229" y="275"/>
                    </a:lnTo>
                    <a:lnTo>
                      <a:pt x="223" y="272"/>
                    </a:lnTo>
                    <a:lnTo>
                      <a:pt x="216" y="270"/>
                    </a:lnTo>
                    <a:lnTo>
                      <a:pt x="209" y="266"/>
                    </a:lnTo>
                    <a:lnTo>
                      <a:pt x="201" y="263"/>
                    </a:lnTo>
                    <a:lnTo>
                      <a:pt x="194" y="259"/>
                    </a:lnTo>
                    <a:lnTo>
                      <a:pt x="187" y="257"/>
                    </a:lnTo>
                    <a:lnTo>
                      <a:pt x="179" y="253"/>
                    </a:lnTo>
                    <a:lnTo>
                      <a:pt x="172" y="250"/>
                    </a:lnTo>
                    <a:lnTo>
                      <a:pt x="165" y="248"/>
                    </a:lnTo>
                    <a:lnTo>
                      <a:pt x="157" y="244"/>
                    </a:lnTo>
                    <a:lnTo>
                      <a:pt x="150" y="240"/>
                    </a:lnTo>
                    <a:lnTo>
                      <a:pt x="148" y="233"/>
                    </a:lnTo>
                    <a:lnTo>
                      <a:pt x="145" y="226"/>
                    </a:lnTo>
                    <a:lnTo>
                      <a:pt x="143" y="218"/>
                    </a:lnTo>
                    <a:lnTo>
                      <a:pt x="139" y="211"/>
                    </a:lnTo>
                    <a:lnTo>
                      <a:pt x="141" y="200"/>
                    </a:lnTo>
                    <a:lnTo>
                      <a:pt x="145" y="189"/>
                    </a:lnTo>
                    <a:lnTo>
                      <a:pt x="146" y="178"/>
                    </a:lnTo>
                    <a:lnTo>
                      <a:pt x="148" y="167"/>
                    </a:lnTo>
                    <a:lnTo>
                      <a:pt x="146" y="152"/>
                    </a:lnTo>
                    <a:lnTo>
                      <a:pt x="146" y="139"/>
                    </a:lnTo>
                    <a:lnTo>
                      <a:pt x="146" y="125"/>
                    </a:lnTo>
                    <a:lnTo>
                      <a:pt x="145" y="112"/>
                    </a:lnTo>
                    <a:lnTo>
                      <a:pt x="137" y="92"/>
                    </a:lnTo>
                    <a:lnTo>
                      <a:pt x="123" y="72"/>
                    </a:lnTo>
                    <a:lnTo>
                      <a:pt x="106" y="51"/>
                    </a:lnTo>
                    <a:lnTo>
                      <a:pt x="86" y="33"/>
                    </a:lnTo>
                    <a:lnTo>
                      <a:pt x="68" y="18"/>
                    </a:lnTo>
                    <a:lnTo>
                      <a:pt x="51" y="7"/>
                    </a:lnTo>
                    <a:lnTo>
                      <a:pt x="40" y="2"/>
                    </a:lnTo>
                    <a:lnTo>
                      <a:pt x="34" y="0"/>
                    </a:lnTo>
                    <a:close/>
                  </a:path>
                </a:pathLst>
              </a:custGeom>
              <a:solidFill>
                <a:srgbClr val="EA8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5" name="Freeform 41"/>
              <p:cNvSpPr>
                <a:spLocks noChangeArrowheads="1"/>
              </p:cNvSpPr>
              <p:nvPr/>
            </p:nvSpPr>
            <p:spPr bwMode="auto">
              <a:xfrm>
                <a:off x="4174" y="2212"/>
                <a:ext cx="124" cy="173"/>
              </a:xfrm>
              <a:custGeom>
                <a:avLst/>
                <a:gdLst>
                  <a:gd name="T0" fmla="*/ 0 w 250"/>
                  <a:gd name="T1" fmla="*/ 0 h 347"/>
                  <a:gd name="T2" fmla="*/ 0 w 250"/>
                  <a:gd name="T3" fmla="*/ 0 h 347"/>
                  <a:gd name="T4" fmla="*/ 0 w 250"/>
                  <a:gd name="T5" fmla="*/ 0 h 347"/>
                  <a:gd name="T6" fmla="*/ 0 w 250"/>
                  <a:gd name="T7" fmla="*/ 0 h 347"/>
                  <a:gd name="T8" fmla="*/ 0 w 250"/>
                  <a:gd name="T9" fmla="*/ 0 h 347"/>
                  <a:gd name="T10" fmla="*/ 0 w 250"/>
                  <a:gd name="T11" fmla="*/ 0 h 347"/>
                  <a:gd name="T12" fmla="*/ 0 w 250"/>
                  <a:gd name="T13" fmla="*/ 0 h 347"/>
                  <a:gd name="T14" fmla="*/ 0 w 250"/>
                  <a:gd name="T15" fmla="*/ 0 h 347"/>
                  <a:gd name="T16" fmla="*/ 0 w 250"/>
                  <a:gd name="T17" fmla="*/ 0 h 347"/>
                  <a:gd name="T18" fmla="*/ 0 w 250"/>
                  <a:gd name="T19" fmla="*/ 0 h 347"/>
                  <a:gd name="T20" fmla="*/ 0 w 250"/>
                  <a:gd name="T21" fmla="*/ 0 h 347"/>
                  <a:gd name="T22" fmla="*/ 0 w 250"/>
                  <a:gd name="T23" fmla="*/ 0 h 347"/>
                  <a:gd name="T24" fmla="*/ 0 w 250"/>
                  <a:gd name="T25" fmla="*/ 0 h 347"/>
                  <a:gd name="T26" fmla="*/ 0 w 250"/>
                  <a:gd name="T27" fmla="*/ 0 h 347"/>
                  <a:gd name="T28" fmla="*/ 0 w 250"/>
                  <a:gd name="T29" fmla="*/ 0 h 347"/>
                  <a:gd name="T30" fmla="*/ 0 w 250"/>
                  <a:gd name="T31" fmla="*/ 0 h 347"/>
                  <a:gd name="T32" fmla="*/ 0 w 250"/>
                  <a:gd name="T33" fmla="*/ 0 h 347"/>
                  <a:gd name="T34" fmla="*/ 0 w 250"/>
                  <a:gd name="T35" fmla="*/ 0 h 347"/>
                  <a:gd name="T36" fmla="*/ 0 w 250"/>
                  <a:gd name="T37" fmla="*/ 0 h 347"/>
                  <a:gd name="T38" fmla="*/ 0 w 250"/>
                  <a:gd name="T39" fmla="*/ 0 h 347"/>
                  <a:gd name="T40" fmla="*/ 0 w 250"/>
                  <a:gd name="T41" fmla="*/ 0 h 347"/>
                  <a:gd name="T42" fmla="*/ 0 w 250"/>
                  <a:gd name="T43" fmla="*/ 0 h 347"/>
                  <a:gd name="T44" fmla="*/ 0 w 250"/>
                  <a:gd name="T45" fmla="*/ 0 h 347"/>
                  <a:gd name="T46" fmla="*/ 0 w 250"/>
                  <a:gd name="T47" fmla="*/ 0 h 347"/>
                  <a:gd name="T48" fmla="*/ 0 w 250"/>
                  <a:gd name="T49" fmla="*/ 0 h 347"/>
                  <a:gd name="T50" fmla="*/ 0 w 250"/>
                  <a:gd name="T51" fmla="*/ 0 h 347"/>
                  <a:gd name="T52" fmla="*/ 0 w 250"/>
                  <a:gd name="T53" fmla="*/ 0 h 347"/>
                  <a:gd name="T54" fmla="*/ 0 w 250"/>
                  <a:gd name="T55" fmla="*/ 0 h 347"/>
                  <a:gd name="T56" fmla="*/ 0 w 250"/>
                  <a:gd name="T57" fmla="*/ 0 h 347"/>
                  <a:gd name="T58" fmla="*/ 0 w 250"/>
                  <a:gd name="T59" fmla="*/ 0 h 347"/>
                  <a:gd name="T60" fmla="*/ 0 w 250"/>
                  <a:gd name="T61" fmla="*/ 0 h 347"/>
                  <a:gd name="T62" fmla="*/ 0 w 250"/>
                  <a:gd name="T63" fmla="*/ 0 h 347"/>
                  <a:gd name="T64" fmla="*/ 0 w 250"/>
                  <a:gd name="T65" fmla="*/ 0 h 347"/>
                  <a:gd name="T66" fmla="*/ 0 w 250"/>
                  <a:gd name="T67" fmla="*/ 0 h 347"/>
                  <a:gd name="T68" fmla="*/ 0 w 250"/>
                  <a:gd name="T69" fmla="*/ 0 h 347"/>
                  <a:gd name="T70" fmla="*/ 0 w 250"/>
                  <a:gd name="T71" fmla="*/ 0 h 347"/>
                  <a:gd name="T72" fmla="*/ 0 w 250"/>
                  <a:gd name="T73" fmla="*/ 0 h 347"/>
                  <a:gd name="T74" fmla="*/ 0 w 250"/>
                  <a:gd name="T75" fmla="*/ 0 h 347"/>
                  <a:gd name="T76" fmla="*/ 0 w 250"/>
                  <a:gd name="T77" fmla="*/ 0 h 347"/>
                  <a:gd name="T78" fmla="*/ 0 w 250"/>
                  <a:gd name="T79" fmla="*/ 0 h 347"/>
                  <a:gd name="T80" fmla="*/ 0 w 250"/>
                  <a:gd name="T81" fmla="*/ 0 h 347"/>
                  <a:gd name="T82" fmla="*/ 0 w 250"/>
                  <a:gd name="T83" fmla="*/ 0 h 347"/>
                  <a:gd name="T84" fmla="*/ 0 w 250"/>
                  <a:gd name="T85" fmla="*/ 0 h 347"/>
                  <a:gd name="T86" fmla="*/ 0 w 250"/>
                  <a:gd name="T87" fmla="*/ 0 h 347"/>
                  <a:gd name="T88" fmla="*/ 0 w 250"/>
                  <a:gd name="T89" fmla="*/ 0 h 347"/>
                  <a:gd name="T90" fmla="*/ 0 w 250"/>
                  <a:gd name="T91" fmla="*/ 0 h 347"/>
                  <a:gd name="T92" fmla="*/ 0 w 250"/>
                  <a:gd name="T93" fmla="*/ 0 h 347"/>
                  <a:gd name="T94" fmla="*/ 0 w 250"/>
                  <a:gd name="T95" fmla="*/ 0 h 347"/>
                  <a:gd name="T96" fmla="*/ 0 w 250"/>
                  <a:gd name="T97" fmla="*/ 0 h 347"/>
                  <a:gd name="T98" fmla="*/ 0 w 250"/>
                  <a:gd name="T99" fmla="*/ 0 h 3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0"/>
                  <a:gd name="T151" fmla="*/ 0 h 347"/>
                  <a:gd name="T152" fmla="*/ 250 w 250"/>
                  <a:gd name="T153" fmla="*/ 347 h 3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0" h="347">
                    <a:moveTo>
                      <a:pt x="33" y="0"/>
                    </a:moveTo>
                    <a:lnTo>
                      <a:pt x="26" y="9"/>
                    </a:lnTo>
                    <a:lnTo>
                      <a:pt x="17" y="18"/>
                    </a:lnTo>
                    <a:lnTo>
                      <a:pt x="10" y="27"/>
                    </a:lnTo>
                    <a:lnTo>
                      <a:pt x="2" y="37"/>
                    </a:lnTo>
                    <a:lnTo>
                      <a:pt x="2" y="103"/>
                    </a:lnTo>
                    <a:lnTo>
                      <a:pt x="0" y="136"/>
                    </a:lnTo>
                    <a:lnTo>
                      <a:pt x="0" y="149"/>
                    </a:lnTo>
                    <a:lnTo>
                      <a:pt x="2" y="160"/>
                    </a:lnTo>
                    <a:lnTo>
                      <a:pt x="4" y="173"/>
                    </a:lnTo>
                    <a:lnTo>
                      <a:pt x="6" y="185"/>
                    </a:lnTo>
                    <a:lnTo>
                      <a:pt x="6" y="198"/>
                    </a:lnTo>
                    <a:lnTo>
                      <a:pt x="8" y="211"/>
                    </a:lnTo>
                    <a:lnTo>
                      <a:pt x="13" y="220"/>
                    </a:lnTo>
                    <a:lnTo>
                      <a:pt x="19" y="231"/>
                    </a:lnTo>
                    <a:lnTo>
                      <a:pt x="24" y="242"/>
                    </a:lnTo>
                    <a:lnTo>
                      <a:pt x="30" y="251"/>
                    </a:lnTo>
                    <a:lnTo>
                      <a:pt x="41" y="261"/>
                    </a:lnTo>
                    <a:lnTo>
                      <a:pt x="52" y="270"/>
                    </a:lnTo>
                    <a:lnTo>
                      <a:pt x="63" y="279"/>
                    </a:lnTo>
                    <a:lnTo>
                      <a:pt x="74" y="288"/>
                    </a:lnTo>
                    <a:lnTo>
                      <a:pt x="85" y="294"/>
                    </a:lnTo>
                    <a:lnTo>
                      <a:pt x="94" y="299"/>
                    </a:lnTo>
                    <a:lnTo>
                      <a:pt x="105" y="305"/>
                    </a:lnTo>
                    <a:lnTo>
                      <a:pt x="114" y="308"/>
                    </a:lnTo>
                    <a:lnTo>
                      <a:pt x="122" y="312"/>
                    </a:lnTo>
                    <a:lnTo>
                      <a:pt x="129" y="316"/>
                    </a:lnTo>
                    <a:lnTo>
                      <a:pt x="136" y="319"/>
                    </a:lnTo>
                    <a:lnTo>
                      <a:pt x="144" y="321"/>
                    </a:lnTo>
                    <a:lnTo>
                      <a:pt x="149" y="325"/>
                    </a:lnTo>
                    <a:lnTo>
                      <a:pt x="156" y="329"/>
                    </a:lnTo>
                    <a:lnTo>
                      <a:pt x="164" y="330"/>
                    </a:lnTo>
                    <a:lnTo>
                      <a:pt x="171" y="334"/>
                    </a:lnTo>
                    <a:lnTo>
                      <a:pt x="178" y="336"/>
                    </a:lnTo>
                    <a:lnTo>
                      <a:pt x="186" y="338"/>
                    </a:lnTo>
                    <a:lnTo>
                      <a:pt x="191" y="340"/>
                    </a:lnTo>
                    <a:lnTo>
                      <a:pt x="199" y="341"/>
                    </a:lnTo>
                    <a:lnTo>
                      <a:pt x="206" y="343"/>
                    </a:lnTo>
                    <a:lnTo>
                      <a:pt x="213" y="343"/>
                    </a:lnTo>
                    <a:lnTo>
                      <a:pt x="221" y="345"/>
                    </a:lnTo>
                    <a:lnTo>
                      <a:pt x="228" y="347"/>
                    </a:lnTo>
                    <a:lnTo>
                      <a:pt x="233" y="345"/>
                    </a:lnTo>
                    <a:lnTo>
                      <a:pt x="239" y="343"/>
                    </a:lnTo>
                    <a:lnTo>
                      <a:pt x="244" y="341"/>
                    </a:lnTo>
                    <a:lnTo>
                      <a:pt x="250" y="340"/>
                    </a:lnTo>
                    <a:lnTo>
                      <a:pt x="244" y="340"/>
                    </a:lnTo>
                    <a:lnTo>
                      <a:pt x="239" y="338"/>
                    </a:lnTo>
                    <a:lnTo>
                      <a:pt x="233" y="338"/>
                    </a:lnTo>
                    <a:lnTo>
                      <a:pt x="228" y="336"/>
                    </a:lnTo>
                    <a:lnTo>
                      <a:pt x="219" y="332"/>
                    </a:lnTo>
                    <a:lnTo>
                      <a:pt x="210" y="327"/>
                    </a:lnTo>
                    <a:lnTo>
                      <a:pt x="199" y="321"/>
                    </a:lnTo>
                    <a:lnTo>
                      <a:pt x="189" y="318"/>
                    </a:lnTo>
                    <a:lnTo>
                      <a:pt x="182" y="314"/>
                    </a:lnTo>
                    <a:lnTo>
                      <a:pt x="175" y="308"/>
                    </a:lnTo>
                    <a:lnTo>
                      <a:pt x="167" y="303"/>
                    </a:lnTo>
                    <a:lnTo>
                      <a:pt x="160" y="299"/>
                    </a:lnTo>
                    <a:lnTo>
                      <a:pt x="167" y="299"/>
                    </a:lnTo>
                    <a:lnTo>
                      <a:pt x="177" y="299"/>
                    </a:lnTo>
                    <a:lnTo>
                      <a:pt x="184" y="299"/>
                    </a:lnTo>
                    <a:lnTo>
                      <a:pt x="191" y="299"/>
                    </a:lnTo>
                    <a:lnTo>
                      <a:pt x="200" y="297"/>
                    </a:lnTo>
                    <a:lnTo>
                      <a:pt x="210" y="297"/>
                    </a:lnTo>
                    <a:lnTo>
                      <a:pt x="217" y="297"/>
                    </a:lnTo>
                    <a:lnTo>
                      <a:pt x="226" y="296"/>
                    </a:lnTo>
                    <a:lnTo>
                      <a:pt x="228" y="292"/>
                    </a:lnTo>
                    <a:lnTo>
                      <a:pt x="230" y="286"/>
                    </a:lnTo>
                    <a:lnTo>
                      <a:pt x="232" y="283"/>
                    </a:lnTo>
                    <a:lnTo>
                      <a:pt x="233" y="279"/>
                    </a:lnTo>
                    <a:lnTo>
                      <a:pt x="226" y="275"/>
                    </a:lnTo>
                    <a:lnTo>
                      <a:pt x="221" y="272"/>
                    </a:lnTo>
                    <a:lnTo>
                      <a:pt x="213" y="270"/>
                    </a:lnTo>
                    <a:lnTo>
                      <a:pt x="206" y="266"/>
                    </a:lnTo>
                    <a:lnTo>
                      <a:pt x="199" y="263"/>
                    </a:lnTo>
                    <a:lnTo>
                      <a:pt x="191" y="261"/>
                    </a:lnTo>
                    <a:lnTo>
                      <a:pt x="184" y="257"/>
                    </a:lnTo>
                    <a:lnTo>
                      <a:pt x="177" y="255"/>
                    </a:lnTo>
                    <a:lnTo>
                      <a:pt x="169" y="251"/>
                    </a:lnTo>
                    <a:lnTo>
                      <a:pt x="162" y="250"/>
                    </a:lnTo>
                    <a:lnTo>
                      <a:pt x="155" y="246"/>
                    </a:lnTo>
                    <a:lnTo>
                      <a:pt x="147" y="242"/>
                    </a:lnTo>
                    <a:lnTo>
                      <a:pt x="145" y="235"/>
                    </a:lnTo>
                    <a:lnTo>
                      <a:pt x="142" y="228"/>
                    </a:lnTo>
                    <a:lnTo>
                      <a:pt x="140" y="220"/>
                    </a:lnTo>
                    <a:lnTo>
                      <a:pt x="136" y="213"/>
                    </a:lnTo>
                    <a:lnTo>
                      <a:pt x="138" y="202"/>
                    </a:lnTo>
                    <a:lnTo>
                      <a:pt x="140" y="191"/>
                    </a:lnTo>
                    <a:lnTo>
                      <a:pt x="144" y="180"/>
                    </a:lnTo>
                    <a:lnTo>
                      <a:pt x="145" y="169"/>
                    </a:lnTo>
                    <a:lnTo>
                      <a:pt x="144" y="154"/>
                    </a:lnTo>
                    <a:lnTo>
                      <a:pt x="144" y="141"/>
                    </a:lnTo>
                    <a:lnTo>
                      <a:pt x="142" y="127"/>
                    </a:lnTo>
                    <a:lnTo>
                      <a:pt x="140" y="114"/>
                    </a:lnTo>
                    <a:lnTo>
                      <a:pt x="133" y="94"/>
                    </a:lnTo>
                    <a:lnTo>
                      <a:pt x="120" y="73"/>
                    </a:lnTo>
                    <a:lnTo>
                      <a:pt x="103" y="53"/>
                    </a:lnTo>
                    <a:lnTo>
                      <a:pt x="85" y="35"/>
                    </a:lnTo>
                    <a:lnTo>
                      <a:pt x="67" y="20"/>
                    </a:lnTo>
                    <a:lnTo>
                      <a:pt x="50" y="9"/>
                    </a:lnTo>
                    <a:lnTo>
                      <a:pt x="39" y="2"/>
                    </a:lnTo>
                    <a:lnTo>
                      <a:pt x="33" y="0"/>
                    </a:lnTo>
                    <a:close/>
                  </a:path>
                </a:pathLst>
              </a:custGeom>
              <a:solidFill>
                <a:srgbClr val="F49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6" name="Freeform 42"/>
              <p:cNvSpPr>
                <a:spLocks noChangeArrowheads="1"/>
              </p:cNvSpPr>
              <p:nvPr/>
            </p:nvSpPr>
            <p:spPr bwMode="auto">
              <a:xfrm>
                <a:off x="4176" y="2214"/>
                <a:ext cx="122" cy="171"/>
              </a:xfrm>
              <a:custGeom>
                <a:avLst/>
                <a:gdLst>
                  <a:gd name="T0" fmla="*/ 1 w 244"/>
                  <a:gd name="T1" fmla="*/ 0 h 341"/>
                  <a:gd name="T2" fmla="*/ 0 w 244"/>
                  <a:gd name="T3" fmla="*/ 1 h 341"/>
                  <a:gd name="T4" fmla="*/ 0 w 244"/>
                  <a:gd name="T5" fmla="*/ 1 h 341"/>
                  <a:gd name="T6" fmla="*/ 0 w 244"/>
                  <a:gd name="T7" fmla="*/ 1 h 341"/>
                  <a:gd name="T8" fmla="*/ 0 w 244"/>
                  <a:gd name="T9" fmla="*/ 1 h 341"/>
                  <a:gd name="T10" fmla="*/ 1 w 244"/>
                  <a:gd name="T11" fmla="*/ 1 h 341"/>
                  <a:gd name="T12" fmla="*/ 1 w 244"/>
                  <a:gd name="T13" fmla="*/ 1 h 341"/>
                  <a:gd name="T14" fmla="*/ 1 w 244"/>
                  <a:gd name="T15" fmla="*/ 1 h 341"/>
                  <a:gd name="T16" fmla="*/ 1 w 244"/>
                  <a:gd name="T17" fmla="*/ 1 h 341"/>
                  <a:gd name="T18" fmla="*/ 1 w 244"/>
                  <a:gd name="T19" fmla="*/ 1 h 341"/>
                  <a:gd name="T20" fmla="*/ 1 w 244"/>
                  <a:gd name="T21" fmla="*/ 1 h 341"/>
                  <a:gd name="T22" fmla="*/ 1 w 244"/>
                  <a:gd name="T23" fmla="*/ 1 h 341"/>
                  <a:gd name="T24" fmla="*/ 1 w 244"/>
                  <a:gd name="T25" fmla="*/ 1 h 341"/>
                  <a:gd name="T26" fmla="*/ 1 w 244"/>
                  <a:gd name="T27" fmla="*/ 1 h 341"/>
                  <a:gd name="T28" fmla="*/ 1 w 244"/>
                  <a:gd name="T29" fmla="*/ 1 h 341"/>
                  <a:gd name="T30" fmla="*/ 1 w 244"/>
                  <a:gd name="T31" fmla="*/ 1 h 341"/>
                  <a:gd name="T32" fmla="*/ 1 w 244"/>
                  <a:gd name="T33" fmla="*/ 1 h 341"/>
                  <a:gd name="T34" fmla="*/ 1 w 244"/>
                  <a:gd name="T35" fmla="*/ 1 h 341"/>
                  <a:gd name="T36" fmla="*/ 1 w 244"/>
                  <a:gd name="T37" fmla="*/ 1 h 341"/>
                  <a:gd name="T38" fmla="*/ 1 w 244"/>
                  <a:gd name="T39" fmla="*/ 1 h 341"/>
                  <a:gd name="T40" fmla="*/ 1 w 244"/>
                  <a:gd name="T41" fmla="*/ 1 h 341"/>
                  <a:gd name="T42" fmla="*/ 1 w 244"/>
                  <a:gd name="T43" fmla="*/ 1 h 341"/>
                  <a:gd name="T44" fmla="*/ 1 w 244"/>
                  <a:gd name="T45" fmla="*/ 1 h 341"/>
                  <a:gd name="T46" fmla="*/ 1 w 244"/>
                  <a:gd name="T47" fmla="*/ 1 h 341"/>
                  <a:gd name="T48" fmla="*/ 1 w 244"/>
                  <a:gd name="T49" fmla="*/ 1 h 341"/>
                  <a:gd name="T50" fmla="*/ 1 w 244"/>
                  <a:gd name="T51" fmla="*/ 1 h 341"/>
                  <a:gd name="T52" fmla="*/ 1 w 244"/>
                  <a:gd name="T53" fmla="*/ 1 h 341"/>
                  <a:gd name="T54" fmla="*/ 1 w 244"/>
                  <a:gd name="T55" fmla="*/ 1 h 341"/>
                  <a:gd name="T56" fmla="*/ 1 w 244"/>
                  <a:gd name="T57" fmla="*/ 1 h 341"/>
                  <a:gd name="T58" fmla="*/ 1 w 244"/>
                  <a:gd name="T59" fmla="*/ 1 h 341"/>
                  <a:gd name="T60" fmla="*/ 1 w 244"/>
                  <a:gd name="T61" fmla="*/ 1 h 341"/>
                  <a:gd name="T62" fmla="*/ 1 w 244"/>
                  <a:gd name="T63" fmla="*/ 1 h 341"/>
                  <a:gd name="T64" fmla="*/ 1 w 244"/>
                  <a:gd name="T65" fmla="*/ 0 h 34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4"/>
                  <a:gd name="T100" fmla="*/ 0 h 341"/>
                  <a:gd name="T101" fmla="*/ 244 w 244"/>
                  <a:gd name="T102" fmla="*/ 341 h 34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4" h="341">
                    <a:moveTo>
                      <a:pt x="31" y="0"/>
                    </a:moveTo>
                    <a:lnTo>
                      <a:pt x="0" y="36"/>
                    </a:lnTo>
                    <a:lnTo>
                      <a:pt x="0" y="104"/>
                    </a:lnTo>
                    <a:lnTo>
                      <a:pt x="0" y="135"/>
                    </a:lnTo>
                    <a:lnTo>
                      <a:pt x="0" y="147"/>
                    </a:lnTo>
                    <a:lnTo>
                      <a:pt x="2" y="156"/>
                    </a:lnTo>
                    <a:lnTo>
                      <a:pt x="6" y="205"/>
                    </a:lnTo>
                    <a:lnTo>
                      <a:pt x="28" y="246"/>
                    </a:lnTo>
                    <a:lnTo>
                      <a:pt x="72" y="282"/>
                    </a:lnTo>
                    <a:lnTo>
                      <a:pt x="110" y="303"/>
                    </a:lnTo>
                    <a:lnTo>
                      <a:pt x="167" y="330"/>
                    </a:lnTo>
                    <a:lnTo>
                      <a:pt x="193" y="337"/>
                    </a:lnTo>
                    <a:lnTo>
                      <a:pt x="222" y="341"/>
                    </a:lnTo>
                    <a:lnTo>
                      <a:pt x="244" y="337"/>
                    </a:lnTo>
                    <a:lnTo>
                      <a:pt x="222" y="332"/>
                    </a:lnTo>
                    <a:lnTo>
                      <a:pt x="184" y="314"/>
                    </a:lnTo>
                    <a:lnTo>
                      <a:pt x="152" y="293"/>
                    </a:lnTo>
                    <a:lnTo>
                      <a:pt x="185" y="293"/>
                    </a:lnTo>
                    <a:lnTo>
                      <a:pt x="218" y="290"/>
                    </a:lnTo>
                    <a:lnTo>
                      <a:pt x="228" y="275"/>
                    </a:lnTo>
                    <a:lnTo>
                      <a:pt x="198" y="262"/>
                    </a:lnTo>
                    <a:lnTo>
                      <a:pt x="141" y="240"/>
                    </a:lnTo>
                    <a:lnTo>
                      <a:pt x="130" y="209"/>
                    </a:lnTo>
                    <a:lnTo>
                      <a:pt x="138" y="169"/>
                    </a:lnTo>
                    <a:lnTo>
                      <a:pt x="134" y="112"/>
                    </a:lnTo>
                    <a:lnTo>
                      <a:pt x="127" y="91"/>
                    </a:lnTo>
                    <a:lnTo>
                      <a:pt x="112" y="71"/>
                    </a:lnTo>
                    <a:lnTo>
                      <a:pt x="96" y="51"/>
                    </a:lnTo>
                    <a:lnTo>
                      <a:pt x="79" y="34"/>
                    </a:lnTo>
                    <a:lnTo>
                      <a:pt x="61" y="20"/>
                    </a:lnTo>
                    <a:lnTo>
                      <a:pt x="46" y="9"/>
                    </a:lnTo>
                    <a:lnTo>
                      <a:pt x="35" y="1"/>
                    </a:lnTo>
                    <a:lnTo>
                      <a:pt x="3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7" name="Freeform 43"/>
              <p:cNvSpPr>
                <a:spLocks noChangeArrowheads="1"/>
              </p:cNvSpPr>
              <p:nvPr/>
            </p:nvSpPr>
            <p:spPr bwMode="auto">
              <a:xfrm>
                <a:off x="4282" y="2262"/>
                <a:ext cx="48" cy="19"/>
              </a:xfrm>
              <a:custGeom>
                <a:avLst/>
                <a:gdLst>
                  <a:gd name="T0" fmla="*/ 1 w 95"/>
                  <a:gd name="T1" fmla="*/ 0 h 39"/>
                  <a:gd name="T2" fmla="*/ 1 w 95"/>
                  <a:gd name="T3" fmla="*/ 0 h 39"/>
                  <a:gd name="T4" fmla="*/ 0 w 95"/>
                  <a:gd name="T5" fmla="*/ 0 h 39"/>
                  <a:gd name="T6" fmla="*/ 1 w 95"/>
                  <a:gd name="T7" fmla="*/ 0 h 39"/>
                  <a:gd name="T8" fmla="*/ 1 w 95"/>
                  <a:gd name="T9" fmla="*/ 0 h 39"/>
                  <a:gd name="T10" fmla="*/ 1 w 95"/>
                  <a:gd name="T11" fmla="*/ 0 h 39"/>
                  <a:gd name="T12" fmla="*/ 1 w 95"/>
                  <a:gd name="T13" fmla="*/ 0 h 39"/>
                  <a:gd name="T14" fmla="*/ 1 w 95"/>
                  <a:gd name="T15" fmla="*/ 0 h 39"/>
                  <a:gd name="T16" fmla="*/ 1 w 95"/>
                  <a:gd name="T17" fmla="*/ 0 h 39"/>
                  <a:gd name="T18" fmla="*/ 1 w 95"/>
                  <a:gd name="T19" fmla="*/ 0 h 39"/>
                  <a:gd name="T20" fmla="*/ 1 w 95"/>
                  <a:gd name="T21" fmla="*/ 0 h 39"/>
                  <a:gd name="T22" fmla="*/ 1 w 95"/>
                  <a:gd name="T23" fmla="*/ 0 h 39"/>
                  <a:gd name="T24" fmla="*/ 1 w 95"/>
                  <a:gd name="T25" fmla="*/ 0 h 39"/>
                  <a:gd name="T26" fmla="*/ 1 w 95"/>
                  <a:gd name="T27" fmla="*/ 0 h 39"/>
                  <a:gd name="T28" fmla="*/ 1 w 95"/>
                  <a:gd name="T29" fmla="*/ 0 h 39"/>
                  <a:gd name="T30" fmla="*/ 1 w 95"/>
                  <a:gd name="T31" fmla="*/ 0 h 39"/>
                  <a:gd name="T32" fmla="*/ 1 w 95"/>
                  <a:gd name="T33" fmla="*/ 0 h 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5"/>
                  <a:gd name="T52" fmla="*/ 0 h 39"/>
                  <a:gd name="T53" fmla="*/ 95 w 95"/>
                  <a:gd name="T54" fmla="*/ 39 h 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5" h="39">
                    <a:moveTo>
                      <a:pt x="18" y="6"/>
                    </a:moveTo>
                    <a:lnTo>
                      <a:pt x="5" y="18"/>
                    </a:lnTo>
                    <a:lnTo>
                      <a:pt x="0" y="29"/>
                    </a:lnTo>
                    <a:lnTo>
                      <a:pt x="2" y="35"/>
                    </a:lnTo>
                    <a:lnTo>
                      <a:pt x="20" y="28"/>
                    </a:lnTo>
                    <a:lnTo>
                      <a:pt x="42" y="22"/>
                    </a:lnTo>
                    <a:lnTo>
                      <a:pt x="48" y="39"/>
                    </a:lnTo>
                    <a:lnTo>
                      <a:pt x="70" y="39"/>
                    </a:lnTo>
                    <a:lnTo>
                      <a:pt x="86" y="29"/>
                    </a:lnTo>
                    <a:lnTo>
                      <a:pt x="95" y="18"/>
                    </a:lnTo>
                    <a:lnTo>
                      <a:pt x="92" y="9"/>
                    </a:lnTo>
                    <a:lnTo>
                      <a:pt x="75" y="0"/>
                    </a:lnTo>
                    <a:lnTo>
                      <a:pt x="46" y="7"/>
                    </a:lnTo>
                    <a:lnTo>
                      <a:pt x="40" y="7"/>
                    </a:lnTo>
                    <a:lnTo>
                      <a:pt x="29" y="7"/>
                    </a:lnTo>
                    <a:lnTo>
                      <a:pt x="18" y="7"/>
                    </a:lnTo>
                    <a:lnTo>
                      <a:pt x="18" y="6"/>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8" name="Freeform 44"/>
              <p:cNvSpPr>
                <a:spLocks noChangeArrowheads="1"/>
              </p:cNvSpPr>
              <p:nvPr/>
            </p:nvSpPr>
            <p:spPr bwMode="auto">
              <a:xfrm>
                <a:off x="4262" y="2234"/>
                <a:ext cx="44" cy="74"/>
              </a:xfrm>
              <a:custGeom>
                <a:avLst/>
                <a:gdLst>
                  <a:gd name="T0" fmla="*/ 1 w 88"/>
                  <a:gd name="T1" fmla="*/ 0 h 149"/>
                  <a:gd name="T2" fmla="*/ 1 w 88"/>
                  <a:gd name="T3" fmla="*/ 0 h 149"/>
                  <a:gd name="T4" fmla="*/ 1 w 88"/>
                  <a:gd name="T5" fmla="*/ 0 h 149"/>
                  <a:gd name="T6" fmla="*/ 1 w 88"/>
                  <a:gd name="T7" fmla="*/ 0 h 149"/>
                  <a:gd name="T8" fmla="*/ 1 w 88"/>
                  <a:gd name="T9" fmla="*/ 0 h 149"/>
                  <a:gd name="T10" fmla="*/ 1 w 88"/>
                  <a:gd name="T11" fmla="*/ 0 h 149"/>
                  <a:gd name="T12" fmla="*/ 0 w 88"/>
                  <a:gd name="T13" fmla="*/ 0 h 149"/>
                  <a:gd name="T14" fmla="*/ 1 w 88"/>
                  <a:gd name="T15" fmla="*/ 0 h 149"/>
                  <a:gd name="T16" fmla="*/ 1 w 88"/>
                  <a:gd name="T17" fmla="*/ 0 h 149"/>
                  <a:gd name="T18" fmla="*/ 1 w 88"/>
                  <a:gd name="T19" fmla="*/ 0 h 149"/>
                  <a:gd name="T20" fmla="*/ 1 w 88"/>
                  <a:gd name="T21" fmla="*/ 0 h 149"/>
                  <a:gd name="T22" fmla="*/ 1 w 88"/>
                  <a:gd name="T23" fmla="*/ 0 h 149"/>
                  <a:gd name="T24" fmla="*/ 1 w 88"/>
                  <a:gd name="T25" fmla="*/ 0 h 149"/>
                  <a:gd name="T26" fmla="*/ 1 w 88"/>
                  <a:gd name="T27" fmla="*/ 0 h 149"/>
                  <a:gd name="T28" fmla="*/ 1 w 88"/>
                  <a:gd name="T29" fmla="*/ 0 h 149"/>
                  <a:gd name="T30" fmla="*/ 1 w 88"/>
                  <a:gd name="T31" fmla="*/ 0 h 149"/>
                  <a:gd name="T32" fmla="*/ 1 w 88"/>
                  <a:gd name="T33" fmla="*/ 0 h 149"/>
                  <a:gd name="T34" fmla="*/ 1 w 88"/>
                  <a:gd name="T35" fmla="*/ 0 h 149"/>
                  <a:gd name="T36" fmla="*/ 1 w 88"/>
                  <a:gd name="T37" fmla="*/ 0 h 149"/>
                  <a:gd name="T38" fmla="*/ 1 w 88"/>
                  <a:gd name="T39" fmla="*/ 0 h 149"/>
                  <a:gd name="T40" fmla="*/ 1 w 88"/>
                  <a:gd name="T41" fmla="*/ 0 h 149"/>
                  <a:gd name="T42" fmla="*/ 1 w 88"/>
                  <a:gd name="T43" fmla="*/ 0 h 149"/>
                  <a:gd name="T44" fmla="*/ 1 w 88"/>
                  <a:gd name="T45" fmla="*/ 0 h 149"/>
                  <a:gd name="T46" fmla="*/ 1 w 88"/>
                  <a:gd name="T47" fmla="*/ 0 h 1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8"/>
                  <a:gd name="T73" fmla="*/ 0 h 149"/>
                  <a:gd name="T74" fmla="*/ 88 w 88"/>
                  <a:gd name="T75" fmla="*/ 149 h 1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8" h="149">
                    <a:moveTo>
                      <a:pt x="69" y="0"/>
                    </a:moveTo>
                    <a:lnTo>
                      <a:pt x="53" y="7"/>
                    </a:lnTo>
                    <a:lnTo>
                      <a:pt x="27" y="18"/>
                    </a:lnTo>
                    <a:lnTo>
                      <a:pt x="22" y="46"/>
                    </a:lnTo>
                    <a:lnTo>
                      <a:pt x="22" y="73"/>
                    </a:lnTo>
                    <a:lnTo>
                      <a:pt x="3" y="105"/>
                    </a:lnTo>
                    <a:lnTo>
                      <a:pt x="0" y="127"/>
                    </a:lnTo>
                    <a:lnTo>
                      <a:pt x="1" y="141"/>
                    </a:lnTo>
                    <a:lnTo>
                      <a:pt x="12" y="149"/>
                    </a:lnTo>
                    <a:lnTo>
                      <a:pt x="36" y="147"/>
                    </a:lnTo>
                    <a:lnTo>
                      <a:pt x="55" y="129"/>
                    </a:lnTo>
                    <a:lnTo>
                      <a:pt x="60" y="125"/>
                    </a:lnTo>
                    <a:lnTo>
                      <a:pt x="60" y="121"/>
                    </a:lnTo>
                    <a:lnTo>
                      <a:pt x="56" y="118"/>
                    </a:lnTo>
                    <a:lnTo>
                      <a:pt x="55" y="116"/>
                    </a:lnTo>
                    <a:lnTo>
                      <a:pt x="38" y="112"/>
                    </a:lnTo>
                    <a:lnTo>
                      <a:pt x="27" y="88"/>
                    </a:lnTo>
                    <a:lnTo>
                      <a:pt x="33" y="55"/>
                    </a:lnTo>
                    <a:lnTo>
                      <a:pt x="53" y="50"/>
                    </a:lnTo>
                    <a:lnTo>
                      <a:pt x="71" y="44"/>
                    </a:lnTo>
                    <a:lnTo>
                      <a:pt x="82" y="29"/>
                    </a:lnTo>
                    <a:lnTo>
                      <a:pt x="88" y="11"/>
                    </a:lnTo>
                    <a:lnTo>
                      <a:pt x="60" y="18"/>
                    </a:lnTo>
                    <a:lnTo>
                      <a:pt x="69"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49" name="Freeform 45"/>
              <p:cNvSpPr>
                <a:spLocks noChangeArrowheads="1"/>
              </p:cNvSpPr>
              <p:nvPr/>
            </p:nvSpPr>
            <p:spPr bwMode="auto">
              <a:xfrm>
                <a:off x="4270" y="2300"/>
                <a:ext cx="56" cy="19"/>
              </a:xfrm>
              <a:custGeom>
                <a:avLst/>
                <a:gdLst>
                  <a:gd name="T0" fmla="*/ 1 w 112"/>
                  <a:gd name="T1" fmla="*/ 0 h 39"/>
                  <a:gd name="T2" fmla="*/ 1 w 112"/>
                  <a:gd name="T3" fmla="*/ 0 h 39"/>
                  <a:gd name="T4" fmla="*/ 1 w 112"/>
                  <a:gd name="T5" fmla="*/ 0 h 39"/>
                  <a:gd name="T6" fmla="*/ 1 w 112"/>
                  <a:gd name="T7" fmla="*/ 0 h 39"/>
                  <a:gd name="T8" fmla="*/ 1 w 112"/>
                  <a:gd name="T9" fmla="*/ 0 h 39"/>
                  <a:gd name="T10" fmla="*/ 1 w 112"/>
                  <a:gd name="T11" fmla="*/ 0 h 39"/>
                  <a:gd name="T12" fmla="*/ 1 w 112"/>
                  <a:gd name="T13" fmla="*/ 0 h 39"/>
                  <a:gd name="T14" fmla="*/ 1 w 112"/>
                  <a:gd name="T15" fmla="*/ 0 h 39"/>
                  <a:gd name="T16" fmla="*/ 1 w 112"/>
                  <a:gd name="T17" fmla="*/ 0 h 39"/>
                  <a:gd name="T18" fmla="*/ 1 w 112"/>
                  <a:gd name="T19" fmla="*/ 0 h 39"/>
                  <a:gd name="T20" fmla="*/ 0 w 112"/>
                  <a:gd name="T21" fmla="*/ 0 h 39"/>
                  <a:gd name="T22" fmla="*/ 1 w 112"/>
                  <a:gd name="T23" fmla="*/ 0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2"/>
                  <a:gd name="T37" fmla="*/ 0 h 39"/>
                  <a:gd name="T38" fmla="*/ 112 w 112"/>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2" h="39">
                    <a:moveTo>
                      <a:pt x="4" y="22"/>
                    </a:moveTo>
                    <a:lnTo>
                      <a:pt x="31" y="11"/>
                    </a:lnTo>
                    <a:lnTo>
                      <a:pt x="70" y="0"/>
                    </a:lnTo>
                    <a:lnTo>
                      <a:pt x="88" y="15"/>
                    </a:lnTo>
                    <a:lnTo>
                      <a:pt x="105" y="9"/>
                    </a:lnTo>
                    <a:lnTo>
                      <a:pt x="112" y="28"/>
                    </a:lnTo>
                    <a:lnTo>
                      <a:pt x="96" y="39"/>
                    </a:lnTo>
                    <a:lnTo>
                      <a:pt x="75" y="37"/>
                    </a:lnTo>
                    <a:lnTo>
                      <a:pt x="66" y="22"/>
                    </a:lnTo>
                    <a:lnTo>
                      <a:pt x="48" y="22"/>
                    </a:lnTo>
                    <a:lnTo>
                      <a:pt x="0" y="37"/>
                    </a:lnTo>
                    <a:lnTo>
                      <a:pt x="4" y="22"/>
                    </a:lnTo>
                    <a:close/>
                  </a:path>
                </a:pathLst>
              </a:custGeom>
              <a:solidFill>
                <a:srgbClr val="DB511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0" name="Freeform 46"/>
              <p:cNvSpPr>
                <a:spLocks noChangeArrowheads="1"/>
              </p:cNvSpPr>
              <p:nvPr/>
            </p:nvSpPr>
            <p:spPr bwMode="auto">
              <a:xfrm>
                <a:off x="4273" y="2324"/>
                <a:ext cx="24" cy="14"/>
              </a:xfrm>
              <a:custGeom>
                <a:avLst/>
                <a:gdLst>
                  <a:gd name="T0" fmla="*/ 1 w 47"/>
                  <a:gd name="T1" fmla="*/ 1 h 27"/>
                  <a:gd name="T2" fmla="*/ 1 w 47"/>
                  <a:gd name="T3" fmla="*/ 1 h 27"/>
                  <a:gd name="T4" fmla="*/ 1 w 47"/>
                  <a:gd name="T5" fmla="*/ 1 h 27"/>
                  <a:gd name="T6" fmla="*/ 1 w 47"/>
                  <a:gd name="T7" fmla="*/ 1 h 27"/>
                  <a:gd name="T8" fmla="*/ 0 w 47"/>
                  <a:gd name="T9" fmla="*/ 0 h 27"/>
                  <a:gd name="T10" fmla="*/ 1 w 47"/>
                  <a:gd name="T11" fmla="*/ 0 h 27"/>
                  <a:gd name="T12" fmla="*/ 1 w 47"/>
                  <a:gd name="T13" fmla="*/ 0 h 27"/>
                  <a:gd name="T14" fmla="*/ 1 w 47"/>
                  <a:gd name="T15" fmla="*/ 0 h 27"/>
                  <a:gd name="T16" fmla="*/ 1 w 47"/>
                  <a:gd name="T17" fmla="*/ 1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27"/>
                  <a:gd name="T29" fmla="*/ 47 w 4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27">
                    <a:moveTo>
                      <a:pt x="22" y="2"/>
                    </a:moveTo>
                    <a:lnTo>
                      <a:pt x="38" y="5"/>
                    </a:lnTo>
                    <a:lnTo>
                      <a:pt x="47" y="27"/>
                    </a:lnTo>
                    <a:lnTo>
                      <a:pt x="25" y="18"/>
                    </a:lnTo>
                    <a:lnTo>
                      <a:pt x="0" y="0"/>
                    </a:lnTo>
                    <a:lnTo>
                      <a:pt x="3" y="0"/>
                    </a:lnTo>
                    <a:lnTo>
                      <a:pt x="11" y="0"/>
                    </a:lnTo>
                    <a:lnTo>
                      <a:pt x="18" y="0"/>
                    </a:lnTo>
                    <a:lnTo>
                      <a:pt x="22" y="2"/>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1" name="Freeform 47"/>
              <p:cNvSpPr>
                <a:spLocks noChangeArrowheads="1"/>
              </p:cNvSpPr>
              <p:nvPr/>
            </p:nvSpPr>
            <p:spPr bwMode="auto">
              <a:xfrm>
                <a:off x="4305" y="2327"/>
                <a:ext cx="9" cy="17"/>
              </a:xfrm>
              <a:custGeom>
                <a:avLst/>
                <a:gdLst>
                  <a:gd name="T0" fmla="*/ 0 w 18"/>
                  <a:gd name="T1" fmla="*/ 0 h 35"/>
                  <a:gd name="T2" fmla="*/ 1 w 18"/>
                  <a:gd name="T3" fmla="*/ 0 h 35"/>
                  <a:gd name="T4" fmla="*/ 1 w 18"/>
                  <a:gd name="T5" fmla="*/ 0 h 35"/>
                  <a:gd name="T6" fmla="*/ 1 w 18"/>
                  <a:gd name="T7" fmla="*/ 0 h 35"/>
                  <a:gd name="T8" fmla="*/ 0 w 18"/>
                  <a:gd name="T9" fmla="*/ 0 h 35"/>
                  <a:gd name="T10" fmla="*/ 0 60000 65536"/>
                  <a:gd name="T11" fmla="*/ 0 60000 65536"/>
                  <a:gd name="T12" fmla="*/ 0 60000 65536"/>
                  <a:gd name="T13" fmla="*/ 0 60000 65536"/>
                  <a:gd name="T14" fmla="*/ 0 60000 65536"/>
                  <a:gd name="T15" fmla="*/ 0 w 18"/>
                  <a:gd name="T16" fmla="*/ 0 h 35"/>
                  <a:gd name="T17" fmla="*/ 18 w 18"/>
                  <a:gd name="T18" fmla="*/ 35 h 35"/>
                </a:gdLst>
                <a:ahLst/>
                <a:cxnLst>
                  <a:cxn ang="T10">
                    <a:pos x="T0" y="T1"/>
                  </a:cxn>
                  <a:cxn ang="T11">
                    <a:pos x="T2" y="T3"/>
                  </a:cxn>
                  <a:cxn ang="T12">
                    <a:pos x="T4" y="T5"/>
                  </a:cxn>
                  <a:cxn ang="T13">
                    <a:pos x="T6" y="T7"/>
                  </a:cxn>
                  <a:cxn ang="T14">
                    <a:pos x="T8" y="T9"/>
                  </a:cxn>
                </a:cxnLst>
                <a:rect l="T15" t="T16" r="T17" b="T18"/>
                <a:pathLst>
                  <a:path w="18" h="35">
                    <a:moveTo>
                      <a:pt x="0" y="0"/>
                    </a:moveTo>
                    <a:lnTo>
                      <a:pt x="5" y="19"/>
                    </a:lnTo>
                    <a:lnTo>
                      <a:pt x="18" y="35"/>
                    </a:lnTo>
                    <a:lnTo>
                      <a:pt x="18" y="4"/>
                    </a:lnTo>
                    <a:lnTo>
                      <a:pt x="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2" name="Freeform 48"/>
              <p:cNvSpPr>
                <a:spLocks noChangeArrowheads="1"/>
              </p:cNvSpPr>
              <p:nvPr/>
            </p:nvSpPr>
            <p:spPr bwMode="auto">
              <a:xfrm>
                <a:off x="4178" y="2355"/>
                <a:ext cx="75" cy="54"/>
              </a:xfrm>
              <a:custGeom>
                <a:avLst/>
                <a:gdLst>
                  <a:gd name="T0" fmla="*/ 1 w 148"/>
                  <a:gd name="T1" fmla="*/ 0 h 109"/>
                  <a:gd name="T2" fmla="*/ 1 w 148"/>
                  <a:gd name="T3" fmla="*/ 0 h 109"/>
                  <a:gd name="T4" fmla="*/ 1 w 148"/>
                  <a:gd name="T5" fmla="*/ 0 h 109"/>
                  <a:gd name="T6" fmla="*/ 1 w 148"/>
                  <a:gd name="T7" fmla="*/ 0 h 109"/>
                  <a:gd name="T8" fmla="*/ 1 w 148"/>
                  <a:gd name="T9" fmla="*/ 0 h 109"/>
                  <a:gd name="T10" fmla="*/ 1 w 148"/>
                  <a:gd name="T11" fmla="*/ 0 h 109"/>
                  <a:gd name="T12" fmla="*/ 1 w 148"/>
                  <a:gd name="T13" fmla="*/ 0 h 109"/>
                  <a:gd name="T14" fmla="*/ 1 w 148"/>
                  <a:gd name="T15" fmla="*/ 0 h 109"/>
                  <a:gd name="T16" fmla="*/ 1 w 148"/>
                  <a:gd name="T17" fmla="*/ 0 h 109"/>
                  <a:gd name="T18" fmla="*/ 1 w 148"/>
                  <a:gd name="T19" fmla="*/ 0 h 109"/>
                  <a:gd name="T20" fmla="*/ 1 w 148"/>
                  <a:gd name="T21" fmla="*/ 0 h 109"/>
                  <a:gd name="T22" fmla="*/ 0 w 148"/>
                  <a:gd name="T23" fmla="*/ 0 h 109"/>
                  <a:gd name="T24" fmla="*/ 1 w 148"/>
                  <a:gd name="T25" fmla="*/ 0 h 109"/>
                  <a:gd name="T26" fmla="*/ 1 w 148"/>
                  <a:gd name="T27" fmla="*/ 0 h 109"/>
                  <a:gd name="T28" fmla="*/ 1 w 148"/>
                  <a:gd name="T29" fmla="*/ 0 h 109"/>
                  <a:gd name="T30" fmla="*/ 1 w 148"/>
                  <a:gd name="T31" fmla="*/ 0 h 109"/>
                  <a:gd name="T32" fmla="*/ 1 w 148"/>
                  <a:gd name="T33" fmla="*/ 0 h 109"/>
                  <a:gd name="T34" fmla="*/ 1 w 148"/>
                  <a:gd name="T35" fmla="*/ 0 h 109"/>
                  <a:gd name="T36" fmla="*/ 1 w 148"/>
                  <a:gd name="T37" fmla="*/ 0 h 109"/>
                  <a:gd name="T38" fmla="*/ 1 w 148"/>
                  <a:gd name="T39" fmla="*/ 0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8"/>
                  <a:gd name="T61" fmla="*/ 0 h 109"/>
                  <a:gd name="T62" fmla="*/ 148 w 148"/>
                  <a:gd name="T63" fmla="*/ 109 h 1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8" h="109">
                    <a:moveTo>
                      <a:pt x="113" y="54"/>
                    </a:moveTo>
                    <a:lnTo>
                      <a:pt x="121" y="72"/>
                    </a:lnTo>
                    <a:lnTo>
                      <a:pt x="148" y="109"/>
                    </a:lnTo>
                    <a:lnTo>
                      <a:pt x="104" y="98"/>
                    </a:lnTo>
                    <a:lnTo>
                      <a:pt x="82" y="89"/>
                    </a:lnTo>
                    <a:lnTo>
                      <a:pt x="64" y="81"/>
                    </a:lnTo>
                    <a:lnTo>
                      <a:pt x="49" y="74"/>
                    </a:lnTo>
                    <a:lnTo>
                      <a:pt x="36" y="65"/>
                    </a:lnTo>
                    <a:lnTo>
                      <a:pt x="25" y="54"/>
                    </a:lnTo>
                    <a:lnTo>
                      <a:pt x="16" y="41"/>
                    </a:lnTo>
                    <a:lnTo>
                      <a:pt x="7" y="22"/>
                    </a:lnTo>
                    <a:lnTo>
                      <a:pt x="0" y="0"/>
                    </a:lnTo>
                    <a:lnTo>
                      <a:pt x="14" y="8"/>
                    </a:lnTo>
                    <a:lnTo>
                      <a:pt x="27" y="17"/>
                    </a:lnTo>
                    <a:lnTo>
                      <a:pt x="40" y="26"/>
                    </a:lnTo>
                    <a:lnTo>
                      <a:pt x="53" y="35"/>
                    </a:lnTo>
                    <a:lnTo>
                      <a:pt x="66" y="43"/>
                    </a:lnTo>
                    <a:lnTo>
                      <a:pt x="79" y="48"/>
                    </a:lnTo>
                    <a:lnTo>
                      <a:pt x="95" y="52"/>
                    </a:lnTo>
                    <a:lnTo>
                      <a:pt x="113" y="54"/>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3" name="Freeform 49"/>
              <p:cNvSpPr>
                <a:spLocks noChangeArrowheads="1"/>
              </p:cNvSpPr>
              <p:nvPr/>
            </p:nvSpPr>
            <p:spPr bwMode="auto">
              <a:xfrm>
                <a:off x="4179" y="2356"/>
                <a:ext cx="72" cy="52"/>
              </a:xfrm>
              <a:custGeom>
                <a:avLst/>
                <a:gdLst>
                  <a:gd name="T0" fmla="*/ 1 w 144"/>
                  <a:gd name="T1" fmla="*/ 0 h 105"/>
                  <a:gd name="T2" fmla="*/ 1 w 144"/>
                  <a:gd name="T3" fmla="*/ 0 h 105"/>
                  <a:gd name="T4" fmla="*/ 1 w 144"/>
                  <a:gd name="T5" fmla="*/ 0 h 105"/>
                  <a:gd name="T6" fmla="*/ 1 w 144"/>
                  <a:gd name="T7" fmla="*/ 0 h 105"/>
                  <a:gd name="T8" fmla="*/ 1 w 144"/>
                  <a:gd name="T9" fmla="*/ 0 h 105"/>
                  <a:gd name="T10" fmla="*/ 1 w 144"/>
                  <a:gd name="T11" fmla="*/ 0 h 105"/>
                  <a:gd name="T12" fmla="*/ 1 w 144"/>
                  <a:gd name="T13" fmla="*/ 0 h 105"/>
                  <a:gd name="T14" fmla="*/ 1 w 144"/>
                  <a:gd name="T15" fmla="*/ 0 h 105"/>
                  <a:gd name="T16" fmla="*/ 1 w 144"/>
                  <a:gd name="T17" fmla="*/ 0 h 105"/>
                  <a:gd name="T18" fmla="*/ 1 w 144"/>
                  <a:gd name="T19" fmla="*/ 0 h 105"/>
                  <a:gd name="T20" fmla="*/ 1 w 144"/>
                  <a:gd name="T21" fmla="*/ 0 h 105"/>
                  <a:gd name="T22" fmla="*/ 1 w 144"/>
                  <a:gd name="T23" fmla="*/ 0 h 105"/>
                  <a:gd name="T24" fmla="*/ 1 w 144"/>
                  <a:gd name="T25" fmla="*/ 0 h 105"/>
                  <a:gd name="T26" fmla="*/ 1 w 144"/>
                  <a:gd name="T27" fmla="*/ 0 h 105"/>
                  <a:gd name="T28" fmla="*/ 1 w 144"/>
                  <a:gd name="T29" fmla="*/ 0 h 105"/>
                  <a:gd name="T30" fmla="*/ 1 w 144"/>
                  <a:gd name="T31" fmla="*/ 0 h 105"/>
                  <a:gd name="T32" fmla="*/ 1 w 144"/>
                  <a:gd name="T33" fmla="*/ 0 h 105"/>
                  <a:gd name="T34" fmla="*/ 1 w 144"/>
                  <a:gd name="T35" fmla="*/ 0 h 105"/>
                  <a:gd name="T36" fmla="*/ 1 w 144"/>
                  <a:gd name="T37" fmla="*/ 0 h 105"/>
                  <a:gd name="T38" fmla="*/ 1 w 144"/>
                  <a:gd name="T39" fmla="*/ 0 h 105"/>
                  <a:gd name="T40" fmla="*/ 0 w 144"/>
                  <a:gd name="T41" fmla="*/ 0 h 105"/>
                  <a:gd name="T42" fmla="*/ 1 w 144"/>
                  <a:gd name="T43" fmla="*/ 0 h 105"/>
                  <a:gd name="T44" fmla="*/ 1 w 144"/>
                  <a:gd name="T45" fmla="*/ 0 h 105"/>
                  <a:gd name="T46" fmla="*/ 1 w 144"/>
                  <a:gd name="T47" fmla="*/ 0 h 105"/>
                  <a:gd name="T48" fmla="*/ 1 w 144"/>
                  <a:gd name="T49" fmla="*/ 0 h 105"/>
                  <a:gd name="T50" fmla="*/ 1 w 144"/>
                  <a:gd name="T51" fmla="*/ 0 h 105"/>
                  <a:gd name="T52" fmla="*/ 1 w 144"/>
                  <a:gd name="T53" fmla="*/ 0 h 105"/>
                  <a:gd name="T54" fmla="*/ 1 w 144"/>
                  <a:gd name="T55" fmla="*/ 0 h 105"/>
                  <a:gd name="T56" fmla="*/ 1 w 144"/>
                  <a:gd name="T57" fmla="*/ 0 h 1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4"/>
                  <a:gd name="T88" fmla="*/ 0 h 105"/>
                  <a:gd name="T89" fmla="*/ 144 w 144"/>
                  <a:gd name="T90" fmla="*/ 105 h 1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4" h="105">
                    <a:moveTo>
                      <a:pt x="111" y="53"/>
                    </a:moveTo>
                    <a:lnTo>
                      <a:pt x="112" y="57"/>
                    </a:lnTo>
                    <a:lnTo>
                      <a:pt x="116" y="63"/>
                    </a:lnTo>
                    <a:lnTo>
                      <a:pt x="118" y="68"/>
                    </a:lnTo>
                    <a:lnTo>
                      <a:pt x="120" y="72"/>
                    </a:lnTo>
                    <a:lnTo>
                      <a:pt x="125" y="79"/>
                    </a:lnTo>
                    <a:lnTo>
                      <a:pt x="133" y="88"/>
                    </a:lnTo>
                    <a:lnTo>
                      <a:pt x="138" y="96"/>
                    </a:lnTo>
                    <a:lnTo>
                      <a:pt x="144" y="105"/>
                    </a:lnTo>
                    <a:lnTo>
                      <a:pt x="134" y="101"/>
                    </a:lnTo>
                    <a:lnTo>
                      <a:pt x="123" y="99"/>
                    </a:lnTo>
                    <a:lnTo>
                      <a:pt x="112" y="96"/>
                    </a:lnTo>
                    <a:lnTo>
                      <a:pt x="103" y="94"/>
                    </a:lnTo>
                    <a:lnTo>
                      <a:pt x="83" y="87"/>
                    </a:lnTo>
                    <a:lnTo>
                      <a:pt x="65" y="79"/>
                    </a:lnTo>
                    <a:lnTo>
                      <a:pt x="50" y="72"/>
                    </a:lnTo>
                    <a:lnTo>
                      <a:pt x="39" y="63"/>
                    </a:lnTo>
                    <a:lnTo>
                      <a:pt x="28" y="53"/>
                    </a:lnTo>
                    <a:lnTo>
                      <a:pt x="19" y="39"/>
                    </a:lnTo>
                    <a:lnTo>
                      <a:pt x="10" y="22"/>
                    </a:lnTo>
                    <a:lnTo>
                      <a:pt x="0" y="0"/>
                    </a:lnTo>
                    <a:lnTo>
                      <a:pt x="15" y="9"/>
                    </a:lnTo>
                    <a:lnTo>
                      <a:pt x="28" y="19"/>
                    </a:lnTo>
                    <a:lnTo>
                      <a:pt x="39" y="28"/>
                    </a:lnTo>
                    <a:lnTo>
                      <a:pt x="50" y="35"/>
                    </a:lnTo>
                    <a:lnTo>
                      <a:pt x="63" y="42"/>
                    </a:lnTo>
                    <a:lnTo>
                      <a:pt x="76" y="48"/>
                    </a:lnTo>
                    <a:lnTo>
                      <a:pt x="92" y="52"/>
                    </a:lnTo>
                    <a:lnTo>
                      <a:pt x="111" y="53"/>
                    </a:lnTo>
                    <a:close/>
                  </a:path>
                </a:pathLst>
              </a:custGeom>
              <a:solidFill>
                <a:srgbClr val="994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4" name="Freeform 50"/>
              <p:cNvSpPr>
                <a:spLocks noChangeArrowheads="1"/>
              </p:cNvSpPr>
              <p:nvPr/>
            </p:nvSpPr>
            <p:spPr bwMode="auto">
              <a:xfrm>
                <a:off x="4179" y="2357"/>
                <a:ext cx="71" cy="51"/>
              </a:xfrm>
              <a:custGeom>
                <a:avLst/>
                <a:gdLst>
                  <a:gd name="T0" fmla="*/ 1 w 142"/>
                  <a:gd name="T1" fmla="*/ 1 h 101"/>
                  <a:gd name="T2" fmla="*/ 1 w 142"/>
                  <a:gd name="T3" fmla="*/ 1 h 101"/>
                  <a:gd name="T4" fmla="*/ 1 w 142"/>
                  <a:gd name="T5" fmla="*/ 1 h 101"/>
                  <a:gd name="T6" fmla="*/ 1 w 142"/>
                  <a:gd name="T7" fmla="*/ 1 h 101"/>
                  <a:gd name="T8" fmla="*/ 1 w 142"/>
                  <a:gd name="T9" fmla="*/ 1 h 101"/>
                  <a:gd name="T10" fmla="*/ 1 w 142"/>
                  <a:gd name="T11" fmla="*/ 1 h 101"/>
                  <a:gd name="T12" fmla="*/ 1 w 142"/>
                  <a:gd name="T13" fmla="*/ 1 h 101"/>
                  <a:gd name="T14" fmla="*/ 1 w 142"/>
                  <a:gd name="T15" fmla="*/ 1 h 101"/>
                  <a:gd name="T16" fmla="*/ 1 w 142"/>
                  <a:gd name="T17" fmla="*/ 1 h 101"/>
                  <a:gd name="T18" fmla="*/ 1 w 142"/>
                  <a:gd name="T19" fmla="*/ 1 h 101"/>
                  <a:gd name="T20" fmla="*/ 1 w 142"/>
                  <a:gd name="T21" fmla="*/ 1 h 101"/>
                  <a:gd name="T22" fmla="*/ 1 w 142"/>
                  <a:gd name="T23" fmla="*/ 1 h 101"/>
                  <a:gd name="T24" fmla="*/ 1 w 142"/>
                  <a:gd name="T25" fmla="*/ 1 h 101"/>
                  <a:gd name="T26" fmla="*/ 1 w 142"/>
                  <a:gd name="T27" fmla="*/ 1 h 101"/>
                  <a:gd name="T28" fmla="*/ 1 w 142"/>
                  <a:gd name="T29" fmla="*/ 1 h 101"/>
                  <a:gd name="T30" fmla="*/ 1 w 142"/>
                  <a:gd name="T31" fmla="*/ 1 h 101"/>
                  <a:gd name="T32" fmla="*/ 1 w 142"/>
                  <a:gd name="T33" fmla="*/ 1 h 101"/>
                  <a:gd name="T34" fmla="*/ 1 w 142"/>
                  <a:gd name="T35" fmla="*/ 1 h 101"/>
                  <a:gd name="T36" fmla="*/ 1 w 142"/>
                  <a:gd name="T37" fmla="*/ 1 h 101"/>
                  <a:gd name="T38" fmla="*/ 1 w 142"/>
                  <a:gd name="T39" fmla="*/ 1 h 101"/>
                  <a:gd name="T40" fmla="*/ 0 w 142"/>
                  <a:gd name="T41" fmla="*/ 0 h 101"/>
                  <a:gd name="T42" fmla="*/ 1 w 142"/>
                  <a:gd name="T43" fmla="*/ 1 h 101"/>
                  <a:gd name="T44" fmla="*/ 1 w 142"/>
                  <a:gd name="T45" fmla="*/ 1 h 101"/>
                  <a:gd name="T46" fmla="*/ 1 w 142"/>
                  <a:gd name="T47" fmla="*/ 1 h 101"/>
                  <a:gd name="T48" fmla="*/ 1 w 142"/>
                  <a:gd name="T49" fmla="*/ 1 h 101"/>
                  <a:gd name="T50" fmla="*/ 1 w 142"/>
                  <a:gd name="T51" fmla="*/ 1 h 101"/>
                  <a:gd name="T52" fmla="*/ 1 w 142"/>
                  <a:gd name="T53" fmla="*/ 1 h 101"/>
                  <a:gd name="T54" fmla="*/ 1 w 142"/>
                  <a:gd name="T55" fmla="*/ 1 h 101"/>
                  <a:gd name="T56" fmla="*/ 1 w 142"/>
                  <a:gd name="T57" fmla="*/ 1 h 10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2"/>
                  <a:gd name="T88" fmla="*/ 0 h 101"/>
                  <a:gd name="T89" fmla="*/ 142 w 142"/>
                  <a:gd name="T90" fmla="*/ 101 h 10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2" h="101">
                    <a:moveTo>
                      <a:pt x="109" y="53"/>
                    </a:moveTo>
                    <a:lnTo>
                      <a:pt x="112" y="59"/>
                    </a:lnTo>
                    <a:lnTo>
                      <a:pt x="114" y="62"/>
                    </a:lnTo>
                    <a:lnTo>
                      <a:pt x="118" y="68"/>
                    </a:lnTo>
                    <a:lnTo>
                      <a:pt x="120" y="72"/>
                    </a:lnTo>
                    <a:lnTo>
                      <a:pt x="125" y="79"/>
                    </a:lnTo>
                    <a:lnTo>
                      <a:pt x="131" y="86"/>
                    </a:lnTo>
                    <a:lnTo>
                      <a:pt x="136" y="94"/>
                    </a:lnTo>
                    <a:lnTo>
                      <a:pt x="142" y="101"/>
                    </a:lnTo>
                    <a:lnTo>
                      <a:pt x="133" y="97"/>
                    </a:lnTo>
                    <a:lnTo>
                      <a:pt x="123" y="96"/>
                    </a:lnTo>
                    <a:lnTo>
                      <a:pt x="112" y="94"/>
                    </a:lnTo>
                    <a:lnTo>
                      <a:pt x="103" y="92"/>
                    </a:lnTo>
                    <a:lnTo>
                      <a:pt x="83" y="83"/>
                    </a:lnTo>
                    <a:lnTo>
                      <a:pt x="67" y="75"/>
                    </a:lnTo>
                    <a:lnTo>
                      <a:pt x="54" y="70"/>
                    </a:lnTo>
                    <a:lnTo>
                      <a:pt x="41" y="61"/>
                    </a:lnTo>
                    <a:lnTo>
                      <a:pt x="32" y="51"/>
                    </a:lnTo>
                    <a:lnTo>
                      <a:pt x="21" y="39"/>
                    </a:lnTo>
                    <a:lnTo>
                      <a:pt x="11" y="22"/>
                    </a:lnTo>
                    <a:lnTo>
                      <a:pt x="0" y="0"/>
                    </a:lnTo>
                    <a:lnTo>
                      <a:pt x="15" y="9"/>
                    </a:lnTo>
                    <a:lnTo>
                      <a:pt x="26" y="18"/>
                    </a:lnTo>
                    <a:lnTo>
                      <a:pt x="39" y="26"/>
                    </a:lnTo>
                    <a:lnTo>
                      <a:pt x="50" y="35"/>
                    </a:lnTo>
                    <a:lnTo>
                      <a:pt x="61" y="42"/>
                    </a:lnTo>
                    <a:lnTo>
                      <a:pt x="76" y="48"/>
                    </a:lnTo>
                    <a:lnTo>
                      <a:pt x="90" y="51"/>
                    </a:lnTo>
                    <a:lnTo>
                      <a:pt x="109" y="53"/>
                    </a:lnTo>
                    <a:close/>
                  </a:path>
                </a:pathLst>
              </a:custGeom>
              <a:solidFill>
                <a:srgbClr val="A85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5" name="Freeform 51"/>
              <p:cNvSpPr>
                <a:spLocks noChangeArrowheads="1"/>
              </p:cNvSpPr>
              <p:nvPr/>
            </p:nvSpPr>
            <p:spPr bwMode="auto">
              <a:xfrm>
                <a:off x="4179" y="2358"/>
                <a:ext cx="70" cy="49"/>
              </a:xfrm>
              <a:custGeom>
                <a:avLst/>
                <a:gdLst>
                  <a:gd name="T0" fmla="*/ 1 w 140"/>
                  <a:gd name="T1" fmla="*/ 1 h 97"/>
                  <a:gd name="T2" fmla="*/ 1 w 140"/>
                  <a:gd name="T3" fmla="*/ 1 h 97"/>
                  <a:gd name="T4" fmla="*/ 1 w 140"/>
                  <a:gd name="T5" fmla="*/ 1 h 97"/>
                  <a:gd name="T6" fmla="*/ 1 w 140"/>
                  <a:gd name="T7" fmla="*/ 1 h 97"/>
                  <a:gd name="T8" fmla="*/ 1 w 140"/>
                  <a:gd name="T9" fmla="*/ 1 h 97"/>
                  <a:gd name="T10" fmla="*/ 1 w 140"/>
                  <a:gd name="T11" fmla="*/ 1 h 97"/>
                  <a:gd name="T12" fmla="*/ 1 w 140"/>
                  <a:gd name="T13" fmla="*/ 1 h 97"/>
                  <a:gd name="T14" fmla="*/ 1 w 140"/>
                  <a:gd name="T15" fmla="*/ 1 h 97"/>
                  <a:gd name="T16" fmla="*/ 1 w 140"/>
                  <a:gd name="T17" fmla="*/ 1 h 97"/>
                  <a:gd name="T18" fmla="*/ 1 w 140"/>
                  <a:gd name="T19" fmla="*/ 1 h 97"/>
                  <a:gd name="T20" fmla="*/ 1 w 140"/>
                  <a:gd name="T21" fmla="*/ 1 h 97"/>
                  <a:gd name="T22" fmla="*/ 1 w 140"/>
                  <a:gd name="T23" fmla="*/ 1 h 97"/>
                  <a:gd name="T24" fmla="*/ 1 w 140"/>
                  <a:gd name="T25" fmla="*/ 1 h 97"/>
                  <a:gd name="T26" fmla="*/ 1 w 140"/>
                  <a:gd name="T27" fmla="*/ 1 h 97"/>
                  <a:gd name="T28" fmla="*/ 1 w 140"/>
                  <a:gd name="T29" fmla="*/ 1 h 97"/>
                  <a:gd name="T30" fmla="*/ 1 w 140"/>
                  <a:gd name="T31" fmla="*/ 1 h 97"/>
                  <a:gd name="T32" fmla="*/ 1 w 140"/>
                  <a:gd name="T33" fmla="*/ 1 h 97"/>
                  <a:gd name="T34" fmla="*/ 1 w 140"/>
                  <a:gd name="T35" fmla="*/ 1 h 97"/>
                  <a:gd name="T36" fmla="*/ 1 w 140"/>
                  <a:gd name="T37" fmla="*/ 1 h 97"/>
                  <a:gd name="T38" fmla="*/ 1 w 140"/>
                  <a:gd name="T39" fmla="*/ 1 h 97"/>
                  <a:gd name="T40" fmla="*/ 0 w 140"/>
                  <a:gd name="T41" fmla="*/ 0 h 97"/>
                  <a:gd name="T42" fmla="*/ 1 w 140"/>
                  <a:gd name="T43" fmla="*/ 1 h 97"/>
                  <a:gd name="T44" fmla="*/ 1 w 140"/>
                  <a:gd name="T45" fmla="*/ 1 h 97"/>
                  <a:gd name="T46" fmla="*/ 1 w 140"/>
                  <a:gd name="T47" fmla="*/ 1 h 97"/>
                  <a:gd name="T48" fmla="*/ 1 w 140"/>
                  <a:gd name="T49" fmla="*/ 1 h 97"/>
                  <a:gd name="T50" fmla="*/ 1 w 140"/>
                  <a:gd name="T51" fmla="*/ 1 h 97"/>
                  <a:gd name="T52" fmla="*/ 1 w 140"/>
                  <a:gd name="T53" fmla="*/ 1 h 97"/>
                  <a:gd name="T54" fmla="*/ 1 w 140"/>
                  <a:gd name="T55" fmla="*/ 1 h 97"/>
                  <a:gd name="T56" fmla="*/ 1 w 140"/>
                  <a:gd name="T57" fmla="*/ 1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0"/>
                  <a:gd name="T88" fmla="*/ 0 h 97"/>
                  <a:gd name="T89" fmla="*/ 140 w 140"/>
                  <a:gd name="T90" fmla="*/ 97 h 9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0" h="97">
                    <a:moveTo>
                      <a:pt x="109" y="53"/>
                    </a:moveTo>
                    <a:lnTo>
                      <a:pt x="111" y="59"/>
                    </a:lnTo>
                    <a:lnTo>
                      <a:pt x="112" y="62"/>
                    </a:lnTo>
                    <a:lnTo>
                      <a:pt x="116" y="68"/>
                    </a:lnTo>
                    <a:lnTo>
                      <a:pt x="118" y="71"/>
                    </a:lnTo>
                    <a:lnTo>
                      <a:pt x="123" y="79"/>
                    </a:lnTo>
                    <a:lnTo>
                      <a:pt x="129" y="84"/>
                    </a:lnTo>
                    <a:lnTo>
                      <a:pt x="134" y="90"/>
                    </a:lnTo>
                    <a:lnTo>
                      <a:pt x="140" y="97"/>
                    </a:lnTo>
                    <a:lnTo>
                      <a:pt x="131" y="95"/>
                    </a:lnTo>
                    <a:lnTo>
                      <a:pt x="122" y="92"/>
                    </a:lnTo>
                    <a:lnTo>
                      <a:pt x="112" y="90"/>
                    </a:lnTo>
                    <a:lnTo>
                      <a:pt x="103" y="88"/>
                    </a:lnTo>
                    <a:lnTo>
                      <a:pt x="83" y="81"/>
                    </a:lnTo>
                    <a:lnTo>
                      <a:pt x="68" y="73"/>
                    </a:lnTo>
                    <a:lnTo>
                      <a:pt x="56" y="68"/>
                    </a:lnTo>
                    <a:lnTo>
                      <a:pt x="44" y="60"/>
                    </a:lnTo>
                    <a:lnTo>
                      <a:pt x="33" y="51"/>
                    </a:lnTo>
                    <a:lnTo>
                      <a:pt x="22" y="38"/>
                    </a:lnTo>
                    <a:lnTo>
                      <a:pt x="13" y="22"/>
                    </a:lnTo>
                    <a:lnTo>
                      <a:pt x="0" y="0"/>
                    </a:lnTo>
                    <a:lnTo>
                      <a:pt x="13" y="9"/>
                    </a:lnTo>
                    <a:lnTo>
                      <a:pt x="26" y="18"/>
                    </a:lnTo>
                    <a:lnTo>
                      <a:pt x="37" y="26"/>
                    </a:lnTo>
                    <a:lnTo>
                      <a:pt x="48" y="35"/>
                    </a:lnTo>
                    <a:lnTo>
                      <a:pt x="61" y="42"/>
                    </a:lnTo>
                    <a:lnTo>
                      <a:pt x="74" y="48"/>
                    </a:lnTo>
                    <a:lnTo>
                      <a:pt x="90" y="51"/>
                    </a:lnTo>
                    <a:lnTo>
                      <a:pt x="109" y="53"/>
                    </a:lnTo>
                    <a:close/>
                  </a:path>
                </a:pathLst>
              </a:custGeom>
              <a:solidFill>
                <a:srgbClr val="B7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6" name="Freeform 52"/>
              <p:cNvSpPr>
                <a:spLocks noChangeArrowheads="1"/>
              </p:cNvSpPr>
              <p:nvPr/>
            </p:nvSpPr>
            <p:spPr bwMode="auto">
              <a:xfrm>
                <a:off x="4180" y="2359"/>
                <a:ext cx="67" cy="46"/>
              </a:xfrm>
              <a:custGeom>
                <a:avLst/>
                <a:gdLst>
                  <a:gd name="T0" fmla="*/ 1 w 134"/>
                  <a:gd name="T1" fmla="*/ 1 h 92"/>
                  <a:gd name="T2" fmla="*/ 1 w 134"/>
                  <a:gd name="T3" fmla="*/ 1 h 92"/>
                  <a:gd name="T4" fmla="*/ 1 w 134"/>
                  <a:gd name="T5" fmla="*/ 1 h 92"/>
                  <a:gd name="T6" fmla="*/ 1 w 134"/>
                  <a:gd name="T7" fmla="*/ 1 h 92"/>
                  <a:gd name="T8" fmla="*/ 1 w 134"/>
                  <a:gd name="T9" fmla="*/ 1 h 92"/>
                  <a:gd name="T10" fmla="*/ 1 w 134"/>
                  <a:gd name="T11" fmla="*/ 1 h 92"/>
                  <a:gd name="T12" fmla="*/ 1 w 134"/>
                  <a:gd name="T13" fmla="*/ 1 h 92"/>
                  <a:gd name="T14" fmla="*/ 1 w 134"/>
                  <a:gd name="T15" fmla="*/ 1 h 92"/>
                  <a:gd name="T16" fmla="*/ 1 w 134"/>
                  <a:gd name="T17" fmla="*/ 1 h 92"/>
                  <a:gd name="T18" fmla="*/ 1 w 134"/>
                  <a:gd name="T19" fmla="*/ 1 h 92"/>
                  <a:gd name="T20" fmla="*/ 1 w 134"/>
                  <a:gd name="T21" fmla="*/ 1 h 92"/>
                  <a:gd name="T22" fmla="*/ 1 w 134"/>
                  <a:gd name="T23" fmla="*/ 1 h 92"/>
                  <a:gd name="T24" fmla="*/ 1 w 134"/>
                  <a:gd name="T25" fmla="*/ 1 h 92"/>
                  <a:gd name="T26" fmla="*/ 1 w 134"/>
                  <a:gd name="T27" fmla="*/ 1 h 92"/>
                  <a:gd name="T28" fmla="*/ 1 w 134"/>
                  <a:gd name="T29" fmla="*/ 1 h 92"/>
                  <a:gd name="T30" fmla="*/ 1 w 134"/>
                  <a:gd name="T31" fmla="*/ 1 h 92"/>
                  <a:gd name="T32" fmla="*/ 1 w 134"/>
                  <a:gd name="T33" fmla="*/ 1 h 92"/>
                  <a:gd name="T34" fmla="*/ 1 w 134"/>
                  <a:gd name="T35" fmla="*/ 1 h 92"/>
                  <a:gd name="T36" fmla="*/ 1 w 134"/>
                  <a:gd name="T37" fmla="*/ 1 h 92"/>
                  <a:gd name="T38" fmla="*/ 1 w 134"/>
                  <a:gd name="T39" fmla="*/ 1 h 92"/>
                  <a:gd name="T40" fmla="*/ 0 w 134"/>
                  <a:gd name="T41" fmla="*/ 0 h 92"/>
                  <a:gd name="T42" fmla="*/ 1 w 134"/>
                  <a:gd name="T43" fmla="*/ 1 h 92"/>
                  <a:gd name="T44" fmla="*/ 1 w 134"/>
                  <a:gd name="T45" fmla="*/ 1 h 92"/>
                  <a:gd name="T46" fmla="*/ 1 w 134"/>
                  <a:gd name="T47" fmla="*/ 1 h 92"/>
                  <a:gd name="T48" fmla="*/ 1 w 134"/>
                  <a:gd name="T49" fmla="*/ 1 h 92"/>
                  <a:gd name="T50" fmla="*/ 1 w 134"/>
                  <a:gd name="T51" fmla="*/ 1 h 92"/>
                  <a:gd name="T52" fmla="*/ 1 w 134"/>
                  <a:gd name="T53" fmla="*/ 1 h 92"/>
                  <a:gd name="T54" fmla="*/ 1 w 134"/>
                  <a:gd name="T55" fmla="*/ 1 h 92"/>
                  <a:gd name="T56" fmla="*/ 1 w 134"/>
                  <a:gd name="T57" fmla="*/ 1 h 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4"/>
                  <a:gd name="T88" fmla="*/ 0 h 92"/>
                  <a:gd name="T89" fmla="*/ 134 w 134"/>
                  <a:gd name="T90" fmla="*/ 92 h 9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4" h="92">
                    <a:moveTo>
                      <a:pt x="105" y="53"/>
                    </a:moveTo>
                    <a:lnTo>
                      <a:pt x="109" y="58"/>
                    </a:lnTo>
                    <a:lnTo>
                      <a:pt x="110" y="62"/>
                    </a:lnTo>
                    <a:lnTo>
                      <a:pt x="114" y="68"/>
                    </a:lnTo>
                    <a:lnTo>
                      <a:pt x="116" y="71"/>
                    </a:lnTo>
                    <a:lnTo>
                      <a:pt x="121" y="77"/>
                    </a:lnTo>
                    <a:lnTo>
                      <a:pt x="125" y="82"/>
                    </a:lnTo>
                    <a:lnTo>
                      <a:pt x="131" y="88"/>
                    </a:lnTo>
                    <a:lnTo>
                      <a:pt x="134" y="92"/>
                    </a:lnTo>
                    <a:lnTo>
                      <a:pt x="127" y="90"/>
                    </a:lnTo>
                    <a:lnTo>
                      <a:pt x="118" y="88"/>
                    </a:lnTo>
                    <a:lnTo>
                      <a:pt x="110" y="86"/>
                    </a:lnTo>
                    <a:lnTo>
                      <a:pt x="101" y="84"/>
                    </a:lnTo>
                    <a:lnTo>
                      <a:pt x="83" y="77"/>
                    </a:lnTo>
                    <a:lnTo>
                      <a:pt x="68" y="69"/>
                    </a:lnTo>
                    <a:lnTo>
                      <a:pt x="55" y="64"/>
                    </a:lnTo>
                    <a:lnTo>
                      <a:pt x="46" y="58"/>
                    </a:lnTo>
                    <a:lnTo>
                      <a:pt x="35" y="49"/>
                    </a:lnTo>
                    <a:lnTo>
                      <a:pt x="24" y="38"/>
                    </a:lnTo>
                    <a:lnTo>
                      <a:pt x="13" y="22"/>
                    </a:lnTo>
                    <a:lnTo>
                      <a:pt x="0" y="0"/>
                    </a:lnTo>
                    <a:lnTo>
                      <a:pt x="13" y="9"/>
                    </a:lnTo>
                    <a:lnTo>
                      <a:pt x="24" y="18"/>
                    </a:lnTo>
                    <a:lnTo>
                      <a:pt x="35" y="27"/>
                    </a:lnTo>
                    <a:lnTo>
                      <a:pt x="46" y="36"/>
                    </a:lnTo>
                    <a:lnTo>
                      <a:pt x="57" y="44"/>
                    </a:lnTo>
                    <a:lnTo>
                      <a:pt x="72" y="47"/>
                    </a:lnTo>
                    <a:lnTo>
                      <a:pt x="87" y="51"/>
                    </a:lnTo>
                    <a:lnTo>
                      <a:pt x="105" y="53"/>
                    </a:lnTo>
                    <a:close/>
                  </a:path>
                </a:pathLst>
              </a:custGeom>
              <a:solidFill>
                <a:srgbClr val="C67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7" name="Freeform 53"/>
              <p:cNvSpPr>
                <a:spLocks noChangeArrowheads="1"/>
              </p:cNvSpPr>
              <p:nvPr/>
            </p:nvSpPr>
            <p:spPr bwMode="auto">
              <a:xfrm>
                <a:off x="4180" y="2360"/>
                <a:ext cx="66" cy="45"/>
              </a:xfrm>
              <a:custGeom>
                <a:avLst/>
                <a:gdLst>
                  <a:gd name="T0" fmla="*/ 1 w 132"/>
                  <a:gd name="T1" fmla="*/ 1 h 90"/>
                  <a:gd name="T2" fmla="*/ 1 w 132"/>
                  <a:gd name="T3" fmla="*/ 1 h 90"/>
                  <a:gd name="T4" fmla="*/ 1 w 132"/>
                  <a:gd name="T5" fmla="*/ 1 h 90"/>
                  <a:gd name="T6" fmla="*/ 1 w 132"/>
                  <a:gd name="T7" fmla="*/ 1 h 90"/>
                  <a:gd name="T8" fmla="*/ 1 w 132"/>
                  <a:gd name="T9" fmla="*/ 1 h 90"/>
                  <a:gd name="T10" fmla="*/ 1 w 132"/>
                  <a:gd name="T11" fmla="*/ 1 h 90"/>
                  <a:gd name="T12" fmla="*/ 1 w 132"/>
                  <a:gd name="T13" fmla="*/ 1 h 90"/>
                  <a:gd name="T14" fmla="*/ 1 w 132"/>
                  <a:gd name="T15" fmla="*/ 1 h 90"/>
                  <a:gd name="T16" fmla="*/ 1 w 132"/>
                  <a:gd name="T17" fmla="*/ 1 h 90"/>
                  <a:gd name="T18" fmla="*/ 1 w 132"/>
                  <a:gd name="T19" fmla="*/ 1 h 90"/>
                  <a:gd name="T20" fmla="*/ 1 w 132"/>
                  <a:gd name="T21" fmla="*/ 1 h 90"/>
                  <a:gd name="T22" fmla="*/ 1 w 132"/>
                  <a:gd name="T23" fmla="*/ 1 h 90"/>
                  <a:gd name="T24" fmla="*/ 1 w 132"/>
                  <a:gd name="T25" fmla="*/ 1 h 90"/>
                  <a:gd name="T26" fmla="*/ 1 w 132"/>
                  <a:gd name="T27" fmla="*/ 1 h 90"/>
                  <a:gd name="T28" fmla="*/ 1 w 132"/>
                  <a:gd name="T29" fmla="*/ 1 h 90"/>
                  <a:gd name="T30" fmla="*/ 1 w 132"/>
                  <a:gd name="T31" fmla="*/ 1 h 90"/>
                  <a:gd name="T32" fmla="*/ 1 w 132"/>
                  <a:gd name="T33" fmla="*/ 1 h 90"/>
                  <a:gd name="T34" fmla="*/ 1 w 132"/>
                  <a:gd name="T35" fmla="*/ 1 h 90"/>
                  <a:gd name="T36" fmla="*/ 1 w 132"/>
                  <a:gd name="T37" fmla="*/ 1 h 90"/>
                  <a:gd name="T38" fmla="*/ 1 w 132"/>
                  <a:gd name="T39" fmla="*/ 1 h 90"/>
                  <a:gd name="T40" fmla="*/ 0 w 132"/>
                  <a:gd name="T41" fmla="*/ 0 h 90"/>
                  <a:gd name="T42" fmla="*/ 1 w 132"/>
                  <a:gd name="T43" fmla="*/ 1 h 90"/>
                  <a:gd name="T44" fmla="*/ 1 w 132"/>
                  <a:gd name="T45" fmla="*/ 1 h 90"/>
                  <a:gd name="T46" fmla="*/ 1 w 132"/>
                  <a:gd name="T47" fmla="*/ 1 h 90"/>
                  <a:gd name="T48" fmla="*/ 1 w 132"/>
                  <a:gd name="T49" fmla="*/ 1 h 90"/>
                  <a:gd name="T50" fmla="*/ 1 w 132"/>
                  <a:gd name="T51" fmla="*/ 1 h 90"/>
                  <a:gd name="T52" fmla="*/ 1 w 132"/>
                  <a:gd name="T53" fmla="*/ 1 h 90"/>
                  <a:gd name="T54" fmla="*/ 1 w 132"/>
                  <a:gd name="T55" fmla="*/ 1 h 90"/>
                  <a:gd name="T56" fmla="*/ 1 w 132"/>
                  <a:gd name="T57" fmla="*/ 1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2"/>
                  <a:gd name="T88" fmla="*/ 0 h 90"/>
                  <a:gd name="T89" fmla="*/ 132 w 132"/>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2" h="90">
                    <a:moveTo>
                      <a:pt x="103" y="53"/>
                    </a:moveTo>
                    <a:lnTo>
                      <a:pt x="107" y="58"/>
                    </a:lnTo>
                    <a:lnTo>
                      <a:pt x="110" y="62"/>
                    </a:lnTo>
                    <a:lnTo>
                      <a:pt x="112" y="67"/>
                    </a:lnTo>
                    <a:lnTo>
                      <a:pt x="116" y="71"/>
                    </a:lnTo>
                    <a:lnTo>
                      <a:pt x="120" y="75"/>
                    </a:lnTo>
                    <a:lnTo>
                      <a:pt x="125" y="80"/>
                    </a:lnTo>
                    <a:lnTo>
                      <a:pt x="129" y="84"/>
                    </a:lnTo>
                    <a:lnTo>
                      <a:pt x="132" y="90"/>
                    </a:lnTo>
                    <a:lnTo>
                      <a:pt x="125" y="88"/>
                    </a:lnTo>
                    <a:lnTo>
                      <a:pt x="118" y="84"/>
                    </a:lnTo>
                    <a:lnTo>
                      <a:pt x="109" y="82"/>
                    </a:lnTo>
                    <a:lnTo>
                      <a:pt x="101" y="80"/>
                    </a:lnTo>
                    <a:lnTo>
                      <a:pt x="85" y="73"/>
                    </a:lnTo>
                    <a:lnTo>
                      <a:pt x="70" y="67"/>
                    </a:lnTo>
                    <a:lnTo>
                      <a:pt x="59" y="62"/>
                    </a:lnTo>
                    <a:lnTo>
                      <a:pt x="48" y="56"/>
                    </a:lnTo>
                    <a:lnTo>
                      <a:pt x="39" y="47"/>
                    </a:lnTo>
                    <a:lnTo>
                      <a:pt x="28" y="36"/>
                    </a:lnTo>
                    <a:lnTo>
                      <a:pt x="15" y="22"/>
                    </a:lnTo>
                    <a:lnTo>
                      <a:pt x="0" y="0"/>
                    </a:lnTo>
                    <a:lnTo>
                      <a:pt x="13" y="9"/>
                    </a:lnTo>
                    <a:lnTo>
                      <a:pt x="24" y="18"/>
                    </a:lnTo>
                    <a:lnTo>
                      <a:pt x="35" y="27"/>
                    </a:lnTo>
                    <a:lnTo>
                      <a:pt x="46" y="36"/>
                    </a:lnTo>
                    <a:lnTo>
                      <a:pt x="57" y="44"/>
                    </a:lnTo>
                    <a:lnTo>
                      <a:pt x="70" y="47"/>
                    </a:lnTo>
                    <a:lnTo>
                      <a:pt x="85" y="51"/>
                    </a:lnTo>
                    <a:lnTo>
                      <a:pt x="103" y="53"/>
                    </a:lnTo>
                    <a:close/>
                  </a:path>
                </a:pathLst>
              </a:custGeom>
              <a:solidFill>
                <a:srgbClr val="D37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8" name="Freeform 54"/>
              <p:cNvSpPr>
                <a:spLocks noChangeArrowheads="1"/>
              </p:cNvSpPr>
              <p:nvPr/>
            </p:nvSpPr>
            <p:spPr bwMode="auto">
              <a:xfrm>
                <a:off x="4180" y="2361"/>
                <a:ext cx="64" cy="43"/>
              </a:xfrm>
              <a:custGeom>
                <a:avLst/>
                <a:gdLst>
                  <a:gd name="T0" fmla="*/ 0 w 129"/>
                  <a:gd name="T1" fmla="*/ 0 h 87"/>
                  <a:gd name="T2" fmla="*/ 0 w 129"/>
                  <a:gd name="T3" fmla="*/ 0 h 87"/>
                  <a:gd name="T4" fmla="*/ 0 w 129"/>
                  <a:gd name="T5" fmla="*/ 0 h 87"/>
                  <a:gd name="T6" fmla="*/ 0 w 129"/>
                  <a:gd name="T7" fmla="*/ 0 h 87"/>
                  <a:gd name="T8" fmla="*/ 0 w 129"/>
                  <a:gd name="T9" fmla="*/ 0 h 87"/>
                  <a:gd name="T10" fmla="*/ 0 w 129"/>
                  <a:gd name="T11" fmla="*/ 0 h 87"/>
                  <a:gd name="T12" fmla="*/ 0 w 129"/>
                  <a:gd name="T13" fmla="*/ 0 h 87"/>
                  <a:gd name="T14" fmla="*/ 0 w 129"/>
                  <a:gd name="T15" fmla="*/ 0 h 87"/>
                  <a:gd name="T16" fmla="*/ 0 w 129"/>
                  <a:gd name="T17" fmla="*/ 0 h 87"/>
                  <a:gd name="T18" fmla="*/ 0 w 129"/>
                  <a:gd name="T19" fmla="*/ 0 h 87"/>
                  <a:gd name="T20" fmla="*/ 0 w 129"/>
                  <a:gd name="T21" fmla="*/ 0 h 87"/>
                  <a:gd name="T22" fmla="*/ 0 w 129"/>
                  <a:gd name="T23" fmla="*/ 0 h 87"/>
                  <a:gd name="T24" fmla="*/ 0 w 129"/>
                  <a:gd name="T25" fmla="*/ 0 h 87"/>
                  <a:gd name="T26" fmla="*/ 0 w 129"/>
                  <a:gd name="T27" fmla="*/ 0 h 87"/>
                  <a:gd name="T28" fmla="*/ 0 w 129"/>
                  <a:gd name="T29" fmla="*/ 0 h 87"/>
                  <a:gd name="T30" fmla="*/ 0 w 129"/>
                  <a:gd name="T31" fmla="*/ 0 h 87"/>
                  <a:gd name="T32" fmla="*/ 0 w 129"/>
                  <a:gd name="T33" fmla="*/ 0 h 87"/>
                  <a:gd name="T34" fmla="*/ 0 w 129"/>
                  <a:gd name="T35" fmla="*/ 0 h 87"/>
                  <a:gd name="T36" fmla="*/ 0 w 129"/>
                  <a:gd name="T37" fmla="*/ 0 h 87"/>
                  <a:gd name="T38" fmla="*/ 0 w 129"/>
                  <a:gd name="T39" fmla="*/ 0 h 87"/>
                  <a:gd name="T40" fmla="*/ 0 w 129"/>
                  <a:gd name="T41" fmla="*/ 0 h 87"/>
                  <a:gd name="T42" fmla="*/ 0 w 129"/>
                  <a:gd name="T43" fmla="*/ 0 h 87"/>
                  <a:gd name="T44" fmla="*/ 0 w 129"/>
                  <a:gd name="T45" fmla="*/ 0 h 87"/>
                  <a:gd name="T46" fmla="*/ 0 w 129"/>
                  <a:gd name="T47" fmla="*/ 0 h 87"/>
                  <a:gd name="T48" fmla="*/ 0 w 129"/>
                  <a:gd name="T49" fmla="*/ 0 h 87"/>
                  <a:gd name="T50" fmla="*/ 0 w 129"/>
                  <a:gd name="T51" fmla="*/ 0 h 87"/>
                  <a:gd name="T52" fmla="*/ 0 w 129"/>
                  <a:gd name="T53" fmla="*/ 0 h 87"/>
                  <a:gd name="T54" fmla="*/ 0 w 129"/>
                  <a:gd name="T55" fmla="*/ 0 h 87"/>
                  <a:gd name="T56" fmla="*/ 0 w 129"/>
                  <a:gd name="T57" fmla="*/ 0 h 8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9"/>
                  <a:gd name="T88" fmla="*/ 0 h 87"/>
                  <a:gd name="T89" fmla="*/ 129 w 129"/>
                  <a:gd name="T90" fmla="*/ 87 h 8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9" h="87">
                    <a:moveTo>
                      <a:pt x="101" y="54"/>
                    </a:moveTo>
                    <a:lnTo>
                      <a:pt x="105" y="59"/>
                    </a:lnTo>
                    <a:lnTo>
                      <a:pt x="109" y="63"/>
                    </a:lnTo>
                    <a:lnTo>
                      <a:pt x="112" y="68"/>
                    </a:lnTo>
                    <a:lnTo>
                      <a:pt x="116" y="72"/>
                    </a:lnTo>
                    <a:lnTo>
                      <a:pt x="120" y="76"/>
                    </a:lnTo>
                    <a:lnTo>
                      <a:pt x="123" y="79"/>
                    </a:lnTo>
                    <a:lnTo>
                      <a:pt x="125" y="83"/>
                    </a:lnTo>
                    <a:lnTo>
                      <a:pt x="129" y="87"/>
                    </a:lnTo>
                    <a:lnTo>
                      <a:pt x="121" y="85"/>
                    </a:lnTo>
                    <a:lnTo>
                      <a:pt x="116" y="83"/>
                    </a:lnTo>
                    <a:lnTo>
                      <a:pt x="109" y="81"/>
                    </a:lnTo>
                    <a:lnTo>
                      <a:pt x="101" y="79"/>
                    </a:lnTo>
                    <a:lnTo>
                      <a:pt x="85" y="72"/>
                    </a:lnTo>
                    <a:lnTo>
                      <a:pt x="72" y="66"/>
                    </a:lnTo>
                    <a:lnTo>
                      <a:pt x="61" y="61"/>
                    </a:lnTo>
                    <a:lnTo>
                      <a:pt x="52" y="55"/>
                    </a:lnTo>
                    <a:lnTo>
                      <a:pt x="41" y="48"/>
                    </a:lnTo>
                    <a:lnTo>
                      <a:pt x="30" y="37"/>
                    </a:lnTo>
                    <a:lnTo>
                      <a:pt x="17" y="22"/>
                    </a:lnTo>
                    <a:lnTo>
                      <a:pt x="0" y="0"/>
                    </a:lnTo>
                    <a:lnTo>
                      <a:pt x="13" y="11"/>
                    </a:lnTo>
                    <a:lnTo>
                      <a:pt x="24" y="21"/>
                    </a:lnTo>
                    <a:lnTo>
                      <a:pt x="33" y="30"/>
                    </a:lnTo>
                    <a:lnTo>
                      <a:pt x="44" y="37"/>
                    </a:lnTo>
                    <a:lnTo>
                      <a:pt x="55" y="44"/>
                    </a:lnTo>
                    <a:lnTo>
                      <a:pt x="68" y="50"/>
                    </a:lnTo>
                    <a:lnTo>
                      <a:pt x="83" y="52"/>
                    </a:lnTo>
                    <a:lnTo>
                      <a:pt x="101" y="54"/>
                    </a:lnTo>
                    <a:close/>
                  </a:path>
                </a:pathLst>
              </a:custGeom>
              <a:solidFill>
                <a:srgbClr val="E28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59" name="Freeform 55"/>
              <p:cNvSpPr>
                <a:spLocks noChangeArrowheads="1"/>
              </p:cNvSpPr>
              <p:nvPr/>
            </p:nvSpPr>
            <p:spPr bwMode="auto">
              <a:xfrm>
                <a:off x="4181" y="2361"/>
                <a:ext cx="62" cy="42"/>
              </a:xfrm>
              <a:custGeom>
                <a:avLst/>
                <a:gdLst>
                  <a:gd name="T0" fmla="*/ 0 w 125"/>
                  <a:gd name="T1" fmla="*/ 0 h 85"/>
                  <a:gd name="T2" fmla="*/ 0 w 125"/>
                  <a:gd name="T3" fmla="*/ 0 h 85"/>
                  <a:gd name="T4" fmla="*/ 0 w 125"/>
                  <a:gd name="T5" fmla="*/ 0 h 85"/>
                  <a:gd name="T6" fmla="*/ 0 w 125"/>
                  <a:gd name="T7" fmla="*/ 0 h 85"/>
                  <a:gd name="T8" fmla="*/ 0 w 125"/>
                  <a:gd name="T9" fmla="*/ 0 h 85"/>
                  <a:gd name="T10" fmla="*/ 0 w 125"/>
                  <a:gd name="T11" fmla="*/ 0 h 85"/>
                  <a:gd name="T12" fmla="*/ 0 w 125"/>
                  <a:gd name="T13" fmla="*/ 0 h 85"/>
                  <a:gd name="T14" fmla="*/ 0 w 125"/>
                  <a:gd name="T15" fmla="*/ 0 h 85"/>
                  <a:gd name="T16" fmla="*/ 0 w 125"/>
                  <a:gd name="T17" fmla="*/ 0 h 85"/>
                  <a:gd name="T18" fmla="*/ 0 w 125"/>
                  <a:gd name="T19" fmla="*/ 0 h 85"/>
                  <a:gd name="T20" fmla="*/ 0 w 125"/>
                  <a:gd name="T21" fmla="*/ 0 h 85"/>
                  <a:gd name="T22" fmla="*/ 0 w 125"/>
                  <a:gd name="T23" fmla="*/ 0 h 85"/>
                  <a:gd name="T24" fmla="*/ 0 w 125"/>
                  <a:gd name="T25" fmla="*/ 0 h 85"/>
                  <a:gd name="T26" fmla="*/ 0 w 125"/>
                  <a:gd name="T27" fmla="*/ 0 h 85"/>
                  <a:gd name="T28" fmla="*/ 0 w 125"/>
                  <a:gd name="T29" fmla="*/ 0 h 85"/>
                  <a:gd name="T30" fmla="*/ 0 w 125"/>
                  <a:gd name="T31" fmla="*/ 0 h 85"/>
                  <a:gd name="T32" fmla="*/ 0 w 125"/>
                  <a:gd name="T33" fmla="*/ 0 h 85"/>
                  <a:gd name="T34" fmla="*/ 0 w 125"/>
                  <a:gd name="T35" fmla="*/ 0 h 85"/>
                  <a:gd name="T36" fmla="*/ 0 w 125"/>
                  <a:gd name="T37" fmla="*/ 0 h 85"/>
                  <a:gd name="T38" fmla="*/ 0 w 125"/>
                  <a:gd name="T39" fmla="*/ 0 h 85"/>
                  <a:gd name="T40" fmla="*/ 0 w 125"/>
                  <a:gd name="T41" fmla="*/ 0 h 85"/>
                  <a:gd name="T42" fmla="*/ 0 w 125"/>
                  <a:gd name="T43" fmla="*/ 0 h 85"/>
                  <a:gd name="T44" fmla="*/ 0 w 125"/>
                  <a:gd name="T45" fmla="*/ 0 h 85"/>
                  <a:gd name="T46" fmla="*/ 0 w 125"/>
                  <a:gd name="T47" fmla="*/ 0 h 85"/>
                  <a:gd name="T48" fmla="*/ 0 w 125"/>
                  <a:gd name="T49" fmla="*/ 0 h 85"/>
                  <a:gd name="T50" fmla="*/ 0 w 125"/>
                  <a:gd name="T51" fmla="*/ 0 h 85"/>
                  <a:gd name="T52" fmla="*/ 0 w 125"/>
                  <a:gd name="T53" fmla="*/ 0 h 85"/>
                  <a:gd name="T54" fmla="*/ 0 w 125"/>
                  <a:gd name="T55" fmla="*/ 0 h 85"/>
                  <a:gd name="T56" fmla="*/ 0 w 125"/>
                  <a:gd name="T57" fmla="*/ 0 h 8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5"/>
                  <a:gd name="T88" fmla="*/ 0 h 85"/>
                  <a:gd name="T89" fmla="*/ 125 w 125"/>
                  <a:gd name="T90" fmla="*/ 85 h 8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5" h="85">
                    <a:moveTo>
                      <a:pt x="97" y="55"/>
                    </a:moveTo>
                    <a:lnTo>
                      <a:pt x="101" y="61"/>
                    </a:lnTo>
                    <a:lnTo>
                      <a:pt x="107" y="65"/>
                    </a:lnTo>
                    <a:lnTo>
                      <a:pt x="110" y="70"/>
                    </a:lnTo>
                    <a:lnTo>
                      <a:pt x="114" y="74"/>
                    </a:lnTo>
                    <a:lnTo>
                      <a:pt x="118" y="76"/>
                    </a:lnTo>
                    <a:lnTo>
                      <a:pt x="119" y="79"/>
                    </a:lnTo>
                    <a:lnTo>
                      <a:pt x="123" y="81"/>
                    </a:lnTo>
                    <a:lnTo>
                      <a:pt x="125" y="85"/>
                    </a:lnTo>
                    <a:lnTo>
                      <a:pt x="118" y="83"/>
                    </a:lnTo>
                    <a:lnTo>
                      <a:pt x="112" y="81"/>
                    </a:lnTo>
                    <a:lnTo>
                      <a:pt x="107" y="79"/>
                    </a:lnTo>
                    <a:lnTo>
                      <a:pt x="99" y="78"/>
                    </a:lnTo>
                    <a:lnTo>
                      <a:pt x="85" y="70"/>
                    </a:lnTo>
                    <a:lnTo>
                      <a:pt x="72" y="65"/>
                    </a:lnTo>
                    <a:lnTo>
                      <a:pt x="63" y="59"/>
                    </a:lnTo>
                    <a:lnTo>
                      <a:pt x="53" y="55"/>
                    </a:lnTo>
                    <a:lnTo>
                      <a:pt x="42" y="48"/>
                    </a:lnTo>
                    <a:lnTo>
                      <a:pt x="31" y="37"/>
                    </a:lnTo>
                    <a:lnTo>
                      <a:pt x="18" y="22"/>
                    </a:lnTo>
                    <a:lnTo>
                      <a:pt x="0" y="0"/>
                    </a:lnTo>
                    <a:lnTo>
                      <a:pt x="11" y="11"/>
                    </a:lnTo>
                    <a:lnTo>
                      <a:pt x="22" y="21"/>
                    </a:lnTo>
                    <a:lnTo>
                      <a:pt x="31" y="32"/>
                    </a:lnTo>
                    <a:lnTo>
                      <a:pt x="40" y="39"/>
                    </a:lnTo>
                    <a:lnTo>
                      <a:pt x="52" y="46"/>
                    </a:lnTo>
                    <a:lnTo>
                      <a:pt x="64" y="52"/>
                    </a:lnTo>
                    <a:lnTo>
                      <a:pt x="79" y="54"/>
                    </a:lnTo>
                    <a:lnTo>
                      <a:pt x="97" y="55"/>
                    </a:lnTo>
                    <a:close/>
                  </a:path>
                </a:pathLst>
              </a:custGeom>
              <a:solidFill>
                <a:srgbClr val="F29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0" name="Freeform 56"/>
              <p:cNvSpPr>
                <a:spLocks noChangeArrowheads="1"/>
              </p:cNvSpPr>
              <p:nvPr/>
            </p:nvSpPr>
            <p:spPr bwMode="auto">
              <a:xfrm>
                <a:off x="4181" y="2362"/>
                <a:ext cx="62" cy="40"/>
              </a:xfrm>
              <a:custGeom>
                <a:avLst/>
                <a:gdLst>
                  <a:gd name="T0" fmla="*/ 1 w 123"/>
                  <a:gd name="T1" fmla="*/ 0 h 81"/>
                  <a:gd name="T2" fmla="*/ 1 w 123"/>
                  <a:gd name="T3" fmla="*/ 0 h 81"/>
                  <a:gd name="T4" fmla="*/ 1 w 123"/>
                  <a:gd name="T5" fmla="*/ 0 h 81"/>
                  <a:gd name="T6" fmla="*/ 1 w 123"/>
                  <a:gd name="T7" fmla="*/ 0 h 81"/>
                  <a:gd name="T8" fmla="*/ 1 w 123"/>
                  <a:gd name="T9" fmla="*/ 0 h 81"/>
                  <a:gd name="T10" fmla="*/ 1 w 123"/>
                  <a:gd name="T11" fmla="*/ 0 h 81"/>
                  <a:gd name="T12" fmla="*/ 1 w 123"/>
                  <a:gd name="T13" fmla="*/ 0 h 81"/>
                  <a:gd name="T14" fmla="*/ 1 w 123"/>
                  <a:gd name="T15" fmla="*/ 0 h 81"/>
                  <a:gd name="T16" fmla="*/ 1 w 123"/>
                  <a:gd name="T17" fmla="*/ 0 h 81"/>
                  <a:gd name="T18" fmla="*/ 1 w 123"/>
                  <a:gd name="T19" fmla="*/ 0 h 81"/>
                  <a:gd name="T20" fmla="*/ 1 w 123"/>
                  <a:gd name="T21" fmla="*/ 0 h 81"/>
                  <a:gd name="T22" fmla="*/ 0 w 123"/>
                  <a:gd name="T23" fmla="*/ 0 h 81"/>
                  <a:gd name="T24" fmla="*/ 1 w 123"/>
                  <a:gd name="T25" fmla="*/ 0 h 81"/>
                  <a:gd name="T26" fmla="*/ 1 w 123"/>
                  <a:gd name="T27" fmla="*/ 0 h 81"/>
                  <a:gd name="T28" fmla="*/ 1 w 123"/>
                  <a:gd name="T29" fmla="*/ 0 h 81"/>
                  <a:gd name="T30" fmla="*/ 1 w 123"/>
                  <a:gd name="T31" fmla="*/ 0 h 81"/>
                  <a:gd name="T32" fmla="*/ 1 w 123"/>
                  <a:gd name="T33" fmla="*/ 0 h 81"/>
                  <a:gd name="T34" fmla="*/ 1 w 123"/>
                  <a:gd name="T35" fmla="*/ 0 h 81"/>
                  <a:gd name="T36" fmla="*/ 1 w 123"/>
                  <a:gd name="T37" fmla="*/ 0 h 81"/>
                  <a:gd name="T38" fmla="*/ 1 w 123"/>
                  <a:gd name="T39" fmla="*/ 0 h 8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3"/>
                  <a:gd name="T61" fmla="*/ 0 h 81"/>
                  <a:gd name="T62" fmla="*/ 123 w 123"/>
                  <a:gd name="T63" fmla="*/ 81 h 8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3" h="81">
                    <a:moveTo>
                      <a:pt x="96" y="57"/>
                    </a:moveTo>
                    <a:lnTo>
                      <a:pt x="112" y="74"/>
                    </a:lnTo>
                    <a:lnTo>
                      <a:pt x="123" y="81"/>
                    </a:lnTo>
                    <a:lnTo>
                      <a:pt x="99" y="74"/>
                    </a:lnTo>
                    <a:lnTo>
                      <a:pt x="85" y="66"/>
                    </a:lnTo>
                    <a:lnTo>
                      <a:pt x="74" y="61"/>
                    </a:lnTo>
                    <a:lnTo>
                      <a:pt x="64" y="57"/>
                    </a:lnTo>
                    <a:lnTo>
                      <a:pt x="55" y="53"/>
                    </a:lnTo>
                    <a:lnTo>
                      <a:pt x="46" y="46"/>
                    </a:lnTo>
                    <a:lnTo>
                      <a:pt x="35" y="37"/>
                    </a:lnTo>
                    <a:lnTo>
                      <a:pt x="20" y="22"/>
                    </a:lnTo>
                    <a:lnTo>
                      <a:pt x="0" y="0"/>
                    </a:lnTo>
                    <a:lnTo>
                      <a:pt x="11" y="11"/>
                    </a:lnTo>
                    <a:lnTo>
                      <a:pt x="20" y="20"/>
                    </a:lnTo>
                    <a:lnTo>
                      <a:pt x="29" y="31"/>
                    </a:lnTo>
                    <a:lnTo>
                      <a:pt x="40" y="39"/>
                    </a:lnTo>
                    <a:lnTo>
                      <a:pt x="50" y="46"/>
                    </a:lnTo>
                    <a:lnTo>
                      <a:pt x="63" y="52"/>
                    </a:lnTo>
                    <a:lnTo>
                      <a:pt x="77" y="55"/>
                    </a:lnTo>
                    <a:lnTo>
                      <a:pt x="96" y="57"/>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1" name="Freeform 57"/>
              <p:cNvSpPr>
                <a:spLocks noChangeArrowheads="1"/>
              </p:cNvSpPr>
              <p:nvPr/>
            </p:nvSpPr>
            <p:spPr bwMode="auto">
              <a:xfrm>
                <a:off x="4086" y="2183"/>
                <a:ext cx="62" cy="166"/>
              </a:xfrm>
              <a:custGeom>
                <a:avLst/>
                <a:gdLst>
                  <a:gd name="T0" fmla="*/ 0 w 125"/>
                  <a:gd name="T1" fmla="*/ 0 h 333"/>
                  <a:gd name="T2" fmla="*/ 0 w 125"/>
                  <a:gd name="T3" fmla="*/ 0 h 333"/>
                  <a:gd name="T4" fmla="*/ 0 w 125"/>
                  <a:gd name="T5" fmla="*/ 0 h 333"/>
                  <a:gd name="T6" fmla="*/ 0 w 125"/>
                  <a:gd name="T7" fmla="*/ 0 h 333"/>
                  <a:gd name="T8" fmla="*/ 0 w 125"/>
                  <a:gd name="T9" fmla="*/ 0 h 333"/>
                  <a:gd name="T10" fmla="*/ 0 w 125"/>
                  <a:gd name="T11" fmla="*/ 0 h 333"/>
                  <a:gd name="T12" fmla="*/ 0 w 125"/>
                  <a:gd name="T13" fmla="*/ 0 h 333"/>
                  <a:gd name="T14" fmla="*/ 0 w 125"/>
                  <a:gd name="T15" fmla="*/ 0 h 333"/>
                  <a:gd name="T16" fmla="*/ 0 w 125"/>
                  <a:gd name="T17" fmla="*/ 0 h 333"/>
                  <a:gd name="T18" fmla="*/ 0 w 125"/>
                  <a:gd name="T19" fmla="*/ 0 h 333"/>
                  <a:gd name="T20" fmla="*/ 0 w 125"/>
                  <a:gd name="T21" fmla="*/ 0 h 333"/>
                  <a:gd name="T22" fmla="*/ 0 w 125"/>
                  <a:gd name="T23" fmla="*/ 0 h 333"/>
                  <a:gd name="T24" fmla="*/ 0 w 125"/>
                  <a:gd name="T25" fmla="*/ 0 h 333"/>
                  <a:gd name="T26" fmla="*/ 0 w 125"/>
                  <a:gd name="T27" fmla="*/ 0 h 333"/>
                  <a:gd name="T28" fmla="*/ 0 w 125"/>
                  <a:gd name="T29" fmla="*/ 0 h 333"/>
                  <a:gd name="T30" fmla="*/ 0 w 125"/>
                  <a:gd name="T31" fmla="*/ 0 h 333"/>
                  <a:gd name="T32" fmla="*/ 0 w 125"/>
                  <a:gd name="T33" fmla="*/ 0 h 333"/>
                  <a:gd name="T34" fmla="*/ 0 w 125"/>
                  <a:gd name="T35" fmla="*/ 0 h 333"/>
                  <a:gd name="T36" fmla="*/ 0 w 125"/>
                  <a:gd name="T37" fmla="*/ 0 h 333"/>
                  <a:gd name="T38" fmla="*/ 0 w 125"/>
                  <a:gd name="T39" fmla="*/ 0 h 333"/>
                  <a:gd name="T40" fmla="*/ 0 w 125"/>
                  <a:gd name="T41" fmla="*/ 0 h 333"/>
                  <a:gd name="T42" fmla="*/ 0 w 125"/>
                  <a:gd name="T43" fmla="*/ 0 h 333"/>
                  <a:gd name="T44" fmla="*/ 0 w 125"/>
                  <a:gd name="T45" fmla="*/ 0 h 333"/>
                  <a:gd name="T46" fmla="*/ 0 w 125"/>
                  <a:gd name="T47" fmla="*/ 0 h 333"/>
                  <a:gd name="T48" fmla="*/ 0 w 125"/>
                  <a:gd name="T49" fmla="*/ 0 h 333"/>
                  <a:gd name="T50" fmla="*/ 0 w 125"/>
                  <a:gd name="T51" fmla="*/ 0 h 333"/>
                  <a:gd name="T52" fmla="*/ 0 w 125"/>
                  <a:gd name="T53" fmla="*/ 0 h 333"/>
                  <a:gd name="T54" fmla="*/ 0 w 125"/>
                  <a:gd name="T55" fmla="*/ 0 h 333"/>
                  <a:gd name="T56" fmla="*/ 0 w 125"/>
                  <a:gd name="T57" fmla="*/ 0 h 333"/>
                  <a:gd name="T58" fmla="*/ 0 w 125"/>
                  <a:gd name="T59" fmla="*/ 0 h 333"/>
                  <a:gd name="T60" fmla="*/ 0 w 125"/>
                  <a:gd name="T61" fmla="*/ 0 h 333"/>
                  <a:gd name="T62" fmla="*/ 0 w 125"/>
                  <a:gd name="T63" fmla="*/ 0 h 333"/>
                  <a:gd name="T64" fmla="*/ 0 w 125"/>
                  <a:gd name="T65" fmla="*/ 0 h 333"/>
                  <a:gd name="T66" fmla="*/ 0 w 125"/>
                  <a:gd name="T67" fmla="*/ 0 h 333"/>
                  <a:gd name="T68" fmla="*/ 0 w 125"/>
                  <a:gd name="T69" fmla="*/ 0 h 333"/>
                  <a:gd name="T70" fmla="*/ 0 w 125"/>
                  <a:gd name="T71" fmla="*/ 0 h 333"/>
                  <a:gd name="T72" fmla="*/ 0 w 125"/>
                  <a:gd name="T73" fmla="*/ 0 h 333"/>
                  <a:gd name="T74" fmla="*/ 0 w 125"/>
                  <a:gd name="T75" fmla="*/ 0 h 333"/>
                  <a:gd name="T76" fmla="*/ 0 w 125"/>
                  <a:gd name="T77" fmla="*/ 0 h 333"/>
                  <a:gd name="T78" fmla="*/ 0 w 125"/>
                  <a:gd name="T79" fmla="*/ 0 h 333"/>
                  <a:gd name="T80" fmla="*/ 0 w 125"/>
                  <a:gd name="T81" fmla="*/ 0 h 333"/>
                  <a:gd name="T82" fmla="*/ 0 w 125"/>
                  <a:gd name="T83" fmla="*/ 0 h 333"/>
                  <a:gd name="T84" fmla="*/ 0 w 125"/>
                  <a:gd name="T85" fmla="*/ 0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5"/>
                  <a:gd name="T130" fmla="*/ 0 h 333"/>
                  <a:gd name="T131" fmla="*/ 125 w 125"/>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5" h="333">
                    <a:moveTo>
                      <a:pt x="0" y="59"/>
                    </a:moveTo>
                    <a:lnTo>
                      <a:pt x="0" y="105"/>
                    </a:lnTo>
                    <a:lnTo>
                      <a:pt x="19" y="158"/>
                    </a:lnTo>
                    <a:lnTo>
                      <a:pt x="50" y="213"/>
                    </a:lnTo>
                    <a:lnTo>
                      <a:pt x="63" y="257"/>
                    </a:lnTo>
                    <a:lnTo>
                      <a:pt x="63" y="288"/>
                    </a:lnTo>
                    <a:lnTo>
                      <a:pt x="81" y="299"/>
                    </a:lnTo>
                    <a:lnTo>
                      <a:pt x="81" y="268"/>
                    </a:lnTo>
                    <a:lnTo>
                      <a:pt x="85" y="241"/>
                    </a:lnTo>
                    <a:lnTo>
                      <a:pt x="57" y="202"/>
                    </a:lnTo>
                    <a:lnTo>
                      <a:pt x="28" y="149"/>
                    </a:lnTo>
                    <a:lnTo>
                      <a:pt x="11" y="114"/>
                    </a:lnTo>
                    <a:lnTo>
                      <a:pt x="17" y="72"/>
                    </a:lnTo>
                    <a:lnTo>
                      <a:pt x="22" y="120"/>
                    </a:lnTo>
                    <a:lnTo>
                      <a:pt x="52" y="180"/>
                    </a:lnTo>
                    <a:lnTo>
                      <a:pt x="81" y="215"/>
                    </a:lnTo>
                    <a:lnTo>
                      <a:pt x="96" y="246"/>
                    </a:lnTo>
                    <a:lnTo>
                      <a:pt x="96" y="274"/>
                    </a:lnTo>
                    <a:lnTo>
                      <a:pt x="90" y="305"/>
                    </a:lnTo>
                    <a:lnTo>
                      <a:pt x="85" y="327"/>
                    </a:lnTo>
                    <a:lnTo>
                      <a:pt x="103" y="333"/>
                    </a:lnTo>
                    <a:lnTo>
                      <a:pt x="121" y="305"/>
                    </a:lnTo>
                    <a:lnTo>
                      <a:pt x="125" y="277"/>
                    </a:lnTo>
                    <a:lnTo>
                      <a:pt x="121" y="250"/>
                    </a:lnTo>
                    <a:lnTo>
                      <a:pt x="114" y="215"/>
                    </a:lnTo>
                    <a:lnTo>
                      <a:pt x="118" y="165"/>
                    </a:lnTo>
                    <a:lnTo>
                      <a:pt x="125" y="97"/>
                    </a:lnTo>
                    <a:lnTo>
                      <a:pt x="109" y="103"/>
                    </a:lnTo>
                    <a:lnTo>
                      <a:pt x="101" y="116"/>
                    </a:lnTo>
                    <a:lnTo>
                      <a:pt x="112" y="147"/>
                    </a:lnTo>
                    <a:lnTo>
                      <a:pt x="112" y="191"/>
                    </a:lnTo>
                    <a:lnTo>
                      <a:pt x="101" y="226"/>
                    </a:lnTo>
                    <a:lnTo>
                      <a:pt x="74" y="182"/>
                    </a:lnTo>
                    <a:lnTo>
                      <a:pt x="41" y="136"/>
                    </a:lnTo>
                    <a:lnTo>
                      <a:pt x="35" y="94"/>
                    </a:lnTo>
                    <a:lnTo>
                      <a:pt x="33" y="68"/>
                    </a:lnTo>
                    <a:lnTo>
                      <a:pt x="33" y="48"/>
                    </a:lnTo>
                    <a:lnTo>
                      <a:pt x="39" y="31"/>
                    </a:lnTo>
                    <a:lnTo>
                      <a:pt x="52" y="8"/>
                    </a:lnTo>
                    <a:lnTo>
                      <a:pt x="31" y="0"/>
                    </a:lnTo>
                    <a:lnTo>
                      <a:pt x="17" y="15"/>
                    </a:lnTo>
                    <a:lnTo>
                      <a:pt x="8" y="37"/>
                    </a:lnTo>
                    <a:lnTo>
                      <a:pt x="0" y="59"/>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2" name="Freeform 58"/>
              <p:cNvSpPr>
                <a:spLocks noChangeArrowheads="1"/>
              </p:cNvSpPr>
              <p:nvPr/>
            </p:nvSpPr>
            <p:spPr bwMode="auto">
              <a:xfrm>
                <a:off x="4110" y="2192"/>
                <a:ext cx="8" cy="22"/>
              </a:xfrm>
              <a:custGeom>
                <a:avLst/>
                <a:gdLst>
                  <a:gd name="T0" fmla="*/ 1 w 15"/>
                  <a:gd name="T1" fmla="*/ 0 h 44"/>
                  <a:gd name="T2" fmla="*/ 0 w 15"/>
                  <a:gd name="T3" fmla="*/ 1 h 44"/>
                  <a:gd name="T4" fmla="*/ 0 w 15"/>
                  <a:gd name="T5" fmla="*/ 1 h 44"/>
                  <a:gd name="T6" fmla="*/ 1 w 15"/>
                  <a:gd name="T7" fmla="*/ 1 h 44"/>
                  <a:gd name="T8" fmla="*/ 1 w 15"/>
                  <a:gd name="T9" fmla="*/ 1 h 44"/>
                  <a:gd name="T10" fmla="*/ 1 w 15"/>
                  <a:gd name="T11" fmla="*/ 1 h 44"/>
                  <a:gd name="T12" fmla="*/ 1 w 15"/>
                  <a:gd name="T13" fmla="*/ 1 h 44"/>
                  <a:gd name="T14" fmla="*/ 1 w 15"/>
                  <a:gd name="T15" fmla="*/ 0 h 44"/>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44"/>
                  <a:gd name="T26" fmla="*/ 15 w 15"/>
                  <a:gd name="T27" fmla="*/ 44 h 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44">
                    <a:moveTo>
                      <a:pt x="15" y="0"/>
                    </a:moveTo>
                    <a:lnTo>
                      <a:pt x="0" y="9"/>
                    </a:lnTo>
                    <a:lnTo>
                      <a:pt x="0" y="44"/>
                    </a:lnTo>
                    <a:lnTo>
                      <a:pt x="13" y="25"/>
                    </a:lnTo>
                    <a:lnTo>
                      <a:pt x="13" y="22"/>
                    </a:lnTo>
                    <a:lnTo>
                      <a:pt x="11" y="12"/>
                    </a:lnTo>
                    <a:lnTo>
                      <a:pt x="13" y="3"/>
                    </a:lnTo>
                    <a:lnTo>
                      <a:pt x="15"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3" name="Freeform 59"/>
              <p:cNvSpPr>
                <a:spLocks noChangeArrowheads="1"/>
              </p:cNvSpPr>
              <p:nvPr/>
            </p:nvSpPr>
            <p:spPr bwMode="auto">
              <a:xfrm>
                <a:off x="4125" y="2199"/>
                <a:ext cx="18" cy="30"/>
              </a:xfrm>
              <a:custGeom>
                <a:avLst/>
                <a:gdLst>
                  <a:gd name="T0" fmla="*/ 0 w 37"/>
                  <a:gd name="T1" fmla="*/ 0 h 61"/>
                  <a:gd name="T2" fmla="*/ 0 w 37"/>
                  <a:gd name="T3" fmla="*/ 0 h 61"/>
                  <a:gd name="T4" fmla="*/ 0 w 37"/>
                  <a:gd name="T5" fmla="*/ 0 h 61"/>
                  <a:gd name="T6" fmla="*/ 0 w 37"/>
                  <a:gd name="T7" fmla="*/ 0 h 61"/>
                  <a:gd name="T8" fmla="*/ 0 w 37"/>
                  <a:gd name="T9" fmla="*/ 0 h 61"/>
                  <a:gd name="T10" fmla="*/ 0 w 37"/>
                  <a:gd name="T11" fmla="*/ 0 h 61"/>
                  <a:gd name="T12" fmla="*/ 0 w 37"/>
                  <a:gd name="T13" fmla="*/ 0 h 61"/>
                  <a:gd name="T14" fmla="*/ 0 w 37"/>
                  <a:gd name="T15" fmla="*/ 0 h 61"/>
                  <a:gd name="T16" fmla="*/ 0 60000 65536"/>
                  <a:gd name="T17" fmla="*/ 0 60000 65536"/>
                  <a:gd name="T18" fmla="*/ 0 60000 65536"/>
                  <a:gd name="T19" fmla="*/ 0 60000 65536"/>
                  <a:gd name="T20" fmla="*/ 0 60000 65536"/>
                  <a:gd name="T21" fmla="*/ 0 60000 65536"/>
                  <a:gd name="T22" fmla="*/ 0 60000 65536"/>
                  <a:gd name="T23" fmla="*/ 0 60000 65536"/>
                  <a:gd name="T24" fmla="*/ 0 w 37"/>
                  <a:gd name="T25" fmla="*/ 0 h 61"/>
                  <a:gd name="T26" fmla="*/ 37 w 37"/>
                  <a:gd name="T27" fmla="*/ 61 h 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 h="61">
                    <a:moveTo>
                      <a:pt x="11" y="0"/>
                    </a:moveTo>
                    <a:lnTo>
                      <a:pt x="31" y="17"/>
                    </a:lnTo>
                    <a:lnTo>
                      <a:pt x="37" y="30"/>
                    </a:lnTo>
                    <a:lnTo>
                      <a:pt x="31" y="44"/>
                    </a:lnTo>
                    <a:lnTo>
                      <a:pt x="11" y="61"/>
                    </a:lnTo>
                    <a:lnTo>
                      <a:pt x="19" y="30"/>
                    </a:lnTo>
                    <a:lnTo>
                      <a:pt x="0" y="22"/>
                    </a:lnTo>
                    <a:lnTo>
                      <a:pt x="11"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4" name="Freeform 60"/>
              <p:cNvSpPr>
                <a:spLocks noChangeArrowheads="1"/>
              </p:cNvSpPr>
              <p:nvPr/>
            </p:nvSpPr>
            <p:spPr bwMode="auto">
              <a:xfrm>
                <a:off x="4114" y="2217"/>
                <a:ext cx="17" cy="43"/>
              </a:xfrm>
              <a:custGeom>
                <a:avLst/>
                <a:gdLst>
                  <a:gd name="T0" fmla="*/ 0 w 33"/>
                  <a:gd name="T1" fmla="*/ 1 h 84"/>
                  <a:gd name="T2" fmla="*/ 1 w 33"/>
                  <a:gd name="T3" fmla="*/ 1 h 84"/>
                  <a:gd name="T4" fmla="*/ 1 w 33"/>
                  <a:gd name="T5" fmla="*/ 1 h 84"/>
                  <a:gd name="T6" fmla="*/ 1 w 33"/>
                  <a:gd name="T7" fmla="*/ 1 h 84"/>
                  <a:gd name="T8" fmla="*/ 1 w 33"/>
                  <a:gd name="T9" fmla="*/ 1 h 84"/>
                  <a:gd name="T10" fmla="*/ 1 w 33"/>
                  <a:gd name="T11" fmla="*/ 0 h 84"/>
                  <a:gd name="T12" fmla="*/ 0 w 33"/>
                  <a:gd name="T13" fmla="*/ 1 h 84"/>
                  <a:gd name="T14" fmla="*/ 0 60000 65536"/>
                  <a:gd name="T15" fmla="*/ 0 60000 65536"/>
                  <a:gd name="T16" fmla="*/ 0 60000 65536"/>
                  <a:gd name="T17" fmla="*/ 0 60000 65536"/>
                  <a:gd name="T18" fmla="*/ 0 60000 65536"/>
                  <a:gd name="T19" fmla="*/ 0 60000 65536"/>
                  <a:gd name="T20" fmla="*/ 0 60000 65536"/>
                  <a:gd name="T21" fmla="*/ 0 w 33"/>
                  <a:gd name="T22" fmla="*/ 0 h 84"/>
                  <a:gd name="T23" fmla="*/ 33 w 33"/>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84">
                    <a:moveTo>
                      <a:pt x="0" y="13"/>
                    </a:moveTo>
                    <a:lnTo>
                      <a:pt x="2" y="35"/>
                    </a:lnTo>
                    <a:lnTo>
                      <a:pt x="19" y="55"/>
                    </a:lnTo>
                    <a:lnTo>
                      <a:pt x="33" y="84"/>
                    </a:lnTo>
                    <a:lnTo>
                      <a:pt x="19" y="33"/>
                    </a:lnTo>
                    <a:lnTo>
                      <a:pt x="33" y="0"/>
                    </a:lnTo>
                    <a:lnTo>
                      <a:pt x="0" y="13"/>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5" name="Freeform 61"/>
              <p:cNvSpPr>
                <a:spLocks noChangeArrowheads="1"/>
              </p:cNvSpPr>
              <p:nvPr/>
            </p:nvSpPr>
            <p:spPr bwMode="auto">
              <a:xfrm>
                <a:off x="4322" y="2203"/>
                <a:ext cx="23" cy="20"/>
              </a:xfrm>
              <a:custGeom>
                <a:avLst/>
                <a:gdLst>
                  <a:gd name="T0" fmla="*/ 1 w 46"/>
                  <a:gd name="T1" fmla="*/ 0 h 40"/>
                  <a:gd name="T2" fmla="*/ 1 w 46"/>
                  <a:gd name="T3" fmla="*/ 1 h 40"/>
                  <a:gd name="T4" fmla="*/ 0 w 46"/>
                  <a:gd name="T5" fmla="*/ 1 h 40"/>
                  <a:gd name="T6" fmla="*/ 1 w 46"/>
                  <a:gd name="T7" fmla="*/ 1 h 40"/>
                  <a:gd name="T8" fmla="*/ 1 w 46"/>
                  <a:gd name="T9" fmla="*/ 1 h 40"/>
                  <a:gd name="T10" fmla="*/ 1 w 46"/>
                  <a:gd name="T11" fmla="*/ 1 h 40"/>
                  <a:gd name="T12" fmla="*/ 1 w 46"/>
                  <a:gd name="T13" fmla="*/ 0 h 40"/>
                  <a:gd name="T14" fmla="*/ 0 60000 65536"/>
                  <a:gd name="T15" fmla="*/ 0 60000 65536"/>
                  <a:gd name="T16" fmla="*/ 0 60000 65536"/>
                  <a:gd name="T17" fmla="*/ 0 60000 65536"/>
                  <a:gd name="T18" fmla="*/ 0 60000 65536"/>
                  <a:gd name="T19" fmla="*/ 0 60000 65536"/>
                  <a:gd name="T20" fmla="*/ 0 60000 65536"/>
                  <a:gd name="T21" fmla="*/ 0 w 46"/>
                  <a:gd name="T22" fmla="*/ 0 h 40"/>
                  <a:gd name="T23" fmla="*/ 46 w 46"/>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 h="40">
                    <a:moveTo>
                      <a:pt x="24" y="0"/>
                    </a:moveTo>
                    <a:lnTo>
                      <a:pt x="7" y="14"/>
                    </a:lnTo>
                    <a:lnTo>
                      <a:pt x="0" y="36"/>
                    </a:lnTo>
                    <a:lnTo>
                      <a:pt x="16" y="40"/>
                    </a:lnTo>
                    <a:lnTo>
                      <a:pt x="27" y="22"/>
                    </a:lnTo>
                    <a:lnTo>
                      <a:pt x="46" y="3"/>
                    </a:lnTo>
                    <a:lnTo>
                      <a:pt x="24"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6" name="Freeform 62"/>
              <p:cNvSpPr>
                <a:spLocks noChangeArrowheads="1"/>
              </p:cNvSpPr>
              <p:nvPr/>
            </p:nvSpPr>
            <p:spPr bwMode="auto">
              <a:xfrm>
                <a:off x="4332" y="2226"/>
                <a:ext cx="10" cy="8"/>
              </a:xfrm>
              <a:custGeom>
                <a:avLst/>
                <a:gdLst>
                  <a:gd name="T0" fmla="*/ 0 w 18"/>
                  <a:gd name="T1" fmla="*/ 0 h 17"/>
                  <a:gd name="T2" fmla="*/ 1 w 18"/>
                  <a:gd name="T3" fmla="*/ 0 h 17"/>
                  <a:gd name="T4" fmla="*/ 1 w 18"/>
                  <a:gd name="T5" fmla="*/ 0 h 17"/>
                  <a:gd name="T6" fmla="*/ 1 w 18"/>
                  <a:gd name="T7" fmla="*/ 0 h 17"/>
                  <a:gd name="T8" fmla="*/ 1 w 18"/>
                  <a:gd name="T9" fmla="*/ 0 h 17"/>
                  <a:gd name="T10" fmla="*/ 1 w 18"/>
                  <a:gd name="T11" fmla="*/ 0 h 17"/>
                  <a:gd name="T12" fmla="*/ 1 w 18"/>
                  <a:gd name="T13" fmla="*/ 0 h 17"/>
                  <a:gd name="T14" fmla="*/ 0 w 18"/>
                  <a:gd name="T15" fmla="*/ 0 h 17"/>
                  <a:gd name="T16" fmla="*/ 0 w 18"/>
                  <a:gd name="T17" fmla="*/ 0 h 17"/>
                  <a:gd name="T18" fmla="*/ 0 w 18"/>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0" y="0"/>
                    </a:moveTo>
                    <a:lnTo>
                      <a:pt x="9" y="0"/>
                    </a:lnTo>
                    <a:lnTo>
                      <a:pt x="18" y="6"/>
                    </a:lnTo>
                    <a:lnTo>
                      <a:pt x="16" y="17"/>
                    </a:lnTo>
                    <a:lnTo>
                      <a:pt x="7" y="13"/>
                    </a:lnTo>
                    <a:lnTo>
                      <a:pt x="2" y="10"/>
                    </a:lnTo>
                    <a:lnTo>
                      <a:pt x="2" y="8"/>
                    </a:lnTo>
                    <a:lnTo>
                      <a:pt x="0" y="4"/>
                    </a:lnTo>
                    <a:lnTo>
                      <a:pt x="0" y="0"/>
                    </a:lnTo>
                    <a:close/>
                  </a:path>
                </a:pathLst>
              </a:custGeom>
              <a:solidFill>
                <a:srgbClr val="542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7" name="Freeform 63"/>
              <p:cNvSpPr>
                <a:spLocks noChangeArrowheads="1"/>
              </p:cNvSpPr>
              <p:nvPr/>
            </p:nvSpPr>
            <p:spPr bwMode="auto">
              <a:xfrm>
                <a:off x="4327" y="2226"/>
                <a:ext cx="6" cy="7"/>
              </a:xfrm>
              <a:custGeom>
                <a:avLst/>
                <a:gdLst>
                  <a:gd name="T0" fmla="*/ 0 w 13"/>
                  <a:gd name="T1" fmla="*/ 0 h 15"/>
                  <a:gd name="T2" fmla="*/ 0 w 13"/>
                  <a:gd name="T3" fmla="*/ 0 h 15"/>
                  <a:gd name="T4" fmla="*/ 0 w 13"/>
                  <a:gd name="T5" fmla="*/ 0 h 15"/>
                  <a:gd name="T6" fmla="*/ 0 w 13"/>
                  <a:gd name="T7" fmla="*/ 0 h 15"/>
                  <a:gd name="T8" fmla="*/ 0 w 13"/>
                  <a:gd name="T9" fmla="*/ 0 h 15"/>
                  <a:gd name="T10" fmla="*/ 0 w 13"/>
                  <a:gd name="T11" fmla="*/ 0 h 15"/>
                  <a:gd name="T12" fmla="*/ 0 60000 65536"/>
                  <a:gd name="T13" fmla="*/ 0 60000 65536"/>
                  <a:gd name="T14" fmla="*/ 0 60000 65536"/>
                  <a:gd name="T15" fmla="*/ 0 60000 65536"/>
                  <a:gd name="T16" fmla="*/ 0 60000 65536"/>
                  <a:gd name="T17" fmla="*/ 0 60000 65536"/>
                  <a:gd name="T18" fmla="*/ 0 w 13"/>
                  <a:gd name="T19" fmla="*/ 0 h 15"/>
                  <a:gd name="T20" fmla="*/ 13 w 13"/>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3" h="15">
                    <a:moveTo>
                      <a:pt x="13" y="0"/>
                    </a:moveTo>
                    <a:lnTo>
                      <a:pt x="4" y="2"/>
                    </a:lnTo>
                    <a:lnTo>
                      <a:pt x="0" y="10"/>
                    </a:lnTo>
                    <a:lnTo>
                      <a:pt x="7" y="13"/>
                    </a:lnTo>
                    <a:lnTo>
                      <a:pt x="13" y="15"/>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8" name="Freeform 64"/>
              <p:cNvSpPr>
                <a:spLocks noChangeArrowheads="1"/>
              </p:cNvSpPr>
              <p:nvPr/>
            </p:nvSpPr>
            <p:spPr bwMode="auto">
              <a:xfrm>
                <a:off x="4342" y="2229"/>
                <a:ext cx="10" cy="7"/>
              </a:xfrm>
              <a:custGeom>
                <a:avLst/>
                <a:gdLst>
                  <a:gd name="T0" fmla="*/ 0 w 20"/>
                  <a:gd name="T1" fmla="*/ 0 h 13"/>
                  <a:gd name="T2" fmla="*/ 1 w 20"/>
                  <a:gd name="T3" fmla="*/ 1 h 13"/>
                  <a:gd name="T4" fmla="*/ 1 w 20"/>
                  <a:gd name="T5" fmla="*/ 1 h 13"/>
                  <a:gd name="T6" fmla="*/ 1 w 20"/>
                  <a:gd name="T7" fmla="*/ 1 h 13"/>
                  <a:gd name="T8" fmla="*/ 1 w 20"/>
                  <a:gd name="T9" fmla="*/ 1 h 13"/>
                  <a:gd name="T10" fmla="*/ 1 w 20"/>
                  <a:gd name="T11" fmla="*/ 1 h 13"/>
                  <a:gd name="T12" fmla="*/ 1 w 20"/>
                  <a:gd name="T13" fmla="*/ 1 h 13"/>
                  <a:gd name="T14" fmla="*/ 1 w 20"/>
                  <a:gd name="T15" fmla="*/ 1 h 13"/>
                  <a:gd name="T16" fmla="*/ 0 w 20"/>
                  <a:gd name="T17" fmla="*/ 1 h 13"/>
                  <a:gd name="T18" fmla="*/ 0 w 20"/>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3"/>
                  <a:gd name="T32" fmla="*/ 20 w 20"/>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3">
                    <a:moveTo>
                      <a:pt x="0" y="0"/>
                    </a:moveTo>
                    <a:lnTo>
                      <a:pt x="8" y="2"/>
                    </a:lnTo>
                    <a:lnTo>
                      <a:pt x="20" y="2"/>
                    </a:lnTo>
                    <a:lnTo>
                      <a:pt x="19" y="11"/>
                    </a:lnTo>
                    <a:lnTo>
                      <a:pt x="11" y="13"/>
                    </a:lnTo>
                    <a:lnTo>
                      <a:pt x="2" y="13"/>
                    </a:lnTo>
                    <a:lnTo>
                      <a:pt x="2" y="11"/>
                    </a:lnTo>
                    <a:lnTo>
                      <a:pt x="2" y="5"/>
                    </a:lnTo>
                    <a:lnTo>
                      <a:pt x="0" y="2"/>
                    </a:lnTo>
                    <a:lnTo>
                      <a:pt x="0" y="0"/>
                    </a:lnTo>
                    <a:close/>
                  </a:path>
                </a:pathLst>
              </a:custGeom>
              <a:solidFill>
                <a:srgbClr val="C6BA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69" name="Freeform 65"/>
              <p:cNvSpPr>
                <a:spLocks noChangeArrowheads="1"/>
              </p:cNvSpPr>
              <p:nvPr/>
            </p:nvSpPr>
            <p:spPr bwMode="auto">
              <a:xfrm>
                <a:off x="4091" y="2369"/>
                <a:ext cx="196" cy="90"/>
              </a:xfrm>
              <a:custGeom>
                <a:avLst/>
                <a:gdLst>
                  <a:gd name="T0" fmla="*/ 1 w 391"/>
                  <a:gd name="T1" fmla="*/ 1 h 180"/>
                  <a:gd name="T2" fmla="*/ 1 w 391"/>
                  <a:gd name="T3" fmla="*/ 1 h 180"/>
                  <a:gd name="T4" fmla="*/ 1 w 391"/>
                  <a:gd name="T5" fmla="*/ 1 h 180"/>
                  <a:gd name="T6" fmla="*/ 1 w 391"/>
                  <a:gd name="T7" fmla="*/ 1 h 180"/>
                  <a:gd name="T8" fmla="*/ 1 w 391"/>
                  <a:gd name="T9" fmla="*/ 1 h 180"/>
                  <a:gd name="T10" fmla="*/ 1 w 391"/>
                  <a:gd name="T11" fmla="*/ 1 h 180"/>
                  <a:gd name="T12" fmla="*/ 1 w 391"/>
                  <a:gd name="T13" fmla="*/ 1 h 180"/>
                  <a:gd name="T14" fmla="*/ 1 w 391"/>
                  <a:gd name="T15" fmla="*/ 1 h 180"/>
                  <a:gd name="T16" fmla="*/ 1 w 391"/>
                  <a:gd name="T17" fmla="*/ 1 h 180"/>
                  <a:gd name="T18" fmla="*/ 1 w 391"/>
                  <a:gd name="T19" fmla="*/ 1 h 180"/>
                  <a:gd name="T20" fmla="*/ 1 w 391"/>
                  <a:gd name="T21" fmla="*/ 1 h 180"/>
                  <a:gd name="T22" fmla="*/ 1 w 391"/>
                  <a:gd name="T23" fmla="*/ 1 h 180"/>
                  <a:gd name="T24" fmla="*/ 1 w 391"/>
                  <a:gd name="T25" fmla="*/ 1 h 180"/>
                  <a:gd name="T26" fmla="*/ 1 w 391"/>
                  <a:gd name="T27" fmla="*/ 1 h 180"/>
                  <a:gd name="T28" fmla="*/ 1 w 391"/>
                  <a:gd name="T29" fmla="*/ 1 h 180"/>
                  <a:gd name="T30" fmla="*/ 1 w 391"/>
                  <a:gd name="T31" fmla="*/ 1 h 180"/>
                  <a:gd name="T32" fmla="*/ 1 w 391"/>
                  <a:gd name="T33" fmla="*/ 1 h 180"/>
                  <a:gd name="T34" fmla="*/ 1 w 391"/>
                  <a:gd name="T35" fmla="*/ 1 h 180"/>
                  <a:gd name="T36" fmla="*/ 1 w 391"/>
                  <a:gd name="T37" fmla="*/ 1 h 180"/>
                  <a:gd name="T38" fmla="*/ 1 w 391"/>
                  <a:gd name="T39" fmla="*/ 1 h 180"/>
                  <a:gd name="T40" fmla="*/ 1 w 391"/>
                  <a:gd name="T41" fmla="*/ 1 h 180"/>
                  <a:gd name="T42" fmla="*/ 1 w 391"/>
                  <a:gd name="T43" fmla="*/ 1 h 180"/>
                  <a:gd name="T44" fmla="*/ 1 w 391"/>
                  <a:gd name="T45" fmla="*/ 1 h 180"/>
                  <a:gd name="T46" fmla="*/ 1 w 391"/>
                  <a:gd name="T47" fmla="*/ 1 h 180"/>
                  <a:gd name="T48" fmla="*/ 1 w 391"/>
                  <a:gd name="T49" fmla="*/ 1 h 180"/>
                  <a:gd name="T50" fmla="*/ 1 w 391"/>
                  <a:gd name="T51" fmla="*/ 1 h 180"/>
                  <a:gd name="T52" fmla="*/ 1 w 391"/>
                  <a:gd name="T53" fmla="*/ 1 h 180"/>
                  <a:gd name="T54" fmla="*/ 1 w 391"/>
                  <a:gd name="T55" fmla="*/ 1 h 180"/>
                  <a:gd name="T56" fmla="*/ 1 w 391"/>
                  <a:gd name="T57" fmla="*/ 1 h 180"/>
                  <a:gd name="T58" fmla="*/ 1 w 391"/>
                  <a:gd name="T59" fmla="*/ 1 h 180"/>
                  <a:gd name="T60" fmla="*/ 1 w 391"/>
                  <a:gd name="T61" fmla="*/ 1 h 180"/>
                  <a:gd name="T62" fmla="*/ 1 w 391"/>
                  <a:gd name="T63" fmla="*/ 1 h 180"/>
                  <a:gd name="T64" fmla="*/ 1 w 391"/>
                  <a:gd name="T65" fmla="*/ 1 h 180"/>
                  <a:gd name="T66" fmla="*/ 1 w 391"/>
                  <a:gd name="T67" fmla="*/ 0 h 1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91"/>
                  <a:gd name="T103" fmla="*/ 0 h 180"/>
                  <a:gd name="T104" fmla="*/ 391 w 391"/>
                  <a:gd name="T105" fmla="*/ 180 h 18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91" h="180">
                    <a:moveTo>
                      <a:pt x="19" y="0"/>
                    </a:moveTo>
                    <a:lnTo>
                      <a:pt x="44" y="5"/>
                    </a:lnTo>
                    <a:lnTo>
                      <a:pt x="68" y="9"/>
                    </a:lnTo>
                    <a:lnTo>
                      <a:pt x="90" y="15"/>
                    </a:lnTo>
                    <a:lnTo>
                      <a:pt x="112" y="20"/>
                    </a:lnTo>
                    <a:lnTo>
                      <a:pt x="132" y="27"/>
                    </a:lnTo>
                    <a:lnTo>
                      <a:pt x="153" y="33"/>
                    </a:lnTo>
                    <a:lnTo>
                      <a:pt x="171" y="40"/>
                    </a:lnTo>
                    <a:lnTo>
                      <a:pt x="191" y="48"/>
                    </a:lnTo>
                    <a:lnTo>
                      <a:pt x="209" y="55"/>
                    </a:lnTo>
                    <a:lnTo>
                      <a:pt x="228" y="62"/>
                    </a:lnTo>
                    <a:lnTo>
                      <a:pt x="246" y="72"/>
                    </a:lnTo>
                    <a:lnTo>
                      <a:pt x="266" y="81"/>
                    </a:lnTo>
                    <a:lnTo>
                      <a:pt x="285" y="90"/>
                    </a:lnTo>
                    <a:lnTo>
                      <a:pt x="305" y="99"/>
                    </a:lnTo>
                    <a:lnTo>
                      <a:pt x="327" y="108"/>
                    </a:lnTo>
                    <a:lnTo>
                      <a:pt x="349" y="119"/>
                    </a:lnTo>
                    <a:lnTo>
                      <a:pt x="332" y="119"/>
                    </a:lnTo>
                    <a:lnTo>
                      <a:pt x="314" y="117"/>
                    </a:lnTo>
                    <a:lnTo>
                      <a:pt x="296" y="114"/>
                    </a:lnTo>
                    <a:lnTo>
                      <a:pt x="279" y="110"/>
                    </a:lnTo>
                    <a:lnTo>
                      <a:pt x="261" y="105"/>
                    </a:lnTo>
                    <a:lnTo>
                      <a:pt x="243" y="99"/>
                    </a:lnTo>
                    <a:lnTo>
                      <a:pt x="222" y="94"/>
                    </a:lnTo>
                    <a:lnTo>
                      <a:pt x="204" y="86"/>
                    </a:lnTo>
                    <a:lnTo>
                      <a:pt x="186" y="81"/>
                    </a:lnTo>
                    <a:lnTo>
                      <a:pt x="165" y="73"/>
                    </a:lnTo>
                    <a:lnTo>
                      <a:pt x="147" y="66"/>
                    </a:lnTo>
                    <a:lnTo>
                      <a:pt x="129" y="61"/>
                    </a:lnTo>
                    <a:lnTo>
                      <a:pt x="109" y="55"/>
                    </a:lnTo>
                    <a:lnTo>
                      <a:pt x="90" y="49"/>
                    </a:lnTo>
                    <a:lnTo>
                      <a:pt x="72" y="44"/>
                    </a:lnTo>
                    <a:lnTo>
                      <a:pt x="54" y="40"/>
                    </a:lnTo>
                    <a:lnTo>
                      <a:pt x="72" y="53"/>
                    </a:lnTo>
                    <a:lnTo>
                      <a:pt x="90" y="64"/>
                    </a:lnTo>
                    <a:lnTo>
                      <a:pt x="110" y="75"/>
                    </a:lnTo>
                    <a:lnTo>
                      <a:pt x="131" y="86"/>
                    </a:lnTo>
                    <a:lnTo>
                      <a:pt x="151" y="95"/>
                    </a:lnTo>
                    <a:lnTo>
                      <a:pt x="173" y="103"/>
                    </a:lnTo>
                    <a:lnTo>
                      <a:pt x="193" y="110"/>
                    </a:lnTo>
                    <a:lnTo>
                      <a:pt x="215" y="117"/>
                    </a:lnTo>
                    <a:lnTo>
                      <a:pt x="237" y="125"/>
                    </a:lnTo>
                    <a:lnTo>
                      <a:pt x="259" y="132"/>
                    </a:lnTo>
                    <a:lnTo>
                      <a:pt x="281" y="138"/>
                    </a:lnTo>
                    <a:lnTo>
                      <a:pt x="303" y="145"/>
                    </a:lnTo>
                    <a:lnTo>
                      <a:pt x="325" y="152"/>
                    </a:lnTo>
                    <a:lnTo>
                      <a:pt x="347" y="158"/>
                    </a:lnTo>
                    <a:lnTo>
                      <a:pt x="369" y="165"/>
                    </a:lnTo>
                    <a:lnTo>
                      <a:pt x="391" y="173"/>
                    </a:lnTo>
                    <a:lnTo>
                      <a:pt x="362" y="180"/>
                    </a:lnTo>
                    <a:lnTo>
                      <a:pt x="342" y="173"/>
                    </a:lnTo>
                    <a:lnTo>
                      <a:pt x="323" y="167"/>
                    </a:lnTo>
                    <a:lnTo>
                      <a:pt x="303" y="162"/>
                    </a:lnTo>
                    <a:lnTo>
                      <a:pt x="283" y="156"/>
                    </a:lnTo>
                    <a:lnTo>
                      <a:pt x="263" y="150"/>
                    </a:lnTo>
                    <a:lnTo>
                      <a:pt x="243" y="145"/>
                    </a:lnTo>
                    <a:lnTo>
                      <a:pt x="222" y="139"/>
                    </a:lnTo>
                    <a:lnTo>
                      <a:pt x="202" y="136"/>
                    </a:lnTo>
                    <a:lnTo>
                      <a:pt x="184" y="130"/>
                    </a:lnTo>
                    <a:lnTo>
                      <a:pt x="164" y="125"/>
                    </a:lnTo>
                    <a:lnTo>
                      <a:pt x="143" y="117"/>
                    </a:lnTo>
                    <a:lnTo>
                      <a:pt x="125" y="112"/>
                    </a:lnTo>
                    <a:lnTo>
                      <a:pt x="107" y="105"/>
                    </a:lnTo>
                    <a:lnTo>
                      <a:pt x="88" y="97"/>
                    </a:lnTo>
                    <a:lnTo>
                      <a:pt x="70" y="90"/>
                    </a:lnTo>
                    <a:lnTo>
                      <a:pt x="54" y="81"/>
                    </a:lnTo>
                    <a:lnTo>
                      <a:pt x="0" y="62"/>
                    </a:lnTo>
                    <a:lnTo>
                      <a:pt x="19"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0" name="Freeform 66"/>
              <p:cNvSpPr>
                <a:spLocks noChangeArrowheads="1"/>
              </p:cNvSpPr>
              <p:nvPr/>
            </p:nvSpPr>
            <p:spPr bwMode="auto">
              <a:xfrm>
                <a:off x="4105" y="2441"/>
                <a:ext cx="245" cy="347"/>
              </a:xfrm>
              <a:custGeom>
                <a:avLst/>
                <a:gdLst>
                  <a:gd name="T0" fmla="*/ 1 w 490"/>
                  <a:gd name="T1" fmla="*/ 1 h 694"/>
                  <a:gd name="T2" fmla="*/ 1 w 490"/>
                  <a:gd name="T3" fmla="*/ 1 h 694"/>
                  <a:gd name="T4" fmla="*/ 1 w 490"/>
                  <a:gd name="T5" fmla="*/ 1 h 694"/>
                  <a:gd name="T6" fmla="*/ 1 w 490"/>
                  <a:gd name="T7" fmla="*/ 1 h 694"/>
                  <a:gd name="T8" fmla="*/ 1 w 490"/>
                  <a:gd name="T9" fmla="*/ 1 h 694"/>
                  <a:gd name="T10" fmla="*/ 1 w 490"/>
                  <a:gd name="T11" fmla="*/ 1 h 694"/>
                  <a:gd name="T12" fmla="*/ 1 w 490"/>
                  <a:gd name="T13" fmla="*/ 1 h 694"/>
                  <a:gd name="T14" fmla="*/ 1 w 490"/>
                  <a:gd name="T15" fmla="*/ 1 h 694"/>
                  <a:gd name="T16" fmla="*/ 1 w 490"/>
                  <a:gd name="T17" fmla="*/ 1 h 694"/>
                  <a:gd name="T18" fmla="*/ 1 w 490"/>
                  <a:gd name="T19" fmla="*/ 1 h 694"/>
                  <a:gd name="T20" fmla="*/ 1 w 490"/>
                  <a:gd name="T21" fmla="*/ 1 h 694"/>
                  <a:gd name="T22" fmla="*/ 1 w 490"/>
                  <a:gd name="T23" fmla="*/ 1 h 694"/>
                  <a:gd name="T24" fmla="*/ 1 w 490"/>
                  <a:gd name="T25" fmla="*/ 1 h 694"/>
                  <a:gd name="T26" fmla="*/ 1 w 490"/>
                  <a:gd name="T27" fmla="*/ 1 h 694"/>
                  <a:gd name="T28" fmla="*/ 1 w 490"/>
                  <a:gd name="T29" fmla="*/ 1 h 694"/>
                  <a:gd name="T30" fmla="*/ 1 w 490"/>
                  <a:gd name="T31" fmla="*/ 1 h 694"/>
                  <a:gd name="T32" fmla="*/ 1 w 490"/>
                  <a:gd name="T33" fmla="*/ 1 h 694"/>
                  <a:gd name="T34" fmla="*/ 1 w 490"/>
                  <a:gd name="T35" fmla="*/ 1 h 694"/>
                  <a:gd name="T36" fmla="*/ 1 w 490"/>
                  <a:gd name="T37" fmla="*/ 1 h 694"/>
                  <a:gd name="T38" fmla="*/ 1 w 490"/>
                  <a:gd name="T39" fmla="*/ 1 h 694"/>
                  <a:gd name="T40" fmla="*/ 1 w 490"/>
                  <a:gd name="T41" fmla="*/ 1 h 694"/>
                  <a:gd name="T42" fmla="*/ 1 w 490"/>
                  <a:gd name="T43" fmla="*/ 1 h 694"/>
                  <a:gd name="T44" fmla="*/ 1 w 490"/>
                  <a:gd name="T45" fmla="*/ 1 h 694"/>
                  <a:gd name="T46" fmla="*/ 0 w 490"/>
                  <a:gd name="T47" fmla="*/ 0 h 694"/>
                  <a:gd name="T48" fmla="*/ 1 w 490"/>
                  <a:gd name="T49" fmla="*/ 1 h 6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0"/>
                  <a:gd name="T76" fmla="*/ 0 h 694"/>
                  <a:gd name="T77" fmla="*/ 490 w 490"/>
                  <a:gd name="T78" fmla="*/ 694 h 6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0" h="694">
                    <a:moveTo>
                      <a:pt x="40" y="28"/>
                    </a:moveTo>
                    <a:lnTo>
                      <a:pt x="82" y="55"/>
                    </a:lnTo>
                    <a:lnTo>
                      <a:pt x="130" y="118"/>
                    </a:lnTo>
                    <a:lnTo>
                      <a:pt x="224" y="180"/>
                    </a:lnTo>
                    <a:lnTo>
                      <a:pt x="273" y="222"/>
                    </a:lnTo>
                    <a:lnTo>
                      <a:pt x="317" y="263"/>
                    </a:lnTo>
                    <a:lnTo>
                      <a:pt x="358" y="305"/>
                    </a:lnTo>
                    <a:lnTo>
                      <a:pt x="394" y="349"/>
                    </a:lnTo>
                    <a:lnTo>
                      <a:pt x="424" y="397"/>
                    </a:lnTo>
                    <a:lnTo>
                      <a:pt x="449" y="446"/>
                    </a:lnTo>
                    <a:lnTo>
                      <a:pt x="470" y="503"/>
                    </a:lnTo>
                    <a:lnTo>
                      <a:pt x="482" y="564"/>
                    </a:lnTo>
                    <a:lnTo>
                      <a:pt x="490" y="694"/>
                    </a:lnTo>
                    <a:lnTo>
                      <a:pt x="334" y="624"/>
                    </a:lnTo>
                    <a:lnTo>
                      <a:pt x="207" y="511"/>
                    </a:lnTo>
                    <a:lnTo>
                      <a:pt x="183" y="468"/>
                    </a:lnTo>
                    <a:lnTo>
                      <a:pt x="165" y="422"/>
                    </a:lnTo>
                    <a:lnTo>
                      <a:pt x="148" y="373"/>
                    </a:lnTo>
                    <a:lnTo>
                      <a:pt x="136" y="320"/>
                    </a:lnTo>
                    <a:lnTo>
                      <a:pt x="125" y="266"/>
                    </a:lnTo>
                    <a:lnTo>
                      <a:pt x="112" y="213"/>
                    </a:lnTo>
                    <a:lnTo>
                      <a:pt x="99" y="160"/>
                    </a:lnTo>
                    <a:lnTo>
                      <a:pt x="82" y="108"/>
                    </a:lnTo>
                    <a:lnTo>
                      <a:pt x="0" y="0"/>
                    </a:lnTo>
                    <a:lnTo>
                      <a:pt x="40" y="28"/>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1" name="Freeform 67"/>
              <p:cNvSpPr>
                <a:spLocks noChangeArrowheads="1"/>
              </p:cNvSpPr>
              <p:nvPr/>
            </p:nvSpPr>
            <p:spPr bwMode="auto">
              <a:xfrm>
                <a:off x="4115" y="2457"/>
                <a:ext cx="230" cy="326"/>
              </a:xfrm>
              <a:custGeom>
                <a:avLst/>
                <a:gdLst>
                  <a:gd name="T0" fmla="*/ 0 w 461"/>
                  <a:gd name="T1" fmla="*/ 1 h 652"/>
                  <a:gd name="T2" fmla="*/ 0 w 461"/>
                  <a:gd name="T3" fmla="*/ 1 h 652"/>
                  <a:gd name="T4" fmla="*/ 0 w 461"/>
                  <a:gd name="T5" fmla="*/ 1 h 652"/>
                  <a:gd name="T6" fmla="*/ 0 w 461"/>
                  <a:gd name="T7" fmla="*/ 1 h 652"/>
                  <a:gd name="T8" fmla="*/ 0 w 461"/>
                  <a:gd name="T9" fmla="*/ 1 h 652"/>
                  <a:gd name="T10" fmla="*/ 0 w 461"/>
                  <a:gd name="T11" fmla="*/ 1 h 652"/>
                  <a:gd name="T12" fmla="*/ 0 w 461"/>
                  <a:gd name="T13" fmla="*/ 1 h 652"/>
                  <a:gd name="T14" fmla="*/ 0 w 461"/>
                  <a:gd name="T15" fmla="*/ 1 h 652"/>
                  <a:gd name="T16" fmla="*/ 0 w 461"/>
                  <a:gd name="T17" fmla="*/ 1 h 652"/>
                  <a:gd name="T18" fmla="*/ 0 w 461"/>
                  <a:gd name="T19" fmla="*/ 1 h 652"/>
                  <a:gd name="T20" fmla="*/ 0 w 461"/>
                  <a:gd name="T21" fmla="*/ 1 h 652"/>
                  <a:gd name="T22" fmla="*/ 0 w 461"/>
                  <a:gd name="T23" fmla="*/ 1 h 652"/>
                  <a:gd name="T24" fmla="*/ 0 w 461"/>
                  <a:gd name="T25" fmla="*/ 1 h 652"/>
                  <a:gd name="T26" fmla="*/ 0 w 461"/>
                  <a:gd name="T27" fmla="*/ 1 h 652"/>
                  <a:gd name="T28" fmla="*/ 0 w 461"/>
                  <a:gd name="T29" fmla="*/ 1 h 652"/>
                  <a:gd name="T30" fmla="*/ 0 w 461"/>
                  <a:gd name="T31" fmla="*/ 1 h 652"/>
                  <a:gd name="T32" fmla="*/ 0 w 461"/>
                  <a:gd name="T33" fmla="*/ 1 h 652"/>
                  <a:gd name="T34" fmla="*/ 0 w 461"/>
                  <a:gd name="T35" fmla="*/ 1 h 652"/>
                  <a:gd name="T36" fmla="*/ 0 w 461"/>
                  <a:gd name="T37" fmla="*/ 1 h 652"/>
                  <a:gd name="T38" fmla="*/ 0 w 461"/>
                  <a:gd name="T39" fmla="*/ 1 h 652"/>
                  <a:gd name="T40" fmla="*/ 0 w 461"/>
                  <a:gd name="T41" fmla="*/ 1 h 652"/>
                  <a:gd name="T42" fmla="*/ 0 w 461"/>
                  <a:gd name="T43" fmla="*/ 1 h 652"/>
                  <a:gd name="T44" fmla="*/ 0 w 461"/>
                  <a:gd name="T45" fmla="*/ 1 h 652"/>
                  <a:gd name="T46" fmla="*/ 0 w 461"/>
                  <a:gd name="T47" fmla="*/ 1 h 652"/>
                  <a:gd name="T48" fmla="*/ 0 w 461"/>
                  <a:gd name="T49" fmla="*/ 1 h 652"/>
                  <a:gd name="T50" fmla="*/ 0 w 461"/>
                  <a:gd name="T51" fmla="*/ 1 h 652"/>
                  <a:gd name="T52" fmla="*/ 0 w 461"/>
                  <a:gd name="T53" fmla="*/ 1 h 652"/>
                  <a:gd name="T54" fmla="*/ 0 w 461"/>
                  <a:gd name="T55" fmla="*/ 1 h 652"/>
                  <a:gd name="T56" fmla="*/ 0 w 461"/>
                  <a:gd name="T57" fmla="*/ 1 h 652"/>
                  <a:gd name="T58" fmla="*/ 0 w 461"/>
                  <a:gd name="T59" fmla="*/ 1 h 652"/>
                  <a:gd name="T60" fmla="*/ 0 w 461"/>
                  <a:gd name="T61" fmla="*/ 1 h 652"/>
                  <a:gd name="T62" fmla="*/ 0 w 461"/>
                  <a:gd name="T63" fmla="*/ 1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1"/>
                  <a:gd name="T97" fmla="*/ 0 h 652"/>
                  <a:gd name="T98" fmla="*/ 461 w 46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1" h="652">
                    <a:moveTo>
                      <a:pt x="40" y="24"/>
                    </a:moveTo>
                    <a:lnTo>
                      <a:pt x="50" y="31"/>
                    </a:lnTo>
                    <a:lnTo>
                      <a:pt x="61" y="37"/>
                    </a:lnTo>
                    <a:lnTo>
                      <a:pt x="70" y="44"/>
                    </a:lnTo>
                    <a:lnTo>
                      <a:pt x="79" y="52"/>
                    </a:lnTo>
                    <a:lnTo>
                      <a:pt x="90" y="66"/>
                    </a:lnTo>
                    <a:lnTo>
                      <a:pt x="101" y="79"/>
                    </a:lnTo>
                    <a:lnTo>
                      <a:pt x="112" y="94"/>
                    </a:lnTo>
                    <a:lnTo>
                      <a:pt x="125" y="109"/>
                    </a:lnTo>
                    <a:lnTo>
                      <a:pt x="136" y="116"/>
                    </a:lnTo>
                    <a:lnTo>
                      <a:pt x="147" y="123"/>
                    </a:lnTo>
                    <a:lnTo>
                      <a:pt x="158" y="132"/>
                    </a:lnTo>
                    <a:lnTo>
                      <a:pt x="169" y="140"/>
                    </a:lnTo>
                    <a:lnTo>
                      <a:pt x="180" y="147"/>
                    </a:lnTo>
                    <a:lnTo>
                      <a:pt x="191" y="156"/>
                    </a:lnTo>
                    <a:lnTo>
                      <a:pt x="204" y="164"/>
                    </a:lnTo>
                    <a:lnTo>
                      <a:pt x="215" y="171"/>
                    </a:lnTo>
                    <a:lnTo>
                      <a:pt x="261" y="210"/>
                    </a:lnTo>
                    <a:lnTo>
                      <a:pt x="303" y="248"/>
                    </a:lnTo>
                    <a:lnTo>
                      <a:pt x="339" y="287"/>
                    </a:lnTo>
                    <a:lnTo>
                      <a:pt x="373" y="327"/>
                    </a:lnTo>
                    <a:lnTo>
                      <a:pt x="400" y="371"/>
                    </a:lnTo>
                    <a:lnTo>
                      <a:pt x="424" y="417"/>
                    </a:lnTo>
                    <a:lnTo>
                      <a:pt x="442" y="468"/>
                    </a:lnTo>
                    <a:lnTo>
                      <a:pt x="455" y="527"/>
                    </a:lnTo>
                    <a:lnTo>
                      <a:pt x="457" y="558"/>
                    </a:lnTo>
                    <a:lnTo>
                      <a:pt x="459" y="590"/>
                    </a:lnTo>
                    <a:lnTo>
                      <a:pt x="459" y="621"/>
                    </a:lnTo>
                    <a:lnTo>
                      <a:pt x="461" y="652"/>
                    </a:lnTo>
                    <a:lnTo>
                      <a:pt x="442" y="643"/>
                    </a:lnTo>
                    <a:lnTo>
                      <a:pt x="424" y="636"/>
                    </a:lnTo>
                    <a:lnTo>
                      <a:pt x="406" y="626"/>
                    </a:lnTo>
                    <a:lnTo>
                      <a:pt x="387" y="619"/>
                    </a:lnTo>
                    <a:lnTo>
                      <a:pt x="369" y="610"/>
                    </a:lnTo>
                    <a:lnTo>
                      <a:pt x="350" y="602"/>
                    </a:lnTo>
                    <a:lnTo>
                      <a:pt x="332" y="593"/>
                    </a:lnTo>
                    <a:lnTo>
                      <a:pt x="314" y="584"/>
                    </a:lnTo>
                    <a:lnTo>
                      <a:pt x="299" y="571"/>
                    </a:lnTo>
                    <a:lnTo>
                      <a:pt x="284" y="558"/>
                    </a:lnTo>
                    <a:lnTo>
                      <a:pt x="270" y="546"/>
                    </a:lnTo>
                    <a:lnTo>
                      <a:pt x="255" y="533"/>
                    </a:lnTo>
                    <a:lnTo>
                      <a:pt x="240" y="520"/>
                    </a:lnTo>
                    <a:lnTo>
                      <a:pt x="224" y="507"/>
                    </a:lnTo>
                    <a:lnTo>
                      <a:pt x="209" y="492"/>
                    </a:lnTo>
                    <a:lnTo>
                      <a:pt x="195" y="479"/>
                    </a:lnTo>
                    <a:lnTo>
                      <a:pt x="172" y="439"/>
                    </a:lnTo>
                    <a:lnTo>
                      <a:pt x="154" y="397"/>
                    </a:lnTo>
                    <a:lnTo>
                      <a:pt x="139" y="349"/>
                    </a:lnTo>
                    <a:lnTo>
                      <a:pt x="128" y="301"/>
                    </a:lnTo>
                    <a:lnTo>
                      <a:pt x="117" y="250"/>
                    </a:lnTo>
                    <a:lnTo>
                      <a:pt x="106" y="200"/>
                    </a:lnTo>
                    <a:lnTo>
                      <a:pt x="94" y="149"/>
                    </a:lnTo>
                    <a:lnTo>
                      <a:pt x="79" y="101"/>
                    </a:lnTo>
                    <a:lnTo>
                      <a:pt x="70" y="88"/>
                    </a:lnTo>
                    <a:lnTo>
                      <a:pt x="59" y="75"/>
                    </a:lnTo>
                    <a:lnTo>
                      <a:pt x="50" y="63"/>
                    </a:lnTo>
                    <a:lnTo>
                      <a:pt x="40" y="50"/>
                    </a:lnTo>
                    <a:lnTo>
                      <a:pt x="29" y="39"/>
                    </a:lnTo>
                    <a:lnTo>
                      <a:pt x="20" y="26"/>
                    </a:lnTo>
                    <a:lnTo>
                      <a:pt x="9" y="13"/>
                    </a:lnTo>
                    <a:lnTo>
                      <a:pt x="0" y="0"/>
                    </a:lnTo>
                    <a:lnTo>
                      <a:pt x="9" y="6"/>
                    </a:lnTo>
                    <a:lnTo>
                      <a:pt x="20" y="11"/>
                    </a:lnTo>
                    <a:lnTo>
                      <a:pt x="29" y="19"/>
                    </a:lnTo>
                    <a:lnTo>
                      <a:pt x="40" y="24"/>
                    </a:lnTo>
                    <a:close/>
                  </a:path>
                </a:pathLst>
              </a:custGeom>
              <a:solidFill>
                <a:srgbClr val="964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2" name="Freeform 68"/>
              <p:cNvSpPr>
                <a:spLocks noChangeArrowheads="1"/>
              </p:cNvSpPr>
              <p:nvPr/>
            </p:nvSpPr>
            <p:spPr bwMode="auto">
              <a:xfrm>
                <a:off x="4125" y="2473"/>
                <a:ext cx="216" cy="305"/>
              </a:xfrm>
              <a:custGeom>
                <a:avLst/>
                <a:gdLst>
                  <a:gd name="T0" fmla="*/ 1 w 431"/>
                  <a:gd name="T1" fmla="*/ 0 h 612"/>
                  <a:gd name="T2" fmla="*/ 1 w 431"/>
                  <a:gd name="T3" fmla="*/ 0 h 612"/>
                  <a:gd name="T4" fmla="*/ 1 w 431"/>
                  <a:gd name="T5" fmla="*/ 0 h 612"/>
                  <a:gd name="T6" fmla="*/ 1 w 431"/>
                  <a:gd name="T7" fmla="*/ 0 h 612"/>
                  <a:gd name="T8" fmla="*/ 1 w 431"/>
                  <a:gd name="T9" fmla="*/ 0 h 612"/>
                  <a:gd name="T10" fmla="*/ 1 w 431"/>
                  <a:gd name="T11" fmla="*/ 0 h 612"/>
                  <a:gd name="T12" fmla="*/ 1 w 431"/>
                  <a:gd name="T13" fmla="*/ 0 h 612"/>
                  <a:gd name="T14" fmla="*/ 1 w 431"/>
                  <a:gd name="T15" fmla="*/ 0 h 612"/>
                  <a:gd name="T16" fmla="*/ 1 w 431"/>
                  <a:gd name="T17" fmla="*/ 0 h 612"/>
                  <a:gd name="T18" fmla="*/ 1 w 431"/>
                  <a:gd name="T19" fmla="*/ 0 h 612"/>
                  <a:gd name="T20" fmla="*/ 1 w 431"/>
                  <a:gd name="T21" fmla="*/ 0 h 612"/>
                  <a:gd name="T22" fmla="*/ 1 w 431"/>
                  <a:gd name="T23" fmla="*/ 0 h 612"/>
                  <a:gd name="T24" fmla="*/ 1 w 431"/>
                  <a:gd name="T25" fmla="*/ 0 h 612"/>
                  <a:gd name="T26" fmla="*/ 1 w 431"/>
                  <a:gd name="T27" fmla="*/ 0 h 612"/>
                  <a:gd name="T28" fmla="*/ 1 w 431"/>
                  <a:gd name="T29" fmla="*/ 0 h 612"/>
                  <a:gd name="T30" fmla="*/ 1 w 431"/>
                  <a:gd name="T31" fmla="*/ 0 h 612"/>
                  <a:gd name="T32" fmla="*/ 1 w 431"/>
                  <a:gd name="T33" fmla="*/ 0 h 612"/>
                  <a:gd name="T34" fmla="*/ 1 w 431"/>
                  <a:gd name="T35" fmla="*/ 0 h 612"/>
                  <a:gd name="T36" fmla="*/ 1 w 431"/>
                  <a:gd name="T37" fmla="*/ 0 h 612"/>
                  <a:gd name="T38" fmla="*/ 1 w 431"/>
                  <a:gd name="T39" fmla="*/ 0 h 612"/>
                  <a:gd name="T40" fmla="*/ 1 w 431"/>
                  <a:gd name="T41" fmla="*/ 0 h 612"/>
                  <a:gd name="T42" fmla="*/ 1 w 431"/>
                  <a:gd name="T43" fmla="*/ 0 h 612"/>
                  <a:gd name="T44" fmla="*/ 1 w 431"/>
                  <a:gd name="T45" fmla="*/ 0 h 612"/>
                  <a:gd name="T46" fmla="*/ 1 w 431"/>
                  <a:gd name="T47" fmla="*/ 0 h 612"/>
                  <a:gd name="T48" fmla="*/ 1 w 431"/>
                  <a:gd name="T49" fmla="*/ 0 h 612"/>
                  <a:gd name="T50" fmla="*/ 1 w 431"/>
                  <a:gd name="T51" fmla="*/ 0 h 612"/>
                  <a:gd name="T52" fmla="*/ 1 w 431"/>
                  <a:gd name="T53" fmla="*/ 0 h 612"/>
                  <a:gd name="T54" fmla="*/ 1 w 431"/>
                  <a:gd name="T55" fmla="*/ 0 h 612"/>
                  <a:gd name="T56" fmla="*/ 1 w 431"/>
                  <a:gd name="T57" fmla="*/ 0 h 612"/>
                  <a:gd name="T58" fmla="*/ 1 w 431"/>
                  <a:gd name="T59" fmla="*/ 0 h 612"/>
                  <a:gd name="T60" fmla="*/ 1 w 431"/>
                  <a:gd name="T61" fmla="*/ 0 h 612"/>
                  <a:gd name="T62" fmla="*/ 1 w 431"/>
                  <a:gd name="T63" fmla="*/ 0 h 6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1"/>
                  <a:gd name="T97" fmla="*/ 0 h 612"/>
                  <a:gd name="T98" fmla="*/ 431 w 431"/>
                  <a:gd name="T99" fmla="*/ 612 h 6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1" h="612">
                    <a:moveTo>
                      <a:pt x="39" y="21"/>
                    </a:moveTo>
                    <a:lnTo>
                      <a:pt x="48" y="28"/>
                    </a:lnTo>
                    <a:lnTo>
                      <a:pt x="57" y="35"/>
                    </a:lnTo>
                    <a:lnTo>
                      <a:pt x="66" y="41"/>
                    </a:lnTo>
                    <a:lnTo>
                      <a:pt x="75" y="48"/>
                    </a:lnTo>
                    <a:lnTo>
                      <a:pt x="86" y="61"/>
                    </a:lnTo>
                    <a:lnTo>
                      <a:pt x="97" y="76"/>
                    </a:lnTo>
                    <a:lnTo>
                      <a:pt x="107" y="89"/>
                    </a:lnTo>
                    <a:lnTo>
                      <a:pt x="118" y="103"/>
                    </a:lnTo>
                    <a:lnTo>
                      <a:pt x="129" y="111"/>
                    </a:lnTo>
                    <a:lnTo>
                      <a:pt x="140" y="118"/>
                    </a:lnTo>
                    <a:lnTo>
                      <a:pt x="151" y="125"/>
                    </a:lnTo>
                    <a:lnTo>
                      <a:pt x="162" y="133"/>
                    </a:lnTo>
                    <a:lnTo>
                      <a:pt x="171" y="140"/>
                    </a:lnTo>
                    <a:lnTo>
                      <a:pt x="182" y="147"/>
                    </a:lnTo>
                    <a:lnTo>
                      <a:pt x="193" y="155"/>
                    </a:lnTo>
                    <a:lnTo>
                      <a:pt x="204" y="162"/>
                    </a:lnTo>
                    <a:lnTo>
                      <a:pt x="248" y="199"/>
                    </a:lnTo>
                    <a:lnTo>
                      <a:pt x="286" y="234"/>
                    </a:lnTo>
                    <a:lnTo>
                      <a:pt x="321" y="270"/>
                    </a:lnTo>
                    <a:lnTo>
                      <a:pt x="351" y="307"/>
                    </a:lnTo>
                    <a:lnTo>
                      <a:pt x="376" y="347"/>
                    </a:lnTo>
                    <a:lnTo>
                      <a:pt x="397" y="390"/>
                    </a:lnTo>
                    <a:lnTo>
                      <a:pt x="413" y="439"/>
                    </a:lnTo>
                    <a:lnTo>
                      <a:pt x="426" y="494"/>
                    </a:lnTo>
                    <a:lnTo>
                      <a:pt x="428" y="524"/>
                    </a:lnTo>
                    <a:lnTo>
                      <a:pt x="430" y="553"/>
                    </a:lnTo>
                    <a:lnTo>
                      <a:pt x="430" y="582"/>
                    </a:lnTo>
                    <a:lnTo>
                      <a:pt x="431" y="612"/>
                    </a:lnTo>
                    <a:lnTo>
                      <a:pt x="415" y="605"/>
                    </a:lnTo>
                    <a:lnTo>
                      <a:pt x="397" y="597"/>
                    </a:lnTo>
                    <a:lnTo>
                      <a:pt x="380" y="590"/>
                    </a:lnTo>
                    <a:lnTo>
                      <a:pt x="364" y="581"/>
                    </a:lnTo>
                    <a:lnTo>
                      <a:pt x="347" y="573"/>
                    </a:lnTo>
                    <a:lnTo>
                      <a:pt x="330" y="566"/>
                    </a:lnTo>
                    <a:lnTo>
                      <a:pt x="312" y="559"/>
                    </a:lnTo>
                    <a:lnTo>
                      <a:pt x="296" y="551"/>
                    </a:lnTo>
                    <a:lnTo>
                      <a:pt x="281" y="538"/>
                    </a:lnTo>
                    <a:lnTo>
                      <a:pt x="266" y="526"/>
                    </a:lnTo>
                    <a:lnTo>
                      <a:pt x="253" y="515"/>
                    </a:lnTo>
                    <a:lnTo>
                      <a:pt x="239" y="502"/>
                    </a:lnTo>
                    <a:lnTo>
                      <a:pt x="226" y="489"/>
                    </a:lnTo>
                    <a:lnTo>
                      <a:pt x="211" y="476"/>
                    </a:lnTo>
                    <a:lnTo>
                      <a:pt x="198" y="465"/>
                    </a:lnTo>
                    <a:lnTo>
                      <a:pt x="184" y="452"/>
                    </a:lnTo>
                    <a:lnTo>
                      <a:pt x="162" y="415"/>
                    </a:lnTo>
                    <a:lnTo>
                      <a:pt x="145" y="373"/>
                    </a:lnTo>
                    <a:lnTo>
                      <a:pt x="132" y="329"/>
                    </a:lnTo>
                    <a:lnTo>
                      <a:pt x="121" y="283"/>
                    </a:lnTo>
                    <a:lnTo>
                      <a:pt x="112" y="235"/>
                    </a:lnTo>
                    <a:lnTo>
                      <a:pt x="101" y="188"/>
                    </a:lnTo>
                    <a:lnTo>
                      <a:pt x="90" y="140"/>
                    </a:lnTo>
                    <a:lnTo>
                      <a:pt x="75" y="94"/>
                    </a:lnTo>
                    <a:lnTo>
                      <a:pt x="66" y="83"/>
                    </a:lnTo>
                    <a:lnTo>
                      <a:pt x="57" y="72"/>
                    </a:lnTo>
                    <a:lnTo>
                      <a:pt x="48" y="59"/>
                    </a:lnTo>
                    <a:lnTo>
                      <a:pt x="39" y="48"/>
                    </a:lnTo>
                    <a:lnTo>
                      <a:pt x="28" y="35"/>
                    </a:lnTo>
                    <a:lnTo>
                      <a:pt x="19" y="24"/>
                    </a:lnTo>
                    <a:lnTo>
                      <a:pt x="9" y="11"/>
                    </a:lnTo>
                    <a:lnTo>
                      <a:pt x="0" y="0"/>
                    </a:lnTo>
                    <a:lnTo>
                      <a:pt x="9" y="6"/>
                    </a:lnTo>
                    <a:lnTo>
                      <a:pt x="20" y="11"/>
                    </a:lnTo>
                    <a:lnTo>
                      <a:pt x="30" y="17"/>
                    </a:lnTo>
                    <a:lnTo>
                      <a:pt x="39" y="21"/>
                    </a:lnTo>
                    <a:close/>
                  </a:path>
                </a:pathLst>
              </a:custGeom>
              <a:solidFill>
                <a:srgbClr val="A05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3" name="Freeform 69"/>
              <p:cNvSpPr>
                <a:spLocks noChangeArrowheads="1"/>
              </p:cNvSpPr>
              <p:nvPr/>
            </p:nvSpPr>
            <p:spPr bwMode="auto">
              <a:xfrm>
                <a:off x="4135" y="2488"/>
                <a:ext cx="201" cy="286"/>
              </a:xfrm>
              <a:custGeom>
                <a:avLst/>
                <a:gdLst>
                  <a:gd name="T0" fmla="*/ 1 w 402"/>
                  <a:gd name="T1" fmla="*/ 1 h 571"/>
                  <a:gd name="T2" fmla="*/ 1 w 402"/>
                  <a:gd name="T3" fmla="*/ 1 h 571"/>
                  <a:gd name="T4" fmla="*/ 1 w 402"/>
                  <a:gd name="T5" fmla="*/ 1 h 571"/>
                  <a:gd name="T6" fmla="*/ 1 w 402"/>
                  <a:gd name="T7" fmla="*/ 1 h 571"/>
                  <a:gd name="T8" fmla="*/ 1 w 402"/>
                  <a:gd name="T9" fmla="*/ 1 h 571"/>
                  <a:gd name="T10" fmla="*/ 1 w 402"/>
                  <a:gd name="T11" fmla="*/ 1 h 571"/>
                  <a:gd name="T12" fmla="*/ 1 w 402"/>
                  <a:gd name="T13" fmla="*/ 1 h 571"/>
                  <a:gd name="T14" fmla="*/ 1 w 402"/>
                  <a:gd name="T15" fmla="*/ 1 h 571"/>
                  <a:gd name="T16" fmla="*/ 1 w 402"/>
                  <a:gd name="T17" fmla="*/ 1 h 571"/>
                  <a:gd name="T18" fmla="*/ 1 w 402"/>
                  <a:gd name="T19" fmla="*/ 1 h 571"/>
                  <a:gd name="T20" fmla="*/ 1 w 402"/>
                  <a:gd name="T21" fmla="*/ 1 h 571"/>
                  <a:gd name="T22" fmla="*/ 1 w 402"/>
                  <a:gd name="T23" fmla="*/ 1 h 571"/>
                  <a:gd name="T24" fmla="*/ 1 w 402"/>
                  <a:gd name="T25" fmla="*/ 1 h 571"/>
                  <a:gd name="T26" fmla="*/ 1 w 402"/>
                  <a:gd name="T27" fmla="*/ 1 h 571"/>
                  <a:gd name="T28" fmla="*/ 1 w 402"/>
                  <a:gd name="T29" fmla="*/ 1 h 571"/>
                  <a:gd name="T30" fmla="*/ 1 w 402"/>
                  <a:gd name="T31" fmla="*/ 1 h 571"/>
                  <a:gd name="T32" fmla="*/ 1 w 402"/>
                  <a:gd name="T33" fmla="*/ 1 h 571"/>
                  <a:gd name="T34" fmla="*/ 1 w 402"/>
                  <a:gd name="T35" fmla="*/ 1 h 571"/>
                  <a:gd name="T36" fmla="*/ 1 w 402"/>
                  <a:gd name="T37" fmla="*/ 1 h 571"/>
                  <a:gd name="T38" fmla="*/ 1 w 402"/>
                  <a:gd name="T39" fmla="*/ 1 h 571"/>
                  <a:gd name="T40" fmla="*/ 1 w 402"/>
                  <a:gd name="T41" fmla="*/ 1 h 571"/>
                  <a:gd name="T42" fmla="*/ 1 w 402"/>
                  <a:gd name="T43" fmla="*/ 1 h 571"/>
                  <a:gd name="T44" fmla="*/ 1 w 402"/>
                  <a:gd name="T45" fmla="*/ 1 h 571"/>
                  <a:gd name="T46" fmla="*/ 1 w 402"/>
                  <a:gd name="T47" fmla="*/ 1 h 571"/>
                  <a:gd name="T48" fmla="*/ 1 w 402"/>
                  <a:gd name="T49" fmla="*/ 1 h 571"/>
                  <a:gd name="T50" fmla="*/ 1 w 402"/>
                  <a:gd name="T51" fmla="*/ 1 h 571"/>
                  <a:gd name="T52" fmla="*/ 1 w 402"/>
                  <a:gd name="T53" fmla="*/ 1 h 571"/>
                  <a:gd name="T54" fmla="*/ 1 w 402"/>
                  <a:gd name="T55" fmla="*/ 1 h 571"/>
                  <a:gd name="T56" fmla="*/ 1 w 402"/>
                  <a:gd name="T57" fmla="*/ 1 h 571"/>
                  <a:gd name="T58" fmla="*/ 1 w 402"/>
                  <a:gd name="T59" fmla="*/ 1 h 571"/>
                  <a:gd name="T60" fmla="*/ 1 w 402"/>
                  <a:gd name="T61" fmla="*/ 1 h 571"/>
                  <a:gd name="T62" fmla="*/ 1 w 402"/>
                  <a:gd name="T63" fmla="*/ 1 h 5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2"/>
                  <a:gd name="T97" fmla="*/ 0 h 571"/>
                  <a:gd name="T98" fmla="*/ 402 w 402"/>
                  <a:gd name="T99" fmla="*/ 571 h 57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2" h="571">
                    <a:moveTo>
                      <a:pt x="37" y="22"/>
                    </a:moveTo>
                    <a:lnTo>
                      <a:pt x="46" y="27"/>
                    </a:lnTo>
                    <a:lnTo>
                      <a:pt x="54" y="33"/>
                    </a:lnTo>
                    <a:lnTo>
                      <a:pt x="63" y="38"/>
                    </a:lnTo>
                    <a:lnTo>
                      <a:pt x="72" y="46"/>
                    </a:lnTo>
                    <a:lnTo>
                      <a:pt x="81" y="58"/>
                    </a:lnTo>
                    <a:lnTo>
                      <a:pt x="92" y="71"/>
                    </a:lnTo>
                    <a:lnTo>
                      <a:pt x="103" y="84"/>
                    </a:lnTo>
                    <a:lnTo>
                      <a:pt x="112" y="97"/>
                    </a:lnTo>
                    <a:lnTo>
                      <a:pt x="123" y="104"/>
                    </a:lnTo>
                    <a:lnTo>
                      <a:pt x="132" y="110"/>
                    </a:lnTo>
                    <a:lnTo>
                      <a:pt x="144" y="117"/>
                    </a:lnTo>
                    <a:lnTo>
                      <a:pt x="153" y="124"/>
                    </a:lnTo>
                    <a:lnTo>
                      <a:pt x="162" y="132"/>
                    </a:lnTo>
                    <a:lnTo>
                      <a:pt x="173" y="137"/>
                    </a:lnTo>
                    <a:lnTo>
                      <a:pt x="182" y="145"/>
                    </a:lnTo>
                    <a:lnTo>
                      <a:pt x="193" y="152"/>
                    </a:lnTo>
                    <a:lnTo>
                      <a:pt x="233" y="187"/>
                    </a:lnTo>
                    <a:lnTo>
                      <a:pt x="270" y="220"/>
                    </a:lnTo>
                    <a:lnTo>
                      <a:pt x="301" y="251"/>
                    </a:lnTo>
                    <a:lnTo>
                      <a:pt x="329" y="286"/>
                    </a:lnTo>
                    <a:lnTo>
                      <a:pt x="353" y="323"/>
                    </a:lnTo>
                    <a:lnTo>
                      <a:pt x="371" y="363"/>
                    </a:lnTo>
                    <a:lnTo>
                      <a:pt x="388" y="409"/>
                    </a:lnTo>
                    <a:lnTo>
                      <a:pt x="399" y="460"/>
                    </a:lnTo>
                    <a:lnTo>
                      <a:pt x="399" y="488"/>
                    </a:lnTo>
                    <a:lnTo>
                      <a:pt x="400" y="516"/>
                    </a:lnTo>
                    <a:lnTo>
                      <a:pt x="400" y="543"/>
                    </a:lnTo>
                    <a:lnTo>
                      <a:pt x="402" y="571"/>
                    </a:lnTo>
                    <a:lnTo>
                      <a:pt x="386" y="563"/>
                    </a:lnTo>
                    <a:lnTo>
                      <a:pt x="371" y="556"/>
                    </a:lnTo>
                    <a:lnTo>
                      <a:pt x="355" y="549"/>
                    </a:lnTo>
                    <a:lnTo>
                      <a:pt x="340" y="541"/>
                    </a:lnTo>
                    <a:lnTo>
                      <a:pt x="323" y="536"/>
                    </a:lnTo>
                    <a:lnTo>
                      <a:pt x="307" y="528"/>
                    </a:lnTo>
                    <a:lnTo>
                      <a:pt x="292" y="521"/>
                    </a:lnTo>
                    <a:lnTo>
                      <a:pt x="276" y="514"/>
                    </a:lnTo>
                    <a:lnTo>
                      <a:pt x="263" y="503"/>
                    </a:lnTo>
                    <a:lnTo>
                      <a:pt x="250" y="490"/>
                    </a:lnTo>
                    <a:lnTo>
                      <a:pt x="237" y="479"/>
                    </a:lnTo>
                    <a:lnTo>
                      <a:pt x="224" y="468"/>
                    </a:lnTo>
                    <a:lnTo>
                      <a:pt x="210" y="457"/>
                    </a:lnTo>
                    <a:lnTo>
                      <a:pt x="197" y="446"/>
                    </a:lnTo>
                    <a:lnTo>
                      <a:pt x="184" y="433"/>
                    </a:lnTo>
                    <a:lnTo>
                      <a:pt x="171" y="422"/>
                    </a:lnTo>
                    <a:lnTo>
                      <a:pt x="151" y="387"/>
                    </a:lnTo>
                    <a:lnTo>
                      <a:pt x="136" y="348"/>
                    </a:lnTo>
                    <a:lnTo>
                      <a:pt x="123" y="308"/>
                    </a:lnTo>
                    <a:lnTo>
                      <a:pt x="114" y="266"/>
                    </a:lnTo>
                    <a:lnTo>
                      <a:pt x="105" y="222"/>
                    </a:lnTo>
                    <a:lnTo>
                      <a:pt x="96" y="178"/>
                    </a:lnTo>
                    <a:lnTo>
                      <a:pt x="85" y="134"/>
                    </a:lnTo>
                    <a:lnTo>
                      <a:pt x="72" y="91"/>
                    </a:lnTo>
                    <a:lnTo>
                      <a:pt x="63" y="80"/>
                    </a:lnTo>
                    <a:lnTo>
                      <a:pt x="54" y="68"/>
                    </a:lnTo>
                    <a:lnTo>
                      <a:pt x="44" y="57"/>
                    </a:lnTo>
                    <a:lnTo>
                      <a:pt x="37" y="46"/>
                    </a:lnTo>
                    <a:lnTo>
                      <a:pt x="28" y="33"/>
                    </a:lnTo>
                    <a:lnTo>
                      <a:pt x="19" y="22"/>
                    </a:lnTo>
                    <a:lnTo>
                      <a:pt x="10" y="11"/>
                    </a:lnTo>
                    <a:lnTo>
                      <a:pt x="0" y="0"/>
                    </a:lnTo>
                    <a:lnTo>
                      <a:pt x="10" y="5"/>
                    </a:lnTo>
                    <a:lnTo>
                      <a:pt x="19" y="11"/>
                    </a:lnTo>
                    <a:lnTo>
                      <a:pt x="28" y="16"/>
                    </a:lnTo>
                    <a:lnTo>
                      <a:pt x="37" y="22"/>
                    </a:lnTo>
                    <a:close/>
                  </a:path>
                </a:pathLst>
              </a:custGeom>
              <a:solidFill>
                <a:srgbClr val="AA5B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4" name="Freeform 70"/>
              <p:cNvSpPr>
                <a:spLocks noChangeArrowheads="1"/>
              </p:cNvSpPr>
              <p:nvPr/>
            </p:nvSpPr>
            <p:spPr bwMode="auto">
              <a:xfrm>
                <a:off x="4146" y="2504"/>
                <a:ext cx="186" cy="265"/>
              </a:xfrm>
              <a:custGeom>
                <a:avLst/>
                <a:gdLst>
                  <a:gd name="T0" fmla="*/ 0 w 373"/>
                  <a:gd name="T1" fmla="*/ 1 h 530"/>
                  <a:gd name="T2" fmla="*/ 0 w 373"/>
                  <a:gd name="T3" fmla="*/ 1 h 530"/>
                  <a:gd name="T4" fmla="*/ 0 w 373"/>
                  <a:gd name="T5" fmla="*/ 1 h 530"/>
                  <a:gd name="T6" fmla="*/ 0 w 373"/>
                  <a:gd name="T7" fmla="*/ 1 h 530"/>
                  <a:gd name="T8" fmla="*/ 0 w 373"/>
                  <a:gd name="T9" fmla="*/ 1 h 530"/>
                  <a:gd name="T10" fmla="*/ 0 w 373"/>
                  <a:gd name="T11" fmla="*/ 1 h 530"/>
                  <a:gd name="T12" fmla="*/ 0 w 373"/>
                  <a:gd name="T13" fmla="*/ 1 h 530"/>
                  <a:gd name="T14" fmla="*/ 0 w 373"/>
                  <a:gd name="T15" fmla="*/ 1 h 530"/>
                  <a:gd name="T16" fmla="*/ 0 w 373"/>
                  <a:gd name="T17" fmla="*/ 1 h 530"/>
                  <a:gd name="T18" fmla="*/ 0 w 373"/>
                  <a:gd name="T19" fmla="*/ 1 h 530"/>
                  <a:gd name="T20" fmla="*/ 0 w 373"/>
                  <a:gd name="T21" fmla="*/ 1 h 530"/>
                  <a:gd name="T22" fmla="*/ 0 w 373"/>
                  <a:gd name="T23" fmla="*/ 1 h 530"/>
                  <a:gd name="T24" fmla="*/ 0 w 373"/>
                  <a:gd name="T25" fmla="*/ 1 h 530"/>
                  <a:gd name="T26" fmla="*/ 0 w 373"/>
                  <a:gd name="T27" fmla="*/ 1 h 530"/>
                  <a:gd name="T28" fmla="*/ 0 w 373"/>
                  <a:gd name="T29" fmla="*/ 1 h 530"/>
                  <a:gd name="T30" fmla="*/ 0 w 373"/>
                  <a:gd name="T31" fmla="*/ 1 h 530"/>
                  <a:gd name="T32" fmla="*/ 0 w 373"/>
                  <a:gd name="T33" fmla="*/ 1 h 530"/>
                  <a:gd name="T34" fmla="*/ 0 w 373"/>
                  <a:gd name="T35" fmla="*/ 1 h 530"/>
                  <a:gd name="T36" fmla="*/ 0 w 373"/>
                  <a:gd name="T37" fmla="*/ 1 h 530"/>
                  <a:gd name="T38" fmla="*/ 0 w 373"/>
                  <a:gd name="T39" fmla="*/ 1 h 530"/>
                  <a:gd name="T40" fmla="*/ 0 w 373"/>
                  <a:gd name="T41" fmla="*/ 1 h 530"/>
                  <a:gd name="T42" fmla="*/ 0 w 373"/>
                  <a:gd name="T43" fmla="*/ 1 h 530"/>
                  <a:gd name="T44" fmla="*/ 0 w 373"/>
                  <a:gd name="T45" fmla="*/ 1 h 530"/>
                  <a:gd name="T46" fmla="*/ 0 w 373"/>
                  <a:gd name="T47" fmla="*/ 1 h 530"/>
                  <a:gd name="T48" fmla="*/ 0 w 373"/>
                  <a:gd name="T49" fmla="*/ 1 h 530"/>
                  <a:gd name="T50" fmla="*/ 0 w 373"/>
                  <a:gd name="T51" fmla="*/ 1 h 530"/>
                  <a:gd name="T52" fmla="*/ 0 w 373"/>
                  <a:gd name="T53" fmla="*/ 1 h 530"/>
                  <a:gd name="T54" fmla="*/ 0 w 373"/>
                  <a:gd name="T55" fmla="*/ 1 h 530"/>
                  <a:gd name="T56" fmla="*/ 0 w 373"/>
                  <a:gd name="T57" fmla="*/ 1 h 530"/>
                  <a:gd name="T58" fmla="*/ 0 w 373"/>
                  <a:gd name="T59" fmla="*/ 1 h 530"/>
                  <a:gd name="T60" fmla="*/ 0 w 373"/>
                  <a:gd name="T61" fmla="*/ 1 h 530"/>
                  <a:gd name="T62" fmla="*/ 0 w 373"/>
                  <a:gd name="T63" fmla="*/ 1 h 5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3"/>
                  <a:gd name="T97" fmla="*/ 0 h 530"/>
                  <a:gd name="T98" fmla="*/ 373 w 373"/>
                  <a:gd name="T99" fmla="*/ 530 h 5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3" h="530">
                    <a:moveTo>
                      <a:pt x="33" y="20"/>
                    </a:moveTo>
                    <a:lnTo>
                      <a:pt x="43" y="26"/>
                    </a:lnTo>
                    <a:lnTo>
                      <a:pt x="50" y="31"/>
                    </a:lnTo>
                    <a:lnTo>
                      <a:pt x="59" y="37"/>
                    </a:lnTo>
                    <a:lnTo>
                      <a:pt x="66" y="42"/>
                    </a:lnTo>
                    <a:lnTo>
                      <a:pt x="76" y="55"/>
                    </a:lnTo>
                    <a:lnTo>
                      <a:pt x="87" y="66"/>
                    </a:lnTo>
                    <a:lnTo>
                      <a:pt x="96" y="79"/>
                    </a:lnTo>
                    <a:lnTo>
                      <a:pt x="105" y="92"/>
                    </a:lnTo>
                    <a:lnTo>
                      <a:pt x="114" y="97"/>
                    </a:lnTo>
                    <a:lnTo>
                      <a:pt x="123" y="104"/>
                    </a:lnTo>
                    <a:lnTo>
                      <a:pt x="133" y="110"/>
                    </a:lnTo>
                    <a:lnTo>
                      <a:pt x="144" y="117"/>
                    </a:lnTo>
                    <a:lnTo>
                      <a:pt x="153" y="125"/>
                    </a:lnTo>
                    <a:lnTo>
                      <a:pt x="162" y="130"/>
                    </a:lnTo>
                    <a:lnTo>
                      <a:pt x="171" y="138"/>
                    </a:lnTo>
                    <a:lnTo>
                      <a:pt x="180" y="143"/>
                    </a:lnTo>
                    <a:lnTo>
                      <a:pt x="219" y="174"/>
                    </a:lnTo>
                    <a:lnTo>
                      <a:pt x="252" y="205"/>
                    </a:lnTo>
                    <a:lnTo>
                      <a:pt x="281" y="235"/>
                    </a:lnTo>
                    <a:lnTo>
                      <a:pt x="307" y="266"/>
                    </a:lnTo>
                    <a:lnTo>
                      <a:pt x="327" y="299"/>
                    </a:lnTo>
                    <a:lnTo>
                      <a:pt x="344" y="336"/>
                    </a:lnTo>
                    <a:lnTo>
                      <a:pt x="358" y="378"/>
                    </a:lnTo>
                    <a:lnTo>
                      <a:pt x="367" y="426"/>
                    </a:lnTo>
                    <a:lnTo>
                      <a:pt x="369" y="452"/>
                    </a:lnTo>
                    <a:lnTo>
                      <a:pt x="371" y="477"/>
                    </a:lnTo>
                    <a:lnTo>
                      <a:pt x="371" y="505"/>
                    </a:lnTo>
                    <a:lnTo>
                      <a:pt x="373" y="530"/>
                    </a:lnTo>
                    <a:lnTo>
                      <a:pt x="358" y="523"/>
                    </a:lnTo>
                    <a:lnTo>
                      <a:pt x="344" y="518"/>
                    </a:lnTo>
                    <a:lnTo>
                      <a:pt x="329" y="510"/>
                    </a:lnTo>
                    <a:lnTo>
                      <a:pt x="314" y="503"/>
                    </a:lnTo>
                    <a:lnTo>
                      <a:pt x="299" y="497"/>
                    </a:lnTo>
                    <a:lnTo>
                      <a:pt x="285" y="490"/>
                    </a:lnTo>
                    <a:lnTo>
                      <a:pt x="270" y="485"/>
                    </a:lnTo>
                    <a:lnTo>
                      <a:pt x="255" y="477"/>
                    </a:lnTo>
                    <a:lnTo>
                      <a:pt x="243" y="466"/>
                    </a:lnTo>
                    <a:lnTo>
                      <a:pt x="232" y="457"/>
                    </a:lnTo>
                    <a:lnTo>
                      <a:pt x="219" y="446"/>
                    </a:lnTo>
                    <a:lnTo>
                      <a:pt x="208" y="435"/>
                    </a:lnTo>
                    <a:lnTo>
                      <a:pt x="195" y="426"/>
                    </a:lnTo>
                    <a:lnTo>
                      <a:pt x="182" y="415"/>
                    </a:lnTo>
                    <a:lnTo>
                      <a:pt x="171" y="404"/>
                    </a:lnTo>
                    <a:lnTo>
                      <a:pt x="158" y="393"/>
                    </a:lnTo>
                    <a:lnTo>
                      <a:pt x="140" y="360"/>
                    </a:lnTo>
                    <a:lnTo>
                      <a:pt x="125" y="325"/>
                    </a:lnTo>
                    <a:lnTo>
                      <a:pt x="114" y="286"/>
                    </a:lnTo>
                    <a:lnTo>
                      <a:pt x="105" y="248"/>
                    </a:lnTo>
                    <a:lnTo>
                      <a:pt x="98" y="207"/>
                    </a:lnTo>
                    <a:lnTo>
                      <a:pt x="88" y="165"/>
                    </a:lnTo>
                    <a:lnTo>
                      <a:pt x="79" y="125"/>
                    </a:lnTo>
                    <a:lnTo>
                      <a:pt x="66" y="86"/>
                    </a:lnTo>
                    <a:lnTo>
                      <a:pt x="59" y="75"/>
                    </a:lnTo>
                    <a:lnTo>
                      <a:pt x="50" y="64"/>
                    </a:lnTo>
                    <a:lnTo>
                      <a:pt x="43" y="53"/>
                    </a:lnTo>
                    <a:lnTo>
                      <a:pt x="33" y="42"/>
                    </a:lnTo>
                    <a:lnTo>
                      <a:pt x="26" y="31"/>
                    </a:lnTo>
                    <a:lnTo>
                      <a:pt x="17" y="20"/>
                    </a:lnTo>
                    <a:lnTo>
                      <a:pt x="10" y="11"/>
                    </a:lnTo>
                    <a:lnTo>
                      <a:pt x="0" y="0"/>
                    </a:lnTo>
                    <a:lnTo>
                      <a:pt x="10" y="4"/>
                    </a:lnTo>
                    <a:lnTo>
                      <a:pt x="17" y="9"/>
                    </a:lnTo>
                    <a:lnTo>
                      <a:pt x="26" y="15"/>
                    </a:lnTo>
                    <a:lnTo>
                      <a:pt x="33" y="20"/>
                    </a:lnTo>
                    <a:close/>
                  </a:path>
                </a:pathLst>
              </a:custGeom>
              <a:solidFill>
                <a:srgbClr val="B56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5" name="Freeform 71"/>
              <p:cNvSpPr>
                <a:spLocks noChangeArrowheads="1"/>
              </p:cNvSpPr>
              <p:nvPr/>
            </p:nvSpPr>
            <p:spPr bwMode="auto">
              <a:xfrm>
                <a:off x="4156" y="2520"/>
                <a:ext cx="172" cy="245"/>
              </a:xfrm>
              <a:custGeom>
                <a:avLst/>
                <a:gdLst>
                  <a:gd name="T0" fmla="*/ 1 w 343"/>
                  <a:gd name="T1" fmla="*/ 1 h 490"/>
                  <a:gd name="T2" fmla="*/ 1 w 343"/>
                  <a:gd name="T3" fmla="*/ 1 h 490"/>
                  <a:gd name="T4" fmla="*/ 1 w 343"/>
                  <a:gd name="T5" fmla="*/ 1 h 490"/>
                  <a:gd name="T6" fmla="*/ 1 w 343"/>
                  <a:gd name="T7" fmla="*/ 1 h 490"/>
                  <a:gd name="T8" fmla="*/ 1 w 343"/>
                  <a:gd name="T9" fmla="*/ 1 h 490"/>
                  <a:gd name="T10" fmla="*/ 1 w 343"/>
                  <a:gd name="T11" fmla="*/ 1 h 490"/>
                  <a:gd name="T12" fmla="*/ 1 w 343"/>
                  <a:gd name="T13" fmla="*/ 1 h 490"/>
                  <a:gd name="T14" fmla="*/ 1 w 343"/>
                  <a:gd name="T15" fmla="*/ 1 h 490"/>
                  <a:gd name="T16" fmla="*/ 1 w 343"/>
                  <a:gd name="T17" fmla="*/ 1 h 490"/>
                  <a:gd name="T18" fmla="*/ 1 w 343"/>
                  <a:gd name="T19" fmla="*/ 1 h 490"/>
                  <a:gd name="T20" fmla="*/ 1 w 343"/>
                  <a:gd name="T21" fmla="*/ 1 h 490"/>
                  <a:gd name="T22" fmla="*/ 1 w 343"/>
                  <a:gd name="T23" fmla="*/ 1 h 490"/>
                  <a:gd name="T24" fmla="*/ 1 w 343"/>
                  <a:gd name="T25" fmla="*/ 1 h 490"/>
                  <a:gd name="T26" fmla="*/ 1 w 343"/>
                  <a:gd name="T27" fmla="*/ 1 h 490"/>
                  <a:gd name="T28" fmla="*/ 1 w 343"/>
                  <a:gd name="T29" fmla="*/ 1 h 490"/>
                  <a:gd name="T30" fmla="*/ 1 w 343"/>
                  <a:gd name="T31" fmla="*/ 1 h 490"/>
                  <a:gd name="T32" fmla="*/ 1 w 343"/>
                  <a:gd name="T33" fmla="*/ 1 h 490"/>
                  <a:gd name="T34" fmla="*/ 1 w 343"/>
                  <a:gd name="T35" fmla="*/ 1 h 490"/>
                  <a:gd name="T36" fmla="*/ 1 w 343"/>
                  <a:gd name="T37" fmla="*/ 1 h 490"/>
                  <a:gd name="T38" fmla="*/ 1 w 343"/>
                  <a:gd name="T39" fmla="*/ 1 h 490"/>
                  <a:gd name="T40" fmla="*/ 1 w 343"/>
                  <a:gd name="T41" fmla="*/ 1 h 490"/>
                  <a:gd name="T42" fmla="*/ 1 w 343"/>
                  <a:gd name="T43" fmla="*/ 1 h 490"/>
                  <a:gd name="T44" fmla="*/ 1 w 343"/>
                  <a:gd name="T45" fmla="*/ 1 h 490"/>
                  <a:gd name="T46" fmla="*/ 1 w 343"/>
                  <a:gd name="T47" fmla="*/ 1 h 490"/>
                  <a:gd name="T48" fmla="*/ 1 w 343"/>
                  <a:gd name="T49" fmla="*/ 1 h 490"/>
                  <a:gd name="T50" fmla="*/ 1 w 343"/>
                  <a:gd name="T51" fmla="*/ 1 h 490"/>
                  <a:gd name="T52" fmla="*/ 1 w 343"/>
                  <a:gd name="T53" fmla="*/ 1 h 490"/>
                  <a:gd name="T54" fmla="*/ 1 w 343"/>
                  <a:gd name="T55" fmla="*/ 1 h 490"/>
                  <a:gd name="T56" fmla="*/ 1 w 343"/>
                  <a:gd name="T57" fmla="*/ 1 h 490"/>
                  <a:gd name="T58" fmla="*/ 1 w 343"/>
                  <a:gd name="T59" fmla="*/ 1 h 490"/>
                  <a:gd name="T60" fmla="*/ 1 w 343"/>
                  <a:gd name="T61" fmla="*/ 1 h 490"/>
                  <a:gd name="T62" fmla="*/ 1 w 343"/>
                  <a:gd name="T63" fmla="*/ 1 h 4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43"/>
                  <a:gd name="T97" fmla="*/ 0 h 490"/>
                  <a:gd name="T98" fmla="*/ 343 w 343"/>
                  <a:gd name="T99" fmla="*/ 490 h 4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43" h="490">
                    <a:moveTo>
                      <a:pt x="31" y="18"/>
                    </a:moveTo>
                    <a:lnTo>
                      <a:pt x="38" y="24"/>
                    </a:lnTo>
                    <a:lnTo>
                      <a:pt x="45" y="29"/>
                    </a:lnTo>
                    <a:lnTo>
                      <a:pt x="55" y="35"/>
                    </a:lnTo>
                    <a:lnTo>
                      <a:pt x="62" y="40"/>
                    </a:lnTo>
                    <a:lnTo>
                      <a:pt x="71" y="51"/>
                    </a:lnTo>
                    <a:lnTo>
                      <a:pt x="80" y="62"/>
                    </a:lnTo>
                    <a:lnTo>
                      <a:pt x="88" y="75"/>
                    </a:lnTo>
                    <a:lnTo>
                      <a:pt x="97" y="86"/>
                    </a:lnTo>
                    <a:lnTo>
                      <a:pt x="106" y="92"/>
                    </a:lnTo>
                    <a:lnTo>
                      <a:pt x="115" y="99"/>
                    </a:lnTo>
                    <a:lnTo>
                      <a:pt x="124" y="105"/>
                    </a:lnTo>
                    <a:lnTo>
                      <a:pt x="134" y="110"/>
                    </a:lnTo>
                    <a:lnTo>
                      <a:pt x="141" y="116"/>
                    </a:lnTo>
                    <a:lnTo>
                      <a:pt x="150" y="121"/>
                    </a:lnTo>
                    <a:lnTo>
                      <a:pt x="159" y="129"/>
                    </a:lnTo>
                    <a:lnTo>
                      <a:pt x="168" y="134"/>
                    </a:lnTo>
                    <a:lnTo>
                      <a:pt x="203" y="163"/>
                    </a:lnTo>
                    <a:lnTo>
                      <a:pt x="234" y="191"/>
                    </a:lnTo>
                    <a:lnTo>
                      <a:pt x="260" y="219"/>
                    </a:lnTo>
                    <a:lnTo>
                      <a:pt x="284" y="246"/>
                    </a:lnTo>
                    <a:lnTo>
                      <a:pt x="302" y="275"/>
                    </a:lnTo>
                    <a:lnTo>
                      <a:pt x="317" y="309"/>
                    </a:lnTo>
                    <a:lnTo>
                      <a:pt x="328" y="347"/>
                    </a:lnTo>
                    <a:lnTo>
                      <a:pt x="337" y="393"/>
                    </a:lnTo>
                    <a:lnTo>
                      <a:pt x="339" y="417"/>
                    </a:lnTo>
                    <a:lnTo>
                      <a:pt x="341" y="441"/>
                    </a:lnTo>
                    <a:lnTo>
                      <a:pt x="341" y="466"/>
                    </a:lnTo>
                    <a:lnTo>
                      <a:pt x="343" y="490"/>
                    </a:lnTo>
                    <a:lnTo>
                      <a:pt x="330" y="485"/>
                    </a:lnTo>
                    <a:lnTo>
                      <a:pt x="315" y="477"/>
                    </a:lnTo>
                    <a:lnTo>
                      <a:pt x="302" y="472"/>
                    </a:lnTo>
                    <a:lnTo>
                      <a:pt x="290" y="465"/>
                    </a:lnTo>
                    <a:lnTo>
                      <a:pt x="275" y="459"/>
                    </a:lnTo>
                    <a:lnTo>
                      <a:pt x="262" y="454"/>
                    </a:lnTo>
                    <a:lnTo>
                      <a:pt x="247" y="446"/>
                    </a:lnTo>
                    <a:lnTo>
                      <a:pt x="234" y="441"/>
                    </a:lnTo>
                    <a:lnTo>
                      <a:pt x="223" y="432"/>
                    </a:lnTo>
                    <a:lnTo>
                      <a:pt x="212" y="422"/>
                    </a:lnTo>
                    <a:lnTo>
                      <a:pt x="201" y="413"/>
                    </a:lnTo>
                    <a:lnTo>
                      <a:pt x="190" y="402"/>
                    </a:lnTo>
                    <a:lnTo>
                      <a:pt x="179" y="393"/>
                    </a:lnTo>
                    <a:lnTo>
                      <a:pt x="168" y="384"/>
                    </a:lnTo>
                    <a:lnTo>
                      <a:pt x="157" y="375"/>
                    </a:lnTo>
                    <a:lnTo>
                      <a:pt x="146" y="365"/>
                    </a:lnTo>
                    <a:lnTo>
                      <a:pt x="128" y="334"/>
                    </a:lnTo>
                    <a:lnTo>
                      <a:pt x="115" y="301"/>
                    </a:lnTo>
                    <a:lnTo>
                      <a:pt x="104" y="266"/>
                    </a:lnTo>
                    <a:lnTo>
                      <a:pt x="97" y="230"/>
                    </a:lnTo>
                    <a:lnTo>
                      <a:pt x="89" y="193"/>
                    </a:lnTo>
                    <a:lnTo>
                      <a:pt x="82" y="156"/>
                    </a:lnTo>
                    <a:lnTo>
                      <a:pt x="73" y="118"/>
                    </a:lnTo>
                    <a:lnTo>
                      <a:pt x="62" y="79"/>
                    </a:lnTo>
                    <a:lnTo>
                      <a:pt x="55" y="70"/>
                    </a:lnTo>
                    <a:lnTo>
                      <a:pt x="45" y="59"/>
                    </a:lnTo>
                    <a:lnTo>
                      <a:pt x="38" y="50"/>
                    </a:lnTo>
                    <a:lnTo>
                      <a:pt x="31" y="39"/>
                    </a:lnTo>
                    <a:lnTo>
                      <a:pt x="22" y="29"/>
                    </a:lnTo>
                    <a:lnTo>
                      <a:pt x="14" y="20"/>
                    </a:lnTo>
                    <a:lnTo>
                      <a:pt x="7" y="9"/>
                    </a:lnTo>
                    <a:lnTo>
                      <a:pt x="0" y="0"/>
                    </a:lnTo>
                    <a:lnTo>
                      <a:pt x="7" y="4"/>
                    </a:lnTo>
                    <a:lnTo>
                      <a:pt x="14" y="9"/>
                    </a:lnTo>
                    <a:lnTo>
                      <a:pt x="23" y="15"/>
                    </a:lnTo>
                    <a:lnTo>
                      <a:pt x="31" y="18"/>
                    </a:lnTo>
                    <a:close/>
                  </a:path>
                </a:pathLst>
              </a:custGeom>
              <a:solidFill>
                <a:srgbClr val="BF6B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6" name="Freeform 72"/>
              <p:cNvSpPr>
                <a:spLocks noChangeArrowheads="1"/>
              </p:cNvSpPr>
              <p:nvPr/>
            </p:nvSpPr>
            <p:spPr bwMode="auto">
              <a:xfrm>
                <a:off x="4166" y="2535"/>
                <a:ext cx="157" cy="225"/>
              </a:xfrm>
              <a:custGeom>
                <a:avLst/>
                <a:gdLst>
                  <a:gd name="T0" fmla="*/ 1 w 314"/>
                  <a:gd name="T1" fmla="*/ 1 h 450"/>
                  <a:gd name="T2" fmla="*/ 1 w 314"/>
                  <a:gd name="T3" fmla="*/ 1 h 450"/>
                  <a:gd name="T4" fmla="*/ 1 w 314"/>
                  <a:gd name="T5" fmla="*/ 1 h 450"/>
                  <a:gd name="T6" fmla="*/ 1 w 314"/>
                  <a:gd name="T7" fmla="*/ 1 h 450"/>
                  <a:gd name="T8" fmla="*/ 1 w 314"/>
                  <a:gd name="T9" fmla="*/ 1 h 450"/>
                  <a:gd name="T10" fmla="*/ 1 w 314"/>
                  <a:gd name="T11" fmla="*/ 1 h 450"/>
                  <a:gd name="T12" fmla="*/ 1 w 314"/>
                  <a:gd name="T13" fmla="*/ 1 h 450"/>
                  <a:gd name="T14" fmla="*/ 1 w 314"/>
                  <a:gd name="T15" fmla="*/ 1 h 450"/>
                  <a:gd name="T16" fmla="*/ 1 w 314"/>
                  <a:gd name="T17" fmla="*/ 1 h 450"/>
                  <a:gd name="T18" fmla="*/ 1 w 314"/>
                  <a:gd name="T19" fmla="*/ 1 h 450"/>
                  <a:gd name="T20" fmla="*/ 1 w 314"/>
                  <a:gd name="T21" fmla="*/ 1 h 450"/>
                  <a:gd name="T22" fmla="*/ 1 w 314"/>
                  <a:gd name="T23" fmla="*/ 1 h 450"/>
                  <a:gd name="T24" fmla="*/ 1 w 314"/>
                  <a:gd name="T25" fmla="*/ 1 h 450"/>
                  <a:gd name="T26" fmla="*/ 1 w 314"/>
                  <a:gd name="T27" fmla="*/ 1 h 450"/>
                  <a:gd name="T28" fmla="*/ 1 w 314"/>
                  <a:gd name="T29" fmla="*/ 1 h 450"/>
                  <a:gd name="T30" fmla="*/ 1 w 314"/>
                  <a:gd name="T31" fmla="*/ 1 h 450"/>
                  <a:gd name="T32" fmla="*/ 1 w 314"/>
                  <a:gd name="T33" fmla="*/ 1 h 450"/>
                  <a:gd name="T34" fmla="*/ 1 w 314"/>
                  <a:gd name="T35" fmla="*/ 1 h 450"/>
                  <a:gd name="T36" fmla="*/ 1 w 314"/>
                  <a:gd name="T37" fmla="*/ 1 h 450"/>
                  <a:gd name="T38" fmla="*/ 1 w 314"/>
                  <a:gd name="T39" fmla="*/ 1 h 450"/>
                  <a:gd name="T40" fmla="*/ 1 w 314"/>
                  <a:gd name="T41" fmla="*/ 1 h 450"/>
                  <a:gd name="T42" fmla="*/ 1 w 314"/>
                  <a:gd name="T43" fmla="*/ 1 h 450"/>
                  <a:gd name="T44" fmla="*/ 1 w 314"/>
                  <a:gd name="T45" fmla="*/ 1 h 450"/>
                  <a:gd name="T46" fmla="*/ 1 w 314"/>
                  <a:gd name="T47" fmla="*/ 1 h 450"/>
                  <a:gd name="T48" fmla="*/ 1 w 314"/>
                  <a:gd name="T49" fmla="*/ 1 h 450"/>
                  <a:gd name="T50" fmla="*/ 1 w 314"/>
                  <a:gd name="T51" fmla="*/ 1 h 450"/>
                  <a:gd name="T52" fmla="*/ 1 w 314"/>
                  <a:gd name="T53" fmla="*/ 1 h 450"/>
                  <a:gd name="T54" fmla="*/ 1 w 314"/>
                  <a:gd name="T55" fmla="*/ 1 h 450"/>
                  <a:gd name="T56" fmla="*/ 1 w 314"/>
                  <a:gd name="T57" fmla="*/ 1 h 450"/>
                  <a:gd name="T58" fmla="*/ 1 w 314"/>
                  <a:gd name="T59" fmla="*/ 1 h 450"/>
                  <a:gd name="T60" fmla="*/ 1 w 314"/>
                  <a:gd name="T61" fmla="*/ 1 h 450"/>
                  <a:gd name="T62" fmla="*/ 1 w 314"/>
                  <a:gd name="T63" fmla="*/ 1 h 4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4"/>
                  <a:gd name="T97" fmla="*/ 0 h 450"/>
                  <a:gd name="T98" fmla="*/ 314 w 314"/>
                  <a:gd name="T99" fmla="*/ 450 h 45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4" h="450">
                    <a:moveTo>
                      <a:pt x="29" y="19"/>
                    </a:moveTo>
                    <a:lnTo>
                      <a:pt x="36" y="22"/>
                    </a:lnTo>
                    <a:lnTo>
                      <a:pt x="44" y="28"/>
                    </a:lnTo>
                    <a:lnTo>
                      <a:pt x="51" y="33"/>
                    </a:lnTo>
                    <a:lnTo>
                      <a:pt x="58" y="37"/>
                    </a:lnTo>
                    <a:lnTo>
                      <a:pt x="68" y="48"/>
                    </a:lnTo>
                    <a:lnTo>
                      <a:pt x="75" y="59"/>
                    </a:lnTo>
                    <a:lnTo>
                      <a:pt x="84" y="70"/>
                    </a:lnTo>
                    <a:lnTo>
                      <a:pt x="92" y="81"/>
                    </a:lnTo>
                    <a:lnTo>
                      <a:pt x="101" y="87"/>
                    </a:lnTo>
                    <a:lnTo>
                      <a:pt x="108" y="92"/>
                    </a:lnTo>
                    <a:lnTo>
                      <a:pt x="117" y="98"/>
                    </a:lnTo>
                    <a:lnTo>
                      <a:pt x="125" y="103"/>
                    </a:lnTo>
                    <a:lnTo>
                      <a:pt x="134" y="109"/>
                    </a:lnTo>
                    <a:lnTo>
                      <a:pt x="141" y="114"/>
                    </a:lnTo>
                    <a:lnTo>
                      <a:pt x="150" y="120"/>
                    </a:lnTo>
                    <a:lnTo>
                      <a:pt x="158" y="125"/>
                    </a:lnTo>
                    <a:lnTo>
                      <a:pt x="191" y="153"/>
                    </a:lnTo>
                    <a:lnTo>
                      <a:pt x="218" y="178"/>
                    </a:lnTo>
                    <a:lnTo>
                      <a:pt x="242" y="202"/>
                    </a:lnTo>
                    <a:lnTo>
                      <a:pt x="262" y="226"/>
                    </a:lnTo>
                    <a:lnTo>
                      <a:pt x="279" y="254"/>
                    </a:lnTo>
                    <a:lnTo>
                      <a:pt x="292" y="283"/>
                    </a:lnTo>
                    <a:lnTo>
                      <a:pt x="301" y="318"/>
                    </a:lnTo>
                    <a:lnTo>
                      <a:pt x="310" y="360"/>
                    </a:lnTo>
                    <a:lnTo>
                      <a:pt x="312" y="382"/>
                    </a:lnTo>
                    <a:lnTo>
                      <a:pt x="312" y="404"/>
                    </a:lnTo>
                    <a:lnTo>
                      <a:pt x="312" y="426"/>
                    </a:lnTo>
                    <a:lnTo>
                      <a:pt x="314" y="450"/>
                    </a:lnTo>
                    <a:lnTo>
                      <a:pt x="301" y="445"/>
                    </a:lnTo>
                    <a:lnTo>
                      <a:pt x="290" y="439"/>
                    </a:lnTo>
                    <a:lnTo>
                      <a:pt x="277" y="434"/>
                    </a:lnTo>
                    <a:lnTo>
                      <a:pt x="264" y="428"/>
                    </a:lnTo>
                    <a:lnTo>
                      <a:pt x="251" y="423"/>
                    </a:lnTo>
                    <a:lnTo>
                      <a:pt x="240" y="417"/>
                    </a:lnTo>
                    <a:lnTo>
                      <a:pt x="227" y="410"/>
                    </a:lnTo>
                    <a:lnTo>
                      <a:pt x="214" y="404"/>
                    </a:lnTo>
                    <a:lnTo>
                      <a:pt x="205" y="395"/>
                    </a:lnTo>
                    <a:lnTo>
                      <a:pt x="194" y="388"/>
                    </a:lnTo>
                    <a:lnTo>
                      <a:pt x="185" y="379"/>
                    </a:lnTo>
                    <a:lnTo>
                      <a:pt x="174" y="371"/>
                    </a:lnTo>
                    <a:lnTo>
                      <a:pt x="165" y="362"/>
                    </a:lnTo>
                    <a:lnTo>
                      <a:pt x="154" y="355"/>
                    </a:lnTo>
                    <a:lnTo>
                      <a:pt x="145" y="345"/>
                    </a:lnTo>
                    <a:lnTo>
                      <a:pt x="134" y="336"/>
                    </a:lnTo>
                    <a:lnTo>
                      <a:pt x="117" y="307"/>
                    </a:lnTo>
                    <a:lnTo>
                      <a:pt x="106" y="278"/>
                    </a:lnTo>
                    <a:lnTo>
                      <a:pt x="97" y="246"/>
                    </a:lnTo>
                    <a:lnTo>
                      <a:pt x="90" y="213"/>
                    </a:lnTo>
                    <a:lnTo>
                      <a:pt x="84" y="178"/>
                    </a:lnTo>
                    <a:lnTo>
                      <a:pt x="77" y="145"/>
                    </a:lnTo>
                    <a:lnTo>
                      <a:pt x="69" y="110"/>
                    </a:lnTo>
                    <a:lnTo>
                      <a:pt x="58" y="76"/>
                    </a:lnTo>
                    <a:lnTo>
                      <a:pt x="51" y="65"/>
                    </a:lnTo>
                    <a:lnTo>
                      <a:pt x="44" y="55"/>
                    </a:lnTo>
                    <a:lnTo>
                      <a:pt x="36" y="46"/>
                    </a:lnTo>
                    <a:lnTo>
                      <a:pt x="29" y="37"/>
                    </a:lnTo>
                    <a:lnTo>
                      <a:pt x="22" y="28"/>
                    </a:lnTo>
                    <a:lnTo>
                      <a:pt x="14" y="19"/>
                    </a:lnTo>
                    <a:lnTo>
                      <a:pt x="7" y="9"/>
                    </a:lnTo>
                    <a:lnTo>
                      <a:pt x="0" y="0"/>
                    </a:lnTo>
                    <a:lnTo>
                      <a:pt x="7" y="4"/>
                    </a:lnTo>
                    <a:lnTo>
                      <a:pt x="14" y="9"/>
                    </a:lnTo>
                    <a:lnTo>
                      <a:pt x="22" y="13"/>
                    </a:lnTo>
                    <a:lnTo>
                      <a:pt x="29" y="19"/>
                    </a:lnTo>
                    <a:close/>
                  </a:path>
                </a:pathLst>
              </a:custGeom>
              <a:solidFill>
                <a:srgbClr val="CC7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7" name="Freeform 73"/>
              <p:cNvSpPr>
                <a:spLocks noChangeArrowheads="1"/>
              </p:cNvSpPr>
              <p:nvPr/>
            </p:nvSpPr>
            <p:spPr bwMode="auto">
              <a:xfrm>
                <a:off x="4176" y="2551"/>
                <a:ext cx="143" cy="204"/>
              </a:xfrm>
              <a:custGeom>
                <a:avLst/>
                <a:gdLst>
                  <a:gd name="T0" fmla="*/ 1 w 284"/>
                  <a:gd name="T1" fmla="*/ 0 h 410"/>
                  <a:gd name="T2" fmla="*/ 1 w 284"/>
                  <a:gd name="T3" fmla="*/ 0 h 410"/>
                  <a:gd name="T4" fmla="*/ 1 w 284"/>
                  <a:gd name="T5" fmla="*/ 0 h 410"/>
                  <a:gd name="T6" fmla="*/ 1 w 284"/>
                  <a:gd name="T7" fmla="*/ 0 h 410"/>
                  <a:gd name="T8" fmla="*/ 1 w 284"/>
                  <a:gd name="T9" fmla="*/ 0 h 410"/>
                  <a:gd name="T10" fmla="*/ 1 w 284"/>
                  <a:gd name="T11" fmla="*/ 0 h 410"/>
                  <a:gd name="T12" fmla="*/ 1 w 284"/>
                  <a:gd name="T13" fmla="*/ 0 h 410"/>
                  <a:gd name="T14" fmla="*/ 1 w 284"/>
                  <a:gd name="T15" fmla="*/ 0 h 410"/>
                  <a:gd name="T16" fmla="*/ 1 w 284"/>
                  <a:gd name="T17" fmla="*/ 0 h 410"/>
                  <a:gd name="T18" fmla="*/ 1 w 284"/>
                  <a:gd name="T19" fmla="*/ 0 h 410"/>
                  <a:gd name="T20" fmla="*/ 1 w 284"/>
                  <a:gd name="T21" fmla="*/ 0 h 410"/>
                  <a:gd name="T22" fmla="*/ 1 w 284"/>
                  <a:gd name="T23" fmla="*/ 0 h 410"/>
                  <a:gd name="T24" fmla="*/ 1 w 284"/>
                  <a:gd name="T25" fmla="*/ 0 h 410"/>
                  <a:gd name="T26" fmla="*/ 1 w 284"/>
                  <a:gd name="T27" fmla="*/ 0 h 410"/>
                  <a:gd name="T28" fmla="*/ 1 w 284"/>
                  <a:gd name="T29" fmla="*/ 0 h 410"/>
                  <a:gd name="T30" fmla="*/ 1 w 284"/>
                  <a:gd name="T31" fmla="*/ 0 h 410"/>
                  <a:gd name="T32" fmla="*/ 1 w 284"/>
                  <a:gd name="T33" fmla="*/ 0 h 410"/>
                  <a:gd name="T34" fmla="*/ 1 w 284"/>
                  <a:gd name="T35" fmla="*/ 0 h 410"/>
                  <a:gd name="T36" fmla="*/ 1 w 284"/>
                  <a:gd name="T37" fmla="*/ 0 h 410"/>
                  <a:gd name="T38" fmla="*/ 1 w 284"/>
                  <a:gd name="T39" fmla="*/ 0 h 410"/>
                  <a:gd name="T40" fmla="*/ 1 w 284"/>
                  <a:gd name="T41" fmla="*/ 0 h 410"/>
                  <a:gd name="T42" fmla="*/ 1 w 284"/>
                  <a:gd name="T43" fmla="*/ 0 h 410"/>
                  <a:gd name="T44" fmla="*/ 1 w 284"/>
                  <a:gd name="T45" fmla="*/ 0 h 410"/>
                  <a:gd name="T46" fmla="*/ 1 w 284"/>
                  <a:gd name="T47" fmla="*/ 0 h 410"/>
                  <a:gd name="T48" fmla="*/ 1 w 284"/>
                  <a:gd name="T49" fmla="*/ 0 h 410"/>
                  <a:gd name="T50" fmla="*/ 1 w 284"/>
                  <a:gd name="T51" fmla="*/ 0 h 410"/>
                  <a:gd name="T52" fmla="*/ 1 w 284"/>
                  <a:gd name="T53" fmla="*/ 0 h 410"/>
                  <a:gd name="T54" fmla="*/ 1 w 284"/>
                  <a:gd name="T55" fmla="*/ 0 h 410"/>
                  <a:gd name="T56" fmla="*/ 1 w 284"/>
                  <a:gd name="T57" fmla="*/ 0 h 410"/>
                  <a:gd name="T58" fmla="*/ 1 w 284"/>
                  <a:gd name="T59" fmla="*/ 0 h 410"/>
                  <a:gd name="T60" fmla="*/ 1 w 284"/>
                  <a:gd name="T61" fmla="*/ 0 h 410"/>
                  <a:gd name="T62" fmla="*/ 1 w 284"/>
                  <a:gd name="T63" fmla="*/ 0 h 4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4"/>
                  <a:gd name="T97" fmla="*/ 0 h 410"/>
                  <a:gd name="T98" fmla="*/ 284 w 284"/>
                  <a:gd name="T99" fmla="*/ 410 h 4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4" h="410">
                    <a:moveTo>
                      <a:pt x="27" y="15"/>
                    </a:moveTo>
                    <a:lnTo>
                      <a:pt x="35" y="21"/>
                    </a:lnTo>
                    <a:lnTo>
                      <a:pt x="42" y="24"/>
                    </a:lnTo>
                    <a:lnTo>
                      <a:pt x="48" y="30"/>
                    </a:lnTo>
                    <a:lnTo>
                      <a:pt x="55" y="35"/>
                    </a:lnTo>
                    <a:lnTo>
                      <a:pt x="62" y="45"/>
                    </a:lnTo>
                    <a:lnTo>
                      <a:pt x="70" y="56"/>
                    </a:lnTo>
                    <a:lnTo>
                      <a:pt x="79" y="65"/>
                    </a:lnTo>
                    <a:lnTo>
                      <a:pt x="86" y="76"/>
                    </a:lnTo>
                    <a:lnTo>
                      <a:pt x="94" y="81"/>
                    </a:lnTo>
                    <a:lnTo>
                      <a:pt x="101" y="85"/>
                    </a:lnTo>
                    <a:lnTo>
                      <a:pt x="108" y="90"/>
                    </a:lnTo>
                    <a:lnTo>
                      <a:pt x="117" y="96"/>
                    </a:lnTo>
                    <a:lnTo>
                      <a:pt x="125" y="101"/>
                    </a:lnTo>
                    <a:lnTo>
                      <a:pt x="132" y="107"/>
                    </a:lnTo>
                    <a:lnTo>
                      <a:pt x="139" y="111"/>
                    </a:lnTo>
                    <a:lnTo>
                      <a:pt x="147" y="116"/>
                    </a:lnTo>
                    <a:lnTo>
                      <a:pt x="178" y="142"/>
                    </a:lnTo>
                    <a:lnTo>
                      <a:pt x="202" y="164"/>
                    </a:lnTo>
                    <a:lnTo>
                      <a:pt x="224" y="186"/>
                    </a:lnTo>
                    <a:lnTo>
                      <a:pt x="240" y="206"/>
                    </a:lnTo>
                    <a:lnTo>
                      <a:pt x="253" y="228"/>
                    </a:lnTo>
                    <a:lnTo>
                      <a:pt x="264" y="256"/>
                    </a:lnTo>
                    <a:lnTo>
                      <a:pt x="273" y="287"/>
                    </a:lnTo>
                    <a:lnTo>
                      <a:pt x="281" y="324"/>
                    </a:lnTo>
                    <a:lnTo>
                      <a:pt x="283" y="346"/>
                    </a:lnTo>
                    <a:lnTo>
                      <a:pt x="283" y="368"/>
                    </a:lnTo>
                    <a:lnTo>
                      <a:pt x="284" y="390"/>
                    </a:lnTo>
                    <a:lnTo>
                      <a:pt x="284" y="410"/>
                    </a:lnTo>
                    <a:lnTo>
                      <a:pt x="273" y="404"/>
                    </a:lnTo>
                    <a:lnTo>
                      <a:pt x="262" y="399"/>
                    </a:lnTo>
                    <a:lnTo>
                      <a:pt x="251" y="393"/>
                    </a:lnTo>
                    <a:lnTo>
                      <a:pt x="240" y="390"/>
                    </a:lnTo>
                    <a:lnTo>
                      <a:pt x="229" y="384"/>
                    </a:lnTo>
                    <a:lnTo>
                      <a:pt x="218" y="379"/>
                    </a:lnTo>
                    <a:lnTo>
                      <a:pt x="207" y="375"/>
                    </a:lnTo>
                    <a:lnTo>
                      <a:pt x="196" y="370"/>
                    </a:lnTo>
                    <a:lnTo>
                      <a:pt x="187" y="362"/>
                    </a:lnTo>
                    <a:lnTo>
                      <a:pt x="178" y="355"/>
                    </a:lnTo>
                    <a:lnTo>
                      <a:pt x="169" y="348"/>
                    </a:lnTo>
                    <a:lnTo>
                      <a:pt x="160" y="338"/>
                    </a:lnTo>
                    <a:lnTo>
                      <a:pt x="150" y="331"/>
                    </a:lnTo>
                    <a:lnTo>
                      <a:pt x="141" y="324"/>
                    </a:lnTo>
                    <a:lnTo>
                      <a:pt x="132" y="316"/>
                    </a:lnTo>
                    <a:lnTo>
                      <a:pt x="123" y="309"/>
                    </a:lnTo>
                    <a:lnTo>
                      <a:pt x="108" y="283"/>
                    </a:lnTo>
                    <a:lnTo>
                      <a:pt x="97" y="256"/>
                    </a:lnTo>
                    <a:lnTo>
                      <a:pt x="88" y="226"/>
                    </a:lnTo>
                    <a:lnTo>
                      <a:pt x="83" y="197"/>
                    </a:lnTo>
                    <a:lnTo>
                      <a:pt x="77" y="166"/>
                    </a:lnTo>
                    <a:lnTo>
                      <a:pt x="72" y="135"/>
                    </a:lnTo>
                    <a:lnTo>
                      <a:pt x="64" y="103"/>
                    </a:lnTo>
                    <a:lnTo>
                      <a:pt x="55" y="70"/>
                    </a:lnTo>
                    <a:lnTo>
                      <a:pt x="48" y="61"/>
                    </a:lnTo>
                    <a:lnTo>
                      <a:pt x="42" y="52"/>
                    </a:lnTo>
                    <a:lnTo>
                      <a:pt x="35" y="43"/>
                    </a:lnTo>
                    <a:lnTo>
                      <a:pt x="27" y="35"/>
                    </a:lnTo>
                    <a:lnTo>
                      <a:pt x="20" y="26"/>
                    </a:lnTo>
                    <a:lnTo>
                      <a:pt x="15" y="17"/>
                    </a:lnTo>
                    <a:lnTo>
                      <a:pt x="7" y="10"/>
                    </a:lnTo>
                    <a:lnTo>
                      <a:pt x="0" y="0"/>
                    </a:lnTo>
                    <a:lnTo>
                      <a:pt x="7" y="4"/>
                    </a:lnTo>
                    <a:lnTo>
                      <a:pt x="15" y="8"/>
                    </a:lnTo>
                    <a:lnTo>
                      <a:pt x="20" y="11"/>
                    </a:lnTo>
                    <a:lnTo>
                      <a:pt x="27" y="15"/>
                    </a:lnTo>
                    <a:close/>
                  </a:path>
                </a:pathLst>
              </a:custGeom>
              <a:solidFill>
                <a:srgbClr val="D67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8" name="Freeform 74"/>
              <p:cNvSpPr>
                <a:spLocks noChangeArrowheads="1"/>
              </p:cNvSpPr>
              <p:nvPr/>
            </p:nvSpPr>
            <p:spPr bwMode="auto">
              <a:xfrm>
                <a:off x="4187" y="2566"/>
                <a:ext cx="128" cy="185"/>
              </a:xfrm>
              <a:custGeom>
                <a:avLst/>
                <a:gdLst>
                  <a:gd name="T0" fmla="*/ 0 w 257"/>
                  <a:gd name="T1" fmla="*/ 1 h 369"/>
                  <a:gd name="T2" fmla="*/ 0 w 257"/>
                  <a:gd name="T3" fmla="*/ 1 h 369"/>
                  <a:gd name="T4" fmla="*/ 0 w 257"/>
                  <a:gd name="T5" fmla="*/ 1 h 369"/>
                  <a:gd name="T6" fmla="*/ 0 w 257"/>
                  <a:gd name="T7" fmla="*/ 1 h 369"/>
                  <a:gd name="T8" fmla="*/ 0 w 257"/>
                  <a:gd name="T9" fmla="*/ 1 h 369"/>
                  <a:gd name="T10" fmla="*/ 0 w 257"/>
                  <a:gd name="T11" fmla="*/ 1 h 369"/>
                  <a:gd name="T12" fmla="*/ 0 w 257"/>
                  <a:gd name="T13" fmla="*/ 1 h 369"/>
                  <a:gd name="T14" fmla="*/ 0 w 257"/>
                  <a:gd name="T15" fmla="*/ 1 h 369"/>
                  <a:gd name="T16" fmla="*/ 0 w 257"/>
                  <a:gd name="T17" fmla="*/ 1 h 369"/>
                  <a:gd name="T18" fmla="*/ 0 w 257"/>
                  <a:gd name="T19" fmla="*/ 1 h 369"/>
                  <a:gd name="T20" fmla="*/ 0 w 257"/>
                  <a:gd name="T21" fmla="*/ 1 h 369"/>
                  <a:gd name="T22" fmla="*/ 0 w 257"/>
                  <a:gd name="T23" fmla="*/ 1 h 369"/>
                  <a:gd name="T24" fmla="*/ 0 w 257"/>
                  <a:gd name="T25" fmla="*/ 1 h 369"/>
                  <a:gd name="T26" fmla="*/ 0 w 257"/>
                  <a:gd name="T27" fmla="*/ 1 h 369"/>
                  <a:gd name="T28" fmla="*/ 0 w 257"/>
                  <a:gd name="T29" fmla="*/ 1 h 369"/>
                  <a:gd name="T30" fmla="*/ 0 w 257"/>
                  <a:gd name="T31" fmla="*/ 1 h 369"/>
                  <a:gd name="T32" fmla="*/ 0 w 257"/>
                  <a:gd name="T33" fmla="*/ 1 h 369"/>
                  <a:gd name="T34" fmla="*/ 0 w 257"/>
                  <a:gd name="T35" fmla="*/ 1 h 369"/>
                  <a:gd name="T36" fmla="*/ 0 w 257"/>
                  <a:gd name="T37" fmla="*/ 1 h 369"/>
                  <a:gd name="T38" fmla="*/ 0 w 257"/>
                  <a:gd name="T39" fmla="*/ 1 h 369"/>
                  <a:gd name="T40" fmla="*/ 0 w 257"/>
                  <a:gd name="T41" fmla="*/ 1 h 369"/>
                  <a:gd name="T42" fmla="*/ 0 w 257"/>
                  <a:gd name="T43" fmla="*/ 1 h 369"/>
                  <a:gd name="T44" fmla="*/ 0 w 257"/>
                  <a:gd name="T45" fmla="*/ 1 h 369"/>
                  <a:gd name="T46" fmla="*/ 0 w 257"/>
                  <a:gd name="T47" fmla="*/ 1 h 369"/>
                  <a:gd name="T48" fmla="*/ 0 w 257"/>
                  <a:gd name="T49" fmla="*/ 1 h 369"/>
                  <a:gd name="T50" fmla="*/ 0 w 257"/>
                  <a:gd name="T51" fmla="*/ 1 h 369"/>
                  <a:gd name="T52" fmla="*/ 0 w 257"/>
                  <a:gd name="T53" fmla="*/ 1 h 369"/>
                  <a:gd name="T54" fmla="*/ 0 w 257"/>
                  <a:gd name="T55" fmla="*/ 1 h 369"/>
                  <a:gd name="T56" fmla="*/ 0 w 257"/>
                  <a:gd name="T57" fmla="*/ 1 h 369"/>
                  <a:gd name="T58" fmla="*/ 0 w 257"/>
                  <a:gd name="T59" fmla="*/ 1 h 369"/>
                  <a:gd name="T60" fmla="*/ 0 w 257"/>
                  <a:gd name="T61" fmla="*/ 1 h 369"/>
                  <a:gd name="T62" fmla="*/ 0 w 257"/>
                  <a:gd name="T63" fmla="*/ 1 h 369"/>
                  <a:gd name="T64" fmla="*/ 0 w 257"/>
                  <a:gd name="T65" fmla="*/ 1 h 369"/>
                  <a:gd name="T66" fmla="*/ 0 w 257"/>
                  <a:gd name="T67" fmla="*/ 1 h 369"/>
                  <a:gd name="T68" fmla="*/ 0 w 257"/>
                  <a:gd name="T69" fmla="*/ 1 h 369"/>
                  <a:gd name="T70" fmla="*/ 0 w 257"/>
                  <a:gd name="T71" fmla="*/ 1 h 369"/>
                  <a:gd name="T72" fmla="*/ 0 w 257"/>
                  <a:gd name="T73" fmla="*/ 1 h 369"/>
                  <a:gd name="T74" fmla="*/ 0 w 257"/>
                  <a:gd name="T75" fmla="*/ 1 h 369"/>
                  <a:gd name="T76" fmla="*/ 0 w 257"/>
                  <a:gd name="T77" fmla="*/ 1 h 369"/>
                  <a:gd name="T78" fmla="*/ 0 w 257"/>
                  <a:gd name="T79" fmla="*/ 1 h 369"/>
                  <a:gd name="T80" fmla="*/ 0 w 257"/>
                  <a:gd name="T81" fmla="*/ 1 h 369"/>
                  <a:gd name="T82" fmla="*/ 0 w 257"/>
                  <a:gd name="T83" fmla="*/ 1 h 369"/>
                  <a:gd name="T84" fmla="*/ 0 w 257"/>
                  <a:gd name="T85" fmla="*/ 1 h 369"/>
                  <a:gd name="T86" fmla="*/ 0 w 257"/>
                  <a:gd name="T87" fmla="*/ 1 h 369"/>
                  <a:gd name="T88" fmla="*/ 0 w 257"/>
                  <a:gd name="T89" fmla="*/ 1 h 369"/>
                  <a:gd name="T90" fmla="*/ 0 w 257"/>
                  <a:gd name="T91" fmla="*/ 1 h 369"/>
                  <a:gd name="T92" fmla="*/ 0 w 257"/>
                  <a:gd name="T93" fmla="*/ 1 h 369"/>
                  <a:gd name="T94" fmla="*/ 0 w 257"/>
                  <a:gd name="T95" fmla="*/ 1 h 369"/>
                  <a:gd name="T96" fmla="*/ 0 w 257"/>
                  <a:gd name="T97" fmla="*/ 1 h 369"/>
                  <a:gd name="T98" fmla="*/ 0 w 257"/>
                  <a:gd name="T99" fmla="*/ 1 h 369"/>
                  <a:gd name="T100" fmla="*/ 0 w 257"/>
                  <a:gd name="T101" fmla="*/ 1 h 369"/>
                  <a:gd name="T102" fmla="*/ 0 w 257"/>
                  <a:gd name="T103" fmla="*/ 1 h 369"/>
                  <a:gd name="T104" fmla="*/ 0 w 257"/>
                  <a:gd name="T105" fmla="*/ 1 h 369"/>
                  <a:gd name="T106" fmla="*/ 0 w 257"/>
                  <a:gd name="T107" fmla="*/ 1 h 369"/>
                  <a:gd name="T108" fmla="*/ 0 w 257"/>
                  <a:gd name="T109" fmla="*/ 1 h 369"/>
                  <a:gd name="T110" fmla="*/ 0 w 257"/>
                  <a:gd name="T111" fmla="*/ 1 h 369"/>
                  <a:gd name="T112" fmla="*/ 0 w 257"/>
                  <a:gd name="T113" fmla="*/ 0 h 369"/>
                  <a:gd name="T114" fmla="*/ 0 w 257"/>
                  <a:gd name="T115" fmla="*/ 1 h 369"/>
                  <a:gd name="T116" fmla="*/ 0 w 257"/>
                  <a:gd name="T117" fmla="*/ 1 h 369"/>
                  <a:gd name="T118" fmla="*/ 0 w 257"/>
                  <a:gd name="T119" fmla="*/ 1 h 369"/>
                  <a:gd name="T120" fmla="*/ 0 w 257"/>
                  <a:gd name="T121" fmla="*/ 1 h 3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7"/>
                  <a:gd name="T184" fmla="*/ 0 h 369"/>
                  <a:gd name="T185" fmla="*/ 257 w 257"/>
                  <a:gd name="T186" fmla="*/ 369 h 3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7" h="369">
                    <a:moveTo>
                      <a:pt x="26" y="14"/>
                    </a:moveTo>
                    <a:lnTo>
                      <a:pt x="33" y="18"/>
                    </a:lnTo>
                    <a:lnTo>
                      <a:pt x="39" y="22"/>
                    </a:lnTo>
                    <a:lnTo>
                      <a:pt x="44" y="27"/>
                    </a:lnTo>
                    <a:lnTo>
                      <a:pt x="52" y="31"/>
                    </a:lnTo>
                    <a:lnTo>
                      <a:pt x="59" y="40"/>
                    </a:lnTo>
                    <a:lnTo>
                      <a:pt x="66" y="49"/>
                    </a:lnTo>
                    <a:lnTo>
                      <a:pt x="74" y="60"/>
                    </a:lnTo>
                    <a:lnTo>
                      <a:pt x="81" y="69"/>
                    </a:lnTo>
                    <a:lnTo>
                      <a:pt x="88" y="75"/>
                    </a:lnTo>
                    <a:lnTo>
                      <a:pt x="96" y="79"/>
                    </a:lnTo>
                    <a:lnTo>
                      <a:pt x="101" y="84"/>
                    </a:lnTo>
                    <a:lnTo>
                      <a:pt x="108" y="88"/>
                    </a:lnTo>
                    <a:lnTo>
                      <a:pt x="116" y="93"/>
                    </a:lnTo>
                    <a:lnTo>
                      <a:pt x="123" y="99"/>
                    </a:lnTo>
                    <a:lnTo>
                      <a:pt x="130" y="103"/>
                    </a:lnTo>
                    <a:lnTo>
                      <a:pt x="138" y="108"/>
                    </a:lnTo>
                    <a:lnTo>
                      <a:pt x="165" y="130"/>
                    </a:lnTo>
                    <a:lnTo>
                      <a:pt x="187" y="150"/>
                    </a:lnTo>
                    <a:lnTo>
                      <a:pt x="206" y="167"/>
                    </a:lnTo>
                    <a:lnTo>
                      <a:pt x="218" y="185"/>
                    </a:lnTo>
                    <a:lnTo>
                      <a:pt x="230" y="205"/>
                    </a:lnTo>
                    <a:lnTo>
                      <a:pt x="239" y="227"/>
                    </a:lnTo>
                    <a:lnTo>
                      <a:pt x="246" y="257"/>
                    </a:lnTo>
                    <a:lnTo>
                      <a:pt x="253" y="292"/>
                    </a:lnTo>
                    <a:lnTo>
                      <a:pt x="253" y="310"/>
                    </a:lnTo>
                    <a:lnTo>
                      <a:pt x="255" y="330"/>
                    </a:lnTo>
                    <a:lnTo>
                      <a:pt x="255" y="349"/>
                    </a:lnTo>
                    <a:lnTo>
                      <a:pt x="257" y="369"/>
                    </a:lnTo>
                    <a:lnTo>
                      <a:pt x="246" y="363"/>
                    </a:lnTo>
                    <a:lnTo>
                      <a:pt x="237" y="360"/>
                    </a:lnTo>
                    <a:lnTo>
                      <a:pt x="226" y="354"/>
                    </a:lnTo>
                    <a:lnTo>
                      <a:pt x="217" y="350"/>
                    </a:lnTo>
                    <a:lnTo>
                      <a:pt x="207" y="345"/>
                    </a:lnTo>
                    <a:lnTo>
                      <a:pt x="196" y="341"/>
                    </a:lnTo>
                    <a:lnTo>
                      <a:pt x="187" y="336"/>
                    </a:lnTo>
                    <a:lnTo>
                      <a:pt x="176" y="332"/>
                    </a:lnTo>
                    <a:lnTo>
                      <a:pt x="169" y="325"/>
                    </a:lnTo>
                    <a:lnTo>
                      <a:pt x="160" y="317"/>
                    </a:lnTo>
                    <a:lnTo>
                      <a:pt x="152" y="312"/>
                    </a:lnTo>
                    <a:lnTo>
                      <a:pt x="143" y="304"/>
                    </a:lnTo>
                    <a:lnTo>
                      <a:pt x="136" y="297"/>
                    </a:lnTo>
                    <a:lnTo>
                      <a:pt x="127" y="290"/>
                    </a:lnTo>
                    <a:lnTo>
                      <a:pt x="119" y="284"/>
                    </a:lnTo>
                    <a:lnTo>
                      <a:pt x="110" y="279"/>
                    </a:lnTo>
                    <a:lnTo>
                      <a:pt x="97" y="255"/>
                    </a:lnTo>
                    <a:lnTo>
                      <a:pt x="86" y="229"/>
                    </a:lnTo>
                    <a:lnTo>
                      <a:pt x="81" y="204"/>
                    </a:lnTo>
                    <a:lnTo>
                      <a:pt x="75" y="176"/>
                    </a:lnTo>
                    <a:lnTo>
                      <a:pt x="72" y="148"/>
                    </a:lnTo>
                    <a:lnTo>
                      <a:pt x="66" y="121"/>
                    </a:lnTo>
                    <a:lnTo>
                      <a:pt x="61" y="92"/>
                    </a:lnTo>
                    <a:lnTo>
                      <a:pt x="52" y="62"/>
                    </a:lnTo>
                    <a:lnTo>
                      <a:pt x="39" y="47"/>
                    </a:lnTo>
                    <a:lnTo>
                      <a:pt x="26" y="31"/>
                    </a:lnTo>
                    <a:lnTo>
                      <a:pt x="13" y="14"/>
                    </a:lnTo>
                    <a:lnTo>
                      <a:pt x="0" y="0"/>
                    </a:lnTo>
                    <a:lnTo>
                      <a:pt x="7" y="3"/>
                    </a:lnTo>
                    <a:lnTo>
                      <a:pt x="13" y="7"/>
                    </a:lnTo>
                    <a:lnTo>
                      <a:pt x="20" y="11"/>
                    </a:lnTo>
                    <a:lnTo>
                      <a:pt x="26" y="14"/>
                    </a:lnTo>
                    <a:close/>
                  </a:path>
                </a:pathLst>
              </a:custGeom>
              <a:solidFill>
                <a:srgbClr val="E08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79" name="Freeform 75"/>
              <p:cNvSpPr>
                <a:spLocks noChangeArrowheads="1"/>
              </p:cNvSpPr>
              <p:nvPr/>
            </p:nvSpPr>
            <p:spPr bwMode="auto">
              <a:xfrm>
                <a:off x="4198" y="2582"/>
                <a:ext cx="112" cy="164"/>
              </a:xfrm>
              <a:custGeom>
                <a:avLst/>
                <a:gdLst>
                  <a:gd name="T0" fmla="*/ 0 w 226"/>
                  <a:gd name="T1" fmla="*/ 0 h 329"/>
                  <a:gd name="T2" fmla="*/ 0 w 226"/>
                  <a:gd name="T3" fmla="*/ 0 h 329"/>
                  <a:gd name="T4" fmla="*/ 0 w 226"/>
                  <a:gd name="T5" fmla="*/ 0 h 329"/>
                  <a:gd name="T6" fmla="*/ 0 w 226"/>
                  <a:gd name="T7" fmla="*/ 0 h 329"/>
                  <a:gd name="T8" fmla="*/ 0 w 226"/>
                  <a:gd name="T9" fmla="*/ 0 h 329"/>
                  <a:gd name="T10" fmla="*/ 0 w 226"/>
                  <a:gd name="T11" fmla="*/ 0 h 329"/>
                  <a:gd name="T12" fmla="*/ 0 w 226"/>
                  <a:gd name="T13" fmla="*/ 0 h 329"/>
                  <a:gd name="T14" fmla="*/ 0 w 226"/>
                  <a:gd name="T15" fmla="*/ 0 h 329"/>
                  <a:gd name="T16" fmla="*/ 0 w 226"/>
                  <a:gd name="T17" fmla="*/ 0 h 329"/>
                  <a:gd name="T18" fmla="*/ 0 w 226"/>
                  <a:gd name="T19" fmla="*/ 0 h 329"/>
                  <a:gd name="T20" fmla="*/ 0 w 226"/>
                  <a:gd name="T21" fmla="*/ 0 h 329"/>
                  <a:gd name="T22" fmla="*/ 0 w 226"/>
                  <a:gd name="T23" fmla="*/ 0 h 329"/>
                  <a:gd name="T24" fmla="*/ 0 w 226"/>
                  <a:gd name="T25" fmla="*/ 0 h 329"/>
                  <a:gd name="T26" fmla="*/ 0 w 226"/>
                  <a:gd name="T27" fmla="*/ 0 h 329"/>
                  <a:gd name="T28" fmla="*/ 0 w 226"/>
                  <a:gd name="T29" fmla="*/ 0 h 329"/>
                  <a:gd name="T30" fmla="*/ 0 w 226"/>
                  <a:gd name="T31" fmla="*/ 0 h 329"/>
                  <a:gd name="T32" fmla="*/ 0 w 226"/>
                  <a:gd name="T33" fmla="*/ 0 h 329"/>
                  <a:gd name="T34" fmla="*/ 0 w 226"/>
                  <a:gd name="T35" fmla="*/ 0 h 329"/>
                  <a:gd name="T36" fmla="*/ 0 w 226"/>
                  <a:gd name="T37" fmla="*/ 0 h 329"/>
                  <a:gd name="T38" fmla="*/ 0 w 226"/>
                  <a:gd name="T39" fmla="*/ 0 h 329"/>
                  <a:gd name="T40" fmla="*/ 0 w 226"/>
                  <a:gd name="T41" fmla="*/ 0 h 329"/>
                  <a:gd name="T42" fmla="*/ 0 w 226"/>
                  <a:gd name="T43" fmla="*/ 0 h 329"/>
                  <a:gd name="T44" fmla="*/ 0 w 226"/>
                  <a:gd name="T45" fmla="*/ 0 h 329"/>
                  <a:gd name="T46" fmla="*/ 0 w 226"/>
                  <a:gd name="T47" fmla="*/ 0 h 329"/>
                  <a:gd name="T48" fmla="*/ 0 w 226"/>
                  <a:gd name="T49" fmla="*/ 0 h 329"/>
                  <a:gd name="T50" fmla="*/ 0 w 226"/>
                  <a:gd name="T51" fmla="*/ 0 h 329"/>
                  <a:gd name="T52" fmla="*/ 0 w 226"/>
                  <a:gd name="T53" fmla="*/ 0 h 329"/>
                  <a:gd name="T54" fmla="*/ 0 w 226"/>
                  <a:gd name="T55" fmla="*/ 0 h 329"/>
                  <a:gd name="T56" fmla="*/ 0 w 226"/>
                  <a:gd name="T57" fmla="*/ 0 h 329"/>
                  <a:gd name="T58" fmla="*/ 0 w 226"/>
                  <a:gd name="T59" fmla="*/ 0 h 329"/>
                  <a:gd name="T60" fmla="*/ 0 w 226"/>
                  <a:gd name="T61" fmla="*/ 0 h 329"/>
                  <a:gd name="T62" fmla="*/ 0 w 226"/>
                  <a:gd name="T63" fmla="*/ 0 h 329"/>
                  <a:gd name="T64" fmla="*/ 0 w 226"/>
                  <a:gd name="T65" fmla="*/ 0 h 329"/>
                  <a:gd name="T66" fmla="*/ 0 w 226"/>
                  <a:gd name="T67" fmla="*/ 0 h 329"/>
                  <a:gd name="T68" fmla="*/ 0 w 226"/>
                  <a:gd name="T69" fmla="*/ 0 h 329"/>
                  <a:gd name="T70" fmla="*/ 0 w 226"/>
                  <a:gd name="T71" fmla="*/ 0 h 329"/>
                  <a:gd name="T72" fmla="*/ 0 w 226"/>
                  <a:gd name="T73" fmla="*/ 0 h 329"/>
                  <a:gd name="T74" fmla="*/ 0 w 226"/>
                  <a:gd name="T75" fmla="*/ 0 h 329"/>
                  <a:gd name="T76" fmla="*/ 0 w 226"/>
                  <a:gd name="T77" fmla="*/ 0 h 329"/>
                  <a:gd name="T78" fmla="*/ 0 w 226"/>
                  <a:gd name="T79" fmla="*/ 0 h 329"/>
                  <a:gd name="T80" fmla="*/ 0 w 226"/>
                  <a:gd name="T81" fmla="*/ 0 h 329"/>
                  <a:gd name="T82" fmla="*/ 0 w 226"/>
                  <a:gd name="T83" fmla="*/ 0 h 329"/>
                  <a:gd name="T84" fmla="*/ 0 w 226"/>
                  <a:gd name="T85" fmla="*/ 0 h 329"/>
                  <a:gd name="T86" fmla="*/ 0 w 226"/>
                  <a:gd name="T87" fmla="*/ 0 h 329"/>
                  <a:gd name="T88" fmla="*/ 0 w 226"/>
                  <a:gd name="T89" fmla="*/ 0 h 329"/>
                  <a:gd name="T90" fmla="*/ 0 w 226"/>
                  <a:gd name="T91" fmla="*/ 0 h 329"/>
                  <a:gd name="T92" fmla="*/ 0 w 226"/>
                  <a:gd name="T93" fmla="*/ 0 h 329"/>
                  <a:gd name="T94" fmla="*/ 0 w 226"/>
                  <a:gd name="T95" fmla="*/ 0 h 329"/>
                  <a:gd name="T96" fmla="*/ 0 w 226"/>
                  <a:gd name="T97" fmla="*/ 0 h 329"/>
                  <a:gd name="T98" fmla="*/ 0 w 226"/>
                  <a:gd name="T99" fmla="*/ 0 h 329"/>
                  <a:gd name="T100" fmla="*/ 0 w 226"/>
                  <a:gd name="T101" fmla="*/ 0 h 329"/>
                  <a:gd name="T102" fmla="*/ 0 w 226"/>
                  <a:gd name="T103" fmla="*/ 0 h 329"/>
                  <a:gd name="T104" fmla="*/ 0 w 226"/>
                  <a:gd name="T105" fmla="*/ 0 h 32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6"/>
                  <a:gd name="T160" fmla="*/ 0 h 329"/>
                  <a:gd name="T161" fmla="*/ 226 w 226"/>
                  <a:gd name="T162" fmla="*/ 329 h 32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6" h="329">
                    <a:moveTo>
                      <a:pt x="22" y="13"/>
                    </a:moveTo>
                    <a:lnTo>
                      <a:pt x="28" y="16"/>
                    </a:lnTo>
                    <a:lnTo>
                      <a:pt x="35" y="20"/>
                    </a:lnTo>
                    <a:lnTo>
                      <a:pt x="41" y="24"/>
                    </a:lnTo>
                    <a:lnTo>
                      <a:pt x="46" y="27"/>
                    </a:lnTo>
                    <a:lnTo>
                      <a:pt x="52" y="37"/>
                    </a:lnTo>
                    <a:lnTo>
                      <a:pt x="59" y="46"/>
                    </a:lnTo>
                    <a:lnTo>
                      <a:pt x="64" y="53"/>
                    </a:lnTo>
                    <a:lnTo>
                      <a:pt x="72" y="62"/>
                    </a:lnTo>
                    <a:lnTo>
                      <a:pt x="85" y="72"/>
                    </a:lnTo>
                    <a:lnTo>
                      <a:pt x="99" y="81"/>
                    </a:lnTo>
                    <a:lnTo>
                      <a:pt x="112" y="90"/>
                    </a:lnTo>
                    <a:lnTo>
                      <a:pt x="125" y="99"/>
                    </a:lnTo>
                    <a:lnTo>
                      <a:pt x="149" y="119"/>
                    </a:lnTo>
                    <a:lnTo>
                      <a:pt x="169" y="136"/>
                    </a:lnTo>
                    <a:lnTo>
                      <a:pt x="184" y="150"/>
                    </a:lnTo>
                    <a:lnTo>
                      <a:pt x="195" y="165"/>
                    </a:lnTo>
                    <a:lnTo>
                      <a:pt x="204" y="180"/>
                    </a:lnTo>
                    <a:lnTo>
                      <a:pt x="211" y="200"/>
                    </a:lnTo>
                    <a:lnTo>
                      <a:pt x="217" y="224"/>
                    </a:lnTo>
                    <a:lnTo>
                      <a:pt x="222" y="255"/>
                    </a:lnTo>
                    <a:lnTo>
                      <a:pt x="224" y="273"/>
                    </a:lnTo>
                    <a:lnTo>
                      <a:pt x="224" y="292"/>
                    </a:lnTo>
                    <a:lnTo>
                      <a:pt x="224" y="310"/>
                    </a:lnTo>
                    <a:lnTo>
                      <a:pt x="226" y="329"/>
                    </a:lnTo>
                    <a:lnTo>
                      <a:pt x="217" y="325"/>
                    </a:lnTo>
                    <a:lnTo>
                      <a:pt x="208" y="319"/>
                    </a:lnTo>
                    <a:lnTo>
                      <a:pt x="198" y="316"/>
                    </a:lnTo>
                    <a:lnTo>
                      <a:pt x="191" y="312"/>
                    </a:lnTo>
                    <a:lnTo>
                      <a:pt x="182" y="308"/>
                    </a:lnTo>
                    <a:lnTo>
                      <a:pt x="173" y="303"/>
                    </a:lnTo>
                    <a:lnTo>
                      <a:pt x="165" y="299"/>
                    </a:lnTo>
                    <a:lnTo>
                      <a:pt x="156" y="296"/>
                    </a:lnTo>
                    <a:lnTo>
                      <a:pt x="149" y="290"/>
                    </a:lnTo>
                    <a:lnTo>
                      <a:pt x="141" y="285"/>
                    </a:lnTo>
                    <a:lnTo>
                      <a:pt x="134" y="277"/>
                    </a:lnTo>
                    <a:lnTo>
                      <a:pt x="127" y="272"/>
                    </a:lnTo>
                    <a:lnTo>
                      <a:pt x="119" y="266"/>
                    </a:lnTo>
                    <a:lnTo>
                      <a:pt x="112" y="261"/>
                    </a:lnTo>
                    <a:lnTo>
                      <a:pt x="105" y="255"/>
                    </a:lnTo>
                    <a:lnTo>
                      <a:pt x="97" y="250"/>
                    </a:lnTo>
                    <a:lnTo>
                      <a:pt x="75" y="206"/>
                    </a:lnTo>
                    <a:lnTo>
                      <a:pt x="66" y="160"/>
                    </a:lnTo>
                    <a:lnTo>
                      <a:pt x="59" y="112"/>
                    </a:lnTo>
                    <a:lnTo>
                      <a:pt x="46" y="59"/>
                    </a:lnTo>
                    <a:lnTo>
                      <a:pt x="33" y="44"/>
                    </a:lnTo>
                    <a:lnTo>
                      <a:pt x="22" y="29"/>
                    </a:lnTo>
                    <a:lnTo>
                      <a:pt x="11" y="15"/>
                    </a:lnTo>
                    <a:lnTo>
                      <a:pt x="0" y="0"/>
                    </a:lnTo>
                    <a:lnTo>
                      <a:pt x="6" y="4"/>
                    </a:lnTo>
                    <a:lnTo>
                      <a:pt x="11" y="5"/>
                    </a:lnTo>
                    <a:lnTo>
                      <a:pt x="17" y="9"/>
                    </a:lnTo>
                    <a:lnTo>
                      <a:pt x="22" y="13"/>
                    </a:lnTo>
                    <a:close/>
                  </a:path>
                </a:pathLst>
              </a:custGeom>
              <a:solidFill>
                <a:srgbClr val="EA8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0" name="Freeform 76"/>
              <p:cNvSpPr>
                <a:spLocks noChangeArrowheads="1"/>
              </p:cNvSpPr>
              <p:nvPr/>
            </p:nvSpPr>
            <p:spPr bwMode="auto">
              <a:xfrm>
                <a:off x="4208" y="2598"/>
                <a:ext cx="98" cy="144"/>
              </a:xfrm>
              <a:custGeom>
                <a:avLst/>
                <a:gdLst>
                  <a:gd name="T0" fmla="*/ 0 w 197"/>
                  <a:gd name="T1" fmla="*/ 1 h 288"/>
                  <a:gd name="T2" fmla="*/ 0 w 197"/>
                  <a:gd name="T3" fmla="*/ 1 h 288"/>
                  <a:gd name="T4" fmla="*/ 0 w 197"/>
                  <a:gd name="T5" fmla="*/ 1 h 288"/>
                  <a:gd name="T6" fmla="*/ 0 w 197"/>
                  <a:gd name="T7" fmla="*/ 1 h 288"/>
                  <a:gd name="T8" fmla="*/ 0 w 197"/>
                  <a:gd name="T9" fmla="*/ 1 h 288"/>
                  <a:gd name="T10" fmla="*/ 0 w 197"/>
                  <a:gd name="T11" fmla="*/ 1 h 288"/>
                  <a:gd name="T12" fmla="*/ 0 w 197"/>
                  <a:gd name="T13" fmla="*/ 1 h 288"/>
                  <a:gd name="T14" fmla="*/ 0 w 197"/>
                  <a:gd name="T15" fmla="*/ 1 h 288"/>
                  <a:gd name="T16" fmla="*/ 0 w 197"/>
                  <a:gd name="T17" fmla="*/ 1 h 288"/>
                  <a:gd name="T18" fmla="*/ 0 w 197"/>
                  <a:gd name="T19" fmla="*/ 1 h 288"/>
                  <a:gd name="T20" fmla="*/ 0 w 197"/>
                  <a:gd name="T21" fmla="*/ 1 h 288"/>
                  <a:gd name="T22" fmla="*/ 0 w 197"/>
                  <a:gd name="T23" fmla="*/ 1 h 288"/>
                  <a:gd name="T24" fmla="*/ 0 w 197"/>
                  <a:gd name="T25" fmla="*/ 1 h 288"/>
                  <a:gd name="T26" fmla="*/ 0 w 197"/>
                  <a:gd name="T27" fmla="*/ 1 h 288"/>
                  <a:gd name="T28" fmla="*/ 0 w 197"/>
                  <a:gd name="T29" fmla="*/ 1 h 288"/>
                  <a:gd name="T30" fmla="*/ 0 w 197"/>
                  <a:gd name="T31" fmla="*/ 1 h 288"/>
                  <a:gd name="T32" fmla="*/ 0 w 197"/>
                  <a:gd name="T33" fmla="*/ 1 h 288"/>
                  <a:gd name="T34" fmla="*/ 0 w 197"/>
                  <a:gd name="T35" fmla="*/ 1 h 288"/>
                  <a:gd name="T36" fmla="*/ 0 w 197"/>
                  <a:gd name="T37" fmla="*/ 1 h 288"/>
                  <a:gd name="T38" fmla="*/ 0 w 197"/>
                  <a:gd name="T39" fmla="*/ 1 h 288"/>
                  <a:gd name="T40" fmla="*/ 0 w 197"/>
                  <a:gd name="T41" fmla="*/ 1 h 288"/>
                  <a:gd name="T42" fmla="*/ 0 w 197"/>
                  <a:gd name="T43" fmla="*/ 1 h 288"/>
                  <a:gd name="T44" fmla="*/ 0 w 197"/>
                  <a:gd name="T45" fmla="*/ 1 h 288"/>
                  <a:gd name="T46" fmla="*/ 0 w 197"/>
                  <a:gd name="T47" fmla="*/ 1 h 288"/>
                  <a:gd name="T48" fmla="*/ 0 w 197"/>
                  <a:gd name="T49" fmla="*/ 1 h 288"/>
                  <a:gd name="T50" fmla="*/ 0 w 197"/>
                  <a:gd name="T51" fmla="*/ 1 h 288"/>
                  <a:gd name="T52" fmla="*/ 0 w 197"/>
                  <a:gd name="T53" fmla="*/ 1 h 288"/>
                  <a:gd name="T54" fmla="*/ 0 w 197"/>
                  <a:gd name="T55" fmla="*/ 1 h 288"/>
                  <a:gd name="T56" fmla="*/ 0 w 197"/>
                  <a:gd name="T57" fmla="*/ 1 h 288"/>
                  <a:gd name="T58" fmla="*/ 0 w 197"/>
                  <a:gd name="T59" fmla="*/ 1 h 288"/>
                  <a:gd name="T60" fmla="*/ 0 w 197"/>
                  <a:gd name="T61" fmla="*/ 1 h 288"/>
                  <a:gd name="T62" fmla="*/ 0 w 197"/>
                  <a:gd name="T63" fmla="*/ 1 h 288"/>
                  <a:gd name="T64" fmla="*/ 0 w 197"/>
                  <a:gd name="T65" fmla="*/ 1 h 288"/>
                  <a:gd name="T66" fmla="*/ 0 w 197"/>
                  <a:gd name="T67" fmla="*/ 1 h 288"/>
                  <a:gd name="T68" fmla="*/ 0 w 197"/>
                  <a:gd name="T69" fmla="*/ 1 h 288"/>
                  <a:gd name="T70" fmla="*/ 0 w 197"/>
                  <a:gd name="T71" fmla="*/ 1 h 288"/>
                  <a:gd name="T72" fmla="*/ 0 w 197"/>
                  <a:gd name="T73" fmla="*/ 1 h 288"/>
                  <a:gd name="T74" fmla="*/ 0 w 197"/>
                  <a:gd name="T75" fmla="*/ 1 h 288"/>
                  <a:gd name="T76" fmla="*/ 0 w 197"/>
                  <a:gd name="T77" fmla="*/ 1 h 288"/>
                  <a:gd name="T78" fmla="*/ 0 w 197"/>
                  <a:gd name="T79" fmla="*/ 1 h 288"/>
                  <a:gd name="T80" fmla="*/ 0 w 197"/>
                  <a:gd name="T81" fmla="*/ 1 h 288"/>
                  <a:gd name="T82" fmla="*/ 0 w 197"/>
                  <a:gd name="T83" fmla="*/ 1 h 288"/>
                  <a:gd name="T84" fmla="*/ 0 w 197"/>
                  <a:gd name="T85" fmla="*/ 1 h 288"/>
                  <a:gd name="T86" fmla="*/ 0 w 197"/>
                  <a:gd name="T87" fmla="*/ 1 h 288"/>
                  <a:gd name="T88" fmla="*/ 0 w 197"/>
                  <a:gd name="T89" fmla="*/ 0 h 288"/>
                  <a:gd name="T90" fmla="*/ 0 w 197"/>
                  <a:gd name="T91" fmla="*/ 1 h 288"/>
                  <a:gd name="T92" fmla="*/ 0 w 197"/>
                  <a:gd name="T93" fmla="*/ 1 h 288"/>
                  <a:gd name="T94" fmla="*/ 0 w 197"/>
                  <a:gd name="T95" fmla="*/ 1 h 288"/>
                  <a:gd name="T96" fmla="*/ 0 w 197"/>
                  <a:gd name="T97" fmla="*/ 1 h 2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7"/>
                  <a:gd name="T148" fmla="*/ 0 h 288"/>
                  <a:gd name="T149" fmla="*/ 197 w 197"/>
                  <a:gd name="T150" fmla="*/ 288 h 28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7" h="288">
                    <a:moveTo>
                      <a:pt x="21" y="13"/>
                    </a:moveTo>
                    <a:lnTo>
                      <a:pt x="26" y="17"/>
                    </a:lnTo>
                    <a:lnTo>
                      <a:pt x="32" y="18"/>
                    </a:lnTo>
                    <a:lnTo>
                      <a:pt x="37" y="22"/>
                    </a:lnTo>
                    <a:lnTo>
                      <a:pt x="43" y="26"/>
                    </a:lnTo>
                    <a:lnTo>
                      <a:pt x="48" y="33"/>
                    </a:lnTo>
                    <a:lnTo>
                      <a:pt x="54" y="42"/>
                    </a:lnTo>
                    <a:lnTo>
                      <a:pt x="59" y="50"/>
                    </a:lnTo>
                    <a:lnTo>
                      <a:pt x="66" y="57"/>
                    </a:lnTo>
                    <a:lnTo>
                      <a:pt x="79" y="64"/>
                    </a:lnTo>
                    <a:lnTo>
                      <a:pt x="90" y="74"/>
                    </a:lnTo>
                    <a:lnTo>
                      <a:pt x="101" y="81"/>
                    </a:lnTo>
                    <a:lnTo>
                      <a:pt x="114" y="90"/>
                    </a:lnTo>
                    <a:lnTo>
                      <a:pt x="136" y="108"/>
                    </a:lnTo>
                    <a:lnTo>
                      <a:pt x="153" y="121"/>
                    </a:lnTo>
                    <a:lnTo>
                      <a:pt x="165" y="134"/>
                    </a:lnTo>
                    <a:lnTo>
                      <a:pt x="175" y="145"/>
                    </a:lnTo>
                    <a:lnTo>
                      <a:pt x="180" y="158"/>
                    </a:lnTo>
                    <a:lnTo>
                      <a:pt x="186" y="175"/>
                    </a:lnTo>
                    <a:lnTo>
                      <a:pt x="189" y="197"/>
                    </a:lnTo>
                    <a:lnTo>
                      <a:pt x="193" y="224"/>
                    </a:lnTo>
                    <a:lnTo>
                      <a:pt x="195" y="241"/>
                    </a:lnTo>
                    <a:lnTo>
                      <a:pt x="195" y="255"/>
                    </a:lnTo>
                    <a:lnTo>
                      <a:pt x="197" y="272"/>
                    </a:lnTo>
                    <a:lnTo>
                      <a:pt x="197" y="288"/>
                    </a:lnTo>
                    <a:lnTo>
                      <a:pt x="189" y="285"/>
                    </a:lnTo>
                    <a:lnTo>
                      <a:pt x="182" y="281"/>
                    </a:lnTo>
                    <a:lnTo>
                      <a:pt x="175" y="277"/>
                    </a:lnTo>
                    <a:lnTo>
                      <a:pt x="167" y="274"/>
                    </a:lnTo>
                    <a:lnTo>
                      <a:pt x="158" y="270"/>
                    </a:lnTo>
                    <a:lnTo>
                      <a:pt x="151" y="266"/>
                    </a:lnTo>
                    <a:lnTo>
                      <a:pt x="143" y="263"/>
                    </a:lnTo>
                    <a:lnTo>
                      <a:pt x="136" y="259"/>
                    </a:lnTo>
                    <a:lnTo>
                      <a:pt x="123" y="250"/>
                    </a:lnTo>
                    <a:lnTo>
                      <a:pt x="110" y="239"/>
                    </a:lnTo>
                    <a:lnTo>
                      <a:pt x="98" y="230"/>
                    </a:lnTo>
                    <a:lnTo>
                      <a:pt x="85" y="222"/>
                    </a:lnTo>
                    <a:lnTo>
                      <a:pt x="66" y="182"/>
                    </a:lnTo>
                    <a:lnTo>
                      <a:pt x="59" y="143"/>
                    </a:lnTo>
                    <a:lnTo>
                      <a:pt x="54" y="99"/>
                    </a:lnTo>
                    <a:lnTo>
                      <a:pt x="43" y="53"/>
                    </a:lnTo>
                    <a:lnTo>
                      <a:pt x="32" y="41"/>
                    </a:lnTo>
                    <a:lnTo>
                      <a:pt x="22" y="26"/>
                    </a:lnTo>
                    <a:lnTo>
                      <a:pt x="11" y="13"/>
                    </a:lnTo>
                    <a:lnTo>
                      <a:pt x="0" y="0"/>
                    </a:lnTo>
                    <a:lnTo>
                      <a:pt x="6" y="2"/>
                    </a:lnTo>
                    <a:lnTo>
                      <a:pt x="11" y="6"/>
                    </a:lnTo>
                    <a:lnTo>
                      <a:pt x="17" y="9"/>
                    </a:lnTo>
                    <a:lnTo>
                      <a:pt x="21" y="13"/>
                    </a:lnTo>
                    <a:close/>
                  </a:path>
                </a:pathLst>
              </a:custGeom>
              <a:solidFill>
                <a:srgbClr val="F49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1" name="Freeform 77"/>
              <p:cNvSpPr>
                <a:spLocks noChangeArrowheads="1"/>
              </p:cNvSpPr>
              <p:nvPr/>
            </p:nvSpPr>
            <p:spPr bwMode="auto">
              <a:xfrm>
                <a:off x="4218" y="2613"/>
                <a:ext cx="83" cy="124"/>
              </a:xfrm>
              <a:custGeom>
                <a:avLst/>
                <a:gdLst>
                  <a:gd name="T0" fmla="*/ 0 w 167"/>
                  <a:gd name="T1" fmla="*/ 1 h 248"/>
                  <a:gd name="T2" fmla="*/ 0 w 167"/>
                  <a:gd name="T3" fmla="*/ 1 h 248"/>
                  <a:gd name="T4" fmla="*/ 0 w 167"/>
                  <a:gd name="T5" fmla="*/ 1 h 248"/>
                  <a:gd name="T6" fmla="*/ 0 w 167"/>
                  <a:gd name="T7" fmla="*/ 1 h 248"/>
                  <a:gd name="T8" fmla="*/ 0 w 167"/>
                  <a:gd name="T9" fmla="*/ 1 h 248"/>
                  <a:gd name="T10" fmla="*/ 0 w 167"/>
                  <a:gd name="T11" fmla="*/ 1 h 248"/>
                  <a:gd name="T12" fmla="*/ 0 w 167"/>
                  <a:gd name="T13" fmla="*/ 1 h 248"/>
                  <a:gd name="T14" fmla="*/ 0 w 167"/>
                  <a:gd name="T15" fmla="*/ 1 h 248"/>
                  <a:gd name="T16" fmla="*/ 0 w 167"/>
                  <a:gd name="T17" fmla="*/ 1 h 248"/>
                  <a:gd name="T18" fmla="*/ 0 w 167"/>
                  <a:gd name="T19" fmla="*/ 1 h 248"/>
                  <a:gd name="T20" fmla="*/ 0 w 167"/>
                  <a:gd name="T21" fmla="*/ 1 h 248"/>
                  <a:gd name="T22" fmla="*/ 0 w 167"/>
                  <a:gd name="T23" fmla="*/ 1 h 248"/>
                  <a:gd name="T24" fmla="*/ 0 w 167"/>
                  <a:gd name="T25" fmla="*/ 1 h 248"/>
                  <a:gd name="T26" fmla="*/ 0 w 167"/>
                  <a:gd name="T27" fmla="*/ 1 h 248"/>
                  <a:gd name="T28" fmla="*/ 0 w 167"/>
                  <a:gd name="T29" fmla="*/ 1 h 248"/>
                  <a:gd name="T30" fmla="*/ 0 w 167"/>
                  <a:gd name="T31" fmla="*/ 1 h 248"/>
                  <a:gd name="T32" fmla="*/ 0 w 167"/>
                  <a:gd name="T33" fmla="*/ 1 h 248"/>
                  <a:gd name="T34" fmla="*/ 0 w 167"/>
                  <a:gd name="T35" fmla="*/ 1 h 248"/>
                  <a:gd name="T36" fmla="*/ 0 w 167"/>
                  <a:gd name="T37" fmla="*/ 1 h 248"/>
                  <a:gd name="T38" fmla="*/ 0 w 167"/>
                  <a:gd name="T39" fmla="*/ 0 h 248"/>
                  <a:gd name="T40" fmla="*/ 0 w 167"/>
                  <a:gd name="T41" fmla="*/ 1 h 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7"/>
                  <a:gd name="T64" fmla="*/ 0 h 248"/>
                  <a:gd name="T65" fmla="*/ 167 w 167"/>
                  <a:gd name="T66" fmla="*/ 248 h 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7" h="248">
                    <a:moveTo>
                      <a:pt x="20" y="11"/>
                    </a:moveTo>
                    <a:lnTo>
                      <a:pt x="38" y="24"/>
                    </a:lnTo>
                    <a:lnTo>
                      <a:pt x="60" y="52"/>
                    </a:lnTo>
                    <a:lnTo>
                      <a:pt x="102" y="81"/>
                    </a:lnTo>
                    <a:lnTo>
                      <a:pt x="122" y="98"/>
                    </a:lnTo>
                    <a:lnTo>
                      <a:pt x="135" y="109"/>
                    </a:lnTo>
                    <a:lnTo>
                      <a:pt x="144" y="118"/>
                    </a:lnTo>
                    <a:lnTo>
                      <a:pt x="152" y="125"/>
                    </a:lnTo>
                    <a:lnTo>
                      <a:pt x="155" y="134"/>
                    </a:lnTo>
                    <a:lnTo>
                      <a:pt x="157" y="147"/>
                    </a:lnTo>
                    <a:lnTo>
                      <a:pt x="161" y="166"/>
                    </a:lnTo>
                    <a:lnTo>
                      <a:pt x="165" y="191"/>
                    </a:lnTo>
                    <a:lnTo>
                      <a:pt x="167" y="248"/>
                    </a:lnTo>
                    <a:lnTo>
                      <a:pt x="115" y="223"/>
                    </a:lnTo>
                    <a:lnTo>
                      <a:pt x="73" y="193"/>
                    </a:lnTo>
                    <a:lnTo>
                      <a:pt x="56" y="158"/>
                    </a:lnTo>
                    <a:lnTo>
                      <a:pt x="51" y="125"/>
                    </a:lnTo>
                    <a:lnTo>
                      <a:pt x="49" y="90"/>
                    </a:lnTo>
                    <a:lnTo>
                      <a:pt x="38" y="48"/>
                    </a:lnTo>
                    <a:lnTo>
                      <a:pt x="0" y="0"/>
                    </a:lnTo>
                    <a:lnTo>
                      <a:pt x="20" y="11"/>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2" name="Freeform 78"/>
              <p:cNvSpPr>
                <a:spLocks noChangeArrowheads="1"/>
              </p:cNvSpPr>
              <p:nvPr/>
            </p:nvSpPr>
            <p:spPr bwMode="auto">
              <a:xfrm>
                <a:off x="4330" y="2542"/>
                <a:ext cx="117" cy="235"/>
              </a:xfrm>
              <a:custGeom>
                <a:avLst/>
                <a:gdLst>
                  <a:gd name="T0" fmla="*/ 0 w 235"/>
                  <a:gd name="T1" fmla="*/ 1 h 468"/>
                  <a:gd name="T2" fmla="*/ 0 w 235"/>
                  <a:gd name="T3" fmla="*/ 1 h 468"/>
                  <a:gd name="T4" fmla="*/ 0 w 235"/>
                  <a:gd name="T5" fmla="*/ 1 h 468"/>
                  <a:gd name="T6" fmla="*/ 0 w 235"/>
                  <a:gd name="T7" fmla="*/ 1 h 468"/>
                  <a:gd name="T8" fmla="*/ 0 w 235"/>
                  <a:gd name="T9" fmla="*/ 1 h 468"/>
                  <a:gd name="T10" fmla="*/ 0 w 235"/>
                  <a:gd name="T11" fmla="*/ 1 h 468"/>
                  <a:gd name="T12" fmla="*/ 0 w 235"/>
                  <a:gd name="T13" fmla="*/ 1 h 468"/>
                  <a:gd name="T14" fmla="*/ 0 w 235"/>
                  <a:gd name="T15" fmla="*/ 1 h 468"/>
                  <a:gd name="T16" fmla="*/ 0 w 235"/>
                  <a:gd name="T17" fmla="*/ 1 h 468"/>
                  <a:gd name="T18" fmla="*/ 0 w 235"/>
                  <a:gd name="T19" fmla="*/ 1 h 468"/>
                  <a:gd name="T20" fmla="*/ 0 w 235"/>
                  <a:gd name="T21" fmla="*/ 1 h 468"/>
                  <a:gd name="T22" fmla="*/ 0 w 235"/>
                  <a:gd name="T23" fmla="*/ 1 h 468"/>
                  <a:gd name="T24" fmla="*/ 0 w 235"/>
                  <a:gd name="T25" fmla="*/ 1 h 468"/>
                  <a:gd name="T26" fmla="*/ 0 w 235"/>
                  <a:gd name="T27" fmla="*/ 1 h 468"/>
                  <a:gd name="T28" fmla="*/ 0 w 235"/>
                  <a:gd name="T29" fmla="*/ 1 h 468"/>
                  <a:gd name="T30" fmla="*/ 0 w 235"/>
                  <a:gd name="T31" fmla="*/ 1 h 468"/>
                  <a:gd name="T32" fmla="*/ 0 w 235"/>
                  <a:gd name="T33" fmla="*/ 1 h 468"/>
                  <a:gd name="T34" fmla="*/ 0 w 235"/>
                  <a:gd name="T35" fmla="*/ 1 h 468"/>
                  <a:gd name="T36" fmla="*/ 0 w 235"/>
                  <a:gd name="T37" fmla="*/ 0 h 468"/>
                  <a:gd name="T38" fmla="*/ 0 w 235"/>
                  <a:gd name="T39" fmla="*/ 1 h 468"/>
                  <a:gd name="T40" fmla="*/ 0 w 235"/>
                  <a:gd name="T41" fmla="*/ 1 h 468"/>
                  <a:gd name="T42" fmla="*/ 0 w 235"/>
                  <a:gd name="T43" fmla="*/ 1 h 468"/>
                  <a:gd name="T44" fmla="*/ 0 w 235"/>
                  <a:gd name="T45" fmla="*/ 1 h 4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5"/>
                  <a:gd name="T70" fmla="*/ 0 h 468"/>
                  <a:gd name="T71" fmla="*/ 235 w 235"/>
                  <a:gd name="T72" fmla="*/ 468 h 46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5" h="468">
                    <a:moveTo>
                      <a:pt x="0" y="7"/>
                    </a:moveTo>
                    <a:lnTo>
                      <a:pt x="15" y="66"/>
                    </a:lnTo>
                    <a:lnTo>
                      <a:pt x="30" y="123"/>
                    </a:lnTo>
                    <a:lnTo>
                      <a:pt x="46" y="180"/>
                    </a:lnTo>
                    <a:lnTo>
                      <a:pt x="61" y="237"/>
                    </a:lnTo>
                    <a:lnTo>
                      <a:pt x="76" y="292"/>
                    </a:lnTo>
                    <a:lnTo>
                      <a:pt x="88" y="349"/>
                    </a:lnTo>
                    <a:lnTo>
                      <a:pt x="99" y="408"/>
                    </a:lnTo>
                    <a:lnTo>
                      <a:pt x="109" y="468"/>
                    </a:lnTo>
                    <a:lnTo>
                      <a:pt x="186" y="426"/>
                    </a:lnTo>
                    <a:lnTo>
                      <a:pt x="217" y="382"/>
                    </a:lnTo>
                    <a:lnTo>
                      <a:pt x="232" y="336"/>
                    </a:lnTo>
                    <a:lnTo>
                      <a:pt x="235" y="292"/>
                    </a:lnTo>
                    <a:lnTo>
                      <a:pt x="228" y="248"/>
                    </a:lnTo>
                    <a:lnTo>
                      <a:pt x="211" y="204"/>
                    </a:lnTo>
                    <a:lnTo>
                      <a:pt x="188" y="162"/>
                    </a:lnTo>
                    <a:lnTo>
                      <a:pt x="158" y="119"/>
                    </a:lnTo>
                    <a:lnTo>
                      <a:pt x="125" y="79"/>
                    </a:lnTo>
                    <a:lnTo>
                      <a:pt x="43" y="0"/>
                    </a:lnTo>
                    <a:lnTo>
                      <a:pt x="35" y="2"/>
                    </a:lnTo>
                    <a:lnTo>
                      <a:pt x="19" y="4"/>
                    </a:lnTo>
                    <a:lnTo>
                      <a:pt x="4" y="5"/>
                    </a:lnTo>
                    <a:lnTo>
                      <a:pt x="0" y="7"/>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3" name="Freeform 79"/>
              <p:cNvSpPr>
                <a:spLocks noChangeArrowheads="1"/>
              </p:cNvSpPr>
              <p:nvPr/>
            </p:nvSpPr>
            <p:spPr bwMode="auto">
              <a:xfrm>
                <a:off x="4335" y="2554"/>
                <a:ext cx="110" cy="221"/>
              </a:xfrm>
              <a:custGeom>
                <a:avLst/>
                <a:gdLst>
                  <a:gd name="T0" fmla="*/ 0 w 221"/>
                  <a:gd name="T1" fmla="*/ 1 h 441"/>
                  <a:gd name="T2" fmla="*/ 0 w 221"/>
                  <a:gd name="T3" fmla="*/ 1 h 441"/>
                  <a:gd name="T4" fmla="*/ 0 w 221"/>
                  <a:gd name="T5" fmla="*/ 1 h 441"/>
                  <a:gd name="T6" fmla="*/ 0 w 221"/>
                  <a:gd name="T7" fmla="*/ 1 h 441"/>
                  <a:gd name="T8" fmla="*/ 0 w 221"/>
                  <a:gd name="T9" fmla="*/ 1 h 441"/>
                  <a:gd name="T10" fmla="*/ 0 w 221"/>
                  <a:gd name="T11" fmla="*/ 1 h 441"/>
                  <a:gd name="T12" fmla="*/ 0 w 221"/>
                  <a:gd name="T13" fmla="*/ 1 h 441"/>
                  <a:gd name="T14" fmla="*/ 0 w 221"/>
                  <a:gd name="T15" fmla="*/ 1 h 441"/>
                  <a:gd name="T16" fmla="*/ 0 w 221"/>
                  <a:gd name="T17" fmla="*/ 1 h 441"/>
                  <a:gd name="T18" fmla="*/ 0 w 221"/>
                  <a:gd name="T19" fmla="*/ 1 h 441"/>
                  <a:gd name="T20" fmla="*/ 0 w 221"/>
                  <a:gd name="T21" fmla="*/ 1 h 441"/>
                  <a:gd name="T22" fmla="*/ 0 w 221"/>
                  <a:gd name="T23" fmla="*/ 1 h 441"/>
                  <a:gd name="T24" fmla="*/ 0 w 221"/>
                  <a:gd name="T25" fmla="*/ 1 h 441"/>
                  <a:gd name="T26" fmla="*/ 0 w 221"/>
                  <a:gd name="T27" fmla="*/ 1 h 441"/>
                  <a:gd name="T28" fmla="*/ 0 w 221"/>
                  <a:gd name="T29" fmla="*/ 1 h 441"/>
                  <a:gd name="T30" fmla="*/ 0 w 221"/>
                  <a:gd name="T31" fmla="*/ 1 h 441"/>
                  <a:gd name="T32" fmla="*/ 0 w 221"/>
                  <a:gd name="T33" fmla="*/ 1 h 441"/>
                  <a:gd name="T34" fmla="*/ 0 w 221"/>
                  <a:gd name="T35" fmla="*/ 1 h 441"/>
                  <a:gd name="T36" fmla="*/ 0 w 221"/>
                  <a:gd name="T37" fmla="*/ 1 h 441"/>
                  <a:gd name="T38" fmla="*/ 0 w 221"/>
                  <a:gd name="T39" fmla="*/ 1 h 441"/>
                  <a:gd name="T40" fmla="*/ 0 w 221"/>
                  <a:gd name="T41" fmla="*/ 1 h 441"/>
                  <a:gd name="T42" fmla="*/ 0 w 221"/>
                  <a:gd name="T43" fmla="*/ 1 h 441"/>
                  <a:gd name="T44" fmla="*/ 0 w 221"/>
                  <a:gd name="T45" fmla="*/ 1 h 441"/>
                  <a:gd name="T46" fmla="*/ 0 w 221"/>
                  <a:gd name="T47" fmla="*/ 1 h 441"/>
                  <a:gd name="T48" fmla="*/ 0 w 221"/>
                  <a:gd name="T49" fmla="*/ 1 h 441"/>
                  <a:gd name="T50" fmla="*/ 0 w 221"/>
                  <a:gd name="T51" fmla="*/ 1 h 441"/>
                  <a:gd name="T52" fmla="*/ 0 w 221"/>
                  <a:gd name="T53" fmla="*/ 1 h 441"/>
                  <a:gd name="T54" fmla="*/ 0 w 221"/>
                  <a:gd name="T55" fmla="*/ 1 h 441"/>
                  <a:gd name="T56" fmla="*/ 0 w 221"/>
                  <a:gd name="T57" fmla="*/ 1 h 441"/>
                  <a:gd name="T58" fmla="*/ 0 w 221"/>
                  <a:gd name="T59" fmla="*/ 1 h 441"/>
                  <a:gd name="T60" fmla="*/ 0 w 221"/>
                  <a:gd name="T61" fmla="*/ 1 h 441"/>
                  <a:gd name="T62" fmla="*/ 0 w 221"/>
                  <a:gd name="T63" fmla="*/ 1 h 441"/>
                  <a:gd name="T64" fmla="*/ 0 w 221"/>
                  <a:gd name="T65" fmla="*/ 0 h 441"/>
                  <a:gd name="T66" fmla="*/ 0 w 221"/>
                  <a:gd name="T67" fmla="*/ 0 h 441"/>
                  <a:gd name="T68" fmla="*/ 0 w 221"/>
                  <a:gd name="T69" fmla="*/ 1 h 441"/>
                  <a:gd name="T70" fmla="*/ 0 w 221"/>
                  <a:gd name="T71" fmla="*/ 1 h 441"/>
                  <a:gd name="T72" fmla="*/ 0 w 221"/>
                  <a:gd name="T73" fmla="*/ 1 h 4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1"/>
                  <a:gd name="T112" fmla="*/ 0 h 441"/>
                  <a:gd name="T113" fmla="*/ 221 w 221"/>
                  <a:gd name="T114" fmla="*/ 441 h 44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1" h="441">
                    <a:moveTo>
                      <a:pt x="0" y="3"/>
                    </a:moveTo>
                    <a:lnTo>
                      <a:pt x="13" y="59"/>
                    </a:lnTo>
                    <a:lnTo>
                      <a:pt x="28" y="114"/>
                    </a:lnTo>
                    <a:lnTo>
                      <a:pt x="43" y="167"/>
                    </a:lnTo>
                    <a:lnTo>
                      <a:pt x="57" y="220"/>
                    </a:lnTo>
                    <a:lnTo>
                      <a:pt x="70" y="273"/>
                    </a:lnTo>
                    <a:lnTo>
                      <a:pt x="83" y="328"/>
                    </a:lnTo>
                    <a:lnTo>
                      <a:pt x="94" y="384"/>
                    </a:lnTo>
                    <a:lnTo>
                      <a:pt x="101" y="441"/>
                    </a:lnTo>
                    <a:lnTo>
                      <a:pt x="110" y="435"/>
                    </a:lnTo>
                    <a:lnTo>
                      <a:pt x="120" y="429"/>
                    </a:lnTo>
                    <a:lnTo>
                      <a:pt x="129" y="424"/>
                    </a:lnTo>
                    <a:lnTo>
                      <a:pt x="138" y="420"/>
                    </a:lnTo>
                    <a:lnTo>
                      <a:pt x="145" y="415"/>
                    </a:lnTo>
                    <a:lnTo>
                      <a:pt x="155" y="409"/>
                    </a:lnTo>
                    <a:lnTo>
                      <a:pt x="164" y="406"/>
                    </a:lnTo>
                    <a:lnTo>
                      <a:pt x="173" y="400"/>
                    </a:lnTo>
                    <a:lnTo>
                      <a:pt x="202" y="358"/>
                    </a:lnTo>
                    <a:lnTo>
                      <a:pt x="217" y="316"/>
                    </a:lnTo>
                    <a:lnTo>
                      <a:pt x="221" y="273"/>
                    </a:lnTo>
                    <a:lnTo>
                      <a:pt x="213" y="231"/>
                    </a:lnTo>
                    <a:lnTo>
                      <a:pt x="199" y="191"/>
                    </a:lnTo>
                    <a:lnTo>
                      <a:pt x="177" y="150"/>
                    </a:lnTo>
                    <a:lnTo>
                      <a:pt x="149" y="110"/>
                    </a:lnTo>
                    <a:lnTo>
                      <a:pt x="118" y="73"/>
                    </a:lnTo>
                    <a:lnTo>
                      <a:pt x="109" y="64"/>
                    </a:lnTo>
                    <a:lnTo>
                      <a:pt x="98" y="55"/>
                    </a:lnTo>
                    <a:lnTo>
                      <a:pt x="88" y="46"/>
                    </a:lnTo>
                    <a:lnTo>
                      <a:pt x="79" y="37"/>
                    </a:lnTo>
                    <a:lnTo>
                      <a:pt x="68" y="27"/>
                    </a:lnTo>
                    <a:lnTo>
                      <a:pt x="59" y="18"/>
                    </a:lnTo>
                    <a:lnTo>
                      <a:pt x="48" y="9"/>
                    </a:lnTo>
                    <a:lnTo>
                      <a:pt x="39" y="0"/>
                    </a:lnTo>
                    <a:lnTo>
                      <a:pt x="32" y="0"/>
                    </a:lnTo>
                    <a:lnTo>
                      <a:pt x="17" y="2"/>
                    </a:lnTo>
                    <a:lnTo>
                      <a:pt x="4" y="3"/>
                    </a:lnTo>
                    <a:lnTo>
                      <a:pt x="0" y="3"/>
                    </a:lnTo>
                    <a:close/>
                  </a:path>
                </a:pathLst>
              </a:custGeom>
              <a:solidFill>
                <a:srgbClr val="964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4" name="Freeform 80"/>
              <p:cNvSpPr>
                <a:spLocks noChangeArrowheads="1"/>
              </p:cNvSpPr>
              <p:nvPr/>
            </p:nvSpPr>
            <p:spPr bwMode="auto">
              <a:xfrm>
                <a:off x="4341" y="2565"/>
                <a:ext cx="102" cy="207"/>
              </a:xfrm>
              <a:custGeom>
                <a:avLst/>
                <a:gdLst>
                  <a:gd name="T0" fmla="*/ 0 w 206"/>
                  <a:gd name="T1" fmla="*/ 1 h 413"/>
                  <a:gd name="T2" fmla="*/ 0 w 206"/>
                  <a:gd name="T3" fmla="*/ 1 h 413"/>
                  <a:gd name="T4" fmla="*/ 0 w 206"/>
                  <a:gd name="T5" fmla="*/ 1 h 413"/>
                  <a:gd name="T6" fmla="*/ 0 w 206"/>
                  <a:gd name="T7" fmla="*/ 1 h 413"/>
                  <a:gd name="T8" fmla="*/ 0 w 206"/>
                  <a:gd name="T9" fmla="*/ 1 h 413"/>
                  <a:gd name="T10" fmla="*/ 0 w 206"/>
                  <a:gd name="T11" fmla="*/ 1 h 413"/>
                  <a:gd name="T12" fmla="*/ 0 w 206"/>
                  <a:gd name="T13" fmla="*/ 1 h 413"/>
                  <a:gd name="T14" fmla="*/ 0 w 206"/>
                  <a:gd name="T15" fmla="*/ 1 h 413"/>
                  <a:gd name="T16" fmla="*/ 0 w 206"/>
                  <a:gd name="T17" fmla="*/ 1 h 413"/>
                  <a:gd name="T18" fmla="*/ 0 w 206"/>
                  <a:gd name="T19" fmla="*/ 1 h 413"/>
                  <a:gd name="T20" fmla="*/ 0 w 206"/>
                  <a:gd name="T21" fmla="*/ 1 h 413"/>
                  <a:gd name="T22" fmla="*/ 0 w 206"/>
                  <a:gd name="T23" fmla="*/ 1 h 413"/>
                  <a:gd name="T24" fmla="*/ 0 w 206"/>
                  <a:gd name="T25" fmla="*/ 1 h 413"/>
                  <a:gd name="T26" fmla="*/ 0 w 206"/>
                  <a:gd name="T27" fmla="*/ 1 h 413"/>
                  <a:gd name="T28" fmla="*/ 0 w 206"/>
                  <a:gd name="T29" fmla="*/ 1 h 413"/>
                  <a:gd name="T30" fmla="*/ 0 w 206"/>
                  <a:gd name="T31" fmla="*/ 1 h 413"/>
                  <a:gd name="T32" fmla="*/ 0 w 206"/>
                  <a:gd name="T33" fmla="*/ 1 h 413"/>
                  <a:gd name="T34" fmla="*/ 0 w 206"/>
                  <a:gd name="T35" fmla="*/ 1 h 413"/>
                  <a:gd name="T36" fmla="*/ 0 w 206"/>
                  <a:gd name="T37" fmla="*/ 1 h 413"/>
                  <a:gd name="T38" fmla="*/ 0 w 206"/>
                  <a:gd name="T39" fmla="*/ 1 h 413"/>
                  <a:gd name="T40" fmla="*/ 0 w 206"/>
                  <a:gd name="T41" fmla="*/ 1 h 413"/>
                  <a:gd name="T42" fmla="*/ 0 w 206"/>
                  <a:gd name="T43" fmla="*/ 1 h 413"/>
                  <a:gd name="T44" fmla="*/ 0 w 206"/>
                  <a:gd name="T45" fmla="*/ 1 h 413"/>
                  <a:gd name="T46" fmla="*/ 0 w 206"/>
                  <a:gd name="T47" fmla="*/ 1 h 413"/>
                  <a:gd name="T48" fmla="*/ 0 w 206"/>
                  <a:gd name="T49" fmla="*/ 1 h 413"/>
                  <a:gd name="T50" fmla="*/ 0 w 206"/>
                  <a:gd name="T51" fmla="*/ 1 h 413"/>
                  <a:gd name="T52" fmla="*/ 0 w 206"/>
                  <a:gd name="T53" fmla="*/ 1 h 413"/>
                  <a:gd name="T54" fmla="*/ 0 w 206"/>
                  <a:gd name="T55" fmla="*/ 1 h 413"/>
                  <a:gd name="T56" fmla="*/ 0 w 206"/>
                  <a:gd name="T57" fmla="*/ 1 h 413"/>
                  <a:gd name="T58" fmla="*/ 0 w 206"/>
                  <a:gd name="T59" fmla="*/ 1 h 413"/>
                  <a:gd name="T60" fmla="*/ 0 w 206"/>
                  <a:gd name="T61" fmla="*/ 1 h 413"/>
                  <a:gd name="T62" fmla="*/ 0 w 206"/>
                  <a:gd name="T63" fmla="*/ 1 h 413"/>
                  <a:gd name="T64" fmla="*/ 0 w 206"/>
                  <a:gd name="T65" fmla="*/ 0 h 413"/>
                  <a:gd name="T66" fmla="*/ 0 w 206"/>
                  <a:gd name="T67" fmla="*/ 0 h 413"/>
                  <a:gd name="T68" fmla="*/ 0 w 206"/>
                  <a:gd name="T69" fmla="*/ 1 h 413"/>
                  <a:gd name="T70" fmla="*/ 0 w 206"/>
                  <a:gd name="T71" fmla="*/ 1 h 413"/>
                  <a:gd name="T72" fmla="*/ 0 w 206"/>
                  <a:gd name="T73" fmla="*/ 1 h 4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6"/>
                  <a:gd name="T112" fmla="*/ 0 h 413"/>
                  <a:gd name="T113" fmla="*/ 206 w 206"/>
                  <a:gd name="T114" fmla="*/ 413 h 4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6" h="413">
                    <a:moveTo>
                      <a:pt x="0" y="5"/>
                    </a:moveTo>
                    <a:lnTo>
                      <a:pt x="13" y="57"/>
                    </a:lnTo>
                    <a:lnTo>
                      <a:pt x="26" y="108"/>
                    </a:lnTo>
                    <a:lnTo>
                      <a:pt x="39" y="160"/>
                    </a:lnTo>
                    <a:lnTo>
                      <a:pt x="54" y="209"/>
                    </a:lnTo>
                    <a:lnTo>
                      <a:pt x="65" y="259"/>
                    </a:lnTo>
                    <a:lnTo>
                      <a:pt x="77" y="308"/>
                    </a:lnTo>
                    <a:lnTo>
                      <a:pt x="87" y="360"/>
                    </a:lnTo>
                    <a:lnTo>
                      <a:pt x="94" y="413"/>
                    </a:lnTo>
                    <a:lnTo>
                      <a:pt x="103" y="407"/>
                    </a:lnTo>
                    <a:lnTo>
                      <a:pt x="111" y="404"/>
                    </a:lnTo>
                    <a:lnTo>
                      <a:pt x="120" y="398"/>
                    </a:lnTo>
                    <a:lnTo>
                      <a:pt x="129" y="395"/>
                    </a:lnTo>
                    <a:lnTo>
                      <a:pt x="136" y="391"/>
                    </a:lnTo>
                    <a:lnTo>
                      <a:pt x="145" y="385"/>
                    </a:lnTo>
                    <a:lnTo>
                      <a:pt x="153" y="382"/>
                    </a:lnTo>
                    <a:lnTo>
                      <a:pt x="162" y="376"/>
                    </a:lnTo>
                    <a:lnTo>
                      <a:pt x="189" y="338"/>
                    </a:lnTo>
                    <a:lnTo>
                      <a:pt x="204" y="297"/>
                    </a:lnTo>
                    <a:lnTo>
                      <a:pt x="206" y="257"/>
                    </a:lnTo>
                    <a:lnTo>
                      <a:pt x="200" y="218"/>
                    </a:lnTo>
                    <a:lnTo>
                      <a:pt x="186" y="180"/>
                    </a:lnTo>
                    <a:lnTo>
                      <a:pt x="166" y="141"/>
                    </a:lnTo>
                    <a:lnTo>
                      <a:pt x="140" y="105"/>
                    </a:lnTo>
                    <a:lnTo>
                      <a:pt x="111" y="70"/>
                    </a:lnTo>
                    <a:lnTo>
                      <a:pt x="101" y="60"/>
                    </a:lnTo>
                    <a:lnTo>
                      <a:pt x="92" y="51"/>
                    </a:lnTo>
                    <a:lnTo>
                      <a:pt x="83" y="44"/>
                    </a:lnTo>
                    <a:lnTo>
                      <a:pt x="74" y="35"/>
                    </a:lnTo>
                    <a:lnTo>
                      <a:pt x="65" y="26"/>
                    </a:lnTo>
                    <a:lnTo>
                      <a:pt x="55" y="18"/>
                    </a:lnTo>
                    <a:lnTo>
                      <a:pt x="46" y="9"/>
                    </a:lnTo>
                    <a:lnTo>
                      <a:pt x="37" y="0"/>
                    </a:lnTo>
                    <a:lnTo>
                      <a:pt x="30" y="0"/>
                    </a:lnTo>
                    <a:lnTo>
                      <a:pt x="17" y="2"/>
                    </a:lnTo>
                    <a:lnTo>
                      <a:pt x="4" y="5"/>
                    </a:lnTo>
                    <a:lnTo>
                      <a:pt x="0" y="5"/>
                    </a:lnTo>
                    <a:close/>
                  </a:path>
                </a:pathLst>
              </a:custGeom>
              <a:solidFill>
                <a:srgbClr val="A05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5" name="Freeform 81"/>
              <p:cNvSpPr>
                <a:spLocks noChangeArrowheads="1"/>
              </p:cNvSpPr>
              <p:nvPr/>
            </p:nvSpPr>
            <p:spPr bwMode="auto">
              <a:xfrm>
                <a:off x="4345" y="2577"/>
                <a:ext cx="97" cy="193"/>
              </a:xfrm>
              <a:custGeom>
                <a:avLst/>
                <a:gdLst>
                  <a:gd name="T0" fmla="*/ 0 w 192"/>
                  <a:gd name="T1" fmla="*/ 1 h 385"/>
                  <a:gd name="T2" fmla="*/ 1 w 192"/>
                  <a:gd name="T3" fmla="*/ 1 h 385"/>
                  <a:gd name="T4" fmla="*/ 1 w 192"/>
                  <a:gd name="T5" fmla="*/ 1 h 385"/>
                  <a:gd name="T6" fmla="*/ 1 w 192"/>
                  <a:gd name="T7" fmla="*/ 1 h 385"/>
                  <a:gd name="T8" fmla="*/ 1 w 192"/>
                  <a:gd name="T9" fmla="*/ 1 h 385"/>
                  <a:gd name="T10" fmla="*/ 1 w 192"/>
                  <a:gd name="T11" fmla="*/ 1 h 385"/>
                  <a:gd name="T12" fmla="*/ 1 w 192"/>
                  <a:gd name="T13" fmla="*/ 1 h 385"/>
                  <a:gd name="T14" fmla="*/ 1 w 192"/>
                  <a:gd name="T15" fmla="*/ 1 h 385"/>
                  <a:gd name="T16" fmla="*/ 1 w 192"/>
                  <a:gd name="T17" fmla="*/ 1 h 385"/>
                  <a:gd name="T18" fmla="*/ 1 w 192"/>
                  <a:gd name="T19" fmla="*/ 1 h 385"/>
                  <a:gd name="T20" fmla="*/ 1 w 192"/>
                  <a:gd name="T21" fmla="*/ 1 h 385"/>
                  <a:gd name="T22" fmla="*/ 1 w 192"/>
                  <a:gd name="T23" fmla="*/ 1 h 385"/>
                  <a:gd name="T24" fmla="*/ 1 w 192"/>
                  <a:gd name="T25" fmla="*/ 1 h 385"/>
                  <a:gd name="T26" fmla="*/ 1 w 192"/>
                  <a:gd name="T27" fmla="*/ 1 h 385"/>
                  <a:gd name="T28" fmla="*/ 1 w 192"/>
                  <a:gd name="T29" fmla="*/ 1 h 385"/>
                  <a:gd name="T30" fmla="*/ 1 w 192"/>
                  <a:gd name="T31" fmla="*/ 1 h 385"/>
                  <a:gd name="T32" fmla="*/ 1 w 192"/>
                  <a:gd name="T33" fmla="*/ 1 h 385"/>
                  <a:gd name="T34" fmla="*/ 1 w 192"/>
                  <a:gd name="T35" fmla="*/ 1 h 385"/>
                  <a:gd name="T36" fmla="*/ 1 w 192"/>
                  <a:gd name="T37" fmla="*/ 1 h 385"/>
                  <a:gd name="T38" fmla="*/ 1 w 192"/>
                  <a:gd name="T39" fmla="*/ 1 h 385"/>
                  <a:gd name="T40" fmla="*/ 1 w 192"/>
                  <a:gd name="T41" fmla="*/ 1 h 385"/>
                  <a:gd name="T42" fmla="*/ 1 w 192"/>
                  <a:gd name="T43" fmla="*/ 1 h 385"/>
                  <a:gd name="T44" fmla="*/ 1 w 192"/>
                  <a:gd name="T45" fmla="*/ 1 h 385"/>
                  <a:gd name="T46" fmla="*/ 1 w 192"/>
                  <a:gd name="T47" fmla="*/ 1 h 385"/>
                  <a:gd name="T48" fmla="*/ 1 w 192"/>
                  <a:gd name="T49" fmla="*/ 1 h 385"/>
                  <a:gd name="T50" fmla="*/ 1 w 192"/>
                  <a:gd name="T51" fmla="*/ 1 h 385"/>
                  <a:gd name="T52" fmla="*/ 1 w 192"/>
                  <a:gd name="T53" fmla="*/ 1 h 385"/>
                  <a:gd name="T54" fmla="*/ 1 w 192"/>
                  <a:gd name="T55" fmla="*/ 1 h 385"/>
                  <a:gd name="T56" fmla="*/ 1 w 192"/>
                  <a:gd name="T57" fmla="*/ 1 h 385"/>
                  <a:gd name="T58" fmla="*/ 1 w 192"/>
                  <a:gd name="T59" fmla="*/ 1 h 385"/>
                  <a:gd name="T60" fmla="*/ 1 w 192"/>
                  <a:gd name="T61" fmla="*/ 1 h 385"/>
                  <a:gd name="T62" fmla="*/ 1 w 192"/>
                  <a:gd name="T63" fmla="*/ 1 h 385"/>
                  <a:gd name="T64" fmla="*/ 1 w 192"/>
                  <a:gd name="T65" fmla="*/ 0 h 385"/>
                  <a:gd name="T66" fmla="*/ 1 w 192"/>
                  <a:gd name="T67" fmla="*/ 0 h 385"/>
                  <a:gd name="T68" fmla="*/ 1 w 192"/>
                  <a:gd name="T69" fmla="*/ 1 h 385"/>
                  <a:gd name="T70" fmla="*/ 1 w 192"/>
                  <a:gd name="T71" fmla="*/ 1 h 385"/>
                  <a:gd name="T72" fmla="*/ 0 w 192"/>
                  <a:gd name="T73" fmla="*/ 1 h 3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385"/>
                  <a:gd name="T113" fmla="*/ 192 w 192"/>
                  <a:gd name="T114" fmla="*/ 385 h 38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385">
                    <a:moveTo>
                      <a:pt x="0" y="3"/>
                    </a:moveTo>
                    <a:lnTo>
                      <a:pt x="11" y="53"/>
                    </a:lnTo>
                    <a:lnTo>
                      <a:pt x="23" y="99"/>
                    </a:lnTo>
                    <a:lnTo>
                      <a:pt x="36" y="147"/>
                    </a:lnTo>
                    <a:lnTo>
                      <a:pt x="49" y="193"/>
                    </a:lnTo>
                    <a:lnTo>
                      <a:pt x="62" y="240"/>
                    </a:lnTo>
                    <a:lnTo>
                      <a:pt x="71" y="286"/>
                    </a:lnTo>
                    <a:lnTo>
                      <a:pt x="80" y="336"/>
                    </a:lnTo>
                    <a:lnTo>
                      <a:pt x="88" y="385"/>
                    </a:lnTo>
                    <a:lnTo>
                      <a:pt x="95" y="382"/>
                    </a:lnTo>
                    <a:lnTo>
                      <a:pt x="104" y="376"/>
                    </a:lnTo>
                    <a:lnTo>
                      <a:pt x="112" y="372"/>
                    </a:lnTo>
                    <a:lnTo>
                      <a:pt x="121" y="367"/>
                    </a:lnTo>
                    <a:lnTo>
                      <a:pt x="128" y="363"/>
                    </a:lnTo>
                    <a:lnTo>
                      <a:pt x="135" y="360"/>
                    </a:lnTo>
                    <a:lnTo>
                      <a:pt x="145" y="354"/>
                    </a:lnTo>
                    <a:lnTo>
                      <a:pt x="152" y="350"/>
                    </a:lnTo>
                    <a:lnTo>
                      <a:pt x="178" y="314"/>
                    </a:lnTo>
                    <a:lnTo>
                      <a:pt x="190" y="277"/>
                    </a:lnTo>
                    <a:lnTo>
                      <a:pt x="192" y="240"/>
                    </a:lnTo>
                    <a:lnTo>
                      <a:pt x="187" y="204"/>
                    </a:lnTo>
                    <a:lnTo>
                      <a:pt x="174" y="167"/>
                    </a:lnTo>
                    <a:lnTo>
                      <a:pt x="154" y="132"/>
                    </a:lnTo>
                    <a:lnTo>
                      <a:pt x="130" y="97"/>
                    </a:lnTo>
                    <a:lnTo>
                      <a:pt x="102" y="64"/>
                    </a:lnTo>
                    <a:lnTo>
                      <a:pt x="93" y="55"/>
                    </a:lnTo>
                    <a:lnTo>
                      <a:pt x="86" y="47"/>
                    </a:lnTo>
                    <a:lnTo>
                      <a:pt x="77" y="38"/>
                    </a:lnTo>
                    <a:lnTo>
                      <a:pt x="69" y="31"/>
                    </a:lnTo>
                    <a:lnTo>
                      <a:pt x="60" y="22"/>
                    </a:lnTo>
                    <a:lnTo>
                      <a:pt x="51" y="14"/>
                    </a:lnTo>
                    <a:lnTo>
                      <a:pt x="44" y="7"/>
                    </a:lnTo>
                    <a:lnTo>
                      <a:pt x="34" y="0"/>
                    </a:lnTo>
                    <a:lnTo>
                      <a:pt x="29" y="0"/>
                    </a:lnTo>
                    <a:lnTo>
                      <a:pt x="14" y="2"/>
                    </a:lnTo>
                    <a:lnTo>
                      <a:pt x="3" y="3"/>
                    </a:lnTo>
                    <a:lnTo>
                      <a:pt x="0" y="3"/>
                    </a:lnTo>
                    <a:close/>
                  </a:path>
                </a:pathLst>
              </a:custGeom>
              <a:solidFill>
                <a:srgbClr val="AA5B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6" name="Freeform 82"/>
              <p:cNvSpPr>
                <a:spLocks noChangeArrowheads="1"/>
              </p:cNvSpPr>
              <p:nvPr/>
            </p:nvSpPr>
            <p:spPr bwMode="auto">
              <a:xfrm>
                <a:off x="4351" y="2588"/>
                <a:ext cx="90" cy="179"/>
              </a:xfrm>
              <a:custGeom>
                <a:avLst/>
                <a:gdLst>
                  <a:gd name="T0" fmla="*/ 0 w 179"/>
                  <a:gd name="T1" fmla="*/ 1 h 358"/>
                  <a:gd name="T2" fmla="*/ 1 w 179"/>
                  <a:gd name="T3" fmla="*/ 1 h 358"/>
                  <a:gd name="T4" fmla="*/ 1 w 179"/>
                  <a:gd name="T5" fmla="*/ 1 h 358"/>
                  <a:gd name="T6" fmla="*/ 1 w 179"/>
                  <a:gd name="T7" fmla="*/ 1 h 358"/>
                  <a:gd name="T8" fmla="*/ 1 w 179"/>
                  <a:gd name="T9" fmla="*/ 1 h 358"/>
                  <a:gd name="T10" fmla="*/ 1 w 179"/>
                  <a:gd name="T11" fmla="*/ 1 h 358"/>
                  <a:gd name="T12" fmla="*/ 1 w 179"/>
                  <a:gd name="T13" fmla="*/ 1 h 358"/>
                  <a:gd name="T14" fmla="*/ 1 w 179"/>
                  <a:gd name="T15" fmla="*/ 1 h 358"/>
                  <a:gd name="T16" fmla="*/ 1 w 179"/>
                  <a:gd name="T17" fmla="*/ 1 h 358"/>
                  <a:gd name="T18" fmla="*/ 1 w 179"/>
                  <a:gd name="T19" fmla="*/ 1 h 358"/>
                  <a:gd name="T20" fmla="*/ 1 w 179"/>
                  <a:gd name="T21" fmla="*/ 1 h 358"/>
                  <a:gd name="T22" fmla="*/ 1 w 179"/>
                  <a:gd name="T23" fmla="*/ 1 h 358"/>
                  <a:gd name="T24" fmla="*/ 1 w 179"/>
                  <a:gd name="T25" fmla="*/ 1 h 358"/>
                  <a:gd name="T26" fmla="*/ 1 w 179"/>
                  <a:gd name="T27" fmla="*/ 1 h 358"/>
                  <a:gd name="T28" fmla="*/ 1 w 179"/>
                  <a:gd name="T29" fmla="*/ 1 h 358"/>
                  <a:gd name="T30" fmla="*/ 1 w 179"/>
                  <a:gd name="T31" fmla="*/ 1 h 358"/>
                  <a:gd name="T32" fmla="*/ 1 w 179"/>
                  <a:gd name="T33" fmla="*/ 1 h 358"/>
                  <a:gd name="T34" fmla="*/ 1 w 179"/>
                  <a:gd name="T35" fmla="*/ 1 h 358"/>
                  <a:gd name="T36" fmla="*/ 1 w 179"/>
                  <a:gd name="T37" fmla="*/ 1 h 358"/>
                  <a:gd name="T38" fmla="*/ 1 w 179"/>
                  <a:gd name="T39" fmla="*/ 1 h 358"/>
                  <a:gd name="T40" fmla="*/ 1 w 179"/>
                  <a:gd name="T41" fmla="*/ 1 h 358"/>
                  <a:gd name="T42" fmla="*/ 1 w 179"/>
                  <a:gd name="T43" fmla="*/ 1 h 358"/>
                  <a:gd name="T44" fmla="*/ 1 w 179"/>
                  <a:gd name="T45" fmla="*/ 1 h 358"/>
                  <a:gd name="T46" fmla="*/ 1 w 179"/>
                  <a:gd name="T47" fmla="*/ 1 h 358"/>
                  <a:gd name="T48" fmla="*/ 1 w 179"/>
                  <a:gd name="T49" fmla="*/ 1 h 358"/>
                  <a:gd name="T50" fmla="*/ 1 w 179"/>
                  <a:gd name="T51" fmla="*/ 1 h 358"/>
                  <a:gd name="T52" fmla="*/ 1 w 179"/>
                  <a:gd name="T53" fmla="*/ 1 h 358"/>
                  <a:gd name="T54" fmla="*/ 1 w 179"/>
                  <a:gd name="T55" fmla="*/ 1 h 358"/>
                  <a:gd name="T56" fmla="*/ 1 w 179"/>
                  <a:gd name="T57" fmla="*/ 1 h 358"/>
                  <a:gd name="T58" fmla="*/ 1 w 179"/>
                  <a:gd name="T59" fmla="*/ 1 h 358"/>
                  <a:gd name="T60" fmla="*/ 1 w 179"/>
                  <a:gd name="T61" fmla="*/ 1 h 358"/>
                  <a:gd name="T62" fmla="*/ 1 w 179"/>
                  <a:gd name="T63" fmla="*/ 1 h 358"/>
                  <a:gd name="T64" fmla="*/ 1 w 179"/>
                  <a:gd name="T65" fmla="*/ 0 h 358"/>
                  <a:gd name="T66" fmla="*/ 1 w 179"/>
                  <a:gd name="T67" fmla="*/ 0 h 358"/>
                  <a:gd name="T68" fmla="*/ 1 w 179"/>
                  <a:gd name="T69" fmla="*/ 1 h 358"/>
                  <a:gd name="T70" fmla="*/ 1 w 179"/>
                  <a:gd name="T71" fmla="*/ 1 h 358"/>
                  <a:gd name="T72" fmla="*/ 0 w 179"/>
                  <a:gd name="T73" fmla="*/ 1 h 3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9"/>
                  <a:gd name="T112" fmla="*/ 0 h 358"/>
                  <a:gd name="T113" fmla="*/ 179 w 179"/>
                  <a:gd name="T114" fmla="*/ 358 h 3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9" h="358">
                    <a:moveTo>
                      <a:pt x="0" y="3"/>
                    </a:moveTo>
                    <a:lnTo>
                      <a:pt x="11" y="49"/>
                    </a:lnTo>
                    <a:lnTo>
                      <a:pt x="22" y="93"/>
                    </a:lnTo>
                    <a:lnTo>
                      <a:pt x="34" y="137"/>
                    </a:lnTo>
                    <a:lnTo>
                      <a:pt x="45" y="180"/>
                    </a:lnTo>
                    <a:lnTo>
                      <a:pt x="56" y="224"/>
                    </a:lnTo>
                    <a:lnTo>
                      <a:pt x="66" y="268"/>
                    </a:lnTo>
                    <a:lnTo>
                      <a:pt x="75" y="312"/>
                    </a:lnTo>
                    <a:lnTo>
                      <a:pt x="80" y="358"/>
                    </a:lnTo>
                    <a:lnTo>
                      <a:pt x="88" y="354"/>
                    </a:lnTo>
                    <a:lnTo>
                      <a:pt x="95" y="350"/>
                    </a:lnTo>
                    <a:lnTo>
                      <a:pt x="102" y="347"/>
                    </a:lnTo>
                    <a:lnTo>
                      <a:pt x="112" y="343"/>
                    </a:lnTo>
                    <a:lnTo>
                      <a:pt x="119" y="339"/>
                    </a:lnTo>
                    <a:lnTo>
                      <a:pt x="126" y="334"/>
                    </a:lnTo>
                    <a:lnTo>
                      <a:pt x="134" y="330"/>
                    </a:lnTo>
                    <a:lnTo>
                      <a:pt x="141" y="327"/>
                    </a:lnTo>
                    <a:lnTo>
                      <a:pt x="165" y="292"/>
                    </a:lnTo>
                    <a:lnTo>
                      <a:pt x="176" y="259"/>
                    </a:lnTo>
                    <a:lnTo>
                      <a:pt x="179" y="224"/>
                    </a:lnTo>
                    <a:lnTo>
                      <a:pt x="174" y="189"/>
                    </a:lnTo>
                    <a:lnTo>
                      <a:pt x="161" y="156"/>
                    </a:lnTo>
                    <a:lnTo>
                      <a:pt x="143" y="121"/>
                    </a:lnTo>
                    <a:lnTo>
                      <a:pt x="119" y="90"/>
                    </a:lnTo>
                    <a:lnTo>
                      <a:pt x="95" y="59"/>
                    </a:lnTo>
                    <a:lnTo>
                      <a:pt x="88" y="51"/>
                    </a:lnTo>
                    <a:lnTo>
                      <a:pt x="78" y="44"/>
                    </a:lnTo>
                    <a:lnTo>
                      <a:pt x="71" y="36"/>
                    </a:lnTo>
                    <a:lnTo>
                      <a:pt x="64" y="29"/>
                    </a:lnTo>
                    <a:lnTo>
                      <a:pt x="55" y="22"/>
                    </a:lnTo>
                    <a:lnTo>
                      <a:pt x="47" y="14"/>
                    </a:lnTo>
                    <a:lnTo>
                      <a:pt x="38" y="7"/>
                    </a:lnTo>
                    <a:lnTo>
                      <a:pt x="31" y="0"/>
                    </a:lnTo>
                    <a:lnTo>
                      <a:pt x="25" y="0"/>
                    </a:lnTo>
                    <a:lnTo>
                      <a:pt x="12" y="2"/>
                    </a:lnTo>
                    <a:lnTo>
                      <a:pt x="1" y="3"/>
                    </a:lnTo>
                    <a:lnTo>
                      <a:pt x="0" y="3"/>
                    </a:lnTo>
                    <a:close/>
                  </a:path>
                </a:pathLst>
              </a:custGeom>
              <a:solidFill>
                <a:srgbClr val="B56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7" name="Freeform 83"/>
              <p:cNvSpPr>
                <a:spLocks noChangeArrowheads="1"/>
              </p:cNvSpPr>
              <p:nvPr/>
            </p:nvSpPr>
            <p:spPr bwMode="auto">
              <a:xfrm>
                <a:off x="4355" y="2598"/>
                <a:ext cx="84" cy="168"/>
              </a:xfrm>
              <a:custGeom>
                <a:avLst/>
                <a:gdLst>
                  <a:gd name="T0" fmla="*/ 0 w 167"/>
                  <a:gd name="T1" fmla="*/ 1 h 334"/>
                  <a:gd name="T2" fmla="*/ 1 w 167"/>
                  <a:gd name="T3" fmla="*/ 1 h 334"/>
                  <a:gd name="T4" fmla="*/ 1 w 167"/>
                  <a:gd name="T5" fmla="*/ 1 h 334"/>
                  <a:gd name="T6" fmla="*/ 1 w 167"/>
                  <a:gd name="T7" fmla="*/ 1 h 334"/>
                  <a:gd name="T8" fmla="*/ 1 w 167"/>
                  <a:gd name="T9" fmla="*/ 1 h 334"/>
                  <a:gd name="T10" fmla="*/ 1 w 167"/>
                  <a:gd name="T11" fmla="*/ 1 h 334"/>
                  <a:gd name="T12" fmla="*/ 1 w 167"/>
                  <a:gd name="T13" fmla="*/ 1 h 334"/>
                  <a:gd name="T14" fmla="*/ 1 w 167"/>
                  <a:gd name="T15" fmla="*/ 1 h 334"/>
                  <a:gd name="T16" fmla="*/ 1 w 167"/>
                  <a:gd name="T17" fmla="*/ 1 h 334"/>
                  <a:gd name="T18" fmla="*/ 1 w 167"/>
                  <a:gd name="T19" fmla="*/ 1 h 334"/>
                  <a:gd name="T20" fmla="*/ 1 w 167"/>
                  <a:gd name="T21" fmla="*/ 1 h 334"/>
                  <a:gd name="T22" fmla="*/ 1 w 167"/>
                  <a:gd name="T23" fmla="*/ 1 h 334"/>
                  <a:gd name="T24" fmla="*/ 1 w 167"/>
                  <a:gd name="T25" fmla="*/ 1 h 334"/>
                  <a:gd name="T26" fmla="*/ 1 w 167"/>
                  <a:gd name="T27" fmla="*/ 1 h 334"/>
                  <a:gd name="T28" fmla="*/ 1 w 167"/>
                  <a:gd name="T29" fmla="*/ 1 h 334"/>
                  <a:gd name="T30" fmla="*/ 1 w 167"/>
                  <a:gd name="T31" fmla="*/ 1 h 334"/>
                  <a:gd name="T32" fmla="*/ 1 w 167"/>
                  <a:gd name="T33" fmla="*/ 1 h 334"/>
                  <a:gd name="T34" fmla="*/ 1 w 167"/>
                  <a:gd name="T35" fmla="*/ 1 h 334"/>
                  <a:gd name="T36" fmla="*/ 1 w 167"/>
                  <a:gd name="T37" fmla="*/ 1 h 334"/>
                  <a:gd name="T38" fmla="*/ 1 w 167"/>
                  <a:gd name="T39" fmla="*/ 1 h 334"/>
                  <a:gd name="T40" fmla="*/ 1 w 167"/>
                  <a:gd name="T41" fmla="*/ 1 h 334"/>
                  <a:gd name="T42" fmla="*/ 1 w 167"/>
                  <a:gd name="T43" fmla="*/ 1 h 334"/>
                  <a:gd name="T44" fmla="*/ 1 w 167"/>
                  <a:gd name="T45" fmla="*/ 1 h 334"/>
                  <a:gd name="T46" fmla="*/ 1 w 167"/>
                  <a:gd name="T47" fmla="*/ 1 h 334"/>
                  <a:gd name="T48" fmla="*/ 1 w 167"/>
                  <a:gd name="T49" fmla="*/ 1 h 334"/>
                  <a:gd name="T50" fmla="*/ 1 w 167"/>
                  <a:gd name="T51" fmla="*/ 1 h 334"/>
                  <a:gd name="T52" fmla="*/ 1 w 167"/>
                  <a:gd name="T53" fmla="*/ 1 h 334"/>
                  <a:gd name="T54" fmla="*/ 1 w 167"/>
                  <a:gd name="T55" fmla="*/ 1 h 334"/>
                  <a:gd name="T56" fmla="*/ 1 w 167"/>
                  <a:gd name="T57" fmla="*/ 0 h 334"/>
                  <a:gd name="T58" fmla="*/ 1 w 167"/>
                  <a:gd name="T59" fmla="*/ 1 h 334"/>
                  <a:gd name="T60" fmla="*/ 1 w 167"/>
                  <a:gd name="T61" fmla="*/ 1 h 334"/>
                  <a:gd name="T62" fmla="*/ 1 w 167"/>
                  <a:gd name="T63" fmla="*/ 1 h 334"/>
                  <a:gd name="T64" fmla="*/ 0 w 167"/>
                  <a:gd name="T65" fmla="*/ 1 h 33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7"/>
                  <a:gd name="T100" fmla="*/ 0 h 334"/>
                  <a:gd name="T101" fmla="*/ 167 w 167"/>
                  <a:gd name="T102" fmla="*/ 334 h 33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7" h="334">
                    <a:moveTo>
                      <a:pt x="0" y="7"/>
                    </a:moveTo>
                    <a:lnTo>
                      <a:pt x="9" y="50"/>
                    </a:lnTo>
                    <a:lnTo>
                      <a:pt x="20" y="90"/>
                    </a:lnTo>
                    <a:lnTo>
                      <a:pt x="31" y="130"/>
                    </a:lnTo>
                    <a:lnTo>
                      <a:pt x="42" y="171"/>
                    </a:lnTo>
                    <a:lnTo>
                      <a:pt x="53" y="209"/>
                    </a:lnTo>
                    <a:lnTo>
                      <a:pt x="62" y="250"/>
                    </a:lnTo>
                    <a:lnTo>
                      <a:pt x="69" y="292"/>
                    </a:lnTo>
                    <a:lnTo>
                      <a:pt x="77" y="334"/>
                    </a:lnTo>
                    <a:lnTo>
                      <a:pt x="90" y="327"/>
                    </a:lnTo>
                    <a:lnTo>
                      <a:pt x="104" y="319"/>
                    </a:lnTo>
                    <a:lnTo>
                      <a:pt x="117" y="312"/>
                    </a:lnTo>
                    <a:lnTo>
                      <a:pt x="130" y="305"/>
                    </a:lnTo>
                    <a:lnTo>
                      <a:pt x="152" y="274"/>
                    </a:lnTo>
                    <a:lnTo>
                      <a:pt x="165" y="240"/>
                    </a:lnTo>
                    <a:lnTo>
                      <a:pt x="167" y="209"/>
                    </a:lnTo>
                    <a:lnTo>
                      <a:pt x="161" y="178"/>
                    </a:lnTo>
                    <a:lnTo>
                      <a:pt x="150" y="147"/>
                    </a:lnTo>
                    <a:lnTo>
                      <a:pt x="134" y="116"/>
                    </a:lnTo>
                    <a:lnTo>
                      <a:pt x="112" y="86"/>
                    </a:lnTo>
                    <a:lnTo>
                      <a:pt x="90" y="57"/>
                    </a:lnTo>
                    <a:lnTo>
                      <a:pt x="82" y="50"/>
                    </a:lnTo>
                    <a:lnTo>
                      <a:pt x="75" y="42"/>
                    </a:lnTo>
                    <a:lnTo>
                      <a:pt x="68" y="37"/>
                    </a:lnTo>
                    <a:lnTo>
                      <a:pt x="60" y="29"/>
                    </a:lnTo>
                    <a:lnTo>
                      <a:pt x="51" y="22"/>
                    </a:lnTo>
                    <a:lnTo>
                      <a:pt x="44" y="15"/>
                    </a:lnTo>
                    <a:lnTo>
                      <a:pt x="36" y="7"/>
                    </a:lnTo>
                    <a:lnTo>
                      <a:pt x="29" y="0"/>
                    </a:lnTo>
                    <a:lnTo>
                      <a:pt x="24" y="2"/>
                    </a:lnTo>
                    <a:lnTo>
                      <a:pt x="13" y="4"/>
                    </a:lnTo>
                    <a:lnTo>
                      <a:pt x="3" y="5"/>
                    </a:lnTo>
                    <a:lnTo>
                      <a:pt x="0" y="7"/>
                    </a:lnTo>
                    <a:close/>
                  </a:path>
                </a:pathLst>
              </a:custGeom>
              <a:solidFill>
                <a:srgbClr val="BF6B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8" name="Freeform 84"/>
              <p:cNvSpPr>
                <a:spLocks noChangeArrowheads="1"/>
              </p:cNvSpPr>
              <p:nvPr/>
            </p:nvSpPr>
            <p:spPr bwMode="auto">
              <a:xfrm>
                <a:off x="4361" y="2611"/>
                <a:ext cx="76" cy="153"/>
              </a:xfrm>
              <a:custGeom>
                <a:avLst/>
                <a:gdLst>
                  <a:gd name="T0" fmla="*/ 0 w 152"/>
                  <a:gd name="T1" fmla="*/ 1 h 304"/>
                  <a:gd name="T2" fmla="*/ 1 w 152"/>
                  <a:gd name="T3" fmla="*/ 1 h 304"/>
                  <a:gd name="T4" fmla="*/ 1 w 152"/>
                  <a:gd name="T5" fmla="*/ 1 h 304"/>
                  <a:gd name="T6" fmla="*/ 1 w 152"/>
                  <a:gd name="T7" fmla="*/ 1 h 304"/>
                  <a:gd name="T8" fmla="*/ 1 w 152"/>
                  <a:gd name="T9" fmla="*/ 1 h 304"/>
                  <a:gd name="T10" fmla="*/ 1 w 152"/>
                  <a:gd name="T11" fmla="*/ 1 h 304"/>
                  <a:gd name="T12" fmla="*/ 1 w 152"/>
                  <a:gd name="T13" fmla="*/ 1 h 304"/>
                  <a:gd name="T14" fmla="*/ 1 w 152"/>
                  <a:gd name="T15" fmla="*/ 1 h 304"/>
                  <a:gd name="T16" fmla="*/ 1 w 152"/>
                  <a:gd name="T17" fmla="*/ 1 h 304"/>
                  <a:gd name="T18" fmla="*/ 1 w 152"/>
                  <a:gd name="T19" fmla="*/ 1 h 304"/>
                  <a:gd name="T20" fmla="*/ 1 w 152"/>
                  <a:gd name="T21" fmla="*/ 1 h 304"/>
                  <a:gd name="T22" fmla="*/ 1 w 152"/>
                  <a:gd name="T23" fmla="*/ 1 h 304"/>
                  <a:gd name="T24" fmla="*/ 1 w 152"/>
                  <a:gd name="T25" fmla="*/ 1 h 304"/>
                  <a:gd name="T26" fmla="*/ 1 w 152"/>
                  <a:gd name="T27" fmla="*/ 1 h 304"/>
                  <a:gd name="T28" fmla="*/ 1 w 152"/>
                  <a:gd name="T29" fmla="*/ 1 h 304"/>
                  <a:gd name="T30" fmla="*/ 1 w 152"/>
                  <a:gd name="T31" fmla="*/ 1 h 304"/>
                  <a:gd name="T32" fmla="*/ 1 w 152"/>
                  <a:gd name="T33" fmla="*/ 1 h 304"/>
                  <a:gd name="T34" fmla="*/ 1 w 152"/>
                  <a:gd name="T35" fmla="*/ 1 h 304"/>
                  <a:gd name="T36" fmla="*/ 1 w 152"/>
                  <a:gd name="T37" fmla="*/ 1 h 304"/>
                  <a:gd name="T38" fmla="*/ 1 w 152"/>
                  <a:gd name="T39" fmla="*/ 1 h 304"/>
                  <a:gd name="T40" fmla="*/ 1 w 152"/>
                  <a:gd name="T41" fmla="*/ 1 h 304"/>
                  <a:gd name="T42" fmla="*/ 1 w 152"/>
                  <a:gd name="T43" fmla="*/ 1 h 304"/>
                  <a:gd name="T44" fmla="*/ 1 w 152"/>
                  <a:gd name="T45" fmla="*/ 1 h 304"/>
                  <a:gd name="T46" fmla="*/ 1 w 152"/>
                  <a:gd name="T47" fmla="*/ 1 h 304"/>
                  <a:gd name="T48" fmla="*/ 1 w 152"/>
                  <a:gd name="T49" fmla="*/ 0 h 304"/>
                  <a:gd name="T50" fmla="*/ 1 w 152"/>
                  <a:gd name="T51" fmla="*/ 0 h 304"/>
                  <a:gd name="T52" fmla="*/ 1 w 152"/>
                  <a:gd name="T53" fmla="*/ 1 h 304"/>
                  <a:gd name="T54" fmla="*/ 1 w 152"/>
                  <a:gd name="T55" fmla="*/ 1 h 304"/>
                  <a:gd name="T56" fmla="*/ 0 w 152"/>
                  <a:gd name="T57" fmla="*/ 1 h 30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52"/>
                  <a:gd name="T88" fmla="*/ 0 h 304"/>
                  <a:gd name="T89" fmla="*/ 152 w 152"/>
                  <a:gd name="T90" fmla="*/ 304 h 30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52" h="304">
                    <a:moveTo>
                      <a:pt x="0" y="3"/>
                    </a:moveTo>
                    <a:lnTo>
                      <a:pt x="9" y="42"/>
                    </a:lnTo>
                    <a:lnTo>
                      <a:pt x="18" y="79"/>
                    </a:lnTo>
                    <a:lnTo>
                      <a:pt x="29" y="115"/>
                    </a:lnTo>
                    <a:lnTo>
                      <a:pt x="38" y="152"/>
                    </a:lnTo>
                    <a:lnTo>
                      <a:pt x="47" y="189"/>
                    </a:lnTo>
                    <a:lnTo>
                      <a:pt x="57" y="226"/>
                    </a:lnTo>
                    <a:lnTo>
                      <a:pt x="64" y="264"/>
                    </a:lnTo>
                    <a:lnTo>
                      <a:pt x="70" y="304"/>
                    </a:lnTo>
                    <a:lnTo>
                      <a:pt x="82" y="297"/>
                    </a:lnTo>
                    <a:lnTo>
                      <a:pt x="95" y="290"/>
                    </a:lnTo>
                    <a:lnTo>
                      <a:pt x="106" y="282"/>
                    </a:lnTo>
                    <a:lnTo>
                      <a:pt x="119" y="275"/>
                    </a:lnTo>
                    <a:lnTo>
                      <a:pt x="139" y="246"/>
                    </a:lnTo>
                    <a:lnTo>
                      <a:pt x="150" y="216"/>
                    </a:lnTo>
                    <a:lnTo>
                      <a:pt x="152" y="187"/>
                    </a:lnTo>
                    <a:lnTo>
                      <a:pt x="147" y="159"/>
                    </a:lnTo>
                    <a:lnTo>
                      <a:pt x="136" y="130"/>
                    </a:lnTo>
                    <a:lnTo>
                      <a:pt x="121" y="102"/>
                    </a:lnTo>
                    <a:lnTo>
                      <a:pt x="103" y="75"/>
                    </a:lnTo>
                    <a:lnTo>
                      <a:pt x="81" y="49"/>
                    </a:lnTo>
                    <a:lnTo>
                      <a:pt x="68" y="36"/>
                    </a:lnTo>
                    <a:lnTo>
                      <a:pt x="55" y="24"/>
                    </a:lnTo>
                    <a:lnTo>
                      <a:pt x="40" y="13"/>
                    </a:lnTo>
                    <a:lnTo>
                      <a:pt x="27" y="0"/>
                    </a:lnTo>
                    <a:lnTo>
                      <a:pt x="22" y="0"/>
                    </a:lnTo>
                    <a:lnTo>
                      <a:pt x="13" y="2"/>
                    </a:lnTo>
                    <a:lnTo>
                      <a:pt x="3" y="3"/>
                    </a:lnTo>
                    <a:lnTo>
                      <a:pt x="0" y="3"/>
                    </a:lnTo>
                    <a:close/>
                  </a:path>
                </a:pathLst>
              </a:custGeom>
              <a:solidFill>
                <a:srgbClr val="CC7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89" name="Freeform 85"/>
              <p:cNvSpPr>
                <a:spLocks noChangeArrowheads="1"/>
              </p:cNvSpPr>
              <p:nvPr/>
            </p:nvSpPr>
            <p:spPr bwMode="auto">
              <a:xfrm>
                <a:off x="4366" y="2622"/>
                <a:ext cx="70" cy="139"/>
              </a:xfrm>
              <a:custGeom>
                <a:avLst/>
                <a:gdLst>
                  <a:gd name="T0" fmla="*/ 0 w 139"/>
                  <a:gd name="T1" fmla="*/ 1 h 277"/>
                  <a:gd name="T2" fmla="*/ 1 w 139"/>
                  <a:gd name="T3" fmla="*/ 1 h 277"/>
                  <a:gd name="T4" fmla="*/ 1 w 139"/>
                  <a:gd name="T5" fmla="*/ 1 h 277"/>
                  <a:gd name="T6" fmla="*/ 1 w 139"/>
                  <a:gd name="T7" fmla="*/ 1 h 277"/>
                  <a:gd name="T8" fmla="*/ 1 w 139"/>
                  <a:gd name="T9" fmla="*/ 1 h 277"/>
                  <a:gd name="T10" fmla="*/ 1 w 139"/>
                  <a:gd name="T11" fmla="*/ 1 h 277"/>
                  <a:gd name="T12" fmla="*/ 1 w 139"/>
                  <a:gd name="T13" fmla="*/ 1 h 277"/>
                  <a:gd name="T14" fmla="*/ 1 w 139"/>
                  <a:gd name="T15" fmla="*/ 1 h 277"/>
                  <a:gd name="T16" fmla="*/ 1 w 139"/>
                  <a:gd name="T17" fmla="*/ 1 h 277"/>
                  <a:gd name="T18" fmla="*/ 1 w 139"/>
                  <a:gd name="T19" fmla="*/ 1 h 277"/>
                  <a:gd name="T20" fmla="*/ 1 w 139"/>
                  <a:gd name="T21" fmla="*/ 1 h 277"/>
                  <a:gd name="T22" fmla="*/ 1 w 139"/>
                  <a:gd name="T23" fmla="*/ 1 h 277"/>
                  <a:gd name="T24" fmla="*/ 1 w 139"/>
                  <a:gd name="T25" fmla="*/ 1 h 277"/>
                  <a:gd name="T26" fmla="*/ 1 w 139"/>
                  <a:gd name="T27" fmla="*/ 1 h 277"/>
                  <a:gd name="T28" fmla="*/ 1 w 139"/>
                  <a:gd name="T29" fmla="*/ 1 h 277"/>
                  <a:gd name="T30" fmla="*/ 1 w 139"/>
                  <a:gd name="T31" fmla="*/ 1 h 277"/>
                  <a:gd name="T32" fmla="*/ 1 w 139"/>
                  <a:gd name="T33" fmla="*/ 1 h 277"/>
                  <a:gd name="T34" fmla="*/ 1 w 139"/>
                  <a:gd name="T35" fmla="*/ 1 h 277"/>
                  <a:gd name="T36" fmla="*/ 1 w 139"/>
                  <a:gd name="T37" fmla="*/ 1 h 277"/>
                  <a:gd name="T38" fmla="*/ 1 w 139"/>
                  <a:gd name="T39" fmla="*/ 1 h 277"/>
                  <a:gd name="T40" fmla="*/ 1 w 139"/>
                  <a:gd name="T41" fmla="*/ 1 h 277"/>
                  <a:gd name="T42" fmla="*/ 1 w 139"/>
                  <a:gd name="T43" fmla="*/ 1 h 277"/>
                  <a:gd name="T44" fmla="*/ 1 w 139"/>
                  <a:gd name="T45" fmla="*/ 1 h 277"/>
                  <a:gd name="T46" fmla="*/ 1 w 139"/>
                  <a:gd name="T47" fmla="*/ 1 h 277"/>
                  <a:gd name="T48" fmla="*/ 1 w 139"/>
                  <a:gd name="T49" fmla="*/ 0 h 277"/>
                  <a:gd name="T50" fmla="*/ 1 w 139"/>
                  <a:gd name="T51" fmla="*/ 0 h 277"/>
                  <a:gd name="T52" fmla="*/ 1 w 139"/>
                  <a:gd name="T53" fmla="*/ 1 h 277"/>
                  <a:gd name="T54" fmla="*/ 1 w 139"/>
                  <a:gd name="T55" fmla="*/ 1 h 277"/>
                  <a:gd name="T56" fmla="*/ 0 w 139"/>
                  <a:gd name="T57" fmla="*/ 1 h 2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9"/>
                  <a:gd name="T88" fmla="*/ 0 h 277"/>
                  <a:gd name="T89" fmla="*/ 139 w 139"/>
                  <a:gd name="T90" fmla="*/ 277 h 27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9" h="277">
                    <a:moveTo>
                      <a:pt x="0" y="3"/>
                    </a:moveTo>
                    <a:lnTo>
                      <a:pt x="7" y="38"/>
                    </a:lnTo>
                    <a:lnTo>
                      <a:pt x="16" y="71"/>
                    </a:lnTo>
                    <a:lnTo>
                      <a:pt x="25" y="106"/>
                    </a:lnTo>
                    <a:lnTo>
                      <a:pt x="35" y="139"/>
                    </a:lnTo>
                    <a:lnTo>
                      <a:pt x="44" y="172"/>
                    </a:lnTo>
                    <a:lnTo>
                      <a:pt x="51" y="207"/>
                    </a:lnTo>
                    <a:lnTo>
                      <a:pt x="57" y="240"/>
                    </a:lnTo>
                    <a:lnTo>
                      <a:pt x="62" y="277"/>
                    </a:lnTo>
                    <a:lnTo>
                      <a:pt x="73" y="271"/>
                    </a:lnTo>
                    <a:lnTo>
                      <a:pt x="86" y="264"/>
                    </a:lnTo>
                    <a:lnTo>
                      <a:pt x="97" y="259"/>
                    </a:lnTo>
                    <a:lnTo>
                      <a:pt x="108" y="253"/>
                    </a:lnTo>
                    <a:lnTo>
                      <a:pt x="126" y="226"/>
                    </a:lnTo>
                    <a:lnTo>
                      <a:pt x="136" y="200"/>
                    </a:lnTo>
                    <a:lnTo>
                      <a:pt x="139" y="172"/>
                    </a:lnTo>
                    <a:lnTo>
                      <a:pt x="134" y="147"/>
                    </a:lnTo>
                    <a:lnTo>
                      <a:pt x="125" y="119"/>
                    </a:lnTo>
                    <a:lnTo>
                      <a:pt x="110" y="95"/>
                    </a:lnTo>
                    <a:lnTo>
                      <a:pt x="93" y="69"/>
                    </a:lnTo>
                    <a:lnTo>
                      <a:pt x="73" y="46"/>
                    </a:lnTo>
                    <a:lnTo>
                      <a:pt x="60" y="35"/>
                    </a:lnTo>
                    <a:lnTo>
                      <a:pt x="49" y="22"/>
                    </a:lnTo>
                    <a:lnTo>
                      <a:pt x="36" y="11"/>
                    </a:lnTo>
                    <a:lnTo>
                      <a:pt x="24" y="0"/>
                    </a:lnTo>
                    <a:lnTo>
                      <a:pt x="20" y="0"/>
                    </a:lnTo>
                    <a:lnTo>
                      <a:pt x="11" y="2"/>
                    </a:lnTo>
                    <a:lnTo>
                      <a:pt x="2" y="3"/>
                    </a:lnTo>
                    <a:lnTo>
                      <a:pt x="0" y="3"/>
                    </a:lnTo>
                    <a:close/>
                  </a:path>
                </a:pathLst>
              </a:custGeom>
              <a:solidFill>
                <a:srgbClr val="D67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0" name="Freeform 86"/>
              <p:cNvSpPr>
                <a:spLocks noChangeArrowheads="1"/>
              </p:cNvSpPr>
              <p:nvPr/>
            </p:nvSpPr>
            <p:spPr bwMode="auto">
              <a:xfrm>
                <a:off x="4371" y="2633"/>
                <a:ext cx="63" cy="126"/>
              </a:xfrm>
              <a:custGeom>
                <a:avLst/>
                <a:gdLst>
                  <a:gd name="T0" fmla="*/ 0 w 127"/>
                  <a:gd name="T1" fmla="*/ 1 h 251"/>
                  <a:gd name="T2" fmla="*/ 0 w 127"/>
                  <a:gd name="T3" fmla="*/ 1 h 251"/>
                  <a:gd name="T4" fmla="*/ 0 w 127"/>
                  <a:gd name="T5" fmla="*/ 1 h 251"/>
                  <a:gd name="T6" fmla="*/ 0 w 127"/>
                  <a:gd name="T7" fmla="*/ 1 h 251"/>
                  <a:gd name="T8" fmla="*/ 0 w 127"/>
                  <a:gd name="T9" fmla="*/ 1 h 251"/>
                  <a:gd name="T10" fmla="*/ 0 w 127"/>
                  <a:gd name="T11" fmla="*/ 1 h 251"/>
                  <a:gd name="T12" fmla="*/ 0 w 127"/>
                  <a:gd name="T13" fmla="*/ 1 h 251"/>
                  <a:gd name="T14" fmla="*/ 0 w 127"/>
                  <a:gd name="T15" fmla="*/ 1 h 251"/>
                  <a:gd name="T16" fmla="*/ 0 w 127"/>
                  <a:gd name="T17" fmla="*/ 1 h 251"/>
                  <a:gd name="T18" fmla="*/ 0 w 127"/>
                  <a:gd name="T19" fmla="*/ 1 h 251"/>
                  <a:gd name="T20" fmla="*/ 0 w 127"/>
                  <a:gd name="T21" fmla="*/ 1 h 251"/>
                  <a:gd name="T22" fmla="*/ 0 w 127"/>
                  <a:gd name="T23" fmla="*/ 1 h 251"/>
                  <a:gd name="T24" fmla="*/ 0 w 127"/>
                  <a:gd name="T25" fmla="*/ 1 h 251"/>
                  <a:gd name="T26" fmla="*/ 0 w 127"/>
                  <a:gd name="T27" fmla="*/ 1 h 251"/>
                  <a:gd name="T28" fmla="*/ 0 w 127"/>
                  <a:gd name="T29" fmla="*/ 1 h 251"/>
                  <a:gd name="T30" fmla="*/ 0 w 127"/>
                  <a:gd name="T31" fmla="*/ 1 h 251"/>
                  <a:gd name="T32" fmla="*/ 0 w 127"/>
                  <a:gd name="T33" fmla="*/ 1 h 251"/>
                  <a:gd name="T34" fmla="*/ 0 w 127"/>
                  <a:gd name="T35" fmla="*/ 1 h 251"/>
                  <a:gd name="T36" fmla="*/ 0 w 127"/>
                  <a:gd name="T37" fmla="*/ 1 h 251"/>
                  <a:gd name="T38" fmla="*/ 0 w 127"/>
                  <a:gd name="T39" fmla="*/ 1 h 251"/>
                  <a:gd name="T40" fmla="*/ 0 w 127"/>
                  <a:gd name="T41" fmla="*/ 1 h 251"/>
                  <a:gd name="T42" fmla="*/ 0 w 127"/>
                  <a:gd name="T43" fmla="*/ 1 h 251"/>
                  <a:gd name="T44" fmla="*/ 0 w 127"/>
                  <a:gd name="T45" fmla="*/ 1 h 251"/>
                  <a:gd name="T46" fmla="*/ 0 w 127"/>
                  <a:gd name="T47" fmla="*/ 1 h 251"/>
                  <a:gd name="T48" fmla="*/ 0 w 127"/>
                  <a:gd name="T49" fmla="*/ 0 h 251"/>
                  <a:gd name="T50" fmla="*/ 0 w 127"/>
                  <a:gd name="T51" fmla="*/ 0 h 251"/>
                  <a:gd name="T52" fmla="*/ 0 w 127"/>
                  <a:gd name="T53" fmla="*/ 0 h 251"/>
                  <a:gd name="T54" fmla="*/ 0 w 127"/>
                  <a:gd name="T55" fmla="*/ 1 h 251"/>
                  <a:gd name="T56" fmla="*/ 0 w 127"/>
                  <a:gd name="T57" fmla="*/ 1 h 25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7"/>
                  <a:gd name="T88" fmla="*/ 0 h 251"/>
                  <a:gd name="T89" fmla="*/ 127 w 127"/>
                  <a:gd name="T90" fmla="*/ 251 h 25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7" h="251">
                    <a:moveTo>
                      <a:pt x="0" y="2"/>
                    </a:moveTo>
                    <a:lnTo>
                      <a:pt x="7" y="35"/>
                    </a:lnTo>
                    <a:lnTo>
                      <a:pt x="16" y="66"/>
                    </a:lnTo>
                    <a:lnTo>
                      <a:pt x="24" y="95"/>
                    </a:lnTo>
                    <a:lnTo>
                      <a:pt x="33" y="126"/>
                    </a:lnTo>
                    <a:lnTo>
                      <a:pt x="40" y="158"/>
                    </a:lnTo>
                    <a:lnTo>
                      <a:pt x="48" y="187"/>
                    </a:lnTo>
                    <a:lnTo>
                      <a:pt x="53" y="218"/>
                    </a:lnTo>
                    <a:lnTo>
                      <a:pt x="57" y="251"/>
                    </a:lnTo>
                    <a:lnTo>
                      <a:pt x="68" y="246"/>
                    </a:lnTo>
                    <a:lnTo>
                      <a:pt x="79" y="240"/>
                    </a:lnTo>
                    <a:lnTo>
                      <a:pt x="88" y="235"/>
                    </a:lnTo>
                    <a:lnTo>
                      <a:pt x="99" y="229"/>
                    </a:lnTo>
                    <a:lnTo>
                      <a:pt x="116" y="205"/>
                    </a:lnTo>
                    <a:lnTo>
                      <a:pt x="125" y="182"/>
                    </a:lnTo>
                    <a:lnTo>
                      <a:pt x="127" y="158"/>
                    </a:lnTo>
                    <a:lnTo>
                      <a:pt x="123" y="132"/>
                    </a:lnTo>
                    <a:lnTo>
                      <a:pt x="114" y="110"/>
                    </a:lnTo>
                    <a:lnTo>
                      <a:pt x="101" y="86"/>
                    </a:lnTo>
                    <a:lnTo>
                      <a:pt x="84" y="64"/>
                    </a:lnTo>
                    <a:lnTo>
                      <a:pt x="68" y="42"/>
                    </a:lnTo>
                    <a:lnTo>
                      <a:pt x="55" y="33"/>
                    </a:lnTo>
                    <a:lnTo>
                      <a:pt x="44" y="22"/>
                    </a:lnTo>
                    <a:lnTo>
                      <a:pt x="33" y="11"/>
                    </a:lnTo>
                    <a:lnTo>
                      <a:pt x="22" y="0"/>
                    </a:lnTo>
                    <a:lnTo>
                      <a:pt x="18" y="0"/>
                    </a:lnTo>
                    <a:lnTo>
                      <a:pt x="9" y="0"/>
                    </a:lnTo>
                    <a:lnTo>
                      <a:pt x="2" y="2"/>
                    </a:lnTo>
                    <a:lnTo>
                      <a:pt x="0" y="2"/>
                    </a:lnTo>
                    <a:close/>
                  </a:path>
                </a:pathLst>
              </a:custGeom>
              <a:solidFill>
                <a:srgbClr val="E08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1" name="Freeform 87"/>
              <p:cNvSpPr>
                <a:spLocks noChangeArrowheads="1"/>
              </p:cNvSpPr>
              <p:nvPr/>
            </p:nvSpPr>
            <p:spPr bwMode="auto">
              <a:xfrm>
                <a:off x="4376" y="2645"/>
                <a:ext cx="56" cy="111"/>
              </a:xfrm>
              <a:custGeom>
                <a:avLst/>
                <a:gdLst>
                  <a:gd name="T0" fmla="*/ 0 w 112"/>
                  <a:gd name="T1" fmla="*/ 1 h 222"/>
                  <a:gd name="T2" fmla="*/ 1 w 112"/>
                  <a:gd name="T3" fmla="*/ 1 h 222"/>
                  <a:gd name="T4" fmla="*/ 1 w 112"/>
                  <a:gd name="T5" fmla="*/ 1 h 222"/>
                  <a:gd name="T6" fmla="*/ 1 w 112"/>
                  <a:gd name="T7" fmla="*/ 1 h 222"/>
                  <a:gd name="T8" fmla="*/ 1 w 112"/>
                  <a:gd name="T9" fmla="*/ 1 h 222"/>
                  <a:gd name="T10" fmla="*/ 1 w 112"/>
                  <a:gd name="T11" fmla="*/ 1 h 222"/>
                  <a:gd name="T12" fmla="*/ 1 w 112"/>
                  <a:gd name="T13" fmla="*/ 1 h 222"/>
                  <a:gd name="T14" fmla="*/ 1 w 112"/>
                  <a:gd name="T15" fmla="*/ 1 h 222"/>
                  <a:gd name="T16" fmla="*/ 1 w 112"/>
                  <a:gd name="T17" fmla="*/ 1 h 222"/>
                  <a:gd name="T18" fmla="*/ 1 w 112"/>
                  <a:gd name="T19" fmla="*/ 1 h 222"/>
                  <a:gd name="T20" fmla="*/ 1 w 112"/>
                  <a:gd name="T21" fmla="*/ 1 h 222"/>
                  <a:gd name="T22" fmla="*/ 1 w 112"/>
                  <a:gd name="T23" fmla="*/ 1 h 222"/>
                  <a:gd name="T24" fmla="*/ 1 w 112"/>
                  <a:gd name="T25" fmla="*/ 1 h 222"/>
                  <a:gd name="T26" fmla="*/ 1 w 112"/>
                  <a:gd name="T27" fmla="*/ 1 h 222"/>
                  <a:gd name="T28" fmla="*/ 1 w 112"/>
                  <a:gd name="T29" fmla="*/ 1 h 222"/>
                  <a:gd name="T30" fmla="*/ 1 w 112"/>
                  <a:gd name="T31" fmla="*/ 1 h 222"/>
                  <a:gd name="T32" fmla="*/ 1 w 112"/>
                  <a:gd name="T33" fmla="*/ 1 h 222"/>
                  <a:gd name="T34" fmla="*/ 1 w 112"/>
                  <a:gd name="T35" fmla="*/ 1 h 222"/>
                  <a:gd name="T36" fmla="*/ 1 w 112"/>
                  <a:gd name="T37" fmla="*/ 1 h 222"/>
                  <a:gd name="T38" fmla="*/ 1 w 112"/>
                  <a:gd name="T39" fmla="*/ 1 h 222"/>
                  <a:gd name="T40" fmla="*/ 1 w 112"/>
                  <a:gd name="T41" fmla="*/ 0 h 222"/>
                  <a:gd name="T42" fmla="*/ 1 w 112"/>
                  <a:gd name="T43" fmla="*/ 0 h 222"/>
                  <a:gd name="T44" fmla="*/ 1 w 112"/>
                  <a:gd name="T45" fmla="*/ 0 h 222"/>
                  <a:gd name="T46" fmla="*/ 1 w 112"/>
                  <a:gd name="T47" fmla="*/ 1 h 222"/>
                  <a:gd name="T48" fmla="*/ 0 w 112"/>
                  <a:gd name="T49" fmla="*/ 1 h 2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2"/>
                  <a:gd name="T76" fmla="*/ 0 h 222"/>
                  <a:gd name="T77" fmla="*/ 112 w 112"/>
                  <a:gd name="T78" fmla="*/ 222 h 2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2" h="222">
                    <a:moveTo>
                      <a:pt x="0" y="1"/>
                    </a:moveTo>
                    <a:lnTo>
                      <a:pt x="13" y="58"/>
                    </a:lnTo>
                    <a:lnTo>
                      <a:pt x="29" y="112"/>
                    </a:lnTo>
                    <a:lnTo>
                      <a:pt x="42" y="165"/>
                    </a:lnTo>
                    <a:lnTo>
                      <a:pt x="51" y="222"/>
                    </a:lnTo>
                    <a:lnTo>
                      <a:pt x="61" y="216"/>
                    </a:lnTo>
                    <a:lnTo>
                      <a:pt x="70" y="211"/>
                    </a:lnTo>
                    <a:lnTo>
                      <a:pt x="79" y="207"/>
                    </a:lnTo>
                    <a:lnTo>
                      <a:pt x="88" y="202"/>
                    </a:lnTo>
                    <a:lnTo>
                      <a:pt x="103" y="181"/>
                    </a:lnTo>
                    <a:lnTo>
                      <a:pt x="110" y="159"/>
                    </a:lnTo>
                    <a:lnTo>
                      <a:pt x="112" y="137"/>
                    </a:lnTo>
                    <a:lnTo>
                      <a:pt x="108" y="117"/>
                    </a:lnTo>
                    <a:lnTo>
                      <a:pt x="101" y="95"/>
                    </a:lnTo>
                    <a:lnTo>
                      <a:pt x="88" y="75"/>
                    </a:lnTo>
                    <a:lnTo>
                      <a:pt x="75" y="55"/>
                    </a:lnTo>
                    <a:lnTo>
                      <a:pt x="59" y="36"/>
                    </a:lnTo>
                    <a:lnTo>
                      <a:pt x="50" y="27"/>
                    </a:lnTo>
                    <a:lnTo>
                      <a:pt x="40" y="18"/>
                    </a:lnTo>
                    <a:lnTo>
                      <a:pt x="29" y="9"/>
                    </a:lnTo>
                    <a:lnTo>
                      <a:pt x="20" y="0"/>
                    </a:lnTo>
                    <a:lnTo>
                      <a:pt x="16" y="0"/>
                    </a:lnTo>
                    <a:lnTo>
                      <a:pt x="9" y="0"/>
                    </a:lnTo>
                    <a:lnTo>
                      <a:pt x="2" y="1"/>
                    </a:lnTo>
                    <a:lnTo>
                      <a:pt x="0" y="1"/>
                    </a:lnTo>
                    <a:close/>
                  </a:path>
                </a:pathLst>
              </a:custGeom>
              <a:solidFill>
                <a:srgbClr val="EA8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2" name="Freeform 88"/>
              <p:cNvSpPr>
                <a:spLocks noChangeArrowheads="1"/>
              </p:cNvSpPr>
              <p:nvPr/>
            </p:nvSpPr>
            <p:spPr bwMode="auto">
              <a:xfrm>
                <a:off x="4381" y="2656"/>
                <a:ext cx="50" cy="99"/>
              </a:xfrm>
              <a:custGeom>
                <a:avLst/>
                <a:gdLst>
                  <a:gd name="T0" fmla="*/ 0 w 99"/>
                  <a:gd name="T1" fmla="*/ 1 h 196"/>
                  <a:gd name="T2" fmla="*/ 1 w 99"/>
                  <a:gd name="T3" fmla="*/ 1 h 196"/>
                  <a:gd name="T4" fmla="*/ 1 w 99"/>
                  <a:gd name="T5" fmla="*/ 1 h 196"/>
                  <a:gd name="T6" fmla="*/ 1 w 99"/>
                  <a:gd name="T7" fmla="*/ 1 h 196"/>
                  <a:gd name="T8" fmla="*/ 1 w 99"/>
                  <a:gd name="T9" fmla="*/ 1 h 196"/>
                  <a:gd name="T10" fmla="*/ 1 w 99"/>
                  <a:gd name="T11" fmla="*/ 1 h 196"/>
                  <a:gd name="T12" fmla="*/ 1 w 99"/>
                  <a:gd name="T13" fmla="*/ 1 h 196"/>
                  <a:gd name="T14" fmla="*/ 1 w 99"/>
                  <a:gd name="T15" fmla="*/ 1 h 196"/>
                  <a:gd name="T16" fmla="*/ 1 w 99"/>
                  <a:gd name="T17" fmla="*/ 1 h 196"/>
                  <a:gd name="T18" fmla="*/ 1 w 99"/>
                  <a:gd name="T19" fmla="*/ 1 h 196"/>
                  <a:gd name="T20" fmla="*/ 1 w 99"/>
                  <a:gd name="T21" fmla="*/ 1 h 196"/>
                  <a:gd name="T22" fmla="*/ 1 w 99"/>
                  <a:gd name="T23" fmla="*/ 1 h 196"/>
                  <a:gd name="T24" fmla="*/ 1 w 99"/>
                  <a:gd name="T25" fmla="*/ 1 h 196"/>
                  <a:gd name="T26" fmla="*/ 1 w 99"/>
                  <a:gd name="T27" fmla="*/ 1 h 196"/>
                  <a:gd name="T28" fmla="*/ 1 w 99"/>
                  <a:gd name="T29" fmla="*/ 1 h 196"/>
                  <a:gd name="T30" fmla="*/ 1 w 99"/>
                  <a:gd name="T31" fmla="*/ 1 h 196"/>
                  <a:gd name="T32" fmla="*/ 1 w 99"/>
                  <a:gd name="T33" fmla="*/ 1 h 196"/>
                  <a:gd name="T34" fmla="*/ 1 w 99"/>
                  <a:gd name="T35" fmla="*/ 1 h 196"/>
                  <a:gd name="T36" fmla="*/ 1 w 99"/>
                  <a:gd name="T37" fmla="*/ 1 h 196"/>
                  <a:gd name="T38" fmla="*/ 1 w 99"/>
                  <a:gd name="T39" fmla="*/ 1 h 196"/>
                  <a:gd name="T40" fmla="*/ 1 w 99"/>
                  <a:gd name="T41" fmla="*/ 0 h 196"/>
                  <a:gd name="T42" fmla="*/ 1 w 99"/>
                  <a:gd name="T43" fmla="*/ 0 h 196"/>
                  <a:gd name="T44" fmla="*/ 1 w 99"/>
                  <a:gd name="T45" fmla="*/ 0 h 196"/>
                  <a:gd name="T46" fmla="*/ 1 w 99"/>
                  <a:gd name="T47" fmla="*/ 1 h 196"/>
                  <a:gd name="T48" fmla="*/ 0 w 99"/>
                  <a:gd name="T49" fmla="*/ 1 h 19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9"/>
                  <a:gd name="T76" fmla="*/ 0 h 196"/>
                  <a:gd name="T77" fmla="*/ 99 w 99"/>
                  <a:gd name="T78" fmla="*/ 196 h 19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9" h="196">
                    <a:moveTo>
                      <a:pt x="0" y="1"/>
                    </a:moveTo>
                    <a:lnTo>
                      <a:pt x="13" y="51"/>
                    </a:lnTo>
                    <a:lnTo>
                      <a:pt x="26" y="99"/>
                    </a:lnTo>
                    <a:lnTo>
                      <a:pt x="39" y="147"/>
                    </a:lnTo>
                    <a:lnTo>
                      <a:pt x="46" y="196"/>
                    </a:lnTo>
                    <a:lnTo>
                      <a:pt x="53" y="192"/>
                    </a:lnTo>
                    <a:lnTo>
                      <a:pt x="63" y="187"/>
                    </a:lnTo>
                    <a:lnTo>
                      <a:pt x="70" y="183"/>
                    </a:lnTo>
                    <a:lnTo>
                      <a:pt x="77" y="178"/>
                    </a:lnTo>
                    <a:lnTo>
                      <a:pt x="90" y="159"/>
                    </a:lnTo>
                    <a:lnTo>
                      <a:pt x="97" y="141"/>
                    </a:lnTo>
                    <a:lnTo>
                      <a:pt x="99" y="123"/>
                    </a:lnTo>
                    <a:lnTo>
                      <a:pt x="96" y="104"/>
                    </a:lnTo>
                    <a:lnTo>
                      <a:pt x="88" y="86"/>
                    </a:lnTo>
                    <a:lnTo>
                      <a:pt x="79" y="68"/>
                    </a:lnTo>
                    <a:lnTo>
                      <a:pt x="66" y="49"/>
                    </a:lnTo>
                    <a:lnTo>
                      <a:pt x="53" y="33"/>
                    </a:lnTo>
                    <a:lnTo>
                      <a:pt x="44" y="24"/>
                    </a:lnTo>
                    <a:lnTo>
                      <a:pt x="37" y="16"/>
                    </a:lnTo>
                    <a:lnTo>
                      <a:pt x="28" y="7"/>
                    </a:lnTo>
                    <a:lnTo>
                      <a:pt x="18" y="0"/>
                    </a:lnTo>
                    <a:lnTo>
                      <a:pt x="15" y="0"/>
                    </a:lnTo>
                    <a:lnTo>
                      <a:pt x="9" y="0"/>
                    </a:lnTo>
                    <a:lnTo>
                      <a:pt x="2" y="1"/>
                    </a:lnTo>
                    <a:lnTo>
                      <a:pt x="0" y="1"/>
                    </a:lnTo>
                    <a:close/>
                  </a:path>
                </a:pathLst>
              </a:custGeom>
              <a:solidFill>
                <a:srgbClr val="F49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3" name="Freeform 89"/>
              <p:cNvSpPr>
                <a:spLocks noChangeArrowheads="1"/>
              </p:cNvSpPr>
              <p:nvPr/>
            </p:nvSpPr>
            <p:spPr bwMode="auto">
              <a:xfrm>
                <a:off x="4387" y="2667"/>
                <a:ext cx="42" cy="86"/>
              </a:xfrm>
              <a:custGeom>
                <a:avLst/>
                <a:gdLst>
                  <a:gd name="T0" fmla="*/ 0 w 85"/>
                  <a:gd name="T1" fmla="*/ 1 h 170"/>
                  <a:gd name="T2" fmla="*/ 0 w 85"/>
                  <a:gd name="T3" fmla="*/ 1 h 170"/>
                  <a:gd name="T4" fmla="*/ 0 w 85"/>
                  <a:gd name="T5" fmla="*/ 1 h 170"/>
                  <a:gd name="T6" fmla="*/ 0 w 85"/>
                  <a:gd name="T7" fmla="*/ 1 h 170"/>
                  <a:gd name="T8" fmla="*/ 0 w 85"/>
                  <a:gd name="T9" fmla="*/ 1 h 170"/>
                  <a:gd name="T10" fmla="*/ 0 w 85"/>
                  <a:gd name="T11" fmla="*/ 1 h 170"/>
                  <a:gd name="T12" fmla="*/ 0 w 85"/>
                  <a:gd name="T13" fmla="*/ 1 h 170"/>
                  <a:gd name="T14" fmla="*/ 0 w 85"/>
                  <a:gd name="T15" fmla="*/ 1 h 170"/>
                  <a:gd name="T16" fmla="*/ 0 w 85"/>
                  <a:gd name="T17" fmla="*/ 1 h 170"/>
                  <a:gd name="T18" fmla="*/ 0 w 85"/>
                  <a:gd name="T19" fmla="*/ 1 h 170"/>
                  <a:gd name="T20" fmla="*/ 0 w 85"/>
                  <a:gd name="T21" fmla="*/ 1 h 170"/>
                  <a:gd name="T22" fmla="*/ 0 w 85"/>
                  <a:gd name="T23" fmla="*/ 1 h 170"/>
                  <a:gd name="T24" fmla="*/ 0 w 85"/>
                  <a:gd name="T25" fmla="*/ 1 h 170"/>
                  <a:gd name="T26" fmla="*/ 0 w 85"/>
                  <a:gd name="T27" fmla="*/ 1 h 170"/>
                  <a:gd name="T28" fmla="*/ 0 w 85"/>
                  <a:gd name="T29" fmla="*/ 0 h 170"/>
                  <a:gd name="T30" fmla="*/ 0 w 85"/>
                  <a:gd name="T31" fmla="*/ 0 h 170"/>
                  <a:gd name="T32" fmla="*/ 0 w 85"/>
                  <a:gd name="T33" fmla="*/ 1 h 170"/>
                  <a:gd name="T34" fmla="*/ 0 w 85"/>
                  <a:gd name="T35" fmla="*/ 1 h 170"/>
                  <a:gd name="T36" fmla="*/ 0 w 85"/>
                  <a:gd name="T37" fmla="*/ 1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70"/>
                  <a:gd name="T59" fmla="*/ 85 w 85"/>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70">
                    <a:moveTo>
                      <a:pt x="0" y="3"/>
                    </a:moveTo>
                    <a:lnTo>
                      <a:pt x="11" y="46"/>
                    </a:lnTo>
                    <a:lnTo>
                      <a:pt x="22" y="86"/>
                    </a:lnTo>
                    <a:lnTo>
                      <a:pt x="31" y="126"/>
                    </a:lnTo>
                    <a:lnTo>
                      <a:pt x="39" y="170"/>
                    </a:lnTo>
                    <a:lnTo>
                      <a:pt x="66" y="154"/>
                    </a:lnTo>
                    <a:lnTo>
                      <a:pt x="77" y="137"/>
                    </a:lnTo>
                    <a:lnTo>
                      <a:pt x="85" y="121"/>
                    </a:lnTo>
                    <a:lnTo>
                      <a:pt x="85" y="106"/>
                    </a:lnTo>
                    <a:lnTo>
                      <a:pt x="83" y="90"/>
                    </a:lnTo>
                    <a:lnTo>
                      <a:pt x="75" y="73"/>
                    </a:lnTo>
                    <a:lnTo>
                      <a:pt x="68" y="58"/>
                    </a:lnTo>
                    <a:lnTo>
                      <a:pt x="57" y="44"/>
                    </a:lnTo>
                    <a:lnTo>
                      <a:pt x="46" y="29"/>
                    </a:lnTo>
                    <a:lnTo>
                      <a:pt x="15" y="0"/>
                    </a:lnTo>
                    <a:lnTo>
                      <a:pt x="13" y="0"/>
                    </a:lnTo>
                    <a:lnTo>
                      <a:pt x="7" y="2"/>
                    </a:lnTo>
                    <a:lnTo>
                      <a:pt x="2" y="3"/>
                    </a:lnTo>
                    <a:lnTo>
                      <a:pt x="0" y="3"/>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4" name="Freeform 90"/>
              <p:cNvSpPr>
                <a:spLocks noChangeArrowheads="1"/>
              </p:cNvSpPr>
              <p:nvPr/>
            </p:nvSpPr>
            <p:spPr bwMode="auto">
              <a:xfrm>
                <a:off x="4019" y="2663"/>
                <a:ext cx="68" cy="527"/>
              </a:xfrm>
              <a:custGeom>
                <a:avLst/>
                <a:gdLst>
                  <a:gd name="T0" fmla="*/ 1 w 136"/>
                  <a:gd name="T1" fmla="*/ 0 h 1054"/>
                  <a:gd name="T2" fmla="*/ 1 w 136"/>
                  <a:gd name="T3" fmla="*/ 1 h 1054"/>
                  <a:gd name="T4" fmla="*/ 1 w 136"/>
                  <a:gd name="T5" fmla="*/ 1 h 1054"/>
                  <a:gd name="T6" fmla="*/ 1 w 136"/>
                  <a:gd name="T7" fmla="*/ 1 h 1054"/>
                  <a:gd name="T8" fmla="*/ 1 w 136"/>
                  <a:gd name="T9" fmla="*/ 1 h 1054"/>
                  <a:gd name="T10" fmla="*/ 1 w 136"/>
                  <a:gd name="T11" fmla="*/ 1 h 1054"/>
                  <a:gd name="T12" fmla="*/ 1 w 136"/>
                  <a:gd name="T13" fmla="*/ 1 h 1054"/>
                  <a:gd name="T14" fmla="*/ 1 w 136"/>
                  <a:gd name="T15" fmla="*/ 1 h 1054"/>
                  <a:gd name="T16" fmla="*/ 1 w 136"/>
                  <a:gd name="T17" fmla="*/ 1 h 1054"/>
                  <a:gd name="T18" fmla="*/ 1 w 136"/>
                  <a:gd name="T19" fmla="*/ 1 h 1054"/>
                  <a:gd name="T20" fmla="*/ 0 w 136"/>
                  <a:gd name="T21" fmla="*/ 1 h 1054"/>
                  <a:gd name="T22" fmla="*/ 1 w 136"/>
                  <a:gd name="T23" fmla="*/ 1 h 1054"/>
                  <a:gd name="T24" fmla="*/ 1 w 136"/>
                  <a:gd name="T25" fmla="*/ 1 h 1054"/>
                  <a:gd name="T26" fmla="*/ 1 w 136"/>
                  <a:gd name="T27" fmla="*/ 1 h 1054"/>
                  <a:gd name="T28" fmla="*/ 1 w 136"/>
                  <a:gd name="T29" fmla="*/ 1 h 1054"/>
                  <a:gd name="T30" fmla="*/ 1 w 136"/>
                  <a:gd name="T31" fmla="*/ 1 h 1054"/>
                  <a:gd name="T32" fmla="*/ 1 w 136"/>
                  <a:gd name="T33" fmla="*/ 1 h 1054"/>
                  <a:gd name="T34" fmla="*/ 1 w 136"/>
                  <a:gd name="T35" fmla="*/ 1 h 1054"/>
                  <a:gd name="T36" fmla="*/ 1 w 136"/>
                  <a:gd name="T37" fmla="*/ 1 h 1054"/>
                  <a:gd name="T38" fmla="*/ 1 w 136"/>
                  <a:gd name="T39" fmla="*/ 0 h 10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6"/>
                  <a:gd name="T61" fmla="*/ 0 h 1054"/>
                  <a:gd name="T62" fmla="*/ 136 w 136"/>
                  <a:gd name="T63" fmla="*/ 1054 h 10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6" h="1054">
                    <a:moveTo>
                      <a:pt x="48" y="0"/>
                    </a:moveTo>
                    <a:lnTo>
                      <a:pt x="88" y="191"/>
                    </a:lnTo>
                    <a:lnTo>
                      <a:pt x="131" y="456"/>
                    </a:lnTo>
                    <a:lnTo>
                      <a:pt x="136" y="612"/>
                    </a:lnTo>
                    <a:lnTo>
                      <a:pt x="112" y="750"/>
                    </a:lnTo>
                    <a:lnTo>
                      <a:pt x="112" y="917"/>
                    </a:lnTo>
                    <a:lnTo>
                      <a:pt x="83" y="1020"/>
                    </a:lnTo>
                    <a:lnTo>
                      <a:pt x="11" y="1054"/>
                    </a:lnTo>
                    <a:lnTo>
                      <a:pt x="77" y="911"/>
                    </a:lnTo>
                    <a:lnTo>
                      <a:pt x="77" y="821"/>
                    </a:lnTo>
                    <a:lnTo>
                      <a:pt x="0" y="761"/>
                    </a:lnTo>
                    <a:lnTo>
                      <a:pt x="30" y="689"/>
                    </a:lnTo>
                    <a:lnTo>
                      <a:pt x="41" y="461"/>
                    </a:lnTo>
                    <a:lnTo>
                      <a:pt x="41" y="305"/>
                    </a:lnTo>
                    <a:lnTo>
                      <a:pt x="6" y="94"/>
                    </a:lnTo>
                    <a:lnTo>
                      <a:pt x="6" y="23"/>
                    </a:lnTo>
                    <a:lnTo>
                      <a:pt x="13" y="21"/>
                    </a:lnTo>
                    <a:lnTo>
                      <a:pt x="30" y="17"/>
                    </a:lnTo>
                    <a:lnTo>
                      <a:pt x="44" y="10"/>
                    </a:lnTo>
                    <a:lnTo>
                      <a:pt x="48"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5" name="Freeform 91"/>
              <p:cNvSpPr>
                <a:spLocks noChangeArrowheads="1"/>
              </p:cNvSpPr>
              <p:nvPr/>
            </p:nvSpPr>
            <p:spPr bwMode="auto">
              <a:xfrm>
                <a:off x="3986" y="2699"/>
                <a:ext cx="42" cy="338"/>
              </a:xfrm>
              <a:custGeom>
                <a:avLst/>
                <a:gdLst>
                  <a:gd name="T0" fmla="*/ 0 w 85"/>
                  <a:gd name="T1" fmla="*/ 0 h 678"/>
                  <a:gd name="T2" fmla="*/ 0 w 85"/>
                  <a:gd name="T3" fmla="*/ 0 h 678"/>
                  <a:gd name="T4" fmla="*/ 0 w 85"/>
                  <a:gd name="T5" fmla="*/ 0 h 678"/>
                  <a:gd name="T6" fmla="*/ 0 w 85"/>
                  <a:gd name="T7" fmla="*/ 0 h 678"/>
                  <a:gd name="T8" fmla="*/ 0 w 85"/>
                  <a:gd name="T9" fmla="*/ 0 h 678"/>
                  <a:gd name="T10" fmla="*/ 0 w 85"/>
                  <a:gd name="T11" fmla="*/ 0 h 678"/>
                  <a:gd name="T12" fmla="*/ 0 w 85"/>
                  <a:gd name="T13" fmla="*/ 0 h 678"/>
                  <a:gd name="T14" fmla="*/ 0 w 85"/>
                  <a:gd name="T15" fmla="*/ 0 h 678"/>
                  <a:gd name="T16" fmla="*/ 0 w 85"/>
                  <a:gd name="T17" fmla="*/ 0 h 6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678"/>
                  <a:gd name="T29" fmla="*/ 85 w 85"/>
                  <a:gd name="T30" fmla="*/ 678 h 6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678">
                    <a:moveTo>
                      <a:pt x="42" y="0"/>
                    </a:moveTo>
                    <a:lnTo>
                      <a:pt x="77" y="175"/>
                    </a:lnTo>
                    <a:lnTo>
                      <a:pt x="85" y="461"/>
                    </a:lnTo>
                    <a:lnTo>
                      <a:pt x="42" y="678"/>
                    </a:lnTo>
                    <a:lnTo>
                      <a:pt x="30" y="617"/>
                    </a:lnTo>
                    <a:lnTo>
                      <a:pt x="53" y="468"/>
                    </a:lnTo>
                    <a:lnTo>
                      <a:pt x="24" y="204"/>
                    </a:lnTo>
                    <a:lnTo>
                      <a:pt x="0" y="18"/>
                    </a:lnTo>
                    <a:lnTo>
                      <a:pt x="42"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6" name="Freeform 92"/>
              <p:cNvSpPr>
                <a:spLocks noChangeArrowheads="1"/>
              </p:cNvSpPr>
              <p:nvPr/>
            </p:nvSpPr>
            <p:spPr bwMode="auto">
              <a:xfrm>
                <a:off x="3935" y="2741"/>
                <a:ext cx="57" cy="464"/>
              </a:xfrm>
              <a:custGeom>
                <a:avLst/>
                <a:gdLst>
                  <a:gd name="T0" fmla="*/ 1 w 114"/>
                  <a:gd name="T1" fmla="*/ 0 h 929"/>
                  <a:gd name="T2" fmla="*/ 1 w 114"/>
                  <a:gd name="T3" fmla="*/ 0 h 929"/>
                  <a:gd name="T4" fmla="*/ 1 w 114"/>
                  <a:gd name="T5" fmla="*/ 0 h 929"/>
                  <a:gd name="T6" fmla="*/ 1 w 114"/>
                  <a:gd name="T7" fmla="*/ 0 h 929"/>
                  <a:gd name="T8" fmla="*/ 1 w 114"/>
                  <a:gd name="T9" fmla="*/ 0 h 929"/>
                  <a:gd name="T10" fmla="*/ 1 w 114"/>
                  <a:gd name="T11" fmla="*/ 0 h 929"/>
                  <a:gd name="T12" fmla="*/ 1 w 114"/>
                  <a:gd name="T13" fmla="*/ 0 h 929"/>
                  <a:gd name="T14" fmla="*/ 1 w 114"/>
                  <a:gd name="T15" fmla="*/ 0 h 929"/>
                  <a:gd name="T16" fmla="*/ 1 w 114"/>
                  <a:gd name="T17" fmla="*/ 0 h 929"/>
                  <a:gd name="T18" fmla="*/ 1 w 114"/>
                  <a:gd name="T19" fmla="*/ 0 h 929"/>
                  <a:gd name="T20" fmla="*/ 1 w 114"/>
                  <a:gd name="T21" fmla="*/ 0 h 929"/>
                  <a:gd name="T22" fmla="*/ 1 w 114"/>
                  <a:gd name="T23" fmla="*/ 0 h 929"/>
                  <a:gd name="T24" fmla="*/ 0 w 114"/>
                  <a:gd name="T25" fmla="*/ 0 h 929"/>
                  <a:gd name="T26" fmla="*/ 1 w 114"/>
                  <a:gd name="T27" fmla="*/ 0 h 929"/>
                  <a:gd name="T28" fmla="*/ 1 w 114"/>
                  <a:gd name="T29" fmla="*/ 0 h 929"/>
                  <a:gd name="T30" fmla="*/ 1 w 114"/>
                  <a:gd name="T31" fmla="*/ 0 h 929"/>
                  <a:gd name="T32" fmla="*/ 1 w 114"/>
                  <a:gd name="T33" fmla="*/ 0 h 9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4"/>
                  <a:gd name="T52" fmla="*/ 0 h 929"/>
                  <a:gd name="T53" fmla="*/ 114 w 114"/>
                  <a:gd name="T54" fmla="*/ 929 h 9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4" h="929">
                    <a:moveTo>
                      <a:pt x="85" y="42"/>
                    </a:moveTo>
                    <a:lnTo>
                      <a:pt x="85" y="156"/>
                    </a:lnTo>
                    <a:lnTo>
                      <a:pt x="114" y="497"/>
                    </a:lnTo>
                    <a:lnTo>
                      <a:pt x="114" y="712"/>
                    </a:lnTo>
                    <a:lnTo>
                      <a:pt x="77" y="868"/>
                    </a:lnTo>
                    <a:lnTo>
                      <a:pt x="30" y="929"/>
                    </a:lnTo>
                    <a:lnTo>
                      <a:pt x="37" y="839"/>
                    </a:lnTo>
                    <a:lnTo>
                      <a:pt x="61" y="622"/>
                    </a:lnTo>
                    <a:lnTo>
                      <a:pt x="54" y="497"/>
                    </a:lnTo>
                    <a:lnTo>
                      <a:pt x="54" y="312"/>
                    </a:lnTo>
                    <a:lnTo>
                      <a:pt x="24" y="437"/>
                    </a:lnTo>
                    <a:lnTo>
                      <a:pt x="24" y="593"/>
                    </a:lnTo>
                    <a:lnTo>
                      <a:pt x="0" y="352"/>
                    </a:lnTo>
                    <a:lnTo>
                      <a:pt x="19" y="238"/>
                    </a:lnTo>
                    <a:lnTo>
                      <a:pt x="43" y="84"/>
                    </a:lnTo>
                    <a:lnTo>
                      <a:pt x="77" y="0"/>
                    </a:lnTo>
                    <a:lnTo>
                      <a:pt x="85" y="42"/>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7" name="Freeform 93"/>
              <p:cNvSpPr>
                <a:spLocks noChangeArrowheads="1"/>
              </p:cNvSpPr>
              <p:nvPr/>
            </p:nvSpPr>
            <p:spPr bwMode="auto">
              <a:xfrm>
                <a:off x="4178" y="2663"/>
                <a:ext cx="298" cy="189"/>
              </a:xfrm>
              <a:custGeom>
                <a:avLst/>
                <a:gdLst>
                  <a:gd name="T0" fmla="*/ 1 w 594"/>
                  <a:gd name="T1" fmla="*/ 0 h 379"/>
                  <a:gd name="T2" fmla="*/ 1 w 594"/>
                  <a:gd name="T3" fmla="*/ 0 h 379"/>
                  <a:gd name="T4" fmla="*/ 1 w 594"/>
                  <a:gd name="T5" fmla="*/ 0 h 379"/>
                  <a:gd name="T6" fmla="*/ 1 w 594"/>
                  <a:gd name="T7" fmla="*/ 0 h 379"/>
                  <a:gd name="T8" fmla="*/ 1 w 594"/>
                  <a:gd name="T9" fmla="*/ 0 h 379"/>
                  <a:gd name="T10" fmla="*/ 1 w 594"/>
                  <a:gd name="T11" fmla="*/ 0 h 379"/>
                  <a:gd name="T12" fmla="*/ 1 w 594"/>
                  <a:gd name="T13" fmla="*/ 0 h 379"/>
                  <a:gd name="T14" fmla="*/ 1 w 594"/>
                  <a:gd name="T15" fmla="*/ 0 h 379"/>
                  <a:gd name="T16" fmla="*/ 1 w 594"/>
                  <a:gd name="T17" fmla="*/ 0 h 379"/>
                  <a:gd name="T18" fmla="*/ 1 w 594"/>
                  <a:gd name="T19" fmla="*/ 0 h 379"/>
                  <a:gd name="T20" fmla="*/ 1 w 594"/>
                  <a:gd name="T21" fmla="*/ 0 h 379"/>
                  <a:gd name="T22" fmla="*/ 1 w 594"/>
                  <a:gd name="T23" fmla="*/ 0 h 379"/>
                  <a:gd name="T24" fmla="*/ 1 w 594"/>
                  <a:gd name="T25" fmla="*/ 0 h 379"/>
                  <a:gd name="T26" fmla="*/ 1 w 594"/>
                  <a:gd name="T27" fmla="*/ 0 h 379"/>
                  <a:gd name="T28" fmla="*/ 1 w 594"/>
                  <a:gd name="T29" fmla="*/ 0 h 379"/>
                  <a:gd name="T30" fmla="*/ 1 w 594"/>
                  <a:gd name="T31" fmla="*/ 0 h 379"/>
                  <a:gd name="T32" fmla="*/ 1 w 594"/>
                  <a:gd name="T33" fmla="*/ 0 h 379"/>
                  <a:gd name="T34" fmla="*/ 1 w 594"/>
                  <a:gd name="T35" fmla="*/ 0 h 379"/>
                  <a:gd name="T36" fmla="*/ 1 w 594"/>
                  <a:gd name="T37" fmla="*/ 0 h 379"/>
                  <a:gd name="T38" fmla="*/ 1 w 594"/>
                  <a:gd name="T39" fmla="*/ 0 h 379"/>
                  <a:gd name="T40" fmla="*/ 1 w 594"/>
                  <a:gd name="T41" fmla="*/ 0 h 379"/>
                  <a:gd name="T42" fmla="*/ 1 w 594"/>
                  <a:gd name="T43" fmla="*/ 0 h 379"/>
                  <a:gd name="T44" fmla="*/ 1 w 594"/>
                  <a:gd name="T45" fmla="*/ 0 h 379"/>
                  <a:gd name="T46" fmla="*/ 1 w 594"/>
                  <a:gd name="T47" fmla="*/ 0 h 379"/>
                  <a:gd name="T48" fmla="*/ 1 w 594"/>
                  <a:gd name="T49" fmla="*/ 0 h 379"/>
                  <a:gd name="T50" fmla="*/ 1 w 594"/>
                  <a:gd name="T51" fmla="*/ 0 h 379"/>
                  <a:gd name="T52" fmla="*/ 1 w 594"/>
                  <a:gd name="T53" fmla="*/ 0 h 379"/>
                  <a:gd name="T54" fmla="*/ 1 w 594"/>
                  <a:gd name="T55" fmla="*/ 0 h 379"/>
                  <a:gd name="T56" fmla="*/ 1 w 594"/>
                  <a:gd name="T57" fmla="*/ 0 h 379"/>
                  <a:gd name="T58" fmla="*/ 1 w 594"/>
                  <a:gd name="T59" fmla="*/ 0 h 379"/>
                  <a:gd name="T60" fmla="*/ 1 w 594"/>
                  <a:gd name="T61" fmla="*/ 0 h 379"/>
                  <a:gd name="T62" fmla="*/ 1 w 594"/>
                  <a:gd name="T63" fmla="*/ 0 h 379"/>
                  <a:gd name="T64" fmla="*/ 1 w 594"/>
                  <a:gd name="T65" fmla="*/ 0 h 379"/>
                  <a:gd name="T66" fmla="*/ 1 w 594"/>
                  <a:gd name="T67" fmla="*/ 0 h 379"/>
                  <a:gd name="T68" fmla="*/ 1 w 594"/>
                  <a:gd name="T69" fmla="*/ 0 h 379"/>
                  <a:gd name="T70" fmla="*/ 1 w 594"/>
                  <a:gd name="T71" fmla="*/ 0 h 379"/>
                  <a:gd name="T72" fmla="*/ 1 w 594"/>
                  <a:gd name="T73" fmla="*/ 0 h 379"/>
                  <a:gd name="T74" fmla="*/ 1 w 594"/>
                  <a:gd name="T75" fmla="*/ 0 h 379"/>
                  <a:gd name="T76" fmla="*/ 1 w 594"/>
                  <a:gd name="T77" fmla="*/ 0 h 379"/>
                  <a:gd name="T78" fmla="*/ 1 w 594"/>
                  <a:gd name="T79" fmla="*/ 0 h 379"/>
                  <a:gd name="T80" fmla="*/ 1 w 594"/>
                  <a:gd name="T81" fmla="*/ 0 h 379"/>
                  <a:gd name="T82" fmla="*/ 1 w 594"/>
                  <a:gd name="T83" fmla="*/ 0 h 379"/>
                  <a:gd name="T84" fmla="*/ 1 w 594"/>
                  <a:gd name="T85" fmla="*/ 0 h 379"/>
                  <a:gd name="T86" fmla="*/ 0 w 594"/>
                  <a:gd name="T87" fmla="*/ 0 h 379"/>
                  <a:gd name="T88" fmla="*/ 1 w 594"/>
                  <a:gd name="T89" fmla="*/ 0 h 379"/>
                  <a:gd name="T90" fmla="*/ 1 w 594"/>
                  <a:gd name="T91" fmla="*/ 0 h 379"/>
                  <a:gd name="T92" fmla="*/ 1 w 594"/>
                  <a:gd name="T93" fmla="*/ 0 h 379"/>
                  <a:gd name="T94" fmla="*/ 1 w 594"/>
                  <a:gd name="T95" fmla="*/ 0 h 379"/>
                  <a:gd name="T96" fmla="*/ 1 w 594"/>
                  <a:gd name="T97" fmla="*/ 0 h 3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4"/>
                  <a:gd name="T148" fmla="*/ 0 h 379"/>
                  <a:gd name="T149" fmla="*/ 594 w 594"/>
                  <a:gd name="T150" fmla="*/ 379 h 37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4" h="379">
                    <a:moveTo>
                      <a:pt x="47" y="90"/>
                    </a:moveTo>
                    <a:lnTo>
                      <a:pt x="77" y="114"/>
                    </a:lnTo>
                    <a:lnTo>
                      <a:pt x="106" y="136"/>
                    </a:lnTo>
                    <a:lnTo>
                      <a:pt x="132" y="157"/>
                    </a:lnTo>
                    <a:lnTo>
                      <a:pt x="157" y="175"/>
                    </a:lnTo>
                    <a:lnTo>
                      <a:pt x="181" y="193"/>
                    </a:lnTo>
                    <a:lnTo>
                      <a:pt x="203" y="208"/>
                    </a:lnTo>
                    <a:lnTo>
                      <a:pt x="227" y="223"/>
                    </a:lnTo>
                    <a:lnTo>
                      <a:pt x="251" y="236"/>
                    </a:lnTo>
                    <a:lnTo>
                      <a:pt x="275" y="247"/>
                    </a:lnTo>
                    <a:lnTo>
                      <a:pt x="299" y="256"/>
                    </a:lnTo>
                    <a:lnTo>
                      <a:pt x="324" y="263"/>
                    </a:lnTo>
                    <a:lnTo>
                      <a:pt x="352" y="270"/>
                    </a:lnTo>
                    <a:lnTo>
                      <a:pt x="383" y="274"/>
                    </a:lnTo>
                    <a:lnTo>
                      <a:pt x="414" y="276"/>
                    </a:lnTo>
                    <a:lnTo>
                      <a:pt x="449" y="278"/>
                    </a:lnTo>
                    <a:lnTo>
                      <a:pt x="488" y="276"/>
                    </a:lnTo>
                    <a:lnTo>
                      <a:pt x="557" y="173"/>
                    </a:lnTo>
                    <a:lnTo>
                      <a:pt x="589" y="0"/>
                    </a:lnTo>
                    <a:lnTo>
                      <a:pt x="594" y="78"/>
                    </a:lnTo>
                    <a:lnTo>
                      <a:pt x="570" y="223"/>
                    </a:lnTo>
                    <a:lnTo>
                      <a:pt x="517" y="300"/>
                    </a:lnTo>
                    <a:lnTo>
                      <a:pt x="398" y="348"/>
                    </a:lnTo>
                    <a:lnTo>
                      <a:pt x="475" y="342"/>
                    </a:lnTo>
                    <a:lnTo>
                      <a:pt x="557" y="294"/>
                    </a:lnTo>
                    <a:lnTo>
                      <a:pt x="504" y="366"/>
                    </a:lnTo>
                    <a:lnTo>
                      <a:pt x="416" y="379"/>
                    </a:lnTo>
                    <a:lnTo>
                      <a:pt x="392" y="375"/>
                    </a:lnTo>
                    <a:lnTo>
                      <a:pt x="368" y="368"/>
                    </a:lnTo>
                    <a:lnTo>
                      <a:pt x="345" y="360"/>
                    </a:lnTo>
                    <a:lnTo>
                      <a:pt x="323" y="353"/>
                    </a:lnTo>
                    <a:lnTo>
                      <a:pt x="301" y="342"/>
                    </a:lnTo>
                    <a:lnTo>
                      <a:pt x="280" y="331"/>
                    </a:lnTo>
                    <a:lnTo>
                      <a:pt x="258" y="320"/>
                    </a:lnTo>
                    <a:lnTo>
                      <a:pt x="240" y="307"/>
                    </a:lnTo>
                    <a:lnTo>
                      <a:pt x="220" y="294"/>
                    </a:lnTo>
                    <a:lnTo>
                      <a:pt x="200" y="281"/>
                    </a:lnTo>
                    <a:lnTo>
                      <a:pt x="181" y="267"/>
                    </a:lnTo>
                    <a:lnTo>
                      <a:pt x="161" y="252"/>
                    </a:lnTo>
                    <a:lnTo>
                      <a:pt x="143" y="237"/>
                    </a:lnTo>
                    <a:lnTo>
                      <a:pt x="123" y="223"/>
                    </a:lnTo>
                    <a:lnTo>
                      <a:pt x="104" y="206"/>
                    </a:lnTo>
                    <a:lnTo>
                      <a:pt x="84" y="191"/>
                    </a:lnTo>
                    <a:lnTo>
                      <a:pt x="0" y="85"/>
                    </a:lnTo>
                    <a:lnTo>
                      <a:pt x="71" y="109"/>
                    </a:lnTo>
                    <a:lnTo>
                      <a:pt x="69" y="105"/>
                    </a:lnTo>
                    <a:lnTo>
                      <a:pt x="64" y="100"/>
                    </a:lnTo>
                    <a:lnTo>
                      <a:pt x="57" y="94"/>
                    </a:lnTo>
                    <a:lnTo>
                      <a:pt x="47" y="9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8" name="Freeform 94"/>
              <p:cNvSpPr>
                <a:spLocks noChangeArrowheads="1"/>
              </p:cNvSpPr>
              <p:nvPr/>
            </p:nvSpPr>
            <p:spPr bwMode="auto">
              <a:xfrm>
                <a:off x="3894" y="2692"/>
                <a:ext cx="78" cy="114"/>
              </a:xfrm>
              <a:custGeom>
                <a:avLst/>
                <a:gdLst>
                  <a:gd name="T0" fmla="*/ 1 w 156"/>
                  <a:gd name="T1" fmla="*/ 1 h 228"/>
                  <a:gd name="T2" fmla="*/ 1 w 156"/>
                  <a:gd name="T3" fmla="*/ 1 h 228"/>
                  <a:gd name="T4" fmla="*/ 1 w 156"/>
                  <a:gd name="T5" fmla="*/ 1 h 228"/>
                  <a:gd name="T6" fmla="*/ 1 w 156"/>
                  <a:gd name="T7" fmla="*/ 1 h 228"/>
                  <a:gd name="T8" fmla="*/ 1 w 156"/>
                  <a:gd name="T9" fmla="*/ 1 h 228"/>
                  <a:gd name="T10" fmla="*/ 1 w 156"/>
                  <a:gd name="T11" fmla="*/ 1 h 228"/>
                  <a:gd name="T12" fmla="*/ 1 w 156"/>
                  <a:gd name="T13" fmla="*/ 1 h 228"/>
                  <a:gd name="T14" fmla="*/ 0 w 156"/>
                  <a:gd name="T15" fmla="*/ 1 h 228"/>
                  <a:gd name="T16" fmla="*/ 1 w 156"/>
                  <a:gd name="T17" fmla="*/ 1 h 228"/>
                  <a:gd name="T18" fmla="*/ 1 w 156"/>
                  <a:gd name="T19" fmla="*/ 1 h 228"/>
                  <a:gd name="T20" fmla="*/ 1 w 156"/>
                  <a:gd name="T21" fmla="*/ 0 h 228"/>
                  <a:gd name="T22" fmla="*/ 1 w 156"/>
                  <a:gd name="T23" fmla="*/ 1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28"/>
                  <a:gd name="T38" fmla="*/ 156 w 156"/>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28">
                    <a:moveTo>
                      <a:pt x="137" y="24"/>
                    </a:moveTo>
                    <a:lnTo>
                      <a:pt x="90" y="24"/>
                    </a:lnTo>
                    <a:lnTo>
                      <a:pt x="60" y="35"/>
                    </a:lnTo>
                    <a:lnTo>
                      <a:pt x="36" y="96"/>
                    </a:lnTo>
                    <a:lnTo>
                      <a:pt x="114" y="61"/>
                    </a:lnTo>
                    <a:lnTo>
                      <a:pt x="71" y="114"/>
                    </a:lnTo>
                    <a:lnTo>
                      <a:pt x="24" y="156"/>
                    </a:lnTo>
                    <a:lnTo>
                      <a:pt x="0" y="228"/>
                    </a:lnTo>
                    <a:lnTo>
                      <a:pt x="84" y="127"/>
                    </a:lnTo>
                    <a:lnTo>
                      <a:pt x="156" y="72"/>
                    </a:lnTo>
                    <a:lnTo>
                      <a:pt x="156" y="0"/>
                    </a:lnTo>
                    <a:lnTo>
                      <a:pt x="137" y="24"/>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99" name="Freeform 95"/>
              <p:cNvSpPr>
                <a:spLocks noChangeArrowheads="1"/>
              </p:cNvSpPr>
              <p:nvPr/>
            </p:nvSpPr>
            <p:spPr bwMode="auto">
              <a:xfrm>
                <a:off x="4013" y="2478"/>
                <a:ext cx="51" cy="165"/>
              </a:xfrm>
              <a:custGeom>
                <a:avLst/>
                <a:gdLst>
                  <a:gd name="T0" fmla="*/ 0 w 101"/>
                  <a:gd name="T1" fmla="*/ 0 h 331"/>
                  <a:gd name="T2" fmla="*/ 1 w 101"/>
                  <a:gd name="T3" fmla="*/ 0 h 331"/>
                  <a:gd name="T4" fmla="*/ 1 w 101"/>
                  <a:gd name="T5" fmla="*/ 0 h 331"/>
                  <a:gd name="T6" fmla="*/ 1 w 101"/>
                  <a:gd name="T7" fmla="*/ 0 h 331"/>
                  <a:gd name="T8" fmla="*/ 1 w 101"/>
                  <a:gd name="T9" fmla="*/ 0 h 331"/>
                  <a:gd name="T10" fmla="*/ 1 w 101"/>
                  <a:gd name="T11" fmla="*/ 0 h 331"/>
                  <a:gd name="T12" fmla="*/ 1 w 101"/>
                  <a:gd name="T13" fmla="*/ 0 h 331"/>
                  <a:gd name="T14" fmla="*/ 0 w 101"/>
                  <a:gd name="T15" fmla="*/ 0 h 331"/>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331"/>
                  <a:gd name="T26" fmla="*/ 101 w 101"/>
                  <a:gd name="T27" fmla="*/ 331 h 3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331">
                    <a:moveTo>
                      <a:pt x="0" y="0"/>
                    </a:moveTo>
                    <a:lnTo>
                      <a:pt x="54" y="103"/>
                    </a:lnTo>
                    <a:lnTo>
                      <a:pt x="85" y="230"/>
                    </a:lnTo>
                    <a:lnTo>
                      <a:pt x="101" y="313"/>
                    </a:lnTo>
                    <a:lnTo>
                      <a:pt x="66" y="331"/>
                    </a:lnTo>
                    <a:lnTo>
                      <a:pt x="54" y="230"/>
                    </a:lnTo>
                    <a:lnTo>
                      <a:pt x="30" y="116"/>
                    </a:lnTo>
                    <a:lnTo>
                      <a:pt x="0"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0" name="Freeform 96"/>
              <p:cNvSpPr>
                <a:spLocks noChangeArrowheads="1"/>
              </p:cNvSpPr>
              <p:nvPr/>
            </p:nvSpPr>
            <p:spPr bwMode="auto">
              <a:xfrm>
                <a:off x="3918" y="2466"/>
                <a:ext cx="116" cy="214"/>
              </a:xfrm>
              <a:custGeom>
                <a:avLst/>
                <a:gdLst>
                  <a:gd name="T0" fmla="*/ 0 w 234"/>
                  <a:gd name="T1" fmla="*/ 0 h 427"/>
                  <a:gd name="T2" fmla="*/ 0 w 234"/>
                  <a:gd name="T3" fmla="*/ 1 h 427"/>
                  <a:gd name="T4" fmla="*/ 0 w 234"/>
                  <a:gd name="T5" fmla="*/ 1 h 427"/>
                  <a:gd name="T6" fmla="*/ 0 w 234"/>
                  <a:gd name="T7" fmla="*/ 1 h 427"/>
                  <a:gd name="T8" fmla="*/ 0 w 234"/>
                  <a:gd name="T9" fmla="*/ 1 h 427"/>
                  <a:gd name="T10" fmla="*/ 0 w 234"/>
                  <a:gd name="T11" fmla="*/ 1 h 427"/>
                  <a:gd name="T12" fmla="*/ 0 w 234"/>
                  <a:gd name="T13" fmla="*/ 1 h 427"/>
                  <a:gd name="T14" fmla="*/ 0 w 234"/>
                  <a:gd name="T15" fmla="*/ 1 h 427"/>
                  <a:gd name="T16" fmla="*/ 0 w 234"/>
                  <a:gd name="T17" fmla="*/ 1 h 427"/>
                  <a:gd name="T18" fmla="*/ 0 w 234"/>
                  <a:gd name="T19" fmla="*/ 1 h 427"/>
                  <a:gd name="T20" fmla="*/ 0 w 234"/>
                  <a:gd name="T21" fmla="*/ 1 h 427"/>
                  <a:gd name="T22" fmla="*/ 0 w 234"/>
                  <a:gd name="T23" fmla="*/ 1 h 427"/>
                  <a:gd name="T24" fmla="*/ 0 w 234"/>
                  <a:gd name="T25" fmla="*/ 1 h 427"/>
                  <a:gd name="T26" fmla="*/ 0 w 234"/>
                  <a:gd name="T27" fmla="*/ 1 h 427"/>
                  <a:gd name="T28" fmla="*/ 0 w 234"/>
                  <a:gd name="T29" fmla="*/ 1 h 427"/>
                  <a:gd name="T30" fmla="*/ 0 w 234"/>
                  <a:gd name="T31" fmla="*/ 1 h 427"/>
                  <a:gd name="T32" fmla="*/ 0 w 234"/>
                  <a:gd name="T33" fmla="*/ 1 h 427"/>
                  <a:gd name="T34" fmla="*/ 0 w 234"/>
                  <a:gd name="T35" fmla="*/ 1 h 427"/>
                  <a:gd name="T36" fmla="*/ 0 w 234"/>
                  <a:gd name="T37" fmla="*/ 1 h 427"/>
                  <a:gd name="T38" fmla="*/ 0 w 234"/>
                  <a:gd name="T39" fmla="*/ 0 h 427"/>
                  <a:gd name="T40" fmla="*/ 0 w 234"/>
                  <a:gd name="T41" fmla="*/ 0 h 4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4"/>
                  <a:gd name="T64" fmla="*/ 0 h 427"/>
                  <a:gd name="T65" fmla="*/ 234 w 234"/>
                  <a:gd name="T66" fmla="*/ 427 h 4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4" h="427">
                    <a:moveTo>
                      <a:pt x="167" y="0"/>
                    </a:moveTo>
                    <a:lnTo>
                      <a:pt x="167" y="55"/>
                    </a:lnTo>
                    <a:lnTo>
                      <a:pt x="173" y="145"/>
                    </a:lnTo>
                    <a:lnTo>
                      <a:pt x="234" y="348"/>
                    </a:lnTo>
                    <a:lnTo>
                      <a:pt x="204" y="372"/>
                    </a:lnTo>
                    <a:lnTo>
                      <a:pt x="138" y="306"/>
                    </a:lnTo>
                    <a:lnTo>
                      <a:pt x="120" y="192"/>
                    </a:lnTo>
                    <a:lnTo>
                      <a:pt x="109" y="106"/>
                    </a:lnTo>
                    <a:lnTo>
                      <a:pt x="90" y="211"/>
                    </a:lnTo>
                    <a:lnTo>
                      <a:pt x="114" y="330"/>
                    </a:lnTo>
                    <a:lnTo>
                      <a:pt x="180" y="413"/>
                    </a:lnTo>
                    <a:lnTo>
                      <a:pt x="120" y="427"/>
                    </a:lnTo>
                    <a:lnTo>
                      <a:pt x="61" y="427"/>
                    </a:lnTo>
                    <a:lnTo>
                      <a:pt x="0" y="336"/>
                    </a:lnTo>
                    <a:lnTo>
                      <a:pt x="0" y="222"/>
                    </a:lnTo>
                    <a:lnTo>
                      <a:pt x="43" y="66"/>
                    </a:lnTo>
                    <a:lnTo>
                      <a:pt x="43" y="174"/>
                    </a:lnTo>
                    <a:lnTo>
                      <a:pt x="78" y="106"/>
                    </a:lnTo>
                    <a:lnTo>
                      <a:pt x="90" y="47"/>
                    </a:lnTo>
                    <a:lnTo>
                      <a:pt x="114" y="0"/>
                    </a:lnTo>
                    <a:lnTo>
                      <a:pt x="167"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1" name="Freeform 97"/>
              <p:cNvSpPr>
                <a:spLocks noChangeArrowheads="1"/>
              </p:cNvSpPr>
              <p:nvPr/>
            </p:nvSpPr>
            <p:spPr bwMode="auto">
              <a:xfrm>
                <a:off x="4046" y="2497"/>
                <a:ext cx="96" cy="135"/>
              </a:xfrm>
              <a:custGeom>
                <a:avLst/>
                <a:gdLst>
                  <a:gd name="T0" fmla="*/ 0 w 191"/>
                  <a:gd name="T1" fmla="*/ 1 h 270"/>
                  <a:gd name="T2" fmla="*/ 1 w 191"/>
                  <a:gd name="T3" fmla="*/ 1 h 270"/>
                  <a:gd name="T4" fmla="*/ 1 w 191"/>
                  <a:gd name="T5" fmla="*/ 1 h 270"/>
                  <a:gd name="T6" fmla="*/ 1 w 191"/>
                  <a:gd name="T7" fmla="*/ 1 h 270"/>
                  <a:gd name="T8" fmla="*/ 1 w 191"/>
                  <a:gd name="T9" fmla="*/ 1 h 270"/>
                  <a:gd name="T10" fmla="*/ 1 w 191"/>
                  <a:gd name="T11" fmla="*/ 1 h 270"/>
                  <a:gd name="T12" fmla="*/ 1 w 191"/>
                  <a:gd name="T13" fmla="*/ 1 h 270"/>
                  <a:gd name="T14" fmla="*/ 1 w 191"/>
                  <a:gd name="T15" fmla="*/ 1 h 270"/>
                  <a:gd name="T16" fmla="*/ 1 w 191"/>
                  <a:gd name="T17" fmla="*/ 1 h 270"/>
                  <a:gd name="T18" fmla="*/ 1 w 191"/>
                  <a:gd name="T19" fmla="*/ 0 h 270"/>
                  <a:gd name="T20" fmla="*/ 0 w 191"/>
                  <a:gd name="T21" fmla="*/ 1 h 2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1"/>
                  <a:gd name="T34" fmla="*/ 0 h 270"/>
                  <a:gd name="T35" fmla="*/ 191 w 191"/>
                  <a:gd name="T36" fmla="*/ 270 h 27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1" h="270">
                    <a:moveTo>
                      <a:pt x="0" y="6"/>
                    </a:moveTo>
                    <a:lnTo>
                      <a:pt x="35" y="90"/>
                    </a:lnTo>
                    <a:lnTo>
                      <a:pt x="77" y="270"/>
                    </a:lnTo>
                    <a:lnTo>
                      <a:pt x="131" y="211"/>
                    </a:lnTo>
                    <a:lnTo>
                      <a:pt x="125" y="156"/>
                    </a:lnTo>
                    <a:lnTo>
                      <a:pt x="90" y="85"/>
                    </a:lnTo>
                    <a:lnTo>
                      <a:pt x="162" y="175"/>
                    </a:lnTo>
                    <a:lnTo>
                      <a:pt x="191" y="132"/>
                    </a:lnTo>
                    <a:lnTo>
                      <a:pt x="144" y="53"/>
                    </a:lnTo>
                    <a:lnTo>
                      <a:pt x="72" y="0"/>
                    </a:lnTo>
                    <a:lnTo>
                      <a:pt x="0" y="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2" name="Freeform 98"/>
              <p:cNvSpPr>
                <a:spLocks noChangeArrowheads="1"/>
              </p:cNvSpPr>
              <p:nvPr/>
            </p:nvSpPr>
            <p:spPr bwMode="auto">
              <a:xfrm>
                <a:off x="4130" y="2695"/>
                <a:ext cx="208" cy="268"/>
              </a:xfrm>
              <a:custGeom>
                <a:avLst/>
                <a:gdLst>
                  <a:gd name="T0" fmla="*/ 0 w 417"/>
                  <a:gd name="T1" fmla="*/ 1 h 536"/>
                  <a:gd name="T2" fmla="*/ 0 w 417"/>
                  <a:gd name="T3" fmla="*/ 1 h 536"/>
                  <a:gd name="T4" fmla="*/ 0 w 417"/>
                  <a:gd name="T5" fmla="*/ 1 h 536"/>
                  <a:gd name="T6" fmla="*/ 0 w 417"/>
                  <a:gd name="T7" fmla="*/ 1 h 536"/>
                  <a:gd name="T8" fmla="*/ 0 w 417"/>
                  <a:gd name="T9" fmla="*/ 1 h 536"/>
                  <a:gd name="T10" fmla="*/ 0 w 417"/>
                  <a:gd name="T11" fmla="*/ 1 h 536"/>
                  <a:gd name="T12" fmla="*/ 0 w 417"/>
                  <a:gd name="T13" fmla="*/ 1 h 536"/>
                  <a:gd name="T14" fmla="*/ 0 w 417"/>
                  <a:gd name="T15" fmla="*/ 1 h 536"/>
                  <a:gd name="T16" fmla="*/ 0 w 417"/>
                  <a:gd name="T17" fmla="*/ 1 h 536"/>
                  <a:gd name="T18" fmla="*/ 0 w 417"/>
                  <a:gd name="T19" fmla="*/ 1 h 536"/>
                  <a:gd name="T20" fmla="*/ 0 w 417"/>
                  <a:gd name="T21" fmla="*/ 1 h 536"/>
                  <a:gd name="T22" fmla="*/ 0 w 417"/>
                  <a:gd name="T23" fmla="*/ 1 h 536"/>
                  <a:gd name="T24" fmla="*/ 0 w 417"/>
                  <a:gd name="T25" fmla="*/ 1 h 536"/>
                  <a:gd name="T26" fmla="*/ 0 w 417"/>
                  <a:gd name="T27" fmla="*/ 1 h 536"/>
                  <a:gd name="T28" fmla="*/ 0 w 417"/>
                  <a:gd name="T29" fmla="*/ 1 h 536"/>
                  <a:gd name="T30" fmla="*/ 0 w 417"/>
                  <a:gd name="T31" fmla="*/ 1 h 536"/>
                  <a:gd name="T32" fmla="*/ 0 w 417"/>
                  <a:gd name="T33" fmla="*/ 1 h 536"/>
                  <a:gd name="T34" fmla="*/ 0 w 417"/>
                  <a:gd name="T35" fmla="*/ 1 h 536"/>
                  <a:gd name="T36" fmla="*/ 0 w 417"/>
                  <a:gd name="T37" fmla="*/ 1 h 536"/>
                  <a:gd name="T38" fmla="*/ 0 w 417"/>
                  <a:gd name="T39" fmla="*/ 1 h 536"/>
                  <a:gd name="T40" fmla="*/ 0 w 417"/>
                  <a:gd name="T41" fmla="*/ 1 h 536"/>
                  <a:gd name="T42" fmla="*/ 0 w 417"/>
                  <a:gd name="T43" fmla="*/ 1 h 536"/>
                  <a:gd name="T44" fmla="*/ 0 w 417"/>
                  <a:gd name="T45" fmla="*/ 1 h 536"/>
                  <a:gd name="T46" fmla="*/ 0 w 417"/>
                  <a:gd name="T47" fmla="*/ 1 h 536"/>
                  <a:gd name="T48" fmla="*/ 0 w 417"/>
                  <a:gd name="T49" fmla="*/ 1 h 536"/>
                  <a:gd name="T50" fmla="*/ 0 w 417"/>
                  <a:gd name="T51" fmla="*/ 1 h 536"/>
                  <a:gd name="T52" fmla="*/ 0 w 417"/>
                  <a:gd name="T53" fmla="*/ 1 h 536"/>
                  <a:gd name="T54" fmla="*/ 0 w 417"/>
                  <a:gd name="T55" fmla="*/ 1 h 536"/>
                  <a:gd name="T56" fmla="*/ 0 w 417"/>
                  <a:gd name="T57" fmla="*/ 1 h 536"/>
                  <a:gd name="T58" fmla="*/ 0 w 417"/>
                  <a:gd name="T59" fmla="*/ 1 h 536"/>
                  <a:gd name="T60" fmla="*/ 0 w 417"/>
                  <a:gd name="T61" fmla="*/ 1 h 536"/>
                  <a:gd name="T62" fmla="*/ 0 w 417"/>
                  <a:gd name="T63" fmla="*/ 1 h 536"/>
                  <a:gd name="T64" fmla="*/ 0 w 417"/>
                  <a:gd name="T65" fmla="*/ 1 h 536"/>
                  <a:gd name="T66" fmla="*/ 0 w 417"/>
                  <a:gd name="T67" fmla="*/ 1 h 536"/>
                  <a:gd name="T68" fmla="*/ 0 w 417"/>
                  <a:gd name="T69" fmla="*/ 1 h 536"/>
                  <a:gd name="T70" fmla="*/ 0 w 417"/>
                  <a:gd name="T71" fmla="*/ 1 h 536"/>
                  <a:gd name="T72" fmla="*/ 0 w 417"/>
                  <a:gd name="T73" fmla="*/ 1 h 536"/>
                  <a:gd name="T74" fmla="*/ 0 w 417"/>
                  <a:gd name="T75" fmla="*/ 1 h 536"/>
                  <a:gd name="T76" fmla="*/ 0 w 417"/>
                  <a:gd name="T77" fmla="*/ 0 h 536"/>
                  <a:gd name="T78" fmla="*/ 0 w 417"/>
                  <a:gd name="T79" fmla="*/ 1 h 536"/>
                  <a:gd name="T80" fmla="*/ 0 w 417"/>
                  <a:gd name="T81" fmla="*/ 1 h 536"/>
                  <a:gd name="T82" fmla="*/ 0 w 417"/>
                  <a:gd name="T83" fmla="*/ 1 h 536"/>
                  <a:gd name="T84" fmla="*/ 0 w 417"/>
                  <a:gd name="T85" fmla="*/ 1 h 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7"/>
                  <a:gd name="T130" fmla="*/ 0 h 536"/>
                  <a:gd name="T131" fmla="*/ 417 w 417"/>
                  <a:gd name="T132" fmla="*/ 536 h 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7" h="536">
                    <a:moveTo>
                      <a:pt x="107" y="97"/>
                    </a:moveTo>
                    <a:lnTo>
                      <a:pt x="134" y="143"/>
                    </a:lnTo>
                    <a:lnTo>
                      <a:pt x="164" y="183"/>
                    </a:lnTo>
                    <a:lnTo>
                      <a:pt x="195" y="222"/>
                    </a:lnTo>
                    <a:lnTo>
                      <a:pt x="224" y="255"/>
                    </a:lnTo>
                    <a:lnTo>
                      <a:pt x="255" y="290"/>
                    </a:lnTo>
                    <a:lnTo>
                      <a:pt x="287" y="325"/>
                    </a:lnTo>
                    <a:lnTo>
                      <a:pt x="316" y="361"/>
                    </a:lnTo>
                    <a:lnTo>
                      <a:pt x="345" y="404"/>
                    </a:lnTo>
                    <a:lnTo>
                      <a:pt x="417" y="494"/>
                    </a:lnTo>
                    <a:lnTo>
                      <a:pt x="340" y="481"/>
                    </a:lnTo>
                    <a:lnTo>
                      <a:pt x="250" y="481"/>
                    </a:lnTo>
                    <a:lnTo>
                      <a:pt x="167" y="536"/>
                    </a:lnTo>
                    <a:lnTo>
                      <a:pt x="120" y="530"/>
                    </a:lnTo>
                    <a:lnTo>
                      <a:pt x="107" y="473"/>
                    </a:lnTo>
                    <a:lnTo>
                      <a:pt x="90" y="418"/>
                    </a:lnTo>
                    <a:lnTo>
                      <a:pt x="74" y="365"/>
                    </a:lnTo>
                    <a:lnTo>
                      <a:pt x="57" y="312"/>
                    </a:lnTo>
                    <a:lnTo>
                      <a:pt x="41" y="260"/>
                    </a:lnTo>
                    <a:lnTo>
                      <a:pt x="24" y="207"/>
                    </a:lnTo>
                    <a:lnTo>
                      <a:pt x="11" y="152"/>
                    </a:lnTo>
                    <a:lnTo>
                      <a:pt x="0" y="97"/>
                    </a:lnTo>
                    <a:lnTo>
                      <a:pt x="26" y="143"/>
                    </a:lnTo>
                    <a:lnTo>
                      <a:pt x="48" y="189"/>
                    </a:lnTo>
                    <a:lnTo>
                      <a:pt x="70" y="235"/>
                    </a:lnTo>
                    <a:lnTo>
                      <a:pt x="92" y="281"/>
                    </a:lnTo>
                    <a:lnTo>
                      <a:pt x="112" y="328"/>
                    </a:lnTo>
                    <a:lnTo>
                      <a:pt x="132" y="374"/>
                    </a:lnTo>
                    <a:lnTo>
                      <a:pt x="153" y="422"/>
                    </a:lnTo>
                    <a:lnTo>
                      <a:pt x="173" y="470"/>
                    </a:lnTo>
                    <a:lnTo>
                      <a:pt x="182" y="426"/>
                    </a:lnTo>
                    <a:lnTo>
                      <a:pt x="182" y="385"/>
                    </a:lnTo>
                    <a:lnTo>
                      <a:pt x="175" y="349"/>
                    </a:lnTo>
                    <a:lnTo>
                      <a:pt x="162" y="314"/>
                    </a:lnTo>
                    <a:lnTo>
                      <a:pt x="145" y="279"/>
                    </a:lnTo>
                    <a:lnTo>
                      <a:pt x="125" y="242"/>
                    </a:lnTo>
                    <a:lnTo>
                      <a:pt x="103" y="204"/>
                    </a:lnTo>
                    <a:lnTo>
                      <a:pt x="83" y="163"/>
                    </a:lnTo>
                    <a:lnTo>
                      <a:pt x="59" y="0"/>
                    </a:lnTo>
                    <a:lnTo>
                      <a:pt x="66" y="13"/>
                    </a:lnTo>
                    <a:lnTo>
                      <a:pt x="81" y="42"/>
                    </a:lnTo>
                    <a:lnTo>
                      <a:pt x="98" y="73"/>
                    </a:lnTo>
                    <a:lnTo>
                      <a:pt x="107" y="97"/>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3" name="Freeform 99"/>
              <p:cNvSpPr>
                <a:spLocks noChangeArrowheads="1"/>
              </p:cNvSpPr>
              <p:nvPr/>
            </p:nvSpPr>
            <p:spPr bwMode="auto">
              <a:xfrm>
                <a:off x="4276" y="2562"/>
                <a:ext cx="235" cy="387"/>
              </a:xfrm>
              <a:custGeom>
                <a:avLst/>
                <a:gdLst>
                  <a:gd name="T0" fmla="*/ 1 w 470"/>
                  <a:gd name="T1" fmla="*/ 1 h 774"/>
                  <a:gd name="T2" fmla="*/ 1 w 470"/>
                  <a:gd name="T3" fmla="*/ 1 h 774"/>
                  <a:gd name="T4" fmla="*/ 1 w 470"/>
                  <a:gd name="T5" fmla="*/ 1 h 774"/>
                  <a:gd name="T6" fmla="*/ 1 w 470"/>
                  <a:gd name="T7" fmla="*/ 1 h 774"/>
                  <a:gd name="T8" fmla="*/ 1 w 470"/>
                  <a:gd name="T9" fmla="*/ 1 h 774"/>
                  <a:gd name="T10" fmla="*/ 1 w 470"/>
                  <a:gd name="T11" fmla="*/ 1 h 774"/>
                  <a:gd name="T12" fmla="*/ 0 w 470"/>
                  <a:gd name="T13" fmla="*/ 1 h 774"/>
                  <a:gd name="T14" fmla="*/ 1 w 470"/>
                  <a:gd name="T15" fmla="*/ 1 h 774"/>
                  <a:gd name="T16" fmla="*/ 1 w 470"/>
                  <a:gd name="T17" fmla="*/ 1 h 774"/>
                  <a:gd name="T18" fmla="*/ 1 w 470"/>
                  <a:gd name="T19" fmla="*/ 1 h 774"/>
                  <a:gd name="T20" fmla="*/ 1 w 470"/>
                  <a:gd name="T21" fmla="*/ 1 h 774"/>
                  <a:gd name="T22" fmla="*/ 1 w 470"/>
                  <a:gd name="T23" fmla="*/ 1 h 774"/>
                  <a:gd name="T24" fmla="*/ 1 w 470"/>
                  <a:gd name="T25" fmla="*/ 1 h 774"/>
                  <a:gd name="T26" fmla="*/ 1 w 470"/>
                  <a:gd name="T27" fmla="*/ 1 h 774"/>
                  <a:gd name="T28" fmla="*/ 1 w 470"/>
                  <a:gd name="T29" fmla="*/ 1 h 774"/>
                  <a:gd name="T30" fmla="*/ 1 w 470"/>
                  <a:gd name="T31" fmla="*/ 1 h 774"/>
                  <a:gd name="T32" fmla="*/ 1 w 470"/>
                  <a:gd name="T33" fmla="*/ 1 h 774"/>
                  <a:gd name="T34" fmla="*/ 1 w 470"/>
                  <a:gd name="T35" fmla="*/ 1 h 774"/>
                  <a:gd name="T36" fmla="*/ 1 w 470"/>
                  <a:gd name="T37" fmla="*/ 1 h 774"/>
                  <a:gd name="T38" fmla="*/ 1 w 470"/>
                  <a:gd name="T39" fmla="*/ 0 h 774"/>
                  <a:gd name="T40" fmla="*/ 1 w 470"/>
                  <a:gd name="T41" fmla="*/ 1 h 774"/>
                  <a:gd name="T42" fmla="*/ 1 w 470"/>
                  <a:gd name="T43" fmla="*/ 1 h 774"/>
                  <a:gd name="T44" fmla="*/ 1 w 470"/>
                  <a:gd name="T45" fmla="*/ 1 h 7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70"/>
                  <a:gd name="T70" fmla="*/ 0 h 774"/>
                  <a:gd name="T71" fmla="*/ 470 w 470"/>
                  <a:gd name="T72" fmla="*/ 774 h 77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70" h="774">
                    <a:moveTo>
                      <a:pt x="411" y="435"/>
                    </a:moveTo>
                    <a:lnTo>
                      <a:pt x="396" y="554"/>
                    </a:lnTo>
                    <a:lnTo>
                      <a:pt x="358" y="622"/>
                    </a:lnTo>
                    <a:lnTo>
                      <a:pt x="305" y="642"/>
                    </a:lnTo>
                    <a:lnTo>
                      <a:pt x="231" y="642"/>
                    </a:lnTo>
                    <a:lnTo>
                      <a:pt x="139" y="615"/>
                    </a:lnTo>
                    <a:lnTo>
                      <a:pt x="0" y="521"/>
                    </a:lnTo>
                    <a:lnTo>
                      <a:pt x="99" y="635"/>
                    </a:lnTo>
                    <a:lnTo>
                      <a:pt x="231" y="688"/>
                    </a:lnTo>
                    <a:lnTo>
                      <a:pt x="338" y="688"/>
                    </a:lnTo>
                    <a:lnTo>
                      <a:pt x="404" y="648"/>
                    </a:lnTo>
                    <a:lnTo>
                      <a:pt x="429" y="532"/>
                    </a:lnTo>
                    <a:lnTo>
                      <a:pt x="424" y="648"/>
                    </a:lnTo>
                    <a:lnTo>
                      <a:pt x="371" y="774"/>
                    </a:lnTo>
                    <a:lnTo>
                      <a:pt x="444" y="732"/>
                    </a:lnTo>
                    <a:lnTo>
                      <a:pt x="470" y="602"/>
                    </a:lnTo>
                    <a:lnTo>
                      <a:pt x="464" y="414"/>
                    </a:lnTo>
                    <a:lnTo>
                      <a:pt x="457" y="280"/>
                    </a:lnTo>
                    <a:lnTo>
                      <a:pt x="411" y="119"/>
                    </a:lnTo>
                    <a:lnTo>
                      <a:pt x="383" y="0"/>
                    </a:lnTo>
                    <a:lnTo>
                      <a:pt x="378" y="119"/>
                    </a:lnTo>
                    <a:lnTo>
                      <a:pt x="429" y="354"/>
                    </a:lnTo>
                    <a:lnTo>
                      <a:pt x="411" y="435"/>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4" name="Freeform 100"/>
              <p:cNvSpPr>
                <a:spLocks noChangeArrowheads="1"/>
              </p:cNvSpPr>
              <p:nvPr/>
            </p:nvSpPr>
            <p:spPr bwMode="auto">
              <a:xfrm>
                <a:off x="4091" y="3013"/>
                <a:ext cx="427" cy="171"/>
              </a:xfrm>
              <a:custGeom>
                <a:avLst/>
                <a:gdLst>
                  <a:gd name="T0" fmla="*/ 1 w 854"/>
                  <a:gd name="T1" fmla="*/ 1 h 341"/>
                  <a:gd name="T2" fmla="*/ 1 w 854"/>
                  <a:gd name="T3" fmla="*/ 1 h 341"/>
                  <a:gd name="T4" fmla="*/ 1 w 854"/>
                  <a:gd name="T5" fmla="*/ 1 h 341"/>
                  <a:gd name="T6" fmla="*/ 1 w 854"/>
                  <a:gd name="T7" fmla="*/ 1 h 341"/>
                  <a:gd name="T8" fmla="*/ 1 w 854"/>
                  <a:gd name="T9" fmla="*/ 1 h 341"/>
                  <a:gd name="T10" fmla="*/ 1 w 854"/>
                  <a:gd name="T11" fmla="*/ 1 h 341"/>
                  <a:gd name="T12" fmla="*/ 1 w 854"/>
                  <a:gd name="T13" fmla="*/ 1 h 341"/>
                  <a:gd name="T14" fmla="*/ 1 w 854"/>
                  <a:gd name="T15" fmla="*/ 1 h 341"/>
                  <a:gd name="T16" fmla="*/ 1 w 854"/>
                  <a:gd name="T17" fmla="*/ 1 h 341"/>
                  <a:gd name="T18" fmla="*/ 1 w 854"/>
                  <a:gd name="T19" fmla="*/ 1 h 341"/>
                  <a:gd name="T20" fmla="*/ 1 w 854"/>
                  <a:gd name="T21" fmla="*/ 1 h 341"/>
                  <a:gd name="T22" fmla="*/ 1 w 854"/>
                  <a:gd name="T23" fmla="*/ 1 h 341"/>
                  <a:gd name="T24" fmla="*/ 1 w 854"/>
                  <a:gd name="T25" fmla="*/ 1 h 341"/>
                  <a:gd name="T26" fmla="*/ 1 w 854"/>
                  <a:gd name="T27" fmla="*/ 1 h 341"/>
                  <a:gd name="T28" fmla="*/ 1 w 854"/>
                  <a:gd name="T29" fmla="*/ 1 h 341"/>
                  <a:gd name="T30" fmla="*/ 1 w 854"/>
                  <a:gd name="T31" fmla="*/ 1 h 341"/>
                  <a:gd name="T32" fmla="*/ 1 w 854"/>
                  <a:gd name="T33" fmla="*/ 1 h 341"/>
                  <a:gd name="T34" fmla="*/ 1 w 854"/>
                  <a:gd name="T35" fmla="*/ 1 h 341"/>
                  <a:gd name="T36" fmla="*/ 1 w 854"/>
                  <a:gd name="T37" fmla="*/ 1 h 341"/>
                  <a:gd name="T38" fmla="*/ 1 w 854"/>
                  <a:gd name="T39" fmla="*/ 1 h 341"/>
                  <a:gd name="T40" fmla="*/ 1 w 854"/>
                  <a:gd name="T41" fmla="*/ 1 h 341"/>
                  <a:gd name="T42" fmla="*/ 0 w 854"/>
                  <a:gd name="T43" fmla="*/ 1 h 341"/>
                  <a:gd name="T44" fmla="*/ 0 w 854"/>
                  <a:gd name="T45" fmla="*/ 1 h 341"/>
                  <a:gd name="T46" fmla="*/ 1 w 854"/>
                  <a:gd name="T47" fmla="*/ 1 h 341"/>
                  <a:gd name="T48" fmla="*/ 1 w 854"/>
                  <a:gd name="T49" fmla="*/ 1 h 341"/>
                  <a:gd name="T50" fmla="*/ 1 w 854"/>
                  <a:gd name="T51" fmla="*/ 1 h 341"/>
                  <a:gd name="T52" fmla="*/ 1 w 854"/>
                  <a:gd name="T53" fmla="*/ 1 h 341"/>
                  <a:gd name="T54" fmla="*/ 1 w 854"/>
                  <a:gd name="T55" fmla="*/ 1 h 341"/>
                  <a:gd name="T56" fmla="*/ 1 w 854"/>
                  <a:gd name="T57" fmla="*/ 1 h 341"/>
                  <a:gd name="T58" fmla="*/ 1 w 854"/>
                  <a:gd name="T59" fmla="*/ 1 h 341"/>
                  <a:gd name="T60" fmla="*/ 1 w 854"/>
                  <a:gd name="T61" fmla="*/ 1 h 341"/>
                  <a:gd name="T62" fmla="*/ 1 w 854"/>
                  <a:gd name="T63" fmla="*/ 1 h 341"/>
                  <a:gd name="T64" fmla="*/ 1 w 854"/>
                  <a:gd name="T65" fmla="*/ 1 h 341"/>
                  <a:gd name="T66" fmla="*/ 1 w 854"/>
                  <a:gd name="T67" fmla="*/ 1 h 341"/>
                  <a:gd name="T68" fmla="*/ 1 w 854"/>
                  <a:gd name="T69" fmla="*/ 1 h 341"/>
                  <a:gd name="T70" fmla="*/ 1 w 854"/>
                  <a:gd name="T71" fmla="*/ 1 h 341"/>
                  <a:gd name="T72" fmla="*/ 1 w 854"/>
                  <a:gd name="T73" fmla="*/ 1 h 341"/>
                  <a:gd name="T74" fmla="*/ 1 w 854"/>
                  <a:gd name="T75" fmla="*/ 1 h 341"/>
                  <a:gd name="T76" fmla="*/ 1 w 854"/>
                  <a:gd name="T77" fmla="*/ 0 h 341"/>
                  <a:gd name="T78" fmla="*/ 1 w 854"/>
                  <a:gd name="T79" fmla="*/ 1 h 341"/>
                  <a:gd name="T80" fmla="*/ 1 w 854"/>
                  <a:gd name="T81" fmla="*/ 1 h 341"/>
                  <a:gd name="T82" fmla="*/ 1 w 854"/>
                  <a:gd name="T83" fmla="*/ 1 h 341"/>
                  <a:gd name="T84" fmla="*/ 1 w 854"/>
                  <a:gd name="T85" fmla="*/ 1 h 341"/>
                  <a:gd name="T86" fmla="*/ 1 w 854"/>
                  <a:gd name="T87" fmla="*/ 1 h 3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54"/>
                  <a:gd name="T133" fmla="*/ 0 h 341"/>
                  <a:gd name="T134" fmla="*/ 854 w 854"/>
                  <a:gd name="T135" fmla="*/ 341 h 34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54" h="341">
                    <a:moveTo>
                      <a:pt x="490" y="46"/>
                    </a:moveTo>
                    <a:lnTo>
                      <a:pt x="635" y="152"/>
                    </a:lnTo>
                    <a:lnTo>
                      <a:pt x="754" y="207"/>
                    </a:lnTo>
                    <a:lnTo>
                      <a:pt x="854" y="207"/>
                    </a:lnTo>
                    <a:lnTo>
                      <a:pt x="782" y="233"/>
                    </a:lnTo>
                    <a:lnTo>
                      <a:pt x="734" y="261"/>
                    </a:lnTo>
                    <a:lnTo>
                      <a:pt x="655" y="228"/>
                    </a:lnTo>
                    <a:lnTo>
                      <a:pt x="562" y="173"/>
                    </a:lnTo>
                    <a:lnTo>
                      <a:pt x="470" y="106"/>
                    </a:lnTo>
                    <a:lnTo>
                      <a:pt x="503" y="173"/>
                    </a:lnTo>
                    <a:lnTo>
                      <a:pt x="602" y="233"/>
                    </a:lnTo>
                    <a:lnTo>
                      <a:pt x="516" y="240"/>
                    </a:lnTo>
                    <a:lnTo>
                      <a:pt x="443" y="200"/>
                    </a:lnTo>
                    <a:lnTo>
                      <a:pt x="417" y="167"/>
                    </a:lnTo>
                    <a:lnTo>
                      <a:pt x="470" y="261"/>
                    </a:lnTo>
                    <a:lnTo>
                      <a:pt x="409" y="273"/>
                    </a:lnTo>
                    <a:lnTo>
                      <a:pt x="358" y="273"/>
                    </a:lnTo>
                    <a:lnTo>
                      <a:pt x="285" y="273"/>
                    </a:lnTo>
                    <a:lnTo>
                      <a:pt x="211" y="307"/>
                    </a:lnTo>
                    <a:lnTo>
                      <a:pt x="132" y="307"/>
                    </a:lnTo>
                    <a:lnTo>
                      <a:pt x="66" y="321"/>
                    </a:lnTo>
                    <a:lnTo>
                      <a:pt x="0" y="341"/>
                    </a:lnTo>
                    <a:lnTo>
                      <a:pt x="0" y="233"/>
                    </a:lnTo>
                    <a:lnTo>
                      <a:pt x="46" y="261"/>
                    </a:lnTo>
                    <a:lnTo>
                      <a:pt x="132" y="266"/>
                    </a:lnTo>
                    <a:lnTo>
                      <a:pt x="265" y="266"/>
                    </a:lnTo>
                    <a:lnTo>
                      <a:pt x="219" y="228"/>
                    </a:lnTo>
                    <a:lnTo>
                      <a:pt x="153" y="139"/>
                    </a:lnTo>
                    <a:lnTo>
                      <a:pt x="153" y="86"/>
                    </a:lnTo>
                    <a:lnTo>
                      <a:pt x="189" y="92"/>
                    </a:lnTo>
                    <a:lnTo>
                      <a:pt x="224" y="95"/>
                    </a:lnTo>
                    <a:lnTo>
                      <a:pt x="257" y="97"/>
                    </a:lnTo>
                    <a:lnTo>
                      <a:pt x="288" y="97"/>
                    </a:lnTo>
                    <a:lnTo>
                      <a:pt x="320" y="95"/>
                    </a:lnTo>
                    <a:lnTo>
                      <a:pt x="353" y="92"/>
                    </a:lnTo>
                    <a:lnTo>
                      <a:pt x="387" y="86"/>
                    </a:lnTo>
                    <a:lnTo>
                      <a:pt x="424" y="77"/>
                    </a:lnTo>
                    <a:lnTo>
                      <a:pt x="437" y="4"/>
                    </a:lnTo>
                    <a:lnTo>
                      <a:pt x="516" y="0"/>
                    </a:lnTo>
                    <a:lnTo>
                      <a:pt x="516" y="77"/>
                    </a:lnTo>
                    <a:lnTo>
                      <a:pt x="514" y="73"/>
                    </a:lnTo>
                    <a:lnTo>
                      <a:pt x="509" y="64"/>
                    </a:lnTo>
                    <a:lnTo>
                      <a:pt x="499" y="53"/>
                    </a:lnTo>
                    <a:lnTo>
                      <a:pt x="490" y="4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5" name="Freeform 101"/>
              <p:cNvSpPr>
                <a:spLocks noChangeArrowheads="1"/>
              </p:cNvSpPr>
              <p:nvPr/>
            </p:nvSpPr>
            <p:spPr bwMode="auto">
              <a:xfrm>
                <a:off x="4372" y="2973"/>
                <a:ext cx="196" cy="131"/>
              </a:xfrm>
              <a:custGeom>
                <a:avLst/>
                <a:gdLst>
                  <a:gd name="T0" fmla="*/ 1 w 392"/>
                  <a:gd name="T1" fmla="*/ 0 h 263"/>
                  <a:gd name="T2" fmla="*/ 1 w 392"/>
                  <a:gd name="T3" fmla="*/ 0 h 263"/>
                  <a:gd name="T4" fmla="*/ 1 w 392"/>
                  <a:gd name="T5" fmla="*/ 0 h 263"/>
                  <a:gd name="T6" fmla="*/ 1 w 392"/>
                  <a:gd name="T7" fmla="*/ 0 h 263"/>
                  <a:gd name="T8" fmla="*/ 1 w 392"/>
                  <a:gd name="T9" fmla="*/ 0 h 263"/>
                  <a:gd name="T10" fmla="*/ 1 w 392"/>
                  <a:gd name="T11" fmla="*/ 0 h 263"/>
                  <a:gd name="T12" fmla="*/ 1 w 392"/>
                  <a:gd name="T13" fmla="*/ 0 h 263"/>
                  <a:gd name="T14" fmla="*/ 1 w 392"/>
                  <a:gd name="T15" fmla="*/ 0 h 263"/>
                  <a:gd name="T16" fmla="*/ 1 w 392"/>
                  <a:gd name="T17" fmla="*/ 0 h 263"/>
                  <a:gd name="T18" fmla="*/ 1 w 392"/>
                  <a:gd name="T19" fmla="*/ 0 h 263"/>
                  <a:gd name="T20" fmla="*/ 1 w 392"/>
                  <a:gd name="T21" fmla="*/ 0 h 263"/>
                  <a:gd name="T22" fmla="*/ 1 w 392"/>
                  <a:gd name="T23" fmla="*/ 0 h 263"/>
                  <a:gd name="T24" fmla="*/ 1 w 392"/>
                  <a:gd name="T25" fmla="*/ 0 h 263"/>
                  <a:gd name="T26" fmla="*/ 1 w 392"/>
                  <a:gd name="T27" fmla="*/ 0 h 263"/>
                  <a:gd name="T28" fmla="*/ 1 w 392"/>
                  <a:gd name="T29" fmla="*/ 0 h 263"/>
                  <a:gd name="T30" fmla="*/ 1 w 392"/>
                  <a:gd name="T31" fmla="*/ 0 h 263"/>
                  <a:gd name="T32" fmla="*/ 1 w 392"/>
                  <a:gd name="T33" fmla="*/ 0 h 263"/>
                  <a:gd name="T34" fmla="*/ 1 w 392"/>
                  <a:gd name="T35" fmla="*/ 0 h 263"/>
                  <a:gd name="T36" fmla="*/ 1 w 392"/>
                  <a:gd name="T37" fmla="*/ 0 h 263"/>
                  <a:gd name="T38" fmla="*/ 1 w 392"/>
                  <a:gd name="T39" fmla="*/ 0 h 263"/>
                  <a:gd name="T40" fmla="*/ 0 w 392"/>
                  <a:gd name="T41" fmla="*/ 0 h 263"/>
                  <a:gd name="T42" fmla="*/ 1 w 392"/>
                  <a:gd name="T43" fmla="*/ 0 h 263"/>
                  <a:gd name="T44" fmla="*/ 1 w 392"/>
                  <a:gd name="T45" fmla="*/ 0 h 263"/>
                  <a:gd name="T46" fmla="*/ 1 w 392"/>
                  <a:gd name="T47" fmla="*/ 0 h 263"/>
                  <a:gd name="T48" fmla="*/ 1 w 392"/>
                  <a:gd name="T49" fmla="*/ 0 h 263"/>
                  <a:gd name="T50" fmla="*/ 1 w 392"/>
                  <a:gd name="T51" fmla="*/ 0 h 263"/>
                  <a:gd name="T52" fmla="*/ 1 w 392"/>
                  <a:gd name="T53" fmla="*/ 0 h 263"/>
                  <a:gd name="T54" fmla="*/ 1 w 392"/>
                  <a:gd name="T55" fmla="*/ 0 h 263"/>
                  <a:gd name="T56" fmla="*/ 1 w 392"/>
                  <a:gd name="T57" fmla="*/ 0 h 263"/>
                  <a:gd name="T58" fmla="*/ 1 w 392"/>
                  <a:gd name="T59" fmla="*/ 0 h 263"/>
                  <a:gd name="T60" fmla="*/ 1 w 392"/>
                  <a:gd name="T61" fmla="*/ 0 h 2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92"/>
                  <a:gd name="T94" fmla="*/ 0 h 263"/>
                  <a:gd name="T95" fmla="*/ 392 w 392"/>
                  <a:gd name="T96" fmla="*/ 263 h 2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92" h="263">
                    <a:moveTo>
                      <a:pt x="319" y="215"/>
                    </a:moveTo>
                    <a:lnTo>
                      <a:pt x="345" y="158"/>
                    </a:lnTo>
                    <a:lnTo>
                      <a:pt x="345" y="94"/>
                    </a:lnTo>
                    <a:lnTo>
                      <a:pt x="392" y="180"/>
                    </a:lnTo>
                    <a:lnTo>
                      <a:pt x="332" y="261"/>
                    </a:lnTo>
                    <a:lnTo>
                      <a:pt x="308" y="263"/>
                    </a:lnTo>
                    <a:lnTo>
                      <a:pt x="282" y="261"/>
                    </a:lnTo>
                    <a:lnTo>
                      <a:pt x="255" y="259"/>
                    </a:lnTo>
                    <a:lnTo>
                      <a:pt x="227" y="254"/>
                    </a:lnTo>
                    <a:lnTo>
                      <a:pt x="200" y="246"/>
                    </a:lnTo>
                    <a:lnTo>
                      <a:pt x="172" y="237"/>
                    </a:lnTo>
                    <a:lnTo>
                      <a:pt x="147" y="226"/>
                    </a:lnTo>
                    <a:lnTo>
                      <a:pt x="119" y="215"/>
                    </a:lnTo>
                    <a:lnTo>
                      <a:pt x="95" y="200"/>
                    </a:lnTo>
                    <a:lnTo>
                      <a:pt x="73" y="184"/>
                    </a:lnTo>
                    <a:lnTo>
                      <a:pt x="51" y="165"/>
                    </a:lnTo>
                    <a:lnTo>
                      <a:pt x="35" y="147"/>
                    </a:lnTo>
                    <a:lnTo>
                      <a:pt x="20" y="125"/>
                    </a:lnTo>
                    <a:lnTo>
                      <a:pt x="9" y="103"/>
                    </a:lnTo>
                    <a:lnTo>
                      <a:pt x="2" y="79"/>
                    </a:lnTo>
                    <a:lnTo>
                      <a:pt x="0" y="53"/>
                    </a:lnTo>
                    <a:lnTo>
                      <a:pt x="20" y="0"/>
                    </a:lnTo>
                    <a:lnTo>
                      <a:pt x="60" y="53"/>
                    </a:lnTo>
                    <a:lnTo>
                      <a:pt x="71" y="97"/>
                    </a:lnTo>
                    <a:lnTo>
                      <a:pt x="92" y="134"/>
                    </a:lnTo>
                    <a:lnTo>
                      <a:pt x="119" y="162"/>
                    </a:lnTo>
                    <a:lnTo>
                      <a:pt x="152" y="184"/>
                    </a:lnTo>
                    <a:lnTo>
                      <a:pt x="191" y="198"/>
                    </a:lnTo>
                    <a:lnTo>
                      <a:pt x="233" y="208"/>
                    </a:lnTo>
                    <a:lnTo>
                      <a:pt x="275" y="213"/>
                    </a:lnTo>
                    <a:lnTo>
                      <a:pt x="319" y="215"/>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6" name="Freeform 102"/>
              <p:cNvSpPr>
                <a:spLocks noChangeArrowheads="1"/>
              </p:cNvSpPr>
              <p:nvPr/>
            </p:nvSpPr>
            <p:spPr bwMode="auto">
              <a:xfrm>
                <a:off x="4558" y="2993"/>
                <a:ext cx="79" cy="114"/>
              </a:xfrm>
              <a:custGeom>
                <a:avLst/>
                <a:gdLst>
                  <a:gd name="T0" fmla="*/ 0 w 158"/>
                  <a:gd name="T1" fmla="*/ 0 h 227"/>
                  <a:gd name="T2" fmla="*/ 1 w 158"/>
                  <a:gd name="T3" fmla="*/ 1 h 227"/>
                  <a:gd name="T4" fmla="*/ 1 w 158"/>
                  <a:gd name="T5" fmla="*/ 1 h 227"/>
                  <a:gd name="T6" fmla="*/ 1 w 158"/>
                  <a:gd name="T7" fmla="*/ 1 h 227"/>
                  <a:gd name="T8" fmla="*/ 1 w 158"/>
                  <a:gd name="T9" fmla="*/ 1 h 227"/>
                  <a:gd name="T10" fmla="*/ 1 w 158"/>
                  <a:gd name="T11" fmla="*/ 1 h 227"/>
                  <a:gd name="T12" fmla="*/ 1 w 158"/>
                  <a:gd name="T13" fmla="*/ 1 h 227"/>
                  <a:gd name="T14" fmla="*/ 1 w 158"/>
                  <a:gd name="T15" fmla="*/ 1 h 227"/>
                  <a:gd name="T16" fmla="*/ 1 w 158"/>
                  <a:gd name="T17" fmla="*/ 1 h 227"/>
                  <a:gd name="T18" fmla="*/ 0 w 158"/>
                  <a:gd name="T19" fmla="*/ 0 h 2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227"/>
                  <a:gd name="T32" fmla="*/ 158 w 158"/>
                  <a:gd name="T33" fmla="*/ 227 h 2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227">
                    <a:moveTo>
                      <a:pt x="0" y="0"/>
                    </a:moveTo>
                    <a:lnTo>
                      <a:pt x="59" y="86"/>
                    </a:lnTo>
                    <a:lnTo>
                      <a:pt x="66" y="134"/>
                    </a:lnTo>
                    <a:lnTo>
                      <a:pt x="33" y="227"/>
                    </a:lnTo>
                    <a:lnTo>
                      <a:pt x="99" y="207"/>
                    </a:lnTo>
                    <a:lnTo>
                      <a:pt x="158" y="207"/>
                    </a:lnTo>
                    <a:lnTo>
                      <a:pt x="140" y="113"/>
                    </a:lnTo>
                    <a:lnTo>
                      <a:pt x="112" y="40"/>
                    </a:lnTo>
                    <a:lnTo>
                      <a:pt x="79" y="25"/>
                    </a:lnTo>
                    <a:lnTo>
                      <a:pt x="0"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7" name="Freeform 103"/>
              <p:cNvSpPr>
                <a:spLocks noChangeArrowheads="1"/>
              </p:cNvSpPr>
              <p:nvPr/>
            </p:nvSpPr>
            <p:spPr bwMode="auto">
              <a:xfrm>
                <a:off x="4643" y="2979"/>
                <a:ext cx="170" cy="64"/>
              </a:xfrm>
              <a:custGeom>
                <a:avLst/>
                <a:gdLst>
                  <a:gd name="T0" fmla="*/ 1 w 339"/>
                  <a:gd name="T1" fmla="*/ 0 h 129"/>
                  <a:gd name="T2" fmla="*/ 1 w 339"/>
                  <a:gd name="T3" fmla="*/ 0 h 129"/>
                  <a:gd name="T4" fmla="*/ 1 w 339"/>
                  <a:gd name="T5" fmla="*/ 0 h 129"/>
                  <a:gd name="T6" fmla="*/ 1 w 339"/>
                  <a:gd name="T7" fmla="*/ 0 h 129"/>
                  <a:gd name="T8" fmla="*/ 1 w 339"/>
                  <a:gd name="T9" fmla="*/ 0 h 129"/>
                  <a:gd name="T10" fmla="*/ 1 w 339"/>
                  <a:gd name="T11" fmla="*/ 0 h 129"/>
                  <a:gd name="T12" fmla="*/ 1 w 339"/>
                  <a:gd name="T13" fmla="*/ 0 h 129"/>
                  <a:gd name="T14" fmla="*/ 1 w 339"/>
                  <a:gd name="T15" fmla="*/ 0 h 129"/>
                  <a:gd name="T16" fmla="*/ 1 w 339"/>
                  <a:gd name="T17" fmla="*/ 0 h 129"/>
                  <a:gd name="T18" fmla="*/ 1 w 339"/>
                  <a:gd name="T19" fmla="*/ 0 h 129"/>
                  <a:gd name="T20" fmla="*/ 1 w 339"/>
                  <a:gd name="T21" fmla="*/ 0 h 129"/>
                  <a:gd name="T22" fmla="*/ 1 w 339"/>
                  <a:gd name="T23" fmla="*/ 0 h 129"/>
                  <a:gd name="T24" fmla="*/ 1 w 339"/>
                  <a:gd name="T25" fmla="*/ 0 h 129"/>
                  <a:gd name="T26" fmla="*/ 1 w 339"/>
                  <a:gd name="T27" fmla="*/ 0 h 129"/>
                  <a:gd name="T28" fmla="*/ 1 w 339"/>
                  <a:gd name="T29" fmla="*/ 0 h 129"/>
                  <a:gd name="T30" fmla="*/ 1 w 339"/>
                  <a:gd name="T31" fmla="*/ 0 h 129"/>
                  <a:gd name="T32" fmla="*/ 1 w 339"/>
                  <a:gd name="T33" fmla="*/ 0 h 129"/>
                  <a:gd name="T34" fmla="*/ 0 w 339"/>
                  <a:gd name="T35" fmla="*/ 0 h 129"/>
                  <a:gd name="T36" fmla="*/ 1 w 339"/>
                  <a:gd name="T37" fmla="*/ 0 h 1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9"/>
                  <a:gd name="T58" fmla="*/ 0 h 129"/>
                  <a:gd name="T59" fmla="*/ 339 w 339"/>
                  <a:gd name="T60" fmla="*/ 129 h 1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9" h="129">
                    <a:moveTo>
                      <a:pt x="7" y="74"/>
                    </a:moveTo>
                    <a:lnTo>
                      <a:pt x="220" y="42"/>
                    </a:lnTo>
                    <a:lnTo>
                      <a:pt x="266" y="17"/>
                    </a:lnTo>
                    <a:lnTo>
                      <a:pt x="319" y="0"/>
                    </a:lnTo>
                    <a:lnTo>
                      <a:pt x="339" y="42"/>
                    </a:lnTo>
                    <a:lnTo>
                      <a:pt x="319" y="90"/>
                    </a:lnTo>
                    <a:lnTo>
                      <a:pt x="259" y="90"/>
                    </a:lnTo>
                    <a:lnTo>
                      <a:pt x="226" y="92"/>
                    </a:lnTo>
                    <a:lnTo>
                      <a:pt x="196" y="94"/>
                    </a:lnTo>
                    <a:lnTo>
                      <a:pt x="167" y="99"/>
                    </a:lnTo>
                    <a:lnTo>
                      <a:pt x="139" y="103"/>
                    </a:lnTo>
                    <a:lnTo>
                      <a:pt x="112" y="110"/>
                    </a:lnTo>
                    <a:lnTo>
                      <a:pt x="83" y="116"/>
                    </a:lnTo>
                    <a:lnTo>
                      <a:pt x="53" y="123"/>
                    </a:lnTo>
                    <a:lnTo>
                      <a:pt x="20" y="129"/>
                    </a:lnTo>
                    <a:lnTo>
                      <a:pt x="15" y="116"/>
                    </a:lnTo>
                    <a:lnTo>
                      <a:pt x="5" y="92"/>
                    </a:lnTo>
                    <a:lnTo>
                      <a:pt x="0" y="72"/>
                    </a:lnTo>
                    <a:lnTo>
                      <a:pt x="7" y="74"/>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8" name="Freeform 104"/>
              <p:cNvSpPr>
                <a:spLocks noChangeArrowheads="1"/>
              </p:cNvSpPr>
              <p:nvPr/>
            </p:nvSpPr>
            <p:spPr bwMode="auto">
              <a:xfrm>
                <a:off x="4828" y="2996"/>
                <a:ext cx="44" cy="24"/>
              </a:xfrm>
              <a:custGeom>
                <a:avLst/>
                <a:gdLst>
                  <a:gd name="T0" fmla="*/ 1 w 88"/>
                  <a:gd name="T1" fmla="*/ 1 h 48"/>
                  <a:gd name="T2" fmla="*/ 1 w 88"/>
                  <a:gd name="T3" fmla="*/ 0 h 48"/>
                  <a:gd name="T4" fmla="*/ 1 w 88"/>
                  <a:gd name="T5" fmla="*/ 1 h 48"/>
                  <a:gd name="T6" fmla="*/ 1 w 88"/>
                  <a:gd name="T7" fmla="*/ 1 h 48"/>
                  <a:gd name="T8" fmla="*/ 1 w 88"/>
                  <a:gd name="T9" fmla="*/ 1 h 48"/>
                  <a:gd name="T10" fmla="*/ 1 w 88"/>
                  <a:gd name="T11" fmla="*/ 1 h 48"/>
                  <a:gd name="T12" fmla="*/ 1 w 88"/>
                  <a:gd name="T13" fmla="*/ 1 h 48"/>
                  <a:gd name="T14" fmla="*/ 0 w 88"/>
                  <a:gd name="T15" fmla="*/ 1 h 48"/>
                  <a:gd name="T16" fmla="*/ 1 w 88"/>
                  <a:gd name="T17" fmla="*/ 1 h 48"/>
                  <a:gd name="T18" fmla="*/ 1 w 88"/>
                  <a:gd name="T19" fmla="*/ 1 h 48"/>
                  <a:gd name="T20" fmla="*/ 1 w 88"/>
                  <a:gd name="T21" fmla="*/ 1 h 48"/>
                  <a:gd name="T22" fmla="*/ 1 w 88"/>
                  <a:gd name="T23" fmla="*/ 1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
                  <a:gd name="T37" fmla="*/ 0 h 48"/>
                  <a:gd name="T38" fmla="*/ 88 w 8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 h="48">
                    <a:moveTo>
                      <a:pt x="14" y="11"/>
                    </a:moveTo>
                    <a:lnTo>
                      <a:pt x="58" y="0"/>
                    </a:lnTo>
                    <a:lnTo>
                      <a:pt x="86" y="2"/>
                    </a:lnTo>
                    <a:lnTo>
                      <a:pt x="88" y="24"/>
                    </a:lnTo>
                    <a:lnTo>
                      <a:pt x="75" y="37"/>
                    </a:lnTo>
                    <a:lnTo>
                      <a:pt x="53" y="48"/>
                    </a:lnTo>
                    <a:lnTo>
                      <a:pt x="16" y="48"/>
                    </a:lnTo>
                    <a:lnTo>
                      <a:pt x="0" y="48"/>
                    </a:lnTo>
                    <a:lnTo>
                      <a:pt x="2" y="42"/>
                    </a:lnTo>
                    <a:lnTo>
                      <a:pt x="5" y="29"/>
                    </a:lnTo>
                    <a:lnTo>
                      <a:pt x="11" y="17"/>
                    </a:lnTo>
                    <a:lnTo>
                      <a:pt x="14" y="11"/>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09" name="Freeform 105"/>
              <p:cNvSpPr>
                <a:spLocks noChangeArrowheads="1"/>
              </p:cNvSpPr>
              <p:nvPr/>
            </p:nvSpPr>
            <p:spPr bwMode="auto">
              <a:xfrm>
                <a:off x="4817" y="2968"/>
                <a:ext cx="45" cy="25"/>
              </a:xfrm>
              <a:custGeom>
                <a:avLst/>
                <a:gdLst>
                  <a:gd name="T0" fmla="*/ 0 w 90"/>
                  <a:gd name="T1" fmla="*/ 1 h 50"/>
                  <a:gd name="T2" fmla="*/ 1 w 90"/>
                  <a:gd name="T3" fmla="*/ 1 h 50"/>
                  <a:gd name="T4" fmla="*/ 1 w 90"/>
                  <a:gd name="T5" fmla="*/ 0 h 50"/>
                  <a:gd name="T6" fmla="*/ 1 w 90"/>
                  <a:gd name="T7" fmla="*/ 1 h 50"/>
                  <a:gd name="T8" fmla="*/ 1 w 90"/>
                  <a:gd name="T9" fmla="*/ 1 h 50"/>
                  <a:gd name="T10" fmla="*/ 1 w 90"/>
                  <a:gd name="T11" fmla="*/ 1 h 50"/>
                  <a:gd name="T12" fmla="*/ 1 w 90"/>
                  <a:gd name="T13" fmla="*/ 1 h 50"/>
                  <a:gd name="T14" fmla="*/ 1 w 90"/>
                  <a:gd name="T15" fmla="*/ 1 h 50"/>
                  <a:gd name="T16" fmla="*/ 1 w 90"/>
                  <a:gd name="T17" fmla="*/ 1 h 50"/>
                  <a:gd name="T18" fmla="*/ 1 w 90"/>
                  <a:gd name="T19" fmla="*/ 1 h 50"/>
                  <a:gd name="T20" fmla="*/ 0 w 90"/>
                  <a:gd name="T21" fmla="*/ 1 h 50"/>
                  <a:gd name="T22" fmla="*/ 0 w 90"/>
                  <a:gd name="T23" fmla="*/ 1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0"/>
                  <a:gd name="T37" fmla="*/ 0 h 50"/>
                  <a:gd name="T38" fmla="*/ 90 w 90"/>
                  <a:gd name="T39" fmla="*/ 50 h 5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0" h="50">
                    <a:moveTo>
                      <a:pt x="0" y="31"/>
                    </a:moveTo>
                    <a:lnTo>
                      <a:pt x="31" y="15"/>
                    </a:lnTo>
                    <a:lnTo>
                      <a:pt x="71" y="0"/>
                    </a:lnTo>
                    <a:lnTo>
                      <a:pt x="90" y="5"/>
                    </a:lnTo>
                    <a:lnTo>
                      <a:pt x="90" y="20"/>
                    </a:lnTo>
                    <a:lnTo>
                      <a:pt x="68" y="31"/>
                    </a:lnTo>
                    <a:lnTo>
                      <a:pt x="36" y="40"/>
                    </a:lnTo>
                    <a:lnTo>
                      <a:pt x="11" y="50"/>
                    </a:lnTo>
                    <a:lnTo>
                      <a:pt x="9" y="46"/>
                    </a:lnTo>
                    <a:lnTo>
                      <a:pt x="3" y="40"/>
                    </a:lnTo>
                    <a:lnTo>
                      <a:pt x="0" y="35"/>
                    </a:lnTo>
                    <a:lnTo>
                      <a:pt x="0" y="31"/>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0" name="Freeform 106"/>
              <p:cNvSpPr>
                <a:spLocks noChangeArrowheads="1"/>
              </p:cNvSpPr>
              <p:nvPr/>
            </p:nvSpPr>
            <p:spPr bwMode="auto">
              <a:xfrm>
                <a:off x="4803" y="2954"/>
                <a:ext cx="43" cy="27"/>
              </a:xfrm>
              <a:custGeom>
                <a:avLst/>
                <a:gdLst>
                  <a:gd name="T0" fmla="*/ 0 w 86"/>
                  <a:gd name="T1" fmla="*/ 0 h 55"/>
                  <a:gd name="T2" fmla="*/ 1 w 86"/>
                  <a:gd name="T3" fmla="*/ 0 h 55"/>
                  <a:gd name="T4" fmla="*/ 1 w 86"/>
                  <a:gd name="T5" fmla="*/ 0 h 55"/>
                  <a:gd name="T6" fmla="*/ 1 w 86"/>
                  <a:gd name="T7" fmla="*/ 0 h 55"/>
                  <a:gd name="T8" fmla="*/ 1 w 86"/>
                  <a:gd name="T9" fmla="*/ 0 h 55"/>
                  <a:gd name="T10" fmla="*/ 1 w 86"/>
                  <a:gd name="T11" fmla="*/ 0 h 55"/>
                  <a:gd name="T12" fmla="*/ 1 w 86"/>
                  <a:gd name="T13" fmla="*/ 0 h 55"/>
                  <a:gd name="T14" fmla="*/ 1 w 86"/>
                  <a:gd name="T15" fmla="*/ 0 h 55"/>
                  <a:gd name="T16" fmla="*/ 1 w 86"/>
                  <a:gd name="T17" fmla="*/ 0 h 55"/>
                  <a:gd name="T18" fmla="*/ 1 w 86"/>
                  <a:gd name="T19" fmla="*/ 0 h 55"/>
                  <a:gd name="T20" fmla="*/ 0 w 86"/>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55"/>
                  <a:gd name="T35" fmla="*/ 86 w 86"/>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55">
                    <a:moveTo>
                      <a:pt x="0" y="31"/>
                    </a:moveTo>
                    <a:lnTo>
                      <a:pt x="35" y="7"/>
                    </a:lnTo>
                    <a:lnTo>
                      <a:pt x="55" y="0"/>
                    </a:lnTo>
                    <a:lnTo>
                      <a:pt x="83" y="0"/>
                    </a:lnTo>
                    <a:lnTo>
                      <a:pt x="86" y="20"/>
                    </a:lnTo>
                    <a:lnTo>
                      <a:pt x="59" y="29"/>
                    </a:lnTo>
                    <a:lnTo>
                      <a:pt x="13" y="55"/>
                    </a:lnTo>
                    <a:lnTo>
                      <a:pt x="11" y="51"/>
                    </a:lnTo>
                    <a:lnTo>
                      <a:pt x="8" y="42"/>
                    </a:lnTo>
                    <a:lnTo>
                      <a:pt x="2" y="34"/>
                    </a:lnTo>
                    <a:lnTo>
                      <a:pt x="0" y="31"/>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1" name="Freeform 107"/>
              <p:cNvSpPr>
                <a:spLocks noChangeArrowheads="1"/>
              </p:cNvSpPr>
              <p:nvPr/>
            </p:nvSpPr>
            <p:spPr bwMode="auto">
              <a:xfrm>
                <a:off x="4777" y="2954"/>
                <a:ext cx="33" cy="14"/>
              </a:xfrm>
              <a:custGeom>
                <a:avLst/>
                <a:gdLst>
                  <a:gd name="T0" fmla="*/ 0 w 66"/>
                  <a:gd name="T1" fmla="*/ 0 h 29"/>
                  <a:gd name="T2" fmla="*/ 1 w 66"/>
                  <a:gd name="T3" fmla="*/ 0 h 29"/>
                  <a:gd name="T4" fmla="*/ 1 w 66"/>
                  <a:gd name="T5" fmla="*/ 0 h 29"/>
                  <a:gd name="T6" fmla="*/ 1 w 66"/>
                  <a:gd name="T7" fmla="*/ 0 h 29"/>
                  <a:gd name="T8" fmla="*/ 1 w 66"/>
                  <a:gd name="T9" fmla="*/ 0 h 29"/>
                  <a:gd name="T10" fmla="*/ 0 w 66"/>
                  <a:gd name="T11" fmla="*/ 0 h 29"/>
                  <a:gd name="T12" fmla="*/ 0 60000 65536"/>
                  <a:gd name="T13" fmla="*/ 0 60000 65536"/>
                  <a:gd name="T14" fmla="*/ 0 60000 65536"/>
                  <a:gd name="T15" fmla="*/ 0 60000 65536"/>
                  <a:gd name="T16" fmla="*/ 0 60000 65536"/>
                  <a:gd name="T17" fmla="*/ 0 60000 65536"/>
                  <a:gd name="T18" fmla="*/ 0 w 66"/>
                  <a:gd name="T19" fmla="*/ 0 h 29"/>
                  <a:gd name="T20" fmla="*/ 66 w 66"/>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66" h="29">
                    <a:moveTo>
                      <a:pt x="0" y="16"/>
                    </a:moveTo>
                    <a:lnTo>
                      <a:pt x="38" y="0"/>
                    </a:lnTo>
                    <a:lnTo>
                      <a:pt x="66" y="5"/>
                    </a:lnTo>
                    <a:lnTo>
                      <a:pt x="42" y="25"/>
                    </a:lnTo>
                    <a:lnTo>
                      <a:pt x="22" y="29"/>
                    </a:lnTo>
                    <a:lnTo>
                      <a:pt x="0" y="1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2" name="Freeform 108"/>
              <p:cNvSpPr>
                <a:spLocks noChangeArrowheads="1"/>
              </p:cNvSpPr>
              <p:nvPr/>
            </p:nvSpPr>
            <p:spPr bwMode="auto">
              <a:xfrm>
                <a:off x="4688" y="2911"/>
                <a:ext cx="85" cy="57"/>
              </a:xfrm>
              <a:custGeom>
                <a:avLst/>
                <a:gdLst>
                  <a:gd name="T0" fmla="*/ 1 w 169"/>
                  <a:gd name="T1" fmla="*/ 0 h 116"/>
                  <a:gd name="T2" fmla="*/ 1 w 169"/>
                  <a:gd name="T3" fmla="*/ 0 h 116"/>
                  <a:gd name="T4" fmla="*/ 1 w 169"/>
                  <a:gd name="T5" fmla="*/ 0 h 116"/>
                  <a:gd name="T6" fmla="*/ 1 w 169"/>
                  <a:gd name="T7" fmla="*/ 0 h 116"/>
                  <a:gd name="T8" fmla="*/ 1 w 169"/>
                  <a:gd name="T9" fmla="*/ 0 h 116"/>
                  <a:gd name="T10" fmla="*/ 1 w 169"/>
                  <a:gd name="T11" fmla="*/ 0 h 116"/>
                  <a:gd name="T12" fmla="*/ 1 w 169"/>
                  <a:gd name="T13" fmla="*/ 0 h 116"/>
                  <a:gd name="T14" fmla="*/ 1 w 169"/>
                  <a:gd name="T15" fmla="*/ 0 h 116"/>
                  <a:gd name="T16" fmla="*/ 1 w 169"/>
                  <a:gd name="T17" fmla="*/ 0 h 116"/>
                  <a:gd name="T18" fmla="*/ 1 w 169"/>
                  <a:gd name="T19" fmla="*/ 0 h 116"/>
                  <a:gd name="T20" fmla="*/ 0 w 169"/>
                  <a:gd name="T21" fmla="*/ 0 h 116"/>
                  <a:gd name="T22" fmla="*/ 1 w 169"/>
                  <a:gd name="T23" fmla="*/ 0 h 116"/>
                  <a:gd name="T24" fmla="*/ 1 w 169"/>
                  <a:gd name="T25" fmla="*/ 0 h 116"/>
                  <a:gd name="T26" fmla="*/ 1 w 169"/>
                  <a:gd name="T27" fmla="*/ 0 h 116"/>
                  <a:gd name="T28" fmla="*/ 1 w 169"/>
                  <a:gd name="T29" fmla="*/ 0 h 116"/>
                  <a:gd name="T30" fmla="*/ 1 w 169"/>
                  <a:gd name="T31" fmla="*/ 0 h 116"/>
                  <a:gd name="T32" fmla="*/ 1 w 169"/>
                  <a:gd name="T33" fmla="*/ 0 h 116"/>
                  <a:gd name="T34" fmla="*/ 1 w 169"/>
                  <a:gd name="T35" fmla="*/ 0 h 116"/>
                  <a:gd name="T36" fmla="*/ 1 w 169"/>
                  <a:gd name="T37" fmla="*/ 0 h 1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9"/>
                  <a:gd name="T58" fmla="*/ 0 h 116"/>
                  <a:gd name="T59" fmla="*/ 169 w 169"/>
                  <a:gd name="T60" fmla="*/ 116 h 1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9" h="116">
                    <a:moveTo>
                      <a:pt x="150" y="9"/>
                    </a:moveTo>
                    <a:lnTo>
                      <a:pt x="104" y="35"/>
                    </a:lnTo>
                    <a:lnTo>
                      <a:pt x="84" y="70"/>
                    </a:lnTo>
                    <a:lnTo>
                      <a:pt x="70" y="88"/>
                    </a:lnTo>
                    <a:lnTo>
                      <a:pt x="46" y="88"/>
                    </a:lnTo>
                    <a:lnTo>
                      <a:pt x="79" y="39"/>
                    </a:lnTo>
                    <a:lnTo>
                      <a:pt x="136" y="0"/>
                    </a:lnTo>
                    <a:lnTo>
                      <a:pt x="114" y="0"/>
                    </a:lnTo>
                    <a:lnTo>
                      <a:pt x="81" y="20"/>
                    </a:lnTo>
                    <a:lnTo>
                      <a:pt x="33" y="57"/>
                    </a:lnTo>
                    <a:lnTo>
                      <a:pt x="0" y="116"/>
                    </a:lnTo>
                    <a:lnTo>
                      <a:pt x="49" y="107"/>
                    </a:lnTo>
                    <a:lnTo>
                      <a:pt x="123" y="94"/>
                    </a:lnTo>
                    <a:lnTo>
                      <a:pt x="134" y="48"/>
                    </a:lnTo>
                    <a:lnTo>
                      <a:pt x="169" y="13"/>
                    </a:lnTo>
                    <a:lnTo>
                      <a:pt x="165" y="13"/>
                    </a:lnTo>
                    <a:lnTo>
                      <a:pt x="160" y="11"/>
                    </a:lnTo>
                    <a:lnTo>
                      <a:pt x="152" y="9"/>
                    </a:lnTo>
                    <a:lnTo>
                      <a:pt x="150" y="9"/>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3" name="Freeform 109"/>
              <p:cNvSpPr>
                <a:spLocks noChangeArrowheads="1"/>
              </p:cNvSpPr>
              <p:nvPr/>
            </p:nvSpPr>
            <p:spPr bwMode="auto">
              <a:xfrm>
                <a:off x="4643" y="2900"/>
                <a:ext cx="93" cy="76"/>
              </a:xfrm>
              <a:custGeom>
                <a:avLst/>
                <a:gdLst>
                  <a:gd name="T0" fmla="*/ 1 w 185"/>
                  <a:gd name="T1" fmla="*/ 0 h 153"/>
                  <a:gd name="T2" fmla="*/ 1 w 185"/>
                  <a:gd name="T3" fmla="*/ 0 h 153"/>
                  <a:gd name="T4" fmla="*/ 1 w 185"/>
                  <a:gd name="T5" fmla="*/ 0 h 153"/>
                  <a:gd name="T6" fmla="*/ 1 w 185"/>
                  <a:gd name="T7" fmla="*/ 0 h 153"/>
                  <a:gd name="T8" fmla="*/ 1 w 185"/>
                  <a:gd name="T9" fmla="*/ 0 h 153"/>
                  <a:gd name="T10" fmla="*/ 1 w 185"/>
                  <a:gd name="T11" fmla="*/ 0 h 153"/>
                  <a:gd name="T12" fmla="*/ 0 w 185"/>
                  <a:gd name="T13" fmla="*/ 0 h 153"/>
                  <a:gd name="T14" fmla="*/ 1 w 185"/>
                  <a:gd name="T15" fmla="*/ 0 h 153"/>
                  <a:gd name="T16" fmla="*/ 1 w 185"/>
                  <a:gd name="T17" fmla="*/ 0 h 153"/>
                  <a:gd name="T18" fmla="*/ 1 w 185"/>
                  <a:gd name="T19" fmla="*/ 0 h 153"/>
                  <a:gd name="T20" fmla="*/ 1 w 185"/>
                  <a:gd name="T21" fmla="*/ 0 h 1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5"/>
                  <a:gd name="T34" fmla="*/ 0 h 153"/>
                  <a:gd name="T35" fmla="*/ 185 w 185"/>
                  <a:gd name="T36" fmla="*/ 153 h 1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5" h="153">
                    <a:moveTo>
                      <a:pt x="185" y="6"/>
                    </a:moveTo>
                    <a:lnTo>
                      <a:pt x="150" y="33"/>
                    </a:lnTo>
                    <a:lnTo>
                      <a:pt x="95" y="70"/>
                    </a:lnTo>
                    <a:lnTo>
                      <a:pt x="68" y="99"/>
                    </a:lnTo>
                    <a:lnTo>
                      <a:pt x="55" y="140"/>
                    </a:lnTo>
                    <a:lnTo>
                      <a:pt x="38" y="153"/>
                    </a:lnTo>
                    <a:lnTo>
                      <a:pt x="0" y="153"/>
                    </a:lnTo>
                    <a:lnTo>
                      <a:pt x="31" y="96"/>
                    </a:lnTo>
                    <a:lnTo>
                      <a:pt x="116" y="8"/>
                    </a:lnTo>
                    <a:lnTo>
                      <a:pt x="163" y="0"/>
                    </a:lnTo>
                    <a:lnTo>
                      <a:pt x="185" y="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4" name="Freeform 110"/>
              <p:cNvSpPr>
                <a:spLocks noChangeArrowheads="1"/>
              </p:cNvSpPr>
              <p:nvPr/>
            </p:nvSpPr>
            <p:spPr bwMode="auto">
              <a:xfrm>
                <a:off x="4515" y="2719"/>
                <a:ext cx="39" cy="260"/>
              </a:xfrm>
              <a:custGeom>
                <a:avLst/>
                <a:gdLst>
                  <a:gd name="T0" fmla="*/ 0 w 79"/>
                  <a:gd name="T1" fmla="*/ 0 h 520"/>
                  <a:gd name="T2" fmla="*/ 0 w 79"/>
                  <a:gd name="T3" fmla="*/ 1 h 520"/>
                  <a:gd name="T4" fmla="*/ 0 w 79"/>
                  <a:gd name="T5" fmla="*/ 1 h 520"/>
                  <a:gd name="T6" fmla="*/ 0 w 79"/>
                  <a:gd name="T7" fmla="*/ 1 h 520"/>
                  <a:gd name="T8" fmla="*/ 0 w 79"/>
                  <a:gd name="T9" fmla="*/ 1 h 520"/>
                  <a:gd name="T10" fmla="*/ 0 w 79"/>
                  <a:gd name="T11" fmla="*/ 1 h 520"/>
                  <a:gd name="T12" fmla="*/ 0 w 79"/>
                  <a:gd name="T13" fmla="*/ 1 h 520"/>
                  <a:gd name="T14" fmla="*/ 0 w 79"/>
                  <a:gd name="T15" fmla="*/ 0 h 520"/>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520"/>
                  <a:gd name="T26" fmla="*/ 79 w 79"/>
                  <a:gd name="T27" fmla="*/ 520 h 5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520">
                    <a:moveTo>
                      <a:pt x="0" y="0"/>
                    </a:moveTo>
                    <a:lnTo>
                      <a:pt x="26" y="175"/>
                    </a:lnTo>
                    <a:lnTo>
                      <a:pt x="39" y="375"/>
                    </a:lnTo>
                    <a:lnTo>
                      <a:pt x="46" y="520"/>
                    </a:lnTo>
                    <a:lnTo>
                      <a:pt x="79" y="441"/>
                    </a:lnTo>
                    <a:lnTo>
                      <a:pt x="53" y="294"/>
                    </a:lnTo>
                    <a:lnTo>
                      <a:pt x="53" y="135"/>
                    </a:lnTo>
                    <a:lnTo>
                      <a:pt x="0"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5" name="Freeform 111"/>
              <p:cNvSpPr>
                <a:spLocks noChangeArrowheads="1"/>
              </p:cNvSpPr>
              <p:nvPr/>
            </p:nvSpPr>
            <p:spPr bwMode="auto">
              <a:xfrm>
                <a:off x="4542" y="2752"/>
                <a:ext cx="29" cy="171"/>
              </a:xfrm>
              <a:custGeom>
                <a:avLst/>
                <a:gdLst>
                  <a:gd name="T0" fmla="*/ 0 w 59"/>
                  <a:gd name="T1" fmla="*/ 1 h 341"/>
                  <a:gd name="T2" fmla="*/ 0 w 59"/>
                  <a:gd name="T3" fmla="*/ 1 h 341"/>
                  <a:gd name="T4" fmla="*/ 0 w 59"/>
                  <a:gd name="T5" fmla="*/ 1 h 341"/>
                  <a:gd name="T6" fmla="*/ 0 w 59"/>
                  <a:gd name="T7" fmla="*/ 1 h 341"/>
                  <a:gd name="T8" fmla="*/ 0 w 59"/>
                  <a:gd name="T9" fmla="*/ 1 h 341"/>
                  <a:gd name="T10" fmla="*/ 0 w 59"/>
                  <a:gd name="T11" fmla="*/ 0 h 341"/>
                  <a:gd name="T12" fmla="*/ 0 w 59"/>
                  <a:gd name="T13" fmla="*/ 1 h 341"/>
                  <a:gd name="T14" fmla="*/ 0 60000 65536"/>
                  <a:gd name="T15" fmla="*/ 0 60000 65536"/>
                  <a:gd name="T16" fmla="*/ 0 60000 65536"/>
                  <a:gd name="T17" fmla="*/ 0 60000 65536"/>
                  <a:gd name="T18" fmla="*/ 0 60000 65536"/>
                  <a:gd name="T19" fmla="*/ 0 60000 65536"/>
                  <a:gd name="T20" fmla="*/ 0 60000 65536"/>
                  <a:gd name="T21" fmla="*/ 0 w 59"/>
                  <a:gd name="T22" fmla="*/ 0 h 341"/>
                  <a:gd name="T23" fmla="*/ 59 w 59"/>
                  <a:gd name="T24" fmla="*/ 341 h 3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341">
                    <a:moveTo>
                      <a:pt x="19" y="181"/>
                    </a:moveTo>
                    <a:lnTo>
                      <a:pt x="39" y="341"/>
                    </a:lnTo>
                    <a:lnTo>
                      <a:pt x="59" y="295"/>
                    </a:lnTo>
                    <a:lnTo>
                      <a:pt x="59" y="222"/>
                    </a:lnTo>
                    <a:lnTo>
                      <a:pt x="26" y="68"/>
                    </a:lnTo>
                    <a:lnTo>
                      <a:pt x="0" y="0"/>
                    </a:lnTo>
                    <a:lnTo>
                      <a:pt x="19" y="181"/>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6" name="Freeform 112"/>
              <p:cNvSpPr>
                <a:spLocks noChangeArrowheads="1"/>
              </p:cNvSpPr>
              <p:nvPr/>
            </p:nvSpPr>
            <p:spPr bwMode="auto">
              <a:xfrm>
                <a:off x="4604" y="2900"/>
                <a:ext cx="84" cy="79"/>
              </a:xfrm>
              <a:custGeom>
                <a:avLst/>
                <a:gdLst>
                  <a:gd name="T0" fmla="*/ 1 w 167"/>
                  <a:gd name="T1" fmla="*/ 1 h 158"/>
                  <a:gd name="T2" fmla="*/ 1 w 167"/>
                  <a:gd name="T3" fmla="*/ 1 h 158"/>
                  <a:gd name="T4" fmla="*/ 0 w 167"/>
                  <a:gd name="T5" fmla="*/ 1 h 158"/>
                  <a:gd name="T6" fmla="*/ 1 w 167"/>
                  <a:gd name="T7" fmla="*/ 1 h 158"/>
                  <a:gd name="T8" fmla="*/ 1 w 167"/>
                  <a:gd name="T9" fmla="*/ 1 h 158"/>
                  <a:gd name="T10" fmla="*/ 1 w 167"/>
                  <a:gd name="T11" fmla="*/ 0 h 158"/>
                  <a:gd name="T12" fmla="*/ 1 w 167"/>
                  <a:gd name="T13" fmla="*/ 1 h 158"/>
                  <a:gd name="T14" fmla="*/ 0 60000 65536"/>
                  <a:gd name="T15" fmla="*/ 0 60000 65536"/>
                  <a:gd name="T16" fmla="*/ 0 60000 65536"/>
                  <a:gd name="T17" fmla="*/ 0 60000 65536"/>
                  <a:gd name="T18" fmla="*/ 0 60000 65536"/>
                  <a:gd name="T19" fmla="*/ 0 60000 65536"/>
                  <a:gd name="T20" fmla="*/ 0 60000 65536"/>
                  <a:gd name="T21" fmla="*/ 0 w 167"/>
                  <a:gd name="T22" fmla="*/ 0 h 158"/>
                  <a:gd name="T23" fmla="*/ 167 w 167"/>
                  <a:gd name="T24" fmla="*/ 158 h 1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7" h="158">
                    <a:moveTo>
                      <a:pt x="106" y="6"/>
                    </a:moveTo>
                    <a:lnTo>
                      <a:pt x="28" y="99"/>
                    </a:lnTo>
                    <a:lnTo>
                      <a:pt x="0" y="158"/>
                    </a:lnTo>
                    <a:lnTo>
                      <a:pt x="61" y="147"/>
                    </a:lnTo>
                    <a:lnTo>
                      <a:pt x="95" y="66"/>
                    </a:lnTo>
                    <a:lnTo>
                      <a:pt x="167" y="0"/>
                    </a:lnTo>
                    <a:lnTo>
                      <a:pt x="106" y="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7" name="Freeform 113"/>
              <p:cNvSpPr>
                <a:spLocks noChangeArrowheads="1"/>
              </p:cNvSpPr>
              <p:nvPr/>
            </p:nvSpPr>
            <p:spPr bwMode="auto">
              <a:xfrm>
                <a:off x="4462" y="2973"/>
                <a:ext cx="76" cy="84"/>
              </a:xfrm>
              <a:custGeom>
                <a:avLst/>
                <a:gdLst>
                  <a:gd name="T0" fmla="*/ 1 w 152"/>
                  <a:gd name="T1" fmla="*/ 1 h 167"/>
                  <a:gd name="T2" fmla="*/ 1 w 152"/>
                  <a:gd name="T3" fmla="*/ 1 h 167"/>
                  <a:gd name="T4" fmla="*/ 1 w 152"/>
                  <a:gd name="T5" fmla="*/ 1 h 167"/>
                  <a:gd name="T6" fmla="*/ 0 w 152"/>
                  <a:gd name="T7" fmla="*/ 1 h 167"/>
                  <a:gd name="T8" fmla="*/ 1 w 152"/>
                  <a:gd name="T9" fmla="*/ 1 h 167"/>
                  <a:gd name="T10" fmla="*/ 1 w 152"/>
                  <a:gd name="T11" fmla="*/ 1 h 167"/>
                  <a:gd name="T12" fmla="*/ 1 w 152"/>
                  <a:gd name="T13" fmla="*/ 1 h 167"/>
                  <a:gd name="T14" fmla="*/ 1 w 152"/>
                  <a:gd name="T15" fmla="*/ 0 h 167"/>
                  <a:gd name="T16" fmla="*/ 1 w 152"/>
                  <a:gd name="T17" fmla="*/ 1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2"/>
                  <a:gd name="T28" fmla="*/ 0 h 167"/>
                  <a:gd name="T29" fmla="*/ 152 w 152"/>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2" h="167">
                    <a:moveTo>
                      <a:pt x="106" y="41"/>
                    </a:moveTo>
                    <a:lnTo>
                      <a:pt x="99" y="101"/>
                    </a:lnTo>
                    <a:lnTo>
                      <a:pt x="73" y="140"/>
                    </a:lnTo>
                    <a:lnTo>
                      <a:pt x="0" y="167"/>
                    </a:lnTo>
                    <a:lnTo>
                      <a:pt x="79" y="167"/>
                    </a:lnTo>
                    <a:lnTo>
                      <a:pt x="119" y="134"/>
                    </a:lnTo>
                    <a:lnTo>
                      <a:pt x="152" y="41"/>
                    </a:lnTo>
                    <a:lnTo>
                      <a:pt x="119" y="0"/>
                    </a:lnTo>
                    <a:lnTo>
                      <a:pt x="106" y="41"/>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8" name="Freeform 114"/>
              <p:cNvSpPr>
                <a:spLocks noChangeArrowheads="1"/>
              </p:cNvSpPr>
              <p:nvPr/>
            </p:nvSpPr>
            <p:spPr bwMode="auto">
              <a:xfrm>
                <a:off x="4832" y="2923"/>
                <a:ext cx="160" cy="113"/>
              </a:xfrm>
              <a:custGeom>
                <a:avLst/>
                <a:gdLst>
                  <a:gd name="T0" fmla="*/ 1 w 319"/>
                  <a:gd name="T1" fmla="*/ 0 h 228"/>
                  <a:gd name="T2" fmla="*/ 1 w 319"/>
                  <a:gd name="T3" fmla="*/ 0 h 228"/>
                  <a:gd name="T4" fmla="*/ 1 w 319"/>
                  <a:gd name="T5" fmla="*/ 0 h 228"/>
                  <a:gd name="T6" fmla="*/ 1 w 319"/>
                  <a:gd name="T7" fmla="*/ 0 h 228"/>
                  <a:gd name="T8" fmla="*/ 1 w 319"/>
                  <a:gd name="T9" fmla="*/ 0 h 228"/>
                  <a:gd name="T10" fmla="*/ 0 w 319"/>
                  <a:gd name="T11" fmla="*/ 0 h 228"/>
                  <a:gd name="T12" fmla="*/ 1 w 319"/>
                  <a:gd name="T13" fmla="*/ 0 h 228"/>
                  <a:gd name="T14" fmla="*/ 1 w 319"/>
                  <a:gd name="T15" fmla="*/ 0 h 228"/>
                  <a:gd name="T16" fmla="*/ 1 w 319"/>
                  <a:gd name="T17" fmla="*/ 0 h 228"/>
                  <a:gd name="T18" fmla="*/ 1 w 319"/>
                  <a:gd name="T19" fmla="*/ 0 h 228"/>
                  <a:gd name="T20" fmla="*/ 1 w 319"/>
                  <a:gd name="T21" fmla="*/ 0 h 228"/>
                  <a:gd name="T22" fmla="*/ 1 w 319"/>
                  <a:gd name="T23" fmla="*/ 0 h 228"/>
                  <a:gd name="T24" fmla="*/ 1 w 319"/>
                  <a:gd name="T25" fmla="*/ 0 h 228"/>
                  <a:gd name="T26" fmla="*/ 1 w 319"/>
                  <a:gd name="T27" fmla="*/ 0 h 228"/>
                  <a:gd name="T28" fmla="*/ 1 w 319"/>
                  <a:gd name="T29" fmla="*/ 0 h 228"/>
                  <a:gd name="T30" fmla="*/ 1 w 319"/>
                  <a:gd name="T31" fmla="*/ 0 h 228"/>
                  <a:gd name="T32" fmla="*/ 1 w 319"/>
                  <a:gd name="T33" fmla="*/ 0 h 228"/>
                  <a:gd name="T34" fmla="*/ 1 w 319"/>
                  <a:gd name="T35" fmla="*/ 0 h 228"/>
                  <a:gd name="T36" fmla="*/ 1 w 319"/>
                  <a:gd name="T37" fmla="*/ 0 h 228"/>
                  <a:gd name="T38" fmla="*/ 1 w 319"/>
                  <a:gd name="T39" fmla="*/ 0 h 228"/>
                  <a:gd name="T40" fmla="*/ 1 w 319"/>
                  <a:gd name="T41" fmla="*/ 0 h 228"/>
                  <a:gd name="T42" fmla="*/ 1 w 319"/>
                  <a:gd name="T43" fmla="*/ 0 h 228"/>
                  <a:gd name="T44" fmla="*/ 1 w 319"/>
                  <a:gd name="T45" fmla="*/ 0 h 2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9"/>
                  <a:gd name="T70" fmla="*/ 0 h 228"/>
                  <a:gd name="T71" fmla="*/ 319 w 319"/>
                  <a:gd name="T72" fmla="*/ 228 h 22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9" h="228">
                    <a:moveTo>
                      <a:pt x="81" y="33"/>
                    </a:moveTo>
                    <a:lnTo>
                      <a:pt x="127" y="61"/>
                    </a:lnTo>
                    <a:lnTo>
                      <a:pt x="193" y="101"/>
                    </a:lnTo>
                    <a:lnTo>
                      <a:pt x="114" y="112"/>
                    </a:lnTo>
                    <a:lnTo>
                      <a:pt x="73" y="81"/>
                    </a:lnTo>
                    <a:lnTo>
                      <a:pt x="0" y="33"/>
                    </a:lnTo>
                    <a:lnTo>
                      <a:pt x="27" y="0"/>
                    </a:lnTo>
                    <a:lnTo>
                      <a:pt x="119" y="0"/>
                    </a:lnTo>
                    <a:lnTo>
                      <a:pt x="239" y="68"/>
                    </a:lnTo>
                    <a:lnTo>
                      <a:pt x="292" y="121"/>
                    </a:lnTo>
                    <a:lnTo>
                      <a:pt x="319" y="228"/>
                    </a:lnTo>
                    <a:lnTo>
                      <a:pt x="266" y="195"/>
                    </a:lnTo>
                    <a:lnTo>
                      <a:pt x="239" y="121"/>
                    </a:lnTo>
                    <a:lnTo>
                      <a:pt x="200" y="81"/>
                    </a:lnTo>
                    <a:lnTo>
                      <a:pt x="139" y="39"/>
                    </a:lnTo>
                    <a:lnTo>
                      <a:pt x="136" y="39"/>
                    </a:lnTo>
                    <a:lnTo>
                      <a:pt x="128" y="37"/>
                    </a:lnTo>
                    <a:lnTo>
                      <a:pt x="117" y="35"/>
                    </a:lnTo>
                    <a:lnTo>
                      <a:pt x="105" y="33"/>
                    </a:lnTo>
                    <a:lnTo>
                      <a:pt x="94" y="33"/>
                    </a:lnTo>
                    <a:lnTo>
                      <a:pt x="84" y="31"/>
                    </a:lnTo>
                    <a:lnTo>
                      <a:pt x="79" y="31"/>
                    </a:lnTo>
                    <a:lnTo>
                      <a:pt x="81" y="33"/>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19" name="Freeform 115"/>
              <p:cNvSpPr>
                <a:spLocks noChangeArrowheads="1"/>
              </p:cNvSpPr>
              <p:nvPr/>
            </p:nvSpPr>
            <p:spPr bwMode="auto">
              <a:xfrm>
                <a:off x="4728" y="3015"/>
                <a:ext cx="244" cy="75"/>
              </a:xfrm>
              <a:custGeom>
                <a:avLst/>
                <a:gdLst>
                  <a:gd name="T0" fmla="*/ 1 w 488"/>
                  <a:gd name="T1" fmla="*/ 0 h 148"/>
                  <a:gd name="T2" fmla="*/ 1 w 488"/>
                  <a:gd name="T3" fmla="*/ 1 h 148"/>
                  <a:gd name="T4" fmla="*/ 1 w 488"/>
                  <a:gd name="T5" fmla="*/ 1 h 148"/>
                  <a:gd name="T6" fmla="*/ 1 w 488"/>
                  <a:gd name="T7" fmla="*/ 1 h 148"/>
                  <a:gd name="T8" fmla="*/ 0 w 488"/>
                  <a:gd name="T9" fmla="*/ 1 h 148"/>
                  <a:gd name="T10" fmla="*/ 1 w 488"/>
                  <a:gd name="T11" fmla="*/ 1 h 148"/>
                  <a:gd name="T12" fmla="*/ 1 w 488"/>
                  <a:gd name="T13" fmla="*/ 1 h 148"/>
                  <a:gd name="T14" fmla="*/ 1 w 488"/>
                  <a:gd name="T15" fmla="*/ 1 h 148"/>
                  <a:gd name="T16" fmla="*/ 1 w 488"/>
                  <a:gd name="T17" fmla="*/ 1 h 148"/>
                  <a:gd name="T18" fmla="*/ 1 w 488"/>
                  <a:gd name="T19" fmla="*/ 1 h 148"/>
                  <a:gd name="T20" fmla="*/ 1 w 488"/>
                  <a:gd name="T21" fmla="*/ 1 h 148"/>
                  <a:gd name="T22" fmla="*/ 1 w 488"/>
                  <a:gd name="T23" fmla="*/ 1 h 148"/>
                  <a:gd name="T24" fmla="*/ 1 w 488"/>
                  <a:gd name="T25" fmla="*/ 1 h 148"/>
                  <a:gd name="T26" fmla="*/ 1 w 488"/>
                  <a:gd name="T27" fmla="*/ 1 h 148"/>
                  <a:gd name="T28" fmla="*/ 1 w 488"/>
                  <a:gd name="T29" fmla="*/ 0 h 1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8"/>
                  <a:gd name="T46" fmla="*/ 0 h 148"/>
                  <a:gd name="T47" fmla="*/ 488 w 488"/>
                  <a:gd name="T48" fmla="*/ 148 h 1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8" h="148">
                    <a:moveTo>
                      <a:pt x="409" y="0"/>
                    </a:moveTo>
                    <a:lnTo>
                      <a:pt x="336" y="62"/>
                    </a:lnTo>
                    <a:lnTo>
                      <a:pt x="183" y="90"/>
                    </a:lnTo>
                    <a:lnTo>
                      <a:pt x="64" y="95"/>
                    </a:lnTo>
                    <a:lnTo>
                      <a:pt x="0" y="95"/>
                    </a:lnTo>
                    <a:lnTo>
                      <a:pt x="97" y="130"/>
                    </a:lnTo>
                    <a:lnTo>
                      <a:pt x="203" y="143"/>
                    </a:lnTo>
                    <a:lnTo>
                      <a:pt x="369" y="90"/>
                    </a:lnTo>
                    <a:lnTo>
                      <a:pt x="328" y="143"/>
                    </a:lnTo>
                    <a:lnTo>
                      <a:pt x="414" y="148"/>
                    </a:lnTo>
                    <a:lnTo>
                      <a:pt x="475" y="135"/>
                    </a:lnTo>
                    <a:lnTo>
                      <a:pt x="488" y="69"/>
                    </a:lnTo>
                    <a:lnTo>
                      <a:pt x="455" y="62"/>
                    </a:lnTo>
                    <a:lnTo>
                      <a:pt x="422" y="90"/>
                    </a:lnTo>
                    <a:lnTo>
                      <a:pt x="409"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0" name="Freeform 116"/>
              <p:cNvSpPr>
                <a:spLocks noChangeArrowheads="1"/>
              </p:cNvSpPr>
              <p:nvPr/>
            </p:nvSpPr>
            <p:spPr bwMode="auto">
              <a:xfrm>
                <a:off x="4613" y="3156"/>
                <a:ext cx="162" cy="145"/>
              </a:xfrm>
              <a:custGeom>
                <a:avLst/>
                <a:gdLst>
                  <a:gd name="T0" fmla="*/ 0 w 323"/>
                  <a:gd name="T1" fmla="*/ 1 h 290"/>
                  <a:gd name="T2" fmla="*/ 1 w 323"/>
                  <a:gd name="T3" fmla="*/ 1 h 290"/>
                  <a:gd name="T4" fmla="*/ 1 w 323"/>
                  <a:gd name="T5" fmla="*/ 1 h 290"/>
                  <a:gd name="T6" fmla="*/ 1 w 323"/>
                  <a:gd name="T7" fmla="*/ 1 h 290"/>
                  <a:gd name="T8" fmla="*/ 1 w 323"/>
                  <a:gd name="T9" fmla="*/ 1 h 290"/>
                  <a:gd name="T10" fmla="*/ 1 w 323"/>
                  <a:gd name="T11" fmla="*/ 1 h 290"/>
                  <a:gd name="T12" fmla="*/ 1 w 323"/>
                  <a:gd name="T13" fmla="*/ 1 h 290"/>
                  <a:gd name="T14" fmla="*/ 1 w 323"/>
                  <a:gd name="T15" fmla="*/ 0 h 290"/>
                  <a:gd name="T16" fmla="*/ 1 w 323"/>
                  <a:gd name="T17" fmla="*/ 1 h 290"/>
                  <a:gd name="T18" fmla="*/ 1 w 323"/>
                  <a:gd name="T19" fmla="*/ 1 h 290"/>
                  <a:gd name="T20" fmla="*/ 1 w 323"/>
                  <a:gd name="T21" fmla="*/ 1 h 290"/>
                  <a:gd name="T22" fmla="*/ 1 w 323"/>
                  <a:gd name="T23" fmla="*/ 1 h 290"/>
                  <a:gd name="T24" fmla="*/ 1 w 323"/>
                  <a:gd name="T25" fmla="*/ 1 h 290"/>
                  <a:gd name="T26" fmla="*/ 0 w 323"/>
                  <a:gd name="T27" fmla="*/ 1 h 2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290"/>
                  <a:gd name="T44" fmla="*/ 323 w 323"/>
                  <a:gd name="T45" fmla="*/ 290 h 2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290">
                    <a:moveTo>
                      <a:pt x="0" y="44"/>
                    </a:moveTo>
                    <a:lnTo>
                      <a:pt x="10" y="148"/>
                    </a:lnTo>
                    <a:lnTo>
                      <a:pt x="96" y="236"/>
                    </a:lnTo>
                    <a:lnTo>
                      <a:pt x="195" y="290"/>
                    </a:lnTo>
                    <a:lnTo>
                      <a:pt x="235" y="220"/>
                    </a:lnTo>
                    <a:lnTo>
                      <a:pt x="307" y="167"/>
                    </a:lnTo>
                    <a:lnTo>
                      <a:pt x="323" y="78"/>
                    </a:lnTo>
                    <a:lnTo>
                      <a:pt x="307" y="0"/>
                    </a:lnTo>
                    <a:lnTo>
                      <a:pt x="298" y="113"/>
                    </a:lnTo>
                    <a:lnTo>
                      <a:pt x="230" y="183"/>
                    </a:lnTo>
                    <a:lnTo>
                      <a:pt x="175" y="236"/>
                    </a:lnTo>
                    <a:lnTo>
                      <a:pt x="79" y="183"/>
                    </a:lnTo>
                    <a:lnTo>
                      <a:pt x="35" y="123"/>
                    </a:lnTo>
                    <a:lnTo>
                      <a:pt x="0" y="44"/>
                    </a:lnTo>
                    <a:close/>
                  </a:path>
                </a:pathLst>
              </a:custGeom>
              <a:solidFill>
                <a:srgbClr val="CE8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1" name="Freeform 117"/>
              <p:cNvSpPr>
                <a:spLocks noChangeArrowheads="1"/>
              </p:cNvSpPr>
              <p:nvPr/>
            </p:nvSpPr>
            <p:spPr bwMode="auto">
              <a:xfrm>
                <a:off x="4767" y="3184"/>
                <a:ext cx="207" cy="142"/>
              </a:xfrm>
              <a:custGeom>
                <a:avLst/>
                <a:gdLst>
                  <a:gd name="T0" fmla="*/ 1 w 413"/>
                  <a:gd name="T1" fmla="*/ 1 h 283"/>
                  <a:gd name="T2" fmla="*/ 1 w 413"/>
                  <a:gd name="T3" fmla="*/ 1 h 283"/>
                  <a:gd name="T4" fmla="*/ 1 w 413"/>
                  <a:gd name="T5" fmla="*/ 1 h 283"/>
                  <a:gd name="T6" fmla="*/ 1 w 413"/>
                  <a:gd name="T7" fmla="*/ 1 h 283"/>
                  <a:gd name="T8" fmla="*/ 1 w 413"/>
                  <a:gd name="T9" fmla="*/ 1 h 283"/>
                  <a:gd name="T10" fmla="*/ 1 w 413"/>
                  <a:gd name="T11" fmla="*/ 1 h 283"/>
                  <a:gd name="T12" fmla="*/ 1 w 413"/>
                  <a:gd name="T13" fmla="*/ 1 h 283"/>
                  <a:gd name="T14" fmla="*/ 1 w 413"/>
                  <a:gd name="T15" fmla="*/ 0 h 283"/>
                  <a:gd name="T16" fmla="*/ 1 w 413"/>
                  <a:gd name="T17" fmla="*/ 1 h 283"/>
                  <a:gd name="T18" fmla="*/ 1 w 413"/>
                  <a:gd name="T19" fmla="*/ 1 h 283"/>
                  <a:gd name="T20" fmla="*/ 1 w 413"/>
                  <a:gd name="T21" fmla="*/ 1 h 283"/>
                  <a:gd name="T22" fmla="*/ 1 w 413"/>
                  <a:gd name="T23" fmla="*/ 1 h 283"/>
                  <a:gd name="T24" fmla="*/ 1 w 413"/>
                  <a:gd name="T25" fmla="*/ 1 h 283"/>
                  <a:gd name="T26" fmla="*/ 1 w 413"/>
                  <a:gd name="T27" fmla="*/ 1 h 283"/>
                  <a:gd name="T28" fmla="*/ 0 w 413"/>
                  <a:gd name="T29" fmla="*/ 1 h 283"/>
                  <a:gd name="T30" fmla="*/ 1 w 413"/>
                  <a:gd name="T31" fmla="*/ 1 h 2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13"/>
                  <a:gd name="T49" fmla="*/ 0 h 283"/>
                  <a:gd name="T50" fmla="*/ 413 w 413"/>
                  <a:gd name="T51" fmla="*/ 283 h 2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13" h="283">
                    <a:moveTo>
                      <a:pt x="27" y="13"/>
                    </a:moveTo>
                    <a:lnTo>
                      <a:pt x="69" y="92"/>
                    </a:lnTo>
                    <a:lnTo>
                      <a:pt x="119" y="142"/>
                    </a:lnTo>
                    <a:lnTo>
                      <a:pt x="231" y="169"/>
                    </a:lnTo>
                    <a:lnTo>
                      <a:pt x="301" y="204"/>
                    </a:lnTo>
                    <a:lnTo>
                      <a:pt x="335" y="147"/>
                    </a:lnTo>
                    <a:lnTo>
                      <a:pt x="380" y="92"/>
                    </a:lnTo>
                    <a:lnTo>
                      <a:pt x="391" y="0"/>
                    </a:lnTo>
                    <a:lnTo>
                      <a:pt x="413" y="85"/>
                    </a:lnTo>
                    <a:lnTo>
                      <a:pt x="370" y="162"/>
                    </a:lnTo>
                    <a:lnTo>
                      <a:pt x="301" y="283"/>
                    </a:lnTo>
                    <a:lnTo>
                      <a:pt x="209" y="204"/>
                    </a:lnTo>
                    <a:lnTo>
                      <a:pt x="113" y="177"/>
                    </a:lnTo>
                    <a:lnTo>
                      <a:pt x="27" y="127"/>
                    </a:lnTo>
                    <a:lnTo>
                      <a:pt x="0" y="35"/>
                    </a:lnTo>
                    <a:lnTo>
                      <a:pt x="27" y="13"/>
                    </a:lnTo>
                    <a:close/>
                  </a:path>
                </a:pathLst>
              </a:custGeom>
              <a:solidFill>
                <a:srgbClr val="CE8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2" name="Freeform 118"/>
              <p:cNvSpPr>
                <a:spLocks noChangeArrowheads="1"/>
              </p:cNvSpPr>
              <p:nvPr/>
            </p:nvSpPr>
            <p:spPr bwMode="auto">
              <a:xfrm>
                <a:off x="4946" y="3154"/>
                <a:ext cx="142" cy="141"/>
              </a:xfrm>
              <a:custGeom>
                <a:avLst/>
                <a:gdLst>
                  <a:gd name="T0" fmla="*/ 1 w 283"/>
                  <a:gd name="T1" fmla="*/ 0 h 283"/>
                  <a:gd name="T2" fmla="*/ 1 w 283"/>
                  <a:gd name="T3" fmla="*/ 0 h 283"/>
                  <a:gd name="T4" fmla="*/ 1 w 283"/>
                  <a:gd name="T5" fmla="*/ 0 h 283"/>
                  <a:gd name="T6" fmla="*/ 1 w 283"/>
                  <a:gd name="T7" fmla="*/ 0 h 283"/>
                  <a:gd name="T8" fmla="*/ 1 w 283"/>
                  <a:gd name="T9" fmla="*/ 0 h 283"/>
                  <a:gd name="T10" fmla="*/ 1 w 283"/>
                  <a:gd name="T11" fmla="*/ 0 h 283"/>
                  <a:gd name="T12" fmla="*/ 1 w 283"/>
                  <a:gd name="T13" fmla="*/ 0 h 283"/>
                  <a:gd name="T14" fmla="*/ 1 w 283"/>
                  <a:gd name="T15" fmla="*/ 0 h 283"/>
                  <a:gd name="T16" fmla="*/ 1 w 283"/>
                  <a:gd name="T17" fmla="*/ 0 h 283"/>
                  <a:gd name="T18" fmla="*/ 1 w 283"/>
                  <a:gd name="T19" fmla="*/ 0 h 283"/>
                  <a:gd name="T20" fmla="*/ 1 w 283"/>
                  <a:gd name="T21" fmla="*/ 0 h 283"/>
                  <a:gd name="T22" fmla="*/ 1 w 283"/>
                  <a:gd name="T23" fmla="*/ 0 h 283"/>
                  <a:gd name="T24" fmla="*/ 1 w 283"/>
                  <a:gd name="T25" fmla="*/ 0 h 283"/>
                  <a:gd name="T26" fmla="*/ 1 w 283"/>
                  <a:gd name="T27" fmla="*/ 0 h 283"/>
                  <a:gd name="T28" fmla="*/ 0 w 283"/>
                  <a:gd name="T29" fmla="*/ 0 h 283"/>
                  <a:gd name="T30" fmla="*/ 1 w 283"/>
                  <a:gd name="T31" fmla="*/ 0 h 2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3"/>
                  <a:gd name="T49" fmla="*/ 0 h 283"/>
                  <a:gd name="T50" fmla="*/ 283 w 283"/>
                  <a:gd name="T51" fmla="*/ 283 h 2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3" h="283">
                    <a:moveTo>
                      <a:pt x="23" y="13"/>
                    </a:moveTo>
                    <a:lnTo>
                      <a:pt x="48" y="92"/>
                    </a:lnTo>
                    <a:lnTo>
                      <a:pt x="81" y="141"/>
                    </a:lnTo>
                    <a:lnTo>
                      <a:pt x="158" y="169"/>
                    </a:lnTo>
                    <a:lnTo>
                      <a:pt x="206" y="204"/>
                    </a:lnTo>
                    <a:lnTo>
                      <a:pt x="230" y="149"/>
                    </a:lnTo>
                    <a:lnTo>
                      <a:pt x="259" y="92"/>
                    </a:lnTo>
                    <a:lnTo>
                      <a:pt x="268" y="0"/>
                    </a:lnTo>
                    <a:lnTo>
                      <a:pt x="283" y="84"/>
                    </a:lnTo>
                    <a:lnTo>
                      <a:pt x="254" y="161"/>
                    </a:lnTo>
                    <a:lnTo>
                      <a:pt x="206" y="283"/>
                    </a:lnTo>
                    <a:lnTo>
                      <a:pt x="144" y="204"/>
                    </a:lnTo>
                    <a:lnTo>
                      <a:pt x="78" y="176"/>
                    </a:lnTo>
                    <a:lnTo>
                      <a:pt x="23" y="127"/>
                    </a:lnTo>
                    <a:lnTo>
                      <a:pt x="0" y="35"/>
                    </a:lnTo>
                    <a:lnTo>
                      <a:pt x="23" y="13"/>
                    </a:lnTo>
                    <a:close/>
                  </a:path>
                </a:pathLst>
              </a:custGeom>
              <a:solidFill>
                <a:srgbClr val="CE8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3" name="Freeform 119"/>
              <p:cNvSpPr>
                <a:spLocks noChangeArrowheads="1"/>
              </p:cNvSpPr>
              <p:nvPr/>
            </p:nvSpPr>
            <p:spPr bwMode="auto">
              <a:xfrm>
                <a:off x="4434" y="3203"/>
                <a:ext cx="171" cy="137"/>
              </a:xfrm>
              <a:custGeom>
                <a:avLst/>
                <a:gdLst>
                  <a:gd name="T0" fmla="*/ 1 w 341"/>
                  <a:gd name="T1" fmla="*/ 0 h 274"/>
                  <a:gd name="T2" fmla="*/ 1 w 341"/>
                  <a:gd name="T3" fmla="*/ 1 h 274"/>
                  <a:gd name="T4" fmla="*/ 1 w 341"/>
                  <a:gd name="T5" fmla="*/ 1 h 274"/>
                  <a:gd name="T6" fmla="*/ 1 w 341"/>
                  <a:gd name="T7" fmla="*/ 1 h 274"/>
                  <a:gd name="T8" fmla="*/ 1 w 341"/>
                  <a:gd name="T9" fmla="*/ 1 h 274"/>
                  <a:gd name="T10" fmla="*/ 1 w 341"/>
                  <a:gd name="T11" fmla="*/ 1 h 274"/>
                  <a:gd name="T12" fmla="*/ 1 w 341"/>
                  <a:gd name="T13" fmla="*/ 1 h 274"/>
                  <a:gd name="T14" fmla="*/ 0 w 341"/>
                  <a:gd name="T15" fmla="*/ 1 h 274"/>
                  <a:gd name="T16" fmla="*/ 1 w 341"/>
                  <a:gd name="T17" fmla="*/ 1 h 274"/>
                  <a:gd name="T18" fmla="*/ 1 w 341"/>
                  <a:gd name="T19" fmla="*/ 1 h 274"/>
                  <a:gd name="T20" fmla="*/ 1 w 341"/>
                  <a:gd name="T21" fmla="*/ 1 h 274"/>
                  <a:gd name="T22" fmla="*/ 1 w 341"/>
                  <a:gd name="T23" fmla="*/ 1 h 274"/>
                  <a:gd name="T24" fmla="*/ 1 w 341"/>
                  <a:gd name="T25" fmla="*/ 0 h 2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1"/>
                  <a:gd name="T40" fmla="*/ 0 h 274"/>
                  <a:gd name="T41" fmla="*/ 341 w 341"/>
                  <a:gd name="T42" fmla="*/ 274 h 2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1" h="274">
                    <a:moveTo>
                      <a:pt x="341" y="0"/>
                    </a:moveTo>
                    <a:lnTo>
                      <a:pt x="341" y="116"/>
                    </a:lnTo>
                    <a:lnTo>
                      <a:pt x="288" y="213"/>
                    </a:lnTo>
                    <a:lnTo>
                      <a:pt x="209" y="274"/>
                    </a:lnTo>
                    <a:lnTo>
                      <a:pt x="123" y="239"/>
                    </a:lnTo>
                    <a:lnTo>
                      <a:pt x="69" y="220"/>
                    </a:lnTo>
                    <a:lnTo>
                      <a:pt x="9" y="160"/>
                    </a:lnTo>
                    <a:lnTo>
                      <a:pt x="0" y="44"/>
                    </a:lnTo>
                    <a:lnTo>
                      <a:pt x="44" y="169"/>
                    </a:lnTo>
                    <a:lnTo>
                      <a:pt x="130" y="220"/>
                    </a:lnTo>
                    <a:lnTo>
                      <a:pt x="234" y="230"/>
                    </a:lnTo>
                    <a:lnTo>
                      <a:pt x="304" y="125"/>
                    </a:lnTo>
                    <a:lnTo>
                      <a:pt x="341" y="0"/>
                    </a:lnTo>
                    <a:close/>
                  </a:path>
                </a:pathLst>
              </a:custGeom>
              <a:solidFill>
                <a:srgbClr val="CE8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4" name="Freeform 120"/>
              <p:cNvSpPr>
                <a:spLocks noChangeArrowheads="1"/>
              </p:cNvSpPr>
              <p:nvPr/>
            </p:nvSpPr>
            <p:spPr bwMode="auto">
              <a:xfrm>
                <a:off x="4268" y="3226"/>
                <a:ext cx="162" cy="141"/>
              </a:xfrm>
              <a:custGeom>
                <a:avLst/>
                <a:gdLst>
                  <a:gd name="T0" fmla="*/ 1 w 323"/>
                  <a:gd name="T1" fmla="*/ 0 h 283"/>
                  <a:gd name="T2" fmla="*/ 1 w 323"/>
                  <a:gd name="T3" fmla="*/ 0 h 283"/>
                  <a:gd name="T4" fmla="*/ 1 w 323"/>
                  <a:gd name="T5" fmla="*/ 0 h 283"/>
                  <a:gd name="T6" fmla="*/ 1 w 323"/>
                  <a:gd name="T7" fmla="*/ 0 h 283"/>
                  <a:gd name="T8" fmla="*/ 1 w 323"/>
                  <a:gd name="T9" fmla="*/ 0 h 283"/>
                  <a:gd name="T10" fmla="*/ 0 w 323"/>
                  <a:gd name="T11" fmla="*/ 0 h 283"/>
                  <a:gd name="T12" fmla="*/ 0 w 323"/>
                  <a:gd name="T13" fmla="*/ 0 h 283"/>
                  <a:gd name="T14" fmla="*/ 1 w 323"/>
                  <a:gd name="T15" fmla="*/ 0 h 283"/>
                  <a:gd name="T16" fmla="*/ 1 w 323"/>
                  <a:gd name="T17" fmla="*/ 0 h 283"/>
                  <a:gd name="T18" fmla="*/ 1 w 323"/>
                  <a:gd name="T19" fmla="*/ 0 h 283"/>
                  <a:gd name="T20" fmla="*/ 1 w 323"/>
                  <a:gd name="T21" fmla="*/ 0 h 283"/>
                  <a:gd name="T22" fmla="*/ 1 w 323"/>
                  <a:gd name="T23" fmla="*/ 0 h 283"/>
                  <a:gd name="T24" fmla="*/ 1 w 323"/>
                  <a:gd name="T25" fmla="*/ 0 h 283"/>
                  <a:gd name="T26" fmla="*/ 1 w 323"/>
                  <a:gd name="T27" fmla="*/ 0 h 283"/>
                  <a:gd name="T28" fmla="*/ 1 w 323"/>
                  <a:gd name="T29" fmla="*/ 0 h 283"/>
                  <a:gd name="T30" fmla="*/ 1 w 323"/>
                  <a:gd name="T31" fmla="*/ 0 h 2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3"/>
                  <a:gd name="T49" fmla="*/ 0 h 283"/>
                  <a:gd name="T50" fmla="*/ 323 w 323"/>
                  <a:gd name="T51" fmla="*/ 283 h 2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3" h="283">
                    <a:moveTo>
                      <a:pt x="323" y="0"/>
                    </a:moveTo>
                    <a:lnTo>
                      <a:pt x="289" y="97"/>
                    </a:lnTo>
                    <a:lnTo>
                      <a:pt x="228" y="151"/>
                    </a:lnTo>
                    <a:lnTo>
                      <a:pt x="167" y="169"/>
                    </a:lnTo>
                    <a:lnTo>
                      <a:pt x="44" y="125"/>
                    </a:lnTo>
                    <a:lnTo>
                      <a:pt x="0" y="9"/>
                    </a:lnTo>
                    <a:lnTo>
                      <a:pt x="0" y="116"/>
                    </a:lnTo>
                    <a:lnTo>
                      <a:pt x="70" y="186"/>
                    </a:lnTo>
                    <a:lnTo>
                      <a:pt x="158" y="220"/>
                    </a:lnTo>
                    <a:lnTo>
                      <a:pt x="184" y="283"/>
                    </a:lnTo>
                    <a:lnTo>
                      <a:pt x="228" y="204"/>
                    </a:lnTo>
                    <a:lnTo>
                      <a:pt x="307" y="151"/>
                    </a:lnTo>
                    <a:lnTo>
                      <a:pt x="305" y="127"/>
                    </a:lnTo>
                    <a:lnTo>
                      <a:pt x="305" y="75"/>
                    </a:lnTo>
                    <a:lnTo>
                      <a:pt x="311" y="24"/>
                    </a:lnTo>
                    <a:lnTo>
                      <a:pt x="323" y="0"/>
                    </a:lnTo>
                    <a:close/>
                  </a:path>
                </a:pathLst>
              </a:custGeom>
              <a:solidFill>
                <a:srgbClr val="CE8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5" name="Freeform 121"/>
              <p:cNvSpPr>
                <a:spLocks noChangeArrowheads="1"/>
              </p:cNvSpPr>
              <p:nvPr/>
            </p:nvSpPr>
            <p:spPr bwMode="auto">
              <a:xfrm>
                <a:off x="4099" y="3241"/>
                <a:ext cx="162" cy="142"/>
              </a:xfrm>
              <a:custGeom>
                <a:avLst/>
                <a:gdLst>
                  <a:gd name="T0" fmla="*/ 1 w 323"/>
                  <a:gd name="T1" fmla="*/ 0 h 283"/>
                  <a:gd name="T2" fmla="*/ 1 w 323"/>
                  <a:gd name="T3" fmla="*/ 1 h 283"/>
                  <a:gd name="T4" fmla="*/ 1 w 323"/>
                  <a:gd name="T5" fmla="*/ 1 h 283"/>
                  <a:gd name="T6" fmla="*/ 1 w 323"/>
                  <a:gd name="T7" fmla="*/ 1 h 283"/>
                  <a:gd name="T8" fmla="*/ 1 w 323"/>
                  <a:gd name="T9" fmla="*/ 1 h 283"/>
                  <a:gd name="T10" fmla="*/ 0 w 323"/>
                  <a:gd name="T11" fmla="*/ 1 h 283"/>
                  <a:gd name="T12" fmla="*/ 0 w 323"/>
                  <a:gd name="T13" fmla="*/ 1 h 283"/>
                  <a:gd name="T14" fmla="*/ 1 w 323"/>
                  <a:gd name="T15" fmla="*/ 1 h 283"/>
                  <a:gd name="T16" fmla="*/ 1 w 323"/>
                  <a:gd name="T17" fmla="*/ 1 h 283"/>
                  <a:gd name="T18" fmla="*/ 1 w 323"/>
                  <a:gd name="T19" fmla="*/ 1 h 283"/>
                  <a:gd name="T20" fmla="*/ 1 w 323"/>
                  <a:gd name="T21" fmla="*/ 1 h 283"/>
                  <a:gd name="T22" fmla="*/ 1 w 323"/>
                  <a:gd name="T23" fmla="*/ 1 h 283"/>
                  <a:gd name="T24" fmla="*/ 1 w 323"/>
                  <a:gd name="T25" fmla="*/ 1 h 283"/>
                  <a:gd name="T26" fmla="*/ 1 w 323"/>
                  <a:gd name="T27" fmla="*/ 1 h 283"/>
                  <a:gd name="T28" fmla="*/ 1 w 323"/>
                  <a:gd name="T29" fmla="*/ 1 h 283"/>
                  <a:gd name="T30" fmla="*/ 1 w 323"/>
                  <a:gd name="T31" fmla="*/ 0 h 2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3"/>
                  <a:gd name="T49" fmla="*/ 0 h 283"/>
                  <a:gd name="T50" fmla="*/ 323 w 323"/>
                  <a:gd name="T51" fmla="*/ 283 h 2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3" h="283">
                    <a:moveTo>
                      <a:pt x="323" y="0"/>
                    </a:moveTo>
                    <a:lnTo>
                      <a:pt x="288" y="98"/>
                    </a:lnTo>
                    <a:lnTo>
                      <a:pt x="226" y="151"/>
                    </a:lnTo>
                    <a:lnTo>
                      <a:pt x="165" y="167"/>
                    </a:lnTo>
                    <a:lnTo>
                      <a:pt x="44" y="123"/>
                    </a:lnTo>
                    <a:lnTo>
                      <a:pt x="0" y="9"/>
                    </a:lnTo>
                    <a:lnTo>
                      <a:pt x="0" y="114"/>
                    </a:lnTo>
                    <a:lnTo>
                      <a:pt x="70" y="186"/>
                    </a:lnTo>
                    <a:lnTo>
                      <a:pt x="156" y="221"/>
                    </a:lnTo>
                    <a:lnTo>
                      <a:pt x="183" y="283"/>
                    </a:lnTo>
                    <a:lnTo>
                      <a:pt x="226" y="202"/>
                    </a:lnTo>
                    <a:lnTo>
                      <a:pt x="304" y="151"/>
                    </a:lnTo>
                    <a:lnTo>
                      <a:pt x="304" y="127"/>
                    </a:lnTo>
                    <a:lnTo>
                      <a:pt x="304" y="76"/>
                    </a:lnTo>
                    <a:lnTo>
                      <a:pt x="310" y="24"/>
                    </a:lnTo>
                    <a:lnTo>
                      <a:pt x="323"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6" name="Freeform 122"/>
              <p:cNvSpPr>
                <a:spLocks noChangeArrowheads="1"/>
              </p:cNvSpPr>
              <p:nvPr/>
            </p:nvSpPr>
            <p:spPr bwMode="auto">
              <a:xfrm>
                <a:off x="3953" y="3241"/>
                <a:ext cx="134" cy="142"/>
              </a:xfrm>
              <a:custGeom>
                <a:avLst/>
                <a:gdLst>
                  <a:gd name="T0" fmla="*/ 1 w 268"/>
                  <a:gd name="T1" fmla="*/ 0 h 283"/>
                  <a:gd name="T2" fmla="*/ 1 w 268"/>
                  <a:gd name="T3" fmla="*/ 1 h 283"/>
                  <a:gd name="T4" fmla="*/ 1 w 268"/>
                  <a:gd name="T5" fmla="*/ 1 h 283"/>
                  <a:gd name="T6" fmla="*/ 1 w 268"/>
                  <a:gd name="T7" fmla="*/ 1 h 283"/>
                  <a:gd name="T8" fmla="*/ 1 w 268"/>
                  <a:gd name="T9" fmla="*/ 1 h 283"/>
                  <a:gd name="T10" fmla="*/ 0 w 268"/>
                  <a:gd name="T11" fmla="*/ 1 h 283"/>
                  <a:gd name="T12" fmla="*/ 0 w 268"/>
                  <a:gd name="T13" fmla="*/ 1 h 283"/>
                  <a:gd name="T14" fmla="*/ 1 w 268"/>
                  <a:gd name="T15" fmla="*/ 1 h 283"/>
                  <a:gd name="T16" fmla="*/ 1 w 268"/>
                  <a:gd name="T17" fmla="*/ 1 h 283"/>
                  <a:gd name="T18" fmla="*/ 1 w 268"/>
                  <a:gd name="T19" fmla="*/ 1 h 283"/>
                  <a:gd name="T20" fmla="*/ 1 w 268"/>
                  <a:gd name="T21" fmla="*/ 1 h 283"/>
                  <a:gd name="T22" fmla="*/ 1 w 268"/>
                  <a:gd name="T23" fmla="*/ 1 h 283"/>
                  <a:gd name="T24" fmla="*/ 1 w 268"/>
                  <a:gd name="T25" fmla="*/ 1 h 283"/>
                  <a:gd name="T26" fmla="*/ 1 w 268"/>
                  <a:gd name="T27" fmla="*/ 1 h 283"/>
                  <a:gd name="T28" fmla="*/ 1 w 268"/>
                  <a:gd name="T29" fmla="*/ 1 h 283"/>
                  <a:gd name="T30" fmla="*/ 1 w 268"/>
                  <a:gd name="T31" fmla="*/ 0 h 2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8"/>
                  <a:gd name="T49" fmla="*/ 0 h 283"/>
                  <a:gd name="T50" fmla="*/ 268 w 268"/>
                  <a:gd name="T51" fmla="*/ 283 h 2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8" h="283">
                    <a:moveTo>
                      <a:pt x="268" y="0"/>
                    </a:moveTo>
                    <a:lnTo>
                      <a:pt x="239" y="98"/>
                    </a:lnTo>
                    <a:lnTo>
                      <a:pt x="187" y="151"/>
                    </a:lnTo>
                    <a:lnTo>
                      <a:pt x="138" y="167"/>
                    </a:lnTo>
                    <a:lnTo>
                      <a:pt x="35" y="123"/>
                    </a:lnTo>
                    <a:lnTo>
                      <a:pt x="0" y="9"/>
                    </a:lnTo>
                    <a:lnTo>
                      <a:pt x="0" y="114"/>
                    </a:lnTo>
                    <a:lnTo>
                      <a:pt x="57" y="186"/>
                    </a:lnTo>
                    <a:lnTo>
                      <a:pt x="130" y="221"/>
                    </a:lnTo>
                    <a:lnTo>
                      <a:pt x="153" y="283"/>
                    </a:lnTo>
                    <a:lnTo>
                      <a:pt x="187" y="202"/>
                    </a:lnTo>
                    <a:lnTo>
                      <a:pt x="253" y="151"/>
                    </a:lnTo>
                    <a:lnTo>
                      <a:pt x="253" y="127"/>
                    </a:lnTo>
                    <a:lnTo>
                      <a:pt x="253" y="76"/>
                    </a:lnTo>
                    <a:lnTo>
                      <a:pt x="257" y="24"/>
                    </a:lnTo>
                    <a:lnTo>
                      <a:pt x="268"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7" name="Freeform 123"/>
              <p:cNvSpPr>
                <a:spLocks noChangeArrowheads="1"/>
              </p:cNvSpPr>
              <p:nvPr/>
            </p:nvSpPr>
            <p:spPr bwMode="auto">
              <a:xfrm>
                <a:off x="3843" y="3241"/>
                <a:ext cx="134" cy="142"/>
              </a:xfrm>
              <a:custGeom>
                <a:avLst/>
                <a:gdLst>
                  <a:gd name="T0" fmla="*/ 0 w 270"/>
                  <a:gd name="T1" fmla="*/ 0 h 283"/>
                  <a:gd name="T2" fmla="*/ 0 w 270"/>
                  <a:gd name="T3" fmla="*/ 1 h 283"/>
                  <a:gd name="T4" fmla="*/ 0 w 270"/>
                  <a:gd name="T5" fmla="*/ 1 h 283"/>
                  <a:gd name="T6" fmla="*/ 0 w 270"/>
                  <a:gd name="T7" fmla="*/ 1 h 283"/>
                  <a:gd name="T8" fmla="*/ 0 w 270"/>
                  <a:gd name="T9" fmla="*/ 1 h 283"/>
                  <a:gd name="T10" fmla="*/ 0 w 270"/>
                  <a:gd name="T11" fmla="*/ 1 h 283"/>
                  <a:gd name="T12" fmla="*/ 0 w 270"/>
                  <a:gd name="T13" fmla="*/ 1 h 283"/>
                  <a:gd name="T14" fmla="*/ 0 w 270"/>
                  <a:gd name="T15" fmla="*/ 1 h 283"/>
                  <a:gd name="T16" fmla="*/ 0 w 270"/>
                  <a:gd name="T17" fmla="*/ 1 h 283"/>
                  <a:gd name="T18" fmla="*/ 0 w 270"/>
                  <a:gd name="T19" fmla="*/ 1 h 283"/>
                  <a:gd name="T20" fmla="*/ 0 w 270"/>
                  <a:gd name="T21" fmla="*/ 1 h 283"/>
                  <a:gd name="T22" fmla="*/ 0 w 270"/>
                  <a:gd name="T23" fmla="*/ 1 h 283"/>
                  <a:gd name="T24" fmla="*/ 0 w 270"/>
                  <a:gd name="T25" fmla="*/ 1 h 283"/>
                  <a:gd name="T26" fmla="*/ 0 w 270"/>
                  <a:gd name="T27" fmla="*/ 1 h 283"/>
                  <a:gd name="T28" fmla="*/ 0 w 270"/>
                  <a:gd name="T29" fmla="*/ 1 h 283"/>
                  <a:gd name="T30" fmla="*/ 0 w 270"/>
                  <a:gd name="T31" fmla="*/ 0 h 2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0"/>
                  <a:gd name="T49" fmla="*/ 0 h 283"/>
                  <a:gd name="T50" fmla="*/ 270 w 270"/>
                  <a:gd name="T51" fmla="*/ 283 h 28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0" h="283">
                    <a:moveTo>
                      <a:pt x="270" y="0"/>
                    </a:moveTo>
                    <a:lnTo>
                      <a:pt x="240" y="98"/>
                    </a:lnTo>
                    <a:lnTo>
                      <a:pt x="189" y="151"/>
                    </a:lnTo>
                    <a:lnTo>
                      <a:pt x="138" y="167"/>
                    </a:lnTo>
                    <a:lnTo>
                      <a:pt x="37" y="123"/>
                    </a:lnTo>
                    <a:lnTo>
                      <a:pt x="0" y="9"/>
                    </a:lnTo>
                    <a:lnTo>
                      <a:pt x="0" y="114"/>
                    </a:lnTo>
                    <a:lnTo>
                      <a:pt x="59" y="186"/>
                    </a:lnTo>
                    <a:lnTo>
                      <a:pt x="130" y="221"/>
                    </a:lnTo>
                    <a:lnTo>
                      <a:pt x="152" y="283"/>
                    </a:lnTo>
                    <a:lnTo>
                      <a:pt x="189" y="202"/>
                    </a:lnTo>
                    <a:lnTo>
                      <a:pt x="255" y="151"/>
                    </a:lnTo>
                    <a:lnTo>
                      <a:pt x="255" y="127"/>
                    </a:lnTo>
                    <a:lnTo>
                      <a:pt x="255" y="76"/>
                    </a:lnTo>
                    <a:lnTo>
                      <a:pt x="259" y="24"/>
                    </a:lnTo>
                    <a:lnTo>
                      <a:pt x="270"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8" name="Freeform 124"/>
              <p:cNvSpPr>
                <a:spLocks noChangeArrowheads="1"/>
              </p:cNvSpPr>
              <p:nvPr/>
            </p:nvSpPr>
            <p:spPr bwMode="auto">
              <a:xfrm>
                <a:off x="4137" y="2089"/>
                <a:ext cx="216" cy="119"/>
              </a:xfrm>
              <a:custGeom>
                <a:avLst/>
                <a:gdLst>
                  <a:gd name="T0" fmla="*/ 1 w 431"/>
                  <a:gd name="T1" fmla="*/ 0 h 239"/>
                  <a:gd name="T2" fmla="*/ 1 w 431"/>
                  <a:gd name="T3" fmla="*/ 0 h 239"/>
                  <a:gd name="T4" fmla="*/ 1 w 431"/>
                  <a:gd name="T5" fmla="*/ 0 h 239"/>
                  <a:gd name="T6" fmla="*/ 1 w 431"/>
                  <a:gd name="T7" fmla="*/ 0 h 239"/>
                  <a:gd name="T8" fmla="*/ 1 w 431"/>
                  <a:gd name="T9" fmla="*/ 0 h 239"/>
                  <a:gd name="T10" fmla="*/ 1 w 431"/>
                  <a:gd name="T11" fmla="*/ 0 h 239"/>
                  <a:gd name="T12" fmla="*/ 1 w 431"/>
                  <a:gd name="T13" fmla="*/ 0 h 239"/>
                  <a:gd name="T14" fmla="*/ 1 w 431"/>
                  <a:gd name="T15" fmla="*/ 0 h 239"/>
                  <a:gd name="T16" fmla="*/ 1 w 431"/>
                  <a:gd name="T17" fmla="*/ 0 h 239"/>
                  <a:gd name="T18" fmla="*/ 1 w 431"/>
                  <a:gd name="T19" fmla="*/ 0 h 239"/>
                  <a:gd name="T20" fmla="*/ 1 w 431"/>
                  <a:gd name="T21" fmla="*/ 0 h 239"/>
                  <a:gd name="T22" fmla="*/ 1 w 431"/>
                  <a:gd name="T23" fmla="*/ 0 h 239"/>
                  <a:gd name="T24" fmla="*/ 1 w 431"/>
                  <a:gd name="T25" fmla="*/ 0 h 239"/>
                  <a:gd name="T26" fmla="*/ 1 w 431"/>
                  <a:gd name="T27" fmla="*/ 0 h 239"/>
                  <a:gd name="T28" fmla="*/ 1 w 431"/>
                  <a:gd name="T29" fmla="*/ 0 h 239"/>
                  <a:gd name="T30" fmla="*/ 1 w 431"/>
                  <a:gd name="T31" fmla="*/ 0 h 239"/>
                  <a:gd name="T32" fmla="*/ 1 w 431"/>
                  <a:gd name="T33" fmla="*/ 0 h 239"/>
                  <a:gd name="T34" fmla="*/ 1 w 431"/>
                  <a:gd name="T35" fmla="*/ 0 h 239"/>
                  <a:gd name="T36" fmla="*/ 1 w 431"/>
                  <a:gd name="T37" fmla="*/ 0 h 239"/>
                  <a:gd name="T38" fmla="*/ 1 w 431"/>
                  <a:gd name="T39" fmla="*/ 0 h 239"/>
                  <a:gd name="T40" fmla="*/ 1 w 431"/>
                  <a:gd name="T41" fmla="*/ 0 h 239"/>
                  <a:gd name="T42" fmla="*/ 1 w 431"/>
                  <a:gd name="T43" fmla="*/ 0 h 239"/>
                  <a:gd name="T44" fmla="*/ 1 w 431"/>
                  <a:gd name="T45" fmla="*/ 0 h 239"/>
                  <a:gd name="T46" fmla="*/ 1 w 431"/>
                  <a:gd name="T47" fmla="*/ 0 h 239"/>
                  <a:gd name="T48" fmla="*/ 1 w 431"/>
                  <a:gd name="T49" fmla="*/ 0 h 239"/>
                  <a:gd name="T50" fmla="*/ 1 w 431"/>
                  <a:gd name="T51" fmla="*/ 0 h 239"/>
                  <a:gd name="T52" fmla="*/ 1 w 431"/>
                  <a:gd name="T53" fmla="*/ 0 h 239"/>
                  <a:gd name="T54" fmla="*/ 1 w 431"/>
                  <a:gd name="T55" fmla="*/ 0 h 239"/>
                  <a:gd name="T56" fmla="*/ 1 w 431"/>
                  <a:gd name="T57" fmla="*/ 0 h 239"/>
                  <a:gd name="T58" fmla="*/ 1 w 431"/>
                  <a:gd name="T59" fmla="*/ 0 h 239"/>
                  <a:gd name="T60" fmla="*/ 1 w 431"/>
                  <a:gd name="T61" fmla="*/ 0 h 239"/>
                  <a:gd name="T62" fmla="*/ 1 w 431"/>
                  <a:gd name="T63" fmla="*/ 0 h 239"/>
                  <a:gd name="T64" fmla="*/ 1 w 431"/>
                  <a:gd name="T65" fmla="*/ 0 h 239"/>
                  <a:gd name="T66" fmla="*/ 1 w 431"/>
                  <a:gd name="T67" fmla="*/ 0 h 239"/>
                  <a:gd name="T68" fmla="*/ 1 w 431"/>
                  <a:gd name="T69" fmla="*/ 0 h 239"/>
                  <a:gd name="T70" fmla="*/ 1 w 431"/>
                  <a:gd name="T71" fmla="*/ 0 h 239"/>
                  <a:gd name="T72" fmla="*/ 1 w 431"/>
                  <a:gd name="T73" fmla="*/ 0 h 239"/>
                  <a:gd name="T74" fmla="*/ 1 w 431"/>
                  <a:gd name="T75" fmla="*/ 0 h 239"/>
                  <a:gd name="T76" fmla="*/ 1 w 431"/>
                  <a:gd name="T77" fmla="*/ 0 h 239"/>
                  <a:gd name="T78" fmla="*/ 1 w 431"/>
                  <a:gd name="T79" fmla="*/ 0 h 239"/>
                  <a:gd name="T80" fmla="*/ 1 w 431"/>
                  <a:gd name="T81" fmla="*/ 0 h 239"/>
                  <a:gd name="T82" fmla="*/ 1 w 431"/>
                  <a:gd name="T83" fmla="*/ 0 h 239"/>
                  <a:gd name="T84" fmla="*/ 1 w 431"/>
                  <a:gd name="T85" fmla="*/ 0 h 239"/>
                  <a:gd name="T86" fmla="*/ 1 w 431"/>
                  <a:gd name="T87" fmla="*/ 0 h 239"/>
                  <a:gd name="T88" fmla="*/ 0 w 431"/>
                  <a:gd name="T89" fmla="*/ 0 h 239"/>
                  <a:gd name="T90" fmla="*/ 1 w 431"/>
                  <a:gd name="T91" fmla="*/ 0 h 239"/>
                  <a:gd name="T92" fmla="*/ 1 w 431"/>
                  <a:gd name="T93" fmla="*/ 0 h 239"/>
                  <a:gd name="T94" fmla="*/ 1 w 431"/>
                  <a:gd name="T95" fmla="*/ 0 h 239"/>
                  <a:gd name="T96" fmla="*/ 1 w 431"/>
                  <a:gd name="T97" fmla="*/ 0 h 2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1"/>
                  <a:gd name="T148" fmla="*/ 0 h 239"/>
                  <a:gd name="T149" fmla="*/ 431 w 431"/>
                  <a:gd name="T150" fmla="*/ 239 h 2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1" h="239">
                    <a:moveTo>
                      <a:pt x="26" y="239"/>
                    </a:moveTo>
                    <a:lnTo>
                      <a:pt x="42" y="207"/>
                    </a:lnTo>
                    <a:lnTo>
                      <a:pt x="46" y="185"/>
                    </a:lnTo>
                    <a:lnTo>
                      <a:pt x="75" y="132"/>
                    </a:lnTo>
                    <a:lnTo>
                      <a:pt x="94" y="105"/>
                    </a:lnTo>
                    <a:lnTo>
                      <a:pt x="154" y="83"/>
                    </a:lnTo>
                    <a:lnTo>
                      <a:pt x="184" y="60"/>
                    </a:lnTo>
                    <a:lnTo>
                      <a:pt x="222" y="60"/>
                    </a:lnTo>
                    <a:lnTo>
                      <a:pt x="259" y="37"/>
                    </a:lnTo>
                    <a:lnTo>
                      <a:pt x="292" y="57"/>
                    </a:lnTo>
                    <a:lnTo>
                      <a:pt x="327" y="53"/>
                    </a:lnTo>
                    <a:lnTo>
                      <a:pt x="352" y="72"/>
                    </a:lnTo>
                    <a:lnTo>
                      <a:pt x="387" y="72"/>
                    </a:lnTo>
                    <a:lnTo>
                      <a:pt x="395" y="94"/>
                    </a:lnTo>
                    <a:lnTo>
                      <a:pt x="413" y="99"/>
                    </a:lnTo>
                    <a:lnTo>
                      <a:pt x="431" y="132"/>
                    </a:lnTo>
                    <a:lnTo>
                      <a:pt x="431" y="99"/>
                    </a:lnTo>
                    <a:lnTo>
                      <a:pt x="431" y="79"/>
                    </a:lnTo>
                    <a:lnTo>
                      <a:pt x="413" y="72"/>
                    </a:lnTo>
                    <a:lnTo>
                      <a:pt x="413" y="44"/>
                    </a:lnTo>
                    <a:lnTo>
                      <a:pt x="395" y="53"/>
                    </a:lnTo>
                    <a:lnTo>
                      <a:pt x="367" y="64"/>
                    </a:lnTo>
                    <a:lnTo>
                      <a:pt x="380" y="44"/>
                    </a:lnTo>
                    <a:lnTo>
                      <a:pt x="374" y="16"/>
                    </a:lnTo>
                    <a:lnTo>
                      <a:pt x="352" y="16"/>
                    </a:lnTo>
                    <a:lnTo>
                      <a:pt x="352" y="57"/>
                    </a:lnTo>
                    <a:lnTo>
                      <a:pt x="327" y="48"/>
                    </a:lnTo>
                    <a:lnTo>
                      <a:pt x="301" y="44"/>
                    </a:lnTo>
                    <a:lnTo>
                      <a:pt x="305" y="16"/>
                    </a:lnTo>
                    <a:lnTo>
                      <a:pt x="281" y="33"/>
                    </a:lnTo>
                    <a:lnTo>
                      <a:pt x="259" y="29"/>
                    </a:lnTo>
                    <a:lnTo>
                      <a:pt x="248" y="4"/>
                    </a:lnTo>
                    <a:lnTo>
                      <a:pt x="222" y="0"/>
                    </a:lnTo>
                    <a:lnTo>
                      <a:pt x="226" y="37"/>
                    </a:lnTo>
                    <a:lnTo>
                      <a:pt x="195" y="48"/>
                    </a:lnTo>
                    <a:lnTo>
                      <a:pt x="176" y="29"/>
                    </a:lnTo>
                    <a:lnTo>
                      <a:pt x="165" y="48"/>
                    </a:lnTo>
                    <a:lnTo>
                      <a:pt x="136" y="72"/>
                    </a:lnTo>
                    <a:lnTo>
                      <a:pt x="105" y="72"/>
                    </a:lnTo>
                    <a:lnTo>
                      <a:pt x="90" y="99"/>
                    </a:lnTo>
                    <a:lnTo>
                      <a:pt x="57" y="99"/>
                    </a:lnTo>
                    <a:lnTo>
                      <a:pt x="46" y="125"/>
                    </a:lnTo>
                    <a:lnTo>
                      <a:pt x="42" y="150"/>
                    </a:lnTo>
                    <a:lnTo>
                      <a:pt x="22" y="161"/>
                    </a:lnTo>
                    <a:lnTo>
                      <a:pt x="0" y="158"/>
                    </a:lnTo>
                    <a:lnTo>
                      <a:pt x="22" y="178"/>
                    </a:lnTo>
                    <a:lnTo>
                      <a:pt x="22" y="196"/>
                    </a:lnTo>
                    <a:lnTo>
                      <a:pt x="4" y="211"/>
                    </a:lnTo>
                    <a:lnTo>
                      <a:pt x="26" y="239"/>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29" name="Freeform 125"/>
              <p:cNvSpPr>
                <a:spLocks noChangeArrowheads="1"/>
              </p:cNvSpPr>
              <p:nvPr/>
            </p:nvSpPr>
            <p:spPr bwMode="auto">
              <a:xfrm>
                <a:off x="4089" y="2308"/>
                <a:ext cx="17" cy="17"/>
              </a:xfrm>
              <a:custGeom>
                <a:avLst/>
                <a:gdLst>
                  <a:gd name="T0" fmla="*/ 0 w 33"/>
                  <a:gd name="T1" fmla="*/ 1 h 33"/>
                  <a:gd name="T2" fmla="*/ 1 w 33"/>
                  <a:gd name="T3" fmla="*/ 1 h 33"/>
                  <a:gd name="T4" fmla="*/ 1 w 33"/>
                  <a:gd name="T5" fmla="*/ 1 h 33"/>
                  <a:gd name="T6" fmla="*/ 1 w 33"/>
                  <a:gd name="T7" fmla="*/ 0 h 33"/>
                  <a:gd name="T8" fmla="*/ 0 w 33"/>
                  <a:gd name="T9" fmla="*/ 1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0" y="20"/>
                    </a:moveTo>
                    <a:lnTo>
                      <a:pt x="18" y="33"/>
                    </a:lnTo>
                    <a:lnTo>
                      <a:pt x="33" y="24"/>
                    </a:lnTo>
                    <a:lnTo>
                      <a:pt x="29" y="0"/>
                    </a:lnTo>
                    <a:lnTo>
                      <a:pt x="0" y="2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0" name="Freeform 126"/>
              <p:cNvSpPr>
                <a:spLocks noChangeArrowheads="1"/>
              </p:cNvSpPr>
              <p:nvPr/>
            </p:nvSpPr>
            <p:spPr bwMode="auto">
              <a:xfrm>
                <a:off x="4067" y="2160"/>
                <a:ext cx="15" cy="18"/>
              </a:xfrm>
              <a:custGeom>
                <a:avLst/>
                <a:gdLst>
                  <a:gd name="T0" fmla="*/ 1 w 29"/>
                  <a:gd name="T1" fmla="*/ 0 h 37"/>
                  <a:gd name="T2" fmla="*/ 1 w 29"/>
                  <a:gd name="T3" fmla="*/ 0 h 37"/>
                  <a:gd name="T4" fmla="*/ 0 w 29"/>
                  <a:gd name="T5" fmla="*/ 0 h 37"/>
                  <a:gd name="T6" fmla="*/ 0 w 29"/>
                  <a:gd name="T7" fmla="*/ 0 h 37"/>
                  <a:gd name="T8" fmla="*/ 1 w 29"/>
                  <a:gd name="T9" fmla="*/ 0 h 37"/>
                  <a:gd name="T10" fmla="*/ 1 w 29"/>
                  <a:gd name="T11" fmla="*/ 0 h 37"/>
                  <a:gd name="T12" fmla="*/ 0 60000 65536"/>
                  <a:gd name="T13" fmla="*/ 0 60000 65536"/>
                  <a:gd name="T14" fmla="*/ 0 60000 65536"/>
                  <a:gd name="T15" fmla="*/ 0 60000 65536"/>
                  <a:gd name="T16" fmla="*/ 0 60000 65536"/>
                  <a:gd name="T17" fmla="*/ 0 60000 65536"/>
                  <a:gd name="T18" fmla="*/ 0 w 29"/>
                  <a:gd name="T19" fmla="*/ 0 h 37"/>
                  <a:gd name="T20" fmla="*/ 29 w 29"/>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29" h="37">
                    <a:moveTo>
                      <a:pt x="29" y="15"/>
                    </a:moveTo>
                    <a:lnTo>
                      <a:pt x="23" y="37"/>
                    </a:lnTo>
                    <a:lnTo>
                      <a:pt x="0" y="31"/>
                    </a:lnTo>
                    <a:lnTo>
                      <a:pt x="0" y="6"/>
                    </a:lnTo>
                    <a:lnTo>
                      <a:pt x="23" y="0"/>
                    </a:lnTo>
                    <a:lnTo>
                      <a:pt x="29" y="15"/>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1" name="Freeform 127"/>
              <p:cNvSpPr>
                <a:spLocks noChangeArrowheads="1"/>
              </p:cNvSpPr>
              <p:nvPr/>
            </p:nvSpPr>
            <p:spPr bwMode="auto">
              <a:xfrm>
                <a:off x="4118" y="2122"/>
                <a:ext cx="15" cy="14"/>
              </a:xfrm>
              <a:custGeom>
                <a:avLst/>
                <a:gdLst>
                  <a:gd name="T0" fmla="*/ 0 w 31"/>
                  <a:gd name="T1" fmla="*/ 1 h 28"/>
                  <a:gd name="T2" fmla="*/ 0 w 31"/>
                  <a:gd name="T3" fmla="*/ 1 h 28"/>
                  <a:gd name="T4" fmla="*/ 0 w 31"/>
                  <a:gd name="T5" fmla="*/ 1 h 28"/>
                  <a:gd name="T6" fmla="*/ 0 w 31"/>
                  <a:gd name="T7" fmla="*/ 0 h 28"/>
                  <a:gd name="T8" fmla="*/ 0 w 31"/>
                  <a:gd name="T9" fmla="*/ 1 h 28"/>
                  <a:gd name="T10" fmla="*/ 0 60000 65536"/>
                  <a:gd name="T11" fmla="*/ 0 60000 65536"/>
                  <a:gd name="T12" fmla="*/ 0 60000 65536"/>
                  <a:gd name="T13" fmla="*/ 0 60000 65536"/>
                  <a:gd name="T14" fmla="*/ 0 60000 65536"/>
                  <a:gd name="T15" fmla="*/ 0 w 31"/>
                  <a:gd name="T16" fmla="*/ 0 h 28"/>
                  <a:gd name="T17" fmla="*/ 31 w 31"/>
                  <a:gd name="T18" fmla="*/ 28 h 28"/>
                </a:gdLst>
                <a:ahLst/>
                <a:cxnLst>
                  <a:cxn ang="T10">
                    <a:pos x="T0" y="T1"/>
                  </a:cxn>
                  <a:cxn ang="T11">
                    <a:pos x="T2" y="T3"/>
                  </a:cxn>
                  <a:cxn ang="T12">
                    <a:pos x="T4" y="T5"/>
                  </a:cxn>
                  <a:cxn ang="T13">
                    <a:pos x="T6" y="T7"/>
                  </a:cxn>
                  <a:cxn ang="T14">
                    <a:pos x="T8" y="T9"/>
                  </a:cxn>
                </a:cxnLst>
                <a:rect l="T15" t="T16" r="T17" b="T18"/>
                <a:pathLst>
                  <a:path w="31" h="28">
                    <a:moveTo>
                      <a:pt x="0" y="9"/>
                    </a:moveTo>
                    <a:lnTo>
                      <a:pt x="9" y="28"/>
                    </a:lnTo>
                    <a:lnTo>
                      <a:pt x="31" y="20"/>
                    </a:lnTo>
                    <a:lnTo>
                      <a:pt x="31" y="0"/>
                    </a:lnTo>
                    <a:lnTo>
                      <a:pt x="0" y="9"/>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2" name="Freeform 128"/>
              <p:cNvSpPr>
                <a:spLocks noChangeArrowheads="1"/>
              </p:cNvSpPr>
              <p:nvPr/>
            </p:nvSpPr>
            <p:spPr bwMode="auto">
              <a:xfrm>
                <a:off x="4124" y="2097"/>
                <a:ext cx="12" cy="18"/>
              </a:xfrm>
              <a:custGeom>
                <a:avLst/>
                <a:gdLst>
                  <a:gd name="T0" fmla="*/ 1 w 24"/>
                  <a:gd name="T1" fmla="*/ 0 h 35"/>
                  <a:gd name="T2" fmla="*/ 1 w 24"/>
                  <a:gd name="T3" fmla="*/ 1 h 35"/>
                  <a:gd name="T4" fmla="*/ 0 w 24"/>
                  <a:gd name="T5" fmla="*/ 1 h 35"/>
                  <a:gd name="T6" fmla="*/ 1 w 24"/>
                  <a:gd name="T7" fmla="*/ 1 h 35"/>
                  <a:gd name="T8" fmla="*/ 1 w 24"/>
                  <a:gd name="T9" fmla="*/ 0 h 35"/>
                  <a:gd name="T10" fmla="*/ 0 60000 65536"/>
                  <a:gd name="T11" fmla="*/ 0 60000 65536"/>
                  <a:gd name="T12" fmla="*/ 0 60000 65536"/>
                  <a:gd name="T13" fmla="*/ 0 60000 65536"/>
                  <a:gd name="T14" fmla="*/ 0 60000 65536"/>
                  <a:gd name="T15" fmla="*/ 0 w 24"/>
                  <a:gd name="T16" fmla="*/ 0 h 35"/>
                  <a:gd name="T17" fmla="*/ 24 w 24"/>
                  <a:gd name="T18" fmla="*/ 35 h 35"/>
                </a:gdLst>
                <a:ahLst/>
                <a:cxnLst>
                  <a:cxn ang="T10">
                    <a:pos x="T0" y="T1"/>
                  </a:cxn>
                  <a:cxn ang="T11">
                    <a:pos x="T2" y="T3"/>
                  </a:cxn>
                  <a:cxn ang="T12">
                    <a:pos x="T4" y="T5"/>
                  </a:cxn>
                  <a:cxn ang="T13">
                    <a:pos x="T6" y="T7"/>
                  </a:cxn>
                  <a:cxn ang="T14">
                    <a:pos x="T8" y="T9"/>
                  </a:cxn>
                </a:cxnLst>
                <a:rect l="T15" t="T16" r="T17" b="T18"/>
                <a:pathLst>
                  <a:path w="24" h="35">
                    <a:moveTo>
                      <a:pt x="24" y="0"/>
                    </a:moveTo>
                    <a:lnTo>
                      <a:pt x="10" y="10"/>
                    </a:lnTo>
                    <a:lnTo>
                      <a:pt x="0" y="35"/>
                    </a:lnTo>
                    <a:lnTo>
                      <a:pt x="21" y="35"/>
                    </a:lnTo>
                    <a:lnTo>
                      <a:pt x="24" y="0"/>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3" name="Freeform 129"/>
              <p:cNvSpPr>
                <a:spLocks noChangeArrowheads="1"/>
              </p:cNvSpPr>
              <p:nvPr/>
            </p:nvSpPr>
            <p:spPr bwMode="auto">
              <a:xfrm>
                <a:off x="4109" y="2139"/>
                <a:ext cx="20" cy="19"/>
              </a:xfrm>
              <a:custGeom>
                <a:avLst/>
                <a:gdLst>
                  <a:gd name="T0" fmla="*/ 0 w 41"/>
                  <a:gd name="T1" fmla="*/ 0 h 39"/>
                  <a:gd name="T2" fmla="*/ 0 w 41"/>
                  <a:gd name="T3" fmla="*/ 0 h 39"/>
                  <a:gd name="T4" fmla="*/ 0 w 41"/>
                  <a:gd name="T5" fmla="*/ 0 h 39"/>
                  <a:gd name="T6" fmla="*/ 0 w 41"/>
                  <a:gd name="T7" fmla="*/ 0 h 39"/>
                  <a:gd name="T8" fmla="*/ 0 w 41"/>
                  <a:gd name="T9" fmla="*/ 0 h 39"/>
                  <a:gd name="T10" fmla="*/ 0 w 41"/>
                  <a:gd name="T11" fmla="*/ 0 h 39"/>
                  <a:gd name="T12" fmla="*/ 0 60000 65536"/>
                  <a:gd name="T13" fmla="*/ 0 60000 65536"/>
                  <a:gd name="T14" fmla="*/ 0 60000 65536"/>
                  <a:gd name="T15" fmla="*/ 0 60000 65536"/>
                  <a:gd name="T16" fmla="*/ 0 60000 65536"/>
                  <a:gd name="T17" fmla="*/ 0 60000 65536"/>
                  <a:gd name="T18" fmla="*/ 0 w 41"/>
                  <a:gd name="T19" fmla="*/ 0 h 39"/>
                  <a:gd name="T20" fmla="*/ 41 w 41"/>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41" h="39">
                    <a:moveTo>
                      <a:pt x="9" y="0"/>
                    </a:moveTo>
                    <a:lnTo>
                      <a:pt x="0" y="24"/>
                    </a:lnTo>
                    <a:lnTo>
                      <a:pt x="19" y="39"/>
                    </a:lnTo>
                    <a:lnTo>
                      <a:pt x="41" y="29"/>
                    </a:lnTo>
                    <a:lnTo>
                      <a:pt x="41" y="9"/>
                    </a:lnTo>
                    <a:lnTo>
                      <a:pt x="9" y="0"/>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4" name="Freeform 130"/>
              <p:cNvSpPr>
                <a:spLocks noChangeArrowheads="1"/>
              </p:cNvSpPr>
              <p:nvPr/>
            </p:nvSpPr>
            <p:spPr bwMode="auto">
              <a:xfrm>
                <a:off x="4092" y="2327"/>
                <a:ext cx="16" cy="16"/>
              </a:xfrm>
              <a:custGeom>
                <a:avLst/>
                <a:gdLst>
                  <a:gd name="T0" fmla="*/ 0 w 31"/>
                  <a:gd name="T1" fmla="*/ 0 h 34"/>
                  <a:gd name="T2" fmla="*/ 1 w 31"/>
                  <a:gd name="T3" fmla="*/ 0 h 34"/>
                  <a:gd name="T4" fmla="*/ 1 w 31"/>
                  <a:gd name="T5" fmla="*/ 0 h 34"/>
                  <a:gd name="T6" fmla="*/ 1 w 31"/>
                  <a:gd name="T7" fmla="*/ 0 h 34"/>
                  <a:gd name="T8" fmla="*/ 0 w 31"/>
                  <a:gd name="T9" fmla="*/ 0 h 34"/>
                  <a:gd name="T10" fmla="*/ 0 60000 65536"/>
                  <a:gd name="T11" fmla="*/ 0 60000 65536"/>
                  <a:gd name="T12" fmla="*/ 0 60000 65536"/>
                  <a:gd name="T13" fmla="*/ 0 60000 65536"/>
                  <a:gd name="T14" fmla="*/ 0 60000 65536"/>
                  <a:gd name="T15" fmla="*/ 0 w 31"/>
                  <a:gd name="T16" fmla="*/ 0 h 34"/>
                  <a:gd name="T17" fmla="*/ 31 w 31"/>
                  <a:gd name="T18" fmla="*/ 34 h 34"/>
                </a:gdLst>
                <a:ahLst/>
                <a:cxnLst>
                  <a:cxn ang="T10">
                    <a:pos x="T0" y="T1"/>
                  </a:cxn>
                  <a:cxn ang="T11">
                    <a:pos x="T2" y="T3"/>
                  </a:cxn>
                  <a:cxn ang="T12">
                    <a:pos x="T4" y="T5"/>
                  </a:cxn>
                  <a:cxn ang="T13">
                    <a:pos x="T6" y="T7"/>
                  </a:cxn>
                  <a:cxn ang="T14">
                    <a:pos x="T8" y="T9"/>
                  </a:cxn>
                </a:cxnLst>
                <a:rect l="T15" t="T16" r="T17" b="T18"/>
                <a:pathLst>
                  <a:path w="31" h="34">
                    <a:moveTo>
                      <a:pt x="0" y="6"/>
                    </a:moveTo>
                    <a:lnTo>
                      <a:pt x="4" y="24"/>
                    </a:lnTo>
                    <a:lnTo>
                      <a:pt x="28" y="34"/>
                    </a:lnTo>
                    <a:lnTo>
                      <a:pt x="31"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5" name="Freeform 131"/>
              <p:cNvSpPr>
                <a:spLocks noChangeArrowheads="1"/>
              </p:cNvSpPr>
              <p:nvPr/>
            </p:nvSpPr>
            <p:spPr bwMode="auto">
              <a:xfrm>
                <a:off x="4101" y="2349"/>
                <a:ext cx="16" cy="15"/>
              </a:xfrm>
              <a:custGeom>
                <a:avLst/>
                <a:gdLst>
                  <a:gd name="T0" fmla="*/ 0 w 32"/>
                  <a:gd name="T1" fmla="*/ 0 h 31"/>
                  <a:gd name="T2" fmla="*/ 1 w 32"/>
                  <a:gd name="T3" fmla="*/ 0 h 31"/>
                  <a:gd name="T4" fmla="*/ 1 w 32"/>
                  <a:gd name="T5" fmla="*/ 0 h 31"/>
                  <a:gd name="T6" fmla="*/ 1 w 32"/>
                  <a:gd name="T7" fmla="*/ 0 h 31"/>
                  <a:gd name="T8" fmla="*/ 0 w 32"/>
                  <a:gd name="T9" fmla="*/ 0 h 31"/>
                  <a:gd name="T10" fmla="*/ 0 60000 65536"/>
                  <a:gd name="T11" fmla="*/ 0 60000 65536"/>
                  <a:gd name="T12" fmla="*/ 0 60000 65536"/>
                  <a:gd name="T13" fmla="*/ 0 60000 65536"/>
                  <a:gd name="T14" fmla="*/ 0 60000 65536"/>
                  <a:gd name="T15" fmla="*/ 0 w 32"/>
                  <a:gd name="T16" fmla="*/ 0 h 31"/>
                  <a:gd name="T17" fmla="*/ 32 w 32"/>
                  <a:gd name="T18" fmla="*/ 31 h 31"/>
                </a:gdLst>
                <a:ahLst/>
                <a:cxnLst>
                  <a:cxn ang="T10">
                    <a:pos x="T0" y="T1"/>
                  </a:cxn>
                  <a:cxn ang="T11">
                    <a:pos x="T2" y="T3"/>
                  </a:cxn>
                  <a:cxn ang="T12">
                    <a:pos x="T4" y="T5"/>
                  </a:cxn>
                  <a:cxn ang="T13">
                    <a:pos x="T6" y="T7"/>
                  </a:cxn>
                  <a:cxn ang="T14">
                    <a:pos x="T8" y="T9"/>
                  </a:cxn>
                </a:cxnLst>
                <a:rect l="T15" t="T16" r="T17" b="T18"/>
                <a:pathLst>
                  <a:path w="32" h="31">
                    <a:moveTo>
                      <a:pt x="0" y="5"/>
                    </a:moveTo>
                    <a:lnTo>
                      <a:pt x="4" y="22"/>
                    </a:lnTo>
                    <a:lnTo>
                      <a:pt x="28" y="31"/>
                    </a:lnTo>
                    <a:lnTo>
                      <a:pt x="32" y="0"/>
                    </a:lnTo>
                    <a:lnTo>
                      <a:pt x="0" y="5"/>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6" name="Freeform 132"/>
              <p:cNvSpPr>
                <a:spLocks noChangeArrowheads="1"/>
              </p:cNvSpPr>
              <p:nvPr/>
            </p:nvSpPr>
            <p:spPr bwMode="auto">
              <a:xfrm>
                <a:off x="4080" y="2290"/>
                <a:ext cx="16" cy="15"/>
              </a:xfrm>
              <a:custGeom>
                <a:avLst/>
                <a:gdLst>
                  <a:gd name="T0" fmla="*/ 0 w 31"/>
                  <a:gd name="T1" fmla="*/ 1 h 29"/>
                  <a:gd name="T2" fmla="*/ 1 w 31"/>
                  <a:gd name="T3" fmla="*/ 1 h 29"/>
                  <a:gd name="T4" fmla="*/ 1 w 31"/>
                  <a:gd name="T5" fmla="*/ 1 h 29"/>
                  <a:gd name="T6" fmla="*/ 1 w 31"/>
                  <a:gd name="T7" fmla="*/ 0 h 29"/>
                  <a:gd name="T8" fmla="*/ 0 w 31"/>
                  <a:gd name="T9" fmla="*/ 1 h 29"/>
                  <a:gd name="T10" fmla="*/ 0 60000 65536"/>
                  <a:gd name="T11" fmla="*/ 0 60000 65536"/>
                  <a:gd name="T12" fmla="*/ 0 60000 65536"/>
                  <a:gd name="T13" fmla="*/ 0 60000 65536"/>
                  <a:gd name="T14" fmla="*/ 0 60000 65536"/>
                  <a:gd name="T15" fmla="*/ 0 w 31"/>
                  <a:gd name="T16" fmla="*/ 0 h 29"/>
                  <a:gd name="T17" fmla="*/ 31 w 31"/>
                  <a:gd name="T18" fmla="*/ 29 h 29"/>
                </a:gdLst>
                <a:ahLst/>
                <a:cxnLst>
                  <a:cxn ang="T10">
                    <a:pos x="T0" y="T1"/>
                  </a:cxn>
                  <a:cxn ang="T11">
                    <a:pos x="T2" y="T3"/>
                  </a:cxn>
                  <a:cxn ang="T12">
                    <a:pos x="T4" y="T5"/>
                  </a:cxn>
                  <a:cxn ang="T13">
                    <a:pos x="T6" y="T7"/>
                  </a:cxn>
                  <a:cxn ang="T14">
                    <a:pos x="T8" y="T9"/>
                  </a:cxn>
                </a:cxnLst>
                <a:rect l="T15" t="T16" r="T17" b="T18"/>
                <a:pathLst>
                  <a:path w="31" h="29">
                    <a:moveTo>
                      <a:pt x="0" y="6"/>
                    </a:moveTo>
                    <a:lnTo>
                      <a:pt x="4" y="20"/>
                    </a:lnTo>
                    <a:lnTo>
                      <a:pt x="28" y="29"/>
                    </a:lnTo>
                    <a:lnTo>
                      <a:pt x="31"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7" name="Freeform 133"/>
              <p:cNvSpPr>
                <a:spLocks noChangeArrowheads="1"/>
              </p:cNvSpPr>
              <p:nvPr/>
            </p:nvSpPr>
            <p:spPr bwMode="auto">
              <a:xfrm>
                <a:off x="4079" y="2272"/>
                <a:ext cx="15" cy="15"/>
              </a:xfrm>
              <a:custGeom>
                <a:avLst/>
                <a:gdLst>
                  <a:gd name="T0" fmla="*/ 0 w 30"/>
                  <a:gd name="T1" fmla="*/ 0 h 32"/>
                  <a:gd name="T2" fmla="*/ 1 w 30"/>
                  <a:gd name="T3" fmla="*/ 0 h 32"/>
                  <a:gd name="T4" fmla="*/ 1 w 30"/>
                  <a:gd name="T5" fmla="*/ 0 h 32"/>
                  <a:gd name="T6" fmla="*/ 1 w 30"/>
                  <a:gd name="T7" fmla="*/ 0 h 32"/>
                  <a:gd name="T8" fmla="*/ 0 w 30"/>
                  <a:gd name="T9" fmla="*/ 0 h 32"/>
                  <a:gd name="T10" fmla="*/ 0 60000 65536"/>
                  <a:gd name="T11" fmla="*/ 0 60000 65536"/>
                  <a:gd name="T12" fmla="*/ 0 60000 65536"/>
                  <a:gd name="T13" fmla="*/ 0 60000 65536"/>
                  <a:gd name="T14" fmla="*/ 0 60000 65536"/>
                  <a:gd name="T15" fmla="*/ 0 w 30"/>
                  <a:gd name="T16" fmla="*/ 0 h 32"/>
                  <a:gd name="T17" fmla="*/ 30 w 30"/>
                  <a:gd name="T18" fmla="*/ 32 h 32"/>
                </a:gdLst>
                <a:ahLst/>
                <a:cxnLst>
                  <a:cxn ang="T10">
                    <a:pos x="T0" y="T1"/>
                  </a:cxn>
                  <a:cxn ang="T11">
                    <a:pos x="T2" y="T3"/>
                  </a:cxn>
                  <a:cxn ang="T12">
                    <a:pos x="T4" y="T5"/>
                  </a:cxn>
                  <a:cxn ang="T13">
                    <a:pos x="T6" y="T7"/>
                  </a:cxn>
                  <a:cxn ang="T14">
                    <a:pos x="T8" y="T9"/>
                  </a:cxn>
                </a:cxnLst>
                <a:rect l="T15" t="T16" r="T17" b="T18"/>
                <a:pathLst>
                  <a:path w="30" h="32">
                    <a:moveTo>
                      <a:pt x="0" y="6"/>
                    </a:moveTo>
                    <a:lnTo>
                      <a:pt x="2" y="22"/>
                    </a:lnTo>
                    <a:lnTo>
                      <a:pt x="26" y="32"/>
                    </a:lnTo>
                    <a:lnTo>
                      <a:pt x="30"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8" name="Freeform 134"/>
              <p:cNvSpPr>
                <a:spLocks noChangeArrowheads="1"/>
              </p:cNvSpPr>
              <p:nvPr/>
            </p:nvSpPr>
            <p:spPr bwMode="auto">
              <a:xfrm>
                <a:off x="4073" y="2251"/>
                <a:ext cx="15" cy="16"/>
              </a:xfrm>
              <a:custGeom>
                <a:avLst/>
                <a:gdLst>
                  <a:gd name="T0" fmla="*/ 0 w 31"/>
                  <a:gd name="T1" fmla="*/ 1 h 31"/>
                  <a:gd name="T2" fmla="*/ 0 w 31"/>
                  <a:gd name="T3" fmla="*/ 1 h 31"/>
                  <a:gd name="T4" fmla="*/ 0 w 31"/>
                  <a:gd name="T5" fmla="*/ 1 h 31"/>
                  <a:gd name="T6" fmla="*/ 0 w 31"/>
                  <a:gd name="T7" fmla="*/ 0 h 31"/>
                  <a:gd name="T8" fmla="*/ 0 w 31"/>
                  <a:gd name="T9" fmla="*/ 1 h 31"/>
                  <a:gd name="T10" fmla="*/ 0 60000 65536"/>
                  <a:gd name="T11" fmla="*/ 0 60000 65536"/>
                  <a:gd name="T12" fmla="*/ 0 60000 65536"/>
                  <a:gd name="T13" fmla="*/ 0 60000 65536"/>
                  <a:gd name="T14" fmla="*/ 0 60000 65536"/>
                  <a:gd name="T15" fmla="*/ 0 w 31"/>
                  <a:gd name="T16" fmla="*/ 0 h 31"/>
                  <a:gd name="T17" fmla="*/ 31 w 31"/>
                  <a:gd name="T18" fmla="*/ 31 h 31"/>
                </a:gdLst>
                <a:ahLst/>
                <a:cxnLst>
                  <a:cxn ang="T10">
                    <a:pos x="T0" y="T1"/>
                  </a:cxn>
                  <a:cxn ang="T11">
                    <a:pos x="T2" y="T3"/>
                  </a:cxn>
                  <a:cxn ang="T12">
                    <a:pos x="T4" y="T5"/>
                  </a:cxn>
                  <a:cxn ang="T13">
                    <a:pos x="T6" y="T7"/>
                  </a:cxn>
                  <a:cxn ang="T14">
                    <a:pos x="T8" y="T9"/>
                  </a:cxn>
                </a:cxnLst>
                <a:rect l="T15" t="T16" r="T17" b="T18"/>
                <a:pathLst>
                  <a:path w="31" h="31">
                    <a:moveTo>
                      <a:pt x="0" y="5"/>
                    </a:moveTo>
                    <a:lnTo>
                      <a:pt x="3" y="22"/>
                    </a:lnTo>
                    <a:lnTo>
                      <a:pt x="27" y="31"/>
                    </a:lnTo>
                    <a:lnTo>
                      <a:pt x="31" y="0"/>
                    </a:lnTo>
                    <a:lnTo>
                      <a:pt x="0" y="5"/>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39" name="Freeform 135"/>
              <p:cNvSpPr>
                <a:spLocks noChangeArrowheads="1"/>
              </p:cNvSpPr>
              <p:nvPr/>
            </p:nvSpPr>
            <p:spPr bwMode="auto">
              <a:xfrm>
                <a:off x="4067" y="2232"/>
                <a:ext cx="15" cy="16"/>
              </a:xfrm>
              <a:custGeom>
                <a:avLst/>
                <a:gdLst>
                  <a:gd name="T0" fmla="*/ 0 w 29"/>
                  <a:gd name="T1" fmla="*/ 1 h 32"/>
                  <a:gd name="T2" fmla="*/ 1 w 29"/>
                  <a:gd name="T3" fmla="*/ 1 h 32"/>
                  <a:gd name="T4" fmla="*/ 1 w 29"/>
                  <a:gd name="T5" fmla="*/ 1 h 32"/>
                  <a:gd name="T6" fmla="*/ 1 w 29"/>
                  <a:gd name="T7" fmla="*/ 0 h 32"/>
                  <a:gd name="T8" fmla="*/ 0 w 29"/>
                  <a:gd name="T9" fmla="*/ 1 h 32"/>
                  <a:gd name="T10" fmla="*/ 0 60000 65536"/>
                  <a:gd name="T11" fmla="*/ 0 60000 65536"/>
                  <a:gd name="T12" fmla="*/ 0 60000 65536"/>
                  <a:gd name="T13" fmla="*/ 0 60000 65536"/>
                  <a:gd name="T14" fmla="*/ 0 60000 65536"/>
                  <a:gd name="T15" fmla="*/ 0 w 29"/>
                  <a:gd name="T16" fmla="*/ 0 h 32"/>
                  <a:gd name="T17" fmla="*/ 29 w 29"/>
                  <a:gd name="T18" fmla="*/ 32 h 32"/>
                </a:gdLst>
                <a:ahLst/>
                <a:cxnLst>
                  <a:cxn ang="T10">
                    <a:pos x="T0" y="T1"/>
                  </a:cxn>
                  <a:cxn ang="T11">
                    <a:pos x="T2" y="T3"/>
                  </a:cxn>
                  <a:cxn ang="T12">
                    <a:pos x="T4" y="T5"/>
                  </a:cxn>
                  <a:cxn ang="T13">
                    <a:pos x="T6" y="T7"/>
                  </a:cxn>
                  <a:cxn ang="T14">
                    <a:pos x="T8" y="T9"/>
                  </a:cxn>
                </a:cxnLst>
                <a:rect l="T15" t="T16" r="T17" b="T18"/>
                <a:pathLst>
                  <a:path w="29" h="32">
                    <a:moveTo>
                      <a:pt x="0" y="8"/>
                    </a:moveTo>
                    <a:lnTo>
                      <a:pt x="1" y="22"/>
                    </a:lnTo>
                    <a:lnTo>
                      <a:pt x="25" y="32"/>
                    </a:lnTo>
                    <a:lnTo>
                      <a:pt x="29" y="0"/>
                    </a:lnTo>
                    <a:lnTo>
                      <a:pt x="0" y="8"/>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0" name="Freeform 136"/>
              <p:cNvSpPr>
                <a:spLocks noChangeArrowheads="1"/>
              </p:cNvSpPr>
              <p:nvPr/>
            </p:nvSpPr>
            <p:spPr bwMode="auto">
              <a:xfrm>
                <a:off x="4064" y="2215"/>
                <a:ext cx="15" cy="16"/>
              </a:xfrm>
              <a:custGeom>
                <a:avLst/>
                <a:gdLst>
                  <a:gd name="T0" fmla="*/ 0 w 31"/>
                  <a:gd name="T1" fmla="*/ 0 h 33"/>
                  <a:gd name="T2" fmla="*/ 0 w 31"/>
                  <a:gd name="T3" fmla="*/ 0 h 33"/>
                  <a:gd name="T4" fmla="*/ 0 w 31"/>
                  <a:gd name="T5" fmla="*/ 0 h 33"/>
                  <a:gd name="T6" fmla="*/ 0 w 31"/>
                  <a:gd name="T7" fmla="*/ 0 h 33"/>
                  <a:gd name="T8" fmla="*/ 0 w 31"/>
                  <a:gd name="T9" fmla="*/ 0 h 33"/>
                  <a:gd name="T10" fmla="*/ 0 60000 65536"/>
                  <a:gd name="T11" fmla="*/ 0 60000 65536"/>
                  <a:gd name="T12" fmla="*/ 0 60000 65536"/>
                  <a:gd name="T13" fmla="*/ 0 60000 65536"/>
                  <a:gd name="T14" fmla="*/ 0 60000 65536"/>
                  <a:gd name="T15" fmla="*/ 0 w 31"/>
                  <a:gd name="T16" fmla="*/ 0 h 33"/>
                  <a:gd name="T17" fmla="*/ 31 w 31"/>
                  <a:gd name="T18" fmla="*/ 33 h 33"/>
                </a:gdLst>
                <a:ahLst/>
                <a:cxnLst>
                  <a:cxn ang="T10">
                    <a:pos x="T0" y="T1"/>
                  </a:cxn>
                  <a:cxn ang="T11">
                    <a:pos x="T2" y="T3"/>
                  </a:cxn>
                  <a:cxn ang="T12">
                    <a:pos x="T4" y="T5"/>
                  </a:cxn>
                  <a:cxn ang="T13">
                    <a:pos x="T6" y="T7"/>
                  </a:cxn>
                  <a:cxn ang="T14">
                    <a:pos x="T8" y="T9"/>
                  </a:cxn>
                </a:cxnLst>
                <a:rect l="T15" t="T16" r="T17" b="T18"/>
                <a:pathLst>
                  <a:path w="31" h="33">
                    <a:moveTo>
                      <a:pt x="0" y="8"/>
                    </a:moveTo>
                    <a:lnTo>
                      <a:pt x="4" y="24"/>
                    </a:lnTo>
                    <a:lnTo>
                      <a:pt x="28" y="33"/>
                    </a:lnTo>
                    <a:lnTo>
                      <a:pt x="31" y="0"/>
                    </a:lnTo>
                    <a:lnTo>
                      <a:pt x="0" y="8"/>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1" name="Freeform 137"/>
              <p:cNvSpPr>
                <a:spLocks noChangeArrowheads="1"/>
              </p:cNvSpPr>
              <p:nvPr/>
            </p:nvSpPr>
            <p:spPr bwMode="auto">
              <a:xfrm>
                <a:off x="4064" y="2197"/>
                <a:ext cx="15" cy="15"/>
              </a:xfrm>
              <a:custGeom>
                <a:avLst/>
                <a:gdLst>
                  <a:gd name="T0" fmla="*/ 0 w 31"/>
                  <a:gd name="T1" fmla="*/ 1 h 29"/>
                  <a:gd name="T2" fmla="*/ 0 w 31"/>
                  <a:gd name="T3" fmla="*/ 1 h 29"/>
                  <a:gd name="T4" fmla="*/ 0 w 31"/>
                  <a:gd name="T5" fmla="*/ 1 h 29"/>
                  <a:gd name="T6" fmla="*/ 0 w 31"/>
                  <a:gd name="T7" fmla="*/ 0 h 29"/>
                  <a:gd name="T8" fmla="*/ 0 w 31"/>
                  <a:gd name="T9" fmla="*/ 1 h 29"/>
                  <a:gd name="T10" fmla="*/ 0 60000 65536"/>
                  <a:gd name="T11" fmla="*/ 0 60000 65536"/>
                  <a:gd name="T12" fmla="*/ 0 60000 65536"/>
                  <a:gd name="T13" fmla="*/ 0 60000 65536"/>
                  <a:gd name="T14" fmla="*/ 0 60000 65536"/>
                  <a:gd name="T15" fmla="*/ 0 w 31"/>
                  <a:gd name="T16" fmla="*/ 0 h 29"/>
                  <a:gd name="T17" fmla="*/ 31 w 31"/>
                  <a:gd name="T18" fmla="*/ 29 h 29"/>
                </a:gdLst>
                <a:ahLst/>
                <a:cxnLst>
                  <a:cxn ang="T10">
                    <a:pos x="T0" y="T1"/>
                  </a:cxn>
                  <a:cxn ang="T11">
                    <a:pos x="T2" y="T3"/>
                  </a:cxn>
                  <a:cxn ang="T12">
                    <a:pos x="T4" y="T5"/>
                  </a:cxn>
                  <a:cxn ang="T13">
                    <a:pos x="T6" y="T7"/>
                  </a:cxn>
                  <a:cxn ang="T14">
                    <a:pos x="T8" y="T9"/>
                  </a:cxn>
                </a:cxnLst>
                <a:rect l="T15" t="T16" r="T17" b="T18"/>
                <a:pathLst>
                  <a:path w="31" h="29">
                    <a:moveTo>
                      <a:pt x="0" y="7"/>
                    </a:moveTo>
                    <a:lnTo>
                      <a:pt x="4" y="22"/>
                    </a:lnTo>
                    <a:lnTo>
                      <a:pt x="28" y="29"/>
                    </a:lnTo>
                    <a:lnTo>
                      <a:pt x="31" y="0"/>
                    </a:lnTo>
                    <a:lnTo>
                      <a:pt x="0" y="7"/>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2" name="Freeform 138"/>
              <p:cNvSpPr>
                <a:spLocks noChangeArrowheads="1"/>
              </p:cNvSpPr>
              <p:nvPr/>
            </p:nvSpPr>
            <p:spPr bwMode="auto">
              <a:xfrm>
                <a:off x="4067" y="2175"/>
                <a:ext cx="15" cy="17"/>
              </a:xfrm>
              <a:custGeom>
                <a:avLst/>
                <a:gdLst>
                  <a:gd name="T0" fmla="*/ 0 w 29"/>
                  <a:gd name="T1" fmla="*/ 1 h 34"/>
                  <a:gd name="T2" fmla="*/ 1 w 29"/>
                  <a:gd name="T3" fmla="*/ 1 h 34"/>
                  <a:gd name="T4" fmla="*/ 1 w 29"/>
                  <a:gd name="T5" fmla="*/ 1 h 34"/>
                  <a:gd name="T6" fmla="*/ 1 w 29"/>
                  <a:gd name="T7" fmla="*/ 0 h 34"/>
                  <a:gd name="T8" fmla="*/ 0 w 29"/>
                  <a:gd name="T9" fmla="*/ 1 h 34"/>
                  <a:gd name="T10" fmla="*/ 0 60000 65536"/>
                  <a:gd name="T11" fmla="*/ 0 60000 65536"/>
                  <a:gd name="T12" fmla="*/ 0 60000 65536"/>
                  <a:gd name="T13" fmla="*/ 0 60000 65536"/>
                  <a:gd name="T14" fmla="*/ 0 60000 65536"/>
                  <a:gd name="T15" fmla="*/ 0 w 29"/>
                  <a:gd name="T16" fmla="*/ 0 h 34"/>
                  <a:gd name="T17" fmla="*/ 29 w 29"/>
                  <a:gd name="T18" fmla="*/ 34 h 34"/>
                </a:gdLst>
                <a:ahLst/>
                <a:cxnLst>
                  <a:cxn ang="T10">
                    <a:pos x="T0" y="T1"/>
                  </a:cxn>
                  <a:cxn ang="T11">
                    <a:pos x="T2" y="T3"/>
                  </a:cxn>
                  <a:cxn ang="T12">
                    <a:pos x="T4" y="T5"/>
                  </a:cxn>
                  <a:cxn ang="T13">
                    <a:pos x="T6" y="T7"/>
                  </a:cxn>
                  <a:cxn ang="T14">
                    <a:pos x="T8" y="T9"/>
                  </a:cxn>
                </a:cxnLst>
                <a:rect l="T15" t="T16" r="T17" b="T18"/>
                <a:pathLst>
                  <a:path w="29" h="34">
                    <a:moveTo>
                      <a:pt x="0" y="8"/>
                    </a:moveTo>
                    <a:lnTo>
                      <a:pt x="1" y="24"/>
                    </a:lnTo>
                    <a:lnTo>
                      <a:pt x="25" y="34"/>
                    </a:lnTo>
                    <a:lnTo>
                      <a:pt x="29" y="0"/>
                    </a:lnTo>
                    <a:lnTo>
                      <a:pt x="0" y="8"/>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3" name="Freeform 139"/>
              <p:cNvSpPr>
                <a:spLocks noChangeArrowheads="1"/>
              </p:cNvSpPr>
              <p:nvPr/>
            </p:nvSpPr>
            <p:spPr bwMode="auto">
              <a:xfrm>
                <a:off x="4072" y="2143"/>
                <a:ext cx="15" cy="15"/>
              </a:xfrm>
              <a:custGeom>
                <a:avLst/>
                <a:gdLst>
                  <a:gd name="T0" fmla="*/ 0 w 29"/>
                  <a:gd name="T1" fmla="*/ 1 h 30"/>
                  <a:gd name="T2" fmla="*/ 1 w 29"/>
                  <a:gd name="T3" fmla="*/ 1 h 30"/>
                  <a:gd name="T4" fmla="*/ 1 w 29"/>
                  <a:gd name="T5" fmla="*/ 1 h 30"/>
                  <a:gd name="T6" fmla="*/ 1 w 29"/>
                  <a:gd name="T7" fmla="*/ 0 h 30"/>
                  <a:gd name="T8" fmla="*/ 0 w 29"/>
                  <a:gd name="T9" fmla="*/ 1 h 30"/>
                  <a:gd name="T10" fmla="*/ 0 60000 65536"/>
                  <a:gd name="T11" fmla="*/ 0 60000 65536"/>
                  <a:gd name="T12" fmla="*/ 0 60000 65536"/>
                  <a:gd name="T13" fmla="*/ 0 60000 65536"/>
                  <a:gd name="T14" fmla="*/ 0 60000 65536"/>
                  <a:gd name="T15" fmla="*/ 0 w 29"/>
                  <a:gd name="T16" fmla="*/ 0 h 30"/>
                  <a:gd name="T17" fmla="*/ 29 w 29"/>
                  <a:gd name="T18" fmla="*/ 30 h 30"/>
                </a:gdLst>
                <a:ahLst/>
                <a:cxnLst>
                  <a:cxn ang="T10">
                    <a:pos x="T0" y="T1"/>
                  </a:cxn>
                  <a:cxn ang="T11">
                    <a:pos x="T2" y="T3"/>
                  </a:cxn>
                  <a:cxn ang="T12">
                    <a:pos x="T4" y="T5"/>
                  </a:cxn>
                  <a:cxn ang="T13">
                    <a:pos x="T6" y="T7"/>
                  </a:cxn>
                  <a:cxn ang="T14">
                    <a:pos x="T8" y="T9"/>
                  </a:cxn>
                </a:cxnLst>
                <a:rect l="T15" t="T16" r="T17" b="T18"/>
                <a:pathLst>
                  <a:path w="29" h="30">
                    <a:moveTo>
                      <a:pt x="0" y="6"/>
                    </a:moveTo>
                    <a:lnTo>
                      <a:pt x="2" y="20"/>
                    </a:lnTo>
                    <a:lnTo>
                      <a:pt x="25" y="30"/>
                    </a:lnTo>
                    <a:lnTo>
                      <a:pt x="29"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4" name="Freeform 140"/>
              <p:cNvSpPr>
                <a:spLocks noChangeArrowheads="1"/>
              </p:cNvSpPr>
              <p:nvPr/>
            </p:nvSpPr>
            <p:spPr bwMode="auto">
              <a:xfrm>
                <a:off x="4219" y="2090"/>
                <a:ext cx="14" cy="15"/>
              </a:xfrm>
              <a:custGeom>
                <a:avLst/>
                <a:gdLst>
                  <a:gd name="T0" fmla="*/ 0 w 30"/>
                  <a:gd name="T1" fmla="*/ 0 h 31"/>
                  <a:gd name="T2" fmla="*/ 0 w 30"/>
                  <a:gd name="T3" fmla="*/ 0 h 31"/>
                  <a:gd name="T4" fmla="*/ 0 w 30"/>
                  <a:gd name="T5" fmla="*/ 0 h 31"/>
                  <a:gd name="T6" fmla="*/ 0 w 30"/>
                  <a:gd name="T7" fmla="*/ 0 h 31"/>
                  <a:gd name="T8" fmla="*/ 0 w 30"/>
                  <a:gd name="T9" fmla="*/ 0 h 31"/>
                  <a:gd name="T10" fmla="*/ 0 60000 65536"/>
                  <a:gd name="T11" fmla="*/ 0 60000 65536"/>
                  <a:gd name="T12" fmla="*/ 0 60000 65536"/>
                  <a:gd name="T13" fmla="*/ 0 60000 65536"/>
                  <a:gd name="T14" fmla="*/ 0 60000 65536"/>
                  <a:gd name="T15" fmla="*/ 0 w 30"/>
                  <a:gd name="T16" fmla="*/ 0 h 31"/>
                  <a:gd name="T17" fmla="*/ 30 w 30"/>
                  <a:gd name="T18" fmla="*/ 31 h 31"/>
                </a:gdLst>
                <a:ahLst/>
                <a:cxnLst>
                  <a:cxn ang="T10">
                    <a:pos x="T0" y="T1"/>
                  </a:cxn>
                  <a:cxn ang="T11">
                    <a:pos x="T2" y="T3"/>
                  </a:cxn>
                  <a:cxn ang="T12">
                    <a:pos x="T4" y="T5"/>
                  </a:cxn>
                  <a:cxn ang="T13">
                    <a:pos x="T6" y="T7"/>
                  </a:cxn>
                  <a:cxn ang="T14">
                    <a:pos x="T8" y="T9"/>
                  </a:cxn>
                </a:cxnLst>
                <a:rect l="T15" t="T16" r="T17" b="T18"/>
                <a:pathLst>
                  <a:path w="30" h="31">
                    <a:moveTo>
                      <a:pt x="0" y="5"/>
                    </a:moveTo>
                    <a:lnTo>
                      <a:pt x="2" y="20"/>
                    </a:lnTo>
                    <a:lnTo>
                      <a:pt x="26" y="31"/>
                    </a:lnTo>
                    <a:lnTo>
                      <a:pt x="30" y="0"/>
                    </a:lnTo>
                    <a:lnTo>
                      <a:pt x="0" y="5"/>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5" name="Freeform 141"/>
              <p:cNvSpPr>
                <a:spLocks noChangeArrowheads="1"/>
              </p:cNvSpPr>
              <p:nvPr/>
            </p:nvSpPr>
            <p:spPr bwMode="auto">
              <a:xfrm>
                <a:off x="4198" y="2104"/>
                <a:ext cx="16" cy="15"/>
              </a:xfrm>
              <a:custGeom>
                <a:avLst/>
                <a:gdLst>
                  <a:gd name="T0" fmla="*/ 0 w 31"/>
                  <a:gd name="T1" fmla="*/ 0 h 31"/>
                  <a:gd name="T2" fmla="*/ 1 w 31"/>
                  <a:gd name="T3" fmla="*/ 0 h 31"/>
                  <a:gd name="T4" fmla="*/ 1 w 31"/>
                  <a:gd name="T5" fmla="*/ 0 h 31"/>
                  <a:gd name="T6" fmla="*/ 1 w 31"/>
                  <a:gd name="T7" fmla="*/ 0 h 31"/>
                  <a:gd name="T8" fmla="*/ 0 w 31"/>
                  <a:gd name="T9" fmla="*/ 0 h 31"/>
                  <a:gd name="T10" fmla="*/ 0 60000 65536"/>
                  <a:gd name="T11" fmla="*/ 0 60000 65536"/>
                  <a:gd name="T12" fmla="*/ 0 60000 65536"/>
                  <a:gd name="T13" fmla="*/ 0 60000 65536"/>
                  <a:gd name="T14" fmla="*/ 0 60000 65536"/>
                  <a:gd name="T15" fmla="*/ 0 w 31"/>
                  <a:gd name="T16" fmla="*/ 0 h 31"/>
                  <a:gd name="T17" fmla="*/ 31 w 31"/>
                  <a:gd name="T18" fmla="*/ 31 h 31"/>
                </a:gdLst>
                <a:ahLst/>
                <a:cxnLst>
                  <a:cxn ang="T10">
                    <a:pos x="T0" y="T1"/>
                  </a:cxn>
                  <a:cxn ang="T11">
                    <a:pos x="T2" y="T3"/>
                  </a:cxn>
                  <a:cxn ang="T12">
                    <a:pos x="T4" y="T5"/>
                  </a:cxn>
                  <a:cxn ang="T13">
                    <a:pos x="T6" y="T7"/>
                  </a:cxn>
                  <a:cxn ang="T14">
                    <a:pos x="T8" y="T9"/>
                  </a:cxn>
                </a:cxnLst>
                <a:rect l="T15" t="T16" r="T17" b="T18"/>
                <a:pathLst>
                  <a:path w="31" h="31">
                    <a:moveTo>
                      <a:pt x="0" y="6"/>
                    </a:moveTo>
                    <a:lnTo>
                      <a:pt x="4" y="22"/>
                    </a:lnTo>
                    <a:lnTo>
                      <a:pt x="28" y="31"/>
                    </a:lnTo>
                    <a:lnTo>
                      <a:pt x="31"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6" name="Freeform 142"/>
              <p:cNvSpPr>
                <a:spLocks noChangeArrowheads="1"/>
              </p:cNvSpPr>
              <p:nvPr/>
            </p:nvSpPr>
            <p:spPr bwMode="auto">
              <a:xfrm>
                <a:off x="4264" y="2075"/>
                <a:ext cx="14" cy="15"/>
              </a:xfrm>
              <a:custGeom>
                <a:avLst/>
                <a:gdLst>
                  <a:gd name="T0" fmla="*/ 0 w 30"/>
                  <a:gd name="T1" fmla="*/ 1 h 30"/>
                  <a:gd name="T2" fmla="*/ 0 w 30"/>
                  <a:gd name="T3" fmla="*/ 1 h 30"/>
                  <a:gd name="T4" fmla="*/ 0 w 30"/>
                  <a:gd name="T5" fmla="*/ 1 h 30"/>
                  <a:gd name="T6" fmla="*/ 0 w 30"/>
                  <a:gd name="T7" fmla="*/ 0 h 30"/>
                  <a:gd name="T8" fmla="*/ 0 w 30"/>
                  <a:gd name="T9" fmla="*/ 1 h 30"/>
                  <a:gd name="T10" fmla="*/ 0 60000 65536"/>
                  <a:gd name="T11" fmla="*/ 0 60000 65536"/>
                  <a:gd name="T12" fmla="*/ 0 60000 65536"/>
                  <a:gd name="T13" fmla="*/ 0 60000 65536"/>
                  <a:gd name="T14" fmla="*/ 0 60000 65536"/>
                  <a:gd name="T15" fmla="*/ 0 w 30"/>
                  <a:gd name="T16" fmla="*/ 0 h 30"/>
                  <a:gd name="T17" fmla="*/ 30 w 30"/>
                  <a:gd name="T18" fmla="*/ 30 h 30"/>
                </a:gdLst>
                <a:ahLst/>
                <a:cxnLst>
                  <a:cxn ang="T10">
                    <a:pos x="T0" y="T1"/>
                  </a:cxn>
                  <a:cxn ang="T11">
                    <a:pos x="T2" y="T3"/>
                  </a:cxn>
                  <a:cxn ang="T12">
                    <a:pos x="T4" y="T5"/>
                  </a:cxn>
                  <a:cxn ang="T13">
                    <a:pos x="T6" y="T7"/>
                  </a:cxn>
                  <a:cxn ang="T14">
                    <a:pos x="T8" y="T9"/>
                  </a:cxn>
                </a:cxnLst>
                <a:rect l="T15" t="T16" r="T17" b="T18"/>
                <a:pathLst>
                  <a:path w="30" h="30">
                    <a:moveTo>
                      <a:pt x="0" y="6"/>
                    </a:moveTo>
                    <a:lnTo>
                      <a:pt x="2" y="21"/>
                    </a:lnTo>
                    <a:lnTo>
                      <a:pt x="26" y="30"/>
                    </a:lnTo>
                    <a:lnTo>
                      <a:pt x="30"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7" name="Freeform 143"/>
              <p:cNvSpPr>
                <a:spLocks noChangeArrowheads="1"/>
              </p:cNvSpPr>
              <p:nvPr/>
            </p:nvSpPr>
            <p:spPr bwMode="auto">
              <a:xfrm>
                <a:off x="4277" y="2047"/>
                <a:ext cx="15" cy="13"/>
              </a:xfrm>
              <a:custGeom>
                <a:avLst/>
                <a:gdLst>
                  <a:gd name="T0" fmla="*/ 0 w 29"/>
                  <a:gd name="T1" fmla="*/ 0 h 28"/>
                  <a:gd name="T2" fmla="*/ 1 w 29"/>
                  <a:gd name="T3" fmla="*/ 0 h 28"/>
                  <a:gd name="T4" fmla="*/ 1 w 29"/>
                  <a:gd name="T5" fmla="*/ 0 h 28"/>
                  <a:gd name="T6" fmla="*/ 1 w 29"/>
                  <a:gd name="T7" fmla="*/ 0 h 28"/>
                  <a:gd name="T8" fmla="*/ 0 w 29"/>
                  <a:gd name="T9" fmla="*/ 0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0" y="6"/>
                    </a:moveTo>
                    <a:lnTo>
                      <a:pt x="3" y="21"/>
                    </a:lnTo>
                    <a:lnTo>
                      <a:pt x="27" y="28"/>
                    </a:lnTo>
                    <a:lnTo>
                      <a:pt x="29" y="0"/>
                    </a:lnTo>
                    <a:lnTo>
                      <a:pt x="0" y="6"/>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8" name="Freeform 144"/>
              <p:cNvSpPr>
                <a:spLocks noChangeArrowheads="1"/>
              </p:cNvSpPr>
              <p:nvPr/>
            </p:nvSpPr>
            <p:spPr bwMode="auto">
              <a:xfrm>
                <a:off x="4287" y="2090"/>
                <a:ext cx="15" cy="15"/>
              </a:xfrm>
              <a:custGeom>
                <a:avLst/>
                <a:gdLst>
                  <a:gd name="T0" fmla="*/ 0 w 29"/>
                  <a:gd name="T1" fmla="*/ 0 h 31"/>
                  <a:gd name="T2" fmla="*/ 1 w 29"/>
                  <a:gd name="T3" fmla="*/ 0 h 31"/>
                  <a:gd name="T4" fmla="*/ 1 w 29"/>
                  <a:gd name="T5" fmla="*/ 0 h 31"/>
                  <a:gd name="T6" fmla="*/ 1 w 29"/>
                  <a:gd name="T7" fmla="*/ 0 h 31"/>
                  <a:gd name="T8" fmla="*/ 0 w 29"/>
                  <a:gd name="T9" fmla="*/ 0 h 31"/>
                  <a:gd name="T10" fmla="*/ 0 60000 65536"/>
                  <a:gd name="T11" fmla="*/ 0 60000 65536"/>
                  <a:gd name="T12" fmla="*/ 0 60000 65536"/>
                  <a:gd name="T13" fmla="*/ 0 60000 65536"/>
                  <a:gd name="T14" fmla="*/ 0 60000 65536"/>
                  <a:gd name="T15" fmla="*/ 0 w 29"/>
                  <a:gd name="T16" fmla="*/ 0 h 31"/>
                  <a:gd name="T17" fmla="*/ 29 w 29"/>
                  <a:gd name="T18" fmla="*/ 31 h 31"/>
                </a:gdLst>
                <a:ahLst/>
                <a:cxnLst>
                  <a:cxn ang="T10">
                    <a:pos x="T0" y="T1"/>
                  </a:cxn>
                  <a:cxn ang="T11">
                    <a:pos x="T2" y="T3"/>
                  </a:cxn>
                  <a:cxn ang="T12">
                    <a:pos x="T4" y="T5"/>
                  </a:cxn>
                  <a:cxn ang="T13">
                    <a:pos x="T6" y="T7"/>
                  </a:cxn>
                  <a:cxn ang="T14">
                    <a:pos x="T8" y="T9"/>
                  </a:cxn>
                </a:cxnLst>
                <a:rect l="T15" t="T16" r="T17" b="T18"/>
                <a:pathLst>
                  <a:path w="29" h="31">
                    <a:moveTo>
                      <a:pt x="0" y="5"/>
                    </a:moveTo>
                    <a:lnTo>
                      <a:pt x="2" y="20"/>
                    </a:lnTo>
                    <a:lnTo>
                      <a:pt x="28" y="31"/>
                    </a:lnTo>
                    <a:lnTo>
                      <a:pt x="29" y="0"/>
                    </a:lnTo>
                    <a:lnTo>
                      <a:pt x="0" y="5"/>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49" name="Freeform 145"/>
              <p:cNvSpPr>
                <a:spLocks noChangeArrowheads="1"/>
              </p:cNvSpPr>
              <p:nvPr/>
            </p:nvSpPr>
            <p:spPr bwMode="auto">
              <a:xfrm>
                <a:off x="4165" y="2116"/>
                <a:ext cx="16" cy="15"/>
              </a:xfrm>
              <a:custGeom>
                <a:avLst/>
                <a:gdLst>
                  <a:gd name="T0" fmla="*/ 0 w 31"/>
                  <a:gd name="T1" fmla="*/ 0 h 31"/>
                  <a:gd name="T2" fmla="*/ 1 w 31"/>
                  <a:gd name="T3" fmla="*/ 0 h 31"/>
                  <a:gd name="T4" fmla="*/ 1 w 31"/>
                  <a:gd name="T5" fmla="*/ 0 h 31"/>
                  <a:gd name="T6" fmla="*/ 1 w 31"/>
                  <a:gd name="T7" fmla="*/ 0 h 31"/>
                  <a:gd name="T8" fmla="*/ 0 w 31"/>
                  <a:gd name="T9" fmla="*/ 0 h 31"/>
                  <a:gd name="T10" fmla="*/ 0 60000 65536"/>
                  <a:gd name="T11" fmla="*/ 0 60000 65536"/>
                  <a:gd name="T12" fmla="*/ 0 60000 65536"/>
                  <a:gd name="T13" fmla="*/ 0 60000 65536"/>
                  <a:gd name="T14" fmla="*/ 0 60000 65536"/>
                  <a:gd name="T15" fmla="*/ 0 w 31"/>
                  <a:gd name="T16" fmla="*/ 0 h 31"/>
                  <a:gd name="T17" fmla="*/ 31 w 31"/>
                  <a:gd name="T18" fmla="*/ 31 h 31"/>
                </a:gdLst>
                <a:ahLst/>
                <a:cxnLst>
                  <a:cxn ang="T10">
                    <a:pos x="T0" y="T1"/>
                  </a:cxn>
                  <a:cxn ang="T11">
                    <a:pos x="T2" y="T3"/>
                  </a:cxn>
                  <a:cxn ang="T12">
                    <a:pos x="T4" y="T5"/>
                  </a:cxn>
                  <a:cxn ang="T13">
                    <a:pos x="T6" y="T7"/>
                  </a:cxn>
                  <a:cxn ang="T14">
                    <a:pos x="T8" y="T9"/>
                  </a:cxn>
                </a:cxnLst>
                <a:rect l="T15" t="T16" r="T17" b="T18"/>
                <a:pathLst>
                  <a:path w="31" h="31">
                    <a:moveTo>
                      <a:pt x="0" y="7"/>
                    </a:moveTo>
                    <a:lnTo>
                      <a:pt x="4" y="22"/>
                    </a:lnTo>
                    <a:lnTo>
                      <a:pt x="27" y="31"/>
                    </a:lnTo>
                    <a:lnTo>
                      <a:pt x="31" y="0"/>
                    </a:lnTo>
                    <a:lnTo>
                      <a:pt x="0" y="7"/>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0" name="Freeform 146"/>
              <p:cNvSpPr>
                <a:spLocks noChangeArrowheads="1"/>
              </p:cNvSpPr>
              <p:nvPr/>
            </p:nvSpPr>
            <p:spPr bwMode="auto">
              <a:xfrm>
                <a:off x="4142" y="2129"/>
                <a:ext cx="15" cy="16"/>
              </a:xfrm>
              <a:custGeom>
                <a:avLst/>
                <a:gdLst>
                  <a:gd name="T0" fmla="*/ 0 w 31"/>
                  <a:gd name="T1" fmla="*/ 1 h 31"/>
                  <a:gd name="T2" fmla="*/ 0 w 31"/>
                  <a:gd name="T3" fmla="*/ 1 h 31"/>
                  <a:gd name="T4" fmla="*/ 0 w 31"/>
                  <a:gd name="T5" fmla="*/ 1 h 31"/>
                  <a:gd name="T6" fmla="*/ 0 w 31"/>
                  <a:gd name="T7" fmla="*/ 0 h 31"/>
                  <a:gd name="T8" fmla="*/ 0 w 31"/>
                  <a:gd name="T9" fmla="*/ 1 h 31"/>
                  <a:gd name="T10" fmla="*/ 0 60000 65536"/>
                  <a:gd name="T11" fmla="*/ 0 60000 65536"/>
                  <a:gd name="T12" fmla="*/ 0 60000 65536"/>
                  <a:gd name="T13" fmla="*/ 0 60000 65536"/>
                  <a:gd name="T14" fmla="*/ 0 60000 65536"/>
                  <a:gd name="T15" fmla="*/ 0 w 31"/>
                  <a:gd name="T16" fmla="*/ 0 h 31"/>
                  <a:gd name="T17" fmla="*/ 31 w 31"/>
                  <a:gd name="T18" fmla="*/ 31 h 31"/>
                </a:gdLst>
                <a:ahLst/>
                <a:cxnLst>
                  <a:cxn ang="T10">
                    <a:pos x="T0" y="T1"/>
                  </a:cxn>
                  <a:cxn ang="T11">
                    <a:pos x="T2" y="T3"/>
                  </a:cxn>
                  <a:cxn ang="T12">
                    <a:pos x="T4" y="T5"/>
                  </a:cxn>
                  <a:cxn ang="T13">
                    <a:pos x="T6" y="T7"/>
                  </a:cxn>
                  <a:cxn ang="T14">
                    <a:pos x="T8" y="T9"/>
                  </a:cxn>
                </a:cxnLst>
                <a:rect l="T15" t="T16" r="T17" b="T18"/>
                <a:pathLst>
                  <a:path w="31" h="31">
                    <a:moveTo>
                      <a:pt x="0" y="5"/>
                    </a:moveTo>
                    <a:lnTo>
                      <a:pt x="4" y="20"/>
                    </a:lnTo>
                    <a:lnTo>
                      <a:pt x="28" y="31"/>
                    </a:lnTo>
                    <a:lnTo>
                      <a:pt x="31" y="0"/>
                    </a:lnTo>
                    <a:lnTo>
                      <a:pt x="0" y="5"/>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1" name="Freeform 147"/>
              <p:cNvSpPr>
                <a:spLocks noChangeArrowheads="1"/>
              </p:cNvSpPr>
              <p:nvPr/>
            </p:nvSpPr>
            <p:spPr bwMode="auto">
              <a:xfrm>
                <a:off x="4136" y="2153"/>
                <a:ext cx="15" cy="16"/>
              </a:xfrm>
              <a:custGeom>
                <a:avLst/>
                <a:gdLst>
                  <a:gd name="T0" fmla="*/ 0 w 30"/>
                  <a:gd name="T1" fmla="*/ 1 h 32"/>
                  <a:gd name="T2" fmla="*/ 1 w 30"/>
                  <a:gd name="T3" fmla="*/ 1 h 32"/>
                  <a:gd name="T4" fmla="*/ 1 w 30"/>
                  <a:gd name="T5" fmla="*/ 1 h 32"/>
                  <a:gd name="T6" fmla="*/ 1 w 30"/>
                  <a:gd name="T7" fmla="*/ 0 h 32"/>
                  <a:gd name="T8" fmla="*/ 0 w 30"/>
                  <a:gd name="T9" fmla="*/ 1 h 32"/>
                  <a:gd name="T10" fmla="*/ 0 60000 65536"/>
                  <a:gd name="T11" fmla="*/ 0 60000 65536"/>
                  <a:gd name="T12" fmla="*/ 0 60000 65536"/>
                  <a:gd name="T13" fmla="*/ 0 60000 65536"/>
                  <a:gd name="T14" fmla="*/ 0 60000 65536"/>
                  <a:gd name="T15" fmla="*/ 0 w 30"/>
                  <a:gd name="T16" fmla="*/ 0 h 32"/>
                  <a:gd name="T17" fmla="*/ 30 w 30"/>
                  <a:gd name="T18" fmla="*/ 32 h 32"/>
                </a:gdLst>
                <a:ahLst/>
                <a:cxnLst>
                  <a:cxn ang="T10">
                    <a:pos x="T0" y="T1"/>
                  </a:cxn>
                  <a:cxn ang="T11">
                    <a:pos x="T2" y="T3"/>
                  </a:cxn>
                  <a:cxn ang="T12">
                    <a:pos x="T4" y="T5"/>
                  </a:cxn>
                  <a:cxn ang="T13">
                    <a:pos x="T6" y="T7"/>
                  </a:cxn>
                  <a:cxn ang="T14">
                    <a:pos x="T8" y="T9"/>
                  </a:cxn>
                </a:cxnLst>
                <a:rect l="T15" t="T16" r="T17" b="T18"/>
                <a:pathLst>
                  <a:path w="30" h="32">
                    <a:moveTo>
                      <a:pt x="0" y="8"/>
                    </a:moveTo>
                    <a:lnTo>
                      <a:pt x="2" y="22"/>
                    </a:lnTo>
                    <a:lnTo>
                      <a:pt x="28" y="32"/>
                    </a:lnTo>
                    <a:lnTo>
                      <a:pt x="30" y="0"/>
                    </a:lnTo>
                    <a:lnTo>
                      <a:pt x="0" y="8"/>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2" name="Freeform 148"/>
              <p:cNvSpPr>
                <a:spLocks noChangeArrowheads="1"/>
              </p:cNvSpPr>
              <p:nvPr/>
            </p:nvSpPr>
            <p:spPr bwMode="auto">
              <a:xfrm>
                <a:off x="4117" y="2164"/>
                <a:ext cx="15" cy="15"/>
              </a:xfrm>
              <a:custGeom>
                <a:avLst/>
                <a:gdLst>
                  <a:gd name="T0" fmla="*/ 0 w 29"/>
                  <a:gd name="T1" fmla="*/ 1 h 30"/>
                  <a:gd name="T2" fmla="*/ 1 w 29"/>
                  <a:gd name="T3" fmla="*/ 1 h 30"/>
                  <a:gd name="T4" fmla="*/ 1 w 29"/>
                  <a:gd name="T5" fmla="*/ 1 h 30"/>
                  <a:gd name="T6" fmla="*/ 1 w 29"/>
                  <a:gd name="T7" fmla="*/ 0 h 30"/>
                  <a:gd name="T8" fmla="*/ 0 w 29"/>
                  <a:gd name="T9" fmla="*/ 1 h 30"/>
                  <a:gd name="T10" fmla="*/ 0 60000 65536"/>
                  <a:gd name="T11" fmla="*/ 0 60000 65536"/>
                  <a:gd name="T12" fmla="*/ 0 60000 65536"/>
                  <a:gd name="T13" fmla="*/ 0 60000 65536"/>
                  <a:gd name="T14" fmla="*/ 0 60000 65536"/>
                  <a:gd name="T15" fmla="*/ 0 w 29"/>
                  <a:gd name="T16" fmla="*/ 0 h 30"/>
                  <a:gd name="T17" fmla="*/ 29 w 29"/>
                  <a:gd name="T18" fmla="*/ 30 h 30"/>
                </a:gdLst>
                <a:ahLst/>
                <a:cxnLst>
                  <a:cxn ang="T10">
                    <a:pos x="T0" y="T1"/>
                  </a:cxn>
                  <a:cxn ang="T11">
                    <a:pos x="T2" y="T3"/>
                  </a:cxn>
                  <a:cxn ang="T12">
                    <a:pos x="T4" y="T5"/>
                  </a:cxn>
                  <a:cxn ang="T13">
                    <a:pos x="T6" y="T7"/>
                  </a:cxn>
                  <a:cxn ang="T14">
                    <a:pos x="T8" y="T9"/>
                  </a:cxn>
                </a:cxnLst>
                <a:rect l="T15" t="T16" r="T17" b="T18"/>
                <a:pathLst>
                  <a:path w="29" h="30">
                    <a:moveTo>
                      <a:pt x="0" y="6"/>
                    </a:moveTo>
                    <a:lnTo>
                      <a:pt x="2" y="22"/>
                    </a:lnTo>
                    <a:lnTo>
                      <a:pt x="25" y="30"/>
                    </a:lnTo>
                    <a:lnTo>
                      <a:pt x="29"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3" name="Freeform 149"/>
              <p:cNvSpPr>
                <a:spLocks noChangeArrowheads="1"/>
              </p:cNvSpPr>
              <p:nvPr/>
            </p:nvSpPr>
            <p:spPr bwMode="auto">
              <a:xfrm>
                <a:off x="4100" y="2106"/>
                <a:ext cx="15" cy="16"/>
              </a:xfrm>
              <a:custGeom>
                <a:avLst/>
                <a:gdLst>
                  <a:gd name="T0" fmla="*/ 0 w 29"/>
                  <a:gd name="T1" fmla="*/ 1 h 31"/>
                  <a:gd name="T2" fmla="*/ 1 w 29"/>
                  <a:gd name="T3" fmla="*/ 1 h 31"/>
                  <a:gd name="T4" fmla="*/ 1 w 29"/>
                  <a:gd name="T5" fmla="*/ 1 h 31"/>
                  <a:gd name="T6" fmla="*/ 1 w 29"/>
                  <a:gd name="T7" fmla="*/ 0 h 31"/>
                  <a:gd name="T8" fmla="*/ 0 w 29"/>
                  <a:gd name="T9" fmla="*/ 1 h 31"/>
                  <a:gd name="T10" fmla="*/ 0 60000 65536"/>
                  <a:gd name="T11" fmla="*/ 0 60000 65536"/>
                  <a:gd name="T12" fmla="*/ 0 60000 65536"/>
                  <a:gd name="T13" fmla="*/ 0 60000 65536"/>
                  <a:gd name="T14" fmla="*/ 0 60000 65536"/>
                  <a:gd name="T15" fmla="*/ 0 w 29"/>
                  <a:gd name="T16" fmla="*/ 0 h 31"/>
                  <a:gd name="T17" fmla="*/ 29 w 29"/>
                  <a:gd name="T18" fmla="*/ 31 h 31"/>
                </a:gdLst>
                <a:ahLst/>
                <a:cxnLst>
                  <a:cxn ang="T10">
                    <a:pos x="T0" y="T1"/>
                  </a:cxn>
                  <a:cxn ang="T11">
                    <a:pos x="T2" y="T3"/>
                  </a:cxn>
                  <a:cxn ang="T12">
                    <a:pos x="T4" y="T5"/>
                  </a:cxn>
                  <a:cxn ang="T13">
                    <a:pos x="T6" y="T7"/>
                  </a:cxn>
                  <a:cxn ang="T14">
                    <a:pos x="T8" y="T9"/>
                  </a:cxn>
                </a:cxnLst>
                <a:rect l="T15" t="T16" r="T17" b="T18"/>
                <a:pathLst>
                  <a:path w="29" h="31">
                    <a:moveTo>
                      <a:pt x="0" y="7"/>
                    </a:moveTo>
                    <a:lnTo>
                      <a:pt x="1" y="22"/>
                    </a:lnTo>
                    <a:lnTo>
                      <a:pt x="25" y="31"/>
                    </a:lnTo>
                    <a:lnTo>
                      <a:pt x="29" y="0"/>
                    </a:lnTo>
                    <a:lnTo>
                      <a:pt x="0" y="7"/>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4" name="Freeform 150"/>
              <p:cNvSpPr>
                <a:spLocks noChangeArrowheads="1"/>
              </p:cNvSpPr>
              <p:nvPr/>
            </p:nvSpPr>
            <p:spPr bwMode="auto">
              <a:xfrm>
                <a:off x="4165" y="2092"/>
                <a:ext cx="16" cy="14"/>
              </a:xfrm>
              <a:custGeom>
                <a:avLst/>
                <a:gdLst>
                  <a:gd name="T0" fmla="*/ 0 w 31"/>
                  <a:gd name="T1" fmla="*/ 0 h 30"/>
                  <a:gd name="T2" fmla="*/ 1 w 31"/>
                  <a:gd name="T3" fmla="*/ 0 h 30"/>
                  <a:gd name="T4" fmla="*/ 1 w 31"/>
                  <a:gd name="T5" fmla="*/ 0 h 30"/>
                  <a:gd name="T6" fmla="*/ 1 w 31"/>
                  <a:gd name="T7" fmla="*/ 0 h 30"/>
                  <a:gd name="T8" fmla="*/ 0 w 31"/>
                  <a:gd name="T9" fmla="*/ 0 h 30"/>
                  <a:gd name="T10" fmla="*/ 0 60000 65536"/>
                  <a:gd name="T11" fmla="*/ 0 60000 65536"/>
                  <a:gd name="T12" fmla="*/ 0 60000 65536"/>
                  <a:gd name="T13" fmla="*/ 0 60000 65536"/>
                  <a:gd name="T14" fmla="*/ 0 60000 65536"/>
                  <a:gd name="T15" fmla="*/ 0 w 31"/>
                  <a:gd name="T16" fmla="*/ 0 h 30"/>
                  <a:gd name="T17" fmla="*/ 31 w 31"/>
                  <a:gd name="T18" fmla="*/ 30 h 30"/>
                </a:gdLst>
                <a:ahLst/>
                <a:cxnLst>
                  <a:cxn ang="T10">
                    <a:pos x="T0" y="T1"/>
                  </a:cxn>
                  <a:cxn ang="T11">
                    <a:pos x="T2" y="T3"/>
                  </a:cxn>
                  <a:cxn ang="T12">
                    <a:pos x="T4" y="T5"/>
                  </a:cxn>
                  <a:cxn ang="T13">
                    <a:pos x="T6" y="T7"/>
                  </a:cxn>
                  <a:cxn ang="T14">
                    <a:pos x="T8" y="T9"/>
                  </a:cxn>
                </a:cxnLst>
                <a:rect l="T15" t="T16" r="T17" b="T18"/>
                <a:pathLst>
                  <a:path w="31" h="30">
                    <a:moveTo>
                      <a:pt x="0" y="6"/>
                    </a:moveTo>
                    <a:lnTo>
                      <a:pt x="4" y="21"/>
                    </a:lnTo>
                    <a:lnTo>
                      <a:pt x="27" y="30"/>
                    </a:lnTo>
                    <a:lnTo>
                      <a:pt x="31"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5" name="Freeform 151"/>
              <p:cNvSpPr>
                <a:spLocks noChangeArrowheads="1"/>
              </p:cNvSpPr>
              <p:nvPr/>
            </p:nvSpPr>
            <p:spPr bwMode="auto">
              <a:xfrm>
                <a:off x="4139" y="2115"/>
                <a:ext cx="15" cy="14"/>
              </a:xfrm>
              <a:custGeom>
                <a:avLst/>
                <a:gdLst>
                  <a:gd name="T0" fmla="*/ 0 w 29"/>
                  <a:gd name="T1" fmla="*/ 0 h 30"/>
                  <a:gd name="T2" fmla="*/ 1 w 29"/>
                  <a:gd name="T3" fmla="*/ 0 h 30"/>
                  <a:gd name="T4" fmla="*/ 1 w 29"/>
                  <a:gd name="T5" fmla="*/ 0 h 30"/>
                  <a:gd name="T6" fmla="*/ 1 w 29"/>
                  <a:gd name="T7" fmla="*/ 0 h 30"/>
                  <a:gd name="T8" fmla="*/ 0 w 29"/>
                  <a:gd name="T9" fmla="*/ 0 h 30"/>
                  <a:gd name="T10" fmla="*/ 0 60000 65536"/>
                  <a:gd name="T11" fmla="*/ 0 60000 65536"/>
                  <a:gd name="T12" fmla="*/ 0 60000 65536"/>
                  <a:gd name="T13" fmla="*/ 0 60000 65536"/>
                  <a:gd name="T14" fmla="*/ 0 60000 65536"/>
                  <a:gd name="T15" fmla="*/ 0 w 29"/>
                  <a:gd name="T16" fmla="*/ 0 h 30"/>
                  <a:gd name="T17" fmla="*/ 29 w 29"/>
                  <a:gd name="T18" fmla="*/ 30 h 30"/>
                </a:gdLst>
                <a:ahLst/>
                <a:cxnLst>
                  <a:cxn ang="T10">
                    <a:pos x="T0" y="T1"/>
                  </a:cxn>
                  <a:cxn ang="T11">
                    <a:pos x="T2" y="T3"/>
                  </a:cxn>
                  <a:cxn ang="T12">
                    <a:pos x="T4" y="T5"/>
                  </a:cxn>
                  <a:cxn ang="T13">
                    <a:pos x="T6" y="T7"/>
                  </a:cxn>
                  <a:cxn ang="T14">
                    <a:pos x="T8" y="T9"/>
                  </a:cxn>
                </a:cxnLst>
                <a:rect l="T15" t="T16" r="T17" b="T18"/>
                <a:pathLst>
                  <a:path w="29" h="30">
                    <a:moveTo>
                      <a:pt x="0" y="6"/>
                    </a:moveTo>
                    <a:lnTo>
                      <a:pt x="3" y="21"/>
                    </a:lnTo>
                    <a:lnTo>
                      <a:pt x="27" y="30"/>
                    </a:lnTo>
                    <a:lnTo>
                      <a:pt x="29" y="0"/>
                    </a:lnTo>
                    <a:lnTo>
                      <a:pt x="0" y="6"/>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6" name="Freeform 152"/>
              <p:cNvSpPr>
                <a:spLocks noChangeArrowheads="1"/>
              </p:cNvSpPr>
              <p:nvPr/>
            </p:nvSpPr>
            <p:spPr bwMode="auto">
              <a:xfrm>
                <a:off x="4753" y="2319"/>
                <a:ext cx="379" cy="269"/>
              </a:xfrm>
              <a:custGeom>
                <a:avLst/>
                <a:gdLst>
                  <a:gd name="T0" fmla="*/ 1 w 758"/>
                  <a:gd name="T1" fmla="*/ 0 h 538"/>
                  <a:gd name="T2" fmla="*/ 0 w 758"/>
                  <a:gd name="T3" fmla="*/ 1 h 538"/>
                  <a:gd name="T4" fmla="*/ 1 w 758"/>
                  <a:gd name="T5" fmla="*/ 1 h 538"/>
                  <a:gd name="T6" fmla="*/ 1 w 758"/>
                  <a:gd name="T7" fmla="*/ 1 h 538"/>
                  <a:gd name="T8" fmla="*/ 1 w 758"/>
                  <a:gd name="T9" fmla="*/ 0 h 538"/>
                  <a:gd name="T10" fmla="*/ 0 60000 65536"/>
                  <a:gd name="T11" fmla="*/ 0 60000 65536"/>
                  <a:gd name="T12" fmla="*/ 0 60000 65536"/>
                  <a:gd name="T13" fmla="*/ 0 60000 65536"/>
                  <a:gd name="T14" fmla="*/ 0 60000 65536"/>
                  <a:gd name="T15" fmla="*/ 0 w 758"/>
                  <a:gd name="T16" fmla="*/ 0 h 538"/>
                  <a:gd name="T17" fmla="*/ 758 w 758"/>
                  <a:gd name="T18" fmla="*/ 538 h 538"/>
                </a:gdLst>
                <a:ahLst/>
                <a:cxnLst>
                  <a:cxn ang="T10">
                    <a:pos x="T0" y="T1"/>
                  </a:cxn>
                  <a:cxn ang="T11">
                    <a:pos x="T2" y="T3"/>
                  </a:cxn>
                  <a:cxn ang="T12">
                    <a:pos x="T4" y="T5"/>
                  </a:cxn>
                  <a:cxn ang="T13">
                    <a:pos x="T6" y="T7"/>
                  </a:cxn>
                  <a:cxn ang="T14">
                    <a:pos x="T8" y="T9"/>
                  </a:cxn>
                </a:cxnLst>
                <a:rect l="T15" t="T16" r="T17" b="T18"/>
                <a:pathLst>
                  <a:path w="758" h="538">
                    <a:moveTo>
                      <a:pt x="758" y="0"/>
                    </a:moveTo>
                    <a:lnTo>
                      <a:pt x="0" y="384"/>
                    </a:lnTo>
                    <a:lnTo>
                      <a:pt x="20" y="538"/>
                    </a:lnTo>
                    <a:lnTo>
                      <a:pt x="758" y="220"/>
                    </a:lnTo>
                    <a:lnTo>
                      <a:pt x="758" y="0"/>
                    </a:lnTo>
                    <a:close/>
                  </a:path>
                </a:pathLst>
              </a:custGeom>
              <a:solidFill>
                <a:srgbClr val="464B4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7" name="Freeform 153"/>
              <p:cNvSpPr>
                <a:spLocks noChangeArrowheads="1"/>
              </p:cNvSpPr>
              <p:nvPr/>
            </p:nvSpPr>
            <p:spPr bwMode="auto">
              <a:xfrm>
                <a:off x="4770" y="2501"/>
                <a:ext cx="362" cy="198"/>
              </a:xfrm>
              <a:custGeom>
                <a:avLst/>
                <a:gdLst>
                  <a:gd name="T0" fmla="*/ 1 w 723"/>
                  <a:gd name="T1" fmla="*/ 0 h 397"/>
                  <a:gd name="T2" fmla="*/ 0 w 723"/>
                  <a:gd name="T3" fmla="*/ 0 h 397"/>
                  <a:gd name="T4" fmla="*/ 1 w 723"/>
                  <a:gd name="T5" fmla="*/ 0 h 397"/>
                  <a:gd name="T6" fmla="*/ 1 w 723"/>
                  <a:gd name="T7" fmla="*/ 0 h 397"/>
                  <a:gd name="T8" fmla="*/ 1 w 723"/>
                  <a:gd name="T9" fmla="*/ 0 h 397"/>
                  <a:gd name="T10" fmla="*/ 1 w 723"/>
                  <a:gd name="T11" fmla="*/ 0 h 397"/>
                  <a:gd name="T12" fmla="*/ 0 60000 65536"/>
                  <a:gd name="T13" fmla="*/ 0 60000 65536"/>
                  <a:gd name="T14" fmla="*/ 0 60000 65536"/>
                  <a:gd name="T15" fmla="*/ 0 60000 65536"/>
                  <a:gd name="T16" fmla="*/ 0 60000 65536"/>
                  <a:gd name="T17" fmla="*/ 0 60000 65536"/>
                  <a:gd name="T18" fmla="*/ 0 w 723"/>
                  <a:gd name="T19" fmla="*/ 0 h 397"/>
                  <a:gd name="T20" fmla="*/ 723 w 723"/>
                  <a:gd name="T21" fmla="*/ 397 h 397"/>
                </a:gdLst>
                <a:ahLst/>
                <a:cxnLst>
                  <a:cxn ang="T12">
                    <a:pos x="T0" y="T1"/>
                  </a:cxn>
                  <a:cxn ang="T13">
                    <a:pos x="T2" y="T3"/>
                  </a:cxn>
                  <a:cxn ang="T14">
                    <a:pos x="T4" y="T5"/>
                  </a:cxn>
                  <a:cxn ang="T15">
                    <a:pos x="T6" y="T7"/>
                  </a:cxn>
                  <a:cxn ang="T16">
                    <a:pos x="T8" y="T9"/>
                  </a:cxn>
                  <a:cxn ang="T17">
                    <a:pos x="T10" y="T11"/>
                  </a:cxn>
                </a:cxnLst>
                <a:rect l="T18" t="T19" r="T20" b="T21"/>
                <a:pathLst>
                  <a:path w="723" h="397">
                    <a:moveTo>
                      <a:pt x="675" y="48"/>
                    </a:moveTo>
                    <a:lnTo>
                      <a:pt x="0" y="318"/>
                    </a:lnTo>
                    <a:lnTo>
                      <a:pt x="17" y="397"/>
                    </a:lnTo>
                    <a:lnTo>
                      <a:pt x="723" y="127"/>
                    </a:lnTo>
                    <a:lnTo>
                      <a:pt x="705" y="0"/>
                    </a:lnTo>
                    <a:lnTo>
                      <a:pt x="675" y="48"/>
                    </a:lnTo>
                    <a:close/>
                  </a:path>
                </a:pathLst>
              </a:custGeom>
              <a:solidFill>
                <a:srgbClr val="441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8" name="Freeform 154"/>
              <p:cNvSpPr>
                <a:spLocks noChangeArrowheads="1"/>
              </p:cNvSpPr>
              <p:nvPr/>
            </p:nvSpPr>
            <p:spPr bwMode="auto">
              <a:xfrm>
                <a:off x="4786" y="2621"/>
                <a:ext cx="346" cy="269"/>
              </a:xfrm>
              <a:custGeom>
                <a:avLst/>
                <a:gdLst>
                  <a:gd name="T0" fmla="*/ 1 w 692"/>
                  <a:gd name="T1" fmla="*/ 0 h 540"/>
                  <a:gd name="T2" fmla="*/ 1 w 692"/>
                  <a:gd name="T3" fmla="*/ 0 h 540"/>
                  <a:gd name="T4" fmla="*/ 1 w 692"/>
                  <a:gd name="T5" fmla="*/ 0 h 540"/>
                  <a:gd name="T6" fmla="*/ 0 w 692"/>
                  <a:gd name="T7" fmla="*/ 0 h 540"/>
                  <a:gd name="T8" fmla="*/ 0 w 692"/>
                  <a:gd name="T9" fmla="*/ 0 h 540"/>
                  <a:gd name="T10" fmla="*/ 1 w 692"/>
                  <a:gd name="T11" fmla="*/ 0 h 540"/>
                  <a:gd name="T12" fmla="*/ 1 w 692"/>
                  <a:gd name="T13" fmla="*/ 0 h 540"/>
                  <a:gd name="T14" fmla="*/ 0 60000 65536"/>
                  <a:gd name="T15" fmla="*/ 0 60000 65536"/>
                  <a:gd name="T16" fmla="*/ 0 60000 65536"/>
                  <a:gd name="T17" fmla="*/ 0 60000 65536"/>
                  <a:gd name="T18" fmla="*/ 0 60000 65536"/>
                  <a:gd name="T19" fmla="*/ 0 60000 65536"/>
                  <a:gd name="T20" fmla="*/ 0 60000 65536"/>
                  <a:gd name="T21" fmla="*/ 0 w 692"/>
                  <a:gd name="T22" fmla="*/ 0 h 540"/>
                  <a:gd name="T23" fmla="*/ 692 w 692"/>
                  <a:gd name="T24" fmla="*/ 540 h 5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2" h="540">
                    <a:moveTo>
                      <a:pt x="692" y="0"/>
                    </a:moveTo>
                    <a:lnTo>
                      <a:pt x="158" y="237"/>
                    </a:lnTo>
                    <a:lnTo>
                      <a:pt x="158" y="365"/>
                    </a:lnTo>
                    <a:lnTo>
                      <a:pt x="0" y="428"/>
                    </a:lnTo>
                    <a:lnTo>
                      <a:pt x="0" y="540"/>
                    </a:lnTo>
                    <a:lnTo>
                      <a:pt x="692" y="301"/>
                    </a:lnTo>
                    <a:lnTo>
                      <a:pt x="692" y="0"/>
                    </a:lnTo>
                    <a:close/>
                  </a:path>
                </a:pathLst>
              </a:custGeom>
              <a:solidFill>
                <a:srgbClr val="441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59" name="Freeform 155"/>
              <p:cNvSpPr>
                <a:spLocks noChangeArrowheads="1"/>
              </p:cNvSpPr>
              <p:nvPr/>
            </p:nvSpPr>
            <p:spPr bwMode="auto">
              <a:xfrm>
                <a:off x="4677" y="2033"/>
                <a:ext cx="455" cy="318"/>
              </a:xfrm>
              <a:custGeom>
                <a:avLst/>
                <a:gdLst>
                  <a:gd name="T0" fmla="*/ 0 w 910"/>
                  <a:gd name="T1" fmla="*/ 1 h 635"/>
                  <a:gd name="T2" fmla="*/ 1 w 910"/>
                  <a:gd name="T3" fmla="*/ 0 h 635"/>
                  <a:gd name="T4" fmla="*/ 1 w 910"/>
                  <a:gd name="T5" fmla="*/ 1 h 635"/>
                  <a:gd name="T6" fmla="*/ 1 w 910"/>
                  <a:gd name="T7" fmla="*/ 1 h 635"/>
                  <a:gd name="T8" fmla="*/ 0 w 910"/>
                  <a:gd name="T9" fmla="*/ 1 h 635"/>
                  <a:gd name="T10" fmla="*/ 0 60000 65536"/>
                  <a:gd name="T11" fmla="*/ 0 60000 65536"/>
                  <a:gd name="T12" fmla="*/ 0 60000 65536"/>
                  <a:gd name="T13" fmla="*/ 0 60000 65536"/>
                  <a:gd name="T14" fmla="*/ 0 60000 65536"/>
                  <a:gd name="T15" fmla="*/ 0 w 910"/>
                  <a:gd name="T16" fmla="*/ 0 h 635"/>
                  <a:gd name="T17" fmla="*/ 910 w 910"/>
                  <a:gd name="T18" fmla="*/ 635 h 635"/>
                </a:gdLst>
                <a:ahLst/>
                <a:cxnLst>
                  <a:cxn ang="T10">
                    <a:pos x="T0" y="T1"/>
                  </a:cxn>
                  <a:cxn ang="T11">
                    <a:pos x="T2" y="T3"/>
                  </a:cxn>
                  <a:cxn ang="T12">
                    <a:pos x="T4" y="T5"/>
                  </a:cxn>
                  <a:cxn ang="T13">
                    <a:pos x="T6" y="T7"/>
                  </a:cxn>
                  <a:cxn ang="T14">
                    <a:pos x="T8" y="T9"/>
                  </a:cxn>
                </a:cxnLst>
                <a:rect l="T15" t="T16" r="T17" b="T18"/>
                <a:pathLst>
                  <a:path w="910" h="635">
                    <a:moveTo>
                      <a:pt x="0" y="509"/>
                    </a:moveTo>
                    <a:lnTo>
                      <a:pt x="910" y="0"/>
                    </a:lnTo>
                    <a:lnTo>
                      <a:pt x="894" y="191"/>
                    </a:lnTo>
                    <a:lnTo>
                      <a:pt x="46" y="635"/>
                    </a:lnTo>
                    <a:lnTo>
                      <a:pt x="0" y="509"/>
                    </a:lnTo>
                    <a:close/>
                  </a:path>
                </a:pathLst>
              </a:custGeom>
              <a:solidFill>
                <a:srgbClr val="441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0" name="Freeform 156"/>
              <p:cNvSpPr>
                <a:spLocks noChangeArrowheads="1"/>
              </p:cNvSpPr>
              <p:nvPr/>
            </p:nvSpPr>
            <p:spPr bwMode="auto">
              <a:xfrm>
                <a:off x="4582" y="2282"/>
                <a:ext cx="96" cy="204"/>
              </a:xfrm>
              <a:custGeom>
                <a:avLst/>
                <a:gdLst>
                  <a:gd name="T0" fmla="*/ 0 w 193"/>
                  <a:gd name="T1" fmla="*/ 0 h 410"/>
                  <a:gd name="T2" fmla="*/ 0 w 193"/>
                  <a:gd name="T3" fmla="*/ 0 h 410"/>
                  <a:gd name="T4" fmla="*/ 0 w 193"/>
                  <a:gd name="T5" fmla="*/ 0 h 410"/>
                  <a:gd name="T6" fmla="*/ 0 w 193"/>
                  <a:gd name="T7" fmla="*/ 0 h 410"/>
                  <a:gd name="T8" fmla="*/ 0 w 193"/>
                  <a:gd name="T9" fmla="*/ 0 h 410"/>
                  <a:gd name="T10" fmla="*/ 0 w 193"/>
                  <a:gd name="T11" fmla="*/ 0 h 410"/>
                  <a:gd name="T12" fmla="*/ 0 w 193"/>
                  <a:gd name="T13" fmla="*/ 0 h 410"/>
                  <a:gd name="T14" fmla="*/ 0 w 193"/>
                  <a:gd name="T15" fmla="*/ 0 h 410"/>
                  <a:gd name="T16" fmla="*/ 0 w 193"/>
                  <a:gd name="T17" fmla="*/ 0 h 410"/>
                  <a:gd name="T18" fmla="*/ 0 w 193"/>
                  <a:gd name="T19" fmla="*/ 0 h 4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3"/>
                  <a:gd name="T31" fmla="*/ 0 h 410"/>
                  <a:gd name="T32" fmla="*/ 193 w 193"/>
                  <a:gd name="T33" fmla="*/ 410 h 4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3" h="410">
                    <a:moveTo>
                      <a:pt x="64" y="0"/>
                    </a:moveTo>
                    <a:lnTo>
                      <a:pt x="176" y="72"/>
                    </a:lnTo>
                    <a:lnTo>
                      <a:pt x="182" y="144"/>
                    </a:lnTo>
                    <a:lnTo>
                      <a:pt x="147" y="190"/>
                    </a:lnTo>
                    <a:lnTo>
                      <a:pt x="193" y="403"/>
                    </a:lnTo>
                    <a:lnTo>
                      <a:pt x="51" y="410"/>
                    </a:lnTo>
                    <a:lnTo>
                      <a:pt x="46" y="190"/>
                    </a:lnTo>
                    <a:lnTo>
                      <a:pt x="6" y="190"/>
                    </a:lnTo>
                    <a:lnTo>
                      <a:pt x="0" y="78"/>
                    </a:lnTo>
                    <a:lnTo>
                      <a:pt x="64" y="0"/>
                    </a:lnTo>
                    <a:close/>
                  </a:path>
                </a:pathLst>
              </a:custGeom>
              <a:solidFill>
                <a:srgbClr val="441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1" name="Freeform 157"/>
              <p:cNvSpPr>
                <a:spLocks noChangeArrowheads="1"/>
              </p:cNvSpPr>
              <p:nvPr/>
            </p:nvSpPr>
            <p:spPr bwMode="auto">
              <a:xfrm>
                <a:off x="4682" y="2525"/>
                <a:ext cx="50" cy="73"/>
              </a:xfrm>
              <a:custGeom>
                <a:avLst/>
                <a:gdLst>
                  <a:gd name="T0" fmla="*/ 0 w 99"/>
                  <a:gd name="T1" fmla="*/ 0 h 147"/>
                  <a:gd name="T2" fmla="*/ 1 w 99"/>
                  <a:gd name="T3" fmla="*/ 0 h 147"/>
                  <a:gd name="T4" fmla="*/ 1 w 99"/>
                  <a:gd name="T5" fmla="*/ 0 h 147"/>
                  <a:gd name="T6" fmla="*/ 1 w 99"/>
                  <a:gd name="T7" fmla="*/ 0 h 147"/>
                  <a:gd name="T8" fmla="*/ 1 w 99"/>
                  <a:gd name="T9" fmla="*/ 0 h 147"/>
                  <a:gd name="T10" fmla="*/ 1 w 99"/>
                  <a:gd name="T11" fmla="*/ 0 h 147"/>
                  <a:gd name="T12" fmla="*/ 1 w 99"/>
                  <a:gd name="T13" fmla="*/ 0 h 147"/>
                  <a:gd name="T14" fmla="*/ 0 w 99"/>
                  <a:gd name="T15" fmla="*/ 0 h 147"/>
                  <a:gd name="T16" fmla="*/ 0 60000 65536"/>
                  <a:gd name="T17" fmla="*/ 0 60000 65536"/>
                  <a:gd name="T18" fmla="*/ 0 60000 65536"/>
                  <a:gd name="T19" fmla="*/ 0 60000 65536"/>
                  <a:gd name="T20" fmla="*/ 0 60000 65536"/>
                  <a:gd name="T21" fmla="*/ 0 60000 65536"/>
                  <a:gd name="T22" fmla="*/ 0 60000 65536"/>
                  <a:gd name="T23" fmla="*/ 0 60000 65536"/>
                  <a:gd name="T24" fmla="*/ 0 w 99"/>
                  <a:gd name="T25" fmla="*/ 0 h 147"/>
                  <a:gd name="T26" fmla="*/ 99 w 99"/>
                  <a:gd name="T27" fmla="*/ 147 h 1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 h="147">
                    <a:moveTo>
                      <a:pt x="0" y="0"/>
                    </a:moveTo>
                    <a:lnTo>
                      <a:pt x="99" y="6"/>
                    </a:lnTo>
                    <a:lnTo>
                      <a:pt x="95" y="147"/>
                    </a:lnTo>
                    <a:lnTo>
                      <a:pt x="11" y="141"/>
                    </a:lnTo>
                    <a:lnTo>
                      <a:pt x="9" y="119"/>
                    </a:lnTo>
                    <a:lnTo>
                      <a:pt x="6" y="68"/>
                    </a:lnTo>
                    <a:lnTo>
                      <a:pt x="2" y="20"/>
                    </a:lnTo>
                    <a:lnTo>
                      <a:pt x="0" y="0"/>
                    </a:lnTo>
                    <a:close/>
                  </a:path>
                </a:pathLst>
              </a:custGeom>
              <a:solidFill>
                <a:srgbClr val="441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2" name="Freeform 158"/>
              <p:cNvSpPr>
                <a:spLocks noChangeArrowheads="1"/>
              </p:cNvSpPr>
              <p:nvPr/>
            </p:nvSpPr>
            <p:spPr bwMode="auto">
              <a:xfrm>
                <a:off x="4573" y="2000"/>
                <a:ext cx="420" cy="267"/>
              </a:xfrm>
              <a:custGeom>
                <a:avLst/>
                <a:gdLst>
                  <a:gd name="T0" fmla="*/ 1 w 840"/>
                  <a:gd name="T1" fmla="*/ 1 h 534"/>
                  <a:gd name="T2" fmla="*/ 1 w 840"/>
                  <a:gd name="T3" fmla="*/ 0 h 534"/>
                  <a:gd name="T4" fmla="*/ 1 w 840"/>
                  <a:gd name="T5" fmla="*/ 1 h 534"/>
                  <a:gd name="T6" fmla="*/ 1 w 840"/>
                  <a:gd name="T7" fmla="*/ 1 h 534"/>
                  <a:gd name="T8" fmla="*/ 1 w 840"/>
                  <a:gd name="T9" fmla="*/ 1 h 534"/>
                  <a:gd name="T10" fmla="*/ 1 w 840"/>
                  <a:gd name="T11" fmla="*/ 0 h 534"/>
                  <a:gd name="T12" fmla="*/ 1 w 840"/>
                  <a:gd name="T13" fmla="*/ 1 h 534"/>
                  <a:gd name="T14" fmla="*/ 1 w 840"/>
                  <a:gd name="T15" fmla="*/ 1 h 534"/>
                  <a:gd name="T16" fmla="*/ 1 w 840"/>
                  <a:gd name="T17" fmla="*/ 1 h 534"/>
                  <a:gd name="T18" fmla="*/ 1 w 840"/>
                  <a:gd name="T19" fmla="*/ 1 h 534"/>
                  <a:gd name="T20" fmla="*/ 1 w 840"/>
                  <a:gd name="T21" fmla="*/ 1 h 534"/>
                  <a:gd name="T22" fmla="*/ 1 w 840"/>
                  <a:gd name="T23" fmla="*/ 1 h 534"/>
                  <a:gd name="T24" fmla="*/ 1 w 840"/>
                  <a:gd name="T25" fmla="*/ 1 h 534"/>
                  <a:gd name="T26" fmla="*/ 1 w 840"/>
                  <a:gd name="T27" fmla="*/ 1 h 534"/>
                  <a:gd name="T28" fmla="*/ 1 w 840"/>
                  <a:gd name="T29" fmla="*/ 1 h 534"/>
                  <a:gd name="T30" fmla="*/ 1 w 840"/>
                  <a:gd name="T31" fmla="*/ 1 h 534"/>
                  <a:gd name="T32" fmla="*/ 1 w 840"/>
                  <a:gd name="T33" fmla="*/ 1 h 534"/>
                  <a:gd name="T34" fmla="*/ 1 w 840"/>
                  <a:gd name="T35" fmla="*/ 1 h 534"/>
                  <a:gd name="T36" fmla="*/ 0 w 840"/>
                  <a:gd name="T37" fmla="*/ 1 h 534"/>
                  <a:gd name="T38" fmla="*/ 1 w 840"/>
                  <a:gd name="T39" fmla="*/ 1 h 534"/>
                  <a:gd name="T40" fmla="*/ 1 w 840"/>
                  <a:gd name="T41" fmla="*/ 1 h 534"/>
                  <a:gd name="T42" fmla="*/ 1 w 840"/>
                  <a:gd name="T43" fmla="*/ 1 h 534"/>
                  <a:gd name="T44" fmla="*/ 1 w 840"/>
                  <a:gd name="T45" fmla="*/ 1 h 534"/>
                  <a:gd name="T46" fmla="*/ 1 w 840"/>
                  <a:gd name="T47" fmla="*/ 1 h 5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40"/>
                  <a:gd name="T73" fmla="*/ 0 h 534"/>
                  <a:gd name="T74" fmla="*/ 840 w 840"/>
                  <a:gd name="T75" fmla="*/ 534 h 5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40" h="534">
                    <a:moveTo>
                      <a:pt x="77" y="112"/>
                    </a:moveTo>
                    <a:lnTo>
                      <a:pt x="317" y="0"/>
                    </a:lnTo>
                    <a:lnTo>
                      <a:pt x="381" y="53"/>
                    </a:lnTo>
                    <a:lnTo>
                      <a:pt x="482" y="5"/>
                    </a:lnTo>
                    <a:lnTo>
                      <a:pt x="517" y="53"/>
                    </a:lnTo>
                    <a:lnTo>
                      <a:pt x="640" y="0"/>
                    </a:lnTo>
                    <a:lnTo>
                      <a:pt x="680" y="77"/>
                    </a:lnTo>
                    <a:lnTo>
                      <a:pt x="800" y="29"/>
                    </a:lnTo>
                    <a:lnTo>
                      <a:pt x="840" y="136"/>
                    </a:lnTo>
                    <a:lnTo>
                      <a:pt x="29" y="534"/>
                    </a:lnTo>
                    <a:lnTo>
                      <a:pt x="35" y="444"/>
                    </a:lnTo>
                    <a:lnTo>
                      <a:pt x="581" y="183"/>
                    </a:lnTo>
                    <a:lnTo>
                      <a:pt x="570" y="136"/>
                    </a:lnTo>
                    <a:lnTo>
                      <a:pt x="429" y="183"/>
                    </a:lnTo>
                    <a:lnTo>
                      <a:pt x="387" y="125"/>
                    </a:lnTo>
                    <a:lnTo>
                      <a:pt x="288" y="172"/>
                    </a:lnTo>
                    <a:lnTo>
                      <a:pt x="277" y="136"/>
                    </a:lnTo>
                    <a:lnTo>
                      <a:pt x="11" y="242"/>
                    </a:lnTo>
                    <a:lnTo>
                      <a:pt x="0" y="160"/>
                    </a:lnTo>
                    <a:lnTo>
                      <a:pt x="93" y="88"/>
                    </a:lnTo>
                    <a:lnTo>
                      <a:pt x="90" y="92"/>
                    </a:lnTo>
                    <a:lnTo>
                      <a:pt x="82" y="97"/>
                    </a:lnTo>
                    <a:lnTo>
                      <a:pt x="77" y="106"/>
                    </a:lnTo>
                    <a:lnTo>
                      <a:pt x="77" y="112"/>
                    </a:lnTo>
                    <a:close/>
                  </a:path>
                </a:pathLst>
              </a:custGeom>
              <a:solidFill>
                <a:srgbClr val="66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3" name="Freeform 159"/>
              <p:cNvSpPr>
                <a:spLocks noChangeArrowheads="1"/>
              </p:cNvSpPr>
              <p:nvPr/>
            </p:nvSpPr>
            <p:spPr bwMode="auto">
              <a:xfrm>
                <a:off x="4578" y="2097"/>
                <a:ext cx="142" cy="117"/>
              </a:xfrm>
              <a:custGeom>
                <a:avLst/>
                <a:gdLst>
                  <a:gd name="T0" fmla="*/ 0 w 282"/>
                  <a:gd name="T1" fmla="*/ 1 h 234"/>
                  <a:gd name="T2" fmla="*/ 1 w 282"/>
                  <a:gd name="T3" fmla="*/ 0 h 234"/>
                  <a:gd name="T4" fmla="*/ 1 w 282"/>
                  <a:gd name="T5" fmla="*/ 1 h 234"/>
                  <a:gd name="T6" fmla="*/ 0 w 282"/>
                  <a:gd name="T7" fmla="*/ 1 h 234"/>
                  <a:gd name="T8" fmla="*/ 0 w 282"/>
                  <a:gd name="T9" fmla="*/ 1 h 234"/>
                  <a:gd name="T10" fmla="*/ 0 w 282"/>
                  <a:gd name="T11" fmla="*/ 1 h 234"/>
                  <a:gd name="T12" fmla="*/ 0 60000 65536"/>
                  <a:gd name="T13" fmla="*/ 0 60000 65536"/>
                  <a:gd name="T14" fmla="*/ 0 60000 65536"/>
                  <a:gd name="T15" fmla="*/ 0 60000 65536"/>
                  <a:gd name="T16" fmla="*/ 0 60000 65536"/>
                  <a:gd name="T17" fmla="*/ 0 60000 65536"/>
                  <a:gd name="T18" fmla="*/ 0 w 282"/>
                  <a:gd name="T19" fmla="*/ 0 h 234"/>
                  <a:gd name="T20" fmla="*/ 282 w 282"/>
                  <a:gd name="T21" fmla="*/ 234 h 234"/>
                </a:gdLst>
                <a:ahLst/>
                <a:cxnLst>
                  <a:cxn ang="T12">
                    <a:pos x="T0" y="T1"/>
                  </a:cxn>
                  <a:cxn ang="T13">
                    <a:pos x="T2" y="T3"/>
                  </a:cxn>
                  <a:cxn ang="T14">
                    <a:pos x="T4" y="T5"/>
                  </a:cxn>
                  <a:cxn ang="T15">
                    <a:pos x="T6" y="T7"/>
                  </a:cxn>
                  <a:cxn ang="T16">
                    <a:pos x="T8" y="T9"/>
                  </a:cxn>
                  <a:cxn ang="T17">
                    <a:pos x="T10" y="T11"/>
                  </a:cxn>
                </a:cxnLst>
                <a:rect l="T18" t="T19" r="T20" b="T21"/>
                <a:pathLst>
                  <a:path w="282" h="234">
                    <a:moveTo>
                      <a:pt x="0" y="120"/>
                    </a:moveTo>
                    <a:lnTo>
                      <a:pt x="247" y="0"/>
                    </a:lnTo>
                    <a:lnTo>
                      <a:pt x="282" y="72"/>
                    </a:lnTo>
                    <a:lnTo>
                      <a:pt x="0" y="234"/>
                    </a:lnTo>
                    <a:lnTo>
                      <a:pt x="0" y="149"/>
                    </a:lnTo>
                    <a:lnTo>
                      <a:pt x="0" y="120"/>
                    </a:lnTo>
                    <a:close/>
                  </a:path>
                </a:pathLst>
              </a:custGeom>
              <a:solidFill>
                <a:srgbClr val="48484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4" name="Freeform 160"/>
              <p:cNvSpPr>
                <a:spLocks noChangeArrowheads="1"/>
              </p:cNvSpPr>
              <p:nvPr/>
            </p:nvSpPr>
            <p:spPr bwMode="auto">
              <a:xfrm>
                <a:off x="3802" y="1584"/>
                <a:ext cx="738" cy="913"/>
              </a:xfrm>
              <a:custGeom>
                <a:avLst/>
                <a:gdLst>
                  <a:gd name="T0" fmla="*/ 2 w 1476"/>
                  <a:gd name="T1" fmla="*/ 0 h 1827"/>
                  <a:gd name="T2" fmla="*/ 2 w 1476"/>
                  <a:gd name="T3" fmla="*/ 0 h 1827"/>
                  <a:gd name="T4" fmla="*/ 2 w 1476"/>
                  <a:gd name="T5" fmla="*/ 0 h 1827"/>
                  <a:gd name="T6" fmla="*/ 2 w 1476"/>
                  <a:gd name="T7" fmla="*/ 0 h 1827"/>
                  <a:gd name="T8" fmla="*/ 2 w 1476"/>
                  <a:gd name="T9" fmla="*/ 1 h 1827"/>
                  <a:gd name="T10" fmla="*/ 2 w 1476"/>
                  <a:gd name="T11" fmla="*/ 1 h 1827"/>
                  <a:gd name="T12" fmla="*/ 2 w 1476"/>
                  <a:gd name="T13" fmla="*/ 1 h 1827"/>
                  <a:gd name="T14" fmla="*/ 2 w 1476"/>
                  <a:gd name="T15" fmla="*/ 1 h 1827"/>
                  <a:gd name="T16" fmla="*/ 2 w 1476"/>
                  <a:gd name="T17" fmla="*/ 1 h 1827"/>
                  <a:gd name="T18" fmla="*/ 2 w 1476"/>
                  <a:gd name="T19" fmla="*/ 1 h 1827"/>
                  <a:gd name="T20" fmla="*/ 2 w 1476"/>
                  <a:gd name="T21" fmla="*/ 1 h 1827"/>
                  <a:gd name="T22" fmla="*/ 2 w 1476"/>
                  <a:gd name="T23" fmla="*/ 1 h 1827"/>
                  <a:gd name="T24" fmla="*/ 2 w 1476"/>
                  <a:gd name="T25" fmla="*/ 1 h 1827"/>
                  <a:gd name="T26" fmla="*/ 2 w 1476"/>
                  <a:gd name="T27" fmla="*/ 1 h 1827"/>
                  <a:gd name="T28" fmla="*/ 2 w 1476"/>
                  <a:gd name="T29" fmla="*/ 1 h 1827"/>
                  <a:gd name="T30" fmla="*/ 2 w 1476"/>
                  <a:gd name="T31" fmla="*/ 0 h 1827"/>
                  <a:gd name="T32" fmla="*/ 2 w 1476"/>
                  <a:gd name="T33" fmla="*/ 1 h 1827"/>
                  <a:gd name="T34" fmla="*/ 2 w 1476"/>
                  <a:gd name="T35" fmla="*/ 0 h 1827"/>
                  <a:gd name="T36" fmla="*/ 2 w 1476"/>
                  <a:gd name="T37" fmla="*/ 0 h 1827"/>
                  <a:gd name="T38" fmla="*/ 2 w 1476"/>
                  <a:gd name="T39" fmla="*/ 0 h 1827"/>
                  <a:gd name="T40" fmla="*/ 1 w 1476"/>
                  <a:gd name="T41" fmla="*/ 0 h 1827"/>
                  <a:gd name="T42" fmla="*/ 1 w 1476"/>
                  <a:gd name="T43" fmla="*/ 0 h 1827"/>
                  <a:gd name="T44" fmla="*/ 1 w 1476"/>
                  <a:gd name="T45" fmla="*/ 0 h 1827"/>
                  <a:gd name="T46" fmla="*/ 1 w 1476"/>
                  <a:gd name="T47" fmla="*/ 0 h 1827"/>
                  <a:gd name="T48" fmla="*/ 1 w 1476"/>
                  <a:gd name="T49" fmla="*/ 0 h 1827"/>
                  <a:gd name="T50" fmla="*/ 1 w 1476"/>
                  <a:gd name="T51" fmla="*/ 0 h 1827"/>
                  <a:gd name="T52" fmla="*/ 1 w 1476"/>
                  <a:gd name="T53" fmla="*/ 0 h 1827"/>
                  <a:gd name="T54" fmla="*/ 1 w 1476"/>
                  <a:gd name="T55" fmla="*/ 0 h 1827"/>
                  <a:gd name="T56" fmla="*/ 1 w 1476"/>
                  <a:gd name="T57" fmla="*/ 0 h 1827"/>
                  <a:gd name="T58" fmla="*/ 1 w 1476"/>
                  <a:gd name="T59" fmla="*/ 0 h 1827"/>
                  <a:gd name="T60" fmla="*/ 1 w 1476"/>
                  <a:gd name="T61" fmla="*/ 0 h 1827"/>
                  <a:gd name="T62" fmla="*/ 1 w 1476"/>
                  <a:gd name="T63" fmla="*/ 0 h 1827"/>
                  <a:gd name="T64" fmla="*/ 1 w 1476"/>
                  <a:gd name="T65" fmla="*/ 0 h 1827"/>
                  <a:gd name="T66" fmla="*/ 1 w 1476"/>
                  <a:gd name="T67" fmla="*/ 0 h 1827"/>
                  <a:gd name="T68" fmla="*/ 1 w 1476"/>
                  <a:gd name="T69" fmla="*/ 0 h 1827"/>
                  <a:gd name="T70" fmla="*/ 1 w 1476"/>
                  <a:gd name="T71" fmla="*/ 0 h 1827"/>
                  <a:gd name="T72" fmla="*/ 1 w 1476"/>
                  <a:gd name="T73" fmla="*/ 0 h 1827"/>
                  <a:gd name="T74" fmla="*/ 1 w 1476"/>
                  <a:gd name="T75" fmla="*/ 0 h 1827"/>
                  <a:gd name="T76" fmla="*/ 1 w 1476"/>
                  <a:gd name="T77" fmla="*/ 0 h 1827"/>
                  <a:gd name="T78" fmla="*/ 2 w 1476"/>
                  <a:gd name="T79" fmla="*/ 0 h 1827"/>
                  <a:gd name="T80" fmla="*/ 2 w 1476"/>
                  <a:gd name="T81" fmla="*/ 0 h 1827"/>
                  <a:gd name="T82" fmla="*/ 2 w 1476"/>
                  <a:gd name="T83" fmla="*/ 0 h 18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76"/>
                  <a:gd name="T127" fmla="*/ 0 h 1827"/>
                  <a:gd name="T128" fmla="*/ 1476 w 1476"/>
                  <a:gd name="T129" fmla="*/ 1827 h 18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76" h="1827">
                    <a:moveTo>
                      <a:pt x="1164" y="542"/>
                    </a:moveTo>
                    <a:lnTo>
                      <a:pt x="1184" y="591"/>
                    </a:lnTo>
                    <a:lnTo>
                      <a:pt x="1265" y="650"/>
                    </a:lnTo>
                    <a:lnTo>
                      <a:pt x="1345" y="643"/>
                    </a:lnTo>
                    <a:lnTo>
                      <a:pt x="1255" y="712"/>
                    </a:lnTo>
                    <a:lnTo>
                      <a:pt x="1265" y="815"/>
                    </a:lnTo>
                    <a:lnTo>
                      <a:pt x="1314" y="905"/>
                    </a:lnTo>
                    <a:lnTo>
                      <a:pt x="1406" y="925"/>
                    </a:lnTo>
                    <a:lnTo>
                      <a:pt x="1406" y="1006"/>
                    </a:lnTo>
                    <a:lnTo>
                      <a:pt x="1334" y="1026"/>
                    </a:lnTo>
                    <a:lnTo>
                      <a:pt x="1334" y="1170"/>
                    </a:lnTo>
                    <a:lnTo>
                      <a:pt x="1415" y="1250"/>
                    </a:lnTo>
                    <a:lnTo>
                      <a:pt x="1435" y="1362"/>
                    </a:lnTo>
                    <a:lnTo>
                      <a:pt x="1375" y="1412"/>
                    </a:lnTo>
                    <a:lnTo>
                      <a:pt x="1375" y="1524"/>
                    </a:lnTo>
                    <a:lnTo>
                      <a:pt x="1465" y="1605"/>
                    </a:lnTo>
                    <a:lnTo>
                      <a:pt x="1476" y="1715"/>
                    </a:lnTo>
                    <a:lnTo>
                      <a:pt x="1476" y="1807"/>
                    </a:lnTo>
                    <a:lnTo>
                      <a:pt x="1395" y="1827"/>
                    </a:lnTo>
                    <a:lnTo>
                      <a:pt x="1325" y="1827"/>
                    </a:lnTo>
                    <a:lnTo>
                      <a:pt x="1276" y="1686"/>
                    </a:lnTo>
                    <a:lnTo>
                      <a:pt x="1325" y="1746"/>
                    </a:lnTo>
                    <a:lnTo>
                      <a:pt x="1406" y="1746"/>
                    </a:lnTo>
                    <a:lnTo>
                      <a:pt x="1325" y="1676"/>
                    </a:lnTo>
                    <a:lnTo>
                      <a:pt x="1334" y="1596"/>
                    </a:lnTo>
                    <a:lnTo>
                      <a:pt x="1285" y="1524"/>
                    </a:lnTo>
                    <a:lnTo>
                      <a:pt x="1325" y="1432"/>
                    </a:lnTo>
                    <a:lnTo>
                      <a:pt x="1325" y="1331"/>
                    </a:lnTo>
                    <a:lnTo>
                      <a:pt x="1305" y="1219"/>
                    </a:lnTo>
                    <a:lnTo>
                      <a:pt x="1255" y="1159"/>
                    </a:lnTo>
                    <a:lnTo>
                      <a:pt x="1224" y="1109"/>
                    </a:lnTo>
                    <a:lnTo>
                      <a:pt x="1224" y="966"/>
                    </a:lnTo>
                    <a:lnTo>
                      <a:pt x="1244" y="1089"/>
                    </a:lnTo>
                    <a:lnTo>
                      <a:pt x="1305" y="1159"/>
                    </a:lnTo>
                    <a:lnTo>
                      <a:pt x="1305" y="1037"/>
                    </a:lnTo>
                    <a:lnTo>
                      <a:pt x="1325" y="957"/>
                    </a:lnTo>
                    <a:lnTo>
                      <a:pt x="1276" y="916"/>
                    </a:lnTo>
                    <a:lnTo>
                      <a:pt x="1235" y="793"/>
                    </a:lnTo>
                    <a:lnTo>
                      <a:pt x="1215" y="663"/>
                    </a:lnTo>
                    <a:lnTo>
                      <a:pt x="1154" y="643"/>
                    </a:lnTo>
                    <a:lnTo>
                      <a:pt x="1094" y="643"/>
                    </a:lnTo>
                    <a:lnTo>
                      <a:pt x="1024" y="571"/>
                    </a:lnTo>
                    <a:lnTo>
                      <a:pt x="973" y="499"/>
                    </a:lnTo>
                    <a:lnTo>
                      <a:pt x="964" y="417"/>
                    </a:lnTo>
                    <a:lnTo>
                      <a:pt x="943" y="409"/>
                    </a:lnTo>
                    <a:lnTo>
                      <a:pt x="920" y="404"/>
                    </a:lnTo>
                    <a:lnTo>
                      <a:pt x="894" y="400"/>
                    </a:lnTo>
                    <a:lnTo>
                      <a:pt x="870" y="397"/>
                    </a:lnTo>
                    <a:lnTo>
                      <a:pt x="848" y="393"/>
                    </a:lnTo>
                    <a:lnTo>
                      <a:pt x="830" y="391"/>
                    </a:lnTo>
                    <a:lnTo>
                      <a:pt x="817" y="389"/>
                    </a:lnTo>
                    <a:lnTo>
                      <a:pt x="813" y="389"/>
                    </a:lnTo>
                    <a:lnTo>
                      <a:pt x="833" y="439"/>
                    </a:lnTo>
                    <a:lnTo>
                      <a:pt x="753" y="450"/>
                    </a:lnTo>
                    <a:lnTo>
                      <a:pt x="703" y="398"/>
                    </a:lnTo>
                    <a:lnTo>
                      <a:pt x="732" y="308"/>
                    </a:lnTo>
                    <a:lnTo>
                      <a:pt x="703" y="185"/>
                    </a:lnTo>
                    <a:lnTo>
                      <a:pt x="643" y="185"/>
                    </a:lnTo>
                    <a:lnTo>
                      <a:pt x="582" y="217"/>
                    </a:lnTo>
                    <a:lnTo>
                      <a:pt x="562" y="264"/>
                    </a:lnTo>
                    <a:lnTo>
                      <a:pt x="483" y="264"/>
                    </a:lnTo>
                    <a:lnTo>
                      <a:pt x="483" y="145"/>
                    </a:lnTo>
                    <a:lnTo>
                      <a:pt x="402" y="136"/>
                    </a:lnTo>
                    <a:lnTo>
                      <a:pt x="312" y="156"/>
                    </a:lnTo>
                    <a:lnTo>
                      <a:pt x="211" y="156"/>
                    </a:lnTo>
                    <a:lnTo>
                      <a:pt x="171" y="95"/>
                    </a:lnTo>
                    <a:lnTo>
                      <a:pt x="0" y="11"/>
                    </a:lnTo>
                    <a:lnTo>
                      <a:pt x="252" y="11"/>
                    </a:lnTo>
                    <a:lnTo>
                      <a:pt x="472" y="0"/>
                    </a:lnTo>
                    <a:lnTo>
                      <a:pt x="512" y="84"/>
                    </a:lnTo>
                    <a:lnTo>
                      <a:pt x="593" y="136"/>
                    </a:lnTo>
                    <a:lnTo>
                      <a:pt x="692" y="105"/>
                    </a:lnTo>
                    <a:lnTo>
                      <a:pt x="753" y="145"/>
                    </a:lnTo>
                    <a:lnTo>
                      <a:pt x="764" y="257"/>
                    </a:lnTo>
                    <a:lnTo>
                      <a:pt x="874" y="358"/>
                    </a:lnTo>
                    <a:lnTo>
                      <a:pt x="954" y="329"/>
                    </a:lnTo>
                    <a:lnTo>
                      <a:pt x="973" y="257"/>
                    </a:lnTo>
                    <a:lnTo>
                      <a:pt x="1024" y="288"/>
                    </a:lnTo>
                    <a:lnTo>
                      <a:pt x="1013" y="349"/>
                    </a:lnTo>
                    <a:lnTo>
                      <a:pt x="1033" y="417"/>
                    </a:lnTo>
                    <a:lnTo>
                      <a:pt x="1085" y="430"/>
                    </a:lnTo>
                    <a:lnTo>
                      <a:pt x="1154" y="439"/>
                    </a:lnTo>
                    <a:lnTo>
                      <a:pt x="1074" y="490"/>
                    </a:lnTo>
                    <a:lnTo>
                      <a:pt x="1094" y="582"/>
                    </a:lnTo>
                    <a:lnTo>
                      <a:pt x="1164" y="542"/>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5" name="Freeform 161"/>
              <p:cNvSpPr>
                <a:spLocks noChangeArrowheads="1"/>
              </p:cNvSpPr>
              <p:nvPr/>
            </p:nvSpPr>
            <p:spPr bwMode="auto">
              <a:xfrm>
                <a:off x="3857" y="1682"/>
                <a:ext cx="487" cy="299"/>
              </a:xfrm>
              <a:custGeom>
                <a:avLst/>
                <a:gdLst>
                  <a:gd name="T0" fmla="*/ 0 w 975"/>
                  <a:gd name="T1" fmla="*/ 1 h 597"/>
                  <a:gd name="T2" fmla="*/ 0 w 975"/>
                  <a:gd name="T3" fmla="*/ 1 h 597"/>
                  <a:gd name="T4" fmla="*/ 0 w 975"/>
                  <a:gd name="T5" fmla="*/ 1 h 597"/>
                  <a:gd name="T6" fmla="*/ 0 w 975"/>
                  <a:gd name="T7" fmla="*/ 1 h 597"/>
                  <a:gd name="T8" fmla="*/ 0 w 975"/>
                  <a:gd name="T9" fmla="*/ 1 h 597"/>
                  <a:gd name="T10" fmla="*/ 0 w 975"/>
                  <a:gd name="T11" fmla="*/ 1 h 597"/>
                  <a:gd name="T12" fmla="*/ 0 w 975"/>
                  <a:gd name="T13" fmla="*/ 1 h 597"/>
                  <a:gd name="T14" fmla="*/ 0 w 975"/>
                  <a:gd name="T15" fmla="*/ 1 h 597"/>
                  <a:gd name="T16" fmla="*/ 0 w 975"/>
                  <a:gd name="T17" fmla="*/ 1 h 597"/>
                  <a:gd name="T18" fmla="*/ 0 w 975"/>
                  <a:gd name="T19" fmla="*/ 1 h 597"/>
                  <a:gd name="T20" fmla="*/ 0 w 975"/>
                  <a:gd name="T21" fmla="*/ 1 h 597"/>
                  <a:gd name="T22" fmla="*/ 0 w 975"/>
                  <a:gd name="T23" fmla="*/ 1 h 597"/>
                  <a:gd name="T24" fmla="*/ 0 w 975"/>
                  <a:gd name="T25" fmla="*/ 1 h 597"/>
                  <a:gd name="T26" fmla="*/ 0 w 975"/>
                  <a:gd name="T27" fmla="*/ 1 h 597"/>
                  <a:gd name="T28" fmla="*/ 0 w 975"/>
                  <a:gd name="T29" fmla="*/ 1 h 597"/>
                  <a:gd name="T30" fmla="*/ 0 w 975"/>
                  <a:gd name="T31" fmla="*/ 1 h 597"/>
                  <a:gd name="T32" fmla="*/ 0 w 975"/>
                  <a:gd name="T33" fmla="*/ 1 h 597"/>
                  <a:gd name="T34" fmla="*/ 0 w 975"/>
                  <a:gd name="T35" fmla="*/ 1 h 597"/>
                  <a:gd name="T36" fmla="*/ 0 w 975"/>
                  <a:gd name="T37" fmla="*/ 1 h 597"/>
                  <a:gd name="T38" fmla="*/ 0 w 975"/>
                  <a:gd name="T39" fmla="*/ 1 h 597"/>
                  <a:gd name="T40" fmla="*/ 0 w 975"/>
                  <a:gd name="T41" fmla="*/ 1 h 597"/>
                  <a:gd name="T42" fmla="*/ 0 w 975"/>
                  <a:gd name="T43" fmla="*/ 1 h 597"/>
                  <a:gd name="T44" fmla="*/ 0 w 975"/>
                  <a:gd name="T45" fmla="*/ 1 h 597"/>
                  <a:gd name="T46" fmla="*/ 0 w 975"/>
                  <a:gd name="T47" fmla="*/ 1 h 597"/>
                  <a:gd name="T48" fmla="*/ 0 w 975"/>
                  <a:gd name="T49" fmla="*/ 1 h 597"/>
                  <a:gd name="T50" fmla="*/ 0 w 975"/>
                  <a:gd name="T51" fmla="*/ 1 h 597"/>
                  <a:gd name="T52" fmla="*/ 0 w 975"/>
                  <a:gd name="T53" fmla="*/ 1 h 597"/>
                  <a:gd name="T54" fmla="*/ 0 w 975"/>
                  <a:gd name="T55" fmla="*/ 1 h 597"/>
                  <a:gd name="T56" fmla="*/ 0 w 975"/>
                  <a:gd name="T57" fmla="*/ 1 h 597"/>
                  <a:gd name="T58" fmla="*/ 0 w 975"/>
                  <a:gd name="T59" fmla="*/ 1 h 597"/>
                  <a:gd name="T60" fmla="*/ 0 w 975"/>
                  <a:gd name="T61" fmla="*/ 1 h 597"/>
                  <a:gd name="T62" fmla="*/ 0 w 975"/>
                  <a:gd name="T63" fmla="*/ 1 h 597"/>
                  <a:gd name="T64" fmla="*/ 0 w 975"/>
                  <a:gd name="T65" fmla="*/ 1 h 597"/>
                  <a:gd name="T66" fmla="*/ 0 w 975"/>
                  <a:gd name="T67" fmla="*/ 1 h 597"/>
                  <a:gd name="T68" fmla="*/ 0 w 975"/>
                  <a:gd name="T69" fmla="*/ 1 h 597"/>
                  <a:gd name="T70" fmla="*/ 0 w 975"/>
                  <a:gd name="T71" fmla="*/ 1 h 597"/>
                  <a:gd name="T72" fmla="*/ 0 w 975"/>
                  <a:gd name="T73" fmla="*/ 0 h 597"/>
                  <a:gd name="T74" fmla="*/ 0 w 975"/>
                  <a:gd name="T75" fmla="*/ 1 h 597"/>
                  <a:gd name="T76" fmla="*/ 0 w 975"/>
                  <a:gd name="T77" fmla="*/ 1 h 597"/>
                  <a:gd name="T78" fmla="*/ 0 w 975"/>
                  <a:gd name="T79" fmla="*/ 1 h 59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75"/>
                  <a:gd name="T121" fmla="*/ 0 h 597"/>
                  <a:gd name="T122" fmla="*/ 975 w 975"/>
                  <a:gd name="T123" fmla="*/ 597 h 59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75" h="597">
                    <a:moveTo>
                      <a:pt x="101" y="112"/>
                    </a:moveTo>
                    <a:lnTo>
                      <a:pt x="182" y="173"/>
                    </a:lnTo>
                    <a:lnTo>
                      <a:pt x="182" y="294"/>
                    </a:lnTo>
                    <a:lnTo>
                      <a:pt x="261" y="254"/>
                    </a:lnTo>
                    <a:lnTo>
                      <a:pt x="353" y="274"/>
                    </a:lnTo>
                    <a:lnTo>
                      <a:pt x="373" y="346"/>
                    </a:lnTo>
                    <a:lnTo>
                      <a:pt x="463" y="314"/>
                    </a:lnTo>
                    <a:lnTo>
                      <a:pt x="533" y="386"/>
                    </a:lnTo>
                    <a:lnTo>
                      <a:pt x="602" y="386"/>
                    </a:lnTo>
                    <a:lnTo>
                      <a:pt x="643" y="303"/>
                    </a:lnTo>
                    <a:lnTo>
                      <a:pt x="744" y="335"/>
                    </a:lnTo>
                    <a:lnTo>
                      <a:pt x="793" y="395"/>
                    </a:lnTo>
                    <a:lnTo>
                      <a:pt x="804" y="467"/>
                    </a:lnTo>
                    <a:lnTo>
                      <a:pt x="874" y="548"/>
                    </a:lnTo>
                    <a:lnTo>
                      <a:pt x="975" y="597"/>
                    </a:lnTo>
                    <a:lnTo>
                      <a:pt x="854" y="496"/>
                    </a:lnTo>
                    <a:lnTo>
                      <a:pt x="813" y="406"/>
                    </a:lnTo>
                    <a:lnTo>
                      <a:pt x="874" y="415"/>
                    </a:lnTo>
                    <a:lnTo>
                      <a:pt x="793" y="324"/>
                    </a:lnTo>
                    <a:lnTo>
                      <a:pt x="703" y="303"/>
                    </a:lnTo>
                    <a:lnTo>
                      <a:pt x="633" y="274"/>
                    </a:lnTo>
                    <a:lnTo>
                      <a:pt x="533" y="314"/>
                    </a:lnTo>
                    <a:lnTo>
                      <a:pt x="582" y="274"/>
                    </a:lnTo>
                    <a:lnTo>
                      <a:pt x="483" y="254"/>
                    </a:lnTo>
                    <a:lnTo>
                      <a:pt x="402" y="283"/>
                    </a:lnTo>
                    <a:lnTo>
                      <a:pt x="353" y="254"/>
                    </a:lnTo>
                    <a:lnTo>
                      <a:pt x="272" y="213"/>
                    </a:lnTo>
                    <a:lnTo>
                      <a:pt x="382" y="202"/>
                    </a:lnTo>
                    <a:lnTo>
                      <a:pt x="503" y="213"/>
                    </a:lnTo>
                    <a:lnTo>
                      <a:pt x="523" y="122"/>
                    </a:lnTo>
                    <a:lnTo>
                      <a:pt x="432" y="173"/>
                    </a:lnTo>
                    <a:lnTo>
                      <a:pt x="301" y="173"/>
                    </a:lnTo>
                    <a:lnTo>
                      <a:pt x="211" y="162"/>
                    </a:lnTo>
                    <a:lnTo>
                      <a:pt x="281" y="81"/>
                    </a:lnTo>
                    <a:lnTo>
                      <a:pt x="202" y="92"/>
                    </a:lnTo>
                    <a:lnTo>
                      <a:pt x="142" y="10"/>
                    </a:lnTo>
                    <a:lnTo>
                      <a:pt x="61" y="0"/>
                    </a:lnTo>
                    <a:lnTo>
                      <a:pt x="0" y="41"/>
                    </a:lnTo>
                    <a:lnTo>
                      <a:pt x="162" y="50"/>
                    </a:lnTo>
                    <a:lnTo>
                      <a:pt x="101" y="112"/>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6" name="Freeform 162"/>
              <p:cNvSpPr>
                <a:spLocks noChangeArrowheads="1"/>
              </p:cNvSpPr>
              <p:nvPr/>
            </p:nvSpPr>
            <p:spPr bwMode="auto">
              <a:xfrm>
                <a:off x="3652" y="1702"/>
                <a:ext cx="411" cy="279"/>
              </a:xfrm>
              <a:custGeom>
                <a:avLst/>
                <a:gdLst>
                  <a:gd name="T0" fmla="*/ 1 w 822"/>
                  <a:gd name="T1" fmla="*/ 0 h 556"/>
                  <a:gd name="T2" fmla="*/ 1 w 822"/>
                  <a:gd name="T3" fmla="*/ 1 h 556"/>
                  <a:gd name="T4" fmla="*/ 1 w 822"/>
                  <a:gd name="T5" fmla="*/ 1 h 556"/>
                  <a:gd name="T6" fmla="*/ 1 w 822"/>
                  <a:gd name="T7" fmla="*/ 1 h 556"/>
                  <a:gd name="T8" fmla="*/ 1 w 822"/>
                  <a:gd name="T9" fmla="*/ 1 h 556"/>
                  <a:gd name="T10" fmla="*/ 1 w 822"/>
                  <a:gd name="T11" fmla="*/ 1 h 556"/>
                  <a:gd name="T12" fmla="*/ 1 w 822"/>
                  <a:gd name="T13" fmla="*/ 1 h 556"/>
                  <a:gd name="T14" fmla="*/ 1 w 822"/>
                  <a:gd name="T15" fmla="*/ 1 h 556"/>
                  <a:gd name="T16" fmla="*/ 1 w 822"/>
                  <a:gd name="T17" fmla="*/ 1 h 556"/>
                  <a:gd name="T18" fmla="*/ 1 w 822"/>
                  <a:gd name="T19" fmla="*/ 1 h 556"/>
                  <a:gd name="T20" fmla="*/ 1 w 822"/>
                  <a:gd name="T21" fmla="*/ 1 h 556"/>
                  <a:gd name="T22" fmla="*/ 1 w 822"/>
                  <a:gd name="T23" fmla="*/ 1 h 556"/>
                  <a:gd name="T24" fmla="*/ 1 w 822"/>
                  <a:gd name="T25" fmla="*/ 1 h 556"/>
                  <a:gd name="T26" fmla="*/ 1 w 822"/>
                  <a:gd name="T27" fmla="*/ 1 h 556"/>
                  <a:gd name="T28" fmla="*/ 1 w 822"/>
                  <a:gd name="T29" fmla="*/ 1 h 556"/>
                  <a:gd name="T30" fmla="*/ 1 w 822"/>
                  <a:gd name="T31" fmla="*/ 1 h 556"/>
                  <a:gd name="T32" fmla="*/ 1 w 822"/>
                  <a:gd name="T33" fmla="*/ 1 h 556"/>
                  <a:gd name="T34" fmla="*/ 1 w 822"/>
                  <a:gd name="T35" fmla="*/ 1 h 556"/>
                  <a:gd name="T36" fmla="*/ 1 w 822"/>
                  <a:gd name="T37" fmla="*/ 1 h 556"/>
                  <a:gd name="T38" fmla="*/ 1 w 822"/>
                  <a:gd name="T39" fmla="*/ 1 h 556"/>
                  <a:gd name="T40" fmla="*/ 1 w 822"/>
                  <a:gd name="T41" fmla="*/ 1 h 556"/>
                  <a:gd name="T42" fmla="*/ 1 w 822"/>
                  <a:gd name="T43" fmla="*/ 1 h 556"/>
                  <a:gd name="T44" fmla="*/ 1 w 822"/>
                  <a:gd name="T45" fmla="*/ 1 h 556"/>
                  <a:gd name="T46" fmla="*/ 1 w 822"/>
                  <a:gd name="T47" fmla="*/ 1 h 556"/>
                  <a:gd name="T48" fmla="*/ 1 w 822"/>
                  <a:gd name="T49" fmla="*/ 1 h 556"/>
                  <a:gd name="T50" fmla="*/ 1 w 822"/>
                  <a:gd name="T51" fmla="*/ 1 h 556"/>
                  <a:gd name="T52" fmla="*/ 1 w 822"/>
                  <a:gd name="T53" fmla="*/ 1 h 556"/>
                  <a:gd name="T54" fmla="*/ 1 w 822"/>
                  <a:gd name="T55" fmla="*/ 1 h 556"/>
                  <a:gd name="T56" fmla="*/ 1 w 822"/>
                  <a:gd name="T57" fmla="*/ 1 h 556"/>
                  <a:gd name="T58" fmla="*/ 1 w 822"/>
                  <a:gd name="T59" fmla="*/ 1 h 556"/>
                  <a:gd name="T60" fmla="*/ 0 w 822"/>
                  <a:gd name="T61" fmla="*/ 1 h 556"/>
                  <a:gd name="T62" fmla="*/ 0 w 822"/>
                  <a:gd name="T63" fmla="*/ 1 h 556"/>
                  <a:gd name="T64" fmla="*/ 1 w 822"/>
                  <a:gd name="T65" fmla="*/ 1 h 556"/>
                  <a:gd name="T66" fmla="*/ 1 w 822"/>
                  <a:gd name="T67" fmla="*/ 1 h 556"/>
                  <a:gd name="T68" fmla="*/ 1 w 822"/>
                  <a:gd name="T69" fmla="*/ 1 h 556"/>
                  <a:gd name="T70" fmla="*/ 0 w 822"/>
                  <a:gd name="T71" fmla="*/ 1 h 556"/>
                  <a:gd name="T72" fmla="*/ 1 w 822"/>
                  <a:gd name="T73" fmla="*/ 1 h 556"/>
                  <a:gd name="T74" fmla="*/ 1 w 822"/>
                  <a:gd name="T75" fmla="*/ 1 h 556"/>
                  <a:gd name="T76" fmla="*/ 1 w 822"/>
                  <a:gd name="T77" fmla="*/ 1 h 556"/>
                  <a:gd name="T78" fmla="*/ 1 w 822"/>
                  <a:gd name="T79" fmla="*/ 0 h 5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22"/>
                  <a:gd name="T121" fmla="*/ 0 h 556"/>
                  <a:gd name="T122" fmla="*/ 822 w 822"/>
                  <a:gd name="T123" fmla="*/ 556 h 5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22" h="556">
                    <a:moveTo>
                      <a:pt x="30" y="0"/>
                    </a:moveTo>
                    <a:lnTo>
                      <a:pt x="151" y="9"/>
                    </a:lnTo>
                    <a:lnTo>
                      <a:pt x="261" y="92"/>
                    </a:lnTo>
                    <a:lnTo>
                      <a:pt x="281" y="213"/>
                    </a:lnTo>
                    <a:lnTo>
                      <a:pt x="281" y="314"/>
                    </a:lnTo>
                    <a:lnTo>
                      <a:pt x="382" y="305"/>
                    </a:lnTo>
                    <a:lnTo>
                      <a:pt x="463" y="233"/>
                    </a:lnTo>
                    <a:lnTo>
                      <a:pt x="512" y="325"/>
                    </a:lnTo>
                    <a:lnTo>
                      <a:pt x="492" y="395"/>
                    </a:lnTo>
                    <a:lnTo>
                      <a:pt x="512" y="455"/>
                    </a:lnTo>
                    <a:lnTo>
                      <a:pt x="632" y="466"/>
                    </a:lnTo>
                    <a:lnTo>
                      <a:pt x="632" y="345"/>
                    </a:lnTo>
                    <a:lnTo>
                      <a:pt x="652" y="406"/>
                    </a:lnTo>
                    <a:lnTo>
                      <a:pt x="703" y="496"/>
                    </a:lnTo>
                    <a:lnTo>
                      <a:pt x="784" y="496"/>
                    </a:lnTo>
                    <a:lnTo>
                      <a:pt x="793" y="413"/>
                    </a:lnTo>
                    <a:lnTo>
                      <a:pt x="822" y="486"/>
                    </a:lnTo>
                    <a:lnTo>
                      <a:pt x="764" y="547"/>
                    </a:lnTo>
                    <a:lnTo>
                      <a:pt x="643" y="516"/>
                    </a:lnTo>
                    <a:lnTo>
                      <a:pt x="562" y="516"/>
                    </a:lnTo>
                    <a:lnTo>
                      <a:pt x="492" y="556"/>
                    </a:lnTo>
                    <a:lnTo>
                      <a:pt x="472" y="446"/>
                    </a:lnTo>
                    <a:lnTo>
                      <a:pt x="443" y="354"/>
                    </a:lnTo>
                    <a:lnTo>
                      <a:pt x="351" y="365"/>
                    </a:lnTo>
                    <a:lnTo>
                      <a:pt x="252" y="426"/>
                    </a:lnTo>
                    <a:lnTo>
                      <a:pt x="232" y="305"/>
                    </a:lnTo>
                    <a:lnTo>
                      <a:pt x="191" y="222"/>
                    </a:lnTo>
                    <a:lnTo>
                      <a:pt x="101" y="233"/>
                    </a:lnTo>
                    <a:lnTo>
                      <a:pt x="50" y="314"/>
                    </a:lnTo>
                    <a:lnTo>
                      <a:pt x="50" y="466"/>
                    </a:lnTo>
                    <a:lnTo>
                      <a:pt x="0" y="527"/>
                    </a:lnTo>
                    <a:lnTo>
                      <a:pt x="0" y="193"/>
                    </a:lnTo>
                    <a:lnTo>
                      <a:pt x="90" y="161"/>
                    </a:lnTo>
                    <a:lnTo>
                      <a:pt x="142" y="92"/>
                    </a:lnTo>
                    <a:lnTo>
                      <a:pt x="90" y="71"/>
                    </a:lnTo>
                    <a:lnTo>
                      <a:pt x="0" y="92"/>
                    </a:lnTo>
                    <a:lnTo>
                      <a:pt x="4" y="77"/>
                    </a:lnTo>
                    <a:lnTo>
                      <a:pt x="11" y="46"/>
                    </a:lnTo>
                    <a:lnTo>
                      <a:pt x="21" y="15"/>
                    </a:lnTo>
                    <a:lnTo>
                      <a:pt x="30" y="0"/>
                    </a:lnTo>
                    <a:close/>
                  </a:path>
                </a:pathLst>
              </a:custGeom>
              <a:solidFill>
                <a:srgbClr val="722B0A"/>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7" name="Freeform 163"/>
              <p:cNvSpPr>
                <a:spLocks noChangeArrowheads="1"/>
              </p:cNvSpPr>
              <p:nvPr/>
            </p:nvSpPr>
            <p:spPr bwMode="auto">
              <a:xfrm>
                <a:off x="4083" y="1886"/>
                <a:ext cx="95" cy="95"/>
              </a:xfrm>
              <a:custGeom>
                <a:avLst/>
                <a:gdLst>
                  <a:gd name="T0" fmla="*/ 0 w 191"/>
                  <a:gd name="T1" fmla="*/ 1 h 189"/>
                  <a:gd name="T2" fmla="*/ 0 w 191"/>
                  <a:gd name="T3" fmla="*/ 1 h 189"/>
                  <a:gd name="T4" fmla="*/ 0 w 191"/>
                  <a:gd name="T5" fmla="*/ 1 h 189"/>
                  <a:gd name="T6" fmla="*/ 0 w 191"/>
                  <a:gd name="T7" fmla="*/ 1 h 189"/>
                  <a:gd name="T8" fmla="*/ 0 w 191"/>
                  <a:gd name="T9" fmla="*/ 1 h 189"/>
                  <a:gd name="T10" fmla="*/ 0 w 191"/>
                  <a:gd name="T11" fmla="*/ 1 h 189"/>
                  <a:gd name="T12" fmla="*/ 0 w 191"/>
                  <a:gd name="T13" fmla="*/ 1 h 189"/>
                  <a:gd name="T14" fmla="*/ 0 w 191"/>
                  <a:gd name="T15" fmla="*/ 1 h 189"/>
                  <a:gd name="T16" fmla="*/ 0 w 191"/>
                  <a:gd name="T17" fmla="*/ 1 h 189"/>
                  <a:gd name="T18" fmla="*/ 0 w 191"/>
                  <a:gd name="T19" fmla="*/ 1 h 189"/>
                  <a:gd name="T20" fmla="*/ 0 w 191"/>
                  <a:gd name="T21" fmla="*/ 1 h 189"/>
                  <a:gd name="T22" fmla="*/ 0 w 191"/>
                  <a:gd name="T23" fmla="*/ 1 h 189"/>
                  <a:gd name="T24" fmla="*/ 0 w 191"/>
                  <a:gd name="T25" fmla="*/ 1 h 189"/>
                  <a:gd name="T26" fmla="*/ 0 w 191"/>
                  <a:gd name="T27" fmla="*/ 0 h 189"/>
                  <a:gd name="T28" fmla="*/ 0 w 191"/>
                  <a:gd name="T29" fmla="*/ 1 h 1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1"/>
                  <a:gd name="T46" fmla="*/ 0 h 189"/>
                  <a:gd name="T47" fmla="*/ 191 w 191"/>
                  <a:gd name="T48" fmla="*/ 189 h 1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1" h="189">
                    <a:moveTo>
                      <a:pt x="90" y="7"/>
                    </a:moveTo>
                    <a:lnTo>
                      <a:pt x="81" y="119"/>
                    </a:lnTo>
                    <a:lnTo>
                      <a:pt x="0" y="140"/>
                    </a:lnTo>
                    <a:lnTo>
                      <a:pt x="81" y="189"/>
                    </a:lnTo>
                    <a:lnTo>
                      <a:pt x="191" y="189"/>
                    </a:lnTo>
                    <a:lnTo>
                      <a:pt x="161" y="119"/>
                    </a:lnTo>
                    <a:lnTo>
                      <a:pt x="191" y="46"/>
                    </a:lnTo>
                    <a:lnTo>
                      <a:pt x="185" y="42"/>
                    </a:lnTo>
                    <a:lnTo>
                      <a:pt x="172" y="35"/>
                    </a:lnTo>
                    <a:lnTo>
                      <a:pt x="154" y="26"/>
                    </a:lnTo>
                    <a:lnTo>
                      <a:pt x="134" y="15"/>
                    </a:lnTo>
                    <a:lnTo>
                      <a:pt x="114" y="7"/>
                    </a:lnTo>
                    <a:lnTo>
                      <a:pt x="97" y="2"/>
                    </a:lnTo>
                    <a:lnTo>
                      <a:pt x="88" y="0"/>
                    </a:lnTo>
                    <a:lnTo>
                      <a:pt x="90" y="7"/>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8" name="Freeform 164"/>
              <p:cNvSpPr>
                <a:spLocks noChangeArrowheads="1"/>
              </p:cNvSpPr>
              <p:nvPr/>
            </p:nvSpPr>
            <p:spPr bwMode="auto">
              <a:xfrm>
                <a:off x="3660" y="2419"/>
                <a:ext cx="142" cy="48"/>
              </a:xfrm>
              <a:custGeom>
                <a:avLst/>
                <a:gdLst>
                  <a:gd name="T0" fmla="*/ 1 w 284"/>
                  <a:gd name="T1" fmla="*/ 1 h 95"/>
                  <a:gd name="T2" fmla="*/ 1 w 284"/>
                  <a:gd name="T3" fmla="*/ 0 h 95"/>
                  <a:gd name="T4" fmla="*/ 1 w 284"/>
                  <a:gd name="T5" fmla="*/ 1 h 95"/>
                  <a:gd name="T6" fmla="*/ 0 w 284"/>
                  <a:gd name="T7" fmla="*/ 1 h 95"/>
                  <a:gd name="T8" fmla="*/ 1 w 284"/>
                  <a:gd name="T9" fmla="*/ 1 h 95"/>
                  <a:gd name="T10" fmla="*/ 0 60000 65536"/>
                  <a:gd name="T11" fmla="*/ 0 60000 65536"/>
                  <a:gd name="T12" fmla="*/ 0 60000 65536"/>
                  <a:gd name="T13" fmla="*/ 0 60000 65536"/>
                  <a:gd name="T14" fmla="*/ 0 60000 65536"/>
                  <a:gd name="T15" fmla="*/ 0 w 284"/>
                  <a:gd name="T16" fmla="*/ 0 h 95"/>
                  <a:gd name="T17" fmla="*/ 284 w 284"/>
                  <a:gd name="T18" fmla="*/ 95 h 95"/>
                </a:gdLst>
                <a:ahLst/>
                <a:cxnLst>
                  <a:cxn ang="T10">
                    <a:pos x="T0" y="T1"/>
                  </a:cxn>
                  <a:cxn ang="T11">
                    <a:pos x="T2" y="T3"/>
                  </a:cxn>
                  <a:cxn ang="T12">
                    <a:pos x="T4" y="T5"/>
                  </a:cxn>
                  <a:cxn ang="T13">
                    <a:pos x="T6" y="T7"/>
                  </a:cxn>
                  <a:cxn ang="T14">
                    <a:pos x="T8" y="T9"/>
                  </a:cxn>
                </a:cxnLst>
                <a:rect l="T15" t="T16" r="T17" b="T18"/>
                <a:pathLst>
                  <a:path w="284" h="95">
                    <a:moveTo>
                      <a:pt x="4" y="5"/>
                    </a:moveTo>
                    <a:lnTo>
                      <a:pt x="284" y="0"/>
                    </a:lnTo>
                    <a:lnTo>
                      <a:pt x="277" y="72"/>
                    </a:lnTo>
                    <a:lnTo>
                      <a:pt x="0" y="95"/>
                    </a:lnTo>
                    <a:lnTo>
                      <a:pt x="4" y="5"/>
                    </a:ln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69" name="Freeform 165"/>
              <p:cNvSpPr>
                <a:spLocks noChangeArrowheads="1"/>
              </p:cNvSpPr>
              <p:nvPr/>
            </p:nvSpPr>
            <p:spPr bwMode="auto">
              <a:xfrm>
                <a:off x="3662" y="2270"/>
                <a:ext cx="115" cy="101"/>
              </a:xfrm>
              <a:custGeom>
                <a:avLst/>
                <a:gdLst>
                  <a:gd name="T0" fmla="*/ 0 w 231"/>
                  <a:gd name="T1" fmla="*/ 0 h 202"/>
                  <a:gd name="T2" fmla="*/ 0 w 231"/>
                  <a:gd name="T3" fmla="*/ 0 h 202"/>
                  <a:gd name="T4" fmla="*/ 0 w 231"/>
                  <a:gd name="T5" fmla="*/ 1 h 202"/>
                  <a:gd name="T6" fmla="*/ 0 w 231"/>
                  <a:gd name="T7" fmla="*/ 1 h 202"/>
                  <a:gd name="T8" fmla="*/ 0 w 231"/>
                  <a:gd name="T9" fmla="*/ 1 h 202"/>
                  <a:gd name="T10" fmla="*/ 0 w 231"/>
                  <a:gd name="T11" fmla="*/ 1 h 202"/>
                  <a:gd name="T12" fmla="*/ 0 w 231"/>
                  <a:gd name="T13" fmla="*/ 1 h 202"/>
                  <a:gd name="T14" fmla="*/ 0 w 231"/>
                  <a:gd name="T15" fmla="*/ 1 h 202"/>
                  <a:gd name="T16" fmla="*/ 0 w 231"/>
                  <a:gd name="T17" fmla="*/ 1 h 202"/>
                  <a:gd name="T18" fmla="*/ 0 w 231"/>
                  <a:gd name="T19" fmla="*/ 1 h 202"/>
                  <a:gd name="T20" fmla="*/ 0 w 231"/>
                  <a:gd name="T21" fmla="*/ 1 h 202"/>
                  <a:gd name="T22" fmla="*/ 0 w 231"/>
                  <a:gd name="T23" fmla="*/ 0 h 2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1"/>
                  <a:gd name="T37" fmla="*/ 0 h 202"/>
                  <a:gd name="T38" fmla="*/ 231 w 231"/>
                  <a:gd name="T39" fmla="*/ 202 h 2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1" h="202">
                    <a:moveTo>
                      <a:pt x="0" y="0"/>
                    </a:moveTo>
                    <a:lnTo>
                      <a:pt x="121" y="0"/>
                    </a:lnTo>
                    <a:lnTo>
                      <a:pt x="220" y="71"/>
                    </a:lnTo>
                    <a:lnTo>
                      <a:pt x="231" y="161"/>
                    </a:lnTo>
                    <a:lnTo>
                      <a:pt x="179" y="202"/>
                    </a:lnTo>
                    <a:lnTo>
                      <a:pt x="170" y="101"/>
                    </a:lnTo>
                    <a:lnTo>
                      <a:pt x="89" y="71"/>
                    </a:lnTo>
                    <a:lnTo>
                      <a:pt x="49" y="119"/>
                    </a:lnTo>
                    <a:lnTo>
                      <a:pt x="80" y="191"/>
                    </a:lnTo>
                    <a:lnTo>
                      <a:pt x="9" y="202"/>
                    </a:lnTo>
                    <a:lnTo>
                      <a:pt x="0" y="80"/>
                    </a:lnTo>
                    <a:lnTo>
                      <a:pt x="0" y="0"/>
                    </a:lnTo>
                    <a:close/>
                  </a:path>
                </a:pathLst>
              </a:custGeom>
              <a:solidFill>
                <a:srgbClr val="19191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0" name="Freeform 166"/>
              <p:cNvSpPr>
                <a:spLocks noChangeArrowheads="1"/>
              </p:cNvSpPr>
              <p:nvPr/>
            </p:nvSpPr>
            <p:spPr bwMode="auto">
              <a:xfrm>
                <a:off x="4179" y="2233"/>
                <a:ext cx="44" cy="62"/>
              </a:xfrm>
              <a:custGeom>
                <a:avLst/>
                <a:gdLst>
                  <a:gd name="T0" fmla="*/ 0 w 89"/>
                  <a:gd name="T1" fmla="*/ 0 h 123"/>
                  <a:gd name="T2" fmla="*/ 0 w 89"/>
                  <a:gd name="T3" fmla="*/ 1 h 123"/>
                  <a:gd name="T4" fmla="*/ 0 w 89"/>
                  <a:gd name="T5" fmla="*/ 1 h 123"/>
                  <a:gd name="T6" fmla="*/ 0 w 89"/>
                  <a:gd name="T7" fmla="*/ 1 h 123"/>
                  <a:gd name="T8" fmla="*/ 0 w 89"/>
                  <a:gd name="T9" fmla="*/ 1 h 123"/>
                  <a:gd name="T10" fmla="*/ 0 w 89"/>
                  <a:gd name="T11" fmla="*/ 1 h 123"/>
                  <a:gd name="T12" fmla="*/ 0 w 89"/>
                  <a:gd name="T13" fmla="*/ 1 h 123"/>
                  <a:gd name="T14" fmla="*/ 0 w 89"/>
                  <a:gd name="T15" fmla="*/ 1 h 123"/>
                  <a:gd name="T16" fmla="*/ 0 w 89"/>
                  <a:gd name="T17" fmla="*/ 1 h 123"/>
                  <a:gd name="T18" fmla="*/ 0 w 89"/>
                  <a:gd name="T19" fmla="*/ 1 h 123"/>
                  <a:gd name="T20" fmla="*/ 0 w 89"/>
                  <a:gd name="T21" fmla="*/ 1 h 123"/>
                  <a:gd name="T22" fmla="*/ 0 w 89"/>
                  <a:gd name="T23" fmla="*/ 1 h 123"/>
                  <a:gd name="T24" fmla="*/ 0 w 89"/>
                  <a:gd name="T25" fmla="*/ 0 h 1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3"/>
                  <a:gd name="T41" fmla="*/ 89 w 89"/>
                  <a:gd name="T42" fmla="*/ 123 h 1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3">
                    <a:moveTo>
                      <a:pt x="4" y="0"/>
                    </a:moveTo>
                    <a:lnTo>
                      <a:pt x="0" y="52"/>
                    </a:lnTo>
                    <a:lnTo>
                      <a:pt x="2" y="64"/>
                    </a:lnTo>
                    <a:lnTo>
                      <a:pt x="4" y="75"/>
                    </a:lnTo>
                    <a:lnTo>
                      <a:pt x="10" y="85"/>
                    </a:lnTo>
                    <a:lnTo>
                      <a:pt x="19" y="96"/>
                    </a:lnTo>
                    <a:lnTo>
                      <a:pt x="30" y="103"/>
                    </a:lnTo>
                    <a:lnTo>
                      <a:pt x="44" y="110"/>
                    </a:lnTo>
                    <a:lnTo>
                      <a:pt x="65" y="118"/>
                    </a:lnTo>
                    <a:lnTo>
                      <a:pt x="89" y="123"/>
                    </a:lnTo>
                    <a:lnTo>
                      <a:pt x="89" y="64"/>
                    </a:lnTo>
                    <a:lnTo>
                      <a:pt x="54" y="6"/>
                    </a:lnTo>
                    <a:lnTo>
                      <a:pt x="4"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1" name="Freeform 167"/>
              <p:cNvSpPr>
                <a:spLocks noChangeArrowheads="1"/>
              </p:cNvSpPr>
              <p:nvPr/>
            </p:nvSpPr>
            <p:spPr bwMode="auto">
              <a:xfrm>
                <a:off x="4181" y="2235"/>
                <a:ext cx="40" cy="58"/>
              </a:xfrm>
              <a:custGeom>
                <a:avLst/>
                <a:gdLst>
                  <a:gd name="T0" fmla="*/ 0 w 81"/>
                  <a:gd name="T1" fmla="*/ 0 h 116"/>
                  <a:gd name="T2" fmla="*/ 0 w 81"/>
                  <a:gd name="T3" fmla="*/ 1 h 116"/>
                  <a:gd name="T4" fmla="*/ 0 w 81"/>
                  <a:gd name="T5" fmla="*/ 1 h 116"/>
                  <a:gd name="T6" fmla="*/ 0 w 81"/>
                  <a:gd name="T7" fmla="*/ 1 h 116"/>
                  <a:gd name="T8" fmla="*/ 0 w 81"/>
                  <a:gd name="T9" fmla="*/ 1 h 116"/>
                  <a:gd name="T10" fmla="*/ 0 w 81"/>
                  <a:gd name="T11" fmla="*/ 1 h 116"/>
                  <a:gd name="T12" fmla="*/ 0 w 81"/>
                  <a:gd name="T13" fmla="*/ 1 h 116"/>
                  <a:gd name="T14" fmla="*/ 0 w 81"/>
                  <a:gd name="T15" fmla="*/ 1 h 116"/>
                  <a:gd name="T16" fmla="*/ 0 w 81"/>
                  <a:gd name="T17" fmla="*/ 1 h 116"/>
                  <a:gd name="T18" fmla="*/ 0 w 81"/>
                  <a:gd name="T19" fmla="*/ 1 h 116"/>
                  <a:gd name="T20" fmla="*/ 0 w 81"/>
                  <a:gd name="T21" fmla="*/ 1 h 116"/>
                  <a:gd name="T22" fmla="*/ 0 w 81"/>
                  <a:gd name="T23" fmla="*/ 1 h 116"/>
                  <a:gd name="T24" fmla="*/ 0 w 81"/>
                  <a:gd name="T25" fmla="*/ 1 h 116"/>
                  <a:gd name="T26" fmla="*/ 0 w 81"/>
                  <a:gd name="T27" fmla="*/ 1 h 116"/>
                  <a:gd name="T28" fmla="*/ 0 w 81"/>
                  <a:gd name="T29" fmla="*/ 1 h 116"/>
                  <a:gd name="T30" fmla="*/ 0 w 81"/>
                  <a:gd name="T31" fmla="*/ 1 h 116"/>
                  <a:gd name="T32" fmla="*/ 0 w 81"/>
                  <a:gd name="T33" fmla="*/ 1 h 116"/>
                  <a:gd name="T34" fmla="*/ 0 w 81"/>
                  <a:gd name="T35" fmla="*/ 1 h 116"/>
                  <a:gd name="T36" fmla="*/ 0 w 81"/>
                  <a:gd name="T37" fmla="*/ 1 h 116"/>
                  <a:gd name="T38" fmla="*/ 0 w 81"/>
                  <a:gd name="T39" fmla="*/ 1 h 116"/>
                  <a:gd name="T40" fmla="*/ 0 w 81"/>
                  <a:gd name="T41" fmla="*/ 1 h 116"/>
                  <a:gd name="T42" fmla="*/ 0 w 81"/>
                  <a:gd name="T43" fmla="*/ 1 h 116"/>
                  <a:gd name="T44" fmla="*/ 0 w 81"/>
                  <a:gd name="T45" fmla="*/ 1 h 116"/>
                  <a:gd name="T46" fmla="*/ 0 w 81"/>
                  <a:gd name="T47" fmla="*/ 1 h 116"/>
                  <a:gd name="T48" fmla="*/ 0 w 81"/>
                  <a:gd name="T49" fmla="*/ 0 h 1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1"/>
                  <a:gd name="T76" fmla="*/ 0 h 116"/>
                  <a:gd name="T77" fmla="*/ 81 w 81"/>
                  <a:gd name="T78" fmla="*/ 116 h 1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1" h="116">
                    <a:moveTo>
                      <a:pt x="4" y="0"/>
                    </a:moveTo>
                    <a:lnTo>
                      <a:pt x="2" y="13"/>
                    </a:lnTo>
                    <a:lnTo>
                      <a:pt x="2" y="24"/>
                    </a:lnTo>
                    <a:lnTo>
                      <a:pt x="0" y="35"/>
                    </a:lnTo>
                    <a:lnTo>
                      <a:pt x="0" y="48"/>
                    </a:lnTo>
                    <a:lnTo>
                      <a:pt x="0" y="59"/>
                    </a:lnTo>
                    <a:lnTo>
                      <a:pt x="4" y="70"/>
                    </a:lnTo>
                    <a:lnTo>
                      <a:pt x="9" y="81"/>
                    </a:lnTo>
                    <a:lnTo>
                      <a:pt x="17" y="90"/>
                    </a:lnTo>
                    <a:lnTo>
                      <a:pt x="28" y="97"/>
                    </a:lnTo>
                    <a:lnTo>
                      <a:pt x="40" y="105"/>
                    </a:lnTo>
                    <a:lnTo>
                      <a:pt x="59" y="110"/>
                    </a:lnTo>
                    <a:lnTo>
                      <a:pt x="81" y="116"/>
                    </a:lnTo>
                    <a:lnTo>
                      <a:pt x="81" y="101"/>
                    </a:lnTo>
                    <a:lnTo>
                      <a:pt x="81" y="88"/>
                    </a:lnTo>
                    <a:lnTo>
                      <a:pt x="81" y="73"/>
                    </a:lnTo>
                    <a:lnTo>
                      <a:pt x="81" y="60"/>
                    </a:lnTo>
                    <a:lnTo>
                      <a:pt x="74" y="46"/>
                    </a:lnTo>
                    <a:lnTo>
                      <a:pt x="66" y="33"/>
                    </a:lnTo>
                    <a:lnTo>
                      <a:pt x="57" y="18"/>
                    </a:lnTo>
                    <a:lnTo>
                      <a:pt x="50" y="5"/>
                    </a:lnTo>
                    <a:lnTo>
                      <a:pt x="39" y="4"/>
                    </a:lnTo>
                    <a:lnTo>
                      <a:pt x="28" y="2"/>
                    </a:lnTo>
                    <a:lnTo>
                      <a:pt x="15" y="2"/>
                    </a:lnTo>
                    <a:lnTo>
                      <a:pt x="4" y="0"/>
                    </a:lnTo>
                    <a:close/>
                  </a:path>
                </a:pathLst>
              </a:custGeom>
              <a:solidFill>
                <a:srgbClr val="FF9E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2" name="Freeform 168"/>
              <p:cNvSpPr>
                <a:spLocks noChangeArrowheads="1"/>
              </p:cNvSpPr>
              <p:nvPr/>
            </p:nvSpPr>
            <p:spPr bwMode="auto">
              <a:xfrm>
                <a:off x="4182" y="2237"/>
                <a:ext cx="39" cy="55"/>
              </a:xfrm>
              <a:custGeom>
                <a:avLst/>
                <a:gdLst>
                  <a:gd name="T0" fmla="*/ 1 w 77"/>
                  <a:gd name="T1" fmla="*/ 0 h 110"/>
                  <a:gd name="T2" fmla="*/ 1 w 77"/>
                  <a:gd name="T3" fmla="*/ 1 h 110"/>
                  <a:gd name="T4" fmla="*/ 1 w 77"/>
                  <a:gd name="T5" fmla="*/ 1 h 110"/>
                  <a:gd name="T6" fmla="*/ 1 w 77"/>
                  <a:gd name="T7" fmla="*/ 1 h 110"/>
                  <a:gd name="T8" fmla="*/ 0 w 77"/>
                  <a:gd name="T9" fmla="*/ 1 h 110"/>
                  <a:gd name="T10" fmla="*/ 0 w 77"/>
                  <a:gd name="T11" fmla="*/ 1 h 110"/>
                  <a:gd name="T12" fmla="*/ 1 w 77"/>
                  <a:gd name="T13" fmla="*/ 1 h 110"/>
                  <a:gd name="T14" fmla="*/ 1 w 77"/>
                  <a:gd name="T15" fmla="*/ 1 h 110"/>
                  <a:gd name="T16" fmla="*/ 1 w 77"/>
                  <a:gd name="T17" fmla="*/ 1 h 110"/>
                  <a:gd name="T18" fmla="*/ 1 w 77"/>
                  <a:gd name="T19" fmla="*/ 1 h 110"/>
                  <a:gd name="T20" fmla="*/ 1 w 77"/>
                  <a:gd name="T21" fmla="*/ 1 h 110"/>
                  <a:gd name="T22" fmla="*/ 1 w 77"/>
                  <a:gd name="T23" fmla="*/ 1 h 110"/>
                  <a:gd name="T24" fmla="*/ 1 w 77"/>
                  <a:gd name="T25" fmla="*/ 1 h 110"/>
                  <a:gd name="T26" fmla="*/ 1 w 77"/>
                  <a:gd name="T27" fmla="*/ 1 h 110"/>
                  <a:gd name="T28" fmla="*/ 1 w 77"/>
                  <a:gd name="T29" fmla="*/ 1 h 110"/>
                  <a:gd name="T30" fmla="*/ 1 w 77"/>
                  <a:gd name="T31" fmla="*/ 1 h 110"/>
                  <a:gd name="T32" fmla="*/ 1 w 77"/>
                  <a:gd name="T33" fmla="*/ 1 h 110"/>
                  <a:gd name="T34" fmla="*/ 1 w 77"/>
                  <a:gd name="T35" fmla="*/ 1 h 110"/>
                  <a:gd name="T36" fmla="*/ 1 w 77"/>
                  <a:gd name="T37" fmla="*/ 1 h 110"/>
                  <a:gd name="T38" fmla="*/ 1 w 77"/>
                  <a:gd name="T39" fmla="*/ 1 h 110"/>
                  <a:gd name="T40" fmla="*/ 1 w 77"/>
                  <a:gd name="T41" fmla="*/ 1 h 110"/>
                  <a:gd name="T42" fmla="*/ 1 w 77"/>
                  <a:gd name="T43" fmla="*/ 1 h 110"/>
                  <a:gd name="T44" fmla="*/ 1 w 77"/>
                  <a:gd name="T45" fmla="*/ 1 h 110"/>
                  <a:gd name="T46" fmla="*/ 1 w 77"/>
                  <a:gd name="T47" fmla="*/ 1 h 110"/>
                  <a:gd name="T48" fmla="*/ 1 w 77"/>
                  <a:gd name="T49" fmla="*/ 0 h 11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110"/>
                  <a:gd name="T77" fmla="*/ 77 w 77"/>
                  <a:gd name="T78" fmla="*/ 110 h 11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110">
                    <a:moveTo>
                      <a:pt x="4" y="0"/>
                    </a:moveTo>
                    <a:lnTo>
                      <a:pt x="4" y="11"/>
                    </a:lnTo>
                    <a:lnTo>
                      <a:pt x="2" y="22"/>
                    </a:lnTo>
                    <a:lnTo>
                      <a:pt x="2" y="33"/>
                    </a:lnTo>
                    <a:lnTo>
                      <a:pt x="0" y="45"/>
                    </a:lnTo>
                    <a:lnTo>
                      <a:pt x="0" y="56"/>
                    </a:lnTo>
                    <a:lnTo>
                      <a:pt x="4" y="66"/>
                    </a:lnTo>
                    <a:lnTo>
                      <a:pt x="7" y="75"/>
                    </a:lnTo>
                    <a:lnTo>
                      <a:pt x="15" y="84"/>
                    </a:lnTo>
                    <a:lnTo>
                      <a:pt x="26" y="91"/>
                    </a:lnTo>
                    <a:lnTo>
                      <a:pt x="38" y="99"/>
                    </a:lnTo>
                    <a:lnTo>
                      <a:pt x="55" y="104"/>
                    </a:lnTo>
                    <a:lnTo>
                      <a:pt x="77" y="110"/>
                    </a:lnTo>
                    <a:lnTo>
                      <a:pt x="77" y="97"/>
                    </a:lnTo>
                    <a:lnTo>
                      <a:pt x="77" y="82"/>
                    </a:lnTo>
                    <a:lnTo>
                      <a:pt x="77" y="69"/>
                    </a:lnTo>
                    <a:lnTo>
                      <a:pt x="77" y="56"/>
                    </a:lnTo>
                    <a:lnTo>
                      <a:pt x="70" y="44"/>
                    </a:lnTo>
                    <a:lnTo>
                      <a:pt x="62" y="31"/>
                    </a:lnTo>
                    <a:lnTo>
                      <a:pt x="55" y="18"/>
                    </a:lnTo>
                    <a:lnTo>
                      <a:pt x="48" y="5"/>
                    </a:lnTo>
                    <a:lnTo>
                      <a:pt x="37" y="3"/>
                    </a:lnTo>
                    <a:lnTo>
                      <a:pt x="26" y="1"/>
                    </a:lnTo>
                    <a:lnTo>
                      <a:pt x="15" y="1"/>
                    </a:lnTo>
                    <a:lnTo>
                      <a:pt x="4" y="0"/>
                    </a:lnTo>
                    <a:close/>
                  </a:path>
                </a:pathLst>
              </a:custGeom>
              <a:solidFill>
                <a:srgbClr val="FFA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3" name="Freeform 169"/>
              <p:cNvSpPr>
                <a:spLocks noChangeArrowheads="1"/>
              </p:cNvSpPr>
              <p:nvPr/>
            </p:nvSpPr>
            <p:spPr bwMode="auto">
              <a:xfrm>
                <a:off x="4184" y="2239"/>
                <a:ext cx="36" cy="51"/>
              </a:xfrm>
              <a:custGeom>
                <a:avLst/>
                <a:gdLst>
                  <a:gd name="T0" fmla="*/ 1 w 71"/>
                  <a:gd name="T1" fmla="*/ 0 h 103"/>
                  <a:gd name="T2" fmla="*/ 1 w 71"/>
                  <a:gd name="T3" fmla="*/ 0 h 103"/>
                  <a:gd name="T4" fmla="*/ 1 w 71"/>
                  <a:gd name="T5" fmla="*/ 0 h 103"/>
                  <a:gd name="T6" fmla="*/ 1 w 71"/>
                  <a:gd name="T7" fmla="*/ 0 h 103"/>
                  <a:gd name="T8" fmla="*/ 0 w 71"/>
                  <a:gd name="T9" fmla="*/ 0 h 103"/>
                  <a:gd name="T10" fmla="*/ 0 w 71"/>
                  <a:gd name="T11" fmla="*/ 0 h 103"/>
                  <a:gd name="T12" fmla="*/ 1 w 71"/>
                  <a:gd name="T13" fmla="*/ 0 h 103"/>
                  <a:gd name="T14" fmla="*/ 1 w 71"/>
                  <a:gd name="T15" fmla="*/ 0 h 103"/>
                  <a:gd name="T16" fmla="*/ 1 w 71"/>
                  <a:gd name="T17" fmla="*/ 0 h 103"/>
                  <a:gd name="T18" fmla="*/ 1 w 71"/>
                  <a:gd name="T19" fmla="*/ 0 h 103"/>
                  <a:gd name="T20" fmla="*/ 1 w 71"/>
                  <a:gd name="T21" fmla="*/ 0 h 103"/>
                  <a:gd name="T22" fmla="*/ 1 w 71"/>
                  <a:gd name="T23" fmla="*/ 0 h 103"/>
                  <a:gd name="T24" fmla="*/ 1 w 71"/>
                  <a:gd name="T25" fmla="*/ 0 h 103"/>
                  <a:gd name="T26" fmla="*/ 1 w 71"/>
                  <a:gd name="T27" fmla="*/ 0 h 103"/>
                  <a:gd name="T28" fmla="*/ 1 w 71"/>
                  <a:gd name="T29" fmla="*/ 0 h 103"/>
                  <a:gd name="T30" fmla="*/ 1 w 71"/>
                  <a:gd name="T31" fmla="*/ 0 h 103"/>
                  <a:gd name="T32" fmla="*/ 1 w 71"/>
                  <a:gd name="T33" fmla="*/ 0 h 103"/>
                  <a:gd name="T34" fmla="*/ 1 w 71"/>
                  <a:gd name="T35" fmla="*/ 0 h 103"/>
                  <a:gd name="T36" fmla="*/ 1 w 71"/>
                  <a:gd name="T37" fmla="*/ 0 h 103"/>
                  <a:gd name="T38" fmla="*/ 1 w 71"/>
                  <a:gd name="T39" fmla="*/ 0 h 103"/>
                  <a:gd name="T40" fmla="*/ 1 w 71"/>
                  <a:gd name="T41" fmla="*/ 0 h 103"/>
                  <a:gd name="T42" fmla="*/ 1 w 71"/>
                  <a:gd name="T43" fmla="*/ 0 h 103"/>
                  <a:gd name="T44" fmla="*/ 1 w 71"/>
                  <a:gd name="T45" fmla="*/ 0 h 103"/>
                  <a:gd name="T46" fmla="*/ 1 w 71"/>
                  <a:gd name="T47" fmla="*/ 0 h 103"/>
                  <a:gd name="T48" fmla="*/ 1 w 71"/>
                  <a:gd name="T49" fmla="*/ 0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103"/>
                  <a:gd name="T77" fmla="*/ 71 w 71"/>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103">
                    <a:moveTo>
                      <a:pt x="3" y="0"/>
                    </a:moveTo>
                    <a:lnTo>
                      <a:pt x="3" y="11"/>
                    </a:lnTo>
                    <a:lnTo>
                      <a:pt x="1" y="22"/>
                    </a:lnTo>
                    <a:lnTo>
                      <a:pt x="1" y="33"/>
                    </a:lnTo>
                    <a:lnTo>
                      <a:pt x="0" y="44"/>
                    </a:lnTo>
                    <a:lnTo>
                      <a:pt x="0" y="53"/>
                    </a:lnTo>
                    <a:lnTo>
                      <a:pt x="3" y="63"/>
                    </a:lnTo>
                    <a:lnTo>
                      <a:pt x="7" y="72"/>
                    </a:lnTo>
                    <a:lnTo>
                      <a:pt x="14" y="79"/>
                    </a:lnTo>
                    <a:lnTo>
                      <a:pt x="23" y="86"/>
                    </a:lnTo>
                    <a:lnTo>
                      <a:pt x="34" y="94"/>
                    </a:lnTo>
                    <a:lnTo>
                      <a:pt x="51" y="99"/>
                    </a:lnTo>
                    <a:lnTo>
                      <a:pt x="71" y="103"/>
                    </a:lnTo>
                    <a:lnTo>
                      <a:pt x="71" y="90"/>
                    </a:lnTo>
                    <a:lnTo>
                      <a:pt x="71" y="77"/>
                    </a:lnTo>
                    <a:lnTo>
                      <a:pt x="71" y="66"/>
                    </a:lnTo>
                    <a:lnTo>
                      <a:pt x="71" y="53"/>
                    </a:lnTo>
                    <a:lnTo>
                      <a:pt x="64" y="41"/>
                    </a:lnTo>
                    <a:lnTo>
                      <a:pt x="58" y="30"/>
                    </a:lnTo>
                    <a:lnTo>
                      <a:pt x="51" y="19"/>
                    </a:lnTo>
                    <a:lnTo>
                      <a:pt x="44" y="6"/>
                    </a:lnTo>
                    <a:lnTo>
                      <a:pt x="34" y="4"/>
                    </a:lnTo>
                    <a:lnTo>
                      <a:pt x="23" y="2"/>
                    </a:lnTo>
                    <a:lnTo>
                      <a:pt x="14" y="2"/>
                    </a:lnTo>
                    <a:lnTo>
                      <a:pt x="3" y="0"/>
                    </a:lnTo>
                    <a:close/>
                  </a:path>
                </a:pathLst>
              </a:custGeom>
              <a:solidFill>
                <a:srgbClr val="FFA5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4" name="Freeform 170"/>
              <p:cNvSpPr>
                <a:spLocks noChangeArrowheads="1"/>
              </p:cNvSpPr>
              <p:nvPr/>
            </p:nvSpPr>
            <p:spPr bwMode="auto">
              <a:xfrm>
                <a:off x="4186" y="2240"/>
                <a:ext cx="33" cy="48"/>
              </a:xfrm>
              <a:custGeom>
                <a:avLst/>
                <a:gdLst>
                  <a:gd name="T0" fmla="*/ 1 w 66"/>
                  <a:gd name="T1" fmla="*/ 0 h 95"/>
                  <a:gd name="T2" fmla="*/ 1 w 66"/>
                  <a:gd name="T3" fmla="*/ 1 h 95"/>
                  <a:gd name="T4" fmla="*/ 1 w 66"/>
                  <a:gd name="T5" fmla="*/ 1 h 95"/>
                  <a:gd name="T6" fmla="*/ 1 w 66"/>
                  <a:gd name="T7" fmla="*/ 1 h 95"/>
                  <a:gd name="T8" fmla="*/ 0 w 66"/>
                  <a:gd name="T9" fmla="*/ 1 h 95"/>
                  <a:gd name="T10" fmla="*/ 0 w 66"/>
                  <a:gd name="T11" fmla="*/ 1 h 95"/>
                  <a:gd name="T12" fmla="*/ 1 w 66"/>
                  <a:gd name="T13" fmla="*/ 1 h 95"/>
                  <a:gd name="T14" fmla="*/ 1 w 66"/>
                  <a:gd name="T15" fmla="*/ 1 h 95"/>
                  <a:gd name="T16" fmla="*/ 1 w 66"/>
                  <a:gd name="T17" fmla="*/ 1 h 95"/>
                  <a:gd name="T18" fmla="*/ 1 w 66"/>
                  <a:gd name="T19" fmla="*/ 1 h 95"/>
                  <a:gd name="T20" fmla="*/ 1 w 66"/>
                  <a:gd name="T21" fmla="*/ 1 h 95"/>
                  <a:gd name="T22" fmla="*/ 1 w 66"/>
                  <a:gd name="T23" fmla="*/ 1 h 95"/>
                  <a:gd name="T24" fmla="*/ 1 w 66"/>
                  <a:gd name="T25" fmla="*/ 1 h 95"/>
                  <a:gd name="T26" fmla="*/ 1 w 66"/>
                  <a:gd name="T27" fmla="*/ 1 h 95"/>
                  <a:gd name="T28" fmla="*/ 1 w 66"/>
                  <a:gd name="T29" fmla="*/ 1 h 95"/>
                  <a:gd name="T30" fmla="*/ 1 w 66"/>
                  <a:gd name="T31" fmla="*/ 1 h 95"/>
                  <a:gd name="T32" fmla="*/ 1 w 66"/>
                  <a:gd name="T33" fmla="*/ 1 h 95"/>
                  <a:gd name="T34" fmla="*/ 1 w 66"/>
                  <a:gd name="T35" fmla="*/ 1 h 95"/>
                  <a:gd name="T36" fmla="*/ 1 w 66"/>
                  <a:gd name="T37" fmla="*/ 1 h 95"/>
                  <a:gd name="T38" fmla="*/ 1 w 66"/>
                  <a:gd name="T39" fmla="*/ 1 h 95"/>
                  <a:gd name="T40" fmla="*/ 1 w 66"/>
                  <a:gd name="T41" fmla="*/ 1 h 95"/>
                  <a:gd name="T42" fmla="*/ 1 w 66"/>
                  <a:gd name="T43" fmla="*/ 1 h 95"/>
                  <a:gd name="T44" fmla="*/ 1 w 66"/>
                  <a:gd name="T45" fmla="*/ 1 h 95"/>
                  <a:gd name="T46" fmla="*/ 1 w 66"/>
                  <a:gd name="T47" fmla="*/ 1 h 95"/>
                  <a:gd name="T48" fmla="*/ 1 w 66"/>
                  <a:gd name="T49" fmla="*/ 0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95"/>
                  <a:gd name="T77" fmla="*/ 66 w 66"/>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95">
                    <a:moveTo>
                      <a:pt x="4" y="0"/>
                    </a:moveTo>
                    <a:lnTo>
                      <a:pt x="2" y="9"/>
                    </a:lnTo>
                    <a:lnTo>
                      <a:pt x="2" y="20"/>
                    </a:lnTo>
                    <a:lnTo>
                      <a:pt x="2" y="29"/>
                    </a:lnTo>
                    <a:lnTo>
                      <a:pt x="0" y="40"/>
                    </a:lnTo>
                    <a:lnTo>
                      <a:pt x="0" y="49"/>
                    </a:lnTo>
                    <a:lnTo>
                      <a:pt x="2" y="59"/>
                    </a:lnTo>
                    <a:lnTo>
                      <a:pt x="6" y="66"/>
                    </a:lnTo>
                    <a:lnTo>
                      <a:pt x="13" y="73"/>
                    </a:lnTo>
                    <a:lnTo>
                      <a:pt x="20" y="81"/>
                    </a:lnTo>
                    <a:lnTo>
                      <a:pt x="33" y="86"/>
                    </a:lnTo>
                    <a:lnTo>
                      <a:pt x="48" y="92"/>
                    </a:lnTo>
                    <a:lnTo>
                      <a:pt x="66" y="95"/>
                    </a:lnTo>
                    <a:lnTo>
                      <a:pt x="66" y="82"/>
                    </a:lnTo>
                    <a:lnTo>
                      <a:pt x="66" y="71"/>
                    </a:lnTo>
                    <a:lnTo>
                      <a:pt x="66" y="60"/>
                    </a:lnTo>
                    <a:lnTo>
                      <a:pt x="66" y="49"/>
                    </a:lnTo>
                    <a:lnTo>
                      <a:pt x="59" y="38"/>
                    </a:lnTo>
                    <a:lnTo>
                      <a:pt x="54" y="27"/>
                    </a:lnTo>
                    <a:lnTo>
                      <a:pt x="48" y="16"/>
                    </a:lnTo>
                    <a:lnTo>
                      <a:pt x="41" y="7"/>
                    </a:lnTo>
                    <a:lnTo>
                      <a:pt x="31" y="5"/>
                    </a:lnTo>
                    <a:lnTo>
                      <a:pt x="22" y="4"/>
                    </a:lnTo>
                    <a:lnTo>
                      <a:pt x="13" y="2"/>
                    </a:lnTo>
                    <a:lnTo>
                      <a:pt x="4" y="0"/>
                    </a:lnTo>
                    <a:close/>
                  </a:path>
                </a:pathLst>
              </a:custGeom>
              <a:solidFill>
                <a:srgbClr val="FFA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5" name="Freeform 171"/>
              <p:cNvSpPr>
                <a:spLocks noChangeArrowheads="1"/>
              </p:cNvSpPr>
              <p:nvPr/>
            </p:nvSpPr>
            <p:spPr bwMode="auto">
              <a:xfrm>
                <a:off x="4187" y="2242"/>
                <a:ext cx="30" cy="44"/>
              </a:xfrm>
              <a:custGeom>
                <a:avLst/>
                <a:gdLst>
                  <a:gd name="T0" fmla="*/ 1 w 59"/>
                  <a:gd name="T1" fmla="*/ 0 h 88"/>
                  <a:gd name="T2" fmla="*/ 1 w 59"/>
                  <a:gd name="T3" fmla="*/ 1 h 88"/>
                  <a:gd name="T4" fmla="*/ 1 w 59"/>
                  <a:gd name="T5" fmla="*/ 1 h 88"/>
                  <a:gd name="T6" fmla="*/ 1 w 59"/>
                  <a:gd name="T7" fmla="*/ 1 h 88"/>
                  <a:gd name="T8" fmla="*/ 0 w 59"/>
                  <a:gd name="T9" fmla="*/ 1 h 88"/>
                  <a:gd name="T10" fmla="*/ 0 w 59"/>
                  <a:gd name="T11" fmla="*/ 1 h 88"/>
                  <a:gd name="T12" fmla="*/ 1 w 59"/>
                  <a:gd name="T13" fmla="*/ 1 h 88"/>
                  <a:gd name="T14" fmla="*/ 1 w 59"/>
                  <a:gd name="T15" fmla="*/ 1 h 88"/>
                  <a:gd name="T16" fmla="*/ 1 w 59"/>
                  <a:gd name="T17" fmla="*/ 1 h 88"/>
                  <a:gd name="T18" fmla="*/ 1 w 59"/>
                  <a:gd name="T19" fmla="*/ 1 h 88"/>
                  <a:gd name="T20" fmla="*/ 1 w 59"/>
                  <a:gd name="T21" fmla="*/ 1 h 88"/>
                  <a:gd name="T22" fmla="*/ 1 w 59"/>
                  <a:gd name="T23" fmla="*/ 1 h 88"/>
                  <a:gd name="T24" fmla="*/ 1 w 59"/>
                  <a:gd name="T25" fmla="*/ 1 h 88"/>
                  <a:gd name="T26" fmla="*/ 1 w 59"/>
                  <a:gd name="T27" fmla="*/ 1 h 88"/>
                  <a:gd name="T28" fmla="*/ 1 w 59"/>
                  <a:gd name="T29" fmla="*/ 1 h 88"/>
                  <a:gd name="T30" fmla="*/ 1 w 59"/>
                  <a:gd name="T31" fmla="*/ 1 h 88"/>
                  <a:gd name="T32" fmla="*/ 1 w 59"/>
                  <a:gd name="T33" fmla="*/ 1 h 88"/>
                  <a:gd name="T34" fmla="*/ 1 w 59"/>
                  <a:gd name="T35" fmla="*/ 1 h 88"/>
                  <a:gd name="T36" fmla="*/ 1 w 59"/>
                  <a:gd name="T37" fmla="*/ 1 h 88"/>
                  <a:gd name="T38" fmla="*/ 1 w 59"/>
                  <a:gd name="T39" fmla="*/ 1 h 88"/>
                  <a:gd name="T40" fmla="*/ 1 w 59"/>
                  <a:gd name="T41" fmla="*/ 1 h 88"/>
                  <a:gd name="T42" fmla="*/ 1 w 59"/>
                  <a:gd name="T43" fmla="*/ 1 h 88"/>
                  <a:gd name="T44" fmla="*/ 1 w 59"/>
                  <a:gd name="T45" fmla="*/ 1 h 88"/>
                  <a:gd name="T46" fmla="*/ 1 w 59"/>
                  <a:gd name="T47" fmla="*/ 1 h 88"/>
                  <a:gd name="T48" fmla="*/ 1 w 59"/>
                  <a:gd name="T49" fmla="*/ 0 h 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88"/>
                  <a:gd name="T77" fmla="*/ 59 w 59"/>
                  <a:gd name="T78" fmla="*/ 88 h 8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88">
                    <a:moveTo>
                      <a:pt x="4" y="0"/>
                    </a:moveTo>
                    <a:lnTo>
                      <a:pt x="2" y="9"/>
                    </a:lnTo>
                    <a:lnTo>
                      <a:pt x="2" y="18"/>
                    </a:lnTo>
                    <a:lnTo>
                      <a:pt x="2" y="27"/>
                    </a:lnTo>
                    <a:lnTo>
                      <a:pt x="0" y="38"/>
                    </a:lnTo>
                    <a:lnTo>
                      <a:pt x="0" y="47"/>
                    </a:lnTo>
                    <a:lnTo>
                      <a:pt x="2" y="55"/>
                    </a:lnTo>
                    <a:lnTo>
                      <a:pt x="5" y="62"/>
                    </a:lnTo>
                    <a:lnTo>
                      <a:pt x="11" y="67"/>
                    </a:lnTo>
                    <a:lnTo>
                      <a:pt x="18" y="75"/>
                    </a:lnTo>
                    <a:lnTo>
                      <a:pt x="27" y="78"/>
                    </a:lnTo>
                    <a:lnTo>
                      <a:pt x="42" y="84"/>
                    </a:lnTo>
                    <a:lnTo>
                      <a:pt x="59" y="88"/>
                    </a:lnTo>
                    <a:lnTo>
                      <a:pt x="59" y="77"/>
                    </a:lnTo>
                    <a:lnTo>
                      <a:pt x="59" y="66"/>
                    </a:lnTo>
                    <a:lnTo>
                      <a:pt x="59" y="55"/>
                    </a:lnTo>
                    <a:lnTo>
                      <a:pt x="59" y="44"/>
                    </a:lnTo>
                    <a:lnTo>
                      <a:pt x="53" y="34"/>
                    </a:lnTo>
                    <a:lnTo>
                      <a:pt x="48" y="25"/>
                    </a:lnTo>
                    <a:lnTo>
                      <a:pt x="42" y="16"/>
                    </a:lnTo>
                    <a:lnTo>
                      <a:pt x="37" y="7"/>
                    </a:lnTo>
                    <a:lnTo>
                      <a:pt x="29" y="5"/>
                    </a:lnTo>
                    <a:lnTo>
                      <a:pt x="20" y="3"/>
                    </a:lnTo>
                    <a:lnTo>
                      <a:pt x="13" y="1"/>
                    </a:lnTo>
                    <a:lnTo>
                      <a:pt x="4" y="0"/>
                    </a:lnTo>
                    <a:close/>
                  </a:path>
                </a:pathLst>
              </a:custGeom>
              <a:solidFill>
                <a:srgbClr val="FFA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6" name="Freeform 172"/>
              <p:cNvSpPr>
                <a:spLocks noChangeArrowheads="1"/>
              </p:cNvSpPr>
              <p:nvPr/>
            </p:nvSpPr>
            <p:spPr bwMode="auto">
              <a:xfrm>
                <a:off x="4189" y="2244"/>
                <a:ext cx="27" cy="40"/>
              </a:xfrm>
              <a:custGeom>
                <a:avLst/>
                <a:gdLst>
                  <a:gd name="T0" fmla="*/ 1 w 53"/>
                  <a:gd name="T1" fmla="*/ 0 h 81"/>
                  <a:gd name="T2" fmla="*/ 1 w 53"/>
                  <a:gd name="T3" fmla="*/ 0 h 81"/>
                  <a:gd name="T4" fmla="*/ 1 w 53"/>
                  <a:gd name="T5" fmla="*/ 0 h 81"/>
                  <a:gd name="T6" fmla="*/ 0 w 53"/>
                  <a:gd name="T7" fmla="*/ 0 h 81"/>
                  <a:gd name="T8" fmla="*/ 0 w 53"/>
                  <a:gd name="T9" fmla="*/ 0 h 81"/>
                  <a:gd name="T10" fmla="*/ 1 w 53"/>
                  <a:gd name="T11" fmla="*/ 0 h 81"/>
                  <a:gd name="T12" fmla="*/ 1 w 53"/>
                  <a:gd name="T13" fmla="*/ 0 h 81"/>
                  <a:gd name="T14" fmla="*/ 1 w 53"/>
                  <a:gd name="T15" fmla="*/ 0 h 81"/>
                  <a:gd name="T16" fmla="*/ 1 w 53"/>
                  <a:gd name="T17" fmla="*/ 0 h 81"/>
                  <a:gd name="T18" fmla="*/ 1 w 53"/>
                  <a:gd name="T19" fmla="*/ 0 h 81"/>
                  <a:gd name="T20" fmla="*/ 1 w 53"/>
                  <a:gd name="T21" fmla="*/ 0 h 81"/>
                  <a:gd name="T22" fmla="*/ 1 w 53"/>
                  <a:gd name="T23" fmla="*/ 0 h 81"/>
                  <a:gd name="T24" fmla="*/ 1 w 53"/>
                  <a:gd name="T25" fmla="*/ 0 h 81"/>
                  <a:gd name="T26" fmla="*/ 1 w 53"/>
                  <a:gd name="T27" fmla="*/ 0 h 81"/>
                  <a:gd name="T28" fmla="*/ 1 w 53"/>
                  <a:gd name="T29" fmla="*/ 0 h 81"/>
                  <a:gd name="T30" fmla="*/ 1 w 53"/>
                  <a:gd name="T31" fmla="*/ 0 h 81"/>
                  <a:gd name="T32" fmla="*/ 1 w 53"/>
                  <a:gd name="T33" fmla="*/ 0 h 81"/>
                  <a:gd name="T34" fmla="*/ 1 w 53"/>
                  <a:gd name="T35" fmla="*/ 0 h 81"/>
                  <a:gd name="T36" fmla="*/ 1 w 53"/>
                  <a:gd name="T37" fmla="*/ 0 h 81"/>
                  <a:gd name="T38" fmla="*/ 1 w 53"/>
                  <a:gd name="T39" fmla="*/ 0 h 81"/>
                  <a:gd name="T40" fmla="*/ 1 w 53"/>
                  <a:gd name="T41" fmla="*/ 0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81"/>
                  <a:gd name="T65" fmla="*/ 53 w 53"/>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81">
                    <a:moveTo>
                      <a:pt x="1" y="0"/>
                    </a:moveTo>
                    <a:lnTo>
                      <a:pt x="1" y="9"/>
                    </a:lnTo>
                    <a:lnTo>
                      <a:pt x="1" y="17"/>
                    </a:lnTo>
                    <a:lnTo>
                      <a:pt x="0" y="26"/>
                    </a:lnTo>
                    <a:lnTo>
                      <a:pt x="0" y="35"/>
                    </a:lnTo>
                    <a:lnTo>
                      <a:pt x="1" y="52"/>
                    </a:lnTo>
                    <a:lnTo>
                      <a:pt x="9" y="63"/>
                    </a:lnTo>
                    <a:lnTo>
                      <a:pt x="25" y="74"/>
                    </a:lnTo>
                    <a:lnTo>
                      <a:pt x="53" y="81"/>
                    </a:lnTo>
                    <a:lnTo>
                      <a:pt x="53" y="72"/>
                    </a:lnTo>
                    <a:lnTo>
                      <a:pt x="53" y="61"/>
                    </a:lnTo>
                    <a:lnTo>
                      <a:pt x="53" y="52"/>
                    </a:lnTo>
                    <a:lnTo>
                      <a:pt x="53" y="41"/>
                    </a:lnTo>
                    <a:lnTo>
                      <a:pt x="47" y="31"/>
                    </a:lnTo>
                    <a:lnTo>
                      <a:pt x="44" y="24"/>
                    </a:lnTo>
                    <a:lnTo>
                      <a:pt x="38" y="15"/>
                    </a:lnTo>
                    <a:lnTo>
                      <a:pt x="33" y="8"/>
                    </a:lnTo>
                    <a:lnTo>
                      <a:pt x="25" y="6"/>
                    </a:lnTo>
                    <a:lnTo>
                      <a:pt x="18" y="4"/>
                    </a:lnTo>
                    <a:lnTo>
                      <a:pt x="9" y="2"/>
                    </a:lnTo>
                    <a:lnTo>
                      <a:pt x="1" y="0"/>
                    </a:lnTo>
                    <a:close/>
                  </a:path>
                </a:pathLst>
              </a:custGeom>
              <a:solidFill>
                <a:srgbClr val="FFB5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7" name="Freeform 173"/>
              <p:cNvSpPr>
                <a:spLocks noChangeArrowheads="1"/>
              </p:cNvSpPr>
              <p:nvPr/>
            </p:nvSpPr>
            <p:spPr bwMode="auto">
              <a:xfrm>
                <a:off x="4191" y="2245"/>
                <a:ext cx="24" cy="38"/>
              </a:xfrm>
              <a:custGeom>
                <a:avLst/>
                <a:gdLst>
                  <a:gd name="T0" fmla="*/ 1 w 48"/>
                  <a:gd name="T1" fmla="*/ 0 h 75"/>
                  <a:gd name="T2" fmla="*/ 1 w 48"/>
                  <a:gd name="T3" fmla="*/ 1 h 75"/>
                  <a:gd name="T4" fmla="*/ 1 w 48"/>
                  <a:gd name="T5" fmla="*/ 1 h 75"/>
                  <a:gd name="T6" fmla="*/ 0 w 48"/>
                  <a:gd name="T7" fmla="*/ 1 h 75"/>
                  <a:gd name="T8" fmla="*/ 0 w 48"/>
                  <a:gd name="T9" fmla="*/ 1 h 75"/>
                  <a:gd name="T10" fmla="*/ 1 w 48"/>
                  <a:gd name="T11" fmla="*/ 1 h 75"/>
                  <a:gd name="T12" fmla="*/ 1 w 48"/>
                  <a:gd name="T13" fmla="*/ 1 h 75"/>
                  <a:gd name="T14" fmla="*/ 1 w 48"/>
                  <a:gd name="T15" fmla="*/ 1 h 75"/>
                  <a:gd name="T16" fmla="*/ 1 w 48"/>
                  <a:gd name="T17" fmla="*/ 1 h 75"/>
                  <a:gd name="T18" fmla="*/ 1 w 48"/>
                  <a:gd name="T19" fmla="*/ 1 h 75"/>
                  <a:gd name="T20" fmla="*/ 1 w 48"/>
                  <a:gd name="T21" fmla="*/ 1 h 75"/>
                  <a:gd name="T22" fmla="*/ 1 w 48"/>
                  <a:gd name="T23" fmla="*/ 1 h 75"/>
                  <a:gd name="T24" fmla="*/ 1 w 48"/>
                  <a:gd name="T25" fmla="*/ 1 h 75"/>
                  <a:gd name="T26" fmla="*/ 1 w 48"/>
                  <a:gd name="T27" fmla="*/ 1 h 75"/>
                  <a:gd name="T28" fmla="*/ 1 w 48"/>
                  <a:gd name="T29" fmla="*/ 1 h 75"/>
                  <a:gd name="T30" fmla="*/ 1 w 48"/>
                  <a:gd name="T31" fmla="*/ 1 h 75"/>
                  <a:gd name="T32" fmla="*/ 1 w 48"/>
                  <a:gd name="T33" fmla="*/ 1 h 75"/>
                  <a:gd name="T34" fmla="*/ 1 w 48"/>
                  <a:gd name="T35" fmla="*/ 1 h 75"/>
                  <a:gd name="T36" fmla="*/ 1 w 48"/>
                  <a:gd name="T37" fmla="*/ 1 h 75"/>
                  <a:gd name="T38" fmla="*/ 1 w 48"/>
                  <a:gd name="T39" fmla="*/ 1 h 75"/>
                  <a:gd name="T40" fmla="*/ 1 w 48"/>
                  <a:gd name="T41" fmla="*/ 0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75"/>
                  <a:gd name="T65" fmla="*/ 48 w 48"/>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75">
                    <a:moveTo>
                      <a:pt x="2" y="0"/>
                    </a:moveTo>
                    <a:lnTo>
                      <a:pt x="2" y="9"/>
                    </a:lnTo>
                    <a:lnTo>
                      <a:pt x="2" y="17"/>
                    </a:lnTo>
                    <a:lnTo>
                      <a:pt x="0" y="26"/>
                    </a:lnTo>
                    <a:lnTo>
                      <a:pt x="0" y="35"/>
                    </a:lnTo>
                    <a:lnTo>
                      <a:pt x="2" y="50"/>
                    </a:lnTo>
                    <a:lnTo>
                      <a:pt x="8" y="61"/>
                    </a:lnTo>
                    <a:lnTo>
                      <a:pt x="20" y="68"/>
                    </a:lnTo>
                    <a:lnTo>
                      <a:pt x="48" y="75"/>
                    </a:lnTo>
                    <a:lnTo>
                      <a:pt x="48" y="66"/>
                    </a:lnTo>
                    <a:lnTo>
                      <a:pt x="48" y="57"/>
                    </a:lnTo>
                    <a:lnTo>
                      <a:pt x="48" y="48"/>
                    </a:lnTo>
                    <a:lnTo>
                      <a:pt x="48" y="39"/>
                    </a:lnTo>
                    <a:lnTo>
                      <a:pt x="44" y="31"/>
                    </a:lnTo>
                    <a:lnTo>
                      <a:pt x="39" y="24"/>
                    </a:lnTo>
                    <a:lnTo>
                      <a:pt x="35" y="17"/>
                    </a:lnTo>
                    <a:lnTo>
                      <a:pt x="30" y="11"/>
                    </a:lnTo>
                    <a:lnTo>
                      <a:pt x="22" y="7"/>
                    </a:lnTo>
                    <a:lnTo>
                      <a:pt x="17" y="6"/>
                    </a:lnTo>
                    <a:lnTo>
                      <a:pt x="9" y="2"/>
                    </a:lnTo>
                    <a:lnTo>
                      <a:pt x="2" y="0"/>
                    </a:lnTo>
                    <a:close/>
                  </a:path>
                </a:pathLst>
              </a:custGeom>
              <a:solidFill>
                <a:srgbClr val="FFBA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8" name="Freeform 174"/>
              <p:cNvSpPr>
                <a:spLocks noChangeArrowheads="1"/>
              </p:cNvSpPr>
              <p:nvPr/>
            </p:nvSpPr>
            <p:spPr bwMode="auto">
              <a:xfrm>
                <a:off x="4193" y="2247"/>
                <a:ext cx="20" cy="35"/>
              </a:xfrm>
              <a:custGeom>
                <a:avLst/>
                <a:gdLst>
                  <a:gd name="T0" fmla="*/ 1 w 40"/>
                  <a:gd name="T1" fmla="*/ 0 h 69"/>
                  <a:gd name="T2" fmla="*/ 0 w 40"/>
                  <a:gd name="T3" fmla="*/ 1 h 69"/>
                  <a:gd name="T4" fmla="*/ 0 w 40"/>
                  <a:gd name="T5" fmla="*/ 1 h 69"/>
                  <a:gd name="T6" fmla="*/ 0 w 40"/>
                  <a:gd name="T7" fmla="*/ 1 h 69"/>
                  <a:gd name="T8" fmla="*/ 0 w 40"/>
                  <a:gd name="T9" fmla="*/ 1 h 69"/>
                  <a:gd name="T10" fmla="*/ 0 w 40"/>
                  <a:gd name="T11" fmla="*/ 1 h 69"/>
                  <a:gd name="T12" fmla="*/ 1 w 40"/>
                  <a:gd name="T13" fmla="*/ 1 h 69"/>
                  <a:gd name="T14" fmla="*/ 1 w 40"/>
                  <a:gd name="T15" fmla="*/ 1 h 69"/>
                  <a:gd name="T16" fmla="*/ 1 w 40"/>
                  <a:gd name="T17" fmla="*/ 1 h 69"/>
                  <a:gd name="T18" fmla="*/ 1 w 40"/>
                  <a:gd name="T19" fmla="*/ 1 h 69"/>
                  <a:gd name="T20" fmla="*/ 1 w 40"/>
                  <a:gd name="T21" fmla="*/ 1 h 69"/>
                  <a:gd name="T22" fmla="*/ 1 w 40"/>
                  <a:gd name="T23" fmla="*/ 1 h 69"/>
                  <a:gd name="T24" fmla="*/ 1 w 40"/>
                  <a:gd name="T25" fmla="*/ 1 h 69"/>
                  <a:gd name="T26" fmla="*/ 1 w 40"/>
                  <a:gd name="T27" fmla="*/ 1 h 69"/>
                  <a:gd name="T28" fmla="*/ 1 w 40"/>
                  <a:gd name="T29" fmla="*/ 1 h 69"/>
                  <a:gd name="T30" fmla="*/ 1 w 40"/>
                  <a:gd name="T31" fmla="*/ 1 h 69"/>
                  <a:gd name="T32" fmla="*/ 1 w 40"/>
                  <a:gd name="T33" fmla="*/ 1 h 69"/>
                  <a:gd name="T34" fmla="*/ 1 w 40"/>
                  <a:gd name="T35" fmla="*/ 1 h 69"/>
                  <a:gd name="T36" fmla="*/ 1 w 40"/>
                  <a:gd name="T37" fmla="*/ 1 h 69"/>
                  <a:gd name="T38" fmla="*/ 1 w 40"/>
                  <a:gd name="T39" fmla="*/ 1 h 69"/>
                  <a:gd name="T40" fmla="*/ 1 w 40"/>
                  <a:gd name="T41" fmla="*/ 0 h 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69"/>
                  <a:gd name="T65" fmla="*/ 40 w 40"/>
                  <a:gd name="T66" fmla="*/ 69 h 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69">
                    <a:moveTo>
                      <a:pt x="2" y="0"/>
                    </a:moveTo>
                    <a:lnTo>
                      <a:pt x="0" y="7"/>
                    </a:lnTo>
                    <a:lnTo>
                      <a:pt x="0" y="14"/>
                    </a:lnTo>
                    <a:lnTo>
                      <a:pt x="0" y="24"/>
                    </a:lnTo>
                    <a:lnTo>
                      <a:pt x="0" y="31"/>
                    </a:lnTo>
                    <a:lnTo>
                      <a:pt x="0" y="44"/>
                    </a:lnTo>
                    <a:lnTo>
                      <a:pt x="5" y="55"/>
                    </a:lnTo>
                    <a:lnTo>
                      <a:pt x="16" y="62"/>
                    </a:lnTo>
                    <a:lnTo>
                      <a:pt x="40" y="69"/>
                    </a:lnTo>
                    <a:lnTo>
                      <a:pt x="40" y="60"/>
                    </a:lnTo>
                    <a:lnTo>
                      <a:pt x="40" y="51"/>
                    </a:lnTo>
                    <a:lnTo>
                      <a:pt x="40" y="44"/>
                    </a:lnTo>
                    <a:lnTo>
                      <a:pt x="40" y="35"/>
                    </a:lnTo>
                    <a:lnTo>
                      <a:pt x="37" y="29"/>
                    </a:lnTo>
                    <a:lnTo>
                      <a:pt x="33" y="22"/>
                    </a:lnTo>
                    <a:lnTo>
                      <a:pt x="29" y="16"/>
                    </a:lnTo>
                    <a:lnTo>
                      <a:pt x="26" y="9"/>
                    </a:lnTo>
                    <a:lnTo>
                      <a:pt x="20" y="7"/>
                    </a:lnTo>
                    <a:lnTo>
                      <a:pt x="15" y="5"/>
                    </a:lnTo>
                    <a:lnTo>
                      <a:pt x="7" y="2"/>
                    </a:lnTo>
                    <a:lnTo>
                      <a:pt x="2" y="0"/>
                    </a:lnTo>
                    <a:close/>
                  </a:path>
                </a:pathLst>
              </a:custGeom>
              <a:solidFill>
                <a:srgbClr val="FFBF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79" name="Freeform 175"/>
              <p:cNvSpPr>
                <a:spLocks noChangeArrowheads="1"/>
              </p:cNvSpPr>
              <p:nvPr/>
            </p:nvSpPr>
            <p:spPr bwMode="auto">
              <a:xfrm>
                <a:off x="4194" y="2249"/>
                <a:ext cx="18" cy="31"/>
              </a:xfrm>
              <a:custGeom>
                <a:avLst/>
                <a:gdLst>
                  <a:gd name="T0" fmla="*/ 0 w 37"/>
                  <a:gd name="T1" fmla="*/ 0 h 63"/>
                  <a:gd name="T2" fmla="*/ 0 w 37"/>
                  <a:gd name="T3" fmla="*/ 0 h 63"/>
                  <a:gd name="T4" fmla="*/ 0 w 37"/>
                  <a:gd name="T5" fmla="*/ 0 h 63"/>
                  <a:gd name="T6" fmla="*/ 0 w 37"/>
                  <a:gd name="T7" fmla="*/ 0 h 63"/>
                  <a:gd name="T8" fmla="*/ 0 w 37"/>
                  <a:gd name="T9" fmla="*/ 0 h 63"/>
                  <a:gd name="T10" fmla="*/ 0 w 37"/>
                  <a:gd name="T11" fmla="*/ 0 h 63"/>
                  <a:gd name="T12" fmla="*/ 0 w 37"/>
                  <a:gd name="T13" fmla="*/ 0 h 63"/>
                  <a:gd name="T14" fmla="*/ 0 w 37"/>
                  <a:gd name="T15" fmla="*/ 0 h 63"/>
                  <a:gd name="T16" fmla="*/ 0 w 37"/>
                  <a:gd name="T17" fmla="*/ 0 h 63"/>
                  <a:gd name="T18" fmla="*/ 0 w 37"/>
                  <a:gd name="T19" fmla="*/ 0 h 63"/>
                  <a:gd name="T20" fmla="*/ 0 w 37"/>
                  <a:gd name="T21" fmla="*/ 0 h 63"/>
                  <a:gd name="T22" fmla="*/ 0 w 37"/>
                  <a:gd name="T23" fmla="*/ 0 h 63"/>
                  <a:gd name="T24" fmla="*/ 0 w 37"/>
                  <a:gd name="T25" fmla="*/ 0 h 63"/>
                  <a:gd name="T26" fmla="*/ 0 w 37"/>
                  <a:gd name="T27" fmla="*/ 0 h 63"/>
                  <a:gd name="T28" fmla="*/ 0 w 37"/>
                  <a:gd name="T29" fmla="*/ 0 h 63"/>
                  <a:gd name="T30" fmla="*/ 0 w 37"/>
                  <a:gd name="T31" fmla="*/ 0 h 63"/>
                  <a:gd name="T32" fmla="*/ 0 w 37"/>
                  <a:gd name="T33" fmla="*/ 0 h 63"/>
                  <a:gd name="T34" fmla="*/ 0 w 37"/>
                  <a:gd name="T35" fmla="*/ 0 h 63"/>
                  <a:gd name="T36" fmla="*/ 0 w 37"/>
                  <a:gd name="T37" fmla="*/ 0 h 63"/>
                  <a:gd name="T38" fmla="*/ 0 w 37"/>
                  <a:gd name="T39" fmla="*/ 0 h 63"/>
                  <a:gd name="T40" fmla="*/ 0 w 37"/>
                  <a:gd name="T41" fmla="*/ 0 h 6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63"/>
                  <a:gd name="T65" fmla="*/ 37 w 37"/>
                  <a:gd name="T66" fmla="*/ 63 h 6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63">
                    <a:moveTo>
                      <a:pt x="3" y="0"/>
                    </a:moveTo>
                    <a:lnTo>
                      <a:pt x="2" y="8"/>
                    </a:lnTo>
                    <a:lnTo>
                      <a:pt x="2" y="15"/>
                    </a:lnTo>
                    <a:lnTo>
                      <a:pt x="2" y="22"/>
                    </a:lnTo>
                    <a:lnTo>
                      <a:pt x="0" y="30"/>
                    </a:lnTo>
                    <a:lnTo>
                      <a:pt x="0" y="41"/>
                    </a:lnTo>
                    <a:lnTo>
                      <a:pt x="3" y="50"/>
                    </a:lnTo>
                    <a:lnTo>
                      <a:pt x="14" y="57"/>
                    </a:lnTo>
                    <a:lnTo>
                      <a:pt x="37" y="63"/>
                    </a:lnTo>
                    <a:lnTo>
                      <a:pt x="37" y="55"/>
                    </a:lnTo>
                    <a:lnTo>
                      <a:pt x="37" y="46"/>
                    </a:lnTo>
                    <a:lnTo>
                      <a:pt x="37" y="39"/>
                    </a:lnTo>
                    <a:lnTo>
                      <a:pt x="37" y="32"/>
                    </a:lnTo>
                    <a:lnTo>
                      <a:pt x="33" y="26"/>
                    </a:lnTo>
                    <a:lnTo>
                      <a:pt x="31" y="21"/>
                    </a:lnTo>
                    <a:lnTo>
                      <a:pt x="27" y="15"/>
                    </a:lnTo>
                    <a:lnTo>
                      <a:pt x="24" y="10"/>
                    </a:lnTo>
                    <a:lnTo>
                      <a:pt x="20" y="8"/>
                    </a:lnTo>
                    <a:lnTo>
                      <a:pt x="14" y="4"/>
                    </a:lnTo>
                    <a:lnTo>
                      <a:pt x="9" y="2"/>
                    </a:lnTo>
                    <a:lnTo>
                      <a:pt x="3" y="0"/>
                    </a:lnTo>
                    <a:close/>
                  </a:path>
                </a:pathLst>
              </a:custGeom>
              <a:solidFill>
                <a:srgbClr val="FFC1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0" name="Freeform 176"/>
              <p:cNvSpPr>
                <a:spLocks noChangeArrowheads="1"/>
              </p:cNvSpPr>
              <p:nvPr/>
            </p:nvSpPr>
            <p:spPr bwMode="auto">
              <a:xfrm>
                <a:off x="4196" y="2251"/>
                <a:ext cx="15" cy="27"/>
              </a:xfrm>
              <a:custGeom>
                <a:avLst/>
                <a:gdLst>
                  <a:gd name="T0" fmla="*/ 0 w 32"/>
                  <a:gd name="T1" fmla="*/ 0 h 55"/>
                  <a:gd name="T2" fmla="*/ 0 w 32"/>
                  <a:gd name="T3" fmla="*/ 0 h 55"/>
                  <a:gd name="T4" fmla="*/ 0 w 32"/>
                  <a:gd name="T5" fmla="*/ 0 h 55"/>
                  <a:gd name="T6" fmla="*/ 0 w 32"/>
                  <a:gd name="T7" fmla="*/ 0 h 55"/>
                  <a:gd name="T8" fmla="*/ 0 w 32"/>
                  <a:gd name="T9" fmla="*/ 0 h 55"/>
                  <a:gd name="T10" fmla="*/ 0 w 32"/>
                  <a:gd name="T11" fmla="*/ 0 h 55"/>
                  <a:gd name="T12" fmla="*/ 0 w 32"/>
                  <a:gd name="T13" fmla="*/ 0 h 55"/>
                  <a:gd name="T14" fmla="*/ 0 w 32"/>
                  <a:gd name="T15" fmla="*/ 0 h 55"/>
                  <a:gd name="T16" fmla="*/ 0 w 32"/>
                  <a:gd name="T17" fmla="*/ 0 h 55"/>
                  <a:gd name="T18" fmla="*/ 0 w 32"/>
                  <a:gd name="T19" fmla="*/ 0 h 55"/>
                  <a:gd name="T20" fmla="*/ 0 w 32"/>
                  <a:gd name="T21" fmla="*/ 0 h 55"/>
                  <a:gd name="T22" fmla="*/ 0 w 32"/>
                  <a:gd name="T23" fmla="*/ 0 h 55"/>
                  <a:gd name="T24" fmla="*/ 0 w 32"/>
                  <a:gd name="T25" fmla="*/ 0 h 55"/>
                  <a:gd name="T26" fmla="*/ 0 w 32"/>
                  <a:gd name="T27" fmla="*/ 0 h 55"/>
                  <a:gd name="T28" fmla="*/ 0 w 32"/>
                  <a:gd name="T29" fmla="*/ 0 h 55"/>
                  <a:gd name="T30" fmla="*/ 0 w 32"/>
                  <a:gd name="T31" fmla="*/ 0 h 55"/>
                  <a:gd name="T32" fmla="*/ 0 w 32"/>
                  <a:gd name="T33" fmla="*/ 0 h 55"/>
                  <a:gd name="T34" fmla="*/ 0 w 32"/>
                  <a:gd name="T35" fmla="*/ 0 h 55"/>
                  <a:gd name="T36" fmla="*/ 0 w 32"/>
                  <a:gd name="T37" fmla="*/ 0 h 55"/>
                  <a:gd name="T38" fmla="*/ 0 w 32"/>
                  <a:gd name="T39" fmla="*/ 0 h 55"/>
                  <a:gd name="T40" fmla="*/ 0 w 32"/>
                  <a:gd name="T41" fmla="*/ 0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55"/>
                  <a:gd name="T65" fmla="*/ 32 w 32"/>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55">
                    <a:moveTo>
                      <a:pt x="2" y="0"/>
                    </a:moveTo>
                    <a:lnTo>
                      <a:pt x="2" y="6"/>
                    </a:lnTo>
                    <a:lnTo>
                      <a:pt x="2" y="13"/>
                    </a:lnTo>
                    <a:lnTo>
                      <a:pt x="2" y="18"/>
                    </a:lnTo>
                    <a:lnTo>
                      <a:pt x="0" y="26"/>
                    </a:lnTo>
                    <a:lnTo>
                      <a:pt x="0" y="37"/>
                    </a:lnTo>
                    <a:lnTo>
                      <a:pt x="2" y="44"/>
                    </a:lnTo>
                    <a:lnTo>
                      <a:pt x="11" y="50"/>
                    </a:lnTo>
                    <a:lnTo>
                      <a:pt x="32" y="55"/>
                    </a:lnTo>
                    <a:lnTo>
                      <a:pt x="32" y="48"/>
                    </a:lnTo>
                    <a:lnTo>
                      <a:pt x="32" y="40"/>
                    </a:lnTo>
                    <a:lnTo>
                      <a:pt x="32" y="35"/>
                    </a:lnTo>
                    <a:lnTo>
                      <a:pt x="32" y="28"/>
                    </a:lnTo>
                    <a:lnTo>
                      <a:pt x="30" y="24"/>
                    </a:lnTo>
                    <a:lnTo>
                      <a:pt x="26" y="18"/>
                    </a:lnTo>
                    <a:lnTo>
                      <a:pt x="24" y="15"/>
                    </a:lnTo>
                    <a:lnTo>
                      <a:pt x="21" y="11"/>
                    </a:lnTo>
                    <a:lnTo>
                      <a:pt x="17" y="7"/>
                    </a:lnTo>
                    <a:lnTo>
                      <a:pt x="11" y="4"/>
                    </a:lnTo>
                    <a:lnTo>
                      <a:pt x="8" y="2"/>
                    </a:lnTo>
                    <a:lnTo>
                      <a:pt x="2" y="0"/>
                    </a:lnTo>
                    <a:close/>
                  </a:path>
                </a:pathLst>
              </a:custGeom>
              <a:solidFill>
                <a:srgbClr val="FFC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1" name="Freeform 177"/>
              <p:cNvSpPr>
                <a:spLocks noChangeArrowheads="1"/>
              </p:cNvSpPr>
              <p:nvPr/>
            </p:nvSpPr>
            <p:spPr bwMode="auto">
              <a:xfrm>
                <a:off x="4198" y="2251"/>
                <a:ext cx="12" cy="25"/>
              </a:xfrm>
              <a:custGeom>
                <a:avLst/>
                <a:gdLst>
                  <a:gd name="T0" fmla="*/ 0 w 26"/>
                  <a:gd name="T1" fmla="*/ 0 h 49"/>
                  <a:gd name="T2" fmla="*/ 0 w 26"/>
                  <a:gd name="T3" fmla="*/ 1 h 49"/>
                  <a:gd name="T4" fmla="*/ 0 w 26"/>
                  <a:gd name="T5" fmla="*/ 1 h 49"/>
                  <a:gd name="T6" fmla="*/ 0 w 26"/>
                  <a:gd name="T7" fmla="*/ 1 h 49"/>
                  <a:gd name="T8" fmla="*/ 0 w 26"/>
                  <a:gd name="T9" fmla="*/ 1 h 49"/>
                  <a:gd name="T10" fmla="*/ 0 w 26"/>
                  <a:gd name="T11" fmla="*/ 1 h 49"/>
                  <a:gd name="T12" fmla="*/ 0 w 26"/>
                  <a:gd name="T13" fmla="*/ 1 h 49"/>
                  <a:gd name="T14" fmla="*/ 0 w 26"/>
                  <a:gd name="T15" fmla="*/ 1 h 49"/>
                  <a:gd name="T16" fmla="*/ 0 w 26"/>
                  <a:gd name="T17" fmla="*/ 0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49"/>
                  <a:gd name="T29" fmla="*/ 26 w 26"/>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49">
                    <a:moveTo>
                      <a:pt x="2" y="0"/>
                    </a:moveTo>
                    <a:lnTo>
                      <a:pt x="0" y="26"/>
                    </a:lnTo>
                    <a:lnTo>
                      <a:pt x="0" y="35"/>
                    </a:lnTo>
                    <a:lnTo>
                      <a:pt x="2" y="40"/>
                    </a:lnTo>
                    <a:lnTo>
                      <a:pt x="9" y="46"/>
                    </a:lnTo>
                    <a:lnTo>
                      <a:pt x="26" y="49"/>
                    </a:lnTo>
                    <a:lnTo>
                      <a:pt x="26" y="26"/>
                    </a:lnTo>
                    <a:lnTo>
                      <a:pt x="17" y="15"/>
                    </a:lnTo>
                    <a:lnTo>
                      <a:pt x="2"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2" name="Freeform 178"/>
              <p:cNvSpPr>
                <a:spLocks noChangeArrowheads="1"/>
              </p:cNvSpPr>
              <p:nvPr/>
            </p:nvSpPr>
            <p:spPr bwMode="auto">
              <a:xfrm>
                <a:off x="4283" y="2268"/>
                <a:ext cx="38" cy="15"/>
              </a:xfrm>
              <a:custGeom>
                <a:avLst/>
                <a:gdLst>
                  <a:gd name="T0" fmla="*/ 0 w 77"/>
                  <a:gd name="T1" fmla="*/ 1 h 29"/>
                  <a:gd name="T2" fmla="*/ 0 w 77"/>
                  <a:gd name="T3" fmla="*/ 0 h 29"/>
                  <a:gd name="T4" fmla="*/ 0 w 77"/>
                  <a:gd name="T5" fmla="*/ 1 h 29"/>
                  <a:gd name="T6" fmla="*/ 0 w 77"/>
                  <a:gd name="T7" fmla="*/ 1 h 29"/>
                  <a:gd name="T8" fmla="*/ 0 w 77"/>
                  <a:gd name="T9" fmla="*/ 1 h 29"/>
                  <a:gd name="T10" fmla="*/ 0 w 77"/>
                  <a:gd name="T11" fmla="*/ 1 h 29"/>
                  <a:gd name="T12" fmla="*/ 0 w 77"/>
                  <a:gd name="T13" fmla="*/ 1 h 29"/>
                  <a:gd name="T14" fmla="*/ 0 w 77"/>
                  <a:gd name="T15" fmla="*/ 1 h 29"/>
                  <a:gd name="T16" fmla="*/ 0 w 77"/>
                  <a:gd name="T17" fmla="*/ 1 h 29"/>
                  <a:gd name="T18" fmla="*/ 0 w 77"/>
                  <a:gd name="T19" fmla="*/ 1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29"/>
                  <a:gd name="T32" fmla="*/ 77 w 77"/>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29">
                    <a:moveTo>
                      <a:pt x="0" y="13"/>
                    </a:moveTo>
                    <a:lnTo>
                      <a:pt x="25" y="0"/>
                    </a:lnTo>
                    <a:lnTo>
                      <a:pt x="49" y="5"/>
                    </a:lnTo>
                    <a:lnTo>
                      <a:pt x="55" y="18"/>
                    </a:lnTo>
                    <a:lnTo>
                      <a:pt x="77" y="18"/>
                    </a:lnTo>
                    <a:lnTo>
                      <a:pt x="62" y="29"/>
                    </a:lnTo>
                    <a:lnTo>
                      <a:pt x="33" y="29"/>
                    </a:lnTo>
                    <a:lnTo>
                      <a:pt x="37" y="11"/>
                    </a:lnTo>
                    <a:lnTo>
                      <a:pt x="13" y="20"/>
                    </a:lnTo>
                    <a:lnTo>
                      <a:pt x="0" y="13"/>
                    </a:lnTo>
                    <a:close/>
                  </a:path>
                </a:pathLst>
              </a:custGeom>
              <a:solidFill>
                <a:srgbClr val="FFAF1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3" name="Freeform 179"/>
              <p:cNvSpPr>
                <a:spLocks noChangeArrowheads="1"/>
              </p:cNvSpPr>
              <p:nvPr/>
            </p:nvSpPr>
            <p:spPr bwMode="auto">
              <a:xfrm>
                <a:off x="4258" y="2227"/>
                <a:ext cx="52" cy="83"/>
              </a:xfrm>
              <a:custGeom>
                <a:avLst/>
                <a:gdLst>
                  <a:gd name="T0" fmla="*/ 0 w 105"/>
                  <a:gd name="T1" fmla="*/ 0 h 167"/>
                  <a:gd name="T2" fmla="*/ 0 w 105"/>
                  <a:gd name="T3" fmla="*/ 0 h 167"/>
                  <a:gd name="T4" fmla="*/ 0 w 105"/>
                  <a:gd name="T5" fmla="*/ 0 h 167"/>
                  <a:gd name="T6" fmla="*/ 0 w 105"/>
                  <a:gd name="T7" fmla="*/ 0 h 167"/>
                  <a:gd name="T8" fmla="*/ 0 w 105"/>
                  <a:gd name="T9" fmla="*/ 0 h 167"/>
                  <a:gd name="T10" fmla="*/ 0 w 105"/>
                  <a:gd name="T11" fmla="*/ 0 h 167"/>
                  <a:gd name="T12" fmla="*/ 0 w 105"/>
                  <a:gd name="T13" fmla="*/ 0 h 167"/>
                  <a:gd name="T14" fmla="*/ 0 w 105"/>
                  <a:gd name="T15" fmla="*/ 0 h 167"/>
                  <a:gd name="T16" fmla="*/ 0 w 105"/>
                  <a:gd name="T17" fmla="*/ 0 h 167"/>
                  <a:gd name="T18" fmla="*/ 0 w 105"/>
                  <a:gd name="T19" fmla="*/ 0 h 167"/>
                  <a:gd name="T20" fmla="*/ 0 w 105"/>
                  <a:gd name="T21" fmla="*/ 0 h 167"/>
                  <a:gd name="T22" fmla="*/ 0 w 105"/>
                  <a:gd name="T23" fmla="*/ 0 h 167"/>
                  <a:gd name="T24" fmla="*/ 0 w 105"/>
                  <a:gd name="T25" fmla="*/ 0 h 167"/>
                  <a:gd name="T26" fmla="*/ 0 w 105"/>
                  <a:gd name="T27" fmla="*/ 0 h 167"/>
                  <a:gd name="T28" fmla="*/ 0 w 105"/>
                  <a:gd name="T29" fmla="*/ 0 h 167"/>
                  <a:gd name="T30" fmla="*/ 0 w 105"/>
                  <a:gd name="T31" fmla="*/ 0 h 167"/>
                  <a:gd name="T32" fmla="*/ 0 w 105"/>
                  <a:gd name="T33" fmla="*/ 0 h 167"/>
                  <a:gd name="T34" fmla="*/ 0 w 105"/>
                  <a:gd name="T35" fmla="*/ 0 h 167"/>
                  <a:gd name="T36" fmla="*/ 0 w 105"/>
                  <a:gd name="T37" fmla="*/ 0 h 167"/>
                  <a:gd name="T38" fmla="*/ 0 w 105"/>
                  <a:gd name="T39" fmla="*/ 0 h 167"/>
                  <a:gd name="T40" fmla="*/ 0 w 105"/>
                  <a:gd name="T41" fmla="*/ 0 h 167"/>
                  <a:gd name="T42" fmla="*/ 0 w 105"/>
                  <a:gd name="T43" fmla="*/ 0 h 167"/>
                  <a:gd name="T44" fmla="*/ 0 w 105"/>
                  <a:gd name="T45" fmla="*/ 0 h 167"/>
                  <a:gd name="T46" fmla="*/ 0 w 105"/>
                  <a:gd name="T47" fmla="*/ 0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
                  <a:gd name="T73" fmla="*/ 0 h 167"/>
                  <a:gd name="T74" fmla="*/ 105 w 105"/>
                  <a:gd name="T75" fmla="*/ 167 h 1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 h="167">
                    <a:moveTo>
                      <a:pt x="72" y="8"/>
                    </a:moveTo>
                    <a:lnTo>
                      <a:pt x="41" y="22"/>
                    </a:lnTo>
                    <a:lnTo>
                      <a:pt x="24" y="43"/>
                    </a:lnTo>
                    <a:lnTo>
                      <a:pt x="20" y="81"/>
                    </a:lnTo>
                    <a:lnTo>
                      <a:pt x="13" y="101"/>
                    </a:lnTo>
                    <a:lnTo>
                      <a:pt x="0" y="125"/>
                    </a:lnTo>
                    <a:lnTo>
                      <a:pt x="0" y="151"/>
                    </a:lnTo>
                    <a:lnTo>
                      <a:pt x="15" y="167"/>
                    </a:lnTo>
                    <a:lnTo>
                      <a:pt x="46" y="166"/>
                    </a:lnTo>
                    <a:lnTo>
                      <a:pt x="66" y="142"/>
                    </a:lnTo>
                    <a:lnTo>
                      <a:pt x="41" y="156"/>
                    </a:lnTo>
                    <a:lnTo>
                      <a:pt x="15" y="156"/>
                    </a:lnTo>
                    <a:lnTo>
                      <a:pt x="13" y="127"/>
                    </a:lnTo>
                    <a:lnTo>
                      <a:pt x="20" y="107"/>
                    </a:lnTo>
                    <a:lnTo>
                      <a:pt x="33" y="87"/>
                    </a:lnTo>
                    <a:lnTo>
                      <a:pt x="39" y="48"/>
                    </a:lnTo>
                    <a:lnTo>
                      <a:pt x="61" y="32"/>
                    </a:lnTo>
                    <a:lnTo>
                      <a:pt x="61" y="48"/>
                    </a:lnTo>
                    <a:lnTo>
                      <a:pt x="81" y="46"/>
                    </a:lnTo>
                    <a:lnTo>
                      <a:pt x="99" y="43"/>
                    </a:lnTo>
                    <a:lnTo>
                      <a:pt x="105" y="26"/>
                    </a:lnTo>
                    <a:lnTo>
                      <a:pt x="105" y="8"/>
                    </a:lnTo>
                    <a:lnTo>
                      <a:pt x="90" y="0"/>
                    </a:lnTo>
                    <a:lnTo>
                      <a:pt x="72" y="8"/>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4" name="Freeform 180"/>
              <p:cNvSpPr>
                <a:spLocks noChangeArrowheads="1"/>
              </p:cNvSpPr>
              <p:nvPr/>
            </p:nvSpPr>
            <p:spPr bwMode="auto">
              <a:xfrm>
                <a:off x="4198" y="2719"/>
                <a:ext cx="261" cy="124"/>
              </a:xfrm>
              <a:custGeom>
                <a:avLst/>
                <a:gdLst>
                  <a:gd name="T0" fmla="*/ 0 w 523"/>
                  <a:gd name="T1" fmla="*/ 1 h 248"/>
                  <a:gd name="T2" fmla="*/ 0 w 523"/>
                  <a:gd name="T3" fmla="*/ 1 h 248"/>
                  <a:gd name="T4" fmla="*/ 0 w 523"/>
                  <a:gd name="T5" fmla="*/ 1 h 248"/>
                  <a:gd name="T6" fmla="*/ 0 w 523"/>
                  <a:gd name="T7" fmla="*/ 1 h 248"/>
                  <a:gd name="T8" fmla="*/ 0 w 523"/>
                  <a:gd name="T9" fmla="*/ 1 h 248"/>
                  <a:gd name="T10" fmla="*/ 0 w 523"/>
                  <a:gd name="T11" fmla="*/ 1 h 248"/>
                  <a:gd name="T12" fmla="*/ 0 w 523"/>
                  <a:gd name="T13" fmla="*/ 1 h 248"/>
                  <a:gd name="T14" fmla="*/ 0 w 523"/>
                  <a:gd name="T15" fmla="*/ 1 h 248"/>
                  <a:gd name="T16" fmla="*/ 0 w 523"/>
                  <a:gd name="T17" fmla="*/ 1 h 248"/>
                  <a:gd name="T18" fmla="*/ 0 w 523"/>
                  <a:gd name="T19" fmla="*/ 1 h 248"/>
                  <a:gd name="T20" fmla="*/ 0 w 523"/>
                  <a:gd name="T21" fmla="*/ 1 h 248"/>
                  <a:gd name="T22" fmla="*/ 0 w 523"/>
                  <a:gd name="T23" fmla="*/ 1 h 248"/>
                  <a:gd name="T24" fmla="*/ 0 w 523"/>
                  <a:gd name="T25" fmla="*/ 1 h 248"/>
                  <a:gd name="T26" fmla="*/ 0 w 523"/>
                  <a:gd name="T27" fmla="*/ 1 h 248"/>
                  <a:gd name="T28" fmla="*/ 0 w 523"/>
                  <a:gd name="T29" fmla="*/ 1 h 248"/>
                  <a:gd name="T30" fmla="*/ 0 w 523"/>
                  <a:gd name="T31" fmla="*/ 1 h 248"/>
                  <a:gd name="T32" fmla="*/ 0 w 523"/>
                  <a:gd name="T33" fmla="*/ 1 h 248"/>
                  <a:gd name="T34" fmla="*/ 0 w 523"/>
                  <a:gd name="T35" fmla="*/ 1 h 248"/>
                  <a:gd name="T36" fmla="*/ 0 w 523"/>
                  <a:gd name="T37" fmla="*/ 1 h 248"/>
                  <a:gd name="T38" fmla="*/ 0 w 523"/>
                  <a:gd name="T39" fmla="*/ 1 h 248"/>
                  <a:gd name="T40" fmla="*/ 0 w 523"/>
                  <a:gd name="T41" fmla="*/ 1 h 248"/>
                  <a:gd name="T42" fmla="*/ 0 w 523"/>
                  <a:gd name="T43" fmla="*/ 1 h 248"/>
                  <a:gd name="T44" fmla="*/ 0 w 523"/>
                  <a:gd name="T45" fmla="*/ 1 h 248"/>
                  <a:gd name="T46" fmla="*/ 0 w 523"/>
                  <a:gd name="T47" fmla="*/ 1 h 248"/>
                  <a:gd name="T48" fmla="*/ 0 w 523"/>
                  <a:gd name="T49" fmla="*/ 1 h 248"/>
                  <a:gd name="T50" fmla="*/ 0 w 523"/>
                  <a:gd name="T51" fmla="*/ 1 h 248"/>
                  <a:gd name="T52" fmla="*/ 0 w 523"/>
                  <a:gd name="T53" fmla="*/ 0 h 248"/>
                  <a:gd name="T54" fmla="*/ 0 w 523"/>
                  <a:gd name="T55" fmla="*/ 1 h 248"/>
                  <a:gd name="T56" fmla="*/ 0 w 523"/>
                  <a:gd name="T57" fmla="*/ 1 h 248"/>
                  <a:gd name="T58" fmla="*/ 0 w 523"/>
                  <a:gd name="T59" fmla="*/ 1 h 248"/>
                  <a:gd name="T60" fmla="*/ 0 w 523"/>
                  <a:gd name="T61" fmla="*/ 1 h 248"/>
                  <a:gd name="T62" fmla="*/ 0 w 523"/>
                  <a:gd name="T63" fmla="*/ 1 h 248"/>
                  <a:gd name="T64" fmla="*/ 0 w 523"/>
                  <a:gd name="T65" fmla="*/ 1 h 248"/>
                  <a:gd name="T66" fmla="*/ 0 w 523"/>
                  <a:gd name="T67" fmla="*/ 1 h 248"/>
                  <a:gd name="T68" fmla="*/ 0 w 523"/>
                  <a:gd name="T69" fmla="*/ 1 h 248"/>
                  <a:gd name="T70" fmla="*/ 0 w 523"/>
                  <a:gd name="T71" fmla="*/ 1 h 248"/>
                  <a:gd name="T72" fmla="*/ 0 w 523"/>
                  <a:gd name="T73" fmla="*/ 1 h 248"/>
                  <a:gd name="T74" fmla="*/ 0 w 523"/>
                  <a:gd name="T75" fmla="*/ 1 h 248"/>
                  <a:gd name="T76" fmla="*/ 0 w 523"/>
                  <a:gd name="T77" fmla="*/ 1 h 248"/>
                  <a:gd name="T78" fmla="*/ 0 w 523"/>
                  <a:gd name="T79" fmla="*/ 1 h 248"/>
                  <a:gd name="T80" fmla="*/ 0 w 523"/>
                  <a:gd name="T81" fmla="*/ 1 h 248"/>
                  <a:gd name="T82" fmla="*/ 0 w 523"/>
                  <a:gd name="T83" fmla="*/ 1 h 248"/>
                  <a:gd name="T84" fmla="*/ 0 w 523"/>
                  <a:gd name="T85" fmla="*/ 1 h 2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23"/>
                  <a:gd name="T130" fmla="*/ 0 h 248"/>
                  <a:gd name="T131" fmla="*/ 523 w 523"/>
                  <a:gd name="T132" fmla="*/ 248 h 2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23" h="248">
                    <a:moveTo>
                      <a:pt x="351" y="186"/>
                    </a:moveTo>
                    <a:lnTo>
                      <a:pt x="424" y="186"/>
                    </a:lnTo>
                    <a:lnTo>
                      <a:pt x="523" y="118"/>
                    </a:lnTo>
                    <a:lnTo>
                      <a:pt x="490" y="180"/>
                    </a:lnTo>
                    <a:lnTo>
                      <a:pt x="397" y="208"/>
                    </a:lnTo>
                    <a:lnTo>
                      <a:pt x="296" y="208"/>
                    </a:lnTo>
                    <a:lnTo>
                      <a:pt x="367" y="232"/>
                    </a:lnTo>
                    <a:lnTo>
                      <a:pt x="446" y="232"/>
                    </a:lnTo>
                    <a:lnTo>
                      <a:pt x="474" y="217"/>
                    </a:lnTo>
                    <a:lnTo>
                      <a:pt x="424" y="248"/>
                    </a:lnTo>
                    <a:lnTo>
                      <a:pt x="334" y="248"/>
                    </a:lnTo>
                    <a:lnTo>
                      <a:pt x="307" y="234"/>
                    </a:lnTo>
                    <a:lnTo>
                      <a:pt x="281" y="221"/>
                    </a:lnTo>
                    <a:lnTo>
                      <a:pt x="257" y="208"/>
                    </a:lnTo>
                    <a:lnTo>
                      <a:pt x="233" y="195"/>
                    </a:lnTo>
                    <a:lnTo>
                      <a:pt x="213" y="182"/>
                    </a:lnTo>
                    <a:lnTo>
                      <a:pt x="193" y="169"/>
                    </a:lnTo>
                    <a:lnTo>
                      <a:pt x="173" y="157"/>
                    </a:lnTo>
                    <a:lnTo>
                      <a:pt x="154" y="144"/>
                    </a:lnTo>
                    <a:lnTo>
                      <a:pt x="134" y="129"/>
                    </a:lnTo>
                    <a:lnTo>
                      <a:pt x="116" y="114"/>
                    </a:lnTo>
                    <a:lnTo>
                      <a:pt x="97" y="100"/>
                    </a:lnTo>
                    <a:lnTo>
                      <a:pt x="79" y="83"/>
                    </a:lnTo>
                    <a:lnTo>
                      <a:pt x="61" y="65"/>
                    </a:lnTo>
                    <a:lnTo>
                      <a:pt x="42" y="45"/>
                    </a:lnTo>
                    <a:lnTo>
                      <a:pt x="22" y="24"/>
                    </a:lnTo>
                    <a:lnTo>
                      <a:pt x="0" y="0"/>
                    </a:lnTo>
                    <a:lnTo>
                      <a:pt x="26" y="21"/>
                    </a:lnTo>
                    <a:lnTo>
                      <a:pt x="50" y="41"/>
                    </a:lnTo>
                    <a:lnTo>
                      <a:pt x="70" y="59"/>
                    </a:lnTo>
                    <a:lnTo>
                      <a:pt x="90" y="76"/>
                    </a:lnTo>
                    <a:lnTo>
                      <a:pt x="110" y="90"/>
                    </a:lnTo>
                    <a:lnTo>
                      <a:pt x="129" y="105"/>
                    </a:lnTo>
                    <a:lnTo>
                      <a:pt x="147" y="120"/>
                    </a:lnTo>
                    <a:lnTo>
                      <a:pt x="165" y="131"/>
                    </a:lnTo>
                    <a:lnTo>
                      <a:pt x="184" y="142"/>
                    </a:lnTo>
                    <a:lnTo>
                      <a:pt x="202" y="151"/>
                    </a:lnTo>
                    <a:lnTo>
                      <a:pt x="222" y="160"/>
                    </a:lnTo>
                    <a:lnTo>
                      <a:pt x="244" y="168"/>
                    </a:lnTo>
                    <a:lnTo>
                      <a:pt x="266" y="173"/>
                    </a:lnTo>
                    <a:lnTo>
                      <a:pt x="292" y="179"/>
                    </a:lnTo>
                    <a:lnTo>
                      <a:pt x="319" y="182"/>
                    </a:lnTo>
                    <a:lnTo>
                      <a:pt x="351" y="186"/>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5" name="Freeform 181"/>
              <p:cNvSpPr>
                <a:spLocks noChangeArrowheads="1"/>
              </p:cNvSpPr>
              <p:nvPr/>
            </p:nvSpPr>
            <p:spPr bwMode="auto">
              <a:xfrm>
                <a:off x="4370" y="2699"/>
                <a:ext cx="134" cy="202"/>
              </a:xfrm>
              <a:custGeom>
                <a:avLst/>
                <a:gdLst>
                  <a:gd name="T0" fmla="*/ 1 w 268"/>
                  <a:gd name="T1" fmla="*/ 1 h 404"/>
                  <a:gd name="T2" fmla="*/ 1 w 268"/>
                  <a:gd name="T3" fmla="*/ 1 h 404"/>
                  <a:gd name="T4" fmla="*/ 1 w 268"/>
                  <a:gd name="T5" fmla="*/ 1 h 404"/>
                  <a:gd name="T6" fmla="*/ 1 w 268"/>
                  <a:gd name="T7" fmla="*/ 1 h 404"/>
                  <a:gd name="T8" fmla="*/ 0 w 268"/>
                  <a:gd name="T9" fmla="*/ 1 h 404"/>
                  <a:gd name="T10" fmla="*/ 1 w 268"/>
                  <a:gd name="T11" fmla="*/ 1 h 404"/>
                  <a:gd name="T12" fmla="*/ 1 w 268"/>
                  <a:gd name="T13" fmla="*/ 1 h 404"/>
                  <a:gd name="T14" fmla="*/ 1 w 268"/>
                  <a:gd name="T15" fmla="*/ 1 h 404"/>
                  <a:gd name="T16" fmla="*/ 1 w 268"/>
                  <a:gd name="T17" fmla="*/ 1 h 404"/>
                  <a:gd name="T18" fmla="*/ 1 w 268"/>
                  <a:gd name="T19" fmla="*/ 1 h 404"/>
                  <a:gd name="T20" fmla="*/ 1 w 268"/>
                  <a:gd name="T21" fmla="*/ 1 h 404"/>
                  <a:gd name="T22" fmla="*/ 1 w 268"/>
                  <a:gd name="T23" fmla="*/ 0 h 404"/>
                  <a:gd name="T24" fmla="*/ 1 w 268"/>
                  <a:gd name="T25" fmla="*/ 1 h 4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8"/>
                  <a:gd name="T40" fmla="*/ 0 h 404"/>
                  <a:gd name="T41" fmla="*/ 268 w 268"/>
                  <a:gd name="T42" fmla="*/ 404 h 4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8" h="404">
                    <a:moveTo>
                      <a:pt x="246" y="136"/>
                    </a:moveTo>
                    <a:lnTo>
                      <a:pt x="235" y="231"/>
                    </a:lnTo>
                    <a:lnTo>
                      <a:pt x="189" y="351"/>
                    </a:lnTo>
                    <a:lnTo>
                      <a:pt x="118" y="384"/>
                    </a:lnTo>
                    <a:lnTo>
                      <a:pt x="0" y="373"/>
                    </a:lnTo>
                    <a:lnTo>
                      <a:pt x="112" y="404"/>
                    </a:lnTo>
                    <a:lnTo>
                      <a:pt x="202" y="373"/>
                    </a:lnTo>
                    <a:lnTo>
                      <a:pt x="246" y="283"/>
                    </a:lnTo>
                    <a:lnTo>
                      <a:pt x="229" y="395"/>
                    </a:lnTo>
                    <a:lnTo>
                      <a:pt x="268" y="288"/>
                    </a:lnTo>
                    <a:lnTo>
                      <a:pt x="268" y="187"/>
                    </a:lnTo>
                    <a:lnTo>
                      <a:pt x="246" y="0"/>
                    </a:lnTo>
                    <a:lnTo>
                      <a:pt x="246" y="136"/>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6" name="Freeform 182"/>
              <p:cNvSpPr>
                <a:spLocks noChangeArrowheads="1"/>
              </p:cNvSpPr>
              <p:nvPr/>
            </p:nvSpPr>
            <p:spPr bwMode="auto">
              <a:xfrm>
                <a:off x="4181" y="2758"/>
                <a:ext cx="128" cy="203"/>
              </a:xfrm>
              <a:custGeom>
                <a:avLst/>
                <a:gdLst>
                  <a:gd name="T0" fmla="*/ 1 w 255"/>
                  <a:gd name="T1" fmla="*/ 0 h 406"/>
                  <a:gd name="T2" fmla="*/ 1 w 255"/>
                  <a:gd name="T3" fmla="*/ 1 h 406"/>
                  <a:gd name="T4" fmla="*/ 1 w 255"/>
                  <a:gd name="T5" fmla="*/ 1 h 406"/>
                  <a:gd name="T6" fmla="*/ 1 w 255"/>
                  <a:gd name="T7" fmla="*/ 1 h 406"/>
                  <a:gd name="T8" fmla="*/ 1 w 255"/>
                  <a:gd name="T9" fmla="*/ 1 h 406"/>
                  <a:gd name="T10" fmla="*/ 1 w 255"/>
                  <a:gd name="T11" fmla="*/ 1 h 406"/>
                  <a:gd name="T12" fmla="*/ 1 w 255"/>
                  <a:gd name="T13" fmla="*/ 1 h 406"/>
                  <a:gd name="T14" fmla="*/ 1 w 255"/>
                  <a:gd name="T15" fmla="*/ 1 h 406"/>
                  <a:gd name="T16" fmla="*/ 0 w 255"/>
                  <a:gd name="T17" fmla="*/ 1 h 406"/>
                  <a:gd name="T18" fmla="*/ 1 w 255"/>
                  <a:gd name="T19" fmla="*/ 1 h 406"/>
                  <a:gd name="T20" fmla="*/ 1 w 255"/>
                  <a:gd name="T21" fmla="*/ 1 h 406"/>
                  <a:gd name="T22" fmla="*/ 1 w 255"/>
                  <a:gd name="T23" fmla="*/ 1 h 406"/>
                  <a:gd name="T24" fmla="*/ 1 w 255"/>
                  <a:gd name="T25" fmla="*/ 1 h 406"/>
                  <a:gd name="T26" fmla="*/ 1 w 255"/>
                  <a:gd name="T27" fmla="*/ 1 h 406"/>
                  <a:gd name="T28" fmla="*/ 1 w 255"/>
                  <a:gd name="T29" fmla="*/ 1 h 406"/>
                  <a:gd name="T30" fmla="*/ 1 w 255"/>
                  <a:gd name="T31" fmla="*/ 1 h 406"/>
                  <a:gd name="T32" fmla="*/ 1 w 255"/>
                  <a:gd name="T33" fmla="*/ 1 h 406"/>
                  <a:gd name="T34" fmla="*/ 1 w 255"/>
                  <a:gd name="T35" fmla="*/ 0 h 4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5"/>
                  <a:gd name="T55" fmla="*/ 0 h 406"/>
                  <a:gd name="T56" fmla="*/ 255 w 255"/>
                  <a:gd name="T57" fmla="*/ 406 h 40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5" h="406">
                    <a:moveTo>
                      <a:pt x="6" y="0"/>
                    </a:moveTo>
                    <a:lnTo>
                      <a:pt x="94" y="147"/>
                    </a:lnTo>
                    <a:lnTo>
                      <a:pt x="162" y="254"/>
                    </a:lnTo>
                    <a:lnTo>
                      <a:pt x="255" y="349"/>
                    </a:lnTo>
                    <a:lnTo>
                      <a:pt x="189" y="355"/>
                    </a:lnTo>
                    <a:lnTo>
                      <a:pt x="121" y="382"/>
                    </a:lnTo>
                    <a:lnTo>
                      <a:pt x="72" y="406"/>
                    </a:lnTo>
                    <a:lnTo>
                      <a:pt x="33" y="406"/>
                    </a:lnTo>
                    <a:lnTo>
                      <a:pt x="0" y="248"/>
                    </a:lnTo>
                    <a:lnTo>
                      <a:pt x="44" y="349"/>
                    </a:lnTo>
                    <a:lnTo>
                      <a:pt x="88" y="349"/>
                    </a:lnTo>
                    <a:lnTo>
                      <a:pt x="110" y="285"/>
                    </a:lnTo>
                    <a:lnTo>
                      <a:pt x="77" y="191"/>
                    </a:lnTo>
                    <a:lnTo>
                      <a:pt x="11" y="68"/>
                    </a:lnTo>
                    <a:lnTo>
                      <a:pt x="11" y="59"/>
                    </a:lnTo>
                    <a:lnTo>
                      <a:pt x="9" y="41"/>
                    </a:lnTo>
                    <a:lnTo>
                      <a:pt x="6" y="19"/>
                    </a:lnTo>
                    <a:lnTo>
                      <a:pt x="6"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7" name="Freeform 183"/>
              <p:cNvSpPr>
                <a:spLocks noChangeArrowheads="1"/>
              </p:cNvSpPr>
              <p:nvPr/>
            </p:nvSpPr>
            <p:spPr bwMode="auto">
              <a:xfrm>
                <a:off x="4209" y="2867"/>
                <a:ext cx="80" cy="88"/>
              </a:xfrm>
              <a:custGeom>
                <a:avLst/>
                <a:gdLst>
                  <a:gd name="T0" fmla="*/ 0 w 162"/>
                  <a:gd name="T1" fmla="*/ 0 h 174"/>
                  <a:gd name="T2" fmla="*/ 0 w 162"/>
                  <a:gd name="T3" fmla="*/ 1 h 174"/>
                  <a:gd name="T4" fmla="*/ 0 w 162"/>
                  <a:gd name="T5" fmla="*/ 1 h 174"/>
                  <a:gd name="T6" fmla="*/ 0 w 162"/>
                  <a:gd name="T7" fmla="*/ 1 h 174"/>
                  <a:gd name="T8" fmla="*/ 0 w 162"/>
                  <a:gd name="T9" fmla="*/ 1 h 174"/>
                  <a:gd name="T10" fmla="*/ 0 w 162"/>
                  <a:gd name="T11" fmla="*/ 1 h 174"/>
                  <a:gd name="T12" fmla="*/ 0 w 162"/>
                  <a:gd name="T13" fmla="*/ 1 h 174"/>
                  <a:gd name="T14" fmla="*/ 0 w 162"/>
                  <a:gd name="T15" fmla="*/ 1 h 174"/>
                  <a:gd name="T16" fmla="*/ 0 w 162"/>
                  <a:gd name="T17" fmla="*/ 0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2"/>
                  <a:gd name="T28" fmla="*/ 0 h 174"/>
                  <a:gd name="T29" fmla="*/ 162 w 162"/>
                  <a:gd name="T30" fmla="*/ 174 h 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2" h="174">
                    <a:moveTo>
                      <a:pt x="61" y="0"/>
                    </a:moveTo>
                    <a:lnTo>
                      <a:pt x="90" y="97"/>
                    </a:lnTo>
                    <a:lnTo>
                      <a:pt x="55" y="136"/>
                    </a:lnTo>
                    <a:lnTo>
                      <a:pt x="0" y="158"/>
                    </a:lnTo>
                    <a:lnTo>
                      <a:pt x="28" y="174"/>
                    </a:lnTo>
                    <a:lnTo>
                      <a:pt x="66" y="158"/>
                    </a:lnTo>
                    <a:lnTo>
                      <a:pt x="162" y="125"/>
                    </a:lnTo>
                    <a:lnTo>
                      <a:pt x="112" y="79"/>
                    </a:lnTo>
                    <a:lnTo>
                      <a:pt x="61" y="0"/>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8" name="Freeform 184"/>
              <p:cNvSpPr>
                <a:spLocks noChangeArrowheads="1"/>
              </p:cNvSpPr>
              <p:nvPr/>
            </p:nvSpPr>
            <p:spPr bwMode="auto">
              <a:xfrm>
                <a:off x="4465" y="2755"/>
                <a:ext cx="34" cy="119"/>
              </a:xfrm>
              <a:custGeom>
                <a:avLst/>
                <a:gdLst>
                  <a:gd name="T0" fmla="*/ 1 w 68"/>
                  <a:gd name="T1" fmla="*/ 1 h 237"/>
                  <a:gd name="T2" fmla="*/ 1 w 68"/>
                  <a:gd name="T3" fmla="*/ 1 h 237"/>
                  <a:gd name="T4" fmla="*/ 0 w 68"/>
                  <a:gd name="T5" fmla="*/ 1 h 237"/>
                  <a:gd name="T6" fmla="*/ 1 w 68"/>
                  <a:gd name="T7" fmla="*/ 1 h 237"/>
                  <a:gd name="T8" fmla="*/ 1 w 68"/>
                  <a:gd name="T9" fmla="*/ 1 h 237"/>
                  <a:gd name="T10" fmla="*/ 1 w 68"/>
                  <a:gd name="T11" fmla="*/ 0 h 237"/>
                  <a:gd name="T12" fmla="*/ 1 w 68"/>
                  <a:gd name="T13" fmla="*/ 1 h 237"/>
                  <a:gd name="T14" fmla="*/ 0 60000 65536"/>
                  <a:gd name="T15" fmla="*/ 0 60000 65536"/>
                  <a:gd name="T16" fmla="*/ 0 60000 65536"/>
                  <a:gd name="T17" fmla="*/ 0 60000 65536"/>
                  <a:gd name="T18" fmla="*/ 0 60000 65536"/>
                  <a:gd name="T19" fmla="*/ 0 60000 65536"/>
                  <a:gd name="T20" fmla="*/ 0 60000 65536"/>
                  <a:gd name="T21" fmla="*/ 0 w 68"/>
                  <a:gd name="T22" fmla="*/ 0 h 237"/>
                  <a:gd name="T23" fmla="*/ 68 w 68"/>
                  <a:gd name="T24" fmla="*/ 237 h 2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37">
                    <a:moveTo>
                      <a:pt x="57" y="61"/>
                    </a:moveTo>
                    <a:lnTo>
                      <a:pt x="46" y="143"/>
                    </a:lnTo>
                    <a:lnTo>
                      <a:pt x="0" y="237"/>
                    </a:lnTo>
                    <a:lnTo>
                      <a:pt x="52" y="180"/>
                    </a:lnTo>
                    <a:lnTo>
                      <a:pt x="68" y="128"/>
                    </a:lnTo>
                    <a:lnTo>
                      <a:pt x="57" y="0"/>
                    </a:lnTo>
                    <a:lnTo>
                      <a:pt x="57" y="61"/>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89" name="Freeform 185"/>
              <p:cNvSpPr>
                <a:spLocks noChangeArrowheads="1"/>
              </p:cNvSpPr>
              <p:nvPr/>
            </p:nvSpPr>
            <p:spPr bwMode="auto">
              <a:xfrm>
                <a:off x="4401" y="2693"/>
                <a:ext cx="22" cy="53"/>
              </a:xfrm>
              <a:custGeom>
                <a:avLst/>
                <a:gdLst>
                  <a:gd name="T0" fmla="*/ 0 w 44"/>
                  <a:gd name="T1" fmla="*/ 0 h 107"/>
                  <a:gd name="T2" fmla="*/ 1 w 44"/>
                  <a:gd name="T3" fmla="*/ 0 h 107"/>
                  <a:gd name="T4" fmla="*/ 1 w 44"/>
                  <a:gd name="T5" fmla="*/ 0 h 107"/>
                  <a:gd name="T6" fmla="*/ 1 w 44"/>
                  <a:gd name="T7" fmla="*/ 0 h 107"/>
                  <a:gd name="T8" fmla="*/ 0 w 44"/>
                  <a:gd name="T9" fmla="*/ 0 h 107"/>
                  <a:gd name="T10" fmla="*/ 0 60000 65536"/>
                  <a:gd name="T11" fmla="*/ 0 60000 65536"/>
                  <a:gd name="T12" fmla="*/ 0 60000 65536"/>
                  <a:gd name="T13" fmla="*/ 0 60000 65536"/>
                  <a:gd name="T14" fmla="*/ 0 60000 65536"/>
                  <a:gd name="T15" fmla="*/ 0 w 44"/>
                  <a:gd name="T16" fmla="*/ 0 h 107"/>
                  <a:gd name="T17" fmla="*/ 44 w 44"/>
                  <a:gd name="T18" fmla="*/ 107 h 107"/>
                </a:gdLst>
                <a:ahLst/>
                <a:cxnLst>
                  <a:cxn ang="T10">
                    <a:pos x="T0" y="T1"/>
                  </a:cxn>
                  <a:cxn ang="T11">
                    <a:pos x="T2" y="T3"/>
                  </a:cxn>
                  <a:cxn ang="T12">
                    <a:pos x="T4" y="T5"/>
                  </a:cxn>
                  <a:cxn ang="T13">
                    <a:pos x="T6" y="T7"/>
                  </a:cxn>
                  <a:cxn ang="T14">
                    <a:pos x="T8" y="T9"/>
                  </a:cxn>
                </a:cxnLst>
                <a:rect l="T15" t="T16" r="T17" b="T18"/>
                <a:pathLst>
                  <a:path w="44" h="107">
                    <a:moveTo>
                      <a:pt x="0" y="0"/>
                    </a:moveTo>
                    <a:lnTo>
                      <a:pt x="16" y="107"/>
                    </a:lnTo>
                    <a:lnTo>
                      <a:pt x="44" y="68"/>
                    </a:lnTo>
                    <a:lnTo>
                      <a:pt x="44" y="29"/>
                    </a:lnTo>
                    <a:lnTo>
                      <a:pt x="0" y="0"/>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0" name="Freeform 186"/>
              <p:cNvSpPr>
                <a:spLocks noChangeArrowheads="1"/>
              </p:cNvSpPr>
              <p:nvPr/>
            </p:nvSpPr>
            <p:spPr bwMode="auto">
              <a:xfrm>
                <a:off x="4179" y="3048"/>
                <a:ext cx="208" cy="121"/>
              </a:xfrm>
              <a:custGeom>
                <a:avLst/>
                <a:gdLst>
                  <a:gd name="T0" fmla="*/ 1 w 415"/>
                  <a:gd name="T1" fmla="*/ 0 h 240"/>
                  <a:gd name="T2" fmla="*/ 1 w 415"/>
                  <a:gd name="T3" fmla="*/ 1 h 240"/>
                  <a:gd name="T4" fmla="*/ 1 w 415"/>
                  <a:gd name="T5" fmla="*/ 1 h 240"/>
                  <a:gd name="T6" fmla="*/ 1 w 415"/>
                  <a:gd name="T7" fmla="*/ 1 h 240"/>
                  <a:gd name="T8" fmla="*/ 1 w 415"/>
                  <a:gd name="T9" fmla="*/ 1 h 240"/>
                  <a:gd name="T10" fmla="*/ 1 w 415"/>
                  <a:gd name="T11" fmla="*/ 1 h 240"/>
                  <a:gd name="T12" fmla="*/ 0 w 415"/>
                  <a:gd name="T13" fmla="*/ 1 h 240"/>
                  <a:gd name="T14" fmla="*/ 1 w 415"/>
                  <a:gd name="T15" fmla="*/ 1 h 240"/>
                  <a:gd name="T16" fmla="*/ 1 w 415"/>
                  <a:gd name="T17" fmla="*/ 1 h 240"/>
                  <a:gd name="T18" fmla="*/ 1 w 415"/>
                  <a:gd name="T19" fmla="*/ 1 h 240"/>
                  <a:gd name="T20" fmla="*/ 1 w 415"/>
                  <a:gd name="T21" fmla="*/ 1 h 240"/>
                  <a:gd name="T22" fmla="*/ 1 w 415"/>
                  <a:gd name="T23" fmla="*/ 1 h 240"/>
                  <a:gd name="T24" fmla="*/ 1 w 415"/>
                  <a:gd name="T25" fmla="*/ 1 h 240"/>
                  <a:gd name="T26" fmla="*/ 1 w 415"/>
                  <a:gd name="T27" fmla="*/ 1 h 240"/>
                  <a:gd name="T28" fmla="*/ 1 w 415"/>
                  <a:gd name="T29" fmla="*/ 0 h 2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240"/>
                  <a:gd name="T47" fmla="*/ 415 w 415"/>
                  <a:gd name="T48" fmla="*/ 240 h 2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240">
                    <a:moveTo>
                      <a:pt x="296" y="0"/>
                    </a:moveTo>
                    <a:lnTo>
                      <a:pt x="245" y="60"/>
                    </a:lnTo>
                    <a:lnTo>
                      <a:pt x="151" y="73"/>
                    </a:lnTo>
                    <a:lnTo>
                      <a:pt x="26" y="60"/>
                    </a:lnTo>
                    <a:lnTo>
                      <a:pt x="39" y="114"/>
                    </a:lnTo>
                    <a:lnTo>
                      <a:pt x="105" y="180"/>
                    </a:lnTo>
                    <a:lnTo>
                      <a:pt x="0" y="240"/>
                    </a:lnTo>
                    <a:lnTo>
                      <a:pt x="145" y="220"/>
                    </a:lnTo>
                    <a:lnTo>
                      <a:pt x="283" y="192"/>
                    </a:lnTo>
                    <a:lnTo>
                      <a:pt x="263" y="106"/>
                    </a:lnTo>
                    <a:lnTo>
                      <a:pt x="349" y="192"/>
                    </a:lnTo>
                    <a:lnTo>
                      <a:pt x="415" y="187"/>
                    </a:lnTo>
                    <a:lnTo>
                      <a:pt x="342" y="134"/>
                    </a:lnTo>
                    <a:lnTo>
                      <a:pt x="296" y="86"/>
                    </a:lnTo>
                    <a:lnTo>
                      <a:pt x="296"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1" name="Freeform 187"/>
              <p:cNvSpPr>
                <a:spLocks noChangeArrowheads="1"/>
              </p:cNvSpPr>
              <p:nvPr/>
            </p:nvSpPr>
            <p:spPr bwMode="auto">
              <a:xfrm>
                <a:off x="4364" y="3082"/>
                <a:ext cx="138" cy="56"/>
              </a:xfrm>
              <a:custGeom>
                <a:avLst/>
                <a:gdLst>
                  <a:gd name="T0" fmla="*/ 0 w 277"/>
                  <a:gd name="T1" fmla="*/ 0 h 112"/>
                  <a:gd name="T2" fmla="*/ 0 w 277"/>
                  <a:gd name="T3" fmla="*/ 1 h 112"/>
                  <a:gd name="T4" fmla="*/ 0 w 277"/>
                  <a:gd name="T5" fmla="*/ 1 h 112"/>
                  <a:gd name="T6" fmla="*/ 0 w 277"/>
                  <a:gd name="T7" fmla="*/ 1 h 112"/>
                  <a:gd name="T8" fmla="*/ 0 w 277"/>
                  <a:gd name="T9" fmla="*/ 1 h 112"/>
                  <a:gd name="T10" fmla="*/ 0 w 277"/>
                  <a:gd name="T11" fmla="*/ 1 h 112"/>
                  <a:gd name="T12" fmla="*/ 0 w 277"/>
                  <a:gd name="T13" fmla="*/ 0 h 112"/>
                  <a:gd name="T14" fmla="*/ 0 60000 65536"/>
                  <a:gd name="T15" fmla="*/ 0 60000 65536"/>
                  <a:gd name="T16" fmla="*/ 0 60000 65536"/>
                  <a:gd name="T17" fmla="*/ 0 60000 65536"/>
                  <a:gd name="T18" fmla="*/ 0 60000 65536"/>
                  <a:gd name="T19" fmla="*/ 0 60000 65536"/>
                  <a:gd name="T20" fmla="*/ 0 60000 65536"/>
                  <a:gd name="T21" fmla="*/ 0 w 277"/>
                  <a:gd name="T22" fmla="*/ 0 h 112"/>
                  <a:gd name="T23" fmla="*/ 277 w 277"/>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7" h="112">
                    <a:moveTo>
                      <a:pt x="0" y="0"/>
                    </a:moveTo>
                    <a:lnTo>
                      <a:pt x="66" y="46"/>
                    </a:lnTo>
                    <a:lnTo>
                      <a:pt x="158" y="112"/>
                    </a:lnTo>
                    <a:lnTo>
                      <a:pt x="277" y="104"/>
                    </a:lnTo>
                    <a:lnTo>
                      <a:pt x="191" y="79"/>
                    </a:lnTo>
                    <a:lnTo>
                      <a:pt x="99" y="38"/>
                    </a:lnTo>
                    <a:lnTo>
                      <a:pt x="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2" name="Freeform 188"/>
              <p:cNvSpPr>
                <a:spLocks noChangeArrowheads="1"/>
              </p:cNvSpPr>
              <p:nvPr/>
            </p:nvSpPr>
            <p:spPr bwMode="auto">
              <a:xfrm>
                <a:off x="4397" y="3038"/>
                <a:ext cx="168" cy="64"/>
              </a:xfrm>
              <a:custGeom>
                <a:avLst/>
                <a:gdLst>
                  <a:gd name="T0" fmla="*/ 0 w 336"/>
                  <a:gd name="T1" fmla="*/ 0 h 127"/>
                  <a:gd name="T2" fmla="*/ 1 w 336"/>
                  <a:gd name="T3" fmla="*/ 1 h 127"/>
                  <a:gd name="T4" fmla="*/ 1 w 336"/>
                  <a:gd name="T5" fmla="*/ 1 h 127"/>
                  <a:gd name="T6" fmla="*/ 1 w 336"/>
                  <a:gd name="T7" fmla="*/ 1 h 127"/>
                  <a:gd name="T8" fmla="*/ 1 w 336"/>
                  <a:gd name="T9" fmla="*/ 1 h 127"/>
                  <a:gd name="T10" fmla="*/ 1 w 336"/>
                  <a:gd name="T11" fmla="*/ 1 h 127"/>
                  <a:gd name="T12" fmla="*/ 1 w 336"/>
                  <a:gd name="T13" fmla="*/ 1 h 127"/>
                  <a:gd name="T14" fmla="*/ 1 w 336"/>
                  <a:gd name="T15" fmla="*/ 1 h 127"/>
                  <a:gd name="T16" fmla="*/ 0 w 336"/>
                  <a:gd name="T17" fmla="*/ 0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6"/>
                  <a:gd name="T28" fmla="*/ 0 h 127"/>
                  <a:gd name="T29" fmla="*/ 336 w 336"/>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6" h="127">
                    <a:moveTo>
                      <a:pt x="0" y="0"/>
                    </a:moveTo>
                    <a:lnTo>
                      <a:pt x="66" y="68"/>
                    </a:lnTo>
                    <a:lnTo>
                      <a:pt x="178" y="122"/>
                    </a:lnTo>
                    <a:lnTo>
                      <a:pt x="296" y="127"/>
                    </a:lnTo>
                    <a:lnTo>
                      <a:pt x="336" y="81"/>
                    </a:lnTo>
                    <a:lnTo>
                      <a:pt x="276" y="94"/>
                    </a:lnTo>
                    <a:lnTo>
                      <a:pt x="191" y="94"/>
                    </a:lnTo>
                    <a:lnTo>
                      <a:pt x="79" y="61"/>
                    </a:lnTo>
                    <a:lnTo>
                      <a:pt x="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3" name="Freeform 189"/>
              <p:cNvSpPr>
                <a:spLocks noChangeArrowheads="1"/>
              </p:cNvSpPr>
              <p:nvPr/>
            </p:nvSpPr>
            <p:spPr bwMode="auto">
              <a:xfrm>
                <a:off x="4577" y="3025"/>
                <a:ext cx="44" cy="84"/>
              </a:xfrm>
              <a:custGeom>
                <a:avLst/>
                <a:gdLst>
                  <a:gd name="T0" fmla="*/ 1 w 86"/>
                  <a:gd name="T1" fmla="*/ 0 h 167"/>
                  <a:gd name="T2" fmla="*/ 1 w 86"/>
                  <a:gd name="T3" fmla="*/ 1 h 167"/>
                  <a:gd name="T4" fmla="*/ 0 w 86"/>
                  <a:gd name="T5" fmla="*/ 1 h 167"/>
                  <a:gd name="T6" fmla="*/ 1 w 86"/>
                  <a:gd name="T7" fmla="*/ 1 h 167"/>
                  <a:gd name="T8" fmla="*/ 1 w 86"/>
                  <a:gd name="T9" fmla="*/ 1 h 167"/>
                  <a:gd name="T10" fmla="*/ 1 w 86"/>
                  <a:gd name="T11" fmla="*/ 0 h 167"/>
                  <a:gd name="T12" fmla="*/ 0 60000 65536"/>
                  <a:gd name="T13" fmla="*/ 0 60000 65536"/>
                  <a:gd name="T14" fmla="*/ 0 60000 65536"/>
                  <a:gd name="T15" fmla="*/ 0 60000 65536"/>
                  <a:gd name="T16" fmla="*/ 0 60000 65536"/>
                  <a:gd name="T17" fmla="*/ 0 60000 65536"/>
                  <a:gd name="T18" fmla="*/ 0 w 86"/>
                  <a:gd name="T19" fmla="*/ 0 h 167"/>
                  <a:gd name="T20" fmla="*/ 86 w 86"/>
                  <a:gd name="T21" fmla="*/ 167 h 167"/>
                </a:gdLst>
                <a:ahLst/>
                <a:cxnLst>
                  <a:cxn ang="T12">
                    <a:pos x="T0" y="T1"/>
                  </a:cxn>
                  <a:cxn ang="T13">
                    <a:pos x="T2" y="T3"/>
                  </a:cxn>
                  <a:cxn ang="T14">
                    <a:pos x="T4" y="T5"/>
                  </a:cxn>
                  <a:cxn ang="T15">
                    <a:pos x="T6" y="T7"/>
                  </a:cxn>
                  <a:cxn ang="T16">
                    <a:pos x="T8" y="T9"/>
                  </a:cxn>
                  <a:cxn ang="T17">
                    <a:pos x="T10" y="T11"/>
                  </a:cxn>
                </a:cxnLst>
                <a:rect l="T18" t="T19" r="T20" b="T21"/>
                <a:pathLst>
                  <a:path w="86" h="167">
                    <a:moveTo>
                      <a:pt x="20" y="0"/>
                    </a:moveTo>
                    <a:lnTo>
                      <a:pt x="20" y="64"/>
                    </a:lnTo>
                    <a:lnTo>
                      <a:pt x="0" y="167"/>
                    </a:lnTo>
                    <a:lnTo>
                      <a:pt x="86" y="152"/>
                    </a:lnTo>
                    <a:lnTo>
                      <a:pt x="86" y="73"/>
                    </a:lnTo>
                    <a:lnTo>
                      <a:pt x="2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4" name="Freeform 190"/>
              <p:cNvSpPr>
                <a:spLocks noChangeArrowheads="1"/>
              </p:cNvSpPr>
              <p:nvPr/>
            </p:nvSpPr>
            <p:spPr bwMode="auto">
              <a:xfrm>
                <a:off x="4654" y="2999"/>
                <a:ext cx="153" cy="53"/>
              </a:xfrm>
              <a:custGeom>
                <a:avLst/>
                <a:gdLst>
                  <a:gd name="T0" fmla="*/ 0 w 307"/>
                  <a:gd name="T1" fmla="*/ 1 h 106"/>
                  <a:gd name="T2" fmla="*/ 0 w 307"/>
                  <a:gd name="T3" fmla="*/ 1 h 106"/>
                  <a:gd name="T4" fmla="*/ 0 w 307"/>
                  <a:gd name="T5" fmla="*/ 0 h 106"/>
                  <a:gd name="T6" fmla="*/ 0 w 307"/>
                  <a:gd name="T7" fmla="*/ 1 h 106"/>
                  <a:gd name="T8" fmla="*/ 0 w 307"/>
                  <a:gd name="T9" fmla="*/ 1 h 106"/>
                  <a:gd name="T10" fmla="*/ 0 w 307"/>
                  <a:gd name="T11" fmla="*/ 1 h 106"/>
                  <a:gd name="T12" fmla="*/ 0 w 307"/>
                  <a:gd name="T13" fmla="*/ 1 h 106"/>
                  <a:gd name="T14" fmla="*/ 0 w 307"/>
                  <a:gd name="T15" fmla="*/ 1 h 106"/>
                  <a:gd name="T16" fmla="*/ 0 w 307"/>
                  <a:gd name="T17" fmla="*/ 1 h 106"/>
                  <a:gd name="T18" fmla="*/ 0 w 307"/>
                  <a:gd name="T19" fmla="*/ 1 h 106"/>
                  <a:gd name="T20" fmla="*/ 0 w 307"/>
                  <a:gd name="T21" fmla="*/ 1 h 106"/>
                  <a:gd name="T22" fmla="*/ 0 w 307"/>
                  <a:gd name="T23" fmla="*/ 1 h 1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7"/>
                  <a:gd name="T37" fmla="*/ 0 h 106"/>
                  <a:gd name="T38" fmla="*/ 307 w 307"/>
                  <a:gd name="T39" fmla="*/ 106 h 1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7" h="106">
                    <a:moveTo>
                      <a:pt x="0" y="60"/>
                    </a:moveTo>
                    <a:lnTo>
                      <a:pt x="118" y="45"/>
                    </a:lnTo>
                    <a:lnTo>
                      <a:pt x="237" y="0"/>
                    </a:lnTo>
                    <a:lnTo>
                      <a:pt x="307" y="3"/>
                    </a:lnTo>
                    <a:lnTo>
                      <a:pt x="296" y="60"/>
                    </a:lnTo>
                    <a:lnTo>
                      <a:pt x="226" y="66"/>
                    </a:lnTo>
                    <a:lnTo>
                      <a:pt x="79" y="73"/>
                    </a:lnTo>
                    <a:lnTo>
                      <a:pt x="0" y="106"/>
                    </a:lnTo>
                    <a:lnTo>
                      <a:pt x="0" y="99"/>
                    </a:lnTo>
                    <a:lnTo>
                      <a:pt x="0" y="80"/>
                    </a:lnTo>
                    <a:lnTo>
                      <a:pt x="0" y="64"/>
                    </a:lnTo>
                    <a:lnTo>
                      <a:pt x="0" y="6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5" name="Freeform 191"/>
              <p:cNvSpPr>
                <a:spLocks noChangeArrowheads="1"/>
              </p:cNvSpPr>
              <p:nvPr/>
            </p:nvSpPr>
            <p:spPr bwMode="auto">
              <a:xfrm>
                <a:off x="4034" y="2706"/>
                <a:ext cx="46" cy="475"/>
              </a:xfrm>
              <a:custGeom>
                <a:avLst/>
                <a:gdLst>
                  <a:gd name="T0" fmla="*/ 1 w 91"/>
                  <a:gd name="T1" fmla="*/ 0 h 951"/>
                  <a:gd name="T2" fmla="*/ 1 w 91"/>
                  <a:gd name="T3" fmla="*/ 0 h 951"/>
                  <a:gd name="T4" fmla="*/ 1 w 91"/>
                  <a:gd name="T5" fmla="*/ 0 h 951"/>
                  <a:gd name="T6" fmla="*/ 1 w 91"/>
                  <a:gd name="T7" fmla="*/ 0 h 951"/>
                  <a:gd name="T8" fmla="*/ 1 w 91"/>
                  <a:gd name="T9" fmla="*/ 0 h 951"/>
                  <a:gd name="T10" fmla="*/ 1 w 91"/>
                  <a:gd name="T11" fmla="*/ 0 h 951"/>
                  <a:gd name="T12" fmla="*/ 1 w 91"/>
                  <a:gd name="T13" fmla="*/ 0 h 951"/>
                  <a:gd name="T14" fmla="*/ 0 w 91"/>
                  <a:gd name="T15" fmla="*/ 0 h 951"/>
                  <a:gd name="T16" fmla="*/ 1 w 91"/>
                  <a:gd name="T17" fmla="*/ 0 h 951"/>
                  <a:gd name="T18" fmla="*/ 1 w 91"/>
                  <a:gd name="T19" fmla="*/ 0 h 951"/>
                  <a:gd name="T20" fmla="*/ 1 w 91"/>
                  <a:gd name="T21" fmla="*/ 0 h 951"/>
                  <a:gd name="T22" fmla="*/ 1 w 91"/>
                  <a:gd name="T23" fmla="*/ 0 h 951"/>
                  <a:gd name="T24" fmla="*/ 1 w 91"/>
                  <a:gd name="T25" fmla="*/ 0 h 951"/>
                  <a:gd name="T26" fmla="*/ 1 w 91"/>
                  <a:gd name="T27" fmla="*/ 0 h 951"/>
                  <a:gd name="T28" fmla="*/ 1 w 91"/>
                  <a:gd name="T29" fmla="*/ 0 h 951"/>
                  <a:gd name="T30" fmla="*/ 1 w 91"/>
                  <a:gd name="T31" fmla="*/ 0 h 951"/>
                  <a:gd name="T32" fmla="*/ 1 w 91"/>
                  <a:gd name="T33" fmla="*/ 0 h 9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1"/>
                  <a:gd name="T52" fmla="*/ 0 h 951"/>
                  <a:gd name="T53" fmla="*/ 91 w 91"/>
                  <a:gd name="T54" fmla="*/ 951 h 9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1" h="951">
                    <a:moveTo>
                      <a:pt x="53" y="106"/>
                    </a:moveTo>
                    <a:lnTo>
                      <a:pt x="73" y="347"/>
                    </a:lnTo>
                    <a:lnTo>
                      <a:pt x="78" y="586"/>
                    </a:lnTo>
                    <a:lnTo>
                      <a:pt x="73" y="679"/>
                    </a:lnTo>
                    <a:lnTo>
                      <a:pt x="86" y="778"/>
                    </a:lnTo>
                    <a:lnTo>
                      <a:pt x="91" y="877"/>
                    </a:lnTo>
                    <a:lnTo>
                      <a:pt x="73" y="945"/>
                    </a:lnTo>
                    <a:lnTo>
                      <a:pt x="0" y="951"/>
                    </a:lnTo>
                    <a:lnTo>
                      <a:pt x="66" y="872"/>
                    </a:lnTo>
                    <a:lnTo>
                      <a:pt x="66" y="765"/>
                    </a:lnTo>
                    <a:lnTo>
                      <a:pt x="40" y="672"/>
                    </a:lnTo>
                    <a:lnTo>
                      <a:pt x="7" y="652"/>
                    </a:lnTo>
                    <a:lnTo>
                      <a:pt x="25" y="578"/>
                    </a:lnTo>
                    <a:lnTo>
                      <a:pt x="25" y="453"/>
                    </a:lnTo>
                    <a:lnTo>
                      <a:pt x="25" y="193"/>
                    </a:lnTo>
                    <a:lnTo>
                      <a:pt x="7" y="0"/>
                    </a:lnTo>
                    <a:lnTo>
                      <a:pt x="53" y="106"/>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6" name="Freeform 192"/>
              <p:cNvSpPr>
                <a:spLocks noChangeArrowheads="1"/>
              </p:cNvSpPr>
              <p:nvPr/>
            </p:nvSpPr>
            <p:spPr bwMode="auto">
              <a:xfrm>
                <a:off x="3949" y="2769"/>
                <a:ext cx="42" cy="446"/>
              </a:xfrm>
              <a:custGeom>
                <a:avLst/>
                <a:gdLst>
                  <a:gd name="T0" fmla="*/ 1 w 84"/>
                  <a:gd name="T1" fmla="*/ 0 h 891"/>
                  <a:gd name="T2" fmla="*/ 1 w 84"/>
                  <a:gd name="T3" fmla="*/ 1 h 891"/>
                  <a:gd name="T4" fmla="*/ 1 w 84"/>
                  <a:gd name="T5" fmla="*/ 1 h 891"/>
                  <a:gd name="T6" fmla="*/ 1 w 84"/>
                  <a:gd name="T7" fmla="*/ 1 h 891"/>
                  <a:gd name="T8" fmla="*/ 1 w 84"/>
                  <a:gd name="T9" fmla="*/ 1 h 891"/>
                  <a:gd name="T10" fmla="*/ 1 w 84"/>
                  <a:gd name="T11" fmla="*/ 1 h 891"/>
                  <a:gd name="T12" fmla="*/ 1 w 84"/>
                  <a:gd name="T13" fmla="*/ 1 h 891"/>
                  <a:gd name="T14" fmla="*/ 1 w 84"/>
                  <a:gd name="T15" fmla="*/ 1 h 891"/>
                  <a:gd name="T16" fmla="*/ 1 w 84"/>
                  <a:gd name="T17" fmla="*/ 1 h 891"/>
                  <a:gd name="T18" fmla="*/ 1 w 84"/>
                  <a:gd name="T19" fmla="*/ 1 h 891"/>
                  <a:gd name="T20" fmla="*/ 1 w 84"/>
                  <a:gd name="T21" fmla="*/ 1 h 891"/>
                  <a:gd name="T22" fmla="*/ 0 w 84"/>
                  <a:gd name="T23" fmla="*/ 1 h 891"/>
                  <a:gd name="T24" fmla="*/ 0 w 84"/>
                  <a:gd name="T25" fmla="*/ 1 h 891"/>
                  <a:gd name="T26" fmla="*/ 1 w 84"/>
                  <a:gd name="T27" fmla="*/ 1 h 891"/>
                  <a:gd name="T28" fmla="*/ 1 w 84"/>
                  <a:gd name="T29" fmla="*/ 0 h 8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4"/>
                  <a:gd name="T46" fmla="*/ 0 h 891"/>
                  <a:gd name="T47" fmla="*/ 84 w 84"/>
                  <a:gd name="T48" fmla="*/ 891 h 8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4" h="891">
                    <a:moveTo>
                      <a:pt x="46" y="0"/>
                    </a:moveTo>
                    <a:lnTo>
                      <a:pt x="59" y="160"/>
                    </a:lnTo>
                    <a:lnTo>
                      <a:pt x="84" y="452"/>
                    </a:lnTo>
                    <a:lnTo>
                      <a:pt x="84" y="577"/>
                    </a:lnTo>
                    <a:lnTo>
                      <a:pt x="79" y="726"/>
                    </a:lnTo>
                    <a:lnTo>
                      <a:pt x="59" y="878"/>
                    </a:lnTo>
                    <a:lnTo>
                      <a:pt x="5" y="891"/>
                    </a:lnTo>
                    <a:lnTo>
                      <a:pt x="46" y="706"/>
                    </a:lnTo>
                    <a:lnTo>
                      <a:pt x="59" y="434"/>
                    </a:lnTo>
                    <a:lnTo>
                      <a:pt x="59" y="292"/>
                    </a:lnTo>
                    <a:lnTo>
                      <a:pt x="33" y="206"/>
                    </a:lnTo>
                    <a:lnTo>
                      <a:pt x="0" y="327"/>
                    </a:lnTo>
                    <a:lnTo>
                      <a:pt x="0" y="221"/>
                    </a:lnTo>
                    <a:lnTo>
                      <a:pt x="33" y="46"/>
                    </a:lnTo>
                    <a:lnTo>
                      <a:pt x="46"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7" name="Freeform 193"/>
              <p:cNvSpPr>
                <a:spLocks noChangeArrowheads="1"/>
              </p:cNvSpPr>
              <p:nvPr/>
            </p:nvSpPr>
            <p:spPr bwMode="auto">
              <a:xfrm>
                <a:off x="4244" y="3108"/>
                <a:ext cx="65" cy="51"/>
              </a:xfrm>
              <a:custGeom>
                <a:avLst/>
                <a:gdLst>
                  <a:gd name="T0" fmla="*/ 0 w 128"/>
                  <a:gd name="T1" fmla="*/ 0 h 103"/>
                  <a:gd name="T2" fmla="*/ 1 w 128"/>
                  <a:gd name="T3" fmla="*/ 0 h 103"/>
                  <a:gd name="T4" fmla="*/ 0 w 128"/>
                  <a:gd name="T5" fmla="*/ 0 h 103"/>
                  <a:gd name="T6" fmla="*/ 1 w 128"/>
                  <a:gd name="T7" fmla="*/ 0 h 103"/>
                  <a:gd name="T8" fmla="*/ 1 w 128"/>
                  <a:gd name="T9" fmla="*/ 0 h 103"/>
                  <a:gd name="T10" fmla="*/ 1 w 128"/>
                  <a:gd name="T11" fmla="*/ 0 h 103"/>
                  <a:gd name="T12" fmla="*/ 1 w 128"/>
                  <a:gd name="T13" fmla="*/ 0 h 103"/>
                  <a:gd name="T14" fmla="*/ 1 w 128"/>
                  <a:gd name="T15" fmla="*/ 0 h 103"/>
                  <a:gd name="T16" fmla="*/ 1 w 128"/>
                  <a:gd name="T17" fmla="*/ 0 h 103"/>
                  <a:gd name="T18" fmla="*/ 1 w 128"/>
                  <a:gd name="T19" fmla="*/ 0 h 103"/>
                  <a:gd name="T20" fmla="*/ 1 w 128"/>
                  <a:gd name="T21" fmla="*/ 0 h 103"/>
                  <a:gd name="T22" fmla="*/ 1 w 128"/>
                  <a:gd name="T23" fmla="*/ 0 h 103"/>
                  <a:gd name="T24" fmla="*/ 0 w 128"/>
                  <a:gd name="T25" fmla="*/ 0 h 1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
                  <a:gd name="T40" fmla="*/ 0 h 103"/>
                  <a:gd name="T41" fmla="*/ 128 w 128"/>
                  <a:gd name="T42" fmla="*/ 103 h 1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 h="103">
                    <a:moveTo>
                      <a:pt x="0" y="0"/>
                    </a:moveTo>
                    <a:lnTo>
                      <a:pt x="20" y="48"/>
                    </a:lnTo>
                    <a:lnTo>
                      <a:pt x="0" y="103"/>
                    </a:lnTo>
                    <a:lnTo>
                      <a:pt x="128" y="83"/>
                    </a:lnTo>
                    <a:lnTo>
                      <a:pt x="80" y="35"/>
                    </a:lnTo>
                    <a:lnTo>
                      <a:pt x="77" y="35"/>
                    </a:lnTo>
                    <a:lnTo>
                      <a:pt x="69" y="31"/>
                    </a:lnTo>
                    <a:lnTo>
                      <a:pt x="58" y="28"/>
                    </a:lnTo>
                    <a:lnTo>
                      <a:pt x="46" y="22"/>
                    </a:lnTo>
                    <a:lnTo>
                      <a:pt x="31" y="18"/>
                    </a:lnTo>
                    <a:lnTo>
                      <a:pt x="18" y="11"/>
                    </a:lnTo>
                    <a:lnTo>
                      <a:pt x="7" y="6"/>
                    </a:lnTo>
                    <a:lnTo>
                      <a:pt x="0" y="0"/>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8" name="Freeform 194"/>
              <p:cNvSpPr>
                <a:spLocks noChangeArrowheads="1"/>
              </p:cNvSpPr>
              <p:nvPr/>
            </p:nvSpPr>
            <p:spPr bwMode="auto">
              <a:xfrm>
                <a:off x="4332" y="3119"/>
                <a:ext cx="41" cy="30"/>
              </a:xfrm>
              <a:custGeom>
                <a:avLst/>
                <a:gdLst>
                  <a:gd name="T0" fmla="*/ 0 w 81"/>
                  <a:gd name="T1" fmla="*/ 0 h 61"/>
                  <a:gd name="T2" fmla="*/ 1 w 81"/>
                  <a:gd name="T3" fmla="*/ 0 h 61"/>
                  <a:gd name="T4" fmla="*/ 1 w 81"/>
                  <a:gd name="T5" fmla="*/ 0 h 61"/>
                  <a:gd name="T6" fmla="*/ 0 w 81"/>
                  <a:gd name="T7" fmla="*/ 0 h 61"/>
                  <a:gd name="T8" fmla="*/ 0 60000 65536"/>
                  <a:gd name="T9" fmla="*/ 0 60000 65536"/>
                  <a:gd name="T10" fmla="*/ 0 60000 65536"/>
                  <a:gd name="T11" fmla="*/ 0 60000 65536"/>
                  <a:gd name="T12" fmla="*/ 0 w 81"/>
                  <a:gd name="T13" fmla="*/ 0 h 61"/>
                  <a:gd name="T14" fmla="*/ 81 w 81"/>
                  <a:gd name="T15" fmla="*/ 61 h 61"/>
                </a:gdLst>
                <a:ahLst/>
                <a:cxnLst>
                  <a:cxn ang="T8">
                    <a:pos x="T0" y="T1"/>
                  </a:cxn>
                  <a:cxn ang="T9">
                    <a:pos x="T2" y="T3"/>
                  </a:cxn>
                  <a:cxn ang="T10">
                    <a:pos x="T4" y="T5"/>
                  </a:cxn>
                  <a:cxn ang="T11">
                    <a:pos x="T6" y="T7"/>
                  </a:cxn>
                </a:cxnLst>
                <a:rect l="T12" t="T13" r="T14" b="T15"/>
                <a:pathLst>
                  <a:path w="81" h="61">
                    <a:moveTo>
                      <a:pt x="0" y="0"/>
                    </a:moveTo>
                    <a:lnTo>
                      <a:pt x="40" y="61"/>
                    </a:lnTo>
                    <a:lnTo>
                      <a:pt x="81" y="48"/>
                    </a:lnTo>
                    <a:lnTo>
                      <a:pt x="0" y="0"/>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599" name="Freeform 195"/>
              <p:cNvSpPr>
                <a:spLocks noChangeArrowheads="1"/>
              </p:cNvSpPr>
              <p:nvPr/>
            </p:nvSpPr>
            <p:spPr bwMode="auto">
              <a:xfrm>
                <a:off x="4423" y="3119"/>
                <a:ext cx="71" cy="20"/>
              </a:xfrm>
              <a:custGeom>
                <a:avLst/>
                <a:gdLst>
                  <a:gd name="T0" fmla="*/ 0 w 141"/>
                  <a:gd name="T1" fmla="*/ 1 h 40"/>
                  <a:gd name="T2" fmla="*/ 1 w 141"/>
                  <a:gd name="T3" fmla="*/ 1 h 40"/>
                  <a:gd name="T4" fmla="*/ 1 w 141"/>
                  <a:gd name="T5" fmla="*/ 1 h 40"/>
                  <a:gd name="T6" fmla="*/ 1 w 141"/>
                  <a:gd name="T7" fmla="*/ 0 h 40"/>
                  <a:gd name="T8" fmla="*/ 0 w 141"/>
                  <a:gd name="T9" fmla="*/ 1 h 40"/>
                  <a:gd name="T10" fmla="*/ 0 60000 65536"/>
                  <a:gd name="T11" fmla="*/ 0 60000 65536"/>
                  <a:gd name="T12" fmla="*/ 0 60000 65536"/>
                  <a:gd name="T13" fmla="*/ 0 60000 65536"/>
                  <a:gd name="T14" fmla="*/ 0 60000 65536"/>
                  <a:gd name="T15" fmla="*/ 0 w 141"/>
                  <a:gd name="T16" fmla="*/ 0 h 40"/>
                  <a:gd name="T17" fmla="*/ 141 w 141"/>
                  <a:gd name="T18" fmla="*/ 40 h 40"/>
                </a:gdLst>
                <a:ahLst/>
                <a:cxnLst>
                  <a:cxn ang="T10">
                    <a:pos x="T0" y="T1"/>
                  </a:cxn>
                  <a:cxn ang="T11">
                    <a:pos x="T2" y="T3"/>
                  </a:cxn>
                  <a:cxn ang="T12">
                    <a:pos x="T4" y="T5"/>
                  </a:cxn>
                  <a:cxn ang="T13">
                    <a:pos x="T6" y="T7"/>
                  </a:cxn>
                  <a:cxn ang="T14">
                    <a:pos x="T8" y="T9"/>
                  </a:cxn>
                </a:cxnLst>
                <a:rect l="T15" t="T16" r="T17" b="T18"/>
                <a:pathLst>
                  <a:path w="141" h="40">
                    <a:moveTo>
                      <a:pt x="0" y="6"/>
                    </a:moveTo>
                    <a:lnTo>
                      <a:pt x="60" y="40"/>
                    </a:lnTo>
                    <a:lnTo>
                      <a:pt x="141" y="40"/>
                    </a:lnTo>
                    <a:lnTo>
                      <a:pt x="53" y="0"/>
                    </a:lnTo>
                    <a:lnTo>
                      <a:pt x="0" y="6"/>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0" name="Freeform 196"/>
              <p:cNvSpPr>
                <a:spLocks noChangeArrowheads="1"/>
              </p:cNvSpPr>
              <p:nvPr/>
            </p:nvSpPr>
            <p:spPr bwMode="auto">
              <a:xfrm>
                <a:off x="4576" y="3074"/>
                <a:ext cx="30" cy="31"/>
              </a:xfrm>
              <a:custGeom>
                <a:avLst/>
                <a:gdLst>
                  <a:gd name="T0" fmla="*/ 0 w 61"/>
                  <a:gd name="T1" fmla="*/ 0 h 63"/>
                  <a:gd name="T2" fmla="*/ 0 w 61"/>
                  <a:gd name="T3" fmla="*/ 0 h 63"/>
                  <a:gd name="T4" fmla="*/ 0 w 61"/>
                  <a:gd name="T5" fmla="*/ 0 h 63"/>
                  <a:gd name="T6" fmla="*/ 0 w 61"/>
                  <a:gd name="T7" fmla="*/ 0 h 63"/>
                  <a:gd name="T8" fmla="*/ 0 60000 65536"/>
                  <a:gd name="T9" fmla="*/ 0 60000 65536"/>
                  <a:gd name="T10" fmla="*/ 0 60000 65536"/>
                  <a:gd name="T11" fmla="*/ 0 60000 65536"/>
                  <a:gd name="T12" fmla="*/ 0 w 61"/>
                  <a:gd name="T13" fmla="*/ 0 h 63"/>
                  <a:gd name="T14" fmla="*/ 61 w 61"/>
                  <a:gd name="T15" fmla="*/ 63 h 63"/>
                </a:gdLst>
                <a:ahLst/>
                <a:cxnLst>
                  <a:cxn ang="T8">
                    <a:pos x="T0" y="T1"/>
                  </a:cxn>
                  <a:cxn ang="T9">
                    <a:pos x="T2" y="T3"/>
                  </a:cxn>
                  <a:cxn ang="T10">
                    <a:pos x="T4" y="T5"/>
                  </a:cxn>
                  <a:cxn ang="T11">
                    <a:pos x="T6" y="T7"/>
                  </a:cxn>
                </a:cxnLst>
                <a:rect l="T12" t="T13" r="T14" b="T15"/>
                <a:pathLst>
                  <a:path w="61" h="63">
                    <a:moveTo>
                      <a:pt x="20" y="0"/>
                    </a:moveTo>
                    <a:lnTo>
                      <a:pt x="0" y="63"/>
                    </a:lnTo>
                    <a:lnTo>
                      <a:pt x="61" y="63"/>
                    </a:lnTo>
                    <a:lnTo>
                      <a:pt x="20" y="0"/>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1" name="Freeform 197"/>
              <p:cNvSpPr>
                <a:spLocks noChangeArrowheads="1"/>
              </p:cNvSpPr>
              <p:nvPr/>
            </p:nvSpPr>
            <p:spPr bwMode="auto">
              <a:xfrm>
                <a:off x="4656" y="3015"/>
                <a:ext cx="151" cy="42"/>
              </a:xfrm>
              <a:custGeom>
                <a:avLst/>
                <a:gdLst>
                  <a:gd name="T0" fmla="*/ 0 w 301"/>
                  <a:gd name="T1" fmla="*/ 1 h 82"/>
                  <a:gd name="T2" fmla="*/ 1 w 301"/>
                  <a:gd name="T3" fmla="*/ 1 h 82"/>
                  <a:gd name="T4" fmla="*/ 1 w 301"/>
                  <a:gd name="T5" fmla="*/ 0 h 82"/>
                  <a:gd name="T6" fmla="*/ 1 w 301"/>
                  <a:gd name="T7" fmla="*/ 1 h 82"/>
                  <a:gd name="T8" fmla="*/ 1 w 301"/>
                  <a:gd name="T9" fmla="*/ 1 h 82"/>
                  <a:gd name="T10" fmla="*/ 1 w 301"/>
                  <a:gd name="T11" fmla="*/ 1 h 82"/>
                  <a:gd name="T12" fmla="*/ 1 w 301"/>
                  <a:gd name="T13" fmla="*/ 1 h 82"/>
                  <a:gd name="T14" fmla="*/ 0 w 301"/>
                  <a:gd name="T15" fmla="*/ 1 h 82"/>
                  <a:gd name="T16" fmla="*/ 0 w 301"/>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1"/>
                  <a:gd name="T28" fmla="*/ 0 h 82"/>
                  <a:gd name="T29" fmla="*/ 301 w 301"/>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1" h="82">
                    <a:moveTo>
                      <a:pt x="0" y="49"/>
                    </a:moveTo>
                    <a:lnTo>
                      <a:pt x="181" y="29"/>
                    </a:lnTo>
                    <a:lnTo>
                      <a:pt x="262" y="0"/>
                    </a:lnTo>
                    <a:lnTo>
                      <a:pt x="301" y="3"/>
                    </a:lnTo>
                    <a:lnTo>
                      <a:pt x="290" y="40"/>
                    </a:lnTo>
                    <a:lnTo>
                      <a:pt x="229" y="57"/>
                    </a:lnTo>
                    <a:lnTo>
                      <a:pt x="69" y="57"/>
                    </a:lnTo>
                    <a:lnTo>
                      <a:pt x="0" y="82"/>
                    </a:lnTo>
                    <a:lnTo>
                      <a:pt x="0" y="49"/>
                    </a:lnTo>
                    <a:close/>
                  </a:path>
                </a:pathLst>
              </a:custGeom>
              <a:solidFill>
                <a:srgbClr val="FFC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2" name="Freeform 198"/>
              <p:cNvSpPr>
                <a:spLocks noChangeArrowheads="1"/>
              </p:cNvSpPr>
              <p:nvPr/>
            </p:nvSpPr>
            <p:spPr bwMode="auto">
              <a:xfrm>
                <a:off x="4097" y="2375"/>
                <a:ext cx="185" cy="80"/>
              </a:xfrm>
              <a:custGeom>
                <a:avLst/>
                <a:gdLst>
                  <a:gd name="T0" fmla="*/ 0 w 371"/>
                  <a:gd name="T1" fmla="*/ 0 h 160"/>
                  <a:gd name="T2" fmla="*/ 0 w 371"/>
                  <a:gd name="T3" fmla="*/ 1 h 160"/>
                  <a:gd name="T4" fmla="*/ 0 w 371"/>
                  <a:gd name="T5" fmla="*/ 1 h 160"/>
                  <a:gd name="T6" fmla="*/ 0 w 371"/>
                  <a:gd name="T7" fmla="*/ 1 h 160"/>
                  <a:gd name="T8" fmla="*/ 0 w 371"/>
                  <a:gd name="T9" fmla="*/ 1 h 160"/>
                  <a:gd name="T10" fmla="*/ 0 w 371"/>
                  <a:gd name="T11" fmla="*/ 1 h 160"/>
                  <a:gd name="T12" fmla="*/ 0 w 371"/>
                  <a:gd name="T13" fmla="*/ 1 h 160"/>
                  <a:gd name="T14" fmla="*/ 0 w 371"/>
                  <a:gd name="T15" fmla="*/ 1 h 160"/>
                  <a:gd name="T16" fmla="*/ 0 w 371"/>
                  <a:gd name="T17" fmla="*/ 1 h 160"/>
                  <a:gd name="T18" fmla="*/ 0 w 371"/>
                  <a:gd name="T19" fmla="*/ 1 h 160"/>
                  <a:gd name="T20" fmla="*/ 0 w 371"/>
                  <a:gd name="T21" fmla="*/ 1 h 160"/>
                  <a:gd name="T22" fmla="*/ 0 w 371"/>
                  <a:gd name="T23" fmla="*/ 1 h 160"/>
                  <a:gd name="T24" fmla="*/ 0 w 371"/>
                  <a:gd name="T25" fmla="*/ 1 h 160"/>
                  <a:gd name="T26" fmla="*/ 0 w 371"/>
                  <a:gd name="T27" fmla="*/ 1 h 160"/>
                  <a:gd name="T28" fmla="*/ 0 w 3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1"/>
                  <a:gd name="T46" fmla="*/ 0 h 160"/>
                  <a:gd name="T47" fmla="*/ 371 w 3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1" h="160">
                    <a:moveTo>
                      <a:pt x="17" y="0"/>
                    </a:moveTo>
                    <a:lnTo>
                      <a:pt x="127" y="27"/>
                    </a:lnTo>
                    <a:lnTo>
                      <a:pt x="244" y="73"/>
                    </a:lnTo>
                    <a:lnTo>
                      <a:pt x="314" y="110"/>
                    </a:lnTo>
                    <a:lnTo>
                      <a:pt x="228" y="90"/>
                    </a:lnTo>
                    <a:lnTo>
                      <a:pt x="138" y="49"/>
                    </a:lnTo>
                    <a:lnTo>
                      <a:pt x="20" y="27"/>
                    </a:lnTo>
                    <a:lnTo>
                      <a:pt x="48" y="53"/>
                    </a:lnTo>
                    <a:lnTo>
                      <a:pt x="164" y="103"/>
                    </a:lnTo>
                    <a:lnTo>
                      <a:pt x="371" y="160"/>
                    </a:lnTo>
                    <a:lnTo>
                      <a:pt x="305" y="152"/>
                    </a:lnTo>
                    <a:lnTo>
                      <a:pt x="142" y="106"/>
                    </a:lnTo>
                    <a:lnTo>
                      <a:pt x="41" y="73"/>
                    </a:lnTo>
                    <a:lnTo>
                      <a:pt x="0" y="49"/>
                    </a:lnTo>
                    <a:lnTo>
                      <a:pt x="17"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3" name="Freeform 199"/>
              <p:cNvSpPr>
                <a:spLocks noChangeArrowheads="1"/>
              </p:cNvSpPr>
              <p:nvPr/>
            </p:nvSpPr>
            <p:spPr bwMode="auto">
              <a:xfrm>
                <a:off x="4835" y="2934"/>
                <a:ext cx="85" cy="47"/>
              </a:xfrm>
              <a:custGeom>
                <a:avLst/>
                <a:gdLst>
                  <a:gd name="T0" fmla="*/ 1 w 169"/>
                  <a:gd name="T1" fmla="*/ 0 h 96"/>
                  <a:gd name="T2" fmla="*/ 1 w 169"/>
                  <a:gd name="T3" fmla="*/ 0 h 96"/>
                  <a:gd name="T4" fmla="*/ 1 w 169"/>
                  <a:gd name="T5" fmla="*/ 0 h 96"/>
                  <a:gd name="T6" fmla="*/ 1 w 169"/>
                  <a:gd name="T7" fmla="*/ 0 h 96"/>
                  <a:gd name="T8" fmla="*/ 1 w 169"/>
                  <a:gd name="T9" fmla="*/ 0 h 96"/>
                  <a:gd name="T10" fmla="*/ 1 w 169"/>
                  <a:gd name="T11" fmla="*/ 0 h 96"/>
                  <a:gd name="T12" fmla="*/ 1 w 169"/>
                  <a:gd name="T13" fmla="*/ 0 h 96"/>
                  <a:gd name="T14" fmla="*/ 0 w 169"/>
                  <a:gd name="T15" fmla="*/ 0 h 96"/>
                  <a:gd name="T16" fmla="*/ 1 w 169"/>
                  <a:gd name="T17" fmla="*/ 0 h 96"/>
                  <a:gd name="T18" fmla="*/ 1 w 169"/>
                  <a:gd name="T19" fmla="*/ 0 h 96"/>
                  <a:gd name="T20" fmla="*/ 1 w 169"/>
                  <a:gd name="T21" fmla="*/ 0 h 96"/>
                  <a:gd name="T22" fmla="*/ 1 w 169"/>
                  <a:gd name="T23" fmla="*/ 0 h 96"/>
                  <a:gd name="T24" fmla="*/ 1 w 169"/>
                  <a:gd name="T25" fmla="*/ 0 h 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9"/>
                  <a:gd name="T40" fmla="*/ 0 h 96"/>
                  <a:gd name="T41" fmla="*/ 169 w 169"/>
                  <a:gd name="T42" fmla="*/ 96 h 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9" h="96">
                    <a:moveTo>
                      <a:pt x="61" y="28"/>
                    </a:moveTo>
                    <a:lnTo>
                      <a:pt x="138" y="72"/>
                    </a:lnTo>
                    <a:lnTo>
                      <a:pt x="169" y="81"/>
                    </a:lnTo>
                    <a:lnTo>
                      <a:pt x="145" y="96"/>
                    </a:lnTo>
                    <a:lnTo>
                      <a:pt x="109" y="96"/>
                    </a:lnTo>
                    <a:lnTo>
                      <a:pt x="74" y="64"/>
                    </a:lnTo>
                    <a:lnTo>
                      <a:pt x="21" y="33"/>
                    </a:lnTo>
                    <a:lnTo>
                      <a:pt x="0" y="17"/>
                    </a:lnTo>
                    <a:lnTo>
                      <a:pt x="24" y="0"/>
                    </a:lnTo>
                    <a:lnTo>
                      <a:pt x="30" y="4"/>
                    </a:lnTo>
                    <a:lnTo>
                      <a:pt x="41" y="11"/>
                    </a:lnTo>
                    <a:lnTo>
                      <a:pt x="54" y="20"/>
                    </a:lnTo>
                    <a:lnTo>
                      <a:pt x="61" y="28"/>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4" name="Freeform 200"/>
              <p:cNvSpPr>
                <a:spLocks noChangeArrowheads="1"/>
              </p:cNvSpPr>
              <p:nvPr/>
            </p:nvSpPr>
            <p:spPr bwMode="auto">
              <a:xfrm>
                <a:off x="4867" y="2932"/>
                <a:ext cx="117" cy="104"/>
              </a:xfrm>
              <a:custGeom>
                <a:avLst/>
                <a:gdLst>
                  <a:gd name="T0" fmla="*/ 1 w 233"/>
                  <a:gd name="T1" fmla="*/ 0 h 210"/>
                  <a:gd name="T2" fmla="*/ 1 w 233"/>
                  <a:gd name="T3" fmla="*/ 0 h 210"/>
                  <a:gd name="T4" fmla="*/ 1 w 233"/>
                  <a:gd name="T5" fmla="*/ 0 h 210"/>
                  <a:gd name="T6" fmla="*/ 1 w 233"/>
                  <a:gd name="T7" fmla="*/ 0 h 210"/>
                  <a:gd name="T8" fmla="*/ 1 w 233"/>
                  <a:gd name="T9" fmla="*/ 0 h 210"/>
                  <a:gd name="T10" fmla="*/ 1 w 233"/>
                  <a:gd name="T11" fmla="*/ 0 h 210"/>
                  <a:gd name="T12" fmla="*/ 1 w 233"/>
                  <a:gd name="T13" fmla="*/ 0 h 210"/>
                  <a:gd name="T14" fmla="*/ 1 w 233"/>
                  <a:gd name="T15" fmla="*/ 0 h 210"/>
                  <a:gd name="T16" fmla="*/ 1 w 233"/>
                  <a:gd name="T17" fmla="*/ 0 h 210"/>
                  <a:gd name="T18" fmla="*/ 0 w 233"/>
                  <a:gd name="T19" fmla="*/ 0 h 210"/>
                  <a:gd name="T20" fmla="*/ 1 w 233"/>
                  <a:gd name="T21" fmla="*/ 0 h 210"/>
                  <a:gd name="T22" fmla="*/ 1 w 233"/>
                  <a:gd name="T23" fmla="*/ 0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3"/>
                  <a:gd name="T37" fmla="*/ 0 h 210"/>
                  <a:gd name="T38" fmla="*/ 233 w 233"/>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3" h="210">
                    <a:moveTo>
                      <a:pt x="143" y="72"/>
                    </a:moveTo>
                    <a:lnTo>
                      <a:pt x="185" y="111"/>
                    </a:lnTo>
                    <a:lnTo>
                      <a:pt x="189" y="162"/>
                    </a:lnTo>
                    <a:lnTo>
                      <a:pt x="200" y="199"/>
                    </a:lnTo>
                    <a:lnTo>
                      <a:pt x="233" y="210"/>
                    </a:lnTo>
                    <a:lnTo>
                      <a:pt x="218" y="127"/>
                    </a:lnTo>
                    <a:lnTo>
                      <a:pt x="185" y="79"/>
                    </a:lnTo>
                    <a:lnTo>
                      <a:pt x="124" y="34"/>
                    </a:lnTo>
                    <a:lnTo>
                      <a:pt x="51" y="0"/>
                    </a:lnTo>
                    <a:lnTo>
                      <a:pt x="0" y="10"/>
                    </a:lnTo>
                    <a:lnTo>
                      <a:pt x="84" y="28"/>
                    </a:lnTo>
                    <a:lnTo>
                      <a:pt x="143" y="72"/>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5" name="Freeform 201"/>
              <p:cNvSpPr>
                <a:spLocks noChangeArrowheads="1"/>
              </p:cNvSpPr>
              <p:nvPr/>
            </p:nvSpPr>
            <p:spPr bwMode="auto">
              <a:xfrm>
                <a:off x="4830" y="3003"/>
                <a:ext cx="40" cy="18"/>
              </a:xfrm>
              <a:custGeom>
                <a:avLst/>
                <a:gdLst>
                  <a:gd name="T0" fmla="*/ 0 w 81"/>
                  <a:gd name="T1" fmla="*/ 1 h 35"/>
                  <a:gd name="T2" fmla="*/ 0 w 81"/>
                  <a:gd name="T3" fmla="*/ 0 h 35"/>
                  <a:gd name="T4" fmla="*/ 0 w 81"/>
                  <a:gd name="T5" fmla="*/ 1 h 35"/>
                  <a:gd name="T6" fmla="*/ 0 w 81"/>
                  <a:gd name="T7" fmla="*/ 1 h 35"/>
                  <a:gd name="T8" fmla="*/ 0 w 81"/>
                  <a:gd name="T9" fmla="*/ 1 h 35"/>
                  <a:gd name="T10" fmla="*/ 0 w 81"/>
                  <a:gd name="T11" fmla="*/ 1 h 35"/>
                  <a:gd name="T12" fmla="*/ 0 60000 65536"/>
                  <a:gd name="T13" fmla="*/ 0 60000 65536"/>
                  <a:gd name="T14" fmla="*/ 0 60000 65536"/>
                  <a:gd name="T15" fmla="*/ 0 60000 65536"/>
                  <a:gd name="T16" fmla="*/ 0 60000 65536"/>
                  <a:gd name="T17" fmla="*/ 0 60000 65536"/>
                  <a:gd name="T18" fmla="*/ 0 w 81"/>
                  <a:gd name="T19" fmla="*/ 0 h 35"/>
                  <a:gd name="T20" fmla="*/ 81 w 81"/>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81" h="35">
                    <a:moveTo>
                      <a:pt x="8" y="11"/>
                    </a:moveTo>
                    <a:lnTo>
                      <a:pt x="81" y="0"/>
                    </a:lnTo>
                    <a:lnTo>
                      <a:pt x="81" y="20"/>
                    </a:lnTo>
                    <a:lnTo>
                      <a:pt x="59" y="35"/>
                    </a:lnTo>
                    <a:lnTo>
                      <a:pt x="0" y="35"/>
                    </a:lnTo>
                    <a:lnTo>
                      <a:pt x="8" y="11"/>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6" name="Freeform 202"/>
              <p:cNvSpPr>
                <a:spLocks noChangeArrowheads="1"/>
              </p:cNvSpPr>
              <p:nvPr/>
            </p:nvSpPr>
            <p:spPr bwMode="auto">
              <a:xfrm>
                <a:off x="4824" y="2976"/>
                <a:ext cx="38" cy="23"/>
              </a:xfrm>
              <a:custGeom>
                <a:avLst/>
                <a:gdLst>
                  <a:gd name="T0" fmla="*/ 0 w 76"/>
                  <a:gd name="T1" fmla="*/ 1 h 46"/>
                  <a:gd name="T2" fmla="*/ 1 w 76"/>
                  <a:gd name="T3" fmla="*/ 1 h 46"/>
                  <a:gd name="T4" fmla="*/ 1 w 76"/>
                  <a:gd name="T5" fmla="*/ 0 h 46"/>
                  <a:gd name="T6" fmla="*/ 1 w 76"/>
                  <a:gd name="T7" fmla="*/ 1 h 46"/>
                  <a:gd name="T8" fmla="*/ 1 w 76"/>
                  <a:gd name="T9" fmla="*/ 1 h 46"/>
                  <a:gd name="T10" fmla="*/ 1 w 76"/>
                  <a:gd name="T11" fmla="*/ 1 h 46"/>
                  <a:gd name="T12" fmla="*/ 1 w 76"/>
                  <a:gd name="T13" fmla="*/ 1 h 46"/>
                  <a:gd name="T14" fmla="*/ 1 w 76"/>
                  <a:gd name="T15" fmla="*/ 1 h 46"/>
                  <a:gd name="T16" fmla="*/ 0 w 76"/>
                  <a:gd name="T17" fmla="*/ 1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46"/>
                  <a:gd name="T29" fmla="*/ 76 w 76"/>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46">
                    <a:moveTo>
                      <a:pt x="0" y="23"/>
                    </a:moveTo>
                    <a:lnTo>
                      <a:pt x="39" y="5"/>
                    </a:lnTo>
                    <a:lnTo>
                      <a:pt x="76" y="0"/>
                    </a:lnTo>
                    <a:lnTo>
                      <a:pt x="66" y="22"/>
                    </a:lnTo>
                    <a:lnTo>
                      <a:pt x="8" y="46"/>
                    </a:lnTo>
                    <a:lnTo>
                      <a:pt x="6" y="42"/>
                    </a:lnTo>
                    <a:lnTo>
                      <a:pt x="4" y="35"/>
                    </a:lnTo>
                    <a:lnTo>
                      <a:pt x="2" y="25"/>
                    </a:lnTo>
                    <a:lnTo>
                      <a:pt x="0" y="23"/>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7" name="Freeform 203"/>
              <p:cNvSpPr>
                <a:spLocks noChangeArrowheads="1"/>
              </p:cNvSpPr>
              <p:nvPr/>
            </p:nvSpPr>
            <p:spPr bwMode="auto">
              <a:xfrm>
                <a:off x="4685" y="2939"/>
                <a:ext cx="67" cy="35"/>
              </a:xfrm>
              <a:custGeom>
                <a:avLst/>
                <a:gdLst>
                  <a:gd name="T0" fmla="*/ 1 w 133"/>
                  <a:gd name="T1" fmla="*/ 0 h 70"/>
                  <a:gd name="T2" fmla="*/ 1 w 133"/>
                  <a:gd name="T3" fmla="*/ 1 h 70"/>
                  <a:gd name="T4" fmla="*/ 1 w 133"/>
                  <a:gd name="T5" fmla="*/ 1 h 70"/>
                  <a:gd name="T6" fmla="*/ 0 w 133"/>
                  <a:gd name="T7" fmla="*/ 1 h 70"/>
                  <a:gd name="T8" fmla="*/ 1 w 133"/>
                  <a:gd name="T9" fmla="*/ 1 h 70"/>
                  <a:gd name="T10" fmla="*/ 1 w 133"/>
                  <a:gd name="T11" fmla="*/ 1 h 70"/>
                  <a:gd name="T12" fmla="*/ 1 w 133"/>
                  <a:gd name="T13" fmla="*/ 1 h 70"/>
                  <a:gd name="T14" fmla="*/ 1 w 133"/>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70"/>
                  <a:gd name="T26" fmla="*/ 133 w 133"/>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70">
                    <a:moveTo>
                      <a:pt x="133" y="0"/>
                    </a:moveTo>
                    <a:lnTo>
                      <a:pt x="133" y="52"/>
                    </a:lnTo>
                    <a:lnTo>
                      <a:pt x="89" y="57"/>
                    </a:lnTo>
                    <a:lnTo>
                      <a:pt x="0" y="70"/>
                    </a:lnTo>
                    <a:lnTo>
                      <a:pt x="22" y="19"/>
                    </a:lnTo>
                    <a:lnTo>
                      <a:pt x="60" y="46"/>
                    </a:lnTo>
                    <a:lnTo>
                      <a:pt x="106" y="24"/>
                    </a:lnTo>
                    <a:lnTo>
                      <a:pt x="133"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8" name="Freeform 204"/>
              <p:cNvSpPr>
                <a:spLocks noChangeArrowheads="1"/>
              </p:cNvSpPr>
              <p:nvPr/>
            </p:nvSpPr>
            <p:spPr bwMode="auto">
              <a:xfrm>
                <a:off x="4699" y="3047"/>
                <a:ext cx="259" cy="44"/>
              </a:xfrm>
              <a:custGeom>
                <a:avLst/>
                <a:gdLst>
                  <a:gd name="T0" fmla="*/ 0 w 519"/>
                  <a:gd name="T1" fmla="*/ 1 h 86"/>
                  <a:gd name="T2" fmla="*/ 0 w 519"/>
                  <a:gd name="T3" fmla="*/ 1 h 86"/>
                  <a:gd name="T4" fmla="*/ 0 w 519"/>
                  <a:gd name="T5" fmla="*/ 1 h 86"/>
                  <a:gd name="T6" fmla="*/ 0 w 519"/>
                  <a:gd name="T7" fmla="*/ 1 h 86"/>
                  <a:gd name="T8" fmla="*/ 0 w 519"/>
                  <a:gd name="T9" fmla="*/ 1 h 86"/>
                  <a:gd name="T10" fmla="*/ 0 w 519"/>
                  <a:gd name="T11" fmla="*/ 1 h 86"/>
                  <a:gd name="T12" fmla="*/ 0 w 519"/>
                  <a:gd name="T13" fmla="*/ 1 h 86"/>
                  <a:gd name="T14" fmla="*/ 0 w 519"/>
                  <a:gd name="T15" fmla="*/ 1 h 86"/>
                  <a:gd name="T16" fmla="*/ 0 w 519"/>
                  <a:gd name="T17" fmla="*/ 1 h 86"/>
                  <a:gd name="T18" fmla="*/ 0 w 519"/>
                  <a:gd name="T19" fmla="*/ 1 h 86"/>
                  <a:gd name="T20" fmla="*/ 0 w 519"/>
                  <a:gd name="T21" fmla="*/ 1 h 86"/>
                  <a:gd name="T22" fmla="*/ 0 w 519"/>
                  <a:gd name="T23" fmla="*/ 1 h 86"/>
                  <a:gd name="T24" fmla="*/ 0 w 519"/>
                  <a:gd name="T25" fmla="*/ 0 h 86"/>
                  <a:gd name="T26" fmla="*/ 0 w 519"/>
                  <a:gd name="T27" fmla="*/ 1 h 86"/>
                  <a:gd name="T28" fmla="*/ 0 w 519"/>
                  <a:gd name="T29" fmla="*/ 1 h 86"/>
                  <a:gd name="T30" fmla="*/ 0 w 519"/>
                  <a:gd name="T31" fmla="*/ 1 h 86"/>
                  <a:gd name="T32" fmla="*/ 0 w 519"/>
                  <a:gd name="T33" fmla="*/ 1 h 86"/>
                  <a:gd name="T34" fmla="*/ 0 w 519"/>
                  <a:gd name="T35" fmla="*/ 1 h 86"/>
                  <a:gd name="T36" fmla="*/ 0 w 519"/>
                  <a:gd name="T37" fmla="*/ 1 h 86"/>
                  <a:gd name="T38" fmla="*/ 0 w 519"/>
                  <a:gd name="T39" fmla="*/ 1 h 86"/>
                  <a:gd name="T40" fmla="*/ 0 w 519"/>
                  <a:gd name="T41" fmla="*/ 1 h 86"/>
                  <a:gd name="T42" fmla="*/ 0 w 519"/>
                  <a:gd name="T43" fmla="*/ 1 h 8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9"/>
                  <a:gd name="T67" fmla="*/ 0 h 86"/>
                  <a:gd name="T68" fmla="*/ 519 w 519"/>
                  <a:gd name="T69" fmla="*/ 86 h 8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9" h="86">
                    <a:moveTo>
                      <a:pt x="101" y="40"/>
                    </a:moveTo>
                    <a:lnTo>
                      <a:pt x="24" y="51"/>
                    </a:lnTo>
                    <a:lnTo>
                      <a:pt x="0" y="81"/>
                    </a:lnTo>
                    <a:lnTo>
                      <a:pt x="90" y="81"/>
                    </a:lnTo>
                    <a:lnTo>
                      <a:pt x="231" y="86"/>
                    </a:lnTo>
                    <a:lnTo>
                      <a:pt x="305" y="64"/>
                    </a:lnTo>
                    <a:lnTo>
                      <a:pt x="413" y="46"/>
                    </a:lnTo>
                    <a:lnTo>
                      <a:pt x="373" y="86"/>
                    </a:lnTo>
                    <a:lnTo>
                      <a:pt x="429" y="86"/>
                    </a:lnTo>
                    <a:lnTo>
                      <a:pt x="519" y="75"/>
                    </a:lnTo>
                    <a:lnTo>
                      <a:pt x="468" y="59"/>
                    </a:lnTo>
                    <a:lnTo>
                      <a:pt x="435" y="51"/>
                    </a:lnTo>
                    <a:lnTo>
                      <a:pt x="440" y="0"/>
                    </a:lnTo>
                    <a:lnTo>
                      <a:pt x="351" y="29"/>
                    </a:lnTo>
                    <a:lnTo>
                      <a:pt x="340" y="29"/>
                    </a:lnTo>
                    <a:lnTo>
                      <a:pt x="312" y="31"/>
                    </a:lnTo>
                    <a:lnTo>
                      <a:pt x="272" y="31"/>
                    </a:lnTo>
                    <a:lnTo>
                      <a:pt x="226" y="33"/>
                    </a:lnTo>
                    <a:lnTo>
                      <a:pt x="180" y="35"/>
                    </a:lnTo>
                    <a:lnTo>
                      <a:pt x="140" y="37"/>
                    </a:lnTo>
                    <a:lnTo>
                      <a:pt x="112" y="38"/>
                    </a:lnTo>
                    <a:lnTo>
                      <a:pt x="101" y="4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609" name="Freeform 205"/>
              <p:cNvSpPr>
                <a:spLocks noChangeArrowheads="1"/>
              </p:cNvSpPr>
              <p:nvPr/>
            </p:nvSpPr>
            <p:spPr bwMode="auto">
              <a:xfrm>
                <a:off x="4644" y="2939"/>
                <a:ext cx="41" cy="37"/>
              </a:xfrm>
              <a:custGeom>
                <a:avLst/>
                <a:gdLst>
                  <a:gd name="T0" fmla="*/ 1 w 81"/>
                  <a:gd name="T1" fmla="*/ 0 h 74"/>
                  <a:gd name="T2" fmla="*/ 1 w 81"/>
                  <a:gd name="T3" fmla="*/ 1 h 74"/>
                  <a:gd name="T4" fmla="*/ 1 w 81"/>
                  <a:gd name="T5" fmla="*/ 1 h 74"/>
                  <a:gd name="T6" fmla="*/ 0 w 81"/>
                  <a:gd name="T7" fmla="*/ 1 h 74"/>
                  <a:gd name="T8" fmla="*/ 1 w 81"/>
                  <a:gd name="T9" fmla="*/ 1 h 74"/>
                  <a:gd name="T10" fmla="*/ 1 w 81"/>
                  <a:gd name="T11" fmla="*/ 0 h 74"/>
                  <a:gd name="T12" fmla="*/ 0 60000 65536"/>
                  <a:gd name="T13" fmla="*/ 0 60000 65536"/>
                  <a:gd name="T14" fmla="*/ 0 60000 65536"/>
                  <a:gd name="T15" fmla="*/ 0 60000 65536"/>
                  <a:gd name="T16" fmla="*/ 0 60000 65536"/>
                  <a:gd name="T17" fmla="*/ 0 60000 65536"/>
                  <a:gd name="T18" fmla="*/ 0 w 81"/>
                  <a:gd name="T19" fmla="*/ 0 h 74"/>
                  <a:gd name="T20" fmla="*/ 81 w 81"/>
                  <a:gd name="T21" fmla="*/ 74 h 74"/>
                </a:gdLst>
                <a:ahLst/>
                <a:cxnLst>
                  <a:cxn ang="T12">
                    <a:pos x="T0" y="T1"/>
                  </a:cxn>
                  <a:cxn ang="T13">
                    <a:pos x="T2" y="T3"/>
                  </a:cxn>
                  <a:cxn ang="T14">
                    <a:pos x="T4" y="T5"/>
                  </a:cxn>
                  <a:cxn ang="T15">
                    <a:pos x="T6" y="T7"/>
                  </a:cxn>
                  <a:cxn ang="T16">
                    <a:pos x="T8" y="T9"/>
                  </a:cxn>
                  <a:cxn ang="T17">
                    <a:pos x="T10" y="T11"/>
                  </a:cxn>
                </a:cxnLst>
                <a:rect l="T18" t="T19" r="T20" b="T21"/>
                <a:pathLst>
                  <a:path w="81" h="74">
                    <a:moveTo>
                      <a:pt x="81" y="0"/>
                    </a:moveTo>
                    <a:lnTo>
                      <a:pt x="57" y="41"/>
                    </a:lnTo>
                    <a:lnTo>
                      <a:pt x="51" y="74"/>
                    </a:lnTo>
                    <a:lnTo>
                      <a:pt x="0" y="74"/>
                    </a:lnTo>
                    <a:lnTo>
                      <a:pt x="29" y="24"/>
                    </a:lnTo>
                    <a:lnTo>
                      <a:pt x="81"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55303" name="Freeform 206"/>
            <p:cNvSpPr>
              <a:spLocks noChangeArrowheads="1"/>
            </p:cNvSpPr>
            <p:nvPr/>
          </p:nvSpPr>
          <p:spPr bwMode="auto">
            <a:xfrm>
              <a:off x="4602" y="2934"/>
              <a:ext cx="52" cy="45"/>
            </a:xfrm>
            <a:custGeom>
              <a:avLst/>
              <a:gdLst>
                <a:gd name="T0" fmla="*/ 1 w 103"/>
                <a:gd name="T1" fmla="*/ 0 h 90"/>
                <a:gd name="T2" fmla="*/ 1 w 103"/>
                <a:gd name="T3" fmla="*/ 1 h 90"/>
                <a:gd name="T4" fmla="*/ 1 w 103"/>
                <a:gd name="T5" fmla="*/ 1 h 90"/>
                <a:gd name="T6" fmla="*/ 0 w 103"/>
                <a:gd name="T7" fmla="*/ 1 h 90"/>
                <a:gd name="T8" fmla="*/ 1 w 103"/>
                <a:gd name="T9" fmla="*/ 1 h 90"/>
                <a:gd name="T10" fmla="*/ 1 w 103"/>
                <a:gd name="T11" fmla="*/ 0 h 90"/>
                <a:gd name="T12" fmla="*/ 0 60000 65536"/>
                <a:gd name="T13" fmla="*/ 0 60000 65536"/>
                <a:gd name="T14" fmla="*/ 0 60000 65536"/>
                <a:gd name="T15" fmla="*/ 0 60000 65536"/>
                <a:gd name="T16" fmla="*/ 0 60000 65536"/>
                <a:gd name="T17" fmla="*/ 0 60000 65536"/>
                <a:gd name="T18" fmla="*/ 0 w 103"/>
                <a:gd name="T19" fmla="*/ 0 h 90"/>
                <a:gd name="T20" fmla="*/ 103 w 103"/>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03" h="90">
                  <a:moveTo>
                    <a:pt x="103" y="0"/>
                  </a:moveTo>
                  <a:lnTo>
                    <a:pt x="79" y="30"/>
                  </a:lnTo>
                  <a:lnTo>
                    <a:pt x="74" y="75"/>
                  </a:lnTo>
                  <a:lnTo>
                    <a:pt x="0" y="90"/>
                  </a:lnTo>
                  <a:lnTo>
                    <a:pt x="24" y="52"/>
                  </a:lnTo>
                  <a:lnTo>
                    <a:pt x="103"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04" name="Freeform 207"/>
            <p:cNvSpPr>
              <a:spLocks noChangeArrowheads="1"/>
            </p:cNvSpPr>
            <p:nvPr/>
          </p:nvSpPr>
          <p:spPr bwMode="auto">
            <a:xfrm>
              <a:off x="4532" y="2902"/>
              <a:ext cx="22" cy="69"/>
            </a:xfrm>
            <a:custGeom>
              <a:avLst/>
              <a:gdLst>
                <a:gd name="T0" fmla="*/ 0 w 46"/>
                <a:gd name="T1" fmla="*/ 0 h 137"/>
                <a:gd name="T2" fmla="*/ 0 w 46"/>
                <a:gd name="T3" fmla="*/ 1 h 137"/>
                <a:gd name="T4" fmla="*/ 0 w 46"/>
                <a:gd name="T5" fmla="*/ 1 h 137"/>
                <a:gd name="T6" fmla="*/ 0 w 46"/>
                <a:gd name="T7" fmla="*/ 1 h 137"/>
                <a:gd name="T8" fmla="*/ 0 w 46"/>
                <a:gd name="T9" fmla="*/ 0 h 137"/>
                <a:gd name="T10" fmla="*/ 0 60000 65536"/>
                <a:gd name="T11" fmla="*/ 0 60000 65536"/>
                <a:gd name="T12" fmla="*/ 0 60000 65536"/>
                <a:gd name="T13" fmla="*/ 0 60000 65536"/>
                <a:gd name="T14" fmla="*/ 0 60000 65536"/>
                <a:gd name="T15" fmla="*/ 0 w 46"/>
                <a:gd name="T16" fmla="*/ 0 h 137"/>
                <a:gd name="T17" fmla="*/ 46 w 46"/>
                <a:gd name="T18" fmla="*/ 137 h 137"/>
              </a:gdLst>
              <a:ahLst/>
              <a:cxnLst>
                <a:cxn ang="T10">
                  <a:pos x="T0" y="T1"/>
                </a:cxn>
                <a:cxn ang="T11">
                  <a:pos x="T2" y="T3"/>
                </a:cxn>
                <a:cxn ang="T12">
                  <a:pos x="T4" y="T5"/>
                </a:cxn>
                <a:cxn ang="T13">
                  <a:pos x="T6" y="T7"/>
                </a:cxn>
                <a:cxn ang="T14">
                  <a:pos x="T8" y="T9"/>
                </a:cxn>
              </a:cxnLst>
              <a:rect l="T15" t="T16" r="T17" b="T18"/>
              <a:pathLst>
                <a:path w="46" h="137">
                  <a:moveTo>
                    <a:pt x="24" y="0"/>
                  </a:moveTo>
                  <a:lnTo>
                    <a:pt x="46" y="86"/>
                  </a:lnTo>
                  <a:lnTo>
                    <a:pt x="18" y="137"/>
                  </a:lnTo>
                  <a:lnTo>
                    <a:pt x="0" y="62"/>
                  </a:lnTo>
                  <a:lnTo>
                    <a:pt x="24"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05" name="Freeform 208"/>
            <p:cNvSpPr>
              <a:spLocks noChangeArrowheads="1"/>
            </p:cNvSpPr>
            <p:nvPr/>
          </p:nvSpPr>
          <p:spPr bwMode="auto">
            <a:xfrm>
              <a:off x="3994" y="2543"/>
              <a:ext cx="37" cy="101"/>
            </a:xfrm>
            <a:custGeom>
              <a:avLst/>
              <a:gdLst>
                <a:gd name="T0" fmla="*/ 1 w 73"/>
                <a:gd name="T1" fmla="*/ 0 h 202"/>
                <a:gd name="T2" fmla="*/ 1 w 73"/>
                <a:gd name="T3" fmla="*/ 1 h 202"/>
                <a:gd name="T4" fmla="*/ 1 w 73"/>
                <a:gd name="T5" fmla="*/ 1 h 202"/>
                <a:gd name="T6" fmla="*/ 1 w 73"/>
                <a:gd name="T7" fmla="*/ 1 h 202"/>
                <a:gd name="T8" fmla="*/ 0 w 73"/>
                <a:gd name="T9" fmla="*/ 1 h 202"/>
                <a:gd name="T10" fmla="*/ 0 w 73"/>
                <a:gd name="T11" fmla="*/ 1 h 202"/>
                <a:gd name="T12" fmla="*/ 1 w 73"/>
                <a:gd name="T13" fmla="*/ 1 h 202"/>
                <a:gd name="T14" fmla="*/ 1 w 73"/>
                <a:gd name="T15" fmla="*/ 1 h 202"/>
                <a:gd name="T16" fmla="*/ 1 w 73"/>
                <a:gd name="T17" fmla="*/ 1 h 202"/>
                <a:gd name="T18" fmla="*/ 1 w 73"/>
                <a:gd name="T19" fmla="*/ 0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
                <a:gd name="T31" fmla="*/ 0 h 202"/>
                <a:gd name="T32" fmla="*/ 73 w 73"/>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 h="202">
                  <a:moveTo>
                    <a:pt x="22" y="0"/>
                  </a:moveTo>
                  <a:lnTo>
                    <a:pt x="29" y="82"/>
                  </a:lnTo>
                  <a:lnTo>
                    <a:pt x="73" y="202"/>
                  </a:lnTo>
                  <a:lnTo>
                    <a:pt x="36" y="187"/>
                  </a:lnTo>
                  <a:lnTo>
                    <a:pt x="0" y="126"/>
                  </a:lnTo>
                  <a:lnTo>
                    <a:pt x="0" y="59"/>
                  </a:lnTo>
                  <a:lnTo>
                    <a:pt x="5" y="51"/>
                  </a:lnTo>
                  <a:lnTo>
                    <a:pt x="16" y="31"/>
                  </a:lnTo>
                  <a:lnTo>
                    <a:pt x="25" y="13"/>
                  </a:lnTo>
                  <a:lnTo>
                    <a:pt x="22"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06" name="Freeform 209"/>
            <p:cNvSpPr>
              <a:spLocks noChangeArrowheads="1"/>
            </p:cNvSpPr>
            <p:nvPr/>
          </p:nvSpPr>
          <p:spPr bwMode="auto">
            <a:xfrm>
              <a:off x="3943" y="2592"/>
              <a:ext cx="62" cy="90"/>
            </a:xfrm>
            <a:custGeom>
              <a:avLst/>
              <a:gdLst>
                <a:gd name="T0" fmla="*/ 0 w 125"/>
                <a:gd name="T1" fmla="*/ 0 h 180"/>
                <a:gd name="T2" fmla="*/ 0 w 125"/>
                <a:gd name="T3" fmla="*/ 1 h 180"/>
                <a:gd name="T4" fmla="*/ 0 w 125"/>
                <a:gd name="T5" fmla="*/ 1 h 180"/>
                <a:gd name="T6" fmla="*/ 0 w 125"/>
                <a:gd name="T7" fmla="*/ 1 h 180"/>
                <a:gd name="T8" fmla="*/ 0 w 125"/>
                <a:gd name="T9" fmla="*/ 1 h 180"/>
                <a:gd name="T10" fmla="*/ 0 w 125"/>
                <a:gd name="T11" fmla="*/ 1 h 180"/>
                <a:gd name="T12" fmla="*/ 0 w 125"/>
                <a:gd name="T13" fmla="*/ 0 h 180"/>
                <a:gd name="T14" fmla="*/ 0 60000 65536"/>
                <a:gd name="T15" fmla="*/ 0 60000 65536"/>
                <a:gd name="T16" fmla="*/ 0 60000 65536"/>
                <a:gd name="T17" fmla="*/ 0 60000 65536"/>
                <a:gd name="T18" fmla="*/ 0 60000 65536"/>
                <a:gd name="T19" fmla="*/ 0 60000 65536"/>
                <a:gd name="T20" fmla="*/ 0 60000 65536"/>
                <a:gd name="T21" fmla="*/ 0 w 125"/>
                <a:gd name="T22" fmla="*/ 0 h 180"/>
                <a:gd name="T23" fmla="*/ 125 w 125"/>
                <a:gd name="T24" fmla="*/ 180 h 1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80">
                  <a:moveTo>
                    <a:pt x="44" y="0"/>
                  </a:moveTo>
                  <a:lnTo>
                    <a:pt x="44" y="75"/>
                  </a:lnTo>
                  <a:lnTo>
                    <a:pt x="125" y="173"/>
                  </a:lnTo>
                  <a:lnTo>
                    <a:pt x="59" y="180"/>
                  </a:lnTo>
                  <a:lnTo>
                    <a:pt x="15" y="149"/>
                  </a:lnTo>
                  <a:lnTo>
                    <a:pt x="0" y="83"/>
                  </a:lnTo>
                  <a:lnTo>
                    <a:pt x="44"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07" name="Freeform 210"/>
            <p:cNvSpPr>
              <a:spLocks noChangeArrowheads="1"/>
            </p:cNvSpPr>
            <p:nvPr/>
          </p:nvSpPr>
          <p:spPr bwMode="auto">
            <a:xfrm>
              <a:off x="4189" y="2114"/>
              <a:ext cx="168" cy="160"/>
            </a:xfrm>
            <a:custGeom>
              <a:avLst/>
              <a:gdLst>
                <a:gd name="T0" fmla="*/ 1 w 335"/>
                <a:gd name="T1" fmla="*/ 0 h 322"/>
                <a:gd name="T2" fmla="*/ 1 w 335"/>
                <a:gd name="T3" fmla="*/ 0 h 322"/>
                <a:gd name="T4" fmla="*/ 1 w 335"/>
                <a:gd name="T5" fmla="*/ 0 h 322"/>
                <a:gd name="T6" fmla="*/ 1 w 335"/>
                <a:gd name="T7" fmla="*/ 0 h 322"/>
                <a:gd name="T8" fmla="*/ 1 w 335"/>
                <a:gd name="T9" fmla="*/ 0 h 322"/>
                <a:gd name="T10" fmla="*/ 1 w 335"/>
                <a:gd name="T11" fmla="*/ 0 h 322"/>
                <a:gd name="T12" fmla="*/ 1 w 335"/>
                <a:gd name="T13" fmla="*/ 0 h 322"/>
                <a:gd name="T14" fmla="*/ 1 w 335"/>
                <a:gd name="T15" fmla="*/ 0 h 322"/>
                <a:gd name="T16" fmla="*/ 1 w 335"/>
                <a:gd name="T17" fmla="*/ 0 h 322"/>
                <a:gd name="T18" fmla="*/ 1 w 335"/>
                <a:gd name="T19" fmla="*/ 0 h 322"/>
                <a:gd name="T20" fmla="*/ 1 w 335"/>
                <a:gd name="T21" fmla="*/ 0 h 322"/>
                <a:gd name="T22" fmla="*/ 1 w 335"/>
                <a:gd name="T23" fmla="*/ 0 h 322"/>
                <a:gd name="T24" fmla="*/ 1 w 335"/>
                <a:gd name="T25" fmla="*/ 0 h 322"/>
                <a:gd name="T26" fmla="*/ 1 w 335"/>
                <a:gd name="T27" fmla="*/ 0 h 322"/>
                <a:gd name="T28" fmla="*/ 1 w 335"/>
                <a:gd name="T29" fmla="*/ 0 h 322"/>
                <a:gd name="T30" fmla="*/ 1 w 335"/>
                <a:gd name="T31" fmla="*/ 0 h 322"/>
                <a:gd name="T32" fmla="*/ 1 w 335"/>
                <a:gd name="T33" fmla="*/ 0 h 322"/>
                <a:gd name="T34" fmla="*/ 1 w 335"/>
                <a:gd name="T35" fmla="*/ 0 h 322"/>
                <a:gd name="T36" fmla="*/ 1 w 335"/>
                <a:gd name="T37" fmla="*/ 0 h 322"/>
                <a:gd name="T38" fmla="*/ 1 w 335"/>
                <a:gd name="T39" fmla="*/ 0 h 322"/>
                <a:gd name="T40" fmla="*/ 1 w 335"/>
                <a:gd name="T41" fmla="*/ 0 h 322"/>
                <a:gd name="T42" fmla="*/ 1 w 335"/>
                <a:gd name="T43" fmla="*/ 0 h 322"/>
                <a:gd name="T44" fmla="*/ 1 w 335"/>
                <a:gd name="T45" fmla="*/ 0 h 322"/>
                <a:gd name="T46" fmla="*/ 1 w 335"/>
                <a:gd name="T47" fmla="*/ 0 h 322"/>
                <a:gd name="T48" fmla="*/ 1 w 335"/>
                <a:gd name="T49" fmla="*/ 0 h 322"/>
                <a:gd name="T50" fmla="*/ 1 w 335"/>
                <a:gd name="T51" fmla="*/ 0 h 322"/>
                <a:gd name="T52" fmla="*/ 0 w 335"/>
                <a:gd name="T53" fmla="*/ 0 h 322"/>
                <a:gd name="T54" fmla="*/ 1 w 335"/>
                <a:gd name="T55" fmla="*/ 0 h 322"/>
                <a:gd name="T56" fmla="*/ 1 w 335"/>
                <a:gd name="T57" fmla="*/ 0 h 322"/>
                <a:gd name="T58" fmla="*/ 1 w 335"/>
                <a:gd name="T59" fmla="*/ 0 h 32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35"/>
                <a:gd name="T91" fmla="*/ 0 h 322"/>
                <a:gd name="T92" fmla="*/ 335 w 335"/>
                <a:gd name="T93" fmla="*/ 322 h 32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35" h="322">
                  <a:moveTo>
                    <a:pt x="99" y="17"/>
                  </a:moveTo>
                  <a:lnTo>
                    <a:pt x="139" y="4"/>
                  </a:lnTo>
                  <a:lnTo>
                    <a:pt x="172" y="0"/>
                  </a:lnTo>
                  <a:lnTo>
                    <a:pt x="216" y="21"/>
                  </a:lnTo>
                  <a:lnTo>
                    <a:pt x="264" y="28"/>
                  </a:lnTo>
                  <a:lnTo>
                    <a:pt x="301" y="52"/>
                  </a:lnTo>
                  <a:lnTo>
                    <a:pt x="321" y="94"/>
                  </a:lnTo>
                  <a:lnTo>
                    <a:pt x="335" y="142"/>
                  </a:lnTo>
                  <a:lnTo>
                    <a:pt x="301" y="153"/>
                  </a:lnTo>
                  <a:lnTo>
                    <a:pt x="268" y="168"/>
                  </a:lnTo>
                  <a:lnTo>
                    <a:pt x="257" y="197"/>
                  </a:lnTo>
                  <a:lnTo>
                    <a:pt x="264" y="234"/>
                  </a:lnTo>
                  <a:lnTo>
                    <a:pt x="279" y="267"/>
                  </a:lnTo>
                  <a:lnTo>
                    <a:pt x="293" y="292"/>
                  </a:lnTo>
                  <a:lnTo>
                    <a:pt x="293" y="322"/>
                  </a:lnTo>
                  <a:lnTo>
                    <a:pt x="271" y="280"/>
                  </a:lnTo>
                  <a:lnTo>
                    <a:pt x="246" y="280"/>
                  </a:lnTo>
                  <a:lnTo>
                    <a:pt x="246" y="241"/>
                  </a:lnTo>
                  <a:lnTo>
                    <a:pt x="246" y="182"/>
                  </a:lnTo>
                  <a:lnTo>
                    <a:pt x="231" y="142"/>
                  </a:lnTo>
                  <a:lnTo>
                    <a:pt x="194" y="123"/>
                  </a:lnTo>
                  <a:lnTo>
                    <a:pt x="124" y="120"/>
                  </a:lnTo>
                  <a:lnTo>
                    <a:pt x="95" y="123"/>
                  </a:lnTo>
                  <a:lnTo>
                    <a:pt x="69" y="131"/>
                  </a:lnTo>
                  <a:lnTo>
                    <a:pt x="33" y="138"/>
                  </a:lnTo>
                  <a:lnTo>
                    <a:pt x="55" y="94"/>
                  </a:lnTo>
                  <a:lnTo>
                    <a:pt x="0" y="112"/>
                  </a:lnTo>
                  <a:lnTo>
                    <a:pt x="3" y="68"/>
                  </a:lnTo>
                  <a:lnTo>
                    <a:pt x="62" y="35"/>
                  </a:lnTo>
                  <a:lnTo>
                    <a:pt x="99" y="17"/>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08" name="Freeform 211"/>
            <p:cNvSpPr>
              <a:spLocks noChangeArrowheads="1"/>
            </p:cNvSpPr>
            <p:nvPr/>
          </p:nvSpPr>
          <p:spPr bwMode="auto">
            <a:xfrm>
              <a:off x="4299" y="2245"/>
              <a:ext cx="58" cy="133"/>
            </a:xfrm>
            <a:custGeom>
              <a:avLst/>
              <a:gdLst>
                <a:gd name="T0" fmla="*/ 1 w 115"/>
                <a:gd name="T1" fmla="*/ 1 h 266"/>
                <a:gd name="T2" fmla="*/ 1 w 115"/>
                <a:gd name="T3" fmla="*/ 1 h 266"/>
                <a:gd name="T4" fmla="*/ 1 w 115"/>
                <a:gd name="T5" fmla="*/ 1 h 266"/>
                <a:gd name="T6" fmla="*/ 1 w 115"/>
                <a:gd name="T7" fmla="*/ 1 h 266"/>
                <a:gd name="T8" fmla="*/ 1 w 115"/>
                <a:gd name="T9" fmla="*/ 1 h 266"/>
                <a:gd name="T10" fmla="*/ 1 w 115"/>
                <a:gd name="T11" fmla="*/ 1 h 266"/>
                <a:gd name="T12" fmla="*/ 1 w 115"/>
                <a:gd name="T13" fmla="*/ 1 h 266"/>
                <a:gd name="T14" fmla="*/ 1 w 115"/>
                <a:gd name="T15" fmla="*/ 0 h 266"/>
                <a:gd name="T16" fmla="*/ 1 w 115"/>
                <a:gd name="T17" fmla="*/ 1 h 266"/>
                <a:gd name="T18" fmla="*/ 1 w 115"/>
                <a:gd name="T19" fmla="*/ 1 h 266"/>
                <a:gd name="T20" fmla="*/ 1 w 115"/>
                <a:gd name="T21" fmla="*/ 1 h 266"/>
                <a:gd name="T22" fmla="*/ 1 w 115"/>
                <a:gd name="T23" fmla="*/ 1 h 266"/>
                <a:gd name="T24" fmla="*/ 1 w 115"/>
                <a:gd name="T25" fmla="*/ 1 h 266"/>
                <a:gd name="T26" fmla="*/ 1 w 115"/>
                <a:gd name="T27" fmla="*/ 1 h 266"/>
                <a:gd name="T28" fmla="*/ 1 w 115"/>
                <a:gd name="T29" fmla="*/ 1 h 266"/>
                <a:gd name="T30" fmla="*/ 1 w 115"/>
                <a:gd name="T31" fmla="*/ 1 h 266"/>
                <a:gd name="T32" fmla="*/ 1 w 115"/>
                <a:gd name="T33" fmla="*/ 1 h 266"/>
                <a:gd name="T34" fmla="*/ 0 w 115"/>
                <a:gd name="T35" fmla="*/ 1 h 266"/>
                <a:gd name="T36" fmla="*/ 1 w 115"/>
                <a:gd name="T37" fmla="*/ 1 h 266"/>
                <a:gd name="T38" fmla="*/ 1 w 115"/>
                <a:gd name="T39" fmla="*/ 1 h 266"/>
                <a:gd name="T40" fmla="*/ 1 w 115"/>
                <a:gd name="T41" fmla="*/ 1 h 266"/>
                <a:gd name="T42" fmla="*/ 1 w 115"/>
                <a:gd name="T43" fmla="*/ 1 h 266"/>
                <a:gd name="T44" fmla="*/ 1 w 115"/>
                <a:gd name="T45" fmla="*/ 1 h 266"/>
                <a:gd name="T46" fmla="*/ 1 w 115"/>
                <a:gd name="T47" fmla="*/ 1 h 266"/>
                <a:gd name="T48" fmla="*/ 1 w 115"/>
                <a:gd name="T49" fmla="*/ 1 h 266"/>
                <a:gd name="T50" fmla="*/ 1 w 115"/>
                <a:gd name="T51" fmla="*/ 1 h 266"/>
                <a:gd name="T52" fmla="*/ 1 w 115"/>
                <a:gd name="T53" fmla="*/ 1 h 266"/>
                <a:gd name="T54" fmla="*/ 1 w 115"/>
                <a:gd name="T55" fmla="*/ 1 h 266"/>
                <a:gd name="T56" fmla="*/ 1 w 115"/>
                <a:gd name="T57" fmla="*/ 1 h 266"/>
                <a:gd name="T58" fmla="*/ 1 w 115"/>
                <a:gd name="T59" fmla="*/ 1 h 266"/>
                <a:gd name="T60" fmla="*/ 1 w 115"/>
                <a:gd name="T61" fmla="*/ 1 h 2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5"/>
                <a:gd name="T94" fmla="*/ 0 h 266"/>
                <a:gd name="T95" fmla="*/ 115 w 115"/>
                <a:gd name="T96" fmla="*/ 266 h 26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5" h="266">
                  <a:moveTo>
                    <a:pt x="37" y="81"/>
                  </a:moveTo>
                  <a:lnTo>
                    <a:pt x="59" y="81"/>
                  </a:lnTo>
                  <a:lnTo>
                    <a:pt x="66" y="103"/>
                  </a:lnTo>
                  <a:lnTo>
                    <a:pt x="81" y="132"/>
                  </a:lnTo>
                  <a:lnTo>
                    <a:pt x="93" y="96"/>
                  </a:lnTo>
                  <a:lnTo>
                    <a:pt x="95" y="64"/>
                  </a:lnTo>
                  <a:lnTo>
                    <a:pt x="88" y="35"/>
                  </a:lnTo>
                  <a:lnTo>
                    <a:pt x="70" y="0"/>
                  </a:lnTo>
                  <a:lnTo>
                    <a:pt x="112" y="17"/>
                  </a:lnTo>
                  <a:lnTo>
                    <a:pt x="115" y="57"/>
                  </a:lnTo>
                  <a:lnTo>
                    <a:pt x="112" y="94"/>
                  </a:lnTo>
                  <a:lnTo>
                    <a:pt x="104" y="129"/>
                  </a:lnTo>
                  <a:lnTo>
                    <a:pt x="97" y="167"/>
                  </a:lnTo>
                  <a:lnTo>
                    <a:pt x="86" y="202"/>
                  </a:lnTo>
                  <a:lnTo>
                    <a:pt x="77" y="241"/>
                  </a:lnTo>
                  <a:lnTo>
                    <a:pt x="51" y="266"/>
                  </a:lnTo>
                  <a:lnTo>
                    <a:pt x="22" y="266"/>
                  </a:lnTo>
                  <a:lnTo>
                    <a:pt x="0" y="255"/>
                  </a:lnTo>
                  <a:lnTo>
                    <a:pt x="22" y="242"/>
                  </a:lnTo>
                  <a:lnTo>
                    <a:pt x="22" y="219"/>
                  </a:lnTo>
                  <a:lnTo>
                    <a:pt x="11" y="200"/>
                  </a:lnTo>
                  <a:lnTo>
                    <a:pt x="33" y="226"/>
                  </a:lnTo>
                  <a:lnTo>
                    <a:pt x="55" y="200"/>
                  </a:lnTo>
                  <a:lnTo>
                    <a:pt x="44" y="167"/>
                  </a:lnTo>
                  <a:lnTo>
                    <a:pt x="62" y="154"/>
                  </a:lnTo>
                  <a:lnTo>
                    <a:pt x="66" y="132"/>
                  </a:lnTo>
                  <a:lnTo>
                    <a:pt x="40" y="103"/>
                  </a:lnTo>
                  <a:lnTo>
                    <a:pt x="38" y="99"/>
                  </a:lnTo>
                  <a:lnTo>
                    <a:pt x="37" y="92"/>
                  </a:lnTo>
                  <a:lnTo>
                    <a:pt x="35" y="85"/>
                  </a:lnTo>
                  <a:lnTo>
                    <a:pt x="37" y="81"/>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09" name="Freeform 212"/>
            <p:cNvSpPr>
              <a:spLocks noChangeArrowheads="1"/>
            </p:cNvSpPr>
            <p:nvPr/>
          </p:nvSpPr>
          <p:spPr bwMode="auto">
            <a:xfrm>
              <a:off x="4218" y="2428"/>
              <a:ext cx="118" cy="44"/>
            </a:xfrm>
            <a:custGeom>
              <a:avLst/>
              <a:gdLst>
                <a:gd name="T0" fmla="*/ 1 w 236"/>
                <a:gd name="T1" fmla="*/ 0 h 89"/>
                <a:gd name="T2" fmla="*/ 1 w 236"/>
                <a:gd name="T3" fmla="*/ 0 h 89"/>
                <a:gd name="T4" fmla="*/ 1 w 236"/>
                <a:gd name="T5" fmla="*/ 0 h 89"/>
                <a:gd name="T6" fmla="*/ 1 w 236"/>
                <a:gd name="T7" fmla="*/ 0 h 89"/>
                <a:gd name="T8" fmla="*/ 1 w 236"/>
                <a:gd name="T9" fmla="*/ 0 h 89"/>
                <a:gd name="T10" fmla="*/ 1 w 236"/>
                <a:gd name="T11" fmla="*/ 0 h 89"/>
                <a:gd name="T12" fmla="*/ 1 w 236"/>
                <a:gd name="T13" fmla="*/ 0 h 89"/>
                <a:gd name="T14" fmla="*/ 1 w 236"/>
                <a:gd name="T15" fmla="*/ 0 h 89"/>
                <a:gd name="T16" fmla="*/ 1 w 236"/>
                <a:gd name="T17" fmla="*/ 0 h 89"/>
                <a:gd name="T18" fmla="*/ 1 w 236"/>
                <a:gd name="T19" fmla="*/ 0 h 89"/>
                <a:gd name="T20" fmla="*/ 0 w 236"/>
                <a:gd name="T21" fmla="*/ 0 h 89"/>
                <a:gd name="T22" fmla="*/ 1 w 236"/>
                <a:gd name="T23" fmla="*/ 0 h 89"/>
                <a:gd name="T24" fmla="*/ 1 w 236"/>
                <a:gd name="T25" fmla="*/ 0 h 89"/>
                <a:gd name="T26" fmla="*/ 1 w 236"/>
                <a:gd name="T27" fmla="*/ 0 h 89"/>
                <a:gd name="T28" fmla="*/ 1 w 236"/>
                <a:gd name="T29" fmla="*/ 0 h 89"/>
                <a:gd name="T30" fmla="*/ 1 w 236"/>
                <a:gd name="T31" fmla="*/ 0 h 89"/>
                <a:gd name="T32" fmla="*/ 1 w 236"/>
                <a:gd name="T33" fmla="*/ 0 h 89"/>
                <a:gd name="T34" fmla="*/ 1 w 236"/>
                <a:gd name="T35" fmla="*/ 0 h 89"/>
                <a:gd name="T36" fmla="*/ 1 w 236"/>
                <a:gd name="T37" fmla="*/ 0 h 89"/>
                <a:gd name="T38" fmla="*/ 1 w 236"/>
                <a:gd name="T39" fmla="*/ 0 h 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6"/>
                <a:gd name="T61" fmla="*/ 0 h 89"/>
                <a:gd name="T62" fmla="*/ 236 w 236"/>
                <a:gd name="T63" fmla="*/ 89 h 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6" h="89">
                  <a:moveTo>
                    <a:pt x="163" y="0"/>
                  </a:moveTo>
                  <a:lnTo>
                    <a:pt x="139" y="15"/>
                  </a:lnTo>
                  <a:lnTo>
                    <a:pt x="93" y="15"/>
                  </a:lnTo>
                  <a:lnTo>
                    <a:pt x="27" y="8"/>
                  </a:lnTo>
                  <a:lnTo>
                    <a:pt x="93" y="28"/>
                  </a:lnTo>
                  <a:lnTo>
                    <a:pt x="157" y="32"/>
                  </a:lnTo>
                  <a:lnTo>
                    <a:pt x="192" y="24"/>
                  </a:lnTo>
                  <a:lnTo>
                    <a:pt x="178" y="63"/>
                  </a:lnTo>
                  <a:lnTo>
                    <a:pt x="135" y="74"/>
                  </a:lnTo>
                  <a:lnTo>
                    <a:pt x="93" y="74"/>
                  </a:lnTo>
                  <a:lnTo>
                    <a:pt x="0" y="39"/>
                  </a:lnTo>
                  <a:lnTo>
                    <a:pt x="91" y="85"/>
                  </a:lnTo>
                  <a:lnTo>
                    <a:pt x="174" y="89"/>
                  </a:lnTo>
                  <a:lnTo>
                    <a:pt x="216" y="63"/>
                  </a:lnTo>
                  <a:lnTo>
                    <a:pt x="236" y="54"/>
                  </a:lnTo>
                  <a:lnTo>
                    <a:pt x="209" y="19"/>
                  </a:lnTo>
                  <a:lnTo>
                    <a:pt x="201" y="17"/>
                  </a:lnTo>
                  <a:lnTo>
                    <a:pt x="187" y="11"/>
                  </a:lnTo>
                  <a:lnTo>
                    <a:pt x="172" y="4"/>
                  </a:lnTo>
                  <a:lnTo>
                    <a:pt x="163" y="0"/>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0" name="Freeform 213"/>
            <p:cNvSpPr>
              <a:spLocks noChangeArrowheads="1"/>
            </p:cNvSpPr>
            <p:nvPr/>
          </p:nvSpPr>
          <p:spPr bwMode="auto">
            <a:xfrm>
              <a:off x="4310" y="2451"/>
              <a:ext cx="157" cy="347"/>
            </a:xfrm>
            <a:custGeom>
              <a:avLst/>
              <a:gdLst>
                <a:gd name="T0" fmla="*/ 1 w 314"/>
                <a:gd name="T1" fmla="*/ 0 h 694"/>
                <a:gd name="T2" fmla="*/ 1 w 314"/>
                <a:gd name="T3" fmla="*/ 1 h 694"/>
                <a:gd name="T4" fmla="*/ 1 w 314"/>
                <a:gd name="T5" fmla="*/ 1 h 694"/>
                <a:gd name="T6" fmla="*/ 1 w 314"/>
                <a:gd name="T7" fmla="*/ 1 h 694"/>
                <a:gd name="T8" fmla="*/ 1 w 314"/>
                <a:gd name="T9" fmla="*/ 1 h 694"/>
                <a:gd name="T10" fmla="*/ 1 w 314"/>
                <a:gd name="T11" fmla="*/ 1 h 694"/>
                <a:gd name="T12" fmla="*/ 1 w 314"/>
                <a:gd name="T13" fmla="*/ 1 h 694"/>
                <a:gd name="T14" fmla="*/ 1 w 314"/>
                <a:gd name="T15" fmla="*/ 1 h 694"/>
                <a:gd name="T16" fmla="*/ 1 w 314"/>
                <a:gd name="T17" fmla="*/ 1 h 694"/>
                <a:gd name="T18" fmla="*/ 1 w 314"/>
                <a:gd name="T19" fmla="*/ 1 h 694"/>
                <a:gd name="T20" fmla="*/ 1 w 314"/>
                <a:gd name="T21" fmla="*/ 1 h 694"/>
                <a:gd name="T22" fmla="*/ 1 w 314"/>
                <a:gd name="T23" fmla="*/ 1 h 694"/>
                <a:gd name="T24" fmla="*/ 1 w 314"/>
                <a:gd name="T25" fmla="*/ 1 h 694"/>
                <a:gd name="T26" fmla="*/ 1 w 314"/>
                <a:gd name="T27" fmla="*/ 1 h 694"/>
                <a:gd name="T28" fmla="*/ 1 w 314"/>
                <a:gd name="T29" fmla="*/ 1 h 694"/>
                <a:gd name="T30" fmla="*/ 1 w 314"/>
                <a:gd name="T31" fmla="*/ 1 h 694"/>
                <a:gd name="T32" fmla="*/ 1 w 314"/>
                <a:gd name="T33" fmla="*/ 1 h 694"/>
                <a:gd name="T34" fmla="*/ 1 w 314"/>
                <a:gd name="T35" fmla="*/ 1 h 694"/>
                <a:gd name="T36" fmla="*/ 1 w 314"/>
                <a:gd name="T37" fmla="*/ 1 h 694"/>
                <a:gd name="T38" fmla="*/ 1 w 314"/>
                <a:gd name="T39" fmla="*/ 1 h 694"/>
                <a:gd name="T40" fmla="*/ 1 w 314"/>
                <a:gd name="T41" fmla="*/ 1 h 694"/>
                <a:gd name="T42" fmla="*/ 1 w 314"/>
                <a:gd name="T43" fmla="*/ 1 h 694"/>
                <a:gd name="T44" fmla="*/ 1 w 314"/>
                <a:gd name="T45" fmla="*/ 1 h 694"/>
                <a:gd name="T46" fmla="*/ 1 w 314"/>
                <a:gd name="T47" fmla="*/ 1 h 694"/>
                <a:gd name="T48" fmla="*/ 1 w 314"/>
                <a:gd name="T49" fmla="*/ 1 h 694"/>
                <a:gd name="T50" fmla="*/ 1 w 314"/>
                <a:gd name="T51" fmla="*/ 1 h 694"/>
                <a:gd name="T52" fmla="*/ 0 w 314"/>
                <a:gd name="T53" fmla="*/ 1 h 694"/>
                <a:gd name="T54" fmla="*/ 1 w 314"/>
                <a:gd name="T55" fmla="*/ 0 h 6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4"/>
                <a:gd name="T85" fmla="*/ 0 h 694"/>
                <a:gd name="T86" fmla="*/ 314 w 314"/>
                <a:gd name="T87" fmla="*/ 694 h 69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4" h="694">
                  <a:moveTo>
                    <a:pt x="38" y="0"/>
                  </a:moveTo>
                  <a:lnTo>
                    <a:pt x="93" y="39"/>
                  </a:lnTo>
                  <a:lnTo>
                    <a:pt x="137" y="77"/>
                  </a:lnTo>
                  <a:lnTo>
                    <a:pt x="176" y="114"/>
                  </a:lnTo>
                  <a:lnTo>
                    <a:pt x="207" y="153"/>
                  </a:lnTo>
                  <a:lnTo>
                    <a:pt x="235" y="193"/>
                  </a:lnTo>
                  <a:lnTo>
                    <a:pt x="262" y="241"/>
                  </a:lnTo>
                  <a:lnTo>
                    <a:pt x="286" y="294"/>
                  </a:lnTo>
                  <a:lnTo>
                    <a:pt x="314" y="355"/>
                  </a:lnTo>
                  <a:lnTo>
                    <a:pt x="314" y="423"/>
                  </a:lnTo>
                  <a:lnTo>
                    <a:pt x="299" y="542"/>
                  </a:lnTo>
                  <a:lnTo>
                    <a:pt x="248" y="663"/>
                  </a:lnTo>
                  <a:lnTo>
                    <a:pt x="187" y="685"/>
                  </a:lnTo>
                  <a:lnTo>
                    <a:pt x="112" y="694"/>
                  </a:lnTo>
                  <a:lnTo>
                    <a:pt x="38" y="671"/>
                  </a:lnTo>
                  <a:lnTo>
                    <a:pt x="158" y="671"/>
                  </a:lnTo>
                  <a:lnTo>
                    <a:pt x="255" y="610"/>
                  </a:lnTo>
                  <a:lnTo>
                    <a:pt x="292" y="498"/>
                  </a:lnTo>
                  <a:lnTo>
                    <a:pt x="292" y="355"/>
                  </a:lnTo>
                  <a:lnTo>
                    <a:pt x="264" y="294"/>
                  </a:lnTo>
                  <a:lnTo>
                    <a:pt x="238" y="243"/>
                  </a:lnTo>
                  <a:lnTo>
                    <a:pt x="211" y="199"/>
                  </a:lnTo>
                  <a:lnTo>
                    <a:pt x="182" y="160"/>
                  </a:lnTo>
                  <a:lnTo>
                    <a:pt x="147" y="127"/>
                  </a:lnTo>
                  <a:lnTo>
                    <a:pt x="106" y="94"/>
                  </a:lnTo>
                  <a:lnTo>
                    <a:pt x="59" y="59"/>
                  </a:lnTo>
                  <a:lnTo>
                    <a:pt x="0" y="22"/>
                  </a:lnTo>
                  <a:lnTo>
                    <a:pt x="38" y="0"/>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1" name="Freeform 214"/>
            <p:cNvSpPr>
              <a:spLocks noChangeArrowheads="1"/>
            </p:cNvSpPr>
            <p:nvPr/>
          </p:nvSpPr>
          <p:spPr bwMode="auto">
            <a:xfrm>
              <a:off x="3998" y="2413"/>
              <a:ext cx="253" cy="320"/>
            </a:xfrm>
            <a:custGeom>
              <a:avLst/>
              <a:gdLst>
                <a:gd name="T0" fmla="*/ 0 w 507"/>
                <a:gd name="T1" fmla="*/ 0 h 641"/>
                <a:gd name="T2" fmla="*/ 0 w 507"/>
                <a:gd name="T3" fmla="*/ 0 h 641"/>
                <a:gd name="T4" fmla="*/ 0 w 507"/>
                <a:gd name="T5" fmla="*/ 0 h 641"/>
                <a:gd name="T6" fmla="*/ 0 w 507"/>
                <a:gd name="T7" fmla="*/ 0 h 641"/>
                <a:gd name="T8" fmla="*/ 0 w 507"/>
                <a:gd name="T9" fmla="*/ 0 h 641"/>
                <a:gd name="T10" fmla="*/ 0 w 507"/>
                <a:gd name="T11" fmla="*/ 0 h 641"/>
                <a:gd name="T12" fmla="*/ 0 w 507"/>
                <a:gd name="T13" fmla="*/ 0 h 641"/>
                <a:gd name="T14" fmla="*/ 0 w 507"/>
                <a:gd name="T15" fmla="*/ 0 h 641"/>
                <a:gd name="T16" fmla="*/ 0 w 507"/>
                <a:gd name="T17" fmla="*/ 0 h 641"/>
                <a:gd name="T18" fmla="*/ 0 w 507"/>
                <a:gd name="T19" fmla="*/ 0 h 641"/>
                <a:gd name="T20" fmla="*/ 0 w 507"/>
                <a:gd name="T21" fmla="*/ 0 h 641"/>
                <a:gd name="T22" fmla="*/ 0 w 507"/>
                <a:gd name="T23" fmla="*/ 0 h 641"/>
                <a:gd name="T24" fmla="*/ 0 w 507"/>
                <a:gd name="T25" fmla="*/ 0 h 641"/>
                <a:gd name="T26" fmla="*/ 0 w 507"/>
                <a:gd name="T27" fmla="*/ 0 h 641"/>
                <a:gd name="T28" fmla="*/ 0 w 507"/>
                <a:gd name="T29" fmla="*/ 0 h 641"/>
                <a:gd name="T30" fmla="*/ 0 w 507"/>
                <a:gd name="T31" fmla="*/ 0 h 6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7"/>
                <a:gd name="T49" fmla="*/ 0 h 641"/>
                <a:gd name="T50" fmla="*/ 507 w 507"/>
                <a:gd name="T51" fmla="*/ 641 h 6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7" h="641">
                  <a:moveTo>
                    <a:pt x="180" y="0"/>
                  </a:moveTo>
                  <a:lnTo>
                    <a:pt x="283" y="165"/>
                  </a:lnTo>
                  <a:lnTo>
                    <a:pt x="314" y="316"/>
                  </a:lnTo>
                  <a:lnTo>
                    <a:pt x="404" y="520"/>
                  </a:lnTo>
                  <a:lnTo>
                    <a:pt x="507" y="641"/>
                  </a:lnTo>
                  <a:lnTo>
                    <a:pt x="387" y="551"/>
                  </a:lnTo>
                  <a:lnTo>
                    <a:pt x="299" y="408"/>
                  </a:lnTo>
                  <a:lnTo>
                    <a:pt x="246" y="180"/>
                  </a:lnTo>
                  <a:lnTo>
                    <a:pt x="195" y="97"/>
                  </a:lnTo>
                  <a:lnTo>
                    <a:pt x="90" y="90"/>
                  </a:lnTo>
                  <a:lnTo>
                    <a:pt x="97" y="151"/>
                  </a:lnTo>
                  <a:lnTo>
                    <a:pt x="127" y="279"/>
                  </a:lnTo>
                  <a:lnTo>
                    <a:pt x="68" y="97"/>
                  </a:lnTo>
                  <a:lnTo>
                    <a:pt x="0" y="75"/>
                  </a:lnTo>
                  <a:lnTo>
                    <a:pt x="105" y="15"/>
                  </a:lnTo>
                  <a:lnTo>
                    <a:pt x="180" y="0"/>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2" name="Freeform 215"/>
            <p:cNvSpPr>
              <a:spLocks noChangeArrowheads="1"/>
            </p:cNvSpPr>
            <p:nvPr/>
          </p:nvSpPr>
          <p:spPr bwMode="auto">
            <a:xfrm>
              <a:off x="4254" y="2528"/>
              <a:ext cx="378" cy="472"/>
            </a:xfrm>
            <a:custGeom>
              <a:avLst/>
              <a:gdLst>
                <a:gd name="T0" fmla="*/ 1 w 754"/>
                <a:gd name="T1" fmla="*/ 0 h 943"/>
                <a:gd name="T2" fmla="*/ 1 w 754"/>
                <a:gd name="T3" fmla="*/ 1 h 943"/>
                <a:gd name="T4" fmla="*/ 1 w 754"/>
                <a:gd name="T5" fmla="*/ 1 h 943"/>
                <a:gd name="T6" fmla="*/ 1 w 754"/>
                <a:gd name="T7" fmla="*/ 1 h 943"/>
                <a:gd name="T8" fmla="*/ 1 w 754"/>
                <a:gd name="T9" fmla="*/ 1 h 943"/>
                <a:gd name="T10" fmla="*/ 1 w 754"/>
                <a:gd name="T11" fmla="*/ 1 h 943"/>
                <a:gd name="T12" fmla="*/ 1 w 754"/>
                <a:gd name="T13" fmla="*/ 1 h 943"/>
                <a:gd name="T14" fmla="*/ 1 w 754"/>
                <a:gd name="T15" fmla="*/ 1 h 943"/>
                <a:gd name="T16" fmla="*/ 1 w 754"/>
                <a:gd name="T17" fmla="*/ 1 h 943"/>
                <a:gd name="T18" fmla="*/ 1 w 754"/>
                <a:gd name="T19" fmla="*/ 1 h 943"/>
                <a:gd name="T20" fmla="*/ 1 w 754"/>
                <a:gd name="T21" fmla="*/ 1 h 943"/>
                <a:gd name="T22" fmla="*/ 1 w 754"/>
                <a:gd name="T23" fmla="*/ 1 h 943"/>
                <a:gd name="T24" fmla="*/ 1 w 754"/>
                <a:gd name="T25" fmla="*/ 1 h 943"/>
                <a:gd name="T26" fmla="*/ 1 w 754"/>
                <a:gd name="T27" fmla="*/ 1 h 943"/>
                <a:gd name="T28" fmla="*/ 1 w 754"/>
                <a:gd name="T29" fmla="*/ 1 h 943"/>
                <a:gd name="T30" fmla="*/ 0 w 754"/>
                <a:gd name="T31" fmla="*/ 1 h 943"/>
                <a:gd name="T32" fmla="*/ 1 w 754"/>
                <a:gd name="T33" fmla="*/ 1 h 943"/>
                <a:gd name="T34" fmla="*/ 1 w 754"/>
                <a:gd name="T35" fmla="*/ 1 h 943"/>
                <a:gd name="T36" fmla="*/ 1 w 754"/>
                <a:gd name="T37" fmla="*/ 1 h 943"/>
                <a:gd name="T38" fmla="*/ 1 w 754"/>
                <a:gd name="T39" fmla="*/ 1 h 943"/>
                <a:gd name="T40" fmla="*/ 1 w 754"/>
                <a:gd name="T41" fmla="*/ 1 h 943"/>
                <a:gd name="T42" fmla="*/ 1 w 754"/>
                <a:gd name="T43" fmla="*/ 1 h 943"/>
                <a:gd name="T44" fmla="*/ 1 w 754"/>
                <a:gd name="T45" fmla="*/ 1 h 943"/>
                <a:gd name="T46" fmla="*/ 1 w 754"/>
                <a:gd name="T47" fmla="*/ 1 h 943"/>
                <a:gd name="T48" fmla="*/ 1 w 754"/>
                <a:gd name="T49" fmla="*/ 1 h 943"/>
                <a:gd name="T50" fmla="*/ 1 w 754"/>
                <a:gd name="T51" fmla="*/ 1 h 943"/>
                <a:gd name="T52" fmla="*/ 1 w 754"/>
                <a:gd name="T53" fmla="*/ 1 h 943"/>
                <a:gd name="T54" fmla="*/ 1 w 754"/>
                <a:gd name="T55" fmla="*/ 1 h 943"/>
                <a:gd name="T56" fmla="*/ 1 w 754"/>
                <a:gd name="T57" fmla="*/ 1 h 943"/>
                <a:gd name="T58" fmla="*/ 1 w 754"/>
                <a:gd name="T59" fmla="*/ 1 h 943"/>
                <a:gd name="T60" fmla="*/ 1 w 754"/>
                <a:gd name="T61" fmla="*/ 1 h 943"/>
                <a:gd name="T62" fmla="*/ 1 w 754"/>
                <a:gd name="T63" fmla="*/ 1 h 943"/>
                <a:gd name="T64" fmla="*/ 1 w 754"/>
                <a:gd name="T65" fmla="*/ 1 h 943"/>
                <a:gd name="T66" fmla="*/ 1 w 754"/>
                <a:gd name="T67" fmla="*/ 1 h 943"/>
                <a:gd name="T68" fmla="*/ 1 w 754"/>
                <a:gd name="T69" fmla="*/ 1 h 943"/>
                <a:gd name="T70" fmla="*/ 1 w 754"/>
                <a:gd name="T71" fmla="*/ 1 h 943"/>
                <a:gd name="T72" fmla="*/ 1 w 754"/>
                <a:gd name="T73" fmla="*/ 1 h 943"/>
                <a:gd name="T74" fmla="*/ 1 w 754"/>
                <a:gd name="T75" fmla="*/ 1 h 943"/>
                <a:gd name="T76" fmla="*/ 1 w 754"/>
                <a:gd name="T77" fmla="*/ 1 h 943"/>
                <a:gd name="T78" fmla="*/ 1 w 754"/>
                <a:gd name="T79" fmla="*/ 0 h 9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54"/>
                <a:gd name="T121" fmla="*/ 0 h 943"/>
                <a:gd name="T122" fmla="*/ 754 w 754"/>
                <a:gd name="T123" fmla="*/ 943 h 9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54" h="943">
                  <a:moveTo>
                    <a:pt x="374" y="0"/>
                  </a:moveTo>
                  <a:lnTo>
                    <a:pt x="424" y="95"/>
                  </a:lnTo>
                  <a:lnTo>
                    <a:pt x="473" y="227"/>
                  </a:lnTo>
                  <a:lnTo>
                    <a:pt x="505" y="339"/>
                  </a:lnTo>
                  <a:lnTo>
                    <a:pt x="517" y="459"/>
                  </a:lnTo>
                  <a:lnTo>
                    <a:pt x="536" y="697"/>
                  </a:lnTo>
                  <a:lnTo>
                    <a:pt x="473" y="819"/>
                  </a:lnTo>
                  <a:lnTo>
                    <a:pt x="437" y="868"/>
                  </a:lnTo>
                  <a:lnTo>
                    <a:pt x="336" y="894"/>
                  </a:lnTo>
                  <a:lnTo>
                    <a:pt x="281" y="881"/>
                  </a:lnTo>
                  <a:lnTo>
                    <a:pt x="367" y="842"/>
                  </a:lnTo>
                  <a:lnTo>
                    <a:pt x="411" y="785"/>
                  </a:lnTo>
                  <a:lnTo>
                    <a:pt x="336" y="811"/>
                  </a:lnTo>
                  <a:lnTo>
                    <a:pt x="211" y="798"/>
                  </a:lnTo>
                  <a:lnTo>
                    <a:pt x="149" y="749"/>
                  </a:lnTo>
                  <a:lnTo>
                    <a:pt x="0" y="547"/>
                  </a:lnTo>
                  <a:lnTo>
                    <a:pt x="119" y="736"/>
                  </a:lnTo>
                  <a:lnTo>
                    <a:pt x="211" y="855"/>
                  </a:lnTo>
                  <a:lnTo>
                    <a:pt x="224" y="905"/>
                  </a:lnTo>
                  <a:lnTo>
                    <a:pt x="330" y="925"/>
                  </a:lnTo>
                  <a:lnTo>
                    <a:pt x="455" y="905"/>
                  </a:lnTo>
                  <a:lnTo>
                    <a:pt x="528" y="905"/>
                  </a:lnTo>
                  <a:lnTo>
                    <a:pt x="611" y="925"/>
                  </a:lnTo>
                  <a:lnTo>
                    <a:pt x="703" y="943"/>
                  </a:lnTo>
                  <a:lnTo>
                    <a:pt x="747" y="912"/>
                  </a:lnTo>
                  <a:lnTo>
                    <a:pt x="692" y="912"/>
                  </a:lnTo>
                  <a:lnTo>
                    <a:pt x="648" y="886"/>
                  </a:lnTo>
                  <a:lnTo>
                    <a:pt x="703" y="837"/>
                  </a:lnTo>
                  <a:lnTo>
                    <a:pt x="754" y="767"/>
                  </a:lnTo>
                  <a:lnTo>
                    <a:pt x="697" y="798"/>
                  </a:lnTo>
                  <a:lnTo>
                    <a:pt x="648" y="842"/>
                  </a:lnTo>
                  <a:lnTo>
                    <a:pt x="598" y="886"/>
                  </a:lnTo>
                  <a:lnTo>
                    <a:pt x="497" y="886"/>
                  </a:lnTo>
                  <a:lnTo>
                    <a:pt x="517" y="822"/>
                  </a:lnTo>
                  <a:lnTo>
                    <a:pt x="549" y="730"/>
                  </a:lnTo>
                  <a:lnTo>
                    <a:pt x="536" y="554"/>
                  </a:lnTo>
                  <a:lnTo>
                    <a:pt x="536" y="427"/>
                  </a:lnTo>
                  <a:lnTo>
                    <a:pt x="497" y="277"/>
                  </a:lnTo>
                  <a:lnTo>
                    <a:pt x="460" y="113"/>
                  </a:lnTo>
                  <a:lnTo>
                    <a:pt x="374" y="0"/>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3" name="Freeform 216"/>
            <p:cNvSpPr>
              <a:spLocks noChangeArrowheads="1"/>
            </p:cNvSpPr>
            <p:nvPr/>
          </p:nvSpPr>
          <p:spPr bwMode="auto">
            <a:xfrm>
              <a:off x="4068" y="2735"/>
              <a:ext cx="296" cy="444"/>
            </a:xfrm>
            <a:custGeom>
              <a:avLst/>
              <a:gdLst>
                <a:gd name="T0" fmla="*/ 1 w 591"/>
                <a:gd name="T1" fmla="*/ 1 h 886"/>
                <a:gd name="T2" fmla="*/ 1 w 591"/>
                <a:gd name="T3" fmla="*/ 1 h 886"/>
                <a:gd name="T4" fmla="*/ 1 w 591"/>
                <a:gd name="T5" fmla="*/ 1 h 886"/>
                <a:gd name="T6" fmla="*/ 1 w 591"/>
                <a:gd name="T7" fmla="*/ 1 h 886"/>
                <a:gd name="T8" fmla="*/ 1 w 591"/>
                <a:gd name="T9" fmla="*/ 1 h 886"/>
                <a:gd name="T10" fmla="*/ 1 w 591"/>
                <a:gd name="T11" fmla="*/ 1 h 886"/>
                <a:gd name="T12" fmla="*/ 1 w 591"/>
                <a:gd name="T13" fmla="*/ 1 h 886"/>
                <a:gd name="T14" fmla="*/ 1 w 591"/>
                <a:gd name="T15" fmla="*/ 1 h 886"/>
                <a:gd name="T16" fmla="*/ 1 w 591"/>
                <a:gd name="T17" fmla="*/ 1 h 886"/>
                <a:gd name="T18" fmla="*/ 1 w 591"/>
                <a:gd name="T19" fmla="*/ 1 h 886"/>
                <a:gd name="T20" fmla="*/ 1 w 591"/>
                <a:gd name="T21" fmla="*/ 1 h 886"/>
                <a:gd name="T22" fmla="*/ 1 w 591"/>
                <a:gd name="T23" fmla="*/ 1 h 886"/>
                <a:gd name="T24" fmla="*/ 1 w 591"/>
                <a:gd name="T25" fmla="*/ 1 h 886"/>
                <a:gd name="T26" fmla="*/ 1 w 591"/>
                <a:gd name="T27" fmla="*/ 1 h 886"/>
                <a:gd name="T28" fmla="*/ 1 w 591"/>
                <a:gd name="T29" fmla="*/ 1 h 886"/>
                <a:gd name="T30" fmla="*/ 1 w 591"/>
                <a:gd name="T31" fmla="*/ 1 h 886"/>
                <a:gd name="T32" fmla="*/ 1 w 591"/>
                <a:gd name="T33" fmla="*/ 1 h 886"/>
                <a:gd name="T34" fmla="*/ 1 w 591"/>
                <a:gd name="T35" fmla="*/ 1 h 886"/>
                <a:gd name="T36" fmla="*/ 1 w 591"/>
                <a:gd name="T37" fmla="*/ 1 h 886"/>
                <a:gd name="T38" fmla="*/ 1 w 591"/>
                <a:gd name="T39" fmla="*/ 1 h 886"/>
                <a:gd name="T40" fmla="*/ 1 w 591"/>
                <a:gd name="T41" fmla="*/ 1 h 886"/>
                <a:gd name="T42" fmla="*/ 0 w 591"/>
                <a:gd name="T43" fmla="*/ 1 h 886"/>
                <a:gd name="T44" fmla="*/ 0 w 591"/>
                <a:gd name="T45" fmla="*/ 0 h 886"/>
                <a:gd name="T46" fmla="*/ 1 w 591"/>
                <a:gd name="T47" fmla="*/ 1 h 886"/>
                <a:gd name="T48" fmla="*/ 1 w 591"/>
                <a:gd name="T49" fmla="*/ 1 h 886"/>
                <a:gd name="T50" fmla="*/ 1 w 591"/>
                <a:gd name="T51" fmla="*/ 1 h 886"/>
                <a:gd name="T52" fmla="*/ 1 w 591"/>
                <a:gd name="T53" fmla="*/ 1 h 886"/>
                <a:gd name="T54" fmla="*/ 1 w 591"/>
                <a:gd name="T55" fmla="*/ 1 h 886"/>
                <a:gd name="T56" fmla="*/ 1 w 591"/>
                <a:gd name="T57" fmla="*/ 1 h 886"/>
                <a:gd name="T58" fmla="*/ 1 w 591"/>
                <a:gd name="T59" fmla="*/ 1 h 886"/>
                <a:gd name="T60" fmla="*/ 1 w 591"/>
                <a:gd name="T61" fmla="*/ 1 h 886"/>
                <a:gd name="T62" fmla="*/ 1 w 591"/>
                <a:gd name="T63" fmla="*/ 1 h 886"/>
                <a:gd name="T64" fmla="*/ 1 w 591"/>
                <a:gd name="T65" fmla="*/ 1 h 886"/>
                <a:gd name="T66" fmla="*/ 1 w 591"/>
                <a:gd name="T67" fmla="*/ 1 h 8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91"/>
                <a:gd name="T103" fmla="*/ 0 h 886"/>
                <a:gd name="T104" fmla="*/ 591 w 591"/>
                <a:gd name="T105" fmla="*/ 886 h 8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91" h="886">
                  <a:moveTo>
                    <a:pt x="87" y="12"/>
                  </a:moveTo>
                  <a:lnTo>
                    <a:pt x="105" y="246"/>
                  </a:lnTo>
                  <a:lnTo>
                    <a:pt x="193" y="516"/>
                  </a:lnTo>
                  <a:lnTo>
                    <a:pt x="255" y="528"/>
                  </a:lnTo>
                  <a:lnTo>
                    <a:pt x="360" y="503"/>
                  </a:lnTo>
                  <a:lnTo>
                    <a:pt x="461" y="484"/>
                  </a:lnTo>
                  <a:lnTo>
                    <a:pt x="591" y="479"/>
                  </a:lnTo>
                  <a:lnTo>
                    <a:pt x="573" y="516"/>
                  </a:lnTo>
                  <a:lnTo>
                    <a:pt x="534" y="516"/>
                  </a:lnTo>
                  <a:lnTo>
                    <a:pt x="448" y="528"/>
                  </a:lnTo>
                  <a:lnTo>
                    <a:pt x="274" y="565"/>
                  </a:lnTo>
                  <a:lnTo>
                    <a:pt x="105" y="598"/>
                  </a:lnTo>
                  <a:lnTo>
                    <a:pt x="55" y="622"/>
                  </a:lnTo>
                  <a:lnTo>
                    <a:pt x="50" y="692"/>
                  </a:lnTo>
                  <a:lnTo>
                    <a:pt x="50" y="780"/>
                  </a:lnTo>
                  <a:lnTo>
                    <a:pt x="43" y="874"/>
                  </a:lnTo>
                  <a:lnTo>
                    <a:pt x="11" y="886"/>
                  </a:lnTo>
                  <a:lnTo>
                    <a:pt x="24" y="762"/>
                  </a:lnTo>
                  <a:lnTo>
                    <a:pt x="24" y="560"/>
                  </a:lnTo>
                  <a:lnTo>
                    <a:pt x="50" y="427"/>
                  </a:lnTo>
                  <a:lnTo>
                    <a:pt x="24" y="264"/>
                  </a:lnTo>
                  <a:lnTo>
                    <a:pt x="0" y="119"/>
                  </a:lnTo>
                  <a:lnTo>
                    <a:pt x="0" y="0"/>
                  </a:lnTo>
                  <a:lnTo>
                    <a:pt x="46" y="18"/>
                  </a:lnTo>
                  <a:lnTo>
                    <a:pt x="100" y="290"/>
                  </a:lnTo>
                  <a:lnTo>
                    <a:pt x="68" y="547"/>
                  </a:lnTo>
                  <a:lnTo>
                    <a:pt x="136" y="528"/>
                  </a:lnTo>
                  <a:lnTo>
                    <a:pt x="118" y="435"/>
                  </a:lnTo>
                  <a:lnTo>
                    <a:pt x="81" y="238"/>
                  </a:lnTo>
                  <a:lnTo>
                    <a:pt x="74" y="64"/>
                  </a:lnTo>
                  <a:lnTo>
                    <a:pt x="77" y="56"/>
                  </a:lnTo>
                  <a:lnTo>
                    <a:pt x="83" y="38"/>
                  </a:lnTo>
                  <a:lnTo>
                    <a:pt x="87" y="20"/>
                  </a:lnTo>
                  <a:lnTo>
                    <a:pt x="87" y="12"/>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4" name="Freeform 217"/>
            <p:cNvSpPr>
              <a:spLocks noChangeArrowheads="1"/>
            </p:cNvSpPr>
            <p:nvPr/>
          </p:nvSpPr>
          <p:spPr bwMode="auto">
            <a:xfrm>
              <a:off x="4176" y="2392"/>
              <a:ext cx="63" cy="233"/>
            </a:xfrm>
            <a:custGeom>
              <a:avLst/>
              <a:gdLst>
                <a:gd name="T0" fmla="*/ 0 w 125"/>
                <a:gd name="T1" fmla="*/ 1 h 466"/>
                <a:gd name="T2" fmla="*/ 0 w 125"/>
                <a:gd name="T3" fmla="*/ 1 h 466"/>
                <a:gd name="T4" fmla="*/ 1 w 125"/>
                <a:gd name="T5" fmla="*/ 1 h 466"/>
                <a:gd name="T6" fmla="*/ 1 w 125"/>
                <a:gd name="T7" fmla="*/ 1 h 466"/>
                <a:gd name="T8" fmla="*/ 1 w 125"/>
                <a:gd name="T9" fmla="*/ 1 h 466"/>
                <a:gd name="T10" fmla="*/ 1 w 125"/>
                <a:gd name="T11" fmla="*/ 1 h 466"/>
                <a:gd name="T12" fmla="*/ 1 w 125"/>
                <a:gd name="T13" fmla="*/ 1 h 466"/>
                <a:gd name="T14" fmla="*/ 1 w 125"/>
                <a:gd name="T15" fmla="*/ 1 h 466"/>
                <a:gd name="T16" fmla="*/ 1 w 125"/>
                <a:gd name="T17" fmla="*/ 1 h 466"/>
                <a:gd name="T18" fmla="*/ 1 w 125"/>
                <a:gd name="T19" fmla="*/ 1 h 466"/>
                <a:gd name="T20" fmla="*/ 1 w 125"/>
                <a:gd name="T21" fmla="*/ 1 h 466"/>
                <a:gd name="T22" fmla="*/ 1 w 125"/>
                <a:gd name="T23" fmla="*/ 1 h 466"/>
                <a:gd name="T24" fmla="*/ 1 w 125"/>
                <a:gd name="T25" fmla="*/ 1 h 466"/>
                <a:gd name="T26" fmla="*/ 1 w 125"/>
                <a:gd name="T27" fmla="*/ 1 h 466"/>
                <a:gd name="T28" fmla="*/ 1 w 125"/>
                <a:gd name="T29" fmla="*/ 1 h 466"/>
                <a:gd name="T30" fmla="*/ 1 w 125"/>
                <a:gd name="T31" fmla="*/ 0 h 466"/>
                <a:gd name="T32" fmla="*/ 1 w 125"/>
                <a:gd name="T33" fmla="*/ 1 h 466"/>
                <a:gd name="T34" fmla="*/ 1 w 125"/>
                <a:gd name="T35" fmla="*/ 1 h 466"/>
                <a:gd name="T36" fmla="*/ 0 w 125"/>
                <a:gd name="T37" fmla="*/ 1 h 466"/>
                <a:gd name="T38" fmla="*/ 0 w 125"/>
                <a:gd name="T39" fmla="*/ 1 h 466"/>
                <a:gd name="T40" fmla="*/ 1 w 125"/>
                <a:gd name="T41" fmla="*/ 1 h 466"/>
                <a:gd name="T42" fmla="*/ 1 w 125"/>
                <a:gd name="T43" fmla="*/ 1 h 466"/>
                <a:gd name="T44" fmla="*/ 0 w 125"/>
                <a:gd name="T45" fmla="*/ 1 h 4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5"/>
                <a:gd name="T70" fmla="*/ 0 h 466"/>
                <a:gd name="T71" fmla="*/ 125 w 125"/>
                <a:gd name="T72" fmla="*/ 466 h 4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5" h="466">
                  <a:moveTo>
                    <a:pt x="0" y="215"/>
                  </a:moveTo>
                  <a:lnTo>
                    <a:pt x="0" y="466"/>
                  </a:lnTo>
                  <a:lnTo>
                    <a:pt x="16" y="450"/>
                  </a:lnTo>
                  <a:lnTo>
                    <a:pt x="33" y="435"/>
                  </a:lnTo>
                  <a:lnTo>
                    <a:pt x="46" y="418"/>
                  </a:lnTo>
                  <a:lnTo>
                    <a:pt x="59" y="400"/>
                  </a:lnTo>
                  <a:lnTo>
                    <a:pt x="68" y="380"/>
                  </a:lnTo>
                  <a:lnTo>
                    <a:pt x="77" y="358"/>
                  </a:lnTo>
                  <a:lnTo>
                    <a:pt x="86" y="332"/>
                  </a:lnTo>
                  <a:lnTo>
                    <a:pt x="94" y="303"/>
                  </a:lnTo>
                  <a:lnTo>
                    <a:pt x="105" y="246"/>
                  </a:lnTo>
                  <a:lnTo>
                    <a:pt x="86" y="194"/>
                  </a:lnTo>
                  <a:lnTo>
                    <a:pt x="77" y="147"/>
                  </a:lnTo>
                  <a:lnTo>
                    <a:pt x="116" y="82"/>
                  </a:lnTo>
                  <a:lnTo>
                    <a:pt x="125" y="7"/>
                  </a:lnTo>
                  <a:lnTo>
                    <a:pt x="105" y="0"/>
                  </a:lnTo>
                  <a:lnTo>
                    <a:pt x="53" y="84"/>
                  </a:lnTo>
                  <a:lnTo>
                    <a:pt x="24" y="119"/>
                  </a:lnTo>
                  <a:lnTo>
                    <a:pt x="0" y="114"/>
                  </a:lnTo>
                  <a:lnTo>
                    <a:pt x="0" y="171"/>
                  </a:lnTo>
                  <a:lnTo>
                    <a:pt x="16" y="171"/>
                  </a:lnTo>
                  <a:lnTo>
                    <a:pt x="9" y="194"/>
                  </a:lnTo>
                  <a:lnTo>
                    <a:pt x="0" y="215"/>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5" name="Freeform 218"/>
            <p:cNvSpPr>
              <a:spLocks noChangeArrowheads="1"/>
            </p:cNvSpPr>
            <p:nvPr/>
          </p:nvSpPr>
          <p:spPr bwMode="auto">
            <a:xfrm>
              <a:off x="4176" y="2386"/>
              <a:ext cx="12" cy="51"/>
            </a:xfrm>
            <a:custGeom>
              <a:avLst/>
              <a:gdLst>
                <a:gd name="T0" fmla="*/ 0 w 24"/>
                <a:gd name="T1" fmla="*/ 1 h 101"/>
                <a:gd name="T2" fmla="*/ 0 w 24"/>
                <a:gd name="T3" fmla="*/ 1 h 101"/>
                <a:gd name="T4" fmla="*/ 1 w 24"/>
                <a:gd name="T5" fmla="*/ 1 h 101"/>
                <a:gd name="T6" fmla="*/ 1 w 24"/>
                <a:gd name="T7" fmla="*/ 1 h 101"/>
                <a:gd name="T8" fmla="*/ 1 w 24"/>
                <a:gd name="T9" fmla="*/ 1 h 101"/>
                <a:gd name="T10" fmla="*/ 1 w 24"/>
                <a:gd name="T11" fmla="*/ 0 h 101"/>
                <a:gd name="T12" fmla="*/ 0 w 24"/>
                <a:gd name="T13" fmla="*/ 1 h 101"/>
                <a:gd name="T14" fmla="*/ 0 60000 65536"/>
                <a:gd name="T15" fmla="*/ 0 60000 65536"/>
                <a:gd name="T16" fmla="*/ 0 60000 65536"/>
                <a:gd name="T17" fmla="*/ 0 60000 65536"/>
                <a:gd name="T18" fmla="*/ 0 60000 65536"/>
                <a:gd name="T19" fmla="*/ 0 60000 65536"/>
                <a:gd name="T20" fmla="*/ 0 60000 65536"/>
                <a:gd name="T21" fmla="*/ 0 w 24"/>
                <a:gd name="T22" fmla="*/ 0 h 101"/>
                <a:gd name="T23" fmla="*/ 24 w 24"/>
                <a:gd name="T24" fmla="*/ 101 h 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01">
                  <a:moveTo>
                    <a:pt x="0" y="2"/>
                  </a:moveTo>
                  <a:lnTo>
                    <a:pt x="0" y="101"/>
                  </a:lnTo>
                  <a:lnTo>
                    <a:pt x="13" y="71"/>
                  </a:lnTo>
                  <a:lnTo>
                    <a:pt x="24" y="35"/>
                  </a:lnTo>
                  <a:lnTo>
                    <a:pt x="24" y="14"/>
                  </a:lnTo>
                  <a:lnTo>
                    <a:pt x="11" y="0"/>
                  </a:lnTo>
                  <a:lnTo>
                    <a:pt x="0" y="2"/>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6" name="Freeform 219"/>
            <p:cNvSpPr>
              <a:spLocks noChangeArrowheads="1"/>
            </p:cNvSpPr>
            <p:nvPr/>
          </p:nvSpPr>
          <p:spPr bwMode="auto">
            <a:xfrm>
              <a:off x="4045" y="2387"/>
              <a:ext cx="131" cy="384"/>
            </a:xfrm>
            <a:custGeom>
              <a:avLst/>
              <a:gdLst>
                <a:gd name="T0" fmla="*/ 1 w 262"/>
                <a:gd name="T1" fmla="*/ 1 h 767"/>
                <a:gd name="T2" fmla="*/ 1 w 262"/>
                <a:gd name="T3" fmla="*/ 0 h 767"/>
                <a:gd name="T4" fmla="*/ 1 w 262"/>
                <a:gd name="T5" fmla="*/ 0 h 767"/>
                <a:gd name="T6" fmla="*/ 1 w 262"/>
                <a:gd name="T7" fmla="*/ 1 h 767"/>
                <a:gd name="T8" fmla="*/ 1 w 262"/>
                <a:gd name="T9" fmla="*/ 1 h 767"/>
                <a:gd name="T10" fmla="*/ 1 w 262"/>
                <a:gd name="T11" fmla="*/ 1 h 767"/>
                <a:gd name="T12" fmla="*/ 1 w 262"/>
                <a:gd name="T13" fmla="*/ 1 h 767"/>
                <a:gd name="T14" fmla="*/ 1 w 262"/>
                <a:gd name="T15" fmla="*/ 1 h 767"/>
                <a:gd name="T16" fmla="*/ 1 w 262"/>
                <a:gd name="T17" fmla="*/ 1 h 767"/>
                <a:gd name="T18" fmla="*/ 1 w 262"/>
                <a:gd name="T19" fmla="*/ 1 h 767"/>
                <a:gd name="T20" fmla="*/ 1 w 262"/>
                <a:gd name="T21" fmla="*/ 1 h 767"/>
                <a:gd name="T22" fmla="*/ 1 w 262"/>
                <a:gd name="T23" fmla="*/ 1 h 767"/>
                <a:gd name="T24" fmla="*/ 1 w 262"/>
                <a:gd name="T25" fmla="*/ 1 h 767"/>
                <a:gd name="T26" fmla="*/ 0 w 262"/>
                <a:gd name="T27" fmla="*/ 1 h 767"/>
                <a:gd name="T28" fmla="*/ 1 w 262"/>
                <a:gd name="T29" fmla="*/ 1 h 767"/>
                <a:gd name="T30" fmla="*/ 1 w 262"/>
                <a:gd name="T31" fmla="*/ 1 h 767"/>
                <a:gd name="T32" fmla="*/ 1 w 262"/>
                <a:gd name="T33" fmla="*/ 1 h 767"/>
                <a:gd name="T34" fmla="*/ 1 w 262"/>
                <a:gd name="T35" fmla="*/ 1 h 767"/>
                <a:gd name="T36" fmla="*/ 1 w 262"/>
                <a:gd name="T37" fmla="*/ 1 h 767"/>
                <a:gd name="T38" fmla="*/ 1 w 262"/>
                <a:gd name="T39" fmla="*/ 1 h 767"/>
                <a:gd name="T40" fmla="*/ 1 w 262"/>
                <a:gd name="T41" fmla="*/ 1 h 767"/>
                <a:gd name="T42" fmla="*/ 1 w 262"/>
                <a:gd name="T43" fmla="*/ 1 h 767"/>
                <a:gd name="T44" fmla="*/ 1 w 262"/>
                <a:gd name="T45" fmla="*/ 1 h 767"/>
                <a:gd name="T46" fmla="*/ 1 w 262"/>
                <a:gd name="T47" fmla="*/ 1 h 767"/>
                <a:gd name="T48" fmla="*/ 1 w 262"/>
                <a:gd name="T49" fmla="*/ 1 h 767"/>
                <a:gd name="T50" fmla="*/ 1 w 262"/>
                <a:gd name="T51" fmla="*/ 1 h 767"/>
                <a:gd name="T52" fmla="*/ 1 w 262"/>
                <a:gd name="T53" fmla="*/ 1 h 767"/>
                <a:gd name="T54" fmla="*/ 1 w 262"/>
                <a:gd name="T55" fmla="*/ 1 h 767"/>
                <a:gd name="T56" fmla="*/ 1 w 262"/>
                <a:gd name="T57" fmla="*/ 1 h 7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2"/>
                <a:gd name="T88" fmla="*/ 0 h 767"/>
                <a:gd name="T89" fmla="*/ 262 w 262"/>
                <a:gd name="T90" fmla="*/ 767 h 7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2" h="767">
                  <a:moveTo>
                    <a:pt x="262" y="99"/>
                  </a:moveTo>
                  <a:lnTo>
                    <a:pt x="262" y="0"/>
                  </a:lnTo>
                  <a:lnTo>
                    <a:pt x="234" y="46"/>
                  </a:lnTo>
                  <a:lnTo>
                    <a:pt x="220" y="62"/>
                  </a:lnTo>
                  <a:lnTo>
                    <a:pt x="211" y="58"/>
                  </a:lnTo>
                  <a:lnTo>
                    <a:pt x="203" y="51"/>
                  </a:lnTo>
                  <a:lnTo>
                    <a:pt x="196" y="53"/>
                  </a:lnTo>
                  <a:lnTo>
                    <a:pt x="137" y="161"/>
                  </a:lnTo>
                  <a:lnTo>
                    <a:pt x="106" y="281"/>
                  </a:lnTo>
                  <a:lnTo>
                    <a:pt x="99" y="411"/>
                  </a:lnTo>
                  <a:lnTo>
                    <a:pt x="58" y="475"/>
                  </a:lnTo>
                  <a:lnTo>
                    <a:pt x="16" y="521"/>
                  </a:lnTo>
                  <a:lnTo>
                    <a:pt x="0" y="552"/>
                  </a:lnTo>
                  <a:lnTo>
                    <a:pt x="82" y="767"/>
                  </a:lnTo>
                  <a:lnTo>
                    <a:pt x="211" y="556"/>
                  </a:lnTo>
                  <a:lnTo>
                    <a:pt x="253" y="484"/>
                  </a:lnTo>
                  <a:lnTo>
                    <a:pt x="255" y="483"/>
                  </a:lnTo>
                  <a:lnTo>
                    <a:pt x="258" y="479"/>
                  </a:lnTo>
                  <a:lnTo>
                    <a:pt x="260" y="477"/>
                  </a:lnTo>
                  <a:lnTo>
                    <a:pt x="262" y="475"/>
                  </a:lnTo>
                  <a:lnTo>
                    <a:pt x="262" y="224"/>
                  </a:lnTo>
                  <a:lnTo>
                    <a:pt x="260" y="229"/>
                  </a:lnTo>
                  <a:lnTo>
                    <a:pt x="247" y="222"/>
                  </a:lnTo>
                  <a:lnTo>
                    <a:pt x="256" y="180"/>
                  </a:lnTo>
                  <a:lnTo>
                    <a:pt x="262" y="180"/>
                  </a:lnTo>
                  <a:lnTo>
                    <a:pt x="262" y="123"/>
                  </a:lnTo>
                  <a:lnTo>
                    <a:pt x="253" y="121"/>
                  </a:lnTo>
                  <a:lnTo>
                    <a:pt x="262" y="99"/>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7" name="Freeform 220"/>
            <p:cNvSpPr>
              <a:spLocks noChangeArrowheads="1"/>
            </p:cNvSpPr>
            <p:nvPr/>
          </p:nvSpPr>
          <p:spPr bwMode="auto">
            <a:xfrm>
              <a:off x="4103" y="2503"/>
              <a:ext cx="43" cy="97"/>
            </a:xfrm>
            <a:custGeom>
              <a:avLst/>
              <a:gdLst>
                <a:gd name="T0" fmla="*/ 1 w 86"/>
                <a:gd name="T1" fmla="*/ 0 h 195"/>
                <a:gd name="T2" fmla="*/ 1 w 86"/>
                <a:gd name="T3" fmla="*/ 0 h 195"/>
                <a:gd name="T4" fmla="*/ 0 w 86"/>
                <a:gd name="T5" fmla="*/ 0 h 195"/>
                <a:gd name="T6" fmla="*/ 0 w 86"/>
                <a:gd name="T7" fmla="*/ 0 h 195"/>
                <a:gd name="T8" fmla="*/ 1 w 86"/>
                <a:gd name="T9" fmla="*/ 0 h 195"/>
                <a:gd name="T10" fmla="*/ 1 w 86"/>
                <a:gd name="T11" fmla="*/ 0 h 195"/>
                <a:gd name="T12" fmla="*/ 1 w 86"/>
                <a:gd name="T13" fmla="*/ 0 h 195"/>
                <a:gd name="T14" fmla="*/ 1 w 86"/>
                <a:gd name="T15" fmla="*/ 0 h 195"/>
                <a:gd name="T16" fmla="*/ 1 w 86"/>
                <a:gd name="T17" fmla="*/ 0 h 195"/>
                <a:gd name="T18" fmla="*/ 1 w 86"/>
                <a:gd name="T19" fmla="*/ 0 h 195"/>
                <a:gd name="T20" fmla="*/ 1 w 86"/>
                <a:gd name="T21" fmla="*/ 0 h 195"/>
                <a:gd name="T22" fmla="*/ 1 w 86"/>
                <a:gd name="T23" fmla="*/ 0 h 195"/>
                <a:gd name="T24" fmla="*/ 1 w 86"/>
                <a:gd name="T25" fmla="*/ 0 h 195"/>
                <a:gd name="T26" fmla="*/ 1 w 86"/>
                <a:gd name="T27" fmla="*/ 0 h 195"/>
                <a:gd name="T28" fmla="*/ 1 w 86"/>
                <a:gd name="T29" fmla="*/ 0 h 195"/>
                <a:gd name="T30" fmla="*/ 1 w 86"/>
                <a:gd name="T31" fmla="*/ 0 h 1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
                <a:gd name="T49" fmla="*/ 0 h 195"/>
                <a:gd name="T50" fmla="*/ 86 w 86"/>
                <a:gd name="T51" fmla="*/ 195 h 19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 h="195">
                  <a:moveTo>
                    <a:pt x="9" y="2"/>
                  </a:moveTo>
                  <a:lnTo>
                    <a:pt x="4" y="66"/>
                  </a:lnTo>
                  <a:lnTo>
                    <a:pt x="0" y="145"/>
                  </a:lnTo>
                  <a:lnTo>
                    <a:pt x="0" y="180"/>
                  </a:lnTo>
                  <a:lnTo>
                    <a:pt x="55" y="195"/>
                  </a:lnTo>
                  <a:lnTo>
                    <a:pt x="75" y="169"/>
                  </a:lnTo>
                  <a:lnTo>
                    <a:pt x="86" y="119"/>
                  </a:lnTo>
                  <a:lnTo>
                    <a:pt x="85" y="97"/>
                  </a:lnTo>
                  <a:lnTo>
                    <a:pt x="77" y="81"/>
                  </a:lnTo>
                  <a:lnTo>
                    <a:pt x="68" y="50"/>
                  </a:lnTo>
                  <a:lnTo>
                    <a:pt x="68" y="22"/>
                  </a:lnTo>
                  <a:lnTo>
                    <a:pt x="44" y="2"/>
                  </a:lnTo>
                  <a:lnTo>
                    <a:pt x="39" y="2"/>
                  </a:lnTo>
                  <a:lnTo>
                    <a:pt x="24" y="0"/>
                  </a:lnTo>
                  <a:lnTo>
                    <a:pt x="13" y="0"/>
                  </a:lnTo>
                  <a:lnTo>
                    <a:pt x="9" y="2"/>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8" name="Freeform 221"/>
            <p:cNvSpPr>
              <a:spLocks noChangeArrowheads="1"/>
            </p:cNvSpPr>
            <p:nvPr/>
          </p:nvSpPr>
          <p:spPr bwMode="auto">
            <a:xfrm>
              <a:off x="4109" y="2419"/>
              <a:ext cx="43" cy="100"/>
            </a:xfrm>
            <a:custGeom>
              <a:avLst/>
              <a:gdLst>
                <a:gd name="T0" fmla="*/ 0 w 84"/>
                <a:gd name="T1" fmla="*/ 1 h 198"/>
                <a:gd name="T2" fmla="*/ 1 w 84"/>
                <a:gd name="T3" fmla="*/ 1 h 198"/>
                <a:gd name="T4" fmla="*/ 1 w 84"/>
                <a:gd name="T5" fmla="*/ 1 h 198"/>
                <a:gd name="T6" fmla="*/ 1 w 84"/>
                <a:gd name="T7" fmla="*/ 0 h 198"/>
                <a:gd name="T8" fmla="*/ 1 w 84"/>
                <a:gd name="T9" fmla="*/ 0 h 198"/>
                <a:gd name="T10" fmla="*/ 1 w 84"/>
                <a:gd name="T11" fmla="*/ 1 h 198"/>
                <a:gd name="T12" fmla="*/ 1 w 84"/>
                <a:gd name="T13" fmla="*/ 1 h 198"/>
                <a:gd name="T14" fmla="*/ 1 w 84"/>
                <a:gd name="T15" fmla="*/ 1 h 198"/>
                <a:gd name="T16" fmla="*/ 1 w 84"/>
                <a:gd name="T17" fmla="*/ 1 h 198"/>
                <a:gd name="T18" fmla="*/ 1 w 84"/>
                <a:gd name="T19" fmla="*/ 1 h 198"/>
                <a:gd name="T20" fmla="*/ 1 w 84"/>
                <a:gd name="T21" fmla="*/ 1 h 198"/>
                <a:gd name="T22" fmla="*/ 1 w 84"/>
                <a:gd name="T23" fmla="*/ 1 h 198"/>
                <a:gd name="T24" fmla="*/ 1 w 84"/>
                <a:gd name="T25" fmla="*/ 1 h 198"/>
                <a:gd name="T26" fmla="*/ 1 w 84"/>
                <a:gd name="T27" fmla="*/ 1 h 198"/>
                <a:gd name="T28" fmla="*/ 0 w 84"/>
                <a:gd name="T29" fmla="*/ 1 h 198"/>
                <a:gd name="T30" fmla="*/ 0 w 84"/>
                <a:gd name="T31" fmla="*/ 1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4"/>
                <a:gd name="T49" fmla="*/ 0 h 198"/>
                <a:gd name="T50" fmla="*/ 84 w 84"/>
                <a:gd name="T51" fmla="*/ 198 h 1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4" h="198">
                  <a:moveTo>
                    <a:pt x="0" y="147"/>
                  </a:moveTo>
                  <a:lnTo>
                    <a:pt x="24" y="90"/>
                  </a:lnTo>
                  <a:lnTo>
                    <a:pt x="44" y="48"/>
                  </a:lnTo>
                  <a:lnTo>
                    <a:pt x="68" y="0"/>
                  </a:lnTo>
                  <a:lnTo>
                    <a:pt x="84" y="0"/>
                  </a:lnTo>
                  <a:lnTo>
                    <a:pt x="81" y="11"/>
                  </a:lnTo>
                  <a:lnTo>
                    <a:pt x="79" y="40"/>
                  </a:lnTo>
                  <a:lnTo>
                    <a:pt x="75" y="57"/>
                  </a:lnTo>
                  <a:lnTo>
                    <a:pt x="62" y="95"/>
                  </a:lnTo>
                  <a:lnTo>
                    <a:pt x="55" y="119"/>
                  </a:lnTo>
                  <a:lnTo>
                    <a:pt x="50" y="134"/>
                  </a:lnTo>
                  <a:lnTo>
                    <a:pt x="46" y="145"/>
                  </a:lnTo>
                  <a:lnTo>
                    <a:pt x="31" y="169"/>
                  </a:lnTo>
                  <a:lnTo>
                    <a:pt x="31" y="198"/>
                  </a:lnTo>
                  <a:lnTo>
                    <a:pt x="0" y="198"/>
                  </a:lnTo>
                  <a:lnTo>
                    <a:pt x="0" y="147"/>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19" name="Freeform 222"/>
            <p:cNvSpPr>
              <a:spLocks noChangeArrowheads="1"/>
            </p:cNvSpPr>
            <p:nvPr/>
          </p:nvSpPr>
          <p:spPr bwMode="auto">
            <a:xfrm>
              <a:off x="4144" y="2389"/>
              <a:ext cx="40" cy="123"/>
            </a:xfrm>
            <a:custGeom>
              <a:avLst/>
              <a:gdLst>
                <a:gd name="T0" fmla="*/ 1 w 79"/>
                <a:gd name="T1" fmla="*/ 1 h 246"/>
                <a:gd name="T2" fmla="*/ 1 w 79"/>
                <a:gd name="T3" fmla="*/ 0 h 246"/>
                <a:gd name="T4" fmla="*/ 1 w 79"/>
                <a:gd name="T5" fmla="*/ 1 h 246"/>
                <a:gd name="T6" fmla="*/ 1 w 79"/>
                <a:gd name="T7" fmla="*/ 1 h 246"/>
                <a:gd name="T8" fmla="*/ 1 w 79"/>
                <a:gd name="T9" fmla="*/ 1 h 246"/>
                <a:gd name="T10" fmla="*/ 1 w 79"/>
                <a:gd name="T11" fmla="*/ 1 h 246"/>
                <a:gd name="T12" fmla="*/ 1 w 79"/>
                <a:gd name="T13" fmla="*/ 1 h 246"/>
                <a:gd name="T14" fmla="*/ 1 w 79"/>
                <a:gd name="T15" fmla="*/ 1 h 246"/>
                <a:gd name="T16" fmla="*/ 1 w 79"/>
                <a:gd name="T17" fmla="*/ 1 h 246"/>
                <a:gd name="T18" fmla="*/ 1 w 79"/>
                <a:gd name="T19" fmla="*/ 1 h 246"/>
                <a:gd name="T20" fmla="*/ 1 w 79"/>
                <a:gd name="T21" fmla="*/ 1 h 246"/>
                <a:gd name="T22" fmla="*/ 0 w 79"/>
                <a:gd name="T23" fmla="*/ 1 h 246"/>
                <a:gd name="T24" fmla="*/ 1 w 79"/>
                <a:gd name="T25" fmla="*/ 1 h 246"/>
                <a:gd name="T26" fmla="*/ 1 w 79"/>
                <a:gd name="T27" fmla="*/ 1 h 246"/>
                <a:gd name="T28" fmla="*/ 1 w 79"/>
                <a:gd name="T29" fmla="*/ 1 h 246"/>
                <a:gd name="T30" fmla="*/ 1 w 79"/>
                <a:gd name="T31" fmla="*/ 1 h 246"/>
                <a:gd name="T32" fmla="*/ 1 w 79"/>
                <a:gd name="T33" fmla="*/ 1 h 246"/>
                <a:gd name="T34" fmla="*/ 1 w 79"/>
                <a:gd name="T35" fmla="*/ 1 h 246"/>
                <a:gd name="T36" fmla="*/ 1 w 79"/>
                <a:gd name="T37" fmla="*/ 1 h 2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9"/>
                <a:gd name="T58" fmla="*/ 0 h 246"/>
                <a:gd name="T59" fmla="*/ 79 w 79"/>
                <a:gd name="T60" fmla="*/ 246 h 2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9" h="246">
                  <a:moveTo>
                    <a:pt x="29" y="54"/>
                  </a:moveTo>
                  <a:lnTo>
                    <a:pt x="66" y="0"/>
                  </a:lnTo>
                  <a:lnTo>
                    <a:pt x="79" y="35"/>
                  </a:lnTo>
                  <a:lnTo>
                    <a:pt x="77" y="66"/>
                  </a:lnTo>
                  <a:lnTo>
                    <a:pt x="57" y="92"/>
                  </a:lnTo>
                  <a:lnTo>
                    <a:pt x="44" y="140"/>
                  </a:lnTo>
                  <a:lnTo>
                    <a:pt x="31" y="158"/>
                  </a:lnTo>
                  <a:lnTo>
                    <a:pt x="22" y="182"/>
                  </a:lnTo>
                  <a:lnTo>
                    <a:pt x="14" y="224"/>
                  </a:lnTo>
                  <a:lnTo>
                    <a:pt x="25" y="246"/>
                  </a:lnTo>
                  <a:lnTo>
                    <a:pt x="2" y="234"/>
                  </a:lnTo>
                  <a:lnTo>
                    <a:pt x="0" y="193"/>
                  </a:lnTo>
                  <a:lnTo>
                    <a:pt x="18" y="142"/>
                  </a:lnTo>
                  <a:lnTo>
                    <a:pt x="33" y="101"/>
                  </a:lnTo>
                  <a:lnTo>
                    <a:pt x="46" y="66"/>
                  </a:lnTo>
                  <a:lnTo>
                    <a:pt x="42" y="65"/>
                  </a:lnTo>
                  <a:lnTo>
                    <a:pt x="35" y="59"/>
                  </a:lnTo>
                  <a:lnTo>
                    <a:pt x="29" y="55"/>
                  </a:lnTo>
                  <a:lnTo>
                    <a:pt x="29" y="54"/>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0" name="Freeform 223"/>
            <p:cNvSpPr>
              <a:spLocks noChangeArrowheads="1"/>
            </p:cNvSpPr>
            <p:nvPr/>
          </p:nvSpPr>
          <p:spPr bwMode="auto">
            <a:xfrm>
              <a:off x="4178" y="2453"/>
              <a:ext cx="36" cy="44"/>
            </a:xfrm>
            <a:custGeom>
              <a:avLst/>
              <a:gdLst>
                <a:gd name="T0" fmla="*/ 1 w 71"/>
                <a:gd name="T1" fmla="*/ 0 h 90"/>
                <a:gd name="T2" fmla="*/ 1 w 71"/>
                <a:gd name="T3" fmla="*/ 0 h 90"/>
                <a:gd name="T4" fmla="*/ 1 w 71"/>
                <a:gd name="T5" fmla="*/ 0 h 90"/>
                <a:gd name="T6" fmla="*/ 1 w 71"/>
                <a:gd name="T7" fmla="*/ 0 h 90"/>
                <a:gd name="T8" fmla="*/ 1 w 71"/>
                <a:gd name="T9" fmla="*/ 0 h 90"/>
                <a:gd name="T10" fmla="*/ 1 w 71"/>
                <a:gd name="T11" fmla="*/ 0 h 90"/>
                <a:gd name="T12" fmla="*/ 1 w 71"/>
                <a:gd name="T13" fmla="*/ 0 h 90"/>
                <a:gd name="T14" fmla="*/ 0 w 71"/>
                <a:gd name="T15" fmla="*/ 0 h 90"/>
                <a:gd name="T16" fmla="*/ 1 w 71"/>
                <a:gd name="T17" fmla="*/ 0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90"/>
                <a:gd name="T29" fmla="*/ 71 w 71"/>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90">
                  <a:moveTo>
                    <a:pt x="11" y="0"/>
                  </a:moveTo>
                  <a:lnTo>
                    <a:pt x="45" y="2"/>
                  </a:lnTo>
                  <a:lnTo>
                    <a:pt x="68" y="24"/>
                  </a:lnTo>
                  <a:lnTo>
                    <a:pt x="71" y="55"/>
                  </a:lnTo>
                  <a:lnTo>
                    <a:pt x="68" y="79"/>
                  </a:lnTo>
                  <a:lnTo>
                    <a:pt x="27" y="90"/>
                  </a:lnTo>
                  <a:lnTo>
                    <a:pt x="31" y="40"/>
                  </a:lnTo>
                  <a:lnTo>
                    <a:pt x="0" y="28"/>
                  </a:lnTo>
                  <a:lnTo>
                    <a:pt x="11"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1" name="Freeform 224"/>
            <p:cNvSpPr>
              <a:spLocks noChangeArrowheads="1"/>
            </p:cNvSpPr>
            <p:nvPr/>
          </p:nvSpPr>
          <p:spPr bwMode="auto">
            <a:xfrm>
              <a:off x="4159" y="2497"/>
              <a:ext cx="64" cy="112"/>
            </a:xfrm>
            <a:custGeom>
              <a:avLst/>
              <a:gdLst>
                <a:gd name="T0" fmla="*/ 0 w 129"/>
                <a:gd name="T1" fmla="*/ 0 h 224"/>
                <a:gd name="T2" fmla="*/ 0 w 129"/>
                <a:gd name="T3" fmla="*/ 1 h 224"/>
                <a:gd name="T4" fmla="*/ 0 w 129"/>
                <a:gd name="T5" fmla="*/ 1 h 224"/>
                <a:gd name="T6" fmla="*/ 0 w 129"/>
                <a:gd name="T7" fmla="*/ 1 h 224"/>
                <a:gd name="T8" fmla="*/ 0 w 129"/>
                <a:gd name="T9" fmla="*/ 1 h 224"/>
                <a:gd name="T10" fmla="*/ 0 w 129"/>
                <a:gd name="T11" fmla="*/ 1 h 224"/>
                <a:gd name="T12" fmla="*/ 0 w 129"/>
                <a:gd name="T13" fmla="*/ 1 h 224"/>
                <a:gd name="T14" fmla="*/ 0 w 129"/>
                <a:gd name="T15" fmla="*/ 1 h 224"/>
                <a:gd name="T16" fmla="*/ 0 w 129"/>
                <a:gd name="T17" fmla="*/ 1 h 224"/>
                <a:gd name="T18" fmla="*/ 0 w 129"/>
                <a:gd name="T19" fmla="*/ 1 h 224"/>
                <a:gd name="T20" fmla="*/ 0 w 129"/>
                <a:gd name="T21" fmla="*/ 1 h 224"/>
                <a:gd name="T22" fmla="*/ 0 w 129"/>
                <a:gd name="T23" fmla="*/ 1 h 224"/>
                <a:gd name="T24" fmla="*/ 0 w 129"/>
                <a:gd name="T25" fmla="*/ 1 h 224"/>
                <a:gd name="T26" fmla="*/ 0 w 129"/>
                <a:gd name="T27" fmla="*/ 1 h 224"/>
                <a:gd name="T28" fmla="*/ 0 w 129"/>
                <a:gd name="T29" fmla="*/ 1 h 224"/>
                <a:gd name="T30" fmla="*/ 0 w 129"/>
                <a:gd name="T31" fmla="*/ 1 h 224"/>
                <a:gd name="T32" fmla="*/ 0 w 129"/>
                <a:gd name="T33" fmla="*/ 1 h 224"/>
                <a:gd name="T34" fmla="*/ 0 w 129"/>
                <a:gd name="T35" fmla="*/ 1 h 224"/>
                <a:gd name="T36" fmla="*/ 0 w 129"/>
                <a:gd name="T37" fmla="*/ 1 h 224"/>
                <a:gd name="T38" fmla="*/ 0 w 129"/>
                <a:gd name="T39" fmla="*/ 1 h 224"/>
                <a:gd name="T40" fmla="*/ 0 w 129"/>
                <a:gd name="T41" fmla="*/ 1 h 224"/>
                <a:gd name="T42" fmla="*/ 0 w 129"/>
                <a:gd name="T43" fmla="*/ 1 h 224"/>
                <a:gd name="T44" fmla="*/ 0 w 129"/>
                <a:gd name="T45" fmla="*/ 0 h 2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9"/>
                <a:gd name="T70" fmla="*/ 0 h 224"/>
                <a:gd name="T71" fmla="*/ 129 w 129"/>
                <a:gd name="T72" fmla="*/ 224 h 2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9" h="224">
                  <a:moveTo>
                    <a:pt x="101" y="0"/>
                  </a:moveTo>
                  <a:lnTo>
                    <a:pt x="81" y="26"/>
                  </a:lnTo>
                  <a:lnTo>
                    <a:pt x="81" y="55"/>
                  </a:lnTo>
                  <a:lnTo>
                    <a:pt x="94" y="83"/>
                  </a:lnTo>
                  <a:lnTo>
                    <a:pt x="88" y="108"/>
                  </a:lnTo>
                  <a:lnTo>
                    <a:pt x="62" y="121"/>
                  </a:lnTo>
                  <a:lnTo>
                    <a:pt x="39" y="140"/>
                  </a:lnTo>
                  <a:lnTo>
                    <a:pt x="22" y="171"/>
                  </a:lnTo>
                  <a:lnTo>
                    <a:pt x="0" y="220"/>
                  </a:lnTo>
                  <a:lnTo>
                    <a:pt x="7" y="222"/>
                  </a:lnTo>
                  <a:lnTo>
                    <a:pt x="26" y="222"/>
                  </a:lnTo>
                  <a:lnTo>
                    <a:pt x="44" y="224"/>
                  </a:lnTo>
                  <a:lnTo>
                    <a:pt x="51" y="220"/>
                  </a:lnTo>
                  <a:lnTo>
                    <a:pt x="57" y="211"/>
                  </a:lnTo>
                  <a:lnTo>
                    <a:pt x="68" y="196"/>
                  </a:lnTo>
                  <a:lnTo>
                    <a:pt x="79" y="182"/>
                  </a:lnTo>
                  <a:lnTo>
                    <a:pt x="84" y="173"/>
                  </a:lnTo>
                  <a:lnTo>
                    <a:pt x="121" y="108"/>
                  </a:lnTo>
                  <a:lnTo>
                    <a:pt x="129" y="55"/>
                  </a:lnTo>
                  <a:lnTo>
                    <a:pt x="125" y="46"/>
                  </a:lnTo>
                  <a:lnTo>
                    <a:pt x="116" y="28"/>
                  </a:lnTo>
                  <a:lnTo>
                    <a:pt x="105" y="7"/>
                  </a:lnTo>
                  <a:lnTo>
                    <a:pt x="101"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2" name="Freeform 225"/>
            <p:cNvSpPr>
              <a:spLocks noChangeArrowheads="1"/>
            </p:cNvSpPr>
            <p:nvPr/>
          </p:nvSpPr>
          <p:spPr bwMode="auto">
            <a:xfrm>
              <a:off x="4210" y="2394"/>
              <a:ext cx="26" cy="65"/>
            </a:xfrm>
            <a:custGeom>
              <a:avLst/>
              <a:gdLst>
                <a:gd name="T0" fmla="*/ 0 w 53"/>
                <a:gd name="T1" fmla="*/ 0 h 131"/>
                <a:gd name="T2" fmla="*/ 0 w 53"/>
                <a:gd name="T3" fmla="*/ 0 h 131"/>
                <a:gd name="T4" fmla="*/ 0 w 53"/>
                <a:gd name="T5" fmla="*/ 0 h 131"/>
                <a:gd name="T6" fmla="*/ 0 w 53"/>
                <a:gd name="T7" fmla="*/ 0 h 131"/>
                <a:gd name="T8" fmla="*/ 0 w 53"/>
                <a:gd name="T9" fmla="*/ 0 h 131"/>
                <a:gd name="T10" fmla="*/ 0 w 53"/>
                <a:gd name="T11" fmla="*/ 0 h 131"/>
                <a:gd name="T12" fmla="*/ 0 w 53"/>
                <a:gd name="T13" fmla="*/ 0 h 131"/>
                <a:gd name="T14" fmla="*/ 0 w 53"/>
                <a:gd name="T15" fmla="*/ 0 h 131"/>
                <a:gd name="T16" fmla="*/ 0 w 53"/>
                <a:gd name="T17" fmla="*/ 0 h 131"/>
                <a:gd name="T18" fmla="*/ 0 w 53"/>
                <a:gd name="T19" fmla="*/ 0 h 131"/>
                <a:gd name="T20" fmla="*/ 0 w 53"/>
                <a:gd name="T21" fmla="*/ 0 h 131"/>
                <a:gd name="T22" fmla="*/ 0 w 53"/>
                <a:gd name="T23" fmla="*/ 0 h 131"/>
                <a:gd name="T24" fmla="*/ 0 w 53"/>
                <a:gd name="T25" fmla="*/ 0 h 1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131"/>
                <a:gd name="T41" fmla="*/ 53 w 53"/>
                <a:gd name="T42" fmla="*/ 131 h 1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131">
                  <a:moveTo>
                    <a:pt x="0" y="96"/>
                  </a:moveTo>
                  <a:lnTo>
                    <a:pt x="9" y="67"/>
                  </a:lnTo>
                  <a:lnTo>
                    <a:pt x="35" y="26"/>
                  </a:lnTo>
                  <a:lnTo>
                    <a:pt x="53" y="0"/>
                  </a:lnTo>
                  <a:lnTo>
                    <a:pt x="53" y="26"/>
                  </a:lnTo>
                  <a:lnTo>
                    <a:pt x="50" y="48"/>
                  </a:lnTo>
                  <a:lnTo>
                    <a:pt x="35" y="67"/>
                  </a:lnTo>
                  <a:lnTo>
                    <a:pt x="42" y="96"/>
                  </a:lnTo>
                  <a:lnTo>
                    <a:pt x="15" y="131"/>
                  </a:lnTo>
                  <a:lnTo>
                    <a:pt x="11" y="125"/>
                  </a:lnTo>
                  <a:lnTo>
                    <a:pt x="6" y="113"/>
                  </a:lnTo>
                  <a:lnTo>
                    <a:pt x="0" y="101"/>
                  </a:lnTo>
                  <a:lnTo>
                    <a:pt x="0" y="96"/>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3" name="Freeform 226"/>
            <p:cNvSpPr>
              <a:spLocks noChangeArrowheads="1"/>
            </p:cNvSpPr>
            <p:nvPr/>
          </p:nvSpPr>
          <p:spPr bwMode="auto">
            <a:xfrm>
              <a:off x="4156" y="2544"/>
              <a:ext cx="53" cy="68"/>
            </a:xfrm>
            <a:custGeom>
              <a:avLst/>
              <a:gdLst>
                <a:gd name="T0" fmla="*/ 1 w 104"/>
                <a:gd name="T1" fmla="*/ 1 h 136"/>
                <a:gd name="T2" fmla="*/ 1 w 104"/>
                <a:gd name="T3" fmla="*/ 1 h 136"/>
                <a:gd name="T4" fmla="*/ 0 w 104"/>
                <a:gd name="T5" fmla="*/ 1 h 136"/>
                <a:gd name="T6" fmla="*/ 1 w 104"/>
                <a:gd name="T7" fmla="*/ 1 h 136"/>
                <a:gd name="T8" fmla="*/ 1 w 104"/>
                <a:gd name="T9" fmla="*/ 1 h 136"/>
                <a:gd name="T10" fmla="*/ 1 w 104"/>
                <a:gd name="T11" fmla="*/ 1 h 136"/>
                <a:gd name="T12" fmla="*/ 1 w 104"/>
                <a:gd name="T13" fmla="*/ 0 h 136"/>
                <a:gd name="T14" fmla="*/ 1 w 104"/>
                <a:gd name="T15" fmla="*/ 1 h 136"/>
                <a:gd name="T16" fmla="*/ 0 60000 65536"/>
                <a:gd name="T17" fmla="*/ 0 60000 65536"/>
                <a:gd name="T18" fmla="*/ 0 60000 65536"/>
                <a:gd name="T19" fmla="*/ 0 60000 65536"/>
                <a:gd name="T20" fmla="*/ 0 60000 65536"/>
                <a:gd name="T21" fmla="*/ 0 60000 65536"/>
                <a:gd name="T22" fmla="*/ 0 60000 65536"/>
                <a:gd name="T23" fmla="*/ 0 60000 65536"/>
                <a:gd name="T24" fmla="*/ 0 w 104"/>
                <a:gd name="T25" fmla="*/ 0 h 136"/>
                <a:gd name="T26" fmla="*/ 104 w 104"/>
                <a:gd name="T27" fmla="*/ 136 h 1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4" h="136">
                  <a:moveTo>
                    <a:pt x="69" y="38"/>
                  </a:moveTo>
                  <a:lnTo>
                    <a:pt x="31" y="62"/>
                  </a:lnTo>
                  <a:lnTo>
                    <a:pt x="0" y="121"/>
                  </a:lnTo>
                  <a:lnTo>
                    <a:pt x="36" y="136"/>
                  </a:lnTo>
                  <a:lnTo>
                    <a:pt x="71" y="84"/>
                  </a:lnTo>
                  <a:lnTo>
                    <a:pt x="102" y="38"/>
                  </a:lnTo>
                  <a:lnTo>
                    <a:pt x="104" y="0"/>
                  </a:lnTo>
                  <a:lnTo>
                    <a:pt x="69" y="38"/>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4" name="Freeform 227"/>
            <p:cNvSpPr>
              <a:spLocks noChangeArrowheads="1"/>
            </p:cNvSpPr>
            <p:nvPr/>
          </p:nvSpPr>
          <p:spPr bwMode="auto">
            <a:xfrm>
              <a:off x="4159" y="2561"/>
              <a:ext cx="35" cy="42"/>
            </a:xfrm>
            <a:custGeom>
              <a:avLst/>
              <a:gdLst>
                <a:gd name="T0" fmla="*/ 1 w 70"/>
                <a:gd name="T1" fmla="*/ 0 h 84"/>
                <a:gd name="T2" fmla="*/ 1 w 70"/>
                <a:gd name="T3" fmla="*/ 1 h 84"/>
                <a:gd name="T4" fmla="*/ 0 w 70"/>
                <a:gd name="T5" fmla="*/ 1 h 84"/>
                <a:gd name="T6" fmla="*/ 1 w 70"/>
                <a:gd name="T7" fmla="*/ 1 h 84"/>
                <a:gd name="T8" fmla="*/ 1 w 70"/>
                <a:gd name="T9" fmla="*/ 1 h 84"/>
                <a:gd name="T10" fmla="*/ 1 w 70"/>
                <a:gd name="T11" fmla="*/ 1 h 84"/>
                <a:gd name="T12" fmla="*/ 1 w 70"/>
                <a:gd name="T13" fmla="*/ 1 h 84"/>
                <a:gd name="T14" fmla="*/ 1 w 70"/>
                <a:gd name="T15" fmla="*/ 1 h 84"/>
                <a:gd name="T16" fmla="*/ 1 w 70"/>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
                <a:gd name="T28" fmla="*/ 0 h 84"/>
                <a:gd name="T29" fmla="*/ 70 w 70"/>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 h="84">
                  <a:moveTo>
                    <a:pt x="70" y="0"/>
                  </a:moveTo>
                  <a:lnTo>
                    <a:pt x="31" y="29"/>
                  </a:lnTo>
                  <a:lnTo>
                    <a:pt x="0" y="80"/>
                  </a:lnTo>
                  <a:lnTo>
                    <a:pt x="18" y="84"/>
                  </a:lnTo>
                  <a:lnTo>
                    <a:pt x="51" y="51"/>
                  </a:lnTo>
                  <a:lnTo>
                    <a:pt x="53" y="44"/>
                  </a:lnTo>
                  <a:lnTo>
                    <a:pt x="59" y="27"/>
                  </a:lnTo>
                  <a:lnTo>
                    <a:pt x="66" y="11"/>
                  </a:lnTo>
                  <a:lnTo>
                    <a:pt x="70"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5" name="Freeform 228"/>
            <p:cNvSpPr>
              <a:spLocks noChangeArrowheads="1"/>
            </p:cNvSpPr>
            <p:nvPr/>
          </p:nvSpPr>
          <p:spPr bwMode="auto">
            <a:xfrm>
              <a:off x="4055" y="2595"/>
              <a:ext cx="116" cy="160"/>
            </a:xfrm>
            <a:custGeom>
              <a:avLst/>
              <a:gdLst>
                <a:gd name="T0" fmla="*/ 1 w 231"/>
                <a:gd name="T1" fmla="*/ 0 h 321"/>
                <a:gd name="T2" fmla="*/ 1 w 231"/>
                <a:gd name="T3" fmla="*/ 0 h 321"/>
                <a:gd name="T4" fmla="*/ 1 w 231"/>
                <a:gd name="T5" fmla="*/ 0 h 321"/>
                <a:gd name="T6" fmla="*/ 1 w 231"/>
                <a:gd name="T7" fmla="*/ 0 h 321"/>
                <a:gd name="T8" fmla="*/ 0 w 231"/>
                <a:gd name="T9" fmla="*/ 0 h 321"/>
                <a:gd name="T10" fmla="*/ 1 w 231"/>
                <a:gd name="T11" fmla="*/ 0 h 321"/>
                <a:gd name="T12" fmla="*/ 1 w 231"/>
                <a:gd name="T13" fmla="*/ 0 h 321"/>
                <a:gd name="T14" fmla="*/ 1 w 231"/>
                <a:gd name="T15" fmla="*/ 0 h 321"/>
                <a:gd name="T16" fmla="*/ 1 w 231"/>
                <a:gd name="T17" fmla="*/ 0 h 321"/>
                <a:gd name="T18" fmla="*/ 1 w 231"/>
                <a:gd name="T19" fmla="*/ 0 h 321"/>
                <a:gd name="T20" fmla="*/ 1 w 231"/>
                <a:gd name="T21" fmla="*/ 0 h 321"/>
                <a:gd name="T22" fmla="*/ 1 w 231"/>
                <a:gd name="T23" fmla="*/ 0 h 321"/>
                <a:gd name="T24" fmla="*/ 1 w 231"/>
                <a:gd name="T25" fmla="*/ 0 h 321"/>
                <a:gd name="T26" fmla="*/ 1 w 231"/>
                <a:gd name="T27" fmla="*/ 0 h 3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1"/>
                <a:gd name="T43" fmla="*/ 0 h 321"/>
                <a:gd name="T44" fmla="*/ 231 w 231"/>
                <a:gd name="T45" fmla="*/ 321 h 3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1" h="321">
                  <a:moveTo>
                    <a:pt x="95" y="0"/>
                  </a:moveTo>
                  <a:lnTo>
                    <a:pt x="77" y="18"/>
                  </a:lnTo>
                  <a:lnTo>
                    <a:pt x="60" y="51"/>
                  </a:lnTo>
                  <a:lnTo>
                    <a:pt x="42" y="93"/>
                  </a:lnTo>
                  <a:lnTo>
                    <a:pt x="0" y="158"/>
                  </a:lnTo>
                  <a:lnTo>
                    <a:pt x="14" y="211"/>
                  </a:lnTo>
                  <a:lnTo>
                    <a:pt x="57" y="321"/>
                  </a:lnTo>
                  <a:lnTo>
                    <a:pt x="169" y="152"/>
                  </a:lnTo>
                  <a:lnTo>
                    <a:pt x="218" y="62"/>
                  </a:lnTo>
                  <a:lnTo>
                    <a:pt x="231" y="33"/>
                  </a:lnTo>
                  <a:lnTo>
                    <a:pt x="205" y="18"/>
                  </a:lnTo>
                  <a:lnTo>
                    <a:pt x="170" y="25"/>
                  </a:lnTo>
                  <a:lnTo>
                    <a:pt x="132" y="25"/>
                  </a:lnTo>
                  <a:lnTo>
                    <a:pt x="95" y="0"/>
                  </a:lnTo>
                  <a:close/>
                </a:path>
              </a:pathLst>
            </a:custGeom>
            <a:solidFill>
              <a:srgbClr val="8C44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6" name="Freeform 229"/>
            <p:cNvSpPr>
              <a:spLocks noChangeArrowheads="1"/>
            </p:cNvSpPr>
            <p:nvPr/>
          </p:nvSpPr>
          <p:spPr bwMode="auto">
            <a:xfrm>
              <a:off x="4066" y="2611"/>
              <a:ext cx="98" cy="110"/>
            </a:xfrm>
            <a:custGeom>
              <a:avLst/>
              <a:gdLst>
                <a:gd name="T0" fmla="*/ 1 w 194"/>
                <a:gd name="T1" fmla="*/ 1 h 218"/>
                <a:gd name="T2" fmla="*/ 0 w 194"/>
                <a:gd name="T3" fmla="*/ 1 h 218"/>
                <a:gd name="T4" fmla="*/ 1 w 194"/>
                <a:gd name="T5" fmla="*/ 1 h 218"/>
                <a:gd name="T6" fmla="*/ 1 w 194"/>
                <a:gd name="T7" fmla="*/ 1 h 218"/>
                <a:gd name="T8" fmla="*/ 1 w 194"/>
                <a:gd name="T9" fmla="*/ 0 h 218"/>
                <a:gd name="T10" fmla="*/ 1 w 194"/>
                <a:gd name="T11" fmla="*/ 0 h 218"/>
                <a:gd name="T12" fmla="*/ 1 w 194"/>
                <a:gd name="T13" fmla="*/ 1 h 218"/>
                <a:gd name="T14" fmla="*/ 1 w 194"/>
                <a:gd name="T15" fmla="*/ 1 h 218"/>
                <a:gd name="T16" fmla="*/ 1 w 194"/>
                <a:gd name="T17" fmla="*/ 1 h 218"/>
                <a:gd name="T18" fmla="*/ 1 w 194"/>
                <a:gd name="T19" fmla="*/ 1 h 218"/>
                <a:gd name="T20" fmla="*/ 1 w 194"/>
                <a:gd name="T21" fmla="*/ 1 h 218"/>
                <a:gd name="T22" fmla="*/ 1 w 194"/>
                <a:gd name="T23" fmla="*/ 1 h 218"/>
                <a:gd name="T24" fmla="*/ 1 w 194"/>
                <a:gd name="T25" fmla="*/ 1 h 2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4"/>
                <a:gd name="T40" fmla="*/ 0 h 218"/>
                <a:gd name="T41" fmla="*/ 194 w 194"/>
                <a:gd name="T42" fmla="*/ 218 h 2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4" h="218">
                  <a:moveTo>
                    <a:pt x="132" y="2"/>
                  </a:moveTo>
                  <a:lnTo>
                    <a:pt x="0" y="178"/>
                  </a:lnTo>
                  <a:lnTo>
                    <a:pt x="25" y="218"/>
                  </a:lnTo>
                  <a:lnTo>
                    <a:pt x="161" y="40"/>
                  </a:lnTo>
                  <a:lnTo>
                    <a:pt x="194" y="0"/>
                  </a:lnTo>
                  <a:lnTo>
                    <a:pt x="192" y="0"/>
                  </a:lnTo>
                  <a:lnTo>
                    <a:pt x="185" y="2"/>
                  </a:lnTo>
                  <a:lnTo>
                    <a:pt x="174" y="2"/>
                  </a:lnTo>
                  <a:lnTo>
                    <a:pt x="163" y="3"/>
                  </a:lnTo>
                  <a:lnTo>
                    <a:pt x="152" y="3"/>
                  </a:lnTo>
                  <a:lnTo>
                    <a:pt x="141" y="5"/>
                  </a:lnTo>
                  <a:lnTo>
                    <a:pt x="134" y="3"/>
                  </a:lnTo>
                  <a:lnTo>
                    <a:pt x="132" y="2"/>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7" name="Freeform 230"/>
            <p:cNvSpPr>
              <a:spLocks noChangeArrowheads="1"/>
            </p:cNvSpPr>
            <p:nvPr/>
          </p:nvSpPr>
          <p:spPr bwMode="auto">
            <a:xfrm>
              <a:off x="4076" y="2598"/>
              <a:ext cx="97" cy="56"/>
            </a:xfrm>
            <a:custGeom>
              <a:avLst/>
              <a:gdLst>
                <a:gd name="T0" fmla="*/ 1 w 193"/>
                <a:gd name="T1" fmla="*/ 0 h 114"/>
                <a:gd name="T2" fmla="*/ 1 w 193"/>
                <a:gd name="T3" fmla="*/ 0 h 114"/>
                <a:gd name="T4" fmla="*/ 1 w 193"/>
                <a:gd name="T5" fmla="*/ 0 h 114"/>
                <a:gd name="T6" fmla="*/ 1 w 193"/>
                <a:gd name="T7" fmla="*/ 0 h 114"/>
                <a:gd name="T8" fmla="*/ 1 w 193"/>
                <a:gd name="T9" fmla="*/ 0 h 114"/>
                <a:gd name="T10" fmla="*/ 1 w 193"/>
                <a:gd name="T11" fmla="*/ 0 h 114"/>
                <a:gd name="T12" fmla="*/ 1 w 193"/>
                <a:gd name="T13" fmla="*/ 0 h 114"/>
                <a:gd name="T14" fmla="*/ 1 w 193"/>
                <a:gd name="T15" fmla="*/ 0 h 114"/>
                <a:gd name="T16" fmla="*/ 1 w 193"/>
                <a:gd name="T17" fmla="*/ 0 h 114"/>
                <a:gd name="T18" fmla="*/ 0 w 193"/>
                <a:gd name="T19" fmla="*/ 0 h 114"/>
                <a:gd name="T20" fmla="*/ 1 w 193"/>
                <a:gd name="T21" fmla="*/ 0 h 114"/>
                <a:gd name="T22" fmla="*/ 1 w 193"/>
                <a:gd name="T23" fmla="*/ 0 h 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3"/>
                <a:gd name="T37" fmla="*/ 0 h 114"/>
                <a:gd name="T38" fmla="*/ 193 w 193"/>
                <a:gd name="T39" fmla="*/ 114 h 1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3" h="114">
                  <a:moveTo>
                    <a:pt x="22" y="20"/>
                  </a:moveTo>
                  <a:lnTo>
                    <a:pt x="53" y="57"/>
                  </a:lnTo>
                  <a:lnTo>
                    <a:pt x="112" y="85"/>
                  </a:lnTo>
                  <a:lnTo>
                    <a:pt x="161" y="96"/>
                  </a:lnTo>
                  <a:lnTo>
                    <a:pt x="193" y="96"/>
                  </a:lnTo>
                  <a:lnTo>
                    <a:pt x="167" y="114"/>
                  </a:lnTo>
                  <a:lnTo>
                    <a:pt x="125" y="114"/>
                  </a:lnTo>
                  <a:lnTo>
                    <a:pt x="70" y="88"/>
                  </a:lnTo>
                  <a:lnTo>
                    <a:pt x="26" y="63"/>
                  </a:lnTo>
                  <a:lnTo>
                    <a:pt x="0" y="33"/>
                  </a:lnTo>
                  <a:lnTo>
                    <a:pt x="15" y="0"/>
                  </a:lnTo>
                  <a:lnTo>
                    <a:pt x="22" y="20"/>
                  </a:lnTo>
                  <a:close/>
                </a:path>
              </a:pathLst>
            </a:custGeom>
            <a:solidFill>
              <a:srgbClr val="632D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8" name="Freeform 231"/>
            <p:cNvSpPr>
              <a:spLocks noChangeArrowheads="1"/>
            </p:cNvSpPr>
            <p:nvPr/>
          </p:nvSpPr>
          <p:spPr bwMode="auto">
            <a:xfrm>
              <a:off x="4192" y="2458"/>
              <a:ext cx="22" cy="37"/>
            </a:xfrm>
            <a:custGeom>
              <a:avLst/>
              <a:gdLst>
                <a:gd name="T0" fmla="*/ 0 w 44"/>
                <a:gd name="T1" fmla="*/ 1 h 73"/>
                <a:gd name="T2" fmla="*/ 1 w 44"/>
                <a:gd name="T3" fmla="*/ 0 h 73"/>
                <a:gd name="T4" fmla="*/ 1 w 44"/>
                <a:gd name="T5" fmla="*/ 1 h 73"/>
                <a:gd name="T6" fmla="*/ 1 w 44"/>
                <a:gd name="T7" fmla="*/ 1 h 73"/>
                <a:gd name="T8" fmla="*/ 1 w 44"/>
                <a:gd name="T9" fmla="*/ 1 h 73"/>
                <a:gd name="T10" fmla="*/ 1 w 44"/>
                <a:gd name="T11" fmla="*/ 1 h 73"/>
                <a:gd name="T12" fmla="*/ 1 w 44"/>
                <a:gd name="T13" fmla="*/ 1 h 73"/>
                <a:gd name="T14" fmla="*/ 1 w 44"/>
                <a:gd name="T15" fmla="*/ 1 h 73"/>
                <a:gd name="T16" fmla="*/ 1 w 44"/>
                <a:gd name="T17" fmla="*/ 1 h 73"/>
                <a:gd name="T18" fmla="*/ 0 w 44"/>
                <a:gd name="T19" fmla="*/ 1 h 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73"/>
                <a:gd name="T32" fmla="*/ 44 w 44"/>
                <a:gd name="T33" fmla="*/ 73 h 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73">
                  <a:moveTo>
                    <a:pt x="0" y="6"/>
                  </a:moveTo>
                  <a:lnTo>
                    <a:pt x="31" y="0"/>
                  </a:lnTo>
                  <a:lnTo>
                    <a:pt x="44" y="31"/>
                  </a:lnTo>
                  <a:lnTo>
                    <a:pt x="42" y="72"/>
                  </a:lnTo>
                  <a:lnTo>
                    <a:pt x="9" y="73"/>
                  </a:lnTo>
                  <a:lnTo>
                    <a:pt x="17" y="35"/>
                  </a:lnTo>
                  <a:lnTo>
                    <a:pt x="15" y="31"/>
                  </a:lnTo>
                  <a:lnTo>
                    <a:pt x="9" y="22"/>
                  </a:lnTo>
                  <a:lnTo>
                    <a:pt x="4" y="11"/>
                  </a:lnTo>
                  <a:lnTo>
                    <a:pt x="0" y="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29" name="Freeform 232"/>
            <p:cNvSpPr>
              <a:spLocks noChangeArrowheads="1"/>
            </p:cNvSpPr>
            <p:nvPr/>
          </p:nvSpPr>
          <p:spPr bwMode="auto">
            <a:xfrm>
              <a:off x="4197" y="2474"/>
              <a:ext cx="16" cy="23"/>
            </a:xfrm>
            <a:custGeom>
              <a:avLst/>
              <a:gdLst>
                <a:gd name="T0" fmla="*/ 0 w 33"/>
                <a:gd name="T1" fmla="*/ 0 h 48"/>
                <a:gd name="T2" fmla="*/ 0 w 33"/>
                <a:gd name="T3" fmla="*/ 0 h 48"/>
                <a:gd name="T4" fmla="*/ 0 w 33"/>
                <a:gd name="T5" fmla="*/ 0 h 48"/>
                <a:gd name="T6" fmla="*/ 0 w 33"/>
                <a:gd name="T7" fmla="*/ 0 h 48"/>
                <a:gd name="T8" fmla="*/ 0 w 33"/>
                <a:gd name="T9" fmla="*/ 0 h 48"/>
                <a:gd name="T10" fmla="*/ 0 w 33"/>
                <a:gd name="T11" fmla="*/ 0 h 48"/>
                <a:gd name="T12" fmla="*/ 0 w 33"/>
                <a:gd name="T13" fmla="*/ 0 h 48"/>
                <a:gd name="T14" fmla="*/ 0 w 33"/>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48"/>
                <a:gd name="T26" fmla="*/ 33 w 33"/>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48">
                  <a:moveTo>
                    <a:pt x="0" y="48"/>
                  </a:moveTo>
                  <a:lnTo>
                    <a:pt x="28" y="46"/>
                  </a:lnTo>
                  <a:lnTo>
                    <a:pt x="33" y="0"/>
                  </a:lnTo>
                  <a:lnTo>
                    <a:pt x="11" y="6"/>
                  </a:lnTo>
                  <a:lnTo>
                    <a:pt x="9" y="13"/>
                  </a:lnTo>
                  <a:lnTo>
                    <a:pt x="6" y="30"/>
                  </a:lnTo>
                  <a:lnTo>
                    <a:pt x="2" y="44"/>
                  </a:lnTo>
                  <a:lnTo>
                    <a:pt x="0" y="48"/>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0" name="Freeform 233"/>
            <p:cNvSpPr>
              <a:spLocks noChangeArrowheads="1"/>
            </p:cNvSpPr>
            <p:nvPr/>
          </p:nvSpPr>
          <p:spPr bwMode="auto">
            <a:xfrm>
              <a:off x="4205" y="2507"/>
              <a:ext cx="18" cy="30"/>
            </a:xfrm>
            <a:custGeom>
              <a:avLst/>
              <a:gdLst>
                <a:gd name="T0" fmla="*/ 0 w 37"/>
                <a:gd name="T1" fmla="*/ 0 h 61"/>
                <a:gd name="T2" fmla="*/ 0 w 37"/>
                <a:gd name="T3" fmla="*/ 0 h 61"/>
                <a:gd name="T4" fmla="*/ 0 w 37"/>
                <a:gd name="T5" fmla="*/ 0 h 61"/>
                <a:gd name="T6" fmla="*/ 0 w 37"/>
                <a:gd name="T7" fmla="*/ 0 h 61"/>
                <a:gd name="T8" fmla="*/ 0 w 37"/>
                <a:gd name="T9" fmla="*/ 0 h 61"/>
                <a:gd name="T10" fmla="*/ 0 w 37"/>
                <a:gd name="T11" fmla="*/ 0 h 61"/>
                <a:gd name="T12" fmla="*/ 0 w 37"/>
                <a:gd name="T13" fmla="*/ 0 h 61"/>
                <a:gd name="T14" fmla="*/ 0 60000 65536"/>
                <a:gd name="T15" fmla="*/ 0 60000 65536"/>
                <a:gd name="T16" fmla="*/ 0 60000 65536"/>
                <a:gd name="T17" fmla="*/ 0 60000 65536"/>
                <a:gd name="T18" fmla="*/ 0 60000 65536"/>
                <a:gd name="T19" fmla="*/ 0 60000 65536"/>
                <a:gd name="T20" fmla="*/ 0 60000 65536"/>
                <a:gd name="T21" fmla="*/ 0 w 37"/>
                <a:gd name="T22" fmla="*/ 0 h 61"/>
                <a:gd name="T23" fmla="*/ 37 w 37"/>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61">
                  <a:moveTo>
                    <a:pt x="7" y="0"/>
                  </a:moveTo>
                  <a:lnTo>
                    <a:pt x="22" y="19"/>
                  </a:lnTo>
                  <a:lnTo>
                    <a:pt x="37" y="39"/>
                  </a:lnTo>
                  <a:lnTo>
                    <a:pt x="18" y="61"/>
                  </a:lnTo>
                  <a:lnTo>
                    <a:pt x="2" y="43"/>
                  </a:lnTo>
                  <a:lnTo>
                    <a:pt x="0" y="19"/>
                  </a:lnTo>
                  <a:lnTo>
                    <a:pt x="7" y="0"/>
                  </a:lnTo>
                  <a:close/>
                </a:path>
              </a:pathLst>
            </a:custGeom>
            <a:solidFill>
              <a:srgbClr val="996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1" name="Freeform 234"/>
            <p:cNvSpPr>
              <a:spLocks noChangeArrowheads="1"/>
            </p:cNvSpPr>
            <p:nvPr/>
          </p:nvSpPr>
          <p:spPr bwMode="auto">
            <a:xfrm>
              <a:off x="4210" y="2513"/>
              <a:ext cx="11" cy="16"/>
            </a:xfrm>
            <a:custGeom>
              <a:avLst/>
              <a:gdLst>
                <a:gd name="T0" fmla="*/ 1 w 22"/>
                <a:gd name="T1" fmla="*/ 0 h 31"/>
                <a:gd name="T2" fmla="*/ 1 w 22"/>
                <a:gd name="T3" fmla="*/ 1 h 31"/>
                <a:gd name="T4" fmla="*/ 0 w 22"/>
                <a:gd name="T5" fmla="*/ 1 h 31"/>
                <a:gd name="T6" fmla="*/ 0 w 22"/>
                <a:gd name="T7" fmla="*/ 1 h 31"/>
                <a:gd name="T8" fmla="*/ 1 w 22"/>
                <a:gd name="T9" fmla="*/ 1 h 31"/>
                <a:gd name="T10" fmla="*/ 1 w 22"/>
                <a:gd name="T11" fmla="*/ 1 h 31"/>
                <a:gd name="T12" fmla="*/ 1 w 22"/>
                <a:gd name="T13" fmla="*/ 0 h 31"/>
                <a:gd name="T14" fmla="*/ 0 60000 65536"/>
                <a:gd name="T15" fmla="*/ 0 60000 65536"/>
                <a:gd name="T16" fmla="*/ 0 60000 65536"/>
                <a:gd name="T17" fmla="*/ 0 60000 65536"/>
                <a:gd name="T18" fmla="*/ 0 60000 65536"/>
                <a:gd name="T19" fmla="*/ 0 60000 65536"/>
                <a:gd name="T20" fmla="*/ 0 60000 65536"/>
                <a:gd name="T21" fmla="*/ 0 w 22"/>
                <a:gd name="T22" fmla="*/ 0 h 31"/>
                <a:gd name="T23" fmla="*/ 22 w 22"/>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31">
                  <a:moveTo>
                    <a:pt x="2" y="0"/>
                  </a:moveTo>
                  <a:lnTo>
                    <a:pt x="22" y="24"/>
                  </a:lnTo>
                  <a:lnTo>
                    <a:pt x="0" y="31"/>
                  </a:lnTo>
                  <a:lnTo>
                    <a:pt x="0" y="26"/>
                  </a:lnTo>
                  <a:lnTo>
                    <a:pt x="2" y="13"/>
                  </a:lnTo>
                  <a:lnTo>
                    <a:pt x="4" y="2"/>
                  </a:lnTo>
                  <a:lnTo>
                    <a:pt x="2" y="0"/>
                  </a:lnTo>
                  <a:close/>
                </a:path>
              </a:pathLst>
            </a:custGeom>
            <a:solidFill>
              <a:srgbClr val="CE8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2" name="Freeform 235"/>
            <p:cNvSpPr>
              <a:spLocks noChangeArrowheads="1"/>
            </p:cNvSpPr>
            <p:nvPr/>
          </p:nvSpPr>
          <p:spPr bwMode="auto">
            <a:xfrm>
              <a:off x="4115" y="2429"/>
              <a:ext cx="34" cy="68"/>
            </a:xfrm>
            <a:custGeom>
              <a:avLst/>
              <a:gdLst>
                <a:gd name="T0" fmla="*/ 1 w 68"/>
                <a:gd name="T1" fmla="*/ 0 h 138"/>
                <a:gd name="T2" fmla="*/ 1 w 68"/>
                <a:gd name="T3" fmla="*/ 0 h 138"/>
                <a:gd name="T4" fmla="*/ 1 w 68"/>
                <a:gd name="T5" fmla="*/ 0 h 138"/>
                <a:gd name="T6" fmla="*/ 1 w 68"/>
                <a:gd name="T7" fmla="*/ 0 h 138"/>
                <a:gd name="T8" fmla="*/ 1 w 68"/>
                <a:gd name="T9" fmla="*/ 0 h 138"/>
                <a:gd name="T10" fmla="*/ 1 w 68"/>
                <a:gd name="T11" fmla="*/ 0 h 138"/>
                <a:gd name="T12" fmla="*/ 0 w 68"/>
                <a:gd name="T13" fmla="*/ 0 h 138"/>
                <a:gd name="T14" fmla="*/ 1 w 68"/>
                <a:gd name="T15" fmla="*/ 0 h 138"/>
                <a:gd name="T16" fmla="*/ 1 w 68"/>
                <a:gd name="T17" fmla="*/ 0 h 138"/>
                <a:gd name="T18" fmla="*/ 1 w 68"/>
                <a:gd name="T19" fmla="*/ 0 h 138"/>
                <a:gd name="T20" fmla="*/ 1 w 68"/>
                <a:gd name="T21" fmla="*/ 0 h 138"/>
                <a:gd name="T22" fmla="*/ 1 w 68"/>
                <a:gd name="T23" fmla="*/ 0 h 138"/>
                <a:gd name="T24" fmla="*/ 1 w 68"/>
                <a:gd name="T25" fmla="*/ 0 h 1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138"/>
                <a:gd name="T41" fmla="*/ 68 w 68"/>
                <a:gd name="T42" fmla="*/ 138 h 1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138">
                  <a:moveTo>
                    <a:pt x="64" y="26"/>
                  </a:moveTo>
                  <a:lnTo>
                    <a:pt x="62" y="54"/>
                  </a:lnTo>
                  <a:lnTo>
                    <a:pt x="46" y="70"/>
                  </a:lnTo>
                  <a:lnTo>
                    <a:pt x="46" y="99"/>
                  </a:lnTo>
                  <a:lnTo>
                    <a:pt x="39" y="120"/>
                  </a:lnTo>
                  <a:lnTo>
                    <a:pt x="28" y="138"/>
                  </a:lnTo>
                  <a:lnTo>
                    <a:pt x="0" y="136"/>
                  </a:lnTo>
                  <a:lnTo>
                    <a:pt x="15" y="114"/>
                  </a:lnTo>
                  <a:lnTo>
                    <a:pt x="22" y="90"/>
                  </a:lnTo>
                  <a:lnTo>
                    <a:pt x="33" y="57"/>
                  </a:lnTo>
                  <a:lnTo>
                    <a:pt x="48" y="26"/>
                  </a:lnTo>
                  <a:lnTo>
                    <a:pt x="68" y="0"/>
                  </a:lnTo>
                  <a:lnTo>
                    <a:pt x="64" y="2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3" name="Freeform 236"/>
            <p:cNvSpPr>
              <a:spLocks noChangeArrowheads="1"/>
            </p:cNvSpPr>
            <p:nvPr/>
          </p:nvSpPr>
          <p:spPr bwMode="auto">
            <a:xfrm>
              <a:off x="4144" y="2402"/>
              <a:ext cx="37" cy="103"/>
            </a:xfrm>
            <a:custGeom>
              <a:avLst/>
              <a:gdLst>
                <a:gd name="T0" fmla="*/ 1 w 73"/>
                <a:gd name="T1" fmla="*/ 1 h 206"/>
                <a:gd name="T2" fmla="*/ 1 w 73"/>
                <a:gd name="T3" fmla="*/ 1 h 206"/>
                <a:gd name="T4" fmla="*/ 1 w 73"/>
                <a:gd name="T5" fmla="*/ 1 h 206"/>
                <a:gd name="T6" fmla="*/ 1 w 73"/>
                <a:gd name="T7" fmla="*/ 1 h 206"/>
                <a:gd name="T8" fmla="*/ 0 w 73"/>
                <a:gd name="T9" fmla="*/ 1 h 206"/>
                <a:gd name="T10" fmla="*/ 1 w 73"/>
                <a:gd name="T11" fmla="*/ 1 h 206"/>
                <a:gd name="T12" fmla="*/ 1 w 73"/>
                <a:gd name="T13" fmla="*/ 1 h 206"/>
                <a:gd name="T14" fmla="*/ 1 w 73"/>
                <a:gd name="T15" fmla="*/ 1 h 206"/>
                <a:gd name="T16" fmla="*/ 1 w 73"/>
                <a:gd name="T17" fmla="*/ 1 h 206"/>
                <a:gd name="T18" fmla="*/ 1 w 73"/>
                <a:gd name="T19" fmla="*/ 0 h 206"/>
                <a:gd name="T20" fmla="*/ 1 w 73"/>
                <a:gd name="T21" fmla="*/ 1 h 206"/>
                <a:gd name="T22" fmla="*/ 1 w 73"/>
                <a:gd name="T23" fmla="*/ 1 h 206"/>
                <a:gd name="T24" fmla="*/ 1 w 73"/>
                <a:gd name="T25" fmla="*/ 1 h 206"/>
                <a:gd name="T26" fmla="*/ 1 w 73"/>
                <a:gd name="T27" fmla="*/ 1 h 206"/>
                <a:gd name="T28" fmla="*/ 1 w 73"/>
                <a:gd name="T29" fmla="*/ 1 h 206"/>
                <a:gd name="T30" fmla="*/ 1 w 73"/>
                <a:gd name="T31" fmla="*/ 1 h 206"/>
                <a:gd name="T32" fmla="*/ 1 w 73"/>
                <a:gd name="T33" fmla="*/ 1 h 20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3"/>
                <a:gd name="T52" fmla="*/ 0 h 206"/>
                <a:gd name="T53" fmla="*/ 73 w 73"/>
                <a:gd name="T54" fmla="*/ 206 h 20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3" h="206">
                  <a:moveTo>
                    <a:pt x="38" y="121"/>
                  </a:moveTo>
                  <a:lnTo>
                    <a:pt x="31" y="149"/>
                  </a:lnTo>
                  <a:lnTo>
                    <a:pt x="16" y="174"/>
                  </a:lnTo>
                  <a:lnTo>
                    <a:pt x="16" y="206"/>
                  </a:lnTo>
                  <a:lnTo>
                    <a:pt x="0" y="204"/>
                  </a:lnTo>
                  <a:lnTo>
                    <a:pt x="3" y="158"/>
                  </a:lnTo>
                  <a:lnTo>
                    <a:pt x="25" y="121"/>
                  </a:lnTo>
                  <a:lnTo>
                    <a:pt x="38" y="75"/>
                  </a:lnTo>
                  <a:lnTo>
                    <a:pt x="46" y="28"/>
                  </a:lnTo>
                  <a:lnTo>
                    <a:pt x="73" y="0"/>
                  </a:lnTo>
                  <a:lnTo>
                    <a:pt x="69" y="39"/>
                  </a:lnTo>
                  <a:lnTo>
                    <a:pt x="57" y="64"/>
                  </a:lnTo>
                  <a:lnTo>
                    <a:pt x="42" y="107"/>
                  </a:lnTo>
                  <a:lnTo>
                    <a:pt x="42" y="108"/>
                  </a:lnTo>
                  <a:lnTo>
                    <a:pt x="44" y="112"/>
                  </a:lnTo>
                  <a:lnTo>
                    <a:pt x="42" y="118"/>
                  </a:lnTo>
                  <a:lnTo>
                    <a:pt x="38" y="121"/>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4" name="Freeform 237"/>
            <p:cNvSpPr>
              <a:spLocks noChangeArrowheads="1"/>
            </p:cNvSpPr>
            <p:nvPr/>
          </p:nvSpPr>
          <p:spPr bwMode="auto">
            <a:xfrm>
              <a:off x="4213" y="2412"/>
              <a:ext cx="19" cy="43"/>
            </a:xfrm>
            <a:custGeom>
              <a:avLst/>
              <a:gdLst>
                <a:gd name="T0" fmla="*/ 0 w 39"/>
                <a:gd name="T1" fmla="*/ 0 h 87"/>
                <a:gd name="T2" fmla="*/ 0 w 39"/>
                <a:gd name="T3" fmla="*/ 0 h 87"/>
                <a:gd name="T4" fmla="*/ 0 w 39"/>
                <a:gd name="T5" fmla="*/ 0 h 87"/>
                <a:gd name="T6" fmla="*/ 0 w 39"/>
                <a:gd name="T7" fmla="*/ 0 h 87"/>
                <a:gd name="T8" fmla="*/ 0 w 39"/>
                <a:gd name="T9" fmla="*/ 0 h 87"/>
                <a:gd name="T10" fmla="*/ 0 w 39"/>
                <a:gd name="T11" fmla="*/ 0 h 87"/>
                <a:gd name="T12" fmla="*/ 0 w 39"/>
                <a:gd name="T13" fmla="*/ 0 h 87"/>
                <a:gd name="T14" fmla="*/ 0 60000 65536"/>
                <a:gd name="T15" fmla="*/ 0 60000 65536"/>
                <a:gd name="T16" fmla="*/ 0 60000 65536"/>
                <a:gd name="T17" fmla="*/ 0 60000 65536"/>
                <a:gd name="T18" fmla="*/ 0 60000 65536"/>
                <a:gd name="T19" fmla="*/ 0 60000 65536"/>
                <a:gd name="T20" fmla="*/ 0 60000 65536"/>
                <a:gd name="T21" fmla="*/ 0 w 39"/>
                <a:gd name="T22" fmla="*/ 0 h 87"/>
                <a:gd name="T23" fmla="*/ 39 w 39"/>
                <a:gd name="T24" fmla="*/ 87 h 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87">
                  <a:moveTo>
                    <a:pt x="39" y="24"/>
                  </a:moveTo>
                  <a:lnTo>
                    <a:pt x="21" y="64"/>
                  </a:lnTo>
                  <a:lnTo>
                    <a:pt x="0" y="87"/>
                  </a:lnTo>
                  <a:lnTo>
                    <a:pt x="0" y="59"/>
                  </a:lnTo>
                  <a:lnTo>
                    <a:pt x="17" y="33"/>
                  </a:lnTo>
                  <a:lnTo>
                    <a:pt x="32" y="0"/>
                  </a:lnTo>
                  <a:lnTo>
                    <a:pt x="39" y="24"/>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5" name="Freeform 238"/>
            <p:cNvSpPr>
              <a:spLocks noChangeArrowheads="1"/>
            </p:cNvSpPr>
            <p:nvPr/>
          </p:nvSpPr>
          <p:spPr bwMode="auto">
            <a:xfrm>
              <a:off x="4114" y="2509"/>
              <a:ext cx="30" cy="82"/>
            </a:xfrm>
            <a:custGeom>
              <a:avLst/>
              <a:gdLst>
                <a:gd name="T0" fmla="*/ 0 w 61"/>
                <a:gd name="T1" fmla="*/ 1 h 163"/>
                <a:gd name="T2" fmla="*/ 0 w 61"/>
                <a:gd name="T3" fmla="*/ 1 h 163"/>
                <a:gd name="T4" fmla="*/ 0 w 61"/>
                <a:gd name="T5" fmla="*/ 1 h 163"/>
                <a:gd name="T6" fmla="*/ 0 w 61"/>
                <a:gd name="T7" fmla="*/ 1 h 163"/>
                <a:gd name="T8" fmla="*/ 0 w 61"/>
                <a:gd name="T9" fmla="*/ 1 h 163"/>
                <a:gd name="T10" fmla="*/ 0 w 61"/>
                <a:gd name="T11" fmla="*/ 1 h 163"/>
                <a:gd name="T12" fmla="*/ 0 w 61"/>
                <a:gd name="T13" fmla="*/ 1 h 163"/>
                <a:gd name="T14" fmla="*/ 0 w 61"/>
                <a:gd name="T15" fmla="*/ 1 h 163"/>
                <a:gd name="T16" fmla="*/ 0 w 61"/>
                <a:gd name="T17" fmla="*/ 1 h 163"/>
                <a:gd name="T18" fmla="*/ 0 w 61"/>
                <a:gd name="T19" fmla="*/ 0 h 163"/>
                <a:gd name="T20" fmla="*/ 0 w 61"/>
                <a:gd name="T21" fmla="*/ 1 h 1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1"/>
                <a:gd name="T34" fmla="*/ 0 h 163"/>
                <a:gd name="T35" fmla="*/ 61 w 61"/>
                <a:gd name="T36" fmla="*/ 163 h 1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1" h="163">
                  <a:moveTo>
                    <a:pt x="44" y="26"/>
                  </a:moveTo>
                  <a:lnTo>
                    <a:pt x="44" y="53"/>
                  </a:lnTo>
                  <a:lnTo>
                    <a:pt x="61" y="90"/>
                  </a:lnTo>
                  <a:lnTo>
                    <a:pt x="61" y="123"/>
                  </a:lnTo>
                  <a:lnTo>
                    <a:pt x="39" y="163"/>
                  </a:lnTo>
                  <a:lnTo>
                    <a:pt x="6" y="163"/>
                  </a:lnTo>
                  <a:lnTo>
                    <a:pt x="11" y="121"/>
                  </a:lnTo>
                  <a:lnTo>
                    <a:pt x="11" y="86"/>
                  </a:lnTo>
                  <a:lnTo>
                    <a:pt x="0" y="59"/>
                  </a:lnTo>
                  <a:lnTo>
                    <a:pt x="17" y="0"/>
                  </a:lnTo>
                  <a:lnTo>
                    <a:pt x="44" y="26"/>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6" name="Freeform 239"/>
            <p:cNvSpPr>
              <a:spLocks noChangeArrowheads="1"/>
            </p:cNvSpPr>
            <p:nvPr/>
          </p:nvSpPr>
          <p:spPr bwMode="auto">
            <a:xfrm>
              <a:off x="4122" y="2525"/>
              <a:ext cx="17" cy="64"/>
            </a:xfrm>
            <a:custGeom>
              <a:avLst/>
              <a:gdLst>
                <a:gd name="T0" fmla="*/ 1 w 33"/>
                <a:gd name="T1" fmla="*/ 0 h 129"/>
                <a:gd name="T2" fmla="*/ 1 w 33"/>
                <a:gd name="T3" fmla="*/ 0 h 129"/>
                <a:gd name="T4" fmla="*/ 1 w 33"/>
                <a:gd name="T5" fmla="*/ 0 h 129"/>
                <a:gd name="T6" fmla="*/ 1 w 33"/>
                <a:gd name="T7" fmla="*/ 0 h 129"/>
                <a:gd name="T8" fmla="*/ 1 w 33"/>
                <a:gd name="T9" fmla="*/ 0 h 129"/>
                <a:gd name="T10" fmla="*/ 0 w 33"/>
                <a:gd name="T11" fmla="*/ 0 h 129"/>
                <a:gd name="T12" fmla="*/ 1 w 33"/>
                <a:gd name="T13" fmla="*/ 0 h 129"/>
                <a:gd name="T14" fmla="*/ 1 w 33"/>
                <a:gd name="T15" fmla="*/ 0 h 129"/>
                <a:gd name="T16" fmla="*/ 1 w 33"/>
                <a:gd name="T17" fmla="*/ 0 h 1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129"/>
                <a:gd name="T29" fmla="*/ 33 w 33"/>
                <a:gd name="T30" fmla="*/ 129 h 1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129">
                  <a:moveTo>
                    <a:pt x="16" y="39"/>
                  </a:moveTo>
                  <a:lnTo>
                    <a:pt x="33" y="79"/>
                  </a:lnTo>
                  <a:lnTo>
                    <a:pt x="27" y="116"/>
                  </a:lnTo>
                  <a:lnTo>
                    <a:pt x="7" y="129"/>
                  </a:lnTo>
                  <a:lnTo>
                    <a:pt x="11" y="85"/>
                  </a:lnTo>
                  <a:lnTo>
                    <a:pt x="0" y="39"/>
                  </a:lnTo>
                  <a:lnTo>
                    <a:pt x="7" y="0"/>
                  </a:lnTo>
                  <a:lnTo>
                    <a:pt x="18" y="17"/>
                  </a:lnTo>
                  <a:lnTo>
                    <a:pt x="16" y="39"/>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7" name="Freeform 240"/>
            <p:cNvSpPr>
              <a:spLocks noChangeArrowheads="1"/>
            </p:cNvSpPr>
            <p:nvPr/>
          </p:nvSpPr>
          <p:spPr bwMode="auto">
            <a:xfrm>
              <a:off x="4125" y="2461"/>
              <a:ext cx="14" cy="36"/>
            </a:xfrm>
            <a:custGeom>
              <a:avLst/>
              <a:gdLst>
                <a:gd name="T0" fmla="*/ 1 w 28"/>
                <a:gd name="T1" fmla="*/ 1 h 71"/>
                <a:gd name="T2" fmla="*/ 1 w 28"/>
                <a:gd name="T3" fmla="*/ 1 h 71"/>
                <a:gd name="T4" fmla="*/ 0 w 28"/>
                <a:gd name="T5" fmla="*/ 1 h 71"/>
                <a:gd name="T6" fmla="*/ 1 w 28"/>
                <a:gd name="T7" fmla="*/ 1 h 71"/>
                <a:gd name="T8" fmla="*/ 1 w 28"/>
                <a:gd name="T9" fmla="*/ 0 h 71"/>
                <a:gd name="T10" fmla="*/ 1 w 28"/>
                <a:gd name="T11" fmla="*/ 1 h 71"/>
                <a:gd name="T12" fmla="*/ 1 w 28"/>
                <a:gd name="T13" fmla="*/ 1 h 71"/>
                <a:gd name="T14" fmla="*/ 1 w 28"/>
                <a:gd name="T15" fmla="*/ 1 h 71"/>
                <a:gd name="T16" fmla="*/ 1 w 28"/>
                <a:gd name="T17" fmla="*/ 1 h 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71"/>
                <a:gd name="T29" fmla="*/ 28 w 28"/>
                <a:gd name="T30" fmla="*/ 71 h 7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71">
                  <a:moveTo>
                    <a:pt x="28" y="31"/>
                  </a:moveTo>
                  <a:lnTo>
                    <a:pt x="19" y="71"/>
                  </a:lnTo>
                  <a:lnTo>
                    <a:pt x="0" y="66"/>
                  </a:lnTo>
                  <a:lnTo>
                    <a:pt x="8" y="34"/>
                  </a:lnTo>
                  <a:lnTo>
                    <a:pt x="13" y="0"/>
                  </a:lnTo>
                  <a:lnTo>
                    <a:pt x="15" y="5"/>
                  </a:lnTo>
                  <a:lnTo>
                    <a:pt x="20" y="14"/>
                  </a:lnTo>
                  <a:lnTo>
                    <a:pt x="26" y="25"/>
                  </a:lnTo>
                  <a:lnTo>
                    <a:pt x="28" y="31"/>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8" name="Freeform 241"/>
            <p:cNvSpPr>
              <a:spLocks noChangeArrowheads="1"/>
            </p:cNvSpPr>
            <p:nvPr/>
          </p:nvSpPr>
          <p:spPr bwMode="auto">
            <a:xfrm>
              <a:off x="4146" y="2440"/>
              <a:ext cx="22" cy="66"/>
            </a:xfrm>
            <a:custGeom>
              <a:avLst/>
              <a:gdLst>
                <a:gd name="T0" fmla="*/ 1 w 44"/>
                <a:gd name="T1" fmla="*/ 0 h 133"/>
                <a:gd name="T2" fmla="*/ 1 w 44"/>
                <a:gd name="T3" fmla="*/ 0 h 133"/>
                <a:gd name="T4" fmla="*/ 1 w 44"/>
                <a:gd name="T5" fmla="*/ 0 h 133"/>
                <a:gd name="T6" fmla="*/ 1 w 44"/>
                <a:gd name="T7" fmla="*/ 0 h 133"/>
                <a:gd name="T8" fmla="*/ 0 w 44"/>
                <a:gd name="T9" fmla="*/ 0 h 133"/>
                <a:gd name="T10" fmla="*/ 1 w 44"/>
                <a:gd name="T11" fmla="*/ 0 h 133"/>
                <a:gd name="T12" fmla="*/ 1 w 44"/>
                <a:gd name="T13" fmla="*/ 0 h 133"/>
                <a:gd name="T14" fmla="*/ 1 w 44"/>
                <a:gd name="T15" fmla="*/ 0 h 133"/>
                <a:gd name="T16" fmla="*/ 1 w 44"/>
                <a:gd name="T17" fmla="*/ 0 h 133"/>
                <a:gd name="T18" fmla="*/ 1 w 44"/>
                <a:gd name="T19" fmla="*/ 0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133"/>
                <a:gd name="T32" fmla="*/ 44 w 44"/>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133">
                  <a:moveTo>
                    <a:pt x="44" y="30"/>
                  </a:moveTo>
                  <a:lnTo>
                    <a:pt x="39" y="63"/>
                  </a:lnTo>
                  <a:lnTo>
                    <a:pt x="24" y="94"/>
                  </a:lnTo>
                  <a:lnTo>
                    <a:pt x="21" y="133"/>
                  </a:lnTo>
                  <a:lnTo>
                    <a:pt x="0" y="133"/>
                  </a:lnTo>
                  <a:lnTo>
                    <a:pt x="2" y="87"/>
                  </a:lnTo>
                  <a:lnTo>
                    <a:pt x="21" y="72"/>
                  </a:lnTo>
                  <a:lnTo>
                    <a:pt x="28" y="44"/>
                  </a:lnTo>
                  <a:lnTo>
                    <a:pt x="39" y="0"/>
                  </a:lnTo>
                  <a:lnTo>
                    <a:pt x="44" y="3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39" name="Freeform 242"/>
            <p:cNvSpPr>
              <a:spLocks noChangeArrowheads="1"/>
            </p:cNvSpPr>
            <p:nvPr/>
          </p:nvSpPr>
          <p:spPr bwMode="auto">
            <a:xfrm>
              <a:off x="4216" y="2014"/>
              <a:ext cx="68" cy="44"/>
            </a:xfrm>
            <a:custGeom>
              <a:avLst/>
              <a:gdLst>
                <a:gd name="T0" fmla="*/ 1 w 136"/>
                <a:gd name="T1" fmla="*/ 1 h 88"/>
                <a:gd name="T2" fmla="*/ 1 w 136"/>
                <a:gd name="T3" fmla="*/ 1 h 88"/>
                <a:gd name="T4" fmla="*/ 1 w 136"/>
                <a:gd name="T5" fmla="*/ 1 h 88"/>
                <a:gd name="T6" fmla="*/ 1 w 136"/>
                <a:gd name="T7" fmla="*/ 1 h 88"/>
                <a:gd name="T8" fmla="*/ 1 w 136"/>
                <a:gd name="T9" fmla="*/ 1 h 88"/>
                <a:gd name="T10" fmla="*/ 1 w 136"/>
                <a:gd name="T11" fmla="*/ 1 h 88"/>
                <a:gd name="T12" fmla="*/ 1 w 136"/>
                <a:gd name="T13" fmla="*/ 1 h 88"/>
                <a:gd name="T14" fmla="*/ 1 w 136"/>
                <a:gd name="T15" fmla="*/ 1 h 88"/>
                <a:gd name="T16" fmla="*/ 1 w 136"/>
                <a:gd name="T17" fmla="*/ 1 h 88"/>
                <a:gd name="T18" fmla="*/ 1 w 136"/>
                <a:gd name="T19" fmla="*/ 1 h 88"/>
                <a:gd name="T20" fmla="*/ 1 w 136"/>
                <a:gd name="T21" fmla="*/ 1 h 88"/>
                <a:gd name="T22" fmla="*/ 1 w 136"/>
                <a:gd name="T23" fmla="*/ 1 h 88"/>
                <a:gd name="T24" fmla="*/ 1 w 136"/>
                <a:gd name="T25" fmla="*/ 1 h 88"/>
                <a:gd name="T26" fmla="*/ 1 w 136"/>
                <a:gd name="T27" fmla="*/ 1 h 88"/>
                <a:gd name="T28" fmla="*/ 1 w 136"/>
                <a:gd name="T29" fmla="*/ 1 h 88"/>
                <a:gd name="T30" fmla="*/ 1 w 136"/>
                <a:gd name="T31" fmla="*/ 1 h 88"/>
                <a:gd name="T32" fmla="*/ 1 w 136"/>
                <a:gd name="T33" fmla="*/ 1 h 88"/>
                <a:gd name="T34" fmla="*/ 1 w 136"/>
                <a:gd name="T35" fmla="*/ 1 h 88"/>
                <a:gd name="T36" fmla="*/ 1 w 136"/>
                <a:gd name="T37" fmla="*/ 1 h 88"/>
                <a:gd name="T38" fmla="*/ 1 w 136"/>
                <a:gd name="T39" fmla="*/ 1 h 88"/>
                <a:gd name="T40" fmla="*/ 1 w 136"/>
                <a:gd name="T41" fmla="*/ 1 h 88"/>
                <a:gd name="T42" fmla="*/ 1 w 136"/>
                <a:gd name="T43" fmla="*/ 1 h 88"/>
                <a:gd name="T44" fmla="*/ 1 w 136"/>
                <a:gd name="T45" fmla="*/ 1 h 88"/>
                <a:gd name="T46" fmla="*/ 1 w 136"/>
                <a:gd name="T47" fmla="*/ 1 h 88"/>
                <a:gd name="T48" fmla="*/ 1 w 136"/>
                <a:gd name="T49" fmla="*/ 1 h 88"/>
                <a:gd name="T50" fmla="*/ 1 w 136"/>
                <a:gd name="T51" fmla="*/ 1 h 88"/>
                <a:gd name="T52" fmla="*/ 1 w 136"/>
                <a:gd name="T53" fmla="*/ 1 h 88"/>
                <a:gd name="T54" fmla="*/ 1 w 136"/>
                <a:gd name="T55" fmla="*/ 1 h 88"/>
                <a:gd name="T56" fmla="*/ 1 w 136"/>
                <a:gd name="T57" fmla="*/ 1 h 88"/>
                <a:gd name="T58" fmla="*/ 1 w 136"/>
                <a:gd name="T59" fmla="*/ 1 h 88"/>
                <a:gd name="T60" fmla="*/ 1 w 136"/>
                <a:gd name="T61" fmla="*/ 1 h 88"/>
                <a:gd name="T62" fmla="*/ 1 w 136"/>
                <a:gd name="T63" fmla="*/ 1 h 88"/>
                <a:gd name="T64" fmla="*/ 0 w 136"/>
                <a:gd name="T65" fmla="*/ 1 h 88"/>
                <a:gd name="T66" fmla="*/ 1 w 136"/>
                <a:gd name="T67" fmla="*/ 0 h 88"/>
                <a:gd name="T68" fmla="*/ 1 w 136"/>
                <a:gd name="T69" fmla="*/ 1 h 88"/>
                <a:gd name="T70" fmla="*/ 1 w 136"/>
                <a:gd name="T71" fmla="*/ 1 h 88"/>
                <a:gd name="T72" fmla="*/ 1 w 136"/>
                <a:gd name="T73" fmla="*/ 1 h 88"/>
                <a:gd name="T74" fmla="*/ 1 w 136"/>
                <a:gd name="T75" fmla="*/ 1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6"/>
                <a:gd name="T115" fmla="*/ 0 h 88"/>
                <a:gd name="T116" fmla="*/ 136 w 136"/>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6" h="88">
                  <a:moveTo>
                    <a:pt x="71" y="21"/>
                  </a:moveTo>
                  <a:lnTo>
                    <a:pt x="88" y="17"/>
                  </a:lnTo>
                  <a:lnTo>
                    <a:pt x="101" y="35"/>
                  </a:lnTo>
                  <a:lnTo>
                    <a:pt x="101" y="46"/>
                  </a:lnTo>
                  <a:lnTo>
                    <a:pt x="121" y="44"/>
                  </a:lnTo>
                  <a:lnTo>
                    <a:pt x="136" y="55"/>
                  </a:lnTo>
                  <a:lnTo>
                    <a:pt x="125" y="63"/>
                  </a:lnTo>
                  <a:lnTo>
                    <a:pt x="112" y="61"/>
                  </a:lnTo>
                  <a:lnTo>
                    <a:pt x="93" y="52"/>
                  </a:lnTo>
                  <a:lnTo>
                    <a:pt x="93" y="37"/>
                  </a:lnTo>
                  <a:lnTo>
                    <a:pt x="75" y="35"/>
                  </a:lnTo>
                  <a:lnTo>
                    <a:pt x="59" y="33"/>
                  </a:lnTo>
                  <a:lnTo>
                    <a:pt x="77" y="44"/>
                  </a:lnTo>
                  <a:lnTo>
                    <a:pt x="77" y="65"/>
                  </a:lnTo>
                  <a:lnTo>
                    <a:pt x="88" y="65"/>
                  </a:lnTo>
                  <a:lnTo>
                    <a:pt x="99" y="74"/>
                  </a:lnTo>
                  <a:lnTo>
                    <a:pt x="99" y="88"/>
                  </a:lnTo>
                  <a:lnTo>
                    <a:pt x="84" y="74"/>
                  </a:lnTo>
                  <a:lnTo>
                    <a:pt x="70" y="72"/>
                  </a:lnTo>
                  <a:lnTo>
                    <a:pt x="55" y="79"/>
                  </a:lnTo>
                  <a:lnTo>
                    <a:pt x="71" y="61"/>
                  </a:lnTo>
                  <a:lnTo>
                    <a:pt x="62" y="46"/>
                  </a:lnTo>
                  <a:lnTo>
                    <a:pt x="49" y="41"/>
                  </a:lnTo>
                  <a:lnTo>
                    <a:pt x="29" y="44"/>
                  </a:lnTo>
                  <a:lnTo>
                    <a:pt x="44" y="35"/>
                  </a:lnTo>
                  <a:lnTo>
                    <a:pt x="57" y="22"/>
                  </a:lnTo>
                  <a:lnTo>
                    <a:pt x="49" y="13"/>
                  </a:lnTo>
                  <a:lnTo>
                    <a:pt x="33" y="11"/>
                  </a:lnTo>
                  <a:lnTo>
                    <a:pt x="33" y="22"/>
                  </a:lnTo>
                  <a:lnTo>
                    <a:pt x="22" y="22"/>
                  </a:lnTo>
                  <a:lnTo>
                    <a:pt x="26" y="13"/>
                  </a:lnTo>
                  <a:lnTo>
                    <a:pt x="9" y="6"/>
                  </a:lnTo>
                  <a:lnTo>
                    <a:pt x="0" y="6"/>
                  </a:lnTo>
                  <a:lnTo>
                    <a:pt x="24" y="0"/>
                  </a:lnTo>
                  <a:lnTo>
                    <a:pt x="35" y="6"/>
                  </a:lnTo>
                  <a:lnTo>
                    <a:pt x="53" y="4"/>
                  </a:lnTo>
                  <a:lnTo>
                    <a:pt x="66" y="15"/>
                  </a:lnTo>
                  <a:lnTo>
                    <a:pt x="71" y="21"/>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0" name="Freeform 243"/>
            <p:cNvSpPr>
              <a:spLocks noChangeArrowheads="1"/>
            </p:cNvSpPr>
            <p:nvPr/>
          </p:nvSpPr>
          <p:spPr bwMode="auto">
            <a:xfrm>
              <a:off x="4284" y="2067"/>
              <a:ext cx="68" cy="77"/>
            </a:xfrm>
            <a:custGeom>
              <a:avLst/>
              <a:gdLst>
                <a:gd name="T0" fmla="*/ 1 w 135"/>
                <a:gd name="T1" fmla="*/ 0 h 154"/>
                <a:gd name="T2" fmla="*/ 1 w 135"/>
                <a:gd name="T3" fmla="*/ 1 h 154"/>
                <a:gd name="T4" fmla="*/ 1 w 135"/>
                <a:gd name="T5" fmla="*/ 1 h 154"/>
                <a:gd name="T6" fmla="*/ 1 w 135"/>
                <a:gd name="T7" fmla="*/ 1 h 154"/>
                <a:gd name="T8" fmla="*/ 1 w 135"/>
                <a:gd name="T9" fmla="*/ 1 h 154"/>
                <a:gd name="T10" fmla="*/ 1 w 135"/>
                <a:gd name="T11" fmla="*/ 1 h 154"/>
                <a:gd name="T12" fmla="*/ 1 w 135"/>
                <a:gd name="T13" fmla="*/ 1 h 154"/>
                <a:gd name="T14" fmla="*/ 1 w 135"/>
                <a:gd name="T15" fmla="*/ 1 h 154"/>
                <a:gd name="T16" fmla="*/ 1 w 135"/>
                <a:gd name="T17" fmla="*/ 1 h 154"/>
                <a:gd name="T18" fmla="*/ 1 w 135"/>
                <a:gd name="T19" fmla="*/ 1 h 154"/>
                <a:gd name="T20" fmla="*/ 1 w 135"/>
                <a:gd name="T21" fmla="*/ 1 h 154"/>
                <a:gd name="T22" fmla="*/ 1 w 135"/>
                <a:gd name="T23" fmla="*/ 1 h 154"/>
                <a:gd name="T24" fmla="*/ 1 w 135"/>
                <a:gd name="T25" fmla="*/ 1 h 154"/>
                <a:gd name="T26" fmla="*/ 1 w 135"/>
                <a:gd name="T27" fmla="*/ 1 h 154"/>
                <a:gd name="T28" fmla="*/ 1 w 135"/>
                <a:gd name="T29" fmla="*/ 1 h 154"/>
                <a:gd name="T30" fmla="*/ 1 w 135"/>
                <a:gd name="T31" fmla="*/ 1 h 154"/>
                <a:gd name="T32" fmla="*/ 1 w 135"/>
                <a:gd name="T33" fmla="*/ 1 h 154"/>
                <a:gd name="T34" fmla="*/ 1 w 135"/>
                <a:gd name="T35" fmla="*/ 1 h 154"/>
                <a:gd name="T36" fmla="*/ 1 w 135"/>
                <a:gd name="T37" fmla="*/ 1 h 154"/>
                <a:gd name="T38" fmla="*/ 1 w 135"/>
                <a:gd name="T39" fmla="*/ 1 h 154"/>
                <a:gd name="T40" fmla="*/ 1 w 135"/>
                <a:gd name="T41" fmla="*/ 1 h 154"/>
                <a:gd name="T42" fmla="*/ 1 w 135"/>
                <a:gd name="T43" fmla="*/ 1 h 154"/>
                <a:gd name="T44" fmla="*/ 1 w 135"/>
                <a:gd name="T45" fmla="*/ 1 h 154"/>
                <a:gd name="T46" fmla="*/ 1 w 135"/>
                <a:gd name="T47" fmla="*/ 1 h 154"/>
                <a:gd name="T48" fmla="*/ 1 w 135"/>
                <a:gd name="T49" fmla="*/ 1 h 154"/>
                <a:gd name="T50" fmla="*/ 1 w 135"/>
                <a:gd name="T51" fmla="*/ 1 h 154"/>
                <a:gd name="T52" fmla="*/ 1 w 135"/>
                <a:gd name="T53" fmla="*/ 1 h 154"/>
                <a:gd name="T54" fmla="*/ 1 w 135"/>
                <a:gd name="T55" fmla="*/ 1 h 154"/>
                <a:gd name="T56" fmla="*/ 1 w 135"/>
                <a:gd name="T57" fmla="*/ 1 h 154"/>
                <a:gd name="T58" fmla="*/ 1 w 135"/>
                <a:gd name="T59" fmla="*/ 1 h 154"/>
                <a:gd name="T60" fmla="*/ 1 w 135"/>
                <a:gd name="T61" fmla="*/ 1 h 154"/>
                <a:gd name="T62" fmla="*/ 0 w 135"/>
                <a:gd name="T63" fmla="*/ 1 h 154"/>
                <a:gd name="T64" fmla="*/ 1 w 135"/>
                <a:gd name="T65" fmla="*/ 0 h 154"/>
                <a:gd name="T66" fmla="*/ 1 w 135"/>
                <a:gd name="T67" fmla="*/ 0 h 1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5"/>
                <a:gd name="T103" fmla="*/ 0 h 154"/>
                <a:gd name="T104" fmla="*/ 135 w 135"/>
                <a:gd name="T105" fmla="*/ 154 h 1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5" h="154">
                  <a:moveTo>
                    <a:pt x="36" y="0"/>
                  </a:moveTo>
                  <a:lnTo>
                    <a:pt x="60" y="7"/>
                  </a:lnTo>
                  <a:lnTo>
                    <a:pt x="66" y="20"/>
                  </a:lnTo>
                  <a:lnTo>
                    <a:pt x="71" y="31"/>
                  </a:lnTo>
                  <a:lnTo>
                    <a:pt x="86" y="40"/>
                  </a:lnTo>
                  <a:lnTo>
                    <a:pt x="95" y="55"/>
                  </a:lnTo>
                  <a:lnTo>
                    <a:pt x="97" y="66"/>
                  </a:lnTo>
                  <a:lnTo>
                    <a:pt x="112" y="71"/>
                  </a:lnTo>
                  <a:lnTo>
                    <a:pt x="119" y="88"/>
                  </a:lnTo>
                  <a:lnTo>
                    <a:pt x="119" y="104"/>
                  </a:lnTo>
                  <a:lnTo>
                    <a:pt x="130" y="117"/>
                  </a:lnTo>
                  <a:lnTo>
                    <a:pt x="135" y="130"/>
                  </a:lnTo>
                  <a:lnTo>
                    <a:pt x="135" y="154"/>
                  </a:lnTo>
                  <a:lnTo>
                    <a:pt x="130" y="125"/>
                  </a:lnTo>
                  <a:lnTo>
                    <a:pt x="113" y="119"/>
                  </a:lnTo>
                  <a:lnTo>
                    <a:pt x="106" y="119"/>
                  </a:lnTo>
                  <a:lnTo>
                    <a:pt x="108" y="95"/>
                  </a:lnTo>
                  <a:lnTo>
                    <a:pt x="97" y="81"/>
                  </a:lnTo>
                  <a:lnTo>
                    <a:pt x="82" y="82"/>
                  </a:lnTo>
                  <a:lnTo>
                    <a:pt x="84" y="60"/>
                  </a:lnTo>
                  <a:lnTo>
                    <a:pt x="75" y="51"/>
                  </a:lnTo>
                  <a:lnTo>
                    <a:pt x="58" y="51"/>
                  </a:lnTo>
                  <a:lnTo>
                    <a:pt x="69" y="40"/>
                  </a:lnTo>
                  <a:lnTo>
                    <a:pt x="60" y="24"/>
                  </a:lnTo>
                  <a:lnTo>
                    <a:pt x="47" y="18"/>
                  </a:lnTo>
                  <a:lnTo>
                    <a:pt x="51" y="33"/>
                  </a:lnTo>
                  <a:lnTo>
                    <a:pt x="40" y="33"/>
                  </a:lnTo>
                  <a:lnTo>
                    <a:pt x="25" y="33"/>
                  </a:lnTo>
                  <a:lnTo>
                    <a:pt x="36" y="26"/>
                  </a:lnTo>
                  <a:lnTo>
                    <a:pt x="36" y="7"/>
                  </a:lnTo>
                  <a:lnTo>
                    <a:pt x="22" y="7"/>
                  </a:lnTo>
                  <a:lnTo>
                    <a:pt x="0" y="16"/>
                  </a:lnTo>
                  <a:lnTo>
                    <a:pt x="18" y="0"/>
                  </a:lnTo>
                  <a:lnTo>
                    <a:pt x="36"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1" name="Freeform 244"/>
            <p:cNvSpPr>
              <a:spLocks noChangeArrowheads="1"/>
            </p:cNvSpPr>
            <p:nvPr/>
          </p:nvSpPr>
          <p:spPr bwMode="auto">
            <a:xfrm>
              <a:off x="4195" y="2013"/>
              <a:ext cx="40" cy="44"/>
            </a:xfrm>
            <a:custGeom>
              <a:avLst/>
              <a:gdLst>
                <a:gd name="T0" fmla="*/ 1 w 80"/>
                <a:gd name="T1" fmla="*/ 0 h 89"/>
                <a:gd name="T2" fmla="*/ 1 w 80"/>
                <a:gd name="T3" fmla="*/ 0 h 89"/>
                <a:gd name="T4" fmla="*/ 1 w 80"/>
                <a:gd name="T5" fmla="*/ 0 h 89"/>
                <a:gd name="T6" fmla="*/ 1 w 80"/>
                <a:gd name="T7" fmla="*/ 0 h 89"/>
                <a:gd name="T8" fmla="*/ 1 w 80"/>
                <a:gd name="T9" fmla="*/ 0 h 89"/>
                <a:gd name="T10" fmla="*/ 1 w 80"/>
                <a:gd name="T11" fmla="*/ 0 h 89"/>
                <a:gd name="T12" fmla="*/ 1 w 80"/>
                <a:gd name="T13" fmla="*/ 0 h 89"/>
                <a:gd name="T14" fmla="*/ 1 w 80"/>
                <a:gd name="T15" fmla="*/ 0 h 89"/>
                <a:gd name="T16" fmla="*/ 1 w 80"/>
                <a:gd name="T17" fmla="*/ 0 h 89"/>
                <a:gd name="T18" fmla="*/ 1 w 80"/>
                <a:gd name="T19" fmla="*/ 0 h 89"/>
                <a:gd name="T20" fmla="*/ 1 w 80"/>
                <a:gd name="T21" fmla="*/ 0 h 89"/>
                <a:gd name="T22" fmla="*/ 1 w 80"/>
                <a:gd name="T23" fmla="*/ 0 h 89"/>
                <a:gd name="T24" fmla="*/ 1 w 80"/>
                <a:gd name="T25" fmla="*/ 0 h 89"/>
                <a:gd name="T26" fmla="*/ 1 w 80"/>
                <a:gd name="T27" fmla="*/ 0 h 89"/>
                <a:gd name="T28" fmla="*/ 1 w 80"/>
                <a:gd name="T29" fmla="*/ 0 h 89"/>
                <a:gd name="T30" fmla="*/ 1 w 80"/>
                <a:gd name="T31" fmla="*/ 0 h 89"/>
                <a:gd name="T32" fmla="*/ 1 w 80"/>
                <a:gd name="T33" fmla="*/ 0 h 89"/>
                <a:gd name="T34" fmla="*/ 1 w 80"/>
                <a:gd name="T35" fmla="*/ 0 h 89"/>
                <a:gd name="T36" fmla="*/ 1 w 80"/>
                <a:gd name="T37" fmla="*/ 0 h 89"/>
                <a:gd name="T38" fmla="*/ 1 w 80"/>
                <a:gd name="T39" fmla="*/ 0 h 89"/>
                <a:gd name="T40" fmla="*/ 1 w 80"/>
                <a:gd name="T41" fmla="*/ 0 h 89"/>
                <a:gd name="T42" fmla="*/ 1 w 80"/>
                <a:gd name="T43" fmla="*/ 0 h 89"/>
                <a:gd name="T44" fmla="*/ 1 w 80"/>
                <a:gd name="T45" fmla="*/ 0 h 89"/>
                <a:gd name="T46" fmla="*/ 1 w 80"/>
                <a:gd name="T47" fmla="*/ 0 h 89"/>
                <a:gd name="T48" fmla="*/ 1 w 80"/>
                <a:gd name="T49" fmla="*/ 0 h 89"/>
                <a:gd name="T50" fmla="*/ 1 w 80"/>
                <a:gd name="T51" fmla="*/ 0 h 89"/>
                <a:gd name="T52" fmla="*/ 1 w 80"/>
                <a:gd name="T53" fmla="*/ 0 h 89"/>
                <a:gd name="T54" fmla="*/ 0 w 80"/>
                <a:gd name="T55" fmla="*/ 0 h 89"/>
                <a:gd name="T56" fmla="*/ 1 w 80"/>
                <a:gd name="T57" fmla="*/ 0 h 89"/>
                <a:gd name="T58" fmla="*/ 1 w 80"/>
                <a:gd name="T59" fmla="*/ 0 h 89"/>
                <a:gd name="T60" fmla="*/ 1 w 80"/>
                <a:gd name="T61" fmla="*/ 0 h 89"/>
                <a:gd name="T62" fmla="*/ 1 w 80"/>
                <a:gd name="T63" fmla="*/ 0 h 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0"/>
                <a:gd name="T97" fmla="*/ 0 h 89"/>
                <a:gd name="T98" fmla="*/ 80 w 80"/>
                <a:gd name="T99" fmla="*/ 89 h 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0" h="89">
                  <a:moveTo>
                    <a:pt x="9" y="0"/>
                  </a:moveTo>
                  <a:lnTo>
                    <a:pt x="25" y="4"/>
                  </a:lnTo>
                  <a:lnTo>
                    <a:pt x="35" y="17"/>
                  </a:lnTo>
                  <a:lnTo>
                    <a:pt x="35" y="34"/>
                  </a:lnTo>
                  <a:lnTo>
                    <a:pt x="46" y="34"/>
                  </a:lnTo>
                  <a:lnTo>
                    <a:pt x="55" y="41"/>
                  </a:lnTo>
                  <a:lnTo>
                    <a:pt x="55" y="54"/>
                  </a:lnTo>
                  <a:lnTo>
                    <a:pt x="69" y="56"/>
                  </a:lnTo>
                  <a:lnTo>
                    <a:pt x="80" y="67"/>
                  </a:lnTo>
                  <a:lnTo>
                    <a:pt x="60" y="61"/>
                  </a:lnTo>
                  <a:lnTo>
                    <a:pt x="42" y="65"/>
                  </a:lnTo>
                  <a:lnTo>
                    <a:pt x="53" y="68"/>
                  </a:lnTo>
                  <a:lnTo>
                    <a:pt x="62" y="79"/>
                  </a:lnTo>
                  <a:lnTo>
                    <a:pt x="44" y="72"/>
                  </a:lnTo>
                  <a:lnTo>
                    <a:pt x="27" y="74"/>
                  </a:lnTo>
                  <a:lnTo>
                    <a:pt x="16" y="89"/>
                  </a:lnTo>
                  <a:lnTo>
                    <a:pt x="27" y="70"/>
                  </a:lnTo>
                  <a:lnTo>
                    <a:pt x="31" y="59"/>
                  </a:lnTo>
                  <a:lnTo>
                    <a:pt x="14" y="59"/>
                  </a:lnTo>
                  <a:lnTo>
                    <a:pt x="3" y="63"/>
                  </a:lnTo>
                  <a:lnTo>
                    <a:pt x="18" y="50"/>
                  </a:lnTo>
                  <a:lnTo>
                    <a:pt x="46" y="54"/>
                  </a:lnTo>
                  <a:lnTo>
                    <a:pt x="46" y="41"/>
                  </a:lnTo>
                  <a:lnTo>
                    <a:pt x="29" y="41"/>
                  </a:lnTo>
                  <a:lnTo>
                    <a:pt x="16" y="39"/>
                  </a:lnTo>
                  <a:lnTo>
                    <a:pt x="31" y="30"/>
                  </a:lnTo>
                  <a:lnTo>
                    <a:pt x="25" y="12"/>
                  </a:lnTo>
                  <a:lnTo>
                    <a:pt x="0" y="10"/>
                  </a:lnTo>
                  <a:lnTo>
                    <a:pt x="1" y="8"/>
                  </a:lnTo>
                  <a:lnTo>
                    <a:pt x="3" y="4"/>
                  </a:lnTo>
                  <a:lnTo>
                    <a:pt x="7" y="2"/>
                  </a:lnTo>
                  <a:lnTo>
                    <a:pt x="9"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2" name="Freeform 245"/>
            <p:cNvSpPr>
              <a:spLocks noChangeArrowheads="1"/>
            </p:cNvSpPr>
            <p:nvPr/>
          </p:nvSpPr>
          <p:spPr bwMode="auto">
            <a:xfrm>
              <a:off x="4211" y="2067"/>
              <a:ext cx="33" cy="24"/>
            </a:xfrm>
            <a:custGeom>
              <a:avLst/>
              <a:gdLst>
                <a:gd name="T0" fmla="*/ 1 w 66"/>
                <a:gd name="T1" fmla="*/ 0 h 48"/>
                <a:gd name="T2" fmla="*/ 1 w 66"/>
                <a:gd name="T3" fmla="*/ 1 h 48"/>
                <a:gd name="T4" fmla="*/ 1 w 66"/>
                <a:gd name="T5" fmla="*/ 1 h 48"/>
                <a:gd name="T6" fmla="*/ 1 w 66"/>
                <a:gd name="T7" fmla="*/ 1 h 48"/>
                <a:gd name="T8" fmla="*/ 1 w 66"/>
                <a:gd name="T9" fmla="*/ 1 h 48"/>
                <a:gd name="T10" fmla="*/ 1 w 66"/>
                <a:gd name="T11" fmla="*/ 1 h 48"/>
                <a:gd name="T12" fmla="*/ 1 w 66"/>
                <a:gd name="T13" fmla="*/ 1 h 48"/>
                <a:gd name="T14" fmla="*/ 1 w 66"/>
                <a:gd name="T15" fmla="*/ 1 h 48"/>
                <a:gd name="T16" fmla="*/ 1 w 66"/>
                <a:gd name="T17" fmla="*/ 1 h 48"/>
                <a:gd name="T18" fmla="*/ 1 w 66"/>
                <a:gd name="T19" fmla="*/ 1 h 48"/>
                <a:gd name="T20" fmla="*/ 1 w 66"/>
                <a:gd name="T21" fmla="*/ 1 h 48"/>
                <a:gd name="T22" fmla="*/ 1 w 66"/>
                <a:gd name="T23" fmla="*/ 1 h 48"/>
                <a:gd name="T24" fmla="*/ 0 w 66"/>
                <a:gd name="T25" fmla="*/ 1 h 48"/>
                <a:gd name="T26" fmla="*/ 1 w 66"/>
                <a:gd name="T27" fmla="*/ 0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
                <a:gd name="T43" fmla="*/ 0 h 48"/>
                <a:gd name="T44" fmla="*/ 66 w 66"/>
                <a:gd name="T45" fmla="*/ 48 h 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 h="48">
                  <a:moveTo>
                    <a:pt x="9" y="0"/>
                  </a:moveTo>
                  <a:lnTo>
                    <a:pt x="35" y="2"/>
                  </a:lnTo>
                  <a:lnTo>
                    <a:pt x="46" y="18"/>
                  </a:lnTo>
                  <a:lnTo>
                    <a:pt x="46" y="33"/>
                  </a:lnTo>
                  <a:lnTo>
                    <a:pt x="64" y="33"/>
                  </a:lnTo>
                  <a:lnTo>
                    <a:pt x="66" y="48"/>
                  </a:lnTo>
                  <a:lnTo>
                    <a:pt x="53" y="42"/>
                  </a:lnTo>
                  <a:lnTo>
                    <a:pt x="31" y="42"/>
                  </a:lnTo>
                  <a:lnTo>
                    <a:pt x="16" y="48"/>
                  </a:lnTo>
                  <a:lnTo>
                    <a:pt x="36" y="31"/>
                  </a:lnTo>
                  <a:lnTo>
                    <a:pt x="33" y="16"/>
                  </a:lnTo>
                  <a:lnTo>
                    <a:pt x="16" y="9"/>
                  </a:lnTo>
                  <a:lnTo>
                    <a:pt x="0" y="11"/>
                  </a:lnTo>
                  <a:lnTo>
                    <a:pt x="9"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3" name="Freeform 246"/>
            <p:cNvSpPr>
              <a:spLocks noChangeArrowheads="1"/>
            </p:cNvSpPr>
            <p:nvPr/>
          </p:nvSpPr>
          <p:spPr bwMode="auto">
            <a:xfrm>
              <a:off x="4332" y="2141"/>
              <a:ext cx="30" cy="77"/>
            </a:xfrm>
            <a:custGeom>
              <a:avLst/>
              <a:gdLst>
                <a:gd name="T0" fmla="*/ 1 w 59"/>
                <a:gd name="T1" fmla="*/ 1 h 154"/>
                <a:gd name="T2" fmla="*/ 1 w 59"/>
                <a:gd name="T3" fmla="*/ 1 h 154"/>
                <a:gd name="T4" fmla="*/ 1 w 59"/>
                <a:gd name="T5" fmla="*/ 1 h 154"/>
                <a:gd name="T6" fmla="*/ 1 w 59"/>
                <a:gd name="T7" fmla="*/ 1 h 154"/>
                <a:gd name="T8" fmla="*/ 1 w 59"/>
                <a:gd name="T9" fmla="*/ 1 h 154"/>
                <a:gd name="T10" fmla="*/ 1 w 59"/>
                <a:gd name="T11" fmla="*/ 1 h 154"/>
                <a:gd name="T12" fmla="*/ 1 w 59"/>
                <a:gd name="T13" fmla="*/ 1 h 154"/>
                <a:gd name="T14" fmla="*/ 0 w 59"/>
                <a:gd name="T15" fmla="*/ 1 h 154"/>
                <a:gd name="T16" fmla="*/ 1 w 59"/>
                <a:gd name="T17" fmla="*/ 1 h 154"/>
                <a:gd name="T18" fmla="*/ 1 w 59"/>
                <a:gd name="T19" fmla="*/ 1 h 154"/>
                <a:gd name="T20" fmla="*/ 1 w 59"/>
                <a:gd name="T21" fmla="*/ 0 h 154"/>
                <a:gd name="T22" fmla="*/ 1 w 59"/>
                <a:gd name="T23" fmla="*/ 1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9"/>
                <a:gd name="T37" fmla="*/ 0 h 154"/>
                <a:gd name="T38" fmla="*/ 59 w 59"/>
                <a:gd name="T39" fmla="*/ 154 h 1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9" h="154">
                  <a:moveTo>
                    <a:pt x="33" y="27"/>
                  </a:moveTo>
                  <a:lnTo>
                    <a:pt x="42" y="64"/>
                  </a:lnTo>
                  <a:lnTo>
                    <a:pt x="49" y="90"/>
                  </a:lnTo>
                  <a:lnTo>
                    <a:pt x="59" y="128"/>
                  </a:lnTo>
                  <a:lnTo>
                    <a:pt x="53" y="154"/>
                  </a:lnTo>
                  <a:lnTo>
                    <a:pt x="46" y="110"/>
                  </a:lnTo>
                  <a:lnTo>
                    <a:pt x="26" y="108"/>
                  </a:lnTo>
                  <a:lnTo>
                    <a:pt x="0" y="97"/>
                  </a:lnTo>
                  <a:lnTo>
                    <a:pt x="29" y="80"/>
                  </a:lnTo>
                  <a:lnTo>
                    <a:pt x="29" y="44"/>
                  </a:lnTo>
                  <a:lnTo>
                    <a:pt x="2" y="0"/>
                  </a:lnTo>
                  <a:lnTo>
                    <a:pt x="33" y="27"/>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4" name="Freeform 247"/>
            <p:cNvSpPr>
              <a:spLocks noChangeArrowheads="1"/>
            </p:cNvSpPr>
            <p:nvPr/>
          </p:nvSpPr>
          <p:spPr bwMode="auto">
            <a:xfrm>
              <a:off x="4267" y="2240"/>
              <a:ext cx="92" cy="181"/>
            </a:xfrm>
            <a:custGeom>
              <a:avLst/>
              <a:gdLst>
                <a:gd name="T0" fmla="*/ 1 w 183"/>
                <a:gd name="T1" fmla="*/ 0 h 362"/>
                <a:gd name="T2" fmla="*/ 1 w 183"/>
                <a:gd name="T3" fmla="*/ 1 h 362"/>
                <a:gd name="T4" fmla="*/ 1 w 183"/>
                <a:gd name="T5" fmla="*/ 1 h 362"/>
                <a:gd name="T6" fmla="*/ 1 w 183"/>
                <a:gd name="T7" fmla="*/ 1 h 362"/>
                <a:gd name="T8" fmla="*/ 1 w 183"/>
                <a:gd name="T9" fmla="*/ 1 h 362"/>
                <a:gd name="T10" fmla="*/ 1 w 183"/>
                <a:gd name="T11" fmla="*/ 1 h 362"/>
                <a:gd name="T12" fmla="*/ 1 w 183"/>
                <a:gd name="T13" fmla="*/ 1 h 362"/>
                <a:gd name="T14" fmla="*/ 1 w 183"/>
                <a:gd name="T15" fmla="*/ 1 h 362"/>
                <a:gd name="T16" fmla="*/ 1 w 183"/>
                <a:gd name="T17" fmla="*/ 1 h 362"/>
                <a:gd name="T18" fmla="*/ 1 w 183"/>
                <a:gd name="T19" fmla="*/ 1 h 362"/>
                <a:gd name="T20" fmla="*/ 1 w 183"/>
                <a:gd name="T21" fmla="*/ 1 h 362"/>
                <a:gd name="T22" fmla="*/ 1 w 183"/>
                <a:gd name="T23" fmla="*/ 1 h 362"/>
                <a:gd name="T24" fmla="*/ 0 w 183"/>
                <a:gd name="T25" fmla="*/ 1 h 362"/>
                <a:gd name="T26" fmla="*/ 1 w 183"/>
                <a:gd name="T27" fmla="*/ 1 h 362"/>
                <a:gd name="T28" fmla="*/ 1 w 183"/>
                <a:gd name="T29" fmla="*/ 1 h 362"/>
                <a:gd name="T30" fmla="*/ 1 w 183"/>
                <a:gd name="T31" fmla="*/ 1 h 362"/>
                <a:gd name="T32" fmla="*/ 1 w 183"/>
                <a:gd name="T33" fmla="*/ 1 h 362"/>
                <a:gd name="T34" fmla="*/ 1 w 183"/>
                <a:gd name="T35" fmla="*/ 1 h 362"/>
                <a:gd name="T36" fmla="*/ 1 w 183"/>
                <a:gd name="T37" fmla="*/ 1 h 362"/>
                <a:gd name="T38" fmla="*/ 1 w 183"/>
                <a:gd name="T39" fmla="*/ 1 h 362"/>
                <a:gd name="T40" fmla="*/ 1 w 183"/>
                <a:gd name="T41" fmla="*/ 1 h 362"/>
                <a:gd name="T42" fmla="*/ 1 w 183"/>
                <a:gd name="T43" fmla="*/ 1 h 362"/>
                <a:gd name="T44" fmla="*/ 1 w 183"/>
                <a:gd name="T45" fmla="*/ 1 h 362"/>
                <a:gd name="T46" fmla="*/ 1 w 183"/>
                <a:gd name="T47" fmla="*/ 1 h 362"/>
                <a:gd name="T48" fmla="*/ 1 w 183"/>
                <a:gd name="T49" fmla="*/ 1 h 362"/>
                <a:gd name="T50" fmla="*/ 1 w 183"/>
                <a:gd name="T51" fmla="*/ 1 h 362"/>
                <a:gd name="T52" fmla="*/ 1 w 183"/>
                <a:gd name="T53" fmla="*/ 1 h 362"/>
                <a:gd name="T54" fmla="*/ 1 w 183"/>
                <a:gd name="T55" fmla="*/ 1 h 362"/>
                <a:gd name="T56" fmla="*/ 1 w 183"/>
                <a:gd name="T57" fmla="*/ 0 h 3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3"/>
                <a:gd name="T88" fmla="*/ 0 h 362"/>
                <a:gd name="T89" fmla="*/ 183 w 183"/>
                <a:gd name="T90" fmla="*/ 362 h 36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3" h="362">
                  <a:moveTo>
                    <a:pt x="159" y="0"/>
                  </a:moveTo>
                  <a:lnTo>
                    <a:pt x="179" y="20"/>
                  </a:lnTo>
                  <a:lnTo>
                    <a:pt x="183" y="60"/>
                  </a:lnTo>
                  <a:lnTo>
                    <a:pt x="176" y="121"/>
                  </a:lnTo>
                  <a:lnTo>
                    <a:pt x="168" y="158"/>
                  </a:lnTo>
                  <a:lnTo>
                    <a:pt x="152" y="204"/>
                  </a:lnTo>
                  <a:lnTo>
                    <a:pt x="135" y="264"/>
                  </a:lnTo>
                  <a:lnTo>
                    <a:pt x="123" y="284"/>
                  </a:lnTo>
                  <a:lnTo>
                    <a:pt x="106" y="301"/>
                  </a:lnTo>
                  <a:lnTo>
                    <a:pt x="82" y="336"/>
                  </a:lnTo>
                  <a:lnTo>
                    <a:pt x="60" y="358"/>
                  </a:lnTo>
                  <a:lnTo>
                    <a:pt x="29" y="362"/>
                  </a:lnTo>
                  <a:lnTo>
                    <a:pt x="0" y="362"/>
                  </a:lnTo>
                  <a:lnTo>
                    <a:pt x="60" y="341"/>
                  </a:lnTo>
                  <a:lnTo>
                    <a:pt x="73" y="318"/>
                  </a:lnTo>
                  <a:lnTo>
                    <a:pt x="102" y="299"/>
                  </a:lnTo>
                  <a:lnTo>
                    <a:pt x="115" y="272"/>
                  </a:lnTo>
                  <a:lnTo>
                    <a:pt x="135" y="231"/>
                  </a:lnTo>
                  <a:lnTo>
                    <a:pt x="146" y="191"/>
                  </a:lnTo>
                  <a:lnTo>
                    <a:pt x="148" y="150"/>
                  </a:lnTo>
                  <a:lnTo>
                    <a:pt x="126" y="105"/>
                  </a:lnTo>
                  <a:lnTo>
                    <a:pt x="152" y="134"/>
                  </a:lnTo>
                  <a:lnTo>
                    <a:pt x="168" y="97"/>
                  </a:lnTo>
                  <a:lnTo>
                    <a:pt x="172" y="64"/>
                  </a:lnTo>
                  <a:lnTo>
                    <a:pt x="163" y="22"/>
                  </a:lnTo>
                  <a:lnTo>
                    <a:pt x="163" y="18"/>
                  </a:lnTo>
                  <a:lnTo>
                    <a:pt x="163" y="9"/>
                  </a:lnTo>
                  <a:lnTo>
                    <a:pt x="161" y="2"/>
                  </a:lnTo>
                  <a:lnTo>
                    <a:pt x="159"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5" name="Freeform 248"/>
            <p:cNvSpPr>
              <a:spLocks noChangeArrowheads="1"/>
            </p:cNvSpPr>
            <p:nvPr/>
          </p:nvSpPr>
          <p:spPr bwMode="auto">
            <a:xfrm>
              <a:off x="4292" y="2414"/>
              <a:ext cx="689" cy="593"/>
            </a:xfrm>
            <a:custGeom>
              <a:avLst/>
              <a:gdLst>
                <a:gd name="T0" fmla="*/ 1 w 1378"/>
                <a:gd name="T1" fmla="*/ 0 h 1186"/>
                <a:gd name="T2" fmla="*/ 1 w 1378"/>
                <a:gd name="T3" fmla="*/ 1 h 1186"/>
                <a:gd name="T4" fmla="*/ 1 w 1378"/>
                <a:gd name="T5" fmla="*/ 1 h 1186"/>
                <a:gd name="T6" fmla="*/ 1 w 1378"/>
                <a:gd name="T7" fmla="*/ 1 h 1186"/>
                <a:gd name="T8" fmla="*/ 1 w 1378"/>
                <a:gd name="T9" fmla="*/ 1 h 1186"/>
                <a:gd name="T10" fmla="*/ 1 w 1378"/>
                <a:gd name="T11" fmla="*/ 1 h 1186"/>
                <a:gd name="T12" fmla="*/ 1 w 1378"/>
                <a:gd name="T13" fmla="*/ 1 h 1186"/>
                <a:gd name="T14" fmla="*/ 1 w 1378"/>
                <a:gd name="T15" fmla="*/ 1 h 1186"/>
                <a:gd name="T16" fmla="*/ 1 w 1378"/>
                <a:gd name="T17" fmla="*/ 1 h 1186"/>
                <a:gd name="T18" fmla="*/ 1 w 1378"/>
                <a:gd name="T19" fmla="*/ 1 h 1186"/>
                <a:gd name="T20" fmla="*/ 1 w 1378"/>
                <a:gd name="T21" fmla="*/ 1 h 1186"/>
                <a:gd name="T22" fmla="*/ 1 w 1378"/>
                <a:gd name="T23" fmla="*/ 1 h 1186"/>
                <a:gd name="T24" fmla="*/ 1 w 1378"/>
                <a:gd name="T25" fmla="*/ 1 h 1186"/>
                <a:gd name="T26" fmla="*/ 1 w 1378"/>
                <a:gd name="T27" fmla="*/ 1 h 1186"/>
                <a:gd name="T28" fmla="*/ 1 w 1378"/>
                <a:gd name="T29" fmla="*/ 1 h 1186"/>
                <a:gd name="T30" fmla="*/ 1 w 1378"/>
                <a:gd name="T31" fmla="*/ 1 h 1186"/>
                <a:gd name="T32" fmla="*/ 1 w 1378"/>
                <a:gd name="T33" fmla="*/ 1 h 1186"/>
                <a:gd name="T34" fmla="*/ 1 w 1378"/>
                <a:gd name="T35" fmla="*/ 1 h 1186"/>
                <a:gd name="T36" fmla="*/ 1 w 1378"/>
                <a:gd name="T37" fmla="*/ 1 h 1186"/>
                <a:gd name="T38" fmla="*/ 1 w 1378"/>
                <a:gd name="T39" fmla="*/ 1 h 1186"/>
                <a:gd name="T40" fmla="*/ 1 w 1378"/>
                <a:gd name="T41" fmla="*/ 1 h 1186"/>
                <a:gd name="T42" fmla="*/ 1 w 1378"/>
                <a:gd name="T43" fmla="*/ 1 h 1186"/>
                <a:gd name="T44" fmla="*/ 1 w 1378"/>
                <a:gd name="T45" fmla="*/ 1 h 1186"/>
                <a:gd name="T46" fmla="*/ 2 w 1378"/>
                <a:gd name="T47" fmla="*/ 1 h 1186"/>
                <a:gd name="T48" fmla="*/ 2 w 1378"/>
                <a:gd name="T49" fmla="*/ 1 h 1186"/>
                <a:gd name="T50" fmla="*/ 2 w 1378"/>
                <a:gd name="T51" fmla="*/ 2 h 1186"/>
                <a:gd name="T52" fmla="*/ 2 w 1378"/>
                <a:gd name="T53" fmla="*/ 2 h 1186"/>
                <a:gd name="T54" fmla="*/ 2 w 1378"/>
                <a:gd name="T55" fmla="*/ 2 h 1186"/>
                <a:gd name="T56" fmla="*/ 2 w 1378"/>
                <a:gd name="T57" fmla="*/ 2 h 1186"/>
                <a:gd name="T58" fmla="*/ 2 w 1378"/>
                <a:gd name="T59" fmla="*/ 2 h 1186"/>
                <a:gd name="T60" fmla="*/ 2 w 1378"/>
                <a:gd name="T61" fmla="*/ 1 h 1186"/>
                <a:gd name="T62" fmla="*/ 2 w 1378"/>
                <a:gd name="T63" fmla="*/ 1 h 1186"/>
                <a:gd name="T64" fmla="*/ 1 w 1378"/>
                <a:gd name="T65" fmla="*/ 1 h 1186"/>
                <a:gd name="T66" fmla="*/ 1 w 1378"/>
                <a:gd name="T67" fmla="*/ 1 h 1186"/>
                <a:gd name="T68" fmla="*/ 1 w 1378"/>
                <a:gd name="T69" fmla="*/ 1 h 1186"/>
                <a:gd name="T70" fmla="*/ 1 w 1378"/>
                <a:gd name="T71" fmla="*/ 1 h 1186"/>
                <a:gd name="T72" fmla="*/ 1 w 1378"/>
                <a:gd name="T73" fmla="*/ 1 h 1186"/>
                <a:gd name="T74" fmla="*/ 1 w 1378"/>
                <a:gd name="T75" fmla="*/ 1 h 1186"/>
                <a:gd name="T76" fmla="*/ 1 w 1378"/>
                <a:gd name="T77" fmla="*/ 1 h 1186"/>
                <a:gd name="T78" fmla="*/ 1 w 1378"/>
                <a:gd name="T79" fmla="*/ 1 h 1186"/>
                <a:gd name="T80" fmla="*/ 1 w 1378"/>
                <a:gd name="T81" fmla="*/ 1 h 1186"/>
                <a:gd name="T82" fmla="*/ 1 w 1378"/>
                <a:gd name="T83" fmla="*/ 1 h 1186"/>
                <a:gd name="T84" fmla="*/ 1 w 1378"/>
                <a:gd name="T85" fmla="*/ 1 h 1186"/>
                <a:gd name="T86" fmla="*/ 1 w 1378"/>
                <a:gd name="T87" fmla="*/ 1 h 1186"/>
                <a:gd name="T88" fmla="*/ 1 w 1378"/>
                <a:gd name="T89" fmla="*/ 1 h 1186"/>
                <a:gd name="T90" fmla="*/ 1 w 1378"/>
                <a:gd name="T91" fmla="*/ 1 h 1186"/>
                <a:gd name="T92" fmla="*/ 1 w 1378"/>
                <a:gd name="T93" fmla="*/ 1 h 1186"/>
                <a:gd name="T94" fmla="*/ 1 w 1378"/>
                <a:gd name="T95" fmla="*/ 1 h 1186"/>
                <a:gd name="T96" fmla="*/ 1 w 1378"/>
                <a:gd name="T97" fmla="*/ 1 h 1186"/>
                <a:gd name="T98" fmla="*/ 1 w 1378"/>
                <a:gd name="T99" fmla="*/ 1 h 1186"/>
                <a:gd name="T100" fmla="*/ 1 w 1378"/>
                <a:gd name="T101" fmla="*/ 1 h 1186"/>
                <a:gd name="T102" fmla="*/ 1 w 1378"/>
                <a:gd name="T103" fmla="*/ 1 h 1186"/>
                <a:gd name="T104" fmla="*/ 1 w 1378"/>
                <a:gd name="T105" fmla="*/ 1 h 1186"/>
                <a:gd name="T106" fmla="*/ 1 w 1378"/>
                <a:gd name="T107" fmla="*/ 1 h 1186"/>
                <a:gd name="T108" fmla="*/ 0 w 1378"/>
                <a:gd name="T109" fmla="*/ 1 h 1186"/>
                <a:gd name="T110" fmla="*/ 1 w 1378"/>
                <a:gd name="T111" fmla="*/ 1 h 1186"/>
                <a:gd name="T112" fmla="*/ 1 w 1378"/>
                <a:gd name="T113" fmla="*/ 1 h 1186"/>
                <a:gd name="T114" fmla="*/ 1 w 1378"/>
                <a:gd name="T115" fmla="*/ 1 h 1186"/>
                <a:gd name="T116" fmla="*/ 1 w 1378"/>
                <a:gd name="T117" fmla="*/ 0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78"/>
                <a:gd name="T178" fmla="*/ 0 h 1186"/>
                <a:gd name="T179" fmla="*/ 1378 w 1378"/>
                <a:gd name="T180" fmla="*/ 1186 h 11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78" h="1186">
                  <a:moveTo>
                    <a:pt x="20" y="0"/>
                  </a:moveTo>
                  <a:lnTo>
                    <a:pt x="64" y="24"/>
                  </a:lnTo>
                  <a:lnTo>
                    <a:pt x="107" y="44"/>
                  </a:lnTo>
                  <a:lnTo>
                    <a:pt x="145" y="66"/>
                  </a:lnTo>
                  <a:lnTo>
                    <a:pt x="180" y="90"/>
                  </a:lnTo>
                  <a:lnTo>
                    <a:pt x="215" y="114"/>
                  </a:lnTo>
                  <a:lnTo>
                    <a:pt x="246" y="143"/>
                  </a:lnTo>
                  <a:lnTo>
                    <a:pt x="277" y="178"/>
                  </a:lnTo>
                  <a:lnTo>
                    <a:pt x="307" y="218"/>
                  </a:lnTo>
                  <a:lnTo>
                    <a:pt x="363" y="270"/>
                  </a:lnTo>
                  <a:lnTo>
                    <a:pt x="384" y="321"/>
                  </a:lnTo>
                  <a:lnTo>
                    <a:pt x="415" y="400"/>
                  </a:lnTo>
                  <a:lnTo>
                    <a:pt x="441" y="483"/>
                  </a:lnTo>
                  <a:lnTo>
                    <a:pt x="466" y="580"/>
                  </a:lnTo>
                  <a:lnTo>
                    <a:pt x="536" y="657"/>
                  </a:lnTo>
                  <a:lnTo>
                    <a:pt x="587" y="760"/>
                  </a:lnTo>
                  <a:lnTo>
                    <a:pt x="613" y="845"/>
                  </a:lnTo>
                  <a:lnTo>
                    <a:pt x="626" y="883"/>
                  </a:lnTo>
                  <a:lnTo>
                    <a:pt x="670" y="883"/>
                  </a:lnTo>
                  <a:lnTo>
                    <a:pt x="696" y="914"/>
                  </a:lnTo>
                  <a:lnTo>
                    <a:pt x="747" y="940"/>
                  </a:lnTo>
                  <a:lnTo>
                    <a:pt x="830" y="953"/>
                  </a:lnTo>
                  <a:lnTo>
                    <a:pt x="947" y="993"/>
                  </a:lnTo>
                  <a:lnTo>
                    <a:pt x="1072" y="999"/>
                  </a:lnTo>
                  <a:lnTo>
                    <a:pt x="1193" y="1006"/>
                  </a:lnTo>
                  <a:lnTo>
                    <a:pt x="1277" y="1050"/>
                  </a:lnTo>
                  <a:lnTo>
                    <a:pt x="1360" y="1089"/>
                  </a:lnTo>
                  <a:lnTo>
                    <a:pt x="1378" y="1186"/>
                  </a:lnTo>
                  <a:lnTo>
                    <a:pt x="1331" y="1102"/>
                  </a:lnTo>
                  <a:lnTo>
                    <a:pt x="1244" y="1050"/>
                  </a:lnTo>
                  <a:lnTo>
                    <a:pt x="1162" y="1024"/>
                  </a:lnTo>
                  <a:lnTo>
                    <a:pt x="1085" y="1024"/>
                  </a:lnTo>
                  <a:lnTo>
                    <a:pt x="947" y="1012"/>
                  </a:lnTo>
                  <a:lnTo>
                    <a:pt x="881" y="993"/>
                  </a:lnTo>
                  <a:lnTo>
                    <a:pt x="791" y="960"/>
                  </a:lnTo>
                  <a:lnTo>
                    <a:pt x="718" y="960"/>
                  </a:lnTo>
                  <a:lnTo>
                    <a:pt x="626" y="993"/>
                  </a:lnTo>
                  <a:lnTo>
                    <a:pt x="670" y="940"/>
                  </a:lnTo>
                  <a:lnTo>
                    <a:pt x="606" y="914"/>
                  </a:lnTo>
                  <a:lnTo>
                    <a:pt x="595" y="857"/>
                  </a:lnTo>
                  <a:lnTo>
                    <a:pt x="530" y="703"/>
                  </a:lnTo>
                  <a:lnTo>
                    <a:pt x="472" y="624"/>
                  </a:lnTo>
                  <a:lnTo>
                    <a:pt x="510" y="747"/>
                  </a:lnTo>
                  <a:lnTo>
                    <a:pt x="453" y="624"/>
                  </a:lnTo>
                  <a:lnTo>
                    <a:pt x="422" y="483"/>
                  </a:lnTo>
                  <a:lnTo>
                    <a:pt x="345" y="270"/>
                  </a:lnTo>
                  <a:lnTo>
                    <a:pt x="275" y="206"/>
                  </a:lnTo>
                  <a:lnTo>
                    <a:pt x="244" y="167"/>
                  </a:lnTo>
                  <a:lnTo>
                    <a:pt x="215" y="136"/>
                  </a:lnTo>
                  <a:lnTo>
                    <a:pt x="185" y="110"/>
                  </a:lnTo>
                  <a:lnTo>
                    <a:pt x="156" y="90"/>
                  </a:lnTo>
                  <a:lnTo>
                    <a:pt x="125" y="73"/>
                  </a:lnTo>
                  <a:lnTo>
                    <a:pt x="88" y="59"/>
                  </a:lnTo>
                  <a:lnTo>
                    <a:pt x="48" y="42"/>
                  </a:lnTo>
                  <a:lnTo>
                    <a:pt x="0" y="26"/>
                  </a:lnTo>
                  <a:lnTo>
                    <a:pt x="4" y="22"/>
                  </a:lnTo>
                  <a:lnTo>
                    <a:pt x="11" y="15"/>
                  </a:lnTo>
                  <a:lnTo>
                    <a:pt x="17" y="5"/>
                  </a:lnTo>
                  <a:lnTo>
                    <a:pt x="20"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6" name="Freeform 249"/>
            <p:cNvSpPr>
              <a:spLocks noChangeArrowheads="1"/>
            </p:cNvSpPr>
            <p:nvPr/>
          </p:nvSpPr>
          <p:spPr bwMode="auto">
            <a:xfrm>
              <a:off x="4211" y="2397"/>
              <a:ext cx="26" cy="75"/>
            </a:xfrm>
            <a:custGeom>
              <a:avLst/>
              <a:gdLst>
                <a:gd name="T0" fmla="*/ 1 w 51"/>
                <a:gd name="T1" fmla="*/ 0 h 149"/>
                <a:gd name="T2" fmla="*/ 1 w 51"/>
                <a:gd name="T3" fmla="*/ 1 h 149"/>
                <a:gd name="T4" fmla="*/ 1 w 51"/>
                <a:gd name="T5" fmla="*/ 1 h 149"/>
                <a:gd name="T6" fmla="*/ 1 w 51"/>
                <a:gd name="T7" fmla="*/ 1 h 149"/>
                <a:gd name="T8" fmla="*/ 1 w 51"/>
                <a:gd name="T9" fmla="*/ 1 h 149"/>
                <a:gd name="T10" fmla="*/ 0 w 51"/>
                <a:gd name="T11" fmla="*/ 1 h 149"/>
                <a:gd name="T12" fmla="*/ 1 w 51"/>
                <a:gd name="T13" fmla="*/ 1 h 149"/>
                <a:gd name="T14" fmla="*/ 1 w 51"/>
                <a:gd name="T15" fmla="*/ 1 h 149"/>
                <a:gd name="T16" fmla="*/ 1 w 51"/>
                <a:gd name="T17" fmla="*/ 0 h 1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1"/>
                <a:gd name="T28" fmla="*/ 0 h 149"/>
                <a:gd name="T29" fmla="*/ 51 w 51"/>
                <a:gd name="T30" fmla="*/ 149 h 1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1" h="149">
                  <a:moveTo>
                    <a:pt x="51" y="0"/>
                  </a:moveTo>
                  <a:lnTo>
                    <a:pt x="47" y="49"/>
                  </a:lnTo>
                  <a:lnTo>
                    <a:pt x="35" y="92"/>
                  </a:lnTo>
                  <a:lnTo>
                    <a:pt x="20" y="117"/>
                  </a:lnTo>
                  <a:lnTo>
                    <a:pt x="9" y="149"/>
                  </a:lnTo>
                  <a:lnTo>
                    <a:pt x="0" y="119"/>
                  </a:lnTo>
                  <a:lnTo>
                    <a:pt x="27" y="71"/>
                  </a:lnTo>
                  <a:lnTo>
                    <a:pt x="40" y="22"/>
                  </a:lnTo>
                  <a:lnTo>
                    <a:pt x="51" y="0"/>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7" name="Freeform 250"/>
            <p:cNvSpPr>
              <a:spLocks noChangeArrowheads="1"/>
            </p:cNvSpPr>
            <p:nvPr/>
          </p:nvSpPr>
          <p:spPr bwMode="auto">
            <a:xfrm>
              <a:off x="4143" y="2962"/>
              <a:ext cx="637" cy="83"/>
            </a:xfrm>
            <a:custGeom>
              <a:avLst/>
              <a:gdLst>
                <a:gd name="T0" fmla="*/ 1 w 1273"/>
                <a:gd name="T1" fmla="*/ 1 h 165"/>
                <a:gd name="T2" fmla="*/ 1 w 1273"/>
                <a:gd name="T3" fmla="*/ 1 h 165"/>
                <a:gd name="T4" fmla="*/ 1 w 1273"/>
                <a:gd name="T5" fmla="*/ 1 h 165"/>
                <a:gd name="T6" fmla="*/ 1 w 1273"/>
                <a:gd name="T7" fmla="*/ 1 h 165"/>
                <a:gd name="T8" fmla="*/ 1 w 1273"/>
                <a:gd name="T9" fmla="*/ 1 h 165"/>
                <a:gd name="T10" fmla="*/ 1 w 1273"/>
                <a:gd name="T11" fmla="*/ 1 h 165"/>
                <a:gd name="T12" fmla="*/ 1 w 1273"/>
                <a:gd name="T13" fmla="*/ 1 h 165"/>
                <a:gd name="T14" fmla="*/ 2 w 1273"/>
                <a:gd name="T15" fmla="*/ 1 h 165"/>
                <a:gd name="T16" fmla="*/ 2 w 1273"/>
                <a:gd name="T17" fmla="*/ 1 h 165"/>
                <a:gd name="T18" fmla="*/ 2 w 1273"/>
                <a:gd name="T19" fmla="*/ 0 h 165"/>
                <a:gd name="T20" fmla="*/ 2 w 1273"/>
                <a:gd name="T21" fmla="*/ 1 h 165"/>
                <a:gd name="T22" fmla="*/ 2 w 1273"/>
                <a:gd name="T23" fmla="*/ 1 h 165"/>
                <a:gd name="T24" fmla="*/ 1 w 1273"/>
                <a:gd name="T25" fmla="*/ 1 h 165"/>
                <a:gd name="T26" fmla="*/ 1 w 1273"/>
                <a:gd name="T27" fmla="*/ 1 h 165"/>
                <a:gd name="T28" fmla="*/ 1 w 1273"/>
                <a:gd name="T29" fmla="*/ 1 h 165"/>
                <a:gd name="T30" fmla="*/ 1 w 1273"/>
                <a:gd name="T31" fmla="*/ 1 h 165"/>
                <a:gd name="T32" fmla="*/ 1 w 1273"/>
                <a:gd name="T33" fmla="*/ 1 h 165"/>
                <a:gd name="T34" fmla="*/ 1 w 1273"/>
                <a:gd name="T35" fmla="*/ 1 h 165"/>
                <a:gd name="T36" fmla="*/ 1 w 1273"/>
                <a:gd name="T37" fmla="*/ 1 h 165"/>
                <a:gd name="T38" fmla="*/ 1 w 1273"/>
                <a:gd name="T39" fmla="*/ 1 h 165"/>
                <a:gd name="T40" fmla="*/ 1 w 1273"/>
                <a:gd name="T41" fmla="*/ 1 h 165"/>
                <a:gd name="T42" fmla="*/ 1 w 1273"/>
                <a:gd name="T43" fmla="*/ 1 h 165"/>
                <a:gd name="T44" fmla="*/ 1 w 1273"/>
                <a:gd name="T45" fmla="*/ 1 h 165"/>
                <a:gd name="T46" fmla="*/ 1 w 1273"/>
                <a:gd name="T47" fmla="*/ 1 h 165"/>
                <a:gd name="T48" fmla="*/ 0 w 1273"/>
                <a:gd name="T49" fmla="*/ 1 h 165"/>
                <a:gd name="T50" fmla="*/ 1 w 1273"/>
                <a:gd name="T51" fmla="*/ 1 h 165"/>
                <a:gd name="T52" fmla="*/ 1 w 1273"/>
                <a:gd name="T53" fmla="*/ 1 h 165"/>
                <a:gd name="T54" fmla="*/ 1 w 1273"/>
                <a:gd name="T55" fmla="*/ 1 h 165"/>
                <a:gd name="T56" fmla="*/ 1 w 1273"/>
                <a:gd name="T57" fmla="*/ 1 h 165"/>
                <a:gd name="T58" fmla="*/ 1 w 1273"/>
                <a:gd name="T59" fmla="*/ 1 h 165"/>
                <a:gd name="T60" fmla="*/ 1 w 1273"/>
                <a:gd name="T61" fmla="*/ 1 h 165"/>
                <a:gd name="T62" fmla="*/ 1 w 1273"/>
                <a:gd name="T63" fmla="*/ 1 h 165"/>
                <a:gd name="T64" fmla="*/ 1 w 1273"/>
                <a:gd name="T65" fmla="*/ 1 h 1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73"/>
                <a:gd name="T100" fmla="*/ 0 h 165"/>
                <a:gd name="T101" fmla="*/ 1273 w 1273"/>
                <a:gd name="T102" fmla="*/ 165 h 1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73" h="165">
                  <a:moveTo>
                    <a:pt x="264" y="74"/>
                  </a:moveTo>
                  <a:lnTo>
                    <a:pt x="400" y="46"/>
                  </a:lnTo>
                  <a:lnTo>
                    <a:pt x="519" y="46"/>
                  </a:lnTo>
                  <a:lnTo>
                    <a:pt x="646" y="55"/>
                  </a:lnTo>
                  <a:lnTo>
                    <a:pt x="782" y="37"/>
                  </a:lnTo>
                  <a:lnTo>
                    <a:pt x="919" y="64"/>
                  </a:lnTo>
                  <a:lnTo>
                    <a:pt x="991" y="18"/>
                  </a:lnTo>
                  <a:lnTo>
                    <a:pt x="1083" y="18"/>
                  </a:lnTo>
                  <a:lnTo>
                    <a:pt x="1183" y="9"/>
                  </a:lnTo>
                  <a:lnTo>
                    <a:pt x="1273" y="0"/>
                  </a:lnTo>
                  <a:lnTo>
                    <a:pt x="1227" y="28"/>
                  </a:lnTo>
                  <a:lnTo>
                    <a:pt x="1128" y="28"/>
                  </a:lnTo>
                  <a:lnTo>
                    <a:pt x="1000" y="46"/>
                  </a:lnTo>
                  <a:lnTo>
                    <a:pt x="947" y="110"/>
                  </a:lnTo>
                  <a:lnTo>
                    <a:pt x="974" y="165"/>
                  </a:lnTo>
                  <a:lnTo>
                    <a:pt x="873" y="83"/>
                  </a:lnTo>
                  <a:lnTo>
                    <a:pt x="782" y="74"/>
                  </a:lnTo>
                  <a:lnTo>
                    <a:pt x="682" y="83"/>
                  </a:lnTo>
                  <a:lnTo>
                    <a:pt x="572" y="83"/>
                  </a:lnTo>
                  <a:lnTo>
                    <a:pt x="600" y="138"/>
                  </a:lnTo>
                  <a:lnTo>
                    <a:pt x="510" y="119"/>
                  </a:lnTo>
                  <a:lnTo>
                    <a:pt x="418" y="74"/>
                  </a:lnTo>
                  <a:lnTo>
                    <a:pt x="308" y="101"/>
                  </a:lnTo>
                  <a:lnTo>
                    <a:pt x="163" y="129"/>
                  </a:lnTo>
                  <a:lnTo>
                    <a:pt x="0" y="138"/>
                  </a:lnTo>
                  <a:lnTo>
                    <a:pt x="11" y="136"/>
                  </a:lnTo>
                  <a:lnTo>
                    <a:pt x="42" y="129"/>
                  </a:lnTo>
                  <a:lnTo>
                    <a:pt x="84" y="119"/>
                  </a:lnTo>
                  <a:lnTo>
                    <a:pt x="132" y="108"/>
                  </a:lnTo>
                  <a:lnTo>
                    <a:pt x="180" y="97"/>
                  </a:lnTo>
                  <a:lnTo>
                    <a:pt x="224" y="88"/>
                  </a:lnTo>
                  <a:lnTo>
                    <a:pt x="253" y="79"/>
                  </a:lnTo>
                  <a:lnTo>
                    <a:pt x="264" y="74"/>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8" name="Freeform 251"/>
            <p:cNvSpPr>
              <a:spLocks noChangeArrowheads="1"/>
            </p:cNvSpPr>
            <p:nvPr/>
          </p:nvSpPr>
          <p:spPr bwMode="auto">
            <a:xfrm>
              <a:off x="3916" y="3086"/>
              <a:ext cx="1165" cy="156"/>
            </a:xfrm>
            <a:custGeom>
              <a:avLst/>
              <a:gdLst>
                <a:gd name="T0" fmla="*/ 0 w 2330"/>
                <a:gd name="T1" fmla="*/ 1 h 312"/>
                <a:gd name="T2" fmla="*/ 1 w 2330"/>
                <a:gd name="T3" fmla="*/ 1 h 312"/>
                <a:gd name="T4" fmla="*/ 1 w 2330"/>
                <a:gd name="T5" fmla="*/ 1 h 312"/>
                <a:gd name="T6" fmla="*/ 1 w 2330"/>
                <a:gd name="T7" fmla="*/ 1 h 312"/>
                <a:gd name="T8" fmla="*/ 1 w 2330"/>
                <a:gd name="T9" fmla="*/ 1 h 312"/>
                <a:gd name="T10" fmla="*/ 1 w 2330"/>
                <a:gd name="T11" fmla="*/ 1 h 312"/>
                <a:gd name="T12" fmla="*/ 2 w 2330"/>
                <a:gd name="T13" fmla="*/ 1 h 312"/>
                <a:gd name="T14" fmla="*/ 2 w 2330"/>
                <a:gd name="T15" fmla="*/ 1 h 312"/>
                <a:gd name="T16" fmla="*/ 2 w 2330"/>
                <a:gd name="T17" fmla="*/ 1 h 312"/>
                <a:gd name="T18" fmla="*/ 2 w 2330"/>
                <a:gd name="T19" fmla="*/ 1 h 312"/>
                <a:gd name="T20" fmla="*/ 2 w 2330"/>
                <a:gd name="T21" fmla="*/ 1 h 312"/>
                <a:gd name="T22" fmla="*/ 2 w 2330"/>
                <a:gd name="T23" fmla="*/ 0 h 312"/>
                <a:gd name="T24" fmla="*/ 3 w 2330"/>
                <a:gd name="T25" fmla="*/ 1 h 312"/>
                <a:gd name="T26" fmla="*/ 3 w 2330"/>
                <a:gd name="T27" fmla="*/ 1 h 312"/>
                <a:gd name="T28" fmla="*/ 3 w 2330"/>
                <a:gd name="T29" fmla="*/ 1 h 312"/>
                <a:gd name="T30" fmla="*/ 3 w 2330"/>
                <a:gd name="T31" fmla="*/ 1 h 312"/>
                <a:gd name="T32" fmla="*/ 3 w 2330"/>
                <a:gd name="T33" fmla="*/ 1 h 312"/>
                <a:gd name="T34" fmla="*/ 3 w 2330"/>
                <a:gd name="T35" fmla="*/ 1 h 312"/>
                <a:gd name="T36" fmla="*/ 3 w 2330"/>
                <a:gd name="T37" fmla="*/ 1 h 312"/>
                <a:gd name="T38" fmla="*/ 3 w 2330"/>
                <a:gd name="T39" fmla="*/ 1 h 312"/>
                <a:gd name="T40" fmla="*/ 3 w 2330"/>
                <a:gd name="T41" fmla="*/ 1 h 312"/>
                <a:gd name="T42" fmla="*/ 3 w 2330"/>
                <a:gd name="T43" fmla="*/ 1 h 312"/>
                <a:gd name="T44" fmla="*/ 3 w 2330"/>
                <a:gd name="T45" fmla="*/ 1 h 312"/>
                <a:gd name="T46" fmla="*/ 2 w 2330"/>
                <a:gd name="T47" fmla="*/ 1 h 312"/>
                <a:gd name="T48" fmla="*/ 2 w 2330"/>
                <a:gd name="T49" fmla="*/ 1 h 312"/>
                <a:gd name="T50" fmla="*/ 2 w 2330"/>
                <a:gd name="T51" fmla="*/ 1 h 312"/>
                <a:gd name="T52" fmla="*/ 2 w 2330"/>
                <a:gd name="T53" fmla="*/ 1 h 312"/>
                <a:gd name="T54" fmla="*/ 2 w 2330"/>
                <a:gd name="T55" fmla="*/ 1 h 312"/>
                <a:gd name="T56" fmla="*/ 2 w 2330"/>
                <a:gd name="T57" fmla="*/ 1 h 312"/>
                <a:gd name="T58" fmla="*/ 2 w 2330"/>
                <a:gd name="T59" fmla="*/ 1 h 312"/>
                <a:gd name="T60" fmla="*/ 2 w 2330"/>
                <a:gd name="T61" fmla="*/ 1 h 312"/>
                <a:gd name="T62" fmla="*/ 2 w 2330"/>
                <a:gd name="T63" fmla="*/ 1 h 312"/>
                <a:gd name="T64" fmla="*/ 2 w 2330"/>
                <a:gd name="T65" fmla="*/ 1 h 312"/>
                <a:gd name="T66" fmla="*/ 2 w 2330"/>
                <a:gd name="T67" fmla="*/ 1 h 312"/>
                <a:gd name="T68" fmla="*/ 2 w 2330"/>
                <a:gd name="T69" fmla="*/ 1 h 312"/>
                <a:gd name="T70" fmla="*/ 2 w 2330"/>
                <a:gd name="T71" fmla="*/ 1 h 312"/>
                <a:gd name="T72" fmla="*/ 2 w 2330"/>
                <a:gd name="T73" fmla="*/ 1 h 312"/>
                <a:gd name="T74" fmla="*/ 2 w 2330"/>
                <a:gd name="T75" fmla="*/ 1 h 312"/>
                <a:gd name="T76" fmla="*/ 2 w 2330"/>
                <a:gd name="T77" fmla="*/ 1 h 312"/>
                <a:gd name="T78" fmla="*/ 2 w 2330"/>
                <a:gd name="T79" fmla="*/ 1 h 312"/>
                <a:gd name="T80" fmla="*/ 1 w 2330"/>
                <a:gd name="T81" fmla="*/ 1 h 312"/>
                <a:gd name="T82" fmla="*/ 1 w 2330"/>
                <a:gd name="T83" fmla="*/ 1 h 312"/>
                <a:gd name="T84" fmla="*/ 1 w 2330"/>
                <a:gd name="T85" fmla="*/ 1 h 312"/>
                <a:gd name="T86" fmla="*/ 1 w 2330"/>
                <a:gd name="T87" fmla="*/ 1 h 312"/>
                <a:gd name="T88" fmla="*/ 1 w 2330"/>
                <a:gd name="T89" fmla="*/ 1 h 312"/>
                <a:gd name="T90" fmla="*/ 1 w 2330"/>
                <a:gd name="T91" fmla="*/ 1 h 312"/>
                <a:gd name="T92" fmla="*/ 1 w 2330"/>
                <a:gd name="T93" fmla="*/ 1 h 312"/>
                <a:gd name="T94" fmla="*/ 1 w 2330"/>
                <a:gd name="T95" fmla="*/ 1 h 312"/>
                <a:gd name="T96" fmla="*/ 1 w 2330"/>
                <a:gd name="T97" fmla="*/ 1 h 312"/>
                <a:gd name="T98" fmla="*/ 1 w 2330"/>
                <a:gd name="T99" fmla="*/ 1 h 312"/>
                <a:gd name="T100" fmla="*/ 1 w 2330"/>
                <a:gd name="T101" fmla="*/ 1 h 312"/>
                <a:gd name="T102" fmla="*/ 1 w 2330"/>
                <a:gd name="T103" fmla="*/ 1 h 312"/>
                <a:gd name="T104" fmla="*/ 1 w 2330"/>
                <a:gd name="T105" fmla="*/ 1 h 312"/>
                <a:gd name="T106" fmla="*/ 1 w 2330"/>
                <a:gd name="T107" fmla="*/ 1 h 312"/>
                <a:gd name="T108" fmla="*/ 1 w 2330"/>
                <a:gd name="T109" fmla="*/ 1 h 312"/>
                <a:gd name="T110" fmla="*/ 0 w 2330"/>
                <a:gd name="T111" fmla="*/ 1 h 31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330"/>
                <a:gd name="T169" fmla="*/ 0 h 312"/>
                <a:gd name="T170" fmla="*/ 2330 w 2330"/>
                <a:gd name="T171" fmla="*/ 312 h 31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330" h="312">
                  <a:moveTo>
                    <a:pt x="0" y="275"/>
                  </a:moveTo>
                  <a:lnTo>
                    <a:pt x="237" y="202"/>
                  </a:lnTo>
                  <a:lnTo>
                    <a:pt x="536" y="138"/>
                  </a:lnTo>
                  <a:lnTo>
                    <a:pt x="719" y="147"/>
                  </a:lnTo>
                  <a:lnTo>
                    <a:pt x="873" y="101"/>
                  </a:lnTo>
                  <a:lnTo>
                    <a:pt x="983" y="92"/>
                  </a:lnTo>
                  <a:lnTo>
                    <a:pt x="1101" y="92"/>
                  </a:lnTo>
                  <a:lnTo>
                    <a:pt x="1255" y="55"/>
                  </a:lnTo>
                  <a:lnTo>
                    <a:pt x="1429" y="46"/>
                  </a:lnTo>
                  <a:lnTo>
                    <a:pt x="1538" y="9"/>
                  </a:lnTo>
                  <a:lnTo>
                    <a:pt x="1657" y="28"/>
                  </a:lnTo>
                  <a:lnTo>
                    <a:pt x="2002" y="0"/>
                  </a:lnTo>
                  <a:lnTo>
                    <a:pt x="2147" y="18"/>
                  </a:lnTo>
                  <a:lnTo>
                    <a:pt x="2303" y="9"/>
                  </a:lnTo>
                  <a:lnTo>
                    <a:pt x="2303" y="83"/>
                  </a:lnTo>
                  <a:lnTo>
                    <a:pt x="2330" y="174"/>
                  </a:lnTo>
                  <a:lnTo>
                    <a:pt x="2314" y="257"/>
                  </a:lnTo>
                  <a:lnTo>
                    <a:pt x="2294" y="165"/>
                  </a:lnTo>
                  <a:lnTo>
                    <a:pt x="2238" y="64"/>
                  </a:lnTo>
                  <a:lnTo>
                    <a:pt x="2238" y="119"/>
                  </a:lnTo>
                  <a:lnTo>
                    <a:pt x="2211" y="184"/>
                  </a:lnTo>
                  <a:lnTo>
                    <a:pt x="2165" y="83"/>
                  </a:lnTo>
                  <a:lnTo>
                    <a:pt x="2112" y="55"/>
                  </a:lnTo>
                  <a:lnTo>
                    <a:pt x="1993" y="37"/>
                  </a:lnTo>
                  <a:lnTo>
                    <a:pt x="1974" y="101"/>
                  </a:lnTo>
                  <a:lnTo>
                    <a:pt x="1956" y="193"/>
                  </a:lnTo>
                  <a:lnTo>
                    <a:pt x="1903" y="37"/>
                  </a:lnTo>
                  <a:lnTo>
                    <a:pt x="1783" y="46"/>
                  </a:lnTo>
                  <a:lnTo>
                    <a:pt x="1638" y="46"/>
                  </a:lnTo>
                  <a:lnTo>
                    <a:pt x="1574" y="55"/>
                  </a:lnTo>
                  <a:lnTo>
                    <a:pt x="1574" y="174"/>
                  </a:lnTo>
                  <a:lnTo>
                    <a:pt x="1528" y="239"/>
                  </a:lnTo>
                  <a:lnTo>
                    <a:pt x="1510" y="55"/>
                  </a:lnTo>
                  <a:lnTo>
                    <a:pt x="1402" y="73"/>
                  </a:lnTo>
                  <a:lnTo>
                    <a:pt x="1292" y="83"/>
                  </a:lnTo>
                  <a:lnTo>
                    <a:pt x="1202" y="128"/>
                  </a:lnTo>
                  <a:lnTo>
                    <a:pt x="1174" y="257"/>
                  </a:lnTo>
                  <a:lnTo>
                    <a:pt x="1128" y="266"/>
                  </a:lnTo>
                  <a:lnTo>
                    <a:pt x="1137" y="128"/>
                  </a:lnTo>
                  <a:lnTo>
                    <a:pt x="1027" y="128"/>
                  </a:lnTo>
                  <a:lnTo>
                    <a:pt x="892" y="174"/>
                  </a:lnTo>
                  <a:lnTo>
                    <a:pt x="864" y="257"/>
                  </a:lnTo>
                  <a:lnTo>
                    <a:pt x="837" y="147"/>
                  </a:lnTo>
                  <a:lnTo>
                    <a:pt x="756" y="156"/>
                  </a:lnTo>
                  <a:lnTo>
                    <a:pt x="609" y="184"/>
                  </a:lnTo>
                  <a:lnTo>
                    <a:pt x="510" y="211"/>
                  </a:lnTo>
                  <a:lnTo>
                    <a:pt x="510" y="285"/>
                  </a:lnTo>
                  <a:lnTo>
                    <a:pt x="455" y="211"/>
                  </a:lnTo>
                  <a:lnTo>
                    <a:pt x="345" y="211"/>
                  </a:lnTo>
                  <a:lnTo>
                    <a:pt x="273" y="229"/>
                  </a:lnTo>
                  <a:lnTo>
                    <a:pt x="200" y="312"/>
                  </a:lnTo>
                  <a:lnTo>
                    <a:pt x="46" y="257"/>
                  </a:lnTo>
                  <a:lnTo>
                    <a:pt x="40" y="261"/>
                  </a:lnTo>
                  <a:lnTo>
                    <a:pt x="26" y="266"/>
                  </a:lnTo>
                  <a:lnTo>
                    <a:pt x="11" y="272"/>
                  </a:lnTo>
                  <a:lnTo>
                    <a:pt x="0" y="275"/>
                  </a:lnTo>
                  <a:close/>
                </a:path>
              </a:pathLst>
            </a:custGeom>
            <a:solidFill>
              <a:srgbClr val="59637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49" name="Freeform 252"/>
            <p:cNvSpPr>
              <a:spLocks noChangeArrowheads="1"/>
            </p:cNvSpPr>
            <p:nvPr/>
          </p:nvSpPr>
          <p:spPr bwMode="auto">
            <a:xfrm>
              <a:off x="3648" y="2531"/>
              <a:ext cx="134" cy="392"/>
            </a:xfrm>
            <a:custGeom>
              <a:avLst/>
              <a:gdLst>
                <a:gd name="T0" fmla="*/ 1 w 268"/>
                <a:gd name="T1" fmla="*/ 0 h 784"/>
                <a:gd name="T2" fmla="*/ 1 w 268"/>
                <a:gd name="T3" fmla="*/ 1 h 784"/>
                <a:gd name="T4" fmla="*/ 1 w 268"/>
                <a:gd name="T5" fmla="*/ 1 h 784"/>
                <a:gd name="T6" fmla="*/ 1 w 268"/>
                <a:gd name="T7" fmla="*/ 1 h 784"/>
                <a:gd name="T8" fmla="*/ 1 w 268"/>
                <a:gd name="T9" fmla="*/ 1 h 784"/>
                <a:gd name="T10" fmla="*/ 1 w 268"/>
                <a:gd name="T11" fmla="*/ 1 h 784"/>
                <a:gd name="T12" fmla="*/ 1 w 268"/>
                <a:gd name="T13" fmla="*/ 1 h 784"/>
                <a:gd name="T14" fmla="*/ 1 w 268"/>
                <a:gd name="T15" fmla="*/ 1 h 784"/>
                <a:gd name="T16" fmla="*/ 1 w 268"/>
                <a:gd name="T17" fmla="*/ 1 h 784"/>
                <a:gd name="T18" fmla="*/ 1 w 268"/>
                <a:gd name="T19" fmla="*/ 1 h 784"/>
                <a:gd name="T20" fmla="*/ 1 w 268"/>
                <a:gd name="T21" fmla="*/ 1 h 784"/>
                <a:gd name="T22" fmla="*/ 1 w 268"/>
                <a:gd name="T23" fmla="*/ 1 h 784"/>
                <a:gd name="T24" fmla="*/ 1 w 268"/>
                <a:gd name="T25" fmla="*/ 1 h 784"/>
                <a:gd name="T26" fmla="*/ 1 w 268"/>
                <a:gd name="T27" fmla="*/ 1 h 784"/>
                <a:gd name="T28" fmla="*/ 1 w 268"/>
                <a:gd name="T29" fmla="*/ 1 h 784"/>
                <a:gd name="T30" fmla="*/ 1 w 268"/>
                <a:gd name="T31" fmla="*/ 1 h 784"/>
                <a:gd name="T32" fmla="*/ 1 w 268"/>
                <a:gd name="T33" fmla="*/ 1 h 784"/>
                <a:gd name="T34" fmla="*/ 1 w 268"/>
                <a:gd name="T35" fmla="*/ 1 h 784"/>
                <a:gd name="T36" fmla="*/ 1 w 268"/>
                <a:gd name="T37" fmla="*/ 1 h 784"/>
                <a:gd name="T38" fmla="*/ 1 w 268"/>
                <a:gd name="T39" fmla="*/ 1 h 784"/>
                <a:gd name="T40" fmla="*/ 1 w 268"/>
                <a:gd name="T41" fmla="*/ 1 h 784"/>
                <a:gd name="T42" fmla="*/ 1 w 268"/>
                <a:gd name="T43" fmla="*/ 1 h 784"/>
                <a:gd name="T44" fmla="*/ 0 w 268"/>
                <a:gd name="T45" fmla="*/ 1 h 784"/>
                <a:gd name="T46" fmla="*/ 1 w 268"/>
                <a:gd name="T47" fmla="*/ 1 h 784"/>
                <a:gd name="T48" fmla="*/ 1 w 268"/>
                <a:gd name="T49" fmla="*/ 1 h 784"/>
                <a:gd name="T50" fmla="*/ 1 w 268"/>
                <a:gd name="T51" fmla="*/ 1 h 784"/>
                <a:gd name="T52" fmla="*/ 1 w 268"/>
                <a:gd name="T53" fmla="*/ 1 h 784"/>
                <a:gd name="T54" fmla="*/ 1 w 268"/>
                <a:gd name="T55" fmla="*/ 1 h 784"/>
                <a:gd name="T56" fmla="*/ 1 w 268"/>
                <a:gd name="T57" fmla="*/ 1 h 784"/>
                <a:gd name="T58" fmla="*/ 1 w 268"/>
                <a:gd name="T59" fmla="*/ 1 h 784"/>
                <a:gd name="T60" fmla="*/ 1 w 268"/>
                <a:gd name="T61" fmla="*/ 0 h 78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8"/>
                <a:gd name="T94" fmla="*/ 0 h 784"/>
                <a:gd name="T95" fmla="*/ 268 w 268"/>
                <a:gd name="T96" fmla="*/ 784 h 78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8" h="784">
                  <a:moveTo>
                    <a:pt x="110" y="0"/>
                  </a:moveTo>
                  <a:lnTo>
                    <a:pt x="169" y="101"/>
                  </a:lnTo>
                  <a:lnTo>
                    <a:pt x="139" y="171"/>
                  </a:lnTo>
                  <a:lnTo>
                    <a:pt x="70" y="202"/>
                  </a:lnTo>
                  <a:lnTo>
                    <a:pt x="70" y="292"/>
                  </a:lnTo>
                  <a:lnTo>
                    <a:pt x="149" y="342"/>
                  </a:lnTo>
                  <a:lnTo>
                    <a:pt x="218" y="242"/>
                  </a:lnTo>
                  <a:lnTo>
                    <a:pt x="239" y="312"/>
                  </a:lnTo>
                  <a:lnTo>
                    <a:pt x="149" y="402"/>
                  </a:lnTo>
                  <a:lnTo>
                    <a:pt x="79" y="402"/>
                  </a:lnTo>
                  <a:lnTo>
                    <a:pt x="59" y="483"/>
                  </a:lnTo>
                  <a:lnTo>
                    <a:pt x="128" y="544"/>
                  </a:lnTo>
                  <a:lnTo>
                    <a:pt x="189" y="494"/>
                  </a:lnTo>
                  <a:lnTo>
                    <a:pt x="229" y="584"/>
                  </a:lnTo>
                  <a:lnTo>
                    <a:pt x="180" y="584"/>
                  </a:lnTo>
                  <a:lnTo>
                    <a:pt x="180" y="665"/>
                  </a:lnTo>
                  <a:lnTo>
                    <a:pt x="268" y="674"/>
                  </a:lnTo>
                  <a:lnTo>
                    <a:pt x="250" y="755"/>
                  </a:lnTo>
                  <a:lnTo>
                    <a:pt x="40" y="784"/>
                  </a:lnTo>
                  <a:lnTo>
                    <a:pt x="149" y="705"/>
                  </a:lnTo>
                  <a:lnTo>
                    <a:pt x="99" y="573"/>
                  </a:lnTo>
                  <a:lnTo>
                    <a:pt x="20" y="553"/>
                  </a:lnTo>
                  <a:lnTo>
                    <a:pt x="0" y="454"/>
                  </a:lnTo>
                  <a:lnTo>
                    <a:pt x="50" y="353"/>
                  </a:lnTo>
                  <a:lnTo>
                    <a:pt x="29" y="231"/>
                  </a:lnTo>
                  <a:lnTo>
                    <a:pt x="20" y="129"/>
                  </a:lnTo>
                  <a:lnTo>
                    <a:pt x="119" y="121"/>
                  </a:lnTo>
                  <a:lnTo>
                    <a:pt x="119" y="103"/>
                  </a:lnTo>
                  <a:lnTo>
                    <a:pt x="117" y="61"/>
                  </a:lnTo>
                  <a:lnTo>
                    <a:pt x="116" y="18"/>
                  </a:lnTo>
                  <a:lnTo>
                    <a:pt x="110" y="0"/>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0" name="Freeform 253"/>
            <p:cNvSpPr>
              <a:spLocks noChangeArrowheads="1"/>
            </p:cNvSpPr>
            <p:nvPr/>
          </p:nvSpPr>
          <p:spPr bwMode="auto">
            <a:xfrm>
              <a:off x="3716" y="1894"/>
              <a:ext cx="179" cy="165"/>
            </a:xfrm>
            <a:custGeom>
              <a:avLst/>
              <a:gdLst>
                <a:gd name="T0" fmla="*/ 1 w 358"/>
                <a:gd name="T1" fmla="*/ 1 h 328"/>
                <a:gd name="T2" fmla="*/ 0 w 358"/>
                <a:gd name="T3" fmla="*/ 1 h 328"/>
                <a:gd name="T4" fmla="*/ 1 w 358"/>
                <a:gd name="T5" fmla="*/ 1 h 328"/>
                <a:gd name="T6" fmla="*/ 1 w 358"/>
                <a:gd name="T7" fmla="*/ 1 h 328"/>
                <a:gd name="T8" fmla="*/ 1 w 358"/>
                <a:gd name="T9" fmla="*/ 1 h 328"/>
                <a:gd name="T10" fmla="*/ 1 w 358"/>
                <a:gd name="T11" fmla="*/ 1 h 328"/>
                <a:gd name="T12" fmla="*/ 1 w 358"/>
                <a:gd name="T13" fmla="*/ 1 h 328"/>
                <a:gd name="T14" fmla="*/ 1 w 358"/>
                <a:gd name="T15" fmla="*/ 0 h 328"/>
                <a:gd name="T16" fmla="*/ 1 w 358"/>
                <a:gd name="T17" fmla="*/ 1 h 3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8"/>
                <a:gd name="T28" fmla="*/ 0 h 328"/>
                <a:gd name="T29" fmla="*/ 358 w 358"/>
                <a:gd name="T30" fmla="*/ 328 h 3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8" h="328">
                  <a:moveTo>
                    <a:pt x="103" y="102"/>
                  </a:moveTo>
                  <a:lnTo>
                    <a:pt x="0" y="191"/>
                  </a:lnTo>
                  <a:lnTo>
                    <a:pt x="33" y="277"/>
                  </a:lnTo>
                  <a:lnTo>
                    <a:pt x="170" y="224"/>
                  </a:lnTo>
                  <a:lnTo>
                    <a:pt x="273" y="328"/>
                  </a:lnTo>
                  <a:lnTo>
                    <a:pt x="358" y="224"/>
                  </a:lnTo>
                  <a:lnTo>
                    <a:pt x="170" y="156"/>
                  </a:lnTo>
                  <a:lnTo>
                    <a:pt x="222" y="0"/>
                  </a:lnTo>
                  <a:lnTo>
                    <a:pt x="103" y="102"/>
                  </a:lnTo>
                  <a:close/>
                </a:path>
              </a:pathLst>
            </a:custGeom>
            <a:solidFill>
              <a:srgbClr val="350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1" name="Freeform 254"/>
            <p:cNvSpPr>
              <a:spLocks noChangeArrowheads="1"/>
            </p:cNvSpPr>
            <p:nvPr/>
          </p:nvSpPr>
          <p:spPr bwMode="auto">
            <a:xfrm>
              <a:off x="3911" y="3269"/>
              <a:ext cx="1226" cy="146"/>
            </a:xfrm>
            <a:custGeom>
              <a:avLst/>
              <a:gdLst>
                <a:gd name="T0" fmla="*/ 2 w 2451"/>
                <a:gd name="T1" fmla="*/ 1 h 292"/>
                <a:gd name="T2" fmla="*/ 2 w 2451"/>
                <a:gd name="T3" fmla="*/ 1 h 292"/>
                <a:gd name="T4" fmla="*/ 2 w 2451"/>
                <a:gd name="T5" fmla="*/ 1 h 292"/>
                <a:gd name="T6" fmla="*/ 2 w 2451"/>
                <a:gd name="T7" fmla="*/ 1 h 292"/>
                <a:gd name="T8" fmla="*/ 2 w 2451"/>
                <a:gd name="T9" fmla="*/ 1 h 292"/>
                <a:gd name="T10" fmla="*/ 2 w 2451"/>
                <a:gd name="T11" fmla="*/ 1 h 292"/>
                <a:gd name="T12" fmla="*/ 2 w 2451"/>
                <a:gd name="T13" fmla="*/ 1 h 292"/>
                <a:gd name="T14" fmla="*/ 2 w 2451"/>
                <a:gd name="T15" fmla="*/ 1 h 292"/>
                <a:gd name="T16" fmla="*/ 2 w 2451"/>
                <a:gd name="T17" fmla="*/ 1 h 292"/>
                <a:gd name="T18" fmla="*/ 2 w 2451"/>
                <a:gd name="T19" fmla="*/ 1 h 292"/>
                <a:gd name="T20" fmla="*/ 2 w 2451"/>
                <a:gd name="T21" fmla="*/ 1 h 292"/>
                <a:gd name="T22" fmla="*/ 2 w 2451"/>
                <a:gd name="T23" fmla="*/ 1 h 292"/>
                <a:gd name="T24" fmla="*/ 1 w 2451"/>
                <a:gd name="T25" fmla="*/ 1 h 292"/>
                <a:gd name="T26" fmla="*/ 1 w 2451"/>
                <a:gd name="T27" fmla="*/ 1 h 292"/>
                <a:gd name="T28" fmla="*/ 1 w 2451"/>
                <a:gd name="T29" fmla="*/ 1 h 292"/>
                <a:gd name="T30" fmla="*/ 1 w 2451"/>
                <a:gd name="T31" fmla="*/ 1 h 292"/>
                <a:gd name="T32" fmla="*/ 1 w 2451"/>
                <a:gd name="T33" fmla="*/ 1 h 292"/>
                <a:gd name="T34" fmla="*/ 1 w 2451"/>
                <a:gd name="T35" fmla="*/ 1 h 292"/>
                <a:gd name="T36" fmla="*/ 1 w 2451"/>
                <a:gd name="T37" fmla="*/ 1 h 292"/>
                <a:gd name="T38" fmla="*/ 1 w 2451"/>
                <a:gd name="T39" fmla="*/ 1 h 292"/>
                <a:gd name="T40" fmla="*/ 1 w 2451"/>
                <a:gd name="T41" fmla="*/ 1 h 292"/>
                <a:gd name="T42" fmla="*/ 1 w 2451"/>
                <a:gd name="T43" fmla="*/ 1 h 292"/>
                <a:gd name="T44" fmla="*/ 1 w 2451"/>
                <a:gd name="T45" fmla="*/ 1 h 292"/>
                <a:gd name="T46" fmla="*/ 0 w 2451"/>
                <a:gd name="T47" fmla="*/ 1 h 292"/>
                <a:gd name="T48" fmla="*/ 3 w 2451"/>
                <a:gd name="T49" fmla="*/ 1 h 292"/>
                <a:gd name="T50" fmla="*/ 3 w 2451"/>
                <a:gd name="T51" fmla="*/ 1 h 292"/>
                <a:gd name="T52" fmla="*/ 3 w 2451"/>
                <a:gd name="T53" fmla="*/ 1 h 292"/>
                <a:gd name="T54" fmla="*/ 3 w 2451"/>
                <a:gd name="T55" fmla="*/ 0 h 292"/>
                <a:gd name="T56" fmla="*/ 3 w 2451"/>
                <a:gd name="T57" fmla="*/ 1 h 292"/>
                <a:gd name="T58" fmla="*/ 3 w 2451"/>
                <a:gd name="T59" fmla="*/ 1 h 292"/>
                <a:gd name="T60" fmla="*/ 3 w 2451"/>
                <a:gd name="T61" fmla="*/ 1 h 292"/>
                <a:gd name="T62" fmla="*/ 3 w 2451"/>
                <a:gd name="T63" fmla="*/ 1 h 292"/>
                <a:gd name="T64" fmla="*/ 3 w 2451"/>
                <a:gd name="T65" fmla="*/ 1 h 292"/>
                <a:gd name="T66" fmla="*/ 2 w 2451"/>
                <a:gd name="T67" fmla="*/ 1 h 292"/>
                <a:gd name="T68" fmla="*/ 2 w 2451"/>
                <a:gd name="T69" fmla="*/ 1 h 292"/>
                <a:gd name="T70" fmla="*/ 2 w 2451"/>
                <a:gd name="T71" fmla="*/ 1 h 292"/>
                <a:gd name="T72" fmla="*/ 2 w 2451"/>
                <a:gd name="T73" fmla="*/ 1 h 2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51"/>
                <a:gd name="T112" fmla="*/ 0 h 292"/>
                <a:gd name="T113" fmla="*/ 2451 w 2451"/>
                <a:gd name="T114" fmla="*/ 292 h 2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51" h="292">
                  <a:moveTo>
                    <a:pt x="1833" y="54"/>
                  </a:moveTo>
                  <a:lnTo>
                    <a:pt x="1813" y="178"/>
                  </a:lnTo>
                  <a:lnTo>
                    <a:pt x="1721" y="230"/>
                  </a:lnTo>
                  <a:lnTo>
                    <a:pt x="1627" y="230"/>
                  </a:lnTo>
                  <a:lnTo>
                    <a:pt x="1565" y="261"/>
                  </a:lnTo>
                  <a:lnTo>
                    <a:pt x="1484" y="167"/>
                  </a:lnTo>
                  <a:lnTo>
                    <a:pt x="1411" y="105"/>
                  </a:lnTo>
                  <a:lnTo>
                    <a:pt x="1391" y="178"/>
                  </a:lnTo>
                  <a:lnTo>
                    <a:pt x="1308" y="250"/>
                  </a:lnTo>
                  <a:lnTo>
                    <a:pt x="1225" y="250"/>
                  </a:lnTo>
                  <a:lnTo>
                    <a:pt x="1091" y="178"/>
                  </a:lnTo>
                  <a:lnTo>
                    <a:pt x="1031" y="178"/>
                  </a:lnTo>
                  <a:lnTo>
                    <a:pt x="1009" y="250"/>
                  </a:lnTo>
                  <a:lnTo>
                    <a:pt x="926" y="261"/>
                  </a:lnTo>
                  <a:lnTo>
                    <a:pt x="824" y="261"/>
                  </a:lnTo>
                  <a:lnTo>
                    <a:pt x="741" y="178"/>
                  </a:lnTo>
                  <a:lnTo>
                    <a:pt x="658" y="219"/>
                  </a:lnTo>
                  <a:lnTo>
                    <a:pt x="578" y="272"/>
                  </a:lnTo>
                  <a:lnTo>
                    <a:pt x="453" y="250"/>
                  </a:lnTo>
                  <a:lnTo>
                    <a:pt x="350" y="241"/>
                  </a:lnTo>
                  <a:lnTo>
                    <a:pt x="330" y="178"/>
                  </a:lnTo>
                  <a:lnTo>
                    <a:pt x="288" y="241"/>
                  </a:lnTo>
                  <a:lnTo>
                    <a:pt x="102" y="230"/>
                  </a:lnTo>
                  <a:lnTo>
                    <a:pt x="0" y="292"/>
                  </a:lnTo>
                  <a:lnTo>
                    <a:pt x="2451" y="292"/>
                  </a:lnTo>
                  <a:lnTo>
                    <a:pt x="2440" y="210"/>
                  </a:lnTo>
                  <a:lnTo>
                    <a:pt x="2440" y="46"/>
                  </a:lnTo>
                  <a:lnTo>
                    <a:pt x="2411" y="0"/>
                  </a:lnTo>
                  <a:lnTo>
                    <a:pt x="2369" y="125"/>
                  </a:lnTo>
                  <a:lnTo>
                    <a:pt x="2286" y="178"/>
                  </a:lnTo>
                  <a:lnTo>
                    <a:pt x="2225" y="199"/>
                  </a:lnTo>
                  <a:lnTo>
                    <a:pt x="2174" y="105"/>
                  </a:lnTo>
                  <a:lnTo>
                    <a:pt x="2112" y="188"/>
                  </a:lnTo>
                  <a:lnTo>
                    <a:pt x="2018" y="230"/>
                  </a:lnTo>
                  <a:lnTo>
                    <a:pt x="1926" y="261"/>
                  </a:lnTo>
                  <a:lnTo>
                    <a:pt x="1884" y="136"/>
                  </a:lnTo>
                  <a:lnTo>
                    <a:pt x="1833" y="54"/>
                  </a:lnTo>
                  <a:close/>
                </a:path>
              </a:pathLst>
            </a:custGeom>
            <a:solidFill>
              <a:srgbClr val="722B0A"/>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2" name="Freeform 255"/>
            <p:cNvSpPr>
              <a:spLocks noChangeArrowheads="1"/>
            </p:cNvSpPr>
            <p:nvPr/>
          </p:nvSpPr>
          <p:spPr bwMode="auto">
            <a:xfrm>
              <a:off x="4715" y="3233"/>
              <a:ext cx="93" cy="119"/>
            </a:xfrm>
            <a:custGeom>
              <a:avLst/>
              <a:gdLst>
                <a:gd name="T0" fmla="*/ 1 w 185"/>
                <a:gd name="T1" fmla="*/ 0 h 238"/>
                <a:gd name="T2" fmla="*/ 1 w 185"/>
                <a:gd name="T3" fmla="*/ 1 h 238"/>
                <a:gd name="T4" fmla="*/ 0 w 185"/>
                <a:gd name="T5" fmla="*/ 1 h 238"/>
                <a:gd name="T6" fmla="*/ 0 w 185"/>
                <a:gd name="T7" fmla="*/ 1 h 238"/>
                <a:gd name="T8" fmla="*/ 1 w 185"/>
                <a:gd name="T9" fmla="*/ 1 h 238"/>
                <a:gd name="T10" fmla="*/ 1 w 185"/>
                <a:gd name="T11" fmla="*/ 1 h 238"/>
                <a:gd name="T12" fmla="*/ 1 w 185"/>
                <a:gd name="T13" fmla="*/ 1 h 238"/>
                <a:gd name="T14" fmla="*/ 1 w 185"/>
                <a:gd name="T15" fmla="*/ 1 h 238"/>
                <a:gd name="T16" fmla="*/ 1 w 185"/>
                <a:gd name="T17" fmla="*/ 1 h 238"/>
                <a:gd name="T18" fmla="*/ 1 w 185"/>
                <a:gd name="T19" fmla="*/ 1 h 238"/>
                <a:gd name="T20" fmla="*/ 1 w 185"/>
                <a:gd name="T21" fmla="*/ 1 h 238"/>
                <a:gd name="T22" fmla="*/ 1 w 185"/>
                <a:gd name="T23" fmla="*/ 1 h 238"/>
                <a:gd name="T24" fmla="*/ 1 w 185"/>
                <a:gd name="T25" fmla="*/ 1 h 238"/>
                <a:gd name="T26" fmla="*/ 1 w 185"/>
                <a:gd name="T27" fmla="*/ 1 h 238"/>
                <a:gd name="T28" fmla="*/ 1 w 185"/>
                <a:gd name="T29" fmla="*/ 1 h 238"/>
                <a:gd name="T30" fmla="*/ 1 w 185"/>
                <a:gd name="T31" fmla="*/ 0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5"/>
                <a:gd name="T49" fmla="*/ 0 h 238"/>
                <a:gd name="T50" fmla="*/ 185 w 185"/>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5" h="238">
                  <a:moveTo>
                    <a:pt x="92" y="0"/>
                  </a:moveTo>
                  <a:lnTo>
                    <a:pt x="9" y="93"/>
                  </a:lnTo>
                  <a:lnTo>
                    <a:pt x="0" y="165"/>
                  </a:lnTo>
                  <a:lnTo>
                    <a:pt x="0" y="238"/>
                  </a:lnTo>
                  <a:lnTo>
                    <a:pt x="40" y="156"/>
                  </a:lnTo>
                  <a:lnTo>
                    <a:pt x="92" y="93"/>
                  </a:lnTo>
                  <a:lnTo>
                    <a:pt x="174" y="176"/>
                  </a:lnTo>
                  <a:lnTo>
                    <a:pt x="185" y="82"/>
                  </a:lnTo>
                  <a:lnTo>
                    <a:pt x="182" y="79"/>
                  </a:lnTo>
                  <a:lnTo>
                    <a:pt x="169" y="70"/>
                  </a:lnTo>
                  <a:lnTo>
                    <a:pt x="154" y="57"/>
                  </a:lnTo>
                  <a:lnTo>
                    <a:pt x="136" y="40"/>
                  </a:lnTo>
                  <a:lnTo>
                    <a:pt x="118" y="25"/>
                  </a:lnTo>
                  <a:lnTo>
                    <a:pt x="103" y="13"/>
                  </a:lnTo>
                  <a:lnTo>
                    <a:pt x="94" y="3"/>
                  </a:lnTo>
                  <a:lnTo>
                    <a:pt x="92" y="0"/>
                  </a:lnTo>
                  <a:close/>
                </a:path>
              </a:pathLst>
            </a:custGeom>
            <a:solidFill>
              <a:srgbClr val="5E1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3" name="Freeform 256"/>
            <p:cNvSpPr>
              <a:spLocks noChangeArrowheads="1"/>
            </p:cNvSpPr>
            <p:nvPr/>
          </p:nvSpPr>
          <p:spPr bwMode="auto">
            <a:xfrm>
              <a:off x="4890" y="3227"/>
              <a:ext cx="180" cy="135"/>
            </a:xfrm>
            <a:custGeom>
              <a:avLst/>
              <a:gdLst>
                <a:gd name="T0" fmla="*/ 1 w 359"/>
                <a:gd name="T1" fmla="*/ 1 h 270"/>
                <a:gd name="T2" fmla="*/ 1 w 359"/>
                <a:gd name="T3" fmla="*/ 1 h 270"/>
                <a:gd name="T4" fmla="*/ 1 w 359"/>
                <a:gd name="T5" fmla="*/ 1 h 270"/>
                <a:gd name="T6" fmla="*/ 1 w 359"/>
                <a:gd name="T7" fmla="*/ 1 h 270"/>
                <a:gd name="T8" fmla="*/ 0 w 359"/>
                <a:gd name="T9" fmla="*/ 1 h 270"/>
                <a:gd name="T10" fmla="*/ 1 w 359"/>
                <a:gd name="T11" fmla="*/ 1 h 270"/>
                <a:gd name="T12" fmla="*/ 1 w 359"/>
                <a:gd name="T13" fmla="*/ 1 h 270"/>
                <a:gd name="T14" fmla="*/ 1 w 359"/>
                <a:gd name="T15" fmla="*/ 1 h 270"/>
                <a:gd name="T16" fmla="*/ 1 w 359"/>
                <a:gd name="T17" fmla="*/ 1 h 270"/>
                <a:gd name="T18" fmla="*/ 1 w 359"/>
                <a:gd name="T19" fmla="*/ 1 h 270"/>
                <a:gd name="T20" fmla="*/ 1 w 359"/>
                <a:gd name="T21" fmla="*/ 0 h 270"/>
                <a:gd name="T22" fmla="*/ 1 w 359"/>
                <a:gd name="T23" fmla="*/ 1 h 270"/>
                <a:gd name="T24" fmla="*/ 1 w 359"/>
                <a:gd name="T25" fmla="*/ 1 h 270"/>
                <a:gd name="T26" fmla="*/ 1 w 359"/>
                <a:gd name="T27" fmla="*/ 1 h 2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9"/>
                <a:gd name="T43" fmla="*/ 0 h 270"/>
                <a:gd name="T44" fmla="*/ 359 w 359"/>
                <a:gd name="T45" fmla="*/ 270 h 27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9" h="270">
                  <a:moveTo>
                    <a:pt x="154" y="31"/>
                  </a:moveTo>
                  <a:lnTo>
                    <a:pt x="111" y="93"/>
                  </a:lnTo>
                  <a:lnTo>
                    <a:pt x="60" y="145"/>
                  </a:lnTo>
                  <a:lnTo>
                    <a:pt x="51" y="207"/>
                  </a:lnTo>
                  <a:lnTo>
                    <a:pt x="0" y="156"/>
                  </a:lnTo>
                  <a:lnTo>
                    <a:pt x="20" y="270"/>
                  </a:lnTo>
                  <a:lnTo>
                    <a:pt x="123" y="167"/>
                  </a:lnTo>
                  <a:lnTo>
                    <a:pt x="216" y="93"/>
                  </a:lnTo>
                  <a:lnTo>
                    <a:pt x="299" y="187"/>
                  </a:lnTo>
                  <a:lnTo>
                    <a:pt x="359" y="136"/>
                  </a:lnTo>
                  <a:lnTo>
                    <a:pt x="359" y="0"/>
                  </a:lnTo>
                  <a:lnTo>
                    <a:pt x="319" y="104"/>
                  </a:lnTo>
                  <a:lnTo>
                    <a:pt x="225" y="42"/>
                  </a:lnTo>
                  <a:lnTo>
                    <a:pt x="154" y="31"/>
                  </a:lnTo>
                  <a:close/>
                </a:path>
              </a:pathLst>
            </a:custGeom>
            <a:solidFill>
              <a:srgbClr val="5E1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4" name="Freeform 257"/>
            <p:cNvSpPr>
              <a:spLocks noChangeArrowheads="1"/>
            </p:cNvSpPr>
            <p:nvPr/>
          </p:nvSpPr>
          <p:spPr bwMode="auto">
            <a:xfrm>
              <a:off x="4488" y="3243"/>
              <a:ext cx="186" cy="135"/>
            </a:xfrm>
            <a:custGeom>
              <a:avLst/>
              <a:gdLst>
                <a:gd name="T0" fmla="*/ 1 w 371"/>
                <a:gd name="T1" fmla="*/ 0 h 270"/>
                <a:gd name="T2" fmla="*/ 1 w 371"/>
                <a:gd name="T3" fmla="*/ 1 h 270"/>
                <a:gd name="T4" fmla="*/ 1 w 371"/>
                <a:gd name="T5" fmla="*/ 1 h 270"/>
                <a:gd name="T6" fmla="*/ 1 w 371"/>
                <a:gd name="T7" fmla="*/ 1 h 270"/>
                <a:gd name="T8" fmla="*/ 0 w 371"/>
                <a:gd name="T9" fmla="*/ 1 h 270"/>
                <a:gd name="T10" fmla="*/ 1 w 371"/>
                <a:gd name="T11" fmla="*/ 1 h 270"/>
                <a:gd name="T12" fmla="*/ 1 w 371"/>
                <a:gd name="T13" fmla="*/ 1 h 270"/>
                <a:gd name="T14" fmla="*/ 1 w 371"/>
                <a:gd name="T15" fmla="*/ 1 h 270"/>
                <a:gd name="T16" fmla="*/ 1 w 371"/>
                <a:gd name="T17" fmla="*/ 1 h 270"/>
                <a:gd name="T18" fmla="*/ 1 w 371"/>
                <a:gd name="T19" fmla="*/ 1 h 270"/>
                <a:gd name="T20" fmla="*/ 1 w 371"/>
                <a:gd name="T21" fmla="*/ 0 h 2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1"/>
                <a:gd name="T34" fmla="*/ 0 h 270"/>
                <a:gd name="T35" fmla="*/ 371 w 371"/>
                <a:gd name="T36" fmla="*/ 270 h 27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1" h="270">
                  <a:moveTo>
                    <a:pt x="268" y="0"/>
                  </a:moveTo>
                  <a:lnTo>
                    <a:pt x="226" y="105"/>
                  </a:lnTo>
                  <a:lnTo>
                    <a:pt x="143" y="167"/>
                  </a:lnTo>
                  <a:lnTo>
                    <a:pt x="92" y="229"/>
                  </a:lnTo>
                  <a:lnTo>
                    <a:pt x="0" y="167"/>
                  </a:lnTo>
                  <a:lnTo>
                    <a:pt x="82" y="270"/>
                  </a:lnTo>
                  <a:lnTo>
                    <a:pt x="185" y="176"/>
                  </a:lnTo>
                  <a:lnTo>
                    <a:pt x="288" y="83"/>
                  </a:lnTo>
                  <a:lnTo>
                    <a:pt x="371" y="167"/>
                  </a:lnTo>
                  <a:lnTo>
                    <a:pt x="371" y="94"/>
                  </a:lnTo>
                  <a:lnTo>
                    <a:pt x="268" y="0"/>
                  </a:lnTo>
                  <a:close/>
                </a:path>
              </a:pathLst>
            </a:custGeom>
            <a:solidFill>
              <a:srgbClr val="5E1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5" name="Freeform 258"/>
            <p:cNvSpPr>
              <a:spLocks noChangeArrowheads="1"/>
            </p:cNvSpPr>
            <p:nvPr/>
          </p:nvSpPr>
          <p:spPr bwMode="auto">
            <a:xfrm>
              <a:off x="4370" y="3274"/>
              <a:ext cx="108" cy="104"/>
            </a:xfrm>
            <a:custGeom>
              <a:avLst/>
              <a:gdLst>
                <a:gd name="T0" fmla="*/ 0 w 217"/>
                <a:gd name="T1" fmla="*/ 0 h 208"/>
                <a:gd name="T2" fmla="*/ 0 w 217"/>
                <a:gd name="T3" fmla="*/ 1 h 208"/>
                <a:gd name="T4" fmla="*/ 0 w 217"/>
                <a:gd name="T5" fmla="*/ 1 h 208"/>
                <a:gd name="T6" fmla="*/ 0 w 217"/>
                <a:gd name="T7" fmla="*/ 1 h 208"/>
                <a:gd name="T8" fmla="*/ 0 w 217"/>
                <a:gd name="T9" fmla="*/ 1 h 208"/>
                <a:gd name="T10" fmla="*/ 0 w 217"/>
                <a:gd name="T11" fmla="*/ 1 h 208"/>
                <a:gd name="T12" fmla="*/ 0 w 217"/>
                <a:gd name="T13" fmla="*/ 1 h 208"/>
                <a:gd name="T14" fmla="*/ 0 w 217"/>
                <a:gd name="T15" fmla="*/ 1 h 208"/>
                <a:gd name="T16" fmla="*/ 0 w 217"/>
                <a:gd name="T17" fmla="*/ 1 h 208"/>
                <a:gd name="T18" fmla="*/ 0 w 217"/>
                <a:gd name="T19" fmla="*/ 1 h 208"/>
                <a:gd name="T20" fmla="*/ 0 w 217"/>
                <a:gd name="T21" fmla="*/ 1 h 208"/>
                <a:gd name="T22" fmla="*/ 0 w 217"/>
                <a:gd name="T23" fmla="*/ 1 h 208"/>
                <a:gd name="T24" fmla="*/ 0 w 217"/>
                <a:gd name="T25" fmla="*/ 0 h 208"/>
                <a:gd name="T26" fmla="*/ 0 w 217"/>
                <a:gd name="T27" fmla="*/ 0 h 2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7"/>
                <a:gd name="T43" fmla="*/ 0 h 208"/>
                <a:gd name="T44" fmla="*/ 217 w 217"/>
                <a:gd name="T45" fmla="*/ 208 h 2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7" h="208">
                  <a:moveTo>
                    <a:pt x="134" y="0"/>
                  </a:moveTo>
                  <a:lnTo>
                    <a:pt x="103" y="74"/>
                  </a:lnTo>
                  <a:lnTo>
                    <a:pt x="9" y="114"/>
                  </a:lnTo>
                  <a:lnTo>
                    <a:pt x="0" y="208"/>
                  </a:lnTo>
                  <a:lnTo>
                    <a:pt x="83" y="125"/>
                  </a:lnTo>
                  <a:lnTo>
                    <a:pt x="217" y="114"/>
                  </a:lnTo>
                  <a:lnTo>
                    <a:pt x="215" y="109"/>
                  </a:lnTo>
                  <a:lnTo>
                    <a:pt x="207" y="94"/>
                  </a:lnTo>
                  <a:lnTo>
                    <a:pt x="196" y="72"/>
                  </a:lnTo>
                  <a:lnTo>
                    <a:pt x="184" y="50"/>
                  </a:lnTo>
                  <a:lnTo>
                    <a:pt x="169" y="28"/>
                  </a:lnTo>
                  <a:lnTo>
                    <a:pt x="156" y="10"/>
                  </a:lnTo>
                  <a:lnTo>
                    <a:pt x="143" y="0"/>
                  </a:lnTo>
                  <a:lnTo>
                    <a:pt x="134" y="0"/>
                  </a:lnTo>
                  <a:close/>
                </a:path>
              </a:pathLst>
            </a:custGeom>
            <a:solidFill>
              <a:srgbClr val="5E1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6" name="Freeform 259"/>
            <p:cNvSpPr>
              <a:spLocks noChangeArrowheads="1"/>
            </p:cNvSpPr>
            <p:nvPr/>
          </p:nvSpPr>
          <p:spPr bwMode="auto">
            <a:xfrm>
              <a:off x="3767" y="3191"/>
              <a:ext cx="196" cy="224"/>
            </a:xfrm>
            <a:custGeom>
              <a:avLst/>
              <a:gdLst>
                <a:gd name="T0" fmla="*/ 1 w 390"/>
                <a:gd name="T1" fmla="*/ 1 h 448"/>
                <a:gd name="T2" fmla="*/ 1 w 390"/>
                <a:gd name="T3" fmla="*/ 1 h 448"/>
                <a:gd name="T4" fmla="*/ 1 w 390"/>
                <a:gd name="T5" fmla="*/ 0 h 448"/>
                <a:gd name="T6" fmla="*/ 1 w 390"/>
                <a:gd name="T7" fmla="*/ 1 h 448"/>
                <a:gd name="T8" fmla="*/ 0 w 390"/>
                <a:gd name="T9" fmla="*/ 1 h 448"/>
                <a:gd name="T10" fmla="*/ 0 w 390"/>
                <a:gd name="T11" fmla="*/ 1 h 448"/>
                <a:gd name="T12" fmla="*/ 0 w 390"/>
                <a:gd name="T13" fmla="*/ 1 h 448"/>
                <a:gd name="T14" fmla="*/ 1 w 390"/>
                <a:gd name="T15" fmla="*/ 1 h 448"/>
                <a:gd name="T16" fmla="*/ 1 w 390"/>
                <a:gd name="T17" fmla="*/ 1 h 448"/>
                <a:gd name="T18" fmla="*/ 1 w 390"/>
                <a:gd name="T19" fmla="*/ 1 h 448"/>
                <a:gd name="T20" fmla="*/ 1 w 390"/>
                <a:gd name="T21" fmla="*/ 1 h 448"/>
                <a:gd name="T22" fmla="*/ 1 w 390"/>
                <a:gd name="T23" fmla="*/ 1 h 448"/>
                <a:gd name="T24" fmla="*/ 1 w 390"/>
                <a:gd name="T25" fmla="*/ 1 h 448"/>
                <a:gd name="T26" fmla="*/ 1 w 390"/>
                <a:gd name="T27" fmla="*/ 1 h 448"/>
                <a:gd name="T28" fmla="*/ 1 w 390"/>
                <a:gd name="T29" fmla="*/ 1 h 448"/>
                <a:gd name="T30" fmla="*/ 1 w 390"/>
                <a:gd name="T31" fmla="*/ 1 h 448"/>
                <a:gd name="T32" fmla="*/ 1 w 390"/>
                <a:gd name="T33" fmla="*/ 1 h 448"/>
                <a:gd name="T34" fmla="*/ 1 w 390"/>
                <a:gd name="T35" fmla="*/ 1 h 448"/>
                <a:gd name="T36" fmla="*/ 1 w 390"/>
                <a:gd name="T37" fmla="*/ 1 h 448"/>
                <a:gd name="T38" fmla="*/ 1 w 390"/>
                <a:gd name="T39" fmla="*/ 1 h 448"/>
                <a:gd name="T40" fmla="*/ 1 w 390"/>
                <a:gd name="T41" fmla="*/ 1 h 448"/>
                <a:gd name="T42" fmla="*/ 1 w 390"/>
                <a:gd name="T43" fmla="*/ 1 h 448"/>
                <a:gd name="T44" fmla="*/ 1 w 390"/>
                <a:gd name="T45" fmla="*/ 1 h 448"/>
                <a:gd name="T46" fmla="*/ 1 w 390"/>
                <a:gd name="T47" fmla="*/ 1 h 448"/>
                <a:gd name="T48" fmla="*/ 1 w 390"/>
                <a:gd name="T49" fmla="*/ 1 h 448"/>
                <a:gd name="T50" fmla="*/ 1 w 390"/>
                <a:gd name="T51" fmla="*/ 1 h 448"/>
                <a:gd name="T52" fmla="*/ 1 w 390"/>
                <a:gd name="T53" fmla="*/ 1 h 4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90"/>
                <a:gd name="T82" fmla="*/ 0 h 448"/>
                <a:gd name="T83" fmla="*/ 390 w 390"/>
                <a:gd name="T84" fmla="*/ 448 h 4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90" h="448">
                  <a:moveTo>
                    <a:pt x="319" y="22"/>
                  </a:moveTo>
                  <a:lnTo>
                    <a:pt x="256" y="32"/>
                  </a:lnTo>
                  <a:lnTo>
                    <a:pt x="165" y="0"/>
                  </a:lnTo>
                  <a:lnTo>
                    <a:pt x="93" y="54"/>
                  </a:lnTo>
                  <a:lnTo>
                    <a:pt x="0" y="125"/>
                  </a:lnTo>
                  <a:lnTo>
                    <a:pt x="0" y="250"/>
                  </a:lnTo>
                  <a:lnTo>
                    <a:pt x="0" y="375"/>
                  </a:lnTo>
                  <a:lnTo>
                    <a:pt x="62" y="334"/>
                  </a:lnTo>
                  <a:lnTo>
                    <a:pt x="31" y="437"/>
                  </a:lnTo>
                  <a:lnTo>
                    <a:pt x="165" y="437"/>
                  </a:lnTo>
                  <a:lnTo>
                    <a:pt x="288" y="448"/>
                  </a:lnTo>
                  <a:lnTo>
                    <a:pt x="267" y="355"/>
                  </a:lnTo>
                  <a:lnTo>
                    <a:pt x="185" y="355"/>
                  </a:lnTo>
                  <a:lnTo>
                    <a:pt x="122" y="323"/>
                  </a:lnTo>
                  <a:lnTo>
                    <a:pt x="122" y="178"/>
                  </a:lnTo>
                  <a:lnTo>
                    <a:pt x="174" y="105"/>
                  </a:lnTo>
                  <a:lnTo>
                    <a:pt x="236" y="188"/>
                  </a:lnTo>
                  <a:lnTo>
                    <a:pt x="308" y="125"/>
                  </a:lnTo>
                  <a:lnTo>
                    <a:pt x="390" y="74"/>
                  </a:lnTo>
                  <a:lnTo>
                    <a:pt x="387" y="72"/>
                  </a:lnTo>
                  <a:lnTo>
                    <a:pt x="379" y="65"/>
                  </a:lnTo>
                  <a:lnTo>
                    <a:pt x="368" y="55"/>
                  </a:lnTo>
                  <a:lnTo>
                    <a:pt x="356" y="44"/>
                  </a:lnTo>
                  <a:lnTo>
                    <a:pt x="341" y="33"/>
                  </a:lnTo>
                  <a:lnTo>
                    <a:pt x="330" y="26"/>
                  </a:lnTo>
                  <a:lnTo>
                    <a:pt x="323" y="20"/>
                  </a:lnTo>
                  <a:lnTo>
                    <a:pt x="319" y="22"/>
                  </a:lnTo>
                  <a:close/>
                </a:path>
              </a:pathLst>
            </a:custGeom>
            <a:solidFill>
              <a:srgbClr val="5E1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7" name="Freeform 260"/>
            <p:cNvSpPr>
              <a:spLocks noChangeArrowheads="1"/>
            </p:cNvSpPr>
            <p:nvPr/>
          </p:nvSpPr>
          <p:spPr bwMode="auto">
            <a:xfrm>
              <a:off x="3698" y="2121"/>
              <a:ext cx="171" cy="118"/>
            </a:xfrm>
            <a:custGeom>
              <a:avLst/>
              <a:gdLst>
                <a:gd name="T0" fmla="*/ 0 w 341"/>
                <a:gd name="T1" fmla="*/ 1 h 235"/>
                <a:gd name="T2" fmla="*/ 1 w 341"/>
                <a:gd name="T3" fmla="*/ 1 h 235"/>
                <a:gd name="T4" fmla="*/ 1 w 341"/>
                <a:gd name="T5" fmla="*/ 1 h 235"/>
                <a:gd name="T6" fmla="*/ 1 w 341"/>
                <a:gd name="T7" fmla="*/ 0 h 235"/>
                <a:gd name="T8" fmla="*/ 1 w 341"/>
                <a:gd name="T9" fmla="*/ 1 h 235"/>
                <a:gd name="T10" fmla="*/ 1 w 341"/>
                <a:gd name="T11" fmla="*/ 1 h 235"/>
                <a:gd name="T12" fmla="*/ 1 w 341"/>
                <a:gd name="T13" fmla="*/ 1 h 235"/>
                <a:gd name="T14" fmla="*/ 1 w 341"/>
                <a:gd name="T15" fmla="*/ 1 h 235"/>
                <a:gd name="T16" fmla="*/ 1 w 341"/>
                <a:gd name="T17" fmla="*/ 1 h 235"/>
                <a:gd name="T18" fmla="*/ 1 w 341"/>
                <a:gd name="T19" fmla="*/ 1 h 235"/>
                <a:gd name="T20" fmla="*/ 1 w 341"/>
                <a:gd name="T21" fmla="*/ 1 h 235"/>
                <a:gd name="T22" fmla="*/ 1 w 341"/>
                <a:gd name="T23" fmla="*/ 1 h 235"/>
                <a:gd name="T24" fmla="*/ 1 w 341"/>
                <a:gd name="T25" fmla="*/ 1 h 235"/>
                <a:gd name="T26" fmla="*/ 1 w 341"/>
                <a:gd name="T27" fmla="*/ 1 h 235"/>
                <a:gd name="T28" fmla="*/ 1 w 341"/>
                <a:gd name="T29" fmla="*/ 1 h 235"/>
                <a:gd name="T30" fmla="*/ 0 w 341"/>
                <a:gd name="T31" fmla="*/ 1 h 2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1"/>
                <a:gd name="T49" fmla="*/ 0 h 235"/>
                <a:gd name="T50" fmla="*/ 341 w 341"/>
                <a:gd name="T51" fmla="*/ 235 h 23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1" h="235">
                  <a:moveTo>
                    <a:pt x="0" y="44"/>
                  </a:moveTo>
                  <a:lnTo>
                    <a:pt x="46" y="90"/>
                  </a:lnTo>
                  <a:lnTo>
                    <a:pt x="127" y="81"/>
                  </a:lnTo>
                  <a:lnTo>
                    <a:pt x="154" y="0"/>
                  </a:lnTo>
                  <a:lnTo>
                    <a:pt x="171" y="63"/>
                  </a:lnTo>
                  <a:lnTo>
                    <a:pt x="180" y="118"/>
                  </a:lnTo>
                  <a:lnTo>
                    <a:pt x="235" y="90"/>
                  </a:lnTo>
                  <a:lnTo>
                    <a:pt x="253" y="182"/>
                  </a:lnTo>
                  <a:lnTo>
                    <a:pt x="341" y="182"/>
                  </a:lnTo>
                  <a:lnTo>
                    <a:pt x="288" y="235"/>
                  </a:lnTo>
                  <a:lnTo>
                    <a:pt x="226" y="217"/>
                  </a:lnTo>
                  <a:lnTo>
                    <a:pt x="180" y="136"/>
                  </a:lnTo>
                  <a:lnTo>
                    <a:pt x="99" y="173"/>
                  </a:lnTo>
                  <a:lnTo>
                    <a:pt x="46" y="173"/>
                  </a:lnTo>
                  <a:lnTo>
                    <a:pt x="9" y="108"/>
                  </a:lnTo>
                  <a:lnTo>
                    <a:pt x="0" y="44"/>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8" name="Freeform 261"/>
            <p:cNvSpPr>
              <a:spLocks noChangeArrowheads="1"/>
            </p:cNvSpPr>
            <p:nvPr/>
          </p:nvSpPr>
          <p:spPr bwMode="auto">
            <a:xfrm>
              <a:off x="3811" y="2116"/>
              <a:ext cx="81" cy="45"/>
            </a:xfrm>
            <a:custGeom>
              <a:avLst/>
              <a:gdLst>
                <a:gd name="T0" fmla="*/ 0 w 161"/>
                <a:gd name="T1" fmla="*/ 1 h 90"/>
                <a:gd name="T2" fmla="*/ 1 w 161"/>
                <a:gd name="T3" fmla="*/ 1 h 90"/>
                <a:gd name="T4" fmla="*/ 1 w 161"/>
                <a:gd name="T5" fmla="*/ 0 h 90"/>
                <a:gd name="T6" fmla="*/ 1 w 161"/>
                <a:gd name="T7" fmla="*/ 1 h 90"/>
                <a:gd name="T8" fmla="*/ 1 w 161"/>
                <a:gd name="T9" fmla="*/ 1 h 90"/>
                <a:gd name="T10" fmla="*/ 1 w 161"/>
                <a:gd name="T11" fmla="*/ 1 h 90"/>
                <a:gd name="T12" fmla="*/ 1 w 161"/>
                <a:gd name="T13" fmla="*/ 1 h 90"/>
                <a:gd name="T14" fmla="*/ 1 w 161"/>
                <a:gd name="T15" fmla="*/ 1 h 90"/>
                <a:gd name="T16" fmla="*/ 1 w 161"/>
                <a:gd name="T17" fmla="*/ 1 h 90"/>
                <a:gd name="T18" fmla="*/ 1 w 161"/>
                <a:gd name="T19" fmla="*/ 1 h 90"/>
                <a:gd name="T20" fmla="*/ 1 w 161"/>
                <a:gd name="T21" fmla="*/ 1 h 90"/>
                <a:gd name="T22" fmla="*/ 0 w 161"/>
                <a:gd name="T23" fmla="*/ 1 h 90"/>
                <a:gd name="T24" fmla="*/ 0 w 161"/>
                <a:gd name="T25" fmla="*/ 1 h 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1"/>
                <a:gd name="T40" fmla="*/ 0 h 90"/>
                <a:gd name="T41" fmla="*/ 161 w 161"/>
                <a:gd name="T42" fmla="*/ 90 h 9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1" h="90">
                  <a:moveTo>
                    <a:pt x="0" y="28"/>
                  </a:moveTo>
                  <a:lnTo>
                    <a:pt x="53" y="44"/>
                  </a:lnTo>
                  <a:lnTo>
                    <a:pt x="161" y="0"/>
                  </a:lnTo>
                  <a:lnTo>
                    <a:pt x="115" y="90"/>
                  </a:lnTo>
                  <a:lnTo>
                    <a:pt x="71" y="90"/>
                  </a:lnTo>
                  <a:lnTo>
                    <a:pt x="68" y="88"/>
                  </a:lnTo>
                  <a:lnTo>
                    <a:pt x="58" y="81"/>
                  </a:lnTo>
                  <a:lnTo>
                    <a:pt x="46" y="70"/>
                  </a:lnTo>
                  <a:lnTo>
                    <a:pt x="33" y="59"/>
                  </a:lnTo>
                  <a:lnTo>
                    <a:pt x="18" y="48"/>
                  </a:lnTo>
                  <a:lnTo>
                    <a:pt x="7" y="37"/>
                  </a:lnTo>
                  <a:lnTo>
                    <a:pt x="0" y="29"/>
                  </a:lnTo>
                  <a:lnTo>
                    <a:pt x="0" y="28"/>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59" name="Freeform 262"/>
            <p:cNvSpPr>
              <a:spLocks noChangeArrowheads="1"/>
            </p:cNvSpPr>
            <p:nvPr/>
          </p:nvSpPr>
          <p:spPr bwMode="auto">
            <a:xfrm>
              <a:off x="3717" y="2302"/>
              <a:ext cx="180" cy="95"/>
            </a:xfrm>
            <a:custGeom>
              <a:avLst/>
              <a:gdLst>
                <a:gd name="T0" fmla="*/ 0 w 359"/>
                <a:gd name="T1" fmla="*/ 0 h 191"/>
                <a:gd name="T2" fmla="*/ 1 w 359"/>
                <a:gd name="T3" fmla="*/ 0 h 191"/>
                <a:gd name="T4" fmla="*/ 1 w 359"/>
                <a:gd name="T5" fmla="*/ 0 h 191"/>
                <a:gd name="T6" fmla="*/ 1 w 359"/>
                <a:gd name="T7" fmla="*/ 0 h 191"/>
                <a:gd name="T8" fmla="*/ 1 w 359"/>
                <a:gd name="T9" fmla="*/ 0 h 191"/>
                <a:gd name="T10" fmla="*/ 1 w 359"/>
                <a:gd name="T11" fmla="*/ 0 h 191"/>
                <a:gd name="T12" fmla="*/ 1 w 359"/>
                <a:gd name="T13" fmla="*/ 0 h 191"/>
                <a:gd name="T14" fmla="*/ 1 w 359"/>
                <a:gd name="T15" fmla="*/ 0 h 191"/>
                <a:gd name="T16" fmla="*/ 1 w 359"/>
                <a:gd name="T17" fmla="*/ 0 h 191"/>
                <a:gd name="T18" fmla="*/ 1 w 359"/>
                <a:gd name="T19" fmla="*/ 0 h 191"/>
                <a:gd name="T20" fmla="*/ 1 w 359"/>
                <a:gd name="T21" fmla="*/ 0 h 191"/>
                <a:gd name="T22" fmla="*/ 1 w 359"/>
                <a:gd name="T23" fmla="*/ 0 h 191"/>
                <a:gd name="T24" fmla="*/ 1 w 359"/>
                <a:gd name="T25" fmla="*/ 0 h 191"/>
                <a:gd name="T26" fmla="*/ 1 w 359"/>
                <a:gd name="T27" fmla="*/ 0 h 191"/>
                <a:gd name="T28" fmla="*/ 1 w 359"/>
                <a:gd name="T29" fmla="*/ 0 h 191"/>
                <a:gd name="T30" fmla="*/ 1 w 359"/>
                <a:gd name="T31" fmla="*/ 0 h 191"/>
                <a:gd name="T32" fmla="*/ 0 w 359"/>
                <a:gd name="T33" fmla="*/ 0 h 1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9"/>
                <a:gd name="T52" fmla="*/ 0 h 191"/>
                <a:gd name="T53" fmla="*/ 359 w 359"/>
                <a:gd name="T54" fmla="*/ 191 h 19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9" h="191">
                  <a:moveTo>
                    <a:pt x="0" y="27"/>
                  </a:moveTo>
                  <a:lnTo>
                    <a:pt x="71" y="46"/>
                  </a:lnTo>
                  <a:lnTo>
                    <a:pt x="71" y="119"/>
                  </a:lnTo>
                  <a:lnTo>
                    <a:pt x="134" y="92"/>
                  </a:lnTo>
                  <a:lnTo>
                    <a:pt x="134" y="27"/>
                  </a:lnTo>
                  <a:lnTo>
                    <a:pt x="216" y="0"/>
                  </a:lnTo>
                  <a:lnTo>
                    <a:pt x="233" y="119"/>
                  </a:lnTo>
                  <a:lnTo>
                    <a:pt x="304" y="147"/>
                  </a:lnTo>
                  <a:lnTo>
                    <a:pt x="304" y="64"/>
                  </a:lnTo>
                  <a:lnTo>
                    <a:pt x="359" y="64"/>
                  </a:lnTo>
                  <a:lnTo>
                    <a:pt x="359" y="163"/>
                  </a:lnTo>
                  <a:lnTo>
                    <a:pt x="269" y="191"/>
                  </a:lnTo>
                  <a:lnTo>
                    <a:pt x="198" y="101"/>
                  </a:lnTo>
                  <a:lnTo>
                    <a:pt x="134" y="172"/>
                  </a:lnTo>
                  <a:lnTo>
                    <a:pt x="71" y="191"/>
                  </a:lnTo>
                  <a:lnTo>
                    <a:pt x="36" y="119"/>
                  </a:lnTo>
                  <a:lnTo>
                    <a:pt x="0" y="27"/>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0" name="Freeform 263"/>
            <p:cNvSpPr>
              <a:spLocks noChangeArrowheads="1"/>
            </p:cNvSpPr>
            <p:nvPr/>
          </p:nvSpPr>
          <p:spPr bwMode="auto">
            <a:xfrm>
              <a:off x="4396" y="2049"/>
              <a:ext cx="45" cy="22"/>
            </a:xfrm>
            <a:custGeom>
              <a:avLst/>
              <a:gdLst>
                <a:gd name="T0" fmla="*/ 1 w 89"/>
                <a:gd name="T1" fmla="*/ 1 h 44"/>
                <a:gd name="T2" fmla="*/ 1 w 89"/>
                <a:gd name="T3" fmla="*/ 1 h 44"/>
                <a:gd name="T4" fmla="*/ 0 w 89"/>
                <a:gd name="T5" fmla="*/ 0 h 44"/>
                <a:gd name="T6" fmla="*/ 1 w 89"/>
                <a:gd name="T7" fmla="*/ 1 h 44"/>
                <a:gd name="T8" fmla="*/ 1 w 89"/>
                <a:gd name="T9" fmla="*/ 1 h 44"/>
                <a:gd name="T10" fmla="*/ 1 w 89"/>
                <a:gd name="T11" fmla="*/ 1 h 44"/>
                <a:gd name="T12" fmla="*/ 1 w 89"/>
                <a:gd name="T13" fmla="*/ 1 h 44"/>
                <a:gd name="T14" fmla="*/ 0 60000 65536"/>
                <a:gd name="T15" fmla="*/ 0 60000 65536"/>
                <a:gd name="T16" fmla="*/ 0 60000 65536"/>
                <a:gd name="T17" fmla="*/ 0 60000 65536"/>
                <a:gd name="T18" fmla="*/ 0 60000 65536"/>
                <a:gd name="T19" fmla="*/ 0 60000 65536"/>
                <a:gd name="T20" fmla="*/ 0 60000 65536"/>
                <a:gd name="T21" fmla="*/ 0 w 89"/>
                <a:gd name="T22" fmla="*/ 0 h 44"/>
                <a:gd name="T23" fmla="*/ 89 w 89"/>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9" h="44">
                  <a:moveTo>
                    <a:pt x="44" y="44"/>
                  </a:moveTo>
                  <a:lnTo>
                    <a:pt x="89" y="9"/>
                  </a:lnTo>
                  <a:lnTo>
                    <a:pt x="0" y="0"/>
                  </a:lnTo>
                  <a:lnTo>
                    <a:pt x="7" y="6"/>
                  </a:lnTo>
                  <a:lnTo>
                    <a:pt x="22" y="18"/>
                  </a:lnTo>
                  <a:lnTo>
                    <a:pt x="36" y="33"/>
                  </a:lnTo>
                  <a:lnTo>
                    <a:pt x="44" y="44"/>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1" name="Freeform 264"/>
            <p:cNvSpPr>
              <a:spLocks noChangeArrowheads="1"/>
            </p:cNvSpPr>
            <p:nvPr/>
          </p:nvSpPr>
          <p:spPr bwMode="auto">
            <a:xfrm>
              <a:off x="4436" y="1912"/>
              <a:ext cx="95" cy="277"/>
            </a:xfrm>
            <a:custGeom>
              <a:avLst/>
              <a:gdLst>
                <a:gd name="T0" fmla="*/ 1 w 189"/>
                <a:gd name="T1" fmla="*/ 0 h 554"/>
                <a:gd name="T2" fmla="*/ 0 w 189"/>
                <a:gd name="T3" fmla="*/ 1 h 554"/>
                <a:gd name="T4" fmla="*/ 0 w 189"/>
                <a:gd name="T5" fmla="*/ 1 h 554"/>
                <a:gd name="T6" fmla="*/ 1 w 189"/>
                <a:gd name="T7" fmla="*/ 1 h 554"/>
                <a:gd name="T8" fmla="*/ 1 w 189"/>
                <a:gd name="T9" fmla="*/ 1 h 554"/>
                <a:gd name="T10" fmla="*/ 1 w 189"/>
                <a:gd name="T11" fmla="*/ 1 h 554"/>
                <a:gd name="T12" fmla="*/ 1 w 189"/>
                <a:gd name="T13" fmla="*/ 1 h 554"/>
                <a:gd name="T14" fmla="*/ 1 w 189"/>
                <a:gd name="T15" fmla="*/ 1 h 554"/>
                <a:gd name="T16" fmla="*/ 1 w 189"/>
                <a:gd name="T17" fmla="*/ 1 h 554"/>
                <a:gd name="T18" fmla="*/ 1 w 189"/>
                <a:gd name="T19" fmla="*/ 1 h 554"/>
                <a:gd name="T20" fmla="*/ 1 w 189"/>
                <a:gd name="T21" fmla="*/ 1 h 554"/>
                <a:gd name="T22" fmla="*/ 1 w 189"/>
                <a:gd name="T23" fmla="*/ 1 h 554"/>
                <a:gd name="T24" fmla="*/ 1 w 189"/>
                <a:gd name="T25" fmla="*/ 1 h 554"/>
                <a:gd name="T26" fmla="*/ 1 w 189"/>
                <a:gd name="T27" fmla="*/ 1 h 554"/>
                <a:gd name="T28" fmla="*/ 1 w 189"/>
                <a:gd name="T29" fmla="*/ 1 h 554"/>
                <a:gd name="T30" fmla="*/ 1 w 189"/>
                <a:gd name="T31" fmla="*/ 1 h 554"/>
                <a:gd name="T32" fmla="*/ 1 w 189"/>
                <a:gd name="T33" fmla="*/ 1 h 554"/>
                <a:gd name="T34" fmla="*/ 1 w 189"/>
                <a:gd name="T35" fmla="*/ 1 h 554"/>
                <a:gd name="T36" fmla="*/ 1 w 189"/>
                <a:gd name="T37" fmla="*/ 1 h 554"/>
                <a:gd name="T38" fmla="*/ 1 w 189"/>
                <a:gd name="T39" fmla="*/ 1 h 554"/>
                <a:gd name="T40" fmla="*/ 1 w 189"/>
                <a:gd name="T41" fmla="*/ 1 h 554"/>
                <a:gd name="T42" fmla="*/ 1 w 189"/>
                <a:gd name="T43" fmla="*/ 1 h 554"/>
                <a:gd name="T44" fmla="*/ 1 w 189"/>
                <a:gd name="T45" fmla="*/ 1 h 554"/>
                <a:gd name="T46" fmla="*/ 1 w 189"/>
                <a:gd name="T47" fmla="*/ 1 h 554"/>
                <a:gd name="T48" fmla="*/ 1 w 189"/>
                <a:gd name="T49" fmla="*/ 0 h 5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9"/>
                <a:gd name="T76" fmla="*/ 0 h 554"/>
                <a:gd name="T77" fmla="*/ 189 w 189"/>
                <a:gd name="T78" fmla="*/ 554 h 5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9" h="554">
                  <a:moveTo>
                    <a:pt x="53" y="0"/>
                  </a:moveTo>
                  <a:lnTo>
                    <a:pt x="0" y="55"/>
                  </a:lnTo>
                  <a:lnTo>
                    <a:pt x="0" y="135"/>
                  </a:lnTo>
                  <a:lnTo>
                    <a:pt x="35" y="209"/>
                  </a:lnTo>
                  <a:lnTo>
                    <a:pt x="116" y="225"/>
                  </a:lnTo>
                  <a:lnTo>
                    <a:pt x="134" y="297"/>
                  </a:lnTo>
                  <a:lnTo>
                    <a:pt x="90" y="336"/>
                  </a:lnTo>
                  <a:lnTo>
                    <a:pt x="63" y="462"/>
                  </a:lnTo>
                  <a:lnTo>
                    <a:pt x="72" y="517"/>
                  </a:lnTo>
                  <a:lnTo>
                    <a:pt x="143" y="554"/>
                  </a:lnTo>
                  <a:lnTo>
                    <a:pt x="189" y="499"/>
                  </a:lnTo>
                  <a:lnTo>
                    <a:pt x="134" y="508"/>
                  </a:lnTo>
                  <a:lnTo>
                    <a:pt x="90" y="446"/>
                  </a:lnTo>
                  <a:lnTo>
                    <a:pt x="107" y="370"/>
                  </a:lnTo>
                  <a:lnTo>
                    <a:pt x="171" y="345"/>
                  </a:lnTo>
                  <a:lnTo>
                    <a:pt x="171" y="264"/>
                  </a:lnTo>
                  <a:lnTo>
                    <a:pt x="153" y="200"/>
                  </a:lnTo>
                  <a:lnTo>
                    <a:pt x="53" y="181"/>
                  </a:lnTo>
                  <a:lnTo>
                    <a:pt x="17" y="135"/>
                  </a:lnTo>
                  <a:lnTo>
                    <a:pt x="44" y="73"/>
                  </a:lnTo>
                  <a:lnTo>
                    <a:pt x="90" y="64"/>
                  </a:lnTo>
                  <a:lnTo>
                    <a:pt x="85" y="51"/>
                  </a:lnTo>
                  <a:lnTo>
                    <a:pt x="72" y="25"/>
                  </a:lnTo>
                  <a:lnTo>
                    <a:pt x="59" y="1"/>
                  </a:lnTo>
                  <a:lnTo>
                    <a:pt x="53"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2" name="Freeform 265"/>
            <p:cNvSpPr>
              <a:spLocks noChangeArrowheads="1"/>
            </p:cNvSpPr>
            <p:nvPr/>
          </p:nvSpPr>
          <p:spPr bwMode="auto">
            <a:xfrm>
              <a:off x="4179" y="1831"/>
              <a:ext cx="79" cy="81"/>
            </a:xfrm>
            <a:custGeom>
              <a:avLst/>
              <a:gdLst>
                <a:gd name="T0" fmla="*/ 0 w 158"/>
                <a:gd name="T1" fmla="*/ 1 h 162"/>
                <a:gd name="T2" fmla="*/ 1 w 158"/>
                <a:gd name="T3" fmla="*/ 0 h 162"/>
                <a:gd name="T4" fmla="*/ 1 w 158"/>
                <a:gd name="T5" fmla="*/ 1 h 162"/>
                <a:gd name="T6" fmla="*/ 1 w 158"/>
                <a:gd name="T7" fmla="*/ 1 h 162"/>
                <a:gd name="T8" fmla="*/ 1 w 158"/>
                <a:gd name="T9" fmla="*/ 1 h 162"/>
                <a:gd name="T10" fmla="*/ 1 w 158"/>
                <a:gd name="T11" fmla="*/ 1 h 162"/>
                <a:gd name="T12" fmla="*/ 1 w 158"/>
                <a:gd name="T13" fmla="*/ 1 h 162"/>
                <a:gd name="T14" fmla="*/ 1 w 158"/>
                <a:gd name="T15" fmla="*/ 1 h 162"/>
                <a:gd name="T16" fmla="*/ 1 w 158"/>
                <a:gd name="T17" fmla="*/ 1 h 162"/>
                <a:gd name="T18" fmla="*/ 1 w 158"/>
                <a:gd name="T19" fmla="*/ 1 h 162"/>
                <a:gd name="T20" fmla="*/ 1 w 158"/>
                <a:gd name="T21" fmla="*/ 1 h 162"/>
                <a:gd name="T22" fmla="*/ 1 w 158"/>
                <a:gd name="T23" fmla="*/ 1 h 162"/>
                <a:gd name="T24" fmla="*/ 0 w 158"/>
                <a:gd name="T25" fmla="*/ 1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
                <a:gd name="T40" fmla="*/ 0 h 162"/>
                <a:gd name="T41" fmla="*/ 158 w 158"/>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 h="162">
                  <a:moveTo>
                    <a:pt x="0" y="42"/>
                  </a:moveTo>
                  <a:lnTo>
                    <a:pt x="68" y="0"/>
                  </a:lnTo>
                  <a:lnTo>
                    <a:pt x="125" y="29"/>
                  </a:lnTo>
                  <a:lnTo>
                    <a:pt x="111" y="84"/>
                  </a:lnTo>
                  <a:lnTo>
                    <a:pt x="145" y="112"/>
                  </a:lnTo>
                  <a:lnTo>
                    <a:pt x="158" y="162"/>
                  </a:lnTo>
                  <a:lnTo>
                    <a:pt x="118" y="152"/>
                  </a:lnTo>
                  <a:lnTo>
                    <a:pt x="68" y="50"/>
                  </a:lnTo>
                  <a:lnTo>
                    <a:pt x="13" y="84"/>
                  </a:lnTo>
                  <a:lnTo>
                    <a:pt x="11" y="77"/>
                  </a:lnTo>
                  <a:lnTo>
                    <a:pt x="10" y="62"/>
                  </a:lnTo>
                  <a:lnTo>
                    <a:pt x="6" y="50"/>
                  </a:lnTo>
                  <a:lnTo>
                    <a:pt x="0" y="42"/>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3" name="Freeform 266"/>
            <p:cNvSpPr>
              <a:spLocks noChangeArrowheads="1"/>
            </p:cNvSpPr>
            <p:nvPr/>
          </p:nvSpPr>
          <p:spPr bwMode="auto">
            <a:xfrm>
              <a:off x="3931" y="1792"/>
              <a:ext cx="145" cy="89"/>
            </a:xfrm>
            <a:custGeom>
              <a:avLst/>
              <a:gdLst>
                <a:gd name="T0" fmla="*/ 1 w 290"/>
                <a:gd name="T1" fmla="*/ 1 h 176"/>
                <a:gd name="T2" fmla="*/ 1 w 290"/>
                <a:gd name="T3" fmla="*/ 0 h 176"/>
                <a:gd name="T4" fmla="*/ 1 w 290"/>
                <a:gd name="T5" fmla="*/ 1 h 176"/>
                <a:gd name="T6" fmla="*/ 1 w 290"/>
                <a:gd name="T7" fmla="*/ 1 h 176"/>
                <a:gd name="T8" fmla="*/ 1 w 290"/>
                <a:gd name="T9" fmla="*/ 1 h 176"/>
                <a:gd name="T10" fmla="*/ 1 w 290"/>
                <a:gd name="T11" fmla="*/ 1 h 176"/>
                <a:gd name="T12" fmla="*/ 1 w 290"/>
                <a:gd name="T13" fmla="*/ 1 h 176"/>
                <a:gd name="T14" fmla="*/ 1 w 290"/>
                <a:gd name="T15" fmla="*/ 1 h 176"/>
                <a:gd name="T16" fmla="*/ 1 w 290"/>
                <a:gd name="T17" fmla="*/ 1 h 176"/>
                <a:gd name="T18" fmla="*/ 1 w 290"/>
                <a:gd name="T19" fmla="*/ 1 h 176"/>
                <a:gd name="T20" fmla="*/ 1 w 290"/>
                <a:gd name="T21" fmla="*/ 1 h 176"/>
                <a:gd name="T22" fmla="*/ 1 w 290"/>
                <a:gd name="T23" fmla="*/ 1 h 176"/>
                <a:gd name="T24" fmla="*/ 0 w 290"/>
                <a:gd name="T25" fmla="*/ 1 h 176"/>
                <a:gd name="T26" fmla="*/ 1 w 290"/>
                <a:gd name="T27" fmla="*/ 1 h 1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0"/>
                <a:gd name="T43" fmla="*/ 0 h 176"/>
                <a:gd name="T44" fmla="*/ 290 w 290"/>
                <a:gd name="T45" fmla="*/ 176 h 1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0" h="176">
                  <a:moveTo>
                    <a:pt x="28" y="29"/>
                  </a:moveTo>
                  <a:lnTo>
                    <a:pt x="110" y="0"/>
                  </a:lnTo>
                  <a:lnTo>
                    <a:pt x="158" y="57"/>
                  </a:lnTo>
                  <a:lnTo>
                    <a:pt x="220" y="99"/>
                  </a:lnTo>
                  <a:lnTo>
                    <a:pt x="290" y="92"/>
                  </a:lnTo>
                  <a:lnTo>
                    <a:pt x="228" y="154"/>
                  </a:lnTo>
                  <a:lnTo>
                    <a:pt x="173" y="154"/>
                  </a:lnTo>
                  <a:lnTo>
                    <a:pt x="138" y="84"/>
                  </a:lnTo>
                  <a:lnTo>
                    <a:pt x="83" y="71"/>
                  </a:lnTo>
                  <a:lnTo>
                    <a:pt x="55" y="112"/>
                  </a:lnTo>
                  <a:lnTo>
                    <a:pt x="110" y="161"/>
                  </a:lnTo>
                  <a:lnTo>
                    <a:pt x="63" y="176"/>
                  </a:lnTo>
                  <a:lnTo>
                    <a:pt x="0" y="141"/>
                  </a:lnTo>
                  <a:lnTo>
                    <a:pt x="28" y="29"/>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4" name="Freeform 267"/>
            <p:cNvSpPr>
              <a:spLocks noChangeArrowheads="1"/>
            </p:cNvSpPr>
            <p:nvPr/>
          </p:nvSpPr>
          <p:spPr bwMode="auto">
            <a:xfrm>
              <a:off x="4044" y="1588"/>
              <a:ext cx="432" cy="342"/>
            </a:xfrm>
            <a:custGeom>
              <a:avLst/>
              <a:gdLst>
                <a:gd name="T0" fmla="*/ 0 w 864"/>
                <a:gd name="T1" fmla="*/ 0 h 685"/>
                <a:gd name="T2" fmla="*/ 1 w 864"/>
                <a:gd name="T3" fmla="*/ 0 h 685"/>
                <a:gd name="T4" fmla="*/ 1 w 864"/>
                <a:gd name="T5" fmla="*/ 0 h 685"/>
                <a:gd name="T6" fmla="*/ 1 w 864"/>
                <a:gd name="T7" fmla="*/ 0 h 685"/>
                <a:gd name="T8" fmla="*/ 1 w 864"/>
                <a:gd name="T9" fmla="*/ 0 h 685"/>
                <a:gd name="T10" fmla="*/ 1 w 864"/>
                <a:gd name="T11" fmla="*/ 0 h 685"/>
                <a:gd name="T12" fmla="*/ 1 w 864"/>
                <a:gd name="T13" fmla="*/ 0 h 685"/>
                <a:gd name="T14" fmla="*/ 1 w 864"/>
                <a:gd name="T15" fmla="*/ 0 h 685"/>
                <a:gd name="T16" fmla="*/ 1 w 864"/>
                <a:gd name="T17" fmla="*/ 0 h 685"/>
                <a:gd name="T18" fmla="*/ 1 w 864"/>
                <a:gd name="T19" fmla="*/ 0 h 685"/>
                <a:gd name="T20" fmla="*/ 1 w 864"/>
                <a:gd name="T21" fmla="*/ 0 h 685"/>
                <a:gd name="T22" fmla="*/ 1 w 864"/>
                <a:gd name="T23" fmla="*/ 0 h 685"/>
                <a:gd name="T24" fmla="*/ 1 w 864"/>
                <a:gd name="T25" fmla="*/ 0 h 685"/>
                <a:gd name="T26" fmla="*/ 1 w 864"/>
                <a:gd name="T27" fmla="*/ 0 h 685"/>
                <a:gd name="T28" fmla="*/ 1 w 864"/>
                <a:gd name="T29" fmla="*/ 0 h 685"/>
                <a:gd name="T30" fmla="*/ 1 w 864"/>
                <a:gd name="T31" fmla="*/ 0 h 685"/>
                <a:gd name="T32" fmla="*/ 1 w 864"/>
                <a:gd name="T33" fmla="*/ 0 h 685"/>
                <a:gd name="T34" fmla="*/ 1 w 864"/>
                <a:gd name="T35" fmla="*/ 0 h 685"/>
                <a:gd name="T36" fmla="*/ 1 w 864"/>
                <a:gd name="T37" fmla="*/ 0 h 685"/>
                <a:gd name="T38" fmla="*/ 1 w 864"/>
                <a:gd name="T39" fmla="*/ 0 h 685"/>
                <a:gd name="T40" fmla="*/ 1 w 864"/>
                <a:gd name="T41" fmla="*/ 0 h 685"/>
                <a:gd name="T42" fmla="*/ 1 w 864"/>
                <a:gd name="T43" fmla="*/ 0 h 685"/>
                <a:gd name="T44" fmla="*/ 1 w 864"/>
                <a:gd name="T45" fmla="*/ 0 h 685"/>
                <a:gd name="T46" fmla="*/ 1 w 864"/>
                <a:gd name="T47" fmla="*/ 0 h 685"/>
                <a:gd name="T48" fmla="*/ 1 w 864"/>
                <a:gd name="T49" fmla="*/ 0 h 685"/>
                <a:gd name="T50" fmla="*/ 1 w 864"/>
                <a:gd name="T51" fmla="*/ 0 h 685"/>
                <a:gd name="T52" fmla="*/ 1 w 864"/>
                <a:gd name="T53" fmla="*/ 0 h 685"/>
                <a:gd name="T54" fmla="*/ 1 w 864"/>
                <a:gd name="T55" fmla="*/ 0 h 685"/>
                <a:gd name="T56" fmla="*/ 1 w 864"/>
                <a:gd name="T57" fmla="*/ 0 h 685"/>
                <a:gd name="T58" fmla="*/ 1 w 864"/>
                <a:gd name="T59" fmla="*/ 0 h 685"/>
                <a:gd name="T60" fmla="*/ 1 w 864"/>
                <a:gd name="T61" fmla="*/ 0 h 685"/>
                <a:gd name="T62" fmla="*/ 1 w 864"/>
                <a:gd name="T63" fmla="*/ 0 h 685"/>
                <a:gd name="T64" fmla="*/ 1 w 864"/>
                <a:gd name="T65" fmla="*/ 0 h 685"/>
                <a:gd name="T66" fmla="*/ 1 w 864"/>
                <a:gd name="T67" fmla="*/ 0 h 685"/>
                <a:gd name="T68" fmla="*/ 1 w 864"/>
                <a:gd name="T69" fmla="*/ 0 h 685"/>
                <a:gd name="T70" fmla="*/ 1 w 864"/>
                <a:gd name="T71" fmla="*/ 0 h 685"/>
                <a:gd name="T72" fmla="*/ 1 w 864"/>
                <a:gd name="T73" fmla="*/ 0 h 685"/>
                <a:gd name="T74" fmla="*/ 1 w 864"/>
                <a:gd name="T75" fmla="*/ 0 h 685"/>
                <a:gd name="T76" fmla="*/ 1 w 864"/>
                <a:gd name="T77" fmla="*/ 0 h 685"/>
                <a:gd name="T78" fmla="*/ 1 w 864"/>
                <a:gd name="T79" fmla="*/ 0 h 685"/>
                <a:gd name="T80" fmla="*/ 1 w 864"/>
                <a:gd name="T81" fmla="*/ 0 h 685"/>
                <a:gd name="T82" fmla="*/ 1 w 864"/>
                <a:gd name="T83" fmla="*/ 0 h 685"/>
                <a:gd name="T84" fmla="*/ 1 w 864"/>
                <a:gd name="T85" fmla="*/ 0 h 685"/>
                <a:gd name="T86" fmla="*/ 1 w 864"/>
                <a:gd name="T87" fmla="*/ 0 h 685"/>
                <a:gd name="T88" fmla="*/ 1 w 864"/>
                <a:gd name="T89" fmla="*/ 0 h 685"/>
                <a:gd name="T90" fmla="*/ 1 w 864"/>
                <a:gd name="T91" fmla="*/ 0 h 685"/>
                <a:gd name="T92" fmla="*/ 1 w 864"/>
                <a:gd name="T93" fmla="*/ 0 h 685"/>
                <a:gd name="T94" fmla="*/ 1 w 864"/>
                <a:gd name="T95" fmla="*/ 0 h 685"/>
                <a:gd name="T96" fmla="*/ 1 w 864"/>
                <a:gd name="T97" fmla="*/ 0 h 685"/>
                <a:gd name="T98" fmla="*/ 1 w 864"/>
                <a:gd name="T99" fmla="*/ 0 h 685"/>
                <a:gd name="T100" fmla="*/ 1 w 864"/>
                <a:gd name="T101" fmla="*/ 0 h 685"/>
                <a:gd name="T102" fmla="*/ 1 w 864"/>
                <a:gd name="T103" fmla="*/ 0 h 685"/>
                <a:gd name="T104" fmla="*/ 1 w 864"/>
                <a:gd name="T105" fmla="*/ 0 h 685"/>
                <a:gd name="T106" fmla="*/ 1 w 864"/>
                <a:gd name="T107" fmla="*/ 0 h 685"/>
                <a:gd name="T108" fmla="*/ 1 w 864"/>
                <a:gd name="T109" fmla="*/ 0 h 685"/>
                <a:gd name="T110" fmla="*/ 1 w 864"/>
                <a:gd name="T111" fmla="*/ 0 h 685"/>
                <a:gd name="T112" fmla="*/ 0 w 864"/>
                <a:gd name="T113" fmla="*/ 0 h 685"/>
                <a:gd name="T114" fmla="*/ 0 w 864"/>
                <a:gd name="T115" fmla="*/ 0 h 6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64"/>
                <a:gd name="T175" fmla="*/ 0 h 685"/>
                <a:gd name="T176" fmla="*/ 864 w 864"/>
                <a:gd name="T177" fmla="*/ 685 h 6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64" h="685">
                  <a:moveTo>
                    <a:pt x="0" y="0"/>
                  </a:moveTo>
                  <a:lnTo>
                    <a:pt x="31" y="63"/>
                  </a:lnTo>
                  <a:lnTo>
                    <a:pt x="91" y="111"/>
                  </a:lnTo>
                  <a:lnTo>
                    <a:pt x="216" y="103"/>
                  </a:lnTo>
                  <a:lnTo>
                    <a:pt x="264" y="149"/>
                  </a:lnTo>
                  <a:lnTo>
                    <a:pt x="279" y="237"/>
                  </a:lnTo>
                  <a:lnTo>
                    <a:pt x="326" y="314"/>
                  </a:lnTo>
                  <a:lnTo>
                    <a:pt x="396" y="314"/>
                  </a:lnTo>
                  <a:lnTo>
                    <a:pt x="466" y="292"/>
                  </a:lnTo>
                  <a:lnTo>
                    <a:pt x="458" y="252"/>
                  </a:lnTo>
                  <a:lnTo>
                    <a:pt x="389" y="252"/>
                  </a:lnTo>
                  <a:lnTo>
                    <a:pt x="389" y="189"/>
                  </a:lnTo>
                  <a:lnTo>
                    <a:pt x="490" y="228"/>
                  </a:lnTo>
                  <a:lnTo>
                    <a:pt x="576" y="252"/>
                  </a:lnTo>
                  <a:lnTo>
                    <a:pt x="583" y="314"/>
                  </a:lnTo>
                  <a:lnTo>
                    <a:pt x="684" y="379"/>
                  </a:lnTo>
                  <a:lnTo>
                    <a:pt x="607" y="379"/>
                  </a:lnTo>
                  <a:lnTo>
                    <a:pt x="536" y="300"/>
                  </a:lnTo>
                  <a:lnTo>
                    <a:pt x="528" y="379"/>
                  </a:lnTo>
                  <a:lnTo>
                    <a:pt x="583" y="434"/>
                  </a:lnTo>
                  <a:lnTo>
                    <a:pt x="677" y="434"/>
                  </a:lnTo>
                  <a:lnTo>
                    <a:pt x="591" y="487"/>
                  </a:lnTo>
                  <a:lnTo>
                    <a:pt x="598" y="575"/>
                  </a:lnTo>
                  <a:lnTo>
                    <a:pt x="708" y="551"/>
                  </a:lnTo>
                  <a:lnTo>
                    <a:pt x="732" y="614"/>
                  </a:lnTo>
                  <a:lnTo>
                    <a:pt x="802" y="630"/>
                  </a:lnTo>
                  <a:lnTo>
                    <a:pt x="847" y="630"/>
                  </a:lnTo>
                  <a:lnTo>
                    <a:pt x="864" y="685"/>
                  </a:lnTo>
                  <a:lnTo>
                    <a:pt x="847" y="575"/>
                  </a:lnTo>
                  <a:lnTo>
                    <a:pt x="739" y="566"/>
                  </a:lnTo>
                  <a:lnTo>
                    <a:pt x="638" y="527"/>
                  </a:lnTo>
                  <a:lnTo>
                    <a:pt x="646" y="472"/>
                  </a:lnTo>
                  <a:lnTo>
                    <a:pt x="715" y="472"/>
                  </a:lnTo>
                  <a:lnTo>
                    <a:pt x="739" y="415"/>
                  </a:lnTo>
                  <a:lnTo>
                    <a:pt x="660" y="415"/>
                  </a:lnTo>
                  <a:lnTo>
                    <a:pt x="715" y="386"/>
                  </a:lnTo>
                  <a:lnTo>
                    <a:pt x="638" y="300"/>
                  </a:lnTo>
                  <a:lnTo>
                    <a:pt x="567" y="204"/>
                  </a:lnTo>
                  <a:lnTo>
                    <a:pt x="490" y="204"/>
                  </a:lnTo>
                  <a:lnTo>
                    <a:pt x="365" y="173"/>
                  </a:lnTo>
                  <a:lnTo>
                    <a:pt x="358" y="228"/>
                  </a:lnTo>
                  <a:lnTo>
                    <a:pt x="389" y="307"/>
                  </a:lnTo>
                  <a:lnTo>
                    <a:pt x="302" y="252"/>
                  </a:lnTo>
                  <a:lnTo>
                    <a:pt x="279" y="173"/>
                  </a:lnTo>
                  <a:lnTo>
                    <a:pt x="271" y="111"/>
                  </a:lnTo>
                  <a:lnTo>
                    <a:pt x="358" y="134"/>
                  </a:lnTo>
                  <a:lnTo>
                    <a:pt x="310" y="87"/>
                  </a:lnTo>
                  <a:lnTo>
                    <a:pt x="225" y="63"/>
                  </a:lnTo>
                  <a:lnTo>
                    <a:pt x="115" y="63"/>
                  </a:lnTo>
                  <a:lnTo>
                    <a:pt x="77" y="8"/>
                  </a:lnTo>
                  <a:lnTo>
                    <a:pt x="73" y="8"/>
                  </a:lnTo>
                  <a:lnTo>
                    <a:pt x="64" y="8"/>
                  </a:lnTo>
                  <a:lnTo>
                    <a:pt x="49" y="8"/>
                  </a:lnTo>
                  <a:lnTo>
                    <a:pt x="35" y="6"/>
                  </a:lnTo>
                  <a:lnTo>
                    <a:pt x="20" y="6"/>
                  </a:lnTo>
                  <a:lnTo>
                    <a:pt x="7" y="4"/>
                  </a:lnTo>
                  <a:lnTo>
                    <a:pt x="0" y="2"/>
                  </a:lnTo>
                  <a:lnTo>
                    <a:pt x="0"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5" name="Freeform 268"/>
            <p:cNvSpPr>
              <a:spLocks noChangeArrowheads="1"/>
            </p:cNvSpPr>
            <p:nvPr/>
          </p:nvSpPr>
          <p:spPr bwMode="auto">
            <a:xfrm>
              <a:off x="3678" y="1600"/>
              <a:ext cx="89" cy="55"/>
            </a:xfrm>
            <a:custGeom>
              <a:avLst/>
              <a:gdLst>
                <a:gd name="T0" fmla="*/ 1 w 178"/>
                <a:gd name="T1" fmla="*/ 0 h 110"/>
                <a:gd name="T2" fmla="*/ 1 w 178"/>
                <a:gd name="T3" fmla="*/ 1 h 110"/>
                <a:gd name="T4" fmla="*/ 1 w 178"/>
                <a:gd name="T5" fmla="*/ 1 h 110"/>
                <a:gd name="T6" fmla="*/ 1 w 178"/>
                <a:gd name="T7" fmla="*/ 1 h 110"/>
                <a:gd name="T8" fmla="*/ 1 w 178"/>
                <a:gd name="T9" fmla="*/ 1 h 110"/>
                <a:gd name="T10" fmla="*/ 0 w 178"/>
                <a:gd name="T11" fmla="*/ 1 h 110"/>
                <a:gd name="T12" fmla="*/ 1 w 178"/>
                <a:gd name="T13" fmla="*/ 0 h 110"/>
                <a:gd name="T14" fmla="*/ 0 60000 65536"/>
                <a:gd name="T15" fmla="*/ 0 60000 65536"/>
                <a:gd name="T16" fmla="*/ 0 60000 65536"/>
                <a:gd name="T17" fmla="*/ 0 60000 65536"/>
                <a:gd name="T18" fmla="*/ 0 60000 65536"/>
                <a:gd name="T19" fmla="*/ 0 60000 65536"/>
                <a:gd name="T20" fmla="*/ 0 60000 65536"/>
                <a:gd name="T21" fmla="*/ 0 w 178"/>
                <a:gd name="T22" fmla="*/ 0 h 110"/>
                <a:gd name="T23" fmla="*/ 178 w 178"/>
                <a:gd name="T24" fmla="*/ 110 h 1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8" h="110">
                  <a:moveTo>
                    <a:pt x="7" y="0"/>
                  </a:moveTo>
                  <a:lnTo>
                    <a:pt x="108" y="8"/>
                  </a:lnTo>
                  <a:lnTo>
                    <a:pt x="178" y="70"/>
                  </a:lnTo>
                  <a:lnTo>
                    <a:pt x="139" y="110"/>
                  </a:lnTo>
                  <a:lnTo>
                    <a:pt x="69" y="48"/>
                  </a:lnTo>
                  <a:lnTo>
                    <a:pt x="0" y="63"/>
                  </a:lnTo>
                  <a:lnTo>
                    <a:pt x="7"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6" name="Freeform 269"/>
            <p:cNvSpPr>
              <a:spLocks noChangeArrowheads="1"/>
            </p:cNvSpPr>
            <p:nvPr/>
          </p:nvSpPr>
          <p:spPr bwMode="auto">
            <a:xfrm>
              <a:off x="3814" y="1729"/>
              <a:ext cx="51" cy="36"/>
            </a:xfrm>
            <a:custGeom>
              <a:avLst/>
              <a:gdLst>
                <a:gd name="T0" fmla="*/ 1 w 101"/>
                <a:gd name="T1" fmla="*/ 0 h 72"/>
                <a:gd name="T2" fmla="*/ 1 w 101"/>
                <a:gd name="T3" fmla="*/ 1 h 72"/>
                <a:gd name="T4" fmla="*/ 1 w 101"/>
                <a:gd name="T5" fmla="*/ 1 h 72"/>
                <a:gd name="T6" fmla="*/ 1 w 101"/>
                <a:gd name="T7" fmla="*/ 1 h 72"/>
                <a:gd name="T8" fmla="*/ 1 w 101"/>
                <a:gd name="T9" fmla="*/ 1 h 72"/>
                <a:gd name="T10" fmla="*/ 1 w 101"/>
                <a:gd name="T11" fmla="*/ 1 h 72"/>
                <a:gd name="T12" fmla="*/ 1 w 101"/>
                <a:gd name="T13" fmla="*/ 1 h 72"/>
                <a:gd name="T14" fmla="*/ 1 w 101"/>
                <a:gd name="T15" fmla="*/ 1 h 72"/>
                <a:gd name="T16" fmla="*/ 1 w 101"/>
                <a:gd name="T17" fmla="*/ 1 h 72"/>
                <a:gd name="T18" fmla="*/ 1 w 101"/>
                <a:gd name="T19" fmla="*/ 1 h 72"/>
                <a:gd name="T20" fmla="*/ 0 w 101"/>
                <a:gd name="T21" fmla="*/ 1 h 72"/>
                <a:gd name="T22" fmla="*/ 1 w 101"/>
                <a:gd name="T23" fmla="*/ 0 h 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
                <a:gd name="T37" fmla="*/ 0 h 72"/>
                <a:gd name="T38" fmla="*/ 101 w 101"/>
                <a:gd name="T39" fmla="*/ 72 h 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 h="72">
                  <a:moveTo>
                    <a:pt x="39" y="0"/>
                  </a:moveTo>
                  <a:lnTo>
                    <a:pt x="101" y="41"/>
                  </a:lnTo>
                  <a:lnTo>
                    <a:pt x="86" y="44"/>
                  </a:lnTo>
                  <a:lnTo>
                    <a:pt x="74" y="48"/>
                  </a:lnTo>
                  <a:lnTo>
                    <a:pt x="59" y="53"/>
                  </a:lnTo>
                  <a:lnTo>
                    <a:pt x="48" y="59"/>
                  </a:lnTo>
                  <a:lnTo>
                    <a:pt x="39" y="64"/>
                  </a:lnTo>
                  <a:lnTo>
                    <a:pt x="31" y="68"/>
                  </a:lnTo>
                  <a:lnTo>
                    <a:pt x="26" y="70"/>
                  </a:lnTo>
                  <a:lnTo>
                    <a:pt x="24" y="72"/>
                  </a:lnTo>
                  <a:lnTo>
                    <a:pt x="0" y="17"/>
                  </a:lnTo>
                  <a:lnTo>
                    <a:pt x="39"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7" name="Freeform 270"/>
            <p:cNvSpPr>
              <a:spLocks noChangeArrowheads="1"/>
            </p:cNvSpPr>
            <p:nvPr/>
          </p:nvSpPr>
          <p:spPr bwMode="auto">
            <a:xfrm>
              <a:off x="3998" y="1705"/>
              <a:ext cx="42" cy="34"/>
            </a:xfrm>
            <a:custGeom>
              <a:avLst/>
              <a:gdLst>
                <a:gd name="T0" fmla="*/ 0 w 85"/>
                <a:gd name="T1" fmla="*/ 0 h 68"/>
                <a:gd name="T2" fmla="*/ 0 w 85"/>
                <a:gd name="T3" fmla="*/ 1 h 68"/>
                <a:gd name="T4" fmla="*/ 0 w 85"/>
                <a:gd name="T5" fmla="*/ 1 h 68"/>
                <a:gd name="T6" fmla="*/ 0 w 85"/>
                <a:gd name="T7" fmla="*/ 1 h 68"/>
                <a:gd name="T8" fmla="*/ 0 w 85"/>
                <a:gd name="T9" fmla="*/ 1 h 68"/>
                <a:gd name="T10" fmla="*/ 0 w 85"/>
                <a:gd name="T11" fmla="*/ 1 h 68"/>
                <a:gd name="T12" fmla="*/ 0 w 85"/>
                <a:gd name="T13" fmla="*/ 1 h 68"/>
                <a:gd name="T14" fmla="*/ 0 w 85"/>
                <a:gd name="T15" fmla="*/ 1 h 68"/>
                <a:gd name="T16" fmla="*/ 0 w 85"/>
                <a:gd name="T17" fmla="*/ 1 h 68"/>
                <a:gd name="T18" fmla="*/ 0 w 85"/>
                <a:gd name="T19" fmla="*/ 1 h 68"/>
                <a:gd name="T20" fmla="*/ 0 w 85"/>
                <a:gd name="T21" fmla="*/ 1 h 68"/>
                <a:gd name="T22" fmla="*/ 0 w 85"/>
                <a:gd name="T23" fmla="*/ 1 h 68"/>
                <a:gd name="T24" fmla="*/ 0 w 85"/>
                <a:gd name="T25" fmla="*/ 1 h 68"/>
                <a:gd name="T26" fmla="*/ 0 w 85"/>
                <a:gd name="T27" fmla="*/ 1 h 68"/>
                <a:gd name="T28" fmla="*/ 0 w 85"/>
                <a:gd name="T29" fmla="*/ 1 h 68"/>
                <a:gd name="T30" fmla="*/ 0 w 85"/>
                <a:gd name="T31" fmla="*/ 1 h 68"/>
                <a:gd name="T32" fmla="*/ 0 w 85"/>
                <a:gd name="T33" fmla="*/ 0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5"/>
                <a:gd name="T52" fmla="*/ 0 h 68"/>
                <a:gd name="T53" fmla="*/ 85 w 85"/>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5" h="68">
                  <a:moveTo>
                    <a:pt x="42" y="0"/>
                  </a:moveTo>
                  <a:lnTo>
                    <a:pt x="59" y="2"/>
                  </a:lnTo>
                  <a:lnTo>
                    <a:pt x="72" y="10"/>
                  </a:lnTo>
                  <a:lnTo>
                    <a:pt x="81" y="21"/>
                  </a:lnTo>
                  <a:lnTo>
                    <a:pt x="85" y="35"/>
                  </a:lnTo>
                  <a:lnTo>
                    <a:pt x="81" y="48"/>
                  </a:lnTo>
                  <a:lnTo>
                    <a:pt x="72" y="59"/>
                  </a:lnTo>
                  <a:lnTo>
                    <a:pt x="59" y="66"/>
                  </a:lnTo>
                  <a:lnTo>
                    <a:pt x="42" y="68"/>
                  </a:lnTo>
                  <a:lnTo>
                    <a:pt x="26" y="66"/>
                  </a:lnTo>
                  <a:lnTo>
                    <a:pt x="13" y="59"/>
                  </a:lnTo>
                  <a:lnTo>
                    <a:pt x="4" y="48"/>
                  </a:lnTo>
                  <a:lnTo>
                    <a:pt x="0" y="35"/>
                  </a:lnTo>
                  <a:lnTo>
                    <a:pt x="4" y="21"/>
                  </a:lnTo>
                  <a:lnTo>
                    <a:pt x="13" y="10"/>
                  </a:lnTo>
                  <a:lnTo>
                    <a:pt x="26" y="2"/>
                  </a:lnTo>
                  <a:lnTo>
                    <a:pt x="42"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8" name="Freeform 271"/>
            <p:cNvSpPr>
              <a:spLocks noChangeArrowheads="1"/>
            </p:cNvSpPr>
            <p:nvPr/>
          </p:nvSpPr>
          <p:spPr bwMode="auto">
            <a:xfrm>
              <a:off x="4330" y="1946"/>
              <a:ext cx="25" cy="44"/>
            </a:xfrm>
            <a:custGeom>
              <a:avLst/>
              <a:gdLst>
                <a:gd name="T0" fmla="*/ 0 w 52"/>
                <a:gd name="T1" fmla="*/ 0 h 89"/>
                <a:gd name="T2" fmla="*/ 0 w 52"/>
                <a:gd name="T3" fmla="*/ 0 h 89"/>
                <a:gd name="T4" fmla="*/ 0 w 52"/>
                <a:gd name="T5" fmla="*/ 0 h 89"/>
                <a:gd name="T6" fmla="*/ 0 w 52"/>
                <a:gd name="T7" fmla="*/ 0 h 89"/>
                <a:gd name="T8" fmla="*/ 0 w 52"/>
                <a:gd name="T9" fmla="*/ 0 h 89"/>
                <a:gd name="T10" fmla="*/ 0 w 52"/>
                <a:gd name="T11" fmla="*/ 0 h 89"/>
                <a:gd name="T12" fmla="*/ 0 w 52"/>
                <a:gd name="T13" fmla="*/ 0 h 89"/>
                <a:gd name="T14" fmla="*/ 0 w 52"/>
                <a:gd name="T15" fmla="*/ 0 h 89"/>
                <a:gd name="T16" fmla="*/ 0 w 52"/>
                <a:gd name="T17" fmla="*/ 0 h 89"/>
                <a:gd name="T18" fmla="*/ 0 w 52"/>
                <a:gd name="T19" fmla="*/ 0 h 89"/>
                <a:gd name="T20" fmla="*/ 0 w 52"/>
                <a:gd name="T21" fmla="*/ 0 h 89"/>
                <a:gd name="T22" fmla="*/ 0 w 52"/>
                <a:gd name="T23" fmla="*/ 0 h 89"/>
                <a:gd name="T24" fmla="*/ 0 w 52"/>
                <a:gd name="T25" fmla="*/ 0 h 89"/>
                <a:gd name="T26" fmla="*/ 0 w 52"/>
                <a:gd name="T27" fmla="*/ 0 h 89"/>
                <a:gd name="T28" fmla="*/ 0 w 52"/>
                <a:gd name="T29" fmla="*/ 0 h 89"/>
                <a:gd name="T30" fmla="*/ 0 w 52"/>
                <a:gd name="T31" fmla="*/ 0 h 89"/>
                <a:gd name="T32" fmla="*/ 0 w 52"/>
                <a:gd name="T33" fmla="*/ 0 h 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89"/>
                <a:gd name="T53" fmla="*/ 52 w 52"/>
                <a:gd name="T54" fmla="*/ 89 h 8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89">
                  <a:moveTo>
                    <a:pt x="26" y="0"/>
                  </a:moveTo>
                  <a:lnTo>
                    <a:pt x="37" y="4"/>
                  </a:lnTo>
                  <a:lnTo>
                    <a:pt x="44" y="13"/>
                  </a:lnTo>
                  <a:lnTo>
                    <a:pt x="50" y="28"/>
                  </a:lnTo>
                  <a:lnTo>
                    <a:pt x="52" y="45"/>
                  </a:lnTo>
                  <a:lnTo>
                    <a:pt x="50" y="61"/>
                  </a:lnTo>
                  <a:lnTo>
                    <a:pt x="44" y="76"/>
                  </a:lnTo>
                  <a:lnTo>
                    <a:pt x="37" y="85"/>
                  </a:lnTo>
                  <a:lnTo>
                    <a:pt x="26" y="89"/>
                  </a:lnTo>
                  <a:lnTo>
                    <a:pt x="17" y="85"/>
                  </a:lnTo>
                  <a:lnTo>
                    <a:pt x="8" y="76"/>
                  </a:lnTo>
                  <a:lnTo>
                    <a:pt x="2" y="61"/>
                  </a:lnTo>
                  <a:lnTo>
                    <a:pt x="0" y="45"/>
                  </a:lnTo>
                  <a:lnTo>
                    <a:pt x="2" y="28"/>
                  </a:lnTo>
                  <a:lnTo>
                    <a:pt x="8" y="13"/>
                  </a:lnTo>
                  <a:lnTo>
                    <a:pt x="17" y="4"/>
                  </a:lnTo>
                  <a:lnTo>
                    <a:pt x="26"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69" name="Freeform 272"/>
            <p:cNvSpPr>
              <a:spLocks noChangeArrowheads="1"/>
            </p:cNvSpPr>
            <p:nvPr/>
          </p:nvSpPr>
          <p:spPr bwMode="auto">
            <a:xfrm>
              <a:off x="4381" y="2352"/>
              <a:ext cx="26" cy="51"/>
            </a:xfrm>
            <a:custGeom>
              <a:avLst/>
              <a:gdLst>
                <a:gd name="T0" fmla="*/ 1 w 52"/>
                <a:gd name="T1" fmla="*/ 0 h 103"/>
                <a:gd name="T2" fmla="*/ 1 w 52"/>
                <a:gd name="T3" fmla="*/ 0 h 103"/>
                <a:gd name="T4" fmla="*/ 1 w 52"/>
                <a:gd name="T5" fmla="*/ 0 h 103"/>
                <a:gd name="T6" fmla="*/ 1 w 52"/>
                <a:gd name="T7" fmla="*/ 0 h 103"/>
                <a:gd name="T8" fmla="*/ 1 w 52"/>
                <a:gd name="T9" fmla="*/ 0 h 103"/>
                <a:gd name="T10" fmla="*/ 1 w 52"/>
                <a:gd name="T11" fmla="*/ 0 h 103"/>
                <a:gd name="T12" fmla="*/ 1 w 52"/>
                <a:gd name="T13" fmla="*/ 0 h 103"/>
                <a:gd name="T14" fmla="*/ 1 w 52"/>
                <a:gd name="T15" fmla="*/ 0 h 103"/>
                <a:gd name="T16" fmla="*/ 1 w 52"/>
                <a:gd name="T17" fmla="*/ 0 h 103"/>
                <a:gd name="T18" fmla="*/ 1 w 52"/>
                <a:gd name="T19" fmla="*/ 0 h 103"/>
                <a:gd name="T20" fmla="*/ 1 w 52"/>
                <a:gd name="T21" fmla="*/ 0 h 103"/>
                <a:gd name="T22" fmla="*/ 1 w 52"/>
                <a:gd name="T23" fmla="*/ 0 h 103"/>
                <a:gd name="T24" fmla="*/ 0 w 52"/>
                <a:gd name="T25" fmla="*/ 0 h 103"/>
                <a:gd name="T26" fmla="*/ 1 w 52"/>
                <a:gd name="T27" fmla="*/ 0 h 103"/>
                <a:gd name="T28" fmla="*/ 1 w 52"/>
                <a:gd name="T29" fmla="*/ 0 h 103"/>
                <a:gd name="T30" fmla="*/ 1 w 52"/>
                <a:gd name="T31" fmla="*/ 0 h 103"/>
                <a:gd name="T32" fmla="*/ 1 w 52"/>
                <a:gd name="T33" fmla="*/ 0 h 1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103"/>
                <a:gd name="T53" fmla="*/ 52 w 52"/>
                <a:gd name="T54" fmla="*/ 103 h 10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103">
                  <a:moveTo>
                    <a:pt x="26" y="0"/>
                  </a:moveTo>
                  <a:lnTo>
                    <a:pt x="37" y="4"/>
                  </a:lnTo>
                  <a:lnTo>
                    <a:pt x="44" y="15"/>
                  </a:lnTo>
                  <a:lnTo>
                    <a:pt x="50" y="31"/>
                  </a:lnTo>
                  <a:lnTo>
                    <a:pt x="52" y="51"/>
                  </a:lnTo>
                  <a:lnTo>
                    <a:pt x="50" y="72"/>
                  </a:lnTo>
                  <a:lnTo>
                    <a:pt x="44" y="88"/>
                  </a:lnTo>
                  <a:lnTo>
                    <a:pt x="37" y="99"/>
                  </a:lnTo>
                  <a:lnTo>
                    <a:pt x="26" y="103"/>
                  </a:lnTo>
                  <a:lnTo>
                    <a:pt x="15" y="99"/>
                  </a:lnTo>
                  <a:lnTo>
                    <a:pt x="7" y="88"/>
                  </a:lnTo>
                  <a:lnTo>
                    <a:pt x="2" y="72"/>
                  </a:lnTo>
                  <a:lnTo>
                    <a:pt x="0" y="51"/>
                  </a:lnTo>
                  <a:lnTo>
                    <a:pt x="2" y="31"/>
                  </a:lnTo>
                  <a:lnTo>
                    <a:pt x="7" y="15"/>
                  </a:lnTo>
                  <a:lnTo>
                    <a:pt x="15" y="4"/>
                  </a:lnTo>
                  <a:lnTo>
                    <a:pt x="26"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0" name="Freeform 273"/>
            <p:cNvSpPr>
              <a:spLocks noChangeArrowheads="1"/>
            </p:cNvSpPr>
            <p:nvPr/>
          </p:nvSpPr>
          <p:spPr bwMode="auto">
            <a:xfrm>
              <a:off x="4510" y="2273"/>
              <a:ext cx="24" cy="61"/>
            </a:xfrm>
            <a:custGeom>
              <a:avLst/>
              <a:gdLst>
                <a:gd name="T0" fmla="*/ 0 w 50"/>
                <a:gd name="T1" fmla="*/ 0 h 121"/>
                <a:gd name="T2" fmla="*/ 0 w 50"/>
                <a:gd name="T3" fmla="*/ 1 h 121"/>
                <a:gd name="T4" fmla="*/ 0 w 50"/>
                <a:gd name="T5" fmla="*/ 1 h 121"/>
                <a:gd name="T6" fmla="*/ 0 w 50"/>
                <a:gd name="T7" fmla="*/ 1 h 121"/>
                <a:gd name="T8" fmla="*/ 0 w 50"/>
                <a:gd name="T9" fmla="*/ 1 h 121"/>
                <a:gd name="T10" fmla="*/ 0 w 50"/>
                <a:gd name="T11" fmla="*/ 1 h 121"/>
                <a:gd name="T12" fmla="*/ 0 w 50"/>
                <a:gd name="T13" fmla="*/ 1 h 121"/>
                <a:gd name="T14" fmla="*/ 0 w 50"/>
                <a:gd name="T15" fmla="*/ 1 h 121"/>
                <a:gd name="T16" fmla="*/ 0 w 50"/>
                <a:gd name="T17" fmla="*/ 1 h 121"/>
                <a:gd name="T18" fmla="*/ 0 w 50"/>
                <a:gd name="T19" fmla="*/ 1 h 121"/>
                <a:gd name="T20" fmla="*/ 0 w 50"/>
                <a:gd name="T21" fmla="*/ 1 h 121"/>
                <a:gd name="T22" fmla="*/ 0 w 50"/>
                <a:gd name="T23" fmla="*/ 1 h 121"/>
                <a:gd name="T24" fmla="*/ 0 w 50"/>
                <a:gd name="T25" fmla="*/ 1 h 121"/>
                <a:gd name="T26" fmla="*/ 0 w 50"/>
                <a:gd name="T27" fmla="*/ 1 h 121"/>
                <a:gd name="T28" fmla="*/ 0 w 50"/>
                <a:gd name="T29" fmla="*/ 1 h 121"/>
                <a:gd name="T30" fmla="*/ 0 w 50"/>
                <a:gd name="T31" fmla="*/ 1 h 121"/>
                <a:gd name="T32" fmla="*/ 0 w 50"/>
                <a:gd name="T33" fmla="*/ 0 h 1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21"/>
                <a:gd name="T53" fmla="*/ 50 w 50"/>
                <a:gd name="T54" fmla="*/ 121 h 1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21">
                  <a:moveTo>
                    <a:pt x="24" y="0"/>
                  </a:moveTo>
                  <a:lnTo>
                    <a:pt x="35" y="5"/>
                  </a:lnTo>
                  <a:lnTo>
                    <a:pt x="42" y="18"/>
                  </a:lnTo>
                  <a:lnTo>
                    <a:pt x="48" y="37"/>
                  </a:lnTo>
                  <a:lnTo>
                    <a:pt x="50" y="61"/>
                  </a:lnTo>
                  <a:lnTo>
                    <a:pt x="48" y="84"/>
                  </a:lnTo>
                  <a:lnTo>
                    <a:pt x="42" y="103"/>
                  </a:lnTo>
                  <a:lnTo>
                    <a:pt x="35" y="116"/>
                  </a:lnTo>
                  <a:lnTo>
                    <a:pt x="24" y="121"/>
                  </a:lnTo>
                  <a:lnTo>
                    <a:pt x="15" y="116"/>
                  </a:lnTo>
                  <a:lnTo>
                    <a:pt x="7" y="103"/>
                  </a:lnTo>
                  <a:lnTo>
                    <a:pt x="2" y="84"/>
                  </a:lnTo>
                  <a:lnTo>
                    <a:pt x="0" y="61"/>
                  </a:lnTo>
                  <a:lnTo>
                    <a:pt x="2" y="37"/>
                  </a:lnTo>
                  <a:lnTo>
                    <a:pt x="7" y="18"/>
                  </a:lnTo>
                  <a:lnTo>
                    <a:pt x="15" y="5"/>
                  </a:lnTo>
                  <a:lnTo>
                    <a:pt x="24"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1" name="Freeform 274"/>
            <p:cNvSpPr>
              <a:spLocks noChangeArrowheads="1"/>
            </p:cNvSpPr>
            <p:nvPr/>
          </p:nvSpPr>
          <p:spPr bwMode="auto">
            <a:xfrm>
              <a:off x="3707" y="2489"/>
              <a:ext cx="35" cy="43"/>
            </a:xfrm>
            <a:custGeom>
              <a:avLst/>
              <a:gdLst>
                <a:gd name="T0" fmla="*/ 1 w 70"/>
                <a:gd name="T1" fmla="*/ 0 h 87"/>
                <a:gd name="T2" fmla="*/ 1 w 70"/>
                <a:gd name="T3" fmla="*/ 0 h 87"/>
                <a:gd name="T4" fmla="*/ 1 w 70"/>
                <a:gd name="T5" fmla="*/ 0 h 87"/>
                <a:gd name="T6" fmla="*/ 1 w 70"/>
                <a:gd name="T7" fmla="*/ 0 h 87"/>
                <a:gd name="T8" fmla="*/ 1 w 70"/>
                <a:gd name="T9" fmla="*/ 0 h 87"/>
                <a:gd name="T10" fmla="*/ 1 w 70"/>
                <a:gd name="T11" fmla="*/ 0 h 87"/>
                <a:gd name="T12" fmla="*/ 1 w 70"/>
                <a:gd name="T13" fmla="*/ 0 h 87"/>
                <a:gd name="T14" fmla="*/ 1 w 70"/>
                <a:gd name="T15" fmla="*/ 0 h 87"/>
                <a:gd name="T16" fmla="*/ 1 w 70"/>
                <a:gd name="T17" fmla="*/ 0 h 87"/>
                <a:gd name="T18" fmla="*/ 1 w 70"/>
                <a:gd name="T19" fmla="*/ 0 h 87"/>
                <a:gd name="T20" fmla="*/ 1 w 70"/>
                <a:gd name="T21" fmla="*/ 0 h 87"/>
                <a:gd name="T22" fmla="*/ 1 w 70"/>
                <a:gd name="T23" fmla="*/ 0 h 87"/>
                <a:gd name="T24" fmla="*/ 0 w 70"/>
                <a:gd name="T25" fmla="*/ 0 h 87"/>
                <a:gd name="T26" fmla="*/ 1 w 70"/>
                <a:gd name="T27" fmla="*/ 0 h 87"/>
                <a:gd name="T28" fmla="*/ 1 w 70"/>
                <a:gd name="T29" fmla="*/ 0 h 87"/>
                <a:gd name="T30" fmla="*/ 1 w 70"/>
                <a:gd name="T31" fmla="*/ 0 h 87"/>
                <a:gd name="T32" fmla="*/ 1 w 70"/>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87"/>
                <a:gd name="T53" fmla="*/ 70 w 70"/>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87">
                  <a:moveTo>
                    <a:pt x="35" y="0"/>
                  </a:moveTo>
                  <a:lnTo>
                    <a:pt x="48" y="4"/>
                  </a:lnTo>
                  <a:lnTo>
                    <a:pt x="59" y="13"/>
                  </a:lnTo>
                  <a:lnTo>
                    <a:pt x="66" y="26"/>
                  </a:lnTo>
                  <a:lnTo>
                    <a:pt x="70" y="43"/>
                  </a:lnTo>
                  <a:lnTo>
                    <a:pt x="66" y="59"/>
                  </a:lnTo>
                  <a:lnTo>
                    <a:pt x="59" y="74"/>
                  </a:lnTo>
                  <a:lnTo>
                    <a:pt x="48" y="83"/>
                  </a:lnTo>
                  <a:lnTo>
                    <a:pt x="35" y="87"/>
                  </a:lnTo>
                  <a:lnTo>
                    <a:pt x="22" y="83"/>
                  </a:lnTo>
                  <a:lnTo>
                    <a:pt x="11" y="74"/>
                  </a:lnTo>
                  <a:lnTo>
                    <a:pt x="4" y="59"/>
                  </a:lnTo>
                  <a:lnTo>
                    <a:pt x="0" y="43"/>
                  </a:lnTo>
                  <a:lnTo>
                    <a:pt x="4" y="26"/>
                  </a:lnTo>
                  <a:lnTo>
                    <a:pt x="11" y="13"/>
                  </a:lnTo>
                  <a:lnTo>
                    <a:pt x="22" y="4"/>
                  </a:lnTo>
                  <a:lnTo>
                    <a:pt x="35"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2" name="Freeform 275"/>
            <p:cNvSpPr>
              <a:spLocks noChangeArrowheads="1"/>
            </p:cNvSpPr>
            <p:nvPr/>
          </p:nvSpPr>
          <p:spPr bwMode="auto">
            <a:xfrm>
              <a:off x="3698" y="1912"/>
              <a:ext cx="44" cy="43"/>
            </a:xfrm>
            <a:custGeom>
              <a:avLst/>
              <a:gdLst>
                <a:gd name="T0" fmla="*/ 1 w 86"/>
                <a:gd name="T1" fmla="*/ 0 h 86"/>
                <a:gd name="T2" fmla="*/ 1 w 86"/>
                <a:gd name="T3" fmla="*/ 1 h 86"/>
                <a:gd name="T4" fmla="*/ 1 w 86"/>
                <a:gd name="T5" fmla="*/ 1 h 86"/>
                <a:gd name="T6" fmla="*/ 1 w 86"/>
                <a:gd name="T7" fmla="*/ 1 h 86"/>
                <a:gd name="T8" fmla="*/ 1 w 86"/>
                <a:gd name="T9" fmla="*/ 1 h 86"/>
                <a:gd name="T10" fmla="*/ 1 w 86"/>
                <a:gd name="T11" fmla="*/ 1 h 86"/>
                <a:gd name="T12" fmla="*/ 1 w 86"/>
                <a:gd name="T13" fmla="*/ 1 h 86"/>
                <a:gd name="T14" fmla="*/ 1 w 86"/>
                <a:gd name="T15" fmla="*/ 1 h 86"/>
                <a:gd name="T16" fmla="*/ 1 w 86"/>
                <a:gd name="T17" fmla="*/ 1 h 86"/>
                <a:gd name="T18" fmla="*/ 1 w 86"/>
                <a:gd name="T19" fmla="*/ 1 h 86"/>
                <a:gd name="T20" fmla="*/ 1 w 86"/>
                <a:gd name="T21" fmla="*/ 1 h 86"/>
                <a:gd name="T22" fmla="*/ 1 w 86"/>
                <a:gd name="T23" fmla="*/ 1 h 86"/>
                <a:gd name="T24" fmla="*/ 0 w 86"/>
                <a:gd name="T25" fmla="*/ 1 h 86"/>
                <a:gd name="T26" fmla="*/ 1 w 86"/>
                <a:gd name="T27" fmla="*/ 1 h 86"/>
                <a:gd name="T28" fmla="*/ 1 w 86"/>
                <a:gd name="T29" fmla="*/ 1 h 86"/>
                <a:gd name="T30" fmla="*/ 1 w 86"/>
                <a:gd name="T31" fmla="*/ 1 h 86"/>
                <a:gd name="T32" fmla="*/ 1 w 86"/>
                <a:gd name="T33" fmla="*/ 0 h 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6"/>
                <a:gd name="T52" fmla="*/ 0 h 86"/>
                <a:gd name="T53" fmla="*/ 86 w 86"/>
                <a:gd name="T54" fmla="*/ 86 h 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6" h="86">
                  <a:moveTo>
                    <a:pt x="42" y="0"/>
                  </a:moveTo>
                  <a:lnTo>
                    <a:pt x="59" y="3"/>
                  </a:lnTo>
                  <a:lnTo>
                    <a:pt x="73" y="12"/>
                  </a:lnTo>
                  <a:lnTo>
                    <a:pt x="82" y="27"/>
                  </a:lnTo>
                  <a:lnTo>
                    <a:pt x="86" y="44"/>
                  </a:lnTo>
                  <a:lnTo>
                    <a:pt x="82" y="60"/>
                  </a:lnTo>
                  <a:lnTo>
                    <a:pt x="73" y="73"/>
                  </a:lnTo>
                  <a:lnTo>
                    <a:pt x="59" y="82"/>
                  </a:lnTo>
                  <a:lnTo>
                    <a:pt x="42" y="86"/>
                  </a:lnTo>
                  <a:lnTo>
                    <a:pt x="26" y="82"/>
                  </a:lnTo>
                  <a:lnTo>
                    <a:pt x="13" y="73"/>
                  </a:lnTo>
                  <a:lnTo>
                    <a:pt x="4" y="60"/>
                  </a:lnTo>
                  <a:lnTo>
                    <a:pt x="0" y="44"/>
                  </a:lnTo>
                  <a:lnTo>
                    <a:pt x="4" y="27"/>
                  </a:lnTo>
                  <a:lnTo>
                    <a:pt x="13" y="12"/>
                  </a:lnTo>
                  <a:lnTo>
                    <a:pt x="26" y="3"/>
                  </a:lnTo>
                  <a:lnTo>
                    <a:pt x="42"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3" name="Freeform 276"/>
            <p:cNvSpPr>
              <a:spLocks noChangeArrowheads="1"/>
            </p:cNvSpPr>
            <p:nvPr/>
          </p:nvSpPr>
          <p:spPr bwMode="auto">
            <a:xfrm>
              <a:off x="3853" y="1990"/>
              <a:ext cx="42" cy="51"/>
            </a:xfrm>
            <a:custGeom>
              <a:avLst/>
              <a:gdLst>
                <a:gd name="T0" fmla="*/ 0 w 85"/>
                <a:gd name="T1" fmla="*/ 0 h 102"/>
                <a:gd name="T2" fmla="*/ 0 w 85"/>
                <a:gd name="T3" fmla="*/ 1 h 102"/>
                <a:gd name="T4" fmla="*/ 0 w 85"/>
                <a:gd name="T5" fmla="*/ 1 h 102"/>
                <a:gd name="T6" fmla="*/ 0 w 85"/>
                <a:gd name="T7" fmla="*/ 1 h 102"/>
                <a:gd name="T8" fmla="*/ 0 w 85"/>
                <a:gd name="T9" fmla="*/ 1 h 102"/>
                <a:gd name="T10" fmla="*/ 0 w 85"/>
                <a:gd name="T11" fmla="*/ 1 h 102"/>
                <a:gd name="T12" fmla="*/ 0 w 85"/>
                <a:gd name="T13" fmla="*/ 1 h 102"/>
                <a:gd name="T14" fmla="*/ 0 w 85"/>
                <a:gd name="T15" fmla="*/ 1 h 102"/>
                <a:gd name="T16" fmla="*/ 0 w 85"/>
                <a:gd name="T17" fmla="*/ 1 h 102"/>
                <a:gd name="T18" fmla="*/ 0 w 85"/>
                <a:gd name="T19" fmla="*/ 1 h 102"/>
                <a:gd name="T20" fmla="*/ 0 w 85"/>
                <a:gd name="T21" fmla="*/ 1 h 102"/>
                <a:gd name="T22" fmla="*/ 0 w 85"/>
                <a:gd name="T23" fmla="*/ 1 h 102"/>
                <a:gd name="T24" fmla="*/ 0 w 85"/>
                <a:gd name="T25" fmla="*/ 1 h 102"/>
                <a:gd name="T26" fmla="*/ 0 w 85"/>
                <a:gd name="T27" fmla="*/ 1 h 102"/>
                <a:gd name="T28" fmla="*/ 0 w 85"/>
                <a:gd name="T29" fmla="*/ 1 h 102"/>
                <a:gd name="T30" fmla="*/ 0 w 85"/>
                <a:gd name="T31" fmla="*/ 1 h 102"/>
                <a:gd name="T32" fmla="*/ 0 w 85"/>
                <a:gd name="T33" fmla="*/ 0 h 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5"/>
                <a:gd name="T52" fmla="*/ 0 h 102"/>
                <a:gd name="T53" fmla="*/ 85 w 85"/>
                <a:gd name="T54" fmla="*/ 102 h 1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5" h="102">
                  <a:moveTo>
                    <a:pt x="42" y="0"/>
                  </a:moveTo>
                  <a:lnTo>
                    <a:pt x="59" y="3"/>
                  </a:lnTo>
                  <a:lnTo>
                    <a:pt x="72" y="14"/>
                  </a:lnTo>
                  <a:lnTo>
                    <a:pt x="81" y="31"/>
                  </a:lnTo>
                  <a:lnTo>
                    <a:pt x="85" y="51"/>
                  </a:lnTo>
                  <a:lnTo>
                    <a:pt x="81" y="71"/>
                  </a:lnTo>
                  <a:lnTo>
                    <a:pt x="72" y="88"/>
                  </a:lnTo>
                  <a:lnTo>
                    <a:pt x="59" y="99"/>
                  </a:lnTo>
                  <a:lnTo>
                    <a:pt x="42" y="102"/>
                  </a:lnTo>
                  <a:lnTo>
                    <a:pt x="26" y="99"/>
                  </a:lnTo>
                  <a:lnTo>
                    <a:pt x="13" y="88"/>
                  </a:lnTo>
                  <a:lnTo>
                    <a:pt x="4" y="71"/>
                  </a:lnTo>
                  <a:lnTo>
                    <a:pt x="0" y="51"/>
                  </a:lnTo>
                  <a:lnTo>
                    <a:pt x="4" y="31"/>
                  </a:lnTo>
                  <a:lnTo>
                    <a:pt x="13" y="14"/>
                  </a:lnTo>
                  <a:lnTo>
                    <a:pt x="26" y="3"/>
                  </a:lnTo>
                  <a:lnTo>
                    <a:pt x="42"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4" name="Freeform 277"/>
            <p:cNvSpPr>
              <a:spLocks noChangeArrowheads="1"/>
            </p:cNvSpPr>
            <p:nvPr/>
          </p:nvSpPr>
          <p:spPr bwMode="auto">
            <a:xfrm>
              <a:off x="3742" y="2790"/>
              <a:ext cx="34" cy="44"/>
            </a:xfrm>
            <a:custGeom>
              <a:avLst/>
              <a:gdLst>
                <a:gd name="T0" fmla="*/ 1 w 68"/>
                <a:gd name="T1" fmla="*/ 0 h 86"/>
                <a:gd name="T2" fmla="*/ 1 w 68"/>
                <a:gd name="T3" fmla="*/ 1 h 86"/>
                <a:gd name="T4" fmla="*/ 1 w 68"/>
                <a:gd name="T5" fmla="*/ 1 h 86"/>
                <a:gd name="T6" fmla="*/ 1 w 68"/>
                <a:gd name="T7" fmla="*/ 1 h 86"/>
                <a:gd name="T8" fmla="*/ 1 w 68"/>
                <a:gd name="T9" fmla="*/ 1 h 86"/>
                <a:gd name="T10" fmla="*/ 1 w 68"/>
                <a:gd name="T11" fmla="*/ 1 h 86"/>
                <a:gd name="T12" fmla="*/ 1 w 68"/>
                <a:gd name="T13" fmla="*/ 1 h 86"/>
                <a:gd name="T14" fmla="*/ 1 w 68"/>
                <a:gd name="T15" fmla="*/ 1 h 86"/>
                <a:gd name="T16" fmla="*/ 1 w 68"/>
                <a:gd name="T17" fmla="*/ 1 h 86"/>
                <a:gd name="T18" fmla="*/ 1 w 68"/>
                <a:gd name="T19" fmla="*/ 1 h 86"/>
                <a:gd name="T20" fmla="*/ 1 w 68"/>
                <a:gd name="T21" fmla="*/ 1 h 86"/>
                <a:gd name="T22" fmla="*/ 1 w 68"/>
                <a:gd name="T23" fmla="*/ 1 h 86"/>
                <a:gd name="T24" fmla="*/ 0 w 68"/>
                <a:gd name="T25" fmla="*/ 1 h 86"/>
                <a:gd name="T26" fmla="*/ 1 w 68"/>
                <a:gd name="T27" fmla="*/ 1 h 86"/>
                <a:gd name="T28" fmla="*/ 1 w 68"/>
                <a:gd name="T29" fmla="*/ 1 h 86"/>
                <a:gd name="T30" fmla="*/ 1 w 68"/>
                <a:gd name="T31" fmla="*/ 1 h 86"/>
                <a:gd name="T32" fmla="*/ 1 w 68"/>
                <a:gd name="T33" fmla="*/ 0 h 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8"/>
                <a:gd name="T52" fmla="*/ 0 h 86"/>
                <a:gd name="T53" fmla="*/ 68 w 68"/>
                <a:gd name="T54" fmla="*/ 86 h 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8" h="86">
                  <a:moveTo>
                    <a:pt x="33" y="0"/>
                  </a:moveTo>
                  <a:lnTo>
                    <a:pt x="46" y="3"/>
                  </a:lnTo>
                  <a:lnTo>
                    <a:pt x="57" y="13"/>
                  </a:lnTo>
                  <a:lnTo>
                    <a:pt x="64" y="27"/>
                  </a:lnTo>
                  <a:lnTo>
                    <a:pt x="68" y="44"/>
                  </a:lnTo>
                  <a:lnTo>
                    <a:pt x="64" y="60"/>
                  </a:lnTo>
                  <a:lnTo>
                    <a:pt x="57" y="73"/>
                  </a:lnTo>
                  <a:lnTo>
                    <a:pt x="46" y="82"/>
                  </a:lnTo>
                  <a:lnTo>
                    <a:pt x="33" y="86"/>
                  </a:lnTo>
                  <a:lnTo>
                    <a:pt x="20" y="82"/>
                  </a:lnTo>
                  <a:lnTo>
                    <a:pt x="9" y="73"/>
                  </a:lnTo>
                  <a:lnTo>
                    <a:pt x="2" y="60"/>
                  </a:lnTo>
                  <a:lnTo>
                    <a:pt x="0" y="44"/>
                  </a:lnTo>
                  <a:lnTo>
                    <a:pt x="2" y="27"/>
                  </a:lnTo>
                  <a:lnTo>
                    <a:pt x="9" y="13"/>
                  </a:lnTo>
                  <a:lnTo>
                    <a:pt x="20" y="3"/>
                  </a:lnTo>
                  <a:lnTo>
                    <a:pt x="33" y="0"/>
                  </a:lnTo>
                  <a:close/>
                </a:path>
              </a:pathLst>
            </a:custGeom>
            <a:solidFill>
              <a:srgbClr val="9942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5" name="Freeform 278"/>
            <p:cNvSpPr>
              <a:spLocks noChangeArrowheads="1"/>
            </p:cNvSpPr>
            <p:nvPr/>
          </p:nvSpPr>
          <p:spPr bwMode="auto">
            <a:xfrm>
              <a:off x="4054" y="1598"/>
              <a:ext cx="78" cy="41"/>
            </a:xfrm>
            <a:custGeom>
              <a:avLst/>
              <a:gdLst>
                <a:gd name="T0" fmla="*/ 0 w 156"/>
                <a:gd name="T1" fmla="*/ 0 h 82"/>
                <a:gd name="T2" fmla="*/ 1 w 156"/>
                <a:gd name="T3" fmla="*/ 1 h 82"/>
                <a:gd name="T4" fmla="*/ 1 w 156"/>
                <a:gd name="T5" fmla="*/ 1 h 82"/>
                <a:gd name="T6" fmla="*/ 1 w 156"/>
                <a:gd name="T7" fmla="*/ 1 h 82"/>
                <a:gd name="T8" fmla="*/ 1 w 156"/>
                <a:gd name="T9" fmla="*/ 1 h 82"/>
                <a:gd name="T10" fmla="*/ 1 w 156"/>
                <a:gd name="T11" fmla="*/ 1 h 82"/>
                <a:gd name="T12" fmla="*/ 1 w 156"/>
                <a:gd name="T13" fmla="*/ 1 h 82"/>
                <a:gd name="T14" fmla="*/ 1 w 156"/>
                <a:gd name="T15" fmla="*/ 1 h 82"/>
                <a:gd name="T16" fmla="*/ 1 w 156"/>
                <a:gd name="T17" fmla="*/ 1 h 82"/>
                <a:gd name="T18" fmla="*/ 1 w 156"/>
                <a:gd name="T19" fmla="*/ 1 h 82"/>
                <a:gd name="T20" fmla="*/ 0 w 156"/>
                <a:gd name="T21" fmla="*/ 0 h 8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6"/>
                <a:gd name="T34" fmla="*/ 0 h 82"/>
                <a:gd name="T35" fmla="*/ 156 w 156"/>
                <a:gd name="T36" fmla="*/ 82 h 8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6" h="82">
                  <a:moveTo>
                    <a:pt x="0" y="0"/>
                  </a:moveTo>
                  <a:lnTo>
                    <a:pt x="62" y="40"/>
                  </a:lnTo>
                  <a:lnTo>
                    <a:pt x="95" y="55"/>
                  </a:lnTo>
                  <a:lnTo>
                    <a:pt x="156" y="62"/>
                  </a:lnTo>
                  <a:lnTo>
                    <a:pt x="116" y="82"/>
                  </a:lnTo>
                  <a:lnTo>
                    <a:pt x="55" y="82"/>
                  </a:lnTo>
                  <a:lnTo>
                    <a:pt x="15" y="47"/>
                  </a:lnTo>
                  <a:lnTo>
                    <a:pt x="13" y="40"/>
                  </a:lnTo>
                  <a:lnTo>
                    <a:pt x="11" y="23"/>
                  </a:lnTo>
                  <a:lnTo>
                    <a:pt x="6" y="7"/>
                  </a:lnTo>
                  <a:lnTo>
                    <a:pt x="0"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6" name="Freeform 279"/>
            <p:cNvSpPr>
              <a:spLocks noChangeArrowheads="1"/>
            </p:cNvSpPr>
            <p:nvPr/>
          </p:nvSpPr>
          <p:spPr bwMode="auto">
            <a:xfrm>
              <a:off x="4217" y="1724"/>
              <a:ext cx="60" cy="45"/>
            </a:xfrm>
            <a:custGeom>
              <a:avLst/>
              <a:gdLst>
                <a:gd name="T0" fmla="*/ 0 w 121"/>
                <a:gd name="T1" fmla="*/ 1 h 88"/>
                <a:gd name="T2" fmla="*/ 0 w 121"/>
                <a:gd name="T3" fmla="*/ 1 h 88"/>
                <a:gd name="T4" fmla="*/ 0 w 121"/>
                <a:gd name="T5" fmla="*/ 0 h 88"/>
                <a:gd name="T6" fmla="*/ 0 w 121"/>
                <a:gd name="T7" fmla="*/ 1 h 88"/>
                <a:gd name="T8" fmla="*/ 0 w 121"/>
                <a:gd name="T9" fmla="*/ 1 h 88"/>
                <a:gd name="T10" fmla="*/ 0 w 121"/>
                <a:gd name="T11" fmla="*/ 1 h 88"/>
                <a:gd name="T12" fmla="*/ 0 w 121"/>
                <a:gd name="T13" fmla="*/ 1 h 88"/>
                <a:gd name="T14" fmla="*/ 0 w 121"/>
                <a:gd name="T15" fmla="*/ 1 h 88"/>
                <a:gd name="T16" fmla="*/ 0 w 121"/>
                <a:gd name="T17" fmla="*/ 1 h 88"/>
                <a:gd name="T18" fmla="*/ 0 w 121"/>
                <a:gd name="T19" fmla="*/ 1 h 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88"/>
                <a:gd name="T32" fmla="*/ 121 w 121"/>
                <a:gd name="T33" fmla="*/ 88 h 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88">
                  <a:moveTo>
                    <a:pt x="0" y="35"/>
                  </a:moveTo>
                  <a:lnTo>
                    <a:pt x="60" y="40"/>
                  </a:lnTo>
                  <a:lnTo>
                    <a:pt x="80" y="0"/>
                  </a:lnTo>
                  <a:lnTo>
                    <a:pt x="121" y="35"/>
                  </a:lnTo>
                  <a:lnTo>
                    <a:pt x="73" y="88"/>
                  </a:lnTo>
                  <a:lnTo>
                    <a:pt x="20" y="75"/>
                  </a:lnTo>
                  <a:lnTo>
                    <a:pt x="16" y="72"/>
                  </a:lnTo>
                  <a:lnTo>
                    <a:pt x="11" y="61"/>
                  </a:lnTo>
                  <a:lnTo>
                    <a:pt x="3" y="46"/>
                  </a:lnTo>
                  <a:lnTo>
                    <a:pt x="0" y="35"/>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7" name="Freeform 280"/>
            <p:cNvSpPr>
              <a:spLocks noChangeArrowheads="1"/>
            </p:cNvSpPr>
            <p:nvPr/>
          </p:nvSpPr>
          <p:spPr bwMode="auto">
            <a:xfrm>
              <a:off x="4318" y="1766"/>
              <a:ext cx="47" cy="44"/>
            </a:xfrm>
            <a:custGeom>
              <a:avLst/>
              <a:gdLst>
                <a:gd name="T0" fmla="*/ 0 w 95"/>
                <a:gd name="T1" fmla="*/ 0 h 88"/>
                <a:gd name="T2" fmla="*/ 0 w 95"/>
                <a:gd name="T3" fmla="*/ 1 h 88"/>
                <a:gd name="T4" fmla="*/ 0 w 95"/>
                <a:gd name="T5" fmla="*/ 1 h 88"/>
                <a:gd name="T6" fmla="*/ 0 w 95"/>
                <a:gd name="T7" fmla="*/ 1 h 88"/>
                <a:gd name="T8" fmla="*/ 0 w 95"/>
                <a:gd name="T9" fmla="*/ 1 h 88"/>
                <a:gd name="T10" fmla="*/ 0 w 95"/>
                <a:gd name="T11" fmla="*/ 0 h 88"/>
                <a:gd name="T12" fmla="*/ 0 60000 65536"/>
                <a:gd name="T13" fmla="*/ 0 60000 65536"/>
                <a:gd name="T14" fmla="*/ 0 60000 65536"/>
                <a:gd name="T15" fmla="*/ 0 60000 65536"/>
                <a:gd name="T16" fmla="*/ 0 60000 65536"/>
                <a:gd name="T17" fmla="*/ 0 60000 65536"/>
                <a:gd name="T18" fmla="*/ 0 w 95"/>
                <a:gd name="T19" fmla="*/ 0 h 88"/>
                <a:gd name="T20" fmla="*/ 95 w 9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95" h="88">
                  <a:moveTo>
                    <a:pt x="7" y="0"/>
                  </a:moveTo>
                  <a:lnTo>
                    <a:pt x="34" y="58"/>
                  </a:lnTo>
                  <a:lnTo>
                    <a:pt x="95" y="58"/>
                  </a:lnTo>
                  <a:lnTo>
                    <a:pt x="40" y="88"/>
                  </a:lnTo>
                  <a:lnTo>
                    <a:pt x="0" y="53"/>
                  </a:lnTo>
                  <a:lnTo>
                    <a:pt x="7"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8" name="Freeform 281"/>
            <p:cNvSpPr>
              <a:spLocks noChangeArrowheads="1"/>
            </p:cNvSpPr>
            <p:nvPr/>
          </p:nvSpPr>
          <p:spPr bwMode="auto">
            <a:xfrm>
              <a:off x="4009" y="1841"/>
              <a:ext cx="56" cy="29"/>
            </a:xfrm>
            <a:custGeom>
              <a:avLst/>
              <a:gdLst>
                <a:gd name="T0" fmla="*/ 0 w 110"/>
                <a:gd name="T1" fmla="*/ 0 h 59"/>
                <a:gd name="T2" fmla="*/ 1 w 110"/>
                <a:gd name="T3" fmla="*/ 0 h 59"/>
                <a:gd name="T4" fmla="*/ 1 w 110"/>
                <a:gd name="T5" fmla="*/ 0 h 59"/>
                <a:gd name="T6" fmla="*/ 1 w 110"/>
                <a:gd name="T7" fmla="*/ 0 h 59"/>
                <a:gd name="T8" fmla="*/ 1 w 110"/>
                <a:gd name="T9" fmla="*/ 0 h 59"/>
                <a:gd name="T10" fmla="*/ 0 w 110"/>
                <a:gd name="T11" fmla="*/ 0 h 59"/>
                <a:gd name="T12" fmla="*/ 0 60000 65536"/>
                <a:gd name="T13" fmla="*/ 0 60000 65536"/>
                <a:gd name="T14" fmla="*/ 0 60000 65536"/>
                <a:gd name="T15" fmla="*/ 0 60000 65536"/>
                <a:gd name="T16" fmla="*/ 0 60000 65536"/>
                <a:gd name="T17" fmla="*/ 0 60000 65536"/>
                <a:gd name="T18" fmla="*/ 0 w 110"/>
                <a:gd name="T19" fmla="*/ 0 h 59"/>
                <a:gd name="T20" fmla="*/ 110 w 11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110" h="59">
                  <a:moveTo>
                    <a:pt x="0" y="0"/>
                  </a:moveTo>
                  <a:lnTo>
                    <a:pt x="55" y="26"/>
                  </a:lnTo>
                  <a:lnTo>
                    <a:pt x="110" y="20"/>
                  </a:lnTo>
                  <a:lnTo>
                    <a:pt x="68" y="59"/>
                  </a:lnTo>
                  <a:lnTo>
                    <a:pt x="22" y="59"/>
                  </a:lnTo>
                  <a:lnTo>
                    <a:pt x="0"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79" name="Freeform 282"/>
            <p:cNvSpPr>
              <a:spLocks noChangeArrowheads="1"/>
            </p:cNvSpPr>
            <p:nvPr/>
          </p:nvSpPr>
          <p:spPr bwMode="auto">
            <a:xfrm>
              <a:off x="3726" y="1612"/>
              <a:ext cx="47" cy="44"/>
            </a:xfrm>
            <a:custGeom>
              <a:avLst/>
              <a:gdLst>
                <a:gd name="T0" fmla="*/ 0 w 94"/>
                <a:gd name="T1" fmla="*/ 1 h 88"/>
                <a:gd name="T2" fmla="*/ 1 w 94"/>
                <a:gd name="T3" fmla="*/ 1 h 88"/>
                <a:gd name="T4" fmla="*/ 1 w 94"/>
                <a:gd name="T5" fmla="*/ 0 h 88"/>
                <a:gd name="T6" fmla="*/ 1 w 94"/>
                <a:gd name="T7" fmla="*/ 1 h 88"/>
                <a:gd name="T8" fmla="*/ 1 w 94"/>
                <a:gd name="T9" fmla="*/ 1 h 88"/>
                <a:gd name="T10" fmla="*/ 0 w 94"/>
                <a:gd name="T11" fmla="*/ 1 h 88"/>
                <a:gd name="T12" fmla="*/ 0 60000 65536"/>
                <a:gd name="T13" fmla="*/ 0 60000 65536"/>
                <a:gd name="T14" fmla="*/ 0 60000 65536"/>
                <a:gd name="T15" fmla="*/ 0 60000 65536"/>
                <a:gd name="T16" fmla="*/ 0 60000 65536"/>
                <a:gd name="T17" fmla="*/ 0 60000 65536"/>
                <a:gd name="T18" fmla="*/ 0 w 94"/>
                <a:gd name="T19" fmla="*/ 0 h 88"/>
                <a:gd name="T20" fmla="*/ 94 w 94"/>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94" h="88">
                  <a:moveTo>
                    <a:pt x="0" y="40"/>
                  </a:moveTo>
                  <a:lnTo>
                    <a:pt x="53" y="48"/>
                  </a:lnTo>
                  <a:lnTo>
                    <a:pt x="81" y="0"/>
                  </a:lnTo>
                  <a:lnTo>
                    <a:pt x="94" y="75"/>
                  </a:lnTo>
                  <a:lnTo>
                    <a:pt x="40" y="88"/>
                  </a:lnTo>
                  <a:lnTo>
                    <a:pt x="0" y="4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0" name="Freeform 283"/>
            <p:cNvSpPr>
              <a:spLocks noChangeArrowheads="1"/>
            </p:cNvSpPr>
            <p:nvPr/>
          </p:nvSpPr>
          <p:spPr bwMode="auto">
            <a:xfrm>
              <a:off x="4176" y="1868"/>
              <a:ext cx="132" cy="96"/>
            </a:xfrm>
            <a:custGeom>
              <a:avLst/>
              <a:gdLst>
                <a:gd name="T0" fmla="*/ 1 w 264"/>
                <a:gd name="T1" fmla="*/ 0 h 193"/>
                <a:gd name="T2" fmla="*/ 1 w 264"/>
                <a:gd name="T3" fmla="*/ 0 h 193"/>
                <a:gd name="T4" fmla="*/ 1 w 264"/>
                <a:gd name="T5" fmla="*/ 0 h 193"/>
                <a:gd name="T6" fmla="*/ 1 w 264"/>
                <a:gd name="T7" fmla="*/ 0 h 193"/>
                <a:gd name="T8" fmla="*/ 1 w 264"/>
                <a:gd name="T9" fmla="*/ 0 h 193"/>
                <a:gd name="T10" fmla="*/ 1 w 264"/>
                <a:gd name="T11" fmla="*/ 0 h 193"/>
                <a:gd name="T12" fmla="*/ 1 w 264"/>
                <a:gd name="T13" fmla="*/ 0 h 193"/>
                <a:gd name="T14" fmla="*/ 1 w 264"/>
                <a:gd name="T15" fmla="*/ 0 h 193"/>
                <a:gd name="T16" fmla="*/ 1 w 264"/>
                <a:gd name="T17" fmla="*/ 0 h 193"/>
                <a:gd name="T18" fmla="*/ 1 w 264"/>
                <a:gd name="T19" fmla="*/ 0 h 193"/>
                <a:gd name="T20" fmla="*/ 0 w 264"/>
                <a:gd name="T21" fmla="*/ 0 h 193"/>
                <a:gd name="T22" fmla="*/ 1 w 264"/>
                <a:gd name="T23" fmla="*/ 0 h 193"/>
                <a:gd name="T24" fmla="*/ 1 w 264"/>
                <a:gd name="T25" fmla="*/ 0 h 193"/>
                <a:gd name="T26" fmla="*/ 1 w 264"/>
                <a:gd name="T27" fmla="*/ 0 h 193"/>
                <a:gd name="T28" fmla="*/ 1 w 264"/>
                <a:gd name="T29" fmla="*/ 0 h 193"/>
                <a:gd name="T30" fmla="*/ 1 w 264"/>
                <a:gd name="T31" fmla="*/ 0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4"/>
                <a:gd name="T49" fmla="*/ 0 h 193"/>
                <a:gd name="T50" fmla="*/ 264 w 264"/>
                <a:gd name="T51" fmla="*/ 193 h 19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4" h="193">
                  <a:moveTo>
                    <a:pt x="88" y="0"/>
                  </a:moveTo>
                  <a:lnTo>
                    <a:pt x="123" y="48"/>
                  </a:lnTo>
                  <a:lnTo>
                    <a:pt x="163" y="76"/>
                  </a:lnTo>
                  <a:lnTo>
                    <a:pt x="163" y="123"/>
                  </a:lnTo>
                  <a:lnTo>
                    <a:pt x="211" y="156"/>
                  </a:lnTo>
                  <a:lnTo>
                    <a:pt x="264" y="178"/>
                  </a:lnTo>
                  <a:lnTo>
                    <a:pt x="211" y="193"/>
                  </a:lnTo>
                  <a:lnTo>
                    <a:pt x="163" y="151"/>
                  </a:lnTo>
                  <a:lnTo>
                    <a:pt x="129" y="83"/>
                  </a:lnTo>
                  <a:lnTo>
                    <a:pt x="88" y="83"/>
                  </a:lnTo>
                  <a:lnTo>
                    <a:pt x="0" y="103"/>
                  </a:lnTo>
                  <a:lnTo>
                    <a:pt x="68" y="70"/>
                  </a:lnTo>
                  <a:lnTo>
                    <a:pt x="72" y="59"/>
                  </a:lnTo>
                  <a:lnTo>
                    <a:pt x="81" y="35"/>
                  </a:lnTo>
                  <a:lnTo>
                    <a:pt x="88" y="11"/>
                  </a:lnTo>
                  <a:lnTo>
                    <a:pt x="88"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1" name="Freeform 284"/>
            <p:cNvSpPr>
              <a:spLocks noChangeArrowheads="1"/>
            </p:cNvSpPr>
            <p:nvPr/>
          </p:nvSpPr>
          <p:spPr bwMode="auto">
            <a:xfrm>
              <a:off x="4317" y="2435"/>
              <a:ext cx="282" cy="541"/>
            </a:xfrm>
            <a:custGeom>
              <a:avLst/>
              <a:gdLst>
                <a:gd name="T0" fmla="*/ 0 w 565"/>
                <a:gd name="T1" fmla="*/ 0 h 1082"/>
                <a:gd name="T2" fmla="*/ 0 w 565"/>
                <a:gd name="T3" fmla="*/ 1 h 1082"/>
                <a:gd name="T4" fmla="*/ 0 w 565"/>
                <a:gd name="T5" fmla="*/ 1 h 1082"/>
                <a:gd name="T6" fmla="*/ 0 w 565"/>
                <a:gd name="T7" fmla="*/ 1 h 1082"/>
                <a:gd name="T8" fmla="*/ 0 w 565"/>
                <a:gd name="T9" fmla="*/ 1 h 1082"/>
                <a:gd name="T10" fmla="*/ 0 w 565"/>
                <a:gd name="T11" fmla="*/ 1 h 1082"/>
                <a:gd name="T12" fmla="*/ 0 w 565"/>
                <a:gd name="T13" fmla="*/ 1 h 1082"/>
                <a:gd name="T14" fmla="*/ 0 w 565"/>
                <a:gd name="T15" fmla="*/ 1 h 1082"/>
                <a:gd name="T16" fmla="*/ 0 w 565"/>
                <a:gd name="T17" fmla="*/ 1 h 1082"/>
                <a:gd name="T18" fmla="*/ 0 w 565"/>
                <a:gd name="T19" fmla="*/ 1 h 1082"/>
                <a:gd name="T20" fmla="*/ 0 w 565"/>
                <a:gd name="T21" fmla="*/ 1 h 1082"/>
                <a:gd name="T22" fmla="*/ 0 w 565"/>
                <a:gd name="T23" fmla="*/ 1 h 1082"/>
                <a:gd name="T24" fmla="*/ 0 w 565"/>
                <a:gd name="T25" fmla="*/ 1 h 1082"/>
                <a:gd name="T26" fmla="*/ 0 w 565"/>
                <a:gd name="T27" fmla="*/ 1 h 1082"/>
                <a:gd name="T28" fmla="*/ 0 w 565"/>
                <a:gd name="T29" fmla="*/ 1 h 1082"/>
                <a:gd name="T30" fmla="*/ 0 w 565"/>
                <a:gd name="T31" fmla="*/ 0 h 10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5"/>
                <a:gd name="T49" fmla="*/ 0 h 1082"/>
                <a:gd name="T50" fmla="*/ 565 w 565"/>
                <a:gd name="T51" fmla="*/ 1082 h 10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5" h="1082">
                  <a:moveTo>
                    <a:pt x="0" y="0"/>
                  </a:moveTo>
                  <a:lnTo>
                    <a:pt x="202" y="187"/>
                  </a:lnTo>
                  <a:lnTo>
                    <a:pt x="299" y="351"/>
                  </a:lnTo>
                  <a:lnTo>
                    <a:pt x="403" y="628"/>
                  </a:lnTo>
                  <a:lnTo>
                    <a:pt x="411" y="758"/>
                  </a:lnTo>
                  <a:lnTo>
                    <a:pt x="451" y="979"/>
                  </a:lnTo>
                  <a:lnTo>
                    <a:pt x="491" y="1082"/>
                  </a:lnTo>
                  <a:lnTo>
                    <a:pt x="565" y="1082"/>
                  </a:lnTo>
                  <a:lnTo>
                    <a:pt x="468" y="935"/>
                  </a:lnTo>
                  <a:lnTo>
                    <a:pt x="427" y="758"/>
                  </a:lnTo>
                  <a:lnTo>
                    <a:pt x="420" y="612"/>
                  </a:lnTo>
                  <a:lnTo>
                    <a:pt x="363" y="424"/>
                  </a:lnTo>
                  <a:lnTo>
                    <a:pt x="282" y="261"/>
                  </a:lnTo>
                  <a:lnTo>
                    <a:pt x="185" y="121"/>
                  </a:lnTo>
                  <a:lnTo>
                    <a:pt x="71" y="31"/>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2" name="Freeform 285"/>
            <p:cNvSpPr>
              <a:spLocks noChangeArrowheads="1"/>
            </p:cNvSpPr>
            <p:nvPr/>
          </p:nvSpPr>
          <p:spPr bwMode="auto">
            <a:xfrm>
              <a:off x="4095" y="2699"/>
              <a:ext cx="133" cy="311"/>
            </a:xfrm>
            <a:custGeom>
              <a:avLst/>
              <a:gdLst>
                <a:gd name="T0" fmla="*/ 1 w 266"/>
                <a:gd name="T1" fmla="*/ 0 h 621"/>
                <a:gd name="T2" fmla="*/ 1 w 266"/>
                <a:gd name="T3" fmla="*/ 1 h 621"/>
                <a:gd name="T4" fmla="*/ 1 w 266"/>
                <a:gd name="T5" fmla="*/ 1 h 621"/>
                <a:gd name="T6" fmla="*/ 1 w 266"/>
                <a:gd name="T7" fmla="*/ 1 h 621"/>
                <a:gd name="T8" fmla="*/ 1 w 266"/>
                <a:gd name="T9" fmla="*/ 1 h 621"/>
                <a:gd name="T10" fmla="*/ 1 w 266"/>
                <a:gd name="T11" fmla="*/ 1 h 621"/>
                <a:gd name="T12" fmla="*/ 1 w 266"/>
                <a:gd name="T13" fmla="*/ 1 h 621"/>
                <a:gd name="T14" fmla="*/ 1 w 266"/>
                <a:gd name="T15" fmla="*/ 1 h 621"/>
                <a:gd name="T16" fmla="*/ 1 w 266"/>
                <a:gd name="T17" fmla="*/ 1 h 621"/>
                <a:gd name="T18" fmla="*/ 1 w 266"/>
                <a:gd name="T19" fmla="*/ 1 h 621"/>
                <a:gd name="T20" fmla="*/ 1 w 266"/>
                <a:gd name="T21" fmla="*/ 1 h 621"/>
                <a:gd name="T22" fmla="*/ 1 w 266"/>
                <a:gd name="T23" fmla="*/ 1 h 621"/>
                <a:gd name="T24" fmla="*/ 1 w 266"/>
                <a:gd name="T25" fmla="*/ 1 h 621"/>
                <a:gd name="T26" fmla="*/ 1 w 266"/>
                <a:gd name="T27" fmla="*/ 1 h 621"/>
                <a:gd name="T28" fmla="*/ 0 w 266"/>
                <a:gd name="T29" fmla="*/ 1 h 621"/>
                <a:gd name="T30" fmla="*/ 1 w 266"/>
                <a:gd name="T31" fmla="*/ 0 h 6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66"/>
                <a:gd name="T49" fmla="*/ 0 h 621"/>
                <a:gd name="T50" fmla="*/ 266 w 266"/>
                <a:gd name="T51" fmla="*/ 621 h 6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66" h="621">
                  <a:moveTo>
                    <a:pt x="64" y="0"/>
                  </a:moveTo>
                  <a:lnTo>
                    <a:pt x="80" y="123"/>
                  </a:lnTo>
                  <a:lnTo>
                    <a:pt x="209" y="466"/>
                  </a:lnTo>
                  <a:lnTo>
                    <a:pt x="266" y="588"/>
                  </a:lnTo>
                  <a:lnTo>
                    <a:pt x="192" y="604"/>
                  </a:lnTo>
                  <a:lnTo>
                    <a:pt x="121" y="466"/>
                  </a:lnTo>
                  <a:lnTo>
                    <a:pt x="88" y="310"/>
                  </a:lnTo>
                  <a:lnTo>
                    <a:pt x="57" y="123"/>
                  </a:lnTo>
                  <a:lnTo>
                    <a:pt x="23" y="213"/>
                  </a:lnTo>
                  <a:lnTo>
                    <a:pt x="40" y="393"/>
                  </a:lnTo>
                  <a:lnTo>
                    <a:pt x="112" y="604"/>
                  </a:lnTo>
                  <a:lnTo>
                    <a:pt x="40" y="621"/>
                  </a:lnTo>
                  <a:lnTo>
                    <a:pt x="31" y="490"/>
                  </a:lnTo>
                  <a:lnTo>
                    <a:pt x="7" y="237"/>
                  </a:lnTo>
                  <a:lnTo>
                    <a:pt x="0" y="123"/>
                  </a:lnTo>
                  <a:lnTo>
                    <a:pt x="64"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3" name="Freeform 286"/>
            <p:cNvSpPr>
              <a:spLocks noChangeArrowheads="1"/>
            </p:cNvSpPr>
            <p:nvPr/>
          </p:nvSpPr>
          <p:spPr bwMode="auto">
            <a:xfrm>
              <a:off x="4034" y="2407"/>
              <a:ext cx="44" cy="227"/>
            </a:xfrm>
            <a:custGeom>
              <a:avLst/>
              <a:gdLst>
                <a:gd name="T0" fmla="*/ 1 w 88"/>
                <a:gd name="T1" fmla="*/ 0 h 456"/>
                <a:gd name="T2" fmla="*/ 1 w 88"/>
                <a:gd name="T3" fmla="*/ 0 h 456"/>
                <a:gd name="T4" fmla="*/ 1 w 88"/>
                <a:gd name="T5" fmla="*/ 0 h 456"/>
                <a:gd name="T6" fmla="*/ 1 w 88"/>
                <a:gd name="T7" fmla="*/ 0 h 456"/>
                <a:gd name="T8" fmla="*/ 1 w 88"/>
                <a:gd name="T9" fmla="*/ 0 h 456"/>
                <a:gd name="T10" fmla="*/ 1 w 88"/>
                <a:gd name="T11" fmla="*/ 0 h 456"/>
                <a:gd name="T12" fmla="*/ 0 w 88"/>
                <a:gd name="T13" fmla="*/ 0 h 456"/>
                <a:gd name="T14" fmla="*/ 1 w 88"/>
                <a:gd name="T15" fmla="*/ 0 h 456"/>
                <a:gd name="T16" fmla="*/ 1 w 88"/>
                <a:gd name="T17" fmla="*/ 0 h 4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8"/>
                <a:gd name="T28" fmla="*/ 0 h 456"/>
                <a:gd name="T29" fmla="*/ 88 w 88"/>
                <a:gd name="T30" fmla="*/ 456 h 4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8" h="456">
                  <a:moveTo>
                    <a:pt x="71" y="0"/>
                  </a:moveTo>
                  <a:lnTo>
                    <a:pt x="47" y="98"/>
                  </a:lnTo>
                  <a:lnTo>
                    <a:pt x="47" y="211"/>
                  </a:lnTo>
                  <a:lnTo>
                    <a:pt x="88" y="415"/>
                  </a:lnTo>
                  <a:lnTo>
                    <a:pt x="56" y="456"/>
                  </a:lnTo>
                  <a:lnTo>
                    <a:pt x="23" y="277"/>
                  </a:lnTo>
                  <a:lnTo>
                    <a:pt x="0" y="138"/>
                  </a:lnTo>
                  <a:lnTo>
                    <a:pt x="16" y="8"/>
                  </a:lnTo>
                  <a:lnTo>
                    <a:pt x="71"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4" name="Freeform 287"/>
            <p:cNvSpPr>
              <a:spLocks noChangeArrowheads="1"/>
            </p:cNvSpPr>
            <p:nvPr/>
          </p:nvSpPr>
          <p:spPr bwMode="auto">
            <a:xfrm>
              <a:off x="4335" y="1598"/>
              <a:ext cx="458" cy="218"/>
            </a:xfrm>
            <a:custGeom>
              <a:avLst/>
              <a:gdLst>
                <a:gd name="T0" fmla="*/ 1 w 916"/>
                <a:gd name="T1" fmla="*/ 0 h 437"/>
                <a:gd name="T2" fmla="*/ 1 w 916"/>
                <a:gd name="T3" fmla="*/ 0 h 437"/>
                <a:gd name="T4" fmla="*/ 1 w 916"/>
                <a:gd name="T5" fmla="*/ 0 h 437"/>
                <a:gd name="T6" fmla="*/ 1 w 916"/>
                <a:gd name="T7" fmla="*/ 0 h 437"/>
                <a:gd name="T8" fmla="*/ 1 w 916"/>
                <a:gd name="T9" fmla="*/ 0 h 437"/>
                <a:gd name="T10" fmla="*/ 1 w 916"/>
                <a:gd name="T11" fmla="*/ 0 h 437"/>
                <a:gd name="T12" fmla="*/ 0 w 916"/>
                <a:gd name="T13" fmla="*/ 0 h 437"/>
                <a:gd name="T14" fmla="*/ 1 w 916"/>
                <a:gd name="T15" fmla="*/ 0 h 437"/>
                <a:gd name="T16" fmla="*/ 1 w 916"/>
                <a:gd name="T17" fmla="*/ 0 h 4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6"/>
                <a:gd name="T28" fmla="*/ 0 h 437"/>
                <a:gd name="T29" fmla="*/ 916 w 916"/>
                <a:gd name="T30" fmla="*/ 437 h 4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6" h="437">
                  <a:moveTo>
                    <a:pt x="916" y="16"/>
                  </a:moveTo>
                  <a:lnTo>
                    <a:pt x="650" y="235"/>
                  </a:lnTo>
                  <a:lnTo>
                    <a:pt x="466" y="185"/>
                  </a:lnTo>
                  <a:lnTo>
                    <a:pt x="349" y="303"/>
                  </a:lnTo>
                  <a:lnTo>
                    <a:pt x="349" y="437"/>
                  </a:lnTo>
                  <a:lnTo>
                    <a:pt x="133" y="251"/>
                  </a:lnTo>
                  <a:lnTo>
                    <a:pt x="0" y="117"/>
                  </a:lnTo>
                  <a:lnTo>
                    <a:pt x="233" y="0"/>
                  </a:lnTo>
                  <a:lnTo>
                    <a:pt x="916" y="16"/>
                  </a:lnTo>
                  <a:close/>
                </a:path>
              </a:pathLst>
            </a:custGeom>
            <a:solidFill>
              <a:srgbClr val="58524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5" name="Freeform 288"/>
            <p:cNvSpPr>
              <a:spLocks noChangeArrowheads="1"/>
            </p:cNvSpPr>
            <p:nvPr/>
          </p:nvSpPr>
          <p:spPr bwMode="auto">
            <a:xfrm>
              <a:off x="4877" y="1598"/>
              <a:ext cx="149" cy="552"/>
            </a:xfrm>
            <a:custGeom>
              <a:avLst/>
              <a:gdLst>
                <a:gd name="T0" fmla="*/ 0 w 299"/>
                <a:gd name="T1" fmla="*/ 0 h 1105"/>
                <a:gd name="T2" fmla="*/ 0 w 299"/>
                <a:gd name="T3" fmla="*/ 0 h 1105"/>
                <a:gd name="T4" fmla="*/ 0 w 299"/>
                <a:gd name="T5" fmla="*/ 1 h 1105"/>
                <a:gd name="T6" fmla="*/ 0 w 299"/>
                <a:gd name="T7" fmla="*/ 1 h 1105"/>
                <a:gd name="T8" fmla="*/ 0 w 299"/>
                <a:gd name="T9" fmla="*/ 1 h 1105"/>
                <a:gd name="T10" fmla="*/ 0 w 299"/>
                <a:gd name="T11" fmla="*/ 0 h 1105"/>
                <a:gd name="T12" fmla="*/ 0 w 299"/>
                <a:gd name="T13" fmla="*/ 0 h 1105"/>
                <a:gd name="T14" fmla="*/ 0 60000 65536"/>
                <a:gd name="T15" fmla="*/ 0 60000 65536"/>
                <a:gd name="T16" fmla="*/ 0 60000 65536"/>
                <a:gd name="T17" fmla="*/ 0 60000 65536"/>
                <a:gd name="T18" fmla="*/ 0 60000 65536"/>
                <a:gd name="T19" fmla="*/ 0 60000 65536"/>
                <a:gd name="T20" fmla="*/ 0 60000 65536"/>
                <a:gd name="T21" fmla="*/ 0 w 299"/>
                <a:gd name="T22" fmla="*/ 0 h 1105"/>
                <a:gd name="T23" fmla="*/ 299 w 299"/>
                <a:gd name="T24" fmla="*/ 1105 h 1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9" h="1105">
                  <a:moveTo>
                    <a:pt x="0" y="0"/>
                  </a:moveTo>
                  <a:lnTo>
                    <a:pt x="0" y="639"/>
                  </a:lnTo>
                  <a:lnTo>
                    <a:pt x="0" y="1092"/>
                  </a:lnTo>
                  <a:lnTo>
                    <a:pt x="116" y="1105"/>
                  </a:lnTo>
                  <a:lnTo>
                    <a:pt x="292" y="1105"/>
                  </a:lnTo>
                  <a:lnTo>
                    <a:pt x="299" y="0"/>
                  </a:lnTo>
                  <a:lnTo>
                    <a:pt x="0" y="0"/>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6" name="Freeform 289"/>
            <p:cNvSpPr>
              <a:spLocks noChangeArrowheads="1"/>
            </p:cNvSpPr>
            <p:nvPr/>
          </p:nvSpPr>
          <p:spPr bwMode="auto">
            <a:xfrm>
              <a:off x="4726" y="1590"/>
              <a:ext cx="117" cy="429"/>
            </a:xfrm>
            <a:custGeom>
              <a:avLst/>
              <a:gdLst>
                <a:gd name="T0" fmla="*/ 0 w 235"/>
                <a:gd name="T1" fmla="*/ 0 h 859"/>
                <a:gd name="T2" fmla="*/ 0 w 235"/>
                <a:gd name="T3" fmla="*/ 0 h 859"/>
                <a:gd name="T4" fmla="*/ 0 w 235"/>
                <a:gd name="T5" fmla="*/ 0 h 859"/>
                <a:gd name="T6" fmla="*/ 0 w 235"/>
                <a:gd name="T7" fmla="*/ 0 h 859"/>
                <a:gd name="T8" fmla="*/ 0 w 235"/>
                <a:gd name="T9" fmla="*/ 0 h 859"/>
                <a:gd name="T10" fmla="*/ 0 w 235"/>
                <a:gd name="T11" fmla="*/ 0 h 859"/>
                <a:gd name="T12" fmla="*/ 0 w 235"/>
                <a:gd name="T13" fmla="*/ 0 h 859"/>
                <a:gd name="T14" fmla="*/ 0 60000 65536"/>
                <a:gd name="T15" fmla="*/ 0 60000 65536"/>
                <a:gd name="T16" fmla="*/ 0 60000 65536"/>
                <a:gd name="T17" fmla="*/ 0 60000 65536"/>
                <a:gd name="T18" fmla="*/ 0 60000 65536"/>
                <a:gd name="T19" fmla="*/ 0 60000 65536"/>
                <a:gd name="T20" fmla="*/ 0 60000 65536"/>
                <a:gd name="T21" fmla="*/ 0 w 235"/>
                <a:gd name="T22" fmla="*/ 0 h 859"/>
                <a:gd name="T23" fmla="*/ 235 w 235"/>
                <a:gd name="T24" fmla="*/ 859 h 8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5" h="859">
                  <a:moveTo>
                    <a:pt x="0" y="0"/>
                  </a:moveTo>
                  <a:lnTo>
                    <a:pt x="0" y="496"/>
                  </a:lnTo>
                  <a:lnTo>
                    <a:pt x="0" y="850"/>
                  </a:lnTo>
                  <a:lnTo>
                    <a:pt x="92" y="859"/>
                  </a:lnTo>
                  <a:lnTo>
                    <a:pt x="228" y="859"/>
                  </a:lnTo>
                  <a:lnTo>
                    <a:pt x="23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7" name="Freeform 290"/>
            <p:cNvSpPr>
              <a:spLocks noChangeArrowheads="1"/>
            </p:cNvSpPr>
            <p:nvPr/>
          </p:nvSpPr>
          <p:spPr bwMode="auto">
            <a:xfrm>
              <a:off x="4877" y="2157"/>
              <a:ext cx="42" cy="635"/>
            </a:xfrm>
            <a:custGeom>
              <a:avLst/>
              <a:gdLst>
                <a:gd name="T0" fmla="*/ 0 w 82"/>
                <a:gd name="T1" fmla="*/ 1 h 1270"/>
                <a:gd name="T2" fmla="*/ 1 w 82"/>
                <a:gd name="T3" fmla="*/ 1 h 1270"/>
                <a:gd name="T4" fmla="*/ 1 w 82"/>
                <a:gd name="T5" fmla="*/ 2 h 1270"/>
                <a:gd name="T6" fmla="*/ 1 w 82"/>
                <a:gd name="T7" fmla="*/ 2 h 1270"/>
                <a:gd name="T8" fmla="*/ 1 w 82"/>
                <a:gd name="T9" fmla="*/ 1 h 1270"/>
                <a:gd name="T10" fmla="*/ 1 w 82"/>
                <a:gd name="T11" fmla="*/ 0 h 1270"/>
                <a:gd name="T12" fmla="*/ 1 w 82"/>
                <a:gd name="T13" fmla="*/ 0 h 1270"/>
                <a:gd name="T14" fmla="*/ 1 w 82"/>
                <a:gd name="T15" fmla="*/ 0 h 1270"/>
                <a:gd name="T16" fmla="*/ 1 w 82"/>
                <a:gd name="T17" fmla="*/ 1 h 1270"/>
                <a:gd name="T18" fmla="*/ 1 w 82"/>
                <a:gd name="T19" fmla="*/ 1 h 1270"/>
                <a:gd name="T20" fmla="*/ 1 w 82"/>
                <a:gd name="T21" fmla="*/ 1 h 1270"/>
                <a:gd name="T22" fmla="*/ 1 w 82"/>
                <a:gd name="T23" fmla="*/ 1 h 1270"/>
                <a:gd name="T24" fmla="*/ 1 w 82"/>
                <a:gd name="T25" fmla="*/ 1 h 1270"/>
                <a:gd name="T26" fmla="*/ 0 w 82"/>
                <a:gd name="T27" fmla="*/ 1 h 12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2"/>
                <a:gd name="T43" fmla="*/ 0 h 1270"/>
                <a:gd name="T44" fmla="*/ 82 w 82"/>
                <a:gd name="T45" fmla="*/ 1270 h 127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2" h="1270">
                  <a:moveTo>
                    <a:pt x="0" y="5"/>
                  </a:moveTo>
                  <a:lnTo>
                    <a:pt x="15" y="244"/>
                  </a:lnTo>
                  <a:lnTo>
                    <a:pt x="15" y="1270"/>
                  </a:lnTo>
                  <a:lnTo>
                    <a:pt x="55" y="1241"/>
                  </a:lnTo>
                  <a:lnTo>
                    <a:pt x="62" y="231"/>
                  </a:lnTo>
                  <a:lnTo>
                    <a:pt x="82" y="0"/>
                  </a:lnTo>
                  <a:lnTo>
                    <a:pt x="79" y="0"/>
                  </a:lnTo>
                  <a:lnTo>
                    <a:pt x="70" y="0"/>
                  </a:lnTo>
                  <a:lnTo>
                    <a:pt x="57" y="2"/>
                  </a:lnTo>
                  <a:lnTo>
                    <a:pt x="42" y="2"/>
                  </a:lnTo>
                  <a:lnTo>
                    <a:pt x="27" y="3"/>
                  </a:lnTo>
                  <a:lnTo>
                    <a:pt x="13" y="5"/>
                  </a:lnTo>
                  <a:lnTo>
                    <a:pt x="4" y="5"/>
                  </a:lnTo>
                  <a:lnTo>
                    <a:pt x="0" y="5"/>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8" name="Freeform 291"/>
            <p:cNvSpPr>
              <a:spLocks noChangeArrowheads="1"/>
            </p:cNvSpPr>
            <p:nvPr/>
          </p:nvSpPr>
          <p:spPr bwMode="auto">
            <a:xfrm>
              <a:off x="4728" y="2024"/>
              <a:ext cx="32" cy="495"/>
            </a:xfrm>
            <a:custGeom>
              <a:avLst/>
              <a:gdLst>
                <a:gd name="T0" fmla="*/ 0 w 64"/>
                <a:gd name="T1" fmla="*/ 1 h 989"/>
                <a:gd name="T2" fmla="*/ 1 w 64"/>
                <a:gd name="T3" fmla="*/ 1 h 989"/>
                <a:gd name="T4" fmla="*/ 1 w 64"/>
                <a:gd name="T5" fmla="*/ 1 h 989"/>
                <a:gd name="T6" fmla="*/ 1 w 64"/>
                <a:gd name="T7" fmla="*/ 1 h 989"/>
                <a:gd name="T8" fmla="*/ 1 w 64"/>
                <a:gd name="T9" fmla="*/ 1 h 989"/>
                <a:gd name="T10" fmla="*/ 1 w 64"/>
                <a:gd name="T11" fmla="*/ 0 h 989"/>
                <a:gd name="T12" fmla="*/ 1 w 64"/>
                <a:gd name="T13" fmla="*/ 0 h 989"/>
                <a:gd name="T14" fmla="*/ 1 w 64"/>
                <a:gd name="T15" fmla="*/ 0 h 989"/>
                <a:gd name="T16" fmla="*/ 1 w 64"/>
                <a:gd name="T17" fmla="*/ 1 h 989"/>
                <a:gd name="T18" fmla="*/ 1 w 64"/>
                <a:gd name="T19" fmla="*/ 1 h 989"/>
                <a:gd name="T20" fmla="*/ 1 w 64"/>
                <a:gd name="T21" fmla="*/ 1 h 989"/>
                <a:gd name="T22" fmla="*/ 1 w 64"/>
                <a:gd name="T23" fmla="*/ 1 h 989"/>
                <a:gd name="T24" fmla="*/ 1 w 64"/>
                <a:gd name="T25" fmla="*/ 1 h 989"/>
                <a:gd name="T26" fmla="*/ 0 w 64"/>
                <a:gd name="T27" fmla="*/ 1 h 9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4"/>
                <a:gd name="T43" fmla="*/ 0 h 989"/>
                <a:gd name="T44" fmla="*/ 64 w 64"/>
                <a:gd name="T45" fmla="*/ 989 h 9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4" h="989">
                  <a:moveTo>
                    <a:pt x="0" y="5"/>
                  </a:moveTo>
                  <a:lnTo>
                    <a:pt x="9" y="190"/>
                  </a:lnTo>
                  <a:lnTo>
                    <a:pt x="9" y="989"/>
                  </a:lnTo>
                  <a:lnTo>
                    <a:pt x="40" y="965"/>
                  </a:lnTo>
                  <a:lnTo>
                    <a:pt x="46" y="181"/>
                  </a:lnTo>
                  <a:lnTo>
                    <a:pt x="64" y="0"/>
                  </a:lnTo>
                  <a:lnTo>
                    <a:pt x="62" y="0"/>
                  </a:lnTo>
                  <a:lnTo>
                    <a:pt x="55" y="0"/>
                  </a:lnTo>
                  <a:lnTo>
                    <a:pt x="44" y="1"/>
                  </a:lnTo>
                  <a:lnTo>
                    <a:pt x="33" y="1"/>
                  </a:lnTo>
                  <a:lnTo>
                    <a:pt x="22" y="3"/>
                  </a:lnTo>
                  <a:lnTo>
                    <a:pt x="11" y="5"/>
                  </a:lnTo>
                  <a:lnTo>
                    <a:pt x="3" y="5"/>
                  </a:lnTo>
                  <a:lnTo>
                    <a:pt x="0" y="5"/>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89" name="Freeform 292"/>
            <p:cNvSpPr>
              <a:spLocks noChangeArrowheads="1"/>
            </p:cNvSpPr>
            <p:nvPr/>
          </p:nvSpPr>
          <p:spPr bwMode="auto">
            <a:xfrm>
              <a:off x="4932" y="2168"/>
              <a:ext cx="41" cy="635"/>
            </a:xfrm>
            <a:custGeom>
              <a:avLst/>
              <a:gdLst>
                <a:gd name="T0" fmla="*/ 0 w 83"/>
                <a:gd name="T1" fmla="*/ 1 h 1270"/>
                <a:gd name="T2" fmla="*/ 0 w 83"/>
                <a:gd name="T3" fmla="*/ 1 h 1270"/>
                <a:gd name="T4" fmla="*/ 0 w 83"/>
                <a:gd name="T5" fmla="*/ 2 h 1270"/>
                <a:gd name="T6" fmla="*/ 0 w 83"/>
                <a:gd name="T7" fmla="*/ 2 h 1270"/>
                <a:gd name="T8" fmla="*/ 0 w 83"/>
                <a:gd name="T9" fmla="*/ 1 h 1270"/>
                <a:gd name="T10" fmla="*/ 0 w 83"/>
                <a:gd name="T11" fmla="*/ 0 h 1270"/>
                <a:gd name="T12" fmla="*/ 0 w 83"/>
                <a:gd name="T13" fmla="*/ 0 h 1270"/>
                <a:gd name="T14" fmla="*/ 0 w 83"/>
                <a:gd name="T15" fmla="*/ 0 h 1270"/>
                <a:gd name="T16" fmla="*/ 0 w 83"/>
                <a:gd name="T17" fmla="*/ 1 h 1270"/>
                <a:gd name="T18" fmla="*/ 0 w 83"/>
                <a:gd name="T19" fmla="*/ 1 h 1270"/>
                <a:gd name="T20" fmla="*/ 0 w 83"/>
                <a:gd name="T21" fmla="*/ 1 h 1270"/>
                <a:gd name="T22" fmla="*/ 0 w 83"/>
                <a:gd name="T23" fmla="*/ 1 h 1270"/>
                <a:gd name="T24" fmla="*/ 0 w 83"/>
                <a:gd name="T25" fmla="*/ 1 h 1270"/>
                <a:gd name="T26" fmla="*/ 0 w 83"/>
                <a:gd name="T27" fmla="*/ 1 h 127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270"/>
                <a:gd name="T44" fmla="*/ 83 w 83"/>
                <a:gd name="T45" fmla="*/ 1270 h 127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270">
                  <a:moveTo>
                    <a:pt x="0" y="5"/>
                  </a:moveTo>
                  <a:lnTo>
                    <a:pt x="15" y="244"/>
                  </a:lnTo>
                  <a:lnTo>
                    <a:pt x="15" y="1270"/>
                  </a:lnTo>
                  <a:lnTo>
                    <a:pt x="53" y="1239"/>
                  </a:lnTo>
                  <a:lnTo>
                    <a:pt x="61" y="231"/>
                  </a:lnTo>
                  <a:lnTo>
                    <a:pt x="83" y="0"/>
                  </a:lnTo>
                  <a:lnTo>
                    <a:pt x="79" y="0"/>
                  </a:lnTo>
                  <a:lnTo>
                    <a:pt x="70" y="0"/>
                  </a:lnTo>
                  <a:lnTo>
                    <a:pt x="57" y="2"/>
                  </a:lnTo>
                  <a:lnTo>
                    <a:pt x="42" y="2"/>
                  </a:lnTo>
                  <a:lnTo>
                    <a:pt x="28" y="3"/>
                  </a:lnTo>
                  <a:lnTo>
                    <a:pt x="13" y="3"/>
                  </a:lnTo>
                  <a:lnTo>
                    <a:pt x="4" y="5"/>
                  </a:lnTo>
                  <a:lnTo>
                    <a:pt x="0" y="5"/>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0" name="Freeform 293"/>
            <p:cNvSpPr>
              <a:spLocks noChangeArrowheads="1"/>
            </p:cNvSpPr>
            <p:nvPr/>
          </p:nvSpPr>
          <p:spPr bwMode="auto">
            <a:xfrm>
              <a:off x="4769" y="2033"/>
              <a:ext cx="32" cy="494"/>
            </a:xfrm>
            <a:custGeom>
              <a:avLst/>
              <a:gdLst>
                <a:gd name="T0" fmla="*/ 0 w 65"/>
                <a:gd name="T1" fmla="*/ 1 h 988"/>
                <a:gd name="T2" fmla="*/ 0 w 65"/>
                <a:gd name="T3" fmla="*/ 1 h 988"/>
                <a:gd name="T4" fmla="*/ 0 w 65"/>
                <a:gd name="T5" fmla="*/ 1 h 988"/>
                <a:gd name="T6" fmla="*/ 0 w 65"/>
                <a:gd name="T7" fmla="*/ 1 h 988"/>
                <a:gd name="T8" fmla="*/ 0 w 65"/>
                <a:gd name="T9" fmla="*/ 1 h 988"/>
                <a:gd name="T10" fmla="*/ 0 w 65"/>
                <a:gd name="T11" fmla="*/ 0 h 988"/>
                <a:gd name="T12" fmla="*/ 0 w 65"/>
                <a:gd name="T13" fmla="*/ 0 h 988"/>
                <a:gd name="T14" fmla="*/ 0 w 65"/>
                <a:gd name="T15" fmla="*/ 0 h 988"/>
                <a:gd name="T16" fmla="*/ 0 w 65"/>
                <a:gd name="T17" fmla="*/ 1 h 988"/>
                <a:gd name="T18" fmla="*/ 0 w 65"/>
                <a:gd name="T19" fmla="*/ 1 h 988"/>
                <a:gd name="T20" fmla="*/ 0 w 65"/>
                <a:gd name="T21" fmla="*/ 1 h 988"/>
                <a:gd name="T22" fmla="*/ 0 w 65"/>
                <a:gd name="T23" fmla="*/ 1 h 988"/>
                <a:gd name="T24" fmla="*/ 0 w 65"/>
                <a:gd name="T25" fmla="*/ 1 h 988"/>
                <a:gd name="T26" fmla="*/ 0 w 65"/>
                <a:gd name="T27" fmla="*/ 1 h 9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5"/>
                <a:gd name="T43" fmla="*/ 0 h 988"/>
                <a:gd name="T44" fmla="*/ 65 w 65"/>
                <a:gd name="T45" fmla="*/ 988 h 9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5" h="988">
                  <a:moveTo>
                    <a:pt x="0" y="4"/>
                  </a:moveTo>
                  <a:lnTo>
                    <a:pt x="11" y="189"/>
                  </a:lnTo>
                  <a:lnTo>
                    <a:pt x="11" y="988"/>
                  </a:lnTo>
                  <a:lnTo>
                    <a:pt x="43" y="964"/>
                  </a:lnTo>
                  <a:lnTo>
                    <a:pt x="48" y="180"/>
                  </a:lnTo>
                  <a:lnTo>
                    <a:pt x="65" y="0"/>
                  </a:lnTo>
                  <a:lnTo>
                    <a:pt x="63" y="0"/>
                  </a:lnTo>
                  <a:lnTo>
                    <a:pt x="55" y="0"/>
                  </a:lnTo>
                  <a:lnTo>
                    <a:pt x="44" y="2"/>
                  </a:lnTo>
                  <a:lnTo>
                    <a:pt x="33" y="2"/>
                  </a:lnTo>
                  <a:lnTo>
                    <a:pt x="22" y="2"/>
                  </a:lnTo>
                  <a:lnTo>
                    <a:pt x="11" y="4"/>
                  </a:lnTo>
                  <a:lnTo>
                    <a:pt x="4" y="4"/>
                  </a:lnTo>
                  <a:lnTo>
                    <a:pt x="0" y="4"/>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1" name="Freeform 294"/>
            <p:cNvSpPr>
              <a:spLocks noChangeArrowheads="1"/>
            </p:cNvSpPr>
            <p:nvPr/>
          </p:nvSpPr>
          <p:spPr bwMode="auto">
            <a:xfrm>
              <a:off x="4981" y="2164"/>
              <a:ext cx="42" cy="636"/>
            </a:xfrm>
            <a:custGeom>
              <a:avLst/>
              <a:gdLst>
                <a:gd name="T0" fmla="*/ 0 w 85"/>
                <a:gd name="T1" fmla="*/ 1 h 1271"/>
                <a:gd name="T2" fmla="*/ 0 w 85"/>
                <a:gd name="T3" fmla="*/ 1 h 1271"/>
                <a:gd name="T4" fmla="*/ 0 w 85"/>
                <a:gd name="T5" fmla="*/ 2 h 1271"/>
                <a:gd name="T6" fmla="*/ 0 w 85"/>
                <a:gd name="T7" fmla="*/ 2 h 1271"/>
                <a:gd name="T8" fmla="*/ 0 w 85"/>
                <a:gd name="T9" fmla="*/ 1 h 1271"/>
                <a:gd name="T10" fmla="*/ 0 w 85"/>
                <a:gd name="T11" fmla="*/ 0 h 1271"/>
                <a:gd name="T12" fmla="*/ 0 w 85"/>
                <a:gd name="T13" fmla="*/ 0 h 1271"/>
                <a:gd name="T14" fmla="*/ 0 w 85"/>
                <a:gd name="T15" fmla="*/ 0 h 1271"/>
                <a:gd name="T16" fmla="*/ 0 w 85"/>
                <a:gd name="T17" fmla="*/ 1 h 1271"/>
                <a:gd name="T18" fmla="*/ 0 w 85"/>
                <a:gd name="T19" fmla="*/ 1 h 1271"/>
                <a:gd name="T20" fmla="*/ 0 w 85"/>
                <a:gd name="T21" fmla="*/ 1 h 1271"/>
                <a:gd name="T22" fmla="*/ 0 w 85"/>
                <a:gd name="T23" fmla="*/ 1 h 1271"/>
                <a:gd name="T24" fmla="*/ 0 w 85"/>
                <a:gd name="T25" fmla="*/ 1 h 1271"/>
                <a:gd name="T26" fmla="*/ 0 w 85"/>
                <a:gd name="T27" fmla="*/ 1 h 12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5"/>
                <a:gd name="T43" fmla="*/ 0 h 1271"/>
                <a:gd name="T44" fmla="*/ 85 w 85"/>
                <a:gd name="T45" fmla="*/ 1271 h 12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5" h="1271">
                  <a:moveTo>
                    <a:pt x="0" y="6"/>
                  </a:moveTo>
                  <a:lnTo>
                    <a:pt x="15" y="245"/>
                  </a:lnTo>
                  <a:lnTo>
                    <a:pt x="15" y="1271"/>
                  </a:lnTo>
                  <a:lnTo>
                    <a:pt x="55" y="1242"/>
                  </a:lnTo>
                  <a:lnTo>
                    <a:pt x="63" y="232"/>
                  </a:lnTo>
                  <a:lnTo>
                    <a:pt x="85" y="0"/>
                  </a:lnTo>
                  <a:lnTo>
                    <a:pt x="81" y="0"/>
                  </a:lnTo>
                  <a:lnTo>
                    <a:pt x="72" y="0"/>
                  </a:lnTo>
                  <a:lnTo>
                    <a:pt x="59" y="2"/>
                  </a:lnTo>
                  <a:lnTo>
                    <a:pt x="44" y="2"/>
                  </a:lnTo>
                  <a:lnTo>
                    <a:pt x="28" y="4"/>
                  </a:lnTo>
                  <a:lnTo>
                    <a:pt x="15" y="4"/>
                  </a:lnTo>
                  <a:lnTo>
                    <a:pt x="6" y="6"/>
                  </a:lnTo>
                  <a:lnTo>
                    <a:pt x="0" y="6"/>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2" name="Freeform 295"/>
            <p:cNvSpPr>
              <a:spLocks noChangeArrowheads="1"/>
            </p:cNvSpPr>
            <p:nvPr/>
          </p:nvSpPr>
          <p:spPr bwMode="auto">
            <a:xfrm>
              <a:off x="4808" y="2030"/>
              <a:ext cx="33" cy="494"/>
            </a:xfrm>
            <a:custGeom>
              <a:avLst/>
              <a:gdLst>
                <a:gd name="T0" fmla="*/ 0 w 66"/>
                <a:gd name="T1" fmla="*/ 1 h 988"/>
                <a:gd name="T2" fmla="*/ 1 w 66"/>
                <a:gd name="T3" fmla="*/ 1 h 988"/>
                <a:gd name="T4" fmla="*/ 1 w 66"/>
                <a:gd name="T5" fmla="*/ 1 h 988"/>
                <a:gd name="T6" fmla="*/ 1 w 66"/>
                <a:gd name="T7" fmla="*/ 1 h 988"/>
                <a:gd name="T8" fmla="*/ 1 w 66"/>
                <a:gd name="T9" fmla="*/ 1 h 988"/>
                <a:gd name="T10" fmla="*/ 1 w 66"/>
                <a:gd name="T11" fmla="*/ 0 h 988"/>
                <a:gd name="T12" fmla="*/ 1 w 66"/>
                <a:gd name="T13" fmla="*/ 0 h 988"/>
                <a:gd name="T14" fmla="*/ 1 w 66"/>
                <a:gd name="T15" fmla="*/ 0 h 988"/>
                <a:gd name="T16" fmla="*/ 1 w 66"/>
                <a:gd name="T17" fmla="*/ 1 h 988"/>
                <a:gd name="T18" fmla="*/ 1 w 66"/>
                <a:gd name="T19" fmla="*/ 1 h 988"/>
                <a:gd name="T20" fmla="*/ 1 w 66"/>
                <a:gd name="T21" fmla="*/ 1 h 988"/>
                <a:gd name="T22" fmla="*/ 1 w 66"/>
                <a:gd name="T23" fmla="*/ 1 h 988"/>
                <a:gd name="T24" fmla="*/ 1 w 66"/>
                <a:gd name="T25" fmla="*/ 1 h 988"/>
                <a:gd name="T26" fmla="*/ 0 w 66"/>
                <a:gd name="T27" fmla="*/ 1 h 9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6"/>
                <a:gd name="T43" fmla="*/ 0 h 988"/>
                <a:gd name="T44" fmla="*/ 66 w 66"/>
                <a:gd name="T45" fmla="*/ 988 h 9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6" h="988">
                  <a:moveTo>
                    <a:pt x="0" y="4"/>
                  </a:moveTo>
                  <a:lnTo>
                    <a:pt x="13" y="190"/>
                  </a:lnTo>
                  <a:lnTo>
                    <a:pt x="13" y="988"/>
                  </a:lnTo>
                  <a:lnTo>
                    <a:pt x="44" y="964"/>
                  </a:lnTo>
                  <a:lnTo>
                    <a:pt x="50" y="180"/>
                  </a:lnTo>
                  <a:lnTo>
                    <a:pt x="66" y="0"/>
                  </a:lnTo>
                  <a:lnTo>
                    <a:pt x="65" y="0"/>
                  </a:lnTo>
                  <a:lnTo>
                    <a:pt x="57" y="0"/>
                  </a:lnTo>
                  <a:lnTo>
                    <a:pt x="46" y="2"/>
                  </a:lnTo>
                  <a:lnTo>
                    <a:pt x="35" y="2"/>
                  </a:lnTo>
                  <a:lnTo>
                    <a:pt x="22" y="2"/>
                  </a:lnTo>
                  <a:lnTo>
                    <a:pt x="11" y="4"/>
                  </a:lnTo>
                  <a:lnTo>
                    <a:pt x="4" y="4"/>
                  </a:lnTo>
                  <a:lnTo>
                    <a:pt x="0" y="4"/>
                  </a:lnTo>
                  <a:close/>
                </a:path>
              </a:pathLst>
            </a:custGeom>
            <a:solidFill>
              <a:srgbClr val="CC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3" name="Freeform 296"/>
            <p:cNvSpPr>
              <a:spLocks noChangeArrowheads="1"/>
            </p:cNvSpPr>
            <p:nvPr/>
          </p:nvSpPr>
          <p:spPr bwMode="auto">
            <a:xfrm>
              <a:off x="4349" y="3151"/>
              <a:ext cx="74" cy="159"/>
            </a:xfrm>
            <a:custGeom>
              <a:avLst/>
              <a:gdLst>
                <a:gd name="T0" fmla="*/ 0 w 149"/>
                <a:gd name="T1" fmla="*/ 1 h 318"/>
                <a:gd name="T2" fmla="*/ 0 w 149"/>
                <a:gd name="T3" fmla="*/ 1 h 318"/>
                <a:gd name="T4" fmla="*/ 0 w 149"/>
                <a:gd name="T5" fmla="*/ 1 h 318"/>
                <a:gd name="T6" fmla="*/ 0 w 149"/>
                <a:gd name="T7" fmla="*/ 1 h 318"/>
                <a:gd name="T8" fmla="*/ 0 w 149"/>
                <a:gd name="T9" fmla="*/ 1 h 318"/>
                <a:gd name="T10" fmla="*/ 0 w 149"/>
                <a:gd name="T11" fmla="*/ 0 h 318"/>
                <a:gd name="T12" fmla="*/ 0 w 149"/>
                <a:gd name="T13" fmla="*/ 1 h 318"/>
                <a:gd name="T14" fmla="*/ 0 w 149"/>
                <a:gd name="T15" fmla="*/ 1 h 318"/>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318"/>
                <a:gd name="T26" fmla="*/ 149 w 149"/>
                <a:gd name="T27" fmla="*/ 318 h 3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318">
                  <a:moveTo>
                    <a:pt x="0" y="65"/>
                  </a:moveTo>
                  <a:lnTo>
                    <a:pt x="0" y="149"/>
                  </a:lnTo>
                  <a:lnTo>
                    <a:pt x="9" y="318"/>
                  </a:lnTo>
                  <a:lnTo>
                    <a:pt x="130" y="252"/>
                  </a:lnTo>
                  <a:lnTo>
                    <a:pt x="139" y="158"/>
                  </a:lnTo>
                  <a:lnTo>
                    <a:pt x="149" y="0"/>
                  </a:lnTo>
                  <a:lnTo>
                    <a:pt x="82" y="10"/>
                  </a:lnTo>
                  <a:lnTo>
                    <a:pt x="0" y="65"/>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4" name="Freeform 297"/>
            <p:cNvSpPr>
              <a:spLocks noChangeArrowheads="1"/>
            </p:cNvSpPr>
            <p:nvPr/>
          </p:nvSpPr>
          <p:spPr bwMode="auto">
            <a:xfrm>
              <a:off x="4395" y="3155"/>
              <a:ext cx="37" cy="113"/>
            </a:xfrm>
            <a:custGeom>
              <a:avLst/>
              <a:gdLst>
                <a:gd name="T0" fmla="*/ 0 w 75"/>
                <a:gd name="T1" fmla="*/ 1 h 226"/>
                <a:gd name="T2" fmla="*/ 0 w 75"/>
                <a:gd name="T3" fmla="*/ 1 h 226"/>
                <a:gd name="T4" fmla="*/ 0 w 75"/>
                <a:gd name="T5" fmla="*/ 1 h 226"/>
                <a:gd name="T6" fmla="*/ 0 w 75"/>
                <a:gd name="T7" fmla="*/ 1 h 226"/>
                <a:gd name="T8" fmla="*/ 0 w 75"/>
                <a:gd name="T9" fmla="*/ 1 h 226"/>
                <a:gd name="T10" fmla="*/ 0 w 75"/>
                <a:gd name="T11" fmla="*/ 1 h 226"/>
                <a:gd name="T12" fmla="*/ 0 w 75"/>
                <a:gd name="T13" fmla="*/ 0 h 226"/>
                <a:gd name="T14" fmla="*/ 0 w 75"/>
                <a:gd name="T15" fmla="*/ 1 h 226"/>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226"/>
                <a:gd name="T26" fmla="*/ 75 w 75"/>
                <a:gd name="T27" fmla="*/ 226 h 2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226">
                  <a:moveTo>
                    <a:pt x="47" y="2"/>
                  </a:moveTo>
                  <a:lnTo>
                    <a:pt x="75" y="198"/>
                  </a:lnTo>
                  <a:lnTo>
                    <a:pt x="18" y="226"/>
                  </a:lnTo>
                  <a:lnTo>
                    <a:pt x="0" y="11"/>
                  </a:lnTo>
                  <a:lnTo>
                    <a:pt x="5" y="9"/>
                  </a:lnTo>
                  <a:lnTo>
                    <a:pt x="20" y="3"/>
                  </a:lnTo>
                  <a:lnTo>
                    <a:pt x="36" y="0"/>
                  </a:lnTo>
                  <a:lnTo>
                    <a:pt x="47" y="2"/>
                  </a:lnTo>
                  <a:close/>
                </a:path>
              </a:pathLst>
            </a:custGeom>
            <a:solidFill>
              <a:srgbClr val="602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5" name="Freeform 298"/>
            <p:cNvSpPr>
              <a:spLocks noChangeArrowheads="1"/>
            </p:cNvSpPr>
            <p:nvPr/>
          </p:nvSpPr>
          <p:spPr bwMode="auto">
            <a:xfrm>
              <a:off x="4265" y="3170"/>
              <a:ext cx="46" cy="122"/>
            </a:xfrm>
            <a:custGeom>
              <a:avLst/>
              <a:gdLst>
                <a:gd name="T0" fmla="*/ 1 w 92"/>
                <a:gd name="T1" fmla="*/ 0 h 244"/>
                <a:gd name="T2" fmla="*/ 1 w 92"/>
                <a:gd name="T3" fmla="*/ 1 h 244"/>
                <a:gd name="T4" fmla="*/ 1 w 92"/>
                <a:gd name="T5" fmla="*/ 1 h 244"/>
                <a:gd name="T6" fmla="*/ 1 w 92"/>
                <a:gd name="T7" fmla="*/ 1 h 244"/>
                <a:gd name="T8" fmla="*/ 1 w 92"/>
                <a:gd name="T9" fmla="*/ 1 h 244"/>
                <a:gd name="T10" fmla="*/ 0 w 92"/>
                <a:gd name="T11" fmla="*/ 1 h 244"/>
                <a:gd name="T12" fmla="*/ 1 w 92"/>
                <a:gd name="T13" fmla="*/ 0 h 244"/>
                <a:gd name="T14" fmla="*/ 0 60000 65536"/>
                <a:gd name="T15" fmla="*/ 0 60000 65536"/>
                <a:gd name="T16" fmla="*/ 0 60000 65536"/>
                <a:gd name="T17" fmla="*/ 0 60000 65536"/>
                <a:gd name="T18" fmla="*/ 0 60000 65536"/>
                <a:gd name="T19" fmla="*/ 0 60000 65536"/>
                <a:gd name="T20" fmla="*/ 0 60000 65536"/>
                <a:gd name="T21" fmla="*/ 0 w 92"/>
                <a:gd name="T22" fmla="*/ 0 h 244"/>
                <a:gd name="T23" fmla="*/ 92 w 92"/>
                <a:gd name="T24" fmla="*/ 244 h 2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2" h="244">
                  <a:moveTo>
                    <a:pt x="73" y="0"/>
                  </a:moveTo>
                  <a:lnTo>
                    <a:pt x="92" y="160"/>
                  </a:lnTo>
                  <a:lnTo>
                    <a:pt x="92" y="244"/>
                  </a:lnTo>
                  <a:lnTo>
                    <a:pt x="18" y="197"/>
                  </a:lnTo>
                  <a:lnTo>
                    <a:pt x="9" y="121"/>
                  </a:lnTo>
                  <a:lnTo>
                    <a:pt x="0" y="9"/>
                  </a:lnTo>
                  <a:lnTo>
                    <a:pt x="73"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6" name="Freeform 299"/>
            <p:cNvSpPr>
              <a:spLocks noChangeArrowheads="1"/>
            </p:cNvSpPr>
            <p:nvPr/>
          </p:nvSpPr>
          <p:spPr bwMode="auto">
            <a:xfrm>
              <a:off x="4534" y="3123"/>
              <a:ext cx="75" cy="187"/>
            </a:xfrm>
            <a:custGeom>
              <a:avLst/>
              <a:gdLst>
                <a:gd name="T0" fmla="*/ 1 w 148"/>
                <a:gd name="T1" fmla="*/ 0 h 375"/>
                <a:gd name="T2" fmla="*/ 1 w 148"/>
                <a:gd name="T3" fmla="*/ 0 h 375"/>
                <a:gd name="T4" fmla="*/ 1 w 148"/>
                <a:gd name="T5" fmla="*/ 0 h 375"/>
                <a:gd name="T6" fmla="*/ 1 w 148"/>
                <a:gd name="T7" fmla="*/ 0 h 375"/>
                <a:gd name="T8" fmla="*/ 1 w 148"/>
                <a:gd name="T9" fmla="*/ 0 h 375"/>
                <a:gd name="T10" fmla="*/ 0 w 148"/>
                <a:gd name="T11" fmla="*/ 0 h 375"/>
                <a:gd name="T12" fmla="*/ 1 w 148"/>
                <a:gd name="T13" fmla="*/ 0 h 375"/>
                <a:gd name="T14" fmla="*/ 0 60000 65536"/>
                <a:gd name="T15" fmla="*/ 0 60000 65536"/>
                <a:gd name="T16" fmla="*/ 0 60000 65536"/>
                <a:gd name="T17" fmla="*/ 0 60000 65536"/>
                <a:gd name="T18" fmla="*/ 0 60000 65536"/>
                <a:gd name="T19" fmla="*/ 0 60000 65536"/>
                <a:gd name="T20" fmla="*/ 0 60000 65536"/>
                <a:gd name="T21" fmla="*/ 0 w 148"/>
                <a:gd name="T22" fmla="*/ 0 h 375"/>
                <a:gd name="T23" fmla="*/ 148 w 148"/>
                <a:gd name="T24" fmla="*/ 375 h 3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375">
                  <a:moveTo>
                    <a:pt x="121" y="0"/>
                  </a:moveTo>
                  <a:lnTo>
                    <a:pt x="148" y="122"/>
                  </a:lnTo>
                  <a:lnTo>
                    <a:pt x="121" y="245"/>
                  </a:lnTo>
                  <a:lnTo>
                    <a:pt x="82" y="318"/>
                  </a:lnTo>
                  <a:lnTo>
                    <a:pt x="9" y="375"/>
                  </a:lnTo>
                  <a:lnTo>
                    <a:pt x="0" y="37"/>
                  </a:lnTo>
                  <a:lnTo>
                    <a:pt x="121" y="0"/>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7" name="Freeform 300"/>
            <p:cNvSpPr>
              <a:spLocks noChangeArrowheads="1"/>
            </p:cNvSpPr>
            <p:nvPr/>
          </p:nvSpPr>
          <p:spPr bwMode="auto">
            <a:xfrm>
              <a:off x="4571" y="3127"/>
              <a:ext cx="33" cy="155"/>
            </a:xfrm>
            <a:custGeom>
              <a:avLst/>
              <a:gdLst>
                <a:gd name="T0" fmla="*/ 1 w 66"/>
                <a:gd name="T1" fmla="*/ 0 h 308"/>
                <a:gd name="T2" fmla="*/ 1 w 66"/>
                <a:gd name="T3" fmla="*/ 1 h 308"/>
                <a:gd name="T4" fmla="*/ 1 w 66"/>
                <a:gd name="T5" fmla="*/ 1 h 308"/>
                <a:gd name="T6" fmla="*/ 0 w 66"/>
                <a:gd name="T7" fmla="*/ 1 h 308"/>
                <a:gd name="T8" fmla="*/ 1 w 66"/>
                <a:gd name="T9" fmla="*/ 1 h 308"/>
                <a:gd name="T10" fmla="*/ 1 w 66"/>
                <a:gd name="T11" fmla="*/ 1 h 308"/>
                <a:gd name="T12" fmla="*/ 1 w 66"/>
                <a:gd name="T13" fmla="*/ 1 h 308"/>
                <a:gd name="T14" fmla="*/ 1 w 66"/>
                <a:gd name="T15" fmla="*/ 0 h 308"/>
                <a:gd name="T16" fmla="*/ 1 w 66"/>
                <a:gd name="T17" fmla="*/ 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308"/>
                <a:gd name="T29" fmla="*/ 66 w 66"/>
                <a:gd name="T30" fmla="*/ 308 h 3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308">
                  <a:moveTo>
                    <a:pt x="57" y="0"/>
                  </a:moveTo>
                  <a:lnTo>
                    <a:pt x="66" y="112"/>
                  </a:lnTo>
                  <a:lnTo>
                    <a:pt x="66" y="205"/>
                  </a:lnTo>
                  <a:lnTo>
                    <a:pt x="0" y="308"/>
                  </a:lnTo>
                  <a:lnTo>
                    <a:pt x="9" y="27"/>
                  </a:lnTo>
                  <a:lnTo>
                    <a:pt x="15" y="22"/>
                  </a:lnTo>
                  <a:lnTo>
                    <a:pt x="29" y="11"/>
                  </a:lnTo>
                  <a:lnTo>
                    <a:pt x="46" y="0"/>
                  </a:lnTo>
                  <a:lnTo>
                    <a:pt x="57" y="0"/>
                  </a:lnTo>
                  <a:close/>
                </a:path>
              </a:pathLst>
            </a:custGeom>
            <a:solidFill>
              <a:srgbClr val="602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8" name="Freeform 301"/>
            <p:cNvSpPr>
              <a:spLocks noChangeArrowheads="1"/>
            </p:cNvSpPr>
            <p:nvPr/>
          </p:nvSpPr>
          <p:spPr bwMode="auto">
            <a:xfrm>
              <a:off x="4428" y="3151"/>
              <a:ext cx="37" cy="141"/>
            </a:xfrm>
            <a:custGeom>
              <a:avLst/>
              <a:gdLst>
                <a:gd name="T0" fmla="*/ 1 w 73"/>
                <a:gd name="T1" fmla="*/ 0 h 281"/>
                <a:gd name="T2" fmla="*/ 1 w 73"/>
                <a:gd name="T3" fmla="*/ 1 h 281"/>
                <a:gd name="T4" fmla="*/ 1 w 73"/>
                <a:gd name="T5" fmla="*/ 1 h 281"/>
                <a:gd name="T6" fmla="*/ 1 w 73"/>
                <a:gd name="T7" fmla="*/ 1 h 281"/>
                <a:gd name="T8" fmla="*/ 0 w 73"/>
                <a:gd name="T9" fmla="*/ 1 h 281"/>
                <a:gd name="T10" fmla="*/ 1 w 73"/>
                <a:gd name="T11" fmla="*/ 1 h 281"/>
                <a:gd name="T12" fmla="*/ 1 w 73"/>
                <a:gd name="T13" fmla="*/ 1 h 281"/>
                <a:gd name="T14" fmla="*/ 1 w 73"/>
                <a:gd name="T15" fmla="*/ 1 h 281"/>
                <a:gd name="T16" fmla="*/ 1 w 73"/>
                <a:gd name="T17" fmla="*/ 1 h 281"/>
                <a:gd name="T18" fmla="*/ 1 w 73"/>
                <a:gd name="T19" fmla="*/ 1 h 281"/>
                <a:gd name="T20" fmla="*/ 1 w 73"/>
                <a:gd name="T21" fmla="*/ 1 h 281"/>
                <a:gd name="T22" fmla="*/ 1 w 73"/>
                <a:gd name="T23" fmla="*/ 1 h 281"/>
                <a:gd name="T24" fmla="*/ 1 w 73"/>
                <a:gd name="T25" fmla="*/ 0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3"/>
                <a:gd name="T40" fmla="*/ 0 h 281"/>
                <a:gd name="T41" fmla="*/ 73 w 73"/>
                <a:gd name="T42" fmla="*/ 281 h 28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3" h="281">
                  <a:moveTo>
                    <a:pt x="64" y="0"/>
                  </a:moveTo>
                  <a:lnTo>
                    <a:pt x="64" y="94"/>
                  </a:lnTo>
                  <a:lnTo>
                    <a:pt x="73" y="281"/>
                  </a:lnTo>
                  <a:lnTo>
                    <a:pt x="9" y="167"/>
                  </a:lnTo>
                  <a:lnTo>
                    <a:pt x="0" y="10"/>
                  </a:lnTo>
                  <a:lnTo>
                    <a:pt x="3" y="10"/>
                  </a:lnTo>
                  <a:lnTo>
                    <a:pt x="9" y="11"/>
                  </a:lnTo>
                  <a:lnTo>
                    <a:pt x="20" y="11"/>
                  </a:lnTo>
                  <a:lnTo>
                    <a:pt x="33" y="11"/>
                  </a:lnTo>
                  <a:lnTo>
                    <a:pt x="44" y="11"/>
                  </a:lnTo>
                  <a:lnTo>
                    <a:pt x="55" y="10"/>
                  </a:lnTo>
                  <a:lnTo>
                    <a:pt x="60" y="6"/>
                  </a:lnTo>
                  <a:lnTo>
                    <a:pt x="64"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399" name="Freeform 302"/>
            <p:cNvSpPr>
              <a:spLocks noChangeArrowheads="1"/>
            </p:cNvSpPr>
            <p:nvPr/>
          </p:nvSpPr>
          <p:spPr bwMode="auto">
            <a:xfrm>
              <a:off x="4609" y="3123"/>
              <a:ext cx="32" cy="107"/>
            </a:xfrm>
            <a:custGeom>
              <a:avLst/>
              <a:gdLst>
                <a:gd name="T0" fmla="*/ 1 w 64"/>
                <a:gd name="T1" fmla="*/ 0 h 215"/>
                <a:gd name="T2" fmla="*/ 1 w 64"/>
                <a:gd name="T3" fmla="*/ 0 h 215"/>
                <a:gd name="T4" fmla="*/ 0 w 64"/>
                <a:gd name="T5" fmla="*/ 0 h 215"/>
                <a:gd name="T6" fmla="*/ 0 w 64"/>
                <a:gd name="T7" fmla="*/ 0 h 215"/>
                <a:gd name="T8" fmla="*/ 1 w 64"/>
                <a:gd name="T9" fmla="*/ 0 h 215"/>
                <a:gd name="T10" fmla="*/ 0 60000 65536"/>
                <a:gd name="T11" fmla="*/ 0 60000 65536"/>
                <a:gd name="T12" fmla="*/ 0 60000 65536"/>
                <a:gd name="T13" fmla="*/ 0 60000 65536"/>
                <a:gd name="T14" fmla="*/ 0 60000 65536"/>
                <a:gd name="T15" fmla="*/ 0 w 64"/>
                <a:gd name="T16" fmla="*/ 0 h 215"/>
                <a:gd name="T17" fmla="*/ 64 w 64"/>
                <a:gd name="T18" fmla="*/ 215 h 215"/>
              </a:gdLst>
              <a:ahLst/>
              <a:cxnLst>
                <a:cxn ang="T10">
                  <a:pos x="T0" y="T1"/>
                </a:cxn>
                <a:cxn ang="T11">
                  <a:pos x="T2" y="T3"/>
                </a:cxn>
                <a:cxn ang="T12">
                  <a:pos x="T4" y="T5"/>
                </a:cxn>
                <a:cxn ang="T13">
                  <a:pos x="T6" y="T7"/>
                </a:cxn>
                <a:cxn ang="T14">
                  <a:pos x="T8" y="T9"/>
                </a:cxn>
              </a:cxnLst>
              <a:rect l="T15" t="T16" r="T17" b="T18"/>
              <a:pathLst>
                <a:path w="64" h="215">
                  <a:moveTo>
                    <a:pt x="64" y="0"/>
                  </a:moveTo>
                  <a:lnTo>
                    <a:pt x="64" y="215"/>
                  </a:lnTo>
                  <a:lnTo>
                    <a:pt x="0" y="140"/>
                  </a:lnTo>
                  <a:lnTo>
                    <a:pt x="0" y="19"/>
                  </a:lnTo>
                  <a:lnTo>
                    <a:pt x="64" y="0"/>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0" name="Freeform 303"/>
            <p:cNvSpPr>
              <a:spLocks noChangeArrowheads="1"/>
            </p:cNvSpPr>
            <p:nvPr/>
          </p:nvSpPr>
          <p:spPr bwMode="auto">
            <a:xfrm>
              <a:off x="4776" y="3104"/>
              <a:ext cx="32" cy="131"/>
            </a:xfrm>
            <a:custGeom>
              <a:avLst/>
              <a:gdLst>
                <a:gd name="T0" fmla="*/ 1 w 64"/>
                <a:gd name="T1" fmla="*/ 1 h 260"/>
                <a:gd name="T2" fmla="*/ 1 w 64"/>
                <a:gd name="T3" fmla="*/ 1 h 260"/>
                <a:gd name="T4" fmla="*/ 1 w 64"/>
                <a:gd name="T5" fmla="*/ 1 h 260"/>
                <a:gd name="T6" fmla="*/ 0 w 64"/>
                <a:gd name="T7" fmla="*/ 1 h 260"/>
                <a:gd name="T8" fmla="*/ 0 w 64"/>
                <a:gd name="T9" fmla="*/ 0 h 260"/>
                <a:gd name="T10" fmla="*/ 1 w 64"/>
                <a:gd name="T11" fmla="*/ 1 h 260"/>
                <a:gd name="T12" fmla="*/ 0 60000 65536"/>
                <a:gd name="T13" fmla="*/ 0 60000 65536"/>
                <a:gd name="T14" fmla="*/ 0 60000 65536"/>
                <a:gd name="T15" fmla="*/ 0 60000 65536"/>
                <a:gd name="T16" fmla="*/ 0 60000 65536"/>
                <a:gd name="T17" fmla="*/ 0 60000 65536"/>
                <a:gd name="T18" fmla="*/ 0 w 64"/>
                <a:gd name="T19" fmla="*/ 0 h 260"/>
                <a:gd name="T20" fmla="*/ 64 w 64"/>
                <a:gd name="T21" fmla="*/ 260 h 260"/>
              </a:gdLst>
              <a:ahLst/>
              <a:cxnLst>
                <a:cxn ang="T12">
                  <a:pos x="T0" y="T1"/>
                </a:cxn>
                <a:cxn ang="T13">
                  <a:pos x="T2" y="T3"/>
                </a:cxn>
                <a:cxn ang="T14">
                  <a:pos x="T4" y="T5"/>
                </a:cxn>
                <a:cxn ang="T15">
                  <a:pos x="T6" y="T7"/>
                </a:cxn>
                <a:cxn ang="T16">
                  <a:pos x="T8" y="T9"/>
                </a:cxn>
                <a:cxn ang="T17">
                  <a:pos x="T10" y="T11"/>
                </a:cxn>
              </a:cxnLst>
              <a:rect l="T18" t="T19" r="T20" b="T21"/>
              <a:pathLst>
                <a:path w="64" h="260">
                  <a:moveTo>
                    <a:pt x="64" y="9"/>
                  </a:moveTo>
                  <a:lnTo>
                    <a:pt x="64" y="260"/>
                  </a:lnTo>
                  <a:lnTo>
                    <a:pt x="9" y="196"/>
                  </a:lnTo>
                  <a:lnTo>
                    <a:pt x="0" y="139"/>
                  </a:lnTo>
                  <a:lnTo>
                    <a:pt x="0" y="0"/>
                  </a:lnTo>
                  <a:lnTo>
                    <a:pt x="64" y="9"/>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1" name="Freeform 304"/>
            <p:cNvSpPr>
              <a:spLocks noChangeArrowheads="1"/>
            </p:cNvSpPr>
            <p:nvPr/>
          </p:nvSpPr>
          <p:spPr bwMode="auto">
            <a:xfrm>
              <a:off x="4939" y="3104"/>
              <a:ext cx="31" cy="99"/>
            </a:xfrm>
            <a:custGeom>
              <a:avLst/>
              <a:gdLst>
                <a:gd name="T0" fmla="*/ 1 w 62"/>
                <a:gd name="T1" fmla="*/ 1 h 196"/>
                <a:gd name="T2" fmla="*/ 1 w 62"/>
                <a:gd name="T3" fmla="*/ 1 h 196"/>
                <a:gd name="T4" fmla="*/ 1 w 62"/>
                <a:gd name="T5" fmla="*/ 1 h 196"/>
                <a:gd name="T6" fmla="*/ 1 w 62"/>
                <a:gd name="T7" fmla="*/ 1 h 196"/>
                <a:gd name="T8" fmla="*/ 1 w 62"/>
                <a:gd name="T9" fmla="*/ 1 h 196"/>
                <a:gd name="T10" fmla="*/ 1 w 62"/>
                <a:gd name="T11" fmla="*/ 1 h 196"/>
                <a:gd name="T12" fmla="*/ 1 w 62"/>
                <a:gd name="T13" fmla="*/ 1 h 196"/>
                <a:gd name="T14" fmla="*/ 1 w 62"/>
                <a:gd name="T15" fmla="*/ 1 h 196"/>
                <a:gd name="T16" fmla="*/ 1 w 62"/>
                <a:gd name="T17" fmla="*/ 1 h 196"/>
                <a:gd name="T18" fmla="*/ 1 w 62"/>
                <a:gd name="T19" fmla="*/ 1 h 196"/>
                <a:gd name="T20" fmla="*/ 0 w 62"/>
                <a:gd name="T21" fmla="*/ 0 h 196"/>
                <a:gd name="T22" fmla="*/ 1 w 62"/>
                <a:gd name="T23" fmla="*/ 1 h 1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2"/>
                <a:gd name="T37" fmla="*/ 0 h 196"/>
                <a:gd name="T38" fmla="*/ 62 w 62"/>
                <a:gd name="T39" fmla="*/ 196 h 1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2" h="196">
                  <a:moveTo>
                    <a:pt x="53" y="18"/>
                  </a:moveTo>
                  <a:lnTo>
                    <a:pt x="62" y="196"/>
                  </a:lnTo>
                  <a:lnTo>
                    <a:pt x="53" y="176"/>
                  </a:lnTo>
                  <a:lnTo>
                    <a:pt x="42" y="159"/>
                  </a:lnTo>
                  <a:lnTo>
                    <a:pt x="33" y="145"/>
                  </a:lnTo>
                  <a:lnTo>
                    <a:pt x="26" y="132"/>
                  </a:lnTo>
                  <a:lnTo>
                    <a:pt x="18" y="123"/>
                  </a:lnTo>
                  <a:lnTo>
                    <a:pt x="13" y="117"/>
                  </a:lnTo>
                  <a:lnTo>
                    <a:pt x="9" y="114"/>
                  </a:lnTo>
                  <a:lnTo>
                    <a:pt x="7" y="112"/>
                  </a:lnTo>
                  <a:lnTo>
                    <a:pt x="0" y="0"/>
                  </a:lnTo>
                  <a:lnTo>
                    <a:pt x="53" y="18"/>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2" name="Freeform 305"/>
            <p:cNvSpPr>
              <a:spLocks noChangeArrowheads="1"/>
            </p:cNvSpPr>
            <p:nvPr/>
          </p:nvSpPr>
          <p:spPr bwMode="auto">
            <a:xfrm>
              <a:off x="4094" y="3174"/>
              <a:ext cx="32" cy="136"/>
            </a:xfrm>
            <a:custGeom>
              <a:avLst/>
              <a:gdLst>
                <a:gd name="T0" fmla="*/ 1 w 64"/>
                <a:gd name="T1" fmla="*/ 1 h 272"/>
                <a:gd name="T2" fmla="*/ 1 w 64"/>
                <a:gd name="T3" fmla="*/ 1 h 272"/>
                <a:gd name="T4" fmla="*/ 0 w 64"/>
                <a:gd name="T5" fmla="*/ 1 h 272"/>
                <a:gd name="T6" fmla="*/ 0 w 64"/>
                <a:gd name="T7" fmla="*/ 0 h 272"/>
                <a:gd name="T8" fmla="*/ 1 w 64"/>
                <a:gd name="T9" fmla="*/ 1 h 272"/>
                <a:gd name="T10" fmla="*/ 0 60000 65536"/>
                <a:gd name="T11" fmla="*/ 0 60000 65536"/>
                <a:gd name="T12" fmla="*/ 0 60000 65536"/>
                <a:gd name="T13" fmla="*/ 0 60000 65536"/>
                <a:gd name="T14" fmla="*/ 0 60000 65536"/>
                <a:gd name="T15" fmla="*/ 0 w 64"/>
                <a:gd name="T16" fmla="*/ 0 h 272"/>
                <a:gd name="T17" fmla="*/ 64 w 64"/>
                <a:gd name="T18" fmla="*/ 272 h 272"/>
              </a:gdLst>
              <a:ahLst/>
              <a:cxnLst>
                <a:cxn ang="T10">
                  <a:pos x="T0" y="T1"/>
                </a:cxn>
                <a:cxn ang="T11">
                  <a:pos x="T2" y="T3"/>
                </a:cxn>
                <a:cxn ang="T12">
                  <a:pos x="T4" y="T5"/>
                </a:cxn>
                <a:cxn ang="T13">
                  <a:pos x="T6" y="T7"/>
                </a:cxn>
                <a:cxn ang="T14">
                  <a:pos x="T8" y="T9"/>
                </a:cxn>
              </a:cxnLst>
              <a:rect l="T15" t="T16" r="T17" b="T18"/>
              <a:pathLst>
                <a:path w="64" h="272">
                  <a:moveTo>
                    <a:pt x="64" y="28"/>
                  </a:moveTo>
                  <a:lnTo>
                    <a:pt x="64" y="272"/>
                  </a:lnTo>
                  <a:lnTo>
                    <a:pt x="0" y="206"/>
                  </a:lnTo>
                  <a:lnTo>
                    <a:pt x="0" y="0"/>
                  </a:lnTo>
                  <a:lnTo>
                    <a:pt x="64" y="28"/>
                  </a:lnTo>
                  <a:close/>
                </a:path>
              </a:pathLst>
            </a:custGeom>
            <a:solidFill>
              <a:srgbClr val="B76B05"/>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3" name="Freeform 306"/>
            <p:cNvSpPr>
              <a:spLocks noChangeArrowheads="1"/>
            </p:cNvSpPr>
            <p:nvPr/>
          </p:nvSpPr>
          <p:spPr bwMode="auto">
            <a:xfrm>
              <a:off x="4710" y="3114"/>
              <a:ext cx="56" cy="131"/>
            </a:xfrm>
            <a:custGeom>
              <a:avLst/>
              <a:gdLst>
                <a:gd name="T0" fmla="*/ 1 w 112"/>
                <a:gd name="T1" fmla="*/ 0 h 263"/>
                <a:gd name="T2" fmla="*/ 1 w 112"/>
                <a:gd name="T3" fmla="*/ 0 h 263"/>
                <a:gd name="T4" fmla="*/ 1 w 112"/>
                <a:gd name="T5" fmla="*/ 0 h 263"/>
                <a:gd name="T6" fmla="*/ 1 w 112"/>
                <a:gd name="T7" fmla="*/ 0 h 263"/>
                <a:gd name="T8" fmla="*/ 0 w 112"/>
                <a:gd name="T9" fmla="*/ 0 h 263"/>
                <a:gd name="T10" fmla="*/ 1 w 112"/>
                <a:gd name="T11" fmla="*/ 0 h 263"/>
                <a:gd name="T12" fmla="*/ 0 60000 65536"/>
                <a:gd name="T13" fmla="*/ 0 60000 65536"/>
                <a:gd name="T14" fmla="*/ 0 60000 65536"/>
                <a:gd name="T15" fmla="*/ 0 60000 65536"/>
                <a:gd name="T16" fmla="*/ 0 60000 65536"/>
                <a:gd name="T17" fmla="*/ 0 60000 65536"/>
                <a:gd name="T18" fmla="*/ 0 w 112"/>
                <a:gd name="T19" fmla="*/ 0 h 263"/>
                <a:gd name="T20" fmla="*/ 112 w 112"/>
                <a:gd name="T21" fmla="*/ 263 h 263"/>
              </a:gdLst>
              <a:ahLst/>
              <a:cxnLst>
                <a:cxn ang="T12">
                  <a:pos x="T0" y="T1"/>
                </a:cxn>
                <a:cxn ang="T13">
                  <a:pos x="T2" y="T3"/>
                </a:cxn>
                <a:cxn ang="T14">
                  <a:pos x="T4" y="T5"/>
                </a:cxn>
                <a:cxn ang="T15">
                  <a:pos x="T6" y="T7"/>
                </a:cxn>
                <a:cxn ang="T16">
                  <a:pos x="T8" y="T9"/>
                </a:cxn>
                <a:cxn ang="T17">
                  <a:pos x="T10" y="T11"/>
                </a:cxn>
              </a:cxnLst>
              <a:rect l="T18" t="T19" r="T20" b="T21"/>
              <a:pathLst>
                <a:path w="112" h="263">
                  <a:moveTo>
                    <a:pt x="112" y="0"/>
                  </a:moveTo>
                  <a:lnTo>
                    <a:pt x="112" y="130"/>
                  </a:lnTo>
                  <a:lnTo>
                    <a:pt x="93" y="206"/>
                  </a:lnTo>
                  <a:lnTo>
                    <a:pt x="18" y="263"/>
                  </a:lnTo>
                  <a:lnTo>
                    <a:pt x="0" y="0"/>
                  </a:lnTo>
                  <a:lnTo>
                    <a:pt x="112" y="0"/>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4" name="Freeform 307"/>
            <p:cNvSpPr>
              <a:spLocks noChangeArrowheads="1"/>
            </p:cNvSpPr>
            <p:nvPr/>
          </p:nvSpPr>
          <p:spPr bwMode="auto">
            <a:xfrm>
              <a:off x="4900" y="3109"/>
              <a:ext cx="57" cy="173"/>
            </a:xfrm>
            <a:custGeom>
              <a:avLst/>
              <a:gdLst>
                <a:gd name="T0" fmla="*/ 1 w 114"/>
                <a:gd name="T1" fmla="*/ 1 h 345"/>
                <a:gd name="T2" fmla="*/ 1 w 114"/>
                <a:gd name="T3" fmla="*/ 1 h 345"/>
                <a:gd name="T4" fmla="*/ 1 w 114"/>
                <a:gd name="T5" fmla="*/ 1 h 345"/>
                <a:gd name="T6" fmla="*/ 1 w 114"/>
                <a:gd name="T7" fmla="*/ 1 h 345"/>
                <a:gd name="T8" fmla="*/ 0 w 114"/>
                <a:gd name="T9" fmla="*/ 0 h 345"/>
                <a:gd name="T10" fmla="*/ 1 w 114"/>
                <a:gd name="T11" fmla="*/ 1 h 345"/>
                <a:gd name="T12" fmla="*/ 0 60000 65536"/>
                <a:gd name="T13" fmla="*/ 0 60000 65536"/>
                <a:gd name="T14" fmla="*/ 0 60000 65536"/>
                <a:gd name="T15" fmla="*/ 0 60000 65536"/>
                <a:gd name="T16" fmla="*/ 0 60000 65536"/>
                <a:gd name="T17" fmla="*/ 0 60000 65536"/>
                <a:gd name="T18" fmla="*/ 0 w 114"/>
                <a:gd name="T19" fmla="*/ 0 h 345"/>
                <a:gd name="T20" fmla="*/ 114 w 114"/>
                <a:gd name="T21" fmla="*/ 345 h 345"/>
              </a:gdLst>
              <a:ahLst/>
              <a:cxnLst>
                <a:cxn ang="T12">
                  <a:pos x="T0" y="T1"/>
                </a:cxn>
                <a:cxn ang="T13">
                  <a:pos x="T2" y="T3"/>
                </a:cxn>
                <a:cxn ang="T14">
                  <a:pos x="T4" y="T5"/>
                </a:cxn>
                <a:cxn ang="T15">
                  <a:pos x="T6" y="T7"/>
                </a:cxn>
                <a:cxn ang="T16">
                  <a:pos x="T8" y="T9"/>
                </a:cxn>
                <a:cxn ang="T17">
                  <a:pos x="T10" y="T11"/>
                </a:cxn>
              </a:cxnLst>
              <a:rect l="T18" t="T19" r="T20" b="T21"/>
              <a:pathLst>
                <a:path w="114" h="345">
                  <a:moveTo>
                    <a:pt x="93" y="18"/>
                  </a:moveTo>
                  <a:lnTo>
                    <a:pt x="114" y="167"/>
                  </a:lnTo>
                  <a:lnTo>
                    <a:pt x="114" y="233"/>
                  </a:lnTo>
                  <a:lnTo>
                    <a:pt x="9" y="345"/>
                  </a:lnTo>
                  <a:lnTo>
                    <a:pt x="0" y="0"/>
                  </a:lnTo>
                  <a:lnTo>
                    <a:pt x="93" y="18"/>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5" name="Freeform 308"/>
            <p:cNvSpPr>
              <a:spLocks noChangeArrowheads="1"/>
            </p:cNvSpPr>
            <p:nvPr/>
          </p:nvSpPr>
          <p:spPr bwMode="auto">
            <a:xfrm>
              <a:off x="4928" y="3109"/>
              <a:ext cx="33" cy="121"/>
            </a:xfrm>
            <a:custGeom>
              <a:avLst/>
              <a:gdLst>
                <a:gd name="T0" fmla="*/ 0 w 66"/>
                <a:gd name="T1" fmla="*/ 0 h 242"/>
                <a:gd name="T2" fmla="*/ 1 w 66"/>
                <a:gd name="T3" fmla="*/ 1 h 242"/>
                <a:gd name="T4" fmla="*/ 1 w 66"/>
                <a:gd name="T5" fmla="*/ 1 h 242"/>
                <a:gd name="T6" fmla="*/ 1 w 66"/>
                <a:gd name="T7" fmla="*/ 1 h 242"/>
                <a:gd name="T8" fmla="*/ 1 w 66"/>
                <a:gd name="T9" fmla="*/ 1 h 242"/>
                <a:gd name="T10" fmla="*/ 1 w 66"/>
                <a:gd name="T11" fmla="*/ 1 h 242"/>
                <a:gd name="T12" fmla="*/ 1 w 66"/>
                <a:gd name="T13" fmla="*/ 1 h 242"/>
                <a:gd name="T14" fmla="*/ 0 w 66"/>
                <a:gd name="T15" fmla="*/ 0 h 242"/>
                <a:gd name="T16" fmla="*/ 0 60000 65536"/>
                <a:gd name="T17" fmla="*/ 0 60000 65536"/>
                <a:gd name="T18" fmla="*/ 0 60000 65536"/>
                <a:gd name="T19" fmla="*/ 0 60000 65536"/>
                <a:gd name="T20" fmla="*/ 0 60000 65536"/>
                <a:gd name="T21" fmla="*/ 0 60000 65536"/>
                <a:gd name="T22" fmla="*/ 0 60000 65536"/>
                <a:gd name="T23" fmla="*/ 0 60000 65536"/>
                <a:gd name="T24" fmla="*/ 0 w 66"/>
                <a:gd name="T25" fmla="*/ 0 h 242"/>
                <a:gd name="T26" fmla="*/ 66 w 66"/>
                <a:gd name="T27" fmla="*/ 242 h 2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 h="242">
                  <a:moveTo>
                    <a:pt x="0" y="0"/>
                  </a:moveTo>
                  <a:lnTo>
                    <a:pt x="49" y="55"/>
                  </a:lnTo>
                  <a:lnTo>
                    <a:pt x="66" y="242"/>
                  </a:lnTo>
                  <a:lnTo>
                    <a:pt x="22" y="242"/>
                  </a:lnTo>
                  <a:lnTo>
                    <a:pt x="25" y="204"/>
                  </a:lnTo>
                  <a:lnTo>
                    <a:pt x="29" y="121"/>
                  </a:lnTo>
                  <a:lnTo>
                    <a:pt x="24" y="38"/>
                  </a:lnTo>
                  <a:lnTo>
                    <a:pt x="0" y="0"/>
                  </a:lnTo>
                  <a:close/>
                </a:path>
              </a:pathLst>
            </a:custGeom>
            <a:solidFill>
              <a:srgbClr val="602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6" name="Freeform 309"/>
            <p:cNvSpPr>
              <a:spLocks noChangeArrowheads="1"/>
            </p:cNvSpPr>
            <p:nvPr/>
          </p:nvSpPr>
          <p:spPr bwMode="auto">
            <a:xfrm>
              <a:off x="4743" y="3109"/>
              <a:ext cx="23" cy="112"/>
            </a:xfrm>
            <a:custGeom>
              <a:avLst/>
              <a:gdLst>
                <a:gd name="T0" fmla="*/ 0 w 48"/>
                <a:gd name="T1" fmla="*/ 1 h 224"/>
                <a:gd name="T2" fmla="*/ 0 w 48"/>
                <a:gd name="T3" fmla="*/ 1 h 224"/>
                <a:gd name="T4" fmla="*/ 0 w 48"/>
                <a:gd name="T5" fmla="*/ 1 h 224"/>
                <a:gd name="T6" fmla="*/ 0 w 48"/>
                <a:gd name="T7" fmla="*/ 0 h 224"/>
                <a:gd name="T8" fmla="*/ 0 w 48"/>
                <a:gd name="T9" fmla="*/ 1 h 224"/>
                <a:gd name="T10" fmla="*/ 0 60000 65536"/>
                <a:gd name="T11" fmla="*/ 0 60000 65536"/>
                <a:gd name="T12" fmla="*/ 0 60000 65536"/>
                <a:gd name="T13" fmla="*/ 0 60000 65536"/>
                <a:gd name="T14" fmla="*/ 0 60000 65536"/>
                <a:gd name="T15" fmla="*/ 0 w 48"/>
                <a:gd name="T16" fmla="*/ 0 h 224"/>
                <a:gd name="T17" fmla="*/ 48 w 48"/>
                <a:gd name="T18" fmla="*/ 224 h 224"/>
              </a:gdLst>
              <a:ahLst/>
              <a:cxnLst>
                <a:cxn ang="T10">
                  <a:pos x="T0" y="T1"/>
                </a:cxn>
                <a:cxn ang="T11">
                  <a:pos x="T2" y="T3"/>
                </a:cxn>
                <a:cxn ang="T12">
                  <a:pos x="T4" y="T5"/>
                </a:cxn>
                <a:cxn ang="T13">
                  <a:pos x="T6" y="T7"/>
                </a:cxn>
                <a:cxn ang="T14">
                  <a:pos x="T8" y="T9"/>
                </a:cxn>
              </a:cxnLst>
              <a:rect l="T15" t="T16" r="T17" b="T18"/>
              <a:pathLst>
                <a:path w="48" h="224">
                  <a:moveTo>
                    <a:pt x="0" y="9"/>
                  </a:moveTo>
                  <a:lnTo>
                    <a:pt x="9" y="224"/>
                  </a:lnTo>
                  <a:lnTo>
                    <a:pt x="48" y="167"/>
                  </a:lnTo>
                  <a:lnTo>
                    <a:pt x="48" y="0"/>
                  </a:lnTo>
                  <a:lnTo>
                    <a:pt x="0" y="9"/>
                  </a:lnTo>
                  <a:close/>
                </a:path>
              </a:pathLst>
            </a:custGeom>
            <a:solidFill>
              <a:srgbClr val="5116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7" name="Freeform 310"/>
            <p:cNvSpPr>
              <a:spLocks noChangeArrowheads="1"/>
            </p:cNvSpPr>
            <p:nvPr/>
          </p:nvSpPr>
          <p:spPr bwMode="auto">
            <a:xfrm>
              <a:off x="4200" y="3174"/>
              <a:ext cx="52" cy="150"/>
            </a:xfrm>
            <a:custGeom>
              <a:avLst/>
              <a:gdLst>
                <a:gd name="T0" fmla="*/ 1 w 102"/>
                <a:gd name="T1" fmla="*/ 0 h 300"/>
                <a:gd name="T2" fmla="*/ 1 w 102"/>
                <a:gd name="T3" fmla="*/ 1 h 300"/>
                <a:gd name="T4" fmla="*/ 1 w 102"/>
                <a:gd name="T5" fmla="*/ 1 h 300"/>
                <a:gd name="T6" fmla="*/ 0 w 102"/>
                <a:gd name="T7" fmla="*/ 1 h 300"/>
                <a:gd name="T8" fmla="*/ 0 w 102"/>
                <a:gd name="T9" fmla="*/ 1 h 300"/>
                <a:gd name="T10" fmla="*/ 1 w 102"/>
                <a:gd name="T11" fmla="*/ 0 h 300"/>
                <a:gd name="T12" fmla="*/ 0 60000 65536"/>
                <a:gd name="T13" fmla="*/ 0 60000 65536"/>
                <a:gd name="T14" fmla="*/ 0 60000 65536"/>
                <a:gd name="T15" fmla="*/ 0 60000 65536"/>
                <a:gd name="T16" fmla="*/ 0 60000 65536"/>
                <a:gd name="T17" fmla="*/ 0 60000 65536"/>
                <a:gd name="T18" fmla="*/ 0 w 102"/>
                <a:gd name="T19" fmla="*/ 0 h 300"/>
                <a:gd name="T20" fmla="*/ 102 w 102"/>
                <a:gd name="T21" fmla="*/ 300 h 300"/>
              </a:gdLst>
              <a:ahLst/>
              <a:cxnLst>
                <a:cxn ang="T12">
                  <a:pos x="T0" y="T1"/>
                </a:cxn>
                <a:cxn ang="T13">
                  <a:pos x="T2" y="T3"/>
                </a:cxn>
                <a:cxn ang="T14">
                  <a:pos x="T4" y="T5"/>
                </a:cxn>
                <a:cxn ang="T15">
                  <a:pos x="T6" y="T7"/>
                </a:cxn>
                <a:cxn ang="T16">
                  <a:pos x="T8" y="T9"/>
                </a:cxn>
                <a:cxn ang="T17">
                  <a:pos x="T10" y="T11"/>
                </a:cxn>
              </a:cxnLst>
              <a:rect l="T18" t="T19" r="T20" b="T21"/>
              <a:pathLst>
                <a:path w="102" h="300">
                  <a:moveTo>
                    <a:pt x="102" y="0"/>
                  </a:moveTo>
                  <a:lnTo>
                    <a:pt x="102" y="206"/>
                  </a:lnTo>
                  <a:lnTo>
                    <a:pt x="75" y="272"/>
                  </a:lnTo>
                  <a:lnTo>
                    <a:pt x="0" y="300"/>
                  </a:lnTo>
                  <a:lnTo>
                    <a:pt x="0" y="28"/>
                  </a:lnTo>
                  <a:lnTo>
                    <a:pt x="102" y="0"/>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8" name="Freeform 311"/>
            <p:cNvSpPr>
              <a:spLocks noChangeArrowheads="1"/>
            </p:cNvSpPr>
            <p:nvPr/>
          </p:nvSpPr>
          <p:spPr bwMode="auto">
            <a:xfrm>
              <a:off x="4029" y="3198"/>
              <a:ext cx="56" cy="121"/>
            </a:xfrm>
            <a:custGeom>
              <a:avLst/>
              <a:gdLst>
                <a:gd name="T0" fmla="*/ 1 w 111"/>
                <a:gd name="T1" fmla="*/ 0 h 242"/>
                <a:gd name="T2" fmla="*/ 1 w 111"/>
                <a:gd name="T3" fmla="*/ 1 h 242"/>
                <a:gd name="T4" fmla="*/ 1 w 111"/>
                <a:gd name="T5" fmla="*/ 1 h 242"/>
                <a:gd name="T6" fmla="*/ 0 w 111"/>
                <a:gd name="T7" fmla="*/ 1 h 242"/>
                <a:gd name="T8" fmla="*/ 0 w 111"/>
                <a:gd name="T9" fmla="*/ 1 h 242"/>
                <a:gd name="T10" fmla="*/ 1 w 111"/>
                <a:gd name="T11" fmla="*/ 0 h 242"/>
                <a:gd name="T12" fmla="*/ 0 60000 65536"/>
                <a:gd name="T13" fmla="*/ 0 60000 65536"/>
                <a:gd name="T14" fmla="*/ 0 60000 65536"/>
                <a:gd name="T15" fmla="*/ 0 60000 65536"/>
                <a:gd name="T16" fmla="*/ 0 60000 65536"/>
                <a:gd name="T17" fmla="*/ 0 60000 65536"/>
                <a:gd name="T18" fmla="*/ 0 w 111"/>
                <a:gd name="T19" fmla="*/ 0 h 242"/>
                <a:gd name="T20" fmla="*/ 111 w 111"/>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111" h="242">
                  <a:moveTo>
                    <a:pt x="111" y="0"/>
                  </a:moveTo>
                  <a:lnTo>
                    <a:pt x="111" y="158"/>
                  </a:lnTo>
                  <a:lnTo>
                    <a:pt x="45" y="206"/>
                  </a:lnTo>
                  <a:lnTo>
                    <a:pt x="0" y="242"/>
                  </a:lnTo>
                  <a:lnTo>
                    <a:pt x="0" y="28"/>
                  </a:lnTo>
                  <a:lnTo>
                    <a:pt x="111" y="0"/>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5409" name="Freeform 312"/>
            <p:cNvSpPr>
              <a:spLocks noChangeArrowheads="1"/>
            </p:cNvSpPr>
            <p:nvPr/>
          </p:nvSpPr>
          <p:spPr bwMode="auto">
            <a:xfrm>
              <a:off x="3918" y="3226"/>
              <a:ext cx="32" cy="107"/>
            </a:xfrm>
            <a:custGeom>
              <a:avLst/>
              <a:gdLst>
                <a:gd name="T0" fmla="*/ 0 w 65"/>
                <a:gd name="T1" fmla="*/ 0 h 215"/>
                <a:gd name="T2" fmla="*/ 0 w 65"/>
                <a:gd name="T3" fmla="*/ 0 h 215"/>
                <a:gd name="T4" fmla="*/ 0 w 65"/>
                <a:gd name="T5" fmla="*/ 0 h 215"/>
                <a:gd name="T6" fmla="*/ 0 w 65"/>
                <a:gd name="T7" fmla="*/ 0 h 215"/>
                <a:gd name="T8" fmla="*/ 0 w 65"/>
                <a:gd name="T9" fmla="*/ 0 h 215"/>
                <a:gd name="T10" fmla="*/ 0 w 65"/>
                <a:gd name="T11" fmla="*/ 0 h 215"/>
                <a:gd name="T12" fmla="*/ 0 w 65"/>
                <a:gd name="T13" fmla="*/ 0 h 215"/>
                <a:gd name="T14" fmla="*/ 0 w 65"/>
                <a:gd name="T15" fmla="*/ 0 h 215"/>
                <a:gd name="T16" fmla="*/ 0 w 65"/>
                <a:gd name="T17" fmla="*/ 0 h 215"/>
                <a:gd name="T18" fmla="*/ 0 w 65"/>
                <a:gd name="T19" fmla="*/ 0 h 215"/>
                <a:gd name="T20" fmla="*/ 0 w 65"/>
                <a:gd name="T21" fmla="*/ 0 h 215"/>
                <a:gd name="T22" fmla="*/ 0 w 65"/>
                <a:gd name="T23" fmla="*/ 0 h 2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5"/>
                <a:gd name="T37" fmla="*/ 0 h 215"/>
                <a:gd name="T38" fmla="*/ 65 w 65"/>
                <a:gd name="T39" fmla="*/ 215 h 2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5" h="215">
                  <a:moveTo>
                    <a:pt x="65" y="0"/>
                  </a:moveTo>
                  <a:lnTo>
                    <a:pt x="65" y="151"/>
                  </a:lnTo>
                  <a:lnTo>
                    <a:pt x="0" y="215"/>
                  </a:lnTo>
                  <a:lnTo>
                    <a:pt x="0" y="39"/>
                  </a:lnTo>
                  <a:lnTo>
                    <a:pt x="4" y="37"/>
                  </a:lnTo>
                  <a:lnTo>
                    <a:pt x="11" y="33"/>
                  </a:lnTo>
                  <a:lnTo>
                    <a:pt x="23" y="26"/>
                  </a:lnTo>
                  <a:lnTo>
                    <a:pt x="35" y="18"/>
                  </a:lnTo>
                  <a:lnTo>
                    <a:pt x="48" y="13"/>
                  </a:lnTo>
                  <a:lnTo>
                    <a:pt x="59" y="6"/>
                  </a:lnTo>
                  <a:lnTo>
                    <a:pt x="65" y="2"/>
                  </a:lnTo>
                  <a:lnTo>
                    <a:pt x="65" y="0"/>
                  </a:lnTo>
                  <a:close/>
                </a:path>
              </a:pathLst>
            </a:custGeom>
            <a:solidFill>
              <a:srgbClr val="8228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Tree>
    <p:extLst>
      <p:ext uri="{BB962C8B-B14F-4D97-AF65-F5344CB8AC3E}">
        <p14:creationId xmlns:p14="http://schemas.microsoft.com/office/powerpoint/2010/main" val="417030383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44034">
                                            <p:txEl>
                                              <p:pRg st="0" end="0"/>
                                            </p:txEl>
                                          </p:spTgt>
                                        </p:tgtEl>
                                        <p:attrNameLst>
                                          <p:attrName>style.visibility</p:attrName>
                                        </p:attrNameLst>
                                      </p:cBhvr>
                                      <p:to>
                                        <p:strVal val="visible"/>
                                      </p:to>
                                    </p:set>
                                    <p:anim calcmode="lin" valueType="num">
                                      <p:cBhvr additive="repl">
                                        <p:cTn id="7" dur="1000" fill="hold"/>
                                        <p:tgtEl>
                                          <p:spTgt spid="44034">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44034">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4403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44034">
                                            <p:txEl>
                                              <p:pRg st="1" end="1"/>
                                            </p:txEl>
                                          </p:spTgt>
                                        </p:tgtEl>
                                        <p:attrNameLst>
                                          <p:attrName>style.visibility</p:attrName>
                                        </p:attrNameLst>
                                      </p:cBhvr>
                                      <p:to>
                                        <p:strVal val="visible"/>
                                      </p:to>
                                    </p:set>
                                    <p:anim calcmode="lin" valueType="num">
                                      <p:cBhvr additive="repl">
                                        <p:cTn id="14" dur="1000" fill="hold"/>
                                        <p:tgtEl>
                                          <p:spTgt spid="44034">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44034">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44034">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44034">
                                            <p:txEl>
                                              <p:pRg st="2" end="2"/>
                                            </p:txEl>
                                          </p:spTgt>
                                        </p:tgtEl>
                                        <p:attrNameLst>
                                          <p:attrName>style.visibility</p:attrName>
                                        </p:attrNameLst>
                                      </p:cBhvr>
                                      <p:to>
                                        <p:strVal val="visible"/>
                                      </p:to>
                                    </p:set>
                                    <p:anim calcmode="lin" valueType="num">
                                      <p:cBhvr additive="repl">
                                        <p:cTn id="21" dur="1000" fill="hold"/>
                                        <p:tgtEl>
                                          <p:spTgt spid="44034">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44034">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44034">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44034">
                                            <p:txEl>
                                              <p:pRg st="3" end="3"/>
                                            </p:txEl>
                                          </p:spTgt>
                                        </p:tgtEl>
                                        <p:attrNameLst>
                                          <p:attrName>style.visibility</p:attrName>
                                        </p:attrNameLst>
                                      </p:cBhvr>
                                      <p:to>
                                        <p:strVal val="visible"/>
                                      </p:to>
                                    </p:set>
                                    <p:anim calcmode="lin" valueType="num">
                                      <p:cBhvr additive="repl">
                                        <p:cTn id="28" dur="1000" fill="hold"/>
                                        <p:tgtEl>
                                          <p:spTgt spid="44034">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44034">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440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Sociology, Eleventh Edition</a:t>
            </a:r>
          </a:p>
          <a:p>
            <a:endParaRPr lang="en-US" altLang="en-US" u="sng"/>
          </a:p>
        </p:txBody>
      </p:sp>
      <p:sp>
        <p:nvSpPr>
          <p:cNvPr id="56323" name="Rectangle 2"/>
          <p:cNvSpPr>
            <a:spLocks noGrp="1" noChangeArrowheads="1"/>
          </p:cNvSpPr>
          <p:nvPr>
            <p:ph type="title"/>
          </p:nvPr>
        </p:nvSpPr>
        <p:spPr/>
        <p:txBody>
          <a:bodyPr/>
          <a:lstStyle/>
          <a:p>
            <a:pPr algn="ctr"/>
            <a:r>
              <a:rPr lang="en-US" altLang="en-US" sz="3600" dirty="0" smtClean="0">
                <a:latin typeface="Arial Rounded MT Bold" panose="020F0704030504030204" pitchFamily="34" charset="0"/>
              </a:rPr>
              <a:t>Buddhism</a:t>
            </a:r>
            <a:br>
              <a:rPr lang="en-US" altLang="en-US" sz="3600" dirty="0" smtClean="0">
                <a:latin typeface="Arial Rounded MT Bold" panose="020F0704030504030204" pitchFamily="34" charset="0"/>
              </a:rPr>
            </a:br>
            <a:endParaRPr lang="en-US" altLang="en-US" sz="3600" dirty="0" smtClean="0">
              <a:latin typeface="Arial Rounded MT Bold" panose="020F0704030504030204" pitchFamily="34" charset="0"/>
            </a:endParaRPr>
          </a:p>
        </p:txBody>
      </p:sp>
      <p:sp>
        <p:nvSpPr>
          <p:cNvPr id="56324" name="Rectangle 3"/>
          <p:cNvSpPr>
            <a:spLocks noGrp="1" noChangeArrowheads="1"/>
          </p:cNvSpPr>
          <p:nvPr>
            <p:ph type="body" idx="1"/>
          </p:nvPr>
        </p:nvSpPr>
        <p:spPr>
          <a:xfrm>
            <a:off x="685800" y="1600200"/>
            <a:ext cx="7772400" cy="4114800"/>
          </a:xfrm>
        </p:spPr>
        <p:txBody>
          <a:bodyPr/>
          <a:lstStyle/>
          <a:p>
            <a:pPr lvl="1"/>
            <a:r>
              <a:rPr lang="en-US" altLang="en-US" sz="2400" b="1" smtClean="0">
                <a:latin typeface="Arial Rounded MT Bold" panose="020F0704030504030204" pitchFamily="34" charset="0"/>
              </a:rPr>
              <a:t>350 MILLION PERSONS </a:t>
            </a:r>
          </a:p>
          <a:p>
            <a:pPr lvl="2"/>
            <a:r>
              <a:rPr lang="en-US" altLang="en-US" sz="2000" b="1" smtClean="0">
                <a:latin typeface="Arial Rounded MT Bold" panose="020F0704030504030204" pitchFamily="34" charset="0"/>
              </a:rPr>
              <a:t>ALMOST ALL ASIANS</a:t>
            </a:r>
          </a:p>
          <a:p>
            <a:pPr lvl="1"/>
            <a:r>
              <a:rPr lang="en-US" altLang="en-US" sz="2400" b="1" smtClean="0">
                <a:latin typeface="Arial Rounded MT Bold" panose="020F0704030504030204" pitchFamily="34" charset="0"/>
              </a:rPr>
              <a:t>RESEMBLES HINDUISM IN DOCTRINE AND CHRISTIANITY DUE TO ITS TIES TO THE LIFE OF ONE INDIVIDUAL</a:t>
            </a:r>
          </a:p>
          <a:p>
            <a:pPr lvl="2"/>
            <a:r>
              <a:rPr lang="en-US" altLang="en-US" sz="2000" b="1" smtClean="0">
                <a:latin typeface="Arial Rounded MT Bold" panose="020F0704030504030204" pitchFamily="34" charset="0"/>
              </a:rPr>
              <a:t>SIDDHARTHA GAUTAMA</a:t>
            </a:r>
          </a:p>
          <a:p>
            <a:pPr lvl="3"/>
            <a:r>
              <a:rPr lang="en-US" altLang="en-US" b="1" smtClean="0">
                <a:latin typeface="Arial Rounded MT Bold" panose="020F0704030504030204" pitchFamily="34" charset="0"/>
              </a:rPr>
              <a:t>ACHIEVED “BODHI” OR ENLIGHTENMENT</a:t>
            </a:r>
          </a:p>
          <a:p>
            <a:pPr lvl="3"/>
            <a:r>
              <a:rPr lang="en-US" altLang="en-US" b="1" smtClean="0">
                <a:latin typeface="Arial Rounded MT Bold" panose="020F0704030504030204" pitchFamily="34" charset="0"/>
              </a:rPr>
              <a:t>BECAME “BUDDHA”</a:t>
            </a:r>
          </a:p>
          <a:p>
            <a:pPr lvl="1"/>
            <a:r>
              <a:rPr lang="en-US" altLang="en-US" sz="2400" b="1" smtClean="0">
                <a:latin typeface="Arial Rounded MT Bold" panose="020F0704030504030204" pitchFamily="34" charset="0"/>
              </a:rPr>
              <a:t>NO “GOD OF JUDGMENT,” BUT DAILY ACTION HAS ITS CONSEQUENCES</a:t>
            </a:r>
          </a:p>
          <a:p>
            <a:endParaRPr lang="en-US" altLang="en-US" sz="3600" smtClean="0">
              <a:latin typeface="Arial Rounded MT Bold" panose="020F0704030504030204" pitchFamily="34" charset="0"/>
            </a:endParaRPr>
          </a:p>
        </p:txBody>
      </p:sp>
    </p:spTree>
    <p:extLst>
      <p:ext uri="{BB962C8B-B14F-4D97-AF65-F5344CB8AC3E}">
        <p14:creationId xmlns:p14="http://schemas.microsoft.com/office/powerpoint/2010/main" val="1269986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Grp="1" noChangeArrowheads="1"/>
          </p:cNvSpPr>
          <p:nvPr>
            <p:ph type="title" idx="4294967295"/>
          </p:nvPr>
        </p:nvSpPr>
        <p:spPr>
          <a:xfrm>
            <a:off x="457200" y="277813"/>
            <a:ext cx="8229600" cy="1143000"/>
          </a:xfrm>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smtClean="0"/>
              <a:t>World Religions:</a:t>
            </a:r>
            <a:br>
              <a:rPr lang="en-US" altLang="en-US" sz="4000" smtClean="0"/>
            </a:br>
            <a:r>
              <a:rPr lang="en-US" altLang="en-US" sz="3200" smtClean="0"/>
              <a:t>Confucianism</a:t>
            </a:r>
          </a:p>
        </p:txBody>
      </p:sp>
      <p:sp>
        <p:nvSpPr>
          <p:cNvPr id="45058" name="Rectangle 2"/>
          <p:cNvSpPr>
            <a:spLocks noGrp="1" noChangeArrowheads="1"/>
          </p:cNvSpPr>
          <p:nvPr>
            <p:ph type="body" idx="4294967295"/>
          </p:nvPr>
        </p:nvSpPr>
        <p:spPr>
          <a:xfrm>
            <a:off x="457200" y="3941763"/>
            <a:ext cx="8305800" cy="2535237"/>
          </a:xfrm>
        </p:spPr>
        <p:txBody>
          <a:bodyPr/>
          <a:lstStyle/>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latin typeface="Times New Roman" panose="02020603050405020304" pitchFamily="18" charset="0"/>
              </a:rPr>
              <a:t>Quite secular in form</a:t>
            </a:r>
          </a:p>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latin typeface="Times New Roman" panose="02020603050405020304" pitchFamily="18" charset="0"/>
              </a:rPr>
              <a:t>Founded by the Chinese philosopher </a:t>
            </a:r>
          </a:p>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latin typeface="Times New Roman" panose="02020603050405020304" pitchFamily="18" charset="0"/>
              </a:rPr>
              <a:t>Based on a code of self-discipline</a:t>
            </a:r>
          </a:p>
          <a:p>
            <a:pPr marL="0" indent="0" eaLnBrk="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smtClean="0">
                <a:latin typeface="Times New Roman" panose="02020603050405020304" pitchFamily="18" charset="0"/>
              </a:rPr>
              <a:t>Work toward the achievement of earthly reward rather than supernatural reward </a:t>
            </a:r>
          </a:p>
        </p:txBody>
      </p:sp>
      <p:pic>
        <p:nvPicPr>
          <p:cNvPr id="583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25" y="1600200"/>
            <a:ext cx="3333750"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2215470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45058">
                                            <p:txEl>
                                              <p:pRg st="0" end="0"/>
                                            </p:txEl>
                                          </p:spTgt>
                                        </p:tgtEl>
                                        <p:attrNameLst>
                                          <p:attrName>style.visibility</p:attrName>
                                        </p:attrNameLst>
                                      </p:cBhvr>
                                      <p:to>
                                        <p:strVal val="visible"/>
                                      </p:to>
                                    </p:set>
                                    <p:anim calcmode="lin" valueType="num">
                                      <p:cBhvr additive="repl">
                                        <p:cTn id="7" dur="1000" fill="hold"/>
                                        <p:tgtEl>
                                          <p:spTgt spid="45058">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45058">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4505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45058">
                                            <p:txEl>
                                              <p:pRg st="1" end="1"/>
                                            </p:txEl>
                                          </p:spTgt>
                                        </p:tgtEl>
                                        <p:attrNameLst>
                                          <p:attrName>style.visibility</p:attrName>
                                        </p:attrNameLst>
                                      </p:cBhvr>
                                      <p:to>
                                        <p:strVal val="visible"/>
                                      </p:to>
                                    </p:set>
                                    <p:anim calcmode="lin" valueType="num">
                                      <p:cBhvr additive="repl">
                                        <p:cTn id="14" dur="1000" fill="hold"/>
                                        <p:tgtEl>
                                          <p:spTgt spid="45058">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45058">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45058">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fill="hold" nodeType="clickEffect">
                                  <p:stCondLst>
                                    <p:cond delay="0"/>
                                  </p:stCondLst>
                                  <p:childTnLst>
                                    <p:set>
                                      <p:cBhvr additive="repl">
                                        <p:cTn id="20" dur="1" fill="hold">
                                          <p:stCondLst>
                                            <p:cond delay="0"/>
                                          </p:stCondLst>
                                        </p:cTn>
                                        <p:tgtEl>
                                          <p:spTgt spid="45058">
                                            <p:txEl>
                                              <p:pRg st="2" end="2"/>
                                            </p:txEl>
                                          </p:spTgt>
                                        </p:tgtEl>
                                        <p:attrNameLst>
                                          <p:attrName>style.visibility</p:attrName>
                                        </p:attrNameLst>
                                      </p:cBhvr>
                                      <p:to>
                                        <p:strVal val="visible"/>
                                      </p:to>
                                    </p:set>
                                    <p:anim calcmode="lin" valueType="num">
                                      <p:cBhvr additive="repl">
                                        <p:cTn id="21" dur="1000" fill="hold"/>
                                        <p:tgtEl>
                                          <p:spTgt spid="45058">
                                            <p:txEl>
                                              <p:pRg st="2" end="2"/>
                                            </p:txEl>
                                          </p:spTgt>
                                        </p:tgtEl>
                                        <p:attrNameLst>
                                          <p:attrName>ppt_w</p:attrName>
                                        </p:attrNameLst>
                                      </p:cBhvr>
                                      <p:tavLst>
                                        <p:tav tm="100000">
                                          <p:val>
                                            <p:strVal val="#ppt_w*0.70"/>
                                          </p:val>
                                        </p:tav>
                                        <p:tav>
                                          <p:val>
                                            <p:strVal val="#ppt_w"/>
                                          </p:val>
                                        </p:tav>
                                      </p:tavLst>
                                    </p:anim>
                                    <p:anim calcmode="lin" valueType="num">
                                      <p:cBhvr additive="repl">
                                        <p:cTn id="22" dur="1000" fill="hold"/>
                                        <p:tgtEl>
                                          <p:spTgt spid="45058">
                                            <p:txEl>
                                              <p:pRg st="2" end="2"/>
                                            </p:txEl>
                                          </p:spTgt>
                                        </p:tgtEl>
                                        <p:attrNameLst>
                                          <p:attrName>ppt_h</p:attrName>
                                        </p:attrNameLst>
                                      </p:cBhvr>
                                      <p:tavLst>
                                        <p:tav tm="100000">
                                          <p:val>
                                            <p:strVal val="#ppt_h"/>
                                          </p:val>
                                        </p:tav>
                                        <p:tav>
                                          <p:val>
                                            <p:strVal val="#ppt_h"/>
                                          </p:val>
                                        </p:tav>
                                      </p:tavLst>
                                    </p:anim>
                                    <p:animEffect transition="in" filter="fade">
                                      <p:cBhvr additive="repl">
                                        <p:cTn id="23" dur="1000"/>
                                        <p:tgtEl>
                                          <p:spTgt spid="45058">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fill="hold" nodeType="clickEffect">
                                  <p:stCondLst>
                                    <p:cond delay="0"/>
                                  </p:stCondLst>
                                  <p:childTnLst>
                                    <p:set>
                                      <p:cBhvr additive="repl">
                                        <p:cTn id="27" dur="1" fill="hold">
                                          <p:stCondLst>
                                            <p:cond delay="0"/>
                                          </p:stCondLst>
                                        </p:cTn>
                                        <p:tgtEl>
                                          <p:spTgt spid="45058">
                                            <p:txEl>
                                              <p:pRg st="3" end="3"/>
                                            </p:txEl>
                                          </p:spTgt>
                                        </p:tgtEl>
                                        <p:attrNameLst>
                                          <p:attrName>style.visibility</p:attrName>
                                        </p:attrNameLst>
                                      </p:cBhvr>
                                      <p:to>
                                        <p:strVal val="visible"/>
                                      </p:to>
                                    </p:set>
                                    <p:anim calcmode="lin" valueType="num">
                                      <p:cBhvr additive="repl">
                                        <p:cTn id="28" dur="1000" fill="hold"/>
                                        <p:tgtEl>
                                          <p:spTgt spid="45058">
                                            <p:txEl>
                                              <p:pRg st="3" end="3"/>
                                            </p:txEl>
                                          </p:spTgt>
                                        </p:tgtEl>
                                        <p:attrNameLst>
                                          <p:attrName>ppt_w</p:attrName>
                                        </p:attrNameLst>
                                      </p:cBhvr>
                                      <p:tavLst>
                                        <p:tav tm="100000">
                                          <p:val>
                                            <p:strVal val="#ppt_w*0.70"/>
                                          </p:val>
                                        </p:tav>
                                        <p:tav>
                                          <p:val>
                                            <p:strVal val="#ppt_w"/>
                                          </p:val>
                                        </p:tav>
                                      </p:tavLst>
                                    </p:anim>
                                    <p:anim calcmode="lin" valueType="num">
                                      <p:cBhvr additive="repl">
                                        <p:cTn id="29" dur="1000" fill="hold"/>
                                        <p:tgtEl>
                                          <p:spTgt spid="45058">
                                            <p:txEl>
                                              <p:pRg st="3" end="3"/>
                                            </p:txEl>
                                          </p:spTgt>
                                        </p:tgtEl>
                                        <p:attrNameLst>
                                          <p:attrName>ppt_h</p:attrName>
                                        </p:attrNameLst>
                                      </p:cBhvr>
                                      <p:tavLst>
                                        <p:tav tm="100000">
                                          <p:val>
                                            <p:strVal val="#ppt_h"/>
                                          </p:val>
                                        </p:tav>
                                        <p:tav>
                                          <p:val>
                                            <p:strVal val="#ppt_h"/>
                                          </p:val>
                                        </p:tav>
                                      </p:tavLst>
                                    </p:anim>
                                    <p:animEffect transition="in" filter="fade">
                                      <p:cBhvr additive="repl">
                                        <p:cTn id="30" dur="1000"/>
                                        <p:tgtEl>
                                          <p:spTgt spid="450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4"/>
          <p:cNvSpPr>
            <a:spLocks noGrp="1"/>
          </p:cNvSpPr>
          <p:nvPr>
            <p:ph type="ftr" sz="quarter" idx="4294967295"/>
          </p:nvPr>
        </p:nvSpPr>
        <p:spPr bwMode="auto">
          <a:xfrm>
            <a:off x="3124200" y="6248400"/>
            <a:ext cx="28956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Sociology, Eleventh Edition</a:t>
            </a:r>
          </a:p>
          <a:p>
            <a:endParaRPr lang="en-US" altLang="en-US" u="sng"/>
          </a:p>
        </p:txBody>
      </p:sp>
      <p:sp>
        <p:nvSpPr>
          <p:cNvPr id="59395" name="Rectangle 2"/>
          <p:cNvSpPr>
            <a:spLocks noGrp="1" noChangeArrowheads="1"/>
          </p:cNvSpPr>
          <p:nvPr>
            <p:ph type="title"/>
          </p:nvPr>
        </p:nvSpPr>
        <p:spPr>
          <a:xfrm>
            <a:off x="0" y="0"/>
            <a:ext cx="9144000" cy="1143000"/>
          </a:xfrm>
        </p:spPr>
        <p:txBody>
          <a:bodyPr/>
          <a:lstStyle/>
          <a:p>
            <a:pPr algn="ctr"/>
            <a:r>
              <a:rPr lang="en-US" altLang="en-US" sz="3600" dirty="0" smtClean="0">
                <a:latin typeface="Arial Rounded MT Bold" panose="020F0704030504030204" pitchFamily="34" charset="0"/>
              </a:rPr>
              <a:t>Confucianism</a:t>
            </a:r>
          </a:p>
        </p:txBody>
      </p:sp>
      <p:sp>
        <p:nvSpPr>
          <p:cNvPr id="59396" name="Rectangle 3"/>
          <p:cNvSpPr>
            <a:spLocks noGrp="1" noChangeArrowheads="1"/>
          </p:cNvSpPr>
          <p:nvPr>
            <p:ph type="body" idx="1"/>
          </p:nvPr>
        </p:nvSpPr>
        <p:spPr>
          <a:xfrm>
            <a:off x="0" y="1981200"/>
            <a:ext cx="9144000" cy="4114800"/>
          </a:xfrm>
        </p:spPr>
        <p:txBody>
          <a:bodyPr/>
          <a:lstStyle/>
          <a:p>
            <a:pPr lvl="1"/>
            <a:r>
              <a:rPr lang="en-US" altLang="en-US" sz="2400" b="1" dirty="0" smtClean="0">
                <a:latin typeface="Arial Rounded MT Bold" panose="020F0704030504030204" pitchFamily="34" charset="0"/>
              </a:rPr>
              <a:t>100,000 PERSONS IN NORTH AMERICA</a:t>
            </a:r>
          </a:p>
          <a:p>
            <a:pPr lvl="1"/>
            <a:r>
              <a:rPr lang="en-US" altLang="en-US" sz="2400" b="1" dirty="0" smtClean="0">
                <a:latin typeface="Arial Rounded MT Bold" panose="020F0704030504030204" pitchFamily="34" charset="0"/>
              </a:rPr>
              <a:t>PRIOR TO THE 1949 REVOLUTION, IT WAS AN ECCLESIA: THE OFFICIAL RELIGION OF CHINA</a:t>
            </a:r>
          </a:p>
          <a:p>
            <a:pPr lvl="1"/>
            <a:r>
              <a:rPr lang="en-US" altLang="en-US" sz="2400" b="1" dirty="0" smtClean="0">
                <a:latin typeface="Arial Rounded MT Bold" panose="020F0704030504030204" pitchFamily="34" charset="0"/>
              </a:rPr>
              <a:t>PERHAPS IT IS MORE A WAY OF DISCIPLINED LIVING THAN A RELIGION</a:t>
            </a:r>
          </a:p>
          <a:p>
            <a:endParaRPr lang="en-US" altLang="en-US" sz="4000" dirty="0" smtClean="0">
              <a:latin typeface="Arial Rounded MT Bold" panose="020F0704030504030204" pitchFamily="34" charset="0"/>
            </a:endParaRPr>
          </a:p>
        </p:txBody>
      </p:sp>
    </p:spTree>
    <p:extLst>
      <p:ext uri="{BB962C8B-B14F-4D97-AF65-F5344CB8AC3E}">
        <p14:creationId xmlns:p14="http://schemas.microsoft.com/office/powerpoint/2010/main" val="23518793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Table 12.1</a:t>
            </a:r>
            <a:br>
              <a:rPr lang="en-US" sz="2800" dirty="0" smtClean="0"/>
            </a:br>
            <a:r>
              <a:rPr lang="en-US" sz="2800" i="1" dirty="0" smtClean="0"/>
              <a:t>Major World Religions</a:t>
            </a:r>
            <a:endParaRPr lang="en-US" sz="2800" i="1" dirty="0"/>
          </a:p>
        </p:txBody>
      </p:sp>
      <p:pic>
        <p:nvPicPr>
          <p:cNvPr id="10" name="Content Placeholder 9"/>
          <p:cNvPicPr>
            <a:picLocks noGrp="1" noChangeAspect="1"/>
          </p:cNvPicPr>
          <p:nvPr>
            <p:ph sz="quarter" idx="1"/>
          </p:nvPr>
        </p:nvPicPr>
        <p:blipFill>
          <a:blip r:embed="rId2"/>
          <a:stretch>
            <a:fillRect/>
          </a:stretch>
        </p:blipFill>
        <p:spPr>
          <a:xfrm>
            <a:off x="1268730" y="1143000"/>
            <a:ext cx="6629400" cy="4800600"/>
          </a:xfrm>
          <a:prstGeom prst="rect">
            <a:avLst/>
          </a:prstGeom>
        </p:spPr>
      </p:pic>
      <p:sp>
        <p:nvSpPr>
          <p:cNvPr id="3" name="TextBox 2"/>
          <p:cNvSpPr txBox="1"/>
          <p:nvPr/>
        </p:nvSpPr>
        <p:spPr>
          <a:xfrm>
            <a:off x="152400" y="6100762"/>
            <a:ext cx="8610600" cy="646331"/>
          </a:xfrm>
          <a:prstGeom prst="rect">
            <a:avLst/>
          </a:prstGeom>
          <a:noFill/>
        </p:spPr>
        <p:txBody>
          <a:bodyPr wrap="square" rtlCol="0">
            <a:spAutoFit/>
          </a:bodyPr>
          <a:lstStyle/>
          <a:p>
            <a:r>
              <a:rPr lang="en-US" dirty="0" smtClean="0"/>
              <a:t>Taoism  - believes the purpose of life is inner peace and harmony.  Founded by </a:t>
            </a:r>
            <a:r>
              <a:rPr lang="en-US" dirty="0" err="1" smtClean="0"/>
              <a:t>Laozil</a:t>
            </a:r>
            <a:r>
              <a:rPr lang="en-US" dirty="0" smtClean="0"/>
              <a:t>.  Emphasize the virtues of compassion and moderation.    </a:t>
            </a:r>
            <a:endParaRPr lang="en-US" dirty="0"/>
          </a:p>
        </p:txBody>
      </p:sp>
    </p:spTree>
    <p:extLst>
      <p:ext uri="{BB962C8B-B14F-4D97-AF65-F5344CB8AC3E}">
        <p14:creationId xmlns:p14="http://schemas.microsoft.com/office/powerpoint/2010/main" val="16745960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idx="4294967295"/>
          </p:nvPr>
        </p:nvSpPr>
        <p:spPr>
          <a:xfrm>
            <a:off x="457200" y="0"/>
            <a:ext cx="8229600" cy="685800"/>
          </a:xfrm>
        </p:spPr>
        <p:txBody>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smtClean="0"/>
              <a:t>Functionalism:</a:t>
            </a:r>
          </a:p>
        </p:txBody>
      </p:sp>
      <p:sp>
        <p:nvSpPr>
          <p:cNvPr id="29698" name="Rectangle 2"/>
          <p:cNvSpPr>
            <a:spLocks noGrp="1" noChangeArrowheads="1"/>
          </p:cNvSpPr>
          <p:nvPr>
            <p:ph type="body" idx="4294967295"/>
          </p:nvPr>
        </p:nvSpPr>
        <p:spPr>
          <a:xfrm>
            <a:off x="228600" y="838200"/>
            <a:ext cx="8610600" cy="6019800"/>
          </a:xfrm>
        </p:spPr>
        <p:txBody>
          <a:bodyPr/>
          <a:lstStyle/>
          <a:p>
            <a:pPr marL="0" indent="0" eaLnBrk="1">
              <a:lnSpc>
                <a:spcPct val="80000"/>
              </a:lnSpc>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latin typeface="Times New Roman" panose="02020603050405020304" pitchFamily="18" charset="0"/>
              </a:rPr>
              <a:t>Functions of Religion</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Social Cohesion</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Assists in the building of social ties, further integrating people</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Support System</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Provides strength and comfort—especially in times of crisis</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Emotional Health</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Promotes emotional well-being by addressing important individual questions (Why am I here?)</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Social Service</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Provides much in the way of voluntary services to those less fortunate</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Social Control</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Often legitimizes the efforts of government to engage in social sanctioning and the placement of boundaries on behavior</a:t>
            </a:r>
          </a:p>
          <a:p>
            <a:pPr marL="431800" lvl="1" indent="-215900" eaLnBrk="1">
              <a:lnSpc>
                <a:spcPct val="80000"/>
              </a:lnSpc>
              <a:spcBef>
                <a:spcPts val="6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smtClean="0">
                <a:latin typeface="Times New Roman" panose="02020603050405020304" pitchFamily="18" charset="0"/>
              </a:rPr>
              <a:t>Social Change</a:t>
            </a:r>
          </a:p>
          <a:p>
            <a:pPr marL="647700" lvl="2" indent="-215900" eaLnBrk="1">
              <a:lnSpc>
                <a:spcPct val="80000"/>
              </a:lnSpc>
              <a:spcBef>
                <a:spcPts val="5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smtClean="0">
                <a:latin typeface="Times New Roman" panose="02020603050405020304" pitchFamily="18" charset="0"/>
              </a:rPr>
              <a:t>Many social movements have had religion as their source of support and inspiration </a:t>
            </a:r>
          </a:p>
          <a:p>
            <a:pPr marL="863600" lvl="3" indent="-215900" eaLnBrk="1">
              <a:lnSpc>
                <a:spcPct val="80000"/>
              </a:lnSpc>
              <a:spcBef>
                <a:spcPts val="45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smtClean="0">
                <a:latin typeface="Times New Roman" panose="02020603050405020304" pitchFamily="18" charset="0"/>
              </a:rPr>
              <a:t>Martin Luther King Jr., Liberation Theology, Gay Pride,  and Mahatma Gandhi</a:t>
            </a:r>
          </a:p>
        </p:txBody>
      </p:sp>
    </p:spTree>
    <p:extLst>
      <p:ext uri="{BB962C8B-B14F-4D97-AF65-F5344CB8AC3E}">
        <p14:creationId xmlns:p14="http://schemas.microsoft.com/office/powerpoint/2010/main" val="286519199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fill="hold" nodeType="clickEffect">
                                  <p:stCondLst>
                                    <p:cond delay="0"/>
                                  </p:stCondLst>
                                  <p:childTnLst>
                                    <p:set>
                                      <p:cBhvr additive="repl">
                                        <p:cTn id="6" dur="1" fill="hold">
                                          <p:stCondLst>
                                            <p:cond delay="0"/>
                                          </p:stCondLst>
                                        </p:cTn>
                                        <p:tgtEl>
                                          <p:spTgt spid="29698">
                                            <p:txEl>
                                              <p:pRg st="0" end="0"/>
                                            </p:txEl>
                                          </p:spTgt>
                                        </p:tgtEl>
                                        <p:attrNameLst>
                                          <p:attrName>style.visibility</p:attrName>
                                        </p:attrNameLst>
                                      </p:cBhvr>
                                      <p:to>
                                        <p:strVal val="visible"/>
                                      </p:to>
                                    </p:set>
                                    <p:anim calcmode="lin" valueType="num">
                                      <p:cBhvr additive="repl">
                                        <p:cTn id="7" dur="1000" fill="hold"/>
                                        <p:tgtEl>
                                          <p:spTgt spid="29698">
                                            <p:txEl>
                                              <p:pRg st="0" end="0"/>
                                            </p:txEl>
                                          </p:spTgt>
                                        </p:tgtEl>
                                        <p:attrNameLst>
                                          <p:attrName>ppt_w</p:attrName>
                                        </p:attrNameLst>
                                      </p:cBhvr>
                                      <p:tavLst>
                                        <p:tav tm="100000">
                                          <p:val>
                                            <p:strVal val="#ppt_w*0.70"/>
                                          </p:val>
                                        </p:tav>
                                        <p:tav>
                                          <p:val>
                                            <p:strVal val="#ppt_w"/>
                                          </p:val>
                                        </p:tav>
                                      </p:tavLst>
                                    </p:anim>
                                    <p:anim calcmode="lin" valueType="num">
                                      <p:cBhvr additive="repl">
                                        <p:cTn id="8" dur="1000" fill="hold"/>
                                        <p:tgtEl>
                                          <p:spTgt spid="29698">
                                            <p:txEl>
                                              <p:pRg st="0" end="0"/>
                                            </p:txEl>
                                          </p:spTgt>
                                        </p:tgtEl>
                                        <p:attrNameLst>
                                          <p:attrName>ppt_h</p:attrName>
                                        </p:attrNameLst>
                                      </p:cBhvr>
                                      <p:tavLst>
                                        <p:tav tm="100000">
                                          <p:val>
                                            <p:strVal val="#ppt_h"/>
                                          </p:val>
                                        </p:tav>
                                        <p:tav>
                                          <p:val>
                                            <p:strVal val="#ppt_h"/>
                                          </p:val>
                                        </p:tav>
                                      </p:tavLst>
                                    </p:anim>
                                    <p:animEffect transition="in" filter="fade">
                                      <p:cBhvr additive="repl">
                                        <p:cTn id="9" dur="1000"/>
                                        <p:tgtEl>
                                          <p:spTgt spid="29698">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fill="hold" nodeType="clickEffect">
                                  <p:stCondLst>
                                    <p:cond delay="0"/>
                                  </p:stCondLst>
                                  <p:childTnLst>
                                    <p:set>
                                      <p:cBhvr additive="repl">
                                        <p:cTn id="13" dur="1" fill="hold">
                                          <p:stCondLst>
                                            <p:cond delay="0"/>
                                          </p:stCondLst>
                                        </p:cTn>
                                        <p:tgtEl>
                                          <p:spTgt spid="29698">
                                            <p:txEl>
                                              <p:pRg st="1" end="1"/>
                                            </p:txEl>
                                          </p:spTgt>
                                        </p:tgtEl>
                                        <p:attrNameLst>
                                          <p:attrName>style.visibility</p:attrName>
                                        </p:attrNameLst>
                                      </p:cBhvr>
                                      <p:to>
                                        <p:strVal val="visible"/>
                                      </p:to>
                                    </p:set>
                                    <p:anim calcmode="lin" valueType="num">
                                      <p:cBhvr additive="repl">
                                        <p:cTn id="14" dur="1000" fill="hold"/>
                                        <p:tgtEl>
                                          <p:spTgt spid="29698">
                                            <p:txEl>
                                              <p:pRg st="1" end="1"/>
                                            </p:txEl>
                                          </p:spTgt>
                                        </p:tgtEl>
                                        <p:attrNameLst>
                                          <p:attrName>ppt_w</p:attrName>
                                        </p:attrNameLst>
                                      </p:cBhvr>
                                      <p:tavLst>
                                        <p:tav tm="100000">
                                          <p:val>
                                            <p:strVal val="#ppt_w*0.70"/>
                                          </p:val>
                                        </p:tav>
                                        <p:tav>
                                          <p:val>
                                            <p:strVal val="#ppt_w"/>
                                          </p:val>
                                        </p:tav>
                                      </p:tavLst>
                                    </p:anim>
                                    <p:anim calcmode="lin" valueType="num">
                                      <p:cBhvr additive="repl">
                                        <p:cTn id="15" dur="1000" fill="hold"/>
                                        <p:tgtEl>
                                          <p:spTgt spid="29698">
                                            <p:txEl>
                                              <p:pRg st="1" end="1"/>
                                            </p:txEl>
                                          </p:spTgt>
                                        </p:tgtEl>
                                        <p:attrNameLst>
                                          <p:attrName>ppt_h</p:attrName>
                                        </p:attrNameLst>
                                      </p:cBhvr>
                                      <p:tavLst>
                                        <p:tav tm="100000">
                                          <p:val>
                                            <p:strVal val="#ppt_h"/>
                                          </p:val>
                                        </p:tav>
                                        <p:tav>
                                          <p:val>
                                            <p:strVal val="#ppt_h"/>
                                          </p:val>
                                        </p:tav>
                                      </p:tavLst>
                                    </p:anim>
                                    <p:animEffect transition="in" filter="fade">
                                      <p:cBhvr additive="repl">
                                        <p:cTn id="16" dur="1000"/>
                                        <p:tgtEl>
                                          <p:spTgt spid="29698">
                                            <p:txEl>
                                              <p:pRg st="1" end="1"/>
                                            </p:txEl>
                                          </p:spTgt>
                                        </p:tgtEl>
                                      </p:cBhvr>
                                    </p:animEffect>
                                  </p:childTnLst>
                                </p:cTn>
                              </p:par>
                              <p:par>
                                <p:cTn id="17" presetID="55" presetClass="entr" fill="hold" nodeType="withEffect">
                                  <p:stCondLst>
                                    <p:cond delay="0"/>
                                  </p:stCondLst>
                                  <p:childTnLst>
                                    <p:set>
                                      <p:cBhvr additive="repl">
                                        <p:cTn id="18" dur="1" fill="hold">
                                          <p:stCondLst>
                                            <p:cond delay="0"/>
                                          </p:stCondLst>
                                        </p:cTn>
                                        <p:tgtEl>
                                          <p:spTgt spid="29698">
                                            <p:txEl>
                                              <p:pRg st="2" end="2"/>
                                            </p:txEl>
                                          </p:spTgt>
                                        </p:tgtEl>
                                        <p:attrNameLst>
                                          <p:attrName>style.visibility</p:attrName>
                                        </p:attrNameLst>
                                      </p:cBhvr>
                                      <p:to>
                                        <p:strVal val="visible"/>
                                      </p:to>
                                    </p:set>
                                    <p:anim calcmode="lin" valueType="num">
                                      <p:cBhvr additive="repl">
                                        <p:cTn id="19" dur="1000" fill="hold"/>
                                        <p:tgtEl>
                                          <p:spTgt spid="29698">
                                            <p:txEl>
                                              <p:pRg st="2" end="2"/>
                                            </p:txEl>
                                          </p:spTgt>
                                        </p:tgtEl>
                                        <p:attrNameLst>
                                          <p:attrName>ppt_w</p:attrName>
                                        </p:attrNameLst>
                                      </p:cBhvr>
                                      <p:tavLst>
                                        <p:tav tm="100000">
                                          <p:val>
                                            <p:strVal val="#ppt_w*0.70"/>
                                          </p:val>
                                        </p:tav>
                                        <p:tav>
                                          <p:val>
                                            <p:strVal val="#ppt_w"/>
                                          </p:val>
                                        </p:tav>
                                      </p:tavLst>
                                    </p:anim>
                                    <p:anim calcmode="lin" valueType="num">
                                      <p:cBhvr additive="repl">
                                        <p:cTn id="20" dur="1000" fill="hold"/>
                                        <p:tgtEl>
                                          <p:spTgt spid="29698">
                                            <p:txEl>
                                              <p:pRg st="2" end="2"/>
                                            </p:txEl>
                                          </p:spTgt>
                                        </p:tgtEl>
                                        <p:attrNameLst>
                                          <p:attrName>ppt_h</p:attrName>
                                        </p:attrNameLst>
                                      </p:cBhvr>
                                      <p:tavLst>
                                        <p:tav tm="100000">
                                          <p:val>
                                            <p:strVal val="#ppt_h"/>
                                          </p:val>
                                        </p:tav>
                                        <p:tav>
                                          <p:val>
                                            <p:strVal val="#ppt_h"/>
                                          </p:val>
                                        </p:tav>
                                      </p:tavLst>
                                    </p:anim>
                                    <p:animEffect transition="in" filter="fade">
                                      <p:cBhvr additive="repl">
                                        <p:cTn id="21" dur="1000"/>
                                        <p:tgtEl>
                                          <p:spTgt spid="29698">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fill="hold" nodeType="clickEffect">
                                  <p:stCondLst>
                                    <p:cond delay="0"/>
                                  </p:stCondLst>
                                  <p:childTnLst>
                                    <p:set>
                                      <p:cBhvr additive="repl">
                                        <p:cTn id="25" dur="1" fill="hold">
                                          <p:stCondLst>
                                            <p:cond delay="0"/>
                                          </p:stCondLst>
                                        </p:cTn>
                                        <p:tgtEl>
                                          <p:spTgt spid="29698">
                                            <p:txEl>
                                              <p:pRg st="3" end="3"/>
                                            </p:txEl>
                                          </p:spTgt>
                                        </p:tgtEl>
                                        <p:attrNameLst>
                                          <p:attrName>style.visibility</p:attrName>
                                        </p:attrNameLst>
                                      </p:cBhvr>
                                      <p:to>
                                        <p:strVal val="visible"/>
                                      </p:to>
                                    </p:set>
                                    <p:anim calcmode="lin" valueType="num">
                                      <p:cBhvr additive="repl">
                                        <p:cTn id="26" dur="1000" fill="hold"/>
                                        <p:tgtEl>
                                          <p:spTgt spid="29698">
                                            <p:txEl>
                                              <p:pRg st="3" end="3"/>
                                            </p:txEl>
                                          </p:spTgt>
                                        </p:tgtEl>
                                        <p:attrNameLst>
                                          <p:attrName>ppt_w</p:attrName>
                                        </p:attrNameLst>
                                      </p:cBhvr>
                                      <p:tavLst>
                                        <p:tav tm="100000">
                                          <p:val>
                                            <p:strVal val="#ppt_w*0.70"/>
                                          </p:val>
                                        </p:tav>
                                        <p:tav>
                                          <p:val>
                                            <p:strVal val="#ppt_w"/>
                                          </p:val>
                                        </p:tav>
                                      </p:tavLst>
                                    </p:anim>
                                    <p:anim calcmode="lin" valueType="num">
                                      <p:cBhvr additive="repl">
                                        <p:cTn id="27" dur="1000" fill="hold"/>
                                        <p:tgtEl>
                                          <p:spTgt spid="29698">
                                            <p:txEl>
                                              <p:pRg st="3" end="3"/>
                                            </p:txEl>
                                          </p:spTgt>
                                        </p:tgtEl>
                                        <p:attrNameLst>
                                          <p:attrName>ppt_h</p:attrName>
                                        </p:attrNameLst>
                                      </p:cBhvr>
                                      <p:tavLst>
                                        <p:tav tm="100000">
                                          <p:val>
                                            <p:strVal val="#ppt_h"/>
                                          </p:val>
                                        </p:tav>
                                        <p:tav>
                                          <p:val>
                                            <p:strVal val="#ppt_h"/>
                                          </p:val>
                                        </p:tav>
                                      </p:tavLst>
                                    </p:anim>
                                    <p:animEffect transition="in" filter="fade">
                                      <p:cBhvr additive="repl">
                                        <p:cTn id="28" dur="1000"/>
                                        <p:tgtEl>
                                          <p:spTgt spid="29698">
                                            <p:txEl>
                                              <p:pRg st="3" end="3"/>
                                            </p:txEl>
                                          </p:spTgt>
                                        </p:tgtEl>
                                      </p:cBhvr>
                                    </p:animEffect>
                                  </p:childTnLst>
                                </p:cTn>
                              </p:par>
                              <p:par>
                                <p:cTn id="29" presetID="55" presetClass="entr" fill="hold" nodeType="withEffect">
                                  <p:stCondLst>
                                    <p:cond delay="0"/>
                                  </p:stCondLst>
                                  <p:childTnLst>
                                    <p:set>
                                      <p:cBhvr additive="repl">
                                        <p:cTn id="30" dur="1" fill="hold">
                                          <p:stCondLst>
                                            <p:cond delay="0"/>
                                          </p:stCondLst>
                                        </p:cTn>
                                        <p:tgtEl>
                                          <p:spTgt spid="29698">
                                            <p:txEl>
                                              <p:pRg st="4" end="4"/>
                                            </p:txEl>
                                          </p:spTgt>
                                        </p:tgtEl>
                                        <p:attrNameLst>
                                          <p:attrName>style.visibility</p:attrName>
                                        </p:attrNameLst>
                                      </p:cBhvr>
                                      <p:to>
                                        <p:strVal val="visible"/>
                                      </p:to>
                                    </p:set>
                                    <p:anim calcmode="lin" valueType="num">
                                      <p:cBhvr additive="repl">
                                        <p:cTn id="31" dur="1000" fill="hold"/>
                                        <p:tgtEl>
                                          <p:spTgt spid="29698">
                                            <p:txEl>
                                              <p:pRg st="4" end="4"/>
                                            </p:txEl>
                                          </p:spTgt>
                                        </p:tgtEl>
                                        <p:attrNameLst>
                                          <p:attrName>ppt_w</p:attrName>
                                        </p:attrNameLst>
                                      </p:cBhvr>
                                      <p:tavLst>
                                        <p:tav tm="100000">
                                          <p:val>
                                            <p:strVal val="#ppt_w*0.70"/>
                                          </p:val>
                                        </p:tav>
                                        <p:tav>
                                          <p:val>
                                            <p:strVal val="#ppt_w"/>
                                          </p:val>
                                        </p:tav>
                                      </p:tavLst>
                                    </p:anim>
                                    <p:anim calcmode="lin" valueType="num">
                                      <p:cBhvr additive="repl">
                                        <p:cTn id="32" dur="1000" fill="hold"/>
                                        <p:tgtEl>
                                          <p:spTgt spid="29698">
                                            <p:txEl>
                                              <p:pRg st="4" end="4"/>
                                            </p:txEl>
                                          </p:spTgt>
                                        </p:tgtEl>
                                        <p:attrNameLst>
                                          <p:attrName>ppt_h</p:attrName>
                                        </p:attrNameLst>
                                      </p:cBhvr>
                                      <p:tavLst>
                                        <p:tav tm="100000">
                                          <p:val>
                                            <p:strVal val="#ppt_h"/>
                                          </p:val>
                                        </p:tav>
                                        <p:tav>
                                          <p:val>
                                            <p:strVal val="#ppt_h"/>
                                          </p:val>
                                        </p:tav>
                                      </p:tavLst>
                                    </p:anim>
                                    <p:animEffect transition="in" filter="fade">
                                      <p:cBhvr additive="repl">
                                        <p:cTn id="33" dur="1000"/>
                                        <p:tgtEl>
                                          <p:spTgt spid="29698">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5" presetClass="entr" fill="hold" nodeType="clickEffect">
                                  <p:stCondLst>
                                    <p:cond delay="0"/>
                                  </p:stCondLst>
                                  <p:childTnLst>
                                    <p:set>
                                      <p:cBhvr additive="repl">
                                        <p:cTn id="37" dur="1" fill="hold">
                                          <p:stCondLst>
                                            <p:cond delay="0"/>
                                          </p:stCondLst>
                                        </p:cTn>
                                        <p:tgtEl>
                                          <p:spTgt spid="29698">
                                            <p:txEl>
                                              <p:pRg st="5" end="5"/>
                                            </p:txEl>
                                          </p:spTgt>
                                        </p:tgtEl>
                                        <p:attrNameLst>
                                          <p:attrName>style.visibility</p:attrName>
                                        </p:attrNameLst>
                                      </p:cBhvr>
                                      <p:to>
                                        <p:strVal val="visible"/>
                                      </p:to>
                                    </p:set>
                                    <p:anim calcmode="lin" valueType="num">
                                      <p:cBhvr additive="repl">
                                        <p:cTn id="38" dur="1000" fill="hold"/>
                                        <p:tgtEl>
                                          <p:spTgt spid="29698">
                                            <p:txEl>
                                              <p:pRg st="5" end="5"/>
                                            </p:txEl>
                                          </p:spTgt>
                                        </p:tgtEl>
                                        <p:attrNameLst>
                                          <p:attrName>ppt_w</p:attrName>
                                        </p:attrNameLst>
                                      </p:cBhvr>
                                      <p:tavLst>
                                        <p:tav tm="100000">
                                          <p:val>
                                            <p:strVal val="#ppt_w*0.70"/>
                                          </p:val>
                                        </p:tav>
                                        <p:tav>
                                          <p:val>
                                            <p:strVal val="#ppt_w"/>
                                          </p:val>
                                        </p:tav>
                                      </p:tavLst>
                                    </p:anim>
                                    <p:anim calcmode="lin" valueType="num">
                                      <p:cBhvr additive="repl">
                                        <p:cTn id="39" dur="1000" fill="hold"/>
                                        <p:tgtEl>
                                          <p:spTgt spid="29698">
                                            <p:txEl>
                                              <p:pRg st="5" end="5"/>
                                            </p:txEl>
                                          </p:spTgt>
                                        </p:tgtEl>
                                        <p:attrNameLst>
                                          <p:attrName>ppt_h</p:attrName>
                                        </p:attrNameLst>
                                      </p:cBhvr>
                                      <p:tavLst>
                                        <p:tav tm="100000">
                                          <p:val>
                                            <p:strVal val="#ppt_h"/>
                                          </p:val>
                                        </p:tav>
                                        <p:tav>
                                          <p:val>
                                            <p:strVal val="#ppt_h"/>
                                          </p:val>
                                        </p:tav>
                                      </p:tavLst>
                                    </p:anim>
                                    <p:animEffect transition="in" filter="fade">
                                      <p:cBhvr additive="repl">
                                        <p:cTn id="40" dur="1000"/>
                                        <p:tgtEl>
                                          <p:spTgt spid="29698">
                                            <p:txEl>
                                              <p:pRg st="5" end="5"/>
                                            </p:txEl>
                                          </p:spTgt>
                                        </p:tgtEl>
                                      </p:cBhvr>
                                    </p:animEffect>
                                  </p:childTnLst>
                                </p:cTn>
                              </p:par>
                              <p:par>
                                <p:cTn id="41" presetID="55" presetClass="entr" fill="hold" nodeType="withEffect">
                                  <p:stCondLst>
                                    <p:cond delay="0"/>
                                  </p:stCondLst>
                                  <p:childTnLst>
                                    <p:set>
                                      <p:cBhvr additive="repl">
                                        <p:cTn id="42" dur="1" fill="hold">
                                          <p:stCondLst>
                                            <p:cond delay="0"/>
                                          </p:stCondLst>
                                        </p:cTn>
                                        <p:tgtEl>
                                          <p:spTgt spid="29698">
                                            <p:txEl>
                                              <p:pRg st="6" end="6"/>
                                            </p:txEl>
                                          </p:spTgt>
                                        </p:tgtEl>
                                        <p:attrNameLst>
                                          <p:attrName>style.visibility</p:attrName>
                                        </p:attrNameLst>
                                      </p:cBhvr>
                                      <p:to>
                                        <p:strVal val="visible"/>
                                      </p:to>
                                    </p:set>
                                    <p:anim calcmode="lin" valueType="num">
                                      <p:cBhvr additive="repl">
                                        <p:cTn id="43" dur="1000" fill="hold"/>
                                        <p:tgtEl>
                                          <p:spTgt spid="29698">
                                            <p:txEl>
                                              <p:pRg st="6" end="6"/>
                                            </p:txEl>
                                          </p:spTgt>
                                        </p:tgtEl>
                                        <p:attrNameLst>
                                          <p:attrName>ppt_w</p:attrName>
                                        </p:attrNameLst>
                                      </p:cBhvr>
                                      <p:tavLst>
                                        <p:tav tm="100000">
                                          <p:val>
                                            <p:strVal val="#ppt_w*0.70"/>
                                          </p:val>
                                        </p:tav>
                                        <p:tav>
                                          <p:val>
                                            <p:strVal val="#ppt_w"/>
                                          </p:val>
                                        </p:tav>
                                      </p:tavLst>
                                    </p:anim>
                                    <p:anim calcmode="lin" valueType="num">
                                      <p:cBhvr additive="repl">
                                        <p:cTn id="44" dur="1000" fill="hold"/>
                                        <p:tgtEl>
                                          <p:spTgt spid="29698">
                                            <p:txEl>
                                              <p:pRg st="6" end="6"/>
                                            </p:txEl>
                                          </p:spTgt>
                                        </p:tgtEl>
                                        <p:attrNameLst>
                                          <p:attrName>ppt_h</p:attrName>
                                        </p:attrNameLst>
                                      </p:cBhvr>
                                      <p:tavLst>
                                        <p:tav tm="100000">
                                          <p:val>
                                            <p:strVal val="#ppt_h"/>
                                          </p:val>
                                        </p:tav>
                                        <p:tav>
                                          <p:val>
                                            <p:strVal val="#ppt_h"/>
                                          </p:val>
                                        </p:tav>
                                      </p:tavLst>
                                    </p:anim>
                                    <p:animEffect transition="in" filter="fade">
                                      <p:cBhvr additive="repl">
                                        <p:cTn id="45" dur="1000"/>
                                        <p:tgtEl>
                                          <p:spTgt spid="29698">
                                            <p:txEl>
                                              <p:pRg st="6" end="6"/>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5" presetClass="entr" fill="hold" nodeType="clickEffect">
                                  <p:stCondLst>
                                    <p:cond delay="0"/>
                                  </p:stCondLst>
                                  <p:childTnLst>
                                    <p:set>
                                      <p:cBhvr additive="repl">
                                        <p:cTn id="49" dur="1" fill="hold">
                                          <p:stCondLst>
                                            <p:cond delay="0"/>
                                          </p:stCondLst>
                                        </p:cTn>
                                        <p:tgtEl>
                                          <p:spTgt spid="29698">
                                            <p:txEl>
                                              <p:pRg st="7" end="7"/>
                                            </p:txEl>
                                          </p:spTgt>
                                        </p:tgtEl>
                                        <p:attrNameLst>
                                          <p:attrName>style.visibility</p:attrName>
                                        </p:attrNameLst>
                                      </p:cBhvr>
                                      <p:to>
                                        <p:strVal val="visible"/>
                                      </p:to>
                                    </p:set>
                                    <p:anim calcmode="lin" valueType="num">
                                      <p:cBhvr additive="repl">
                                        <p:cTn id="50" dur="1000" fill="hold"/>
                                        <p:tgtEl>
                                          <p:spTgt spid="29698">
                                            <p:txEl>
                                              <p:pRg st="7" end="7"/>
                                            </p:txEl>
                                          </p:spTgt>
                                        </p:tgtEl>
                                        <p:attrNameLst>
                                          <p:attrName>ppt_w</p:attrName>
                                        </p:attrNameLst>
                                      </p:cBhvr>
                                      <p:tavLst>
                                        <p:tav tm="100000">
                                          <p:val>
                                            <p:strVal val="#ppt_w*0.70"/>
                                          </p:val>
                                        </p:tav>
                                        <p:tav>
                                          <p:val>
                                            <p:strVal val="#ppt_w"/>
                                          </p:val>
                                        </p:tav>
                                      </p:tavLst>
                                    </p:anim>
                                    <p:anim calcmode="lin" valueType="num">
                                      <p:cBhvr additive="repl">
                                        <p:cTn id="51" dur="1000" fill="hold"/>
                                        <p:tgtEl>
                                          <p:spTgt spid="29698">
                                            <p:txEl>
                                              <p:pRg st="7" end="7"/>
                                            </p:txEl>
                                          </p:spTgt>
                                        </p:tgtEl>
                                        <p:attrNameLst>
                                          <p:attrName>ppt_h</p:attrName>
                                        </p:attrNameLst>
                                      </p:cBhvr>
                                      <p:tavLst>
                                        <p:tav tm="100000">
                                          <p:val>
                                            <p:strVal val="#ppt_h"/>
                                          </p:val>
                                        </p:tav>
                                        <p:tav>
                                          <p:val>
                                            <p:strVal val="#ppt_h"/>
                                          </p:val>
                                        </p:tav>
                                      </p:tavLst>
                                    </p:anim>
                                    <p:animEffect transition="in" filter="fade">
                                      <p:cBhvr additive="repl">
                                        <p:cTn id="52" dur="1000"/>
                                        <p:tgtEl>
                                          <p:spTgt spid="29698">
                                            <p:txEl>
                                              <p:pRg st="7" end="7"/>
                                            </p:txEl>
                                          </p:spTgt>
                                        </p:tgtEl>
                                      </p:cBhvr>
                                    </p:animEffect>
                                  </p:childTnLst>
                                </p:cTn>
                              </p:par>
                              <p:par>
                                <p:cTn id="53" presetID="55" presetClass="entr" fill="hold" nodeType="withEffect">
                                  <p:stCondLst>
                                    <p:cond delay="0"/>
                                  </p:stCondLst>
                                  <p:childTnLst>
                                    <p:set>
                                      <p:cBhvr additive="repl">
                                        <p:cTn id="54" dur="1" fill="hold">
                                          <p:stCondLst>
                                            <p:cond delay="0"/>
                                          </p:stCondLst>
                                        </p:cTn>
                                        <p:tgtEl>
                                          <p:spTgt spid="29698">
                                            <p:txEl>
                                              <p:pRg st="8" end="8"/>
                                            </p:txEl>
                                          </p:spTgt>
                                        </p:tgtEl>
                                        <p:attrNameLst>
                                          <p:attrName>style.visibility</p:attrName>
                                        </p:attrNameLst>
                                      </p:cBhvr>
                                      <p:to>
                                        <p:strVal val="visible"/>
                                      </p:to>
                                    </p:set>
                                    <p:anim calcmode="lin" valueType="num">
                                      <p:cBhvr additive="repl">
                                        <p:cTn id="55" dur="1000" fill="hold"/>
                                        <p:tgtEl>
                                          <p:spTgt spid="29698">
                                            <p:txEl>
                                              <p:pRg st="8" end="8"/>
                                            </p:txEl>
                                          </p:spTgt>
                                        </p:tgtEl>
                                        <p:attrNameLst>
                                          <p:attrName>ppt_w</p:attrName>
                                        </p:attrNameLst>
                                      </p:cBhvr>
                                      <p:tavLst>
                                        <p:tav tm="100000">
                                          <p:val>
                                            <p:strVal val="#ppt_w*0.70"/>
                                          </p:val>
                                        </p:tav>
                                        <p:tav>
                                          <p:val>
                                            <p:strVal val="#ppt_w"/>
                                          </p:val>
                                        </p:tav>
                                      </p:tavLst>
                                    </p:anim>
                                    <p:anim calcmode="lin" valueType="num">
                                      <p:cBhvr additive="repl">
                                        <p:cTn id="56" dur="1000" fill="hold"/>
                                        <p:tgtEl>
                                          <p:spTgt spid="29698">
                                            <p:txEl>
                                              <p:pRg st="8" end="8"/>
                                            </p:txEl>
                                          </p:spTgt>
                                        </p:tgtEl>
                                        <p:attrNameLst>
                                          <p:attrName>ppt_h</p:attrName>
                                        </p:attrNameLst>
                                      </p:cBhvr>
                                      <p:tavLst>
                                        <p:tav tm="100000">
                                          <p:val>
                                            <p:strVal val="#ppt_h"/>
                                          </p:val>
                                        </p:tav>
                                        <p:tav>
                                          <p:val>
                                            <p:strVal val="#ppt_h"/>
                                          </p:val>
                                        </p:tav>
                                      </p:tavLst>
                                    </p:anim>
                                    <p:animEffect transition="in" filter="fade">
                                      <p:cBhvr additive="repl">
                                        <p:cTn id="57" dur="1000"/>
                                        <p:tgtEl>
                                          <p:spTgt spid="29698">
                                            <p:txEl>
                                              <p:pRg st="8" end="8"/>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55" presetClass="entr" fill="hold" nodeType="clickEffect">
                                  <p:stCondLst>
                                    <p:cond delay="0"/>
                                  </p:stCondLst>
                                  <p:childTnLst>
                                    <p:set>
                                      <p:cBhvr additive="repl">
                                        <p:cTn id="61" dur="1" fill="hold">
                                          <p:stCondLst>
                                            <p:cond delay="0"/>
                                          </p:stCondLst>
                                        </p:cTn>
                                        <p:tgtEl>
                                          <p:spTgt spid="29698">
                                            <p:txEl>
                                              <p:pRg st="9" end="9"/>
                                            </p:txEl>
                                          </p:spTgt>
                                        </p:tgtEl>
                                        <p:attrNameLst>
                                          <p:attrName>style.visibility</p:attrName>
                                        </p:attrNameLst>
                                      </p:cBhvr>
                                      <p:to>
                                        <p:strVal val="visible"/>
                                      </p:to>
                                    </p:set>
                                    <p:anim calcmode="lin" valueType="num">
                                      <p:cBhvr additive="repl">
                                        <p:cTn id="62" dur="1000" fill="hold"/>
                                        <p:tgtEl>
                                          <p:spTgt spid="29698">
                                            <p:txEl>
                                              <p:pRg st="9" end="9"/>
                                            </p:txEl>
                                          </p:spTgt>
                                        </p:tgtEl>
                                        <p:attrNameLst>
                                          <p:attrName>ppt_w</p:attrName>
                                        </p:attrNameLst>
                                      </p:cBhvr>
                                      <p:tavLst>
                                        <p:tav tm="100000">
                                          <p:val>
                                            <p:strVal val="#ppt_w*0.70"/>
                                          </p:val>
                                        </p:tav>
                                        <p:tav>
                                          <p:val>
                                            <p:strVal val="#ppt_w"/>
                                          </p:val>
                                        </p:tav>
                                      </p:tavLst>
                                    </p:anim>
                                    <p:anim calcmode="lin" valueType="num">
                                      <p:cBhvr additive="repl">
                                        <p:cTn id="63" dur="1000" fill="hold"/>
                                        <p:tgtEl>
                                          <p:spTgt spid="29698">
                                            <p:txEl>
                                              <p:pRg st="9" end="9"/>
                                            </p:txEl>
                                          </p:spTgt>
                                        </p:tgtEl>
                                        <p:attrNameLst>
                                          <p:attrName>ppt_h</p:attrName>
                                        </p:attrNameLst>
                                      </p:cBhvr>
                                      <p:tavLst>
                                        <p:tav tm="100000">
                                          <p:val>
                                            <p:strVal val="#ppt_h"/>
                                          </p:val>
                                        </p:tav>
                                        <p:tav>
                                          <p:val>
                                            <p:strVal val="#ppt_h"/>
                                          </p:val>
                                        </p:tav>
                                      </p:tavLst>
                                    </p:anim>
                                    <p:animEffect transition="in" filter="fade">
                                      <p:cBhvr additive="repl">
                                        <p:cTn id="64" dur="1000"/>
                                        <p:tgtEl>
                                          <p:spTgt spid="29698">
                                            <p:txEl>
                                              <p:pRg st="9" end="9"/>
                                            </p:txEl>
                                          </p:spTgt>
                                        </p:tgtEl>
                                      </p:cBhvr>
                                    </p:animEffect>
                                  </p:childTnLst>
                                </p:cTn>
                              </p:par>
                              <p:par>
                                <p:cTn id="65" presetID="55" presetClass="entr" fill="hold" nodeType="withEffect">
                                  <p:stCondLst>
                                    <p:cond delay="0"/>
                                  </p:stCondLst>
                                  <p:childTnLst>
                                    <p:set>
                                      <p:cBhvr additive="repl">
                                        <p:cTn id="66" dur="1" fill="hold">
                                          <p:stCondLst>
                                            <p:cond delay="0"/>
                                          </p:stCondLst>
                                        </p:cTn>
                                        <p:tgtEl>
                                          <p:spTgt spid="29698">
                                            <p:txEl>
                                              <p:pRg st="10" end="10"/>
                                            </p:txEl>
                                          </p:spTgt>
                                        </p:tgtEl>
                                        <p:attrNameLst>
                                          <p:attrName>style.visibility</p:attrName>
                                        </p:attrNameLst>
                                      </p:cBhvr>
                                      <p:to>
                                        <p:strVal val="visible"/>
                                      </p:to>
                                    </p:set>
                                    <p:anim calcmode="lin" valueType="num">
                                      <p:cBhvr additive="repl">
                                        <p:cTn id="67" dur="1000" fill="hold"/>
                                        <p:tgtEl>
                                          <p:spTgt spid="29698">
                                            <p:txEl>
                                              <p:pRg st="10" end="10"/>
                                            </p:txEl>
                                          </p:spTgt>
                                        </p:tgtEl>
                                        <p:attrNameLst>
                                          <p:attrName>ppt_w</p:attrName>
                                        </p:attrNameLst>
                                      </p:cBhvr>
                                      <p:tavLst>
                                        <p:tav tm="100000">
                                          <p:val>
                                            <p:strVal val="#ppt_w*0.70"/>
                                          </p:val>
                                        </p:tav>
                                        <p:tav>
                                          <p:val>
                                            <p:strVal val="#ppt_w"/>
                                          </p:val>
                                        </p:tav>
                                      </p:tavLst>
                                    </p:anim>
                                    <p:anim calcmode="lin" valueType="num">
                                      <p:cBhvr additive="repl">
                                        <p:cTn id="68" dur="1000" fill="hold"/>
                                        <p:tgtEl>
                                          <p:spTgt spid="29698">
                                            <p:txEl>
                                              <p:pRg st="10" end="10"/>
                                            </p:txEl>
                                          </p:spTgt>
                                        </p:tgtEl>
                                        <p:attrNameLst>
                                          <p:attrName>ppt_h</p:attrName>
                                        </p:attrNameLst>
                                      </p:cBhvr>
                                      <p:tavLst>
                                        <p:tav tm="100000">
                                          <p:val>
                                            <p:strVal val="#ppt_h"/>
                                          </p:val>
                                        </p:tav>
                                        <p:tav>
                                          <p:val>
                                            <p:strVal val="#ppt_h"/>
                                          </p:val>
                                        </p:tav>
                                      </p:tavLst>
                                    </p:anim>
                                    <p:animEffect transition="in" filter="fade">
                                      <p:cBhvr additive="repl">
                                        <p:cTn id="69" dur="1000"/>
                                        <p:tgtEl>
                                          <p:spTgt spid="29698">
                                            <p:txEl>
                                              <p:pRg st="10" end="10"/>
                                            </p:txEl>
                                          </p:spTgt>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5" presetClass="entr" fill="hold" nodeType="clickEffect">
                                  <p:stCondLst>
                                    <p:cond delay="0"/>
                                  </p:stCondLst>
                                  <p:childTnLst>
                                    <p:set>
                                      <p:cBhvr additive="repl">
                                        <p:cTn id="73" dur="1" fill="hold">
                                          <p:stCondLst>
                                            <p:cond delay="0"/>
                                          </p:stCondLst>
                                        </p:cTn>
                                        <p:tgtEl>
                                          <p:spTgt spid="29698">
                                            <p:txEl>
                                              <p:pRg st="11" end="11"/>
                                            </p:txEl>
                                          </p:spTgt>
                                        </p:tgtEl>
                                        <p:attrNameLst>
                                          <p:attrName>style.visibility</p:attrName>
                                        </p:attrNameLst>
                                      </p:cBhvr>
                                      <p:to>
                                        <p:strVal val="visible"/>
                                      </p:to>
                                    </p:set>
                                    <p:anim calcmode="lin" valueType="num">
                                      <p:cBhvr additive="repl">
                                        <p:cTn id="74" dur="1000" fill="hold"/>
                                        <p:tgtEl>
                                          <p:spTgt spid="29698">
                                            <p:txEl>
                                              <p:pRg st="11" end="11"/>
                                            </p:txEl>
                                          </p:spTgt>
                                        </p:tgtEl>
                                        <p:attrNameLst>
                                          <p:attrName>ppt_w</p:attrName>
                                        </p:attrNameLst>
                                      </p:cBhvr>
                                      <p:tavLst>
                                        <p:tav tm="100000">
                                          <p:val>
                                            <p:strVal val="#ppt_w*0.70"/>
                                          </p:val>
                                        </p:tav>
                                        <p:tav>
                                          <p:val>
                                            <p:strVal val="#ppt_w"/>
                                          </p:val>
                                        </p:tav>
                                      </p:tavLst>
                                    </p:anim>
                                    <p:anim calcmode="lin" valueType="num">
                                      <p:cBhvr additive="repl">
                                        <p:cTn id="75" dur="1000" fill="hold"/>
                                        <p:tgtEl>
                                          <p:spTgt spid="29698">
                                            <p:txEl>
                                              <p:pRg st="11" end="11"/>
                                            </p:txEl>
                                          </p:spTgt>
                                        </p:tgtEl>
                                        <p:attrNameLst>
                                          <p:attrName>ppt_h</p:attrName>
                                        </p:attrNameLst>
                                      </p:cBhvr>
                                      <p:tavLst>
                                        <p:tav tm="100000">
                                          <p:val>
                                            <p:strVal val="#ppt_h"/>
                                          </p:val>
                                        </p:tav>
                                        <p:tav>
                                          <p:val>
                                            <p:strVal val="#ppt_h"/>
                                          </p:val>
                                        </p:tav>
                                      </p:tavLst>
                                    </p:anim>
                                    <p:animEffect transition="in" filter="fade">
                                      <p:cBhvr additive="repl">
                                        <p:cTn id="76" dur="1000"/>
                                        <p:tgtEl>
                                          <p:spTgt spid="29698">
                                            <p:txEl>
                                              <p:pRg st="11" end="11"/>
                                            </p:txEl>
                                          </p:spTgt>
                                        </p:tgtEl>
                                      </p:cBhvr>
                                    </p:animEffect>
                                  </p:childTnLst>
                                </p:cTn>
                              </p:par>
                              <p:par>
                                <p:cTn id="77" presetID="55" presetClass="entr" fill="hold" nodeType="withEffect">
                                  <p:stCondLst>
                                    <p:cond delay="0"/>
                                  </p:stCondLst>
                                  <p:childTnLst>
                                    <p:set>
                                      <p:cBhvr additive="repl">
                                        <p:cTn id="78" dur="1" fill="hold">
                                          <p:stCondLst>
                                            <p:cond delay="0"/>
                                          </p:stCondLst>
                                        </p:cTn>
                                        <p:tgtEl>
                                          <p:spTgt spid="29698">
                                            <p:txEl>
                                              <p:pRg st="12" end="12"/>
                                            </p:txEl>
                                          </p:spTgt>
                                        </p:tgtEl>
                                        <p:attrNameLst>
                                          <p:attrName>style.visibility</p:attrName>
                                        </p:attrNameLst>
                                      </p:cBhvr>
                                      <p:to>
                                        <p:strVal val="visible"/>
                                      </p:to>
                                    </p:set>
                                    <p:anim calcmode="lin" valueType="num">
                                      <p:cBhvr additive="repl">
                                        <p:cTn id="79" dur="1000" fill="hold"/>
                                        <p:tgtEl>
                                          <p:spTgt spid="29698">
                                            <p:txEl>
                                              <p:pRg st="12" end="12"/>
                                            </p:txEl>
                                          </p:spTgt>
                                        </p:tgtEl>
                                        <p:attrNameLst>
                                          <p:attrName>ppt_w</p:attrName>
                                        </p:attrNameLst>
                                      </p:cBhvr>
                                      <p:tavLst>
                                        <p:tav tm="100000">
                                          <p:val>
                                            <p:strVal val="#ppt_w*0.70"/>
                                          </p:val>
                                        </p:tav>
                                        <p:tav>
                                          <p:val>
                                            <p:strVal val="#ppt_w"/>
                                          </p:val>
                                        </p:tav>
                                      </p:tavLst>
                                    </p:anim>
                                    <p:anim calcmode="lin" valueType="num">
                                      <p:cBhvr additive="repl">
                                        <p:cTn id="80" dur="1000" fill="hold"/>
                                        <p:tgtEl>
                                          <p:spTgt spid="29698">
                                            <p:txEl>
                                              <p:pRg st="12" end="12"/>
                                            </p:txEl>
                                          </p:spTgt>
                                        </p:tgtEl>
                                        <p:attrNameLst>
                                          <p:attrName>ppt_h</p:attrName>
                                        </p:attrNameLst>
                                      </p:cBhvr>
                                      <p:tavLst>
                                        <p:tav tm="100000">
                                          <p:val>
                                            <p:strVal val="#ppt_h"/>
                                          </p:val>
                                        </p:tav>
                                        <p:tav>
                                          <p:val>
                                            <p:strVal val="#ppt_h"/>
                                          </p:val>
                                        </p:tav>
                                      </p:tavLst>
                                    </p:anim>
                                    <p:animEffect transition="in" filter="fade">
                                      <p:cBhvr additive="repl">
                                        <p:cTn id="81" dur="1000"/>
                                        <p:tgtEl>
                                          <p:spTgt spid="29698">
                                            <p:txEl>
                                              <p:pRg st="12" end="12"/>
                                            </p:txEl>
                                          </p:spTgt>
                                        </p:tgtEl>
                                      </p:cBhvr>
                                    </p:animEffect>
                                  </p:childTnLst>
                                </p:cTn>
                              </p:par>
                              <p:par>
                                <p:cTn id="82" presetID="55" presetClass="entr" fill="hold" nodeType="withEffect">
                                  <p:stCondLst>
                                    <p:cond delay="0"/>
                                  </p:stCondLst>
                                  <p:childTnLst>
                                    <p:set>
                                      <p:cBhvr additive="repl">
                                        <p:cTn id="83" dur="1" fill="hold">
                                          <p:stCondLst>
                                            <p:cond delay="0"/>
                                          </p:stCondLst>
                                        </p:cTn>
                                        <p:tgtEl>
                                          <p:spTgt spid="29698">
                                            <p:txEl>
                                              <p:pRg st="13" end="13"/>
                                            </p:txEl>
                                          </p:spTgt>
                                        </p:tgtEl>
                                        <p:attrNameLst>
                                          <p:attrName>style.visibility</p:attrName>
                                        </p:attrNameLst>
                                      </p:cBhvr>
                                      <p:to>
                                        <p:strVal val="visible"/>
                                      </p:to>
                                    </p:set>
                                    <p:anim calcmode="lin" valueType="num">
                                      <p:cBhvr additive="repl">
                                        <p:cTn id="84" dur="1000" fill="hold"/>
                                        <p:tgtEl>
                                          <p:spTgt spid="29698">
                                            <p:txEl>
                                              <p:pRg st="13" end="13"/>
                                            </p:txEl>
                                          </p:spTgt>
                                        </p:tgtEl>
                                        <p:attrNameLst>
                                          <p:attrName>ppt_w</p:attrName>
                                        </p:attrNameLst>
                                      </p:cBhvr>
                                      <p:tavLst>
                                        <p:tav tm="100000">
                                          <p:val>
                                            <p:strVal val="#ppt_w*0.70"/>
                                          </p:val>
                                        </p:tav>
                                        <p:tav>
                                          <p:val>
                                            <p:strVal val="#ppt_w"/>
                                          </p:val>
                                        </p:tav>
                                      </p:tavLst>
                                    </p:anim>
                                    <p:anim calcmode="lin" valueType="num">
                                      <p:cBhvr additive="repl">
                                        <p:cTn id="85" dur="1000" fill="hold"/>
                                        <p:tgtEl>
                                          <p:spTgt spid="29698">
                                            <p:txEl>
                                              <p:pRg st="13" end="13"/>
                                            </p:txEl>
                                          </p:spTgt>
                                        </p:tgtEl>
                                        <p:attrNameLst>
                                          <p:attrName>ppt_h</p:attrName>
                                        </p:attrNameLst>
                                      </p:cBhvr>
                                      <p:tavLst>
                                        <p:tav tm="100000">
                                          <p:val>
                                            <p:strVal val="#ppt_h"/>
                                          </p:val>
                                        </p:tav>
                                        <p:tav>
                                          <p:val>
                                            <p:strVal val="#ppt_h"/>
                                          </p:val>
                                        </p:tav>
                                      </p:tavLst>
                                    </p:anim>
                                    <p:animEffect transition="in" filter="fade">
                                      <p:cBhvr additive="repl">
                                        <p:cTn id="86" dur="1000"/>
                                        <p:tgtEl>
                                          <p:spTgt spid="29698">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Quick Review </a:t>
            </a:r>
            <a:endParaRPr lang="en-US" dirty="0"/>
          </a:p>
        </p:txBody>
      </p:sp>
      <p:pic>
        <p:nvPicPr>
          <p:cNvPr id="6" name="Content Placeholder 5"/>
          <p:cNvPicPr>
            <a:picLocks noGrp="1" noChangeAspect="1"/>
          </p:cNvPicPr>
          <p:nvPr>
            <p:ph sz="quarter" idx="1"/>
          </p:nvPr>
        </p:nvPicPr>
        <p:blipFill>
          <a:blip r:embed="rId2"/>
          <a:stretch>
            <a:fillRect/>
          </a:stretch>
        </p:blipFill>
        <p:spPr>
          <a:xfrm>
            <a:off x="1066800" y="1676400"/>
            <a:ext cx="7162799" cy="4648199"/>
          </a:xfrm>
          <a:prstGeom prst="rect">
            <a:avLst/>
          </a:prstGeom>
        </p:spPr>
      </p:pic>
    </p:spTree>
    <p:extLst>
      <p:ext uri="{BB962C8B-B14F-4D97-AF65-F5344CB8AC3E}">
        <p14:creationId xmlns:p14="http://schemas.microsoft.com/office/powerpoint/2010/main" val="2361789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Education</a:t>
            </a:r>
            <a:endParaRPr lang="en-US" sz="3600" dirty="0"/>
          </a:p>
        </p:txBody>
      </p:sp>
      <p:sp>
        <p:nvSpPr>
          <p:cNvPr id="3" name="Content Placeholder 2"/>
          <p:cNvSpPr>
            <a:spLocks noGrp="1"/>
          </p:cNvSpPr>
          <p:nvPr>
            <p:ph sz="quarter" idx="1"/>
          </p:nvPr>
        </p:nvSpPr>
        <p:spPr/>
        <p:txBody>
          <a:bodyPr/>
          <a:lstStyle/>
          <a:p>
            <a:r>
              <a:rPr lang="en-US" sz="2800" dirty="0" smtClean="0"/>
              <a:t>Education is the social institution responsible for the systematic transmission of knowledge, skills, and cultural values within a formally organized structure</a:t>
            </a:r>
            <a:r>
              <a:rPr lang="en-US" dirty="0" smtClean="0"/>
              <a:t>.</a:t>
            </a:r>
            <a:endParaRPr lang="en-US" dirty="0"/>
          </a:p>
        </p:txBody>
      </p:sp>
    </p:spTree>
    <p:extLst>
      <p:ext uri="{BB962C8B-B14F-4D97-AF65-F5344CB8AC3E}">
        <p14:creationId xmlns:p14="http://schemas.microsoft.com/office/powerpoint/2010/main" val="3290616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functionalist</a:t>
            </a:r>
            <a:endParaRPr lang="en-US" dirty="0"/>
          </a:p>
        </p:txBody>
      </p:sp>
      <p:sp>
        <p:nvSpPr>
          <p:cNvPr id="3" name="Content Placeholder 2"/>
          <p:cNvSpPr>
            <a:spLocks noGrp="1"/>
          </p:cNvSpPr>
          <p:nvPr>
            <p:ph sz="quarter" idx="1"/>
          </p:nvPr>
        </p:nvSpPr>
        <p:spPr/>
        <p:txBody>
          <a:bodyPr>
            <a:normAutofit/>
          </a:bodyPr>
          <a:lstStyle/>
          <a:p>
            <a:r>
              <a:rPr lang="en-US" dirty="0" smtClean="0"/>
              <a:t>Functionalist perspectives on education</a:t>
            </a:r>
          </a:p>
          <a:p>
            <a:pPr lvl="1"/>
            <a:endParaRPr lang="en-US" dirty="0" smtClean="0"/>
          </a:p>
          <a:p>
            <a:pPr lvl="1"/>
            <a:r>
              <a:rPr lang="en-US" sz="2000" dirty="0" smtClean="0"/>
              <a:t>Manifest functions: socialization, transmission of culture, social control, social placement, change innovation</a:t>
            </a:r>
          </a:p>
          <a:p>
            <a:pPr lvl="1"/>
            <a:endParaRPr lang="en-US" sz="2000" dirty="0" smtClean="0"/>
          </a:p>
          <a:p>
            <a:pPr lvl="1"/>
            <a:r>
              <a:rPr lang="en-US" sz="2000" dirty="0" smtClean="0"/>
              <a:t>Latent functions: restricting some activities, matchmaking and production of social networks, creating a generation gap</a:t>
            </a:r>
          </a:p>
        </p:txBody>
      </p:sp>
    </p:spTree>
    <p:extLst>
      <p:ext uri="{BB962C8B-B14F-4D97-AF65-F5344CB8AC3E}">
        <p14:creationId xmlns:p14="http://schemas.microsoft.com/office/powerpoint/2010/main" val="28916277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Figure 12.1</a:t>
            </a:r>
            <a:br>
              <a:rPr lang="en-US" sz="3200" dirty="0" smtClean="0"/>
            </a:br>
            <a:r>
              <a:rPr lang="en-US" sz="3200" i="1" dirty="0" smtClean="0"/>
              <a:t>Manifest and Latent Functions of Education</a:t>
            </a:r>
            <a:endParaRPr lang="en-US" sz="3200" i="1" dirty="0"/>
          </a:p>
        </p:txBody>
      </p:sp>
      <p:sp>
        <p:nvSpPr>
          <p:cNvPr id="3" name="Content Placeholder 2"/>
          <p:cNvSpPr>
            <a:spLocks noGrp="1"/>
          </p:cNvSpPr>
          <p:nvPr>
            <p:ph sz="quarter" idx="1"/>
          </p:nvPr>
        </p:nvSpPr>
        <p:spPr/>
        <p:txBody>
          <a:bodyPr/>
          <a:lstStyle/>
          <a:p>
            <a:pPr marL="0" indent="0" algn="ctr">
              <a:buNone/>
            </a:pPr>
            <a:r>
              <a:rPr lang="en-US" dirty="0" smtClean="0">
                <a:solidFill>
                  <a:srgbClr val="FF0000"/>
                </a:solidFill>
              </a:rPr>
              <a:t>&lt;insert Figure 12.1&gt;</a:t>
            </a:r>
            <a:endParaRPr lang="en-US"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8" y="1728155"/>
            <a:ext cx="6615112" cy="4825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35770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t>CONFLICT</a:t>
            </a:r>
            <a:endParaRPr lang="en-US" sz="4000" dirty="0"/>
          </a:p>
        </p:txBody>
      </p:sp>
      <p:sp>
        <p:nvSpPr>
          <p:cNvPr id="3" name="Content Placeholder 2"/>
          <p:cNvSpPr>
            <a:spLocks noGrp="1"/>
          </p:cNvSpPr>
          <p:nvPr>
            <p:ph sz="quarter" idx="1"/>
          </p:nvPr>
        </p:nvSpPr>
        <p:spPr/>
        <p:txBody>
          <a:bodyPr>
            <a:normAutofit/>
          </a:bodyPr>
          <a:lstStyle/>
          <a:p>
            <a:endParaRPr lang="en-US" dirty="0"/>
          </a:p>
          <a:p>
            <a:pPr lvl="1"/>
            <a:r>
              <a:rPr lang="en-US" sz="2400" dirty="0" smtClean="0"/>
              <a:t>Cultural capital refers to the social assets that include values, beliefs, attitudes, and competencies in language and culture.</a:t>
            </a:r>
          </a:p>
          <a:p>
            <a:pPr lvl="1"/>
            <a:endParaRPr lang="en-US" sz="2400" dirty="0"/>
          </a:p>
          <a:p>
            <a:pPr lvl="1"/>
            <a:r>
              <a:rPr lang="en-US" sz="2400" dirty="0" smtClean="0"/>
              <a:t>Tracking refers to the practice of assigning students to specific curriculum groups and courses on the basis of their test scores, previous grades, or other criteria.</a:t>
            </a:r>
          </a:p>
        </p:txBody>
      </p:sp>
    </p:spTree>
    <p:extLst>
      <p:ext uri="{BB962C8B-B14F-4D97-AF65-F5344CB8AC3E}">
        <p14:creationId xmlns:p14="http://schemas.microsoft.com/office/powerpoint/2010/main" val="33558251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This…</a:t>
            </a:r>
            <a:endParaRPr lang="en-US" dirty="0"/>
          </a:p>
        </p:txBody>
      </p:sp>
      <p:pic>
        <p:nvPicPr>
          <p:cNvPr id="14338" name="Picture 2" descr="http://safestwaydrivingschool.com/_derived/consider_this.htm_cmp_bubbles010_hbt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61102"/>
            <a:ext cx="2468880" cy="105809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57350"/>
            <a:ext cx="4191000" cy="494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76800" y="1657350"/>
            <a:ext cx="3672840" cy="2031325"/>
          </a:xfrm>
          <a:prstGeom prst="rect">
            <a:avLst/>
          </a:prstGeom>
          <a:noFill/>
        </p:spPr>
        <p:txBody>
          <a:bodyPr wrap="square" rtlCol="0">
            <a:spAutoFit/>
          </a:bodyPr>
          <a:lstStyle/>
          <a:p>
            <a:pPr algn="ctr"/>
            <a:r>
              <a:rPr lang="en-US" dirty="0" smtClean="0"/>
              <a:t>Figure 12.2</a:t>
            </a:r>
          </a:p>
          <a:p>
            <a:pPr algn="ctr"/>
            <a:r>
              <a:rPr lang="en-US" i="1" dirty="0" smtClean="0"/>
              <a:t>Children who are able to visit museums, libraries, and musical events may gain cultural capital that other children do not possess. What is cultural capital? Why is it important in the process of class reproduction?</a:t>
            </a:r>
            <a:endParaRPr lang="en-US" i="1" dirty="0"/>
          </a:p>
        </p:txBody>
      </p:sp>
    </p:spTree>
    <p:extLst>
      <p:ext uri="{BB962C8B-B14F-4D97-AF65-F5344CB8AC3E}">
        <p14:creationId xmlns:p14="http://schemas.microsoft.com/office/powerpoint/2010/main" val="36396856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CONFLICT THEORY</a:t>
            </a:r>
            <a:endParaRPr lang="en-US" sz="3600" dirty="0"/>
          </a:p>
        </p:txBody>
      </p:sp>
      <p:sp>
        <p:nvSpPr>
          <p:cNvPr id="3" name="Content Placeholder 2"/>
          <p:cNvSpPr>
            <a:spLocks noGrp="1"/>
          </p:cNvSpPr>
          <p:nvPr>
            <p:ph sz="quarter" idx="1"/>
          </p:nvPr>
        </p:nvSpPr>
        <p:spPr/>
        <p:txBody>
          <a:bodyPr>
            <a:noAutofit/>
          </a:bodyPr>
          <a:lstStyle/>
          <a:p>
            <a:pPr lvl="1"/>
            <a:r>
              <a:rPr lang="en-US" sz="2400" dirty="0"/>
              <a:t>The hidden curriculum is the transmission of cultural values and attitudes through implied demands found in the rules, routines, and regulations of schools.</a:t>
            </a:r>
          </a:p>
          <a:p>
            <a:pPr lvl="1"/>
            <a:endParaRPr lang="en-US" sz="2400" dirty="0"/>
          </a:p>
          <a:p>
            <a:pPr lvl="1"/>
            <a:r>
              <a:rPr lang="en-US" sz="2400" dirty="0" err="1"/>
              <a:t>Credentialism</a:t>
            </a:r>
            <a:r>
              <a:rPr lang="en-US" sz="2400" dirty="0"/>
              <a:t> is the process of social section in which class advantage and social status are linked to the possession of academic qualifications</a:t>
            </a:r>
            <a:r>
              <a:rPr lang="en-US" sz="2400" dirty="0" smtClean="0"/>
              <a:t>.</a:t>
            </a:r>
            <a:endParaRPr lang="en-US" sz="2400" dirty="0"/>
          </a:p>
        </p:txBody>
      </p:sp>
    </p:spTree>
    <p:extLst>
      <p:ext uri="{BB962C8B-B14F-4D97-AF65-F5344CB8AC3E}">
        <p14:creationId xmlns:p14="http://schemas.microsoft.com/office/powerpoint/2010/main" val="3726214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SYMBOLIC INTERACTIONIST</a:t>
            </a:r>
            <a:endParaRPr lang="en-US" sz="3600" dirty="0"/>
          </a:p>
        </p:txBody>
      </p:sp>
      <p:sp>
        <p:nvSpPr>
          <p:cNvPr id="3" name="Content Placeholder 2"/>
          <p:cNvSpPr>
            <a:spLocks noGrp="1"/>
          </p:cNvSpPr>
          <p:nvPr>
            <p:ph sz="quarter" idx="1"/>
          </p:nvPr>
        </p:nvSpPr>
        <p:spPr/>
        <p:txBody>
          <a:bodyPr>
            <a:normAutofit/>
          </a:bodyPr>
          <a:lstStyle/>
          <a:p>
            <a:r>
              <a:rPr lang="en-US" sz="2800" dirty="0" smtClean="0"/>
              <a:t>Symbolic interactionist perspectives on education focus on classroom communication patterns and educational practices.</a:t>
            </a:r>
          </a:p>
        </p:txBody>
      </p:sp>
    </p:spTree>
    <p:extLst>
      <p:ext uri="{BB962C8B-B14F-4D97-AF65-F5344CB8AC3E}">
        <p14:creationId xmlns:p14="http://schemas.microsoft.com/office/powerpoint/2010/main" val="39993599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FORMAL AND INFORMAL EDUCATION</a:t>
            </a:r>
            <a:endParaRPr lang="en-US" dirty="0"/>
          </a:p>
        </p:txBody>
      </p:sp>
      <p:sp>
        <p:nvSpPr>
          <p:cNvPr id="3" name="Content Placeholder 2"/>
          <p:cNvSpPr>
            <a:spLocks noGrp="1"/>
          </p:cNvSpPr>
          <p:nvPr>
            <p:ph idx="1"/>
          </p:nvPr>
        </p:nvSpPr>
        <p:spPr/>
        <p:txBody>
          <a:bodyPr>
            <a:normAutofit/>
          </a:bodyPr>
          <a:lstStyle/>
          <a:p>
            <a:r>
              <a:rPr lang="en-US" sz="2400" b="0" dirty="0" smtClean="0"/>
              <a:t>Formal Education - </a:t>
            </a:r>
          </a:p>
          <a:p>
            <a:endParaRPr lang="en-US" sz="2400" b="0" dirty="0"/>
          </a:p>
          <a:p>
            <a:r>
              <a:rPr lang="en-US" sz="2400" b="0" dirty="0" smtClean="0"/>
              <a:t>Informal Education</a:t>
            </a:r>
            <a:endParaRPr lang="en-US" sz="2400" b="0" dirty="0"/>
          </a:p>
        </p:txBody>
      </p:sp>
    </p:spTree>
    <p:extLst>
      <p:ext uri="{BB962C8B-B14F-4D97-AF65-F5344CB8AC3E}">
        <p14:creationId xmlns:p14="http://schemas.microsoft.com/office/powerpoint/2010/main" val="14623216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UNIVERSAL ACCESS TO EDUCATION</a:t>
            </a:r>
            <a:endParaRPr lang="en-US" dirty="0"/>
          </a:p>
        </p:txBody>
      </p:sp>
      <p:sp>
        <p:nvSpPr>
          <p:cNvPr id="3" name="Content Placeholder 2"/>
          <p:cNvSpPr>
            <a:spLocks noGrp="1"/>
          </p:cNvSpPr>
          <p:nvPr>
            <p:ph idx="1"/>
          </p:nvPr>
        </p:nvSpPr>
        <p:spPr/>
        <p:txBody>
          <a:bodyPr/>
          <a:lstStyle/>
          <a:p>
            <a:r>
              <a:rPr lang="en-US" sz="2400" b="0" dirty="0" smtClean="0"/>
              <a:t>Access to Education:</a:t>
            </a:r>
          </a:p>
          <a:p>
            <a:r>
              <a:rPr lang="en-US" sz="2400" b="0" dirty="0" smtClean="0"/>
              <a:t>Plessy vs Ferguson</a:t>
            </a:r>
          </a:p>
          <a:p>
            <a:r>
              <a:rPr lang="en-US" sz="2400" b="0" dirty="0" smtClean="0"/>
              <a:t>Brown vs Tampa, KS Board of Education</a:t>
            </a:r>
          </a:p>
          <a:p>
            <a:r>
              <a:rPr lang="en-US" sz="2400" b="0" dirty="0" smtClean="0"/>
              <a:t>Mills vs Board of Education</a:t>
            </a:r>
          </a:p>
          <a:p>
            <a:endParaRPr lang="en-US" sz="2400" b="0" dirty="0" smtClean="0"/>
          </a:p>
          <a:p>
            <a:endParaRPr lang="en-US" dirty="0"/>
          </a:p>
          <a:p>
            <a:endParaRPr lang="en-US" dirty="0"/>
          </a:p>
        </p:txBody>
      </p:sp>
    </p:spTree>
    <p:extLst>
      <p:ext uri="{BB962C8B-B14F-4D97-AF65-F5344CB8AC3E}">
        <p14:creationId xmlns:p14="http://schemas.microsoft.com/office/powerpoint/2010/main" val="1539932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41300"/>
            <a:ext cx="8062913" cy="658813"/>
          </a:xfrm>
        </p:spPr>
        <p:txBody>
          <a:bodyPr/>
          <a:lstStyle/>
          <a:p>
            <a:pPr algn="r" fontAlgn="auto">
              <a:spcAft>
                <a:spcPts val="0"/>
              </a:spcAft>
              <a:defRPr/>
            </a:pPr>
            <a:r>
              <a:rPr lang="en-US" dirty="0" smtClean="0"/>
              <a:t>Figure 16.5</a:t>
            </a:r>
            <a:endParaRPr lang="en-US" dirty="0"/>
          </a:p>
        </p:txBody>
      </p:sp>
      <p:pic>
        <p:nvPicPr>
          <p:cNvPr id="4" name="Picture Placeholder 3"/>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tretch>
            <a:fillRect/>
          </a:stretch>
        </p:blipFill>
        <p:spPr>
          <a:xfrm>
            <a:off x="4514930" y="1244646"/>
            <a:ext cx="3979703" cy="4983070"/>
          </a:xfrm>
          <a:prstGeom prst="rect">
            <a:avLst/>
          </a:prstGeom>
        </p:spPr>
      </p:pic>
      <p:sp>
        <p:nvSpPr>
          <p:cNvPr id="10243" name="Text Placeholder 13"/>
          <p:cNvSpPr>
            <a:spLocks noGrp="1"/>
          </p:cNvSpPr>
          <p:nvPr>
            <p:ph type="body" sz="quarter" idx="4294967295"/>
          </p:nvPr>
        </p:nvSpPr>
        <p:spPr>
          <a:xfrm>
            <a:off x="457200" y="1108075"/>
            <a:ext cx="3913188" cy="5256213"/>
          </a:xfrm>
          <a:prstGeom prst="rect">
            <a:avLst/>
          </a:prstGeom>
        </p:spPr>
        <p:txBody>
          <a:bodyPr/>
          <a:lstStyle/>
          <a:p>
            <a:r>
              <a:rPr lang="en-US" sz="1600" dirty="0" smtClean="0">
                <a:solidFill>
                  <a:schemeClr val="tx1"/>
                </a:solidFill>
              </a:rPr>
              <a:t>How </a:t>
            </a:r>
            <a:r>
              <a:rPr lang="en-US" sz="1600" dirty="0">
                <a:solidFill>
                  <a:schemeClr val="tx1"/>
                </a:solidFill>
              </a:rPr>
              <a:t>has your state’s revenue affected your educational opportunities? (Graph courtesy of Census </a:t>
            </a:r>
            <a:r>
              <a:rPr lang="en-US" sz="1600" dirty="0" smtClean="0">
                <a:solidFill>
                  <a:schemeClr val="tx1"/>
                </a:solidFill>
              </a:rPr>
              <a:t>of Governments</a:t>
            </a:r>
            <a:r>
              <a:rPr lang="en-US" sz="1600" dirty="0">
                <a:solidFill>
                  <a:schemeClr val="tx1"/>
                </a:solidFill>
              </a:rPr>
              <a:t>: Survey of School System Finances 2012)</a:t>
            </a:r>
          </a:p>
        </p:txBody>
      </p:sp>
      <p:pic>
        <p:nvPicPr>
          <p:cNvPr id="6" name="Picture 5" descr="OSX-Stacked-TM-RGB-300dpi-201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087" y="227959"/>
            <a:ext cx="1226434" cy="833592"/>
          </a:xfrm>
          <a:prstGeom prst="rect">
            <a:avLst/>
          </a:prstGeom>
        </p:spPr>
      </p:pic>
    </p:spTree>
    <p:extLst>
      <p:ext uri="{BB962C8B-B14F-4D97-AF65-F5344CB8AC3E}">
        <p14:creationId xmlns:p14="http://schemas.microsoft.com/office/powerpoint/2010/main" val="24487323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Hot topics in education</a:t>
            </a:r>
            <a:endParaRPr lang="en-US" dirty="0"/>
          </a:p>
        </p:txBody>
      </p:sp>
      <p:sp>
        <p:nvSpPr>
          <p:cNvPr id="3" name="Content Placeholder 2"/>
          <p:cNvSpPr>
            <a:spLocks noGrp="1"/>
          </p:cNvSpPr>
          <p:nvPr>
            <p:ph sz="quarter" idx="1"/>
          </p:nvPr>
        </p:nvSpPr>
        <p:spPr/>
        <p:txBody>
          <a:bodyPr>
            <a:normAutofit/>
          </a:bodyPr>
          <a:lstStyle/>
          <a:p>
            <a:pPr marL="457200" indent="-457200">
              <a:buAutoNum type="arabicPeriod"/>
            </a:pPr>
            <a:r>
              <a:rPr lang="en-US" sz="2400" dirty="0" smtClean="0"/>
              <a:t>.Equal Education</a:t>
            </a:r>
          </a:p>
          <a:p>
            <a:pPr marL="457200" indent="-457200">
              <a:buAutoNum type="arabicPeriod"/>
            </a:pPr>
            <a:r>
              <a:rPr lang="en-US" sz="2400" dirty="0" smtClean="0"/>
              <a:t>Head Start</a:t>
            </a:r>
          </a:p>
          <a:p>
            <a:pPr marL="457200" indent="-457200">
              <a:buAutoNum type="arabicPeriod"/>
            </a:pPr>
            <a:r>
              <a:rPr lang="en-US" sz="2400" dirty="0" smtClean="0"/>
              <a:t>Busing</a:t>
            </a:r>
          </a:p>
          <a:p>
            <a:pPr marL="457200" indent="-457200">
              <a:buAutoNum type="arabicPeriod"/>
            </a:pPr>
            <a:r>
              <a:rPr lang="en-US" sz="2400" dirty="0" smtClean="0"/>
              <a:t>No Child Left Behind</a:t>
            </a:r>
          </a:p>
          <a:p>
            <a:pPr marL="457200" indent="-457200">
              <a:buAutoNum type="arabicPeriod"/>
            </a:pPr>
            <a:r>
              <a:rPr lang="en-US" sz="2400" dirty="0" smtClean="0"/>
              <a:t>Teaching to the Test</a:t>
            </a:r>
          </a:p>
          <a:p>
            <a:pPr marL="457200" indent="-457200">
              <a:buAutoNum type="arabicPeriod"/>
            </a:pPr>
            <a:r>
              <a:rPr lang="en-US" sz="2400" dirty="0" smtClean="0"/>
              <a:t>Bilingual Education</a:t>
            </a:r>
          </a:p>
          <a:p>
            <a:pPr marL="457200" indent="-457200">
              <a:buAutoNum type="arabicPeriod"/>
            </a:pPr>
            <a:r>
              <a:rPr lang="en-US" sz="2400" dirty="0" smtClean="0"/>
              <a:t>Common Care</a:t>
            </a:r>
          </a:p>
        </p:txBody>
      </p:sp>
    </p:spTree>
    <p:extLst>
      <p:ext uri="{BB962C8B-B14F-4D97-AF65-F5344CB8AC3E}">
        <p14:creationId xmlns:p14="http://schemas.microsoft.com/office/powerpoint/2010/main" val="8059452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Charter schools and homeschooling</a:t>
            </a:r>
            <a:endParaRPr lang="en-US" dirty="0"/>
          </a:p>
        </p:txBody>
      </p:sp>
      <p:sp>
        <p:nvSpPr>
          <p:cNvPr id="3" name="Content Placeholder 2"/>
          <p:cNvSpPr>
            <a:spLocks noGrp="1"/>
          </p:cNvSpPr>
          <p:nvPr>
            <p:ph sz="quarter" idx="1"/>
          </p:nvPr>
        </p:nvSpPr>
        <p:spPr/>
        <p:txBody>
          <a:bodyPr/>
          <a:lstStyle/>
          <a:p>
            <a:endParaRPr lang="en-US" dirty="0"/>
          </a:p>
          <a:p>
            <a:r>
              <a:rPr lang="en-US" sz="2800" dirty="0" smtClean="0"/>
              <a:t>Charter schools</a:t>
            </a:r>
          </a:p>
          <a:p>
            <a:endParaRPr lang="en-US" sz="2800" dirty="0"/>
          </a:p>
          <a:p>
            <a:r>
              <a:rPr lang="en-US" sz="2800" dirty="0" smtClean="0"/>
              <a:t>Home schooling</a:t>
            </a:r>
            <a:endParaRPr lang="en-US" sz="2800" dirty="0"/>
          </a:p>
        </p:txBody>
      </p:sp>
    </p:spTree>
    <p:extLst>
      <p:ext uri="{BB962C8B-B14F-4D97-AF65-F5344CB8AC3E}">
        <p14:creationId xmlns:p14="http://schemas.microsoft.com/office/powerpoint/2010/main" val="33495876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Issues in education</a:t>
            </a:r>
            <a:endParaRPr lang="en-US" dirty="0"/>
          </a:p>
        </p:txBody>
      </p:sp>
      <p:sp>
        <p:nvSpPr>
          <p:cNvPr id="3" name="Content Placeholder 2"/>
          <p:cNvSpPr>
            <a:spLocks noGrp="1"/>
          </p:cNvSpPr>
          <p:nvPr>
            <p:ph sz="quarter" idx="1"/>
          </p:nvPr>
        </p:nvSpPr>
        <p:spPr/>
        <p:txBody>
          <a:bodyPr>
            <a:normAutofit/>
          </a:bodyPr>
          <a:lstStyle/>
          <a:p>
            <a:pPr marL="457200" indent="-457200">
              <a:buAutoNum type="arabicPeriod"/>
            </a:pPr>
            <a:r>
              <a:rPr lang="en-US" sz="2400" dirty="0" smtClean="0"/>
              <a:t>Teacher Training</a:t>
            </a:r>
          </a:p>
          <a:p>
            <a:pPr marL="457200" indent="-457200">
              <a:buAutoNum type="arabicPeriod"/>
            </a:pPr>
            <a:r>
              <a:rPr lang="en-US" sz="2400" dirty="0" smtClean="0"/>
              <a:t>Social Promotion</a:t>
            </a:r>
          </a:p>
          <a:p>
            <a:pPr marL="457200" indent="-457200">
              <a:buAutoNum type="arabicPeriod"/>
            </a:pPr>
            <a:r>
              <a:rPr lang="en-US" sz="2400" dirty="0" smtClean="0"/>
              <a:t>Affirmative Action</a:t>
            </a:r>
          </a:p>
          <a:p>
            <a:pPr marL="457200" indent="-457200">
              <a:buAutoNum type="arabicPeriod"/>
            </a:pPr>
            <a:r>
              <a:rPr lang="en-US" sz="2400" dirty="0" smtClean="0"/>
              <a:t>Rising Student </a:t>
            </a:r>
            <a:r>
              <a:rPr lang="en-US" sz="2400" smtClean="0"/>
              <a:t>Loan Debt</a:t>
            </a:r>
            <a:endParaRPr lang="en-US" sz="2400" dirty="0" smtClean="0"/>
          </a:p>
        </p:txBody>
      </p:sp>
    </p:spTree>
    <p:extLst>
      <p:ext uri="{BB962C8B-B14F-4D97-AF65-F5344CB8AC3E}">
        <p14:creationId xmlns:p14="http://schemas.microsoft.com/office/powerpoint/2010/main" val="33556810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502</TotalTime>
  <Words>1606</Words>
  <Application>Microsoft Office PowerPoint</Application>
  <PresentationFormat>On-screen Show (4:3)</PresentationFormat>
  <Paragraphs>251</Paragraphs>
  <Slides>37</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Arabic Typesetting</vt:lpstr>
      <vt:lpstr>Arial</vt:lpstr>
      <vt:lpstr>Arial Rounded MT Bold</vt:lpstr>
      <vt:lpstr>Baskerville Old Face</vt:lpstr>
      <vt:lpstr>Calibri</vt:lpstr>
      <vt:lpstr>Franklin Gothic Book</vt:lpstr>
      <vt:lpstr>Franklin Gothic Medium</vt:lpstr>
      <vt:lpstr>Lucida Sans Unicode</vt:lpstr>
      <vt:lpstr>Times New Roman</vt:lpstr>
      <vt:lpstr>Tunga</vt:lpstr>
      <vt:lpstr>Wingdings</vt:lpstr>
      <vt:lpstr>Angles</vt:lpstr>
      <vt:lpstr>MODULE 9</vt:lpstr>
      <vt:lpstr>OBJECTIVEsS</vt:lpstr>
      <vt:lpstr>What is Religion?</vt:lpstr>
      <vt:lpstr>History of religion?</vt:lpstr>
      <vt:lpstr>Secularization/fundamentialism</vt:lpstr>
      <vt:lpstr>Types of Religious Organization</vt:lpstr>
      <vt:lpstr>RELIGIOUS CLASSIFICATIONS</vt:lpstr>
      <vt:lpstr>Denominational Membership in the  United States</vt:lpstr>
      <vt:lpstr>RELIGIOUS BELIEFS TODAY</vt:lpstr>
      <vt:lpstr>World Religions: Christianity </vt:lpstr>
      <vt:lpstr>Christianity</vt:lpstr>
      <vt:lpstr>World Religions: Islam</vt:lpstr>
      <vt:lpstr>Islam</vt:lpstr>
      <vt:lpstr>World Religions: Judaism</vt:lpstr>
      <vt:lpstr>Judaism</vt:lpstr>
      <vt:lpstr>World Religions: Hinduism</vt:lpstr>
      <vt:lpstr>Hinduism</vt:lpstr>
      <vt:lpstr>World Religions: Buddhism</vt:lpstr>
      <vt:lpstr>Buddhism </vt:lpstr>
      <vt:lpstr>World Religions: Confucianism</vt:lpstr>
      <vt:lpstr>Confucianism</vt:lpstr>
      <vt:lpstr>Table 12.1 Major World Religions</vt:lpstr>
      <vt:lpstr>Functionalism:</vt:lpstr>
      <vt:lpstr>Concept Quick Review </vt:lpstr>
      <vt:lpstr>Education</vt:lpstr>
      <vt:lpstr>functionalist</vt:lpstr>
      <vt:lpstr>Figure 12.1 Manifest and Latent Functions of Education</vt:lpstr>
      <vt:lpstr>CONFLICT</vt:lpstr>
      <vt:lpstr>Consider This…</vt:lpstr>
      <vt:lpstr>CONFLICT THEORY</vt:lpstr>
      <vt:lpstr>SYMBOLIC INTERACTIONIST</vt:lpstr>
      <vt:lpstr>FORMAL AND INFORMAL EDUCATION</vt:lpstr>
      <vt:lpstr>UNIVERSAL ACCESS TO EDUCATION</vt:lpstr>
      <vt:lpstr>Figure 16.5</vt:lpstr>
      <vt:lpstr>Hot topics in education</vt:lpstr>
      <vt:lpstr>Charter schools and homeschooling</vt:lpstr>
      <vt:lpstr>Issues in education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tante</dc:creator>
  <cp:lastModifiedBy>Conerly, Tonja</cp:lastModifiedBy>
  <cp:revision>67</cp:revision>
  <dcterms:created xsi:type="dcterms:W3CDTF">2017-01-20T15:53:35Z</dcterms:created>
  <dcterms:modified xsi:type="dcterms:W3CDTF">2017-04-26T18:59:13Z</dcterms:modified>
</cp:coreProperties>
</file>