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691" r:id="rId2"/>
  </p:sldMasterIdLst>
  <p:notesMasterIdLst>
    <p:notesMasterId r:id="rId12"/>
  </p:notesMasterIdLst>
  <p:handoutMasterIdLst>
    <p:handoutMasterId r:id="rId13"/>
  </p:handoutMasterIdLst>
  <p:sldIdLst>
    <p:sldId id="306" r:id="rId3"/>
    <p:sldId id="350" r:id="rId4"/>
    <p:sldId id="349" r:id="rId5"/>
    <p:sldId id="353" r:id="rId6"/>
    <p:sldId id="354" r:id="rId7"/>
    <p:sldId id="355" r:id="rId8"/>
    <p:sldId id="356" r:id="rId9"/>
    <p:sldId id="357" r:id="rId10"/>
    <p:sldId id="358" r:id="rId11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9C9"/>
    <a:srgbClr val="CC6600"/>
    <a:srgbClr val="65A4BB"/>
    <a:srgbClr val="5D9FB7"/>
    <a:srgbClr val="080808"/>
    <a:srgbClr val="111111"/>
    <a:srgbClr val="0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533" autoAdjust="0"/>
  </p:normalViewPr>
  <p:slideViewPr>
    <p:cSldViewPr snapToGrid="0">
      <p:cViewPr varScale="1">
        <p:scale>
          <a:sx n="79" d="100"/>
          <a:sy n="79" d="100"/>
        </p:scale>
        <p:origin x="102" y="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1E7072-05F1-4DC2-9CE4-1089D7FA8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28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C372F52-7FB5-4527-A4B7-C0BCD0872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5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80"/>
          <p:cNvSpPr>
            <a:spLocks noChangeArrowheads="1"/>
          </p:cNvSpPr>
          <p:nvPr userDrawn="1"/>
        </p:nvSpPr>
        <p:spPr bwMode="auto">
          <a:xfrm>
            <a:off x="0" y="0"/>
            <a:ext cx="6413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 i="1">
                <a:solidFill>
                  <a:schemeClr val="bg2"/>
                </a:solidFill>
              </a:rPr>
              <a:t>1-</a:t>
            </a:r>
            <a:fld id="{9CAA92B1-E40C-433C-ABF0-465EA2522456}" type="slidenum">
              <a:rPr lang="en-US" sz="1800" i="1">
                <a:solidFill>
                  <a:schemeClr val="bg2"/>
                </a:solidFill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US" sz="1800" i="1">
              <a:solidFill>
                <a:schemeClr val="bg2"/>
              </a:solidFill>
            </a:endParaRPr>
          </a:p>
        </p:txBody>
      </p:sp>
      <p:sp>
        <p:nvSpPr>
          <p:cNvPr id="92164" name="Rectangle 3076"/>
          <p:cNvSpPr>
            <a:spLocks noGrp="1" noChangeArrowheads="1"/>
          </p:cNvSpPr>
          <p:nvPr>
            <p:ph type="subTitle" idx="1"/>
          </p:nvPr>
        </p:nvSpPr>
        <p:spPr>
          <a:xfrm>
            <a:off x="0" y="3505200"/>
            <a:ext cx="9144000" cy="1295400"/>
          </a:xfrm>
          <a:noFill/>
        </p:spPr>
        <p:txBody>
          <a:bodyPr/>
          <a:lstStyle>
            <a:lvl1pPr marL="0" indent="0" algn="ctr">
              <a:buFont typeface="Wingdings 3" pitchFamily="18" charset="2"/>
              <a:buNone/>
              <a:defRPr sz="4400">
                <a:latin typeface="Times New Roman" pitchFamily="18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166" name="Rectangle 3078"/>
          <p:cNvSpPr>
            <a:spLocks noGrp="1" noChangeArrowheads="1"/>
          </p:cNvSpPr>
          <p:nvPr>
            <p:ph type="ctrTitle"/>
          </p:nvPr>
        </p:nvSpPr>
        <p:spPr>
          <a:xfrm>
            <a:off x="-19050" y="1066800"/>
            <a:ext cx="2743200" cy="2362200"/>
          </a:xfrm>
        </p:spPr>
        <p:txBody>
          <a:bodyPr/>
          <a:lstStyle>
            <a:lvl1pPr marL="228600">
              <a:defRPr>
                <a:solidFill>
                  <a:srgbClr val="16496C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7243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1709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3870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288" y="1430338"/>
            <a:ext cx="4260850" cy="5103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538" y="1430338"/>
            <a:ext cx="4262437" cy="5103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958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2428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6337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3153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13151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922972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6401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8788" y="200025"/>
            <a:ext cx="2179637" cy="6334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8288" y="200025"/>
            <a:ext cx="6388100" cy="633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6102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80"/>
          <p:cNvSpPr>
            <a:spLocks noChangeArrowheads="1"/>
          </p:cNvSpPr>
          <p:nvPr userDrawn="1"/>
        </p:nvSpPr>
        <p:spPr bwMode="auto">
          <a:xfrm>
            <a:off x="0" y="0"/>
            <a:ext cx="6413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 i="1">
                <a:solidFill>
                  <a:schemeClr val="bg2"/>
                </a:solidFill>
              </a:rPr>
              <a:t>1-</a:t>
            </a:r>
            <a:fld id="{C9E1BA5C-445E-41E5-A68B-FAB4C95A35B6}" type="slidenum">
              <a:rPr lang="en-US" sz="1800" i="1">
                <a:solidFill>
                  <a:schemeClr val="bg2"/>
                </a:solidFill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US" sz="1800" i="1">
              <a:solidFill>
                <a:schemeClr val="bg2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28054-153E-412B-8EB2-397C0E716DDB}" type="datetimeFigureOut">
              <a:rPr lang="en-US"/>
              <a:pPr>
                <a:defRPr/>
              </a:pPr>
              <a:t>3/31/2019</a:t>
            </a:fld>
            <a:endParaRPr lang="en-US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C4BCD-D7A0-4293-9EB8-393483528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5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FD1E6-B739-4DDF-ACD3-46A530356BE1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5948-954E-450C-8262-524691208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682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82DEB-B2F2-47BC-88B2-CAA3B049E4F5}" type="datetimeFigureOut">
              <a:rPr lang="en-US"/>
              <a:pPr>
                <a:defRPr/>
              </a:pPr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BF32F-60EE-47D7-B2DE-1D65EF150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99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1305B-6599-4387-8B38-4D56BC0EF4BE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55242-66E7-4C0A-939C-D72491800E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916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F38B1-4681-4D5F-9950-FDF73689B40E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FC236-67C9-4373-B653-EF2A4297C7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440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8BFF7-3CB9-469F-8491-37E2B3726C87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D6724-A2DD-4A51-8FEF-B60D7D9F4A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597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2947C-A3A3-4198-85EB-00E1E24A94FC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12812-14AC-46B2-A81B-4C9B2B5F2C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93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F13AD-38AA-4995-8558-0740CB201C61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F6963-6409-4680-810D-7E8161F918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76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D189-B213-4912-972F-4C9D1D8F48F5}" type="datetimeFigureOut">
              <a:rPr lang="en-US"/>
              <a:pPr>
                <a:defRPr/>
              </a:pPr>
              <a:t>3/31/2019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7E59A-900C-443B-AA94-739B9AD43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83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9BF6E-6A0F-4ED6-BE5A-87F771373743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86AB3-AB7D-4A5C-879D-CDA6877CB1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07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349C3-9C3B-49F7-9608-434B87006A4D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CDF62-7818-4A4E-AB23-CE980F0F83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31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8288" y="1430338"/>
            <a:ext cx="8675687" cy="5103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34963" y="200025"/>
            <a:ext cx="8653462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0" y="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 i="1">
                <a:solidFill>
                  <a:schemeClr val="bg2"/>
                </a:solidFill>
              </a:rPr>
              <a:t>1-</a:t>
            </a:r>
            <a:fld id="{63CE2ED7-9ACF-4B8E-BDB1-C0A64CD8810B}" type="slidenum">
              <a:rPr lang="en-US" sz="1800" i="1">
                <a:solidFill>
                  <a:schemeClr val="bg2"/>
                </a:solidFill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US" sz="1800" i="1">
              <a:solidFill>
                <a:schemeClr val="bg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i="1">
          <a:solidFill>
            <a:srgbClr val="174F75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 3" pitchFamily="18" charset="2"/>
        <a:buChar char="}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 3" pitchFamily="18" charset="2"/>
        <a:buChar char="}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89494"/>
        </a:buClr>
        <a:buFont typeface="Wingdings 3" pitchFamily="18" charset="2"/>
        <a:buChar char="}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 3" pitchFamily="18" charset="2"/>
        <a:buChar char="}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 3" pitchFamily="18" charset="2"/>
        <a:buChar char="}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 3" pitchFamily="18" charset="2"/>
        <a:buChar char="}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 3" pitchFamily="18" charset="2"/>
        <a:buChar char="}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 3" pitchFamily="18" charset="2"/>
        <a:buChar char="}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 3" pitchFamily="18" charset="2"/>
        <a:buChar char="}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9ECD967-A418-431C-9D2D-7C0BF1E1E6F5}" type="datetimeFigureOut">
              <a:rPr lang="en-US"/>
              <a:pPr>
                <a:defRPr/>
              </a:pPr>
              <a:t>3/31/2019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dirty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5321803-B9D4-46C8-9498-7415ED0608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17" r:id="rId2"/>
    <p:sldLayoutId id="214748372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8" r:id="rId9"/>
    <p:sldLayoutId id="2147483723" r:id="rId10"/>
    <p:sldLayoutId id="214748372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635125"/>
            <a:ext cx="8394700" cy="2987675"/>
          </a:xfrm>
        </p:spPr>
        <p:txBody>
          <a:bodyPr>
            <a:normAutofit/>
          </a:bodyPr>
          <a:lstStyle/>
          <a:p>
            <a:pPr marR="0" algn="ctr"/>
            <a:r>
              <a:rPr lang="en-US" sz="5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 </a:t>
            </a:r>
          </a:p>
          <a:p>
            <a:pPr marR="0" algn="ctr"/>
            <a:r>
              <a:rPr lang="en-US" sz="5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</a:rPr>
              <a:t>Strategic Management Case Analysis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6101" y="588963"/>
            <a:ext cx="8229600" cy="188753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Analyzing Strategic Management Cases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4438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200">
              <a:latin typeface="Arial" pitchFamily="34" charset="0"/>
            </a:endParaRPr>
          </a:p>
        </p:txBody>
      </p:sp>
      <p:sp>
        <p:nvSpPr>
          <p:cNvPr id="8196" name="Rectangle 18"/>
          <p:cNvSpPr>
            <a:spLocks noChangeArrowheads="1"/>
          </p:cNvSpPr>
          <p:nvPr/>
        </p:nvSpPr>
        <p:spPr bwMode="auto">
          <a:xfrm>
            <a:off x="584200" y="2882900"/>
            <a:ext cx="818515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Objectives: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Explain the steps involved in conduction a strategic management case analysis</a:t>
            </a:r>
          </a:p>
          <a:p>
            <a:pPr marL="800100" lvl="1" indent="-342900">
              <a:spcBef>
                <a:spcPct val="20000"/>
              </a:spcBef>
              <a:buClr>
                <a:schemeClr val="bg1"/>
              </a:buClr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Discuss how strategic management cases can help develop the ability to differentiate, speculate, and integrate the evaluation of complex business issues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1" y="419100"/>
            <a:ext cx="8255000" cy="8128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9219" name="Rectangle 18"/>
          <p:cNvSpPr>
            <a:spLocks noChangeArrowheads="1"/>
          </p:cNvSpPr>
          <p:nvPr/>
        </p:nvSpPr>
        <p:spPr bwMode="auto">
          <a:xfrm>
            <a:off x="368300" y="1676400"/>
            <a:ext cx="8413750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(1) Read the case </a:t>
            </a:r>
            <a:r>
              <a:rPr lang="en-US" i="1">
                <a:solidFill>
                  <a:schemeClr val="bg1"/>
                </a:solidFill>
              </a:rPr>
              <a:t>at least</a:t>
            </a:r>
            <a:r>
              <a:rPr lang="en-US">
                <a:solidFill>
                  <a:schemeClr val="bg1"/>
                </a:solidFill>
              </a:rPr>
              <a:t> twice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First, to gain an overview of the case</a:t>
            </a:r>
          </a:p>
          <a:p>
            <a:pPr lvl="1"/>
            <a:r>
              <a:rPr lang="en-US" sz="2400">
                <a:solidFill>
                  <a:schemeClr val="bg1"/>
                </a:solidFill>
              </a:rPr>
              <a:t>Second, to gain full command of facts</a:t>
            </a:r>
            <a:endParaRPr lang="en-US">
              <a:solidFill>
                <a:schemeClr val="bg1"/>
              </a:solidFill>
            </a:endParaRP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Take time to explore every one of the exhibits in the case</a:t>
            </a:r>
            <a:endParaRPr lang="en-US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(2) Make a list of the problems, issues, &amp; variables in case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Important variables should cover SM process</a:t>
            </a:r>
            <a:endParaRPr lang="en-US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E.g., mission, vision, objectives, competition or competitors, suppliers, buyers/consumers/customers, management/leadership, culture, strategy (functional, competitive, corporate), market share, profitability, 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1" y="444500"/>
            <a:ext cx="8305800" cy="8255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4438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200">
              <a:latin typeface="Arial" pitchFamily="34" charset="0"/>
            </a:endParaRPr>
          </a:p>
        </p:txBody>
      </p:sp>
      <p:sp>
        <p:nvSpPr>
          <p:cNvPr id="10244" name="Rectangle 18"/>
          <p:cNvSpPr>
            <a:spLocks noChangeArrowheads="1"/>
          </p:cNvSpPr>
          <p:nvPr/>
        </p:nvSpPr>
        <p:spPr bwMode="auto">
          <a:xfrm>
            <a:off x="317500" y="1765300"/>
            <a:ext cx="84201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(3) Do enough number crunching to discover the story told by the data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Prepare financial ratios and/or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Profitability ratios (e.g., GPM; ROA; ROE; ROS; EPS)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Liquidity ratios (e.g., Current ratio; Quick ratio)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Leverage ratios (e.g., Debt/Assets; Debt/Equity; TIE ratio) 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Activity ratios (e.g., Inventory turnover; TA turnover)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Other ratios (e.g., P/E ratio; Dividend payout ratio; CF/share)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Examine carefully the financial ratios if provided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Examine other data such as market share, growth of industry, sales growth, etc. </a:t>
            </a:r>
            <a:endParaRPr lang="en-US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6901" y="635000"/>
            <a:ext cx="8178800" cy="8636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11267" name="Rectangle 18"/>
          <p:cNvSpPr>
            <a:spLocks noChangeArrowheads="1"/>
          </p:cNvSpPr>
          <p:nvPr/>
        </p:nvSpPr>
        <p:spPr bwMode="auto">
          <a:xfrm>
            <a:off x="406400" y="2184400"/>
            <a:ext cx="81407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(4) Look for opportunities to apply the concepts &amp; analytical tools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From textbook, lecture notes &amp; other readings</a:t>
            </a:r>
          </a:p>
          <a:p>
            <a:pPr lvl="1">
              <a:buFont typeface="Wingdings" pitchFamily="2" charset="2"/>
              <a:buChar char="Ø"/>
            </a:pPr>
            <a:endParaRPr lang="en-US" sz="2400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(5) Be thorough in your diagnosis of the situation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Make a one- or two-page assessment of variables dealing with every aspect of SM process</a:t>
            </a: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8801" y="457200"/>
            <a:ext cx="8216900" cy="965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443865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200">
              <a:latin typeface="Arial" pitchFamily="34" charset="0"/>
            </a:endParaRPr>
          </a:p>
        </p:txBody>
      </p:sp>
      <p:sp>
        <p:nvSpPr>
          <p:cNvPr id="12292" name="Rectangle 18"/>
          <p:cNvSpPr>
            <a:spLocks noChangeArrowheads="1"/>
          </p:cNvSpPr>
          <p:nvPr/>
        </p:nvSpPr>
        <p:spPr bwMode="auto">
          <a:xfrm>
            <a:off x="381000" y="2184400"/>
            <a:ext cx="82804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(6) Support any and all opinions with well-reasoned arguments &amp; numerical evidence from case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Avoid phrases like "I think", "I feel", or "I believe”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Instead, write "My analysis shows" and "The company should do ------- because”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Analysis must be supported by the data in the case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5301" y="558800"/>
            <a:ext cx="8280400" cy="9652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13315" name="Rectangle 18"/>
          <p:cNvSpPr>
            <a:spLocks noChangeArrowheads="1"/>
          </p:cNvSpPr>
          <p:nvPr/>
        </p:nvSpPr>
        <p:spPr bwMode="auto">
          <a:xfrm>
            <a:off x="1938338" y="2184400"/>
            <a:ext cx="6856412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endParaRPr lang="en-US" sz="2400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3316" name="Rectangle 18"/>
          <p:cNvSpPr>
            <a:spLocks noChangeArrowheads="1"/>
          </p:cNvSpPr>
          <p:nvPr/>
        </p:nvSpPr>
        <p:spPr bwMode="auto">
          <a:xfrm>
            <a:off x="381000" y="2057400"/>
            <a:ext cx="82169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(7) Develop charts, tables, and graphs to expose more clearly the main points of your analysis</a:t>
            </a: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(8) Prioritize your recommendations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Can they be carried out in an acceptable time frame?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Does the company have the available skills &amp; financial resources to implement recommendations?</a:t>
            </a:r>
          </a:p>
          <a:p>
            <a:pPr lvl="1">
              <a:buFont typeface="Wingdings" pitchFamily="2" charset="2"/>
              <a:buChar char="Ø"/>
            </a:pPr>
            <a:endParaRPr 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2601" y="571500"/>
            <a:ext cx="8293100" cy="8636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14339" name="Rectangle 18"/>
          <p:cNvSpPr>
            <a:spLocks noChangeArrowheads="1"/>
          </p:cNvSpPr>
          <p:nvPr/>
        </p:nvSpPr>
        <p:spPr bwMode="auto">
          <a:xfrm>
            <a:off x="1938338" y="2184400"/>
            <a:ext cx="6856412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endParaRPr lang="en-US" sz="2400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4340" name="Rectangle 18"/>
          <p:cNvSpPr>
            <a:spLocks noChangeArrowheads="1"/>
          </p:cNvSpPr>
          <p:nvPr/>
        </p:nvSpPr>
        <p:spPr bwMode="auto">
          <a:xfrm>
            <a:off x="317500" y="1841500"/>
            <a:ext cx="86233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Monotype Sorts"/>
              <a:buNone/>
            </a:pPr>
            <a:endParaRPr lang="en-US"/>
          </a:p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(9) Review your recommended action plan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Does it address all the problems and issues in the identified in the case?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Recommendations must address problems and issues you have identified </a:t>
            </a:r>
          </a:p>
          <a:p>
            <a:pPr lvl="1"/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6101" y="749300"/>
            <a:ext cx="8229600" cy="8763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Ten Commandments of Case Analysis</a:t>
            </a:r>
          </a:p>
        </p:txBody>
      </p:sp>
      <p:sp>
        <p:nvSpPr>
          <p:cNvPr id="15363" name="Rectangle 18"/>
          <p:cNvSpPr>
            <a:spLocks noChangeArrowheads="1"/>
          </p:cNvSpPr>
          <p:nvPr/>
        </p:nvSpPr>
        <p:spPr bwMode="auto">
          <a:xfrm>
            <a:off x="1938338" y="2184400"/>
            <a:ext cx="6856412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Monotype Sorts"/>
              <a:buNone/>
            </a:pPr>
            <a:endParaRPr lang="en-US" sz="2400">
              <a:solidFill>
                <a:schemeClr val="bg1"/>
              </a:solidFill>
            </a:endParaRPr>
          </a:p>
          <a:p>
            <a:pPr>
              <a:buFont typeface="Monotype Sorts"/>
              <a:buNone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15364" name="Rectangle 18"/>
          <p:cNvSpPr>
            <a:spLocks noChangeArrowheads="1"/>
          </p:cNvSpPr>
          <p:nvPr/>
        </p:nvSpPr>
        <p:spPr bwMode="auto">
          <a:xfrm>
            <a:off x="406400" y="1993900"/>
            <a:ext cx="85852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Monotype Sorts"/>
              <a:buNone/>
            </a:pPr>
            <a:r>
              <a:rPr lang="en-US">
                <a:solidFill>
                  <a:schemeClr val="bg1"/>
                </a:solidFill>
              </a:rPr>
              <a:t>(10) Avoid recommending any course of action that could have disastrous consequences if it does not work out as planned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Be alert to downside risks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Be careful about upside potential &amp; appeal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>
                <a:solidFill>
                  <a:schemeClr val="bg1"/>
                </a:solidFill>
              </a:rPr>
              <a:t>Offer a definite and specific recommendation and how it should b implemented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>
                <a:solidFill>
                  <a:schemeClr val="bg1"/>
                </a:solidFill>
              </a:rPr>
              <a:t>Avoid statements such as “The company should improve its market position”, or “The company should scan the environment frequently”.</a:t>
            </a:r>
          </a:p>
          <a:p>
            <a:pPr lvl="2">
              <a:buFont typeface="Wingdings" pitchFamily="2" charset="2"/>
              <a:buChar char="Ø"/>
            </a:pPr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ss T-C 2e ">
  <a:themeElements>
    <a:clrScheme name="">
      <a:dk1>
        <a:srgbClr val="660024"/>
      </a:dk1>
      <a:lt1>
        <a:srgbClr val="FFFFFF"/>
      </a:lt1>
      <a:dk2>
        <a:srgbClr val="2273AA"/>
      </a:dk2>
      <a:lt2>
        <a:srgbClr val="FFFFFF"/>
      </a:lt2>
      <a:accent1>
        <a:srgbClr val="FFFFCC"/>
      </a:accent1>
      <a:accent2>
        <a:srgbClr val="DFCFCF"/>
      </a:accent2>
      <a:accent3>
        <a:srgbClr val="FFFFFF"/>
      </a:accent3>
      <a:accent4>
        <a:srgbClr val="56001D"/>
      </a:accent4>
      <a:accent5>
        <a:srgbClr val="FFFFE2"/>
      </a:accent5>
      <a:accent6>
        <a:srgbClr val="CABBBB"/>
      </a:accent6>
      <a:hlink>
        <a:srgbClr val="E5D093"/>
      </a:hlink>
      <a:folHlink>
        <a:srgbClr val="CCB374"/>
      </a:folHlink>
    </a:clrScheme>
    <a:fontScheme name="Dess T-C 2e 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ss T-C 2e 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s T-C 2e 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s T-C 2e 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s T-C 2e 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s T-C 2e 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s T-C 2e 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s T-C 2e 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s T-C 2e 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4558</TotalTime>
  <Words>539</Words>
  <Application>Microsoft Office PowerPoint</Application>
  <PresentationFormat>Letter Paper (8.5x11 in)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Constantia</vt:lpstr>
      <vt:lpstr>Monotype Sorts</vt:lpstr>
      <vt:lpstr>Tahoma</vt:lpstr>
      <vt:lpstr>Times New Roman</vt:lpstr>
      <vt:lpstr>Wingdings</vt:lpstr>
      <vt:lpstr>Wingdings 2</vt:lpstr>
      <vt:lpstr>Wingdings 3</vt:lpstr>
      <vt:lpstr>Dess T-C 2e </vt:lpstr>
      <vt:lpstr>Flow</vt:lpstr>
      <vt:lpstr>PowerPoint Presentation</vt:lpstr>
      <vt:lpstr>Analyzing Strategic Management Cases</vt:lpstr>
      <vt:lpstr>Ten Commandments of Case Analysis</vt:lpstr>
      <vt:lpstr>Ten Commandments of Case Analysis</vt:lpstr>
      <vt:lpstr>Ten Commandments of Case Analysis</vt:lpstr>
      <vt:lpstr>Ten Commandments of Case Analysis</vt:lpstr>
      <vt:lpstr>Ten Commandments of Case Analysis</vt:lpstr>
      <vt:lpstr>Ten Commandments of Case Analysis</vt:lpstr>
      <vt:lpstr>Ten Commandments of Case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Management: Text and Cases</dc:title>
  <dc:subject>Chapter 1 PowerPoint Slides</dc:subject>
  <dc:creator>Moses Acquaah</dc:creator>
  <cp:lastModifiedBy>derek tripken</cp:lastModifiedBy>
  <cp:revision>226</cp:revision>
  <dcterms:created xsi:type="dcterms:W3CDTF">2001-09-24T17:55:57Z</dcterms:created>
  <dcterms:modified xsi:type="dcterms:W3CDTF">2019-03-31T18:07:57Z</dcterms:modified>
</cp:coreProperties>
</file>