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52" r:id="rId1"/>
  </p:sldMasterIdLst>
  <p:notesMasterIdLst>
    <p:notesMasterId r:id="rId89"/>
  </p:notesMasterIdLst>
  <p:handoutMasterIdLst>
    <p:handoutMasterId r:id="rId90"/>
  </p:handoutMasterIdLst>
  <p:sldIdLst>
    <p:sldId id="271" r:id="rId2"/>
    <p:sldId id="309" r:id="rId3"/>
    <p:sldId id="310" r:id="rId4"/>
    <p:sldId id="312" r:id="rId5"/>
    <p:sldId id="313" r:id="rId6"/>
    <p:sldId id="314" r:id="rId7"/>
    <p:sldId id="315"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29" r:id="rId22"/>
    <p:sldId id="330" r:id="rId23"/>
    <p:sldId id="331" r:id="rId24"/>
    <p:sldId id="332" r:id="rId25"/>
    <p:sldId id="333" r:id="rId26"/>
    <p:sldId id="334" r:id="rId27"/>
    <p:sldId id="335" r:id="rId28"/>
    <p:sldId id="336" r:id="rId29"/>
    <p:sldId id="338" r:id="rId30"/>
    <p:sldId id="339" r:id="rId31"/>
    <p:sldId id="424" r:id="rId32"/>
    <p:sldId id="425" r:id="rId33"/>
    <p:sldId id="426" r:id="rId34"/>
    <p:sldId id="343" r:id="rId35"/>
    <p:sldId id="344" r:id="rId36"/>
    <p:sldId id="427" r:id="rId37"/>
    <p:sldId id="428" r:id="rId38"/>
    <p:sldId id="353" r:id="rId39"/>
    <p:sldId id="346" r:id="rId40"/>
    <p:sldId id="347" r:id="rId41"/>
    <p:sldId id="348" r:id="rId42"/>
    <p:sldId id="429" r:id="rId43"/>
    <p:sldId id="351" r:id="rId44"/>
    <p:sldId id="354" r:id="rId45"/>
    <p:sldId id="355" r:id="rId46"/>
    <p:sldId id="356" r:id="rId47"/>
    <p:sldId id="358" r:id="rId48"/>
    <p:sldId id="359" r:id="rId49"/>
    <p:sldId id="430" r:id="rId50"/>
    <p:sldId id="431" r:id="rId51"/>
    <p:sldId id="361" r:id="rId52"/>
    <p:sldId id="432" r:id="rId53"/>
    <p:sldId id="374" r:id="rId54"/>
    <p:sldId id="375" r:id="rId55"/>
    <p:sldId id="434" r:id="rId56"/>
    <p:sldId id="376" r:id="rId57"/>
    <p:sldId id="384" r:id="rId58"/>
    <p:sldId id="385" r:id="rId59"/>
    <p:sldId id="386" r:id="rId60"/>
    <p:sldId id="387" r:id="rId61"/>
    <p:sldId id="388" r:id="rId62"/>
    <p:sldId id="389" r:id="rId63"/>
    <p:sldId id="390" r:id="rId64"/>
    <p:sldId id="391" r:id="rId65"/>
    <p:sldId id="392" r:id="rId66"/>
    <p:sldId id="393" r:id="rId67"/>
    <p:sldId id="394" r:id="rId68"/>
    <p:sldId id="395" r:id="rId69"/>
    <p:sldId id="396" r:id="rId70"/>
    <p:sldId id="397" r:id="rId71"/>
    <p:sldId id="399" r:id="rId72"/>
    <p:sldId id="400" r:id="rId73"/>
    <p:sldId id="401" r:id="rId74"/>
    <p:sldId id="402" r:id="rId75"/>
    <p:sldId id="403" r:id="rId76"/>
    <p:sldId id="404" r:id="rId77"/>
    <p:sldId id="405" r:id="rId78"/>
    <p:sldId id="406" r:id="rId79"/>
    <p:sldId id="407" r:id="rId80"/>
    <p:sldId id="408" r:id="rId81"/>
    <p:sldId id="409" r:id="rId82"/>
    <p:sldId id="410" r:id="rId83"/>
    <p:sldId id="411" r:id="rId84"/>
    <p:sldId id="412" r:id="rId85"/>
    <p:sldId id="413" r:id="rId86"/>
    <p:sldId id="414" r:id="rId87"/>
    <p:sldId id="415" r:id="rId88"/>
  </p:sldIdLst>
  <p:sldSz cx="9144000" cy="6858000" type="screen4x3"/>
  <p:notesSz cx="6858000" cy="9144000"/>
  <p:embeddedFontLst>
    <p:embeddedFont>
      <p:font typeface="Calibri" panose="020F0502020204030204" pitchFamily="34" charset="0"/>
      <p:regular r:id="rId91"/>
      <p:bold r:id="rId92"/>
      <p:italic r:id="rId93"/>
      <p:boldItalic r:id="rId94"/>
    </p:embeddedFont>
    <p:embeddedFont>
      <p:font typeface="Verdana" panose="020B0604030504040204" pitchFamily="34" charset="0"/>
      <p:regular r:id="rId95"/>
      <p:bold r:id="rId96"/>
      <p:italic r:id="rId97"/>
      <p:boldItalic r:id="rId98"/>
    </p:embeddedFont>
  </p:embeddedFontLst>
  <p:defaultTextStyle>
    <a:defPPr>
      <a:defRPr lang="en-US"/>
    </a:defPPr>
    <a:lvl1pPr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1pPr>
    <a:lvl2pPr marL="457200"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2pPr>
    <a:lvl3pPr marL="914400"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3pPr>
    <a:lvl4pPr marL="1371600"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4pPr>
    <a:lvl5pPr marL="1828800" algn="l" rtl="0" fontAlgn="base">
      <a:spcBef>
        <a:spcPct val="50000"/>
      </a:spcBef>
      <a:spcAft>
        <a:spcPct val="0"/>
      </a:spcAft>
      <a:defRPr sz="2400" kern="1200">
        <a:solidFill>
          <a:schemeClr val="tx1"/>
        </a:solidFill>
        <a:latin typeface="Times New Roman" panose="02020603050405020304" pitchFamily="18" charset="0"/>
        <a:ea typeface="+mn-ea"/>
        <a:cs typeface="Arial" panose="020B0604020202020204" pitchFamily="34" charset="0"/>
      </a:defRPr>
    </a:lvl5pPr>
    <a:lvl6pPr marL="22860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6pPr>
    <a:lvl7pPr marL="27432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7pPr>
    <a:lvl8pPr marL="32004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8pPr>
    <a:lvl9pPr marL="3657600" algn="l" defTabSz="914400" rtl="0" eaLnBrk="1" latinLnBrk="0" hangingPunct="1">
      <a:defRPr sz="2400" kern="1200">
        <a:solidFill>
          <a:schemeClr val="tx1"/>
        </a:solidFill>
        <a:latin typeface="Times New Roman" panose="02020603050405020304" pitchFamily="18"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rvis01" initials="j" lastIdx="8"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EDA07C"/>
    <a:srgbClr val="C5AED3"/>
    <a:srgbClr val="FFE3A2"/>
    <a:srgbClr val="E9F05A"/>
    <a:srgbClr val="61778D"/>
    <a:srgbClr val="8E0D30"/>
    <a:srgbClr val="CC6600"/>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88" autoAdjust="0"/>
    <p:restoredTop sz="91676" autoAdjust="0"/>
  </p:normalViewPr>
  <p:slideViewPr>
    <p:cSldViewPr>
      <p:cViewPr varScale="1">
        <p:scale>
          <a:sx n="79" d="100"/>
          <a:sy n="79" d="100"/>
        </p:scale>
        <p:origin x="1483"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64"/>
    </p:cViewPr>
  </p:sorterViewPr>
  <p:notesViewPr>
    <p:cSldViewPr>
      <p:cViewPr>
        <p:scale>
          <a:sx n="150" d="100"/>
          <a:sy n="150" d="100"/>
        </p:scale>
        <p:origin x="2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95"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font" Target="fonts/font3.fntdata"/><Relationship Id="rId98"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1.fntdata"/><Relationship Id="rId96"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4.fntdata"/><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7.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7.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469900" y="850900"/>
            <a:ext cx="2794000" cy="2108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1923" name="Rectangle 3"/>
          <p:cNvSpPr>
            <a:spLocks noChangeArrowheads="1"/>
          </p:cNvSpPr>
          <p:nvPr/>
        </p:nvSpPr>
        <p:spPr bwMode="auto">
          <a:xfrm>
            <a:off x="469900" y="3517900"/>
            <a:ext cx="2794000" cy="2108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1924" name="Rectangle 4"/>
          <p:cNvSpPr>
            <a:spLocks noChangeArrowheads="1"/>
          </p:cNvSpPr>
          <p:nvPr/>
        </p:nvSpPr>
        <p:spPr bwMode="auto">
          <a:xfrm>
            <a:off x="469900" y="6184900"/>
            <a:ext cx="2794000" cy="21082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1925" name="Line 5"/>
          <p:cNvSpPr>
            <a:spLocks noChangeShapeType="1"/>
          </p:cNvSpPr>
          <p:nvPr/>
        </p:nvSpPr>
        <p:spPr bwMode="auto">
          <a:xfrm>
            <a:off x="3663950" y="1143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26" name="Line 6"/>
          <p:cNvSpPr>
            <a:spLocks noChangeShapeType="1"/>
          </p:cNvSpPr>
          <p:nvPr/>
        </p:nvSpPr>
        <p:spPr bwMode="auto">
          <a:xfrm>
            <a:off x="3663950" y="1447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27" name="Line 7"/>
          <p:cNvSpPr>
            <a:spLocks noChangeShapeType="1"/>
          </p:cNvSpPr>
          <p:nvPr/>
        </p:nvSpPr>
        <p:spPr bwMode="auto">
          <a:xfrm>
            <a:off x="3663950" y="20574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28" name="Line 8"/>
          <p:cNvSpPr>
            <a:spLocks noChangeShapeType="1"/>
          </p:cNvSpPr>
          <p:nvPr/>
        </p:nvSpPr>
        <p:spPr bwMode="auto">
          <a:xfrm>
            <a:off x="3663950" y="2362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29" name="Line 9"/>
          <p:cNvSpPr>
            <a:spLocks noChangeShapeType="1"/>
          </p:cNvSpPr>
          <p:nvPr/>
        </p:nvSpPr>
        <p:spPr bwMode="auto">
          <a:xfrm>
            <a:off x="3663950" y="2667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0" name="Line 10"/>
          <p:cNvSpPr>
            <a:spLocks noChangeShapeType="1"/>
          </p:cNvSpPr>
          <p:nvPr/>
        </p:nvSpPr>
        <p:spPr bwMode="auto">
          <a:xfrm>
            <a:off x="3663950" y="2971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1" name="Line 11"/>
          <p:cNvSpPr>
            <a:spLocks noChangeShapeType="1"/>
          </p:cNvSpPr>
          <p:nvPr/>
        </p:nvSpPr>
        <p:spPr bwMode="auto">
          <a:xfrm>
            <a:off x="3663950" y="17526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2" name="Line 12"/>
          <p:cNvSpPr>
            <a:spLocks noChangeShapeType="1"/>
          </p:cNvSpPr>
          <p:nvPr/>
        </p:nvSpPr>
        <p:spPr bwMode="auto">
          <a:xfrm>
            <a:off x="3663950" y="838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3" name="Line 13"/>
          <p:cNvSpPr>
            <a:spLocks noChangeShapeType="1"/>
          </p:cNvSpPr>
          <p:nvPr/>
        </p:nvSpPr>
        <p:spPr bwMode="auto">
          <a:xfrm>
            <a:off x="3663950" y="3810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4" name="Line 14"/>
          <p:cNvSpPr>
            <a:spLocks noChangeShapeType="1"/>
          </p:cNvSpPr>
          <p:nvPr/>
        </p:nvSpPr>
        <p:spPr bwMode="auto">
          <a:xfrm>
            <a:off x="3663950" y="4114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5" name="Line 15"/>
          <p:cNvSpPr>
            <a:spLocks noChangeShapeType="1"/>
          </p:cNvSpPr>
          <p:nvPr/>
        </p:nvSpPr>
        <p:spPr bwMode="auto">
          <a:xfrm>
            <a:off x="3663950" y="47244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6" name="Line 16"/>
          <p:cNvSpPr>
            <a:spLocks noChangeShapeType="1"/>
          </p:cNvSpPr>
          <p:nvPr/>
        </p:nvSpPr>
        <p:spPr bwMode="auto">
          <a:xfrm>
            <a:off x="3663950" y="5029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7" name="Line 17"/>
          <p:cNvSpPr>
            <a:spLocks noChangeShapeType="1"/>
          </p:cNvSpPr>
          <p:nvPr/>
        </p:nvSpPr>
        <p:spPr bwMode="auto">
          <a:xfrm>
            <a:off x="3663950" y="5334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8" name="Line 18"/>
          <p:cNvSpPr>
            <a:spLocks noChangeShapeType="1"/>
          </p:cNvSpPr>
          <p:nvPr/>
        </p:nvSpPr>
        <p:spPr bwMode="auto">
          <a:xfrm>
            <a:off x="3663950" y="5638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39" name="Line 19"/>
          <p:cNvSpPr>
            <a:spLocks noChangeShapeType="1"/>
          </p:cNvSpPr>
          <p:nvPr/>
        </p:nvSpPr>
        <p:spPr bwMode="auto">
          <a:xfrm>
            <a:off x="3663950" y="44196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0" name="Line 20"/>
          <p:cNvSpPr>
            <a:spLocks noChangeShapeType="1"/>
          </p:cNvSpPr>
          <p:nvPr/>
        </p:nvSpPr>
        <p:spPr bwMode="auto">
          <a:xfrm>
            <a:off x="3663950" y="3505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1" name="Line 21"/>
          <p:cNvSpPr>
            <a:spLocks noChangeShapeType="1"/>
          </p:cNvSpPr>
          <p:nvPr/>
        </p:nvSpPr>
        <p:spPr bwMode="auto">
          <a:xfrm>
            <a:off x="3663950" y="6477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2" name="Line 22"/>
          <p:cNvSpPr>
            <a:spLocks noChangeShapeType="1"/>
          </p:cNvSpPr>
          <p:nvPr/>
        </p:nvSpPr>
        <p:spPr bwMode="auto">
          <a:xfrm>
            <a:off x="3663950" y="6781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3" name="Line 23"/>
          <p:cNvSpPr>
            <a:spLocks noChangeShapeType="1"/>
          </p:cNvSpPr>
          <p:nvPr/>
        </p:nvSpPr>
        <p:spPr bwMode="auto">
          <a:xfrm>
            <a:off x="3663950" y="73914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4" name="Line 24"/>
          <p:cNvSpPr>
            <a:spLocks noChangeShapeType="1"/>
          </p:cNvSpPr>
          <p:nvPr/>
        </p:nvSpPr>
        <p:spPr bwMode="auto">
          <a:xfrm>
            <a:off x="3663950" y="7696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5" name="Line 25"/>
          <p:cNvSpPr>
            <a:spLocks noChangeShapeType="1"/>
          </p:cNvSpPr>
          <p:nvPr/>
        </p:nvSpPr>
        <p:spPr bwMode="auto">
          <a:xfrm>
            <a:off x="3663950" y="80010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6" name="Line 26"/>
          <p:cNvSpPr>
            <a:spLocks noChangeShapeType="1"/>
          </p:cNvSpPr>
          <p:nvPr/>
        </p:nvSpPr>
        <p:spPr bwMode="auto">
          <a:xfrm>
            <a:off x="3663950" y="83058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7" name="Line 27"/>
          <p:cNvSpPr>
            <a:spLocks noChangeShapeType="1"/>
          </p:cNvSpPr>
          <p:nvPr/>
        </p:nvSpPr>
        <p:spPr bwMode="auto">
          <a:xfrm>
            <a:off x="3663950" y="70866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8" name="Line 28"/>
          <p:cNvSpPr>
            <a:spLocks noChangeShapeType="1"/>
          </p:cNvSpPr>
          <p:nvPr/>
        </p:nvSpPr>
        <p:spPr bwMode="auto">
          <a:xfrm>
            <a:off x="3663950" y="6172200"/>
            <a:ext cx="31115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49" name="Rectangle 29"/>
          <p:cNvSpPr>
            <a:spLocks noChangeArrowheads="1"/>
          </p:cNvSpPr>
          <p:nvPr/>
        </p:nvSpPr>
        <p:spPr bwMode="auto">
          <a:xfrm>
            <a:off x="76200" y="8823325"/>
            <a:ext cx="67056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1950" name="Line 30"/>
          <p:cNvSpPr>
            <a:spLocks noChangeShapeType="1"/>
          </p:cNvSpPr>
          <p:nvPr/>
        </p:nvSpPr>
        <p:spPr bwMode="auto">
          <a:xfrm>
            <a:off x="469900" y="381000"/>
            <a:ext cx="6299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51" name="Line 31"/>
          <p:cNvSpPr>
            <a:spLocks noChangeShapeType="1"/>
          </p:cNvSpPr>
          <p:nvPr/>
        </p:nvSpPr>
        <p:spPr bwMode="auto">
          <a:xfrm>
            <a:off x="469900" y="8763000"/>
            <a:ext cx="6299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1952" name="Rectangle 32"/>
          <p:cNvSpPr>
            <a:spLocks noChangeArrowheads="1"/>
          </p:cNvSpPr>
          <p:nvPr/>
        </p:nvSpPr>
        <p:spPr bwMode="auto">
          <a:xfrm>
            <a:off x="71438" y="8818563"/>
            <a:ext cx="6715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000"/>
              <a:t>	Statistics, 10/e	© 2007 Prentice-Hall, Inc.</a:t>
            </a:r>
          </a:p>
        </p:txBody>
      </p:sp>
      <p:sp>
        <p:nvSpPr>
          <p:cNvPr id="81953" name="Rectangle 33"/>
          <p:cNvSpPr>
            <a:spLocks noChangeArrowheads="1"/>
          </p:cNvSpPr>
          <p:nvPr/>
        </p:nvSpPr>
        <p:spPr bwMode="auto">
          <a:xfrm>
            <a:off x="71438" y="55563"/>
            <a:ext cx="671512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200"/>
              <a:t>	Chapter 1 	</a:t>
            </a:r>
            <a:r>
              <a:rPr lang="en-US" altLang="en-US" sz="1200" b="1"/>
              <a:t>Student Lecture Notes</a:t>
            </a:r>
            <a:r>
              <a:rPr lang="en-US" altLang="en-US" sz="1200"/>
              <a:t>	 1-</a:t>
            </a:r>
            <a:fld id="{10D74963-54D4-4A1F-9B6B-303B607DCD2F}" type="slidenum">
              <a:rPr lang="en-US" altLang="en-US" sz="1200"/>
              <a:pPr>
                <a:spcBef>
                  <a:spcPct val="0"/>
                </a:spcBef>
              </a:pPr>
              <a:t>‹#›</a:t>
            </a:fld>
            <a:endParaRPr lang="en-US" altLang="en-US" sz="12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3276600"/>
            <a:ext cx="5029200" cy="51816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5" name="Rectangle 3"/>
          <p:cNvSpPr>
            <a:spLocks noGrp="1" noRot="1" noChangeAspect="1" noChangeArrowheads="1" noTextEdit="1"/>
          </p:cNvSpPr>
          <p:nvPr>
            <p:ph type="sldImg" idx="2"/>
          </p:nvPr>
        </p:nvSpPr>
        <p:spPr bwMode="auto">
          <a:xfrm>
            <a:off x="1911350" y="692150"/>
            <a:ext cx="3035300" cy="2273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49156" name="Line 4"/>
          <p:cNvSpPr>
            <a:spLocks noChangeShapeType="1"/>
          </p:cNvSpPr>
          <p:nvPr/>
        </p:nvSpPr>
        <p:spPr bwMode="auto">
          <a:xfrm>
            <a:off x="920750" y="3581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57" name="Line 5"/>
          <p:cNvSpPr>
            <a:spLocks noChangeShapeType="1"/>
          </p:cNvSpPr>
          <p:nvPr/>
        </p:nvSpPr>
        <p:spPr bwMode="auto">
          <a:xfrm>
            <a:off x="920750" y="38862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58" name="Line 6"/>
          <p:cNvSpPr>
            <a:spLocks noChangeShapeType="1"/>
          </p:cNvSpPr>
          <p:nvPr/>
        </p:nvSpPr>
        <p:spPr bwMode="auto">
          <a:xfrm>
            <a:off x="920750" y="41910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59" name="Line 7"/>
          <p:cNvSpPr>
            <a:spLocks noChangeShapeType="1"/>
          </p:cNvSpPr>
          <p:nvPr/>
        </p:nvSpPr>
        <p:spPr bwMode="auto">
          <a:xfrm>
            <a:off x="920750" y="44958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0" name="Line 8"/>
          <p:cNvSpPr>
            <a:spLocks noChangeShapeType="1"/>
          </p:cNvSpPr>
          <p:nvPr/>
        </p:nvSpPr>
        <p:spPr bwMode="auto">
          <a:xfrm>
            <a:off x="920750" y="48006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1" name="Line 9"/>
          <p:cNvSpPr>
            <a:spLocks noChangeShapeType="1"/>
          </p:cNvSpPr>
          <p:nvPr/>
        </p:nvSpPr>
        <p:spPr bwMode="auto">
          <a:xfrm>
            <a:off x="920750" y="5105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2" name="Line 10"/>
          <p:cNvSpPr>
            <a:spLocks noChangeShapeType="1"/>
          </p:cNvSpPr>
          <p:nvPr/>
        </p:nvSpPr>
        <p:spPr bwMode="auto">
          <a:xfrm>
            <a:off x="920750" y="5105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3" name="Line 11"/>
          <p:cNvSpPr>
            <a:spLocks noChangeShapeType="1"/>
          </p:cNvSpPr>
          <p:nvPr/>
        </p:nvSpPr>
        <p:spPr bwMode="auto">
          <a:xfrm>
            <a:off x="920750" y="54102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4" name="Line 12"/>
          <p:cNvSpPr>
            <a:spLocks noChangeShapeType="1"/>
          </p:cNvSpPr>
          <p:nvPr/>
        </p:nvSpPr>
        <p:spPr bwMode="auto">
          <a:xfrm>
            <a:off x="920750" y="57150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5" name="Line 13"/>
          <p:cNvSpPr>
            <a:spLocks noChangeShapeType="1"/>
          </p:cNvSpPr>
          <p:nvPr/>
        </p:nvSpPr>
        <p:spPr bwMode="auto">
          <a:xfrm>
            <a:off x="920750" y="60198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6" name="Line 14"/>
          <p:cNvSpPr>
            <a:spLocks noChangeShapeType="1"/>
          </p:cNvSpPr>
          <p:nvPr/>
        </p:nvSpPr>
        <p:spPr bwMode="auto">
          <a:xfrm>
            <a:off x="920750" y="63246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7" name="Line 15"/>
          <p:cNvSpPr>
            <a:spLocks noChangeShapeType="1"/>
          </p:cNvSpPr>
          <p:nvPr/>
        </p:nvSpPr>
        <p:spPr bwMode="auto">
          <a:xfrm>
            <a:off x="920750" y="6629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8" name="Line 16"/>
          <p:cNvSpPr>
            <a:spLocks noChangeShapeType="1"/>
          </p:cNvSpPr>
          <p:nvPr/>
        </p:nvSpPr>
        <p:spPr bwMode="auto">
          <a:xfrm>
            <a:off x="920750" y="69342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9" name="Line 17"/>
          <p:cNvSpPr>
            <a:spLocks noChangeShapeType="1"/>
          </p:cNvSpPr>
          <p:nvPr/>
        </p:nvSpPr>
        <p:spPr bwMode="auto">
          <a:xfrm>
            <a:off x="920750" y="72390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0" name="Line 18"/>
          <p:cNvSpPr>
            <a:spLocks noChangeShapeType="1"/>
          </p:cNvSpPr>
          <p:nvPr/>
        </p:nvSpPr>
        <p:spPr bwMode="auto">
          <a:xfrm>
            <a:off x="920750" y="75438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1" name="Line 19"/>
          <p:cNvSpPr>
            <a:spLocks noChangeShapeType="1"/>
          </p:cNvSpPr>
          <p:nvPr/>
        </p:nvSpPr>
        <p:spPr bwMode="auto">
          <a:xfrm>
            <a:off x="920750" y="78486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2" name="Line 20"/>
          <p:cNvSpPr>
            <a:spLocks noChangeShapeType="1"/>
          </p:cNvSpPr>
          <p:nvPr/>
        </p:nvSpPr>
        <p:spPr bwMode="auto">
          <a:xfrm>
            <a:off x="920750" y="81534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3" name="Line 21"/>
          <p:cNvSpPr>
            <a:spLocks noChangeShapeType="1"/>
          </p:cNvSpPr>
          <p:nvPr/>
        </p:nvSpPr>
        <p:spPr bwMode="auto">
          <a:xfrm>
            <a:off x="920750" y="8458200"/>
            <a:ext cx="5016500"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4" name="Line 22"/>
          <p:cNvSpPr>
            <a:spLocks noChangeShapeType="1"/>
          </p:cNvSpPr>
          <p:nvPr/>
        </p:nvSpPr>
        <p:spPr bwMode="auto">
          <a:xfrm>
            <a:off x="165100" y="381000"/>
            <a:ext cx="6527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5" name="Rectangle 23"/>
          <p:cNvSpPr>
            <a:spLocks noChangeArrowheads="1"/>
          </p:cNvSpPr>
          <p:nvPr/>
        </p:nvSpPr>
        <p:spPr bwMode="auto">
          <a:xfrm>
            <a:off x="71438" y="8818563"/>
            <a:ext cx="671512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85750" algn="l"/>
                <a:tab pos="6457950" algn="r"/>
              </a:tabLst>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tabLst>
                <a:tab pos="285750" algn="l"/>
                <a:tab pos="6457950" algn="r"/>
              </a:tabLs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000"/>
              <a:t>	Statistics, 10/e	© 2007 Prentice-Hall, Inc.</a:t>
            </a:r>
          </a:p>
        </p:txBody>
      </p:sp>
      <p:sp>
        <p:nvSpPr>
          <p:cNvPr id="49176" name="Line 24"/>
          <p:cNvSpPr>
            <a:spLocks noChangeShapeType="1"/>
          </p:cNvSpPr>
          <p:nvPr/>
        </p:nvSpPr>
        <p:spPr bwMode="auto">
          <a:xfrm>
            <a:off x="165100" y="8763000"/>
            <a:ext cx="6527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77" name="Rectangle 25"/>
          <p:cNvSpPr>
            <a:spLocks noChangeArrowheads="1"/>
          </p:cNvSpPr>
          <p:nvPr/>
        </p:nvSpPr>
        <p:spPr bwMode="auto">
          <a:xfrm>
            <a:off x="71438" y="55563"/>
            <a:ext cx="6715125"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tabLst>
                <a:tab pos="285750" algn="l"/>
                <a:tab pos="3257550" algn="ctr"/>
                <a:tab pos="6457950" algn="r"/>
              </a:tabLst>
              <a:defRPr sz="2400">
                <a:solidFill>
                  <a:schemeClr val="tx1"/>
                </a:solidFill>
                <a:latin typeface="Times New Roman" panose="02020603050405020304" pitchFamily="18" charset="0"/>
                <a:cs typeface="Arial" panose="020B0604020202020204" pitchFamily="34" charset="0"/>
              </a:defRPr>
            </a:lvl9pPr>
          </a:lstStyle>
          <a:p>
            <a:pPr>
              <a:spcBef>
                <a:spcPct val="0"/>
              </a:spcBef>
            </a:pPr>
            <a:r>
              <a:rPr lang="en-US" altLang="en-US" sz="1200"/>
              <a:t>	Chapter 1	</a:t>
            </a:r>
            <a:r>
              <a:rPr lang="en-US" altLang="en-US" sz="1200" b="1"/>
              <a:t>Instructor Notes</a:t>
            </a:r>
            <a:r>
              <a:rPr lang="en-US" altLang="en-US" sz="1200"/>
              <a:t>	1-</a:t>
            </a:r>
            <a:fld id="{A1F6A16B-5980-44B2-930D-5CB326A17BF4}" type="slidenum">
              <a:rPr lang="en-US" altLang="en-US" sz="1200"/>
              <a:pPr>
                <a:spcBef>
                  <a:spcPct val="0"/>
                </a:spcBef>
              </a:pPr>
              <a:t>‹#›</a:t>
            </a:fld>
            <a:endParaRPr lang="en-US" altLang="en-US" sz="120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4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4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4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4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912938" y="692150"/>
            <a:ext cx="3032125" cy="2273300"/>
          </a:xfrm>
          <a:ln/>
        </p:spPr>
      </p:sp>
      <p:sp>
        <p:nvSpPr>
          <p:cNvPr id="5017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2902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26716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13005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877368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3209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793778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3312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369879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3414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941330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3517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2159961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3619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223974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3721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4286603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3824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789697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3926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453908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4029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678216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4131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625990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Allow students 10-15 minutes to complete this before revealing answers.</a:t>
            </a:r>
          </a:p>
        </p:txBody>
      </p:sp>
      <p:sp>
        <p:nvSpPr>
          <p:cNvPr id="14233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073484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4336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4099565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4438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330062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4541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993924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4643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556799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4745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708050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4848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4870484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4950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456426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5053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226910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5155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689695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5257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7832118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5360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6555822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5462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8225089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5565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6527697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5769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8017238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5872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40497500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6281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41694765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6384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876845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7305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4314963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6589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415638477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6691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9447459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6793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6128634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endParaRPr lang="en-US" altLang="en-US" dirty="0">
              <a:latin typeface="Times New Roman" panose="02020603050405020304" pitchFamily="18" charset="0"/>
            </a:endParaRPr>
          </a:p>
        </p:txBody>
      </p:sp>
      <p:sp>
        <p:nvSpPr>
          <p:cNvPr id="17101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9420422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7408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795987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7510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3831835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7613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0272624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7817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4494169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17920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6940521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18125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2797614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19456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5474787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Rot="1" noChangeAspect="1" noChangeArrowheads="1" noTextEdit="1"/>
          </p:cNvSpPr>
          <p:nvPr>
            <p:ph type="sldImg"/>
          </p:nvPr>
        </p:nvSpPr>
        <p:spPr>
          <a:xfrm>
            <a:off x="1912938" y="692150"/>
            <a:ext cx="3032125" cy="2273300"/>
          </a:xfrm>
          <a:ln/>
        </p:spPr>
      </p:sp>
      <p:sp>
        <p:nvSpPr>
          <p:cNvPr id="1955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6351953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0582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6057219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xfrm>
            <a:off x="1912938" y="692150"/>
            <a:ext cx="3032125" cy="2273300"/>
          </a:xfrm>
          <a:ln/>
        </p:spPr>
      </p:sp>
      <p:sp>
        <p:nvSpPr>
          <p:cNvPr id="1966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079319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1912938" y="692150"/>
            <a:ext cx="3032125" cy="2273300"/>
          </a:xfrm>
          <a:ln/>
        </p:spPr>
      </p:sp>
      <p:sp>
        <p:nvSpPr>
          <p:cNvPr id="20480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9057895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0582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93688722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0685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2132405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0787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9158297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0889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5727594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0992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9941743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1094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46408986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1197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5854860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1299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72958700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1401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3040261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1504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7154738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1606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425927879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1709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1160584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1811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51995744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22016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64246398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Rot="1" noChangeAspect="1" noChangeArrowheads="1" noTextEdit="1"/>
          </p:cNvSpPr>
          <p:nvPr>
            <p:ph type="sldImg"/>
          </p:nvPr>
        </p:nvSpPr>
        <p:spPr>
          <a:xfrm>
            <a:off x="1912938" y="692150"/>
            <a:ext cx="3032125" cy="2273300"/>
          </a:xfrm>
          <a:ln/>
        </p:spPr>
      </p:sp>
      <p:sp>
        <p:nvSpPr>
          <p:cNvPr id="22118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1828548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xfrm>
            <a:off x="1912938" y="692150"/>
            <a:ext cx="3032125" cy="2273300"/>
          </a:xfrm>
          <a:ln/>
        </p:spPr>
      </p:sp>
      <p:sp>
        <p:nvSpPr>
          <p:cNvPr id="22221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6820307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Rot="1" noChangeAspect="1" noChangeArrowheads="1" noTextEdit="1"/>
          </p:cNvSpPr>
          <p:nvPr>
            <p:ph type="sldImg"/>
          </p:nvPr>
        </p:nvSpPr>
        <p:spPr>
          <a:xfrm>
            <a:off x="1912938" y="692150"/>
            <a:ext cx="3032125" cy="2273300"/>
          </a:xfrm>
          <a:ln/>
        </p:spPr>
      </p:sp>
      <p:sp>
        <p:nvSpPr>
          <p:cNvPr id="2232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51526648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22425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92357216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xfrm>
            <a:off x="1912938" y="692150"/>
            <a:ext cx="3032125" cy="2273300"/>
          </a:xfrm>
          <a:ln/>
        </p:spPr>
      </p:sp>
      <p:sp>
        <p:nvSpPr>
          <p:cNvPr id="2252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97835023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xfrm>
            <a:off x="1912938" y="692150"/>
            <a:ext cx="3032125" cy="2273300"/>
          </a:xfrm>
          <a:ln/>
        </p:spPr>
      </p:sp>
      <p:sp>
        <p:nvSpPr>
          <p:cNvPr id="22630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3132332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Rot="1" noChangeAspect="1" noChangeArrowheads="1" noTextEdit="1"/>
          </p:cNvSpPr>
          <p:nvPr>
            <p:ph type="sldImg"/>
          </p:nvPr>
        </p:nvSpPr>
        <p:spPr>
          <a:xfrm>
            <a:off x="1912938" y="692150"/>
            <a:ext cx="3032125" cy="2273300"/>
          </a:xfrm>
          <a:ln/>
        </p:spPr>
      </p:sp>
      <p:sp>
        <p:nvSpPr>
          <p:cNvPr id="2273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5231795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rPr>
              <a:t>:1, 1, 3</a:t>
            </a:r>
          </a:p>
        </p:txBody>
      </p:sp>
      <p:sp>
        <p:nvSpPr>
          <p:cNvPr id="22835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4758764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2937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10545101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3040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5507577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3142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11076266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32451"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104052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33475"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5383267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34499"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320925583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35523"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79033927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36547" name="Rectangle 3"/>
          <p:cNvSpPr>
            <a:spLocks noGrp="1" noRot="1" noChangeAspect="1" noChangeArrowheads="1" noTextEdit="1"/>
          </p:cNvSpPr>
          <p:nvPr>
            <p:ph type="sldImg"/>
          </p:nvPr>
        </p:nvSpPr>
        <p:spPr>
          <a:xfrm>
            <a:off x="1912938" y="692150"/>
            <a:ext cx="3032125" cy="2273300"/>
          </a:xfrm>
          <a:ln cap="flat"/>
        </p:spPr>
      </p:sp>
    </p:spTree>
    <p:extLst>
      <p:ext uri="{BB962C8B-B14F-4D97-AF65-F5344CB8AC3E}">
        <p14:creationId xmlns:p14="http://schemas.microsoft.com/office/powerpoint/2010/main" val="2971508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814167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a:t>Click to edit Master title style</a:t>
            </a:r>
          </a:p>
        </p:txBody>
      </p:sp>
      <p:sp>
        <p:nvSpPr>
          <p:cNvPr id="3" name="Content Placeholder 2"/>
          <p:cNvSpPr>
            <a:spLocks noGrp="1"/>
          </p:cNvSpPr>
          <p:nvPr>
            <p:ph idx="1"/>
          </p:nvPr>
        </p:nvSpPr>
        <p:spPr>
          <a:xfrm>
            <a:off x="457200" y="1066800"/>
            <a:ext cx="8229600" cy="5257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5150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57924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65008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7927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587241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1127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dirty="0"/>
          </a:p>
        </p:txBody>
      </p:sp>
    </p:spTree>
    <p:extLst>
      <p:ext uri="{BB962C8B-B14F-4D97-AF65-F5344CB8AC3E}">
        <p14:creationId xmlns:p14="http://schemas.microsoft.com/office/powerpoint/2010/main" val="570703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8229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57291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4483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57200" y="3938588"/>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3816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AndTx">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7912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28" name="Rectangle 7"/>
          <p:cNvSpPr>
            <a:spLocks noChangeArrowheads="1"/>
          </p:cNvSpPr>
          <p:nvPr userDrawn="1"/>
        </p:nvSpPr>
        <p:spPr bwMode="gray">
          <a:xfrm>
            <a:off x="0" y="6427788"/>
            <a:ext cx="9145588" cy="457200"/>
          </a:xfrm>
          <a:prstGeom prst="rect">
            <a:avLst/>
          </a:prstGeom>
          <a:solidFill>
            <a:srgbClr val="364395"/>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lIns="0" tIns="0" rIns="0" bIns="0" anchor="ct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5000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 name="TextBox 16"/>
          <p:cNvSpPr txBox="1">
            <a:spLocks noChangeArrowheads="1"/>
          </p:cNvSpPr>
          <p:nvPr userDrawn="1"/>
        </p:nvSpPr>
        <p:spPr bwMode="auto">
          <a:xfrm>
            <a:off x="3729038" y="6524625"/>
            <a:ext cx="406416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50000"/>
              </a:spcBef>
              <a:defRPr sz="2800">
                <a:solidFill>
                  <a:srgbClr val="3333FF"/>
                </a:solidFill>
                <a:latin typeface="Times New Roman" panose="02020603050405020304" pitchFamily="18" charset="0"/>
              </a:defRPr>
            </a:lvl1pPr>
            <a:lvl2pPr marL="742950" indent="-285750">
              <a:spcBef>
                <a:spcPct val="50000"/>
              </a:spcBef>
              <a:defRPr sz="2800">
                <a:solidFill>
                  <a:srgbClr val="3333FF"/>
                </a:solidFill>
                <a:latin typeface="Times New Roman" panose="02020603050405020304" pitchFamily="18" charset="0"/>
              </a:defRPr>
            </a:lvl2pPr>
            <a:lvl3pPr marL="1143000" indent="-228600">
              <a:spcBef>
                <a:spcPct val="50000"/>
              </a:spcBef>
              <a:defRPr sz="2800">
                <a:solidFill>
                  <a:srgbClr val="3333FF"/>
                </a:solidFill>
                <a:latin typeface="Times New Roman" panose="02020603050405020304" pitchFamily="18" charset="0"/>
              </a:defRPr>
            </a:lvl3pPr>
            <a:lvl4pPr marL="1600200" indent="-228600">
              <a:spcBef>
                <a:spcPct val="50000"/>
              </a:spcBef>
              <a:defRPr sz="2800">
                <a:solidFill>
                  <a:srgbClr val="3333FF"/>
                </a:solidFill>
                <a:latin typeface="Times New Roman" panose="02020603050405020304" pitchFamily="18" charset="0"/>
              </a:defRPr>
            </a:lvl4pPr>
            <a:lvl5pPr marL="2057400" indent="-228600">
              <a:spcBef>
                <a:spcPct val="50000"/>
              </a:spcBef>
              <a:defRPr sz="2800">
                <a:solidFill>
                  <a:srgbClr val="3333FF"/>
                </a:solidFill>
                <a:latin typeface="Times New Roman" panose="02020603050405020304" pitchFamily="18" charset="0"/>
              </a:defRPr>
            </a:lvl5pPr>
            <a:lvl6pPr marL="2514600" indent="-228600" eaLnBrk="0" fontAlgn="base" hangingPunct="0">
              <a:spcBef>
                <a:spcPct val="50000"/>
              </a:spcBef>
              <a:spcAft>
                <a:spcPct val="0"/>
              </a:spcAft>
              <a:defRPr sz="2800">
                <a:solidFill>
                  <a:srgbClr val="3333FF"/>
                </a:solidFill>
                <a:latin typeface="Times New Roman" panose="02020603050405020304" pitchFamily="18" charset="0"/>
              </a:defRPr>
            </a:lvl6pPr>
            <a:lvl7pPr marL="2971800" indent="-228600" eaLnBrk="0" fontAlgn="base" hangingPunct="0">
              <a:spcBef>
                <a:spcPct val="50000"/>
              </a:spcBef>
              <a:spcAft>
                <a:spcPct val="0"/>
              </a:spcAft>
              <a:defRPr sz="2800">
                <a:solidFill>
                  <a:srgbClr val="3333FF"/>
                </a:solidFill>
                <a:latin typeface="Times New Roman" panose="02020603050405020304" pitchFamily="18" charset="0"/>
              </a:defRPr>
            </a:lvl7pPr>
            <a:lvl8pPr marL="3429000" indent="-228600" eaLnBrk="0" fontAlgn="base" hangingPunct="0">
              <a:spcBef>
                <a:spcPct val="50000"/>
              </a:spcBef>
              <a:spcAft>
                <a:spcPct val="0"/>
              </a:spcAft>
              <a:defRPr sz="2800">
                <a:solidFill>
                  <a:srgbClr val="3333FF"/>
                </a:solidFill>
                <a:latin typeface="Times New Roman" panose="02020603050405020304" pitchFamily="18" charset="0"/>
              </a:defRPr>
            </a:lvl8pPr>
            <a:lvl9pPr marL="3886200" indent="-228600" eaLnBrk="0" fontAlgn="base" hangingPunct="0">
              <a:spcBef>
                <a:spcPct val="50000"/>
              </a:spcBef>
              <a:spcAft>
                <a:spcPct val="0"/>
              </a:spcAft>
              <a:defRPr sz="2800">
                <a:solidFill>
                  <a:srgbClr val="3333FF"/>
                </a:solidFill>
                <a:latin typeface="Times New Roman" panose="02020603050405020304" pitchFamily="18" charset="0"/>
              </a:defRPr>
            </a:lvl9pPr>
          </a:lstStyle>
          <a:p>
            <a:pPr eaLnBrk="1" hangingPunct="1">
              <a:defRPr/>
            </a:pPr>
            <a:r>
              <a:rPr lang="en-US" altLang="en-US" sz="1200" dirty="0">
                <a:solidFill>
                  <a:srgbClr val="FFFFFF"/>
                </a:solidFill>
                <a:cs typeface="Times New Roman" panose="02020603050405020304" pitchFamily="18" charset="0"/>
              </a:rPr>
              <a:t>Copyright © 2018, 2014, and 2011  Pearson Education, Inc.</a:t>
            </a:r>
          </a:p>
        </p:txBody>
      </p:sp>
      <p:sp>
        <p:nvSpPr>
          <p:cNvPr id="10" name="TextBox 17"/>
          <p:cNvSpPr txBox="1">
            <a:spLocks noChangeArrowheads="1"/>
          </p:cNvSpPr>
          <p:nvPr userDrawn="1"/>
        </p:nvSpPr>
        <p:spPr bwMode="auto">
          <a:xfrm>
            <a:off x="7793205" y="6440405"/>
            <a:ext cx="13684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defRPr sz="2800">
                <a:solidFill>
                  <a:srgbClr val="3333FF"/>
                </a:solidFill>
                <a:latin typeface="Times New Roman" panose="02020603050405020304" pitchFamily="18" charset="0"/>
              </a:defRPr>
            </a:lvl1pPr>
            <a:lvl2pPr marL="742950" indent="-285750">
              <a:spcBef>
                <a:spcPct val="50000"/>
              </a:spcBef>
              <a:defRPr sz="2800">
                <a:solidFill>
                  <a:srgbClr val="3333FF"/>
                </a:solidFill>
                <a:latin typeface="Times New Roman" panose="02020603050405020304" pitchFamily="18" charset="0"/>
              </a:defRPr>
            </a:lvl2pPr>
            <a:lvl3pPr marL="1143000" indent="-228600">
              <a:spcBef>
                <a:spcPct val="50000"/>
              </a:spcBef>
              <a:defRPr sz="2800">
                <a:solidFill>
                  <a:srgbClr val="3333FF"/>
                </a:solidFill>
                <a:latin typeface="Times New Roman" panose="02020603050405020304" pitchFamily="18" charset="0"/>
              </a:defRPr>
            </a:lvl3pPr>
            <a:lvl4pPr marL="1600200" indent="-228600">
              <a:spcBef>
                <a:spcPct val="50000"/>
              </a:spcBef>
              <a:defRPr sz="2800">
                <a:solidFill>
                  <a:srgbClr val="3333FF"/>
                </a:solidFill>
                <a:latin typeface="Times New Roman" panose="02020603050405020304" pitchFamily="18" charset="0"/>
              </a:defRPr>
            </a:lvl4pPr>
            <a:lvl5pPr marL="2057400" indent="-228600">
              <a:spcBef>
                <a:spcPct val="50000"/>
              </a:spcBef>
              <a:defRPr sz="2800">
                <a:solidFill>
                  <a:srgbClr val="3333FF"/>
                </a:solidFill>
                <a:latin typeface="Times New Roman" panose="02020603050405020304" pitchFamily="18" charset="0"/>
              </a:defRPr>
            </a:lvl5pPr>
            <a:lvl6pPr marL="2514600" indent="-228600" eaLnBrk="0" fontAlgn="base" hangingPunct="0">
              <a:spcBef>
                <a:spcPct val="50000"/>
              </a:spcBef>
              <a:spcAft>
                <a:spcPct val="0"/>
              </a:spcAft>
              <a:defRPr sz="2800">
                <a:solidFill>
                  <a:srgbClr val="3333FF"/>
                </a:solidFill>
                <a:latin typeface="Times New Roman" panose="02020603050405020304" pitchFamily="18" charset="0"/>
              </a:defRPr>
            </a:lvl6pPr>
            <a:lvl7pPr marL="2971800" indent="-228600" eaLnBrk="0" fontAlgn="base" hangingPunct="0">
              <a:spcBef>
                <a:spcPct val="50000"/>
              </a:spcBef>
              <a:spcAft>
                <a:spcPct val="0"/>
              </a:spcAft>
              <a:defRPr sz="2800">
                <a:solidFill>
                  <a:srgbClr val="3333FF"/>
                </a:solidFill>
                <a:latin typeface="Times New Roman" panose="02020603050405020304" pitchFamily="18" charset="0"/>
              </a:defRPr>
            </a:lvl7pPr>
            <a:lvl8pPr marL="3429000" indent="-228600" eaLnBrk="0" fontAlgn="base" hangingPunct="0">
              <a:spcBef>
                <a:spcPct val="50000"/>
              </a:spcBef>
              <a:spcAft>
                <a:spcPct val="0"/>
              </a:spcAft>
              <a:defRPr sz="2800">
                <a:solidFill>
                  <a:srgbClr val="3333FF"/>
                </a:solidFill>
                <a:latin typeface="Times New Roman" panose="02020603050405020304" pitchFamily="18" charset="0"/>
              </a:defRPr>
            </a:lvl8pPr>
            <a:lvl9pPr marL="3886200" indent="-228600" eaLnBrk="0" fontAlgn="base" hangingPunct="0">
              <a:spcBef>
                <a:spcPct val="50000"/>
              </a:spcBef>
              <a:spcAft>
                <a:spcPct val="0"/>
              </a:spcAft>
              <a:defRPr sz="2800">
                <a:solidFill>
                  <a:srgbClr val="3333FF"/>
                </a:solidFill>
                <a:latin typeface="Times New Roman" panose="02020603050405020304" pitchFamily="18" charset="0"/>
              </a:defRPr>
            </a:lvl9pPr>
          </a:lstStyle>
          <a:p>
            <a:pPr eaLnBrk="1" hangingPunct="1">
              <a:defRPr/>
            </a:pPr>
            <a:r>
              <a:rPr lang="en-US" altLang="en-US" sz="1800" dirty="0">
                <a:solidFill>
                  <a:srgbClr val="FFFFFF"/>
                </a:solidFill>
                <a:latin typeface="Arial" panose="020B0604020202020204" pitchFamily="34" charset="0"/>
              </a:rPr>
              <a:t>Slide - </a:t>
            </a:r>
            <a:fld id="{B1FB9865-ACD9-49F1-96B7-22B08E3BE1F1}" type="slidenum">
              <a:rPr lang="en-US" altLang="en-US" sz="1800" smtClean="0">
                <a:solidFill>
                  <a:srgbClr val="FFFFFF"/>
                </a:solidFill>
                <a:latin typeface="Arial" panose="020B0604020202020204" pitchFamily="34" charset="0"/>
              </a:rPr>
              <a:pPr eaLnBrk="1" hangingPunct="1">
                <a:defRPr/>
              </a:pPr>
              <a:t>‹#›</a:t>
            </a:fld>
            <a:endParaRPr lang="en-US" altLang="en-US" sz="1800" dirty="0">
              <a:solidFill>
                <a:srgbClr val="FFFFFF"/>
              </a:solidFill>
              <a:latin typeface="Arial" panose="020B0604020202020204" pitchFamily="34" charset="0"/>
            </a:endParaRPr>
          </a:p>
        </p:txBody>
      </p:sp>
      <p:pic>
        <p:nvPicPr>
          <p:cNvPr id="11" name="Shape 40"/>
          <p:cNvPicPr preferRelativeResize="0">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207963" y="6492875"/>
            <a:ext cx="1082675"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userDrawn="1"/>
        </p:nvSpPr>
        <p:spPr bwMode="auto">
          <a:xfrm>
            <a:off x="1608138" y="6545263"/>
            <a:ext cx="212090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50000"/>
              </a:spcBef>
              <a:defRPr sz="2800">
                <a:solidFill>
                  <a:srgbClr val="3333FF"/>
                </a:solidFill>
                <a:latin typeface="Times New Roman" panose="02020603050405020304" pitchFamily="18" charset="0"/>
              </a:defRPr>
            </a:lvl1pPr>
            <a:lvl2pPr marL="742950" indent="-285750">
              <a:spcBef>
                <a:spcPct val="50000"/>
              </a:spcBef>
              <a:defRPr sz="2800">
                <a:solidFill>
                  <a:srgbClr val="3333FF"/>
                </a:solidFill>
                <a:latin typeface="Times New Roman" panose="02020603050405020304" pitchFamily="18" charset="0"/>
              </a:defRPr>
            </a:lvl2pPr>
            <a:lvl3pPr marL="1143000" indent="-228600">
              <a:spcBef>
                <a:spcPct val="50000"/>
              </a:spcBef>
              <a:defRPr sz="2800">
                <a:solidFill>
                  <a:srgbClr val="3333FF"/>
                </a:solidFill>
                <a:latin typeface="Times New Roman" panose="02020603050405020304" pitchFamily="18" charset="0"/>
              </a:defRPr>
            </a:lvl3pPr>
            <a:lvl4pPr marL="1600200" indent="-228600">
              <a:spcBef>
                <a:spcPct val="50000"/>
              </a:spcBef>
              <a:defRPr sz="2800">
                <a:solidFill>
                  <a:srgbClr val="3333FF"/>
                </a:solidFill>
                <a:latin typeface="Times New Roman" panose="02020603050405020304" pitchFamily="18" charset="0"/>
              </a:defRPr>
            </a:lvl4pPr>
            <a:lvl5pPr marL="2057400" indent="-228600">
              <a:spcBef>
                <a:spcPct val="50000"/>
              </a:spcBef>
              <a:defRPr sz="2800">
                <a:solidFill>
                  <a:srgbClr val="3333FF"/>
                </a:solidFill>
                <a:latin typeface="Times New Roman" panose="02020603050405020304" pitchFamily="18" charset="0"/>
              </a:defRPr>
            </a:lvl5pPr>
            <a:lvl6pPr marL="2514600" indent="-228600" eaLnBrk="0" fontAlgn="base" hangingPunct="0">
              <a:spcBef>
                <a:spcPct val="50000"/>
              </a:spcBef>
              <a:spcAft>
                <a:spcPct val="0"/>
              </a:spcAft>
              <a:defRPr sz="2800">
                <a:solidFill>
                  <a:srgbClr val="3333FF"/>
                </a:solidFill>
                <a:latin typeface="Times New Roman" panose="02020603050405020304" pitchFamily="18" charset="0"/>
              </a:defRPr>
            </a:lvl6pPr>
            <a:lvl7pPr marL="2971800" indent="-228600" eaLnBrk="0" fontAlgn="base" hangingPunct="0">
              <a:spcBef>
                <a:spcPct val="50000"/>
              </a:spcBef>
              <a:spcAft>
                <a:spcPct val="0"/>
              </a:spcAft>
              <a:defRPr sz="2800">
                <a:solidFill>
                  <a:srgbClr val="3333FF"/>
                </a:solidFill>
                <a:latin typeface="Times New Roman" panose="02020603050405020304" pitchFamily="18" charset="0"/>
              </a:defRPr>
            </a:lvl7pPr>
            <a:lvl8pPr marL="3429000" indent="-228600" eaLnBrk="0" fontAlgn="base" hangingPunct="0">
              <a:spcBef>
                <a:spcPct val="50000"/>
              </a:spcBef>
              <a:spcAft>
                <a:spcPct val="0"/>
              </a:spcAft>
              <a:defRPr sz="2800">
                <a:solidFill>
                  <a:srgbClr val="3333FF"/>
                </a:solidFill>
                <a:latin typeface="Times New Roman" panose="02020603050405020304" pitchFamily="18" charset="0"/>
              </a:defRPr>
            </a:lvl8pPr>
            <a:lvl9pPr marL="3886200" indent="-228600" eaLnBrk="0" fontAlgn="base" hangingPunct="0">
              <a:spcBef>
                <a:spcPct val="50000"/>
              </a:spcBef>
              <a:spcAft>
                <a:spcPct val="0"/>
              </a:spcAft>
              <a:defRPr sz="2800">
                <a:solidFill>
                  <a:srgbClr val="3333FF"/>
                </a:solidFill>
                <a:latin typeface="Times New Roman" panose="02020603050405020304" pitchFamily="18" charset="0"/>
              </a:defRPr>
            </a:lvl9pPr>
          </a:lstStyle>
          <a:p>
            <a:pPr eaLnBrk="1" hangingPunct="1">
              <a:spcBef>
                <a:spcPts val="0"/>
              </a:spcBef>
              <a:spcAft>
                <a:spcPts val="1200"/>
              </a:spcAft>
              <a:defRPr/>
            </a:pPr>
            <a:r>
              <a:rPr lang="en-US" sz="1100" b="1" spc="205" dirty="0">
                <a:solidFill>
                  <a:srgbClr val="FFFFFF"/>
                </a:solidFill>
                <a:ea typeface="Calibri" panose="020F0502020204030204" pitchFamily="34" charset="0"/>
                <a:cs typeface="+mn-cs"/>
              </a:rPr>
              <a:t>ALWAYS LEARNING</a:t>
            </a: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5" r:id="rId11"/>
    <p:sldLayoutId id="2147483666" r:id="rId12"/>
  </p:sldLayoutIdLst>
  <p:hf sldNum="0"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0" indent="0" algn="l" rtl="0" eaLnBrk="0" fontAlgn="base" hangingPunct="0">
        <a:spcBef>
          <a:spcPct val="20000"/>
        </a:spcBef>
        <a:spcAft>
          <a:spcPct val="0"/>
        </a:spcAft>
        <a:buNone/>
        <a:defRPr sz="3200">
          <a:solidFill>
            <a:schemeClr val="tx1"/>
          </a:solidFill>
          <a:latin typeface="+mj-lt"/>
          <a:ea typeface="+mn-ea"/>
          <a:cs typeface="Times New Roman" panose="02020603050405020304" pitchFamily="18" charset="0"/>
        </a:defRPr>
      </a:lvl1pPr>
      <a:lvl2pPr marL="457200" indent="0" algn="l" rtl="0" eaLnBrk="0" fontAlgn="base" hangingPunct="0">
        <a:spcBef>
          <a:spcPct val="20000"/>
        </a:spcBef>
        <a:spcAft>
          <a:spcPct val="0"/>
        </a:spcAft>
        <a:buNone/>
        <a:defRPr sz="2800">
          <a:solidFill>
            <a:schemeClr val="tx1"/>
          </a:solidFill>
          <a:latin typeface="+mj-lt"/>
          <a:cs typeface="Times New Roman" panose="02020603050405020304" pitchFamily="18" charset="0"/>
        </a:defRPr>
      </a:lvl2pPr>
      <a:lvl3pPr marL="914400" indent="0" algn="l" rtl="0" eaLnBrk="0" fontAlgn="base" hangingPunct="0">
        <a:spcBef>
          <a:spcPct val="20000"/>
        </a:spcBef>
        <a:spcAft>
          <a:spcPct val="0"/>
        </a:spcAft>
        <a:buNone/>
        <a:defRPr sz="2400">
          <a:solidFill>
            <a:schemeClr val="tx1"/>
          </a:solidFill>
          <a:latin typeface="+mj-lt"/>
          <a:cs typeface="Times New Roman" panose="02020603050405020304" pitchFamily="18" charset="0"/>
        </a:defRPr>
      </a:lvl3pPr>
      <a:lvl4pPr marL="1371600" indent="0" algn="l" rtl="0" eaLnBrk="0" fontAlgn="base" hangingPunct="0">
        <a:spcBef>
          <a:spcPct val="20000"/>
        </a:spcBef>
        <a:spcAft>
          <a:spcPct val="0"/>
        </a:spcAft>
        <a:buNone/>
        <a:defRPr sz="2000">
          <a:solidFill>
            <a:schemeClr val="tx1"/>
          </a:solidFill>
          <a:latin typeface="+mj-lt"/>
          <a:cs typeface="Times New Roman" panose="02020603050405020304" pitchFamily="18" charset="0"/>
        </a:defRPr>
      </a:lvl4pPr>
      <a:lvl5pPr marL="1828800" indent="0" algn="l" rtl="0" eaLnBrk="0" fontAlgn="base" hangingPunct="0">
        <a:spcBef>
          <a:spcPct val="20000"/>
        </a:spcBef>
        <a:spcAft>
          <a:spcPct val="0"/>
        </a:spcAft>
        <a:buNone/>
        <a:defRPr sz="2000">
          <a:solidFill>
            <a:schemeClr val="tx1"/>
          </a:solidFill>
          <a:latin typeface="+mj-lt"/>
          <a:cs typeface="Times New Roman" panose="02020603050405020304" pitchFamily="18" charset="0"/>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6.emf"/><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7.emf"/><Relationship Id="rId4" Type="http://schemas.openxmlformats.org/officeDocument/2006/relationships/oleObject" Target="../embeddings/oleObject4.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8.emf"/><Relationship Id="rId4" Type="http://schemas.openxmlformats.org/officeDocument/2006/relationships/oleObject" Target="../embeddings/oleObject5.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1.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3.wmf"/><Relationship Id="rId5" Type="http://schemas.openxmlformats.org/officeDocument/2006/relationships/oleObject" Target="../embeddings/oleObject8.bin"/><Relationship Id="rId4" Type="http://schemas.openxmlformats.org/officeDocument/2006/relationships/image" Target="../media/image12.w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5.wmf"/><Relationship Id="rId5" Type="http://schemas.openxmlformats.org/officeDocument/2006/relationships/oleObject" Target="../embeddings/oleObject10.bin"/><Relationship Id="rId4" Type="http://schemas.openxmlformats.org/officeDocument/2006/relationships/image" Target="../media/image14.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16.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7.wmf"/></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18.wmf"/><Relationship Id="rId4" Type="http://schemas.openxmlformats.org/officeDocument/2006/relationships/oleObject" Target="../embeddings/oleObject13.bin"/></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19.wmf"/><Relationship Id="rId4" Type="http://schemas.openxmlformats.org/officeDocument/2006/relationships/oleObject" Target="../embeddings/oleObject14.bin"/></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21.wmf"/><Relationship Id="rId5" Type="http://schemas.openxmlformats.org/officeDocument/2006/relationships/oleObject" Target="../embeddings/oleObject16.bin"/><Relationship Id="rId4" Type="http://schemas.openxmlformats.org/officeDocument/2006/relationships/image" Target="../media/image20.wmf"/></Relationships>
</file>

<file path=ppt/slides/_rels/slide50.xml.rels><?xml version="1.0" encoding="UTF-8" standalone="yes"?>
<Relationships xmlns="http://schemas.openxmlformats.org/package/2006/relationships"><Relationship Id="rId8" Type="http://schemas.openxmlformats.org/officeDocument/2006/relationships/image" Target="../media/image24.wmf"/><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image" Target="../media/image23.wmf"/><Relationship Id="rId5" Type="http://schemas.openxmlformats.org/officeDocument/2006/relationships/oleObject" Target="../embeddings/oleObject18.bin"/><Relationship Id="rId4" Type="http://schemas.openxmlformats.org/officeDocument/2006/relationships/image" Target="../media/image22.wmf"/></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vmlDrawing" Target="../drawings/vmlDrawing15.vml"/><Relationship Id="rId6" Type="http://schemas.openxmlformats.org/officeDocument/2006/relationships/image" Target="../media/image26.wmf"/><Relationship Id="rId5" Type="http://schemas.openxmlformats.org/officeDocument/2006/relationships/oleObject" Target="../embeddings/oleObject21.bin"/><Relationship Id="rId4" Type="http://schemas.openxmlformats.org/officeDocument/2006/relationships/image" Target="../media/image25.wm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27.emf"/><Relationship Id="rId4" Type="http://schemas.openxmlformats.org/officeDocument/2006/relationships/oleObject" Target="../embeddings/oleObject22.bin"/></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6.xml"/><Relationship Id="rId1" Type="http://schemas.openxmlformats.org/officeDocument/2006/relationships/slideLayout" Target="../slideLayouts/slideLayout12.xml"/><Relationship Id="rId4" Type="http://schemas.openxmlformats.org/officeDocument/2006/relationships/image" Target="../media/image30.jpeg"/></Relationships>
</file>

<file path=ppt/slides/_rels/slide8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4267200" y="2362200"/>
            <a:ext cx="46085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0"/>
          <a:lstStyle>
            <a:lvl1pPr>
              <a:defRPr sz="1000">
                <a:solidFill>
                  <a:schemeClr val="tx1"/>
                </a:solidFill>
                <a:latin typeface="Verdana" panose="020B0604030504040204" pitchFamily="34" charset="0"/>
                <a:cs typeface="Arial" panose="020B0604020202020204" pitchFamily="34" charset="0"/>
              </a:defRPr>
            </a:lvl1pPr>
            <a:lvl2pPr marL="742950" indent="-285750">
              <a:defRPr sz="1000">
                <a:solidFill>
                  <a:schemeClr val="tx1"/>
                </a:solidFill>
                <a:latin typeface="Verdana" panose="020B0604030504040204" pitchFamily="34" charset="0"/>
                <a:cs typeface="Arial" panose="020B0604020202020204" pitchFamily="34" charset="0"/>
              </a:defRPr>
            </a:lvl2pPr>
            <a:lvl3pPr marL="1143000" indent="-228600">
              <a:defRPr sz="1000">
                <a:solidFill>
                  <a:schemeClr val="tx1"/>
                </a:solidFill>
                <a:latin typeface="Verdana" panose="020B0604030504040204" pitchFamily="34" charset="0"/>
                <a:cs typeface="Arial" panose="020B0604020202020204" pitchFamily="34" charset="0"/>
              </a:defRPr>
            </a:lvl3pPr>
            <a:lvl4pPr marL="1600200" indent="-228600">
              <a:defRPr sz="1000">
                <a:solidFill>
                  <a:schemeClr val="tx1"/>
                </a:solidFill>
                <a:latin typeface="Verdana" panose="020B0604030504040204" pitchFamily="34" charset="0"/>
                <a:cs typeface="Arial" panose="020B0604020202020204" pitchFamily="34" charset="0"/>
              </a:defRPr>
            </a:lvl4pPr>
            <a:lvl5pPr marL="2057400" indent="-22860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sz="1000">
                <a:solidFill>
                  <a:schemeClr val="tx1"/>
                </a:solidFill>
                <a:latin typeface="Verdana" panose="020B0604030504040204" pitchFamily="34" charset="0"/>
                <a:cs typeface="Arial" panose="020B0604020202020204" pitchFamily="34" charset="0"/>
              </a:defRPr>
            </a:lvl9pPr>
          </a:lstStyle>
          <a:p>
            <a:pPr algn="ctr" eaLnBrk="1" hangingPunct="1">
              <a:lnSpc>
                <a:spcPct val="120000"/>
              </a:lnSpc>
              <a:spcBef>
                <a:spcPct val="45000"/>
              </a:spcBef>
              <a:buClr>
                <a:srgbClr val="0066CC"/>
              </a:buClr>
              <a:buSzPct val="80000"/>
              <a:buFont typeface="Wingdings" panose="05000000000000000000" pitchFamily="2" charset="2"/>
              <a:buNone/>
            </a:pPr>
            <a:r>
              <a:rPr lang="en-US" altLang="en-US" sz="3600" b="1" dirty="0">
                <a:solidFill>
                  <a:srgbClr val="364395"/>
                </a:solidFill>
              </a:rPr>
              <a:t>Chapter 2</a:t>
            </a:r>
          </a:p>
          <a:p>
            <a:pPr algn="ctr" eaLnBrk="1" hangingPunct="1">
              <a:lnSpc>
                <a:spcPct val="120000"/>
              </a:lnSpc>
              <a:spcBef>
                <a:spcPct val="45000"/>
              </a:spcBef>
              <a:buClr>
                <a:srgbClr val="0066CC"/>
              </a:buClr>
              <a:buSzPct val="80000"/>
              <a:buFont typeface="Wingdings" panose="05000000000000000000" pitchFamily="2" charset="2"/>
              <a:buNone/>
            </a:pPr>
            <a:r>
              <a:rPr lang="en-US" altLang="en-US" sz="3600" b="1" dirty="0">
                <a:solidFill>
                  <a:srgbClr val="364395"/>
                </a:solidFill>
              </a:rPr>
              <a:t>Methods for Describing Sets of Data</a:t>
            </a:r>
          </a:p>
        </p:txBody>
      </p:sp>
      <p:pic>
        <p:nvPicPr>
          <p:cNvPr id="26626" name="Picture 2" descr="Inline imag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685800"/>
            <a:ext cx="4041107" cy="5175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lIns="90488" tIns="44450" rIns="90488" bIns="44450" anchorCtr="1"/>
          <a:lstStyle/>
          <a:p>
            <a:r>
              <a:rPr lang="en-US" altLang="en-US" b="1" dirty="0">
                <a:solidFill>
                  <a:srgbClr val="8E0D30"/>
                </a:solidFill>
              </a:rPr>
              <a:t>Learning Objectives</a:t>
            </a:r>
          </a:p>
        </p:txBody>
      </p:sp>
      <p:sp>
        <p:nvSpPr>
          <p:cNvPr id="259075" name="Rectangle 3"/>
          <p:cNvSpPr>
            <a:spLocks noGrp="1" noChangeArrowheads="1"/>
          </p:cNvSpPr>
          <p:nvPr>
            <p:ph idx="1"/>
          </p:nvPr>
        </p:nvSpPr>
        <p:spPr>
          <a:xfrm>
            <a:off x="609600" y="1752600"/>
            <a:ext cx="8153400" cy="4114800"/>
          </a:xfrm>
        </p:spPr>
        <p:txBody>
          <a:bodyPr lIns="90488" tIns="44450" rIns="90488" bIns="44450"/>
          <a:lstStyle/>
          <a:p>
            <a:pPr marL="609600" indent="-609600">
              <a:buClr>
                <a:srgbClr val="8E0D30"/>
              </a:buClr>
              <a:buFontTx/>
              <a:buAutoNum type="arabicPeriod"/>
            </a:pPr>
            <a:r>
              <a:rPr lang="en-US" altLang="en-US" dirty="0"/>
              <a:t>Describe data using graphs</a:t>
            </a:r>
          </a:p>
          <a:p>
            <a:pPr marL="609600" indent="-609600">
              <a:spcBef>
                <a:spcPct val="24000"/>
              </a:spcBef>
              <a:buClr>
                <a:srgbClr val="8E0D30"/>
              </a:buClr>
              <a:buFontTx/>
              <a:buAutoNum type="arabicPeriod"/>
            </a:pPr>
            <a:r>
              <a:rPr lang="en-US" altLang="en-US" dirty="0"/>
              <a:t>Describe data using numerical measures</a:t>
            </a:r>
          </a:p>
          <a:p>
            <a:pPr marL="609600" indent="-609600">
              <a:spcBef>
                <a:spcPct val="24000"/>
              </a:spcBef>
              <a:buClr>
                <a:srgbClr val="8E0D30"/>
              </a:buClr>
              <a:buFontTx/>
              <a:buAutoNum type="arabicPeriod"/>
            </a:pPr>
            <a:r>
              <a:rPr lang="en-US" dirty="0"/>
              <a:t>Describe quantitative data using numerical measures</a:t>
            </a:r>
          </a:p>
          <a:p>
            <a:pPr marL="609600" indent="-609600">
              <a:spcBef>
                <a:spcPct val="24000"/>
              </a:spcBef>
              <a:buClr>
                <a:srgbClr val="8E0D30"/>
              </a:buClr>
              <a:buFontTx/>
              <a:buAutoNum type="arabicPeriod"/>
            </a:pPr>
            <a:r>
              <a:rPr lang="en-US" dirty="0"/>
              <a:t>Describe the relationship between two quantitative variables using graphs</a:t>
            </a:r>
          </a:p>
          <a:p>
            <a:pPr marL="609600" indent="-609600">
              <a:spcBef>
                <a:spcPct val="24000"/>
              </a:spcBef>
              <a:buClr>
                <a:srgbClr val="8E0D30"/>
              </a:buClr>
              <a:buFontTx/>
              <a:buAutoNum type="arabicPeriod"/>
            </a:pPr>
            <a:r>
              <a:rPr lang="en-US" dirty="0"/>
              <a:t>Detecting descriptive methods that distort the truth </a:t>
            </a:r>
            <a:endParaRPr lang="en-US" altLang="en-US" dirty="0"/>
          </a:p>
        </p:txBody>
      </p:sp>
    </p:spTree>
    <p:extLst>
      <p:ext uri="{BB962C8B-B14F-4D97-AF65-F5344CB8AC3E}">
        <p14:creationId xmlns:p14="http://schemas.microsoft.com/office/powerpoint/2010/main" val="383428987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9075">
                                            <p:txEl>
                                              <p:pRg st="0" end="0"/>
                                            </p:txEl>
                                          </p:spTgt>
                                        </p:tgtEl>
                                        <p:attrNameLst>
                                          <p:attrName>style.visibility</p:attrName>
                                        </p:attrNameLst>
                                      </p:cBhvr>
                                      <p:to>
                                        <p:strVal val="visible"/>
                                      </p:to>
                                    </p:set>
                                    <p:animEffect transition="in" filter="wipe(left)">
                                      <p:cBhvr>
                                        <p:cTn id="7" dur="500"/>
                                        <p:tgtEl>
                                          <p:spTgt spid="259075">
                                            <p:txEl>
                                              <p:pRg st="0" end="0"/>
                                            </p:txEl>
                                          </p:spTgt>
                                        </p:tgtEl>
                                      </p:cBhvr>
                                    </p:animEffect>
                                  </p:childTnLst>
                                  <p:subTnLst>
                                    <p:animClr clrSpc="rgb" dir="cw">
                                      <p:cBhvr override="childStyle">
                                        <p:cTn dur="1" fill="hold" display="0" masterRel="nextClick" afterEffect="1"/>
                                        <p:tgtEl>
                                          <p:spTgt spid="259075">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59075">
                                            <p:txEl>
                                              <p:pRg st="1" end="1"/>
                                            </p:txEl>
                                          </p:spTgt>
                                        </p:tgtEl>
                                        <p:attrNameLst>
                                          <p:attrName>style.visibility</p:attrName>
                                        </p:attrNameLst>
                                      </p:cBhvr>
                                      <p:to>
                                        <p:strVal val="visible"/>
                                      </p:to>
                                    </p:set>
                                    <p:animEffect transition="in" filter="wipe(left)">
                                      <p:cBhvr>
                                        <p:cTn id="12" dur="500"/>
                                        <p:tgtEl>
                                          <p:spTgt spid="259075">
                                            <p:txEl>
                                              <p:pRg st="1" end="1"/>
                                            </p:txEl>
                                          </p:spTgt>
                                        </p:tgtEl>
                                      </p:cBhvr>
                                    </p:animEffect>
                                  </p:childTnLst>
                                  <p:subTnLst>
                                    <p:animClr clrSpc="rgb" dir="cw">
                                      <p:cBhvr override="childStyle">
                                        <p:cTn dur="1" fill="hold" display="0" masterRel="nextClick" afterEffect="1"/>
                                        <p:tgtEl>
                                          <p:spTgt spid="259075">
                                            <p:txEl>
                                              <p:pRg st="1" end="1"/>
                                            </p:txEl>
                                          </p:spTgt>
                                        </p:tgtEl>
                                        <p:attrNameLst>
                                          <p:attrName>ppt_c</p:attrName>
                                        </p:attrNameLst>
                                      </p:cBhvr>
                                      <p:to>
                                        <a:srgbClr val="B0D460"/>
                                      </p:to>
                                    </p:animClr>
                                  </p:sub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9075">
                                            <p:txEl>
                                              <p:pRg st="2" end="2"/>
                                            </p:txEl>
                                          </p:spTgt>
                                        </p:tgtEl>
                                        <p:attrNameLst>
                                          <p:attrName>style.visibility</p:attrName>
                                        </p:attrNameLst>
                                      </p:cBhvr>
                                      <p:to>
                                        <p:strVal val="visible"/>
                                      </p:to>
                                    </p:set>
                                    <p:animEffect transition="in" filter="wipe(left)">
                                      <p:cBhvr>
                                        <p:cTn id="17" dur="500"/>
                                        <p:tgtEl>
                                          <p:spTgt spid="259075">
                                            <p:txEl>
                                              <p:pRg st="2" end="2"/>
                                            </p:txEl>
                                          </p:spTgt>
                                        </p:tgtEl>
                                      </p:cBhvr>
                                    </p:animEffect>
                                  </p:childTnLst>
                                  <p:subTnLst>
                                    <p:animClr clrSpc="rgb" dir="cw">
                                      <p:cBhvr override="childStyle">
                                        <p:cTn dur="1" fill="hold" display="0" masterRel="nextClick" afterEffect="1"/>
                                        <p:tgtEl>
                                          <p:spTgt spid="259075">
                                            <p:txEl>
                                              <p:pRg st="2" end="2"/>
                                            </p:txEl>
                                          </p:spTgt>
                                        </p:tgtEl>
                                        <p:attrNameLst>
                                          <p:attrName>ppt_c</p:attrName>
                                        </p:attrNameLst>
                                      </p:cBhvr>
                                      <p:to>
                                        <a:srgbClr val="B0D460"/>
                                      </p:to>
                                    </p:animClr>
                                  </p:sub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59075">
                                            <p:txEl>
                                              <p:pRg st="3" end="3"/>
                                            </p:txEl>
                                          </p:spTgt>
                                        </p:tgtEl>
                                        <p:attrNameLst>
                                          <p:attrName>style.visibility</p:attrName>
                                        </p:attrNameLst>
                                      </p:cBhvr>
                                      <p:to>
                                        <p:strVal val="visible"/>
                                      </p:to>
                                    </p:set>
                                    <p:animEffect transition="in" filter="wipe(left)">
                                      <p:cBhvr>
                                        <p:cTn id="22" dur="500"/>
                                        <p:tgtEl>
                                          <p:spTgt spid="259075">
                                            <p:txEl>
                                              <p:pRg st="3" end="3"/>
                                            </p:txEl>
                                          </p:spTgt>
                                        </p:tgtEl>
                                      </p:cBhvr>
                                    </p:animEffect>
                                  </p:childTnLst>
                                  <p:subTnLst>
                                    <p:animClr clrSpc="rgb" dir="cw">
                                      <p:cBhvr override="childStyle">
                                        <p:cTn dur="1" fill="hold" display="0" masterRel="nextClick" afterEffect="1"/>
                                        <p:tgtEl>
                                          <p:spTgt spid="259075">
                                            <p:txEl>
                                              <p:pRg st="3" end="3"/>
                                            </p:txEl>
                                          </p:spTgt>
                                        </p:tgtEl>
                                        <p:attrNameLst>
                                          <p:attrName>ppt_c</p:attrName>
                                        </p:attrNameLst>
                                      </p:cBhvr>
                                      <p:to>
                                        <a:srgbClr val="B0D460"/>
                                      </p:to>
                                    </p:animClr>
                                  </p:sub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9075">
                                            <p:txEl>
                                              <p:pRg st="4" end="4"/>
                                            </p:txEl>
                                          </p:spTgt>
                                        </p:tgtEl>
                                        <p:attrNameLst>
                                          <p:attrName>style.visibility</p:attrName>
                                        </p:attrNameLst>
                                      </p:cBhvr>
                                      <p:to>
                                        <p:strVal val="visible"/>
                                      </p:to>
                                    </p:set>
                                    <p:animEffect transition="in" filter="wipe(left)">
                                      <p:cBhvr>
                                        <p:cTn id="27" dur="500"/>
                                        <p:tgtEl>
                                          <p:spTgt spid="259075">
                                            <p:txEl>
                                              <p:pRg st="4" end="4"/>
                                            </p:txEl>
                                          </p:spTgt>
                                        </p:tgtEl>
                                      </p:cBhvr>
                                    </p:animEffect>
                                  </p:childTnLst>
                                  <p:subTnLst>
                                    <p:animClr clrSpc="rgb" dir="cw">
                                      <p:cBhvr override="childStyle">
                                        <p:cTn dur="1" fill="hold" display="0" masterRel="nextClick" afterEffect="1"/>
                                        <p:tgtEl>
                                          <p:spTgt spid="259075">
                                            <p:txEl>
                                              <p:pRg st="4" end="4"/>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914400"/>
            <a:ext cx="8229600" cy="1143000"/>
          </a:xfrm>
          <a:noFill/>
        </p:spPr>
        <p:txBody>
          <a:bodyPr lIns="90488" tIns="44450" rIns="90488" bIns="44450" anchorCtr="1"/>
          <a:lstStyle/>
          <a:p>
            <a:r>
              <a:rPr lang="en-US" altLang="en-US" b="1">
                <a:solidFill>
                  <a:srgbClr val="8E0D30"/>
                </a:solidFill>
              </a:rPr>
              <a:t>2.1</a:t>
            </a:r>
          </a:p>
        </p:txBody>
      </p:sp>
      <p:sp>
        <p:nvSpPr>
          <p:cNvPr id="7171" name="Rectangle 3"/>
          <p:cNvSpPr>
            <a:spLocks noGrp="1" noChangeArrowheads="1"/>
          </p:cNvSpPr>
          <p:nvPr>
            <p:ph sz="half" idx="1"/>
          </p:nvPr>
        </p:nvSpPr>
        <p:spPr>
          <a:xfrm>
            <a:off x="520700" y="3048000"/>
            <a:ext cx="8242300" cy="3017838"/>
          </a:xfrm>
        </p:spPr>
        <p:txBody>
          <a:bodyPr lIns="90488" tIns="44450" rIns="90488" bIns="44450"/>
          <a:lstStyle/>
          <a:p>
            <a:pPr marL="0" indent="0" algn="ctr">
              <a:buFontTx/>
              <a:buNone/>
            </a:pPr>
            <a:r>
              <a:rPr lang="en-US" altLang="en-US" sz="4200" b="1">
                <a:solidFill>
                  <a:srgbClr val="141413"/>
                </a:solidFill>
              </a:rPr>
              <a:t>Describing Qualitative Data</a:t>
            </a:r>
            <a:endParaRPr lang="en-US" altLang="en-US" sz="4200">
              <a:solidFill>
                <a:srgbClr val="141413"/>
              </a:solidFill>
            </a:endParaRPr>
          </a:p>
        </p:txBody>
      </p:sp>
    </p:spTree>
    <p:extLst>
      <p:ext uri="{BB962C8B-B14F-4D97-AF65-F5344CB8AC3E}">
        <p14:creationId xmlns:p14="http://schemas.microsoft.com/office/powerpoint/2010/main" val="3050227679"/>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295400" y="171450"/>
            <a:ext cx="7086600" cy="1123950"/>
          </a:xfrm>
          <a:noFill/>
        </p:spPr>
        <p:txBody>
          <a:bodyPr lIns="90488" tIns="44450" rIns="90488" bIns="44450" anchorCtr="1"/>
          <a:lstStyle/>
          <a:p>
            <a:r>
              <a:rPr lang="en-US" altLang="en-US" b="1"/>
              <a:t>Data Presentation</a:t>
            </a:r>
          </a:p>
        </p:txBody>
      </p:sp>
      <p:sp>
        <p:nvSpPr>
          <p:cNvPr id="9219" name="Rectangle 122"/>
          <p:cNvSpPr>
            <a:spLocks noChangeArrowheads="1"/>
          </p:cNvSpPr>
          <p:nvPr/>
        </p:nvSpPr>
        <p:spPr bwMode="auto">
          <a:xfrm>
            <a:off x="3302000" y="1754188"/>
            <a:ext cx="2438400" cy="838200"/>
          </a:xfrm>
          <a:prstGeom prst="rect">
            <a:avLst/>
          </a:prstGeom>
          <a:solidFill>
            <a:srgbClr val="E9F05A">
              <a:alpha val="70195"/>
            </a:srgbClr>
          </a:solidFill>
          <a:ln w="28575">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0" name="Rectangle 123"/>
          <p:cNvSpPr>
            <a:spLocks noChangeArrowheads="1"/>
          </p:cNvSpPr>
          <p:nvPr/>
        </p:nvSpPr>
        <p:spPr bwMode="auto">
          <a:xfrm>
            <a:off x="393700" y="28670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1" name="Rectangle 124"/>
          <p:cNvSpPr>
            <a:spLocks noChangeArrowheads="1"/>
          </p:cNvSpPr>
          <p:nvPr/>
        </p:nvSpPr>
        <p:spPr bwMode="auto">
          <a:xfrm>
            <a:off x="6273800" y="28543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2" name="Rectangle 125"/>
          <p:cNvSpPr>
            <a:spLocks noChangeArrowheads="1"/>
          </p:cNvSpPr>
          <p:nvPr/>
        </p:nvSpPr>
        <p:spPr bwMode="auto">
          <a:xfrm>
            <a:off x="42703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3" name="Rectangle 126"/>
          <p:cNvSpPr>
            <a:spLocks noChangeArrowheads="1"/>
          </p:cNvSpPr>
          <p:nvPr/>
        </p:nvSpPr>
        <p:spPr bwMode="auto">
          <a:xfrm>
            <a:off x="4914900" y="3962400"/>
            <a:ext cx="19812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4" name="Rectangle 127"/>
          <p:cNvSpPr>
            <a:spLocks noChangeArrowheads="1"/>
          </p:cNvSpPr>
          <p:nvPr/>
        </p:nvSpPr>
        <p:spPr bwMode="auto">
          <a:xfrm>
            <a:off x="694848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5" name="Rectangle 128"/>
          <p:cNvSpPr>
            <a:spLocks noChangeArrowheads="1"/>
          </p:cNvSpPr>
          <p:nvPr/>
        </p:nvSpPr>
        <p:spPr bwMode="auto">
          <a:xfrm>
            <a:off x="204788" y="5106988"/>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6" name="Rectangle 129"/>
          <p:cNvSpPr>
            <a:spLocks noChangeArrowheads="1"/>
          </p:cNvSpPr>
          <p:nvPr/>
        </p:nvSpPr>
        <p:spPr bwMode="auto">
          <a:xfrm>
            <a:off x="1931988" y="5110163"/>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7" name="Rectangle 130"/>
          <p:cNvSpPr>
            <a:spLocks noChangeArrowheads="1"/>
          </p:cNvSpPr>
          <p:nvPr/>
        </p:nvSpPr>
        <p:spPr bwMode="auto">
          <a:xfrm>
            <a:off x="3657600" y="5095875"/>
            <a:ext cx="1438275" cy="811213"/>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8" name="Rectangle 131"/>
          <p:cNvSpPr>
            <a:spLocks noChangeArrowheads="1"/>
          </p:cNvSpPr>
          <p:nvPr/>
        </p:nvSpPr>
        <p:spPr bwMode="auto">
          <a:xfrm>
            <a:off x="6284913" y="5094288"/>
            <a:ext cx="2052637"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29" name="Line 132"/>
          <p:cNvSpPr>
            <a:spLocks noChangeShapeType="1"/>
          </p:cNvSpPr>
          <p:nvPr/>
        </p:nvSpPr>
        <p:spPr bwMode="auto">
          <a:xfrm>
            <a:off x="4521200" y="2592388"/>
            <a:ext cx="0" cy="123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0" name="AutoShape 133"/>
          <p:cNvSpPr>
            <a:spLocks noChangeArrowheads="1"/>
          </p:cNvSpPr>
          <p:nvPr/>
        </p:nvSpPr>
        <p:spPr bwMode="auto">
          <a:xfrm flipV="1">
            <a:off x="1363663" y="2735263"/>
            <a:ext cx="152400" cy="131762"/>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31" name="AutoShape 134"/>
          <p:cNvSpPr>
            <a:spLocks noChangeArrowheads="1"/>
          </p:cNvSpPr>
          <p:nvPr/>
        </p:nvSpPr>
        <p:spPr bwMode="auto">
          <a:xfrm flipV="1">
            <a:off x="7292975" y="27051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32" name="Line 135"/>
          <p:cNvSpPr>
            <a:spLocks noChangeShapeType="1"/>
          </p:cNvSpPr>
          <p:nvPr/>
        </p:nvSpPr>
        <p:spPr bwMode="auto">
          <a:xfrm>
            <a:off x="1439863" y="3706813"/>
            <a:ext cx="0" cy="257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3" name="AutoShape 136"/>
          <p:cNvSpPr>
            <a:spLocks noChangeArrowheads="1"/>
          </p:cNvSpPr>
          <p:nvPr/>
        </p:nvSpPr>
        <p:spPr bwMode="auto">
          <a:xfrm flipV="1">
            <a:off x="1363663" y="38417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34" name="Line 137"/>
          <p:cNvSpPr>
            <a:spLocks noChangeShapeType="1"/>
          </p:cNvSpPr>
          <p:nvPr/>
        </p:nvSpPr>
        <p:spPr bwMode="auto">
          <a:xfrm>
            <a:off x="8015288" y="3697288"/>
            <a:ext cx="0" cy="2667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5" name="AutoShape 139"/>
          <p:cNvSpPr>
            <a:spLocks noChangeArrowheads="1"/>
          </p:cNvSpPr>
          <p:nvPr/>
        </p:nvSpPr>
        <p:spPr bwMode="auto">
          <a:xfrm flipV="1">
            <a:off x="5553075"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36" name="AutoShape 140"/>
          <p:cNvSpPr>
            <a:spLocks noChangeArrowheads="1"/>
          </p:cNvSpPr>
          <p:nvPr/>
        </p:nvSpPr>
        <p:spPr bwMode="auto">
          <a:xfrm flipV="1">
            <a:off x="79248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37" name="Line 141"/>
          <p:cNvSpPr>
            <a:spLocks noChangeShapeType="1"/>
          </p:cNvSpPr>
          <p:nvPr/>
        </p:nvSpPr>
        <p:spPr bwMode="auto">
          <a:xfrm>
            <a:off x="1516063" y="4802188"/>
            <a:ext cx="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8" name="Line 142"/>
          <p:cNvSpPr>
            <a:spLocks noChangeShapeType="1"/>
          </p:cNvSpPr>
          <p:nvPr/>
        </p:nvSpPr>
        <p:spPr bwMode="auto">
          <a:xfrm>
            <a:off x="938213" y="4954588"/>
            <a:ext cx="3581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39" name="AutoShape 143"/>
          <p:cNvSpPr>
            <a:spLocks noChangeArrowheads="1"/>
          </p:cNvSpPr>
          <p:nvPr/>
        </p:nvSpPr>
        <p:spPr bwMode="auto">
          <a:xfrm flipV="1">
            <a:off x="896938" y="494982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40" name="AutoShape 144"/>
          <p:cNvSpPr>
            <a:spLocks noChangeArrowheads="1"/>
          </p:cNvSpPr>
          <p:nvPr/>
        </p:nvSpPr>
        <p:spPr bwMode="auto">
          <a:xfrm flipV="1">
            <a:off x="2652713" y="496887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41" name="AutoShape 145"/>
          <p:cNvSpPr>
            <a:spLocks noChangeArrowheads="1"/>
          </p:cNvSpPr>
          <p:nvPr/>
        </p:nvSpPr>
        <p:spPr bwMode="auto">
          <a:xfrm flipV="1">
            <a:off x="43688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42" name="Line 146"/>
          <p:cNvSpPr>
            <a:spLocks noChangeShapeType="1"/>
          </p:cNvSpPr>
          <p:nvPr/>
        </p:nvSpPr>
        <p:spPr bwMode="auto">
          <a:xfrm>
            <a:off x="7340600" y="4802188"/>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43" name="AutoShape 147"/>
          <p:cNvSpPr>
            <a:spLocks noChangeArrowheads="1"/>
          </p:cNvSpPr>
          <p:nvPr/>
        </p:nvSpPr>
        <p:spPr bwMode="auto">
          <a:xfrm flipV="1">
            <a:off x="72644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44" name="Text Box 148"/>
          <p:cNvSpPr txBox="1">
            <a:spLocks noChangeArrowheads="1"/>
          </p:cNvSpPr>
          <p:nvPr/>
        </p:nvSpPr>
        <p:spPr bwMode="auto">
          <a:xfrm>
            <a:off x="3378200" y="1754188"/>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Data Presentation</a:t>
            </a:r>
          </a:p>
        </p:txBody>
      </p:sp>
      <p:sp>
        <p:nvSpPr>
          <p:cNvPr id="9245" name="Text Box 149"/>
          <p:cNvSpPr txBox="1">
            <a:spLocks noChangeArrowheads="1"/>
          </p:cNvSpPr>
          <p:nvPr/>
        </p:nvSpPr>
        <p:spPr bwMode="auto">
          <a:xfrm>
            <a:off x="309563" y="2841625"/>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Qualitative</a:t>
            </a:r>
            <a:br>
              <a:rPr lang="en-US" altLang="en-US" sz="2400" b="1"/>
            </a:br>
            <a:r>
              <a:rPr lang="en-US" altLang="en-US" sz="2400" b="1"/>
              <a:t>Data</a:t>
            </a:r>
          </a:p>
        </p:txBody>
      </p:sp>
      <p:sp>
        <p:nvSpPr>
          <p:cNvPr id="9246" name="Line 150"/>
          <p:cNvSpPr>
            <a:spLocks noChangeShapeType="1"/>
          </p:cNvSpPr>
          <p:nvPr/>
        </p:nvSpPr>
        <p:spPr bwMode="auto">
          <a:xfrm flipV="1">
            <a:off x="1447800" y="2706688"/>
            <a:ext cx="5978525" cy="36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247" name="Text Box 151"/>
          <p:cNvSpPr txBox="1">
            <a:spLocks noChangeArrowheads="1"/>
          </p:cNvSpPr>
          <p:nvPr/>
        </p:nvSpPr>
        <p:spPr bwMode="auto">
          <a:xfrm>
            <a:off x="6169025" y="285115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Quantitative</a:t>
            </a:r>
            <a:br>
              <a:rPr lang="en-US" altLang="en-US" sz="2400" b="1"/>
            </a:br>
            <a:r>
              <a:rPr lang="en-US" altLang="en-US" sz="2400" b="1"/>
              <a:t>Data</a:t>
            </a:r>
          </a:p>
        </p:txBody>
      </p:sp>
      <p:sp>
        <p:nvSpPr>
          <p:cNvPr id="9248" name="Text Box 152"/>
          <p:cNvSpPr txBox="1">
            <a:spLocks noChangeArrowheads="1"/>
          </p:cNvSpPr>
          <p:nvPr/>
        </p:nvSpPr>
        <p:spPr bwMode="auto">
          <a:xfrm>
            <a:off x="3048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Summary</a:t>
            </a:r>
            <a:br>
              <a:rPr lang="en-US" altLang="en-US" sz="2400" b="1"/>
            </a:br>
            <a:r>
              <a:rPr lang="en-US" altLang="en-US" sz="2400" b="1"/>
              <a:t>Table</a:t>
            </a:r>
          </a:p>
        </p:txBody>
      </p:sp>
      <p:sp>
        <p:nvSpPr>
          <p:cNvPr id="9249" name="Text Box 153"/>
          <p:cNvSpPr txBox="1">
            <a:spLocks noChangeArrowheads="1"/>
          </p:cNvSpPr>
          <p:nvPr/>
        </p:nvSpPr>
        <p:spPr bwMode="auto">
          <a:xfrm>
            <a:off x="48006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Stem-&amp;-Leaf</a:t>
            </a:r>
            <a:br>
              <a:rPr lang="en-US" altLang="en-US" sz="2400" b="1"/>
            </a:br>
            <a:r>
              <a:rPr lang="en-US" altLang="en-US" sz="2400" b="1"/>
              <a:t>Display</a:t>
            </a:r>
          </a:p>
        </p:txBody>
      </p:sp>
      <p:sp>
        <p:nvSpPr>
          <p:cNvPr id="9250" name="Text Box 154"/>
          <p:cNvSpPr txBox="1">
            <a:spLocks noChangeArrowheads="1"/>
          </p:cNvSpPr>
          <p:nvPr/>
        </p:nvSpPr>
        <p:spPr bwMode="auto">
          <a:xfrm>
            <a:off x="68580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Frequency</a:t>
            </a:r>
            <a:br>
              <a:rPr lang="en-US" altLang="en-US" sz="2400" b="1"/>
            </a:br>
            <a:r>
              <a:rPr lang="en-US" altLang="en-US" sz="2400" b="1"/>
              <a:t>Distribution</a:t>
            </a:r>
          </a:p>
        </p:txBody>
      </p:sp>
      <p:sp>
        <p:nvSpPr>
          <p:cNvPr id="9251" name="Text Box 155"/>
          <p:cNvSpPr txBox="1">
            <a:spLocks noChangeArrowheads="1"/>
          </p:cNvSpPr>
          <p:nvPr/>
        </p:nvSpPr>
        <p:spPr bwMode="auto">
          <a:xfrm>
            <a:off x="6180138" y="526415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Histogram</a:t>
            </a:r>
          </a:p>
        </p:txBody>
      </p:sp>
      <p:sp>
        <p:nvSpPr>
          <p:cNvPr id="9252" name="Text Box 156"/>
          <p:cNvSpPr txBox="1">
            <a:spLocks noChangeArrowheads="1"/>
          </p:cNvSpPr>
          <p:nvPr/>
        </p:nvSpPr>
        <p:spPr bwMode="auto">
          <a:xfrm>
            <a:off x="149225" y="5099050"/>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Bar</a:t>
            </a:r>
            <a:br>
              <a:rPr lang="en-US" altLang="en-US" sz="2400" b="1"/>
            </a:br>
            <a:r>
              <a:rPr lang="en-US" altLang="en-US" sz="2400" b="1"/>
              <a:t>Graph</a:t>
            </a:r>
          </a:p>
        </p:txBody>
      </p:sp>
      <p:sp>
        <p:nvSpPr>
          <p:cNvPr id="9253" name="Text Box 157"/>
          <p:cNvSpPr txBox="1">
            <a:spLocks noChangeArrowheads="1"/>
          </p:cNvSpPr>
          <p:nvPr/>
        </p:nvSpPr>
        <p:spPr bwMode="auto">
          <a:xfrm>
            <a:off x="1949450" y="5100638"/>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Pie</a:t>
            </a:r>
            <a:br>
              <a:rPr lang="en-US" altLang="en-US" sz="2400" b="1"/>
            </a:br>
            <a:r>
              <a:rPr lang="en-US" altLang="en-US" sz="2400" b="1"/>
              <a:t>Chart</a:t>
            </a:r>
          </a:p>
        </p:txBody>
      </p:sp>
      <p:sp>
        <p:nvSpPr>
          <p:cNvPr id="9254" name="Text Box 158"/>
          <p:cNvSpPr txBox="1">
            <a:spLocks noChangeArrowheads="1"/>
          </p:cNvSpPr>
          <p:nvPr/>
        </p:nvSpPr>
        <p:spPr bwMode="auto">
          <a:xfrm>
            <a:off x="3646488" y="5087938"/>
            <a:ext cx="14589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Pareto</a:t>
            </a:r>
            <a:br>
              <a:rPr lang="en-US" altLang="en-US" sz="2400" b="1"/>
            </a:br>
            <a:r>
              <a:rPr lang="en-US" altLang="en-US" sz="2400" b="1"/>
              <a:t>Diagram</a:t>
            </a:r>
          </a:p>
        </p:txBody>
      </p:sp>
      <p:sp>
        <p:nvSpPr>
          <p:cNvPr id="9255" name="Rectangle 160"/>
          <p:cNvSpPr>
            <a:spLocks noChangeArrowheads="1"/>
          </p:cNvSpPr>
          <p:nvPr/>
        </p:nvSpPr>
        <p:spPr bwMode="auto">
          <a:xfrm>
            <a:off x="2971800" y="3962400"/>
            <a:ext cx="18288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56" name="AutoShape 161"/>
          <p:cNvSpPr>
            <a:spLocks noChangeArrowheads="1"/>
          </p:cNvSpPr>
          <p:nvPr/>
        </p:nvSpPr>
        <p:spPr bwMode="auto">
          <a:xfrm flipV="1">
            <a:off x="38862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57" name="Text Box 159"/>
          <p:cNvSpPr txBox="1">
            <a:spLocks noChangeArrowheads="1"/>
          </p:cNvSpPr>
          <p:nvPr/>
        </p:nvSpPr>
        <p:spPr bwMode="auto">
          <a:xfrm>
            <a:off x="3124200" y="3962400"/>
            <a:ext cx="152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Dot</a:t>
            </a:r>
            <a:br>
              <a:rPr lang="en-US" altLang="en-US" sz="2400" b="1"/>
            </a:br>
            <a:r>
              <a:rPr lang="en-US" altLang="en-US" sz="2400" b="1"/>
              <a:t>Plot</a:t>
            </a:r>
          </a:p>
        </p:txBody>
      </p:sp>
      <p:sp>
        <p:nvSpPr>
          <p:cNvPr id="9258" name="Line 162"/>
          <p:cNvSpPr>
            <a:spLocks noChangeShapeType="1"/>
          </p:cNvSpPr>
          <p:nvPr/>
        </p:nvSpPr>
        <p:spPr bwMode="auto">
          <a:xfrm>
            <a:off x="3886200" y="3810000"/>
            <a:ext cx="419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08963454"/>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295400" y="171450"/>
            <a:ext cx="7086600" cy="1123950"/>
          </a:xfrm>
          <a:noFill/>
        </p:spPr>
        <p:txBody>
          <a:bodyPr lIns="90488" tIns="44450" rIns="90488" bIns="44450" anchorCtr="1"/>
          <a:lstStyle/>
          <a:p>
            <a:r>
              <a:rPr lang="en-US" altLang="en-US" b="1"/>
              <a:t>Data Presentation</a:t>
            </a:r>
          </a:p>
        </p:txBody>
      </p:sp>
      <p:sp>
        <p:nvSpPr>
          <p:cNvPr id="10243" name="Rectangle 3"/>
          <p:cNvSpPr>
            <a:spLocks noChangeArrowheads="1"/>
          </p:cNvSpPr>
          <p:nvPr/>
        </p:nvSpPr>
        <p:spPr bwMode="auto">
          <a:xfrm>
            <a:off x="3302000" y="1754188"/>
            <a:ext cx="2438400" cy="838200"/>
          </a:xfrm>
          <a:prstGeom prst="rect">
            <a:avLst/>
          </a:prstGeom>
          <a:solidFill>
            <a:srgbClr val="E9F05A">
              <a:alpha val="70195"/>
            </a:srgbClr>
          </a:solidFill>
          <a:ln w="28575">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4" name="Rectangle 4"/>
          <p:cNvSpPr>
            <a:spLocks noChangeArrowheads="1"/>
          </p:cNvSpPr>
          <p:nvPr/>
        </p:nvSpPr>
        <p:spPr bwMode="auto">
          <a:xfrm>
            <a:off x="393700" y="28670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5" name="Rectangle 5"/>
          <p:cNvSpPr>
            <a:spLocks noChangeArrowheads="1"/>
          </p:cNvSpPr>
          <p:nvPr/>
        </p:nvSpPr>
        <p:spPr bwMode="auto">
          <a:xfrm>
            <a:off x="6273800" y="28543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6" name="Rectangle 6"/>
          <p:cNvSpPr>
            <a:spLocks noChangeArrowheads="1"/>
          </p:cNvSpPr>
          <p:nvPr/>
        </p:nvSpPr>
        <p:spPr bwMode="auto">
          <a:xfrm>
            <a:off x="427038" y="3963988"/>
            <a:ext cx="2066925" cy="838200"/>
          </a:xfrm>
          <a:prstGeom prst="rect">
            <a:avLst/>
          </a:prstGeom>
          <a:solidFill>
            <a:srgbClr val="B0D460">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7" name="Rectangle 7"/>
          <p:cNvSpPr>
            <a:spLocks noChangeArrowheads="1"/>
          </p:cNvSpPr>
          <p:nvPr/>
        </p:nvSpPr>
        <p:spPr bwMode="auto">
          <a:xfrm>
            <a:off x="4914900" y="3962400"/>
            <a:ext cx="19812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8" name="Rectangle 8"/>
          <p:cNvSpPr>
            <a:spLocks noChangeArrowheads="1"/>
          </p:cNvSpPr>
          <p:nvPr/>
        </p:nvSpPr>
        <p:spPr bwMode="auto">
          <a:xfrm>
            <a:off x="694848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49" name="Rectangle 9"/>
          <p:cNvSpPr>
            <a:spLocks noChangeArrowheads="1"/>
          </p:cNvSpPr>
          <p:nvPr/>
        </p:nvSpPr>
        <p:spPr bwMode="auto">
          <a:xfrm>
            <a:off x="204788" y="5106988"/>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50" name="Rectangle 10"/>
          <p:cNvSpPr>
            <a:spLocks noChangeArrowheads="1"/>
          </p:cNvSpPr>
          <p:nvPr/>
        </p:nvSpPr>
        <p:spPr bwMode="auto">
          <a:xfrm>
            <a:off x="1931988" y="5110163"/>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51" name="Rectangle 11"/>
          <p:cNvSpPr>
            <a:spLocks noChangeArrowheads="1"/>
          </p:cNvSpPr>
          <p:nvPr/>
        </p:nvSpPr>
        <p:spPr bwMode="auto">
          <a:xfrm>
            <a:off x="3657600" y="5095875"/>
            <a:ext cx="1438275" cy="811213"/>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52" name="Rectangle 12"/>
          <p:cNvSpPr>
            <a:spLocks noChangeArrowheads="1"/>
          </p:cNvSpPr>
          <p:nvPr/>
        </p:nvSpPr>
        <p:spPr bwMode="auto">
          <a:xfrm>
            <a:off x="6284913" y="5094288"/>
            <a:ext cx="2052637"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53" name="Line 13"/>
          <p:cNvSpPr>
            <a:spLocks noChangeShapeType="1"/>
          </p:cNvSpPr>
          <p:nvPr/>
        </p:nvSpPr>
        <p:spPr bwMode="auto">
          <a:xfrm>
            <a:off x="4521200" y="2592388"/>
            <a:ext cx="0" cy="123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4" name="AutoShape 14"/>
          <p:cNvSpPr>
            <a:spLocks noChangeArrowheads="1"/>
          </p:cNvSpPr>
          <p:nvPr/>
        </p:nvSpPr>
        <p:spPr bwMode="auto">
          <a:xfrm flipV="1">
            <a:off x="1363663" y="2735263"/>
            <a:ext cx="152400" cy="131762"/>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55" name="AutoShape 15"/>
          <p:cNvSpPr>
            <a:spLocks noChangeArrowheads="1"/>
          </p:cNvSpPr>
          <p:nvPr/>
        </p:nvSpPr>
        <p:spPr bwMode="auto">
          <a:xfrm flipV="1">
            <a:off x="7292975" y="27051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56" name="Line 16"/>
          <p:cNvSpPr>
            <a:spLocks noChangeShapeType="1"/>
          </p:cNvSpPr>
          <p:nvPr/>
        </p:nvSpPr>
        <p:spPr bwMode="auto">
          <a:xfrm>
            <a:off x="1439863" y="3706813"/>
            <a:ext cx="0" cy="257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7" name="AutoShape 17"/>
          <p:cNvSpPr>
            <a:spLocks noChangeArrowheads="1"/>
          </p:cNvSpPr>
          <p:nvPr/>
        </p:nvSpPr>
        <p:spPr bwMode="auto">
          <a:xfrm flipV="1">
            <a:off x="1363663" y="38417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58" name="Line 18"/>
          <p:cNvSpPr>
            <a:spLocks noChangeShapeType="1"/>
          </p:cNvSpPr>
          <p:nvPr/>
        </p:nvSpPr>
        <p:spPr bwMode="auto">
          <a:xfrm>
            <a:off x="8015288" y="3697288"/>
            <a:ext cx="0" cy="2667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59" name="AutoShape 19"/>
          <p:cNvSpPr>
            <a:spLocks noChangeArrowheads="1"/>
          </p:cNvSpPr>
          <p:nvPr/>
        </p:nvSpPr>
        <p:spPr bwMode="auto">
          <a:xfrm flipV="1">
            <a:off x="5553075"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60" name="AutoShape 20"/>
          <p:cNvSpPr>
            <a:spLocks noChangeArrowheads="1"/>
          </p:cNvSpPr>
          <p:nvPr/>
        </p:nvSpPr>
        <p:spPr bwMode="auto">
          <a:xfrm flipV="1">
            <a:off x="79248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61" name="Line 21"/>
          <p:cNvSpPr>
            <a:spLocks noChangeShapeType="1"/>
          </p:cNvSpPr>
          <p:nvPr/>
        </p:nvSpPr>
        <p:spPr bwMode="auto">
          <a:xfrm>
            <a:off x="1516063" y="4802188"/>
            <a:ext cx="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62" name="Line 22"/>
          <p:cNvSpPr>
            <a:spLocks noChangeShapeType="1"/>
          </p:cNvSpPr>
          <p:nvPr/>
        </p:nvSpPr>
        <p:spPr bwMode="auto">
          <a:xfrm>
            <a:off x="938213" y="4954588"/>
            <a:ext cx="3581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63" name="AutoShape 23"/>
          <p:cNvSpPr>
            <a:spLocks noChangeArrowheads="1"/>
          </p:cNvSpPr>
          <p:nvPr/>
        </p:nvSpPr>
        <p:spPr bwMode="auto">
          <a:xfrm flipV="1">
            <a:off x="896938" y="494982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64" name="AutoShape 24"/>
          <p:cNvSpPr>
            <a:spLocks noChangeArrowheads="1"/>
          </p:cNvSpPr>
          <p:nvPr/>
        </p:nvSpPr>
        <p:spPr bwMode="auto">
          <a:xfrm flipV="1">
            <a:off x="2652713" y="496887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65" name="AutoShape 25"/>
          <p:cNvSpPr>
            <a:spLocks noChangeArrowheads="1"/>
          </p:cNvSpPr>
          <p:nvPr/>
        </p:nvSpPr>
        <p:spPr bwMode="auto">
          <a:xfrm flipV="1">
            <a:off x="43688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66" name="Line 26"/>
          <p:cNvSpPr>
            <a:spLocks noChangeShapeType="1"/>
          </p:cNvSpPr>
          <p:nvPr/>
        </p:nvSpPr>
        <p:spPr bwMode="auto">
          <a:xfrm>
            <a:off x="7340600" y="4802188"/>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67" name="AutoShape 27"/>
          <p:cNvSpPr>
            <a:spLocks noChangeArrowheads="1"/>
          </p:cNvSpPr>
          <p:nvPr/>
        </p:nvSpPr>
        <p:spPr bwMode="auto">
          <a:xfrm flipV="1">
            <a:off x="72644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68" name="Text Box 28"/>
          <p:cNvSpPr txBox="1">
            <a:spLocks noChangeArrowheads="1"/>
          </p:cNvSpPr>
          <p:nvPr/>
        </p:nvSpPr>
        <p:spPr bwMode="auto">
          <a:xfrm>
            <a:off x="3378200" y="1754188"/>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Data Presentation</a:t>
            </a:r>
          </a:p>
        </p:txBody>
      </p:sp>
      <p:sp>
        <p:nvSpPr>
          <p:cNvPr id="10269" name="Text Box 29"/>
          <p:cNvSpPr txBox="1">
            <a:spLocks noChangeArrowheads="1"/>
          </p:cNvSpPr>
          <p:nvPr/>
        </p:nvSpPr>
        <p:spPr bwMode="auto">
          <a:xfrm>
            <a:off x="309563" y="2841625"/>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Qualitative</a:t>
            </a:r>
            <a:br>
              <a:rPr lang="en-US" altLang="en-US" sz="2400" b="1"/>
            </a:br>
            <a:r>
              <a:rPr lang="en-US" altLang="en-US" sz="2400" b="1"/>
              <a:t>Data</a:t>
            </a:r>
          </a:p>
        </p:txBody>
      </p:sp>
      <p:sp>
        <p:nvSpPr>
          <p:cNvPr id="10270" name="Line 30"/>
          <p:cNvSpPr>
            <a:spLocks noChangeShapeType="1"/>
          </p:cNvSpPr>
          <p:nvPr/>
        </p:nvSpPr>
        <p:spPr bwMode="auto">
          <a:xfrm flipV="1">
            <a:off x="1447800" y="2706688"/>
            <a:ext cx="5978525" cy="36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271" name="Text Box 31"/>
          <p:cNvSpPr txBox="1">
            <a:spLocks noChangeArrowheads="1"/>
          </p:cNvSpPr>
          <p:nvPr/>
        </p:nvSpPr>
        <p:spPr bwMode="auto">
          <a:xfrm>
            <a:off x="6169025" y="285115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Quantitative</a:t>
            </a:r>
            <a:br>
              <a:rPr lang="en-US" altLang="en-US" sz="2400" b="1"/>
            </a:br>
            <a:r>
              <a:rPr lang="en-US" altLang="en-US" sz="2400" b="1"/>
              <a:t>Data</a:t>
            </a:r>
          </a:p>
        </p:txBody>
      </p:sp>
      <p:sp>
        <p:nvSpPr>
          <p:cNvPr id="10272" name="Text Box 32"/>
          <p:cNvSpPr txBox="1">
            <a:spLocks noChangeArrowheads="1"/>
          </p:cNvSpPr>
          <p:nvPr/>
        </p:nvSpPr>
        <p:spPr bwMode="auto">
          <a:xfrm>
            <a:off x="3048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Summary</a:t>
            </a:r>
            <a:br>
              <a:rPr lang="en-US" altLang="en-US" sz="2400" b="1"/>
            </a:br>
            <a:r>
              <a:rPr lang="en-US" altLang="en-US" sz="2400" b="1"/>
              <a:t>Table</a:t>
            </a:r>
          </a:p>
        </p:txBody>
      </p:sp>
      <p:sp>
        <p:nvSpPr>
          <p:cNvPr id="10273" name="Text Box 33"/>
          <p:cNvSpPr txBox="1">
            <a:spLocks noChangeArrowheads="1"/>
          </p:cNvSpPr>
          <p:nvPr/>
        </p:nvSpPr>
        <p:spPr bwMode="auto">
          <a:xfrm>
            <a:off x="48006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Stem-&amp;-Leaf</a:t>
            </a:r>
            <a:br>
              <a:rPr lang="en-US" altLang="en-US" sz="2400" b="1"/>
            </a:br>
            <a:r>
              <a:rPr lang="en-US" altLang="en-US" sz="2400" b="1"/>
              <a:t>Display</a:t>
            </a:r>
          </a:p>
        </p:txBody>
      </p:sp>
      <p:sp>
        <p:nvSpPr>
          <p:cNvPr id="10274" name="Text Box 34"/>
          <p:cNvSpPr txBox="1">
            <a:spLocks noChangeArrowheads="1"/>
          </p:cNvSpPr>
          <p:nvPr/>
        </p:nvSpPr>
        <p:spPr bwMode="auto">
          <a:xfrm>
            <a:off x="68580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Frequency</a:t>
            </a:r>
            <a:br>
              <a:rPr lang="en-US" altLang="en-US" sz="2400" b="1"/>
            </a:br>
            <a:r>
              <a:rPr lang="en-US" altLang="en-US" sz="2400" b="1"/>
              <a:t>Distribution</a:t>
            </a:r>
          </a:p>
        </p:txBody>
      </p:sp>
      <p:sp>
        <p:nvSpPr>
          <p:cNvPr id="10275" name="Text Box 35"/>
          <p:cNvSpPr txBox="1">
            <a:spLocks noChangeArrowheads="1"/>
          </p:cNvSpPr>
          <p:nvPr/>
        </p:nvSpPr>
        <p:spPr bwMode="auto">
          <a:xfrm>
            <a:off x="6180138" y="526415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Histogram</a:t>
            </a:r>
          </a:p>
        </p:txBody>
      </p:sp>
      <p:sp>
        <p:nvSpPr>
          <p:cNvPr id="10276" name="Text Box 36"/>
          <p:cNvSpPr txBox="1">
            <a:spLocks noChangeArrowheads="1"/>
          </p:cNvSpPr>
          <p:nvPr/>
        </p:nvSpPr>
        <p:spPr bwMode="auto">
          <a:xfrm>
            <a:off x="149225" y="5099050"/>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Bar</a:t>
            </a:r>
            <a:br>
              <a:rPr lang="en-US" altLang="en-US" sz="2400" b="1"/>
            </a:br>
            <a:r>
              <a:rPr lang="en-US" altLang="en-US" sz="2400" b="1"/>
              <a:t>Graph</a:t>
            </a:r>
          </a:p>
        </p:txBody>
      </p:sp>
      <p:sp>
        <p:nvSpPr>
          <p:cNvPr id="10277" name="Text Box 37"/>
          <p:cNvSpPr txBox="1">
            <a:spLocks noChangeArrowheads="1"/>
          </p:cNvSpPr>
          <p:nvPr/>
        </p:nvSpPr>
        <p:spPr bwMode="auto">
          <a:xfrm>
            <a:off x="1949450" y="5100638"/>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Pie</a:t>
            </a:r>
            <a:br>
              <a:rPr lang="en-US" altLang="en-US" sz="2400" b="1"/>
            </a:br>
            <a:r>
              <a:rPr lang="en-US" altLang="en-US" sz="2400" b="1"/>
              <a:t>Chart</a:t>
            </a:r>
          </a:p>
        </p:txBody>
      </p:sp>
      <p:sp>
        <p:nvSpPr>
          <p:cNvPr id="10278" name="Text Box 38"/>
          <p:cNvSpPr txBox="1">
            <a:spLocks noChangeArrowheads="1"/>
          </p:cNvSpPr>
          <p:nvPr/>
        </p:nvSpPr>
        <p:spPr bwMode="auto">
          <a:xfrm>
            <a:off x="3646488" y="5087938"/>
            <a:ext cx="14589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Pareto</a:t>
            </a:r>
            <a:br>
              <a:rPr lang="en-US" altLang="en-US" sz="2400" b="1"/>
            </a:br>
            <a:r>
              <a:rPr lang="en-US" altLang="en-US" sz="2400" b="1"/>
              <a:t>Diagram</a:t>
            </a:r>
          </a:p>
        </p:txBody>
      </p:sp>
      <p:sp>
        <p:nvSpPr>
          <p:cNvPr id="10279" name="Rectangle 39"/>
          <p:cNvSpPr>
            <a:spLocks noChangeArrowheads="1"/>
          </p:cNvSpPr>
          <p:nvPr/>
        </p:nvSpPr>
        <p:spPr bwMode="auto">
          <a:xfrm>
            <a:off x="2971800" y="3962400"/>
            <a:ext cx="18288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80" name="AutoShape 40"/>
          <p:cNvSpPr>
            <a:spLocks noChangeArrowheads="1"/>
          </p:cNvSpPr>
          <p:nvPr/>
        </p:nvSpPr>
        <p:spPr bwMode="auto">
          <a:xfrm flipV="1">
            <a:off x="38862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281" name="Text Box 41"/>
          <p:cNvSpPr txBox="1">
            <a:spLocks noChangeArrowheads="1"/>
          </p:cNvSpPr>
          <p:nvPr/>
        </p:nvSpPr>
        <p:spPr bwMode="auto">
          <a:xfrm>
            <a:off x="3124200" y="3962400"/>
            <a:ext cx="152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Dot</a:t>
            </a:r>
            <a:br>
              <a:rPr lang="en-US" altLang="en-US" sz="2400" b="1"/>
            </a:br>
            <a:r>
              <a:rPr lang="en-US" altLang="en-US" sz="2400" b="1"/>
              <a:t>Plot</a:t>
            </a:r>
          </a:p>
        </p:txBody>
      </p:sp>
      <p:sp>
        <p:nvSpPr>
          <p:cNvPr id="10282" name="Line 42"/>
          <p:cNvSpPr>
            <a:spLocks noChangeShapeType="1"/>
          </p:cNvSpPr>
          <p:nvPr/>
        </p:nvSpPr>
        <p:spPr bwMode="auto">
          <a:xfrm>
            <a:off x="3886200" y="3810000"/>
            <a:ext cx="419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16732334"/>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p:spPr>
        <p:txBody>
          <a:bodyPr lIns="90488" tIns="44450" rIns="90488" bIns="44450" anchorCtr="1"/>
          <a:lstStyle/>
          <a:p>
            <a:r>
              <a:rPr lang="en-US" altLang="en-US" b="1"/>
              <a:t>Summary Table</a:t>
            </a:r>
          </a:p>
        </p:txBody>
      </p:sp>
      <p:sp>
        <p:nvSpPr>
          <p:cNvPr id="16387" name="Rectangle 3"/>
          <p:cNvSpPr>
            <a:spLocks noGrp="1" noChangeArrowheads="1"/>
          </p:cNvSpPr>
          <p:nvPr>
            <p:ph type="body" sz="half" idx="1"/>
          </p:nvPr>
        </p:nvSpPr>
        <p:spPr>
          <a:xfrm>
            <a:off x="685800" y="1257300"/>
            <a:ext cx="8153400" cy="1981200"/>
          </a:xfrm>
          <a:noFill/>
        </p:spPr>
        <p:txBody>
          <a:bodyPr lIns="90488" tIns="44450" rIns="90488" bIns="44450"/>
          <a:lstStyle/>
          <a:p>
            <a:pPr marL="533400" indent="-533400">
              <a:spcBef>
                <a:spcPct val="33000"/>
              </a:spcBef>
              <a:buClr>
                <a:srgbClr val="8E0D30"/>
              </a:buClr>
              <a:buFontTx/>
              <a:buAutoNum type="arabicPeriod"/>
            </a:pPr>
            <a:r>
              <a:rPr lang="en-US" altLang="en-US" sz="2800"/>
              <a:t>Lists categories &amp; number of elements in category</a:t>
            </a:r>
          </a:p>
          <a:p>
            <a:pPr marL="533400" indent="-533400">
              <a:spcBef>
                <a:spcPct val="33000"/>
              </a:spcBef>
              <a:buClr>
                <a:srgbClr val="8E0D30"/>
              </a:buClr>
              <a:buFontTx/>
              <a:buAutoNum type="arabicPeriod"/>
            </a:pPr>
            <a:r>
              <a:rPr lang="en-US" altLang="en-US" sz="2800"/>
              <a:t>Obtained by tallying responses in category</a:t>
            </a:r>
          </a:p>
          <a:p>
            <a:pPr marL="533400" indent="-533400">
              <a:spcBef>
                <a:spcPct val="33000"/>
              </a:spcBef>
              <a:buClr>
                <a:srgbClr val="8E0D30"/>
              </a:buClr>
              <a:buFontTx/>
              <a:buAutoNum type="arabicPeriod"/>
            </a:pPr>
            <a:r>
              <a:rPr lang="en-US" altLang="en-US" sz="2800"/>
              <a:t>May show frequencies (counts), % or both</a:t>
            </a:r>
          </a:p>
        </p:txBody>
      </p:sp>
      <p:sp>
        <p:nvSpPr>
          <p:cNvPr id="11268" name="Rectangle 4"/>
          <p:cNvSpPr>
            <a:spLocks noChangeArrowheads="1"/>
          </p:cNvSpPr>
          <p:nvPr/>
        </p:nvSpPr>
        <p:spPr bwMode="auto">
          <a:xfrm>
            <a:off x="223838" y="3505200"/>
            <a:ext cx="1533525"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dirty="0">
                <a:latin typeface="+mj-lt"/>
              </a:rPr>
              <a:t>Row  Is Category</a:t>
            </a:r>
          </a:p>
        </p:txBody>
      </p:sp>
      <p:sp>
        <p:nvSpPr>
          <p:cNvPr id="11269" name="Rectangle 6"/>
          <p:cNvSpPr>
            <a:spLocks noChangeArrowheads="1"/>
          </p:cNvSpPr>
          <p:nvPr/>
        </p:nvSpPr>
        <p:spPr bwMode="auto">
          <a:xfrm>
            <a:off x="7615238" y="3657600"/>
            <a:ext cx="1076325" cy="1197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a:latin typeface="+mj-lt"/>
              </a:rPr>
              <a:t>Tally:</a:t>
            </a:r>
            <a:br>
              <a:rPr lang="en-US" altLang="en-US" sz="2400">
                <a:latin typeface="+mj-lt"/>
              </a:rPr>
            </a:br>
            <a:r>
              <a:rPr lang="en-US" altLang="en-US" sz="2400" b="1">
                <a:latin typeface="+mj-lt"/>
              </a:rPr>
              <a:t>||||  ||||</a:t>
            </a:r>
            <a:br>
              <a:rPr lang="en-US" altLang="en-US" sz="2400" b="1">
                <a:latin typeface="+mj-lt"/>
              </a:rPr>
            </a:br>
            <a:r>
              <a:rPr lang="en-US" altLang="en-US" sz="2400" b="1">
                <a:latin typeface="+mj-lt"/>
              </a:rPr>
              <a:t>||||  ||||</a:t>
            </a:r>
          </a:p>
        </p:txBody>
      </p:sp>
      <p:sp>
        <p:nvSpPr>
          <p:cNvPr id="11270" name="Line 7"/>
          <p:cNvSpPr>
            <a:spLocks noChangeShapeType="1"/>
          </p:cNvSpPr>
          <p:nvPr/>
        </p:nvSpPr>
        <p:spPr bwMode="auto">
          <a:xfrm>
            <a:off x="7715250" y="4170363"/>
            <a:ext cx="29210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71" name="Line 8"/>
          <p:cNvSpPr>
            <a:spLocks noChangeShapeType="1"/>
          </p:cNvSpPr>
          <p:nvPr/>
        </p:nvSpPr>
        <p:spPr bwMode="auto">
          <a:xfrm>
            <a:off x="8091488" y="4173538"/>
            <a:ext cx="29210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72" name="Line 9"/>
          <p:cNvSpPr>
            <a:spLocks noChangeShapeType="1"/>
          </p:cNvSpPr>
          <p:nvPr/>
        </p:nvSpPr>
        <p:spPr bwMode="auto">
          <a:xfrm>
            <a:off x="7696200" y="4584700"/>
            <a:ext cx="29210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273" name="Line 10"/>
          <p:cNvSpPr>
            <a:spLocks noChangeShapeType="1"/>
          </p:cNvSpPr>
          <p:nvPr/>
        </p:nvSpPr>
        <p:spPr bwMode="auto">
          <a:xfrm>
            <a:off x="8089900" y="4495800"/>
            <a:ext cx="29210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6632" name="Group 248"/>
          <p:cNvGraphicFramePr>
            <a:graphicFrameLocks noGrp="1"/>
          </p:cNvGraphicFramePr>
          <p:nvPr>
            <p:extLst>
              <p:ext uri="{D42A27DB-BD31-4B8C-83A1-F6EECF244321}">
                <p14:modId xmlns:p14="http://schemas.microsoft.com/office/powerpoint/2010/main" val="2077482453"/>
              </p:ext>
            </p:extLst>
          </p:nvPr>
        </p:nvGraphicFramePr>
        <p:xfrm>
          <a:off x="1752600" y="3617913"/>
          <a:ext cx="5105400" cy="2590800"/>
        </p:xfrm>
        <a:graphic>
          <a:graphicData uri="http://schemas.openxmlformats.org/drawingml/2006/table">
            <a:tbl>
              <a:tblPr/>
              <a:tblGrid>
                <a:gridCol w="2552700">
                  <a:extLst>
                    <a:ext uri="{9D8B030D-6E8A-4147-A177-3AD203B41FA5}">
                      <a16:colId xmlns:a16="http://schemas.microsoft.com/office/drawing/2014/main" val="20000"/>
                    </a:ext>
                  </a:extLst>
                </a:gridCol>
                <a:gridCol w="2552700">
                  <a:extLst>
                    <a:ext uri="{9D8B030D-6E8A-4147-A177-3AD203B41FA5}">
                      <a16:colId xmlns:a16="http://schemas.microsoft.com/office/drawing/2014/main" val="20001"/>
                    </a:ext>
                  </a:extLst>
                </a:gridCol>
              </a:tblGrid>
              <a:tr h="381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solidFill>
                          <a:effectLst/>
                          <a:latin typeface="+mj-lt"/>
                          <a:cs typeface="Arial" charset="0"/>
                        </a:rPr>
                        <a:t>Major</a:t>
                      </a:r>
                    </a:p>
                  </a:txBody>
                  <a:tcPr horzOverflow="overflow">
                    <a:lnL w="38100" cap="flat" cmpd="sng" algn="ctr">
                      <a:solidFill>
                        <a:srgbClr val="E9F05A"/>
                      </a:solidFill>
                      <a:prstDash val="solid"/>
                      <a:round/>
                      <a:headEnd type="none" w="med" len="med"/>
                      <a:tailEnd type="none" w="med" len="med"/>
                    </a:lnL>
                    <a:lnR>
                      <a:noFill/>
                    </a:lnR>
                    <a:lnT w="38100" cap="flat" cmpd="sng" algn="ctr">
                      <a:solidFill>
                        <a:srgbClr val="E9F05A"/>
                      </a:solidFill>
                      <a:prstDash val="solid"/>
                      <a:round/>
                      <a:headEnd type="none" w="med" len="med"/>
                      <a:tailEnd type="none" w="med" len="med"/>
                    </a:lnT>
                    <a:lnB w="38100" cap="flat" cmpd="sng" algn="ctr">
                      <a:solidFill>
                        <a:srgbClr val="E9F05A"/>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solidFill>
                          <a:effectLst/>
                          <a:latin typeface="+mj-lt"/>
                          <a:cs typeface="Arial" charset="0"/>
                        </a:rPr>
                        <a:t>Count</a:t>
                      </a:r>
                    </a:p>
                  </a:txBody>
                  <a:tcPr horzOverflow="overflow">
                    <a:lnL>
                      <a:noFill/>
                    </a:lnL>
                    <a:lnR w="38100" cap="flat" cmpd="sng" algn="ctr">
                      <a:solidFill>
                        <a:srgbClr val="E9F05A"/>
                      </a:solidFill>
                      <a:prstDash val="solid"/>
                      <a:round/>
                      <a:headEnd type="none" w="med" len="med"/>
                      <a:tailEnd type="none" w="med" len="med"/>
                    </a:lnR>
                    <a:lnT w="38100" cap="flat" cmpd="sng" algn="ctr">
                      <a:solidFill>
                        <a:srgbClr val="E9F05A"/>
                      </a:solidFill>
                      <a:prstDash val="solid"/>
                      <a:round/>
                      <a:headEnd type="none" w="med" len="med"/>
                      <a:tailEnd type="none" w="med" len="med"/>
                    </a:lnT>
                    <a:lnB w="38100" cap="flat" cmpd="sng" algn="ctr">
                      <a:solidFill>
                        <a:srgbClr val="E9F05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730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Accounting</a:t>
                      </a:r>
                    </a:p>
                  </a:txBody>
                  <a:tcPr horzOverflow="overflow">
                    <a:lnL w="38100" cap="flat" cmpd="sng" algn="ctr">
                      <a:solidFill>
                        <a:srgbClr val="E9F05A"/>
                      </a:solidFill>
                      <a:prstDash val="solid"/>
                      <a:round/>
                      <a:headEnd type="none" w="med" len="med"/>
                      <a:tailEnd type="none" w="med" len="med"/>
                    </a:lnL>
                    <a:lnR>
                      <a:noFill/>
                    </a:lnR>
                    <a:lnT w="38100" cap="flat" cmpd="sng" algn="ctr">
                      <a:solidFill>
                        <a:srgbClr val="E9F05A"/>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130</a:t>
                      </a:r>
                    </a:p>
                  </a:txBody>
                  <a:tcPr horzOverflow="overflow">
                    <a:lnL>
                      <a:noFill/>
                    </a:lnL>
                    <a:lnR w="38100" cap="flat" cmpd="sng" algn="ctr">
                      <a:solidFill>
                        <a:srgbClr val="E9F05A"/>
                      </a:solidFill>
                      <a:prstDash val="solid"/>
                      <a:round/>
                      <a:headEnd type="none" w="med" len="med"/>
                      <a:tailEnd type="none" w="med" len="med"/>
                    </a:lnR>
                    <a:lnT w="38100" cap="flat" cmpd="sng" algn="ctr">
                      <a:solidFill>
                        <a:srgbClr val="E9F05A"/>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488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Economics</a:t>
                      </a:r>
                    </a:p>
                  </a:txBody>
                  <a:tcPr horzOverflow="overflow">
                    <a:lnL w="38100" cap="flat" cmpd="sng" algn="ctr">
                      <a:solidFill>
                        <a:srgbClr val="E9F05A"/>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20</a:t>
                      </a:r>
                    </a:p>
                  </a:txBody>
                  <a:tcPr horzOverflow="overflow">
                    <a:lnL>
                      <a:noFill/>
                    </a:lnL>
                    <a:lnR w="38100" cap="flat" cmpd="sng" algn="ctr">
                      <a:solidFill>
                        <a:srgbClr val="E9F05A"/>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Management</a:t>
                      </a:r>
                    </a:p>
                  </a:txBody>
                  <a:tcPr horzOverflow="overflow">
                    <a:lnL w="38100" cap="flat" cmpd="sng" algn="ctr">
                      <a:solidFill>
                        <a:srgbClr val="E9F05A"/>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50</a:t>
                      </a:r>
                    </a:p>
                  </a:txBody>
                  <a:tcPr horzOverflow="overflow">
                    <a:lnL>
                      <a:noFill/>
                    </a:lnL>
                    <a:lnR w="38100" cap="flat" cmpd="sng" algn="ctr">
                      <a:solidFill>
                        <a:srgbClr val="E9F05A"/>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Total</a:t>
                      </a:r>
                    </a:p>
                  </a:txBody>
                  <a:tcPr horzOverflow="overflow">
                    <a:lnL w="38100" cap="flat" cmpd="sng" algn="ctr">
                      <a:solidFill>
                        <a:srgbClr val="E9F05A"/>
                      </a:solidFill>
                      <a:prstDash val="solid"/>
                      <a:round/>
                      <a:headEnd type="none" w="med" len="med"/>
                      <a:tailEnd type="none" w="med" len="med"/>
                    </a:lnL>
                    <a:lnR>
                      <a:noFill/>
                    </a:lnR>
                    <a:lnT>
                      <a:noFill/>
                    </a:lnT>
                    <a:lnB w="38100" cap="flat" cmpd="sng" algn="ctr">
                      <a:solidFill>
                        <a:srgbClr val="E9F05A"/>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200</a:t>
                      </a:r>
                    </a:p>
                  </a:txBody>
                  <a:tcPr horzOverflow="overflow">
                    <a:lnL>
                      <a:noFill/>
                    </a:lnL>
                    <a:lnR w="38100" cap="flat" cmpd="sng" algn="ctr">
                      <a:solidFill>
                        <a:srgbClr val="E9F05A"/>
                      </a:solidFill>
                      <a:prstDash val="solid"/>
                      <a:round/>
                      <a:headEnd type="none" w="med" len="med"/>
                      <a:tailEnd type="none" w="med" len="med"/>
                    </a:lnR>
                    <a:lnT>
                      <a:noFill/>
                    </a:lnT>
                    <a:lnB w="38100" cap="flat" cmpd="sng" algn="ctr">
                      <a:solidFill>
                        <a:srgbClr val="E9F05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1290" name="Line 220"/>
          <p:cNvSpPr>
            <a:spLocks noChangeShapeType="1"/>
          </p:cNvSpPr>
          <p:nvPr/>
        </p:nvSpPr>
        <p:spPr bwMode="auto">
          <a:xfrm>
            <a:off x="5715000" y="5715000"/>
            <a:ext cx="1143000" cy="0"/>
          </a:xfrm>
          <a:prstGeom prst="line">
            <a:avLst/>
          </a:prstGeom>
          <a:noFill/>
          <a:ln w="38100">
            <a:solidFill>
              <a:srgbClr val="E9F05A"/>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
        <p:nvSpPr>
          <p:cNvPr id="11291" name="Line 5"/>
          <p:cNvSpPr>
            <a:spLocks noChangeShapeType="1"/>
          </p:cNvSpPr>
          <p:nvPr/>
        </p:nvSpPr>
        <p:spPr bwMode="auto">
          <a:xfrm>
            <a:off x="1377950" y="4354513"/>
            <a:ext cx="444500" cy="5207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1292" name="Line 11"/>
          <p:cNvSpPr>
            <a:spLocks noChangeShapeType="1"/>
          </p:cNvSpPr>
          <p:nvPr/>
        </p:nvSpPr>
        <p:spPr bwMode="auto">
          <a:xfrm flipH="1">
            <a:off x="6699250" y="4354513"/>
            <a:ext cx="774700" cy="3683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30936798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wipe(left)">
                                      <p:cBhvr>
                                        <p:cTn id="7" dur="500"/>
                                        <p:tgtEl>
                                          <p:spTgt spid="16387">
                                            <p:txEl>
                                              <p:pRg st="0" end="0"/>
                                            </p:txEl>
                                          </p:spTgt>
                                        </p:tgtEl>
                                      </p:cBhvr>
                                    </p:animEffect>
                                  </p:childTnLst>
                                  <p:subTnLst>
                                    <p:animClr clrSpc="rgb" dir="cw">
                                      <p:cBhvr override="childStyle">
                                        <p:cTn dur="1" fill="hold" display="0" masterRel="nextClick" afterEffect="1"/>
                                        <p:tgtEl>
                                          <p:spTgt spid="16387">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wipe(left)">
                                      <p:cBhvr>
                                        <p:cTn id="12" dur="500"/>
                                        <p:tgtEl>
                                          <p:spTgt spid="16387">
                                            <p:txEl>
                                              <p:pRg st="1" end="1"/>
                                            </p:txEl>
                                          </p:spTgt>
                                        </p:tgtEl>
                                      </p:cBhvr>
                                    </p:animEffect>
                                  </p:childTnLst>
                                  <p:subTnLst>
                                    <p:animClr clrSpc="rgb" dir="cw">
                                      <p:cBhvr override="childStyle">
                                        <p:cTn dur="1" fill="hold" display="0" masterRel="nextClick" afterEffect="1"/>
                                        <p:tgtEl>
                                          <p:spTgt spid="16387">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wipe(left)">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295400" y="171450"/>
            <a:ext cx="7086600" cy="1123950"/>
          </a:xfrm>
          <a:noFill/>
        </p:spPr>
        <p:txBody>
          <a:bodyPr lIns="90488" tIns="44450" rIns="90488" bIns="44450" anchorCtr="1"/>
          <a:lstStyle/>
          <a:p>
            <a:r>
              <a:rPr lang="en-US" altLang="en-US" b="1"/>
              <a:t>Data Presentation</a:t>
            </a:r>
          </a:p>
        </p:txBody>
      </p:sp>
      <p:sp>
        <p:nvSpPr>
          <p:cNvPr id="12291" name="Rectangle 3"/>
          <p:cNvSpPr>
            <a:spLocks noChangeArrowheads="1"/>
          </p:cNvSpPr>
          <p:nvPr/>
        </p:nvSpPr>
        <p:spPr bwMode="auto">
          <a:xfrm>
            <a:off x="3302000" y="1754188"/>
            <a:ext cx="2438400" cy="838200"/>
          </a:xfrm>
          <a:prstGeom prst="rect">
            <a:avLst/>
          </a:prstGeom>
          <a:solidFill>
            <a:srgbClr val="E9F05A">
              <a:alpha val="70195"/>
            </a:srgbClr>
          </a:solidFill>
          <a:ln w="28575">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292" name="Rectangle 4"/>
          <p:cNvSpPr>
            <a:spLocks noChangeArrowheads="1"/>
          </p:cNvSpPr>
          <p:nvPr/>
        </p:nvSpPr>
        <p:spPr bwMode="auto">
          <a:xfrm>
            <a:off x="393700" y="28670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293" name="Rectangle 5"/>
          <p:cNvSpPr>
            <a:spLocks noChangeArrowheads="1"/>
          </p:cNvSpPr>
          <p:nvPr/>
        </p:nvSpPr>
        <p:spPr bwMode="auto">
          <a:xfrm>
            <a:off x="6273800" y="28543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294" name="Rectangle 6"/>
          <p:cNvSpPr>
            <a:spLocks noChangeArrowheads="1"/>
          </p:cNvSpPr>
          <p:nvPr/>
        </p:nvSpPr>
        <p:spPr bwMode="auto">
          <a:xfrm>
            <a:off x="42703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295" name="Rectangle 7"/>
          <p:cNvSpPr>
            <a:spLocks noChangeArrowheads="1"/>
          </p:cNvSpPr>
          <p:nvPr/>
        </p:nvSpPr>
        <p:spPr bwMode="auto">
          <a:xfrm>
            <a:off x="4914900" y="3962400"/>
            <a:ext cx="19812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296" name="Rectangle 8"/>
          <p:cNvSpPr>
            <a:spLocks noChangeArrowheads="1"/>
          </p:cNvSpPr>
          <p:nvPr/>
        </p:nvSpPr>
        <p:spPr bwMode="auto">
          <a:xfrm>
            <a:off x="694848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297" name="Rectangle 9"/>
          <p:cNvSpPr>
            <a:spLocks noChangeArrowheads="1"/>
          </p:cNvSpPr>
          <p:nvPr/>
        </p:nvSpPr>
        <p:spPr bwMode="auto">
          <a:xfrm>
            <a:off x="204788" y="5106988"/>
            <a:ext cx="1438275" cy="811212"/>
          </a:xfrm>
          <a:prstGeom prst="rect">
            <a:avLst/>
          </a:prstGeom>
          <a:solidFill>
            <a:srgbClr val="B0D460">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298" name="Rectangle 10"/>
          <p:cNvSpPr>
            <a:spLocks noChangeArrowheads="1"/>
          </p:cNvSpPr>
          <p:nvPr/>
        </p:nvSpPr>
        <p:spPr bwMode="auto">
          <a:xfrm>
            <a:off x="1931988" y="5110163"/>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299" name="Rectangle 11"/>
          <p:cNvSpPr>
            <a:spLocks noChangeArrowheads="1"/>
          </p:cNvSpPr>
          <p:nvPr/>
        </p:nvSpPr>
        <p:spPr bwMode="auto">
          <a:xfrm>
            <a:off x="3657600" y="5095875"/>
            <a:ext cx="1438275" cy="811213"/>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00" name="Rectangle 12"/>
          <p:cNvSpPr>
            <a:spLocks noChangeArrowheads="1"/>
          </p:cNvSpPr>
          <p:nvPr/>
        </p:nvSpPr>
        <p:spPr bwMode="auto">
          <a:xfrm>
            <a:off x="6284913" y="5094288"/>
            <a:ext cx="2052637"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01" name="Line 13"/>
          <p:cNvSpPr>
            <a:spLocks noChangeShapeType="1"/>
          </p:cNvSpPr>
          <p:nvPr/>
        </p:nvSpPr>
        <p:spPr bwMode="auto">
          <a:xfrm>
            <a:off x="4521200" y="2592388"/>
            <a:ext cx="0" cy="123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2" name="AutoShape 14"/>
          <p:cNvSpPr>
            <a:spLocks noChangeArrowheads="1"/>
          </p:cNvSpPr>
          <p:nvPr/>
        </p:nvSpPr>
        <p:spPr bwMode="auto">
          <a:xfrm flipV="1">
            <a:off x="1363663" y="2735263"/>
            <a:ext cx="152400" cy="131762"/>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03" name="AutoShape 15"/>
          <p:cNvSpPr>
            <a:spLocks noChangeArrowheads="1"/>
          </p:cNvSpPr>
          <p:nvPr/>
        </p:nvSpPr>
        <p:spPr bwMode="auto">
          <a:xfrm flipV="1">
            <a:off x="7292975" y="27051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04" name="Line 16"/>
          <p:cNvSpPr>
            <a:spLocks noChangeShapeType="1"/>
          </p:cNvSpPr>
          <p:nvPr/>
        </p:nvSpPr>
        <p:spPr bwMode="auto">
          <a:xfrm>
            <a:off x="1439863" y="3706813"/>
            <a:ext cx="0" cy="257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5" name="AutoShape 17"/>
          <p:cNvSpPr>
            <a:spLocks noChangeArrowheads="1"/>
          </p:cNvSpPr>
          <p:nvPr/>
        </p:nvSpPr>
        <p:spPr bwMode="auto">
          <a:xfrm flipV="1">
            <a:off x="1363663" y="38417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06" name="Line 18"/>
          <p:cNvSpPr>
            <a:spLocks noChangeShapeType="1"/>
          </p:cNvSpPr>
          <p:nvPr/>
        </p:nvSpPr>
        <p:spPr bwMode="auto">
          <a:xfrm>
            <a:off x="8015288" y="3697288"/>
            <a:ext cx="0" cy="2667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07" name="AutoShape 19"/>
          <p:cNvSpPr>
            <a:spLocks noChangeArrowheads="1"/>
          </p:cNvSpPr>
          <p:nvPr/>
        </p:nvSpPr>
        <p:spPr bwMode="auto">
          <a:xfrm flipV="1">
            <a:off x="5553075"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08" name="AutoShape 20"/>
          <p:cNvSpPr>
            <a:spLocks noChangeArrowheads="1"/>
          </p:cNvSpPr>
          <p:nvPr/>
        </p:nvSpPr>
        <p:spPr bwMode="auto">
          <a:xfrm flipV="1">
            <a:off x="79248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09" name="Line 21"/>
          <p:cNvSpPr>
            <a:spLocks noChangeShapeType="1"/>
          </p:cNvSpPr>
          <p:nvPr/>
        </p:nvSpPr>
        <p:spPr bwMode="auto">
          <a:xfrm>
            <a:off x="1516063" y="4802188"/>
            <a:ext cx="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0" name="Line 22"/>
          <p:cNvSpPr>
            <a:spLocks noChangeShapeType="1"/>
          </p:cNvSpPr>
          <p:nvPr/>
        </p:nvSpPr>
        <p:spPr bwMode="auto">
          <a:xfrm>
            <a:off x="938213" y="4954588"/>
            <a:ext cx="3581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1" name="AutoShape 23"/>
          <p:cNvSpPr>
            <a:spLocks noChangeArrowheads="1"/>
          </p:cNvSpPr>
          <p:nvPr/>
        </p:nvSpPr>
        <p:spPr bwMode="auto">
          <a:xfrm flipV="1">
            <a:off x="896938" y="494982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12" name="AutoShape 24"/>
          <p:cNvSpPr>
            <a:spLocks noChangeArrowheads="1"/>
          </p:cNvSpPr>
          <p:nvPr/>
        </p:nvSpPr>
        <p:spPr bwMode="auto">
          <a:xfrm flipV="1">
            <a:off x="2652713" y="496887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13" name="AutoShape 25"/>
          <p:cNvSpPr>
            <a:spLocks noChangeArrowheads="1"/>
          </p:cNvSpPr>
          <p:nvPr/>
        </p:nvSpPr>
        <p:spPr bwMode="auto">
          <a:xfrm flipV="1">
            <a:off x="43688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14" name="Line 26"/>
          <p:cNvSpPr>
            <a:spLocks noChangeShapeType="1"/>
          </p:cNvSpPr>
          <p:nvPr/>
        </p:nvSpPr>
        <p:spPr bwMode="auto">
          <a:xfrm>
            <a:off x="7340600" y="4802188"/>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5" name="AutoShape 27"/>
          <p:cNvSpPr>
            <a:spLocks noChangeArrowheads="1"/>
          </p:cNvSpPr>
          <p:nvPr/>
        </p:nvSpPr>
        <p:spPr bwMode="auto">
          <a:xfrm flipV="1">
            <a:off x="72644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16" name="Text Box 28"/>
          <p:cNvSpPr txBox="1">
            <a:spLocks noChangeArrowheads="1"/>
          </p:cNvSpPr>
          <p:nvPr/>
        </p:nvSpPr>
        <p:spPr bwMode="auto">
          <a:xfrm>
            <a:off x="3378200" y="1754188"/>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Data Presentation</a:t>
            </a:r>
          </a:p>
        </p:txBody>
      </p:sp>
      <p:sp>
        <p:nvSpPr>
          <p:cNvPr id="12317" name="Text Box 29"/>
          <p:cNvSpPr txBox="1">
            <a:spLocks noChangeArrowheads="1"/>
          </p:cNvSpPr>
          <p:nvPr/>
        </p:nvSpPr>
        <p:spPr bwMode="auto">
          <a:xfrm>
            <a:off x="309563" y="2841625"/>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Qualitative</a:t>
            </a:r>
            <a:br>
              <a:rPr lang="en-US" altLang="en-US" sz="2400" b="1"/>
            </a:br>
            <a:r>
              <a:rPr lang="en-US" altLang="en-US" sz="2400" b="1"/>
              <a:t>Data</a:t>
            </a:r>
          </a:p>
        </p:txBody>
      </p:sp>
      <p:sp>
        <p:nvSpPr>
          <p:cNvPr id="12318" name="Line 30"/>
          <p:cNvSpPr>
            <a:spLocks noChangeShapeType="1"/>
          </p:cNvSpPr>
          <p:nvPr/>
        </p:nvSpPr>
        <p:spPr bwMode="auto">
          <a:xfrm flipV="1">
            <a:off x="1447800" y="2706688"/>
            <a:ext cx="5978525" cy="36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19" name="Text Box 31"/>
          <p:cNvSpPr txBox="1">
            <a:spLocks noChangeArrowheads="1"/>
          </p:cNvSpPr>
          <p:nvPr/>
        </p:nvSpPr>
        <p:spPr bwMode="auto">
          <a:xfrm>
            <a:off x="6169025" y="285115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Quantitative</a:t>
            </a:r>
            <a:br>
              <a:rPr lang="en-US" altLang="en-US" sz="2400" b="1"/>
            </a:br>
            <a:r>
              <a:rPr lang="en-US" altLang="en-US" sz="2400" b="1"/>
              <a:t>Data</a:t>
            </a:r>
          </a:p>
        </p:txBody>
      </p:sp>
      <p:sp>
        <p:nvSpPr>
          <p:cNvPr id="12320" name="Text Box 32"/>
          <p:cNvSpPr txBox="1">
            <a:spLocks noChangeArrowheads="1"/>
          </p:cNvSpPr>
          <p:nvPr/>
        </p:nvSpPr>
        <p:spPr bwMode="auto">
          <a:xfrm>
            <a:off x="3048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Summary</a:t>
            </a:r>
            <a:br>
              <a:rPr lang="en-US" altLang="en-US" sz="2400" b="1"/>
            </a:br>
            <a:r>
              <a:rPr lang="en-US" altLang="en-US" sz="2400" b="1"/>
              <a:t>Table</a:t>
            </a:r>
          </a:p>
        </p:txBody>
      </p:sp>
      <p:sp>
        <p:nvSpPr>
          <p:cNvPr id="12321" name="Text Box 33"/>
          <p:cNvSpPr txBox="1">
            <a:spLocks noChangeArrowheads="1"/>
          </p:cNvSpPr>
          <p:nvPr/>
        </p:nvSpPr>
        <p:spPr bwMode="auto">
          <a:xfrm>
            <a:off x="48006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Stem-&amp;-Leaf</a:t>
            </a:r>
            <a:br>
              <a:rPr lang="en-US" altLang="en-US" sz="2400" b="1"/>
            </a:br>
            <a:r>
              <a:rPr lang="en-US" altLang="en-US" sz="2400" b="1"/>
              <a:t>Display</a:t>
            </a:r>
          </a:p>
        </p:txBody>
      </p:sp>
      <p:sp>
        <p:nvSpPr>
          <p:cNvPr id="12322" name="Text Box 34"/>
          <p:cNvSpPr txBox="1">
            <a:spLocks noChangeArrowheads="1"/>
          </p:cNvSpPr>
          <p:nvPr/>
        </p:nvSpPr>
        <p:spPr bwMode="auto">
          <a:xfrm>
            <a:off x="68580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Frequency</a:t>
            </a:r>
            <a:br>
              <a:rPr lang="en-US" altLang="en-US" sz="2400" b="1"/>
            </a:br>
            <a:r>
              <a:rPr lang="en-US" altLang="en-US" sz="2400" b="1"/>
              <a:t>Distribution</a:t>
            </a:r>
          </a:p>
        </p:txBody>
      </p:sp>
      <p:sp>
        <p:nvSpPr>
          <p:cNvPr id="12323" name="Text Box 35"/>
          <p:cNvSpPr txBox="1">
            <a:spLocks noChangeArrowheads="1"/>
          </p:cNvSpPr>
          <p:nvPr/>
        </p:nvSpPr>
        <p:spPr bwMode="auto">
          <a:xfrm>
            <a:off x="6180138" y="526415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Histogram</a:t>
            </a:r>
          </a:p>
        </p:txBody>
      </p:sp>
      <p:sp>
        <p:nvSpPr>
          <p:cNvPr id="12324" name="Text Box 36"/>
          <p:cNvSpPr txBox="1">
            <a:spLocks noChangeArrowheads="1"/>
          </p:cNvSpPr>
          <p:nvPr/>
        </p:nvSpPr>
        <p:spPr bwMode="auto">
          <a:xfrm>
            <a:off x="149225" y="5099050"/>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Bar</a:t>
            </a:r>
            <a:br>
              <a:rPr lang="en-US" altLang="en-US" sz="2400" b="1"/>
            </a:br>
            <a:r>
              <a:rPr lang="en-US" altLang="en-US" sz="2400" b="1"/>
              <a:t>Graph</a:t>
            </a:r>
          </a:p>
        </p:txBody>
      </p:sp>
      <p:sp>
        <p:nvSpPr>
          <p:cNvPr id="12325" name="Text Box 37"/>
          <p:cNvSpPr txBox="1">
            <a:spLocks noChangeArrowheads="1"/>
          </p:cNvSpPr>
          <p:nvPr/>
        </p:nvSpPr>
        <p:spPr bwMode="auto">
          <a:xfrm>
            <a:off x="1949450" y="5100638"/>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Pie</a:t>
            </a:r>
            <a:br>
              <a:rPr lang="en-US" altLang="en-US" sz="2400" b="1"/>
            </a:br>
            <a:r>
              <a:rPr lang="en-US" altLang="en-US" sz="2400" b="1"/>
              <a:t>Chart</a:t>
            </a:r>
          </a:p>
        </p:txBody>
      </p:sp>
      <p:sp>
        <p:nvSpPr>
          <p:cNvPr id="12326" name="Text Box 38"/>
          <p:cNvSpPr txBox="1">
            <a:spLocks noChangeArrowheads="1"/>
          </p:cNvSpPr>
          <p:nvPr/>
        </p:nvSpPr>
        <p:spPr bwMode="auto">
          <a:xfrm>
            <a:off x="3646488" y="5087938"/>
            <a:ext cx="14589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Pareto</a:t>
            </a:r>
            <a:br>
              <a:rPr lang="en-US" altLang="en-US" sz="2400" b="1"/>
            </a:br>
            <a:r>
              <a:rPr lang="en-US" altLang="en-US" sz="2400" b="1"/>
              <a:t>Diagram</a:t>
            </a:r>
          </a:p>
        </p:txBody>
      </p:sp>
      <p:sp>
        <p:nvSpPr>
          <p:cNvPr id="12327" name="Rectangle 39"/>
          <p:cNvSpPr>
            <a:spLocks noChangeArrowheads="1"/>
          </p:cNvSpPr>
          <p:nvPr/>
        </p:nvSpPr>
        <p:spPr bwMode="auto">
          <a:xfrm>
            <a:off x="2971800" y="3962400"/>
            <a:ext cx="18288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28" name="AutoShape 40"/>
          <p:cNvSpPr>
            <a:spLocks noChangeArrowheads="1"/>
          </p:cNvSpPr>
          <p:nvPr/>
        </p:nvSpPr>
        <p:spPr bwMode="auto">
          <a:xfrm flipV="1">
            <a:off x="38862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2329" name="Text Box 41"/>
          <p:cNvSpPr txBox="1">
            <a:spLocks noChangeArrowheads="1"/>
          </p:cNvSpPr>
          <p:nvPr/>
        </p:nvSpPr>
        <p:spPr bwMode="auto">
          <a:xfrm>
            <a:off x="3124200" y="3962400"/>
            <a:ext cx="152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Dot</a:t>
            </a:r>
            <a:br>
              <a:rPr lang="en-US" altLang="en-US" sz="2400" b="1"/>
            </a:br>
            <a:r>
              <a:rPr lang="en-US" altLang="en-US" sz="2400" b="1"/>
              <a:t>Plot</a:t>
            </a:r>
          </a:p>
        </p:txBody>
      </p:sp>
      <p:sp>
        <p:nvSpPr>
          <p:cNvPr id="12330" name="Line 42"/>
          <p:cNvSpPr>
            <a:spLocks noChangeShapeType="1"/>
          </p:cNvSpPr>
          <p:nvPr/>
        </p:nvSpPr>
        <p:spPr bwMode="auto">
          <a:xfrm>
            <a:off x="3886200" y="3810000"/>
            <a:ext cx="419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883295574"/>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2"/>
          <p:cNvSpPr>
            <a:spLocks noGrp="1" noChangeArrowheads="1"/>
          </p:cNvSpPr>
          <p:nvPr>
            <p:ph type="title"/>
          </p:nvPr>
        </p:nvSpPr>
        <p:spPr>
          <a:noFill/>
        </p:spPr>
        <p:txBody>
          <a:bodyPr lIns="90488" tIns="44450" rIns="90488" bIns="44450" anchorCtr="1"/>
          <a:lstStyle/>
          <a:p>
            <a:r>
              <a:rPr lang="en-US" altLang="en-US" b="1"/>
              <a:t>Bar Graph</a:t>
            </a:r>
          </a:p>
        </p:txBody>
      </p:sp>
      <p:graphicFrame>
        <p:nvGraphicFramePr>
          <p:cNvPr id="13315" name="Object 40"/>
          <p:cNvGraphicFramePr>
            <a:graphicFrameLocks noChangeAspect="1"/>
          </p:cNvGraphicFramePr>
          <p:nvPr/>
        </p:nvGraphicFramePr>
        <p:xfrm>
          <a:off x="1239838" y="1227138"/>
          <a:ext cx="6172200" cy="4433887"/>
        </p:xfrm>
        <a:graphic>
          <a:graphicData uri="http://schemas.openxmlformats.org/presentationml/2006/ole">
            <mc:AlternateContent xmlns:mc="http://schemas.openxmlformats.org/markup-compatibility/2006">
              <mc:Choice xmlns:v="urn:schemas-microsoft-com:vml" Requires="v">
                <p:oleObj spid="_x0000_s26641" name="Chart" r:id="rId4" imgW="6096118" imgH="4076700" progId="MSGraph.Chart.8">
                  <p:embed followColorScheme="full"/>
                </p:oleObj>
              </mc:Choice>
              <mc:Fallback>
                <p:oleObj name="Chart" r:id="rId4" imgW="6096118" imgH="4076700" progId="MSGraph.Chart.8">
                  <p:embed followColorScheme="full"/>
                  <p:pic>
                    <p:nvPicPr>
                      <p:cNvPr id="13315" name="Object 40"/>
                      <p:cNvPicPr>
                        <a:picLocks noChangeAspect="1" noChangeArrowheads="1"/>
                      </p:cNvPicPr>
                      <p:nvPr/>
                    </p:nvPicPr>
                    <p:blipFill>
                      <a:blip r:embed="rId5"/>
                      <a:srcRect/>
                      <a:stretch>
                        <a:fillRect/>
                      </a:stretch>
                    </p:blipFill>
                    <p:spPr bwMode="auto">
                      <a:xfrm>
                        <a:off x="1239838" y="1227138"/>
                        <a:ext cx="6172200" cy="4433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3316" name="Rectangle 23"/>
          <p:cNvSpPr>
            <a:spLocks noChangeArrowheads="1"/>
          </p:cNvSpPr>
          <p:nvPr/>
        </p:nvSpPr>
        <p:spPr bwMode="auto">
          <a:xfrm>
            <a:off x="6781800" y="5105400"/>
            <a:ext cx="18288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a:latin typeface="+mj-lt"/>
              </a:rPr>
              <a:t>Vertical Bars for Qualitative Variables</a:t>
            </a:r>
          </a:p>
        </p:txBody>
      </p:sp>
      <p:sp>
        <p:nvSpPr>
          <p:cNvPr id="13317" name="Line 24"/>
          <p:cNvSpPr>
            <a:spLocks noChangeShapeType="1"/>
          </p:cNvSpPr>
          <p:nvPr/>
        </p:nvSpPr>
        <p:spPr bwMode="auto">
          <a:xfrm>
            <a:off x="6553200" y="4267200"/>
            <a:ext cx="838200" cy="762000"/>
          </a:xfrm>
          <a:prstGeom prst="line">
            <a:avLst/>
          </a:prstGeom>
          <a:noFill/>
          <a:ln w="28575">
            <a:solidFill>
              <a:srgbClr val="B0D46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18" name="Rectangle 25"/>
          <p:cNvSpPr>
            <a:spLocks noChangeArrowheads="1"/>
          </p:cNvSpPr>
          <p:nvPr/>
        </p:nvSpPr>
        <p:spPr bwMode="auto">
          <a:xfrm>
            <a:off x="6802438" y="1912938"/>
            <a:ext cx="1833562" cy="1320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a:latin typeface="+mj-lt"/>
              </a:rPr>
              <a:t>Bar Height Shows Frequency or %</a:t>
            </a:r>
          </a:p>
        </p:txBody>
      </p:sp>
      <p:sp>
        <p:nvSpPr>
          <p:cNvPr id="13319" name="Line 29"/>
          <p:cNvSpPr>
            <a:spLocks noChangeShapeType="1"/>
          </p:cNvSpPr>
          <p:nvPr/>
        </p:nvSpPr>
        <p:spPr bwMode="auto">
          <a:xfrm flipH="1">
            <a:off x="6878638" y="2903538"/>
            <a:ext cx="685800" cy="6858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20" name="Line 32"/>
          <p:cNvSpPr>
            <a:spLocks noChangeShapeType="1"/>
          </p:cNvSpPr>
          <p:nvPr/>
        </p:nvSpPr>
        <p:spPr bwMode="auto">
          <a:xfrm>
            <a:off x="4800600" y="2362200"/>
            <a:ext cx="1468438" cy="998538"/>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21" name="Rectangle 33"/>
          <p:cNvSpPr>
            <a:spLocks noChangeArrowheads="1"/>
          </p:cNvSpPr>
          <p:nvPr/>
        </p:nvSpPr>
        <p:spPr bwMode="auto">
          <a:xfrm>
            <a:off x="990600" y="5410200"/>
            <a:ext cx="15335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a:latin typeface="+mj-lt"/>
              </a:rPr>
              <a:t>Zero Point</a:t>
            </a:r>
          </a:p>
        </p:txBody>
      </p:sp>
      <p:sp>
        <p:nvSpPr>
          <p:cNvPr id="13322" name="Line 36"/>
          <p:cNvSpPr>
            <a:spLocks noChangeShapeType="1"/>
          </p:cNvSpPr>
          <p:nvPr/>
        </p:nvSpPr>
        <p:spPr bwMode="auto">
          <a:xfrm flipV="1">
            <a:off x="2133600" y="4648200"/>
            <a:ext cx="63500" cy="7620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23" name="Rectangle 38"/>
          <p:cNvSpPr>
            <a:spLocks noChangeArrowheads="1"/>
          </p:cNvSpPr>
          <p:nvPr/>
        </p:nvSpPr>
        <p:spPr bwMode="auto">
          <a:xfrm>
            <a:off x="381000" y="2514600"/>
            <a:ext cx="10668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dirty="0">
                <a:latin typeface="+mj-lt"/>
              </a:rPr>
              <a:t>Percent Used Also</a:t>
            </a:r>
          </a:p>
        </p:txBody>
      </p:sp>
      <p:sp>
        <p:nvSpPr>
          <p:cNvPr id="13324" name="Line 39"/>
          <p:cNvSpPr>
            <a:spLocks noChangeShapeType="1"/>
          </p:cNvSpPr>
          <p:nvPr/>
        </p:nvSpPr>
        <p:spPr bwMode="auto">
          <a:xfrm>
            <a:off x="850900" y="3505200"/>
            <a:ext cx="673100" cy="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25" name="Rectangle 41"/>
          <p:cNvSpPr>
            <a:spLocks noChangeArrowheads="1"/>
          </p:cNvSpPr>
          <p:nvPr/>
        </p:nvSpPr>
        <p:spPr bwMode="auto">
          <a:xfrm>
            <a:off x="4287838" y="1608138"/>
            <a:ext cx="1533525"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a:latin typeface="+mj-lt"/>
              </a:rPr>
              <a:t>Equal Bar Widths</a:t>
            </a:r>
          </a:p>
        </p:txBody>
      </p:sp>
      <p:sp>
        <p:nvSpPr>
          <p:cNvPr id="13326" name="Line 42"/>
          <p:cNvSpPr>
            <a:spLocks noChangeShapeType="1"/>
          </p:cNvSpPr>
          <p:nvPr/>
        </p:nvSpPr>
        <p:spPr bwMode="auto">
          <a:xfrm flipH="1">
            <a:off x="4745038" y="2446338"/>
            <a:ext cx="0" cy="14478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27" name="Line 43"/>
          <p:cNvSpPr>
            <a:spLocks noChangeShapeType="1"/>
          </p:cNvSpPr>
          <p:nvPr/>
        </p:nvSpPr>
        <p:spPr bwMode="auto">
          <a:xfrm flipH="1">
            <a:off x="3602038" y="2370138"/>
            <a:ext cx="1066800" cy="6858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3328" name="Text Box 44"/>
          <p:cNvSpPr txBox="1">
            <a:spLocks noChangeArrowheads="1"/>
          </p:cNvSpPr>
          <p:nvPr/>
        </p:nvSpPr>
        <p:spPr bwMode="auto">
          <a:xfrm rot="-5400000">
            <a:off x="960438" y="2773362"/>
            <a:ext cx="152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ClrTx/>
              <a:buFontTx/>
              <a:buNone/>
            </a:pPr>
            <a:r>
              <a:rPr lang="en-US" altLang="en-US" sz="2000" b="1">
                <a:latin typeface="Arial" panose="020B0604020202020204" pitchFamily="34" charset="0"/>
              </a:rPr>
              <a:t>Frequency</a:t>
            </a:r>
          </a:p>
        </p:txBody>
      </p:sp>
    </p:spTree>
    <p:extLst>
      <p:ext uri="{BB962C8B-B14F-4D97-AF65-F5344CB8AC3E}">
        <p14:creationId xmlns:p14="http://schemas.microsoft.com/office/powerpoint/2010/main" val="693536810"/>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295400" y="171450"/>
            <a:ext cx="7086600" cy="1123950"/>
          </a:xfrm>
          <a:noFill/>
        </p:spPr>
        <p:txBody>
          <a:bodyPr lIns="90488" tIns="44450" rIns="90488" bIns="44450" anchorCtr="1"/>
          <a:lstStyle/>
          <a:p>
            <a:r>
              <a:rPr lang="en-US" altLang="en-US" b="1"/>
              <a:t>Data Presentation</a:t>
            </a:r>
          </a:p>
        </p:txBody>
      </p:sp>
      <p:sp>
        <p:nvSpPr>
          <p:cNvPr id="14339" name="Rectangle 3"/>
          <p:cNvSpPr>
            <a:spLocks noChangeArrowheads="1"/>
          </p:cNvSpPr>
          <p:nvPr/>
        </p:nvSpPr>
        <p:spPr bwMode="auto">
          <a:xfrm>
            <a:off x="3302000" y="1754188"/>
            <a:ext cx="2438400" cy="838200"/>
          </a:xfrm>
          <a:prstGeom prst="rect">
            <a:avLst/>
          </a:prstGeom>
          <a:solidFill>
            <a:srgbClr val="E9F05A">
              <a:alpha val="70195"/>
            </a:srgbClr>
          </a:solidFill>
          <a:ln w="28575">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0" name="Rectangle 4"/>
          <p:cNvSpPr>
            <a:spLocks noChangeArrowheads="1"/>
          </p:cNvSpPr>
          <p:nvPr/>
        </p:nvSpPr>
        <p:spPr bwMode="auto">
          <a:xfrm>
            <a:off x="393700" y="28670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1" name="Rectangle 5"/>
          <p:cNvSpPr>
            <a:spLocks noChangeArrowheads="1"/>
          </p:cNvSpPr>
          <p:nvPr/>
        </p:nvSpPr>
        <p:spPr bwMode="auto">
          <a:xfrm>
            <a:off x="6273800" y="28543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2" name="Rectangle 6"/>
          <p:cNvSpPr>
            <a:spLocks noChangeArrowheads="1"/>
          </p:cNvSpPr>
          <p:nvPr/>
        </p:nvSpPr>
        <p:spPr bwMode="auto">
          <a:xfrm>
            <a:off x="42703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3" name="Rectangle 7"/>
          <p:cNvSpPr>
            <a:spLocks noChangeArrowheads="1"/>
          </p:cNvSpPr>
          <p:nvPr/>
        </p:nvSpPr>
        <p:spPr bwMode="auto">
          <a:xfrm>
            <a:off x="4914900" y="3962400"/>
            <a:ext cx="19812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4" name="Rectangle 8"/>
          <p:cNvSpPr>
            <a:spLocks noChangeArrowheads="1"/>
          </p:cNvSpPr>
          <p:nvPr/>
        </p:nvSpPr>
        <p:spPr bwMode="auto">
          <a:xfrm>
            <a:off x="694848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5" name="Rectangle 9"/>
          <p:cNvSpPr>
            <a:spLocks noChangeArrowheads="1"/>
          </p:cNvSpPr>
          <p:nvPr/>
        </p:nvSpPr>
        <p:spPr bwMode="auto">
          <a:xfrm>
            <a:off x="204788" y="5106988"/>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6" name="Rectangle 10"/>
          <p:cNvSpPr>
            <a:spLocks noChangeArrowheads="1"/>
          </p:cNvSpPr>
          <p:nvPr/>
        </p:nvSpPr>
        <p:spPr bwMode="auto">
          <a:xfrm>
            <a:off x="1931988" y="5110163"/>
            <a:ext cx="1438275" cy="811212"/>
          </a:xfrm>
          <a:prstGeom prst="rect">
            <a:avLst/>
          </a:prstGeom>
          <a:solidFill>
            <a:srgbClr val="B0D460">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7" name="Rectangle 11"/>
          <p:cNvSpPr>
            <a:spLocks noChangeArrowheads="1"/>
          </p:cNvSpPr>
          <p:nvPr/>
        </p:nvSpPr>
        <p:spPr bwMode="auto">
          <a:xfrm>
            <a:off x="3657600" y="5095875"/>
            <a:ext cx="1438275" cy="811213"/>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8" name="Rectangle 12"/>
          <p:cNvSpPr>
            <a:spLocks noChangeArrowheads="1"/>
          </p:cNvSpPr>
          <p:nvPr/>
        </p:nvSpPr>
        <p:spPr bwMode="auto">
          <a:xfrm>
            <a:off x="6284913" y="5094288"/>
            <a:ext cx="2052637"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49" name="Line 13"/>
          <p:cNvSpPr>
            <a:spLocks noChangeShapeType="1"/>
          </p:cNvSpPr>
          <p:nvPr/>
        </p:nvSpPr>
        <p:spPr bwMode="auto">
          <a:xfrm>
            <a:off x="4521200" y="2592388"/>
            <a:ext cx="0" cy="123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0" name="AutoShape 14"/>
          <p:cNvSpPr>
            <a:spLocks noChangeArrowheads="1"/>
          </p:cNvSpPr>
          <p:nvPr/>
        </p:nvSpPr>
        <p:spPr bwMode="auto">
          <a:xfrm flipV="1">
            <a:off x="1363663" y="2735263"/>
            <a:ext cx="152400" cy="131762"/>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51" name="AutoShape 15"/>
          <p:cNvSpPr>
            <a:spLocks noChangeArrowheads="1"/>
          </p:cNvSpPr>
          <p:nvPr/>
        </p:nvSpPr>
        <p:spPr bwMode="auto">
          <a:xfrm flipV="1">
            <a:off x="7292975" y="27051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52" name="Line 16"/>
          <p:cNvSpPr>
            <a:spLocks noChangeShapeType="1"/>
          </p:cNvSpPr>
          <p:nvPr/>
        </p:nvSpPr>
        <p:spPr bwMode="auto">
          <a:xfrm>
            <a:off x="1439863" y="3706813"/>
            <a:ext cx="0" cy="257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3" name="AutoShape 17"/>
          <p:cNvSpPr>
            <a:spLocks noChangeArrowheads="1"/>
          </p:cNvSpPr>
          <p:nvPr/>
        </p:nvSpPr>
        <p:spPr bwMode="auto">
          <a:xfrm flipV="1">
            <a:off x="1363663" y="38417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54" name="Line 18"/>
          <p:cNvSpPr>
            <a:spLocks noChangeShapeType="1"/>
          </p:cNvSpPr>
          <p:nvPr/>
        </p:nvSpPr>
        <p:spPr bwMode="auto">
          <a:xfrm>
            <a:off x="8015288" y="3697288"/>
            <a:ext cx="0" cy="2667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5" name="AutoShape 19"/>
          <p:cNvSpPr>
            <a:spLocks noChangeArrowheads="1"/>
          </p:cNvSpPr>
          <p:nvPr/>
        </p:nvSpPr>
        <p:spPr bwMode="auto">
          <a:xfrm flipV="1">
            <a:off x="5553075"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56" name="AutoShape 20"/>
          <p:cNvSpPr>
            <a:spLocks noChangeArrowheads="1"/>
          </p:cNvSpPr>
          <p:nvPr/>
        </p:nvSpPr>
        <p:spPr bwMode="auto">
          <a:xfrm flipV="1">
            <a:off x="79248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57" name="Line 21"/>
          <p:cNvSpPr>
            <a:spLocks noChangeShapeType="1"/>
          </p:cNvSpPr>
          <p:nvPr/>
        </p:nvSpPr>
        <p:spPr bwMode="auto">
          <a:xfrm>
            <a:off x="1516063" y="4802188"/>
            <a:ext cx="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8" name="Line 22"/>
          <p:cNvSpPr>
            <a:spLocks noChangeShapeType="1"/>
          </p:cNvSpPr>
          <p:nvPr/>
        </p:nvSpPr>
        <p:spPr bwMode="auto">
          <a:xfrm>
            <a:off x="938213" y="4954588"/>
            <a:ext cx="3581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59" name="AutoShape 23"/>
          <p:cNvSpPr>
            <a:spLocks noChangeArrowheads="1"/>
          </p:cNvSpPr>
          <p:nvPr/>
        </p:nvSpPr>
        <p:spPr bwMode="auto">
          <a:xfrm flipV="1">
            <a:off x="896938" y="494982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60" name="AutoShape 24"/>
          <p:cNvSpPr>
            <a:spLocks noChangeArrowheads="1"/>
          </p:cNvSpPr>
          <p:nvPr/>
        </p:nvSpPr>
        <p:spPr bwMode="auto">
          <a:xfrm flipV="1">
            <a:off x="2652713" y="496887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61" name="AutoShape 25"/>
          <p:cNvSpPr>
            <a:spLocks noChangeArrowheads="1"/>
          </p:cNvSpPr>
          <p:nvPr/>
        </p:nvSpPr>
        <p:spPr bwMode="auto">
          <a:xfrm flipV="1">
            <a:off x="43688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62" name="Line 26"/>
          <p:cNvSpPr>
            <a:spLocks noChangeShapeType="1"/>
          </p:cNvSpPr>
          <p:nvPr/>
        </p:nvSpPr>
        <p:spPr bwMode="auto">
          <a:xfrm>
            <a:off x="7340600" y="4802188"/>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63" name="AutoShape 27"/>
          <p:cNvSpPr>
            <a:spLocks noChangeArrowheads="1"/>
          </p:cNvSpPr>
          <p:nvPr/>
        </p:nvSpPr>
        <p:spPr bwMode="auto">
          <a:xfrm flipV="1">
            <a:off x="72644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64" name="Text Box 28"/>
          <p:cNvSpPr txBox="1">
            <a:spLocks noChangeArrowheads="1"/>
          </p:cNvSpPr>
          <p:nvPr/>
        </p:nvSpPr>
        <p:spPr bwMode="auto">
          <a:xfrm>
            <a:off x="3378200" y="1754188"/>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Data Presentation</a:t>
            </a:r>
          </a:p>
        </p:txBody>
      </p:sp>
      <p:sp>
        <p:nvSpPr>
          <p:cNvPr id="14365" name="Text Box 29"/>
          <p:cNvSpPr txBox="1">
            <a:spLocks noChangeArrowheads="1"/>
          </p:cNvSpPr>
          <p:nvPr/>
        </p:nvSpPr>
        <p:spPr bwMode="auto">
          <a:xfrm>
            <a:off x="309563" y="2841625"/>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Qualitative</a:t>
            </a:r>
            <a:br>
              <a:rPr lang="en-US" altLang="en-US" sz="2400" b="1"/>
            </a:br>
            <a:r>
              <a:rPr lang="en-US" altLang="en-US" sz="2400" b="1"/>
              <a:t>Data</a:t>
            </a:r>
          </a:p>
        </p:txBody>
      </p:sp>
      <p:sp>
        <p:nvSpPr>
          <p:cNvPr id="14366" name="Line 30"/>
          <p:cNvSpPr>
            <a:spLocks noChangeShapeType="1"/>
          </p:cNvSpPr>
          <p:nvPr/>
        </p:nvSpPr>
        <p:spPr bwMode="auto">
          <a:xfrm flipV="1">
            <a:off x="1447800" y="2706688"/>
            <a:ext cx="5978525" cy="36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67" name="Text Box 31"/>
          <p:cNvSpPr txBox="1">
            <a:spLocks noChangeArrowheads="1"/>
          </p:cNvSpPr>
          <p:nvPr/>
        </p:nvSpPr>
        <p:spPr bwMode="auto">
          <a:xfrm>
            <a:off x="6169025" y="285115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Quantitative</a:t>
            </a:r>
            <a:br>
              <a:rPr lang="en-US" altLang="en-US" sz="2400" b="1"/>
            </a:br>
            <a:r>
              <a:rPr lang="en-US" altLang="en-US" sz="2400" b="1"/>
              <a:t>Data</a:t>
            </a:r>
          </a:p>
        </p:txBody>
      </p:sp>
      <p:sp>
        <p:nvSpPr>
          <p:cNvPr id="14368" name="Text Box 32"/>
          <p:cNvSpPr txBox="1">
            <a:spLocks noChangeArrowheads="1"/>
          </p:cNvSpPr>
          <p:nvPr/>
        </p:nvSpPr>
        <p:spPr bwMode="auto">
          <a:xfrm>
            <a:off x="3048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Summary</a:t>
            </a:r>
            <a:br>
              <a:rPr lang="en-US" altLang="en-US" sz="2400" b="1"/>
            </a:br>
            <a:r>
              <a:rPr lang="en-US" altLang="en-US" sz="2400" b="1"/>
              <a:t>Table</a:t>
            </a:r>
          </a:p>
        </p:txBody>
      </p:sp>
      <p:sp>
        <p:nvSpPr>
          <p:cNvPr id="14369" name="Text Box 33"/>
          <p:cNvSpPr txBox="1">
            <a:spLocks noChangeArrowheads="1"/>
          </p:cNvSpPr>
          <p:nvPr/>
        </p:nvSpPr>
        <p:spPr bwMode="auto">
          <a:xfrm>
            <a:off x="48006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Stem-&amp;-Leaf</a:t>
            </a:r>
            <a:br>
              <a:rPr lang="en-US" altLang="en-US" sz="2400" b="1"/>
            </a:br>
            <a:r>
              <a:rPr lang="en-US" altLang="en-US" sz="2400" b="1"/>
              <a:t>Display</a:t>
            </a:r>
          </a:p>
        </p:txBody>
      </p:sp>
      <p:sp>
        <p:nvSpPr>
          <p:cNvPr id="14370" name="Text Box 34"/>
          <p:cNvSpPr txBox="1">
            <a:spLocks noChangeArrowheads="1"/>
          </p:cNvSpPr>
          <p:nvPr/>
        </p:nvSpPr>
        <p:spPr bwMode="auto">
          <a:xfrm>
            <a:off x="68580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Frequency</a:t>
            </a:r>
            <a:br>
              <a:rPr lang="en-US" altLang="en-US" sz="2400" b="1"/>
            </a:br>
            <a:r>
              <a:rPr lang="en-US" altLang="en-US" sz="2400" b="1"/>
              <a:t>Distribution</a:t>
            </a:r>
          </a:p>
        </p:txBody>
      </p:sp>
      <p:sp>
        <p:nvSpPr>
          <p:cNvPr id="14371" name="Text Box 35"/>
          <p:cNvSpPr txBox="1">
            <a:spLocks noChangeArrowheads="1"/>
          </p:cNvSpPr>
          <p:nvPr/>
        </p:nvSpPr>
        <p:spPr bwMode="auto">
          <a:xfrm>
            <a:off x="6180138" y="526415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Histogram</a:t>
            </a:r>
          </a:p>
        </p:txBody>
      </p:sp>
      <p:sp>
        <p:nvSpPr>
          <p:cNvPr id="14372" name="Text Box 36"/>
          <p:cNvSpPr txBox="1">
            <a:spLocks noChangeArrowheads="1"/>
          </p:cNvSpPr>
          <p:nvPr/>
        </p:nvSpPr>
        <p:spPr bwMode="auto">
          <a:xfrm>
            <a:off x="149225" y="5099050"/>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Bar</a:t>
            </a:r>
            <a:br>
              <a:rPr lang="en-US" altLang="en-US" sz="2400" b="1"/>
            </a:br>
            <a:r>
              <a:rPr lang="en-US" altLang="en-US" sz="2400" b="1"/>
              <a:t>Graph</a:t>
            </a:r>
          </a:p>
        </p:txBody>
      </p:sp>
      <p:sp>
        <p:nvSpPr>
          <p:cNvPr id="14373" name="Text Box 37"/>
          <p:cNvSpPr txBox="1">
            <a:spLocks noChangeArrowheads="1"/>
          </p:cNvSpPr>
          <p:nvPr/>
        </p:nvSpPr>
        <p:spPr bwMode="auto">
          <a:xfrm>
            <a:off x="1949450" y="5100638"/>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Pie</a:t>
            </a:r>
            <a:br>
              <a:rPr lang="en-US" altLang="en-US" sz="2400" b="1"/>
            </a:br>
            <a:r>
              <a:rPr lang="en-US" altLang="en-US" sz="2400" b="1"/>
              <a:t>Chart</a:t>
            </a:r>
          </a:p>
        </p:txBody>
      </p:sp>
      <p:sp>
        <p:nvSpPr>
          <p:cNvPr id="14374" name="Text Box 38"/>
          <p:cNvSpPr txBox="1">
            <a:spLocks noChangeArrowheads="1"/>
          </p:cNvSpPr>
          <p:nvPr/>
        </p:nvSpPr>
        <p:spPr bwMode="auto">
          <a:xfrm>
            <a:off x="3646488" y="5087938"/>
            <a:ext cx="14589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Pareto</a:t>
            </a:r>
            <a:br>
              <a:rPr lang="en-US" altLang="en-US" sz="2400" b="1"/>
            </a:br>
            <a:r>
              <a:rPr lang="en-US" altLang="en-US" sz="2400" b="1"/>
              <a:t>Diagram</a:t>
            </a:r>
          </a:p>
        </p:txBody>
      </p:sp>
      <p:sp>
        <p:nvSpPr>
          <p:cNvPr id="14375" name="Rectangle 39"/>
          <p:cNvSpPr>
            <a:spLocks noChangeArrowheads="1"/>
          </p:cNvSpPr>
          <p:nvPr/>
        </p:nvSpPr>
        <p:spPr bwMode="auto">
          <a:xfrm>
            <a:off x="2971800" y="3962400"/>
            <a:ext cx="18288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76" name="AutoShape 40"/>
          <p:cNvSpPr>
            <a:spLocks noChangeArrowheads="1"/>
          </p:cNvSpPr>
          <p:nvPr/>
        </p:nvSpPr>
        <p:spPr bwMode="auto">
          <a:xfrm flipV="1">
            <a:off x="38862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4377" name="Text Box 41"/>
          <p:cNvSpPr txBox="1">
            <a:spLocks noChangeArrowheads="1"/>
          </p:cNvSpPr>
          <p:nvPr/>
        </p:nvSpPr>
        <p:spPr bwMode="auto">
          <a:xfrm>
            <a:off x="3124200" y="3962400"/>
            <a:ext cx="152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Dot</a:t>
            </a:r>
            <a:br>
              <a:rPr lang="en-US" altLang="en-US" sz="2400" b="1"/>
            </a:br>
            <a:r>
              <a:rPr lang="en-US" altLang="en-US" sz="2400" b="1"/>
              <a:t>Plot</a:t>
            </a:r>
          </a:p>
        </p:txBody>
      </p:sp>
      <p:sp>
        <p:nvSpPr>
          <p:cNvPr id="14378" name="Line 42"/>
          <p:cNvSpPr>
            <a:spLocks noChangeShapeType="1"/>
          </p:cNvSpPr>
          <p:nvPr/>
        </p:nvSpPr>
        <p:spPr bwMode="auto">
          <a:xfrm>
            <a:off x="3886200" y="3810000"/>
            <a:ext cx="419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576729545"/>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1"/>
          <p:cNvSpPr>
            <a:spLocks noGrp="1" noChangeArrowheads="1"/>
          </p:cNvSpPr>
          <p:nvPr>
            <p:ph type="title"/>
          </p:nvPr>
        </p:nvSpPr>
        <p:spPr>
          <a:noFill/>
        </p:spPr>
        <p:txBody>
          <a:bodyPr lIns="90488" tIns="44450" rIns="90488" bIns="44450" anchorCtr="1"/>
          <a:lstStyle/>
          <a:p>
            <a:r>
              <a:rPr lang="en-US" altLang="en-US" b="1"/>
              <a:t>Pie Chart</a:t>
            </a:r>
          </a:p>
        </p:txBody>
      </p:sp>
      <p:sp>
        <p:nvSpPr>
          <p:cNvPr id="24588" name="Rectangle 12"/>
          <p:cNvSpPr>
            <a:spLocks noGrp="1" noChangeArrowheads="1"/>
          </p:cNvSpPr>
          <p:nvPr>
            <p:ph type="body" sz="half" idx="1"/>
          </p:nvPr>
        </p:nvSpPr>
        <p:spPr>
          <a:xfrm>
            <a:off x="381000" y="1828800"/>
            <a:ext cx="4038600" cy="4648200"/>
          </a:xfrm>
          <a:noFill/>
        </p:spPr>
        <p:txBody>
          <a:bodyPr lIns="90488" tIns="44450" rIns="90488" bIns="44450"/>
          <a:lstStyle/>
          <a:p>
            <a:pPr marL="533400" indent="-533400">
              <a:spcBef>
                <a:spcPct val="30000"/>
              </a:spcBef>
              <a:buClr>
                <a:srgbClr val="8E0D30"/>
              </a:buClr>
              <a:buFontTx/>
              <a:buAutoNum type="arabicPeriod"/>
            </a:pPr>
            <a:r>
              <a:rPr lang="en-US" altLang="en-US" sz="2800" dirty="0"/>
              <a:t>Shows breakdown of total quantity into</a:t>
            </a:r>
            <a:br>
              <a:rPr lang="en-US" altLang="en-US" sz="2800" dirty="0"/>
            </a:br>
            <a:r>
              <a:rPr lang="en-US" altLang="en-US" sz="2800" dirty="0"/>
              <a:t> categories</a:t>
            </a:r>
          </a:p>
          <a:p>
            <a:pPr marL="533400" indent="-533400">
              <a:spcBef>
                <a:spcPct val="30000"/>
              </a:spcBef>
              <a:buClr>
                <a:srgbClr val="8E0D30"/>
              </a:buClr>
              <a:buFontTx/>
              <a:buAutoNum type="arabicPeriod"/>
            </a:pPr>
            <a:r>
              <a:rPr lang="en-US" altLang="en-US" sz="2800" dirty="0"/>
              <a:t>Useful for showing</a:t>
            </a:r>
            <a:br>
              <a:rPr lang="en-US" altLang="en-US" sz="2800" dirty="0"/>
            </a:br>
            <a:r>
              <a:rPr lang="en-US" altLang="en-US" sz="2800" dirty="0"/>
              <a:t> relative differences</a:t>
            </a:r>
          </a:p>
          <a:p>
            <a:pPr marL="533400" indent="-533400">
              <a:spcBef>
                <a:spcPct val="30000"/>
              </a:spcBef>
              <a:buClr>
                <a:srgbClr val="8E0D30"/>
              </a:buClr>
              <a:buFontTx/>
              <a:buAutoNum type="arabicPeriod"/>
            </a:pPr>
            <a:r>
              <a:rPr lang="en-US" altLang="en-US" sz="2800" dirty="0"/>
              <a:t>Angle size</a:t>
            </a:r>
          </a:p>
          <a:p>
            <a:pPr marL="914400" lvl="1" indent="-457200">
              <a:buClr>
                <a:srgbClr val="8E0D30"/>
              </a:buClr>
              <a:buFontTx/>
              <a:buChar char="•"/>
            </a:pPr>
            <a:r>
              <a:rPr lang="en-US" altLang="en-US" sz="2400" dirty="0"/>
              <a:t>(360°)(percent) </a:t>
            </a:r>
          </a:p>
        </p:txBody>
      </p:sp>
      <p:sp>
        <p:nvSpPr>
          <p:cNvPr id="15364" name="Arc 2"/>
          <p:cNvSpPr>
            <a:spLocks/>
          </p:cNvSpPr>
          <p:nvPr/>
        </p:nvSpPr>
        <p:spPr bwMode="auto">
          <a:xfrm>
            <a:off x="5543550" y="3130550"/>
            <a:ext cx="2232025" cy="1911350"/>
          </a:xfrm>
          <a:custGeom>
            <a:avLst/>
            <a:gdLst>
              <a:gd name="T0" fmla="*/ 2147483647 w 43200"/>
              <a:gd name="T1" fmla="*/ 0 h 36975"/>
              <a:gd name="T2" fmla="*/ 1959650989 w 43200"/>
              <a:gd name="T3" fmla="*/ 2147483647 h 36975"/>
              <a:gd name="T4" fmla="*/ 2147483647 w 43200"/>
              <a:gd name="T5" fmla="*/ 2147483647 h 36975"/>
              <a:gd name="T6" fmla="*/ 0 60000 65536"/>
              <a:gd name="T7" fmla="*/ 0 60000 65536"/>
              <a:gd name="T8" fmla="*/ 0 60000 65536"/>
              <a:gd name="T9" fmla="*/ 0 w 43200"/>
              <a:gd name="T10" fmla="*/ 0 h 36975"/>
              <a:gd name="T11" fmla="*/ 43200 w 43200"/>
              <a:gd name="T12" fmla="*/ 36975 h 36975"/>
            </a:gdLst>
            <a:ahLst/>
            <a:cxnLst>
              <a:cxn ang="T6">
                <a:pos x="T0" y="T1"/>
              </a:cxn>
              <a:cxn ang="T7">
                <a:pos x="T2" y="T3"/>
              </a:cxn>
              <a:cxn ang="T8">
                <a:pos x="T4" y="T5"/>
              </a:cxn>
            </a:cxnLst>
            <a:rect l="T9" t="T10" r="T11" b="T12"/>
            <a:pathLst>
              <a:path w="43200" h="36975" fill="none" extrusionOk="0">
                <a:moveTo>
                  <a:pt x="36771" y="-1"/>
                </a:moveTo>
                <a:cubicBezTo>
                  <a:pt x="40884" y="4058"/>
                  <a:pt x="43200" y="9596"/>
                  <a:pt x="43200" y="15375"/>
                </a:cubicBezTo>
                <a:cubicBezTo>
                  <a:pt x="43200" y="27304"/>
                  <a:pt x="33529" y="36975"/>
                  <a:pt x="21600" y="36975"/>
                </a:cubicBezTo>
                <a:cubicBezTo>
                  <a:pt x="9670" y="36975"/>
                  <a:pt x="0" y="27304"/>
                  <a:pt x="0" y="15375"/>
                </a:cubicBezTo>
                <a:cubicBezTo>
                  <a:pt x="-1" y="14224"/>
                  <a:pt x="91" y="13076"/>
                  <a:pt x="274" y="11940"/>
                </a:cubicBezTo>
              </a:path>
              <a:path w="43200" h="36975" stroke="0" extrusionOk="0">
                <a:moveTo>
                  <a:pt x="36771" y="-1"/>
                </a:moveTo>
                <a:cubicBezTo>
                  <a:pt x="40884" y="4058"/>
                  <a:pt x="43200" y="9596"/>
                  <a:pt x="43200" y="15375"/>
                </a:cubicBezTo>
                <a:cubicBezTo>
                  <a:pt x="43200" y="27304"/>
                  <a:pt x="33529" y="36975"/>
                  <a:pt x="21600" y="36975"/>
                </a:cubicBezTo>
                <a:cubicBezTo>
                  <a:pt x="9670" y="36975"/>
                  <a:pt x="0" y="27304"/>
                  <a:pt x="0" y="15375"/>
                </a:cubicBezTo>
                <a:cubicBezTo>
                  <a:pt x="-1" y="14224"/>
                  <a:pt x="91" y="13076"/>
                  <a:pt x="274" y="11940"/>
                </a:cubicBezTo>
                <a:lnTo>
                  <a:pt x="21600" y="15375"/>
                </a:lnTo>
                <a:lnTo>
                  <a:pt x="36771" y="-1"/>
                </a:lnTo>
                <a:close/>
              </a:path>
            </a:pathLst>
          </a:custGeom>
          <a:solidFill>
            <a:srgbClr val="BDC8E5">
              <a:alpha val="70195"/>
            </a:srgbClr>
          </a:solidFill>
          <a:ln w="25400" cap="rnd">
            <a:solidFill>
              <a:schemeClr val="tx1"/>
            </a:solidFill>
            <a:round/>
            <a:headEnd/>
            <a:tailEnd/>
          </a:ln>
        </p:spPr>
        <p:txBody>
          <a:bodyPr wrap="none" anchor="ctr"/>
          <a:lstStyle/>
          <a:p>
            <a:endParaRPr lang="en-US"/>
          </a:p>
        </p:txBody>
      </p:sp>
      <p:sp>
        <p:nvSpPr>
          <p:cNvPr id="15365" name="Arc 3"/>
          <p:cNvSpPr>
            <a:spLocks/>
          </p:cNvSpPr>
          <p:nvPr/>
        </p:nvSpPr>
        <p:spPr bwMode="auto">
          <a:xfrm>
            <a:off x="5557838" y="3136900"/>
            <a:ext cx="1101725" cy="788988"/>
          </a:xfrm>
          <a:custGeom>
            <a:avLst/>
            <a:gdLst>
              <a:gd name="T0" fmla="*/ 0 w 21325"/>
              <a:gd name="T1" fmla="*/ 2147483647 h 15268"/>
              <a:gd name="T2" fmla="*/ 2147483647 w 21325"/>
              <a:gd name="T3" fmla="*/ 0 h 15268"/>
              <a:gd name="T4" fmla="*/ 2147483647 w 21325"/>
              <a:gd name="T5" fmla="*/ 2147483647 h 15268"/>
              <a:gd name="T6" fmla="*/ 0 60000 65536"/>
              <a:gd name="T7" fmla="*/ 0 60000 65536"/>
              <a:gd name="T8" fmla="*/ 0 60000 65536"/>
              <a:gd name="T9" fmla="*/ 0 w 21325"/>
              <a:gd name="T10" fmla="*/ 0 h 15268"/>
              <a:gd name="T11" fmla="*/ 21325 w 21325"/>
              <a:gd name="T12" fmla="*/ 15268 h 15268"/>
            </a:gdLst>
            <a:ahLst/>
            <a:cxnLst>
              <a:cxn ang="T6">
                <a:pos x="T0" y="T1"/>
              </a:cxn>
              <a:cxn ang="T7">
                <a:pos x="T2" y="T3"/>
              </a:cxn>
              <a:cxn ang="T8">
                <a:pos x="T4" y="T5"/>
              </a:cxn>
            </a:cxnLst>
            <a:rect l="T9" t="T10" r="T11" b="T12"/>
            <a:pathLst>
              <a:path w="21325" h="15268" fill="none" extrusionOk="0">
                <a:moveTo>
                  <a:pt x="-1" y="11833"/>
                </a:moveTo>
                <a:cubicBezTo>
                  <a:pt x="721" y="7351"/>
                  <a:pt x="2837" y="3211"/>
                  <a:pt x="6045" y="-1"/>
                </a:cubicBezTo>
              </a:path>
              <a:path w="21325" h="15268" stroke="0" extrusionOk="0">
                <a:moveTo>
                  <a:pt x="-1" y="11833"/>
                </a:moveTo>
                <a:cubicBezTo>
                  <a:pt x="721" y="7351"/>
                  <a:pt x="2837" y="3211"/>
                  <a:pt x="6045" y="-1"/>
                </a:cubicBezTo>
                <a:lnTo>
                  <a:pt x="21325" y="15268"/>
                </a:lnTo>
                <a:lnTo>
                  <a:pt x="-1" y="11833"/>
                </a:lnTo>
                <a:close/>
              </a:path>
            </a:pathLst>
          </a:custGeom>
          <a:solidFill>
            <a:srgbClr val="E9F05A">
              <a:alpha val="70195"/>
            </a:srgbClr>
          </a:solidFill>
          <a:ln w="25400" cap="rnd">
            <a:solidFill>
              <a:srgbClr val="000000"/>
            </a:solidFill>
            <a:round/>
            <a:headEnd/>
            <a:tailEnd/>
          </a:ln>
        </p:spPr>
        <p:txBody>
          <a:bodyPr wrap="none" anchor="ctr"/>
          <a:lstStyle/>
          <a:p>
            <a:endParaRPr lang="en-US"/>
          </a:p>
        </p:txBody>
      </p:sp>
      <p:sp>
        <p:nvSpPr>
          <p:cNvPr id="15366" name="Arc 4"/>
          <p:cNvSpPr>
            <a:spLocks/>
          </p:cNvSpPr>
          <p:nvPr/>
        </p:nvSpPr>
        <p:spPr bwMode="auto">
          <a:xfrm>
            <a:off x="5868988" y="2808288"/>
            <a:ext cx="1573212" cy="1117600"/>
          </a:xfrm>
          <a:custGeom>
            <a:avLst/>
            <a:gdLst>
              <a:gd name="T0" fmla="*/ 0 w 30450"/>
              <a:gd name="T1" fmla="*/ 2147483647 h 21600"/>
              <a:gd name="T2" fmla="*/ 2147483647 w 30450"/>
              <a:gd name="T3" fmla="*/ 2147483647 h 21600"/>
              <a:gd name="T4" fmla="*/ 2147483647 w 30450"/>
              <a:gd name="T5" fmla="*/ 2147483647 h 21600"/>
              <a:gd name="T6" fmla="*/ 0 60000 65536"/>
              <a:gd name="T7" fmla="*/ 0 60000 65536"/>
              <a:gd name="T8" fmla="*/ 0 60000 65536"/>
              <a:gd name="T9" fmla="*/ 0 w 30450"/>
              <a:gd name="T10" fmla="*/ 0 h 21600"/>
              <a:gd name="T11" fmla="*/ 30450 w 30450"/>
              <a:gd name="T12" fmla="*/ 21600 h 21600"/>
            </a:gdLst>
            <a:ahLst/>
            <a:cxnLst>
              <a:cxn ang="T6">
                <a:pos x="T0" y="T1"/>
              </a:cxn>
              <a:cxn ang="T7">
                <a:pos x="T2" y="T3"/>
              </a:cxn>
              <a:cxn ang="T8">
                <a:pos x="T4" y="T5"/>
              </a:cxn>
            </a:cxnLst>
            <a:rect l="T9" t="T10" r="T11" b="T12"/>
            <a:pathLst>
              <a:path w="30450" h="21600" fill="none" extrusionOk="0">
                <a:moveTo>
                  <a:pt x="-1" y="6331"/>
                </a:moveTo>
                <a:cubicBezTo>
                  <a:pt x="4051" y="2277"/>
                  <a:pt x="9547" y="-1"/>
                  <a:pt x="15279" y="0"/>
                </a:cubicBezTo>
                <a:cubicBezTo>
                  <a:pt x="20957" y="0"/>
                  <a:pt x="26407" y="2236"/>
                  <a:pt x="30450" y="6224"/>
                </a:cubicBezTo>
              </a:path>
              <a:path w="30450" h="21600" stroke="0" extrusionOk="0">
                <a:moveTo>
                  <a:pt x="-1" y="6331"/>
                </a:moveTo>
                <a:cubicBezTo>
                  <a:pt x="4051" y="2277"/>
                  <a:pt x="9547" y="-1"/>
                  <a:pt x="15279" y="0"/>
                </a:cubicBezTo>
                <a:cubicBezTo>
                  <a:pt x="20957" y="0"/>
                  <a:pt x="26407" y="2236"/>
                  <a:pt x="30450" y="6224"/>
                </a:cubicBezTo>
                <a:lnTo>
                  <a:pt x="15279" y="21600"/>
                </a:lnTo>
                <a:lnTo>
                  <a:pt x="-1" y="6331"/>
                </a:lnTo>
                <a:close/>
              </a:path>
            </a:pathLst>
          </a:custGeom>
          <a:solidFill>
            <a:srgbClr val="EDA07C"/>
          </a:solidFill>
          <a:ln w="25400" cap="rnd">
            <a:solidFill>
              <a:schemeClr val="tx1"/>
            </a:solidFill>
            <a:round/>
            <a:headEnd/>
            <a:tailEnd/>
          </a:ln>
        </p:spPr>
        <p:txBody>
          <a:bodyPr wrap="none" anchor="ctr"/>
          <a:lstStyle/>
          <a:p>
            <a:endParaRPr lang="en-US"/>
          </a:p>
        </p:txBody>
      </p:sp>
      <p:sp>
        <p:nvSpPr>
          <p:cNvPr id="15367" name="Rectangle 5"/>
          <p:cNvSpPr>
            <a:spLocks noChangeArrowheads="1"/>
          </p:cNvSpPr>
          <p:nvPr/>
        </p:nvSpPr>
        <p:spPr bwMode="auto">
          <a:xfrm>
            <a:off x="4349750" y="2860675"/>
            <a:ext cx="1125309" cy="50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latin typeface="+mj-lt"/>
              </a:rPr>
              <a:t>Econ.</a:t>
            </a:r>
          </a:p>
        </p:txBody>
      </p:sp>
      <p:sp>
        <p:nvSpPr>
          <p:cNvPr id="15368" name="Rectangle 6"/>
          <p:cNvSpPr>
            <a:spLocks noChangeArrowheads="1"/>
          </p:cNvSpPr>
          <p:nvPr/>
        </p:nvSpPr>
        <p:spPr bwMode="auto">
          <a:xfrm>
            <a:off x="4481513" y="3289300"/>
            <a:ext cx="875241" cy="50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latin typeface="+mj-lt"/>
              </a:rPr>
              <a:t>10%</a:t>
            </a:r>
          </a:p>
        </p:txBody>
      </p:sp>
      <p:sp>
        <p:nvSpPr>
          <p:cNvPr id="15369" name="Rectangle 7"/>
          <p:cNvSpPr>
            <a:spLocks noChangeArrowheads="1"/>
          </p:cNvSpPr>
          <p:nvPr/>
        </p:nvSpPr>
        <p:spPr bwMode="auto">
          <a:xfrm>
            <a:off x="7635875" y="2513013"/>
            <a:ext cx="1202253" cy="50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latin typeface="+mj-lt"/>
              </a:rPr>
              <a:t>Mgmt.</a:t>
            </a:r>
          </a:p>
        </p:txBody>
      </p:sp>
      <p:sp>
        <p:nvSpPr>
          <p:cNvPr id="15370" name="Rectangle 8"/>
          <p:cNvSpPr>
            <a:spLocks noChangeArrowheads="1"/>
          </p:cNvSpPr>
          <p:nvPr/>
        </p:nvSpPr>
        <p:spPr bwMode="auto">
          <a:xfrm>
            <a:off x="7804150" y="2943225"/>
            <a:ext cx="875241" cy="50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latin typeface="+mj-lt"/>
              </a:rPr>
              <a:t>25%</a:t>
            </a:r>
          </a:p>
        </p:txBody>
      </p:sp>
      <p:sp>
        <p:nvSpPr>
          <p:cNvPr id="15371" name="Rectangle 9"/>
          <p:cNvSpPr>
            <a:spLocks noChangeArrowheads="1"/>
          </p:cNvSpPr>
          <p:nvPr/>
        </p:nvSpPr>
        <p:spPr bwMode="auto">
          <a:xfrm>
            <a:off x="7791450" y="4130675"/>
            <a:ext cx="1029129" cy="50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latin typeface="+mj-lt"/>
              </a:rPr>
              <a:t>Acct.</a:t>
            </a:r>
          </a:p>
        </p:txBody>
      </p:sp>
      <p:sp>
        <p:nvSpPr>
          <p:cNvPr id="15372" name="Rectangle 10"/>
          <p:cNvSpPr>
            <a:spLocks noChangeArrowheads="1"/>
          </p:cNvSpPr>
          <p:nvPr/>
        </p:nvSpPr>
        <p:spPr bwMode="auto">
          <a:xfrm>
            <a:off x="7872413" y="4560888"/>
            <a:ext cx="875241" cy="505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latin typeface="+mj-lt"/>
              </a:rPr>
              <a:t>65%</a:t>
            </a:r>
          </a:p>
        </p:txBody>
      </p:sp>
      <p:sp>
        <p:nvSpPr>
          <p:cNvPr id="15373" name="Rectangle 13"/>
          <p:cNvSpPr>
            <a:spLocks noChangeArrowheads="1"/>
          </p:cNvSpPr>
          <p:nvPr/>
        </p:nvSpPr>
        <p:spPr bwMode="auto">
          <a:xfrm>
            <a:off x="5405438" y="1984375"/>
            <a:ext cx="25241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800" b="1">
                <a:latin typeface="+mj-lt"/>
              </a:rPr>
              <a:t>Majors</a:t>
            </a:r>
          </a:p>
        </p:txBody>
      </p:sp>
      <p:sp>
        <p:nvSpPr>
          <p:cNvPr id="15374" name="Rectangle 14"/>
          <p:cNvSpPr>
            <a:spLocks noChangeArrowheads="1"/>
          </p:cNvSpPr>
          <p:nvPr/>
        </p:nvSpPr>
        <p:spPr bwMode="auto">
          <a:xfrm>
            <a:off x="3729038" y="5260975"/>
            <a:ext cx="28289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a:latin typeface="+mj-lt"/>
              </a:rPr>
              <a:t>(360°) (10%) = 36°</a:t>
            </a:r>
          </a:p>
        </p:txBody>
      </p:sp>
      <p:sp>
        <p:nvSpPr>
          <p:cNvPr id="15375" name="Line 15"/>
          <p:cNvSpPr>
            <a:spLocks noChangeShapeType="1"/>
          </p:cNvSpPr>
          <p:nvPr/>
        </p:nvSpPr>
        <p:spPr bwMode="auto">
          <a:xfrm flipV="1">
            <a:off x="5645150" y="3735388"/>
            <a:ext cx="596900" cy="1460500"/>
          </a:xfrm>
          <a:prstGeom prst="line">
            <a:avLst/>
          </a:prstGeom>
          <a:noFill/>
          <a:ln w="28575">
            <a:solidFill>
              <a:srgbClr val="B0D460"/>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376" name="Arc 16"/>
          <p:cNvSpPr>
            <a:spLocks/>
          </p:cNvSpPr>
          <p:nvPr/>
        </p:nvSpPr>
        <p:spPr bwMode="auto">
          <a:xfrm>
            <a:off x="6034088" y="3527425"/>
            <a:ext cx="215900" cy="292100"/>
          </a:xfrm>
          <a:custGeom>
            <a:avLst/>
            <a:gdLst>
              <a:gd name="T0" fmla="*/ 0 w 21600"/>
              <a:gd name="T1" fmla="*/ 722478942 h 21599"/>
              <a:gd name="T2" fmla="*/ 214013524 w 21600"/>
              <a:gd name="T3" fmla="*/ 0 h 21599"/>
              <a:gd name="T4" fmla="*/ 215600249 w 21600"/>
              <a:gd name="T5" fmla="*/ 722478942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731"/>
                  <a:pt x="9574" y="86"/>
                  <a:pt x="21440" y="-1"/>
                </a:cubicBezTo>
              </a:path>
              <a:path w="21600" h="21599" stroke="0" extrusionOk="0">
                <a:moveTo>
                  <a:pt x="0" y="21599"/>
                </a:moveTo>
                <a:cubicBezTo>
                  <a:pt x="0" y="9731"/>
                  <a:pt x="9574" y="86"/>
                  <a:pt x="21440" y="-1"/>
                </a:cubicBezTo>
                <a:lnTo>
                  <a:pt x="21600" y="21599"/>
                </a:lnTo>
                <a:lnTo>
                  <a:pt x="0" y="21599"/>
                </a:lnTo>
                <a:close/>
              </a:path>
            </a:pathLst>
          </a:custGeom>
          <a:noFill/>
          <a:ln w="25400" cap="rnd">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377" name="Rectangle 17"/>
          <p:cNvSpPr>
            <a:spLocks noChangeArrowheads="1"/>
          </p:cNvSpPr>
          <p:nvPr/>
        </p:nvSpPr>
        <p:spPr bwMode="auto">
          <a:xfrm>
            <a:off x="5651500" y="3375025"/>
            <a:ext cx="514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nchorCtr="1">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b="1"/>
              <a:t>36°</a:t>
            </a:r>
          </a:p>
        </p:txBody>
      </p:sp>
    </p:spTree>
    <p:extLst>
      <p:ext uri="{BB962C8B-B14F-4D97-AF65-F5344CB8AC3E}">
        <p14:creationId xmlns:p14="http://schemas.microsoft.com/office/powerpoint/2010/main" val="170915814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588">
                                            <p:txEl>
                                              <p:pRg st="0" end="0"/>
                                            </p:txEl>
                                          </p:spTgt>
                                        </p:tgtEl>
                                        <p:attrNameLst>
                                          <p:attrName>style.visibility</p:attrName>
                                        </p:attrNameLst>
                                      </p:cBhvr>
                                      <p:to>
                                        <p:strVal val="visible"/>
                                      </p:to>
                                    </p:set>
                                    <p:animEffect transition="in" filter="wipe(left)">
                                      <p:cBhvr>
                                        <p:cTn id="7" dur="500"/>
                                        <p:tgtEl>
                                          <p:spTgt spid="24588">
                                            <p:txEl>
                                              <p:pRg st="0" end="0"/>
                                            </p:txEl>
                                          </p:spTgt>
                                        </p:tgtEl>
                                      </p:cBhvr>
                                    </p:animEffect>
                                  </p:childTnLst>
                                  <p:subTnLst>
                                    <p:animClr clrSpc="rgb" dir="cw">
                                      <p:cBhvr override="childStyle">
                                        <p:cTn dur="1" fill="hold" display="0" masterRel="nextClick" afterEffect="1"/>
                                        <p:tgtEl>
                                          <p:spTgt spid="24588">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88">
                                            <p:txEl>
                                              <p:pRg st="1" end="1"/>
                                            </p:txEl>
                                          </p:spTgt>
                                        </p:tgtEl>
                                        <p:attrNameLst>
                                          <p:attrName>style.visibility</p:attrName>
                                        </p:attrNameLst>
                                      </p:cBhvr>
                                      <p:to>
                                        <p:strVal val="visible"/>
                                      </p:to>
                                    </p:set>
                                    <p:animEffect transition="in" filter="wipe(left)">
                                      <p:cBhvr>
                                        <p:cTn id="12" dur="500"/>
                                        <p:tgtEl>
                                          <p:spTgt spid="24588">
                                            <p:txEl>
                                              <p:pRg st="1" end="1"/>
                                            </p:txEl>
                                          </p:spTgt>
                                        </p:tgtEl>
                                      </p:cBhvr>
                                    </p:animEffect>
                                  </p:childTnLst>
                                  <p:subTnLst>
                                    <p:animClr clrSpc="rgb" dir="cw">
                                      <p:cBhvr override="childStyle">
                                        <p:cTn dur="1" fill="hold" display="0" masterRel="nextClick" afterEffect="1"/>
                                        <p:tgtEl>
                                          <p:spTgt spid="24588">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588">
                                            <p:txEl>
                                              <p:pRg st="2" end="2"/>
                                            </p:txEl>
                                          </p:spTgt>
                                        </p:tgtEl>
                                        <p:attrNameLst>
                                          <p:attrName>style.visibility</p:attrName>
                                        </p:attrNameLst>
                                      </p:cBhvr>
                                      <p:to>
                                        <p:strVal val="visible"/>
                                      </p:to>
                                    </p:set>
                                    <p:animEffect transition="in" filter="wipe(left)">
                                      <p:cBhvr>
                                        <p:cTn id="17" dur="500"/>
                                        <p:tgtEl>
                                          <p:spTgt spid="24588">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4588">
                                            <p:txEl>
                                              <p:pRg st="3" end="3"/>
                                            </p:txEl>
                                          </p:spTgt>
                                        </p:tgtEl>
                                        <p:attrNameLst>
                                          <p:attrName>style.visibility</p:attrName>
                                        </p:attrNameLst>
                                      </p:cBhvr>
                                      <p:to>
                                        <p:strVal val="visible"/>
                                      </p:to>
                                    </p:set>
                                    <p:animEffect transition="in" filter="wipe(left)">
                                      <p:cBhvr>
                                        <p:cTn id="20" dur="500"/>
                                        <p:tgtEl>
                                          <p:spTgt spid="2458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8"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295400" y="171450"/>
            <a:ext cx="7086600" cy="1123950"/>
          </a:xfrm>
          <a:noFill/>
        </p:spPr>
        <p:txBody>
          <a:bodyPr lIns="90488" tIns="44450" rIns="90488" bIns="44450" anchorCtr="1"/>
          <a:lstStyle/>
          <a:p>
            <a:r>
              <a:rPr lang="en-US" altLang="en-US" b="1"/>
              <a:t>Data Presentation</a:t>
            </a:r>
          </a:p>
        </p:txBody>
      </p:sp>
      <p:sp>
        <p:nvSpPr>
          <p:cNvPr id="16387" name="Rectangle 3"/>
          <p:cNvSpPr>
            <a:spLocks noChangeArrowheads="1"/>
          </p:cNvSpPr>
          <p:nvPr/>
        </p:nvSpPr>
        <p:spPr bwMode="auto">
          <a:xfrm>
            <a:off x="3302000" y="1754188"/>
            <a:ext cx="2438400" cy="838200"/>
          </a:xfrm>
          <a:prstGeom prst="rect">
            <a:avLst/>
          </a:prstGeom>
          <a:solidFill>
            <a:srgbClr val="E9F05A">
              <a:alpha val="70195"/>
            </a:srgbClr>
          </a:solidFill>
          <a:ln w="28575">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88" name="Rectangle 4"/>
          <p:cNvSpPr>
            <a:spLocks noChangeArrowheads="1"/>
          </p:cNvSpPr>
          <p:nvPr/>
        </p:nvSpPr>
        <p:spPr bwMode="auto">
          <a:xfrm>
            <a:off x="393700" y="28670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89" name="Rectangle 5"/>
          <p:cNvSpPr>
            <a:spLocks noChangeArrowheads="1"/>
          </p:cNvSpPr>
          <p:nvPr/>
        </p:nvSpPr>
        <p:spPr bwMode="auto">
          <a:xfrm>
            <a:off x="6273800" y="28543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90" name="Rectangle 6"/>
          <p:cNvSpPr>
            <a:spLocks noChangeArrowheads="1"/>
          </p:cNvSpPr>
          <p:nvPr/>
        </p:nvSpPr>
        <p:spPr bwMode="auto">
          <a:xfrm>
            <a:off x="42703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91" name="Rectangle 7"/>
          <p:cNvSpPr>
            <a:spLocks noChangeArrowheads="1"/>
          </p:cNvSpPr>
          <p:nvPr/>
        </p:nvSpPr>
        <p:spPr bwMode="auto">
          <a:xfrm>
            <a:off x="4914900" y="3962400"/>
            <a:ext cx="19812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92" name="Rectangle 8"/>
          <p:cNvSpPr>
            <a:spLocks noChangeArrowheads="1"/>
          </p:cNvSpPr>
          <p:nvPr/>
        </p:nvSpPr>
        <p:spPr bwMode="auto">
          <a:xfrm>
            <a:off x="694848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93" name="Rectangle 9"/>
          <p:cNvSpPr>
            <a:spLocks noChangeArrowheads="1"/>
          </p:cNvSpPr>
          <p:nvPr/>
        </p:nvSpPr>
        <p:spPr bwMode="auto">
          <a:xfrm>
            <a:off x="204788" y="5106988"/>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94" name="Rectangle 10"/>
          <p:cNvSpPr>
            <a:spLocks noChangeArrowheads="1"/>
          </p:cNvSpPr>
          <p:nvPr/>
        </p:nvSpPr>
        <p:spPr bwMode="auto">
          <a:xfrm>
            <a:off x="1931988" y="5110163"/>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95" name="Rectangle 11"/>
          <p:cNvSpPr>
            <a:spLocks noChangeArrowheads="1"/>
          </p:cNvSpPr>
          <p:nvPr/>
        </p:nvSpPr>
        <p:spPr bwMode="auto">
          <a:xfrm>
            <a:off x="3657600" y="5095875"/>
            <a:ext cx="1438275" cy="811213"/>
          </a:xfrm>
          <a:prstGeom prst="rect">
            <a:avLst/>
          </a:prstGeom>
          <a:solidFill>
            <a:srgbClr val="B0D460">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96" name="Rectangle 12"/>
          <p:cNvSpPr>
            <a:spLocks noChangeArrowheads="1"/>
          </p:cNvSpPr>
          <p:nvPr/>
        </p:nvSpPr>
        <p:spPr bwMode="auto">
          <a:xfrm>
            <a:off x="6284913" y="5094288"/>
            <a:ext cx="2052637"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97" name="Line 13"/>
          <p:cNvSpPr>
            <a:spLocks noChangeShapeType="1"/>
          </p:cNvSpPr>
          <p:nvPr/>
        </p:nvSpPr>
        <p:spPr bwMode="auto">
          <a:xfrm>
            <a:off x="4521200" y="2592388"/>
            <a:ext cx="0" cy="123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98" name="AutoShape 14"/>
          <p:cNvSpPr>
            <a:spLocks noChangeArrowheads="1"/>
          </p:cNvSpPr>
          <p:nvPr/>
        </p:nvSpPr>
        <p:spPr bwMode="auto">
          <a:xfrm flipV="1">
            <a:off x="1363663" y="2735263"/>
            <a:ext cx="152400" cy="131762"/>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399" name="AutoShape 15"/>
          <p:cNvSpPr>
            <a:spLocks noChangeArrowheads="1"/>
          </p:cNvSpPr>
          <p:nvPr/>
        </p:nvSpPr>
        <p:spPr bwMode="auto">
          <a:xfrm flipV="1">
            <a:off x="7292975" y="27051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00" name="Line 16"/>
          <p:cNvSpPr>
            <a:spLocks noChangeShapeType="1"/>
          </p:cNvSpPr>
          <p:nvPr/>
        </p:nvSpPr>
        <p:spPr bwMode="auto">
          <a:xfrm>
            <a:off x="1439863" y="3706813"/>
            <a:ext cx="0" cy="257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1" name="AutoShape 17"/>
          <p:cNvSpPr>
            <a:spLocks noChangeArrowheads="1"/>
          </p:cNvSpPr>
          <p:nvPr/>
        </p:nvSpPr>
        <p:spPr bwMode="auto">
          <a:xfrm flipV="1">
            <a:off x="1363663" y="38417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02" name="Line 18"/>
          <p:cNvSpPr>
            <a:spLocks noChangeShapeType="1"/>
          </p:cNvSpPr>
          <p:nvPr/>
        </p:nvSpPr>
        <p:spPr bwMode="auto">
          <a:xfrm>
            <a:off x="8015288" y="3697288"/>
            <a:ext cx="0" cy="2667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3" name="AutoShape 19"/>
          <p:cNvSpPr>
            <a:spLocks noChangeArrowheads="1"/>
          </p:cNvSpPr>
          <p:nvPr/>
        </p:nvSpPr>
        <p:spPr bwMode="auto">
          <a:xfrm flipV="1">
            <a:off x="5553075"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04" name="AutoShape 20"/>
          <p:cNvSpPr>
            <a:spLocks noChangeArrowheads="1"/>
          </p:cNvSpPr>
          <p:nvPr/>
        </p:nvSpPr>
        <p:spPr bwMode="auto">
          <a:xfrm flipV="1">
            <a:off x="79248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05" name="Line 21"/>
          <p:cNvSpPr>
            <a:spLocks noChangeShapeType="1"/>
          </p:cNvSpPr>
          <p:nvPr/>
        </p:nvSpPr>
        <p:spPr bwMode="auto">
          <a:xfrm>
            <a:off x="1516063" y="4802188"/>
            <a:ext cx="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6" name="Line 22"/>
          <p:cNvSpPr>
            <a:spLocks noChangeShapeType="1"/>
          </p:cNvSpPr>
          <p:nvPr/>
        </p:nvSpPr>
        <p:spPr bwMode="auto">
          <a:xfrm>
            <a:off x="938213" y="4954588"/>
            <a:ext cx="3581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07" name="AutoShape 23"/>
          <p:cNvSpPr>
            <a:spLocks noChangeArrowheads="1"/>
          </p:cNvSpPr>
          <p:nvPr/>
        </p:nvSpPr>
        <p:spPr bwMode="auto">
          <a:xfrm flipV="1">
            <a:off x="896938" y="494982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08" name="AutoShape 24"/>
          <p:cNvSpPr>
            <a:spLocks noChangeArrowheads="1"/>
          </p:cNvSpPr>
          <p:nvPr/>
        </p:nvSpPr>
        <p:spPr bwMode="auto">
          <a:xfrm flipV="1">
            <a:off x="2652713" y="496887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09" name="AutoShape 25"/>
          <p:cNvSpPr>
            <a:spLocks noChangeArrowheads="1"/>
          </p:cNvSpPr>
          <p:nvPr/>
        </p:nvSpPr>
        <p:spPr bwMode="auto">
          <a:xfrm flipV="1">
            <a:off x="43688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10" name="Line 26"/>
          <p:cNvSpPr>
            <a:spLocks noChangeShapeType="1"/>
          </p:cNvSpPr>
          <p:nvPr/>
        </p:nvSpPr>
        <p:spPr bwMode="auto">
          <a:xfrm>
            <a:off x="7340600" y="4802188"/>
            <a:ext cx="0" cy="3048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11" name="AutoShape 27"/>
          <p:cNvSpPr>
            <a:spLocks noChangeArrowheads="1"/>
          </p:cNvSpPr>
          <p:nvPr/>
        </p:nvSpPr>
        <p:spPr bwMode="auto">
          <a:xfrm flipV="1">
            <a:off x="72644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12" name="Text Box 28"/>
          <p:cNvSpPr txBox="1">
            <a:spLocks noChangeArrowheads="1"/>
          </p:cNvSpPr>
          <p:nvPr/>
        </p:nvSpPr>
        <p:spPr bwMode="auto">
          <a:xfrm>
            <a:off x="3378200" y="1754188"/>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Data Presentation</a:t>
            </a:r>
          </a:p>
        </p:txBody>
      </p:sp>
      <p:sp>
        <p:nvSpPr>
          <p:cNvPr id="16413" name="Text Box 29"/>
          <p:cNvSpPr txBox="1">
            <a:spLocks noChangeArrowheads="1"/>
          </p:cNvSpPr>
          <p:nvPr/>
        </p:nvSpPr>
        <p:spPr bwMode="auto">
          <a:xfrm>
            <a:off x="309563" y="2841625"/>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Qualitative</a:t>
            </a:r>
            <a:br>
              <a:rPr lang="en-US" altLang="en-US" sz="2400" b="1"/>
            </a:br>
            <a:r>
              <a:rPr lang="en-US" altLang="en-US" sz="2400" b="1"/>
              <a:t>Data</a:t>
            </a:r>
          </a:p>
        </p:txBody>
      </p:sp>
      <p:sp>
        <p:nvSpPr>
          <p:cNvPr id="16414" name="Line 30"/>
          <p:cNvSpPr>
            <a:spLocks noChangeShapeType="1"/>
          </p:cNvSpPr>
          <p:nvPr/>
        </p:nvSpPr>
        <p:spPr bwMode="auto">
          <a:xfrm flipV="1">
            <a:off x="1447800" y="2706688"/>
            <a:ext cx="5978525" cy="36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415" name="Text Box 31"/>
          <p:cNvSpPr txBox="1">
            <a:spLocks noChangeArrowheads="1"/>
          </p:cNvSpPr>
          <p:nvPr/>
        </p:nvSpPr>
        <p:spPr bwMode="auto">
          <a:xfrm>
            <a:off x="6169025" y="285115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Quantitative</a:t>
            </a:r>
            <a:br>
              <a:rPr lang="en-US" altLang="en-US" sz="2400" b="1"/>
            </a:br>
            <a:r>
              <a:rPr lang="en-US" altLang="en-US" sz="2400" b="1"/>
              <a:t>Data</a:t>
            </a:r>
          </a:p>
        </p:txBody>
      </p:sp>
      <p:sp>
        <p:nvSpPr>
          <p:cNvPr id="16416" name="Text Box 32"/>
          <p:cNvSpPr txBox="1">
            <a:spLocks noChangeArrowheads="1"/>
          </p:cNvSpPr>
          <p:nvPr/>
        </p:nvSpPr>
        <p:spPr bwMode="auto">
          <a:xfrm>
            <a:off x="3048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Summary</a:t>
            </a:r>
            <a:br>
              <a:rPr lang="en-US" altLang="en-US" sz="2400" b="1"/>
            </a:br>
            <a:r>
              <a:rPr lang="en-US" altLang="en-US" sz="2400" b="1"/>
              <a:t>Table</a:t>
            </a:r>
          </a:p>
        </p:txBody>
      </p:sp>
      <p:sp>
        <p:nvSpPr>
          <p:cNvPr id="16417" name="Text Box 33"/>
          <p:cNvSpPr txBox="1">
            <a:spLocks noChangeArrowheads="1"/>
          </p:cNvSpPr>
          <p:nvPr/>
        </p:nvSpPr>
        <p:spPr bwMode="auto">
          <a:xfrm>
            <a:off x="48006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Stem-&amp;-Leaf</a:t>
            </a:r>
            <a:br>
              <a:rPr lang="en-US" altLang="en-US" sz="2400" b="1"/>
            </a:br>
            <a:r>
              <a:rPr lang="en-US" altLang="en-US" sz="2400" b="1"/>
              <a:t>Display</a:t>
            </a:r>
          </a:p>
        </p:txBody>
      </p:sp>
      <p:sp>
        <p:nvSpPr>
          <p:cNvPr id="16418" name="Text Box 34"/>
          <p:cNvSpPr txBox="1">
            <a:spLocks noChangeArrowheads="1"/>
          </p:cNvSpPr>
          <p:nvPr/>
        </p:nvSpPr>
        <p:spPr bwMode="auto">
          <a:xfrm>
            <a:off x="68580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Frequency</a:t>
            </a:r>
            <a:br>
              <a:rPr lang="en-US" altLang="en-US" sz="2400" b="1"/>
            </a:br>
            <a:r>
              <a:rPr lang="en-US" altLang="en-US" sz="2400" b="1"/>
              <a:t>Distribution</a:t>
            </a:r>
          </a:p>
        </p:txBody>
      </p:sp>
      <p:sp>
        <p:nvSpPr>
          <p:cNvPr id="16419" name="Text Box 35"/>
          <p:cNvSpPr txBox="1">
            <a:spLocks noChangeArrowheads="1"/>
          </p:cNvSpPr>
          <p:nvPr/>
        </p:nvSpPr>
        <p:spPr bwMode="auto">
          <a:xfrm>
            <a:off x="6180138" y="526415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Histogram</a:t>
            </a:r>
          </a:p>
        </p:txBody>
      </p:sp>
      <p:sp>
        <p:nvSpPr>
          <p:cNvPr id="16420" name="Text Box 36"/>
          <p:cNvSpPr txBox="1">
            <a:spLocks noChangeArrowheads="1"/>
          </p:cNvSpPr>
          <p:nvPr/>
        </p:nvSpPr>
        <p:spPr bwMode="auto">
          <a:xfrm>
            <a:off x="149225" y="5099050"/>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Bar</a:t>
            </a:r>
            <a:br>
              <a:rPr lang="en-US" altLang="en-US" sz="2400" b="1"/>
            </a:br>
            <a:r>
              <a:rPr lang="en-US" altLang="en-US" sz="2400" b="1"/>
              <a:t>Graph</a:t>
            </a:r>
          </a:p>
        </p:txBody>
      </p:sp>
      <p:sp>
        <p:nvSpPr>
          <p:cNvPr id="16421" name="Text Box 37"/>
          <p:cNvSpPr txBox="1">
            <a:spLocks noChangeArrowheads="1"/>
          </p:cNvSpPr>
          <p:nvPr/>
        </p:nvSpPr>
        <p:spPr bwMode="auto">
          <a:xfrm>
            <a:off x="1949450" y="5100638"/>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Pie</a:t>
            </a:r>
            <a:br>
              <a:rPr lang="en-US" altLang="en-US" sz="2400" b="1"/>
            </a:br>
            <a:r>
              <a:rPr lang="en-US" altLang="en-US" sz="2400" b="1"/>
              <a:t>Chart</a:t>
            </a:r>
          </a:p>
        </p:txBody>
      </p:sp>
      <p:sp>
        <p:nvSpPr>
          <p:cNvPr id="16422" name="Text Box 38"/>
          <p:cNvSpPr txBox="1">
            <a:spLocks noChangeArrowheads="1"/>
          </p:cNvSpPr>
          <p:nvPr/>
        </p:nvSpPr>
        <p:spPr bwMode="auto">
          <a:xfrm>
            <a:off x="3646488" y="5087938"/>
            <a:ext cx="14589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Pareto</a:t>
            </a:r>
            <a:br>
              <a:rPr lang="en-US" altLang="en-US" sz="2400" b="1"/>
            </a:br>
            <a:r>
              <a:rPr lang="en-US" altLang="en-US" sz="2400" b="1"/>
              <a:t>Diagram</a:t>
            </a:r>
          </a:p>
        </p:txBody>
      </p:sp>
      <p:sp>
        <p:nvSpPr>
          <p:cNvPr id="16423" name="Rectangle 39"/>
          <p:cNvSpPr>
            <a:spLocks noChangeArrowheads="1"/>
          </p:cNvSpPr>
          <p:nvPr/>
        </p:nvSpPr>
        <p:spPr bwMode="auto">
          <a:xfrm>
            <a:off x="2971800" y="3962400"/>
            <a:ext cx="18288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24" name="AutoShape 40"/>
          <p:cNvSpPr>
            <a:spLocks noChangeArrowheads="1"/>
          </p:cNvSpPr>
          <p:nvPr/>
        </p:nvSpPr>
        <p:spPr bwMode="auto">
          <a:xfrm flipV="1">
            <a:off x="38862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425" name="Text Box 41"/>
          <p:cNvSpPr txBox="1">
            <a:spLocks noChangeArrowheads="1"/>
          </p:cNvSpPr>
          <p:nvPr/>
        </p:nvSpPr>
        <p:spPr bwMode="auto">
          <a:xfrm>
            <a:off x="3124200" y="3962400"/>
            <a:ext cx="152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Dot</a:t>
            </a:r>
            <a:br>
              <a:rPr lang="en-US" altLang="en-US" sz="2400" b="1"/>
            </a:br>
            <a:r>
              <a:rPr lang="en-US" altLang="en-US" sz="2400" b="1"/>
              <a:t>Plot</a:t>
            </a:r>
          </a:p>
        </p:txBody>
      </p:sp>
      <p:sp>
        <p:nvSpPr>
          <p:cNvPr id="16426" name="Line 42"/>
          <p:cNvSpPr>
            <a:spLocks noChangeShapeType="1"/>
          </p:cNvSpPr>
          <p:nvPr/>
        </p:nvSpPr>
        <p:spPr bwMode="auto">
          <a:xfrm>
            <a:off x="3886200" y="3810000"/>
            <a:ext cx="419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800940451"/>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7"/>
          <p:cNvSpPr>
            <a:spLocks noGrp="1" noChangeArrowheads="1"/>
          </p:cNvSpPr>
          <p:nvPr>
            <p:ph type="title"/>
          </p:nvPr>
        </p:nvSpPr>
        <p:spPr>
          <a:xfrm>
            <a:off x="457200" y="152400"/>
            <a:ext cx="8229600" cy="1143000"/>
          </a:xfrm>
          <a:noFill/>
        </p:spPr>
        <p:txBody>
          <a:bodyPr lIns="90488" tIns="44450" rIns="90488" bIns="44450" anchorCtr="1"/>
          <a:lstStyle/>
          <a:p>
            <a:r>
              <a:rPr lang="en-US" altLang="en-US" b="1"/>
              <a:t>Pareto Diagram</a:t>
            </a:r>
          </a:p>
        </p:txBody>
      </p:sp>
      <p:sp>
        <p:nvSpPr>
          <p:cNvPr id="17411" name="Rectangle 65"/>
          <p:cNvSpPr>
            <a:spLocks noChangeArrowheads="1"/>
          </p:cNvSpPr>
          <p:nvPr/>
        </p:nvSpPr>
        <p:spPr bwMode="auto">
          <a:xfrm>
            <a:off x="381000" y="1143000"/>
            <a:ext cx="83058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800" dirty="0">
                <a:latin typeface="+mj-lt"/>
              </a:rPr>
              <a:t>Like a bar graph, but with the categories arranged by height in descending order from left to right.</a:t>
            </a:r>
          </a:p>
        </p:txBody>
      </p:sp>
      <p:graphicFrame>
        <p:nvGraphicFramePr>
          <p:cNvPr id="17412" name="Object 75"/>
          <p:cNvGraphicFramePr>
            <a:graphicFrameLocks noChangeAspect="1"/>
          </p:cNvGraphicFramePr>
          <p:nvPr/>
        </p:nvGraphicFramePr>
        <p:xfrm>
          <a:off x="1239838" y="1900238"/>
          <a:ext cx="6172200" cy="4433887"/>
        </p:xfrm>
        <a:graphic>
          <a:graphicData uri="http://schemas.openxmlformats.org/presentationml/2006/ole">
            <mc:AlternateContent xmlns:mc="http://schemas.openxmlformats.org/markup-compatibility/2006">
              <mc:Choice xmlns:v="urn:schemas-microsoft-com:vml" Requires="v">
                <p:oleObj spid="_x0000_s27665" name="Chart" r:id="rId4" imgW="6096118" imgH="4076700" progId="MSGraph.Chart.8">
                  <p:embed followColorScheme="full"/>
                </p:oleObj>
              </mc:Choice>
              <mc:Fallback>
                <p:oleObj name="Chart" r:id="rId4" imgW="6096118" imgH="4076700" progId="MSGraph.Chart.8">
                  <p:embed followColorScheme="full"/>
                  <p:pic>
                    <p:nvPicPr>
                      <p:cNvPr id="17412" name="Object 75"/>
                      <p:cNvPicPr>
                        <a:picLocks noChangeAspect="1" noChangeArrowheads="1"/>
                      </p:cNvPicPr>
                      <p:nvPr/>
                    </p:nvPicPr>
                    <p:blipFill>
                      <a:blip r:embed="rId5"/>
                      <a:srcRect/>
                      <a:stretch>
                        <a:fillRect/>
                      </a:stretch>
                    </p:blipFill>
                    <p:spPr bwMode="auto">
                      <a:xfrm>
                        <a:off x="1239838" y="1900238"/>
                        <a:ext cx="6172200" cy="4433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7413" name="Rectangle 76"/>
          <p:cNvSpPr>
            <a:spLocks noChangeArrowheads="1"/>
          </p:cNvSpPr>
          <p:nvPr/>
        </p:nvSpPr>
        <p:spPr bwMode="auto">
          <a:xfrm>
            <a:off x="7315200" y="5410200"/>
            <a:ext cx="18288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a:latin typeface="+mj-lt"/>
              </a:rPr>
              <a:t>Vertical Bars for Qualitative Variables</a:t>
            </a:r>
          </a:p>
        </p:txBody>
      </p:sp>
      <p:sp>
        <p:nvSpPr>
          <p:cNvPr id="17414" name="Line 77"/>
          <p:cNvSpPr>
            <a:spLocks noChangeShapeType="1"/>
          </p:cNvSpPr>
          <p:nvPr/>
        </p:nvSpPr>
        <p:spPr bwMode="auto">
          <a:xfrm>
            <a:off x="6553200" y="4940300"/>
            <a:ext cx="838200" cy="762000"/>
          </a:xfrm>
          <a:prstGeom prst="line">
            <a:avLst/>
          </a:prstGeom>
          <a:noFill/>
          <a:ln w="28575">
            <a:solidFill>
              <a:srgbClr val="B0D460"/>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a:p>
        </p:txBody>
      </p:sp>
      <p:sp>
        <p:nvSpPr>
          <p:cNvPr id="17415" name="Rectangle 78"/>
          <p:cNvSpPr>
            <a:spLocks noChangeArrowheads="1"/>
          </p:cNvSpPr>
          <p:nvPr/>
        </p:nvSpPr>
        <p:spPr bwMode="auto">
          <a:xfrm>
            <a:off x="6802438" y="2586038"/>
            <a:ext cx="1833562" cy="1320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a:latin typeface="+mj-lt"/>
              </a:rPr>
              <a:t>Bar Height Shows Frequency or %</a:t>
            </a:r>
          </a:p>
        </p:txBody>
      </p:sp>
      <p:sp>
        <p:nvSpPr>
          <p:cNvPr id="17416" name="Line 79"/>
          <p:cNvSpPr>
            <a:spLocks noChangeShapeType="1"/>
          </p:cNvSpPr>
          <p:nvPr/>
        </p:nvSpPr>
        <p:spPr bwMode="auto">
          <a:xfrm flipH="1">
            <a:off x="6781800" y="3576638"/>
            <a:ext cx="782638" cy="1071562"/>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17" name="Line 80"/>
          <p:cNvSpPr>
            <a:spLocks noChangeShapeType="1"/>
          </p:cNvSpPr>
          <p:nvPr/>
        </p:nvSpPr>
        <p:spPr bwMode="auto">
          <a:xfrm>
            <a:off x="4800600" y="3048000"/>
            <a:ext cx="1600200" cy="16002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18" name="Rectangle 81"/>
          <p:cNvSpPr>
            <a:spLocks noChangeArrowheads="1"/>
          </p:cNvSpPr>
          <p:nvPr/>
        </p:nvSpPr>
        <p:spPr bwMode="auto">
          <a:xfrm>
            <a:off x="990600" y="6083300"/>
            <a:ext cx="153352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dirty="0">
                <a:latin typeface="+mj-lt"/>
              </a:rPr>
              <a:t>Zero Point</a:t>
            </a:r>
          </a:p>
        </p:txBody>
      </p:sp>
      <p:sp>
        <p:nvSpPr>
          <p:cNvPr id="17419" name="Line 82"/>
          <p:cNvSpPr>
            <a:spLocks noChangeShapeType="1"/>
          </p:cNvSpPr>
          <p:nvPr/>
        </p:nvSpPr>
        <p:spPr bwMode="auto">
          <a:xfrm flipV="1">
            <a:off x="2133600" y="5321300"/>
            <a:ext cx="63500" cy="7620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20" name="Rectangle 83"/>
          <p:cNvSpPr>
            <a:spLocks noChangeArrowheads="1"/>
          </p:cNvSpPr>
          <p:nvPr/>
        </p:nvSpPr>
        <p:spPr bwMode="auto">
          <a:xfrm>
            <a:off x="381000" y="3187700"/>
            <a:ext cx="10668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a:latin typeface="+mj-lt"/>
              </a:rPr>
              <a:t>Percent Used Also</a:t>
            </a:r>
          </a:p>
        </p:txBody>
      </p:sp>
      <p:sp>
        <p:nvSpPr>
          <p:cNvPr id="17421" name="Line 84"/>
          <p:cNvSpPr>
            <a:spLocks noChangeShapeType="1"/>
          </p:cNvSpPr>
          <p:nvPr/>
        </p:nvSpPr>
        <p:spPr bwMode="auto">
          <a:xfrm>
            <a:off x="850900" y="4178300"/>
            <a:ext cx="673100" cy="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22" name="Rectangle 85"/>
          <p:cNvSpPr>
            <a:spLocks noChangeArrowheads="1"/>
          </p:cNvSpPr>
          <p:nvPr/>
        </p:nvSpPr>
        <p:spPr bwMode="auto">
          <a:xfrm>
            <a:off x="4287838" y="2281238"/>
            <a:ext cx="1533525"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000">
                <a:latin typeface="+mj-lt"/>
              </a:rPr>
              <a:t>Equal Bar Widths</a:t>
            </a:r>
          </a:p>
        </p:txBody>
      </p:sp>
      <p:sp>
        <p:nvSpPr>
          <p:cNvPr id="17423" name="Line 86"/>
          <p:cNvSpPr>
            <a:spLocks noChangeShapeType="1"/>
          </p:cNvSpPr>
          <p:nvPr/>
        </p:nvSpPr>
        <p:spPr bwMode="auto">
          <a:xfrm>
            <a:off x="4724400" y="3048000"/>
            <a:ext cx="20638" cy="1519238"/>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24" name="Line 87"/>
          <p:cNvSpPr>
            <a:spLocks noChangeShapeType="1"/>
          </p:cNvSpPr>
          <p:nvPr/>
        </p:nvSpPr>
        <p:spPr bwMode="auto">
          <a:xfrm flipH="1">
            <a:off x="3602038" y="3043238"/>
            <a:ext cx="1066800" cy="6858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7425" name="Text Box 88"/>
          <p:cNvSpPr txBox="1">
            <a:spLocks noChangeArrowheads="1"/>
          </p:cNvSpPr>
          <p:nvPr/>
        </p:nvSpPr>
        <p:spPr bwMode="auto">
          <a:xfrm rot="-5400000">
            <a:off x="960438" y="3446462"/>
            <a:ext cx="152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ClrTx/>
              <a:buFontTx/>
              <a:buNone/>
            </a:pPr>
            <a:r>
              <a:rPr lang="en-US" altLang="en-US" sz="2000" b="1">
                <a:latin typeface="Arial" panose="020B0604020202020204" pitchFamily="34" charset="0"/>
              </a:rPr>
              <a:t>Frequency</a:t>
            </a:r>
          </a:p>
        </p:txBody>
      </p:sp>
    </p:spTree>
    <p:extLst>
      <p:ext uri="{BB962C8B-B14F-4D97-AF65-F5344CB8AC3E}">
        <p14:creationId xmlns:p14="http://schemas.microsoft.com/office/powerpoint/2010/main" val="975793148"/>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lIns="90488" tIns="44450" rIns="90488" bIns="44450" anchorCtr="1"/>
          <a:lstStyle/>
          <a:p>
            <a:r>
              <a:rPr lang="en-US" altLang="en-US" b="1"/>
              <a:t>Summary</a:t>
            </a:r>
          </a:p>
        </p:txBody>
      </p:sp>
      <p:sp>
        <p:nvSpPr>
          <p:cNvPr id="18435" name="Rectangle 3"/>
          <p:cNvSpPr>
            <a:spLocks noGrp="1" noChangeArrowheads="1"/>
          </p:cNvSpPr>
          <p:nvPr>
            <p:ph sz="half" idx="1"/>
          </p:nvPr>
        </p:nvSpPr>
        <p:spPr>
          <a:xfrm>
            <a:off x="520700" y="1295400"/>
            <a:ext cx="8242300" cy="5029200"/>
          </a:xfrm>
        </p:spPr>
        <p:txBody>
          <a:bodyPr lIns="90488" tIns="44450" rIns="90488" bIns="44450"/>
          <a:lstStyle/>
          <a:p>
            <a:pPr marL="0" indent="0">
              <a:lnSpc>
                <a:spcPct val="90000"/>
              </a:lnSpc>
              <a:buFontTx/>
              <a:buNone/>
            </a:pPr>
            <a:r>
              <a:rPr lang="en-US" altLang="en-US" b="1" dirty="0">
                <a:solidFill>
                  <a:srgbClr val="141413"/>
                </a:solidFill>
              </a:rPr>
              <a:t>Bar graph:</a:t>
            </a:r>
            <a:r>
              <a:rPr lang="en-US" altLang="en-US" dirty="0">
                <a:solidFill>
                  <a:srgbClr val="141413"/>
                </a:solidFill>
              </a:rPr>
              <a:t> The categories (classes) of the qualitative variable are represented by bars, where the height of each bar is either the class frequency, class relative frequency, or class percentage.</a:t>
            </a:r>
          </a:p>
          <a:p>
            <a:pPr marL="0" indent="0">
              <a:lnSpc>
                <a:spcPct val="90000"/>
              </a:lnSpc>
              <a:buFontTx/>
              <a:buNone/>
            </a:pPr>
            <a:r>
              <a:rPr lang="en-US" altLang="en-US" b="1" dirty="0">
                <a:solidFill>
                  <a:srgbClr val="141413"/>
                </a:solidFill>
              </a:rPr>
              <a:t>Pie chart</a:t>
            </a:r>
            <a:r>
              <a:rPr lang="en-US" altLang="en-US" dirty="0">
                <a:solidFill>
                  <a:srgbClr val="141413"/>
                </a:solidFill>
              </a:rPr>
              <a:t>: The categories (classes) of the qualitative variable are represented by slices of a pie (circle). The size of each slice is proportional to the class relative frequency.</a:t>
            </a:r>
          </a:p>
          <a:p>
            <a:pPr marL="0" indent="0">
              <a:lnSpc>
                <a:spcPct val="90000"/>
              </a:lnSpc>
              <a:buFontTx/>
              <a:buNone/>
            </a:pPr>
            <a:r>
              <a:rPr lang="en-US" altLang="en-US" b="1" dirty="0">
                <a:solidFill>
                  <a:srgbClr val="141413"/>
                </a:solidFill>
              </a:rPr>
              <a:t>Pareto diagram</a:t>
            </a:r>
            <a:r>
              <a:rPr lang="en-US" altLang="en-US" dirty="0">
                <a:solidFill>
                  <a:srgbClr val="141413"/>
                </a:solidFill>
              </a:rPr>
              <a:t>: A bar graph with the categories (classes) of the qualitative variable (i.e., the bars) arranged by height in descending order from left to right.</a:t>
            </a:r>
          </a:p>
        </p:txBody>
      </p:sp>
    </p:spTree>
    <p:extLst>
      <p:ext uri="{BB962C8B-B14F-4D97-AF65-F5344CB8AC3E}">
        <p14:creationId xmlns:p14="http://schemas.microsoft.com/office/powerpoint/2010/main" val="2741159384"/>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type="title"/>
          </p:nvPr>
        </p:nvSpPr>
        <p:spPr>
          <a:noFill/>
        </p:spPr>
        <p:txBody>
          <a:bodyPr lIns="90488" tIns="44450" rIns="90488" bIns="44450" anchorCtr="1"/>
          <a:lstStyle/>
          <a:p>
            <a:r>
              <a:rPr lang="en-US" altLang="en-US" b="1"/>
              <a:t>Thinking Challenge</a:t>
            </a:r>
          </a:p>
        </p:txBody>
      </p:sp>
      <p:sp>
        <p:nvSpPr>
          <p:cNvPr id="19459" name="Rectangle 4"/>
          <p:cNvSpPr>
            <a:spLocks noGrp="1" noChangeArrowheads="1"/>
          </p:cNvSpPr>
          <p:nvPr>
            <p:ph sz="half" idx="1"/>
          </p:nvPr>
        </p:nvSpPr>
        <p:spPr>
          <a:xfrm>
            <a:off x="457200" y="1600200"/>
            <a:ext cx="7924800" cy="1981200"/>
          </a:xfrm>
        </p:spPr>
        <p:txBody>
          <a:bodyPr lIns="90488" tIns="44450" rIns="90488" bIns="44450"/>
          <a:lstStyle/>
          <a:p>
            <a:pPr marL="0" indent="0">
              <a:buFontTx/>
              <a:buNone/>
            </a:pPr>
            <a:r>
              <a:rPr lang="en-US" altLang="en-US" dirty="0"/>
              <a:t>You’re an analyst for IRI.  You want to show the market shares held by Web browsers in 2016.  Construct a</a:t>
            </a:r>
            <a:r>
              <a:rPr lang="en-US" altLang="en-US" dirty="0">
                <a:solidFill>
                  <a:schemeClr val="tx2"/>
                </a:solidFill>
              </a:rPr>
              <a:t> </a:t>
            </a:r>
            <a:r>
              <a:rPr lang="en-US" altLang="en-US" b="1" dirty="0">
                <a:solidFill>
                  <a:schemeClr val="tx2"/>
                </a:solidFill>
              </a:rPr>
              <a:t>bar</a:t>
            </a:r>
            <a:r>
              <a:rPr lang="en-US" altLang="en-US" dirty="0">
                <a:solidFill>
                  <a:schemeClr val="tx2"/>
                </a:solidFill>
              </a:rPr>
              <a:t> </a:t>
            </a:r>
            <a:r>
              <a:rPr lang="en-US" altLang="en-US" dirty="0"/>
              <a:t>graph, </a:t>
            </a:r>
            <a:r>
              <a:rPr lang="en-US" altLang="en-US" b="1" dirty="0"/>
              <a:t>pie</a:t>
            </a:r>
            <a:r>
              <a:rPr lang="en-US" altLang="en-US" dirty="0"/>
              <a:t> chart, &amp; </a:t>
            </a:r>
            <a:r>
              <a:rPr lang="en-US" altLang="en-US" b="1" dirty="0"/>
              <a:t>Pareto</a:t>
            </a:r>
            <a:r>
              <a:rPr lang="en-US" altLang="en-US" dirty="0">
                <a:solidFill>
                  <a:schemeClr val="tx2"/>
                </a:solidFill>
              </a:rPr>
              <a:t> </a:t>
            </a:r>
            <a:r>
              <a:rPr lang="en-US" altLang="en-US" dirty="0"/>
              <a:t>diagram to describe the data.</a:t>
            </a:r>
          </a:p>
        </p:txBody>
      </p:sp>
      <p:grpSp>
        <p:nvGrpSpPr>
          <p:cNvPr id="19460" name="Group 12"/>
          <p:cNvGrpSpPr>
            <a:grpSpLocks/>
          </p:cNvGrpSpPr>
          <p:nvPr/>
        </p:nvGrpSpPr>
        <p:grpSpPr bwMode="auto">
          <a:xfrm>
            <a:off x="7162800" y="4114800"/>
            <a:ext cx="1227138" cy="1560513"/>
            <a:chOff x="3227" y="2809"/>
            <a:chExt cx="773" cy="983"/>
          </a:xfrm>
        </p:grpSpPr>
        <p:grpSp>
          <p:nvGrpSpPr>
            <p:cNvPr id="19478" name="Group 13"/>
            <p:cNvGrpSpPr>
              <a:grpSpLocks/>
            </p:cNvGrpSpPr>
            <p:nvPr/>
          </p:nvGrpSpPr>
          <p:grpSpPr bwMode="auto">
            <a:xfrm>
              <a:off x="3227" y="2809"/>
              <a:ext cx="773" cy="983"/>
              <a:chOff x="3227" y="2809"/>
              <a:chExt cx="773" cy="983"/>
            </a:xfrm>
          </p:grpSpPr>
          <p:sp>
            <p:nvSpPr>
              <p:cNvPr id="19483" name="Freeform 14"/>
              <p:cNvSpPr>
                <a:spLocks/>
              </p:cNvSpPr>
              <p:nvPr/>
            </p:nvSpPr>
            <p:spPr bwMode="auto">
              <a:xfrm>
                <a:off x="3326" y="3477"/>
                <a:ext cx="587" cy="230"/>
              </a:xfrm>
              <a:custGeom>
                <a:avLst/>
                <a:gdLst>
                  <a:gd name="T0" fmla="*/ 90 w 587"/>
                  <a:gd name="T1" fmla="*/ 0 h 230"/>
                  <a:gd name="T2" fmla="*/ 0 w 587"/>
                  <a:gd name="T3" fmla="*/ 229 h 230"/>
                  <a:gd name="T4" fmla="*/ 586 w 587"/>
                  <a:gd name="T5" fmla="*/ 229 h 230"/>
                  <a:gd name="T6" fmla="*/ 485 w 587"/>
                  <a:gd name="T7" fmla="*/ 0 h 230"/>
                  <a:gd name="T8" fmla="*/ 90 w 587"/>
                  <a:gd name="T9" fmla="*/ 0 h 230"/>
                  <a:gd name="T10" fmla="*/ 0 60000 65536"/>
                  <a:gd name="T11" fmla="*/ 0 60000 65536"/>
                  <a:gd name="T12" fmla="*/ 0 60000 65536"/>
                  <a:gd name="T13" fmla="*/ 0 60000 65536"/>
                  <a:gd name="T14" fmla="*/ 0 60000 65536"/>
                  <a:gd name="T15" fmla="*/ 0 w 587"/>
                  <a:gd name="T16" fmla="*/ 0 h 230"/>
                  <a:gd name="T17" fmla="*/ 587 w 587"/>
                  <a:gd name="T18" fmla="*/ 230 h 230"/>
                </a:gdLst>
                <a:ahLst/>
                <a:cxnLst>
                  <a:cxn ang="T10">
                    <a:pos x="T0" y="T1"/>
                  </a:cxn>
                  <a:cxn ang="T11">
                    <a:pos x="T2" y="T3"/>
                  </a:cxn>
                  <a:cxn ang="T12">
                    <a:pos x="T4" y="T5"/>
                  </a:cxn>
                  <a:cxn ang="T13">
                    <a:pos x="T6" y="T7"/>
                  </a:cxn>
                  <a:cxn ang="T14">
                    <a:pos x="T8" y="T9"/>
                  </a:cxn>
                </a:cxnLst>
                <a:rect l="T15" t="T16" r="T17" b="T18"/>
                <a:pathLst>
                  <a:path w="587" h="230">
                    <a:moveTo>
                      <a:pt x="90" y="0"/>
                    </a:moveTo>
                    <a:lnTo>
                      <a:pt x="0" y="229"/>
                    </a:lnTo>
                    <a:lnTo>
                      <a:pt x="586" y="229"/>
                    </a:lnTo>
                    <a:lnTo>
                      <a:pt x="485" y="0"/>
                    </a:lnTo>
                    <a:lnTo>
                      <a:pt x="90" y="0"/>
                    </a:lnTo>
                  </a:path>
                </a:pathLst>
              </a:custGeom>
              <a:solidFill>
                <a:srgbClr val="A0A0A0"/>
              </a:solidFill>
              <a:ln w="12700" cap="rnd" cmpd="sng">
                <a:solidFill>
                  <a:srgbClr val="000000"/>
                </a:solidFill>
                <a:prstDash val="solid"/>
                <a:round/>
                <a:headEnd type="none" w="med" len="med"/>
                <a:tailEnd type="none" w="med" len="med"/>
              </a:ln>
            </p:spPr>
            <p:txBody>
              <a:bodyPr/>
              <a:lstStyle/>
              <a:p>
                <a:endParaRPr lang="en-US"/>
              </a:p>
            </p:txBody>
          </p:sp>
          <p:sp>
            <p:nvSpPr>
              <p:cNvPr id="19484" name="Oval 15"/>
              <p:cNvSpPr>
                <a:spLocks noChangeArrowheads="1"/>
              </p:cNvSpPr>
              <p:nvPr/>
            </p:nvSpPr>
            <p:spPr bwMode="auto">
              <a:xfrm>
                <a:off x="3463" y="3536"/>
                <a:ext cx="301" cy="100"/>
              </a:xfrm>
              <a:prstGeom prst="ellipse">
                <a:avLst/>
              </a:prstGeom>
              <a:solidFill>
                <a:srgbClr val="808080"/>
              </a:solidFill>
              <a:ln w="12700">
                <a:solidFill>
                  <a:srgbClr val="000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9485" name="Rectangle 16"/>
              <p:cNvSpPr>
                <a:spLocks noChangeArrowheads="1"/>
              </p:cNvSpPr>
              <p:nvPr/>
            </p:nvSpPr>
            <p:spPr bwMode="auto">
              <a:xfrm>
                <a:off x="3372" y="3511"/>
                <a:ext cx="483" cy="80"/>
              </a:xfrm>
              <a:prstGeom prst="rect">
                <a:avLst/>
              </a:prstGeom>
              <a:solidFill>
                <a:srgbClr val="A0A0A0"/>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9486" name="AutoShape 17"/>
              <p:cNvSpPr>
                <a:spLocks noChangeArrowheads="1"/>
              </p:cNvSpPr>
              <p:nvPr/>
            </p:nvSpPr>
            <p:spPr bwMode="auto">
              <a:xfrm>
                <a:off x="3227" y="2809"/>
                <a:ext cx="773" cy="724"/>
              </a:xfrm>
              <a:prstGeom prst="roundRect">
                <a:avLst>
                  <a:gd name="adj" fmla="val 12324"/>
                </a:avLst>
              </a:prstGeom>
              <a:solidFill>
                <a:srgbClr val="C0C0C0"/>
              </a:solidFill>
              <a:ln w="12700">
                <a:solidFill>
                  <a:srgbClr val="000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9487" name="Freeform 18"/>
              <p:cNvSpPr>
                <a:spLocks/>
              </p:cNvSpPr>
              <p:nvPr/>
            </p:nvSpPr>
            <p:spPr bwMode="auto">
              <a:xfrm>
                <a:off x="3301" y="3707"/>
                <a:ext cx="631" cy="85"/>
              </a:xfrm>
              <a:custGeom>
                <a:avLst/>
                <a:gdLst>
                  <a:gd name="T0" fmla="*/ 25 w 631"/>
                  <a:gd name="T1" fmla="*/ 0 h 85"/>
                  <a:gd name="T2" fmla="*/ 611 w 631"/>
                  <a:gd name="T3" fmla="*/ 0 h 85"/>
                  <a:gd name="T4" fmla="*/ 630 w 631"/>
                  <a:gd name="T5" fmla="*/ 84 h 85"/>
                  <a:gd name="T6" fmla="*/ 0 w 631"/>
                  <a:gd name="T7" fmla="*/ 84 h 85"/>
                  <a:gd name="T8" fmla="*/ 25 w 631"/>
                  <a:gd name="T9" fmla="*/ 0 h 85"/>
                  <a:gd name="T10" fmla="*/ 0 60000 65536"/>
                  <a:gd name="T11" fmla="*/ 0 60000 65536"/>
                  <a:gd name="T12" fmla="*/ 0 60000 65536"/>
                  <a:gd name="T13" fmla="*/ 0 60000 65536"/>
                  <a:gd name="T14" fmla="*/ 0 60000 65536"/>
                  <a:gd name="T15" fmla="*/ 0 w 631"/>
                  <a:gd name="T16" fmla="*/ 0 h 85"/>
                  <a:gd name="T17" fmla="*/ 631 w 631"/>
                  <a:gd name="T18" fmla="*/ 85 h 85"/>
                </a:gdLst>
                <a:ahLst/>
                <a:cxnLst>
                  <a:cxn ang="T10">
                    <a:pos x="T0" y="T1"/>
                  </a:cxn>
                  <a:cxn ang="T11">
                    <a:pos x="T2" y="T3"/>
                  </a:cxn>
                  <a:cxn ang="T12">
                    <a:pos x="T4" y="T5"/>
                  </a:cxn>
                  <a:cxn ang="T13">
                    <a:pos x="T6" y="T7"/>
                  </a:cxn>
                  <a:cxn ang="T14">
                    <a:pos x="T8" y="T9"/>
                  </a:cxn>
                </a:cxnLst>
                <a:rect l="T15" t="T16" r="T17" b="T18"/>
                <a:pathLst>
                  <a:path w="631" h="85">
                    <a:moveTo>
                      <a:pt x="25" y="0"/>
                    </a:moveTo>
                    <a:lnTo>
                      <a:pt x="611" y="0"/>
                    </a:lnTo>
                    <a:lnTo>
                      <a:pt x="630" y="84"/>
                    </a:lnTo>
                    <a:lnTo>
                      <a:pt x="0" y="84"/>
                    </a:lnTo>
                    <a:lnTo>
                      <a:pt x="25" y="0"/>
                    </a:lnTo>
                  </a:path>
                </a:pathLst>
              </a:custGeom>
              <a:solidFill>
                <a:srgbClr val="C0C0C0"/>
              </a:solidFill>
              <a:ln w="12700" cap="rnd" cmpd="sng">
                <a:solidFill>
                  <a:srgbClr val="000000"/>
                </a:solidFill>
                <a:prstDash val="solid"/>
                <a:round/>
                <a:headEnd type="none" w="med" len="med"/>
                <a:tailEnd type="none" w="med" len="med"/>
              </a:ln>
            </p:spPr>
            <p:txBody>
              <a:bodyPr/>
              <a:lstStyle/>
              <a:p>
                <a:endParaRPr lang="en-US"/>
              </a:p>
            </p:txBody>
          </p:sp>
        </p:grpSp>
        <p:grpSp>
          <p:nvGrpSpPr>
            <p:cNvPr id="19479" name="Group 19"/>
            <p:cNvGrpSpPr>
              <a:grpSpLocks/>
            </p:cNvGrpSpPr>
            <p:nvPr/>
          </p:nvGrpSpPr>
          <p:grpSpPr bwMode="auto">
            <a:xfrm>
              <a:off x="3314" y="2887"/>
              <a:ext cx="599" cy="564"/>
              <a:chOff x="3314" y="2887"/>
              <a:chExt cx="599" cy="564"/>
            </a:xfrm>
          </p:grpSpPr>
          <p:sp>
            <p:nvSpPr>
              <p:cNvPr id="19480" name="AutoShape 20"/>
              <p:cNvSpPr>
                <a:spLocks noChangeArrowheads="1"/>
              </p:cNvSpPr>
              <p:nvPr/>
            </p:nvSpPr>
            <p:spPr bwMode="auto">
              <a:xfrm>
                <a:off x="3314" y="2887"/>
                <a:ext cx="592" cy="555"/>
              </a:xfrm>
              <a:prstGeom prst="roundRect">
                <a:avLst>
                  <a:gd name="adj" fmla="val 12292"/>
                </a:avLst>
              </a:prstGeom>
              <a:solidFill>
                <a:srgbClr val="C0C0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9481" name="AutoShape 21"/>
              <p:cNvSpPr>
                <a:spLocks noChangeArrowheads="1"/>
              </p:cNvSpPr>
              <p:nvPr/>
            </p:nvSpPr>
            <p:spPr bwMode="auto">
              <a:xfrm>
                <a:off x="3321" y="2896"/>
                <a:ext cx="592" cy="555"/>
              </a:xfrm>
              <a:prstGeom prst="roundRect">
                <a:avLst>
                  <a:gd name="adj" fmla="val 12292"/>
                </a:avLst>
              </a:prstGeom>
              <a:solidFill>
                <a:srgbClr val="00008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9482" name="AutoShape 22"/>
              <p:cNvSpPr>
                <a:spLocks noChangeArrowheads="1"/>
              </p:cNvSpPr>
              <p:nvPr/>
            </p:nvSpPr>
            <p:spPr bwMode="auto">
              <a:xfrm>
                <a:off x="3319" y="2890"/>
                <a:ext cx="591" cy="555"/>
              </a:xfrm>
              <a:prstGeom prst="roundRect">
                <a:avLst>
                  <a:gd name="adj" fmla="val 12292"/>
                </a:avLst>
              </a:prstGeom>
              <a:solidFill>
                <a:srgbClr val="4040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pic>
        <p:nvPicPr>
          <p:cNvPr id="19461" name="Picture 24" descr="spider web"/>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7323138" y="4219575"/>
            <a:ext cx="99060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2848" name="Group 80"/>
          <p:cNvGraphicFramePr>
            <a:graphicFrameLocks noGrp="1"/>
          </p:cNvGraphicFramePr>
          <p:nvPr>
            <p:extLst>
              <p:ext uri="{D42A27DB-BD31-4B8C-83A1-F6EECF244321}">
                <p14:modId xmlns:p14="http://schemas.microsoft.com/office/powerpoint/2010/main" val="1683156106"/>
              </p:ext>
            </p:extLst>
          </p:nvPr>
        </p:nvGraphicFramePr>
        <p:xfrm>
          <a:off x="609600" y="3505200"/>
          <a:ext cx="6096000" cy="2593975"/>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5182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solidFill>
                          <a:effectLst/>
                          <a:latin typeface="Arial" charset="0"/>
                          <a:cs typeface="Arial" charset="0"/>
                        </a:rPr>
                        <a:t>Browser</a:t>
                      </a:r>
                    </a:p>
                  </a:txBody>
                  <a:tcPr marT="45731" marB="45731" horzOverflow="overflow">
                    <a:lnL w="28575" cap="flat" cmpd="sng" algn="ctr">
                      <a:solidFill>
                        <a:srgbClr val="E9F05A"/>
                      </a:solidFill>
                      <a:prstDash val="solid"/>
                      <a:round/>
                      <a:headEnd type="none" w="med" len="med"/>
                      <a:tailEnd type="none" w="med" len="med"/>
                    </a:lnL>
                    <a:lnR>
                      <a:noFill/>
                    </a:lnR>
                    <a:lnT w="28575" cap="flat" cmpd="sng" algn="ctr">
                      <a:solidFill>
                        <a:srgbClr val="E9F05A"/>
                      </a:solidFill>
                      <a:prstDash val="solid"/>
                      <a:round/>
                      <a:headEnd type="none" w="med" len="med"/>
                      <a:tailEnd type="none" w="med" len="med"/>
                    </a:lnT>
                    <a:lnB w="28575" cap="flat" cmpd="sng" algn="ctr">
                      <a:solidFill>
                        <a:srgbClr val="E9F05A"/>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dirty="0">
                          <a:ln>
                            <a:noFill/>
                          </a:ln>
                          <a:solidFill>
                            <a:schemeClr val="tx1"/>
                          </a:solidFill>
                          <a:effectLst/>
                          <a:latin typeface="Arial" charset="0"/>
                          <a:cs typeface="Arial" charset="0"/>
                        </a:rPr>
                        <a:t>Mkt. Share (%)</a:t>
                      </a:r>
                    </a:p>
                  </a:txBody>
                  <a:tcPr marT="45731" marB="45731" horzOverflow="overflow">
                    <a:lnL>
                      <a:noFill/>
                    </a:lnL>
                    <a:lnR w="28575" cap="flat" cmpd="sng" algn="ctr">
                      <a:solidFill>
                        <a:srgbClr val="E9F05A"/>
                      </a:solidFill>
                      <a:prstDash val="solid"/>
                      <a:round/>
                      <a:headEnd type="none" w="med" len="med"/>
                      <a:tailEnd type="none" w="med" len="med"/>
                    </a:lnR>
                    <a:lnT w="28575" cap="flat" cmpd="sng" algn="ctr">
                      <a:solidFill>
                        <a:srgbClr val="E9F05A"/>
                      </a:solidFill>
                      <a:prstDash val="solid"/>
                      <a:round/>
                      <a:headEnd type="none" w="med" len="med"/>
                      <a:tailEnd type="none" w="med" len="med"/>
                    </a:lnT>
                    <a:lnB w="28575" cap="flat" cmpd="sng" algn="ctr">
                      <a:solidFill>
                        <a:srgbClr val="E9F05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182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Firefox</a:t>
                      </a:r>
                    </a:p>
                  </a:txBody>
                  <a:tcPr marT="45731" marB="45731" horzOverflow="overflow">
                    <a:lnL w="28575" cap="flat" cmpd="sng" algn="ctr">
                      <a:solidFill>
                        <a:srgbClr val="E9F05A"/>
                      </a:solidFill>
                      <a:prstDash val="solid"/>
                      <a:round/>
                      <a:headEnd type="none" w="med" len="med"/>
                      <a:tailEnd type="none" w="med" len="med"/>
                    </a:lnL>
                    <a:lnR>
                      <a:noFill/>
                    </a:lnR>
                    <a:lnT w="28575" cap="flat" cmpd="sng" algn="ctr">
                      <a:solidFill>
                        <a:srgbClr val="E9F05A"/>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14</a:t>
                      </a:r>
                    </a:p>
                  </a:txBody>
                  <a:tcPr marT="45731" marB="45731" horzOverflow="overflow">
                    <a:lnL>
                      <a:noFill/>
                    </a:lnL>
                    <a:lnR w="28575" cap="flat" cmpd="sng" algn="ctr">
                      <a:solidFill>
                        <a:srgbClr val="E9F05A"/>
                      </a:solidFill>
                      <a:prstDash val="solid"/>
                      <a:round/>
                      <a:headEnd type="none" w="med" len="med"/>
                      <a:tailEnd type="none" w="med" len="med"/>
                    </a:lnR>
                    <a:lnT w="28575" cap="flat" cmpd="sng" algn="ctr">
                      <a:solidFill>
                        <a:srgbClr val="E9F05A"/>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5182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Internet Explorer</a:t>
                      </a:r>
                    </a:p>
                  </a:txBody>
                  <a:tcPr marT="45731" marB="45731" horzOverflow="overflow">
                    <a:lnL w="28575" cap="flat" cmpd="sng" algn="ctr">
                      <a:solidFill>
                        <a:srgbClr val="E9F05A"/>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81</a:t>
                      </a:r>
                    </a:p>
                  </a:txBody>
                  <a:tcPr marT="45731" marB="45731" horzOverflow="overflow">
                    <a:lnL>
                      <a:noFill/>
                    </a:lnL>
                    <a:lnR w="28575" cap="flat" cmpd="sng" algn="ctr">
                      <a:solidFill>
                        <a:srgbClr val="E9F05A"/>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51828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Safari</a:t>
                      </a:r>
                    </a:p>
                  </a:txBody>
                  <a:tcPr marT="45731" marB="45731" horzOverflow="overflow">
                    <a:lnL w="28575" cap="flat" cmpd="sng" algn="ctr">
                      <a:solidFill>
                        <a:srgbClr val="E9F05A"/>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4</a:t>
                      </a:r>
                    </a:p>
                  </a:txBody>
                  <a:tcPr marT="45731" marB="45731" horzOverflow="overflow">
                    <a:lnL>
                      <a:noFill/>
                    </a:lnL>
                    <a:lnR w="28575" cap="flat" cmpd="sng" algn="ctr">
                      <a:solidFill>
                        <a:srgbClr val="E9F05A"/>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5208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Others	</a:t>
                      </a:r>
                    </a:p>
                  </a:txBody>
                  <a:tcPr marT="45731" marB="45731" horzOverflow="overflow">
                    <a:lnL w="28575" cap="flat" cmpd="sng" algn="ctr">
                      <a:solidFill>
                        <a:srgbClr val="E9F05A"/>
                      </a:solidFill>
                      <a:prstDash val="solid"/>
                      <a:round/>
                      <a:headEnd type="none" w="med" len="med"/>
                      <a:tailEnd type="none" w="med" len="med"/>
                    </a:lnL>
                    <a:lnR>
                      <a:noFill/>
                    </a:lnR>
                    <a:lnT>
                      <a:noFill/>
                    </a:lnT>
                    <a:lnB w="28575" cap="flat" cmpd="sng" algn="ctr">
                      <a:solidFill>
                        <a:srgbClr val="E9F05A"/>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j-lt"/>
                          <a:cs typeface="Arial" charset="0"/>
                        </a:rPr>
                        <a:t>1</a:t>
                      </a:r>
                    </a:p>
                  </a:txBody>
                  <a:tcPr marT="45731" marB="45731" horzOverflow="overflow">
                    <a:lnL>
                      <a:noFill/>
                    </a:lnL>
                    <a:lnR w="28575" cap="flat" cmpd="sng" algn="ctr">
                      <a:solidFill>
                        <a:srgbClr val="E9F05A"/>
                      </a:solidFill>
                      <a:prstDash val="solid"/>
                      <a:round/>
                      <a:headEnd type="none" w="med" len="med"/>
                      <a:tailEnd type="none" w="med" len="med"/>
                    </a:lnR>
                    <a:lnT>
                      <a:noFill/>
                    </a:lnT>
                    <a:lnB w="28575" cap="flat" cmpd="sng" algn="ctr">
                      <a:solidFill>
                        <a:srgbClr val="E9F05A"/>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54891347"/>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p:spPr>
        <p:txBody>
          <a:bodyPr lIns="90488" tIns="44450" rIns="90488" bIns="44450" anchorCtr="1"/>
          <a:lstStyle/>
          <a:p>
            <a:r>
              <a:rPr lang="en-US" altLang="en-US" b="1"/>
              <a:t>Bar Graph Solution*</a:t>
            </a:r>
          </a:p>
        </p:txBody>
      </p:sp>
      <p:graphicFrame>
        <p:nvGraphicFramePr>
          <p:cNvPr id="20483" name="Object 28"/>
          <p:cNvGraphicFramePr>
            <a:graphicFrameLocks noChangeAspect="1"/>
          </p:cNvGraphicFramePr>
          <p:nvPr/>
        </p:nvGraphicFramePr>
        <p:xfrm>
          <a:off x="1143000" y="1778000"/>
          <a:ext cx="6400800" cy="4270375"/>
        </p:xfrm>
        <a:graphic>
          <a:graphicData uri="http://schemas.openxmlformats.org/presentationml/2006/ole">
            <mc:AlternateContent xmlns:mc="http://schemas.openxmlformats.org/markup-compatibility/2006">
              <mc:Choice xmlns:v="urn:schemas-microsoft-com:vml" Requires="v">
                <p:oleObj spid="_x0000_s28689" name="Chart" r:id="rId4" imgW="6096118" imgH="4067175" progId="MSGraph.Chart.8">
                  <p:embed followColorScheme="full"/>
                </p:oleObj>
              </mc:Choice>
              <mc:Fallback>
                <p:oleObj name="Chart" r:id="rId4" imgW="6096118" imgH="4067175" progId="MSGraph.Chart.8">
                  <p:embed followColorScheme="full"/>
                  <p:pic>
                    <p:nvPicPr>
                      <p:cNvPr id="20483" name="Object 28"/>
                      <p:cNvPicPr>
                        <a:picLocks noChangeAspect="1" noChangeArrowheads="1"/>
                      </p:cNvPicPr>
                      <p:nvPr/>
                    </p:nvPicPr>
                    <p:blipFill>
                      <a:blip r:embed="rId5"/>
                      <a:srcRect/>
                      <a:stretch>
                        <a:fillRect/>
                      </a:stretch>
                    </p:blipFill>
                    <p:spPr bwMode="auto">
                      <a:xfrm>
                        <a:off x="1143000" y="1778000"/>
                        <a:ext cx="6400800" cy="427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0484" name="Rectangle 3"/>
          <p:cNvSpPr>
            <a:spLocks noChangeArrowheads="1"/>
          </p:cNvSpPr>
          <p:nvPr/>
        </p:nvSpPr>
        <p:spPr bwMode="auto">
          <a:xfrm rot="-5400000">
            <a:off x="-592931" y="3183732"/>
            <a:ext cx="32861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800" b="1"/>
              <a:t>Market Share (%)</a:t>
            </a:r>
          </a:p>
        </p:txBody>
      </p:sp>
      <p:sp>
        <p:nvSpPr>
          <p:cNvPr id="20485" name="Rectangle 4"/>
          <p:cNvSpPr>
            <a:spLocks noChangeArrowheads="1"/>
          </p:cNvSpPr>
          <p:nvPr/>
        </p:nvSpPr>
        <p:spPr bwMode="auto">
          <a:xfrm>
            <a:off x="3352800" y="5867400"/>
            <a:ext cx="25241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800" b="1"/>
              <a:t>Browser</a:t>
            </a:r>
          </a:p>
        </p:txBody>
      </p:sp>
    </p:spTree>
    <p:extLst>
      <p:ext uri="{BB962C8B-B14F-4D97-AF65-F5344CB8AC3E}">
        <p14:creationId xmlns:p14="http://schemas.microsoft.com/office/powerpoint/2010/main" val="1356046571"/>
      </p:ext>
    </p:extLst>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p:spPr>
        <p:txBody>
          <a:bodyPr lIns="90488" tIns="44450" rIns="90488" bIns="44450" anchorCtr="1"/>
          <a:lstStyle/>
          <a:p>
            <a:r>
              <a:rPr lang="en-US" altLang="en-US" b="1"/>
              <a:t>Pie Chart Solution*</a:t>
            </a:r>
          </a:p>
        </p:txBody>
      </p:sp>
      <p:sp>
        <p:nvSpPr>
          <p:cNvPr id="21507" name="Rectangle 3"/>
          <p:cNvSpPr>
            <a:spLocks noChangeArrowheads="1"/>
          </p:cNvSpPr>
          <p:nvPr/>
        </p:nvSpPr>
        <p:spPr bwMode="auto">
          <a:xfrm>
            <a:off x="2662238" y="1524000"/>
            <a:ext cx="32861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800" b="1"/>
              <a:t>Market Share</a:t>
            </a:r>
          </a:p>
        </p:txBody>
      </p:sp>
      <p:graphicFrame>
        <p:nvGraphicFramePr>
          <p:cNvPr id="21508" name="Object 16"/>
          <p:cNvGraphicFramePr>
            <a:graphicFrameLocks noChangeAspect="1"/>
          </p:cNvGraphicFramePr>
          <p:nvPr/>
        </p:nvGraphicFramePr>
        <p:xfrm>
          <a:off x="1905000" y="2062163"/>
          <a:ext cx="5486400" cy="4270375"/>
        </p:xfrm>
        <a:graphic>
          <a:graphicData uri="http://schemas.openxmlformats.org/presentationml/2006/ole">
            <mc:AlternateContent xmlns:mc="http://schemas.openxmlformats.org/markup-compatibility/2006">
              <mc:Choice xmlns:v="urn:schemas-microsoft-com:vml" Requires="v">
                <p:oleObj spid="_x0000_s29713" name="Chart" r:id="rId4" imgW="6096118" imgH="4067175" progId="MSGraph.Chart.8">
                  <p:embed followColorScheme="full"/>
                </p:oleObj>
              </mc:Choice>
              <mc:Fallback>
                <p:oleObj name="Chart" r:id="rId4" imgW="6096118" imgH="4067175" progId="MSGraph.Chart.8">
                  <p:embed followColorScheme="full"/>
                  <p:pic>
                    <p:nvPicPr>
                      <p:cNvPr id="21508" name="Object 16"/>
                      <p:cNvPicPr>
                        <a:picLocks noChangeAspect="1" noChangeArrowheads="1"/>
                      </p:cNvPicPr>
                      <p:nvPr/>
                    </p:nvPicPr>
                    <p:blipFill>
                      <a:blip r:embed="rId5"/>
                      <a:srcRect/>
                      <a:stretch>
                        <a:fillRect/>
                      </a:stretch>
                    </p:blipFill>
                    <p:spPr bwMode="auto">
                      <a:xfrm>
                        <a:off x="1905000" y="2062163"/>
                        <a:ext cx="5486400" cy="427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2225005"/>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noFill/>
        </p:spPr>
        <p:txBody>
          <a:bodyPr lIns="90488" tIns="44450" rIns="90488" bIns="44450" anchorCtr="1"/>
          <a:lstStyle/>
          <a:p>
            <a:r>
              <a:rPr lang="en-US" altLang="en-US" b="1"/>
              <a:t>Pareto Diagram Solution*</a:t>
            </a:r>
          </a:p>
        </p:txBody>
      </p:sp>
      <p:graphicFrame>
        <p:nvGraphicFramePr>
          <p:cNvPr id="22531" name="Object 47"/>
          <p:cNvGraphicFramePr>
            <a:graphicFrameLocks noChangeAspect="1"/>
          </p:cNvGraphicFramePr>
          <p:nvPr/>
        </p:nvGraphicFramePr>
        <p:xfrm>
          <a:off x="1143000" y="1778000"/>
          <a:ext cx="6400800" cy="4270375"/>
        </p:xfrm>
        <a:graphic>
          <a:graphicData uri="http://schemas.openxmlformats.org/presentationml/2006/ole">
            <mc:AlternateContent xmlns:mc="http://schemas.openxmlformats.org/markup-compatibility/2006">
              <mc:Choice xmlns:v="urn:schemas-microsoft-com:vml" Requires="v">
                <p:oleObj spid="_x0000_s30737" name="Chart" r:id="rId4" imgW="6096118" imgH="4067175" progId="MSGraph.Chart.8">
                  <p:embed followColorScheme="full"/>
                </p:oleObj>
              </mc:Choice>
              <mc:Fallback>
                <p:oleObj name="Chart" r:id="rId4" imgW="6096118" imgH="4067175" progId="MSGraph.Chart.8">
                  <p:embed followColorScheme="full"/>
                  <p:pic>
                    <p:nvPicPr>
                      <p:cNvPr id="22531" name="Object 47"/>
                      <p:cNvPicPr>
                        <a:picLocks noChangeAspect="1" noChangeArrowheads="1"/>
                      </p:cNvPicPr>
                      <p:nvPr/>
                    </p:nvPicPr>
                    <p:blipFill>
                      <a:blip r:embed="rId5"/>
                      <a:srcRect/>
                      <a:stretch>
                        <a:fillRect/>
                      </a:stretch>
                    </p:blipFill>
                    <p:spPr bwMode="auto">
                      <a:xfrm>
                        <a:off x="1143000" y="1778000"/>
                        <a:ext cx="6400800" cy="4270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2" name="Rectangle 48"/>
          <p:cNvSpPr>
            <a:spLocks noChangeArrowheads="1"/>
          </p:cNvSpPr>
          <p:nvPr/>
        </p:nvSpPr>
        <p:spPr bwMode="auto">
          <a:xfrm rot="-5400000">
            <a:off x="-591344" y="3182144"/>
            <a:ext cx="32861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800" b="1"/>
              <a:t>Market Share (%)</a:t>
            </a:r>
          </a:p>
        </p:txBody>
      </p:sp>
      <p:sp>
        <p:nvSpPr>
          <p:cNvPr id="22533" name="Rectangle 49"/>
          <p:cNvSpPr>
            <a:spLocks noChangeArrowheads="1"/>
          </p:cNvSpPr>
          <p:nvPr/>
        </p:nvSpPr>
        <p:spPr bwMode="auto">
          <a:xfrm>
            <a:off x="3352800" y="5867400"/>
            <a:ext cx="25241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800" b="1"/>
              <a:t>Browser</a:t>
            </a:r>
          </a:p>
        </p:txBody>
      </p:sp>
    </p:spTree>
    <p:extLst>
      <p:ext uri="{BB962C8B-B14F-4D97-AF65-F5344CB8AC3E}">
        <p14:creationId xmlns:p14="http://schemas.microsoft.com/office/powerpoint/2010/main" val="2201334953"/>
      </p:ext>
    </p:extLst>
  </p:cSld>
  <p:clrMapOvr>
    <a:masterClrMapping/>
  </p:clrMapOvr>
  <p:transition>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914400"/>
            <a:ext cx="8229600" cy="1143000"/>
          </a:xfrm>
          <a:noFill/>
        </p:spPr>
        <p:txBody>
          <a:bodyPr lIns="90488" tIns="44450" rIns="90488" bIns="44450" anchorCtr="1"/>
          <a:lstStyle/>
          <a:p>
            <a:r>
              <a:rPr lang="en-US" altLang="en-US" b="1">
                <a:solidFill>
                  <a:srgbClr val="8E0D30"/>
                </a:solidFill>
              </a:rPr>
              <a:t>2.2</a:t>
            </a:r>
          </a:p>
        </p:txBody>
      </p:sp>
      <p:sp>
        <p:nvSpPr>
          <p:cNvPr id="23555" name="Rectangle 3"/>
          <p:cNvSpPr>
            <a:spLocks noGrp="1" noChangeArrowheads="1"/>
          </p:cNvSpPr>
          <p:nvPr>
            <p:ph sz="half" idx="1"/>
          </p:nvPr>
        </p:nvSpPr>
        <p:spPr>
          <a:xfrm>
            <a:off x="520700" y="3048000"/>
            <a:ext cx="8242300" cy="3017838"/>
          </a:xfrm>
        </p:spPr>
        <p:txBody>
          <a:bodyPr lIns="90488" tIns="44450" rIns="90488" bIns="44450"/>
          <a:lstStyle/>
          <a:p>
            <a:pPr marL="0" indent="0" algn="ctr">
              <a:buFontTx/>
              <a:buNone/>
            </a:pPr>
            <a:r>
              <a:rPr lang="en-US" altLang="en-US" sz="4200" b="1" dirty="0">
                <a:solidFill>
                  <a:srgbClr val="141413"/>
                </a:solidFill>
              </a:rPr>
              <a:t>Graphical Methods for Describing Quantitative Data</a:t>
            </a:r>
            <a:endParaRPr lang="en-US" altLang="en-US" sz="4200" dirty="0">
              <a:solidFill>
                <a:srgbClr val="141413"/>
              </a:solidFill>
            </a:endParaRPr>
          </a:p>
        </p:txBody>
      </p:sp>
    </p:spTree>
    <p:extLst>
      <p:ext uri="{BB962C8B-B14F-4D97-AF65-F5344CB8AC3E}">
        <p14:creationId xmlns:p14="http://schemas.microsoft.com/office/powerpoint/2010/main" val="1640309251"/>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295400" y="171450"/>
            <a:ext cx="7086600" cy="1123950"/>
          </a:xfrm>
          <a:noFill/>
        </p:spPr>
        <p:txBody>
          <a:bodyPr lIns="90488" tIns="44450" rIns="90488" bIns="44450" anchorCtr="1"/>
          <a:lstStyle/>
          <a:p>
            <a:r>
              <a:rPr lang="en-US" altLang="en-US" b="1"/>
              <a:t>Data Presentation</a:t>
            </a:r>
          </a:p>
        </p:txBody>
      </p:sp>
      <p:sp>
        <p:nvSpPr>
          <p:cNvPr id="24579" name="Rectangle 3"/>
          <p:cNvSpPr>
            <a:spLocks noChangeArrowheads="1"/>
          </p:cNvSpPr>
          <p:nvPr/>
        </p:nvSpPr>
        <p:spPr bwMode="auto">
          <a:xfrm>
            <a:off x="3302000" y="1754188"/>
            <a:ext cx="2438400" cy="838200"/>
          </a:xfrm>
          <a:prstGeom prst="rect">
            <a:avLst/>
          </a:prstGeom>
          <a:solidFill>
            <a:srgbClr val="E9F05A">
              <a:alpha val="70195"/>
            </a:srgbClr>
          </a:solidFill>
          <a:ln w="28575">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80" name="Rectangle 4"/>
          <p:cNvSpPr>
            <a:spLocks noChangeArrowheads="1"/>
          </p:cNvSpPr>
          <p:nvPr/>
        </p:nvSpPr>
        <p:spPr bwMode="auto">
          <a:xfrm>
            <a:off x="393700" y="28670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81" name="Rectangle 5"/>
          <p:cNvSpPr>
            <a:spLocks noChangeArrowheads="1"/>
          </p:cNvSpPr>
          <p:nvPr/>
        </p:nvSpPr>
        <p:spPr bwMode="auto">
          <a:xfrm>
            <a:off x="6273800" y="28543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82" name="Rectangle 6"/>
          <p:cNvSpPr>
            <a:spLocks noChangeArrowheads="1"/>
          </p:cNvSpPr>
          <p:nvPr/>
        </p:nvSpPr>
        <p:spPr bwMode="auto">
          <a:xfrm>
            <a:off x="42703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83" name="Rectangle 7"/>
          <p:cNvSpPr>
            <a:spLocks noChangeArrowheads="1"/>
          </p:cNvSpPr>
          <p:nvPr/>
        </p:nvSpPr>
        <p:spPr bwMode="auto">
          <a:xfrm>
            <a:off x="4914900" y="3962400"/>
            <a:ext cx="19812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84" name="Rectangle 8"/>
          <p:cNvSpPr>
            <a:spLocks noChangeArrowheads="1"/>
          </p:cNvSpPr>
          <p:nvPr/>
        </p:nvSpPr>
        <p:spPr bwMode="auto">
          <a:xfrm>
            <a:off x="694848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85" name="Rectangle 9"/>
          <p:cNvSpPr>
            <a:spLocks noChangeArrowheads="1"/>
          </p:cNvSpPr>
          <p:nvPr/>
        </p:nvSpPr>
        <p:spPr bwMode="auto">
          <a:xfrm>
            <a:off x="204788" y="5106988"/>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86" name="Rectangle 10"/>
          <p:cNvSpPr>
            <a:spLocks noChangeArrowheads="1"/>
          </p:cNvSpPr>
          <p:nvPr/>
        </p:nvSpPr>
        <p:spPr bwMode="auto">
          <a:xfrm>
            <a:off x="1931988" y="5110163"/>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87" name="Rectangle 11"/>
          <p:cNvSpPr>
            <a:spLocks noChangeArrowheads="1"/>
          </p:cNvSpPr>
          <p:nvPr/>
        </p:nvSpPr>
        <p:spPr bwMode="auto">
          <a:xfrm>
            <a:off x="3657600" y="5095875"/>
            <a:ext cx="1438275" cy="811213"/>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88" name="Line 13"/>
          <p:cNvSpPr>
            <a:spLocks noChangeShapeType="1"/>
          </p:cNvSpPr>
          <p:nvPr/>
        </p:nvSpPr>
        <p:spPr bwMode="auto">
          <a:xfrm>
            <a:off x="4521200" y="2592388"/>
            <a:ext cx="0" cy="123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9" name="AutoShape 14"/>
          <p:cNvSpPr>
            <a:spLocks noChangeArrowheads="1"/>
          </p:cNvSpPr>
          <p:nvPr/>
        </p:nvSpPr>
        <p:spPr bwMode="auto">
          <a:xfrm flipV="1">
            <a:off x="1363663" y="2735263"/>
            <a:ext cx="152400" cy="131762"/>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90" name="AutoShape 15"/>
          <p:cNvSpPr>
            <a:spLocks noChangeArrowheads="1"/>
          </p:cNvSpPr>
          <p:nvPr/>
        </p:nvSpPr>
        <p:spPr bwMode="auto">
          <a:xfrm flipV="1">
            <a:off x="7292975" y="27051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91" name="Line 16"/>
          <p:cNvSpPr>
            <a:spLocks noChangeShapeType="1"/>
          </p:cNvSpPr>
          <p:nvPr/>
        </p:nvSpPr>
        <p:spPr bwMode="auto">
          <a:xfrm>
            <a:off x="1439863" y="3706813"/>
            <a:ext cx="0" cy="257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2" name="AutoShape 17"/>
          <p:cNvSpPr>
            <a:spLocks noChangeArrowheads="1"/>
          </p:cNvSpPr>
          <p:nvPr/>
        </p:nvSpPr>
        <p:spPr bwMode="auto">
          <a:xfrm flipV="1">
            <a:off x="1363663" y="38417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93" name="Line 18"/>
          <p:cNvSpPr>
            <a:spLocks noChangeShapeType="1"/>
          </p:cNvSpPr>
          <p:nvPr/>
        </p:nvSpPr>
        <p:spPr bwMode="auto">
          <a:xfrm>
            <a:off x="8015288" y="3697288"/>
            <a:ext cx="0" cy="2667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4" name="AutoShape 19"/>
          <p:cNvSpPr>
            <a:spLocks noChangeArrowheads="1"/>
          </p:cNvSpPr>
          <p:nvPr/>
        </p:nvSpPr>
        <p:spPr bwMode="auto">
          <a:xfrm flipV="1">
            <a:off x="5553075"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95" name="AutoShape 20"/>
          <p:cNvSpPr>
            <a:spLocks noChangeArrowheads="1"/>
          </p:cNvSpPr>
          <p:nvPr/>
        </p:nvSpPr>
        <p:spPr bwMode="auto">
          <a:xfrm flipV="1">
            <a:off x="79248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96" name="Line 21"/>
          <p:cNvSpPr>
            <a:spLocks noChangeShapeType="1"/>
          </p:cNvSpPr>
          <p:nvPr/>
        </p:nvSpPr>
        <p:spPr bwMode="auto">
          <a:xfrm>
            <a:off x="1516063" y="4802188"/>
            <a:ext cx="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7" name="Line 22"/>
          <p:cNvSpPr>
            <a:spLocks noChangeShapeType="1"/>
          </p:cNvSpPr>
          <p:nvPr/>
        </p:nvSpPr>
        <p:spPr bwMode="auto">
          <a:xfrm>
            <a:off x="938213" y="4954588"/>
            <a:ext cx="3581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98" name="AutoShape 23"/>
          <p:cNvSpPr>
            <a:spLocks noChangeArrowheads="1"/>
          </p:cNvSpPr>
          <p:nvPr/>
        </p:nvSpPr>
        <p:spPr bwMode="auto">
          <a:xfrm flipV="1">
            <a:off x="896938" y="494982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599" name="AutoShape 24"/>
          <p:cNvSpPr>
            <a:spLocks noChangeArrowheads="1"/>
          </p:cNvSpPr>
          <p:nvPr/>
        </p:nvSpPr>
        <p:spPr bwMode="auto">
          <a:xfrm flipV="1">
            <a:off x="2652713" y="496887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600" name="AutoShape 25"/>
          <p:cNvSpPr>
            <a:spLocks noChangeArrowheads="1"/>
          </p:cNvSpPr>
          <p:nvPr/>
        </p:nvSpPr>
        <p:spPr bwMode="auto">
          <a:xfrm flipV="1">
            <a:off x="43688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601" name="Text Box 28"/>
          <p:cNvSpPr txBox="1">
            <a:spLocks noChangeArrowheads="1"/>
          </p:cNvSpPr>
          <p:nvPr/>
        </p:nvSpPr>
        <p:spPr bwMode="auto">
          <a:xfrm>
            <a:off x="3378200" y="1754188"/>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Data Presentation</a:t>
            </a:r>
          </a:p>
        </p:txBody>
      </p:sp>
      <p:sp>
        <p:nvSpPr>
          <p:cNvPr id="24602" name="Text Box 29"/>
          <p:cNvSpPr txBox="1">
            <a:spLocks noChangeArrowheads="1"/>
          </p:cNvSpPr>
          <p:nvPr/>
        </p:nvSpPr>
        <p:spPr bwMode="auto">
          <a:xfrm>
            <a:off x="309563" y="2841625"/>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Qualitative</a:t>
            </a:r>
            <a:br>
              <a:rPr lang="en-US" altLang="en-US" sz="2400" b="1"/>
            </a:br>
            <a:r>
              <a:rPr lang="en-US" altLang="en-US" sz="2400" b="1"/>
              <a:t>Data</a:t>
            </a:r>
          </a:p>
        </p:txBody>
      </p:sp>
      <p:sp>
        <p:nvSpPr>
          <p:cNvPr id="24603" name="Line 30"/>
          <p:cNvSpPr>
            <a:spLocks noChangeShapeType="1"/>
          </p:cNvSpPr>
          <p:nvPr/>
        </p:nvSpPr>
        <p:spPr bwMode="auto">
          <a:xfrm flipV="1">
            <a:off x="1447800" y="2706688"/>
            <a:ext cx="5978525" cy="36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604" name="Text Box 31"/>
          <p:cNvSpPr txBox="1">
            <a:spLocks noChangeArrowheads="1"/>
          </p:cNvSpPr>
          <p:nvPr/>
        </p:nvSpPr>
        <p:spPr bwMode="auto">
          <a:xfrm>
            <a:off x="6169025" y="285115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Quantitative</a:t>
            </a:r>
            <a:br>
              <a:rPr lang="en-US" altLang="en-US" sz="2400" b="1"/>
            </a:br>
            <a:r>
              <a:rPr lang="en-US" altLang="en-US" sz="2400" b="1"/>
              <a:t>Data</a:t>
            </a:r>
          </a:p>
        </p:txBody>
      </p:sp>
      <p:sp>
        <p:nvSpPr>
          <p:cNvPr id="24605" name="Text Box 32"/>
          <p:cNvSpPr txBox="1">
            <a:spLocks noChangeArrowheads="1"/>
          </p:cNvSpPr>
          <p:nvPr/>
        </p:nvSpPr>
        <p:spPr bwMode="auto">
          <a:xfrm>
            <a:off x="3048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Summary</a:t>
            </a:r>
            <a:br>
              <a:rPr lang="en-US" altLang="en-US" sz="2400" b="1"/>
            </a:br>
            <a:r>
              <a:rPr lang="en-US" altLang="en-US" sz="2400" b="1"/>
              <a:t>Table</a:t>
            </a:r>
          </a:p>
        </p:txBody>
      </p:sp>
      <p:sp>
        <p:nvSpPr>
          <p:cNvPr id="24606" name="Text Box 33"/>
          <p:cNvSpPr txBox="1">
            <a:spLocks noChangeArrowheads="1"/>
          </p:cNvSpPr>
          <p:nvPr/>
        </p:nvSpPr>
        <p:spPr bwMode="auto">
          <a:xfrm>
            <a:off x="48006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Stem-&amp;-Leaf</a:t>
            </a:r>
            <a:br>
              <a:rPr lang="en-US" altLang="en-US" sz="2400" b="1"/>
            </a:br>
            <a:r>
              <a:rPr lang="en-US" altLang="en-US" sz="2400" b="1"/>
              <a:t>Display</a:t>
            </a:r>
          </a:p>
        </p:txBody>
      </p:sp>
      <p:sp>
        <p:nvSpPr>
          <p:cNvPr id="24607" name="Text Box 35"/>
          <p:cNvSpPr txBox="1">
            <a:spLocks noChangeArrowheads="1"/>
          </p:cNvSpPr>
          <p:nvPr/>
        </p:nvSpPr>
        <p:spPr bwMode="auto">
          <a:xfrm>
            <a:off x="6858000" y="419100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Histogram</a:t>
            </a:r>
          </a:p>
        </p:txBody>
      </p:sp>
      <p:sp>
        <p:nvSpPr>
          <p:cNvPr id="24608" name="Text Box 36"/>
          <p:cNvSpPr txBox="1">
            <a:spLocks noChangeArrowheads="1"/>
          </p:cNvSpPr>
          <p:nvPr/>
        </p:nvSpPr>
        <p:spPr bwMode="auto">
          <a:xfrm>
            <a:off x="149225" y="5099050"/>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Bar</a:t>
            </a:r>
            <a:br>
              <a:rPr lang="en-US" altLang="en-US" sz="2400" b="1"/>
            </a:br>
            <a:r>
              <a:rPr lang="en-US" altLang="en-US" sz="2400" b="1"/>
              <a:t>Graph</a:t>
            </a:r>
          </a:p>
        </p:txBody>
      </p:sp>
      <p:sp>
        <p:nvSpPr>
          <p:cNvPr id="24609" name="Text Box 37"/>
          <p:cNvSpPr txBox="1">
            <a:spLocks noChangeArrowheads="1"/>
          </p:cNvSpPr>
          <p:nvPr/>
        </p:nvSpPr>
        <p:spPr bwMode="auto">
          <a:xfrm>
            <a:off x="1949450" y="5100638"/>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Pie</a:t>
            </a:r>
            <a:br>
              <a:rPr lang="en-US" altLang="en-US" sz="2400" b="1"/>
            </a:br>
            <a:r>
              <a:rPr lang="en-US" altLang="en-US" sz="2400" b="1"/>
              <a:t>Chart</a:t>
            </a:r>
          </a:p>
        </p:txBody>
      </p:sp>
      <p:sp>
        <p:nvSpPr>
          <p:cNvPr id="24610" name="Text Box 38"/>
          <p:cNvSpPr txBox="1">
            <a:spLocks noChangeArrowheads="1"/>
          </p:cNvSpPr>
          <p:nvPr/>
        </p:nvSpPr>
        <p:spPr bwMode="auto">
          <a:xfrm>
            <a:off x="3646488" y="5087938"/>
            <a:ext cx="14589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Pareto</a:t>
            </a:r>
            <a:br>
              <a:rPr lang="en-US" altLang="en-US" sz="2400" b="1"/>
            </a:br>
            <a:r>
              <a:rPr lang="en-US" altLang="en-US" sz="2400" b="1"/>
              <a:t>Diagram</a:t>
            </a:r>
          </a:p>
        </p:txBody>
      </p:sp>
      <p:sp>
        <p:nvSpPr>
          <p:cNvPr id="24611" name="Rectangle 39"/>
          <p:cNvSpPr>
            <a:spLocks noChangeArrowheads="1"/>
          </p:cNvSpPr>
          <p:nvPr/>
        </p:nvSpPr>
        <p:spPr bwMode="auto">
          <a:xfrm>
            <a:off x="2971800" y="3962400"/>
            <a:ext cx="1828800" cy="838200"/>
          </a:xfrm>
          <a:prstGeom prst="rect">
            <a:avLst/>
          </a:prstGeom>
          <a:solidFill>
            <a:srgbClr val="B0D460">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612" name="AutoShape 40"/>
          <p:cNvSpPr>
            <a:spLocks noChangeArrowheads="1"/>
          </p:cNvSpPr>
          <p:nvPr/>
        </p:nvSpPr>
        <p:spPr bwMode="auto">
          <a:xfrm flipV="1">
            <a:off x="38862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4613" name="Text Box 41"/>
          <p:cNvSpPr txBox="1">
            <a:spLocks noChangeArrowheads="1"/>
          </p:cNvSpPr>
          <p:nvPr/>
        </p:nvSpPr>
        <p:spPr bwMode="auto">
          <a:xfrm>
            <a:off x="3124200" y="3962400"/>
            <a:ext cx="152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Dot</a:t>
            </a:r>
            <a:br>
              <a:rPr lang="en-US" altLang="en-US" sz="2400" b="1"/>
            </a:br>
            <a:r>
              <a:rPr lang="en-US" altLang="en-US" sz="2400" b="1"/>
              <a:t>Plot</a:t>
            </a:r>
          </a:p>
        </p:txBody>
      </p:sp>
      <p:sp>
        <p:nvSpPr>
          <p:cNvPr id="24614" name="Line 42"/>
          <p:cNvSpPr>
            <a:spLocks noChangeShapeType="1"/>
          </p:cNvSpPr>
          <p:nvPr/>
        </p:nvSpPr>
        <p:spPr bwMode="auto">
          <a:xfrm>
            <a:off x="3886200" y="3810000"/>
            <a:ext cx="419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27971737"/>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p:spPr>
        <p:txBody>
          <a:bodyPr lIns="90488" tIns="44450" rIns="90488" bIns="44450" anchorCtr="1"/>
          <a:lstStyle/>
          <a:p>
            <a:r>
              <a:rPr lang="en-US" altLang="en-US" b="1"/>
              <a:t>Dot Plot</a:t>
            </a:r>
          </a:p>
        </p:txBody>
      </p:sp>
      <p:sp>
        <p:nvSpPr>
          <p:cNvPr id="25603" name="Rectangle 3"/>
          <p:cNvSpPr>
            <a:spLocks noGrp="1" noChangeArrowheads="1"/>
          </p:cNvSpPr>
          <p:nvPr>
            <p:ph type="body" sz="half" idx="1"/>
          </p:nvPr>
        </p:nvSpPr>
        <p:spPr>
          <a:xfrm>
            <a:off x="457200" y="1600200"/>
            <a:ext cx="8534400" cy="4525963"/>
          </a:xfrm>
          <a:noFill/>
        </p:spPr>
        <p:txBody>
          <a:bodyPr lIns="90488" tIns="44450" rIns="90488" bIns="44450"/>
          <a:lstStyle/>
          <a:p>
            <a:pPr marL="533400" indent="-533400">
              <a:buFontTx/>
              <a:buAutoNum type="arabicPeriod"/>
            </a:pPr>
            <a:r>
              <a:rPr lang="en-US" altLang="en-US" sz="2800" dirty="0"/>
              <a:t>Horizontal axis is a scale for the quantitative variable, e.g., percent.</a:t>
            </a:r>
          </a:p>
          <a:p>
            <a:pPr marL="533400" indent="-533400">
              <a:buFontTx/>
              <a:buAutoNum type="arabicPeriod"/>
            </a:pPr>
            <a:r>
              <a:rPr lang="en-US" altLang="en-US" sz="2800" dirty="0"/>
              <a:t>The numerical value of each measurement is located on the horizontal scale by a dot.</a:t>
            </a:r>
          </a:p>
        </p:txBody>
      </p:sp>
      <p:pic>
        <p:nvPicPr>
          <p:cNvPr id="25604" name="Picture 43" descr="Screen shot 2010-02-23 a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581400"/>
            <a:ext cx="89027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3905310"/>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295400" y="171450"/>
            <a:ext cx="7086600" cy="1123950"/>
          </a:xfrm>
          <a:noFill/>
        </p:spPr>
        <p:txBody>
          <a:bodyPr lIns="90488" tIns="44450" rIns="90488" bIns="44450" anchorCtr="1"/>
          <a:lstStyle/>
          <a:p>
            <a:r>
              <a:rPr lang="en-US" altLang="en-US" b="1"/>
              <a:t>Data Presentation</a:t>
            </a:r>
          </a:p>
        </p:txBody>
      </p:sp>
      <p:sp>
        <p:nvSpPr>
          <p:cNvPr id="26627" name="Rectangle 3"/>
          <p:cNvSpPr>
            <a:spLocks noChangeArrowheads="1"/>
          </p:cNvSpPr>
          <p:nvPr/>
        </p:nvSpPr>
        <p:spPr bwMode="auto">
          <a:xfrm>
            <a:off x="3302000" y="1754188"/>
            <a:ext cx="2438400" cy="838200"/>
          </a:xfrm>
          <a:prstGeom prst="rect">
            <a:avLst/>
          </a:prstGeom>
          <a:solidFill>
            <a:srgbClr val="E9F05A">
              <a:alpha val="70195"/>
            </a:srgbClr>
          </a:solidFill>
          <a:ln w="28575">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28" name="Rectangle 4"/>
          <p:cNvSpPr>
            <a:spLocks noChangeArrowheads="1"/>
          </p:cNvSpPr>
          <p:nvPr/>
        </p:nvSpPr>
        <p:spPr bwMode="auto">
          <a:xfrm>
            <a:off x="393700" y="28670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29" name="Rectangle 5"/>
          <p:cNvSpPr>
            <a:spLocks noChangeArrowheads="1"/>
          </p:cNvSpPr>
          <p:nvPr/>
        </p:nvSpPr>
        <p:spPr bwMode="auto">
          <a:xfrm>
            <a:off x="6273800" y="28543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30" name="Rectangle 6"/>
          <p:cNvSpPr>
            <a:spLocks noChangeArrowheads="1"/>
          </p:cNvSpPr>
          <p:nvPr/>
        </p:nvSpPr>
        <p:spPr bwMode="auto">
          <a:xfrm>
            <a:off x="42703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31" name="Rectangle 7"/>
          <p:cNvSpPr>
            <a:spLocks noChangeArrowheads="1"/>
          </p:cNvSpPr>
          <p:nvPr/>
        </p:nvSpPr>
        <p:spPr bwMode="auto">
          <a:xfrm>
            <a:off x="4914900" y="3962400"/>
            <a:ext cx="1981200" cy="838200"/>
          </a:xfrm>
          <a:prstGeom prst="rect">
            <a:avLst/>
          </a:prstGeom>
          <a:solidFill>
            <a:srgbClr val="B0D460">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32" name="Rectangle 8"/>
          <p:cNvSpPr>
            <a:spLocks noChangeArrowheads="1"/>
          </p:cNvSpPr>
          <p:nvPr/>
        </p:nvSpPr>
        <p:spPr bwMode="auto">
          <a:xfrm>
            <a:off x="694848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33" name="Rectangle 9"/>
          <p:cNvSpPr>
            <a:spLocks noChangeArrowheads="1"/>
          </p:cNvSpPr>
          <p:nvPr/>
        </p:nvSpPr>
        <p:spPr bwMode="auto">
          <a:xfrm>
            <a:off x="204788" y="5106988"/>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34" name="Rectangle 10"/>
          <p:cNvSpPr>
            <a:spLocks noChangeArrowheads="1"/>
          </p:cNvSpPr>
          <p:nvPr/>
        </p:nvSpPr>
        <p:spPr bwMode="auto">
          <a:xfrm>
            <a:off x="1931988" y="5110163"/>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35" name="Rectangle 11"/>
          <p:cNvSpPr>
            <a:spLocks noChangeArrowheads="1"/>
          </p:cNvSpPr>
          <p:nvPr/>
        </p:nvSpPr>
        <p:spPr bwMode="auto">
          <a:xfrm>
            <a:off x="3657600" y="5095875"/>
            <a:ext cx="1438275" cy="811213"/>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36" name="Line 13"/>
          <p:cNvSpPr>
            <a:spLocks noChangeShapeType="1"/>
          </p:cNvSpPr>
          <p:nvPr/>
        </p:nvSpPr>
        <p:spPr bwMode="auto">
          <a:xfrm>
            <a:off x="4521200" y="2592388"/>
            <a:ext cx="0" cy="123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637" name="AutoShape 14"/>
          <p:cNvSpPr>
            <a:spLocks noChangeArrowheads="1"/>
          </p:cNvSpPr>
          <p:nvPr/>
        </p:nvSpPr>
        <p:spPr bwMode="auto">
          <a:xfrm flipV="1">
            <a:off x="1363663" y="2735263"/>
            <a:ext cx="152400" cy="131762"/>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38" name="AutoShape 15"/>
          <p:cNvSpPr>
            <a:spLocks noChangeArrowheads="1"/>
          </p:cNvSpPr>
          <p:nvPr/>
        </p:nvSpPr>
        <p:spPr bwMode="auto">
          <a:xfrm flipV="1">
            <a:off x="7292975" y="27051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39" name="Line 16"/>
          <p:cNvSpPr>
            <a:spLocks noChangeShapeType="1"/>
          </p:cNvSpPr>
          <p:nvPr/>
        </p:nvSpPr>
        <p:spPr bwMode="auto">
          <a:xfrm>
            <a:off x="1439863" y="3706813"/>
            <a:ext cx="0" cy="257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640" name="AutoShape 17"/>
          <p:cNvSpPr>
            <a:spLocks noChangeArrowheads="1"/>
          </p:cNvSpPr>
          <p:nvPr/>
        </p:nvSpPr>
        <p:spPr bwMode="auto">
          <a:xfrm flipV="1">
            <a:off x="1363663" y="38417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41" name="Line 18"/>
          <p:cNvSpPr>
            <a:spLocks noChangeShapeType="1"/>
          </p:cNvSpPr>
          <p:nvPr/>
        </p:nvSpPr>
        <p:spPr bwMode="auto">
          <a:xfrm>
            <a:off x="8015288" y="3697288"/>
            <a:ext cx="0" cy="2667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642" name="AutoShape 19"/>
          <p:cNvSpPr>
            <a:spLocks noChangeArrowheads="1"/>
          </p:cNvSpPr>
          <p:nvPr/>
        </p:nvSpPr>
        <p:spPr bwMode="auto">
          <a:xfrm flipV="1">
            <a:off x="5553075"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43" name="AutoShape 20"/>
          <p:cNvSpPr>
            <a:spLocks noChangeArrowheads="1"/>
          </p:cNvSpPr>
          <p:nvPr/>
        </p:nvSpPr>
        <p:spPr bwMode="auto">
          <a:xfrm flipV="1">
            <a:off x="79248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44" name="Line 21"/>
          <p:cNvSpPr>
            <a:spLocks noChangeShapeType="1"/>
          </p:cNvSpPr>
          <p:nvPr/>
        </p:nvSpPr>
        <p:spPr bwMode="auto">
          <a:xfrm>
            <a:off x="1516063" y="4802188"/>
            <a:ext cx="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645" name="Line 22"/>
          <p:cNvSpPr>
            <a:spLocks noChangeShapeType="1"/>
          </p:cNvSpPr>
          <p:nvPr/>
        </p:nvSpPr>
        <p:spPr bwMode="auto">
          <a:xfrm>
            <a:off x="938213" y="4954588"/>
            <a:ext cx="3581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646" name="AutoShape 23"/>
          <p:cNvSpPr>
            <a:spLocks noChangeArrowheads="1"/>
          </p:cNvSpPr>
          <p:nvPr/>
        </p:nvSpPr>
        <p:spPr bwMode="auto">
          <a:xfrm flipV="1">
            <a:off x="896938" y="494982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47" name="AutoShape 24"/>
          <p:cNvSpPr>
            <a:spLocks noChangeArrowheads="1"/>
          </p:cNvSpPr>
          <p:nvPr/>
        </p:nvSpPr>
        <p:spPr bwMode="auto">
          <a:xfrm flipV="1">
            <a:off x="2652713" y="496887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48" name="AutoShape 25"/>
          <p:cNvSpPr>
            <a:spLocks noChangeArrowheads="1"/>
          </p:cNvSpPr>
          <p:nvPr/>
        </p:nvSpPr>
        <p:spPr bwMode="auto">
          <a:xfrm flipV="1">
            <a:off x="43688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49" name="Text Box 28"/>
          <p:cNvSpPr txBox="1">
            <a:spLocks noChangeArrowheads="1"/>
          </p:cNvSpPr>
          <p:nvPr/>
        </p:nvSpPr>
        <p:spPr bwMode="auto">
          <a:xfrm>
            <a:off x="3378200" y="1754188"/>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Data Presentation</a:t>
            </a:r>
          </a:p>
        </p:txBody>
      </p:sp>
      <p:sp>
        <p:nvSpPr>
          <p:cNvPr id="26650" name="Text Box 29"/>
          <p:cNvSpPr txBox="1">
            <a:spLocks noChangeArrowheads="1"/>
          </p:cNvSpPr>
          <p:nvPr/>
        </p:nvSpPr>
        <p:spPr bwMode="auto">
          <a:xfrm>
            <a:off x="309563" y="2841625"/>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Qualitative</a:t>
            </a:r>
            <a:br>
              <a:rPr lang="en-US" altLang="en-US" sz="2400" b="1"/>
            </a:br>
            <a:r>
              <a:rPr lang="en-US" altLang="en-US" sz="2400" b="1"/>
              <a:t>Data</a:t>
            </a:r>
          </a:p>
        </p:txBody>
      </p:sp>
      <p:sp>
        <p:nvSpPr>
          <p:cNvPr id="26651" name="Line 30"/>
          <p:cNvSpPr>
            <a:spLocks noChangeShapeType="1"/>
          </p:cNvSpPr>
          <p:nvPr/>
        </p:nvSpPr>
        <p:spPr bwMode="auto">
          <a:xfrm flipV="1">
            <a:off x="1447800" y="2706688"/>
            <a:ext cx="5978525" cy="36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6652" name="Text Box 31"/>
          <p:cNvSpPr txBox="1">
            <a:spLocks noChangeArrowheads="1"/>
          </p:cNvSpPr>
          <p:nvPr/>
        </p:nvSpPr>
        <p:spPr bwMode="auto">
          <a:xfrm>
            <a:off x="6169025" y="285115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Quantitative</a:t>
            </a:r>
            <a:br>
              <a:rPr lang="en-US" altLang="en-US" sz="2400" b="1"/>
            </a:br>
            <a:r>
              <a:rPr lang="en-US" altLang="en-US" sz="2400" b="1"/>
              <a:t>Data</a:t>
            </a:r>
          </a:p>
        </p:txBody>
      </p:sp>
      <p:sp>
        <p:nvSpPr>
          <p:cNvPr id="26653" name="Text Box 32"/>
          <p:cNvSpPr txBox="1">
            <a:spLocks noChangeArrowheads="1"/>
          </p:cNvSpPr>
          <p:nvPr/>
        </p:nvSpPr>
        <p:spPr bwMode="auto">
          <a:xfrm>
            <a:off x="3048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Summary</a:t>
            </a:r>
            <a:br>
              <a:rPr lang="en-US" altLang="en-US" sz="2400" b="1"/>
            </a:br>
            <a:r>
              <a:rPr lang="en-US" altLang="en-US" sz="2400" b="1"/>
              <a:t>Table</a:t>
            </a:r>
          </a:p>
        </p:txBody>
      </p:sp>
      <p:sp>
        <p:nvSpPr>
          <p:cNvPr id="26654" name="Text Box 33"/>
          <p:cNvSpPr txBox="1">
            <a:spLocks noChangeArrowheads="1"/>
          </p:cNvSpPr>
          <p:nvPr/>
        </p:nvSpPr>
        <p:spPr bwMode="auto">
          <a:xfrm>
            <a:off x="48006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Stem-&amp;-Leaf</a:t>
            </a:r>
            <a:br>
              <a:rPr lang="en-US" altLang="en-US" sz="2400" b="1"/>
            </a:br>
            <a:r>
              <a:rPr lang="en-US" altLang="en-US" sz="2400" b="1"/>
              <a:t>Display</a:t>
            </a:r>
          </a:p>
        </p:txBody>
      </p:sp>
      <p:sp>
        <p:nvSpPr>
          <p:cNvPr id="26655" name="Text Box 35"/>
          <p:cNvSpPr txBox="1">
            <a:spLocks noChangeArrowheads="1"/>
          </p:cNvSpPr>
          <p:nvPr/>
        </p:nvSpPr>
        <p:spPr bwMode="auto">
          <a:xfrm>
            <a:off x="6858000" y="419100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Histogram</a:t>
            </a:r>
          </a:p>
        </p:txBody>
      </p:sp>
      <p:sp>
        <p:nvSpPr>
          <p:cNvPr id="26656" name="Text Box 36"/>
          <p:cNvSpPr txBox="1">
            <a:spLocks noChangeArrowheads="1"/>
          </p:cNvSpPr>
          <p:nvPr/>
        </p:nvSpPr>
        <p:spPr bwMode="auto">
          <a:xfrm>
            <a:off x="149225" y="5099050"/>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Bar</a:t>
            </a:r>
            <a:br>
              <a:rPr lang="en-US" altLang="en-US" sz="2400" b="1"/>
            </a:br>
            <a:r>
              <a:rPr lang="en-US" altLang="en-US" sz="2400" b="1"/>
              <a:t>Graph</a:t>
            </a:r>
          </a:p>
        </p:txBody>
      </p:sp>
      <p:sp>
        <p:nvSpPr>
          <p:cNvPr id="26657" name="Text Box 37"/>
          <p:cNvSpPr txBox="1">
            <a:spLocks noChangeArrowheads="1"/>
          </p:cNvSpPr>
          <p:nvPr/>
        </p:nvSpPr>
        <p:spPr bwMode="auto">
          <a:xfrm>
            <a:off x="1949450" y="5100638"/>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Pie</a:t>
            </a:r>
            <a:br>
              <a:rPr lang="en-US" altLang="en-US" sz="2400" b="1"/>
            </a:br>
            <a:r>
              <a:rPr lang="en-US" altLang="en-US" sz="2400" b="1"/>
              <a:t>Chart</a:t>
            </a:r>
          </a:p>
        </p:txBody>
      </p:sp>
      <p:sp>
        <p:nvSpPr>
          <p:cNvPr id="26658" name="Text Box 38"/>
          <p:cNvSpPr txBox="1">
            <a:spLocks noChangeArrowheads="1"/>
          </p:cNvSpPr>
          <p:nvPr/>
        </p:nvSpPr>
        <p:spPr bwMode="auto">
          <a:xfrm>
            <a:off x="3646488" y="5087938"/>
            <a:ext cx="14589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Pareto</a:t>
            </a:r>
            <a:br>
              <a:rPr lang="en-US" altLang="en-US" sz="2400" b="1"/>
            </a:br>
            <a:r>
              <a:rPr lang="en-US" altLang="en-US" sz="2400" b="1"/>
              <a:t>Diagram</a:t>
            </a:r>
          </a:p>
        </p:txBody>
      </p:sp>
      <p:sp>
        <p:nvSpPr>
          <p:cNvPr id="26659" name="Rectangle 39"/>
          <p:cNvSpPr>
            <a:spLocks noChangeArrowheads="1"/>
          </p:cNvSpPr>
          <p:nvPr/>
        </p:nvSpPr>
        <p:spPr bwMode="auto">
          <a:xfrm>
            <a:off x="2971800" y="3962400"/>
            <a:ext cx="18288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60" name="AutoShape 40"/>
          <p:cNvSpPr>
            <a:spLocks noChangeArrowheads="1"/>
          </p:cNvSpPr>
          <p:nvPr/>
        </p:nvSpPr>
        <p:spPr bwMode="auto">
          <a:xfrm flipV="1">
            <a:off x="38862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6661" name="Text Box 41"/>
          <p:cNvSpPr txBox="1">
            <a:spLocks noChangeArrowheads="1"/>
          </p:cNvSpPr>
          <p:nvPr/>
        </p:nvSpPr>
        <p:spPr bwMode="auto">
          <a:xfrm>
            <a:off x="3124200" y="3962400"/>
            <a:ext cx="152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Dot</a:t>
            </a:r>
            <a:br>
              <a:rPr lang="en-US" altLang="en-US" sz="2400" b="1"/>
            </a:br>
            <a:r>
              <a:rPr lang="en-US" altLang="en-US" sz="2400" b="1"/>
              <a:t>Plot</a:t>
            </a:r>
          </a:p>
        </p:txBody>
      </p:sp>
      <p:sp>
        <p:nvSpPr>
          <p:cNvPr id="26662" name="Line 42"/>
          <p:cNvSpPr>
            <a:spLocks noChangeShapeType="1"/>
          </p:cNvSpPr>
          <p:nvPr/>
        </p:nvSpPr>
        <p:spPr bwMode="auto">
          <a:xfrm>
            <a:off x="3886200" y="3810000"/>
            <a:ext cx="419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677241866"/>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noFill/>
        </p:spPr>
        <p:txBody>
          <a:bodyPr lIns="90488" tIns="44450" rIns="90488" bIns="44450" anchorCtr="1"/>
          <a:lstStyle/>
          <a:p>
            <a:r>
              <a:rPr lang="en-US" altLang="en-US" b="1"/>
              <a:t>Stem-and-Leaf Display</a:t>
            </a:r>
          </a:p>
        </p:txBody>
      </p:sp>
      <p:sp>
        <p:nvSpPr>
          <p:cNvPr id="27651" name="Rectangle 3"/>
          <p:cNvSpPr>
            <a:spLocks noGrp="1" noChangeArrowheads="1"/>
          </p:cNvSpPr>
          <p:nvPr>
            <p:ph type="body" sz="half" idx="1"/>
          </p:nvPr>
        </p:nvSpPr>
        <p:spPr>
          <a:xfrm>
            <a:off x="457200" y="1600200"/>
            <a:ext cx="4343400" cy="4525963"/>
          </a:xfrm>
          <a:noFill/>
        </p:spPr>
        <p:txBody>
          <a:bodyPr lIns="90488" tIns="44450" rIns="90488" bIns="44450"/>
          <a:lstStyle/>
          <a:p>
            <a:pPr marL="457200" indent="-457200">
              <a:buFontTx/>
              <a:buNone/>
            </a:pPr>
            <a:r>
              <a:rPr lang="en-US" altLang="en-US" sz="2800" dirty="0">
                <a:solidFill>
                  <a:srgbClr val="8E0D30"/>
                </a:solidFill>
              </a:rPr>
              <a:t>1.</a:t>
            </a:r>
            <a:r>
              <a:rPr lang="en-US" altLang="en-US" sz="2800" dirty="0"/>
              <a:t>  Divide each observation into stem value and leaf value</a:t>
            </a:r>
          </a:p>
          <a:p>
            <a:pPr marL="857250" lvl="1">
              <a:buClr>
                <a:srgbClr val="8E0D30"/>
              </a:buClr>
              <a:buFontTx/>
              <a:buChar char="•"/>
            </a:pPr>
            <a:r>
              <a:rPr lang="en-US" altLang="en-US" sz="2400" dirty="0"/>
              <a:t> </a:t>
            </a:r>
            <a:r>
              <a:rPr lang="en-US" altLang="en-US" dirty="0"/>
              <a:t>Stems are listed in order in a column</a:t>
            </a:r>
          </a:p>
          <a:p>
            <a:pPr marL="857250" lvl="1">
              <a:buClr>
                <a:srgbClr val="8E0D30"/>
              </a:buClr>
              <a:buFontTx/>
              <a:buChar char="•"/>
            </a:pPr>
            <a:r>
              <a:rPr lang="en-US" altLang="en-US" dirty="0"/>
              <a:t> Leaf value is placed in corresponding stem row to right of bar</a:t>
            </a:r>
          </a:p>
        </p:txBody>
      </p:sp>
      <p:sp>
        <p:nvSpPr>
          <p:cNvPr id="27652" name="Rectangle 4"/>
          <p:cNvSpPr>
            <a:spLocks noChangeArrowheads="1"/>
          </p:cNvSpPr>
          <p:nvPr/>
        </p:nvSpPr>
        <p:spPr bwMode="auto">
          <a:xfrm>
            <a:off x="604838" y="5634038"/>
            <a:ext cx="80105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800">
                <a:solidFill>
                  <a:srgbClr val="8E0D30"/>
                </a:solidFill>
              </a:rPr>
              <a:t>2.</a:t>
            </a:r>
            <a:r>
              <a:rPr lang="en-US" altLang="en-US" sz="2800"/>
              <a:t>   Data: 21, 24, 24, </a:t>
            </a:r>
            <a:r>
              <a:rPr lang="en-US" altLang="en-US" sz="2800" b="1"/>
              <a:t>26</a:t>
            </a:r>
            <a:r>
              <a:rPr lang="en-US" altLang="en-US" sz="2800"/>
              <a:t>, 27, 27, 30, 32, 38, 41</a:t>
            </a:r>
          </a:p>
        </p:txBody>
      </p:sp>
      <p:sp>
        <p:nvSpPr>
          <p:cNvPr id="27653" name="Freeform 5"/>
          <p:cNvSpPr>
            <a:spLocks/>
          </p:cNvSpPr>
          <p:nvPr/>
        </p:nvSpPr>
        <p:spPr bwMode="auto">
          <a:xfrm>
            <a:off x="5041900" y="4787900"/>
            <a:ext cx="2084388" cy="461963"/>
          </a:xfrm>
          <a:custGeom>
            <a:avLst/>
            <a:gdLst>
              <a:gd name="T0" fmla="*/ 2147483647 w 1313"/>
              <a:gd name="T1" fmla="*/ 2147483647 h 291"/>
              <a:gd name="T2" fmla="*/ 2147483647 w 1313"/>
              <a:gd name="T3" fmla="*/ 2147483647 h 291"/>
              <a:gd name="T4" fmla="*/ 2147483647 w 1313"/>
              <a:gd name="T5" fmla="*/ 2147483647 h 291"/>
              <a:gd name="T6" fmla="*/ 2147483647 w 1313"/>
              <a:gd name="T7" fmla="*/ 2147483647 h 291"/>
              <a:gd name="T8" fmla="*/ 2147483647 w 1313"/>
              <a:gd name="T9" fmla="*/ 2147483647 h 291"/>
              <a:gd name="T10" fmla="*/ 2147483647 w 1313"/>
              <a:gd name="T11" fmla="*/ 2147483647 h 291"/>
              <a:gd name="T12" fmla="*/ 2147483647 w 1313"/>
              <a:gd name="T13" fmla="*/ 2147483647 h 291"/>
              <a:gd name="T14" fmla="*/ 2147483647 w 1313"/>
              <a:gd name="T15" fmla="*/ 2147483647 h 291"/>
              <a:gd name="T16" fmla="*/ 2147483647 w 1313"/>
              <a:gd name="T17" fmla="*/ 2147483647 h 291"/>
              <a:gd name="T18" fmla="*/ 2147483647 w 1313"/>
              <a:gd name="T19" fmla="*/ 2147483647 h 291"/>
              <a:gd name="T20" fmla="*/ 2147483647 w 1313"/>
              <a:gd name="T21" fmla="*/ 2147483647 h 291"/>
              <a:gd name="T22" fmla="*/ 2147483647 w 1313"/>
              <a:gd name="T23" fmla="*/ 2147483647 h 291"/>
              <a:gd name="T24" fmla="*/ 2147483647 w 1313"/>
              <a:gd name="T25" fmla="*/ 2147483647 h 291"/>
              <a:gd name="T26" fmla="*/ 2147483647 w 1313"/>
              <a:gd name="T27" fmla="*/ 2147483647 h 291"/>
              <a:gd name="T28" fmla="*/ 2147483647 w 1313"/>
              <a:gd name="T29" fmla="*/ 2147483647 h 291"/>
              <a:gd name="T30" fmla="*/ 2147483647 w 1313"/>
              <a:gd name="T31" fmla="*/ 2147483647 h 291"/>
              <a:gd name="T32" fmla="*/ 2147483647 w 1313"/>
              <a:gd name="T33" fmla="*/ 2147483647 h 291"/>
              <a:gd name="T34" fmla="*/ 2147483647 w 1313"/>
              <a:gd name="T35" fmla="*/ 2147483647 h 291"/>
              <a:gd name="T36" fmla="*/ 2147483647 w 1313"/>
              <a:gd name="T37" fmla="*/ 2147483647 h 291"/>
              <a:gd name="T38" fmla="*/ 2147483647 w 1313"/>
              <a:gd name="T39" fmla="*/ 2147483647 h 291"/>
              <a:gd name="T40" fmla="*/ 2147483647 w 1313"/>
              <a:gd name="T41" fmla="*/ 2147483647 h 291"/>
              <a:gd name="T42" fmla="*/ 2147483647 w 1313"/>
              <a:gd name="T43" fmla="*/ 2147483647 h 291"/>
              <a:gd name="T44" fmla="*/ 2147483647 w 1313"/>
              <a:gd name="T45" fmla="*/ 2147483647 h 291"/>
              <a:gd name="T46" fmla="*/ 2147483647 w 1313"/>
              <a:gd name="T47" fmla="*/ 2147483647 h 291"/>
              <a:gd name="T48" fmla="*/ 2147483647 w 1313"/>
              <a:gd name="T49" fmla="*/ 2147483647 h 291"/>
              <a:gd name="T50" fmla="*/ 2147483647 w 1313"/>
              <a:gd name="T51" fmla="*/ 2147483647 h 291"/>
              <a:gd name="T52" fmla="*/ 2147483647 w 1313"/>
              <a:gd name="T53" fmla="*/ 2147483647 h 291"/>
              <a:gd name="T54" fmla="*/ 2147483647 w 1313"/>
              <a:gd name="T55" fmla="*/ 2147483647 h 291"/>
              <a:gd name="T56" fmla="*/ 2147483647 w 1313"/>
              <a:gd name="T57" fmla="*/ 2147483647 h 291"/>
              <a:gd name="T58" fmla="*/ 2147483647 w 1313"/>
              <a:gd name="T59" fmla="*/ 2147483647 h 291"/>
              <a:gd name="T60" fmla="*/ 2147483647 w 1313"/>
              <a:gd name="T61" fmla="*/ 2147483647 h 291"/>
              <a:gd name="T62" fmla="*/ 2147483647 w 1313"/>
              <a:gd name="T63" fmla="*/ 2147483647 h 291"/>
              <a:gd name="T64" fmla="*/ 2147483647 w 1313"/>
              <a:gd name="T65" fmla="*/ 2147483647 h 291"/>
              <a:gd name="T66" fmla="*/ 2147483647 w 1313"/>
              <a:gd name="T67" fmla="*/ 2147483647 h 291"/>
              <a:gd name="T68" fmla="*/ 2147483647 w 1313"/>
              <a:gd name="T69" fmla="*/ 2147483647 h 291"/>
              <a:gd name="T70" fmla="*/ 2147483647 w 1313"/>
              <a:gd name="T71" fmla="*/ 2147483647 h 291"/>
              <a:gd name="T72" fmla="*/ 2147483647 w 1313"/>
              <a:gd name="T73" fmla="*/ 2147483647 h 291"/>
              <a:gd name="T74" fmla="*/ 2147483647 w 1313"/>
              <a:gd name="T75" fmla="*/ 2147483647 h 291"/>
              <a:gd name="T76" fmla="*/ 2147483647 w 1313"/>
              <a:gd name="T77" fmla="*/ 2147483647 h 291"/>
              <a:gd name="T78" fmla="*/ 2147483647 w 1313"/>
              <a:gd name="T79" fmla="*/ 2147483647 h 291"/>
              <a:gd name="T80" fmla="*/ 2147483647 w 1313"/>
              <a:gd name="T81" fmla="*/ 2147483647 h 291"/>
              <a:gd name="T82" fmla="*/ 2147483647 w 1313"/>
              <a:gd name="T83" fmla="*/ 2147483647 h 291"/>
              <a:gd name="T84" fmla="*/ 2147483647 w 1313"/>
              <a:gd name="T85" fmla="*/ 2147483647 h 291"/>
              <a:gd name="T86" fmla="*/ 2147483647 w 1313"/>
              <a:gd name="T87" fmla="*/ 2147483647 h 291"/>
              <a:gd name="T88" fmla="*/ 2147483647 w 1313"/>
              <a:gd name="T89" fmla="*/ 2147483647 h 291"/>
              <a:gd name="T90" fmla="*/ 2147483647 w 1313"/>
              <a:gd name="T91" fmla="*/ 2147483647 h 291"/>
              <a:gd name="T92" fmla="*/ 2147483647 w 1313"/>
              <a:gd name="T93" fmla="*/ 2147483647 h 291"/>
              <a:gd name="T94" fmla="*/ 2147483647 w 1313"/>
              <a:gd name="T95" fmla="*/ 2147483647 h 291"/>
              <a:gd name="T96" fmla="*/ 2147483647 w 1313"/>
              <a:gd name="T97" fmla="*/ 2147483647 h 291"/>
              <a:gd name="T98" fmla="*/ 2147483647 w 1313"/>
              <a:gd name="T99" fmla="*/ 2147483647 h 291"/>
              <a:gd name="T100" fmla="*/ 2147483647 w 1313"/>
              <a:gd name="T101" fmla="*/ 2147483647 h 291"/>
              <a:gd name="T102" fmla="*/ 2147483647 w 1313"/>
              <a:gd name="T103" fmla="*/ 2147483647 h 291"/>
              <a:gd name="T104" fmla="*/ 2147483647 w 1313"/>
              <a:gd name="T105" fmla="*/ 2147483647 h 291"/>
              <a:gd name="T106" fmla="*/ 2147483647 w 1313"/>
              <a:gd name="T107" fmla="*/ 2147483647 h 291"/>
              <a:gd name="T108" fmla="*/ 2147483647 w 1313"/>
              <a:gd name="T109" fmla="*/ 2147483647 h 291"/>
              <a:gd name="T110" fmla="*/ 2147483647 w 1313"/>
              <a:gd name="T111" fmla="*/ 2147483647 h 291"/>
              <a:gd name="T112" fmla="*/ 2147483647 w 1313"/>
              <a:gd name="T113" fmla="*/ 2147483647 h 291"/>
              <a:gd name="T114" fmla="*/ 2147483647 w 1313"/>
              <a:gd name="T115" fmla="*/ 2147483647 h 291"/>
              <a:gd name="T116" fmla="*/ 2147483647 w 1313"/>
              <a:gd name="T117" fmla="*/ 2147483647 h 291"/>
              <a:gd name="T118" fmla="*/ 2147483647 w 1313"/>
              <a:gd name="T119" fmla="*/ 2147483647 h 291"/>
              <a:gd name="T120" fmla="*/ 2147483647 w 1313"/>
              <a:gd name="T121" fmla="*/ 2147483647 h 291"/>
              <a:gd name="T122" fmla="*/ 2147483647 w 1313"/>
              <a:gd name="T123" fmla="*/ 2147483647 h 29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13"/>
              <a:gd name="T187" fmla="*/ 0 h 291"/>
              <a:gd name="T188" fmla="*/ 1313 w 1313"/>
              <a:gd name="T189" fmla="*/ 291 h 291"/>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13" h="291">
                <a:moveTo>
                  <a:pt x="462" y="271"/>
                </a:moveTo>
                <a:lnTo>
                  <a:pt x="422" y="280"/>
                </a:lnTo>
                <a:lnTo>
                  <a:pt x="381" y="286"/>
                </a:lnTo>
                <a:lnTo>
                  <a:pt x="341" y="289"/>
                </a:lnTo>
                <a:lnTo>
                  <a:pt x="300" y="290"/>
                </a:lnTo>
                <a:lnTo>
                  <a:pt x="261" y="288"/>
                </a:lnTo>
                <a:lnTo>
                  <a:pt x="223" y="285"/>
                </a:lnTo>
                <a:lnTo>
                  <a:pt x="186" y="279"/>
                </a:lnTo>
                <a:lnTo>
                  <a:pt x="152" y="270"/>
                </a:lnTo>
                <a:lnTo>
                  <a:pt x="120" y="261"/>
                </a:lnTo>
                <a:lnTo>
                  <a:pt x="90" y="250"/>
                </a:lnTo>
                <a:lnTo>
                  <a:pt x="65" y="238"/>
                </a:lnTo>
                <a:lnTo>
                  <a:pt x="42" y="224"/>
                </a:lnTo>
                <a:lnTo>
                  <a:pt x="24" y="209"/>
                </a:lnTo>
                <a:lnTo>
                  <a:pt x="11" y="193"/>
                </a:lnTo>
                <a:lnTo>
                  <a:pt x="4" y="176"/>
                </a:lnTo>
                <a:lnTo>
                  <a:pt x="0" y="159"/>
                </a:lnTo>
                <a:lnTo>
                  <a:pt x="2" y="142"/>
                </a:lnTo>
                <a:lnTo>
                  <a:pt x="6" y="126"/>
                </a:lnTo>
                <a:lnTo>
                  <a:pt x="15" y="112"/>
                </a:lnTo>
                <a:lnTo>
                  <a:pt x="27" y="100"/>
                </a:lnTo>
                <a:lnTo>
                  <a:pt x="40" y="88"/>
                </a:lnTo>
                <a:lnTo>
                  <a:pt x="55" y="78"/>
                </a:lnTo>
                <a:lnTo>
                  <a:pt x="71" y="69"/>
                </a:lnTo>
                <a:lnTo>
                  <a:pt x="89" y="61"/>
                </a:lnTo>
                <a:lnTo>
                  <a:pt x="126" y="48"/>
                </a:lnTo>
                <a:lnTo>
                  <a:pt x="165" y="39"/>
                </a:lnTo>
                <a:lnTo>
                  <a:pt x="200" y="32"/>
                </a:lnTo>
                <a:lnTo>
                  <a:pt x="215" y="30"/>
                </a:lnTo>
                <a:lnTo>
                  <a:pt x="230" y="28"/>
                </a:lnTo>
                <a:lnTo>
                  <a:pt x="235" y="22"/>
                </a:lnTo>
                <a:lnTo>
                  <a:pt x="243" y="16"/>
                </a:lnTo>
                <a:lnTo>
                  <a:pt x="251" y="12"/>
                </a:lnTo>
                <a:lnTo>
                  <a:pt x="264" y="8"/>
                </a:lnTo>
                <a:lnTo>
                  <a:pt x="279" y="5"/>
                </a:lnTo>
                <a:lnTo>
                  <a:pt x="295" y="3"/>
                </a:lnTo>
                <a:lnTo>
                  <a:pt x="315" y="2"/>
                </a:lnTo>
                <a:lnTo>
                  <a:pt x="337" y="0"/>
                </a:lnTo>
                <a:lnTo>
                  <a:pt x="322" y="5"/>
                </a:lnTo>
                <a:lnTo>
                  <a:pt x="307" y="12"/>
                </a:lnTo>
                <a:lnTo>
                  <a:pt x="295" y="20"/>
                </a:lnTo>
                <a:lnTo>
                  <a:pt x="289" y="28"/>
                </a:lnTo>
                <a:lnTo>
                  <a:pt x="305" y="26"/>
                </a:lnTo>
                <a:lnTo>
                  <a:pt x="321" y="26"/>
                </a:lnTo>
                <a:lnTo>
                  <a:pt x="341" y="26"/>
                </a:lnTo>
                <a:lnTo>
                  <a:pt x="362" y="28"/>
                </a:lnTo>
                <a:lnTo>
                  <a:pt x="386" y="30"/>
                </a:lnTo>
                <a:lnTo>
                  <a:pt x="410" y="34"/>
                </a:lnTo>
                <a:lnTo>
                  <a:pt x="460" y="44"/>
                </a:lnTo>
                <a:lnTo>
                  <a:pt x="512" y="55"/>
                </a:lnTo>
                <a:lnTo>
                  <a:pt x="562" y="68"/>
                </a:lnTo>
                <a:lnTo>
                  <a:pt x="608" y="82"/>
                </a:lnTo>
                <a:lnTo>
                  <a:pt x="629" y="89"/>
                </a:lnTo>
                <a:lnTo>
                  <a:pt x="648" y="96"/>
                </a:lnTo>
                <a:lnTo>
                  <a:pt x="683" y="110"/>
                </a:lnTo>
                <a:lnTo>
                  <a:pt x="721" y="126"/>
                </a:lnTo>
                <a:lnTo>
                  <a:pt x="761" y="142"/>
                </a:lnTo>
                <a:lnTo>
                  <a:pt x="803" y="158"/>
                </a:lnTo>
                <a:lnTo>
                  <a:pt x="848" y="173"/>
                </a:lnTo>
                <a:lnTo>
                  <a:pt x="895" y="186"/>
                </a:lnTo>
                <a:lnTo>
                  <a:pt x="946" y="196"/>
                </a:lnTo>
                <a:lnTo>
                  <a:pt x="972" y="201"/>
                </a:lnTo>
                <a:lnTo>
                  <a:pt x="999" y="204"/>
                </a:lnTo>
                <a:lnTo>
                  <a:pt x="1007" y="198"/>
                </a:lnTo>
                <a:lnTo>
                  <a:pt x="1018" y="193"/>
                </a:lnTo>
                <a:lnTo>
                  <a:pt x="1030" y="187"/>
                </a:lnTo>
                <a:lnTo>
                  <a:pt x="1045" y="183"/>
                </a:lnTo>
                <a:lnTo>
                  <a:pt x="1061" y="179"/>
                </a:lnTo>
                <a:lnTo>
                  <a:pt x="1079" y="178"/>
                </a:lnTo>
                <a:lnTo>
                  <a:pt x="1097" y="179"/>
                </a:lnTo>
                <a:lnTo>
                  <a:pt x="1115" y="184"/>
                </a:lnTo>
                <a:lnTo>
                  <a:pt x="1097" y="184"/>
                </a:lnTo>
                <a:lnTo>
                  <a:pt x="1081" y="186"/>
                </a:lnTo>
                <a:lnTo>
                  <a:pt x="1066" y="190"/>
                </a:lnTo>
                <a:lnTo>
                  <a:pt x="1057" y="195"/>
                </a:lnTo>
                <a:lnTo>
                  <a:pt x="1051" y="201"/>
                </a:lnTo>
                <a:lnTo>
                  <a:pt x="1048" y="205"/>
                </a:lnTo>
                <a:lnTo>
                  <a:pt x="1051" y="210"/>
                </a:lnTo>
                <a:lnTo>
                  <a:pt x="1055" y="211"/>
                </a:lnTo>
                <a:lnTo>
                  <a:pt x="1060" y="213"/>
                </a:lnTo>
                <a:lnTo>
                  <a:pt x="1095" y="219"/>
                </a:lnTo>
                <a:lnTo>
                  <a:pt x="1131" y="222"/>
                </a:lnTo>
                <a:lnTo>
                  <a:pt x="1164" y="222"/>
                </a:lnTo>
                <a:lnTo>
                  <a:pt x="1198" y="221"/>
                </a:lnTo>
                <a:lnTo>
                  <a:pt x="1228" y="217"/>
                </a:lnTo>
                <a:lnTo>
                  <a:pt x="1258" y="211"/>
                </a:lnTo>
                <a:lnTo>
                  <a:pt x="1287" y="205"/>
                </a:lnTo>
                <a:lnTo>
                  <a:pt x="1312" y="196"/>
                </a:lnTo>
                <a:lnTo>
                  <a:pt x="1312" y="195"/>
                </a:lnTo>
                <a:lnTo>
                  <a:pt x="1308" y="205"/>
                </a:lnTo>
                <a:lnTo>
                  <a:pt x="1306" y="205"/>
                </a:lnTo>
                <a:lnTo>
                  <a:pt x="1262" y="219"/>
                </a:lnTo>
                <a:lnTo>
                  <a:pt x="1222" y="228"/>
                </a:lnTo>
                <a:lnTo>
                  <a:pt x="1201" y="231"/>
                </a:lnTo>
                <a:lnTo>
                  <a:pt x="1179" y="233"/>
                </a:lnTo>
                <a:lnTo>
                  <a:pt x="1155" y="234"/>
                </a:lnTo>
                <a:lnTo>
                  <a:pt x="1128" y="234"/>
                </a:lnTo>
                <a:lnTo>
                  <a:pt x="1078" y="232"/>
                </a:lnTo>
                <a:lnTo>
                  <a:pt x="1030" y="230"/>
                </a:lnTo>
                <a:lnTo>
                  <a:pt x="982" y="225"/>
                </a:lnTo>
                <a:lnTo>
                  <a:pt x="936" y="219"/>
                </a:lnTo>
                <a:lnTo>
                  <a:pt x="893" y="211"/>
                </a:lnTo>
                <a:lnTo>
                  <a:pt x="853" y="201"/>
                </a:lnTo>
                <a:lnTo>
                  <a:pt x="814" y="190"/>
                </a:lnTo>
                <a:lnTo>
                  <a:pt x="779" y="177"/>
                </a:lnTo>
                <a:lnTo>
                  <a:pt x="765" y="172"/>
                </a:lnTo>
                <a:lnTo>
                  <a:pt x="747" y="165"/>
                </a:lnTo>
                <a:lnTo>
                  <a:pt x="726" y="157"/>
                </a:lnTo>
                <a:lnTo>
                  <a:pt x="703" y="149"/>
                </a:lnTo>
                <a:lnTo>
                  <a:pt x="678" y="139"/>
                </a:lnTo>
                <a:lnTo>
                  <a:pt x="652" y="129"/>
                </a:lnTo>
                <a:lnTo>
                  <a:pt x="596" y="106"/>
                </a:lnTo>
                <a:lnTo>
                  <a:pt x="587" y="103"/>
                </a:lnTo>
                <a:lnTo>
                  <a:pt x="579" y="103"/>
                </a:lnTo>
                <a:lnTo>
                  <a:pt x="573" y="102"/>
                </a:lnTo>
                <a:lnTo>
                  <a:pt x="569" y="102"/>
                </a:lnTo>
                <a:lnTo>
                  <a:pt x="564" y="104"/>
                </a:lnTo>
                <a:lnTo>
                  <a:pt x="562" y="109"/>
                </a:lnTo>
                <a:lnTo>
                  <a:pt x="564" y="115"/>
                </a:lnTo>
                <a:lnTo>
                  <a:pt x="567" y="121"/>
                </a:lnTo>
                <a:lnTo>
                  <a:pt x="579" y="135"/>
                </a:lnTo>
                <a:lnTo>
                  <a:pt x="566" y="131"/>
                </a:lnTo>
                <a:lnTo>
                  <a:pt x="554" y="126"/>
                </a:lnTo>
                <a:lnTo>
                  <a:pt x="545" y="120"/>
                </a:lnTo>
                <a:lnTo>
                  <a:pt x="537" y="113"/>
                </a:lnTo>
                <a:lnTo>
                  <a:pt x="531" y="105"/>
                </a:lnTo>
                <a:lnTo>
                  <a:pt x="526" y="98"/>
                </a:lnTo>
                <a:lnTo>
                  <a:pt x="524" y="91"/>
                </a:lnTo>
                <a:lnTo>
                  <a:pt x="524" y="85"/>
                </a:lnTo>
                <a:lnTo>
                  <a:pt x="493" y="74"/>
                </a:lnTo>
                <a:lnTo>
                  <a:pt x="462" y="65"/>
                </a:lnTo>
                <a:lnTo>
                  <a:pt x="428" y="59"/>
                </a:lnTo>
                <a:lnTo>
                  <a:pt x="393" y="53"/>
                </a:lnTo>
                <a:lnTo>
                  <a:pt x="359" y="50"/>
                </a:lnTo>
                <a:lnTo>
                  <a:pt x="324" y="49"/>
                </a:lnTo>
                <a:lnTo>
                  <a:pt x="291" y="49"/>
                </a:lnTo>
                <a:lnTo>
                  <a:pt x="259" y="50"/>
                </a:lnTo>
                <a:lnTo>
                  <a:pt x="226" y="52"/>
                </a:lnTo>
                <a:lnTo>
                  <a:pt x="197" y="55"/>
                </a:lnTo>
                <a:lnTo>
                  <a:pt x="169" y="59"/>
                </a:lnTo>
                <a:lnTo>
                  <a:pt x="144" y="65"/>
                </a:lnTo>
                <a:lnTo>
                  <a:pt x="122" y="70"/>
                </a:lnTo>
                <a:lnTo>
                  <a:pt x="103" y="76"/>
                </a:lnTo>
                <a:lnTo>
                  <a:pt x="89" y="82"/>
                </a:lnTo>
                <a:lnTo>
                  <a:pt x="78" y="89"/>
                </a:lnTo>
                <a:lnTo>
                  <a:pt x="73" y="97"/>
                </a:lnTo>
                <a:lnTo>
                  <a:pt x="75" y="103"/>
                </a:lnTo>
                <a:lnTo>
                  <a:pt x="80" y="110"/>
                </a:lnTo>
                <a:lnTo>
                  <a:pt x="89" y="115"/>
                </a:lnTo>
                <a:lnTo>
                  <a:pt x="101" y="120"/>
                </a:lnTo>
                <a:lnTo>
                  <a:pt x="114" y="123"/>
                </a:lnTo>
                <a:lnTo>
                  <a:pt x="129" y="124"/>
                </a:lnTo>
                <a:lnTo>
                  <a:pt x="142" y="124"/>
                </a:lnTo>
                <a:lnTo>
                  <a:pt x="133" y="129"/>
                </a:lnTo>
                <a:lnTo>
                  <a:pt x="124" y="131"/>
                </a:lnTo>
                <a:lnTo>
                  <a:pt x="114" y="133"/>
                </a:lnTo>
                <a:lnTo>
                  <a:pt x="103" y="133"/>
                </a:lnTo>
                <a:lnTo>
                  <a:pt x="91" y="131"/>
                </a:lnTo>
                <a:lnTo>
                  <a:pt x="84" y="131"/>
                </a:lnTo>
                <a:lnTo>
                  <a:pt x="77" y="130"/>
                </a:lnTo>
                <a:lnTo>
                  <a:pt x="60" y="130"/>
                </a:lnTo>
                <a:lnTo>
                  <a:pt x="42" y="129"/>
                </a:lnTo>
                <a:lnTo>
                  <a:pt x="35" y="143"/>
                </a:lnTo>
                <a:lnTo>
                  <a:pt x="33" y="158"/>
                </a:lnTo>
                <a:lnTo>
                  <a:pt x="33" y="172"/>
                </a:lnTo>
                <a:lnTo>
                  <a:pt x="37" y="185"/>
                </a:lnTo>
                <a:lnTo>
                  <a:pt x="45" y="197"/>
                </a:lnTo>
                <a:lnTo>
                  <a:pt x="56" y="208"/>
                </a:lnTo>
                <a:lnTo>
                  <a:pt x="69" y="219"/>
                </a:lnTo>
                <a:lnTo>
                  <a:pt x="86" y="229"/>
                </a:lnTo>
                <a:lnTo>
                  <a:pt x="103" y="238"/>
                </a:lnTo>
                <a:lnTo>
                  <a:pt x="124" y="246"/>
                </a:lnTo>
                <a:lnTo>
                  <a:pt x="146" y="252"/>
                </a:lnTo>
                <a:lnTo>
                  <a:pt x="170" y="259"/>
                </a:lnTo>
                <a:lnTo>
                  <a:pt x="196" y="264"/>
                </a:lnTo>
                <a:lnTo>
                  <a:pt x="222" y="268"/>
                </a:lnTo>
                <a:lnTo>
                  <a:pt x="249" y="270"/>
                </a:lnTo>
                <a:lnTo>
                  <a:pt x="277" y="273"/>
                </a:lnTo>
                <a:lnTo>
                  <a:pt x="310" y="275"/>
                </a:lnTo>
                <a:lnTo>
                  <a:pt x="341" y="274"/>
                </a:lnTo>
                <a:lnTo>
                  <a:pt x="372" y="272"/>
                </a:lnTo>
                <a:lnTo>
                  <a:pt x="400" y="270"/>
                </a:lnTo>
                <a:lnTo>
                  <a:pt x="425" y="267"/>
                </a:lnTo>
                <a:lnTo>
                  <a:pt x="449" y="263"/>
                </a:lnTo>
                <a:lnTo>
                  <a:pt x="470" y="259"/>
                </a:lnTo>
                <a:lnTo>
                  <a:pt x="487" y="255"/>
                </a:lnTo>
                <a:lnTo>
                  <a:pt x="487" y="253"/>
                </a:lnTo>
                <a:lnTo>
                  <a:pt x="462" y="271"/>
                </a:lnTo>
              </a:path>
            </a:pathLst>
          </a:custGeom>
          <a:solidFill>
            <a:srgbClr val="0066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7654" name="Freeform 6"/>
          <p:cNvSpPr>
            <a:spLocks/>
          </p:cNvSpPr>
          <p:nvPr/>
        </p:nvSpPr>
        <p:spPr bwMode="auto">
          <a:xfrm>
            <a:off x="6237288" y="4648200"/>
            <a:ext cx="587375" cy="417513"/>
          </a:xfrm>
          <a:custGeom>
            <a:avLst/>
            <a:gdLst>
              <a:gd name="T0" fmla="*/ 2147483647 w 370"/>
              <a:gd name="T1" fmla="*/ 2147483647 h 263"/>
              <a:gd name="T2" fmla="*/ 2147483647 w 370"/>
              <a:gd name="T3" fmla="*/ 2147483647 h 263"/>
              <a:gd name="T4" fmla="*/ 2147483647 w 370"/>
              <a:gd name="T5" fmla="*/ 2147483647 h 263"/>
              <a:gd name="T6" fmla="*/ 2147483647 w 370"/>
              <a:gd name="T7" fmla="*/ 2147483647 h 263"/>
              <a:gd name="T8" fmla="*/ 2147483647 w 370"/>
              <a:gd name="T9" fmla="*/ 2147483647 h 263"/>
              <a:gd name="T10" fmla="*/ 2147483647 w 370"/>
              <a:gd name="T11" fmla="*/ 2147483647 h 263"/>
              <a:gd name="T12" fmla="*/ 2147483647 w 370"/>
              <a:gd name="T13" fmla="*/ 2147483647 h 263"/>
              <a:gd name="T14" fmla="*/ 2147483647 w 370"/>
              <a:gd name="T15" fmla="*/ 2147483647 h 263"/>
              <a:gd name="T16" fmla="*/ 2147483647 w 370"/>
              <a:gd name="T17" fmla="*/ 2147483647 h 263"/>
              <a:gd name="T18" fmla="*/ 2147483647 w 370"/>
              <a:gd name="T19" fmla="*/ 2147483647 h 263"/>
              <a:gd name="T20" fmla="*/ 2147483647 w 370"/>
              <a:gd name="T21" fmla="*/ 2147483647 h 263"/>
              <a:gd name="T22" fmla="*/ 2147483647 w 370"/>
              <a:gd name="T23" fmla="*/ 2147483647 h 263"/>
              <a:gd name="T24" fmla="*/ 2147483647 w 370"/>
              <a:gd name="T25" fmla="*/ 2147483647 h 263"/>
              <a:gd name="T26" fmla="*/ 2147483647 w 370"/>
              <a:gd name="T27" fmla="*/ 2147483647 h 263"/>
              <a:gd name="T28" fmla="*/ 2147483647 w 370"/>
              <a:gd name="T29" fmla="*/ 2147483647 h 263"/>
              <a:gd name="T30" fmla="*/ 2147483647 w 370"/>
              <a:gd name="T31" fmla="*/ 2147483647 h 263"/>
              <a:gd name="T32" fmla="*/ 2147483647 w 370"/>
              <a:gd name="T33" fmla="*/ 2147483647 h 263"/>
              <a:gd name="T34" fmla="*/ 2147483647 w 370"/>
              <a:gd name="T35" fmla="*/ 2147483647 h 263"/>
              <a:gd name="T36" fmla="*/ 2147483647 w 370"/>
              <a:gd name="T37" fmla="*/ 2147483647 h 263"/>
              <a:gd name="T38" fmla="*/ 2147483647 w 370"/>
              <a:gd name="T39" fmla="*/ 2147483647 h 263"/>
              <a:gd name="T40" fmla="*/ 2147483647 w 370"/>
              <a:gd name="T41" fmla="*/ 2147483647 h 263"/>
              <a:gd name="T42" fmla="*/ 2147483647 w 370"/>
              <a:gd name="T43" fmla="*/ 2147483647 h 263"/>
              <a:gd name="T44" fmla="*/ 2147483647 w 370"/>
              <a:gd name="T45" fmla="*/ 2147483647 h 263"/>
              <a:gd name="T46" fmla="*/ 2147483647 w 370"/>
              <a:gd name="T47" fmla="*/ 2147483647 h 263"/>
              <a:gd name="T48" fmla="*/ 2147483647 w 370"/>
              <a:gd name="T49" fmla="*/ 2147483647 h 263"/>
              <a:gd name="T50" fmla="*/ 2147483647 w 370"/>
              <a:gd name="T51" fmla="*/ 2147483647 h 263"/>
              <a:gd name="T52" fmla="*/ 2147483647 w 370"/>
              <a:gd name="T53" fmla="*/ 2147483647 h 263"/>
              <a:gd name="T54" fmla="*/ 0 w 370"/>
              <a:gd name="T55" fmla="*/ 2147483647 h 263"/>
              <a:gd name="T56" fmla="*/ 2147483647 w 370"/>
              <a:gd name="T57" fmla="*/ 2147483647 h 263"/>
              <a:gd name="T58" fmla="*/ 2147483647 w 370"/>
              <a:gd name="T59" fmla="*/ 2147483647 h 263"/>
              <a:gd name="T60" fmla="*/ 2147483647 w 370"/>
              <a:gd name="T61" fmla="*/ 2147483647 h 263"/>
              <a:gd name="T62" fmla="*/ 2147483647 w 370"/>
              <a:gd name="T63" fmla="*/ 2147483647 h 263"/>
              <a:gd name="T64" fmla="*/ 2147483647 w 370"/>
              <a:gd name="T65" fmla="*/ 2147483647 h 263"/>
              <a:gd name="T66" fmla="*/ 2147483647 w 370"/>
              <a:gd name="T67" fmla="*/ 2147483647 h 263"/>
              <a:gd name="T68" fmla="*/ 2147483647 w 370"/>
              <a:gd name="T69" fmla="*/ 2147483647 h 263"/>
              <a:gd name="T70" fmla="*/ 2147483647 w 370"/>
              <a:gd name="T71" fmla="*/ 2147483647 h 263"/>
              <a:gd name="T72" fmla="*/ 2147483647 w 370"/>
              <a:gd name="T73" fmla="*/ 2147483647 h 263"/>
              <a:gd name="T74" fmla="*/ 2147483647 w 370"/>
              <a:gd name="T75" fmla="*/ 2147483647 h 263"/>
              <a:gd name="T76" fmla="*/ 2147483647 w 370"/>
              <a:gd name="T77" fmla="*/ 2147483647 h 263"/>
              <a:gd name="T78" fmla="*/ 2147483647 w 370"/>
              <a:gd name="T79" fmla="*/ 2147483647 h 263"/>
              <a:gd name="T80" fmla="*/ 2147483647 w 370"/>
              <a:gd name="T81" fmla="*/ 2147483647 h 263"/>
              <a:gd name="T82" fmla="*/ 2147483647 w 370"/>
              <a:gd name="T83" fmla="*/ 2147483647 h 263"/>
              <a:gd name="T84" fmla="*/ 2147483647 w 370"/>
              <a:gd name="T85" fmla="*/ 2147483647 h 263"/>
              <a:gd name="T86" fmla="*/ 2147483647 w 370"/>
              <a:gd name="T87" fmla="*/ 2147483647 h 263"/>
              <a:gd name="T88" fmla="*/ 2147483647 w 370"/>
              <a:gd name="T89" fmla="*/ 2147483647 h 263"/>
              <a:gd name="T90" fmla="*/ 2147483647 w 370"/>
              <a:gd name="T91" fmla="*/ 2147483647 h 263"/>
              <a:gd name="T92" fmla="*/ 2147483647 w 370"/>
              <a:gd name="T93" fmla="*/ 2147483647 h 263"/>
              <a:gd name="T94" fmla="*/ 2147483647 w 370"/>
              <a:gd name="T95" fmla="*/ 2147483647 h 263"/>
              <a:gd name="T96" fmla="*/ 2147483647 w 370"/>
              <a:gd name="T97" fmla="*/ 2147483647 h 263"/>
              <a:gd name="T98" fmla="*/ 2147483647 w 370"/>
              <a:gd name="T99" fmla="*/ 2147483647 h 263"/>
              <a:gd name="T100" fmla="*/ 2147483647 w 370"/>
              <a:gd name="T101" fmla="*/ 2147483647 h 263"/>
              <a:gd name="T102" fmla="*/ 2147483647 w 370"/>
              <a:gd name="T103" fmla="*/ 2147483647 h 263"/>
              <a:gd name="T104" fmla="*/ 2147483647 w 370"/>
              <a:gd name="T105" fmla="*/ 2147483647 h 263"/>
              <a:gd name="T106" fmla="*/ 2147483647 w 370"/>
              <a:gd name="T107" fmla="*/ 2147483647 h 263"/>
              <a:gd name="T108" fmla="*/ 2147483647 w 370"/>
              <a:gd name="T109" fmla="*/ 2147483647 h 263"/>
              <a:gd name="T110" fmla="*/ 2147483647 w 370"/>
              <a:gd name="T111" fmla="*/ 2147483647 h 263"/>
              <a:gd name="T112" fmla="*/ 2147483647 w 370"/>
              <a:gd name="T113" fmla="*/ 2147483647 h 26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0"/>
              <a:gd name="T172" fmla="*/ 0 h 263"/>
              <a:gd name="T173" fmla="*/ 370 w 370"/>
              <a:gd name="T174" fmla="*/ 263 h 26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0" h="263">
                <a:moveTo>
                  <a:pt x="115" y="234"/>
                </a:moveTo>
                <a:lnTo>
                  <a:pt x="121" y="241"/>
                </a:lnTo>
                <a:lnTo>
                  <a:pt x="133" y="248"/>
                </a:lnTo>
                <a:lnTo>
                  <a:pt x="149" y="254"/>
                </a:lnTo>
                <a:lnTo>
                  <a:pt x="168" y="259"/>
                </a:lnTo>
                <a:lnTo>
                  <a:pt x="191" y="262"/>
                </a:lnTo>
                <a:lnTo>
                  <a:pt x="216" y="261"/>
                </a:lnTo>
                <a:lnTo>
                  <a:pt x="227" y="259"/>
                </a:lnTo>
                <a:lnTo>
                  <a:pt x="241" y="256"/>
                </a:lnTo>
                <a:lnTo>
                  <a:pt x="253" y="252"/>
                </a:lnTo>
                <a:lnTo>
                  <a:pt x="266" y="246"/>
                </a:lnTo>
                <a:lnTo>
                  <a:pt x="253" y="245"/>
                </a:lnTo>
                <a:lnTo>
                  <a:pt x="241" y="244"/>
                </a:lnTo>
                <a:lnTo>
                  <a:pt x="227" y="241"/>
                </a:lnTo>
                <a:lnTo>
                  <a:pt x="214" y="238"/>
                </a:lnTo>
                <a:lnTo>
                  <a:pt x="237" y="233"/>
                </a:lnTo>
                <a:lnTo>
                  <a:pt x="259" y="227"/>
                </a:lnTo>
                <a:lnTo>
                  <a:pt x="280" y="220"/>
                </a:lnTo>
                <a:lnTo>
                  <a:pt x="299" y="211"/>
                </a:lnTo>
                <a:lnTo>
                  <a:pt x="317" y="202"/>
                </a:lnTo>
                <a:lnTo>
                  <a:pt x="330" y="193"/>
                </a:lnTo>
                <a:lnTo>
                  <a:pt x="340" y="183"/>
                </a:lnTo>
                <a:lnTo>
                  <a:pt x="346" y="174"/>
                </a:lnTo>
                <a:lnTo>
                  <a:pt x="333" y="173"/>
                </a:lnTo>
                <a:lnTo>
                  <a:pt x="320" y="173"/>
                </a:lnTo>
                <a:lnTo>
                  <a:pt x="307" y="172"/>
                </a:lnTo>
                <a:lnTo>
                  <a:pt x="293" y="174"/>
                </a:lnTo>
                <a:lnTo>
                  <a:pt x="311" y="165"/>
                </a:lnTo>
                <a:lnTo>
                  <a:pt x="326" y="156"/>
                </a:lnTo>
                <a:lnTo>
                  <a:pt x="340" y="145"/>
                </a:lnTo>
                <a:lnTo>
                  <a:pt x="350" y="133"/>
                </a:lnTo>
                <a:lnTo>
                  <a:pt x="359" y="121"/>
                </a:lnTo>
                <a:lnTo>
                  <a:pt x="365" y="110"/>
                </a:lnTo>
                <a:lnTo>
                  <a:pt x="368" y="101"/>
                </a:lnTo>
                <a:lnTo>
                  <a:pt x="369" y="92"/>
                </a:lnTo>
                <a:lnTo>
                  <a:pt x="355" y="96"/>
                </a:lnTo>
                <a:lnTo>
                  <a:pt x="342" y="97"/>
                </a:lnTo>
                <a:lnTo>
                  <a:pt x="330" y="100"/>
                </a:lnTo>
                <a:lnTo>
                  <a:pt x="319" y="103"/>
                </a:lnTo>
                <a:lnTo>
                  <a:pt x="322" y="92"/>
                </a:lnTo>
                <a:lnTo>
                  <a:pt x="320" y="78"/>
                </a:lnTo>
                <a:lnTo>
                  <a:pt x="314" y="62"/>
                </a:lnTo>
                <a:lnTo>
                  <a:pt x="307" y="47"/>
                </a:lnTo>
                <a:lnTo>
                  <a:pt x="297" y="32"/>
                </a:lnTo>
                <a:lnTo>
                  <a:pt x="285" y="18"/>
                </a:lnTo>
                <a:lnTo>
                  <a:pt x="274" y="8"/>
                </a:lnTo>
                <a:lnTo>
                  <a:pt x="262" y="0"/>
                </a:lnTo>
                <a:lnTo>
                  <a:pt x="266" y="5"/>
                </a:lnTo>
                <a:lnTo>
                  <a:pt x="268" y="11"/>
                </a:lnTo>
                <a:lnTo>
                  <a:pt x="266" y="16"/>
                </a:lnTo>
                <a:lnTo>
                  <a:pt x="264" y="21"/>
                </a:lnTo>
                <a:lnTo>
                  <a:pt x="257" y="29"/>
                </a:lnTo>
                <a:lnTo>
                  <a:pt x="245" y="37"/>
                </a:lnTo>
                <a:lnTo>
                  <a:pt x="232" y="44"/>
                </a:lnTo>
                <a:lnTo>
                  <a:pt x="218" y="52"/>
                </a:lnTo>
                <a:lnTo>
                  <a:pt x="206" y="60"/>
                </a:lnTo>
                <a:lnTo>
                  <a:pt x="199" y="69"/>
                </a:lnTo>
                <a:lnTo>
                  <a:pt x="197" y="63"/>
                </a:lnTo>
                <a:lnTo>
                  <a:pt x="196" y="55"/>
                </a:lnTo>
                <a:lnTo>
                  <a:pt x="197" y="39"/>
                </a:lnTo>
                <a:lnTo>
                  <a:pt x="175" y="47"/>
                </a:lnTo>
                <a:lnTo>
                  <a:pt x="152" y="56"/>
                </a:lnTo>
                <a:lnTo>
                  <a:pt x="141" y="61"/>
                </a:lnTo>
                <a:lnTo>
                  <a:pt x="133" y="68"/>
                </a:lnTo>
                <a:lnTo>
                  <a:pt x="127" y="77"/>
                </a:lnTo>
                <a:lnTo>
                  <a:pt x="123" y="87"/>
                </a:lnTo>
                <a:lnTo>
                  <a:pt x="118" y="82"/>
                </a:lnTo>
                <a:lnTo>
                  <a:pt x="116" y="77"/>
                </a:lnTo>
                <a:lnTo>
                  <a:pt x="113" y="68"/>
                </a:lnTo>
                <a:lnTo>
                  <a:pt x="102" y="72"/>
                </a:lnTo>
                <a:lnTo>
                  <a:pt x="90" y="79"/>
                </a:lnTo>
                <a:lnTo>
                  <a:pt x="78" y="86"/>
                </a:lnTo>
                <a:lnTo>
                  <a:pt x="66" y="93"/>
                </a:lnTo>
                <a:lnTo>
                  <a:pt x="56" y="103"/>
                </a:lnTo>
                <a:lnTo>
                  <a:pt x="49" y="114"/>
                </a:lnTo>
                <a:lnTo>
                  <a:pt x="44" y="125"/>
                </a:lnTo>
                <a:lnTo>
                  <a:pt x="42" y="138"/>
                </a:lnTo>
                <a:lnTo>
                  <a:pt x="34" y="129"/>
                </a:lnTo>
                <a:lnTo>
                  <a:pt x="26" y="122"/>
                </a:lnTo>
                <a:lnTo>
                  <a:pt x="21" y="117"/>
                </a:lnTo>
                <a:lnTo>
                  <a:pt x="17" y="112"/>
                </a:lnTo>
                <a:lnTo>
                  <a:pt x="6" y="133"/>
                </a:lnTo>
                <a:lnTo>
                  <a:pt x="0" y="154"/>
                </a:lnTo>
                <a:lnTo>
                  <a:pt x="0" y="176"/>
                </a:lnTo>
                <a:lnTo>
                  <a:pt x="2" y="186"/>
                </a:lnTo>
                <a:lnTo>
                  <a:pt x="6" y="196"/>
                </a:lnTo>
                <a:lnTo>
                  <a:pt x="11" y="205"/>
                </a:lnTo>
                <a:lnTo>
                  <a:pt x="19" y="213"/>
                </a:lnTo>
                <a:lnTo>
                  <a:pt x="29" y="218"/>
                </a:lnTo>
                <a:lnTo>
                  <a:pt x="41" y="223"/>
                </a:lnTo>
                <a:lnTo>
                  <a:pt x="54" y="226"/>
                </a:lnTo>
                <a:lnTo>
                  <a:pt x="69" y="227"/>
                </a:lnTo>
                <a:lnTo>
                  <a:pt x="88" y="224"/>
                </a:lnTo>
                <a:lnTo>
                  <a:pt x="108" y="220"/>
                </a:lnTo>
                <a:lnTo>
                  <a:pt x="100" y="217"/>
                </a:lnTo>
                <a:lnTo>
                  <a:pt x="92" y="211"/>
                </a:lnTo>
                <a:lnTo>
                  <a:pt x="85" y="204"/>
                </a:lnTo>
                <a:lnTo>
                  <a:pt x="78" y="196"/>
                </a:lnTo>
                <a:lnTo>
                  <a:pt x="74" y="185"/>
                </a:lnTo>
                <a:lnTo>
                  <a:pt x="71" y="175"/>
                </a:lnTo>
                <a:lnTo>
                  <a:pt x="74" y="164"/>
                </a:lnTo>
                <a:lnTo>
                  <a:pt x="80" y="154"/>
                </a:lnTo>
                <a:lnTo>
                  <a:pt x="85" y="170"/>
                </a:lnTo>
                <a:lnTo>
                  <a:pt x="93" y="186"/>
                </a:lnTo>
                <a:lnTo>
                  <a:pt x="100" y="193"/>
                </a:lnTo>
                <a:lnTo>
                  <a:pt x="108" y="199"/>
                </a:lnTo>
                <a:lnTo>
                  <a:pt x="119" y="202"/>
                </a:lnTo>
                <a:lnTo>
                  <a:pt x="133" y="202"/>
                </a:lnTo>
                <a:lnTo>
                  <a:pt x="160" y="183"/>
                </a:lnTo>
                <a:lnTo>
                  <a:pt x="172" y="174"/>
                </a:lnTo>
                <a:lnTo>
                  <a:pt x="181" y="165"/>
                </a:lnTo>
                <a:lnTo>
                  <a:pt x="170" y="160"/>
                </a:lnTo>
                <a:lnTo>
                  <a:pt x="165" y="155"/>
                </a:lnTo>
                <a:lnTo>
                  <a:pt x="161" y="149"/>
                </a:lnTo>
                <a:lnTo>
                  <a:pt x="156" y="142"/>
                </a:lnTo>
                <a:lnTo>
                  <a:pt x="154" y="135"/>
                </a:lnTo>
                <a:lnTo>
                  <a:pt x="154" y="125"/>
                </a:lnTo>
                <a:lnTo>
                  <a:pt x="156" y="115"/>
                </a:lnTo>
                <a:lnTo>
                  <a:pt x="161" y="127"/>
                </a:lnTo>
                <a:lnTo>
                  <a:pt x="168" y="136"/>
                </a:lnTo>
                <a:lnTo>
                  <a:pt x="176" y="142"/>
                </a:lnTo>
                <a:lnTo>
                  <a:pt x="185" y="145"/>
                </a:lnTo>
                <a:lnTo>
                  <a:pt x="197" y="140"/>
                </a:lnTo>
                <a:lnTo>
                  <a:pt x="208" y="133"/>
                </a:lnTo>
                <a:lnTo>
                  <a:pt x="218" y="124"/>
                </a:lnTo>
                <a:lnTo>
                  <a:pt x="227" y="115"/>
                </a:lnTo>
                <a:lnTo>
                  <a:pt x="243" y="95"/>
                </a:lnTo>
                <a:lnTo>
                  <a:pt x="258" y="73"/>
                </a:lnTo>
                <a:lnTo>
                  <a:pt x="257" y="82"/>
                </a:lnTo>
                <a:lnTo>
                  <a:pt x="256" y="90"/>
                </a:lnTo>
                <a:lnTo>
                  <a:pt x="251" y="103"/>
                </a:lnTo>
                <a:lnTo>
                  <a:pt x="246" y="113"/>
                </a:lnTo>
                <a:lnTo>
                  <a:pt x="239" y="121"/>
                </a:lnTo>
                <a:lnTo>
                  <a:pt x="243" y="124"/>
                </a:lnTo>
                <a:lnTo>
                  <a:pt x="247" y="126"/>
                </a:lnTo>
                <a:lnTo>
                  <a:pt x="252" y="126"/>
                </a:lnTo>
                <a:lnTo>
                  <a:pt x="258" y="125"/>
                </a:lnTo>
                <a:lnTo>
                  <a:pt x="270" y="121"/>
                </a:lnTo>
                <a:lnTo>
                  <a:pt x="280" y="118"/>
                </a:lnTo>
                <a:lnTo>
                  <a:pt x="276" y="126"/>
                </a:lnTo>
                <a:lnTo>
                  <a:pt x="268" y="133"/>
                </a:lnTo>
                <a:lnTo>
                  <a:pt x="259" y="137"/>
                </a:lnTo>
                <a:lnTo>
                  <a:pt x="250" y="140"/>
                </a:lnTo>
                <a:lnTo>
                  <a:pt x="241" y="142"/>
                </a:lnTo>
                <a:lnTo>
                  <a:pt x="233" y="144"/>
                </a:lnTo>
                <a:lnTo>
                  <a:pt x="226" y="145"/>
                </a:lnTo>
                <a:lnTo>
                  <a:pt x="222" y="147"/>
                </a:lnTo>
                <a:lnTo>
                  <a:pt x="210" y="163"/>
                </a:lnTo>
                <a:lnTo>
                  <a:pt x="203" y="172"/>
                </a:lnTo>
                <a:lnTo>
                  <a:pt x="195" y="181"/>
                </a:lnTo>
                <a:lnTo>
                  <a:pt x="199" y="185"/>
                </a:lnTo>
                <a:lnTo>
                  <a:pt x="206" y="189"/>
                </a:lnTo>
                <a:lnTo>
                  <a:pt x="213" y="190"/>
                </a:lnTo>
                <a:lnTo>
                  <a:pt x="223" y="192"/>
                </a:lnTo>
                <a:lnTo>
                  <a:pt x="233" y="191"/>
                </a:lnTo>
                <a:lnTo>
                  <a:pt x="241" y="189"/>
                </a:lnTo>
                <a:lnTo>
                  <a:pt x="250" y="185"/>
                </a:lnTo>
                <a:lnTo>
                  <a:pt x="256" y="180"/>
                </a:lnTo>
                <a:lnTo>
                  <a:pt x="250" y="187"/>
                </a:lnTo>
                <a:lnTo>
                  <a:pt x="241" y="193"/>
                </a:lnTo>
                <a:lnTo>
                  <a:pt x="232" y="199"/>
                </a:lnTo>
                <a:lnTo>
                  <a:pt x="221" y="205"/>
                </a:lnTo>
                <a:lnTo>
                  <a:pt x="208" y="208"/>
                </a:lnTo>
                <a:lnTo>
                  <a:pt x="197" y="210"/>
                </a:lnTo>
                <a:lnTo>
                  <a:pt x="183" y="209"/>
                </a:lnTo>
                <a:lnTo>
                  <a:pt x="172" y="205"/>
                </a:lnTo>
                <a:lnTo>
                  <a:pt x="140" y="221"/>
                </a:lnTo>
                <a:lnTo>
                  <a:pt x="125" y="228"/>
                </a:lnTo>
                <a:lnTo>
                  <a:pt x="119" y="231"/>
                </a:lnTo>
                <a:lnTo>
                  <a:pt x="115" y="234"/>
                </a:lnTo>
                <a:lnTo>
                  <a:pt x="115" y="232"/>
                </a:lnTo>
                <a:lnTo>
                  <a:pt x="115" y="234"/>
                </a:lnTo>
              </a:path>
            </a:pathLst>
          </a:custGeom>
          <a:gradFill rotWithShape="1">
            <a:gsLst>
              <a:gs pos="0">
                <a:srgbClr val="669900"/>
              </a:gs>
              <a:gs pos="100000">
                <a:srgbClr val="009900"/>
              </a:gs>
            </a:gsLst>
            <a:lin ang="5400000" scaled="1"/>
          </a:gra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7655" name="Freeform 7"/>
          <p:cNvSpPr>
            <a:spLocks/>
          </p:cNvSpPr>
          <p:nvPr/>
        </p:nvSpPr>
        <p:spPr bwMode="auto">
          <a:xfrm>
            <a:off x="7011988" y="4684713"/>
            <a:ext cx="609600" cy="503237"/>
          </a:xfrm>
          <a:custGeom>
            <a:avLst/>
            <a:gdLst>
              <a:gd name="T0" fmla="*/ 2147483647 w 384"/>
              <a:gd name="T1" fmla="*/ 2147483647 h 317"/>
              <a:gd name="T2" fmla="*/ 2147483647 w 384"/>
              <a:gd name="T3" fmla="*/ 2147483647 h 317"/>
              <a:gd name="T4" fmla="*/ 2147483647 w 384"/>
              <a:gd name="T5" fmla="*/ 2147483647 h 317"/>
              <a:gd name="T6" fmla="*/ 2147483647 w 384"/>
              <a:gd name="T7" fmla="*/ 2147483647 h 317"/>
              <a:gd name="T8" fmla="*/ 2147483647 w 384"/>
              <a:gd name="T9" fmla="*/ 2147483647 h 317"/>
              <a:gd name="T10" fmla="*/ 2147483647 w 384"/>
              <a:gd name="T11" fmla="*/ 2147483647 h 317"/>
              <a:gd name="T12" fmla="*/ 2147483647 w 384"/>
              <a:gd name="T13" fmla="*/ 2147483647 h 317"/>
              <a:gd name="T14" fmla="*/ 2147483647 w 384"/>
              <a:gd name="T15" fmla="*/ 2147483647 h 317"/>
              <a:gd name="T16" fmla="*/ 2147483647 w 384"/>
              <a:gd name="T17" fmla="*/ 2147483647 h 317"/>
              <a:gd name="T18" fmla="*/ 2147483647 w 384"/>
              <a:gd name="T19" fmla="*/ 2147483647 h 317"/>
              <a:gd name="T20" fmla="*/ 2147483647 w 384"/>
              <a:gd name="T21" fmla="*/ 2147483647 h 317"/>
              <a:gd name="T22" fmla="*/ 2147483647 w 384"/>
              <a:gd name="T23" fmla="*/ 2147483647 h 317"/>
              <a:gd name="T24" fmla="*/ 2147483647 w 384"/>
              <a:gd name="T25" fmla="*/ 2147483647 h 317"/>
              <a:gd name="T26" fmla="*/ 2147483647 w 384"/>
              <a:gd name="T27" fmla="*/ 2147483647 h 317"/>
              <a:gd name="T28" fmla="*/ 2147483647 w 384"/>
              <a:gd name="T29" fmla="*/ 2147483647 h 317"/>
              <a:gd name="T30" fmla="*/ 2147483647 w 384"/>
              <a:gd name="T31" fmla="*/ 2147483647 h 317"/>
              <a:gd name="T32" fmla="*/ 2147483647 w 384"/>
              <a:gd name="T33" fmla="*/ 2147483647 h 317"/>
              <a:gd name="T34" fmla="*/ 2147483647 w 384"/>
              <a:gd name="T35" fmla="*/ 2147483647 h 317"/>
              <a:gd name="T36" fmla="*/ 2147483647 w 384"/>
              <a:gd name="T37" fmla="*/ 2147483647 h 317"/>
              <a:gd name="T38" fmla="*/ 2147483647 w 384"/>
              <a:gd name="T39" fmla="*/ 2147483647 h 317"/>
              <a:gd name="T40" fmla="*/ 2147483647 w 384"/>
              <a:gd name="T41" fmla="*/ 2147483647 h 317"/>
              <a:gd name="T42" fmla="*/ 2147483647 w 384"/>
              <a:gd name="T43" fmla="*/ 2147483647 h 317"/>
              <a:gd name="T44" fmla="*/ 2147483647 w 384"/>
              <a:gd name="T45" fmla="*/ 2147483647 h 317"/>
              <a:gd name="T46" fmla="*/ 2147483647 w 384"/>
              <a:gd name="T47" fmla="*/ 2147483647 h 317"/>
              <a:gd name="T48" fmla="*/ 2147483647 w 384"/>
              <a:gd name="T49" fmla="*/ 2147483647 h 317"/>
              <a:gd name="T50" fmla="*/ 2147483647 w 384"/>
              <a:gd name="T51" fmla="*/ 2147483647 h 317"/>
              <a:gd name="T52" fmla="*/ 2147483647 w 384"/>
              <a:gd name="T53" fmla="*/ 2147483647 h 317"/>
              <a:gd name="T54" fmla="*/ 2147483647 w 384"/>
              <a:gd name="T55" fmla="*/ 2147483647 h 317"/>
              <a:gd name="T56" fmla="*/ 2147483647 w 384"/>
              <a:gd name="T57" fmla="*/ 2147483647 h 317"/>
              <a:gd name="T58" fmla="*/ 2147483647 w 384"/>
              <a:gd name="T59" fmla="*/ 2147483647 h 317"/>
              <a:gd name="T60" fmla="*/ 2147483647 w 384"/>
              <a:gd name="T61" fmla="*/ 2147483647 h 317"/>
              <a:gd name="T62" fmla="*/ 2147483647 w 384"/>
              <a:gd name="T63" fmla="*/ 2147483647 h 317"/>
              <a:gd name="T64" fmla="*/ 2147483647 w 384"/>
              <a:gd name="T65" fmla="*/ 2147483647 h 317"/>
              <a:gd name="T66" fmla="*/ 2147483647 w 384"/>
              <a:gd name="T67" fmla="*/ 2147483647 h 317"/>
              <a:gd name="T68" fmla="*/ 2147483647 w 384"/>
              <a:gd name="T69" fmla="*/ 2147483647 h 317"/>
              <a:gd name="T70" fmla="*/ 2147483647 w 384"/>
              <a:gd name="T71" fmla="*/ 2147483647 h 317"/>
              <a:gd name="T72" fmla="*/ 2147483647 w 384"/>
              <a:gd name="T73" fmla="*/ 2147483647 h 317"/>
              <a:gd name="T74" fmla="*/ 2147483647 w 384"/>
              <a:gd name="T75" fmla="*/ 2147483647 h 317"/>
              <a:gd name="T76" fmla="*/ 2147483647 w 384"/>
              <a:gd name="T77" fmla="*/ 2147483647 h 317"/>
              <a:gd name="T78" fmla="*/ 2147483647 w 384"/>
              <a:gd name="T79" fmla="*/ 2147483647 h 317"/>
              <a:gd name="T80" fmla="*/ 2147483647 w 384"/>
              <a:gd name="T81" fmla="*/ 2147483647 h 317"/>
              <a:gd name="T82" fmla="*/ 2147483647 w 384"/>
              <a:gd name="T83" fmla="*/ 2147483647 h 317"/>
              <a:gd name="T84" fmla="*/ 2147483647 w 384"/>
              <a:gd name="T85" fmla="*/ 2147483647 h 317"/>
              <a:gd name="T86" fmla="*/ 2147483647 w 384"/>
              <a:gd name="T87" fmla="*/ 2147483647 h 317"/>
              <a:gd name="T88" fmla="*/ 2147483647 w 384"/>
              <a:gd name="T89" fmla="*/ 2147483647 h 317"/>
              <a:gd name="T90" fmla="*/ 2147483647 w 384"/>
              <a:gd name="T91" fmla="*/ 2147483647 h 317"/>
              <a:gd name="T92" fmla="*/ 2147483647 w 384"/>
              <a:gd name="T93" fmla="*/ 2147483647 h 317"/>
              <a:gd name="T94" fmla="*/ 2147483647 w 384"/>
              <a:gd name="T95" fmla="*/ 2147483647 h 317"/>
              <a:gd name="T96" fmla="*/ 2147483647 w 384"/>
              <a:gd name="T97" fmla="*/ 2147483647 h 317"/>
              <a:gd name="T98" fmla="*/ 2147483647 w 384"/>
              <a:gd name="T99" fmla="*/ 2147483647 h 317"/>
              <a:gd name="T100" fmla="*/ 2147483647 w 384"/>
              <a:gd name="T101" fmla="*/ 2147483647 h 317"/>
              <a:gd name="T102" fmla="*/ 2147483647 w 384"/>
              <a:gd name="T103" fmla="*/ 2147483647 h 317"/>
              <a:gd name="T104" fmla="*/ 2147483647 w 384"/>
              <a:gd name="T105" fmla="*/ 2147483647 h 317"/>
              <a:gd name="T106" fmla="*/ 2147483647 w 384"/>
              <a:gd name="T107" fmla="*/ 2147483647 h 317"/>
              <a:gd name="T108" fmla="*/ 2147483647 w 384"/>
              <a:gd name="T109" fmla="*/ 2147483647 h 317"/>
              <a:gd name="T110" fmla="*/ 2147483647 w 384"/>
              <a:gd name="T111" fmla="*/ 2147483647 h 317"/>
              <a:gd name="T112" fmla="*/ 2147483647 w 384"/>
              <a:gd name="T113" fmla="*/ 2147483647 h 317"/>
              <a:gd name="T114" fmla="*/ 2147483647 w 384"/>
              <a:gd name="T115" fmla="*/ 2147483647 h 31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84"/>
              <a:gd name="T175" fmla="*/ 0 h 317"/>
              <a:gd name="T176" fmla="*/ 384 w 384"/>
              <a:gd name="T177" fmla="*/ 317 h 31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84" h="317">
                <a:moveTo>
                  <a:pt x="268" y="2"/>
                </a:moveTo>
                <a:lnTo>
                  <a:pt x="287" y="8"/>
                </a:lnTo>
                <a:lnTo>
                  <a:pt x="306" y="17"/>
                </a:lnTo>
                <a:lnTo>
                  <a:pt x="324" y="28"/>
                </a:lnTo>
                <a:lnTo>
                  <a:pt x="337" y="40"/>
                </a:lnTo>
                <a:lnTo>
                  <a:pt x="347" y="53"/>
                </a:lnTo>
                <a:lnTo>
                  <a:pt x="352" y="68"/>
                </a:lnTo>
                <a:lnTo>
                  <a:pt x="352" y="86"/>
                </a:lnTo>
                <a:lnTo>
                  <a:pt x="349" y="95"/>
                </a:lnTo>
                <a:lnTo>
                  <a:pt x="345" y="105"/>
                </a:lnTo>
                <a:lnTo>
                  <a:pt x="359" y="103"/>
                </a:lnTo>
                <a:lnTo>
                  <a:pt x="370" y="100"/>
                </a:lnTo>
                <a:lnTo>
                  <a:pt x="377" y="96"/>
                </a:lnTo>
                <a:lnTo>
                  <a:pt x="381" y="91"/>
                </a:lnTo>
                <a:lnTo>
                  <a:pt x="381" y="116"/>
                </a:lnTo>
                <a:lnTo>
                  <a:pt x="379" y="130"/>
                </a:lnTo>
                <a:lnTo>
                  <a:pt x="374" y="144"/>
                </a:lnTo>
                <a:lnTo>
                  <a:pt x="369" y="158"/>
                </a:lnTo>
                <a:lnTo>
                  <a:pt x="360" y="171"/>
                </a:lnTo>
                <a:lnTo>
                  <a:pt x="349" y="184"/>
                </a:lnTo>
                <a:lnTo>
                  <a:pt x="333" y="194"/>
                </a:lnTo>
                <a:lnTo>
                  <a:pt x="349" y="197"/>
                </a:lnTo>
                <a:lnTo>
                  <a:pt x="362" y="197"/>
                </a:lnTo>
                <a:lnTo>
                  <a:pt x="374" y="194"/>
                </a:lnTo>
                <a:lnTo>
                  <a:pt x="383" y="188"/>
                </a:lnTo>
                <a:lnTo>
                  <a:pt x="374" y="202"/>
                </a:lnTo>
                <a:lnTo>
                  <a:pt x="365" y="215"/>
                </a:lnTo>
                <a:lnTo>
                  <a:pt x="344" y="242"/>
                </a:lnTo>
                <a:lnTo>
                  <a:pt x="331" y="253"/>
                </a:lnTo>
                <a:lnTo>
                  <a:pt x="316" y="264"/>
                </a:lnTo>
                <a:lnTo>
                  <a:pt x="297" y="271"/>
                </a:lnTo>
                <a:lnTo>
                  <a:pt x="275" y="277"/>
                </a:lnTo>
                <a:lnTo>
                  <a:pt x="281" y="283"/>
                </a:lnTo>
                <a:lnTo>
                  <a:pt x="290" y="289"/>
                </a:lnTo>
                <a:lnTo>
                  <a:pt x="298" y="292"/>
                </a:lnTo>
                <a:lnTo>
                  <a:pt x="306" y="293"/>
                </a:lnTo>
                <a:lnTo>
                  <a:pt x="293" y="297"/>
                </a:lnTo>
                <a:lnTo>
                  <a:pt x="279" y="300"/>
                </a:lnTo>
                <a:lnTo>
                  <a:pt x="248" y="307"/>
                </a:lnTo>
                <a:lnTo>
                  <a:pt x="216" y="313"/>
                </a:lnTo>
                <a:lnTo>
                  <a:pt x="183" y="316"/>
                </a:lnTo>
                <a:lnTo>
                  <a:pt x="168" y="316"/>
                </a:lnTo>
                <a:lnTo>
                  <a:pt x="154" y="314"/>
                </a:lnTo>
                <a:lnTo>
                  <a:pt x="141" y="311"/>
                </a:lnTo>
                <a:lnTo>
                  <a:pt x="128" y="306"/>
                </a:lnTo>
                <a:lnTo>
                  <a:pt x="120" y="299"/>
                </a:lnTo>
                <a:lnTo>
                  <a:pt x="113" y="289"/>
                </a:lnTo>
                <a:lnTo>
                  <a:pt x="108" y="277"/>
                </a:lnTo>
                <a:lnTo>
                  <a:pt x="107" y="262"/>
                </a:lnTo>
                <a:lnTo>
                  <a:pt x="120" y="258"/>
                </a:lnTo>
                <a:lnTo>
                  <a:pt x="134" y="253"/>
                </a:lnTo>
                <a:lnTo>
                  <a:pt x="146" y="258"/>
                </a:lnTo>
                <a:lnTo>
                  <a:pt x="160" y="261"/>
                </a:lnTo>
                <a:lnTo>
                  <a:pt x="175" y="262"/>
                </a:lnTo>
                <a:lnTo>
                  <a:pt x="190" y="262"/>
                </a:lnTo>
                <a:lnTo>
                  <a:pt x="205" y="261"/>
                </a:lnTo>
                <a:lnTo>
                  <a:pt x="219" y="259"/>
                </a:lnTo>
                <a:lnTo>
                  <a:pt x="232" y="256"/>
                </a:lnTo>
                <a:lnTo>
                  <a:pt x="243" y="253"/>
                </a:lnTo>
                <a:lnTo>
                  <a:pt x="225" y="250"/>
                </a:lnTo>
                <a:lnTo>
                  <a:pt x="209" y="247"/>
                </a:lnTo>
                <a:lnTo>
                  <a:pt x="196" y="244"/>
                </a:lnTo>
                <a:lnTo>
                  <a:pt x="185" y="241"/>
                </a:lnTo>
                <a:lnTo>
                  <a:pt x="168" y="235"/>
                </a:lnTo>
                <a:lnTo>
                  <a:pt x="161" y="232"/>
                </a:lnTo>
                <a:lnTo>
                  <a:pt x="155" y="230"/>
                </a:lnTo>
                <a:lnTo>
                  <a:pt x="175" y="220"/>
                </a:lnTo>
                <a:lnTo>
                  <a:pt x="194" y="210"/>
                </a:lnTo>
                <a:lnTo>
                  <a:pt x="209" y="201"/>
                </a:lnTo>
                <a:lnTo>
                  <a:pt x="223" y="194"/>
                </a:lnTo>
                <a:lnTo>
                  <a:pt x="231" y="195"/>
                </a:lnTo>
                <a:lnTo>
                  <a:pt x="242" y="195"/>
                </a:lnTo>
                <a:lnTo>
                  <a:pt x="252" y="194"/>
                </a:lnTo>
                <a:lnTo>
                  <a:pt x="265" y="191"/>
                </a:lnTo>
                <a:lnTo>
                  <a:pt x="277" y="187"/>
                </a:lnTo>
                <a:lnTo>
                  <a:pt x="289" y="182"/>
                </a:lnTo>
                <a:lnTo>
                  <a:pt x="301" y="174"/>
                </a:lnTo>
                <a:lnTo>
                  <a:pt x="312" y="165"/>
                </a:lnTo>
                <a:lnTo>
                  <a:pt x="293" y="170"/>
                </a:lnTo>
                <a:lnTo>
                  <a:pt x="277" y="173"/>
                </a:lnTo>
                <a:lnTo>
                  <a:pt x="264" y="174"/>
                </a:lnTo>
                <a:lnTo>
                  <a:pt x="250" y="173"/>
                </a:lnTo>
                <a:lnTo>
                  <a:pt x="257" y="165"/>
                </a:lnTo>
                <a:lnTo>
                  <a:pt x="266" y="154"/>
                </a:lnTo>
                <a:lnTo>
                  <a:pt x="275" y="142"/>
                </a:lnTo>
                <a:lnTo>
                  <a:pt x="285" y="128"/>
                </a:lnTo>
                <a:lnTo>
                  <a:pt x="293" y="113"/>
                </a:lnTo>
                <a:lnTo>
                  <a:pt x="298" y="100"/>
                </a:lnTo>
                <a:lnTo>
                  <a:pt x="303" y="87"/>
                </a:lnTo>
                <a:lnTo>
                  <a:pt x="304" y="76"/>
                </a:lnTo>
                <a:lnTo>
                  <a:pt x="292" y="91"/>
                </a:lnTo>
                <a:lnTo>
                  <a:pt x="280" y="107"/>
                </a:lnTo>
                <a:lnTo>
                  <a:pt x="269" y="124"/>
                </a:lnTo>
                <a:lnTo>
                  <a:pt x="257" y="141"/>
                </a:lnTo>
                <a:lnTo>
                  <a:pt x="245" y="155"/>
                </a:lnTo>
                <a:lnTo>
                  <a:pt x="233" y="169"/>
                </a:lnTo>
                <a:lnTo>
                  <a:pt x="220" y="178"/>
                </a:lnTo>
                <a:lnTo>
                  <a:pt x="213" y="181"/>
                </a:lnTo>
                <a:lnTo>
                  <a:pt x="207" y="183"/>
                </a:lnTo>
                <a:lnTo>
                  <a:pt x="196" y="173"/>
                </a:lnTo>
                <a:lnTo>
                  <a:pt x="188" y="163"/>
                </a:lnTo>
                <a:lnTo>
                  <a:pt x="175" y="142"/>
                </a:lnTo>
                <a:lnTo>
                  <a:pt x="175" y="163"/>
                </a:lnTo>
                <a:lnTo>
                  <a:pt x="177" y="171"/>
                </a:lnTo>
                <a:lnTo>
                  <a:pt x="178" y="177"/>
                </a:lnTo>
                <a:lnTo>
                  <a:pt x="180" y="183"/>
                </a:lnTo>
                <a:lnTo>
                  <a:pt x="182" y="187"/>
                </a:lnTo>
                <a:lnTo>
                  <a:pt x="188" y="193"/>
                </a:lnTo>
                <a:lnTo>
                  <a:pt x="160" y="208"/>
                </a:lnTo>
                <a:lnTo>
                  <a:pt x="145" y="216"/>
                </a:lnTo>
                <a:lnTo>
                  <a:pt x="130" y="223"/>
                </a:lnTo>
                <a:lnTo>
                  <a:pt x="117" y="211"/>
                </a:lnTo>
                <a:lnTo>
                  <a:pt x="105" y="197"/>
                </a:lnTo>
                <a:lnTo>
                  <a:pt x="95" y="182"/>
                </a:lnTo>
                <a:lnTo>
                  <a:pt x="93" y="176"/>
                </a:lnTo>
                <a:lnTo>
                  <a:pt x="92" y="170"/>
                </a:lnTo>
                <a:lnTo>
                  <a:pt x="90" y="181"/>
                </a:lnTo>
                <a:lnTo>
                  <a:pt x="90" y="191"/>
                </a:lnTo>
                <a:lnTo>
                  <a:pt x="93" y="211"/>
                </a:lnTo>
                <a:lnTo>
                  <a:pt x="97" y="220"/>
                </a:lnTo>
                <a:lnTo>
                  <a:pt x="101" y="228"/>
                </a:lnTo>
                <a:lnTo>
                  <a:pt x="103" y="234"/>
                </a:lnTo>
                <a:lnTo>
                  <a:pt x="107" y="238"/>
                </a:lnTo>
                <a:lnTo>
                  <a:pt x="93" y="244"/>
                </a:lnTo>
                <a:lnTo>
                  <a:pt x="80" y="248"/>
                </a:lnTo>
                <a:lnTo>
                  <a:pt x="66" y="251"/>
                </a:lnTo>
                <a:lnTo>
                  <a:pt x="55" y="253"/>
                </a:lnTo>
                <a:lnTo>
                  <a:pt x="44" y="254"/>
                </a:lnTo>
                <a:lnTo>
                  <a:pt x="34" y="254"/>
                </a:lnTo>
                <a:lnTo>
                  <a:pt x="26" y="253"/>
                </a:lnTo>
                <a:lnTo>
                  <a:pt x="16" y="251"/>
                </a:lnTo>
                <a:lnTo>
                  <a:pt x="8" y="239"/>
                </a:lnTo>
                <a:lnTo>
                  <a:pt x="2" y="224"/>
                </a:lnTo>
                <a:lnTo>
                  <a:pt x="0" y="208"/>
                </a:lnTo>
                <a:lnTo>
                  <a:pt x="2" y="192"/>
                </a:lnTo>
                <a:lnTo>
                  <a:pt x="7" y="176"/>
                </a:lnTo>
                <a:lnTo>
                  <a:pt x="14" y="160"/>
                </a:lnTo>
                <a:lnTo>
                  <a:pt x="24" y="145"/>
                </a:lnTo>
                <a:lnTo>
                  <a:pt x="37" y="131"/>
                </a:lnTo>
                <a:lnTo>
                  <a:pt x="46" y="142"/>
                </a:lnTo>
                <a:lnTo>
                  <a:pt x="57" y="154"/>
                </a:lnTo>
                <a:lnTo>
                  <a:pt x="60" y="144"/>
                </a:lnTo>
                <a:lnTo>
                  <a:pt x="66" y="132"/>
                </a:lnTo>
                <a:lnTo>
                  <a:pt x="83" y="108"/>
                </a:lnTo>
                <a:lnTo>
                  <a:pt x="93" y="96"/>
                </a:lnTo>
                <a:lnTo>
                  <a:pt x="103" y="87"/>
                </a:lnTo>
                <a:lnTo>
                  <a:pt x="113" y="80"/>
                </a:lnTo>
                <a:lnTo>
                  <a:pt x="121" y="76"/>
                </a:lnTo>
                <a:lnTo>
                  <a:pt x="124" y="84"/>
                </a:lnTo>
                <a:lnTo>
                  <a:pt x="130" y="93"/>
                </a:lnTo>
                <a:lnTo>
                  <a:pt x="136" y="103"/>
                </a:lnTo>
                <a:lnTo>
                  <a:pt x="141" y="110"/>
                </a:lnTo>
                <a:lnTo>
                  <a:pt x="155" y="95"/>
                </a:lnTo>
                <a:lnTo>
                  <a:pt x="170" y="83"/>
                </a:lnTo>
                <a:lnTo>
                  <a:pt x="184" y="74"/>
                </a:lnTo>
                <a:lnTo>
                  <a:pt x="190" y="71"/>
                </a:lnTo>
                <a:lnTo>
                  <a:pt x="195" y="70"/>
                </a:lnTo>
                <a:lnTo>
                  <a:pt x="203" y="65"/>
                </a:lnTo>
                <a:lnTo>
                  <a:pt x="209" y="58"/>
                </a:lnTo>
                <a:lnTo>
                  <a:pt x="213" y="49"/>
                </a:lnTo>
                <a:lnTo>
                  <a:pt x="213" y="38"/>
                </a:lnTo>
                <a:lnTo>
                  <a:pt x="223" y="49"/>
                </a:lnTo>
                <a:lnTo>
                  <a:pt x="228" y="53"/>
                </a:lnTo>
                <a:lnTo>
                  <a:pt x="232" y="56"/>
                </a:lnTo>
                <a:lnTo>
                  <a:pt x="238" y="65"/>
                </a:lnTo>
                <a:lnTo>
                  <a:pt x="240" y="69"/>
                </a:lnTo>
                <a:lnTo>
                  <a:pt x="239" y="74"/>
                </a:lnTo>
                <a:lnTo>
                  <a:pt x="256" y="62"/>
                </a:lnTo>
                <a:lnTo>
                  <a:pt x="264" y="55"/>
                </a:lnTo>
                <a:lnTo>
                  <a:pt x="269" y="48"/>
                </a:lnTo>
                <a:lnTo>
                  <a:pt x="273" y="40"/>
                </a:lnTo>
                <a:lnTo>
                  <a:pt x="275" y="29"/>
                </a:lnTo>
                <a:lnTo>
                  <a:pt x="273" y="17"/>
                </a:lnTo>
                <a:lnTo>
                  <a:pt x="268" y="2"/>
                </a:lnTo>
                <a:lnTo>
                  <a:pt x="270" y="0"/>
                </a:lnTo>
                <a:lnTo>
                  <a:pt x="268" y="2"/>
                </a:lnTo>
              </a:path>
            </a:pathLst>
          </a:custGeom>
          <a:gradFill rotWithShape="1">
            <a:gsLst>
              <a:gs pos="0">
                <a:srgbClr val="669900"/>
              </a:gs>
              <a:gs pos="100000">
                <a:srgbClr val="009900"/>
              </a:gs>
            </a:gsLst>
            <a:lin ang="5400000" scaled="1"/>
          </a:gra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7656" name="Freeform 8"/>
          <p:cNvSpPr>
            <a:spLocks/>
          </p:cNvSpPr>
          <p:nvPr/>
        </p:nvSpPr>
        <p:spPr bwMode="auto">
          <a:xfrm>
            <a:off x="5835650" y="5099050"/>
            <a:ext cx="568325" cy="436563"/>
          </a:xfrm>
          <a:custGeom>
            <a:avLst/>
            <a:gdLst>
              <a:gd name="T0" fmla="*/ 2147483647 w 358"/>
              <a:gd name="T1" fmla="*/ 2147483647 h 275"/>
              <a:gd name="T2" fmla="*/ 2147483647 w 358"/>
              <a:gd name="T3" fmla="*/ 2147483647 h 275"/>
              <a:gd name="T4" fmla="*/ 2147483647 w 358"/>
              <a:gd name="T5" fmla="*/ 2147483647 h 275"/>
              <a:gd name="T6" fmla="*/ 0 w 358"/>
              <a:gd name="T7" fmla="*/ 2147483647 h 275"/>
              <a:gd name="T8" fmla="*/ 2147483647 w 358"/>
              <a:gd name="T9" fmla="*/ 2147483647 h 275"/>
              <a:gd name="T10" fmla="*/ 2147483647 w 358"/>
              <a:gd name="T11" fmla="*/ 2147483647 h 275"/>
              <a:gd name="T12" fmla="*/ 2147483647 w 358"/>
              <a:gd name="T13" fmla="*/ 2147483647 h 275"/>
              <a:gd name="T14" fmla="*/ 2147483647 w 358"/>
              <a:gd name="T15" fmla="*/ 2147483647 h 275"/>
              <a:gd name="T16" fmla="*/ 2147483647 w 358"/>
              <a:gd name="T17" fmla="*/ 2147483647 h 275"/>
              <a:gd name="T18" fmla="*/ 2147483647 w 358"/>
              <a:gd name="T19" fmla="*/ 2147483647 h 275"/>
              <a:gd name="T20" fmla="*/ 2147483647 w 358"/>
              <a:gd name="T21" fmla="*/ 2147483647 h 275"/>
              <a:gd name="T22" fmla="*/ 2147483647 w 358"/>
              <a:gd name="T23" fmla="*/ 2147483647 h 275"/>
              <a:gd name="T24" fmla="*/ 2147483647 w 358"/>
              <a:gd name="T25" fmla="*/ 2147483647 h 275"/>
              <a:gd name="T26" fmla="*/ 2147483647 w 358"/>
              <a:gd name="T27" fmla="*/ 2147483647 h 275"/>
              <a:gd name="T28" fmla="*/ 2147483647 w 358"/>
              <a:gd name="T29" fmla="*/ 2147483647 h 275"/>
              <a:gd name="T30" fmla="*/ 2147483647 w 358"/>
              <a:gd name="T31" fmla="*/ 2147483647 h 275"/>
              <a:gd name="T32" fmla="*/ 2147483647 w 358"/>
              <a:gd name="T33" fmla="*/ 2147483647 h 275"/>
              <a:gd name="T34" fmla="*/ 2147483647 w 358"/>
              <a:gd name="T35" fmla="*/ 2147483647 h 275"/>
              <a:gd name="T36" fmla="*/ 2147483647 w 358"/>
              <a:gd name="T37" fmla="*/ 2147483647 h 275"/>
              <a:gd name="T38" fmla="*/ 2147483647 w 358"/>
              <a:gd name="T39" fmla="*/ 2147483647 h 275"/>
              <a:gd name="T40" fmla="*/ 2147483647 w 358"/>
              <a:gd name="T41" fmla="*/ 2147483647 h 275"/>
              <a:gd name="T42" fmla="*/ 2147483647 w 358"/>
              <a:gd name="T43" fmla="*/ 2147483647 h 275"/>
              <a:gd name="T44" fmla="*/ 2147483647 w 358"/>
              <a:gd name="T45" fmla="*/ 2147483647 h 275"/>
              <a:gd name="T46" fmla="*/ 2147483647 w 358"/>
              <a:gd name="T47" fmla="*/ 2147483647 h 275"/>
              <a:gd name="T48" fmla="*/ 2147483647 w 358"/>
              <a:gd name="T49" fmla="*/ 2147483647 h 275"/>
              <a:gd name="T50" fmla="*/ 2147483647 w 358"/>
              <a:gd name="T51" fmla="*/ 2147483647 h 275"/>
              <a:gd name="T52" fmla="*/ 2147483647 w 358"/>
              <a:gd name="T53" fmla="*/ 2147483647 h 275"/>
              <a:gd name="T54" fmla="*/ 2147483647 w 358"/>
              <a:gd name="T55" fmla="*/ 2147483647 h 275"/>
              <a:gd name="T56" fmla="*/ 2147483647 w 358"/>
              <a:gd name="T57" fmla="*/ 2147483647 h 275"/>
              <a:gd name="T58" fmla="*/ 2147483647 w 358"/>
              <a:gd name="T59" fmla="*/ 2147483647 h 275"/>
              <a:gd name="T60" fmla="*/ 2147483647 w 358"/>
              <a:gd name="T61" fmla="*/ 2147483647 h 275"/>
              <a:gd name="T62" fmla="*/ 2147483647 w 358"/>
              <a:gd name="T63" fmla="*/ 2147483647 h 275"/>
              <a:gd name="T64" fmla="*/ 2147483647 w 358"/>
              <a:gd name="T65" fmla="*/ 2147483647 h 275"/>
              <a:gd name="T66" fmla="*/ 2147483647 w 358"/>
              <a:gd name="T67" fmla="*/ 0 h 275"/>
              <a:gd name="T68" fmla="*/ 2147483647 w 358"/>
              <a:gd name="T69" fmla="*/ 2147483647 h 275"/>
              <a:gd name="T70" fmla="*/ 2147483647 w 358"/>
              <a:gd name="T71" fmla="*/ 2147483647 h 275"/>
              <a:gd name="T72" fmla="*/ 2147483647 w 358"/>
              <a:gd name="T73" fmla="*/ 2147483647 h 275"/>
              <a:gd name="T74" fmla="*/ 2147483647 w 358"/>
              <a:gd name="T75" fmla="*/ 2147483647 h 275"/>
              <a:gd name="T76" fmla="*/ 2147483647 w 358"/>
              <a:gd name="T77" fmla="*/ 2147483647 h 275"/>
              <a:gd name="T78" fmla="*/ 2147483647 w 358"/>
              <a:gd name="T79" fmla="*/ 2147483647 h 275"/>
              <a:gd name="T80" fmla="*/ 2147483647 w 358"/>
              <a:gd name="T81" fmla="*/ 2147483647 h 275"/>
              <a:gd name="T82" fmla="*/ 2147483647 w 358"/>
              <a:gd name="T83" fmla="*/ 2147483647 h 275"/>
              <a:gd name="T84" fmla="*/ 2147483647 w 358"/>
              <a:gd name="T85" fmla="*/ 2147483647 h 275"/>
              <a:gd name="T86" fmla="*/ 2147483647 w 358"/>
              <a:gd name="T87" fmla="*/ 2147483647 h 275"/>
              <a:gd name="T88" fmla="*/ 2147483647 w 358"/>
              <a:gd name="T89" fmla="*/ 2147483647 h 275"/>
              <a:gd name="T90" fmla="*/ 2147483647 w 358"/>
              <a:gd name="T91" fmla="*/ 2147483647 h 275"/>
              <a:gd name="T92" fmla="*/ 2147483647 w 358"/>
              <a:gd name="T93" fmla="*/ 2147483647 h 275"/>
              <a:gd name="T94" fmla="*/ 2147483647 w 358"/>
              <a:gd name="T95" fmla="*/ 2147483647 h 275"/>
              <a:gd name="T96" fmla="*/ 2147483647 w 358"/>
              <a:gd name="T97" fmla="*/ 2147483647 h 275"/>
              <a:gd name="T98" fmla="*/ 2147483647 w 358"/>
              <a:gd name="T99" fmla="*/ 2147483647 h 275"/>
              <a:gd name="T100" fmla="*/ 2147483647 w 358"/>
              <a:gd name="T101" fmla="*/ 2147483647 h 275"/>
              <a:gd name="T102" fmla="*/ 2147483647 w 358"/>
              <a:gd name="T103" fmla="*/ 2147483647 h 275"/>
              <a:gd name="T104" fmla="*/ 2147483647 w 358"/>
              <a:gd name="T105" fmla="*/ 2147483647 h 275"/>
              <a:gd name="T106" fmla="*/ 2147483647 w 358"/>
              <a:gd name="T107" fmla="*/ 2147483647 h 275"/>
              <a:gd name="T108" fmla="*/ 2147483647 w 358"/>
              <a:gd name="T109" fmla="*/ 2147483647 h 275"/>
              <a:gd name="T110" fmla="*/ 2147483647 w 358"/>
              <a:gd name="T111" fmla="*/ 2147483647 h 275"/>
              <a:gd name="T112" fmla="*/ 2147483647 w 358"/>
              <a:gd name="T113" fmla="*/ 2147483647 h 275"/>
              <a:gd name="T114" fmla="*/ 2147483647 w 358"/>
              <a:gd name="T115" fmla="*/ 2147483647 h 2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58"/>
              <a:gd name="T175" fmla="*/ 0 h 275"/>
              <a:gd name="T176" fmla="*/ 358 w 358"/>
              <a:gd name="T177" fmla="*/ 275 h 27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58" h="275">
                <a:moveTo>
                  <a:pt x="77" y="36"/>
                </a:moveTo>
                <a:lnTo>
                  <a:pt x="69" y="29"/>
                </a:lnTo>
                <a:lnTo>
                  <a:pt x="60" y="25"/>
                </a:lnTo>
                <a:lnTo>
                  <a:pt x="50" y="23"/>
                </a:lnTo>
                <a:lnTo>
                  <a:pt x="40" y="23"/>
                </a:lnTo>
                <a:lnTo>
                  <a:pt x="31" y="25"/>
                </a:lnTo>
                <a:lnTo>
                  <a:pt x="23" y="29"/>
                </a:lnTo>
                <a:lnTo>
                  <a:pt x="15" y="34"/>
                </a:lnTo>
                <a:lnTo>
                  <a:pt x="9" y="42"/>
                </a:lnTo>
                <a:lnTo>
                  <a:pt x="3" y="51"/>
                </a:lnTo>
                <a:lnTo>
                  <a:pt x="0" y="61"/>
                </a:lnTo>
                <a:lnTo>
                  <a:pt x="0" y="72"/>
                </a:lnTo>
                <a:lnTo>
                  <a:pt x="1" y="85"/>
                </a:lnTo>
                <a:lnTo>
                  <a:pt x="6" y="98"/>
                </a:lnTo>
                <a:lnTo>
                  <a:pt x="14" y="113"/>
                </a:lnTo>
                <a:lnTo>
                  <a:pt x="26" y="129"/>
                </a:lnTo>
                <a:lnTo>
                  <a:pt x="41" y="145"/>
                </a:lnTo>
                <a:lnTo>
                  <a:pt x="46" y="140"/>
                </a:lnTo>
                <a:lnTo>
                  <a:pt x="52" y="135"/>
                </a:lnTo>
                <a:lnTo>
                  <a:pt x="69" y="127"/>
                </a:lnTo>
                <a:lnTo>
                  <a:pt x="69" y="136"/>
                </a:lnTo>
                <a:lnTo>
                  <a:pt x="73" y="146"/>
                </a:lnTo>
                <a:lnTo>
                  <a:pt x="84" y="162"/>
                </a:lnTo>
                <a:lnTo>
                  <a:pt x="97" y="174"/>
                </a:lnTo>
                <a:lnTo>
                  <a:pt x="102" y="179"/>
                </a:lnTo>
                <a:lnTo>
                  <a:pt x="107" y="182"/>
                </a:lnTo>
                <a:lnTo>
                  <a:pt x="117" y="171"/>
                </a:lnTo>
                <a:lnTo>
                  <a:pt x="123" y="158"/>
                </a:lnTo>
                <a:lnTo>
                  <a:pt x="127" y="166"/>
                </a:lnTo>
                <a:lnTo>
                  <a:pt x="131" y="173"/>
                </a:lnTo>
                <a:lnTo>
                  <a:pt x="136" y="179"/>
                </a:lnTo>
                <a:lnTo>
                  <a:pt x="140" y="182"/>
                </a:lnTo>
                <a:lnTo>
                  <a:pt x="152" y="188"/>
                </a:lnTo>
                <a:lnTo>
                  <a:pt x="159" y="193"/>
                </a:lnTo>
                <a:lnTo>
                  <a:pt x="164" y="200"/>
                </a:lnTo>
                <a:lnTo>
                  <a:pt x="167" y="208"/>
                </a:lnTo>
                <a:lnTo>
                  <a:pt x="167" y="215"/>
                </a:lnTo>
                <a:lnTo>
                  <a:pt x="164" y="221"/>
                </a:lnTo>
                <a:lnTo>
                  <a:pt x="177" y="213"/>
                </a:lnTo>
                <a:lnTo>
                  <a:pt x="187" y="205"/>
                </a:lnTo>
                <a:lnTo>
                  <a:pt x="195" y="197"/>
                </a:lnTo>
                <a:lnTo>
                  <a:pt x="196" y="187"/>
                </a:lnTo>
                <a:lnTo>
                  <a:pt x="198" y="199"/>
                </a:lnTo>
                <a:lnTo>
                  <a:pt x="204" y="209"/>
                </a:lnTo>
                <a:lnTo>
                  <a:pt x="210" y="218"/>
                </a:lnTo>
                <a:lnTo>
                  <a:pt x="218" y="227"/>
                </a:lnTo>
                <a:lnTo>
                  <a:pt x="225" y="239"/>
                </a:lnTo>
                <a:lnTo>
                  <a:pt x="229" y="250"/>
                </a:lnTo>
                <a:lnTo>
                  <a:pt x="230" y="262"/>
                </a:lnTo>
                <a:lnTo>
                  <a:pt x="228" y="268"/>
                </a:lnTo>
                <a:lnTo>
                  <a:pt x="223" y="274"/>
                </a:lnTo>
                <a:lnTo>
                  <a:pt x="235" y="268"/>
                </a:lnTo>
                <a:lnTo>
                  <a:pt x="249" y="260"/>
                </a:lnTo>
                <a:lnTo>
                  <a:pt x="262" y="250"/>
                </a:lnTo>
                <a:lnTo>
                  <a:pt x="274" y="239"/>
                </a:lnTo>
                <a:lnTo>
                  <a:pt x="283" y="227"/>
                </a:lnTo>
                <a:lnTo>
                  <a:pt x="290" y="216"/>
                </a:lnTo>
                <a:lnTo>
                  <a:pt x="295" y="204"/>
                </a:lnTo>
                <a:lnTo>
                  <a:pt x="293" y="193"/>
                </a:lnTo>
                <a:lnTo>
                  <a:pt x="308" y="199"/>
                </a:lnTo>
                <a:lnTo>
                  <a:pt x="320" y="206"/>
                </a:lnTo>
                <a:lnTo>
                  <a:pt x="328" y="213"/>
                </a:lnTo>
                <a:lnTo>
                  <a:pt x="333" y="223"/>
                </a:lnTo>
                <a:lnTo>
                  <a:pt x="334" y="213"/>
                </a:lnTo>
                <a:lnTo>
                  <a:pt x="335" y="201"/>
                </a:lnTo>
                <a:lnTo>
                  <a:pt x="334" y="174"/>
                </a:lnTo>
                <a:lnTo>
                  <a:pt x="331" y="161"/>
                </a:lnTo>
                <a:lnTo>
                  <a:pt x="327" y="148"/>
                </a:lnTo>
                <a:lnTo>
                  <a:pt x="322" y="136"/>
                </a:lnTo>
                <a:lnTo>
                  <a:pt x="314" y="127"/>
                </a:lnTo>
                <a:lnTo>
                  <a:pt x="327" y="130"/>
                </a:lnTo>
                <a:lnTo>
                  <a:pt x="339" y="134"/>
                </a:lnTo>
                <a:lnTo>
                  <a:pt x="348" y="139"/>
                </a:lnTo>
                <a:lnTo>
                  <a:pt x="355" y="145"/>
                </a:lnTo>
                <a:lnTo>
                  <a:pt x="350" y="130"/>
                </a:lnTo>
                <a:lnTo>
                  <a:pt x="343" y="114"/>
                </a:lnTo>
                <a:lnTo>
                  <a:pt x="337" y="108"/>
                </a:lnTo>
                <a:lnTo>
                  <a:pt x="329" y="101"/>
                </a:lnTo>
                <a:lnTo>
                  <a:pt x="321" y="96"/>
                </a:lnTo>
                <a:lnTo>
                  <a:pt x="310" y="91"/>
                </a:lnTo>
                <a:lnTo>
                  <a:pt x="323" y="88"/>
                </a:lnTo>
                <a:lnTo>
                  <a:pt x="336" y="87"/>
                </a:lnTo>
                <a:lnTo>
                  <a:pt x="349" y="87"/>
                </a:lnTo>
                <a:lnTo>
                  <a:pt x="357" y="88"/>
                </a:lnTo>
                <a:lnTo>
                  <a:pt x="348" y="81"/>
                </a:lnTo>
                <a:lnTo>
                  <a:pt x="336" y="73"/>
                </a:lnTo>
                <a:lnTo>
                  <a:pt x="310" y="57"/>
                </a:lnTo>
                <a:lnTo>
                  <a:pt x="297" y="51"/>
                </a:lnTo>
                <a:lnTo>
                  <a:pt x="283" y="45"/>
                </a:lnTo>
                <a:lnTo>
                  <a:pt x="268" y="41"/>
                </a:lnTo>
                <a:lnTo>
                  <a:pt x="255" y="39"/>
                </a:lnTo>
                <a:lnTo>
                  <a:pt x="264" y="35"/>
                </a:lnTo>
                <a:lnTo>
                  <a:pt x="275" y="32"/>
                </a:lnTo>
                <a:lnTo>
                  <a:pt x="288" y="30"/>
                </a:lnTo>
                <a:lnTo>
                  <a:pt x="302" y="31"/>
                </a:lnTo>
                <a:lnTo>
                  <a:pt x="297" y="27"/>
                </a:lnTo>
                <a:lnTo>
                  <a:pt x="288" y="24"/>
                </a:lnTo>
                <a:lnTo>
                  <a:pt x="278" y="19"/>
                </a:lnTo>
                <a:lnTo>
                  <a:pt x="267" y="15"/>
                </a:lnTo>
                <a:lnTo>
                  <a:pt x="240" y="9"/>
                </a:lnTo>
                <a:lnTo>
                  <a:pt x="210" y="3"/>
                </a:lnTo>
                <a:lnTo>
                  <a:pt x="180" y="0"/>
                </a:lnTo>
                <a:lnTo>
                  <a:pt x="165" y="0"/>
                </a:lnTo>
                <a:lnTo>
                  <a:pt x="150" y="1"/>
                </a:lnTo>
                <a:lnTo>
                  <a:pt x="137" y="3"/>
                </a:lnTo>
                <a:lnTo>
                  <a:pt x="125" y="7"/>
                </a:lnTo>
                <a:lnTo>
                  <a:pt x="115" y="12"/>
                </a:lnTo>
                <a:lnTo>
                  <a:pt x="107" y="19"/>
                </a:lnTo>
                <a:lnTo>
                  <a:pt x="117" y="24"/>
                </a:lnTo>
                <a:lnTo>
                  <a:pt x="129" y="30"/>
                </a:lnTo>
                <a:lnTo>
                  <a:pt x="142" y="37"/>
                </a:lnTo>
                <a:lnTo>
                  <a:pt x="150" y="44"/>
                </a:lnTo>
                <a:lnTo>
                  <a:pt x="175" y="44"/>
                </a:lnTo>
                <a:lnTo>
                  <a:pt x="202" y="46"/>
                </a:lnTo>
                <a:lnTo>
                  <a:pt x="215" y="49"/>
                </a:lnTo>
                <a:lnTo>
                  <a:pt x="227" y="53"/>
                </a:lnTo>
                <a:lnTo>
                  <a:pt x="237" y="59"/>
                </a:lnTo>
                <a:lnTo>
                  <a:pt x="245" y="67"/>
                </a:lnTo>
                <a:lnTo>
                  <a:pt x="237" y="64"/>
                </a:lnTo>
                <a:lnTo>
                  <a:pt x="225" y="61"/>
                </a:lnTo>
                <a:lnTo>
                  <a:pt x="204" y="58"/>
                </a:lnTo>
                <a:lnTo>
                  <a:pt x="185" y="58"/>
                </a:lnTo>
                <a:lnTo>
                  <a:pt x="177" y="59"/>
                </a:lnTo>
                <a:lnTo>
                  <a:pt x="171" y="62"/>
                </a:lnTo>
                <a:lnTo>
                  <a:pt x="177" y="66"/>
                </a:lnTo>
                <a:lnTo>
                  <a:pt x="185" y="72"/>
                </a:lnTo>
                <a:lnTo>
                  <a:pt x="200" y="86"/>
                </a:lnTo>
                <a:lnTo>
                  <a:pt x="214" y="99"/>
                </a:lnTo>
                <a:lnTo>
                  <a:pt x="219" y="105"/>
                </a:lnTo>
                <a:lnTo>
                  <a:pt x="223" y="109"/>
                </a:lnTo>
                <a:lnTo>
                  <a:pt x="238" y="113"/>
                </a:lnTo>
                <a:lnTo>
                  <a:pt x="254" y="119"/>
                </a:lnTo>
                <a:lnTo>
                  <a:pt x="268" y="126"/>
                </a:lnTo>
                <a:lnTo>
                  <a:pt x="273" y="129"/>
                </a:lnTo>
                <a:lnTo>
                  <a:pt x="275" y="133"/>
                </a:lnTo>
                <a:lnTo>
                  <a:pt x="263" y="132"/>
                </a:lnTo>
                <a:lnTo>
                  <a:pt x="253" y="132"/>
                </a:lnTo>
                <a:lnTo>
                  <a:pt x="245" y="132"/>
                </a:lnTo>
                <a:lnTo>
                  <a:pt x="241" y="133"/>
                </a:lnTo>
                <a:lnTo>
                  <a:pt x="248" y="144"/>
                </a:lnTo>
                <a:lnTo>
                  <a:pt x="252" y="158"/>
                </a:lnTo>
                <a:lnTo>
                  <a:pt x="252" y="172"/>
                </a:lnTo>
                <a:lnTo>
                  <a:pt x="250" y="180"/>
                </a:lnTo>
                <a:lnTo>
                  <a:pt x="245" y="187"/>
                </a:lnTo>
                <a:lnTo>
                  <a:pt x="239" y="171"/>
                </a:lnTo>
                <a:lnTo>
                  <a:pt x="233" y="156"/>
                </a:lnTo>
                <a:lnTo>
                  <a:pt x="225" y="143"/>
                </a:lnTo>
                <a:lnTo>
                  <a:pt x="218" y="132"/>
                </a:lnTo>
                <a:lnTo>
                  <a:pt x="210" y="121"/>
                </a:lnTo>
                <a:lnTo>
                  <a:pt x="202" y="112"/>
                </a:lnTo>
                <a:lnTo>
                  <a:pt x="194" y="105"/>
                </a:lnTo>
                <a:lnTo>
                  <a:pt x="187" y="99"/>
                </a:lnTo>
                <a:lnTo>
                  <a:pt x="172" y="111"/>
                </a:lnTo>
                <a:lnTo>
                  <a:pt x="162" y="123"/>
                </a:lnTo>
                <a:lnTo>
                  <a:pt x="157" y="135"/>
                </a:lnTo>
                <a:lnTo>
                  <a:pt x="155" y="148"/>
                </a:lnTo>
                <a:lnTo>
                  <a:pt x="150" y="129"/>
                </a:lnTo>
                <a:lnTo>
                  <a:pt x="150" y="111"/>
                </a:lnTo>
                <a:lnTo>
                  <a:pt x="154" y="94"/>
                </a:lnTo>
                <a:lnTo>
                  <a:pt x="157" y="87"/>
                </a:lnTo>
                <a:lnTo>
                  <a:pt x="161" y="81"/>
                </a:lnTo>
                <a:lnTo>
                  <a:pt x="148" y="71"/>
                </a:lnTo>
                <a:lnTo>
                  <a:pt x="132" y="60"/>
                </a:lnTo>
                <a:lnTo>
                  <a:pt x="114" y="50"/>
                </a:lnTo>
                <a:lnTo>
                  <a:pt x="100" y="42"/>
                </a:lnTo>
                <a:lnTo>
                  <a:pt x="97" y="47"/>
                </a:lnTo>
                <a:lnTo>
                  <a:pt x="94" y="53"/>
                </a:lnTo>
                <a:lnTo>
                  <a:pt x="85" y="67"/>
                </a:lnTo>
                <a:lnTo>
                  <a:pt x="76" y="81"/>
                </a:lnTo>
                <a:lnTo>
                  <a:pt x="73" y="87"/>
                </a:lnTo>
                <a:lnTo>
                  <a:pt x="71" y="93"/>
                </a:lnTo>
                <a:lnTo>
                  <a:pt x="69" y="88"/>
                </a:lnTo>
                <a:lnTo>
                  <a:pt x="69" y="82"/>
                </a:lnTo>
                <a:lnTo>
                  <a:pt x="69" y="67"/>
                </a:lnTo>
                <a:lnTo>
                  <a:pt x="71" y="51"/>
                </a:lnTo>
                <a:lnTo>
                  <a:pt x="77" y="36"/>
                </a:lnTo>
              </a:path>
            </a:pathLst>
          </a:custGeom>
          <a:gradFill rotWithShape="1">
            <a:gsLst>
              <a:gs pos="0">
                <a:srgbClr val="669900"/>
              </a:gs>
              <a:gs pos="100000">
                <a:srgbClr val="009900"/>
              </a:gs>
            </a:gsLst>
            <a:lin ang="5400000" scaled="1"/>
          </a:gra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27657" name="Rectangle 9"/>
          <p:cNvSpPr>
            <a:spLocks noChangeArrowheads="1"/>
          </p:cNvSpPr>
          <p:nvPr/>
        </p:nvSpPr>
        <p:spPr bwMode="auto">
          <a:xfrm>
            <a:off x="7539038" y="2814638"/>
            <a:ext cx="7715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3600"/>
              <a:t>26</a:t>
            </a:r>
          </a:p>
        </p:txBody>
      </p:sp>
      <p:sp>
        <p:nvSpPr>
          <p:cNvPr id="27658" name="Oval 10"/>
          <p:cNvSpPr>
            <a:spLocks noChangeArrowheads="1"/>
          </p:cNvSpPr>
          <p:nvPr/>
        </p:nvSpPr>
        <p:spPr bwMode="auto">
          <a:xfrm>
            <a:off x="7397750" y="2825750"/>
            <a:ext cx="977900" cy="596900"/>
          </a:xfrm>
          <a:prstGeom prst="ellipse">
            <a:avLst/>
          </a:prstGeom>
          <a:noFill/>
          <a:ln w="12700">
            <a:solidFill>
              <a:srgbClr val="8E0D3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7659" name="Line 11"/>
          <p:cNvSpPr>
            <a:spLocks noChangeShapeType="1"/>
          </p:cNvSpPr>
          <p:nvPr/>
        </p:nvSpPr>
        <p:spPr bwMode="auto">
          <a:xfrm>
            <a:off x="5416550" y="2749550"/>
            <a:ext cx="1968500" cy="368300"/>
          </a:xfrm>
          <a:prstGeom prst="line">
            <a:avLst/>
          </a:prstGeom>
          <a:noFill/>
          <a:ln w="28575">
            <a:solidFill>
              <a:srgbClr val="8E0D3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60" name="Line 12"/>
          <p:cNvSpPr>
            <a:spLocks noChangeShapeType="1"/>
          </p:cNvSpPr>
          <p:nvPr/>
        </p:nvSpPr>
        <p:spPr bwMode="auto">
          <a:xfrm>
            <a:off x="6711950" y="2673350"/>
            <a:ext cx="673100" cy="444500"/>
          </a:xfrm>
          <a:prstGeom prst="line">
            <a:avLst/>
          </a:prstGeom>
          <a:noFill/>
          <a:ln w="28575">
            <a:solidFill>
              <a:srgbClr val="8E0D3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661" name="AutoShape 13"/>
          <p:cNvSpPr>
            <a:spLocks noChangeAspect="1" noChangeArrowheads="1" noTextEdit="1"/>
          </p:cNvSpPr>
          <p:nvPr/>
        </p:nvSpPr>
        <p:spPr bwMode="auto">
          <a:xfrm>
            <a:off x="5143500" y="1981200"/>
            <a:ext cx="3836988" cy="300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7662" name="Rectangle 14"/>
          <p:cNvSpPr>
            <a:spLocks noChangeArrowheads="1"/>
          </p:cNvSpPr>
          <p:nvPr/>
        </p:nvSpPr>
        <p:spPr bwMode="auto">
          <a:xfrm>
            <a:off x="5235575" y="2149475"/>
            <a:ext cx="228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3000"/>
              </a:spcBef>
              <a:buClrTx/>
              <a:buFontTx/>
              <a:buNone/>
            </a:pPr>
            <a:r>
              <a:rPr lang="en-US" altLang="en-US" sz="3600">
                <a:cs typeface="Times New Roman" panose="02020603050405020304" pitchFamily="18" charset="0"/>
              </a:rPr>
              <a:t>2</a:t>
            </a:r>
            <a:endParaRPr lang="en-US" altLang="en-US" sz="2800">
              <a:cs typeface="Times New Roman" panose="02020603050405020304" pitchFamily="18" charset="0"/>
            </a:endParaRPr>
          </a:p>
        </p:txBody>
      </p:sp>
      <p:sp>
        <p:nvSpPr>
          <p:cNvPr id="27663" name="Rectangle 15"/>
          <p:cNvSpPr>
            <a:spLocks noChangeArrowheads="1"/>
          </p:cNvSpPr>
          <p:nvPr/>
        </p:nvSpPr>
        <p:spPr bwMode="auto">
          <a:xfrm>
            <a:off x="5795963" y="2149475"/>
            <a:ext cx="1371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3000"/>
              </a:spcBef>
              <a:buClrTx/>
              <a:buFontTx/>
              <a:buNone/>
            </a:pPr>
            <a:r>
              <a:rPr lang="en-US" altLang="en-US" sz="3600">
                <a:cs typeface="Times New Roman" panose="02020603050405020304" pitchFamily="18" charset="0"/>
              </a:rPr>
              <a:t>144677</a:t>
            </a:r>
            <a:endParaRPr lang="en-US" altLang="en-US" sz="2800">
              <a:cs typeface="Times New Roman" panose="02020603050405020304" pitchFamily="18" charset="0"/>
            </a:endParaRPr>
          </a:p>
        </p:txBody>
      </p:sp>
      <p:sp>
        <p:nvSpPr>
          <p:cNvPr id="27664" name="Rectangle 16"/>
          <p:cNvSpPr>
            <a:spLocks noChangeArrowheads="1"/>
          </p:cNvSpPr>
          <p:nvPr/>
        </p:nvSpPr>
        <p:spPr bwMode="auto">
          <a:xfrm>
            <a:off x="5235575" y="3092450"/>
            <a:ext cx="228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3000"/>
              </a:spcBef>
              <a:buClrTx/>
              <a:buFontTx/>
              <a:buNone/>
            </a:pPr>
            <a:r>
              <a:rPr lang="en-US" altLang="en-US" sz="3600">
                <a:cs typeface="Times New Roman" panose="02020603050405020304" pitchFamily="18" charset="0"/>
              </a:rPr>
              <a:t>3</a:t>
            </a:r>
            <a:endParaRPr lang="en-US" altLang="en-US" sz="2800">
              <a:cs typeface="Times New Roman" panose="02020603050405020304" pitchFamily="18" charset="0"/>
            </a:endParaRPr>
          </a:p>
        </p:txBody>
      </p:sp>
      <p:sp>
        <p:nvSpPr>
          <p:cNvPr id="27665" name="Rectangle 17"/>
          <p:cNvSpPr>
            <a:spLocks noChangeArrowheads="1"/>
          </p:cNvSpPr>
          <p:nvPr/>
        </p:nvSpPr>
        <p:spPr bwMode="auto">
          <a:xfrm>
            <a:off x="5795963" y="3092450"/>
            <a:ext cx="6858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3000"/>
              </a:spcBef>
              <a:buClrTx/>
              <a:buFontTx/>
              <a:buNone/>
            </a:pPr>
            <a:r>
              <a:rPr lang="en-US" altLang="en-US" sz="3600">
                <a:cs typeface="Times New Roman" panose="02020603050405020304" pitchFamily="18" charset="0"/>
              </a:rPr>
              <a:t>028</a:t>
            </a:r>
            <a:endParaRPr lang="en-US" altLang="en-US" sz="2800">
              <a:cs typeface="Times New Roman" panose="02020603050405020304" pitchFamily="18" charset="0"/>
            </a:endParaRPr>
          </a:p>
        </p:txBody>
      </p:sp>
      <p:sp>
        <p:nvSpPr>
          <p:cNvPr id="27666" name="Rectangle 18"/>
          <p:cNvSpPr>
            <a:spLocks noChangeArrowheads="1"/>
          </p:cNvSpPr>
          <p:nvPr/>
        </p:nvSpPr>
        <p:spPr bwMode="auto">
          <a:xfrm>
            <a:off x="5235575" y="4037013"/>
            <a:ext cx="228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3000"/>
              </a:spcBef>
              <a:buClrTx/>
              <a:buFontTx/>
              <a:buNone/>
            </a:pPr>
            <a:r>
              <a:rPr lang="en-US" altLang="en-US" sz="3600">
                <a:cs typeface="Times New Roman" panose="02020603050405020304" pitchFamily="18" charset="0"/>
              </a:rPr>
              <a:t>4</a:t>
            </a:r>
            <a:endParaRPr lang="en-US" altLang="en-US" sz="2800">
              <a:cs typeface="Times New Roman" panose="02020603050405020304" pitchFamily="18" charset="0"/>
            </a:endParaRPr>
          </a:p>
        </p:txBody>
      </p:sp>
      <p:sp>
        <p:nvSpPr>
          <p:cNvPr id="27667" name="Rectangle 19"/>
          <p:cNvSpPr>
            <a:spLocks noChangeArrowheads="1"/>
          </p:cNvSpPr>
          <p:nvPr/>
        </p:nvSpPr>
        <p:spPr bwMode="auto">
          <a:xfrm>
            <a:off x="5795963" y="4037013"/>
            <a:ext cx="228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3000"/>
              </a:spcBef>
              <a:buClrTx/>
              <a:buFontTx/>
              <a:buNone/>
            </a:pPr>
            <a:r>
              <a:rPr lang="en-US" altLang="en-US" sz="3600">
                <a:cs typeface="Times New Roman" panose="02020603050405020304" pitchFamily="18" charset="0"/>
              </a:rPr>
              <a:t>1</a:t>
            </a:r>
            <a:endParaRPr lang="en-US" altLang="en-US" sz="2800">
              <a:cs typeface="Times New Roman" panose="02020603050405020304" pitchFamily="18" charset="0"/>
            </a:endParaRPr>
          </a:p>
        </p:txBody>
      </p:sp>
      <p:sp>
        <p:nvSpPr>
          <p:cNvPr id="27668" name="Line 20"/>
          <p:cNvSpPr>
            <a:spLocks noChangeShapeType="1"/>
          </p:cNvSpPr>
          <p:nvPr/>
        </p:nvSpPr>
        <p:spPr bwMode="auto">
          <a:xfrm>
            <a:off x="5638800" y="2133600"/>
            <a:ext cx="0" cy="2590800"/>
          </a:xfrm>
          <a:prstGeom prst="line">
            <a:avLst/>
          </a:prstGeom>
          <a:noFill/>
          <a:ln w="28575">
            <a:solidFill>
              <a:srgbClr val="3A4754"/>
            </a:solidFill>
            <a:round/>
            <a:headEnd/>
            <a:tailEnd/>
          </a:ln>
          <a:extLst>
            <a:ext uri="{909E8E84-426E-40DD-AFC4-6F175D3DCCD1}">
              <a14:hiddenFill xmlns:a14="http://schemas.microsoft.com/office/drawing/2010/main">
                <a:noFill/>
              </a14:hiddenFill>
            </a:ext>
          </a:extLst>
        </p:spPr>
        <p:txBody>
          <a:bodyPr lIns="90488" tIns="44450" rIns="90488" bIns="44450"/>
          <a:lstStyle/>
          <a:p>
            <a:endParaRPr lang="en-US"/>
          </a:p>
        </p:txBody>
      </p:sp>
    </p:spTree>
    <p:extLst>
      <p:ext uri="{BB962C8B-B14F-4D97-AF65-F5344CB8AC3E}">
        <p14:creationId xmlns:p14="http://schemas.microsoft.com/office/powerpoint/2010/main" val="1792588361"/>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1295400" y="171450"/>
            <a:ext cx="7086600" cy="1123950"/>
          </a:xfrm>
          <a:noFill/>
        </p:spPr>
        <p:txBody>
          <a:bodyPr lIns="90488" tIns="44450" rIns="90488" bIns="44450" anchorCtr="1"/>
          <a:lstStyle/>
          <a:p>
            <a:r>
              <a:rPr lang="en-US" altLang="en-US" b="1"/>
              <a:t>Data Presentation</a:t>
            </a:r>
          </a:p>
        </p:txBody>
      </p:sp>
      <p:sp>
        <p:nvSpPr>
          <p:cNvPr id="28675" name="Rectangle 3"/>
          <p:cNvSpPr>
            <a:spLocks noChangeArrowheads="1"/>
          </p:cNvSpPr>
          <p:nvPr/>
        </p:nvSpPr>
        <p:spPr bwMode="auto">
          <a:xfrm>
            <a:off x="3302000" y="1754188"/>
            <a:ext cx="2438400" cy="838200"/>
          </a:xfrm>
          <a:prstGeom prst="rect">
            <a:avLst/>
          </a:prstGeom>
          <a:solidFill>
            <a:srgbClr val="E9F05A">
              <a:alpha val="70195"/>
            </a:srgbClr>
          </a:solidFill>
          <a:ln w="28575">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76" name="Rectangle 4"/>
          <p:cNvSpPr>
            <a:spLocks noChangeArrowheads="1"/>
          </p:cNvSpPr>
          <p:nvPr/>
        </p:nvSpPr>
        <p:spPr bwMode="auto">
          <a:xfrm>
            <a:off x="393700" y="28670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77" name="Rectangle 5"/>
          <p:cNvSpPr>
            <a:spLocks noChangeArrowheads="1"/>
          </p:cNvSpPr>
          <p:nvPr/>
        </p:nvSpPr>
        <p:spPr bwMode="auto">
          <a:xfrm>
            <a:off x="6273800" y="2854325"/>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78" name="Rectangle 6"/>
          <p:cNvSpPr>
            <a:spLocks noChangeArrowheads="1"/>
          </p:cNvSpPr>
          <p:nvPr/>
        </p:nvSpPr>
        <p:spPr bwMode="auto">
          <a:xfrm>
            <a:off x="427038" y="3963988"/>
            <a:ext cx="2066925"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79" name="Rectangle 7"/>
          <p:cNvSpPr>
            <a:spLocks noChangeArrowheads="1"/>
          </p:cNvSpPr>
          <p:nvPr/>
        </p:nvSpPr>
        <p:spPr bwMode="auto">
          <a:xfrm>
            <a:off x="4914900" y="3962400"/>
            <a:ext cx="19812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80" name="Rectangle 8"/>
          <p:cNvSpPr>
            <a:spLocks noChangeArrowheads="1"/>
          </p:cNvSpPr>
          <p:nvPr/>
        </p:nvSpPr>
        <p:spPr bwMode="auto">
          <a:xfrm>
            <a:off x="6948488" y="3963988"/>
            <a:ext cx="2066925" cy="838200"/>
          </a:xfrm>
          <a:prstGeom prst="rect">
            <a:avLst/>
          </a:prstGeom>
          <a:solidFill>
            <a:srgbClr val="B0D460">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81" name="Rectangle 9"/>
          <p:cNvSpPr>
            <a:spLocks noChangeArrowheads="1"/>
          </p:cNvSpPr>
          <p:nvPr/>
        </p:nvSpPr>
        <p:spPr bwMode="auto">
          <a:xfrm>
            <a:off x="204788" y="5106988"/>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82" name="Rectangle 10"/>
          <p:cNvSpPr>
            <a:spLocks noChangeArrowheads="1"/>
          </p:cNvSpPr>
          <p:nvPr/>
        </p:nvSpPr>
        <p:spPr bwMode="auto">
          <a:xfrm>
            <a:off x="1931988" y="5110163"/>
            <a:ext cx="1438275" cy="811212"/>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83" name="Rectangle 11"/>
          <p:cNvSpPr>
            <a:spLocks noChangeArrowheads="1"/>
          </p:cNvSpPr>
          <p:nvPr/>
        </p:nvSpPr>
        <p:spPr bwMode="auto">
          <a:xfrm>
            <a:off x="3657600" y="5095875"/>
            <a:ext cx="1438275" cy="811213"/>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84" name="Line 13"/>
          <p:cNvSpPr>
            <a:spLocks noChangeShapeType="1"/>
          </p:cNvSpPr>
          <p:nvPr/>
        </p:nvSpPr>
        <p:spPr bwMode="auto">
          <a:xfrm>
            <a:off x="4521200" y="2592388"/>
            <a:ext cx="0" cy="1238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5" name="AutoShape 14"/>
          <p:cNvSpPr>
            <a:spLocks noChangeArrowheads="1"/>
          </p:cNvSpPr>
          <p:nvPr/>
        </p:nvSpPr>
        <p:spPr bwMode="auto">
          <a:xfrm flipV="1">
            <a:off x="1363663" y="2735263"/>
            <a:ext cx="152400" cy="131762"/>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86" name="AutoShape 15"/>
          <p:cNvSpPr>
            <a:spLocks noChangeArrowheads="1"/>
          </p:cNvSpPr>
          <p:nvPr/>
        </p:nvSpPr>
        <p:spPr bwMode="auto">
          <a:xfrm flipV="1">
            <a:off x="7292975" y="27051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87" name="Line 16"/>
          <p:cNvSpPr>
            <a:spLocks noChangeShapeType="1"/>
          </p:cNvSpPr>
          <p:nvPr/>
        </p:nvSpPr>
        <p:spPr bwMode="auto">
          <a:xfrm>
            <a:off x="1439863" y="3706813"/>
            <a:ext cx="0" cy="2571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88" name="AutoShape 17"/>
          <p:cNvSpPr>
            <a:spLocks noChangeArrowheads="1"/>
          </p:cNvSpPr>
          <p:nvPr/>
        </p:nvSpPr>
        <p:spPr bwMode="auto">
          <a:xfrm flipV="1">
            <a:off x="1363663" y="38417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89" name="Line 18"/>
          <p:cNvSpPr>
            <a:spLocks noChangeShapeType="1"/>
          </p:cNvSpPr>
          <p:nvPr/>
        </p:nvSpPr>
        <p:spPr bwMode="auto">
          <a:xfrm>
            <a:off x="8015288" y="3697288"/>
            <a:ext cx="0" cy="2667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0" name="AutoShape 19"/>
          <p:cNvSpPr>
            <a:spLocks noChangeArrowheads="1"/>
          </p:cNvSpPr>
          <p:nvPr/>
        </p:nvSpPr>
        <p:spPr bwMode="auto">
          <a:xfrm flipV="1">
            <a:off x="5553075"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91" name="AutoShape 20"/>
          <p:cNvSpPr>
            <a:spLocks noChangeArrowheads="1"/>
          </p:cNvSpPr>
          <p:nvPr/>
        </p:nvSpPr>
        <p:spPr bwMode="auto">
          <a:xfrm flipV="1">
            <a:off x="79248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92" name="Line 21"/>
          <p:cNvSpPr>
            <a:spLocks noChangeShapeType="1"/>
          </p:cNvSpPr>
          <p:nvPr/>
        </p:nvSpPr>
        <p:spPr bwMode="auto">
          <a:xfrm>
            <a:off x="1516063" y="4802188"/>
            <a:ext cx="0" cy="152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3" name="Line 22"/>
          <p:cNvSpPr>
            <a:spLocks noChangeShapeType="1"/>
          </p:cNvSpPr>
          <p:nvPr/>
        </p:nvSpPr>
        <p:spPr bwMode="auto">
          <a:xfrm>
            <a:off x="938213" y="4954588"/>
            <a:ext cx="35814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694" name="AutoShape 23"/>
          <p:cNvSpPr>
            <a:spLocks noChangeArrowheads="1"/>
          </p:cNvSpPr>
          <p:nvPr/>
        </p:nvSpPr>
        <p:spPr bwMode="auto">
          <a:xfrm flipV="1">
            <a:off x="896938" y="494982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95" name="AutoShape 24"/>
          <p:cNvSpPr>
            <a:spLocks noChangeArrowheads="1"/>
          </p:cNvSpPr>
          <p:nvPr/>
        </p:nvSpPr>
        <p:spPr bwMode="auto">
          <a:xfrm flipV="1">
            <a:off x="2652713" y="4968875"/>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96" name="AutoShape 25"/>
          <p:cNvSpPr>
            <a:spLocks noChangeArrowheads="1"/>
          </p:cNvSpPr>
          <p:nvPr/>
        </p:nvSpPr>
        <p:spPr bwMode="auto">
          <a:xfrm flipV="1">
            <a:off x="4368800" y="496570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697" name="Text Box 28"/>
          <p:cNvSpPr txBox="1">
            <a:spLocks noChangeArrowheads="1"/>
          </p:cNvSpPr>
          <p:nvPr/>
        </p:nvSpPr>
        <p:spPr bwMode="auto">
          <a:xfrm>
            <a:off x="3378200" y="1754188"/>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Data Presentation</a:t>
            </a:r>
          </a:p>
        </p:txBody>
      </p:sp>
      <p:sp>
        <p:nvSpPr>
          <p:cNvPr id="28698" name="Text Box 29"/>
          <p:cNvSpPr txBox="1">
            <a:spLocks noChangeArrowheads="1"/>
          </p:cNvSpPr>
          <p:nvPr/>
        </p:nvSpPr>
        <p:spPr bwMode="auto">
          <a:xfrm>
            <a:off x="309563" y="2841625"/>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Qualitative</a:t>
            </a:r>
            <a:br>
              <a:rPr lang="en-US" altLang="en-US" sz="2400" b="1"/>
            </a:br>
            <a:r>
              <a:rPr lang="en-US" altLang="en-US" sz="2400" b="1"/>
              <a:t>Data</a:t>
            </a:r>
          </a:p>
        </p:txBody>
      </p:sp>
      <p:sp>
        <p:nvSpPr>
          <p:cNvPr id="28699" name="Line 30"/>
          <p:cNvSpPr>
            <a:spLocks noChangeShapeType="1"/>
          </p:cNvSpPr>
          <p:nvPr/>
        </p:nvSpPr>
        <p:spPr bwMode="auto">
          <a:xfrm flipV="1">
            <a:off x="1447800" y="2706688"/>
            <a:ext cx="5978525" cy="36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8700" name="Text Box 31"/>
          <p:cNvSpPr txBox="1">
            <a:spLocks noChangeArrowheads="1"/>
          </p:cNvSpPr>
          <p:nvPr/>
        </p:nvSpPr>
        <p:spPr bwMode="auto">
          <a:xfrm>
            <a:off x="6169025" y="285115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Quantitative</a:t>
            </a:r>
            <a:br>
              <a:rPr lang="en-US" altLang="en-US" sz="2400" b="1"/>
            </a:br>
            <a:r>
              <a:rPr lang="en-US" altLang="en-US" sz="2400" b="1"/>
              <a:t>Data</a:t>
            </a:r>
          </a:p>
        </p:txBody>
      </p:sp>
      <p:sp>
        <p:nvSpPr>
          <p:cNvPr id="28701" name="Text Box 32"/>
          <p:cNvSpPr txBox="1">
            <a:spLocks noChangeArrowheads="1"/>
          </p:cNvSpPr>
          <p:nvPr/>
        </p:nvSpPr>
        <p:spPr bwMode="auto">
          <a:xfrm>
            <a:off x="3048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Summary</a:t>
            </a:r>
            <a:br>
              <a:rPr lang="en-US" altLang="en-US" sz="2400" b="1"/>
            </a:br>
            <a:r>
              <a:rPr lang="en-US" altLang="en-US" sz="2400" b="1"/>
              <a:t>Table</a:t>
            </a:r>
          </a:p>
        </p:txBody>
      </p:sp>
      <p:sp>
        <p:nvSpPr>
          <p:cNvPr id="28702" name="Text Box 33"/>
          <p:cNvSpPr txBox="1">
            <a:spLocks noChangeArrowheads="1"/>
          </p:cNvSpPr>
          <p:nvPr/>
        </p:nvSpPr>
        <p:spPr bwMode="auto">
          <a:xfrm>
            <a:off x="4800600" y="3975100"/>
            <a:ext cx="2286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Stem-&amp;-Leaf</a:t>
            </a:r>
            <a:br>
              <a:rPr lang="en-US" altLang="en-US" sz="2400" b="1"/>
            </a:br>
            <a:r>
              <a:rPr lang="en-US" altLang="en-US" sz="2400" b="1"/>
              <a:t>Display</a:t>
            </a:r>
          </a:p>
        </p:txBody>
      </p:sp>
      <p:sp>
        <p:nvSpPr>
          <p:cNvPr id="28703" name="Text Box 35"/>
          <p:cNvSpPr txBox="1">
            <a:spLocks noChangeArrowheads="1"/>
          </p:cNvSpPr>
          <p:nvPr/>
        </p:nvSpPr>
        <p:spPr bwMode="auto">
          <a:xfrm>
            <a:off x="6858000" y="4114800"/>
            <a:ext cx="2286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Histogram</a:t>
            </a:r>
          </a:p>
        </p:txBody>
      </p:sp>
      <p:sp>
        <p:nvSpPr>
          <p:cNvPr id="28704" name="Text Box 36"/>
          <p:cNvSpPr txBox="1">
            <a:spLocks noChangeArrowheads="1"/>
          </p:cNvSpPr>
          <p:nvPr/>
        </p:nvSpPr>
        <p:spPr bwMode="auto">
          <a:xfrm>
            <a:off x="149225" y="5099050"/>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Bar</a:t>
            </a:r>
            <a:br>
              <a:rPr lang="en-US" altLang="en-US" sz="2400" b="1"/>
            </a:br>
            <a:r>
              <a:rPr lang="en-US" altLang="en-US" sz="2400" b="1"/>
              <a:t>Graph</a:t>
            </a:r>
          </a:p>
        </p:txBody>
      </p:sp>
      <p:sp>
        <p:nvSpPr>
          <p:cNvPr id="28705" name="Text Box 37"/>
          <p:cNvSpPr txBox="1">
            <a:spLocks noChangeArrowheads="1"/>
          </p:cNvSpPr>
          <p:nvPr/>
        </p:nvSpPr>
        <p:spPr bwMode="auto">
          <a:xfrm>
            <a:off x="1949450" y="5100638"/>
            <a:ext cx="1458913"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Pie</a:t>
            </a:r>
            <a:br>
              <a:rPr lang="en-US" altLang="en-US" sz="2400" b="1"/>
            </a:br>
            <a:r>
              <a:rPr lang="en-US" altLang="en-US" sz="2400" b="1"/>
              <a:t>Chart</a:t>
            </a:r>
          </a:p>
        </p:txBody>
      </p:sp>
      <p:sp>
        <p:nvSpPr>
          <p:cNvPr id="28706" name="Text Box 38"/>
          <p:cNvSpPr txBox="1">
            <a:spLocks noChangeArrowheads="1"/>
          </p:cNvSpPr>
          <p:nvPr/>
        </p:nvSpPr>
        <p:spPr bwMode="auto">
          <a:xfrm>
            <a:off x="3646488" y="5087938"/>
            <a:ext cx="1458912"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Pareto</a:t>
            </a:r>
            <a:br>
              <a:rPr lang="en-US" altLang="en-US" sz="2400" b="1"/>
            </a:br>
            <a:r>
              <a:rPr lang="en-US" altLang="en-US" sz="2400" b="1"/>
              <a:t>Diagram</a:t>
            </a:r>
          </a:p>
        </p:txBody>
      </p:sp>
      <p:sp>
        <p:nvSpPr>
          <p:cNvPr id="28707" name="Rectangle 39"/>
          <p:cNvSpPr>
            <a:spLocks noChangeArrowheads="1"/>
          </p:cNvSpPr>
          <p:nvPr/>
        </p:nvSpPr>
        <p:spPr bwMode="auto">
          <a:xfrm>
            <a:off x="2971800" y="3962400"/>
            <a:ext cx="1828800" cy="838200"/>
          </a:xfrm>
          <a:prstGeom prst="rect">
            <a:avLst/>
          </a:prstGeom>
          <a:solidFill>
            <a:srgbClr val="E9F05A">
              <a:alpha val="70195"/>
            </a:srgbClr>
          </a:solidFill>
          <a:ln w="28575" algn="ctr">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708" name="AutoShape 40"/>
          <p:cNvSpPr>
            <a:spLocks noChangeArrowheads="1"/>
          </p:cNvSpPr>
          <p:nvPr/>
        </p:nvSpPr>
        <p:spPr bwMode="auto">
          <a:xfrm flipV="1">
            <a:off x="3886200" y="3829050"/>
            <a:ext cx="152400" cy="131763"/>
          </a:xfrm>
          <a:prstGeom prst="triangle">
            <a:avLst>
              <a:gd name="adj" fmla="val 50000"/>
            </a:avLst>
          </a:prstGeom>
          <a:solidFill>
            <a:schemeClr val="tx1"/>
          </a:solidFill>
          <a:ln w="12700">
            <a:solidFill>
              <a:schemeClr val="tx1"/>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28709" name="Text Box 41"/>
          <p:cNvSpPr txBox="1">
            <a:spLocks noChangeArrowheads="1"/>
          </p:cNvSpPr>
          <p:nvPr/>
        </p:nvSpPr>
        <p:spPr bwMode="auto">
          <a:xfrm>
            <a:off x="3124200" y="3962400"/>
            <a:ext cx="15240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ClrTx/>
              <a:buFontTx/>
              <a:buNone/>
            </a:pPr>
            <a:r>
              <a:rPr lang="en-US" altLang="en-US" sz="2400" b="1"/>
              <a:t>Dot</a:t>
            </a:r>
            <a:br>
              <a:rPr lang="en-US" altLang="en-US" sz="2400" b="1"/>
            </a:br>
            <a:r>
              <a:rPr lang="en-US" altLang="en-US" sz="2400" b="1"/>
              <a:t>Plot</a:t>
            </a:r>
          </a:p>
        </p:txBody>
      </p:sp>
      <p:sp>
        <p:nvSpPr>
          <p:cNvPr id="28710" name="Line 42"/>
          <p:cNvSpPr>
            <a:spLocks noChangeShapeType="1"/>
          </p:cNvSpPr>
          <p:nvPr/>
        </p:nvSpPr>
        <p:spPr bwMode="auto">
          <a:xfrm>
            <a:off x="3886200" y="3810000"/>
            <a:ext cx="4191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90157550"/>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3" descr="Page 5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0"/>
            <a:ext cx="8763000"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65081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8"/>
          <p:cNvSpPr>
            <a:spLocks noGrp="1" noChangeArrowheads="1"/>
          </p:cNvSpPr>
          <p:nvPr>
            <p:ph type="title"/>
          </p:nvPr>
        </p:nvSpPr>
        <p:spPr>
          <a:noFill/>
        </p:spPr>
        <p:txBody>
          <a:bodyPr lIns="90488" tIns="44450" rIns="90488" bIns="44450" anchorCtr="1"/>
          <a:lstStyle/>
          <a:p>
            <a:r>
              <a:rPr lang="en-US" altLang="en-US" b="1"/>
              <a:t>Histogram</a:t>
            </a:r>
          </a:p>
        </p:txBody>
      </p:sp>
      <p:sp>
        <p:nvSpPr>
          <p:cNvPr id="30723" name="Freeform 2"/>
          <p:cNvSpPr>
            <a:spLocks/>
          </p:cNvSpPr>
          <p:nvPr/>
        </p:nvSpPr>
        <p:spPr bwMode="auto">
          <a:xfrm>
            <a:off x="3643313" y="3767138"/>
            <a:ext cx="857250" cy="1428750"/>
          </a:xfrm>
          <a:custGeom>
            <a:avLst/>
            <a:gdLst>
              <a:gd name="T0" fmla="*/ 0 w 540"/>
              <a:gd name="T1" fmla="*/ 0 h 900"/>
              <a:gd name="T2" fmla="*/ 2147483647 w 540"/>
              <a:gd name="T3" fmla="*/ 0 h 900"/>
              <a:gd name="T4" fmla="*/ 2147483647 w 540"/>
              <a:gd name="T5" fmla="*/ 2147483647 h 900"/>
              <a:gd name="T6" fmla="*/ 0 w 540"/>
              <a:gd name="T7" fmla="*/ 2147483647 h 900"/>
              <a:gd name="T8" fmla="*/ 0 w 540"/>
              <a:gd name="T9" fmla="*/ 0 h 900"/>
              <a:gd name="T10" fmla="*/ 0 60000 65536"/>
              <a:gd name="T11" fmla="*/ 0 60000 65536"/>
              <a:gd name="T12" fmla="*/ 0 60000 65536"/>
              <a:gd name="T13" fmla="*/ 0 60000 65536"/>
              <a:gd name="T14" fmla="*/ 0 60000 65536"/>
              <a:gd name="T15" fmla="*/ 0 w 540"/>
              <a:gd name="T16" fmla="*/ 0 h 900"/>
              <a:gd name="T17" fmla="*/ 540 w 540"/>
              <a:gd name="T18" fmla="*/ 900 h 900"/>
            </a:gdLst>
            <a:ahLst/>
            <a:cxnLst>
              <a:cxn ang="T10">
                <a:pos x="T0" y="T1"/>
              </a:cxn>
              <a:cxn ang="T11">
                <a:pos x="T2" y="T3"/>
              </a:cxn>
              <a:cxn ang="T12">
                <a:pos x="T4" y="T5"/>
              </a:cxn>
              <a:cxn ang="T13">
                <a:pos x="T6" y="T7"/>
              </a:cxn>
              <a:cxn ang="T14">
                <a:pos x="T8" y="T9"/>
              </a:cxn>
            </a:cxnLst>
            <a:rect l="T15" t="T16" r="T17" b="T18"/>
            <a:pathLst>
              <a:path w="540" h="900">
                <a:moveTo>
                  <a:pt x="0" y="0"/>
                </a:moveTo>
                <a:lnTo>
                  <a:pt x="539" y="0"/>
                </a:lnTo>
                <a:lnTo>
                  <a:pt x="539" y="899"/>
                </a:lnTo>
                <a:lnTo>
                  <a:pt x="0" y="899"/>
                </a:lnTo>
                <a:lnTo>
                  <a:pt x="0" y="0"/>
                </a:lnTo>
              </a:path>
            </a:pathLst>
          </a:custGeom>
          <a:solidFill>
            <a:srgbClr val="BDC8E5"/>
          </a:solidFill>
          <a:ln w="12700" cap="rnd" cmpd="sng">
            <a:solidFill>
              <a:srgbClr val="3A4754"/>
            </a:solidFill>
            <a:prstDash val="solid"/>
            <a:round/>
            <a:headEnd type="none" w="med" len="med"/>
            <a:tailEnd type="none" w="med" len="med"/>
          </a:ln>
        </p:spPr>
        <p:txBody>
          <a:bodyPr/>
          <a:lstStyle/>
          <a:p>
            <a:endParaRPr lang="en-US"/>
          </a:p>
        </p:txBody>
      </p:sp>
      <p:sp>
        <p:nvSpPr>
          <p:cNvPr id="30724" name="Freeform 3"/>
          <p:cNvSpPr>
            <a:spLocks/>
          </p:cNvSpPr>
          <p:nvPr/>
        </p:nvSpPr>
        <p:spPr bwMode="auto">
          <a:xfrm>
            <a:off x="4498975" y="2813050"/>
            <a:ext cx="860425" cy="2382838"/>
          </a:xfrm>
          <a:custGeom>
            <a:avLst/>
            <a:gdLst>
              <a:gd name="T0" fmla="*/ 0 w 542"/>
              <a:gd name="T1" fmla="*/ 0 h 1501"/>
              <a:gd name="T2" fmla="*/ 2147483647 w 542"/>
              <a:gd name="T3" fmla="*/ 0 h 1501"/>
              <a:gd name="T4" fmla="*/ 2147483647 w 542"/>
              <a:gd name="T5" fmla="*/ 2147483647 h 1501"/>
              <a:gd name="T6" fmla="*/ 0 w 542"/>
              <a:gd name="T7" fmla="*/ 2147483647 h 1501"/>
              <a:gd name="T8" fmla="*/ 0 w 542"/>
              <a:gd name="T9" fmla="*/ 0 h 1501"/>
              <a:gd name="T10" fmla="*/ 0 60000 65536"/>
              <a:gd name="T11" fmla="*/ 0 60000 65536"/>
              <a:gd name="T12" fmla="*/ 0 60000 65536"/>
              <a:gd name="T13" fmla="*/ 0 60000 65536"/>
              <a:gd name="T14" fmla="*/ 0 60000 65536"/>
              <a:gd name="T15" fmla="*/ 0 w 542"/>
              <a:gd name="T16" fmla="*/ 0 h 1501"/>
              <a:gd name="T17" fmla="*/ 542 w 542"/>
              <a:gd name="T18" fmla="*/ 1501 h 1501"/>
            </a:gdLst>
            <a:ahLst/>
            <a:cxnLst>
              <a:cxn ang="T10">
                <a:pos x="T0" y="T1"/>
              </a:cxn>
              <a:cxn ang="T11">
                <a:pos x="T2" y="T3"/>
              </a:cxn>
              <a:cxn ang="T12">
                <a:pos x="T4" y="T5"/>
              </a:cxn>
              <a:cxn ang="T13">
                <a:pos x="T6" y="T7"/>
              </a:cxn>
              <a:cxn ang="T14">
                <a:pos x="T8" y="T9"/>
              </a:cxn>
            </a:cxnLst>
            <a:rect l="T15" t="T16" r="T17" b="T18"/>
            <a:pathLst>
              <a:path w="542" h="1501">
                <a:moveTo>
                  <a:pt x="0" y="0"/>
                </a:moveTo>
                <a:lnTo>
                  <a:pt x="541" y="0"/>
                </a:lnTo>
                <a:lnTo>
                  <a:pt x="541" y="1500"/>
                </a:lnTo>
                <a:lnTo>
                  <a:pt x="0" y="1500"/>
                </a:lnTo>
                <a:lnTo>
                  <a:pt x="0" y="0"/>
                </a:lnTo>
              </a:path>
            </a:pathLst>
          </a:custGeom>
          <a:solidFill>
            <a:srgbClr val="BDC8E5"/>
          </a:solidFill>
          <a:ln w="12700" cap="rnd" cmpd="sng">
            <a:solidFill>
              <a:srgbClr val="3A4754"/>
            </a:solidFill>
            <a:prstDash val="solid"/>
            <a:round/>
            <a:headEnd type="none" w="med" len="med"/>
            <a:tailEnd type="none" w="med" len="med"/>
          </a:ln>
        </p:spPr>
        <p:txBody>
          <a:bodyPr/>
          <a:lstStyle/>
          <a:p>
            <a:endParaRPr lang="en-US"/>
          </a:p>
        </p:txBody>
      </p:sp>
      <p:sp>
        <p:nvSpPr>
          <p:cNvPr id="30725" name="Freeform 4"/>
          <p:cNvSpPr>
            <a:spLocks/>
          </p:cNvSpPr>
          <p:nvPr/>
        </p:nvSpPr>
        <p:spPr bwMode="auto">
          <a:xfrm>
            <a:off x="5357813" y="4240213"/>
            <a:ext cx="857250" cy="955675"/>
          </a:xfrm>
          <a:custGeom>
            <a:avLst/>
            <a:gdLst>
              <a:gd name="T0" fmla="*/ 0 w 540"/>
              <a:gd name="T1" fmla="*/ 0 h 602"/>
              <a:gd name="T2" fmla="*/ 2147483647 w 540"/>
              <a:gd name="T3" fmla="*/ 0 h 602"/>
              <a:gd name="T4" fmla="*/ 2147483647 w 540"/>
              <a:gd name="T5" fmla="*/ 2147483647 h 602"/>
              <a:gd name="T6" fmla="*/ 0 w 540"/>
              <a:gd name="T7" fmla="*/ 2147483647 h 602"/>
              <a:gd name="T8" fmla="*/ 0 w 540"/>
              <a:gd name="T9" fmla="*/ 0 h 602"/>
              <a:gd name="T10" fmla="*/ 0 60000 65536"/>
              <a:gd name="T11" fmla="*/ 0 60000 65536"/>
              <a:gd name="T12" fmla="*/ 0 60000 65536"/>
              <a:gd name="T13" fmla="*/ 0 60000 65536"/>
              <a:gd name="T14" fmla="*/ 0 60000 65536"/>
              <a:gd name="T15" fmla="*/ 0 w 540"/>
              <a:gd name="T16" fmla="*/ 0 h 602"/>
              <a:gd name="T17" fmla="*/ 540 w 540"/>
              <a:gd name="T18" fmla="*/ 602 h 602"/>
            </a:gdLst>
            <a:ahLst/>
            <a:cxnLst>
              <a:cxn ang="T10">
                <a:pos x="T0" y="T1"/>
              </a:cxn>
              <a:cxn ang="T11">
                <a:pos x="T2" y="T3"/>
              </a:cxn>
              <a:cxn ang="T12">
                <a:pos x="T4" y="T5"/>
              </a:cxn>
              <a:cxn ang="T13">
                <a:pos x="T6" y="T7"/>
              </a:cxn>
              <a:cxn ang="T14">
                <a:pos x="T8" y="T9"/>
              </a:cxn>
            </a:cxnLst>
            <a:rect l="T15" t="T16" r="T17" b="T18"/>
            <a:pathLst>
              <a:path w="540" h="602">
                <a:moveTo>
                  <a:pt x="0" y="0"/>
                </a:moveTo>
                <a:lnTo>
                  <a:pt x="539" y="0"/>
                </a:lnTo>
                <a:lnTo>
                  <a:pt x="539" y="601"/>
                </a:lnTo>
                <a:lnTo>
                  <a:pt x="0" y="601"/>
                </a:lnTo>
                <a:lnTo>
                  <a:pt x="0" y="0"/>
                </a:lnTo>
              </a:path>
            </a:pathLst>
          </a:custGeom>
          <a:solidFill>
            <a:srgbClr val="BDC8E5"/>
          </a:solidFill>
          <a:ln w="12700" cap="rnd" cmpd="sng">
            <a:solidFill>
              <a:srgbClr val="3A4754"/>
            </a:solidFill>
            <a:prstDash val="solid"/>
            <a:round/>
            <a:headEnd type="none" w="med" len="med"/>
            <a:tailEnd type="none" w="med" len="med"/>
          </a:ln>
        </p:spPr>
        <p:txBody>
          <a:bodyPr/>
          <a:lstStyle/>
          <a:p>
            <a:endParaRPr lang="en-US"/>
          </a:p>
        </p:txBody>
      </p:sp>
      <p:sp>
        <p:nvSpPr>
          <p:cNvPr id="30726" name="Line 5"/>
          <p:cNvSpPr>
            <a:spLocks noChangeShapeType="1"/>
          </p:cNvSpPr>
          <p:nvPr/>
        </p:nvSpPr>
        <p:spPr bwMode="auto">
          <a:xfrm>
            <a:off x="2787650" y="2819400"/>
            <a:ext cx="0" cy="23685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7" name="Line 6"/>
          <p:cNvSpPr>
            <a:spLocks noChangeShapeType="1"/>
          </p:cNvSpPr>
          <p:nvPr/>
        </p:nvSpPr>
        <p:spPr bwMode="auto">
          <a:xfrm>
            <a:off x="2716213" y="5194300"/>
            <a:ext cx="1412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8" name="Line 7"/>
          <p:cNvSpPr>
            <a:spLocks noChangeShapeType="1"/>
          </p:cNvSpPr>
          <p:nvPr/>
        </p:nvSpPr>
        <p:spPr bwMode="auto">
          <a:xfrm>
            <a:off x="2716213" y="4716463"/>
            <a:ext cx="1412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29" name="Line 8"/>
          <p:cNvSpPr>
            <a:spLocks noChangeShapeType="1"/>
          </p:cNvSpPr>
          <p:nvPr/>
        </p:nvSpPr>
        <p:spPr bwMode="auto">
          <a:xfrm>
            <a:off x="2716213" y="4240213"/>
            <a:ext cx="1412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0" name="Line 9"/>
          <p:cNvSpPr>
            <a:spLocks noChangeShapeType="1"/>
          </p:cNvSpPr>
          <p:nvPr/>
        </p:nvSpPr>
        <p:spPr bwMode="auto">
          <a:xfrm>
            <a:off x="2716213" y="3767138"/>
            <a:ext cx="1412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1" name="Line 10"/>
          <p:cNvSpPr>
            <a:spLocks noChangeShapeType="1"/>
          </p:cNvSpPr>
          <p:nvPr/>
        </p:nvSpPr>
        <p:spPr bwMode="auto">
          <a:xfrm>
            <a:off x="2716213" y="3289300"/>
            <a:ext cx="1412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2" name="Line 11"/>
          <p:cNvSpPr>
            <a:spLocks noChangeShapeType="1"/>
          </p:cNvSpPr>
          <p:nvPr/>
        </p:nvSpPr>
        <p:spPr bwMode="auto">
          <a:xfrm>
            <a:off x="2716213" y="2813050"/>
            <a:ext cx="1412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3" name="Line 12"/>
          <p:cNvSpPr>
            <a:spLocks noChangeShapeType="1"/>
          </p:cNvSpPr>
          <p:nvPr/>
        </p:nvSpPr>
        <p:spPr bwMode="auto">
          <a:xfrm>
            <a:off x="2794000" y="5194300"/>
            <a:ext cx="42703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4" name="Line 13"/>
          <p:cNvSpPr>
            <a:spLocks noChangeShapeType="1"/>
          </p:cNvSpPr>
          <p:nvPr/>
        </p:nvSpPr>
        <p:spPr bwMode="auto">
          <a:xfrm flipV="1">
            <a:off x="2787650" y="5091113"/>
            <a:ext cx="0" cy="2047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5" name="Line 14"/>
          <p:cNvSpPr>
            <a:spLocks noChangeShapeType="1"/>
          </p:cNvSpPr>
          <p:nvPr/>
        </p:nvSpPr>
        <p:spPr bwMode="auto">
          <a:xfrm flipV="1">
            <a:off x="3643313" y="5091113"/>
            <a:ext cx="0" cy="2047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6" name="Line 15"/>
          <p:cNvSpPr>
            <a:spLocks noChangeShapeType="1"/>
          </p:cNvSpPr>
          <p:nvPr/>
        </p:nvSpPr>
        <p:spPr bwMode="auto">
          <a:xfrm flipV="1">
            <a:off x="4498975" y="5091113"/>
            <a:ext cx="0" cy="2047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7" name="Line 16"/>
          <p:cNvSpPr>
            <a:spLocks noChangeShapeType="1"/>
          </p:cNvSpPr>
          <p:nvPr/>
        </p:nvSpPr>
        <p:spPr bwMode="auto">
          <a:xfrm flipV="1">
            <a:off x="5357813" y="5091113"/>
            <a:ext cx="0" cy="2047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8" name="Line 17"/>
          <p:cNvSpPr>
            <a:spLocks noChangeShapeType="1"/>
          </p:cNvSpPr>
          <p:nvPr/>
        </p:nvSpPr>
        <p:spPr bwMode="auto">
          <a:xfrm flipV="1">
            <a:off x="6213475" y="5091113"/>
            <a:ext cx="0" cy="2047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39" name="Line 18"/>
          <p:cNvSpPr>
            <a:spLocks noChangeShapeType="1"/>
          </p:cNvSpPr>
          <p:nvPr/>
        </p:nvSpPr>
        <p:spPr bwMode="auto">
          <a:xfrm flipV="1">
            <a:off x="7070725" y="5091113"/>
            <a:ext cx="0" cy="2047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40" name="Rectangle 19"/>
          <p:cNvSpPr>
            <a:spLocks noChangeArrowheads="1"/>
          </p:cNvSpPr>
          <p:nvPr/>
        </p:nvSpPr>
        <p:spPr bwMode="auto">
          <a:xfrm>
            <a:off x="2365375" y="4975225"/>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0</a:t>
            </a:r>
          </a:p>
        </p:txBody>
      </p:sp>
      <p:sp>
        <p:nvSpPr>
          <p:cNvPr id="30741" name="Rectangle 20"/>
          <p:cNvSpPr>
            <a:spLocks noChangeArrowheads="1"/>
          </p:cNvSpPr>
          <p:nvPr/>
        </p:nvSpPr>
        <p:spPr bwMode="auto">
          <a:xfrm>
            <a:off x="2365375" y="4498975"/>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1</a:t>
            </a:r>
          </a:p>
        </p:txBody>
      </p:sp>
      <p:sp>
        <p:nvSpPr>
          <p:cNvPr id="30742" name="Rectangle 21"/>
          <p:cNvSpPr>
            <a:spLocks noChangeArrowheads="1"/>
          </p:cNvSpPr>
          <p:nvPr/>
        </p:nvSpPr>
        <p:spPr bwMode="auto">
          <a:xfrm>
            <a:off x="2365375" y="4022725"/>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2</a:t>
            </a:r>
          </a:p>
        </p:txBody>
      </p:sp>
      <p:sp>
        <p:nvSpPr>
          <p:cNvPr id="30743" name="Rectangle 22"/>
          <p:cNvSpPr>
            <a:spLocks noChangeArrowheads="1"/>
          </p:cNvSpPr>
          <p:nvPr/>
        </p:nvSpPr>
        <p:spPr bwMode="auto">
          <a:xfrm>
            <a:off x="2365375" y="3548063"/>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3</a:t>
            </a:r>
          </a:p>
        </p:txBody>
      </p:sp>
      <p:sp>
        <p:nvSpPr>
          <p:cNvPr id="30744" name="Rectangle 23"/>
          <p:cNvSpPr>
            <a:spLocks noChangeArrowheads="1"/>
          </p:cNvSpPr>
          <p:nvPr/>
        </p:nvSpPr>
        <p:spPr bwMode="auto">
          <a:xfrm>
            <a:off x="2365375" y="3071813"/>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4</a:t>
            </a:r>
          </a:p>
        </p:txBody>
      </p:sp>
      <p:sp>
        <p:nvSpPr>
          <p:cNvPr id="30745" name="Rectangle 24"/>
          <p:cNvSpPr>
            <a:spLocks noChangeArrowheads="1"/>
          </p:cNvSpPr>
          <p:nvPr/>
        </p:nvSpPr>
        <p:spPr bwMode="auto">
          <a:xfrm>
            <a:off x="2365375" y="2595563"/>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5</a:t>
            </a:r>
          </a:p>
        </p:txBody>
      </p:sp>
      <p:sp>
        <p:nvSpPr>
          <p:cNvPr id="30746" name="Line 25"/>
          <p:cNvSpPr>
            <a:spLocks noChangeShapeType="1"/>
          </p:cNvSpPr>
          <p:nvPr/>
        </p:nvSpPr>
        <p:spPr bwMode="auto">
          <a:xfrm flipV="1">
            <a:off x="2890838" y="5053013"/>
            <a:ext cx="119062" cy="2047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47" name="Line 26"/>
          <p:cNvSpPr>
            <a:spLocks noChangeShapeType="1"/>
          </p:cNvSpPr>
          <p:nvPr/>
        </p:nvSpPr>
        <p:spPr bwMode="auto">
          <a:xfrm>
            <a:off x="3022600" y="5016500"/>
            <a:ext cx="152400" cy="355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48" name="Line 27"/>
          <p:cNvSpPr>
            <a:spLocks noChangeShapeType="1"/>
          </p:cNvSpPr>
          <p:nvPr/>
        </p:nvSpPr>
        <p:spPr bwMode="auto">
          <a:xfrm flipV="1">
            <a:off x="3187700" y="5176838"/>
            <a:ext cx="76200" cy="2079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749" name="Rectangle 29"/>
          <p:cNvSpPr>
            <a:spLocks noChangeArrowheads="1"/>
          </p:cNvSpPr>
          <p:nvPr/>
        </p:nvSpPr>
        <p:spPr bwMode="auto">
          <a:xfrm>
            <a:off x="242888" y="3165475"/>
            <a:ext cx="1852612" cy="193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b="1" dirty="0">
                <a:latin typeface="+mj-lt"/>
              </a:rPr>
              <a:t>Frequency</a:t>
            </a:r>
            <a:endParaRPr lang="en-US" altLang="en-US" sz="2400" dirty="0">
              <a:latin typeface="+mj-lt"/>
            </a:endParaRPr>
          </a:p>
          <a:p>
            <a:pPr>
              <a:spcBef>
                <a:spcPct val="50000"/>
              </a:spcBef>
              <a:buClrTx/>
              <a:buFontTx/>
              <a:buNone/>
            </a:pPr>
            <a:r>
              <a:rPr lang="en-US" altLang="en-US" sz="2400" dirty="0">
                <a:latin typeface="+mj-lt"/>
              </a:rPr>
              <a:t>Relative Frequency</a:t>
            </a:r>
          </a:p>
          <a:p>
            <a:pPr>
              <a:spcBef>
                <a:spcPct val="50000"/>
              </a:spcBef>
              <a:buClrTx/>
              <a:buFontTx/>
              <a:buNone/>
            </a:pPr>
            <a:r>
              <a:rPr lang="en-US" altLang="en-US" sz="2400" dirty="0">
                <a:latin typeface="+mj-lt"/>
              </a:rPr>
              <a:t>Percent</a:t>
            </a:r>
          </a:p>
        </p:txBody>
      </p:sp>
      <p:sp>
        <p:nvSpPr>
          <p:cNvPr id="30750" name="Line 30"/>
          <p:cNvSpPr>
            <a:spLocks noChangeShapeType="1"/>
          </p:cNvSpPr>
          <p:nvPr/>
        </p:nvSpPr>
        <p:spPr bwMode="auto">
          <a:xfrm flipV="1">
            <a:off x="1911350" y="2660650"/>
            <a:ext cx="368300" cy="5461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30751" name="Rectangle 31"/>
          <p:cNvSpPr>
            <a:spLocks noChangeArrowheads="1"/>
          </p:cNvSpPr>
          <p:nvPr/>
        </p:nvSpPr>
        <p:spPr bwMode="auto">
          <a:xfrm>
            <a:off x="2586038" y="5481638"/>
            <a:ext cx="52673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tabLst>
                <a:tab pos="977900" algn="ctr"/>
                <a:tab pos="1828800" algn="ctr"/>
                <a:tab pos="2692400" algn="ctr"/>
                <a:tab pos="3543300" algn="ctr"/>
                <a:tab pos="4406900" algn="ctr"/>
              </a:tabLst>
              <a:defRPr sz="32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977900" algn="ctr"/>
                <a:tab pos="1828800" algn="ctr"/>
                <a:tab pos="2692400" algn="ctr"/>
                <a:tab pos="3543300" algn="ctr"/>
                <a:tab pos="4406900" algn="ctr"/>
              </a:tabLst>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977900" algn="ctr"/>
                <a:tab pos="1828800" algn="ctr"/>
                <a:tab pos="2692400" algn="ctr"/>
                <a:tab pos="3543300" algn="ctr"/>
                <a:tab pos="4406900" algn="ctr"/>
              </a:tabLst>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977900" algn="ctr"/>
                <a:tab pos="1828800" algn="ctr"/>
                <a:tab pos="2692400" algn="ctr"/>
                <a:tab pos="3543300" algn="ctr"/>
                <a:tab pos="4406900" algn="ctr"/>
              </a:tabLst>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977900" algn="ctr"/>
                <a:tab pos="1828800" algn="ctr"/>
                <a:tab pos="2692400" algn="ctr"/>
                <a:tab pos="3543300" algn="ctr"/>
                <a:tab pos="4406900" algn="ctr"/>
              </a:tabLst>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tabLst>
                <a:tab pos="977900" algn="ctr"/>
                <a:tab pos="1828800" algn="ctr"/>
                <a:tab pos="2692400" algn="ctr"/>
                <a:tab pos="3543300" algn="ctr"/>
                <a:tab pos="4406900" algn="ctr"/>
              </a:tabLs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tabLst>
                <a:tab pos="977900" algn="ctr"/>
                <a:tab pos="1828800" algn="ctr"/>
                <a:tab pos="2692400" algn="ctr"/>
                <a:tab pos="3543300" algn="ctr"/>
                <a:tab pos="4406900" algn="ctr"/>
              </a:tabLs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tabLst>
                <a:tab pos="977900" algn="ctr"/>
                <a:tab pos="1828800" algn="ctr"/>
                <a:tab pos="2692400" algn="ctr"/>
                <a:tab pos="3543300" algn="ctr"/>
                <a:tab pos="4406900" algn="ctr"/>
              </a:tabLs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tabLst>
                <a:tab pos="977900" algn="ctr"/>
                <a:tab pos="1828800" algn="ctr"/>
                <a:tab pos="2692400" algn="ctr"/>
                <a:tab pos="3543300" algn="ctr"/>
                <a:tab pos="4406900" algn="ctr"/>
              </a:tabLst>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b="1"/>
              <a:t>0	15.5	25.5	35.5	45.5	55.5</a:t>
            </a:r>
          </a:p>
        </p:txBody>
      </p:sp>
      <p:sp>
        <p:nvSpPr>
          <p:cNvPr id="30752" name="Rectangle 32"/>
          <p:cNvSpPr>
            <a:spLocks noChangeArrowheads="1"/>
          </p:cNvSpPr>
          <p:nvPr/>
        </p:nvSpPr>
        <p:spPr bwMode="auto">
          <a:xfrm>
            <a:off x="3500438" y="6015038"/>
            <a:ext cx="28289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400" b="1"/>
              <a:t>Lower Boundary</a:t>
            </a:r>
          </a:p>
        </p:txBody>
      </p:sp>
      <p:sp>
        <p:nvSpPr>
          <p:cNvPr id="30753" name="Rectangle 33"/>
          <p:cNvSpPr>
            <a:spLocks noChangeArrowheads="1"/>
          </p:cNvSpPr>
          <p:nvPr/>
        </p:nvSpPr>
        <p:spPr bwMode="auto">
          <a:xfrm>
            <a:off x="6853238" y="3957638"/>
            <a:ext cx="1533525"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a:t>Bars Touch</a:t>
            </a:r>
          </a:p>
        </p:txBody>
      </p:sp>
      <p:sp>
        <p:nvSpPr>
          <p:cNvPr id="30754" name="Rectangle 44"/>
          <p:cNvSpPr>
            <a:spLocks noChangeArrowheads="1"/>
          </p:cNvSpPr>
          <p:nvPr/>
        </p:nvSpPr>
        <p:spPr bwMode="auto">
          <a:xfrm>
            <a:off x="6430963" y="1985963"/>
            <a:ext cx="8255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1900" b="1">
                <a:latin typeface="Arial" panose="020B0604020202020204" pitchFamily="34" charset="0"/>
              </a:rPr>
              <a:t>Class</a:t>
            </a:r>
          </a:p>
        </p:txBody>
      </p:sp>
      <p:sp>
        <p:nvSpPr>
          <p:cNvPr id="30755" name="Rectangle 45"/>
          <p:cNvSpPr>
            <a:spLocks noChangeArrowheads="1"/>
          </p:cNvSpPr>
          <p:nvPr/>
        </p:nvSpPr>
        <p:spPr bwMode="auto">
          <a:xfrm>
            <a:off x="7766050" y="1985963"/>
            <a:ext cx="7715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1900" b="1">
                <a:latin typeface="Arial" panose="020B0604020202020204" pitchFamily="34" charset="0"/>
              </a:rPr>
              <a:t>Freq.</a:t>
            </a:r>
          </a:p>
        </p:txBody>
      </p:sp>
      <p:sp>
        <p:nvSpPr>
          <p:cNvPr id="30756" name="Rectangle 56"/>
          <p:cNvSpPr>
            <a:spLocks noChangeArrowheads="1"/>
          </p:cNvSpPr>
          <p:nvPr/>
        </p:nvSpPr>
        <p:spPr bwMode="auto">
          <a:xfrm>
            <a:off x="6143625" y="2309813"/>
            <a:ext cx="12668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1900" dirty="0"/>
              <a:t>15.5 – 25.5</a:t>
            </a:r>
          </a:p>
        </p:txBody>
      </p:sp>
      <p:sp>
        <p:nvSpPr>
          <p:cNvPr id="30757" name="Rectangle 57"/>
          <p:cNvSpPr>
            <a:spLocks noChangeArrowheads="1"/>
          </p:cNvSpPr>
          <p:nvPr/>
        </p:nvSpPr>
        <p:spPr bwMode="auto">
          <a:xfrm>
            <a:off x="7997825" y="2309813"/>
            <a:ext cx="3016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1900"/>
              <a:t>3</a:t>
            </a:r>
          </a:p>
        </p:txBody>
      </p:sp>
      <p:sp>
        <p:nvSpPr>
          <p:cNvPr id="30758" name="Rectangle 60"/>
          <p:cNvSpPr>
            <a:spLocks noChangeArrowheads="1"/>
          </p:cNvSpPr>
          <p:nvPr/>
        </p:nvSpPr>
        <p:spPr bwMode="auto">
          <a:xfrm>
            <a:off x="6143625" y="2592388"/>
            <a:ext cx="12668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1900"/>
              <a:t>25.5 – 35.5</a:t>
            </a:r>
          </a:p>
        </p:txBody>
      </p:sp>
      <p:sp>
        <p:nvSpPr>
          <p:cNvPr id="30759" name="Rectangle 61"/>
          <p:cNvSpPr>
            <a:spLocks noChangeArrowheads="1"/>
          </p:cNvSpPr>
          <p:nvPr/>
        </p:nvSpPr>
        <p:spPr bwMode="auto">
          <a:xfrm>
            <a:off x="7997825" y="2592388"/>
            <a:ext cx="3016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1900"/>
              <a:t>5</a:t>
            </a:r>
          </a:p>
        </p:txBody>
      </p:sp>
      <p:grpSp>
        <p:nvGrpSpPr>
          <p:cNvPr id="30760" name="Group 79"/>
          <p:cNvGrpSpPr>
            <a:grpSpLocks/>
          </p:cNvGrpSpPr>
          <p:nvPr/>
        </p:nvGrpSpPr>
        <p:grpSpPr bwMode="auto">
          <a:xfrm>
            <a:off x="5962650" y="1995488"/>
            <a:ext cx="2627313" cy="1211262"/>
            <a:chOff x="3756" y="1257"/>
            <a:chExt cx="1655" cy="763"/>
          </a:xfrm>
        </p:grpSpPr>
        <p:grpSp>
          <p:nvGrpSpPr>
            <p:cNvPr id="30765" name="Group 74"/>
            <p:cNvGrpSpPr>
              <a:grpSpLocks/>
            </p:cNvGrpSpPr>
            <p:nvPr/>
          </p:nvGrpSpPr>
          <p:grpSpPr bwMode="auto">
            <a:xfrm>
              <a:off x="3756" y="1257"/>
              <a:ext cx="1655" cy="7"/>
              <a:chOff x="3756" y="1257"/>
              <a:chExt cx="1655" cy="7"/>
            </a:xfrm>
          </p:grpSpPr>
          <p:sp>
            <p:nvSpPr>
              <p:cNvPr id="30793" name="Rectangle 35"/>
              <p:cNvSpPr>
                <a:spLocks noChangeArrowheads="1"/>
              </p:cNvSpPr>
              <p:nvPr/>
            </p:nvSpPr>
            <p:spPr bwMode="auto">
              <a:xfrm>
                <a:off x="3756" y="1257"/>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94" name="Rectangle 36"/>
              <p:cNvSpPr>
                <a:spLocks noChangeArrowheads="1"/>
              </p:cNvSpPr>
              <p:nvPr/>
            </p:nvSpPr>
            <p:spPr bwMode="auto">
              <a:xfrm>
                <a:off x="3756" y="1257"/>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95" name="Rectangle 37"/>
              <p:cNvSpPr>
                <a:spLocks noChangeArrowheads="1"/>
              </p:cNvSpPr>
              <p:nvPr/>
            </p:nvSpPr>
            <p:spPr bwMode="auto">
              <a:xfrm>
                <a:off x="3769" y="1257"/>
                <a:ext cx="109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96" name="Rectangle 38"/>
              <p:cNvSpPr>
                <a:spLocks noChangeArrowheads="1"/>
              </p:cNvSpPr>
              <p:nvPr/>
            </p:nvSpPr>
            <p:spPr bwMode="auto">
              <a:xfrm>
                <a:off x="4872" y="1257"/>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97" name="Rectangle 39"/>
              <p:cNvSpPr>
                <a:spLocks noChangeArrowheads="1"/>
              </p:cNvSpPr>
              <p:nvPr/>
            </p:nvSpPr>
            <p:spPr bwMode="auto">
              <a:xfrm>
                <a:off x="4884" y="1257"/>
                <a:ext cx="513"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98" name="Rectangle 40"/>
              <p:cNvSpPr>
                <a:spLocks noChangeArrowheads="1"/>
              </p:cNvSpPr>
              <p:nvPr/>
            </p:nvSpPr>
            <p:spPr bwMode="auto">
              <a:xfrm>
                <a:off x="5404" y="1257"/>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99" name="Rectangle 41"/>
              <p:cNvSpPr>
                <a:spLocks noChangeArrowheads="1"/>
              </p:cNvSpPr>
              <p:nvPr/>
            </p:nvSpPr>
            <p:spPr bwMode="auto">
              <a:xfrm>
                <a:off x="5404" y="1257"/>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30766" name="Group 76"/>
            <p:cNvGrpSpPr>
              <a:grpSpLocks/>
            </p:cNvGrpSpPr>
            <p:nvPr/>
          </p:nvGrpSpPr>
          <p:grpSpPr bwMode="auto">
            <a:xfrm>
              <a:off x="3756" y="1454"/>
              <a:ext cx="1655" cy="20"/>
              <a:chOff x="3756" y="1454"/>
              <a:chExt cx="1655" cy="20"/>
            </a:xfrm>
          </p:grpSpPr>
          <p:sp>
            <p:nvSpPr>
              <p:cNvPr id="30785" name="Rectangle 46"/>
              <p:cNvSpPr>
                <a:spLocks noChangeArrowheads="1"/>
              </p:cNvSpPr>
              <p:nvPr/>
            </p:nvSpPr>
            <p:spPr bwMode="auto">
              <a:xfrm>
                <a:off x="3756" y="1454"/>
                <a:ext cx="7" cy="20"/>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86" name="Rectangle 47"/>
              <p:cNvSpPr>
                <a:spLocks noChangeArrowheads="1"/>
              </p:cNvSpPr>
              <p:nvPr/>
            </p:nvSpPr>
            <p:spPr bwMode="auto">
              <a:xfrm>
                <a:off x="3769" y="1454"/>
                <a:ext cx="109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87" name="Rectangle 48"/>
              <p:cNvSpPr>
                <a:spLocks noChangeArrowheads="1"/>
              </p:cNvSpPr>
              <p:nvPr/>
            </p:nvSpPr>
            <p:spPr bwMode="auto">
              <a:xfrm>
                <a:off x="3769" y="1466"/>
                <a:ext cx="109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88" name="Rectangle 49"/>
              <p:cNvSpPr>
                <a:spLocks noChangeArrowheads="1"/>
              </p:cNvSpPr>
              <p:nvPr/>
            </p:nvSpPr>
            <p:spPr bwMode="auto">
              <a:xfrm>
                <a:off x="4872" y="1454"/>
                <a:ext cx="20"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89" name="Rectangle 50"/>
              <p:cNvSpPr>
                <a:spLocks noChangeArrowheads="1"/>
              </p:cNvSpPr>
              <p:nvPr/>
            </p:nvSpPr>
            <p:spPr bwMode="auto">
              <a:xfrm>
                <a:off x="4872" y="1466"/>
                <a:ext cx="20"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90" name="Rectangle 51"/>
              <p:cNvSpPr>
                <a:spLocks noChangeArrowheads="1"/>
              </p:cNvSpPr>
              <p:nvPr/>
            </p:nvSpPr>
            <p:spPr bwMode="auto">
              <a:xfrm>
                <a:off x="4897" y="1454"/>
                <a:ext cx="500"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91" name="Rectangle 52"/>
              <p:cNvSpPr>
                <a:spLocks noChangeArrowheads="1"/>
              </p:cNvSpPr>
              <p:nvPr/>
            </p:nvSpPr>
            <p:spPr bwMode="auto">
              <a:xfrm>
                <a:off x="4897" y="1466"/>
                <a:ext cx="500"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92" name="Rectangle 53"/>
              <p:cNvSpPr>
                <a:spLocks noChangeArrowheads="1"/>
              </p:cNvSpPr>
              <p:nvPr/>
            </p:nvSpPr>
            <p:spPr bwMode="auto">
              <a:xfrm>
                <a:off x="5404" y="1454"/>
                <a:ext cx="7" cy="20"/>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30767" name="Group 77"/>
            <p:cNvGrpSpPr>
              <a:grpSpLocks/>
            </p:cNvGrpSpPr>
            <p:nvPr/>
          </p:nvGrpSpPr>
          <p:grpSpPr bwMode="auto">
            <a:xfrm>
              <a:off x="3756" y="1270"/>
              <a:ext cx="7" cy="737"/>
              <a:chOff x="3756" y="1270"/>
              <a:chExt cx="7" cy="737"/>
            </a:xfrm>
          </p:grpSpPr>
          <p:sp>
            <p:nvSpPr>
              <p:cNvPr id="30781" name="Rectangle 42"/>
              <p:cNvSpPr>
                <a:spLocks noChangeArrowheads="1"/>
              </p:cNvSpPr>
              <p:nvPr/>
            </p:nvSpPr>
            <p:spPr bwMode="auto">
              <a:xfrm>
                <a:off x="3756" y="1270"/>
                <a:ext cx="7" cy="178"/>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82" name="Rectangle 54"/>
              <p:cNvSpPr>
                <a:spLocks noChangeArrowheads="1"/>
              </p:cNvSpPr>
              <p:nvPr/>
            </p:nvSpPr>
            <p:spPr bwMode="auto">
              <a:xfrm>
                <a:off x="3756" y="1479"/>
                <a:ext cx="7" cy="172"/>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83" name="Rectangle 58"/>
              <p:cNvSpPr>
                <a:spLocks noChangeArrowheads="1"/>
              </p:cNvSpPr>
              <p:nvPr/>
            </p:nvSpPr>
            <p:spPr bwMode="auto">
              <a:xfrm>
                <a:off x="3756" y="1657"/>
                <a:ext cx="7" cy="172"/>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84" name="Rectangle 62"/>
              <p:cNvSpPr>
                <a:spLocks noChangeArrowheads="1"/>
              </p:cNvSpPr>
              <p:nvPr/>
            </p:nvSpPr>
            <p:spPr bwMode="auto">
              <a:xfrm>
                <a:off x="3756" y="1835"/>
                <a:ext cx="7" cy="172"/>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30768" name="Group 78"/>
            <p:cNvGrpSpPr>
              <a:grpSpLocks/>
            </p:cNvGrpSpPr>
            <p:nvPr/>
          </p:nvGrpSpPr>
          <p:grpSpPr bwMode="auto">
            <a:xfrm>
              <a:off x="5404" y="1270"/>
              <a:ext cx="7" cy="737"/>
              <a:chOff x="5404" y="1270"/>
              <a:chExt cx="7" cy="737"/>
            </a:xfrm>
          </p:grpSpPr>
          <p:sp>
            <p:nvSpPr>
              <p:cNvPr id="30777" name="Rectangle 43"/>
              <p:cNvSpPr>
                <a:spLocks noChangeArrowheads="1"/>
              </p:cNvSpPr>
              <p:nvPr/>
            </p:nvSpPr>
            <p:spPr bwMode="auto">
              <a:xfrm>
                <a:off x="5404" y="1270"/>
                <a:ext cx="7" cy="178"/>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78" name="Rectangle 55"/>
              <p:cNvSpPr>
                <a:spLocks noChangeArrowheads="1"/>
              </p:cNvSpPr>
              <p:nvPr/>
            </p:nvSpPr>
            <p:spPr bwMode="auto">
              <a:xfrm>
                <a:off x="5404" y="1479"/>
                <a:ext cx="7" cy="172"/>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79" name="Rectangle 59"/>
              <p:cNvSpPr>
                <a:spLocks noChangeArrowheads="1"/>
              </p:cNvSpPr>
              <p:nvPr/>
            </p:nvSpPr>
            <p:spPr bwMode="auto">
              <a:xfrm>
                <a:off x="5404" y="1657"/>
                <a:ext cx="7" cy="172"/>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80" name="Rectangle 68"/>
              <p:cNvSpPr>
                <a:spLocks noChangeArrowheads="1"/>
              </p:cNvSpPr>
              <p:nvPr/>
            </p:nvSpPr>
            <p:spPr bwMode="auto">
              <a:xfrm>
                <a:off x="5404" y="1835"/>
                <a:ext cx="7" cy="172"/>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30769" name="Group 75"/>
            <p:cNvGrpSpPr>
              <a:grpSpLocks/>
            </p:cNvGrpSpPr>
            <p:nvPr/>
          </p:nvGrpSpPr>
          <p:grpSpPr bwMode="auto">
            <a:xfrm>
              <a:off x="3756" y="2013"/>
              <a:ext cx="1655" cy="7"/>
              <a:chOff x="3756" y="2013"/>
              <a:chExt cx="1655" cy="7"/>
            </a:xfrm>
          </p:grpSpPr>
          <p:sp>
            <p:nvSpPr>
              <p:cNvPr id="30770" name="Rectangle 63"/>
              <p:cNvSpPr>
                <a:spLocks noChangeArrowheads="1"/>
              </p:cNvSpPr>
              <p:nvPr/>
            </p:nvSpPr>
            <p:spPr bwMode="auto">
              <a:xfrm>
                <a:off x="3756" y="2013"/>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71" name="Rectangle 64"/>
              <p:cNvSpPr>
                <a:spLocks noChangeArrowheads="1"/>
              </p:cNvSpPr>
              <p:nvPr/>
            </p:nvSpPr>
            <p:spPr bwMode="auto">
              <a:xfrm>
                <a:off x="3756" y="2013"/>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72" name="Rectangle 65"/>
              <p:cNvSpPr>
                <a:spLocks noChangeArrowheads="1"/>
              </p:cNvSpPr>
              <p:nvPr/>
            </p:nvSpPr>
            <p:spPr bwMode="auto">
              <a:xfrm>
                <a:off x="3769" y="2013"/>
                <a:ext cx="109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73" name="Rectangle 66"/>
              <p:cNvSpPr>
                <a:spLocks noChangeArrowheads="1"/>
              </p:cNvSpPr>
              <p:nvPr/>
            </p:nvSpPr>
            <p:spPr bwMode="auto">
              <a:xfrm>
                <a:off x="4872" y="2013"/>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74" name="Rectangle 67"/>
              <p:cNvSpPr>
                <a:spLocks noChangeArrowheads="1"/>
              </p:cNvSpPr>
              <p:nvPr/>
            </p:nvSpPr>
            <p:spPr bwMode="auto">
              <a:xfrm>
                <a:off x="4884" y="2013"/>
                <a:ext cx="513"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75" name="Rectangle 69"/>
              <p:cNvSpPr>
                <a:spLocks noChangeArrowheads="1"/>
              </p:cNvSpPr>
              <p:nvPr/>
            </p:nvSpPr>
            <p:spPr bwMode="auto">
              <a:xfrm>
                <a:off x="5404" y="2013"/>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30776" name="Rectangle 70"/>
              <p:cNvSpPr>
                <a:spLocks noChangeArrowheads="1"/>
              </p:cNvSpPr>
              <p:nvPr/>
            </p:nvSpPr>
            <p:spPr bwMode="auto">
              <a:xfrm>
                <a:off x="5404" y="2013"/>
                <a:ext cx="7" cy="7"/>
              </a:xfrm>
              <a:prstGeom prst="rect">
                <a:avLst/>
              </a:prstGeom>
              <a:solidFill>
                <a:srgbClr val="D989B8"/>
              </a:solidFill>
              <a:ln w="12700">
                <a:solidFill>
                  <a:srgbClr val="E9F05A"/>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sp>
        <p:nvSpPr>
          <p:cNvPr id="30761" name="Rectangle 71"/>
          <p:cNvSpPr>
            <a:spLocks noChangeArrowheads="1"/>
          </p:cNvSpPr>
          <p:nvPr/>
        </p:nvSpPr>
        <p:spPr bwMode="auto">
          <a:xfrm>
            <a:off x="6143625" y="2874963"/>
            <a:ext cx="12668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1900"/>
              <a:t>35.5 – 45.5</a:t>
            </a:r>
          </a:p>
        </p:txBody>
      </p:sp>
      <p:sp>
        <p:nvSpPr>
          <p:cNvPr id="30762" name="Rectangle 72"/>
          <p:cNvSpPr>
            <a:spLocks noChangeArrowheads="1"/>
          </p:cNvSpPr>
          <p:nvPr/>
        </p:nvSpPr>
        <p:spPr bwMode="auto">
          <a:xfrm>
            <a:off x="7997825" y="2874963"/>
            <a:ext cx="3016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1900"/>
              <a:t>2</a:t>
            </a:r>
          </a:p>
        </p:txBody>
      </p:sp>
      <p:sp>
        <p:nvSpPr>
          <p:cNvPr id="30763" name="Rectangle 73"/>
          <p:cNvSpPr>
            <a:spLocks noChangeArrowheads="1"/>
          </p:cNvSpPr>
          <p:nvPr/>
        </p:nvSpPr>
        <p:spPr bwMode="auto">
          <a:xfrm>
            <a:off x="2205038" y="2281238"/>
            <a:ext cx="17621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Count</a:t>
            </a:r>
          </a:p>
        </p:txBody>
      </p:sp>
      <p:sp>
        <p:nvSpPr>
          <p:cNvPr id="30764" name="Line 80"/>
          <p:cNvSpPr>
            <a:spLocks noChangeShapeType="1"/>
          </p:cNvSpPr>
          <p:nvPr/>
        </p:nvSpPr>
        <p:spPr bwMode="auto">
          <a:xfrm flipH="1">
            <a:off x="5410200" y="4191000"/>
            <a:ext cx="1447800" cy="381000"/>
          </a:xfrm>
          <a:prstGeom prst="line">
            <a:avLst/>
          </a:prstGeom>
          <a:noFill/>
          <a:ln w="28575">
            <a:solidFill>
              <a:srgbClr val="B0D46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744298364"/>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noFill/>
        </p:spPr>
        <p:txBody>
          <a:bodyPr lIns="90488" tIns="44450" rIns="90488" bIns="44450" anchorCtr="1"/>
          <a:lstStyle/>
          <a:p>
            <a:r>
              <a:rPr lang="en-US" altLang="en-US" b="1" dirty="0"/>
              <a:t>Summary</a:t>
            </a:r>
          </a:p>
        </p:txBody>
      </p:sp>
      <p:sp>
        <p:nvSpPr>
          <p:cNvPr id="31747" name="Rectangle 3"/>
          <p:cNvSpPr>
            <a:spLocks noGrp="1" noChangeArrowheads="1"/>
          </p:cNvSpPr>
          <p:nvPr>
            <p:ph sz="half" idx="1"/>
          </p:nvPr>
        </p:nvSpPr>
        <p:spPr>
          <a:xfrm>
            <a:off x="520700" y="1295400"/>
            <a:ext cx="8242300" cy="5029200"/>
          </a:xfrm>
        </p:spPr>
        <p:txBody>
          <a:bodyPr lIns="90488" tIns="44450" rIns="90488" bIns="44450"/>
          <a:lstStyle/>
          <a:p>
            <a:pPr marL="0" indent="0">
              <a:buFontTx/>
              <a:buNone/>
            </a:pPr>
            <a:r>
              <a:rPr lang="en-US" altLang="en-US" sz="2600" b="1" dirty="0">
                <a:cs typeface="Times New Roman" panose="02020603050405020304" pitchFamily="18" charset="0"/>
              </a:rPr>
              <a:t>Dot plot: </a:t>
            </a:r>
            <a:r>
              <a:rPr lang="en-US" altLang="en-US" sz="2600" dirty="0">
                <a:cs typeface="Times New Roman" panose="02020603050405020304" pitchFamily="18" charset="0"/>
              </a:rPr>
              <a:t>The numerical value of each quantitative measurement in the data set is represented by a dot on a horizontal scale. When data values repeat, the dots are placed above one another vertically.</a:t>
            </a:r>
          </a:p>
          <a:p>
            <a:pPr marL="0" indent="0">
              <a:buFontTx/>
              <a:buNone/>
            </a:pPr>
            <a:r>
              <a:rPr lang="en-US" altLang="en-US" sz="2600" b="1" dirty="0">
                <a:cs typeface="Times New Roman" panose="02020603050405020304" pitchFamily="18" charset="0"/>
              </a:rPr>
              <a:t>Stem-and-leaf display: </a:t>
            </a:r>
            <a:r>
              <a:rPr lang="en-US" altLang="en-US" sz="2600" dirty="0">
                <a:cs typeface="Times New Roman" panose="02020603050405020304" pitchFamily="18" charset="0"/>
              </a:rPr>
              <a:t>The numerical value of the quantitative variable is partitioned into a “stem” and a “leaf.” The possible stems are listed in order in a column. The leaf for each quantitative measurement in the data set is placed in the corresponding stem row. Leaves for observations with the same stem value are listed in increasing order horizontally.</a:t>
            </a:r>
          </a:p>
        </p:txBody>
      </p:sp>
    </p:spTree>
    <p:extLst>
      <p:ext uri="{BB962C8B-B14F-4D97-AF65-F5344CB8AC3E}">
        <p14:creationId xmlns:p14="http://schemas.microsoft.com/office/powerpoint/2010/main" val="191616094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p:spPr>
        <p:txBody>
          <a:bodyPr lIns="90488" tIns="44450" rIns="90488" bIns="44450" anchorCtr="1"/>
          <a:lstStyle/>
          <a:p>
            <a:r>
              <a:rPr lang="en-US" altLang="en-US" b="1"/>
              <a:t>Summary</a:t>
            </a:r>
          </a:p>
        </p:txBody>
      </p:sp>
      <p:sp>
        <p:nvSpPr>
          <p:cNvPr id="32771" name="Rectangle 3"/>
          <p:cNvSpPr>
            <a:spLocks noGrp="1" noChangeArrowheads="1"/>
          </p:cNvSpPr>
          <p:nvPr>
            <p:ph sz="half" idx="1"/>
          </p:nvPr>
        </p:nvSpPr>
        <p:spPr>
          <a:xfrm>
            <a:off x="520700" y="1295400"/>
            <a:ext cx="8242300" cy="5029200"/>
          </a:xfrm>
        </p:spPr>
        <p:txBody>
          <a:bodyPr lIns="90488" tIns="44450" rIns="90488" bIns="44450"/>
          <a:lstStyle/>
          <a:p>
            <a:pPr marL="0" indent="0">
              <a:buFontTx/>
              <a:buNone/>
            </a:pPr>
            <a:r>
              <a:rPr lang="en-US" altLang="en-US" sz="2600" b="1" dirty="0">
                <a:cs typeface="Times New Roman" panose="02020603050405020304" pitchFamily="18" charset="0"/>
              </a:rPr>
              <a:t>Histogram: </a:t>
            </a:r>
            <a:r>
              <a:rPr lang="en-US" altLang="en-US" sz="2600" dirty="0">
                <a:cs typeface="Times New Roman" panose="02020603050405020304" pitchFamily="18" charset="0"/>
              </a:rPr>
              <a:t>The possible numerical values of the quantitative variable are partitioned into class intervals, where each interval has the same width. These intervals form the scale of the horizontal axis. The frequency or relative frequency of observations in each class interval is determined. A horizontal bar is placed over each class interval, with height equal to either the class frequency or class relative frequency.</a:t>
            </a:r>
          </a:p>
        </p:txBody>
      </p:sp>
    </p:spTree>
    <p:extLst>
      <p:ext uri="{BB962C8B-B14F-4D97-AF65-F5344CB8AC3E}">
        <p14:creationId xmlns:p14="http://schemas.microsoft.com/office/powerpoint/2010/main" val="2301324030"/>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914400"/>
            <a:ext cx="8229600" cy="1143000"/>
          </a:xfrm>
          <a:noFill/>
        </p:spPr>
        <p:txBody>
          <a:bodyPr lIns="90488" tIns="44450" rIns="90488" bIns="44450" anchorCtr="1"/>
          <a:lstStyle/>
          <a:p>
            <a:r>
              <a:rPr lang="en-US" altLang="en-US" b="1">
                <a:solidFill>
                  <a:srgbClr val="8E0D30"/>
                </a:solidFill>
              </a:rPr>
              <a:t>2.3</a:t>
            </a:r>
          </a:p>
        </p:txBody>
      </p:sp>
      <p:sp>
        <p:nvSpPr>
          <p:cNvPr id="33795" name="Rectangle 3"/>
          <p:cNvSpPr>
            <a:spLocks noGrp="1" noChangeArrowheads="1"/>
          </p:cNvSpPr>
          <p:nvPr>
            <p:ph sz="half" idx="1"/>
          </p:nvPr>
        </p:nvSpPr>
        <p:spPr>
          <a:xfrm>
            <a:off x="520700" y="3048000"/>
            <a:ext cx="8242300" cy="3017838"/>
          </a:xfrm>
        </p:spPr>
        <p:txBody>
          <a:bodyPr lIns="90488" tIns="44450" rIns="90488" bIns="44450"/>
          <a:lstStyle/>
          <a:p>
            <a:pPr marL="0" indent="0" algn="ctr">
              <a:buFontTx/>
              <a:buNone/>
            </a:pPr>
            <a:r>
              <a:rPr lang="en-US" altLang="en-US" sz="4200" b="1" dirty="0">
                <a:solidFill>
                  <a:srgbClr val="141413"/>
                </a:solidFill>
              </a:rPr>
              <a:t>Numerical Measures</a:t>
            </a:r>
            <a:br>
              <a:rPr lang="en-US" altLang="en-US" sz="4200" b="1" dirty="0">
                <a:solidFill>
                  <a:srgbClr val="141413"/>
                </a:solidFill>
              </a:rPr>
            </a:br>
            <a:r>
              <a:rPr lang="en-US" altLang="en-US" sz="4200" b="1" dirty="0">
                <a:solidFill>
                  <a:srgbClr val="141413"/>
                </a:solidFill>
              </a:rPr>
              <a:t>of Central Tendency</a:t>
            </a:r>
            <a:endParaRPr lang="en-US" altLang="en-US" sz="4200" dirty="0">
              <a:solidFill>
                <a:srgbClr val="141413"/>
              </a:solidFill>
            </a:endParaRPr>
          </a:p>
        </p:txBody>
      </p:sp>
    </p:spTree>
    <p:extLst>
      <p:ext uri="{BB962C8B-B14F-4D97-AF65-F5344CB8AC3E}">
        <p14:creationId xmlns:p14="http://schemas.microsoft.com/office/powerpoint/2010/main" val="3596404478"/>
      </p:ext>
    </p:extLst>
  </p:cSld>
  <p:clrMapOvr>
    <a:masterClrMapping/>
  </p:clrMapOvr>
  <p:transition>
    <p:wipe dir="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noFill/>
        </p:spPr>
        <p:txBody>
          <a:bodyPr lIns="90488" tIns="44450" rIns="90488" bIns="44450" anchorCtr="1"/>
          <a:lstStyle/>
          <a:p>
            <a:r>
              <a:rPr lang="en-US" altLang="en-US" b="1"/>
              <a:t>Two Characteristics</a:t>
            </a:r>
          </a:p>
        </p:txBody>
      </p:sp>
      <p:sp>
        <p:nvSpPr>
          <p:cNvPr id="35843" name="Rectangle 3"/>
          <p:cNvSpPr>
            <a:spLocks noGrp="1" noChangeArrowheads="1"/>
          </p:cNvSpPr>
          <p:nvPr>
            <p:ph type="body" sz="half" idx="1"/>
          </p:nvPr>
        </p:nvSpPr>
        <p:spPr>
          <a:xfrm>
            <a:off x="457200" y="1600200"/>
            <a:ext cx="8229600" cy="1676400"/>
          </a:xfrm>
          <a:noFill/>
        </p:spPr>
        <p:txBody>
          <a:bodyPr lIns="90488" tIns="44450" rIns="90488" bIns="44450"/>
          <a:lstStyle/>
          <a:p>
            <a:pPr marL="0" indent="0">
              <a:buFontTx/>
              <a:buNone/>
            </a:pPr>
            <a:r>
              <a:rPr lang="en-US" altLang="en-US" dirty="0"/>
              <a:t>The </a:t>
            </a:r>
            <a:r>
              <a:rPr lang="en-US" altLang="en-US" b="1" dirty="0"/>
              <a:t>central tendency</a:t>
            </a:r>
            <a:r>
              <a:rPr lang="en-US" altLang="en-US" dirty="0"/>
              <a:t> of the set of measurements–that is, the tendency of the data to cluster, or center, about certain numerical values.</a:t>
            </a:r>
          </a:p>
        </p:txBody>
      </p:sp>
      <p:grpSp>
        <p:nvGrpSpPr>
          <p:cNvPr id="35844" name="Group 8"/>
          <p:cNvGrpSpPr>
            <a:grpSpLocks/>
          </p:cNvGrpSpPr>
          <p:nvPr/>
        </p:nvGrpSpPr>
        <p:grpSpPr bwMode="auto">
          <a:xfrm>
            <a:off x="685800" y="4038600"/>
            <a:ext cx="7451725" cy="989013"/>
            <a:chOff x="333" y="1401"/>
            <a:chExt cx="4694" cy="623"/>
          </a:xfrm>
        </p:grpSpPr>
        <p:sp>
          <p:nvSpPr>
            <p:cNvPr id="35845" name="Rectangle 9"/>
            <p:cNvSpPr>
              <a:spLocks noChangeArrowheads="1"/>
            </p:cNvSpPr>
            <p:nvPr/>
          </p:nvSpPr>
          <p:spPr bwMode="auto">
            <a:xfrm>
              <a:off x="333" y="1437"/>
              <a:ext cx="1734"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b="1">
                  <a:latin typeface="+mj-lt"/>
                </a:rPr>
                <a:t>Central Tendency (Location)</a:t>
              </a:r>
            </a:p>
          </p:txBody>
        </p:sp>
        <p:sp>
          <p:nvSpPr>
            <p:cNvPr id="35846" name="Freeform 10"/>
            <p:cNvSpPr>
              <a:spLocks/>
            </p:cNvSpPr>
            <p:nvPr/>
          </p:nvSpPr>
          <p:spPr bwMode="auto">
            <a:xfrm>
              <a:off x="2979" y="1401"/>
              <a:ext cx="863" cy="574"/>
            </a:xfrm>
            <a:custGeom>
              <a:avLst/>
              <a:gdLst>
                <a:gd name="T0" fmla="*/ 862 w 863"/>
                <a:gd name="T1" fmla="*/ 573 h 574"/>
                <a:gd name="T2" fmla="*/ 770 w 863"/>
                <a:gd name="T3" fmla="*/ 566 h 574"/>
                <a:gd name="T4" fmla="*/ 726 w 863"/>
                <a:gd name="T5" fmla="*/ 560 h 574"/>
                <a:gd name="T6" fmla="*/ 680 w 863"/>
                <a:gd name="T7" fmla="*/ 551 h 574"/>
                <a:gd name="T8" fmla="*/ 634 w 863"/>
                <a:gd name="T9" fmla="*/ 537 h 574"/>
                <a:gd name="T10" fmla="*/ 590 w 863"/>
                <a:gd name="T11" fmla="*/ 520 h 574"/>
                <a:gd name="T12" fmla="*/ 544 w 863"/>
                <a:gd name="T13" fmla="*/ 495 h 574"/>
                <a:gd name="T14" fmla="*/ 452 w 863"/>
                <a:gd name="T15" fmla="*/ 428 h 574"/>
                <a:gd name="T16" fmla="*/ 362 w 863"/>
                <a:gd name="T17" fmla="*/ 334 h 574"/>
                <a:gd name="T18" fmla="*/ 272 w 863"/>
                <a:gd name="T19" fmla="*/ 224 h 574"/>
                <a:gd name="T20" fmla="*/ 226 w 863"/>
                <a:gd name="T21" fmla="*/ 166 h 574"/>
                <a:gd name="T22" fmla="*/ 180 w 863"/>
                <a:gd name="T23" fmla="*/ 113 h 574"/>
                <a:gd name="T24" fmla="*/ 136 w 863"/>
                <a:gd name="T25" fmla="*/ 67 h 574"/>
                <a:gd name="T26" fmla="*/ 90 w 863"/>
                <a:gd name="T27" fmla="*/ 31 h 574"/>
                <a:gd name="T28" fmla="*/ 44 w 863"/>
                <a:gd name="T29" fmla="*/ 8 h 574"/>
                <a:gd name="T30" fmla="*/ 0 w 863"/>
                <a:gd name="T31" fmla="*/ 0 h 5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3"/>
                <a:gd name="T49" fmla="*/ 0 h 574"/>
                <a:gd name="T50" fmla="*/ 863 w 863"/>
                <a:gd name="T51" fmla="*/ 574 h 5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3" h="574">
                  <a:moveTo>
                    <a:pt x="862" y="573"/>
                  </a:moveTo>
                  <a:lnTo>
                    <a:pt x="770" y="566"/>
                  </a:lnTo>
                  <a:lnTo>
                    <a:pt x="726" y="560"/>
                  </a:lnTo>
                  <a:lnTo>
                    <a:pt x="680" y="551"/>
                  </a:lnTo>
                  <a:lnTo>
                    <a:pt x="634" y="537"/>
                  </a:lnTo>
                  <a:lnTo>
                    <a:pt x="590" y="520"/>
                  </a:lnTo>
                  <a:lnTo>
                    <a:pt x="544" y="495"/>
                  </a:lnTo>
                  <a:lnTo>
                    <a:pt x="452" y="428"/>
                  </a:lnTo>
                  <a:lnTo>
                    <a:pt x="362" y="334"/>
                  </a:lnTo>
                  <a:lnTo>
                    <a:pt x="272" y="224"/>
                  </a:lnTo>
                  <a:lnTo>
                    <a:pt x="226" y="166"/>
                  </a:lnTo>
                  <a:lnTo>
                    <a:pt x="180" y="113"/>
                  </a:lnTo>
                  <a:lnTo>
                    <a:pt x="136" y="67"/>
                  </a:lnTo>
                  <a:lnTo>
                    <a:pt x="90" y="31"/>
                  </a:lnTo>
                  <a:lnTo>
                    <a:pt x="44" y="8"/>
                  </a:lnTo>
                  <a:lnTo>
                    <a:pt x="0" y="0"/>
                  </a:lnTo>
                </a:path>
              </a:pathLst>
            </a:custGeom>
            <a:noFill/>
            <a:ln w="50800" cap="rnd" cmpd="sng">
              <a:solidFill>
                <a:srgbClr val="6B477D"/>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35847" name="Freeform 11"/>
            <p:cNvSpPr>
              <a:spLocks/>
            </p:cNvSpPr>
            <p:nvPr/>
          </p:nvSpPr>
          <p:spPr bwMode="auto">
            <a:xfrm>
              <a:off x="2117" y="1401"/>
              <a:ext cx="863" cy="574"/>
            </a:xfrm>
            <a:custGeom>
              <a:avLst/>
              <a:gdLst>
                <a:gd name="T0" fmla="*/ 0 w 863"/>
                <a:gd name="T1" fmla="*/ 573 h 574"/>
                <a:gd name="T2" fmla="*/ 90 w 863"/>
                <a:gd name="T3" fmla="*/ 566 h 574"/>
                <a:gd name="T4" fmla="*/ 136 w 863"/>
                <a:gd name="T5" fmla="*/ 560 h 574"/>
                <a:gd name="T6" fmla="*/ 180 w 863"/>
                <a:gd name="T7" fmla="*/ 551 h 574"/>
                <a:gd name="T8" fmla="*/ 226 w 863"/>
                <a:gd name="T9" fmla="*/ 537 h 574"/>
                <a:gd name="T10" fmla="*/ 272 w 863"/>
                <a:gd name="T11" fmla="*/ 520 h 574"/>
                <a:gd name="T12" fmla="*/ 316 w 863"/>
                <a:gd name="T13" fmla="*/ 495 h 574"/>
                <a:gd name="T14" fmla="*/ 408 w 863"/>
                <a:gd name="T15" fmla="*/ 428 h 574"/>
                <a:gd name="T16" fmla="*/ 498 w 863"/>
                <a:gd name="T17" fmla="*/ 334 h 574"/>
                <a:gd name="T18" fmla="*/ 590 w 863"/>
                <a:gd name="T19" fmla="*/ 224 h 574"/>
                <a:gd name="T20" fmla="*/ 634 w 863"/>
                <a:gd name="T21" fmla="*/ 166 h 574"/>
                <a:gd name="T22" fmla="*/ 680 w 863"/>
                <a:gd name="T23" fmla="*/ 113 h 574"/>
                <a:gd name="T24" fmla="*/ 726 w 863"/>
                <a:gd name="T25" fmla="*/ 67 h 574"/>
                <a:gd name="T26" fmla="*/ 770 w 863"/>
                <a:gd name="T27" fmla="*/ 31 h 574"/>
                <a:gd name="T28" fmla="*/ 816 w 863"/>
                <a:gd name="T29" fmla="*/ 8 h 574"/>
                <a:gd name="T30" fmla="*/ 862 w 863"/>
                <a:gd name="T31" fmla="*/ 0 h 5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3"/>
                <a:gd name="T49" fmla="*/ 0 h 574"/>
                <a:gd name="T50" fmla="*/ 863 w 863"/>
                <a:gd name="T51" fmla="*/ 574 h 5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3" h="574">
                  <a:moveTo>
                    <a:pt x="0" y="573"/>
                  </a:moveTo>
                  <a:lnTo>
                    <a:pt x="90" y="566"/>
                  </a:lnTo>
                  <a:lnTo>
                    <a:pt x="136" y="560"/>
                  </a:lnTo>
                  <a:lnTo>
                    <a:pt x="180" y="551"/>
                  </a:lnTo>
                  <a:lnTo>
                    <a:pt x="226" y="537"/>
                  </a:lnTo>
                  <a:lnTo>
                    <a:pt x="272" y="520"/>
                  </a:lnTo>
                  <a:lnTo>
                    <a:pt x="316" y="495"/>
                  </a:lnTo>
                  <a:lnTo>
                    <a:pt x="408" y="428"/>
                  </a:lnTo>
                  <a:lnTo>
                    <a:pt x="498" y="334"/>
                  </a:lnTo>
                  <a:lnTo>
                    <a:pt x="590" y="224"/>
                  </a:lnTo>
                  <a:lnTo>
                    <a:pt x="634" y="166"/>
                  </a:lnTo>
                  <a:lnTo>
                    <a:pt x="680" y="113"/>
                  </a:lnTo>
                  <a:lnTo>
                    <a:pt x="726" y="67"/>
                  </a:lnTo>
                  <a:lnTo>
                    <a:pt x="770" y="31"/>
                  </a:lnTo>
                  <a:lnTo>
                    <a:pt x="816" y="8"/>
                  </a:lnTo>
                  <a:lnTo>
                    <a:pt x="862" y="0"/>
                  </a:lnTo>
                </a:path>
              </a:pathLst>
            </a:custGeom>
            <a:noFill/>
            <a:ln w="50800" cap="rnd" cmpd="sng">
              <a:solidFill>
                <a:srgbClr val="6B477D"/>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35848" name="Freeform 12"/>
            <p:cNvSpPr>
              <a:spLocks/>
            </p:cNvSpPr>
            <p:nvPr/>
          </p:nvSpPr>
          <p:spPr bwMode="auto">
            <a:xfrm>
              <a:off x="3985" y="1401"/>
              <a:ext cx="863" cy="574"/>
            </a:xfrm>
            <a:custGeom>
              <a:avLst/>
              <a:gdLst>
                <a:gd name="T0" fmla="*/ 862 w 863"/>
                <a:gd name="T1" fmla="*/ 573 h 574"/>
                <a:gd name="T2" fmla="*/ 770 w 863"/>
                <a:gd name="T3" fmla="*/ 566 h 574"/>
                <a:gd name="T4" fmla="*/ 726 w 863"/>
                <a:gd name="T5" fmla="*/ 560 h 574"/>
                <a:gd name="T6" fmla="*/ 680 w 863"/>
                <a:gd name="T7" fmla="*/ 551 h 574"/>
                <a:gd name="T8" fmla="*/ 634 w 863"/>
                <a:gd name="T9" fmla="*/ 537 h 574"/>
                <a:gd name="T10" fmla="*/ 590 w 863"/>
                <a:gd name="T11" fmla="*/ 520 h 574"/>
                <a:gd name="T12" fmla="*/ 544 w 863"/>
                <a:gd name="T13" fmla="*/ 495 h 574"/>
                <a:gd name="T14" fmla="*/ 452 w 863"/>
                <a:gd name="T15" fmla="*/ 428 h 574"/>
                <a:gd name="T16" fmla="*/ 362 w 863"/>
                <a:gd name="T17" fmla="*/ 334 h 574"/>
                <a:gd name="T18" fmla="*/ 272 w 863"/>
                <a:gd name="T19" fmla="*/ 224 h 574"/>
                <a:gd name="T20" fmla="*/ 226 w 863"/>
                <a:gd name="T21" fmla="*/ 166 h 574"/>
                <a:gd name="T22" fmla="*/ 180 w 863"/>
                <a:gd name="T23" fmla="*/ 113 h 574"/>
                <a:gd name="T24" fmla="*/ 136 w 863"/>
                <a:gd name="T25" fmla="*/ 67 h 574"/>
                <a:gd name="T26" fmla="*/ 90 w 863"/>
                <a:gd name="T27" fmla="*/ 31 h 574"/>
                <a:gd name="T28" fmla="*/ 44 w 863"/>
                <a:gd name="T29" fmla="*/ 8 h 574"/>
                <a:gd name="T30" fmla="*/ 0 w 863"/>
                <a:gd name="T31" fmla="*/ 0 h 5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3"/>
                <a:gd name="T49" fmla="*/ 0 h 574"/>
                <a:gd name="T50" fmla="*/ 863 w 863"/>
                <a:gd name="T51" fmla="*/ 574 h 5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3" h="574">
                  <a:moveTo>
                    <a:pt x="862" y="573"/>
                  </a:moveTo>
                  <a:lnTo>
                    <a:pt x="770" y="566"/>
                  </a:lnTo>
                  <a:lnTo>
                    <a:pt x="726" y="560"/>
                  </a:lnTo>
                  <a:lnTo>
                    <a:pt x="680" y="551"/>
                  </a:lnTo>
                  <a:lnTo>
                    <a:pt x="634" y="537"/>
                  </a:lnTo>
                  <a:lnTo>
                    <a:pt x="590" y="520"/>
                  </a:lnTo>
                  <a:lnTo>
                    <a:pt x="544" y="495"/>
                  </a:lnTo>
                  <a:lnTo>
                    <a:pt x="452" y="428"/>
                  </a:lnTo>
                  <a:lnTo>
                    <a:pt x="362" y="334"/>
                  </a:lnTo>
                  <a:lnTo>
                    <a:pt x="272" y="224"/>
                  </a:lnTo>
                  <a:lnTo>
                    <a:pt x="226" y="166"/>
                  </a:lnTo>
                  <a:lnTo>
                    <a:pt x="180" y="113"/>
                  </a:lnTo>
                  <a:lnTo>
                    <a:pt x="136" y="67"/>
                  </a:lnTo>
                  <a:lnTo>
                    <a:pt x="90" y="31"/>
                  </a:lnTo>
                  <a:lnTo>
                    <a:pt x="44" y="8"/>
                  </a:lnTo>
                  <a:lnTo>
                    <a:pt x="0" y="0"/>
                  </a:lnTo>
                </a:path>
              </a:pathLst>
            </a:custGeom>
            <a:noFill/>
            <a:ln w="50800" cap="rnd" cmpd="sng">
              <a:solidFill>
                <a:srgbClr val="8E0D3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35849" name="Freeform 13"/>
            <p:cNvSpPr>
              <a:spLocks/>
            </p:cNvSpPr>
            <p:nvPr/>
          </p:nvSpPr>
          <p:spPr bwMode="auto">
            <a:xfrm>
              <a:off x="3123" y="1401"/>
              <a:ext cx="863" cy="574"/>
            </a:xfrm>
            <a:custGeom>
              <a:avLst/>
              <a:gdLst>
                <a:gd name="T0" fmla="*/ 0 w 863"/>
                <a:gd name="T1" fmla="*/ 573 h 574"/>
                <a:gd name="T2" fmla="*/ 90 w 863"/>
                <a:gd name="T3" fmla="*/ 566 h 574"/>
                <a:gd name="T4" fmla="*/ 136 w 863"/>
                <a:gd name="T5" fmla="*/ 560 h 574"/>
                <a:gd name="T6" fmla="*/ 180 w 863"/>
                <a:gd name="T7" fmla="*/ 551 h 574"/>
                <a:gd name="T8" fmla="*/ 226 w 863"/>
                <a:gd name="T9" fmla="*/ 537 h 574"/>
                <a:gd name="T10" fmla="*/ 272 w 863"/>
                <a:gd name="T11" fmla="*/ 520 h 574"/>
                <a:gd name="T12" fmla="*/ 316 w 863"/>
                <a:gd name="T13" fmla="*/ 495 h 574"/>
                <a:gd name="T14" fmla="*/ 408 w 863"/>
                <a:gd name="T15" fmla="*/ 428 h 574"/>
                <a:gd name="T16" fmla="*/ 498 w 863"/>
                <a:gd name="T17" fmla="*/ 334 h 574"/>
                <a:gd name="T18" fmla="*/ 590 w 863"/>
                <a:gd name="T19" fmla="*/ 224 h 574"/>
                <a:gd name="T20" fmla="*/ 634 w 863"/>
                <a:gd name="T21" fmla="*/ 166 h 574"/>
                <a:gd name="T22" fmla="*/ 680 w 863"/>
                <a:gd name="T23" fmla="*/ 113 h 574"/>
                <a:gd name="T24" fmla="*/ 726 w 863"/>
                <a:gd name="T25" fmla="*/ 67 h 574"/>
                <a:gd name="T26" fmla="*/ 770 w 863"/>
                <a:gd name="T27" fmla="*/ 31 h 574"/>
                <a:gd name="T28" fmla="*/ 816 w 863"/>
                <a:gd name="T29" fmla="*/ 8 h 574"/>
                <a:gd name="T30" fmla="*/ 862 w 863"/>
                <a:gd name="T31" fmla="*/ 0 h 5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3"/>
                <a:gd name="T49" fmla="*/ 0 h 574"/>
                <a:gd name="T50" fmla="*/ 863 w 863"/>
                <a:gd name="T51" fmla="*/ 574 h 57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3" h="574">
                  <a:moveTo>
                    <a:pt x="0" y="573"/>
                  </a:moveTo>
                  <a:lnTo>
                    <a:pt x="90" y="566"/>
                  </a:lnTo>
                  <a:lnTo>
                    <a:pt x="136" y="560"/>
                  </a:lnTo>
                  <a:lnTo>
                    <a:pt x="180" y="551"/>
                  </a:lnTo>
                  <a:lnTo>
                    <a:pt x="226" y="537"/>
                  </a:lnTo>
                  <a:lnTo>
                    <a:pt x="272" y="520"/>
                  </a:lnTo>
                  <a:lnTo>
                    <a:pt x="316" y="495"/>
                  </a:lnTo>
                  <a:lnTo>
                    <a:pt x="408" y="428"/>
                  </a:lnTo>
                  <a:lnTo>
                    <a:pt x="498" y="334"/>
                  </a:lnTo>
                  <a:lnTo>
                    <a:pt x="590" y="224"/>
                  </a:lnTo>
                  <a:lnTo>
                    <a:pt x="634" y="166"/>
                  </a:lnTo>
                  <a:lnTo>
                    <a:pt x="680" y="113"/>
                  </a:lnTo>
                  <a:lnTo>
                    <a:pt x="726" y="67"/>
                  </a:lnTo>
                  <a:lnTo>
                    <a:pt x="770" y="31"/>
                  </a:lnTo>
                  <a:lnTo>
                    <a:pt x="816" y="8"/>
                  </a:lnTo>
                  <a:lnTo>
                    <a:pt x="862" y="0"/>
                  </a:lnTo>
                </a:path>
              </a:pathLst>
            </a:custGeom>
            <a:noFill/>
            <a:ln w="50800" cap="rnd" cmpd="sng">
              <a:solidFill>
                <a:srgbClr val="8E0D3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35850" name="Line 14"/>
            <p:cNvSpPr>
              <a:spLocks noChangeShapeType="1"/>
            </p:cNvSpPr>
            <p:nvPr/>
          </p:nvSpPr>
          <p:spPr bwMode="auto">
            <a:xfrm>
              <a:off x="1846" y="1974"/>
              <a:ext cx="3069"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j-lt"/>
              </a:endParaRPr>
            </a:p>
          </p:txBody>
        </p:sp>
        <p:sp>
          <p:nvSpPr>
            <p:cNvPr id="35851" name="Freeform 15"/>
            <p:cNvSpPr>
              <a:spLocks/>
            </p:cNvSpPr>
            <p:nvPr/>
          </p:nvSpPr>
          <p:spPr bwMode="auto">
            <a:xfrm>
              <a:off x="4891" y="1890"/>
              <a:ext cx="136" cy="134"/>
            </a:xfrm>
            <a:custGeom>
              <a:avLst/>
              <a:gdLst>
                <a:gd name="T0" fmla="*/ 0 w 136"/>
                <a:gd name="T1" fmla="*/ 0 h 134"/>
                <a:gd name="T2" fmla="*/ 135 w 136"/>
                <a:gd name="T3" fmla="*/ 68 h 134"/>
                <a:gd name="T4" fmla="*/ 0 w 136"/>
                <a:gd name="T5" fmla="*/ 133 h 134"/>
                <a:gd name="T6" fmla="*/ 0 w 136"/>
                <a:gd name="T7" fmla="*/ 0 h 134"/>
                <a:gd name="T8" fmla="*/ 0 60000 65536"/>
                <a:gd name="T9" fmla="*/ 0 60000 65536"/>
                <a:gd name="T10" fmla="*/ 0 60000 65536"/>
                <a:gd name="T11" fmla="*/ 0 60000 65536"/>
                <a:gd name="T12" fmla="*/ 0 w 136"/>
                <a:gd name="T13" fmla="*/ 0 h 134"/>
                <a:gd name="T14" fmla="*/ 136 w 136"/>
                <a:gd name="T15" fmla="*/ 134 h 134"/>
              </a:gdLst>
              <a:ahLst/>
              <a:cxnLst>
                <a:cxn ang="T8">
                  <a:pos x="T0" y="T1"/>
                </a:cxn>
                <a:cxn ang="T9">
                  <a:pos x="T2" y="T3"/>
                </a:cxn>
                <a:cxn ang="T10">
                  <a:pos x="T4" y="T5"/>
                </a:cxn>
                <a:cxn ang="T11">
                  <a:pos x="T6" y="T7"/>
                </a:cxn>
              </a:cxnLst>
              <a:rect l="T12" t="T13" r="T14" b="T15"/>
              <a:pathLst>
                <a:path w="136" h="134">
                  <a:moveTo>
                    <a:pt x="0" y="0"/>
                  </a:moveTo>
                  <a:lnTo>
                    <a:pt x="135" y="68"/>
                  </a:lnTo>
                  <a:lnTo>
                    <a:pt x="0" y="133"/>
                  </a:lnTo>
                  <a:lnTo>
                    <a:pt x="0" y="0"/>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latin typeface="+mj-lt"/>
              </a:endParaRPr>
            </a:p>
          </p:txBody>
        </p:sp>
      </p:grpSp>
    </p:spTree>
    <p:extLst>
      <p:ext uri="{BB962C8B-B14F-4D97-AF65-F5344CB8AC3E}">
        <p14:creationId xmlns:p14="http://schemas.microsoft.com/office/powerpoint/2010/main" val="2661212690"/>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noFill/>
        </p:spPr>
        <p:txBody>
          <a:bodyPr lIns="90488" tIns="44450" rIns="90488" bIns="44450" anchorCtr="1"/>
          <a:lstStyle/>
          <a:p>
            <a:r>
              <a:rPr lang="en-US" altLang="en-US" b="1"/>
              <a:t>Two Characteristics</a:t>
            </a:r>
          </a:p>
        </p:txBody>
      </p:sp>
      <p:sp>
        <p:nvSpPr>
          <p:cNvPr id="36867" name="Rectangle 3"/>
          <p:cNvSpPr>
            <a:spLocks noGrp="1" noChangeArrowheads="1"/>
          </p:cNvSpPr>
          <p:nvPr>
            <p:ph type="body" sz="half" idx="1"/>
          </p:nvPr>
        </p:nvSpPr>
        <p:spPr>
          <a:xfrm>
            <a:off x="457200" y="1600200"/>
            <a:ext cx="8229600" cy="1295400"/>
          </a:xfrm>
          <a:noFill/>
        </p:spPr>
        <p:txBody>
          <a:bodyPr lIns="90488" tIns="44450" rIns="90488" bIns="44450"/>
          <a:lstStyle/>
          <a:p>
            <a:pPr marL="0" indent="0">
              <a:buFontTx/>
              <a:buNone/>
            </a:pPr>
            <a:r>
              <a:rPr lang="en-US" altLang="en-US"/>
              <a:t>The </a:t>
            </a:r>
            <a:r>
              <a:rPr lang="en-US" altLang="en-US" b="1"/>
              <a:t>variability</a:t>
            </a:r>
            <a:r>
              <a:rPr lang="en-US" altLang="en-US"/>
              <a:t> of the set of measurements–that is, the spread of the data.</a:t>
            </a:r>
          </a:p>
        </p:txBody>
      </p:sp>
      <p:grpSp>
        <p:nvGrpSpPr>
          <p:cNvPr id="36868" name="Group 4"/>
          <p:cNvGrpSpPr>
            <a:grpSpLocks/>
          </p:cNvGrpSpPr>
          <p:nvPr/>
        </p:nvGrpSpPr>
        <p:grpSpPr bwMode="auto">
          <a:xfrm>
            <a:off x="528638" y="3246438"/>
            <a:ext cx="7451725" cy="1457325"/>
            <a:chOff x="333" y="2045"/>
            <a:chExt cx="4694" cy="918"/>
          </a:xfrm>
        </p:grpSpPr>
        <p:sp>
          <p:nvSpPr>
            <p:cNvPr id="36869" name="Rectangle 5"/>
            <p:cNvSpPr>
              <a:spLocks noChangeArrowheads="1"/>
            </p:cNvSpPr>
            <p:nvPr/>
          </p:nvSpPr>
          <p:spPr bwMode="auto">
            <a:xfrm>
              <a:off x="333" y="2253"/>
              <a:ext cx="1734"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b="1">
                  <a:latin typeface="+mj-lt"/>
                </a:rPr>
                <a:t>Variation (Dispersion)</a:t>
              </a:r>
            </a:p>
          </p:txBody>
        </p:sp>
        <p:sp>
          <p:nvSpPr>
            <p:cNvPr id="36870" name="Freeform 6"/>
            <p:cNvSpPr>
              <a:spLocks/>
            </p:cNvSpPr>
            <p:nvPr/>
          </p:nvSpPr>
          <p:spPr bwMode="auto">
            <a:xfrm>
              <a:off x="2979" y="2261"/>
              <a:ext cx="863" cy="575"/>
            </a:xfrm>
            <a:custGeom>
              <a:avLst/>
              <a:gdLst>
                <a:gd name="T0" fmla="*/ 862 w 863"/>
                <a:gd name="T1" fmla="*/ 574 h 575"/>
                <a:gd name="T2" fmla="*/ 770 w 863"/>
                <a:gd name="T3" fmla="*/ 566 h 575"/>
                <a:gd name="T4" fmla="*/ 726 w 863"/>
                <a:gd name="T5" fmla="*/ 560 h 575"/>
                <a:gd name="T6" fmla="*/ 680 w 863"/>
                <a:gd name="T7" fmla="*/ 551 h 575"/>
                <a:gd name="T8" fmla="*/ 634 w 863"/>
                <a:gd name="T9" fmla="*/ 537 h 575"/>
                <a:gd name="T10" fmla="*/ 590 w 863"/>
                <a:gd name="T11" fmla="*/ 520 h 575"/>
                <a:gd name="T12" fmla="*/ 544 w 863"/>
                <a:gd name="T13" fmla="*/ 495 h 575"/>
                <a:gd name="T14" fmla="*/ 452 w 863"/>
                <a:gd name="T15" fmla="*/ 428 h 575"/>
                <a:gd name="T16" fmla="*/ 362 w 863"/>
                <a:gd name="T17" fmla="*/ 335 h 575"/>
                <a:gd name="T18" fmla="*/ 272 w 863"/>
                <a:gd name="T19" fmla="*/ 224 h 575"/>
                <a:gd name="T20" fmla="*/ 226 w 863"/>
                <a:gd name="T21" fmla="*/ 167 h 575"/>
                <a:gd name="T22" fmla="*/ 180 w 863"/>
                <a:gd name="T23" fmla="*/ 113 h 575"/>
                <a:gd name="T24" fmla="*/ 136 w 863"/>
                <a:gd name="T25" fmla="*/ 67 h 575"/>
                <a:gd name="T26" fmla="*/ 90 w 863"/>
                <a:gd name="T27" fmla="*/ 31 h 575"/>
                <a:gd name="T28" fmla="*/ 44 w 863"/>
                <a:gd name="T29" fmla="*/ 8 h 575"/>
                <a:gd name="T30" fmla="*/ 0 w 863"/>
                <a:gd name="T31" fmla="*/ 0 h 5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3"/>
                <a:gd name="T49" fmla="*/ 0 h 575"/>
                <a:gd name="T50" fmla="*/ 863 w 863"/>
                <a:gd name="T51" fmla="*/ 575 h 5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3" h="575">
                  <a:moveTo>
                    <a:pt x="862" y="574"/>
                  </a:moveTo>
                  <a:lnTo>
                    <a:pt x="770" y="566"/>
                  </a:lnTo>
                  <a:lnTo>
                    <a:pt x="726" y="560"/>
                  </a:lnTo>
                  <a:lnTo>
                    <a:pt x="680" y="551"/>
                  </a:lnTo>
                  <a:lnTo>
                    <a:pt x="634" y="537"/>
                  </a:lnTo>
                  <a:lnTo>
                    <a:pt x="590" y="520"/>
                  </a:lnTo>
                  <a:lnTo>
                    <a:pt x="544" y="495"/>
                  </a:lnTo>
                  <a:lnTo>
                    <a:pt x="452" y="428"/>
                  </a:lnTo>
                  <a:lnTo>
                    <a:pt x="362" y="335"/>
                  </a:lnTo>
                  <a:lnTo>
                    <a:pt x="272" y="224"/>
                  </a:lnTo>
                  <a:lnTo>
                    <a:pt x="226" y="167"/>
                  </a:lnTo>
                  <a:lnTo>
                    <a:pt x="180" y="113"/>
                  </a:lnTo>
                  <a:lnTo>
                    <a:pt x="136" y="67"/>
                  </a:lnTo>
                  <a:lnTo>
                    <a:pt x="90" y="31"/>
                  </a:lnTo>
                  <a:lnTo>
                    <a:pt x="44" y="8"/>
                  </a:lnTo>
                  <a:lnTo>
                    <a:pt x="0" y="0"/>
                  </a:lnTo>
                </a:path>
              </a:pathLst>
            </a:custGeom>
            <a:noFill/>
            <a:ln w="50800" cap="rnd" cmpd="sng">
              <a:solidFill>
                <a:srgbClr val="6B477D"/>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36871" name="Freeform 7"/>
            <p:cNvSpPr>
              <a:spLocks/>
            </p:cNvSpPr>
            <p:nvPr/>
          </p:nvSpPr>
          <p:spPr bwMode="auto">
            <a:xfrm>
              <a:off x="2117" y="2261"/>
              <a:ext cx="863" cy="575"/>
            </a:xfrm>
            <a:custGeom>
              <a:avLst/>
              <a:gdLst>
                <a:gd name="T0" fmla="*/ 0 w 863"/>
                <a:gd name="T1" fmla="*/ 574 h 575"/>
                <a:gd name="T2" fmla="*/ 90 w 863"/>
                <a:gd name="T3" fmla="*/ 566 h 575"/>
                <a:gd name="T4" fmla="*/ 136 w 863"/>
                <a:gd name="T5" fmla="*/ 560 h 575"/>
                <a:gd name="T6" fmla="*/ 180 w 863"/>
                <a:gd name="T7" fmla="*/ 551 h 575"/>
                <a:gd name="T8" fmla="*/ 226 w 863"/>
                <a:gd name="T9" fmla="*/ 537 h 575"/>
                <a:gd name="T10" fmla="*/ 272 w 863"/>
                <a:gd name="T11" fmla="*/ 520 h 575"/>
                <a:gd name="T12" fmla="*/ 316 w 863"/>
                <a:gd name="T13" fmla="*/ 495 h 575"/>
                <a:gd name="T14" fmla="*/ 408 w 863"/>
                <a:gd name="T15" fmla="*/ 428 h 575"/>
                <a:gd name="T16" fmla="*/ 498 w 863"/>
                <a:gd name="T17" fmla="*/ 335 h 575"/>
                <a:gd name="T18" fmla="*/ 590 w 863"/>
                <a:gd name="T19" fmla="*/ 224 h 575"/>
                <a:gd name="T20" fmla="*/ 634 w 863"/>
                <a:gd name="T21" fmla="*/ 167 h 575"/>
                <a:gd name="T22" fmla="*/ 680 w 863"/>
                <a:gd name="T23" fmla="*/ 113 h 575"/>
                <a:gd name="T24" fmla="*/ 726 w 863"/>
                <a:gd name="T25" fmla="*/ 67 h 575"/>
                <a:gd name="T26" fmla="*/ 770 w 863"/>
                <a:gd name="T27" fmla="*/ 31 h 575"/>
                <a:gd name="T28" fmla="*/ 816 w 863"/>
                <a:gd name="T29" fmla="*/ 8 h 575"/>
                <a:gd name="T30" fmla="*/ 862 w 863"/>
                <a:gd name="T31" fmla="*/ 0 h 5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63"/>
                <a:gd name="T49" fmla="*/ 0 h 575"/>
                <a:gd name="T50" fmla="*/ 863 w 863"/>
                <a:gd name="T51" fmla="*/ 575 h 5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63" h="575">
                  <a:moveTo>
                    <a:pt x="0" y="574"/>
                  </a:moveTo>
                  <a:lnTo>
                    <a:pt x="90" y="566"/>
                  </a:lnTo>
                  <a:lnTo>
                    <a:pt x="136" y="560"/>
                  </a:lnTo>
                  <a:lnTo>
                    <a:pt x="180" y="551"/>
                  </a:lnTo>
                  <a:lnTo>
                    <a:pt x="226" y="537"/>
                  </a:lnTo>
                  <a:lnTo>
                    <a:pt x="272" y="520"/>
                  </a:lnTo>
                  <a:lnTo>
                    <a:pt x="316" y="495"/>
                  </a:lnTo>
                  <a:lnTo>
                    <a:pt x="408" y="428"/>
                  </a:lnTo>
                  <a:lnTo>
                    <a:pt x="498" y="335"/>
                  </a:lnTo>
                  <a:lnTo>
                    <a:pt x="590" y="224"/>
                  </a:lnTo>
                  <a:lnTo>
                    <a:pt x="634" y="167"/>
                  </a:lnTo>
                  <a:lnTo>
                    <a:pt x="680" y="113"/>
                  </a:lnTo>
                  <a:lnTo>
                    <a:pt x="726" y="67"/>
                  </a:lnTo>
                  <a:lnTo>
                    <a:pt x="770" y="31"/>
                  </a:lnTo>
                  <a:lnTo>
                    <a:pt x="816" y="8"/>
                  </a:lnTo>
                  <a:lnTo>
                    <a:pt x="862" y="0"/>
                  </a:lnTo>
                </a:path>
              </a:pathLst>
            </a:custGeom>
            <a:noFill/>
            <a:ln w="50800" cap="rnd" cmpd="sng">
              <a:solidFill>
                <a:srgbClr val="6B477D"/>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36872" name="Freeform 8"/>
            <p:cNvSpPr>
              <a:spLocks/>
            </p:cNvSpPr>
            <p:nvPr/>
          </p:nvSpPr>
          <p:spPr bwMode="auto">
            <a:xfrm>
              <a:off x="2979" y="2175"/>
              <a:ext cx="576" cy="661"/>
            </a:xfrm>
            <a:custGeom>
              <a:avLst/>
              <a:gdLst>
                <a:gd name="T0" fmla="*/ 575 w 576"/>
                <a:gd name="T1" fmla="*/ 660 h 661"/>
                <a:gd name="T2" fmla="*/ 514 w 576"/>
                <a:gd name="T3" fmla="*/ 650 h 661"/>
                <a:gd name="T4" fmla="*/ 483 w 576"/>
                <a:gd name="T5" fmla="*/ 644 h 661"/>
                <a:gd name="T6" fmla="*/ 454 w 576"/>
                <a:gd name="T7" fmla="*/ 633 h 661"/>
                <a:gd name="T8" fmla="*/ 424 w 576"/>
                <a:gd name="T9" fmla="*/ 618 h 661"/>
                <a:gd name="T10" fmla="*/ 393 w 576"/>
                <a:gd name="T11" fmla="*/ 597 h 661"/>
                <a:gd name="T12" fmla="*/ 362 w 576"/>
                <a:gd name="T13" fmla="*/ 570 h 661"/>
                <a:gd name="T14" fmla="*/ 303 w 576"/>
                <a:gd name="T15" fmla="*/ 493 h 661"/>
                <a:gd name="T16" fmla="*/ 242 w 576"/>
                <a:gd name="T17" fmla="*/ 386 h 661"/>
                <a:gd name="T18" fmla="*/ 180 w 576"/>
                <a:gd name="T19" fmla="*/ 258 h 661"/>
                <a:gd name="T20" fmla="*/ 152 w 576"/>
                <a:gd name="T21" fmla="*/ 191 h 661"/>
                <a:gd name="T22" fmla="*/ 121 w 576"/>
                <a:gd name="T23" fmla="*/ 130 h 661"/>
                <a:gd name="T24" fmla="*/ 90 w 576"/>
                <a:gd name="T25" fmla="*/ 77 h 661"/>
                <a:gd name="T26" fmla="*/ 60 w 576"/>
                <a:gd name="T27" fmla="*/ 36 h 661"/>
                <a:gd name="T28" fmla="*/ 29 w 576"/>
                <a:gd name="T29" fmla="*/ 10 h 661"/>
                <a:gd name="T30" fmla="*/ 0 w 576"/>
                <a:gd name="T31" fmla="*/ 0 h 6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661"/>
                <a:gd name="T50" fmla="*/ 576 w 576"/>
                <a:gd name="T51" fmla="*/ 661 h 6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661">
                  <a:moveTo>
                    <a:pt x="575" y="660"/>
                  </a:moveTo>
                  <a:lnTo>
                    <a:pt x="514" y="650"/>
                  </a:lnTo>
                  <a:lnTo>
                    <a:pt x="483" y="644"/>
                  </a:lnTo>
                  <a:lnTo>
                    <a:pt x="454" y="633"/>
                  </a:lnTo>
                  <a:lnTo>
                    <a:pt x="424" y="618"/>
                  </a:lnTo>
                  <a:lnTo>
                    <a:pt x="393" y="597"/>
                  </a:lnTo>
                  <a:lnTo>
                    <a:pt x="362" y="570"/>
                  </a:lnTo>
                  <a:lnTo>
                    <a:pt x="303" y="493"/>
                  </a:lnTo>
                  <a:lnTo>
                    <a:pt x="242" y="386"/>
                  </a:lnTo>
                  <a:lnTo>
                    <a:pt x="180" y="258"/>
                  </a:lnTo>
                  <a:lnTo>
                    <a:pt x="152" y="191"/>
                  </a:lnTo>
                  <a:lnTo>
                    <a:pt x="121" y="130"/>
                  </a:lnTo>
                  <a:lnTo>
                    <a:pt x="90" y="77"/>
                  </a:lnTo>
                  <a:lnTo>
                    <a:pt x="60" y="36"/>
                  </a:lnTo>
                  <a:lnTo>
                    <a:pt x="29" y="10"/>
                  </a:lnTo>
                  <a:lnTo>
                    <a:pt x="0" y="0"/>
                  </a:lnTo>
                </a:path>
              </a:pathLst>
            </a:custGeom>
            <a:noFill/>
            <a:ln w="50800" cap="rnd" cmpd="sng">
              <a:solidFill>
                <a:srgbClr val="8E0D3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36873" name="Freeform 9"/>
            <p:cNvSpPr>
              <a:spLocks/>
            </p:cNvSpPr>
            <p:nvPr/>
          </p:nvSpPr>
          <p:spPr bwMode="auto">
            <a:xfrm>
              <a:off x="2405" y="2175"/>
              <a:ext cx="575" cy="661"/>
            </a:xfrm>
            <a:custGeom>
              <a:avLst/>
              <a:gdLst>
                <a:gd name="T0" fmla="*/ 0 w 575"/>
                <a:gd name="T1" fmla="*/ 660 h 661"/>
                <a:gd name="T2" fmla="*/ 59 w 575"/>
                <a:gd name="T3" fmla="*/ 650 h 661"/>
                <a:gd name="T4" fmla="*/ 90 w 575"/>
                <a:gd name="T5" fmla="*/ 644 h 661"/>
                <a:gd name="T6" fmla="*/ 120 w 575"/>
                <a:gd name="T7" fmla="*/ 633 h 661"/>
                <a:gd name="T8" fmla="*/ 151 w 575"/>
                <a:gd name="T9" fmla="*/ 618 h 661"/>
                <a:gd name="T10" fmla="*/ 180 w 575"/>
                <a:gd name="T11" fmla="*/ 597 h 661"/>
                <a:gd name="T12" fmla="*/ 210 w 575"/>
                <a:gd name="T13" fmla="*/ 570 h 661"/>
                <a:gd name="T14" fmla="*/ 272 w 575"/>
                <a:gd name="T15" fmla="*/ 493 h 661"/>
                <a:gd name="T16" fmla="*/ 331 w 575"/>
                <a:gd name="T17" fmla="*/ 386 h 661"/>
                <a:gd name="T18" fmla="*/ 392 w 575"/>
                <a:gd name="T19" fmla="*/ 258 h 661"/>
                <a:gd name="T20" fmla="*/ 423 w 575"/>
                <a:gd name="T21" fmla="*/ 191 h 661"/>
                <a:gd name="T22" fmla="*/ 454 w 575"/>
                <a:gd name="T23" fmla="*/ 130 h 661"/>
                <a:gd name="T24" fmla="*/ 482 w 575"/>
                <a:gd name="T25" fmla="*/ 77 h 661"/>
                <a:gd name="T26" fmla="*/ 513 w 575"/>
                <a:gd name="T27" fmla="*/ 36 h 661"/>
                <a:gd name="T28" fmla="*/ 544 w 575"/>
                <a:gd name="T29" fmla="*/ 10 h 661"/>
                <a:gd name="T30" fmla="*/ 574 w 575"/>
                <a:gd name="T31" fmla="*/ 0 h 6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5"/>
                <a:gd name="T49" fmla="*/ 0 h 661"/>
                <a:gd name="T50" fmla="*/ 575 w 575"/>
                <a:gd name="T51" fmla="*/ 661 h 6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5" h="661">
                  <a:moveTo>
                    <a:pt x="0" y="660"/>
                  </a:moveTo>
                  <a:lnTo>
                    <a:pt x="59" y="650"/>
                  </a:lnTo>
                  <a:lnTo>
                    <a:pt x="90" y="644"/>
                  </a:lnTo>
                  <a:lnTo>
                    <a:pt x="120" y="633"/>
                  </a:lnTo>
                  <a:lnTo>
                    <a:pt x="151" y="618"/>
                  </a:lnTo>
                  <a:lnTo>
                    <a:pt x="180" y="597"/>
                  </a:lnTo>
                  <a:lnTo>
                    <a:pt x="210" y="570"/>
                  </a:lnTo>
                  <a:lnTo>
                    <a:pt x="272" y="493"/>
                  </a:lnTo>
                  <a:lnTo>
                    <a:pt x="331" y="386"/>
                  </a:lnTo>
                  <a:lnTo>
                    <a:pt x="392" y="258"/>
                  </a:lnTo>
                  <a:lnTo>
                    <a:pt x="423" y="191"/>
                  </a:lnTo>
                  <a:lnTo>
                    <a:pt x="454" y="130"/>
                  </a:lnTo>
                  <a:lnTo>
                    <a:pt x="482" y="77"/>
                  </a:lnTo>
                  <a:lnTo>
                    <a:pt x="513" y="36"/>
                  </a:lnTo>
                  <a:lnTo>
                    <a:pt x="544" y="10"/>
                  </a:lnTo>
                  <a:lnTo>
                    <a:pt x="574" y="0"/>
                  </a:lnTo>
                </a:path>
              </a:pathLst>
            </a:custGeom>
            <a:noFill/>
            <a:ln w="50800" cap="rnd" cmpd="sng">
              <a:solidFill>
                <a:srgbClr val="8E0D3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latin typeface="+mj-lt"/>
              </a:endParaRPr>
            </a:p>
          </p:txBody>
        </p:sp>
        <p:sp>
          <p:nvSpPr>
            <p:cNvPr id="36874" name="Rectangle 10"/>
            <p:cNvSpPr>
              <a:spLocks noChangeArrowheads="1"/>
            </p:cNvSpPr>
            <p:nvPr/>
          </p:nvSpPr>
          <p:spPr bwMode="auto">
            <a:xfrm>
              <a:off x="3280" y="2045"/>
              <a:ext cx="11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latin typeface="+mj-lt"/>
              </a:endParaRPr>
            </a:p>
          </p:txBody>
        </p:sp>
        <p:sp>
          <p:nvSpPr>
            <p:cNvPr id="36875" name="Line 11"/>
            <p:cNvSpPr>
              <a:spLocks noChangeShapeType="1"/>
            </p:cNvSpPr>
            <p:nvPr/>
          </p:nvSpPr>
          <p:spPr bwMode="auto">
            <a:xfrm>
              <a:off x="1846" y="2835"/>
              <a:ext cx="3069"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latin typeface="+mj-lt"/>
              </a:endParaRPr>
            </a:p>
          </p:txBody>
        </p:sp>
        <p:sp>
          <p:nvSpPr>
            <p:cNvPr id="36876" name="Freeform 12"/>
            <p:cNvSpPr>
              <a:spLocks/>
            </p:cNvSpPr>
            <p:nvPr/>
          </p:nvSpPr>
          <p:spPr bwMode="auto">
            <a:xfrm>
              <a:off x="4891" y="2750"/>
              <a:ext cx="136" cy="134"/>
            </a:xfrm>
            <a:custGeom>
              <a:avLst/>
              <a:gdLst>
                <a:gd name="T0" fmla="*/ 0 w 136"/>
                <a:gd name="T1" fmla="*/ 0 h 134"/>
                <a:gd name="T2" fmla="*/ 135 w 136"/>
                <a:gd name="T3" fmla="*/ 70 h 134"/>
                <a:gd name="T4" fmla="*/ 0 w 136"/>
                <a:gd name="T5" fmla="*/ 133 h 134"/>
                <a:gd name="T6" fmla="*/ 0 w 136"/>
                <a:gd name="T7" fmla="*/ 0 h 134"/>
                <a:gd name="T8" fmla="*/ 0 60000 65536"/>
                <a:gd name="T9" fmla="*/ 0 60000 65536"/>
                <a:gd name="T10" fmla="*/ 0 60000 65536"/>
                <a:gd name="T11" fmla="*/ 0 60000 65536"/>
                <a:gd name="T12" fmla="*/ 0 w 136"/>
                <a:gd name="T13" fmla="*/ 0 h 134"/>
                <a:gd name="T14" fmla="*/ 136 w 136"/>
                <a:gd name="T15" fmla="*/ 134 h 134"/>
              </a:gdLst>
              <a:ahLst/>
              <a:cxnLst>
                <a:cxn ang="T8">
                  <a:pos x="T0" y="T1"/>
                </a:cxn>
                <a:cxn ang="T9">
                  <a:pos x="T2" y="T3"/>
                </a:cxn>
                <a:cxn ang="T10">
                  <a:pos x="T4" y="T5"/>
                </a:cxn>
                <a:cxn ang="T11">
                  <a:pos x="T6" y="T7"/>
                </a:cxn>
              </a:cxnLst>
              <a:rect l="T12" t="T13" r="T14" b="T15"/>
              <a:pathLst>
                <a:path w="136" h="134">
                  <a:moveTo>
                    <a:pt x="0" y="0"/>
                  </a:moveTo>
                  <a:lnTo>
                    <a:pt x="135" y="70"/>
                  </a:lnTo>
                  <a:lnTo>
                    <a:pt x="0" y="133"/>
                  </a:lnTo>
                  <a:lnTo>
                    <a:pt x="0" y="0"/>
                  </a:lnTo>
                </a:path>
              </a:pathLst>
            </a:custGeom>
            <a:solidFill>
              <a:schemeClr val="tx1"/>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latin typeface="+mj-lt"/>
              </a:endParaRPr>
            </a:p>
          </p:txBody>
        </p:sp>
        <p:sp>
          <p:nvSpPr>
            <p:cNvPr id="36877" name="Rectangle 13"/>
            <p:cNvSpPr>
              <a:spLocks noChangeArrowheads="1"/>
            </p:cNvSpPr>
            <p:nvPr/>
          </p:nvSpPr>
          <p:spPr bwMode="auto">
            <a:xfrm>
              <a:off x="3280" y="2905"/>
              <a:ext cx="116"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latin typeface="+mj-lt"/>
              </a:endParaRPr>
            </a:p>
          </p:txBody>
        </p:sp>
      </p:grpSp>
    </p:spTree>
    <p:extLst>
      <p:ext uri="{BB962C8B-B14F-4D97-AF65-F5344CB8AC3E}">
        <p14:creationId xmlns:p14="http://schemas.microsoft.com/office/powerpoint/2010/main" val="31584701"/>
      </p:ext>
    </p:extLst>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Mean</a:t>
            </a:r>
          </a:p>
        </p:txBody>
      </p:sp>
      <p:sp>
        <p:nvSpPr>
          <p:cNvPr id="6" name="Content Placeholder 5"/>
          <p:cNvSpPr>
            <a:spLocks noGrp="1"/>
          </p:cNvSpPr>
          <p:nvPr>
            <p:ph idx="1"/>
          </p:nvPr>
        </p:nvSpPr>
        <p:spPr/>
        <p:txBody>
          <a:bodyPr/>
          <a:lstStyle/>
          <a:p>
            <a:r>
              <a:rPr lang="en-US" dirty="0"/>
              <a:t>The </a:t>
            </a:r>
            <a:r>
              <a:rPr lang="en-US" b="1" dirty="0"/>
              <a:t>mean </a:t>
            </a:r>
            <a:r>
              <a:rPr lang="en-US" dirty="0"/>
              <a:t>of a set of quantitative data is the sum of the measurements divided by the number of measurements contained in the data set.</a:t>
            </a:r>
          </a:p>
        </p:txBody>
      </p:sp>
      <p:graphicFrame>
        <p:nvGraphicFramePr>
          <p:cNvPr id="7" name="Object 6"/>
          <p:cNvGraphicFramePr>
            <a:graphicFrameLocks noChangeAspect="1"/>
          </p:cNvGraphicFramePr>
          <p:nvPr>
            <p:extLst>
              <p:ext uri="{D42A27DB-BD31-4B8C-83A1-F6EECF244321}">
                <p14:modId xmlns:p14="http://schemas.microsoft.com/office/powerpoint/2010/main" val="2893635462"/>
              </p:ext>
            </p:extLst>
          </p:nvPr>
        </p:nvGraphicFramePr>
        <p:xfrm>
          <a:off x="3352800" y="2933700"/>
          <a:ext cx="1524000" cy="1524000"/>
        </p:xfrm>
        <a:graphic>
          <a:graphicData uri="http://schemas.openxmlformats.org/presentationml/2006/ole">
            <mc:AlternateContent xmlns:mc="http://schemas.openxmlformats.org/markup-compatibility/2006">
              <mc:Choice xmlns:v="urn:schemas-microsoft-com:vml" Requires="v">
                <p:oleObj spid="_x0000_s41996" name="Equation" r:id="rId3" imgW="1523880" imgH="1523880" progId="Equation.DSMT4">
                  <p:embed/>
                </p:oleObj>
              </mc:Choice>
              <mc:Fallback>
                <p:oleObj name="Equation" r:id="rId3" imgW="1523880" imgH="1523880" progId="Equation.DSMT4">
                  <p:embed/>
                  <p:pic>
                    <p:nvPicPr>
                      <p:cNvPr id="0" name=""/>
                      <p:cNvPicPr/>
                      <p:nvPr/>
                    </p:nvPicPr>
                    <p:blipFill>
                      <a:blip r:embed="rId4"/>
                      <a:stretch>
                        <a:fillRect/>
                      </a:stretch>
                    </p:blipFill>
                    <p:spPr>
                      <a:xfrm>
                        <a:off x="3352800" y="2933700"/>
                        <a:ext cx="1524000" cy="1524000"/>
                      </a:xfrm>
                      <a:prstGeom prst="rect">
                        <a:avLst/>
                      </a:prstGeom>
                    </p:spPr>
                  </p:pic>
                </p:oleObj>
              </mc:Fallback>
            </mc:AlternateContent>
          </a:graphicData>
        </a:graphic>
      </p:graphicFrame>
    </p:spTree>
    <p:extLst>
      <p:ext uri="{BB962C8B-B14F-4D97-AF65-F5344CB8AC3E}">
        <p14:creationId xmlns:p14="http://schemas.microsoft.com/office/powerpoint/2010/main" val="24125916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pPr>
              <a:tabLst>
                <a:tab pos="2514600" algn="ctr"/>
                <a:tab pos="3429000" algn="ctr"/>
                <a:tab pos="4343400" algn="ctr"/>
                <a:tab pos="5257800" algn="ctr"/>
                <a:tab pos="6172200" algn="ctr"/>
                <a:tab pos="7086600" algn="ctr"/>
              </a:tabLst>
            </a:pPr>
            <a:r>
              <a:rPr lang="en-US" altLang="en-US" sz="2800" dirty="0"/>
              <a:t>Calculate the mean of the following six sample measurements:</a:t>
            </a:r>
          </a:p>
          <a:p>
            <a:pPr>
              <a:tabLst>
                <a:tab pos="2514600" algn="ctr"/>
                <a:tab pos="3429000" algn="ctr"/>
                <a:tab pos="4343400" algn="ctr"/>
                <a:tab pos="5257800" algn="ctr"/>
                <a:tab pos="6172200" algn="ctr"/>
                <a:tab pos="7086600" algn="ctr"/>
              </a:tabLst>
            </a:pPr>
            <a:r>
              <a:rPr lang="en-US" altLang="en-US" sz="2800" dirty="0"/>
              <a:t>10.3, 4.9, 8.9, 11.7	, 6.3	, 7.7</a:t>
            </a:r>
          </a:p>
          <a:p>
            <a:endParaRPr lang="en-US" sz="2800" dirty="0"/>
          </a:p>
        </p:txBody>
      </p:sp>
      <p:graphicFrame>
        <p:nvGraphicFramePr>
          <p:cNvPr id="4" name="Object 3"/>
          <p:cNvGraphicFramePr>
            <a:graphicFrameLocks noChangeAspect="1"/>
          </p:cNvGraphicFramePr>
          <p:nvPr>
            <p:extLst>
              <p:ext uri="{D42A27DB-BD31-4B8C-83A1-F6EECF244321}">
                <p14:modId xmlns:p14="http://schemas.microsoft.com/office/powerpoint/2010/main" val="3483137577"/>
              </p:ext>
            </p:extLst>
          </p:nvPr>
        </p:nvGraphicFramePr>
        <p:xfrm>
          <a:off x="1371600" y="2667000"/>
          <a:ext cx="7188200" cy="1524000"/>
        </p:xfrm>
        <a:graphic>
          <a:graphicData uri="http://schemas.openxmlformats.org/presentationml/2006/ole">
            <mc:AlternateContent xmlns:mc="http://schemas.openxmlformats.org/markup-compatibility/2006">
              <mc:Choice xmlns:v="urn:schemas-microsoft-com:vml" Requires="v">
                <p:oleObj spid="_x0000_s43032" name="Equation" r:id="rId3" imgW="7188120" imgH="1523880" progId="Equation.DSMT4">
                  <p:embed/>
                </p:oleObj>
              </mc:Choice>
              <mc:Fallback>
                <p:oleObj name="Equation" r:id="rId3" imgW="7188120" imgH="1523880" progId="Equation.DSMT4">
                  <p:embed/>
                  <p:pic>
                    <p:nvPicPr>
                      <p:cNvPr id="7" name="Object 6"/>
                      <p:cNvPicPr/>
                      <p:nvPr/>
                    </p:nvPicPr>
                    <p:blipFill>
                      <a:blip r:embed="rId4"/>
                      <a:stretch>
                        <a:fillRect/>
                      </a:stretch>
                    </p:blipFill>
                    <p:spPr>
                      <a:xfrm>
                        <a:off x="1371600" y="2667000"/>
                        <a:ext cx="7188200" cy="15240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56710114"/>
              </p:ext>
            </p:extLst>
          </p:nvPr>
        </p:nvGraphicFramePr>
        <p:xfrm>
          <a:off x="2997200" y="4648200"/>
          <a:ext cx="2006600" cy="952500"/>
        </p:xfrm>
        <a:graphic>
          <a:graphicData uri="http://schemas.openxmlformats.org/presentationml/2006/ole">
            <mc:AlternateContent xmlns:mc="http://schemas.openxmlformats.org/markup-compatibility/2006">
              <mc:Choice xmlns:v="urn:schemas-microsoft-com:vml" Requires="v">
                <p:oleObj spid="_x0000_s43033" name="Equation" r:id="rId5" imgW="2006280" imgH="952200" progId="Equation.DSMT4">
                  <p:embed/>
                </p:oleObj>
              </mc:Choice>
              <mc:Fallback>
                <p:oleObj name="Equation" r:id="rId5" imgW="2006280" imgH="952200" progId="Equation.DSMT4">
                  <p:embed/>
                  <p:pic>
                    <p:nvPicPr>
                      <p:cNvPr id="0" name=""/>
                      <p:cNvPicPr/>
                      <p:nvPr/>
                    </p:nvPicPr>
                    <p:blipFill>
                      <a:blip r:embed="rId6"/>
                      <a:stretch>
                        <a:fillRect/>
                      </a:stretch>
                    </p:blipFill>
                    <p:spPr>
                      <a:xfrm>
                        <a:off x="2997200" y="4648200"/>
                        <a:ext cx="2006600" cy="952500"/>
                      </a:xfrm>
                      <a:prstGeom prst="rect">
                        <a:avLst/>
                      </a:prstGeom>
                    </p:spPr>
                  </p:pic>
                </p:oleObj>
              </mc:Fallback>
            </mc:AlternateContent>
          </a:graphicData>
        </a:graphic>
      </p:graphicFrame>
    </p:spTree>
    <p:extLst>
      <p:ext uri="{BB962C8B-B14F-4D97-AF65-F5344CB8AC3E}">
        <p14:creationId xmlns:p14="http://schemas.microsoft.com/office/powerpoint/2010/main" val="3028947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Symbols for the Sample and Population Mean</a:t>
            </a:r>
            <a:endParaRPr lang="en-US" sz="3600" dirty="0"/>
          </a:p>
        </p:txBody>
      </p:sp>
      <p:sp>
        <p:nvSpPr>
          <p:cNvPr id="3" name="Content Placeholder 2"/>
          <p:cNvSpPr>
            <a:spLocks noGrp="1"/>
          </p:cNvSpPr>
          <p:nvPr>
            <p:ph idx="1"/>
          </p:nvPr>
        </p:nvSpPr>
        <p:spPr>
          <a:xfrm>
            <a:off x="457200" y="1295400"/>
            <a:ext cx="8229600" cy="5029200"/>
          </a:xfrm>
        </p:spPr>
        <p:txBody>
          <a:bodyPr/>
          <a:lstStyle/>
          <a:p>
            <a:r>
              <a:rPr lang="en-US" dirty="0"/>
              <a:t>In this text, we adopt a general policy of using Greek letters to represent population numerical descriptive measures and Roman letters to represent corresponding descriptive measures for the sample. The symbols for the mean are</a:t>
            </a:r>
          </a:p>
          <a:p>
            <a:r>
              <a:rPr lang="en-US" dirty="0"/>
              <a:t>	Sample mean</a:t>
            </a:r>
          </a:p>
          <a:p>
            <a:r>
              <a:rPr lang="en-US" dirty="0"/>
              <a:t>	</a:t>
            </a:r>
          </a:p>
          <a:p>
            <a:r>
              <a:rPr lang="en-US" dirty="0"/>
              <a:t>	Population mean </a:t>
            </a:r>
          </a:p>
        </p:txBody>
      </p:sp>
      <p:graphicFrame>
        <p:nvGraphicFramePr>
          <p:cNvPr id="4" name="Object 3"/>
          <p:cNvGraphicFramePr>
            <a:graphicFrameLocks noChangeAspect="1"/>
          </p:cNvGraphicFramePr>
          <p:nvPr>
            <p:extLst>
              <p:ext uri="{D42A27DB-BD31-4B8C-83A1-F6EECF244321}">
                <p14:modId xmlns:p14="http://schemas.microsoft.com/office/powerpoint/2010/main" val="99309984"/>
              </p:ext>
            </p:extLst>
          </p:nvPr>
        </p:nvGraphicFramePr>
        <p:xfrm>
          <a:off x="4127500" y="4470400"/>
          <a:ext cx="596900" cy="330200"/>
        </p:xfrm>
        <a:graphic>
          <a:graphicData uri="http://schemas.openxmlformats.org/presentationml/2006/ole">
            <mc:AlternateContent xmlns:mc="http://schemas.openxmlformats.org/markup-compatibility/2006">
              <mc:Choice xmlns:v="urn:schemas-microsoft-com:vml" Requires="v">
                <p:oleObj spid="_x0000_s44056" name="Equation" r:id="rId3" imgW="596880" imgH="330120" progId="Equation.DSMT4">
                  <p:embed/>
                </p:oleObj>
              </mc:Choice>
              <mc:Fallback>
                <p:oleObj name="Equation" r:id="rId3" imgW="596880" imgH="330120" progId="Equation.DSMT4">
                  <p:embed/>
                  <p:pic>
                    <p:nvPicPr>
                      <p:cNvPr id="0" name=""/>
                      <p:cNvPicPr/>
                      <p:nvPr/>
                    </p:nvPicPr>
                    <p:blipFill>
                      <a:blip r:embed="rId4"/>
                      <a:stretch>
                        <a:fillRect/>
                      </a:stretch>
                    </p:blipFill>
                    <p:spPr>
                      <a:xfrm>
                        <a:off x="4127500" y="4470400"/>
                        <a:ext cx="596900" cy="3302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41609961"/>
              </p:ext>
            </p:extLst>
          </p:nvPr>
        </p:nvGraphicFramePr>
        <p:xfrm>
          <a:off x="4572000" y="5689600"/>
          <a:ext cx="622300" cy="330200"/>
        </p:xfrm>
        <a:graphic>
          <a:graphicData uri="http://schemas.openxmlformats.org/presentationml/2006/ole">
            <mc:AlternateContent xmlns:mc="http://schemas.openxmlformats.org/markup-compatibility/2006">
              <mc:Choice xmlns:v="urn:schemas-microsoft-com:vml" Requires="v">
                <p:oleObj spid="_x0000_s44057" name="Equation" r:id="rId5" imgW="622080" imgH="330120" progId="Equation.DSMT4">
                  <p:embed/>
                </p:oleObj>
              </mc:Choice>
              <mc:Fallback>
                <p:oleObj name="Equation" r:id="rId5" imgW="622080" imgH="330120" progId="Equation.DSMT4">
                  <p:embed/>
                  <p:pic>
                    <p:nvPicPr>
                      <p:cNvPr id="0" name=""/>
                      <p:cNvPicPr/>
                      <p:nvPr/>
                    </p:nvPicPr>
                    <p:blipFill>
                      <a:blip r:embed="rId6"/>
                      <a:stretch>
                        <a:fillRect/>
                      </a:stretch>
                    </p:blipFill>
                    <p:spPr>
                      <a:xfrm>
                        <a:off x="4572000" y="5689600"/>
                        <a:ext cx="622300" cy="330200"/>
                      </a:xfrm>
                      <a:prstGeom prst="rect">
                        <a:avLst/>
                      </a:prstGeom>
                    </p:spPr>
                  </p:pic>
                </p:oleObj>
              </mc:Fallback>
            </mc:AlternateContent>
          </a:graphicData>
        </a:graphic>
      </p:graphicFrame>
    </p:spTree>
    <p:extLst>
      <p:ext uri="{BB962C8B-B14F-4D97-AF65-F5344CB8AC3E}">
        <p14:creationId xmlns:p14="http://schemas.microsoft.com/office/powerpoint/2010/main" val="16052290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noFill/>
        </p:spPr>
        <p:txBody>
          <a:bodyPr lIns="90488" tIns="44450" rIns="90488" bIns="44450" anchorCtr="1"/>
          <a:lstStyle/>
          <a:p>
            <a:r>
              <a:rPr lang="en-US" altLang="en-US" b="1"/>
              <a:t>Median</a:t>
            </a:r>
          </a:p>
        </p:txBody>
      </p:sp>
      <p:sp>
        <p:nvSpPr>
          <p:cNvPr id="83971" name="Rectangle 3"/>
          <p:cNvSpPr>
            <a:spLocks noGrp="1" noChangeArrowheads="1"/>
          </p:cNvSpPr>
          <p:nvPr>
            <p:ph idx="1"/>
          </p:nvPr>
        </p:nvSpPr>
        <p:spPr>
          <a:xfrm>
            <a:off x="457200" y="1630363"/>
            <a:ext cx="8229600" cy="4495800"/>
          </a:xfrm>
        </p:spPr>
        <p:txBody>
          <a:bodyPr lIns="90488" tIns="44450" rIns="90488" bIns="44450"/>
          <a:lstStyle/>
          <a:p>
            <a:pPr marL="609600" indent="-609600">
              <a:buClr>
                <a:srgbClr val="8E0D30"/>
              </a:buClr>
              <a:buFontTx/>
              <a:buAutoNum type="arabicPeriod"/>
            </a:pPr>
            <a:r>
              <a:rPr lang="en-US" altLang="en-US" dirty="0"/>
              <a:t>Measure of central tendency</a:t>
            </a:r>
          </a:p>
          <a:p>
            <a:pPr marL="609600" indent="-609600">
              <a:spcBef>
                <a:spcPct val="33000"/>
              </a:spcBef>
              <a:buClr>
                <a:srgbClr val="8E0D30"/>
              </a:buClr>
              <a:buFontTx/>
              <a:buAutoNum type="arabicPeriod"/>
            </a:pPr>
            <a:r>
              <a:rPr lang="en-US" altLang="en-US" dirty="0"/>
              <a:t>Middle value in ordered sequence</a:t>
            </a:r>
          </a:p>
          <a:p>
            <a:pPr marL="1371600" lvl="2" indent="-457200">
              <a:buClr>
                <a:srgbClr val="8E0D30"/>
              </a:buClr>
            </a:pPr>
            <a:r>
              <a:rPr lang="en-US" altLang="en-US" sz="2800" dirty="0"/>
              <a:t> If </a:t>
            </a:r>
            <a:r>
              <a:rPr lang="en-US" altLang="en-US" sz="2800" i="1" dirty="0"/>
              <a:t>n</a:t>
            </a:r>
            <a:r>
              <a:rPr lang="en-US" altLang="en-US" sz="2800" dirty="0"/>
              <a:t> is odd, middle value of sequence</a:t>
            </a:r>
          </a:p>
          <a:p>
            <a:pPr marL="1371600" lvl="2" indent="-457200">
              <a:buClr>
                <a:srgbClr val="8E0D30"/>
              </a:buClr>
            </a:pPr>
            <a:r>
              <a:rPr lang="en-US" altLang="en-US" sz="2800" dirty="0"/>
              <a:t> If </a:t>
            </a:r>
            <a:r>
              <a:rPr lang="en-US" altLang="en-US" sz="2800" i="1" dirty="0"/>
              <a:t>n</a:t>
            </a:r>
            <a:r>
              <a:rPr lang="en-US" altLang="en-US" sz="2800" dirty="0"/>
              <a:t> is even, average of 2 middle values</a:t>
            </a:r>
          </a:p>
          <a:p>
            <a:pPr marL="609600" indent="-609600">
              <a:spcBef>
                <a:spcPct val="33000"/>
              </a:spcBef>
              <a:buClr>
                <a:srgbClr val="8E0D30"/>
              </a:buClr>
              <a:buFontTx/>
              <a:buAutoNum type="arabicPeriod"/>
            </a:pPr>
            <a:r>
              <a:rPr lang="en-US" altLang="en-US" dirty="0"/>
              <a:t>Position of median in sequence </a:t>
            </a:r>
          </a:p>
          <a:p>
            <a:pPr marL="609600" indent="-609600">
              <a:spcBef>
                <a:spcPct val="207000"/>
              </a:spcBef>
              <a:buClr>
                <a:srgbClr val="8E0D30"/>
              </a:buClr>
              <a:buFontTx/>
              <a:buAutoNum type="arabicPeriod"/>
            </a:pPr>
            <a:r>
              <a:rPr lang="en-US" altLang="en-US" dirty="0"/>
              <a:t>Not affected by extreme values</a:t>
            </a:r>
          </a:p>
        </p:txBody>
      </p:sp>
      <p:grpSp>
        <p:nvGrpSpPr>
          <p:cNvPr id="2" name="Group 12"/>
          <p:cNvGrpSpPr>
            <a:grpSpLocks/>
          </p:cNvGrpSpPr>
          <p:nvPr/>
        </p:nvGrpSpPr>
        <p:grpSpPr bwMode="auto">
          <a:xfrm>
            <a:off x="1752600" y="4376738"/>
            <a:ext cx="4476750" cy="1185862"/>
            <a:chOff x="1200" y="2880"/>
            <a:chExt cx="2820" cy="747"/>
          </a:xfrm>
        </p:grpSpPr>
        <p:sp>
          <p:nvSpPr>
            <p:cNvPr id="40965" name="Line 4"/>
            <p:cNvSpPr>
              <a:spLocks noChangeShapeType="1"/>
            </p:cNvSpPr>
            <p:nvPr/>
          </p:nvSpPr>
          <p:spPr bwMode="auto">
            <a:xfrm>
              <a:off x="3456" y="3273"/>
              <a:ext cx="48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0966" name="Rectangle 5"/>
            <p:cNvSpPr>
              <a:spLocks noChangeArrowheads="1"/>
            </p:cNvSpPr>
            <p:nvPr/>
          </p:nvSpPr>
          <p:spPr bwMode="auto">
            <a:xfrm>
              <a:off x="1200" y="3077"/>
              <a:ext cx="1281"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a:t>Positioning</a:t>
              </a:r>
            </a:p>
          </p:txBody>
        </p:sp>
        <p:sp>
          <p:nvSpPr>
            <p:cNvPr id="40967" name="Rectangle 6"/>
            <p:cNvSpPr>
              <a:spLocks noChangeArrowheads="1"/>
            </p:cNvSpPr>
            <p:nvPr/>
          </p:nvSpPr>
          <p:spPr bwMode="auto">
            <a:xfrm>
              <a:off x="2311" y="3077"/>
              <a:ext cx="783"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a:t>  Point</a:t>
              </a:r>
            </a:p>
          </p:txBody>
        </p:sp>
        <p:sp>
          <p:nvSpPr>
            <p:cNvPr id="83975" name="Rectangle 7"/>
            <p:cNvSpPr>
              <a:spLocks noChangeArrowheads="1"/>
            </p:cNvSpPr>
            <p:nvPr/>
          </p:nvSpPr>
          <p:spPr bwMode="auto">
            <a:xfrm>
              <a:off x="3176" y="3077"/>
              <a:ext cx="255" cy="363"/>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dirty="0">
                  <a:effectLst>
                    <a:outerShdw blurRad="38100" dist="38100" dir="2700000" algn="tl">
                      <a:srgbClr val="FFFFFF"/>
                    </a:outerShdw>
                  </a:effectLst>
                  <a:latin typeface="Symbol" charset="2"/>
                  <a:cs typeface="Arial" charset="0"/>
                </a:rPr>
                <a:t></a:t>
              </a:r>
            </a:p>
          </p:txBody>
        </p:sp>
        <p:sp>
          <p:nvSpPr>
            <p:cNvPr id="40969" name="Rectangle 8"/>
            <p:cNvSpPr>
              <a:spLocks noChangeArrowheads="1"/>
            </p:cNvSpPr>
            <p:nvPr/>
          </p:nvSpPr>
          <p:spPr bwMode="auto">
            <a:xfrm>
              <a:off x="3599" y="2880"/>
              <a:ext cx="255"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a:latin typeface="Symbol" panose="05050102010706020507" pitchFamily="18" charset="2"/>
                </a:rPr>
                <a:t></a:t>
              </a:r>
            </a:p>
          </p:txBody>
        </p:sp>
        <p:sp>
          <p:nvSpPr>
            <p:cNvPr id="40970" name="Rectangle 9"/>
            <p:cNvSpPr>
              <a:spLocks noChangeArrowheads="1"/>
            </p:cNvSpPr>
            <p:nvPr/>
          </p:nvSpPr>
          <p:spPr bwMode="auto">
            <a:xfrm>
              <a:off x="3391" y="2880"/>
              <a:ext cx="242"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i="1"/>
                <a:t>n</a:t>
              </a:r>
            </a:p>
          </p:txBody>
        </p:sp>
        <p:sp>
          <p:nvSpPr>
            <p:cNvPr id="40971" name="Rectangle 10"/>
            <p:cNvSpPr>
              <a:spLocks noChangeArrowheads="1"/>
            </p:cNvSpPr>
            <p:nvPr/>
          </p:nvSpPr>
          <p:spPr bwMode="auto">
            <a:xfrm>
              <a:off x="3778" y="2880"/>
              <a:ext cx="242"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a:t>1</a:t>
              </a:r>
            </a:p>
          </p:txBody>
        </p:sp>
        <p:sp>
          <p:nvSpPr>
            <p:cNvPr id="40972" name="Rectangle 11"/>
            <p:cNvSpPr>
              <a:spLocks noChangeArrowheads="1"/>
            </p:cNvSpPr>
            <p:nvPr/>
          </p:nvSpPr>
          <p:spPr bwMode="auto">
            <a:xfrm>
              <a:off x="3552" y="3264"/>
              <a:ext cx="242" cy="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a:t>2</a:t>
              </a:r>
            </a:p>
          </p:txBody>
        </p:sp>
      </p:grpSp>
    </p:spTree>
    <p:extLst>
      <p:ext uri="{BB962C8B-B14F-4D97-AF65-F5344CB8AC3E}">
        <p14:creationId xmlns:p14="http://schemas.microsoft.com/office/powerpoint/2010/main" val="354116228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3971">
                                            <p:txEl>
                                              <p:pRg st="0" end="0"/>
                                            </p:txEl>
                                          </p:spTgt>
                                        </p:tgtEl>
                                        <p:attrNameLst>
                                          <p:attrName>style.visibility</p:attrName>
                                        </p:attrNameLst>
                                      </p:cBhvr>
                                      <p:to>
                                        <p:strVal val="visible"/>
                                      </p:to>
                                    </p:set>
                                    <p:animEffect transition="in" filter="wipe(left)">
                                      <p:cBhvr>
                                        <p:cTn id="7" dur="500"/>
                                        <p:tgtEl>
                                          <p:spTgt spid="83971">
                                            <p:txEl>
                                              <p:pRg st="0" end="0"/>
                                            </p:txEl>
                                          </p:spTgt>
                                        </p:tgtEl>
                                      </p:cBhvr>
                                    </p:animEffect>
                                  </p:childTnLst>
                                  <p:subTnLst>
                                    <p:animClr clrSpc="rgb" dir="cw">
                                      <p:cBhvr override="childStyle">
                                        <p:cTn dur="1" fill="hold" display="0" masterRel="nextClick" afterEffect="1"/>
                                        <p:tgtEl>
                                          <p:spTgt spid="83971">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971">
                                            <p:txEl>
                                              <p:pRg st="1" end="1"/>
                                            </p:txEl>
                                          </p:spTgt>
                                        </p:tgtEl>
                                        <p:attrNameLst>
                                          <p:attrName>style.visibility</p:attrName>
                                        </p:attrNameLst>
                                      </p:cBhvr>
                                      <p:to>
                                        <p:strVal val="visible"/>
                                      </p:to>
                                    </p:set>
                                    <p:animEffect transition="in" filter="wipe(left)">
                                      <p:cBhvr>
                                        <p:cTn id="12" dur="500"/>
                                        <p:tgtEl>
                                          <p:spTgt spid="83971">
                                            <p:txEl>
                                              <p:pRg st="1" end="1"/>
                                            </p:txEl>
                                          </p:spTgt>
                                        </p:tgtEl>
                                      </p:cBhvr>
                                    </p:animEffect>
                                  </p:childTnLst>
                                  <p:subTnLst>
                                    <p:animClr clrSpc="rgb" dir="cw">
                                      <p:cBhvr override="childStyle">
                                        <p:cTn dur="1" fill="hold" display="0" masterRel="nextClick" afterEffect="1"/>
                                        <p:tgtEl>
                                          <p:spTgt spid="83971">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971">
                                            <p:txEl>
                                              <p:pRg st="2" end="2"/>
                                            </p:txEl>
                                          </p:spTgt>
                                        </p:tgtEl>
                                        <p:attrNameLst>
                                          <p:attrName>style.visibility</p:attrName>
                                        </p:attrNameLst>
                                      </p:cBhvr>
                                      <p:to>
                                        <p:strVal val="visible"/>
                                      </p:to>
                                    </p:set>
                                    <p:animEffect transition="in" filter="wipe(left)">
                                      <p:cBhvr>
                                        <p:cTn id="17" dur="500"/>
                                        <p:tgtEl>
                                          <p:spTgt spid="83971">
                                            <p:txEl>
                                              <p:pRg st="2" end="2"/>
                                            </p:txEl>
                                          </p:spTgt>
                                        </p:tgtEl>
                                      </p:cBhvr>
                                    </p:animEffect>
                                  </p:childTnLst>
                                  <p:subTnLst>
                                    <p:animClr clrSpc="rgb" dir="cw">
                                      <p:cBhvr override="childStyle">
                                        <p:cTn dur="1" fill="hold" display="0" masterRel="nextClick" afterEffect="1"/>
                                        <p:tgtEl>
                                          <p:spTgt spid="83971">
                                            <p:txEl>
                                              <p:pRg st="2" end="2"/>
                                            </p:txEl>
                                          </p:spTgt>
                                        </p:tgtEl>
                                        <p:attrNameLst>
                                          <p:attrName>ppt_c</p:attrName>
                                        </p:attrNameLst>
                                      </p:cBhvr>
                                      <p:to>
                                        <a:srgbClr val="B0D460"/>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971">
                                            <p:txEl>
                                              <p:pRg st="3" end="3"/>
                                            </p:txEl>
                                          </p:spTgt>
                                        </p:tgtEl>
                                        <p:attrNameLst>
                                          <p:attrName>style.visibility</p:attrName>
                                        </p:attrNameLst>
                                      </p:cBhvr>
                                      <p:to>
                                        <p:strVal val="visible"/>
                                      </p:to>
                                    </p:set>
                                    <p:animEffect transition="in" filter="wipe(left)">
                                      <p:cBhvr>
                                        <p:cTn id="22" dur="500"/>
                                        <p:tgtEl>
                                          <p:spTgt spid="83971">
                                            <p:txEl>
                                              <p:pRg st="3" end="3"/>
                                            </p:txEl>
                                          </p:spTgt>
                                        </p:tgtEl>
                                      </p:cBhvr>
                                    </p:animEffect>
                                  </p:childTnLst>
                                  <p:subTnLst>
                                    <p:animClr clrSpc="rgb" dir="cw">
                                      <p:cBhvr override="childStyle">
                                        <p:cTn dur="1" fill="hold" display="0" masterRel="nextClick" afterEffect="1"/>
                                        <p:tgtEl>
                                          <p:spTgt spid="83971">
                                            <p:txEl>
                                              <p:pRg st="3" end="3"/>
                                            </p:txEl>
                                          </p:spTgt>
                                        </p:tgtEl>
                                        <p:attrNameLst>
                                          <p:attrName>ppt_c</p:attrName>
                                        </p:attrNameLst>
                                      </p:cBhvr>
                                      <p:to>
                                        <a:srgbClr val="B0D460"/>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971">
                                            <p:txEl>
                                              <p:pRg st="4" end="4"/>
                                            </p:txEl>
                                          </p:spTgt>
                                        </p:tgtEl>
                                        <p:attrNameLst>
                                          <p:attrName>style.visibility</p:attrName>
                                        </p:attrNameLst>
                                      </p:cBhvr>
                                      <p:to>
                                        <p:strVal val="visible"/>
                                      </p:to>
                                    </p:set>
                                    <p:animEffect transition="in" filter="wipe(left)">
                                      <p:cBhvr>
                                        <p:cTn id="27" dur="500"/>
                                        <p:tgtEl>
                                          <p:spTgt spid="83971">
                                            <p:txEl>
                                              <p:pRg st="4" end="4"/>
                                            </p:txEl>
                                          </p:spTgt>
                                        </p:tgtEl>
                                      </p:cBhvr>
                                    </p:animEffect>
                                  </p:childTnLst>
                                  <p:subTnLst>
                                    <p:animClr clrSpc="rgb" dir="cw">
                                      <p:cBhvr override="childStyle">
                                        <p:cTn dur="1" fill="hold" display="0" masterRel="nextClick" afterEffect="1"/>
                                        <p:tgtEl>
                                          <p:spTgt spid="83971">
                                            <p:txEl>
                                              <p:pRg st="4" end="4"/>
                                            </p:txEl>
                                          </p:spTgt>
                                        </p:tgtEl>
                                        <p:attrNameLst>
                                          <p:attrName>ppt_c</p:attrName>
                                        </p:attrNameLst>
                                      </p:cBhvr>
                                      <p:to>
                                        <a:srgbClr val="B0D460"/>
                                      </p:to>
                                    </p:animClr>
                                  </p:subTnLst>
                                </p:cTn>
                              </p:par>
                              <p:par>
                                <p:cTn id="28" presetID="22" presetClass="entr" presetSubtype="8" fill="hold" nodeType="with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wipe(left)">
                                      <p:cBhvr>
                                        <p:cTn id="30" dur="500"/>
                                        <p:tgtEl>
                                          <p:spTgt spid="2"/>
                                        </p:tgtEl>
                                      </p:cBhvr>
                                    </p:animEffect>
                                  </p:childTnLst>
                                  <p:subTnLst>
                                    <p:animClr clrSpc="rgb" dir="cw">
                                      <p:cBhvr override="childStyle">
                                        <p:cTn dur="1" fill="hold" display="0" masterRel="nextClick" afterEffect="1"/>
                                        <p:tgtEl>
                                          <p:spTgt spid="2"/>
                                        </p:tgtEl>
                                        <p:attrNameLst>
                                          <p:attrName>ppt_c</p:attrName>
                                        </p:attrNameLst>
                                      </p:cBhvr>
                                      <p:to>
                                        <a:srgbClr val="B0D460"/>
                                      </p:to>
                                    </p:animClr>
                                  </p:sub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3971">
                                            <p:txEl>
                                              <p:pRg st="5" end="5"/>
                                            </p:txEl>
                                          </p:spTgt>
                                        </p:tgtEl>
                                        <p:attrNameLst>
                                          <p:attrName>style.visibility</p:attrName>
                                        </p:attrNameLst>
                                      </p:cBhvr>
                                      <p:to>
                                        <p:strVal val="visible"/>
                                      </p:to>
                                    </p:set>
                                    <p:animEffect transition="in" filter="wipe(left)">
                                      <p:cBhvr>
                                        <p:cTn id="35" dur="500"/>
                                        <p:tgtEl>
                                          <p:spTgt spid="839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1"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noFill/>
        </p:spPr>
        <p:txBody>
          <a:bodyPr lIns="90488" tIns="44450" rIns="90488" bIns="44450" anchorCtr="1"/>
          <a:lstStyle/>
          <a:p>
            <a:r>
              <a:rPr lang="en-US" altLang="en-US" sz="3600" b="1" dirty="0"/>
              <a:t>Median Example Odd-Sized Sample</a:t>
            </a:r>
          </a:p>
        </p:txBody>
      </p:sp>
      <p:sp>
        <p:nvSpPr>
          <p:cNvPr id="41987" name="Rectangle 3"/>
          <p:cNvSpPr>
            <a:spLocks noGrp="1" noChangeArrowheads="1"/>
          </p:cNvSpPr>
          <p:nvPr>
            <p:ph idx="1"/>
          </p:nvPr>
        </p:nvSpPr>
        <p:spPr>
          <a:xfrm>
            <a:off x="457200" y="1524000"/>
            <a:ext cx="8229600" cy="4800600"/>
          </a:xfrm>
        </p:spPr>
        <p:txBody>
          <a:bodyPr lIns="90488" tIns="44450" rIns="90488" bIns="44450"/>
          <a:lstStyle/>
          <a:p>
            <a:pPr>
              <a:buClr>
                <a:srgbClr val="8E0D30"/>
              </a:buClr>
              <a:tabLst>
                <a:tab pos="2514600" algn="ctr"/>
                <a:tab pos="3543300" algn="ctr"/>
                <a:tab pos="4572000" algn="ctr"/>
                <a:tab pos="5600700" algn="ctr"/>
                <a:tab pos="6578600" algn="ctr"/>
                <a:tab pos="7086600" algn="ctr"/>
              </a:tabLst>
            </a:pPr>
            <a:r>
              <a:rPr lang="en-US" altLang="en-US" dirty="0"/>
              <a:t>Raw Data:	24.1	22.6	21.5	23.7	22.6</a:t>
            </a:r>
          </a:p>
          <a:p>
            <a:pPr>
              <a:buClr>
                <a:srgbClr val="8E0D30"/>
              </a:buClr>
              <a:tabLst>
                <a:tab pos="2514600" algn="ctr"/>
                <a:tab pos="3543300" algn="ctr"/>
                <a:tab pos="4572000" algn="ctr"/>
                <a:tab pos="5600700" algn="ctr"/>
                <a:tab pos="6578600" algn="ctr"/>
                <a:tab pos="7086600" algn="ctr"/>
              </a:tabLst>
            </a:pPr>
            <a:r>
              <a:rPr lang="en-US" altLang="en-US" dirty="0"/>
              <a:t>Ordered:	21.5	22.6	</a:t>
            </a:r>
            <a:r>
              <a:rPr lang="en-US" altLang="en-US" b="1" dirty="0">
                <a:solidFill>
                  <a:srgbClr val="800080"/>
                </a:solidFill>
              </a:rPr>
              <a:t>22.6</a:t>
            </a:r>
            <a:r>
              <a:rPr lang="en-US" altLang="en-US" dirty="0"/>
              <a:t>	23.7	24.1</a:t>
            </a:r>
          </a:p>
          <a:p>
            <a:pPr>
              <a:buClr>
                <a:srgbClr val="8E0D30"/>
              </a:buClr>
              <a:tabLst>
                <a:tab pos="2514600" algn="ctr"/>
                <a:tab pos="3543300" algn="ctr"/>
                <a:tab pos="4572000" algn="ctr"/>
                <a:tab pos="5600700" algn="ctr"/>
                <a:tab pos="6578600" algn="ctr"/>
                <a:tab pos="7086600" algn="ctr"/>
              </a:tabLst>
            </a:pPr>
            <a:r>
              <a:rPr lang="en-US" altLang="en-US" dirty="0"/>
              <a:t>Position:	1	2	</a:t>
            </a:r>
            <a:r>
              <a:rPr lang="en-US" altLang="en-US" b="1" dirty="0">
                <a:solidFill>
                  <a:srgbClr val="800080"/>
                </a:solidFill>
              </a:rPr>
              <a:t>3</a:t>
            </a:r>
            <a:r>
              <a:rPr lang="en-US" altLang="en-US" dirty="0"/>
              <a:t>	4	5</a:t>
            </a:r>
          </a:p>
          <a:p>
            <a:pPr>
              <a:buClr>
                <a:srgbClr val="8E0D30"/>
              </a:buClr>
              <a:tabLst>
                <a:tab pos="2514600" algn="ctr"/>
                <a:tab pos="3543300" algn="ctr"/>
                <a:tab pos="4572000" algn="ctr"/>
                <a:tab pos="5600700" algn="ctr"/>
                <a:tab pos="6578600" algn="ctr"/>
                <a:tab pos="7086600" algn="ctr"/>
              </a:tabLst>
            </a:pPr>
            <a:endParaRPr lang="en-US" altLang="en-US" dirty="0"/>
          </a:p>
          <a:p>
            <a:pPr>
              <a:buClr>
                <a:srgbClr val="8E0D30"/>
              </a:buClr>
              <a:tabLst>
                <a:tab pos="2514600" algn="ctr"/>
                <a:tab pos="3543300" algn="ctr"/>
                <a:tab pos="4572000" algn="ctr"/>
                <a:tab pos="5600700" algn="ctr"/>
                <a:tab pos="6578600" algn="ctr"/>
                <a:tab pos="7086600" algn="ctr"/>
              </a:tabLst>
            </a:pPr>
            <a:r>
              <a:rPr lang="en-US" altLang="en-US" dirty="0"/>
              <a:t>Median = 22.6</a:t>
            </a:r>
          </a:p>
        </p:txBody>
      </p:sp>
    </p:spTree>
    <p:extLst>
      <p:ext uri="{BB962C8B-B14F-4D97-AF65-F5344CB8AC3E}">
        <p14:creationId xmlns:p14="http://schemas.microsoft.com/office/powerpoint/2010/main" val="578970199"/>
      </p:ext>
    </p:extLst>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b="1" dirty="0"/>
              <a:t>Median Example Even-Sized Sample</a:t>
            </a:r>
            <a:endParaRPr lang="en-US" sz="3600" dirty="0"/>
          </a:p>
        </p:txBody>
      </p:sp>
      <p:sp>
        <p:nvSpPr>
          <p:cNvPr id="3" name="Content Placeholder 2"/>
          <p:cNvSpPr>
            <a:spLocks noGrp="1"/>
          </p:cNvSpPr>
          <p:nvPr>
            <p:ph idx="1"/>
          </p:nvPr>
        </p:nvSpPr>
        <p:spPr/>
        <p:txBody>
          <a:bodyPr/>
          <a:lstStyle/>
          <a:p>
            <a:pPr>
              <a:buClr>
                <a:srgbClr val="8E0D30"/>
              </a:buClr>
              <a:tabLst>
                <a:tab pos="2514600" algn="ctr"/>
                <a:tab pos="3429000" algn="ctr"/>
                <a:tab pos="4343400" algn="ctr"/>
                <a:tab pos="5257800" algn="ctr"/>
                <a:tab pos="6172200" algn="ctr"/>
                <a:tab pos="7086600" algn="ctr"/>
              </a:tabLst>
            </a:pPr>
            <a:r>
              <a:rPr lang="en-US" altLang="en-US" dirty="0"/>
              <a:t>Raw Data:	10.3	4.9	8.9	11.7	6.3	7.7</a:t>
            </a:r>
          </a:p>
          <a:p>
            <a:pPr>
              <a:buClr>
                <a:srgbClr val="8E0D30"/>
              </a:buClr>
              <a:tabLst>
                <a:tab pos="2514600" algn="ctr"/>
                <a:tab pos="3429000" algn="ctr"/>
                <a:tab pos="4343400" algn="ctr"/>
                <a:tab pos="5257800" algn="ctr"/>
                <a:tab pos="6172200" algn="ctr"/>
                <a:tab pos="7086600" algn="ctr"/>
              </a:tabLst>
            </a:pPr>
            <a:r>
              <a:rPr lang="en-US" altLang="en-US" dirty="0"/>
              <a:t>Ordered:	4.9	6.3	</a:t>
            </a:r>
            <a:r>
              <a:rPr lang="en-US" altLang="en-US" b="1" dirty="0">
                <a:solidFill>
                  <a:srgbClr val="800080"/>
                </a:solidFill>
              </a:rPr>
              <a:t>7.7</a:t>
            </a:r>
            <a:r>
              <a:rPr lang="en-US" altLang="en-US" dirty="0">
                <a:solidFill>
                  <a:srgbClr val="800080"/>
                </a:solidFill>
              </a:rPr>
              <a:t>	</a:t>
            </a:r>
            <a:r>
              <a:rPr lang="en-US" altLang="en-US" b="1" dirty="0">
                <a:solidFill>
                  <a:srgbClr val="800080"/>
                </a:solidFill>
              </a:rPr>
              <a:t>8.9</a:t>
            </a:r>
            <a:r>
              <a:rPr lang="en-US" altLang="en-US" dirty="0"/>
              <a:t>	10.3	11.7</a:t>
            </a:r>
          </a:p>
          <a:p>
            <a:pPr>
              <a:buClr>
                <a:srgbClr val="8E0D30"/>
              </a:buClr>
              <a:tabLst>
                <a:tab pos="2514600" algn="ctr"/>
                <a:tab pos="3429000" algn="ctr"/>
                <a:tab pos="4343400" algn="ctr"/>
                <a:tab pos="5257800" algn="ctr"/>
                <a:tab pos="6172200" algn="ctr"/>
                <a:tab pos="7086600" algn="ctr"/>
              </a:tabLst>
            </a:pPr>
            <a:r>
              <a:rPr lang="en-US" altLang="en-US" dirty="0"/>
              <a:t>Position:	1	2	</a:t>
            </a:r>
            <a:r>
              <a:rPr lang="en-US" altLang="en-US" b="1" dirty="0">
                <a:solidFill>
                  <a:srgbClr val="800080"/>
                </a:solidFill>
              </a:rPr>
              <a:t>3</a:t>
            </a:r>
            <a:r>
              <a:rPr lang="en-US" altLang="en-US" dirty="0">
                <a:solidFill>
                  <a:srgbClr val="800080"/>
                </a:solidFill>
              </a:rPr>
              <a:t>	</a:t>
            </a:r>
            <a:r>
              <a:rPr lang="en-US" altLang="en-US" b="1" dirty="0">
                <a:solidFill>
                  <a:srgbClr val="800080"/>
                </a:solidFill>
              </a:rPr>
              <a:t>4</a:t>
            </a:r>
            <a:r>
              <a:rPr lang="en-US" altLang="en-US" dirty="0"/>
              <a:t>	5	6</a:t>
            </a:r>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180511881"/>
              </p:ext>
            </p:extLst>
          </p:nvPr>
        </p:nvGraphicFramePr>
        <p:xfrm>
          <a:off x="2565400" y="3886200"/>
          <a:ext cx="4013200" cy="952500"/>
        </p:xfrm>
        <a:graphic>
          <a:graphicData uri="http://schemas.openxmlformats.org/presentationml/2006/ole">
            <mc:AlternateContent xmlns:mc="http://schemas.openxmlformats.org/markup-compatibility/2006">
              <mc:Choice xmlns:v="urn:schemas-microsoft-com:vml" Requires="v">
                <p:oleObj spid="_x0000_s45068" name="Equation" r:id="rId3" imgW="4012920" imgH="952200" progId="Equation.DSMT4">
                  <p:embed/>
                </p:oleObj>
              </mc:Choice>
              <mc:Fallback>
                <p:oleObj name="Equation" r:id="rId3" imgW="4012920" imgH="952200" progId="Equation.DSMT4">
                  <p:embed/>
                  <p:pic>
                    <p:nvPicPr>
                      <p:cNvPr id="0" name=""/>
                      <p:cNvPicPr/>
                      <p:nvPr/>
                    </p:nvPicPr>
                    <p:blipFill>
                      <a:blip r:embed="rId4"/>
                      <a:stretch>
                        <a:fillRect/>
                      </a:stretch>
                    </p:blipFill>
                    <p:spPr>
                      <a:xfrm>
                        <a:off x="2565400" y="3886200"/>
                        <a:ext cx="4013200" cy="952500"/>
                      </a:xfrm>
                      <a:prstGeom prst="rect">
                        <a:avLst/>
                      </a:prstGeom>
                    </p:spPr>
                  </p:pic>
                </p:oleObj>
              </mc:Fallback>
            </mc:AlternateContent>
          </a:graphicData>
        </a:graphic>
      </p:graphicFrame>
    </p:spTree>
    <p:extLst>
      <p:ext uri="{BB962C8B-B14F-4D97-AF65-F5344CB8AC3E}">
        <p14:creationId xmlns:p14="http://schemas.microsoft.com/office/powerpoint/2010/main" val="706257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Skewed</a:t>
            </a:r>
          </a:p>
        </p:txBody>
      </p:sp>
      <p:sp>
        <p:nvSpPr>
          <p:cNvPr id="3" name="Content Placeholder 2"/>
          <p:cNvSpPr>
            <a:spLocks noGrp="1"/>
          </p:cNvSpPr>
          <p:nvPr>
            <p:ph idx="1"/>
          </p:nvPr>
        </p:nvSpPr>
        <p:spPr/>
        <p:txBody>
          <a:bodyPr/>
          <a:lstStyle/>
          <a:p>
            <a:r>
              <a:rPr lang="en-US" dirty="0"/>
              <a:t>A data set is said to be </a:t>
            </a:r>
            <a:r>
              <a:rPr lang="en-US" b="1" dirty="0"/>
              <a:t>skewed </a:t>
            </a:r>
            <a:r>
              <a:rPr lang="en-US" dirty="0"/>
              <a:t>if one tail of the distribution has more extreme observations than the other tail.</a:t>
            </a:r>
          </a:p>
        </p:txBody>
      </p:sp>
    </p:spTree>
    <p:extLst>
      <p:ext uri="{BB962C8B-B14F-4D97-AF65-F5344CB8AC3E}">
        <p14:creationId xmlns:p14="http://schemas.microsoft.com/office/powerpoint/2010/main" val="3428086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81000" y="274638"/>
            <a:ext cx="8229600" cy="1143000"/>
          </a:xfrm>
          <a:noFill/>
        </p:spPr>
        <p:txBody>
          <a:bodyPr lIns="90488" tIns="44450" rIns="90488" bIns="44450" anchorCtr="1"/>
          <a:lstStyle/>
          <a:p>
            <a:r>
              <a:rPr lang="en-US" altLang="en-US" b="1"/>
              <a:t>Shape</a:t>
            </a:r>
          </a:p>
        </p:txBody>
      </p:sp>
      <p:sp>
        <p:nvSpPr>
          <p:cNvPr id="51203" name="Rectangle 3"/>
          <p:cNvSpPr>
            <a:spLocks noGrp="1" noChangeArrowheads="1"/>
          </p:cNvSpPr>
          <p:nvPr>
            <p:ph type="body" sz="half" idx="1"/>
          </p:nvPr>
        </p:nvSpPr>
        <p:spPr>
          <a:xfrm>
            <a:off x="457200" y="1600200"/>
            <a:ext cx="8229600" cy="2179638"/>
          </a:xfrm>
          <a:noFill/>
        </p:spPr>
        <p:txBody>
          <a:bodyPr lIns="90488" tIns="44450" rIns="90488" bIns="44450"/>
          <a:lstStyle/>
          <a:p>
            <a:pPr marL="533400" indent="-533400">
              <a:buClr>
                <a:srgbClr val="8E0D30"/>
              </a:buClr>
              <a:buFontTx/>
              <a:buAutoNum type="arabicPeriod"/>
            </a:pPr>
            <a:r>
              <a:rPr lang="en-US" altLang="en-US" dirty="0"/>
              <a:t>Describes how data are distributed</a:t>
            </a:r>
          </a:p>
          <a:p>
            <a:pPr marL="533400" indent="-533400">
              <a:spcBef>
                <a:spcPct val="33000"/>
              </a:spcBef>
              <a:buClr>
                <a:srgbClr val="8E0D30"/>
              </a:buClr>
              <a:buFontTx/>
              <a:buAutoNum type="arabicPeriod"/>
            </a:pPr>
            <a:r>
              <a:rPr lang="en-US" altLang="en-US" dirty="0"/>
              <a:t>Measures of Shape</a:t>
            </a:r>
          </a:p>
          <a:p>
            <a:pPr marL="1714500" lvl="3" indent="-342900">
              <a:buClr>
                <a:srgbClr val="8E0D30"/>
              </a:buClr>
              <a:buFontTx/>
              <a:buChar char="•"/>
            </a:pPr>
            <a:r>
              <a:rPr lang="en-US" altLang="en-US" sz="2800" dirty="0"/>
              <a:t> Skew = Symmetry</a:t>
            </a:r>
          </a:p>
        </p:txBody>
      </p:sp>
      <p:sp>
        <p:nvSpPr>
          <p:cNvPr id="51204" name="Freeform 4"/>
          <p:cNvSpPr>
            <a:spLocks/>
          </p:cNvSpPr>
          <p:nvPr/>
        </p:nvSpPr>
        <p:spPr bwMode="auto">
          <a:xfrm>
            <a:off x="2165350" y="4752975"/>
            <a:ext cx="452438" cy="1071563"/>
          </a:xfrm>
          <a:custGeom>
            <a:avLst/>
            <a:gdLst>
              <a:gd name="T0" fmla="*/ 2147483647 w 285"/>
              <a:gd name="T1" fmla="*/ 2147483647 h 675"/>
              <a:gd name="T2" fmla="*/ 2147483647 w 285"/>
              <a:gd name="T3" fmla="*/ 2147483647 h 675"/>
              <a:gd name="T4" fmla="*/ 2147483647 w 285"/>
              <a:gd name="T5" fmla="*/ 2147483647 h 675"/>
              <a:gd name="T6" fmla="*/ 2147483647 w 285"/>
              <a:gd name="T7" fmla="*/ 2147483647 h 675"/>
              <a:gd name="T8" fmla="*/ 2147483647 w 285"/>
              <a:gd name="T9" fmla="*/ 2147483647 h 675"/>
              <a:gd name="T10" fmla="*/ 2147483647 w 285"/>
              <a:gd name="T11" fmla="*/ 2147483647 h 675"/>
              <a:gd name="T12" fmla="*/ 2147483647 w 285"/>
              <a:gd name="T13" fmla="*/ 2147483647 h 675"/>
              <a:gd name="T14" fmla="*/ 2147483647 w 285"/>
              <a:gd name="T15" fmla="*/ 2147483647 h 675"/>
              <a:gd name="T16" fmla="*/ 2147483647 w 285"/>
              <a:gd name="T17" fmla="*/ 2147483647 h 675"/>
              <a:gd name="T18" fmla="*/ 2147483647 w 285"/>
              <a:gd name="T19" fmla="*/ 2147483647 h 675"/>
              <a:gd name="T20" fmla="*/ 2147483647 w 285"/>
              <a:gd name="T21" fmla="*/ 2147483647 h 675"/>
              <a:gd name="T22" fmla="*/ 2147483647 w 285"/>
              <a:gd name="T23" fmla="*/ 2147483647 h 675"/>
              <a:gd name="T24" fmla="*/ 2147483647 w 285"/>
              <a:gd name="T25" fmla="*/ 2147483647 h 675"/>
              <a:gd name="T26" fmla="*/ 2147483647 w 285"/>
              <a:gd name="T27" fmla="*/ 2147483647 h 675"/>
              <a:gd name="T28" fmla="*/ 2147483647 w 285"/>
              <a:gd name="T29" fmla="*/ 2147483647 h 675"/>
              <a:gd name="T30" fmla="*/ 0 w 285"/>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5"/>
              <a:gd name="T49" fmla="*/ 0 h 675"/>
              <a:gd name="T50" fmla="*/ 285 w 285"/>
              <a:gd name="T51" fmla="*/ 675 h 6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5" h="675">
                <a:moveTo>
                  <a:pt x="284" y="674"/>
                </a:moveTo>
                <a:lnTo>
                  <a:pt x="254" y="667"/>
                </a:lnTo>
                <a:lnTo>
                  <a:pt x="239" y="659"/>
                </a:lnTo>
                <a:lnTo>
                  <a:pt x="225" y="648"/>
                </a:lnTo>
                <a:lnTo>
                  <a:pt x="210" y="633"/>
                </a:lnTo>
                <a:lnTo>
                  <a:pt x="195" y="612"/>
                </a:lnTo>
                <a:lnTo>
                  <a:pt x="180" y="583"/>
                </a:lnTo>
                <a:lnTo>
                  <a:pt x="150" y="506"/>
                </a:lnTo>
                <a:lnTo>
                  <a:pt x="119" y="396"/>
                </a:lnTo>
                <a:lnTo>
                  <a:pt x="91" y="263"/>
                </a:lnTo>
                <a:lnTo>
                  <a:pt x="76" y="197"/>
                </a:lnTo>
                <a:lnTo>
                  <a:pt x="61" y="133"/>
                </a:lnTo>
                <a:lnTo>
                  <a:pt x="45" y="78"/>
                </a:lnTo>
                <a:lnTo>
                  <a:pt x="30" y="36"/>
                </a:lnTo>
                <a:lnTo>
                  <a:pt x="15" y="10"/>
                </a:lnTo>
                <a:lnTo>
                  <a:pt x="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5" name="Freeform 5"/>
          <p:cNvSpPr>
            <a:spLocks/>
          </p:cNvSpPr>
          <p:nvPr/>
        </p:nvSpPr>
        <p:spPr bwMode="auto">
          <a:xfrm>
            <a:off x="812800" y="4752975"/>
            <a:ext cx="1354138" cy="1071563"/>
          </a:xfrm>
          <a:custGeom>
            <a:avLst/>
            <a:gdLst>
              <a:gd name="T0" fmla="*/ 0 w 853"/>
              <a:gd name="T1" fmla="*/ 2147483647 h 675"/>
              <a:gd name="T2" fmla="*/ 2147483647 w 853"/>
              <a:gd name="T3" fmla="*/ 2147483647 h 675"/>
              <a:gd name="T4" fmla="*/ 2147483647 w 853"/>
              <a:gd name="T5" fmla="*/ 2147483647 h 675"/>
              <a:gd name="T6" fmla="*/ 2147483647 w 853"/>
              <a:gd name="T7" fmla="*/ 2147483647 h 675"/>
              <a:gd name="T8" fmla="*/ 2147483647 w 853"/>
              <a:gd name="T9" fmla="*/ 2147483647 h 675"/>
              <a:gd name="T10" fmla="*/ 2147483647 w 853"/>
              <a:gd name="T11" fmla="*/ 2147483647 h 675"/>
              <a:gd name="T12" fmla="*/ 2147483647 w 853"/>
              <a:gd name="T13" fmla="*/ 2147483647 h 675"/>
              <a:gd name="T14" fmla="*/ 2147483647 w 853"/>
              <a:gd name="T15" fmla="*/ 2147483647 h 675"/>
              <a:gd name="T16" fmla="*/ 2147483647 w 853"/>
              <a:gd name="T17" fmla="*/ 2147483647 h 675"/>
              <a:gd name="T18" fmla="*/ 2147483647 w 853"/>
              <a:gd name="T19" fmla="*/ 2147483647 h 675"/>
              <a:gd name="T20" fmla="*/ 2147483647 w 853"/>
              <a:gd name="T21" fmla="*/ 2147483647 h 675"/>
              <a:gd name="T22" fmla="*/ 2147483647 w 853"/>
              <a:gd name="T23" fmla="*/ 2147483647 h 675"/>
              <a:gd name="T24" fmla="*/ 2147483647 w 853"/>
              <a:gd name="T25" fmla="*/ 2147483647 h 675"/>
              <a:gd name="T26" fmla="*/ 2147483647 w 853"/>
              <a:gd name="T27" fmla="*/ 2147483647 h 675"/>
              <a:gd name="T28" fmla="*/ 2147483647 w 853"/>
              <a:gd name="T29" fmla="*/ 2147483647 h 675"/>
              <a:gd name="T30" fmla="*/ 2147483647 w 853"/>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53"/>
              <a:gd name="T49" fmla="*/ 0 h 675"/>
              <a:gd name="T50" fmla="*/ 853 w 853"/>
              <a:gd name="T51" fmla="*/ 675 h 6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53" h="675">
                <a:moveTo>
                  <a:pt x="0" y="674"/>
                </a:moveTo>
                <a:lnTo>
                  <a:pt x="90" y="667"/>
                </a:lnTo>
                <a:lnTo>
                  <a:pt x="134" y="659"/>
                </a:lnTo>
                <a:lnTo>
                  <a:pt x="179" y="648"/>
                </a:lnTo>
                <a:lnTo>
                  <a:pt x="225" y="633"/>
                </a:lnTo>
                <a:lnTo>
                  <a:pt x="269" y="612"/>
                </a:lnTo>
                <a:lnTo>
                  <a:pt x="314" y="583"/>
                </a:lnTo>
                <a:lnTo>
                  <a:pt x="403" y="506"/>
                </a:lnTo>
                <a:lnTo>
                  <a:pt x="494" y="396"/>
                </a:lnTo>
                <a:lnTo>
                  <a:pt x="583" y="263"/>
                </a:lnTo>
                <a:lnTo>
                  <a:pt x="628" y="197"/>
                </a:lnTo>
                <a:lnTo>
                  <a:pt x="674" y="133"/>
                </a:lnTo>
                <a:lnTo>
                  <a:pt x="717" y="78"/>
                </a:lnTo>
                <a:lnTo>
                  <a:pt x="763" y="36"/>
                </a:lnTo>
                <a:lnTo>
                  <a:pt x="808" y="10"/>
                </a:lnTo>
                <a:lnTo>
                  <a:pt x="852"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6" name="Freeform 6"/>
          <p:cNvSpPr>
            <a:spLocks/>
          </p:cNvSpPr>
          <p:nvPr/>
        </p:nvSpPr>
        <p:spPr bwMode="auto">
          <a:xfrm>
            <a:off x="4533900" y="4752975"/>
            <a:ext cx="904875" cy="1071563"/>
          </a:xfrm>
          <a:custGeom>
            <a:avLst/>
            <a:gdLst>
              <a:gd name="T0" fmla="*/ 2147483647 w 570"/>
              <a:gd name="T1" fmla="*/ 2147483647 h 675"/>
              <a:gd name="T2" fmla="*/ 2147483647 w 570"/>
              <a:gd name="T3" fmla="*/ 2147483647 h 675"/>
              <a:gd name="T4" fmla="*/ 2147483647 w 570"/>
              <a:gd name="T5" fmla="*/ 2147483647 h 675"/>
              <a:gd name="T6" fmla="*/ 2147483647 w 570"/>
              <a:gd name="T7" fmla="*/ 2147483647 h 675"/>
              <a:gd name="T8" fmla="*/ 2147483647 w 570"/>
              <a:gd name="T9" fmla="*/ 2147483647 h 675"/>
              <a:gd name="T10" fmla="*/ 2147483647 w 570"/>
              <a:gd name="T11" fmla="*/ 2147483647 h 675"/>
              <a:gd name="T12" fmla="*/ 2147483647 w 570"/>
              <a:gd name="T13" fmla="*/ 2147483647 h 675"/>
              <a:gd name="T14" fmla="*/ 2147483647 w 570"/>
              <a:gd name="T15" fmla="*/ 2147483647 h 675"/>
              <a:gd name="T16" fmla="*/ 2147483647 w 570"/>
              <a:gd name="T17" fmla="*/ 2147483647 h 675"/>
              <a:gd name="T18" fmla="*/ 2147483647 w 570"/>
              <a:gd name="T19" fmla="*/ 2147483647 h 675"/>
              <a:gd name="T20" fmla="*/ 2147483647 w 570"/>
              <a:gd name="T21" fmla="*/ 2147483647 h 675"/>
              <a:gd name="T22" fmla="*/ 2147483647 w 570"/>
              <a:gd name="T23" fmla="*/ 2147483647 h 675"/>
              <a:gd name="T24" fmla="*/ 2147483647 w 570"/>
              <a:gd name="T25" fmla="*/ 2147483647 h 675"/>
              <a:gd name="T26" fmla="*/ 2147483647 w 570"/>
              <a:gd name="T27" fmla="*/ 2147483647 h 675"/>
              <a:gd name="T28" fmla="*/ 2147483647 w 570"/>
              <a:gd name="T29" fmla="*/ 2147483647 h 675"/>
              <a:gd name="T30" fmla="*/ 0 w 570"/>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0"/>
              <a:gd name="T49" fmla="*/ 0 h 675"/>
              <a:gd name="T50" fmla="*/ 570 w 570"/>
              <a:gd name="T51" fmla="*/ 675 h 6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0" h="675">
                <a:moveTo>
                  <a:pt x="569" y="674"/>
                </a:moveTo>
                <a:lnTo>
                  <a:pt x="508" y="667"/>
                </a:lnTo>
                <a:lnTo>
                  <a:pt x="478" y="659"/>
                </a:lnTo>
                <a:lnTo>
                  <a:pt x="449" y="648"/>
                </a:lnTo>
                <a:lnTo>
                  <a:pt x="419" y="633"/>
                </a:lnTo>
                <a:lnTo>
                  <a:pt x="389" y="612"/>
                </a:lnTo>
                <a:lnTo>
                  <a:pt x="358" y="583"/>
                </a:lnTo>
                <a:lnTo>
                  <a:pt x="300" y="506"/>
                </a:lnTo>
                <a:lnTo>
                  <a:pt x="239" y="396"/>
                </a:lnTo>
                <a:lnTo>
                  <a:pt x="178" y="263"/>
                </a:lnTo>
                <a:lnTo>
                  <a:pt x="150" y="197"/>
                </a:lnTo>
                <a:lnTo>
                  <a:pt x="120" y="133"/>
                </a:lnTo>
                <a:lnTo>
                  <a:pt x="89" y="78"/>
                </a:lnTo>
                <a:lnTo>
                  <a:pt x="59" y="36"/>
                </a:lnTo>
                <a:lnTo>
                  <a:pt x="29" y="10"/>
                </a:lnTo>
                <a:lnTo>
                  <a:pt x="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7" name="Freeform 7"/>
          <p:cNvSpPr>
            <a:spLocks/>
          </p:cNvSpPr>
          <p:nvPr/>
        </p:nvSpPr>
        <p:spPr bwMode="auto">
          <a:xfrm>
            <a:off x="3632200" y="4752975"/>
            <a:ext cx="903288" cy="1071563"/>
          </a:xfrm>
          <a:custGeom>
            <a:avLst/>
            <a:gdLst>
              <a:gd name="T0" fmla="*/ 0 w 569"/>
              <a:gd name="T1" fmla="*/ 2147483647 h 675"/>
              <a:gd name="T2" fmla="*/ 2147483647 w 569"/>
              <a:gd name="T3" fmla="*/ 2147483647 h 675"/>
              <a:gd name="T4" fmla="*/ 2147483647 w 569"/>
              <a:gd name="T5" fmla="*/ 2147483647 h 675"/>
              <a:gd name="T6" fmla="*/ 2147483647 w 569"/>
              <a:gd name="T7" fmla="*/ 2147483647 h 675"/>
              <a:gd name="T8" fmla="*/ 2147483647 w 569"/>
              <a:gd name="T9" fmla="*/ 2147483647 h 675"/>
              <a:gd name="T10" fmla="*/ 2147483647 w 569"/>
              <a:gd name="T11" fmla="*/ 2147483647 h 675"/>
              <a:gd name="T12" fmla="*/ 2147483647 w 569"/>
              <a:gd name="T13" fmla="*/ 2147483647 h 675"/>
              <a:gd name="T14" fmla="*/ 2147483647 w 569"/>
              <a:gd name="T15" fmla="*/ 2147483647 h 675"/>
              <a:gd name="T16" fmla="*/ 2147483647 w 569"/>
              <a:gd name="T17" fmla="*/ 2147483647 h 675"/>
              <a:gd name="T18" fmla="*/ 2147483647 w 569"/>
              <a:gd name="T19" fmla="*/ 2147483647 h 675"/>
              <a:gd name="T20" fmla="*/ 2147483647 w 569"/>
              <a:gd name="T21" fmla="*/ 2147483647 h 675"/>
              <a:gd name="T22" fmla="*/ 2147483647 w 569"/>
              <a:gd name="T23" fmla="*/ 2147483647 h 675"/>
              <a:gd name="T24" fmla="*/ 2147483647 w 569"/>
              <a:gd name="T25" fmla="*/ 2147483647 h 675"/>
              <a:gd name="T26" fmla="*/ 2147483647 w 569"/>
              <a:gd name="T27" fmla="*/ 2147483647 h 675"/>
              <a:gd name="T28" fmla="*/ 2147483647 w 569"/>
              <a:gd name="T29" fmla="*/ 2147483647 h 675"/>
              <a:gd name="T30" fmla="*/ 2147483647 w 569"/>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69"/>
              <a:gd name="T49" fmla="*/ 0 h 675"/>
              <a:gd name="T50" fmla="*/ 569 w 569"/>
              <a:gd name="T51" fmla="*/ 675 h 6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69" h="675">
                <a:moveTo>
                  <a:pt x="0" y="674"/>
                </a:moveTo>
                <a:lnTo>
                  <a:pt x="59" y="667"/>
                </a:lnTo>
                <a:lnTo>
                  <a:pt x="89" y="659"/>
                </a:lnTo>
                <a:lnTo>
                  <a:pt x="120" y="648"/>
                </a:lnTo>
                <a:lnTo>
                  <a:pt x="150" y="633"/>
                </a:lnTo>
                <a:lnTo>
                  <a:pt x="178" y="612"/>
                </a:lnTo>
                <a:lnTo>
                  <a:pt x="209" y="583"/>
                </a:lnTo>
                <a:lnTo>
                  <a:pt x="269" y="506"/>
                </a:lnTo>
                <a:lnTo>
                  <a:pt x="328" y="396"/>
                </a:lnTo>
                <a:lnTo>
                  <a:pt x="389" y="263"/>
                </a:lnTo>
                <a:lnTo>
                  <a:pt x="419" y="197"/>
                </a:lnTo>
                <a:lnTo>
                  <a:pt x="449" y="133"/>
                </a:lnTo>
                <a:lnTo>
                  <a:pt x="478" y="78"/>
                </a:lnTo>
                <a:lnTo>
                  <a:pt x="508" y="36"/>
                </a:lnTo>
                <a:lnTo>
                  <a:pt x="538" y="10"/>
                </a:lnTo>
                <a:lnTo>
                  <a:pt x="568"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8" name="Freeform 8"/>
          <p:cNvSpPr>
            <a:spLocks/>
          </p:cNvSpPr>
          <p:nvPr/>
        </p:nvSpPr>
        <p:spPr bwMode="auto">
          <a:xfrm>
            <a:off x="6789738" y="4752975"/>
            <a:ext cx="1354137" cy="1071563"/>
          </a:xfrm>
          <a:custGeom>
            <a:avLst/>
            <a:gdLst>
              <a:gd name="T0" fmla="*/ 2147483647 w 853"/>
              <a:gd name="T1" fmla="*/ 2147483647 h 675"/>
              <a:gd name="T2" fmla="*/ 2147483647 w 853"/>
              <a:gd name="T3" fmla="*/ 2147483647 h 675"/>
              <a:gd name="T4" fmla="*/ 2147483647 w 853"/>
              <a:gd name="T5" fmla="*/ 2147483647 h 675"/>
              <a:gd name="T6" fmla="*/ 2147483647 w 853"/>
              <a:gd name="T7" fmla="*/ 2147483647 h 675"/>
              <a:gd name="T8" fmla="*/ 2147483647 w 853"/>
              <a:gd name="T9" fmla="*/ 2147483647 h 675"/>
              <a:gd name="T10" fmla="*/ 2147483647 w 853"/>
              <a:gd name="T11" fmla="*/ 2147483647 h 675"/>
              <a:gd name="T12" fmla="*/ 2147483647 w 853"/>
              <a:gd name="T13" fmla="*/ 2147483647 h 675"/>
              <a:gd name="T14" fmla="*/ 2147483647 w 853"/>
              <a:gd name="T15" fmla="*/ 2147483647 h 675"/>
              <a:gd name="T16" fmla="*/ 2147483647 w 853"/>
              <a:gd name="T17" fmla="*/ 2147483647 h 675"/>
              <a:gd name="T18" fmla="*/ 2147483647 w 853"/>
              <a:gd name="T19" fmla="*/ 2147483647 h 675"/>
              <a:gd name="T20" fmla="*/ 2147483647 w 853"/>
              <a:gd name="T21" fmla="*/ 2147483647 h 675"/>
              <a:gd name="T22" fmla="*/ 2147483647 w 853"/>
              <a:gd name="T23" fmla="*/ 2147483647 h 675"/>
              <a:gd name="T24" fmla="*/ 2147483647 w 853"/>
              <a:gd name="T25" fmla="*/ 2147483647 h 675"/>
              <a:gd name="T26" fmla="*/ 2147483647 w 853"/>
              <a:gd name="T27" fmla="*/ 2147483647 h 675"/>
              <a:gd name="T28" fmla="*/ 2147483647 w 853"/>
              <a:gd name="T29" fmla="*/ 2147483647 h 675"/>
              <a:gd name="T30" fmla="*/ 0 w 853"/>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53"/>
              <a:gd name="T49" fmla="*/ 0 h 675"/>
              <a:gd name="T50" fmla="*/ 853 w 853"/>
              <a:gd name="T51" fmla="*/ 675 h 6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53" h="675">
                <a:moveTo>
                  <a:pt x="852" y="674"/>
                </a:moveTo>
                <a:lnTo>
                  <a:pt x="761" y="667"/>
                </a:lnTo>
                <a:lnTo>
                  <a:pt x="718" y="659"/>
                </a:lnTo>
                <a:lnTo>
                  <a:pt x="672" y="648"/>
                </a:lnTo>
                <a:lnTo>
                  <a:pt x="627" y="633"/>
                </a:lnTo>
                <a:lnTo>
                  <a:pt x="583" y="612"/>
                </a:lnTo>
                <a:lnTo>
                  <a:pt x="538" y="583"/>
                </a:lnTo>
                <a:lnTo>
                  <a:pt x="447" y="506"/>
                </a:lnTo>
                <a:lnTo>
                  <a:pt x="358" y="396"/>
                </a:lnTo>
                <a:lnTo>
                  <a:pt x="269" y="263"/>
                </a:lnTo>
                <a:lnTo>
                  <a:pt x="224" y="197"/>
                </a:lnTo>
                <a:lnTo>
                  <a:pt x="178" y="133"/>
                </a:lnTo>
                <a:lnTo>
                  <a:pt x="135" y="78"/>
                </a:lnTo>
                <a:lnTo>
                  <a:pt x="89" y="36"/>
                </a:lnTo>
                <a:lnTo>
                  <a:pt x="44" y="10"/>
                </a:lnTo>
                <a:lnTo>
                  <a:pt x="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09" name="Freeform 9"/>
          <p:cNvSpPr>
            <a:spLocks/>
          </p:cNvSpPr>
          <p:nvPr/>
        </p:nvSpPr>
        <p:spPr bwMode="auto">
          <a:xfrm>
            <a:off x="6338888" y="4752975"/>
            <a:ext cx="452437" cy="1071563"/>
          </a:xfrm>
          <a:custGeom>
            <a:avLst/>
            <a:gdLst>
              <a:gd name="T0" fmla="*/ 0 w 285"/>
              <a:gd name="T1" fmla="*/ 2147483647 h 675"/>
              <a:gd name="T2" fmla="*/ 2147483647 w 285"/>
              <a:gd name="T3" fmla="*/ 2147483647 h 675"/>
              <a:gd name="T4" fmla="*/ 2147483647 w 285"/>
              <a:gd name="T5" fmla="*/ 2147483647 h 675"/>
              <a:gd name="T6" fmla="*/ 2147483647 w 285"/>
              <a:gd name="T7" fmla="*/ 2147483647 h 675"/>
              <a:gd name="T8" fmla="*/ 2147483647 w 285"/>
              <a:gd name="T9" fmla="*/ 2147483647 h 675"/>
              <a:gd name="T10" fmla="*/ 2147483647 w 285"/>
              <a:gd name="T11" fmla="*/ 2147483647 h 675"/>
              <a:gd name="T12" fmla="*/ 2147483647 w 285"/>
              <a:gd name="T13" fmla="*/ 2147483647 h 675"/>
              <a:gd name="T14" fmla="*/ 2147483647 w 285"/>
              <a:gd name="T15" fmla="*/ 2147483647 h 675"/>
              <a:gd name="T16" fmla="*/ 2147483647 w 285"/>
              <a:gd name="T17" fmla="*/ 2147483647 h 675"/>
              <a:gd name="T18" fmla="*/ 2147483647 w 285"/>
              <a:gd name="T19" fmla="*/ 2147483647 h 675"/>
              <a:gd name="T20" fmla="*/ 2147483647 w 285"/>
              <a:gd name="T21" fmla="*/ 2147483647 h 675"/>
              <a:gd name="T22" fmla="*/ 2147483647 w 285"/>
              <a:gd name="T23" fmla="*/ 2147483647 h 675"/>
              <a:gd name="T24" fmla="*/ 2147483647 w 285"/>
              <a:gd name="T25" fmla="*/ 2147483647 h 675"/>
              <a:gd name="T26" fmla="*/ 2147483647 w 285"/>
              <a:gd name="T27" fmla="*/ 2147483647 h 675"/>
              <a:gd name="T28" fmla="*/ 2147483647 w 285"/>
              <a:gd name="T29" fmla="*/ 2147483647 h 675"/>
              <a:gd name="T30" fmla="*/ 2147483647 w 285"/>
              <a:gd name="T31" fmla="*/ 0 h 6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5"/>
              <a:gd name="T49" fmla="*/ 0 h 675"/>
              <a:gd name="T50" fmla="*/ 285 w 285"/>
              <a:gd name="T51" fmla="*/ 675 h 6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5" h="675">
                <a:moveTo>
                  <a:pt x="0" y="674"/>
                </a:moveTo>
                <a:lnTo>
                  <a:pt x="28" y="667"/>
                </a:lnTo>
                <a:lnTo>
                  <a:pt x="43" y="659"/>
                </a:lnTo>
                <a:lnTo>
                  <a:pt x="59" y="648"/>
                </a:lnTo>
                <a:lnTo>
                  <a:pt x="74" y="633"/>
                </a:lnTo>
                <a:lnTo>
                  <a:pt x="89" y="612"/>
                </a:lnTo>
                <a:lnTo>
                  <a:pt x="104" y="583"/>
                </a:lnTo>
                <a:lnTo>
                  <a:pt x="134" y="506"/>
                </a:lnTo>
                <a:lnTo>
                  <a:pt x="165" y="396"/>
                </a:lnTo>
                <a:lnTo>
                  <a:pt x="193" y="263"/>
                </a:lnTo>
                <a:lnTo>
                  <a:pt x="208" y="197"/>
                </a:lnTo>
                <a:lnTo>
                  <a:pt x="223" y="133"/>
                </a:lnTo>
                <a:lnTo>
                  <a:pt x="239" y="78"/>
                </a:lnTo>
                <a:lnTo>
                  <a:pt x="254" y="36"/>
                </a:lnTo>
                <a:lnTo>
                  <a:pt x="269" y="10"/>
                </a:lnTo>
                <a:lnTo>
                  <a:pt x="284"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1210" name="Rectangle 10"/>
          <p:cNvSpPr>
            <a:spLocks noChangeArrowheads="1"/>
          </p:cNvSpPr>
          <p:nvPr/>
        </p:nvSpPr>
        <p:spPr bwMode="auto">
          <a:xfrm>
            <a:off x="6145213" y="3892550"/>
            <a:ext cx="2009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Right-Skewed</a:t>
            </a:r>
          </a:p>
        </p:txBody>
      </p:sp>
      <p:sp>
        <p:nvSpPr>
          <p:cNvPr id="51211" name="Rectangle 11"/>
          <p:cNvSpPr>
            <a:spLocks noChangeArrowheads="1"/>
          </p:cNvSpPr>
          <p:nvPr/>
        </p:nvSpPr>
        <p:spPr bwMode="auto">
          <a:xfrm>
            <a:off x="727075" y="3892550"/>
            <a:ext cx="18240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Left-Skewed</a:t>
            </a:r>
          </a:p>
        </p:txBody>
      </p:sp>
      <p:sp>
        <p:nvSpPr>
          <p:cNvPr id="51212" name="Rectangle 12"/>
          <p:cNvSpPr>
            <a:spLocks noChangeArrowheads="1"/>
          </p:cNvSpPr>
          <p:nvPr/>
        </p:nvSpPr>
        <p:spPr bwMode="auto">
          <a:xfrm>
            <a:off x="3670300" y="3892550"/>
            <a:ext cx="160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Symmetric</a:t>
            </a:r>
          </a:p>
        </p:txBody>
      </p:sp>
      <p:sp>
        <p:nvSpPr>
          <p:cNvPr id="135181" name="Rectangle 13"/>
          <p:cNvSpPr>
            <a:spLocks noChangeArrowheads="1"/>
          </p:cNvSpPr>
          <p:nvPr/>
        </p:nvSpPr>
        <p:spPr bwMode="auto">
          <a:xfrm>
            <a:off x="3716338" y="4394200"/>
            <a:ext cx="7397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9900"/>
                </a:solidFill>
                <a:effectLst>
                  <a:outerShdw blurRad="38100" dist="38100" dir="2700000" algn="tl">
                    <a:srgbClr val="000000"/>
                  </a:outerShdw>
                </a:effectLst>
                <a:latin typeface="Times New Roman" charset="0"/>
                <a:cs typeface="Arial" charset="0"/>
              </a:rPr>
              <a:t>Mean</a:t>
            </a:r>
          </a:p>
        </p:txBody>
      </p:sp>
      <p:sp>
        <p:nvSpPr>
          <p:cNvPr id="135182" name="Rectangle 14"/>
          <p:cNvSpPr>
            <a:spLocks noChangeArrowheads="1"/>
          </p:cNvSpPr>
          <p:nvPr/>
        </p:nvSpPr>
        <p:spPr bwMode="auto">
          <a:xfrm>
            <a:off x="3740150" y="4394200"/>
            <a:ext cx="23812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00FF00"/>
                </a:solidFill>
                <a:effectLst>
                  <a:outerShdw blurRad="38100" dist="38100" dir="2700000" algn="tl">
                    <a:srgbClr val="000000"/>
                  </a:outerShdw>
                </a:effectLst>
                <a:latin typeface="Times New Roman" charset="0"/>
                <a:cs typeface="Arial" charset="0"/>
              </a:rPr>
              <a:t> </a:t>
            </a:r>
          </a:p>
        </p:txBody>
      </p:sp>
      <p:sp>
        <p:nvSpPr>
          <p:cNvPr id="135183" name="Rectangle 15"/>
          <p:cNvSpPr>
            <a:spLocks noChangeArrowheads="1"/>
          </p:cNvSpPr>
          <p:nvPr/>
        </p:nvSpPr>
        <p:spPr bwMode="auto">
          <a:xfrm>
            <a:off x="4360863" y="4394200"/>
            <a:ext cx="368300"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effectLst>
                  <a:outerShdw blurRad="38100" dist="38100" dir="2700000" algn="tl">
                    <a:srgbClr val="FFFFFF"/>
                  </a:outerShdw>
                </a:effectLst>
                <a:latin typeface="Times New Roman" charset="0"/>
                <a:cs typeface="Arial" charset="0"/>
              </a:rPr>
              <a:t>= </a:t>
            </a:r>
          </a:p>
        </p:txBody>
      </p:sp>
      <p:sp>
        <p:nvSpPr>
          <p:cNvPr id="135184" name="Rectangle 16"/>
          <p:cNvSpPr>
            <a:spLocks noChangeArrowheads="1"/>
          </p:cNvSpPr>
          <p:nvPr/>
        </p:nvSpPr>
        <p:spPr bwMode="auto">
          <a:xfrm>
            <a:off x="4556125" y="4394200"/>
            <a:ext cx="9302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6B477D"/>
                </a:solidFill>
                <a:effectLst>
                  <a:outerShdw blurRad="38100" dist="38100" dir="2700000" algn="tl">
                    <a:srgbClr val="000000"/>
                  </a:outerShdw>
                </a:effectLst>
                <a:latin typeface="Times New Roman" charset="0"/>
                <a:cs typeface="Arial" charset="0"/>
              </a:rPr>
              <a:t>Median</a:t>
            </a:r>
          </a:p>
        </p:txBody>
      </p:sp>
      <p:sp>
        <p:nvSpPr>
          <p:cNvPr id="135185" name="Rectangle 17"/>
          <p:cNvSpPr>
            <a:spLocks noChangeArrowheads="1"/>
          </p:cNvSpPr>
          <p:nvPr/>
        </p:nvSpPr>
        <p:spPr bwMode="auto">
          <a:xfrm>
            <a:off x="4779963" y="4394200"/>
            <a:ext cx="23812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0000"/>
                </a:solidFill>
                <a:effectLst>
                  <a:outerShdw blurRad="38100" dist="38100" dir="2700000" algn="tl">
                    <a:srgbClr val="000000"/>
                  </a:outerShdw>
                </a:effectLst>
                <a:latin typeface="Times New Roman" charset="0"/>
                <a:cs typeface="Arial" charset="0"/>
              </a:rPr>
              <a:t> </a:t>
            </a:r>
          </a:p>
        </p:txBody>
      </p:sp>
      <p:sp>
        <p:nvSpPr>
          <p:cNvPr id="51218" name="Rectangle 20"/>
          <p:cNvSpPr>
            <a:spLocks noChangeArrowheads="1"/>
          </p:cNvSpPr>
          <p:nvPr/>
        </p:nvSpPr>
        <p:spPr bwMode="auto">
          <a:xfrm>
            <a:off x="5635625" y="4605338"/>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35189" name="Rectangle 21"/>
          <p:cNvSpPr>
            <a:spLocks noChangeArrowheads="1"/>
          </p:cNvSpPr>
          <p:nvPr/>
        </p:nvSpPr>
        <p:spPr bwMode="auto">
          <a:xfrm>
            <a:off x="628650" y="4387850"/>
            <a:ext cx="7397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9900"/>
                </a:solidFill>
                <a:effectLst>
                  <a:outerShdw blurRad="38100" dist="38100" dir="2700000" algn="tl">
                    <a:srgbClr val="000000"/>
                  </a:outerShdw>
                </a:effectLst>
                <a:latin typeface="Times New Roman" charset="0"/>
                <a:cs typeface="Arial" charset="0"/>
              </a:rPr>
              <a:t>Mean</a:t>
            </a:r>
          </a:p>
        </p:txBody>
      </p:sp>
      <p:sp>
        <p:nvSpPr>
          <p:cNvPr id="135190" name="Rectangle 22"/>
          <p:cNvSpPr>
            <a:spLocks noChangeArrowheads="1"/>
          </p:cNvSpPr>
          <p:nvPr/>
        </p:nvSpPr>
        <p:spPr bwMode="auto">
          <a:xfrm>
            <a:off x="1208088" y="4387850"/>
            <a:ext cx="2952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00FF00"/>
                </a:solidFill>
                <a:effectLst>
                  <a:outerShdw blurRad="38100" dist="38100" dir="2700000" algn="tl">
                    <a:srgbClr val="000000"/>
                  </a:outerShdw>
                </a:effectLst>
                <a:latin typeface="Times New Roman" charset="0"/>
                <a:cs typeface="Arial" charset="0"/>
              </a:rPr>
              <a:t>  </a:t>
            </a:r>
          </a:p>
        </p:txBody>
      </p:sp>
      <p:sp>
        <p:nvSpPr>
          <p:cNvPr id="135191" name="Rectangle 23"/>
          <p:cNvSpPr>
            <a:spLocks noChangeArrowheads="1"/>
          </p:cNvSpPr>
          <p:nvPr/>
        </p:nvSpPr>
        <p:spPr bwMode="auto">
          <a:xfrm>
            <a:off x="1335088" y="4387850"/>
            <a:ext cx="9302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6B477D"/>
                </a:solidFill>
                <a:effectLst>
                  <a:outerShdw blurRad="38100" dist="38100" dir="2700000" algn="tl">
                    <a:srgbClr val="000000"/>
                  </a:outerShdw>
                </a:effectLst>
                <a:latin typeface="Times New Roman" charset="0"/>
                <a:cs typeface="Arial" charset="0"/>
              </a:rPr>
              <a:t>Median</a:t>
            </a:r>
          </a:p>
        </p:txBody>
      </p:sp>
      <p:sp>
        <p:nvSpPr>
          <p:cNvPr id="51222" name="Rectangle 26"/>
          <p:cNvSpPr>
            <a:spLocks noChangeArrowheads="1"/>
          </p:cNvSpPr>
          <p:nvPr/>
        </p:nvSpPr>
        <p:spPr bwMode="auto">
          <a:xfrm>
            <a:off x="2840038" y="4598988"/>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35196" name="Rectangle 28"/>
          <p:cNvSpPr>
            <a:spLocks noChangeArrowheads="1"/>
          </p:cNvSpPr>
          <p:nvPr/>
        </p:nvSpPr>
        <p:spPr bwMode="auto">
          <a:xfrm>
            <a:off x="6518275" y="4394200"/>
            <a:ext cx="2952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00FF"/>
                </a:solidFill>
                <a:effectLst>
                  <a:outerShdw blurRad="38100" dist="38100" dir="2700000" algn="tl">
                    <a:srgbClr val="000000"/>
                  </a:outerShdw>
                </a:effectLst>
                <a:latin typeface="Times New Roman" charset="0"/>
                <a:cs typeface="Arial" charset="0"/>
              </a:rPr>
              <a:t>  </a:t>
            </a:r>
          </a:p>
        </p:txBody>
      </p:sp>
      <p:sp>
        <p:nvSpPr>
          <p:cNvPr id="135197" name="Rectangle 29"/>
          <p:cNvSpPr>
            <a:spLocks noChangeArrowheads="1"/>
          </p:cNvSpPr>
          <p:nvPr/>
        </p:nvSpPr>
        <p:spPr bwMode="auto">
          <a:xfrm>
            <a:off x="6645275" y="4394200"/>
            <a:ext cx="9302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6B477D"/>
                </a:solidFill>
                <a:effectLst>
                  <a:outerShdw blurRad="38100" dist="38100" dir="2700000" algn="tl">
                    <a:srgbClr val="000000"/>
                  </a:outerShdw>
                </a:effectLst>
                <a:latin typeface="Times New Roman" charset="0"/>
                <a:cs typeface="Arial" charset="0"/>
              </a:rPr>
              <a:t>Median</a:t>
            </a:r>
          </a:p>
        </p:txBody>
      </p:sp>
      <p:sp>
        <p:nvSpPr>
          <p:cNvPr id="135198" name="Rectangle 30"/>
          <p:cNvSpPr>
            <a:spLocks noChangeArrowheads="1"/>
          </p:cNvSpPr>
          <p:nvPr/>
        </p:nvSpPr>
        <p:spPr bwMode="auto">
          <a:xfrm>
            <a:off x="7426325" y="4394200"/>
            <a:ext cx="2952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0000"/>
                </a:solidFill>
                <a:effectLst>
                  <a:outerShdw blurRad="38100" dist="38100" dir="2700000" algn="tl">
                    <a:srgbClr val="000000"/>
                  </a:outerShdw>
                </a:effectLst>
                <a:latin typeface="Times New Roman" charset="0"/>
                <a:cs typeface="Arial" charset="0"/>
              </a:rPr>
              <a:t>  </a:t>
            </a:r>
          </a:p>
        </p:txBody>
      </p:sp>
      <p:sp>
        <p:nvSpPr>
          <p:cNvPr id="135199" name="Rectangle 31"/>
          <p:cNvSpPr>
            <a:spLocks noChangeArrowheads="1"/>
          </p:cNvSpPr>
          <p:nvPr/>
        </p:nvSpPr>
        <p:spPr bwMode="auto">
          <a:xfrm>
            <a:off x="7553325" y="4394200"/>
            <a:ext cx="7397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9900"/>
                </a:solidFill>
                <a:effectLst>
                  <a:outerShdw blurRad="38100" dist="38100" dir="2700000" algn="tl">
                    <a:srgbClr val="000000"/>
                  </a:outerShdw>
                </a:effectLst>
                <a:latin typeface="Times New Roman" charset="0"/>
                <a:cs typeface="Arial" charset="0"/>
              </a:rPr>
              <a:t>Mean</a:t>
            </a:r>
          </a:p>
        </p:txBody>
      </p:sp>
      <p:sp>
        <p:nvSpPr>
          <p:cNvPr id="51227" name="Rectangle 32"/>
          <p:cNvSpPr>
            <a:spLocks noChangeArrowheads="1"/>
          </p:cNvSpPr>
          <p:nvPr/>
        </p:nvSpPr>
        <p:spPr bwMode="auto">
          <a:xfrm>
            <a:off x="8137525" y="4605338"/>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51228" name="Line 34"/>
          <p:cNvSpPr>
            <a:spLocks noChangeShapeType="1"/>
          </p:cNvSpPr>
          <p:nvPr/>
        </p:nvSpPr>
        <p:spPr bwMode="auto">
          <a:xfrm>
            <a:off x="7015163" y="4933950"/>
            <a:ext cx="0" cy="876300"/>
          </a:xfrm>
          <a:prstGeom prst="line">
            <a:avLst/>
          </a:prstGeom>
          <a:noFill/>
          <a:ln w="25400">
            <a:solidFill>
              <a:srgbClr val="6B477D"/>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29" name="Line 35"/>
          <p:cNvSpPr>
            <a:spLocks noChangeShapeType="1"/>
          </p:cNvSpPr>
          <p:nvPr/>
        </p:nvSpPr>
        <p:spPr bwMode="auto">
          <a:xfrm>
            <a:off x="7240588" y="5289550"/>
            <a:ext cx="0" cy="520700"/>
          </a:xfrm>
          <a:prstGeom prst="line">
            <a:avLst/>
          </a:prstGeom>
          <a:noFill/>
          <a:ln w="254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30" name="Line 37"/>
          <p:cNvSpPr>
            <a:spLocks noChangeShapeType="1"/>
          </p:cNvSpPr>
          <p:nvPr/>
        </p:nvSpPr>
        <p:spPr bwMode="auto">
          <a:xfrm>
            <a:off x="1828800" y="5075238"/>
            <a:ext cx="0" cy="735012"/>
          </a:xfrm>
          <a:prstGeom prst="line">
            <a:avLst/>
          </a:prstGeom>
          <a:noFill/>
          <a:ln w="25400">
            <a:solidFill>
              <a:srgbClr val="6B477D"/>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31" name="Line 38"/>
          <p:cNvSpPr>
            <a:spLocks noChangeShapeType="1"/>
          </p:cNvSpPr>
          <p:nvPr/>
        </p:nvSpPr>
        <p:spPr bwMode="auto">
          <a:xfrm>
            <a:off x="1603375" y="5384800"/>
            <a:ext cx="0" cy="425450"/>
          </a:xfrm>
          <a:prstGeom prst="line">
            <a:avLst/>
          </a:prstGeom>
          <a:noFill/>
          <a:ln w="254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32" name="Line 39"/>
          <p:cNvSpPr>
            <a:spLocks noChangeShapeType="1"/>
          </p:cNvSpPr>
          <p:nvPr/>
        </p:nvSpPr>
        <p:spPr bwMode="auto">
          <a:xfrm>
            <a:off x="4546600" y="4800600"/>
            <a:ext cx="0" cy="990600"/>
          </a:xfrm>
          <a:prstGeom prst="line">
            <a:avLst/>
          </a:prstGeom>
          <a:noFill/>
          <a:ln w="25400">
            <a:solidFill>
              <a:srgbClr val="6B477D"/>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33" name="Line 40"/>
          <p:cNvSpPr>
            <a:spLocks noChangeShapeType="1"/>
          </p:cNvSpPr>
          <p:nvPr/>
        </p:nvSpPr>
        <p:spPr bwMode="auto">
          <a:xfrm flipH="1">
            <a:off x="7423150" y="4711700"/>
            <a:ext cx="274638" cy="361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34" name="Freeform 41"/>
          <p:cNvSpPr>
            <a:spLocks/>
          </p:cNvSpPr>
          <p:nvPr/>
        </p:nvSpPr>
        <p:spPr bwMode="auto">
          <a:xfrm>
            <a:off x="7381875" y="5045075"/>
            <a:ext cx="82550" cy="93663"/>
          </a:xfrm>
          <a:custGeom>
            <a:avLst/>
            <a:gdLst>
              <a:gd name="T0" fmla="*/ 2147483647 w 52"/>
              <a:gd name="T1" fmla="*/ 2147483647 h 59"/>
              <a:gd name="T2" fmla="*/ 0 w 52"/>
              <a:gd name="T3" fmla="*/ 2147483647 h 59"/>
              <a:gd name="T4" fmla="*/ 2147483647 w 52"/>
              <a:gd name="T5" fmla="*/ 0 h 59"/>
              <a:gd name="T6" fmla="*/ 2147483647 w 52"/>
              <a:gd name="T7" fmla="*/ 2147483647 h 59"/>
              <a:gd name="T8" fmla="*/ 2147483647 w 52"/>
              <a:gd name="T9" fmla="*/ 2147483647 h 59"/>
              <a:gd name="T10" fmla="*/ 2147483647 w 52"/>
              <a:gd name="T11" fmla="*/ 2147483647 h 59"/>
              <a:gd name="T12" fmla="*/ 2147483647 w 52"/>
              <a:gd name="T13" fmla="*/ 2147483647 h 59"/>
              <a:gd name="T14" fmla="*/ 2147483647 w 52"/>
              <a:gd name="T15" fmla="*/ 2147483647 h 59"/>
              <a:gd name="T16" fmla="*/ 2147483647 w 52"/>
              <a:gd name="T17" fmla="*/ 2147483647 h 59"/>
              <a:gd name="T18" fmla="*/ 2147483647 w 52"/>
              <a:gd name="T19" fmla="*/ 2147483647 h 59"/>
              <a:gd name="T20" fmla="*/ 2147483647 w 52"/>
              <a:gd name="T21" fmla="*/ 2147483647 h 59"/>
              <a:gd name="T22" fmla="*/ 2147483647 w 52"/>
              <a:gd name="T23" fmla="*/ 2147483647 h 59"/>
              <a:gd name="T24" fmla="*/ 2147483647 w 52"/>
              <a:gd name="T25" fmla="*/ 2147483647 h 59"/>
              <a:gd name="T26" fmla="*/ 2147483647 w 52"/>
              <a:gd name="T27" fmla="*/ 2147483647 h 59"/>
              <a:gd name="T28" fmla="*/ 2147483647 w 52"/>
              <a:gd name="T29" fmla="*/ 2147483647 h 59"/>
              <a:gd name="T30" fmla="*/ 2147483647 w 52"/>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
              <a:gd name="T49" fmla="*/ 0 h 59"/>
              <a:gd name="T50" fmla="*/ 52 w 52"/>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 h="59">
                <a:moveTo>
                  <a:pt x="51" y="31"/>
                </a:moveTo>
                <a:lnTo>
                  <a:pt x="0" y="58"/>
                </a:lnTo>
                <a:lnTo>
                  <a:pt x="9" y="0"/>
                </a:lnTo>
                <a:lnTo>
                  <a:pt x="11" y="4"/>
                </a:lnTo>
                <a:lnTo>
                  <a:pt x="12" y="6"/>
                </a:lnTo>
                <a:lnTo>
                  <a:pt x="15" y="10"/>
                </a:lnTo>
                <a:lnTo>
                  <a:pt x="19" y="14"/>
                </a:lnTo>
                <a:lnTo>
                  <a:pt x="21" y="17"/>
                </a:lnTo>
                <a:lnTo>
                  <a:pt x="24" y="19"/>
                </a:lnTo>
                <a:lnTo>
                  <a:pt x="27" y="22"/>
                </a:lnTo>
                <a:lnTo>
                  <a:pt x="30" y="24"/>
                </a:lnTo>
                <a:lnTo>
                  <a:pt x="36" y="25"/>
                </a:lnTo>
                <a:lnTo>
                  <a:pt x="39" y="27"/>
                </a:lnTo>
                <a:lnTo>
                  <a:pt x="43" y="29"/>
                </a:lnTo>
                <a:lnTo>
                  <a:pt x="47" y="29"/>
                </a:lnTo>
                <a:lnTo>
                  <a:pt x="51" y="31"/>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51235" name="Line 42"/>
          <p:cNvSpPr>
            <a:spLocks noChangeShapeType="1"/>
          </p:cNvSpPr>
          <p:nvPr/>
        </p:nvSpPr>
        <p:spPr bwMode="auto">
          <a:xfrm flipH="1">
            <a:off x="7146925" y="4695825"/>
            <a:ext cx="100013" cy="14763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36" name="Freeform 43"/>
          <p:cNvSpPr>
            <a:spLocks/>
          </p:cNvSpPr>
          <p:nvPr/>
        </p:nvSpPr>
        <p:spPr bwMode="auto">
          <a:xfrm>
            <a:off x="7115175" y="4819650"/>
            <a:ext cx="76200" cy="93663"/>
          </a:xfrm>
          <a:custGeom>
            <a:avLst/>
            <a:gdLst>
              <a:gd name="T0" fmla="*/ 2147483647 w 48"/>
              <a:gd name="T1" fmla="*/ 2147483647 h 59"/>
              <a:gd name="T2" fmla="*/ 0 w 48"/>
              <a:gd name="T3" fmla="*/ 2147483647 h 59"/>
              <a:gd name="T4" fmla="*/ 2147483647 w 48"/>
              <a:gd name="T5" fmla="*/ 0 h 59"/>
              <a:gd name="T6" fmla="*/ 2147483647 w 48"/>
              <a:gd name="T7" fmla="*/ 2147483647 h 59"/>
              <a:gd name="T8" fmla="*/ 2147483647 w 48"/>
              <a:gd name="T9" fmla="*/ 2147483647 h 59"/>
              <a:gd name="T10" fmla="*/ 2147483647 w 48"/>
              <a:gd name="T11" fmla="*/ 2147483647 h 59"/>
              <a:gd name="T12" fmla="*/ 2147483647 w 48"/>
              <a:gd name="T13" fmla="*/ 2147483647 h 59"/>
              <a:gd name="T14" fmla="*/ 2147483647 w 48"/>
              <a:gd name="T15" fmla="*/ 2147483647 h 59"/>
              <a:gd name="T16" fmla="*/ 2147483647 w 48"/>
              <a:gd name="T17" fmla="*/ 2147483647 h 59"/>
              <a:gd name="T18" fmla="*/ 2147483647 w 48"/>
              <a:gd name="T19" fmla="*/ 2147483647 h 59"/>
              <a:gd name="T20" fmla="*/ 2147483647 w 48"/>
              <a:gd name="T21" fmla="*/ 2147483647 h 59"/>
              <a:gd name="T22" fmla="*/ 2147483647 w 48"/>
              <a:gd name="T23" fmla="*/ 2147483647 h 59"/>
              <a:gd name="T24" fmla="*/ 2147483647 w 48"/>
              <a:gd name="T25" fmla="*/ 2147483647 h 59"/>
              <a:gd name="T26" fmla="*/ 2147483647 w 48"/>
              <a:gd name="T27" fmla="*/ 2147483647 h 59"/>
              <a:gd name="T28" fmla="*/ 2147483647 w 48"/>
              <a:gd name="T29" fmla="*/ 2147483647 h 59"/>
              <a:gd name="T30" fmla="*/ 2147483647 w 48"/>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8"/>
              <a:gd name="T49" fmla="*/ 0 h 59"/>
              <a:gd name="T50" fmla="*/ 48 w 48"/>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8" h="59">
                <a:moveTo>
                  <a:pt x="47" y="25"/>
                </a:moveTo>
                <a:lnTo>
                  <a:pt x="0" y="58"/>
                </a:lnTo>
                <a:lnTo>
                  <a:pt x="1" y="0"/>
                </a:lnTo>
                <a:lnTo>
                  <a:pt x="3" y="4"/>
                </a:lnTo>
                <a:lnTo>
                  <a:pt x="6" y="6"/>
                </a:lnTo>
                <a:lnTo>
                  <a:pt x="10" y="8"/>
                </a:lnTo>
                <a:lnTo>
                  <a:pt x="12" y="12"/>
                </a:lnTo>
                <a:lnTo>
                  <a:pt x="15" y="14"/>
                </a:lnTo>
                <a:lnTo>
                  <a:pt x="20" y="17"/>
                </a:lnTo>
                <a:lnTo>
                  <a:pt x="23" y="19"/>
                </a:lnTo>
                <a:lnTo>
                  <a:pt x="27" y="20"/>
                </a:lnTo>
                <a:lnTo>
                  <a:pt x="30" y="22"/>
                </a:lnTo>
                <a:lnTo>
                  <a:pt x="35" y="24"/>
                </a:lnTo>
                <a:lnTo>
                  <a:pt x="38" y="24"/>
                </a:lnTo>
                <a:lnTo>
                  <a:pt x="43" y="24"/>
                </a:lnTo>
                <a:lnTo>
                  <a:pt x="47" y="25"/>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51237" name="Line 44"/>
          <p:cNvSpPr>
            <a:spLocks noChangeShapeType="1"/>
          </p:cNvSpPr>
          <p:nvPr/>
        </p:nvSpPr>
        <p:spPr bwMode="auto">
          <a:xfrm>
            <a:off x="1609725" y="4702175"/>
            <a:ext cx="163513" cy="2460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38" name="Freeform 45"/>
          <p:cNvSpPr>
            <a:spLocks/>
          </p:cNvSpPr>
          <p:nvPr/>
        </p:nvSpPr>
        <p:spPr bwMode="auto">
          <a:xfrm>
            <a:off x="1735138" y="4918075"/>
            <a:ext cx="85725" cy="95250"/>
          </a:xfrm>
          <a:custGeom>
            <a:avLst/>
            <a:gdLst>
              <a:gd name="T0" fmla="*/ 2147483647 w 54"/>
              <a:gd name="T1" fmla="*/ 0 h 60"/>
              <a:gd name="T2" fmla="*/ 2147483647 w 54"/>
              <a:gd name="T3" fmla="*/ 2147483647 h 60"/>
              <a:gd name="T4" fmla="*/ 0 w 54"/>
              <a:gd name="T5" fmla="*/ 2147483647 h 60"/>
              <a:gd name="T6" fmla="*/ 2147483647 w 54"/>
              <a:gd name="T7" fmla="*/ 2147483647 h 60"/>
              <a:gd name="T8" fmla="*/ 2147483647 w 54"/>
              <a:gd name="T9" fmla="*/ 2147483647 h 60"/>
              <a:gd name="T10" fmla="*/ 2147483647 w 54"/>
              <a:gd name="T11" fmla="*/ 2147483647 h 60"/>
              <a:gd name="T12" fmla="*/ 2147483647 w 54"/>
              <a:gd name="T13" fmla="*/ 2147483647 h 60"/>
              <a:gd name="T14" fmla="*/ 2147483647 w 54"/>
              <a:gd name="T15" fmla="*/ 2147483647 h 60"/>
              <a:gd name="T16" fmla="*/ 2147483647 w 54"/>
              <a:gd name="T17" fmla="*/ 2147483647 h 60"/>
              <a:gd name="T18" fmla="*/ 2147483647 w 54"/>
              <a:gd name="T19" fmla="*/ 2147483647 h 60"/>
              <a:gd name="T20" fmla="*/ 2147483647 w 54"/>
              <a:gd name="T21" fmla="*/ 2147483647 h 60"/>
              <a:gd name="T22" fmla="*/ 2147483647 w 54"/>
              <a:gd name="T23" fmla="*/ 2147483647 h 60"/>
              <a:gd name="T24" fmla="*/ 2147483647 w 54"/>
              <a:gd name="T25" fmla="*/ 2147483647 h 60"/>
              <a:gd name="T26" fmla="*/ 2147483647 w 54"/>
              <a:gd name="T27" fmla="*/ 2147483647 h 60"/>
              <a:gd name="T28" fmla="*/ 2147483647 w 54"/>
              <a:gd name="T29" fmla="*/ 2147483647 h 60"/>
              <a:gd name="T30" fmla="*/ 2147483647 w 54"/>
              <a:gd name="T31" fmla="*/ 0 h 6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4"/>
              <a:gd name="T49" fmla="*/ 0 h 60"/>
              <a:gd name="T50" fmla="*/ 54 w 54"/>
              <a:gd name="T51" fmla="*/ 60 h 6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4" h="60">
                <a:moveTo>
                  <a:pt x="44" y="0"/>
                </a:moveTo>
                <a:lnTo>
                  <a:pt x="53" y="59"/>
                </a:lnTo>
                <a:lnTo>
                  <a:pt x="0" y="31"/>
                </a:lnTo>
                <a:lnTo>
                  <a:pt x="5" y="29"/>
                </a:lnTo>
                <a:lnTo>
                  <a:pt x="9" y="29"/>
                </a:lnTo>
                <a:lnTo>
                  <a:pt x="12" y="28"/>
                </a:lnTo>
                <a:lnTo>
                  <a:pt x="17" y="26"/>
                </a:lnTo>
                <a:lnTo>
                  <a:pt x="21" y="25"/>
                </a:lnTo>
                <a:lnTo>
                  <a:pt x="24" y="21"/>
                </a:lnTo>
                <a:lnTo>
                  <a:pt x="27" y="19"/>
                </a:lnTo>
                <a:lnTo>
                  <a:pt x="31" y="15"/>
                </a:lnTo>
                <a:lnTo>
                  <a:pt x="34" y="14"/>
                </a:lnTo>
                <a:lnTo>
                  <a:pt x="36" y="11"/>
                </a:lnTo>
                <a:lnTo>
                  <a:pt x="40" y="7"/>
                </a:lnTo>
                <a:lnTo>
                  <a:pt x="40" y="4"/>
                </a:lnTo>
                <a:lnTo>
                  <a:pt x="44"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51239" name="Line 46"/>
          <p:cNvSpPr>
            <a:spLocks noChangeShapeType="1"/>
          </p:cNvSpPr>
          <p:nvPr/>
        </p:nvSpPr>
        <p:spPr bwMode="auto">
          <a:xfrm>
            <a:off x="1044575" y="4702175"/>
            <a:ext cx="498475" cy="6000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40" name="Freeform 47"/>
          <p:cNvSpPr>
            <a:spLocks/>
          </p:cNvSpPr>
          <p:nvPr/>
        </p:nvSpPr>
        <p:spPr bwMode="auto">
          <a:xfrm>
            <a:off x="1506538" y="5273675"/>
            <a:ext cx="88900" cy="90488"/>
          </a:xfrm>
          <a:custGeom>
            <a:avLst/>
            <a:gdLst>
              <a:gd name="T0" fmla="*/ 2147483647 w 56"/>
              <a:gd name="T1" fmla="*/ 0 h 57"/>
              <a:gd name="T2" fmla="*/ 2147483647 w 56"/>
              <a:gd name="T3" fmla="*/ 2147483647 h 57"/>
              <a:gd name="T4" fmla="*/ 0 w 56"/>
              <a:gd name="T5" fmla="*/ 2147483647 h 57"/>
              <a:gd name="T6" fmla="*/ 2147483647 w 56"/>
              <a:gd name="T7" fmla="*/ 2147483647 h 57"/>
              <a:gd name="T8" fmla="*/ 2147483647 w 56"/>
              <a:gd name="T9" fmla="*/ 2147483647 h 57"/>
              <a:gd name="T10" fmla="*/ 2147483647 w 56"/>
              <a:gd name="T11" fmla="*/ 2147483647 h 57"/>
              <a:gd name="T12" fmla="*/ 2147483647 w 56"/>
              <a:gd name="T13" fmla="*/ 2147483647 h 57"/>
              <a:gd name="T14" fmla="*/ 2147483647 w 56"/>
              <a:gd name="T15" fmla="*/ 2147483647 h 57"/>
              <a:gd name="T16" fmla="*/ 2147483647 w 56"/>
              <a:gd name="T17" fmla="*/ 2147483647 h 57"/>
              <a:gd name="T18" fmla="*/ 2147483647 w 56"/>
              <a:gd name="T19" fmla="*/ 2147483647 h 57"/>
              <a:gd name="T20" fmla="*/ 2147483647 w 56"/>
              <a:gd name="T21" fmla="*/ 2147483647 h 57"/>
              <a:gd name="T22" fmla="*/ 2147483647 w 56"/>
              <a:gd name="T23" fmla="*/ 2147483647 h 57"/>
              <a:gd name="T24" fmla="*/ 2147483647 w 56"/>
              <a:gd name="T25" fmla="*/ 2147483647 h 57"/>
              <a:gd name="T26" fmla="*/ 2147483647 w 56"/>
              <a:gd name="T27" fmla="*/ 2147483647 h 57"/>
              <a:gd name="T28" fmla="*/ 2147483647 w 56"/>
              <a:gd name="T29" fmla="*/ 2147483647 h 57"/>
              <a:gd name="T30" fmla="*/ 2147483647 w 56"/>
              <a:gd name="T31" fmla="*/ 0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6"/>
              <a:gd name="T49" fmla="*/ 0 h 57"/>
              <a:gd name="T50" fmla="*/ 56 w 56"/>
              <a:gd name="T51" fmla="*/ 57 h 5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6" h="57">
                <a:moveTo>
                  <a:pt x="41" y="0"/>
                </a:moveTo>
                <a:lnTo>
                  <a:pt x="55" y="56"/>
                </a:lnTo>
                <a:lnTo>
                  <a:pt x="0" y="33"/>
                </a:lnTo>
                <a:lnTo>
                  <a:pt x="4" y="33"/>
                </a:lnTo>
                <a:lnTo>
                  <a:pt x="9" y="31"/>
                </a:lnTo>
                <a:lnTo>
                  <a:pt x="12" y="29"/>
                </a:lnTo>
                <a:lnTo>
                  <a:pt x="15" y="27"/>
                </a:lnTo>
                <a:lnTo>
                  <a:pt x="19" y="25"/>
                </a:lnTo>
                <a:lnTo>
                  <a:pt x="23" y="22"/>
                </a:lnTo>
                <a:lnTo>
                  <a:pt x="26" y="20"/>
                </a:lnTo>
                <a:lnTo>
                  <a:pt x="29" y="17"/>
                </a:lnTo>
                <a:lnTo>
                  <a:pt x="32" y="14"/>
                </a:lnTo>
                <a:lnTo>
                  <a:pt x="34" y="10"/>
                </a:lnTo>
                <a:lnTo>
                  <a:pt x="36" y="6"/>
                </a:lnTo>
                <a:lnTo>
                  <a:pt x="40" y="3"/>
                </a:lnTo>
                <a:lnTo>
                  <a:pt x="41"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51241" name="Line 52"/>
          <p:cNvSpPr>
            <a:spLocks noChangeShapeType="1"/>
          </p:cNvSpPr>
          <p:nvPr/>
        </p:nvSpPr>
        <p:spPr bwMode="auto">
          <a:xfrm>
            <a:off x="4521200" y="4800600"/>
            <a:ext cx="0" cy="987425"/>
          </a:xfrm>
          <a:prstGeom prst="line">
            <a:avLst/>
          </a:prstGeom>
          <a:noFill/>
          <a:ln w="254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42" name="Line 54"/>
          <p:cNvSpPr>
            <a:spLocks noChangeShapeType="1"/>
          </p:cNvSpPr>
          <p:nvPr/>
        </p:nvSpPr>
        <p:spPr bwMode="auto">
          <a:xfrm>
            <a:off x="3638550" y="5822950"/>
            <a:ext cx="19240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43" name="Freeform 55"/>
          <p:cNvSpPr>
            <a:spLocks/>
          </p:cNvSpPr>
          <p:nvPr/>
        </p:nvSpPr>
        <p:spPr bwMode="auto">
          <a:xfrm>
            <a:off x="5568950" y="5778500"/>
            <a:ext cx="85725" cy="85725"/>
          </a:xfrm>
          <a:custGeom>
            <a:avLst/>
            <a:gdLst>
              <a:gd name="T0" fmla="*/ 0 w 54"/>
              <a:gd name="T1" fmla="*/ 0 h 54"/>
              <a:gd name="T2" fmla="*/ 2147483647 w 54"/>
              <a:gd name="T3" fmla="*/ 2147483647 h 54"/>
              <a:gd name="T4" fmla="*/ 0 w 54"/>
              <a:gd name="T5" fmla="*/ 2147483647 h 54"/>
              <a:gd name="T6" fmla="*/ 0 w 54"/>
              <a:gd name="T7" fmla="*/ 0 h 54"/>
              <a:gd name="T8" fmla="*/ 0 60000 65536"/>
              <a:gd name="T9" fmla="*/ 0 60000 65536"/>
              <a:gd name="T10" fmla="*/ 0 60000 65536"/>
              <a:gd name="T11" fmla="*/ 0 60000 65536"/>
              <a:gd name="T12" fmla="*/ 0 w 54"/>
              <a:gd name="T13" fmla="*/ 0 h 54"/>
              <a:gd name="T14" fmla="*/ 54 w 54"/>
              <a:gd name="T15" fmla="*/ 54 h 54"/>
            </a:gdLst>
            <a:ahLst/>
            <a:cxnLst>
              <a:cxn ang="T8">
                <a:pos x="T0" y="T1"/>
              </a:cxn>
              <a:cxn ang="T9">
                <a:pos x="T2" y="T3"/>
              </a:cxn>
              <a:cxn ang="T10">
                <a:pos x="T4" y="T5"/>
              </a:cxn>
              <a:cxn ang="T11">
                <a:pos x="T6" y="T7"/>
              </a:cxn>
            </a:cxnLst>
            <a:rect l="T12" t="T13" r="T14" b="T15"/>
            <a:pathLst>
              <a:path w="54" h="54">
                <a:moveTo>
                  <a:pt x="0" y="0"/>
                </a:moveTo>
                <a:lnTo>
                  <a:pt x="53" y="25"/>
                </a:lnTo>
                <a:lnTo>
                  <a:pt x="0" y="53"/>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51244" name="Rectangle 56"/>
          <p:cNvSpPr>
            <a:spLocks noChangeArrowheads="1"/>
          </p:cNvSpPr>
          <p:nvPr/>
        </p:nvSpPr>
        <p:spPr bwMode="auto">
          <a:xfrm>
            <a:off x="4441825" y="5937250"/>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51245" name="Line 57"/>
          <p:cNvSpPr>
            <a:spLocks noChangeShapeType="1"/>
          </p:cNvSpPr>
          <p:nvPr/>
        </p:nvSpPr>
        <p:spPr bwMode="auto">
          <a:xfrm>
            <a:off x="6345238" y="5822950"/>
            <a:ext cx="192405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46" name="Freeform 58"/>
          <p:cNvSpPr>
            <a:spLocks/>
          </p:cNvSpPr>
          <p:nvPr/>
        </p:nvSpPr>
        <p:spPr bwMode="auto">
          <a:xfrm>
            <a:off x="8275638" y="5778500"/>
            <a:ext cx="84137" cy="85725"/>
          </a:xfrm>
          <a:custGeom>
            <a:avLst/>
            <a:gdLst>
              <a:gd name="T0" fmla="*/ 0 w 53"/>
              <a:gd name="T1" fmla="*/ 0 h 54"/>
              <a:gd name="T2" fmla="*/ 2147483647 w 53"/>
              <a:gd name="T3" fmla="*/ 2147483647 h 54"/>
              <a:gd name="T4" fmla="*/ 0 w 53"/>
              <a:gd name="T5" fmla="*/ 2147483647 h 54"/>
              <a:gd name="T6" fmla="*/ 0 w 53"/>
              <a:gd name="T7" fmla="*/ 0 h 54"/>
              <a:gd name="T8" fmla="*/ 0 60000 65536"/>
              <a:gd name="T9" fmla="*/ 0 60000 65536"/>
              <a:gd name="T10" fmla="*/ 0 60000 65536"/>
              <a:gd name="T11" fmla="*/ 0 60000 65536"/>
              <a:gd name="T12" fmla="*/ 0 w 53"/>
              <a:gd name="T13" fmla="*/ 0 h 54"/>
              <a:gd name="T14" fmla="*/ 53 w 53"/>
              <a:gd name="T15" fmla="*/ 54 h 54"/>
            </a:gdLst>
            <a:ahLst/>
            <a:cxnLst>
              <a:cxn ang="T8">
                <a:pos x="T0" y="T1"/>
              </a:cxn>
              <a:cxn ang="T9">
                <a:pos x="T2" y="T3"/>
              </a:cxn>
              <a:cxn ang="T10">
                <a:pos x="T4" y="T5"/>
              </a:cxn>
              <a:cxn ang="T11">
                <a:pos x="T6" y="T7"/>
              </a:cxn>
            </a:cxnLst>
            <a:rect l="T12" t="T13" r="T14" b="T15"/>
            <a:pathLst>
              <a:path w="53" h="54">
                <a:moveTo>
                  <a:pt x="0" y="0"/>
                </a:moveTo>
                <a:lnTo>
                  <a:pt x="52" y="25"/>
                </a:lnTo>
                <a:lnTo>
                  <a:pt x="0" y="53"/>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51247" name="Rectangle 59"/>
          <p:cNvSpPr>
            <a:spLocks noChangeArrowheads="1"/>
          </p:cNvSpPr>
          <p:nvPr/>
        </p:nvSpPr>
        <p:spPr bwMode="auto">
          <a:xfrm>
            <a:off x="7148513" y="5937250"/>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51248" name="Line 60"/>
          <p:cNvSpPr>
            <a:spLocks noChangeShapeType="1"/>
          </p:cNvSpPr>
          <p:nvPr/>
        </p:nvSpPr>
        <p:spPr bwMode="auto">
          <a:xfrm>
            <a:off x="819150" y="5822950"/>
            <a:ext cx="19224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49" name="Freeform 61"/>
          <p:cNvSpPr>
            <a:spLocks/>
          </p:cNvSpPr>
          <p:nvPr/>
        </p:nvSpPr>
        <p:spPr bwMode="auto">
          <a:xfrm>
            <a:off x="2747963" y="5778500"/>
            <a:ext cx="85725" cy="85725"/>
          </a:xfrm>
          <a:custGeom>
            <a:avLst/>
            <a:gdLst>
              <a:gd name="T0" fmla="*/ 0 w 54"/>
              <a:gd name="T1" fmla="*/ 0 h 54"/>
              <a:gd name="T2" fmla="*/ 2147483647 w 54"/>
              <a:gd name="T3" fmla="*/ 2147483647 h 54"/>
              <a:gd name="T4" fmla="*/ 0 w 54"/>
              <a:gd name="T5" fmla="*/ 2147483647 h 54"/>
              <a:gd name="T6" fmla="*/ 0 w 54"/>
              <a:gd name="T7" fmla="*/ 0 h 54"/>
              <a:gd name="T8" fmla="*/ 0 60000 65536"/>
              <a:gd name="T9" fmla="*/ 0 60000 65536"/>
              <a:gd name="T10" fmla="*/ 0 60000 65536"/>
              <a:gd name="T11" fmla="*/ 0 60000 65536"/>
              <a:gd name="T12" fmla="*/ 0 w 54"/>
              <a:gd name="T13" fmla="*/ 0 h 54"/>
              <a:gd name="T14" fmla="*/ 54 w 54"/>
              <a:gd name="T15" fmla="*/ 54 h 54"/>
            </a:gdLst>
            <a:ahLst/>
            <a:cxnLst>
              <a:cxn ang="T8">
                <a:pos x="T0" y="T1"/>
              </a:cxn>
              <a:cxn ang="T9">
                <a:pos x="T2" y="T3"/>
              </a:cxn>
              <a:cxn ang="T10">
                <a:pos x="T4" y="T5"/>
              </a:cxn>
              <a:cxn ang="T11">
                <a:pos x="T6" y="T7"/>
              </a:cxn>
            </a:cxnLst>
            <a:rect l="T12" t="T13" r="T14" b="T15"/>
            <a:pathLst>
              <a:path w="54" h="54">
                <a:moveTo>
                  <a:pt x="0" y="0"/>
                </a:moveTo>
                <a:lnTo>
                  <a:pt x="53" y="25"/>
                </a:lnTo>
                <a:lnTo>
                  <a:pt x="0" y="53"/>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51250" name="Rectangle 62"/>
          <p:cNvSpPr>
            <a:spLocks noChangeArrowheads="1"/>
          </p:cNvSpPr>
          <p:nvPr/>
        </p:nvSpPr>
        <p:spPr bwMode="auto">
          <a:xfrm>
            <a:off x="1622425" y="5937250"/>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3218492290"/>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noFill/>
        </p:spPr>
        <p:txBody>
          <a:bodyPr lIns="90488" tIns="44450" rIns="90488" bIns="44450" anchorCtr="1"/>
          <a:lstStyle/>
          <a:p>
            <a:r>
              <a:rPr lang="en-US" altLang="en-US" b="1"/>
              <a:t>Mode</a:t>
            </a:r>
          </a:p>
        </p:txBody>
      </p:sp>
      <p:sp>
        <p:nvSpPr>
          <p:cNvPr id="92163" name="Rectangle 3"/>
          <p:cNvSpPr>
            <a:spLocks noGrp="1" noChangeArrowheads="1"/>
          </p:cNvSpPr>
          <p:nvPr>
            <p:ph idx="1"/>
          </p:nvPr>
        </p:nvSpPr>
        <p:spPr/>
        <p:txBody>
          <a:bodyPr lIns="90488" tIns="44450" rIns="90488" bIns="44450"/>
          <a:lstStyle/>
          <a:p>
            <a:pPr marL="623888" indent="-623888">
              <a:buClr>
                <a:srgbClr val="8E0D30"/>
              </a:buClr>
              <a:buFontTx/>
              <a:buAutoNum type="arabicPeriod"/>
            </a:pPr>
            <a:r>
              <a:rPr lang="en-US" altLang="en-US" dirty="0"/>
              <a:t>Measure of central tendency</a:t>
            </a:r>
          </a:p>
          <a:p>
            <a:pPr marL="623888" indent="-623888">
              <a:spcBef>
                <a:spcPct val="33000"/>
              </a:spcBef>
              <a:buClr>
                <a:srgbClr val="8E0D30"/>
              </a:buClr>
              <a:buFontTx/>
              <a:buAutoNum type="arabicPeriod"/>
            </a:pPr>
            <a:r>
              <a:rPr lang="en-US" altLang="en-US" dirty="0"/>
              <a:t>Value that occurs most often</a:t>
            </a:r>
          </a:p>
          <a:p>
            <a:pPr marL="623888" indent="-623888">
              <a:spcBef>
                <a:spcPct val="33000"/>
              </a:spcBef>
              <a:buClr>
                <a:srgbClr val="8E0D30"/>
              </a:buClr>
              <a:buFontTx/>
              <a:buAutoNum type="arabicPeriod"/>
            </a:pPr>
            <a:r>
              <a:rPr lang="en-US" altLang="en-US" dirty="0"/>
              <a:t>Not affected by extreme values</a:t>
            </a:r>
          </a:p>
          <a:p>
            <a:pPr marL="623888" indent="-623888">
              <a:spcBef>
                <a:spcPct val="33000"/>
              </a:spcBef>
              <a:buClr>
                <a:srgbClr val="8E0D30"/>
              </a:buClr>
              <a:buFontTx/>
              <a:buAutoNum type="arabicPeriod"/>
            </a:pPr>
            <a:r>
              <a:rPr lang="en-US" altLang="en-US" dirty="0"/>
              <a:t>May be no mode or several modes</a:t>
            </a:r>
          </a:p>
          <a:p>
            <a:pPr marL="623888" indent="-623888">
              <a:spcBef>
                <a:spcPct val="33000"/>
              </a:spcBef>
              <a:buClr>
                <a:srgbClr val="8E0D30"/>
              </a:buClr>
              <a:buFontTx/>
              <a:buAutoNum type="arabicPeriod"/>
            </a:pPr>
            <a:r>
              <a:rPr lang="en-US" altLang="en-US" dirty="0"/>
              <a:t>May be used for quantitative or qualitative data</a:t>
            </a:r>
          </a:p>
        </p:txBody>
      </p:sp>
    </p:spTree>
    <p:extLst>
      <p:ext uri="{BB962C8B-B14F-4D97-AF65-F5344CB8AC3E}">
        <p14:creationId xmlns:p14="http://schemas.microsoft.com/office/powerpoint/2010/main" val="363203804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63">
                                            <p:txEl>
                                              <p:pRg st="0" end="0"/>
                                            </p:txEl>
                                          </p:spTgt>
                                        </p:tgtEl>
                                        <p:attrNameLst>
                                          <p:attrName>style.visibility</p:attrName>
                                        </p:attrNameLst>
                                      </p:cBhvr>
                                      <p:to>
                                        <p:strVal val="visible"/>
                                      </p:to>
                                    </p:set>
                                    <p:animEffect transition="in" filter="wipe(left)">
                                      <p:cBhvr>
                                        <p:cTn id="7" dur="500"/>
                                        <p:tgtEl>
                                          <p:spTgt spid="92163">
                                            <p:txEl>
                                              <p:pRg st="0" end="0"/>
                                            </p:txEl>
                                          </p:spTgt>
                                        </p:tgtEl>
                                      </p:cBhvr>
                                    </p:animEffect>
                                  </p:childTnLst>
                                  <p:subTnLst>
                                    <p:animClr clrSpc="rgb" dir="cw">
                                      <p:cBhvr override="childStyle">
                                        <p:cTn dur="1" fill="hold" display="0" masterRel="nextClick" afterEffect="1"/>
                                        <p:tgtEl>
                                          <p:spTgt spid="92163">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2163">
                                            <p:txEl>
                                              <p:pRg st="1" end="1"/>
                                            </p:txEl>
                                          </p:spTgt>
                                        </p:tgtEl>
                                        <p:attrNameLst>
                                          <p:attrName>style.visibility</p:attrName>
                                        </p:attrNameLst>
                                      </p:cBhvr>
                                      <p:to>
                                        <p:strVal val="visible"/>
                                      </p:to>
                                    </p:set>
                                    <p:animEffect transition="in" filter="wipe(left)">
                                      <p:cBhvr>
                                        <p:cTn id="12" dur="500"/>
                                        <p:tgtEl>
                                          <p:spTgt spid="92163">
                                            <p:txEl>
                                              <p:pRg st="1" end="1"/>
                                            </p:txEl>
                                          </p:spTgt>
                                        </p:tgtEl>
                                      </p:cBhvr>
                                    </p:animEffect>
                                  </p:childTnLst>
                                  <p:subTnLst>
                                    <p:animClr clrSpc="rgb" dir="cw">
                                      <p:cBhvr override="childStyle">
                                        <p:cTn dur="1" fill="hold" display="0" masterRel="nextClick" afterEffect="1"/>
                                        <p:tgtEl>
                                          <p:spTgt spid="92163">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2163">
                                            <p:txEl>
                                              <p:pRg st="2" end="2"/>
                                            </p:txEl>
                                          </p:spTgt>
                                        </p:tgtEl>
                                        <p:attrNameLst>
                                          <p:attrName>style.visibility</p:attrName>
                                        </p:attrNameLst>
                                      </p:cBhvr>
                                      <p:to>
                                        <p:strVal val="visible"/>
                                      </p:to>
                                    </p:set>
                                    <p:animEffect transition="in" filter="wipe(left)">
                                      <p:cBhvr>
                                        <p:cTn id="17" dur="500"/>
                                        <p:tgtEl>
                                          <p:spTgt spid="92163">
                                            <p:txEl>
                                              <p:pRg st="2" end="2"/>
                                            </p:txEl>
                                          </p:spTgt>
                                        </p:tgtEl>
                                      </p:cBhvr>
                                    </p:animEffect>
                                  </p:childTnLst>
                                  <p:subTnLst>
                                    <p:animClr clrSpc="rgb" dir="cw">
                                      <p:cBhvr override="childStyle">
                                        <p:cTn dur="1" fill="hold" display="0" masterRel="nextClick" afterEffect="1"/>
                                        <p:tgtEl>
                                          <p:spTgt spid="92163">
                                            <p:txEl>
                                              <p:pRg st="2" end="2"/>
                                            </p:txEl>
                                          </p:spTgt>
                                        </p:tgtEl>
                                        <p:attrNameLst>
                                          <p:attrName>ppt_c</p:attrName>
                                        </p:attrNameLst>
                                      </p:cBhvr>
                                      <p:to>
                                        <a:srgbClr val="B0D460"/>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2163">
                                            <p:txEl>
                                              <p:pRg st="3" end="3"/>
                                            </p:txEl>
                                          </p:spTgt>
                                        </p:tgtEl>
                                        <p:attrNameLst>
                                          <p:attrName>style.visibility</p:attrName>
                                        </p:attrNameLst>
                                      </p:cBhvr>
                                      <p:to>
                                        <p:strVal val="visible"/>
                                      </p:to>
                                    </p:set>
                                    <p:animEffect transition="in" filter="wipe(left)">
                                      <p:cBhvr>
                                        <p:cTn id="22" dur="500"/>
                                        <p:tgtEl>
                                          <p:spTgt spid="92163">
                                            <p:txEl>
                                              <p:pRg st="3" end="3"/>
                                            </p:txEl>
                                          </p:spTgt>
                                        </p:tgtEl>
                                      </p:cBhvr>
                                    </p:animEffect>
                                  </p:childTnLst>
                                  <p:subTnLst>
                                    <p:animClr clrSpc="rgb" dir="cw">
                                      <p:cBhvr override="childStyle">
                                        <p:cTn dur="1" fill="hold" display="0" masterRel="nextClick" afterEffect="1"/>
                                        <p:tgtEl>
                                          <p:spTgt spid="92163">
                                            <p:txEl>
                                              <p:pRg st="3" end="3"/>
                                            </p:txEl>
                                          </p:spTgt>
                                        </p:tgtEl>
                                        <p:attrNameLst>
                                          <p:attrName>ppt_c</p:attrName>
                                        </p:attrNameLst>
                                      </p:cBhvr>
                                      <p:to>
                                        <a:srgbClr val="B0D460"/>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2163">
                                            <p:txEl>
                                              <p:pRg st="4" end="4"/>
                                            </p:txEl>
                                          </p:spTgt>
                                        </p:tgtEl>
                                        <p:attrNameLst>
                                          <p:attrName>style.visibility</p:attrName>
                                        </p:attrNameLst>
                                      </p:cBhvr>
                                      <p:to>
                                        <p:strVal val="visible"/>
                                      </p:to>
                                    </p:set>
                                    <p:animEffect transition="in" filter="wipe(left)">
                                      <p:cBhvr>
                                        <p:cTn id="27" dur="500"/>
                                        <p:tgtEl>
                                          <p:spTgt spid="921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3"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noFill/>
        </p:spPr>
        <p:txBody>
          <a:bodyPr lIns="90488" tIns="44450" rIns="90488" bIns="44450" anchorCtr="1"/>
          <a:lstStyle/>
          <a:p>
            <a:r>
              <a:rPr lang="en-US" altLang="en-US" b="1"/>
              <a:t>Mode Example</a:t>
            </a:r>
          </a:p>
        </p:txBody>
      </p:sp>
      <p:sp>
        <p:nvSpPr>
          <p:cNvPr id="94211" name="Rectangle 3"/>
          <p:cNvSpPr>
            <a:spLocks noGrp="1" noChangeArrowheads="1"/>
          </p:cNvSpPr>
          <p:nvPr>
            <p:ph idx="1"/>
          </p:nvPr>
        </p:nvSpPr>
        <p:spPr/>
        <p:txBody>
          <a:bodyPr lIns="90488" tIns="44450" rIns="90488" bIns="44450"/>
          <a:lstStyle/>
          <a:p>
            <a:pPr>
              <a:buClr>
                <a:srgbClr val="8E0D30"/>
              </a:buClr>
              <a:tabLst>
                <a:tab pos="2514600" algn="ctr"/>
                <a:tab pos="3429000" algn="ctr"/>
                <a:tab pos="4343400" algn="ctr"/>
                <a:tab pos="5257800" algn="ctr"/>
                <a:tab pos="6172200" algn="ctr"/>
                <a:tab pos="7086600" algn="ctr"/>
              </a:tabLst>
            </a:pPr>
            <a:r>
              <a:rPr lang="en-US" altLang="en-US" b="1" dirty="0">
                <a:solidFill>
                  <a:schemeClr val="tx2"/>
                </a:solidFill>
              </a:rPr>
              <a:t>No Mode</a:t>
            </a:r>
            <a:br>
              <a:rPr lang="en-US" altLang="en-US" dirty="0"/>
            </a:br>
            <a:r>
              <a:rPr lang="en-US" altLang="en-US" dirty="0"/>
              <a:t>Raw Data:	10.3	4.9	8.9	11.7	6.3	7.7</a:t>
            </a:r>
          </a:p>
          <a:p>
            <a:pPr>
              <a:spcBef>
                <a:spcPct val="60000"/>
              </a:spcBef>
              <a:buClr>
                <a:srgbClr val="8E0D30"/>
              </a:buClr>
              <a:tabLst>
                <a:tab pos="2514600" algn="ctr"/>
                <a:tab pos="3429000" algn="ctr"/>
                <a:tab pos="4343400" algn="ctr"/>
                <a:tab pos="5257800" algn="ctr"/>
                <a:tab pos="6172200" algn="ctr"/>
                <a:tab pos="7086600" algn="ctr"/>
              </a:tabLst>
            </a:pPr>
            <a:r>
              <a:rPr lang="en-US" altLang="en-US" b="1" dirty="0">
                <a:solidFill>
                  <a:schemeClr val="tx2"/>
                </a:solidFill>
              </a:rPr>
              <a:t>One Mode</a:t>
            </a:r>
            <a:br>
              <a:rPr lang="en-US" altLang="en-US" dirty="0">
                <a:solidFill>
                  <a:srgbClr val="FCFEB9"/>
                </a:solidFill>
              </a:rPr>
            </a:br>
            <a:r>
              <a:rPr lang="en-US" altLang="en-US" dirty="0"/>
              <a:t>Raw Data:	6.3	</a:t>
            </a:r>
            <a:r>
              <a:rPr lang="en-US" altLang="en-US" b="1" dirty="0">
                <a:solidFill>
                  <a:srgbClr val="800080"/>
                </a:solidFill>
              </a:rPr>
              <a:t>4.9</a:t>
            </a:r>
            <a:r>
              <a:rPr lang="en-US" altLang="en-US" dirty="0"/>
              <a:t>	8.9	 6.3 </a:t>
            </a:r>
            <a:r>
              <a:rPr lang="en-US" altLang="en-US" b="1" dirty="0"/>
              <a:t>	</a:t>
            </a:r>
            <a:r>
              <a:rPr lang="en-US" altLang="en-US" b="1" dirty="0">
                <a:solidFill>
                  <a:srgbClr val="800080"/>
                </a:solidFill>
              </a:rPr>
              <a:t>4.9	4.9</a:t>
            </a:r>
          </a:p>
          <a:p>
            <a:pPr>
              <a:spcBef>
                <a:spcPct val="60000"/>
              </a:spcBef>
              <a:buClr>
                <a:srgbClr val="8E0D30"/>
              </a:buClr>
              <a:tabLst>
                <a:tab pos="2514600" algn="ctr"/>
                <a:tab pos="3429000" algn="ctr"/>
                <a:tab pos="4343400" algn="ctr"/>
                <a:tab pos="5257800" algn="ctr"/>
                <a:tab pos="6172200" algn="ctr"/>
                <a:tab pos="7086600" algn="ctr"/>
              </a:tabLst>
            </a:pPr>
            <a:r>
              <a:rPr lang="en-US" altLang="en-US" b="1" dirty="0">
                <a:solidFill>
                  <a:schemeClr val="tx2"/>
                </a:solidFill>
              </a:rPr>
              <a:t>More Than 1 Mode</a:t>
            </a:r>
            <a:br>
              <a:rPr lang="en-US" altLang="en-US" dirty="0"/>
            </a:br>
            <a:r>
              <a:rPr lang="en-US" altLang="en-US" dirty="0"/>
              <a:t>Raw Data:	21</a:t>
            </a:r>
            <a:r>
              <a:rPr lang="en-US" altLang="en-US" b="1" dirty="0"/>
              <a:t>	</a:t>
            </a:r>
            <a:r>
              <a:rPr lang="en-US" altLang="en-US" b="1" dirty="0">
                <a:solidFill>
                  <a:srgbClr val="800080"/>
                </a:solidFill>
              </a:rPr>
              <a:t>28	28</a:t>
            </a:r>
            <a:r>
              <a:rPr lang="en-US" altLang="en-US" b="1" dirty="0"/>
              <a:t>	</a:t>
            </a:r>
            <a:r>
              <a:rPr lang="en-US" altLang="en-US" dirty="0"/>
              <a:t>41	</a:t>
            </a:r>
            <a:r>
              <a:rPr lang="en-US" altLang="en-US" b="1" dirty="0">
                <a:solidFill>
                  <a:srgbClr val="800080"/>
                </a:solidFill>
              </a:rPr>
              <a:t>43</a:t>
            </a:r>
            <a:r>
              <a:rPr lang="en-US" altLang="en-US" dirty="0">
                <a:solidFill>
                  <a:srgbClr val="800080"/>
                </a:solidFill>
              </a:rPr>
              <a:t>	</a:t>
            </a:r>
            <a:r>
              <a:rPr lang="en-US" altLang="en-US" b="1" dirty="0">
                <a:solidFill>
                  <a:srgbClr val="800080"/>
                </a:solidFill>
              </a:rPr>
              <a:t>43</a:t>
            </a:r>
          </a:p>
        </p:txBody>
      </p:sp>
    </p:spTree>
    <p:extLst>
      <p:ext uri="{BB962C8B-B14F-4D97-AF65-F5344CB8AC3E}">
        <p14:creationId xmlns:p14="http://schemas.microsoft.com/office/powerpoint/2010/main" val="152129960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Effect transition="in" filter="wipe(left)">
                                      <p:cBhvr>
                                        <p:cTn id="7" dur="500"/>
                                        <p:tgtEl>
                                          <p:spTgt spid="94211">
                                            <p:txEl>
                                              <p:pRg st="0" end="0"/>
                                            </p:txEl>
                                          </p:spTgt>
                                        </p:tgtEl>
                                      </p:cBhvr>
                                    </p:animEffect>
                                  </p:childTnLst>
                                  <p:subTnLst>
                                    <p:animClr clrSpc="rgb" dir="cw">
                                      <p:cBhvr override="childStyle">
                                        <p:cTn dur="1" fill="hold" display="0" masterRel="nextClick" afterEffect="1"/>
                                        <p:tgtEl>
                                          <p:spTgt spid="94211">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211">
                                            <p:txEl>
                                              <p:pRg st="1" end="1"/>
                                            </p:txEl>
                                          </p:spTgt>
                                        </p:tgtEl>
                                        <p:attrNameLst>
                                          <p:attrName>style.visibility</p:attrName>
                                        </p:attrNameLst>
                                      </p:cBhvr>
                                      <p:to>
                                        <p:strVal val="visible"/>
                                      </p:to>
                                    </p:set>
                                    <p:animEffect transition="in" filter="wipe(left)">
                                      <p:cBhvr>
                                        <p:cTn id="12" dur="500"/>
                                        <p:tgtEl>
                                          <p:spTgt spid="94211">
                                            <p:txEl>
                                              <p:pRg st="1" end="1"/>
                                            </p:txEl>
                                          </p:spTgt>
                                        </p:tgtEl>
                                      </p:cBhvr>
                                    </p:animEffect>
                                  </p:childTnLst>
                                  <p:subTnLst>
                                    <p:animClr clrSpc="rgb" dir="cw">
                                      <p:cBhvr override="childStyle">
                                        <p:cTn dur="1" fill="hold" display="0" masterRel="nextClick" afterEffect="1"/>
                                        <p:tgtEl>
                                          <p:spTgt spid="94211">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211">
                                            <p:txEl>
                                              <p:pRg st="2" end="2"/>
                                            </p:txEl>
                                          </p:spTgt>
                                        </p:tgtEl>
                                        <p:attrNameLst>
                                          <p:attrName>style.visibility</p:attrName>
                                        </p:attrNameLst>
                                      </p:cBhvr>
                                      <p:to>
                                        <p:strVal val="visible"/>
                                      </p:to>
                                    </p:set>
                                    <p:animEffect transition="in" filter="wipe(left)">
                                      <p:cBhvr>
                                        <p:cTn id="17" dur="500"/>
                                        <p:tgtEl>
                                          <p:spTgt spid="942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noFill/>
        </p:spPr>
        <p:txBody>
          <a:bodyPr lIns="90488" tIns="44450" rIns="90488" bIns="44450" anchorCtr="1"/>
          <a:lstStyle/>
          <a:p>
            <a:r>
              <a:rPr lang="en-US" altLang="en-US" b="1"/>
              <a:t>Thinking Challenge</a:t>
            </a:r>
          </a:p>
        </p:txBody>
      </p:sp>
      <p:sp>
        <p:nvSpPr>
          <p:cNvPr id="46083" name="Rectangle 3"/>
          <p:cNvSpPr>
            <a:spLocks noGrp="1" noChangeArrowheads="1"/>
          </p:cNvSpPr>
          <p:nvPr>
            <p:ph type="body" sz="half" idx="1"/>
          </p:nvPr>
        </p:nvSpPr>
        <p:spPr>
          <a:xfrm>
            <a:off x="457200" y="1630363"/>
            <a:ext cx="4267200" cy="4495800"/>
          </a:xfrm>
          <a:noFill/>
        </p:spPr>
        <p:txBody>
          <a:bodyPr lIns="90488" tIns="44450" rIns="90488" bIns="44450"/>
          <a:lstStyle/>
          <a:p>
            <a:pPr marL="0" indent="0">
              <a:buFontTx/>
              <a:buNone/>
            </a:pPr>
            <a:r>
              <a:rPr lang="en-US" altLang="en-US" sz="2800" dirty="0"/>
              <a:t>You’re a financial analyst for Prudential-Bache Securities. You have collected the following closing stock prices of  new stock issues:  </a:t>
            </a:r>
            <a:r>
              <a:rPr lang="en-US" altLang="en-US" sz="2800" b="1" dirty="0"/>
              <a:t>17, 16, 21, 18, 13, 16, 12, 11.</a:t>
            </a:r>
            <a:endParaRPr lang="en-US" altLang="en-US" sz="2800" dirty="0"/>
          </a:p>
          <a:p>
            <a:pPr marL="0" indent="0">
              <a:buFontTx/>
              <a:buNone/>
            </a:pPr>
            <a:r>
              <a:rPr lang="en-US" altLang="en-US" sz="2800" dirty="0"/>
              <a:t>Describe the stock prices</a:t>
            </a:r>
            <a:br>
              <a:rPr lang="en-US" altLang="en-US" sz="2800" dirty="0"/>
            </a:br>
            <a:r>
              <a:rPr lang="en-US" altLang="en-US" sz="2800" dirty="0"/>
              <a:t>in terms of </a:t>
            </a:r>
            <a:r>
              <a:rPr lang="en-US" altLang="en-US" sz="2800" b="1" dirty="0"/>
              <a:t>central tendency</a:t>
            </a:r>
            <a:r>
              <a:rPr lang="en-US" altLang="en-US" sz="2800" dirty="0"/>
              <a:t>.</a:t>
            </a:r>
          </a:p>
        </p:txBody>
      </p:sp>
      <p:sp>
        <p:nvSpPr>
          <p:cNvPr id="46084" name="Freeform 4"/>
          <p:cNvSpPr>
            <a:spLocks/>
          </p:cNvSpPr>
          <p:nvPr/>
        </p:nvSpPr>
        <p:spPr bwMode="auto">
          <a:xfrm>
            <a:off x="4911725" y="2505075"/>
            <a:ext cx="3744913" cy="3051175"/>
          </a:xfrm>
          <a:custGeom>
            <a:avLst/>
            <a:gdLst>
              <a:gd name="T0" fmla="*/ 2147483647 w 2359"/>
              <a:gd name="T1" fmla="*/ 2147483647 h 1922"/>
              <a:gd name="T2" fmla="*/ 2147483647 w 2359"/>
              <a:gd name="T3" fmla="*/ 2147483647 h 1922"/>
              <a:gd name="T4" fmla="*/ 2147483647 w 2359"/>
              <a:gd name="T5" fmla="*/ 2147483647 h 1922"/>
              <a:gd name="T6" fmla="*/ 2147483647 w 2359"/>
              <a:gd name="T7" fmla="*/ 2147483647 h 1922"/>
              <a:gd name="T8" fmla="*/ 2147483647 w 2359"/>
              <a:gd name="T9" fmla="*/ 2147483647 h 1922"/>
              <a:gd name="T10" fmla="*/ 2147483647 w 2359"/>
              <a:gd name="T11" fmla="*/ 2147483647 h 1922"/>
              <a:gd name="T12" fmla="*/ 2147483647 w 2359"/>
              <a:gd name="T13" fmla="*/ 2147483647 h 1922"/>
              <a:gd name="T14" fmla="*/ 2147483647 w 2359"/>
              <a:gd name="T15" fmla="*/ 2147483647 h 1922"/>
              <a:gd name="T16" fmla="*/ 2147483647 w 2359"/>
              <a:gd name="T17" fmla="*/ 2147483647 h 1922"/>
              <a:gd name="T18" fmla="*/ 2147483647 w 2359"/>
              <a:gd name="T19" fmla="*/ 2147483647 h 1922"/>
              <a:gd name="T20" fmla="*/ 2147483647 w 2359"/>
              <a:gd name="T21" fmla="*/ 2147483647 h 1922"/>
              <a:gd name="T22" fmla="*/ 2147483647 w 2359"/>
              <a:gd name="T23" fmla="*/ 2147483647 h 1922"/>
              <a:gd name="T24" fmla="*/ 2147483647 w 2359"/>
              <a:gd name="T25" fmla="*/ 2147483647 h 1922"/>
              <a:gd name="T26" fmla="*/ 2147483647 w 2359"/>
              <a:gd name="T27" fmla="*/ 2147483647 h 1922"/>
              <a:gd name="T28" fmla="*/ 2147483647 w 2359"/>
              <a:gd name="T29" fmla="*/ 2147483647 h 1922"/>
              <a:gd name="T30" fmla="*/ 2147483647 w 2359"/>
              <a:gd name="T31" fmla="*/ 2147483647 h 1922"/>
              <a:gd name="T32" fmla="*/ 2147483647 w 2359"/>
              <a:gd name="T33" fmla="*/ 2147483647 h 1922"/>
              <a:gd name="T34" fmla="*/ 2147483647 w 2359"/>
              <a:gd name="T35" fmla="*/ 2147483647 h 1922"/>
              <a:gd name="T36" fmla="*/ 2147483647 w 2359"/>
              <a:gd name="T37" fmla="*/ 2147483647 h 1922"/>
              <a:gd name="T38" fmla="*/ 2147483647 w 2359"/>
              <a:gd name="T39" fmla="*/ 2147483647 h 1922"/>
              <a:gd name="T40" fmla="*/ 2147483647 w 2359"/>
              <a:gd name="T41" fmla="*/ 2147483647 h 1922"/>
              <a:gd name="T42" fmla="*/ 2147483647 w 2359"/>
              <a:gd name="T43" fmla="*/ 2147483647 h 1922"/>
              <a:gd name="T44" fmla="*/ 2147483647 w 2359"/>
              <a:gd name="T45" fmla="*/ 2147483647 h 1922"/>
              <a:gd name="T46" fmla="*/ 2147483647 w 2359"/>
              <a:gd name="T47" fmla="*/ 2147483647 h 1922"/>
              <a:gd name="T48" fmla="*/ 2147483647 w 2359"/>
              <a:gd name="T49" fmla="*/ 2147483647 h 1922"/>
              <a:gd name="T50" fmla="*/ 2147483647 w 2359"/>
              <a:gd name="T51" fmla="*/ 2147483647 h 1922"/>
              <a:gd name="T52" fmla="*/ 2147483647 w 2359"/>
              <a:gd name="T53" fmla="*/ 2147483647 h 1922"/>
              <a:gd name="T54" fmla="*/ 2147483647 w 2359"/>
              <a:gd name="T55" fmla="*/ 2147483647 h 1922"/>
              <a:gd name="T56" fmla="*/ 2147483647 w 2359"/>
              <a:gd name="T57" fmla="*/ 2147483647 h 1922"/>
              <a:gd name="T58" fmla="*/ 2147483647 w 2359"/>
              <a:gd name="T59" fmla="*/ 2147483647 h 1922"/>
              <a:gd name="T60" fmla="*/ 2147483647 w 2359"/>
              <a:gd name="T61" fmla="*/ 2147483647 h 1922"/>
              <a:gd name="T62" fmla="*/ 2147483647 w 2359"/>
              <a:gd name="T63" fmla="*/ 2147483647 h 1922"/>
              <a:gd name="T64" fmla="*/ 2147483647 w 2359"/>
              <a:gd name="T65" fmla="*/ 2147483647 h 1922"/>
              <a:gd name="T66" fmla="*/ 2147483647 w 2359"/>
              <a:gd name="T67" fmla="*/ 2147483647 h 1922"/>
              <a:gd name="T68" fmla="*/ 2147483647 w 2359"/>
              <a:gd name="T69" fmla="*/ 2147483647 h 1922"/>
              <a:gd name="T70" fmla="*/ 2147483647 w 2359"/>
              <a:gd name="T71" fmla="*/ 2147483647 h 1922"/>
              <a:gd name="T72" fmla="*/ 2147483647 w 2359"/>
              <a:gd name="T73" fmla="*/ 2147483647 h 1922"/>
              <a:gd name="T74" fmla="*/ 2147483647 w 2359"/>
              <a:gd name="T75" fmla="*/ 2147483647 h 1922"/>
              <a:gd name="T76" fmla="*/ 2147483647 w 2359"/>
              <a:gd name="T77" fmla="*/ 2147483647 h 1922"/>
              <a:gd name="T78" fmla="*/ 2147483647 w 2359"/>
              <a:gd name="T79" fmla="*/ 2147483647 h 1922"/>
              <a:gd name="T80" fmla="*/ 2147483647 w 2359"/>
              <a:gd name="T81" fmla="*/ 2147483647 h 1922"/>
              <a:gd name="T82" fmla="*/ 2147483647 w 2359"/>
              <a:gd name="T83" fmla="*/ 2147483647 h 1922"/>
              <a:gd name="T84" fmla="*/ 2147483647 w 2359"/>
              <a:gd name="T85" fmla="*/ 2147483647 h 1922"/>
              <a:gd name="T86" fmla="*/ 2147483647 w 2359"/>
              <a:gd name="T87" fmla="*/ 2147483647 h 1922"/>
              <a:gd name="T88" fmla="*/ 2147483647 w 2359"/>
              <a:gd name="T89" fmla="*/ 2147483647 h 1922"/>
              <a:gd name="T90" fmla="*/ 2147483647 w 2359"/>
              <a:gd name="T91" fmla="*/ 2147483647 h 1922"/>
              <a:gd name="T92" fmla="*/ 2147483647 w 2359"/>
              <a:gd name="T93" fmla="*/ 2147483647 h 1922"/>
              <a:gd name="T94" fmla="*/ 2147483647 w 2359"/>
              <a:gd name="T95" fmla="*/ 2147483647 h 1922"/>
              <a:gd name="T96" fmla="*/ 2147483647 w 2359"/>
              <a:gd name="T97" fmla="*/ 2147483647 h 1922"/>
              <a:gd name="T98" fmla="*/ 2147483647 w 2359"/>
              <a:gd name="T99" fmla="*/ 2147483647 h 1922"/>
              <a:gd name="T100" fmla="*/ 2147483647 w 2359"/>
              <a:gd name="T101" fmla="*/ 2147483647 h 1922"/>
              <a:gd name="T102" fmla="*/ 2147483647 w 2359"/>
              <a:gd name="T103" fmla="*/ 2147483647 h 1922"/>
              <a:gd name="T104" fmla="*/ 2147483647 w 2359"/>
              <a:gd name="T105" fmla="*/ 2147483647 h 1922"/>
              <a:gd name="T106" fmla="*/ 2147483647 w 2359"/>
              <a:gd name="T107" fmla="*/ 2147483647 h 1922"/>
              <a:gd name="T108" fmla="*/ 2147483647 w 2359"/>
              <a:gd name="T109" fmla="*/ 2147483647 h 1922"/>
              <a:gd name="T110" fmla="*/ 2147483647 w 2359"/>
              <a:gd name="T111" fmla="*/ 2147483647 h 1922"/>
              <a:gd name="T112" fmla="*/ 2147483647 w 2359"/>
              <a:gd name="T113" fmla="*/ 2147483647 h 19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359"/>
              <a:gd name="T172" fmla="*/ 0 h 1922"/>
              <a:gd name="T173" fmla="*/ 2359 w 2359"/>
              <a:gd name="T174" fmla="*/ 1922 h 19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359" h="1922">
                <a:moveTo>
                  <a:pt x="953" y="1781"/>
                </a:moveTo>
                <a:lnTo>
                  <a:pt x="950" y="1768"/>
                </a:lnTo>
                <a:lnTo>
                  <a:pt x="948" y="1747"/>
                </a:lnTo>
                <a:lnTo>
                  <a:pt x="942" y="1728"/>
                </a:lnTo>
                <a:lnTo>
                  <a:pt x="924" y="1722"/>
                </a:lnTo>
                <a:lnTo>
                  <a:pt x="915" y="1720"/>
                </a:lnTo>
                <a:lnTo>
                  <a:pt x="912" y="1715"/>
                </a:lnTo>
                <a:lnTo>
                  <a:pt x="912" y="1705"/>
                </a:lnTo>
                <a:lnTo>
                  <a:pt x="913" y="1692"/>
                </a:lnTo>
                <a:lnTo>
                  <a:pt x="916" y="1678"/>
                </a:lnTo>
                <a:lnTo>
                  <a:pt x="919" y="1662"/>
                </a:lnTo>
                <a:lnTo>
                  <a:pt x="917" y="1645"/>
                </a:lnTo>
                <a:lnTo>
                  <a:pt x="913" y="1630"/>
                </a:lnTo>
                <a:lnTo>
                  <a:pt x="900" y="1609"/>
                </a:lnTo>
                <a:lnTo>
                  <a:pt x="884" y="1590"/>
                </a:lnTo>
                <a:lnTo>
                  <a:pt x="864" y="1572"/>
                </a:lnTo>
                <a:lnTo>
                  <a:pt x="841" y="1556"/>
                </a:lnTo>
                <a:lnTo>
                  <a:pt x="816" y="1541"/>
                </a:lnTo>
                <a:lnTo>
                  <a:pt x="791" y="1527"/>
                </a:lnTo>
                <a:lnTo>
                  <a:pt x="765" y="1514"/>
                </a:lnTo>
                <a:lnTo>
                  <a:pt x="739" y="1501"/>
                </a:lnTo>
                <a:lnTo>
                  <a:pt x="716" y="1488"/>
                </a:lnTo>
                <a:lnTo>
                  <a:pt x="694" y="1476"/>
                </a:lnTo>
                <a:lnTo>
                  <a:pt x="676" y="1465"/>
                </a:lnTo>
                <a:lnTo>
                  <a:pt x="660" y="1452"/>
                </a:lnTo>
                <a:lnTo>
                  <a:pt x="651" y="1440"/>
                </a:lnTo>
                <a:lnTo>
                  <a:pt x="647" y="1425"/>
                </a:lnTo>
                <a:lnTo>
                  <a:pt x="650" y="1411"/>
                </a:lnTo>
                <a:lnTo>
                  <a:pt x="659" y="1396"/>
                </a:lnTo>
                <a:lnTo>
                  <a:pt x="676" y="1375"/>
                </a:lnTo>
                <a:lnTo>
                  <a:pt x="692" y="1356"/>
                </a:lnTo>
                <a:lnTo>
                  <a:pt x="708" y="1336"/>
                </a:lnTo>
                <a:lnTo>
                  <a:pt x="723" y="1317"/>
                </a:lnTo>
                <a:lnTo>
                  <a:pt x="739" y="1298"/>
                </a:lnTo>
                <a:lnTo>
                  <a:pt x="754" y="1279"/>
                </a:lnTo>
                <a:lnTo>
                  <a:pt x="770" y="1260"/>
                </a:lnTo>
                <a:lnTo>
                  <a:pt x="787" y="1242"/>
                </a:lnTo>
                <a:lnTo>
                  <a:pt x="802" y="1224"/>
                </a:lnTo>
                <a:lnTo>
                  <a:pt x="818" y="1206"/>
                </a:lnTo>
                <a:lnTo>
                  <a:pt x="835" y="1189"/>
                </a:lnTo>
                <a:lnTo>
                  <a:pt x="851" y="1171"/>
                </a:lnTo>
                <a:lnTo>
                  <a:pt x="869" y="1154"/>
                </a:lnTo>
                <a:lnTo>
                  <a:pt x="888" y="1136"/>
                </a:lnTo>
                <a:lnTo>
                  <a:pt x="907" y="1120"/>
                </a:lnTo>
                <a:lnTo>
                  <a:pt x="926" y="1103"/>
                </a:lnTo>
                <a:lnTo>
                  <a:pt x="919" y="1096"/>
                </a:lnTo>
                <a:lnTo>
                  <a:pt x="912" y="1089"/>
                </a:lnTo>
                <a:lnTo>
                  <a:pt x="904" y="1084"/>
                </a:lnTo>
                <a:lnTo>
                  <a:pt x="899" y="1079"/>
                </a:lnTo>
                <a:lnTo>
                  <a:pt x="893" y="1075"/>
                </a:lnTo>
                <a:lnTo>
                  <a:pt x="889" y="1071"/>
                </a:lnTo>
                <a:lnTo>
                  <a:pt x="885" y="1067"/>
                </a:lnTo>
                <a:lnTo>
                  <a:pt x="881" y="1063"/>
                </a:lnTo>
                <a:lnTo>
                  <a:pt x="845" y="1122"/>
                </a:lnTo>
                <a:lnTo>
                  <a:pt x="809" y="1174"/>
                </a:lnTo>
                <a:lnTo>
                  <a:pt x="771" y="1220"/>
                </a:lnTo>
                <a:lnTo>
                  <a:pt x="734" y="1260"/>
                </a:lnTo>
                <a:lnTo>
                  <a:pt x="696" y="1295"/>
                </a:lnTo>
                <a:lnTo>
                  <a:pt x="660" y="1323"/>
                </a:lnTo>
                <a:lnTo>
                  <a:pt x="625" y="1349"/>
                </a:lnTo>
                <a:lnTo>
                  <a:pt x="593" y="1370"/>
                </a:lnTo>
                <a:lnTo>
                  <a:pt x="563" y="1387"/>
                </a:lnTo>
                <a:lnTo>
                  <a:pt x="536" y="1400"/>
                </a:lnTo>
                <a:lnTo>
                  <a:pt x="512" y="1410"/>
                </a:lnTo>
                <a:lnTo>
                  <a:pt x="492" y="1418"/>
                </a:lnTo>
                <a:lnTo>
                  <a:pt x="478" y="1423"/>
                </a:lnTo>
                <a:lnTo>
                  <a:pt x="467" y="1427"/>
                </a:lnTo>
                <a:lnTo>
                  <a:pt x="462" y="1429"/>
                </a:lnTo>
                <a:lnTo>
                  <a:pt x="463" y="1431"/>
                </a:lnTo>
                <a:lnTo>
                  <a:pt x="448" y="1431"/>
                </a:lnTo>
                <a:lnTo>
                  <a:pt x="431" y="1437"/>
                </a:lnTo>
                <a:lnTo>
                  <a:pt x="410" y="1449"/>
                </a:lnTo>
                <a:lnTo>
                  <a:pt x="390" y="1467"/>
                </a:lnTo>
                <a:lnTo>
                  <a:pt x="366" y="1489"/>
                </a:lnTo>
                <a:lnTo>
                  <a:pt x="343" y="1514"/>
                </a:lnTo>
                <a:lnTo>
                  <a:pt x="321" y="1542"/>
                </a:lnTo>
                <a:lnTo>
                  <a:pt x="299" y="1572"/>
                </a:lnTo>
                <a:lnTo>
                  <a:pt x="277" y="1603"/>
                </a:lnTo>
                <a:lnTo>
                  <a:pt x="258" y="1634"/>
                </a:lnTo>
                <a:lnTo>
                  <a:pt x="241" y="1665"/>
                </a:lnTo>
                <a:lnTo>
                  <a:pt x="227" y="1696"/>
                </a:lnTo>
                <a:lnTo>
                  <a:pt x="215" y="1723"/>
                </a:lnTo>
                <a:lnTo>
                  <a:pt x="207" y="1749"/>
                </a:lnTo>
                <a:lnTo>
                  <a:pt x="205" y="1770"/>
                </a:lnTo>
                <a:lnTo>
                  <a:pt x="207" y="1787"/>
                </a:lnTo>
                <a:lnTo>
                  <a:pt x="218" y="1805"/>
                </a:lnTo>
                <a:lnTo>
                  <a:pt x="233" y="1825"/>
                </a:lnTo>
                <a:lnTo>
                  <a:pt x="253" y="1845"/>
                </a:lnTo>
                <a:lnTo>
                  <a:pt x="271" y="1863"/>
                </a:lnTo>
                <a:lnTo>
                  <a:pt x="286" y="1878"/>
                </a:lnTo>
                <a:lnTo>
                  <a:pt x="295" y="1892"/>
                </a:lnTo>
                <a:lnTo>
                  <a:pt x="295" y="1902"/>
                </a:lnTo>
                <a:lnTo>
                  <a:pt x="282" y="1905"/>
                </a:lnTo>
                <a:lnTo>
                  <a:pt x="266" y="1907"/>
                </a:lnTo>
                <a:lnTo>
                  <a:pt x="249" y="1908"/>
                </a:lnTo>
                <a:lnTo>
                  <a:pt x="232" y="1909"/>
                </a:lnTo>
                <a:lnTo>
                  <a:pt x="217" y="1911"/>
                </a:lnTo>
                <a:lnTo>
                  <a:pt x="201" y="1911"/>
                </a:lnTo>
                <a:lnTo>
                  <a:pt x="185" y="1911"/>
                </a:lnTo>
                <a:lnTo>
                  <a:pt x="168" y="1909"/>
                </a:lnTo>
                <a:lnTo>
                  <a:pt x="152" y="1908"/>
                </a:lnTo>
                <a:lnTo>
                  <a:pt x="139" y="1905"/>
                </a:lnTo>
                <a:lnTo>
                  <a:pt x="132" y="1900"/>
                </a:lnTo>
                <a:lnTo>
                  <a:pt x="128" y="1892"/>
                </a:lnTo>
                <a:lnTo>
                  <a:pt x="127" y="1885"/>
                </a:lnTo>
                <a:lnTo>
                  <a:pt x="128" y="1874"/>
                </a:lnTo>
                <a:lnTo>
                  <a:pt x="130" y="1863"/>
                </a:lnTo>
                <a:lnTo>
                  <a:pt x="132" y="1851"/>
                </a:lnTo>
                <a:lnTo>
                  <a:pt x="132" y="1837"/>
                </a:lnTo>
                <a:lnTo>
                  <a:pt x="126" y="1821"/>
                </a:lnTo>
                <a:lnTo>
                  <a:pt x="114" y="1809"/>
                </a:lnTo>
                <a:lnTo>
                  <a:pt x="104" y="1797"/>
                </a:lnTo>
                <a:lnTo>
                  <a:pt x="100" y="1784"/>
                </a:lnTo>
                <a:lnTo>
                  <a:pt x="109" y="1753"/>
                </a:lnTo>
                <a:lnTo>
                  <a:pt x="121" y="1728"/>
                </a:lnTo>
                <a:lnTo>
                  <a:pt x="136" y="1707"/>
                </a:lnTo>
                <a:lnTo>
                  <a:pt x="152" y="1691"/>
                </a:lnTo>
                <a:lnTo>
                  <a:pt x="166" y="1675"/>
                </a:lnTo>
                <a:lnTo>
                  <a:pt x="180" y="1661"/>
                </a:lnTo>
                <a:lnTo>
                  <a:pt x="192" y="1644"/>
                </a:lnTo>
                <a:lnTo>
                  <a:pt x="198" y="1626"/>
                </a:lnTo>
                <a:lnTo>
                  <a:pt x="206" y="1590"/>
                </a:lnTo>
                <a:lnTo>
                  <a:pt x="211" y="1554"/>
                </a:lnTo>
                <a:lnTo>
                  <a:pt x="215" y="1517"/>
                </a:lnTo>
                <a:lnTo>
                  <a:pt x="219" y="1481"/>
                </a:lnTo>
                <a:lnTo>
                  <a:pt x="224" y="1445"/>
                </a:lnTo>
                <a:lnTo>
                  <a:pt x="229" y="1411"/>
                </a:lnTo>
                <a:lnTo>
                  <a:pt x="238" y="1378"/>
                </a:lnTo>
                <a:lnTo>
                  <a:pt x="250" y="1347"/>
                </a:lnTo>
                <a:lnTo>
                  <a:pt x="264" y="1327"/>
                </a:lnTo>
                <a:lnTo>
                  <a:pt x="285" y="1310"/>
                </a:lnTo>
                <a:lnTo>
                  <a:pt x="310" y="1296"/>
                </a:lnTo>
                <a:lnTo>
                  <a:pt x="335" y="1282"/>
                </a:lnTo>
                <a:lnTo>
                  <a:pt x="360" y="1269"/>
                </a:lnTo>
                <a:lnTo>
                  <a:pt x="382" y="1254"/>
                </a:lnTo>
                <a:lnTo>
                  <a:pt x="396" y="1237"/>
                </a:lnTo>
                <a:lnTo>
                  <a:pt x="403" y="1216"/>
                </a:lnTo>
                <a:lnTo>
                  <a:pt x="404" y="1162"/>
                </a:lnTo>
                <a:lnTo>
                  <a:pt x="401" y="1109"/>
                </a:lnTo>
                <a:lnTo>
                  <a:pt x="395" y="1054"/>
                </a:lnTo>
                <a:lnTo>
                  <a:pt x="385" y="1000"/>
                </a:lnTo>
                <a:lnTo>
                  <a:pt x="372" y="946"/>
                </a:lnTo>
                <a:lnTo>
                  <a:pt x="355" y="892"/>
                </a:lnTo>
                <a:lnTo>
                  <a:pt x="334" y="839"/>
                </a:lnTo>
                <a:lnTo>
                  <a:pt x="311" y="788"/>
                </a:lnTo>
                <a:lnTo>
                  <a:pt x="290" y="846"/>
                </a:lnTo>
                <a:lnTo>
                  <a:pt x="279" y="907"/>
                </a:lnTo>
                <a:lnTo>
                  <a:pt x="272" y="969"/>
                </a:lnTo>
                <a:lnTo>
                  <a:pt x="268" y="1031"/>
                </a:lnTo>
                <a:lnTo>
                  <a:pt x="262" y="1093"/>
                </a:lnTo>
                <a:lnTo>
                  <a:pt x="250" y="1152"/>
                </a:lnTo>
                <a:lnTo>
                  <a:pt x="231" y="1210"/>
                </a:lnTo>
                <a:lnTo>
                  <a:pt x="197" y="1265"/>
                </a:lnTo>
                <a:lnTo>
                  <a:pt x="192" y="1270"/>
                </a:lnTo>
                <a:lnTo>
                  <a:pt x="184" y="1276"/>
                </a:lnTo>
                <a:lnTo>
                  <a:pt x="176" y="1279"/>
                </a:lnTo>
                <a:lnTo>
                  <a:pt x="166" y="1283"/>
                </a:lnTo>
                <a:lnTo>
                  <a:pt x="157" y="1289"/>
                </a:lnTo>
                <a:lnTo>
                  <a:pt x="148" y="1294"/>
                </a:lnTo>
                <a:lnTo>
                  <a:pt x="141" y="1299"/>
                </a:lnTo>
                <a:lnTo>
                  <a:pt x="136" y="1307"/>
                </a:lnTo>
                <a:lnTo>
                  <a:pt x="128" y="1322"/>
                </a:lnTo>
                <a:lnTo>
                  <a:pt x="122" y="1339"/>
                </a:lnTo>
                <a:lnTo>
                  <a:pt x="115" y="1354"/>
                </a:lnTo>
                <a:lnTo>
                  <a:pt x="110" y="1371"/>
                </a:lnTo>
                <a:lnTo>
                  <a:pt x="105" y="1388"/>
                </a:lnTo>
                <a:lnTo>
                  <a:pt x="101" y="1405"/>
                </a:lnTo>
                <a:lnTo>
                  <a:pt x="99" y="1423"/>
                </a:lnTo>
                <a:lnTo>
                  <a:pt x="96" y="1440"/>
                </a:lnTo>
                <a:lnTo>
                  <a:pt x="96" y="1453"/>
                </a:lnTo>
                <a:lnTo>
                  <a:pt x="97" y="1492"/>
                </a:lnTo>
                <a:lnTo>
                  <a:pt x="95" y="1520"/>
                </a:lnTo>
                <a:lnTo>
                  <a:pt x="91" y="1541"/>
                </a:lnTo>
                <a:lnTo>
                  <a:pt x="83" y="1555"/>
                </a:lnTo>
                <a:lnTo>
                  <a:pt x="70" y="1567"/>
                </a:lnTo>
                <a:lnTo>
                  <a:pt x="55" y="1574"/>
                </a:lnTo>
                <a:lnTo>
                  <a:pt x="33" y="1582"/>
                </a:lnTo>
                <a:lnTo>
                  <a:pt x="6" y="1591"/>
                </a:lnTo>
                <a:lnTo>
                  <a:pt x="0" y="1570"/>
                </a:lnTo>
                <a:lnTo>
                  <a:pt x="4" y="1550"/>
                </a:lnTo>
                <a:lnTo>
                  <a:pt x="12" y="1530"/>
                </a:lnTo>
                <a:lnTo>
                  <a:pt x="24" y="1511"/>
                </a:lnTo>
                <a:lnTo>
                  <a:pt x="37" y="1493"/>
                </a:lnTo>
                <a:lnTo>
                  <a:pt x="48" y="1476"/>
                </a:lnTo>
                <a:lnTo>
                  <a:pt x="56" y="1461"/>
                </a:lnTo>
                <a:lnTo>
                  <a:pt x="60" y="1448"/>
                </a:lnTo>
                <a:lnTo>
                  <a:pt x="61" y="1423"/>
                </a:lnTo>
                <a:lnTo>
                  <a:pt x="64" y="1400"/>
                </a:lnTo>
                <a:lnTo>
                  <a:pt x="66" y="1379"/>
                </a:lnTo>
                <a:lnTo>
                  <a:pt x="71" y="1361"/>
                </a:lnTo>
                <a:lnTo>
                  <a:pt x="78" y="1344"/>
                </a:lnTo>
                <a:lnTo>
                  <a:pt x="87" y="1329"/>
                </a:lnTo>
                <a:lnTo>
                  <a:pt x="97" y="1314"/>
                </a:lnTo>
                <a:lnTo>
                  <a:pt x="109" y="1300"/>
                </a:lnTo>
                <a:lnTo>
                  <a:pt x="157" y="1238"/>
                </a:lnTo>
                <a:lnTo>
                  <a:pt x="190" y="1171"/>
                </a:lnTo>
                <a:lnTo>
                  <a:pt x="211" y="1102"/>
                </a:lnTo>
                <a:lnTo>
                  <a:pt x="223" y="1029"/>
                </a:lnTo>
                <a:lnTo>
                  <a:pt x="228" y="955"/>
                </a:lnTo>
                <a:lnTo>
                  <a:pt x="229" y="880"/>
                </a:lnTo>
                <a:lnTo>
                  <a:pt x="228" y="806"/>
                </a:lnTo>
                <a:lnTo>
                  <a:pt x="228" y="735"/>
                </a:lnTo>
                <a:lnTo>
                  <a:pt x="229" y="719"/>
                </a:lnTo>
                <a:lnTo>
                  <a:pt x="236" y="703"/>
                </a:lnTo>
                <a:lnTo>
                  <a:pt x="244" y="687"/>
                </a:lnTo>
                <a:lnTo>
                  <a:pt x="255" y="673"/>
                </a:lnTo>
                <a:lnTo>
                  <a:pt x="267" y="659"/>
                </a:lnTo>
                <a:lnTo>
                  <a:pt x="281" y="648"/>
                </a:lnTo>
                <a:lnTo>
                  <a:pt x="297" y="639"/>
                </a:lnTo>
                <a:lnTo>
                  <a:pt x="312" y="634"/>
                </a:lnTo>
                <a:lnTo>
                  <a:pt x="337" y="628"/>
                </a:lnTo>
                <a:lnTo>
                  <a:pt x="360" y="619"/>
                </a:lnTo>
                <a:lnTo>
                  <a:pt x="382" y="608"/>
                </a:lnTo>
                <a:lnTo>
                  <a:pt x="404" y="598"/>
                </a:lnTo>
                <a:lnTo>
                  <a:pt x="425" y="585"/>
                </a:lnTo>
                <a:lnTo>
                  <a:pt x="447" y="573"/>
                </a:lnTo>
                <a:lnTo>
                  <a:pt x="467" y="561"/>
                </a:lnTo>
                <a:lnTo>
                  <a:pt x="488" y="549"/>
                </a:lnTo>
                <a:lnTo>
                  <a:pt x="509" y="537"/>
                </a:lnTo>
                <a:lnTo>
                  <a:pt x="529" y="527"/>
                </a:lnTo>
                <a:lnTo>
                  <a:pt x="551" y="518"/>
                </a:lnTo>
                <a:lnTo>
                  <a:pt x="573" y="511"/>
                </a:lnTo>
                <a:lnTo>
                  <a:pt x="594" y="506"/>
                </a:lnTo>
                <a:lnTo>
                  <a:pt x="617" y="504"/>
                </a:lnTo>
                <a:lnTo>
                  <a:pt x="642" y="505"/>
                </a:lnTo>
                <a:lnTo>
                  <a:pt x="667" y="509"/>
                </a:lnTo>
                <a:lnTo>
                  <a:pt x="709" y="519"/>
                </a:lnTo>
                <a:lnTo>
                  <a:pt x="751" y="528"/>
                </a:lnTo>
                <a:lnTo>
                  <a:pt x="793" y="537"/>
                </a:lnTo>
                <a:lnTo>
                  <a:pt x="835" y="546"/>
                </a:lnTo>
                <a:lnTo>
                  <a:pt x="876" y="554"/>
                </a:lnTo>
                <a:lnTo>
                  <a:pt x="917" y="561"/>
                </a:lnTo>
                <a:lnTo>
                  <a:pt x="959" y="567"/>
                </a:lnTo>
                <a:lnTo>
                  <a:pt x="999" y="572"/>
                </a:lnTo>
                <a:lnTo>
                  <a:pt x="1040" y="576"/>
                </a:lnTo>
                <a:lnTo>
                  <a:pt x="1080" y="579"/>
                </a:lnTo>
                <a:lnTo>
                  <a:pt x="1122" y="580"/>
                </a:lnTo>
                <a:lnTo>
                  <a:pt x="1163" y="579"/>
                </a:lnTo>
                <a:lnTo>
                  <a:pt x="1204" y="576"/>
                </a:lnTo>
                <a:lnTo>
                  <a:pt x="1245" y="572"/>
                </a:lnTo>
                <a:lnTo>
                  <a:pt x="1286" y="566"/>
                </a:lnTo>
                <a:lnTo>
                  <a:pt x="1327" y="558"/>
                </a:lnTo>
                <a:lnTo>
                  <a:pt x="1360" y="549"/>
                </a:lnTo>
                <a:lnTo>
                  <a:pt x="1390" y="537"/>
                </a:lnTo>
                <a:lnTo>
                  <a:pt x="1421" y="522"/>
                </a:lnTo>
                <a:lnTo>
                  <a:pt x="1449" y="505"/>
                </a:lnTo>
                <a:lnTo>
                  <a:pt x="1477" y="486"/>
                </a:lnTo>
                <a:lnTo>
                  <a:pt x="1506" y="466"/>
                </a:lnTo>
                <a:lnTo>
                  <a:pt x="1533" y="444"/>
                </a:lnTo>
                <a:lnTo>
                  <a:pt x="1560" y="421"/>
                </a:lnTo>
                <a:lnTo>
                  <a:pt x="1586" y="396"/>
                </a:lnTo>
                <a:lnTo>
                  <a:pt x="1612" y="372"/>
                </a:lnTo>
                <a:lnTo>
                  <a:pt x="1638" y="347"/>
                </a:lnTo>
                <a:lnTo>
                  <a:pt x="1664" y="322"/>
                </a:lnTo>
                <a:lnTo>
                  <a:pt x="1689" y="298"/>
                </a:lnTo>
                <a:lnTo>
                  <a:pt x="1715" y="275"/>
                </a:lnTo>
                <a:lnTo>
                  <a:pt x="1741" y="251"/>
                </a:lnTo>
                <a:lnTo>
                  <a:pt x="1767" y="231"/>
                </a:lnTo>
                <a:lnTo>
                  <a:pt x="1763" y="248"/>
                </a:lnTo>
                <a:lnTo>
                  <a:pt x="1763" y="262"/>
                </a:lnTo>
                <a:lnTo>
                  <a:pt x="1767" y="275"/>
                </a:lnTo>
                <a:lnTo>
                  <a:pt x="1771" y="284"/>
                </a:lnTo>
                <a:lnTo>
                  <a:pt x="1779" y="293"/>
                </a:lnTo>
                <a:lnTo>
                  <a:pt x="1787" y="299"/>
                </a:lnTo>
                <a:lnTo>
                  <a:pt x="1797" y="303"/>
                </a:lnTo>
                <a:lnTo>
                  <a:pt x="1806" y="307"/>
                </a:lnTo>
                <a:lnTo>
                  <a:pt x="1828" y="312"/>
                </a:lnTo>
                <a:lnTo>
                  <a:pt x="1846" y="315"/>
                </a:lnTo>
                <a:lnTo>
                  <a:pt x="1863" y="313"/>
                </a:lnTo>
                <a:lnTo>
                  <a:pt x="1878" y="311"/>
                </a:lnTo>
                <a:lnTo>
                  <a:pt x="1893" y="304"/>
                </a:lnTo>
                <a:lnTo>
                  <a:pt x="1907" y="295"/>
                </a:lnTo>
                <a:lnTo>
                  <a:pt x="1924" y="284"/>
                </a:lnTo>
                <a:lnTo>
                  <a:pt x="1940" y="269"/>
                </a:lnTo>
                <a:lnTo>
                  <a:pt x="1951" y="257"/>
                </a:lnTo>
                <a:lnTo>
                  <a:pt x="1960" y="238"/>
                </a:lnTo>
                <a:lnTo>
                  <a:pt x="1964" y="224"/>
                </a:lnTo>
                <a:lnTo>
                  <a:pt x="1962" y="222"/>
                </a:lnTo>
                <a:lnTo>
                  <a:pt x="1940" y="241"/>
                </a:lnTo>
                <a:lnTo>
                  <a:pt x="1917" y="259"/>
                </a:lnTo>
                <a:lnTo>
                  <a:pt x="1893" y="273"/>
                </a:lnTo>
                <a:lnTo>
                  <a:pt x="1867" y="284"/>
                </a:lnTo>
                <a:lnTo>
                  <a:pt x="1844" y="289"/>
                </a:lnTo>
                <a:lnTo>
                  <a:pt x="1822" y="288"/>
                </a:lnTo>
                <a:lnTo>
                  <a:pt x="1803" y="279"/>
                </a:lnTo>
                <a:lnTo>
                  <a:pt x="1789" y="262"/>
                </a:lnTo>
                <a:lnTo>
                  <a:pt x="1778" y="231"/>
                </a:lnTo>
                <a:lnTo>
                  <a:pt x="1775" y="198"/>
                </a:lnTo>
                <a:lnTo>
                  <a:pt x="1779" y="166"/>
                </a:lnTo>
                <a:lnTo>
                  <a:pt x="1791" y="135"/>
                </a:lnTo>
                <a:lnTo>
                  <a:pt x="1807" y="103"/>
                </a:lnTo>
                <a:lnTo>
                  <a:pt x="1829" y="72"/>
                </a:lnTo>
                <a:lnTo>
                  <a:pt x="1854" y="43"/>
                </a:lnTo>
                <a:lnTo>
                  <a:pt x="1882" y="16"/>
                </a:lnTo>
                <a:lnTo>
                  <a:pt x="1891" y="10"/>
                </a:lnTo>
                <a:lnTo>
                  <a:pt x="1902" y="4"/>
                </a:lnTo>
                <a:lnTo>
                  <a:pt x="1911" y="3"/>
                </a:lnTo>
                <a:lnTo>
                  <a:pt x="1920" y="2"/>
                </a:lnTo>
                <a:lnTo>
                  <a:pt x="1929" y="2"/>
                </a:lnTo>
                <a:lnTo>
                  <a:pt x="1938" y="2"/>
                </a:lnTo>
                <a:lnTo>
                  <a:pt x="1947" y="2"/>
                </a:lnTo>
                <a:lnTo>
                  <a:pt x="1956" y="0"/>
                </a:lnTo>
                <a:lnTo>
                  <a:pt x="1940" y="19"/>
                </a:lnTo>
                <a:lnTo>
                  <a:pt x="1922" y="35"/>
                </a:lnTo>
                <a:lnTo>
                  <a:pt x="1906" y="53"/>
                </a:lnTo>
                <a:lnTo>
                  <a:pt x="1890" y="72"/>
                </a:lnTo>
                <a:lnTo>
                  <a:pt x="1877" y="91"/>
                </a:lnTo>
                <a:lnTo>
                  <a:pt x="1868" y="113"/>
                </a:lnTo>
                <a:lnTo>
                  <a:pt x="1865" y="136"/>
                </a:lnTo>
                <a:lnTo>
                  <a:pt x="1869" y="161"/>
                </a:lnTo>
                <a:lnTo>
                  <a:pt x="1875" y="173"/>
                </a:lnTo>
                <a:lnTo>
                  <a:pt x="1884" y="183"/>
                </a:lnTo>
                <a:lnTo>
                  <a:pt x="1894" y="191"/>
                </a:lnTo>
                <a:lnTo>
                  <a:pt x="1903" y="193"/>
                </a:lnTo>
                <a:lnTo>
                  <a:pt x="1915" y="192"/>
                </a:lnTo>
                <a:lnTo>
                  <a:pt x="1926" y="188"/>
                </a:lnTo>
                <a:lnTo>
                  <a:pt x="1937" y="183"/>
                </a:lnTo>
                <a:lnTo>
                  <a:pt x="1946" y="178"/>
                </a:lnTo>
                <a:lnTo>
                  <a:pt x="1955" y="173"/>
                </a:lnTo>
                <a:lnTo>
                  <a:pt x="1965" y="170"/>
                </a:lnTo>
                <a:lnTo>
                  <a:pt x="1977" y="170"/>
                </a:lnTo>
                <a:lnTo>
                  <a:pt x="1988" y="173"/>
                </a:lnTo>
                <a:lnTo>
                  <a:pt x="2006" y="179"/>
                </a:lnTo>
                <a:lnTo>
                  <a:pt x="2019" y="182"/>
                </a:lnTo>
                <a:lnTo>
                  <a:pt x="2028" y="182"/>
                </a:lnTo>
                <a:lnTo>
                  <a:pt x="2037" y="182"/>
                </a:lnTo>
                <a:lnTo>
                  <a:pt x="2046" y="183"/>
                </a:lnTo>
                <a:lnTo>
                  <a:pt x="2058" y="186"/>
                </a:lnTo>
                <a:lnTo>
                  <a:pt x="2076" y="193"/>
                </a:lnTo>
                <a:lnTo>
                  <a:pt x="2102" y="206"/>
                </a:lnTo>
                <a:lnTo>
                  <a:pt x="2123" y="217"/>
                </a:lnTo>
                <a:lnTo>
                  <a:pt x="2139" y="226"/>
                </a:lnTo>
                <a:lnTo>
                  <a:pt x="2154" y="236"/>
                </a:lnTo>
                <a:lnTo>
                  <a:pt x="2166" y="245"/>
                </a:lnTo>
                <a:lnTo>
                  <a:pt x="2176" y="254"/>
                </a:lnTo>
                <a:lnTo>
                  <a:pt x="2185" y="264"/>
                </a:lnTo>
                <a:lnTo>
                  <a:pt x="2191" y="275"/>
                </a:lnTo>
                <a:lnTo>
                  <a:pt x="2198" y="286"/>
                </a:lnTo>
                <a:lnTo>
                  <a:pt x="2207" y="297"/>
                </a:lnTo>
                <a:lnTo>
                  <a:pt x="2220" y="306"/>
                </a:lnTo>
                <a:lnTo>
                  <a:pt x="2237" y="312"/>
                </a:lnTo>
                <a:lnTo>
                  <a:pt x="2256" y="319"/>
                </a:lnTo>
                <a:lnTo>
                  <a:pt x="2279" y="326"/>
                </a:lnTo>
                <a:lnTo>
                  <a:pt x="2303" y="337"/>
                </a:lnTo>
                <a:lnTo>
                  <a:pt x="2328" y="351"/>
                </a:lnTo>
                <a:lnTo>
                  <a:pt x="2353" y="370"/>
                </a:lnTo>
                <a:lnTo>
                  <a:pt x="2358" y="381"/>
                </a:lnTo>
                <a:lnTo>
                  <a:pt x="2358" y="397"/>
                </a:lnTo>
                <a:lnTo>
                  <a:pt x="2353" y="417"/>
                </a:lnTo>
                <a:lnTo>
                  <a:pt x="2345" y="437"/>
                </a:lnTo>
                <a:lnTo>
                  <a:pt x="2335" y="458"/>
                </a:lnTo>
                <a:lnTo>
                  <a:pt x="2322" y="475"/>
                </a:lnTo>
                <a:lnTo>
                  <a:pt x="2309" y="487"/>
                </a:lnTo>
                <a:lnTo>
                  <a:pt x="2296" y="492"/>
                </a:lnTo>
                <a:lnTo>
                  <a:pt x="2259" y="498"/>
                </a:lnTo>
                <a:lnTo>
                  <a:pt x="2222" y="509"/>
                </a:lnTo>
                <a:lnTo>
                  <a:pt x="2188" y="523"/>
                </a:lnTo>
                <a:lnTo>
                  <a:pt x="2156" y="539"/>
                </a:lnTo>
                <a:lnTo>
                  <a:pt x="2125" y="558"/>
                </a:lnTo>
                <a:lnTo>
                  <a:pt x="2096" y="579"/>
                </a:lnTo>
                <a:lnTo>
                  <a:pt x="2068" y="602"/>
                </a:lnTo>
                <a:lnTo>
                  <a:pt x="2044" y="626"/>
                </a:lnTo>
                <a:lnTo>
                  <a:pt x="2021" y="652"/>
                </a:lnTo>
                <a:lnTo>
                  <a:pt x="2000" y="681"/>
                </a:lnTo>
                <a:lnTo>
                  <a:pt x="1982" y="709"/>
                </a:lnTo>
                <a:lnTo>
                  <a:pt x="1966" y="740"/>
                </a:lnTo>
                <a:lnTo>
                  <a:pt x="1952" y="770"/>
                </a:lnTo>
                <a:lnTo>
                  <a:pt x="1942" y="800"/>
                </a:lnTo>
                <a:lnTo>
                  <a:pt x="1933" y="832"/>
                </a:lnTo>
                <a:lnTo>
                  <a:pt x="1928" y="863"/>
                </a:lnTo>
                <a:lnTo>
                  <a:pt x="1921" y="899"/>
                </a:lnTo>
                <a:lnTo>
                  <a:pt x="1915" y="934"/>
                </a:lnTo>
                <a:lnTo>
                  <a:pt x="1904" y="970"/>
                </a:lnTo>
                <a:lnTo>
                  <a:pt x="1893" y="1005"/>
                </a:lnTo>
                <a:lnTo>
                  <a:pt x="1877" y="1039"/>
                </a:lnTo>
                <a:lnTo>
                  <a:pt x="1859" y="1070"/>
                </a:lnTo>
                <a:lnTo>
                  <a:pt x="1836" y="1098"/>
                </a:lnTo>
                <a:lnTo>
                  <a:pt x="1809" y="1122"/>
                </a:lnTo>
                <a:lnTo>
                  <a:pt x="1801" y="1124"/>
                </a:lnTo>
                <a:lnTo>
                  <a:pt x="1792" y="1126"/>
                </a:lnTo>
                <a:lnTo>
                  <a:pt x="1783" y="1123"/>
                </a:lnTo>
                <a:lnTo>
                  <a:pt x="1772" y="1119"/>
                </a:lnTo>
                <a:lnTo>
                  <a:pt x="1764" y="1114"/>
                </a:lnTo>
                <a:lnTo>
                  <a:pt x="1757" y="1106"/>
                </a:lnTo>
                <a:lnTo>
                  <a:pt x="1751" y="1100"/>
                </a:lnTo>
                <a:lnTo>
                  <a:pt x="1749" y="1092"/>
                </a:lnTo>
                <a:lnTo>
                  <a:pt x="1748" y="1070"/>
                </a:lnTo>
                <a:lnTo>
                  <a:pt x="1746" y="1047"/>
                </a:lnTo>
                <a:lnTo>
                  <a:pt x="1748" y="1023"/>
                </a:lnTo>
                <a:lnTo>
                  <a:pt x="1748" y="999"/>
                </a:lnTo>
                <a:lnTo>
                  <a:pt x="1749" y="974"/>
                </a:lnTo>
                <a:lnTo>
                  <a:pt x="1749" y="950"/>
                </a:lnTo>
                <a:lnTo>
                  <a:pt x="1746" y="924"/>
                </a:lnTo>
                <a:lnTo>
                  <a:pt x="1744" y="899"/>
                </a:lnTo>
                <a:lnTo>
                  <a:pt x="1737" y="875"/>
                </a:lnTo>
                <a:lnTo>
                  <a:pt x="1728" y="850"/>
                </a:lnTo>
                <a:lnTo>
                  <a:pt x="1717" y="827"/>
                </a:lnTo>
                <a:lnTo>
                  <a:pt x="1700" y="804"/>
                </a:lnTo>
                <a:lnTo>
                  <a:pt x="1678" y="783"/>
                </a:lnTo>
                <a:lnTo>
                  <a:pt x="1652" y="762"/>
                </a:lnTo>
                <a:lnTo>
                  <a:pt x="1620" y="744"/>
                </a:lnTo>
                <a:lnTo>
                  <a:pt x="1581" y="726"/>
                </a:lnTo>
                <a:lnTo>
                  <a:pt x="1582" y="728"/>
                </a:lnTo>
                <a:lnTo>
                  <a:pt x="1589" y="736"/>
                </a:lnTo>
                <a:lnTo>
                  <a:pt x="1600" y="748"/>
                </a:lnTo>
                <a:lnTo>
                  <a:pt x="1614" y="762"/>
                </a:lnTo>
                <a:lnTo>
                  <a:pt x="1630" y="778"/>
                </a:lnTo>
                <a:lnTo>
                  <a:pt x="1643" y="792"/>
                </a:lnTo>
                <a:lnTo>
                  <a:pt x="1655" y="802"/>
                </a:lnTo>
                <a:lnTo>
                  <a:pt x="1661" y="810"/>
                </a:lnTo>
                <a:lnTo>
                  <a:pt x="1670" y="823"/>
                </a:lnTo>
                <a:lnTo>
                  <a:pt x="1678" y="836"/>
                </a:lnTo>
                <a:lnTo>
                  <a:pt x="1683" y="849"/>
                </a:lnTo>
                <a:lnTo>
                  <a:pt x="1688" y="862"/>
                </a:lnTo>
                <a:lnTo>
                  <a:pt x="1692" y="877"/>
                </a:lnTo>
                <a:lnTo>
                  <a:pt x="1697" y="893"/>
                </a:lnTo>
                <a:lnTo>
                  <a:pt x="1702" y="911"/>
                </a:lnTo>
                <a:lnTo>
                  <a:pt x="1710" y="930"/>
                </a:lnTo>
                <a:lnTo>
                  <a:pt x="1717" y="988"/>
                </a:lnTo>
                <a:lnTo>
                  <a:pt x="1720" y="1031"/>
                </a:lnTo>
                <a:lnTo>
                  <a:pt x="1723" y="1067"/>
                </a:lnTo>
                <a:lnTo>
                  <a:pt x="1724" y="1110"/>
                </a:lnTo>
                <a:lnTo>
                  <a:pt x="1726" y="1123"/>
                </a:lnTo>
                <a:lnTo>
                  <a:pt x="1731" y="1136"/>
                </a:lnTo>
                <a:lnTo>
                  <a:pt x="1737" y="1148"/>
                </a:lnTo>
                <a:lnTo>
                  <a:pt x="1748" y="1155"/>
                </a:lnTo>
                <a:lnTo>
                  <a:pt x="1759" y="1162"/>
                </a:lnTo>
                <a:lnTo>
                  <a:pt x="1771" y="1166"/>
                </a:lnTo>
                <a:lnTo>
                  <a:pt x="1787" y="1166"/>
                </a:lnTo>
                <a:lnTo>
                  <a:pt x="1803" y="1163"/>
                </a:lnTo>
                <a:lnTo>
                  <a:pt x="1802" y="1197"/>
                </a:lnTo>
                <a:lnTo>
                  <a:pt x="1796" y="1230"/>
                </a:lnTo>
                <a:lnTo>
                  <a:pt x="1784" y="1261"/>
                </a:lnTo>
                <a:lnTo>
                  <a:pt x="1769" y="1290"/>
                </a:lnTo>
                <a:lnTo>
                  <a:pt x="1750" y="1314"/>
                </a:lnTo>
                <a:lnTo>
                  <a:pt x="1730" y="1332"/>
                </a:lnTo>
                <a:lnTo>
                  <a:pt x="1708" y="1343"/>
                </a:lnTo>
                <a:lnTo>
                  <a:pt x="1686" y="1345"/>
                </a:lnTo>
                <a:lnTo>
                  <a:pt x="1648" y="1338"/>
                </a:lnTo>
                <a:lnTo>
                  <a:pt x="1626" y="1323"/>
                </a:lnTo>
                <a:lnTo>
                  <a:pt x="1617" y="1305"/>
                </a:lnTo>
                <a:lnTo>
                  <a:pt x="1616" y="1285"/>
                </a:lnTo>
                <a:lnTo>
                  <a:pt x="1618" y="1264"/>
                </a:lnTo>
                <a:lnTo>
                  <a:pt x="1622" y="1245"/>
                </a:lnTo>
                <a:lnTo>
                  <a:pt x="1624" y="1228"/>
                </a:lnTo>
                <a:lnTo>
                  <a:pt x="1620" y="1216"/>
                </a:lnTo>
                <a:lnTo>
                  <a:pt x="1607" y="1208"/>
                </a:lnTo>
                <a:lnTo>
                  <a:pt x="1599" y="1215"/>
                </a:lnTo>
                <a:lnTo>
                  <a:pt x="1596" y="1233"/>
                </a:lnTo>
                <a:lnTo>
                  <a:pt x="1596" y="1260"/>
                </a:lnTo>
                <a:lnTo>
                  <a:pt x="1600" y="1290"/>
                </a:lnTo>
                <a:lnTo>
                  <a:pt x="1607" y="1322"/>
                </a:lnTo>
                <a:lnTo>
                  <a:pt x="1614" y="1351"/>
                </a:lnTo>
                <a:lnTo>
                  <a:pt x="1624" y="1374"/>
                </a:lnTo>
                <a:lnTo>
                  <a:pt x="1643" y="1425"/>
                </a:lnTo>
                <a:lnTo>
                  <a:pt x="1656" y="1480"/>
                </a:lnTo>
                <a:lnTo>
                  <a:pt x="1667" y="1536"/>
                </a:lnTo>
                <a:lnTo>
                  <a:pt x="1679" y="1591"/>
                </a:lnTo>
                <a:lnTo>
                  <a:pt x="1695" y="1643"/>
                </a:lnTo>
                <a:lnTo>
                  <a:pt x="1715" y="1688"/>
                </a:lnTo>
                <a:lnTo>
                  <a:pt x="1745" y="1726"/>
                </a:lnTo>
                <a:lnTo>
                  <a:pt x="1785" y="1753"/>
                </a:lnTo>
                <a:lnTo>
                  <a:pt x="1806" y="1762"/>
                </a:lnTo>
                <a:lnTo>
                  <a:pt x="1824" y="1775"/>
                </a:lnTo>
                <a:lnTo>
                  <a:pt x="1838" y="1789"/>
                </a:lnTo>
                <a:lnTo>
                  <a:pt x="1851" y="1803"/>
                </a:lnTo>
                <a:lnTo>
                  <a:pt x="1863" y="1820"/>
                </a:lnTo>
                <a:lnTo>
                  <a:pt x="1875" y="1838"/>
                </a:lnTo>
                <a:lnTo>
                  <a:pt x="1886" y="1858"/>
                </a:lnTo>
                <a:lnTo>
                  <a:pt x="1900" y="1878"/>
                </a:lnTo>
                <a:lnTo>
                  <a:pt x="1904" y="1890"/>
                </a:lnTo>
                <a:lnTo>
                  <a:pt x="1902" y="1899"/>
                </a:lnTo>
                <a:lnTo>
                  <a:pt x="1894" y="1907"/>
                </a:lnTo>
                <a:lnTo>
                  <a:pt x="1884" y="1912"/>
                </a:lnTo>
                <a:lnTo>
                  <a:pt x="1854" y="1920"/>
                </a:lnTo>
                <a:lnTo>
                  <a:pt x="1827" y="1921"/>
                </a:lnTo>
                <a:lnTo>
                  <a:pt x="1802" y="1917"/>
                </a:lnTo>
                <a:lnTo>
                  <a:pt x="1780" y="1911"/>
                </a:lnTo>
                <a:lnTo>
                  <a:pt x="1761" y="1899"/>
                </a:lnTo>
                <a:lnTo>
                  <a:pt x="1739" y="1886"/>
                </a:lnTo>
                <a:lnTo>
                  <a:pt x="1715" y="1872"/>
                </a:lnTo>
                <a:lnTo>
                  <a:pt x="1691" y="1855"/>
                </a:lnTo>
                <a:lnTo>
                  <a:pt x="1688" y="1847"/>
                </a:lnTo>
                <a:lnTo>
                  <a:pt x="1688" y="1834"/>
                </a:lnTo>
                <a:lnTo>
                  <a:pt x="1688" y="1820"/>
                </a:lnTo>
                <a:lnTo>
                  <a:pt x="1687" y="1806"/>
                </a:lnTo>
                <a:lnTo>
                  <a:pt x="1682" y="1797"/>
                </a:lnTo>
                <a:lnTo>
                  <a:pt x="1675" y="1789"/>
                </a:lnTo>
                <a:lnTo>
                  <a:pt x="1665" y="1787"/>
                </a:lnTo>
                <a:lnTo>
                  <a:pt x="1652" y="1788"/>
                </a:lnTo>
                <a:lnTo>
                  <a:pt x="1656" y="1753"/>
                </a:lnTo>
                <a:lnTo>
                  <a:pt x="1657" y="1718"/>
                </a:lnTo>
                <a:lnTo>
                  <a:pt x="1655" y="1684"/>
                </a:lnTo>
                <a:lnTo>
                  <a:pt x="1649" y="1652"/>
                </a:lnTo>
                <a:lnTo>
                  <a:pt x="1640" y="1620"/>
                </a:lnTo>
                <a:lnTo>
                  <a:pt x="1629" y="1590"/>
                </a:lnTo>
                <a:lnTo>
                  <a:pt x="1614" y="1560"/>
                </a:lnTo>
                <a:lnTo>
                  <a:pt x="1598" y="1533"/>
                </a:lnTo>
                <a:lnTo>
                  <a:pt x="1580" y="1506"/>
                </a:lnTo>
                <a:lnTo>
                  <a:pt x="1559" y="1480"/>
                </a:lnTo>
                <a:lnTo>
                  <a:pt x="1536" y="1454"/>
                </a:lnTo>
                <a:lnTo>
                  <a:pt x="1512" y="1432"/>
                </a:lnTo>
                <a:lnTo>
                  <a:pt x="1487" y="1410"/>
                </a:lnTo>
                <a:lnTo>
                  <a:pt x="1461" y="1388"/>
                </a:lnTo>
                <a:lnTo>
                  <a:pt x="1434" y="1367"/>
                </a:lnTo>
                <a:lnTo>
                  <a:pt x="1405" y="1348"/>
                </a:lnTo>
                <a:lnTo>
                  <a:pt x="1401" y="1330"/>
                </a:lnTo>
                <a:lnTo>
                  <a:pt x="1400" y="1318"/>
                </a:lnTo>
                <a:lnTo>
                  <a:pt x="1396" y="1308"/>
                </a:lnTo>
                <a:lnTo>
                  <a:pt x="1390" y="1299"/>
                </a:lnTo>
                <a:lnTo>
                  <a:pt x="1382" y="1291"/>
                </a:lnTo>
                <a:lnTo>
                  <a:pt x="1375" y="1286"/>
                </a:lnTo>
                <a:lnTo>
                  <a:pt x="1366" y="1281"/>
                </a:lnTo>
                <a:lnTo>
                  <a:pt x="1357" y="1277"/>
                </a:lnTo>
                <a:lnTo>
                  <a:pt x="1348" y="1276"/>
                </a:lnTo>
                <a:lnTo>
                  <a:pt x="1329" y="1276"/>
                </a:lnTo>
                <a:lnTo>
                  <a:pt x="1310" y="1277"/>
                </a:lnTo>
                <a:lnTo>
                  <a:pt x="1292" y="1279"/>
                </a:lnTo>
                <a:lnTo>
                  <a:pt x="1274" y="1283"/>
                </a:lnTo>
                <a:lnTo>
                  <a:pt x="1257" y="1289"/>
                </a:lnTo>
                <a:lnTo>
                  <a:pt x="1241" y="1294"/>
                </a:lnTo>
                <a:lnTo>
                  <a:pt x="1225" y="1299"/>
                </a:lnTo>
                <a:lnTo>
                  <a:pt x="1211" y="1304"/>
                </a:lnTo>
                <a:lnTo>
                  <a:pt x="1198" y="1308"/>
                </a:lnTo>
                <a:lnTo>
                  <a:pt x="1185" y="1312"/>
                </a:lnTo>
                <a:lnTo>
                  <a:pt x="1172" y="1314"/>
                </a:lnTo>
                <a:lnTo>
                  <a:pt x="1159" y="1318"/>
                </a:lnTo>
                <a:lnTo>
                  <a:pt x="1145" y="1321"/>
                </a:lnTo>
                <a:lnTo>
                  <a:pt x="1132" y="1325"/>
                </a:lnTo>
                <a:lnTo>
                  <a:pt x="1119" y="1327"/>
                </a:lnTo>
                <a:lnTo>
                  <a:pt x="1106" y="1331"/>
                </a:lnTo>
                <a:lnTo>
                  <a:pt x="1092" y="1335"/>
                </a:lnTo>
                <a:lnTo>
                  <a:pt x="1079" y="1339"/>
                </a:lnTo>
                <a:lnTo>
                  <a:pt x="1065" y="1345"/>
                </a:lnTo>
                <a:lnTo>
                  <a:pt x="1052" y="1351"/>
                </a:lnTo>
                <a:lnTo>
                  <a:pt x="1038" y="1358"/>
                </a:lnTo>
                <a:lnTo>
                  <a:pt x="1024" y="1366"/>
                </a:lnTo>
                <a:lnTo>
                  <a:pt x="1011" y="1376"/>
                </a:lnTo>
                <a:lnTo>
                  <a:pt x="996" y="1387"/>
                </a:lnTo>
                <a:lnTo>
                  <a:pt x="986" y="1391"/>
                </a:lnTo>
                <a:lnTo>
                  <a:pt x="977" y="1388"/>
                </a:lnTo>
                <a:lnTo>
                  <a:pt x="966" y="1380"/>
                </a:lnTo>
                <a:lnTo>
                  <a:pt x="955" y="1369"/>
                </a:lnTo>
                <a:lnTo>
                  <a:pt x="942" y="1357"/>
                </a:lnTo>
                <a:lnTo>
                  <a:pt x="929" y="1344"/>
                </a:lnTo>
                <a:lnTo>
                  <a:pt x="915" y="1335"/>
                </a:lnTo>
                <a:lnTo>
                  <a:pt x="900" y="1329"/>
                </a:lnTo>
                <a:lnTo>
                  <a:pt x="872" y="1327"/>
                </a:lnTo>
                <a:lnTo>
                  <a:pt x="849" y="1335"/>
                </a:lnTo>
                <a:lnTo>
                  <a:pt x="831" y="1349"/>
                </a:lnTo>
                <a:lnTo>
                  <a:pt x="818" y="1369"/>
                </a:lnTo>
                <a:lnTo>
                  <a:pt x="810" y="1393"/>
                </a:lnTo>
                <a:lnTo>
                  <a:pt x="807" y="1418"/>
                </a:lnTo>
                <a:lnTo>
                  <a:pt x="810" y="1441"/>
                </a:lnTo>
                <a:lnTo>
                  <a:pt x="816" y="1463"/>
                </a:lnTo>
                <a:lnTo>
                  <a:pt x="831" y="1490"/>
                </a:lnTo>
                <a:lnTo>
                  <a:pt x="850" y="1515"/>
                </a:lnTo>
                <a:lnTo>
                  <a:pt x="872" y="1539"/>
                </a:lnTo>
                <a:lnTo>
                  <a:pt x="895" y="1561"/>
                </a:lnTo>
                <a:lnTo>
                  <a:pt x="921" y="1583"/>
                </a:lnTo>
                <a:lnTo>
                  <a:pt x="947" y="1605"/>
                </a:lnTo>
                <a:lnTo>
                  <a:pt x="973" y="1626"/>
                </a:lnTo>
                <a:lnTo>
                  <a:pt x="998" y="1645"/>
                </a:lnTo>
                <a:lnTo>
                  <a:pt x="1021" y="1666"/>
                </a:lnTo>
                <a:lnTo>
                  <a:pt x="1042" y="1687"/>
                </a:lnTo>
                <a:lnTo>
                  <a:pt x="1060" y="1706"/>
                </a:lnTo>
                <a:lnTo>
                  <a:pt x="1074" y="1727"/>
                </a:lnTo>
                <a:lnTo>
                  <a:pt x="1083" y="1749"/>
                </a:lnTo>
                <a:lnTo>
                  <a:pt x="1087" y="1770"/>
                </a:lnTo>
                <a:lnTo>
                  <a:pt x="1084" y="1793"/>
                </a:lnTo>
                <a:lnTo>
                  <a:pt x="1075" y="1816"/>
                </a:lnTo>
                <a:lnTo>
                  <a:pt x="1071" y="1818"/>
                </a:lnTo>
                <a:lnTo>
                  <a:pt x="1062" y="1818"/>
                </a:lnTo>
                <a:lnTo>
                  <a:pt x="1049" y="1816"/>
                </a:lnTo>
                <a:lnTo>
                  <a:pt x="1034" y="1812"/>
                </a:lnTo>
                <a:lnTo>
                  <a:pt x="1016" y="1807"/>
                </a:lnTo>
                <a:lnTo>
                  <a:pt x="995" y="1799"/>
                </a:lnTo>
                <a:lnTo>
                  <a:pt x="975" y="1792"/>
                </a:lnTo>
                <a:lnTo>
                  <a:pt x="953" y="1781"/>
                </a:lnTo>
              </a:path>
            </a:pathLst>
          </a:custGeom>
          <a:solidFill>
            <a:srgbClr val="AD69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6085" name="Freeform 5"/>
          <p:cNvSpPr>
            <a:spLocks/>
          </p:cNvSpPr>
          <p:nvPr/>
        </p:nvSpPr>
        <p:spPr bwMode="auto">
          <a:xfrm>
            <a:off x="8166100" y="2589213"/>
            <a:ext cx="125413" cy="206375"/>
          </a:xfrm>
          <a:custGeom>
            <a:avLst/>
            <a:gdLst>
              <a:gd name="T0" fmla="*/ 0 w 79"/>
              <a:gd name="T1" fmla="*/ 2147483647 h 130"/>
              <a:gd name="T2" fmla="*/ 2147483647 w 79"/>
              <a:gd name="T3" fmla="*/ 2147483647 h 130"/>
              <a:gd name="T4" fmla="*/ 2147483647 w 79"/>
              <a:gd name="T5" fmla="*/ 2147483647 h 130"/>
              <a:gd name="T6" fmla="*/ 2147483647 w 79"/>
              <a:gd name="T7" fmla="*/ 2147483647 h 130"/>
              <a:gd name="T8" fmla="*/ 2147483647 w 79"/>
              <a:gd name="T9" fmla="*/ 2147483647 h 130"/>
              <a:gd name="T10" fmla="*/ 2147483647 w 79"/>
              <a:gd name="T11" fmla="*/ 2147483647 h 130"/>
              <a:gd name="T12" fmla="*/ 2147483647 w 79"/>
              <a:gd name="T13" fmla="*/ 2147483647 h 130"/>
              <a:gd name="T14" fmla="*/ 2147483647 w 79"/>
              <a:gd name="T15" fmla="*/ 2147483647 h 130"/>
              <a:gd name="T16" fmla="*/ 2147483647 w 79"/>
              <a:gd name="T17" fmla="*/ 2147483647 h 130"/>
              <a:gd name="T18" fmla="*/ 2147483647 w 79"/>
              <a:gd name="T19" fmla="*/ 2147483647 h 130"/>
              <a:gd name="T20" fmla="*/ 2147483647 w 79"/>
              <a:gd name="T21" fmla="*/ 2147483647 h 130"/>
              <a:gd name="T22" fmla="*/ 2147483647 w 79"/>
              <a:gd name="T23" fmla="*/ 2147483647 h 130"/>
              <a:gd name="T24" fmla="*/ 2147483647 w 79"/>
              <a:gd name="T25" fmla="*/ 2147483647 h 130"/>
              <a:gd name="T26" fmla="*/ 2147483647 w 79"/>
              <a:gd name="T27" fmla="*/ 2147483647 h 130"/>
              <a:gd name="T28" fmla="*/ 2147483647 w 79"/>
              <a:gd name="T29" fmla="*/ 2147483647 h 130"/>
              <a:gd name="T30" fmla="*/ 2147483647 w 79"/>
              <a:gd name="T31" fmla="*/ 2147483647 h 130"/>
              <a:gd name="T32" fmla="*/ 2147483647 w 79"/>
              <a:gd name="T33" fmla="*/ 0 h 130"/>
              <a:gd name="T34" fmla="*/ 2147483647 w 79"/>
              <a:gd name="T35" fmla="*/ 2147483647 h 130"/>
              <a:gd name="T36" fmla="*/ 2147483647 w 79"/>
              <a:gd name="T37" fmla="*/ 2147483647 h 130"/>
              <a:gd name="T38" fmla="*/ 2147483647 w 79"/>
              <a:gd name="T39" fmla="*/ 2147483647 h 130"/>
              <a:gd name="T40" fmla="*/ 2147483647 w 79"/>
              <a:gd name="T41" fmla="*/ 2147483647 h 130"/>
              <a:gd name="T42" fmla="*/ 2147483647 w 79"/>
              <a:gd name="T43" fmla="*/ 2147483647 h 130"/>
              <a:gd name="T44" fmla="*/ 2147483647 w 79"/>
              <a:gd name="T45" fmla="*/ 2147483647 h 130"/>
              <a:gd name="T46" fmla="*/ 2147483647 w 79"/>
              <a:gd name="T47" fmla="*/ 2147483647 h 130"/>
              <a:gd name="T48" fmla="*/ 0 w 79"/>
              <a:gd name="T49" fmla="*/ 2147483647 h 1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9"/>
              <a:gd name="T76" fmla="*/ 0 h 130"/>
              <a:gd name="T77" fmla="*/ 79 w 79"/>
              <a:gd name="T78" fmla="*/ 130 h 1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9" h="130">
                <a:moveTo>
                  <a:pt x="0" y="110"/>
                </a:moveTo>
                <a:lnTo>
                  <a:pt x="1" y="112"/>
                </a:lnTo>
                <a:lnTo>
                  <a:pt x="7" y="114"/>
                </a:lnTo>
                <a:lnTo>
                  <a:pt x="13" y="118"/>
                </a:lnTo>
                <a:lnTo>
                  <a:pt x="21" y="121"/>
                </a:lnTo>
                <a:lnTo>
                  <a:pt x="30" y="125"/>
                </a:lnTo>
                <a:lnTo>
                  <a:pt x="40" y="128"/>
                </a:lnTo>
                <a:lnTo>
                  <a:pt x="48" y="129"/>
                </a:lnTo>
                <a:lnTo>
                  <a:pt x="56" y="126"/>
                </a:lnTo>
                <a:lnTo>
                  <a:pt x="70" y="112"/>
                </a:lnTo>
                <a:lnTo>
                  <a:pt x="76" y="93"/>
                </a:lnTo>
                <a:lnTo>
                  <a:pt x="78" y="72"/>
                </a:lnTo>
                <a:lnTo>
                  <a:pt x="76" y="51"/>
                </a:lnTo>
                <a:lnTo>
                  <a:pt x="71" y="32"/>
                </a:lnTo>
                <a:lnTo>
                  <a:pt x="65" y="15"/>
                </a:lnTo>
                <a:lnTo>
                  <a:pt x="61" y="4"/>
                </a:lnTo>
                <a:lnTo>
                  <a:pt x="59" y="0"/>
                </a:lnTo>
                <a:lnTo>
                  <a:pt x="59" y="4"/>
                </a:lnTo>
                <a:lnTo>
                  <a:pt x="59" y="14"/>
                </a:lnTo>
                <a:lnTo>
                  <a:pt x="58" y="29"/>
                </a:lnTo>
                <a:lnTo>
                  <a:pt x="54" y="46"/>
                </a:lnTo>
                <a:lnTo>
                  <a:pt x="48" y="65"/>
                </a:lnTo>
                <a:lnTo>
                  <a:pt x="37" y="83"/>
                </a:lnTo>
                <a:lnTo>
                  <a:pt x="21" y="98"/>
                </a:lnTo>
                <a:lnTo>
                  <a:pt x="0" y="110"/>
                </a:lnTo>
              </a:path>
            </a:pathLst>
          </a:custGeom>
          <a:solidFill>
            <a:srgbClr val="AD69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6086" name="Freeform 6"/>
          <p:cNvSpPr>
            <a:spLocks/>
          </p:cNvSpPr>
          <p:nvPr/>
        </p:nvSpPr>
        <p:spPr bwMode="auto">
          <a:xfrm>
            <a:off x="8128000" y="2949575"/>
            <a:ext cx="112713" cy="57150"/>
          </a:xfrm>
          <a:custGeom>
            <a:avLst/>
            <a:gdLst>
              <a:gd name="T0" fmla="*/ 0 w 71"/>
              <a:gd name="T1" fmla="*/ 2147483647 h 36"/>
              <a:gd name="T2" fmla="*/ 2147483647 w 71"/>
              <a:gd name="T3" fmla="*/ 2147483647 h 36"/>
              <a:gd name="T4" fmla="*/ 2147483647 w 71"/>
              <a:gd name="T5" fmla="*/ 2147483647 h 36"/>
              <a:gd name="T6" fmla="*/ 2147483647 w 71"/>
              <a:gd name="T7" fmla="*/ 2147483647 h 36"/>
              <a:gd name="T8" fmla="*/ 2147483647 w 71"/>
              <a:gd name="T9" fmla="*/ 2147483647 h 36"/>
              <a:gd name="T10" fmla="*/ 2147483647 w 71"/>
              <a:gd name="T11" fmla="*/ 2147483647 h 36"/>
              <a:gd name="T12" fmla="*/ 2147483647 w 71"/>
              <a:gd name="T13" fmla="*/ 2147483647 h 36"/>
              <a:gd name="T14" fmla="*/ 2147483647 w 71"/>
              <a:gd name="T15" fmla="*/ 2147483647 h 36"/>
              <a:gd name="T16" fmla="*/ 2147483647 w 71"/>
              <a:gd name="T17" fmla="*/ 2147483647 h 36"/>
              <a:gd name="T18" fmla="*/ 2147483647 w 71"/>
              <a:gd name="T19" fmla="*/ 0 h 36"/>
              <a:gd name="T20" fmla="*/ 2147483647 w 71"/>
              <a:gd name="T21" fmla="*/ 0 h 36"/>
              <a:gd name="T22" fmla="*/ 2147483647 w 71"/>
              <a:gd name="T23" fmla="*/ 0 h 36"/>
              <a:gd name="T24" fmla="*/ 2147483647 w 71"/>
              <a:gd name="T25" fmla="*/ 2147483647 h 36"/>
              <a:gd name="T26" fmla="*/ 2147483647 w 71"/>
              <a:gd name="T27" fmla="*/ 2147483647 h 36"/>
              <a:gd name="T28" fmla="*/ 2147483647 w 71"/>
              <a:gd name="T29" fmla="*/ 2147483647 h 36"/>
              <a:gd name="T30" fmla="*/ 2147483647 w 71"/>
              <a:gd name="T31" fmla="*/ 2147483647 h 36"/>
              <a:gd name="T32" fmla="*/ 2147483647 w 71"/>
              <a:gd name="T33" fmla="*/ 2147483647 h 36"/>
              <a:gd name="T34" fmla="*/ 2147483647 w 71"/>
              <a:gd name="T35" fmla="*/ 2147483647 h 36"/>
              <a:gd name="T36" fmla="*/ 2147483647 w 71"/>
              <a:gd name="T37" fmla="*/ 2147483647 h 36"/>
              <a:gd name="T38" fmla="*/ 2147483647 w 71"/>
              <a:gd name="T39" fmla="*/ 2147483647 h 36"/>
              <a:gd name="T40" fmla="*/ 2147483647 w 71"/>
              <a:gd name="T41" fmla="*/ 2147483647 h 36"/>
              <a:gd name="T42" fmla="*/ 2147483647 w 71"/>
              <a:gd name="T43" fmla="*/ 2147483647 h 36"/>
              <a:gd name="T44" fmla="*/ 2147483647 w 71"/>
              <a:gd name="T45" fmla="*/ 2147483647 h 36"/>
              <a:gd name="T46" fmla="*/ 2147483647 w 71"/>
              <a:gd name="T47" fmla="*/ 2147483647 h 36"/>
              <a:gd name="T48" fmla="*/ 2147483647 w 71"/>
              <a:gd name="T49" fmla="*/ 2147483647 h 36"/>
              <a:gd name="T50" fmla="*/ 2147483647 w 71"/>
              <a:gd name="T51" fmla="*/ 2147483647 h 36"/>
              <a:gd name="T52" fmla="*/ 2147483647 w 71"/>
              <a:gd name="T53" fmla="*/ 2147483647 h 36"/>
              <a:gd name="T54" fmla="*/ 2147483647 w 71"/>
              <a:gd name="T55" fmla="*/ 2147483647 h 36"/>
              <a:gd name="T56" fmla="*/ 0 w 71"/>
              <a:gd name="T57" fmla="*/ 2147483647 h 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1"/>
              <a:gd name="T88" fmla="*/ 0 h 36"/>
              <a:gd name="T89" fmla="*/ 71 w 71"/>
              <a:gd name="T90" fmla="*/ 36 h 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1" h="36">
                <a:moveTo>
                  <a:pt x="0" y="23"/>
                </a:moveTo>
                <a:lnTo>
                  <a:pt x="5" y="24"/>
                </a:lnTo>
                <a:lnTo>
                  <a:pt x="10" y="25"/>
                </a:lnTo>
                <a:lnTo>
                  <a:pt x="15" y="25"/>
                </a:lnTo>
                <a:lnTo>
                  <a:pt x="20" y="23"/>
                </a:lnTo>
                <a:lnTo>
                  <a:pt x="29" y="16"/>
                </a:lnTo>
                <a:lnTo>
                  <a:pt x="35" y="12"/>
                </a:lnTo>
                <a:lnTo>
                  <a:pt x="43" y="6"/>
                </a:lnTo>
                <a:lnTo>
                  <a:pt x="52" y="1"/>
                </a:lnTo>
                <a:lnTo>
                  <a:pt x="55" y="0"/>
                </a:lnTo>
                <a:lnTo>
                  <a:pt x="59" y="0"/>
                </a:lnTo>
                <a:lnTo>
                  <a:pt x="63" y="0"/>
                </a:lnTo>
                <a:lnTo>
                  <a:pt x="65" y="2"/>
                </a:lnTo>
                <a:lnTo>
                  <a:pt x="69" y="10"/>
                </a:lnTo>
                <a:lnTo>
                  <a:pt x="70" y="20"/>
                </a:lnTo>
                <a:lnTo>
                  <a:pt x="66" y="28"/>
                </a:lnTo>
                <a:lnTo>
                  <a:pt x="59" y="34"/>
                </a:lnTo>
                <a:lnTo>
                  <a:pt x="54" y="35"/>
                </a:lnTo>
                <a:lnTo>
                  <a:pt x="49" y="34"/>
                </a:lnTo>
                <a:lnTo>
                  <a:pt x="43" y="32"/>
                </a:lnTo>
                <a:lnTo>
                  <a:pt x="39" y="29"/>
                </a:lnTo>
                <a:lnTo>
                  <a:pt x="34" y="27"/>
                </a:lnTo>
                <a:lnTo>
                  <a:pt x="29" y="25"/>
                </a:lnTo>
                <a:lnTo>
                  <a:pt x="23" y="24"/>
                </a:lnTo>
                <a:lnTo>
                  <a:pt x="18" y="25"/>
                </a:lnTo>
                <a:lnTo>
                  <a:pt x="18" y="24"/>
                </a:lnTo>
                <a:lnTo>
                  <a:pt x="20" y="24"/>
                </a:lnTo>
                <a:lnTo>
                  <a:pt x="20" y="23"/>
                </a:lnTo>
                <a:lnTo>
                  <a:pt x="0" y="23"/>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6087" name="Freeform 7"/>
          <p:cNvSpPr>
            <a:spLocks/>
          </p:cNvSpPr>
          <p:nvPr/>
        </p:nvSpPr>
        <p:spPr bwMode="auto">
          <a:xfrm>
            <a:off x="7969250" y="3282950"/>
            <a:ext cx="238125" cy="87313"/>
          </a:xfrm>
          <a:custGeom>
            <a:avLst/>
            <a:gdLst>
              <a:gd name="T0" fmla="*/ 2147483647 w 150"/>
              <a:gd name="T1" fmla="*/ 2147483647 h 55"/>
              <a:gd name="T2" fmla="*/ 2147483647 w 150"/>
              <a:gd name="T3" fmla="*/ 2147483647 h 55"/>
              <a:gd name="T4" fmla="*/ 2147483647 w 150"/>
              <a:gd name="T5" fmla="*/ 2147483647 h 55"/>
              <a:gd name="T6" fmla="*/ 2147483647 w 150"/>
              <a:gd name="T7" fmla="*/ 2147483647 h 55"/>
              <a:gd name="T8" fmla="*/ 2147483647 w 150"/>
              <a:gd name="T9" fmla="*/ 2147483647 h 55"/>
              <a:gd name="T10" fmla="*/ 2147483647 w 150"/>
              <a:gd name="T11" fmla="*/ 2147483647 h 55"/>
              <a:gd name="T12" fmla="*/ 2147483647 w 150"/>
              <a:gd name="T13" fmla="*/ 2147483647 h 55"/>
              <a:gd name="T14" fmla="*/ 2147483647 w 150"/>
              <a:gd name="T15" fmla="*/ 2147483647 h 55"/>
              <a:gd name="T16" fmla="*/ 2147483647 w 150"/>
              <a:gd name="T17" fmla="*/ 0 h 55"/>
              <a:gd name="T18" fmla="*/ 0 w 150"/>
              <a:gd name="T19" fmla="*/ 2147483647 h 55"/>
              <a:gd name="T20" fmla="*/ 2147483647 w 150"/>
              <a:gd name="T21" fmla="*/ 2147483647 h 55"/>
              <a:gd name="T22" fmla="*/ 2147483647 w 150"/>
              <a:gd name="T23" fmla="*/ 2147483647 h 55"/>
              <a:gd name="T24" fmla="*/ 2147483647 w 150"/>
              <a:gd name="T25" fmla="*/ 2147483647 h 55"/>
              <a:gd name="T26" fmla="*/ 2147483647 w 150"/>
              <a:gd name="T27" fmla="*/ 2147483647 h 55"/>
              <a:gd name="T28" fmla="*/ 2147483647 w 150"/>
              <a:gd name="T29" fmla="*/ 2147483647 h 55"/>
              <a:gd name="T30" fmla="*/ 2147483647 w 150"/>
              <a:gd name="T31" fmla="*/ 2147483647 h 55"/>
              <a:gd name="T32" fmla="*/ 2147483647 w 150"/>
              <a:gd name="T33" fmla="*/ 2147483647 h 55"/>
              <a:gd name="T34" fmla="*/ 2147483647 w 150"/>
              <a:gd name="T35" fmla="*/ 2147483647 h 55"/>
              <a:gd name="T36" fmla="*/ 2147483647 w 150"/>
              <a:gd name="T37" fmla="*/ 2147483647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0"/>
              <a:gd name="T58" fmla="*/ 0 h 55"/>
              <a:gd name="T59" fmla="*/ 150 w 150"/>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0" h="55">
                <a:moveTo>
                  <a:pt x="144" y="27"/>
                </a:moveTo>
                <a:lnTo>
                  <a:pt x="144" y="27"/>
                </a:lnTo>
                <a:lnTo>
                  <a:pt x="110" y="35"/>
                </a:lnTo>
                <a:lnTo>
                  <a:pt x="81" y="35"/>
                </a:lnTo>
                <a:lnTo>
                  <a:pt x="60" y="31"/>
                </a:lnTo>
                <a:lnTo>
                  <a:pt x="43" y="23"/>
                </a:lnTo>
                <a:lnTo>
                  <a:pt x="31" y="15"/>
                </a:lnTo>
                <a:lnTo>
                  <a:pt x="24" y="7"/>
                </a:lnTo>
                <a:lnTo>
                  <a:pt x="17" y="0"/>
                </a:lnTo>
                <a:lnTo>
                  <a:pt x="0" y="7"/>
                </a:lnTo>
                <a:lnTo>
                  <a:pt x="3" y="12"/>
                </a:lnTo>
                <a:lnTo>
                  <a:pt x="9" y="19"/>
                </a:lnTo>
                <a:lnTo>
                  <a:pt x="18" y="29"/>
                </a:lnTo>
                <a:lnTo>
                  <a:pt x="34" y="40"/>
                </a:lnTo>
                <a:lnTo>
                  <a:pt x="55" y="49"/>
                </a:lnTo>
                <a:lnTo>
                  <a:pt x="81" y="54"/>
                </a:lnTo>
                <a:lnTo>
                  <a:pt x="112" y="54"/>
                </a:lnTo>
                <a:lnTo>
                  <a:pt x="149" y="46"/>
                </a:lnTo>
                <a:lnTo>
                  <a:pt x="144" y="27"/>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6088" name="Freeform 8"/>
          <p:cNvSpPr>
            <a:spLocks/>
          </p:cNvSpPr>
          <p:nvPr/>
        </p:nvSpPr>
        <p:spPr bwMode="auto">
          <a:xfrm>
            <a:off x="8207375" y="3305175"/>
            <a:ext cx="196850" cy="50800"/>
          </a:xfrm>
          <a:custGeom>
            <a:avLst/>
            <a:gdLst>
              <a:gd name="T0" fmla="*/ 2147483647 w 124"/>
              <a:gd name="T1" fmla="*/ 2147483647 h 32"/>
              <a:gd name="T2" fmla="*/ 2147483647 w 124"/>
              <a:gd name="T3" fmla="*/ 2147483647 h 32"/>
              <a:gd name="T4" fmla="*/ 2147483647 w 124"/>
              <a:gd name="T5" fmla="*/ 2147483647 h 32"/>
              <a:gd name="T6" fmla="*/ 2147483647 w 124"/>
              <a:gd name="T7" fmla="*/ 2147483647 h 32"/>
              <a:gd name="T8" fmla="*/ 2147483647 w 124"/>
              <a:gd name="T9" fmla="*/ 2147483647 h 32"/>
              <a:gd name="T10" fmla="*/ 2147483647 w 124"/>
              <a:gd name="T11" fmla="*/ 0 h 32"/>
              <a:gd name="T12" fmla="*/ 2147483647 w 124"/>
              <a:gd name="T13" fmla="*/ 0 h 32"/>
              <a:gd name="T14" fmla="*/ 2147483647 w 124"/>
              <a:gd name="T15" fmla="*/ 2147483647 h 32"/>
              <a:gd name="T16" fmla="*/ 0 w 124"/>
              <a:gd name="T17" fmla="*/ 2147483647 h 32"/>
              <a:gd name="T18" fmla="*/ 2147483647 w 124"/>
              <a:gd name="T19" fmla="*/ 2147483647 h 32"/>
              <a:gd name="T20" fmla="*/ 2147483647 w 124"/>
              <a:gd name="T21" fmla="*/ 2147483647 h 32"/>
              <a:gd name="T22" fmla="*/ 2147483647 w 124"/>
              <a:gd name="T23" fmla="*/ 2147483647 h 32"/>
              <a:gd name="T24" fmla="*/ 2147483647 w 124"/>
              <a:gd name="T25" fmla="*/ 2147483647 h 32"/>
              <a:gd name="T26" fmla="*/ 2147483647 w 124"/>
              <a:gd name="T27" fmla="*/ 2147483647 h 32"/>
              <a:gd name="T28" fmla="*/ 2147483647 w 124"/>
              <a:gd name="T29" fmla="*/ 2147483647 h 32"/>
              <a:gd name="T30" fmla="*/ 2147483647 w 124"/>
              <a:gd name="T31" fmla="*/ 2147483647 h 32"/>
              <a:gd name="T32" fmla="*/ 2147483647 w 124"/>
              <a:gd name="T33" fmla="*/ 2147483647 h 32"/>
              <a:gd name="T34" fmla="*/ 2147483647 w 124"/>
              <a:gd name="T35" fmla="*/ 2147483647 h 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4"/>
              <a:gd name="T55" fmla="*/ 0 h 32"/>
              <a:gd name="T56" fmla="*/ 124 w 124"/>
              <a:gd name="T57" fmla="*/ 32 h 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4" h="32">
                <a:moveTo>
                  <a:pt x="123" y="20"/>
                </a:moveTo>
                <a:lnTo>
                  <a:pt x="122" y="18"/>
                </a:lnTo>
                <a:lnTo>
                  <a:pt x="117" y="11"/>
                </a:lnTo>
                <a:lnTo>
                  <a:pt x="110" y="7"/>
                </a:lnTo>
                <a:lnTo>
                  <a:pt x="98" y="2"/>
                </a:lnTo>
                <a:lnTo>
                  <a:pt x="83" y="0"/>
                </a:lnTo>
                <a:lnTo>
                  <a:pt x="63" y="0"/>
                </a:lnTo>
                <a:lnTo>
                  <a:pt x="35" y="5"/>
                </a:lnTo>
                <a:lnTo>
                  <a:pt x="0" y="13"/>
                </a:lnTo>
                <a:lnTo>
                  <a:pt x="5" y="31"/>
                </a:lnTo>
                <a:lnTo>
                  <a:pt x="38" y="22"/>
                </a:lnTo>
                <a:lnTo>
                  <a:pt x="63" y="18"/>
                </a:lnTo>
                <a:lnTo>
                  <a:pt x="83" y="18"/>
                </a:lnTo>
                <a:lnTo>
                  <a:pt x="93" y="18"/>
                </a:lnTo>
                <a:lnTo>
                  <a:pt x="100" y="22"/>
                </a:lnTo>
                <a:lnTo>
                  <a:pt x="105" y="24"/>
                </a:lnTo>
                <a:lnTo>
                  <a:pt x="104" y="24"/>
                </a:lnTo>
                <a:lnTo>
                  <a:pt x="123" y="20"/>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46089" name="Freeform 9"/>
          <p:cNvSpPr>
            <a:spLocks/>
          </p:cNvSpPr>
          <p:nvPr/>
        </p:nvSpPr>
        <p:spPr bwMode="auto">
          <a:xfrm>
            <a:off x="8489950" y="3086100"/>
            <a:ext cx="49213" cy="65088"/>
          </a:xfrm>
          <a:custGeom>
            <a:avLst/>
            <a:gdLst>
              <a:gd name="T0" fmla="*/ 2147483647 w 31"/>
              <a:gd name="T1" fmla="*/ 0 h 41"/>
              <a:gd name="T2" fmla="*/ 2147483647 w 31"/>
              <a:gd name="T3" fmla="*/ 0 h 41"/>
              <a:gd name="T4" fmla="*/ 2147483647 w 31"/>
              <a:gd name="T5" fmla="*/ 0 h 41"/>
              <a:gd name="T6" fmla="*/ 2147483647 w 31"/>
              <a:gd name="T7" fmla="*/ 2147483647 h 41"/>
              <a:gd name="T8" fmla="*/ 2147483647 w 31"/>
              <a:gd name="T9" fmla="*/ 2147483647 h 41"/>
              <a:gd name="T10" fmla="*/ 2147483647 w 31"/>
              <a:gd name="T11" fmla="*/ 2147483647 h 41"/>
              <a:gd name="T12" fmla="*/ 2147483647 w 31"/>
              <a:gd name="T13" fmla="*/ 2147483647 h 41"/>
              <a:gd name="T14" fmla="*/ 0 w 31"/>
              <a:gd name="T15" fmla="*/ 2147483647 h 41"/>
              <a:gd name="T16" fmla="*/ 2147483647 w 31"/>
              <a:gd name="T17" fmla="*/ 2147483647 h 41"/>
              <a:gd name="T18" fmla="*/ 2147483647 w 31"/>
              <a:gd name="T19" fmla="*/ 2147483647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41"/>
              <a:gd name="T32" fmla="*/ 31 w 31"/>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41">
                <a:moveTo>
                  <a:pt x="30" y="0"/>
                </a:moveTo>
                <a:lnTo>
                  <a:pt x="30" y="0"/>
                </a:lnTo>
                <a:lnTo>
                  <a:pt x="27" y="0"/>
                </a:lnTo>
                <a:lnTo>
                  <a:pt x="22" y="1"/>
                </a:lnTo>
                <a:lnTo>
                  <a:pt x="15" y="4"/>
                </a:lnTo>
                <a:lnTo>
                  <a:pt x="7" y="8"/>
                </a:lnTo>
                <a:lnTo>
                  <a:pt x="2" y="14"/>
                </a:lnTo>
                <a:lnTo>
                  <a:pt x="0" y="21"/>
                </a:lnTo>
                <a:lnTo>
                  <a:pt x="4" y="30"/>
                </a:lnTo>
                <a:lnTo>
                  <a:pt x="15" y="40"/>
                </a:lnTo>
              </a:path>
            </a:pathLst>
          </a:custGeom>
          <a:noFill/>
          <a:ln w="12700" cap="rnd" cmpd="sng">
            <a:solidFill>
              <a:srgbClr val="7144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090" name="Freeform 10"/>
          <p:cNvSpPr>
            <a:spLocks/>
          </p:cNvSpPr>
          <p:nvPr/>
        </p:nvSpPr>
        <p:spPr bwMode="auto">
          <a:xfrm>
            <a:off x="8504238" y="3116263"/>
            <a:ext cx="61912" cy="41275"/>
          </a:xfrm>
          <a:custGeom>
            <a:avLst/>
            <a:gdLst>
              <a:gd name="T0" fmla="*/ 2147483647 w 39"/>
              <a:gd name="T1" fmla="*/ 0 h 26"/>
              <a:gd name="T2" fmla="*/ 2147483647 w 39"/>
              <a:gd name="T3" fmla="*/ 0 h 26"/>
              <a:gd name="T4" fmla="*/ 2147483647 w 39"/>
              <a:gd name="T5" fmla="*/ 2147483647 h 26"/>
              <a:gd name="T6" fmla="*/ 2147483647 w 39"/>
              <a:gd name="T7" fmla="*/ 2147483647 h 26"/>
              <a:gd name="T8" fmla="*/ 2147483647 w 39"/>
              <a:gd name="T9" fmla="*/ 2147483647 h 26"/>
              <a:gd name="T10" fmla="*/ 2147483647 w 39"/>
              <a:gd name="T11" fmla="*/ 2147483647 h 26"/>
              <a:gd name="T12" fmla="*/ 2147483647 w 39"/>
              <a:gd name="T13" fmla="*/ 2147483647 h 26"/>
              <a:gd name="T14" fmla="*/ 2147483647 w 39"/>
              <a:gd name="T15" fmla="*/ 2147483647 h 26"/>
              <a:gd name="T16" fmla="*/ 2147483647 w 39"/>
              <a:gd name="T17" fmla="*/ 2147483647 h 26"/>
              <a:gd name="T18" fmla="*/ 2147483647 w 39"/>
              <a:gd name="T19" fmla="*/ 2147483647 h 26"/>
              <a:gd name="T20" fmla="*/ 2147483647 w 39"/>
              <a:gd name="T21" fmla="*/ 2147483647 h 26"/>
              <a:gd name="T22" fmla="*/ 2147483647 w 39"/>
              <a:gd name="T23" fmla="*/ 2147483647 h 26"/>
              <a:gd name="T24" fmla="*/ 2147483647 w 39"/>
              <a:gd name="T25" fmla="*/ 2147483647 h 26"/>
              <a:gd name="T26" fmla="*/ 0 w 39"/>
              <a:gd name="T27" fmla="*/ 2147483647 h 26"/>
              <a:gd name="T28" fmla="*/ 2147483647 w 39"/>
              <a:gd name="T29" fmla="*/ 2147483647 h 26"/>
              <a:gd name="T30" fmla="*/ 2147483647 w 39"/>
              <a:gd name="T31" fmla="*/ 2147483647 h 26"/>
              <a:gd name="T32" fmla="*/ 2147483647 w 39"/>
              <a:gd name="T33" fmla="*/ 2147483647 h 26"/>
              <a:gd name="T34" fmla="*/ 2147483647 w 39"/>
              <a:gd name="T35" fmla="*/ 0 h 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
              <a:gd name="T55" fmla="*/ 0 h 26"/>
              <a:gd name="T56" fmla="*/ 39 w 39"/>
              <a:gd name="T57" fmla="*/ 26 h 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 h="26">
                <a:moveTo>
                  <a:pt x="20" y="0"/>
                </a:moveTo>
                <a:lnTo>
                  <a:pt x="20" y="0"/>
                </a:lnTo>
                <a:lnTo>
                  <a:pt x="28" y="2"/>
                </a:lnTo>
                <a:lnTo>
                  <a:pt x="33" y="4"/>
                </a:lnTo>
                <a:lnTo>
                  <a:pt x="37" y="7"/>
                </a:lnTo>
                <a:lnTo>
                  <a:pt x="38" y="12"/>
                </a:lnTo>
                <a:lnTo>
                  <a:pt x="37" y="17"/>
                </a:lnTo>
                <a:lnTo>
                  <a:pt x="33" y="21"/>
                </a:lnTo>
                <a:lnTo>
                  <a:pt x="28" y="24"/>
                </a:lnTo>
                <a:lnTo>
                  <a:pt x="20" y="25"/>
                </a:lnTo>
                <a:lnTo>
                  <a:pt x="12" y="24"/>
                </a:lnTo>
                <a:lnTo>
                  <a:pt x="7" y="21"/>
                </a:lnTo>
                <a:lnTo>
                  <a:pt x="2" y="17"/>
                </a:lnTo>
                <a:lnTo>
                  <a:pt x="0" y="12"/>
                </a:lnTo>
                <a:lnTo>
                  <a:pt x="2" y="7"/>
                </a:lnTo>
                <a:lnTo>
                  <a:pt x="7" y="4"/>
                </a:lnTo>
                <a:lnTo>
                  <a:pt x="12" y="2"/>
                </a:lnTo>
                <a:lnTo>
                  <a:pt x="20" y="0"/>
                </a:lnTo>
              </a:path>
            </a:pathLst>
          </a:custGeom>
          <a:noFill/>
          <a:ln w="12700" cap="rnd" cmpd="sng">
            <a:solidFill>
              <a:srgbClr val="7144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Tree>
    <p:extLst>
      <p:ext uri="{BB962C8B-B14F-4D97-AF65-F5344CB8AC3E}">
        <p14:creationId xmlns:p14="http://schemas.microsoft.com/office/powerpoint/2010/main" val="1261298346"/>
      </p:ext>
    </p:extLst>
  </p:cSld>
  <p:clrMapOvr>
    <a:masterClrMapping/>
  </p:clrMapOvr>
  <p:transitio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Solution</a:t>
            </a:r>
          </a:p>
        </p:txBody>
      </p:sp>
      <p:sp>
        <p:nvSpPr>
          <p:cNvPr id="6" name="Content Placeholder 5"/>
          <p:cNvSpPr>
            <a:spLocks noGrp="1"/>
          </p:cNvSpPr>
          <p:nvPr>
            <p:ph idx="1"/>
          </p:nvPr>
        </p:nvSpPr>
        <p:spPr/>
        <p:txBody>
          <a:bodyPr/>
          <a:lstStyle/>
          <a:p>
            <a:r>
              <a:rPr lang="en-US" altLang="en-US" dirty="0"/>
              <a:t>17, 16, 21, 18, 13, 16, 12, 11</a:t>
            </a:r>
          </a:p>
          <a:p>
            <a:endParaRPr lang="en-US" dirty="0"/>
          </a:p>
          <a:p>
            <a:endParaRPr lang="en-US" dirty="0"/>
          </a:p>
          <a:p>
            <a:endParaRPr lang="en-US" dirty="0"/>
          </a:p>
          <a:p>
            <a:pPr>
              <a:buClr>
                <a:srgbClr val="8E0D30"/>
              </a:buClr>
              <a:tabLst>
                <a:tab pos="2514600" algn="ctr"/>
                <a:tab pos="3200400" algn="ctr"/>
                <a:tab pos="3886200" algn="ctr"/>
                <a:tab pos="4572000" algn="ctr"/>
                <a:tab pos="5257800" algn="ctr"/>
                <a:tab pos="5943600" algn="ctr"/>
                <a:tab pos="6629400" algn="ctr"/>
                <a:tab pos="7315200" algn="ctr"/>
              </a:tabLst>
            </a:pPr>
            <a:r>
              <a:rPr lang="en-US" altLang="en-US" dirty="0"/>
              <a:t>Raw Data:	17	16	21	18	13	16	12	11</a:t>
            </a:r>
          </a:p>
          <a:p>
            <a:pPr>
              <a:buClr>
                <a:srgbClr val="8E0D30"/>
              </a:buClr>
              <a:tabLst>
                <a:tab pos="2514600" algn="ctr"/>
                <a:tab pos="3200400" algn="ctr"/>
                <a:tab pos="3886200" algn="ctr"/>
                <a:tab pos="4572000" algn="ctr"/>
                <a:tab pos="5257800" algn="ctr"/>
                <a:tab pos="5943600" algn="ctr"/>
                <a:tab pos="6629400" algn="ctr"/>
                <a:tab pos="7315200" algn="ctr"/>
              </a:tabLst>
            </a:pPr>
            <a:r>
              <a:rPr lang="en-US" altLang="en-US" dirty="0"/>
              <a:t>Ordered:	11	12	13	16	16	17	18	21</a:t>
            </a:r>
          </a:p>
          <a:p>
            <a:pPr>
              <a:buClr>
                <a:srgbClr val="8E0D30"/>
              </a:buClr>
              <a:tabLst>
                <a:tab pos="2514600" algn="ctr"/>
                <a:tab pos="3200400" algn="ctr"/>
                <a:tab pos="3886200" algn="ctr"/>
                <a:tab pos="4572000" algn="ctr"/>
                <a:tab pos="5257800" algn="ctr"/>
                <a:tab pos="5943600" algn="ctr"/>
                <a:tab pos="6629400" algn="ctr"/>
                <a:tab pos="7315200" algn="ctr"/>
              </a:tabLst>
            </a:pPr>
            <a:endParaRPr lang="en-US" dirty="0"/>
          </a:p>
          <a:p>
            <a:pPr>
              <a:buClr>
                <a:srgbClr val="8E0D30"/>
              </a:buClr>
              <a:tabLst>
                <a:tab pos="2514600" algn="ctr"/>
                <a:tab pos="3200400" algn="ctr"/>
                <a:tab pos="3886200" algn="ctr"/>
                <a:tab pos="4572000" algn="ctr"/>
                <a:tab pos="5257800" algn="ctr"/>
                <a:tab pos="5943600" algn="ctr"/>
                <a:tab pos="6629400" algn="ctr"/>
                <a:tab pos="7315200" algn="ctr"/>
              </a:tabLst>
            </a:pPr>
            <a:r>
              <a:rPr lang="en-US" dirty="0"/>
              <a:t>Median = 16</a:t>
            </a:r>
          </a:p>
        </p:txBody>
      </p:sp>
      <p:graphicFrame>
        <p:nvGraphicFramePr>
          <p:cNvPr id="7" name="Object 6"/>
          <p:cNvGraphicFramePr>
            <a:graphicFrameLocks noChangeAspect="1"/>
          </p:cNvGraphicFramePr>
          <p:nvPr>
            <p:extLst>
              <p:ext uri="{D42A27DB-BD31-4B8C-83A1-F6EECF244321}">
                <p14:modId xmlns:p14="http://schemas.microsoft.com/office/powerpoint/2010/main" val="642249570"/>
              </p:ext>
            </p:extLst>
          </p:nvPr>
        </p:nvGraphicFramePr>
        <p:xfrm>
          <a:off x="1454150" y="1828800"/>
          <a:ext cx="6235700" cy="1473200"/>
        </p:xfrm>
        <a:graphic>
          <a:graphicData uri="http://schemas.openxmlformats.org/presentationml/2006/ole">
            <mc:AlternateContent xmlns:mc="http://schemas.openxmlformats.org/markup-compatibility/2006">
              <mc:Choice xmlns:v="urn:schemas-microsoft-com:vml" Requires="v">
                <p:oleObj spid="_x0000_s46091" name="Equation" r:id="rId3" imgW="6235560" imgH="1473120" progId="Equation.DSMT4">
                  <p:embed/>
                </p:oleObj>
              </mc:Choice>
              <mc:Fallback>
                <p:oleObj name="Equation" r:id="rId3" imgW="6235560" imgH="1473120" progId="Equation.DSMT4">
                  <p:embed/>
                  <p:pic>
                    <p:nvPicPr>
                      <p:cNvPr id="4" name="Object 3"/>
                      <p:cNvPicPr/>
                      <p:nvPr/>
                    </p:nvPicPr>
                    <p:blipFill>
                      <a:blip r:embed="rId4"/>
                      <a:stretch>
                        <a:fillRect/>
                      </a:stretch>
                    </p:blipFill>
                    <p:spPr>
                      <a:xfrm>
                        <a:off x="1454150" y="1828800"/>
                        <a:ext cx="6235700" cy="1473200"/>
                      </a:xfrm>
                      <a:prstGeom prst="rect">
                        <a:avLst/>
                      </a:prstGeom>
                    </p:spPr>
                  </p:pic>
                </p:oleObj>
              </mc:Fallback>
            </mc:AlternateContent>
          </a:graphicData>
        </a:graphic>
      </p:graphicFrame>
      <p:sp>
        <p:nvSpPr>
          <p:cNvPr id="8" name="Oval 7"/>
          <p:cNvSpPr/>
          <p:nvPr/>
        </p:nvSpPr>
        <p:spPr bwMode="auto">
          <a:xfrm>
            <a:off x="4807788" y="3962400"/>
            <a:ext cx="1447800" cy="609600"/>
          </a:xfrm>
          <a:prstGeom prst="ellipse">
            <a:avLst/>
          </a:prstGeom>
          <a:noFill/>
          <a:ln w="28575"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cs typeface="Arial" charset="0"/>
            </a:endParaRPr>
          </a:p>
        </p:txBody>
      </p:sp>
    </p:spTree>
    <p:extLst>
      <p:ext uri="{BB962C8B-B14F-4D97-AF65-F5344CB8AC3E}">
        <p14:creationId xmlns:p14="http://schemas.microsoft.com/office/powerpoint/2010/main" val="416835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p:cNvSpPr>
            <a:spLocks noChangeArrowheads="1"/>
          </p:cNvSpPr>
          <p:nvPr/>
        </p:nvSpPr>
        <p:spPr bwMode="auto">
          <a:xfrm>
            <a:off x="641350" y="2003425"/>
            <a:ext cx="8229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571500" indent="-5715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9pPr>
          </a:lstStyle>
          <a:p>
            <a:pPr>
              <a:buClrTx/>
              <a:buFontTx/>
              <a:buNone/>
            </a:pPr>
            <a:r>
              <a:rPr lang="en-US" altLang="en-US" b="1" dirty="0">
                <a:solidFill>
                  <a:schemeClr val="tx2"/>
                </a:solidFill>
                <a:latin typeface="+mj-lt"/>
              </a:rPr>
              <a:t>Mode</a:t>
            </a:r>
            <a:endParaRPr lang="en-US" altLang="en-US" dirty="0">
              <a:latin typeface="+mj-lt"/>
            </a:endParaRPr>
          </a:p>
          <a:p>
            <a:pPr>
              <a:buClrTx/>
              <a:buFontTx/>
              <a:buNone/>
            </a:pPr>
            <a:r>
              <a:rPr lang="en-US" altLang="en-US" dirty="0">
                <a:latin typeface="+mj-lt"/>
              </a:rPr>
              <a:t>Raw Data:	17	</a:t>
            </a:r>
            <a:r>
              <a:rPr lang="en-US" altLang="en-US" b="1" dirty="0">
                <a:solidFill>
                  <a:srgbClr val="800080"/>
                </a:solidFill>
                <a:latin typeface="+mj-lt"/>
              </a:rPr>
              <a:t>16</a:t>
            </a:r>
            <a:r>
              <a:rPr lang="en-US" altLang="en-US" dirty="0">
                <a:latin typeface="+mj-lt"/>
              </a:rPr>
              <a:t>	21	18	13	</a:t>
            </a:r>
            <a:r>
              <a:rPr lang="en-US" altLang="en-US" b="1" dirty="0">
                <a:solidFill>
                  <a:srgbClr val="800080"/>
                </a:solidFill>
                <a:latin typeface="+mj-lt"/>
              </a:rPr>
              <a:t>16</a:t>
            </a:r>
            <a:r>
              <a:rPr lang="en-US" altLang="en-US" dirty="0">
                <a:latin typeface="+mj-lt"/>
              </a:rPr>
              <a:t>	12	11</a:t>
            </a:r>
          </a:p>
          <a:p>
            <a:pPr>
              <a:buClrTx/>
              <a:buFontTx/>
              <a:buNone/>
            </a:pPr>
            <a:endParaRPr lang="en-US" altLang="en-US" dirty="0">
              <a:latin typeface="+mj-lt"/>
            </a:endParaRPr>
          </a:p>
          <a:p>
            <a:pPr>
              <a:buClrTx/>
              <a:buFontTx/>
              <a:buNone/>
            </a:pPr>
            <a:r>
              <a:rPr lang="en-US" altLang="en-US" dirty="0">
                <a:latin typeface="+mj-lt"/>
              </a:rPr>
              <a:t>		Mode = 16</a:t>
            </a:r>
          </a:p>
        </p:txBody>
      </p:sp>
      <p:sp>
        <p:nvSpPr>
          <p:cNvPr id="3" name="Title 2"/>
          <p:cNvSpPr>
            <a:spLocks noGrp="1"/>
          </p:cNvSpPr>
          <p:nvPr>
            <p:ph type="title"/>
          </p:nvPr>
        </p:nvSpPr>
        <p:spPr/>
        <p:txBody>
          <a:bodyPr/>
          <a:lstStyle/>
          <a:p>
            <a:r>
              <a:rPr lang="en-US" dirty="0"/>
              <a:t>Solution (</a:t>
            </a:r>
            <a:r>
              <a:rPr lang="en-US" dirty="0" err="1"/>
              <a:t>cont</a:t>
            </a:r>
            <a:r>
              <a:rPr lang="en-US" dirty="0"/>
              <a:t>)</a:t>
            </a:r>
          </a:p>
        </p:txBody>
      </p:sp>
    </p:spTree>
    <p:extLst>
      <p:ext uri="{BB962C8B-B14F-4D97-AF65-F5344CB8AC3E}">
        <p14:creationId xmlns:p14="http://schemas.microsoft.com/office/powerpoint/2010/main" val="2573120914"/>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914400"/>
            <a:ext cx="8229600" cy="1143000"/>
          </a:xfrm>
          <a:noFill/>
        </p:spPr>
        <p:txBody>
          <a:bodyPr lIns="90488" tIns="44450" rIns="90488" bIns="44450" anchorCtr="1"/>
          <a:lstStyle/>
          <a:p>
            <a:r>
              <a:rPr lang="en-US" altLang="en-US" b="1">
                <a:solidFill>
                  <a:srgbClr val="8E0D30"/>
                </a:solidFill>
              </a:rPr>
              <a:t>2.4</a:t>
            </a:r>
          </a:p>
        </p:txBody>
      </p:sp>
      <p:sp>
        <p:nvSpPr>
          <p:cNvPr id="52227" name="Rectangle 3"/>
          <p:cNvSpPr>
            <a:spLocks noGrp="1" noChangeArrowheads="1"/>
          </p:cNvSpPr>
          <p:nvPr>
            <p:ph sz="half" idx="1"/>
          </p:nvPr>
        </p:nvSpPr>
        <p:spPr>
          <a:xfrm>
            <a:off x="520700" y="3048000"/>
            <a:ext cx="8242300" cy="3017838"/>
          </a:xfrm>
        </p:spPr>
        <p:txBody>
          <a:bodyPr lIns="90488" tIns="44450" rIns="90488" bIns="44450"/>
          <a:lstStyle/>
          <a:p>
            <a:pPr marL="0" indent="0" algn="ctr">
              <a:buFontTx/>
              <a:buNone/>
            </a:pPr>
            <a:r>
              <a:rPr lang="en-US" altLang="en-US" sz="4200" b="1" dirty="0">
                <a:solidFill>
                  <a:srgbClr val="141413"/>
                </a:solidFill>
              </a:rPr>
              <a:t>Numerical Measures</a:t>
            </a:r>
            <a:br>
              <a:rPr lang="en-US" altLang="en-US" sz="4200" b="1" dirty="0">
                <a:solidFill>
                  <a:srgbClr val="141413"/>
                </a:solidFill>
              </a:rPr>
            </a:br>
            <a:r>
              <a:rPr lang="en-US" altLang="en-US" sz="4200" b="1" dirty="0">
                <a:solidFill>
                  <a:srgbClr val="141413"/>
                </a:solidFill>
              </a:rPr>
              <a:t>of Variability</a:t>
            </a:r>
            <a:endParaRPr lang="en-US" altLang="en-US" sz="4200" dirty="0">
              <a:solidFill>
                <a:srgbClr val="141413"/>
              </a:solidFill>
            </a:endParaRPr>
          </a:p>
        </p:txBody>
      </p:sp>
    </p:spTree>
    <p:extLst>
      <p:ext uri="{BB962C8B-B14F-4D97-AF65-F5344CB8AC3E}">
        <p14:creationId xmlns:p14="http://schemas.microsoft.com/office/powerpoint/2010/main" val="1180597801"/>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8229600" cy="1143000"/>
          </a:xfrm>
          <a:noFill/>
        </p:spPr>
        <p:txBody>
          <a:bodyPr lIns="90488" tIns="44450" rIns="90488" bIns="44450" anchorCtr="1"/>
          <a:lstStyle/>
          <a:p>
            <a:r>
              <a:rPr lang="en-US" altLang="en-US" b="1"/>
              <a:t>Range</a:t>
            </a:r>
          </a:p>
        </p:txBody>
      </p:sp>
      <p:sp>
        <p:nvSpPr>
          <p:cNvPr id="110595" name="Rectangle 3"/>
          <p:cNvSpPr>
            <a:spLocks noGrp="1" noChangeArrowheads="1"/>
          </p:cNvSpPr>
          <p:nvPr>
            <p:ph idx="1"/>
          </p:nvPr>
        </p:nvSpPr>
        <p:spPr>
          <a:xfrm>
            <a:off x="457200" y="1143000"/>
            <a:ext cx="8229600" cy="3276600"/>
          </a:xfrm>
        </p:spPr>
        <p:txBody>
          <a:bodyPr lIns="90488" tIns="44450" rIns="90488" bIns="44450"/>
          <a:lstStyle/>
          <a:p>
            <a:pPr marL="568325" indent="-568325">
              <a:buClr>
                <a:srgbClr val="8E0D30"/>
              </a:buClr>
              <a:buFontTx/>
              <a:buAutoNum type="arabicPeriod"/>
            </a:pPr>
            <a:r>
              <a:rPr lang="en-US" altLang="en-US" dirty="0"/>
              <a:t>Measure of dispersion</a:t>
            </a:r>
          </a:p>
          <a:p>
            <a:pPr marL="568325" indent="-568325">
              <a:buClr>
                <a:srgbClr val="8E0D30"/>
              </a:buClr>
              <a:buFontTx/>
              <a:buAutoNum type="arabicPeriod"/>
            </a:pPr>
            <a:r>
              <a:rPr lang="en-US" altLang="en-US" dirty="0"/>
              <a:t>Difference between largest &amp; smallest observations</a:t>
            </a:r>
            <a:br>
              <a:rPr lang="en-US" altLang="en-US" dirty="0"/>
            </a:br>
            <a:r>
              <a:rPr lang="en-US" altLang="en-US" dirty="0"/>
              <a:t>		Range = </a:t>
            </a:r>
            <a:r>
              <a:rPr lang="en-US" altLang="en-US" i="1" dirty="0" err="1"/>
              <a:t>x</a:t>
            </a:r>
            <a:r>
              <a:rPr lang="en-US" altLang="en-US" i="1" baseline="-25000" dirty="0" err="1"/>
              <a:t>largest</a:t>
            </a:r>
            <a:r>
              <a:rPr lang="en-US" altLang="en-US" i="1" dirty="0"/>
              <a:t> – </a:t>
            </a:r>
            <a:r>
              <a:rPr lang="en-US" altLang="en-US" i="1" dirty="0" err="1"/>
              <a:t>x</a:t>
            </a:r>
            <a:r>
              <a:rPr lang="en-US" altLang="en-US" i="1" baseline="-25000" dirty="0" err="1"/>
              <a:t>smallest</a:t>
            </a:r>
            <a:endParaRPr lang="en-US" altLang="en-US" i="1" baseline="-25000" dirty="0"/>
          </a:p>
          <a:p>
            <a:pPr marL="568325" indent="-568325">
              <a:buClr>
                <a:srgbClr val="8E0D30"/>
              </a:buClr>
              <a:buFontTx/>
              <a:buAutoNum type="arabicPeriod"/>
            </a:pPr>
            <a:r>
              <a:rPr lang="en-US" altLang="en-US" dirty="0"/>
              <a:t>Ignores how data are distributed</a:t>
            </a:r>
          </a:p>
        </p:txBody>
      </p:sp>
      <p:sp>
        <p:nvSpPr>
          <p:cNvPr id="53252" name="Line 13"/>
          <p:cNvSpPr>
            <a:spLocks noChangeShapeType="1"/>
          </p:cNvSpPr>
          <p:nvPr/>
        </p:nvSpPr>
        <p:spPr bwMode="auto">
          <a:xfrm>
            <a:off x="1663700" y="5297488"/>
            <a:ext cx="213201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53" name="Freeform 14"/>
          <p:cNvSpPr>
            <a:spLocks/>
          </p:cNvSpPr>
          <p:nvPr/>
        </p:nvSpPr>
        <p:spPr bwMode="auto">
          <a:xfrm>
            <a:off x="3808413" y="5238750"/>
            <a:ext cx="109537" cy="111125"/>
          </a:xfrm>
          <a:custGeom>
            <a:avLst/>
            <a:gdLst>
              <a:gd name="T0" fmla="*/ 0 w 69"/>
              <a:gd name="T1" fmla="*/ 0 h 70"/>
              <a:gd name="T2" fmla="*/ 2147483647 w 69"/>
              <a:gd name="T3" fmla="*/ 2147483647 h 70"/>
              <a:gd name="T4" fmla="*/ 0 w 69"/>
              <a:gd name="T5" fmla="*/ 2147483647 h 70"/>
              <a:gd name="T6" fmla="*/ 0 w 69"/>
              <a:gd name="T7" fmla="*/ 0 h 70"/>
              <a:gd name="T8" fmla="*/ 0 60000 65536"/>
              <a:gd name="T9" fmla="*/ 0 60000 65536"/>
              <a:gd name="T10" fmla="*/ 0 60000 65536"/>
              <a:gd name="T11" fmla="*/ 0 60000 65536"/>
              <a:gd name="T12" fmla="*/ 0 w 69"/>
              <a:gd name="T13" fmla="*/ 0 h 70"/>
              <a:gd name="T14" fmla="*/ 69 w 69"/>
              <a:gd name="T15" fmla="*/ 70 h 70"/>
            </a:gdLst>
            <a:ahLst/>
            <a:cxnLst>
              <a:cxn ang="T8">
                <a:pos x="T0" y="T1"/>
              </a:cxn>
              <a:cxn ang="T9">
                <a:pos x="T2" y="T3"/>
              </a:cxn>
              <a:cxn ang="T10">
                <a:pos x="T4" y="T5"/>
              </a:cxn>
              <a:cxn ang="T11">
                <a:pos x="T6" y="T7"/>
              </a:cxn>
            </a:cxnLst>
            <a:rect l="T12" t="T13" r="T14" b="T15"/>
            <a:pathLst>
              <a:path w="69" h="70">
                <a:moveTo>
                  <a:pt x="0" y="0"/>
                </a:moveTo>
                <a:lnTo>
                  <a:pt x="68" y="34"/>
                </a:lnTo>
                <a:lnTo>
                  <a:pt x="0" y="69"/>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53254" name="Rectangle 15"/>
          <p:cNvSpPr>
            <a:spLocks noChangeArrowheads="1"/>
          </p:cNvSpPr>
          <p:nvPr/>
        </p:nvSpPr>
        <p:spPr bwMode="auto">
          <a:xfrm>
            <a:off x="2584450" y="5411788"/>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10608" name="Rectangle 16"/>
          <p:cNvSpPr>
            <a:spLocks noChangeArrowheads="1"/>
          </p:cNvSpPr>
          <p:nvPr/>
        </p:nvSpPr>
        <p:spPr bwMode="auto">
          <a:xfrm>
            <a:off x="1774825" y="5245100"/>
            <a:ext cx="371475" cy="546100"/>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000" dirty="0">
                <a:effectLst>
                  <a:outerShdw blurRad="38100" dist="38100" dir="2700000" algn="tl">
                    <a:srgbClr val="FFFFFF"/>
                  </a:outerShdw>
                </a:effectLst>
                <a:latin typeface="Times New Roman" charset="0"/>
                <a:cs typeface="Arial" charset="0"/>
              </a:rPr>
              <a:t>7</a:t>
            </a:r>
          </a:p>
        </p:txBody>
      </p:sp>
      <p:sp>
        <p:nvSpPr>
          <p:cNvPr id="110609" name="Rectangle 17"/>
          <p:cNvSpPr>
            <a:spLocks noChangeArrowheads="1"/>
          </p:cNvSpPr>
          <p:nvPr/>
        </p:nvSpPr>
        <p:spPr bwMode="auto">
          <a:xfrm>
            <a:off x="2230438" y="5245100"/>
            <a:ext cx="371475" cy="546100"/>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000" dirty="0">
                <a:effectLst>
                  <a:outerShdw blurRad="38100" dist="38100" dir="2700000" algn="tl">
                    <a:srgbClr val="FFFFFF"/>
                  </a:outerShdw>
                </a:effectLst>
                <a:latin typeface="Times New Roman" charset="0"/>
                <a:cs typeface="Arial" charset="0"/>
              </a:rPr>
              <a:t>8</a:t>
            </a:r>
          </a:p>
        </p:txBody>
      </p:sp>
      <p:sp>
        <p:nvSpPr>
          <p:cNvPr id="110610" name="Rectangle 18"/>
          <p:cNvSpPr>
            <a:spLocks noChangeArrowheads="1"/>
          </p:cNvSpPr>
          <p:nvPr/>
        </p:nvSpPr>
        <p:spPr bwMode="auto">
          <a:xfrm>
            <a:off x="2686050" y="5245100"/>
            <a:ext cx="371475" cy="546100"/>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000" dirty="0">
                <a:effectLst>
                  <a:outerShdw blurRad="38100" dist="38100" dir="2700000" algn="tl">
                    <a:srgbClr val="FFFFFF"/>
                  </a:outerShdw>
                </a:effectLst>
                <a:latin typeface="Times New Roman" charset="0"/>
                <a:cs typeface="Arial" charset="0"/>
              </a:rPr>
              <a:t>9</a:t>
            </a:r>
          </a:p>
        </p:txBody>
      </p:sp>
      <p:sp>
        <p:nvSpPr>
          <p:cNvPr id="110611" name="Rectangle 19"/>
          <p:cNvSpPr>
            <a:spLocks noChangeArrowheads="1"/>
          </p:cNvSpPr>
          <p:nvPr/>
        </p:nvSpPr>
        <p:spPr bwMode="auto">
          <a:xfrm>
            <a:off x="3140075" y="5245100"/>
            <a:ext cx="561975" cy="546100"/>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000" dirty="0">
                <a:effectLst>
                  <a:outerShdw blurRad="38100" dist="38100" dir="2700000" algn="tl">
                    <a:srgbClr val="FFFFFF"/>
                  </a:outerShdw>
                </a:effectLst>
                <a:latin typeface="Times New Roman" charset="0"/>
                <a:cs typeface="Arial" charset="0"/>
              </a:rPr>
              <a:t>10</a:t>
            </a:r>
          </a:p>
        </p:txBody>
      </p:sp>
      <p:sp>
        <p:nvSpPr>
          <p:cNvPr id="53259" name="Freeform 20"/>
          <p:cNvSpPr>
            <a:spLocks/>
          </p:cNvSpPr>
          <p:nvPr/>
        </p:nvSpPr>
        <p:spPr bwMode="auto">
          <a:xfrm>
            <a:off x="1878013" y="4957763"/>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4" y="46"/>
                </a:lnTo>
                <a:lnTo>
                  <a:pt x="137" y="68"/>
                </a:lnTo>
                <a:lnTo>
                  <a:pt x="134" y="89"/>
                </a:lnTo>
                <a:lnTo>
                  <a:pt x="125" y="108"/>
                </a:lnTo>
                <a:lnTo>
                  <a:pt x="110" y="123"/>
                </a:lnTo>
                <a:lnTo>
                  <a:pt x="90" y="133"/>
                </a:lnTo>
                <a:lnTo>
                  <a:pt x="70" y="137"/>
                </a:lnTo>
                <a:lnTo>
                  <a:pt x="48" y="133"/>
                </a:lnTo>
                <a:lnTo>
                  <a:pt x="30" y="123"/>
                </a:lnTo>
                <a:lnTo>
                  <a:pt x="12"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60" name="Freeform 21"/>
          <p:cNvSpPr>
            <a:spLocks/>
          </p:cNvSpPr>
          <p:nvPr/>
        </p:nvSpPr>
        <p:spPr bwMode="auto">
          <a:xfrm>
            <a:off x="1911350" y="4991100"/>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5" y="6"/>
                </a:lnTo>
                <a:lnTo>
                  <a:pt x="40" y="0"/>
                </a:lnTo>
                <a:lnTo>
                  <a:pt x="55" y="0"/>
                </a:lnTo>
                <a:lnTo>
                  <a:pt x="71" y="6"/>
                </a:lnTo>
                <a:lnTo>
                  <a:pt x="85" y="16"/>
                </a:lnTo>
                <a:lnTo>
                  <a:pt x="91" y="30"/>
                </a:lnTo>
                <a:lnTo>
                  <a:pt x="95" y="47"/>
                </a:lnTo>
                <a:lnTo>
                  <a:pt x="91" y="63"/>
                </a:lnTo>
                <a:lnTo>
                  <a:pt x="85" y="77"/>
                </a:lnTo>
                <a:lnTo>
                  <a:pt x="71" y="87"/>
                </a:lnTo>
                <a:lnTo>
                  <a:pt x="55" y="93"/>
                </a:lnTo>
                <a:lnTo>
                  <a:pt x="40" y="93"/>
                </a:lnTo>
                <a:lnTo>
                  <a:pt x="25" y="87"/>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61" name="Freeform 22"/>
          <p:cNvSpPr>
            <a:spLocks/>
          </p:cNvSpPr>
          <p:nvPr/>
        </p:nvSpPr>
        <p:spPr bwMode="auto">
          <a:xfrm>
            <a:off x="2333625" y="4957763"/>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29" y="12"/>
                </a:lnTo>
                <a:lnTo>
                  <a:pt x="47" y="2"/>
                </a:lnTo>
                <a:lnTo>
                  <a:pt x="69" y="0"/>
                </a:lnTo>
                <a:lnTo>
                  <a:pt x="89" y="2"/>
                </a:lnTo>
                <a:lnTo>
                  <a:pt x="109" y="12"/>
                </a:lnTo>
                <a:lnTo>
                  <a:pt x="125" y="28"/>
                </a:lnTo>
                <a:lnTo>
                  <a:pt x="133" y="46"/>
                </a:lnTo>
                <a:lnTo>
                  <a:pt x="137" y="68"/>
                </a:lnTo>
                <a:lnTo>
                  <a:pt x="133" y="89"/>
                </a:lnTo>
                <a:lnTo>
                  <a:pt x="125" y="108"/>
                </a:lnTo>
                <a:lnTo>
                  <a:pt x="109" y="123"/>
                </a:lnTo>
                <a:lnTo>
                  <a:pt x="89" y="133"/>
                </a:lnTo>
                <a:lnTo>
                  <a:pt x="69" y="137"/>
                </a:lnTo>
                <a:lnTo>
                  <a:pt x="47" y="133"/>
                </a:lnTo>
                <a:lnTo>
                  <a:pt x="29" y="123"/>
                </a:lnTo>
                <a:lnTo>
                  <a:pt x="12"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62" name="Freeform 23"/>
          <p:cNvSpPr>
            <a:spLocks/>
          </p:cNvSpPr>
          <p:nvPr/>
        </p:nvSpPr>
        <p:spPr bwMode="auto">
          <a:xfrm>
            <a:off x="2366963" y="4991100"/>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4" y="6"/>
                </a:lnTo>
                <a:lnTo>
                  <a:pt x="40" y="0"/>
                </a:lnTo>
                <a:lnTo>
                  <a:pt x="55" y="0"/>
                </a:lnTo>
                <a:lnTo>
                  <a:pt x="71" y="6"/>
                </a:lnTo>
                <a:lnTo>
                  <a:pt x="85" y="16"/>
                </a:lnTo>
                <a:lnTo>
                  <a:pt x="91" y="30"/>
                </a:lnTo>
                <a:lnTo>
                  <a:pt x="95" y="47"/>
                </a:lnTo>
                <a:lnTo>
                  <a:pt x="91" y="63"/>
                </a:lnTo>
                <a:lnTo>
                  <a:pt x="85" y="77"/>
                </a:lnTo>
                <a:lnTo>
                  <a:pt x="71" y="87"/>
                </a:lnTo>
                <a:lnTo>
                  <a:pt x="55" y="93"/>
                </a:lnTo>
                <a:lnTo>
                  <a:pt x="40" y="93"/>
                </a:lnTo>
                <a:lnTo>
                  <a:pt x="24" y="87"/>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63" name="Freeform 24"/>
          <p:cNvSpPr>
            <a:spLocks/>
          </p:cNvSpPr>
          <p:nvPr/>
        </p:nvSpPr>
        <p:spPr bwMode="auto">
          <a:xfrm>
            <a:off x="2787650" y="4957763"/>
            <a:ext cx="220663" cy="219075"/>
          </a:xfrm>
          <a:custGeom>
            <a:avLst/>
            <a:gdLst>
              <a:gd name="T0" fmla="*/ 0 w 139"/>
              <a:gd name="T1" fmla="*/ 2147483647 h 138"/>
              <a:gd name="T2" fmla="*/ 2147483647 w 139"/>
              <a:gd name="T3" fmla="*/ 2147483647 h 138"/>
              <a:gd name="T4" fmla="*/ 2147483647 w 139"/>
              <a:gd name="T5" fmla="*/ 2147483647 h 138"/>
              <a:gd name="T6" fmla="*/ 2147483647 w 139"/>
              <a:gd name="T7" fmla="*/ 2147483647 h 138"/>
              <a:gd name="T8" fmla="*/ 2147483647 w 139"/>
              <a:gd name="T9" fmla="*/ 2147483647 h 138"/>
              <a:gd name="T10" fmla="*/ 2147483647 w 139"/>
              <a:gd name="T11" fmla="*/ 0 h 138"/>
              <a:gd name="T12" fmla="*/ 2147483647 w 139"/>
              <a:gd name="T13" fmla="*/ 2147483647 h 138"/>
              <a:gd name="T14" fmla="*/ 2147483647 w 139"/>
              <a:gd name="T15" fmla="*/ 2147483647 h 138"/>
              <a:gd name="T16" fmla="*/ 2147483647 w 139"/>
              <a:gd name="T17" fmla="*/ 2147483647 h 138"/>
              <a:gd name="T18" fmla="*/ 2147483647 w 139"/>
              <a:gd name="T19" fmla="*/ 2147483647 h 138"/>
              <a:gd name="T20" fmla="*/ 2147483647 w 139"/>
              <a:gd name="T21" fmla="*/ 2147483647 h 138"/>
              <a:gd name="T22" fmla="*/ 2147483647 w 139"/>
              <a:gd name="T23" fmla="*/ 2147483647 h 138"/>
              <a:gd name="T24" fmla="*/ 2147483647 w 139"/>
              <a:gd name="T25" fmla="*/ 2147483647 h 138"/>
              <a:gd name="T26" fmla="*/ 2147483647 w 139"/>
              <a:gd name="T27" fmla="*/ 2147483647 h 138"/>
              <a:gd name="T28" fmla="*/ 2147483647 w 139"/>
              <a:gd name="T29" fmla="*/ 2147483647 h 138"/>
              <a:gd name="T30" fmla="*/ 2147483647 w 139"/>
              <a:gd name="T31" fmla="*/ 2147483647 h 138"/>
              <a:gd name="T32" fmla="*/ 2147483647 w 139"/>
              <a:gd name="T33" fmla="*/ 2147483647 h 138"/>
              <a:gd name="T34" fmla="*/ 2147483647 w 139"/>
              <a:gd name="T35" fmla="*/ 2147483647 h 138"/>
              <a:gd name="T36" fmla="*/ 2147483647 w 139"/>
              <a:gd name="T37" fmla="*/ 2147483647 h 138"/>
              <a:gd name="T38" fmla="*/ 2147483647 w 139"/>
              <a:gd name="T39" fmla="*/ 2147483647 h 138"/>
              <a:gd name="T40" fmla="*/ 0 w 139"/>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9"/>
              <a:gd name="T64" fmla="*/ 0 h 138"/>
              <a:gd name="T65" fmla="*/ 139 w 139"/>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9" h="138">
                <a:moveTo>
                  <a:pt x="0" y="68"/>
                </a:moveTo>
                <a:lnTo>
                  <a:pt x="4" y="46"/>
                </a:lnTo>
                <a:lnTo>
                  <a:pt x="13" y="28"/>
                </a:lnTo>
                <a:lnTo>
                  <a:pt x="30" y="12"/>
                </a:lnTo>
                <a:lnTo>
                  <a:pt x="48" y="2"/>
                </a:lnTo>
                <a:lnTo>
                  <a:pt x="70" y="0"/>
                </a:lnTo>
                <a:lnTo>
                  <a:pt x="90" y="2"/>
                </a:lnTo>
                <a:lnTo>
                  <a:pt x="110" y="12"/>
                </a:lnTo>
                <a:lnTo>
                  <a:pt x="125" y="28"/>
                </a:lnTo>
                <a:lnTo>
                  <a:pt x="134" y="46"/>
                </a:lnTo>
                <a:lnTo>
                  <a:pt x="138" y="68"/>
                </a:lnTo>
                <a:lnTo>
                  <a:pt x="134" y="89"/>
                </a:lnTo>
                <a:lnTo>
                  <a:pt x="125" y="108"/>
                </a:lnTo>
                <a:lnTo>
                  <a:pt x="110" y="123"/>
                </a:lnTo>
                <a:lnTo>
                  <a:pt x="90" y="133"/>
                </a:lnTo>
                <a:lnTo>
                  <a:pt x="70" y="137"/>
                </a:lnTo>
                <a:lnTo>
                  <a:pt x="48" y="133"/>
                </a:lnTo>
                <a:lnTo>
                  <a:pt x="30" y="123"/>
                </a:lnTo>
                <a:lnTo>
                  <a:pt x="13"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64" name="Freeform 25"/>
          <p:cNvSpPr>
            <a:spLocks/>
          </p:cNvSpPr>
          <p:nvPr/>
        </p:nvSpPr>
        <p:spPr bwMode="auto">
          <a:xfrm>
            <a:off x="2820988" y="4991100"/>
            <a:ext cx="153987" cy="149225"/>
          </a:xfrm>
          <a:custGeom>
            <a:avLst/>
            <a:gdLst>
              <a:gd name="T0" fmla="*/ 0 w 97"/>
              <a:gd name="T1" fmla="*/ 2147483647 h 94"/>
              <a:gd name="T2" fmla="*/ 2147483647 w 97"/>
              <a:gd name="T3" fmla="*/ 2147483647 h 94"/>
              <a:gd name="T4" fmla="*/ 2147483647 w 97"/>
              <a:gd name="T5" fmla="*/ 2147483647 h 94"/>
              <a:gd name="T6" fmla="*/ 2147483647 w 97"/>
              <a:gd name="T7" fmla="*/ 2147483647 h 94"/>
              <a:gd name="T8" fmla="*/ 2147483647 w 97"/>
              <a:gd name="T9" fmla="*/ 0 h 94"/>
              <a:gd name="T10" fmla="*/ 2147483647 w 97"/>
              <a:gd name="T11" fmla="*/ 0 h 94"/>
              <a:gd name="T12" fmla="*/ 2147483647 w 97"/>
              <a:gd name="T13" fmla="*/ 2147483647 h 94"/>
              <a:gd name="T14" fmla="*/ 2147483647 w 97"/>
              <a:gd name="T15" fmla="*/ 2147483647 h 94"/>
              <a:gd name="T16" fmla="*/ 2147483647 w 97"/>
              <a:gd name="T17" fmla="*/ 2147483647 h 94"/>
              <a:gd name="T18" fmla="*/ 2147483647 w 97"/>
              <a:gd name="T19" fmla="*/ 2147483647 h 94"/>
              <a:gd name="T20" fmla="*/ 2147483647 w 97"/>
              <a:gd name="T21" fmla="*/ 2147483647 h 94"/>
              <a:gd name="T22" fmla="*/ 2147483647 w 97"/>
              <a:gd name="T23" fmla="*/ 2147483647 h 94"/>
              <a:gd name="T24" fmla="*/ 2147483647 w 97"/>
              <a:gd name="T25" fmla="*/ 2147483647 h 94"/>
              <a:gd name="T26" fmla="*/ 2147483647 w 97"/>
              <a:gd name="T27" fmla="*/ 2147483647 h 94"/>
              <a:gd name="T28" fmla="*/ 2147483647 w 97"/>
              <a:gd name="T29" fmla="*/ 2147483647 h 94"/>
              <a:gd name="T30" fmla="*/ 2147483647 w 97"/>
              <a:gd name="T31" fmla="*/ 2147483647 h 94"/>
              <a:gd name="T32" fmla="*/ 2147483647 w 97"/>
              <a:gd name="T33" fmla="*/ 2147483647 h 94"/>
              <a:gd name="T34" fmla="*/ 2147483647 w 97"/>
              <a:gd name="T35" fmla="*/ 2147483647 h 94"/>
              <a:gd name="T36" fmla="*/ 0 w 97"/>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7"/>
              <a:gd name="T58" fmla="*/ 0 h 94"/>
              <a:gd name="T59" fmla="*/ 97 w 97"/>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7" h="94">
                <a:moveTo>
                  <a:pt x="0" y="47"/>
                </a:moveTo>
                <a:lnTo>
                  <a:pt x="4" y="30"/>
                </a:lnTo>
                <a:lnTo>
                  <a:pt x="13" y="16"/>
                </a:lnTo>
                <a:lnTo>
                  <a:pt x="25" y="6"/>
                </a:lnTo>
                <a:lnTo>
                  <a:pt x="40" y="0"/>
                </a:lnTo>
                <a:lnTo>
                  <a:pt x="56" y="0"/>
                </a:lnTo>
                <a:lnTo>
                  <a:pt x="72" y="6"/>
                </a:lnTo>
                <a:lnTo>
                  <a:pt x="85" y="16"/>
                </a:lnTo>
                <a:lnTo>
                  <a:pt x="92" y="30"/>
                </a:lnTo>
                <a:lnTo>
                  <a:pt x="96" y="47"/>
                </a:lnTo>
                <a:lnTo>
                  <a:pt x="92" y="63"/>
                </a:lnTo>
                <a:lnTo>
                  <a:pt x="85" y="77"/>
                </a:lnTo>
                <a:lnTo>
                  <a:pt x="72" y="87"/>
                </a:lnTo>
                <a:lnTo>
                  <a:pt x="56" y="93"/>
                </a:lnTo>
                <a:lnTo>
                  <a:pt x="40" y="93"/>
                </a:lnTo>
                <a:lnTo>
                  <a:pt x="25" y="87"/>
                </a:lnTo>
                <a:lnTo>
                  <a:pt x="13"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65" name="Freeform 26"/>
          <p:cNvSpPr>
            <a:spLocks/>
          </p:cNvSpPr>
          <p:nvPr/>
        </p:nvSpPr>
        <p:spPr bwMode="auto">
          <a:xfrm>
            <a:off x="3243263" y="4957763"/>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4" y="46"/>
                </a:lnTo>
                <a:lnTo>
                  <a:pt x="137" y="68"/>
                </a:lnTo>
                <a:lnTo>
                  <a:pt x="134" y="89"/>
                </a:lnTo>
                <a:lnTo>
                  <a:pt x="125" y="108"/>
                </a:lnTo>
                <a:lnTo>
                  <a:pt x="110" y="123"/>
                </a:lnTo>
                <a:lnTo>
                  <a:pt x="90" y="133"/>
                </a:lnTo>
                <a:lnTo>
                  <a:pt x="70" y="137"/>
                </a:lnTo>
                <a:lnTo>
                  <a:pt x="48" y="133"/>
                </a:lnTo>
                <a:lnTo>
                  <a:pt x="30" y="123"/>
                </a:lnTo>
                <a:lnTo>
                  <a:pt x="12"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66" name="Freeform 27"/>
          <p:cNvSpPr>
            <a:spLocks/>
          </p:cNvSpPr>
          <p:nvPr/>
        </p:nvSpPr>
        <p:spPr bwMode="auto">
          <a:xfrm>
            <a:off x="3276600" y="4991100"/>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3" y="16"/>
                </a:lnTo>
                <a:lnTo>
                  <a:pt x="25" y="6"/>
                </a:lnTo>
                <a:lnTo>
                  <a:pt x="40" y="0"/>
                </a:lnTo>
                <a:lnTo>
                  <a:pt x="55" y="0"/>
                </a:lnTo>
                <a:lnTo>
                  <a:pt x="72" y="6"/>
                </a:lnTo>
                <a:lnTo>
                  <a:pt x="85" y="16"/>
                </a:lnTo>
                <a:lnTo>
                  <a:pt x="92" y="30"/>
                </a:lnTo>
                <a:lnTo>
                  <a:pt x="95" y="47"/>
                </a:lnTo>
                <a:lnTo>
                  <a:pt x="92" y="63"/>
                </a:lnTo>
                <a:lnTo>
                  <a:pt x="85" y="77"/>
                </a:lnTo>
                <a:lnTo>
                  <a:pt x="72" y="87"/>
                </a:lnTo>
                <a:lnTo>
                  <a:pt x="55" y="93"/>
                </a:lnTo>
                <a:lnTo>
                  <a:pt x="40" y="93"/>
                </a:lnTo>
                <a:lnTo>
                  <a:pt x="25" y="87"/>
                </a:lnTo>
                <a:lnTo>
                  <a:pt x="13"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67" name="Freeform 28"/>
          <p:cNvSpPr>
            <a:spLocks/>
          </p:cNvSpPr>
          <p:nvPr/>
        </p:nvSpPr>
        <p:spPr bwMode="auto">
          <a:xfrm>
            <a:off x="1878013" y="47307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4" y="46"/>
                </a:lnTo>
                <a:lnTo>
                  <a:pt x="137" y="68"/>
                </a:lnTo>
                <a:lnTo>
                  <a:pt x="134" y="89"/>
                </a:lnTo>
                <a:lnTo>
                  <a:pt x="125" y="108"/>
                </a:lnTo>
                <a:lnTo>
                  <a:pt x="110" y="123"/>
                </a:lnTo>
                <a:lnTo>
                  <a:pt x="90" y="133"/>
                </a:lnTo>
                <a:lnTo>
                  <a:pt x="70" y="137"/>
                </a:lnTo>
                <a:lnTo>
                  <a:pt x="48" y="133"/>
                </a:lnTo>
                <a:lnTo>
                  <a:pt x="30" y="123"/>
                </a:lnTo>
                <a:lnTo>
                  <a:pt x="12"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68" name="Freeform 29"/>
          <p:cNvSpPr>
            <a:spLocks/>
          </p:cNvSpPr>
          <p:nvPr/>
        </p:nvSpPr>
        <p:spPr bwMode="auto">
          <a:xfrm>
            <a:off x="1911350" y="4764088"/>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5" y="6"/>
                </a:lnTo>
                <a:lnTo>
                  <a:pt x="40" y="0"/>
                </a:lnTo>
                <a:lnTo>
                  <a:pt x="55" y="0"/>
                </a:lnTo>
                <a:lnTo>
                  <a:pt x="71" y="6"/>
                </a:lnTo>
                <a:lnTo>
                  <a:pt x="85" y="16"/>
                </a:lnTo>
                <a:lnTo>
                  <a:pt x="91" y="30"/>
                </a:lnTo>
                <a:lnTo>
                  <a:pt x="95" y="47"/>
                </a:lnTo>
                <a:lnTo>
                  <a:pt x="91" y="63"/>
                </a:lnTo>
                <a:lnTo>
                  <a:pt x="85" y="77"/>
                </a:lnTo>
                <a:lnTo>
                  <a:pt x="71" y="87"/>
                </a:lnTo>
                <a:lnTo>
                  <a:pt x="55" y="93"/>
                </a:lnTo>
                <a:lnTo>
                  <a:pt x="40" y="93"/>
                </a:lnTo>
                <a:lnTo>
                  <a:pt x="25" y="87"/>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69" name="Freeform 30"/>
          <p:cNvSpPr>
            <a:spLocks/>
          </p:cNvSpPr>
          <p:nvPr/>
        </p:nvSpPr>
        <p:spPr bwMode="auto">
          <a:xfrm>
            <a:off x="2787650" y="4730750"/>
            <a:ext cx="220663" cy="219075"/>
          </a:xfrm>
          <a:custGeom>
            <a:avLst/>
            <a:gdLst>
              <a:gd name="T0" fmla="*/ 0 w 139"/>
              <a:gd name="T1" fmla="*/ 2147483647 h 138"/>
              <a:gd name="T2" fmla="*/ 2147483647 w 139"/>
              <a:gd name="T3" fmla="*/ 2147483647 h 138"/>
              <a:gd name="T4" fmla="*/ 2147483647 w 139"/>
              <a:gd name="T5" fmla="*/ 2147483647 h 138"/>
              <a:gd name="T6" fmla="*/ 2147483647 w 139"/>
              <a:gd name="T7" fmla="*/ 2147483647 h 138"/>
              <a:gd name="T8" fmla="*/ 2147483647 w 139"/>
              <a:gd name="T9" fmla="*/ 2147483647 h 138"/>
              <a:gd name="T10" fmla="*/ 2147483647 w 139"/>
              <a:gd name="T11" fmla="*/ 0 h 138"/>
              <a:gd name="T12" fmla="*/ 2147483647 w 139"/>
              <a:gd name="T13" fmla="*/ 2147483647 h 138"/>
              <a:gd name="T14" fmla="*/ 2147483647 w 139"/>
              <a:gd name="T15" fmla="*/ 2147483647 h 138"/>
              <a:gd name="T16" fmla="*/ 2147483647 w 139"/>
              <a:gd name="T17" fmla="*/ 2147483647 h 138"/>
              <a:gd name="T18" fmla="*/ 2147483647 w 139"/>
              <a:gd name="T19" fmla="*/ 2147483647 h 138"/>
              <a:gd name="T20" fmla="*/ 2147483647 w 139"/>
              <a:gd name="T21" fmla="*/ 2147483647 h 138"/>
              <a:gd name="T22" fmla="*/ 2147483647 w 139"/>
              <a:gd name="T23" fmla="*/ 2147483647 h 138"/>
              <a:gd name="T24" fmla="*/ 2147483647 w 139"/>
              <a:gd name="T25" fmla="*/ 2147483647 h 138"/>
              <a:gd name="T26" fmla="*/ 2147483647 w 139"/>
              <a:gd name="T27" fmla="*/ 2147483647 h 138"/>
              <a:gd name="T28" fmla="*/ 2147483647 w 139"/>
              <a:gd name="T29" fmla="*/ 2147483647 h 138"/>
              <a:gd name="T30" fmla="*/ 2147483647 w 139"/>
              <a:gd name="T31" fmla="*/ 2147483647 h 138"/>
              <a:gd name="T32" fmla="*/ 2147483647 w 139"/>
              <a:gd name="T33" fmla="*/ 2147483647 h 138"/>
              <a:gd name="T34" fmla="*/ 2147483647 w 139"/>
              <a:gd name="T35" fmla="*/ 2147483647 h 138"/>
              <a:gd name="T36" fmla="*/ 2147483647 w 139"/>
              <a:gd name="T37" fmla="*/ 2147483647 h 138"/>
              <a:gd name="T38" fmla="*/ 2147483647 w 139"/>
              <a:gd name="T39" fmla="*/ 2147483647 h 138"/>
              <a:gd name="T40" fmla="*/ 0 w 139"/>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9"/>
              <a:gd name="T64" fmla="*/ 0 h 138"/>
              <a:gd name="T65" fmla="*/ 139 w 139"/>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9" h="138">
                <a:moveTo>
                  <a:pt x="0" y="68"/>
                </a:moveTo>
                <a:lnTo>
                  <a:pt x="4" y="46"/>
                </a:lnTo>
                <a:lnTo>
                  <a:pt x="13" y="28"/>
                </a:lnTo>
                <a:lnTo>
                  <a:pt x="30" y="12"/>
                </a:lnTo>
                <a:lnTo>
                  <a:pt x="48" y="2"/>
                </a:lnTo>
                <a:lnTo>
                  <a:pt x="70" y="0"/>
                </a:lnTo>
                <a:lnTo>
                  <a:pt x="90" y="2"/>
                </a:lnTo>
                <a:lnTo>
                  <a:pt x="110" y="12"/>
                </a:lnTo>
                <a:lnTo>
                  <a:pt x="125" y="28"/>
                </a:lnTo>
                <a:lnTo>
                  <a:pt x="134" y="46"/>
                </a:lnTo>
                <a:lnTo>
                  <a:pt x="138" y="68"/>
                </a:lnTo>
                <a:lnTo>
                  <a:pt x="134" y="89"/>
                </a:lnTo>
                <a:lnTo>
                  <a:pt x="125" y="108"/>
                </a:lnTo>
                <a:lnTo>
                  <a:pt x="110" y="123"/>
                </a:lnTo>
                <a:lnTo>
                  <a:pt x="90" y="133"/>
                </a:lnTo>
                <a:lnTo>
                  <a:pt x="70" y="137"/>
                </a:lnTo>
                <a:lnTo>
                  <a:pt x="48" y="133"/>
                </a:lnTo>
                <a:lnTo>
                  <a:pt x="30" y="123"/>
                </a:lnTo>
                <a:lnTo>
                  <a:pt x="13"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70" name="Freeform 31"/>
          <p:cNvSpPr>
            <a:spLocks/>
          </p:cNvSpPr>
          <p:nvPr/>
        </p:nvSpPr>
        <p:spPr bwMode="auto">
          <a:xfrm>
            <a:off x="2820988" y="4764088"/>
            <a:ext cx="153987" cy="149225"/>
          </a:xfrm>
          <a:custGeom>
            <a:avLst/>
            <a:gdLst>
              <a:gd name="T0" fmla="*/ 0 w 97"/>
              <a:gd name="T1" fmla="*/ 2147483647 h 94"/>
              <a:gd name="T2" fmla="*/ 2147483647 w 97"/>
              <a:gd name="T3" fmla="*/ 2147483647 h 94"/>
              <a:gd name="T4" fmla="*/ 2147483647 w 97"/>
              <a:gd name="T5" fmla="*/ 2147483647 h 94"/>
              <a:gd name="T6" fmla="*/ 2147483647 w 97"/>
              <a:gd name="T7" fmla="*/ 2147483647 h 94"/>
              <a:gd name="T8" fmla="*/ 2147483647 w 97"/>
              <a:gd name="T9" fmla="*/ 0 h 94"/>
              <a:gd name="T10" fmla="*/ 2147483647 w 97"/>
              <a:gd name="T11" fmla="*/ 0 h 94"/>
              <a:gd name="T12" fmla="*/ 2147483647 w 97"/>
              <a:gd name="T13" fmla="*/ 2147483647 h 94"/>
              <a:gd name="T14" fmla="*/ 2147483647 w 97"/>
              <a:gd name="T15" fmla="*/ 2147483647 h 94"/>
              <a:gd name="T16" fmla="*/ 2147483647 w 97"/>
              <a:gd name="T17" fmla="*/ 2147483647 h 94"/>
              <a:gd name="T18" fmla="*/ 2147483647 w 97"/>
              <a:gd name="T19" fmla="*/ 2147483647 h 94"/>
              <a:gd name="T20" fmla="*/ 2147483647 w 97"/>
              <a:gd name="T21" fmla="*/ 2147483647 h 94"/>
              <a:gd name="T22" fmla="*/ 2147483647 w 97"/>
              <a:gd name="T23" fmla="*/ 2147483647 h 94"/>
              <a:gd name="T24" fmla="*/ 2147483647 w 97"/>
              <a:gd name="T25" fmla="*/ 2147483647 h 94"/>
              <a:gd name="T26" fmla="*/ 2147483647 w 97"/>
              <a:gd name="T27" fmla="*/ 2147483647 h 94"/>
              <a:gd name="T28" fmla="*/ 2147483647 w 97"/>
              <a:gd name="T29" fmla="*/ 2147483647 h 94"/>
              <a:gd name="T30" fmla="*/ 2147483647 w 97"/>
              <a:gd name="T31" fmla="*/ 2147483647 h 94"/>
              <a:gd name="T32" fmla="*/ 2147483647 w 97"/>
              <a:gd name="T33" fmla="*/ 2147483647 h 94"/>
              <a:gd name="T34" fmla="*/ 2147483647 w 97"/>
              <a:gd name="T35" fmla="*/ 2147483647 h 94"/>
              <a:gd name="T36" fmla="*/ 0 w 97"/>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7"/>
              <a:gd name="T58" fmla="*/ 0 h 94"/>
              <a:gd name="T59" fmla="*/ 97 w 97"/>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7" h="94">
                <a:moveTo>
                  <a:pt x="0" y="47"/>
                </a:moveTo>
                <a:lnTo>
                  <a:pt x="4" y="30"/>
                </a:lnTo>
                <a:lnTo>
                  <a:pt x="13" y="16"/>
                </a:lnTo>
                <a:lnTo>
                  <a:pt x="25" y="6"/>
                </a:lnTo>
                <a:lnTo>
                  <a:pt x="40" y="0"/>
                </a:lnTo>
                <a:lnTo>
                  <a:pt x="56" y="0"/>
                </a:lnTo>
                <a:lnTo>
                  <a:pt x="72" y="6"/>
                </a:lnTo>
                <a:lnTo>
                  <a:pt x="85" y="16"/>
                </a:lnTo>
                <a:lnTo>
                  <a:pt x="92" y="30"/>
                </a:lnTo>
                <a:lnTo>
                  <a:pt x="96" y="47"/>
                </a:lnTo>
                <a:lnTo>
                  <a:pt x="92" y="63"/>
                </a:lnTo>
                <a:lnTo>
                  <a:pt x="85" y="77"/>
                </a:lnTo>
                <a:lnTo>
                  <a:pt x="72" y="87"/>
                </a:lnTo>
                <a:lnTo>
                  <a:pt x="56" y="93"/>
                </a:lnTo>
                <a:lnTo>
                  <a:pt x="40" y="93"/>
                </a:lnTo>
                <a:lnTo>
                  <a:pt x="25" y="87"/>
                </a:lnTo>
                <a:lnTo>
                  <a:pt x="13"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71" name="Freeform 32"/>
          <p:cNvSpPr>
            <a:spLocks/>
          </p:cNvSpPr>
          <p:nvPr/>
        </p:nvSpPr>
        <p:spPr bwMode="auto">
          <a:xfrm>
            <a:off x="2333625" y="47307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29" y="12"/>
                </a:lnTo>
                <a:lnTo>
                  <a:pt x="47" y="2"/>
                </a:lnTo>
                <a:lnTo>
                  <a:pt x="69" y="0"/>
                </a:lnTo>
                <a:lnTo>
                  <a:pt x="89" y="2"/>
                </a:lnTo>
                <a:lnTo>
                  <a:pt x="109" y="12"/>
                </a:lnTo>
                <a:lnTo>
                  <a:pt x="125" y="28"/>
                </a:lnTo>
                <a:lnTo>
                  <a:pt x="133" y="46"/>
                </a:lnTo>
                <a:lnTo>
                  <a:pt x="137" y="68"/>
                </a:lnTo>
                <a:lnTo>
                  <a:pt x="133" y="89"/>
                </a:lnTo>
                <a:lnTo>
                  <a:pt x="125" y="108"/>
                </a:lnTo>
                <a:lnTo>
                  <a:pt x="109" y="123"/>
                </a:lnTo>
                <a:lnTo>
                  <a:pt x="89" y="133"/>
                </a:lnTo>
                <a:lnTo>
                  <a:pt x="69" y="137"/>
                </a:lnTo>
                <a:lnTo>
                  <a:pt x="47" y="133"/>
                </a:lnTo>
                <a:lnTo>
                  <a:pt x="29" y="123"/>
                </a:lnTo>
                <a:lnTo>
                  <a:pt x="12"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72" name="Freeform 33"/>
          <p:cNvSpPr>
            <a:spLocks/>
          </p:cNvSpPr>
          <p:nvPr/>
        </p:nvSpPr>
        <p:spPr bwMode="auto">
          <a:xfrm>
            <a:off x="2366963" y="4764088"/>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4" y="6"/>
                </a:lnTo>
                <a:lnTo>
                  <a:pt x="40" y="0"/>
                </a:lnTo>
                <a:lnTo>
                  <a:pt x="55" y="0"/>
                </a:lnTo>
                <a:lnTo>
                  <a:pt x="71" y="6"/>
                </a:lnTo>
                <a:lnTo>
                  <a:pt x="85" y="16"/>
                </a:lnTo>
                <a:lnTo>
                  <a:pt x="91" y="30"/>
                </a:lnTo>
                <a:lnTo>
                  <a:pt x="95" y="47"/>
                </a:lnTo>
                <a:lnTo>
                  <a:pt x="91" y="63"/>
                </a:lnTo>
                <a:lnTo>
                  <a:pt x="85" y="77"/>
                </a:lnTo>
                <a:lnTo>
                  <a:pt x="71" y="87"/>
                </a:lnTo>
                <a:lnTo>
                  <a:pt x="55" y="93"/>
                </a:lnTo>
                <a:lnTo>
                  <a:pt x="40" y="93"/>
                </a:lnTo>
                <a:lnTo>
                  <a:pt x="24" y="87"/>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73" name="Freeform 34"/>
          <p:cNvSpPr>
            <a:spLocks/>
          </p:cNvSpPr>
          <p:nvPr/>
        </p:nvSpPr>
        <p:spPr bwMode="auto">
          <a:xfrm>
            <a:off x="3243263" y="47307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4" y="46"/>
                </a:lnTo>
                <a:lnTo>
                  <a:pt x="137" y="68"/>
                </a:lnTo>
                <a:lnTo>
                  <a:pt x="134" y="89"/>
                </a:lnTo>
                <a:lnTo>
                  <a:pt x="125" y="108"/>
                </a:lnTo>
                <a:lnTo>
                  <a:pt x="110" y="123"/>
                </a:lnTo>
                <a:lnTo>
                  <a:pt x="90" y="133"/>
                </a:lnTo>
                <a:lnTo>
                  <a:pt x="70" y="137"/>
                </a:lnTo>
                <a:lnTo>
                  <a:pt x="48" y="133"/>
                </a:lnTo>
                <a:lnTo>
                  <a:pt x="30" y="123"/>
                </a:lnTo>
                <a:lnTo>
                  <a:pt x="12"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74" name="Freeform 35"/>
          <p:cNvSpPr>
            <a:spLocks/>
          </p:cNvSpPr>
          <p:nvPr/>
        </p:nvSpPr>
        <p:spPr bwMode="auto">
          <a:xfrm>
            <a:off x="3276600" y="4764088"/>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3" y="16"/>
                </a:lnTo>
                <a:lnTo>
                  <a:pt x="25" y="6"/>
                </a:lnTo>
                <a:lnTo>
                  <a:pt x="40" y="0"/>
                </a:lnTo>
                <a:lnTo>
                  <a:pt x="55" y="0"/>
                </a:lnTo>
                <a:lnTo>
                  <a:pt x="72" y="6"/>
                </a:lnTo>
                <a:lnTo>
                  <a:pt x="85" y="16"/>
                </a:lnTo>
                <a:lnTo>
                  <a:pt x="92" y="30"/>
                </a:lnTo>
                <a:lnTo>
                  <a:pt x="95" y="47"/>
                </a:lnTo>
                <a:lnTo>
                  <a:pt x="92" y="63"/>
                </a:lnTo>
                <a:lnTo>
                  <a:pt x="85" y="77"/>
                </a:lnTo>
                <a:lnTo>
                  <a:pt x="72" y="87"/>
                </a:lnTo>
                <a:lnTo>
                  <a:pt x="55" y="93"/>
                </a:lnTo>
                <a:lnTo>
                  <a:pt x="40" y="93"/>
                </a:lnTo>
                <a:lnTo>
                  <a:pt x="25" y="87"/>
                </a:lnTo>
                <a:lnTo>
                  <a:pt x="13"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75" name="Line 36"/>
          <p:cNvSpPr>
            <a:spLocks noChangeShapeType="1"/>
          </p:cNvSpPr>
          <p:nvPr/>
        </p:nvSpPr>
        <p:spPr bwMode="auto">
          <a:xfrm>
            <a:off x="4849813" y="5297488"/>
            <a:ext cx="213201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76" name="Freeform 37"/>
          <p:cNvSpPr>
            <a:spLocks/>
          </p:cNvSpPr>
          <p:nvPr/>
        </p:nvSpPr>
        <p:spPr bwMode="auto">
          <a:xfrm>
            <a:off x="6994525" y="5238750"/>
            <a:ext cx="109538" cy="111125"/>
          </a:xfrm>
          <a:custGeom>
            <a:avLst/>
            <a:gdLst>
              <a:gd name="T0" fmla="*/ 0 w 69"/>
              <a:gd name="T1" fmla="*/ 0 h 70"/>
              <a:gd name="T2" fmla="*/ 2147483647 w 69"/>
              <a:gd name="T3" fmla="*/ 2147483647 h 70"/>
              <a:gd name="T4" fmla="*/ 0 w 69"/>
              <a:gd name="T5" fmla="*/ 2147483647 h 70"/>
              <a:gd name="T6" fmla="*/ 0 w 69"/>
              <a:gd name="T7" fmla="*/ 0 h 70"/>
              <a:gd name="T8" fmla="*/ 0 60000 65536"/>
              <a:gd name="T9" fmla="*/ 0 60000 65536"/>
              <a:gd name="T10" fmla="*/ 0 60000 65536"/>
              <a:gd name="T11" fmla="*/ 0 60000 65536"/>
              <a:gd name="T12" fmla="*/ 0 w 69"/>
              <a:gd name="T13" fmla="*/ 0 h 70"/>
              <a:gd name="T14" fmla="*/ 69 w 69"/>
              <a:gd name="T15" fmla="*/ 70 h 70"/>
            </a:gdLst>
            <a:ahLst/>
            <a:cxnLst>
              <a:cxn ang="T8">
                <a:pos x="T0" y="T1"/>
              </a:cxn>
              <a:cxn ang="T9">
                <a:pos x="T2" y="T3"/>
              </a:cxn>
              <a:cxn ang="T10">
                <a:pos x="T4" y="T5"/>
              </a:cxn>
              <a:cxn ang="T11">
                <a:pos x="T6" y="T7"/>
              </a:cxn>
            </a:cxnLst>
            <a:rect l="T12" t="T13" r="T14" b="T15"/>
            <a:pathLst>
              <a:path w="69" h="70">
                <a:moveTo>
                  <a:pt x="0" y="0"/>
                </a:moveTo>
                <a:lnTo>
                  <a:pt x="68" y="34"/>
                </a:lnTo>
                <a:lnTo>
                  <a:pt x="0" y="69"/>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110631" name="Rectangle 39"/>
          <p:cNvSpPr>
            <a:spLocks noChangeArrowheads="1"/>
          </p:cNvSpPr>
          <p:nvPr/>
        </p:nvSpPr>
        <p:spPr bwMode="auto">
          <a:xfrm>
            <a:off x="4960938" y="5245100"/>
            <a:ext cx="371475" cy="546100"/>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000" dirty="0">
                <a:effectLst>
                  <a:outerShdw blurRad="38100" dist="38100" dir="2700000" algn="tl">
                    <a:srgbClr val="FFFFFF"/>
                  </a:outerShdw>
                </a:effectLst>
                <a:latin typeface="Times New Roman" charset="0"/>
                <a:cs typeface="Arial" charset="0"/>
              </a:rPr>
              <a:t>7</a:t>
            </a:r>
          </a:p>
        </p:txBody>
      </p:sp>
      <p:sp>
        <p:nvSpPr>
          <p:cNvPr id="110632" name="Rectangle 40"/>
          <p:cNvSpPr>
            <a:spLocks noChangeArrowheads="1"/>
          </p:cNvSpPr>
          <p:nvPr/>
        </p:nvSpPr>
        <p:spPr bwMode="auto">
          <a:xfrm>
            <a:off x="5416550" y="5245100"/>
            <a:ext cx="371475" cy="546100"/>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000" dirty="0">
                <a:effectLst>
                  <a:outerShdw blurRad="38100" dist="38100" dir="2700000" algn="tl">
                    <a:srgbClr val="FFFFFF"/>
                  </a:outerShdw>
                </a:effectLst>
                <a:latin typeface="Times New Roman" charset="0"/>
                <a:cs typeface="Arial" charset="0"/>
              </a:rPr>
              <a:t>8</a:t>
            </a:r>
          </a:p>
        </p:txBody>
      </p:sp>
      <p:sp>
        <p:nvSpPr>
          <p:cNvPr id="110633" name="Rectangle 41"/>
          <p:cNvSpPr>
            <a:spLocks noChangeArrowheads="1"/>
          </p:cNvSpPr>
          <p:nvPr/>
        </p:nvSpPr>
        <p:spPr bwMode="auto">
          <a:xfrm>
            <a:off x="5872163" y="5245100"/>
            <a:ext cx="371475" cy="546100"/>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000" dirty="0">
                <a:effectLst>
                  <a:outerShdw blurRad="38100" dist="38100" dir="2700000" algn="tl">
                    <a:srgbClr val="FFFFFF"/>
                  </a:outerShdw>
                </a:effectLst>
                <a:latin typeface="Times New Roman" charset="0"/>
                <a:cs typeface="Arial" charset="0"/>
              </a:rPr>
              <a:t>9</a:t>
            </a:r>
          </a:p>
        </p:txBody>
      </p:sp>
      <p:sp>
        <p:nvSpPr>
          <p:cNvPr id="110634" name="Rectangle 42"/>
          <p:cNvSpPr>
            <a:spLocks noChangeArrowheads="1"/>
          </p:cNvSpPr>
          <p:nvPr/>
        </p:nvSpPr>
        <p:spPr bwMode="auto">
          <a:xfrm>
            <a:off x="6326188" y="5245100"/>
            <a:ext cx="561975" cy="546100"/>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000" dirty="0">
                <a:effectLst>
                  <a:outerShdw blurRad="38100" dist="38100" dir="2700000" algn="tl">
                    <a:srgbClr val="FFFFFF"/>
                  </a:outerShdw>
                </a:effectLst>
                <a:latin typeface="Times New Roman" charset="0"/>
                <a:cs typeface="Arial" charset="0"/>
              </a:rPr>
              <a:t>10</a:t>
            </a:r>
          </a:p>
        </p:txBody>
      </p:sp>
      <p:sp>
        <p:nvSpPr>
          <p:cNvPr id="53281" name="Freeform 43"/>
          <p:cNvSpPr>
            <a:spLocks/>
          </p:cNvSpPr>
          <p:nvPr/>
        </p:nvSpPr>
        <p:spPr bwMode="auto">
          <a:xfrm>
            <a:off x="5064125" y="4957763"/>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3" y="46"/>
                </a:lnTo>
                <a:lnTo>
                  <a:pt x="137" y="68"/>
                </a:lnTo>
                <a:lnTo>
                  <a:pt x="133" y="89"/>
                </a:lnTo>
                <a:lnTo>
                  <a:pt x="125" y="108"/>
                </a:lnTo>
                <a:lnTo>
                  <a:pt x="110" y="123"/>
                </a:lnTo>
                <a:lnTo>
                  <a:pt x="90" y="133"/>
                </a:lnTo>
                <a:lnTo>
                  <a:pt x="70" y="137"/>
                </a:lnTo>
                <a:lnTo>
                  <a:pt x="48" y="133"/>
                </a:lnTo>
                <a:lnTo>
                  <a:pt x="30" y="123"/>
                </a:lnTo>
                <a:lnTo>
                  <a:pt x="12"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82" name="Freeform 44"/>
          <p:cNvSpPr>
            <a:spLocks/>
          </p:cNvSpPr>
          <p:nvPr/>
        </p:nvSpPr>
        <p:spPr bwMode="auto">
          <a:xfrm>
            <a:off x="5097463" y="4991100"/>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5" y="6"/>
                </a:lnTo>
                <a:lnTo>
                  <a:pt x="40" y="0"/>
                </a:lnTo>
                <a:lnTo>
                  <a:pt x="55" y="0"/>
                </a:lnTo>
                <a:lnTo>
                  <a:pt x="71" y="6"/>
                </a:lnTo>
                <a:lnTo>
                  <a:pt x="85" y="16"/>
                </a:lnTo>
                <a:lnTo>
                  <a:pt x="91" y="30"/>
                </a:lnTo>
                <a:lnTo>
                  <a:pt x="95" y="47"/>
                </a:lnTo>
                <a:lnTo>
                  <a:pt x="91" y="63"/>
                </a:lnTo>
                <a:lnTo>
                  <a:pt x="85" y="77"/>
                </a:lnTo>
                <a:lnTo>
                  <a:pt x="71" y="87"/>
                </a:lnTo>
                <a:lnTo>
                  <a:pt x="55" y="93"/>
                </a:lnTo>
                <a:lnTo>
                  <a:pt x="40" y="93"/>
                </a:lnTo>
                <a:lnTo>
                  <a:pt x="25" y="87"/>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83" name="Freeform 45"/>
          <p:cNvSpPr>
            <a:spLocks/>
          </p:cNvSpPr>
          <p:nvPr/>
        </p:nvSpPr>
        <p:spPr bwMode="auto">
          <a:xfrm>
            <a:off x="5519738" y="4957763"/>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3" y="46"/>
                </a:lnTo>
                <a:lnTo>
                  <a:pt x="12" y="28"/>
                </a:lnTo>
                <a:lnTo>
                  <a:pt x="29" y="12"/>
                </a:lnTo>
                <a:lnTo>
                  <a:pt x="47" y="2"/>
                </a:lnTo>
                <a:lnTo>
                  <a:pt x="69" y="0"/>
                </a:lnTo>
                <a:lnTo>
                  <a:pt x="89" y="2"/>
                </a:lnTo>
                <a:lnTo>
                  <a:pt x="109" y="12"/>
                </a:lnTo>
                <a:lnTo>
                  <a:pt x="125" y="28"/>
                </a:lnTo>
                <a:lnTo>
                  <a:pt x="133" y="46"/>
                </a:lnTo>
                <a:lnTo>
                  <a:pt x="137" y="68"/>
                </a:lnTo>
                <a:lnTo>
                  <a:pt x="133" y="89"/>
                </a:lnTo>
                <a:lnTo>
                  <a:pt x="125" y="108"/>
                </a:lnTo>
                <a:lnTo>
                  <a:pt x="109" y="123"/>
                </a:lnTo>
                <a:lnTo>
                  <a:pt x="89" y="133"/>
                </a:lnTo>
                <a:lnTo>
                  <a:pt x="69" y="137"/>
                </a:lnTo>
                <a:lnTo>
                  <a:pt x="47" y="133"/>
                </a:lnTo>
                <a:lnTo>
                  <a:pt x="29" y="123"/>
                </a:lnTo>
                <a:lnTo>
                  <a:pt x="12" y="108"/>
                </a:lnTo>
                <a:lnTo>
                  <a:pt x="3"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84" name="Freeform 46"/>
          <p:cNvSpPr>
            <a:spLocks/>
          </p:cNvSpPr>
          <p:nvPr/>
        </p:nvSpPr>
        <p:spPr bwMode="auto">
          <a:xfrm>
            <a:off x="5553075" y="4991100"/>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4" y="6"/>
                </a:lnTo>
                <a:lnTo>
                  <a:pt x="40" y="0"/>
                </a:lnTo>
                <a:lnTo>
                  <a:pt x="55" y="0"/>
                </a:lnTo>
                <a:lnTo>
                  <a:pt x="71" y="6"/>
                </a:lnTo>
                <a:lnTo>
                  <a:pt x="85" y="16"/>
                </a:lnTo>
                <a:lnTo>
                  <a:pt x="91" y="30"/>
                </a:lnTo>
                <a:lnTo>
                  <a:pt x="95" y="47"/>
                </a:lnTo>
                <a:lnTo>
                  <a:pt x="91" y="63"/>
                </a:lnTo>
                <a:lnTo>
                  <a:pt x="85" y="77"/>
                </a:lnTo>
                <a:lnTo>
                  <a:pt x="71" y="87"/>
                </a:lnTo>
                <a:lnTo>
                  <a:pt x="55" y="93"/>
                </a:lnTo>
                <a:lnTo>
                  <a:pt x="40" y="93"/>
                </a:lnTo>
                <a:lnTo>
                  <a:pt x="24" y="87"/>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85" name="Freeform 47"/>
          <p:cNvSpPr>
            <a:spLocks/>
          </p:cNvSpPr>
          <p:nvPr/>
        </p:nvSpPr>
        <p:spPr bwMode="auto">
          <a:xfrm>
            <a:off x="5973763" y="4957763"/>
            <a:ext cx="220662" cy="219075"/>
          </a:xfrm>
          <a:custGeom>
            <a:avLst/>
            <a:gdLst>
              <a:gd name="T0" fmla="*/ 0 w 139"/>
              <a:gd name="T1" fmla="*/ 2147483647 h 138"/>
              <a:gd name="T2" fmla="*/ 2147483647 w 139"/>
              <a:gd name="T3" fmla="*/ 2147483647 h 138"/>
              <a:gd name="T4" fmla="*/ 2147483647 w 139"/>
              <a:gd name="T5" fmla="*/ 2147483647 h 138"/>
              <a:gd name="T6" fmla="*/ 2147483647 w 139"/>
              <a:gd name="T7" fmla="*/ 2147483647 h 138"/>
              <a:gd name="T8" fmla="*/ 2147483647 w 139"/>
              <a:gd name="T9" fmla="*/ 2147483647 h 138"/>
              <a:gd name="T10" fmla="*/ 2147483647 w 139"/>
              <a:gd name="T11" fmla="*/ 0 h 138"/>
              <a:gd name="T12" fmla="*/ 2147483647 w 139"/>
              <a:gd name="T13" fmla="*/ 2147483647 h 138"/>
              <a:gd name="T14" fmla="*/ 2147483647 w 139"/>
              <a:gd name="T15" fmla="*/ 2147483647 h 138"/>
              <a:gd name="T16" fmla="*/ 2147483647 w 139"/>
              <a:gd name="T17" fmla="*/ 2147483647 h 138"/>
              <a:gd name="T18" fmla="*/ 2147483647 w 139"/>
              <a:gd name="T19" fmla="*/ 2147483647 h 138"/>
              <a:gd name="T20" fmla="*/ 2147483647 w 139"/>
              <a:gd name="T21" fmla="*/ 2147483647 h 138"/>
              <a:gd name="T22" fmla="*/ 2147483647 w 139"/>
              <a:gd name="T23" fmla="*/ 2147483647 h 138"/>
              <a:gd name="T24" fmla="*/ 2147483647 w 139"/>
              <a:gd name="T25" fmla="*/ 2147483647 h 138"/>
              <a:gd name="T26" fmla="*/ 2147483647 w 139"/>
              <a:gd name="T27" fmla="*/ 2147483647 h 138"/>
              <a:gd name="T28" fmla="*/ 2147483647 w 139"/>
              <a:gd name="T29" fmla="*/ 2147483647 h 138"/>
              <a:gd name="T30" fmla="*/ 2147483647 w 139"/>
              <a:gd name="T31" fmla="*/ 2147483647 h 138"/>
              <a:gd name="T32" fmla="*/ 2147483647 w 139"/>
              <a:gd name="T33" fmla="*/ 2147483647 h 138"/>
              <a:gd name="T34" fmla="*/ 2147483647 w 139"/>
              <a:gd name="T35" fmla="*/ 2147483647 h 138"/>
              <a:gd name="T36" fmla="*/ 2147483647 w 139"/>
              <a:gd name="T37" fmla="*/ 2147483647 h 138"/>
              <a:gd name="T38" fmla="*/ 2147483647 w 139"/>
              <a:gd name="T39" fmla="*/ 2147483647 h 138"/>
              <a:gd name="T40" fmla="*/ 0 w 139"/>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9"/>
              <a:gd name="T64" fmla="*/ 0 h 138"/>
              <a:gd name="T65" fmla="*/ 139 w 139"/>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9" h="138">
                <a:moveTo>
                  <a:pt x="0" y="68"/>
                </a:moveTo>
                <a:lnTo>
                  <a:pt x="4" y="46"/>
                </a:lnTo>
                <a:lnTo>
                  <a:pt x="13" y="28"/>
                </a:lnTo>
                <a:lnTo>
                  <a:pt x="30" y="12"/>
                </a:lnTo>
                <a:lnTo>
                  <a:pt x="48" y="2"/>
                </a:lnTo>
                <a:lnTo>
                  <a:pt x="70" y="0"/>
                </a:lnTo>
                <a:lnTo>
                  <a:pt x="90" y="2"/>
                </a:lnTo>
                <a:lnTo>
                  <a:pt x="110" y="12"/>
                </a:lnTo>
                <a:lnTo>
                  <a:pt x="125" y="28"/>
                </a:lnTo>
                <a:lnTo>
                  <a:pt x="134" y="46"/>
                </a:lnTo>
                <a:lnTo>
                  <a:pt x="138" y="68"/>
                </a:lnTo>
                <a:lnTo>
                  <a:pt x="134" y="89"/>
                </a:lnTo>
                <a:lnTo>
                  <a:pt x="125" y="108"/>
                </a:lnTo>
                <a:lnTo>
                  <a:pt x="110" y="123"/>
                </a:lnTo>
                <a:lnTo>
                  <a:pt x="90" y="133"/>
                </a:lnTo>
                <a:lnTo>
                  <a:pt x="70" y="137"/>
                </a:lnTo>
                <a:lnTo>
                  <a:pt x="48" y="133"/>
                </a:lnTo>
                <a:lnTo>
                  <a:pt x="30" y="123"/>
                </a:lnTo>
                <a:lnTo>
                  <a:pt x="13"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86" name="Freeform 48"/>
          <p:cNvSpPr>
            <a:spLocks/>
          </p:cNvSpPr>
          <p:nvPr/>
        </p:nvSpPr>
        <p:spPr bwMode="auto">
          <a:xfrm>
            <a:off x="6007100" y="4991100"/>
            <a:ext cx="153988" cy="149225"/>
          </a:xfrm>
          <a:custGeom>
            <a:avLst/>
            <a:gdLst>
              <a:gd name="T0" fmla="*/ 0 w 97"/>
              <a:gd name="T1" fmla="*/ 2147483647 h 94"/>
              <a:gd name="T2" fmla="*/ 2147483647 w 97"/>
              <a:gd name="T3" fmla="*/ 2147483647 h 94"/>
              <a:gd name="T4" fmla="*/ 2147483647 w 97"/>
              <a:gd name="T5" fmla="*/ 2147483647 h 94"/>
              <a:gd name="T6" fmla="*/ 2147483647 w 97"/>
              <a:gd name="T7" fmla="*/ 2147483647 h 94"/>
              <a:gd name="T8" fmla="*/ 2147483647 w 97"/>
              <a:gd name="T9" fmla="*/ 0 h 94"/>
              <a:gd name="T10" fmla="*/ 2147483647 w 97"/>
              <a:gd name="T11" fmla="*/ 0 h 94"/>
              <a:gd name="T12" fmla="*/ 2147483647 w 97"/>
              <a:gd name="T13" fmla="*/ 2147483647 h 94"/>
              <a:gd name="T14" fmla="*/ 2147483647 w 97"/>
              <a:gd name="T15" fmla="*/ 2147483647 h 94"/>
              <a:gd name="T16" fmla="*/ 2147483647 w 97"/>
              <a:gd name="T17" fmla="*/ 2147483647 h 94"/>
              <a:gd name="T18" fmla="*/ 2147483647 w 97"/>
              <a:gd name="T19" fmla="*/ 2147483647 h 94"/>
              <a:gd name="T20" fmla="*/ 2147483647 w 97"/>
              <a:gd name="T21" fmla="*/ 2147483647 h 94"/>
              <a:gd name="T22" fmla="*/ 2147483647 w 97"/>
              <a:gd name="T23" fmla="*/ 2147483647 h 94"/>
              <a:gd name="T24" fmla="*/ 2147483647 w 97"/>
              <a:gd name="T25" fmla="*/ 2147483647 h 94"/>
              <a:gd name="T26" fmla="*/ 2147483647 w 97"/>
              <a:gd name="T27" fmla="*/ 2147483647 h 94"/>
              <a:gd name="T28" fmla="*/ 2147483647 w 97"/>
              <a:gd name="T29" fmla="*/ 2147483647 h 94"/>
              <a:gd name="T30" fmla="*/ 2147483647 w 97"/>
              <a:gd name="T31" fmla="*/ 2147483647 h 94"/>
              <a:gd name="T32" fmla="*/ 2147483647 w 97"/>
              <a:gd name="T33" fmla="*/ 2147483647 h 94"/>
              <a:gd name="T34" fmla="*/ 2147483647 w 97"/>
              <a:gd name="T35" fmla="*/ 2147483647 h 94"/>
              <a:gd name="T36" fmla="*/ 0 w 97"/>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7"/>
              <a:gd name="T58" fmla="*/ 0 h 94"/>
              <a:gd name="T59" fmla="*/ 97 w 97"/>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7" h="94">
                <a:moveTo>
                  <a:pt x="0" y="47"/>
                </a:moveTo>
                <a:lnTo>
                  <a:pt x="4" y="30"/>
                </a:lnTo>
                <a:lnTo>
                  <a:pt x="13" y="16"/>
                </a:lnTo>
                <a:lnTo>
                  <a:pt x="25" y="6"/>
                </a:lnTo>
                <a:lnTo>
                  <a:pt x="40" y="0"/>
                </a:lnTo>
                <a:lnTo>
                  <a:pt x="56" y="0"/>
                </a:lnTo>
                <a:lnTo>
                  <a:pt x="72" y="6"/>
                </a:lnTo>
                <a:lnTo>
                  <a:pt x="85" y="16"/>
                </a:lnTo>
                <a:lnTo>
                  <a:pt x="92" y="30"/>
                </a:lnTo>
                <a:lnTo>
                  <a:pt x="96" y="47"/>
                </a:lnTo>
                <a:lnTo>
                  <a:pt x="92" y="63"/>
                </a:lnTo>
                <a:lnTo>
                  <a:pt x="85" y="77"/>
                </a:lnTo>
                <a:lnTo>
                  <a:pt x="72" y="87"/>
                </a:lnTo>
                <a:lnTo>
                  <a:pt x="56" y="93"/>
                </a:lnTo>
                <a:lnTo>
                  <a:pt x="40" y="93"/>
                </a:lnTo>
                <a:lnTo>
                  <a:pt x="25" y="87"/>
                </a:lnTo>
                <a:lnTo>
                  <a:pt x="13"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87" name="Freeform 49"/>
          <p:cNvSpPr>
            <a:spLocks/>
          </p:cNvSpPr>
          <p:nvPr/>
        </p:nvSpPr>
        <p:spPr bwMode="auto">
          <a:xfrm>
            <a:off x="6429375" y="4957763"/>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4" y="46"/>
                </a:lnTo>
                <a:lnTo>
                  <a:pt x="137" y="68"/>
                </a:lnTo>
                <a:lnTo>
                  <a:pt x="134" y="89"/>
                </a:lnTo>
                <a:lnTo>
                  <a:pt x="125" y="108"/>
                </a:lnTo>
                <a:lnTo>
                  <a:pt x="110" y="123"/>
                </a:lnTo>
                <a:lnTo>
                  <a:pt x="90" y="133"/>
                </a:lnTo>
                <a:lnTo>
                  <a:pt x="70" y="137"/>
                </a:lnTo>
                <a:lnTo>
                  <a:pt x="48" y="133"/>
                </a:lnTo>
                <a:lnTo>
                  <a:pt x="30" y="123"/>
                </a:lnTo>
                <a:lnTo>
                  <a:pt x="12"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88" name="Freeform 50"/>
          <p:cNvSpPr>
            <a:spLocks/>
          </p:cNvSpPr>
          <p:nvPr/>
        </p:nvSpPr>
        <p:spPr bwMode="auto">
          <a:xfrm>
            <a:off x="6462713" y="4991100"/>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5" y="6"/>
                </a:lnTo>
                <a:lnTo>
                  <a:pt x="40" y="0"/>
                </a:lnTo>
                <a:lnTo>
                  <a:pt x="55" y="0"/>
                </a:lnTo>
                <a:lnTo>
                  <a:pt x="72" y="6"/>
                </a:lnTo>
                <a:lnTo>
                  <a:pt x="85" y="16"/>
                </a:lnTo>
                <a:lnTo>
                  <a:pt x="92" y="30"/>
                </a:lnTo>
                <a:lnTo>
                  <a:pt x="95" y="47"/>
                </a:lnTo>
                <a:lnTo>
                  <a:pt x="92" y="63"/>
                </a:lnTo>
                <a:lnTo>
                  <a:pt x="85" y="77"/>
                </a:lnTo>
                <a:lnTo>
                  <a:pt x="72" y="87"/>
                </a:lnTo>
                <a:lnTo>
                  <a:pt x="55" y="93"/>
                </a:lnTo>
                <a:lnTo>
                  <a:pt x="40" y="93"/>
                </a:lnTo>
                <a:lnTo>
                  <a:pt x="25" y="87"/>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89" name="Freeform 51"/>
          <p:cNvSpPr>
            <a:spLocks/>
          </p:cNvSpPr>
          <p:nvPr/>
        </p:nvSpPr>
        <p:spPr bwMode="auto">
          <a:xfrm>
            <a:off x="6429375" y="4503738"/>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4" y="46"/>
                </a:lnTo>
                <a:lnTo>
                  <a:pt x="137" y="68"/>
                </a:lnTo>
                <a:lnTo>
                  <a:pt x="134" y="90"/>
                </a:lnTo>
                <a:lnTo>
                  <a:pt x="125" y="108"/>
                </a:lnTo>
                <a:lnTo>
                  <a:pt x="110" y="123"/>
                </a:lnTo>
                <a:lnTo>
                  <a:pt x="90" y="133"/>
                </a:lnTo>
                <a:lnTo>
                  <a:pt x="70" y="137"/>
                </a:lnTo>
                <a:lnTo>
                  <a:pt x="48" y="133"/>
                </a:lnTo>
                <a:lnTo>
                  <a:pt x="30" y="123"/>
                </a:lnTo>
                <a:lnTo>
                  <a:pt x="12" y="108"/>
                </a:lnTo>
                <a:lnTo>
                  <a:pt x="4" y="90"/>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90" name="Freeform 52"/>
          <p:cNvSpPr>
            <a:spLocks/>
          </p:cNvSpPr>
          <p:nvPr/>
        </p:nvSpPr>
        <p:spPr bwMode="auto">
          <a:xfrm>
            <a:off x="6462713" y="4537075"/>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5" y="6"/>
                </a:lnTo>
                <a:lnTo>
                  <a:pt x="40" y="0"/>
                </a:lnTo>
                <a:lnTo>
                  <a:pt x="55" y="0"/>
                </a:lnTo>
                <a:lnTo>
                  <a:pt x="72" y="6"/>
                </a:lnTo>
                <a:lnTo>
                  <a:pt x="85" y="16"/>
                </a:lnTo>
                <a:lnTo>
                  <a:pt x="92" y="30"/>
                </a:lnTo>
                <a:lnTo>
                  <a:pt x="95" y="47"/>
                </a:lnTo>
                <a:lnTo>
                  <a:pt x="92" y="63"/>
                </a:lnTo>
                <a:lnTo>
                  <a:pt x="85" y="77"/>
                </a:lnTo>
                <a:lnTo>
                  <a:pt x="72" y="87"/>
                </a:lnTo>
                <a:lnTo>
                  <a:pt x="55" y="93"/>
                </a:lnTo>
                <a:lnTo>
                  <a:pt x="40" y="93"/>
                </a:lnTo>
                <a:lnTo>
                  <a:pt x="25" y="87"/>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91" name="Freeform 53"/>
          <p:cNvSpPr>
            <a:spLocks/>
          </p:cNvSpPr>
          <p:nvPr/>
        </p:nvSpPr>
        <p:spPr bwMode="auto">
          <a:xfrm>
            <a:off x="5973763" y="4730750"/>
            <a:ext cx="220662" cy="219075"/>
          </a:xfrm>
          <a:custGeom>
            <a:avLst/>
            <a:gdLst>
              <a:gd name="T0" fmla="*/ 0 w 139"/>
              <a:gd name="T1" fmla="*/ 2147483647 h 138"/>
              <a:gd name="T2" fmla="*/ 2147483647 w 139"/>
              <a:gd name="T3" fmla="*/ 2147483647 h 138"/>
              <a:gd name="T4" fmla="*/ 2147483647 w 139"/>
              <a:gd name="T5" fmla="*/ 2147483647 h 138"/>
              <a:gd name="T6" fmla="*/ 2147483647 w 139"/>
              <a:gd name="T7" fmla="*/ 2147483647 h 138"/>
              <a:gd name="T8" fmla="*/ 2147483647 w 139"/>
              <a:gd name="T9" fmla="*/ 2147483647 h 138"/>
              <a:gd name="T10" fmla="*/ 2147483647 w 139"/>
              <a:gd name="T11" fmla="*/ 0 h 138"/>
              <a:gd name="T12" fmla="*/ 2147483647 w 139"/>
              <a:gd name="T13" fmla="*/ 2147483647 h 138"/>
              <a:gd name="T14" fmla="*/ 2147483647 w 139"/>
              <a:gd name="T15" fmla="*/ 2147483647 h 138"/>
              <a:gd name="T16" fmla="*/ 2147483647 w 139"/>
              <a:gd name="T17" fmla="*/ 2147483647 h 138"/>
              <a:gd name="T18" fmla="*/ 2147483647 w 139"/>
              <a:gd name="T19" fmla="*/ 2147483647 h 138"/>
              <a:gd name="T20" fmla="*/ 2147483647 w 139"/>
              <a:gd name="T21" fmla="*/ 2147483647 h 138"/>
              <a:gd name="T22" fmla="*/ 2147483647 w 139"/>
              <a:gd name="T23" fmla="*/ 2147483647 h 138"/>
              <a:gd name="T24" fmla="*/ 2147483647 w 139"/>
              <a:gd name="T25" fmla="*/ 2147483647 h 138"/>
              <a:gd name="T26" fmla="*/ 2147483647 w 139"/>
              <a:gd name="T27" fmla="*/ 2147483647 h 138"/>
              <a:gd name="T28" fmla="*/ 2147483647 w 139"/>
              <a:gd name="T29" fmla="*/ 2147483647 h 138"/>
              <a:gd name="T30" fmla="*/ 2147483647 w 139"/>
              <a:gd name="T31" fmla="*/ 2147483647 h 138"/>
              <a:gd name="T32" fmla="*/ 2147483647 w 139"/>
              <a:gd name="T33" fmla="*/ 2147483647 h 138"/>
              <a:gd name="T34" fmla="*/ 2147483647 w 139"/>
              <a:gd name="T35" fmla="*/ 2147483647 h 138"/>
              <a:gd name="T36" fmla="*/ 2147483647 w 139"/>
              <a:gd name="T37" fmla="*/ 2147483647 h 138"/>
              <a:gd name="T38" fmla="*/ 2147483647 w 139"/>
              <a:gd name="T39" fmla="*/ 2147483647 h 138"/>
              <a:gd name="T40" fmla="*/ 0 w 139"/>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9"/>
              <a:gd name="T64" fmla="*/ 0 h 138"/>
              <a:gd name="T65" fmla="*/ 139 w 139"/>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9" h="138">
                <a:moveTo>
                  <a:pt x="0" y="68"/>
                </a:moveTo>
                <a:lnTo>
                  <a:pt x="4" y="46"/>
                </a:lnTo>
                <a:lnTo>
                  <a:pt x="13" y="28"/>
                </a:lnTo>
                <a:lnTo>
                  <a:pt x="30" y="12"/>
                </a:lnTo>
                <a:lnTo>
                  <a:pt x="48" y="2"/>
                </a:lnTo>
                <a:lnTo>
                  <a:pt x="70" y="0"/>
                </a:lnTo>
                <a:lnTo>
                  <a:pt x="90" y="2"/>
                </a:lnTo>
                <a:lnTo>
                  <a:pt x="110" y="12"/>
                </a:lnTo>
                <a:lnTo>
                  <a:pt x="125" y="28"/>
                </a:lnTo>
                <a:lnTo>
                  <a:pt x="134" y="46"/>
                </a:lnTo>
                <a:lnTo>
                  <a:pt x="138" y="68"/>
                </a:lnTo>
                <a:lnTo>
                  <a:pt x="134" y="89"/>
                </a:lnTo>
                <a:lnTo>
                  <a:pt x="125" y="108"/>
                </a:lnTo>
                <a:lnTo>
                  <a:pt x="110" y="123"/>
                </a:lnTo>
                <a:lnTo>
                  <a:pt x="90" y="133"/>
                </a:lnTo>
                <a:lnTo>
                  <a:pt x="70" y="137"/>
                </a:lnTo>
                <a:lnTo>
                  <a:pt x="48" y="133"/>
                </a:lnTo>
                <a:lnTo>
                  <a:pt x="30" y="123"/>
                </a:lnTo>
                <a:lnTo>
                  <a:pt x="13"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92" name="Freeform 54"/>
          <p:cNvSpPr>
            <a:spLocks/>
          </p:cNvSpPr>
          <p:nvPr/>
        </p:nvSpPr>
        <p:spPr bwMode="auto">
          <a:xfrm>
            <a:off x="6007100" y="4764088"/>
            <a:ext cx="153988" cy="149225"/>
          </a:xfrm>
          <a:custGeom>
            <a:avLst/>
            <a:gdLst>
              <a:gd name="T0" fmla="*/ 0 w 97"/>
              <a:gd name="T1" fmla="*/ 2147483647 h 94"/>
              <a:gd name="T2" fmla="*/ 2147483647 w 97"/>
              <a:gd name="T3" fmla="*/ 2147483647 h 94"/>
              <a:gd name="T4" fmla="*/ 2147483647 w 97"/>
              <a:gd name="T5" fmla="*/ 2147483647 h 94"/>
              <a:gd name="T6" fmla="*/ 2147483647 w 97"/>
              <a:gd name="T7" fmla="*/ 2147483647 h 94"/>
              <a:gd name="T8" fmla="*/ 2147483647 w 97"/>
              <a:gd name="T9" fmla="*/ 0 h 94"/>
              <a:gd name="T10" fmla="*/ 2147483647 w 97"/>
              <a:gd name="T11" fmla="*/ 0 h 94"/>
              <a:gd name="T12" fmla="*/ 2147483647 w 97"/>
              <a:gd name="T13" fmla="*/ 2147483647 h 94"/>
              <a:gd name="T14" fmla="*/ 2147483647 w 97"/>
              <a:gd name="T15" fmla="*/ 2147483647 h 94"/>
              <a:gd name="T16" fmla="*/ 2147483647 w 97"/>
              <a:gd name="T17" fmla="*/ 2147483647 h 94"/>
              <a:gd name="T18" fmla="*/ 2147483647 w 97"/>
              <a:gd name="T19" fmla="*/ 2147483647 h 94"/>
              <a:gd name="T20" fmla="*/ 2147483647 w 97"/>
              <a:gd name="T21" fmla="*/ 2147483647 h 94"/>
              <a:gd name="T22" fmla="*/ 2147483647 w 97"/>
              <a:gd name="T23" fmla="*/ 2147483647 h 94"/>
              <a:gd name="T24" fmla="*/ 2147483647 w 97"/>
              <a:gd name="T25" fmla="*/ 2147483647 h 94"/>
              <a:gd name="T26" fmla="*/ 2147483647 w 97"/>
              <a:gd name="T27" fmla="*/ 2147483647 h 94"/>
              <a:gd name="T28" fmla="*/ 2147483647 w 97"/>
              <a:gd name="T29" fmla="*/ 2147483647 h 94"/>
              <a:gd name="T30" fmla="*/ 2147483647 w 97"/>
              <a:gd name="T31" fmla="*/ 2147483647 h 94"/>
              <a:gd name="T32" fmla="*/ 2147483647 w 97"/>
              <a:gd name="T33" fmla="*/ 2147483647 h 94"/>
              <a:gd name="T34" fmla="*/ 2147483647 w 97"/>
              <a:gd name="T35" fmla="*/ 2147483647 h 94"/>
              <a:gd name="T36" fmla="*/ 0 w 97"/>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7"/>
              <a:gd name="T58" fmla="*/ 0 h 94"/>
              <a:gd name="T59" fmla="*/ 97 w 97"/>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7" h="94">
                <a:moveTo>
                  <a:pt x="0" y="47"/>
                </a:moveTo>
                <a:lnTo>
                  <a:pt x="4" y="30"/>
                </a:lnTo>
                <a:lnTo>
                  <a:pt x="13" y="16"/>
                </a:lnTo>
                <a:lnTo>
                  <a:pt x="25" y="6"/>
                </a:lnTo>
                <a:lnTo>
                  <a:pt x="40" y="0"/>
                </a:lnTo>
                <a:lnTo>
                  <a:pt x="56" y="0"/>
                </a:lnTo>
                <a:lnTo>
                  <a:pt x="72" y="6"/>
                </a:lnTo>
                <a:lnTo>
                  <a:pt x="85" y="16"/>
                </a:lnTo>
                <a:lnTo>
                  <a:pt x="92" y="30"/>
                </a:lnTo>
                <a:lnTo>
                  <a:pt x="96" y="47"/>
                </a:lnTo>
                <a:lnTo>
                  <a:pt x="92" y="63"/>
                </a:lnTo>
                <a:lnTo>
                  <a:pt x="85" y="77"/>
                </a:lnTo>
                <a:lnTo>
                  <a:pt x="72" y="87"/>
                </a:lnTo>
                <a:lnTo>
                  <a:pt x="56" y="93"/>
                </a:lnTo>
                <a:lnTo>
                  <a:pt x="40" y="93"/>
                </a:lnTo>
                <a:lnTo>
                  <a:pt x="25" y="87"/>
                </a:lnTo>
                <a:lnTo>
                  <a:pt x="13"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93" name="Freeform 55"/>
          <p:cNvSpPr>
            <a:spLocks/>
          </p:cNvSpPr>
          <p:nvPr/>
        </p:nvSpPr>
        <p:spPr bwMode="auto">
          <a:xfrm>
            <a:off x="6429375" y="4276725"/>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3"/>
                </a:lnTo>
                <a:lnTo>
                  <a:pt x="48" y="2"/>
                </a:lnTo>
                <a:lnTo>
                  <a:pt x="70" y="0"/>
                </a:lnTo>
                <a:lnTo>
                  <a:pt x="90" y="2"/>
                </a:lnTo>
                <a:lnTo>
                  <a:pt x="110" y="13"/>
                </a:lnTo>
                <a:lnTo>
                  <a:pt x="125" y="28"/>
                </a:lnTo>
                <a:lnTo>
                  <a:pt x="134" y="46"/>
                </a:lnTo>
                <a:lnTo>
                  <a:pt x="137" y="68"/>
                </a:lnTo>
                <a:lnTo>
                  <a:pt x="134" y="90"/>
                </a:lnTo>
                <a:lnTo>
                  <a:pt x="125" y="108"/>
                </a:lnTo>
                <a:lnTo>
                  <a:pt x="110" y="123"/>
                </a:lnTo>
                <a:lnTo>
                  <a:pt x="90" y="133"/>
                </a:lnTo>
                <a:lnTo>
                  <a:pt x="70" y="137"/>
                </a:lnTo>
                <a:lnTo>
                  <a:pt x="48" y="133"/>
                </a:lnTo>
                <a:lnTo>
                  <a:pt x="30" y="123"/>
                </a:lnTo>
                <a:lnTo>
                  <a:pt x="12" y="108"/>
                </a:lnTo>
                <a:lnTo>
                  <a:pt x="4" y="90"/>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94" name="Freeform 56"/>
          <p:cNvSpPr>
            <a:spLocks/>
          </p:cNvSpPr>
          <p:nvPr/>
        </p:nvSpPr>
        <p:spPr bwMode="auto">
          <a:xfrm>
            <a:off x="6462713" y="4310063"/>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1"/>
                </a:lnTo>
                <a:lnTo>
                  <a:pt x="12" y="16"/>
                </a:lnTo>
                <a:lnTo>
                  <a:pt x="25" y="6"/>
                </a:lnTo>
                <a:lnTo>
                  <a:pt x="40" y="0"/>
                </a:lnTo>
                <a:lnTo>
                  <a:pt x="55" y="0"/>
                </a:lnTo>
                <a:lnTo>
                  <a:pt x="72" y="6"/>
                </a:lnTo>
                <a:lnTo>
                  <a:pt x="85" y="16"/>
                </a:lnTo>
                <a:lnTo>
                  <a:pt x="92" y="31"/>
                </a:lnTo>
                <a:lnTo>
                  <a:pt x="95" y="47"/>
                </a:lnTo>
                <a:lnTo>
                  <a:pt x="92" y="63"/>
                </a:lnTo>
                <a:lnTo>
                  <a:pt x="85" y="77"/>
                </a:lnTo>
                <a:lnTo>
                  <a:pt x="72" y="88"/>
                </a:lnTo>
                <a:lnTo>
                  <a:pt x="55" y="93"/>
                </a:lnTo>
                <a:lnTo>
                  <a:pt x="40" y="93"/>
                </a:lnTo>
                <a:lnTo>
                  <a:pt x="25" y="88"/>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95" name="Freeform 57"/>
          <p:cNvSpPr>
            <a:spLocks/>
          </p:cNvSpPr>
          <p:nvPr/>
        </p:nvSpPr>
        <p:spPr bwMode="auto">
          <a:xfrm>
            <a:off x="6429375" y="47307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4" y="46"/>
                </a:lnTo>
                <a:lnTo>
                  <a:pt x="137" y="68"/>
                </a:lnTo>
                <a:lnTo>
                  <a:pt x="134" y="89"/>
                </a:lnTo>
                <a:lnTo>
                  <a:pt x="125" y="108"/>
                </a:lnTo>
                <a:lnTo>
                  <a:pt x="110" y="123"/>
                </a:lnTo>
                <a:lnTo>
                  <a:pt x="90" y="133"/>
                </a:lnTo>
                <a:lnTo>
                  <a:pt x="70" y="137"/>
                </a:lnTo>
                <a:lnTo>
                  <a:pt x="48" y="133"/>
                </a:lnTo>
                <a:lnTo>
                  <a:pt x="30" y="123"/>
                </a:lnTo>
                <a:lnTo>
                  <a:pt x="12" y="108"/>
                </a:lnTo>
                <a:lnTo>
                  <a:pt x="4" y="89"/>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3296" name="Freeform 58"/>
          <p:cNvSpPr>
            <a:spLocks/>
          </p:cNvSpPr>
          <p:nvPr/>
        </p:nvSpPr>
        <p:spPr bwMode="auto">
          <a:xfrm>
            <a:off x="6462713" y="4764088"/>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5" y="6"/>
                </a:lnTo>
                <a:lnTo>
                  <a:pt x="40" y="0"/>
                </a:lnTo>
                <a:lnTo>
                  <a:pt x="55" y="0"/>
                </a:lnTo>
                <a:lnTo>
                  <a:pt x="72" y="6"/>
                </a:lnTo>
                <a:lnTo>
                  <a:pt x="85" y="16"/>
                </a:lnTo>
                <a:lnTo>
                  <a:pt x="92" y="30"/>
                </a:lnTo>
                <a:lnTo>
                  <a:pt x="95" y="47"/>
                </a:lnTo>
                <a:lnTo>
                  <a:pt x="92" y="63"/>
                </a:lnTo>
                <a:lnTo>
                  <a:pt x="85" y="77"/>
                </a:lnTo>
                <a:lnTo>
                  <a:pt x="72" y="87"/>
                </a:lnTo>
                <a:lnTo>
                  <a:pt x="55" y="93"/>
                </a:lnTo>
                <a:lnTo>
                  <a:pt x="40" y="93"/>
                </a:lnTo>
                <a:lnTo>
                  <a:pt x="25" y="87"/>
                </a:lnTo>
                <a:lnTo>
                  <a:pt x="12" y="77"/>
                </a:lnTo>
                <a:lnTo>
                  <a:pt x="4" y="63"/>
                </a:lnTo>
                <a:lnTo>
                  <a:pt x="0" y="47"/>
                </a:lnTo>
              </a:path>
            </a:pathLst>
          </a:custGeom>
          <a:solidFill>
            <a:srgbClr val="E9F05A"/>
          </a:solidFill>
          <a:ln w="12700" cap="rnd" cmpd="sng">
            <a:solidFill>
              <a:srgbClr val="FF9900"/>
            </a:solidFill>
            <a:prstDash val="solid"/>
            <a:round/>
            <a:headEnd type="none" w="med" len="med"/>
            <a:tailEnd type="none" w="med" len="med"/>
          </a:ln>
        </p:spPr>
        <p:txBody>
          <a:bodyPr/>
          <a:lstStyle/>
          <a:p>
            <a:endParaRPr lang="en-US"/>
          </a:p>
        </p:txBody>
      </p:sp>
      <p:sp>
        <p:nvSpPr>
          <p:cNvPr id="53297" name="Text Box 60"/>
          <p:cNvSpPr txBox="1">
            <a:spLocks noChangeArrowheads="1"/>
          </p:cNvSpPr>
          <p:nvPr/>
        </p:nvSpPr>
        <p:spPr bwMode="auto">
          <a:xfrm>
            <a:off x="838200" y="5867400"/>
            <a:ext cx="3352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ClrTx/>
              <a:buFontTx/>
              <a:buNone/>
            </a:pPr>
            <a:r>
              <a:rPr lang="en-US" altLang="en-US" sz="2800" dirty="0">
                <a:latin typeface="+mj-lt"/>
              </a:rPr>
              <a:t>Range = 10 – 7 = 3</a:t>
            </a:r>
          </a:p>
        </p:txBody>
      </p:sp>
      <p:sp>
        <p:nvSpPr>
          <p:cNvPr id="53298" name="Text Box 61"/>
          <p:cNvSpPr txBox="1">
            <a:spLocks noChangeArrowheads="1"/>
          </p:cNvSpPr>
          <p:nvPr/>
        </p:nvSpPr>
        <p:spPr bwMode="auto">
          <a:xfrm>
            <a:off x="4724400" y="5867400"/>
            <a:ext cx="3429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ClrTx/>
              <a:buFontTx/>
              <a:buNone/>
            </a:pPr>
            <a:r>
              <a:rPr lang="en-US" altLang="en-US" sz="2800" dirty="0">
                <a:latin typeface="+mj-lt"/>
              </a:rPr>
              <a:t>Range = 10 – 7 = 3</a:t>
            </a:r>
          </a:p>
        </p:txBody>
      </p:sp>
    </p:spTree>
    <p:extLst>
      <p:ext uri="{BB962C8B-B14F-4D97-AF65-F5344CB8AC3E}">
        <p14:creationId xmlns:p14="http://schemas.microsoft.com/office/powerpoint/2010/main" val="285920740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Effect transition="in" filter="wipe(left)">
                                      <p:cBhvr>
                                        <p:cTn id="7" dur="500"/>
                                        <p:tgtEl>
                                          <p:spTgt spid="110595">
                                            <p:txEl>
                                              <p:pRg st="0" end="0"/>
                                            </p:txEl>
                                          </p:spTgt>
                                        </p:tgtEl>
                                      </p:cBhvr>
                                    </p:animEffect>
                                  </p:childTnLst>
                                  <p:subTnLst>
                                    <p:animClr clrSpc="rgb" dir="cw">
                                      <p:cBhvr override="childStyle">
                                        <p:cTn dur="1" fill="hold" display="0" masterRel="nextClick" afterEffect="1"/>
                                        <p:tgtEl>
                                          <p:spTgt spid="110595">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0595">
                                            <p:txEl>
                                              <p:pRg st="1" end="1"/>
                                            </p:txEl>
                                          </p:spTgt>
                                        </p:tgtEl>
                                        <p:attrNameLst>
                                          <p:attrName>style.visibility</p:attrName>
                                        </p:attrNameLst>
                                      </p:cBhvr>
                                      <p:to>
                                        <p:strVal val="visible"/>
                                      </p:to>
                                    </p:set>
                                    <p:animEffect transition="in" filter="wipe(left)">
                                      <p:cBhvr>
                                        <p:cTn id="12" dur="500"/>
                                        <p:tgtEl>
                                          <p:spTgt spid="110595">
                                            <p:txEl>
                                              <p:pRg st="1" end="1"/>
                                            </p:txEl>
                                          </p:spTgt>
                                        </p:tgtEl>
                                      </p:cBhvr>
                                    </p:animEffect>
                                  </p:childTnLst>
                                  <p:subTnLst>
                                    <p:animClr clrSpc="rgb" dir="cw">
                                      <p:cBhvr override="childStyle">
                                        <p:cTn dur="1" fill="hold" display="0" masterRel="nextClick" afterEffect="1"/>
                                        <p:tgtEl>
                                          <p:spTgt spid="110595">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0595">
                                            <p:txEl>
                                              <p:pRg st="2" end="2"/>
                                            </p:txEl>
                                          </p:spTgt>
                                        </p:tgtEl>
                                        <p:attrNameLst>
                                          <p:attrName>style.visibility</p:attrName>
                                        </p:attrNameLst>
                                      </p:cBhvr>
                                      <p:to>
                                        <p:strVal val="visible"/>
                                      </p:to>
                                    </p:set>
                                    <p:animEffect transition="in" filter="wipe(left)">
                                      <p:cBhvr>
                                        <p:cTn id="17" dur="500"/>
                                        <p:tgtEl>
                                          <p:spTgt spid="11059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noFill/>
        </p:spPr>
        <p:txBody>
          <a:bodyPr lIns="90488" tIns="44450" rIns="90488" bIns="44450" anchorCtr="1"/>
          <a:lstStyle/>
          <a:p>
            <a:r>
              <a:rPr lang="en-US" altLang="en-US" b="1"/>
              <a:t>Variance &amp; </a:t>
            </a:r>
            <a:br>
              <a:rPr lang="en-US" altLang="en-US" b="1"/>
            </a:br>
            <a:r>
              <a:rPr lang="en-US" altLang="en-US" b="1"/>
              <a:t>Standard Deviation</a:t>
            </a:r>
          </a:p>
        </p:txBody>
      </p:sp>
      <p:sp>
        <p:nvSpPr>
          <p:cNvPr id="114691" name="Rectangle 3"/>
          <p:cNvSpPr>
            <a:spLocks noGrp="1" noChangeArrowheads="1"/>
          </p:cNvSpPr>
          <p:nvPr>
            <p:ph idx="1"/>
          </p:nvPr>
        </p:nvSpPr>
        <p:spPr>
          <a:xfrm>
            <a:off x="457200" y="1600200"/>
            <a:ext cx="8229600" cy="1905000"/>
          </a:xfrm>
        </p:spPr>
        <p:txBody>
          <a:bodyPr lIns="90488" tIns="44450" rIns="90488" bIns="44450"/>
          <a:lstStyle/>
          <a:p>
            <a:pPr marL="609600" indent="-609600">
              <a:buClr>
                <a:srgbClr val="8E0D30"/>
              </a:buClr>
              <a:buFontTx/>
              <a:buAutoNum type="arabicPeriod"/>
            </a:pPr>
            <a:r>
              <a:rPr lang="en-US" altLang="en-US"/>
              <a:t>Measures of dispersion</a:t>
            </a:r>
          </a:p>
          <a:p>
            <a:pPr marL="609600" indent="-609600">
              <a:spcBef>
                <a:spcPct val="33000"/>
              </a:spcBef>
              <a:buClr>
                <a:srgbClr val="8E0D30"/>
              </a:buClr>
              <a:buFontTx/>
              <a:buAutoNum type="arabicPeriod"/>
            </a:pPr>
            <a:r>
              <a:rPr lang="en-US" altLang="en-US"/>
              <a:t>Most common measures</a:t>
            </a:r>
          </a:p>
          <a:p>
            <a:pPr marL="609600" indent="-609600">
              <a:spcBef>
                <a:spcPct val="33000"/>
              </a:spcBef>
              <a:buClr>
                <a:srgbClr val="8E0D30"/>
              </a:buClr>
              <a:buFontTx/>
              <a:buAutoNum type="arabicPeriod"/>
            </a:pPr>
            <a:r>
              <a:rPr lang="en-US" altLang="en-US"/>
              <a:t>Consider how data are distributed</a:t>
            </a:r>
          </a:p>
        </p:txBody>
      </p:sp>
      <p:sp>
        <p:nvSpPr>
          <p:cNvPr id="54276" name="Freeform 4"/>
          <p:cNvSpPr>
            <a:spLocks/>
          </p:cNvSpPr>
          <p:nvPr/>
        </p:nvSpPr>
        <p:spPr bwMode="auto">
          <a:xfrm>
            <a:off x="4129088" y="5830888"/>
            <a:ext cx="357187" cy="90487"/>
          </a:xfrm>
          <a:custGeom>
            <a:avLst/>
            <a:gdLst>
              <a:gd name="T0" fmla="*/ 0 w 225"/>
              <a:gd name="T1" fmla="*/ 2147483647 h 57"/>
              <a:gd name="T2" fmla="*/ 2147483647 w 225"/>
              <a:gd name="T3" fmla="*/ 2147483647 h 57"/>
              <a:gd name="T4" fmla="*/ 2147483647 w 225"/>
              <a:gd name="T5" fmla="*/ 0 h 57"/>
              <a:gd name="T6" fmla="*/ 2147483647 w 225"/>
              <a:gd name="T7" fmla="*/ 0 h 57"/>
              <a:gd name="T8" fmla="*/ 0 w 225"/>
              <a:gd name="T9" fmla="*/ 2147483647 h 57"/>
              <a:gd name="T10" fmla="*/ 0 60000 65536"/>
              <a:gd name="T11" fmla="*/ 0 60000 65536"/>
              <a:gd name="T12" fmla="*/ 0 60000 65536"/>
              <a:gd name="T13" fmla="*/ 0 60000 65536"/>
              <a:gd name="T14" fmla="*/ 0 60000 65536"/>
              <a:gd name="T15" fmla="*/ 0 w 225"/>
              <a:gd name="T16" fmla="*/ 0 h 57"/>
              <a:gd name="T17" fmla="*/ 225 w 225"/>
              <a:gd name="T18" fmla="*/ 57 h 57"/>
            </a:gdLst>
            <a:ahLst/>
            <a:cxnLst>
              <a:cxn ang="T10">
                <a:pos x="T0" y="T1"/>
              </a:cxn>
              <a:cxn ang="T11">
                <a:pos x="T2" y="T3"/>
              </a:cxn>
              <a:cxn ang="T12">
                <a:pos x="T4" y="T5"/>
              </a:cxn>
              <a:cxn ang="T13">
                <a:pos x="T6" y="T7"/>
              </a:cxn>
              <a:cxn ang="T14">
                <a:pos x="T8" y="T9"/>
              </a:cxn>
            </a:cxnLst>
            <a:rect l="T15" t="T16" r="T17" b="T18"/>
            <a:pathLst>
              <a:path w="225" h="57">
                <a:moveTo>
                  <a:pt x="0" y="56"/>
                </a:moveTo>
                <a:lnTo>
                  <a:pt x="224" y="56"/>
                </a:lnTo>
                <a:lnTo>
                  <a:pt x="195" y="0"/>
                </a:lnTo>
                <a:lnTo>
                  <a:pt x="27" y="0"/>
                </a:lnTo>
                <a:lnTo>
                  <a:pt x="0" y="56"/>
                </a:lnTo>
              </a:path>
            </a:pathLst>
          </a:custGeom>
          <a:solidFill>
            <a:srgbClr val="B0D460"/>
          </a:solidFill>
          <a:ln w="12700" cap="rnd" cmpd="sng">
            <a:solidFill>
              <a:srgbClr val="000000"/>
            </a:solidFill>
            <a:prstDash val="solid"/>
            <a:round/>
            <a:headEnd type="none" w="med" len="med"/>
            <a:tailEnd type="none" w="med" len="med"/>
          </a:ln>
        </p:spPr>
        <p:txBody>
          <a:bodyPr/>
          <a:lstStyle/>
          <a:p>
            <a:endParaRPr lang="en-US"/>
          </a:p>
        </p:txBody>
      </p:sp>
      <p:sp>
        <p:nvSpPr>
          <p:cNvPr id="54277" name="Freeform 5"/>
          <p:cNvSpPr>
            <a:spLocks/>
          </p:cNvSpPr>
          <p:nvPr/>
        </p:nvSpPr>
        <p:spPr bwMode="auto">
          <a:xfrm>
            <a:off x="4083050" y="5919788"/>
            <a:ext cx="444500" cy="92075"/>
          </a:xfrm>
          <a:custGeom>
            <a:avLst/>
            <a:gdLst>
              <a:gd name="T0" fmla="*/ 2147483647 w 280"/>
              <a:gd name="T1" fmla="*/ 0 h 58"/>
              <a:gd name="T2" fmla="*/ 2147483647 w 280"/>
              <a:gd name="T3" fmla="*/ 0 h 58"/>
              <a:gd name="T4" fmla="*/ 0 w 280"/>
              <a:gd name="T5" fmla="*/ 2147483647 h 58"/>
              <a:gd name="T6" fmla="*/ 2147483647 w 280"/>
              <a:gd name="T7" fmla="*/ 2147483647 h 58"/>
              <a:gd name="T8" fmla="*/ 2147483647 w 280"/>
              <a:gd name="T9" fmla="*/ 0 h 58"/>
              <a:gd name="T10" fmla="*/ 0 60000 65536"/>
              <a:gd name="T11" fmla="*/ 0 60000 65536"/>
              <a:gd name="T12" fmla="*/ 0 60000 65536"/>
              <a:gd name="T13" fmla="*/ 0 60000 65536"/>
              <a:gd name="T14" fmla="*/ 0 60000 65536"/>
              <a:gd name="T15" fmla="*/ 0 w 280"/>
              <a:gd name="T16" fmla="*/ 0 h 58"/>
              <a:gd name="T17" fmla="*/ 280 w 280"/>
              <a:gd name="T18" fmla="*/ 58 h 58"/>
            </a:gdLst>
            <a:ahLst/>
            <a:cxnLst>
              <a:cxn ang="T10">
                <a:pos x="T0" y="T1"/>
              </a:cxn>
              <a:cxn ang="T11">
                <a:pos x="T2" y="T3"/>
              </a:cxn>
              <a:cxn ang="T12">
                <a:pos x="T4" y="T5"/>
              </a:cxn>
              <a:cxn ang="T13">
                <a:pos x="T6" y="T7"/>
              </a:cxn>
              <a:cxn ang="T14">
                <a:pos x="T8" y="T9"/>
              </a:cxn>
            </a:cxnLst>
            <a:rect l="T15" t="T16" r="T17" b="T18"/>
            <a:pathLst>
              <a:path w="280" h="58">
                <a:moveTo>
                  <a:pt x="253" y="0"/>
                </a:moveTo>
                <a:lnTo>
                  <a:pt x="29" y="0"/>
                </a:lnTo>
                <a:lnTo>
                  <a:pt x="0" y="57"/>
                </a:lnTo>
                <a:lnTo>
                  <a:pt x="279" y="57"/>
                </a:lnTo>
                <a:lnTo>
                  <a:pt x="253" y="0"/>
                </a:lnTo>
              </a:path>
            </a:pathLst>
          </a:custGeom>
          <a:solidFill>
            <a:srgbClr val="B0D460"/>
          </a:solidFill>
          <a:ln w="12700" cap="rnd" cmpd="sng">
            <a:solidFill>
              <a:srgbClr val="000000"/>
            </a:solidFill>
            <a:prstDash val="solid"/>
            <a:round/>
            <a:headEnd type="none" w="med" len="med"/>
            <a:tailEnd type="none" w="med" len="med"/>
          </a:ln>
        </p:spPr>
        <p:txBody>
          <a:bodyPr/>
          <a:lstStyle/>
          <a:p>
            <a:endParaRPr lang="en-US"/>
          </a:p>
        </p:txBody>
      </p:sp>
      <p:sp>
        <p:nvSpPr>
          <p:cNvPr id="54278" name="Rectangle 6"/>
          <p:cNvSpPr>
            <a:spLocks noChangeArrowheads="1"/>
          </p:cNvSpPr>
          <p:nvPr/>
        </p:nvSpPr>
        <p:spPr bwMode="auto">
          <a:xfrm>
            <a:off x="4213225" y="5948363"/>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54279" name="Freeform 7"/>
          <p:cNvSpPr>
            <a:spLocks/>
          </p:cNvSpPr>
          <p:nvPr/>
        </p:nvSpPr>
        <p:spPr bwMode="auto">
          <a:xfrm>
            <a:off x="4038600" y="6010275"/>
            <a:ext cx="534988" cy="88900"/>
          </a:xfrm>
          <a:custGeom>
            <a:avLst/>
            <a:gdLst>
              <a:gd name="T0" fmla="*/ 0 w 337"/>
              <a:gd name="T1" fmla="*/ 2147483647 h 56"/>
              <a:gd name="T2" fmla="*/ 2147483647 w 337"/>
              <a:gd name="T3" fmla="*/ 2147483647 h 56"/>
              <a:gd name="T4" fmla="*/ 2147483647 w 337"/>
              <a:gd name="T5" fmla="*/ 0 h 56"/>
              <a:gd name="T6" fmla="*/ 2147483647 w 337"/>
              <a:gd name="T7" fmla="*/ 0 h 56"/>
              <a:gd name="T8" fmla="*/ 0 w 337"/>
              <a:gd name="T9" fmla="*/ 2147483647 h 56"/>
              <a:gd name="T10" fmla="*/ 0 60000 65536"/>
              <a:gd name="T11" fmla="*/ 0 60000 65536"/>
              <a:gd name="T12" fmla="*/ 0 60000 65536"/>
              <a:gd name="T13" fmla="*/ 0 60000 65536"/>
              <a:gd name="T14" fmla="*/ 0 60000 65536"/>
              <a:gd name="T15" fmla="*/ 0 w 337"/>
              <a:gd name="T16" fmla="*/ 0 h 56"/>
              <a:gd name="T17" fmla="*/ 337 w 337"/>
              <a:gd name="T18" fmla="*/ 56 h 56"/>
            </a:gdLst>
            <a:ahLst/>
            <a:cxnLst>
              <a:cxn ang="T10">
                <a:pos x="T0" y="T1"/>
              </a:cxn>
              <a:cxn ang="T11">
                <a:pos x="T2" y="T3"/>
              </a:cxn>
              <a:cxn ang="T12">
                <a:pos x="T4" y="T5"/>
              </a:cxn>
              <a:cxn ang="T13">
                <a:pos x="T6" y="T7"/>
              </a:cxn>
              <a:cxn ang="T14">
                <a:pos x="T8" y="T9"/>
              </a:cxn>
            </a:cxnLst>
            <a:rect l="T15" t="T16" r="T17" b="T18"/>
            <a:pathLst>
              <a:path w="337" h="56">
                <a:moveTo>
                  <a:pt x="0" y="55"/>
                </a:moveTo>
                <a:lnTo>
                  <a:pt x="336" y="55"/>
                </a:lnTo>
                <a:lnTo>
                  <a:pt x="307" y="0"/>
                </a:lnTo>
                <a:lnTo>
                  <a:pt x="28" y="0"/>
                </a:lnTo>
                <a:lnTo>
                  <a:pt x="0" y="55"/>
                </a:lnTo>
              </a:path>
            </a:pathLst>
          </a:custGeom>
          <a:solidFill>
            <a:srgbClr val="B0D460"/>
          </a:solidFill>
          <a:ln w="12700" cap="rnd" cmpd="sng">
            <a:solidFill>
              <a:srgbClr val="000000"/>
            </a:solidFill>
            <a:prstDash val="solid"/>
            <a:round/>
            <a:headEnd type="none" w="med" len="med"/>
            <a:tailEnd type="none" w="med" len="med"/>
          </a:ln>
        </p:spPr>
        <p:txBody>
          <a:bodyPr/>
          <a:lstStyle/>
          <a:p>
            <a:endParaRPr lang="en-US"/>
          </a:p>
        </p:txBody>
      </p:sp>
      <p:sp>
        <p:nvSpPr>
          <p:cNvPr id="54280" name="Freeform 8"/>
          <p:cNvSpPr>
            <a:spLocks/>
          </p:cNvSpPr>
          <p:nvPr/>
        </p:nvSpPr>
        <p:spPr bwMode="auto">
          <a:xfrm>
            <a:off x="4171950" y="5743575"/>
            <a:ext cx="268288" cy="88900"/>
          </a:xfrm>
          <a:custGeom>
            <a:avLst/>
            <a:gdLst>
              <a:gd name="T0" fmla="*/ 0 w 169"/>
              <a:gd name="T1" fmla="*/ 2147483647 h 56"/>
              <a:gd name="T2" fmla="*/ 2147483647 w 169"/>
              <a:gd name="T3" fmla="*/ 2147483647 h 56"/>
              <a:gd name="T4" fmla="*/ 2147483647 w 169"/>
              <a:gd name="T5" fmla="*/ 0 h 56"/>
              <a:gd name="T6" fmla="*/ 2147483647 w 169"/>
              <a:gd name="T7" fmla="*/ 0 h 56"/>
              <a:gd name="T8" fmla="*/ 0 w 169"/>
              <a:gd name="T9" fmla="*/ 2147483647 h 56"/>
              <a:gd name="T10" fmla="*/ 0 60000 65536"/>
              <a:gd name="T11" fmla="*/ 0 60000 65536"/>
              <a:gd name="T12" fmla="*/ 0 60000 65536"/>
              <a:gd name="T13" fmla="*/ 0 60000 65536"/>
              <a:gd name="T14" fmla="*/ 0 60000 65536"/>
              <a:gd name="T15" fmla="*/ 0 w 169"/>
              <a:gd name="T16" fmla="*/ 0 h 56"/>
              <a:gd name="T17" fmla="*/ 169 w 169"/>
              <a:gd name="T18" fmla="*/ 56 h 56"/>
            </a:gdLst>
            <a:ahLst/>
            <a:cxnLst>
              <a:cxn ang="T10">
                <a:pos x="T0" y="T1"/>
              </a:cxn>
              <a:cxn ang="T11">
                <a:pos x="T2" y="T3"/>
              </a:cxn>
              <a:cxn ang="T12">
                <a:pos x="T4" y="T5"/>
              </a:cxn>
              <a:cxn ang="T13">
                <a:pos x="T6" y="T7"/>
              </a:cxn>
              <a:cxn ang="T14">
                <a:pos x="T8" y="T9"/>
              </a:cxn>
            </a:cxnLst>
            <a:rect l="T15" t="T16" r="T17" b="T18"/>
            <a:pathLst>
              <a:path w="169" h="56">
                <a:moveTo>
                  <a:pt x="0" y="55"/>
                </a:moveTo>
                <a:lnTo>
                  <a:pt x="168" y="55"/>
                </a:lnTo>
                <a:lnTo>
                  <a:pt x="139" y="0"/>
                </a:lnTo>
                <a:lnTo>
                  <a:pt x="28" y="0"/>
                </a:lnTo>
                <a:lnTo>
                  <a:pt x="0" y="55"/>
                </a:lnTo>
              </a:path>
            </a:pathLst>
          </a:custGeom>
          <a:solidFill>
            <a:srgbClr val="B0D460"/>
          </a:solidFill>
          <a:ln w="12700" cap="rnd" cmpd="sng">
            <a:solidFill>
              <a:srgbClr val="000000"/>
            </a:solidFill>
            <a:prstDash val="solid"/>
            <a:round/>
            <a:headEnd type="none" w="med" len="med"/>
            <a:tailEnd type="none" w="med" len="med"/>
          </a:ln>
        </p:spPr>
        <p:txBody>
          <a:bodyPr/>
          <a:lstStyle/>
          <a:p>
            <a:endParaRPr lang="en-US"/>
          </a:p>
        </p:txBody>
      </p:sp>
      <p:sp>
        <p:nvSpPr>
          <p:cNvPr id="54281" name="Freeform 9"/>
          <p:cNvSpPr>
            <a:spLocks/>
          </p:cNvSpPr>
          <p:nvPr/>
        </p:nvSpPr>
        <p:spPr bwMode="auto">
          <a:xfrm>
            <a:off x="4216400" y="5653088"/>
            <a:ext cx="177800" cy="92075"/>
          </a:xfrm>
          <a:custGeom>
            <a:avLst/>
            <a:gdLst>
              <a:gd name="T0" fmla="*/ 0 w 112"/>
              <a:gd name="T1" fmla="*/ 2147483647 h 58"/>
              <a:gd name="T2" fmla="*/ 2147483647 w 112"/>
              <a:gd name="T3" fmla="*/ 2147483647 h 58"/>
              <a:gd name="T4" fmla="*/ 2147483647 w 112"/>
              <a:gd name="T5" fmla="*/ 0 h 58"/>
              <a:gd name="T6" fmla="*/ 2147483647 w 112"/>
              <a:gd name="T7" fmla="*/ 0 h 58"/>
              <a:gd name="T8" fmla="*/ 0 w 112"/>
              <a:gd name="T9" fmla="*/ 2147483647 h 58"/>
              <a:gd name="T10" fmla="*/ 0 60000 65536"/>
              <a:gd name="T11" fmla="*/ 0 60000 65536"/>
              <a:gd name="T12" fmla="*/ 0 60000 65536"/>
              <a:gd name="T13" fmla="*/ 0 60000 65536"/>
              <a:gd name="T14" fmla="*/ 0 60000 65536"/>
              <a:gd name="T15" fmla="*/ 0 w 112"/>
              <a:gd name="T16" fmla="*/ 0 h 58"/>
              <a:gd name="T17" fmla="*/ 112 w 112"/>
              <a:gd name="T18" fmla="*/ 58 h 58"/>
            </a:gdLst>
            <a:ahLst/>
            <a:cxnLst>
              <a:cxn ang="T10">
                <a:pos x="T0" y="T1"/>
              </a:cxn>
              <a:cxn ang="T11">
                <a:pos x="T2" y="T3"/>
              </a:cxn>
              <a:cxn ang="T12">
                <a:pos x="T4" y="T5"/>
              </a:cxn>
              <a:cxn ang="T13">
                <a:pos x="T6" y="T7"/>
              </a:cxn>
              <a:cxn ang="T14">
                <a:pos x="T8" y="T9"/>
              </a:cxn>
            </a:cxnLst>
            <a:rect l="T15" t="T16" r="T17" b="T18"/>
            <a:pathLst>
              <a:path w="112" h="58">
                <a:moveTo>
                  <a:pt x="0" y="57"/>
                </a:moveTo>
                <a:lnTo>
                  <a:pt x="111" y="57"/>
                </a:lnTo>
                <a:lnTo>
                  <a:pt x="85" y="0"/>
                </a:lnTo>
                <a:lnTo>
                  <a:pt x="29" y="0"/>
                </a:lnTo>
                <a:lnTo>
                  <a:pt x="0" y="57"/>
                </a:lnTo>
              </a:path>
            </a:pathLst>
          </a:custGeom>
          <a:solidFill>
            <a:srgbClr val="B0D460"/>
          </a:solidFill>
          <a:ln w="12700" cap="rnd" cmpd="sng">
            <a:solidFill>
              <a:srgbClr val="000000"/>
            </a:solidFill>
            <a:prstDash val="solid"/>
            <a:round/>
            <a:headEnd type="none" w="med" len="med"/>
            <a:tailEnd type="none" w="med" len="med"/>
          </a:ln>
        </p:spPr>
        <p:txBody>
          <a:bodyPr/>
          <a:lstStyle/>
          <a:p>
            <a:endParaRPr lang="en-US"/>
          </a:p>
        </p:txBody>
      </p:sp>
      <p:sp>
        <p:nvSpPr>
          <p:cNvPr id="54282" name="Freeform 10"/>
          <p:cNvSpPr>
            <a:spLocks/>
          </p:cNvSpPr>
          <p:nvPr/>
        </p:nvSpPr>
        <p:spPr bwMode="auto">
          <a:xfrm>
            <a:off x="4262438" y="5565775"/>
            <a:ext cx="90487" cy="88900"/>
          </a:xfrm>
          <a:custGeom>
            <a:avLst/>
            <a:gdLst>
              <a:gd name="T0" fmla="*/ 0 w 57"/>
              <a:gd name="T1" fmla="*/ 2147483647 h 56"/>
              <a:gd name="T2" fmla="*/ 2147483647 w 57"/>
              <a:gd name="T3" fmla="*/ 2147483647 h 56"/>
              <a:gd name="T4" fmla="*/ 2147483647 w 57"/>
              <a:gd name="T5" fmla="*/ 0 h 56"/>
              <a:gd name="T6" fmla="*/ 0 w 57"/>
              <a:gd name="T7" fmla="*/ 2147483647 h 56"/>
              <a:gd name="T8" fmla="*/ 0 60000 65536"/>
              <a:gd name="T9" fmla="*/ 0 60000 65536"/>
              <a:gd name="T10" fmla="*/ 0 60000 65536"/>
              <a:gd name="T11" fmla="*/ 0 60000 65536"/>
              <a:gd name="T12" fmla="*/ 0 w 57"/>
              <a:gd name="T13" fmla="*/ 0 h 56"/>
              <a:gd name="T14" fmla="*/ 57 w 57"/>
              <a:gd name="T15" fmla="*/ 56 h 56"/>
            </a:gdLst>
            <a:ahLst/>
            <a:cxnLst>
              <a:cxn ang="T8">
                <a:pos x="T0" y="T1"/>
              </a:cxn>
              <a:cxn ang="T9">
                <a:pos x="T2" y="T3"/>
              </a:cxn>
              <a:cxn ang="T10">
                <a:pos x="T4" y="T5"/>
              </a:cxn>
              <a:cxn ang="T11">
                <a:pos x="T6" y="T7"/>
              </a:cxn>
            </a:cxnLst>
            <a:rect l="T12" t="T13" r="T14" b="T15"/>
            <a:pathLst>
              <a:path w="57" h="56">
                <a:moveTo>
                  <a:pt x="0" y="55"/>
                </a:moveTo>
                <a:lnTo>
                  <a:pt x="56" y="55"/>
                </a:lnTo>
                <a:lnTo>
                  <a:pt x="27" y="0"/>
                </a:lnTo>
                <a:lnTo>
                  <a:pt x="0" y="55"/>
                </a:lnTo>
              </a:path>
            </a:pathLst>
          </a:custGeom>
          <a:solidFill>
            <a:srgbClr val="B0D460"/>
          </a:solidFill>
          <a:ln w="12700" cap="rnd" cmpd="sng">
            <a:solidFill>
              <a:srgbClr val="000000"/>
            </a:solidFill>
            <a:prstDash val="solid"/>
            <a:round/>
            <a:headEnd type="none" w="med" len="med"/>
            <a:tailEnd type="none" w="med" len="med"/>
          </a:ln>
        </p:spPr>
        <p:txBody>
          <a:bodyPr/>
          <a:lstStyle/>
          <a:p>
            <a:endParaRPr lang="en-US"/>
          </a:p>
        </p:txBody>
      </p:sp>
      <p:sp>
        <p:nvSpPr>
          <p:cNvPr id="54283" name="Line 11"/>
          <p:cNvSpPr>
            <a:spLocks noChangeShapeType="1"/>
          </p:cNvSpPr>
          <p:nvPr/>
        </p:nvSpPr>
        <p:spPr bwMode="auto">
          <a:xfrm flipV="1">
            <a:off x="4305300" y="4759325"/>
            <a:ext cx="0" cy="706438"/>
          </a:xfrm>
          <a:prstGeom prst="line">
            <a:avLst/>
          </a:prstGeom>
          <a:noFill/>
          <a:ln w="25400">
            <a:solidFill>
              <a:srgbClr val="B0D4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4" name="Rectangle 12"/>
          <p:cNvSpPr>
            <a:spLocks noChangeArrowheads="1"/>
          </p:cNvSpPr>
          <p:nvPr/>
        </p:nvSpPr>
        <p:spPr bwMode="auto">
          <a:xfrm>
            <a:off x="2782888" y="5626100"/>
            <a:ext cx="371475"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000"/>
              <a:t>4</a:t>
            </a:r>
          </a:p>
        </p:txBody>
      </p:sp>
      <p:sp>
        <p:nvSpPr>
          <p:cNvPr id="54285" name="Rectangle 13"/>
          <p:cNvSpPr>
            <a:spLocks noChangeArrowheads="1"/>
          </p:cNvSpPr>
          <p:nvPr/>
        </p:nvSpPr>
        <p:spPr bwMode="auto">
          <a:xfrm>
            <a:off x="3355975" y="5626100"/>
            <a:ext cx="371475"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000"/>
              <a:t>6</a:t>
            </a:r>
          </a:p>
        </p:txBody>
      </p:sp>
      <p:sp>
        <p:nvSpPr>
          <p:cNvPr id="54286" name="Rectangle 15"/>
          <p:cNvSpPr>
            <a:spLocks noChangeArrowheads="1"/>
          </p:cNvSpPr>
          <p:nvPr/>
        </p:nvSpPr>
        <p:spPr bwMode="auto">
          <a:xfrm>
            <a:off x="4614863" y="5626100"/>
            <a:ext cx="561975"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000"/>
              <a:t>10</a:t>
            </a:r>
          </a:p>
        </p:txBody>
      </p:sp>
      <p:sp>
        <p:nvSpPr>
          <p:cNvPr id="54287" name="Rectangle 16"/>
          <p:cNvSpPr>
            <a:spLocks noChangeArrowheads="1"/>
          </p:cNvSpPr>
          <p:nvPr/>
        </p:nvSpPr>
        <p:spPr bwMode="auto">
          <a:xfrm>
            <a:off x="5297488" y="5626100"/>
            <a:ext cx="561975"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000"/>
              <a:t>12</a:t>
            </a:r>
          </a:p>
        </p:txBody>
      </p:sp>
      <p:sp>
        <p:nvSpPr>
          <p:cNvPr id="54288" name="Line 17"/>
          <p:cNvSpPr>
            <a:spLocks noChangeShapeType="1"/>
          </p:cNvSpPr>
          <p:nvPr/>
        </p:nvSpPr>
        <p:spPr bwMode="auto">
          <a:xfrm>
            <a:off x="2840038" y="5565775"/>
            <a:ext cx="327025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4289" name="Freeform 18"/>
          <p:cNvSpPr>
            <a:spLocks/>
          </p:cNvSpPr>
          <p:nvPr/>
        </p:nvSpPr>
        <p:spPr bwMode="auto">
          <a:xfrm>
            <a:off x="6122988" y="5507038"/>
            <a:ext cx="109537" cy="111125"/>
          </a:xfrm>
          <a:custGeom>
            <a:avLst/>
            <a:gdLst>
              <a:gd name="T0" fmla="*/ 0 w 69"/>
              <a:gd name="T1" fmla="*/ 0 h 70"/>
              <a:gd name="T2" fmla="*/ 2147483647 w 69"/>
              <a:gd name="T3" fmla="*/ 2147483647 h 70"/>
              <a:gd name="T4" fmla="*/ 0 w 69"/>
              <a:gd name="T5" fmla="*/ 2147483647 h 70"/>
              <a:gd name="T6" fmla="*/ 0 w 69"/>
              <a:gd name="T7" fmla="*/ 0 h 70"/>
              <a:gd name="T8" fmla="*/ 0 60000 65536"/>
              <a:gd name="T9" fmla="*/ 0 60000 65536"/>
              <a:gd name="T10" fmla="*/ 0 60000 65536"/>
              <a:gd name="T11" fmla="*/ 0 60000 65536"/>
              <a:gd name="T12" fmla="*/ 0 w 69"/>
              <a:gd name="T13" fmla="*/ 0 h 70"/>
              <a:gd name="T14" fmla="*/ 69 w 69"/>
              <a:gd name="T15" fmla="*/ 70 h 70"/>
            </a:gdLst>
            <a:ahLst/>
            <a:cxnLst>
              <a:cxn ang="T8">
                <a:pos x="T0" y="T1"/>
              </a:cxn>
              <a:cxn ang="T9">
                <a:pos x="T2" y="T3"/>
              </a:cxn>
              <a:cxn ang="T10">
                <a:pos x="T4" y="T5"/>
              </a:cxn>
              <a:cxn ang="T11">
                <a:pos x="T6" y="T7"/>
              </a:cxn>
            </a:cxnLst>
            <a:rect l="T12" t="T13" r="T14" b="T15"/>
            <a:pathLst>
              <a:path w="69" h="70">
                <a:moveTo>
                  <a:pt x="0" y="0"/>
                </a:moveTo>
                <a:lnTo>
                  <a:pt x="68" y="34"/>
                </a:lnTo>
                <a:lnTo>
                  <a:pt x="0" y="69"/>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54290" name="Rectangle 19"/>
          <p:cNvSpPr>
            <a:spLocks noChangeArrowheads="1"/>
          </p:cNvSpPr>
          <p:nvPr/>
        </p:nvSpPr>
        <p:spPr bwMode="auto">
          <a:xfrm>
            <a:off x="4329113" y="5680075"/>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54291" name="Freeform 20"/>
          <p:cNvSpPr>
            <a:spLocks/>
          </p:cNvSpPr>
          <p:nvPr/>
        </p:nvSpPr>
        <p:spPr bwMode="auto">
          <a:xfrm>
            <a:off x="3167063" y="52260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4" y="46"/>
                </a:lnTo>
                <a:lnTo>
                  <a:pt x="137" y="68"/>
                </a:lnTo>
                <a:lnTo>
                  <a:pt x="134" y="90"/>
                </a:lnTo>
                <a:lnTo>
                  <a:pt x="125" y="108"/>
                </a:lnTo>
                <a:lnTo>
                  <a:pt x="110" y="123"/>
                </a:lnTo>
                <a:lnTo>
                  <a:pt x="90" y="133"/>
                </a:lnTo>
                <a:lnTo>
                  <a:pt x="70" y="137"/>
                </a:lnTo>
                <a:lnTo>
                  <a:pt x="48" y="133"/>
                </a:lnTo>
                <a:lnTo>
                  <a:pt x="30" y="123"/>
                </a:lnTo>
                <a:lnTo>
                  <a:pt x="12" y="108"/>
                </a:lnTo>
                <a:lnTo>
                  <a:pt x="4" y="90"/>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4292" name="Freeform 21"/>
          <p:cNvSpPr>
            <a:spLocks/>
          </p:cNvSpPr>
          <p:nvPr/>
        </p:nvSpPr>
        <p:spPr bwMode="auto">
          <a:xfrm>
            <a:off x="3200400" y="5259388"/>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3" y="16"/>
                </a:lnTo>
                <a:lnTo>
                  <a:pt x="25" y="6"/>
                </a:lnTo>
                <a:lnTo>
                  <a:pt x="40" y="0"/>
                </a:lnTo>
                <a:lnTo>
                  <a:pt x="55" y="0"/>
                </a:lnTo>
                <a:lnTo>
                  <a:pt x="72" y="6"/>
                </a:lnTo>
                <a:lnTo>
                  <a:pt x="85" y="16"/>
                </a:lnTo>
                <a:lnTo>
                  <a:pt x="92" y="30"/>
                </a:lnTo>
                <a:lnTo>
                  <a:pt x="95" y="47"/>
                </a:lnTo>
                <a:lnTo>
                  <a:pt x="92" y="63"/>
                </a:lnTo>
                <a:lnTo>
                  <a:pt x="85" y="77"/>
                </a:lnTo>
                <a:lnTo>
                  <a:pt x="72" y="87"/>
                </a:lnTo>
                <a:lnTo>
                  <a:pt x="55" y="93"/>
                </a:lnTo>
                <a:lnTo>
                  <a:pt x="40" y="93"/>
                </a:lnTo>
                <a:lnTo>
                  <a:pt x="25" y="87"/>
                </a:lnTo>
                <a:lnTo>
                  <a:pt x="13" y="77"/>
                </a:lnTo>
                <a:lnTo>
                  <a:pt x="4" y="63"/>
                </a:lnTo>
                <a:lnTo>
                  <a:pt x="0" y="47"/>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4293" name="Freeform 22"/>
          <p:cNvSpPr>
            <a:spLocks/>
          </p:cNvSpPr>
          <p:nvPr/>
        </p:nvSpPr>
        <p:spPr bwMode="auto">
          <a:xfrm>
            <a:off x="3965575" y="52260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27" y="12"/>
                </a:lnTo>
                <a:lnTo>
                  <a:pt x="48" y="2"/>
                </a:lnTo>
                <a:lnTo>
                  <a:pt x="68" y="0"/>
                </a:lnTo>
                <a:lnTo>
                  <a:pt x="89" y="2"/>
                </a:lnTo>
                <a:lnTo>
                  <a:pt x="108" y="12"/>
                </a:lnTo>
                <a:lnTo>
                  <a:pt x="125" y="28"/>
                </a:lnTo>
                <a:lnTo>
                  <a:pt x="133" y="46"/>
                </a:lnTo>
                <a:lnTo>
                  <a:pt x="137" y="68"/>
                </a:lnTo>
                <a:lnTo>
                  <a:pt x="133" y="90"/>
                </a:lnTo>
                <a:lnTo>
                  <a:pt x="125" y="108"/>
                </a:lnTo>
                <a:lnTo>
                  <a:pt x="108" y="123"/>
                </a:lnTo>
                <a:lnTo>
                  <a:pt x="89" y="133"/>
                </a:lnTo>
                <a:lnTo>
                  <a:pt x="68" y="137"/>
                </a:lnTo>
                <a:lnTo>
                  <a:pt x="48" y="133"/>
                </a:lnTo>
                <a:lnTo>
                  <a:pt x="27" y="123"/>
                </a:lnTo>
                <a:lnTo>
                  <a:pt x="12" y="108"/>
                </a:lnTo>
                <a:lnTo>
                  <a:pt x="4" y="90"/>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4294" name="Freeform 23"/>
          <p:cNvSpPr>
            <a:spLocks/>
          </p:cNvSpPr>
          <p:nvPr/>
        </p:nvSpPr>
        <p:spPr bwMode="auto">
          <a:xfrm>
            <a:off x="3998913" y="5259388"/>
            <a:ext cx="149225" cy="149225"/>
          </a:xfrm>
          <a:custGeom>
            <a:avLst/>
            <a:gdLst>
              <a:gd name="T0" fmla="*/ 0 w 94"/>
              <a:gd name="T1" fmla="*/ 2147483647 h 94"/>
              <a:gd name="T2" fmla="*/ 2147483647 w 94"/>
              <a:gd name="T3" fmla="*/ 2147483647 h 94"/>
              <a:gd name="T4" fmla="*/ 2147483647 w 94"/>
              <a:gd name="T5" fmla="*/ 2147483647 h 94"/>
              <a:gd name="T6" fmla="*/ 2147483647 w 94"/>
              <a:gd name="T7" fmla="*/ 2147483647 h 94"/>
              <a:gd name="T8" fmla="*/ 2147483647 w 94"/>
              <a:gd name="T9" fmla="*/ 0 h 94"/>
              <a:gd name="T10" fmla="*/ 2147483647 w 94"/>
              <a:gd name="T11" fmla="*/ 0 h 94"/>
              <a:gd name="T12" fmla="*/ 2147483647 w 94"/>
              <a:gd name="T13" fmla="*/ 2147483647 h 94"/>
              <a:gd name="T14" fmla="*/ 2147483647 w 94"/>
              <a:gd name="T15" fmla="*/ 2147483647 h 94"/>
              <a:gd name="T16" fmla="*/ 2147483647 w 94"/>
              <a:gd name="T17" fmla="*/ 2147483647 h 94"/>
              <a:gd name="T18" fmla="*/ 2147483647 w 94"/>
              <a:gd name="T19" fmla="*/ 2147483647 h 94"/>
              <a:gd name="T20" fmla="*/ 2147483647 w 94"/>
              <a:gd name="T21" fmla="*/ 2147483647 h 94"/>
              <a:gd name="T22" fmla="*/ 2147483647 w 94"/>
              <a:gd name="T23" fmla="*/ 2147483647 h 94"/>
              <a:gd name="T24" fmla="*/ 2147483647 w 94"/>
              <a:gd name="T25" fmla="*/ 2147483647 h 94"/>
              <a:gd name="T26" fmla="*/ 2147483647 w 94"/>
              <a:gd name="T27" fmla="*/ 2147483647 h 94"/>
              <a:gd name="T28" fmla="*/ 2147483647 w 94"/>
              <a:gd name="T29" fmla="*/ 2147483647 h 94"/>
              <a:gd name="T30" fmla="*/ 2147483647 w 94"/>
              <a:gd name="T31" fmla="*/ 2147483647 h 94"/>
              <a:gd name="T32" fmla="*/ 2147483647 w 94"/>
              <a:gd name="T33" fmla="*/ 2147483647 h 94"/>
              <a:gd name="T34" fmla="*/ 2147483647 w 94"/>
              <a:gd name="T35" fmla="*/ 2147483647 h 94"/>
              <a:gd name="T36" fmla="*/ 0 w 94"/>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4"/>
              <a:gd name="T58" fmla="*/ 0 h 94"/>
              <a:gd name="T59" fmla="*/ 94 w 94"/>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4" h="94">
                <a:moveTo>
                  <a:pt x="0" y="47"/>
                </a:moveTo>
                <a:lnTo>
                  <a:pt x="4" y="30"/>
                </a:lnTo>
                <a:lnTo>
                  <a:pt x="10" y="16"/>
                </a:lnTo>
                <a:lnTo>
                  <a:pt x="23" y="6"/>
                </a:lnTo>
                <a:lnTo>
                  <a:pt x="39" y="0"/>
                </a:lnTo>
                <a:lnTo>
                  <a:pt x="55" y="0"/>
                </a:lnTo>
                <a:lnTo>
                  <a:pt x="70" y="6"/>
                </a:lnTo>
                <a:lnTo>
                  <a:pt x="83" y="16"/>
                </a:lnTo>
                <a:lnTo>
                  <a:pt x="91" y="30"/>
                </a:lnTo>
                <a:lnTo>
                  <a:pt x="93" y="47"/>
                </a:lnTo>
                <a:lnTo>
                  <a:pt x="91" y="63"/>
                </a:lnTo>
                <a:lnTo>
                  <a:pt x="83" y="77"/>
                </a:lnTo>
                <a:lnTo>
                  <a:pt x="70" y="87"/>
                </a:lnTo>
                <a:lnTo>
                  <a:pt x="55" y="93"/>
                </a:lnTo>
                <a:lnTo>
                  <a:pt x="39" y="93"/>
                </a:lnTo>
                <a:lnTo>
                  <a:pt x="23" y="87"/>
                </a:lnTo>
                <a:lnTo>
                  <a:pt x="10" y="77"/>
                </a:lnTo>
                <a:lnTo>
                  <a:pt x="4" y="63"/>
                </a:lnTo>
                <a:lnTo>
                  <a:pt x="0" y="47"/>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4295" name="Freeform 24"/>
          <p:cNvSpPr>
            <a:spLocks/>
          </p:cNvSpPr>
          <p:nvPr/>
        </p:nvSpPr>
        <p:spPr bwMode="auto">
          <a:xfrm>
            <a:off x="4987925" y="52260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30" y="12"/>
                </a:lnTo>
                <a:lnTo>
                  <a:pt x="48" y="2"/>
                </a:lnTo>
                <a:lnTo>
                  <a:pt x="70" y="0"/>
                </a:lnTo>
                <a:lnTo>
                  <a:pt x="90" y="2"/>
                </a:lnTo>
                <a:lnTo>
                  <a:pt x="110" y="12"/>
                </a:lnTo>
                <a:lnTo>
                  <a:pt x="125" y="28"/>
                </a:lnTo>
                <a:lnTo>
                  <a:pt x="133" y="46"/>
                </a:lnTo>
                <a:lnTo>
                  <a:pt x="137" y="68"/>
                </a:lnTo>
                <a:lnTo>
                  <a:pt x="133" y="90"/>
                </a:lnTo>
                <a:lnTo>
                  <a:pt x="125" y="108"/>
                </a:lnTo>
                <a:lnTo>
                  <a:pt x="110" y="123"/>
                </a:lnTo>
                <a:lnTo>
                  <a:pt x="90" y="133"/>
                </a:lnTo>
                <a:lnTo>
                  <a:pt x="70" y="137"/>
                </a:lnTo>
                <a:lnTo>
                  <a:pt x="48" y="133"/>
                </a:lnTo>
                <a:lnTo>
                  <a:pt x="30" y="123"/>
                </a:lnTo>
                <a:lnTo>
                  <a:pt x="12" y="108"/>
                </a:lnTo>
                <a:lnTo>
                  <a:pt x="4" y="90"/>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4296" name="Freeform 25"/>
          <p:cNvSpPr>
            <a:spLocks/>
          </p:cNvSpPr>
          <p:nvPr/>
        </p:nvSpPr>
        <p:spPr bwMode="auto">
          <a:xfrm>
            <a:off x="5021263" y="5259388"/>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5" y="6"/>
                </a:lnTo>
                <a:lnTo>
                  <a:pt x="40" y="0"/>
                </a:lnTo>
                <a:lnTo>
                  <a:pt x="55" y="0"/>
                </a:lnTo>
                <a:lnTo>
                  <a:pt x="71" y="6"/>
                </a:lnTo>
                <a:lnTo>
                  <a:pt x="85" y="16"/>
                </a:lnTo>
                <a:lnTo>
                  <a:pt x="91" y="30"/>
                </a:lnTo>
                <a:lnTo>
                  <a:pt x="95" y="47"/>
                </a:lnTo>
                <a:lnTo>
                  <a:pt x="91" y="63"/>
                </a:lnTo>
                <a:lnTo>
                  <a:pt x="85" y="77"/>
                </a:lnTo>
                <a:lnTo>
                  <a:pt x="71" y="87"/>
                </a:lnTo>
                <a:lnTo>
                  <a:pt x="55" y="93"/>
                </a:lnTo>
                <a:lnTo>
                  <a:pt x="40" y="93"/>
                </a:lnTo>
                <a:lnTo>
                  <a:pt x="25" y="87"/>
                </a:lnTo>
                <a:lnTo>
                  <a:pt x="12" y="77"/>
                </a:lnTo>
                <a:lnTo>
                  <a:pt x="4" y="63"/>
                </a:lnTo>
                <a:lnTo>
                  <a:pt x="0" y="47"/>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4297" name="Freeform 26"/>
          <p:cNvSpPr>
            <a:spLocks/>
          </p:cNvSpPr>
          <p:nvPr/>
        </p:nvSpPr>
        <p:spPr bwMode="auto">
          <a:xfrm>
            <a:off x="5443538" y="52260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3" y="46"/>
                </a:lnTo>
                <a:lnTo>
                  <a:pt x="12" y="28"/>
                </a:lnTo>
                <a:lnTo>
                  <a:pt x="29" y="12"/>
                </a:lnTo>
                <a:lnTo>
                  <a:pt x="47" y="2"/>
                </a:lnTo>
                <a:lnTo>
                  <a:pt x="69" y="0"/>
                </a:lnTo>
                <a:lnTo>
                  <a:pt x="89" y="2"/>
                </a:lnTo>
                <a:lnTo>
                  <a:pt x="109" y="12"/>
                </a:lnTo>
                <a:lnTo>
                  <a:pt x="125" y="28"/>
                </a:lnTo>
                <a:lnTo>
                  <a:pt x="133" y="46"/>
                </a:lnTo>
                <a:lnTo>
                  <a:pt x="137" y="68"/>
                </a:lnTo>
                <a:lnTo>
                  <a:pt x="133" y="90"/>
                </a:lnTo>
                <a:lnTo>
                  <a:pt x="125" y="108"/>
                </a:lnTo>
                <a:lnTo>
                  <a:pt x="109" y="123"/>
                </a:lnTo>
                <a:lnTo>
                  <a:pt x="89" y="133"/>
                </a:lnTo>
                <a:lnTo>
                  <a:pt x="69" y="137"/>
                </a:lnTo>
                <a:lnTo>
                  <a:pt x="47" y="133"/>
                </a:lnTo>
                <a:lnTo>
                  <a:pt x="29" y="123"/>
                </a:lnTo>
                <a:lnTo>
                  <a:pt x="12" y="108"/>
                </a:lnTo>
                <a:lnTo>
                  <a:pt x="3" y="90"/>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4298" name="Freeform 27"/>
          <p:cNvSpPr>
            <a:spLocks/>
          </p:cNvSpPr>
          <p:nvPr/>
        </p:nvSpPr>
        <p:spPr bwMode="auto">
          <a:xfrm>
            <a:off x="5476875" y="5259388"/>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4" y="6"/>
                </a:lnTo>
                <a:lnTo>
                  <a:pt x="40" y="0"/>
                </a:lnTo>
                <a:lnTo>
                  <a:pt x="55" y="0"/>
                </a:lnTo>
                <a:lnTo>
                  <a:pt x="71" y="6"/>
                </a:lnTo>
                <a:lnTo>
                  <a:pt x="85" y="16"/>
                </a:lnTo>
                <a:lnTo>
                  <a:pt x="91" y="30"/>
                </a:lnTo>
                <a:lnTo>
                  <a:pt x="95" y="47"/>
                </a:lnTo>
                <a:lnTo>
                  <a:pt x="91" y="63"/>
                </a:lnTo>
                <a:lnTo>
                  <a:pt x="85" y="77"/>
                </a:lnTo>
                <a:lnTo>
                  <a:pt x="71" y="87"/>
                </a:lnTo>
                <a:lnTo>
                  <a:pt x="55" y="93"/>
                </a:lnTo>
                <a:lnTo>
                  <a:pt x="40" y="93"/>
                </a:lnTo>
                <a:lnTo>
                  <a:pt x="24" y="87"/>
                </a:lnTo>
                <a:lnTo>
                  <a:pt x="12" y="77"/>
                </a:lnTo>
                <a:lnTo>
                  <a:pt x="4" y="63"/>
                </a:lnTo>
                <a:lnTo>
                  <a:pt x="0" y="47"/>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4299" name="Rectangle 28"/>
          <p:cNvSpPr>
            <a:spLocks noChangeArrowheads="1"/>
          </p:cNvSpPr>
          <p:nvPr/>
        </p:nvSpPr>
        <p:spPr bwMode="auto">
          <a:xfrm>
            <a:off x="5711825" y="5330825"/>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54300" name="Freeform 29"/>
          <p:cNvSpPr>
            <a:spLocks/>
          </p:cNvSpPr>
          <p:nvPr/>
        </p:nvSpPr>
        <p:spPr bwMode="auto">
          <a:xfrm>
            <a:off x="3622675" y="52260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4" y="46"/>
                </a:lnTo>
                <a:lnTo>
                  <a:pt x="12" y="28"/>
                </a:lnTo>
                <a:lnTo>
                  <a:pt x="29" y="12"/>
                </a:lnTo>
                <a:lnTo>
                  <a:pt x="48" y="2"/>
                </a:lnTo>
                <a:lnTo>
                  <a:pt x="69" y="0"/>
                </a:lnTo>
                <a:lnTo>
                  <a:pt x="89" y="2"/>
                </a:lnTo>
                <a:lnTo>
                  <a:pt x="110" y="12"/>
                </a:lnTo>
                <a:lnTo>
                  <a:pt x="125" y="28"/>
                </a:lnTo>
                <a:lnTo>
                  <a:pt x="133" y="46"/>
                </a:lnTo>
                <a:lnTo>
                  <a:pt x="137" y="68"/>
                </a:lnTo>
                <a:lnTo>
                  <a:pt x="133" y="90"/>
                </a:lnTo>
                <a:lnTo>
                  <a:pt x="125" y="108"/>
                </a:lnTo>
                <a:lnTo>
                  <a:pt x="110" y="123"/>
                </a:lnTo>
                <a:lnTo>
                  <a:pt x="89" y="133"/>
                </a:lnTo>
                <a:lnTo>
                  <a:pt x="69" y="137"/>
                </a:lnTo>
                <a:lnTo>
                  <a:pt x="48" y="133"/>
                </a:lnTo>
                <a:lnTo>
                  <a:pt x="29" y="123"/>
                </a:lnTo>
                <a:lnTo>
                  <a:pt x="12" y="108"/>
                </a:lnTo>
                <a:lnTo>
                  <a:pt x="4" y="90"/>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4301" name="Freeform 30"/>
          <p:cNvSpPr>
            <a:spLocks/>
          </p:cNvSpPr>
          <p:nvPr/>
        </p:nvSpPr>
        <p:spPr bwMode="auto">
          <a:xfrm>
            <a:off x="3656013" y="5259388"/>
            <a:ext cx="152400" cy="149225"/>
          </a:xfrm>
          <a:custGeom>
            <a:avLst/>
            <a:gdLst>
              <a:gd name="T0" fmla="*/ 0 w 96"/>
              <a:gd name="T1" fmla="*/ 2147483647 h 94"/>
              <a:gd name="T2" fmla="*/ 2147483647 w 96"/>
              <a:gd name="T3" fmla="*/ 2147483647 h 94"/>
              <a:gd name="T4" fmla="*/ 2147483647 w 96"/>
              <a:gd name="T5" fmla="*/ 2147483647 h 94"/>
              <a:gd name="T6" fmla="*/ 2147483647 w 96"/>
              <a:gd name="T7" fmla="*/ 2147483647 h 94"/>
              <a:gd name="T8" fmla="*/ 2147483647 w 96"/>
              <a:gd name="T9" fmla="*/ 0 h 94"/>
              <a:gd name="T10" fmla="*/ 2147483647 w 96"/>
              <a:gd name="T11" fmla="*/ 0 h 94"/>
              <a:gd name="T12" fmla="*/ 2147483647 w 96"/>
              <a:gd name="T13" fmla="*/ 2147483647 h 94"/>
              <a:gd name="T14" fmla="*/ 2147483647 w 96"/>
              <a:gd name="T15" fmla="*/ 2147483647 h 94"/>
              <a:gd name="T16" fmla="*/ 2147483647 w 96"/>
              <a:gd name="T17" fmla="*/ 2147483647 h 94"/>
              <a:gd name="T18" fmla="*/ 2147483647 w 96"/>
              <a:gd name="T19" fmla="*/ 2147483647 h 94"/>
              <a:gd name="T20" fmla="*/ 2147483647 w 96"/>
              <a:gd name="T21" fmla="*/ 2147483647 h 94"/>
              <a:gd name="T22" fmla="*/ 2147483647 w 96"/>
              <a:gd name="T23" fmla="*/ 2147483647 h 94"/>
              <a:gd name="T24" fmla="*/ 2147483647 w 96"/>
              <a:gd name="T25" fmla="*/ 2147483647 h 94"/>
              <a:gd name="T26" fmla="*/ 2147483647 w 96"/>
              <a:gd name="T27" fmla="*/ 2147483647 h 94"/>
              <a:gd name="T28" fmla="*/ 2147483647 w 96"/>
              <a:gd name="T29" fmla="*/ 2147483647 h 94"/>
              <a:gd name="T30" fmla="*/ 2147483647 w 96"/>
              <a:gd name="T31" fmla="*/ 2147483647 h 94"/>
              <a:gd name="T32" fmla="*/ 2147483647 w 96"/>
              <a:gd name="T33" fmla="*/ 2147483647 h 94"/>
              <a:gd name="T34" fmla="*/ 2147483647 w 96"/>
              <a:gd name="T35" fmla="*/ 2147483647 h 94"/>
              <a:gd name="T36" fmla="*/ 0 w 96"/>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6"/>
              <a:gd name="T58" fmla="*/ 0 h 94"/>
              <a:gd name="T59" fmla="*/ 96 w 96"/>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6" h="94">
                <a:moveTo>
                  <a:pt x="0" y="47"/>
                </a:moveTo>
                <a:lnTo>
                  <a:pt x="4" y="30"/>
                </a:lnTo>
                <a:lnTo>
                  <a:pt x="12" y="16"/>
                </a:lnTo>
                <a:lnTo>
                  <a:pt x="25" y="6"/>
                </a:lnTo>
                <a:lnTo>
                  <a:pt x="40" y="0"/>
                </a:lnTo>
                <a:lnTo>
                  <a:pt x="55" y="0"/>
                </a:lnTo>
                <a:lnTo>
                  <a:pt x="71" y="6"/>
                </a:lnTo>
                <a:lnTo>
                  <a:pt x="85" y="16"/>
                </a:lnTo>
                <a:lnTo>
                  <a:pt x="91" y="30"/>
                </a:lnTo>
                <a:lnTo>
                  <a:pt x="95" y="47"/>
                </a:lnTo>
                <a:lnTo>
                  <a:pt x="91" y="63"/>
                </a:lnTo>
                <a:lnTo>
                  <a:pt x="85" y="77"/>
                </a:lnTo>
                <a:lnTo>
                  <a:pt x="71" y="87"/>
                </a:lnTo>
                <a:lnTo>
                  <a:pt x="55" y="93"/>
                </a:lnTo>
                <a:lnTo>
                  <a:pt x="40" y="93"/>
                </a:lnTo>
                <a:lnTo>
                  <a:pt x="25" y="87"/>
                </a:lnTo>
                <a:lnTo>
                  <a:pt x="12" y="77"/>
                </a:lnTo>
                <a:lnTo>
                  <a:pt x="4" y="63"/>
                </a:lnTo>
                <a:lnTo>
                  <a:pt x="0" y="47"/>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4302" name="Freeform 31"/>
          <p:cNvSpPr>
            <a:spLocks/>
          </p:cNvSpPr>
          <p:nvPr/>
        </p:nvSpPr>
        <p:spPr bwMode="auto">
          <a:xfrm>
            <a:off x="4421188" y="5226050"/>
            <a:ext cx="219075" cy="219075"/>
          </a:xfrm>
          <a:custGeom>
            <a:avLst/>
            <a:gdLst>
              <a:gd name="T0" fmla="*/ 0 w 138"/>
              <a:gd name="T1" fmla="*/ 2147483647 h 138"/>
              <a:gd name="T2" fmla="*/ 2147483647 w 138"/>
              <a:gd name="T3" fmla="*/ 2147483647 h 138"/>
              <a:gd name="T4" fmla="*/ 2147483647 w 138"/>
              <a:gd name="T5" fmla="*/ 2147483647 h 138"/>
              <a:gd name="T6" fmla="*/ 2147483647 w 138"/>
              <a:gd name="T7" fmla="*/ 2147483647 h 138"/>
              <a:gd name="T8" fmla="*/ 2147483647 w 138"/>
              <a:gd name="T9" fmla="*/ 2147483647 h 138"/>
              <a:gd name="T10" fmla="*/ 2147483647 w 138"/>
              <a:gd name="T11" fmla="*/ 0 h 138"/>
              <a:gd name="T12" fmla="*/ 2147483647 w 138"/>
              <a:gd name="T13" fmla="*/ 2147483647 h 138"/>
              <a:gd name="T14" fmla="*/ 2147483647 w 138"/>
              <a:gd name="T15" fmla="*/ 2147483647 h 138"/>
              <a:gd name="T16" fmla="*/ 2147483647 w 138"/>
              <a:gd name="T17" fmla="*/ 2147483647 h 138"/>
              <a:gd name="T18" fmla="*/ 2147483647 w 138"/>
              <a:gd name="T19" fmla="*/ 2147483647 h 138"/>
              <a:gd name="T20" fmla="*/ 2147483647 w 138"/>
              <a:gd name="T21" fmla="*/ 2147483647 h 138"/>
              <a:gd name="T22" fmla="*/ 2147483647 w 138"/>
              <a:gd name="T23" fmla="*/ 2147483647 h 138"/>
              <a:gd name="T24" fmla="*/ 2147483647 w 138"/>
              <a:gd name="T25" fmla="*/ 2147483647 h 138"/>
              <a:gd name="T26" fmla="*/ 2147483647 w 138"/>
              <a:gd name="T27" fmla="*/ 2147483647 h 138"/>
              <a:gd name="T28" fmla="*/ 2147483647 w 138"/>
              <a:gd name="T29" fmla="*/ 2147483647 h 138"/>
              <a:gd name="T30" fmla="*/ 2147483647 w 138"/>
              <a:gd name="T31" fmla="*/ 2147483647 h 138"/>
              <a:gd name="T32" fmla="*/ 2147483647 w 138"/>
              <a:gd name="T33" fmla="*/ 2147483647 h 138"/>
              <a:gd name="T34" fmla="*/ 2147483647 w 138"/>
              <a:gd name="T35" fmla="*/ 2147483647 h 138"/>
              <a:gd name="T36" fmla="*/ 2147483647 w 138"/>
              <a:gd name="T37" fmla="*/ 2147483647 h 138"/>
              <a:gd name="T38" fmla="*/ 2147483647 w 138"/>
              <a:gd name="T39" fmla="*/ 2147483647 h 138"/>
              <a:gd name="T40" fmla="*/ 0 w 138"/>
              <a:gd name="T41" fmla="*/ 2147483647 h 1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38"/>
              <a:gd name="T64" fmla="*/ 0 h 138"/>
              <a:gd name="T65" fmla="*/ 138 w 138"/>
              <a:gd name="T66" fmla="*/ 138 h 1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38" h="138">
                <a:moveTo>
                  <a:pt x="0" y="68"/>
                </a:moveTo>
                <a:lnTo>
                  <a:pt x="3" y="46"/>
                </a:lnTo>
                <a:lnTo>
                  <a:pt x="12" y="28"/>
                </a:lnTo>
                <a:lnTo>
                  <a:pt x="27" y="12"/>
                </a:lnTo>
                <a:lnTo>
                  <a:pt x="47" y="2"/>
                </a:lnTo>
                <a:lnTo>
                  <a:pt x="67" y="0"/>
                </a:lnTo>
                <a:lnTo>
                  <a:pt x="89" y="2"/>
                </a:lnTo>
                <a:lnTo>
                  <a:pt x="107" y="12"/>
                </a:lnTo>
                <a:lnTo>
                  <a:pt x="125" y="28"/>
                </a:lnTo>
                <a:lnTo>
                  <a:pt x="133" y="46"/>
                </a:lnTo>
                <a:lnTo>
                  <a:pt x="137" y="68"/>
                </a:lnTo>
                <a:lnTo>
                  <a:pt x="133" y="90"/>
                </a:lnTo>
                <a:lnTo>
                  <a:pt x="125" y="108"/>
                </a:lnTo>
                <a:lnTo>
                  <a:pt x="107" y="123"/>
                </a:lnTo>
                <a:lnTo>
                  <a:pt x="89" y="133"/>
                </a:lnTo>
                <a:lnTo>
                  <a:pt x="67" y="137"/>
                </a:lnTo>
                <a:lnTo>
                  <a:pt x="47" y="133"/>
                </a:lnTo>
                <a:lnTo>
                  <a:pt x="27" y="123"/>
                </a:lnTo>
                <a:lnTo>
                  <a:pt x="12" y="108"/>
                </a:lnTo>
                <a:lnTo>
                  <a:pt x="3" y="90"/>
                </a:lnTo>
                <a:lnTo>
                  <a:pt x="0" y="68"/>
                </a:lnTo>
              </a:path>
            </a:pathLst>
          </a:custGeom>
          <a:solidFill>
            <a:srgbClr val="FF9900"/>
          </a:solidFill>
          <a:ln w="12700" cap="rnd" cmpd="sng">
            <a:solidFill>
              <a:srgbClr val="FF9900"/>
            </a:solidFill>
            <a:prstDash val="solid"/>
            <a:round/>
            <a:headEnd type="none" w="med" len="med"/>
            <a:tailEnd type="none" w="med" len="med"/>
          </a:ln>
        </p:spPr>
        <p:txBody>
          <a:bodyPr/>
          <a:lstStyle/>
          <a:p>
            <a:endParaRPr lang="en-US"/>
          </a:p>
        </p:txBody>
      </p:sp>
      <p:sp>
        <p:nvSpPr>
          <p:cNvPr id="54303" name="Freeform 32"/>
          <p:cNvSpPr>
            <a:spLocks/>
          </p:cNvSpPr>
          <p:nvPr/>
        </p:nvSpPr>
        <p:spPr bwMode="auto">
          <a:xfrm>
            <a:off x="4454525" y="5259388"/>
            <a:ext cx="149225" cy="149225"/>
          </a:xfrm>
          <a:custGeom>
            <a:avLst/>
            <a:gdLst>
              <a:gd name="T0" fmla="*/ 0 w 94"/>
              <a:gd name="T1" fmla="*/ 2147483647 h 94"/>
              <a:gd name="T2" fmla="*/ 2147483647 w 94"/>
              <a:gd name="T3" fmla="*/ 2147483647 h 94"/>
              <a:gd name="T4" fmla="*/ 2147483647 w 94"/>
              <a:gd name="T5" fmla="*/ 2147483647 h 94"/>
              <a:gd name="T6" fmla="*/ 2147483647 w 94"/>
              <a:gd name="T7" fmla="*/ 2147483647 h 94"/>
              <a:gd name="T8" fmla="*/ 2147483647 w 94"/>
              <a:gd name="T9" fmla="*/ 0 h 94"/>
              <a:gd name="T10" fmla="*/ 2147483647 w 94"/>
              <a:gd name="T11" fmla="*/ 0 h 94"/>
              <a:gd name="T12" fmla="*/ 2147483647 w 94"/>
              <a:gd name="T13" fmla="*/ 2147483647 h 94"/>
              <a:gd name="T14" fmla="*/ 2147483647 w 94"/>
              <a:gd name="T15" fmla="*/ 2147483647 h 94"/>
              <a:gd name="T16" fmla="*/ 2147483647 w 94"/>
              <a:gd name="T17" fmla="*/ 2147483647 h 94"/>
              <a:gd name="T18" fmla="*/ 2147483647 w 94"/>
              <a:gd name="T19" fmla="*/ 2147483647 h 94"/>
              <a:gd name="T20" fmla="*/ 2147483647 w 94"/>
              <a:gd name="T21" fmla="*/ 2147483647 h 94"/>
              <a:gd name="T22" fmla="*/ 2147483647 w 94"/>
              <a:gd name="T23" fmla="*/ 2147483647 h 94"/>
              <a:gd name="T24" fmla="*/ 2147483647 w 94"/>
              <a:gd name="T25" fmla="*/ 2147483647 h 94"/>
              <a:gd name="T26" fmla="*/ 2147483647 w 94"/>
              <a:gd name="T27" fmla="*/ 2147483647 h 94"/>
              <a:gd name="T28" fmla="*/ 2147483647 w 94"/>
              <a:gd name="T29" fmla="*/ 2147483647 h 94"/>
              <a:gd name="T30" fmla="*/ 2147483647 w 94"/>
              <a:gd name="T31" fmla="*/ 2147483647 h 94"/>
              <a:gd name="T32" fmla="*/ 2147483647 w 94"/>
              <a:gd name="T33" fmla="*/ 2147483647 h 94"/>
              <a:gd name="T34" fmla="*/ 2147483647 w 94"/>
              <a:gd name="T35" fmla="*/ 2147483647 h 94"/>
              <a:gd name="T36" fmla="*/ 0 w 94"/>
              <a:gd name="T37" fmla="*/ 2147483647 h 9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94"/>
              <a:gd name="T58" fmla="*/ 0 h 94"/>
              <a:gd name="T59" fmla="*/ 94 w 94"/>
              <a:gd name="T60" fmla="*/ 94 h 9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94" h="94">
                <a:moveTo>
                  <a:pt x="0" y="47"/>
                </a:moveTo>
                <a:lnTo>
                  <a:pt x="3" y="30"/>
                </a:lnTo>
                <a:lnTo>
                  <a:pt x="10" y="16"/>
                </a:lnTo>
                <a:lnTo>
                  <a:pt x="23" y="6"/>
                </a:lnTo>
                <a:lnTo>
                  <a:pt x="39" y="0"/>
                </a:lnTo>
                <a:lnTo>
                  <a:pt x="55" y="0"/>
                </a:lnTo>
                <a:lnTo>
                  <a:pt x="70" y="6"/>
                </a:lnTo>
                <a:lnTo>
                  <a:pt x="82" y="16"/>
                </a:lnTo>
                <a:lnTo>
                  <a:pt x="91" y="30"/>
                </a:lnTo>
                <a:lnTo>
                  <a:pt x="93" y="47"/>
                </a:lnTo>
                <a:lnTo>
                  <a:pt x="91" y="63"/>
                </a:lnTo>
                <a:lnTo>
                  <a:pt x="82" y="77"/>
                </a:lnTo>
                <a:lnTo>
                  <a:pt x="70" y="87"/>
                </a:lnTo>
                <a:lnTo>
                  <a:pt x="55" y="93"/>
                </a:lnTo>
                <a:lnTo>
                  <a:pt x="39" y="93"/>
                </a:lnTo>
                <a:lnTo>
                  <a:pt x="23" y="87"/>
                </a:lnTo>
                <a:lnTo>
                  <a:pt x="10" y="77"/>
                </a:lnTo>
                <a:lnTo>
                  <a:pt x="3" y="63"/>
                </a:lnTo>
                <a:lnTo>
                  <a:pt x="0" y="47"/>
                </a:lnTo>
              </a:path>
            </a:pathLst>
          </a:custGeom>
          <a:solidFill>
            <a:srgbClr val="E9F05A"/>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4304" name="Rectangle 34"/>
          <p:cNvSpPr>
            <a:spLocks noChangeArrowheads="1"/>
          </p:cNvSpPr>
          <p:nvPr/>
        </p:nvSpPr>
        <p:spPr bwMode="auto">
          <a:xfrm>
            <a:off x="3725863" y="4378325"/>
            <a:ext cx="350837"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000" i="1"/>
              <a:t>x</a:t>
            </a:r>
          </a:p>
        </p:txBody>
      </p:sp>
      <p:sp>
        <p:nvSpPr>
          <p:cNvPr id="54305" name="Rectangle 35"/>
          <p:cNvSpPr>
            <a:spLocks noChangeArrowheads="1"/>
          </p:cNvSpPr>
          <p:nvPr/>
        </p:nvSpPr>
        <p:spPr bwMode="auto">
          <a:xfrm>
            <a:off x="3978275" y="4378325"/>
            <a:ext cx="1062038"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000"/>
              <a:t> = 8.3</a:t>
            </a:r>
          </a:p>
        </p:txBody>
      </p:sp>
      <p:sp>
        <p:nvSpPr>
          <p:cNvPr id="54306" name="Rectangle 36"/>
          <p:cNvSpPr>
            <a:spLocks noChangeArrowheads="1"/>
          </p:cNvSpPr>
          <p:nvPr/>
        </p:nvSpPr>
        <p:spPr bwMode="auto">
          <a:xfrm>
            <a:off x="4946650" y="4725988"/>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nvGrpSpPr>
          <p:cNvPr id="2" name="Group 40"/>
          <p:cNvGrpSpPr>
            <a:grpSpLocks/>
          </p:cNvGrpSpPr>
          <p:nvPr/>
        </p:nvGrpSpPr>
        <p:grpSpPr bwMode="auto">
          <a:xfrm>
            <a:off x="457200" y="3505200"/>
            <a:ext cx="7499350" cy="579438"/>
            <a:chOff x="288" y="2208"/>
            <a:chExt cx="4724" cy="365"/>
          </a:xfrm>
        </p:grpSpPr>
        <p:sp>
          <p:nvSpPr>
            <p:cNvPr id="54310" name="Rectangle 39"/>
            <p:cNvSpPr>
              <a:spLocks noChangeArrowheads="1"/>
            </p:cNvSpPr>
            <p:nvPr/>
          </p:nvSpPr>
          <p:spPr bwMode="auto">
            <a:xfrm>
              <a:off x="288" y="2208"/>
              <a:ext cx="4724"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marL="457200" indent="-4572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3000"/>
                </a:spcBef>
                <a:buFontTx/>
                <a:buNone/>
              </a:pPr>
              <a:r>
                <a:rPr lang="en-US" altLang="en-US" dirty="0">
                  <a:solidFill>
                    <a:srgbClr val="8E0D30"/>
                  </a:solidFill>
                  <a:latin typeface="+mj-lt"/>
                </a:rPr>
                <a:t>4.</a:t>
              </a:r>
              <a:r>
                <a:rPr lang="en-US" altLang="en-US" dirty="0">
                  <a:latin typeface="+mj-lt"/>
                </a:rPr>
                <a:t>   Show variation about mean   (</a:t>
              </a:r>
              <a:r>
                <a:rPr lang="en-US" altLang="en-US" i="1" dirty="0">
                  <a:latin typeface="+mj-lt"/>
                </a:rPr>
                <a:t>x</a:t>
              </a:r>
              <a:r>
                <a:rPr lang="en-US" altLang="en-US" dirty="0">
                  <a:latin typeface="+mj-lt"/>
                </a:rPr>
                <a:t> or </a:t>
              </a:r>
              <a:r>
                <a:rPr lang="el-GR" altLang="en-US" i="1" dirty="0">
                  <a:latin typeface="+mj-lt"/>
                  <a:cs typeface="Times New Roman" panose="02020603050405020304" pitchFamily="18" charset="0"/>
                </a:rPr>
                <a:t>μ</a:t>
              </a:r>
              <a:r>
                <a:rPr lang="en-US" altLang="en-US" dirty="0">
                  <a:latin typeface="+mj-lt"/>
                </a:rPr>
                <a:t>)	</a:t>
              </a:r>
            </a:p>
          </p:txBody>
        </p:sp>
        <p:sp>
          <p:nvSpPr>
            <p:cNvPr id="54311" name="Line 38"/>
            <p:cNvSpPr>
              <a:spLocks noChangeShapeType="1"/>
            </p:cNvSpPr>
            <p:nvPr/>
          </p:nvSpPr>
          <p:spPr bwMode="auto">
            <a:xfrm>
              <a:off x="4176" y="2273"/>
              <a:ext cx="1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grpSp>
      <p:sp>
        <p:nvSpPr>
          <p:cNvPr id="54308" name="Rectangle 14"/>
          <p:cNvSpPr>
            <a:spLocks noChangeArrowheads="1"/>
          </p:cNvSpPr>
          <p:nvPr/>
        </p:nvSpPr>
        <p:spPr bwMode="auto">
          <a:xfrm>
            <a:off x="4114800" y="5626100"/>
            <a:ext cx="371475"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000"/>
              <a:t>8</a:t>
            </a:r>
          </a:p>
        </p:txBody>
      </p:sp>
      <p:sp>
        <p:nvSpPr>
          <p:cNvPr id="54309" name="Line 41"/>
          <p:cNvSpPr>
            <a:spLocks noChangeShapeType="1"/>
          </p:cNvSpPr>
          <p:nvPr/>
        </p:nvSpPr>
        <p:spPr bwMode="auto">
          <a:xfrm>
            <a:off x="3844925" y="4454525"/>
            <a:ext cx="228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spAutoFit/>
          </a:bodyPr>
          <a:lstStyle/>
          <a:p>
            <a:endParaRPr lang="en-US"/>
          </a:p>
        </p:txBody>
      </p:sp>
    </p:spTree>
    <p:extLst>
      <p:ext uri="{BB962C8B-B14F-4D97-AF65-F5344CB8AC3E}">
        <p14:creationId xmlns:p14="http://schemas.microsoft.com/office/powerpoint/2010/main" val="18993741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Effect transition="in" filter="wipe(left)">
                                      <p:cBhvr>
                                        <p:cTn id="7" dur="500"/>
                                        <p:tgtEl>
                                          <p:spTgt spid="114691">
                                            <p:txEl>
                                              <p:pRg st="0" end="0"/>
                                            </p:txEl>
                                          </p:spTgt>
                                        </p:tgtEl>
                                      </p:cBhvr>
                                    </p:animEffect>
                                  </p:childTnLst>
                                  <p:subTnLst>
                                    <p:animClr clrSpc="rgb" dir="cw">
                                      <p:cBhvr override="childStyle">
                                        <p:cTn dur="1" fill="hold" display="0" masterRel="nextClick" afterEffect="1"/>
                                        <p:tgtEl>
                                          <p:spTgt spid="114691">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4691">
                                            <p:txEl>
                                              <p:pRg st="1" end="1"/>
                                            </p:txEl>
                                          </p:spTgt>
                                        </p:tgtEl>
                                        <p:attrNameLst>
                                          <p:attrName>style.visibility</p:attrName>
                                        </p:attrNameLst>
                                      </p:cBhvr>
                                      <p:to>
                                        <p:strVal val="visible"/>
                                      </p:to>
                                    </p:set>
                                    <p:animEffect transition="in" filter="wipe(left)">
                                      <p:cBhvr>
                                        <p:cTn id="12" dur="500"/>
                                        <p:tgtEl>
                                          <p:spTgt spid="114691">
                                            <p:txEl>
                                              <p:pRg st="1" end="1"/>
                                            </p:txEl>
                                          </p:spTgt>
                                        </p:tgtEl>
                                      </p:cBhvr>
                                    </p:animEffect>
                                  </p:childTnLst>
                                  <p:subTnLst>
                                    <p:animClr clrSpc="rgb" dir="cw">
                                      <p:cBhvr override="childStyle">
                                        <p:cTn dur="1" fill="hold" display="0" masterRel="nextClick" afterEffect="1"/>
                                        <p:tgtEl>
                                          <p:spTgt spid="114691">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4691">
                                            <p:txEl>
                                              <p:pRg st="2" end="2"/>
                                            </p:txEl>
                                          </p:spTgt>
                                        </p:tgtEl>
                                        <p:attrNameLst>
                                          <p:attrName>style.visibility</p:attrName>
                                        </p:attrNameLst>
                                      </p:cBhvr>
                                      <p:to>
                                        <p:strVal val="visible"/>
                                      </p:to>
                                    </p:set>
                                    <p:animEffect transition="in" filter="wipe(left)">
                                      <p:cBhvr>
                                        <p:cTn id="17" dur="500"/>
                                        <p:tgtEl>
                                          <p:spTgt spid="114691">
                                            <p:txEl>
                                              <p:pRg st="2" end="2"/>
                                            </p:txEl>
                                          </p:spTgt>
                                        </p:tgtEl>
                                      </p:cBhvr>
                                    </p:animEffect>
                                  </p:childTnLst>
                                  <p:subTnLst>
                                    <p:animClr clrSpc="rgb" dir="cw">
                                      <p:cBhvr override="childStyle">
                                        <p:cTn dur="1" fill="hold" display="0" masterRel="nextClick" afterEffect="1"/>
                                        <p:tgtEl>
                                          <p:spTgt spid="114691">
                                            <p:txEl>
                                              <p:pRg st="2" end="2"/>
                                            </p:txEl>
                                          </p:spTgt>
                                        </p:tgtEl>
                                        <p:attrNameLst>
                                          <p:attrName>ppt_c</p:attrName>
                                        </p:attrNameLst>
                                      </p:cBhvr>
                                      <p:to>
                                        <a:srgbClr val="B0D460"/>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noFill/>
        </p:spPr>
        <p:txBody>
          <a:bodyPr lIns="90488" tIns="44450" rIns="90488" bIns="44450" anchorCtr="1"/>
          <a:lstStyle/>
          <a:p>
            <a:r>
              <a:rPr lang="en-US" altLang="en-US" b="1"/>
              <a:t>Sample Variance Formula</a:t>
            </a:r>
          </a:p>
        </p:txBody>
      </p:sp>
      <p:graphicFrame>
        <p:nvGraphicFramePr>
          <p:cNvPr id="56326" name="Object 121"/>
          <p:cNvGraphicFramePr>
            <a:graphicFrameLocks noChangeAspect="1"/>
          </p:cNvGraphicFramePr>
          <p:nvPr/>
        </p:nvGraphicFramePr>
        <p:xfrm>
          <a:off x="1257300" y="1670050"/>
          <a:ext cx="5881688" cy="2438400"/>
        </p:xfrm>
        <a:graphic>
          <a:graphicData uri="http://schemas.openxmlformats.org/presentationml/2006/ole">
            <mc:AlternateContent xmlns:mc="http://schemas.openxmlformats.org/markup-compatibility/2006">
              <mc:Choice xmlns:v="urn:schemas-microsoft-com:vml" Requires="v">
                <p:oleObj spid="_x0000_s31762" name="Equation" r:id="rId4" imgW="5880100" imgH="2438400" progId="Equation.DSMT4">
                  <p:embed/>
                </p:oleObj>
              </mc:Choice>
              <mc:Fallback>
                <p:oleObj name="Equation" r:id="rId4" imgW="5880100" imgH="2438400" progId="Equation.DSMT4">
                  <p:embed/>
                  <p:pic>
                    <p:nvPicPr>
                      <p:cNvPr id="56326" name="Object 1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7300" y="1670050"/>
                        <a:ext cx="5881688"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61656335"/>
      </p:ext>
    </p:extLst>
  </p:cSld>
  <p:clrMapOvr>
    <a:masterClrMapping/>
  </p:clrMapOvr>
  <p:transition>
    <p:wipe dir="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noFill/>
        </p:spPr>
        <p:txBody>
          <a:bodyPr lIns="90488" tIns="44450" rIns="90488" bIns="44450" anchorCtr="1"/>
          <a:lstStyle/>
          <a:p>
            <a:r>
              <a:rPr lang="en-US" altLang="en-US" b="1"/>
              <a:t>Sample Standard Deviation Formula</a:t>
            </a:r>
          </a:p>
        </p:txBody>
      </p:sp>
      <p:graphicFrame>
        <p:nvGraphicFramePr>
          <p:cNvPr id="57347" name="Object 70"/>
          <p:cNvGraphicFramePr>
            <a:graphicFrameLocks noChangeAspect="1"/>
          </p:cNvGraphicFramePr>
          <p:nvPr>
            <p:extLst>
              <p:ext uri="{D42A27DB-BD31-4B8C-83A1-F6EECF244321}">
                <p14:modId xmlns:p14="http://schemas.microsoft.com/office/powerpoint/2010/main" val="1181800205"/>
              </p:ext>
            </p:extLst>
          </p:nvPr>
        </p:nvGraphicFramePr>
        <p:xfrm>
          <a:off x="1257300" y="2209800"/>
          <a:ext cx="5995988" cy="3289300"/>
        </p:xfrm>
        <a:graphic>
          <a:graphicData uri="http://schemas.openxmlformats.org/presentationml/2006/ole">
            <mc:AlternateContent xmlns:mc="http://schemas.openxmlformats.org/markup-compatibility/2006">
              <mc:Choice xmlns:v="urn:schemas-microsoft-com:vml" Requires="v">
                <p:oleObj spid="_x0000_s32785" name="Equation" r:id="rId4" imgW="5994400" imgH="3289300" progId="Equation.DSMT4">
                  <p:embed/>
                </p:oleObj>
              </mc:Choice>
              <mc:Fallback>
                <p:oleObj name="Equation" r:id="rId4" imgW="5994400" imgH="3289300" progId="Equation.DSMT4">
                  <p:embed/>
                  <p:pic>
                    <p:nvPicPr>
                      <p:cNvPr id="57347" name="Object 7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7300" y="2209800"/>
                        <a:ext cx="5995988" cy="328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972945008"/>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t>Symbols for Variance and Standard Deviation</a:t>
            </a:r>
            <a:endParaRPr lang="en-US" sz="3600" dirty="0"/>
          </a:p>
        </p:txBody>
      </p:sp>
      <p:sp>
        <p:nvSpPr>
          <p:cNvPr id="3" name="Content Placeholder 2"/>
          <p:cNvSpPr>
            <a:spLocks noGrp="1"/>
          </p:cNvSpPr>
          <p:nvPr>
            <p:ph idx="1"/>
          </p:nvPr>
        </p:nvSpPr>
        <p:spPr/>
        <p:txBody>
          <a:bodyPr/>
          <a:lstStyle/>
          <a:p>
            <a:r>
              <a:rPr lang="en-US" i="1" dirty="0">
                <a:latin typeface="Times New Roman" panose="02020603050405020304" pitchFamily="18" charset="0"/>
              </a:rPr>
              <a:t>s</a:t>
            </a:r>
            <a:r>
              <a:rPr lang="en-US" baseline="30000" dirty="0"/>
              <a:t>2</a:t>
            </a:r>
            <a:r>
              <a:rPr lang="en-US" dirty="0"/>
              <a:t> = Sample variance</a:t>
            </a:r>
          </a:p>
          <a:p>
            <a:r>
              <a:rPr lang="en-US" i="1" dirty="0">
                <a:latin typeface="Times New Roman" panose="02020603050405020304" pitchFamily="18" charset="0"/>
              </a:rPr>
              <a:t>s</a:t>
            </a:r>
            <a:r>
              <a:rPr lang="en-US" i="1" dirty="0"/>
              <a:t> </a:t>
            </a:r>
            <a:r>
              <a:rPr lang="en-US" dirty="0"/>
              <a:t>= Sample standard deviation</a:t>
            </a:r>
          </a:p>
          <a:p>
            <a:r>
              <a:rPr lang="en-US" dirty="0"/>
              <a:t>   = Population variance</a:t>
            </a:r>
          </a:p>
          <a:p>
            <a:r>
              <a:rPr lang="en-US" dirty="0"/>
              <a:t>   = Population standard deviation</a:t>
            </a:r>
          </a:p>
        </p:txBody>
      </p:sp>
      <p:graphicFrame>
        <p:nvGraphicFramePr>
          <p:cNvPr id="4" name="Object 3"/>
          <p:cNvGraphicFramePr>
            <a:graphicFrameLocks noChangeAspect="1"/>
          </p:cNvGraphicFramePr>
          <p:nvPr>
            <p:extLst>
              <p:ext uri="{D42A27DB-BD31-4B8C-83A1-F6EECF244321}">
                <p14:modId xmlns:p14="http://schemas.microsoft.com/office/powerpoint/2010/main" val="891190020"/>
              </p:ext>
            </p:extLst>
          </p:nvPr>
        </p:nvGraphicFramePr>
        <p:xfrm>
          <a:off x="410953" y="2244306"/>
          <a:ext cx="444500" cy="431800"/>
        </p:xfrm>
        <a:graphic>
          <a:graphicData uri="http://schemas.openxmlformats.org/presentationml/2006/ole">
            <mc:AlternateContent xmlns:mc="http://schemas.openxmlformats.org/markup-compatibility/2006">
              <mc:Choice xmlns:v="urn:schemas-microsoft-com:vml" Requires="v">
                <p:oleObj spid="_x0000_s47124" name="Equation" r:id="rId3" imgW="444240" imgH="431640" progId="Equation.DSMT4">
                  <p:embed/>
                </p:oleObj>
              </mc:Choice>
              <mc:Fallback>
                <p:oleObj name="Equation" r:id="rId3" imgW="444240" imgH="431640" progId="Equation.DSMT4">
                  <p:embed/>
                  <p:pic>
                    <p:nvPicPr>
                      <p:cNvPr id="0" name=""/>
                      <p:cNvPicPr/>
                      <p:nvPr/>
                    </p:nvPicPr>
                    <p:blipFill>
                      <a:blip r:embed="rId4"/>
                      <a:stretch>
                        <a:fillRect/>
                      </a:stretch>
                    </p:blipFill>
                    <p:spPr>
                      <a:xfrm>
                        <a:off x="410953" y="2244306"/>
                        <a:ext cx="444500" cy="4318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664297967"/>
              </p:ext>
            </p:extLst>
          </p:nvPr>
        </p:nvGraphicFramePr>
        <p:xfrm>
          <a:off x="398253" y="2939212"/>
          <a:ext cx="304800" cy="254000"/>
        </p:xfrm>
        <a:graphic>
          <a:graphicData uri="http://schemas.openxmlformats.org/presentationml/2006/ole">
            <mc:AlternateContent xmlns:mc="http://schemas.openxmlformats.org/markup-compatibility/2006">
              <mc:Choice xmlns:v="urn:schemas-microsoft-com:vml" Requires="v">
                <p:oleObj spid="_x0000_s47125" name="Equation" r:id="rId5" imgW="304560" imgH="253800" progId="Equation.DSMT4">
                  <p:embed/>
                </p:oleObj>
              </mc:Choice>
              <mc:Fallback>
                <p:oleObj name="Equation" r:id="rId5" imgW="304560" imgH="253800" progId="Equation.DSMT4">
                  <p:embed/>
                  <p:pic>
                    <p:nvPicPr>
                      <p:cNvPr id="4" name="Object 3"/>
                      <p:cNvPicPr/>
                      <p:nvPr/>
                    </p:nvPicPr>
                    <p:blipFill>
                      <a:blip r:embed="rId6"/>
                      <a:stretch>
                        <a:fillRect/>
                      </a:stretch>
                    </p:blipFill>
                    <p:spPr>
                      <a:xfrm>
                        <a:off x="398253" y="2939212"/>
                        <a:ext cx="304800" cy="254000"/>
                      </a:xfrm>
                      <a:prstGeom prst="rect">
                        <a:avLst/>
                      </a:prstGeom>
                    </p:spPr>
                  </p:pic>
                </p:oleObj>
              </mc:Fallback>
            </mc:AlternateContent>
          </a:graphicData>
        </a:graphic>
      </p:graphicFrame>
    </p:spTree>
    <p:extLst>
      <p:ext uri="{BB962C8B-B14F-4D97-AF65-F5344CB8AC3E}">
        <p14:creationId xmlns:p14="http://schemas.microsoft.com/office/powerpoint/2010/main" val="15320116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Calculate the variance and standard deviation. </a:t>
            </a:r>
            <a:r>
              <a:rPr lang="en-US" altLang="en-US" dirty="0"/>
              <a:t>10.3, 4.9, 8.9, 11.7, 6.3, 7.7</a:t>
            </a:r>
          </a:p>
          <a:p>
            <a:r>
              <a:rPr lang="en-US" altLang="en-US" b="1" dirty="0"/>
              <a:t>Solution</a:t>
            </a:r>
          </a:p>
          <a:p>
            <a:r>
              <a:rPr lang="en-US" altLang="en-US" dirty="0"/>
              <a:t>The first step is finding the mean. Which we calculated earlier to be 8.3.</a:t>
            </a:r>
          </a:p>
          <a:p>
            <a:endParaRPr lang="en-US" altLang="en-US" dirty="0"/>
          </a:p>
          <a:p>
            <a:endParaRPr lang="en-US" altLang="en-US" dirty="0"/>
          </a:p>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val="2194467844"/>
              </p:ext>
            </p:extLst>
          </p:nvPr>
        </p:nvGraphicFramePr>
        <p:xfrm>
          <a:off x="673100" y="4038600"/>
          <a:ext cx="7797800" cy="1003300"/>
        </p:xfrm>
        <a:graphic>
          <a:graphicData uri="http://schemas.openxmlformats.org/presentationml/2006/ole">
            <mc:AlternateContent xmlns:mc="http://schemas.openxmlformats.org/markup-compatibility/2006">
              <mc:Choice xmlns:v="urn:schemas-microsoft-com:vml" Requires="v">
                <p:oleObj spid="_x0000_s48154" name="Equation" r:id="rId3" imgW="7797600" imgH="1002960" progId="Equation.DSMT4">
                  <p:embed/>
                </p:oleObj>
              </mc:Choice>
              <mc:Fallback>
                <p:oleObj name="Equation" r:id="rId3" imgW="7797600" imgH="1002960" progId="Equation.DSMT4">
                  <p:embed/>
                  <p:pic>
                    <p:nvPicPr>
                      <p:cNvPr id="0" name=""/>
                      <p:cNvPicPr/>
                      <p:nvPr/>
                    </p:nvPicPr>
                    <p:blipFill>
                      <a:blip r:embed="rId4"/>
                      <a:stretch>
                        <a:fillRect/>
                      </a:stretch>
                    </p:blipFill>
                    <p:spPr>
                      <a:xfrm>
                        <a:off x="673100" y="4038600"/>
                        <a:ext cx="7797800" cy="10033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4005219404"/>
              </p:ext>
            </p:extLst>
          </p:nvPr>
        </p:nvGraphicFramePr>
        <p:xfrm>
          <a:off x="663036" y="5035550"/>
          <a:ext cx="1689100" cy="431800"/>
        </p:xfrm>
        <a:graphic>
          <a:graphicData uri="http://schemas.openxmlformats.org/presentationml/2006/ole">
            <mc:AlternateContent xmlns:mc="http://schemas.openxmlformats.org/markup-compatibility/2006">
              <mc:Choice xmlns:v="urn:schemas-microsoft-com:vml" Requires="v">
                <p:oleObj spid="_x0000_s48155" name="Equation" r:id="rId5" imgW="1688760" imgH="431640" progId="Equation.DSMT4">
                  <p:embed/>
                </p:oleObj>
              </mc:Choice>
              <mc:Fallback>
                <p:oleObj name="Equation" r:id="rId5" imgW="1688760" imgH="431640" progId="Equation.DSMT4">
                  <p:embed/>
                  <p:pic>
                    <p:nvPicPr>
                      <p:cNvPr id="4" name="Object 3"/>
                      <p:cNvPicPr/>
                      <p:nvPr/>
                    </p:nvPicPr>
                    <p:blipFill>
                      <a:blip r:embed="rId6"/>
                      <a:stretch>
                        <a:fillRect/>
                      </a:stretch>
                    </p:blipFill>
                    <p:spPr>
                      <a:xfrm>
                        <a:off x="663036" y="5035550"/>
                        <a:ext cx="1689100" cy="4318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895152405"/>
              </p:ext>
            </p:extLst>
          </p:nvPr>
        </p:nvGraphicFramePr>
        <p:xfrm>
          <a:off x="673100" y="5641975"/>
          <a:ext cx="2946400" cy="508000"/>
        </p:xfrm>
        <a:graphic>
          <a:graphicData uri="http://schemas.openxmlformats.org/presentationml/2006/ole">
            <mc:AlternateContent xmlns:mc="http://schemas.openxmlformats.org/markup-compatibility/2006">
              <mc:Choice xmlns:v="urn:schemas-microsoft-com:vml" Requires="v">
                <p:oleObj spid="_x0000_s48156" name="Equation" r:id="rId7" imgW="2946240" imgH="507960" progId="Equation.DSMT4">
                  <p:embed/>
                </p:oleObj>
              </mc:Choice>
              <mc:Fallback>
                <p:oleObj name="Equation" r:id="rId7" imgW="2946240" imgH="507960" progId="Equation.DSMT4">
                  <p:embed/>
                  <p:pic>
                    <p:nvPicPr>
                      <p:cNvPr id="0" name=""/>
                      <p:cNvPicPr/>
                      <p:nvPr/>
                    </p:nvPicPr>
                    <p:blipFill>
                      <a:blip r:embed="rId8"/>
                      <a:stretch>
                        <a:fillRect/>
                      </a:stretch>
                    </p:blipFill>
                    <p:spPr>
                      <a:xfrm>
                        <a:off x="673100" y="5641975"/>
                        <a:ext cx="2946400" cy="508000"/>
                      </a:xfrm>
                      <a:prstGeom prst="rect">
                        <a:avLst/>
                      </a:prstGeom>
                    </p:spPr>
                  </p:pic>
                </p:oleObj>
              </mc:Fallback>
            </mc:AlternateContent>
          </a:graphicData>
        </a:graphic>
      </p:graphicFrame>
    </p:spTree>
    <p:extLst>
      <p:ext uri="{BB962C8B-B14F-4D97-AF65-F5344CB8AC3E}">
        <p14:creationId xmlns:p14="http://schemas.microsoft.com/office/powerpoint/2010/main" val="1451304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noFill/>
        </p:spPr>
        <p:txBody>
          <a:bodyPr lIns="90488" tIns="44450" rIns="90488" bIns="44450" anchorCtr="1"/>
          <a:lstStyle/>
          <a:p>
            <a:r>
              <a:rPr lang="en-US" altLang="en-US" b="1"/>
              <a:t>Thinking Challenge</a:t>
            </a:r>
          </a:p>
        </p:txBody>
      </p:sp>
      <p:sp>
        <p:nvSpPr>
          <p:cNvPr id="59395" name="Rectangle 3"/>
          <p:cNvSpPr>
            <a:spLocks noGrp="1" noChangeArrowheads="1"/>
          </p:cNvSpPr>
          <p:nvPr>
            <p:ph type="body" sz="half" idx="1"/>
          </p:nvPr>
        </p:nvSpPr>
        <p:spPr>
          <a:xfrm>
            <a:off x="457200" y="1706563"/>
            <a:ext cx="4267200" cy="4114800"/>
          </a:xfrm>
          <a:noFill/>
        </p:spPr>
        <p:txBody>
          <a:bodyPr lIns="90488" tIns="44450" rIns="90488" bIns="44450"/>
          <a:lstStyle/>
          <a:p>
            <a:pPr>
              <a:lnSpc>
                <a:spcPct val="90000"/>
              </a:lnSpc>
            </a:pPr>
            <a:r>
              <a:rPr lang="en-US" altLang="en-US" sz="2800" dirty="0"/>
              <a:t>You’re a financial analyst for Prudential-Bache Securities. You have collected the following closing stock prices of new stock issues: </a:t>
            </a:r>
            <a:r>
              <a:rPr lang="en-US" altLang="en-US" sz="2800" b="1" dirty="0"/>
              <a:t>17, 16, 21, 18, 13, 16, 12, 11.</a:t>
            </a:r>
            <a:endParaRPr lang="en-US" altLang="en-US" sz="2800" dirty="0"/>
          </a:p>
          <a:p>
            <a:pPr>
              <a:lnSpc>
                <a:spcPct val="90000"/>
              </a:lnSpc>
            </a:pPr>
            <a:r>
              <a:rPr lang="en-US" altLang="en-US" sz="2800" dirty="0"/>
              <a:t>What are the </a:t>
            </a:r>
            <a:r>
              <a:rPr lang="en-US" altLang="en-US" sz="2800" b="1" dirty="0"/>
              <a:t>variance </a:t>
            </a:r>
            <a:r>
              <a:rPr lang="en-US" altLang="en-US" sz="2800" dirty="0"/>
              <a:t>and</a:t>
            </a:r>
            <a:r>
              <a:rPr lang="en-US" altLang="en-US" sz="2800" b="1" dirty="0">
                <a:solidFill>
                  <a:srgbClr val="FCFEB9"/>
                </a:solidFill>
              </a:rPr>
              <a:t> </a:t>
            </a:r>
            <a:r>
              <a:rPr lang="en-US" altLang="en-US" sz="2800" b="1" dirty="0"/>
              <a:t>standard deviation</a:t>
            </a:r>
            <a:r>
              <a:rPr lang="en-US" altLang="en-US" sz="2800" dirty="0"/>
              <a:t> of the stock prices?</a:t>
            </a:r>
          </a:p>
        </p:txBody>
      </p:sp>
      <p:grpSp>
        <p:nvGrpSpPr>
          <p:cNvPr id="59396" name="Group 17"/>
          <p:cNvGrpSpPr>
            <a:grpSpLocks/>
          </p:cNvGrpSpPr>
          <p:nvPr/>
        </p:nvGrpSpPr>
        <p:grpSpPr bwMode="auto">
          <a:xfrm>
            <a:off x="4911725" y="1833563"/>
            <a:ext cx="3436938" cy="4106862"/>
            <a:chOff x="3094" y="1155"/>
            <a:chExt cx="2165" cy="2587"/>
          </a:xfrm>
        </p:grpSpPr>
        <p:sp>
          <p:nvSpPr>
            <p:cNvPr id="59397" name="Freeform 4"/>
            <p:cNvSpPr>
              <a:spLocks/>
            </p:cNvSpPr>
            <p:nvPr/>
          </p:nvSpPr>
          <p:spPr bwMode="auto">
            <a:xfrm>
              <a:off x="3094" y="1155"/>
              <a:ext cx="2165" cy="2587"/>
            </a:xfrm>
            <a:custGeom>
              <a:avLst/>
              <a:gdLst>
                <a:gd name="T0" fmla="*/ 1346 w 2165"/>
                <a:gd name="T1" fmla="*/ 2304 h 2587"/>
                <a:gd name="T2" fmla="*/ 1155 w 2165"/>
                <a:gd name="T3" fmla="*/ 2328 h 2587"/>
                <a:gd name="T4" fmla="*/ 895 w 2165"/>
                <a:gd name="T5" fmla="*/ 2469 h 2587"/>
                <a:gd name="T6" fmla="*/ 865 w 2165"/>
                <a:gd name="T7" fmla="*/ 2530 h 2587"/>
                <a:gd name="T8" fmla="*/ 828 w 2165"/>
                <a:gd name="T9" fmla="*/ 2575 h 2587"/>
                <a:gd name="T10" fmla="*/ 746 w 2165"/>
                <a:gd name="T11" fmla="*/ 2586 h 2587"/>
                <a:gd name="T12" fmla="*/ 602 w 2165"/>
                <a:gd name="T13" fmla="*/ 2564 h 2587"/>
                <a:gd name="T14" fmla="*/ 585 w 2165"/>
                <a:gd name="T15" fmla="*/ 2534 h 2587"/>
                <a:gd name="T16" fmla="*/ 574 w 2165"/>
                <a:gd name="T17" fmla="*/ 2493 h 2587"/>
                <a:gd name="T18" fmla="*/ 678 w 2165"/>
                <a:gd name="T19" fmla="*/ 2373 h 2587"/>
                <a:gd name="T20" fmla="*/ 779 w 2165"/>
                <a:gd name="T21" fmla="*/ 2208 h 2587"/>
                <a:gd name="T22" fmla="*/ 759 w 2165"/>
                <a:gd name="T23" fmla="*/ 2097 h 2587"/>
                <a:gd name="T24" fmla="*/ 634 w 2165"/>
                <a:gd name="T25" fmla="*/ 2179 h 2587"/>
                <a:gd name="T26" fmla="*/ 546 w 2165"/>
                <a:gd name="T27" fmla="*/ 2175 h 2587"/>
                <a:gd name="T28" fmla="*/ 472 w 2165"/>
                <a:gd name="T29" fmla="*/ 2061 h 2587"/>
                <a:gd name="T30" fmla="*/ 454 w 2165"/>
                <a:gd name="T31" fmla="*/ 1922 h 2587"/>
                <a:gd name="T32" fmla="*/ 508 w 2165"/>
                <a:gd name="T33" fmla="*/ 1577 h 2587"/>
                <a:gd name="T34" fmla="*/ 576 w 2165"/>
                <a:gd name="T35" fmla="*/ 1181 h 2587"/>
                <a:gd name="T36" fmla="*/ 559 w 2165"/>
                <a:gd name="T37" fmla="*/ 869 h 2587"/>
                <a:gd name="T38" fmla="*/ 500 w 2165"/>
                <a:gd name="T39" fmla="*/ 662 h 2587"/>
                <a:gd name="T40" fmla="*/ 269 w 2165"/>
                <a:gd name="T41" fmla="*/ 722 h 2587"/>
                <a:gd name="T42" fmla="*/ 138 w 2165"/>
                <a:gd name="T43" fmla="*/ 710 h 2587"/>
                <a:gd name="T44" fmla="*/ 50 w 2165"/>
                <a:gd name="T45" fmla="*/ 642 h 2587"/>
                <a:gd name="T46" fmla="*/ 0 w 2165"/>
                <a:gd name="T47" fmla="*/ 551 h 2587"/>
                <a:gd name="T48" fmla="*/ 35 w 2165"/>
                <a:gd name="T49" fmla="*/ 461 h 2587"/>
                <a:gd name="T50" fmla="*/ 136 w 2165"/>
                <a:gd name="T51" fmla="*/ 415 h 2587"/>
                <a:gd name="T52" fmla="*/ 238 w 2165"/>
                <a:gd name="T53" fmla="*/ 238 h 2587"/>
                <a:gd name="T54" fmla="*/ 340 w 2165"/>
                <a:gd name="T55" fmla="*/ 112 h 2587"/>
                <a:gd name="T56" fmla="*/ 446 w 2165"/>
                <a:gd name="T57" fmla="*/ 78 h 2587"/>
                <a:gd name="T58" fmla="*/ 1037 w 2165"/>
                <a:gd name="T59" fmla="*/ 41 h 2587"/>
                <a:gd name="T60" fmla="*/ 1214 w 2165"/>
                <a:gd name="T61" fmla="*/ 24 h 2587"/>
                <a:gd name="T62" fmla="*/ 1213 w 2165"/>
                <a:gd name="T63" fmla="*/ 50 h 2587"/>
                <a:gd name="T64" fmla="*/ 1242 w 2165"/>
                <a:gd name="T65" fmla="*/ 67 h 2587"/>
                <a:gd name="T66" fmla="*/ 1267 w 2165"/>
                <a:gd name="T67" fmla="*/ 65 h 2587"/>
                <a:gd name="T68" fmla="*/ 1255 w 2165"/>
                <a:gd name="T69" fmla="*/ 97 h 2587"/>
                <a:gd name="T70" fmla="*/ 1445 w 2165"/>
                <a:gd name="T71" fmla="*/ 170 h 2587"/>
                <a:gd name="T72" fmla="*/ 1597 w 2165"/>
                <a:gd name="T73" fmla="*/ 277 h 2587"/>
                <a:gd name="T74" fmla="*/ 1813 w 2165"/>
                <a:gd name="T75" fmla="*/ 583 h 2587"/>
                <a:gd name="T76" fmla="*/ 1899 w 2165"/>
                <a:gd name="T77" fmla="*/ 891 h 2587"/>
                <a:gd name="T78" fmla="*/ 1925 w 2165"/>
                <a:gd name="T79" fmla="*/ 1101 h 2587"/>
                <a:gd name="T80" fmla="*/ 1841 w 2165"/>
                <a:gd name="T81" fmla="*/ 1112 h 2587"/>
                <a:gd name="T82" fmla="*/ 1835 w 2165"/>
                <a:gd name="T83" fmla="*/ 1256 h 2587"/>
                <a:gd name="T84" fmla="*/ 1895 w 2165"/>
                <a:gd name="T85" fmla="*/ 1542 h 2587"/>
                <a:gd name="T86" fmla="*/ 1938 w 2165"/>
                <a:gd name="T87" fmla="*/ 2208 h 2587"/>
                <a:gd name="T88" fmla="*/ 1966 w 2165"/>
                <a:gd name="T89" fmla="*/ 2274 h 2587"/>
                <a:gd name="T90" fmla="*/ 2104 w 2165"/>
                <a:gd name="T91" fmla="*/ 2369 h 2587"/>
                <a:gd name="T92" fmla="*/ 2162 w 2165"/>
                <a:gd name="T93" fmla="*/ 2452 h 2587"/>
                <a:gd name="T94" fmla="*/ 2149 w 2165"/>
                <a:gd name="T95" fmla="*/ 2523 h 2587"/>
                <a:gd name="T96" fmla="*/ 2045 w 2165"/>
                <a:gd name="T97" fmla="*/ 2560 h 2587"/>
                <a:gd name="T98" fmla="*/ 1902 w 2165"/>
                <a:gd name="T99" fmla="*/ 2545 h 2587"/>
                <a:gd name="T100" fmla="*/ 1792 w 2165"/>
                <a:gd name="T101" fmla="*/ 2489 h 2587"/>
                <a:gd name="T102" fmla="*/ 1564 w 2165"/>
                <a:gd name="T103" fmla="*/ 2367 h 258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165"/>
                <a:gd name="T157" fmla="*/ 0 h 2587"/>
                <a:gd name="T158" fmla="*/ 2165 w 2165"/>
                <a:gd name="T159" fmla="*/ 2587 h 258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165" h="2587">
                  <a:moveTo>
                    <a:pt x="1476" y="2322"/>
                  </a:moveTo>
                  <a:lnTo>
                    <a:pt x="1432" y="2313"/>
                  </a:lnTo>
                  <a:lnTo>
                    <a:pt x="1389" y="2307"/>
                  </a:lnTo>
                  <a:lnTo>
                    <a:pt x="1346" y="2304"/>
                  </a:lnTo>
                  <a:lnTo>
                    <a:pt x="1305" y="2304"/>
                  </a:lnTo>
                  <a:lnTo>
                    <a:pt x="1266" y="2305"/>
                  </a:lnTo>
                  <a:lnTo>
                    <a:pt x="1227" y="2311"/>
                  </a:lnTo>
                  <a:lnTo>
                    <a:pt x="1155" y="2328"/>
                  </a:lnTo>
                  <a:lnTo>
                    <a:pt x="1084" y="2352"/>
                  </a:lnTo>
                  <a:lnTo>
                    <a:pt x="1017" y="2385"/>
                  </a:lnTo>
                  <a:lnTo>
                    <a:pt x="953" y="2424"/>
                  </a:lnTo>
                  <a:lnTo>
                    <a:pt x="895" y="2469"/>
                  </a:lnTo>
                  <a:lnTo>
                    <a:pt x="883" y="2483"/>
                  </a:lnTo>
                  <a:lnTo>
                    <a:pt x="880" y="2493"/>
                  </a:lnTo>
                  <a:lnTo>
                    <a:pt x="876" y="2504"/>
                  </a:lnTo>
                  <a:lnTo>
                    <a:pt x="865" y="2530"/>
                  </a:lnTo>
                  <a:lnTo>
                    <a:pt x="854" y="2543"/>
                  </a:lnTo>
                  <a:lnTo>
                    <a:pt x="841" y="2558"/>
                  </a:lnTo>
                  <a:lnTo>
                    <a:pt x="837" y="2567"/>
                  </a:lnTo>
                  <a:lnTo>
                    <a:pt x="828" y="2575"/>
                  </a:lnTo>
                  <a:lnTo>
                    <a:pt x="813" y="2580"/>
                  </a:lnTo>
                  <a:lnTo>
                    <a:pt x="792" y="2582"/>
                  </a:lnTo>
                  <a:lnTo>
                    <a:pt x="770" y="2584"/>
                  </a:lnTo>
                  <a:lnTo>
                    <a:pt x="746" y="2586"/>
                  </a:lnTo>
                  <a:lnTo>
                    <a:pt x="691" y="2582"/>
                  </a:lnTo>
                  <a:lnTo>
                    <a:pt x="641" y="2575"/>
                  </a:lnTo>
                  <a:lnTo>
                    <a:pt x="619" y="2569"/>
                  </a:lnTo>
                  <a:lnTo>
                    <a:pt x="602" y="2564"/>
                  </a:lnTo>
                  <a:lnTo>
                    <a:pt x="589" y="2556"/>
                  </a:lnTo>
                  <a:lnTo>
                    <a:pt x="580" y="2549"/>
                  </a:lnTo>
                  <a:lnTo>
                    <a:pt x="580" y="2541"/>
                  </a:lnTo>
                  <a:lnTo>
                    <a:pt x="585" y="2534"/>
                  </a:lnTo>
                  <a:lnTo>
                    <a:pt x="578" y="2528"/>
                  </a:lnTo>
                  <a:lnTo>
                    <a:pt x="572" y="2523"/>
                  </a:lnTo>
                  <a:lnTo>
                    <a:pt x="568" y="2510"/>
                  </a:lnTo>
                  <a:lnTo>
                    <a:pt x="574" y="2493"/>
                  </a:lnTo>
                  <a:lnTo>
                    <a:pt x="585" y="2472"/>
                  </a:lnTo>
                  <a:lnTo>
                    <a:pt x="604" y="2452"/>
                  </a:lnTo>
                  <a:lnTo>
                    <a:pt x="626" y="2427"/>
                  </a:lnTo>
                  <a:lnTo>
                    <a:pt x="678" y="2373"/>
                  </a:lnTo>
                  <a:lnTo>
                    <a:pt x="731" y="2313"/>
                  </a:lnTo>
                  <a:lnTo>
                    <a:pt x="751" y="2279"/>
                  </a:lnTo>
                  <a:lnTo>
                    <a:pt x="768" y="2244"/>
                  </a:lnTo>
                  <a:lnTo>
                    <a:pt x="779" y="2208"/>
                  </a:lnTo>
                  <a:lnTo>
                    <a:pt x="781" y="2173"/>
                  </a:lnTo>
                  <a:lnTo>
                    <a:pt x="775" y="2134"/>
                  </a:lnTo>
                  <a:lnTo>
                    <a:pt x="768" y="2115"/>
                  </a:lnTo>
                  <a:lnTo>
                    <a:pt x="759" y="2097"/>
                  </a:lnTo>
                  <a:lnTo>
                    <a:pt x="723" y="2123"/>
                  </a:lnTo>
                  <a:lnTo>
                    <a:pt x="691" y="2145"/>
                  </a:lnTo>
                  <a:lnTo>
                    <a:pt x="662" y="2164"/>
                  </a:lnTo>
                  <a:lnTo>
                    <a:pt x="634" y="2179"/>
                  </a:lnTo>
                  <a:lnTo>
                    <a:pt x="608" y="2186"/>
                  </a:lnTo>
                  <a:lnTo>
                    <a:pt x="585" y="2190"/>
                  </a:lnTo>
                  <a:lnTo>
                    <a:pt x="565" y="2186"/>
                  </a:lnTo>
                  <a:lnTo>
                    <a:pt x="546" y="2175"/>
                  </a:lnTo>
                  <a:lnTo>
                    <a:pt x="523" y="2149"/>
                  </a:lnTo>
                  <a:lnTo>
                    <a:pt x="502" y="2123"/>
                  </a:lnTo>
                  <a:lnTo>
                    <a:pt x="485" y="2093"/>
                  </a:lnTo>
                  <a:lnTo>
                    <a:pt x="472" y="2061"/>
                  </a:lnTo>
                  <a:lnTo>
                    <a:pt x="463" y="2029"/>
                  </a:lnTo>
                  <a:lnTo>
                    <a:pt x="458" y="1994"/>
                  </a:lnTo>
                  <a:lnTo>
                    <a:pt x="454" y="1959"/>
                  </a:lnTo>
                  <a:lnTo>
                    <a:pt x="454" y="1922"/>
                  </a:lnTo>
                  <a:lnTo>
                    <a:pt x="458" y="1844"/>
                  </a:lnTo>
                  <a:lnTo>
                    <a:pt x="471" y="1758"/>
                  </a:lnTo>
                  <a:lnTo>
                    <a:pt x="487" y="1671"/>
                  </a:lnTo>
                  <a:lnTo>
                    <a:pt x="508" y="1577"/>
                  </a:lnTo>
                  <a:lnTo>
                    <a:pt x="528" y="1483"/>
                  </a:lnTo>
                  <a:lnTo>
                    <a:pt x="548" y="1384"/>
                  </a:lnTo>
                  <a:lnTo>
                    <a:pt x="565" y="1284"/>
                  </a:lnTo>
                  <a:lnTo>
                    <a:pt x="576" y="1181"/>
                  </a:lnTo>
                  <a:lnTo>
                    <a:pt x="581" y="1078"/>
                  </a:lnTo>
                  <a:lnTo>
                    <a:pt x="576" y="973"/>
                  </a:lnTo>
                  <a:lnTo>
                    <a:pt x="568" y="921"/>
                  </a:lnTo>
                  <a:lnTo>
                    <a:pt x="559" y="869"/>
                  </a:lnTo>
                  <a:lnTo>
                    <a:pt x="546" y="818"/>
                  </a:lnTo>
                  <a:lnTo>
                    <a:pt x="530" y="766"/>
                  </a:lnTo>
                  <a:lnTo>
                    <a:pt x="527" y="766"/>
                  </a:lnTo>
                  <a:lnTo>
                    <a:pt x="500" y="662"/>
                  </a:lnTo>
                  <a:lnTo>
                    <a:pt x="333" y="686"/>
                  </a:lnTo>
                  <a:lnTo>
                    <a:pt x="333" y="690"/>
                  </a:lnTo>
                  <a:lnTo>
                    <a:pt x="305" y="708"/>
                  </a:lnTo>
                  <a:lnTo>
                    <a:pt x="269" y="722"/>
                  </a:lnTo>
                  <a:lnTo>
                    <a:pt x="228" y="727"/>
                  </a:lnTo>
                  <a:lnTo>
                    <a:pt x="183" y="725"/>
                  </a:lnTo>
                  <a:lnTo>
                    <a:pt x="162" y="718"/>
                  </a:lnTo>
                  <a:lnTo>
                    <a:pt x="138" y="710"/>
                  </a:lnTo>
                  <a:lnTo>
                    <a:pt x="115" y="697"/>
                  </a:lnTo>
                  <a:lnTo>
                    <a:pt x="93" y="682"/>
                  </a:lnTo>
                  <a:lnTo>
                    <a:pt x="71" y="664"/>
                  </a:lnTo>
                  <a:lnTo>
                    <a:pt x="50" y="642"/>
                  </a:lnTo>
                  <a:lnTo>
                    <a:pt x="30" y="616"/>
                  </a:lnTo>
                  <a:lnTo>
                    <a:pt x="11" y="586"/>
                  </a:lnTo>
                  <a:lnTo>
                    <a:pt x="4" y="570"/>
                  </a:lnTo>
                  <a:lnTo>
                    <a:pt x="0" y="551"/>
                  </a:lnTo>
                  <a:lnTo>
                    <a:pt x="0" y="534"/>
                  </a:lnTo>
                  <a:lnTo>
                    <a:pt x="4" y="517"/>
                  </a:lnTo>
                  <a:lnTo>
                    <a:pt x="17" y="486"/>
                  </a:lnTo>
                  <a:lnTo>
                    <a:pt x="35" y="461"/>
                  </a:lnTo>
                  <a:lnTo>
                    <a:pt x="50" y="450"/>
                  </a:lnTo>
                  <a:lnTo>
                    <a:pt x="67" y="441"/>
                  </a:lnTo>
                  <a:lnTo>
                    <a:pt x="102" y="428"/>
                  </a:lnTo>
                  <a:lnTo>
                    <a:pt x="136" y="415"/>
                  </a:lnTo>
                  <a:lnTo>
                    <a:pt x="149" y="407"/>
                  </a:lnTo>
                  <a:lnTo>
                    <a:pt x="158" y="396"/>
                  </a:lnTo>
                  <a:lnTo>
                    <a:pt x="211" y="292"/>
                  </a:lnTo>
                  <a:lnTo>
                    <a:pt x="238" y="238"/>
                  </a:lnTo>
                  <a:lnTo>
                    <a:pt x="267" y="190"/>
                  </a:lnTo>
                  <a:lnTo>
                    <a:pt x="301" y="145"/>
                  </a:lnTo>
                  <a:lnTo>
                    <a:pt x="320" y="127"/>
                  </a:lnTo>
                  <a:lnTo>
                    <a:pt x="340" y="112"/>
                  </a:lnTo>
                  <a:lnTo>
                    <a:pt x="362" y="97"/>
                  </a:lnTo>
                  <a:lnTo>
                    <a:pt x="389" y="88"/>
                  </a:lnTo>
                  <a:lnTo>
                    <a:pt x="417" y="80"/>
                  </a:lnTo>
                  <a:lnTo>
                    <a:pt x="446" y="78"/>
                  </a:lnTo>
                  <a:lnTo>
                    <a:pt x="645" y="75"/>
                  </a:lnTo>
                  <a:lnTo>
                    <a:pt x="844" y="65"/>
                  </a:lnTo>
                  <a:lnTo>
                    <a:pt x="940" y="54"/>
                  </a:lnTo>
                  <a:lnTo>
                    <a:pt x="1037" y="41"/>
                  </a:lnTo>
                  <a:lnTo>
                    <a:pt x="1134" y="24"/>
                  </a:lnTo>
                  <a:lnTo>
                    <a:pt x="1227" y="0"/>
                  </a:lnTo>
                  <a:lnTo>
                    <a:pt x="1220" y="13"/>
                  </a:lnTo>
                  <a:lnTo>
                    <a:pt x="1214" y="24"/>
                  </a:lnTo>
                  <a:lnTo>
                    <a:pt x="1207" y="37"/>
                  </a:lnTo>
                  <a:lnTo>
                    <a:pt x="1205" y="45"/>
                  </a:lnTo>
                  <a:lnTo>
                    <a:pt x="1207" y="48"/>
                  </a:lnTo>
                  <a:lnTo>
                    <a:pt x="1213" y="50"/>
                  </a:lnTo>
                  <a:lnTo>
                    <a:pt x="1220" y="54"/>
                  </a:lnTo>
                  <a:lnTo>
                    <a:pt x="1226" y="63"/>
                  </a:lnTo>
                  <a:lnTo>
                    <a:pt x="1231" y="78"/>
                  </a:lnTo>
                  <a:lnTo>
                    <a:pt x="1242" y="67"/>
                  </a:lnTo>
                  <a:lnTo>
                    <a:pt x="1254" y="58"/>
                  </a:lnTo>
                  <a:lnTo>
                    <a:pt x="1266" y="52"/>
                  </a:lnTo>
                  <a:lnTo>
                    <a:pt x="1282" y="54"/>
                  </a:lnTo>
                  <a:lnTo>
                    <a:pt x="1267" y="65"/>
                  </a:lnTo>
                  <a:lnTo>
                    <a:pt x="1257" y="78"/>
                  </a:lnTo>
                  <a:lnTo>
                    <a:pt x="1252" y="90"/>
                  </a:lnTo>
                  <a:lnTo>
                    <a:pt x="1252" y="95"/>
                  </a:lnTo>
                  <a:lnTo>
                    <a:pt x="1255" y="97"/>
                  </a:lnTo>
                  <a:lnTo>
                    <a:pt x="1305" y="112"/>
                  </a:lnTo>
                  <a:lnTo>
                    <a:pt x="1353" y="129"/>
                  </a:lnTo>
                  <a:lnTo>
                    <a:pt x="1400" y="147"/>
                  </a:lnTo>
                  <a:lnTo>
                    <a:pt x="1445" y="170"/>
                  </a:lnTo>
                  <a:lnTo>
                    <a:pt x="1486" y="194"/>
                  </a:lnTo>
                  <a:lnTo>
                    <a:pt x="1525" y="219"/>
                  </a:lnTo>
                  <a:lnTo>
                    <a:pt x="1562" y="247"/>
                  </a:lnTo>
                  <a:lnTo>
                    <a:pt x="1597" y="277"/>
                  </a:lnTo>
                  <a:lnTo>
                    <a:pt x="1660" y="342"/>
                  </a:lnTo>
                  <a:lnTo>
                    <a:pt x="1718" y="417"/>
                  </a:lnTo>
                  <a:lnTo>
                    <a:pt x="1768" y="497"/>
                  </a:lnTo>
                  <a:lnTo>
                    <a:pt x="1813" y="583"/>
                  </a:lnTo>
                  <a:lnTo>
                    <a:pt x="1843" y="656"/>
                  </a:lnTo>
                  <a:lnTo>
                    <a:pt x="1867" y="733"/>
                  </a:lnTo>
                  <a:lnTo>
                    <a:pt x="1885" y="811"/>
                  </a:lnTo>
                  <a:lnTo>
                    <a:pt x="1899" y="891"/>
                  </a:lnTo>
                  <a:lnTo>
                    <a:pt x="1908" y="943"/>
                  </a:lnTo>
                  <a:lnTo>
                    <a:pt x="1915" y="998"/>
                  </a:lnTo>
                  <a:lnTo>
                    <a:pt x="1923" y="1050"/>
                  </a:lnTo>
                  <a:lnTo>
                    <a:pt x="1925" y="1101"/>
                  </a:lnTo>
                  <a:lnTo>
                    <a:pt x="1900" y="1072"/>
                  </a:lnTo>
                  <a:lnTo>
                    <a:pt x="1874" y="1042"/>
                  </a:lnTo>
                  <a:lnTo>
                    <a:pt x="1854" y="1076"/>
                  </a:lnTo>
                  <a:lnTo>
                    <a:pt x="1841" y="1112"/>
                  </a:lnTo>
                  <a:lnTo>
                    <a:pt x="1833" y="1148"/>
                  </a:lnTo>
                  <a:lnTo>
                    <a:pt x="1831" y="1185"/>
                  </a:lnTo>
                  <a:lnTo>
                    <a:pt x="1831" y="1220"/>
                  </a:lnTo>
                  <a:lnTo>
                    <a:pt x="1835" y="1256"/>
                  </a:lnTo>
                  <a:lnTo>
                    <a:pt x="1841" y="1289"/>
                  </a:lnTo>
                  <a:lnTo>
                    <a:pt x="1848" y="1321"/>
                  </a:lnTo>
                  <a:lnTo>
                    <a:pt x="1874" y="1433"/>
                  </a:lnTo>
                  <a:lnTo>
                    <a:pt x="1895" y="1542"/>
                  </a:lnTo>
                  <a:lnTo>
                    <a:pt x="1908" y="1654"/>
                  </a:lnTo>
                  <a:lnTo>
                    <a:pt x="1919" y="1766"/>
                  </a:lnTo>
                  <a:lnTo>
                    <a:pt x="1930" y="1987"/>
                  </a:lnTo>
                  <a:lnTo>
                    <a:pt x="1938" y="2208"/>
                  </a:lnTo>
                  <a:lnTo>
                    <a:pt x="1940" y="2227"/>
                  </a:lnTo>
                  <a:lnTo>
                    <a:pt x="1945" y="2244"/>
                  </a:lnTo>
                  <a:lnTo>
                    <a:pt x="1954" y="2259"/>
                  </a:lnTo>
                  <a:lnTo>
                    <a:pt x="1966" y="2274"/>
                  </a:lnTo>
                  <a:lnTo>
                    <a:pt x="1994" y="2298"/>
                  </a:lnTo>
                  <a:lnTo>
                    <a:pt x="2030" y="2320"/>
                  </a:lnTo>
                  <a:lnTo>
                    <a:pt x="2069" y="2343"/>
                  </a:lnTo>
                  <a:lnTo>
                    <a:pt x="2104" y="2369"/>
                  </a:lnTo>
                  <a:lnTo>
                    <a:pt x="2134" y="2396"/>
                  </a:lnTo>
                  <a:lnTo>
                    <a:pt x="2147" y="2414"/>
                  </a:lnTo>
                  <a:lnTo>
                    <a:pt x="2157" y="2433"/>
                  </a:lnTo>
                  <a:lnTo>
                    <a:pt x="2162" y="2452"/>
                  </a:lnTo>
                  <a:lnTo>
                    <a:pt x="2164" y="2470"/>
                  </a:lnTo>
                  <a:lnTo>
                    <a:pt x="2162" y="2489"/>
                  </a:lnTo>
                  <a:lnTo>
                    <a:pt x="2159" y="2506"/>
                  </a:lnTo>
                  <a:lnTo>
                    <a:pt x="2149" y="2523"/>
                  </a:lnTo>
                  <a:lnTo>
                    <a:pt x="2136" y="2536"/>
                  </a:lnTo>
                  <a:lnTo>
                    <a:pt x="2121" y="2545"/>
                  </a:lnTo>
                  <a:lnTo>
                    <a:pt x="2103" y="2551"/>
                  </a:lnTo>
                  <a:lnTo>
                    <a:pt x="2045" y="2560"/>
                  </a:lnTo>
                  <a:lnTo>
                    <a:pt x="1985" y="2562"/>
                  </a:lnTo>
                  <a:lnTo>
                    <a:pt x="1956" y="2558"/>
                  </a:lnTo>
                  <a:lnTo>
                    <a:pt x="1928" y="2554"/>
                  </a:lnTo>
                  <a:lnTo>
                    <a:pt x="1902" y="2545"/>
                  </a:lnTo>
                  <a:lnTo>
                    <a:pt x="1878" y="2534"/>
                  </a:lnTo>
                  <a:lnTo>
                    <a:pt x="1861" y="2524"/>
                  </a:lnTo>
                  <a:lnTo>
                    <a:pt x="1841" y="2515"/>
                  </a:lnTo>
                  <a:lnTo>
                    <a:pt x="1792" y="2489"/>
                  </a:lnTo>
                  <a:lnTo>
                    <a:pt x="1736" y="2459"/>
                  </a:lnTo>
                  <a:lnTo>
                    <a:pt x="1677" y="2427"/>
                  </a:lnTo>
                  <a:lnTo>
                    <a:pt x="1620" y="2394"/>
                  </a:lnTo>
                  <a:lnTo>
                    <a:pt x="1564" y="2367"/>
                  </a:lnTo>
                  <a:lnTo>
                    <a:pt x="1515" y="2341"/>
                  </a:lnTo>
                  <a:lnTo>
                    <a:pt x="1495" y="2330"/>
                  </a:lnTo>
                  <a:lnTo>
                    <a:pt x="1476" y="2322"/>
                  </a:lnTo>
                </a:path>
              </a:pathLst>
            </a:custGeom>
            <a:solidFill>
              <a:srgbClr val="7144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398" name="Freeform 5"/>
            <p:cNvSpPr>
              <a:spLocks/>
            </p:cNvSpPr>
            <p:nvPr/>
          </p:nvSpPr>
          <p:spPr bwMode="auto">
            <a:xfrm>
              <a:off x="3726" y="1256"/>
              <a:ext cx="202" cy="187"/>
            </a:xfrm>
            <a:custGeom>
              <a:avLst/>
              <a:gdLst>
                <a:gd name="T0" fmla="*/ 125 w 202"/>
                <a:gd name="T1" fmla="*/ 170 h 187"/>
                <a:gd name="T2" fmla="*/ 138 w 202"/>
                <a:gd name="T3" fmla="*/ 163 h 187"/>
                <a:gd name="T4" fmla="*/ 147 w 202"/>
                <a:gd name="T5" fmla="*/ 155 h 187"/>
                <a:gd name="T6" fmla="*/ 157 w 202"/>
                <a:gd name="T7" fmla="*/ 146 h 187"/>
                <a:gd name="T8" fmla="*/ 174 w 202"/>
                <a:gd name="T9" fmla="*/ 128 h 187"/>
                <a:gd name="T10" fmla="*/ 188 w 202"/>
                <a:gd name="T11" fmla="*/ 109 h 187"/>
                <a:gd name="T12" fmla="*/ 197 w 202"/>
                <a:gd name="T13" fmla="*/ 90 h 187"/>
                <a:gd name="T14" fmla="*/ 201 w 202"/>
                <a:gd name="T15" fmla="*/ 72 h 187"/>
                <a:gd name="T16" fmla="*/ 199 w 202"/>
                <a:gd name="T17" fmla="*/ 57 h 187"/>
                <a:gd name="T18" fmla="*/ 192 w 202"/>
                <a:gd name="T19" fmla="*/ 42 h 187"/>
                <a:gd name="T20" fmla="*/ 183 w 202"/>
                <a:gd name="T21" fmla="*/ 29 h 187"/>
                <a:gd name="T22" fmla="*/ 170 w 202"/>
                <a:gd name="T23" fmla="*/ 16 h 187"/>
                <a:gd name="T24" fmla="*/ 155 w 202"/>
                <a:gd name="T25" fmla="*/ 7 h 187"/>
                <a:gd name="T26" fmla="*/ 139 w 202"/>
                <a:gd name="T27" fmla="*/ 2 h 187"/>
                <a:gd name="T28" fmla="*/ 121 w 202"/>
                <a:gd name="T29" fmla="*/ 0 h 187"/>
                <a:gd name="T30" fmla="*/ 103 w 202"/>
                <a:gd name="T31" fmla="*/ 2 h 187"/>
                <a:gd name="T32" fmla="*/ 84 w 202"/>
                <a:gd name="T33" fmla="*/ 7 h 187"/>
                <a:gd name="T34" fmla="*/ 46 w 202"/>
                <a:gd name="T35" fmla="*/ 21 h 187"/>
                <a:gd name="T36" fmla="*/ 9 w 202"/>
                <a:gd name="T37" fmla="*/ 45 h 187"/>
                <a:gd name="T38" fmla="*/ 2 w 202"/>
                <a:gd name="T39" fmla="*/ 52 h 187"/>
                <a:gd name="T40" fmla="*/ 0 w 202"/>
                <a:gd name="T41" fmla="*/ 61 h 187"/>
                <a:gd name="T42" fmla="*/ 2 w 202"/>
                <a:gd name="T43" fmla="*/ 79 h 187"/>
                <a:gd name="T44" fmla="*/ 13 w 202"/>
                <a:gd name="T45" fmla="*/ 97 h 187"/>
                <a:gd name="T46" fmla="*/ 23 w 202"/>
                <a:gd name="T47" fmla="*/ 107 h 187"/>
                <a:gd name="T48" fmla="*/ 34 w 202"/>
                <a:gd name="T49" fmla="*/ 105 h 187"/>
                <a:gd name="T50" fmla="*/ 38 w 202"/>
                <a:gd name="T51" fmla="*/ 101 h 187"/>
                <a:gd name="T52" fmla="*/ 44 w 202"/>
                <a:gd name="T53" fmla="*/ 97 h 187"/>
                <a:gd name="T54" fmla="*/ 52 w 202"/>
                <a:gd name="T55" fmla="*/ 92 h 187"/>
                <a:gd name="T56" fmla="*/ 58 w 202"/>
                <a:gd name="T57" fmla="*/ 92 h 187"/>
                <a:gd name="T58" fmla="*/ 65 w 202"/>
                <a:gd name="T59" fmla="*/ 97 h 187"/>
                <a:gd name="T60" fmla="*/ 50 w 202"/>
                <a:gd name="T61" fmla="*/ 109 h 187"/>
                <a:gd name="T62" fmla="*/ 40 w 202"/>
                <a:gd name="T63" fmla="*/ 122 h 187"/>
                <a:gd name="T64" fmla="*/ 31 w 202"/>
                <a:gd name="T65" fmla="*/ 134 h 187"/>
                <a:gd name="T66" fmla="*/ 27 w 202"/>
                <a:gd name="T67" fmla="*/ 144 h 187"/>
                <a:gd name="T68" fmla="*/ 27 w 202"/>
                <a:gd name="T69" fmla="*/ 153 h 187"/>
                <a:gd name="T70" fmla="*/ 32 w 202"/>
                <a:gd name="T71" fmla="*/ 163 h 187"/>
                <a:gd name="T72" fmla="*/ 44 w 202"/>
                <a:gd name="T73" fmla="*/ 171 h 187"/>
                <a:gd name="T74" fmla="*/ 61 w 202"/>
                <a:gd name="T75" fmla="*/ 180 h 187"/>
                <a:gd name="T76" fmla="*/ 74 w 202"/>
                <a:gd name="T77" fmla="*/ 186 h 187"/>
                <a:gd name="T78" fmla="*/ 88 w 202"/>
                <a:gd name="T79" fmla="*/ 186 h 187"/>
                <a:gd name="T80" fmla="*/ 105 w 202"/>
                <a:gd name="T81" fmla="*/ 180 h 187"/>
                <a:gd name="T82" fmla="*/ 125 w 202"/>
                <a:gd name="T83" fmla="*/ 170 h 187"/>
                <a:gd name="T84" fmla="*/ 125 w 202"/>
                <a:gd name="T85" fmla="*/ 166 h 187"/>
                <a:gd name="T86" fmla="*/ 125 w 202"/>
                <a:gd name="T87" fmla="*/ 170 h 18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2"/>
                <a:gd name="T133" fmla="*/ 0 h 187"/>
                <a:gd name="T134" fmla="*/ 202 w 202"/>
                <a:gd name="T135" fmla="*/ 187 h 18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2" h="187">
                  <a:moveTo>
                    <a:pt x="125" y="170"/>
                  </a:moveTo>
                  <a:lnTo>
                    <a:pt x="138" y="163"/>
                  </a:lnTo>
                  <a:lnTo>
                    <a:pt x="147" y="155"/>
                  </a:lnTo>
                  <a:lnTo>
                    <a:pt x="157" y="146"/>
                  </a:lnTo>
                  <a:lnTo>
                    <a:pt x="174" y="128"/>
                  </a:lnTo>
                  <a:lnTo>
                    <a:pt x="188" y="109"/>
                  </a:lnTo>
                  <a:lnTo>
                    <a:pt x="197" y="90"/>
                  </a:lnTo>
                  <a:lnTo>
                    <a:pt x="201" y="72"/>
                  </a:lnTo>
                  <a:lnTo>
                    <a:pt x="199" y="57"/>
                  </a:lnTo>
                  <a:lnTo>
                    <a:pt x="192" y="42"/>
                  </a:lnTo>
                  <a:lnTo>
                    <a:pt x="183" y="29"/>
                  </a:lnTo>
                  <a:lnTo>
                    <a:pt x="170" y="16"/>
                  </a:lnTo>
                  <a:lnTo>
                    <a:pt x="155" y="7"/>
                  </a:lnTo>
                  <a:lnTo>
                    <a:pt x="139" y="2"/>
                  </a:lnTo>
                  <a:lnTo>
                    <a:pt x="121" y="0"/>
                  </a:lnTo>
                  <a:lnTo>
                    <a:pt x="103" y="2"/>
                  </a:lnTo>
                  <a:lnTo>
                    <a:pt x="84" y="7"/>
                  </a:lnTo>
                  <a:lnTo>
                    <a:pt x="46" y="21"/>
                  </a:lnTo>
                  <a:lnTo>
                    <a:pt x="9" y="45"/>
                  </a:lnTo>
                  <a:lnTo>
                    <a:pt x="2" y="52"/>
                  </a:lnTo>
                  <a:lnTo>
                    <a:pt x="0" y="61"/>
                  </a:lnTo>
                  <a:lnTo>
                    <a:pt x="2" y="79"/>
                  </a:lnTo>
                  <a:lnTo>
                    <a:pt x="13" y="97"/>
                  </a:lnTo>
                  <a:lnTo>
                    <a:pt x="23" y="107"/>
                  </a:lnTo>
                  <a:lnTo>
                    <a:pt x="34" y="105"/>
                  </a:lnTo>
                  <a:lnTo>
                    <a:pt x="38" y="101"/>
                  </a:lnTo>
                  <a:lnTo>
                    <a:pt x="44" y="97"/>
                  </a:lnTo>
                  <a:lnTo>
                    <a:pt x="52" y="92"/>
                  </a:lnTo>
                  <a:lnTo>
                    <a:pt x="58" y="92"/>
                  </a:lnTo>
                  <a:lnTo>
                    <a:pt x="65" y="97"/>
                  </a:lnTo>
                  <a:lnTo>
                    <a:pt x="50" y="109"/>
                  </a:lnTo>
                  <a:lnTo>
                    <a:pt x="40" y="122"/>
                  </a:lnTo>
                  <a:lnTo>
                    <a:pt x="31" y="134"/>
                  </a:lnTo>
                  <a:lnTo>
                    <a:pt x="27" y="144"/>
                  </a:lnTo>
                  <a:lnTo>
                    <a:pt x="27" y="153"/>
                  </a:lnTo>
                  <a:lnTo>
                    <a:pt x="32" y="163"/>
                  </a:lnTo>
                  <a:lnTo>
                    <a:pt x="44" y="171"/>
                  </a:lnTo>
                  <a:lnTo>
                    <a:pt x="61" y="180"/>
                  </a:lnTo>
                  <a:lnTo>
                    <a:pt x="74" y="186"/>
                  </a:lnTo>
                  <a:lnTo>
                    <a:pt x="88" y="186"/>
                  </a:lnTo>
                  <a:lnTo>
                    <a:pt x="105" y="180"/>
                  </a:lnTo>
                  <a:lnTo>
                    <a:pt x="125" y="170"/>
                  </a:lnTo>
                  <a:lnTo>
                    <a:pt x="125" y="166"/>
                  </a:lnTo>
                  <a:lnTo>
                    <a:pt x="125" y="170"/>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399" name="Freeform 6"/>
            <p:cNvSpPr>
              <a:spLocks/>
            </p:cNvSpPr>
            <p:nvPr/>
          </p:nvSpPr>
          <p:spPr bwMode="auto">
            <a:xfrm>
              <a:off x="3715" y="1245"/>
              <a:ext cx="224" cy="209"/>
            </a:xfrm>
            <a:custGeom>
              <a:avLst/>
              <a:gdLst>
                <a:gd name="T0" fmla="*/ 156 w 224"/>
                <a:gd name="T1" fmla="*/ 183 h 209"/>
                <a:gd name="T2" fmla="*/ 176 w 224"/>
                <a:gd name="T3" fmla="*/ 164 h 209"/>
                <a:gd name="T4" fmla="*/ 208 w 224"/>
                <a:gd name="T5" fmla="*/ 126 h 209"/>
                <a:gd name="T6" fmla="*/ 223 w 224"/>
                <a:gd name="T7" fmla="*/ 83 h 209"/>
                <a:gd name="T8" fmla="*/ 204 w 224"/>
                <a:gd name="T9" fmla="*/ 34 h 209"/>
                <a:gd name="T10" fmla="*/ 172 w 224"/>
                <a:gd name="T11" fmla="*/ 9 h 209"/>
                <a:gd name="T12" fmla="*/ 112 w 224"/>
                <a:gd name="T13" fmla="*/ 1 h 209"/>
                <a:gd name="T14" fmla="*/ 51 w 224"/>
                <a:gd name="T15" fmla="*/ 23 h 209"/>
                <a:gd name="T16" fmla="*/ 0 w 224"/>
                <a:gd name="T17" fmla="*/ 72 h 209"/>
                <a:gd name="T18" fmla="*/ 30 w 224"/>
                <a:gd name="T19" fmla="*/ 128 h 209"/>
                <a:gd name="T20" fmla="*/ 55 w 224"/>
                <a:gd name="T21" fmla="*/ 121 h 209"/>
                <a:gd name="T22" fmla="*/ 63 w 224"/>
                <a:gd name="T23" fmla="*/ 114 h 209"/>
                <a:gd name="T24" fmla="*/ 69 w 224"/>
                <a:gd name="T25" fmla="*/ 118 h 209"/>
                <a:gd name="T26" fmla="*/ 53 w 224"/>
                <a:gd name="T27" fmla="*/ 114 h 209"/>
                <a:gd name="T28" fmla="*/ 27 w 224"/>
                <a:gd name="T29" fmla="*/ 154 h 209"/>
                <a:gd name="T30" fmla="*/ 49 w 224"/>
                <a:gd name="T31" fmla="*/ 191 h 209"/>
                <a:gd name="T32" fmla="*/ 84 w 224"/>
                <a:gd name="T33" fmla="*/ 208 h 209"/>
                <a:gd name="T34" fmla="*/ 145 w 224"/>
                <a:gd name="T35" fmla="*/ 187 h 209"/>
                <a:gd name="T36" fmla="*/ 125 w 224"/>
                <a:gd name="T37" fmla="*/ 199 h 209"/>
                <a:gd name="T38" fmla="*/ 125 w 224"/>
                <a:gd name="T39" fmla="*/ 177 h 209"/>
                <a:gd name="T40" fmla="*/ 110 w 224"/>
                <a:gd name="T41" fmla="*/ 183 h 209"/>
                <a:gd name="T42" fmla="*/ 99 w 224"/>
                <a:gd name="T43" fmla="*/ 187 h 209"/>
                <a:gd name="T44" fmla="*/ 76 w 224"/>
                <a:gd name="T45" fmla="*/ 181 h 209"/>
                <a:gd name="T46" fmla="*/ 61 w 224"/>
                <a:gd name="T47" fmla="*/ 174 h 209"/>
                <a:gd name="T48" fmla="*/ 47 w 224"/>
                <a:gd name="T49" fmla="*/ 159 h 209"/>
                <a:gd name="T50" fmla="*/ 49 w 224"/>
                <a:gd name="T51" fmla="*/ 159 h 209"/>
                <a:gd name="T52" fmla="*/ 59 w 224"/>
                <a:gd name="T53" fmla="*/ 141 h 209"/>
                <a:gd name="T54" fmla="*/ 93 w 224"/>
                <a:gd name="T55" fmla="*/ 108 h 209"/>
                <a:gd name="T56" fmla="*/ 49 w 224"/>
                <a:gd name="T57" fmla="*/ 99 h 209"/>
                <a:gd name="T58" fmla="*/ 43 w 224"/>
                <a:gd name="T59" fmla="*/ 105 h 209"/>
                <a:gd name="T60" fmla="*/ 30 w 224"/>
                <a:gd name="T61" fmla="*/ 99 h 209"/>
                <a:gd name="T62" fmla="*/ 23 w 224"/>
                <a:gd name="T63" fmla="*/ 88 h 209"/>
                <a:gd name="T64" fmla="*/ 23 w 224"/>
                <a:gd name="T65" fmla="*/ 65 h 209"/>
                <a:gd name="T66" fmla="*/ 25 w 224"/>
                <a:gd name="T67" fmla="*/ 65 h 209"/>
                <a:gd name="T68" fmla="*/ 97 w 224"/>
                <a:gd name="T69" fmla="*/ 28 h 209"/>
                <a:gd name="T70" fmla="*/ 134 w 224"/>
                <a:gd name="T71" fmla="*/ 21 h 209"/>
                <a:gd name="T72" fmla="*/ 147 w 224"/>
                <a:gd name="T73" fmla="*/ 23 h 209"/>
                <a:gd name="T74" fmla="*/ 176 w 224"/>
                <a:gd name="T75" fmla="*/ 36 h 209"/>
                <a:gd name="T76" fmla="*/ 185 w 224"/>
                <a:gd name="T77" fmla="*/ 45 h 209"/>
                <a:gd name="T78" fmla="*/ 202 w 224"/>
                <a:gd name="T79" fmla="*/ 72 h 209"/>
                <a:gd name="T80" fmla="*/ 202 w 224"/>
                <a:gd name="T81" fmla="*/ 81 h 209"/>
                <a:gd name="T82" fmla="*/ 191 w 224"/>
                <a:gd name="T83" fmla="*/ 114 h 209"/>
                <a:gd name="T84" fmla="*/ 177 w 224"/>
                <a:gd name="T85" fmla="*/ 132 h 209"/>
                <a:gd name="T86" fmla="*/ 150 w 224"/>
                <a:gd name="T87" fmla="*/ 157 h 209"/>
                <a:gd name="T88" fmla="*/ 130 w 224"/>
                <a:gd name="T89" fmla="*/ 172 h 20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24"/>
                <a:gd name="T136" fmla="*/ 0 h 209"/>
                <a:gd name="T137" fmla="*/ 224 w 224"/>
                <a:gd name="T138" fmla="*/ 209 h 20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24" h="209">
                  <a:moveTo>
                    <a:pt x="125" y="199"/>
                  </a:moveTo>
                  <a:lnTo>
                    <a:pt x="154" y="183"/>
                  </a:lnTo>
                  <a:lnTo>
                    <a:pt x="156" y="183"/>
                  </a:lnTo>
                  <a:lnTo>
                    <a:pt x="165" y="175"/>
                  </a:lnTo>
                  <a:lnTo>
                    <a:pt x="176" y="166"/>
                  </a:lnTo>
                  <a:lnTo>
                    <a:pt x="176" y="164"/>
                  </a:lnTo>
                  <a:lnTo>
                    <a:pt x="192" y="147"/>
                  </a:lnTo>
                  <a:lnTo>
                    <a:pt x="194" y="147"/>
                  </a:lnTo>
                  <a:lnTo>
                    <a:pt x="208" y="126"/>
                  </a:lnTo>
                  <a:lnTo>
                    <a:pt x="208" y="124"/>
                  </a:lnTo>
                  <a:lnTo>
                    <a:pt x="219" y="105"/>
                  </a:lnTo>
                  <a:lnTo>
                    <a:pt x="223" y="83"/>
                  </a:lnTo>
                  <a:lnTo>
                    <a:pt x="221" y="65"/>
                  </a:lnTo>
                  <a:lnTo>
                    <a:pt x="212" y="47"/>
                  </a:lnTo>
                  <a:lnTo>
                    <a:pt x="204" y="34"/>
                  </a:lnTo>
                  <a:lnTo>
                    <a:pt x="202" y="32"/>
                  </a:lnTo>
                  <a:lnTo>
                    <a:pt x="189" y="17"/>
                  </a:lnTo>
                  <a:lnTo>
                    <a:pt x="172" y="9"/>
                  </a:lnTo>
                  <a:lnTo>
                    <a:pt x="152" y="1"/>
                  </a:lnTo>
                  <a:lnTo>
                    <a:pt x="132" y="0"/>
                  </a:lnTo>
                  <a:lnTo>
                    <a:pt x="112" y="1"/>
                  </a:lnTo>
                  <a:lnTo>
                    <a:pt x="110" y="1"/>
                  </a:lnTo>
                  <a:lnTo>
                    <a:pt x="91" y="7"/>
                  </a:lnTo>
                  <a:lnTo>
                    <a:pt x="51" y="23"/>
                  </a:lnTo>
                  <a:lnTo>
                    <a:pt x="13" y="47"/>
                  </a:lnTo>
                  <a:lnTo>
                    <a:pt x="3" y="57"/>
                  </a:lnTo>
                  <a:lnTo>
                    <a:pt x="0" y="72"/>
                  </a:lnTo>
                  <a:lnTo>
                    <a:pt x="2" y="93"/>
                  </a:lnTo>
                  <a:lnTo>
                    <a:pt x="15" y="116"/>
                  </a:lnTo>
                  <a:lnTo>
                    <a:pt x="30" y="128"/>
                  </a:lnTo>
                  <a:lnTo>
                    <a:pt x="51" y="124"/>
                  </a:lnTo>
                  <a:lnTo>
                    <a:pt x="56" y="120"/>
                  </a:lnTo>
                  <a:lnTo>
                    <a:pt x="55" y="121"/>
                  </a:lnTo>
                  <a:lnTo>
                    <a:pt x="59" y="118"/>
                  </a:lnTo>
                  <a:lnTo>
                    <a:pt x="69" y="112"/>
                  </a:lnTo>
                  <a:lnTo>
                    <a:pt x="63" y="114"/>
                  </a:lnTo>
                  <a:lnTo>
                    <a:pt x="69" y="114"/>
                  </a:lnTo>
                  <a:lnTo>
                    <a:pt x="61" y="112"/>
                  </a:lnTo>
                  <a:lnTo>
                    <a:pt x="69" y="118"/>
                  </a:lnTo>
                  <a:lnTo>
                    <a:pt x="69" y="99"/>
                  </a:lnTo>
                  <a:lnTo>
                    <a:pt x="55" y="112"/>
                  </a:lnTo>
                  <a:lnTo>
                    <a:pt x="53" y="114"/>
                  </a:lnTo>
                  <a:lnTo>
                    <a:pt x="42" y="126"/>
                  </a:lnTo>
                  <a:lnTo>
                    <a:pt x="32" y="139"/>
                  </a:lnTo>
                  <a:lnTo>
                    <a:pt x="27" y="154"/>
                  </a:lnTo>
                  <a:lnTo>
                    <a:pt x="27" y="168"/>
                  </a:lnTo>
                  <a:lnTo>
                    <a:pt x="34" y="181"/>
                  </a:lnTo>
                  <a:lnTo>
                    <a:pt x="49" y="191"/>
                  </a:lnTo>
                  <a:lnTo>
                    <a:pt x="67" y="200"/>
                  </a:lnTo>
                  <a:lnTo>
                    <a:pt x="69" y="202"/>
                  </a:lnTo>
                  <a:lnTo>
                    <a:pt x="84" y="208"/>
                  </a:lnTo>
                  <a:lnTo>
                    <a:pt x="101" y="208"/>
                  </a:lnTo>
                  <a:lnTo>
                    <a:pt x="120" y="202"/>
                  </a:lnTo>
                  <a:lnTo>
                    <a:pt x="145" y="187"/>
                  </a:lnTo>
                  <a:lnTo>
                    <a:pt x="147" y="177"/>
                  </a:lnTo>
                  <a:lnTo>
                    <a:pt x="125" y="177"/>
                  </a:lnTo>
                  <a:lnTo>
                    <a:pt x="125" y="199"/>
                  </a:lnTo>
                  <a:lnTo>
                    <a:pt x="147" y="181"/>
                  </a:lnTo>
                  <a:lnTo>
                    <a:pt x="147" y="177"/>
                  </a:lnTo>
                  <a:lnTo>
                    <a:pt x="125" y="177"/>
                  </a:lnTo>
                  <a:lnTo>
                    <a:pt x="125" y="181"/>
                  </a:lnTo>
                  <a:lnTo>
                    <a:pt x="130" y="172"/>
                  </a:lnTo>
                  <a:lnTo>
                    <a:pt x="110" y="183"/>
                  </a:lnTo>
                  <a:lnTo>
                    <a:pt x="112" y="181"/>
                  </a:lnTo>
                  <a:lnTo>
                    <a:pt x="96" y="187"/>
                  </a:lnTo>
                  <a:lnTo>
                    <a:pt x="99" y="187"/>
                  </a:lnTo>
                  <a:lnTo>
                    <a:pt x="85" y="187"/>
                  </a:lnTo>
                  <a:lnTo>
                    <a:pt x="89" y="187"/>
                  </a:lnTo>
                  <a:lnTo>
                    <a:pt x="76" y="181"/>
                  </a:lnTo>
                  <a:lnTo>
                    <a:pt x="78" y="183"/>
                  </a:lnTo>
                  <a:lnTo>
                    <a:pt x="59" y="174"/>
                  </a:lnTo>
                  <a:lnTo>
                    <a:pt x="61" y="174"/>
                  </a:lnTo>
                  <a:lnTo>
                    <a:pt x="51" y="164"/>
                  </a:lnTo>
                  <a:lnTo>
                    <a:pt x="53" y="168"/>
                  </a:lnTo>
                  <a:lnTo>
                    <a:pt x="47" y="159"/>
                  </a:lnTo>
                  <a:lnTo>
                    <a:pt x="49" y="164"/>
                  </a:lnTo>
                  <a:lnTo>
                    <a:pt x="49" y="156"/>
                  </a:lnTo>
                  <a:lnTo>
                    <a:pt x="49" y="159"/>
                  </a:lnTo>
                  <a:lnTo>
                    <a:pt x="53" y="148"/>
                  </a:lnTo>
                  <a:lnTo>
                    <a:pt x="51" y="152"/>
                  </a:lnTo>
                  <a:lnTo>
                    <a:pt x="59" y="141"/>
                  </a:lnTo>
                  <a:lnTo>
                    <a:pt x="70" y="128"/>
                  </a:lnTo>
                  <a:lnTo>
                    <a:pt x="69" y="130"/>
                  </a:lnTo>
                  <a:lnTo>
                    <a:pt x="93" y="108"/>
                  </a:lnTo>
                  <a:lnTo>
                    <a:pt x="72" y="92"/>
                  </a:lnTo>
                  <a:lnTo>
                    <a:pt x="59" y="92"/>
                  </a:lnTo>
                  <a:lnTo>
                    <a:pt x="49" y="99"/>
                  </a:lnTo>
                  <a:lnTo>
                    <a:pt x="42" y="103"/>
                  </a:lnTo>
                  <a:lnTo>
                    <a:pt x="38" y="108"/>
                  </a:lnTo>
                  <a:lnTo>
                    <a:pt x="43" y="105"/>
                  </a:lnTo>
                  <a:lnTo>
                    <a:pt x="32" y="107"/>
                  </a:lnTo>
                  <a:lnTo>
                    <a:pt x="42" y="108"/>
                  </a:lnTo>
                  <a:lnTo>
                    <a:pt x="30" y="99"/>
                  </a:lnTo>
                  <a:lnTo>
                    <a:pt x="32" y="103"/>
                  </a:lnTo>
                  <a:lnTo>
                    <a:pt x="21" y="85"/>
                  </a:lnTo>
                  <a:lnTo>
                    <a:pt x="23" y="88"/>
                  </a:lnTo>
                  <a:lnTo>
                    <a:pt x="21" y="70"/>
                  </a:lnTo>
                  <a:lnTo>
                    <a:pt x="21" y="74"/>
                  </a:lnTo>
                  <a:lnTo>
                    <a:pt x="23" y="65"/>
                  </a:lnTo>
                  <a:lnTo>
                    <a:pt x="19" y="70"/>
                  </a:lnTo>
                  <a:lnTo>
                    <a:pt x="27" y="63"/>
                  </a:lnTo>
                  <a:lnTo>
                    <a:pt x="25" y="65"/>
                  </a:lnTo>
                  <a:lnTo>
                    <a:pt x="61" y="41"/>
                  </a:lnTo>
                  <a:lnTo>
                    <a:pt x="59" y="43"/>
                  </a:lnTo>
                  <a:lnTo>
                    <a:pt x="97" y="28"/>
                  </a:lnTo>
                  <a:lnTo>
                    <a:pt x="118" y="23"/>
                  </a:lnTo>
                  <a:lnTo>
                    <a:pt x="116" y="23"/>
                  </a:lnTo>
                  <a:lnTo>
                    <a:pt x="134" y="21"/>
                  </a:lnTo>
                  <a:lnTo>
                    <a:pt x="130" y="21"/>
                  </a:lnTo>
                  <a:lnTo>
                    <a:pt x="149" y="23"/>
                  </a:lnTo>
                  <a:lnTo>
                    <a:pt x="147" y="23"/>
                  </a:lnTo>
                  <a:lnTo>
                    <a:pt x="164" y="28"/>
                  </a:lnTo>
                  <a:lnTo>
                    <a:pt x="162" y="26"/>
                  </a:lnTo>
                  <a:lnTo>
                    <a:pt x="176" y="36"/>
                  </a:lnTo>
                  <a:lnTo>
                    <a:pt x="174" y="34"/>
                  </a:lnTo>
                  <a:lnTo>
                    <a:pt x="187" y="47"/>
                  </a:lnTo>
                  <a:lnTo>
                    <a:pt x="185" y="45"/>
                  </a:lnTo>
                  <a:lnTo>
                    <a:pt x="194" y="57"/>
                  </a:lnTo>
                  <a:lnTo>
                    <a:pt x="194" y="55"/>
                  </a:lnTo>
                  <a:lnTo>
                    <a:pt x="202" y="72"/>
                  </a:lnTo>
                  <a:lnTo>
                    <a:pt x="200" y="70"/>
                  </a:lnTo>
                  <a:lnTo>
                    <a:pt x="202" y="85"/>
                  </a:lnTo>
                  <a:lnTo>
                    <a:pt x="202" y="81"/>
                  </a:lnTo>
                  <a:lnTo>
                    <a:pt x="198" y="99"/>
                  </a:lnTo>
                  <a:lnTo>
                    <a:pt x="200" y="95"/>
                  </a:lnTo>
                  <a:lnTo>
                    <a:pt x="191" y="114"/>
                  </a:lnTo>
                  <a:lnTo>
                    <a:pt x="191" y="112"/>
                  </a:lnTo>
                  <a:lnTo>
                    <a:pt x="176" y="132"/>
                  </a:lnTo>
                  <a:lnTo>
                    <a:pt x="177" y="132"/>
                  </a:lnTo>
                  <a:lnTo>
                    <a:pt x="162" y="150"/>
                  </a:lnTo>
                  <a:lnTo>
                    <a:pt x="162" y="148"/>
                  </a:lnTo>
                  <a:lnTo>
                    <a:pt x="150" y="157"/>
                  </a:lnTo>
                  <a:lnTo>
                    <a:pt x="141" y="164"/>
                  </a:lnTo>
                  <a:lnTo>
                    <a:pt x="143" y="164"/>
                  </a:lnTo>
                  <a:lnTo>
                    <a:pt x="130" y="172"/>
                  </a:lnTo>
                  <a:lnTo>
                    <a:pt x="147" y="181"/>
                  </a:lnTo>
                  <a:lnTo>
                    <a:pt x="125" y="199"/>
                  </a:lnTo>
                </a:path>
              </a:pathLst>
            </a:custGeom>
            <a:solidFill>
              <a:srgbClr val="7144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0" name="Freeform 7"/>
            <p:cNvSpPr>
              <a:spLocks/>
            </p:cNvSpPr>
            <p:nvPr/>
          </p:nvSpPr>
          <p:spPr bwMode="auto">
            <a:xfrm>
              <a:off x="3236" y="1218"/>
              <a:ext cx="172" cy="169"/>
            </a:xfrm>
            <a:custGeom>
              <a:avLst/>
              <a:gdLst>
                <a:gd name="T0" fmla="*/ 15 w 172"/>
                <a:gd name="T1" fmla="*/ 33 h 169"/>
                <a:gd name="T2" fmla="*/ 28 w 172"/>
                <a:gd name="T3" fmla="*/ 18 h 169"/>
                <a:gd name="T4" fmla="*/ 44 w 172"/>
                <a:gd name="T5" fmla="*/ 8 h 169"/>
                <a:gd name="T6" fmla="*/ 63 w 172"/>
                <a:gd name="T7" fmla="*/ 2 h 169"/>
                <a:gd name="T8" fmla="*/ 84 w 172"/>
                <a:gd name="T9" fmla="*/ 0 h 169"/>
                <a:gd name="T10" fmla="*/ 106 w 172"/>
                <a:gd name="T11" fmla="*/ 0 h 169"/>
                <a:gd name="T12" fmla="*/ 128 w 172"/>
                <a:gd name="T13" fmla="*/ 6 h 169"/>
                <a:gd name="T14" fmla="*/ 151 w 172"/>
                <a:gd name="T15" fmla="*/ 14 h 169"/>
                <a:gd name="T16" fmla="*/ 171 w 172"/>
                <a:gd name="T17" fmla="*/ 26 h 169"/>
                <a:gd name="T18" fmla="*/ 155 w 172"/>
                <a:gd name="T19" fmla="*/ 33 h 169"/>
                <a:gd name="T20" fmla="*/ 146 w 172"/>
                <a:gd name="T21" fmla="*/ 42 h 169"/>
                <a:gd name="T22" fmla="*/ 138 w 172"/>
                <a:gd name="T23" fmla="*/ 51 h 169"/>
                <a:gd name="T24" fmla="*/ 131 w 172"/>
                <a:gd name="T25" fmla="*/ 64 h 169"/>
                <a:gd name="T26" fmla="*/ 124 w 172"/>
                <a:gd name="T27" fmla="*/ 78 h 169"/>
                <a:gd name="T28" fmla="*/ 109 w 172"/>
                <a:gd name="T29" fmla="*/ 99 h 169"/>
                <a:gd name="T30" fmla="*/ 100 w 172"/>
                <a:gd name="T31" fmla="*/ 114 h 169"/>
                <a:gd name="T32" fmla="*/ 90 w 172"/>
                <a:gd name="T33" fmla="*/ 128 h 169"/>
                <a:gd name="T34" fmla="*/ 77 w 172"/>
                <a:gd name="T35" fmla="*/ 145 h 169"/>
                <a:gd name="T36" fmla="*/ 61 w 172"/>
                <a:gd name="T37" fmla="*/ 164 h 169"/>
                <a:gd name="T38" fmla="*/ 57 w 172"/>
                <a:gd name="T39" fmla="*/ 168 h 169"/>
                <a:gd name="T40" fmla="*/ 52 w 172"/>
                <a:gd name="T41" fmla="*/ 168 h 169"/>
                <a:gd name="T42" fmla="*/ 40 w 172"/>
                <a:gd name="T43" fmla="*/ 164 h 169"/>
                <a:gd name="T44" fmla="*/ 27 w 172"/>
                <a:gd name="T45" fmla="*/ 154 h 169"/>
                <a:gd name="T46" fmla="*/ 14 w 172"/>
                <a:gd name="T47" fmla="*/ 135 h 169"/>
                <a:gd name="T48" fmla="*/ 3 w 172"/>
                <a:gd name="T49" fmla="*/ 114 h 169"/>
                <a:gd name="T50" fmla="*/ 0 w 172"/>
                <a:gd name="T51" fmla="*/ 89 h 169"/>
                <a:gd name="T52" fmla="*/ 3 w 172"/>
                <a:gd name="T53" fmla="*/ 62 h 169"/>
                <a:gd name="T54" fmla="*/ 15 w 172"/>
                <a:gd name="T55" fmla="*/ 33 h 169"/>
                <a:gd name="T56" fmla="*/ 13 w 172"/>
                <a:gd name="T57" fmla="*/ 29 h 169"/>
                <a:gd name="T58" fmla="*/ 15 w 172"/>
                <a:gd name="T59" fmla="*/ 33 h 16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72"/>
                <a:gd name="T91" fmla="*/ 0 h 169"/>
                <a:gd name="T92" fmla="*/ 172 w 172"/>
                <a:gd name="T93" fmla="*/ 169 h 16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72" h="169">
                  <a:moveTo>
                    <a:pt x="15" y="33"/>
                  </a:moveTo>
                  <a:lnTo>
                    <a:pt x="28" y="18"/>
                  </a:lnTo>
                  <a:lnTo>
                    <a:pt x="44" y="8"/>
                  </a:lnTo>
                  <a:lnTo>
                    <a:pt x="63" y="2"/>
                  </a:lnTo>
                  <a:lnTo>
                    <a:pt x="84" y="0"/>
                  </a:lnTo>
                  <a:lnTo>
                    <a:pt x="106" y="0"/>
                  </a:lnTo>
                  <a:lnTo>
                    <a:pt x="128" y="6"/>
                  </a:lnTo>
                  <a:lnTo>
                    <a:pt x="151" y="14"/>
                  </a:lnTo>
                  <a:lnTo>
                    <a:pt x="171" y="26"/>
                  </a:lnTo>
                  <a:lnTo>
                    <a:pt x="155" y="33"/>
                  </a:lnTo>
                  <a:lnTo>
                    <a:pt x="146" y="42"/>
                  </a:lnTo>
                  <a:lnTo>
                    <a:pt x="138" y="51"/>
                  </a:lnTo>
                  <a:lnTo>
                    <a:pt x="131" y="64"/>
                  </a:lnTo>
                  <a:lnTo>
                    <a:pt x="124" y="78"/>
                  </a:lnTo>
                  <a:lnTo>
                    <a:pt x="109" y="99"/>
                  </a:lnTo>
                  <a:lnTo>
                    <a:pt x="100" y="114"/>
                  </a:lnTo>
                  <a:lnTo>
                    <a:pt x="90" y="128"/>
                  </a:lnTo>
                  <a:lnTo>
                    <a:pt x="77" y="145"/>
                  </a:lnTo>
                  <a:lnTo>
                    <a:pt x="61" y="164"/>
                  </a:lnTo>
                  <a:lnTo>
                    <a:pt x="57" y="168"/>
                  </a:lnTo>
                  <a:lnTo>
                    <a:pt x="52" y="168"/>
                  </a:lnTo>
                  <a:lnTo>
                    <a:pt x="40" y="164"/>
                  </a:lnTo>
                  <a:lnTo>
                    <a:pt x="27" y="154"/>
                  </a:lnTo>
                  <a:lnTo>
                    <a:pt x="14" y="135"/>
                  </a:lnTo>
                  <a:lnTo>
                    <a:pt x="3" y="114"/>
                  </a:lnTo>
                  <a:lnTo>
                    <a:pt x="0" y="89"/>
                  </a:lnTo>
                  <a:lnTo>
                    <a:pt x="3" y="62"/>
                  </a:lnTo>
                  <a:lnTo>
                    <a:pt x="15" y="33"/>
                  </a:lnTo>
                  <a:lnTo>
                    <a:pt x="13" y="29"/>
                  </a:lnTo>
                  <a:lnTo>
                    <a:pt x="15" y="33"/>
                  </a:lnTo>
                </a:path>
              </a:pathLst>
            </a:custGeom>
            <a:solidFill>
              <a:srgbClr val="7144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1" name="Freeform 8"/>
            <p:cNvSpPr>
              <a:spLocks/>
            </p:cNvSpPr>
            <p:nvPr/>
          </p:nvSpPr>
          <p:spPr bwMode="auto">
            <a:xfrm>
              <a:off x="3129" y="1636"/>
              <a:ext cx="103" cy="73"/>
            </a:xfrm>
            <a:custGeom>
              <a:avLst/>
              <a:gdLst>
                <a:gd name="T0" fmla="*/ 92 w 103"/>
                <a:gd name="T1" fmla="*/ 66 h 73"/>
                <a:gd name="T2" fmla="*/ 101 w 103"/>
                <a:gd name="T3" fmla="*/ 54 h 73"/>
                <a:gd name="T4" fmla="*/ 102 w 103"/>
                <a:gd name="T5" fmla="*/ 42 h 73"/>
                <a:gd name="T6" fmla="*/ 97 w 103"/>
                <a:gd name="T7" fmla="*/ 28 h 73"/>
                <a:gd name="T8" fmla="*/ 89 w 103"/>
                <a:gd name="T9" fmla="*/ 16 h 73"/>
                <a:gd name="T10" fmla="*/ 76 w 103"/>
                <a:gd name="T11" fmla="*/ 7 h 73"/>
                <a:gd name="T12" fmla="*/ 63 w 103"/>
                <a:gd name="T13" fmla="*/ 2 h 73"/>
                <a:gd name="T14" fmla="*/ 51 w 103"/>
                <a:gd name="T15" fmla="*/ 0 h 73"/>
                <a:gd name="T16" fmla="*/ 39 w 103"/>
                <a:gd name="T17" fmla="*/ 0 h 73"/>
                <a:gd name="T18" fmla="*/ 28 w 103"/>
                <a:gd name="T19" fmla="*/ 6 h 73"/>
                <a:gd name="T20" fmla="*/ 18 w 103"/>
                <a:gd name="T21" fmla="*/ 10 h 73"/>
                <a:gd name="T22" fmla="*/ 0 w 103"/>
                <a:gd name="T23" fmla="*/ 30 h 73"/>
                <a:gd name="T24" fmla="*/ 9 w 103"/>
                <a:gd name="T25" fmla="*/ 43 h 73"/>
                <a:gd name="T26" fmla="*/ 16 w 103"/>
                <a:gd name="T27" fmla="*/ 54 h 73"/>
                <a:gd name="T28" fmla="*/ 37 w 103"/>
                <a:gd name="T29" fmla="*/ 66 h 73"/>
                <a:gd name="T30" fmla="*/ 49 w 103"/>
                <a:gd name="T31" fmla="*/ 69 h 73"/>
                <a:gd name="T32" fmla="*/ 62 w 103"/>
                <a:gd name="T33" fmla="*/ 72 h 73"/>
                <a:gd name="T34" fmla="*/ 77 w 103"/>
                <a:gd name="T35" fmla="*/ 72 h 73"/>
                <a:gd name="T36" fmla="*/ 92 w 103"/>
                <a:gd name="T37" fmla="*/ 66 h 73"/>
                <a:gd name="T38" fmla="*/ 89 w 103"/>
                <a:gd name="T39" fmla="*/ 66 h 73"/>
                <a:gd name="T40" fmla="*/ 92 w 103"/>
                <a:gd name="T41" fmla="*/ 66 h 7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3"/>
                <a:gd name="T64" fmla="*/ 0 h 73"/>
                <a:gd name="T65" fmla="*/ 103 w 103"/>
                <a:gd name="T66" fmla="*/ 73 h 7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3" h="73">
                  <a:moveTo>
                    <a:pt x="92" y="66"/>
                  </a:moveTo>
                  <a:lnTo>
                    <a:pt x="101" y="54"/>
                  </a:lnTo>
                  <a:lnTo>
                    <a:pt x="102" y="42"/>
                  </a:lnTo>
                  <a:lnTo>
                    <a:pt x="97" y="28"/>
                  </a:lnTo>
                  <a:lnTo>
                    <a:pt x="89" y="16"/>
                  </a:lnTo>
                  <a:lnTo>
                    <a:pt x="76" y="7"/>
                  </a:lnTo>
                  <a:lnTo>
                    <a:pt x="63" y="2"/>
                  </a:lnTo>
                  <a:lnTo>
                    <a:pt x="51" y="0"/>
                  </a:lnTo>
                  <a:lnTo>
                    <a:pt x="39" y="0"/>
                  </a:lnTo>
                  <a:lnTo>
                    <a:pt x="28" y="6"/>
                  </a:lnTo>
                  <a:lnTo>
                    <a:pt x="18" y="10"/>
                  </a:lnTo>
                  <a:lnTo>
                    <a:pt x="0" y="30"/>
                  </a:lnTo>
                  <a:lnTo>
                    <a:pt x="9" y="43"/>
                  </a:lnTo>
                  <a:lnTo>
                    <a:pt x="16" y="54"/>
                  </a:lnTo>
                  <a:lnTo>
                    <a:pt x="37" y="66"/>
                  </a:lnTo>
                  <a:lnTo>
                    <a:pt x="49" y="69"/>
                  </a:lnTo>
                  <a:lnTo>
                    <a:pt x="62" y="72"/>
                  </a:lnTo>
                  <a:lnTo>
                    <a:pt x="77" y="72"/>
                  </a:lnTo>
                  <a:lnTo>
                    <a:pt x="92" y="66"/>
                  </a:lnTo>
                  <a:lnTo>
                    <a:pt x="89" y="66"/>
                  </a:lnTo>
                  <a:lnTo>
                    <a:pt x="92" y="66"/>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2" name="Freeform 9"/>
            <p:cNvSpPr>
              <a:spLocks/>
            </p:cNvSpPr>
            <p:nvPr/>
          </p:nvSpPr>
          <p:spPr bwMode="auto">
            <a:xfrm>
              <a:off x="3116" y="1625"/>
              <a:ext cx="152" cy="96"/>
            </a:xfrm>
            <a:custGeom>
              <a:avLst/>
              <a:gdLst>
                <a:gd name="T0" fmla="*/ 112 w 152"/>
                <a:gd name="T1" fmla="*/ 86 h 96"/>
                <a:gd name="T2" fmla="*/ 126 w 152"/>
                <a:gd name="T3" fmla="*/ 69 h 96"/>
                <a:gd name="T4" fmla="*/ 128 w 152"/>
                <a:gd name="T5" fmla="*/ 51 h 96"/>
                <a:gd name="T6" fmla="*/ 120 w 152"/>
                <a:gd name="T7" fmla="*/ 33 h 96"/>
                <a:gd name="T8" fmla="*/ 110 w 152"/>
                <a:gd name="T9" fmla="*/ 19 h 96"/>
                <a:gd name="T10" fmla="*/ 95 w 152"/>
                <a:gd name="T11" fmla="*/ 8 h 96"/>
                <a:gd name="T12" fmla="*/ 81 w 152"/>
                <a:gd name="T13" fmla="*/ 2 h 96"/>
                <a:gd name="T14" fmla="*/ 66 w 152"/>
                <a:gd name="T15" fmla="*/ 0 h 96"/>
                <a:gd name="T16" fmla="*/ 50 w 152"/>
                <a:gd name="T17" fmla="*/ 0 h 96"/>
                <a:gd name="T18" fmla="*/ 23 w 152"/>
                <a:gd name="T19" fmla="*/ 12 h 96"/>
                <a:gd name="T20" fmla="*/ 0 w 152"/>
                <a:gd name="T21" fmla="*/ 39 h 96"/>
                <a:gd name="T22" fmla="*/ 13 w 152"/>
                <a:gd name="T23" fmla="*/ 59 h 96"/>
                <a:gd name="T24" fmla="*/ 22 w 152"/>
                <a:gd name="T25" fmla="*/ 71 h 96"/>
                <a:gd name="T26" fmla="*/ 47 w 152"/>
                <a:gd name="T27" fmla="*/ 87 h 96"/>
                <a:gd name="T28" fmla="*/ 74 w 152"/>
                <a:gd name="T29" fmla="*/ 95 h 96"/>
                <a:gd name="T30" fmla="*/ 93 w 152"/>
                <a:gd name="T31" fmla="*/ 95 h 96"/>
                <a:gd name="T32" fmla="*/ 151 w 152"/>
                <a:gd name="T33" fmla="*/ 67 h 96"/>
                <a:gd name="T34" fmla="*/ 103 w 152"/>
                <a:gd name="T35" fmla="*/ 67 h 96"/>
                <a:gd name="T36" fmla="*/ 103 w 152"/>
                <a:gd name="T37" fmla="*/ 87 h 96"/>
                <a:gd name="T38" fmla="*/ 112 w 152"/>
                <a:gd name="T39" fmla="*/ 86 h 96"/>
                <a:gd name="T40" fmla="*/ 106 w 152"/>
                <a:gd name="T41" fmla="*/ 67 h 96"/>
                <a:gd name="T42" fmla="*/ 103 w 152"/>
                <a:gd name="T43" fmla="*/ 67 h 96"/>
                <a:gd name="T44" fmla="*/ 103 w 152"/>
                <a:gd name="T45" fmla="*/ 87 h 96"/>
                <a:gd name="T46" fmla="*/ 106 w 152"/>
                <a:gd name="T47" fmla="*/ 87 h 96"/>
                <a:gd name="T48" fmla="*/ 101 w 152"/>
                <a:gd name="T49" fmla="*/ 69 h 96"/>
                <a:gd name="T50" fmla="*/ 87 w 152"/>
                <a:gd name="T51" fmla="*/ 75 h 96"/>
                <a:gd name="T52" fmla="*/ 91 w 152"/>
                <a:gd name="T53" fmla="*/ 73 h 96"/>
                <a:gd name="T54" fmla="*/ 76 w 152"/>
                <a:gd name="T55" fmla="*/ 73 h 96"/>
                <a:gd name="T56" fmla="*/ 79 w 152"/>
                <a:gd name="T57" fmla="*/ 73 h 96"/>
                <a:gd name="T58" fmla="*/ 54 w 152"/>
                <a:gd name="T59" fmla="*/ 67 h 96"/>
                <a:gd name="T60" fmla="*/ 56 w 152"/>
                <a:gd name="T61" fmla="*/ 69 h 96"/>
                <a:gd name="T62" fmla="*/ 35 w 152"/>
                <a:gd name="T63" fmla="*/ 56 h 96"/>
                <a:gd name="T64" fmla="*/ 38 w 152"/>
                <a:gd name="T65" fmla="*/ 59 h 96"/>
                <a:gd name="T66" fmla="*/ 31 w 152"/>
                <a:gd name="T67" fmla="*/ 49 h 96"/>
                <a:gd name="T68" fmla="*/ 22 w 152"/>
                <a:gd name="T69" fmla="*/ 35 h 96"/>
                <a:gd name="T70" fmla="*/ 20 w 152"/>
                <a:gd name="T71" fmla="*/ 47 h 96"/>
                <a:gd name="T72" fmla="*/ 38 w 152"/>
                <a:gd name="T73" fmla="*/ 28 h 96"/>
                <a:gd name="T74" fmla="*/ 37 w 152"/>
                <a:gd name="T75" fmla="*/ 30 h 96"/>
                <a:gd name="T76" fmla="*/ 58 w 152"/>
                <a:gd name="T77" fmla="*/ 19 h 96"/>
                <a:gd name="T78" fmla="*/ 52 w 152"/>
                <a:gd name="T79" fmla="*/ 21 h 96"/>
                <a:gd name="T80" fmla="*/ 64 w 152"/>
                <a:gd name="T81" fmla="*/ 21 h 96"/>
                <a:gd name="T82" fmla="*/ 63 w 152"/>
                <a:gd name="T83" fmla="*/ 21 h 96"/>
                <a:gd name="T84" fmla="*/ 76 w 152"/>
                <a:gd name="T85" fmla="*/ 23 h 96"/>
                <a:gd name="T86" fmla="*/ 74 w 152"/>
                <a:gd name="T87" fmla="*/ 23 h 96"/>
                <a:gd name="T88" fmla="*/ 87 w 152"/>
                <a:gd name="T89" fmla="*/ 28 h 96"/>
                <a:gd name="T90" fmla="*/ 85 w 152"/>
                <a:gd name="T91" fmla="*/ 26 h 96"/>
                <a:gd name="T92" fmla="*/ 97 w 152"/>
                <a:gd name="T93" fmla="*/ 35 h 96"/>
                <a:gd name="T94" fmla="*/ 93 w 152"/>
                <a:gd name="T95" fmla="*/ 31 h 96"/>
                <a:gd name="T96" fmla="*/ 103 w 152"/>
                <a:gd name="T97" fmla="*/ 44 h 96"/>
                <a:gd name="T98" fmla="*/ 101 w 152"/>
                <a:gd name="T99" fmla="*/ 42 h 96"/>
                <a:gd name="T100" fmla="*/ 106 w 152"/>
                <a:gd name="T101" fmla="*/ 56 h 96"/>
                <a:gd name="T102" fmla="*/ 106 w 152"/>
                <a:gd name="T103" fmla="*/ 51 h 96"/>
                <a:gd name="T104" fmla="*/ 104 w 152"/>
                <a:gd name="T105" fmla="*/ 63 h 96"/>
                <a:gd name="T106" fmla="*/ 106 w 152"/>
                <a:gd name="T107" fmla="*/ 59 h 96"/>
                <a:gd name="T108" fmla="*/ 97 w 152"/>
                <a:gd name="T109" fmla="*/ 71 h 96"/>
                <a:gd name="T110" fmla="*/ 106 w 152"/>
                <a:gd name="T111" fmla="*/ 67 h 96"/>
                <a:gd name="T112" fmla="*/ 112 w 152"/>
                <a:gd name="T113" fmla="*/ 86 h 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2"/>
                <a:gd name="T172" fmla="*/ 0 h 96"/>
                <a:gd name="T173" fmla="*/ 152 w 152"/>
                <a:gd name="T174" fmla="*/ 96 h 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2" h="96">
                  <a:moveTo>
                    <a:pt x="112" y="86"/>
                  </a:moveTo>
                  <a:lnTo>
                    <a:pt x="126" y="69"/>
                  </a:lnTo>
                  <a:lnTo>
                    <a:pt x="128" y="51"/>
                  </a:lnTo>
                  <a:lnTo>
                    <a:pt x="120" y="33"/>
                  </a:lnTo>
                  <a:lnTo>
                    <a:pt x="110" y="19"/>
                  </a:lnTo>
                  <a:lnTo>
                    <a:pt x="95" y="8"/>
                  </a:lnTo>
                  <a:lnTo>
                    <a:pt x="81" y="2"/>
                  </a:lnTo>
                  <a:lnTo>
                    <a:pt x="66" y="0"/>
                  </a:lnTo>
                  <a:lnTo>
                    <a:pt x="50" y="0"/>
                  </a:lnTo>
                  <a:lnTo>
                    <a:pt x="23" y="12"/>
                  </a:lnTo>
                  <a:lnTo>
                    <a:pt x="0" y="39"/>
                  </a:lnTo>
                  <a:lnTo>
                    <a:pt x="13" y="59"/>
                  </a:lnTo>
                  <a:lnTo>
                    <a:pt x="22" y="71"/>
                  </a:lnTo>
                  <a:lnTo>
                    <a:pt x="47" y="87"/>
                  </a:lnTo>
                  <a:lnTo>
                    <a:pt x="74" y="95"/>
                  </a:lnTo>
                  <a:lnTo>
                    <a:pt x="93" y="95"/>
                  </a:lnTo>
                  <a:lnTo>
                    <a:pt x="151" y="67"/>
                  </a:lnTo>
                  <a:lnTo>
                    <a:pt x="103" y="67"/>
                  </a:lnTo>
                  <a:lnTo>
                    <a:pt x="103" y="87"/>
                  </a:lnTo>
                  <a:lnTo>
                    <a:pt x="112" y="86"/>
                  </a:lnTo>
                  <a:lnTo>
                    <a:pt x="106" y="67"/>
                  </a:lnTo>
                  <a:lnTo>
                    <a:pt x="103" y="67"/>
                  </a:lnTo>
                  <a:lnTo>
                    <a:pt x="103" y="87"/>
                  </a:lnTo>
                  <a:lnTo>
                    <a:pt x="106" y="87"/>
                  </a:lnTo>
                  <a:lnTo>
                    <a:pt x="101" y="69"/>
                  </a:lnTo>
                  <a:lnTo>
                    <a:pt x="87" y="75"/>
                  </a:lnTo>
                  <a:lnTo>
                    <a:pt x="91" y="73"/>
                  </a:lnTo>
                  <a:lnTo>
                    <a:pt x="76" y="73"/>
                  </a:lnTo>
                  <a:lnTo>
                    <a:pt x="79" y="73"/>
                  </a:lnTo>
                  <a:lnTo>
                    <a:pt x="54" y="67"/>
                  </a:lnTo>
                  <a:lnTo>
                    <a:pt x="56" y="69"/>
                  </a:lnTo>
                  <a:lnTo>
                    <a:pt x="35" y="56"/>
                  </a:lnTo>
                  <a:lnTo>
                    <a:pt x="38" y="59"/>
                  </a:lnTo>
                  <a:lnTo>
                    <a:pt x="31" y="49"/>
                  </a:lnTo>
                  <a:lnTo>
                    <a:pt x="22" y="35"/>
                  </a:lnTo>
                  <a:lnTo>
                    <a:pt x="20" y="47"/>
                  </a:lnTo>
                  <a:lnTo>
                    <a:pt x="38" y="28"/>
                  </a:lnTo>
                  <a:lnTo>
                    <a:pt x="37" y="30"/>
                  </a:lnTo>
                  <a:lnTo>
                    <a:pt x="58" y="19"/>
                  </a:lnTo>
                  <a:lnTo>
                    <a:pt x="52" y="21"/>
                  </a:lnTo>
                  <a:lnTo>
                    <a:pt x="64" y="21"/>
                  </a:lnTo>
                  <a:lnTo>
                    <a:pt x="63" y="21"/>
                  </a:lnTo>
                  <a:lnTo>
                    <a:pt x="76" y="23"/>
                  </a:lnTo>
                  <a:lnTo>
                    <a:pt x="74" y="23"/>
                  </a:lnTo>
                  <a:lnTo>
                    <a:pt x="87" y="28"/>
                  </a:lnTo>
                  <a:lnTo>
                    <a:pt x="85" y="26"/>
                  </a:lnTo>
                  <a:lnTo>
                    <a:pt x="97" y="35"/>
                  </a:lnTo>
                  <a:lnTo>
                    <a:pt x="93" y="31"/>
                  </a:lnTo>
                  <a:lnTo>
                    <a:pt x="103" y="44"/>
                  </a:lnTo>
                  <a:lnTo>
                    <a:pt x="101" y="42"/>
                  </a:lnTo>
                  <a:lnTo>
                    <a:pt x="106" y="56"/>
                  </a:lnTo>
                  <a:lnTo>
                    <a:pt x="106" y="51"/>
                  </a:lnTo>
                  <a:lnTo>
                    <a:pt x="104" y="63"/>
                  </a:lnTo>
                  <a:lnTo>
                    <a:pt x="106" y="59"/>
                  </a:lnTo>
                  <a:lnTo>
                    <a:pt x="97" y="71"/>
                  </a:lnTo>
                  <a:lnTo>
                    <a:pt x="106" y="67"/>
                  </a:lnTo>
                  <a:lnTo>
                    <a:pt x="112" y="86"/>
                  </a:lnTo>
                </a:path>
              </a:pathLst>
            </a:custGeom>
            <a:solidFill>
              <a:srgbClr val="7144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3" name="Freeform 10"/>
            <p:cNvSpPr>
              <a:spLocks/>
            </p:cNvSpPr>
            <p:nvPr/>
          </p:nvSpPr>
          <p:spPr bwMode="auto">
            <a:xfrm>
              <a:off x="3838" y="1625"/>
              <a:ext cx="114" cy="140"/>
            </a:xfrm>
            <a:custGeom>
              <a:avLst/>
              <a:gdLst>
                <a:gd name="T0" fmla="*/ 82 w 114"/>
                <a:gd name="T1" fmla="*/ 0 h 140"/>
                <a:gd name="T2" fmla="*/ 74 w 114"/>
                <a:gd name="T3" fmla="*/ 32 h 140"/>
                <a:gd name="T4" fmla="*/ 76 w 114"/>
                <a:gd name="T5" fmla="*/ 27 h 140"/>
                <a:gd name="T6" fmla="*/ 58 w 114"/>
                <a:gd name="T7" fmla="*/ 58 h 140"/>
                <a:gd name="T8" fmla="*/ 60 w 114"/>
                <a:gd name="T9" fmla="*/ 56 h 140"/>
                <a:gd name="T10" fmla="*/ 33 w 114"/>
                <a:gd name="T11" fmla="*/ 85 h 140"/>
                <a:gd name="T12" fmla="*/ 35 w 114"/>
                <a:gd name="T13" fmla="*/ 84 h 140"/>
                <a:gd name="T14" fmla="*/ 17 w 114"/>
                <a:gd name="T15" fmla="*/ 100 h 140"/>
                <a:gd name="T16" fmla="*/ 19 w 114"/>
                <a:gd name="T17" fmla="*/ 100 h 140"/>
                <a:gd name="T18" fmla="*/ 0 w 114"/>
                <a:gd name="T19" fmla="*/ 114 h 140"/>
                <a:gd name="T20" fmla="*/ 17 w 114"/>
                <a:gd name="T21" fmla="*/ 139 h 140"/>
                <a:gd name="T22" fmla="*/ 37 w 114"/>
                <a:gd name="T23" fmla="*/ 125 h 140"/>
                <a:gd name="T24" fmla="*/ 39 w 114"/>
                <a:gd name="T25" fmla="*/ 125 h 140"/>
                <a:gd name="T26" fmla="*/ 56 w 114"/>
                <a:gd name="T27" fmla="*/ 109 h 140"/>
                <a:gd name="T28" fmla="*/ 58 w 114"/>
                <a:gd name="T29" fmla="*/ 107 h 140"/>
                <a:gd name="T30" fmla="*/ 85 w 114"/>
                <a:gd name="T31" fmla="*/ 75 h 140"/>
                <a:gd name="T32" fmla="*/ 104 w 114"/>
                <a:gd name="T33" fmla="*/ 41 h 140"/>
                <a:gd name="T34" fmla="*/ 113 w 114"/>
                <a:gd name="T35" fmla="*/ 7 h 140"/>
                <a:gd name="T36" fmla="*/ 82 w 114"/>
                <a:gd name="T37" fmla="*/ 0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4"/>
                <a:gd name="T58" fmla="*/ 0 h 140"/>
                <a:gd name="T59" fmla="*/ 114 w 114"/>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4" h="140">
                  <a:moveTo>
                    <a:pt x="82" y="0"/>
                  </a:moveTo>
                  <a:lnTo>
                    <a:pt x="74" y="32"/>
                  </a:lnTo>
                  <a:lnTo>
                    <a:pt x="76" y="27"/>
                  </a:lnTo>
                  <a:lnTo>
                    <a:pt x="58" y="58"/>
                  </a:lnTo>
                  <a:lnTo>
                    <a:pt x="60" y="56"/>
                  </a:lnTo>
                  <a:lnTo>
                    <a:pt x="33" y="85"/>
                  </a:lnTo>
                  <a:lnTo>
                    <a:pt x="35" y="84"/>
                  </a:lnTo>
                  <a:lnTo>
                    <a:pt x="17" y="100"/>
                  </a:lnTo>
                  <a:lnTo>
                    <a:pt x="19" y="100"/>
                  </a:lnTo>
                  <a:lnTo>
                    <a:pt x="0" y="114"/>
                  </a:lnTo>
                  <a:lnTo>
                    <a:pt x="17" y="139"/>
                  </a:lnTo>
                  <a:lnTo>
                    <a:pt x="37" y="125"/>
                  </a:lnTo>
                  <a:lnTo>
                    <a:pt x="39" y="125"/>
                  </a:lnTo>
                  <a:lnTo>
                    <a:pt x="56" y="109"/>
                  </a:lnTo>
                  <a:lnTo>
                    <a:pt x="58" y="107"/>
                  </a:lnTo>
                  <a:lnTo>
                    <a:pt x="85" y="75"/>
                  </a:lnTo>
                  <a:lnTo>
                    <a:pt x="104" y="41"/>
                  </a:lnTo>
                  <a:lnTo>
                    <a:pt x="113" y="7"/>
                  </a:lnTo>
                  <a:lnTo>
                    <a:pt x="82" y="0"/>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4" name="Freeform 11"/>
            <p:cNvSpPr>
              <a:spLocks/>
            </p:cNvSpPr>
            <p:nvPr/>
          </p:nvSpPr>
          <p:spPr bwMode="auto">
            <a:xfrm>
              <a:off x="3648" y="3258"/>
              <a:ext cx="248" cy="132"/>
            </a:xfrm>
            <a:custGeom>
              <a:avLst/>
              <a:gdLst>
                <a:gd name="T0" fmla="*/ 38 w 248"/>
                <a:gd name="T1" fmla="*/ 111 h 132"/>
                <a:gd name="T2" fmla="*/ 78 w 248"/>
                <a:gd name="T3" fmla="*/ 131 h 132"/>
                <a:gd name="T4" fmla="*/ 105 w 248"/>
                <a:gd name="T5" fmla="*/ 93 h 132"/>
                <a:gd name="T6" fmla="*/ 89 w 248"/>
                <a:gd name="T7" fmla="*/ 72 h 132"/>
                <a:gd name="T8" fmla="*/ 74 w 248"/>
                <a:gd name="T9" fmla="*/ 53 h 132"/>
                <a:gd name="T10" fmla="*/ 72 w 248"/>
                <a:gd name="T11" fmla="*/ 88 h 132"/>
                <a:gd name="T12" fmla="*/ 98 w 248"/>
                <a:gd name="T13" fmla="*/ 98 h 132"/>
                <a:gd name="T14" fmla="*/ 189 w 248"/>
                <a:gd name="T15" fmla="*/ 104 h 132"/>
                <a:gd name="T16" fmla="*/ 147 w 248"/>
                <a:gd name="T17" fmla="*/ 70 h 132"/>
                <a:gd name="T18" fmla="*/ 140 w 248"/>
                <a:gd name="T19" fmla="*/ 59 h 132"/>
                <a:gd name="T20" fmla="*/ 118 w 248"/>
                <a:gd name="T21" fmla="*/ 33 h 132"/>
                <a:gd name="T22" fmla="*/ 127 w 248"/>
                <a:gd name="T23" fmla="*/ 65 h 132"/>
                <a:gd name="T24" fmla="*/ 147 w 248"/>
                <a:gd name="T25" fmla="*/ 72 h 132"/>
                <a:gd name="T26" fmla="*/ 171 w 248"/>
                <a:gd name="T27" fmla="*/ 77 h 132"/>
                <a:gd name="T28" fmla="*/ 175 w 248"/>
                <a:gd name="T29" fmla="*/ 34 h 132"/>
                <a:gd name="T30" fmla="*/ 165 w 248"/>
                <a:gd name="T31" fmla="*/ 27 h 132"/>
                <a:gd name="T32" fmla="*/ 158 w 248"/>
                <a:gd name="T33" fmla="*/ 18 h 132"/>
                <a:gd name="T34" fmla="*/ 147 w 248"/>
                <a:gd name="T35" fmla="*/ 10 h 132"/>
                <a:gd name="T36" fmla="*/ 120 w 248"/>
                <a:gd name="T37" fmla="*/ 31 h 132"/>
                <a:gd name="T38" fmla="*/ 127 w 248"/>
                <a:gd name="T39" fmla="*/ 33 h 132"/>
                <a:gd name="T40" fmla="*/ 133 w 248"/>
                <a:gd name="T41" fmla="*/ 39 h 132"/>
                <a:gd name="T42" fmla="*/ 178 w 248"/>
                <a:gd name="T43" fmla="*/ 76 h 132"/>
                <a:gd name="T44" fmla="*/ 173 w 248"/>
                <a:gd name="T45" fmla="*/ 45 h 132"/>
                <a:gd name="T46" fmla="*/ 156 w 248"/>
                <a:gd name="T47" fmla="*/ 39 h 132"/>
                <a:gd name="T48" fmla="*/ 136 w 248"/>
                <a:gd name="T49" fmla="*/ 33 h 132"/>
                <a:gd name="T50" fmla="*/ 56 w 248"/>
                <a:gd name="T51" fmla="*/ 14 h 132"/>
                <a:gd name="T52" fmla="*/ 103 w 248"/>
                <a:gd name="T53" fmla="*/ 61 h 132"/>
                <a:gd name="T54" fmla="*/ 112 w 248"/>
                <a:gd name="T55" fmla="*/ 76 h 132"/>
                <a:gd name="T56" fmla="*/ 135 w 248"/>
                <a:gd name="T57" fmla="*/ 100 h 132"/>
                <a:gd name="T58" fmla="*/ 122 w 248"/>
                <a:gd name="T59" fmla="*/ 72 h 132"/>
                <a:gd name="T60" fmla="*/ 105 w 248"/>
                <a:gd name="T61" fmla="*/ 66 h 132"/>
                <a:gd name="T62" fmla="*/ 85 w 248"/>
                <a:gd name="T63" fmla="*/ 59 h 132"/>
                <a:gd name="T64" fmla="*/ 0 w 248"/>
                <a:gd name="T65" fmla="*/ 0 h 132"/>
                <a:gd name="T66" fmla="*/ 63 w 248"/>
                <a:gd name="T67" fmla="*/ 93 h 132"/>
                <a:gd name="T68" fmla="*/ 80 w 248"/>
                <a:gd name="T69" fmla="*/ 113 h 132"/>
                <a:gd name="T70" fmla="*/ 85 w 248"/>
                <a:gd name="T71" fmla="*/ 121 h 132"/>
                <a:gd name="T72" fmla="*/ 80 w 248"/>
                <a:gd name="T73" fmla="*/ 98 h 132"/>
                <a:gd name="T74" fmla="*/ 67 w 248"/>
                <a:gd name="T75" fmla="*/ 95 h 132"/>
                <a:gd name="T76" fmla="*/ 58 w 248"/>
                <a:gd name="T77" fmla="*/ 88 h 132"/>
                <a:gd name="T78" fmla="*/ 49 w 248"/>
                <a:gd name="T79" fmla="*/ 74 h 13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48"/>
                <a:gd name="T121" fmla="*/ 0 h 132"/>
                <a:gd name="T122" fmla="*/ 248 w 248"/>
                <a:gd name="T123" fmla="*/ 132 h 13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48" h="132">
                  <a:moveTo>
                    <a:pt x="23" y="95"/>
                  </a:moveTo>
                  <a:lnTo>
                    <a:pt x="38" y="111"/>
                  </a:lnTo>
                  <a:lnTo>
                    <a:pt x="56" y="125"/>
                  </a:lnTo>
                  <a:lnTo>
                    <a:pt x="78" y="131"/>
                  </a:lnTo>
                  <a:lnTo>
                    <a:pt x="127" y="131"/>
                  </a:lnTo>
                  <a:lnTo>
                    <a:pt x="105" y="93"/>
                  </a:lnTo>
                  <a:lnTo>
                    <a:pt x="96" y="80"/>
                  </a:lnTo>
                  <a:lnTo>
                    <a:pt x="89" y="72"/>
                  </a:lnTo>
                  <a:lnTo>
                    <a:pt x="89" y="74"/>
                  </a:lnTo>
                  <a:lnTo>
                    <a:pt x="74" y="53"/>
                  </a:lnTo>
                  <a:lnTo>
                    <a:pt x="53" y="74"/>
                  </a:lnTo>
                  <a:lnTo>
                    <a:pt x="72" y="88"/>
                  </a:lnTo>
                  <a:lnTo>
                    <a:pt x="96" y="97"/>
                  </a:lnTo>
                  <a:lnTo>
                    <a:pt x="98" y="98"/>
                  </a:lnTo>
                  <a:lnTo>
                    <a:pt x="120" y="104"/>
                  </a:lnTo>
                  <a:lnTo>
                    <a:pt x="189" y="104"/>
                  </a:lnTo>
                  <a:lnTo>
                    <a:pt x="145" y="66"/>
                  </a:lnTo>
                  <a:lnTo>
                    <a:pt x="147" y="70"/>
                  </a:lnTo>
                  <a:lnTo>
                    <a:pt x="138" y="57"/>
                  </a:lnTo>
                  <a:lnTo>
                    <a:pt x="140" y="59"/>
                  </a:lnTo>
                  <a:lnTo>
                    <a:pt x="131" y="45"/>
                  </a:lnTo>
                  <a:lnTo>
                    <a:pt x="118" y="33"/>
                  </a:lnTo>
                  <a:lnTo>
                    <a:pt x="103" y="59"/>
                  </a:lnTo>
                  <a:lnTo>
                    <a:pt x="127" y="65"/>
                  </a:lnTo>
                  <a:lnTo>
                    <a:pt x="125" y="65"/>
                  </a:lnTo>
                  <a:lnTo>
                    <a:pt x="147" y="72"/>
                  </a:lnTo>
                  <a:lnTo>
                    <a:pt x="149" y="72"/>
                  </a:lnTo>
                  <a:lnTo>
                    <a:pt x="171" y="77"/>
                  </a:lnTo>
                  <a:lnTo>
                    <a:pt x="247" y="77"/>
                  </a:lnTo>
                  <a:lnTo>
                    <a:pt x="175" y="34"/>
                  </a:lnTo>
                  <a:lnTo>
                    <a:pt x="176" y="36"/>
                  </a:lnTo>
                  <a:lnTo>
                    <a:pt x="165" y="27"/>
                  </a:lnTo>
                  <a:lnTo>
                    <a:pt x="167" y="29"/>
                  </a:lnTo>
                  <a:lnTo>
                    <a:pt x="158" y="18"/>
                  </a:lnTo>
                  <a:lnTo>
                    <a:pt x="156" y="18"/>
                  </a:lnTo>
                  <a:lnTo>
                    <a:pt x="147" y="10"/>
                  </a:lnTo>
                  <a:lnTo>
                    <a:pt x="135" y="2"/>
                  </a:lnTo>
                  <a:lnTo>
                    <a:pt x="120" y="31"/>
                  </a:lnTo>
                  <a:lnTo>
                    <a:pt x="131" y="36"/>
                  </a:lnTo>
                  <a:lnTo>
                    <a:pt x="127" y="33"/>
                  </a:lnTo>
                  <a:lnTo>
                    <a:pt x="135" y="39"/>
                  </a:lnTo>
                  <a:lnTo>
                    <a:pt x="133" y="39"/>
                  </a:lnTo>
                  <a:lnTo>
                    <a:pt x="156" y="63"/>
                  </a:lnTo>
                  <a:lnTo>
                    <a:pt x="178" y="76"/>
                  </a:lnTo>
                  <a:lnTo>
                    <a:pt x="187" y="45"/>
                  </a:lnTo>
                  <a:lnTo>
                    <a:pt x="173" y="45"/>
                  </a:lnTo>
                  <a:lnTo>
                    <a:pt x="176" y="45"/>
                  </a:lnTo>
                  <a:lnTo>
                    <a:pt x="156" y="39"/>
                  </a:lnTo>
                  <a:lnTo>
                    <a:pt x="158" y="39"/>
                  </a:lnTo>
                  <a:lnTo>
                    <a:pt x="136" y="33"/>
                  </a:lnTo>
                  <a:lnTo>
                    <a:pt x="135" y="33"/>
                  </a:lnTo>
                  <a:lnTo>
                    <a:pt x="56" y="14"/>
                  </a:lnTo>
                  <a:lnTo>
                    <a:pt x="107" y="65"/>
                  </a:lnTo>
                  <a:lnTo>
                    <a:pt x="103" y="61"/>
                  </a:lnTo>
                  <a:lnTo>
                    <a:pt x="110" y="74"/>
                  </a:lnTo>
                  <a:lnTo>
                    <a:pt x="112" y="76"/>
                  </a:lnTo>
                  <a:lnTo>
                    <a:pt x="122" y="90"/>
                  </a:lnTo>
                  <a:lnTo>
                    <a:pt x="135" y="100"/>
                  </a:lnTo>
                  <a:lnTo>
                    <a:pt x="145" y="72"/>
                  </a:lnTo>
                  <a:lnTo>
                    <a:pt x="122" y="72"/>
                  </a:lnTo>
                  <a:lnTo>
                    <a:pt x="125" y="72"/>
                  </a:lnTo>
                  <a:lnTo>
                    <a:pt x="105" y="66"/>
                  </a:lnTo>
                  <a:lnTo>
                    <a:pt x="107" y="68"/>
                  </a:lnTo>
                  <a:lnTo>
                    <a:pt x="85" y="59"/>
                  </a:lnTo>
                  <a:lnTo>
                    <a:pt x="89" y="61"/>
                  </a:lnTo>
                  <a:lnTo>
                    <a:pt x="0" y="0"/>
                  </a:lnTo>
                  <a:lnTo>
                    <a:pt x="63" y="92"/>
                  </a:lnTo>
                  <a:lnTo>
                    <a:pt x="63" y="93"/>
                  </a:lnTo>
                  <a:lnTo>
                    <a:pt x="70" y="102"/>
                  </a:lnTo>
                  <a:lnTo>
                    <a:pt x="80" y="113"/>
                  </a:lnTo>
                  <a:lnTo>
                    <a:pt x="78" y="109"/>
                  </a:lnTo>
                  <a:lnTo>
                    <a:pt x="85" y="121"/>
                  </a:lnTo>
                  <a:lnTo>
                    <a:pt x="100" y="98"/>
                  </a:lnTo>
                  <a:lnTo>
                    <a:pt x="80" y="98"/>
                  </a:lnTo>
                  <a:lnTo>
                    <a:pt x="83" y="98"/>
                  </a:lnTo>
                  <a:lnTo>
                    <a:pt x="67" y="95"/>
                  </a:lnTo>
                  <a:lnTo>
                    <a:pt x="72" y="98"/>
                  </a:lnTo>
                  <a:lnTo>
                    <a:pt x="58" y="88"/>
                  </a:lnTo>
                  <a:lnTo>
                    <a:pt x="62" y="90"/>
                  </a:lnTo>
                  <a:lnTo>
                    <a:pt x="49" y="74"/>
                  </a:lnTo>
                  <a:lnTo>
                    <a:pt x="23" y="95"/>
                  </a:lnTo>
                </a:path>
              </a:pathLst>
            </a:custGeom>
            <a:solidFill>
              <a:srgbClr val="7144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5" name="Freeform 12"/>
            <p:cNvSpPr>
              <a:spLocks/>
            </p:cNvSpPr>
            <p:nvPr/>
          </p:nvSpPr>
          <p:spPr bwMode="auto">
            <a:xfrm>
              <a:off x="4198" y="1989"/>
              <a:ext cx="537" cy="1287"/>
            </a:xfrm>
            <a:custGeom>
              <a:avLst/>
              <a:gdLst>
                <a:gd name="T0" fmla="*/ 24 w 537"/>
                <a:gd name="T1" fmla="*/ 67 h 1287"/>
                <a:gd name="T2" fmla="*/ 2 w 537"/>
                <a:gd name="T3" fmla="*/ 174 h 1287"/>
                <a:gd name="T4" fmla="*/ 13 w 537"/>
                <a:gd name="T5" fmla="*/ 282 h 1287"/>
                <a:gd name="T6" fmla="*/ 53 w 537"/>
                <a:gd name="T7" fmla="*/ 374 h 1287"/>
                <a:gd name="T8" fmla="*/ 97 w 537"/>
                <a:gd name="T9" fmla="*/ 563 h 1287"/>
                <a:gd name="T10" fmla="*/ 118 w 537"/>
                <a:gd name="T11" fmla="*/ 855 h 1287"/>
                <a:gd name="T12" fmla="*/ 122 w 537"/>
                <a:gd name="T13" fmla="*/ 1119 h 1287"/>
                <a:gd name="T14" fmla="*/ 156 w 537"/>
                <a:gd name="T15" fmla="*/ 1177 h 1287"/>
                <a:gd name="T16" fmla="*/ 221 w 537"/>
                <a:gd name="T17" fmla="*/ 1211 h 1287"/>
                <a:gd name="T18" fmla="*/ 306 w 537"/>
                <a:gd name="T19" fmla="*/ 1222 h 1287"/>
                <a:gd name="T20" fmla="*/ 376 w 537"/>
                <a:gd name="T21" fmla="*/ 1286 h 1287"/>
                <a:gd name="T22" fmla="*/ 341 w 537"/>
                <a:gd name="T23" fmla="*/ 1194 h 1287"/>
                <a:gd name="T24" fmla="*/ 409 w 537"/>
                <a:gd name="T25" fmla="*/ 1175 h 1287"/>
                <a:gd name="T26" fmla="*/ 374 w 537"/>
                <a:gd name="T27" fmla="*/ 1158 h 1287"/>
                <a:gd name="T28" fmla="*/ 431 w 537"/>
                <a:gd name="T29" fmla="*/ 1169 h 1287"/>
                <a:gd name="T30" fmla="*/ 455 w 537"/>
                <a:gd name="T31" fmla="*/ 1141 h 1287"/>
                <a:gd name="T32" fmla="*/ 435 w 537"/>
                <a:gd name="T33" fmla="*/ 1098 h 1287"/>
                <a:gd name="T34" fmla="*/ 464 w 537"/>
                <a:gd name="T35" fmla="*/ 1057 h 1287"/>
                <a:gd name="T36" fmla="*/ 510 w 537"/>
                <a:gd name="T37" fmla="*/ 945 h 1287"/>
                <a:gd name="T38" fmla="*/ 525 w 537"/>
                <a:gd name="T39" fmla="*/ 823 h 1287"/>
                <a:gd name="T40" fmla="*/ 501 w 537"/>
                <a:gd name="T41" fmla="*/ 707 h 1287"/>
                <a:gd name="T42" fmla="*/ 491 w 537"/>
                <a:gd name="T43" fmla="*/ 593 h 1287"/>
                <a:gd name="T44" fmla="*/ 516 w 537"/>
                <a:gd name="T45" fmla="*/ 490 h 1287"/>
                <a:gd name="T46" fmla="*/ 485 w 537"/>
                <a:gd name="T47" fmla="*/ 479 h 1287"/>
                <a:gd name="T48" fmla="*/ 459 w 537"/>
                <a:gd name="T49" fmla="*/ 591 h 1287"/>
                <a:gd name="T50" fmla="*/ 476 w 537"/>
                <a:gd name="T51" fmla="*/ 744 h 1287"/>
                <a:gd name="T52" fmla="*/ 493 w 537"/>
                <a:gd name="T53" fmla="*/ 855 h 1287"/>
                <a:gd name="T54" fmla="*/ 478 w 537"/>
                <a:gd name="T55" fmla="*/ 937 h 1287"/>
                <a:gd name="T56" fmla="*/ 435 w 537"/>
                <a:gd name="T57" fmla="*/ 1043 h 1287"/>
                <a:gd name="T58" fmla="*/ 414 w 537"/>
                <a:gd name="T59" fmla="*/ 1126 h 1287"/>
                <a:gd name="T60" fmla="*/ 451 w 537"/>
                <a:gd name="T61" fmla="*/ 1164 h 1287"/>
                <a:gd name="T62" fmla="*/ 433 w 537"/>
                <a:gd name="T63" fmla="*/ 1136 h 1287"/>
                <a:gd name="T64" fmla="*/ 398 w 537"/>
                <a:gd name="T65" fmla="*/ 1126 h 1287"/>
                <a:gd name="T66" fmla="*/ 382 w 537"/>
                <a:gd name="T67" fmla="*/ 1191 h 1287"/>
                <a:gd name="T68" fmla="*/ 382 w 537"/>
                <a:gd name="T69" fmla="*/ 1179 h 1287"/>
                <a:gd name="T70" fmla="*/ 335 w 537"/>
                <a:gd name="T71" fmla="*/ 1247 h 1287"/>
                <a:gd name="T72" fmla="*/ 320 w 537"/>
                <a:gd name="T73" fmla="*/ 1191 h 1287"/>
                <a:gd name="T74" fmla="*/ 230 w 537"/>
                <a:gd name="T75" fmla="*/ 1179 h 1287"/>
                <a:gd name="T76" fmla="*/ 195 w 537"/>
                <a:gd name="T77" fmla="*/ 1164 h 1287"/>
                <a:gd name="T78" fmla="*/ 167 w 537"/>
                <a:gd name="T79" fmla="*/ 1139 h 1287"/>
                <a:gd name="T80" fmla="*/ 152 w 537"/>
                <a:gd name="T81" fmla="*/ 1108 h 1287"/>
                <a:gd name="T82" fmla="*/ 151 w 537"/>
                <a:gd name="T83" fmla="*/ 855 h 1287"/>
                <a:gd name="T84" fmla="*/ 131 w 537"/>
                <a:gd name="T85" fmla="*/ 560 h 1287"/>
                <a:gd name="T86" fmla="*/ 83 w 537"/>
                <a:gd name="T87" fmla="*/ 363 h 1287"/>
                <a:gd name="T88" fmla="*/ 45 w 537"/>
                <a:gd name="T89" fmla="*/ 271 h 1287"/>
                <a:gd name="T90" fmla="*/ 33 w 537"/>
                <a:gd name="T91" fmla="*/ 209 h 1287"/>
                <a:gd name="T92" fmla="*/ 41 w 537"/>
                <a:gd name="T93" fmla="*/ 144 h 1287"/>
                <a:gd name="T94" fmla="*/ 69 w 537"/>
                <a:gd name="T95" fmla="*/ 3 h 12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537"/>
                <a:gd name="T145" fmla="*/ 0 h 1287"/>
                <a:gd name="T146" fmla="*/ 537 w 537"/>
                <a:gd name="T147" fmla="*/ 1287 h 128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537" h="1287">
                  <a:moveTo>
                    <a:pt x="37" y="0"/>
                  </a:moveTo>
                  <a:lnTo>
                    <a:pt x="31" y="35"/>
                  </a:lnTo>
                  <a:lnTo>
                    <a:pt x="31" y="33"/>
                  </a:lnTo>
                  <a:lnTo>
                    <a:pt x="24" y="67"/>
                  </a:lnTo>
                  <a:lnTo>
                    <a:pt x="7" y="137"/>
                  </a:lnTo>
                  <a:lnTo>
                    <a:pt x="7" y="138"/>
                  </a:lnTo>
                  <a:lnTo>
                    <a:pt x="2" y="172"/>
                  </a:lnTo>
                  <a:lnTo>
                    <a:pt x="2" y="174"/>
                  </a:lnTo>
                  <a:lnTo>
                    <a:pt x="0" y="209"/>
                  </a:lnTo>
                  <a:lnTo>
                    <a:pt x="0" y="211"/>
                  </a:lnTo>
                  <a:lnTo>
                    <a:pt x="2" y="247"/>
                  </a:lnTo>
                  <a:lnTo>
                    <a:pt x="13" y="282"/>
                  </a:lnTo>
                  <a:lnTo>
                    <a:pt x="15" y="284"/>
                  </a:lnTo>
                  <a:lnTo>
                    <a:pt x="35" y="329"/>
                  </a:lnTo>
                  <a:lnTo>
                    <a:pt x="35" y="328"/>
                  </a:lnTo>
                  <a:lnTo>
                    <a:pt x="53" y="374"/>
                  </a:lnTo>
                  <a:lnTo>
                    <a:pt x="51" y="372"/>
                  </a:lnTo>
                  <a:lnTo>
                    <a:pt x="79" y="469"/>
                  </a:lnTo>
                  <a:lnTo>
                    <a:pt x="97" y="565"/>
                  </a:lnTo>
                  <a:lnTo>
                    <a:pt x="97" y="563"/>
                  </a:lnTo>
                  <a:lnTo>
                    <a:pt x="111" y="660"/>
                  </a:lnTo>
                  <a:lnTo>
                    <a:pt x="116" y="758"/>
                  </a:lnTo>
                  <a:lnTo>
                    <a:pt x="116" y="756"/>
                  </a:lnTo>
                  <a:lnTo>
                    <a:pt x="118" y="855"/>
                  </a:lnTo>
                  <a:lnTo>
                    <a:pt x="112" y="1054"/>
                  </a:lnTo>
                  <a:lnTo>
                    <a:pt x="114" y="1098"/>
                  </a:lnTo>
                  <a:lnTo>
                    <a:pt x="120" y="1119"/>
                  </a:lnTo>
                  <a:lnTo>
                    <a:pt x="122" y="1119"/>
                  </a:lnTo>
                  <a:lnTo>
                    <a:pt x="129" y="1139"/>
                  </a:lnTo>
                  <a:lnTo>
                    <a:pt x="141" y="1158"/>
                  </a:lnTo>
                  <a:lnTo>
                    <a:pt x="141" y="1160"/>
                  </a:lnTo>
                  <a:lnTo>
                    <a:pt x="156" y="1177"/>
                  </a:lnTo>
                  <a:lnTo>
                    <a:pt x="173" y="1189"/>
                  </a:lnTo>
                  <a:lnTo>
                    <a:pt x="175" y="1191"/>
                  </a:lnTo>
                  <a:lnTo>
                    <a:pt x="195" y="1202"/>
                  </a:lnTo>
                  <a:lnTo>
                    <a:pt x="221" y="1211"/>
                  </a:lnTo>
                  <a:lnTo>
                    <a:pt x="245" y="1213"/>
                  </a:lnTo>
                  <a:lnTo>
                    <a:pt x="293" y="1217"/>
                  </a:lnTo>
                  <a:lnTo>
                    <a:pt x="289" y="1217"/>
                  </a:lnTo>
                  <a:lnTo>
                    <a:pt x="306" y="1222"/>
                  </a:lnTo>
                  <a:lnTo>
                    <a:pt x="301" y="1217"/>
                  </a:lnTo>
                  <a:lnTo>
                    <a:pt x="313" y="1230"/>
                  </a:lnTo>
                  <a:lnTo>
                    <a:pt x="313" y="1232"/>
                  </a:lnTo>
                  <a:lnTo>
                    <a:pt x="376" y="1286"/>
                  </a:lnTo>
                  <a:lnTo>
                    <a:pt x="363" y="1207"/>
                  </a:lnTo>
                  <a:lnTo>
                    <a:pt x="363" y="1213"/>
                  </a:lnTo>
                  <a:lnTo>
                    <a:pt x="365" y="1181"/>
                  </a:lnTo>
                  <a:lnTo>
                    <a:pt x="341" y="1194"/>
                  </a:lnTo>
                  <a:lnTo>
                    <a:pt x="354" y="1202"/>
                  </a:lnTo>
                  <a:lnTo>
                    <a:pt x="370" y="1209"/>
                  </a:lnTo>
                  <a:lnTo>
                    <a:pt x="440" y="1217"/>
                  </a:lnTo>
                  <a:lnTo>
                    <a:pt x="409" y="1175"/>
                  </a:lnTo>
                  <a:lnTo>
                    <a:pt x="410" y="1179"/>
                  </a:lnTo>
                  <a:lnTo>
                    <a:pt x="400" y="1147"/>
                  </a:lnTo>
                  <a:lnTo>
                    <a:pt x="389" y="1132"/>
                  </a:lnTo>
                  <a:lnTo>
                    <a:pt x="374" y="1158"/>
                  </a:lnTo>
                  <a:lnTo>
                    <a:pt x="393" y="1160"/>
                  </a:lnTo>
                  <a:lnTo>
                    <a:pt x="389" y="1158"/>
                  </a:lnTo>
                  <a:lnTo>
                    <a:pt x="410" y="1167"/>
                  </a:lnTo>
                  <a:lnTo>
                    <a:pt x="431" y="1169"/>
                  </a:lnTo>
                  <a:lnTo>
                    <a:pt x="446" y="1169"/>
                  </a:lnTo>
                  <a:lnTo>
                    <a:pt x="510" y="1130"/>
                  </a:lnTo>
                  <a:lnTo>
                    <a:pt x="440" y="1130"/>
                  </a:lnTo>
                  <a:lnTo>
                    <a:pt x="455" y="1141"/>
                  </a:lnTo>
                  <a:lnTo>
                    <a:pt x="450" y="1126"/>
                  </a:lnTo>
                  <a:lnTo>
                    <a:pt x="450" y="1125"/>
                  </a:lnTo>
                  <a:lnTo>
                    <a:pt x="444" y="1110"/>
                  </a:lnTo>
                  <a:lnTo>
                    <a:pt x="435" y="1098"/>
                  </a:lnTo>
                  <a:lnTo>
                    <a:pt x="438" y="1110"/>
                  </a:lnTo>
                  <a:lnTo>
                    <a:pt x="438" y="1104"/>
                  </a:lnTo>
                  <a:lnTo>
                    <a:pt x="437" y="1112"/>
                  </a:lnTo>
                  <a:lnTo>
                    <a:pt x="464" y="1057"/>
                  </a:lnTo>
                  <a:lnTo>
                    <a:pt x="489" y="1003"/>
                  </a:lnTo>
                  <a:lnTo>
                    <a:pt x="489" y="1002"/>
                  </a:lnTo>
                  <a:lnTo>
                    <a:pt x="508" y="947"/>
                  </a:lnTo>
                  <a:lnTo>
                    <a:pt x="510" y="945"/>
                  </a:lnTo>
                  <a:lnTo>
                    <a:pt x="523" y="887"/>
                  </a:lnTo>
                  <a:lnTo>
                    <a:pt x="523" y="885"/>
                  </a:lnTo>
                  <a:lnTo>
                    <a:pt x="527" y="853"/>
                  </a:lnTo>
                  <a:lnTo>
                    <a:pt x="525" y="823"/>
                  </a:lnTo>
                  <a:lnTo>
                    <a:pt x="516" y="766"/>
                  </a:lnTo>
                  <a:lnTo>
                    <a:pt x="516" y="764"/>
                  </a:lnTo>
                  <a:lnTo>
                    <a:pt x="508" y="737"/>
                  </a:lnTo>
                  <a:lnTo>
                    <a:pt x="501" y="707"/>
                  </a:lnTo>
                  <a:lnTo>
                    <a:pt x="501" y="709"/>
                  </a:lnTo>
                  <a:lnTo>
                    <a:pt x="491" y="649"/>
                  </a:lnTo>
                  <a:lnTo>
                    <a:pt x="491" y="651"/>
                  </a:lnTo>
                  <a:lnTo>
                    <a:pt x="491" y="593"/>
                  </a:lnTo>
                  <a:lnTo>
                    <a:pt x="491" y="595"/>
                  </a:lnTo>
                  <a:lnTo>
                    <a:pt x="501" y="539"/>
                  </a:lnTo>
                  <a:lnTo>
                    <a:pt x="501" y="541"/>
                  </a:lnTo>
                  <a:lnTo>
                    <a:pt x="516" y="490"/>
                  </a:lnTo>
                  <a:lnTo>
                    <a:pt x="514" y="494"/>
                  </a:lnTo>
                  <a:lnTo>
                    <a:pt x="536" y="441"/>
                  </a:lnTo>
                  <a:lnTo>
                    <a:pt x="506" y="426"/>
                  </a:lnTo>
                  <a:lnTo>
                    <a:pt x="485" y="479"/>
                  </a:lnTo>
                  <a:lnTo>
                    <a:pt x="483" y="482"/>
                  </a:lnTo>
                  <a:lnTo>
                    <a:pt x="468" y="535"/>
                  </a:lnTo>
                  <a:lnTo>
                    <a:pt x="468" y="536"/>
                  </a:lnTo>
                  <a:lnTo>
                    <a:pt x="459" y="591"/>
                  </a:lnTo>
                  <a:lnTo>
                    <a:pt x="459" y="653"/>
                  </a:lnTo>
                  <a:lnTo>
                    <a:pt x="468" y="713"/>
                  </a:lnTo>
                  <a:lnTo>
                    <a:pt x="468" y="714"/>
                  </a:lnTo>
                  <a:lnTo>
                    <a:pt x="476" y="744"/>
                  </a:lnTo>
                  <a:lnTo>
                    <a:pt x="483" y="771"/>
                  </a:lnTo>
                  <a:lnTo>
                    <a:pt x="483" y="769"/>
                  </a:lnTo>
                  <a:lnTo>
                    <a:pt x="491" y="827"/>
                  </a:lnTo>
                  <a:lnTo>
                    <a:pt x="493" y="855"/>
                  </a:lnTo>
                  <a:lnTo>
                    <a:pt x="493" y="851"/>
                  </a:lnTo>
                  <a:lnTo>
                    <a:pt x="491" y="881"/>
                  </a:lnTo>
                  <a:lnTo>
                    <a:pt x="491" y="879"/>
                  </a:lnTo>
                  <a:lnTo>
                    <a:pt x="478" y="937"/>
                  </a:lnTo>
                  <a:lnTo>
                    <a:pt x="479" y="935"/>
                  </a:lnTo>
                  <a:lnTo>
                    <a:pt x="459" y="990"/>
                  </a:lnTo>
                  <a:lnTo>
                    <a:pt x="459" y="988"/>
                  </a:lnTo>
                  <a:lnTo>
                    <a:pt x="435" y="1043"/>
                  </a:lnTo>
                  <a:lnTo>
                    <a:pt x="405" y="1100"/>
                  </a:lnTo>
                  <a:lnTo>
                    <a:pt x="407" y="1115"/>
                  </a:lnTo>
                  <a:lnTo>
                    <a:pt x="416" y="1130"/>
                  </a:lnTo>
                  <a:lnTo>
                    <a:pt x="414" y="1126"/>
                  </a:lnTo>
                  <a:lnTo>
                    <a:pt x="420" y="1139"/>
                  </a:lnTo>
                  <a:lnTo>
                    <a:pt x="420" y="1138"/>
                  </a:lnTo>
                  <a:lnTo>
                    <a:pt x="429" y="1162"/>
                  </a:lnTo>
                  <a:lnTo>
                    <a:pt x="451" y="1164"/>
                  </a:lnTo>
                  <a:lnTo>
                    <a:pt x="442" y="1132"/>
                  </a:lnTo>
                  <a:lnTo>
                    <a:pt x="433" y="1138"/>
                  </a:lnTo>
                  <a:lnTo>
                    <a:pt x="442" y="1136"/>
                  </a:lnTo>
                  <a:lnTo>
                    <a:pt x="433" y="1136"/>
                  </a:lnTo>
                  <a:lnTo>
                    <a:pt x="435" y="1136"/>
                  </a:lnTo>
                  <a:lnTo>
                    <a:pt x="416" y="1134"/>
                  </a:lnTo>
                  <a:lnTo>
                    <a:pt x="420" y="1136"/>
                  </a:lnTo>
                  <a:lnTo>
                    <a:pt x="398" y="1126"/>
                  </a:lnTo>
                  <a:lnTo>
                    <a:pt x="342" y="1121"/>
                  </a:lnTo>
                  <a:lnTo>
                    <a:pt x="372" y="1164"/>
                  </a:lnTo>
                  <a:lnTo>
                    <a:pt x="370" y="1160"/>
                  </a:lnTo>
                  <a:lnTo>
                    <a:pt x="382" y="1191"/>
                  </a:lnTo>
                  <a:lnTo>
                    <a:pt x="393" y="1206"/>
                  </a:lnTo>
                  <a:lnTo>
                    <a:pt x="407" y="1180"/>
                  </a:lnTo>
                  <a:lnTo>
                    <a:pt x="376" y="1177"/>
                  </a:lnTo>
                  <a:lnTo>
                    <a:pt x="382" y="1179"/>
                  </a:lnTo>
                  <a:lnTo>
                    <a:pt x="369" y="1173"/>
                  </a:lnTo>
                  <a:lnTo>
                    <a:pt x="333" y="1153"/>
                  </a:lnTo>
                  <a:lnTo>
                    <a:pt x="329" y="1213"/>
                  </a:lnTo>
                  <a:lnTo>
                    <a:pt x="335" y="1247"/>
                  </a:lnTo>
                  <a:lnTo>
                    <a:pt x="363" y="1230"/>
                  </a:lnTo>
                  <a:lnTo>
                    <a:pt x="335" y="1206"/>
                  </a:lnTo>
                  <a:lnTo>
                    <a:pt x="335" y="1207"/>
                  </a:lnTo>
                  <a:lnTo>
                    <a:pt x="320" y="1191"/>
                  </a:lnTo>
                  <a:lnTo>
                    <a:pt x="299" y="1183"/>
                  </a:lnTo>
                  <a:lnTo>
                    <a:pt x="248" y="1180"/>
                  </a:lnTo>
                  <a:lnTo>
                    <a:pt x="226" y="1179"/>
                  </a:lnTo>
                  <a:lnTo>
                    <a:pt x="230" y="1179"/>
                  </a:lnTo>
                  <a:lnTo>
                    <a:pt x="208" y="1171"/>
                  </a:lnTo>
                  <a:lnTo>
                    <a:pt x="212" y="1173"/>
                  </a:lnTo>
                  <a:lnTo>
                    <a:pt x="193" y="1162"/>
                  </a:lnTo>
                  <a:lnTo>
                    <a:pt x="195" y="1164"/>
                  </a:lnTo>
                  <a:lnTo>
                    <a:pt x="179" y="1151"/>
                  </a:lnTo>
                  <a:lnTo>
                    <a:pt x="180" y="1153"/>
                  </a:lnTo>
                  <a:lnTo>
                    <a:pt x="167" y="1138"/>
                  </a:lnTo>
                  <a:lnTo>
                    <a:pt x="167" y="1139"/>
                  </a:lnTo>
                  <a:lnTo>
                    <a:pt x="156" y="1123"/>
                  </a:lnTo>
                  <a:lnTo>
                    <a:pt x="158" y="1126"/>
                  </a:lnTo>
                  <a:lnTo>
                    <a:pt x="151" y="1108"/>
                  </a:lnTo>
                  <a:lnTo>
                    <a:pt x="152" y="1108"/>
                  </a:lnTo>
                  <a:lnTo>
                    <a:pt x="147" y="1089"/>
                  </a:lnTo>
                  <a:lnTo>
                    <a:pt x="147" y="1095"/>
                  </a:lnTo>
                  <a:lnTo>
                    <a:pt x="145" y="1054"/>
                  </a:lnTo>
                  <a:lnTo>
                    <a:pt x="151" y="855"/>
                  </a:lnTo>
                  <a:lnTo>
                    <a:pt x="149" y="756"/>
                  </a:lnTo>
                  <a:lnTo>
                    <a:pt x="149" y="754"/>
                  </a:lnTo>
                  <a:lnTo>
                    <a:pt x="143" y="657"/>
                  </a:lnTo>
                  <a:lnTo>
                    <a:pt x="131" y="560"/>
                  </a:lnTo>
                  <a:lnTo>
                    <a:pt x="131" y="558"/>
                  </a:lnTo>
                  <a:lnTo>
                    <a:pt x="112" y="462"/>
                  </a:lnTo>
                  <a:lnTo>
                    <a:pt x="84" y="365"/>
                  </a:lnTo>
                  <a:lnTo>
                    <a:pt x="83" y="363"/>
                  </a:lnTo>
                  <a:lnTo>
                    <a:pt x="64" y="317"/>
                  </a:lnTo>
                  <a:lnTo>
                    <a:pt x="64" y="316"/>
                  </a:lnTo>
                  <a:lnTo>
                    <a:pt x="44" y="269"/>
                  </a:lnTo>
                  <a:lnTo>
                    <a:pt x="45" y="271"/>
                  </a:lnTo>
                  <a:lnTo>
                    <a:pt x="35" y="237"/>
                  </a:lnTo>
                  <a:lnTo>
                    <a:pt x="35" y="241"/>
                  </a:lnTo>
                  <a:lnTo>
                    <a:pt x="33" y="207"/>
                  </a:lnTo>
                  <a:lnTo>
                    <a:pt x="33" y="209"/>
                  </a:lnTo>
                  <a:lnTo>
                    <a:pt x="35" y="174"/>
                  </a:lnTo>
                  <a:lnTo>
                    <a:pt x="35" y="176"/>
                  </a:lnTo>
                  <a:lnTo>
                    <a:pt x="41" y="142"/>
                  </a:lnTo>
                  <a:lnTo>
                    <a:pt x="41" y="144"/>
                  </a:lnTo>
                  <a:lnTo>
                    <a:pt x="56" y="74"/>
                  </a:lnTo>
                  <a:lnTo>
                    <a:pt x="64" y="41"/>
                  </a:lnTo>
                  <a:lnTo>
                    <a:pt x="64" y="39"/>
                  </a:lnTo>
                  <a:lnTo>
                    <a:pt x="69" y="3"/>
                  </a:lnTo>
                  <a:lnTo>
                    <a:pt x="37" y="0"/>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6" name="Freeform 13"/>
            <p:cNvSpPr>
              <a:spLocks/>
            </p:cNvSpPr>
            <p:nvPr/>
          </p:nvSpPr>
          <p:spPr bwMode="auto">
            <a:xfrm>
              <a:off x="3457" y="1789"/>
              <a:ext cx="353" cy="57"/>
            </a:xfrm>
            <a:custGeom>
              <a:avLst/>
              <a:gdLst>
                <a:gd name="T0" fmla="*/ 345 w 353"/>
                <a:gd name="T1" fmla="*/ 0 h 57"/>
                <a:gd name="T2" fmla="*/ 338 w 353"/>
                <a:gd name="T3" fmla="*/ 4 h 57"/>
                <a:gd name="T4" fmla="*/ 339 w 353"/>
                <a:gd name="T5" fmla="*/ 4 h 57"/>
                <a:gd name="T6" fmla="*/ 323 w 353"/>
                <a:gd name="T7" fmla="*/ 8 h 57"/>
                <a:gd name="T8" fmla="*/ 322 w 353"/>
                <a:gd name="T9" fmla="*/ 8 h 57"/>
                <a:gd name="T10" fmla="*/ 301 w 353"/>
                <a:gd name="T11" fmla="*/ 17 h 57"/>
                <a:gd name="T12" fmla="*/ 303 w 353"/>
                <a:gd name="T13" fmla="*/ 17 h 57"/>
                <a:gd name="T14" fmla="*/ 277 w 353"/>
                <a:gd name="T15" fmla="*/ 25 h 57"/>
                <a:gd name="T16" fmla="*/ 224 w 353"/>
                <a:gd name="T17" fmla="*/ 37 h 57"/>
                <a:gd name="T18" fmla="*/ 203 w 353"/>
                <a:gd name="T19" fmla="*/ 41 h 57"/>
                <a:gd name="T20" fmla="*/ 204 w 353"/>
                <a:gd name="T21" fmla="*/ 41 h 57"/>
                <a:gd name="T22" fmla="*/ 186 w 353"/>
                <a:gd name="T23" fmla="*/ 39 h 57"/>
                <a:gd name="T24" fmla="*/ 188 w 353"/>
                <a:gd name="T25" fmla="*/ 39 h 57"/>
                <a:gd name="T26" fmla="*/ 182 w 353"/>
                <a:gd name="T27" fmla="*/ 37 h 57"/>
                <a:gd name="T28" fmla="*/ 184 w 353"/>
                <a:gd name="T29" fmla="*/ 37 h 57"/>
                <a:gd name="T30" fmla="*/ 175 w 353"/>
                <a:gd name="T31" fmla="*/ 33 h 57"/>
                <a:gd name="T32" fmla="*/ 160 w 353"/>
                <a:gd name="T33" fmla="*/ 31 h 57"/>
                <a:gd name="T34" fmla="*/ 142 w 353"/>
                <a:gd name="T35" fmla="*/ 27 h 57"/>
                <a:gd name="T36" fmla="*/ 140 w 353"/>
                <a:gd name="T37" fmla="*/ 27 h 57"/>
                <a:gd name="T38" fmla="*/ 116 w 353"/>
                <a:gd name="T39" fmla="*/ 25 h 57"/>
                <a:gd name="T40" fmla="*/ 85 w 353"/>
                <a:gd name="T41" fmla="*/ 27 h 57"/>
                <a:gd name="T42" fmla="*/ 83 w 353"/>
                <a:gd name="T43" fmla="*/ 27 h 57"/>
                <a:gd name="T44" fmla="*/ 46 w 353"/>
                <a:gd name="T45" fmla="*/ 32 h 57"/>
                <a:gd name="T46" fmla="*/ 0 w 353"/>
                <a:gd name="T47" fmla="*/ 42 h 57"/>
                <a:gd name="T48" fmla="*/ 4 w 353"/>
                <a:gd name="T49" fmla="*/ 56 h 57"/>
                <a:gd name="T50" fmla="*/ 50 w 353"/>
                <a:gd name="T51" fmla="*/ 45 h 57"/>
                <a:gd name="T52" fmla="*/ 87 w 353"/>
                <a:gd name="T53" fmla="*/ 41 h 57"/>
                <a:gd name="T54" fmla="*/ 85 w 353"/>
                <a:gd name="T55" fmla="*/ 41 h 57"/>
                <a:gd name="T56" fmla="*/ 116 w 353"/>
                <a:gd name="T57" fmla="*/ 39 h 57"/>
                <a:gd name="T58" fmla="*/ 140 w 353"/>
                <a:gd name="T59" fmla="*/ 41 h 57"/>
                <a:gd name="T60" fmla="*/ 138 w 353"/>
                <a:gd name="T61" fmla="*/ 41 h 57"/>
                <a:gd name="T62" fmla="*/ 156 w 353"/>
                <a:gd name="T63" fmla="*/ 43 h 57"/>
                <a:gd name="T64" fmla="*/ 171 w 353"/>
                <a:gd name="T65" fmla="*/ 47 h 57"/>
                <a:gd name="T66" fmla="*/ 169 w 353"/>
                <a:gd name="T67" fmla="*/ 47 h 57"/>
                <a:gd name="T68" fmla="*/ 176 w 353"/>
                <a:gd name="T69" fmla="*/ 51 h 57"/>
                <a:gd name="T70" fmla="*/ 178 w 353"/>
                <a:gd name="T71" fmla="*/ 51 h 57"/>
                <a:gd name="T72" fmla="*/ 184 w 353"/>
                <a:gd name="T73" fmla="*/ 52 h 57"/>
                <a:gd name="T74" fmla="*/ 204 w 353"/>
                <a:gd name="T75" fmla="*/ 54 h 57"/>
                <a:gd name="T76" fmla="*/ 228 w 353"/>
                <a:gd name="T77" fmla="*/ 51 h 57"/>
                <a:gd name="T78" fmla="*/ 281 w 353"/>
                <a:gd name="T79" fmla="*/ 39 h 57"/>
                <a:gd name="T80" fmla="*/ 307 w 353"/>
                <a:gd name="T81" fmla="*/ 31 h 57"/>
                <a:gd name="T82" fmla="*/ 309 w 353"/>
                <a:gd name="T83" fmla="*/ 31 h 57"/>
                <a:gd name="T84" fmla="*/ 328 w 353"/>
                <a:gd name="T85" fmla="*/ 22 h 57"/>
                <a:gd name="T86" fmla="*/ 326 w 353"/>
                <a:gd name="T87" fmla="*/ 22 h 57"/>
                <a:gd name="T88" fmla="*/ 343 w 353"/>
                <a:gd name="T89" fmla="*/ 17 h 57"/>
                <a:gd name="T90" fmla="*/ 345 w 353"/>
                <a:gd name="T91" fmla="*/ 17 h 57"/>
                <a:gd name="T92" fmla="*/ 352 w 353"/>
                <a:gd name="T93" fmla="*/ 14 h 57"/>
                <a:gd name="T94" fmla="*/ 345 w 353"/>
                <a:gd name="T95" fmla="*/ 0 h 5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53"/>
                <a:gd name="T145" fmla="*/ 0 h 57"/>
                <a:gd name="T146" fmla="*/ 353 w 353"/>
                <a:gd name="T147" fmla="*/ 57 h 5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53" h="57">
                  <a:moveTo>
                    <a:pt x="345" y="0"/>
                  </a:moveTo>
                  <a:lnTo>
                    <a:pt x="338" y="4"/>
                  </a:lnTo>
                  <a:lnTo>
                    <a:pt x="339" y="4"/>
                  </a:lnTo>
                  <a:lnTo>
                    <a:pt x="323" y="8"/>
                  </a:lnTo>
                  <a:lnTo>
                    <a:pt x="322" y="8"/>
                  </a:lnTo>
                  <a:lnTo>
                    <a:pt x="301" y="17"/>
                  </a:lnTo>
                  <a:lnTo>
                    <a:pt x="303" y="17"/>
                  </a:lnTo>
                  <a:lnTo>
                    <a:pt x="277" y="25"/>
                  </a:lnTo>
                  <a:lnTo>
                    <a:pt x="224" y="37"/>
                  </a:lnTo>
                  <a:lnTo>
                    <a:pt x="203" y="41"/>
                  </a:lnTo>
                  <a:lnTo>
                    <a:pt x="204" y="41"/>
                  </a:lnTo>
                  <a:lnTo>
                    <a:pt x="186" y="39"/>
                  </a:lnTo>
                  <a:lnTo>
                    <a:pt x="188" y="39"/>
                  </a:lnTo>
                  <a:lnTo>
                    <a:pt x="182" y="37"/>
                  </a:lnTo>
                  <a:lnTo>
                    <a:pt x="184" y="37"/>
                  </a:lnTo>
                  <a:lnTo>
                    <a:pt x="175" y="33"/>
                  </a:lnTo>
                  <a:lnTo>
                    <a:pt x="160" y="31"/>
                  </a:lnTo>
                  <a:lnTo>
                    <a:pt x="142" y="27"/>
                  </a:lnTo>
                  <a:lnTo>
                    <a:pt x="140" y="27"/>
                  </a:lnTo>
                  <a:lnTo>
                    <a:pt x="116" y="25"/>
                  </a:lnTo>
                  <a:lnTo>
                    <a:pt x="85" y="27"/>
                  </a:lnTo>
                  <a:lnTo>
                    <a:pt x="83" y="27"/>
                  </a:lnTo>
                  <a:lnTo>
                    <a:pt x="46" y="32"/>
                  </a:lnTo>
                  <a:lnTo>
                    <a:pt x="0" y="42"/>
                  </a:lnTo>
                  <a:lnTo>
                    <a:pt x="4" y="56"/>
                  </a:lnTo>
                  <a:lnTo>
                    <a:pt x="50" y="45"/>
                  </a:lnTo>
                  <a:lnTo>
                    <a:pt x="87" y="41"/>
                  </a:lnTo>
                  <a:lnTo>
                    <a:pt x="85" y="41"/>
                  </a:lnTo>
                  <a:lnTo>
                    <a:pt x="116" y="39"/>
                  </a:lnTo>
                  <a:lnTo>
                    <a:pt x="140" y="41"/>
                  </a:lnTo>
                  <a:lnTo>
                    <a:pt x="138" y="41"/>
                  </a:lnTo>
                  <a:lnTo>
                    <a:pt x="156" y="43"/>
                  </a:lnTo>
                  <a:lnTo>
                    <a:pt x="171" y="47"/>
                  </a:lnTo>
                  <a:lnTo>
                    <a:pt x="169" y="47"/>
                  </a:lnTo>
                  <a:lnTo>
                    <a:pt x="176" y="51"/>
                  </a:lnTo>
                  <a:lnTo>
                    <a:pt x="178" y="51"/>
                  </a:lnTo>
                  <a:lnTo>
                    <a:pt x="184" y="52"/>
                  </a:lnTo>
                  <a:lnTo>
                    <a:pt x="204" y="54"/>
                  </a:lnTo>
                  <a:lnTo>
                    <a:pt x="228" y="51"/>
                  </a:lnTo>
                  <a:lnTo>
                    <a:pt x="281" y="39"/>
                  </a:lnTo>
                  <a:lnTo>
                    <a:pt x="307" y="31"/>
                  </a:lnTo>
                  <a:lnTo>
                    <a:pt x="309" y="31"/>
                  </a:lnTo>
                  <a:lnTo>
                    <a:pt x="328" y="22"/>
                  </a:lnTo>
                  <a:lnTo>
                    <a:pt x="326" y="22"/>
                  </a:lnTo>
                  <a:lnTo>
                    <a:pt x="343" y="17"/>
                  </a:lnTo>
                  <a:lnTo>
                    <a:pt x="345" y="17"/>
                  </a:lnTo>
                  <a:lnTo>
                    <a:pt x="352" y="14"/>
                  </a:lnTo>
                  <a:lnTo>
                    <a:pt x="345" y="0"/>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7" name="Freeform 14"/>
            <p:cNvSpPr>
              <a:spLocks/>
            </p:cNvSpPr>
            <p:nvPr/>
          </p:nvSpPr>
          <p:spPr bwMode="auto">
            <a:xfrm>
              <a:off x="3689" y="1953"/>
              <a:ext cx="891" cy="1560"/>
            </a:xfrm>
            <a:custGeom>
              <a:avLst/>
              <a:gdLst>
                <a:gd name="T0" fmla="*/ 781 w 891"/>
                <a:gd name="T1" fmla="*/ 1497 h 1560"/>
                <a:gd name="T2" fmla="*/ 690 w 891"/>
                <a:gd name="T3" fmla="*/ 1469 h 1560"/>
                <a:gd name="T4" fmla="*/ 613 w 891"/>
                <a:gd name="T5" fmla="*/ 1445 h 1560"/>
                <a:gd name="T6" fmla="*/ 579 w 891"/>
                <a:gd name="T7" fmla="*/ 1434 h 1560"/>
                <a:gd name="T8" fmla="*/ 496 w 891"/>
                <a:gd name="T9" fmla="*/ 1397 h 1560"/>
                <a:gd name="T10" fmla="*/ 455 w 891"/>
                <a:gd name="T11" fmla="*/ 1373 h 1560"/>
                <a:gd name="T12" fmla="*/ 390 w 891"/>
                <a:gd name="T13" fmla="*/ 1317 h 1560"/>
                <a:gd name="T14" fmla="*/ 324 w 891"/>
                <a:gd name="T15" fmla="*/ 1286 h 1560"/>
                <a:gd name="T16" fmla="*/ 283 w 891"/>
                <a:gd name="T17" fmla="*/ 1259 h 1560"/>
                <a:gd name="T18" fmla="*/ 268 w 891"/>
                <a:gd name="T19" fmla="*/ 1246 h 1560"/>
                <a:gd name="T20" fmla="*/ 242 w 891"/>
                <a:gd name="T21" fmla="*/ 1209 h 1560"/>
                <a:gd name="T22" fmla="*/ 222 w 891"/>
                <a:gd name="T23" fmla="*/ 1172 h 1560"/>
                <a:gd name="T24" fmla="*/ 122 w 891"/>
                <a:gd name="T25" fmla="*/ 981 h 1560"/>
                <a:gd name="T26" fmla="*/ 111 w 891"/>
                <a:gd name="T27" fmla="*/ 953 h 1560"/>
                <a:gd name="T28" fmla="*/ 97 w 891"/>
                <a:gd name="T29" fmla="*/ 894 h 1560"/>
                <a:gd name="T30" fmla="*/ 101 w 891"/>
                <a:gd name="T31" fmla="*/ 840 h 1560"/>
                <a:gd name="T32" fmla="*/ 84 w 891"/>
                <a:gd name="T33" fmla="*/ 747 h 1560"/>
                <a:gd name="T34" fmla="*/ 74 w 891"/>
                <a:gd name="T35" fmla="*/ 548 h 1560"/>
                <a:gd name="T36" fmla="*/ 70 w 891"/>
                <a:gd name="T37" fmla="*/ 258 h 1560"/>
                <a:gd name="T38" fmla="*/ 61 w 891"/>
                <a:gd name="T39" fmla="*/ 143 h 1560"/>
                <a:gd name="T40" fmla="*/ 50 w 891"/>
                <a:gd name="T41" fmla="*/ 60 h 1560"/>
                <a:gd name="T42" fmla="*/ 35 w 891"/>
                <a:gd name="T43" fmla="*/ 11 h 1560"/>
                <a:gd name="T44" fmla="*/ 5 w 891"/>
                <a:gd name="T45" fmla="*/ 28 h 1560"/>
                <a:gd name="T46" fmla="*/ 7 w 891"/>
                <a:gd name="T47" fmla="*/ 34 h 1560"/>
                <a:gd name="T48" fmla="*/ 22 w 891"/>
                <a:gd name="T49" fmla="*/ 105 h 1560"/>
                <a:gd name="T50" fmla="*/ 35 w 891"/>
                <a:gd name="T51" fmla="*/ 228 h 1560"/>
                <a:gd name="T52" fmla="*/ 37 w 891"/>
                <a:gd name="T53" fmla="*/ 281 h 1560"/>
                <a:gd name="T54" fmla="*/ 44 w 891"/>
                <a:gd name="T55" fmla="*/ 681 h 1560"/>
                <a:gd name="T56" fmla="*/ 63 w 891"/>
                <a:gd name="T57" fmla="*/ 818 h 1560"/>
                <a:gd name="T58" fmla="*/ 69 w 891"/>
                <a:gd name="T59" fmla="*/ 840 h 1560"/>
                <a:gd name="T60" fmla="*/ 69 w 891"/>
                <a:gd name="T61" fmla="*/ 925 h 1560"/>
                <a:gd name="T62" fmla="*/ 79 w 891"/>
                <a:gd name="T63" fmla="*/ 962 h 1560"/>
                <a:gd name="T64" fmla="*/ 122 w 891"/>
                <a:gd name="T65" fmla="*/ 1055 h 1560"/>
                <a:gd name="T66" fmla="*/ 200 w 891"/>
                <a:gd name="T67" fmla="*/ 1200 h 1560"/>
                <a:gd name="T68" fmla="*/ 225 w 891"/>
                <a:gd name="T69" fmla="*/ 1248 h 1560"/>
                <a:gd name="T70" fmla="*/ 244 w 891"/>
                <a:gd name="T71" fmla="*/ 1271 h 1560"/>
                <a:gd name="T72" fmla="*/ 290 w 891"/>
                <a:gd name="T73" fmla="*/ 1306 h 1560"/>
                <a:gd name="T74" fmla="*/ 328 w 891"/>
                <a:gd name="T75" fmla="*/ 1325 h 1560"/>
                <a:gd name="T76" fmla="*/ 371 w 891"/>
                <a:gd name="T77" fmla="*/ 1341 h 1560"/>
                <a:gd name="T78" fmla="*/ 437 w 891"/>
                <a:gd name="T79" fmla="*/ 1401 h 1560"/>
                <a:gd name="T80" fmla="*/ 534 w 891"/>
                <a:gd name="T81" fmla="*/ 1450 h 1560"/>
                <a:gd name="T82" fmla="*/ 568 w 891"/>
                <a:gd name="T83" fmla="*/ 1465 h 1560"/>
                <a:gd name="T84" fmla="*/ 639 w 891"/>
                <a:gd name="T85" fmla="*/ 1488 h 1560"/>
                <a:gd name="T86" fmla="*/ 724 w 891"/>
                <a:gd name="T87" fmla="*/ 1516 h 1560"/>
                <a:gd name="T88" fmla="*/ 825 w 891"/>
                <a:gd name="T89" fmla="*/ 1544 h 1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91"/>
                <a:gd name="T136" fmla="*/ 0 h 1560"/>
                <a:gd name="T137" fmla="*/ 891 w 891"/>
                <a:gd name="T138" fmla="*/ 1560 h 156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91" h="1560">
                  <a:moveTo>
                    <a:pt x="890" y="1525"/>
                  </a:moveTo>
                  <a:lnTo>
                    <a:pt x="833" y="1510"/>
                  </a:lnTo>
                  <a:lnTo>
                    <a:pt x="781" y="1497"/>
                  </a:lnTo>
                  <a:lnTo>
                    <a:pt x="783" y="1497"/>
                  </a:lnTo>
                  <a:lnTo>
                    <a:pt x="735" y="1482"/>
                  </a:lnTo>
                  <a:lnTo>
                    <a:pt x="690" y="1469"/>
                  </a:lnTo>
                  <a:lnTo>
                    <a:pt x="650" y="1456"/>
                  </a:lnTo>
                  <a:lnTo>
                    <a:pt x="650" y="1458"/>
                  </a:lnTo>
                  <a:lnTo>
                    <a:pt x="613" y="1445"/>
                  </a:lnTo>
                  <a:lnTo>
                    <a:pt x="613" y="1443"/>
                  </a:lnTo>
                  <a:lnTo>
                    <a:pt x="579" y="1432"/>
                  </a:lnTo>
                  <a:lnTo>
                    <a:pt x="579" y="1434"/>
                  </a:lnTo>
                  <a:lnTo>
                    <a:pt x="548" y="1422"/>
                  </a:lnTo>
                  <a:lnTo>
                    <a:pt x="549" y="1422"/>
                  </a:lnTo>
                  <a:lnTo>
                    <a:pt x="496" y="1397"/>
                  </a:lnTo>
                  <a:lnTo>
                    <a:pt x="498" y="1397"/>
                  </a:lnTo>
                  <a:lnTo>
                    <a:pt x="455" y="1371"/>
                  </a:lnTo>
                  <a:lnTo>
                    <a:pt x="455" y="1373"/>
                  </a:lnTo>
                  <a:lnTo>
                    <a:pt x="418" y="1345"/>
                  </a:lnTo>
                  <a:lnTo>
                    <a:pt x="420" y="1347"/>
                  </a:lnTo>
                  <a:lnTo>
                    <a:pt x="390" y="1317"/>
                  </a:lnTo>
                  <a:lnTo>
                    <a:pt x="363" y="1304"/>
                  </a:lnTo>
                  <a:lnTo>
                    <a:pt x="343" y="1295"/>
                  </a:lnTo>
                  <a:lnTo>
                    <a:pt x="324" y="1286"/>
                  </a:lnTo>
                  <a:lnTo>
                    <a:pt x="307" y="1276"/>
                  </a:lnTo>
                  <a:lnTo>
                    <a:pt x="309" y="1276"/>
                  </a:lnTo>
                  <a:lnTo>
                    <a:pt x="283" y="1259"/>
                  </a:lnTo>
                  <a:lnTo>
                    <a:pt x="285" y="1261"/>
                  </a:lnTo>
                  <a:lnTo>
                    <a:pt x="266" y="1244"/>
                  </a:lnTo>
                  <a:lnTo>
                    <a:pt x="268" y="1246"/>
                  </a:lnTo>
                  <a:lnTo>
                    <a:pt x="253" y="1228"/>
                  </a:lnTo>
                  <a:lnTo>
                    <a:pt x="255" y="1230"/>
                  </a:lnTo>
                  <a:lnTo>
                    <a:pt x="242" y="1209"/>
                  </a:lnTo>
                  <a:lnTo>
                    <a:pt x="242" y="1211"/>
                  </a:lnTo>
                  <a:lnTo>
                    <a:pt x="229" y="1185"/>
                  </a:lnTo>
                  <a:lnTo>
                    <a:pt x="222" y="1172"/>
                  </a:lnTo>
                  <a:lnTo>
                    <a:pt x="215" y="1156"/>
                  </a:lnTo>
                  <a:lnTo>
                    <a:pt x="152" y="1040"/>
                  </a:lnTo>
                  <a:lnTo>
                    <a:pt x="122" y="981"/>
                  </a:lnTo>
                  <a:lnTo>
                    <a:pt x="122" y="983"/>
                  </a:lnTo>
                  <a:lnTo>
                    <a:pt x="109" y="951"/>
                  </a:lnTo>
                  <a:lnTo>
                    <a:pt x="111" y="953"/>
                  </a:lnTo>
                  <a:lnTo>
                    <a:pt x="101" y="919"/>
                  </a:lnTo>
                  <a:lnTo>
                    <a:pt x="101" y="921"/>
                  </a:lnTo>
                  <a:lnTo>
                    <a:pt x="97" y="894"/>
                  </a:lnTo>
                  <a:lnTo>
                    <a:pt x="97" y="898"/>
                  </a:lnTo>
                  <a:lnTo>
                    <a:pt x="99" y="870"/>
                  </a:lnTo>
                  <a:lnTo>
                    <a:pt x="101" y="840"/>
                  </a:lnTo>
                  <a:lnTo>
                    <a:pt x="96" y="812"/>
                  </a:lnTo>
                  <a:lnTo>
                    <a:pt x="96" y="814"/>
                  </a:lnTo>
                  <a:lnTo>
                    <a:pt x="84" y="747"/>
                  </a:lnTo>
                  <a:lnTo>
                    <a:pt x="77" y="680"/>
                  </a:lnTo>
                  <a:lnTo>
                    <a:pt x="77" y="681"/>
                  </a:lnTo>
                  <a:lnTo>
                    <a:pt x="74" y="548"/>
                  </a:lnTo>
                  <a:lnTo>
                    <a:pt x="74" y="414"/>
                  </a:lnTo>
                  <a:lnTo>
                    <a:pt x="70" y="281"/>
                  </a:lnTo>
                  <a:lnTo>
                    <a:pt x="70" y="258"/>
                  </a:lnTo>
                  <a:lnTo>
                    <a:pt x="69" y="225"/>
                  </a:lnTo>
                  <a:lnTo>
                    <a:pt x="65" y="186"/>
                  </a:lnTo>
                  <a:lnTo>
                    <a:pt x="61" y="143"/>
                  </a:lnTo>
                  <a:lnTo>
                    <a:pt x="56" y="101"/>
                  </a:lnTo>
                  <a:lnTo>
                    <a:pt x="50" y="62"/>
                  </a:lnTo>
                  <a:lnTo>
                    <a:pt x="50" y="60"/>
                  </a:lnTo>
                  <a:lnTo>
                    <a:pt x="41" y="26"/>
                  </a:lnTo>
                  <a:lnTo>
                    <a:pt x="41" y="24"/>
                  </a:lnTo>
                  <a:lnTo>
                    <a:pt x="35" y="11"/>
                  </a:lnTo>
                  <a:lnTo>
                    <a:pt x="29" y="0"/>
                  </a:lnTo>
                  <a:lnTo>
                    <a:pt x="0" y="19"/>
                  </a:lnTo>
                  <a:lnTo>
                    <a:pt x="5" y="28"/>
                  </a:lnTo>
                  <a:lnTo>
                    <a:pt x="3" y="24"/>
                  </a:lnTo>
                  <a:lnTo>
                    <a:pt x="7" y="36"/>
                  </a:lnTo>
                  <a:lnTo>
                    <a:pt x="7" y="34"/>
                  </a:lnTo>
                  <a:lnTo>
                    <a:pt x="16" y="67"/>
                  </a:lnTo>
                  <a:lnTo>
                    <a:pt x="16" y="65"/>
                  </a:lnTo>
                  <a:lnTo>
                    <a:pt x="22" y="105"/>
                  </a:lnTo>
                  <a:lnTo>
                    <a:pt x="28" y="146"/>
                  </a:lnTo>
                  <a:lnTo>
                    <a:pt x="31" y="189"/>
                  </a:lnTo>
                  <a:lnTo>
                    <a:pt x="35" y="228"/>
                  </a:lnTo>
                  <a:lnTo>
                    <a:pt x="37" y="262"/>
                  </a:lnTo>
                  <a:lnTo>
                    <a:pt x="37" y="260"/>
                  </a:lnTo>
                  <a:lnTo>
                    <a:pt x="37" y="281"/>
                  </a:lnTo>
                  <a:lnTo>
                    <a:pt x="41" y="414"/>
                  </a:lnTo>
                  <a:lnTo>
                    <a:pt x="41" y="548"/>
                  </a:lnTo>
                  <a:lnTo>
                    <a:pt x="44" y="681"/>
                  </a:lnTo>
                  <a:lnTo>
                    <a:pt x="44" y="683"/>
                  </a:lnTo>
                  <a:lnTo>
                    <a:pt x="52" y="750"/>
                  </a:lnTo>
                  <a:lnTo>
                    <a:pt x="63" y="818"/>
                  </a:lnTo>
                  <a:lnTo>
                    <a:pt x="63" y="819"/>
                  </a:lnTo>
                  <a:lnTo>
                    <a:pt x="69" y="846"/>
                  </a:lnTo>
                  <a:lnTo>
                    <a:pt x="69" y="840"/>
                  </a:lnTo>
                  <a:lnTo>
                    <a:pt x="67" y="866"/>
                  </a:lnTo>
                  <a:lnTo>
                    <a:pt x="65" y="896"/>
                  </a:lnTo>
                  <a:lnTo>
                    <a:pt x="69" y="925"/>
                  </a:lnTo>
                  <a:lnTo>
                    <a:pt x="69" y="927"/>
                  </a:lnTo>
                  <a:lnTo>
                    <a:pt x="77" y="960"/>
                  </a:lnTo>
                  <a:lnTo>
                    <a:pt x="79" y="962"/>
                  </a:lnTo>
                  <a:lnTo>
                    <a:pt x="92" y="994"/>
                  </a:lnTo>
                  <a:lnTo>
                    <a:pt x="92" y="996"/>
                  </a:lnTo>
                  <a:lnTo>
                    <a:pt x="122" y="1055"/>
                  </a:lnTo>
                  <a:lnTo>
                    <a:pt x="185" y="1170"/>
                  </a:lnTo>
                  <a:lnTo>
                    <a:pt x="193" y="1187"/>
                  </a:lnTo>
                  <a:lnTo>
                    <a:pt x="200" y="1200"/>
                  </a:lnTo>
                  <a:lnTo>
                    <a:pt x="213" y="1226"/>
                  </a:lnTo>
                  <a:lnTo>
                    <a:pt x="213" y="1228"/>
                  </a:lnTo>
                  <a:lnTo>
                    <a:pt x="225" y="1248"/>
                  </a:lnTo>
                  <a:lnTo>
                    <a:pt x="227" y="1250"/>
                  </a:lnTo>
                  <a:lnTo>
                    <a:pt x="242" y="1269"/>
                  </a:lnTo>
                  <a:lnTo>
                    <a:pt x="244" y="1271"/>
                  </a:lnTo>
                  <a:lnTo>
                    <a:pt x="262" y="1287"/>
                  </a:lnTo>
                  <a:lnTo>
                    <a:pt x="264" y="1289"/>
                  </a:lnTo>
                  <a:lnTo>
                    <a:pt x="290" y="1306"/>
                  </a:lnTo>
                  <a:lnTo>
                    <a:pt x="292" y="1306"/>
                  </a:lnTo>
                  <a:lnTo>
                    <a:pt x="309" y="1315"/>
                  </a:lnTo>
                  <a:lnTo>
                    <a:pt x="328" y="1325"/>
                  </a:lnTo>
                  <a:lnTo>
                    <a:pt x="348" y="1334"/>
                  </a:lnTo>
                  <a:lnTo>
                    <a:pt x="373" y="1345"/>
                  </a:lnTo>
                  <a:lnTo>
                    <a:pt x="371" y="1341"/>
                  </a:lnTo>
                  <a:lnTo>
                    <a:pt x="399" y="1371"/>
                  </a:lnTo>
                  <a:lnTo>
                    <a:pt x="437" y="1399"/>
                  </a:lnTo>
                  <a:lnTo>
                    <a:pt x="437" y="1401"/>
                  </a:lnTo>
                  <a:lnTo>
                    <a:pt x="480" y="1427"/>
                  </a:lnTo>
                  <a:lnTo>
                    <a:pt x="481" y="1427"/>
                  </a:lnTo>
                  <a:lnTo>
                    <a:pt x="534" y="1450"/>
                  </a:lnTo>
                  <a:lnTo>
                    <a:pt x="536" y="1450"/>
                  </a:lnTo>
                  <a:lnTo>
                    <a:pt x="568" y="1464"/>
                  </a:lnTo>
                  <a:lnTo>
                    <a:pt x="568" y="1465"/>
                  </a:lnTo>
                  <a:lnTo>
                    <a:pt x="602" y="1477"/>
                  </a:lnTo>
                  <a:lnTo>
                    <a:pt x="602" y="1475"/>
                  </a:lnTo>
                  <a:lnTo>
                    <a:pt x="639" y="1488"/>
                  </a:lnTo>
                  <a:lnTo>
                    <a:pt x="639" y="1490"/>
                  </a:lnTo>
                  <a:lnTo>
                    <a:pt x="679" y="1503"/>
                  </a:lnTo>
                  <a:lnTo>
                    <a:pt x="724" y="1516"/>
                  </a:lnTo>
                  <a:lnTo>
                    <a:pt x="772" y="1531"/>
                  </a:lnTo>
                  <a:lnTo>
                    <a:pt x="774" y="1531"/>
                  </a:lnTo>
                  <a:lnTo>
                    <a:pt x="825" y="1544"/>
                  </a:lnTo>
                  <a:lnTo>
                    <a:pt x="883" y="1559"/>
                  </a:lnTo>
                  <a:lnTo>
                    <a:pt x="890" y="1525"/>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8" name="Freeform 15"/>
            <p:cNvSpPr>
              <a:spLocks/>
            </p:cNvSpPr>
            <p:nvPr/>
          </p:nvSpPr>
          <p:spPr bwMode="auto">
            <a:xfrm>
              <a:off x="3853" y="3102"/>
              <a:ext cx="34" cy="151"/>
            </a:xfrm>
            <a:custGeom>
              <a:avLst/>
              <a:gdLst>
                <a:gd name="T0" fmla="*/ 9 w 34"/>
                <a:gd name="T1" fmla="*/ 150 h 151"/>
                <a:gd name="T2" fmla="*/ 19 w 34"/>
                <a:gd name="T3" fmla="*/ 139 h 151"/>
                <a:gd name="T4" fmla="*/ 25 w 34"/>
                <a:gd name="T5" fmla="*/ 129 h 151"/>
                <a:gd name="T6" fmla="*/ 31 w 34"/>
                <a:gd name="T7" fmla="*/ 114 h 151"/>
                <a:gd name="T8" fmla="*/ 33 w 34"/>
                <a:gd name="T9" fmla="*/ 98 h 151"/>
                <a:gd name="T10" fmla="*/ 33 w 34"/>
                <a:gd name="T11" fmla="*/ 81 h 151"/>
                <a:gd name="T12" fmla="*/ 31 w 34"/>
                <a:gd name="T13" fmla="*/ 59 h 151"/>
                <a:gd name="T14" fmla="*/ 31 w 34"/>
                <a:gd name="T15" fmla="*/ 57 h 151"/>
                <a:gd name="T16" fmla="*/ 28 w 34"/>
                <a:gd name="T17" fmla="*/ 30 h 151"/>
                <a:gd name="T18" fmla="*/ 28 w 34"/>
                <a:gd name="T19" fmla="*/ 32 h 151"/>
                <a:gd name="T20" fmla="*/ 25 w 34"/>
                <a:gd name="T21" fmla="*/ 0 h 151"/>
                <a:gd name="T22" fmla="*/ 13 w 34"/>
                <a:gd name="T23" fmla="*/ 0 h 151"/>
                <a:gd name="T24" fmla="*/ 15 w 34"/>
                <a:gd name="T25" fmla="*/ 32 h 151"/>
                <a:gd name="T26" fmla="*/ 15 w 34"/>
                <a:gd name="T27" fmla="*/ 34 h 151"/>
                <a:gd name="T28" fmla="*/ 19 w 34"/>
                <a:gd name="T29" fmla="*/ 61 h 151"/>
                <a:gd name="T30" fmla="*/ 19 w 34"/>
                <a:gd name="T31" fmla="*/ 59 h 151"/>
                <a:gd name="T32" fmla="*/ 20 w 34"/>
                <a:gd name="T33" fmla="*/ 81 h 151"/>
                <a:gd name="T34" fmla="*/ 20 w 34"/>
                <a:gd name="T35" fmla="*/ 98 h 151"/>
                <a:gd name="T36" fmla="*/ 19 w 34"/>
                <a:gd name="T37" fmla="*/ 113 h 151"/>
                <a:gd name="T38" fmla="*/ 19 w 34"/>
                <a:gd name="T39" fmla="*/ 110 h 151"/>
                <a:gd name="T40" fmla="*/ 14 w 34"/>
                <a:gd name="T41" fmla="*/ 122 h 151"/>
                <a:gd name="T42" fmla="*/ 15 w 34"/>
                <a:gd name="T43" fmla="*/ 120 h 151"/>
                <a:gd name="T44" fmla="*/ 9 w 34"/>
                <a:gd name="T45" fmla="*/ 129 h 151"/>
                <a:gd name="T46" fmla="*/ 0 w 34"/>
                <a:gd name="T47" fmla="*/ 139 h 151"/>
                <a:gd name="T48" fmla="*/ 9 w 34"/>
                <a:gd name="T49" fmla="*/ 150 h 15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151"/>
                <a:gd name="T77" fmla="*/ 34 w 34"/>
                <a:gd name="T78" fmla="*/ 151 h 15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151">
                  <a:moveTo>
                    <a:pt x="9" y="150"/>
                  </a:moveTo>
                  <a:lnTo>
                    <a:pt x="19" y="139"/>
                  </a:lnTo>
                  <a:lnTo>
                    <a:pt x="25" y="129"/>
                  </a:lnTo>
                  <a:lnTo>
                    <a:pt x="31" y="114"/>
                  </a:lnTo>
                  <a:lnTo>
                    <a:pt x="33" y="98"/>
                  </a:lnTo>
                  <a:lnTo>
                    <a:pt x="33" y="81"/>
                  </a:lnTo>
                  <a:lnTo>
                    <a:pt x="31" y="59"/>
                  </a:lnTo>
                  <a:lnTo>
                    <a:pt x="31" y="57"/>
                  </a:lnTo>
                  <a:lnTo>
                    <a:pt x="28" y="30"/>
                  </a:lnTo>
                  <a:lnTo>
                    <a:pt x="28" y="32"/>
                  </a:lnTo>
                  <a:lnTo>
                    <a:pt x="25" y="0"/>
                  </a:lnTo>
                  <a:lnTo>
                    <a:pt x="13" y="0"/>
                  </a:lnTo>
                  <a:lnTo>
                    <a:pt x="15" y="32"/>
                  </a:lnTo>
                  <a:lnTo>
                    <a:pt x="15" y="34"/>
                  </a:lnTo>
                  <a:lnTo>
                    <a:pt x="19" y="61"/>
                  </a:lnTo>
                  <a:lnTo>
                    <a:pt x="19" y="59"/>
                  </a:lnTo>
                  <a:lnTo>
                    <a:pt x="20" y="81"/>
                  </a:lnTo>
                  <a:lnTo>
                    <a:pt x="20" y="98"/>
                  </a:lnTo>
                  <a:lnTo>
                    <a:pt x="19" y="113"/>
                  </a:lnTo>
                  <a:lnTo>
                    <a:pt x="19" y="110"/>
                  </a:lnTo>
                  <a:lnTo>
                    <a:pt x="14" y="122"/>
                  </a:lnTo>
                  <a:lnTo>
                    <a:pt x="15" y="120"/>
                  </a:lnTo>
                  <a:lnTo>
                    <a:pt x="9" y="129"/>
                  </a:lnTo>
                  <a:lnTo>
                    <a:pt x="0" y="139"/>
                  </a:lnTo>
                  <a:lnTo>
                    <a:pt x="9" y="150"/>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59409" name="Freeform 16"/>
            <p:cNvSpPr>
              <a:spLocks/>
            </p:cNvSpPr>
            <p:nvPr/>
          </p:nvSpPr>
          <p:spPr bwMode="auto">
            <a:xfrm>
              <a:off x="3564" y="1496"/>
              <a:ext cx="110" cy="70"/>
            </a:xfrm>
            <a:custGeom>
              <a:avLst/>
              <a:gdLst>
                <a:gd name="T0" fmla="*/ 62 w 110"/>
                <a:gd name="T1" fmla="*/ 4 h 70"/>
                <a:gd name="T2" fmla="*/ 82 w 110"/>
                <a:gd name="T3" fmla="*/ 6 h 70"/>
                <a:gd name="T4" fmla="*/ 100 w 110"/>
                <a:gd name="T5" fmla="*/ 10 h 70"/>
                <a:gd name="T6" fmla="*/ 107 w 110"/>
                <a:gd name="T7" fmla="*/ 12 h 70"/>
                <a:gd name="T8" fmla="*/ 109 w 110"/>
                <a:gd name="T9" fmla="*/ 17 h 70"/>
                <a:gd name="T10" fmla="*/ 109 w 110"/>
                <a:gd name="T11" fmla="*/ 21 h 70"/>
                <a:gd name="T12" fmla="*/ 106 w 110"/>
                <a:gd name="T13" fmla="*/ 26 h 70"/>
                <a:gd name="T14" fmla="*/ 92 w 110"/>
                <a:gd name="T15" fmla="*/ 47 h 70"/>
                <a:gd name="T16" fmla="*/ 88 w 110"/>
                <a:gd name="T17" fmla="*/ 57 h 70"/>
                <a:gd name="T18" fmla="*/ 82 w 110"/>
                <a:gd name="T19" fmla="*/ 63 h 70"/>
                <a:gd name="T20" fmla="*/ 78 w 110"/>
                <a:gd name="T21" fmla="*/ 67 h 70"/>
                <a:gd name="T22" fmla="*/ 67 w 110"/>
                <a:gd name="T23" fmla="*/ 69 h 70"/>
                <a:gd name="T24" fmla="*/ 51 w 110"/>
                <a:gd name="T25" fmla="*/ 67 h 70"/>
                <a:gd name="T26" fmla="*/ 37 w 110"/>
                <a:gd name="T27" fmla="*/ 61 h 70"/>
                <a:gd name="T28" fmla="*/ 28 w 110"/>
                <a:gd name="T29" fmla="*/ 50 h 70"/>
                <a:gd name="T30" fmla="*/ 23 w 110"/>
                <a:gd name="T31" fmla="*/ 36 h 70"/>
                <a:gd name="T32" fmla="*/ 19 w 110"/>
                <a:gd name="T33" fmla="*/ 33 h 70"/>
                <a:gd name="T34" fmla="*/ 10 w 110"/>
                <a:gd name="T35" fmla="*/ 29 h 70"/>
                <a:gd name="T36" fmla="*/ 2 w 110"/>
                <a:gd name="T37" fmla="*/ 28 h 70"/>
                <a:gd name="T38" fmla="*/ 0 w 110"/>
                <a:gd name="T39" fmla="*/ 26 h 70"/>
                <a:gd name="T40" fmla="*/ 10 w 110"/>
                <a:gd name="T41" fmla="*/ 17 h 70"/>
                <a:gd name="T42" fmla="*/ 25 w 110"/>
                <a:gd name="T43" fmla="*/ 10 h 70"/>
                <a:gd name="T44" fmla="*/ 42 w 110"/>
                <a:gd name="T45" fmla="*/ 6 h 70"/>
                <a:gd name="T46" fmla="*/ 62 w 110"/>
                <a:gd name="T47" fmla="*/ 4 h 70"/>
                <a:gd name="T48" fmla="*/ 62 w 110"/>
                <a:gd name="T49" fmla="*/ 0 h 70"/>
                <a:gd name="T50" fmla="*/ 62 w 110"/>
                <a:gd name="T51" fmla="*/ 4 h 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0"/>
                <a:gd name="T79" fmla="*/ 0 h 70"/>
                <a:gd name="T80" fmla="*/ 110 w 110"/>
                <a:gd name="T81" fmla="*/ 70 h 7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0" h="70">
                  <a:moveTo>
                    <a:pt x="62" y="4"/>
                  </a:moveTo>
                  <a:lnTo>
                    <a:pt x="82" y="6"/>
                  </a:lnTo>
                  <a:lnTo>
                    <a:pt x="100" y="10"/>
                  </a:lnTo>
                  <a:lnTo>
                    <a:pt x="107" y="12"/>
                  </a:lnTo>
                  <a:lnTo>
                    <a:pt x="109" y="17"/>
                  </a:lnTo>
                  <a:lnTo>
                    <a:pt x="109" y="21"/>
                  </a:lnTo>
                  <a:lnTo>
                    <a:pt x="106" y="26"/>
                  </a:lnTo>
                  <a:lnTo>
                    <a:pt x="92" y="47"/>
                  </a:lnTo>
                  <a:lnTo>
                    <a:pt x="88" y="57"/>
                  </a:lnTo>
                  <a:lnTo>
                    <a:pt x="82" y="63"/>
                  </a:lnTo>
                  <a:lnTo>
                    <a:pt x="78" y="67"/>
                  </a:lnTo>
                  <a:lnTo>
                    <a:pt x="67" y="69"/>
                  </a:lnTo>
                  <a:lnTo>
                    <a:pt x="51" y="67"/>
                  </a:lnTo>
                  <a:lnTo>
                    <a:pt x="37" y="61"/>
                  </a:lnTo>
                  <a:lnTo>
                    <a:pt x="28" y="50"/>
                  </a:lnTo>
                  <a:lnTo>
                    <a:pt x="23" y="36"/>
                  </a:lnTo>
                  <a:lnTo>
                    <a:pt x="19" y="33"/>
                  </a:lnTo>
                  <a:lnTo>
                    <a:pt x="10" y="29"/>
                  </a:lnTo>
                  <a:lnTo>
                    <a:pt x="2" y="28"/>
                  </a:lnTo>
                  <a:lnTo>
                    <a:pt x="0" y="26"/>
                  </a:lnTo>
                  <a:lnTo>
                    <a:pt x="10" y="17"/>
                  </a:lnTo>
                  <a:lnTo>
                    <a:pt x="25" y="10"/>
                  </a:lnTo>
                  <a:lnTo>
                    <a:pt x="42" y="6"/>
                  </a:lnTo>
                  <a:lnTo>
                    <a:pt x="62" y="4"/>
                  </a:lnTo>
                  <a:lnTo>
                    <a:pt x="62" y="0"/>
                  </a:lnTo>
                  <a:lnTo>
                    <a:pt x="62" y="4"/>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Tree>
    <p:extLst>
      <p:ext uri="{BB962C8B-B14F-4D97-AF65-F5344CB8AC3E}">
        <p14:creationId xmlns:p14="http://schemas.microsoft.com/office/powerpoint/2010/main" val="4187865286"/>
      </p:ext>
    </p:extLst>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Thinking Challenge Solution</a:t>
            </a:r>
          </a:p>
        </p:txBody>
      </p:sp>
      <p:sp>
        <p:nvSpPr>
          <p:cNvPr id="6" name="Content Placeholder 5"/>
          <p:cNvSpPr>
            <a:spLocks noGrp="1"/>
          </p:cNvSpPr>
          <p:nvPr>
            <p:ph idx="1"/>
          </p:nvPr>
        </p:nvSpPr>
        <p:spPr>
          <a:xfrm>
            <a:off x="457200" y="1066800"/>
            <a:ext cx="8534400" cy="5257800"/>
          </a:xfrm>
        </p:spPr>
        <p:txBody>
          <a:bodyPr/>
          <a:lstStyle/>
          <a:p>
            <a:r>
              <a:rPr lang="en-US" altLang="en-US" b="1" dirty="0">
                <a:solidFill>
                  <a:schemeClr val="tx2"/>
                </a:solidFill>
              </a:rPr>
              <a:t>Sample Variance</a:t>
            </a:r>
            <a:endParaRPr lang="en-US" altLang="en-US" dirty="0"/>
          </a:p>
          <a:p>
            <a:r>
              <a:rPr lang="en-US" altLang="en-US" dirty="0"/>
              <a:t>17	16	21	18	13	16	12	11</a:t>
            </a:r>
          </a:p>
          <a:p>
            <a:endParaRPr lang="en-US" dirty="0"/>
          </a:p>
          <a:p>
            <a:r>
              <a:rPr lang="en-US" dirty="0"/>
              <a:t>The mean = 15.5</a:t>
            </a:r>
          </a:p>
          <a:p>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185617014"/>
              </p:ext>
            </p:extLst>
          </p:nvPr>
        </p:nvGraphicFramePr>
        <p:xfrm>
          <a:off x="850900" y="3695700"/>
          <a:ext cx="7747000" cy="1524000"/>
        </p:xfrm>
        <a:graphic>
          <a:graphicData uri="http://schemas.openxmlformats.org/presentationml/2006/ole">
            <mc:AlternateContent xmlns:mc="http://schemas.openxmlformats.org/markup-compatibility/2006">
              <mc:Choice xmlns:v="urn:schemas-microsoft-com:vml" Requires="v">
                <p:oleObj spid="_x0000_s49170" name="Equation" r:id="rId3" imgW="7746840" imgH="1523880" progId="Equation.DSMT4">
                  <p:embed/>
                </p:oleObj>
              </mc:Choice>
              <mc:Fallback>
                <p:oleObj name="Equation" r:id="rId3" imgW="7746840" imgH="1523880" progId="Equation.DSMT4">
                  <p:embed/>
                  <p:pic>
                    <p:nvPicPr>
                      <p:cNvPr id="4" name="Object 3"/>
                      <p:cNvPicPr/>
                      <p:nvPr/>
                    </p:nvPicPr>
                    <p:blipFill>
                      <a:blip r:embed="rId4"/>
                      <a:stretch>
                        <a:fillRect/>
                      </a:stretch>
                    </p:blipFill>
                    <p:spPr>
                      <a:xfrm>
                        <a:off x="850900" y="3695700"/>
                        <a:ext cx="7747000" cy="152400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4265206115"/>
              </p:ext>
            </p:extLst>
          </p:nvPr>
        </p:nvGraphicFramePr>
        <p:xfrm>
          <a:off x="1066800" y="5518150"/>
          <a:ext cx="3111500" cy="508000"/>
        </p:xfrm>
        <a:graphic>
          <a:graphicData uri="http://schemas.openxmlformats.org/presentationml/2006/ole">
            <mc:AlternateContent xmlns:mc="http://schemas.openxmlformats.org/markup-compatibility/2006">
              <mc:Choice xmlns:v="urn:schemas-microsoft-com:vml" Requires="v">
                <p:oleObj spid="_x0000_s49171" name="Equation" r:id="rId5" imgW="3111480" imgH="507960" progId="Equation.DSMT4">
                  <p:embed/>
                </p:oleObj>
              </mc:Choice>
              <mc:Fallback>
                <p:oleObj name="Equation" r:id="rId5" imgW="3111480" imgH="507960" progId="Equation.DSMT4">
                  <p:embed/>
                  <p:pic>
                    <p:nvPicPr>
                      <p:cNvPr id="0" name=""/>
                      <p:cNvPicPr/>
                      <p:nvPr/>
                    </p:nvPicPr>
                    <p:blipFill>
                      <a:blip r:embed="rId6"/>
                      <a:stretch>
                        <a:fillRect/>
                      </a:stretch>
                    </p:blipFill>
                    <p:spPr>
                      <a:xfrm>
                        <a:off x="1066800" y="5518150"/>
                        <a:ext cx="3111500" cy="508000"/>
                      </a:xfrm>
                      <a:prstGeom prst="rect">
                        <a:avLst/>
                      </a:prstGeom>
                    </p:spPr>
                  </p:pic>
                </p:oleObj>
              </mc:Fallback>
            </mc:AlternateContent>
          </a:graphicData>
        </a:graphic>
      </p:graphicFrame>
    </p:spTree>
    <p:extLst>
      <p:ext uri="{BB962C8B-B14F-4D97-AF65-F5344CB8AC3E}">
        <p14:creationId xmlns:p14="http://schemas.microsoft.com/office/powerpoint/2010/main" val="42026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914400"/>
            <a:ext cx="8229600" cy="1143000"/>
          </a:xfrm>
          <a:noFill/>
        </p:spPr>
        <p:txBody>
          <a:bodyPr lIns="90488" tIns="44450" rIns="90488" bIns="44450" anchorCtr="1"/>
          <a:lstStyle/>
          <a:p>
            <a:r>
              <a:rPr lang="en-US" altLang="en-US" b="1">
                <a:solidFill>
                  <a:srgbClr val="8E0D30"/>
                </a:solidFill>
              </a:rPr>
              <a:t>2.6</a:t>
            </a:r>
          </a:p>
        </p:txBody>
      </p:sp>
      <p:sp>
        <p:nvSpPr>
          <p:cNvPr id="72707" name="Rectangle 3"/>
          <p:cNvSpPr>
            <a:spLocks noGrp="1" noChangeArrowheads="1"/>
          </p:cNvSpPr>
          <p:nvPr>
            <p:ph sz="half" idx="1"/>
          </p:nvPr>
        </p:nvSpPr>
        <p:spPr>
          <a:xfrm>
            <a:off x="520700" y="3048000"/>
            <a:ext cx="8242300" cy="3017838"/>
          </a:xfrm>
        </p:spPr>
        <p:txBody>
          <a:bodyPr lIns="90488" tIns="44450" rIns="90488" bIns="44450"/>
          <a:lstStyle/>
          <a:p>
            <a:pPr marL="0" indent="0" algn="ctr">
              <a:buFontTx/>
              <a:buNone/>
            </a:pPr>
            <a:r>
              <a:rPr lang="en-US" altLang="en-US" sz="4200" b="1">
                <a:solidFill>
                  <a:srgbClr val="141413"/>
                </a:solidFill>
              </a:rPr>
              <a:t>Numerical Measures</a:t>
            </a:r>
            <a:br>
              <a:rPr lang="en-US" altLang="en-US" sz="4200" b="1">
                <a:solidFill>
                  <a:srgbClr val="141413"/>
                </a:solidFill>
              </a:rPr>
            </a:br>
            <a:r>
              <a:rPr lang="en-US" altLang="en-US" sz="4200" b="1">
                <a:solidFill>
                  <a:srgbClr val="141413"/>
                </a:solidFill>
              </a:rPr>
              <a:t>of Relative Standing</a:t>
            </a:r>
            <a:endParaRPr lang="en-US" altLang="en-US" sz="4200">
              <a:solidFill>
                <a:srgbClr val="141413"/>
              </a:solidFill>
            </a:endParaRPr>
          </a:p>
        </p:txBody>
      </p:sp>
    </p:spTree>
    <p:extLst>
      <p:ext uri="{BB962C8B-B14F-4D97-AF65-F5344CB8AC3E}">
        <p14:creationId xmlns:p14="http://schemas.microsoft.com/office/powerpoint/2010/main" val="1883002961"/>
      </p:ext>
    </p:extLst>
  </p:cSld>
  <p:clrMapOvr>
    <a:masterClrMapping/>
  </p:clrMapOvr>
  <p:transition>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ltLang="en-US" b="1"/>
              <a:t>Numerical Measures of Relative Standing: Percentiles</a:t>
            </a:r>
          </a:p>
        </p:txBody>
      </p:sp>
      <p:sp>
        <p:nvSpPr>
          <p:cNvPr id="229379" name="Rectangle 3"/>
          <p:cNvSpPr>
            <a:spLocks noGrp="1" noChangeArrowheads="1"/>
          </p:cNvSpPr>
          <p:nvPr>
            <p:ph idx="1"/>
          </p:nvPr>
        </p:nvSpPr>
        <p:spPr>
          <a:xfrm>
            <a:off x="457200" y="1828800"/>
            <a:ext cx="8229600" cy="3581400"/>
          </a:xfrm>
        </p:spPr>
        <p:txBody>
          <a:bodyPr/>
          <a:lstStyle/>
          <a:p>
            <a:pPr>
              <a:buClr>
                <a:srgbClr val="8E0D30"/>
              </a:buClr>
            </a:pPr>
            <a:r>
              <a:rPr lang="en-US" altLang="en-US" dirty="0"/>
              <a:t>Describes the relative location of a measurement compared to the rest of the data are called measures of relative standing.</a:t>
            </a:r>
          </a:p>
          <a:p>
            <a:pPr>
              <a:buClr>
                <a:srgbClr val="8E0D30"/>
              </a:buClr>
            </a:pPr>
            <a:r>
              <a:rPr lang="en-US" altLang="en-US" dirty="0"/>
              <a:t>The </a:t>
            </a:r>
            <a:r>
              <a:rPr lang="en-US" altLang="en-US" b="1" i="1" dirty="0" err="1"/>
              <a:t>p</a:t>
            </a:r>
            <a:r>
              <a:rPr lang="en-US" altLang="en-US" b="1" baseline="30000" dirty="0" err="1"/>
              <a:t>th</a:t>
            </a:r>
            <a:r>
              <a:rPr lang="en-US" altLang="en-US" b="1" dirty="0"/>
              <a:t> percentile</a:t>
            </a:r>
            <a:r>
              <a:rPr lang="en-US" altLang="en-US" dirty="0"/>
              <a:t> is a number such that </a:t>
            </a:r>
            <a:r>
              <a:rPr lang="en-US" altLang="en-US" i="1" dirty="0"/>
              <a:t>p</a:t>
            </a:r>
            <a:r>
              <a:rPr lang="en-US" altLang="en-US" dirty="0"/>
              <a:t>% of the data falls below it and (100 – </a:t>
            </a:r>
            <a:r>
              <a:rPr lang="en-US" altLang="en-US" i="1" dirty="0"/>
              <a:t>p</a:t>
            </a:r>
            <a:r>
              <a:rPr lang="en-US" altLang="en-US" dirty="0"/>
              <a:t>)% falls above it</a:t>
            </a:r>
          </a:p>
          <a:p>
            <a:pPr>
              <a:buClr>
                <a:srgbClr val="8E0D30"/>
              </a:buClr>
            </a:pPr>
            <a:r>
              <a:rPr lang="en-US" altLang="en-US" dirty="0"/>
              <a:t>Median = 50</a:t>
            </a:r>
            <a:r>
              <a:rPr lang="en-US" altLang="en-US" baseline="30000" dirty="0"/>
              <a:t>th</a:t>
            </a:r>
            <a:r>
              <a:rPr lang="en-US" altLang="en-US" dirty="0"/>
              <a:t> percentile</a:t>
            </a:r>
          </a:p>
        </p:txBody>
      </p:sp>
    </p:spTree>
    <p:extLst>
      <p:ext uri="{BB962C8B-B14F-4D97-AF65-F5344CB8AC3E}">
        <p14:creationId xmlns:p14="http://schemas.microsoft.com/office/powerpoint/2010/main" val="122654381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9379">
                                            <p:txEl>
                                              <p:pRg st="0" end="0"/>
                                            </p:txEl>
                                          </p:spTgt>
                                        </p:tgtEl>
                                        <p:attrNameLst>
                                          <p:attrName>style.visibility</p:attrName>
                                        </p:attrNameLst>
                                      </p:cBhvr>
                                      <p:to>
                                        <p:strVal val="visible"/>
                                      </p:to>
                                    </p:set>
                                    <p:animEffect transition="in" filter="wipe(left)">
                                      <p:cBhvr>
                                        <p:cTn id="7" dur="500"/>
                                        <p:tgtEl>
                                          <p:spTgt spid="229379">
                                            <p:txEl>
                                              <p:pRg st="0" end="0"/>
                                            </p:txEl>
                                          </p:spTgt>
                                        </p:tgtEl>
                                      </p:cBhvr>
                                    </p:animEffect>
                                  </p:childTnLst>
                                  <p:subTnLst>
                                    <p:animClr clrSpc="rgb" dir="cw">
                                      <p:cBhvr override="childStyle">
                                        <p:cTn dur="1" fill="hold" display="0" masterRel="nextClick" afterEffect="1"/>
                                        <p:tgtEl>
                                          <p:spTgt spid="229379">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29379">
                                            <p:txEl>
                                              <p:pRg st="1" end="1"/>
                                            </p:txEl>
                                          </p:spTgt>
                                        </p:tgtEl>
                                        <p:attrNameLst>
                                          <p:attrName>style.visibility</p:attrName>
                                        </p:attrNameLst>
                                      </p:cBhvr>
                                      <p:to>
                                        <p:strVal val="visible"/>
                                      </p:to>
                                    </p:set>
                                    <p:animEffect transition="in" filter="wipe(left)">
                                      <p:cBhvr>
                                        <p:cTn id="12" dur="500"/>
                                        <p:tgtEl>
                                          <p:spTgt spid="229379">
                                            <p:txEl>
                                              <p:pRg st="1" end="1"/>
                                            </p:txEl>
                                          </p:spTgt>
                                        </p:tgtEl>
                                      </p:cBhvr>
                                    </p:animEffect>
                                  </p:childTnLst>
                                  <p:subTnLst>
                                    <p:animClr clrSpc="rgb" dir="cw">
                                      <p:cBhvr override="childStyle">
                                        <p:cTn dur="1" fill="hold" display="0" masterRel="nextClick" afterEffect="1"/>
                                        <p:tgtEl>
                                          <p:spTgt spid="229379">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9379">
                                            <p:txEl>
                                              <p:pRg st="2" end="2"/>
                                            </p:txEl>
                                          </p:spTgt>
                                        </p:tgtEl>
                                        <p:attrNameLst>
                                          <p:attrName>style.visibility</p:attrName>
                                        </p:attrNameLst>
                                      </p:cBhvr>
                                      <p:to>
                                        <p:strVal val="visible"/>
                                      </p:to>
                                    </p:set>
                                    <p:animEffect transition="in" filter="wipe(left)">
                                      <p:cBhvr>
                                        <p:cTn id="17" dur="500"/>
                                        <p:tgtEl>
                                          <p:spTgt spid="22937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379"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noFill/>
        </p:spPr>
        <p:txBody>
          <a:bodyPr lIns="90488" tIns="44450" rIns="90488" bIns="44450" anchorCtr="1"/>
          <a:lstStyle/>
          <a:p>
            <a:r>
              <a:rPr lang="en-US" altLang="en-US" b="1"/>
              <a:t>Quartiles</a:t>
            </a:r>
          </a:p>
        </p:txBody>
      </p:sp>
      <p:sp>
        <p:nvSpPr>
          <p:cNvPr id="139267" name="Rectangle 3"/>
          <p:cNvSpPr>
            <a:spLocks noGrp="1" noChangeArrowheads="1"/>
          </p:cNvSpPr>
          <p:nvPr>
            <p:ph idx="1"/>
          </p:nvPr>
        </p:nvSpPr>
        <p:spPr>
          <a:xfrm>
            <a:off x="457200" y="1143000"/>
            <a:ext cx="8229600" cy="609600"/>
          </a:xfrm>
        </p:spPr>
        <p:txBody>
          <a:bodyPr lIns="90488" tIns="44450" rIns="90488" bIns="44450"/>
          <a:lstStyle/>
          <a:p>
            <a:pPr marL="514350" indent="-514350">
              <a:buClr>
                <a:srgbClr val="8E0D30"/>
              </a:buClr>
              <a:buFontTx/>
              <a:buNone/>
            </a:pPr>
            <a:r>
              <a:rPr lang="en-US" altLang="en-US" dirty="0"/>
              <a:t>Measure of </a:t>
            </a:r>
            <a:r>
              <a:rPr lang="en-US" altLang="en-US" i="1" dirty="0"/>
              <a:t>noncentral</a:t>
            </a:r>
            <a:r>
              <a:rPr lang="en-US" altLang="en-US" dirty="0"/>
              <a:t> tendency</a:t>
            </a:r>
          </a:p>
        </p:txBody>
      </p:sp>
      <p:grpSp>
        <p:nvGrpSpPr>
          <p:cNvPr id="2" name="Group 34"/>
          <p:cNvGrpSpPr>
            <a:grpSpLocks/>
          </p:cNvGrpSpPr>
          <p:nvPr/>
        </p:nvGrpSpPr>
        <p:grpSpPr bwMode="auto">
          <a:xfrm>
            <a:off x="1524000" y="2239963"/>
            <a:ext cx="5492750" cy="1349375"/>
            <a:chOff x="904" y="2007"/>
            <a:chExt cx="3460" cy="850"/>
          </a:xfrm>
        </p:grpSpPr>
        <p:sp>
          <p:nvSpPr>
            <p:cNvPr id="83978" name="Rectangle 4"/>
            <p:cNvSpPr>
              <a:spLocks noChangeArrowheads="1"/>
            </p:cNvSpPr>
            <p:nvPr/>
          </p:nvSpPr>
          <p:spPr bwMode="auto">
            <a:xfrm>
              <a:off x="904" y="2007"/>
              <a:ext cx="867" cy="530"/>
            </a:xfrm>
            <a:prstGeom prst="rect">
              <a:avLst/>
            </a:prstGeom>
            <a:solidFill>
              <a:srgbClr val="EDA07C"/>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3979" name="Rectangle 5"/>
            <p:cNvSpPr>
              <a:spLocks noChangeArrowheads="1"/>
            </p:cNvSpPr>
            <p:nvPr/>
          </p:nvSpPr>
          <p:spPr bwMode="auto">
            <a:xfrm>
              <a:off x="1770" y="2007"/>
              <a:ext cx="866" cy="530"/>
            </a:xfrm>
            <a:prstGeom prst="rect">
              <a:avLst/>
            </a:prstGeom>
            <a:solidFill>
              <a:srgbClr val="C5AED3"/>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3980" name="Rectangle 6"/>
            <p:cNvSpPr>
              <a:spLocks noChangeArrowheads="1"/>
            </p:cNvSpPr>
            <p:nvPr/>
          </p:nvSpPr>
          <p:spPr bwMode="auto">
            <a:xfrm>
              <a:off x="2631" y="2007"/>
              <a:ext cx="867" cy="530"/>
            </a:xfrm>
            <a:prstGeom prst="rect">
              <a:avLst/>
            </a:prstGeom>
            <a:solidFill>
              <a:srgbClr val="FFE3A2"/>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3981" name="Rectangle 7"/>
            <p:cNvSpPr>
              <a:spLocks noChangeArrowheads="1"/>
            </p:cNvSpPr>
            <p:nvPr/>
          </p:nvSpPr>
          <p:spPr bwMode="auto">
            <a:xfrm>
              <a:off x="3498" y="2007"/>
              <a:ext cx="866" cy="530"/>
            </a:xfrm>
            <a:prstGeom prst="rect">
              <a:avLst/>
            </a:prstGeom>
            <a:solidFill>
              <a:srgbClr val="CFE4A1"/>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39272" name="Rectangle 8"/>
            <p:cNvSpPr>
              <a:spLocks noChangeArrowheads="1"/>
            </p:cNvSpPr>
            <p:nvPr/>
          </p:nvSpPr>
          <p:spPr bwMode="auto">
            <a:xfrm>
              <a:off x="1101" y="2133"/>
              <a:ext cx="582"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effectLst>
                    <a:outerShdw blurRad="38100" dist="38100" dir="2700000" algn="tl">
                      <a:srgbClr val="FFFFFF"/>
                    </a:outerShdw>
                  </a:effectLst>
                  <a:latin typeface="Times New Roman" charset="0"/>
                  <a:cs typeface="Arial" charset="0"/>
                </a:rPr>
                <a:t>25%</a:t>
              </a:r>
            </a:p>
          </p:txBody>
        </p:sp>
        <p:sp>
          <p:nvSpPr>
            <p:cNvPr id="139273" name="Rectangle 9"/>
            <p:cNvSpPr>
              <a:spLocks noChangeArrowheads="1"/>
            </p:cNvSpPr>
            <p:nvPr/>
          </p:nvSpPr>
          <p:spPr bwMode="auto">
            <a:xfrm>
              <a:off x="1869" y="2133"/>
              <a:ext cx="582"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effectLst>
                    <a:outerShdw blurRad="38100" dist="38100" dir="2700000" algn="tl">
                      <a:srgbClr val="FFFFFF"/>
                    </a:outerShdw>
                  </a:effectLst>
                  <a:latin typeface="Times New Roman" charset="0"/>
                  <a:cs typeface="Arial" charset="0"/>
                </a:rPr>
                <a:t>25%</a:t>
              </a:r>
            </a:p>
          </p:txBody>
        </p:sp>
        <p:sp>
          <p:nvSpPr>
            <p:cNvPr id="139274" name="Rectangle 10"/>
            <p:cNvSpPr>
              <a:spLocks noChangeArrowheads="1"/>
            </p:cNvSpPr>
            <p:nvPr/>
          </p:nvSpPr>
          <p:spPr bwMode="auto">
            <a:xfrm>
              <a:off x="2781" y="2133"/>
              <a:ext cx="582"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effectLst>
                    <a:outerShdw blurRad="38100" dist="38100" dir="2700000" algn="tl">
                      <a:srgbClr val="FFFFFF"/>
                    </a:outerShdw>
                  </a:effectLst>
                  <a:latin typeface="Times New Roman" charset="0"/>
                  <a:cs typeface="Arial" charset="0"/>
                </a:rPr>
                <a:t>25%</a:t>
              </a:r>
            </a:p>
          </p:txBody>
        </p:sp>
        <p:sp>
          <p:nvSpPr>
            <p:cNvPr id="139275" name="Rectangle 11"/>
            <p:cNvSpPr>
              <a:spLocks noChangeArrowheads="1"/>
            </p:cNvSpPr>
            <p:nvPr/>
          </p:nvSpPr>
          <p:spPr bwMode="auto">
            <a:xfrm>
              <a:off x="3645" y="2133"/>
              <a:ext cx="582"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effectLst>
                    <a:outerShdw blurRad="38100" dist="38100" dir="2700000" algn="tl">
                      <a:srgbClr val="FFFFFF"/>
                    </a:outerShdw>
                  </a:effectLst>
                  <a:latin typeface="Times New Roman" charset="0"/>
                  <a:cs typeface="Arial" charset="0"/>
                </a:rPr>
                <a:t>25%</a:t>
              </a:r>
            </a:p>
          </p:txBody>
        </p:sp>
        <p:sp>
          <p:nvSpPr>
            <p:cNvPr id="139276" name="Rectangle 12"/>
            <p:cNvSpPr>
              <a:spLocks noChangeArrowheads="1"/>
            </p:cNvSpPr>
            <p:nvPr/>
          </p:nvSpPr>
          <p:spPr bwMode="auto">
            <a:xfrm>
              <a:off x="1533" y="2532"/>
              <a:ext cx="534"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i="1" dirty="0">
                  <a:effectLst>
                    <a:outerShdw blurRad="38100" dist="38100" dir="2700000" algn="tl">
                      <a:srgbClr val="FFFFFF"/>
                    </a:outerShdw>
                  </a:effectLst>
                  <a:latin typeface="Arial" charset="0"/>
                  <a:cs typeface="Arial" charset="0"/>
                </a:rPr>
                <a:t>Q</a:t>
              </a:r>
              <a:r>
                <a:rPr lang="en-US" sz="2800" b="1" baseline="-25000" dirty="0">
                  <a:effectLst>
                    <a:outerShdw blurRad="38100" dist="38100" dir="2700000" algn="tl">
                      <a:srgbClr val="FFFFFF"/>
                    </a:outerShdw>
                  </a:effectLst>
                  <a:latin typeface="Arial" charset="0"/>
                  <a:cs typeface="Arial" charset="0"/>
                </a:rPr>
                <a:t>1</a:t>
              </a:r>
            </a:p>
          </p:txBody>
        </p:sp>
        <p:sp>
          <p:nvSpPr>
            <p:cNvPr id="139277" name="Rectangle 13"/>
            <p:cNvSpPr>
              <a:spLocks noChangeArrowheads="1"/>
            </p:cNvSpPr>
            <p:nvPr/>
          </p:nvSpPr>
          <p:spPr bwMode="auto">
            <a:xfrm>
              <a:off x="2397" y="2532"/>
              <a:ext cx="534"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i="1" dirty="0">
                  <a:effectLst>
                    <a:outerShdw blurRad="38100" dist="38100" dir="2700000" algn="tl">
                      <a:srgbClr val="FFFFFF"/>
                    </a:outerShdw>
                  </a:effectLst>
                  <a:latin typeface="Arial" charset="0"/>
                  <a:cs typeface="Arial" charset="0"/>
                </a:rPr>
                <a:t>Q</a:t>
              </a:r>
              <a:r>
                <a:rPr lang="en-US" sz="2800" b="1" baseline="-25000" dirty="0">
                  <a:effectLst>
                    <a:outerShdw blurRad="38100" dist="38100" dir="2700000" algn="tl">
                      <a:srgbClr val="FFFFFF"/>
                    </a:outerShdw>
                  </a:effectLst>
                  <a:latin typeface="Arial" charset="0"/>
                  <a:cs typeface="Arial" charset="0"/>
                </a:rPr>
                <a:t>2</a:t>
              </a:r>
            </a:p>
          </p:txBody>
        </p:sp>
        <p:sp>
          <p:nvSpPr>
            <p:cNvPr id="139278" name="Rectangle 14"/>
            <p:cNvSpPr>
              <a:spLocks noChangeArrowheads="1"/>
            </p:cNvSpPr>
            <p:nvPr/>
          </p:nvSpPr>
          <p:spPr bwMode="auto">
            <a:xfrm>
              <a:off x="3261" y="2532"/>
              <a:ext cx="534"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i="1" dirty="0">
                  <a:effectLst>
                    <a:outerShdw blurRad="38100" dist="38100" dir="2700000" algn="tl">
                      <a:srgbClr val="FFFFFF"/>
                    </a:outerShdw>
                  </a:effectLst>
                  <a:latin typeface="Arial" charset="0"/>
                  <a:cs typeface="Arial" charset="0"/>
                </a:rPr>
                <a:t>Q</a:t>
              </a:r>
              <a:r>
                <a:rPr lang="en-US" sz="2800" b="1" baseline="-25000" dirty="0">
                  <a:effectLst>
                    <a:outerShdw blurRad="38100" dist="38100" dir="2700000" algn="tl">
                      <a:srgbClr val="FFFFFF"/>
                    </a:outerShdw>
                  </a:effectLst>
                  <a:latin typeface="Arial" charset="0"/>
                  <a:cs typeface="Arial" charset="0"/>
                </a:rPr>
                <a:t>3</a:t>
              </a:r>
            </a:p>
          </p:txBody>
        </p:sp>
      </p:grpSp>
      <p:sp>
        <p:nvSpPr>
          <p:cNvPr id="139294" name="Text Box 30"/>
          <p:cNvSpPr txBox="1">
            <a:spLocks noChangeArrowheads="1"/>
          </p:cNvSpPr>
          <p:nvPr/>
        </p:nvSpPr>
        <p:spPr bwMode="auto">
          <a:xfrm>
            <a:off x="457200" y="1600200"/>
            <a:ext cx="8001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dirty="0">
                <a:latin typeface="+mj-lt"/>
              </a:rPr>
              <a:t>Split ordered data into 4 quarters</a:t>
            </a:r>
          </a:p>
        </p:txBody>
      </p:sp>
      <p:sp>
        <p:nvSpPr>
          <p:cNvPr id="139296" name="Rectangle 32"/>
          <p:cNvSpPr>
            <a:spLocks noChangeArrowheads="1"/>
          </p:cNvSpPr>
          <p:nvPr/>
        </p:nvSpPr>
        <p:spPr bwMode="auto">
          <a:xfrm>
            <a:off x="457200" y="3687763"/>
            <a:ext cx="8229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7200" indent="-4572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50000"/>
              </a:spcBef>
              <a:buFontTx/>
              <a:buNone/>
            </a:pPr>
            <a:r>
              <a:rPr lang="en-US" altLang="en-US" b="1" dirty="0">
                <a:latin typeface="+mj-lt"/>
              </a:rPr>
              <a:t>Lower quartile </a:t>
            </a:r>
            <a:r>
              <a:rPr lang="en-US" altLang="en-US" b="1" i="1" dirty="0">
                <a:latin typeface="+mj-lt"/>
              </a:rPr>
              <a:t>Q</a:t>
            </a:r>
            <a:r>
              <a:rPr lang="en-US" altLang="en-US" b="1" i="1" baseline="-25000" dirty="0">
                <a:latin typeface="+mj-lt"/>
              </a:rPr>
              <a:t>L</a:t>
            </a:r>
            <a:r>
              <a:rPr lang="en-US" altLang="en-US" dirty="0">
                <a:latin typeface="+mj-lt"/>
              </a:rPr>
              <a:t> is 25</a:t>
            </a:r>
            <a:r>
              <a:rPr lang="en-US" altLang="en-US" baseline="30000" dirty="0">
                <a:latin typeface="+mj-lt"/>
              </a:rPr>
              <a:t>th</a:t>
            </a:r>
            <a:r>
              <a:rPr lang="en-US" altLang="en-US" dirty="0">
                <a:latin typeface="+mj-lt"/>
              </a:rPr>
              <a:t> percentile.</a:t>
            </a:r>
            <a:endParaRPr lang="en-US" altLang="en-US" b="1" dirty="0">
              <a:latin typeface="+mj-lt"/>
            </a:endParaRPr>
          </a:p>
        </p:txBody>
      </p:sp>
      <p:sp>
        <p:nvSpPr>
          <p:cNvPr id="139299" name="Rectangle 35"/>
          <p:cNvSpPr>
            <a:spLocks noChangeArrowheads="1"/>
          </p:cNvSpPr>
          <p:nvPr/>
        </p:nvSpPr>
        <p:spPr bwMode="auto">
          <a:xfrm>
            <a:off x="457200" y="4373563"/>
            <a:ext cx="8229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7200" indent="-4572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50000"/>
              </a:spcBef>
              <a:buFontTx/>
              <a:buNone/>
            </a:pPr>
            <a:r>
              <a:rPr lang="en-US" altLang="en-US" b="1">
                <a:latin typeface="+mj-lt"/>
              </a:rPr>
              <a:t>Middle quartile </a:t>
            </a:r>
            <a:r>
              <a:rPr lang="en-US" altLang="en-US" b="1" i="1">
                <a:latin typeface="+mj-lt"/>
              </a:rPr>
              <a:t>m</a:t>
            </a:r>
            <a:r>
              <a:rPr lang="en-US" altLang="en-US">
                <a:latin typeface="+mj-lt"/>
              </a:rPr>
              <a:t> is the median.</a:t>
            </a:r>
            <a:endParaRPr lang="en-US" altLang="en-US" b="1">
              <a:latin typeface="+mj-lt"/>
            </a:endParaRPr>
          </a:p>
        </p:txBody>
      </p:sp>
      <p:sp>
        <p:nvSpPr>
          <p:cNvPr id="139300" name="Rectangle 36"/>
          <p:cNvSpPr>
            <a:spLocks noChangeArrowheads="1"/>
          </p:cNvSpPr>
          <p:nvPr/>
        </p:nvSpPr>
        <p:spPr bwMode="auto">
          <a:xfrm>
            <a:off x="457200" y="5059363"/>
            <a:ext cx="8229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7200" indent="-4572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50000"/>
              </a:spcBef>
              <a:buFontTx/>
              <a:buNone/>
            </a:pPr>
            <a:r>
              <a:rPr lang="en-US" altLang="en-US" b="1">
                <a:latin typeface="+mj-lt"/>
              </a:rPr>
              <a:t>Upper quartile </a:t>
            </a:r>
            <a:r>
              <a:rPr lang="en-US" altLang="en-US" b="1" i="1">
                <a:latin typeface="+mj-lt"/>
              </a:rPr>
              <a:t>Q</a:t>
            </a:r>
            <a:r>
              <a:rPr lang="en-US" altLang="en-US" b="1" i="1" baseline="-25000">
                <a:latin typeface="+mj-lt"/>
              </a:rPr>
              <a:t>U</a:t>
            </a:r>
            <a:r>
              <a:rPr lang="en-US" altLang="en-US">
                <a:latin typeface="+mj-lt"/>
              </a:rPr>
              <a:t> is 75</a:t>
            </a:r>
            <a:r>
              <a:rPr lang="en-US" altLang="en-US" baseline="30000">
                <a:latin typeface="+mj-lt"/>
              </a:rPr>
              <a:t>th</a:t>
            </a:r>
            <a:r>
              <a:rPr lang="en-US" altLang="en-US">
                <a:latin typeface="+mj-lt"/>
              </a:rPr>
              <a:t> percentile.</a:t>
            </a:r>
          </a:p>
        </p:txBody>
      </p:sp>
    </p:spTree>
    <p:extLst>
      <p:ext uri="{BB962C8B-B14F-4D97-AF65-F5344CB8AC3E}">
        <p14:creationId xmlns:p14="http://schemas.microsoft.com/office/powerpoint/2010/main" val="265248993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9294"/>
                                        </p:tgtEl>
                                        <p:attrNameLst>
                                          <p:attrName>style.visibility</p:attrName>
                                        </p:attrNameLst>
                                      </p:cBhvr>
                                      <p:to>
                                        <p:strVal val="visible"/>
                                      </p:to>
                                    </p:set>
                                    <p:animEffect transition="in" filter="wipe(left)">
                                      <p:cBhvr>
                                        <p:cTn id="7" dur="500"/>
                                        <p:tgtEl>
                                          <p:spTgt spid="139294"/>
                                        </p:tgtEl>
                                      </p:cBhvr>
                                    </p:animEffect>
                                  </p:childTnLst>
                                  <p:subTnLst>
                                    <p:animClr clrSpc="rgb" dir="cw">
                                      <p:cBhvr override="childStyle">
                                        <p:cTn dur="1" fill="hold" display="0" masterRel="nextClick" afterEffect="1"/>
                                        <p:tgtEl>
                                          <p:spTgt spid="139294"/>
                                        </p:tgtEl>
                                        <p:attrNameLst>
                                          <p:attrName>ppt_c</p:attrName>
                                        </p:attrNameLst>
                                      </p:cBhvr>
                                      <p:to>
                                        <a:srgbClr val="B0D460"/>
                                      </p:to>
                                    </p:animClr>
                                  </p:subTnLst>
                                </p:cTn>
                              </p:par>
                              <p:par>
                                <p:cTn id="8" presetID="22" presetClass="entr" presetSubtype="8"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929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929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9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94" grpId="0"/>
      <p:bldP spid="139296" grpId="0"/>
      <p:bldP spid="139299" grpId="0"/>
      <p:bldP spid="13930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en-US" b="1"/>
              <a:t>Percentile Example</a:t>
            </a:r>
          </a:p>
        </p:txBody>
      </p:sp>
      <p:sp>
        <p:nvSpPr>
          <p:cNvPr id="74755" name="Rectangle 3"/>
          <p:cNvSpPr>
            <a:spLocks noGrp="1" noChangeArrowheads="1"/>
          </p:cNvSpPr>
          <p:nvPr>
            <p:ph idx="1"/>
          </p:nvPr>
        </p:nvSpPr>
        <p:spPr/>
        <p:txBody>
          <a:bodyPr/>
          <a:lstStyle/>
          <a:p>
            <a:pPr>
              <a:buClr>
                <a:srgbClr val="8E0D30"/>
              </a:buClr>
            </a:pPr>
            <a:r>
              <a:rPr lang="en-US" altLang="en-US" dirty="0"/>
              <a:t>You scored 560 on the GMAT exam. This score puts you in the 58</a:t>
            </a:r>
            <a:r>
              <a:rPr lang="en-US" altLang="en-US" baseline="30000" dirty="0"/>
              <a:t>th</a:t>
            </a:r>
            <a:r>
              <a:rPr lang="en-US" altLang="en-US" dirty="0"/>
              <a:t> percentile. </a:t>
            </a:r>
          </a:p>
          <a:p>
            <a:pPr>
              <a:buClr>
                <a:srgbClr val="8E0D30"/>
              </a:buClr>
            </a:pPr>
            <a:r>
              <a:rPr lang="en-US" altLang="en-US" dirty="0"/>
              <a:t>What percentage of test takers scored lower than you did?</a:t>
            </a:r>
          </a:p>
          <a:p>
            <a:pPr>
              <a:buClr>
                <a:srgbClr val="8E0D30"/>
              </a:buClr>
            </a:pPr>
            <a:r>
              <a:rPr lang="en-US" altLang="en-US" dirty="0"/>
              <a:t>58% of test takers scored lower than 560.</a:t>
            </a:r>
          </a:p>
          <a:p>
            <a:pPr>
              <a:buClr>
                <a:srgbClr val="8E0D30"/>
              </a:buClr>
            </a:pPr>
            <a:r>
              <a:rPr lang="en-US" altLang="en-US" dirty="0"/>
              <a:t>What percentage of test takers scored higher than you did?</a:t>
            </a:r>
          </a:p>
          <a:p>
            <a:pPr>
              <a:buClr>
                <a:srgbClr val="8E0D30"/>
              </a:buClr>
            </a:pPr>
            <a:r>
              <a:rPr lang="en-US" altLang="en-US" dirty="0"/>
              <a:t>(100 – 58)% = 42% of test takers scored </a:t>
            </a:r>
            <a:br>
              <a:rPr lang="en-US" altLang="en-US" dirty="0"/>
            </a:br>
            <a:r>
              <a:rPr lang="en-US" altLang="en-US" dirty="0"/>
              <a:t> higher than 560.</a:t>
            </a:r>
          </a:p>
        </p:txBody>
      </p:sp>
    </p:spTree>
    <p:extLst>
      <p:ext uri="{BB962C8B-B14F-4D97-AF65-F5344CB8AC3E}">
        <p14:creationId xmlns:p14="http://schemas.microsoft.com/office/powerpoint/2010/main" val="408549407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475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47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altLang="en-US" b="1"/>
              <a:t>Outlier</a:t>
            </a:r>
          </a:p>
        </p:txBody>
      </p:sp>
      <p:sp>
        <p:nvSpPr>
          <p:cNvPr id="312323" name="Rectangle 3"/>
          <p:cNvSpPr>
            <a:spLocks noGrp="1" noChangeArrowheads="1"/>
          </p:cNvSpPr>
          <p:nvPr>
            <p:ph idx="1"/>
          </p:nvPr>
        </p:nvSpPr>
        <p:spPr>
          <a:xfrm>
            <a:off x="457200" y="1524000"/>
            <a:ext cx="8229600" cy="2209800"/>
          </a:xfrm>
        </p:spPr>
        <p:txBody>
          <a:bodyPr/>
          <a:lstStyle/>
          <a:p>
            <a:pPr marL="0" indent="0">
              <a:buClr>
                <a:srgbClr val="8E0D30"/>
              </a:buClr>
              <a:buFontTx/>
              <a:buNone/>
            </a:pPr>
            <a:r>
              <a:rPr lang="en-US" altLang="en-US" sz="2800" dirty="0">
                <a:solidFill>
                  <a:srgbClr val="141413"/>
                </a:solidFill>
              </a:rPr>
              <a:t>An observation (or measurement) that is unusually large or small relative to the other values in a data set is called an </a:t>
            </a:r>
            <a:r>
              <a:rPr lang="en-US" altLang="en-US" sz="2800" b="1" dirty="0">
                <a:solidFill>
                  <a:srgbClr val="141413"/>
                </a:solidFill>
              </a:rPr>
              <a:t>outlier</a:t>
            </a:r>
            <a:r>
              <a:rPr lang="en-US" altLang="en-US" sz="2800" dirty="0">
                <a:solidFill>
                  <a:srgbClr val="141413"/>
                </a:solidFill>
              </a:rPr>
              <a:t>. Outliers typically are attributable to one of the following causes:</a:t>
            </a:r>
          </a:p>
        </p:txBody>
      </p:sp>
      <p:sp>
        <p:nvSpPr>
          <p:cNvPr id="312331" name="Rectangle 11"/>
          <p:cNvSpPr>
            <a:spLocks noChangeArrowheads="1"/>
          </p:cNvSpPr>
          <p:nvPr/>
        </p:nvSpPr>
        <p:spPr bwMode="auto">
          <a:xfrm>
            <a:off x="457200" y="3429000"/>
            <a:ext cx="82296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buFontTx/>
              <a:buAutoNum type="arabicPeriod"/>
            </a:pPr>
            <a:r>
              <a:rPr lang="en-US" altLang="en-US" sz="2800" dirty="0">
                <a:latin typeface="+mj-lt"/>
              </a:rPr>
              <a:t>The measurement is observed, recorded, or entered into the computer incorrectly.</a:t>
            </a:r>
          </a:p>
          <a:p>
            <a:pPr eaLnBrk="1" hangingPunct="1">
              <a:buFontTx/>
              <a:buAutoNum type="arabicPeriod"/>
            </a:pPr>
            <a:r>
              <a:rPr lang="en-US" altLang="en-US" sz="2800" dirty="0">
                <a:latin typeface="+mj-lt"/>
              </a:rPr>
              <a:t>The measurement comes from a different population.</a:t>
            </a:r>
          </a:p>
          <a:p>
            <a:pPr eaLnBrk="1" hangingPunct="1">
              <a:buFontTx/>
              <a:buAutoNum type="arabicPeriod"/>
            </a:pPr>
            <a:r>
              <a:rPr lang="en-US" altLang="en-US" sz="2800" dirty="0">
                <a:latin typeface="+mj-lt"/>
              </a:rPr>
              <a:t>The measurement is correct but represents a rare (chance) event.</a:t>
            </a:r>
          </a:p>
        </p:txBody>
      </p:sp>
    </p:spTree>
    <p:extLst>
      <p:ext uri="{BB962C8B-B14F-4D97-AF65-F5344CB8AC3E}">
        <p14:creationId xmlns:p14="http://schemas.microsoft.com/office/powerpoint/2010/main" val="179330257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12331">
                                            <p:txEl>
                                              <p:pRg st="0" end="0"/>
                                            </p:txEl>
                                          </p:spTgt>
                                        </p:tgtEl>
                                        <p:attrNameLst>
                                          <p:attrName>style.visibility</p:attrName>
                                        </p:attrNameLst>
                                      </p:cBhvr>
                                      <p:to>
                                        <p:strVal val="visible"/>
                                      </p:to>
                                    </p:set>
                                    <p:animEffect transition="in" filter="wipe(left)">
                                      <p:cBhvr>
                                        <p:cTn id="7" dur="500"/>
                                        <p:tgtEl>
                                          <p:spTgt spid="312331">
                                            <p:txEl>
                                              <p:pRg st="0" end="0"/>
                                            </p:txEl>
                                          </p:spTgt>
                                        </p:tgtEl>
                                      </p:cBhvr>
                                    </p:animEffect>
                                  </p:childTnLst>
                                  <p:subTnLst>
                                    <p:animClr clrSpc="rgb" dir="cw">
                                      <p:cBhvr override="childStyle">
                                        <p:cTn dur="1" fill="hold" display="0" masterRel="nextClick" afterEffect="1"/>
                                        <p:tgtEl>
                                          <p:spTgt spid="312331">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12331">
                                            <p:txEl>
                                              <p:pRg st="1" end="1"/>
                                            </p:txEl>
                                          </p:spTgt>
                                        </p:tgtEl>
                                        <p:attrNameLst>
                                          <p:attrName>style.visibility</p:attrName>
                                        </p:attrNameLst>
                                      </p:cBhvr>
                                      <p:to>
                                        <p:strVal val="visible"/>
                                      </p:to>
                                    </p:set>
                                    <p:animEffect transition="in" filter="wipe(left)">
                                      <p:cBhvr>
                                        <p:cTn id="12" dur="500"/>
                                        <p:tgtEl>
                                          <p:spTgt spid="312331">
                                            <p:txEl>
                                              <p:pRg st="1" end="1"/>
                                            </p:txEl>
                                          </p:spTgt>
                                        </p:tgtEl>
                                      </p:cBhvr>
                                    </p:animEffect>
                                  </p:childTnLst>
                                  <p:subTnLst>
                                    <p:animClr clrSpc="rgb" dir="cw">
                                      <p:cBhvr override="childStyle">
                                        <p:cTn dur="1" fill="hold" display="0" masterRel="nextClick" afterEffect="1"/>
                                        <p:tgtEl>
                                          <p:spTgt spid="312331">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12331">
                                            <p:txEl>
                                              <p:pRg st="2" end="2"/>
                                            </p:txEl>
                                          </p:spTgt>
                                        </p:tgtEl>
                                        <p:attrNameLst>
                                          <p:attrName>style.visibility</p:attrName>
                                        </p:attrNameLst>
                                      </p:cBhvr>
                                      <p:to>
                                        <p:strVal val="visible"/>
                                      </p:to>
                                    </p:set>
                                    <p:animEffect transition="in" filter="wipe(left)">
                                      <p:cBhvr>
                                        <p:cTn id="17" dur="500"/>
                                        <p:tgtEl>
                                          <p:spTgt spid="312331">
                                            <p:txEl>
                                              <p:pRg st="2" end="2"/>
                                            </p:txEl>
                                          </p:spTgt>
                                        </p:tgtEl>
                                      </p:cBhvr>
                                    </p:animEffect>
                                  </p:childTnLst>
                                  <p:subTnLst>
                                    <p:animClr clrSpc="rgb" dir="cw">
                                      <p:cBhvr override="childStyle">
                                        <p:cTn dur="1" fill="hold" display="0" masterRel="nextClick" afterEffect="1"/>
                                        <p:tgtEl>
                                          <p:spTgt spid="312331">
                                            <p:txEl>
                                              <p:pRg st="2" end="2"/>
                                            </p:txEl>
                                          </p:spTgt>
                                        </p:tgtEl>
                                        <p:attrNameLst>
                                          <p:attrName>ppt_c</p:attrName>
                                        </p:attrNameLst>
                                      </p:cBhvr>
                                      <p:to>
                                        <a:srgbClr val="B0D46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331"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noFill/>
        </p:spPr>
        <p:txBody>
          <a:bodyPr lIns="90488" tIns="44450" rIns="90488" bIns="44450" anchorCtr="1"/>
          <a:lstStyle/>
          <a:p>
            <a:r>
              <a:rPr lang="en-US" altLang="en-US" b="1" dirty="0"/>
              <a:t>Quartiles Review</a:t>
            </a:r>
          </a:p>
        </p:txBody>
      </p:sp>
      <p:sp>
        <p:nvSpPr>
          <p:cNvPr id="139267" name="Rectangle 3"/>
          <p:cNvSpPr>
            <a:spLocks noGrp="1" noChangeArrowheads="1"/>
          </p:cNvSpPr>
          <p:nvPr>
            <p:ph idx="1"/>
          </p:nvPr>
        </p:nvSpPr>
        <p:spPr>
          <a:xfrm>
            <a:off x="457200" y="1143000"/>
            <a:ext cx="8229600" cy="609600"/>
          </a:xfrm>
        </p:spPr>
        <p:txBody>
          <a:bodyPr lIns="90488" tIns="44450" rIns="90488" bIns="44450"/>
          <a:lstStyle/>
          <a:p>
            <a:pPr marL="514350" indent="-514350">
              <a:buClr>
                <a:srgbClr val="8E0D30"/>
              </a:buClr>
              <a:buFontTx/>
              <a:buNone/>
            </a:pPr>
            <a:r>
              <a:rPr lang="en-US" altLang="en-US"/>
              <a:t>Measure of </a:t>
            </a:r>
            <a:r>
              <a:rPr lang="en-US" altLang="en-US" i="1"/>
              <a:t>noncentral</a:t>
            </a:r>
            <a:r>
              <a:rPr lang="en-US" altLang="en-US"/>
              <a:t> tendency</a:t>
            </a:r>
          </a:p>
        </p:txBody>
      </p:sp>
      <p:grpSp>
        <p:nvGrpSpPr>
          <p:cNvPr id="2" name="Group 34"/>
          <p:cNvGrpSpPr>
            <a:grpSpLocks/>
          </p:cNvGrpSpPr>
          <p:nvPr/>
        </p:nvGrpSpPr>
        <p:grpSpPr bwMode="auto">
          <a:xfrm>
            <a:off x="1524000" y="2239963"/>
            <a:ext cx="5492750" cy="1349375"/>
            <a:chOff x="904" y="2007"/>
            <a:chExt cx="3460" cy="850"/>
          </a:xfrm>
        </p:grpSpPr>
        <p:sp>
          <p:nvSpPr>
            <p:cNvPr id="83978" name="Rectangle 4"/>
            <p:cNvSpPr>
              <a:spLocks noChangeArrowheads="1"/>
            </p:cNvSpPr>
            <p:nvPr/>
          </p:nvSpPr>
          <p:spPr bwMode="auto">
            <a:xfrm>
              <a:off x="904" y="2007"/>
              <a:ext cx="867" cy="530"/>
            </a:xfrm>
            <a:prstGeom prst="rect">
              <a:avLst/>
            </a:prstGeom>
            <a:solidFill>
              <a:srgbClr val="EDA07C"/>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3979" name="Rectangle 5"/>
            <p:cNvSpPr>
              <a:spLocks noChangeArrowheads="1"/>
            </p:cNvSpPr>
            <p:nvPr/>
          </p:nvSpPr>
          <p:spPr bwMode="auto">
            <a:xfrm>
              <a:off x="1770" y="2007"/>
              <a:ext cx="866" cy="530"/>
            </a:xfrm>
            <a:prstGeom prst="rect">
              <a:avLst/>
            </a:prstGeom>
            <a:solidFill>
              <a:srgbClr val="C5AED3"/>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3980" name="Rectangle 6"/>
            <p:cNvSpPr>
              <a:spLocks noChangeArrowheads="1"/>
            </p:cNvSpPr>
            <p:nvPr/>
          </p:nvSpPr>
          <p:spPr bwMode="auto">
            <a:xfrm>
              <a:off x="2631" y="2007"/>
              <a:ext cx="867" cy="530"/>
            </a:xfrm>
            <a:prstGeom prst="rect">
              <a:avLst/>
            </a:prstGeom>
            <a:solidFill>
              <a:srgbClr val="FFE3A2"/>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83981" name="Rectangle 7"/>
            <p:cNvSpPr>
              <a:spLocks noChangeArrowheads="1"/>
            </p:cNvSpPr>
            <p:nvPr/>
          </p:nvSpPr>
          <p:spPr bwMode="auto">
            <a:xfrm>
              <a:off x="3498" y="2007"/>
              <a:ext cx="866" cy="530"/>
            </a:xfrm>
            <a:prstGeom prst="rect">
              <a:avLst/>
            </a:prstGeom>
            <a:solidFill>
              <a:srgbClr val="CFE4A1"/>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39272" name="Rectangle 8"/>
            <p:cNvSpPr>
              <a:spLocks noChangeArrowheads="1"/>
            </p:cNvSpPr>
            <p:nvPr/>
          </p:nvSpPr>
          <p:spPr bwMode="auto">
            <a:xfrm>
              <a:off x="1101" y="2133"/>
              <a:ext cx="582"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effectLst>
                    <a:outerShdw blurRad="38100" dist="38100" dir="2700000" algn="tl">
                      <a:srgbClr val="FFFFFF"/>
                    </a:outerShdw>
                  </a:effectLst>
                  <a:latin typeface="Times New Roman" charset="0"/>
                  <a:cs typeface="Arial" charset="0"/>
                </a:rPr>
                <a:t>25%</a:t>
              </a:r>
            </a:p>
          </p:txBody>
        </p:sp>
        <p:sp>
          <p:nvSpPr>
            <p:cNvPr id="139273" name="Rectangle 9"/>
            <p:cNvSpPr>
              <a:spLocks noChangeArrowheads="1"/>
            </p:cNvSpPr>
            <p:nvPr/>
          </p:nvSpPr>
          <p:spPr bwMode="auto">
            <a:xfrm>
              <a:off x="1869" y="2133"/>
              <a:ext cx="582"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effectLst>
                    <a:outerShdw blurRad="38100" dist="38100" dir="2700000" algn="tl">
                      <a:srgbClr val="FFFFFF"/>
                    </a:outerShdw>
                  </a:effectLst>
                  <a:latin typeface="Times New Roman" charset="0"/>
                  <a:cs typeface="Arial" charset="0"/>
                </a:rPr>
                <a:t>25%</a:t>
              </a:r>
            </a:p>
          </p:txBody>
        </p:sp>
        <p:sp>
          <p:nvSpPr>
            <p:cNvPr id="139274" name="Rectangle 10"/>
            <p:cNvSpPr>
              <a:spLocks noChangeArrowheads="1"/>
            </p:cNvSpPr>
            <p:nvPr/>
          </p:nvSpPr>
          <p:spPr bwMode="auto">
            <a:xfrm>
              <a:off x="2781" y="2133"/>
              <a:ext cx="582"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effectLst>
                    <a:outerShdw blurRad="38100" dist="38100" dir="2700000" algn="tl">
                      <a:srgbClr val="FFFFFF"/>
                    </a:outerShdw>
                  </a:effectLst>
                  <a:latin typeface="Times New Roman" charset="0"/>
                  <a:cs typeface="Arial" charset="0"/>
                </a:rPr>
                <a:t>25%</a:t>
              </a:r>
            </a:p>
          </p:txBody>
        </p:sp>
        <p:sp>
          <p:nvSpPr>
            <p:cNvPr id="139275" name="Rectangle 11"/>
            <p:cNvSpPr>
              <a:spLocks noChangeArrowheads="1"/>
            </p:cNvSpPr>
            <p:nvPr/>
          </p:nvSpPr>
          <p:spPr bwMode="auto">
            <a:xfrm>
              <a:off x="3645" y="2133"/>
              <a:ext cx="582"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effectLst>
                    <a:outerShdw blurRad="38100" dist="38100" dir="2700000" algn="tl">
                      <a:srgbClr val="FFFFFF"/>
                    </a:outerShdw>
                  </a:effectLst>
                  <a:latin typeface="Times New Roman" charset="0"/>
                  <a:cs typeface="Arial" charset="0"/>
                </a:rPr>
                <a:t>25%</a:t>
              </a:r>
            </a:p>
          </p:txBody>
        </p:sp>
        <p:sp>
          <p:nvSpPr>
            <p:cNvPr id="139276" name="Rectangle 12"/>
            <p:cNvSpPr>
              <a:spLocks noChangeArrowheads="1"/>
            </p:cNvSpPr>
            <p:nvPr/>
          </p:nvSpPr>
          <p:spPr bwMode="auto">
            <a:xfrm>
              <a:off x="1533" y="2532"/>
              <a:ext cx="534"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i="1" dirty="0">
                  <a:effectLst>
                    <a:outerShdw blurRad="38100" dist="38100" dir="2700000" algn="tl">
                      <a:srgbClr val="FFFFFF"/>
                    </a:outerShdw>
                  </a:effectLst>
                  <a:latin typeface="Arial" charset="0"/>
                  <a:cs typeface="Arial" charset="0"/>
                </a:rPr>
                <a:t>Q</a:t>
              </a:r>
              <a:r>
                <a:rPr lang="en-US" sz="2800" b="1" baseline="-25000" dirty="0">
                  <a:effectLst>
                    <a:outerShdw blurRad="38100" dist="38100" dir="2700000" algn="tl">
                      <a:srgbClr val="FFFFFF"/>
                    </a:outerShdw>
                  </a:effectLst>
                  <a:latin typeface="Arial" charset="0"/>
                  <a:cs typeface="Arial" charset="0"/>
                </a:rPr>
                <a:t>1</a:t>
              </a:r>
            </a:p>
          </p:txBody>
        </p:sp>
        <p:sp>
          <p:nvSpPr>
            <p:cNvPr id="139277" name="Rectangle 13"/>
            <p:cNvSpPr>
              <a:spLocks noChangeArrowheads="1"/>
            </p:cNvSpPr>
            <p:nvPr/>
          </p:nvSpPr>
          <p:spPr bwMode="auto">
            <a:xfrm>
              <a:off x="2397" y="2532"/>
              <a:ext cx="534"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i="1" dirty="0">
                  <a:effectLst>
                    <a:outerShdw blurRad="38100" dist="38100" dir="2700000" algn="tl">
                      <a:srgbClr val="FFFFFF"/>
                    </a:outerShdw>
                  </a:effectLst>
                  <a:latin typeface="Arial" charset="0"/>
                  <a:cs typeface="Arial" charset="0"/>
                </a:rPr>
                <a:t>Q</a:t>
              </a:r>
              <a:r>
                <a:rPr lang="en-US" sz="2800" b="1" baseline="-25000" dirty="0">
                  <a:effectLst>
                    <a:outerShdw blurRad="38100" dist="38100" dir="2700000" algn="tl">
                      <a:srgbClr val="FFFFFF"/>
                    </a:outerShdw>
                  </a:effectLst>
                  <a:latin typeface="Arial" charset="0"/>
                  <a:cs typeface="Arial" charset="0"/>
                </a:rPr>
                <a:t>2</a:t>
              </a:r>
            </a:p>
          </p:txBody>
        </p:sp>
        <p:sp>
          <p:nvSpPr>
            <p:cNvPr id="139278" name="Rectangle 14"/>
            <p:cNvSpPr>
              <a:spLocks noChangeArrowheads="1"/>
            </p:cNvSpPr>
            <p:nvPr/>
          </p:nvSpPr>
          <p:spPr bwMode="auto">
            <a:xfrm>
              <a:off x="3261" y="2532"/>
              <a:ext cx="534" cy="3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i="1" dirty="0">
                  <a:effectLst>
                    <a:outerShdw blurRad="38100" dist="38100" dir="2700000" algn="tl">
                      <a:srgbClr val="FFFFFF"/>
                    </a:outerShdw>
                  </a:effectLst>
                  <a:latin typeface="Arial" charset="0"/>
                  <a:cs typeface="Arial" charset="0"/>
                </a:rPr>
                <a:t>Q</a:t>
              </a:r>
              <a:r>
                <a:rPr lang="en-US" sz="2800" b="1" baseline="-25000" dirty="0">
                  <a:effectLst>
                    <a:outerShdw blurRad="38100" dist="38100" dir="2700000" algn="tl">
                      <a:srgbClr val="FFFFFF"/>
                    </a:outerShdw>
                  </a:effectLst>
                  <a:latin typeface="Arial" charset="0"/>
                  <a:cs typeface="Arial" charset="0"/>
                </a:rPr>
                <a:t>3</a:t>
              </a:r>
            </a:p>
          </p:txBody>
        </p:sp>
      </p:grpSp>
      <p:sp>
        <p:nvSpPr>
          <p:cNvPr id="139294" name="Text Box 30"/>
          <p:cNvSpPr txBox="1">
            <a:spLocks noChangeArrowheads="1"/>
          </p:cNvSpPr>
          <p:nvPr/>
        </p:nvSpPr>
        <p:spPr bwMode="auto">
          <a:xfrm>
            <a:off x="457200" y="1600200"/>
            <a:ext cx="80010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dirty="0">
                <a:latin typeface="+mj-lt"/>
              </a:rPr>
              <a:t>Split ordered data into 4 quarters</a:t>
            </a:r>
          </a:p>
        </p:txBody>
      </p:sp>
      <p:sp>
        <p:nvSpPr>
          <p:cNvPr id="139296" name="Rectangle 32"/>
          <p:cNvSpPr>
            <a:spLocks noChangeArrowheads="1"/>
          </p:cNvSpPr>
          <p:nvPr/>
        </p:nvSpPr>
        <p:spPr bwMode="auto">
          <a:xfrm>
            <a:off x="457200" y="3687763"/>
            <a:ext cx="8229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7200" indent="-4572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50000"/>
              </a:spcBef>
              <a:buFontTx/>
              <a:buNone/>
            </a:pPr>
            <a:r>
              <a:rPr lang="en-US" altLang="en-US" b="1">
                <a:latin typeface="+mj-lt"/>
              </a:rPr>
              <a:t>Lower quartile </a:t>
            </a:r>
            <a:r>
              <a:rPr lang="en-US" altLang="en-US" b="1" i="1">
                <a:latin typeface="+mj-lt"/>
              </a:rPr>
              <a:t>Q</a:t>
            </a:r>
            <a:r>
              <a:rPr lang="en-US" altLang="en-US" b="1" i="1" baseline="-25000">
                <a:latin typeface="+mj-lt"/>
              </a:rPr>
              <a:t>L</a:t>
            </a:r>
            <a:r>
              <a:rPr lang="en-US" altLang="en-US">
                <a:latin typeface="+mj-lt"/>
              </a:rPr>
              <a:t> is 25</a:t>
            </a:r>
            <a:r>
              <a:rPr lang="en-US" altLang="en-US" baseline="30000">
                <a:latin typeface="+mj-lt"/>
              </a:rPr>
              <a:t>th</a:t>
            </a:r>
            <a:r>
              <a:rPr lang="en-US" altLang="en-US">
                <a:latin typeface="+mj-lt"/>
              </a:rPr>
              <a:t> percentile.</a:t>
            </a:r>
            <a:endParaRPr lang="en-US" altLang="en-US" b="1">
              <a:latin typeface="+mj-lt"/>
            </a:endParaRPr>
          </a:p>
        </p:txBody>
      </p:sp>
      <p:sp>
        <p:nvSpPr>
          <p:cNvPr id="139299" name="Rectangle 35"/>
          <p:cNvSpPr>
            <a:spLocks noChangeArrowheads="1"/>
          </p:cNvSpPr>
          <p:nvPr/>
        </p:nvSpPr>
        <p:spPr bwMode="auto">
          <a:xfrm>
            <a:off x="457200" y="4373563"/>
            <a:ext cx="8229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7200" indent="-4572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50000"/>
              </a:spcBef>
              <a:buFontTx/>
              <a:buNone/>
            </a:pPr>
            <a:r>
              <a:rPr lang="en-US" altLang="en-US" b="1">
                <a:latin typeface="+mj-lt"/>
              </a:rPr>
              <a:t>Middle quartile </a:t>
            </a:r>
            <a:r>
              <a:rPr lang="en-US" altLang="en-US" b="1" i="1">
                <a:latin typeface="+mj-lt"/>
              </a:rPr>
              <a:t>m</a:t>
            </a:r>
            <a:r>
              <a:rPr lang="en-US" altLang="en-US">
                <a:latin typeface="+mj-lt"/>
              </a:rPr>
              <a:t> is the median.</a:t>
            </a:r>
            <a:endParaRPr lang="en-US" altLang="en-US" b="1">
              <a:latin typeface="+mj-lt"/>
            </a:endParaRPr>
          </a:p>
        </p:txBody>
      </p:sp>
      <p:sp>
        <p:nvSpPr>
          <p:cNvPr id="139300" name="Rectangle 36"/>
          <p:cNvSpPr>
            <a:spLocks noChangeArrowheads="1"/>
          </p:cNvSpPr>
          <p:nvPr/>
        </p:nvSpPr>
        <p:spPr bwMode="auto">
          <a:xfrm>
            <a:off x="457200" y="5059363"/>
            <a:ext cx="8229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7200" indent="-4572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50000"/>
              </a:spcBef>
              <a:buFontTx/>
              <a:buNone/>
            </a:pPr>
            <a:r>
              <a:rPr lang="en-US" altLang="en-US" b="1">
                <a:latin typeface="+mj-lt"/>
              </a:rPr>
              <a:t>Upper quartile </a:t>
            </a:r>
            <a:r>
              <a:rPr lang="en-US" altLang="en-US" b="1" i="1">
                <a:latin typeface="+mj-lt"/>
              </a:rPr>
              <a:t>Q</a:t>
            </a:r>
            <a:r>
              <a:rPr lang="en-US" altLang="en-US" b="1" i="1" baseline="-25000">
                <a:latin typeface="+mj-lt"/>
              </a:rPr>
              <a:t>U</a:t>
            </a:r>
            <a:r>
              <a:rPr lang="en-US" altLang="en-US">
                <a:latin typeface="+mj-lt"/>
              </a:rPr>
              <a:t> is 75</a:t>
            </a:r>
            <a:r>
              <a:rPr lang="en-US" altLang="en-US" baseline="30000">
                <a:latin typeface="+mj-lt"/>
              </a:rPr>
              <a:t>th</a:t>
            </a:r>
            <a:r>
              <a:rPr lang="en-US" altLang="en-US">
                <a:latin typeface="+mj-lt"/>
              </a:rPr>
              <a:t> percentile.</a:t>
            </a:r>
          </a:p>
        </p:txBody>
      </p:sp>
      <p:sp>
        <p:nvSpPr>
          <p:cNvPr id="139301" name="Rectangle 37"/>
          <p:cNvSpPr>
            <a:spLocks noChangeArrowheads="1"/>
          </p:cNvSpPr>
          <p:nvPr/>
        </p:nvSpPr>
        <p:spPr bwMode="auto">
          <a:xfrm>
            <a:off x="457200" y="5745163"/>
            <a:ext cx="822960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457200" indent="-4572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350000"/>
              </a:spcBef>
              <a:buFontTx/>
              <a:buNone/>
            </a:pPr>
            <a:r>
              <a:rPr lang="en-US" altLang="en-US" b="1">
                <a:latin typeface="+mj-lt"/>
              </a:rPr>
              <a:t>Interquartile range:  </a:t>
            </a:r>
            <a:r>
              <a:rPr lang="en-US" altLang="en-US">
                <a:latin typeface="+mj-lt"/>
              </a:rPr>
              <a:t>IQR = </a:t>
            </a:r>
            <a:r>
              <a:rPr lang="en-US" altLang="en-US" i="1">
                <a:latin typeface="+mj-lt"/>
              </a:rPr>
              <a:t>Q</a:t>
            </a:r>
            <a:r>
              <a:rPr lang="en-US" altLang="en-US" i="1" baseline="-25000">
                <a:latin typeface="+mj-lt"/>
              </a:rPr>
              <a:t>U</a:t>
            </a:r>
            <a:r>
              <a:rPr lang="en-US" altLang="en-US">
                <a:latin typeface="+mj-lt"/>
              </a:rPr>
              <a:t> – </a:t>
            </a:r>
            <a:r>
              <a:rPr lang="en-US" altLang="en-US" i="1">
                <a:latin typeface="+mj-lt"/>
              </a:rPr>
              <a:t>Q</a:t>
            </a:r>
            <a:r>
              <a:rPr lang="en-US" altLang="en-US" i="1" baseline="-25000">
                <a:latin typeface="+mj-lt"/>
              </a:rPr>
              <a:t>L</a:t>
            </a:r>
          </a:p>
        </p:txBody>
      </p:sp>
    </p:spTree>
    <p:extLst>
      <p:ext uri="{BB962C8B-B14F-4D97-AF65-F5344CB8AC3E}">
        <p14:creationId xmlns:p14="http://schemas.microsoft.com/office/powerpoint/2010/main" val="37070038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9267">
                                            <p:txEl>
                                              <p:pRg st="0" end="0"/>
                                            </p:txEl>
                                          </p:spTgt>
                                        </p:tgtEl>
                                        <p:attrNameLst>
                                          <p:attrName>style.visibility</p:attrName>
                                        </p:attrNameLst>
                                      </p:cBhvr>
                                      <p:to>
                                        <p:strVal val="visible"/>
                                      </p:to>
                                    </p:set>
                                    <p:animEffect transition="in" filter="wipe(left)">
                                      <p:cBhvr>
                                        <p:cTn id="7" dur="500"/>
                                        <p:tgtEl>
                                          <p:spTgt spid="139267">
                                            <p:txEl>
                                              <p:pRg st="0" end="0"/>
                                            </p:txEl>
                                          </p:spTgt>
                                        </p:tgtEl>
                                      </p:cBhvr>
                                    </p:animEffect>
                                  </p:childTnLst>
                                  <p:subTnLst>
                                    <p:animClr clrSpc="rgb" dir="cw">
                                      <p:cBhvr override="childStyle">
                                        <p:cTn dur="1" fill="hold" display="0" masterRel="nextClick" afterEffect="1"/>
                                        <p:tgtEl>
                                          <p:spTgt spid="139267">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9294"/>
                                        </p:tgtEl>
                                        <p:attrNameLst>
                                          <p:attrName>style.visibility</p:attrName>
                                        </p:attrNameLst>
                                      </p:cBhvr>
                                      <p:to>
                                        <p:strVal val="visible"/>
                                      </p:to>
                                    </p:set>
                                    <p:animEffect transition="in" filter="wipe(left)">
                                      <p:cBhvr>
                                        <p:cTn id="12" dur="500"/>
                                        <p:tgtEl>
                                          <p:spTgt spid="139294"/>
                                        </p:tgtEl>
                                      </p:cBhvr>
                                    </p:animEffect>
                                  </p:childTnLst>
                                  <p:subTnLst>
                                    <p:animClr clrSpc="rgb" dir="cw">
                                      <p:cBhvr override="childStyle">
                                        <p:cTn dur="1" fill="hold" display="0" masterRel="nextClick" afterEffect="1"/>
                                        <p:tgtEl>
                                          <p:spTgt spid="139294"/>
                                        </p:tgtEl>
                                        <p:attrNameLst>
                                          <p:attrName>ppt_c</p:attrName>
                                        </p:attrNameLst>
                                      </p:cBhvr>
                                      <p:to>
                                        <a:srgbClr val="B0D460"/>
                                      </p:to>
                                    </p:animClr>
                                  </p:subTnLst>
                                </p:cTn>
                              </p:par>
                              <p:par>
                                <p:cTn id="13" presetID="2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9296"/>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3929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39300"/>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39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67" grpId="0" build="p"/>
      <p:bldP spid="139294" grpId="0"/>
      <p:bldP spid="139296" grpId="0"/>
      <p:bldP spid="139299" grpId="0"/>
      <p:bldP spid="139300" grpId="0"/>
      <p:bldP spid="139301"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noFill/>
        </p:spPr>
        <p:txBody>
          <a:bodyPr lIns="90488" tIns="44450" rIns="90488" bIns="44450" anchorCtr="1"/>
          <a:lstStyle/>
          <a:p>
            <a:r>
              <a:rPr lang="en-US" altLang="en-US" b="1"/>
              <a:t>Quartile (</a:t>
            </a:r>
            <a:r>
              <a:rPr lang="en-US" altLang="en-US" b="1" i="1"/>
              <a:t>Q</a:t>
            </a:r>
            <a:r>
              <a:rPr lang="en-US" altLang="en-US" b="1" baseline="-25000"/>
              <a:t>2</a:t>
            </a:r>
            <a:r>
              <a:rPr lang="en-US" altLang="en-US" b="1"/>
              <a:t>) Example </a:t>
            </a:r>
          </a:p>
        </p:txBody>
      </p:sp>
      <p:sp>
        <p:nvSpPr>
          <p:cNvPr id="84995" name="Rectangle 3"/>
          <p:cNvSpPr>
            <a:spLocks noGrp="1" noChangeArrowheads="1"/>
          </p:cNvSpPr>
          <p:nvPr>
            <p:ph idx="1"/>
          </p:nvPr>
        </p:nvSpPr>
        <p:spPr/>
        <p:txBody>
          <a:bodyPr lIns="90488" tIns="44450" rIns="90488" bIns="44450"/>
          <a:lstStyle/>
          <a:p>
            <a:pPr>
              <a:buClr>
                <a:srgbClr val="8E0D30"/>
              </a:buClr>
              <a:tabLst>
                <a:tab pos="2514600" algn="ctr"/>
                <a:tab pos="3429000" algn="ctr"/>
                <a:tab pos="4343400" algn="ctr"/>
                <a:tab pos="5257800" algn="ctr"/>
                <a:tab pos="6172200" algn="ctr"/>
                <a:tab pos="7086600" algn="ctr"/>
              </a:tabLst>
            </a:pPr>
            <a:r>
              <a:rPr lang="en-US" altLang="en-US" dirty="0"/>
              <a:t>Raw Data:	10.3	4.9	8.9	11.7	6.3	7.7</a:t>
            </a:r>
          </a:p>
          <a:p>
            <a:pPr>
              <a:buClr>
                <a:srgbClr val="8E0D30"/>
              </a:buClr>
              <a:tabLst>
                <a:tab pos="2514600" algn="ctr"/>
                <a:tab pos="3429000" algn="ctr"/>
                <a:tab pos="4343400" algn="ctr"/>
                <a:tab pos="5257800" algn="ctr"/>
                <a:tab pos="6172200" algn="ctr"/>
                <a:tab pos="7086600" algn="ctr"/>
              </a:tabLst>
            </a:pPr>
            <a:r>
              <a:rPr lang="en-US" altLang="en-US" dirty="0"/>
              <a:t>Ordered:	4.9	6.3	</a:t>
            </a:r>
            <a:r>
              <a:rPr lang="en-US" altLang="en-US" b="1" dirty="0">
                <a:solidFill>
                  <a:srgbClr val="800080"/>
                </a:solidFill>
              </a:rPr>
              <a:t>7.7</a:t>
            </a:r>
            <a:r>
              <a:rPr lang="en-US" altLang="en-US" dirty="0">
                <a:solidFill>
                  <a:srgbClr val="800080"/>
                </a:solidFill>
              </a:rPr>
              <a:t>	</a:t>
            </a:r>
            <a:r>
              <a:rPr lang="en-US" altLang="en-US" b="1" dirty="0">
                <a:solidFill>
                  <a:srgbClr val="800080"/>
                </a:solidFill>
              </a:rPr>
              <a:t>8.9</a:t>
            </a:r>
            <a:r>
              <a:rPr lang="en-US" altLang="en-US" dirty="0"/>
              <a:t>	10.3	11.7</a:t>
            </a:r>
          </a:p>
          <a:p>
            <a:pPr>
              <a:buClr>
                <a:srgbClr val="8E0D30"/>
              </a:buClr>
              <a:tabLst>
                <a:tab pos="2514600" algn="ctr"/>
                <a:tab pos="3429000" algn="ctr"/>
                <a:tab pos="4343400" algn="ctr"/>
                <a:tab pos="5257800" algn="ctr"/>
                <a:tab pos="6172200" algn="ctr"/>
                <a:tab pos="7086600" algn="ctr"/>
              </a:tabLst>
            </a:pPr>
            <a:r>
              <a:rPr lang="en-US" altLang="en-US" dirty="0"/>
              <a:t>Position:	1	2	</a:t>
            </a:r>
            <a:r>
              <a:rPr lang="en-US" altLang="en-US" b="1" dirty="0">
                <a:solidFill>
                  <a:srgbClr val="800080"/>
                </a:solidFill>
              </a:rPr>
              <a:t>3</a:t>
            </a:r>
            <a:r>
              <a:rPr lang="en-US" altLang="en-US" dirty="0">
                <a:solidFill>
                  <a:srgbClr val="800080"/>
                </a:solidFill>
              </a:rPr>
              <a:t>	</a:t>
            </a:r>
            <a:r>
              <a:rPr lang="en-US" altLang="en-US" b="1" dirty="0">
                <a:solidFill>
                  <a:srgbClr val="800080"/>
                </a:solidFill>
              </a:rPr>
              <a:t>4</a:t>
            </a:r>
            <a:r>
              <a:rPr lang="en-US" altLang="en-US" dirty="0"/>
              <a:t>	5	6</a:t>
            </a:r>
          </a:p>
          <a:p>
            <a:pPr>
              <a:buClr>
                <a:srgbClr val="8E0D30"/>
              </a:buClr>
              <a:tabLst>
                <a:tab pos="2514600" algn="ctr"/>
                <a:tab pos="3429000" algn="ctr"/>
                <a:tab pos="4343400" algn="ctr"/>
                <a:tab pos="5257800" algn="ctr"/>
                <a:tab pos="6172200" algn="ctr"/>
                <a:tab pos="7086600" algn="ctr"/>
              </a:tabLst>
            </a:pPr>
            <a:endParaRPr lang="en-US" altLang="en-US" dirty="0"/>
          </a:p>
          <a:p>
            <a:pPr>
              <a:buClr>
                <a:srgbClr val="8E0D30"/>
              </a:buClr>
              <a:buFontTx/>
              <a:buNone/>
              <a:tabLst>
                <a:tab pos="2514600" algn="ctr"/>
                <a:tab pos="3429000" algn="ctr"/>
                <a:tab pos="4343400" algn="ctr"/>
                <a:tab pos="5257800" algn="ctr"/>
                <a:tab pos="6172200" algn="ctr"/>
                <a:tab pos="7086600" algn="ctr"/>
              </a:tabLst>
            </a:pPr>
            <a:r>
              <a:rPr lang="en-US" altLang="en-US" i="1" dirty="0"/>
              <a:t>Q</a:t>
            </a:r>
            <a:r>
              <a:rPr lang="en-US" altLang="en-US" baseline="-25000" dirty="0"/>
              <a:t>2</a:t>
            </a:r>
            <a:r>
              <a:rPr lang="en-US" altLang="en-US" dirty="0"/>
              <a:t> is the median, the average of the two middle scores (7.7 + 8.9)/2 = 8.3</a:t>
            </a:r>
          </a:p>
        </p:txBody>
      </p:sp>
      <p:sp>
        <p:nvSpPr>
          <p:cNvPr id="84996" name="AutoShape 4"/>
          <p:cNvSpPr>
            <a:spLocks noChangeArrowheads="1"/>
          </p:cNvSpPr>
          <p:nvPr/>
        </p:nvSpPr>
        <p:spPr bwMode="auto">
          <a:xfrm>
            <a:off x="5181600" y="2743200"/>
            <a:ext cx="215900" cy="292100"/>
          </a:xfrm>
          <a:prstGeom prst="diamond">
            <a:avLst/>
          </a:prstGeom>
          <a:solidFill>
            <a:srgbClr val="A47EB6"/>
          </a:solidFill>
          <a:ln w="28575">
            <a:solidFill>
              <a:srgbClr val="80008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901607991"/>
      </p:ext>
    </p:extLst>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noFill/>
        </p:spPr>
        <p:txBody>
          <a:bodyPr lIns="90488" tIns="44450" rIns="90488" bIns="44450" anchorCtr="1"/>
          <a:lstStyle/>
          <a:p>
            <a:r>
              <a:rPr lang="en-US" altLang="en-US" b="1"/>
              <a:t>Quartile (</a:t>
            </a:r>
            <a:r>
              <a:rPr lang="en-US" altLang="en-US" b="1" i="1"/>
              <a:t>Q</a:t>
            </a:r>
            <a:r>
              <a:rPr lang="en-US" altLang="en-US" b="1" baseline="-25000"/>
              <a:t>1</a:t>
            </a:r>
            <a:r>
              <a:rPr lang="en-US" altLang="en-US" b="1"/>
              <a:t>) Example </a:t>
            </a:r>
          </a:p>
        </p:txBody>
      </p:sp>
      <p:sp>
        <p:nvSpPr>
          <p:cNvPr id="86019" name="Rectangle 3"/>
          <p:cNvSpPr>
            <a:spLocks noGrp="1" noChangeArrowheads="1"/>
          </p:cNvSpPr>
          <p:nvPr>
            <p:ph idx="1"/>
          </p:nvPr>
        </p:nvSpPr>
        <p:spPr/>
        <p:txBody>
          <a:bodyPr lIns="90488" tIns="44450" rIns="90488" bIns="44450"/>
          <a:lstStyle/>
          <a:p>
            <a:pPr>
              <a:buClr>
                <a:srgbClr val="8E0D30"/>
              </a:buClr>
              <a:tabLst>
                <a:tab pos="2514600" algn="ctr"/>
                <a:tab pos="3429000" algn="ctr"/>
                <a:tab pos="4343400" algn="ctr"/>
                <a:tab pos="5257800" algn="ctr"/>
                <a:tab pos="6172200" algn="ctr"/>
                <a:tab pos="7086600" algn="ctr"/>
              </a:tabLst>
            </a:pPr>
            <a:r>
              <a:rPr lang="en-US" altLang="en-US" dirty="0"/>
              <a:t>Raw Data:	10.3	4.9	8.9	11.7	6.3	7.7</a:t>
            </a:r>
          </a:p>
          <a:p>
            <a:pPr>
              <a:buClr>
                <a:srgbClr val="8E0D30"/>
              </a:buClr>
              <a:tabLst>
                <a:tab pos="2514600" algn="ctr"/>
                <a:tab pos="3429000" algn="ctr"/>
                <a:tab pos="4343400" algn="ctr"/>
                <a:tab pos="5257800" algn="ctr"/>
                <a:tab pos="6172200" algn="ctr"/>
                <a:tab pos="7086600" algn="ctr"/>
              </a:tabLst>
            </a:pPr>
            <a:r>
              <a:rPr lang="en-US" altLang="en-US" dirty="0"/>
              <a:t>Ordered:	4.9	</a:t>
            </a:r>
            <a:r>
              <a:rPr lang="en-US" altLang="en-US" b="1" dirty="0">
                <a:solidFill>
                  <a:srgbClr val="800080"/>
                </a:solidFill>
              </a:rPr>
              <a:t>6.3</a:t>
            </a:r>
            <a:r>
              <a:rPr lang="en-US" altLang="en-US" dirty="0"/>
              <a:t>	7.7	8.9	10.3	11.7</a:t>
            </a:r>
          </a:p>
          <a:p>
            <a:pPr>
              <a:buClr>
                <a:srgbClr val="8E0D30"/>
              </a:buClr>
              <a:tabLst>
                <a:tab pos="2514600" algn="ctr"/>
                <a:tab pos="3429000" algn="ctr"/>
                <a:tab pos="4343400" algn="ctr"/>
                <a:tab pos="5257800" algn="ctr"/>
                <a:tab pos="6172200" algn="ctr"/>
                <a:tab pos="7086600" algn="ctr"/>
              </a:tabLst>
            </a:pPr>
            <a:r>
              <a:rPr lang="en-US" altLang="en-US" dirty="0"/>
              <a:t>Position:	1	</a:t>
            </a:r>
            <a:r>
              <a:rPr lang="en-US" altLang="en-US" b="1" dirty="0">
                <a:solidFill>
                  <a:srgbClr val="800080"/>
                </a:solidFill>
              </a:rPr>
              <a:t>2</a:t>
            </a:r>
            <a:r>
              <a:rPr lang="en-US" altLang="en-US" dirty="0"/>
              <a:t>	3	4	5	6</a:t>
            </a:r>
          </a:p>
          <a:p>
            <a:pPr>
              <a:buClr>
                <a:srgbClr val="8E0D30"/>
              </a:buClr>
              <a:buFontTx/>
              <a:buNone/>
              <a:tabLst>
                <a:tab pos="2514600" algn="ctr"/>
                <a:tab pos="3429000" algn="ctr"/>
                <a:tab pos="4343400" algn="ctr"/>
                <a:tab pos="5257800" algn="ctr"/>
                <a:tab pos="6172200" algn="ctr"/>
                <a:tab pos="7086600" algn="ctr"/>
              </a:tabLst>
            </a:pPr>
            <a:endParaRPr lang="en-US" altLang="en-US" dirty="0"/>
          </a:p>
          <a:p>
            <a:pPr>
              <a:buClr>
                <a:srgbClr val="8E0D30"/>
              </a:buClr>
              <a:buFontTx/>
              <a:buNone/>
              <a:tabLst>
                <a:tab pos="2514600" algn="ctr"/>
                <a:tab pos="3429000" algn="ctr"/>
                <a:tab pos="4343400" algn="ctr"/>
                <a:tab pos="5257800" algn="ctr"/>
                <a:tab pos="6172200" algn="ctr"/>
                <a:tab pos="7086600" algn="ctr"/>
              </a:tabLst>
            </a:pPr>
            <a:endParaRPr lang="en-US" altLang="en-US" dirty="0"/>
          </a:p>
          <a:p>
            <a:pPr>
              <a:buClr>
                <a:srgbClr val="8E0D30"/>
              </a:buClr>
              <a:buFontTx/>
              <a:buNone/>
              <a:tabLst>
                <a:tab pos="2514600" algn="ctr"/>
                <a:tab pos="3429000" algn="ctr"/>
                <a:tab pos="4343400" algn="ctr"/>
                <a:tab pos="5257800" algn="ctr"/>
                <a:tab pos="6172200" algn="ctr"/>
                <a:tab pos="7086600" algn="ctr"/>
              </a:tabLst>
            </a:pPr>
            <a:r>
              <a:rPr lang="en-US" altLang="en-US" i="1" dirty="0"/>
              <a:t>Q</a:t>
            </a:r>
            <a:r>
              <a:rPr lang="en-US" altLang="en-US" i="1" baseline="-25000" dirty="0"/>
              <a:t>L</a:t>
            </a:r>
            <a:r>
              <a:rPr lang="en-US" altLang="en-US" dirty="0"/>
              <a:t> is median of bottom half  =  6.3</a:t>
            </a:r>
          </a:p>
        </p:txBody>
      </p:sp>
    </p:spTree>
    <p:extLst>
      <p:ext uri="{BB962C8B-B14F-4D97-AF65-F5344CB8AC3E}">
        <p14:creationId xmlns:p14="http://schemas.microsoft.com/office/powerpoint/2010/main" val="443024546"/>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noFill/>
        </p:spPr>
        <p:txBody>
          <a:bodyPr lIns="90488" tIns="44450" rIns="90488" bIns="44450" anchorCtr="1"/>
          <a:lstStyle/>
          <a:p>
            <a:r>
              <a:rPr lang="en-US" altLang="en-US" b="1"/>
              <a:t>Quartile (</a:t>
            </a:r>
            <a:r>
              <a:rPr lang="en-US" altLang="en-US" b="1" i="1"/>
              <a:t>Q</a:t>
            </a:r>
            <a:r>
              <a:rPr lang="en-US" altLang="en-US" b="1" baseline="-25000"/>
              <a:t>3</a:t>
            </a:r>
            <a:r>
              <a:rPr lang="en-US" altLang="en-US" b="1"/>
              <a:t>) Example </a:t>
            </a:r>
          </a:p>
        </p:txBody>
      </p:sp>
      <p:sp>
        <p:nvSpPr>
          <p:cNvPr id="87043" name="Rectangle 3"/>
          <p:cNvSpPr>
            <a:spLocks noGrp="1" noChangeArrowheads="1"/>
          </p:cNvSpPr>
          <p:nvPr>
            <p:ph idx="1"/>
          </p:nvPr>
        </p:nvSpPr>
        <p:spPr/>
        <p:txBody>
          <a:bodyPr lIns="90488" tIns="44450" rIns="90488" bIns="44450"/>
          <a:lstStyle/>
          <a:p>
            <a:pPr>
              <a:buClr>
                <a:srgbClr val="8E0D30"/>
              </a:buClr>
              <a:tabLst>
                <a:tab pos="2514600" algn="ctr"/>
                <a:tab pos="3429000" algn="ctr"/>
                <a:tab pos="4343400" algn="ctr"/>
                <a:tab pos="5257800" algn="ctr"/>
                <a:tab pos="6172200" algn="ctr"/>
                <a:tab pos="7086600" algn="ctr"/>
              </a:tabLst>
            </a:pPr>
            <a:r>
              <a:rPr lang="en-US" altLang="en-US"/>
              <a:t>Raw Data:	10.3	4.9	8.9	11.7	6.3	7.7</a:t>
            </a:r>
          </a:p>
          <a:p>
            <a:pPr>
              <a:buClr>
                <a:srgbClr val="8E0D30"/>
              </a:buClr>
              <a:tabLst>
                <a:tab pos="2514600" algn="ctr"/>
                <a:tab pos="3429000" algn="ctr"/>
                <a:tab pos="4343400" algn="ctr"/>
                <a:tab pos="5257800" algn="ctr"/>
                <a:tab pos="6172200" algn="ctr"/>
                <a:tab pos="7086600" algn="ctr"/>
              </a:tabLst>
            </a:pPr>
            <a:r>
              <a:rPr lang="en-US" altLang="en-US"/>
              <a:t>Ordered:	4.9	6.3	7.7	8.9	</a:t>
            </a:r>
            <a:r>
              <a:rPr lang="en-US" altLang="en-US" b="1">
                <a:solidFill>
                  <a:srgbClr val="800080"/>
                </a:solidFill>
              </a:rPr>
              <a:t>10.3</a:t>
            </a:r>
            <a:r>
              <a:rPr lang="en-US" altLang="en-US"/>
              <a:t>	11.7</a:t>
            </a:r>
          </a:p>
          <a:p>
            <a:pPr>
              <a:buClr>
                <a:srgbClr val="8E0D30"/>
              </a:buClr>
              <a:tabLst>
                <a:tab pos="2514600" algn="ctr"/>
                <a:tab pos="3429000" algn="ctr"/>
                <a:tab pos="4343400" algn="ctr"/>
                <a:tab pos="5257800" algn="ctr"/>
                <a:tab pos="6172200" algn="ctr"/>
                <a:tab pos="7086600" algn="ctr"/>
              </a:tabLst>
            </a:pPr>
            <a:r>
              <a:rPr lang="en-US" altLang="en-US"/>
              <a:t>Position:	1	2	3	4	</a:t>
            </a:r>
            <a:r>
              <a:rPr lang="en-US" altLang="en-US" b="1">
                <a:solidFill>
                  <a:srgbClr val="800080"/>
                </a:solidFill>
              </a:rPr>
              <a:t>5</a:t>
            </a:r>
            <a:r>
              <a:rPr lang="en-US" altLang="en-US"/>
              <a:t>	6</a:t>
            </a:r>
          </a:p>
          <a:p>
            <a:pPr>
              <a:buClr>
                <a:srgbClr val="8E0D30"/>
              </a:buClr>
              <a:tabLst>
                <a:tab pos="2514600" algn="ctr"/>
                <a:tab pos="3429000" algn="ctr"/>
                <a:tab pos="4343400" algn="ctr"/>
                <a:tab pos="5257800" algn="ctr"/>
                <a:tab pos="6172200" algn="ctr"/>
                <a:tab pos="7086600" algn="ctr"/>
              </a:tabLst>
            </a:pPr>
            <a:endParaRPr lang="en-US" altLang="en-US"/>
          </a:p>
          <a:p>
            <a:pPr>
              <a:buClr>
                <a:srgbClr val="8E0D30"/>
              </a:buClr>
              <a:tabLst>
                <a:tab pos="2514600" algn="ctr"/>
                <a:tab pos="3429000" algn="ctr"/>
                <a:tab pos="4343400" algn="ctr"/>
                <a:tab pos="5257800" algn="ctr"/>
                <a:tab pos="6172200" algn="ctr"/>
                <a:tab pos="7086600" algn="ctr"/>
              </a:tabLst>
            </a:pPr>
            <a:endParaRPr lang="en-US" altLang="en-US"/>
          </a:p>
          <a:p>
            <a:pPr>
              <a:buClr>
                <a:srgbClr val="8E0D30"/>
              </a:buClr>
              <a:buFontTx/>
              <a:buNone/>
              <a:tabLst>
                <a:tab pos="2514600" algn="ctr"/>
                <a:tab pos="3429000" algn="ctr"/>
                <a:tab pos="4343400" algn="ctr"/>
                <a:tab pos="5257800" algn="ctr"/>
                <a:tab pos="6172200" algn="ctr"/>
                <a:tab pos="7086600" algn="ctr"/>
              </a:tabLst>
            </a:pPr>
            <a:r>
              <a:rPr lang="en-US" altLang="en-US" i="1"/>
              <a:t>Q</a:t>
            </a:r>
            <a:r>
              <a:rPr lang="en-US" altLang="en-US" i="1" baseline="-25000"/>
              <a:t>U</a:t>
            </a:r>
            <a:r>
              <a:rPr lang="en-US" altLang="en-US"/>
              <a:t> is median of bottom half  =  10.3</a:t>
            </a:r>
          </a:p>
        </p:txBody>
      </p:sp>
      <p:sp>
        <p:nvSpPr>
          <p:cNvPr id="87044" name="AutoShape 4"/>
          <p:cNvSpPr>
            <a:spLocks noChangeArrowheads="1"/>
          </p:cNvSpPr>
          <p:nvPr/>
        </p:nvSpPr>
        <p:spPr bwMode="auto">
          <a:xfrm>
            <a:off x="6629400" y="3124200"/>
            <a:ext cx="215900" cy="292100"/>
          </a:xfrm>
          <a:prstGeom prst="diamond">
            <a:avLst/>
          </a:prstGeom>
          <a:solidFill>
            <a:srgbClr val="A47EB6"/>
          </a:solidFill>
          <a:ln w="28575">
            <a:solidFill>
              <a:srgbClr val="80008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4206329696"/>
      </p:ext>
    </p:extLst>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noFill/>
        </p:spPr>
        <p:txBody>
          <a:bodyPr lIns="90488" tIns="44450" rIns="90488" bIns="44450" anchorCtr="1"/>
          <a:lstStyle/>
          <a:p>
            <a:r>
              <a:rPr lang="en-US" altLang="en-US" b="1"/>
              <a:t>Interquartile Range</a:t>
            </a:r>
          </a:p>
        </p:txBody>
      </p:sp>
      <p:sp>
        <p:nvSpPr>
          <p:cNvPr id="149507" name="Rectangle 3"/>
          <p:cNvSpPr>
            <a:spLocks noGrp="1" noChangeArrowheads="1"/>
          </p:cNvSpPr>
          <p:nvPr>
            <p:ph idx="1"/>
          </p:nvPr>
        </p:nvSpPr>
        <p:spPr/>
        <p:txBody>
          <a:bodyPr lIns="90488" tIns="44450" rIns="90488" bIns="44450"/>
          <a:lstStyle/>
          <a:p>
            <a:pPr marL="609600" indent="-609600">
              <a:buClr>
                <a:srgbClr val="8E0D30"/>
              </a:buClr>
              <a:buFontTx/>
              <a:buAutoNum type="arabicPeriod"/>
            </a:pPr>
            <a:r>
              <a:rPr lang="en-US" altLang="en-US" dirty="0"/>
              <a:t>Measure of dispersion</a:t>
            </a:r>
          </a:p>
          <a:p>
            <a:pPr marL="609600" indent="-609600">
              <a:spcBef>
                <a:spcPct val="33000"/>
              </a:spcBef>
              <a:buClr>
                <a:srgbClr val="8E0D30"/>
              </a:buClr>
              <a:buFontTx/>
              <a:buAutoNum type="arabicPeriod"/>
            </a:pPr>
            <a:r>
              <a:rPr lang="en-US" altLang="en-US" dirty="0"/>
              <a:t>Also called </a:t>
            </a:r>
            <a:r>
              <a:rPr lang="en-US" altLang="en-US" dirty="0" err="1"/>
              <a:t>midspread</a:t>
            </a:r>
            <a:endParaRPr lang="en-US" altLang="en-US" dirty="0"/>
          </a:p>
          <a:p>
            <a:pPr marL="609600" indent="-609600">
              <a:spcBef>
                <a:spcPct val="33000"/>
              </a:spcBef>
              <a:buClr>
                <a:srgbClr val="8E0D30"/>
              </a:buClr>
              <a:buFontTx/>
              <a:buAutoNum type="arabicPeriod"/>
            </a:pPr>
            <a:r>
              <a:rPr lang="en-US" altLang="en-US" dirty="0"/>
              <a:t>Difference between upper and lower quartiles</a:t>
            </a:r>
          </a:p>
          <a:p>
            <a:pPr marL="1371600" lvl="2" indent="-457200">
              <a:spcBef>
                <a:spcPct val="0"/>
              </a:spcBef>
              <a:buClr>
                <a:srgbClr val="8E0D30"/>
              </a:buClr>
            </a:pPr>
            <a:r>
              <a:rPr lang="en-US" altLang="en-US" sz="3200" dirty="0"/>
              <a:t>Interquartile Range =  </a:t>
            </a:r>
            <a:r>
              <a:rPr lang="en-US" altLang="en-US" sz="3200" i="1" dirty="0"/>
              <a:t>Q</a:t>
            </a:r>
            <a:r>
              <a:rPr lang="en-US" altLang="en-US" sz="3200" baseline="-25000" dirty="0"/>
              <a:t>U</a:t>
            </a:r>
            <a:r>
              <a:rPr lang="en-US" altLang="en-US" sz="3200" dirty="0"/>
              <a:t> – </a:t>
            </a:r>
            <a:r>
              <a:rPr lang="en-US" altLang="en-US" sz="3200" i="1" dirty="0"/>
              <a:t>Q</a:t>
            </a:r>
            <a:r>
              <a:rPr lang="en-US" altLang="en-US" sz="3200" baseline="-25000" dirty="0"/>
              <a:t>L</a:t>
            </a:r>
            <a:endParaRPr lang="en-US" altLang="en-US" sz="3200" dirty="0"/>
          </a:p>
          <a:p>
            <a:pPr marL="609600" indent="-609600">
              <a:spcBef>
                <a:spcPct val="33000"/>
              </a:spcBef>
              <a:buClr>
                <a:srgbClr val="8E0D30"/>
              </a:buClr>
              <a:buFontTx/>
              <a:buNone/>
            </a:pPr>
            <a:r>
              <a:rPr lang="en-US" altLang="en-US" dirty="0">
                <a:solidFill>
                  <a:srgbClr val="8E0D30"/>
                </a:solidFill>
              </a:rPr>
              <a:t>4.	</a:t>
            </a:r>
            <a:r>
              <a:rPr lang="en-US" altLang="en-US" dirty="0"/>
              <a:t>Spread in middle 50%</a:t>
            </a:r>
          </a:p>
          <a:p>
            <a:pPr marL="609600" indent="-609600">
              <a:spcBef>
                <a:spcPct val="33000"/>
              </a:spcBef>
              <a:buClr>
                <a:srgbClr val="8E0D30"/>
              </a:buClr>
              <a:buFontTx/>
              <a:buNone/>
            </a:pPr>
            <a:r>
              <a:rPr lang="en-US" altLang="en-US" dirty="0">
                <a:solidFill>
                  <a:srgbClr val="8E0D30"/>
                </a:solidFill>
              </a:rPr>
              <a:t>5.	</a:t>
            </a:r>
            <a:r>
              <a:rPr lang="en-US" altLang="en-US" dirty="0"/>
              <a:t>Not affected by extreme values	</a:t>
            </a:r>
          </a:p>
        </p:txBody>
      </p:sp>
    </p:spTree>
    <p:extLst>
      <p:ext uri="{BB962C8B-B14F-4D97-AF65-F5344CB8AC3E}">
        <p14:creationId xmlns:p14="http://schemas.microsoft.com/office/powerpoint/2010/main" val="378074611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9507">
                                            <p:txEl>
                                              <p:pRg st="0" end="0"/>
                                            </p:txEl>
                                          </p:spTgt>
                                        </p:tgtEl>
                                        <p:attrNameLst>
                                          <p:attrName>style.visibility</p:attrName>
                                        </p:attrNameLst>
                                      </p:cBhvr>
                                      <p:to>
                                        <p:strVal val="visible"/>
                                      </p:to>
                                    </p:set>
                                    <p:animEffect transition="in" filter="wipe(left)">
                                      <p:cBhvr>
                                        <p:cTn id="7" dur="500"/>
                                        <p:tgtEl>
                                          <p:spTgt spid="149507">
                                            <p:txEl>
                                              <p:pRg st="0" end="0"/>
                                            </p:txEl>
                                          </p:spTgt>
                                        </p:tgtEl>
                                      </p:cBhvr>
                                    </p:animEffect>
                                  </p:childTnLst>
                                  <p:subTnLst>
                                    <p:animClr clrSpc="rgb" dir="cw">
                                      <p:cBhvr override="childStyle">
                                        <p:cTn dur="1" fill="hold" display="0" masterRel="nextClick" afterEffect="1"/>
                                        <p:tgtEl>
                                          <p:spTgt spid="149507">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9507">
                                            <p:txEl>
                                              <p:pRg st="1" end="1"/>
                                            </p:txEl>
                                          </p:spTgt>
                                        </p:tgtEl>
                                        <p:attrNameLst>
                                          <p:attrName>style.visibility</p:attrName>
                                        </p:attrNameLst>
                                      </p:cBhvr>
                                      <p:to>
                                        <p:strVal val="visible"/>
                                      </p:to>
                                    </p:set>
                                    <p:animEffect transition="in" filter="wipe(left)">
                                      <p:cBhvr>
                                        <p:cTn id="12" dur="500"/>
                                        <p:tgtEl>
                                          <p:spTgt spid="149507">
                                            <p:txEl>
                                              <p:pRg st="1" end="1"/>
                                            </p:txEl>
                                          </p:spTgt>
                                        </p:tgtEl>
                                      </p:cBhvr>
                                    </p:animEffect>
                                  </p:childTnLst>
                                  <p:subTnLst>
                                    <p:animClr clrSpc="rgb" dir="cw">
                                      <p:cBhvr override="childStyle">
                                        <p:cTn dur="1" fill="hold" display="0" masterRel="nextClick" afterEffect="1"/>
                                        <p:tgtEl>
                                          <p:spTgt spid="149507">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9507">
                                            <p:txEl>
                                              <p:pRg st="2" end="2"/>
                                            </p:txEl>
                                          </p:spTgt>
                                        </p:tgtEl>
                                        <p:attrNameLst>
                                          <p:attrName>style.visibility</p:attrName>
                                        </p:attrNameLst>
                                      </p:cBhvr>
                                      <p:to>
                                        <p:strVal val="visible"/>
                                      </p:to>
                                    </p:set>
                                    <p:animEffect transition="in" filter="wipe(left)">
                                      <p:cBhvr>
                                        <p:cTn id="17" dur="500"/>
                                        <p:tgtEl>
                                          <p:spTgt spid="149507">
                                            <p:txEl>
                                              <p:pRg st="2" end="2"/>
                                            </p:txEl>
                                          </p:spTgt>
                                        </p:tgtEl>
                                      </p:cBhvr>
                                    </p:animEffect>
                                  </p:childTnLst>
                                  <p:subTnLst>
                                    <p:animClr clrSpc="rgb" dir="cw">
                                      <p:cBhvr override="childStyle">
                                        <p:cTn dur="1" fill="hold" display="0" masterRel="nextClick" afterEffect="1"/>
                                        <p:tgtEl>
                                          <p:spTgt spid="149507">
                                            <p:txEl>
                                              <p:pRg st="2" end="2"/>
                                            </p:txEl>
                                          </p:spTgt>
                                        </p:tgtEl>
                                        <p:attrNameLst>
                                          <p:attrName>ppt_c</p:attrName>
                                        </p:attrNameLst>
                                      </p:cBhvr>
                                      <p:to>
                                        <a:srgbClr val="B0D460"/>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49507">
                                            <p:txEl>
                                              <p:pRg st="3" end="3"/>
                                            </p:txEl>
                                          </p:spTgt>
                                        </p:tgtEl>
                                        <p:attrNameLst>
                                          <p:attrName>style.visibility</p:attrName>
                                        </p:attrNameLst>
                                      </p:cBhvr>
                                      <p:to>
                                        <p:strVal val="visible"/>
                                      </p:to>
                                    </p:set>
                                    <p:animEffect transition="in" filter="wipe(left)">
                                      <p:cBhvr>
                                        <p:cTn id="22" dur="500"/>
                                        <p:tgtEl>
                                          <p:spTgt spid="149507">
                                            <p:txEl>
                                              <p:pRg st="3" end="3"/>
                                            </p:txEl>
                                          </p:spTgt>
                                        </p:tgtEl>
                                      </p:cBhvr>
                                    </p:animEffect>
                                  </p:childTnLst>
                                  <p:subTnLst>
                                    <p:animClr clrSpc="rgb" dir="cw">
                                      <p:cBhvr override="childStyle">
                                        <p:cTn dur="1" fill="hold" display="0" masterRel="nextClick" afterEffect="1"/>
                                        <p:tgtEl>
                                          <p:spTgt spid="149507">
                                            <p:txEl>
                                              <p:pRg st="3" end="3"/>
                                            </p:txEl>
                                          </p:spTgt>
                                        </p:tgtEl>
                                        <p:attrNameLst>
                                          <p:attrName>ppt_c</p:attrName>
                                        </p:attrNameLst>
                                      </p:cBhvr>
                                      <p:to>
                                        <a:srgbClr val="B0D460"/>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49507">
                                            <p:txEl>
                                              <p:pRg st="4" end="4"/>
                                            </p:txEl>
                                          </p:spTgt>
                                        </p:tgtEl>
                                        <p:attrNameLst>
                                          <p:attrName>style.visibility</p:attrName>
                                        </p:attrNameLst>
                                      </p:cBhvr>
                                      <p:to>
                                        <p:strVal val="visible"/>
                                      </p:to>
                                    </p:set>
                                    <p:animEffect transition="in" filter="wipe(left)">
                                      <p:cBhvr>
                                        <p:cTn id="27" dur="500"/>
                                        <p:tgtEl>
                                          <p:spTgt spid="149507">
                                            <p:txEl>
                                              <p:pRg st="4" end="4"/>
                                            </p:txEl>
                                          </p:spTgt>
                                        </p:tgtEl>
                                      </p:cBhvr>
                                    </p:animEffect>
                                  </p:childTnLst>
                                  <p:subTnLst>
                                    <p:animClr clrSpc="rgb" dir="cw">
                                      <p:cBhvr override="childStyle">
                                        <p:cTn dur="1" fill="hold" display="0" masterRel="nextClick" afterEffect="1"/>
                                        <p:tgtEl>
                                          <p:spTgt spid="149507">
                                            <p:txEl>
                                              <p:pRg st="4" end="4"/>
                                            </p:txEl>
                                          </p:spTgt>
                                        </p:tgtEl>
                                        <p:attrNameLst>
                                          <p:attrName>ppt_c</p:attrName>
                                        </p:attrNameLst>
                                      </p:cBhvr>
                                      <p:to>
                                        <a:srgbClr val="B0D460"/>
                                      </p:to>
                                    </p:animClr>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49507">
                                            <p:txEl>
                                              <p:pRg st="5" end="5"/>
                                            </p:txEl>
                                          </p:spTgt>
                                        </p:tgtEl>
                                        <p:attrNameLst>
                                          <p:attrName>style.visibility</p:attrName>
                                        </p:attrNameLst>
                                      </p:cBhvr>
                                      <p:to>
                                        <p:strVal val="visible"/>
                                      </p:to>
                                    </p:set>
                                    <p:animEffect transition="in" filter="wipe(left)">
                                      <p:cBhvr>
                                        <p:cTn id="32" dur="500"/>
                                        <p:tgtEl>
                                          <p:spTgt spid="1495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noFill/>
        </p:spPr>
        <p:txBody>
          <a:bodyPr lIns="90488" tIns="44450" rIns="90488" bIns="44450" anchorCtr="1"/>
          <a:lstStyle/>
          <a:p>
            <a:r>
              <a:rPr lang="en-US" altLang="en-US" b="1"/>
              <a:t>Thinking Challenge</a:t>
            </a:r>
          </a:p>
        </p:txBody>
      </p:sp>
      <p:sp>
        <p:nvSpPr>
          <p:cNvPr id="89091" name="Rectangle 3"/>
          <p:cNvSpPr>
            <a:spLocks noGrp="1" noChangeArrowheads="1"/>
          </p:cNvSpPr>
          <p:nvPr>
            <p:ph type="body" sz="half" idx="1"/>
          </p:nvPr>
        </p:nvSpPr>
        <p:spPr>
          <a:xfrm>
            <a:off x="457200" y="1427702"/>
            <a:ext cx="4267200" cy="4495800"/>
          </a:xfrm>
          <a:noFill/>
        </p:spPr>
        <p:txBody>
          <a:bodyPr lIns="90488" tIns="44450" rIns="90488" bIns="44450"/>
          <a:lstStyle/>
          <a:p>
            <a:pPr>
              <a:lnSpc>
                <a:spcPct val="105000"/>
              </a:lnSpc>
            </a:pPr>
            <a:r>
              <a:rPr lang="en-US" altLang="en-US" sz="2800" dirty="0"/>
              <a:t>You’re a financial analyst for Prudential-Bache Securities. You have collected the following closing stock prices of  new stock issues:  </a:t>
            </a:r>
            <a:r>
              <a:rPr lang="en-US" altLang="en-US" sz="2800" b="1" dirty="0"/>
              <a:t>17, 16, 21, 18, 13, 16, 12, 11.</a:t>
            </a:r>
            <a:endParaRPr lang="en-US" altLang="en-US" sz="2800" dirty="0"/>
          </a:p>
          <a:p>
            <a:pPr>
              <a:lnSpc>
                <a:spcPct val="105000"/>
              </a:lnSpc>
            </a:pPr>
            <a:r>
              <a:rPr lang="en-US" altLang="en-US" sz="2800" dirty="0"/>
              <a:t>What are the </a:t>
            </a:r>
            <a:r>
              <a:rPr lang="en-US" altLang="en-US" sz="2800" b="1" dirty="0"/>
              <a:t>quartiles, </a:t>
            </a:r>
            <a:r>
              <a:rPr lang="en-US" altLang="en-US" sz="2800" b="1" i="1" dirty="0"/>
              <a:t>Q</a:t>
            </a:r>
            <a:r>
              <a:rPr lang="en-US" altLang="en-US" sz="2800" b="1" baseline="-25000" dirty="0"/>
              <a:t>1</a:t>
            </a:r>
            <a:r>
              <a:rPr lang="en-US" altLang="en-US" sz="2800" b="1" dirty="0">
                <a:solidFill>
                  <a:srgbClr val="FCFEB9"/>
                </a:solidFill>
              </a:rPr>
              <a:t> </a:t>
            </a:r>
            <a:r>
              <a:rPr lang="en-US" altLang="en-US" sz="2800" dirty="0"/>
              <a:t>and</a:t>
            </a:r>
            <a:r>
              <a:rPr lang="en-US" altLang="en-US" sz="2800" b="1" dirty="0">
                <a:solidFill>
                  <a:srgbClr val="FCFEB9"/>
                </a:solidFill>
              </a:rPr>
              <a:t> </a:t>
            </a:r>
            <a:r>
              <a:rPr lang="en-US" altLang="en-US" sz="2800" b="1" i="1" dirty="0"/>
              <a:t>Q</a:t>
            </a:r>
            <a:r>
              <a:rPr lang="en-US" altLang="en-US" sz="2800" b="1" baseline="-25000" dirty="0"/>
              <a:t>3,</a:t>
            </a:r>
            <a:r>
              <a:rPr lang="en-US" altLang="en-US" sz="2800" b="1" baseline="-25000" dirty="0">
                <a:solidFill>
                  <a:srgbClr val="FCFEB9"/>
                </a:solidFill>
              </a:rPr>
              <a:t> </a:t>
            </a:r>
            <a:r>
              <a:rPr lang="en-US" altLang="en-US" sz="2800" dirty="0"/>
              <a:t>and the </a:t>
            </a:r>
            <a:r>
              <a:rPr lang="en-US" altLang="en-US" sz="2800" b="1" dirty="0"/>
              <a:t>interquartile</a:t>
            </a:r>
            <a:r>
              <a:rPr lang="en-US" altLang="en-US" sz="2800" b="1" baseline="-25000" dirty="0"/>
              <a:t> </a:t>
            </a:r>
            <a:r>
              <a:rPr lang="en-US" altLang="en-US" sz="2800" b="1" dirty="0"/>
              <a:t>range</a:t>
            </a:r>
            <a:r>
              <a:rPr lang="en-US" altLang="en-US" sz="2800" dirty="0"/>
              <a:t>?</a:t>
            </a:r>
          </a:p>
        </p:txBody>
      </p:sp>
      <p:sp>
        <p:nvSpPr>
          <p:cNvPr id="89092" name="Freeform 4"/>
          <p:cNvSpPr>
            <a:spLocks/>
          </p:cNvSpPr>
          <p:nvPr/>
        </p:nvSpPr>
        <p:spPr bwMode="auto">
          <a:xfrm>
            <a:off x="4911725" y="2505075"/>
            <a:ext cx="3744913" cy="3051175"/>
          </a:xfrm>
          <a:custGeom>
            <a:avLst/>
            <a:gdLst>
              <a:gd name="T0" fmla="*/ 2147483647 w 2359"/>
              <a:gd name="T1" fmla="*/ 2147483647 h 1922"/>
              <a:gd name="T2" fmla="*/ 2147483647 w 2359"/>
              <a:gd name="T3" fmla="*/ 2147483647 h 1922"/>
              <a:gd name="T4" fmla="*/ 2147483647 w 2359"/>
              <a:gd name="T5" fmla="*/ 2147483647 h 1922"/>
              <a:gd name="T6" fmla="*/ 2147483647 w 2359"/>
              <a:gd name="T7" fmla="*/ 2147483647 h 1922"/>
              <a:gd name="T8" fmla="*/ 2147483647 w 2359"/>
              <a:gd name="T9" fmla="*/ 2147483647 h 1922"/>
              <a:gd name="T10" fmla="*/ 2147483647 w 2359"/>
              <a:gd name="T11" fmla="*/ 2147483647 h 1922"/>
              <a:gd name="T12" fmla="*/ 2147483647 w 2359"/>
              <a:gd name="T13" fmla="*/ 2147483647 h 1922"/>
              <a:gd name="T14" fmla="*/ 2147483647 w 2359"/>
              <a:gd name="T15" fmla="*/ 2147483647 h 1922"/>
              <a:gd name="T16" fmla="*/ 2147483647 w 2359"/>
              <a:gd name="T17" fmla="*/ 2147483647 h 1922"/>
              <a:gd name="T18" fmla="*/ 2147483647 w 2359"/>
              <a:gd name="T19" fmla="*/ 2147483647 h 1922"/>
              <a:gd name="T20" fmla="*/ 2147483647 w 2359"/>
              <a:gd name="T21" fmla="*/ 2147483647 h 1922"/>
              <a:gd name="T22" fmla="*/ 2147483647 w 2359"/>
              <a:gd name="T23" fmla="*/ 2147483647 h 1922"/>
              <a:gd name="T24" fmla="*/ 2147483647 w 2359"/>
              <a:gd name="T25" fmla="*/ 2147483647 h 1922"/>
              <a:gd name="T26" fmla="*/ 2147483647 w 2359"/>
              <a:gd name="T27" fmla="*/ 2147483647 h 1922"/>
              <a:gd name="T28" fmla="*/ 2147483647 w 2359"/>
              <a:gd name="T29" fmla="*/ 2147483647 h 1922"/>
              <a:gd name="T30" fmla="*/ 2147483647 w 2359"/>
              <a:gd name="T31" fmla="*/ 2147483647 h 1922"/>
              <a:gd name="T32" fmla="*/ 2147483647 w 2359"/>
              <a:gd name="T33" fmla="*/ 2147483647 h 1922"/>
              <a:gd name="T34" fmla="*/ 2147483647 w 2359"/>
              <a:gd name="T35" fmla="*/ 2147483647 h 1922"/>
              <a:gd name="T36" fmla="*/ 2147483647 w 2359"/>
              <a:gd name="T37" fmla="*/ 2147483647 h 1922"/>
              <a:gd name="T38" fmla="*/ 2147483647 w 2359"/>
              <a:gd name="T39" fmla="*/ 2147483647 h 1922"/>
              <a:gd name="T40" fmla="*/ 2147483647 w 2359"/>
              <a:gd name="T41" fmla="*/ 2147483647 h 1922"/>
              <a:gd name="T42" fmla="*/ 2147483647 w 2359"/>
              <a:gd name="T43" fmla="*/ 2147483647 h 1922"/>
              <a:gd name="T44" fmla="*/ 2147483647 w 2359"/>
              <a:gd name="T45" fmla="*/ 2147483647 h 1922"/>
              <a:gd name="T46" fmla="*/ 2147483647 w 2359"/>
              <a:gd name="T47" fmla="*/ 2147483647 h 1922"/>
              <a:gd name="T48" fmla="*/ 2147483647 w 2359"/>
              <a:gd name="T49" fmla="*/ 2147483647 h 1922"/>
              <a:gd name="T50" fmla="*/ 2147483647 w 2359"/>
              <a:gd name="T51" fmla="*/ 2147483647 h 1922"/>
              <a:gd name="T52" fmla="*/ 2147483647 w 2359"/>
              <a:gd name="T53" fmla="*/ 2147483647 h 1922"/>
              <a:gd name="T54" fmla="*/ 2147483647 w 2359"/>
              <a:gd name="T55" fmla="*/ 2147483647 h 1922"/>
              <a:gd name="T56" fmla="*/ 2147483647 w 2359"/>
              <a:gd name="T57" fmla="*/ 2147483647 h 1922"/>
              <a:gd name="T58" fmla="*/ 2147483647 w 2359"/>
              <a:gd name="T59" fmla="*/ 2147483647 h 1922"/>
              <a:gd name="T60" fmla="*/ 2147483647 w 2359"/>
              <a:gd name="T61" fmla="*/ 2147483647 h 1922"/>
              <a:gd name="T62" fmla="*/ 2147483647 w 2359"/>
              <a:gd name="T63" fmla="*/ 2147483647 h 1922"/>
              <a:gd name="T64" fmla="*/ 2147483647 w 2359"/>
              <a:gd name="T65" fmla="*/ 2147483647 h 1922"/>
              <a:gd name="T66" fmla="*/ 2147483647 w 2359"/>
              <a:gd name="T67" fmla="*/ 2147483647 h 1922"/>
              <a:gd name="T68" fmla="*/ 2147483647 w 2359"/>
              <a:gd name="T69" fmla="*/ 2147483647 h 1922"/>
              <a:gd name="T70" fmla="*/ 2147483647 w 2359"/>
              <a:gd name="T71" fmla="*/ 2147483647 h 1922"/>
              <a:gd name="T72" fmla="*/ 2147483647 w 2359"/>
              <a:gd name="T73" fmla="*/ 2147483647 h 1922"/>
              <a:gd name="T74" fmla="*/ 2147483647 w 2359"/>
              <a:gd name="T75" fmla="*/ 2147483647 h 1922"/>
              <a:gd name="T76" fmla="*/ 2147483647 w 2359"/>
              <a:gd name="T77" fmla="*/ 2147483647 h 1922"/>
              <a:gd name="T78" fmla="*/ 2147483647 w 2359"/>
              <a:gd name="T79" fmla="*/ 2147483647 h 1922"/>
              <a:gd name="T80" fmla="*/ 2147483647 w 2359"/>
              <a:gd name="T81" fmla="*/ 2147483647 h 1922"/>
              <a:gd name="T82" fmla="*/ 2147483647 w 2359"/>
              <a:gd name="T83" fmla="*/ 2147483647 h 1922"/>
              <a:gd name="T84" fmla="*/ 2147483647 w 2359"/>
              <a:gd name="T85" fmla="*/ 2147483647 h 1922"/>
              <a:gd name="T86" fmla="*/ 2147483647 w 2359"/>
              <a:gd name="T87" fmla="*/ 2147483647 h 1922"/>
              <a:gd name="T88" fmla="*/ 2147483647 w 2359"/>
              <a:gd name="T89" fmla="*/ 2147483647 h 1922"/>
              <a:gd name="T90" fmla="*/ 2147483647 w 2359"/>
              <a:gd name="T91" fmla="*/ 2147483647 h 1922"/>
              <a:gd name="T92" fmla="*/ 2147483647 w 2359"/>
              <a:gd name="T93" fmla="*/ 2147483647 h 1922"/>
              <a:gd name="T94" fmla="*/ 2147483647 w 2359"/>
              <a:gd name="T95" fmla="*/ 2147483647 h 1922"/>
              <a:gd name="T96" fmla="*/ 2147483647 w 2359"/>
              <a:gd name="T97" fmla="*/ 2147483647 h 1922"/>
              <a:gd name="T98" fmla="*/ 2147483647 w 2359"/>
              <a:gd name="T99" fmla="*/ 2147483647 h 1922"/>
              <a:gd name="T100" fmla="*/ 2147483647 w 2359"/>
              <a:gd name="T101" fmla="*/ 2147483647 h 1922"/>
              <a:gd name="T102" fmla="*/ 2147483647 w 2359"/>
              <a:gd name="T103" fmla="*/ 2147483647 h 1922"/>
              <a:gd name="T104" fmla="*/ 2147483647 w 2359"/>
              <a:gd name="T105" fmla="*/ 2147483647 h 1922"/>
              <a:gd name="T106" fmla="*/ 2147483647 w 2359"/>
              <a:gd name="T107" fmla="*/ 2147483647 h 1922"/>
              <a:gd name="T108" fmla="*/ 2147483647 w 2359"/>
              <a:gd name="T109" fmla="*/ 2147483647 h 1922"/>
              <a:gd name="T110" fmla="*/ 2147483647 w 2359"/>
              <a:gd name="T111" fmla="*/ 2147483647 h 1922"/>
              <a:gd name="T112" fmla="*/ 2147483647 w 2359"/>
              <a:gd name="T113" fmla="*/ 2147483647 h 19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359"/>
              <a:gd name="T172" fmla="*/ 0 h 1922"/>
              <a:gd name="T173" fmla="*/ 2359 w 2359"/>
              <a:gd name="T174" fmla="*/ 1922 h 19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359" h="1922">
                <a:moveTo>
                  <a:pt x="953" y="1781"/>
                </a:moveTo>
                <a:lnTo>
                  <a:pt x="950" y="1768"/>
                </a:lnTo>
                <a:lnTo>
                  <a:pt x="948" y="1747"/>
                </a:lnTo>
                <a:lnTo>
                  <a:pt x="942" y="1728"/>
                </a:lnTo>
                <a:lnTo>
                  <a:pt x="924" y="1722"/>
                </a:lnTo>
                <a:lnTo>
                  <a:pt x="915" y="1720"/>
                </a:lnTo>
                <a:lnTo>
                  <a:pt x="912" y="1715"/>
                </a:lnTo>
                <a:lnTo>
                  <a:pt x="912" y="1705"/>
                </a:lnTo>
                <a:lnTo>
                  <a:pt x="913" y="1692"/>
                </a:lnTo>
                <a:lnTo>
                  <a:pt x="916" y="1678"/>
                </a:lnTo>
                <a:lnTo>
                  <a:pt x="919" y="1662"/>
                </a:lnTo>
                <a:lnTo>
                  <a:pt x="917" y="1645"/>
                </a:lnTo>
                <a:lnTo>
                  <a:pt x="913" y="1630"/>
                </a:lnTo>
                <a:lnTo>
                  <a:pt x="900" y="1609"/>
                </a:lnTo>
                <a:lnTo>
                  <a:pt x="884" y="1590"/>
                </a:lnTo>
                <a:lnTo>
                  <a:pt x="864" y="1572"/>
                </a:lnTo>
                <a:lnTo>
                  <a:pt x="841" y="1556"/>
                </a:lnTo>
                <a:lnTo>
                  <a:pt x="816" y="1541"/>
                </a:lnTo>
                <a:lnTo>
                  <a:pt x="791" y="1527"/>
                </a:lnTo>
                <a:lnTo>
                  <a:pt x="765" y="1514"/>
                </a:lnTo>
                <a:lnTo>
                  <a:pt x="739" y="1501"/>
                </a:lnTo>
                <a:lnTo>
                  <a:pt x="716" y="1488"/>
                </a:lnTo>
                <a:lnTo>
                  <a:pt x="694" y="1476"/>
                </a:lnTo>
                <a:lnTo>
                  <a:pt x="676" y="1465"/>
                </a:lnTo>
                <a:lnTo>
                  <a:pt x="660" y="1452"/>
                </a:lnTo>
                <a:lnTo>
                  <a:pt x="651" y="1440"/>
                </a:lnTo>
                <a:lnTo>
                  <a:pt x="647" y="1425"/>
                </a:lnTo>
                <a:lnTo>
                  <a:pt x="650" y="1411"/>
                </a:lnTo>
                <a:lnTo>
                  <a:pt x="659" y="1396"/>
                </a:lnTo>
                <a:lnTo>
                  <a:pt x="676" y="1375"/>
                </a:lnTo>
                <a:lnTo>
                  <a:pt x="692" y="1356"/>
                </a:lnTo>
                <a:lnTo>
                  <a:pt x="708" y="1336"/>
                </a:lnTo>
                <a:lnTo>
                  <a:pt x="723" y="1317"/>
                </a:lnTo>
                <a:lnTo>
                  <a:pt x="739" y="1298"/>
                </a:lnTo>
                <a:lnTo>
                  <a:pt x="754" y="1279"/>
                </a:lnTo>
                <a:lnTo>
                  <a:pt x="770" y="1260"/>
                </a:lnTo>
                <a:lnTo>
                  <a:pt x="787" y="1242"/>
                </a:lnTo>
                <a:lnTo>
                  <a:pt x="802" y="1224"/>
                </a:lnTo>
                <a:lnTo>
                  <a:pt x="818" y="1206"/>
                </a:lnTo>
                <a:lnTo>
                  <a:pt x="835" y="1189"/>
                </a:lnTo>
                <a:lnTo>
                  <a:pt x="851" y="1171"/>
                </a:lnTo>
                <a:lnTo>
                  <a:pt x="869" y="1154"/>
                </a:lnTo>
                <a:lnTo>
                  <a:pt x="888" y="1136"/>
                </a:lnTo>
                <a:lnTo>
                  <a:pt x="907" y="1120"/>
                </a:lnTo>
                <a:lnTo>
                  <a:pt x="926" y="1103"/>
                </a:lnTo>
                <a:lnTo>
                  <a:pt x="919" y="1096"/>
                </a:lnTo>
                <a:lnTo>
                  <a:pt x="912" y="1089"/>
                </a:lnTo>
                <a:lnTo>
                  <a:pt x="904" y="1084"/>
                </a:lnTo>
                <a:lnTo>
                  <a:pt x="899" y="1079"/>
                </a:lnTo>
                <a:lnTo>
                  <a:pt x="893" y="1075"/>
                </a:lnTo>
                <a:lnTo>
                  <a:pt x="889" y="1071"/>
                </a:lnTo>
                <a:lnTo>
                  <a:pt x="885" y="1067"/>
                </a:lnTo>
                <a:lnTo>
                  <a:pt x="881" y="1063"/>
                </a:lnTo>
                <a:lnTo>
                  <a:pt x="845" y="1122"/>
                </a:lnTo>
                <a:lnTo>
                  <a:pt x="809" y="1174"/>
                </a:lnTo>
                <a:lnTo>
                  <a:pt x="771" y="1220"/>
                </a:lnTo>
                <a:lnTo>
                  <a:pt x="734" y="1260"/>
                </a:lnTo>
                <a:lnTo>
                  <a:pt x="696" y="1295"/>
                </a:lnTo>
                <a:lnTo>
                  <a:pt x="660" y="1323"/>
                </a:lnTo>
                <a:lnTo>
                  <a:pt x="625" y="1349"/>
                </a:lnTo>
                <a:lnTo>
                  <a:pt x="593" y="1370"/>
                </a:lnTo>
                <a:lnTo>
                  <a:pt x="563" y="1387"/>
                </a:lnTo>
                <a:lnTo>
                  <a:pt x="536" y="1400"/>
                </a:lnTo>
                <a:lnTo>
                  <a:pt x="512" y="1410"/>
                </a:lnTo>
                <a:lnTo>
                  <a:pt x="492" y="1418"/>
                </a:lnTo>
                <a:lnTo>
                  <a:pt x="478" y="1423"/>
                </a:lnTo>
                <a:lnTo>
                  <a:pt x="467" y="1427"/>
                </a:lnTo>
                <a:lnTo>
                  <a:pt x="462" y="1429"/>
                </a:lnTo>
                <a:lnTo>
                  <a:pt x="463" y="1431"/>
                </a:lnTo>
                <a:lnTo>
                  <a:pt x="448" y="1431"/>
                </a:lnTo>
                <a:lnTo>
                  <a:pt x="431" y="1437"/>
                </a:lnTo>
                <a:lnTo>
                  <a:pt x="410" y="1449"/>
                </a:lnTo>
                <a:lnTo>
                  <a:pt x="390" y="1467"/>
                </a:lnTo>
                <a:lnTo>
                  <a:pt x="366" y="1489"/>
                </a:lnTo>
                <a:lnTo>
                  <a:pt x="343" y="1514"/>
                </a:lnTo>
                <a:lnTo>
                  <a:pt x="321" y="1542"/>
                </a:lnTo>
                <a:lnTo>
                  <a:pt x="299" y="1572"/>
                </a:lnTo>
                <a:lnTo>
                  <a:pt x="277" y="1603"/>
                </a:lnTo>
                <a:lnTo>
                  <a:pt x="258" y="1634"/>
                </a:lnTo>
                <a:lnTo>
                  <a:pt x="241" y="1665"/>
                </a:lnTo>
                <a:lnTo>
                  <a:pt x="227" y="1696"/>
                </a:lnTo>
                <a:lnTo>
                  <a:pt x="215" y="1723"/>
                </a:lnTo>
                <a:lnTo>
                  <a:pt x="207" y="1749"/>
                </a:lnTo>
                <a:lnTo>
                  <a:pt x="205" y="1770"/>
                </a:lnTo>
                <a:lnTo>
                  <a:pt x="207" y="1787"/>
                </a:lnTo>
                <a:lnTo>
                  <a:pt x="218" y="1805"/>
                </a:lnTo>
                <a:lnTo>
                  <a:pt x="233" y="1825"/>
                </a:lnTo>
                <a:lnTo>
                  <a:pt x="253" y="1845"/>
                </a:lnTo>
                <a:lnTo>
                  <a:pt x="271" y="1863"/>
                </a:lnTo>
                <a:lnTo>
                  <a:pt x="286" y="1878"/>
                </a:lnTo>
                <a:lnTo>
                  <a:pt x="295" y="1892"/>
                </a:lnTo>
                <a:lnTo>
                  <a:pt x="295" y="1902"/>
                </a:lnTo>
                <a:lnTo>
                  <a:pt x="282" y="1905"/>
                </a:lnTo>
                <a:lnTo>
                  <a:pt x="266" y="1907"/>
                </a:lnTo>
                <a:lnTo>
                  <a:pt x="249" y="1908"/>
                </a:lnTo>
                <a:lnTo>
                  <a:pt x="232" y="1909"/>
                </a:lnTo>
                <a:lnTo>
                  <a:pt x="217" y="1911"/>
                </a:lnTo>
                <a:lnTo>
                  <a:pt x="201" y="1911"/>
                </a:lnTo>
                <a:lnTo>
                  <a:pt x="185" y="1911"/>
                </a:lnTo>
                <a:lnTo>
                  <a:pt x="168" y="1909"/>
                </a:lnTo>
                <a:lnTo>
                  <a:pt x="152" y="1908"/>
                </a:lnTo>
                <a:lnTo>
                  <a:pt x="139" y="1905"/>
                </a:lnTo>
                <a:lnTo>
                  <a:pt x="132" y="1900"/>
                </a:lnTo>
                <a:lnTo>
                  <a:pt x="128" y="1892"/>
                </a:lnTo>
                <a:lnTo>
                  <a:pt x="127" y="1885"/>
                </a:lnTo>
                <a:lnTo>
                  <a:pt x="128" y="1874"/>
                </a:lnTo>
                <a:lnTo>
                  <a:pt x="130" y="1863"/>
                </a:lnTo>
                <a:lnTo>
                  <a:pt x="132" y="1851"/>
                </a:lnTo>
                <a:lnTo>
                  <a:pt x="132" y="1837"/>
                </a:lnTo>
                <a:lnTo>
                  <a:pt x="126" y="1821"/>
                </a:lnTo>
                <a:lnTo>
                  <a:pt x="114" y="1809"/>
                </a:lnTo>
                <a:lnTo>
                  <a:pt x="104" y="1797"/>
                </a:lnTo>
                <a:lnTo>
                  <a:pt x="100" y="1784"/>
                </a:lnTo>
                <a:lnTo>
                  <a:pt x="109" y="1753"/>
                </a:lnTo>
                <a:lnTo>
                  <a:pt x="121" y="1728"/>
                </a:lnTo>
                <a:lnTo>
                  <a:pt x="136" y="1707"/>
                </a:lnTo>
                <a:lnTo>
                  <a:pt x="152" y="1691"/>
                </a:lnTo>
                <a:lnTo>
                  <a:pt x="166" y="1675"/>
                </a:lnTo>
                <a:lnTo>
                  <a:pt x="180" y="1661"/>
                </a:lnTo>
                <a:lnTo>
                  <a:pt x="192" y="1644"/>
                </a:lnTo>
                <a:lnTo>
                  <a:pt x="198" y="1626"/>
                </a:lnTo>
                <a:lnTo>
                  <a:pt x="206" y="1590"/>
                </a:lnTo>
                <a:lnTo>
                  <a:pt x="211" y="1554"/>
                </a:lnTo>
                <a:lnTo>
                  <a:pt x="215" y="1517"/>
                </a:lnTo>
                <a:lnTo>
                  <a:pt x="219" y="1481"/>
                </a:lnTo>
                <a:lnTo>
                  <a:pt x="224" y="1445"/>
                </a:lnTo>
                <a:lnTo>
                  <a:pt x="229" y="1411"/>
                </a:lnTo>
                <a:lnTo>
                  <a:pt x="238" y="1378"/>
                </a:lnTo>
                <a:lnTo>
                  <a:pt x="250" y="1347"/>
                </a:lnTo>
                <a:lnTo>
                  <a:pt x="264" y="1327"/>
                </a:lnTo>
                <a:lnTo>
                  <a:pt x="285" y="1310"/>
                </a:lnTo>
                <a:lnTo>
                  <a:pt x="310" y="1296"/>
                </a:lnTo>
                <a:lnTo>
                  <a:pt x="335" y="1282"/>
                </a:lnTo>
                <a:lnTo>
                  <a:pt x="360" y="1269"/>
                </a:lnTo>
                <a:lnTo>
                  <a:pt x="382" y="1254"/>
                </a:lnTo>
                <a:lnTo>
                  <a:pt x="396" y="1237"/>
                </a:lnTo>
                <a:lnTo>
                  <a:pt x="403" y="1216"/>
                </a:lnTo>
                <a:lnTo>
                  <a:pt x="404" y="1162"/>
                </a:lnTo>
                <a:lnTo>
                  <a:pt x="401" y="1109"/>
                </a:lnTo>
                <a:lnTo>
                  <a:pt x="395" y="1054"/>
                </a:lnTo>
                <a:lnTo>
                  <a:pt x="385" y="1000"/>
                </a:lnTo>
                <a:lnTo>
                  <a:pt x="372" y="946"/>
                </a:lnTo>
                <a:lnTo>
                  <a:pt x="355" y="892"/>
                </a:lnTo>
                <a:lnTo>
                  <a:pt x="334" y="839"/>
                </a:lnTo>
                <a:lnTo>
                  <a:pt x="311" y="788"/>
                </a:lnTo>
                <a:lnTo>
                  <a:pt x="290" y="846"/>
                </a:lnTo>
                <a:lnTo>
                  <a:pt x="279" y="907"/>
                </a:lnTo>
                <a:lnTo>
                  <a:pt x="272" y="969"/>
                </a:lnTo>
                <a:lnTo>
                  <a:pt x="268" y="1031"/>
                </a:lnTo>
                <a:lnTo>
                  <a:pt x="262" y="1093"/>
                </a:lnTo>
                <a:lnTo>
                  <a:pt x="250" y="1152"/>
                </a:lnTo>
                <a:lnTo>
                  <a:pt x="231" y="1210"/>
                </a:lnTo>
                <a:lnTo>
                  <a:pt x="197" y="1265"/>
                </a:lnTo>
                <a:lnTo>
                  <a:pt x="192" y="1270"/>
                </a:lnTo>
                <a:lnTo>
                  <a:pt x="184" y="1276"/>
                </a:lnTo>
                <a:lnTo>
                  <a:pt x="176" y="1279"/>
                </a:lnTo>
                <a:lnTo>
                  <a:pt x="166" y="1283"/>
                </a:lnTo>
                <a:lnTo>
                  <a:pt x="157" y="1289"/>
                </a:lnTo>
                <a:lnTo>
                  <a:pt x="148" y="1294"/>
                </a:lnTo>
                <a:lnTo>
                  <a:pt x="141" y="1299"/>
                </a:lnTo>
                <a:lnTo>
                  <a:pt x="136" y="1307"/>
                </a:lnTo>
                <a:lnTo>
                  <a:pt x="128" y="1322"/>
                </a:lnTo>
                <a:lnTo>
                  <a:pt x="122" y="1339"/>
                </a:lnTo>
                <a:lnTo>
                  <a:pt x="115" y="1354"/>
                </a:lnTo>
                <a:lnTo>
                  <a:pt x="110" y="1371"/>
                </a:lnTo>
                <a:lnTo>
                  <a:pt x="105" y="1388"/>
                </a:lnTo>
                <a:lnTo>
                  <a:pt x="101" y="1405"/>
                </a:lnTo>
                <a:lnTo>
                  <a:pt x="99" y="1423"/>
                </a:lnTo>
                <a:lnTo>
                  <a:pt x="96" y="1440"/>
                </a:lnTo>
                <a:lnTo>
                  <a:pt x="96" y="1453"/>
                </a:lnTo>
                <a:lnTo>
                  <a:pt x="97" y="1492"/>
                </a:lnTo>
                <a:lnTo>
                  <a:pt x="95" y="1520"/>
                </a:lnTo>
                <a:lnTo>
                  <a:pt x="91" y="1541"/>
                </a:lnTo>
                <a:lnTo>
                  <a:pt x="83" y="1555"/>
                </a:lnTo>
                <a:lnTo>
                  <a:pt x="70" y="1567"/>
                </a:lnTo>
                <a:lnTo>
                  <a:pt x="55" y="1574"/>
                </a:lnTo>
                <a:lnTo>
                  <a:pt x="33" y="1582"/>
                </a:lnTo>
                <a:lnTo>
                  <a:pt x="6" y="1591"/>
                </a:lnTo>
                <a:lnTo>
                  <a:pt x="0" y="1570"/>
                </a:lnTo>
                <a:lnTo>
                  <a:pt x="4" y="1550"/>
                </a:lnTo>
                <a:lnTo>
                  <a:pt x="12" y="1530"/>
                </a:lnTo>
                <a:lnTo>
                  <a:pt x="24" y="1511"/>
                </a:lnTo>
                <a:lnTo>
                  <a:pt x="37" y="1493"/>
                </a:lnTo>
                <a:lnTo>
                  <a:pt x="48" y="1476"/>
                </a:lnTo>
                <a:lnTo>
                  <a:pt x="56" y="1461"/>
                </a:lnTo>
                <a:lnTo>
                  <a:pt x="60" y="1448"/>
                </a:lnTo>
                <a:lnTo>
                  <a:pt x="61" y="1423"/>
                </a:lnTo>
                <a:lnTo>
                  <a:pt x="64" y="1400"/>
                </a:lnTo>
                <a:lnTo>
                  <a:pt x="66" y="1379"/>
                </a:lnTo>
                <a:lnTo>
                  <a:pt x="71" y="1361"/>
                </a:lnTo>
                <a:lnTo>
                  <a:pt x="78" y="1344"/>
                </a:lnTo>
                <a:lnTo>
                  <a:pt x="87" y="1329"/>
                </a:lnTo>
                <a:lnTo>
                  <a:pt x="97" y="1314"/>
                </a:lnTo>
                <a:lnTo>
                  <a:pt x="109" y="1300"/>
                </a:lnTo>
                <a:lnTo>
                  <a:pt x="157" y="1238"/>
                </a:lnTo>
                <a:lnTo>
                  <a:pt x="190" y="1171"/>
                </a:lnTo>
                <a:lnTo>
                  <a:pt x="211" y="1102"/>
                </a:lnTo>
                <a:lnTo>
                  <a:pt x="223" y="1029"/>
                </a:lnTo>
                <a:lnTo>
                  <a:pt x="228" y="955"/>
                </a:lnTo>
                <a:lnTo>
                  <a:pt x="229" y="880"/>
                </a:lnTo>
                <a:lnTo>
                  <a:pt x="228" y="806"/>
                </a:lnTo>
                <a:lnTo>
                  <a:pt x="228" y="735"/>
                </a:lnTo>
                <a:lnTo>
                  <a:pt x="229" y="719"/>
                </a:lnTo>
                <a:lnTo>
                  <a:pt x="236" y="703"/>
                </a:lnTo>
                <a:lnTo>
                  <a:pt x="244" y="687"/>
                </a:lnTo>
                <a:lnTo>
                  <a:pt x="255" y="673"/>
                </a:lnTo>
                <a:lnTo>
                  <a:pt x="267" y="659"/>
                </a:lnTo>
                <a:lnTo>
                  <a:pt x="281" y="648"/>
                </a:lnTo>
                <a:lnTo>
                  <a:pt x="297" y="639"/>
                </a:lnTo>
                <a:lnTo>
                  <a:pt x="312" y="634"/>
                </a:lnTo>
                <a:lnTo>
                  <a:pt x="337" y="628"/>
                </a:lnTo>
                <a:lnTo>
                  <a:pt x="360" y="619"/>
                </a:lnTo>
                <a:lnTo>
                  <a:pt x="382" y="608"/>
                </a:lnTo>
                <a:lnTo>
                  <a:pt x="404" y="598"/>
                </a:lnTo>
                <a:lnTo>
                  <a:pt x="425" y="585"/>
                </a:lnTo>
                <a:lnTo>
                  <a:pt x="447" y="573"/>
                </a:lnTo>
                <a:lnTo>
                  <a:pt x="467" y="561"/>
                </a:lnTo>
                <a:lnTo>
                  <a:pt x="488" y="549"/>
                </a:lnTo>
                <a:lnTo>
                  <a:pt x="509" y="537"/>
                </a:lnTo>
                <a:lnTo>
                  <a:pt x="529" y="527"/>
                </a:lnTo>
                <a:lnTo>
                  <a:pt x="551" y="518"/>
                </a:lnTo>
                <a:lnTo>
                  <a:pt x="573" y="511"/>
                </a:lnTo>
                <a:lnTo>
                  <a:pt x="594" y="506"/>
                </a:lnTo>
                <a:lnTo>
                  <a:pt x="617" y="504"/>
                </a:lnTo>
                <a:lnTo>
                  <a:pt x="642" y="505"/>
                </a:lnTo>
                <a:lnTo>
                  <a:pt x="667" y="509"/>
                </a:lnTo>
                <a:lnTo>
                  <a:pt x="709" y="519"/>
                </a:lnTo>
                <a:lnTo>
                  <a:pt x="751" y="528"/>
                </a:lnTo>
                <a:lnTo>
                  <a:pt x="793" y="537"/>
                </a:lnTo>
                <a:lnTo>
                  <a:pt x="835" y="546"/>
                </a:lnTo>
                <a:lnTo>
                  <a:pt x="876" y="554"/>
                </a:lnTo>
                <a:lnTo>
                  <a:pt x="917" y="561"/>
                </a:lnTo>
                <a:lnTo>
                  <a:pt x="959" y="567"/>
                </a:lnTo>
                <a:lnTo>
                  <a:pt x="999" y="572"/>
                </a:lnTo>
                <a:lnTo>
                  <a:pt x="1040" y="576"/>
                </a:lnTo>
                <a:lnTo>
                  <a:pt x="1080" y="579"/>
                </a:lnTo>
                <a:lnTo>
                  <a:pt x="1122" y="580"/>
                </a:lnTo>
                <a:lnTo>
                  <a:pt x="1163" y="579"/>
                </a:lnTo>
                <a:lnTo>
                  <a:pt x="1204" y="576"/>
                </a:lnTo>
                <a:lnTo>
                  <a:pt x="1245" y="572"/>
                </a:lnTo>
                <a:lnTo>
                  <a:pt x="1286" y="566"/>
                </a:lnTo>
                <a:lnTo>
                  <a:pt x="1327" y="558"/>
                </a:lnTo>
                <a:lnTo>
                  <a:pt x="1360" y="549"/>
                </a:lnTo>
                <a:lnTo>
                  <a:pt x="1390" y="537"/>
                </a:lnTo>
                <a:lnTo>
                  <a:pt x="1421" y="522"/>
                </a:lnTo>
                <a:lnTo>
                  <a:pt x="1449" y="505"/>
                </a:lnTo>
                <a:lnTo>
                  <a:pt x="1477" y="486"/>
                </a:lnTo>
                <a:lnTo>
                  <a:pt x="1506" y="466"/>
                </a:lnTo>
                <a:lnTo>
                  <a:pt x="1533" y="444"/>
                </a:lnTo>
                <a:lnTo>
                  <a:pt x="1560" y="421"/>
                </a:lnTo>
                <a:lnTo>
                  <a:pt x="1586" y="396"/>
                </a:lnTo>
                <a:lnTo>
                  <a:pt x="1612" y="372"/>
                </a:lnTo>
                <a:lnTo>
                  <a:pt x="1638" y="347"/>
                </a:lnTo>
                <a:lnTo>
                  <a:pt x="1664" y="322"/>
                </a:lnTo>
                <a:lnTo>
                  <a:pt x="1689" y="298"/>
                </a:lnTo>
                <a:lnTo>
                  <a:pt x="1715" y="275"/>
                </a:lnTo>
                <a:lnTo>
                  <a:pt x="1741" y="251"/>
                </a:lnTo>
                <a:lnTo>
                  <a:pt x="1767" y="231"/>
                </a:lnTo>
                <a:lnTo>
                  <a:pt x="1763" y="248"/>
                </a:lnTo>
                <a:lnTo>
                  <a:pt x="1763" y="262"/>
                </a:lnTo>
                <a:lnTo>
                  <a:pt x="1767" y="275"/>
                </a:lnTo>
                <a:lnTo>
                  <a:pt x="1771" y="284"/>
                </a:lnTo>
                <a:lnTo>
                  <a:pt x="1779" y="293"/>
                </a:lnTo>
                <a:lnTo>
                  <a:pt x="1787" y="299"/>
                </a:lnTo>
                <a:lnTo>
                  <a:pt x="1797" y="303"/>
                </a:lnTo>
                <a:lnTo>
                  <a:pt x="1806" y="307"/>
                </a:lnTo>
                <a:lnTo>
                  <a:pt x="1828" y="312"/>
                </a:lnTo>
                <a:lnTo>
                  <a:pt x="1846" y="315"/>
                </a:lnTo>
                <a:lnTo>
                  <a:pt x="1863" y="313"/>
                </a:lnTo>
                <a:lnTo>
                  <a:pt x="1878" y="311"/>
                </a:lnTo>
                <a:lnTo>
                  <a:pt x="1893" y="304"/>
                </a:lnTo>
                <a:lnTo>
                  <a:pt x="1907" y="295"/>
                </a:lnTo>
                <a:lnTo>
                  <a:pt x="1924" y="284"/>
                </a:lnTo>
                <a:lnTo>
                  <a:pt x="1940" y="269"/>
                </a:lnTo>
                <a:lnTo>
                  <a:pt x="1951" y="257"/>
                </a:lnTo>
                <a:lnTo>
                  <a:pt x="1960" y="238"/>
                </a:lnTo>
                <a:lnTo>
                  <a:pt x="1964" y="224"/>
                </a:lnTo>
                <a:lnTo>
                  <a:pt x="1962" y="222"/>
                </a:lnTo>
                <a:lnTo>
                  <a:pt x="1940" y="241"/>
                </a:lnTo>
                <a:lnTo>
                  <a:pt x="1917" y="259"/>
                </a:lnTo>
                <a:lnTo>
                  <a:pt x="1893" y="273"/>
                </a:lnTo>
                <a:lnTo>
                  <a:pt x="1867" y="284"/>
                </a:lnTo>
                <a:lnTo>
                  <a:pt x="1844" y="289"/>
                </a:lnTo>
                <a:lnTo>
                  <a:pt x="1822" y="288"/>
                </a:lnTo>
                <a:lnTo>
                  <a:pt x="1803" y="279"/>
                </a:lnTo>
                <a:lnTo>
                  <a:pt x="1789" y="262"/>
                </a:lnTo>
                <a:lnTo>
                  <a:pt x="1778" y="231"/>
                </a:lnTo>
                <a:lnTo>
                  <a:pt x="1775" y="198"/>
                </a:lnTo>
                <a:lnTo>
                  <a:pt x="1779" y="166"/>
                </a:lnTo>
                <a:lnTo>
                  <a:pt x="1791" y="135"/>
                </a:lnTo>
                <a:lnTo>
                  <a:pt x="1807" y="103"/>
                </a:lnTo>
                <a:lnTo>
                  <a:pt x="1829" y="72"/>
                </a:lnTo>
                <a:lnTo>
                  <a:pt x="1854" y="43"/>
                </a:lnTo>
                <a:lnTo>
                  <a:pt x="1882" y="16"/>
                </a:lnTo>
                <a:lnTo>
                  <a:pt x="1891" y="10"/>
                </a:lnTo>
                <a:lnTo>
                  <a:pt x="1902" y="4"/>
                </a:lnTo>
                <a:lnTo>
                  <a:pt x="1911" y="3"/>
                </a:lnTo>
                <a:lnTo>
                  <a:pt x="1920" y="2"/>
                </a:lnTo>
                <a:lnTo>
                  <a:pt x="1929" y="2"/>
                </a:lnTo>
                <a:lnTo>
                  <a:pt x="1938" y="2"/>
                </a:lnTo>
                <a:lnTo>
                  <a:pt x="1947" y="2"/>
                </a:lnTo>
                <a:lnTo>
                  <a:pt x="1956" y="0"/>
                </a:lnTo>
                <a:lnTo>
                  <a:pt x="1940" y="19"/>
                </a:lnTo>
                <a:lnTo>
                  <a:pt x="1922" y="35"/>
                </a:lnTo>
                <a:lnTo>
                  <a:pt x="1906" y="53"/>
                </a:lnTo>
                <a:lnTo>
                  <a:pt x="1890" y="72"/>
                </a:lnTo>
                <a:lnTo>
                  <a:pt x="1877" y="91"/>
                </a:lnTo>
                <a:lnTo>
                  <a:pt x="1868" y="113"/>
                </a:lnTo>
                <a:lnTo>
                  <a:pt x="1865" y="136"/>
                </a:lnTo>
                <a:lnTo>
                  <a:pt x="1869" y="161"/>
                </a:lnTo>
                <a:lnTo>
                  <a:pt x="1875" y="173"/>
                </a:lnTo>
                <a:lnTo>
                  <a:pt x="1884" y="183"/>
                </a:lnTo>
                <a:lnTo>
                  <a:pt x="1894" y="191"/>
                </a:lnTo>
                <a:lnTo>
                  <a:pt x="1903" y="193"/>
                </a:lnTo>
                <a:lnTo>
                  <a:pt x="1915" y="192"/>
                </a:lnTo>
                <a:lnTo>
                  <a:pt x="1926" y="188"/>
                </a:lnTo>
                <a:lnTo>
                  <a:pt x="1937" y="183"/>
                </a:lnTo>
                <a:lnTo>
                  <a:pt x="1946" y="178"/>
                </a:lnTo>
                <a:lnTo>
                  <a:pt x="1955" y="173"/>
                </a:lnTo>
                <a:lnTo>
                  <a:pt x="1965" y="170"/>
                </a:lnTo>
                <a:lnTo>
                  <a:pt x="1977" y="170"/>
                </a:lnTo>
                <a:lnTo>
                  <a:pt x="1988" y="173"/>
                </a:lnTo>
                <a:lnTo>
                  <a:pt x="2006" y="179"/>
                </a:lnTo>
                <a:lnTo>
                  <a:pt x="2019" y="182"/>
                </a:lnTo>
                <a:lnTo>
                  <a:pt x="2028" y="182"/>
                </a:lnTo>
                <a:lnTo>
                  <a:pt x="2037" y="182"/>
                </a:lnTo>
                <a:lnTo>
                  <a:pt x="2046" y="183"/>
                </a:lnTo>
                <a:lnTo>
                  <a:pt x="2058" y="186"/>
                </a:lnTo>
                <a:lnTo>
                  <a:pt x="2076" y="193"/>
                </a:lnTo>
                <a:lnTo>
                  <a:pt x="2102" y="206"/>
                </a:lnTo>
                <a:lnTo>
                  <a:pt x="2123" y="217"/>
                </a:lnTo>
                <a:lnTo>
                  <a:pt x="2139" y="226"/>
                </a:lnTo>
                <a:lnTo>
                  <a:pt x="2154" y="236"/>
                </a:lnTo>
                <a:lnTo>
                  <a:pt x="2166" y="245"/>
                </a:lnTo>
                <a:lnTo>
                  <a:pt x="2176" y="254"/>
                </a:lnTo>
                <a:lnTo>
                  <a:pt x="2185" y="264"/>
                </a:lnTo>
                <a:lnTo>
                  <a:pt x="2191" y="275"/>
                </a:lnTo>
                <a:lnTo>
                  <a:pt x="2198" y="286"/>
                </a:lnTo>
                <a:lnTo>
                  <a:pt x="2207" y="297"/>
                </a:lnTo>
                <a:lnTo>
                  <a:pt x="2220" y="306"/>
                </a:lnTo>
                <a:lnTo>
                  <a:pt x="2237" y="312"/>
                </a:lnTo>
                <a:lnTo>
                  <a:pt x="2256" y="319"/>
                </a:lnTo>
                <a:lnTo>
                  <a:pt x="2279" y="326"/>
                </a:lnTo>
                <a:lnTo>
                  <a:pt x="2303" y="337"/>
                </a:lnTo>
                <a:lnTo>
                  <a:pt x="2328" y="351"/>
                </a:lnTo>
                <a:lnTo>
                  <a:pt x="2353" y="370"/>
                </a:lnTo>
                <a:lnTo>
                  <a:pt x="2358" y="381"/>
                </a:lnTo>
                <a:lnTo>
                  <a:pt x="2358" y="397"/>
                </a:lnTo>
                <a:lnTo>
                  <a:pt x="2353" y="417"/>
                </a:lnTo>
                <a:lnTo>
                  <a:pt x="2345" y="437"/>
                </a:lnTo>
                <a:lnTo>
                  <a:pt x="2335" y="458"/>
                </a:lnTo>
                <a:lnTo>
                  <a:pt x="2322" y="475"/>
                </a:lnTo>
                <a:lnTo>
                  <a:pt x="2309" y="487"/>
                </a:lnTo>
                <a:lnTo>
                  <a:pt x="2296" y="492"/>
                </a:lnTo>
                <a:lnTo>
                  <a:pt x="2259" y="498"/>
                </a:lnTo>
                <a:lnTo>
                  <a:pt x="2222" y="509"/>
                </a:lnTo>
                <a:lnTo>
                  <a:pt x="2188" y="523"/>
                </a:lnTo>
                <a:lnTo>
                  <a:pt x="2156" y="539"/>
                </a:lnTo>
                <a:lnTo>
                  <a:pt x="2125" y="558"/>
                </a:lnTo>
                <a:lnTo>
                  <a:pt x="2096" y="579"/>
                </a:lnTo>
                <a:lnTo>
                  <a:pt x="2068" y="602"/>
                </a:lnTo>
                <a:lnTo>
                  <a:pt x="2044" y="626"/>
                </a:lnTo>
                <a:lnTo>
                  <a:pt x="2021" y="652"/>
                </a:lnTo>
                <a:lnTo>
                  <a:pt x="2000" y="681"/>
                </a:lnTo>
                <a:lnTo>
                  <a:pt x="1982" y="709"/>
                </a:lnTo>
                <a:lnTo>
                  <a:pt x="1966" y="740"/>
                </a:lnTo>
                <a:lnTo>
                  <a:pt x="1952" y="770"/>
                </a:lnTo>
                <a:lnTo>
                  <a:pt x="1942" y="800"/>
                </a:lnTo>
                <a:lnTo>
                  <a:pt x="1933" y="832"/>
                </a:lnTo>
                <a:lnTo>
                  <a:pt x="1928" y="863"/>
                </a:lnTo>
                <a:lnTo>
                  <a:pt x="1921" y="899"/>
                </a:lnTo>
                <a:lnTo>
                  <a:pt x="1915" y="934"/>
                </a:lnTo>
                <a:lnTo>
                  <a:pt x="1904" y="970"/>
                </a:lnTo>
                <a:lnTo>
                  <a:pt x="1893" y="1005"/>
                </a:lnTo>
                <a:lnTo>
                  <a:pt x="1877" y="1039"/>
                </a:lnTo>
                <a:lnTo>
                  <a:pt x="1859" y="1070"/>
                </a:lnTo>
                <a:lnTo>
                  <a:pt x="1836" y="1098"/>
                </a:lnTo>
                <a:lnTo>
                  <a:pt x="1809" y="1122"/>
                </a:lnTo>
                <a:lnTo>
                  <a:pt x="1801" y="1124"/>
                </a:lnTo>
                <a:lnTo>
                  <a:pt x="1792" y="1126"/>
                </a:lnTo>
                <a:lnTo>
                  <a:pt x="1783" y="1123"/>
                </a:lnTo>
                <a:lnTo>
                  <a:pt x="1772" y="1119"/>
                </a:lnTo>
                <a:lnTo>
                  <a:pt x="1764" y="1114"/>
                </a:lnTo>
                <a:lnTo>
                  <a:pt x="1757" y="1106"/>
                </a:lnTo>
                <a:lnTo>
                  <a:pt x="1751" y="1100"/>
                </a:lnTo>
                <a:lnTo>
                  <a:pt x="1749" y="1092"/>
                </a:lnTo>
                <a:lnTo>
                  <a:pt x="1748" y="1070"/>
                </a:lnTo>
                <a:lnTo>
                  <a:pt x="1746" y="1047"/>
                </a:lnTo>
                <a:lnTo>
                  <a:pt x="1748" y="1023"/>
                </a:lnTo>
                <a:lnTo>
                  <a:pt x="1748" y="999"/>
                </a:lnTo>
                <a:lnTo>
                  <a:pt x="1749" y="974"/>
                </a:lnTo>
                <a:lnTo>
                  <a:pt x="1749" y="950"/>
                </a:lnTo>
                <a:lnTo>
                  <a:pt x="1746" y="924"/>
                </a:lnTo>
                <a:lnTo>
                  <a:pt x="1744" y="899"/>
                </a:lnTo>
                <a:lnTo>
                  <a:pt x="1737" y="875"/>
                </a:lnTo>
                <a:lnTo>
                  <a:pt x="1728" y="850"/>
                </a:lnTo>
                <a:lnTo>
                  <a:pt x="1717" y="827"/>
                </a:lnTo>
                <a:lnTo>
                  <a:pt x="1700" y="804"/>
                </a:lnTo>
                <a:lnTo>
                  <a:pt x="1678" y="783"/>
                </a:lnTo>
                <a:lnTo>
                  <a:pt x="1652" y="762"/>
                </a:lnTo>
                <a:lnTo>
                  <a:pt x="1620" y="744"/>
                </a:lnTo>
                <a:lnTo>
                  <a:pt x="1581" y="726"/>
                </a:lnTo>
                <a:lnTo>
                  <a:pt x="1582" y="728"/>
                </a:lnTo>
                <a:lnTo>
                  <a:pt x="1589" y="736"/>
                </a:lnTo>
                <a:lnTo>
                  <a:pt x="1600" y="748"/>
                </a:lnTo>
                <a:lnTo>
                  <a:pt x="1614" y="762"/>
                </a:lnTo>
                <a:lnTo>
                  <a:pt x="1630" y="778"/>
                </a:lnTo>
                <a:lnTo>
                  <a:pt x="1643" y="792"/>
                </a:lnTo>
                <a:lnTo>
                  <a:pt x="1655" y="802"/>
                </a:lnTo>
                <a:lnTo>
                  <a:pt x="1661" y="810"/>
                </a:lnTo>
                <a:lnTo>
                  <a:pt x="1670" y="823"/>
                </a:lnTo>
                <a:lnTo>
                  <a:pt x="1678" y="836"/>
                </a:lnTo>
                <a:lnTo>
                  <a:pt x="1683" y="849"/>
                </a:lnTo>
                <a:lnTo>
                  <a:pt x="1688" y="862"/>
                </a:lnTo>
                <a:lnTo>
                  <a:pt x="1692" y="877"/>
                </a:lnTo>
                <a:lnTo>
                  <a:pt x="1697" y="893"/>
                </a:lnTo>
                <a:lnTo>
                  <a:pt x="1702" y="911"/>
                </a:lnTo>
                <a:lnTo>
                  <a:pt x="1710" y="930"/>
                </a:lnTo>
                <a:lnTo>
                  <a:pt x="1717" y="988"/>
                </a:lnTo>
                <a:lnTo>
                  <a:pt x="1720" y="1031"/>
                </a:lnTo>
                <a:lnTo>
                  <a:pt x="1723" y="1067"/>
                </a:lnTo>
                <a:lnTo>
                  <a:pt x="1724" y="1110"/>
                </a:lnTo>
                <a:lnTo>
                  <a:pt x="1726" y="1123"/>
                </a:lnTo>
                <a:lnTo>
                  <a:pt x="1731" y="1136"/>
                </a:lnTo>
                <a:lnTo>
                  <a:pt x="1737" y="1148"/>
                </a:lnTo>
                <a:lnTo>
                  <a:pt x="1748" y="1155"/>
                </a:lnTo>
                <a:lnTo>
                  <a:pt x="1759" y="1162"/>
                </a:lnTo>
                <a:lnTo>
                  <a:pt x="1771" y="1166"/>
                </a:lnTo>
                <a:lnTo>
                  <a:pt x="1787" y="1166"/>
                </a:lnTo>
                <a:lnTo>
                  <a:pt x="1803" y="1163"/>
                </a:lnTo>
                <a:lnTo>
                  <a:pt x="1802" y="1197"/>
                </a:lnTo>
                <a:lnTo>
                  <a:pt x="1796" y="1230"/>
                </a:lnTo>
                <a:lnTo>
                  <a:pt x="1784" y="1261"/>
                </a:lnTo>
                <a:lnTo>
                  <a:pt x="1769" y="1290"/>
                </a:lnTo>
                <a:lnTo>
                  <a:pt x="1750" y="1314"/>
                </a:lnTo>
                <a:lnTo>
                  <a:pt x="1730" y="1332"/>
                </a:lnTo>
                <a:lnTo>
                  <a:pt x="1708" y="1343"/>
                </a:lnTo>
                <a:lnTo>
                  <a:pt x="1686" y="1345"/>
                </a:lnTo>
                <a:lnTo>
                  <a:pt x="1648" y="1338"/>
                </a:lnTo>
                <a:lnTo>
                  <a:pt x="1626" y="1323"/>
                </a:lnTo>
                <a:lnTo>
                  <a:pt x="1617" y="1305"/>
                </a:lnTo>
                <a:lnTo>
                  <a:pt x="1616" y="1285"/>
                </a:lnTo>
                <a:lnTo>
                  <a:pt x="1618" y="1264"/>
                </a:lnTo>
                <a:lnTo>
                  <a:pt x="1622" y="1245"/>
                </a:lnTo>
                <a:lnTo>
                  <a:pt x="1624" y="1228"/>
                </a:lnTo>
                <a:lnTo>
                  <a:pt x="1620" y="1216"/>
                </a:lnTo>
                <a:lnTo>
                  <a:pt x="1607" y="1208"/>
                </a:lnTo>
                <a:lnTo>
                  <a:pt x="1599" y="1215"/>
                </a:lnTo>
                <a:lnTo>
                  <a:pt x="1596" y="1233"/>
                </a:lnTo>
                <a:lnTo>
                  <a:pt x="1596" y="1260"/>
                </a:lnTo>
                <a:lnTo>
                  <a:pt x="1600" y="1290"/>
                </a:lnTo>
                <a:lnTo>
                  <a:pt x="1607" y="1322"/>
                </a:lnTo>
                <a:lnTo>
                  <a:pt x="1614" y="1351"/>
                </a:lnTo>
                <a:lnTo>
                  <a:pt x="1624" y="1374"/>
                </a:lnTo>
                <a:lnTo>
                  <a:pt x="1643" y="1425"/>
                </a:lnTo>
                <a:lnTo>
                  <a:pt x="1656" y="1480"/>
                </a:lnTo>
                <a:lnTo>
                  <a:pt x="1667" y="1536"/>
                </a:lnTo>
                <a:lnTo>
                  <a:pt x="1679" y="1591"/>
                </a:lnTo>
                <a:lnTo>
                  <a:pt x="1695" y="1643"/>
                </a:lnTo>
                <a:lnTo>
                  <a:pt x="1715" y="1688"/>
                </a:lnTo>
                <a:lnTo>
                  <a:pt x="1745" y="1726"/>
                </a:lnTo>
                <a:lnTo>
                  <a:pt x="1785" y="1753"/>
                </a:lnTo>
                <a:lnTo>
                  <a:pt x="1806" y="1762"/>
                </a:lnTo>
                <a:lnTo>
                  <a:pt x="1824" y="1775"/>
                </a:lnTo>
                <a:lnTo>
                  <a:pt x="1838" y="1789"/>
                </a:lnTo>
                <a:lnTo>
                  <a:pt x="1851" y="1803"/>
                </a:lnTo>
                <a:lnTo>
                  <a:pt x="1863" y="1820"/>
                </a:lnTo>
                <a:lnTo>
                  <a:pt x="1875" y="1838"/>
                </a:lnTo>
                <a:lnTo>
                  <a:pt x="1886" y="1858"/>
                </a:lnTo>
                <a:lnTo>
                  <a:pt x="1900" y="1878"/>
                </a:lnTo>
                <a:lnTo>
                  <a:pt x="1904" y="1890"/>
                </a:lnTo>
                <a:lnTo>
                  <a:pt x="1902" y="1899"/>
                </a:lnTo>
                <a:lnTo>
                  <a:pt x="1894" y="1907"/>
                </a:lnTo>
                <a:lnTo>
                  <a:pt x="1884" y="1912"/>
                </a:lnTo>
                <a:lnTo>
                  <a:pt x="1854" y="1920"/>
                </a:lnTo>
                <a:lnTo>
                  <a:pt x="1827" y="1921"/>
                </a:lnTo>
                <a:lnTo>
                  <a:pt x="1802" y="1917"/>
                </a:lnTo>
                <a:lnTo>
                  <a:pt x="1780" y="1911"/>
                </a:lnTo>
                <a:lnTo>
                  <a:pt x="1761" y="1899"/>
                </a:lnTo>
                <a:lnTo>
                  <a:pt x="1739" y="1886"/>
                </a:lnTo>
                <a:lnTo>
                  <a:pt x="1715" y="1872"/>
                </a:lnTo>
                <a:lnTo>
                  <a:pt x="1691" y="1855"/>
                </a:lnTo>
                <a:lnTo>
                  <a:pt x="1688" y="1847"/>
                </a:lnTo>
                <a:lnTo>
                  <a:pt x="1688" y="1834"/>
                </a:lnTo>
                <a:lnTo>
                  <a:pt x="1688" y="1820"/>
                </a:lnTo>
                <a:lnTo>
                  <a:pt x="1687" y="1806"/>
                </a:lnTo>
                <a:lnTo>
                  <a:pt x="1682" y="1797"/>
                </a:lnTo>
                <a:lnTo>
                  <a:pt x="1675" y="1789"/>
                </a:lnTo>
                <a:lnTo>
                  <a:pt x="1665" y="1787"/>
                </a:lnTo>
                <a:lnTo>
                  <a:pt x="1652" y="1788"/>
                </a:lnTo>
                <a:lnTo>
                  <a:pt x="1656" y="1753"/>
                </a:lnTo>
                <a:lnTo>
                  <a:pt x="1657" y="1718"/>
                </a:lnTo>
                <a:lnTo>
                  <a:pt x="1655" y="1684"/>
                </a:lnTo>
                <a:lnTo>
                  <a:pt x="1649" y="1652"/>
                </a:lnTo>
                <a:lnTo>
                  <a:pt x="1640" y="1620"/>
                </a:lnTo>
                <a:lnTo>
                  <a:pt x="1629" y="1590"/>
                </a:lnTo>
                <a:lnTo>
                  <a:pt x="1614" y="1560"/>
                </a:lnTo>
                <a:lnTo>
                  <a:pt x="1598" y="1533"/>
                </a:lnTo>
                <a:lnTo>
                  <a:pt x="1580" y="1506"/>
                </a:lnTo>
                <a:lnTo>
                  <a:pt x="1559" y="1480"/>
                </a:lnTo>
                <a:lnTo>
                  <a:pt x="1536" y="1454"/>
                </a:lnTo>
                <a:lnTo>
                  <a:pt x="1512" y="1432"/>
                </a:lnTo>
                <a:lnTo>
                  <a:pt x="1487" y="1410"/>
                </a:lnTo>
                <a:lnTo>
                  <a:pt x="1461" y="1388"/>
                </a:lnTo>
                <a:lnTo>
                  <a:pt x="1434" y="1367"/>
                </a:lnTo>
                <a:lnTo>
                  <a:pt x="1405" y="1348"/>
                </a:lnTo>
                <a:lnTo>
                  <a:pt x="1401" y="1330"/>
                </a:lnTo>
                <a:lnTo>
                  <a:pt x="1400" y="1318"/>
                </a:lnTo>
                <a:lnTo>
                  <a:pt x="1396" y="1308"/>
                </a:lnTo>
                <a:lnTo>
                  <a:pt x="1390" y="1299"/>
                </a:lnTo>
                <a:lnTo>
                  <a:pt x="1382" y="1291"/>
                </a:lnTo>
                <a:lnTo>
                  <a:pt x="1375" y="1286"/>
                </a:lnTo>
                <a:lnTo>
                  <a:pt x="1366" y="1281"/>
                </a:lnTo>
                <a:lnTo>
                  <a:pt x="1357" y="1277"/>
                </a:lnTo>
                <a:lnTo>
                  <a:pt x="1348" y="1276"/>
                </a:lnTo>
                <a:lnTo>
                  <a:pt x="1329" y="1276"/>
                </a:lnTo>
                <a:lnTo>
                  <a:pt x="1310" y="1277"/>
                </a:lnTo>
                <a:lnTo>
                  <a:pt x="1292" y="1279"/>
                </a:lnTo>
                <a:lnTo>
                  <a:pt x="1274" y="1283"/>
                </a:lnTo>
                <a:lnTo>
                  <a:pt x="1257" y="1289"/>
                </a:lnTo>
                <a:lnTo>
                  <a:pt x="1241" y="1294"/>
                </a:lnTo>
                <a:lnTo>
                  <a:pt x="1225" y="1299"/>
                </a:lnTo>
                <a:lnTo>
                  <a:pt x="1211" y="1304"/>
                </a:lnTo>
                <a:lnTo>
                  <a:pt x="1198" y="1308"/>
                </a:lnTo>
                <a:lnTo>
                  <a:pt x="1185" y="1312"/>
                </a:lnTo>
                <a:lnTo>
                  <a:pt x="1172" y="1314"/>
                </a:lnTo>
                <a:lnTo>
                  <a:pt x="1159" y="1318"/>
                </a:lnTo>
                <a:lnTo>
                  <a:pt x="1145" y="1321"/>
                </a:lnTo>
                <a:lnTo>
                  <a:pt x="1132" y="1325"/>
                </a:lnTo>
                <a:lnTo>
                  <a:pt x="1119" y="1327"/>
                </a:lnTo>
                <a:lnTo>
                  <a:pt x="1106" y="1331"/>
                </a:lnTo>
                <a:lnTo>
                  <a:pt x="1092" y="1335"/>
                </a:lnTo>
                <a:lnTo>
                  <a:pt x="1079" y="1339"/>
                </a:lnTo>
                <a:lnTo>
                  <a:pt x="1065" y="1345"/>
                </a:lnTo>
                <a:lnTo>
                  <a:pt x="1052" y="1351"/>
                </a:lnTo>
                <a:lnTo>
                  <a:pt x="1038" y="1358"/>
                </a:lnTo>
                <a:lnTo>
                  <a:pt x="1024" y="1366"/>
                </a:lnTo>
                <a:lnTo>
                  <a:pt x="1011" y="1376"/>
                </a:lnTo>
                <a:lnTo>
                  <a:pt x="996" y="1387"/>
                </a:lnTo>
                <a:lnTo>
                  <a:pt x="986" y="1391"/>
                </a:lnTo>
                <a:lnTo>
                  <a:pt x="977" y="1388"/>
                </a:lnTo>
                <a:lnTo>
                  <a:pt x="966" y="1380"/>
                </a:lnTo>
                <a:lnTo>
                  <a:pt x="955" y="1369"/>
                </a:lnTo>
                <a:lnTo>
                  <a:pt x="942" y="1357"/>
                </a:lnTo>
                <a:lnTo>
                  <a:pt x="929" y="1344"/>
                </a:lnTo>
                <a:lnTo>
                  <a:pt x="915" y="1335"/>
                </a:lnTo>
                <a:lnTo>
                  <a:pt x="900" y="1329"/>
                </a:lnTo>
                <a:lnTo>
                  <a:pt x="872" y="1327"/>
                </a:lnTo>
                <a:lnTo>
                  <a:pt x="849" y="1335"/>
                </a:lnTo>
                <a:lnTo>
                  <a:pt x="831" y="1349"/>
                </a:lnTo>
                <a:lnTo>
                  <a:pt x="818" y="1369"/>
                </a:lnTo>
                <a:lnTo>
                  <a:pt x="810" y="1393"/>
                </a:lnTo>
                <a:lnTo>
                  <a:pt x="807" y="1418"/>
                </a:lnTo>
                <a:lnTo>
                  <a:pt x="810" y="1441"/>
                </a:lnTo>
                <a:lnTo>
                  <a:pt x="816" y="1463"/>
                </a:lnTo>
                <a:lnTo>
                  <a:pt x="831" y="1490"/>
                </a:lnTo>
                <a:lnTo>
                  <a:pt x="850" y="1515"/>
                </a:lnTo>
                <a:lnTo>
                  <a:pt x="872" y="1539"/>
                </a:lnTo>
                <a:lnTo>
                  <a:pt x="895" y="1561"/>
                </a:lnTo>
                <a:lnTo>
                  <a:pt x="921" y="1583"/>
                </a:lnTo>
                <a:lnTo>
                  <a:pt x="947" y="1605"/>
                </a:lnTo>
                <a:lnTo>
                  <a:pt x="973" y="1626"/>
                </a:lnTo>
                <a:lnTo>
                  <a:pt x="998" y="1645"/>
                </a:lnTo>
                <a:lnTo>
                  <a:pt x="1021" y="1666"/>
                </a:lnTo>
                <a:lnTo>
                  <a:pt x="1042" y="1687"/>
                </a:lnTo>
                <a:lnTo>
                  <a:pt x="1060" y="1706"/>
                </a:lnTo>
                <a:lnTo>
                  <a:pt x="1074" y="1727"/>
                </a:lnTo>
                <a:lnTo>
                  <a:pt x="1083" y="1749"/>
                </a:lnTo>
                <a:lnTo>
                  <a:pt x="1087" y="1770"/>
                </a:lnTo>
                <a:lnTo>
                  <a:pt x="1084" y="1793"/>
                </a:lnTo>
                <a:lnTo>
                  <a:pt x="1075" y="1816"/>
                </a:lnTo>
                <a:lnTo>
                  <a:pt x="1071" y="1818"/>
                </a:lnTo>
                <a:lnTo>
                  <a:pt x="1062" y="1818"/>
                </a:lnTo>
                <a:lnTo>
                  <a:pt x="1049" y="1816"/>
                </a:lnTo>
                <a:lnTo>
                  <a:pt x="1034" y="1812"/>
                </a:lnTo>
                <a:lnTo>
                  <a:pt x="1016" y="1807"/>
                </a:lnTo>
                <a:lnTo>
                  <a:pt x="995" y="1799"/>
                </a:lnTo>
                <a:lnTo>
                  <a:pt x="975" y="1792"/>
                </a:lnTo>
                <a:lnTo>
                  <a:pt x="953" y="1781"/>
                </a:lnTo>
              </a:path>
            </a:pathLst>
          </a:custGeom>
          <a:solidFill>
            <a:srgbClr val="AD69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89093" name="Freeform 5"/>
          <p:cNvSpPr>
            <a:spLocks/>
          </p:cNvSpPr>
          <p:nvPr/>
        </p:nvSpPr>
        <p:spPr bwMode="auto">
          <a:xfrm>
            <a:off x="8166100" y="2589213"/>
            <a:ext cx="125413" cy="206375"/>
          </a:xfrm>
          <a:custGeom>
            <a:avLst/>
            <a:gdLst>
              <a:gd name="T0" fmla="*/ 0 w 79"/>
              <a:gd name="T1" fmla="*/ 2147483647 h 130"/>
              <a:gd name="T2" fmla="*/ 2147483647 w 79"/>
              <a:gd name="T3" fmla="*/ 2147483647 h 130"/>
              <a:gd name="T4" fmla="*/ 2147483647 w 79"/>
              <a:gd name="T5" fmla="*/ 2147483647 h 130"/>
              <a:gd name="T6" fmla="*/ 2147483647 w 79"/>
              <a:gd name="T7" fmla="*/ 2147483647 h 130"/>
              <a:gd name="T8" fmla="*/ 2147483647 w 79"/>
              <a:gd name="T9" fmla="*/ 2147483647 h 130"/>
              <a:gd name="T10" fmla="*/ 2147483647 w 79"/>
              <a:gd name="T11" fmla="*/ 2147483647 h 130"/>
              <a:gd name="T12" fmla="*/ 2147483647 w 79"/>
              <a:gd name="T13" fmla="*/ 2147483647 h 130"/>
              <a:gd name="T14" fmla="*/ 2147483647 w 79"/>
              <a:gd name="T15" fmla="*/ 2147483647 h 130"/>
              <a:gd name="T16" fmla="*/ 2147483647 w 79"/>
              <a:gd name="T17" fmla="*/ 2147483647 h 130"/>
              <a:gd name="T18" fmla="*/ 2147483647 w 79"/>
              <a:gd name="T19" fmla="*/ 2147483647 h 130"/>
              <a:gd name="T20" fmla="*/ 2147483647 w 79"/>
              <a:gd name="T21" fmla="*/ 2147483647 h 130"/>
              <a:gd name="T22" fmla="*/ 2147483647 w 79"/>
              <a:gd name="T23" fmla="*/ 2147483647 h 130"/>
              <a:gd name="T24" fmla="*/ 2147483647 w 79"/>
              <a:gd name="T25" fmla="*/ 2147483647 h 130"/>
              <a:gd name="T26" fmla="*/ 2147483647 w 79"/>
              <a:gd name="T27" fmla="*/ 2147483647 h 130"/>
              <a:gd name="T28" fmla="*/ 2147483647 w 79"/>
              <a:gd name="T29" fmla="*/ 2147483647 h 130"/>
              <a:gd name="T30" fmla="*/ 2147483647 w 79"/>
              <a:gd name="T31" fmla="*/ 2147483647 h 130"/>
              <a:gd name="T32" fmla="*/ 2147483647 w 79"/>
              <a:gd name="T33" fmla="*/ 0 h 130"/>
              <a:gd name="T34" fmla="*/ 2147483647 w 79"/>
              <a:gd name="T35" fmla="*/ 2147483647 h 130"/>
              <a:gd name="T36" fmla="*/ 2147483647 w 79"/>
              <a:gd name="T37" fmla="*/ 2147483647 h 130"/>
              <a:gd name="T38" fmla="*/ 2147483647 w 79"/>
              <a:gd name="T39" fmla="*/ 2147483647 h 130"/>
              <a:gd name="T40" fmla="*/ 2147483647 w 79"/>
              <a:gd name="T41" fmla="*/ 2147483647 h 130"/>
              <a:gd name="T42" fmla="*/ 2147483647 w 79"/>
              <a:gd name="T43" fmla="*/ 2147483647 h 130"/>
              <a:gd name="T44" fmla="*/ 2147483647 w 79"/>
              <a:gd name="T45" fmla="*/ 2147483647 h 130"/>
              <a:gd name="T46" fmla="*/ 2147483647 w 79"/>
              <a:gd name="T47" fmla="*/ 2147483647 h 130"/>
              <a:gd name="T48" fmla="*/ 0 w 79"/>
              <a:gd name="T49" fmla="*/ 2147483647 h 13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9"/>
              <a:gd name="T76" fmla="*/ 0 h 130"/>
              <a:gd name="T77" fmla="*/ 79 w 79"/>
              <a:gd name="T78" fmla="*/ 130 h 13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9" h="130">
                <a:moveTo>
                  <a:pt x="0" y="110"/>
                </a:moveTo>
                <a:lnTo>
                  <a:pt x="1" y="112"/>
                </a:lnTo>
                <a:lnTo>
                  <a:pt x="7" y="114"/>
                </a:lnTo>
                <a:lnTo>
                  <a:pt x="13" y="118"/>
                </a:lnTo>
                <a:lnTo>
                  <a:pt x="21" y="121"/>
                </a:lnTo>
                <a:lnTo>
                  <a:pt x="30" y="125"/>
                </a:lnTo>
                <a:lnTo>
                  <a:pt x="40" y="128"/>
                </a:lnTo>
                <a:lnTo>
                  <a:pt x="48" y="129"/>
                </a:lnTo>
                <a:lnTo>
                  <a:pt x="56" y="126"/>
                </a:lnTo>
                <a:lnTo>
                  <a:pt x="70" y="112"/>
                </a:lnTo>
                <a:lnTo>
                  <a:pt x="76" y="93"/>
                </a:lnTo>
                <a:lnTo>
                  <a:pt x="78" y="72"/>
                </a:lnTo>
                <a:lnTo>
                  <a:pt x="76" y="51"/>
                </a:lnTo>
                <a:lnTo>
                  <a:pt x="71" y="32"/>
                </a:lnTo>
                <a:lnTo>
                  <a:pt x="65" y="15"/>
                </a:lnTo>
                <a:lnTo>
                  <a:pt x="61" y="4"/>
                </a:lnTo>
                <a:lnTo>
                  <a:pt x="59" y="0"/>
                </a:lnTo>
                <a:lnTo>
                  <a:pt x="59" y="4"/>
                </a:lnTo>
                <a:lnTo>
                  <a:pt x="59" y="14"/>
                </a:lnTo>
                <a:lnTo>
                  <a:pt x="58" y="29"/>
                </a:lnTo>
                <a:lnTo>
                  <a:pt x="54" y="46"/>
                </a:lnTo>
                <a:lnTo>
                  <a:pt x="48" y="65"/>
                </a:lnTo>
                <a:lnTo>
                  <a:pt x="37" y="83"/>
                </a:lnTo>
                <a:lnTo>
                  <a:pt x="21" y="98"/>
                </a:lnTo>
                <a:lnTo>
                  <a:pt x="0" y="110"/>
                </a:lnTo>
              </a:path>
            </a:pathLst>
          </a:custGeom>
          <a:solidFill>
            <a:srgbClr val="AD69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89094" name="Freeform 6"/>
          <p:cNvSpPr>
            <a:spLocks/>
          </p:cNvSpPr>
          <p:nvPr/>
        </p:nvSpPr>
        <p:spPr bwMode="auto">
          <a:xfrm>
            <a:off x="8128000" y="2949575"/>
            <a:ext cx="112713" cy="57150"/>
          </a:xfrm>
          <a:custGeom>
            <a:avLst/>
            <a:gdLst>
              <a:gd name="T0" fmla="*/ 0 w 71"/>
              <a:gd name="T1" fmla="*/ 2147483647 h 36"/>
              <a:gd name="T2" fmla="*/ 2147483647 w 71"/>
              <a:gd name="T3" fmla="*/ 2147483647 h 36"/>
              <a:gd name="T4" fmla="*/ 2147483647 w 71"/>
              <a:gd name="T5" fmla="*/ 2147483647 h 36"/>
              <a:gd name="T6" fmla="*/ 2147483647 w 71"/>
              <a:gd name="T7" fmla="*/ 2147483647 h 36"/>
              <a:gd name="T8" fmla="*/ 2147483647 w 71"/>
              <a:gd name="T9" fmla="*/ 2147483647 h 36"/>
              <a:gd name="T10" fmla="*/ 2147483647 w 71"/>
              <a:gd name="T11" fmla="*/ 2147483647 h 36"/>
              <a:gd name="T12" fmla="*/ 2147483647 w 71"/>
              <a:gd name="T13" fmla="*/ 2147483647 h 36"/>
              <a:gd name="T14" fmla="*/ 2147483647 w 71"/>
              <a:gd name="T15" fmla="*/ 2147483647 h 36"/>
              <a:gd name="T16" fmla="*/ 2147483647 w 71"/>
              <a:gd name="T17" fmla="*/ 2147483647 h 36"/>
              <a:gd name="T18" fmla="*/ 2147483647 w 71"/>
              <a:gd name="T19" fmla="*/ 0 h 36"/>
              <a:gd name="T20" fmla="*/ 2147483647 w 71"/>
              <a:gd name="T21" fmla="*/ 0 h 36"/>
              <a:gd name="T22" fmla="*/ 2147483647 w 71"/>
              <a:gd name="T23" fmla="*/ 0 h 36"/>
              <a:gd name="T24" fmla="*/ 2147483647 w 71"/>
              <a:gd name="T25" fmla="*/ 2147483647 h 36"/>
              <a:gd name="T26" fmla="*/ 2147483647 w 71"/>
              <a:gd name="T27" fmla="*/ 2147483647 h 36"/>
              <a:gd name="T28" fmla="*/ 2147483647 w 71"/>
              <a:gd name="T29" fmla="*/ 2147483647 h 36"/>
              <a:gd name="T30" fmla="*/ 2147483647 w 71"/>
              <a:gd name="T31" fmla="*/ 2147483647 h 36"/>
              <a:gd name="T32" fmla="*/ 2147483647 w 71"/>
              <a:gd name="T33" fmla="*/ 2147483647 h 36"/>
              <a:gd name="T34" fmla="*/ 2147483647 w 71"/>
              <a:gd name="T35" fmla="*/ 2147483647 h 36"/>
              <a:gd name="T36" fmla="*/ 2147483647 w 71"/>
              <a:gd name="T37" fmla="*/ 2147483647 h 36"/>
              <a:gd name="T38" fmla="*/ 2147483647 w 71"/>
              <a:gd name="T39" fmla="*/ 2147483647 h 36"/>
              <a:gd name="T40" fmla="*/ 2147483647 w 71"/>
              <a:gd name="T41" fmla="*/ 2147483647 h 36"/>
              <a:gd name="T42" fmla="*/ 2147483647 w 71"/>
              <a:gd name="T43" fmla="*/ 2147483647 h 36"/>
              <a:gd name="T44" fmla="*/ 2147483647 w 71"/>
              <a:gd name="T45" fmla="*/ 2147483647 h 36"/>
              <a:gd name="T46" fmla="*/ 2147483647 w 71"/>
              <a:gd name="T47" fmla="*/ 2147483647 h 36"/>
              <a:gd name="T48" fmla="*/ 2147483647 w 71"/>
              <a:gd name="T49" fmla="*/ 2147483647 h 36"/>
              <a:gd name="T50" fmla="*/ 2147483647 w 71"/>
              <a:gd name="T51" fmla="*/ 2147483647 h 36"/>
              <a:gd name="T52" fmla="*/ 2147483647 w 71"/>
              <a:gd name="T53" fmla="*/ 2147483647 h 36"/>
              <a:gd name="T54" fmla="*/ 2147483647 w 71"/>
              <a:gd name="T55" fmla="*/ 2147483647 h 36"/>
              <a:gd name="T56" fmla="*/ 0 w 71"/>
              <a:gd name="T57" fmla="*/ 2147483647 h 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1"/>
              <a:gd name="T88" fmla="*/ 0 h 36"/>
              <a:gd name="T89" fmla="*/ 71 w 71"/>
              <a:gd name="T90" fmla="*/ 36 h 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1" h="36">
                <a:moveTo>
                  <a:pt x="0" y="23"/>
                </a:moveTo>
                <a:lnTo>
                  <a:pt x="5" y="24"/>
                </a:lnTo>
                <a:lnTo>
                  <a:pt x="10" y="25"/>
                </a:lnTo>
                <a:lnTo>
                  <a:pt x="15" y="25"/>
                </a:lnTo>
                <a:lnTo>
                  <a:pt x="20" y="23"/>
                </a:lnTo>
                <a:lnTo>
                  <a:pt x="29" y="16"/>
                </a:lnTo>
                <a:lnTo>
                  <a:pt x="35" y="12"/>
                </a:lnTo>
                <a:lnTo>
                  <a:pt x="43" y="6"/>
                </a:lnTo>
                <a:lnTo>
                  <a:pt x="52" y="1"/>
                </a:lnTo>
                <a:lnTo>
                  <a:pt x="55" y="0"/>
                </a:lnTo>
                <a:lnTo>
                  <a:pt x="59" y="0"/>
                </a:lnTo>
                <a:lnTo>
                  <a:pt x="63" y="0"/>
                </a:lnTo>
                <a:lnTo>
                  <a:pt x="65" y="2"/>
                </a:lnTo>
                <a:lnTo>
                  <a:pt x="69" y="10"/>
                </a:lnTo>
                <a:lnTo>
                  <a:pt x="70" y="20"/>
                </a:lnTo>
                <a:lnTo>
                  <a:pt x="66" y="28"/>
                </a:lnTo>
                <a:lnTo>
                  <a:pt x="59" y="34"/>
                </a:lnTo>
                <a:lnTo>
                  <a:pt x="54" y="35"/>
                </a:lnTo>
                <a:lnTo>
                  <a:pt x="49" y="34"/>
                </a:lnTo>
                <a:lnTo>
                  <a:pt x="43" y="32"/>
                </a:lnTo>
                <a:lnTo>
                  <a:pt x="39" y="29"/>
                </a:lnTo>
                <a:lnTo>
                  <a:pt x="34" y="27"/>
                </a:lnTo>
                <a:lnTo>
                  <a:pt x="29" y="25"/>
                </a:lnTo>
                <a:lnTo>
                  <a:pt x="23" y="24"/>
                </a:lnTo>
                <a:lnTo>
                  <a:pt x="18" y="25"/>
                </a:lnTo>
                <a:lnTo>
                  <a:pt x="18" y="24"/>
                </a:lnTo>
                <a:lnTo>
                  <a:pt x="20" y="24"/>
                </a:lnTo>
                <a:lnTo>
                  <a:pt x="20" y="23"/>
                </a:lnTo>
                <a:lnTo>
                  <a:pt x="0" y="23"/>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89095" name="Freeform 7"/>
          <p:cNvSpPr>
            <a:spLocks/>
          </p:cNvSpPr>
          <p:nvPr/>
        </p:nvSpPr>
        <p:spPr bwMode="auto">
          <a:xfrm>
            <a:off x="7969250" y="3282950"/>
            <a:ext cx="238125" cy="87313"/>
          </a:xfrm>
          <a:custGeom>
            <a:avLst/>
            <a:gdLst>
              <a:gd name="T0" fmla="*/ 2147483647 w 150"/>
              <a:gd name="T1" fmla="*/ 2147483647 h 55"/>
              <a:gd name="T2" fmla="*/ 2147483647 w 150"/>
              <a:gd name="T3" fmla="*/ 2147483647 h 55"/>
              <a:gd name="T4" fmla="*/ 2147483647 w 150"/>
              <a:gd name="T5" fmla="*/ 2147483647 h 55"/>
              <a:gd name="T6" fmla="*/ 2147483647 w 150"/>
              <a:gd name="T7" fmla="*/ 2147483647 h 55"/>
              <a:gd name="T8" fmla="*/ 2147483647 w 150"/>
              <a:gd name="T9" fmla="*/ 2147483647 h 55"/>
              <a:gd name="T10" fmla="*/ 2147483647 w 150"/>
              <a:gd name="T11" fmla="*/ 2147483647 h 55"/>
              <a:gd name="T12" fmla="*/ 2147483647 w 150"/>
              <a:gd name="T13" fmla="*/ 2147483647 h 55"/>
              <a:gd name="T14" fmla="*/ 2147483647 w 150"/>
              <a:gd name="T15" fmla="*/ 2147483647 h 55"/>
              <a:gd name="T16" fmla="*/ 2147483647 w 150"/>
              <a:gd name="T17" fmla="*/ 0 h 55"/>
              <a:gd name="T18" fmla="*/ 0 w 150"/>
              <a:gd name="T19" fmla="*/ 2147483647 h 55"/>
              <a:gd name="T20" fmla="*/ 2147483647 w 150"/>
              <a:gd name="T21" fmla="*/ 2147483647 h 55"/>
              <a:gd name="T22" fmla="*/ 2147483647 w 150"/>
              <a:gd name="T23" fmla="*/ 2147483647 h 55"/>
              <a:gd name="T24" fmla="*/ 2147483647 w 150"/>
              <a:gd name="T25" fmla="*/ 2147483647 h 55"/>
              <a:gd name="T26" fmla="*/ 2147483647 w 150"/>
              <a:gd name="T27" fmla="*/ 2147483647 h 55"/>
              <a:gd name="T28" fmla="*/ 2147483647 w 150"/>
              <a:gd name="T29" fmla="*/ 2147483647 h 55"/>
              <a:gd name="T30" fmla="*/ 2147483647 w 150"/>
              <a:gd name="T31" fmla="*/ 2147483647 h 55"/>
              <a:gd name="T32" fmla="*/ 2147483647 w 150"/>
              <a:gd name="T33" fmla="*/ 2147483647 h 55"/>
              <a:gd name="T34" fmla="*/ 2147483647 w 150"/>
              <a:gd name="T35" fmla="*/ 2147483647 h 55"/>
              <a:gd name="T36" fmla="*/ 2147483647 w 150"/>
              <a:gd name="T37" fmla="*/ 2147483647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50"/>
              <a:gd name="T58" fmla="*/ 0 h 55"/>
              <a:gd name="T59" fmla="*/ 150 w 150"/>
              <a:gd name="T60" fmla="*/ 55 h 5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50" h="55">
                <a:moveTo>
                  <a:pt x="144" y="27"/>
                </a:moveTo>
                <a:lnTo>
                  <a:pt x="144" y="27"/>
                </a:lnTo>
                <a:lnTo>
                  <a:pt x="110" y="35"/>
                </a:lnTo>
                <a:lnTo>
                  <a:pt x="81" y="35"/>
                </a:lnTo>
                <a:lnTo>
                  <a:pt x="60" y="31"/>
                </a:lnTo>
                <a:lnTo>
                  <a:pt x="43" y="23"/>
                </a:lnTo>
                <a:lnTo>
                  <a:pt x="31" y="15"/>
                </a:lnTo>
                <a:lnTo>
                  <a:pt x="24" y="7"/>
                </a:lnTo>
                <a:lnTo>
                  <a:pt x="17" y="0"/>
                </a:lnTo>
                <a:lnTo>
                  <a:pt x="0" y="7"/>
                </a:lnTo>
                <a:lnTo>
                  <a:pt x="3" y="12"/>
                </a:lnTo>
                <a:lnTo>
                  <a:pt x="9" y="19"/>
                </a:lnTo>
                <a:lnTo>
                  <a:pt x="18" y="29"/>
                </a:lnTo>
                <a:lnTo>
                  <a:pt x="34" y="40"/>
                </a:lnTo>
                <a:lnTo>
                  <a:pt x="55" y="49"/>
                </a:lnTo>
                <a:lnTo>
                  <a:pt x="81" y="54"/>
                </a:lnTo>
                <a:lnTo>
                  <a:pt x="112" y="54"/>
                </a:lnTo>
                <a:lnTo>
                  <a:pt x="149" y="46"/>
                </a:lnTo>
                <a:lnTo>
                  <a:pt x="144" y="27"/>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89096" name="Freeform 8"/>
          <p:cNvSpPr>
            <a:spLocks/>
          </p:cNvSpPr>
          <p:nvPr/>
        </p:nvSpPr>
        <p:spPr bwMode="auto">
          <a:xfrm>
            <a:off x="8207375" y="3305175"/>
            <a:ext cx="196850" cy="50800"/>
          </a:xfrm>
          <a:custGeom>
            <a:avLst/>
            <a:gdLst>
              <a:gd name="T0" fmla="*/ 2147483647 w 124"/>
              <a:gd name="T1" fmla="*/ 2147483647 h 32"/>
              <a:gd name="T2" fmla="*/ 2147483647 w 124"/>
              <a:gd name="T3" fmla="*/ 2147483647 h 32"/>
              <a:gd name="T4" fmla="*/ 2147483647 w 124"/>
              <a:gd name="T5" fmla="*/ 2147483647 h 32"/>
              <a:gd name="T6" fmla="*/ 2147483647 w 124"/>
              <a:gd name="T7" fmla="*/ 2147483647 h 32"/>
              <a:gd name="T8" fmla="*/ 2147483647 w 124"/>
              <a:gd name="T9" fmla="*/ 2147483647 h 32"/>
              <a:gd name="T10" fmla="*/ 2147483647 w 124"/>
              <a:gd name="T11" fmla="*/ 0 h 32"/>
              <a:gd name="T12" fmla="*/ 2147483647 w 124"/>
              <a:gd name="T13" fmla="*/ 0 h 32"/>
              <a:gd name="T14" fmla="*/ 2147483647 w 124"/>
              <a:gd name="T15" fmla="*/ 2147483647 h 32"/>
              <a:gd name="T16" fmla="*/ 0 w 124"/>
              <a:gd name="T17" fmla="*/ 2147483647 h 32"/>
              <a:gd name="T18" fmla="*/ 2147483647 w 124"/>
              <a:gd name="T19" fmla="*/ 2147483647 h 32"/>
              <a:gd name="T20" fmla="*/ 2147483647 w 124"/>
              <a:gd name="T21" fmla="*/ 2147483647 h 32"/>
              <a:gd name="T22" fmla="*/ 2147483647 w 124"/>
              <a:gd name="T23" fmla="*/ 2147483647 h 32"/>
              <a:gd name="T24" fmla="*/ 2147483647 w 124"/>
              <a:gd name="T25" fmla="*/ 2147483647 h 32"/>
              <a:gd name="T26" fmla="*/ 2147483647 w 124"/>
              <a:gd name="T27" fmla="*/ 2147483647 h 32"/>
              <a:gd name="T28" fmla="*/ 2147483647 w 124"/>
              <a:gd name="T29" fmla="*/ 2147483647 h 32"/>
              <a:gd name="T30" fmla="*/ 2147483647 w 124"/>
              <a:gd name="T31" fmla="*/ 2147483647 h 32"/>
              <a:gd name="T32" fmla="*/ 2147483647 w 124"/>
              <a:gd name="T33" fmla="*/ 2147483647 h 32"/>
              <a:gd name="T34" fmla="*/ 2147483647 w 124"/>
              <a:gd name="T35" fmla="*/ 2147483647 h 3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4"/>
              <a:gd name="T55" fmla="*/ 0 h 32"/>
              <a:gd name="T56" fmla="*/ 124 w 124"/>
              <a:gd name="T57" fmla="*/ 32 h 3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4" h="32">
                <a:moveTo>
                  <a:pt x="123" y="20"/>
                </a:moveTo>
                <a:lnTo>
                  <a:pt x="122" y="18"/>
                </a:lnTo>
                <a:lnTo>
                  <a:pt x="117" y="11"/>
                </a:lnTo>
                <a:lnTo>
                  <a:pt x="110" y="7"/>
                </a:lnTo>
                <a:lnTo>
                  <a:pt x="98" y="2"/>
                </a:lnTo>
                <a:lnTo>
                  <a:pt x="83" y="0"/>
                </a:lnTo>
                <a:lnTo>
                  <a:pt x="63" y="0"/>
                </a:lnTo>
                <a:lnTo>
                  <a:pt x="35" y="5"/>
                </a:lnTo>
                <a:lnTo>
                  <a:pt x="0" y="13"/>
                </a:lnTo>
                <a:lnTo>
                  <a:pt x="5" y="31"/>
                </a:lnTo>
                <a:lnTo>
                  <a:pt x="38" y="22"/>
                </a:lnTo>
                <a:lnTo>
                  <a:pt x="63" y="18"/>
                </a:lnTo>
                <a:lnTo>
                  <a:pt x="83" y="18"/>
                </a:lnTo>
                <a:lnTo>
                  <a:pt x="93" y="18"/>
                </a:lnTo>
                <a:lnTo>
                  <a:pt x="100" y="22"/>
                </a:lnTo>
                <a:lnTo>
                  <a:pt x="105" y="24"/>
                </a:lnTo>
                <a:lnTo>
                  <a:pt x="104" y="24"/>
                </a:lnTo>
                <a:lnTo>
                  <a:pt x="123" y="20"/>
                </a:lnTo>
              </a:path>
            </a:pathLst>
          </a:custGeom>
          <a:solidFill>
            <a:srgbClr val="232323"/>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89097" name="Freeform 9"/>
          <p:cNvSpPr>
            <a:spLocks/>
          </p:cNvSpPr>
          <p:nvPr/>
        </p:nvSpPr>
        <p:spPr bwMode="auto">
          <a:xfrm>
            <a:off x="8489950" y="3086100"/>
            <a:ext cx="49213" cy="65088"/>
          </a:xfrm>
          <a:custGeom>
            <a:avLst/>
            <a:gdLst>
              <a:gd name="T0" fmla="*/ 2147483647 w 31"/>
              <a:gd name="T1" fmla="*/ 0 h 41"/>
              <a:gd name="T2" fmla="*/ 2147483647 w 31"/>
              <a:gd name="T3" fmla="*/ 0 h 41"/>
              <a:gd name="T4" fmla="*/ 2147483647 w 31"/>
              <a:gd name="T5" fmla="*/ 0 h 41"/>
              <a:gd name="T6" fmla="*/ 2147483647 w 31"/>
              <a:gd name="T7" fmla="*/ 2147483647 h 41"/>
              <a:gd name="T8" fmla="*/ 2147483647 w 31"/>
              <a:gd name="T9" fmla="*/ 2147483647 h 41"/>
              <a:gd name="T10" fmla="*/ 2147483647 w 31"/>
              <a:gd name="T11" fmla="*/ 2147483647 h 41"/>
              <a:gd name="T12" fmla="*/ 2147483647 w 31"/>
              <a:gd name="T13" fmla="*/ 2147483647 h 41"/>
              <a:gd name="T14" fmla="*/ 0 w 31"/>
              <a:gd name="T15" fmla="*/ 2147483647 h 41"/>
              <a:gd name="T16" fmla="*/ 2147483647 w 31"/>
              <a:gd name="T17" fmla="*/ 2147483647 h 41"/>
              <a:gd name="T18" fmla="*/ 2147483647 w 31"/>
              <a:gd name="T19" fmla="*/ 2147483647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41"/>
              <a:gd name="T32" fmla="*/ 31 w 31"/>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41">
                <a:moveTo>
                  <a:pt x="30" y="0"/>
                </a:moveTo>
                <a:lnTo>
                  <a:pt x="30" y="0"/>
                </a:lnTo>
                <a:lnTo>
                  <a:pt x="27" y="0"/>
                </a:lnTo>
                <a:lnTo>
                  <a:pt x="22" y="1"/>
                </a:lnTo>
                <a:lnTo>
                  <a:pt x="15" y="4"/>
                </a:lnTo>
                <a:lnTo>
                  <a:pt x="7" y="8"/>
                </a:lnTo>
                <a:lnTo>
                  <a:pt x="2" y="14"/>
                </a:lnTo>
                <a:lnTo>
                  <a:pt x="0" y="21"/>
                </a:lnTo>
                <a:lnTo>
                  <a:pt x="4" y="30"/>
                </a:lnTo>
                <a:lnTo>
                  <a:pt x="15" y="40"/>
                </a:lnTo>
              </a:path>
            </a:pathLst>
          </a:custGeom>
          <a:noFill/>
          <a:ln w="12700" cap="rnd" cmpd="sng">
            <a:solidFill>
              <a:srgbClr val="7144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9098" name="Freeform 10"/>
          <p:cNvSpPr>
            <a:spLocks/>
          </p:cNvSpPr>
          <p:nvPr/>
        </p:nvSpPr>
        <p:spPr bwMode="auto">
          <a:xfrm>
            <a:off x="8504238" y="3116263"/>
            <a:ext cx="61912" cy="41275"/>
          </a:xfrm>
          <a:custGeom>
            <a:avLst/>
            <a:gdLst>
              <a:gd name="T0" fmla="*/ 2147483647 w 39"/>
              <a:gd name="T1" fmla="*/ 0 h 26"/>
              <a:gd name="T2" fmla="*/ 2147483647 w 39"/>
              <a:gd name="T3" fmla="*/ 0 h 26"/>
              <a:gd name="T4" fmla="*/ 2147483647 w 39"/>
              <a:gd name="T5" fmla="*/ 2147483647 h 26"/>
              <a:gd name="T6" fmla="*/ 2147483647 w 39"/>
              <a:gd name="T7" fmla="*/ 2147483647 h 26"/>
              <a:gd name="T8" fmla="*/ 2147483647 w 39"/>
              <a:gd name="T9" fmla="*/ 2147483647 h 26"/>
              <a:gd name="T10" fmla="*/ 2147483647 w 39"/>
              <a:gd name="T11" fmla="*/ 2147483647 h 26"/>
              <a:gd name="T12" fmla="*/ 2147483647 w 39"/>
              <a:gd name="T13" fmla="*/ 2147483647 h 26"/>
              <a:gd name="T14" fmla="*/ 2147483647 w 39"/>
              <a:gd name="T15" fmla="*/ 2147483647 h 26"/>
              <a:gd name="T16" fmla="*/ 2147483647 w 39"/>
              <a:gd name="T17" fmla="*/ 2147483647 h 26"/>
              <a:gd name="T18" fmla="*/ 2147483647 w 39"/>
              <a:gd name="T19" fmla="*/ 2147483647 h 26"/>
              <a:gd name="T20" fmla="*/ 2147483647 w 39"/>
              <a:gd name="T21" fmla="*/ 2147483647 h 26"/>
              <a:gd name="T22" fmla="*/ 2147483647 w 39"/>
              <a:gd name="T23" fmla="*/ 2147483647 h 26"/>
              <a:gd name="T24" fmla="*/ 2147483647 w 39"/>
              <a:gd name="T25" fmla="*/ 2147483647 h 26"/>
              <a:gd name="T26" fmla="*/ 0 w 39"/>
              <a:gd name="T27" fmla="*/ 2147483647 h 26"/>
              <a:gd name="T28" fmla="*/ 2147483647 w 39"/>
              <a:gd name="T29" fmla="*/ 2147483647 h 26"/>
              <a:gd name="T30" fmla="*/ 2147483647 w 39"/>
              <a:gd name="T31" fmla="*/ 2147483647 h 26"/>
              <a:gd name="T32" fmla="*/ 2147483647 w 39"/>
              <a:gd name="T33" fmla="*/ 2147483647 h 26"/>
              <a:gd name="T34" fmla="*/ 2147483647 w 39"/>
              <a:gd name="T35" fmla="*/ 0 h 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
              <a:gd name="T55" fmla="*/ 0 h 26"/>
              <a:gd name="T56" fmla="*/ 39 w 39"/>
              <a:gd name="T57" fmla="*/ 26 h 2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 h="26">
                <a:moveTo>
                  <a:pt x="20" y="0"/>
                </a:moveTo>
                <a:lnTo>
                  <a:pt x="20" y="0"/>
                </a:lnTo>
                <a:lnTo>
                  <a:pt x="28" y="2"/>
                </a:lnTo>
                <a:lnTo>
                  <a:pt x="33" y="4"/>
                </a:lnTo>
                <a:lnTo>
                  <a:pt x="37" y="7"/>
                </a:lnTo>
                <a:lnTo>
                  <a:pt x="38" y="12"/>
                </a:lnTo>
                <a:lnTo>
                  <a:pt x="37" y="17"/>
                </a:lnTo>
                <a:lnTo>
                  <a:pt x="33" y="21"/>
                </a:lnTo>
                <a:lnTo>
                  <a:pt x="28" y="24"/>
                </a:lnTo>
                <a:lnTo>
                  <a:pt x="20" y="25"/>
                </a:lnTo>
                <a:lnTo>
                  <a:pt x="12" y="24"/>
                </a:lnTo>
                <a:lnTo>
                  <a:pt x="7" y="21"/>
                </a:lnTo>
                <a:lnTo>
                  <a:pt x="2" y="17"/>
                </a:lnTo>
                <a:lnTo>
                  <a:pt x="0" y="12"/>
                </a:lnTo>
                <a:lnTo>
                  <a:pt x="2" y="7"/>
                </a:lnTo>
                <a:lnTo>
                  <a:pt x="7" y="4"/>
                </a:lnTo>
                <a:lnTo>
                  <a:pt x="12" y="2"/>
                </a:lnTo>
                <a:lnTo>
                  <a:pt x="20" y="0"/>
                </a:lnTo>
              </a:path>
            </a:pathLst>
          </a:custGeom>
          <a:noFill/>
          <a:ln w="12700" cap="rnd" cmpd="sng">
            <a:solidFill>
              <a:srgbClr val="7144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Tree>
    <p:extLst>
      <p:ext uri="{BB962C8B-B14F-4D97-AF65-F5344CB8AC3E}">
        <p14:creationId xmlns:p14="http://schemas.microsoft.com/office/powerpoint/2010/main" val="3962831330"/>
      </p:ext>
    </p:extLst>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3"/>
          <p:cNvSpPr>
            <a:spLocks noGrp="1" noChangeArrowheads="1"/>
          </p:cNvSpPr>
          <p:nvPr>
            <p:ph type="title"/>
          </p:nvPr>
        </p:nvSpPr>
        <p:spPr>
          <a:noFill/>
        </p:spPr>
        <p:txBody>
          <a:bodyPr lIns="90488" tIns="44450" rIns="90488" bIns="44450" anchorCtr="1"/>
          <a:lstStyle/>
          <a:p>
            <a:r>
              <a:rPr lang="en-US" altLang="en-US" b="1"/>
              <a:t>Quartile Solution*</a:t>
            </a:r>
          </a:p>
        </p:txBody>
      </p:sp>
      <p:sp>
        <p:nvSpPr>
          <p:cNvPr id="90115" name="Rectangle 2"/>
          <p:cNvSpPr>
            <a:spLocks noChangeArrowheads="1"/>
          </p:cNvSpPr>
          <p:nvPr/>
        </p:nvSpPr>
        <p:spPr bwMode="auto">
          <a:xfrm>
            <a:off x="609600" y="1604963"/>
            <a:ext cx="8229600"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571500" indent="-5715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9pPr>
          </a:lstStyle>
          <a:p>
            <a:pPr>
              <a:buClrTx/>
              <a:buFontTx/>
              <a:buNone/>
            </a:pPr>
            <a:r>
              <a:rPr lang="en-US" altLang="en-US" b="1" i="1" dirty="0">
                <a:solidFill>
                  <a:schemeClr val="tx2"/>
                </a:solidFill>
                <a:latin typeface="+mj-lt"/>
              </a:rPr>
              <a:t>Q</a:t>
            </a:r>
            <a:r>
              <a:rPr lang="en-US" altLang="en-US" b="1" baseline="-25000" dirty="0">
                <a:solidFill>
                  <a:schemeClr val="tx2"/>
                </a:solidFill>
                <a:latin typeface="+mj-lt"/>
              </a:rPr>
              <a:t>1</a:t>
            </a:r>
            <a:endParaRPr lang="en-US" altLang="en-US" dirty="0">
              <a:latin typeface="+mj-lt"/>
            </a:endParaRPr>
          </a:p>
          <a:p>
            <a:pPr>
              <a:buClrTx/>
              <a:buFontTx/>
              <a:buNone/>
            </a:pPr>
            <a:r>
              <a:rPr lang="en-US" altLang="en-US" dirty="0">
                <a:latin typeface="+mj-lt"/>
              </a:rPr>
              <a:t>Raw Data:	17	16	21	18	13	16	12	11</a:t>
            </a:r>
          </a:p>
          <a:p>
            <a:pPr>
              <a:buClrTx/>
              <a:buFontTx/>
              <a:buNone/>
            </a:pPr>
            <a:r>
              <a:rPr lang="en-US" altLang="en-US" dirty="0">
                <a:latin typeface="+mj-lt"/>
              </a:rPr>
              <a:t>Ordered:	11	12	13	16	16	17	18	21</a:t>
            </a:r>
          </a:p>
          <a:p>
            <a:pPr>
              <a:buClrTx/>
              <a:buFontTx/>
              <a:buNone/>
            </a:pPr>
            <a:r>
              <a:rPr lang="en-US" altLang="en-US" dirty="0">
                <a:latin typeface="+mj-lt"/>
              </a:rPr>
              <a:t>Position:	1	2	3	4	5	6	7	8</a:t>
            </a:r>
          </a:p>
          <a:p>
            <a:pPr>
              <a:buClrTx/>
              <a:buFontTx/>
              <a:buNone/>
            </a:pPr>
            <a:r>
              <a:rPr lang="en-US" altLang="en-US" i="1" dirty="0">
                <a:latin typeface="+mj-lt"/>
              </a:rPr>
              <a:t>Q</a:t>
            </a:r>
            <a:r>
              <a:rPr lang="en-US" altLang="en-US" i="1" baseline="-25000" dirty="0">
                <a:latin typeface="+mj-lt"/>
              </a:rPr>
              <a:t>L</a:t>
            </a:r>
            <a:r>
              <a:rPr lang="en-US" altLang="en-US" dirty="0">
                <a:latin typeface="+mj-lt"/>
              </a:rPr>
              <a:t> is the median of the bottom half, the average of the two middle scores </a:t>
            </a:r>
            <a:br>
              <a:rPr lang="en-US" altLang="en-US" dirty="0">
                <a:latin typeface="+mj-lt"/>
              </a:rPr>
            </a:br>
            <a:r>
              <a:rPr lang="en-US" altLang="en-US" dirty="0">
                <a:latin typeface="+mj-lt"/>
              </a:rPr>
              <a:t>(12 + 13)/2 = 12.5</a:t>
            </a:r>
          </a:p>
        </p:txBody>
      </p:sp>
      <p:sp>
        <p:nvSpPr>
          <p:cNvPr id="90116" name="AutoShape 38"/>
          <p:cNvSpPr>
            <a:spLocks noChangeArrowheads="1"/>
          </p:cNvSpPr>
          <p:nvPr/>
        </p:nvSpPr>
        <p:spPr bwMode="auto">
          <a:xfrm>
            <a:off x="4114800" y="3962400"/>
            <a:ext cx="215900" cy="292100"/>
          </a:xfrm>
          <a:prstGeom prst="diamond">
            <a:avLst/>
          </a:prstGeom>
          <a:solidFill>
            <a:srgbClr val="A47EB6"/>
          </a:solidFill>
          <a:ln w="28575">
            <a:solidFill>
              <a:srgbClr val="80008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1095381443"/>
      </p:ext>
    </p:extLst>
  </p:cSld>
  <p:clrMapOvr>
    <a:masterClrMapping/>
  </p:clrMapOvr>
  <p:transition>
    <p:wipe dir="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noFill/>
        </p:spPr>
        <p:txBody>
          <a:bodyPr lIns="90488" tIns="44450" rIns="90488" bIns="44450" anchorCtr="1"/>
          <a:lstStyle/>
          <a:p>
            <a:r>
              <a:rPr lang="en-US" altLang="en-US" b="1"/>
              <a:t>Quartile Solution*</a:t>
            </a:r>
          </a:p>
        </p:txBody>
      </p:sp>
      <p:sp>
        <p:nvSpPr>
          <p:cNvPr id="91139" name="Rectangle 3"/>
          <p:cNvSpPr>
            <a:spLocks noChangeArrowheads="1"/>
          </p:cNvSpPr>
          <p:nvPr/>
        </p:nvSpPr>
        <p:spPr bwMode="auto">
          <a:xfrm>
            <a:off x="609600" y="1600200"/>
            <a:ext cx="8229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571500" indent="-5715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9pPr>
          </a:lstStyle>
          <a:p>
            <a:pPr>
              <a:buClrTx/>
              <a:buFontTx/>
              <a:buNone/>
            </a:pPr>
            <a:r>
              <a:rPr lang="en-US" altLang="en-US" b="1" i="1" dirty="0">
                <a:solidFill>
                  <a:schemeClr val="tx2"/>
                </a:solidFill>
                <a:latin typeface="+mj-lt"/>
              </a:rPr>
              <a:t>Q</a:t>
            </a:r>
            <a:r>
              <a:rPr lang="en-US" altLang="en-US" b="1" baseline="-25000" dirty="0">
                <a:solidFill>
                  <a:schemeClr val="tx2"/>
                </a:solidFill>
                <a:latin typeface="+mj-lt"/>
              </a:rPr>
              <a:t>3</a:t>
            </a:r>
            <a:endParaRPr lang="en-US" altLang="en-US" dirty="0">
              <a:latin typeface="+mj-lt"/>
            </a:endParaRPr>
          </a:p>
          <a:p>
            <a:pPr>
              <a:buClrTx/>
              <a:buFontTx/>
              <a:buNone/>
            </a:pPr>
            <a:r>
              <a:rPr lang="en-US" altLang="en-US" dirty="0">
                <a:latin typeface="+mj-lt"/>
              </a:rPr>
              <a:t>Raw Data:	17	16	21	18	13	16	12	11</a:t>
            </a:r>
          </a:p>
          <a:p>
            <a:pPr>
              <a:buClrTx/>
              <a:buFontTx/>
              <a:buNone/>
            </a:pPr>
            <a:r>
              <a:rPr lang="en-US" altLang="en-US" dirty="0">
                <a:latin typeface="+mj-lt"/>
              </a:rPr>
              <a:t>Ordered:	11	12	13	16	16	17	18</a:t>
            </a:r>
            <a:r>
              <a:rPr lang="en-US" altLang="en-US" b="1" dirty="0">
                <a:solidFill>
                  <a:srgbClr val="FCFEB9"/>
                </a:solidFill>
                <a:latin typeface="+mj-lt"/>
              </a:rPr>
              <a:t>	</a:t>
            </a:r>
            <a:r>
              <a:rPr lang="en-US" altLang="en-US" dirty="0">
                <a:latin typeface="+mj-lt"/>
              </a:rPr>
              <a:t>21</a:t>
            </a:r>
          </a:p>
          <a:p>
            <a:pPr>
              <a:buClrTx/>
              <a:buFontTx/>
              <a:buNone/>
            </a:pPr>
            <a:r>
              <a:rPr lang="en-US" altLang="en-US" dirty="0">
                <a:latin typeface="+mj-lt"/>
              </a:rPr>
              <a:t>Position:	1	2	3	4	5	6	7	8</a:t>
            </a:r>
          </a:p>
          <a:p>
            <a:pPr>
              <a:buClrTx/>
              <a:buFontTx/>
              <a:buNone/>
            </a:pPr>
            <a:r>
              <a:rPr lang="en-US" altLang="en-US" i="1" dirty="0">
                <a:latin typeface="+mj-lt"/>
              </a:rPr>
              <a:t>Q</a:t>
            </a:r>
            <a:r>
              <a:rPr lang="en-US" altLang="en-US" i="1" baseline="-25000" dirty="0">
                <a:latin typeface="+mj-lt"/>
              </a:rPr>
              <a:t>U</a:t>
            </a:r>
            <a:r>
              <a:rPr lang="en-US" altLang="en-US" dirty="0">
                <a:latin typeface="+mj-lt"/>
              </a:rPr>
              <a:t> is the median of the bottom half, the average of the two middle scores </a:t>
            </a:r>
            <a:br>
              <a:rPr lang="en-US" altLang="en-US" dirty="0">
                <a:latin typeface="+mj-lt"/>
              </a:rPr>
            </a:br>
            <a:r>
              <a:rPr lang="en-US" altLang="en-US" dirty="0">
                <a:latin typeface="+mj-lt"/>
              </a:rPr>
              <a:t>(17 + 18)/2 = 17.5</a:t>
            </a:r>
          </a:p>
        </p:txBody>
      </p:sp>
      <p:sp>
        <p:nvSpPr>
          <p:cNvPr id="91140" name="AutoShape 38"/>
          <p:cNvSpPr>
            <a:spLocks noChangeArrowheads="1"/>
          </p:cNvSpPr>
          <p:nvPr/>
        </p:nvSpPr>
        <p:spPr bwMode="auto">
          <a:xfrm>
            <a:off x="6934200" y="3886200"/>
            <a:ext cx="215900" cy="292100"/>
          </a:xfrm>
          <a:prstGeom prst="diamond">
            <a:avLst/>
          </a:prstGeom>
          <a:solidFill>
            <a:srgbClr val="A47EB6"/>
          </a:solidFill>
          <a:ln w="28575">
            <a:solidFill>
              <a:srgbClr val="80008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3986386422"/>
      </p:ext>
    </p:extLst>
  </p:cSld>
  <p:clrMapOvr>
    <a:masterClrMapping/>
  </p:clrMapOvr>
  <p:transition>
    <p:wipe dir="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noFill/>
        </p:spPr>
        <p:txBody>
          <a:bodyPr lIns="90488" tIns="44450" rIns="90488" bIns="44450" anchorCtr="1"/>
          <a:lstStyle/>
          <a:p>
            <a:r>
              <a:rPr lang="en-US" altLang="en-US" b="1"/>
              <a:t>Interquartile Range Solution*</a:t>
            </a:r>
          </a:p>
        </p:txBody>
      </p:sp>
      <p:sp>
        <p:nvSpPr>
          <p:cNvPr id="92163" name="Rectangle 3"/>
          <p:cNvSpPr>
            <a:spLocks noChangeArrowheads="1"/>
          </p:cNvSpPr>
          <p:nvPr/>
        </p:nvSpPr>
        <p:spPr bwMode="auto">
          <a:xfrm>
            <a:off x="609600" y="1981200"/>
            <a:ext cx="82296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marL="571500" indent="-5715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1pPr>
            <a:lvl2pPr marL="742950" indent="-28575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tabLst>
                <a:tab pos="2514600" algn="ctr"/>
                <a:tab pos="3200400" algn="ctr"/>
                <a:tab pos="3886200" algn="ctr"/>
                <a:tab pos="4572000" algn="ctr"/>
                <a:tab pos="5257800" algn="ctr"/>
                <a:tab pos="5943600" algn="ctr"/>
                <a:tab pos="6629400" algn="ctr"/>
                <a:tab pos="7315200" algn="ctr"/>
              </a:tabLst>
              <a:defRPr sz="3200">
                <a:solidFill>
                  <a:schemeClr val="tx1"/>
                </a:solidFill>
                <a:latin typeface="Times New Roman" panose="02020603050405020304" pitchFamily="18" charset="0"/>
                <a:cs typeface="Arial" panose="020B0604020202020204" pitchFamily="34" charset="0"/>
              </a:defRPr>
            </a:lvl9pPr>
          </a:lstStyle>
          <a:p>
            <a:pPr>
              <a:buClrTx/>
              <a:buFontTx/>
              <a:buNone/>
            </a:pPr>
            <a:r>
              <a:rPr lang="en-US" altLang="en-US" b="1" dirty="0">
                <a:solidFill>
                  <a:schemeClr val="tx2"/>
                </a:solidFill>
                <a:latin typeface="+mj-lt"/>
              </a:rPr>
              <a:t>Interquartile Range</a:t>
            </a:r>
            <a:endParaRPr lang="en-US" altLang="en-US" dirty="0">
              <a:latin typeface="+mj-lt"/>
            </a:endParaRPr>
          </a:p>
          <a:p>
            <a:pPr>
              <a:buClrTx/>
              <a:buFontTx/>
              <a:buNone/>
            </a:pPr>
            <a:r>
              <a:rPr lang="en-US" altLang="en-US" dirty="0">
                <a:latin typeface="+mj-lt"/>
              </a:rPr>
              <a:t>Raw Data:	17	16	21	18	13	16	12	11</a:t>
            </a:r>
          </a:p>
          <a:p>
            <a:pPr>
              <a:buClrTx/>
              <a:buFontTx/>
              <a:buNone/>
            </a:pPr>
            <a:r>
              <a:rPr lang="en-US" altLang="en-US" dirty="0">
                <a:latin typeface="+mj-lt"/>
              </a:rPr>
              <a:t>Ordered:	11	12	13	16	16	17	18	21</a:t>
            </a:r>
          </a:p>
          <a:p>
            <a:pPr>
              <a:buClrTx/>
              <a:buFontTx/>
              <a:buNone/>
            </a:pPr>
            <a:r>
              <a:rPr lang="en-US" altLang="en-US" dirty="0">
                <a:latin typeface="+mj-lt"/>
              </a:rPr>
              <a:t>Position:	1	2	3	4	5	6	7	8</a:t>
            </a:r>
          </a:p>
        </p:txBody>
      </p:sp>
      <p:sp>
        <p:nvSpPr>
          <p:cNvPr id="92164" name="Rectangle 5"/>
          <p:cNvSpPr>
            <a:spLocks noChangeArrowheads="1"/>
          </p:cNvSpPr>
          <p:nvPr/>
        </p:nvSpPr>
        <p:spPr bwMode="auto">
          <a:xfrm>
            <a:off x="609600" y="4800600"/>
            <a:ext cx="8283575" cy="1074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dirty="0">
                <a:latin typeface="+mj-lt"/>
              </a:rPr>
              <a:t>Interquartile Range = </a:t>
            </a:r>
            <a:r>
              <a:rPr lang="en-US" altLang="en-US" i="1" dirty="0">
                <a:latin typeface="+mj-lt"/>
              </a:rPr>
              <a:t>Q</a:t>
            </a:r>
            <a:r>
              <a:rPr lang="en-US" altLang="en-US" baseline="-25000" dirty="0">
                <a:latin typeface="+mj-lt"/>
              </a:rPr>
              <a:t>3</a:t>
            </a:r>
            <a:r>
              <a:rPr lang="en-US" altLang="en-US" dirty="0">
                <a:latin typeface="+mj-lt"/>
              </a:rPr>
              <a:t> – </a:t>
            </a:r>
            <a:r>
              <a:rPr lang="en-US" altLang="en-US" i="1" dirty="0">
                <a:latin typeface="+mj-lt"/>
              </a:rPr>
              <a:t>Q</a:t>
            </a:r>
            <a:r>
              <a:rPr lang="en-US" altLang="en-US" baseline="-25000" dirty="0">
                <a:latin typeface="+mj-lt"/>
              </a:rPr>
              <a:t>1</a:t>
            </a:r>
            <a:r>
              <a:rPr lang="en-US" altLang="en-US" dirty="0">
                <a:latin typeface="+mj-lt"/>
              </a:rPr>
              <a:t> </a:t>
            </a:r>
            <a:br>
              <a:rPr lang="en-US" altLang="en-US" dirty="0">
                <a:latin typeface="+mj-lt"/>
              </a:rPr>
            </a:br>
            <a:r>
              <a:rPr lang="en-US" altLang="en-US" dirty="0">
                <a:latin typeface="+mj-lt"/>
              </a:rPr>
              <a:t>			       = 17.5 – 12.5 = 5</a:t>
            </a:r>
          </a:p>
        </p:txBody>
      </p:sp>
      <p:sp>
        <p:nvSpPr>
          <p:cNvPr id="92165" name="AutoShape 26"/>
          <p:cNvSpPr>
            <a:spLocks noChangeArrowheads="1"/>
          </p:cNvSpPr>
          <p:nvPr/>
        </p:nvSpPr>
        <p:spPr bwMode="auto">
          <a:xfrm>
            <a:off x="4114800" y="4191000"/>
            <a:ext cx="215900" cy="292100"/>
          </a:xfrm>
          <a:prstGeom prst="diamond">
            <a:avLst/>
          </a:prstGeom>
          <a:solidFill>
            <a:srgbClr val="A47EB6"/>
          </a:solidFill>
          <a:ln w="28575">
            <a:solidFill>
              <a:srgbClr val="80008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2166" name="AutoShape 27"/>
          <p:cNvSpPr>
            <a:spLocks noChangeArrowheads="1"/>
          </p:cNvSpPr>
          <p:nvPr/>
        </p:nvSpPr>
        <p:spPr bwMode="auto">
          <a:xfrm>
            <a:off x="7010400" y="4191000"/>
            <a:ext cx="215900" cy="292100"/>
          </a:xfrm>
          <a:prstGeom prst="diamond">
            <a:avLst/>
          </a:prstGeom>
          <a:solidFill>
            <a:srgbClr val="A47EB6"/>
          </a:solidFill>
          <a:ln w="28575">
            <a:solidFill>
              <a:srgbClr val="80008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Tree>
    <p:extLst>
      <p:ext uri="{BB962C8B-B14F-4D97-AF65-F5344CB8AC3E}">
        <p14:creationId xmlns:p14="http://schemas.microsoft.com/office/powerpoint/2010/main" val="3032825982"/>
      </p:ext>
    </p:extLst>
  </p:cSld>
  <p:clrMapOvr>
    <a:masterClrMapping/>
  </p:clrMapOvr>
  <p:transition>
    <p:wipe dir="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noFill/>
        </p:spPr>
        <p:txBody>
          <a:bodyPr lIns="90488" tIns="44450" rIns="90488" bIns="44450" anchorCtr="1"/>
          <a:lstStyle/>
          <a:p>
            <a:r>
              <a:rPr lang="en-US" altLang="en-US" b="1"/>
              <a:t>Box Plot</a:t>
            </a:r>
          </a:p>
        </p:txBody>
      </p:sp>
      <p:sp>
        <p:nvSpPr>
          <p:cNvPr id="93187" name="Rectangle 3"/>
          <p:cNvSpPr>
            <a:spLocks noGrp="1" noChangeArrowheads="1"/>
          </p:cNvSpPr>
          <p:nvPr>
            <p:ph idx="1"/>
          </p:nvPr>
        </p:nvSpPr>
        <p:spPr/>
        <p:txBody>
          <a:bodyPr lIns="90488" tIns="44450" rIns="90488" bIns="44450"/>
          <a:lstStyle/>
          <a:p>
            <a:pPr marL="457200" indent="-457200">
              <a:buFontTx/>
              <a:buNone/>
            </a:pPr>
            <a:r>
              <a:rPr lang="en-US" altLang="en-US" dirty="0"/>
              <a:t>1.	Graphical display of data using 5-number summary</a:t>
            </a:r>
          </a:p>
        </p:txBody>
      </p:sp>
      <p:sp>
        <p:nvSpPr>
          <p:cNvPr id="93188" name="Freeform 4"/>
          <p:cNvSpPr>
            <a:spLocks/>
          </p:cNvSpPr>
          <p:nvPr/>
        </p:nvSpPr>
        <p:spPr bwMode="auto">
          <a:xfrm>
            <a:off x="2960688" y="3868738"/>
            <a:ext cx="2516187" cy="504825"/>
          </a:xfrm>
          <a:custGeom>
            <a:avLst/>
            <a:gdLst>
              <a:gd name="T0" fmla="*/ 0 w 1585"/>
              <a:gd name="T1" fmla="*/ 2147483647 h 318"/>
              <a:gd name="T2" fmla="*/ 2147483647 w 1585"/>
              <a:gd name="T3" fmla="*/ 2147483647 h 318"/>
              <a:gd name="T4" fmla="*/ 2147483647 w 1585"/>
              <a:gd name="T5" fmla="*/ 0 h 318"/>
              <a:gd name="T6" fmla="*/ 0 w 1585"/>
              <a:gd name="T7" fmla="*/ 0 h 318"/>
              <a:gd name="T8" fmla="*/ 0 w 1585"/>
              <a:gd name="T9" fmla="*/ 2147483647 h 318"/>
              <a:gd name="T10" fmla="*/ 0 60000 65536"/>
              <a:gd name="T11" fmla="*/ 0 60000 65536"/>
              <a:gd name="T12" fmla="*/ 0 60000 65536"/>
              <a:gd name="T13" fmla="*/ 0 60000 65536"/>
              <a:gd name="T14" fmla="*/ 0 60000 65536"/>
              <a:gd name="T15" fmla="*/ 0 w 1585"/>
              <a:gd name="T16" fmla="*/ 0 h 318"/>
              <a:gd name="T17" fmla="*/ 1585 w 1585"/>
              <a:gd name="T18" fmla="*/ 318 h 318"/>
            </a:gdLst>
            <a:ahLst/>
            <a:cxnLst>
              <a:cxn ang="T10">
                <a:pos x="T0" y="T1"/>
              </a:cxn>
              <a:cxn ang="T11">
                <a:pos x="T2" y="T3"/>
              </a:cxn>
              <a:cxn ang="T12">
                <a:pos x="T4" y="T5"/>
              </a:cxn>
              <a:cxn ang="T13">
                <a:pos x="T6" y="T7"/>
              </a:cxn>
              <a:cxn ang="T14">
                <a:pos x="T8" y="T9"/>
              </a:cxn>
            </a:cxnLst>
            <a:rect l="T15" t="T16" r="T17" b="T18"/>
            <a:pathLst>
              <a:path w="1585" h="318">
                <a:moveTo>
                  <a:pt x="0" y="317"/>
                </a:moveTo>
                <a:lnTo>
                  <a:pt x="1584" y="317"/>
                </a:lnTo>
                <a:lnTo>
                  <a:pt x="1584" y="0"/>
                </a:lnTo>
                <a:lnTo>
                  <a:pt x="0" y="0"/>
                </a:lnTo>
                <a:lnTo>
                  <a:pt x="0" y="317"/>
                </a:lnTo>
              </a:path>
            </a:pathLst>
          </a:custGeom>
          <a:noFill/>
          <a:ln w="25400" cap="rnd" cmpd="sng">
            <a:solidFill>
              <a:schemeClr val="folHlink"/>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3189" name="Line 5"/>
          <p:cNvSpPr>
            <a:spLocks noChangeShapeType="1"/>
          </p:cNvSpPr>
          <p:nvPr/>
        </p:nvSpPr>
        <p:spPr bwMode="auto">
          <a:xfrm flipV="1">
            <a:off x="4217988" y="3856038"/>
            <a:ext cx="0" cy="528637"/>
          </a:xfrm>
          <a:prstGeom prst="line">
            <a:avLst/>
          </a:prstGeom>
          <a:noFill/>
          <a:ln w="254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190" name="Line 6"/>
          <p:cNvSpPr>
            <a:spLocks noChangeShapeType="1"/>
          </p:cNvSpPr>
          <p:nvPr/>
        </p:nvSpPr>
        <p:spPr bwMode="auto">
          <a:xfrm>
            <a:off x="1463675" y="4873625"/>
            <a:ext cx="575151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191" name="Freeform 7"/>
          <p:cNvSpPr>
            <a:spLocks/>
          </p:cNvSpPr>
          <p:nvPr/>
        </p:nvSpPr>
        <p:spPr bwMode="auto">
          <a:xfrm>
            <a:off x="7227888" y="4810125"/>
            <a:ext cx="123825" cy="122238"/>
          </a:xfrm>
          <a:custGeom>
            <a:avLst/>
            <a:gdLst>
              <a:gd name="T0" fmla="*/ 0 w 78"/>
              <a:gd name="T1" fmla="*/ 0 h 77"/>
              <a:gd name="T2" fmla="*/ 2147483647 w 78"/>
              <a:gd name="T3" fmla="*/ 2147483647 h 77"/>
              <a:gd name="T4" fmla="*/ 0 w 78"/>
              <a:gd name="T5" fmla="*/ 2147483647 h 77"/>
              <a:gd name="T6" fmla="*/ 0 w 78"/>
              <a:gd name="T7" fmla="*/ 0 h 77"/>
              <a:gd name="T8" fmla="*/ 0 60000 65536"/>
              <a:gd name="T9" fmla="*/ 0 60000 65536"/>
              <a:gd name="T10" fmla="*/ 0 60000 65536"/>
              <a:gd name="T11" fmla="*/ 0 60000 65536"/>
              <a:gd name="T12" fmla="*/ 0 w 78"/>
              <a:gd name="T13" fmla="*/ 0 h 77"/>
              <a:gd name="T14" fmla="*/ 78 w 78"/>
              <a:gd name="T15" fmla="*/ 77 h 77"/>
            </a:gdLst>
            <a:ahLst/>
            <a:cxnLst>
              <a:cxn ang="T8">
                <a:pos x="T0" y="T1"/>
              </a:cxn>
              <a:cxn ang="T9">
                <a:pos x="T2" y="T3"/>
              </a:cxn>
              <a:cxn ang="T10">
                <a:pos x="T4" y="T5"/>
              </a:cxn>
              <a:cxn ang="T11">
                <a:pos x="T6" y="T7"/>
              </a:cxn>
            </a:cxnLst>
            <a:rect l="T12" t="T13" r="T14" b="T15"/>
            <a:pathLst>
              <a:path w="78" h="77">
                <a:moveTo>
                  <a:pt x="0" y="0"/>
                </a:moveTo>
                <a:lnTo>
                  <a:pt x="77" y="37"/>
                </a:lnTo>
                <a:lnTo>
                  <a:pt x="0" y="76"/>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3192" name="Rectangle 8"/>
          <p:cNvSpPr>
            <a:spLocks noChangeArrowheads="1"/>
          </p:cNvSpPr>
          <p:nvPr/>
        </p:nvSpPr>
        <p:spPr bwMode="auto">
          <a:xfrm>
            <a:off x="4186238" y="5005388"/>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3193" name="Rectangle 9"/>
          <p:cNvSpPr>
            <a:spLocks noChangeArrowheads="1"/>
          </p:cNvSpPr>
          <p:nvPr/>
        </p:nvSpPr>
        <p:spPr bwMode="auto">
          <a:xfrm>
            <a:off x="3430588" y="3124200"/>
            <a:ext cx="1569341" cy="59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300" b="1" dirty="0"/>
              <a:t>Median</a:t>
            </a:r>
          </a:p>
        </p:txBody>
      </p:sp>
      <p:sp>
        <p:nvSpPr>
          <p:cNvPr id="93194" name="Line 10"/>
          <p:cNvSpPr>
            <a:spLocks noChangeShapeType="1"/>
          </p:cNvSpPr>
          <p:nvPr/>
        </p:nvSpPr>
        <p:spPr bwMode="auto">
          <a:xfrm>
            <a:off x="5481638" y="4119563"/>
            <a:ext cx="101282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195" name="Line 11"/>
          <p:cNvSpPr>
            <a:spLocks noChangeShapeType="1"/>
          </p:cNvSpPr>
          <p:nvPr/>
        </p:nvSpPr>
        <p:spPr bwMode="auto">
          <a:xfrm>
            <a:off x="1960563" y="4119563"/>
            <a:ext cx="99377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9756" name="Rectangle 12"/>
          <p:cNvSpPr>
            <a:spLocks noChangeArrowheads="1"/>
          </p:cNvSpPr>
          <p:nvPr/>
        </p:nvSpPr>
        <p:spPr bwMode="auto">
          <a:xfrm>
            <a:off x="1411288" y="4948238"/>
            <a:ext cx="390525" cy="5921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300" dirty="0">
                <a:effectLst>
                  <a:outerShdw blurRad="38100" dist="38100" dir="2700000" algn="tl">
                    <a:srgbClr val="FFFFFF"/>
                  </a:outerShdw>
                </a:effectLst>
                <a:latin typeface="Times New Roman" charset="0"/>
                <a:cs typeface="Arial" charset="0"/>
              </a:rPr>
              <a:t>4</a:t>
            </a:r>
          </a:p>
        </p:txBody>
      </p:sp>
      <p:sp>
        <p:nvSpPr>
          <p:cNvPr id="159757" name="Rectangle 13"/>
          <p:cNvSpPr>
            <a:spLocks noChangeArrowheads="1"/>
          </p:cNvSpPr>
          <p:nvPr/>
        </p:nvSpPr>
        <p:spPr bwMode="auto">
          <a:xfrm>
            <a:off x="2547938" y="4948238"/>
            <a:ext cx="390525" cy="5921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300" dirty="0">
                <a:effectLst>
                  <a:outerShdw blurRad="38100" dist="38100" dir="2700000" algn="tl">
                    <a:srgbClr val="FFFFFF"/>
                  </a:outerShdw>
                </a:effectLst>
                <a:latin typeface="Times New Roman" charset="0"/>
                <a:cs typeface="Arial" charset="0"/>
              </a:rPr>
              <a:t>6</a:t>
            </a:r>
          </a:p>
        </p:txBody>
      </p:sp>
      <p:sp>
        <p:nvSpPr>
          <p:cNvPr id="159758" name="Rectangle 14"/>
          <p:cNvSpPr>
            <a:spLocks noChangeArrowheads="1"/>
          </p:cNvSpPr>
          <p:nvPr/>
        </p:nvSpPr>
        <p:spPr bwMode="auto">
          <a:xfrm>
            <a:off x="3805238" y="4948238"/>
            <a:ext cx="390525" cy="5921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300" dirty="0">
                <a:effectLst>
                  <a:outerShdw blurRad="38100" dist="38100" dir="2700000" algn="tl">
                    <a:srgbClr val="FFFFFF"/>
                  </a:outerShdw>
                </a:effectLst>
                <a:latin typeface="Times New Roman" charset="0"/>
                <a:cs typeface="Arial" charset="0"/>
              </a:rPr>
              <a:t>8</a:t>
            </a:r>
          </a:p>
        </p:txBody>
      </p:sp>
      <p:sp>
        <p:nvSpPr>
          <p:cNvPr id="159759" name="Rectangle 15"/>
          <p:cNvSpPr>
            <a:spLocks noChangeArrowheads="1"/>
          </p:cNvSpPr>
          <p:nvPr/>
        </p:nvSpPr>
        <p:spPr bwMode="auto">
          <a:xfrm>
            <a:off x="4945063" y="4948238"/>
            <a:ext cx="600075" cy="5921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300" dirty="0">
                <a:effectLst>
                  <a:outerShdw blurRad="38100" dist="38100" dir="2700000" algn="tl">
                    <a:srgbClr val="FFFFFF"/>
                  </a:outerShdw>
                </a:effectLst>
                <a:latin typeface="Times New Roman" charset="0"/>
                <a:cs typeface="Arial" charset="0"/>
              </a:rPr>
              <a:t>10</a:t>
            </a:r>
          </a:p>
        </p:txBody>
      </p:sp>
      <p:sp>
        <p:nvSpPr>
          <p:cNvPr id="159760" name="Rectangle 16"/>
          <p:cNvSpPr>
            <a:spLocks noChangeArrowheads="1"/>
          </p:cNvSpPr>
          <p:nvPr/>
        </p:nvSpPr>
        <p:spPr bwMode="auto">
          <a:xfrm>
            <a:off x="6440488" y="4948238"/>
            <a:ext cx="600075" cy="5921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3300" dirty="0">
                <a:effectLst>
                  <a:outerShdw blurRad="38100" dist="38100" dir="2700000" algn="tl">
                    <a:srgbClr val="FFFFFF"/>
                  </a:outerShdw>
                </a:effectLst>
                <a:latin typeface="Times New Roman" charset="0"/>
                <a:cs typeface="Arial" charset="0"/>
              </a:rPr>
              <a:t>12</a:t>
            </a:r>
          </a:p>
        </p:txBody>
      </p:sp>
      <p:sp>
        <p:nvSpPr>
          <p:cNvPr id="93201" name="Line 17"/>
          <p:cNvSpPr>
            <a:spLocks noChangeShapeType="1"/>
          </p:cNvSpPr>
          <p:nvPr/>
        </p:nvSpPr>
        <p:spPr bwMode="auto">
          <a:xfrm flipV="1">
            <a:off x="6480175" y="3862388"/>
            <a:ext cx="0" cy="5159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202" name="Line 18"/>
          <p:cNvSpPr>
            <a:spLocks noChangeShapeType="1"/>
          </p:cNvSpPr>
          <p:nvPr/>
        </p:nvSpPr>
        <p:spPr bwMode="auto">
          <a:xfrm flipV="1">
            <a:off x="1954213" y="3862388"/>
            <a:ext cx="0" cy="515937"/>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3203" name="Rectangle 19"/>
          <p:cNvSpPr>
            <a:spLocks noChangeArrowheads="1"/>
          </p:cNvSpPr>
          <p:nvPr/>
        </p:nvSpPr>
        <p:spPr bwMode="auto">
          <a:xfrm>
            <a:off x="5137150" y="3124200"/>
            <a:ext cx="488917" cy="59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300" b="1" i="1"/>
              <a:t>Q</a:t>
            </a:r>
          </a:p>
        </p:txBody>
      </p:sp>
      <p:sp>
        <p:nvSpPr>
          <p:cNvPr id="93204" name="Rectangle 20"/>
          <p:cNvSpPr>
            <a:spLocks noChangeArrowheads="1"/>
          </p:cNvSpPr>
          <p:nvPr/>
        </p:nvSpPr>
        <p:spPr bwMode="auto">
          <a:xfrm>
            <a:off x="5462588" y="3392488"/>
            <a:ext cx="323808" cy="42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200" b="1"/>
              <a:t>3</a:t>
            </a:r>
          </a:p>
        </p:txBody>
      </p:sp>
      <p:sp>
        <p:nvSpPr>
          <p:cNvPr id="93205" name="Rectangle 22"/>
          <p:cNvSpPr>
            <a:spLocks noChangeArrowheads="1"/>
          </p:cNvSpPr>
          <p:nvPr/>
        </p:nvSpPr>
        <p:spPr bwMode="auto">
          <a:xfrm>
            <a:off x="2622550" y="3124200"/>
            <a:ext cx="488917" cy="59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300" b="1" i="1"/>
              <a:t>Q</a:t>
            </a:r>
          </a:p>
        </p:txBody>
      </p:sp>
      <p:sp>
        <p:nvSpPr>
          <p:cNvPr id="93206" name="Rectangle 23"/>
          <p:cNvSpPr>
            <a:spLocks noChangeArrowheads="1"/>
          </p:cNvSpPr>
          <p:nvPr/>
        </p:nvSpPr>
        <p:spPr bwMode="auto">
          <a:xfrm>
            <a:off x="2947988" y="3392488"/>
            <a:ext cx="323808" cy="42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200" b="1" dirty="0"/>
              <a:t>1</a:t>
            </a:r>
          </a:p>
        </p:txBody>
      </p:sp>
      <p:sp>
        <p:nvSpPr>
          <p:cNvPr id="93207" name="Rectangle 25"/>
          <p:cNvSpPr>
            <a:spLocks noChangeArrowheads="1"/>
          </p:cNvSpPr>
          <p:nvPr/>
        </p:nvSpPr>
        <p:spPr bwMode="auto">
          <a:xfrm>
            <a:off x="6330950" y="3124200"/>
            <a:ext cx="464872" cy="59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300" b="1" i="1"/>
              <a:t>X</a:t>
            </a:r>
          </a:p>
        </p:txBody>
      </p:sp>
      <p:sp>
        <p:nvSpPr>
          <p:cNvPr id="93208" name="Rectangle 26"/>
          <p:cNvSpPr>
            <a:spLocks noChangeArrowheads="1"/>
          </p:cNvSpPr>
          <p:nvPr/>
        </p:nvSpPr>
        <p:spPr bwMode="auto">
          <a:xfrm>
            <a:off x="6608763" y="3392488"/>
            <a:ext cx="997069" cy="42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200" b="1"/>
              <a:t>largest</a:t>
            </a:r>
          </a:p>
        </p:txBody>
      </p:sp>
      <p:sp>
        <p:nvSpPr>
          <p:cNvPr id="93209" name="Rectangle 28"/>
          <p:cNvSpPr>
            <a:spLocks noChangeArrowheads="1"/>
          </p:cNvSpPr>
          <p:nvPr/>
        </p:nvSpPr>
        <p:spPr bwMode="auto">
          <a:xfrm>
            <a:off x="1203325" y="3124200"/>
            <a:ext cx="464872" cy="59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3300" b="1" i="1"/>
              <a:t>X</a:t>
            </a:r>
          </a:p>
        </p:txBody>
      </p:sp>
      <p:sp>
        <p:nvSpPr>
          <p:cNvPr id="93210" name="Rectangle 29"/>
          <p:cNvSpPr>
            <a:spLocks noChangeArrowheads="1"/>
          </p:cNvSpPr>
          <p:nvPr/>
        </p:nvSpPr>
        <p:spPr bwMode="auto">
          <a:xfrm>
            <a:off x="1482725" y="3392488"/>
            <a:ext cx="1154163" cy="428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200" b="1"/>
              <a:t>smallest</a:t>
            </a:r>
          </a:p>
        </p:txBody>
      </p:sp>
    </p:spTree>
    <p:extLst>
      <p:ext uri="{BB962C8B-B14F-4D97-AF65-F5344CB8AC3E}">
        <p14:creationId xmlns:p14="http://schemas.microsoft.com/office/powerpoint/2010/main" val="1734209490"/>
      </p:ext>
    </p:extLst>
  </p:cSld>
  <p:clrMapOvr>
    <a:masterClrMapping/>
  </p:clrMapOvr>
  <p:transition>
    <p:wipe dir="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noFill/>
        </p:spPr>
        <p:txBody>
          <a:bodyPr lIns="90488" tIns="44450" rIns="90488" bIns="44450" anchorCtr="1"/>
          <a:lstStyle/>
          <a:p>
            <a:r>
              <a:rPr lang="en-US" altLang="en-US" b="1"/>
              <a:t>Box Plot</a:t>
            </a:r>
          </a:p>
        </p:txBody>
      </p:sp>
      <p:sp>
        <p:nvSpPr>
          <p:cNvPr id="94211" name="Rectangle 3"/>
          <p:cNvSpPr>
            <a:spLocks noGrp="1" noChangeArrowheads="1"/>
          </p:cNvSpPr>
          <p:nvPr>
            <p:ph idx="1"/>
          </p:nvPr>
        </p:nvSpPr>
        <p:spPr/>
        <p:txBody>
          <a:bodyPr lIns="90488" tIns="44450" rIns="90488" bIns="44450"/>
          <a:lstStyle/>
          <a:p>
            <a:pPr marL="609600" indent="-609600">
              <a:lnSpc>
                <a:spcPct val="90000"/>
              </a:lnSpc>
              <a:buFontTx/>
              <a:buAutoNum type="arabicPeriod"/>
            </a:pPr>
            <a:r>
              <a:rPr lang="en-US" altLang="en-US" dirty="0"/>
              <a:t>Draw a rectangle (</a:t>
            </a:r>
            <a:r>
              <a:rPr lang="en-US" altLang="en-US" b="1" dirty="0"/>
              <a:t>box</a:t>
            </a:r>
            <a:r>
              <a:rPr lang="en-US" altLang="en-US" dirty="0"/>
              <a:t>) with the ends (</a:t>
            </a:r>
            <a:r>
              <a:rPr lang="en-US" altLang="en-US" b="1" dirty="0"/>
              <a:t>hinges</a:t>
            </a:r>
            <a:r>
              <a:rPr lang="en-US" altLang="en-US" dirty="0"/>
              <a:t>) drawn at the lower and upper quartiles (</a:t>
            </a:r>
            <a:r>
              <a:rPr lang="en-US" altLang="en-US" i="1" dirty="0"/>
              <a:t>Q</a:t>
            </a:r>
            <a:r>
              <a:rPr lang="en-US" altLang="en-US" baseline="-25000" dirty="0"/>
              <a:t>L</a:t>
            </a:r>
            <a:r>
              <a:rPr lang="en-US" altLang="en-US" dirty="0"/>
              <a:t> and </a:t>
            </a:r>
            <a:r>
              <a:rPr lang="en-US" altLang="en-US" i="1" dirty="0"/>
              <a:t>Q</a:t>
            </a:r>
            <a:r>
              <a:rPr lang="en-US" altLang="en-US" baseline="-25000" dirty="0"/>
              <a:t>U</a:t>
            </a:r>
            <a:r>
              <a:rPr lang="en-US" altLang="en-US" dirty="0"/>
              <a:t>). The median data is shown by a line or symbol (such as “+”).</a:t>
            </a:r>
          </a:p>
          <a:p>
            <a:pPr marL="609600" indent="-609600">
              <a:lnSpc>
                <a:spcPct val="90000"/>
              </a:lnSpc>
              <a:buFontTx/>
              <a:buAutoNum type="arabicPeriod"/>
            </a:pPr>
            <a:r>
              <a:rPr lang="en-US" altLang="en-US" dirty="0"/>
              <a:t>The points at distances 1.5(IQR) from each hinge define the </a:t>
            </a:r>
            <a:r>
              <a:rPr lang="en-US" altLang="en-US" b="1" dirty="0"/>
              <a:t>inner fences</a:t>
            </a:r>
            <a:r>
              <a:rPr lang="en-US" altLang="en-US" dirty="0"/>
              <a:t> of the data set. Line (</a:t>
            </a:r>
            <a:r>
              <a:rPr lang="en-US" altLang="en-US" b="1" dirty="0"/>
              <a:t>whiskers</a:t>
            </a:r>
            <a:r>
              <a:rPr lang="en-US" altLang="en-US" dirty="0"/>
              <a:t>) are drawn from each hinge to the most extreme measurements inside the inner fence.</a:t>
            </a:r>
          </a:p>
        </p:txBody>
      </p:sp>
    </p:spTree>
    <p:extLst>
      <p:ext uri="{BB962C8B-B14F-4D97-AF65-F5344CB8AC3E}">
        <p14:creationId xmlns:p14="http://schemas.microsoft.com/office/powerpoint/2010/main" val="853845536"/>
      </p:ext>
    </p:extLst>
  </p:cSld>
  <p:clrMapOvr>
    <a:masterClrMapping/>
  </p:clrMapOvr>
  <p:transition>
    <p:wipe dir="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noFill/>
        </p:spPr>
        <p:txBody>
          <a:bodyPr lIns="90488" tIns="44450" rIns="90488" bIns="44450" anchorCtr="1"/>
          <a:lstStyle/>
          <a:p>
            <a:r>
              <a:rPr lang="en-US" altLang="en-US" b="1"/>
              <a:t>Box Plot</a:t>
            </a:r>
          </a:p>
        </p:txBody>
      </p:sp>
      <p:sp>
        <p:nvSpPr>
          <p:cNvPr id="95235" name="Rectangle 3"/>
          <p:cNvSpPr>
            <a:spLocks noGrp="1" noChangeArrowheads="1"/>
          </p:cNvSpPr>
          <p:nvPr>
            <p:ph idx="1"/>
          </p:nvPr>
        </p:nvSpPr>
        <p:spPr>
          <a:xfrm>
            <a:off x="457200" y="852577"/>
            <a:ext cx="8229600" cy="5257800"/>
          </a:xfrm>
        </p:spPr>
        <p:txBody>
          <a:bodyPr lIns="90488" tIns="44450" rIns="90488" bIns="44450"/>
          <a:lstStyle/>
          <a:p>
            <a:pPr marL="609600" indent="-609600">
              <a:lnSpc>
                <a:spcPct val="90000"/>
              </a:lnSpc>
              <a:buFontTx/>
              <a:buNone/>
            </a:pPr>
            <a:r>
              <a:rPr lang="en-US" altLang="en-US" dirty="0"/>
              <a:t>3.	A second pair of fences, the </a:t>
            </a:r>
            <a:r>
              <a:rPr lang="en-US" altLang="en-US" b="1" dirty="0"/>
              <a:t>outer fences</a:t>
            </a:r>
            <a:r>
              <a:rPr lang="en-US" altLang="en-US" dirty="0"/>
              <a:t>, are defined at a distance of 3(IQR) from the hinges. One symbol (*) represents measurements falling between the inner and outer fences, and another (0) represents measurements beyond the outer fences.</a:t>
            </a:r>
          </a:p>
          <a:p>
            <a:pPr marL="609600" indent="-609600">
              <a:lnSpc>
                <a:spcPct val="90000"/>
              </a:lnSpc>
              <a:buFontTx/>
              <a:buNone/>
            </a:pPr>
            <a:r>
              <a:rPr lang="en-US" altLang="en-US" dirty="0"/>
              <a:t>4.	Symbols that represent the median and extreme data points vary depending on software used. You may use your own symbols if you are constructing a box plot by hand.</a:t>
            </a:r>
          </a:p>
        </p:txBody>
      </p:sp>
    </p:spTree>
    <p:extLst>
      <p:ext uri="{BB962C8B-B14F-4D97-AF65-F5344CB8AC3E}">
        <p14:creationId xmlns:p14="http://schemas.microsoft.com/office/powerpoint/2010/main" val="2409544966"/>
      </p:ext>
    </p:extLst>
  </p:cSld>
  <p:clrMapOvr>
    <a:masterClrMapping/>
  </p:clrMapOvr>
  <p:transition>
    <p:wipe dir="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noFill/>
        </p:spPr>
        <p:txBody>
          <a:bodyPr lIns="90488" tIns="44450" rIns="90488" bIns="44450" anchorCtr="1"/>
          <a:lstStyle/>
          <a:p>
            <a:r>
              <a:rPr lang="en-US" altLang="en-US" b="1"/>
              <a:t>Shape &amp; Box Plot</a:t>
            </a:r>
          </a:p>
        </p:txBody>
      </p:sp>
      <p:sp>
        <p:nvSpPr>
          <p:cNvPr id="96259" name="Rectangle 3"/>
          <p:cNvSpPr>
            <a:spLocks noChangeArrowheads="1"/>
          </p:cNvSpPr>
          <p:nvPr/>
        </p:nvSpPr>
        <p:spPr bwMode="auto">
          <a:xfrm>
            <a:off x="6188075" y="2198688"/>
            <a:ext cx="2009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Right-Skewed</a:t>
            </a:r>
          </a:p>
        </p:txBody>
      </p:sp>
      <p:sp>
        <p:nvSpPr>
          <p:cNvPr id="96260" name="Rectangle 4"/>
          <p:cNvSpPr>
            <a:spLocks noChangeArrowheads="1"/>
          </p:cNvSpPr>
          <p:nvPr/>
        </p:nvSpPr>
        <p:spPr bwMode="auto">
          <a:xfrm>
            <a:off x="654050" y="2198688"/>
            <a:ext cx="18240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Left-Skewed</a:t>
            </a:r>
          </a:p>
        </p:txBody>
      </p:sp>
      <p:sp>
        <p:nvSpPr>
          <p:cNvPr id="96261" name="Rectangle 5"/>
          <p:cNvSpPr>
            <a:spLocks noChangeArrowheads="1"/>
          </p:cNvSpPr>
          <p:nvPr/>
        </p:nvSpPr>
        <p:spPr bwMode="auto">
          <a:xfrm>
            <a:off x="3660775" y="2198688"/>
            <a:ext cx="160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Symmetric</a:t>
            </a:r>
          </a:p>
        </p:txBody>
      </p:sp>
      <p:sp>
        <p:nvSpPr>
          <p:cNvPr id="161798" name="Rectangle 6"/>
          <p:cNvSpPr>
            <a:spLocks noChangeArrowheads="1"/>
          </p:cNvSpPr>
          <p:nvPr/>
        </p:nvSpPr>
        <p:spPr bwMode="auto">
          <a:xfrm>
            <a:off x="3470275" y="2865438"/>
            <a:ext cx="34607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i="1" dirty="0">
                <a:solidFill>
                  <a:srgbClr val="FF9900"/>
                </a:solidFill>
                <a:effectLst>
                  <a:outerShdw blurRad="38100" dist="38100" dir="2700000" algn="tl">
                    <a:srgbClr val="000000"/>
                  </a:outerShdw>
                </a:effectLst>
                <a:latin typeface="Times New Roman" charset="0"/>
                <a:cs typeface="Arial" charset="0"/>
              </a:rPr>
              <a:t>Q</a:t>
            </a:r>
          </a:p>
        </p:txBody>
      </p:sp>
      <p:sp>
        <p:nvSpPr>
          <p:cNvPr id="161799" name="Rectangle 7"/>
          <p:cNvSpPr>
            <a:spLocks noChangeArrowheads="1"/>
          </p:cNvSpPr>
          <p:nvPr/>
        </p:nvSpPr>
        <p:spPr bwMode="auto">
          <a:xfrm>
            <a:off x="3648075" y="3013075"/>
            <a:ext cx="257175" cy="271463"/>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200" b="1" dirty="0">
                <a:solidFill>
                  <a:srgbClr val="FF9900"/>
                </a:solidFill>
                <a:effectLst>
                  <a:outerShdw blurRad="38100" dist="38100" dir="2700000" algn="tl">
                    <a:srgbClr val="000000"/>
                  </a:outerShdw>
                </a:effectLst>
                <a:latin typeface="Times New Roman" charset="0"/>
                <a:cs typeface="Arial" charset="0"/>
              </a:rPr>
              <a:t>1</a:t>
            </a:r>
          </a:p>
        </p:txBody>
      </p:sp>
      <p:sp>
        <p:nvSpPr>
          <p:cNvPr id="161800" name="Rectangle 8"/>
          <p:cNvSpPr>
            <a:spLocks noChangeArrowheads="1"/>
          </p:cNvSpPr>
          <p:nvPr/>
        </p:nvSpPr>
        <p:spPr bwMode="auto">
          <a:xfrm>
            <a:off x="3733800" y="2865438"/>
            <a:ext cx="23812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00FF00"/>
                </a:solidFill>
                <a:effectLst>
                  <a:outerShdw blurRad="38100" dist="38100" dir="2700000" algn="tl">
                    <a:srgbClr val="000000"/>
                  </a:outerShdw>
                </a:effectLst>
                <a:latin typeface="Times New Roman" charset="0"/>
                <a:cs typeface="Arial" charset="0"/>
              </a:rPr>
              <a:t> </a:t>
            </a:r>
          </a:p>
        </p:txBody>
      </p:sp>
      <p:sp>
        <p:nvSpPr>
          <p:cNvPr id="161802" name="Rectangle 10"/>
          <p:cNvSpPr>
            <a:spLocks noChangeArrowheads="1"/>
          </p:cNvSpPr>
          <p:nvPr/>
        </p:nvSpPr>
        <p:spPr bwMode="auto">
          <a:xfrm>
            <a:off x="4056063" y="2865438"/>
            <a:ext cx="93027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800080"/>
                </a:solidFill>
                <a:effectLst>
                  <a:outerShdw blurRad="38100" dist="38100" dir="2700000" algn="tl">
                    <a:srgbClr val="000000"/>
                  </a:outerShdw>
                </a:effectLst>
                <a:latin typeface="Times New Roman" charset="0"/>
                <a:cs typeface="Arial" charset="0"/>
              </a:rPr>
              <a:t>Median</a:t>
            </a:r>
          </a:p>
        </p:txBody>
      </p:sp>
      <p:sp>
        <p:nvSpPr>
          <p:cNvPr id="161803" name="Rectangle 11"/>
          <p:cNvSpPr>
            <a:spLocks noChangeArrowheads="1"/>
          </p:cNvSpPr>
          <p:nvPr/>
        </p:nvSpPr>
        <p:spPr bwMode="auto">
          <a:xfrm>
            <a:off x="4854575" y="2865438"/>
            <a:ext cx="23812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0000"/>
                </a:solidFill>
                <a:effectLst>
                  <a:outerShdw blurRad="38100" dist="38100" dir="2700000" algn="tl">
                    <a:srgbClr val="000000"/>
                  </a:outerShdw>
                </a:effectLst>
                <a:latin typeface="Times New Roman" charset="0"/>
                <a:cs typeface="Arial" charset="0"/>
              </a:rPr>
              <a:t> </a:t>
            </a:r>
          </a:p>
        </p:txBody>
      </p:sp>
      <p:sp>
        <p:nvSpPr>
          <p:cNvPr id="161804" name="Rectangle 12"/>
          <p:cNvSpPr>
            <a:spLocks noChangeArrowheads="1"/>
          </p:cNvSpPr>
          <p:nvPr/>
        </p:nvSpPr>
        <p:spPr bwMode="auto">
          <a:xfrm>
            <a:off x="4919663" y="2865438"/>
            <a:ext cx="23812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chemeClr val="accent2"/>
                </a:solidFill>
                <a:effectLst>
                  <a:outerShdw blurRad="38100" dist="38100" dir="2700000" algn="tl">
                    <a:srgbClr val="000000"/>
                  </a:outerShdw>
                </a:effectLst>
                <a:latin typeface="Times New Roman" charset="0"/>
                <a:cs typeface="Arial" charset="0"/>
              </a:rPr>
              <a:t> </a:t>
            </a:r>
          </a:p>
        </p:txBody>
      </p:sp>
      <p:sp>
        <p:nvSpPr>
          <p:cNvPr id="161805" name="Rectangle 13"/>
          <p:cNvSpPr>
            <a:spLocks noChangeArrowheads="1"/>
          </p:cNvSpPr>
          <p:nvPr/>
        </p:nvSpPr>
        <p:spPr bwMode="auto">
          <a:xfrm>
            <a:off x="4983163" y="2865438"/>
            <a:ext cx="34607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i="1" dirty="0">
                <a:solidFill>
                  <a:schemeClr val="accent2"/>
                </a:solidFill>
                <a:effectLst>
                  <a:outerShdw blurRad="38100" dist="38100" dir="2700000" algn="tl">
                    <a:srgbClr val="000000"/>
                  </a:outerShdw>
                </a:effectLst>
                <a:latin typeface="Times New Roman" charset="0"/>
                <a:cs typeface="Arial" charset="0"/>
              </a:rPr>
              <a:t>Q</a:t>
            </a:r>
          </a:p>
        </p:txBody>
      </p:sp>
      <p:sp>
        <p:nvSpPr>
          <p:cNvPr id="161806" name="Rectangle 14"/>
          <p:cNvSpPr>
            <a:spLocks noChangeArrowheads="1"/>
          </p:cNvSpPr>
          <p:nvPr/>
        </p:nvSpPr>
        <p:spPr bwMode="auto">
          <a:xfrm>
            <a:off x="5162550" y="3013075"/>
            <a:ext cx="257175" cy="271463"/>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200" b="1" dirty="0">
                <a:solidFill>
                  <a:schemeClr val="accent2"/>
                </a:solidFill>
                <a:effectLst>
                  <a:outerShdw blurRad="38100" dist="38100" dir="2700000" algn="tl">
                    <a:srgbClr val="000000"/>
                  </a:outerShdw>
                </a:effectLst>
                <a:latin typeface="Times New Roman" charset="0"/>
                <a:cs typeface="Arial" charset="0"/>
              </a:rPr>
              <a:t>3</a:t>
            </a:r>
          </a:p>
        </p:txBody>
      </p:sp>
      <p:sp>
        <p:nvSpPr>
          <p:cNvPr id="96270" name="Rectangle 15"/>
          <p:cNvSpPr>
            <a:spLocks noChangeArrowheads="1"/>
          </p:cNvSpPr>
          <p:nvPr/>
        </p:nvSpPr>
        <p:spPr bwMode="auto">
          <a:xfrm>
            <a:off x="5253038" y="3154363"/>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1808" name="Rectangle 16"/>
          <p:cNvSpPr>
            <a:spLocks noChangeArrowheads="1"/>
          </p:cNvSpPr>
          <p:nvPr/>
        </p:nvSpPr>
        <p:spPr bwMode="auto">
          <a:xfrm>
            <a:off x="887413" y="2860675"/>
            <a:ext cx="3460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i="1" dirty="0">
                <a:solidFill>
                  <a:srgbClr val="FF9900"/>
                </a:solidFill>
                <a:effectLst>
                  <a:outerShdw blurRad="38100" dist="38100" dir="2700000" algn="tl">
                    <a:srgbClr val="000000"/>
                  </a:outerShdw>
                </a:effectLst>
                <a:latin typeface="Times New Roman" charset="0"/>
                <a:cs typeface="Arial" charset="0"/>
              </a:rPr>
              <a:t>Q</a:t>
            </a:r>
          </a:p>
        </p:txBody>
      </p:sp>
      <p:sp>
        <p:nvSpPr>
          <p:cNvPr id="161809" name="Rectangle 17"/>
          <p:cNvSpPr>
            <a:spLocks noChangeArrowheads="1"/>
          </p:cNvSpPr>
          <p:nvPr/>
        </p:nvSpPr>
        <p:spPr bwMode="auto">
          <a:xfrm>
            <a:off x="1065213" y="3006725"/>
            <a:ext cx="257175" cy="271463"/>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200" b="1" dirty="0">
                <a:solidFill>
                  <a:srgbClr val="FF9900"/>
                </a:solidFill>
                <a:effectLst>
                  <a:outerShdw blurRad="38100" dist="38100" dir="2700000" algn="tl">
                    <a:srgbClr val="000000"/>
                  </a:outerShdw>
                </a:effectLst>
                <a:latin typeface="Times New Roman" charset="0"/>
                <a:cs typeface="Arial" charset="0"/>
              </a:rPr>
              <a:t>1</a:t>
            </a:r>
          </a:p>
        </p:txBody>
      </p:sp>
      <p:sp>
        <p:nvSpPr>
          <p:cNvPr id="161810" name="Rectangle 18"/>
          <p:cNvSpPr>
            <a:spLocks noChangeArrowheads="1"/>
          </p:cNvSpPr>
          <p:nvPr/>
        </p:nvSpPr>
        <p:spPr bwMode="auto">
          <a:xfrm>
            <a:off x="1150938" y="2860675"/>
            <a:ext cx="2952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00FF00"/>
                </a:solidFill>
                <a:effectLst>
                  <a:outerShdw blurRad="38100" dist="38100" dir="2700000" algn="tl">
                    <a:srgbClr val="000000"/>
                  </a:outerShdw>
                </a:effectLst>
                <a:latin typeface="Times New Roman" charset="0"/>
                <a:cs typeface="Arial" charset="0"/>
              </a:rPr>
              <a:t>  </a:t>
            </a:r>
          </a:p>
        </p:txBody>
      </p:sp>
      <p:sp>
        <p:nvSpPr>
          <p:cNvPr id="161811" name="Rectangle 19"/>
          <p:cNvSpPr>
            <a:spLocks noChangeArrowheads="1"/>
          </p:cNvSpPr>
          <p:nvPr/>
        </p:nvSpPr>
        <p:spPr bwMode="auto">
          <a:xfrm>
            <a:off x="1281113" y="2860675"/>
            <a:ext cx="9302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800080"/>
                </a:solidFill>
                <a:effectLst>
                  <a:outerShdw blurRad="38100" dist="38100" dir="2700000" algn="tl">
                    <a:srgbClr val="000000"/>
                  </a:outerShdw>
                </a:effectLst>
                <a:latin typeface="Times New Roman" charset="0"/>
                <a:cs typeface="Arial" charset="0"/>
              </a:rPr>
              <a:t>Median</a:t>
            </a:r>
          </a:p>
        </p:txBody>
      </p:sp>
      <p:sp>
        <p:nvSpPr>
          <p:cNvPr id="161812" name="Rectangle 20"/>
          <p:cNvSpPr>
            <a:spLocks noChangeArrowheads="1"/>
          </p:cNvSpPr>
          <p:nvPr/>
        </p:nvSpPr>
        <p:spPr bwMode="auto">
          <a:xfrm>
            <a:off x="2079625" y="2860675"/>
            <a:ext cx="2952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0000"/>
                </a:solidFill>
                <a:effectLst>
                  <a:outerShdw blurRad="38100" dist="38100" dir="2700000" algn="tl">
                    <a:srgbClr val="000000"/>
                  </a:outerShdw>
                </a:effectLst>
                <a:latin typeface="Times New Roman" charset="0"/>
                <a:cs typeface="Arial" charset="0"/>
              </a:rPr>
              <a:t>  </a:t>
            </a:r>
          </a:p>
        </p:txBody>
      </p:sp>
      <p:sp>
        <p:nvSpPr>
          <p:cNvPr id="161813" name="Rectangle 21"/>
          <p:cNvSpPr>
            <a:spLocks noChangeArrowheads="1"/>
          </p:cNvSpPr>
          <p:nvPr/>
        </p:nvSpPr>
        <p:spPr bwMode="auto">
          <a:xfrm>
            <a:off x="2208213" y="2860675"/>
            <a:ext cx="358775" cy="363538"/>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chemeClr val="accent2"/>
                </a:solidFill>
                <a:effectLst>
                  <a:outerShdw blurRad="38100" dist="38100" dir="2700000" algn="tl">
                    <a:srgbClr val="000000"/>
                  </a:outerShdw>
                </a:effectLst>
                <a:latin typeface="Times New Roman" charset="0"/>
                <a:cs typeface="Arial" charset="0"/>
              </a:rPr>
              <a:t>Q</a:t>
            </a:r>
          </a:p>
        </p:txBody>
      </p:sp>
      <p:sp>
        <p:nvSpPr>
          <p:cNvPr id="161814" name="Rectangle 22"/>
          <p:cNvSpPr>
            <a:spLocks noChangeArrowheads="1"/>
          </p:cNvSpPr>
          <p:nvPr/>
        </p:nvSpPr>
        <p:spPr bwMode="auto">
          <a:xfrm>
            <a:off x="2386013" y="3006725"/>
            <a:ext cx="257175" cy="271463"/>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200" b="1" dirty="0">
                <a:solidFill>
                  <a:schemeClr val="accent2"/>
                </a:solidFill>
                <a:effectLst>
                  <a:outerShdw blurRad="38100" dist="38100" dir="2700000" algn="tl">
                    <a:srgbClr val="000000"/>
                  </a:outerShdw>
                </a:effectLst>
                <a:latin typeface="Times New Roman" charset="0"/>
                <a:cs typeface="Arial" charset="0"/>
              </a:rPr>
              <a:t>3</a:t>
            </a:r>
          </a:p>
        </p:txBody>
      </p:sp>
      <p:sp>
        <p:nvSpPr>
          <p:cNvPr id="96278" name="Rectangle 23"/>
          <p:cNvSpPr>
            <a:spLocks noChangeArrowheads="1"/>
          </p:cNvSpPr>
          <p:nvPr/>
        </p:nvSpPr>
        <p:spPr bwMode="auto">
          <a:xfrm>
            <a:off x="2476500" y="3148013"/>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61816" name="Rectangle 24"/>
          <p:cNvSpPr>
            <a:spLocks noChangeArrowheads="1"/>
          </p:cNvSpPr>
          <p:nvPr/>
        </p:nvSpPr>
        <p:spPr bwMode="auto">
          <a:xfrm>
            <a:off x="6297613" y="2865438"/>
            <a:ext cx="34607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i="1" dirty="0">
                <a:solidFill>
                  <a:srgbClr val="FF9900"/>
                </a:solidFill>
                <a:effectLst>
                  <a:outerShdw blurRad="38100" dist="38100" dir="2700000" algn="tl">
                    <a:srgbClr val="000000"/>
                  </a:outerShdw>
                </a:effectLst>
                <a:latin typeface="Times New Roman" charset="0"/>
                <a:cs typeface="Arial" charset="0"/>
              </a:rPr>
              <a:t>Q</a:t>
            </a:r>
          </a:p>
        </p:txBody>
      </p:sp>
      <p:sp>
        <p:nvSpPr>
          <p:cNvPr id="161817" name="Rectangle 25"/>
          <p:cNvSpPr>
            <a:spLocks noChangeArrowheads="1"/>
          </p:cNvSpPr>
          <p:nvPr/>
        </p:nvSpPr>
        <p:spPr bwMode="auto">
          <a:xfrm>
            <a:off x="6477000" y="3013075"/>
            <a:ext cx="257175" cy="271463"/>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200" b="1" dirty="0">
                <a:solidFill>
                  <a:srgbClr val="FF9900"/>
                </a:solidFill>
                <a:effectLst>
                  <a:outerShdw blurRad="38100" dist="38100" dir="2700000" algn="tl">
                    <a:srgbClr val="000000"/>
                  </a:outerShdw>
                </a:effectLst>
                <a:latin typeface="Times New Roman" charset="0"/>
                <a:cs typeface="Arial" charset="0"/>
              </a:rPr>
              <a:t>1</a:t>
            </a:r>
          </a:p>
        </p:txBody>
      </p:sp>
      <p:sp>
        <p:nvSpPr>
          <p:cNvPr id="161819" name="Rectangle 27"/>
          <p:cNvSpPr>
            <a:spLocks noChangeArrowheads="1"/>
          </p:cNvSpPr>
          <p:nvPr/>
        </p:nvSpPr>
        <p:spPr bwMode="auto">
          <a:xfrm>
            <a:off x="6626225" y="2865438"/>
            <a:ext cx="23812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9900"/>
                </a:solidFill>
                <a:effectLst>
                  <a:outerShdw blurRad="38100" dist="38100" dir="2700000" algn="tl">
                    <a:srgbClr val="000000"/>
                  </a:outerShdw>
                </a:effectLst>
                <a:latin typeface="Times New Roman" charset="0"/>
                <a:cs typeface="Arial" charset="0"/>
              </a:rPr>
              <a:t> </a:t>
            </a:r>
          </a:p>
        </p:txBody>
      </p:sp>
      <p:sp>
        <p:nvSpPr>
          <p:cNvPr id="161820" name="Rectangle 28"/>
          <p:cNvSpPr>
            <a:spLocks noChangeArrowheads="1"/>
          </p:cNvSpPr>
          <p:nvPr/>
        </p:nvSpPr>
        <p:spPr bwMode="auto">
          <a:xfrm>
            <a:off x="6691313" y="2865438"/>
            <a:ext cx="93027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800080"/>
                </a:solidFill>
                <a:effectLst>
                  <a:outerShdw blurRad="38100" dist="38100" dir="2700000" algn="tl">
                    <a:srgbClr val="000000"/>
                  </a:outerShdw>
                </a:effectLst>
                <a:latin typeface="Times New Roman" charset="0"/>
                <a:cs typeface="Arial" charset="0"/>
              </a:rPr>
              <a:t>Median</a:t>
            </a:r>
          </a:p>
        </p:txBody>
      </p:sp>
      <p:sp>
        <p:nvSpPr>
          <p:cNvPr id="161821" name="Rectangle 29"/>
          <p:cNvSpPr>
            <a:spLocks noChangeArrowheads="1"/>
          </p:cNvSpPr>
          <p:nvPr/>
        </p:nvSpPr>
        <p:spPr bwMode="auto">
          <a:xfrm>
            <a:off x="7489825" y="2865438"/>
            <a:ext cx="29527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dirty="0">
                <a:solidFill>
                  <a:srgbClr val="FF0000"/>
                </a:solidFill>
                <a:effectLst>
                  <a:outerShdw blurRad="38100" dist="38100" dir="2700000" algn="tl">
                    <a:srgbClr val="000000"/>
                  </a:outerShdw>
                </a:effectLst>
                <a:latin typeface="Times New Roman" charset="0"/>
                <a:cs typeface="Arial" charset="0"/>
              </a:rPr>
              <a:t>  </a:t>
            </a:r>
          </a:p>
        </p:txBody>
      </p:sp>
      <p:sp>
        <p:nvSpPr>
          <p:cNvPr id="161822" name="Rectangle 30"/>
          <p:cNvSpPr>
            <a:spLocks noChangeArrowheads="1"/>
          </p:cNvSpPr>
          <p:nvPr/>
        </p:nvSpPr>
        <p:spPr bwMode="auto">
          <a:xfrm>
            <a:off x="7618413" y="2865438"/>
            <a:ext cx="346075" cy="363537"/>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800" b="1" i="1" dirty="0">
                <a:solidFill>
                  <a:schemeClr val="accent2"/>
                </a:solidFill>
                <a:effectLst>
                  <a:outerShdw blurRad="38100" dist="38100" dir="2700000" algn="tl">
                    <a:srgbClr val="000000"/>
                  </a:outerShdw>
                </a:effectLst>
                <a:latin typeface="Times New Roman" charset="0"/>
                <a:cs typeface="Arial" charset="0"/>
              </a:rPr>
              <a:t>Q</a:t>
            </a:r>
          </a:p>
        </p:txBody>
      </p:sp>
      <p:sp>
        <p:nvSpPr>
          <p:cNvPr id="161823" name="Rectangle 31"/>
          <p:cNvSpPr>
            <a:spLocks noChangeArrowheads="1"/>
          </p:cNvSpPr>
          <p:nvPr/>
        </p:nvSpPr>
        <p:spPr bwMode="auto">
          <a:xfrm>
            <a:off x="7796213" y="3013075"/>
            <a:ext cx="257175" cy="271463"/>
          </a:xfrm>
          <a:prstGeom prst="rect">
            <a:avLst/>
          </a:prstGeom>
          <a:noFill/>
          <a:ln w="12700">
            <a:noFill/>
            <a:miter lim="800000"/>
            <a:headEnd/>
            <a:tailEnd/>
          </a:ln>
          <a:effectLst/>
        </p:spPr>
        <p:txBody>
          <a:bodyPr wrap="none" lIns="90488" tIns="44450" rIns="90488" bIns="44450">
            <a:spAutoFit/>
          </a:bodyPr>
          <a:lstStyle/>
          <a:p>
            <a:pPr eaLnBrk="0" hangingPunct="0">
              <a:spcBef>
                <a:spcPct val="0"/>
              </a:spcBef>
              <a:buClrTx/>
              <a:buFontTx/>
              <a:buNone/>
              <a:defRPr/>
            </a:pPr>
            <a:r>
              <a:rPr lang="en-US" sz="1200" b="1" dirty="0">
                <a:solidFill>
                  <a:schemeClr val="accent2"/>
                </a:solidFill>
                <a:effectLst>
                  <a:outerShdw blurRad="38100" dist="38100" dir="2700000" algn="tl">
                    <a:srgbClr val="000000"/>
                  </a:outerShdw>
                </a:effectLst>
                <a:latin typeface="Times New Roman" charset="0"/>
                <a:cs typeface="Arial" charset="0"/>
              </a:rPr>
              <a:t>3</a:t>
            </a:r>
          </a:p>
        </p:txBody>
      </p:sp>
      <p:sp>
        <p:nvSpPr>
          <p:cNvPr id="96286" name="Rectangle 32"/>
          <p:cNvSpPr>
            <a:spLocks noChangeArrowheads="1"/>
          </p:cNvSpPr>
          <p:nvPr/>
        </p:nvSpPr>
        <p:spPr bwMode="auto">
          <a:xfrm>
            <a:off x="7886700" y="3154363"/>
            <a:ext cx="184150"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6287" name="Line 33"/>
          <p:cNvSpPr>
            <a:spLocks noChangeShapeType="1"/>
          </p:cNvSpPr>
          <p:nvPr/>
        </p:nvSpPr>
        <p:spPr bwMode="auto">
          <a:xfrm>
            <a:off x="6613525" y="4100513"/>
            <a:ext cx="0" cy="204787"/>
          </a:xfrm>
          <a:prstGeom prst="line">
            <a:avLst/>
          </a:prstGeom>
          <a:noFill/>
          <a:ln w="254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88" name="Line 34"/>
          <p:cNvSpPr>
            <a:spLocks noChangeShapeType="1"/>
          </p:cNvSpPr>
          <p:nvPr/>
        </p:nvSpPr>
        <p:spPr bwMode="auto">
          <a:xfrm>
            <a:off x="7073900" y="3413125"/>
            <a:ext cx="0" cy="898525"/>
          </a:xfrm>
          <a:prstGeom prst="line">
            <a:avLst/>
          </a:prstGeom>
          <a:noFill/>
          <a:ln w="25400">
            <a:solidFill>
              <a:srgbClr val="80008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89" name="Line 35"/>
          <p:cNvSpPr>
            <a:spLocks noChangeShapeType="1"/>
          </p:cNvSpPr>
          <p:nvPr/>
        </p:nvSpPr>
        <p:spPr bwMode="auto">
          <a:xfrm>
            <a:off x="7648575" y="4171950"/>
            <a:ext cx="0" cy="119063"/>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90" name="Line 36"/>
          <p:cNvSpPr>
            <a:spLocks noChangeShapeType="1"/>
          </p:cNvSpPr>
          <p:nvPr/>
        </p:nvSpPr>
        <p:spPr bwMode="auto">
          <a:xfrm>
            <a:off x="2236788" y="3638550"/>
            <a:ext cx="0" cy="666750"/>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91" name="Line 37"/>
          <p:cNvSpPr>
            <a:spLocks noChangeShapeType="1"/>
          </p:cNvSpPr>
          <p:nvPr/>
        </p:nvSpPr>
        <p:spPr bwMode="auto">
          <a:xfrm>
            <a:off x="1776413" y="3557588"/>
            <a:ext cx="0" cy="747712"/>
          </a:xfrm>
          <a:prstGeom prst="line">
            <a:avLst/>
          </a:prstGeom>
          <a:noFill/>
          <a:ln w="25400">
            <a:solidFill>
              <a:srgbClr val="80008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92" name="Line 38"/>
          <p:cNvSpPr>
            <a:spLocks noChangeShapeType="1"/>
          </p:cNvSpPr>
          <p:nvPr/>
        </p:nvSpPr>
        <p:spPr bwMode="auto">
          <a:xfrm>
            <a:off x="1198563" y="4217988"/>
            <a:ext cx="0" cy="93662"/>
          </a:xfrm>
          <a:prstGeom prst="line">
            <a:avLst/>
          </a:prstGeom>
          <a:noFill/>
          <a:ln w="254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93" name="Line 39"/>
          <p:cNvSpPr>
            <a:spLocks noChangeShapeType="1"/>
          </p:cNvSpPr>
          <p:nvPr/>
        </p:nvSpPr>
        <p:spPr bwMode="auto">
          <a:xfrm>
            <a:off x="4540250" y="3281363"/>
            <a:ext cx="0" cy="1016000"/>
          </a:xfrm>
          <a:prstGeom prst="line">
            <a:avLst/>
          </a:prstGeom>
          <a:noFill/>
          <a:ln w="25400">
            <a:solidFill>
              <a:srgbClr val="80008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94" name="Line 40"/>
          <p:cNvSpPr>
            <a:spLocks noChangeShapeType="1"/>
          </p:cNvSpPr>
          <p:nvPr/>
        </p:nvSpPr>
        <p:spPr bwMode="auto">
          <a:xfrm flipH="1">
            <a:off x="7653338" y="3184525"/>
            <a:ext cx="117475" cy="7000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95" name="Freeform 41"/>
          <p:cNvSpPr>
            <a:spLocks/>
          </p:cNvSpPr>
          <p:nvPr/>
        </p:nvSpPr>
        <p:spPr bwMode="auto">
          <a:xfrm>
            <a:off x="7613650" y="3871913"/>
            <a:ext cx="87313" cy="93662"/>
          </a:xfrm>
          <a:custGeom>
            <a:avLst/>
            <a:gdLst>
              <a:gd name="T0" fmla="*/ 2147483647 w 55"/>
              <a:gd name="T1" fmla="*/ 2147483647 h 59"/>
              <a:gd name="T2" fmla="*/ 2147483647 w 55"/>
              <a:gd name="T3" fmla="*/ 2147483647 h 59"/>
              <a:gd name="T4" fmla="*/ 0 w 55"/>
              <a:gd name="T5" fmla="*/ 0 h 59"/>
              <a:gd name="T6" fmla="*/ 2147483647 w 55"/>
              <a:gd name="T7" fmla="*/ 2147483647 h 59"/>
              <a:gd name="T8" fmla="*/ 2147483647 w 55"/>
              <a:gd name="T9" fmla="*/ 2147483647 h 59"/>
              <a:gd name="T10" fmla="*/ 2147483647 w 55"/>
              <a:gd name="T11" fmla="*/ 2147483647 h 59"/>
              <a:gd name="T12" fmla="*/ 2147483647 w 55"/>
              <a:gd name="T13" fmla="*/ 2147483647 h 59"/>
              <a:gd name="T14" fmla="*/ 2147483647 w 55"/>
              <a:gd name="T15" fmla="*/ 2147483647 h 59"/>
              <a:gd name="T16" fmla="*/ 2147483647 w 55"/>
              <a:gd name="T17" fmla="*/ 2147483647 h 59"/>
              <a:gd name="T18" fmla="*/ 2147483647 w 55"/>
              <a:gd name="T19" fmla="*/ 2147483647 h 59"/>
              <a:gd name="T20" fmla="*/ 2147483647 w 55"/>
              <a:gd name="T21" fmla="*/ 2147483647 h 59"/>
              <a:gd name="T22" fmla="*/ 2147483647 w 55"/>
              <a:gd name="T23" fmla="*/ 2147483647 h 59"/>
              <a:gd name="T24" fmla="*/ 2147483647 w 55"/>
              <a:gd name="T25" fmla="*/ 2147483647 h 59"/>
              <a:gd name="T26" fmla="*/ 2147483647 w 55"/>
              <a:gd name="T27" fmla="*/ 2147483647 h 59"/>
              <a:gd name="T28" fmla="*/ 2147483647 w 55"/>
              <a:gd name="T29" fmla="*/ 2147483647 h 59"/>
              <a:gd name="T30" fmla="*/ 2147483647 w 55"/>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
              <a:gd name="T49" fmla="*/ 0 h 59"/>
              <a:gd name="T50" fmla="*/ 55 w 55"/>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 h="59">
                <a:moveTo>
                  <a:pt x="54" y="7"/>
                </a:moveTo>
                <a:lnTo>
                  <a:pt x="20" y="58"/>
                </a:lnTo>
                <a:lnTo>
                  <a:pt x="0" y="0"/>
                </a:lnTo>
                <a:lnTo>
                  <a:pt x="4" y="2"/>
                </a:lnTo>
                <a:lnTo>
                  <a:pt x="9" y="4"/>
                </a:lnTo>
                <a:lnTo>
                  <a:pt x="13" y="5"/>
                </a:lnTo>
                <a:lnTo>
                  <a:pt x="16" y="7"/>
                </a:lnTo>
                <a:lnTo>
                  <a:pt x="20" y="9"/>
                </a:lnTo>
                <a:lnTo>
                  <a:pt x="24" y="9"/>
                </a:lnTo>
                <a:lnTo>
                  <a:pt x="28" y="11"/>
                </a:lnTo>
                <a:lnTo>
                  <a:pt x="33" y="11"/>
                </a:lnTo>
                <a:lnTo>
                  <a:pt x="37" y="11"/>
                </a:lnTo>
                <a:lnTo>
                  <a:pt x="42" y="11"/>
                </a:lnTo>
                <a:lnTo>
                  <a:pt x="46" y="9"/>
                </a:lnTo>
                <a:lnTo>
                  <a:pt x="50" y="9"/>
                </a:lnTo>
                <a:lnTo>
                  <a:pt x="54" y="7"/>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296" name="Line 42"/>
          <p:cNvSpPr>
            <a:spLocks noChangeShapeType="1"/>
          </p:cNvSpPr>
          <p:nvPr/>
        </p:nvSpPr>
        <p:spPr bwMode="auto">
          <a:xfrm flipH="1">
            <a:off x="7208838" y="3170238"/>
            <a:ext cx="101600" cy="1508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97" name="Freeform 43"/>
          <p:cNvSpPr>
            <a:spLocks/>
          </p:cNvSpPr>
          <p:nvPr/>
        </p:nvSpPr>
        <p:spPr bwMode="auto">
          <a:xfrm>
            <a:off x="7175500" y="3295650"/>
            <a:ext cx="77788" cy="96838"/>
          </a:xfrm>
          <a:custGeom>
            <a:avLst/>
            <a:gdLst>
              <a:gd name="T0" fmla="*/ 2147483647 w 49"/>
              <a:gd name="T1" fmla="*/ 2147483647 h 61"/>
              <a:gd name="T2" fmla="*/ 0 w 49"/>
              <a:gd name="T3" fmla="*/ 2147483647 h 61"/>
              <a:gd name="T4" fmla="*/ 2147483647 w 49"/>
              <a:gd name="T5" fmla="*/ 0 h 61"/>
              <a:gd name="T6" fmla="*/ 2147483647 w 49"/>
              <a:gd name="T7" fmla="*/ 2147483647 h 61"/>
              <a:gd name="T8" fmla="*/ 2147483647 w 49"/>
              <a:gd name="T9" fmla="*/ 2147483647 h 61"/>
              <a:gd name="T10" fmla="*/ 2147483647 w 49"/>
              <a:gd name="T11" fmla="*/ 2147483647 h 61"/>
              <a:gd name="T12" fmla="*/ 2147483647 w 49"/>
              <a:gd name="T13" fmla="*/ 2147483647 h 61"/>
              <a:gd name="T14" fmla="*/ 2147483647 w 49"/>
              <a:gd name="T15" fmla="*/ 2147483647 h 61"/>
              <a:gd name="T16" fmla="*/ 2147483647 w 49"/>
              <a:gd name="T17" fmla="*/ 2147483647 h 61"/>
              <a:gd name="T18" fmla="*/ 2147483647 w 49"/>
              <a:gd name="T19" fmla="*/ 2147483647 h 61"/>
              <a:gd name="T20" fmla="*/ 2147483647 w 49"/>
              <a:gd name="T21" fmla="*/ 2147483647 h 61"/>
              <a:gd name="T22" fmla="*/ 2147483647 w 49"/>
              <a:gd name="T23" fmla="*/ 2147483647 h 61"/>
              <a:gd name="T24" fmla="*/ 2147483647 w 49"/>
              <a:gd name="T25" fmla="*/ 2147483647 h 61"/>
              <a:gd name="T26" fmla="*/ 2147483647 w 49"/>
              <a:gd name="T27" fmla="*/ 2147483647 h 61"/>
              <a:gd name="T28" fmla="*/ 2147483647 w 49"/>
              <a:gd name="T29" fmla="*/ 2147483647 h 61"/>
              <a:gd name="T30" fmla="*/ 2147483647 w 49"/>
              <a:gd name="T31" fmla="*/ 2147483647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9"/>
              <a:gd name="T49" fmla="*/ 0 h 61"/>
              <a:gd name="T50" fmla="*/ 49 w 49"/>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9" h="61">
                <a:moveTo>
                  <a:pt x="48" y="26"/>
                </a:moveTo>
                <a:lnTo>
                  <a:pt x="0" y="60"/>
                </a:lnTo>
                <a:lnTo>
                  <a:pt x="2" y="0"/>
                </a:lnTo>
                <a:lnTo>
                  <a:pt x="4" y="4"/>
                </a:lnTo>
                <a:lnTo>
                  <a:pt x="6" y="7"/>
                </a:lnTo>
                <a:lnTo>
                  <a:pt x="10" y="9"/>
                </a:lnTo>
                <a:lnTo>
                  <a:pt x="12" y="13"/>
                </a:lnTo>
                <a:lnTo>
                  <a:pt x="15" y="15"/>
                </a:lnTo>
                <a:lnTo>
                  <a:pt x="20" y="18"/>
                </a:lnTo>
                <a:lnTo>
                  <a:pt x="24" y="19"/>
                </a:lnTo>
                <a:lnTo>
                  <a:pt x="28" y="21"/>
                </a:lnTo>
                <a:lnTo>
                  <a:pt x="30" y="23"/>
                </a:lnTo>
                <a:lnTo>
                  <a:pt x="36" y="25"/>
                </a:lnTo>
                <a:lnTo>
                  <a:pt x="39" y="25"/>
                </a:lnTo>
                <a:lnTo>
                  <a:pt x="44" y="25"/>
                </a:lnTo>
                <a:lnTo>
                  <a:pt x="48" y="26"/>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298" name="Line 44"/>
          <p:cNvSpPr>
            <a:spLocks noChangeShapeType="1"/>
          </p:cNvSpPr>
          <p:nvPr/>
        </p:nvSpPr>
        <p:spPr bwMode="auto">
          <a:xfrm>
            <a:off x="1666875" y="3170238"/>
            <a:ext cx="76200" cy="2460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299" name="Freeform 45"/>
          <p:cNvSpPr>
            <a:spLocks/>
          </p:cNvSpPr>
          <p:nvPr/>
        </p:nvSpPr>
        <p:spPr bwMode="auto">
          <a:xfrm>
            <a:off x="1700213" y="3397250"/>
            <a:ext cx="80962" cy="96838"/>
          </a:xfrm>
          <a:custGeom>
            <a:avLst/>
            <a:gdLst>
              <a:gd name="T0" fmla="*/ 2147483647 w 51"/>
              <a:gd name="T1" fmla="*/ 0 h 61"/>
              <a:gd name="T2" fmla="*/ 2147483647 w 51"/>
              <a:gd name="T3" fmla="*/ 2147483647 h 61"/>
              <a:gd name="T4" fmla="*/ 0 w 51"/>
              <a:gd name="T5" fmla="*/ 2147483647 h 61"/>
              <a:gd name="T6" fmla="*/ 2147483647 w 51"/>
              <a:gd name="T7" fmla="*/ 2147483647 h 61"/>
              <a:gd name="T8" fmla="*/ 2147483647 w 51"/>
              <a:gd name="T9" fmla="*/ 2147483647 h 61"/>
              <a:gd name="T10" fmla="*/ 2147483647 w 51"/>
              <a:gd name="T11" fmla="*/ 2147483647 h 61"/>
              <a:gd name="T12" fmla="*/ 2147483647 w 51"/>
              <a:gd name="T13" fmla="*/ 2147483647 h 61"/>
              <a:gd name="T14" fmla="*/ 2147483647 w 51"/>
              <a:gd name="T15" fmla="*/ 2147483647 h 61"/>
              <a:gd name="T16" fmla="*/ 2147483647 w 51"/>
              <a:gd name="T17" fmla="*/ 2147483647 h 61"/>
              <a:gd name="T18" fmla="*/ 2147483647 w 51"/>
              <a:gd name="T19" fmla="*/ 2147483647 h 61"/>
              <a:gd name="T20" fmla="*/ 2147483647 w 51"/>
              <a:gd name="T21" fmla="*/ 2147483647 h 61"/>
              <a:gd name="T22" fmla="*/ 2147483647 w 51"/>
              <a:gd name="T23" fmla="*/ 2147483647 h 61"/>
              <a:gd name="T24" fmla="*/ 2147483647 w 51"/>
              <a:gd name="T25" fmla="*/ 2147483647 h 61"/>
              <a:gd name="T26" fmla="*/ 2147483647 w 51"/>
              <a:gd name="T27" fmla="*/ 2147483647 h 61"/>
              <a:gd name="T28" fmla="*/ 2147483647 w 51"/>
              <a:gd name="T29" fmla="*/ 2147483647 h 61"/>
              <a:gd name="T30" fmla="*/ 2147483647 w 51"/>
              <a:gd name="T31" fmla="*/ 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1"/>
              <a:gd name="T49" fmla="*/ 0 h 61"/>
              <a:gd name="T50" fmla="*/ 51 w 51"/>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1" h="61">
                <a:moveTo>
                  <a:pt x="50" y="0"/>
                </a:moveTo>
                <a:lnTo>
                  <a:pt x="43" y="60"/>
                </a:lnTo>
                <a:lnTo>
                  <a:pt x="0" y="18"/>
                </a:lnTo>
                <a:lnTo>
                  <a:pt x="4" y="18"/>
                </a:lnTo>
                <a:lnTo>
                  <a:pt x="8" y="18"/>
                </a:lnTo>
                <a:lnTo>
                  <a:pt x="12" y="18"/>
                </a:lnTo>
                <a:lnTo>
                  <a:pt x="17" y="18"/>
                </a:lnTo>
                <a:lnTo>
                  <a:pt x="21" y="16"/>
                </a:lnTo>
                <a:lnTo>
                  <a:pt x="26" y="16"/>
                </a:lnTo>
                <a:lnTo>
                  <a:pt x="29" y="15"/>
                </a:lnTo>
                <a:lnTo>
                  <a:pt x="32" y="13"/>
                </a:lnTo>
                <a:lnTo>
                  <a:pt x="38" y="11"/>
                </a:lnTo>
                <a:lnTo>
                  <a:pt x="41" y="9"/>
                </a:lnTo>
                <a:lnTo>
                  <a:pt x="45" y="5"/>
                </a:lnTo>
                <a:lnTo>
                  <a:pt x="48" y="4"/>
                </a:lnTo>
                <a:lnTo>
                  <a:pt x="5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300" name="Line 46"/>
          <p:cNvSpPr>
            <a:spLocks noChangeShapeType="1"/>
          </p:cNvSpPr>
          <p:nvPr/>
        </p:nvSpPr>
        <p:spPr bwMode="auto">
          <a:xfrm>
            <a:off x="1092200" y="3170238"/>
            <a:ext cx="92075" cy="8286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01" name="Freeform 47"/>
          <p:cNvSpPr>
            <a:spLocks/>
          </p:cNvSpPr>
          <p:nvPr/>
        </p:nvSpPr>
        <p:spPr bwMode="auto">
          <a:xfrm>
            <a:off x="1141413" y="3986213"/>
            <a:ext cx="87312" cy="93662"/>
          </a:xfrm>
          <a:custGeom>
            <a:avLst/>
            <a:gdLst>
              <a:gd name="T0" fmla="*/ 2147483647 w 55"/>
              <a:gd name="T1" fmla="*/ 0 h 59"/>
              <a:gd name="T2" fmla="*/ 2147483647 w 55"/>
              <a:gd name="T3" fmla="*/ 2147483647 h 59"/>
              <a:gd name="T4" fmla="*/ 0 w 55"/>
              <a:gd name="T5" fmla="*/ 2147483647 h 59"/>
              <a:gd name="T6" fmla="*/ 2147483647 w 55"/>
              <a:gd name="T7" fmla="*/ 2147483647 h 59"/>
              <a:gd name="T8" fmla="*/ 2147483647 w 55"/>
              <a:gd name="T9" fmla="*/ 2147483647 h 59"/>
              <a:gd name="T10" fmla="*/ 2147483647 w 55"/>
              <a:gd name="T11" fmla="*/ 2147483647 h 59"/>
              <a:gd name="T12" fmla="*/ 2147483647 w 55"/>
              <a:gd name="T13" fmla="*/ 2147483647 h 59"/>
              <a:gd name="T14" fmla="*/ 2147483647 w 55"/>
              <a:gd name="T15" fmla="*/ 2147483647 h 59"/>
              <a:gd name="T16" fmla="*/ 2147483647 w 55"/>
              <a:gd name="T17" fmla="*/ 2147483647 h 59"/>
              <a:gd name="T18" fmla="*/ 2147483647 w 55"/>
              <a:gd name="T19" fmla="*/ 2147483647 h 59"/>
              <a:gd name="T20" fmla="*/ 2147483647 w 55"/>
              <a:gd name="T21" fmla="*/ 2147483647 h 59"/>
              <a:gd name="T22" fmla="*/ 2147483647 w 55"/>
              <a:gd name="T23" fmla="*/ 2147483647 h 59"/>
              <a:gd name="T24" fmla="*/ 2147483647 w 55"/>
              <a:gd name="T25" fmla="*/ 2147483647 h 59"/>
              <a:gd name="T26" fmla="*/ 2147483647 w 55"/>
              <a:gd name="T27" fmla="*/ 2147483647 h 59"/>
              <a:gd name="T28" fmla="*/ 2147483647 w 55"/>
              <a:gd name="T29" fmla="*/ 2147483647 h 59"/>
              <a:gd name="T30" fmla="*/ 2147483647 w 55"/>
              <a:gd name="T31" fmla="*/ 0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
              <a:gd name="T49" fmla="*/ 0 h 59"/>
              <a:gd name="T50" fmla="*/ 55 w 55"/>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 h="59">
                <a:moveTo>
                  <a:pt x="54" y="0"/>
                </a:moveTo>
                <a:lnTo>
                  <a:pt x="32" y="58"/>
                </a:lnTo>
                <a:lnTo>
                  <a:pt x="0" y="7"/>
                </a:lnTo>
                <a:lnTo>
                  <a:pt x="4" y="9"/>
                </a:lnTo>
                <a:lnTo>
                  <a:pt x="8" y="11"/>
                </a:lnTo>
                <a:lnTo>
                  <a:pt x="12" y="11"/>
                </a:lnTo>
                <a:lnTo>
                  <a:pt x="17" y="11"/>
                </a:lnTo>
                <a:lnTo>
                  <a:pt x="21" y="11"/>
                </a:lnTo>
                <a:lnTo>
                  <a:pt x="26" y="11"/>
                </a:lnTo>
                <a:lnTo>
                  <a:pt x="30" y="11"/>
                </a:lnTo>
                <a:lnTo>
                  <a:pt x="32" y="9"/>
                </a:lnTo>
                <a:lnTo>
                  <a:pt x="38" y="9"/>
                </a:lnTo>
                <a:lnTo>
                  <a:pt x="41" y="7"/>
                </a:lnTo>
                <a:lnTo>
                  <a:pt x="45" y="5"/>
                </a:lnTo>
                <a:lnTo>
                  <a:pt x="50" y="4"/>
                </a:lnTo>
                <a:lnTo>
                  <a:pt x="54"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302" name="Line 48"/>
          <p:cNvSpPr>
            <a:spLocks noChangeShapeType="1"/>
          </p:cNvSpPr>
          <p:nvPr/>
        </p:nvSpPr>
        <p:spPr bwMode="auto">
          <a:xfrm>
            <a:off x="6496050" y="3170238"/>
            <a:ext cx="0" cy="65563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03" name="Freeform 49"/>
          <p:cNvSpPr>
            <a:spLocks/>
          </p:cNvSpPr>
          <p:nvPr/>
        </p:nvSpPr>
        <p:spPr bwMode="auto">
          <a:xfrm>
            <a:off x="6450013" y="3819525"/>
            <a:ext cx="87312" cy="87313"/>
          </a:xfrm>
          <a:custGeom>
            <a:avLst/>
            <a:gdLst>
              <a:gd name="T0" fmla="*/ 2147483647 w 55"/>
              <a:gd name="T1" fmla="*/ 0 h 55"/>
              <a:gd name="T2" fmla="*/ 2147483647 w 55"/>
              <a:gd name="T3" fmla="*/ 2147483647 h 55"/>
              <a:gd name="T4" fmla="*/ 0 w 55"/>
              <a:gd name="T5" fmla="*/ 0 h 55"/>
              <a:gd name="T6" fmla="*/ 2147483647 w 55"/>
              <a:gd name="T7" fmla="*/ 2147483647 h 55"/>
              <a:gd name="T8" fmla="*/ 2147483647 w 55"/>
              <a:gd name="T9" fmla="*/ 2147483647 h 55"/>
              <a:gd name="T10" fmla="*/ 2147483647 w 55"/>
              <a:gd name="T11" fmla="*/ 2147483647 h 55"/>
              <a:gd name="T12" fmla="*/ 2147483647 w 55"/>
              <a:gd name="T13" fmla="*/ 2147483647 h 55"/>
              <a:gd name="T14" fmla="*/ 2147483647 w 55"/>
              <a:gd name="T15" fmla="*/ 2147483647 h 55"/>
              <a:gd name="T16" fmla="*/ 2147483647 w 55"/>
              <a:gd name="T17" fmla="*/ 2147483647 h 55"/>
              <a:gd name="T18" fmla="*/ 2147483647 w 55"/>
              <a:gd name="T19" fmla="*/ 2147483647 h 55"/>
              <a:gd name="T20" fmla="*/ 2147483647 w 55"/>
              <a:gd name="T21" fmla="*/ 2147483647 h 55"/>
              <a:gd name="T22" fmla="*/ 2147483647 w 55"/>
              <a:gd name="T23" fmla="*/ 2147483647 h 55"/>
              <a:gd name="T24" fmla="*/ 2147483647 w 55"/>
              <a:gd name="T25" fmla="*/ 2147483647 h 55"/>
              <a:gd name="T26" fmla="*/ 2147483647 w 55"/>
              <a:gd name="T27" fmla="*/ 2147483647 h 55"/>
              <a:gd name="T28" fmla="*/ 2147483647 w 55"/>
              <a:gd name="T29" fmla="*/ 2147483647 h 55"/>
              <a:gd name="T30" fmla="*/ 2147483647 w 55"/>
              <a:gd name="T31" fmla="*/ 0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
              <a:gd name="T49" fmla="*/ 0 h 55"/>
              <a:gd name="T50" fmla="*/ 55 w 55"/>
              <a:gd name="T51" fmla="*/ 55 h 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 h="55">
                <a:moveTo>
                  <a:pt x="54" y="0"/>
                </a:moveTo>
                <a:lnTo>
                  <a:pt x="26" y="54"/>
                </a:lnTo>
                <a:lnTo>
                  <a:pt x="0" y="0"/>
                </a:lnTo>
                <a:lnTo>
                  <a:pt x="4" y="2"/>
                </a:lnTo>
                <a:lnTo>
                  <a:pt x="7" y="4"/>
                </a:lnTo>
                <a:lnTo>
                  <a:pt x="13" y="4"/>
                </a:lnTo>
                <a:lnTo>
                  <a:pt x="16" y="5"/>
                </a:lnTo>
                <a:lnTo>
                  <a:pt x="19" y="5"/>
                </a:lnTo>
                <a:lnTo>
                  <a:pt x="24" y="7"/>
                </a:lnTo>
                <a:lnTo>
                  <a:pt x="28" y="7"/>
                </a:lnTo>
                <a:lnTo>
                  <a:pt x="33" y="5"/>
                </a:lnTo>
                <a:lnTo>
                  <a:pt x="37" y="5"/>
                </a:lnTo>
                <a:lnTo>
                  <a:pt x="42" y="4"/>
                </a:lnTo>
                <a:lnTo>
                  <a:pt x="45" y="4"/>
                </a:lnTo>
                <a:lnTo>
                  <a:pt x="49" y="2"/>
                </a:lnTo>
                <a:lnTo>
                  <a:pt x="54"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304" name="Line 50"/>
          <p:cNvSpPr>
            <a:spLocks noChangeShapeType="1"/>
          </p:cNvSpPr>
          <p:nvPr/>
        </p:nvSpPr>
        <p:spPr bwMode="auto">
          <a:xfrm flipH="1">
            <a:off x="2368550" y="3170238"/>
            <a:ext cx="104775" cy="3095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05" name="Freeform 51"/>
          <p:cNvSpPr>
            <a:spLocks/>
          </p:cNvSpPr>
          <p:nvPr/>
        </p:nvSpPr>
        <p:spPr bwMode="auto">
          <a:xfrm>
            <a:off x="2332038" y="3462338"/>
            <a:ext cx="84137" cy="96837"/>
          </a:xfrm>
          <a:custGeom>
            <a:avLst/>
            <a:gdLst>
              <a:gd name="T0" fmla="*/ 2147483647 w 53"/>
              <a:gd name="T1" fmla="*/ 2147483647 h 61"/>
              <a:gd name="T2" fmla="*/ 2147483647 w 53"/>
              <a:gd name="T3" fmla="*/ 2147483647 h 61"/>
              <a:gd name="T4" fmla="*/ 0 w 53"/>
              <a:gd name="T5" fmla="*/ 0 h 61"/>
              <a:gd name="T6" fmla="*/ 2147483647 w 53"/>
              <a:gd name="T7" fmla="*/ 2147483647 h 61"/>
              <a:gd name="T8" fmla="*/ 2147483647 w 53"/>
              <a:gd name="T9" fmla="*/ 2147483647 h 61"/>
              <a:gd name="T10" fmla="*/ 2147483647 w 53"/>
              <a:gd name="T11" fmla="*/ 2147483647 h 61"/>
              <a:gd name="T12" fmla="*/ 2147483647 w 53"/>
              <a:gd name="T13" fmla="*/ 2147483647 h 61"/>
              <a:gd name="T14" fmla="*/ 2147483647 w 53"/>
              <a:gd name="T15" fmla="*/ 2147483647 h 61"/>
              <a:gd name="T16" fmla="*/ 2147483647 w 53"/>
              <a:gd name="T17" fmla="*/ 2147483647 h 61"/>
              <a:gd name="T18" fmla="*/ 2147483647 w 53"/>
              <a:gd name="T19" fmla="*/ 2147483647 h 61"/>
              <a:gd name="T20" fmla="*/ 2147483647 w 53"/>
              <a:gd name="T21" fmla="*/ 2147483647 h 61"/>
              <a:gd name="T22" fmla="*/ 2147483647 w 53"/>
              <a:gd name="T23" fmla="*/ 2147483647 h 61"/>
              <a:gd name="T24" fmla="*/ 2147483647 w 53"/>
              <a:gd name="T25" fmla="*/ 2147483647 h 61"/>
              <a:gd name="T26" fmla="*/ 2147483647 w 53"/>
              <a:gd name="T27" fmla="*/ 2147483647 h 61"/>
              <a:gd name="T28" fmla="*/ 2147483647 w 53"/>
              <a:gd name="T29" fmla="*/ 2147483647 h 61"/>
              <a:gd name="T30" fmla="*/ 2147483647 w 53"/>
              <a:gd name="T31" fmla="*/ 2147483647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3"/>
              <a:gd name="T49" fmla="*/ 0 h 61"/>
              <a:gd name="T50" fmla="*/ 53 w 53"/>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3" h="61">
                <a:moveTo>
                  <a:pt x="52" y="15"/>
                </a:moveTo>
                <a:lnTo>
                  <a:pt x="11" y="60"/>
                </a:lnTo>
                <a:lnTo>
                  <a:pt x="0" y="0"/>
                </a:lnTo>
                <a:lnTo>
                  <a:pt x="4" y="4"/>
                </a:lnTo>
                <a:lnTo>
                  <a:pt x="7" y="5"/>
                </a:lnTo>
                <a:lnTo>
                  <a:pt x="11" y="9"/>
                </a:lnTo>
                <a:lnTo>
                  <a:pt x="14" y="11"/>
                </a:lnTo>
                <a:lnTo>
                  <a:pt x="18" y="13"/>
                </a:lnTo>
                <a:lnTo>
                  <a:pt x="22" y="14"/>
                </a:lnTo>
                <a:lnTo>
                  <a:pt x="26" y="14"/>
                </a:lnTo>
                <a:lnTo>
                  <a:pt x="30" y="15"/>
                </a:lnTo>
                <a:lnTo>
                  <a:pt x="35" y="15"/>
                </a:lnTo>
                <a:lnTo>
                  <a:pt x="39" y="15"/>
                </a:lnTo>
                <a:lnTo>
                  <a:pt x="44" y="15"/>
                </a:lnTo>
                <a:lnTo>
                  <a:pt x="47" y="15"/>
                </a:lnTo>
                <a:lnTo>
                  <a:pt x="52" y="15"/>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306" name="Line 52"/>
          <p:cNvSpPr>
            <a:spLocks noChangeShapeType="1"/>
          </p:cNvSpPr>
          <p:nvPr/>
        </p:nvSpPr>
        <p:spPr bwMode="auto">
          <a:xfrm>
            <a:off x="4310063" y="3810000"/>
            <a:ext cx="0" cy="495300"/>
          </a:xfrm>
          <a:prstGeom prst="line">
            <a:avLst/>
          </a:prstGeom>
          <a:noFill/>
          <a:ln w="25400">
            <a:solidFill>
              <a:srgbClr val="FF99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07" name="Line 53"/>
          <p:cNvSpPr>
            <a:spLocks noChangeShapeType="1"/>
          </p:cNvSpPr>
          <p:nvPr/>
        </p:nvSpPr>
        <p:spPr bwMode="auto">
          <a:xfrm>
            <a:off x="4770438" y="3810000"/>
            <a:ext cx="0" cy="495300"/>
          </a:xfrm>
          <a:prstGeom prst="line">
            <a:avLst/>
          </a:prstGeom>
          <a:noFill/>
          <a:ln w="254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08" name="Freeform 54"/>
          <p:cNvSpPr>
            <a:spLocks/>
          </p:cNvSpPr>
          <p:nvPr/>
        </p:nvSpPr>
        <p:spPr bwMode="auto">
          <a:xfrm>
            <a:off x="2120900" y="3227388"/>
            <a:ext cx="461963" cy="1098550"/>
          </a:xfrm>
          <a:custGeom>
            <a:avLst/>
            <a:gdLst>
              <a:gd name="T0" fmla="*/ 2147483647 w 291"/>
              <a:gd name="T1" fmla="*/ 2147483647 h 692"/>
              <a:gd name="T2" fmla="*/ 2147483647 w 291"/>
              <a:gd name="T3" fmla="*/ 2147483647 h 692"/>
              <a:gd name="T4" fmla="*/ 2147483647 w 291"/>
              <a:gd name="T5" fmla="*/ 2147483647 h 692"/>
              <a:gd name="T6" fmla="*/ 2147483647 w 291"/>
              <a:gd name="T7" fmla="*/ 2147483647 h 692"/>
              <a:gd name="T8" fmla="*/ 2147483647 w 291"/>
              <a:gd name="T9" fmla="*/ 2147483647 h 692"/>
              <a:gd name="T10" fmla="*/ 2147483647 w 291"/>
              <a:gd name="T11" fmla="*/ 2147483647 h 692"/>
              <a:gd name="T12" fmla="*/ 2147483647 w 291"/>
              <a:gd name="T13" fmla="*/ 2147483647 h 692"/>
              <a:gd name="T14" fmla="*/ 2147483647 w 291"/>
              <a:gd name="T15" fmla="*/ 2147483647 h 692"/>
              <a:gd name="T16" fmla="*/ 2147483647 w 291"/>
              <a:gd name="T17" fmla="*/ 2147483647 h 692"/>
              <a:gd name="T18" fmla="*/ 2147483647 w 291"/>
              <a:gd name="T19" fmla="*/ 2147483647 h 692"/>
              <a:gd name="T20" fmla="*/ 2147483647 w 291"/>
              <a:gd name="T21" fmla="*/ 2147483647 h 692"/>
              <a:gd name="T22" fmla="*/ 2147483647 w 291"/>
              <a:gd name="T23" fmla="*/ 2147483647 h 692"/>
              <a:gd name="T24" fmla="*/ 2147483647 w 291"/>
              <a:gd name="T25" fmla="*/ 2147483647 h 692"/>
              <a:gd name="T26" fmla="*/ 2147483647 w 291"/>
              <a:gd name="T27" fmla="*/ 2147483647 h 692"/>
              <a:gd name="T28" fmla="*/ 2147483647 w 291"/>
              <a:gd name="T29" fmla="*/ 2147483647 h 692"/>
              <a:gd name="T30" fmla="*/ 0 w 291"/>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1"/>
              <a:gd name="T49" fmla="*/ 0 h 692"/>
              <a:gd name="T50" fmla="*/ 291 w 291"/>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1" h="692">
                <a:moveTo>
                  <a:pt x="290" y="691"/>
                </a:moveTo>
                <a:lnTo>
                  <a:pt x="259" y="684"/>
                </a:lnTo>
                <a:lnTo>
                  <a:pt x="243" y="676"/>
                </a:lnTo>
                <a:lnTo>
                  <a:pt x="230" y="664"/>
                </a:lnTo>
                <a:lnTo>
                  <a:pt x="214" y="649"/>
                </a:lnTo>
                <a:lnTo>
                  <a:pt x="199" y="627"/>
                </a:lnTo>
                <a:lnTo>
                  <a:pt x="183" y="598"/>
                </a:lnTo>
                <a:lnTo>
                  <a:pt x="153" y="519"/>
                </a:lnTo>
                <a:lnTo>
                  <a:pt x="122" y="406"/>
                </a:lnTo>
                <a:lnTo>
                  <a:pt x="93" y="270"/>
                </a:lnTo>
                <a:lnTo>
                  <a:pt x="77" y="202"/>
                </a:lnTo>
                <a:lnTo>
                  <a:pt x="62" y="136"/>
                </a:lnTo>
                <a:lnTo>
                  <a:pt x="46" y="80"/>
                </a:lnTo>
                <a:lnTo>
                  <a:pt x="31" y="37"/>
                </a:lnTo>
                <a:lnTo>
                  <a:pt x="15" y="10"/>
                </a:lnTo>
                <a:lnTo>
                  <a:pt x="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309" name="Freeform 55"/>
          <p:cNvSpPr>
            <a:spLocks/>
          </p:cNvSpPr>
          <p:nvPr/>
        </p:nvSpPr>
        <p:spPr bwMode="auto">
          <a:xfrm>
            <a:off x="738188" y="3227388"/>
            <a:ext cx="1384300" cy="1098550"/>
          </a:xfrm>
          <a:custGeom>
            <a:avLst/>
            <a:gdLst>
              <a:gd name="T0" fmla="*/ 0 w 872"/>
              <a:gd name="T1" fmla="*/ 2147483647 h 692"/>
              <a:gd name="T2" fmla="*/ 2147483647 w 872"/>
              <a:gd name="T3" fmla="*/ 2147483647 h 692"/>
              <a:gd name="T4" fmla="*/ 2147483647 w 872"/>
              <a:gd name="T5" fmla="*/ 2147483647 h 692"/>
              <a:gd name="T6" fmla="*/ 2147483647 w 872"/>
              <a:gd name="T7" fmla="*/ 2147483647 h 692"/>
              <a:gd name="T8" fmla="*/ 2147483647 w 872"/>
              <a:gd name="T9" fmla="*/ 2147483647 h 692"/>
              <a:gd name="T10" fmla="*/ 2147483647 w 872"/>
              <a:gd name="T11" fmla="*/ 2147483647 h 692"/>
              <a:gd name="T12" fmla="*/ 2147483647 w 872"/>
              <a:gd name="T13" fmla="*/ 2147483647 h 692"/>
              <a:gd name="T14" fmla="*/ 2147483647 w 872"/>
              <a:gd name="T15" fmla="*/ 2147483647 h 692"/>
              <a:gd name="T16" fmla="*/ 2147483647 w 872"/>
              <a:gd name="T17" fmla="*/ 2147483647 h 692"/>
              <a:gd name="T18" fmla="*/ 2147483647 w 872"/>
              <a:gd name="T19" fmla="*/ 2147483647 h 692"/>
              <a:gd name="T20" fmla="*/ 2147483647 w 872"/>
              <a:gd name="T21" fmla="*/ 2147483647 h 692"/>
              <a:gd name="T22" fmla="*/ 2147483647 w 872"/>
              <a:gd name="T23" fmla="*/ 2147483647 h 692"/>
              <a:gd name="T24" fmla="*/ 2147483647 w 872"/>
              <a:gd name="T25" fmla="*/ 2147483647 h 692"/>
              <a:gd name="T26" fmla="*/ 2147483647 w 872"/>
              <a:gd name="T27" fmla="*/ 2147483647 h 692"/>
              <a:gd name="T28" fmla="*/ 2147483647 w 872"/>
              <a:gd name="T29" fmla="*/ 2147483647 h 692"/>
              <a:gd name="T30" fmla="*/ 2147483647 w 872"/>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72"/>
              <a:gd name="T49" fmla="*/ 0 h 692"/>
              <a:gd name="T50" fmla="*/ 872 w 872"/>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72" h="692">
                <a:moveTo>
                  <a:pt x="0" y="691"/>
                </a:moveTo>
                <a:lnTo>
                  <a:pt x="93" y="684"/>
                </a:lnTo>
                <a:lnTo>
                  <a:pt x="138" y="676"/>
                </a:lnTo>
                <a:lnTo>
                  <a:pt x="184" y="664"/>
                </a:lnTo>
                <a:lnTo>
                  <a:pt x="230" y="649"/>
                </a:lnTo>
                <a:lnTo>
                  <a:pt x="275" y="627"/>
                </a:lnTo>
                <a:lnTo>
                  <a:pt x="321" y="598"/>
                </a:lnTo>
                <a:lnTo>
                  <a:pt x="412" y="519"/>
                </a:lnTo>
                <a:lnTo>
                  <a:pt x="505" y="406"/>
                </a:lnTo>
                <a:lnTo>
                  <a:pt x="596" y="270"/>
                </a:lnTo>
                <a:lnTo>
                  <a:pt x="642" y="202"/>
                </a:lnTo>
                <a:lnTo>
                  <a:pt x="689" y="136"/>
                </a:lnTo>
                <a:lnTo>
                  <a:pt x="733" y="80"/>
                </a:lnTo>
                <a:lnTo>
                  <a:pt x="780" y="37"/>
                </a:lnTo>
                <a:lnTo>
                  <a:pt x="826" y="10"/>
                </a:lnTo>
                <a:lnTo>
                  <a:pt x="871"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310" name="Line 56"/>
          <p:cNvSpPr>
            <a:spLocks noChangeShapeType="1"/>
          </p:cNvSpPr>
          <p:nvPr/>
        </p:nvSpPr>
        <p:spPr bwMode="auto">
          <a:xfrm flipH="1">
            <a:off x="5006975" y="3170238"/>
            <a:ext cx="114300" cy="596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11" name="Freeform 57"/>
          <p:cNvSpPr>
            <a:spLocks/>
          </p:cNvSpPr>
          <p:nvPr/>
        </p:nvSpPr>
        <p:spPr bwMode="auto">
          <a:xfrm>
            <a:off x="4967288" y="3754438"/>
            <a:ext cx="87312" cy="93662"/>
          </a:xfrm>
          <a:custGeom>
            <a:avLst/>
            <a:gdLst>
              <a:gd name="T0" fmla="*/ 2147483647 w 55"/>
              <a:gd name="T1" fmla="*/ 2147483647 h 59"/>
              <a:gd name="T2" fmla="*/ 2147483647 w 55"/>
              <a:gd name="T3" fmla="*/ 2147483647 h 59"/>
              <a:gd name="T4" fmla="*/ 0 w 55"/>
              <a:gd name="T5" fmla="*/ 0 h 59"/>
              <a:gd name="T6" fmla="*/ 2147483647 w 55"/>
              <a:gd name="T7" fmla="*/ 2147483647 h 59"/>
              <a:gd name="T8" fmla="*/ 2147483647 w 55"/>
              <a:gd name="T9" fmla="*/ 2147483647 h 59"/>
              <a:gd name="T10" fmla="*/ 2147483647 w 55"/>
              <a:gd name="T11" fmla="*/ 2147483647 h 59"/>
              <a:gd name="T12" fmla="*/ 2147483647 w 55"/>
              <a:gd name="T13" fmla="*/ 2147483647 h 59"/>
              <a:gd name="T14" fmla="*/ 2147483647 w 55"/>
              <a:gd name="T15" fmla="*/ 2147483647 h 59"/>
              <a:gd name="T16" fmla="*/ 2147483647 w 55"/>
              <a:gd name="T17" fmla="*/ 2147483647 h 59"/>
              <a:gd name="T18" fmla="*/ 2147483647 w 55"/>
              <a:gd name="T19" fmla="*/ 2147483647 h 59"/>
              <a:gd name="T20" fmla="*/ 2147483647 w 55"/>
              <a:gd name="T21" fmla="*/ 2147483647 h 59"/>
              <a:gd name="T22" fmla="*/ 2147483647 w 55"/>
              <a:gd name="T23" fmla="*/ 2147483647 h 59"/>
              <a:gd name="T24" fmla="*/ 2147483647 w 55"/>
              <a:gd name="T25" fmla="*/ 2147483647 h 59"/>
              <a:gd name="T26" fmla="*/ 2147483647 w 55"/>
              <a:gd name="T27" fmla="*/ 2147483647 h 59"/>
              <a:gd name="T28" fmla="*/ 2147483647 w 55"/>
              <a:gd name="T29" fmla="*/ 2147483647 h 59"/>
              <a:gd name="T30" fmla="*/ 2147483647 w 55"/>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5"/>
              <a:gd name="T49" fmla="*/ 0 h 59"/>
              <a:gd name="T50" fmla="*/ 55 w 55"/>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5" h="59">
                <a:moveTo>
                  <a:pt x="54" y="9"/>
                </a:moveTo>
                <a:lnTo>
                  <a:pt x="19" y="58"/>
                </a:lnTo>
                <a:lnTo>
                  <a:pt x="0" y="0"/>
                </a:lnTo>
                <a:lnTo>
                  <a:pt x="5" y="2"/>
                </a:lnTo>
                <a:lnTo>
                  <a:pt x="9" y="5"/>
                </a:lnTo>
                <a:lnTo>
                  <a:pt x="12" y="7"/>
                </a:lnTo>
                <a:lnTo>
                  <a:pt x="15" y="9"/>
                </a:lnTo>
                <a:lnTo>
                  <a:pt x="21" y="9"/>
                </a:lnTo>
                <a:lnTo>
                  <a:pt x="24" y="11"/>
                </a:lnTo>
                <a:lnTo>
                  <a:pt x="28" y="11"/>
                </a:lnTo>
                <a:lnTo>
                  <a:pt x="33" y="13"/>
                </a:lnTo>
                <a:lnTo>
                  <a:pt x="36" y="13"/>
                </a:lnTo>
                <a:lnTo>
                  <a:pt x="41" y="13"/>
                </a:lnTo>
                <a:lnTo>
                  <a:pt x="45" y="11"/>
                </a:lnTo>
                <a:lnTo>
                  <a:pt x="50" y="11"/>
                </a:lnTo>
                <a:lnTo>
                  <a:pt x="54" y="9"/>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312" name="Line 58"/>
          <p:cNvSpPr>
            <a:spLocks noChangeShapeType="1"/>
          </p:cNvSpPr>
          <p:nvPr/>
        </p:nvSpPr>
        <p:spPr bwMode="auto">
          <a:xfrm>
            <a:off x="3738563" y="3286125"/>
            <a:ext cx="187325" cy="48736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13" name="Freeform 59"/>
          <p:cNvSpPr>
            <a:spLocks/>
          </p:cNvSpPr>
          <p:nvPr/>
        </p:nvSpPr>
        <p:spPr bwMode="auto">
          <a:xfrm>
            <a:off x="3883025" y="3751263"/>
            <a:ext cx="80963" cy="96837"/>
          </a:xfrm>
          <a:custGeom>
            <a:avLst/>
            <a:gdLst>
              <a:gd name="T0" fmla="*/ 2147483647 w 51"/>
              <a:gd name="T1" fmla="*/ 0 h 61"/>
              <a:gd name="T2" fmla="*/ 2147483647 w 51"/>
              <a:gd name="T3" fmla="*/ 2147483647 h 61"/>
              <a:gd name="T4" fmla="*/ 0 w 51"/>
              <a:gd name="T5" fmla="*/ 2147483647 h 61"/>
              <a:gd name="T6" fmla="*/ 2147483647 w 51"/>
              <a:gd name="T7" fmla="*/ 2147483647 h 61"/>
              <a:gd name="T8" fmla="*/ 2147483647 w 51"/>
              <a:gd name="T9" fmla="*/ 2147483647 h 61"/>
              <a:gd name="T10" fmla="*/ 2147483647 w 51"/>
              <a:gd name="T11" fmla="*/ 2147483647 h 61"/>
              <a:gd name="T12" fmla="*/ 2147483647 w 51"/>
              <a:gd name="T13" fmla="*/ 2147483647 h 61"/>
              <a:gd name="T14" fmla="*/ 2147483647 w 51"/>
              <a:gd name="T15" fmla="*/ 2147483647 h 61"/>
              <a:gd name="T16" fmla="*/ 2147483647 w 51"/>
              <a:gd name="T17" fmla="*/ 2147483647 h 61"/>
              <a:gd name="T18" fmla="*/ 2147483647 w 51"/>
              <a:gd name="T19" fmla="*/ 2147483647 h 61"/>
              <a:gd name="T20" fmla="*/ 2147483647 w 51"/>
              <a:gd name="T21" fmla="*/ 2147483647 h 61"/>
              <a:gd name="T22" fmla="*/ 2147483647 w 51"/>
              <a:gd name="T23" fmla="*/ 2147483647 h 61"/>
              <a:gd name="T24" fmla="*/ 2147483647 w 51"/>
              <a:gd name="T25" fmla="*/ 2147483647 h 61"/>
              <a:gd name="T26" fmla="*/ 2147483647 w 51"/>
              <a:gd name="T27" fmla="*/ 2147483647 h 61"/>
              <a:gd name="T28" fmla="*/ 2147483647 w 51"/>
              <a:gd name="T29" fmla="*/ 2147483647 h 61"/>
              <a:gd name="T30" fmla="*/ 2147483647 w 51"/>
              <a:gd name="T31" fmla="*/ 0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1"/>
              <a:gd name="T49" fmla="*/ 0 h 61"/>
              <a:gd name="T50" fmla="*/ 51 w 51"/>
              <a:gd name="T51" fmla="*/ 61 h 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1" h="61">
                <a:moveTo>
                  <a:pt x="50" y="0"/>
                </a:moveTo>
                <a:lnTo>
                  <a:pt x="45" y="60"/>
                </a:lnTo>
                <a:lnTo>
                  <a:pt x="0" y="20"/>
                </a:lnTo>
                <a:lnTo>
                  <a:pt x="5" y="20"/>
                </a:lnTo>
                <a:lnTo>
                  <a:pt x="9" y="20"/>
                </a:lnTo>
                <a:lnTo>
                  <a:pt x="13" y="20"/>
                </a:lnTo>
                <a:lnTo>
                  <a:pt x="17" y="20"/>
                </a:lnTo>
                <a:lnTo>
                  <a:pt x="22" y="18"/>
                </a:lnTo>
                <a:lnTo>
                  <a:pt x="26" y="16"/>
                </a:lnTo>
                <a:lnTo>
                  <a:pt x="29" y="15"/>
                </a:lnTo>
                <a:lnTo>
                  <a:pt x="33" y="13"/>
                </a:lnTo>
                <a:lnTo>
                  <a:pt x="38" y="11"/>
                </a:lnTo>
                <a:lnTo>
                  <a:pt x="41" y="9"/>
                </a:lnTo>
                <a:lnTo>
                  <a:pt x="45" y="5"/>
                </a:lnTo>
                <a:lnTo>
                  <a:pt x="46" y="2"/>
                </a:lnTo>
                <a:lnTo>
                  <a:pt x="5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314" name="Freeform 60"/>
          <p:cNvSpPr>
            <a:spLocks/>
          </p:cNvSpPr>
          <p:nvPr/>
        </p:nvSpPr>
        <p:spPr bwMode="auto">
          <a:xfrm>
            <a:off x="4540250" y="3227388"/>
            <a:ext cx="633413" cy="1098550"/>
          </a:xfrm>
          <a:custGeom>
            <a:avLst/>
            <a:gdLst>
              <a:gd name="T0" fmla="*/ 2147483647 w 399"/>
              <a:gd name="T1" fmla="*/ 2147483647 h 692"/>
              <a:gd name="T2" fmla="*/ 2147483647 w 399"/>
              <a:gd name="T3" fmla="*/ 2147483647 h 692"/>
              <a:gd name="T4" fmla="*/ 2147483647 w 399"/>
              <a:gd name="T5" fmla="*/ 2147483647 h 692"/>
              <a:gd name="T6" fmla="*/ 2147483647 w 399"/>
              <a:gd name="T7" fmla="*/ 2147483647 h 692"/>
              <a:gd name="T8" fmla="*/ 2147483647 w 399"/>
              <a:gd name="T9" fmla="*/ 2147483647 h 692"/>
              <a:gd name="T10" fmla="*/ 2147483647 w 399"/>
              <a:gd name="T11" fmla="*/ 2147483647 h 692"/>
              <a:gd name="T12" fmla="*/ 2147483647 w 399"/>
              <a:gd name="T13" fmla="*/ 2147483647 h 692"/>
              <a:gd name="T14" fmla="*/ 2147483647 w 399"/>
              <a:gd name="T15" fmla="*/ 2147483647 h 692"/>
              <a:gd name="T16" fmla="*/ 2147483647 w 399"/>
              <a:gd name="T17" fmla="*/ 2147483647 h 692"/>
              <a:gd name="T18" fmla="*/ 2147483647 w 399"/>
              <a:gd name="T19" fmla="*/ 2147483647 h 692"/>
              <a:gd name="T20" fmla="*/ 2147483647 w 399"/>
              <a:gd name="T21" fmla="*/ 2147483647 h 692"/>
              <a:gd name="T22" fmla="*/ 2147483647 w 399"/>
              <a:gd name="T23" fmla="*/ 2147483647 h 692"/>
              <a:gd name="T24" fmla="*/ 2147483647 w 399"/>
              <a:gd name="T25" fmla="*/ 2147483647 h 692"/>
              <a:gd name="T26" fmla="*/ 2147483647 w 399"/>
              <a:gd name="T27" fmla="*/ 2147483647 h 692"/>
              <a:gd name="T28" fmla="*/ 2147483647 w 399"/>
              <a:gd name="T29" fmla="*/ 2147483647 h 692"/>
              <a:gd name="T30" fmla="*/ 0 w 399"/>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99"/>
              <a:gd name="T49" fmla="*/ 0 h 692"/>
              <a:gd name="T50" fmla="*/ 399 w 399"/>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99" h="692">
                <a:moveTo>
                  <a:pt x="398" y="691"/>
                </a:moveTo>
                <a:lnTo>
                  <a:pt x="356" y="684"/>
                </a:lnTo>
                <a:lnTo>
                  <a:pt x="335" y="676"/>
                </a:lnTo>
                <a:lnTo>
                  <a:pt x="315" y="664"/>
                </a:lnTo>
                <a:lnTo>
                  <a:pt x="294" y="649"/>
                </a:lnTo>
                <a:lnTo>
                  <a:pt x="273" y="627"/>
                </a:lnTo>
                <a:lnTo>
                  <a:pt x="251" y="598"/>
                </a:lnTo>
                <a:lnTo>
                  <a:pt x="209" y="519"/>
                </a:lnTo>
                <a:lnTo>
                  <a:pt x="168" y="406"/>
                </a:lnTo>
                <a:lnTo>
                  <a:pt x="126" y="270"/>
                </a:lnTo>
                <a:lnTo>
                  <a:pt x="104" y="202"/>
                </a:lnTo>
                <a:lnTo>
                  <a:pt x="83" y="136"/>
                </a:lnTo>
                <a:lnTo>
                  <a:pt x="62" y="80"/>
                </a:lnTo>
                <a:lnTo>
                  <a:pt x="41" y="37"/>
                </a:lnTo>
                <a:lnTo>
                  <a:pt x="21" y="10"/>
                </a:lnTo>
                <a:lnTo>
                  <a:pt x="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315" name="Freeform 61"/>
          <p:cNvSpPr>
            <a:spLocks/>
          </p:cNvSpPr>
          <p:nvPr/>
        </p:nvSpPr>
        <p:spPr bwMode="auto">
          <a:xfrm>
            <a:off x="3905250" y="3227388"/>
            <a:ext cx="636588" cy="1098550"/>
          </a:xfrm>
          <a:custGeom>
            <a:avLst/>
            <a:gdLst>
              <a:gd name="T0" fmla="*/ 0 w 401"/>
              <a:gd name="T1" fmla="*/ 2147483647 h 692"/>
              <a:gd name="T2" fmla="*/ 2147483647 w 401"/>
              <a:gd name="T3" fmla="*/ 2147483647 h 692"/>
              <a:gd name="T4" fmla="*/ 2147483647 w 401"/>
              <a:gd name="T5" fmla="*/ 2147483647 h 692"/>
              <a:gd name="T6" fmla="*/ 2147483647 w 401"/>
              <a:gd name="T7" fmla="*/ 2147483647 h 692"/>
              <a:gd name="T8" fmla="*/ 2147483647 w 401"/>
              <a:gd name="T9" fmla="*/ 2147483647 h 692"/>
              <a:gd name="T10" fmla="*/ 2147483647 w 401"/>
              <a:gd name="T11" fmla="*/ 2147483647 h 692"/>
              <a:gd name="T12" fmla="*/ 2147483647 w 401"/>
              <a:gd name="T13" fmla="*/ 2147483647 h 692"/>
              <a:gd name="T14" fmla="*/ 2147483647 w 401"/>
              <a:gd name="T15" fmla="*/ 2147483647 h 692"/>
              <a:gd name="T16" fmla="*/ 2147483647 w 401"/>
              <a:gd name="T17" fmla="*/ 2147483647 h 692"/>
              <a:gd name="T18" fmla="*/ 2147483647 w 401"/>
              <a:gd name="T19" fmla="*/ 2147483647 h 692"/>
              <a:gd name="T20" fmla="*/ 2147483647 w 401"/>
              <a:gd name="T21" fmla="*/ 2147483647 h 692"/>
              <a:gd name="T22" fmla="*/ 2147483647 w 401"/>
              <a:gd name="T23" fmla="*/ 2147483647 h 692"/>
              <a:gd name="T24" fmla="*/ 2147483647 w 401"/>
              <a:gd name="T25" fmla="*/ 2147483647 h 692"/>
              <a:gd name="T26" fmla="*/ 2147483647 w 401"/>
              <a:gd name="T27" fmla="*/ 2147483647 h 692"/>
              <a:gd name="T28" fmla="*/ 2147483647 w 401"/>
              <a:gd name="T29" fmla="*/ 2147483647 h 692"/>
              <a:gd name="T30" fmla="*/ 2147483647 w 401"/>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01"/>
              <a:gd name="T49" fmla="*/ 0 h 692"/>
              <a:gd name="T50" fmla="*/ 401 w 401"/>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01" h="692">
                <a:moveTo>
                  <a:pt x="0" y="691"/>
                </a:moveTo>
                <a:lnTo>
                  <a:pt x="42" y="684"/>
                </a:lnTo>
                <a:lnTo>
                  <a:pt x="63" y="676"/>
                </a:lnTo>
                <a:lnTo>
                  <a:pt x="85" y="664"/>
                </a:lnTo>
                <a:lnTo>
                  <a:pt x="106" y="649"/>
                </a:lnTo>
                <a:lnTo>
                  <a:pt x="127" y="627"/>
                </a:lnTo>
                <a:lnTo>
                  <a:pt x="147" y="598"/>
                </a:lnTo>
                <a:lnTo>
                  <a:pt x="189" y="519"/>
                </a:lnTo>
                <a:lnTo>
                  <a:pt x="232" y="406"/>
                </a:lnTo>
                <a:lnTo>
                  <a:pt x="274" y="270"/>
                </a:lnTo>
                <a:lnTo>
                  <a:pt x="294" y="202"/>
                </a:lnTo>
                <a:lnTo>
                  <a:pt x="315" y="136"/>
                </a:lnTo>
                <a:lnTo>
                  <a:pt x="336" y="80"/>
                </a:lnTo>
                <a:lnTo>
                  <a:pt x="357" y="37"/>
                </a:lnTo>
                <a:lnTo>
                  <a:pt x="379" y="10"/>
                </a:lnTo>
                <a:lnTo>
                  <a:pt x="40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316" name="Line 62"/>
          <p:cNvSpPr>
            <a:spLocks noChangeShapeType="1"/>
          </p:cNvSpPr>
          <p:nvPr/>
        </p:nvSpPr>
        <p:spPr bwMode="auto">
          <a:xfrm>
            <a:off x="3625850" y="4324350"/>
            <a:ext cx="19637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17" name="Freeform 63"/>
          <p:cNvSpPr>
            <a:spLocks/>
          </p:cNvSpPr>
          <p:nvPr/>
        </p:nvSpPr>
        <p:spPr bwMode="auto">
          <a:xfrm>
            <a:off x="5595938" y="4278313"/>
            <a:ext cx="87312" cy="87312"/>
          </a:xfrm>
          <a:custGeom>
            <a:avLst/>
            <a:gdLst>
              <a:gd name="T0" fmla="*/ 0 w 55"/>
              <a:gd name="T1" fmla="*/ 0 h 55"/>
              <a:gd name="T2" fmla="*/ 2147483647 w 55"/>
              <a:gd name="T3" fmla="*/ 2147483647 h 55"/>
              <a:gd name="T4" fmla="*/ 0 w 55"/>
              <a:gd name="T5" fmla="*/ 2147483647 h 55"/>
              <a:gd name="T6" fmla="*/ 0 w 55"/>
              <a:gd name="T7" fmla="*/ 0 h 55"/>
              <a:gd name="T8" fmla="*/ 0 60000 65536"/>
              <a:gd name="T9" fmla="*/ 0 60000 65536"/>
              <a:gd name="T10" fmla="*/ 0 60000 65536"/>
              <a:gd name="T11" fmla="*/ 0 60000 65536"/>
              <a:gd name="T12" fmla="*/ 0 w 55"/>
              <a:gd name="T13" fmla="*/ 0 h 55"/>
              <a:gd name="T14" fmla="*/ 55 w 55"/>
              <a:gd name="T15" fmla="*/ 55 h 55"/>
            </a:gdLst>
            <a:ahLst/>
            <a:cxnLst>
              <a:cxn ang="T8">
                <a:pos x="T0" y="T1"/>
              </a:cxn>
              <a:cxn ang="T9">
                <a:pos x="T2" y="T3"/>
              </a:cxn>
              <a:cxn ang="T10">
                <a:pos x="T4" y="T5"/>
              </a:cxn>
              <a:cxn ang="T11">
                <a:pos x="T6" y="T7"/>
              </a:cxn>
            </a:cxnLst>
            <a:rect l="T12" t="T13" r="T14" b="T15"/>
            <a:pathLst>
              <a:path w="55" h="55">
                <a:moveTo>
                  <a:pt x="0" y="0"/>
                </a:moveTo>
                <a:lnTo>
                  <a:pt x="54" y="26"/>
                </a:lnTo>
                <a:lnTo>
                  <a:pt x="0" y="54"/>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318" name="Line 65"/>
          <p:cNvSpPr>
            <a:spLocks noChangeShapeType="1"/>
          </p:cNvSpPr>
          <p:nvPr/>
        </p:nvSpPr>
        <p:spPr bwMode="auto">
          <a:xfrm>
            <a:off x="744538" y="4324350"/>
            <a:ext cx="19653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19" name="Freeform 66"/>
          <p:cNvSpPr>
            <a:spLocks/>
          </p:cNvSpPr>
          <p:nvPr/>
        </p:nvSpPr>
        <p:spPr bwMode="auto">
          <a:xfrm>
            <a:off x="2716213" y="4278313"/>
            <a:ext cx="87312" cy="87312"/>
          </a:xfrm>
          <a:custGeom>
            <a:avLst/>
            <a:gdLst>
              <a:gd name="T0" fmla="*/ 0 w 55"/>
              <a:gd name="T1" fmla="*/ 0 h 55"/>
              <a:gd name="T2" fmla="*/ 2147483647 w 55"/>
              <a:gd name="T3" fmla="*/ 2147483647 h 55"/>
              <a:gd name="T4" fmla="*/ 0 w 55"/>
              <a:gd name="T5" fmla="*/ 2147483647 h 55"/>
              <a:gd name="T6" fmla="*/ 0 w 55"/>
              <a:gd name="T7" fmla="*/ 0 h 55"/>
              <a:gd name="T8" fmla="*/ 0 60000 65536"/>
              <a:gd name="T9" fmla="*/ 0 60000 65536"/>
              <a:gd name="T10" fmla="*/ 0 60000 65536"/>
              <a:gd name="T11" fmla="*/ 0 60000 65536"/>
              <a:gd name="T12" fmla="*/ 0 w 55"/>
              <a:gd name="T13" fmla="*/ 0 h 55"/>
              <a:gd name="T14" fmla="*/ 55 w 55"/>
              <a:gd name="T15" fmla="*/ 55 h 55"/>
            </a:gdLst>
            <a:ahLst/>
            <a:cxnLst>
              <a:cxn ang="T8">
                <a:pos x="T0" y="T1"/>
              </a:cxn>
              <a:cxn ang="T9">
                <a:pos x="T2" y="T3"/>
              </a:cxn>
              <a:cxn ang="T10">
                <a:pos x="T4" y="T5"/>
              </a:cxn>
              <a:cxn ang="T11">
                <a:pos x="T6" y="T7"/>
              </a:cxn>
            </a:cxnLst>
            <a:rect l="T12" t="T13" r="T14" b="T15"/>
            <a:pathLst>
              <a:path w="55" h="55">
                <a:moveTo>
                  <a:pt x="0" y="0"/>
                </a:moveTo>
                <a:lnTo>
                  <a:pt x="54" y="26"/>
                </a:lnTo>
                <a:lnTo>
                  <a:pt x="0" y="54"/>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320" name="Freeform 68"/>
          <p:cNvSpPr>
            <a:spLocks/>
          </p:cNvSpPr>
          <p:nvPr/>
        </p:nvSpPr>
        <p:spPr bwMode="auto">
          <a:xfrm>
            <a:off x="6843713" y="3227388"/>
            <a:ext cx="1382712" cy="1098550"/>
          </a:xfrm>
          <a:custGeom>
            <a:avLst/>
            <a:gdLst>
              <a:gd name="T0" fmla="*/ 2147483647 w 871"/>
              <a:gd name="T1" fmla="*/ 2147483647 h 692"/>
              <a:gd name="T2" fmla="*/ 2147483647 w 871"/>
              <a:gd name="T3" fmla="*/ 2147483647 h 692"/>
              <a:gd name="T4" fmla="*/ 2147483647 w 871"/>
              <a:gd name="T5" fmla="*/ 2147483647 h 692"/>
              <a:gd name="T6" fmla="*/ 2147483647 w 871"/>
              <a:gd name="T7" fmla="*/ 2147483647 h 692"/>
              <a:gd name="T8" fmla="*/ 2147483647 w 871"/>
              <a:gd name="T9" fmla="*/ 2147483647 h 692"/>
              <a:gd name="T10" fmla="*/ 2147483647 w 871"/>
              <a:gd name="T11" fmla="*/ 2147483647 h 692"/>
              <a:gd name="T12" fmla="*/ 2147483647 w 871"/>
              <a:gd name="T13" fmla="*/ 2147483647 h 692"/>
              <a:gd name="T14" fmla="*/ 2147483647 w 871"/>
              <a:gd name="T15" fmla="*/ 2147483647 h 692"/>
              <a:gd name="T16" fmla="*/ 2147483647 w 871"/>
              <a:gd name="T17" fmla="*/ 2147483647 h 692"/>
              <a:gd name="T18" fmla="*/ 2147483647 w 871"/>
              <a:gd name="T19" fmla="*/ 2147483647 h 692"/>
              <a:gd name="T20" fmla="*/ 2147483647 w 871"/>
              <a:gd name="T21" fmla="*/ 2147483647 h 692"/>
              <a:gd name="T22" fmla="*/ 2147483647 w 871"/>
              <a:gd name="T23" fmla="*/ 2147483647 h 692"/>
              <a:gd name="T24" fmla="*/ 2147483647 w 871"/>
              <a:gd name="T25" fmla="*/ 2147483647 h 692"/>
              <a:gd name="T26" fmla="*/ 2147483647 w 871"/>
              <a:gd name="T27" fmla="*/ 2147483647 h 692"/>
              <a:gd name="T28" fmla="*/ 2147483647 w 871"/>
              <a:gd name="T29" fmla="*/ 2147483647 h 692"/>
              <a:gd name="T30" fmla="*/ 0 w 871"/>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871"/>
              <a:gd name="T49" fmla="*/ 0 h 692"/>
              <a:gd name="T50" fmla="*/ 871 w 871"/>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871" h="692">
                <a:moveTo>
                  <a:pt x="870" y="691"/>
                </a:moveTo>
                <a:lnTo>
                  <a:pt x="777" y="684"/>
                </a:lnTo>
                <a:lnTo>
                  <a:pt x="733" y="676"/>
                </a:lnTo>
                <a:lnTo>
                  <a:pt x="686" y="664"/>
                </a:lnTo>
                <a:lnTo>
                  <a:pt x="640" y="649"/>
                </a:lnTo>
                <a:lnTo>
                  <a:pt x="596" y="627"/>
                </a:lnTo>
                <a:lnTo>
                  <a:pt x="549" y="598"/>
                </a:lnTo>
                <a:lnTo>
                  <a:pt x="456" y="519"/>
                </a:lnTo>
                <a:lnTo>
                  <a:pt x="365" y="406"/>
                </a:lnTo>
                <a:lnTo>
                  <a:pt x="274" y="270"/>
                </a:lnTo>
                <a:lnTo>
                  <a:pt x="228" y="202"/>
                </a:lnTo>
                <a:lnTo>
                  <a:pt x="182" y="136"/>
                </a:lnTo>
                <a:lnTo>
                  <a:pt x="137" y="80"/>
                </a:lnTo>
                <a:lnTo>
                  <a:pt x="91" y="37"/>
                </a:lnTo>
                <a:lnTo>
                  <a:pt x="44" y="10"/>
                </a:lnTo>
                <a:lnTo>
                  <a:pt x="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321" name="Freeform 69"/>
          <p:cNvSpPr>
            <a:spLocks/>
          </p:cNvSpPr>
          <p:nvPr/>
        </p:nvSpPr>
        <p:spPr bwMode="auto">
          <a:xfrm>
            <a:off x="6383338" y="3227388"/>
            <a:ext cx="461962" cy="1098550"/>
          </a:xfrm>
          <a:custGeom>
            <a:avLst/>
            <a:gdLst>
              <a:gd name="T0" fmla="*/ 0 w 291"/>
              <a:gd name="T1" fmla="*/ 2147483647 h 692"/>
              <a:gd name="T2" fmla="*/ 2147483647 w 291"/>
              <a:gd name="T3" fmla="*/ 2147483647 h 692"/>
              <a:gd name="T4" fmla="*/ 2147483647 w 291"/>
              <a:gd name="T5" fmla="*/ 2147483647 h 692"/>
              <a:gd name="T6" fmla="*/ 2147483647 w 291"/>
              <a:gd name="T7" fmla="*/ 2147483647 h 692"/>
              <a:gd name="T8" fmla="*/ 2147483647 w 291"/>
              <a:gd name="T9" fmla="*/ 2147483647 h 692"/>
              <a:gd name="T10" fmla="*/ 2147483647 w 291"/>
              <a:gd name="T11" fmla="*/ 2147483647 h 692"/>
              <a:gd name="T12" fmla="*/ 2147483647 w 291"/>
              <a:gd name="T13" fmla="*/ 2147483647 h 692"/>
              <a:gd name="T14" fmla="*/ 2147483647 w 291"/>
              <a:gd name="T15" fmla="*/ 2147483647 h 692"/>
              <a:gd name="T16" fmla="*/ 2147483647 w 291"/>
              <a:gd name="T17" fmla="*/ 2147483647 h 692"/>
              <a:gd name="T18" fmla="*/ 2147483647 w 291"/>
              <a:gd name="T19" fmla="*/ 2147483647 h 692"/>
              <a:gd name="T20" fmla="*/ 2147483647 w 291"/>
              <a:gd name="T21" fmla="*/ 2147483647 h 692"/>
              <a:gd name="T22" fmla="*/ 2147483647 w 291"/>
              <a:gd name="T23" fmla="*/ 2147483647 h 692"/>
              <a:gd name="T24" fmla="*/ 2147483647 w 291"/>
              <a:gd name="T25" fmla="*/ 2147483647 h 692"/>
              <a:gd name="T26" fmla="*/ 2147483647 w 291"/>
              <a:gd name="T27" fmla="*/ 2147483647 h 692"/>
              <a:gd name="T28" fmla="*/ 2147483647 w 291"/>
              <a:gd name="T29" fmla="*/ 2147483647 h 692"/>
              <a:gd name="T30" fmla="*/ 2147483647 w 291"/>
              <a:gd name="T31" fmla="*/ 0 h 69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91"/>
              <a:gd name="T49" fmla="*/ 0 h 692"/>
              <a:gd name="T50" fmla="*/ 291 w 291"/>
              <a:gd name="T51" fmla="*/ 692 h 69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91" h="692">
                <a:moveTo>
                  <a:pt x="0" y="691"/>
                </a:moveTo>
                <a:lnTo>
                  <a:pt x="29" y="684"/>
                </a:lnTo>
                <a:lnTo>
                  <a:pt x="44" y="676"/>
                </a:lnTo>
                <a:lnTo>
                  <a:pt x="60" y="664"/>
                </a:lnTo>
                <a:lnTo>
                  <a:pt x="75" y="649"/>
                </a:lnTo>
                <a:lnTo>
                  <a:pt x="90" y="627"/>
                </a:lnTo>
                <a:lnTo>
                  <a:pt x="106" y="598"/>
                </a:lnTo>
                <a:lnTo>
                  <a:pt x="137" y="519"/>
                </a:lnTo>
                <a:lnTo>
                  <a:pt x="168" y="406"/>
                </a:lnTo>
                <a:lnTo>
                  <a:pt x="197" y="270"/>
                </a:lnTo>
                <a:lnTo>
                  <a:pt x="212" y="202"/>
                </a:lnTo>
                <a:lnTo>
                  <a:pt x="228" y="136"/>
                </a:lnTo>
                <a:lnTo>
                  <a:pt x="243" y="80"/>
                </a:lnTo>
                <a:lnTo>
                  <a:pt x="259" y="37"/>
                </a:lnTo>
                <a:lnTo>
                  <a:pt x="274" y="10"/>
                </a:lnTo>
                <a:lnTo>
                  <a:pt x="29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322" name="Line 70"/>
          <p:cNvSpPr>
            <a:spLocks noChangeShapeType="1"/>
          </p:cNvSpPr>
          <p:nvPr/>
        </p:nvSpPr>
        <p:spPr bwMode="auto">
          <a:xfrm>
            <a:off x="6389688" y="4324350"/>
            <a:ext cx="19637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23" name="Freeform 71"/>
          <p:cNvSpPr>
            <a:spLocks/>
          </p:cNvSpPr>
          <p:nvPr/>
        </p:nvSpPr>
        <p:spPr bwMode="auto">
          <a:xfrm>
            <a:off x="8359775" y="4278313"/>
            <a:ext cx="87313" cy="87312"/>
          </a:xfrm>
          <a:custGeom>
            <a:avLst/>
            <a:gdLst>
              <a:gd name="T0" fmla="*/ 0 w 55"/>
              <a:gd name="T1" fmla="*/ 0 h 55"/>
              <a:gd name="T2" fmla="*/ 2147483647 w 55"/>
              <a:gd name="T3" fmla="*/ 2147483647 h 55"/>
              <a:gd name="T4" fmla="*/ 0 w 55"/>
              <a:gd name="T5" fmla="*/ 2147483647 h 55"/>
              <a:gd name="T6" fmla="*/ 0 w 55"/>
              <a:gd name="T7" fmla="*/ 0 h 55"/>
              <a:gd name="T8" fmla="*/ 0 60000 65536"/>
              <a:gd name="T9" fmla="*/ 0 60000 65536"/>
              <a:gd name="T10" fmla="*/ 0 60000 65536"/>
              <a:gd name="T11" fmla="*/ 0 60000 65536"/>
              <a:gd name="T12" fmla="*/ 0 w 55"/>
              <a:gd name="T13" fmla="*/ 0 h 55"/>
              <a:gd name="T14" fmla="*/ 55 w 55"/>
              <a:gd name="T15" fmla="*/ 55 h 55"/>
            </a:gdLst>
            <a:ahLst/>
            <a:cxnLst>
              <a:cxn ang="T8">
                <a:pos x="T0" y="T1"/>
              </a:cxn>
              <a:cxn ang="T9">
                <a:pos x="T2" y="T3"/>
              </a:cxn>
              <a:cxn ang="T10">
                <a:pos x="T4" y="T5"/>
              </a:cxn>
              <a:cxn ang="T11">
                <a:pos x="T6" y="T7"/>
              </a:cxn>
            </a:cxnLst>
            <a:rect l="T12" t="T13" r="T14" b="T15"/>
            <a:pathLst>
              <a:path w="55" h="55">
                <a:moveTo>
                  <a:pt x="0" y="0"/>
                </a:moveTo>
                <a:lnTo>
                  <a:pt x="54" y="26"/>
                </a:lnTo>
                <a:lnTo>
                  <a:pt x="0" y="54"/>
                </a:lnTo>
                <a:lnTo>
                  <a:pt x="0" y="0"/>
                </a:lnTo>
              </a:path>
            </a:pathLst>
          </a:custGeom>
          <a:solidFill>
            <a:schemeClr val="tx1"/>
          </a:solidFill>
          <a:ln w="12700" cap="rnd" cmpd="sng">
            <a:solidFill>
              <a:schemeClr val="tx1"/>
            </a:solidFill>
            <a:prstDash val="solid"/>
            <a:round/>
            <a:headEnd type="none" w="med" len="med"/>
            <a:tailEnd type="none" w="med" len="med"/>
          </a:ln>
        </p:spPr>
        <p:txBody>
          <a:bodyPr/>
          <a:lstStyle/>
          <a:p>
            <a:endParaRPr lang="en-US"/>
          </a:p>
        </p:txBody>
      </p:sp>
      <p:sp>
        <p:nvSpPr>
          <p:cNvPr id="96324" name="Freeform 73"/>
          <p:cNvSpPr>
            <a:spLocks/>
          </p:cNvSpPr>
          <p:nvPr/>
        </p:nvSpPr>
        <p:spPr bwMode="auto">
          <a:xfrm>
            <a:off x="1198563" y="4797425"/>
            <a:ext cx="1039812" cy="463550"/>
          </a:xfrm>
          <a:custGeom>
            <a:avLst/>
            <a:gdLst>
              <a:gd name="T0" fmla="*/ 0 w 655"/>
              <a:gd name="T1" fmla="*/ 2147483647 h 292"/>
              <a:gd name="T2" fmla="*/ 2147483647 w 655"/>
              <a:gd name="T3" fmla="*/ 2147483647 h 292"/>
              <a:gd name="T4" fmla="*/ 2147483647 w 655"/>
              <a:gd name="T5" fmla="*/ 0 h 292"/>
              <a:gd name="T6" fmla="*/ 0 w 655"/>
              <a:gd name="T7" fmla="*/ 0 h 292"/>
              <a:gd name="T8" fmla="*/ 0 w 655"/>
              <a:gd name="T9" fmla="*/ 2147483647 h 292"/>
              <a:gd name="T10" fmla="*/ 0 60000 65536"/>
              <a:gd name="T11" fmla="*/ 0 60000 65536"/>
              <a:gd name="T12" fmla="*/ 0 60000 65536"/>
              <a:gd name="T13" fmla="*/ 0 60000 65536"/>
              <a:gd name="T14" fmla="*/ 0 60000 65536"/>
              <a:gd name="T15" fmla="*/ 0 w 655"/>
              <a:gd name="T16" fmla="*/ 0 h 292"/>
              <a:gd name="T17" fmla="*/ 655 w 655"/>
              <a:gd name="T18" fmla="*/ 292 h 292"/>
            </a:gdLst>
            <a:ahLst/>
            <a:cxnLst>
              <a:cxn ang="T10">
                <a:pos x="T0" y="T1"/>
              </a:cxn>
              <a:cxn ang="T11">
                <a:pos x="T2" y="T3"/>
              </a:cxn>
              <a:cxn ang="T12">
                <a:pos x="T4" y="T5"/>
              </a:cxn>
              <a:cxn ang="T13">
                <a:pos x="T6" y="T7"/>
              </a:cxn>
              <a:cxn ang="T14">
                <a:pos x="T8" y="T9"/>
              </a:cxn>
            </a:cxnLst>
            <a:rect l="T15" t="T16" r="T17" b="T18"/>
            <a:pathLst>
              <a:path w="655" h="292">
                <a:moveTo>
                  <a:pt x="0" y="291"/>
                </a:moveTo>
                <a:lnTo>
                  <a:pt x="654" y="291"/>
                </a:lnTo>
                <a:lnTo>
                  <a:pt x="654" y="0"/>
                </a:lnTo>
                <a:lnTo>
                  <a:pt x="0" y="0"/>
                </a:lnTo>
                <a:lnTo>
                  <a:pt x="0" y="291"/>
                </a:lnTo>
              </a:path>
            </a:pathLst>
          </a:custGeom>
          <a:noFill/>
          <a:ln w="25400" cap="rnd" cmpd="sng">
            <a:solidFill>
              <a:schemeClr val="folHlink"/>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325" name="Line 74"/>
          <p:cNvSpPr>
            <a:spLocks noChangeShapeType="1"/>
          </p:cNvSpPr>
          <p:nvPr/>
        </p:nvSpPr>
        <p:spPr bwMode="auto">
          <a:xfrm>
            <a:off x="1776413" y="4810125"/>
            <a:ext cx="0" cy="436563"/>
          </a:xfrm>
          <a:prstGeom prst="line">
            <a:avLst/>
          </a:prstGeom>
          <a:noFill/>
          <a:ln w="254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26" name="Line 75"/>
          <p:cNvSpPr>
            <a:spLocks noChangeShapeType="1"/>
          </p:cNvSpPr>
          <p:nvPr/>
        </p:nvSpPr>
        <p:spPr bwMode="auto">
          <a:xfrm>
            <a:off x="2243138" y="5027613"/>
            <a:ext cx="217487"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27" name="Freeform 76"/>
          <p:cNvSpPr>
            <a:spLocks/>
          </p:cNvSpPr>
          <p:nvPr/>
        </p:nvSpPr>
        <p:spPr bwMode="auto">
          <a:xfrm>
            <a:off x="4310063" y="4797425"/>
            <a:ext cx="461962" cy="463550"/>
          </a:xfrm>
          <a:custGeom>
            <a:avLst/>
            <a:gdLst>
              <a:gd name="T0" fmla="*/ 0 w 291"/>
              <a:gd name="T1" fmla="*/ 2147483647 h 292"/>
              <a:gd name="T2" fmla="*/ 2147483647 w 291"/>
              <a:gd name="T3" fmla="*/ 2147483647 h 292"/>
              <a:gd name="T4" fmla="*/ 2147483647 w 291"/>
              <a:gd name="T5" fmla="*/ 0 h 292"/>
              <a:gd name="T6" fmla="*/ 0 w 291"/>
              <a:gd name="T7" fmla="*/ 0 h 292"/>
              <a:gd name="T8" fmla="*/ 0 w 291"/>
              <a:gd name="T9" fmla="*/ 2147483647 h 292"/>
              <a:gd name="T10" fmla="*/ 0 60000 65536"/>
              <a:gd name="T11" fmla="*/ 0 60000 65536"/>
              <a:gd name="T12" fmla="*/ 0 60000 65536"/>
              <a:gd name="T13" fmla="*/ 0 60000 65536"/>
              <a:gd name="T14" fmla="*/ 0 60000 65536"/>
              <a:gd name="T15" fmla="*/ 0 w 291"/>
              <a:gd name="T16" fmla="*/ 0 h 292"/>
              <a:gd name="T17" fmla="*/ 291 w 291"/>
              <a:gd name="T18" fmla="*/ 292 h 292"/>
            </a:gdLst>
            <a:ahLst/>
            <a:cxnLst>
              <a:cxn ang="T10">
                <a:pos x="T0" y="T1"/>
              </a:cxn>
              <a:cxn ang="T11">
                <a:pos x="T2" y="T3"/>
              </a:cxn>
              <a:cxn ang="T12">
                <a:pos x="T4" y="T5"/>
              </a:cxn>
              <a:cxn ang="T13">
                <a:pos x="T6" y="T7"/>
              </a:cxn>
              <a:cxn ang="T14">
                <a:pos x="T8" y="T9"/>
              </a:cxn>
            </a:cxnLst>
            <a:rect l="T15" t="T16" r="T17" b="T18"/>
            <a:pathLst>
              <a:path w="291" h="292">
                <a:moveTo>
                  <a:pt x="0" y="291"/>
                </a:moveTo>
                <a:lnTo>
                  <a:pt x="290" y="291"/>
                </a:lnTo>
                <a:lnTo>
                  <a:pt x="290" y="0"/>
                </a:lnTo>
                <a:lnTo>
                  <a:pt x="0" y="0"/>
                </a:lnTo>
                <a:lnTo>
                  <a:pt x="0" y="291"/>
                </a:lnTo>
              </a:path>
            </a:pathLst>
          </a:custGeom>
          <a:noFill/>
          <a:ln w="25400" cap="rnd" cmpd="sng">
            <a:solidFill>
              <a:schemeClr val="folHlink"/>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328" name="Line 77"/>
          <p:cNvSpPr>
            <a:spLocks noChangeShapeType="1"/>
          </p:cNvSpPr>
          <p:nvPr/>
        </p:nvSpPr>
        <p:spPr bwMode="auto">
          <a:xfrm>
            <a:off x="4540250" y="4810125"/>
            <a:ext cx="0" cy="436563"/>
          </a:xfrm>
          <a:prstGeom prst="line">
            <a:avLst/>
          </a:prstGeom>
          <a:noFill/>
          <a:ln w="254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29" name="Freeform 78"/>
          <p:cNvSpPr>
            <a:spLocks/>
          </p:cNvSpPr>
          <p:nvPr/>
        </p:nvSpPr>
        <p:spPr bwMode="auto">
          <a:xfrm>
            <a:off x="6613525" y="4797425"/>
            <a:ext cx="1036638" cy="463550"/>
          </a:xfrm>
          <a:custGeom>
            <a:avLst/>
            <a:gdLst>
              <a:gd name="T0" fmla="*/ 0 w 653"/>
              <a:gd name="T1" fmla="*/ 2147483647 h 292"/>
              <a:gd name="T2" fmla="*/ 2147483647 w 653"/>
              <a:gd name="T3" fmla="*/ 2147483647 h 292"/>
              <a:gd name="T4" fmla="*/ 2147483647 w 653"/>
              <a:gd name="T5" fmla="*/ 0 h 292"/>
              <a:gd name="T6" fmla="*/ 0 w 653"/>
              <a:gd name="T7" fmla="*/ 0 h 292"/>
              <a:gd name="T8" fmla="*/ 0 w 653"/>
              <a:gd name="T9" fmla="*/ 2147483647 h 292"/>
              <a:gd name="T10" fmla="*/ 0 60000 65536"/>
              <a:gd name="T11" fmla="*/ 0 60000 65536"/>
              <a:gd name="T12" fmla="*/ 0 60000 65536"/>
              <a:gd name="T13" fmla="*/ 0 60000 65536"/>
              <a:gd name="T14" fmla="*/ 0 60000 65536"/>
              <a:gd name="T15" fmla="*/ 0 w 653"/>
              <a:gd name="T16" fmla="*/ 0 h 292"/>
              <a:gd name="T17" fmla="*/ 653 w 653"/>
              <a:gd name="T18" fmla="*/ 292 h 292"/>
            </a:gdLst>
            <a:ahLst/>
            <a:cxnLst>
              <a:cxn ang="T10">
                <a:pos x="T0" y="T1"/>
              </a:cxn>
              <a:cxn ang="T11">
                <a:pos x="T2" y="T3"/>
              </a:cxn>
              <a:cxn ang="T12">
                <a:pos x="T4" y="T5"/>
              </a:cxn>
              <a:cxn ang="T13">
                <a:pos x="T6" y="T7"/>
              </a:cxn>
              <a:cxn ang="T14">
                <a:pos x="T8" y="T9"/>
              </a:cxn>
            </a:cxnLst>
            <a:rect l="T15" t="T16" r="T17" b="T18"/>
            <a:pathLst>
              <a:path w="653" h="292">
                <a:moveTo>
                  <a:pt x="0" y="291"/>
                </a:moveTo>
                <a:lnTo>
                  <a:pt x="652" y="291"/>
                </a:lnTo>
                <a:lnTo>
                  <a:pt x="652" y="0"/>
                </a:lnTo>
                <a:lnTo>
                  <a:pt x="0" y="0"/>
                </a:lnTo>
                <a:lnTo>
                  <a:pt x="0" y="291"/>
                </a:lnTo>
              </a:path>
            </a:pathLst>
          </a:custGeom>
          <a:noFill/>
          <a:ln w="25400" cap="rnd" cmpd="sng">
            <a:solidFill>
              <a:schemeClr val="folHlink"/>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6330" name="Line 79"/>
          <p:cNvSpPr>
            <a:spLocks noChangeShapeType="1"/>
          </p:cNvSpPr>
          <p:nvPr/>
        </p:nvSpPr>
        <p:spPr bwMode="auto">
          <a:xfrm>
            <a:off x="7073900" y="4810125"/>
            <a:ext cx="0" cy="436563"/>
          </a:xfrm>
          <a:prstGeom prst="line">
            <a:avLst/>
          </a:prstGeom>
          <a:noFill/>
          <a:ln w="254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31" name="Line 80"/>
          <p:cNvSpPr>
            <a:spLocks noChangeShapeType="1"/>
          </p:cNvSpPr>
          <p:nvPr/>
        </p:nvSpPr>
        <p:spPr bwMode="auto">
          <a:xfrm>
            <a:off x="744538" y="5027613"/>
            <a:ext cx="44767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32" name="Line 81"/>
          <p:cNvSpPr>
            <a:spLocks noChangeShapeType="1"/>
          </p:cNvSpPr>
          <p:nvPr/>
        </p:nvSpPr>
        <p:spPr bwMode="auto">
          <a:xfrm>
            <a:off x="2466975" y="4803775"/>
            <a:ext cx="0" cy="4492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33" name="Line 82"/>
          <p:cNvSpPr>
            <a:spLocks noChangeShapeType="1"/>
          </p:cNvSpPr>
          <p:nvPr/>
        </p:nvSpPr>
        <p:spPr bwMode="auto">
          <a:xfrm>
            <a:off x="738188" y="4803775"/>
            <a:ext cx="0" cy="4492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34" name="Line 83"/>
          <p:cNvSpPr>
            <a:spLocks noChangeShapeType="1"/>
          </p:cNvSpPr>
          <p:nvPr/>
        </p:nvSpPr>
        <p:spPr bwMode="auto">
          <a:xfrm>
            <a:off x="3619500" y="4803775"/>
            <a:ext cx="0" cy="4492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35" name="Line 84"/>
          <p:cNvSpPr>
            <a:spLocks noChangeShapeType="1"/>
          </p:cNvSpPr>
          <p:nvPr/>
        </p:nvSpPr>
        <p:spPr bwMode="auto">
          <a:xfrm>
            <a:off x="5461000" y="4803775"/>
            <a:ext cx="0" cy="4492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36" name="Line 85"/>
          <p:cNvSpPr>
            <a:spLocks noChangeShapeType="1"/>
          </p:cNvSpPr>
          <p:nvPr/>
        </p:nvSpPr>
        <p:spPr bwMode="auto">
          <a:xfrm>
            <a:off x="6383338" y="4803775"/>
            <a:ext cx="0" cy="4492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37" name="Line 86"/>
          <p:cNvSpPr>
            <a:spLocks noChangeShapeType="1"/>
          </p:cNvSpPr>
          <p:nvPr/>
        </p:nvSpPr>
        <p:spPr bwMode="auto">
          <a:xfrm>
            <a:off x="8108950" y="4803775"/>
            <a:ext cx="0" cy="449263"/>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38" name="Line 87"/>
          <p:cNvSpPr>
            <a:spLocks noChangeShapeType="1"/>
          </p:cNvSpPr>
          <p:nvPr/>
        </p:nvSpPr>
        <p:spPr bwMode="auto">
          <a:xfrm>
            <a:off x="3625850" y="5027613"/>
            <a:ext cx="677863"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39" name="Line 88"/>
          <p:cNvSpPr>
            <a:spLocks noChangeShapeType="1"/>
          </p:cNvSpPr>
          <p:nvPr/>
        </p:nvSpPr>
        <p:spPr bwMode="auto">
          <a:xfrm>
            <a:off x="4776788" y="5027613"/>
            <a:ext cx="677862"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40" name="Line 89"/>
          <p:cNvSpPr>
            <a:spLocks noChangeShapeType="1"/>
          </p:cNvSpPr>
          <p:nvPr/>
        </p:nvSpPr>
        <p:spPr bwMode="auto">
          <a:xfrm>
            <a:off x="7654925" y="5027613"/>
            <a:ext cx="447675"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6341" name="Line 90"/>
          <p:cNvSpPr>
            <a:spLocks noChangeShapeType="1"/>
          </p:cNvSpPr>
          <p:nvPr/>
        </p:nvSpPr>
        <p:spPr bwMode="auto">
          <a:xfrm>
            <a:off x="6389688" y="5027613"/>
            <a:ext cx="217487" cy="0"/>
          </a:xfrm>
          <a:prstGeom prst="line">
            <a:avLst/>
          </a:prstGeom>
          <a:noFill/>
          <a:ln w="127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906588257"/>
      </p:ext>
    </p:extLst>
  </p:cSld>
  <p:clrMapOvr>
    <a:masterClrMapping/>
  </p:clrMapOvr>
  <p:transition>
    <p:wipe dir="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914400"/>
            <a:ext cx="8229600" cy="1143000"/>
          </a:xfrm>
          <a:noFill/>
        </p:spPr>
        <p:txBody>
          <a:bodyPr lIns="90488" tIns="44450" rIns="90488" bIns="44450" anchorCtr="1"/>
          <a:lstStyle/>
          <a:p>
            <a:r>
              <a:rPr lang="en-US" altLang="en-US" b="1">
                <a:solidFill>
                  <a:srgbClr val="8E0D30"/>
                </a:solidFill>
              </a:rPr>
              <a:t>2.8</a:t>
            </a:r>
          </a:p>
        </p:txBody>
      </p:sp>
      <p:sp>
        <p:nvSpPr>
          <p:cNvPr id="98307" name="Rectangle 3"/>
          <p:cNvSpPr>
            <a:spLocks noGrp="1" noChangeArrowheads="1"/>
          </p:cNvSpPr>
          <p:nvPr>
            <p:ph sz="half" idx="1"/>
          </p:nvPr>
        </p:nvSpPr>
        <p:spPr>
          <a:xfrm>
            <a:off x="520700" y="3048000"/>
            <a:ext cx="8242300" cy="3017838"/>
          </a:xfrm>
        </p:spPr>
        <p:txBody>
          <a:bodyPr lIns="90488" tIns="44450" rIns="90488" bIns="44450"/>
          <a:lstStyle/>
          <a:p>
            <a:pPr marL="0" indent="0" algn="ctr">
              <a:buFontTx/>
              <a:buNone/>
            </a:pPr>
            <a:r>
              <a:rPr lang="en-US" altLang="en-US" sz="4200" b="1" dirty="0">
                <a:solidFill>
                  <a:srgbClr val="141413"/>
                </a:solidFill>
              </a:rPr>
              <a:t>Graphing Bivariate Relationships</a:t>
            </a:r>
            <a:endParaRPr lang="en-US" altLang="en-US" sz="4200" dirty="0">
              <a:solidFill>
                <a:srgbClr val="141413"/>
              </a:solidFill>
            </a:endParaRPr>
          </a:p>
        </p:txBody>
      </p:sp>
    </p:spTree>
    <p:extLst>
      <p:ext uri="{BB962C8B-B14F-4D97-AF65-F5344CB8AC3E}">
        <p14:creationId xmlns:p14="http://schemas.microsoft.com/office/powerpoint/2010/main" val="456288393"/>
      </p:ext>
    </p:extLst>
  </p:cSld>
  <p:clrMapOvr>
    <a:masterClrMapping/>
  </p:clrMapOvr>
  <p:transition>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ltLang="en-US" b="1"/>
              <a:t>Graphing Bivariate Relationships</a:t>
            </a:r>
          </a:p>
        </p:txBody>
      </p:sp>
      <p:sp>
        <p:nvSpPr>
          <p:cNvPr id="239619" name="Rectangle 3"/>
          <p:cNvSpPr>
            <a:spLocks noGrp="1" noChangeArrowheads="1"/>
          </p:cNvSpPr>
          <p:nvPr>
            <p:ph idx="1"/>
          </p:nvPr>
        </p:nvSpPr>
        <p:spPr>
          <a:xfrm>
            <a:off x="457200" y="1600200"/>
            <a:ext cx="8229600" cy="1752600"/>
          </a:xfrm>
        </p:spPr>
        <p:txBody>
          <a:bodyPr/>
          <a:lstStyle/>
          <a:p>
            <a:pPr>
              <a:buClr>
                <a:srgbClr val="8E0D30"/>
              </a:buClr>
            </a:pPr>
            <a:r>
              <a:rPr lang="en-US" altLang="en-US" dirty="0"/>
              <a:t>Describes a relationship between two quantitative variables</a:t>
            </a:r>
          </a:p>
          <a:p>
            <a:pPr>
              <a:buClr>
                <a:srgbClr val="8E0D30"/>
              </a:buClr>
            </a:pPr>
            <a:r>
              <a:rPr lang="en-US" altLang="en-US" dirty="0"/>
              <a:t>Plot the data in a </a:t>
            </a:r>
            <a:r>
              <a:rPr lang="en-US" altLang="en-US" dirty="0" err="1"/>
              <a:t>scattergram</a:t>
            </a:r>
            <a:r>
              <a:rPr lang="en-US" altLang="en-US" dirty="0"/>
              <a:t> (or scatterplot) </a:t>
            </a:r>
          </a:p>
        </p:txBody>
      </p:sp>
      <p:grpSp>
        <p:nvGrpSpPr>
          <p:cNvPr id="2" name="Group 49"/>
          <p:cNvGrpSpPr>
            <a:grpSpLocks/>
          </p:cNvGrpSpPr>
          <p:nvPr/>
        </p:nvGrpSpPr>
        <p:grpSpPr bwMode="auto">
          <a:xfrm>
            <a:off x="685800" y="3276601"/>
            <a:ext cx="7924800" cy="2963863"/>
            <a:chOff x="432" y="2064"/>
            <a:chExt cx="4992" cy="1867"/>
          </a:xfrm>
        </p:grpSpPr>
        <p:grpSp>
          <p:nvGrpSpPr>
            <p:cNvPr id="99333" name="Group 37"/>
            <p:cNvGrpSpPr>
              <a:grpSpLocks/>
            </p:cNvGrpSpPr>
            <p:nvPr/>
          </p:nvGrpSpPr>
          <p:grpSpPr bwMode="auto">
            <a:xfrm>
              <a:off x="432" y="2304"/>
              <a:ext cx="1392" cy="1104"/>
              <a:chOff x="432" y="2400"/>
              <a:chExt cx="1392" cy="1104"/>
            </a:xfrm>
          </p:grpSpPr>
          <p:sp>
            <p:nvSpPr>
              <p:cNvPr id="99368" name="Line 4"/>
              <p:cNvSpPr>
                <a:spLocks noChangeShapeType="1"/>
              </p:cNvSpPr>
              <p:nvPr/>
            </p:nvSpPr>
            <p:spPr bwMode="auto">
              <a:xfrm>
                <a:off x="432" y="3456"/>
                <a:ext cx="13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69" name="Line 7"/>
              <p:cNvSpPr>
                <a:spLocks noChangeShapeType="1"/>
              </p:cNvSpPr>
              <p:nvPr/>
            </p:nvSpPr>
            <p:spPr bwMode="auto">
              <a:xfrm flipV="1">
                <a:off x="480" y="2400"/>
                <a:ext cx="0" cy="110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70" name="Oval 10"/>
              <p:cNvSpPr>
                <a:spLocks noChangeArrowheads="1"/>
              </p:cNvSpPr>
              <p:nvPr/>
            </p:nvSpPr>
            <p:spPr bwMode="auto">
              <a:xfrm>
                <a:off x="576" y="3072"/>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71" name="Oval 11"/>
              <p:cNvSpPr>
                <a:spLocks noChangeArrowheads="1"/>
              </p:cNvSpPr>
              <p:nvPr/>
            </p:nvSpPr>
            <p:spPr bwMode="auto">
              <a:xfrm>
                <a:off x="672" y="2928"/>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72" name="Oval 12"/>
              <p:cNvSpPr>
                <a:spLocks noChangeArrowheads="1"/>
              </p:cNvSpPr>
              <p:nvPr/>
            </p:nvSpPr>
            <p:spPr bwMode="auto">
              <a:xfrm>
                <a:off x="864" y="3072"/>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73" name="Oval 13"/>
              <p:cNvSpPr>
                <a:spLocks noChangeArrowheads="1"/>
              </p:cNvSpPr>
              <p:nvPr/>
            </p:nvSpPr>
            <p:spPr bwMode="auto">
              <a:xfrm>
                <a:off x="912" y="2832"/>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74" name="Oval 14"/>
              <p:cNvSpPr>
                <a:spLocks noChangeArrowheads="1"/>
              </p:cNvSpPr>
              <p:nvPr/>
            </p:nvSpPr>
            <p:spPr bwMode="auto">
              <a:xfrm>
                <a:off x="1104" y="2880"/>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75" name="Oval 15"/>
              <p:cNvSpPr>
                <a:spLocks noChangeArrowheads="1"/>
              </p:cNvSpPr>
              <p:nvPr/>
            </p:nvSpPr>
            <p:spPr bwMode="auto">
              <a:xfrm>
                <a:off x="1104" y="2640"/>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76" name="Oval 16"/>
              <p:cNvSpPr>
                <a:spLocks noChangeArrowheads="1"/>
              </p:cNvSpPr>
              <p:nvPr/>
            </p:nvSpPr>
            <p:spPr bwMode="auto">
              <a:xfrm>
                <a:off x="1344" y="2592"/>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99334" name="Group 38"/>
            <p:cNvGrpSpPr>
              <a:grpSpLocks/>
            </p:cNvGrpSpPr>
            <p:nvPr/>
          </p:nvGrpSpPr>
          <p:grpSpPr bwMode="auto">
            <a:xfrm>
              <a:off x="2112" y="2304"/>
              <a:ext cx="1392" cy="1104"/>
              <a:chOff x="2112" y="2400"/>
              <a:chExt cx="1392" cy="1104"/>
            </a:xfrm>
          </p:grpSpPr>
          <p:sp>
            <p:nvSpPr>
              <p:cNvPr id="99357" name="Line 5"/>
              <p:cNvSpPr>
                <a:spLocks noChangeShapeType="1"/>
              </p:cNvSpPr>
              <p:nvPr/>
            </p:nvSpPr>
            <p:spPr bwMode="auto">
              <a:xfrm>
                <a:off x="2112" y="3456"/>
                <a:ext cx="13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58" name="Line 8"/>
              <p:cNvSpPr>
                <a:spLocks noChangeShapeType="1"/>
              </p:cNvSpPr>
              <p:nvPr/>
            </p:nvSpPr>
            <p:spPr bwMode="auto">
              <a:xfrm flipV="1">
                <a:off x="2160" y="2400"/>
                <a:ext cx="0" cy="110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59" name="Oval 19"/>
              <p:cNvSpPr>
                <a:spLocks noChangeArrowheads="1"/>
              </p:cNvSpPr>
              <p:nvPr/>
            </p:nvSpPr>
            <p:spPr bwMode="auto">
              <a:xfrm>
                <a:off x="3024" y="3264"/>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nvGrpSpPr>
              <p:cNvPr id="99360" name="Group 28"/>
              <p:cNvGrpSpPr>
                <a:grpSpLocks/>
              </p:cNvGrpSpPr>
              <p:nvPr/>
            </p:nvGrpSpPr>
            <p:grpSpPr bwMode="auto">
              <a:xfrm flipV="1">
                <a:off x="2496" y="2688"/>
                <a:ext cx="864" cy="576"/>
                <a:chOff x="2400" y="2592"/>
                <a:chExt cx="864" cy="576"/>
              </a:xfrm>
            </p:grpSpPr>
            <p:sp>
              <p:nvSpPr>
                <p:cNvPr id="99361" name="Oval 29"/>
                <p:cNvSpPr>
                  <a:spLocks noChangeArrowheads="1"/>
                </p:cNvSpPr>
                <p:nvPr/>
              </p:nvSpPr>
              <p:spPr bwMode="auto">
                <a:xfrm>
                  <a:off x="2400" y="3072"/>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62" name="Oval 30"/>
                <p:cNvSpPr>
                  <a:spLocks noChangeArrowheads="1"/>
                </p:cNvSpPr>
                <p:nvPr/>
              </p:nvSpPr>
              <p:spPr bwMode="auto">
                <a:xfrm>
                  <a:off x="2496" y="2928"/>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63" name="Oval 31"/>
                <p:cNvSpPr>
                  <a:spLocks noChangeArrowheads="1"/>
                </p:cNvSpPr>
                <p:nvPr/>
              </p:nvSpPr>
              <p:spPr bwMode="auto">
                <a:xfrm>
                  <a:off x="2688" y="3072"/>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64" name="Oval 32"/>
                <p:cNvSpPr>
                  <a:spLocks noChangeArrowheads="1"/>
                </p:cNvSpPr>
                <p:nvPr/>
              </p:nvSpPr>
              <p:spPr bwMode="auto">
                <a:xfrm>
                  <a:off x="2736" y="2832"/>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65" name="Oval 33"/>
                <p:cNvSpPr>
                  <a:spLocks noChangeArrowheads="1"/>
                </p:cNvSpPr>
                <p:nvPr/>
              </p:nvSpPr>
              <p:spPr bwMode="auto">
                <a:xfrm>
                  <a:off x="2928" y="2880"/>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66" name="Oval 34"/>
                <p:cNvSpPr>
                  <a:spLocks noChangeArrowheads="1"/>
                </p:cNvSpPr>
                <p:nvPr/>
              </p:nvSpPr>
              <p:spPr bwMode="auto">
                <a:xfrm>
                  <a:off x="2928" y="2640"/>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67" name="Oval 35"/>
                <p:cNvSpPr>
                  <a:spLocks noChangeArrowheads="1"/>
                </p:cNvSpPr>
                <p:nvPr/>
              </p:nvSpPr>
              <p:spPr bwMode="auto">
                <a:xfrm>
                  <a:off x="3168" y="2592"/>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nvGrpSpPr>
            <p:cNvPr id="99335" name="Group 39"/>
            <p:cNvGrpSpPr>
              <a:grpSpLocks/>
            </p:cNvGrpSpPr>
            <p:nvPr/>
          </p:nvGrpSpPr>
          <p:grpSpPr bwMode="auto">
            <a:xfrm>
              <a:off x="3888" y="2304"/>
              <a:ext cx="1392" cy="1104"/>
              <a:chOff x="3888" y="2400"/>
              <a:chExt cx="1392" cy="1104"/>
            </a:xfrm>
          </p:grpSpPr>
          <p:sp>
            <p:nvSpPr>
              <p:cNvPr id="99345" name="Line 6"/>
              <p:cNvSpPr>
                <a:spLocks noChangeShapeType="1"/>
              </p:cNvSpPr>
              <p:nvPr/>
            </p:nvSpPr>
            <p:spPr bwMode="auto">
              <a:xfrm>
                <a:off x="3888" y="3456"/>
                <a:ext cx="139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6" name="Line 9"/>
              <p:cNvSpPr>
                <a:spLocks noChangeShapeType="1"/>
              </p:cNvSpPr>
              <p:nvPr/>
            </p:nvSpPr>
            <p:spPr bwMode="auto">
              <a:xfrm flipV="1">
                <a:off x="3936" y="2400"/>
                <a:ext cx="0" cy="110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9347" name="Oval 17"/>
              <p:cNvSpPr>
                <a:spLocks noChangeArrowheads="1"/>
              </p:cNvSpPr>
              <p:nvPr/>
            </p:nvSpPr>
            <p:spPr bwMode="auto">
              <a:xfrm>
                <a:off x="4176" y="3024"/>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48" name="Oval 18"/>
              <p:cNvSpPr>
                <a:spLocks noChangeArrowheads="1"/>
              </p:cNvSpPr>
              <p:nvPr/>
            </p:nvSpPr>
            <p:spPr bwMode="auto">
              <a:xfrm>
                <a:off x="4464" y="3216"/>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49" name="Oval 20"/>
              <p:cNvSpPr>
                <a:spLocks noChangeArrowheads="1"/>
              </p:cNvSpPr>
              <p:nvPr/>
            </p:nvSpPr>
            <p:spPr bwMode="auto">
              <a:xfrm flipV="1">
                <a:off x="4224" y="2688"/>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50" name="Oval 21"/>
              <p:cNvSpPr>
                <a:spLocks noChangeArrowheads="1"/>
              </p:cNvSpPr>
              <p:nvPr/>
            </p:nvSpPr>
            <p:spPr bwMode="auto">
              <a:xfrm flipV="1">
                <a:off x="4320" y="2832"/>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51" name="Oval 22"/>
              <p:cNvSpPr>
                <a:spLocks noChangeArrowheads="1"/>
              </p:cNvSpPr>
              <p:nvPr/>
            </p:nvSpPr>
            <p:spPr bwMode="auto">
              <a:xfrm flipV="1">
                <a:off x="4512" y="2688"/>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52" name="Oval 23"/>
              <p:cNvSpPr>
                <a:spLocks noChangeArrowheads="1"/>
              </p:cNvSpPr>
              <p:nvPr/>
            </p:nvSpPr>
            <p:spPr bwMode="auto">
              <a:xfrm flipV="1">
                <a:off x="4560" y="2928"/>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53" name="Oval 24"/>
              <p:cNvSpPr>
                <a:spLocks noChangeArrowheads="1"/>
              </p:cNvSpPr>
              <p:nvPr/>
            </p:nvSpPr>
            <p:spPr bwMode="auto">
              <a:xfrm flipV="1">
                <a:off x="4752" y="2880"/>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54" name="Oval 25"/>
              <p:cNvSpPr>
                <a:spLocks noChangeArrowheads="1"/>
              </p:cNvSpPr>
              <p:nvPr/>
            </p:nvSpPr>
            <p:spPr bwMode="auto">
              <a:xfrm flipV="1">
                <a:off x="4752" y="3120"/>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55" name="Oval 26"/>
              <p:cNvSpPr>
                <a:spLocks noChangeArrowheads="1"/>
              </p:cNvSpPr>
              <p:nvPr/>
            </p:nvSpPr>
            <p:spPr bwMode="auto">
              <a:xfrm flipV="1">
                <a:off x="4992" y="2976"/>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99356" name="Oval 36"/>
              <p:cNvSpPr>
                <a:spLocks noChangeArrowheads="1"/>
              </p:cNvSpPr>
              <p:nvPr/>
            </p:nvSpPr>
            <p:spPr bwMode="auto">
              <a:xfrm flipV="1">
                <a:off x="5088" y="2688"/>
                <a:ext cx="96" cy="96"/>
              </a:xfrm>
              <a:prstGeom prst="ellipse">
                <a:avLst/>
              </a:prstGeom>
              <a:solidFill>
                <a:srgbClr val="A47EB6"/>
              </a:solidFill>
              <a:ln w="28575" algn="ctr">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sp>
          <p:nvSpPr>
            <p:cNvPr id="99336" name="Text Box 40"/>
            <p:cNvSpPr txBox="1">
              <a:spLocks noChangeArrowheads="1"/>
            </p:cNvSpPr>
            <p:nvPr/>
          </p:nvSpPr>
          <p:spPr bwMode="auto">
            <a:xfrm>
              <a:off x="480" y="3408"/>
              <a:ext cx="110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FontTx/>
                <a:buNone/>
              </a:pPr>
              <a:r>
                <a:rPr lang="en-US" altLang="en-US" sz="2400" dirty="0">
                  <a:latin typeface="+mj-lt"/>
                </a:rPr>
                <a:t>Positive </a:t>
              </a:r>
              <a:br>
                <a:rPr lang="en-US" altLang="en-US" sz="2400" dirty="0">
                  <a:latin typeface="+mj-lt"/>
                </a:rPr>
              </a:br>
              <a:r>
                <a:rPr lang="en-US" altLang="en-US" sz="2400" dirty="0">
                  <a:latin typeface="+mj-lt"/>
                </a:rPr>
                <a:t>relationship</a:t>
              </a:r>
            </a:p>
          </p:txBody>
        </p:sp>
        <p:sp>
          <p:nvSpPr>
            <p:cNvPr id="99337" name="Text Box 41"/>
            <p:cNvSpPr txBox="1">
              <a:spLocks noChangeArrowheads="1"/>
            </p:cNvSpPr>
            <p:nvPr/>
          </p:nvSpPr>
          <p:spPr bwMode="auto">
            <a:xfrm>
              <a:off x="2256" y="3408"/>
              <a:ext cx="110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FontTx/>
                <a:buNone/>
              </a:pPr>
              <a:r>
                <a:rPr lang="en-US" altLang="en-US" sz="2400" dirty="0">
                  <a:latin typeface="+mj-lt"/>
                </a:rPr>
                <a:t>Negative</a:t>
              </a:r>
              <a:br>
                <a:rPr lang="en-US" altLang="en-US" sz="2400" dirty="0">
                  <a:latin typeface="+mj-lt"/>
                </a:rPr>
              </a:br>
              <a:r>
                <a:rPr lang="en-US" altLang="en-US" sz="2400" dirty="0">
                  <a:latin typeface="+mj-lt"/>
                </a:rPr>
                <a:t>relationship</a:t>
              </a:r>
            </a:p>
          </p:txBody>
        </p:sp>
        <p:sp>
          <p:nvSpPr>
            <p:cNvPr id="99338" name="Text Box 42"/>
            <p:cNvSpPr txBox="1">
              <a:spLocks noChangeArrowheads="1"/>
            </p:cNvSpPr>
            <p:nvPr/>
          </p:nvSpPr>
          <p:spPr bwMode="auto">
            <a:xfrm>
              <a:off x="4032" y="3408"/>
              <a:ext cx="1104"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eaLnBrk="1" hangingPunct="1">
                <a:spcBef>
                  <a:spcPct val="50000"/>
                </a:spcBef>
                <a:buFontTx/>
                <a:buNone/>
              </a:pPr>
              <a:r>
                <a:rPr lang="en-US" altLang="en-US" sz="2400">
                  <a:latin typeface="+mj-lt"/>
                </a:rPr>
                <a:t>No relationship</a:t>
              </a:r>
            </a:p>
          </p:txBody>
        </p:sp>
        <p:sp>
          <p:nvSpPr>
            <p:cNvPr id="99339" name="Text Box 43"/>
            <p:cNvSpPr txBox="1">
              <a:spLocks noChangeArrowheads="1"/>
            </p:cNvSpPr>
            <p:nvPr/>
          </p:nvSpPr>
          <p:spPr bwMode="auto">
            <a:xfrm>
              <a:off x="1776" y="3216"/>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2000"/>
                <a:t>x</a:t>
              </a:r>
            </a:p>
          </p:txBody>
        </p:sp>
        <p:sp>
          <p:nvSpPr>
            <p:cNvPr id="99340" name="Text Box 44"/>
            <p:cNvSpPr txBox="1">
              <a:spLocks noChangeArrowheads="1"/>
            </p:cNvSpPr>
            <p:nvPr/>
          </p:nvSpPr>
          <p:spPr bwMode="auto">
            <a:xfrm>
              <a:off x="5232" y="3216"/>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2000"/>
                <a:t>x</a:t>
              </a:r>
            </a:p>
          </p:txBody>
        </p:sp>
        <p:sp>
          <p:nvSpPr>
            <p:cNvPr id="99341" name="Text Box 45"/>
            <p:cNvSpPr txBox="1">
              <a:spLocks noChangeArrowheads="1"/>
            </p:cNvSpPr>
            <p:nvPr/>
          </p:nvSpPr>
          <p:spPr bwMode="auto">
            <a:xfrm>
              <a:off x="3456" y="3216"/>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2000"/>
                <a:t>x</a:t>
              </a:r>
            </a:p>
          </p:txBody>
        </p:sp>
        <p:sp>
          <p:nvSpPr>
            <p:cNvPr id="99342" name="Text Box 46"/>
            <p:cNvSpPr txBox="1">
              <a:spLocks noChangeArrowheads="1"/>
            </p:cNvSpPr>
            <p:nvPr/>
          </p:nvSpPr>
          <p:spPr bwMode="auto">
            <a:xfrm>
              <a:off x="3888" y="2064"/>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2000"/>
                <a:t>y</a:t>
              </a:r>
            </a:p>
          </p:txBody>
        </p:sp>
        <p:sp>
          <p:nvSpPr>
            <p:cNvPr id="99343" name="Text Box 47"/>
            <p:cNvSpPr txBox="1">
              <a:spLocks noChangeArrowheads="1"/>
            </p:cNvSpPr>
            <p:nvPr/>
          </p:nvSpPr>
          <p:spPr bwMode="auto">
            <a:xfrm>
              <a:off x="432" y="2064"/>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2000"/>
                <a:t>y</a:t>
              </a:r>
            </a:p>
          </p:txBody>
        </p:sp>
        <p:sp>
          <p:nvSpPr>
            <p:cNvPr id="99344" name="Text Box 48"/>
            <p:cNvSpPr txBox="1">
              <a:spLocks noChangeArrowheads="1"/>
            </p:cNvSpPr>
            <p:nvPr/>
          </p:nvSpPr>
          <p:spPr bwMode="auto">
            <a:xfrm>
              <a:off x="2064" y="2064"/>
              <a:ext cx="1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2000"/>
                <a:t>y</a:t>
              </a:r>
            </a:p>
          </p:txBody>
        </p:sp>
      </p:grpSp>
    </p:spTree>
    <p:extLst>
      <p:ext uri="{BB962C8B-B14F-4D97-AF65-F5344CB8AC3E}">
        <p14:creationId xmlns:p14="http://schemas.microsoft.com/office/powerpoint/2010/main" val="302662985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39619">
                                            <p:txEl>
                                              <p:pRg st="0" end="0"/>
                                            </p:txEl>
                                          </p:spTgt>
                                        </p:tgtEl>
                                        <p:attrNameLst>
                                          <p:attrName>style.visibility</p:attrName>
                                        </p:attrNameLst>
                                      </p:cBhvr>
                                      <p:to>
                                        <p:strVal val="visible"/>
                                      </p:to>
                                    </p:set>
                                    <p:animEffect transition="in" filter="wipe(left)">
                                      <p:cBhvr>
                                        <p:cTn id="7" dur="500"/>
                                        <p:tgtEl>
                                          <p:spTgt spid="239619">
                                            <p:txEl>
                                              <p:pRg st="0" end="0"/>
                                            </p:txEl>
                                          </p:spTgt>
                                        </p:tgtEl>
                                      </p:cBhvr>
                                    </p:animEffect>
                                  </p:childTnLst>
                                  <p:subTnLst>
                                    <p:animClr clrSpc="rgb" dir="cw">
                                      <p:cBhvr override="childStyle">
                                        <p:cTn dur="1" fill="hold" display="0" masterRel="nextClick" afterEffect="1"/>
                                        <p:tgtEl>
                                          <p:spTgt spid="239619">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9619">
                                            <p:txEl>
                                              <p:pRg st="1" end="1"/>
                                            </p:txEl>
                                          </p:spTgt>
                                        </p:tgtEl>
                                        <p:attrNameLst>
                                          <p:attrName>style.visibility</p:attrName>
                                        </p:attrNameLst>
                                      </p:cBhvr>
                                      <p:to>
                                        <p:strVal val="visible"/>
                                      </p:to>
                                    </p:set>
                                    <p:animEffect transition="in" filter="wipe(left)">
                                      <p:cBhvr>
                                        <p:cTn id="12" dur="500"/>
                                        <p:tgtEl>
                                          <p:spTgt spid="239619">
                                            <p:txEl>
                                              <p:pRg st="1" end="1"/>
                                            </p:txEl>
                                          </p:spTgt>
                                        </p:tgtEl>
                                      </p:cBhvr>
                                    </p:animEffect>
                                  </p:childTnLst>
                                  <p:subTnLst>
                                    <p:animClr clrSpc="rgb" dir="cw">
                                      <p:cBhvr override="childStyle">
                                        <p:cTn dur="1" fill="hold" display="0" masterRel="nextClick" afterEffect="1"/>
                                        <p:tgtEl>
                                          <p:spTgt spid="239619">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619"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en-US" b="1"/>
              <a:t>Scattergram Example</a:t>
            </a:r>
          </a:p>
        </p:txBody>
      </p:sp>
      <p:sp>
        <p:nvSpPr>
          <p:cNvPr id="100355" name="Rectangle 4"/>
          <p:cNvSpPr>
            <a:spLocks noGrp="1" noChangeArrowheads="1"/>
          </p:cNvSpPr>
          <p:nvPr>
            <p:ph idx="1"/>
          </p:nvPr>
        </p:nvSpPr>
        <p:spPr>
          <a:xfrm>
            <a:off x="457200" y="1524000"/>
            <a:ext cx="7010400" cy="4267200"/>
          </a:xfrm>
        </p:spPr>
        <p:txBody>
          <a:bodyPr lIns="90488" tIns="44450" rIns="90488" bIns="44450"/>
          <a:lstStyle/>
          <a:p>
            <a:pPr marL="290513" indent="-290513">
              <a:buClr>
                <a:srgbClr val="8E0D30"/>
              </a:buClr>
              <a:tabLst>
                <a:tab pos="908050" algn="ctr"/>
                <a:tab pos="3144838" algn="ctr"/>
              </a:tabLst>
            </a:pPr>
            <a:r>
              <a:rPr lang="en-US" altLang="en-US" sz="2800" dirty="0"/>
              <a:t>You’re a marketing analyst for Hasbro Toys.  You gather the following data:</a:t>
            </a:r>
          </a:p>
          <a:p>
            <a:pPr marL="290513" indent="-290513">
              <a:buClr>
                <a:srgbClr val="8E0D30"/>
              </a:buClr>
              <a:buFontTx/>
              <a:buNone/>
              <a:tabLst>
                <a:tab pos="908050" algn="ctr"/>
                <a:tab pos="3144838" algn="ctr"/>
              </a:tabLst>
            </a:pPr>
            <a:r>
              <a:rPr lang="en-US" altLang="en-US" sz="2800" b="1" dirty="0"/>
              <a:t>	</a:t>
            </a:r>
            <a:r>
              <a:rPr lang="en-US" altLang="en-US" sz="2800" b="1" u="sng" dirty="0"/>
              <a:t>Ad $ (x)</a:t>
            </a:r>
            <a:r>
              <a:rPr lang="en-US" altLang="en-US" sz="2800" dirty="0"/>
              <a:t>	</a:t>
            </a:r>
            <a:r>
              <a:rPr lang="en-US" altLang="en-US" sz="2800" b="1" u="sng" dirty="0"/>
              <a:t>Sales (Units) (y)</a:t>
            </a:r>
            <a:br>
              <a:rPr lang="en-US" altLang="en-US" sz="2800" dirty="0"/>
            </a:br>
            <a:r>
              <a:rPr lang="en-US" altLang="en-US" sz="2800" dirty="0"/>
              <a:t>	</a:t>
            </a:r>
            <a:r>
              <a:rPr lang="en-US" altLang="en-US" sz="2800" b="1" dirty="0"/>
              <a:t>1	1</a:t>
            </a:r>
            <a:br>
              <a:rPr lang="en-US" altLang="en-US" sz="2800" b="1" dirty="0"/>
            </a:br>
            <a:r>
              <a:rPr lang="en-US" altLang="en-US" sz="2800" b="1" dirty="0"/>
              <a:t>	2	1</a:t>
            </a:r>
            <a:br>
              <a:rPr lang="en-US" altLang="en-US" sz="2800" b="1" dirty="0"/>
            </a:br>
            <a:r>
              <a:rPr lang="en-US" altLang="en-US" sz="2800" b="1" dirty="0"/>
              <a:t>	3	2</a:t>
            </a:r>
            <a:br>
              <a:rPr lang="en-US" altLang="en-US" sz="2800" b="1" dirty="0"/>
            </a:br>
            <a:r>
              <a:rPr lang="en-US" altLang="en-US" sz="2800" b="1" dirty="0"/>
              <a:t>	4	2</a:t>
            </a:r>
            <a:br>
              <a:rPr lang="en-US" altLang="en-US" sz="2800" b="1" dirty="0"/>
            </a:br>
            <a:r>
              <a:rPr lang="en-US" altLang="en-US" sz="2800" b="1" dirty="0"/>
              <a:t>	5	4</a:t>
            </a:r>
            <a:endParaRPr lang="en-US" altLang="en-US" sz="2800" dirty="0"/>
          </a:p>
          <a:p>
            <a:pPr marL="290513" indent="-290513">
              <a:buClr>
                <a:srgbClr val="8E0D30"/>
              </a:buClr>
              <a:tabLst>
                <a:tab pos="908050" algn="ctr"/>
                <a:tab pos="3144838" algn="ctr"/>
              </a:tabLst>
            </a:pPr>
            <a:r>
              <a:rPr lang="en-US" altLang="en-US" sz="2800" dirty="0"/>
              <a:t>Draw a </a:t>
            </a:r>
            <a:r>
              <a:rPr lang="en-US" altLang="en-US" sz="2800" b="1" dirty="0" err="1"/>
              <a:t>scattergram</a:t>
            </a:r>
            <a:r>
              <a:rPr lang="en-US" altLang="en-US" sz="2800" dirty="0"/>
              <a:t> of the data</a:t>
            </a:r>
          </a:p>
        </p:txBody>
      </p:sp>
      <p:grpSp>
        <p:nvGrpSpPr>
          <p:cNvPr id="100356" name="Group 78"/>
          <p:cNvGrpSpPr>
            <a:grpSpLocks/>
          </p:cNvGrpSpPr>
          <p:nvPr/>
        </p:nvGrpSpPr>
        <p:grpSpPr bwMode="auto">
          <a:xfrm>
            <a:off x="5867400" y="2590800"/>
            <a:ext cx="2916238" cy="3330575"/>
            <a:chOff x="3559" y="1779"/>
            <a:chExt cx="1837" cy="2098"/>
          </a:xfrm>
        </p:grpSpPr>
        <p:grpSp>
          <p:nvGrpSpPr>
            <p:cNvPr id="100357" name="Group 5"/>
            <p:cNvGrpSpPr>
              <a:grpSpLocks/>
            </p:cNvGrpSpPr>
            <p:nvPr/>
          </p:nvGrpSpPr>
          <p:grpSpPr bwMode="auto">
            <a:xfrm>
              <a:off x="3934" y="1780"/>
              <a:ext cx="370" cy="393"/>
              <a:chOff x="3934" y="1780"/>
              <a:chExt cx="370" cy="393"/>
            </a:xfrm>
          </p:grpSpPr>
          <p:sp>
            <p:nvSpPr>
              <p:cNvPr id="100428" name="Freeform 6"/>
              <p:cNvSpPr>
                <a:spLocks/>
              </p:cNvSpPr>
              <p:nvPr/>
            </p:nvSpPr>
            <p:spPr bwMode="auto">
              <a:xfrm>
                <a:off x="3934" y="1780"/>
                <a:ext cx="370" cy="393"/>
              </a:xfrm>
              <a:custGeom>
                <a:avLst/>
                <a:gdLst>
                  <a:gd name="T0" fmla="*/ 369 w 370"/>
                  <a:gd name="T1" fmla="*/ 109 h 393"/>
                  <a:gd name="T2" fmla="*/ 356 w 370"/>
                  <a:gd name="T3" fmla="*/ 77 h 393"/>
                  <a:gd name="T4" fmla="*/ 333 w 370"/>
                  <a:gd name="T5" fmla="*/ 53 h 393"/>
                  <a:gd name="T6" fmla="*/ 299 w 370"/>
                  <a:gd name="T7" fmla="*/ 30 h 393"/>
                  <a:gd name="T8" fmla="*/ 274 w 370"/>
                  <a:gd name="T9" fmla="*/ 17 h 393"/>
                  <a:gd name="T10" fmla="*/ 244 w 370"/>
                  <a:gd name="T11" fmla="*/ 7 h 393"/>
                  <a:gd name="T12" fmla="*/ 205 w 370"/>
                  <a:gd name="T13" fmla="*/ 0 h 393"/>
                  <a:gd name="T14" fmla="*/ 167 w 370"/>
                  <a:gd name="T15" fmla="*/ 0 h 393"/>
                  <a:gd name="T16" fmla="*/ 129 w 370"/>
                  <a:gd name="T17" fmla="*/ 4 h 393"/>
                  <a:gd name="T18" fmla="*/ 102 w 370"/>
                  <a:gd name="T19" fmla="*/ 12 h 393"/>
                  <a:gd name="T20" fmla="*/ 79 w 370"/>
                  <a:gd name="T21" fmla="*/ 25 h 393"/>
                  <a:gd name="T22" fmla="*/ 59 w 370"/>
                  <a:gd name="T23" fmla="*/ 42 h 393"/>
                  <a:gd name="T24" fmla="*/ 40 w 370"/>
                  <a:gd name="T25" fmla="*/ 63 h 393"/>
                  <a:gd name="T26" fmla="*/ 24 w 370"/>
                  <a:gd name="T27" fmla="*/ 87 h 393"/>
                  <a:gd name="T28" fmla="*/ 13 w 370"/>
                  <a:gd name="T29" fmla="*/ 112 h 393"/>
                  <a:gd name="T30" fmla="*/ 6 w 370"/>
                  <a:gd name="T31" fmla="*/ 137 h 393"/>
                  <a:gd name="T32" fmla="*/ 1 w 370"/>
                  <a:gd name="T33" fmla="*/ 173 h 393"/>
                  <a:gd name="T34" fmla="*/ 0 w 370"/>
                  <a:gd name="T35" fmla="*/ 212 h 393"/>
                  <a:gd name="T36" fmla="*/ 8 w 370"/>
                  <a:gd name="T37" fmla="*/ 260 h 393"/>
                  <a:gd name="T38" fmla="*/ 17 w 370"/>
                  <a:gd name="T39" fmla="*/ 299 h 393"/>
                  <a:gd name="T40" fmla="*/ 27 w 370"/>
                  <a:gd name="T41" fmla="*/ 331 h 393"/>
                  <a:gd name="T42" fmla="*/ 46 w 370"/>
                  <a:gd name="T43" fmla="*/ 356 h 393"/>
                  <a:gd name="T44" fmla="*/ 62 w 370"/>
                  <a:gd name="T45" fmla="*/ 375 h 393"/>
                  <a:gd name="T46" fmla="*/ 80 w 370"/>
                  <a:gd name="T47" fmla="*/ 388 h 393"/>
                  <a:gd name="T48" fmla="*/ 108 w 370"/>
                  <a:gd name="T49" fmla="*/ 392 h 393"/>
                  <a:gd name="T50" fmla="*/ 151 w 370"/>
                  <a:gd name="T51" fmla="*/ 392 h 393"/>
                  <a:gd name="T52" fmla="*/ 369 w 370"/>
                  <a:gd name="T53" fmla="*/ 109 h 3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70"/>
                  <a:gd name="T82" fmla="*/ 0 h 393"/>
                  <a:gd name="T83" fmla="*/ 370 w 370"/>
                  <a:gd name="T84" fmla="*/ 393 h 3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70" h="393">
                    <a:moveTo>
                      <a:pt x="369" y="109"/>
                    </a:moveTo>
                    <a:lnTo>
                      <a:pt x="356" y="77"/>
                    </a:lnTo>
                    <a:lnTo>
                      <a:pt x="333" y="53"/>
                    </a:lnTo>
                    <a:lnTo>
                      <a:pt x="299" y="30"/>
                    </a:lnTo>
                    <a:lnTo>
                      <a:pt x="274" y="17"/>
                    </a:lnTo>
                    <a:lnTo>
                      <a:pt x="244" y="7"/>
                    </a:lnTo>
                    <a:lnTo>
                      <a:pt x="205" y="0"/>
                    </a:lnTo>
                    <a:lnTo>
                      <a:pt x="167" y="0"/>
                    </a:lnTo>
                    <a:lnTo>
                      <a:pt x="129" y="4"/>
                    </a:lnTo>
                    <a:lnTo>
                      <a:pt x="102" y="12"/>
                    </a:lnTo>
                    <a:lnTo>
                      <a:pt x="79" y="25"/>
                    </a:lnTo>
                    <a:lnTo>
                      <a:pt x="59" y="42"/>
                    </a:lnTo>
                    <a:lnTo>
                      <a:pt x="40" y="63"/>
                    </a:lnTo>
                    <a:lnTo>
                      <a:pt x="24" y="87"/>
                    </a:lnTo>
                    <a:lnTo>
                      <a:pt x="13" y="112"/>
                    </a:lnTo>
                    <a:lnTo>
                      <a:pt x="6" y="137"/>
                    </a:lnTo>
                    <a:lnTo>
                      <a:pt x="1" y="173"/>
                    </a:lnTo>
                    <a:lnTo>
                      <a:pt x="0" y="212"/>
                    </a:lnTo>
                    <a:lnTo>
                      <a:pt x="8" y="260"/>
                    </a:lnTo>
                    <a:lnTo>
                      <a:pt x="17" y="299"/>
                    </a:lnTo>
                    <a:lnTo>
                      <a:pt x="27" y="331"/>
                    </a:lnTo>
                    <a:lnTo>
                      <a:pt x="46" y="356"/>
                    </a:lnTo>
                    <a:lnTo>
                      <a:pt x="62" y="375"/>
                    </a:lnTo>
                    <a:lnTo>
                      <a:pt x="80" y="388"/>
                    </a:lnTo>
                    <a:lnTo>
                      <a:pt x="108" y="392"/>
                    </a:lnTo>
                    <a:lnTo>
                      <a:pt x="151" y="392"/>
                    </a:lnTo>
                    <a:lnTo>
                      <a:pt x="369" y="109"/>
                    </a:lnTo>
                  </a:path>
                </a:pathLst>
              </a:custGeom>
              <a:solidFill>
                <a:srgbClr val="A05000"/>
              </a:solidFill>
              <a:ln w="12700" cap="rnd" cmpd="sng">
                <a:solidFill>
                  <a:srgbClr val="000000"/>
                </a:solidFill>
                <a:prstDash val="solid"/>
                <a:round/>
                <a:headEnd type="none" w="med" len="med"/>
                <a:tailEnd type="none" w="med" len="med"/>
              </a:ln>
            </p:spPr>
            <p:txBody>
              <a:bodyPr/>
              <a:lstStyle/>
              <a:p>
                <a:endParaRPr lang="en-US"/>
              </a:p>
            </p:txBody>
          </p:sp>
          <p:sp>
            <p:nvSpPr>
              <p:cNvPr id="100429" name="Freeform 7"/>
              <p:cNvSpPr>
                <a:spLocks/>
              </p:cNvSpPr>
              <p:nvPr/>
            </p:nvSpPr>
            <p:spPr bwMode="auto">
              <a:xfrm>
                <a:off x="4008" y="1874"/>
                <a:ext cx="188" cy="239"/>
              </a:xfrm>
              <a:custGeom>
                <a:avLst/>
                <a:gdLst>
                  <a:gd name="T0" fmla="*/ 187 w 188"/>
                  <a:gd name="T1" fmla="*/ 68 h 239"/>
                  <a:gd name="T2" fmla="*/ 178 w 188"/>
                  <a:gd name="T3" fmla="*/ 45 h 239"/>
                  <a:gd name="T4" fmla="*/ 165 w 188"/>
                  <a:gd name="T5" fmla="*/ 27 h 239"/>
                  <a:gd name="T6" fmla="*/ 146 w 188"/>
                  <a:gd name="T7" fmla="*/ 10 h 239"/>
                  <a:gd name="T8" fmla="*/ 127 w 188"/>
                  <a:gd name="T9" fmla="*/ 5 h 239"/>
                  <a:gd name="T10" fmla="*/ 107 w 188"/>
                  <a:gd name="T11" fmla="*/ 0 h 239"/>
                  <a:gd name="T12" fmla="*/ 81 w 188"/>
                  <a:gd name="T13" fmla="*/ 0 h 239"/>
                  <a:gd name="T14" fmla="*/ 62 w 188"/>
                  <a:gd name="T15" fmla="*/ 5 h 239"/>
                  <a:gd name="T16" fmla="*/ 40 w 188"/>
                  <a:gd name="T17" fmla="*/ 16 h 239"/>
                  <a:gd name="T18" fmla="*/ 24 w 188"/>
                  <a:gd name="T19" fmla="*/ 34 h 239"/>
                  <a:gd name="T20" fmla="*/ 10 w 188"/>
                  <a:gd name="T21" fmla="*/ 59 h 239"/>
                  <a:gd name="T22" fmla="*/ 3 w 188"/>
                  <a:gd name="T23" fmla="*/ 93 h 239"/>
                  <a:gd name="T24" fmla="*/ 0 w 188"/>
                  <a:gd name="T25" fmla="*/ 121 h 239"/>
                  <a:gd name="T26" fmla="*/ 5 w 188"/>
                  <a:gd name="T27" fmla="*/ 165 h 239"/>
                  <a:gd name="T28" fmla="*/ 13 w 188"/>
                  <a:gd name="T29" fmla="*/ 189 h 239"/>
                  <a:gd name="T30" fmla="*/ 25 w 188"/>
                  <a:gd name="T31" fmla="*/ 208 h 239"/>
                  <a:gd name="T32" fmla="*/ 42 w 188"/>
                  <a:gd name="T33" fmla="*/ 222 h 239"/>
                  <a:gd name="T34" fmla="*/ 64 w 188"/>
                  <a:gd name="T35" fmla="*/ 233 h 239"/>
                  <a:gd name="T36" fmla="*/ 78 w 188"/>
                  <a:gd name="T37" fmla="*/ 238 h 239"/>
                  <a:gd name="T38" fmla="*/ 187 w 188"/>
                  <a:gd name="T39" fmla="*/ 68 h 2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8"/>
                  <a:gd name="T61" fmla="*/ 0 h 239"/>
                  <a:gd name="T62" fmla="*/ 188 w 188"/>
                  <a:gd name="T63" fmla="*/ 239 h 2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8" h="239">
                    <a:moveTo>
                      <a:pt x="187" y="68"/>
                    </a:moveTo>
                    <a:lnTo>
                      <a:pt x="178" y="45"/>
                    </a:lnTo>
                    <a:lnTo>
                      <a:pt x="165" y="27"/>
                    </a:lnTo>
                    <a:lnTo>
                      <a:pt x="146" y="10"/>
                    </a:lnTo>
                    <a:lnTo>
                      <a:pt x="127" y="5"/>
                    </a:lnTo>
                    <a:lnTo>
                      <a:pt x="107" y="0"/>
                    </a:lnTo>
                    <a:lnTo>
                      <a:pt x="81" y="0"/>
                    </a:lnTo>
                    <a:lnTo>
                      <a:pt x="62" y="5"/>
                    </a:lnTo>
                    <a:lnTo>
                      <a:pt x="40" y="16"/>
                    </a:lnTo>
                    <a:lnTo>
                      <a:pt x="24" y="34"/>
                    </a:lnTo>
                    <a:lnTo>
                      <a:pt x="10" y="59"/>
                    </a:lnTo>
                    <a:lnTo>
                      <a:pt x="3" y="93"/>
                    </a:lnTo>
                    <a:lnTo>
                      <a:pt x="0" y="121"/>
                    </a:lnTo>
                    <a:lnTo>
                      <a:pt x="5" y="165"/>
                    </a:lnTo>
                    <a:lnTo>
                      <a:pt x="13" y="189"/>
                    </a:lnTo>
                    <a:lnTo>
                      <a:pt x="25" y="208"/>
                    </a:lnTo>
                    <a:lnTo>
                      <a:pt x="42" y="222"/>
                    </a:lnTo>
                    <a:lnTo>
                      <a:pt x="64" y="233"/>
                    </a:lnTo>
                    <a:lnTo>
                      <a:pt x="78" y="238"/>
                    </a:lnTo>
                    <a:lnTo>
                      <a:pt x="187" y="68"/>
                    </a:lnTo>
                  </a:path>
                </a:pathLst>
              </a:custGeom>
              <a:solidFill>
                <a:srgbClr val="FF8000"/>
              </a:solidFill>
              <a:ln w="12700" cap="rnd" cmpd="sng">
                <a:solidFill>
                  <a:srgbClr val="000000"/>
                </a:solidFill>
                <a:prstDash val="solid"/>
                <a:round/>
                <a:headEnd type="none" w="med" len="med"/>
                <a:tailEnd type="none" w="med" len="med"/>
              </a:ln>
            </p:spPr>
            <p:txBody>
              <a:bodyPr/>
              <a:lstStyle/>
              <a:p>
                <a:endParaRPr lang="en-US"/>
              </a:p>
            </p:txBody>
          </p:sp>
        </p:grpSp>
        <p:grpSp>
          <p:nvGrpSpPr>
            <p:cNvPr id="100358" name="Group 8"/>
            <p:cNvGrpSpPr>
              <a:grpSpLocks/>
            </p:cNvGrpSpPr>
            <p:nvPr/>
          </p:nvGrpSpPr>
          <p:grpSpPr bwMode="auto">
            <a:xfrm>
              <a:off x="4694" y="1779"/>
              <a:ext cx="370" cy="393"/>
              <a:chOff x="4694" y="1779"/>
              <a:chExt cx="370" cy="393"/>
            </a:xfrm>
          </p:grpSpPr>
          <p:sp>
            <p:nvSpPr>
              <p:cNvPr id="100426" name="Freeform 9"/>
              <p:cNvSpPr>
                <a:spLocks/>
              </p:cNvSpPr>
              <p:nvPr/>
            </p:nvSpPr>
            <p:spPr bwMode="auto">
              <a:xfrm>
                <a:off x="4694" y="1779"/>
                <a:ext cx="370" cy="393"/>
              </a:xfrm>
              <a:custGeom>
                <a:avLst/>
                <a:gdLst>
                  <a:gd name="T0" fmla="*/ 0 w 370"/>
                  <a:gd name="T1" fmla="*/ 109 h 393"/>
                  <a:gd name="T2" fmla="*/ 13 w 370"/>
                  <a:gd name="T3" fmla="*/ 77 h 393"/>
                  <a:gd name="T4" fmla="*/ 36 w 370"/>
                  <a:gd name="T5" fmla="*/ 53 h 393"/>
                  <a:gd name="T6" fmla="*/ 70 w 370"/>
                  <a:gd name="T7" fmla="*/ 30 h 393"/>
                  <a:gd name="T8" fmla="*/ 94 w 370"/>
                  <a:gd name="T9" fmla="*/ 18 h 393"/>
                  <a:gd name="T10" fmla="*/ 125 w 370"/>
                  <a:gd name="T11" fmla="*/ 7 h 393"/>
                  <a:gd name="T12" fmla="*/ 163 w 370"/>
                  <a:gd name="T13" fmla="*/ 0 h 393"/>
                  <a:gd name="T14" fmla="*/ 201 w 370"/>
                  <a:gd name="T15" fmla="*/ 0 h 393"/>
                  <a:gd name="T16" fmla="*/ 240 w 370"/>
                  <a:gd name="T17" fmla="*/ 4 h 393"/>
                  <a:gd name="T18" fmla="*/ 266 w 370"/>
                  <a:gd name="T19" fmla="*/ 12 h 393"/>
                  <a:gd name="T20" fmla="*/ 289 w 370"/>
                  <a:gd name="T21" fmla="*/ 25 h 393"/>
                  <a:gd name="T22" fmla="*/ 309 w 370"/>
                  <a:gd name="T23" fmla="*/ 42 h 393"/>
                  <a:gd name="T24" fmla="*/ 328 w 370"/>
                  <a:gd name="T25" fmla="*/ 63 h 393"/>
                  <a:gd name="T26" fmla="*/ 345 w 370"/>
                  <a:gd name="T27" fmla="*/ 87 h 393"/>
                  <a:gd name="T28" fmla="*/ 356 w 370"/>
                  <a:gd name="T29" fmla="*/ 112 h 393"/>
                  <a:gd name="T30" fmla="*/ 363 w 370"/>
                  <a:gd name="T31" fmla="*/ 137 h 393"/>
                  <a:gd name="T32" fmla="*/ 368 w 370"/>
                  <a:gd name="T33" fmla="*/ 173 h 393"/>
                  <a:gd name="T34" fmla="*/ 369 w 370"/>
                  <a:gd name="T35" fmla="*/ 212 h 393"/>
                  <a:gd name="T36" fmla="*/ 361 w 370"/>
                  <a:gd name="T37" fmla="*/ 260 h 393"/>
                  <a:gd name="T38" fmla="*/ 352 w 370"/>
                  <a:gd name="T39" fmla="*/ 299 h 393"/>
                  <a:gd name="T40" fmla="*/ 342 w 370"/>
                  <a:gd name="T41" fmla="*/ 331 h 393"/>
                  <a:gd name="T42" fmla="*/ 323 w 370"/>
                  <a:gd name="T43" fmla="*/ 357 h 393"/>
                  <a:gd name="T44" fmla="*/ 307 w 370"/>
                  <a:gd name="T45" fmla="*/ 376 h 393"/>
                  <a:gd name="T46" fmla="*/ 288 w 370"/>
                  <a:gd name="T47" fmla="*/ 388 h 393"/>
                  <a:gd name="T48" fmla="*/ 260 w 370"/>
                  <a:gd name="T49" fmla="*/ 392 h 393"/>
                  <a:gd name="T50" fmla="*/ 218 w 370"/>
                  <a:gd name="T51" fmla="*/ 392 h 393"/>
                  <a:gd name="T52" fmla="*/ 0 w 370"/>
                  <a:gd name="T53" fmla="*/ 109 h 3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370"/>
                  <a:gd name="T82" fmla="*/ 0 h 393"/>
                  <a:gd name="T83" fmla="*/ 370 w 370"/>
                  <a:gd name="T84" fmla="*/ 393 h 3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370" h="393">
                    <a:moveTo>
                      <a:pt x="0" y="109"/>
                    </a:moveTo>
                    <a:lnTo>
                      <a:pt x="13" y="77"/>
                    </a:lnTo>
                    <a:lnTo>
                      <a:pt x="36" y="53"/>
                    </a:lnTo>
                    <a:lnTo>
                      <a:pt x="70" y="30"/>
                    </a:lnTo>
                    <a:lnTo>
                      <a:pt x="94" y="18"/>
                    </a:lnTo>
                    <a:lnTo>
                      <a:pt x="125" y="7"/>
                    </a:lnTo>
                    <a:lnTo>
                      <a:pt x="163" y="0"/>
                    </a:lnTo>
                    <a:lnTo>
                      <a:pt x="201" y="0"/>
                    </a:lnTo>
                    <a:lnTo>
                      <a:pt x="240" y="4"/>
                    </a:lnTo>
                    <a:lnTo>
                      <a:pt x="266" y="12"/>
                    </a:lnTo>
                    <a:lnTo>
                      <a:pt x="289" y="25"/>
                    </a:lnTo>
                    <a:lnTo>
                      <a:pt x="309" y="42"/>
                    </a:lnTo>
                    <a:lnTo>
                      <a:pt x="328" y="63"/>
                    </a:lnTo>
                    <a:lnTo>
                      <a:pt x="345" y="87"/>
                    </a:lnTo>
                    <a:lnTo>
                      <a:pt x="356" y="112"/>
                    </a:lnTo>
                    <a:lnTo>
                      <a:pt x="363" y="137"/>
                    </a:lnTo>
                    <a:lnTo>
                      <a:pt x="368" y="173"/>
                    </a:lnTo>
                    <a:lnTo>
                      <a:pt x="369" y="212"/>
                    </a:lnTo>
                    <a:lnTo>
                      <a:pt x="361" y="260"/>
                    </a:lnTo>
                    <a:lnTo>
                      <a:pt x="352" y="299"/>
                    </a:lnTo>
                    <a:lnTo>
                      <a:pt x="342" y="331"/>
                    </a:lnTo>
                    <a:lnTo>
                      <a:pt x="323" y="357"/>
                    </a:lnTo>
                    <a:lnTo>
                      <a:pt x="307" y="376"/>
                    </a:lnTo>
                    <a:lnTo>
                      <a:pt x="288" y="388"/>
                    </a:lnTo>
                    <a:lnTo>
                      <a:pt x="260" y="392"/>
                    </a:lnTo>
                    <a:lnTo>
                      <a:pt x="218" y="392"/>
                    </a:lnTo>
                    <a:lnTo>
                      <a:pt x="0" y="109"/>
                    </a:lnTo>
                  </a:path>
                </a:pathLst>
              </a:custGeom>
              <a:solidFill>
                <a:srgbClr val="A05000"/>
              </a:solidFill>
              <a:ln w="12700" cap="rnd" cmpd="sng">
                <a:solidFill>
                  <a:srgbClr val="000000"/>
                </a:solidFill>
                <a:prstDash val="solid"/>
                <a:round/>
                <a:headEnd type="none" w="med" len="med"/>
                <a:tailEnd type="none" w="med" len="med"/>
              </a:ln>
            </p:spPr>
            <p:txBody>
              <a:bodyPr/>
              <a:lstStyle/>
              <a:p>
                <a:endParaRPr lang="en-US"/>
              </a:p>
            </p:txBody>
          </p:sp>
          <p:sp>
            <p:nvSpPr>
              <p:cNvPr id="100427" name="Freeform 10"/>
              <p:cNvSpPr>
                <a:spLocks/>
              </p:cNvSpPr>
              <p:nvPr/>
            </p:nvSpPr>
            <p:spPr bwMode="auto">
              <a:xfrm>
                <a:off x="4802" y="1873"/>
                <a:ext cx="188" cy="239"/>
              </a:xfrm>
              <a:custGeom>
                <a:avLst/>
                <a:gdLst>
                  <a:gd name="T0" fmla="*/ 0 w 188"/>
                  <a:gd name="T1" fmla="*/ 68 h 239"/>
                  <a:gd name="T2" fmla="*/ 9 w 188"/>
                  <a:gd name="T3" fmla="*/ 45 h 239"/>
                  <a:gd name="T4" fmla="*/ 22 w 188"/>
                  <a:gd name="T5" fmla="*/ 27 h 239"/>
                  <a:gd name="T6" fmla="*/ 41 w 188"/>
                  <a:gd name="T7" fmla="*/ 11 h 239"/>
                  <a:gd name="T8" fmla="*/ 60 w 188"/>
                  <a:gd name="T9" fmla="*/ 5 h 239"/>
                  <a:gd name="T10" fmla="*/ 80 w 188"/>
                  <a:gd name="T11" fmla="*/ 0 h 239"/>
                  <a:gd name="T12" fmla="*/ 106 w 188"/>
                  <a:gd name="T13" fmla="*/ 0 h 239"/>
                  <a:gd name="T14" fmla="*/ 125 w 188"/>
                  <a:gd name="T15" fmla="*/ 5 h 239"/>
                  <a:gd name="T16" fmla="*/ 146 w 188"/>
                  <a:gd name="T17" fmla="*/ 16 h 239"/>
                  <a:gd name="T18" fmla="*/ 162 w 188"/>
                  <a:gd name="T19" fmla="*/ 34 h 239"/>
                  <a:gd name="T20" fmla="*/ 176 w 188"/>
                  <a:gd name="T21" fmla="*/ 60 h 239"/>
                  <a:gd name="T22" fmla="*/ 184 w 188"/>
                  <a:gd name="T23" fmla="*/ 93 h 239"/>
                  <a:gd name="T24" fmla="*/ 187 w 188"/>
                  <a:gd name="T25" fmla="*/ 121 h 239"/>
                  <a:gd name="T26" fmla="*/ 182 w 188"/>
                  <a:gd name="T27" fmla="*/ 165 h 239"/>
                  <a:gd name="T28" fmla="*/ 173 w 188"/>
                  <a:gd name="T29" fmla="*/ 189 h 239"/>
                  <a:gd name="T30" fmla="*/ 161 w 188"/>
                  <a:gd name="T31" fmla="*/ 208 h 239"/>
                  <a:gd name="T32" fmla="*/ 144 w 188"/>
                  <a:gd name="T33" fmla="*/ 222 h 239"/>
                  <a:gd name="T34" fmla="*/ 122 w 188"/>
                  <a:gd name="T35" fmla="*/ 233 h 239"/>
                  <a:gd name="T36" fmla="*/ 109 w 188"/>
                  <a:gd name="T37" fmla="*/ 238 h 239"/>
                  <a:gd name="T38" fmla="*/ 0 w 188"/>
                  <a:gd name="T39" fmla="*/ 68 h 23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88"/>
                  <a:gd name="T61" fmla="*/ 0 h 239"/>
                  <a:gd name="T62" fmla="*/ 188 w 188"/>
                  <a:gd name="T63" fmla="*/ 239 h 23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88" h="239">
                    <a:moveTo>
                      <a:pt x="0" y="68"/>
                    </a:moveTo>
                    <a:lnTo>
                      <a:pt x="9" y="45"/>
                    </a:lnTo>
                    <a:lnTo>
                      <a:pt x="22" y="27"/>
                    </a:lnTo>
                    <a:lnTo>
                      <a:pt x="41" y="11"/>
                    </a:lnTo>
                    <a:lnTo>
                      <a:pt x="60" y="5"/>
                    </a:lnTo>
                    <a:lnTo>
                      <a:pt x="80" y="0"/>
                    </a:lnTo>
                    <a:lnTo>
                      <a:pt x="106" y="0"/>
                    </a:lnTo>
                    <a:lnTo>
                      <a:pt x="125" y="5"/>
                    </a:lnTo>
                    <a:lnTo>
                      <a:pt x="146" y="16"/>
                    </a:lnTo>
                    <a:lnTo>
                      <a:pt x="162" y="34"/>
                    </a:lnTo>
                    <a:lnTo>
                      <a:pt x="176" y="60"/>
                    </a:lnTo>
                    <a:lnTo>
                      <a:pt x="184" y="93"/>
                    </a:lnTo>
                    <a:lnTo>
                      <a:pt x="187" y="121"/>
                    </a:lnTo>
                    <a:lnTo>
                      <a:pt x="182" y="165"/>
                    </a:lnTo>
                    <a:lnTo>
                      <a:pt x="173" y="189"/>
                    </a:lnTo>
                    <a:lnTo>
                      <a:pt x="161" y="208"/>
                    </a:lnTo>
                    <a:lnTo>
                      <a:pt x="144" y="222"/>
                    </a:lnTo>
                    <a:lnTo>
                      <a:pt x="122" y="233"/>
                    </a:lnTo>
                    <a:lnTo>
                      <a:pt x="109" y="238"/>
                    </a:lnTo>
                    <a:lnTo>
                      <a:pt x="0" y="68"/>
                    </a:lnTo>
                  </a:path>
                </a:pathLst>
              </a:custGeom>
              <a:solidFill>
                <a:srgbClr val="FF8000"/>
              </a:solidFill>
              <a:ln w="12700" cap="rnd" cmpd="sng">
                <a:solidFill>
                  <a:srgbClr val="000000"/>
                </a:solidFill>
                <a:prstDash val="solid"/>
                <a:round/>
                <a:headEnd type="none" w="med" len="med"/>
                <a:tailEnd type="none" w="med" len="med"/>
              </a:ln>
            </p:spPr>
            <p:txBody>
              <a:bodyPr/>
              <a:lstStyle/>
              <a:p>
                <a:endParaRPr lang="en-US"/>
              </a:p>
            </p:txBody>
          </p:sp>
        </p:grpSp>
        <p:grpSp>
          <p:nvGrpSpPr>
            <p:cNvPr id="100359" name="Group 11"/>
            <p:cNvGrpSpPr>
              <a:grpSpLocks/>
            </p:cNvGrpSpPr>
            <p:nvPr/>
          </p:nvGrpSpPr>
          <p:grpSpPr bwMode="auto">
            <a:xfrm>
              <a:off x="3969" y="2578"/>
              <a:ext cx="1072" cy="1140"/>
              <a:chOff x="3969" y="2578"/>
              <a:chExt cx="1072" cy="1140"/>
            </a:xfrm>
          </p:grpSpPr>
          <p:sp>
            <p:nvSpPr>
              <p:cNvPr id="100422" name="Freeform 12"/>
              <p:cNvSpPr>
                <a:spLocks/>
              </p:cNvSpPr>
              <p:nvPr/>
            </p:nvSpPr>
            <p:spPr bwMode="auto">
              <a:xfrm>
                <a:off x="3969" y="2578"/>
                <a:ext cx="1072" cy="1140"/>
              </a:xfrm>
              <a:custGeom>
                <a:avLst/>
                <a:gdLst>
                  <a:gd name="T0" fmla="*/ 298 w 1072"/>
                  <a:gd name="T1" fmla="*/ 13 h 1140"/>
                  <a:gd name="T2" fmla="*/ 260 w 1072"/>
                  <a:gd name="T3" fmla="*/ 30 h 1140"/>
                  <a:gd name="T4" fmla="*/ 225 w 1072"/>
                  <a:gd name="T5" fmla="*/ 51 h 1140"/>
                  <a:gd name="T6" fmla="*/ 189 w 1072"/>
                  <a:gd name="T7" fmla="*/ 80 h 1140"/>
                  <a:gd name="T8" fmla="*/ 154 w 1072"/>
                  <a:gd name="T9" fmla="*/ 119 h 1140"/>
                  <a:gd name="T10" fmla="*/ 127 w 1072"/>
                  <a:gd name="T11" fmla="*/ 154 h 1140"/>
                  <a:gd name="T12" fmla="*/ 105 w 1072"/>
                  <a:gd name="T13" fmla="*/ 192 h 1140"/>
                  <a:gd name="T14" fmla="*/ 81 w 1072"/>
                  <a:gd name="T15" fmla="*/ 233 h 1140"/>
                  <a:gd name="T16" fmla="*/ 45 w 1072"/>
                  <a:gd name="T17" fmla="*/ 331 h 1140"/>
                  <a:gd name="T18" fmla="*/ 22 w 1072"/>
                  <a:gd name="T19" fmla="*/ 444 h 1140"/>
                  <a:gd name="T20" fmla="*/ 8 w 1072"/>
                  <a:gd name="T21" fmla="*/ 528 h 1140"/>
                  <a:gd name="T22" fmla="*/ 0 w 1072"/>
                  <a:gd name="T23" fmla="*/ 610 h 1140"/>
                  <a:gd name="T24" fmla="*/ 0 w 1072"/>
                  <a:gd name="T25" fmla="*/ 724 h 1140"/>
                  <a:gd name="T26" fmla="*/ 3 w 1072"/>
                  <a:gd name="T27" fmla="*/ 807 h 1140"/>
                  <a:gd name="T28" fmla="*/ 27 w 1072"/>
                  <a:gd name="T29" fmla="*/ 937 h 1140"/>
                  <a:gd name="T30" fmla="*/ 56 w 1072"/>
                  <a:gd name="T31" fmla="*/ 998 h 1140"/>
                  <a:gd name="T32" fmla="*/ 86 w 1072"/>
                  <a:gd name="T33" fmla="*/ 1047 h 1140"/>
                  <a:gd name="T34" fmla="*/ 130 w 1072"/>
                  <a:gd name="T35" fmla="*/ 1076 h 1140"/>
                  <a:gd name="T36" fmla="*/ 257 w 1072"/>
                  <a:gd name="T37" fmla="*/ 1106 h 1140"/>
                  <a:gd name="T38" fmla="*/ 331 w 1072"/>
                  <a:gd name="T39" fmla="*/ 1118 h 1140"/>
                  <a:gd name="T40" fmla="*/ 428 w 1072"/>
                  <a:gd name="T41" fmla="*/ 1130 h 1140"/>
                  <a:gd name="T42" fmla="*/ 533 w 1072"/>
                  <a:gd name="T43" fmla="*/ 1139 h 1140"/>
                  <a:gd name="T44" fmla="*/ 666 w 1072"/>
                  <a:gd name="T45" fmla="*/ 1135 h 1140"/>
                  <a:gd name="T46" fmla="*/ 779 w 1072"/>
                  <a:gd name="T47" fmla="*/ 1132 h 1140"/>
                  <a:gd name="T48" fmla="*/ 843 w 1072"/>
                  <a:gd name="T49" fmla="*/ 1112 h 1140"/>
                  <a:gd name="T50" fmla="*/ 908 w 1072"/>
                  <a:gd name="T51" fmla="*/ 1074 h 1140"/>
                  <a:gd name="T52" fmla="*/ 973 w 1072"/>
                  <a:gd name="T53" fmla="*/ 1017 h 1140"/>
                  <a:gd name="T54" fmla="*/ 1016 w 1072"/>
                  <a:gd name="T55" fmla="*/ 946 h 1140"/>
                  <a:gd name="T56" fmla="*/ 1049 w 1072"/>
                  <a:gd name="T57" fmla="*/ 883 h 1140"/>
                  <a:gd name="T58" fmla="*/ 1065 w 1072"/>
                  <a:gd name="T59" fmla="*/ 829 h 1140"/>
                  <a:gd name="T60" fmla="*/ 1071 w 1072"/>
                  <a:gd name="T61" fmla="*/ 759 h 1140"/>
                  <a:gd name="T62" fmla="*/ 1068 w 1072"/>
                  <a:gd name="T63" fmla="*/ 672 h 1140"/>
                  <a:gd name="T64" fmla="*/ 1065 w 1072"/>
                  <a:gd name="T65" fmla="*/ 591 h 1140"/>
                  <a:gd name="T66" fmla="*/ 1057 w 1072"/>
                  <a:gd name="T67" fmla="*/ 498 h 1140"/>
                  <a:gd name="T68" fmla="*/ 1046 w 1072"/>
                  <a:gd name="T69" fmla="*/ 412 h 1140"/>
                  <a:gd name="T70" fmla="*/ 1024 w 1072"/>
                  <a:gd name="T71" fmla="*/ 306 h 1140"/>
                  <a:gd name="T72" fmla="*/ 1003 w 1072"/>
                  <a:gd name="T73" fmla="*/ 216 h 1140"/>
                  <a:gd name="T74" fmla="*/ 968 w 1072"/>
                  <a:gd name="T75" fmla="*/ 135 h 1140"/>
                  <a:gd name="T76" fmla="*/ 922 w 1072"/>
                  <a:gd name="T77" fmla="*/ 91 h 1140"/>
                  <a:gd name="T78" fmla="*/ 881 w 1072"/>
                  <a:gd name="T79" fmla="*/ 62 h 1140"/>
                  <a:gd name="T80" fmla="*/ 846 w 1072"/>
                  <a:gd name="T81" fmla="*/ 38 h 1140"/>
                  <a:gd name="T82" fmla="*/ 813 w 1072"/>
                  <a:gd name="T83" fmla="*/ 22 h 1140"/>
                  <a:gd name="T84" fmla="*/ 772 w 1072"/>
                  <a:gd name="T85" fmla="*/ 0 h 1140"/>
                  <a:gd name="T86" fmla="*/ 298 w 1072"/>
                  <a:gd name="T87" fmla="*/ 13 h 11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072"/>
                  <a:gd name="T133" fmla="*/ 0 h 1140"/>
                  <a:gd name="T134" fmla="*/ 1072 w 1072"/>
                  <a:gd name="T135" fmla="*/ 1140 h 114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072" h="1140">
                    <a:moveTo>
                      <a:pt x="298" y="13"/>
                    </a:moveTo>
                    <a:lnTo>
                      <a:pt x="260" y="30"/>
                    </a:lnTo>
                    <a:lnTo>
                      <a:pt x="225" y="51"/>
                    </a:lnTo>
                    <a:lnTo>
                      <a:pt x="189" y="80"/>
                    </a:lnTo>
                    <a:lnTo>
                      <a:pt x="154" y="119"/>
                    </a:lnTo>
                    <a:lnTo>
                      <a:pt x="127" y="154"/>
                    </a:lnTo>
                    <a:lnTo>
                      <a:pt x="105" y="192"/>
                    </a:lnTo>
                    <a:lnTo>
                      <a:pt x="81" y="233"/>
                    </a:lnTo>
                    <a:lnTo>
                      <a:pt x="45" y="331"/>
                    </a:lnTo>
                    <a:lnTo>
                      <a:pt x="22" y="444"/>
                    </a:lnTo>
                    <a:lnTo>
                      <a:pt x="8" y="528"/>
                    </a:lnTo>
                    <a:lnTo>
                      <a:pt x="0" y="610"/>
                    </a:lnTo>
                    <a:lnTo>
                      <a:pt x="0" y="724"/>
                    </a:lnTo>
                    <a:lnTo>
                      <a:pt x="3" y="807"/>
                    </a:lnTo>
                    <a:lnTo>
                      <a:pt x="27" y="937"/>
                    </a:lnTo>
                    <a:lnTo>
                      <a:pt x="56" y="998"/>
                    </a:lnTo>
                    <a:lnTo>
                      <a:pt x="86" y="1047"/>
                    </a:lnTo>
                    <a:lnTo>
                      <a:pt x="130" y="1076"/>
                    </a:lnTo>
                    <a:lnTo>
                      <a:pt x="257" y="1106"/>
                    </a:lnTo>
                    <a:lnTo>
                      <a:pt x="331" y="1118"/>
                    </a:lnTo>
                    <a:lnTo>
                      <a:pt x="428" y="1130"/>
                    </a:lnTo>
                    <a:lnTo>
                      <a:pt x="533" y="1139"/>
                    </a:lnTo>
                    <a:lnTo>
                      <a:pt x="666" y="1135"/>
                    </a:lnTo>
                    <a:lnTo>
                      <a:pt x="779" y="1132"/>
                    </a:lnTo>
                    <a:lnTo>
                      <a:pt x="843" y="1112"/>
                    </a:lnTo>
                    <a:lnTo>
                      <a:pt x="908" y="1074"/>
                    </a:lnTo>
                    <a:lnTo>
                      <a:pt x="973" y="1017"/>
                    </a:lnTo>
                    <a:lnTo>
                      <a:pt x="1016" y="946"/>
                    </a:lnTo>
                    <a:lnTo>
                      <a:pt x="1049" y="883"/>
                    </a:lnTo>
                    <a:lnTo>
                      <a:pt x="1065" y="829"/>
                    </a:lnTo>
                    <a:lnTo>
                      <a:pt x="1071" y="759"/>
                    </a:lnTo>
                    <a:lnTo>
                      <a:pt x="1068" y="672"/>
                    </a:lnTo>
                    <a:lnTo>
                      <a:pt x="1065" y="591"/>
                    </a:lnTo>
                    <a:lnTo>
                      <a:pt x="1057" y="498"/>
                    </a:lnTo>
                    <a:lnTo>
                      <a:pt x="1046" y="412"/>
                    </a:lnTo>
                    <a:lnTo>
                      <a:pt x="1024" y="306"/>
                    </a:lnTo>
                    <a:lnTo>
                      <a:pt x="1003" y="216"/>
                    </a:lnTo>
                    <a:lnTo>
                      <a:pt x="968" y="135"/>
                    </a:lnTo>
                    <a:lnTo>
                      <a:pt x="922" y="91"/>
                    </a:lnTo>
                    <a:lnTo>
                      <a:pt x="881" y="62"/>
                    </a:lnTo>
                    <a:lnTo>
                      <a:pt x="846" y="38"/>
                    </a:lnTo>
                    <a:lnTo>
                      <a:pt x="813" y="22"/>
                    </a:lnTo>
                    <a:lnTo>
                      <a:pt x="772" y="0"/>
                    </a:lnTo>
                    <a:lnTo>
                      <a:pt x="298" y="13"/>
                    </a:lnTo>
                  </a:path>
                </a:pathLst>
              </a:custGeom>
              <a:solidFill>
                <a:srgbClr val="A05000"/>
              </a:solidFill>
              <a:ln w="12700" cap="rnd" cmpd="sng">
                <a:solidFill>
                  <a:srgbClr val="000000"/>
                </a:solidFill>
                <a:prstDash val="solid"/>
                <a:round/>
                <a:headEnd type="none" w="med" len="med"/>
                <a:tailEnd type="none" w="med" len="med"/>
              </a:ln>
            </p:spPr>
            <p:txBody>
              <a:bodyPr/>
              <a:lstStyle/>
              <a:p>
                <a:endParaRPr lang="en-US"/>
              </a:p>
            </p:txBody>
          </p:sp>
          <p:grpSp>
            <p:nvGrpSpPr>
              <p:cNvPr id="100423" name="Group 13"/>
              <p:cNvGrpSpPr>
                <a:grpSpLocks/>
              </p:cNvGrpSpPr>
              <p:nvPr/>
            </p:nvGrpSpPr>
            <p:grpSpPr bwMode="auto">
              <a:xfrm>
                <a:off x="4119" y="2766"/>
                <a:ext cx="746" cy="897"/>
                <a:chOff x="4119" y="2766"/>
                <a:chExt cx="746" cy="897"/>
              </a:xfrm>
            </p:grpSpPr>
            <p:sp>
              <p:nvSpPr>
                <p:cNvPr id="100424" name="Freeform 14"/>
                <p:cNvSpPr>
                  <a:spLocks/>
                </p:cNvSpPr>
                <p:nvPr/>
              </p:nvSpPr>
              <p:spPr bwMode="auto">
                <a:xfrm>
                  <a:off x="4119" y="2766"/>
                  <a:ext cx="746" cy="897"/>
                </a:xfrm>
                <a:custGeom>
                  <a:avLst/>
                  <a:gdLst>
                    <a:gd name="T0" fmla="*/ 370 w 746"/>
                    <a:gd name="T1" fmla="*/ 0 h 897"/>
                    <a:gd name="T2" fmla="*/ 308 w 746"/>
                    <a:gd name="T3" fmla="*/ 11 h 897"/>
                    <a:gd name="T4" fmla="*/ 259 w 746"/>
                    <a:gd name="T5" fmla="*/ 30 h 897"/>
                    <a:gd name="T6" fmla="*/ 218 w 746"/>
                    <a:gd name="T7" fmla="*/ 60 h 897"/>
                    <a:gd name="T8" fmla="*/ 175 w 746"/>
                    <a:gd name="T9" fmla="*/ 98 h 897"/>
                    <a:gd name="T10" fmla="*/ 140 w 746"/>
                    <a:gd name="T11" fmla="*/ 142 h 897"/>
                    <a:gd name="T12" fmla="*/ 110 w 746"/>
                    <a:gd name="T13" fmla="*/ 191 h 897"/>
                    <a:gd name="T14" fmla="*/ 83 w 746"/>
                    <a:gd name="T15" fmla="*/ 263 h 897"/>
                    <a:gd name="T16" fmla="*/ 56 w 746"/>
                    <a:gd name="T17" fmla="*/ 350 h 897"/>
                    <a:gd name="T18" fmla="*/ 37 w 746"/>
                    <a:gd name="T19" fmla="*/ 418 h 897"/>
                    <a:gd name="T20" fmla="*/ 20 w 746"/>
                    <a:gd name="T21" fmla="*/ 489 h 897"/>
                    <a:gd name="T22" fmla="*/ 4 w 746"/>
                    <a:gd name="T23" fmla="*/ 546 h 897"/>
                    <a:gd name="T24" fmla="*/ 0 w 746"/>
                    <a:gd name="T25" fmla="*/ 611 h 897"/>
                    <a:gd name="T26" fmla="*/ 12 w 746"/>
                    <a:gd name="T27" fmla="*/ 692 h 897"/>
                    <a:gd name="T28" fmla="*/ 50 w 746"/>
                    <a:gd name="T29" fmla="*/ 765 h 897"/>
                    <a:gd name="T30" fmla="*/ 97 w 746"/>
                    <a:gd name="T31" fmla="*/ 817 h 897"/>
                    <a:gd name="T32" fmla="*/ 210 w 746"/>
                    <a:gd name="T33" fmla="*/ 869 h 897"/>
                    <a:gd name="T34" fmla="*/ 278 w 746"/>
                    <a:gd name="T35" fmla="*/ 882 h 897"/>
                    <a:gd name="T36" fmla="*/ 362 w 746"/>
                    <a:gd name="T37" fmla="*/ 896 h 897"/>
                    <a:gd name="T38" fmla="*/ 446 w 746"/>
                    <a:gd name="T39" fmla="*/ 888 h 897"/>
                    <a:gd name="T40" fmla="*/ 519 w 746"/>
                    <a:gd name="T41" fmla="*/ 863 h 897"/>
                    <a:gd name="T42" fmla="*/ 590 w 746"/>
                    <a:gd name="T43" fmla="*/ 822 h 897"/>
                    <a:gd name="T44" fmla="*/ 647 w 746"/>
                    <a:gd name="T45" fmla="*/ 779 h 897"/>
                    <a:gd name="T46" fmla="*/ 696 w 746"/>
                    <a:gd name="T47" fmla="*/ 719 h 897"/>
                    <a:gd name="T48" fmla="*/ 728 w 746"/>
                    <a:gd name="T49" fmla="*/ 665 h 897"/>
                    <a:gd name="T50" fmla="*/ 745 w 746"/>
                    <a:gd name="T51" fmla="*/ 597 h 897"/>
                    <a:gd name="T52" fmla="*/ 745 w 746"/>
                    <a:gd name="T53" fmla="*/ 513 h 897"/>
                    <a:gd name="T54" fmla="*/ 728 w 746"/>
                    <a:gd name="T55" fmla="*/ 418 h 897"/>
                    <a:gd name="T56" fmla="*/ 701 w 746"/>
                    <a:gd name="T57" fmla="*/ 309 h 897"/>
                    <a:gd name="T58" fmla="*/ 666 w 746"/>
                    <a:gd name="T59" fmla="*/ 218 h 897"/>
                    <a:gd name="T60" fmla="*/ 636 w 746"/>
                    <a:gd name="T61" fmla="*/ 158 h 897"/>
                    <a:gd name="T62" fmla="*/ 603 w 746"/>
                    <a:gd name="T63" fmla="*/ 109 h 897"/>
                    <a:gd name="T64" fmla="*/ 565 w 746"/>
                    <a:gd name="T65" fmla="*/ 68 h 897"/>
                    <a:gd name="T66" fmla="*/ 512 w 746"/>
                    <a:gd name="T67" fmla="*/ 36 h 897"/>
                    <a:gd name="T68" fmla="*/ 449 w 746"/>
                    <a:gd name="T69" fmla="*/ 11 h 897"/>
                    <a:gd name="T70" fmla="*/ 370 w 746"/>
                    <a:gd name="T71" fmla="*/ 0 h 89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46"/>
                    <a:gd name="T109" fmla="*/ 0 h 897"/>
                    <a:gd name="T110" fmla="*/ 746 w 746"/>
                    <a:gd name="T111" fmla="*/ 897 h 89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46" h="897">
                      <a:moveTo>
                        <a:pt x="370" y="0"/>
                      </a:moveTo>
                      <a:lnTo>
                        <a:pt x="308" y="11"/>
                      </a:lnTo>
                      <a:lnTo>
                        <a:pt x="259" y="30"/>
                      </a:lnTo>
                      <a:lnTo>
                        <a:pt x="218" y="60"/>
                      </a:lnTo>
                      <a:lnTo>
                        <a:pt x="175" y="98"/>
                      </a:lnTo>
                      <a:lnTo>
                        <a:pt x="140" y="142"/>
                      </a:lnTo>
                      <a:lnTo>
                        <a:pt x="110" y="191"/>
                      </a:lnTo>
                      <a:lnTo>
                        <a:pt x="83" y="263"/>
                      </a:lnTo>
                      <a:lnTo>
                        <a:pt x="56" y="350"/>
                      </a:lnTo>
                      <a:lnTo>
                        <a:pt x="37" y="418"/>
                      </a:lnTo>
                      <a:lnTo>
                        <a:pt x="20" y="489"/>
                      </a:lnTo>
                      <a:lnTo>
                        <a:pt x="4" y="546"/>
                      </a:lnTo>
                      <a:lnTo>
                        <a:pt x="0" y="611"/>
                      </a:lnTo>
                      <a:lnTo>
                        <a:pt x="12" y="692"/>
                      </a:lnTo>
                      <a:lnTo>
                        <a:pt x="50" y="765"/>
                      </a:lnTo>
                      <a:lnTo>
                        <a:pt x="97" y="817"/>
                      </a:lnTo>
                      <a:lnTo>
                        <a:pt x="210" y="869"/>
                      </a:lnTo>
                      <a:lnTo>
                        <a:pt x="278" y="882"/>
                      </a:lnTo>
                      <a:lnTo>
                        <a:pt x="362" y="896"/>
                      </a:lnTo>
                      <a:lnTo>
                        <a:pt x="446" y="888"/>
                      </a:lnTo>
                      <a:lnTo>
                        <a:pt x="519" y="863"/>
                      </a:lnTo>
                      <a:lnTo>
                        <a:pt x="590" y="822"/>
                      </a:lnTo>
                      <a:lnTo>
                        <a:pt x="647" y="779"/>
                      </a:lnTo>
                      <a:lnTo>
                        <a:pt x="696" y="719"/>
                      </a:lnTo>
                      <a:lnTo>
                        <a:pt x="728" y="665"/>
                      </a:lnTo>
                      <a:lnTo>
                        <a:pt x="745" y="597"/>
                      </a:lnTo>
                      <a:lnTo>
                        <a:pt x="745" y="513"/>
                      </a:lnTo>
                      <a:lnTo>
                        <a:pt x="728" y="418"/>
                      </a:lnTo>
                      <a:lnTo>
                        <a:pt x="701" y="309"/>
                      </a:lnTo>
                      <a:lnTo>
                        <a:pt x="666" y="218"/>
                      </a:lnTo>
                      <a:lnTo>
                        <a:pt x="636" y="158"/>
                      </a:lnTo>
                      <a:lnTo>
                        <a:pt x="603" y="109"/>
                      </a:lnTo>
                      <a:lnTo>
                        <a:pt x="565" y="68"/>
                      </a:lnTo>
                      <a:lnTo>
                        <a:pt x="512" y="36"/>
                      </a:lnTo>
                      <a:lnTo>
                        <a:pt x="449" y="11"/>
                      </a:lnTo>
                      <a:lnTo>
                        <a:pt x="370" y="0"/>
                      </a:lnTo>
                    </a:path>
                  </a:pathLst>
                </a:custGeom>
                <a:solidFill>
                  <a:srgbClr val="FF8000"/>
                </a:solidFill>
                <a:ln w="12700" cap="rnd" cmpd="sng">
                  <a:solidFill>
                    <a:srgbClr val="000000"/>
                  </a:solidFill>
                  <a:prstDash val="solid"/>
                  <a:round/>
                  <a:headEnd type="none" w="med" len="med"/>
                  <a:tailEnd type="none" w="med" len="med"/>
                </a:ln>
              </p:spPr>
              <p:txBody>
                <a:bodyPr/>
                <a:lstStyle/>
                <a:p>
                  <a:endParaRPr lang="en-US"/>
                </a:p>
              </p:txBody>
            </p:sp>
            <p:sp>
              <p:nvSpPr>
                <p:cNvPr id="100425" name="Oval 15"/>
                <p:cNvSpPr>
                  <a:spLocks noChangeArrowheads="1"/>
                </p:cNvSpPr>
                <p:nvPr/>
              </p:nvSpPr>
              <p:spPr bwMode="auto">
                <a:xfrm>
                  <a:off x="4449" y="3282"/>
                  <a:ext cx="38" cy="39"/>
                </a:xfrm>
                <a:prstGeom prst="ellipse">
                  <a:avLst/>
                </a:prstGeom>
                <a:solidFill>
                  <a:srgbClr val="603000"/>
                </a:solidFill>
                <a:ln w="12700">
                  <a:solidFill>
                    <a:srgbClr val="000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nvGrpSpPr>
            <p:cNvPr id="100360" name="Group 16"/>
            <p:cNvGrpSpPr>
              <a:grpSpLocks/>
            </p:cNvGrpSpPr>
            <p:nvPr/>
          </p:nvGrpSpPr>
          <p:grpSpPr bwMode="auto">
            <a:xfrm>
              <a:off x="4612" y="3297"/>
              <a:ext cx="784" cy="573"/>
              <a:chOff x="4612" y="3297"/>
              <a:chExt cx="784" cy="573"/>
            </a:xfrm>
          </p:grpSpPr>
          <p:grpSp>
            <p:nvGrpSpPr>
              <p:cNvPr id="100413" name="Group 17"/>
              <p:cNvGrpSpPr>
                <a:grpSpLocks/>
              </p:cNvGrpSpPr>
              <p:nvPr/>
            </p:nvGrpSpPr>
            <p:grpSpPr bwMode="auto">
              <a:xfrm>
                <a:off x="4612" y="3297"/>
                <a:ext cx="784" cy="573"/>
                <a:chOff x="4612" y="3297"/>
                <a:chExt cx="784" cy="573"/>
              </a:xfrm>
            </p:grpSpPr>
            <p:sp>
              <p:nvSpPr>
                <p:cNvPr id="100420" name="Freeform 18"/>
                <p:cNvSpPr>
                  <a:spLocks/>
                </p:cNvSpPr>
                <p:nvPr/>
              </p:nvSpPr>
              <p:spPr bwMode="auto">
                <a:xfrm>
                  <a:off x="4612" y="3297"/>
                  <a:ext cx="784" cy="573"/>
                </a:xfrm>
                <a:custGeom>
                  <a:avLst/>
                  <a:gdLst>
                    <a:gd name="T0" fmla="*/ 181 w 784"/>
                    <a:gd name="T1" fmla="*/ 0 h 573"/>
                    <a:gd name="T2" fmla="*/ 211 w 784"/>
                    <a:gd name="T3" fmla="*/ 0 h 573"/>
                    <a:gd name="T4" fmla="*/ 279 w 784"/>
                    <a:gd name="T5" fmla="*/ 14 h 573"/>
                    <a:gd name="T6" fmla="*/ 335 w 784"/>
                    <a:gd name="T7" fmla="*/ 25 h 573"/>
                    <a:gd name="T8" fmla="*/ 417 w 784"/>
                    <a:gd name="T9" fmla="*/ 25 h 573"/>
                    <a:gd name="T10" fmla="*/ 471 w 784"/>
                    <a:gd name="T11" fmla="*/ 30 h 573"/>
                    <a:gd name="T12" fmla="*/ 650 w 784"/>
                    <a:gd name="T13" fmla="*/ 67 h 573"/>
                    <a:gd name="T14" fmla="*/ 710 w 784"/>
                    <a:gd name="T15" fmla="*/ 86 h 573"/>
                    <a:gd name="T16" fmla="*/ 742 w 784"/>
                    <a:gd name="T17" fmla="*/ 106 h 573"/>
                    <a:gd name="T18" fmla="*/ 764 w 784"/>
                    <a:gd name="T19" fmla="*/ 127 h 573"/>
                    <a:gd name="T20" fmla="*/ 778 w 784"/>
                    <a:gd name="T21" fmla="*/ 154 h 573"/>
                    <a:gd name="T22" fmla="*/ 783 w 784"/>
                    <a:gd name="T23" fmla="*/ 206 h 573"/>
                    <a:gd name="T24" fmla="*/ 772 w 784"/>
                    <a:gd name="T25" fmla="*/ 298 h 573"/>
                    <a:gd name="T26" fmla="*/ 761 w 784"/>
                    <a:gd name="T27" fmla="*/ 353 h 573"/>
                    <a:gd name="T28" fmla="*/ 742 w 784"/>
                    <a:gd name="T29" fmla="*/ 407 h 573"/>
                    <a:gd name="T30" fmla="*/ 720 w 784"/>
                    <a:gd name="T31" fmla="*/ 444 h 573"/>
                    <a:gd name="T32" fmla="*/ 693 w 784"/>
                    <a:gd name="T33" fmla="*/ 485 h 573"/>
                    <a:gd name="T34" fmla="*/ 661 w 784"/>
                    <a:gd name="T35" fmla="*/ 521 h 573"/>
                    <a:gd name="T36" fmla="*/ 629 w 784"/>
                    <a:gd name="T37" fmla="*/ 545 h 573"/>
                    <a:gd name="T38" fmla="*/ 596 w 784"/>
                    <a:gd name="T39" fmla="*/ 559 h 573"/>
                    <a:gd name="T40" fmla="*/ 553 w 784"/>
                    <a:gd name="T41" fmla="*/ 567 h 573"/>
                    <a:gd name="T42" fmla="*/ 496 w 784"/>
                    <a:gd name="T43" fmla="*/ 572 h 573"/>
                    <a:gd name="T44" fmla="*/ 441 w 784"/>
                    <a:gd name="T45" fmla="*/ 564 h 573"/>
                    <a:gd name="T46" fmla="*/ 384 w 784"/>
                    <a:gd name="T47" fmla="*/ 556 h 573"/>
                    <a:gd name="T48" fmla="*/ 97 w 784"/>
                    <a:gd name="T49" fmla="*/ 436 h 573"/>
                    <a:gd name="T50" fmla="*/ 70 w 784"/>
                    <a:gd name="T51" fmla="*/ 417 h 573"/>
                    <a:gd name="T52" fmla="*/ 40 w 784"/>
                    <a:gd name="T53" fmla="*/ 394 h 573"/>
                    <a:gd name="T54" fmla="*/ 13 w 784"/>
                    <a:gd name="T55" fmla="*/ 361 h 573"/>
                    <a:gd name="T56" fmla="*/ 0 w 784"/>
                    <a:gd name="T57" fmla="*/ 323 h 573"/>
                    <a:gd name="T58" fmla="*/ 0 w 784"/>
                    <a:gd name="T59" fmla="*/ 282 h 573"/>
                    <a:gd name="T60" fmla="*/ 2 w 784"/>
                    <a:gd name="T61" fmla="*/ 250 h 573"/>
                    <a:gd name="T62" fmla="*/ 13 w 784"/>
                    <a:gd name="T63" fmla="*/ 214 h 573"/>
                    <a:gd name="T64" fmla="*/ 34 w 784"/>
                    <a:gd name="T65" fmla="*/ 182 h 573"/>
                    <a:gd name="T66" fmla="*/ 64 w 784"/>
                    <a:gd name="T67" fmla="*/ 146 h 573"/>
                    <a:gd name="T68" fmla="*/ 86 w 784"/>
                    <a:gd name="T69" fmla="*/ 108 h 573"/>
                    <a:gd name="T70" fmla="*/ 105 w 784"/>
                    <a:gd name="T71" fmla="*/ 65 h 573"/>
                    <a:gd name="T72" fmla="*/ 129 w 784"/>
                    <a:gd name="T73" fmla="*/ 30 h 573"/>
                    <a:gd name="T74" fmla="*/ 151 w 784"/>
                    <a:gd name="T75" fmla="*/ 11 h 573"/>
                    <a:gd name="T76" fmla="*/ 181 w 784"/>
                    <a:gd name="T77" fmla="*/ 0 h 5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4"/>
                    <a:gd name="T118" fmla="*/ 0 h 573"/>
                    <a:gd name="T119" fmla="*/ 784 w 784"/>
                    <a:gd name="T120" fmla="*/ 573 h 57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4" h="573">
                      <a:moveTo>
                        <a:pt x="181" y="0"/>
                      </a:moveTo>
                      <a:lnTo>
                        <a:pt x="211" y="0"/>
                      </a:lnTo>
                      <a:lnTo>
                        <a:pt x="279" y="14"/>
                      </a:lnTo>
                      <a:lnTo>
                        <a:pt x="335" y="25"/>
                      </a:lnTo>
                      <a:lnTo>
                        <a:pt x="417" y="25"/>
                      </a:lnTo>
                      <a:lnTo>
                        <a:pt x="471" y="30"/>
                      </a:lnTo>
                      <a:lnTo>
                        <a:pt x="650" y="67"/>
                      </a:lnTo>
                      <a:lnTo>
                        <a:pt x="710" y="86"/>
                      </a:lnTo>
                      <a:lnTo>
                        <a:pt x="742" y="106"/>
                      </a:lnTo>
                      <a:lnTo>
                        <a:pt x="764" y="127"/>
                      </a:lnTo>
                      <a:lnTo>
                        <a:pt x="778" y="154"/>
                      </a:lnTo>
                      <a:lnTo>
                        <a:pt x="783" y="206"/>
                      </a:lnTo>
                      <a:lnTo>
                        <a:pt x="772" y="298"/>
                      </a:lnTo>
                      <a:lnTo>
                        <a:pt x="761" y="353"/>
                      </a:lnTo>
                      <a:lnTo>
                        <a:pt x="742" y="407"/>
                      </a:lnTo>
                      <a:lnTo>
                        <a:pt x="720" y="444"/>
                      </a:lnTo>
                      <a:lnTo>
                        <a:pt x="693" y="485"/>
                      </a:lnTo>
                      <a:lnTo>
                        <a:pt x="661" y="521"/>
                      </a:lnTo>
                      <a:lnTo>
                        <a:pt x="629" y="545"/>
                      </a:lnTo>
                      <a:lnTo>
                        <a:pt x="596" y="559"/>
                      </a:lnTo>
                      <a:lnTo>
                        <a:pt x="553" y="567"/>
                      </a:lnTo>
                      <a:lnTo>
                        <a:pt x="496" y="572"/>
                      </a:lnTo>
                      <a:lnTo>
                        <a:pt x="441" y="564"/>
                      </a:lnTo>
                      <a:lnTo>
                        <a:pt x="384" y="556"/>
                      </a:lnTo>
                      <a:lnTo>
                        <a:pt x="97" y="436"/>
                      </a:lnTo>
                      <a:lnTo>
                        <a:pt x="70" y="417"/>
                      </a:lnTo>
                      <a:lnTo>
                        <a:pt x="40" y="394"/>
                      </a:lnTo>
                      <a:lnTo>
                        <a:pt x="13" y="361"/>
                      </a:lnTo>
                      <a:lnTo>
                        <a:pt x="0" y="323"/>
                      </a:lnTo>
                      <a:lnTo>
                        <a:pt x="0" y="282"/>
                      </a:lnTo>
                      <a:lnTo>
                        <a:pt x="2" y="250"/>
                      </a:lnTo>
                      <a:lnTo>
                        <a:pt x="13" y="214"/>
                      </a:lnTo>
                      <a:lnTo>
                        <a:pt x="34" y="182"/>
                      </a:lnTo>
                      <a:lnTo>
                        <a:pt x="64" y="146"/>
                      </a:lnTo>
                      <a:lnTo>
                        <a:pt x="86" y="108"/>
                      </a:lnTo>
                      <a:lnTo>
                        <a:pt x="105" y="65"/>
                      </a:lnTo>
                      <a:lnTo>
                        <a:pt x="129" y="30"/>
                      </a:lnTo>
                      <a:lnTo>
                        <a:pt x="151" y="11"/>
                      </a:lnTo>
                      <a:lnTo>
                        <a:pt x="181" y="0"/>
                      </a:lnTo>
                    </a:path>
                  </a:pathLst>
                </a:custGeom>
                <a:solidFill>
                  <a:srgbClr val="A05000"/>
                </a:solidFill>
                <a:ln w="12700" cap="rnd" cmpd="sng">
                  <a:solidFill>
                    <a:srgbClr val="000000"/>
                  </a:solidFill>
                  <a:prstDash val="solid"/>
                  <a:round/>
                  <a:headEnd type="none" w="med" len="med"/>
                  <a:tailEnd type="none" w="med" len="med"/>
                </a:ln>
              </p:spPr>
              <p:txBody>
                <a:bodyPr/>
                <a:lstStyle/>
                <a:p>
                  <a:endParaRPr lang="en-US"/>
                </a:p>
              </p:txBody>
            </p:sp>
            <p:sp>
              <p:nvSpPr>
                <p:cNvPr id="100421" name="Freeform 19"/>
                <p:cNvSpPr>
                  <a:spLocks/>
                </p:cNvSpPr>
                <p:nvPr/>
              </p:nvSpPr>
              <p:spPr bwMode="auto">
                <a:xfrm>
                  <a:off x="4619" y="3644"/>
                  <a:ext cx="503" cy="195"/>
                </a:xfrm>
                <a:custGeom>
                  <a:avLst/>
                  <a:gdLst>
                    <a:gd name="T0" fmla="*/ 0 w 503"/>
                    <a:gd name="T1" fmla="*/ 0 h 195"/>
                    <a:gd name="T2" fmla="*/ 33 w 503"/>
                    <a:gd name="T3" fmla="*/ 20 h 195"/>
                    <a:gd name="T4" fmla="*/ 69 w 503"/>
                    <a:gd name="T5" fmla="*/ 42 h 195"/>
                    <a:gd name="T6" fmla="*/ 105 w 503"/>
                    <a:gd name="T7" fmla="*/ 63 h 195"/>
                    <a:gd name="T8" fmla="*/ 150 w 503"/>
                    <a:gd name="T9" fmla="*/ 83 h 195"/>
                    <a:gd name="T10" fmla="*/ 228 w 503"/>
                    <a:gd name="T11" fmla="*/ 119 h 195"/>
                    <a:gd name="T12" fmla="*/ 293 w 503"/>
                    <a:gd name="T13" fmla="*/ 147 h 195"/>
                    <a:gd name="T14" fmla="*/ 354 w 503"/>
                    <a:gd name="T15" fmla="*/ 175 h 195"/>
                    <a:gd name="T16" fmla="*/ 393 w 503"/>
                    <a:gd name="T17" fmla="*/ 186 h 195"/>
                    <a:gd name="T18" fmla="*/ 454 w 503"/>
                    <a:gd name="T19" fmla="*/ 194 h 195"/>
                    <a:gd name="T20" fmla="*/ 480 w 503"/>
                    <a:gd name="T21" fmla="*/ 186 h 195"/>
                    <a:gd name="T22" fmla="*/ 493 w 503"/>
                    <a:gd name="T23" fmla="*/ 170 h 195"/>
                    <a:gd name="T24" fmla="*/ 502 w 503"/>
                    <a:gd name="T25" fmla="*/ 147 h 19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03"/>
                    <a:gd name="T40" fmla="*/ 0 h 195"/>
                    <a:gd name="T41" fmla="*/ 503 w 503"/>
                    <a:gd name="T42" fmla="*/ 195 h 19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03" h="195">
                      <a:moveTo>
                        <a:pt x="0" y="0"/>
                      </a:moveTo>
                      <a:lnTo>
                        <a:pt x="33" y="20"/>
                      </a:lnTo>
                      <a:lnTo>
                        <a:pt x="69" y="42"/>
                      </a:lnTo>
                      <a:lnTo>
                        <a:pt x="105" y="63"/>
                      </a:lnTo>
                      <a:lnTo>
                        <a:pt x="150" y="83"/>
                      </a:lnTo>
                      <a:lnTo>
                        <a:pt x="228" y="119"/>
                      </a:lnTo>
                      <a:lnTo>
                        <a:pt x="293" y="147"/>
                      </a:lnTo>
                      <a:lnTo>
                        <a:pt x="354" y="175"/>
                      </a:lnTo>
                      <a:lnTo>
                        <a:pt x="393" y="186"/>
                      </a:lnTo>
                      <a:lnTo>
                        <a:pt x="454" y="194"/>
                      </a:lnTo>
                      <a:lnTo>
                        <a:pt x="480" y="186"/>
                      </a:lnTo>
                      <a:lnTo>
                        <a:pt x="493" y="170"/>
                      </a:lnTo>
                      <a:lnTo>
                        <a:pt x="502" y="147"/>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00414" name="Group 20"/>
              <p:cNvGrpSpPr>
                <a:grpSpLocks/>
              </p:cNvGrpSpPr>
              <p:nvPr/>
            </p:nvGrpSpPr>
            <p:grpSpPr bwMode="auto">
              <a:xfrm>
                <a:off x="5095" y="3470"/>
                <a:ext cx="255" cy="330"/>
                <a:chOff x="5095" y="3470"/>
                <a:chExt cx="255" cy="330"/>
              </a:xfrm>
            </p:grpSpPr>
            <p:sp>
              <p:nvSpPr>
                <p:cNvPr id="100415" name="Freeform 21"/>
                <p:cNvSpPr>
                  <a:spLocks/>
                </p:cNvSpPr>
                <p:nvPr/>
              </p:nvSpPr>
              <p:spPr bwMode="auto">
                <a:xfrm>
                  <a:off x="5095" y="3470"/>
                  <a:ext cx="255" cy="330"/>
                </a:xfrm>
                <a:custGeom>
                  <a:avLst/>
                  <a:gdLst>
                    <a:gd name="T0" fmla="*/ 226 w 255"/>
                    <a:gd name="T1" fmla="*/ 10 h 330"/>
                    <a:gd name="T2" fmla="*/ 207 w 255"/>
                    <a:gd name="T3" fmla="*/ 3 h 330"/>
                    <a:gd name="T4" fmla="*/ 183 w 255"/>
                    <a:gd name="T5" fmla="*/ 0 h 330"/>
                    <a:gd name="T6" fmla="*/ 160 w 255"/>
                    <a:gd name="T7" fmla="*/ 3 h 330"/>
                    <a:gd name="T8" fmla="*/ 141 w 255"/>
                    <a:gd name="T9" fmla="*/ 9 h 330"/>
                    <a:gd name="T10" fmla="*/ 122 w 255"/>
                    <a:gd name="T11" fmla="*/ 17 h 330"/>
                    <a:gd name="T12" fmla="*/ 103 w 255"/>
                    <a:gd name="T13" fmla="*/ 34 h 330"/>
                    <a:gd name="T14" fmla="*/ 81 w 255"/>
                    <a:gd name="T15" fmla="*/ 55 h 330"/>
                    <a:gd name="T16" fmla="*/ 62 w 255"/>
                    <a:gd name="T17" fmla="*/ 75 h 330"/>
                    <a:gd name="T18" fmla="*/ 46 w 255"/>
                    <a:gd name="T19" fmla="*/ 98 h 330"/>
                    <a:gd name="T20" fmla="*/ 38 w 255"/>
                    <a:gd name="T21" fmla="*/ 121 h 330"/>
                    <a:gd name="T22" fmla="*/ 30 w 255"/>
                    <a:gd name="T23" fmla="*/ 150 h 330"/>
                    <a:gd name="T24" fmla="*/ 24 w 255"/>
                    <a:gd name="T25" fmla="*/ 175 h 330"/>
                    <a:gd name="T26" fmla="*/ 16 w 255"/>
                    <a:gd name="T27" fmla="*/ 200 h 330"/>
                    <a:gd name="T28" fmla="*/ 5 w 255"/>
                    <a:gd name="T29" fmla="*/ 229 h 330"/>
                    <a:gd name="T30" fmla="*/ 0 w 255"/>
                    <a:gd name="T31" fmla="*/ 250 h 330"/>
                    <a:gd name="T32" fmla="*/ 0 w 255"/>
                    <a:gd name="T33" fmla="*/ 274 h 330"/>
                    <a:gd name="T34" fmla="*/ 5 w 255"/>
                    <a:gd name="T35" fmla="*/ 296 h 330"/>
                    <a:gd name="T36" fmla="*/ 14 w 255"/>
                    <a:gd name="T37" fmla="*/ 310 h 330"/>
                    <a:gd name="T38" fmla="*/ 24 w 255"/>
                    <a:gd name="T39" fmla="*/ 321 h 330"/>
                    <a:gd name="T40" fmla="*/ 39 w 255"/>
                    <a:gd name="T41" fmla="*/ 329 h 330"/>
                    <a:gd name="T42" fmla="*/ 58 w 255"/>
                    <a:gd name="T43" fmla="*/ 329 h 330"/>
                    <a:gd name="T44" fmla="*/ 80 w 255"/>
                    <a:gd name="T45" fmla="*/ 323 h 330"/>
                    <a:gd name="T46" fmla="*/ 101 w 255"/>
                    <a:gd name="T47" fmla="*/ 315 h 330"/>
                    <a:gd name="T48" fmla="*/ 120 w 255"/>
                    <a:gd name="T49" fmla="*/ 304 h 330"/>
                    <a:gd name="T50" fmla="*/ 137 w 255"/>
                    <a:gd name="T51" fmla="*/ 288 h 330"/>
                    <a:gd name="T52" fmla="*/ 157 w 255"/>
                    <a:gd name="T53" fmla="*/ 271 h 330"/>
                    <a:gd name="T54" fmla="*/ 178 w 255"/>
                    <a:gd name="T55" fmla="*/ 255 h 330"/>
                    <a:gd name="T56" fmla="*/ 196 w 255"/>
                    <a:gd name="T57" fmla="*/ 234 h 330"/>
                    <a:gd name="T58" fmla="*/ 207 w 255"/>
                    <a:gd name="T59" fmla="*/ 215 h 330"/>
                    <a:gd name="T60" fmla="*/ 217 w 255"/>
                    <a:gd name="T61" fmla="*/ 194 h 330"/>
                    <a:gd name="T62" fmla="*/ 225 w 255"/>
                    <a:gd name="T63" fmla="*/ 177 h 330"/>
                    <a:gd name="T64" fmla="*/ 234 w 255"/>
                    <a:gd name="T65" fmla="*/ 151 h 330"/>
                    <a:gd name="T66" fmla="*/ 245 w 255"/>
                    <a:gd name="T67" fmla="*/ 113 h 330"/>
                    <a:gd name="T68" fmla="*/ 252 w 255"/>
                    <a:gd name="T69" fmla="*/ 77 h 330"/>
                    <a:gd name="T70" fmla="*/ 254 w 255"/>
                    <a:gd name="T71" fmla="*/ 58 h 330"/>
                    <a:gd name="T72" fmla="*/ 249 w 255"/>
                    <a:gd name="T73" fmla="*/ 33 h 330"/>
                    <a:gd name="T74" fmla="*/ 241 w 255"/>
                    <a:gd name="T75" fmla="*/ 20 h 330"/>
                    <a:gd name="T76" fmla="*/ 226 w 255"/>
                    <a:gd name="T77" fmla="*/ 10 h 3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5"/>
                    <a:gd name="T118" fmla="*/ 0 h 330"/>
                    <a:gd name="T119" fmla="*/ 255 w 255"/>
                    <a:gd name="T120" fmla="*/ 330 h 3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5" h="330">
                      <a:moveTo>
                        <a:pt x="226" y="10"/>
                      </a:moveTo>
                      <a:lnTo>
                        <a:pt x="207" y="3"/>
                      </a:lnTo>
                      <a:lnTo>
                        <a:pt x="183" y="0"/>
                      </a:lnTo>
                      <a:lnTo>
                        <a:pt x="160" y="3"/>
                      </a:lnTo>
                      <a:lnTo>
                        <a:pt x="141" y="9"/>
                      </a:lnTo>
                      <a:lnTo>
                        <a:pt x="122" y="17"/>
                      </a:lnTo>
                      <a:lnTo>
                        <a:pt x="103" y="34"/>
                      </a:lnTo>
                      <a:lnTo>
                        <a:pt x="81" y="55"/>
                      </a:lnTo>
                      <a:lnTo>
                        <a:pt x="62" y="75"/>
                      </a:lnTo>
                      <a:lnTo>
                        <a:pt x="46" y="98"/>
                      </a:lnTo>
                      <a:lnTo>
                        <a:pt x="38" y="121"/>
                      </a:lnTo>
                      <a:lnTo>
                        <a:pt x="30" y="150"/>
                      </a:lnTo>
                      <a:lnTo>
                        <a:pt x="24" y="175"/>
                      </a:lnTo>
                      <a:lnTo>
                        <a:pt x="16" y="200"/>
                      </a:lnTo>
                      <a:lnTo>
                        <a:pt x="5" y="229"/>
                      </a:lnTo>
                      <a:lnTo>
                        <a:pt x="0" y="250"/>
                      </a:lnTo>
                      <a:lnTo>
                        <a:pt x="0" y="274"/>
                      </a:lnTo>
                      <a:lnTo>
                        <a:pt x="5" y="296"/>
                      </a:lnTo>
                      <a:lnTo>
                        <a:pt x="14" y="310"/>
                      </a:lnTo>
                      <a:lnTo>
                        <a:pt x="24" y="321"/>
                      </a:lnTo>
                      <a:lnTo>
                        <a:pt x="39" y="329"/>
                      </a:lnTo>
                      <a:lnTo>
                        <a:pt x="58" y="329"/>
                      </a:lnTo>
                      <a:lnTo>
                        <a:pt x="80" y="323"/>
                      </a:lnTo>
                      <a:lnTo>
                        <a:pt x="101" y="315"/>
                      </a:lnTo>
                      <a:lnTo>
                        <a:pt x="120" y="304"/>
                      </a:lnTo>
                      <a:lnTo>
                        <a:pt x="137" y="288"/>
                      </a:lnTo>
                      <a:lnTo>
                        <a:pt x="157" y="271"/>
                      </a:lnTo>
                      <a:lnTo>
                        <a:pt x="178" y="255"/>
                      </a:lnTo>
                      <a:lnTo>
                        <a:pt x="196" y="234"/>
                      </a:lnTo>
                      <a:lnTo>
                        <a:pt x="207" y="215"/>
                      </a:lnTo>
                      <a:lnTo>
                        <a:pt x="217" y="194"/>
                      </a:lnTo>
                      <a:lnTo>
                        <a:pt x="225" y="177"/>
                      </a:lnTo>
                      <a:lnTo>
                        <a:pt x="234" y="151"/>
                      </a:lnTo>
                      <a:lnTo>
                        <a:pt x="245" y="113"/>
                      </a:lnTo>
                      <a:lnTo>
                        <a:pt x="252" y="77"/>
                      </a:lnTo>
                      <a:lnTo>
                        <a:pt x="254" y="58"/>
                      </a:lnTo>
                      <a:lnTo>
                        <a:pt x="249" y="33"/>
                      </a:lnTo>
                      <a:lnTo>
                        <a:pt x="241" y="20"/>
                      </a:lnTo>
                      <a:lnTo>
                        <a:pt x="226" y="10"/>
                      </a:lnTo>
                    </a:path>
                  </a:pathLst>
                </a:custGeom>
                <a:solidFill>
                  <a:srgbClr val="FF8000"/>
                </a:solidFill>
                <a:ln w="12700" cap="rnd" cmpd="sng">
                  <a:solidFill>
                    <a:srgbClr val="000000"/>
                  </a:solidFill>
                  <a:prstDash val="solid"/>
                  <a:round/>
                  <a:headEnd type="none" w="med" len="med"/>
                  <a:tailEnd type="none" w="med" len="med"/>
                </a:ln>
              </p:spPr>
              <p:txBody>
                <a:bodyPr/>
                <a:lstStyle/>
                <a:p>
                  <a:endParaRPr lang="en-US"/>
                </a:p>
              </p:txBody>
            </p:sp>
            <p:grpSp>
              <p:nvGrpSpPr>
                <p:cNvPr id="100416" name="Group 22"/>
                <p:cNvGrpSpPr>
                  <a:grpSpLocks/>
                </p:cNvGrpSpPr>
                <p:nvPr/>
              </p:nvGrpSpPr>
              <p:grpSpPr bwMode="auto">
                <a:xfrm>
                  <a:off x="5211" y="3498"/>
                  <a:ext cx="109" cy="85"/>
                  <a:chOff x="5211" y="3498"/>
                  <a:chExt cx="109" cy="85"/>
                </a:xfrm>
              </p:grpSpPr>
              <p:sp>
                <p:nvSpPr>
                  <p:cNvPr id="100417" name="Oval 23"/>
                  <p:cNvSpPr>
                    <a:spLocks noChangeArrowheads="1"/>
                  </p:cNvSpPr>
                  <p:nvPr/>
                </p:nvSpPr>
                <p:spPr bwMode="auto">
                  <a:xfrm>
                    <a:off x="5269" y="3498"/>
                    <a:ext cx="29" cy="29"/>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418" name="Oval 24"/>
                  <p:cNvSpPr>
                    <a:spLocks noChangeArrowheads="1"/>
                  </p:cNvSpPr>
                  <p:nvPr/>
                </p:nvSpPr>
                <p:spPr bwMode="auto">
                  <a:xfrm>
                    <a:off x="5211" y="3507"/>
                    <a:ext cx="32" cy="38"/>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419" name="Oval 25"/>
                  <p:cNvSpPr>
                    <a:spLocks noChangeArrowheads="1"/>
                  </p:cNvSpPr>
                  <p:nvPr/>
                </p:nvSpPr>
                <p:spPr bwMode="auto">
                  <a:xfrm>
                    <a:off x="5283" y="3546"/>
                    <a:ext cx="37" cy="37"/>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grpSp>
          <p:nvGrpSpPr>
            <p:cNvPr id="100361" name="Group 26"/>
            <p:cNvGrpSpPr>
              <a:grpSpLocks/>
            </p:cNvGrpSpPr>
            <p:nvPr/>
          </p:nvGrpSpPr>
          <p:grpSpPr bwMode="auto">
            <a:xfrm>
              <a:off x="3559" y="3275"/>
              <a:ext cx="725" cy="602"/>
              <a:chOff x="3559" y="3275"/>
              <a:chExt cx="725" cy="602"/>
            </a:xfrm>
          </p:grpSpPr>
          <p:grpSp>
            <p:nvGrpSpPr>
              <p:cNvPr id="100404" name="Group 27"/>
              <p:cNvGrpSpPr>
                <a:grpSpLocks/>
              </p:cNvGrpSpPr>
              <p:nvPr/>
            </p:nvGrpSpPr>
            <p:grpSpPr bwMode="auto">
              <a:xfrm>
                <a:off x="3559" y="3275"/>
                <a:ext cx="725" cy="602"/>
                <a:chOff x="3559" y="3275"/>
                <a:chExt cx="725" cy="602"/>
              </a:xfrm>
            </p:grpSpPr>
            <p:sp>
              <p:nvSpPr>
                <p:cNvPr id="100411" name="Freeform 28"/>
                <p:cNvSpPr>
                  <a:spLocks/>
                </p:cNvSpPr>
                <p:nvPr/>
              </p:nvSpPr>
              <p:spPr bwMode="auto">
                <a:xfrm>
                  <a:off x="3559" y="3275"/>
                  <a:ext cx="725" cy="602"/>
                </a:xfrm>
                <a:custGeom>
                  <a:avLst/>
                  <a:gdLst>
                    <a:gd name="T0" fmla="*/ 535 w 725"/>
                    <a:gd name="T1" fmla="*/ 0 h 602"/>
                    <a:gd name="T2" fmla="*/ 504 w 725"/>
                    <a:gd name="T3" fmla="*/ 2 h 602"/>
                    <a:gd name="T4" fmla="*/ 472 w 725"/>
                    <a:gd name="T5" fmla="*/ 8 h 602"/>
                    <a:gd name="T6" fmla="*/ 445 w 725"/>
                    <a:gd name="T7" fmla="*/ 16 h 602"/>
                    <a:gd name="T8" fmla="*/ 407 w 725"/>
                    <a:gd name="T9" fmla="*/ 27 h 602"/>
                    <a:gd name="T10" fmla="*/ 337 w 725"/>
                    <a:gd name="T11" fmla="*/ 41 h 602"/>
                    <a:gd name="T12" fmla="*/ 285 w 725"/>
                    <a:gd name="T13" fmla="*/ 49 h 602"/>
                    <a:gd name="T14" fmla="*/ 231 w 725"/>
                    <a:gd name="T15" fmla="*/ 65 h 602"/>
                    <a:gd name="T16" fmla="*/ 173 w 725"/>
                    <a:gd name="T17" fmla="*/ 86 h 602"/>
                    <a:gd name="T18" fmla="*/ 109 w 725"/>
                    <a:gd name="T19" fmla="*/ 116 h 602"/>
                    <a:gd name="T20" fmla="*/ 68 w 725"/>
                    <a:gd name="T21" fmla="*/ 140 h 602"/>
                    <a:gd name="T22" fmla="*/ 30 w 725"/>
                    <a:gd name="T23" fmla="*/ 169 h 602"/>
                    <a:gd name="T24" fmla="*/ 15 w 725"/>
                    <a:gd name="T25" fmla="*/ 191 h 602"/>
                    <a:gd name="T26" fmla="*/ 4 w 725"/>
                    <a:gd name="T27" fmla="*/ 215 h 602"/>
                    <a:gd name="T28" fmla="*/ 0 w 725"/>
                    <a:gd name="T29" fmla="*/ 245 h 602"/>
                    <a:gd name="T30" fmla="*/ 0 w 725"/>
                    <a:gd name="T31" fmla="*/ 266 h 602"/>
                    <a:gd name="T32" fmla="*/ 1 w 725"/>
                    <a:gd name="T33" fmla="*/ 296 h 602"/>
                    <a:gd name="T34" fmla="*/ 8 w 725"/>
                    <a:gd name="T35" fmla="*/ 331 h 602"/>
                    <a:gd name="T36" fmla="*/ 19 w 725"/>
                    <a:gd name="T37" fmla="*/ 379 h 602"/>
                    <a:gd name="T38" fmla="*/ 33 w 725"/>
                    <a:gd name="T39" fmla="*/ 424 h 602"/>
                    <a:gd name="T40" fmla="*/ 66 w 725"/>
                    <a:gd name="T41" fmla="*/ 499 h 602"/>
                    <a:gd name="T42" fmla="*/ 80 w 725"/>
                    <a:gd name="T43" fmla="*/ 521 h 602"/>
                    <a:gd name="T44" fmla="*/ 101 w 725"/>
                    <a:gd name="T45" fmla="*/ 538 h 602"/>
                    <a:gd name="T46" fmla="*/ 125 w 725"/>
                    <a:gd name="T47" fmla="*/ 556 h 602"/>
                    <a:gd name="T48" fmla="*/ 153 w 725"/>
                    <a:gd name="T49" fmla="*/ 573 h 602"/>
                    <a:gd name="T50" fmla="*/ 191 w 725"/>
                    <a:gd name="T51" fmla="*/ 587 h 602"/>
                    <a:gd name="T52" fmla="*/ 223 w 725"/>
                    <a:gd name="T53" fmla="*/ 594 h 602"/>
                    <a:gd name="T54" fmla="*/ 259 w 725"/>
                    <a:gd name="T55" fmla="*/ 601 h 602"/>
                    <a:gd name="T56" fmla="*/ 290 w 725"/>
                    <a:gd name="T57" fmla="*/ 598 h 602"/>
                    <a:gd name="T58" fmla="*/ 315 w 725"/>
                    <a:gd name="T59" fmla="*/ 592 h 602"/>
                    <a:gd name="T60" fmla="*/ 340 w 725"/>
                    <a:gd name="T61" fmla="*/ 582 h 602"/>
                    <a:gd name="T62" fmla="*/ 427 w 725"/>
                    <a:gd name="T63" fmla="*/ 529 h 602"/>
                    <a:gd name="T64" fmla="*/ 619 w 725"/>
                    <a:gd name="T65" fmla="*/ 421 h 602"/>
                    <a:gd name="T66" fmla="*/ 677 w 725"/>
                    <a:gd name="T67" fmla="*/ 378 h 602"/>
                    <a:gd name="T68" fmla="*/ 690 w 725"/>
                    <a:gd name="T69" fmla="*/ 361 h 602"/>
                    <a:gd name="T70" fmla="*/ 699 w 725"/>
                    <a:gd name="T71" fmla="*/ 344 h 602"/>
                    <a:gd name="T72" fmla="*/ 709 w 725"/>
                    <a:gd name="T73" fmla="*/ 318 h 602"/>
                    <a:gd name="T74" fmla="*/ 717 w 725"/>
                    <a:gd name="T75" fmla="*/ 282 h 602"/>
                    <a:gd name="T76" fmla="*/ 724 w 725"/>
                    <a:gd name="T77" fmla="*/ 247 h 602"/>
                    <a:gd name="T78" fmla="*/ 720 w 725"/>
                    <a:gd name="T79" fmla="*/ 203 h 602"/>
                    <a:gd name="T80" fmla="*/ 713 w 725"/>
                    <a:gd name="T81" fmla="*/ 168 h 602"/>
                    <a:gd name="T82" fmla="*/ 705 w 725"/>
                    <a:gd name="T83" fmla="*/ 132 h 602"/>
                    <a:gd name="T84" fmla="*/ 693 w 725"/>
                    <a:gd name="T85" fmla="*/ 98 h 602"/>
                    <a:gd name="T86" fmla="*/ 677 w 725"/>
                    <a:gd name="T87" fmla="*/ 73 h 602"/>
                    <a:gd name="T88" fmla="*/ 655 w 725"/>
                    <a:gd name="T89" fmla="*/ 54 h 602"/>
                    <a:gd name="T90" fmla="*/ 634 w 725"/>
                    <a:gd name="T91" fmla="*/ 36 h 602"/>
                    <a:gd name="T92" fmla="*/ 609 w 725"/>
                    <a:gd name="T93" fmla="*/ 19 h 602"/>
                    <a:gd name="T94" fmla="*/ 584 w 725"/>
                    <a:gd name="T95" fmla="*/ 8 h 602"/>
                    <a:gd name="T96" fmla="*/ 560 w 725"/>
                    <a:gd name="T97" fmla="*/ 0 h 602"/>
                    <a:gd name="T98" fmla="*/ 535 w 725"/>
                    <a:gd name="T99" fmla="*/ 0 h 60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725"/>
                    <a:gd name="T151" fmla="*/ 0 h 602"/>
                    <a:gd name="T152" fmla="*/ 725 w 725"/>
                    <a:gd name="T153" fmla="*/ 602 h 60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725" h="602">
                      <a:moveTo>
                        <a:pt x="535" y="0"/>
                      </a:moveTo>
                      <a:lnTo>
                        <a:pt x="504" y="2"/>
                      </a:lnTo>
                      <a:lnTo>
                        <a:pt x="472" y="8"/>
                      </a:lnTo>
                      <a:lnTo>
                        <a:pt x="445" y="16"/>
                      </a:lnTo>
                      <a:lnTo>
                        <a:pt x="407" y="27"/>
                      </a:lnTo>
                      <a:lnTo>
                        <a:pt x="337" y="41"/>
                      </a:lnTo>
                      <a:lnTo>
                        <a:pt x="285" y="49"/>
                      </a:lnTo>
                      <a:lnTo>
                        <a:pt x="231" y="65"/>
                      </a:lnTo>
                      <a:lnTo>
                        <a:pt x="173" y="86"/>
                      </a:lnTo>
                      <a:lnTo>
                        <a:pt x="109" y="116"/>
                      </a:lnTo>
                      <a:lnTo>
                        <a:pt x="68" y="140"/>
                      </a:lnTo>
                      <a:lnTo>
                        <a:pt x="30" y="169"/>
                      </a:lnTo>
                      <a:lnTo>
                        <a:pt x="15" y="191"/>
                      </a:lnTo>
                      <a:lnTo>
                        <a:pt x="4" y="215"/>
                      </a:lnTo>
                      <a:lnTo>
                        <a:pt x="0" y="245"/>
                      </a:lnTo>
                      <a:lnTo>
                        <a:pt x="0" y="266"/>
                      </a:lnTo>
                      <a:lnTo>
                        <a:pt x="1" y="296"/>
                      </a:lnTo>
                      <a:lnTo>
                        <a:pt x="8" y="331"/>
                      </a:lnTo>
                      <a:lnTo>
                        <a:pt x="19" y="379"/>
                      </a:lnTo>
                      <a:lnTo>
                        <a:pt x="33" y="424"/>
                      </a:lnTo>
                      <a:lnTo>
                        <a:pt x="66" y="499"/>
                      </a:lnTo>
                      <a:lnTo>
                        <a:pt x="80" y="521"/>
                      </a:lnTo>
                      <a:lnTo>
                        <a:pt x="101" y="538"/>
                      </a:lnTo>
                      <a:lnTo>
                        <a:pt x="125" y="556"/>
                      </a:lnTo>
                      <a:lnTo>
                        <a:pt x="153" y="573"/>
                      </a:lnTo>
                      <a:lnTo>
                        <a:pt x="191" y="587"/>
                      </a:lnTo>
                      <a:lnTo>
                        <a:pt x="223" y="594"/>
                      </a:lnTo>
                      <a:lnTo>
                        <a:pt x="259" y="601"/>
                      </a:lnTo>
                      <a:lnTo>
                        <a:pt x="290" y="598"/>
                      </a:lnTo>
                      <a:lnTo>
                        <a:pt x="315" y="592"/>
                      </a:lnTo>
                      <a:lnTo>
                        <a:pt x="340" y="582"/>
                      </a:lnTo>
                      <a:lnTo>
                        <a:pt x="427" y="529"/>
                      </a:lnTo>
                      <a:lnTo>
                        <a:pt x="619" y="421"/>
                      </a:lnTo>
                      <a:lnTo>
                        <a:pt x="677" y="378"/>
                      </a:lnTo>
                      <a:lnTo>
                        <a:pt x="690" y="361"/>
                      </a:lnTo>
                      <a:lnTo>
                        <a:pt x="699" y="344"/>
                      </a:lnTo>
                      <a:lnTo>
                        <a:pt x="709" y="318"/>
                      </a:lnTo>
                      <a:lnTo>
                        <a:pt x="717" y="282"/>
                      </a:lnTo>
                      <a:lnTo>
                        <a:pt x="724" y="247"/>
                      </a:lnTo>
                      <a:lnTo>
                        <a:pt x="720" y="203"/>
                      </a:lnTo>
                      <a:lnTo>
                        <a:pt x="713" y="168"/>
                      </a:lnTo>
                      <a:lnTo>
                        <a:pt x="705" y="132"/>
                      </a:lnTo>
                      <a:lnTo>
                        <a:pt x="693" y="98"/>
                      </a:lnTo>
                      <a:lnTo>
                        <a:pt x="677" y="73"/>
                      </a:lnTo>
                      <a:lnTo>
                        <a:pt x="655" y="54"/>
                      </a:lnTo>
                      <a:lnTo>
                        <a:pt x="634" y="36"/>
                      </a:lnTo>
                      <a:lnTo>
                        <a:pt x="609" y="19"/>
                      </a:lnTo>
                      <a:lnTo>
                        <a:pt x="584" y="8"/>
                      </a:lnTo>
                      <a:lnTo>
                        <a:pt x="560" y="0"/>
                      </a:lnTo>
                      <a:lnTo>
                        <a:pt x="535" y="0"/>
                      </a:lnTo>
                    </a:path>
                  </a:pathLst>
                </a:custGeom>
                <a:solidFill>
                  <a:srgbClr val="A05000"/>
                </a:solidFill>
                <a:ln w="12700" cap="rnd" cmpd="sng">
                  <a:solidFill>
                    <a:srgbClr val="000000"/>
                  </a:solidFill>
                  <a:prstDash val="solid"/>
                  <a:round/>
                  <a:headEnd type="none" w="med" len="med"/>
                  <a:tailEnd type="none" w="med" len="med"/>
                </a:ln>
              </p:spPr>
              <p:txBody>
                <a:bodyPr/>
                <a:lstStyle/>
                <a:p>
                  <a:endParaRPr lang="en-US"/>
                </a:p>
              </p:txBody>
            </p:sp>
            <p:sp>
              <p:nvSpPr>
                <p:cNvPr id="100412" name="Freeform 29"/>
                <p:cNvSpPr>
                  <a:spLocks/>
                </p:cNvSpPr>
                <p:nvPr/>
              </p:nvSpPr>
              <p:spPr bwMode="auto">
                <a:xfrm>
                  <a:off x="3817" y="3561"/>
                  <a:ext cx="457" cy="253"/>
                </a:xfrm>
                <a:custGeom>
                  <a:avLst/>
                  <a:gdLst>
                    <a:gd name="T0" fmla="*/ 456 w 457"/>
                    <a:gd name="T1" fmla="*/ 0 h 253"/>
                    <a:gd name="T2" fmla="*/ 434 w 457"/>
                    <a:gd name="T3" fmla="*/ 17 h 253"/>
                    <a:gd name="T4" fmla="*/ 404 w 457"/>
                    <a:gd name="T5" fmla="*/ 41 h 253"/>
                    <a:gd name="T6" fmla="*/ 379 w 457"/>
                    <a:gd name="T7" fmla="*/ 58 h 253"/>
                    <a:gd name="T8" fmla="*/ 349 w 457"/>
                    <a:gd name="T9" fmla="*/ 80 h 253"/>
                    <a:gd name="T10" fmla="*/ 327 w 457"/>
                    <a:gd name="T11" fmla="*/ 95 h 253"/>
                    <a:gd name="T12" fmla="*/ 295 w 457"/>
                    <a:gd name="T13" fmla="*/ 112 h 253"/>
                    <a:gd name="T14" fmla="*/ 273 w 457"/>
                    <a:gd name="T15" fmla="*/ 126 h 253"/>
                    <a:gd name="T16" fmla="*/ 246 w 457"/>
                    <a:gd name="T17" fmla="*/ 141 h 253"/>
                    <a:gd name="T18" fmla="*/ 214 w 457"/>
                    <a:gd name="T19" fmla="*/ 155 h 253"/>
                    <a:gd name="T20" fmla="*/ 190 w 457"/>
                    <a:gd name="T21" fmla="*/ 170 h 253"/>
                    <a:gd name="T22" fmla="*/ 165 w 457"/>
                    <a:gd name="T23" fmla="*/ 188 h 253"/>
                    <a:gd name="T24" fmla="*/ 141 w 457"/>
                    <a:gd name="T25" fmla="*/ 203 h 253"/>
                    <a:gd name="T26" fmla="*/ 119 w 457"/>
                    <a:gd name="T27" fmla="*/ 214 h 253"/>
                    <a:gd name="T28" fmla="*/ 106 w 457"/>
                    <a:gd name="T29" fmla="*/ 218 h 253"/>
                    <a:gd name="T30" fmla="*/ 89 w 457"/>
                    <a:gd name="T31" fmla="*/ 230 h 253"/>
                    <a:gd name="T32" fmla="*/ 79 w 457"/>
                    <a:gd name="T33" fmla="*/ 241 h 253"/>
                    <a:gd name="T34" fmla="*/ 61 w 457"/>
                    <a:gd name="T35" fmla="*/ 249 h 253"/>
                    <a:gd name="T36" fmla="*/ 46 w 457"/>
                    <a:gd name="T37" fmla="*/ 252 h 253"/>
                    <a:gd name="T38" fmla="*/ 30 w 457"/>
                    <a:gd name="T39" fmla="*/ 252 h 253"/>
                    <a:gd name="T40" fmla="*/ 21 w 457"/>
                    <a:gd name="T41" fmla="*/ 249 h 253"/>
                    <a:gd name="T42" fmla="*/ 11 w 457"/>
                    <a:gd name="T43" fmla="*/ 244 h 253"/>
                    <a:gd name="T44" fmla="*/ 2 w 457"/>
                    <a:gd name="T45" fmla="*/ 234 h 253"/>
                    <a:gd name="T46" fmla="*/ 0 w 457"/>
                    <a:gd name="T47" fmla="*/ 226 h 2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7"/>
                    <a:gd name="T73" fmla="*/ 0 h 253"/>
                    <a:gd name="T74" fmla="*/ 457 w 457"/>
                    <a:gd name="T75" fmla="*/ 253 h 2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7" h="253">
                      <a:moveTo>
                        <a:pt x="456" y="0"/>
                      </a:moveTo>
                      <a:lnTo>
                        <a:pt x="434" y="17"/>
                      </a:lnTo>
                      <a:lnTo>
                        <a:pt x="404" y="41"/>
                      </a:lnTo>
                      <a:lnTo>
                        <a:pt x="379" y="58"/>
                      </a:lnTo>
                      <a:lnTo>
                        <a:pt x="349" y="80"/>
                      </a:lnTo>
                      <a:lnTo>
                        <a:pt x="327" y="95"/>
                      </a:lnTo>
                      <a:lnTo>
                        <a:pt x="295" y="112"/>
                      </a:lnTo>
                      <a:lnTo>
                        <a:pt x="273" y="126"/>
                      </a:lnTo>
                      <a:lnTo>
                        <a:pt x="246" y="141"/>
                      </a:lnTo>
                      <a:lnTo>
                        <a:pt x="214" y="155"/>
                      </a:lnTo>
                      <a:lnTo>
                        <a:pt x="190" y="170"/>
                      </a:lnTo>
                      <a:lnTo>
                        <a:pt x="165" y="188"/>
                      </a:lnTo>
                      <a:lnTo>
                        <a:pt x="141" y="203"/>
                      </a:lnTo>
                      <a:lnTo>
                        <a:pt x="119" y="214"/>
                      </a:lnTo>
                      <a:lnTo>
                        <a:pt x="106" y="218"/>
                      </a:lnTo>
                      <a:lnTo>
                        <a:pt x="89" y="230"/>
                      </a:lnTo>
                      <a:lnTo>
                        <a:pt x="79" y="241"/>
                      </a:lnTo>
                      <a:lnTo>
                        <a:pt x="61" y="249"/>
                      </a:lnTo>
                      <a:lnTo>
                        <a:pt x="46" y="252"/>
                      </a:lnTo>
                      <a:lnTo>
                        <a:pt x="30" y="252"/>
                      </a:lnTo>
                      <a:lnTo>
                        <a:pt x="21" y="249"/>
                      </a:lnTo>
                      <a:lnTo>
                        <a:pt x="11" y="244"/>
                      </a:lnTo>
                      <a:lnTo>
                        <a:pt x="2" y="234"/>
                      </a:lnTo>
                      <a:lnTo>
                        <a:pt x="0" y="226"/>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00405" name="Group 30"/>
              <p:cNvGrpSpPr>
                <a:grpSpLocks/>
              </p:cNvGrpSpPr>
              <p:nvPr/>
            </p:nvGrpSpPr>
            <p:grpSpPr bwMode="auto">
              <a:xfrm>
                <a:off x="3632" y="3497"/>
                <a:ext cx="218" cy="307"/>
                <a:chOff x="3632" y="3497"/>
                <a:chExt cx="218" cy="307"/>
              </a:xfrm>
            </p:grpSpPr>
            <p:sp>
              <p:nvSpPr>
                <p:cNvPr id="100406" name="Freeform 31"/>
                <p:cNvSpPr>
                  <a:spLocks/>
                </p:cNvSpPr>
                <p:nvPr/>
              </p:nvSpPr>
              <p:spPr bwMode="auto">
                <a:xfrm>
                  <a:off x="3632" y="3497"/>
                  <a:ext cx="218" cy="307"/>
                </a:xfrm>
                <a:custGeom>
                  <a:avLst/>
                  <a:gdLst>
                    <a:gd name="T0" fmla="*/ 32 w 218"/>
                    <a:gd name="T1" fmla="*/ 12 h 307"/>
                    <a:gd name="T2" fmla="*/ 60 w 218"/>
                    <a:gd name="T3" fmla="*/ 0 h 307"/>
                    <a:gd name="T4" fmla="*/ 83 w 218"/>
                    <a:gd name="T5" fmla="*/ 2 h 307"/>
                    <a:gd name="T6" fmla="*/ 106 w 218"/>
                    <a:gd name="T7" fmla="*/ 5 h 307"/>
                    <a:gd name="T8" fmla="*/ 125 w 218"/>
                    <a:gd name="T9" fmla="*/ 12 h 307"/>
                    <a:gd name="T10" fmla="*/ 144 w 218"/>
                    <a:gd name="T11" fmla="*/ 23 h 307"/>
                    <a:gd name="T12" fmla="*/ 159 w 218"/>
                    <a:gd name="T13" fmla="*/ 35 h 307"/>
                    <a:gd name="T14" fmla="*/ 174 w 218"/>
                    <a:gd name="T15" fmla="*/ 56 h 307"/>
                    <a:gd name="T16" fmla="*/ 184 w 218"/>
                    <a:gd name="T17" fmla="*/ 72 h 307"/>
                    <a:gd name="T18" fmla="*/ 195 w 218"/>
                    <a:gd name="T19" fmla="*/ 97 h 307"/>
                    <a:gd name="T20" fmla="*/ 206 w 218"/>
                    <a:gd name="T21" fmla="*/ 128 h 307"/>
                    <a:gd name="T22" fmla="*/ 212 w 218"/>
                    <a:gd name="T23" fmla="*/ 157 h 307"/>
                    <a:gd name="T24" fmla="*/ 216 w 218"/>
                    <a:gd name="T25" fmla="*/ 182 h 307"/>
                    <a:gd name="T26" fmla="*/ 217 w 218"/>
                    <a:gd name="T27" fmla="*/ 211 h 307"/>
                    <a:gd name="T28" fmla="*/ 214 w 218"/>
                    <a:gd name="T29" fmla="*/ 240 h 307"/>
                    <a:gd name="T30" fmla="*/ 208 w 218"/>
                    <a:gd name="T31" fmla="*/ 263 h 307"/>
                    <a:gd name="T32" fmla="*/ 196 w 218"/>
                    <a:gd name="T33" fmla="*/ 290 h 307"/>
                    <a:gd name="T34" fmla="*/ 190 w 218"/>
                    <a:gd name="T35" fmla="*/ 300 h 307"/>
                    <a:gd name="T36" fmla="*/ 176 w 218"/>
                    <a:gd name="T37" fmla="*/ 303 h 307"/>
                    <a:gd name="T38" fmla="*/ 152 w 218"/>
                    <a:gd name="T39" fmla="*/ 306 h 307"/>
                    <a:gd name="T40" fmla="*/ 143 w 218"/>
                    <a:gd name="T41" fmla="*/ 306 h 307"/>
                    <a:gd name="T42" fmla="*/ 127 w 218"/>
                    <a:gd name="T43" fmla="*/ 303 h 307"/>
                    <a:gd name="T44" fmla="*/ 116 w 218"/>
                    <a:gd name="T45" fmla="*/ 297 h 307"/>
                    <a:gd name="T46" fmla="*/ 97 w 218"/>
                    <a:gd name="T47" fmla="*/ 284 h 307"/>
                    <a:gd name="T48" fmla="*/ 78 w 218"/>
                    <a:gd name="T49" fmla="*/ 270 h 307"/>
                    <a:gd name="T50" fmla="*/ 63 w 218"/>
                    <a:gd name="T51" fmla="*/ 254 h 307"/>
                    <a:gd name="T52" fmla="*/ 54 w 218"/>
                    <a:gd name="T53" fmla="*/ 244 h 307"/>
                    <a:gd name="T54" fmla="*/ 43 w 218"/>
                    <a:gd name="T55" fmla="*/ 230 h 307"/>
                    <a:gd name="T56" fmla="*/ 32 w 218"/>
                    <a:gd name="T57" fmla="*/ 214 h 307"/>
                    <a:gd name="T58" fmla="*/ 22 w 218"/>
                    <a:gd name="T59" fmla="*/ 187 h 307"/>
                    <a:gd name="T60" fmla="*/ 11 w 218"/>
                    <a:gd name="T61" fmla="*/ 162 h 307"/>
                    <a:gd name="T62" fmla="*/ 3 w 218"/>
                    <a:gd name="T63" fmla="*/ 135 h 307"/>
                    <a:gd name="T64" fmla="*/ 0 w 218"/>
                    <a:gd name="T65" fmla="*/ 105 h 307"/>
                    <a:gd name="T66" fmla="*/ 1 w 218"/>
                    <a:gd name="T67" fmla="*/ 78 h 307"/>
                    <a:gd name="T68" fmla="*/ 2 w 218"/>
                    <a:gd name="T69" fmla="*/ 59 h 307"/>
                    <a:gd name="T70" fmla="*/ 8 w 218"/>
                    <a:gd name="T71" fmla="*/ 42 h 307"/>
                    <a:gd name="T72" fmla="*/ 16 w 218"/>
                    <a:gd name="T73" fmla="*/ 26 h 307"/>
                    <a:gd name="T74" fmla="*/ 32 w 218"/>
                    <a:gd name="T75" fmla="*/ 12 h 3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18"/>
                    <a:gd name="T115" fmla="*/ 0 h 307"/>
                    <a:gd name="T116" fmla="*/ 218 w 218"/>
                    <a:gd name="T117" fmla="*/ 307 h 30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18" h="307">
                      <a:moveTo>
                        <a:pt x="32" y="12"/>
                      </a:moveTo>
                      <a:lnTo>
                        <a:pt x="60" y="0"/>
                      </a:lnTo>
                      <a:lnTo>
                        <a:pt x="83" y="2"/>
                      </a:lnTo>
                      <a:lnTo>
                        <a:pt x="106" y="5"/>
                      </a:lnTo>
                      <a:lnTo>
                        <a:pt x="125" y="12"/>
                      </a:lnTo>
                      <a:lnTo>
                        <a:pt x="144" y="23"/>
                      </a:lnTo>
                      <a:lnTo>
                        <a:pt x="159" y="35"/>
                      </a:lnTo>
                      <a:lnTo>
                        <a:pt x="174" y="56"/>
                      </a:lnTo>
                      <a:lnTo>
                        <a:pt x="184" y="72"/>
                      </a:lnTo>
                      <a:lnTo>
                        <a:pt x="195" y="97"/>
                      </a:lnTo>
                      <a:lnTo>
                        <a:pt x="206" y="128"/>
                      </a:lnTo>
                      <a:lnTo>
                        <a:pt x="212" y="157"/>
                      </a:lnTo>
                      <a:lnTo>
                        <a:pt x="216" y="182"/>
                      </a:lnTo>
                      <a:lnTo>
                        <a:pt x="217" y="211"/>
                      </a:lnTo>
                      <a:lnTo>
                        <a:pt x="214" y="240"/>
                      </a:lnTo>
                      <a:lnTo>
                        <a:pt x="208" y="263"/>
                      </a:lnTo>
                      <a:lnTo>
                        <a:pt x="196" y="290"/>
                      </a:lnTo>
                      <a:lnTo>
                        <a:pt x="190" y="300"/>
                      </a:lnTo>
                      <a:lnTo>
                        <a:pt x="176" y="303"/>
                      </a:lnTo>
                      <a:lnTo>
                        <a:pt x="152" y="306"/>
                      </a:lnTo>
                      <a:lnTo>
                        <a:pt x="143" y="306"/>
                      </a:lnTo>
                      <a:lnTo>
                        <a:pt x="127" y="303"/>
                      </a:lnTo>
                      <a:lnTo>
                        <a:pt x="116" y="297"/>
                      </a:lnTo>
                      <a:lnTo>
                        <a:pt x="97" y="284"/>
                      </a:lnTo>
                      <a:lnTo>
                        <a:pt x="78" y="270"/>
                      </a:lnTo>
                      <a:lnTo>
                        <a:pt x="63" y="254"/>
                      </a:lnTo>
                      <a:lnTo>
                        <a:pt x="54" y="244"/>
                      </a:lnTo>
                      <a:lnTo>
                        <a:pt x="43" y="230"/>
                      </a:lnTo>
                      <a:lnTo>
                        <a:pt x="32" y="214"/>
                      </a:lnTo>
                      <a:lnTo>
                        <a:pt x="22" y="187"/>
                      </a:lnTo>
                      <a:lnTo>
                        <a:pt x="11" y="162"/>
                      </a:lnTo>
                      <a:lnTo>
                        <a:pt x="3" y="135"/>
                      </a:lnTo>
                      <a:lnTo>
                        <a:pt x="0" y="105"/>
                      </a:lnTo>
                      <a:lnTo>
                        <a:pt x="1" y="78"/>
                      </a:lnTo>
                      <a:lnTo>
                        <a:pt x="2" y="59"/>
                      </a:lnTo>
                      <a:lnTo>
                        <a:pt x="8" y="42"/>
                      </a:lnTo>
                      <a:lnTo>
                        <a:pt x="16" y="26"/>
                      </a:lnTo>
                      <a:lnTo>
                        <a:pt x="32" y="12"/>
                      </a:lnTo>
                    </a:path>
                  </a:pathLst>
                </a:custGeom>
                <a:solidFill>
                  <a:srgbClr val="FF8000"/>
                </a:solidFill>
                <a:ln w="12700" cap="rnd" cmpd="sng">
                  <a:solidFill>
                    <a:srgbClr val="000000"/>
                  </a:solidFill>
                  <a:prstDash val="solid"/>
                  <a:round/>
                  <a:headEnd type="none" w="med" len="med"/>
                  <a:tailEnd type="none" w="med" len="med"/>
                </a:ln>
              </p:spPr>
              <p:txBody>
                <a:bodyPr/>
                <a:lstStyle/>
                <a:p>
                  <a:endParaRPr lang="en-US"/>
                </a:p>
              </p:txBody>
            </p:sp>
            <p:grpSp>
              <p:nvGrpSpPr>
                <p:cNvPr id="100407" name="Group 32"/>
                <p:cNvGrpSpPr>
                  <a:grpSpLocks/>
                </p:cNvGrpSpPr>
                <p:nvPr/>
              </p:nvGrpSpPr>
              <p:grpSpPr bwMode="auto">
                <a:xfrm>
                  <a:off x="3676" y="3532"/>
                  <a:ext cx="107" cy="126"/>
                  <a:chOff x="3676" y="3532"/>
                  <a:chExt cx="107" cy="126"/>
                </a:xfrm>
              </p:grpSpPr>
              <p:sp>
                <p:nvSpPr>
                  <p:cNvPr id="100408" name="Oval 33"/>
                  <p:cNvSpPr>
                    <a:spLocks noChangeArrowheads="1"/>
                  </p:cNvSpPr>
                  <p:nvPr/>
                </p:nvSpPr>
                <p:spPr bwMode="auto">
                  <a:xfrm>
                    <a:off x="3681" y="3532"/>
                    <a:ext cx="34" cy="42"/>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409" name="Oval 34"/>
                  <p:cNvSpPr>
                    <a:spLocks noChangeArrowheads="1"/>
                  </p:cNvSpPr>
                  <p:nvPr/>
                </p:nvSpPr>
                <p:spPr bwMode="auto">
                  <a:xfrm>
                    <a:off x="3748" y="3554"/>
                    <a:ext cx="35" cy="42"/>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410" name="Oval 35"/>
                  <p:cNvSpPr>
                    <a:spLocks noChangeArrowheads="1"/>
                  </p:cNvSpPr>
                  <p:nvPr/>
                </p:nvSpPr>
                <p:spPr bwMode="auto">
                  <a:xfrm>
                    <a:off x="3676" y="3616"/>
                    <a:ext cx="35" cy="42"/>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grpSp>
          <p:nvGrpSpPr>
            <p:cNvPr id="100362" name="Group 36"/>
            <p:cNvGrpSpPr>
              <a:grpSpLocks/>
            </p:cNvGrpSpPr>
            <p:nvPr/>
          </p:nvGrpSpPr>
          <p:grpSpPr bwMode="auto">
            <a:xfrm>
              <a:off x="4866" y="2620"/>
              <a:ext cx="374" cy="663"/>
              <a:chOff x="4866" y="2620"/>
              <a:chExt cx="374" cy="663"/>
            </a:xfrm>
          </p:grpSpPr>
          <p:grpSp>
            <p:nvGrpSpPr>
              <p:cNvPr id="100395" name="Group 37"/>
              <p:cNvGrpSpPr>
                <a:grpSpLocks/>
              </p:cNvGrpSpPr>
              <p:nvPr/>
            </p:nvGrpSpPr>
            <p:grpSpPr bwMode="auto">
              <a:xfrm>
                <a:off x="4866" y="2620"/>
                <a:ext cx="374" cy="663"/>
                <a:chOff x="4866" y="2620"/>
                <a:chExt cx="374" cy="663"/>
              </a:xfrm>
            </p:grpSpPr>
            <p:sp>
              <p:nvSpPr>
                <p:cNvPr id="100402" name="Freeform 38"/>
                <p:cNvSpPr>
                  <a:spLocks/>
                </p:cNvSpPr>
                <p:nvPr/>
              </p:nvSpPr>
              <p:spPr bwMode="auto">
                <a:xfrm>
                  <a:off x="4866" y="2620"/>
                  <a:ext cx="374" cy="663"/>
                </a:xfrm>
                <a:custGeom>
                  <a:avLst/>
                  <a:gdLst>
                    <a:gd name="T0" fmla="*/ 2 w 374"/>
                    <a:gd name="T1" fmla="*/ 44 h 663"/>
                    <a:gd name="T2" fmla="*/ 12 w 374"/>
                    <a:gd name="T3" fmla="*/ 74 h 663"/>
                    <a:gd name="T4" fmla="*/ 15 w 374"/>
                    <a:gd name="T5" fmla="*/ 108 h 663"/>
                    <a:gd name="T6" fmla="*/ 18 w 374"/>
                    <a:gd name="T7" fmla="*/ 150 h 663"/>
                    <a:gd name="T8" fmla="*/ 15 w 374"/>
                    <a:gd name="T9" fmla="*/ 195 h 663"/>
                    <a:gd name="T10" fmla="*/ 15 w 374"/>
                    <a:gd name="T11" fmla="*/ 236 h 663"/>
                    <a:gd name="T12" fmla="*/ 20 w 374"/>
                    <a:gd name="T13" fmla="*/ 280 h 663"/>
                    <a:gd name="T14" fmla="*/ 27 w 374"/>
                    <a:gd name="T15" fmla="*/ 337 h 663"/>
                    <a:gd name="T16" fmla="*/ 34 w 374"/>
                    <a:gd name="T17" fmla="*/ 425 h 663"/>
                    <a:gd name="T18" fmla="*/ 35 w 374"/>
                    <a:gd name="T19" fmla="*/ 513 h 663"/>
                    <a:gd name="T20" fmla="*/ 41 w 374"/>
                    <a:gd name="T21" fmla="*/ 562 h 663"/>
                    <a:gd name="T22" fmla="*/ 50 w 374"/>
                    <a:gd name="T23" fmla="*/ 594 h 663"/>
                    <a:gd name="T24" fmla="*/ 67 w 374"/>
                    <a:gd name="T25" fmla="*/ 618 h 663"/>
                    <a:gd name="T26" fmla="*/ 90 w 374"/>
                    <a:gd name="T27" fmla="*/ 638 h 663"/>
                    <a:gd name="T28" fmla="*/ 112 w 374"/>
                    <a:gd name="T29" fmla="*/ 647 h 663"/>
                    <a:gd name="T30" fmla="*/ 143 w 374"/>
                    <a:gd name="T31" fmla="*/ 657 h 663"/>
                    <a:gd name="T32" fmla="*/ 166 w 374"/>
                    <a:gd name="T33" fmla="*/ 662 h 663"/>
                    <a:gd name="T34" fmla="*/ 199 w 374"/>
                    <a:gd name="T35" fmla="*/ 657 h 663"/>
                    <a:gd name="T36" fmla="*/ 224 w 374"/>
                    <a:gd name="T37" fmla="*/ 651 h 663"/>
                    <a:gd name="T38" fmla="*/ 254 w 374"/>
                    <a:gd name="T39" fmla="*/ 643 h 663"/>
                    <a:gd name="T40" fmla="*/ 284 w 374"/>
                    <a:gd name="T41" fmla="*/ 632 h 663"/>
                    <a:gd name="T42" fmla="*/ 308 w 374"/>
                    <a:gd name="T43" fmla="*/ 614 h 663"/>
                    <a:gd name="T44" fmla="*/ 322 w 374"/>
                    <a:gd name="T45" fmla="*/ 599 h 663"/>
                    <a:gd name="T46" fmla="*/ 335 w 374"/>
                    <a:gd name="T47" fmla="*/ 578 h 663"/>
                    <a:gd name="T48" fmla="*/ 351 w 374"/>
                    <a:gd name="T49" fmla="*/ 549 h 663"/>
                    <a:gd name="T50" fmla="*/ 363 w 374"/>
                    <a:gd name="T51" fmla="*/ 521 h 663"/>
                    <a:gd name="T52" fmla="*/ 371 w 374"/>
                    <a:gd name="T53" fmla="*/ 489 h 663"/>
                    <a:gd name="T54" fmla="*/ 373 w 374"/>
                    <a:gd name="T55" fmla="*/ 456 h 663"/>
                    <a:gd name="T56" fmla="*/ 370 w 374"/>
                    <a:gd name="T57" fmla="*/ 426 h 663"/>
                    <a:gd name="T58" fmla="*/ 368 w 374"/>
                    <a:gd name="T59" fmla="*/ 394 h 663"/>
                    <a:gd name="T60" fmla="*/ 362 w 374"/>
                    <a:gd name="T61" fmla="*/ 367 h 663"/>
                    <a:gd name="T62" fmla="*/ 340 w 374"/>
                    <a:gd name="T63" fmla="*/ 316 h 663"/>
                    <a:gd name="T64" fmla="*/ 320 w 374"/>
                    <a:gd name="T65" fmla="*/ 275 h 663"/>
                    <a:gd name="T66" fmla="*/ 298 w 374"/>
                    <a:gd name="T67" fmla="*/ 237 h 663"/>
                    <a:gd name="T68" fmla="*/ 275 w 374"/>
                    <a:gd name="T69" fmla="*/ 207 h 663"/>
                    <a:gd name="T70" fmla="*/ 243 w 374"/>
                    <a:gd name="T71" fmla="*/ 168 h 663"/>
                    <a:gd name="T72" fmla="*/ 204 w 374"/>
                    <a:gd name="T73" fmla="*/ 116 h 663"/>
                    <a:gd name="T74" fmla="*/ 180 w 374"/>
                    <a:gd name="T75" fmla="*/ 78 h 663"/>
                    <a:gd name="T76" fmla="*/ 155 w 374"/>
                    <a:gd name="T77" fmla="*/ 43 h 663"/>
                    <a:gd name="T78" fmla="*/ 128 w 374"/>
                    <a:gd name="T79" fmla="*/ 17 h 663"/>
                    <a:gd name="T80" fmla="*/ 112 w 374"/>
                    <a:gd name="T81" fmla="*/ 4 h 663"/>
                    <a:gd name="T82" fmla="*/ 96 w 374"/>
                    <a:gd name="T83" fmla="*/ 0 h 663"/>
                    <a:gd name="T84" fmla="*/ 42 w 374"/>
                    <a:gd name="T85" fmla="*/ 4 h 663"/>
                    <a:gd name="T86" fmla="*/ 19 w 374"/>
                    <a:gd name="T87" fmla="*/ 9 h 663"/>
                    <a:gd name="T88" fmla="*/ 8 w 374"/>
                    <a:gd name="T89" fmla="*/ 14 h 663"/>
                    <a:gd name="T90" fmla="*/ 0 w 374"/>
                    <a:gd name="T91" fmla="*/ 28 h 663"/>
                    <a:gd name="T92" fmla="*/ 2 w 374"/>
                    <a:gd name="T93" fmla="*/ 44 h 66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74"/>
                    <a:gd name="T142" fmla="*/ 0 h 663"/>
                    <a:gd name="T143" fmla="*/ 374 w 374"/>
                    <a:gd name="T144" fmla="*/ 663 h 663"/>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74" h="663">
                      <a:moveTo>
                        <a:pt x="2" y="44"/>
                      </a:moveTo>
                      <a:lnTo>
                        <a:pt x="12" y="74"/>
                      </a:lnTo>
                      <a:lnTo>
                        <a:pt x="15" y="108"/>
                      </a:lnTo>
                      <a:lnTo>
                        <a:pt x="18" y="150"/>
                      </a:lnTo>
                      <a:lnTo>
                        <a:pt x="15" y="195"/>
                      </a:lnTo>
                      <a:lnTo>
                        <a:pt x="15" y="236"/>
                      </a:lnTo>
                      <a:lnTo>
                        <a:pt x="20" y="280"/>
                      </a:lnTo>
                      <a:lnTo>
                        <a:pt x="27" y="337"/>
                      </a:lnTo>
                      <a:lnTo>
                        <a:pt x="34" y="425"/>
                      </a:lnTo>
                      <a:lnTo>
                        <a:pt x="35" y="513"/>
                      </a:lnTo>
                      <a:lnTo>
                        <a:pt x="41" y="562"/>
                      </a:lnTo>
                      <a:lnTo>
                        <a:pt x="50" y="594"/>
                      </a:lnTo>
                      <a:lnTo>
                        <a:pt x="67" y="618"/>
                      </a:lnTo>
                      <a:lnTo>
                        <a:pt x="90" y="638"/>
                      </a:lnTo>
                      <a:lnTo>
                        <a:pt x="112" y="647"/>
                      </a:lnTo>
                      <a:lnTo>
                        <a:pt x="143" y="657"/>
                      </a:lnTo>
                      <a:lnTo>
                        <a:pt x="166" y="662"/>
                      </a:lnTo>
                      <a:lnTo>
                        <a:pt x="199" y="657"/>
                      </a:lnTo>
                      <a:lnTo>
                        <a:pt x="224" y="651"/>
                      </a:lnTo>
                      <a:lnTo>
                        <a:pt x="254" y="643"/>
                      </a:lnTo>
                      <a:lnTo>
                        <a:pt x="284" y="632"/>
                      </a:lnTo>
                      <a:lnTo>
                        <a:pt x="308" y="614"/>
                      </a:lnTo>
                      <a:lnTo>
                        <a:pt x="322" y="599"/>
                      </a:lnTo>
                      <a:lnTo>
                        <a:pt x="335" y="578"/>
                      </a:lnTo>
                      <a:lnTo>
                        <a:pt x="351" y="549"/>
                      </a:lnTo>
                      <a:lnTo>
                        <a:pt x="363" y="521"/>
                      </a:lnTo>
                      <a:lnTo>
                        <a:pt x="371" y="489"/>
                      </a:lnTo>
                      <a:lnTo>
                        <a:pt x="373" y="456"/>
                      </a:lnTo>
                      <a:lnTo>
                        <a:pt x="370" y="426"/>
                      </a:lnTo>
                      <a:lnTo>
                        <a:pt x="368" y="394"/>
                      </a:lnTo>
                      <a:lnTo>
                        <a:pt x="362" y="367"/>
                      </a:lnTo>
                      <a:lnTo>
                        <a:pt x="340" y="316"/>
                      </a:lnTo>
                      <a:lnTo>
                        <a:pt x="320" y="275"/>
                      </a:lnTo>
                      <a:lnTo>
                        <a:pt x="298" y="237"/>
                      </a:lnTo>
                      <a:lnTo>
                        <a:pt x="275" y="207"/>
                      </a:lnTo>
                      <a:lnTo>
                        <a:pt x="243" y="168"/>
                      </a:lnTo>
                      <a:lnTo>
                        <a:pt x="204" y="116"/>
                      </a:lnTo>
                      <a:lnTo>
                        <a:pt x="180" y="78"/>
                      </a:lnTo>
                      <a:lnTo>
                        <a:pt x="155" y="43"/>
                      </a:lnTo>
                      <a:lnTo>
                        <a:pt x="128" y="17"/>
                      </a:lnTo>
                      <a:lnTo>
                        <a:pt x="112" y="4"/>
                      </a:lnTo>
                      <a:lnTo>
                        <a:pt x="96" y="0"/>
                      </a:lnTo>
                      <a:lnTo>
                        <a:pt x="42" y="4"/>
                      </a:lnTo>
                      <a:lnTo>
                        <a:pt x="19" y="9"/>
                      </a:lnTo>
                      <a:lnTo>
                        <a:pt x="8" y="14"/>
                      </a:lnTo>
                      <a:lnTo>
                        <a:pt x="0" y="28"/>
                      </a:lnTo>
                      <a:lnTo>
                        <a:pt x="2" y="44"/>
                      </a:lnTo>
                    </a:path>
                  </a:pathLst>
                </a:custGeom>
                <a:solidFill>
                  <a:srgbClr val="A05000"/>
                </a:solidFill>
                <a:ln w="12700" cap="rnd" cmpd="sng">
                  <a:solidFill>
                    <a:srgbClr val="000000"/>
                  </a:solidFill>
                  <a:prstDash val="solid"/>
                  <a:round/>
                  <a:headEnd type="none" w="med" len="med"/>
                  <a:tailEnd type="none" w="med" len="med"/>
                </a:ln>
              </p:spPr>
              <p:txBody>
                <a:bodyPr/>
                <a:lstStyle/>
                <a:p>
                  <a:endParaRPr lang="en-US"/>
                </a:p>
              </p:txBody>
            </p:sp>
            <p:sp>
              <p:nvSpPr>
                <p:cNvPr id="100403" name="Freeform 39"/>
                <p:cNvSpPr>
                  <a:spLocks/>
                </p:cNvSpPr>
                <p:nvPr/>
              </p:nvSpPr>
              <p:spPr bwMode="auto">
                <a:xfrm>
                  <a:off x="5001" y="3223"/>
                  <a:ext cx="66" cy="52"/>
                </a:xfrm>
                <a:custGeom>
                  <a:avLst/>
                  <a:gdLst>
                    <a:gd name="T0" fmla="*/ 65 w 66"/>
                    <a:gd name="T1" fmla="*/ 0 h 52"/>
                    <a:gd name="T2" fmla="*/ 59 w 66"/>
                    <a:gd name="T3" fmla="*/ 13 h 52"/>
                    <a:gd name="T4" fmla="*/ 49 w 66"/>
                    <a:gd name="T5" fmla="*/ 27 h 52"/>
                    <a:gd name="T6" fmla="*/ 40 w 66"/>
                    <a:gd name="T7" fmla="*/ 38 h 52"/>
                    <a:gd name="T8" fmla="*/ 21 w 66"/>
                    <a:gd name="T9" fmla="*/ 46 h 52"/>
                    <a:gd name="T10" fmla="*/ 0 w 66"/>
                    <a:gd name="T11" fmla="*/ 51 h 52"/>
                    <a:gd name="T12" fmla="*/ 0 60000 65536"/>
                    <a:gd name="T13" fmla="*/ 0 60000 65536"/>
                    <a:gd name="T14" fmla="*/ 0 60000 65536"/>
                    <a:gd name="T15" fmla="*/ 0 60000 65536"/>
                    <a:gd name="T16" fmla="*/ 0 60000 65536"/>
                    <a:gd name="T17" fmla="*/ 0 60000 65536"/>
                    <a:gd name="T18" fmla="*/ 0 w 66"/>
                    <a:gd name="T19" fmla="*/ 0 h 52"/>
                    <a:gd name="T20" fmla="*/ 66 w 66"/>
                    <a:gd name="T21" fmla="*/ 52 h 52"/>
                  </a:gdLst>
                  <a:ahLst/>
                  <a:cxnLst>
                    <a:cxn ang="T12">
                      <a:pos x="T0" y="T1"/>
                    </a:cxn>
                    <a:cxn ang="T13">
                      <a:pos x="T2" y="T3"/>
                    </a:cxn>
                    <a:cxn ang="T14">
                      <a:pos x="T4" y="T5"/>
                    </a:cxn>
                    <a:cxn ang="T15">
                      <a:pos x="T6" y="T7"/>
                    </a:cxn>
                    <a:cxn ang="T16">
                      <a:pos x="T8" y="T9"/>
                    </a:cxn>
                    <a:cxn ang="T17">
                      <a:pos x="T10" y="T11"/>
                    </a:cxn>
                  </a:cxnLst>
                  <a:rect l="T18" t="T19" r="T20" b="T21"/>
                  <a:pathLst>
                    <a:path w="66" h="52">
                      <a:moveTo>
                        <a:pt x="65" y="0"/>
                      </a:moveTo>
                      <a:lnTo>
                        <a:pt x="59" y="13"/>
                      </a:lnTo>
                      <a:lnTo>
                        <a:pt x="49" y="27"/>
                      </a:lnTo>
                      <a:lnTo>
                        <a:pt x="40" y="38"/>
                      </a:lnTo>
                      <a:lnTo>
                        <a:pt x="21" y="46"/>
                      </a:lnTo>
                      <a:lnTo>
                        <a:pt x="0" y="51"/>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00396" name="Group 40"/>
              <p:cNvGrpSpPr>
                <a:grpSpLocks/>
              </p:cNvGrpSpPr>
              <p:nvPr/>
            </p:nvGrpSpPr>
            <p:grpSpPr bwMode="auto">
              <a:xfrm>
                <a:off x="4992" y="3089"/>
                <a:ext cx="202" cy="134"/>
                <a:chOff x="4992" y="3089"/>
                <a:chExt cx="202" cy="134"/>
              </a:xfrm>
            </p:grpSpPr>
            <p:sp>
              <p:nvSpPr>
                <p:cNvPr id="100397" name="Freeform 41"/>
                <p:cNvSpPr>
                  <a:spLocks/>
                </p:cNvSpPr>
                <p:nvPr/>
              </p:nvSpPr>
              <p:spPr bwMode="auto">
                <a:xfrm>
                  <a:off x="4992" y="3089"/>
                  <a:ext cx="202" cy="134"/>
                </a:xfrm>
                <a:custGeom>
                  <a:avLst/>
                  <a:gdLst>
                    <a:gd name="T0" fmla="*/ 176 w 202"/>
                    <a:gd name="T1" fmla="*/ 0 h 134"/>
                    <a:gd name="T2" fmla="*/ 155 w 202"/>
                    <a:gd name="T3" fmla="*/ 0 h 134"/>
                    <a:gd name="T4" fmla="*/ 138 w 202"/>
                    <a:gd name="T5" fmla="*/ 4 h 134"/>
                    <a:gd name="T6" fmla="*/ 123 w 202"/>
                    <a:gd name="T7" fmla="*/ 12 h 134"/>
                    <a:gd name="T8" fmla="*/ 103 w 202"/>
                    <a:gd name="T9" fmla="*/ 22 h 134"/>
                    <a:gd name="T10" fmla="*/ 77 w 202"/>
                    <a:gd name="T11" fmla="*/ 39 h 134"/>
                    <a:gd name="T12" fmla="*/ 49 w 202"/>
                    <a:gd name="T13" fmla="*/ 55 h 134"/>
                    <a:gd name="T14" fmla="*/ 32 w 202"/>
                    <a:gd name="T15" fmla="*/ 71 h 134"/>
                    <a:gd name="T16" fmla="*/ 16 w 202"/>
                    <a:gd name="T17" fmla="*/ 85 h 134"/>
                    <a:gd name="T18" fmla="*/ 3 w 202"/>
                    <a:gd name="T19" fmla="*/ 101 h 134"/>
                    <a:gd name="T20" fmla="*/ 0 w 202"/>
                    <a:gd name="T21" fmla="*/ 110 h 134"/>
                    <a:gd name="T22" fmla="*/ 5 w 202"/>
                    <a:gd name="T23" fmla="*/ 120 h 134"/>
                    <a:gd name="T24" fmla="*/ 17 w 202"/>
                    <a:gd name="T25" fmla="*/ 128 h 134"/>
                    <a:gd name="T26" fmla="*/ 40 w 202"/>
                    <a:gd name="T27" fmla="*/ 131 h 134"/>
                    <a:gd name="T28" fmla="*/ 70 w 202"/>
                    <a:gd name="T29" fmla="*/ 133 h 134"/>
                    <a:gd name="T30" fmla="*/ 106 w 202"/>
                    <a:gd name="T31" fmla="*/ 129 h 134"/>
                    <a:gd name="T32" fmla="*/ 136 w 202"/>
                    <a:gd name="T33" fmla="*/ 120 h 134"/>
                    <a:gd name="T34" fmla="*/ 153 w 202"/>
                    <a:gd name="T35" fmla="*/ 110 h 134"/>
                    <a:gd name="T36" fmla="*/ 165 w 202"/>
                    <a:gd name="T37" fmla="*/ 98 h 134"/>
                    <a:gd name="T38" fmla="*/ 175 w 202"/>
                    <a:gd name="T39" fmla="*/ 81 h 134"/>
                    <a:gd name="T40" fmla="*/ 183 w 202"/>
                    <a:gd name="T41" fmla="*/ 66 h 134"/>
                    <a:gd name="T42" fmla="*/ 195 w 202"/>
                    <a:gd name="T43" fmla="*/ 39 h 134"/>
                    <a:gd name="T44" fmla="*/ 201 w 202"/>
                    <a:gd name="T45" fmla="*/ 22 h 134"/>
                    <a:gd name="T46" fmla="*/ 198 w 202"/>
                    <a:gd name="T47" fmla="*/ 8 h 134"/>
                    <a:gd name="T48" fmla="*/ 193 w 202"/>
                    <a:gd name="T49" fmla="*/ 3 h 134"/>
                    <a:gd name="T50" fmla="*/ 176 w 202"/>
                    <a:gd name="T51" fmla="*/ 0 h 13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02"/>
                    <a:gd name="T79" fmla="*/ 0 h 134"/>
                    <a:gd name="T80" fmla="*/ 202 w 202"/>
                    <a:gd name="T81" fmla="*/ 134 h 13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02" h="134">
                      <a:moveTo>
                        <a:pt x="176" y="0"/>
                      </a:moveTo>
                      <a:lnTo>
                        <a:pt x="155" y="0"/>
                      </a:lnTo>
                      <a:lnTo>
                        <a:pt x="138" y="4"/>
                      </a:lnTo>
                      <a:lnTo>
                        <a:pt x="123" y="12"/>
                      </a:lnTo>
                      <a:lnTo>
                        <a:pt x="103" y="22"/>
                      </a:lnTo>
                      <a:lnTo>
                        <a:pt x="77" y="39"/>
                      </a:lnTo>
                      <a:lnTo>
                        <a:pt x="49" y="55"/>
                      </a:lnTo>
                      <a:lnTo>
                        <a:pt x="32" y="71"/>
                      </a:lnTo>
                      <a:lnTo>
                        <a:pt x="16" y="85"/>
                      </a:lnTo>
                      <a:lnTo>
                        <a:pt x="3" y="101"/>
                      </a:lnTo>
                      <a:lnTo>
                        <a:pt x="0" y="110"/>
                      </a:lnTo>
                      <a:lnTo>
                        <a:pt x="5" y="120"/>
                      </a:lnTo>
                      <a:lnTo>
                        <a:pt x="17" y="128"/>
                      </a:lnTo>
                      <a:lnTo>
                        <a:pt x="40" y="131"/>
                      </a:lnTo>
                      <a:lnTo>
                        <a:pt x="70" y="133"/>
                      </a:lnTo>
                      <a:lnTo>
                        <a:pt x="106" y="129"/>
                      </a:lnTo>
                      <a:lnTo>
                        <a:pt x="136" y="120"/>
                      </a:lnTo>
                      <a:lnTo>
                        <a:pt x="153" y="110"/>
                      </a:lnTo>
                      <a:lnTo>
                        <a:pt x="165" y="98"/>
                      </a:lnTo>
                      <a:lnTo>
                        <a:pt x="175" y="81"/>
                      </a:lnTo>
                      <a:lnTo>
                        <a:pt x="183" y="66"/>
                      </a:lnTo>
                      <a:lnTo>
                        <a:pt x="195" y="39"/>
                      </a:lnTo>
                      <a:lnTo>
                        <a:pt x="201" y="22"/>
                      </a:lnTo>
                      <a:lnTo>
                        <a:pt x="198" y="8"/>
                      </a:lnTo>
                      <a:lnTo>
                        <a:pt x="193" y="3"/>
                      </a:lnTo>
                      <a:lnTo>
                        <a:pt x="176" y="0"/>
                      </a:lnTo>
                    </a:path>
                  </a:pathLst>
                </a:custGeom>
                <a:solidFill>
                  <a:srgbClr val="FF8000"/>
                </a:solidFill>
                <a:ln w="12700" cap="rnd" cmpd="sng">
                  <a:solidFill>
                    <a:srgbClr val="000000"/>
                  </a:solidFill>
                  <a:prstDash val="solid"/>
                  <a:round/>
                  <a:headEnd type="none" w="med" len="med"/>
                  <a:tailEnd type="none" w="med" len="med"/>
                </a:ln>
              </p:spPr>
              <p:txBody>
                <a:bodyPr/>
                <a:lstStyle/>
                <a:p>
                  <a:endParaRPr lang="en-US"/>
                </a:p>
              </p:txBody>
            </p:sp>
            <p:grpSp>
              <p:nvGrpSpPr>
                <p:cNvPr id="100398" name="Group 42"/>
                <p:cNvGrpSpPr>
                  <a:grpSpLocks/>
                </p:cNvGrpSpPr>
                <p:nvPr/>
              </p:nvGrpSpPr>
              <p:grpSpPr bwMode="auto">
                <a:xfrm>
                  <a:off x="5080" y="3110"/>
                  <a:ext cx="70" cy="71"/>
                  <a:chOff x="5080" y="3110"/>
                  <a:chExt cx="70" cy="71"/>
                </a:xfrm>
              </p:grpSpPr>
              <p:sp>
                <p:nvSpPr>
                  <p:cNvPr id="100399" name="Oval 43"/>
                  <p:cNvSpPr>
                    <a:spLocks noChangeArrowheads="1"/>
                  </p:cNvSpPr>
                  <p:nvPr/>
                </p:nvSpPr>
                <p:spPr bwMode="auto">
                  <a:xfrm>
                    <a:off x="5080" y="3140"/>
                    <a:ext cx="17" cy="16"/>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400" name="Oval 44"/>
                  <p:cNvSpPr>
                    <a:spLocks noChangeArrowheads="1"/>
                  </p:cNvSpPr>
                  <p:nvPr/>
                </p:nvSpPr>
                <p:spPr bwMode="auto">
                  <a:xfrm>
                    <a:off x="5134" y="3110"/>
                    <a:ext cx="16" cy="16"/>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401" name="Oval 45"/>
                  <p:cNvSpPr>
                    <a:spLocks noChangeArrowheads="1"/>
                  </p:cNvSpPr>
                  <p:nvPr/>
                </p:nvSpPr>
                <p:spPr bwMode="auto">
                  <a:xfrm>
                    <a:off x="5103" y="3164"/>
                    <a:ext cx="17" cy="17"/>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grpSp>
          <p:nvGrpSpPr>
            <p:cNvPr id="100363" name="Group 46"/>
            <p:cNvGrpSpPr>
              <a:grpSpLocks/>
            </p:cNvGrpSpPr>
            <p:nvPr/>
          </p:nvGrpSpPr>
          <p:grpSpPr bwMode="auto">
            <a:xfrm>
              <a:off x="3770" y="2618"/>
              <a:ext cx="380" cy="569"/>
              <a:chOff x="3770" y="2618"/>
              <a:chExt cx="380" cy="569"/>
            </a:xfrm>
          </p:grpSpPr>
          <p:grpSp>
            <p:nvGrpSpPr>
              <p:cNvPr id="100386" name="Group 47"/>
              <p:cNvGrpSpPr>
                <a:grpSpLocks/>
              </p:cNvGrpSpPr>
              <p:nvPr/>
            </p:nvGrpSpPr>
            <p:grpSpPr bwMode="auto">
              <a:xfrm>
                <a:off x="3770" y="2618"/>
                <a:ext cx="380" cy="569"/>
                <a:chOff x="3770" y="2618"/>
                <a:chExt cx="380" cy="569"/>
              </a:xfrm>
            </p:grpSpPr>
            <p:sp>
              <p:nvSpPr>
                <p:cNvPr id="100393" name="Freeform 48"/>
                <p:cNvSpPr>
                  <a:spLocks/>
                </p:cNvSpPr>
                <p:nvPr/>
              </p:nvSpPr>
              <p:spPr bwMode="auto">
                <a:xfrm>
                  <a:off x="3770" y="2618"/>
                  <a:ext cx="380" cy="569"/>
                </a:xfrm>
                <a:custGeom>
                  <a:avLst/>
                  <a:gdLst>
                    <a:gd name="T0" fmla="*/ 379 w 380"/>
                    <a:gd name="T1" fmla="*/ 71 h 569"/>
                    <a:gd name="T2" fmla="*/ 374 w 380"/>
                    <a:gd name="T3" fmla="*/ 52 h 569"/>
                    <a:gd name="T4" fmla="*/ 359 w 380"/>
                    <a:gd name="T5" fmla="*/ 32 h 569"/>
                    <a:gd name="T6" fmla="*/ 343 w 380"/>
                    <a:gd name="T7" fmla="*/ 15 h 569"/>
                    <a:gd name="T8" fmla="*/ 328 w 380"/>
                    <a:gd name="T9" fmla="*/ 4 h 569"/>
                    <a:gd name="T10" fmla="*/ 309 w 380"/>
                    <a:gd name="T11" fmla="*/ 0 h 569"/>
                    <a:gd name="T12" fmla="*/ 281 w 380"/>
                    <a:gd name="T13" fmla="*/ 0 h 569"/>
                    <a:gd name="T14" fmla="*/ 259 w 380"/>
                    <a:gd name="T15" fmla="*/ 7 h 569"/>
                    <a:gd name="T16" fmla="*/ 241 w 380"/>
                    <a:gd name="T17" fmla="*/ 21 h 569"/>
                    <a:gd name="T18" fmla="*/ 216 w 380"/>
                    <a:gd name="T19" fmla="*/ 41 h 569"/>
                    <a:gd name="T20" fmla="*/ 195 w 380"/>
                    <a:gd name="T21" fmla="*/ 63 h 569"/>
                    <a:gd name="T22" fmla="*/ 165 w 380"/>
                    <a:gd name="T23" fmla="*/ 102 h 569"/>
                    <a:gd name="T24" fmla="*/ 140 w 380"/>
                    <a:gd name="T25" fmla="*/ 137 h 569"/>
                    <a:gd name="T26" fmla="*/ 106 w 380"/>
                    <a:gd name="T27" fmla="*/ 184 h 569"/>
                    <a:gd name="T28" fmla="*/ 67 w 380"/>
                    <a:gd name="T29" fmla="*/ 243 h 569"/>
                    <a:gd name="T30" fmla="*/ 34 w 380"/>
                    <a:gd name="T31" fmla="*/ 297 h 569"/>
                    <a:gd name="T32" fmla="*/ 10 w 380"/>
                    <a:gd name="T33" fmla="*/ 343 h 569"/>
                    <a:gd name="T34" fmla="*/ 1 w 380"/>
                    <a:gd name="T35" fmla="*/ 370 h 569"/>
                    <a:gd name="T36" fmla="*/ 0 w 380"/>
                    <a:gd name="T37" fmla="*/ 394 h 569"/>
                    <a:gd name="T38" fmla="*/ 0 w 380"/>
                    <a:gd name="T39" fmla="*/ 427 h 569"/>
                    <a:gd name="T40" fmla="*/ 7 w 380"/>
                    <a:gd name="T41" fmla="*/ 456 h 569"/>
                    <a:gd name="T42" fmla="*/ 16 w 380"/>
                    <a:gd name="T43" fmla="*/ 482 h 569"/>
                    <a:gd name="T44" fmla="*/ 32 w 380"/>
                    <a:gd name="T45" fmla="*/ 505 h 569"/>
                    <a:gd name="T46" fmla="*/ 54 w 380"/>
                    <a:gd name="T47" fmla="*/ 524 h 569"/>
                    <a:gd name="T48" fmla="*/ 78 w 380"/>
                    <a:gd name="T49" fmla="*/ 538 h 569"/>
                    <a:gd name="T50" fmla="*/ 105 w 380"/>
                    <a:gd name="T51" fmla="*/ 547 h 569"/>
                    <a:gd name="T52" fmla="*/ 129 w 380"/>
                    <a:gd name="T53" fmla="*/ 554 h 569"/>
                    <a:gd name="T54" fmla="*/ 156 w 380"/>
                    <a:gd name="T55" fmla="*/ 562 h 569"/>
                    <a:gd name="T56" fmla="*/ 190 w 380"/>
                    <a:gd name="T57" fmla="*/ 566 h 569"/>
                    <a:gd name="T58" fmla="*/ 203 w 380"/>
                    <a:gd name="T59" fmla="*/ 566 h 569"/>
                    <a:gd name="T60" fmla="*/ 233 w 380"/>
                    <a:gd name="T61" fmla="*/ 568 h 569"/>
                    <a:gd name="T62" fmla="*/ 265 w 380"/>
                    <a:gd name="T63" fmla="*/ 568 h 569"/>
                    <a:gd name="T64" fmla="*/ 289 w 380"/>
                    <a:gd name="T65" fmla="*/ 562 h 569"/>
                    <a:gd name="T66" fmla="*/ 308 w 380"/>
                    <a:gd name="T67" fmla="*/ 544 h 569"/>
                    <a:gd name="T68" fmla="*/ 321 w 380"/>
                    <a:gd name="T69" fmla="*/ 527 h 569"/>
                    <a:gd name="T70" fmla="*/ 332 w 380"/>
                    <a:gd name="T71" fmla="*/ 508 h 569"/>
                    <a:gd name="T72" fmla="*/ 343 w 380"/>
                    <a:gd name="T73" fmla="*/ 484 h 569"/>
                    <a:gd name="T74" fmla="*/ 349 w 380"/>
                    <a:gd name="T75" fmla="*/ 455 h 569"/>
                    <a:gd name="T76" fmla="*/ 354 w 380"/>
                    <a:gd name="T77" fmla="*/ 427 h 569"/>
                    <a:gd name="T78" fmla="*/ 357 w 380"/>
                    <a:gd name="T79" fmla="*/ 402 h 569"/>
                    <a:gd name="T80" fmla="*/ 355 w 380"/>
                    <a:gd name="T81" fmla="*/ 362 h 569"/>
                    <a:gd name="T82" fmla="*/ 355 w 380"/>
                    <a:gd name="T83" fmla="*/ 317 h 569"/>
                    <a:gd name="T84" fmla="*/ 357 w 380"/>
                    <a:gd name="T85" fmla="*/ 267 h 569"/>
                    <a:gd name="T86" fmla="*/ 357 w 380"/>
                    <a:gd name="T87" fmla="*/ 221 h 569"/>
                    <a:gd name="T88" fmla="*/ 360 w 380"/>
                    <a:gd name="T89" fmla="*/ 188 h 569"/>
                    <a:gd name="T90" fmla="*/ 362 w 380"/>
                    <a:gd name="T91" fmla="*/ 159 h 569"/>
                    <a:gd name="T92" fmla="*/ 369 w 380"/>
                    <a:gd name="T93" fmla="*/ 128 h 569"/>
                    <a:gd name="T94" fmla="*/ 378 w 380"/>
                    <a:gd name="T95" fmla="*/ 94 h 569"/>
                    <a:gd name="T96" fmla="*/ 379 w 380"/>
                    <a:gd name="T97" fmla="*/ 71 h 56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80"/>
                    <a:gd name="T148" fmla="*/ 0 h 569"/>
                    <a:gd name="T149" fmla="*/ 380 w 380"/>
                    <a:gd name="T150" fmla="*/ 569 h 56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80" h="569">
                      <a:moveTo>
                        <a:pt x="379" y="71"/>
                      </a:moveTo>
                      <a:lnTo>
                        <a:pt x="374" y="52"/>
                      </a:lnTo>
                      <a:lnTo>
                        <a:pt x="359" y="32"/>
                      </a:lnTo>
                      <a:lnTo>
                        <a:pt x="343" y="15"/>
                      </a:lnTo>
                      <a:lnTo>
                        <a:pt x="328" y="4"/>
                      </a:lnTo>
                      <a:lnTo>
                        <a:pt x="309" y="0"/>
                      </a:lnTo>
                      <a:lnTo>
                        <a:pt x="281" y="0"/>
                      </a:lnTo>
                      <a:lnTo>
                        <a:pt x="259" y="7"/>
                      </a:lnTo>
                      <a:lnTo>
                        <a:pt x="241" y="21"/>
                      </a:lnTo>
                      <a:lnTo>
                        <a:pt x="216" y="41"/>
                      </a:lnTo>
                      <a:lnTo>
                        <a:pt x="195" y="63"/>
                      </a:lnTo>
                      <a:lnTo>
                        <a:pt x="165" y="102"/>
                      </a:lnTo>
                      <a:lnTo>
                        <a:pt x="140" y="137"/>
                      </a:lnTo>
                      <a:lnTo>
                        <a:pt x="106" y="184"/>
                      </a:lnTo>
                      <a:lnTo>
                        <a:pt x="67" y="243"/>
                      </a:lnTo>
                      <a:lnTo>
                        <a:pt x="34" y="297"/>
                      </a:lnTo>
                      <a:lnTo>
                        <a:pt x="10" y="343"/>
                      </a:lnTo>
                      <a:lnTo>
                        <a:pt x="1" y="370"/>
                      </a:lnTo>
                      <a:lnTo>
                        <a:pt x="0" y="394"/>
                      </a:lnTo>
                      <a:lnTo>
                        <a:pt x="0" y="427"/>
                      </a:lnTo>
                      <a:lnTo>
                        <a:pt x="7" y="456"/>
                      </a:lnTo>
                      <a:lnTo>
                        <a:pt x="16" y="482"/>
                      </a:lnTo>
                      <a:lnTo>
                        <a:pt x="32" y="505"/>
                      </a:lnTo>
                      <a:lnTo>
                        <a:pt x="54" y="524"/>
                      </a:lnTo>
                      <a:lnTo>
                        <a:pt x="78" y="538"/>
                      </a:lnTo>
                      <a:lnTo>
                        <a:pt x="105" y="547"/>
                      </a:lnTo>
                      <a:lnTo>
                        <a:pt x="129" y="554"/>
                      </a:lnTo>
                      <a:lnTo>
                        <a:pt x="156" y="562"/>
                      </a:lnTo>
                      <a:lnTo>
                        <a:pt x="190" y="566"/>
                      </a:lnTo>
                      <a:lnTo>
                        <a:pt x="203" y="566"/>
                      </a:lnTo>
                      <a:lnTo>
                        <a:pt x="233" y="568"/>
                      </a:lnTo>
                      <a:lnTo>
                        <a:pt x="265" y="568"/>
                      </a:lnTo>
                      <a:lnTo>
                        <a:pt x="289" y="562"/>
                      </a:lnTo>
                      <a:lnTo>
                        <a:pt x="308" y="544"/>
                      </a:lnTo>
                      <a:lnTo>
                        <a:pt x="321" y="527"/>
                      </a:lnTo>
                      <a:lnTo>
                        <a:pt x="332" y="508"/>
                      </a:lnTo>
                      <a:lnTo>
                        <a:pt x="343" y="484"/>
                      </a:lnTo>
                      <a:lnTo>
                        <a:pt x="349" y="455"/>
                      </a:lnTo>
                      <a:lnTo>
                        <a:pt x="354" y="427"/>
                      </a:lnTo>
                      <a:lnTo>
                        <a:pt x="357" y="402"/>
                      </a:lnTo>
                      <a:lnTo>
                        <a:pt x="355" y="362"/>
                      </a:lnTo>
                      <a:lnTo>
                        <a:pt x="355" y="317"/>
                      </a:lnTo>
                      <a:lnTo>
                        <a:pt x="357" y="267"/>
                      </a:lnTo>
                      <a:lnTo>
                        <a:pt x="357" y="221"/>
                      </a:lnTo>
                      <a:lnTo>
                        <a:pt x="360" y="188"/>
                      </a:lnTo>
                      <a:lnTo>
                        <a:pt x="362" y="159"/>
                      </a:lnTo>
                      <a:lnTo>
                        <a:pt x="369" y="128"/>
                      </a:lnTo>
                      <a:lnTo>
                        <a:pt x="378" y="94"/>
                      </a:lnTo>
                      <a:lnTo>
                        <a:pt x="379" y="71"/>
                      </a:lnTo>
                    </a:path>
                  </a:pathLst>
                </a:custGeom>
                <a:solidFill>
                  <a:srgbClr val="A05000"/>
                </a:solidFill>
                <a:ln w="12700" cap="rnd" cmpd="sng">
                  <a:solidFill>
                    <a:srgbClr val="000000"/>
                  </a:solidFill>
                  <a:prstDash val="solid"/>
                  <a:round/>
                  <a:headEnd type="none" w="med" len="med"/>
                  <a:tailEnd type="none" w="med" len="med"/>
                </a:ln>
              </p:spPr>
              <p:txBody>
                <a:bodyPr/>
                <a:lstStyle/>
                <a:p>
                  <a:endParaRPr lang="en-US"/>
                </a:p>
              </p:txBody>
            </p:sp>
            <p:sp>
              <p:nvSpPr>
                <p:cNvPr id="100394" name="Freeform 49"/>
                <p:cNvSpPr>
                  <a:spLocks/>
                </p:cNvSpPr>
                <p:nvPr/>
              </p:nvSpPr>
              <p:spPr bwMode="auto">
                <a:xfrm>
                  <a:off x="4012" y="3125"/>
                  <a:ext cx="60" cy="50"/>
                </a:xfrm>
                <a:custGeom>
                  <a:avLst/>
                  <a:gdLst>
                    <a:gd name="T0" fmla="*/ 0 w 60"/>
                    <a:gd name="T1" fmla="*/ 0 h 50"/>
                    <a:gd name="T2" fmla="*/ 7 w 60"/>
                    <a:gd name="T3" fmla="*/ 16 h 50"/>
                    <a:gd name="T4" fmla="*/ 18 w 60"/>
                    <a:gd name="T5" fmla="*/ 27 h 50"/>
                    <a:gd name="T6" fmla="*/ 29 w 60"/>
                    <a:gd name="T7" fmla="*/ 38 h 50"/>
                    <a:gd name="T8" fmla="*/ 45 w 60"/>
                    <a:gd name="T9" fmla="*/ 46 h 50"/>
                    <a:gd name="T10" fmla="*/ 59 w 60"/>
                    <a:gd name="T11" fmla="*/ 49 h 50"/>
                    <a:gd name="T12" fmla="*/ 0 60000 65536"/>
                    <a:gd name="T13" fmla="*/ 0 60000 65536"/>
                    <a:gd name="T14" fmla="*/ 0 60000 65536"/>
                    <a:gd name="T15" fmla="*/ 0 60000 65536"/>
                    <a:gd name="T16" fmla="*/ 0 60000 65536"/>
                    <a:gd name="T17" fmla="*/ 0 60000 65536"/>
                    <a:gd name="T18" fmla="*/ 0 w 60"/>
                    <a:gd name="T19" fmla="*/ 0 h 50"/>
                    <a:gd name="T20" fmla="*/ 60 w 60"/>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60" h="50">
                      <a:moveTo>
                        <a:pt x="0" y="0"/>
                      </a:moveTo>
                      <a:lnTo>
                        <a:pt x="7" y="16"/>
                      </a:lnTo>
                      <a:lnTo>
                        <a:pt x="18" y="27"/>
                      </a:lnTo>
                      <a:lnTo>
                        <a:pt x="29" y="38"/>
                      </a:lnTo>
                      <a:lnTo>
                        <a:pt x="45" y="46"/>
                      </a:lnTo>
                      <a:lnTo>
                        <a:pt x="59" y="49"/>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00387" name="Group 50"/>
              <p:cNvGrpSpPr>
                <a:grpSpLocks/>
              </p:cNvGrpSpPr>
              <p:nvPr/>
            </p:nvGrpSpPr>
            <p:grpSpPr bwMode="auto">
              <a:xfrm>
                <a:off x="3840" y="2923"/>
                <a:ext cx="251" cy="201"/>
                <a:chOff x="3840" y="2923"/>
                <a:chExt cx="251" cy="201"/>
              </a:xfrm>
            </p:grpSpPr>
            <p:sp>
              <p:nvSpPr>
                <p:cNvPr id="100388" name="Freeform 51"/>
                <p:cNvSpPr>
                  <a:spLocks/>
                </p:cNvSpPr>
                <p:nvPr/>
              </p:nvSpPr>
              <p:spPr bwMode="auto">
                <a:xfrm>
                  <a:off x="3840" y="2923"/>
                  <a:ext cx="251" cy="201"/>
                </a:xfrm>
                <a:custGeom>
                  <a:avLst/>
                  <a:gdLst>
                    <a:gd name="T0" fmla="*/ 21 w 251"/>
                    <a:gd name="T1" fmla="*/ 27 h 201"/>
                    <a:gd name="T2" fmla="*/ 29 w 251"/>
                    <a:gd name="T3" fmla="*/ 16 h 201"/>
                    <a:gd name="T4" fmla="*/ 43 w 251"/>
                    <a:gd name="T5" fmla="*/ 6 h 201"/>
                    <a:gd name="T6" fmla="*/ 66 w 251"/>
                    <a:gd name="T7" fmla="*/ 0 h 201"/>
                    <a:gd name="T8" fmla="*/ 104 w 251"/>
                    <a:gd name="T9" fmla="*/ 0 h 201"/>
                    <a:gd name="T10" fmla="*/ 133 w 251"/>
                    <a:gd name="T11" fmla="*/ 4 h 201"/>
                    <a:gd name="T12" fmla="*/ 157 w 251"/>
                    <a:gd name="T13" fmla="*/ 12 h 201"/>
                    <a:gd name="T14" fmla="*/ 181 w 251"/>
                    <a:gd name="T15" fmla="*/ 25 h 201"/>
                    <a:gd name="T16" fmla="*/ 205 w 251"/>
                    <a:gd name="T17" fmla="*/ 42 h 201"/>
                    <a:gd name="T18" fmla="*/ 221 w 251"/>
                    <a:gd name="T19" fmla="*/ 64 h 201"/>
                    <a:gd name="T20" fmla="*/ 235 w 251"/>
                    <a:gd name="T21" fmla="*/ 86 h 201"/>
                    <a:gd name="T22" fmla="*/ 243 w 251"/>
                    <a:gd name="T23" fmla="*/ 109 h 201"/>
                    <a:gd name="T24" fmla="*/ 247 w 251"/>
                    <a:gd name="T25" fmla="*/ 131 h 201"/>
                    <a:gd name="T26" fmla="*/ 250 w 251"/>
                    <a:gd name="T27" fmla="*/ 151 h 201"/>
                    <a:gd name="T28" fmla="*/ 247 w 251"/>
                    <a:gd name="T29" fmla="*/ 170 h 201"/>
                    <a:gd name="T30" fmla="*/ 236 w 251"/>
                    <a:gd name="T31" fmla="*/ 182 h 201"/>
                    <a:gd name="T32" fmla="*/ 216 w 251"/>
                    <a:gd name="T33" fmla="*/ 195 h 201"/>
                    <a:gd name="T34" fmla="*/ 183 w 251"/>
                    <a:gd name="T35" fmla="*/ 200 h 201"/>
                    <a:gd name="T36" fmla="*/ 135 w 251"/>
                    <a:gd name="T37" fmla="*/ 200 h 201"/>
                    <a:gd name="T38" fmla="*/ 95 w 251"/>
                    <a:gd name="T39" fmla="*/ 196 h 201"/>
                    <a:gd name="T40" fmla="*/ 66 w 251"/>
                    <a:gd name="T41" fmla="*/ 189 h 201"/>
                    <a:gd name="T42" fmla="*/ 43 w 251"/>
                    <a:gd name="T43" fmla="*/ 177 h 201"/>
                    <a:gd name="T44" fmla="*/ 29 w 251"/>
                    <a:gd name="T45" fmla="*/ 166 h 201"/>
                    <a:gd name="T46" fmla="*/ 18 w 251"/>
                    <a:gd name="T47" fmla="*/ 151 h 201"/>
                    <a:gd name="T48" fmla="*/ 11 w 251"/>
                    <a:gd name="T49" fmla="*/ 136 h 201"/>
                    <a:gd name="T50" fmla="*/ 3 w 251"/>
                    <a:gd name="T51" fmla="*/ 119 h 201"/>
                    <a:gd name="T52" fmla="*/ 0 w 251"/>
                    <a:gd name="T53" fmla="*/ 100 h 201"/>
                    <a:gd name="T54" fmla="*/ 0 w 251"/>
                    <a:gd name="T55" fmla="*/ 79 h 201"/>
                    <a:gd name="T56" fmla="*/ 6 w 251"/>
                    <a:gd name="T57" fmla="*/ 55 h 201"/>
                    <a:gd name="T58" fmla="*/ 21 w 251"/>
                    <a:gd name="T59" fmla="*/ 27 h 20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51"/>
                    <a:gd name="T91" fmla="*/ 0 h 201"/>
                    <a:gd name="T92" fmla="*/ 251 w 251"/>
                    <a:gd name="T93" fmla="*/ 201 h 20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51" h="201">
                      <a:moveTo>
                        <a:pt x="21" y="27"/>
                      </a:moveTo>
                      <a:lnTo>
                        <a:pt x="29" y="16"/>
                      </a:lnTo>
                      <a:lnTo>
                        <a:pt x="43" y="6"/>
                      </a:lnTo>
                      <a:lnTo>
                        <a:pt x="66" y="0"/>
                      </a:lnTo>
                      <a:lnTo>
                        <a:pt x="104" y="0"/>
                      </a:lnTo>
                      <a:lnTo>
                        <a:pt x="133" y="4"/>
                      </a:lnTo>
                      <a:lnTo>
                        <a:pt x="157" y="12"/>
                      </a:lnTo>
                      <a:lnTo>
                        <a:pt x="181" y="25"/>
                      </a:lnTo>
                      <a:lnTo>
                        <a:pt x="205" y="42"/>
                      </a:lnTo>
                      <a:lnTo>
                        <a:pt x="221" y="64"/>
                      </a:lnTo>
                      <a:lnTo>
                        <a:pt x="235" y="86"/>
                      </a:lnTo>
                      <a:lnTo>
                        <a:pt x="243" y="109"/>
                      </a:lnTo>
                      <a:lnTo>
                        <a:pt x="247" y="131"/>
                      </a:lnTo>
                      <a:lnTo>
                        <a:pt x="250" y="151"/>
                      </a:lnTo>
                      <a:lnTo>
                        <a:pt x="247" y="170"/>
                      </a:lnTo>
                      <a:lnTo>
                        <a:pt x="236" y="182"/>
                      </a:lnTo>
                      <a:lnTo>
                        <a:pt x="216" y="195"/>
                      </a:lnTo>
                      <a:lnTo>
                        <a:pt x="183" y="200"/>
                      </a:lnTo>
                      <a:lnTo>
                        <a:pt x="135" y="200"/>
                      </a:lnTo>
                      <a:lnTo>
                        <a:pt x="95" y="196"/>
                      </a:lnTo>
                      <a:lnTo>
                        <a:pt x="66" y="189"/>
                      </a:lnTo>
                      <a:lnTo>
                        <a:pt x="43" y="177"/>
                      </a:lnTo>
                      <a:lnTo>
                        <a:pt x="29" y="166"/>
                      </a:lnTo>
                      <a:lnTo>
                        <a:pt x="18" y="151"/>
                      </a:lnTo>
                      <a:lnTo>
                        <a:pt x="11" y="136"/>
                      </a:lnTo>
                      <a:lnTo>
                        <a:pt x="3" y="119"/>
                      </a:lnTo>
                      <a:lnTo>
                        <a:pt x="0" y="100"/>
                      </a:lnTo>
                      <a:lnTo>
                        <a:pt x="0" y="79"/>
                      </a:lnTo>
                      <a:lnTo>
                        <a:pt x="6" y="55"/>
                      </a:lnTo>
                      <a:lnTo>
                        <a:pt x="21" y="27"/>
                      </a:lnTo>
                    </a:path>
                  </a:pathLst>
                </a:custGeom>
                <a:solidFill>
                  <a:srgbClr val="FF8000"/>
                </a:solidFill>
                <a:ln w="12700" cap="rnd" cmpd="sng">
                  <a:solidFill>
                    <a:srgbClr val="000000"/>
                  </a:solidFill>
                  <a:prstDash val="solid"/>
                  <a:round/>
                  <a:headEnd type="none" w="med" len="med"/>
                  <a:tailEnd type="none" w="med" len="med"/>
                </a:ln>
              </p:spPr>
              <p:txBody>
                <a:bodyPr/>
                <a:lstStyle/>
                <a:p>
                  <a:endParaRPr lang="en-US"/>
                </a:p>
              </p:txBody>
            </p:sp>
            <p:grpSp>
              <p:nvGrpSpPr>
                <p:cNvPr id="100389" name="Group 52"/>
                <p:cNvGrpSpPr>
                  <a:grpSpLocks/>
                </p:cNvGrpSpPr>
                <p:nvPr/>
              </p:nvGrpSpPr>
              <p:grpSpPr bwMode="auto">
                <a:xfrm>
                  <a:off x="3871" y="2942"/>
                  <a:ext cx="124" cy="66"/>
                  <a:chOff x="3871" y="2942"/>
                  <a:chExt cx="124" cy="66"/>
                </a:xfrm>
              </p:grpSpPr>
              <p:sp>
                <p:nvSpPr>
                  <p:cNvPr id="100390" name="Oval 53"/>
                  <p:cNvSpPr>
                    <a:spLocks noChangeArrowheads="1"/>
                  </p:cNvSpPr>
                  <p:nvPr/>
                </p:nvSpPr>
                <p:spPr bwMode="auto">
                  <a:xfrm>
                    <a:off x="3871" y="2988"/>
                    <a:ext cx="20" cy="20"/>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391" name="Oval 54"/>
                  <p:cNvSpPr>
                    <a:spLocks noChangeArrowheads="1"/>
                  </p:cNvSpPr>
                  <p:nvPr/>
                </p:nvSpPr>
                <p:spPr bwMode="auto">
                  <a:xfrm>
                    <a:off x="3920" y="2942"/>
                    <a:ext cx="20" cy="20"/>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392" name="Oval 55"/>
                  <p:cNvSpPr>
                    <a:spLocks noChangeArrowheads="1"/>
                  </p:cNvSpPr>
                  <p:nvPr/>
                </p:nvSpPr>
                <p:spPr bwMode="auto">
                  <a:xfrm>
                    <a:off x="3974" y="2962"/>
                    <a:ext cx="21" cy="20"/>
                  </a:xfrm>
                  <a:prstGeom prst="ellipse">
                    <a:avLst/>
                  </a:prstGeom>
                  <a:solidFill>
                    <a:srgbClr val="000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grpSp>
          <p:nvGrpSpPr>
            <p:cNvPr id="100364" name="Group 56"/>
            <p:cNvGrpSpPr>
              <a:grpSpLocks/>
            </p:cNvGrpSpPr>
            <p:nvPr/>
          </p:nvGrpSpPr>
          <p:grpSpPr bwMode="auto">
            <a:xfrm>
              <a:off x="4055" y="1829"/>
              <a:ext cx="888" cy="794"/>
              <a:chOff x="4055" y="1829"/>
              <a:chExt cx="888" cy="794"/>
            </a:xfrm>
          </p:grpSpPr>
          <p:grpSp>
            <p:nvGrpSpPr>
              <p:cNvPr id="100365" name="Group 57"/>
              <p:cNvGrpSpPr>
                <a:grpSpLocks/>
              </p:cNvGrpSpPr>
              <p:nvPr/>
            </p:nvGrpSpPr>
            <p:grpSpPr bwMode="auto">
              <a:xfrm>
                <a:off x="4055" y="1829"/>
                <a:ext cx="888" cy="794"/>
                <a:chOff x="4055" y="1829"/>
                <a:chExt cx="888" cy="794"/>
              </a:xfrm>
            </p:grpSpPr>
            <p:sp>
              <p:nvSpPr>
                <p:cNvPr id="100384" name="Freeform 58"/>
                <p:cNvSpPr>
                  <a:spLocks/>
                </p:cNvSpPr>
                <p:nvPr/>
              </p:nvSpPr>
              <p:spPr bwMode="auto">
                <a:xfrm>
                  <a:off x="4055" y="1830"/>
                  <a:ext cx="888" cy="793"/>
                </a:xfrm>
                <a:custGeom>
                  <a:avLst/>
                  <a:gdLst>
                    <a:gd name="T0" fmla="*/ 426 w 888"/>
                    <a:gd name="T1" fmla="*/ 0 h 793"/>
                    <a:gd name="T2" fmla="*/ 380 w 888"/>
                    <a:gd name="T3" fmla="*/ 6 h 793"/>
                    <a:gd name="T4" fmla="*/ 333 w 888"/>
                    <a:gd name="T5" fmla="*/ 13 h 793"/>
                    <a:gd name="T6" fmla="*/ 289 w 888"/>
                    <a:gd name="T7" fmla="*/ 26 h 793"/>
                    <a:gd name="T8" fmla="*/ 247 w 888"/>
                    <a:gd name="T9" fmla="*/ 47 h 793"/>
                    <a:gd name="T10" fmla="*/ 198 w 888"/>
                    <a:gd name="T11" fmla="*/ 75 h 793"/>
                    <a:gd name="T12" fmla="*/ 160 w 888"/>
                    <a:gd name="T13" fmla="*/ 103 h 793"/>
                    <a:gd name="T14" fmla="*/ 124 w 888"/>
                    <a:gd name="T15" fmla="*/ 129 h 793"/>
                    <a:gd name="T16" fmla="*/ 89 w 888"/>
                    <a:gd name="T17" fmla="*/ 164 h 793"/>
                    <a:gd name="T18" fmla="*/ 49 w 888"/>
                    <a:gd name="T19" fmla="*/ 223 h 793"/>
                    <a:gd name="T20" fmla="*/ 16 w 888"/>
                    <a:gd name="T21" fmla="*/ 294 h 793"/>
                    <a:gd name="T22" fmla="*/ 0 w 888"/>
                    <a:gd name="T23" fmla="*/ 393 h 793"/>
                    <a:gd name="T24" fmla="*/ 3 w 888"/>
                    <a:gd name="T25" fmla="*/ 456 h 793"/>
                    <a:gd name="T26" fmla="*/ 11 w 888"/>
                    <a:gd name="T27" fmla="*/ 526 h 793"/>
                    <a:gd name="T28" fmla="*/ 38 w 888"/>
                    <a:gd name="T29" fmla="*/ 591 h 793"/>
                    <a:gd name="T30" fmla="*/ 82 w 888"/>
                    <a:gd name="T31" fmla="*/ 648 h 793"/>
                    <a:gd name="T32" fmla="*/ 112 w 888"/>
                    <a:gd name="T33" fmla="*/ 681 h 793"/>
                    <a:gd name="T34" fmla="*/ 147 w 888"/>
                    <a:gd name="T35" fmla="*/ 711 h 793"/>
                    <a:gd name="T36" fmla="*/ 174 w 888"/>
                    <a:gd name="T37" fmla="*/ 735 h 793"/>
                    <a:gd name="T38" fmla="*/ 193 w 888"/>
                    <a:gd name="T39" fmla="*/ 754 h 793"/>
                    <a:gd name="T40" fmla="*/ 229 w 888"/>
                    <a:gd name="T41" fmla="*/ 773 h 793"/>
                    <a:gd name="T42" fmla="*/ 258 w 888"/>
                    <a:gd name="T43" fmla="*/ 784 h 793"/>
                    <a:gd name="T44" fmla="*/ 307 w 888"/>
                    <a:gd name="T45" fmla="*/ 792 h 793"/>
                    <a:gd name="T46" fmla="*/ 391 w 888"/>
                    <a:gd name="T47" fmla="*/ 792 h 793"/>
                    <a:gd name="T48" fmla="*/ 618 w 888"/>
                    <a:gd name="T49" fmla="*/ 789 h 793"/>
                    <a:gd name="T50" fmla="*/ 670 w 888"/>
                    <a:gd name="T51" fmla="*/ 784 h 793"/>
                    <a:gd name="T52" fmla="*/ 708 w 888"/>
                    <a:gd name="T53" fmla="*/ 762 h 793"/>
                    <a:gd name="T54" fmla="*/ 735 w 888"/>
                    <a:gd name="T55" fmla="*/ 738 h 793"/>
                    <a:gd name="T56" fmla="*/ 765 w 888"/>
                    <a:gd name="T57" fmla="*/ 708 h 793"/>
                    <a:gd name="T58" fmla="*/ 792 w 888"/>
                    <a:gd name="T59" fmla="*/ 673 h 793"/>
                    <a:gd name="T60" fmla="*/ 814 w 888"/>
                    <a:gd name="T61" fmla="*/ 637 h 793"/>
                    <a:gd name="T62" fmla="*/ 841 w 888"/>
                    <a:gd name="T63" fmla="*/ 596 h 793"/>
                    <a:gd name="T64" fmla="*/ 863 w 888"/>
                    <a:gd name="T65" fmla="*/ 553 h 793"/>
                    <a:gd name="T66" fmla="*/ 882 w 888"/>
                    <a:gd name="T67" fmla="*/ 480 h 793"/>
                    <a:gd name="T68" fmla="*/ 887 w 888"/>
                    <a:gd name="T69" fmla="*/ 412 h 793"/>
                    <a:gd name="T70" fmla="*/ 882 w 888"/>
                    <a:gd name="T71" fmla="*/ 366 h 793"/>
                    <a:gd name="T72" fmla="*/ 874 w 888"/>
                    <a:gd name="T73" fmla="*/ 310 h 793"/>
                    <a:gd name="T74" fmla="*/ 855 w 888"/>
                    <a:gd name="T75" fmla="*/ 241 h 793"/>
                    <a:gd name="T76" fmla="*/ 834 w 888"/>
                    <a:gd name="T77" fmla="*/ 196 h 793"/>
                    <a:gd name="T78" fmla="*/ 809 w 888"/>
                    <a:gd name="T79" fmla="*/ 155 h 793"/>
                    <a:gd name="T80" fmla="*/ 780 w 888"/>
                    <a:gd name="T81" fmla="*/ 125 h 793"/>
                    <a:gd name="T82" fmla="*/ 749 w 888"/>
                    <a:gd name="T83" fmla="*/ 102 h 793"/>
                    <a:gd name="T84" fmla="*/ 709 w 888"/>
                    <a:gd name="T85" fmla="*/ 77 h 793"/>
                    <a:gd name="T86" fmla="*/ 668 w 888"/>
                    <a:gd name="T87" fmla="*/ 52 h 793"/>
                    <a:gd name="T88" fmla="*/ 614 w 888"/>
                    <a:gd name="T89" fmla="*/ 30 h 793"/>
                    <a:gd name="T90" fmla="*/ 574 w 888"/>
                    <a:gd name="T91" fmla="*/ 15 h 793"/>
                    <a:gd name="T92" fmla="*/ 517 w 888"/>
                    <a:gd name="T93" fmla="*/ 3 h 793"/>
                    <a:gd name="T94" fmla="*/ 489 w 888"/>
                    <a:gd name="T95" fmla="*/ 0 h 793"/>
                    <a:gd name="T96" fmla="*/ 426 w 888"/>
                    <a:gd name="T97" fmla="*/ 0 h 7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888"/>
                    <a:gd name="T148" fmla="*/ 0 h 793"/>
                    <a:gd name="T149" fmla="*/ 888 w 888"/>
                    <a:gd name="T150" fmla="*/ 793 h 79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888" h="793">
                      <a:moveTo>
                        <a:pt x="426" y="0"/>
                      </a:moveTo>
                      <a:lnTo>
                        <a:pt x="380" y="6"/>
                      </a:lnTo>
                      <a:lnTo>
                        <a:pt x="333" y="13"/>
                      </a:lnTo>
                      <a:lnTo>
                        <a:pt x="289" y="26"/>
                      </a:lnTo>
                      <a:lnTo>
                        <a:pt x="247" y="47"/>
                      </a:lnTo>
                      <a:lnTo>
                        <a:pt x="198" y="75"/>
                      </a:lnTo>
                      <a:lnTo>
                        <a:pt x="160" y="103"/>
                      </a:lnTo>
                      <a:lnTo>
                        <a:pt x="124" y="129"/>
                      </a:lnTo>
                      <a:lnTo>
                        <a:pt x="89" y="164"/>
                      </a:lnTo>
                      <a:lnTo>
                        <a:pt x="49" y="223"/>
                      </a:lnTo>
                      <a:lnTo>
                        <a:pt x="16" y="294"/>
                      </a:lnTo>
                      <a:lnTo>
                        <a:pt x="0" y="393"/>
                      </a:lnTo>
                      <a:lnTo>
                        <a:pt x="3" y="456"/>
                      </a:lnTo>
                      <a:lnTo>
                        <a:pt x="11" y="526"/>
                      </a:lnTo>
                      <a:lnTo>
                        <a:pt x="38" y="591"/>
                      </a:lnTo>
                      <a:lnTo>
                        <a:pt x="82" y="648"/>
                      </a:lnTo>
                      <a:lnTo>
                        <a:pt x="112" y="681"/>
                      </a:lnTo>
                      <a:lnTo>
                        <a:pt x="147" y="711"/>
                      </a:lnTo>
                      <a:lnTo>
                        <a:pt x="174" y="735"/>
                      </a:lnTo>
                      <a:lnTo>
                        <a:pt x="193" y="754"/>
                      </a:lnTo>
                      <a:lnTo>
                        <a:pt x="229" y="773"/>
                      </a:lnTo>
                      <a:lnTo>
                        <a:pt x="258" y="784"/>
                      </a:lnTo>
                      <a:lnTo>
                        <a:pt x="307" y="792"/>
                      </a:lnTo>
                      <a:lnTo>
                        <a:pt x="391" y="792"/>
                      </a:lnTo>
                      <a:lnTo>
                        <a:pt x="618" y="789"/>
                      </a:lnTo>
                      <a:lnTo>
                        <a:pt x="670" y="784"/>
                      </a:lnTo>
                      <a:lnTo>
                        <a:pt x="708" y="762"/>
                      </a:lnTo>
                      <a:lnTo>
                        <a:pt x="735" y="738"/>
                      </a:lnTo>
                      <a:lnTo>
                        <a:pt x="765" y="708"/>
                      </a:lnTo>
                      <a:lnTo>
                        <a:pt x="792" y="673"/>
                      </a:lnTo>
                      <a:lnTo>
                        <a:pt x="814" y="637"/>
                      </a:lnTo>
                      <a:lnTo>
                        <a:pt x="841" y="596"/>
                      </a:lnTo>
                      <a:lnTo>
                        <a:pt x="863" y="553"/>
                      </a:lnTo>
                      <a:lnTo>
                        <a:pt x="882" y="480"/>
                      </a:lnTo>
                      <a:lnTo>
                        <a:pt x="887" y="412"/>
                      </a:lnTo>
                      <a:lnTo>
                        <a:pt x="882" y="366"/>
                      </a:lnTo>
                      <a:lnTo>
                        <a:pt x="874" y="310"/>
                      </a:lnTo>
                      <a:lnTo>
                        <a:pt x="855" y="241"/>
                      </a:lnTo>
                      <a:lnTo>
                        <a:pt x="834" y="196"/>
                      </a:lnTo>
                      <a:lnTo>
                        <a:pt x="809" y="155"/>
                      </a:lnTo>
                      <a:lnTo>
                        <a:pt x="780" y="125"/>
                      </a:lnTo>
                      <a:lnTo>
                        <a:pt x="749" y="102"/>
                      </a:lnTo>
                      <a:lnTo>
                        <a:pt x="709" y="77"/>
                      </a:lnTo>
                      <a:lnTo>
                        <a:pt x="668" y="52"/>
                      </a:lnTo>
                      <a:lnTo>
                        <a:pt x="614" y="30"/>
                      </a:lnTo>
                      <a:lnTo>
                        <a:pt x="574" y="15"/>
                      </a:lnTo>
                      <a:lnTo>
                        <a:pt x="517" y="3"/>
                      </a:lnTo>
                      <a:lnTo>
                        <a:pt x="489" y="0"/>
                      </a:lnTo>
                      <a:lnTo>
                        <a:pt x="426" y="0"/>
                      </a:lnTo>
                    </a:path>
                  </a:pathLst>
                </a:custGeom>
                <a:solidFill>
                  <a:srgbClr val="A05000"/>
                </a:solidFill>
                <a:ln w="12700" cap="rnd" cmpd="sng">
                  <a:solidFill>
                    <a:srgbClr val="000000"/>
                  </a:solidFill>
                  <a:prstDash val="solid"/>
                  <a:round/>
                  <a:headEnd type="none" w="med" len="med"/>
                  <a:tailEnd type="none" w="med" len="med"/>
                </a:ln>
              </p:spPr>
              <p:txBody>
                <a:bodyPr/>
                <a:lstStyle/>
                <a:p>
                  <a:endParaRPr lang="en-US"/>
                </a:p>
              </p:txBody>
            </p:sp>
            <p:sp>
              <p:nvSpPr>
                <p:cNvPr id="100385" name="Freeform 59"/>
                <p:cNvSpPr>
                  <a:spLocks/>
                </p:cNvSpPr>
                <p:nvPr/>
              </p:nvSpPr>
              <p:spPr bwMode="auto">
                <a:xfrm>
                  <a:off x="4420" y="1829"/>
                  <a:ext cx="86" cy="788"/>
                </a:xfrm>
                <a:custGeom>
                  <a:avLst/>
                  <a:gdLst>
                    <a:gd name="T0" fmla="*/ 85 w 86"/>
                    <a:gd name="T1" fmla="*/ 0 h 788"/>
                    <a:gd name="T2" fmla="*/ 60 w 86"/>
                    <a:gd name="T3" fmla="*/ 14 h 788"/>
                    <a:gd name="T4" fmla="*/ 44 w 86"/>
                    <a:gd name="T5" fmla="*/ 27 h 788"/>
                    <a:gd name="T6" fmla="*/ 39 w 86"/>
                    <a:gd name="T7" fmla="*/ 46 h 788"/>
                    <a:gd name="T8" fmla="*/ 30 w 86"/>
                    <a:gd name="T9" fmla="*/ 74 h 788"/>
                    <a:gd name="T10" fmla="*/ 30 w 86"/>
                    <a:gd name="T11" fmla="*/ 122 h 788"/>
                    <a:gd name="T12" fmla="*/ 25 w 86"/>
                    <a:gd name="T13" fmla="*/ 203 h 788"/>
                    <a:gd name="T14" fmla="*/ 28 w 86"/>
                    <a:gd name="T15" fmla="*/ 274 h 788"/>
                    <a:gd name="T16" fmla="*/ 28 w 86"/>
                    <a:gd name="T17" fmla="*/ 347 h 788"/>
                    <a:gd name="T18" fmla="*/ 25 w 86"/>
                    <a:gd name="T19" fmla="*/ 390 h 788"/>
                    <a:gd name="T20" fmla="*/ 24 w 86"/>
                    <a:gd name="T21" fmla="*/ 408 h 788"/>
                    <a:gd name="T22" fmla="*/ 22 w 86"/>
                    <a:gd name="T23" fmla="*/ 420 h 788"/>
                    <a:gd name="T24" fmla="*/ 19 w 86"/>
                    <a:gd name="T25" fmla="*/ 432 h 788"/>
                    <a:gd name="T26" fmla="*/ 16 w 86"/>
                    <a:gd name="T27" fmla="*/ 443 h 788"/>
                    <a:gd name="T28" fmla="*/ 10 w 86"/>
                    <a:gd name="T29" fmla="*/ 455 h 788"/>
                    <a:gd name="T30" fmla="*/ 6 w 86"/>
                    <a:gd name="T31" fmla="*/ 464 h 788"/>
                    <a:gd name="T32" fmla="*/ 0 w 86"/>
                    <a:gd name="T33" fmla="*/ 473 h 788"/>
                    <a:gd name="T34" fmla="*/ 18 w 86"/>
                    <a:gd name="T35" fmla="*/ 568 h 788"/>
                    <a:gd name="T36" fmla="*/ 36 w 86"/>
                    <a:gd name="T37" fmla="*/ 629 h 788"/>
                    <a:gd name="T38" fmla="*/ 44 w 86"/>
                    <a:gd name="T39" fmla="*/ 678 h 788"/>
                    <a:gd name="T40" fmla="*/ 44 w 86"/>
                    <a:gd name="T41" fmla="*/ 697 h 788"/>
                    <a:gd name="T42" fmla="*/ 42 w 86"/>
                    <a:gd name="T43" fmla="*/ 707 h 788"/>
                    <a:gd name="T44" fmla="*/ 44 w 86"/>
                    <a:gd name="T45" fmla="*/ 719 h 788"/>
                    <a:gd name="T46" fmla="*/ 48 w 86"/>
                    <a:gd name="T47" fmla="*/ 733 h 788"/>
                    <a:gd name="T48" fmla="*/ 54 w 86"/>
                    <a:gd name="T49" fmla="*/ 746 h 788"/>
                    <a:gd name="T50" fmla="*/ 59 w 86"/>
                    <a:gd name="T51" fmla="*/ 759 h 788"/>
                    <a:gd name="T52" fmla="*/ 68 w 86"/>
                    <a:gd name="T53" fmla="*/ 774 h 788"/>
                    <a:gd name="T54" fmla="*/ 75 w 86"/>
                    <a:gd name="T55" fmla="*/ 787 h 78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86"/>
                    <a:gd name="T85" fmla="*/ 0 h 788"/>
                    <a:gd name="T86" fmla="*/ 86 w 86"/>
                    <a:gd name="T87" fmla="*/ 788 h 78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86" h="788">
                      <a:moveTo>
                        <a:pt x="85" y="0"/>
                      </a:moveTo>
                      <a:lnTo>
                        <a:pt x="60" y="14"/>
                      </a:lnTo>
                      <a:lnTo>
                        <a:pt x="44" y="27"/>
                      </a:lnTo>
                      <a:lnTo>
                        <a:pt x="39" y="46"/>
                      </a:lnTo>
                      <a:lnTo>
                        <a:pt x="30" y="74"/>
                      </a:lnTo>
                      <a:lnTo>
                        <a:pt x="30" y="122"/>
                      </a:lnTo>
                      <a:lnTo>
                        <a:pt x="25" y="203"/>
                      </a:lnTo>
                      <a:lnTo>
                        <a:pt x="28" y="274"/>
                      </a:lnTo>
                      <a:lnTo>
                        <a:pt x="28" y="347"/>
                      </a:lnTo>
                      <a:lnTo>
                        <a:pt x="25" y="390"/>
                      </a:lnTo>
                      <a:lnTo>
                        <a:pt x="24" y="408"/>
                      </a:lnTo>
                      <a:lnTo>
                        <a:pt x="22" y="420"/>
                      </a:lnTo>
                      <a:lnTo>
                        <a:pt x="19" y="432"/>
                      </a:lnTo>
                      <a:lnTo>
                        <a:pt x="16" y="443"/>
                      </a:lnTo>
                      <a:lnTo>
                        <a:pt x="10" y="455"/>
                      </a:lnTo>
                      <a:lnTo>
                        <a:pt x="6" y="464"/>
                      </a:lnTo>
                      <a:lnTo>
                        <a:pt x="0" y="473"/>
                      </a:lnTo>
                      <a:lnTo>
                        <a:pt x="18" y="568"/>
                      </a:lnTo>
                      <a:lnTo>
                        <a:pt x="36" y="629"/>
                      </a:lnTo>
                      <a:lnTo>
                        <a:pt x="44" y="678"/>
                      </a:lnTo>
                      <a:lnTo>
                        <a:pt x="44" y="697"/>
                      </a:lnTo>
                      <a:lnTo>
                        <a:pt x="42" y="707"/>
                      </a:lnTo>
                      <a:lnTo>
                        <a:pt x="44" y="719"/>
                      </a:lnTo>
                      <a:lnTo>
                        <a:pt x="48" y="733"/>
                      </a:lnTo>
                      <a:lnTo>
                        <a:pt x="54" y="746"/>
                      </a:lnTo>
                      <a:lnTo>
                        <a:pt x="59" y="759"/>
                      </a:lnTo>
                      <a:lnTo>
                        <a:pt x="68" y="774"/>
                      </a:lnTo>
                      <a:lnTo>
                        <a:pt x="75" y="787"/>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100366" name="Group 60"/>
              <p:cNvGrpSpPr>
                <a:grpSpLocks/>
              </p:cNvGrpSpPr>
              <p:nvPr/>
            </p:nvGrpSpPr>
            <p:grpSpPr bwMode="auto">
              <a:xfrm>
                <a:off x="4306" y="2127"/>
                <a:ext cx="315" cy="52"/>
                <a:chOff x="4306" y="2127"/>
                <a:chExt cx="315" cy="52"/>
              </a:xfrm>
            </p:grpSpPr>
            <p:grpSp>
              <p:nvGrpSpPr>
                <p:cNvPr id="100374" name="Group 61"/>
                <p:cNvGrpSpPr>
                  <a:grpSpLocks/>
                </p:cNvGrpSpPr>
                <p:nvPr/>
              </p:nvGrpSpPr>
              <p:grpSpPr bwMode="auto">
                <a:xfrm>
                  <a:off x="4561" y="2132"/>
                  <a:ext cx="60" cy="47"/>
                  <a:chOff x="4561" y="2132"/>
                  <a:chExt cx="60" cy="47"/>
                </a:xfrm>
              </p:grpSpPr>
              <p:sp>
                <p:nvSpPr>
                  <p:cNvPr id="100380" name="Freeform 62"/>
                  <p:cNvSpPr>
                    <a:spLocks/>
                  </p:cNvSpPr>
                  <p:nvPr/>
                </p:nvSpPr>
                <p:spPr bwMode="auto">
                  <a:xfrm>
                    <a:off x="4561" y="2132"/>
                    <a:ext cx="60" cy="47"/>
                  </a:xfrm>
                  <a:custGeom>
                    <a:avLst/>
                    <a:gdLst>
                      <a:gd name="T0" fmla="*/ 11 w 60"/>
                      <a:gd name="T1" fmla="*/ 5 h 47"/>
                      <a:gd name="T2" fmla="*/ 17 w 60"/>
                      <a:gd name="T3" fmla="*/ 2 h 47"/>
                      <a:gd name="T4" fmla="*/ 25 w 60"/>
                      <a:gd name="T5" fmla="*/ 0 h 47"/>
                      <a:gd name="T6" fmla="*/ 34 w 60"/>
                      <a:gd name="T7" fmla="*/ 1 h 47"/>
                      <a:gd name="T8" fmla="*/ 41 w 60"/>
                      <a:gd name="T9" fmla="*/ 3 h 47"/>
                      <a:gd name="T10" fmla="*/ 46 w 60"/>
                      <a:gd name="T11" fmla="*/ 6 h 47"/>
                      <a:gd name="T12" fmla="*/ 50 w 60"/>
                      <a:gd name="T13" fmla="*/ 11 h 47"/>
                      <a:gd name="T14" fmla="*/ 55 w 60"/>
                      <a:gd name="T15" fmla="*/ 17 h 47"/>
                      <a:gd name="T16" fmla="*/ 57 w 60"/>
                      <a:gd name="T17" fmla="*/ 24 h 47"/>
                      <a:gd name="T18" fmla="*/ 59 w 60"/>
                      <a:gd name="T19" fmla="*/ 31 h 47"/>
                      <a:gd name="T20" fmla="*/ 55 w 60"/>
                      <a:gd name="T21" fmla="*/ 37 h 47"/>
                      <a:gd name="T22" fmla="*/ 46 w 60"/>
                      <a:gd name="T23" fmla="*/ 43 h 47"/>
                      <a:gd name="T24" fmla="*/ 36 w 60"/>
                      <a:gd name="T25" fmla="*/ 46 h 47"/>
                      <a:gd name="T26" fmla="*/ 30 w 60"/>
                      <a:gd name="T27" fmla="*/ 46 h 47"/>
                      <a:gd name="T28" fmla="*/ 21 w 60"/>
                      <a:gd name="T29" fmla="*/ 46 h 47"/>
                      <a:gd name="T30" fmla="*/ 13 w 60"/>
                      <a:gd name="T31" fmla="*/ 44 h 47"/>
                      <a:gd name="T32" fmla="*/ 7 w 60"/>
                      <a:gd name="T33" fmla="*/ 42 h 47"/>
                      <a:gd name="T34" fmla="*/ 2 w 60"/>
                      <a:gd name="T35" fmla="*/ 35 h 47"/>
                      <a:gd name="T36" fmla="*/ 0 w 60"/>
                      <a:gd name="T37" fmla="*/ 30 h 47"/>
                      <a:gd name="T38" fmla="*/ 2 w 60"/>
                      <a:gd name="T39" fmla="*/ 20 h 47"/>
                      <a:gd name="T40" fmla="*/ 5 w 60"/>
                      <a:gd name="T41" fmla="*/ 11 h 47"/>
                      <a:gd name="T42" fmla="*/ 11 w 60"/>
                      <a:gd name="T43" fmla="*/ 5 h 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0"/>
                      <a:gd name="T67" fmla="*/ 0 h 47"/>
                      <a:gd name="T68" fmla="*/ 60 w 60"/>
                      <a:gd name="T69" fmla="*/ 47 h 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0" h="47">
                        <a:moveTo>
                          <a:pt x="11" y="5"/>
                        </a:moveTo>
                        <a:lnTo>
                          <a:pt x="17" y="2"/>
                        </a:lnTo>
                        <a:lnTo>
                          <a:pt x="25" y="0"/>
                        </a:lnTo>
                        <a:lnTo>
                          <a:pt x="34" y="1"/>
                        </a:lnTo>
                        <a:lnTo>
                          <a:pt x="41" y="3"/>
                        </a:lnTo>
                        <a:lnTo>
                          <a:pt x="46" y="6"/>
                        </a:lnTo>
                        <a:lnTo>
                          <a:pt x="50" y="11"/>
                        </a:lnTo>
                        <a:lnTo>
                          <a:pt x="55" y="17"/>
                        </a:lnTo>
                        <a:lnTo>
                          <a:pt x="57" y="24"/>
                        </a:lnTo>
                        <a:lnTo>
                          <a:pt x="59" y="31"/>
                        </a:lnTo>
                        <a:lnTo>
                          <a:pt x="55" y="37"/>
                        </a:lnTo>
                        <a:lnTo>
                          <a:pt x="46" y="43"/>
                        </a:lnTo>
                        <a:lnTo>
                          <a:pt x="36" y="46"/>
                        </a:lnTo>
                        <a:lnTo>
                          <a:pt x="30" y="46"/>
                        </a:lnTo>
                        <a:lnTo>
                          <a:pt x="21" y="46"/>
                        </a:lnTo>
                        <a:lnTo>
                          <a:pt x="13" y="44"/>
                        </a:lnTo>
                        <a:lnTo>
                          <a:pt x="7" y="42"/>
                        </a:lnTo>
                        <a:lnTo>
                          <a:pt x="2" y="35"/>
                        </a:lnTo>
                        <a:lnTo>
                          <a:pt x="0" y="30"/>
                        </a:lnTo>
                        <a:lnTo>
                          <a:pt x="2" y="20"/>
                        </a:lnTo>
                        <a:lnTo>
                          <a:pt x="5" y="11"/>
                        </a:lnTo>
                        <a:lnTo>
                          <a:pt x="11" y="5"/>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100381" name="Group 63"/>
                  <p:cNvGrpSpPr>
                    <a:grpSpLocks/>
                  </p:cNvGrpSpPr>
                  <p:nvPr/>
                </p:nvGrpSpPr>
                <p:grpSpPr bwMode="auto">
                  <a:xfrm>
                    <a:off x="4584" y="2145"/>
                    <a:ext cx="12" cy="12"/>
                    <a:chOff x="4584" y="2145"/>
                    <a:chExt cx="12" cy="12"/>
                  </a:xfrm>
                </p:grpSpPr>
                <p:sp>
                  <p:nvSpPr>
                    <p:cNvPr id="100382" name="Oval 64"/>
                    <p:cNvSpPr>
                      <a:spLocks noChangeArrowheads="1"/>
                    </p:cNvSpPr>
                    <p:nvPr/>
                  </p:nvSpPr>
                  <p:spPr bwMode="auto">
                    <a:xfrm>
                      <a:off x="4584" y="2145"/>
                      <a:ext cx="7" cy="7"/>
                    </a:xfrm>
                    <a:prstGeom prst="ellipse">
                      <a:avLst/>
                    </a:prstGeom>
                    <a:solidFill>
                      <a:srgbClr val="FFFF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383" name="Oval 65"/>
                    <p:cNvSpPr>
                      <a:spLocks noChangeArrowheads="1"/>
                    </p:cNvSpPr>
                    <p:nvPr/>
                  </p:nvSpPr>
                  <p:spPr bwMode="auto">
                    <a:xfrm>
                      <a:off x="4595" y="2156"/>
                      <a:ext cx="1" cy="1"/>
                    </a:xfrm>
                    <a:prstGeom prst="ellipse">
                      <a:avLst/>
                    </a:prstGeom>
                    <a:solidFill>
                      <a:srgbClr val="FFFF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nvGrpSpPr>
                <p:cNvPr id="100375" name="Group 66"/>
                <p:cNvGrpSpPr>
                  <a:grpSpLocks/>
                </p:cNvGrpSpPr>
                <p:nvPr/>
              </p:nvGrpSpPr>
              <p:grpSpPr bwMode="auto">
                <a:xfrm>
                  <a:off x="4306" y="2127"/>
                  <a:ext cx="59" cy="48"/>
                  <a:chOff x="4306" y="2127"/>
                  <a:chExt cx="59" cy="48"/>
                </a:xfrm>
              </p:grpSpPr>
              <p:sp>
                <p:nvSpPr>
                  <p:cNvPr id="100376" name="Freeform 67"/>
                  <p:cNvSpPr>
                    <a:spLocks/>
                  </p:cNvSpPr>
                  <p:nvPr/>
                </p:nvSpPr>
                <p:spPr bwMode="auto">
                  <a:xfrm>
                    <a:off x="4306" y="2127"/>
                    <a:ext cx="59" cy="48"/>
                  </a:xfrm>
                  <a:custGeom>
                    <a:avLst/>
                    <a:gdLst>
                      <a:gd name="T0" fmla="*/ 47 w 59"/>
                      <a:gd name="T1" fmla="*/ 6 h 48"/>
                      <a:gd name="T2" fmla="*/ 41 w 59"/>
                      <a:gd name="T3" fmla="*/ 2 h 48"/>
                      <a:gd name="T4" fmla="*/ 33 w 59"/>
                      <a:gd name="T5" fmla="*/ 0 h 48"/>
                      <a:gd name="T6" fmla="*/ 24 w 59"/>
                      <a:gd name="T7" fmla="*/ 1 h 48"/>
                      <a:gd name="T8" fmla="*/ 17 w 59"/>
                      <a:gd name="T9" fmla="*/ 4 h 48"/>
                      <a:gd name="T10" fmla="*/ 14 w 59"/>
                      <a:gd name="T11" fmla="*/ 7 h 48"/>
                      <a:gd name="T12" fmla="*/ 9 w 59"/>
                      <a:gd name="T13" fmla="*/ 11 h 48"/>
                      <a:gd name="T14" fmla="*/ 4 w 59"/>
                      <a:gd name="T15" fmla="*/ 17 h 48"/>
                      <a:gd name="T16" fmla="*/ 2 w 59"/>
                      <a:gd name="T17" fmla="*/ 24 h 48"/>
                      <a:gd name="T18" fmla="*/ 0 w 59"/>
                      <a:gd name="T19" fmla="*/ 32 h 48"/>
                      <a:gd name="T20" fmla="*/ 5 w 59"/>
                      <a:gd name="T21" fmla="*/ 38 h 48"/>
                      <a:gd name="T22" fmla="*/ 14 w 59"/>
                      <a:gd name="T23" fmla="*/ 43 h 48"/>
                      <a:gd name="T24" fmla="*/ 23 w 59"/>
                      <a:gd name="T25" fmla="*/ 47 h 48"/>
                      <a:gd name="T26" fmla="*/ 28 w 59"/>
                      <a:gd name="T27" fmla="*/ 47 h 48"/>
                      <a:gd name="T28" fmla="*/ 38 w 59"/>
                      <a:gd name="T29" fmla="*/ 47 h 48"/>
                      <a:gd name="T30" fmla="*/ 45 w 59"/>
                      <a:gd name="T31" fmla="*/ 44 h 48"/>
                      <a:gd name="T32" fmla="*/ 51 w 59"/>
                      <a:gd name="T33" fmla="*/ 42 h 48"/>
                      <a:gd name="T34" fmla="*/ 57 w 59"/>
                      <a:gd name="T35" fmla="*/ 35 h 48"/>
                      <a:gd name="T36" fmla="*/ 58 w 59"/>
                      <a:gd name="T37" fmla="*/ 31 h 48"/>
                      <a:gd name="T38" fmla="*/ 57 w 59"/>
                      <a:gd name="T39" fmla="*/ 20 h 48"/>
                      <a:gd name="T40" fmla="*/ 53 w 59"/>
                      <a:gd name="T41" fmla="*/ 12 h 48"/>
                      <a:gd name="T42" fmla="*/ 47 w 59"/>
                      <a:gd name="T43" fmla="*/ 6 h 4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9"/>
                      <a:gd name="T67" fmla="*/ 0 h 48"/>
                      <a:gd name="T68" fmla="*/ 59 w 59"/>
                      <a:gd name="T69" fmla="*/ 48 h 4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9" h="48">
                        <a:moveTo>
                          <a:pt x="47" y="6"/>
                        </a:moveTo>
                        <a:lnTo>
                          <a:pt x="41" y="2"/>
                        </a:lnTo>
                        <a:lnTo>
                          <a:pt x="33" y="0"/>
                        </a:lnTo>
                        <a:lnTo>
                          <a:pt x="24" y="1"/>
                        </a:lnTo>
                        <a:lnTo>
                          <a:pt x="17" y="4"/>
                        </a:lnTo>
                        <a:lnTo>
                          <a:pt x="14" y="7"/>
                        </a:lnTo>
                        <a:lnTo>
                          <a:pt x="9" y="11"/>
                        </a:lnTo>
                        <a:lnTo>
                          <a:pt x="4" y="17"/>
                        </a:lnTo>
                        <a:lnTo>
                          <a:pt x="2" y="24"/>
                        </a:lnTo>
                        <a:lnTo>
                          <a:pt x="0" y="32"/>
                        </a:lnTo>
                        <a:lnTo>
                          <a:pt x="5" y="38"/>
                        </a:lnTo>
                        <a:lnTo>
                          <a:pt x="14" y="43"/>
                        </a:lnTo>
                        <a:lnTo>
                          <a:pt x="23" y="47"/>
                        </a:lnTo>
                        <a:lnTo>
                          <a:pt x="28" y="47"/>
                        </a:lnTo>
                        <a:lnTo>
                          <a:pt x="38" y="47"/>
                        </a:lnTo>
                        <a:lnTo>
                          <a:pt x="45" y="44"/>
                        </a:lnTo>
                        <a:lnTo>
                          <a:pt x="51" y="42"/>
                        </a:lnTo>
                        <a:lnTo>
                          <a:pt x="57" y="35"/>
                        </a:lnTo>
                        <a:lnTo>
                          <a:pt x="58" y="31"/>
                        </a:lnTo>
                        <a:lnTo>
                          <a:pt x="57" y="20"/>
                        </a:lnTo>
                        <a:lnTo>
                          <a:pt x="53" y="12"/>
                        </a:lnTo>
                        <a:lnTo>
                          <a:pt x="47" y="6"/>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100377" name="Group 68"/>
                  <p:cNvGrpSpPr>
                    <a:grpSpLocks/>
                  </p:cNvGrpSpPr>
                  <p:nvPr/>
                </p:nvGrpSpPr>
                <p:grpSpPr bwMode="auto">
                  <a:xfrm>
                    <a:off x="4331" y="2140"/>
                    <a:ext cx="12" cy="13"/>
                    <a:chOff x="4331" y="2140"/>
                    <a:chExt cx="12" cy="13"/>
                  </a:xfrm>
                </p:grpSpPr>
                <p:sp>
                  <p:nvSpPr>
                    <p:cNvPr id="100378" name="Oval 69"/>
                    <p:cNvSpPr>
                      <a:spLocks noChangeArrowheads="1"/>
                    </p:cNvSpPr>
                    <p:nvPr/>
                  </p:nvSpPr>
                  <p:spPr bwMode="auto">
                    <a:xfrm>
                      <a:off x="4335" y="2140"/>
                      <a:ext cx="8" cy="7"/>
                    </a:xfrm>
                    <a:prstGeom prst="ellipse">
                      <a:avLst/>
                    </a:prstGeom>
                    <a:solidFill>
                      <a:srgbClr val="FFFF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379" name="Oval 70"/>
                    <p:cNvSpPr>
                      <a:spLocks noChangeArrowheads="1"/>
                    </p:cNvSpPr>
                    <p:nvPr/>
                  </p:nvSpPr>
                  <p:spPr bwMode="auto">
                    <a:xfrm>
                      <a:off x="4331" y="2152"/>
                      <a:ext cx="1" cy="1"/>
                    </a:xfrm>
                    <a:prstGeom prst="ellipse">
                      <a:avLst/>
                    </a:prstGeom>
                    <a:solidFill>
                      <a:srgbClr val="FFFF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grpSp>
            <p:nvGrpSpPr>
              <p:cNvPr id="100367" name="Group 71"/>
              <p:cNvGrpSpPr>
                <a:grpSpLocks/>
              </p:cNvGrpSpPr>
              <p:nvPr/>
            </p:nvGrpSpPr>
            <p:grpSpPr bwMode="auto">
              <a:xfrm>
                <a:off x="4292" y="2238"/>
                <a:ext cx="330" cy="277"/>
                <a:chOff x="4292" y="2238"/>
                <a:chExt cx="330" cy="277"/>
              </a:xfrm>
            </p:grpSpPr>
            <p:sp>
              <p:nvSpPr>
                <p:cNvPr id="100368" name="Oval 72"/>
                <p:cNvSpPr>
                  <a:spLocks noChangeArrowheads="1"/>
                </p:cNvSpPr>
                <p:nvPr/>
              </p:nvSpPr>
              <p:spPr bwMode="auto">
                <a:xfrm>
                  <a:off x="4292" y="2238"/>
                  <a:ext cx="330" cy="277"/>
                </a:xfrm>
                <a:prstGeom prst="ellipse">
                  <a:avLst/>
                </a:prstGeom>
                <a:solidFill>
                  <a:srgbClr val="FF8000"/>
                </a:solidFill>
                <a:ln w="12700">
                  <a:solidFill>
                    <a:srgbClr val="000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nvGrpSpPr>
                <p:cNvPr id="100369" name="Group 73"/>
                <p:cNvGrpSpPr>
                  <a:grpSpLocks/>
                </p:cNvGrpSpPr>
                <p:nvPr/>
              </p:nvGrpSpPr>
              <p:grpSpPr bwMode="auto">
                <a:xfrm>
                  <a:off x="4363" y="2299"/>
                  <a:ext cx="123" cy="153"/>
                  <a:chOff x="4363" y="2299"/>
                  <a:chExt cx="123" cy="153"/>
                </a:xfrm>
              </p:grpSpPr>
              <p:sp>
                <p:nvSpPr>
                  <p:cNvPr id="100370" name="Freeform 74"/>
                  <p:cNvSpPr>
                    <a:spLocks/>
                  </p:cNvSpPr>
                  <p:nvPr/>
                </p:nvSpPr>
                <p:spPr bwMode="auto">
                  <a:xfrm>
                    <a:off x="4363" y="2299"/>
                    <a:ext cx="123" cy="153"/>
                  </a:xfrm>
                  <a:custGeom>
                    <a:avLst/>
                    <a:gdLst>
                      <a:gd name="T0" fmla="*/ 48 w 123"/>
                      <a:gd name="T1" fmla="*/ 0 h 153"/>
                      <a:gd name="T2" fmla="*/ 33 w 123"/>
                      <a:gd name="T3" fmla="*/ 2 h 153"/>
                      <a:gd name="T4" fmla="*/ 18 w 123"/>
                      <a:gd name="T5" fmla="*/ 8 h 153"/>
                      <a:gd name="T6" fmla="*/ 9 w 123"/>
                      <a:gd name="T7" fmla="*/ 12 h 153"/>
                      <a:gd name="T8" fmla="*/ 3 w 123"/>
                      <a:gd name="T9" fmla="*/ 20 h 153"/>
                      <a:gd name="T10" fmla="*/ 0 w 123"/>
                      <a:gd name="T11" fmla="*/ 29 h 153"/>
                      <a:gd name="T12" fmla="*/ 0 w 123"/>
                      <a:gd name="T13" fmla="*/ 38 h 153"/>
                      <a:gd name="T14" fmla="*/ 7 w 123"/>
                      <a:gd name="T15" fmla="*/ 46 h 153"/>
                      <a:gd name="T16" fmla="*/ 15 w 123"/>
                      <a:gd name="T17" fmla="*/ 50 h 153"/>
                      <a:gd name="T18" fmla="*/ 26 w 123"/>
                      <a:gd name="T19" fmla="*/ 51 h 153"/>
                      <a:gd name="T20" fmla="*/ 36 w 123"/>
                      <a:gd name="T21" fmla="*/ 52 h 153"/>
                      <a:gd name="T22" fmla="*/ 43 w 123"/>
                      <a:gd name="T23" fmla="*/ 54 h 153"/>
                      <a:gd name="T24" fmla="*/ 48 w 123"/>
                      <a:gd name="T25" fmla="*/ 59 h 153"/>
                      <a:gd name="T26" fmla="*/ 54 w 123"/>
                      <a:gd name="T27" fmla="*/ 69 h 153"/>
                      <a:gd name="T28" fmla="*/ 66 w 123"/>
                      <a:gd name="T29" fmla="*/ 98 h 153"/>
                      <a:gd name="T30" fmla="*/ 79 w 123"/>
                      <a:gd name="T31" fmla="*/ 137 h 153"/>
                      <a:gd name="T32" fmla="*/ 84 w 123"/>
                      <a:gd name="T33" fmla="*/ 152 h 153"/>
                      <a:gd name="T34" fmla="*/ 79 w 123"/>
                      <a:gd name="T35" fmla="*/ 114 h 153"/>
                      <a:gd name="T36" fmla="*/ 79 w 123"/>
                      <a:gd name="T37" fmla="*/ 98 h 153"/>
                      <a:gd name="T38" fmla="*/ 81 w 123"/>
                      <a:gd name="T39" fmla="*/ 67 h 153"/>
                      <a:gd name="T40" fmla="*/ 81 w 123"/>
                      <a:gd name="T41" fmla="*/ 60 h 153"/>
                      <a:gd name="T42" fmla="*/ 84 w 123"/>
                      <a:gd name="T43" fmla="*/ 54 h 153"/>
                      <a:gd name="T44" fmla="*/ 88 w 123"/>
                      <a:gd name="T45" fmla="*/ 51 h 153"/>
                      <a:gd name="T46" fmla="*/ 99 w 123"/>
                      <a:gd name="T47" fmla="*/ 48 h 153"/>
                      <a:gd name="T48" fmla="*/ 110 w 123"/>
                      <a:gd name="T49" fmla="*/ 46 h 153"/>
                      <a:gd name="T50" fmla="*/ 117 w 123"/>
                      <a:gd name="T51" fmla="*/ 40 h 153"/>
                      <a:gd name="T52" fmla="*/ 120 w 123"/>
                      <a:gd name="T53" fmla="*/ 33 h 153"/>
                      <a:gd name="T54" fmla="*/ 122 w 123"/>
                      <a:gd name="T55" fmla="*/ 22 h 153"/>
                      <a:gd name="T56" fmla="*/ 116 w 123"/>
                      <a:gd name="T57" fmla="*/ 12 h 153"/>
                      <a:gd name="T58" fmla="*/ 108 w 123"/>
                      <a:gd name="T59" fmla="*/ 8 h 153"/>
                      <a:gd name="T60" fmla="*/ 94 w 123"/>
                      <a:gd name="T61" fmla="*/ 2 h 153"/>
                      <a:gd name="T62" fmla="*/ 81 w 123"/>
                      <a:gd name="T63" fmla="*/ 1 h 153"/>
                      <a:gd name="T64" fmla="*/ 66 w 123"/>
                      <a:gd name="T65" fmla="*/ 0 h 153"/>
                      <a:gd name="T66" fmla="*/ 48 w 123"/>
                      <a:gd name="T67" fmla="*/ 0 h 15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3"/>
                      <a:gd name="T103" fmla="*/ 0 h 153"/>
                      <a:gd name="T104" fmla="*/ 123 w 123"/>
                      <a:gd name="T105" fmla="*/ 153 h 15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3" h="153">
                        <a:moveTo>
                          <a:pt x="48" y="0"/>
                        </a:moveTo>
                        <a:lnTo>
                          <a:pt x="33" y="2"/>
                        </a:lnTo>
                        <a:lnTo>
                          <a:pt x="18" y="8"/>
                        </a:lnTo>
                        <a:lnTo>
                          <a:pt x="9" y="12"/>
                        </a:lnTo>
                        <a:lnTo>
                          <a:pt x="3" y="20"/>
                        </a:lnTo>
                        <a:lnTo>
                          <a:pt x="0" y="29"/>
                        </a:lnTo>
                        <a:lnTo>
                          <a:pt x="0" y="38"/>
                        </a:lnTo>
                        <a:lnTo>
                          <a:pt x="7" y="46"/>
                        </a:lnTo>
                        <a:lnTo>
                          <a:pt x="15" y="50"/>
                        </a:lnTo>
                        <a:lnTo>
                          <a:pt x="26" y="51"/>
                        </a:lnTo>
                        <a:lnTo>
                          <a:pt x="36" y="52"/>
                        </a:lnTo>
                        <a:lnTo>
                          <a:pt x="43" y="54"/>
                        </a:lnTo>
                        <a:lnTo>
                          <a:pt x="48" y="59"/>
                        </a:lnTo>
                        <a:lnTo>
                          <a:pt x="54" y="69"/>
                        </a:lnTo>
                        <a:lnTo>
                          <a:pt x="66" y="98"/>
                        </a:lnTo>
                        <a:lnTo>
                          <a:pt x="79" y="137"/>
                        </a:lnTo>
                        <a:lnTo>
                          <a:pt x="84" y="152"/>
                        </a:lnTo>
                        <a:lnTo>
                          <a:pt x="79" y="114"/>
                        </a:lnTo>
                        <a:lnTo>
                          <a:pt x="79" y="98"/>
                        </a:lnTo>
                        <a:lnTo>
                          <a:pt x="81" y="67"/>
                        </a:lnTo>
                        <a:lnTo>
                          <a:pt x="81" y="60"/>
                        </a:lnTo>
                        <a:lnTo>
                          <a:pt x="84" y="54"/>
                        </a:lnTo>
                        <a:lnTo>
                          <a:pt x="88" y="51"/>
                        </a:lnTo>
                        <a:lnTo>
                          <a:pt x="99" y="48"/>
                        </a:lnTo>
                        <a:lnTo>
                          <a:pt x="110" y="46"/>
                        </a:lnTo>
                        <a:lnTo>
                          <a:pt x="117" y="40"/>
                        </a:lnTo>
                        <a:lnTo>
                          <a:pt x="120" y="33"/>
                        </a:lnTo>
                        <a:lnTo>
                          <a:pt x="122" y="22"/>
                        </a:lnTo>
                        <a:lnTo>
                          <a:pt x="116" y="12"/>
                        </a:lnTo>
                        <a:lnTo>
                          <a:pt x="108" y="8"/>
                        </a:lnTo>
                        <a:lnTo>
                          <a:pt x="94" y="2"/>
                        </a:lnTo>
                        <a:lnTo>
                          <a:pt x="81" y="1"/>
                        </a:lnTo>
                        <a:lnTo>
                          <a:pt x="66" y="0"/>
                        </a:lnTo>
                        <a:lnTo>
                          <a:pt x="48" y="0"/>
                        </a:lnTo>
                      </a:path>
                    </a:pathLst>
                  </a:custGeom>
                  <a:solidFill>
                    <a:srgbClr val="000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100371" name="Group 75"/>
                  <p:cNvGrpSpPr>
                    <a:grpSpLocks/>
                  </p:cNvGrpSpPr>
                  <p:nvPr/>
                </p:nvGrpSpPr>
                <p:grpSpPr bwMode="auto">
                  <a:xfrm>
                    <a:off x="4405" y="2311"/>
                    <a:ext cx="25" cy="15"/>
                    <a:chOff x="4405" y="2311"/>
                    <a:chExt cx="25" cy="15"/>
                  </a:xfrm>
                </p:grpSpPr>
                <p:sp>
                  <p:nvSpPr>
                    <p:cNvPr id="100372" name="Oval 76"/>
                    <p:cNvSpPr>
                      <a:spLocks noChangeArrowheads="1"/>
                    </p:cNvSpPr>
                    <p:nvPr/>
                  </p:nvSpPr>
                  <p:spPr bwMode="auto">
                    <a:xfrm>
                      <a:off x="4405" y="2311"/>
                      <a:ext cx="15" cy="6"/>
                    </a:xfrm>
                    <a:prstGeom prst="ellipse">
                      <a:avLst/>
                    </a:prstGeom>
                    <a:solidFill>
                      <a:srgbClr val="FFFF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0373" name="Oval 77"/>
                    <p:cNvSpPr>
                      <a:spLocks noChangeArrowheads="1"/>
                    </p:cNvSpPr>
                    <p:nvPr/>
                  </p:nvSpPr>
                  <p:spPr bwMode="auto">
                    <a:xfrm>
                      <a:off x="4420" y="2322"/>
                      <a:ext cx="10" cy="4"/>
                    </a:xfrm>
                    <a:prstGeom prst="ellipse">
                      <a:avLst/>
                    </a:prstGeom>
                    <a:solidFill>
                      <a:srgbClr val="FFFF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grpSp>
        </p:grpSp>
      </p:grpSp>
    </p:spTree>
    <p:extLst>
      <p:ext uri="{BB962C8B-B14F-4D97-AF65-F5344CB8AC3E}">
        <p14:creationId xmlns:p14="http://schemas.microsoft.com/office/powerpoint/2010/main" val="3194708841"/>
      </p:ext>
    </p:extLst>
  </p:cSld>
  <p:clrMapOvr>
    <a:masterClrMapping/>
  </p:clrMapOvr>
  <p:transition>
    <p:wipe dir="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ltLang="en-US" b="1"/>
              <a:t>Scattergram Example</a:t>
            </a:r>
          </a:p>
        </p:txBody>
      </p:sp>
      <p:grpSp>
        <p:nvGrpSpPr>
          <p:cNvPr id="101379" name="Group 149"/>
          <p:cNvGrpSpPr>
            <a:grpSpLocks/>
          </p:cNvGrpSpPr>
          <p:nvPr/>
        </p:nvGrpSpPr>
        <p:grpSpPr bwMode="auto">
          <a:xfrm>
            <a:off x="1676400" y="1847850"/>
            <a:ext cx="5410200" cy="3678238"/>
            <a:chOff x="1056" y="1164"/>
            <a:chExt cx="3408" cy="2317"/>
          </a:xfrm>
        </p:grpSpPr>
        <p:sp>
          <p:nvSpPr>
            <p:cNvPr id="101380" name="Line 115"/>
            <p:cNvSpPr>
              <a:spLocks noChangeShapeType="1"/>
            </p:cNvSpPr>
            <p:nvPr/>
          </p:nvSpPr>
          <p:spPr bwMode="auto">
            <a:xfrm>
              <a:off x="1440" y="1452"/>
              <a:ext cx="1" cy="1380"/>
            </a:xfrm>
            <a:prstGeom prst="line">
              <a:avLst/>
            </a:prstGeom>
            <a:noFill/>
            <a:ln w="17463">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a:p>
          </p:txBody>
        </p:sp>
        <p:sp>
          <p:nvSpPr>
            <p:cNvPr id="101381" name="Line 116"/>
            <p:cNvSpPr>
              <a:spLocks noChangeShapeType="1"/>
            </p:cNvSpPr>
            <p:nvPr/>
          </p:nvSpPr>
          <p:spPr bwMode="auto">
            <a:xfrm>
              <a:off x="1373" y="2832"/>
              <a:ext cx="134" cy="1"/>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82" name="Line 117"/>
            <p:cNvSpPr>
              <a:spLocks noChangeShapeType="1"/>
            </p:cNvSpPr>
            <p:nvPr/>
          </p:nvSpPr>
          <p:spPr bwMode="auto">
            <a:xfrm>
              <a:off x="1373" y="2514"/>
              <a:ext cx="134" cy="1"/>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83" name="Line 118"/>
            <p:cNvSpPr>
              <a:spLocks noChangeShapeType="1"/>
            </p:cNvSpPr>
            <p:nvPr/>
          </p:nvSpPr>
          <p:spPr bwMode="auto">
            <a:xfrm>
              <a:off x="1373" y="2200"/>
              <a:ext cx="134" cy="1"/>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84" name="Line 119"/>
            <p:cNvSpPr>
              <a:spLocks noChangeShapeType="1"/>
            </p:cNvSpPr>
            <p:nvPr/>
          </p:nvSpPr>
          <p:spPr bwMode="auto">
            <a:xfrm>
              <a:off x="1373" y="1882"/>
              <a:ext cx="134" cy="1"/>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85" name="Line 120"/>
            <p:cNvSpPr>
              <a:spLocks noChangeShapeType="1"/>
            </p:cNvSpPr>
            <p:nvPr/>
          </p:nvSpPr>
          <p:spPr bwMode="auto">
            <a:xfrm>
              <a:off x="1373" y="1565"/>
              <a:ext cx="134" cy="1"/>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86" name="Line 121"/>
            <p:cNvSpPr>
              <a:spLocks noChangeShapeType="1"/>
            </p:cNvSpPr>
            <p:nvPr/>
          </p:nvSpPr>
          <p:spPr bwMode="auto">
            <a:xfrm>
              <a:off x="1440" y="2832"/>
              <a:ext cx="3024" cy="1"/>
            </a:xfrm>
            <a:prstGeom prst="line">
              <a:avLst/>
            </a:prstGeom>
            <a:noFill/>
            <a:ln w="17463">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01387" name="Line 122"/>
            <p:cNvSpPr>
              <a:spLocks noChangeShapeType="1"/>
            </p:cNvSpPr>
            <p:nvPr/>
          </p:nvSpPr>
          <p:spPr bwMode="auto">
            <a:xfrm flipV="1">
              <a:off x="1440" y="2762"/>
              <a:ext cx="1" cy="140"/>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88" name="Line 123"/>
            <p:cNvSpPr>
              <a:spLocks noChangeShapeType="1"/>
            </p:cNvSpPr>
            <p:nvPr/>
          </p:nvSpPr>
          <p:spPr bwMode="auto">
            <a:xfrm flipV="1">
              <a:off x="2019" y="2762"/>
              <a:ext cx="1" cy="140"/>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89" name="Line 124"/>
            <p:cNvSpPr>
              <a:spLocks noChangeShapeType="1"/>
            </p:cNvSpPr>
            <p:nvPr/>
          </p:nvSpPr>
          <p:spPr bwMode="auto">
            <a:xfrm flipV="1">
              <a:off x="2598" y="2762"/>
              <a:ext cx="1" cy="140"/>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90" name="Line 125"/>
            <p:cNvSpPr>
              <a:spLocks noChangeShapeType="1"/>
            </p:cNvSpPr>
            <p:nvPr/>
          </p:nvSpPr>
          <p:spPr bwMode="auto">
            <a:xfrm flipV="1">
              <a:off x="3174" y="2762"/>
              <a:ext cx="1" cy="140"/>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91" name="Line 126"/>
            <p:cNvSpPr>
              <a:spLocks noChangeShapeType="1"/>
            </p:cNvSpPr>
            <p:nvPr/>
          </p:nvSpPr>
          <p:spPr bwMode="auto">
            <a:xfrm flipV="1">
              <a:off x="3753" y="2762"/>
              <a:ext cx="1" cy="140"/>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92" name="Line 127"/>
            <p:cNvSpPr>
              <a:spLocks noChangeShapeType="1"/>
            </p:cNvSpPr>
            <p:nvPr/>
          </p:nvSpPr>
          <p:spPr bwMode="auto">
            <a:xfrm flipV="1">
              <a:off x="4332" y="2762"/>
              <a:ext cx="1" cy="140"/>
            </a:xfrm>
            <a:prstGeom prst="line">
              <a:avLst/>
            </a:prstGeom>
            <a:noFill/>
            <a:ln w="17463">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93" name="Rectangle 128"/>
            <p:cNvSpPr>
              <a:spLocks noChangeArrowheads="1"/>
            </p:cNvSpPr>
            <p:nvPr/>
          </p:nvSpPr>
          <p:spPr bwMode="auto">
            <a:xfrm>
              <a:off x="1159" y="2701"/>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0</a:t>
              </a:r>
              <a:endParaRPr lang="en-US" altLang="en-US" sz="1800"/>
            </a:p>
          </p:txBody>
        </p:sp>
        <p:sp>
          <p:nvSpPr>
            <p:cNvPr id="101394" name="Rectangle 129"/>
            <p:cNvSpPr>
              <a:spLocks noChangeArrowheads="1"/>
            </p:cNvSpPr>
            <p:nvPr/>
          </p:nvSpPr>
          <p:spPr bwMode="auto">
            <a:xfrm>
              <a:off x="1159" y="2383"/>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1</a:t>
              </a:r>
              <a:endParaRPr lang="en-US" altLang="en-US" sz="1800"/>
            </a:p>
          </p:txBody>
        </p:sp>
        <p:sp>
          <p:nvSpPr>
            <p:cNvPr id="101395" name="Rectangle 130"/>
            <p:cNvSpPr>
              <a:spLocks noChangeArrowheads="1"/>
            </p:cNvSpPr>
            <p:nvPr/>
          </p:nvSpPr>
          <p:spPr bwMode="auto">
            <a:xfrm>
              <a:off x="1159" y="2069"/>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2</a:t>
              </a:r>
              <a:endParaRPr lang="en-US" altLang="en-US" sz="1800"/>
            </a:p>
          </p:txBody>
        </p:sp>
        <p:sp>
          <p:nvSpPr>
            <p:cNvPr id="101396" name="Rectangle 131"/>
            <p:cNvSpPr>
              <a:spLocks noChangeArrowheads="1"/>
            </p:cNvSpPr>
            <p:nvPr/>
          </p:nvSpPr>
          <p:spPr bwMode="auto">
            <a:xfrm>
              <a:off x="1159" y="1751"/>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3</a:t>
              </a:r>
              <a:endParaRPr lang="en-US" altLang="en-US" sz="1800"/>
            </a:p>
          </p:txBody>
        </p:sp>
        <p:sp>
          <p:nvSpPr>
            <p:cNvPr id="101397" name="Rectangle 132"/>
            <p:cNvSpPr>
              <a:spLocks noChangeArrowheads="1"/>
            </p:cNvSpPr>
            <p:nvPr/>
          </p:nvSpPr>
          <p:spPr bwMode="auto">
            <a:xfrm>
              <a:off x="1159" y="1434"/>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4</a:t>
              </a:r>
              <a:endParaRPr lang="en-US" altLang="en-US" sz="1800"/>
            </a:p>
          </p:txBody>
        </p:sp>
        <p:sp>
          <p:nvSpPr>
            <p:cNvPr id="101398" name="Rectangle 133"/>
            <p:cNvSpPr>
              <a:spLocks noChangeArrowheads="1"/>
            </p:cNvSpPr>
            <p:nvPr/>
          </p:nvSpPr>
          <p:spPr bwMode="auto">
            <a:xfrm>
              <a:off x="1382" y="3030"/>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0</a:t>
              </a:r>
              <a:endParaRPr lang="en-US" altLang="en-US" sz="1800"/>
            </a:p>
          </p:txBody>
        </p:sp>
        <p:sp>
          <p:nvSpPr>
            <p:cNvPr id="101399" name="Rectangle 134"/>
            <p:cNvSpPr>
              <a:spLocks noChangeArrowheads="1"/>
            </p:cNvSpPr>
            <p:nvPr/>
          </p:nvSpPr>
          <p:spPr bwMode="auto">
            <a:xfrm>
              <a:off x="1960" y="3030"/>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1</a:t>
              </a:r>
              <a:endParaRPr lang="en-US" altLang="en-US" sz="1800"/>
            </a:p>
          </p:txBody>
        </p:sp>
        <p:sp>
          <p:nvSpPr>
            <p:cNvPr id="101400" name="Rectangle 135"/>
            <p:cNvSpPr>
              <a:spLocks noChangeArrowheads="1"/>
            </p:cNvSpPr>
            <p:nvPr/>
          </p:nvSpPr>
          <p:spPr bwMode="auto">
            <a:xfrm>
              <a:off x="2539" y="3030"/>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2</a:t>
              </a:r>
              <a:endParaRPr lang="en-US" altLang="en-US" sz="1800"/>
            </a:p>
          </p:txBody>
        </p:sp>
        <p:sp>
          <p:nvSpPr>
            <p:cNvPr id="101401" name="Rectangle 136"/>
            <p:cNvSpPr>
              <a:spLocks noChangeArrowheads="1"/>
            </p:cNvSpPr>
            <p:nvPr/>
          </p:nvSpPr>
          <p:spPr bwMode="auto">
            <a:xfrm>
              <a:off x="3116" y="3030"/>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3</a:t>
              </a:r>
              <a:endParaRPr lang="en-US" altLang="en-US" sz="1800"/>
            </a:p>
          </p:txBody>
        </p:sp>
        <p:sp>
          <p:nvSpPr>
            <p:cNvPr id="101402" name="Rectangle 137"/>
            <p:cNvSpPr>
              <a:spLocks noChangeArrowheads="1"/>
            </p:cNvSpPr>
            <p:nvPr/>
          </p:nvSpPr>
          <p:spPr bwMode="auto">
            <a:xfrm>
              <a:off x="3694" y="3030"/>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4</a:t>
              </a:r>
              <a:endParaRPr lang="en-US" altLang="en-US" sz="1800"/>
            </a:p>
          </p:txBody>
        </p:sp>
        <p:sp>
          <p:nvSpPr>
            <p:cNvPr id="101403" name="Rectangle 138"/>
            <p:cNvSpPr>
              <a:spLocks noChangeArrowheads="1"/>
            </p:cNvSpPr>
            <p:nvPr/>
          </p:nvSpPr>
          <p:spPr bwMode="auto">
            <a:xfrm>
              <a:off x="4273" y="3030"/>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0"/>
                </a:spcBef>
                <a:buClrTx/>
                <a:buFontTx/>
                <a:buNone/>
              </a:pPr>
              <a:r>
                <a:rPr lang="en-US" altLang="en-US" sz="2700" b="1"/>
                <a:t>5</a:t>
              </a:r>
              <a:endParaRPr lang="en-US" altLang="en-US" sz="1800"/>
            </a:p>
          </p:txBody>
        </p:sp>
        <p:grpSp>
          <p:nvGrpSpPr>
            <p:cNvPr id="101404" name="Group 148"/>
            <p:cNvGrpSpPr>
              <a:grpSpLocks/>
            </p:cNvGrpSpPr>
            <p:nvPr/>
          </p:nvGrpSpPr>
          <p:grpSpPr bwMode="auto">
            <a:xfrm>
              <a:off x="1967" y="1592"/>
              <a:ext cx="2359" cy="997"/>
              <a:chOff x="1967" y="1592"/>
              <a:chExt cx="2359" cy="997"/>
            </a:xfrm>
          </p:grpSpPr>
          <p:sp>
            <p:nvSpPr>
              <p:cNvPr id="101407" name="Oval 140"/>
              <p:cNvSpPr>
                <a:spLocks noChangeArrowheads="1"/>
              </p:cNvSpPr>
              <p:nvPr/>
            </p:nvSpPr>
            <p:spPr bwMode="auto">
              <a:xfrm>
                <a:off x="2507" y="2450"/>
                <a:ext cx="136" cy="136"/>
              </a:xfrm>
              <a:prstGeom prst="ellipse">
                <a:avLst/>
              </a:prstGeom>
              <a:solidFill>
                <a:srgbClr val="A47EB6"/>
              </a:solidFill>
              <a:ln w="38100">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1408" name="Oval 141"/>
              <p:cNvSpPr>
                <a:spLocks noChangeArrowheads="1"/>
              </p:cNvSpPr>
              <p:nvPr/>
            </p:nvSpPr>
            <p:spPr bwMode="auto">
              <a:xfrm>
                <a:off x="4190" y="1592"/>
                <a:ext cx="136" cy="136"/>
              </a:xfrm>
              <a:prstGeom prst="ellipse">
                <a:avLst/>
              </a:prstGeom>
              <a:solidFill>
                <a:srgbClr val="A47EB6"/>
              </a:solidFill>
              <a:ln w="38100">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1409" name="Oval 142"/>
              <p:cNvSpPr>
                <a:spLocks noChangeArrowheads="1"/>
              </p:cNvSpPr>
              <p:nvPr/>
            </p:nvSpPr>
            <p:spPr bwMode="auto">
              <a:xfrm>
                <a:off x="3626" y="2166"/>
                <a:ext cx="136" cy="136"/>
              </a:xfrm>
              <a:prstGeom prst="ellipse">
                <a:avLst/>
              </a:prstGeom>
              <a:solidFill>
                <a:srgbClr val="A47EB6"/>
              </a:solidFill>
              <a:ln w="38100">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1410" name="Oval 143"/>
              <p:cNvSpPr>
                <a:spLocks noChangeArrowheads="1"/>
              </p:cNvSpPr>
              <p:nvPr/>
            </p:nvSpPr>
            <p:spPr bwMode="auto">
              <a:xfrm>
                <a:off x="3071" y="2168"/>
                <a:ext cx="136" cy="136"/>
              </a:xfrm>
              <a:prstGeom prst="ellipse">
                <a:avLst/>
              </a:prstGeom>
              <a:solidFill>
                <a:srgbClr val="A47EB6"/>
              </a:solidFill>
              <a:ln w="38100">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1411" name="Oval 144"/>
              <p:cNvSpPr>
                <a:spLocks noChangeArrowheads="1"/>
              </p:cNvSpPr>
              <p:nvPr/>
            </p:nvSpPr>
            <p:spPr bwMode="auto">
              <a:xfrm>
                <a:off x="1967" y="2453"/>
                <a:ext cx="136" cy="136"/>
              </a:xfrm>
              <a:prstGeom prst="ellipse">
                <a:avLst/>
              </a:prstGeom>
              <a:solidFill>
                <a:srgbClr val="A47EB6"/>
              </a:solidFill>
              <a:ln w="38100">
                <a:solidFill>
                  <a:srgbClr val="6B477D"/>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sp>
          <p:nvSpPr>
            <p:cNvPr id="101405" name="Rectangle 145"/>
            <p:cNvSpPr>
              <a:spLocks noChangeArrowheads="1"/>
            </p:cNvSpPr>
            <p:nvPr/>
          </p:nvSpPr>
          <p:spPr bwMode="auto">
            <a:xfrm>
              <a:off x="1056" y="1164"/>
              <a:ext cx="724"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b="1"/>
                <a:t>Sales</a:t>
              </a:r>
            </a:p>
          </p:txBody>
        </p:sp>
        <p:sp>
          <p:nvSpPr>
            <p:cNvPr id="101406" name="Rectangle 146"/>
            <p:cNvSpPr>
              <a:spLocks noChangeArrowheads="1"/>
            </p:cNvSpPr>
            <p:nvPr/>
          </p:nvSpPr>
          <p:spPr bwMode="auto">
            <a:xfrm>
              <a:off x="2212" y="3195"/>
              <a:ext cx="1311" cy="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b="1"/>
                <a:t>Advertising</a:t>
              </a:r>
            </a:p>
          </p:txBody>
        </p:sp>
      </p:grpSp>
    </p:spTree>
    <p:extLst>
      <p:ext uri="{BB962C8B-B14F-4D97-AF65-F5344CB8AC3E}">
        <p14:creationId xmlns:p14="http://schemas.microsoft.com/office/powerpoint/2010/main" val="2876734415"/>
      </p:ext>
    </p:extLst>
  </p:cSld>
  <p:clrMapOvr>
    <a:masterClrMapping/>
  </p:clrMapOvr>
  <p:transition>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57200" y="914400"/>
            <a:ext cx="8229600" cy="1143000"/>
          </a:xfrm>
          <a:noFill/>
        </p:spPr>
        <p:txBody>
          <a:bodyPr lIns="90488" tIns="44450" rIns="90488" bIns="44450" anchorCtr="1"/>
          <a:lstStyle/>
          <a:p>
            <a:r>
              <a:rPr lang="en-US" altLang="en-US" b="1">
                <a:solidFill>
                  <a:srgbClr val="8E0D30"/>
                </a:solidFill>
              </a:rPr>
              <a:t>2.9</a:t>
            </a:r>
          </a:p>
        </p:txBody>
      </p:sp>
      <p:sp>
        <p:nvSpPr>
          <p:cNvPr id="102403" name="Rectangle 3"/>
          <p:cNvSpPr>
            <a:spLocks noGrp="1" noChangeArrowheads="1"/>
          </p:cNvSpPr>
          <p:nvPr>
            <p:ph sz="half" idx="1"/>
          </p:nvPr>
        </p:nvSpPr>
        <p:spPr>
          <a:xfrm>
            <a:off x="520700" y="3048000"/>
            <a:ext cx="8242300" cy="3017838"/>
          </a:xfrm>
        </p:spPr>
        <p:txBody>
          <a:bodyPr lIns="90488" tIns="44450" rIns="90488" bIns="44450"/>
          <a:lstStyle/>
          <a:p>
            <a:pPr marL="0" indent="0" algn="ctr">
              <a:buFontTx/>
              <a:buNone/>
            </a:pPr>
            <a:r>
              <a:rPr lang="en-US" altLang="en-US" sz="4200" b="1" dirty="0">
                <a:solidFill>
                  <a:srgbClr val="141413"/>
                </a:solidFill>
              </a:rPr>
              <a:t>The Time Series Plot</a:t>
            </a:r>
            <a:endParaRPr lang="en-US" altLang="en-US" sz="4200" dirty="0">
              <a:solidFill>
                <a:srgbClr val="141413"/>
              </a:solidFill>
            </a:endParaRPr>
          </a:p>
        </p:txBody>
      </p:sp>
    </p:spTree>
    <p:extLst>
      <p:ext uri="{BB962C8B-B14F-4D97-AF65-F5344CB8AC3E}">
        <p14:creationId xmlns:p14="http://schemas.microsoft.com/office/powerpoint/2010/main" val="3361192076"/>
      </p:ext>
    </p:extLst>
  </p:cSld>
  <p:clrMapOvr>
    <a:masterClrMapping/>
  </p:clrMapOvr>
  <p:transition>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US" altLang="en-US" b="1"/>
              <a:t>Time Series Plot</a:t>
            </a:r>
          </a:p>
        </p:txBody>
      </p:sp>
      <p:sp>
        <p:nvSpPr>
          <p:cNvPr id="244739" name="Rectangle 3"/>
          <p:cNvSpPr>
            <a:spLocks noGrp="1" noChangeArrowheads="1"/>
          </p:cNvSpPr>
          <p:nvPr>
            <p:ph idx="1"/>
          </p:nvPr>
        </p:nvSpPr>
        <p:spPr/>
        <p:txBody>
          <a:bodyPr/>
          <a:lstStyle/>
          <a:p>
            <a:pPr>
              <a:buClr>
                <a:srgbClr val="8E0D30"/>
              </a:buClr>
            </a:pPr>
            <a:r>
              <a:rPr lang="en-US" altLang="en-US" dirty="0"/>
              <a:t>Used to graphically display data produced over time</a:t>
            </a:r>
          </a:p>
          <a:p>
            <a:pPr>
              <a:buClr>
                <a:srgbClr val="8E0D30"/>
              </a:buClr>
            </a:pPr>
            <a:r>
              <a:rPr lang="en-US" altLang="en-US" dirty="0"/>
              <a:t>Shows trends and changes in the data over time</a:t>
            </a:r>
          </a:p>
          <a:p>
            <a:pPr>
              <a:buClr>
                <a:srgbClr val="8E0D30"/>
              </a:buClr>
            </a:pPr>
            <a:r>
              <a:rPr lang="en-US" altLang="en-US" dirty="0"/>
              <a:t>Time recorded on the horizontal axis</a:t>
            </a:r>
          </a:p>
          <a:p>
            <a:pPr>
              <a:buClr>
                <a:srgbClr val="8E0D30"/>
              </a:buClr>
            </a:pPr>
            <a:r>
              <a:rPr lang="en-US" altLang="en-US" dirty="0"/>
              <a:t>Measurements recorded on the vertical axis</a:t>
            </a:r>
          </a:p>
          <a:p>
            <a:pPr>
              <a:buClr>
                <a:srgbClr val="8E0D30"/>
              </a:buClr>
            </a:pPr>
            <a:r>
              <a:rPr lang="en-US" altLang="en-US" dirty="0"/>
              <a:t>Points connected by straight lines</a:t>
            </a:r>
          </a:p>
        </p:txBody>
      </p:sp>
    </p:spTree>
    <p:extLst>
      <p:ext uri="{BB962C8B-B14F-4D97-AF65-F5344CB8AC3E}">
        <p14:creationId xmlns:p14="http://schemas.microsoft.com/office/powerpoint/2010/main" val="310415913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4739">
                                            <p:txEl>
                                              <p:pRg st="0" end="0"/>
                                            </p:txEl>
                                          </p:spTgt>
                                        </p:tgtEl>
                                        <p:attrNameLst>
                                          <p:attrName>style.visibility</p:attrName>
                                        </p:attrNameLst>
                                      </p:cBhvr>
                                      <p:to>
                                        <p:strVal val="visible"/>
                                      </p:to>
                                    </p:set>
                                    <p:animEffect transition="in" filter="wipe(left)">
                                      <p:cBhvr>
                                        <p:cTn id="7" dur="500"/>
                                        <p:tgtEl>
                                          <p:spTgt spid="244739">
                                            <p:txEl>
                                              <p:pRg st="0" end="0"/>
                                            </p:txEl>
                                          </p:spTgt>
                                        </p:tgtEl>
                                      </p:cBhvr>
                                    </p:animEffect>
                                  </p:childTnLst>
                                  <p:subTnLst>
                                    <p:animClr clrSpc="rgb" dir="cw">
                                      <p:cBhvr override="childStyle">
                                        <p:cTn dur="1" fill="hold" display="0" masterRel="nextClick" afterEffect="1"/>
                                        <p:tgtEl>
                                          <p:spTgt spid="244739">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4739">
                                            <p:txEl>
                                              <p:pRg st="1" end="1"/>
                                            </p:txEl>
                                          </p:spTgt>
                                        </p:tgtEl>
                                        <p:attrNameLst>
                                          <p:attrName>style.visibility</p:attrName>
                                        </p:attrNameLst>
                                      </p:cBhvr>
                                      <p:to>
                                        <p:strVal val="visible"/>
                                      </p:to>
                                    </p:set>
                                    <p:animEffect transition="in" filter="wipe(left)">
                                      <p:cBhvr>
                                        <p:cTn id="12" dur="500"/>
                                        <p:tgtEl>
                                          <p:spTgt spid="244739">
                                            <p:txEl>
                                              <p:pRg st="1" end="1"/>
                                            </p:txEl>
                                          </p:spTgt>
                                        </p:tgtEl>
                                      </p:cBhvr>
                                    </p:animEffect>
                                  </p:childTnLst>
                                  <p:subTnLst>
                                    <p:animClr clrSpc="rgb" dir="cw">
                                      <p:cBhvr override="childStyle">
                                        <p:cTn dur="1" fill="hold" display="0" masterRel="nextClick" afterEffect="1"/>
                                        <p:tgtEl>
                                          <p:spTgt spid="244739">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4739">
                                            <p:txEl>
                                              <p:pRg st="2" end="2"/>
                                            </p:txEl>
                                          </p:spTgt>
                                        </p:tgtEl>
                                        <p:attrNameLst>
                                          <p:attrName>style.visibility</p:attrName>
                                        </p:attrNameLst>
                                      </p:cBhvr>
                                      <p:to>
                                        <p:strVal val="visible"/>
                                      </p:to>
                                    </p:set>
                                    <p:animEffect transition="in" filter="wipe(left)">
                                      <p:cBhvr>
                                        <p:cTn id="17" dur="500"/>
                                        <p:tgtEl>
                                          <p:spTgt spid="244739">
                                            <p:txEl>
                                              <p:pRg st="2" end="2"/>
                                            </p:txEl>
                                          </p:spTgt>
                                        </p:tgtEl>
                                      </p:cBhvr>
                                    </p:animEffect>
                                  </p:childTnLst>
                                  <p:subTnLst>
                                    <p:animClr clrSpc="rgb" dir="cw">
                                      <p:cBhvr override="childStyle">
                                        <p:cTn dur="1" fill="hold" display="0" masterRel="nextClick" afterEffect="1"/>
                                        <p:tgtEl>
                                          <p:spTgt spid="244739">
                                            <p:txEl>
                                              <p:pRg st="2" end="2"/>
                                            </p:txEl>
                                          </p:spTgt>
                                        </p:tgtEl>
                                        <p:attrNameLst>
                                          <p:attrName>ppt_c</p:attrName>
                                        </p:attrNameLst>
                                      </p:cBhvr>
                                      <p:to>
                                        <a:srgbClr val="B0D460"/>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4739">
                                            <p:txEl>
                                              <p:pRg st="3" end="3"/>
                                            </p:txEl>
                                          </p:spTgt>
                                        </p:tgtEl>
                                        <p:attrNameLst>
                                          <p:attrName>style.visibility</p:attrName>
                                        </p:attrNameLst>
                                      </p:cBhvr>
                                      <p:to>
                                        <p:strVal val="visible"/>
                                      </p:to>
                                    </p:set>
                                    <p:animEffect transition="in" filter="wipe(left)">
                                      <p:cBhvr>
                                        <p:cTn id="22" dur="500"/>
                                        <p:tgtEl>
                                          <p:spTgt spid="244739">
                                            <p:txEl>
                                              <p:pRg st="3" end="3"/>
                                            </p:txEl>
                                          </p:spTgt>
                                        </p:tgtEl>
                                      </p:cBhvr>
                                    </p:animEffect>
                                  </p:childTnLst>
                                  <p:subTnLst>
                                    <p:animClr clrSpc="rgb" dir="cw">
                                      <p:cBhvr override="childStyle">
                                        <p:cTn dur="1" fill="hold" display="0" masterRel="nextClick" afterEffect="1"/>
                                        <p:tgtEl>
                                          <p:spTgt spid="244739">
                                            <p:txEl>
                                              <p:pRg st="3" end="3"/>
                                            </p:txEl>
                                          </p:spTgt>
                                        </p:tgtEl>
                                        <p:attrNameLst>
                                          <p:attrName>ppt_c</p:attrName>
                                        </p:attrNameLst>
                                      </p:cBhvr>
                                      <p:to>
                                        <a:srgbClr val="B0D460"/>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4739">
                                            <p:txEl>
                                              <p:pRg st="4" end="4"/>
                                            </p:txEl>
                                          </p:spTgt>
                                        </p:tgtEl>
                                        <p:attrNameLst>
                                          <p:attrName>style.visibility</p:attrName>
                                        </p:attrNameLst>
                                      </p:cBhvr>
                                      <p:to>
                                        <p:strVal val="visible"/>
                                      </p:to>
                                    </p:set>
                                    <p:animEffect transition="in" filter="wipe(left)">
                                      <p:cBhvr>
                                        <p:cTn id="27" dur="500"/>
                                        <p:tgtEl>
                                          <p:spTgt spid="2447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r>
              <a:rPr lang="en-US" altLang="en-US" b="1"/>
              <a:t>Time Series Plot Example</a:t>
            </a:r>
          </a:p>
        </p:txBody>
      </p:sp>
      <p:sp>
        <p:nvSpPr>
          <p:cNvPr id="104451" name="Rectangle 3"/>
          <p:cNvSpPr>
            <a:spLocks noGrp="1" noChangeArrowheads="1"/>
          </p:cNvSpPr>
          <p:nvPr>
            <p:ph idx="1"/>
          </p:nvPr>
        </p:nvSpPr>
        <p:spPr>
          <a:xfrm>
            <a:off x="457200" y="1600200"/>
            <a:ext cx="4419600" cy="4525963"/>
          </a:xfrm>
        </p:spPr>
        <p:txBody>
          <a:bodyPr/>
          <a:lstStyle/>
          <a:p>
            <a:pPr>
              <a:buClr>
                <a:srgbClr val="8E0D30"/>
              </a:buClr>
            </a:pPr>
            <a:r>
              <a:rPr lang="en-US" altLang="en-US" sz="2800" dirty="0"/>
              <a:t>The following data shows the average retail price of regular gasoline for 8 weeks in 2016.</a:t>
            </a:r>
          </a:p>
          <a:p>
            <a:pPr>
              <a:buClr>
                <a:srgbClr val="8E0D30"/>
              </a:buClr>
            </a:pPr>
            <a:r>
              <a:rPr lang="en-US" altLang="en-US" sz="2800" dirty="0"/>
              <a:t>Draw a </a:t>
            </a:r>
            <a:r>
              <a:rPr lang="en-US" altLang="en-US" sz="2800" b="1" dirty="0"/>
              <a:t>time series plot</a:t>
            </a:r>
            <a:r>
              <a:rPr lang="en-US" altLang="en-US" sz="2800" dirty="0"/>
              <a:t> for this data.</a:t>
            </a:r>
          </a:p>
        </p:txBody>
      </p:sp>
      <p:graphicFrame>
        <p:nvGraphicFramePr>
          <p:cNvPr id="245842" name="Group 82"/>
          <p:cNvGraphicFramePr>
            <a:graphicFrameLocks noGrp="1"/>
          </p:cNvGraphicFramePr>
          <p:nvPr>
            <p:extLst>
              <p:ext uri="{D42A27DB-BD31-4B8C-83A1-F6EECF244321}">
                <p14:modId xmlns:p14="http://schemas.microsoft.com/office/powerpoint/2010/main" val="3658350848"/>
              </p:ext>
            </p:extLst>
          </p:nvPr>
        </p:nvGraphicFramePr>
        <p:xfrm>
          <a:off x="5105400" y="1676400"/>
          <a:ext cx="3352800" cy="4480362"/>
        </p:xfrm>
        <a:graphic>
          <a:graphicData uri="http://schemas.openxmlformats.org/drawingml/2006/table">
            <a:tbl>
              <a:tblPr/>
              <a:tblGrid>
                <a:gridCol w="1998663">
                  <a:extLst>
                    <a:ext uri="{9D8B030D-6E8A-4147-A177-3AD203B41FA5}">
                      <a16:colId xmlns:a16="http://schemas.microsoft.com/office/drawing/2014/main" val="20000"/>
                    </a:ext>
                  </a:extLst>
                </a:gridCol>
                <a:gridCol w="1354137">
                  <a:extLst>
                    <a:ext uri="{9D8B030D-6E8A-4147-A177-3AD203B41FA5}">
                      <a16:colId xmlns:a16="http://schemas.microsoft.com/office/drawing/2014/main" val="20001"/>
                    </a:ext>
                  </a:extLst>
                </a:gridCol>
              </a:tblGrid>
              <a:tr h="82285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br>
                        <a:rPr kumimoji="0" lang="en-US" sz="2400" b="1" i="0" u="none" strike="noStrike" cap="none" normalizeH="0" baseline="0" dirty="0">
                          <a:ln>
                            <a:noFill/>
                          </a:ln>
                          <a:solidFill>
                            <a:schemeClr val="tx1"/>
                          </a:solidFill>
                          <a:effectLst/>
                          <a:latin typeface="+mj-lt"/>
                          <a:cs typeface="Arial" charset="0"/>
                        </a:rPr>
                      </a:br>
                      <a:r>
                        <a:rPr kumimoji="0" lang="en-US" sz="2400" b="1" i="0" u="none" strike="noStrike" cap="none" normalizeH="0" baseline="0" dirty="0">
                          <a:ln>
                            <a:noFill/>
                          </a:ln>
                          <a:solidFill>
                            <a:schemeClr val="tx1"/>
                          </a:solidFill>
                          <a:effectLst/>
                          <a:latin typeface="+mj-lt"/>
                          <a:cs typeface="Arial" charset="0"/>
                        </a:rPr>
                        <a:t>Date</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dirty="0">
                          <a:ln>
                            <a:noFill/>
                          </a:ln>
                          <a:solidFill>
                            <a:schemeClr val="tx1"/>
                          </a:solidFill>
                          <a:effectLst/>
                          <a:latin typeface="+mj-lt"/>
                          <a:cs typeface="Arial" charset="0"/>
                        </a:rPr>
                        <a:t>Average Price</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71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Oct 16, 2006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$2.219</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57134">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cap="none" normalizeH="0" baseline="0" dirty="0">
                          <a:ln>
                            <a:noFill/>
                          </a:ln>
                          <a:solidFill>
                            <a:schemeClr val="tx1"/>
                          </a:solidFill>
                          <a:effectLst/>
                          <a:latin typeface="+mj-lt"/>
                          <a:cs typeface="Arial" charset="0"/>
                        </a:rPr>
                        <a:t>Oct 23, 2006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$2.173</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71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Oct 30, 2006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$2.177</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1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Nov 6, 2006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$2.158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1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Nov 13, 2006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$2.185</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571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Nov 20, 2006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$2.208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571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Nov 27, 2006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$2.236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45713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Dec 4, 2006</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mj-lt"/>
                          <a:cs typeface="Arial" charset="0"/>
                        </a:rPr>
                        <a:t>$2.298</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3061670107"/>
      </p:ext>
    </p:extLst>
  </p:cSld>
  <p:clrMapOvr>
    <a:masterClrMapping/>
  </p:clrMapOvr>
  <p:transition>
    <p:wipe dir="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ltLang="en-US" b="1"/>
              <a:t>Time Series Plot Example</a:t>
            </a:r>
          </a:p>
        </p:txBody>
      </p:sp>
      <p:graphicFrame>
        <p:nvGraphicFramePr>
          <p:cNvPr id="105475" name="Object 4"/>
          <p:cNvGraphicFramePr>
            <a:graphicFrameLocks noChangeAspect="1"/>
          </p:cNvGraphicFramePr>
          <p:nvPr/>
        </p:nvGraphicFramePr>
        <p:xfrm>
          <a:off x="1371600" y="1624013"/>
          <a:ext cx="6477000" cy="4321175"/>
        </p:xfrm>
        <a:graphic>
          <a:graphicData uri="http://schemas.openxmlformats.org/presentationml/2006/ole">
            <mc:AlternateContent xmlns:mc="http://schemas.openxmlformats.org/markup-compatibility/2006">
              <mc:Choice xmlns:v="urn:schemas-microsoft-com:vml" Requires="v">
                <p:oleObj spid="_x0000_s38929" name="Chart" r:id="rId4" imgW="6096118" imgH="4067175" progId="MSGraph.Chart.8">
                  <p:embed followColorScheme="full"/>
                </p:oleObj>
              </mc:Choice>
              <mc:Fallback>
                <p:oleObj name="Chart" r:id="rId4" imgW="6096118" imgH="4067175" progId="MSGraph.Chart.8">
                  <p:embed followColorScheme="full"/>
                  <p:pic>
                    <p:nvPicPr>
                      <p:cNvPr id="105475" name="Object 4"/>
                      <p:cNvPicPr>
                        <a:picLocks noChangeAspect="1" noChangeArrowheads="1"/>
                      </p:cNvPicPr>
                      <p:nvPr/>
                    </p:nvPicPr>
                    <p:blipFill>
                      <a:blip r:embed="rId5"/>
                      <a:srcRect/>
                      <a:stretch>
                        <a:fillRect/>
                      </a:stretch>
                    </p:blipFill>
                    <p:spPr bwMode="auto">
                      <a:xfrm>
                        <a:off x="1371600" y="1624013"/>
                        <a:ext cx="6477000" cy="4321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5476" name="Text Box 5"/>
          <p:cNvSpPr txBox="1">
            <a:spLocks noChangeArrowheads="1"/>
          </p:cNvSpPr>
          <p:nvPr/>
        </p:nvSpPr>
        <p:spPr bwMode="auto">
          <a:xfrm>
            <a:off x="4191000" y="56388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2400"/>
              <a:t>Date</a:t>
            </a:r>
          </a:p>
        </p:txBody>
      </p:sp>
      <p:sp>
        <p:nvSpPr>
          <p:cNvPr id="105477" name="Text Box 6"/>
          <p:cNvSpPr txBox="1">
            <a:spLocks noChangeArrowheads="1"/>
          </p:cNvSpPr>
          <p:nvPr/>
        </p:nvSpPr>
        <p:spPr bwMode="auto">
          <a:xfrm>
            <a:off x="1524000" y="13716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spcBef>
                <a:spcPct val="50000"/>
              </a:spcBef>
              <a:buFontTx/>
              <a:buNone/>
            </a:pPr>
            <a:r>
              <a:rPr lang="en-US" altLang="en-US" sz="2400"/>
              <a:t>Price</a:t>
            </a:r>
          </a:p>
        </p:txBody>
      </p:sp>
      <p:sp>
        <p:nvSpPr>
          <p:cNvPr id="105478" name="Rectangle 8"/>
          <p:cNvSpPr>
            <a:spLocks noChangeArrowheads="1"/>
          </p:cNvSpPr>
          <p:nvPr/>
        </p:nvSpPr>
        <p:spPr bwMode="auto">
          <a:xfrm>
            <a:off x="1447800" y="5181600"/>
            <a:ext cx="457200" cy="228600"/>
          </a:xfrm>
          <a:prstGeom prst="rect">
            <a:avLst/>
          </a:prstGeom>
          <a:solidFill>
            <a:srgbClr val="F6F4E2"/>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5479" name="Line 9"/>
          <p:cNvSpPr>
            <a:spLocks noChangeShapeType="1"/>
          </p:cNvSpPr>
          <p:nvPr/>
        </p:nvSpPr>
        <p:spPr bwMode="auto">
          <a:xfrm flipV="1">
            <a:off x="1905000" y="4953000"/>
            <a:ext cx="152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5480" name="Line 10"/>
          <p:cNvSpPr>
            <a:spLocks noChangeShapeType="1"/>
          </p:cNvSpPr>
          <p:nvPr/>
        </p:nvSpPr>
        <p:spPr bwMode="auto">
          <a:xfrm flipV="1">
            <a:off x="1905000" y="5029200"/>
            <a:ext cx="152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93420267"/>
      </p:ext>
    </p:extLst>
  </p:cSld>
  <p:clrMapOvr>
    <a:masterClrMapping/>
  </p:clrMapOvr>
  <p:transition>
    <p:wipe dir="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457200" y="914400"/>
            <a:ext cx="8229600" cy="1143000"/>
          </a:xfrm>
          <a:noFill/>
        </p:spPr>
        <p:txBody>
          <a:bodyPr lIns="90488" tIns="44450" rIns="90488" bIns="44450" anchorCtr="1"/>
          <a:lstStyle/>
          <a:p>
            <a:r>
              <a:rPr lang="en-US" altLang="en-US" b="1">
                <a:solidFill>
                  <a:srgbClr val="8E0D30"/>
                </a:solidFill>
              </a:rPr>
              <a:t>2.10</a:t>
            </a:r>
          </a:p>
        </p:txBody>
      </p:sp>
      <p:sp>
        <p:nvSpPr>
          <p:cNvPr id="106499" name="Rectangle 3"/>
          <p:cNvSpPr>
            <a:spLocks noGrp="1" noChangeArrowheads="1"/>
          </p:cNvSpPr>
          <p:nvPr>
            <p:ph sz="half" idx="1"/>
          </p:nvPr>
        </p:nvSpPr>
        <p:spPr>
          <a:xfrm>
            <a:off x="520700" y="3048000"/>
            <a:ext cx="8242300" cy="3017838"/>
          </a:xfrm>
        </p:spPr>
        <p:txBody>
          <a:bodyPr lIns="90488" tIns="44450" rIns="90488" bIns="44450"/>
          <a:lstStyle/>
          <a:p>
            <a:pPr marL="0" indent="0" algn="ctr">
              <a:buFontTx/>
              <a:buNone/>
            </a:pPr>
            <a:r>
              <a:rPr lang="en-US" altLang="en-US" sz="4200" b="1" dirty="0">
                <a:solidFill>
                  <a:srgbClr val="141413"/>
                </a:solidFill>
              </a:rPr>
              <a:t>Distorting the Truth with Descriptive Statistics</a:t>
            </a:r>
            <a:endParaRPr lang="en-US" altLang="en-US" sz="4200" dirty="0">
              <a:solidFill>
                <a:srgbClr val="141413"/>
              </a:solidFill>
            </a:endParaRPr>
          </a:p>
        </p:txBody>
      </p:sp>
    </p:spTree>
    <p:extLst>
      <p:ext uri="{BB962C8B-B14F-4D97-AF65-F5344CB8AC3E}">
        <p14:creationId xmlns:p14="http://schemas.microsoft.com/office/powerpoint/2010/main" val="1433370858"/>
      </p:ext>
    </p:extLst>
  </p:cSld>
  <p:clrMapOvr>
    <a:masterClrMapping/>
  </p:clrMapOvr>
  <p:transition>
    <p:wipe dir="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noFill/>
        </p:spPr>
        <p:txBody>
          <a:bodyPr lIns="90488" tIns="44450" rIns="90488" bIns="44450" anchorCtr="1"/>
          <a:lstStyle/>
          <a:p>
            <a:r>
              <a:rPr lang="en-US" altLang="en-US" b="1"/>
              <a:t>Errors in Presenting Data</a:t>
            </a:r>
          </a:p>
        </p:txBody>
      </p:sp>
      <p:sp>
        <p:nvSpPr>
          <p:cNvPr id="165891" name="Rectangle 3"/>
          <p:cNvSpPr>
            <a:spLocks noGrp="1" noChangeArrowheads="1"/>
          </p:cNvSpPr>
          <p:nvPr>
            <p:ph type="body" sz="half" idx="1"/>
          </p:nvPr>
        </p:nvSpPr>
        <p:spPr>
          <a:xfrm>
            <a:off x="457200" y="1295400"/>
            <a:ext cx="8077200" cy="5105400"/>
          </a:xfrm>
          <a:noFill/>
        </p:spPr>
        <p:txBody>
          <a:bodyPr lIns="90488" tIns="44450" rIns="90488" bIns="44450"/>
          <a:lstStyle/>
          <a:p>
            <a:pPr marL="533400" indent="-533400">
              <a:lnSpc>
                <a:spcPct val="90000"/>
              </a:lnSpc>
              <a:spcBef>
                <a:spcPct val="40000"/>
              </a:spcBef>
              <a:buClr>
                <a:srgbClr val="8E0D30"/>
              </a:buClr>
              <a:buFontTx/>
              <a:buAutoNum type="arabicPeriod"/>
            </a:pPr>
            <a:r>
              <a:rPr lang="en-US" altLang="en-US" dirty="0"/>
              <a:t>Use area to equate to value</a:t>
            </a:r>
          </a:p>
          <a:p>
            <a:pPr marL="533400" indent="-533400">
              <a:lnSpc>
                <a:spcPct val="90000"/>
              </a:lnSpc>
              <a:spcBef>
                <a:spcPct val="40000"/>
              </a:spcBef>
              <a:buClr>
                <a:srgbClr val="8E0D30"/>
              </a:buClr>
              <a:buFontTx/>
              <a:buAutoNum type="arabicPeriod"/>
            </a:pPr>
            <a:r>
              <a:rPr lang="en-US" altLang="en-US" dirty="0"/>
              <a:t>No relative basis in comparing data batches</a:t>
            </a:r>
          </a:p>
          <a:p>
            <a:pPr marL="533400" indent="-533400">
              <a:lnSpc>
                <a:spcPct val="90000"/>
              </a:lnSpc>
              <a:spcBef>
                <a:spcPct val="40000"/>
              </a:spcBef>
              <a:buClr>
                <a:srgbClr val="8E0D30"/>
              </a:buClr>
              <a:buFontTx/>
              <a:buAutoNum type="arabicPeriod"/>
            </a:pPr>
            <a:r>
              <a:rPr lang="en-US" altLang="en-US" dirty="0"/>
              <a:t>Compress the vertical axis</a:t>
            </a:r>
          </a:p>
          <a:p>
            <a:pPr marL="533400" indent="-533400">
              <a:lnSpc>
                <a:spcPct val="90000"/>
              </a:lnSpc>
              <a:spcBef>
                <a:spcPct val="40000"/>
              </a:spcBef>
              <a:buClr>
                <a:srgbClr val="8E0D30"/>
              </a:buClr>
              <a:buFontTx/>
              <a:buAutoNum type="arabicPeriod"/>
            </a:pPr>
            <a:r>
              <a:rPr lang="en-US" altLang="en-US" dirty="0"/>
              <a:t>No zero point on the vertical axis</a:t>
            </a:r>
          </a:p>
          <a:p>
            <a:pPr marL="533400" indent="-533400">
              <a:lnSpc>
                <a:spcPct val="90000"/>
              </a:lnSpc>
              <a:spcBef>
                <a:spcPct val="40000"/>
              </a:spcBef>
              <a:buClr>
                <a:srgbClr val="8E0D30"/>
              </a:buClr>
              <a:buFontTx/>
              <a:buAutoNum type="arabicPeriod"/>
            </a:pPr>
            <a:r>
              <a:rPr lang="en-US" altLang="en-US" dirty="0"/>
              <a:t>Gap in the vertical axis</a:t>
            </a:r>
          </a:p>
          <a:p>
            <a:pPr marL="533400" indent="-533400">
              <a:lnSpc>
                <a:spcPct val="90000"/>
              </a:lnSpc>
              <a:spcBef>
                <a:spcPct val="40000"/>
              </a:spcBef>
              <a:buClr>
                <a:srgbClr val="8E0D30"/>
              </a:buClr>
              <a:buFontTx/>
              <a:buAutoNum type="arabicPeriod"/>
            </a:pPr>
            <a:r>
              <a:rPr lang="en-US" altLang="en-US" dirty="0"/>
              <a:t>Use of misleading wording</a:t>
            </a:r>
          </a:p>
          <a:p>
            <a:pPr marL="533400" indent="-533400">
              <a:lnSpc>
                <a:spcPct val="90000"/>
              </a:lnSpc>
              <a:spcBef>
                <a:spcPct val="40000"/>
              </a:spcBef>
              <a:buClr>
                <a:srgbClr val="8E0D30"/>
              </a:buClr>
              <a:buFontTx/>
              <a:buAutoNum type="arabicPeriod"/>
            </a:pPr>
            <a:r>
              <a:rPr lang="en-US" altLang="en-US" dirty="0"/>
              <a:t>Knowing central tendency without knowing variability</a:t>
            </a:r>
          </a:p>
        </p:txBody>
      </p:sp>
    </p:spTree>
    <p:extLst>
      <p:ext uri="{BB962C8B-B14F-4D97-AF65-F5344CB8AC3E}">
        <p14:creationId xmlns:p14="http://schemas.microsoft.com/office/powerpoint/2010/main" val="259161066"/>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Effect transition="in" filter="wipe(left)">
                                      <p:cBhvr>
                                        <p:cTn id="7" dur="500"/>
                                        <p:tgtEl>
                                          <p:spTgt spid="165891">
                                            <p:txEl>
                                              <p:pRg st="0" end="0"/>
                                            </p:txEl>
                                          </p:spTgt>
                                        </p:tgtEl>
                                      </p:cBhvr>
                                    </p:animEffect>
                                  </p:childTnLst>
                                  <p:subTnLst>
                                    <p:animClr clrSpc="rgb" dir="cw">
                                      <p:cBhvr override="childStyle">
                                        <p:cTn dur="1" fill="hold" display="0" masterRel="nextClick" afterEffect="1"/>
                                        <p:tgtEl>
                                          <p:spTgt spid="165891">
                                            <p:txEl>
                                              <p:pRg st="0" end="0"/>
                                            </p:txEl>
                                          </p:spTgt>
                                        </p:tgtEl>
                                        <p:attrNameLst>
                                          <p:attrName>ppt_c</p:attrName>
                                        </p:attrNameLst>
                                      </p:cBhvr>
                                      <p:to>
                                        <a:srgbClr val="B0D460"/>
                                      </p:to>
                                    </p:animClr>
                                  </p:sub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5891">
                                            <p:txEl>
                                              <p:pRg st="1" end="1"/>
                                            </p:txEl>
                                          </p:spTgt>
                                        </p:tgtEl>
                                        <p:attrNameLst>
                                          <p:attrName>style.visibility</p:attrName>
                                        </p:attrNameLst>
                                      </p:cBhvr>
                                      <p:to>
                                        <p:strVal val="visible"/>
                                      </p:to>
                                    </p:set>
                                    <p:animEffect transition="in" filter="wipe(left)">
                                      <p:cBhvr>
                                        <p:cTn id="12" dur="500"/>
                                        <p:tgtEl>
                                          <p:spTgt spid="165891">
                                            <p:txEl>
                                              <p:pRg st="1" end="1"/>
                                            </p:txEl>
                                          </p:spTgt>
                                        </p:tgtEl>
                                      </p:cBhvr>
                                    </p:animEffect>
                                  </p:childTnLst>
                                  <p:subTnLst>
                                    <p:animClr clrSpc="rgb" dir="cw">
                                      <p:cBhvr override="childStyle">
                                        <p:cTn dur="1" fill="hold" display="0" masterRel="nextClick" afterEffect="1"/>
                                        <p:tgtEl>
                                          <p:spTgt spid="165891">
                                            <p:txEl>
                                              <p:pRg st="1" end="1"/>
                                            </p:txEl>
                                          </p:spTgt>
                                        </p:tgtEl>
                                        <p:attrNameLst>
                                          <p:attrName>ppt_c</p:attrName>
                                        </p:attrNameLst>
                                      </p:cBhvr>
                                      <p:to>
                                        <a:srgbClr val="B0D460"/>
                                      </p:to>
                                    </p:animClr>
                                  </p:sub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65891">
                                            <p:txEl>
                                              <p:pRg st="2" end="2"/>
                                            </p:txEl>
                                          </p:spTgt>
                                        </p:tgtEl>
                                        <p:attrNameLst>
                                          <p:attrName>style.visibility</p:attrName>
                                        </p:attrNameLst>
                                      </p:cBhvr>
                                      <p:to>
                                        <p:strVal val="visible"/>
                                      </p:to>
                                    </p:set>
                                    <p:animEffect transition="in" filter="wipe(left)">
                                      <p:cBhvr>
                                        <p:cTn id="17" dur="500"/>
                                        <p:tgtEl>
                                          <p:spTgt spid="165891">
                                            <p:txEl>
                                              <p:pRg st="2" end="2"/>
                                            </p:txEl>
                                          </p:spTgt>
                                        </p:tgtEl>
                                      </p:cBhvr>
                                    </p:animEffect>
                                  </p:childTnLst>
                                  <p:subTnLst>
                                    <p:animClr clrSpc="rgb" dir="cw">
                                      <p:cBhvr override="childStyle">
                                        <p:cTn dur="1" fill="hold" display="0" masterRel="nextClick" afterEffect="1"/>
                                        <p:tgtEl>
                                          <p:spTgt spid="165891">
                                            <p:txEl>
                                              <p:pRg st="2" end="2"/>
                                            </p:txEl>
                                          </p:spTgt>
                                        </p:tgtEl>
                                        <p:attrNameLst>
                                          <p:attrName>ppt_c</p:attrName>
                                        </p:attrNameLst>
                                      </p:cBhvr>
                                      <p:to>
                                        <a:srgbClr val="B0D460"/>
                                      </p:to>
                                    </p:animClr>
                                  </p:sub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5891">
                                            <p:txEl>
                                              <p:pRg st="3" end="3"/>
                                            </p:txEl>
                                          </p:spTgt>
                                        </p:tgtEl>
                                        <p:attrNameLst>
                                          <p:attrName>style.visibility</p:attrName>
                                        </p:attrNameLst>
                                      </p:cBhvr>
                                      <p:to>
                                        <p:strVal val="visible"/>
                                      </p:to>
                                    </p:set>
                                    <p:animEffect transition="in" filter="wipe(left)">
                                      <p:cBhvr>
                                        <p:cTn id="22" dur="500"/>
                                        <p:tgtEl>
                                          <p:spTgt spid="165891">
                                            <p:txEl>
                                              <p:pRg st="3" end="3"/>
                                            </p:txEl>
                                          </p:spTgt>
                                        </p:tgtEl>
                                      </p:cBhvr>
                                    </p:animEffect>
                                  </p:childTnLst>
                                  <p:subTnLst>
                                    <p:animClr clrSpc="rgb" dir="cw">
                                      <p:cBhvr override="childStyle">
                                        <p:cTn dur="1" fill="hold" display="0" masterRel="nextClick" afterEffect="1"/>
                                        <p:tgtEl>
                                          <p:spTgt spid="165891">
                                            <p:txEl>
                                              <p:pRg st="3" end="3"/>
                                            </p:txEl>
                                          </p:spTgt>
                                        </p:tgtEl>
                                        <p:attrNameLst>
                                          <p:attrName>ppt_c</p:attrName>
                                        </p:attrNameLst>
                                      </p:cBhvr>
                                      <p:to>
                                        <a:srgbClr val="B0D460"/>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65891">
                                            <p:txEl>
                                              <p:pRg st="4" end="4"/>
                                            </p:txEl>
                                          </p:spTgt>
                                        </p:tgtEl>
                                        <p:attrNameLst>
                                          <p:attrName>style.visibility</p:attrName>
                                        </p:attrNameLst>
                                      </p:cBhvr>
                                      <p:to>
                                        <p:strVal val="visible"/>
                                      </p:to>
                                    </p:set>
                                    <p:animEffect transition="in" filter="wipe(left)">
                                      <p:cBhvr>
                                        <p:cTn id="27" dur="500"/>
                                        <p:tgtEl>
                                          <p:spTgt spid="165891">
                                            <p:txEl>
                                              <p:pRg st="4" end="4"/>
                                            </p:txEl>
                                          </p:spTgt>
                                        </p:tgtEl>
                                      </p:cBhvr>
                                    </p:animEffect>
                                  </p:childTnLst>
                                  <p:subTnLst>
                                    <p:animClr clrSpc="rgb" dir="cw">
                                      <p:cBhvr override="childStyle">
                                        <p:cTn dur="1" fill="hold" display="0" masterRel="nextClick" afterEffect="1"/>
                                        <p:tgtEl>
                                          <p:spTgt spid="165891">
                                            <p:txEl>
                                              <p:pRg st="4" end="4"/>
                                            </p:txEl>
                                          </p:spTgt>
                                        </p:tgtEl>
                                        <p:attrNameLst>
                                          <p:attrName>ppt_c</p:attrName>
                                        </p:attrNameLst>
                                      </p:cBhvr>
                                      <p:to>
                                        <a:srgbClr val="B0D460"/>
                                      </p:to>
                                    </p:animClr>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5891">
                                            <p:txEl>
                                              <p:pRg st="5" end="5"/>
                                            </p:txEl>
                                          </p:spTgt>
                                        </p:tgtEl>
                                        <p:attrNameLst>
                                          <p:attrName>style.visibility</p:attrName>
                                        </p:attrNameLst>
                                      </p:cBhvr>
                                      <p:to>
                                        <p:strVal val="visible"/>
                                      </p:to>
                                    </p:set>
                                    <p:animEffect transition="in" filter="wipe(left)">
                                      <p:cBhvr>
                                        <p:cTn id="32" dur="500"/>
                                        <p:tgtEl>
                                          <p:spTgt spid="16589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65891">
                                            <p:txEl>
                                              <p:pRg st="6" end="6"/>
                                            </p:txEl>
                                          </p:spTgt>
                                        </p:tgtEl>
                                        <p:attrNameLst>
                                          <p:attrName>style.visibility</p:attrName>
                                        </p:attrNameLst>
                                      </p:cBhvr>
                                      <p:to>
                                        <p:strVal val="visible"/>
                                      </p:to>
                                    </p:set>
                                    <p:animEffect transition="in" filter="wipe(left)">
                                      <p:cBhvr>
                                        <p:cTn id="37" dur="500"/>
                                        <p:tgtEl>
                                          <p:spTgt spid="16589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noFill/>
        </p:spPr>
        <p:txBody>
          <a:bodyPr lIns="90488" tIns="44450" rIns="90488" bIns="44450" anchorCtr="1"/>
          <a:lstStyle/>
          <a:p>
            <a:r>
              <a:rPr lang="en-US" altLang="en-US" b="1"/>
              <a:t>Reader Equates Area to Value</a:t>
            </a:r>
          </a:p>
        </p:txBody>
      </p:sp>
      <p:sp>
        <p:nvSpPr>
          <p:cNvPr id="167939" name="Rectangle 3"/>
          <p:cNvSpPr>
            <a:spLocks noChangeArrowheads="1"/>
          </p:cNvSpPr>
          <p:nvPr/>
        </p:nvSpPr>
        <p:spPr bwMode="auto">
          <a:xfrm>
            <a:off x="604838" y="2052638"/>
            <a:ext cx="40481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solidFill>
                  <a:srgbClr val="CC0000"/>
                </a:solidFill>
                <a:effectLst>
                  <a:outerShdw blurRad="38100" dist="38100" dir="2700000" algn="tl">
                    <a:srgbClr val="000000"/>
                  </a:outerShdw>
                </a:effectLst>
                <a:latin typeface="Times New Roman" charset="0"/>
                <a:cs typeface="Arial" charset="0"/>
              </a:rPr>
              <a:t>Bad Presentation</a:t>
            </a:r>
          </a:p>
        </p:txBody>
      </p:sp>
      <p:sp>
        <p:nvSpPr>
          <p:cNvPr id="167940" name="Rectangle 4"/>
          <p:cNvSpPr>
            <a:spLocks noChangeArrowheads="1"/>
          </p:cNvSpPr>
          <p:nvPr/>
        </p:nvSpPr>
        <p:spPr bwMode="auto">
          <a:xfrm>
            <a:off x="4186238" y="2052638"/>
            <a:ext cx="48101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solidFill>
                  <a:srgbClr val="008000"/>
                </a:solidFill>
                <a:effectLst>
                  <a:outerShdw blurRad="38100" dist="38100" dir="2700000" algn="tl">
                    <a:srgbClr val="000000"/>
                  </a:outerShdw>
                </a:effectLst>
                <a:latin typeface="Times New Roman" charset="0"/>
                <a:cs typeface="Arial" charset="0"/>
              </a:rPr>
              <a:t>Good Presentation</a:t>
            </a:r>
          </a:p>
        </p:txBody>
      </p:sp>
      <p:sp>
        <p:nvSpPr>
          <p:cNvPr id="108549" name="Rectangle 5"/>
          <p:cNvSpPr>
            <a:spLocks noChangeArrowheads="1"/>
          </p:cNvSpPr>
          <p:nvPr/>
        </p:nvSpPr>
        <p:spPr bwMode="auto">
          <a:xfrm>
            <a:off x="1443038" y="3271838"/>
            <a:ext cx="19145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a:latin typeface="+mj-lt"/>
              </a:rPr>
              <a:t>1960: $1.00</a:t>
            </a:r>
          </a:p>
        </p:txBody>
      </p:sp>
      <p:sp>
        <p:nvSpPr>
          <p:cNvPr id="108550" name="Rectangle 6"/>
          <p:cNvSpPr>
            <a:spLocks noChangeArrowheads="1"/>
          </p:cNvSpPr>
          <p:nvPr/>
        </p:nvSpPr>
        <p:spPr bwMode="auto">
          <a:xfrm>
            <a:off x="1595438" y="3767138"/>
            <a:ext cx="19145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a:latin typeface="+mj-lt"/>
              </a:rPr>
              <a:t>1970: $1.60</a:t>
            </a:r>
          </a:p>
        </p:txBody>
      </p:sp>
      <p:sp>
        <p:nvSpPr>
          <p:cNvPr id="108551" name="Rectangle 7"/>
          <p:cNvSpPr>
            <a:spLocks noChangeArrowheads="1"/>
          </p:cNvSpPr>
          <p:nvPr/>
        </p:nvSpPr>
        <p:spPr bwMode="auto">
          <a:xfrm>
            <a:off x="1900238" y="4414838"/>
            <a:ext cx="19145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a:latin typeface="+mj-lt"/>
              </a:rPr>
              <a:t>1980: $3.10</a:t>
            </a:r>
          </a:p>
        </p:txBody>
      </p:sp>
      <p:sp>
        <p:nvSpPr>
          <p:cNvPr id="108552" name="Rectangle 8"/>
          <p:cNvSpPr>
            <a:spLocks noChangeArrowheads="1"/>
          </p:cNvSpPr>
          <p:nvPr/>
        </p:nvSpPr>
        <p:spPr bwMode="auto">
          <a:xfrm>
            <a:off x="2357438" y="5280025"/>
            <a:ext cx="19145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400">
                <a:latin typeface="+mj-lt"/>
              </a:rPr>
              <a:t>1990: $3.80</a:t>
            </a:r>
          </a:p>
        </p:txBody>
      </p:sp>
      <p:sp>
        <p:nvSpPr>
          <p:cNvPr id="108553" name="Rectangle 9"/>
          <p:cNvSpPr>
            <a:spLocks noChangeArrowheads="1"/>
          </p:cNvSpPr>
          <p:nvPr/>
        </p:nvSpPr>
        <p:spPr bwMode="auto">
          <a:xfrm>
            <a:off x="985838" y="2738438"/>
            <a:ext cx="23717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400">
                <a:latin typeface="+mj-lt"/>
              </a:rPr>
              <a:t>Minimum Wage</a:t>
            </a:r>
          </a:p>
        </p:txBody>
      </p:sp>
      <p:sp>
        <p:nvSpPr>
          <p:cNvPr id="108554" name="Rectangle 10"/>
          <p:cNvSpPr>
            <a:spLocks noChangeArrowheads="1"/>
          </p:cNvSpPr>
          <p:nvPr/>
        </p:nvSpPr>
        <p:spPr bwMode="auto">
          <a:xfrm>
            <a:off x="5786438" y="2738438"/>
            <a:ext cx="23717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400"/>
              <a:t>Minimum Wage</a:t>
            </a:r>
          </a:p>
        </p:txBody>
      </p:sp>
      <p:sp>
        <p:nvSpPr>
          <p:cNvPr id="108555" name="Freeform 11"/>
          <p:cNvSpPr>
            <a:spLocks/>
          </p:cNvSpPr>
          <p:nvPr/>
        </p:nvSpPr>
        <p:spPr bwMode="auto">
          <a:xfrm>
            <a:off x="68263" y="1857375"/>
            <a:ext cx="892175" cy="896938"/>
          </a:xfrm>
          <a:custGeom>
            <a:avLst/>
            <a:gdLst>
              <a:gd name="T0" fmla="*/ 555 w 562"/>
              <a:gd name="T1" fmla="*/ 339 h 565"/>
              <a:gd name="T2" fmla="*/ 526 w 562"/>
              <a:gd name="T3" fmla="*/ 416 h 565"/>
              <a:gd name="T4" fmla="*/ 478 w 562"/>
              <a:gd name="T5" fmla="*/ 482 h 565"/>
              <a:gd name="T6" fmla="*/ 414 w 562"/>
              <a:gd name="T7" fmla="*/ 530 h 565"/>
              <a:gd name="T8" fmla="*/ 337 w 562"/>
              <a:gd name="T9" fmla="*/ 559 h 565"/>
              <a:gd name="T10" fmla="*/ 252 w 562"/>
              <a:gd name="T11" fmla="*/ 563 h 565"/>
              <a:gd name="T12" fmla="*/ 172 w 562"/>
              <a:gd name="T13" fmla="*/ 543 h 565"/>
              <a:gd name="T14" fmla="*/ 103 w 562"/>
              <a:gd name="T15" fmla="*/ 500 h 565"/>
              <a:gd name="T16" fmla="*/ 48 w 562"/>
              <a:gd name="T17" fmla="*/ 440 h 565"/>
              <a:gd name="T18" fmla="*/ 13 w 562"/>
              <a:gd name="T19" fmla="*/ 366 h 565"/>
              <a:gd name="T20" fmla="*/ 0 w 562"/>
              <a:gd name="T21" fmla="*/ 282 h 565"/>
              <a:gd name="T22" fmla="*/ 22 w 562"/>
              <a:gd name="T23" fmla="*/ 173 h 565"/>
              <a:gd name="T24" fmla="*/ 65 w 562"/>
              <a:gd name="T25" fmla="*/ 103 h 565"/>
              <a:gd name="T26" fmla="*/ 124 w 562"/>
              <a:gd name="T27" fmla="*/ 49 h 565"/>
              <a:gd name="T28" fmla="*/ 198 w 562"/>
              <a:gd name="T29" fmla="*/ 13 h 565"/>
              <a:gd name="T30" fmla="*/ 280 w 562"/>
              <a:gd name="T31" fmla="*/ 0 h 565"/>
              <a:gd name="T32" fmla="*/ 364 w 562"/>
              <a:gd name="T33" fmla="*/ 13 h 565"/>
              <a:gd name="T34" fmla="*/ 436 w 562"/>
              <a:gd name="T35" fmla="*/ 49 h 565"/>
              <a:gd name="T36" fmla="*/ 496 w 562"/>
              <a:gd name="T37" fmla="*/ 103 h 565"/>
              <a:gd name="T38" fmla="*/ 538 w 562"/>
              <a:gd name="T39" fmla="*/ 173 h 565"/>
              <a:gd name="T40" fmla="*/ 561 w 562"/>
              <a:gd name="T41" fmla="*/ 282 h 565"/>
              <a:gd name="T42" fmla="*/ 503 w 562"/>
              <a:gd name="T43" fmla="*/ 237 h 565"/>
              <a:gd name="T44" fmla="*/ 480 w 562"/>
              <a:gd name="T45" fmla="*/ 174 h 565"/>
              <a:gd name="T46" fmla="*/ 441 w 562"/>
              <a:gd name="T47" fmla="*/ 121 h 565"/>
              <a:gd name="T48" fmla="*/ 388 w 562"/>
              <a:gd name="T49" fmla="*/ 81 h 565"/>
              <a:gd name="T50" fmla="*/ 327 w 562"/>
              <a:gd name="T51" fmla="*/ 58 h 565"/>
              <a:gd name="T52" fmla="*/ 258 w 562"/>
              <a:gd name="T53" fmla="*/ 55 h 565"/>
              <a:gd name="T54" fmla="*/ 193 w 562"/>
              <a:gd name="T55" fmla="*/ 72 h 565"/>
              <a:gd name="T56" fmla="*/ 137 w 562"/>
              <a:gd name="T57" fmla="*/ 106 h 565"/>
              <a:gd name="T58" fmla="*/ 440 w 562"/>
              <a:gd name="T59" fmla="*/ 444 h 565"/>
              <a:gd name="T60" fmla="*/ 82 w 562"/>
              <a:gd name="T61" fmla="*/ 174 h 565"/>
              <a:gd name="T62" fmla="*/ 59 w 562"/>
              <a:gd name="T63" fmla="*/ 237 h 565"/>
              <a:gd name="T64" fmla="*/ 55 w 562"/>
              <a:gd name="T65" fmla="*/ 305 h 565"/>
              <a:gd name="T66" fmla="*/ 72 w 562"/>
              <a:gd name="T67" fmla="*/ 371 h 565"/>
              <a:gd name="T68" fmla="*/ 106 w 562"/>
              <a:gd name="T69" fmla="*/ 427 h 565"/>
              <a:gd name="T70" fmla="*/ 154 w 562"/>
              <a:gd name="T71" fmla="*/ 472 h 565"/>
              <a:gd name="T72" fmla="*/ 214 w 562"/>
              <a:gd name="T73" fmla="*/ 501 h 565"/>
              <a:gd name="T74" fmla="*/ 281 w 562"/>
              <a:gd name="T75" fmla="*/ 511 h 565"/>
              <a:gd name="T76" fmla="*/ 348 w 562"/>
              <a:gd name="T77" fmla="*/ 501 h 565"/>
              <a:gd name="T78" fmla="*/ 407 w 562"/>
              <a:gd name="T79" fmla="*/ 472 h 565"/>
              <a:gd name="T80" fmla="*/ 455 w 562"/>
              <a:gd name="T81" fmla="*/ 427 h 565"/>
              <a:gd name="T82" fmla="*/ 489 w 562"/>
              <a:gd name="T83" fmla="*/ 371 h 565"/>
              <a:gd name="T84" fmla="*/ 506 w 562"/>
              <a:gd name="T85" fmla="*/ 305 h 565"/>
              <a:gd name="T86" fmla="*/ 561 w 562"/>
              <a:gd name="T87" fmla="*/ 289 h 5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62" h="565">
                <a:moveTo>
                  <a:pt x="561" y="289"/>
                </a:moveTo>
                <a:lnTo>
                  <a:pt x="559" y="311"/>
                </a:lnTo>
                <a:lnTo>
                  <a:pt x="555" y="339"/>
                </a:lnTo>
                <a:lnTo>
                  <a:pt x="548" y="366"/>
                </a:lnTo>
                <a:lnTo>
                  <a:pt x="538" y="392"/>
                </a:lnTo>
                <a:lnTo>
                  <a:pt x="526" y="416"/>
                </a:lnTo>
                <a:lnTo>
                  <a:pt x="512" y="440"/>
                </a:lnTo>
                <a:lnTo>
                  <a:pt x="496" y="462"/>
                </a:lnTo>
                <a:lnTo>
                  <a:pt x="478" y="482"/>
                </a:lnTo>
                <a:lnTo>
                  <a:pt x="458" y="500"/>
                </a:lnTo>
                <a:lnTo>
                  <a:pt x="436" y="516"/>
                </a:lnTo>
                <a:lnTo>
                  <a:pt x="414" y="530"/>
                </a:lnTo>
                <a:lnTo>
                  <a:pt x="389" y="543"/>
                </a:lnTo>
                <a:lnTo>
                  <a:pt x="364" y="552"/>
                </a:lnTo>
                <a:lnTo>
                  <a:pt x="337" y="559"/>
                </a:lnTo>
                <a:lnTo>
                  <a:pt x="309" y="563"/>
                </a:lnTo>
                <a:lnTo>
                  <a:pt x="280" y="564"/>
                </a:lnTo>
                <a:lnTo>
                  <a:pt x="252" y="563"/>
                </a:lnTo>
                <a:lnTo>
                  <a:pt x="224" y="559"/>
                </a:lnTo>
                <a:lnTo>
                  <a:pt x="198" y="552"/>
                </a:lnTo>
                <a:lnTo>
                  <a:pt x="172" y="543"/>
                </a:lnTo>
                <a:lnTo>
                  <a:pt x="148" y="530"/>
                </a:lnTo>
                <a:lnTo>
                  <a:pt x="124" y="516"/>
                </a:lnTo>
                <a:lnTo>
                  <a:pt x="103" y="500"/>
                </a:lnTo>
                <a:lnTo>
                  <a:pt x="83" y="482"/>
                </a:lnTo>
                <a:lnTo>
                  <a:pt x="65" y="462"/>
                </a:lnTo>
                <a:lnTo>
                  <a:pt x="48" y="440"/>
                </a:lnTo>
                <a:lnTo>
                  <a:pt x="34" y="416"/>
                </a:lnTo>
                <a:lnTo>
                  <a:pt x="22" y="392"/>
                </a:lnTo>
                <a:lnTo>
                  <a:pt x="13" y="366"/>
                </a:lnTo>
                <a:lnTo>
                  <a:pt x="6" y="339"/>
                </a:lnTo>
                <a:lnTo>
                  <a:pt x="2" y="311"/>
                </a:lnTo>
                <a:lnTo>
                  <a:pt x="0" y="282"/>
                </a:lnTo>
                <a:lnTo>
                  <a:pt x="2" y="254"/>
                </a:lnTo>
                <a:lnTo>
                  <a:pt x="13" y="199"/>
                </a:lnTo>
                <a:lnTo>
                  <a:pt x="22" y="173"/>
                </a:lnTo>
                <a:lnTo>
                  <a:pt x="34" y="149"/>
                </a:lnTo>
                <a:lnTo>
                  <a:pt x="48" y="125"/>
                </a:lnTo>
                <a:lnTo>
                  <a:pt x="65" y="103"/>
                </a:lnTo>
                <a:lnTo>
                  <a:pt x="83" y="83"/>
                </a:lnTo>
                <a:lnTo>
                  <a:pt x="103" y="65"/>
                </a:lnTo>
                <a:lnTo>
                  <a:pt x="124" y="49"/>
                </a:lnTo>
                <a:lnTo>
                  <a:pt x="148" y="34"/>
                </a:lnTo>
                <a:lnTo>
                  <a:pt x="172" y="22"/>
                </a:lnTo>
                <a:lnTo>
                  <a:pt x="198" y="13"/>
                </a:lnTo>
                <a:lnTo>
                  <a:pt x="224" y="6"/>
                </a:lnTo>
                <a:lnTo>
                  <a:pt x="252" y="1"/>
                </a:lnTo>
                <a:lnTo>
                  <a:pt x="280" y="0"/>
                </a:lnTo>
                <a:lnTo>
                  <a:pt x="309" y="1"/>
                </a:lnTo>
                <a:lnTo>
                  <a:pt x="337" y="6"/>
                </a:lnTo>
                <a:lnTo>
                  <a:pt x="364" y="13"/>
                </a:lnTo>
                <a:lnTo>
                  <a:pt x="389" y="22"/>
                </a:lnTo>
                <a:lnTo>
                  <a:pt x="414" y="34"/>
                </a:lnTo>
                <a:lnTo>
                  <a:pt x="436" y="49"/>
                </a:lnTo>
                <a:lnTo>
                  <a:pt x="458" y="65"/>
                </a:lnTo>
                <a:lnTo>
                  <a:pt x="478" y="83"/>
                </a:lnTo>
                <a:lnTo>
                  <a:pt x="496" y="103"/>
                </a:lnTo>
                <a:lnTo>
                  <a:pt x="512" y="125"/>
                </a:lnTo>
                <a:lnTo>
                  <a:pt x="526" y="149"/>
                </a:lnTo>
                <a:lnTo>
                  <a:pt x="538" y="173"/>
                </a:lnTo>
                <a:lnTo>
                  <a:pt x="548" y="199"/>
                </a:lnTo>
                <a:lnTo>
                  <a:pt x="555" y="226"/>
                </a:lnTo>
                <a:lnTo>
                  <a:pt x="561" y="282"/>
                </a:lnTo>
                <a:lnTo>
                  <a:pt x="508" y="282"/>
                </a:lnTo>
                <a:lnTo>
                  <a:pt x="506" y="259"/>
                </a:lnTo>
                <a:lnTo>
                  <a:pt x="503" y="237"/>
                </a:lnTo>
                <a:lnTo>
                  <a:pt x="497" y="215"/>
                </a:lnTo>
                <a:lnTo>
                  <a:pt x="489" y="194"/>
                </a:lnTo>
                <a:lnTo>
                  <a:pt x="480" y="174"/>
                </a:lnTo>
                <a:lnTo>
                  <a:pt x="468" y="155"/>
                </a:lnTo>
                <a:lnTo>
                  <a:pt x="455" y="137"/>
                </a:lnTo>
                <a:lnTo>
                  <a:pt x="441" y="121"/>
                </a:lnTo>
                <a:lnTo>
                  <a:pt x="424" y="106"/>
                </a:lnTo>
                <a:lnTo>
                  <a:pt x="407" y="93"/>
                </a:lnTo>
                <a:lnTo>
                  <a:pt x="388" y="81"/>
                </a:lnTo>
                <a:lnTo>
                  <a:pt x="369" y="72"/>
                </a:lnTo>
                <a:lnTo>
                  <a:pt x="348" y="64"/>
                </a:lnTo>
                <a:lnTo>
                  <a:pt x="327" y="58"/>
                </a:lnTo>
                <a:lnTo>
                  <a:pt x="304" y="55"/>
                </a:lnTo>
                <a:lnTo>
                  <a:pt x="281" y="53"/>
                </a:lnTo>
                <a:lnTo>
                  <a:pt x="258" y="55"/>
                </a:lnTo>
                <a:lnTo>
                  <a:pt x="235" y="58"/>
                </a:lnTo>
                <a:lnTo>
                  <a:pt x="214" y="64"/>
                </a:lnTo>
                <a:lnTo>
                  <a:pt x="193" y="72"/>
                </a:lnTo>
                <a:lnTo>
                  <a:pt x="173" y="81"/>
                </a:lnTo>
                <a:lnTo>
                  <a:pt x="154" y="93"/>
                </a:lnTo>
                <a:lnTo>
                  <a:pt x="137" y="106"/>
                </a:lnTo>
                <a:lnTo>
                  <a:pt x="468" y="410"/>
                </a:lnTo>
                <a:lnTo>
                  <a:pt x="455" y="427"/>
                </a:lnTo>
                <a:lnTo>
                  <a:pt x="440" y="444"/>
                </a:lnTo>
                <a:lnTo>
                  <a:pt x="424" y="458"/>
                </a:lnTo>
                <a:lnTo>
                  <a:pt x="93" y="155"/>
                </a:lnTo>
                <a:lnTo>
                  <a:pt x="82" y="174"/>
                </a:lnTo>
                <a:lnTo>
                  <a:pt x="72" y="194"/>
                </a:lnTo>
                <a:lnTo>
                  <a:pt x="64" y="215"/>
                </a:lnTo>
                <a:lnTo>
                  <a:pt x="59" y="237"/>
                </a:lnTo>
                <a:lnTo>
                  <a:pt x="55" y="259"/>
                </a:lnTo>
                <a:lnTo>
                  <a:pt x="54" y="282"/>
                </a:lnTo>
                <a:lnTo>
                  <a:pt x="55" y="305"/>
                </a:lnTo>
                <a:lnTo>
                  <a:pt x="59" y="328"/>
                </a:lnTo>
                <a:lnTo>
                  <a:pt x="64" y="350"/>
                </a:lnTo>
                <a:lnTo>
                  <a:pt x="72" y="371"/>
                </a:lnTo>
                <a:lnTo>
                  <a:pt x="82" y="391"/>
                </a:lnTo>
                <a:lnTo>
                  <a:pt x="93" y="410"/>
                </a:lnTo>
                <a:lnTo>
                  <a:pt x="106" y="427"/>
                </a:lnTo>
                <a:lnTo>
                  <a:pt x="121" y="444"/>
                </a:lnTo>
                <a:lnTo>
                  <a:pt x="137" y="459"/>
                </a:lnTo>
                <a:lnTo>
                  <a:pt x="154" y="472"/>
                </a:lnTo>
                <a:lnTo>
                  <a:pt x="173" y="483"/>
                </a:lnTo>
                <a:lnTo>
                  <a:pt x="193" y="493"/>
                </a:lnTo>
                <a:lnTo>
                  <a:pt x="214" y="501"/>
                </a:lnTo>
                <a:lnTo>
                  <a:pt x="235" y="506"/>
                </a:lnTo>
                <a:lnTo>
                  <a:pt x="258" y="510"/>
                </a:lnTo>
                <a:lnTo>
                  <a:pt x="281" y="511"/>
                </a:lnTo>
                <a:lnTo>
                  <a:pt x="304" y="510"/>
                </a:lnTo>
                <a:lnTo>
                  <a:pt x="327" y="506"/>
                </a:lnTo>
                <a:lnTo>
                  <a:pt x="348" y="501"/>
                </a:lnTo>
                <a:lnTo>
                  <a:pt x="369" y="493"/>
                </a:lnTo>
                <a:lnTo>
                  <a:pt x="388" y="483"/>
                </a:lnTo>
                <a:lnTo>
                  <a:pt x="407" y="472"/>
                </a:lnTo>
                <a:lnTo>
                  <a:pt x="424" y="458"/>
                </a:lnTo>
                <a:lnTo>
                  <a:pt x="440" y="444"/>
                </a:lnTo>
                <a:lnTo>
                  <a:pt x="455" y="427"/>
                </a:lnTo>
                <a:lnTo>
                  <a:pt x="468" y="410"/>
                </a:lnTo>
                <a:lnTo>
                  <a:pt x="480" y="391"/>
                </a:lnTo>
                <a:lnTo>
                  <a:pt x="489" y="371"/>
                </a:lnTo>
                <a:lnTo>
                  <a:pt x="497" y="350"/>
                </a:lnTo>
                <a:lnTo>
                  <a:pt x="503" y="328"/>
                </a:lnTo>
                <a:lnTo>
                  <a:pt x="506" y="305"/>
                </a:lnTo>
                <a:lnTo>
                  <a:pt x="508" y="282"/>
                </a:lnTo>
                <a:lnTo>
                  <a:pt x="561" y="282"/>
                </a:lnTo>
                <a:lnTo>
                  <a:pt x="561" y="289"/>
                </a:lnTo>
              </a:path>
            </a:pathLst>
          </a:custGeom>
          <a:solidFill>
            <a:srgbClr val="CC0000"/>
          </a:solidFill>
          <a:ln w="12700" cap="rnd" cmpd="sng">
            <a:solidFill>
              <a:srgbClr val="FF0054"/>
            </a:solidFill>
            <a:prstDash val="solid"/>
            <a:round/>
            <a:headEnd type="none" w="med" len="med"/>
            <a:tailEnd type="none" w="med" len="med"/>
          </a:ln>
          <a:effectLst>
            <a:outerShdw dist="107763" dir="2700000" algn="ctr" rotWithShape="0">
              <a:schemeClr val="bg2"/>
            </a:outerShdw>
          </a:effectLst>
        </p:spPr>
        <p:txBody>
          <a:bodyPr/>
          <a:lstStyle/>
          <a:p>
            <a:endParaRPr lang="en-US"/>
          </a:p>
        </p:txBody>
      </p:sp>
      <p:sp>
        <p:nvSpPr>
          <p:cNvPr id="108556" name="Line 12"/>
          <p:cNvSpPr>
            <a:spLocks noChangeShapeType="1"/>
          </p:cNvSpPr>
          <p:nvPr/>
        </p:nvSpPr>
        <p:spPr bwMode="auto">
          <a:xfrm>
            <a:off x="5305425" y="3568700"/>
            <a:ext cx="0" cy="1474788"/>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7" name="Line 13"/>
          <p:cNvSpPr>
            <a:spLocks noChangeShapeType="1"/>
          </p:cNvSpPr>
          <p:nvPr/>
        </p:nvSpPr>
        <p:spPr bwMode="auto">
          <a:xfrm>
            <a:off x="5222875" y="5049838"/>
            <a:ext cx="76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8" name="Line 14"/>
          <p:cNvSpPr>
            <a:spLocks noChangeShapeType="1"/>
          </p:cNvSpPr>
          <p:nvPr/>
        </p:nvSpPr>
        <p:spPr bwMode="auto">
          <a:xfrm>
            <a:off x="5222875" y="4308475"/>
            <a:ext cx="76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59" name="Line 15"/>
          <p:cNvSpPr>
            <a:spLocks noChangeShapeType="1"/>
          </p:cNvSpPr>
          <p:nvPr/>
        </p:nvSpPr>
        <p:spPr bwMode="auto">
          <a:xfrm>
            <a:off x="5222875" y="3562350"/>
            <a:ext cx="76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0" name="Line 16"/>
          <p:cNvSpPr>
            <a:spLocks noChangeShapeType="1"/>
          </p:cNvSpPr>
          <p:nvPr/>
        </p:nvSpPr>
        <p:spPr bwMode="auto">
          <a:xfrm>
            <a:off x="5311775" y="5049838"/>
            <a:ext cx="286543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1" name="Line 17"/>
          <p:cNvSpPr>
            <a:spLocks noChangeShapeType="1"/>
          </p:cNvSpPr>
          <p:nvPr/>
        </p:nvSpPr>
        <p:spPr bwMode="auto">
          <a:xfrm flipV="1">
            <a:off x="5305425" y="5043488"/>
            <a:ext cx="0" cy="1063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2" name="Line 18"/>
          <p:cNvSpPr>
            <a:spLocks noChangeShapeType="1"/>
          </p:cNvSpPr>
          <p:nvPr/>
        </p:nvSpPr>
        <p:spPr bwMode="auto">
          <a:xfrm flipV="1">
            <a:off x="6265863" y="5043488"/>
            <a:ext cx="0" cy="1063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3" name="Line 19"/>
          <p:cNvSpPr>
            <a:spLocks noChangeShapeType="1"/>
          </p:cNvSpPr>
          <p:nvPr/>
        </p:nvSpPr>
        <p:spPr bwMode="auto">
          <a:xfrm flipV="1">
            <a:off x="7223125" y="5043488"/>
            <a:ext cx="0" cy="1063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4" name="Line 20"/>
          <p:cNvSpPr>
            <a:spLocks noChangeShapeType="1"/>
          </p:cNvSpPr>
          <p:nvPr/>
        </p:nvSpPr>
        <p:spPr bwMode="auto">
          <a:xfrm flipV="1">
            <a:off x="8183563" y="5043488"/>
            <a:ext cx="0" cy="1063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8565" name="Freeform 21"/>
          <p:cNvSpPr>
            <a:spLocks/>
          </p:cNvSpPr>
          <p:nvPr/>
        </p:nvSpPr>
        <p:spPr bwMode="auto">
          <a:xfrm>
            <a:off x="5305425" y="3636963"/>
            <a:ext cx="2879725" cy="1044575"/>
          </a:xfrm>
          <a:custGeom>
            <a:avLst/>
            <a:gdLst>
              <a:gd name="T0" fmla="*/ 0 w 1814"/>
              <a:gd name="T1" fmla="*/ 2147483647 h 658"/>
              <a:gd name="T2" fmla="*/ 2147483647 w 1814"/>
              <a:gd name="T3" fmla="*/ 2147483647 h 658"/>
              <a:gd name="T4" fmla="*/ 2147483647 w 1814"/>
              <a:gd name="T5" fmla="*/ 2147483647 h 658"/>
              <a:gd name="T6" fmla="*/ 2147483647 w 1814"/>
              <a:gd name="T7" fmla="*/ 0 h 658"/>
              <a:gd name="T8" fmla="*/ 0 60000 65536"/>
              <a:gd name="T9" fmla="*/ 0 60000 65536"/>
              <a:gd name="T10" fmla="*/ 0 60000 65536"/>
              <a:gd name="T11" fmla="*/ 0 60000 65536"/>
              <a:gd name="T12" fmla="*/ 0 w 1814"/>
              <a:gd name="T13" fmla="*/ 0 h 658"/>
              <a:gd name="T14" fmla="*/ 1814 w 1814"/>
              <a:gd name="T15" fmla="*/ 658 h 658"/>
            </a:gdLst>
            <a:ahLst/>
            <a:cxnLst>
              <a:cxn ang="T8">
                <a:pos x="T0" y="T1"/>
              </a:cxn>
              <a:cxn ang="T9">
                <a:pos x="T2" y="T3"/>
              </a:cxn>
              <a:cxn ang="T10">
                <a:pos x="T4" y="T5"/>
              </a:cxn>
              <a:cxn ang="T11">
                <a:pos x="T6" y="T7"/>
              </a:cxn>
            </a:cxnLst>
            <a:rect l="T12" t="T13" r="T14" b="T15"/>
            <a:pathLst>
              <a:path w="1814" h="658">
                <a:moveTo>
                  <a:pt x="0" y="657"/>
                </a:moveTo>
                <a:lnTo>
                  <a:pt x="605" y="515"/>
                </a:lnTo>
                <a:lnTo>
                  <a:pt x="1208" y="164"/>
                </a:lnTo>
                <a:lnTo>
                  <a:pt x="1813" y="0"/>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8566" name="Oval 22"/>
          <p:cNvSpPr>
            <a:spLocks noChangeArrowheads="1"/>
          </p:cNvSpPr>
          <p:nvPr/>
        </p:nvSpPr>
        <p:spPr bwMode="auto">
          <a:xfrm>
            <a:off x="5260975" y="4633913"/>
            <a:ext cx="77788" cy="80962"/>
          </a:xfrm>
          <a:prstGeom prst="ellipse">
            <a:avLst/>
          </a:prstGeom>
          <a:solidFill>
            <a:srgbClr val="8E0D30"/>
          </a:solidFill>
          <a:ln w="12700">
            <a:solidFill>
              <a:srgbClr val="8E0D3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567" name="Oval 23"/>
          <p:cNvSpPr>
            <a:spLocks noChangeArrowheads="1"/>
          </p:cNvSpPr>
          <p:nvPr/>
        </p:nvSpPr>
        <p:spPr bwMode="auto">
          <a:xfrm>
            <a:off x="6221413" y="4408488"/>
            <a:ext cx="79375" cy="82550"/>
          </a:xfrm>
          <a:prstGeom prst="ellipse">
            <a:avLst/>
          </a:prstGeom>
          <a:solidFill>
            <a:srgbClr val="8E0D30"/>
          </a:solidFill>
          <a:ln w="12700">
            <a:solidFill>
              <a:srgbClr val="8E0D3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568" name="Oval 24"/>
          <p:cNvSpPr>
            <a:spLocks noChangeArrowheads="1"/>
          </p:cNvSpPr>
          <p:nvPr/>
        </p:nvSpPr>
        <p:spPr bwMode="auto">
          <a:xfrm>
            <a:off x="7178675" y="3851275"/>
            <a:ext cx="77788" cy="82550"/>
          </a:xfrm>
          <a:prstGeom prst="ellipse">
            <a:avLst/>
          </a:prstGeom>
          <a:solidFill>
            <a:srgbClr val="8E0D30"/>
          </a:solidFill>
          <a:ln w="12700">
            <a:solidFill>
              <a:srgbClr val="8E0D3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569" name="Oval 25"/>
          <p:cNvSpPr>
            <a:spLocks noChangeArrowheads="1"/>
          </p:cNvSpPr>
          <p:nvPr/>
        </p:nvSpPr>
        <p:spPr bwMode="auto">
          <a:xfrm>
            <a:off x="8140700" y="3590925"/>
            <a:ext cx="77788" cy="82550"/>
          </a:xfrm>
          <a:prstGeom prst="ellipse">
            <a:avLst/>
          </a:prstGeom>
          <a:solidFill>
            <a:srgbClr val="8E0D30"/>
          </a:solidFill>
          <a:ln w="12700">
            <a:solidFill>
              <a:srgbClr val="8E0D3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570" name="Rectangle 26"/>
          <p:cNvSpPr>
            <a:spLocks noChangeArrowheads="1"/>
          </p:cNvSpPr>
          <p:nvPr/>
        </p:nvSpPr>
        <p:spPr bwMode="auto">
          <a:xfrm>
            <a:off x="4830763" y="4832350"/>
            <a:ext cx="32702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300" b="1"/>
              <a:t>0</a:t>
            </a:r>
          </a:p>
        </p:txBody>
      </p:sp>
      <p:sp>
        <p:nvSpPr>
          <p:cNvPr id="108571" name="Rectangle 27"/>
          <p:cNvSpPr>
            <a:spLocks noChangeArrowheads="1"/>
          </p:cNvSpPr>
          <p:nvPr/>
        </p:nvSpPr>
        <p:spPr bwMode="auto">
          <a:xfrm>
            <a:off x="4830763" y="4090988"/>
            <a:ext cx="3270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300" b="1"/>
              <a:t>2</a:t>
            </a:r>
          </a:p>
        </p:txBody>
      </p:sp>
      <p:sp>
        <p:nvSpPr>
          <p:cNvPr id="108572" name="Rectangle 28"/>
          <p:cNvSpPr>
            <a:spLocks noChangeArrowheads="1"/>
          </p:cNvSpPr>
          <p:nvPr/>
        </p:nvSpPr>
        <p:spPr bwMode="auto">
          <a:xfrm>
            <a:off x="4830763" y="3344863"/>
            <a:ext cx="327025"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300" b="1"/>
              <a:t>4</a:t>
            </a:r>
          </a:p>
        </p:txBody>
      </p:sp>
      <p:sp>
        <p:nvSpPr>
          <p:cNvPr id="108573" name="Rectangle 29"/>
          <p:cNvSpPr>
            <a:spLocks noChangeArrowheads="1"/>
          </p:cNvSpPr>
          <p:nvPr/>
        </p:nvSpPr>
        <p:spPr bwMode="auto">
          <a:xfrm>
            <a:off x="4894263" y="5273675"/>
            <a:ext cx="76517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300" b="1"/>
              <a:t>1960</a:t>
            </a:r>
          </a:p>
        </p:txBody>
      </p:sp>
      <p:sp>
        <p:nvSpPr>
          <p:cNvPr id="108574" name="Rectangle 30"/>
          <p:cNvSpPr>
            <a:spLocks noChangeArrowheads="1"/>
          </p:cNvSpPr>
          <p:nvPr/>
        </p:nvSpPr>
        <p:spPr bwMode="auto">
          <a:xfrm>
            <a:off x="5856288" y="5273675"/>
            <a:ext cx="76517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300" b="1"/>
              <a:t>1970</a:t>
            </a:r>
          </a:p>
        </p:txBody>
      </p:sp>
      <p:sp>
        <p:nvSpPr>
          <p:cNvPr id="108575" name="Rectangle 31"/>
          <p:cNvSpPr>
            <a:spLocks noChangeArrowheads="1"/>
          </p:cNvSpPr>
          <p:nvPr/>
        </p:nvSpPr>
        <p:spPr bwMode="auto">
          <a:xfrm>
            <a:off x="6811963" y="5273675"/>
            <a:ext cx="76517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300" b="1"/>
              <a:t>1980</a:t>
            </a:r>
          </a:p>
        </p:txBody>
      </p:sp>
      <p:sp>
        <p:nvSpPr>
          <p:cNvPr id="108576" name="Rectangle 32"/>
          <p:cNvSpPr>
            <a:spLocks noChangeArrowheads="1"/>
          </p:cNvSpPr>
          <p:nvPr/>
        </p:nvSpPr>
        <p:spPr bwMode="auto">
          <a:xfrm>
            <a:off x="7773988" y="5273675"/>
            <a:ext cx="765175"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300" b="1"/>
              <a:t>1990</a:t>
            </a:r>
          </a:p>
        </p:txBody>
      </p:sp>
      <p:sp>
        <p:nvSpPr>
          <p:cNvPr id="108577" name="Rectangle 33"/>
          <p:cNvSpPr>
            <a:spLocks noChangeArrowheads="1"/>
          </p:cNvSpPr>
          <p:nvPr/>
        </p:nvSpPr>
        <p:spPr bwMode="auto">
          <a:xfrm>
            <a:off x="5135563" y="3097213"/>
            <a:ext cx="3460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600" b="1"/>
              <a:t>$</a:t>
            </a:r>
          </a:p>
        </p:txBody>
      </p:sp>
      <p:grpSp>
        <p:nvGrpSpPr>
          <p:cNvPr id="108578" name="Group 37"/>
          <p:cNvGrpSpPr>
            <a:grpSpLocks/>
          </p:cNvGrpSpPr>
          <p:nvPr/>
        </p:nvGrpSpPr>
        <p:grpSpPr bwMode="auto">
          <a:xfrm>
            <a:off x="769938" y="3359150"/>
            <a:ext cx="700087" cy="290513"/>
            <a:chOff x="485" y="2116"/>
            <a:chExt cx="441" cy="183"/>
          </a:xfrm>
        </p:grpSpPr>
        <p:sp>
          <p:nvSpPr>
            <p:cNvPr id="109015" name="Rectangle 34"/>
            <p:cNvSpPr>
              <a:spLocks noChangeArrowheads="1"/>
            </p:cNvSpPr>
            <p:nvPr/>
          </p:nvSpPr>
          <p:spPr bwMode="auto">
            <a:xfrm>
              <a:off x="485" y="2116"/>
              <a:ext cx="441" cy="183"/>
            </a:xfrm>
            <a:prstGeom prst="rect">
              <a:avLst/>
            </a:prstGeom>
            <a:solidFill>
              <a:srgbClr val="BFFFBF"/>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9016" name="Rectangle 35"/>
            <p:cNvSpPr>
              <a:spLocks noChangeArrowheads="1"/>
            </p:cNvSpPr>
            <p:nvPr/>
          </p:nvSpPr>
          <p:spPr bwMode="auto">
            <a:xfrm>
              <a:off x="495" y="2126"/>
              <a:ext cx="421" cy="163"/>
            </a:xfrm>
            <a:prstGeom prst="rect">
              <a:avLst/>
            </a:prstGeom>
            <a:solidFill>
              <a:srgbClr val="008000"/>
            </a:solidFill>
            <a:ln w="12700">
              <a:solidFill>
                <a:srgbClr val="DFFFBF"/>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9017" name="Freeform 36"/>
            <p:cNvSpPr>
              <a:spLocks/>
            </p:cNvSpPr>
            <p:nvPr/>
          </p:nvSpPr>
          <p:spPr bwMode="auto">
            <a:xfrm>
              <a:off x="521" y="2137"/>
              <a:ext cx="375" cy="148"/>
            </a:xfrm>
            <a:custGeom>
              <a:avLst/>
              <a:gdLst>
                <a:gd name="T0" fmla="*/ 0 w 375"/>
                <a:gd name="T1" fmla="*/ 0 h 148"/>
                <a:gd name="T2" fmla="*/ 374 w 375"/>
                <a:gd name="T3" fmla="*/ 0 h 148"/>
                <a:gd name="T4" fmla="*/ 374 w 375"/>
                <a:gd name="T5" fmla="*/ 147 h 148"/>
                <a:gd name="T6" fmla="*/ 0 w 375"/>
                <a:gd name="T7" fmla="*/ 147 h 148"/>
                <a:gd name="T8" fmla="*/ 0 w 375"/>
                <a:gd name="T9" fmla="*/ 0 h 148"/>
                <a:gd name="T10" fmla="*/ 0 60000 65536"/>
                <a:gd name="T11" fmla="*/ 0 60000 65536"/>
                <a:gd name="T12" fmla="*/ 0 60000 65536"/>
                <a:gd name="T13" fmla="*/ 0 60000 65536"/>
                <a:gd name="T14" fmla="*/ 0 60000 65536"/>
                <a:gd name="T15" fmla="*/ 0 w 375"/>
                <a:gd name="T16" fmla="*/ 0 h 148"/>
                <a:gd name="T17" fmla="*/ 375 w 375"/>
                <a:gd name="T18" fmla="*/ 148 h 148"/>
              </a:gdLst>
              <a:ahLst/>
              <a:cxnLst>
                <a:cxn ang="T10">
                  <a:pos x="T0" y="T1"/>
                </a:cxn>
                <a:cxn ang="T11">
                  <a:pos x="T2" y="T3"/>
                </a:cxn>
                <a:cxn ang="T12">
                  <a:pos x="T4" y="T5"/>
                </a:cxn>
                <a:cxn ang="T13">
                  <a:pos x="T6" y="T7"/>
                </a:cxn>
                <a:cxn ang="T14">
                  <a:pos x="T8" y="T9"/>
                </a:cxn>
              </a:cxnLst>
              <a:rect l="T15" t="T16" r="T17" b="T18"/>
              <a:pathLst>
                <a:path w="375" h="148">
                  <a:moveTo>
                    <a:pt x="0" y="0"/>
                  </a:moveTo>
                  <a:lnTo>
                    <a:pt x="374" y="0"/>
                  </a:lnTo>
                  <a:lnTo>
                    <a:pt x="374" y="147"/>
                  </a:lnTo>
                  <a:lnTo>
                    <a:pt x="0" y="147"/>
                  </a:lnTo>
                  <a:lnTo>
                    <a:pt x="0" y="0"/>
                  </a:lnTo>
                </a:path>
              </a:pathLst>
            </a:custGeom>
            <a:solidFill>
              <a:srgbClr val="BFFFBF"/>
            </a:solidFill>
            <a:ln w="12700" cap="rnd" cmpd="sng">
              <a:solidFill>
                <a:srgbClr val="DFFFBF"/>
              </a:solidFill>
              <a:prstDash val="solid"/>
              <a:round/>
              <a:headEnd type="none" w="med" len="med"/>
              <a:tailEnd type="none" w="med" len="med"/>
            </a:ln>
          </p:spPr>
          <p:txBody>
            <a:bodyPr/>
            <a:lstStyle/>
            <a:p>
              <a:endParaRPr lang="en-US"/>
            </a:p>
          </p:txBody>
        </p:sp>
      </p:grpSp>
      <p:grpSp>
        <p:nvGrpSpPr>
          <p:cNvPr id="108579" name="Group 46"/>
          <p:cNvGrpSpPr>
            <a:grpSpLocks/>
          </p:cNvGrpSpPr>
          <p:nvPr/>
        </p:nvGrpSpPr>
        <p:grpSpPr bwMode="auto">
          <a:xfrm>
            <a:off x="1028700" y="3579813"/>
            <a:ext cx="179388" cy="26987"/>
            <a:chOff x="648" y="2255"/>
            <a:chExt cx="113" cy="17"/>
          </a:xfrm>
        </p:grpSpPr>
        <p:grpSp>
          <p:nvGrpSpPr>
            <p:cNvPr id="109007" name="Group 41"/>
            <p:cNvGrpSpPr>
              <a:grpSpLocks/>
            </p:cNvGrpSpPr>
            <p:nvPr/>
          </p:nvGrpSpPr>
          <p:grpSpPr bwMode="auto">
            <a:xfrm>
              <a:off x="648" y="2255"/>
              <a:ext cx="14" cy="17"/>
              <a:chOff x="648" y="2255"/>
              <a:chExt cx="14" cy="17"/>
            </a:xfrm>
          </p:grpSpPr>
          <p:sp>
            <p:nvSpPr>
              <p:cNvPr id="109012" name="Freeform 38"/>
              <p:cNvSpPr>
                <a:spLocks/>
              </p:cNvSpPr>
              <p:nvPr/>
            </p:nvSpPr>
            <p:spPr bwMode="auto">
              <a:xfrm>
                <a:off x="649" y="2262"/>
                <a:ext cx="12" cy="9"/>
              </a:xfrm>
              <a:custGeom>
                <a:avLst/>
                <a:gdLst>
                  <a:gd name="T0" fmla="*/ 11 w 12"/>
                  <a:gd name="T1" fmla="*/ 8 h 9"/>
                  <a:gd name="T2" fmla="*/ 7 w 12"/>
                  <a:gd name="T3" fmla="*/ 6 h 9"/>
                  <a:gd name="T4" fmla="*/ 3 w 12"/>
                  <a:gd name="T5" fmla="*/ 4 h 9"/>
                  <a:gd name="T6" fmla="*/ 0 w 12"/>
                  <a:gd name="T7" fmla="*/ 0 h 9"/>
                  <a:gd name="T8" fmla="*/ 2 w 12"/>
                  <a:gd name="T9" fmla="*/ 1 h 9"/>
                  <a:gd name="T10" fmla="*/ 6 w 12"/>
                  <a:gd name="T11" fmla="*/ 2 h 9"/>
                  <a:gd name="T12" fmla="*/ 9 w 12"/>
                  <a:gd name="T13" fmla="*/ 4 h 9"/>
                  <a:gd name="T14" fmla="*/ 11 w 12"/>
                  <a:gd name="T15" fmla="*/ 8 h 9"/>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9"/>
                  <a:gd name="T26" fmla="*/ 12 w 12"/>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9">
                    <a:moveTo>
                      <a:pt x="11" y="8"/>
                    </a:moveTo>
                    <a:lnTo>
                      <a:pt x="7" y="6"/>
                    </a:lnTo>
                    <a:lnTo>
                      <a:pt x="3" y="4"/>
                    </a:lnTo>
                    <a:lnTo>
                      <a:pt x="0" y="0"/>
                    </a:lnTo>
                    <a:lnTo>
                      <a:pt x="2" y="1"/>
                    </a:lnTo>
                    <a:lnTo>
                      <a:pt x="6" y="2"/>
                    </a:lnTo>
                    <a:lnTo>
                      <a:pt x="9" y="4"/>
                    </a:lnTo>
                    <a:lnTo>
                      <a:pt x="11" y="8"/>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9013" name="Freeform 39"/>
              <p:cNvSpPr>
                <a:spLocks/>
              </p:cNvSpPr>
              <p:nvPr/>
            </p:nvSpPr>
            <p:spPr bwMode="auto">
              <a:xfrm>
                <a:off x="654" y="2255"/>
                <a:ext cx="8" cy="13"/>
              </a:xfrm>
              <a:custGeom>
                <a:avLst/>
                <a:gdLst>
                  <a:gd name="T0" fmla="*/ 7 w 8"/>
                  <a:gd name="T1" fmla="*/ 12 h 13"/>
                  <a:gd name="T2" fmla="*/ 4 w 8"/>
                  <a:gd name="T3" fmla="*/ 9 h 13"/>
                  <a:gd name="T4" fmla="*/ 2 w 8"/>
                  <a:gd name="T5" fmla="*/ 6 h 13"/>
                  <a:gd name="T6" fmla="*/ 1 w 8"/>
                  <a:gd name="T7" fmla="*/ 3 h 13"/>
                  <a:gd name="T8" fmla="*/ 0 w 8"/>
                  <a:gd name="T9" fmla="*/ 0 h 13"/>
                  <a:gd name="T10" fmla="*/ 2 w 8"/>
                  <a:gd name="T11" fmla="*/ 2 h 13"/>
                  <a:gd name="T12" fmla="*/ 4 w 8"/>
                  <a:gd name="T13" fmla="*/ 4 h 13"/>
                  <a:gd name="T14" fmla="*/ 6 w 8"/>
                  <a:gd name="T15" fmla="*/ 6 h 13"/>
                  <a:gd name="T16" fmla="*/ 7 w 8"/>
                  <a:gd name="T17" fmla="*/ 9 h 13"/>
                  <a:gd name="T18" fmla="*/ 7 w 8"/>
                  <a:gd name="T19" fmla="*/ 12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13"/>
                  <a:gd name="T32" fmla="*/ 8 w 8"/>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13">
                    <a:moveTo>
                      <a:pt x="7" y="12"/>
                    </a:moveTo>
                    <a:lnTo>
                      <a:pt x="4" y="9"/>
                    </a:lnTo>
                    <a:lnTo>
                      <a:pt x="2" y="6"/>
                    </a:lnTo>
                    <a:lnTo>
                      <a:pt x="1" y="3"/>
                    </a:lnTo>
                    <a:lnTo>
                      <a:pt x="0" y="0"/>
                    </a:lnTo>
                    <a:lnTo>
                      <a:pt x="2" y="2"/>
                    </a:lnTo>
                    <a:lnTo>
                      <a:pt x="4" y="4"/>
                    </a:lnTo>
                    <a:lnTo>
                      <a:pt x="6" y="6"/>
                    </a:lnTo>
                    <a:lnTo>
                      <a:pt x="7" y="9"/>
                    </a:lnTo>
                    <a:lnTo>
                      <a:pt x="7" y="12"/>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9014" name="Freeform 40"/>
              <p:cNvSpPr>
                <a:spLocks/>
              </p:cNvSpPr>
              <p:nvPr/>
            </p:nvSpPr>
            <p:spPr bwMode="auto">
              <a:xfrm>
                <a:off x="648" y="2271"/>
                <a:ext cx="11" cy="1"/>
              </a:xfrm>
              <a:custGeom>
                <a:avLst/>
                <a:gdLst>
                  <a:gd name="T0" fmla="*/ 10 w 11"/>
                  <a:gd name="T1" fmla="*/ 0 h 1"/>
                  <a:gd name="T2" fmla="*/ 7 w 11"/>
                  <a:gd name="T3" fmla="*/ 0 h 1"/>
                  <a:gd name="T4" fmla="*/ 3 w 11"/>
                  <a:gd name="T5" fmla="*/ 0 h 1"/>
                  <a:gd name="T6" fmla="*/ 0 w 11"/>
                  <a:gd name="T7" fmla="*/ 0 h 1"/>
                  <a:gd name="T8" fmla="*/ 3 w 11"/>
                  <a:gd name="T9" fmla="*/ 0 h 1"/>
                  <a:gd name="T10" fmla="*/ 6 w 11"/>
                  <a:gd name="T11" fmla="*/ 0 h 1"/>
                  <a:gd name="T12" fmla="*/ 8 w 11"/>
                  <a:gd name="T13" fmla="*/ 0 h 1"/>
                  <a:gd name="T14" fmla="*/ 10 w 11"/>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
                  <a:gd name="T26" fmla="*/ 11 w 1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
                    <a:moveTo>
                      <a:pt x="10" y="0"/>
                    </a:moveTo>
                    <a:lnTo>
                      <a:pt x="7" y="0"/>
                    </a:lnTo>
                    <a:lnTo>
                      <a:pt x="3" y="0"/>
                    </a:lnTo>
                    <a:lnTo>
                      <a:pt x="0" y="0"/>
                    </a:lnTo>
                    <a:lnTo>
                      <a:pt x="3" y="0"/>
                    </a:lnTo>
                    <a:lnTo>
                      <a:pt x="6" y="0"/>
                    </a:lnTo>
                    <a:lnTo>
                      <a:pt x="8" y="0"/>
                    </a:lnTo>
                    <a:lnTo>
                      <a:pt x="10"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9008" name="Group 45"/>
            <p:cNvGrpSpPr>
              <a:grpSpLocks/>
            </p:cNvGrpSpPr>
            <p:nvPr/>
          </p:nvGrpSpPr>
          <p:grpSpPr bwMode="auto">
            <a:xfrm>
              <a:off x="747" y="2256"/>
              <a:ext cx="14" cy="16"/>
              <a:chOff x="747" y="2256"/>
              <a:chExt cx="14" cy="16"/>
            </a:xfrm>
          </p:grpSpPr>
          <p:sp>
            <p:nvSpPr>
              <p:cNvPr id="109009" name="Freeform 42"/>
              <p:cNvSpPr>
                <a:spLocks/>
              </p:cNvSpPr>
              <p:nvPr/>
            </p:nvSpPr>
            <p:spPr bwMode="auto">
              <a:xfrm>
                <a:off x="748" y="2262"/>
                <a:ext cx="12" cy="9"/>
              </a:xfrm>
              <a:custGeom>
                <a:avLst/>
                <a:gdLst>
                  <a:gd name="T0" fmla="*/ 0 w 12"/>
                  <a:gd name="T1" fmla="*/ 8 h 9"/>
                  <a:gd name="T2" fmla="*/ 4 w 12"/>
                  <a:gd name="T3" fmla="*/ 7 h 9"/>
                  <a:gd name="T4" fmla="*/ 8 w 12"/>
                  <a:gd name="T5" fmla="*/ 4 h 9"/>
                  <a:gd name="T6" fmla="*/ 11 w 12"/>
                  <a:gd name="T7" fmla="*/ 0 h 9"/>
                  <a:gd name="T8" fmla="*/ 9 w 12"/>
                  <a:gd name="T9" fmla="*/ 1 h 9"/>
                  <a:gd name="T10" fmla="*/ 5 w 12"/>
                  <a:gd name="T11" fmla="*/ 2 h 9"/>
                  <a:gd name="T12" fmla="*/ 2 w 12"/>
                  <a:gd name="T13" fmla="*/ 5 h 9"/>
                  <a:gd name="T14" fmla="*/ 0 w 12"/>
                  <a:gd name="T15" fmla="*/ 8 h 9"/>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9"/>
                  <a:gd name="T26" fmla="*/ 12 w 12"/>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9">
                    <a:moveTo>
                      <a:pt x="0" y="8"/>
                    </a:moveTo>
                    <a:lnTo>
                      <a:pt x="4" y="7"/>
                    </a:lnTo>
                    <a:lnTo>
                      <a:pt x="8" y="4"/>
                    </a:lnTo>
                    <a:lnTo>
                      <a:pt x="11" y="0"/>
                    </a:lnTo>
                    <a:lnTo>
                      <a:pt x="9" y="1"/>
                    </a:lnTo>
                    <a:lnTo>
                      <a:pt x="5" y="2"/>
                    </a:lnTo>
                    <a:lnTo>
                      <a:pt x="2" y="5"/>
                    </a:lnTo>
                    <a:lnTo>
                      <a:pt x="0" y="8"/>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9010" name="Freeform 43"/>
              <p:cNvSpPr>
                <a:spLocks/>
              </p:cNvSpPr>
              <p:nvPr/>
            </p:nvSpPr>
            <p:spPr bwMode="auto">
              <a:xfrm>
                <a:off x="747" y="2256"/>
                <a:ext cx="8" cy="13"/>
              </a:xfrm>
              <a:custGeom>
                <a:avLst/>
                <a:gdLst>
                  <a:gd name="T0" fmla="*/ 0 w 8"/>
                  <a:gd name="T1" fmla="*/ 12 h 13"/>
                  <a:gd name="T2" fmla="*/ 3 w 8"/>
                  <a:gd name="T3" fmla="*/ 8 h 13"/>
                  <a:gd name="T4" fmla="*/ 5 w 8"/>
                  <a:gd name="T5" fmla="*/ 5 h 13"/>
                  <a:gd name="T6" fmla="*/ 6 w 8"/>
                  <a:gd name="T7" fmla="*/ 3 h 13"/>
                  <a:gd name="T8" fmla="*/ 7 w 8"/>
                  <a:gd name="T9" fmla="*/ 0 h 13"/>
                  <a:gd name="T10" fmla="*/ 5 w 8"/>
                  <a:gd name="T11" fmla="*/ 1 h 13"/>
                  <a:gd name="T12" fmla="*/ 3 w 8"/>
                  <a:gd name="T13" fmla="*/ 3 h 13"/>
                  <a:gd name="T14" fmla="*/ 1 w 8"/>
                  <a:gd name="T15" fmla="*/ 6 h 13"/>
                  <a:gd name="T16" fmla="*/ 0 w 8"/>
                  <a:gd name="T17" fmla="*/ 9 h 13"/>
                  <a:gd name="T18" fmla="*/ 0 w 8"/>
                  <a:gd name="T19" fmla="*/ 12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
                  <a:gd name="T31" fmla="*/ 0 h 13"/>
                  <a:gd name="T32" fmla="*/ 8 w 8"/>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 h="13">
                    <a:moveTo>
                      <a:pt x="0" y="12"/>
                    </a:moveTo>
                    <a:lnTo>
                      <a:pt x="3" y="8"/>
                    </a:lnTo>
                    <a:lnTo>
                      <a:pt x="5" y="5"/>
                    </a:lnTo>
                    <a:lnTo>
                      <a:pt x="6" y="3"/>
                    </a:lnTo>
                    <a:lnTo>
                      <a:pt x="7" y="0"/>
                    </a:lnTo>
                    <a:lnTo>
                      <a:pt x="5" y="1"/>
                    </a:lnTo>
                    <a:lnTo>
                      <a:pt x="3" y="3"/>
                    </a:lnTo>
                    <a:lnTo>
                      <a:pt x="1" y="6"/>
                    </a:lnTo>
                    <a:lnTo>
                      <a:pt x="0" y="9"/>
                    </a:lnTo>
                    <a:lnTo>
                      <a:pt x="0" y="12"/>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9011" name="Freeform 44"/>
              <p:cNvSpPr>
                <a:spLocks/>
              </p:cNvSpPr>
              <p:nvPr/>
            </p:nvSpPr>
            <p:spPr bwMode="auto">
              <a:xfrm>
                <a:off x="750" y="2271"/>
                <a:ext cx="11" cy="1"/>
              </a:xfrm>
              <a:custGeom>
                <a:avLst/>
                <a:gdLst>
                  <a:gd name="T0" fmla="*/ 0 w 11"/>
                  <a:gd name="T1" fmla="*/ 0 h 1"/>
                  <a:gd name="T2" fmla="*/ 3 w 11"/>
                  <a:gd name="T3" fmla="*/ 0 h 1"/>
                  <a:gd name="T4" fmla="*/ 7 w 11"/>
                  <a:gd name="T5" fmla="*/ 0 h 1"/>
                  <a:gd name="T6" fmla="*/ 10 w 11"/>
                  <a:gd name="T7" fmla="*/ 0 h 1"/>
                  <a:gd name="T8" fmla="*/ 7 w 11"/>
                  <a:gd name="T9" fmla="*/ 0 h 1"/>
                  <a:gd name="T10" fmla="*/ 4 w 11"/>
                  <a:gd name="T11" fmla="*/ 0 h 1"/>
                  <a:gd name="T12" fmla="*/ 2 w 11"/>
                  <a:gd name="T13" fmla="*/ 0 h 1"/>
                  <a:gd name="T14" fmla="*/ 0 w 11"/>
                  <a:gd name="T15" fmla="*/ 0 h 1"/>
                  <a:gd name="T16" fmla="*/ 0 60000 65536"/>
                  <a:gd name="T17" fmla="*/ 0 60000 65536"/>
                  <a:gd name="T18" fmla="*/ 0 60000 65536"/>
                  <a:gd name="T19" fmla="*/ 0 60000 65536"/>
                  <a:gd name="T20" fmla="*/ 0 60000 65536"/>
                  <a:gd name="T21" fmla="*/ 0 60000 65536"/>
                  <a:gd name="T22" fmla="*/ 0 60000 65536"/>
                  <a:gd name="T23" fmla="*/ 0 60000 65536"/>
                  <a:gd name="T24" fmla="*/ 0 w 11"/>
                  <a:gd name="T25" fmla="*/ 0 h 1"/>
                  <a:gd name="T26" fmla="*/ 11 w 11"/>
                  <a:gd name="T27" fmla="*/ 1 h 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 h="1">
                    <a:moveTo>
                      <a:pt x="0" y="0"/>
                    </a:moveTo>
                    <a:lnTo>
                      <a:pt x="3" y="0"/>
                    </a:lnTo>
                    <a:lnTo>
                      <a:pt x="7" y="0"/>
                    </a:lnTo>
                    <a:lnTo>
                      <a:pt x="10" y="0"/>
                    </a:lnTo>
                    <a:lnTo>
                      <a:pt x="7" y="0"/>
                    </a:lnTo>
                    <a:lnTo>
                      <a:pt x="4" y="0"/>
                    </a:lnTo>
                    <a:lnTo>
                      <a:pt x="2" y="0"/>
                    </a:lnTo>
                    <a:lnTo>
                      <a:pt x="0"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580" name="Group 68"/>
          <p:cNvGrpSpPr>
            <a:grpSpLocks/>
          </p:cNvGrpSpPr>
          <p:nvPr/>
        </p:nvGrpSpPr>
        <p:grpSpPr bwMode="auto">
          <a:xfrm>
            <a:off x="973138" y="3435350"/>
            <a:ext cx="303212" cy="215900"/>
            <a:chOff x="613" y="2164"/>
            <a:chExt cx="191" cy="136"/>
          </a:xfrm>
        </p:grpSpPr>
        <p:grpSp>
          <p:nvGrpSpPr>
            <p:cNvPr id="108986" name="Group 66"/>
            <p:cNvGrpSpPr>
              <a:grpSpLocks/>
            </p:cNvGrpSpPr>
            <p:nvPr/>
          </p:nvGrpSpPr>
          <p:grpSpPr bwMode="auto">
            <a:xfrm>
              <a:off x="655" y="2164"/>
              <a:ext cx="106" cy="120"/>
              <a:chOff x="655" y="2164"/>
              <a:chExt cx="106" cy="120"/>
            </a:xfrm>
          </p:grpSpPr>
          <p:grpSp>
            <p:nvGrpSpPr>
              <p:cNvPr id="108988" name="Group 51"/>
              <p:cNvGrpSpPr>
                <a:grpSpLocks/>
              </p:cNvGrpSpPr>
              <p:nvPr/>
            </p:nvGrpSpPr>
            <p:grpSpPr bwMode="auto">
              <a:xfrm>
                <a:off x="655" y="2164"/>
                <a:ext cx="106" cy="120"/>
                <a:chOff x="655" y="2164"/>
                <a:chExt cx="106" cy="120"/>
              </a:xfrm>
            </p:grpSpPr>
            <p:grpSp>
              <p:nvGrpSpPr>
                <p:cNvPr id="109003" name="Group 49"/>
                <p:cNvGrpSpPr>
                  <a:grpSpLocks/>
                </p:cNvGrpSpPr>
                <p:nvPr/>
              </p:nvGrpSpPr>
              <p:grpSpPr bwMode="auto">
                <a:xfrm>
                  <a:off x="655" y="2164"/>
                  <a:ext cx="106" cy="27"/>
                  <a:chOff x="655" y="2164"/>
                  <a:chExt cx="106" cy="27"/>
                </a:xfrm>
              </p:grpSpPr>
              <p:sp>
                <p:nvSpPr>
                  <p:cNvPr id="109005" name="Freeform 47"/>
                  <p:cNvSpPr>
                    <a:spLocks/>
                  </p:cNvSpPr>
                  <p:nvPr/>
                </p:nvSpPr>
                <p:spPr bwMode="auto">
                  <a:xfrm>
                    <a:off x="655" y="2164"/>
                    <a:ext cx="52" cy="27"/>
                  </a:xfrm>
                  <a:custGeom>
                    <a:avLst/>
                    <a:gdLst>
                      <a:gd name="T0" fmla="*/ 0 w 52"/>
                      <a:gd name="T1" fmla="*/ 0 h 27"/>
                      <a:gd name="T2" fmla="*/ 51 w 52"/>
                      <a:gd name="T3" fmla="*/ 0 h 27"/>
                      <a:gd name="T4" fmla="*/ 51 w 52"/>
                      <a:gd name="T5" fmla="*/ 26 h 27"/>
                      <a:gd name="T6" fmla="*/ 15 w 52"/>
                      <a:gd name="T7" fmla="*/ 26 h 27"/>
                      <a:gd name="T8" fmla="*/ 15 w 52"/>
                      <a:gd name="T9" fmla="*/ 13 h 27"/>
                      <a:gd name="T10" fmla="*/ 14 w 52"/>
                      <a:gd name="T11" fmla="*/ 11 h 27"/>
                      <a:gd name="T12" fmla="*/ 13 w 52"/>
                      <a:gd name="T13" fmla="*/ 9 h 27"/>
                      <a:gd name="T14" fmla="*/ 10 w 52"/>
                      <a:gd name="T15" fmla="*/ 9 h 27"/>
                      <a:gd name="T16" fmla="*/ 0 w 52"/>
                      <a:gd name="T17" fmla="*/ 9 h 27"/>
                      <a:gd name="T18" fmla="*/ 0 w 52"/>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27"/>
                      <a:gd name="T32" fmla="*/ 52 w 52"/>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27">
                        <a:moveTo>
                          <a:pt x="0" y="0"/>
                        </a:moveTo>
                        <a:lnTo>
                          <a:pt x="51" y="0"/>
                        </a:lnTo>
                        <a:lnTo>
                          <a:pt x="51" y="26"/>
                        </a:lnTo>
                        <a:lnTo>
                          <a:pt x="15" y="26"/>
                        </a:lnTo>
                        <a:lnTo>
                          <a:pt x="15" y="13"/>
                        </a:lnTo>
                        <a:lnTo>
                          <a:pt x="14" y="11"/>
                        </a:lnTo>
                        <a:lnTo>
                          <a:pt x="13" y="9"/>
                        </a:lnTo>
                        <a:lnTo>
                          <a:pt x="10" y="9"/>
                        </a:lnTo>
                        <a:lnTo>
                          <a:pt x="0" y="9"/>
                        </a:lnTo>
                        <a:lnTo>
                          <a:pt x="0" y="0"/>
                        </a:lnTo>
                      </a:path>
                    </a:pathLst>
                  </a:custGeom>
                  <a:solidFill>
                    <a:srgbClr val="008000"/>
                  </a:solidFill>
                  <a:ln w="12700" cap="rnd" cmpd="sng">
                    <a:solidFill>
                      <a:srgbClr val="3F5F00"/>
                    </a:solidFill>
                    <a:prstDash val="solid"/>
                    <a:round/>
                    <a:headEnd type="none" w="med" len="med"/>
                    <a:tailEnd type="none" w="med" len="med"/>
                  </a:ln>
                </p:spPr>
                <p:txBody>
                  <a:bodyPr/>
                  <a:lstStyle/>
                  <a:p>
                    <a:endParaRPr lang="en-US"/>
                  </a:p>
                </p:txBody>
              </p:sp>
              <p:sp>
                <p:nvSpPr>
                  <p:cNvPr id="109006" name="Freeform 48"/>
                  <p:cNvSpPr>
                    <a:spLocks/>
                  </p:cNvSpPr>
                  <p:nvPr/>
                </p:nvSpPr>
                <p:spPr bwMode="auto">
                  <a:xfrm>
                    <a:off x="709" y="2164"/>
                    <a:ext cx="52" cy="27"/>
                  </a:xfrm>
                  <a:custGeom>
                    <a:avLst/>
                    <a:gdLst>
                      <a:gd name="T0" fmla="*/ 51 w 52"/>
                      <a:gd name="T1" fmla="*/ 0 h 27"/>
                      <a:gd name="T2" fmla="*/ 0 w 52"/>
                      <a:gd name="T3" fmla="*/ 0 h 27"/>
                      <a:gd name="T4" fmla="*/ 0 w 52"/>
                      <a:gd name="T5" fmla="*/ 26 h 27"/>
                      <a:gd name="T6" fmla="*/ 36 w 52"/>
                      <a:gd name="T7" fmla="*/ 26 h 27"/>
                      <a:gd name="T8" fmla="*/ 36 w 52"/>
                      <a:gd name="T9" fmla="*/ 13 h 27"/>
                      <a:gd name="T10" fmla="*/ 37 w 52"/>
                      <a:gd name="T11" fmla="*/ 11 h 27"/>
                      <a:gd name="T12" fmla="*/ 38 w 52"/>
                      <a:gd name="T13" fmla="*/ 9 h 27"/>
                      <a:gd name="T14" fmla="*/ 40 w 52"/>
                      <a:gd name="T15" fmla="*/ 9 h 27"/>
                      <a:gd name="T16" fmla="*/ 51 w 52"/>
                      <a:gd name="T17" fmla="*/ 9 h 27"/>
                      <a:gd name="T18" fmla="*/ 51 w 52"/>
                      <a:gd name="T19" fmla="*/ 0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27"/>
                      <a:gd name="T32" fmla="*/ 52 w 52"/>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27">
                        <a:moveTo>
                          <a:pt x="51" y="0"/>
                        </a:moveTo>
                        <a:lnTo>
                          <a:pt x="0" y="0"/>
                        </a:lnTo>
                        <a:lnTo>
                          <a:pt x="0" y="26"/>
                        </a:lnTo>
                        <a:lnTo>
                          <a:pt x="36" y="26"/>
                        </a:lnTo>
                        <a:lnTo>
                          <a:pt x="36" y="13"/>
                        </a:lnTo>
                        <a:lnTo>
                          <a:pt x="37" y="11"/>
                        </a:lnTo>
                        <a:lnTo>
                          <a:pt x="38" y="9"/>
                        </a:lnTo>
                        <a:lnTo>
                          <a:pt x="40" y="9"/>
                        </a:lnTo>
                        <a:lnTo>
                          <a:pt x="51" y="9"/>
                        </a:lnTo>
                        <a:lnTo>
                          <a:pt x="51" y="0"/>
                        </a:lnTo>
                      </a:path>
                    </a:pathLst>
                  </a:custGeom>
                  <a:solidFill>
                    <a:srgbClr val="008000"/>
                  </a:solidFill>
                  <a:ln w="12700" cap="rnd" cmpd="sng">
                    <a:solidFill>
                      <a:srgbClr val="3F5F00"/>
                    </a:solidFill>
                    <a:prstDash val="solid"/>
                    <a:round/>
                    <a:headEnd type="none" w="med" len="med"/>
                    <a:tailEnd type="none" w="med" len="med"/>
                  </a:ln>
                </p:spPr>
                <p:txBody>
                  <a:bodyPr/>
                  <a:lstStyle/>
                  <a:p>
                    <a:endParaRPr lang="en-US"/>
                  </a:p>
                </p:txBody>
              </p:sp>
            </p:grpSp>
            <p:sp>
              <p:nvSpPr>
                <p:cNvPr id="109004" name="Oval 50"/>
                <p:cNvSpPr>
                  <a:spLocks noChangeArrowheads="1"/>
                </p:cNvSpPr>
                <p:nvPr/>
              </p:nvSpPr>
              <p:spPr bwMode="auto">
                <a:xfrm>
                  <a:off x="661" y="2167"/>
                  <a:ext cx="87" cy="117"/>
                </a:xfrm>
                <a:prstGeom prst="ellipse">
                  <a:avLst/>
                </a:prstGeom>
                <a:solidFill>
                  <a:srgbClr val="3F5F00"/>
                </a:solidFill>
                <a:ln w="12700">
                  <a:solidFill>
                    <a:srgbClr val="DFFFB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989" name="Group 65"/>
              <p:cNvGrpSpPr>
                <a:grpSpLocks/>
              </p:cNvGrpSpPr>
              <p:nvPr/>
            </p:nvGrpSpPr>
            <p:grpSpPr bwMode="auto">
              <a:xfrm>
                <a:off x="660" y="2169"/>
                <a:ext cx="87" cy="107"/>
                <a:chOff x="660" y="2169"/>
                <a:chExt cx="87" cy="107"/>
              </a:xfrm>
            </p:grpSpPr>
            <p:sp>
              <p:nvSpPr>
                <p:cNvPr id="108990" name="Freeform 52"/>
                <p:cNvSpPr>
                  <a:spLocks/>
                </p:cNvSpPr>
                <p:nvPr/>
              </p:nvSpPr>
              <p:spPr bwMode="auto">
                <a:xfrm>
                  <a:off x="722" y="2236"/>
                  <a:ext cx="25" cy="40"/>
                </a:xfrm>
                <a:custGeom>
                  <a:avLst/>
                  <a:gdLst>
                    <a:gd name="T0" fmla="*/ 0 w 25"/>
                    <a:gd name="T1" fmla="*/ 0 h 40"/>
                    <a:gd name="T2" fmla="*/ 5 w 25"/>
                    <a:gd name="T3" fmla="*/ 2 h 40"/>
                    <a:gd name="T4" fmla="*/ 5 w 25"/>
                    <a:gd name="T5" fmla="*/ 7 h 40"/>
                    <a:gd name="T6" fmla="*/ 11 w 25"/>
                    <a:gd name="T7" fmla="*/ 11 h 40"/>
                    <a:gd name="T8" fmla="*/ 20 w 25"/>
                    <a:gd name="T9" fmla="*/ 12 h 40"/>
                    <a:gd name="T10" fmla="*/ 24 w 25"/>
                    <a:gd name="T11" fmla="*/ 15 h 40"/>
                    <a:gd name="T12" fmla="*/ 23 w 25"/>
                    <a:gd name="T13" fmla="*/ 17 h 40"/>
                    <a:gd name="T14" fmla="*/ 23 w 25"/>
                    <a:gd name="T15" fmla="*/ 20 h 40"/>
                    <a:gd name="T16" fmla="*/ 21 w 25"/>
                    <a:gd name="T17" fmla="*/ 23 h 40"/>
                    <a:gd name="T18" fmla="*/ 20 w 25"/>
                    <a:gd name="T19" fmla="*/ 27 h 40"/>
                    <a:gd name="T20" fmla="*/ 18 w 25"/>
                    <a:gd name="T21" fmla="*/ 29 h 40"/>
                    <a:gd name="T22" fmla="*/ 16 w 25"/>
                    <a:gd name="T23" fmla="*/ 32 h 40"/>
                    <a:gd name="T24" fmla="*/ 14 w 25"/>
                    <a:gd name="T25" fmla="*/ 36 h 40"/>
                    <a:gd name="T26" fmla="*/ 11 w 25"/>
                    <a:gd name="T27" fmla="*/ 39 h 40"/>
                    <a:gd name="T28" fmla="*/ 3 w 25"/>
                    <a:gd name="T29" fmla="*/ 11 h 40"/>
                    <a:gd name="T30" fmla="*/ 0 w 25"/>
                    <a:gd name="T31" fmla="*/ 7 h 40"/>
                    <a:gd name="T32" fmla="*/ 0 w 25"/>
                    <a:gd name="T33" fmla="*/ 0 h 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
                    <a:gd name="T52" fmla="*/ 0 h 40"/>
                    <a:gd name="T53" fmla="*/ 25 w 25"/>
                    <a:gd name="T54" fmla="*/ 40 h 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 h="40">
                      <a:moveTo>
                        <a:pt x="0" y="0"/>
                      </a:moveTo>
                      <a:lnTo>
                        <a:pt x="5" y="2"/>
                      </a:lnTo>
                      <a:lnTo>
                        <a:pt x="5" y="7"/>
                      </a:lnTo>
                      <a:lnTo>
                        <a:pt x="11" y="11"/>
                      </a:lnTo>
                      <a:lnTo>
                        <a:pt x="20" y="12"/>
                      </a:lnTo>
                      <a:lnTo>
                        <a:pt x="24" y="15"/>
                      </a:lnTo>
                      <a:lnTo>
                        <a:pt x="23" y="17"/>
                      </a:lnTo>
                      <a:lnTo>
                        <a:pt x="23" y="20"/>
                      </a:lnTo>
                      <a:lnTo>
                        <a:pt x="21" y="23"/>
                      </a:lnTo>
                      <a:lnTo>
                        <a:pt x="20" y="27"/>
                      </a:lnTo>
                      <a:lnTo>
                        <a:pt x="18" y="29"/>
                      </a:lnTo>
                      <a:lnTo>
                        <a:pt x="16" y="32"/>
                      </a:lnTo>
                      <a:lnTo>
                        <a:pt x="14" y="36"/>
                      </a:lnTo>
                      <a:lnTo>
                        <a:pt x="11" y="39"/>
                      </a:lnTo>
                      <a:lnTo>
                        <a:pt x="3" y="11"/>
                      </a:lnTo>
                      <a:lnTo>
                        <a:pt x="0" y="7"/>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91" name="Freeform 53"/>
                <p:cNvSpPr>
                  <a:spLocks/>
                </p:cNvSpPr>
                <p:nvPr/>
              </p:nvSpPr>
              <p:spPr bwMode="auto">
                <a:xfrm>
                  <a:off x="692" y="2230"/>
                  <a:ext cx="38" cy="46"/>
                </a:xfrm>
                <a:custGeom>
                  <a:avLst/>
                  <a:gdLst>
                    <a:gd name="T0" fmla="*/ 37 w 38"/>
                    <a:gd name="T1" fmla="*/ 45 h 46"/>
                    <a:gd name="T2" fmla="*/ 21 w 38"/>
                    <a:gd name="T3" fmla="*/ 45 h 46"/>
                    <a:gd name="T4" fmla="*/ 13 w 38"/>
                    <a:gd name="T5" fmla="*/ 45 h 46"/>
                    <a:gd name="T6" fmla="*/ 13 w 38"/>
                    <a:gd name="T7" fmla="*/ 37 h 46"/>
                    <a:gd name="T8" fmla="*/ 10 w 38"/>
                    <a:gd name="T9" fmla="*/ 25 h 46"/>
                    <a:gd name="T10" fmla="*/ 7 w 38"/>
                    <a:gd name="T11" fmla="*/ 15 h 46"/>
                    <a:gd name="T12" fmla="*/ 7 w 38"/>
                    <a:gd name="T13" fmla="*/ 8 h 46"/>
                    <a:gd name="T14" fmla="*/ 2 w 38"/>
                    <a:gd name="T15" fmla="*/ 5 h 46"/>
                    <a:gd name="T16" fmla="*/ 0 w 38"/>
                    <a:gd name="T17" fmla="*/ 0 h 46"/>
                    <a:gd name="T18" fmla="*/ 4 w 38"/>
                    <a:gd name="T19" fmla="*/ 3 h 46"/>
                    <a:gd name="T20" fmla="*/ 9 w 38"/>
                    <a:gd name="T21" fmla="*/ 5 h 46"/>
                    <a:gd name="T22" fmla="*/ 14 w 38"/>
                    <a:gd name="T23" fmla="*/ 7 h 46"/>
                    <a:gd name="T24" fmla="*/ 16 w 38"/>
                    <a:gd name="T25" fmla="*/ 7 h 46"/>
                    <a:gd name="T26" fmla="*/ 19 w 38"/>
                    <a:gd name="T27" fmla="*/ 7 h 46"/>
                    <a:gd name="T28" fmla="*/ 22 w 38"/>
                    <a:gd name="T29" fmla="*/ 7 h 46"/>
                    <a:gd name="T30" fmla="*/ 25 w 38"/>
                    <a:gd name="T31" fmla="*/ 5 h 46"/>
                    <a:gd name="T32" fmla="*/ 25 w 38"/>
                    <a:gd name="T33" fmla="*/ 12 h 46"/>
                    <a:gd name="T34" fmla="*/ 28 w 38"/>
                    <a:gd name="T35" fmla="*/ 17 h 46"/>
                    <a:gd name="T36" fmla="*/ 34 w 38"/>
                    <a:gd name="T37" fmla="*/ 34 h 46"/>
                    <a:gd name="T38" fmla="*/ 37 w 38"/>
                    <a:gd name="T39" fmla="*/ 45 h 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8"/>
                    <a:gd name="T61" fmla="*/ 0 h 46"/>
                    <a:gd name="T62" fmla="*/ 38 w 38"/>
                    <a:gd name="T63" fmla="*/ 46 h 4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8" h="46">
                      <a:moveTo>
                        <a:pt x="37" y="45"/>
                      </a:moveTo>
                      <a:lnTo>
                        <a:pt x="21" y="45"/>
                      </a:lnTo>
                      <a:lnTo>
                        <a:pt x="13" y="45"/>
                      </a:lnTo>
                      <a:lnTo>
                        <a:pt x="13" y="37"/>
                      </a:lnTo>
                      <a:lnTo>
                        <a:pt x="10" y="25"/>
                      </a:lnTo>
                      <a:lnTo>
                        <a:pt x="7" y="15"/>
                      </a:lnTo>
                      <a:lnTo>
                        <a:pt x="7" y="8"/>
                      </a:lnTo>
                      <a:lnTo>
                        <a:pt x="2" y="5"/>
                      </a:lnTo>
                      <a:lnTo>
                        <a:pt x="0" y="0"/>
                      </a:lnTo>
                      <a:lnTo>
                        <a:pt x="4" y="3"/>
                      </a:lnTo>
                      <a:lnTo>
                        <a:pt x="9" y="5"/>
                      </a:lnTo>
                      <a:lnTo>
                        <a:pt x="14" y="7"/>
                      </a:lnTo>
                      <a:lnTo>
                        <a:pt x="16" y="7"/>
                      </a:lnTo>
                      <a:lnTo>
                        <a:pt x="19" y="7"/>
                      </a:lnTo>
                      <a:lnTo>
                        <a:pt x="22" y="7"/>
                      </a:lnTo>
                      <a:lnTo>
                        <a:pt x="25" y="5"/>
                      </a:lnTo>
                      <a:lnTo>
                        <a:pt x="25" y="12"/>
                      </a:lnTo>
                      <a:lnTo>
                        <a:pt x="28" y="17"/>
                      </a:lnTo>
                      <a:lnTo>
                        <a:pt x="34" y="34"/>
                      </a:lnTo>
                      <a:lnTo>
                        <a:pt x="37" y="45"/>
                      </a:lnTo>
                    </a:path>
                  </a:pathLst>
                </a:custGeom>
                <a:solidFill>
                  <a:srgbClr val="D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92" name="Freeform 54"/>
                <p:cNvSpPr>
                  <a:spLocks/>
                </p:cNvSpPr>
                <p:nvPr/>
              </p:nvSpPr>
              <p:spPr bwMode="auto">
                <a:xfrm>
                  <a:off x="685" y="2173"/>
                  <a:ext cx="41" cy="58"/>
                </a:xfrm>
                <a:custGeom>
                  <a:avLst/>
                  <a:gdLst>
                    <a:gd name="T0" fmla="*/ 4 w 41"/>
                    <a:gd name="T1" fmla="*/ 45 h 58"/>
                    <a:gd name="T2" fmla="*/ 4 w 41"/>
                    <a:gd name="T3" fmla="*/ 39 h 58"/>
                    <a:gd name="T4" fmla="*/ 1 w 41"/>
                    <a:gd name="T5" fmla="*/ 31 h 58"/>
                    <a:gd name="T6" fmla="*/ 0 w 41"/>
                    <a:gd name="T7" fmla="*/ 19 h 58"/>
                    <a:gd name="T8" fmla="*/ 5 w 41"/>
                    <a:gd name="T9" fmla="*/ 8 h 58"/>
                    <a:gd name="T10" fmla="*/ 12 w 41"/>
                    <a:gd name="T11" fmla="*/ 3 h 58"/>
                    <a:gd name="T12" fmla="*/ 20 w 41"/>
                    <a:gd name="T13" fmla="*/ 0 h 58"/>
                    <a:gd name="T14" fmla="*/ 28 w 41"/>
                    <a:gd name="T15" fmla="*/ 0 h 58"/>
                    <a:gd name="T16" fmla="*/ 33 w 41"/>
                    <a:gd name="T17" fmla="*/ 4 h 58"/>
                    <a:gd name="T18" fmla="*/ 38 w 41"/>
                    <a:gd name="T19" fmla="*/ 13 h 58"/>
                    <a:gd name="T20" fmla="*/ 40 w 41"/>
                    <a:gd name="T21" fmla="*/ 21 h 58"/>
                    <a:gd name="T22" fmla="*/ 39 w 41"/>
                    <a:gd name="T23" fmla="*/ 31 h 58"/>
                    <a:gd name="T24" fmla="*/ 38 w 41"/>
                    <a:gd name="T25" fmla="*/ 39 h 58"/>
                    <a:gd name="T26" fmla="*/ 38 w 41"/>
                    <a:gd name="T27" fmla="*/ 42 h 58"/>
                    <a:gd name="T28" fmla="*/ 37 w 41"/>
                    <a:gd name="T29" fmla="*/ 45 h 58"/>
                    <a:gd name="T30" fmla="*/ 35 w 41"/>
                    <a:gd name="T31" fmla="*/ 48 h 58"/>
                    <a:gd name="T32" fmla="*/ 33 w 41"/>
                    <a:gd name="T33" fmla="*/ 49 h 58"/>
                    <a:gd name="T34" fmla="*/ 31 w 41"/>
                    <a:gd name="T35" fmla="*/ 50 h 58"/>
                    <a:gd name="T36" fmla="*/ 31 w 41"/>
                    <a:gd name="T37" fmla="*/ 55 h 58"/>
                    <a:gd name="T38" fmla="*/ 28 w 41"/>
                    <a:gd name="T39" fmla="*/ 57 h 58"/>
                    <a:gd name="T40" fmla="*/ 26 w 41"/>
                    <a:gd name="T41" fmla="*/ 57 h 58"/>
                    <a:gd name="T42" fmla="*/ 21 w 41"/>
                    <a:gd name="T43" fmla="*/ 57 h 58"/>
                    <a:gd name="T44" fmla="*/ 16 w 41"/>
                    <a:gd name="T45" fmla="*/ 55 h 58"/>
                    <a:gd name="T46" fmla="*/ 10 w 41"/>
                    <a:gd name="T47" fmla="*/ 53 h 58"/>
                    <a:gd name="T48" fmla="*/ 6 w 41"/>
                    <a:gd name="T49" fmla="*/ 50 h 58"/>
                    <a:gd name="T50" fmla="*/ 4 w 41"/>
                    <a:gd name="T51" fmla="*/ 45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1"/>
                    <a:gd name="T79" fmla="*/ 0 h 58"/>
                    <a:gd name="T80" fmla="*/ 41 w 41"/>
                    <a:gd name="T81" fmla="*/ 58 h 5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1" h="58">
                      <a:moveTo>
                        <a:pt x="4" y="45"/>
                      </a:moveTo>
                      <a:lnTo>
                        <a:pt x="4" y="39"/>
                      </a:lnTo>
                      <a:lnTo>
                        <a:pt x="1" y="31"/>
                      </a:lnTo>
                      <a:lnTo>
                        <a:pt x="0" y="19"/>
                      </a:lnTo>
                      <a:lnTo>
                        <a:pt x="5" y="8"/>
                      </a:lnTo>
                      <a:lnTo>
                        <a:pt x="12" y="3"/>
                      </a:lnTo>
                      <a:lnTo>
                        <a:pt x="20" y="0"/>
                      </a:lnTo>
                      <a:lnTo>
                        <a:pt x="28" y="0"/>
                      </a:lnTo>
                      <a:lnTo>
                        <a:pt x="33" y="4"/>
                      </a:lnTo>
                      <a:lnTo>
                        <a:pt x="38" y="13"/>
                      </a:lnTo>
                      <a:lnTo>
                        <a:pt x="40" y="21"/>
                      </a:lnTo>
                      <a:lnTo>
                        <a:pt x="39" y="31"/>
                      </a:lnTo>
                      <a:lnTo>
                        <a:pt x="38" y="39"/>
                      </a:lnTo>
                      <a:lnTo>
                        <a:pt x="38" y="42"/>
                      </a:lnTo>
                      <a:lnTo>
                        <a:pt x="37" y="45"/>
                      </a:lnTo>
                      <a:lnTo>
                        <a:pt x="35" y="48"/>
                      </a:lnTo>
                      <a:lnTo>
                        <a:pt x="33" y="49"/>
                      </a:lnTo>
                      <a:lnTo>
                        <a:pt x="31" y="50"/>
                      </a:lnTo>
                      <a:lnTo>
                        <a:pt x="31" y="55"/>
                      </a:lnTo>
                      <a:lnTo>
                        <a:pt x="28" y="57"/>
                      </a:lnTo>
                      <a:lnTo>
                        <a:pt x="26" y="57"/>
                      </a:lnTo>
                      <a:lnTo>
                        <a:pt x="21" y="57"/>
                      </a:lnTo>
                      <a:lnTo>
                        <a:pt x="16" y="55"/>
                      </a:lnTo>
                      <a:lnTo>
                        <a:pt x="10" y="53"/>
                      </a:lnTo>
                      <a:lnTo>
                        <a:pt x="6" y="50"/>
                      </a:lnTo>
                      <a:lnTo>
                        <a:pt x="4" y="45"/>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93" name="Freeform 55"/>
                <p:cNvSpPr>
                  <a:spLocks/>
                </p:cNvSpPr>
                <p:nvPr/>
              </p:nvSpPr>
              <p:spPr bwMode="auto">
                <a:xfrm>
                  <a:off x="685" y="2200"/>
                  <a:ext cx="28" cy="38"/>
                </a:xfrm>
                <a:custGeom>
                  <a:avLst/>
                  <a:gdLst>
                    <a:gd name="T0" fmla="*/ 8 w 28"/>
                    <a:gd name="T1" fmla="*/ 0 h 38"/>
                    <a:gd name="T2" fmla="*/ 10 w 28"/>
                    <a:gd name="T3" fmla="*/ 7 h 38"/>
                    <a:gd name="T4" fmla="*/ 12 w 28"/>
                    <a:gd name="T5" fmla="*/ 12 h 38"/>
                    <a:gd name="T6" fmla="*/ 13 w 28"/>
                    <a:gd name="T7" fmla="*/ 16 h 38"/>
                    <a:gd name="T8" fmla="*/ 15 w 28"/>
                    <a:gd name="T9" fmla="*/ 21 h 38"/>
                    <a:gd name="T10" fmla="*/ 15 w 28"/>
                    <a:gd name="T11" fmla="*/ 22 h 38"/>
                    <a:gd name="T12" fmla="*/ 18 w 28"/>
                    <a:gd name="T13" fmla="*/ 24 h 38"/>
                    <a:gd name="T14" fmla="*/ 19 w 28"/>
                    <a:gd name="T15" fmla="*/ 25 h 38"/>
                    <a:gd name="T16" fmla="*/ 21 w 28"/>
                    <a:gd name="T17" fmla="*/ 25 h 38"/>
                    <a:gd name="T18" fmla="*/ 22 w 28"/>
                    <a:gd name="T19" fmla="*/ 25 h 38"/>
                    <a:gd name="T20" fmla="*/ 24 w 28"/>
                    <a:gd name="T21" fmla="*/ 25 h 38"/>
                    <a:gd name="T22" fmla="*/ 25 w 28"/>
                    <a:gd name="T23" fmla="*/ 25 h 38"/>
                    <a:gd name="T24" fmla="*/ 27 w 28"/>
                    <a:gd name="T25" fmla="*/ 25 h 38"/>
                    <a:gd name="T26" fmla="*/ 25 w 28"/>
                    <a:gd name="T27" fmla="*/ 28 h 38"/>
                    <a:gd name="T28" fmla="*/ 22 w 28"/>
                    <a:gd name="T29" fmla="*/ 30 h 38"/>
                    <a:gd name="T30" fmla="*/ 20 w 28"/>
                    <a:gd name="T31" fmla="*/ 32 h 38"/>
                    <a:gd name="T32" fmla="*/ 19 w 28"/>
                    <a:gd name="T33" fmla="*/ 35 h 38"/>
                    <a:gd name="T34" fmla="*/ 17 w 28"/>
                    <a:gd name="T35" fmla="*/ 36 h 38"/>
                    <a:gd name="T36" fmla="*/ 14 w 28"/>
                    <a:gd name="T37" fmla="*/ 37 h 38"/>
                    <a:gd name="T38" fmla="*/ 9 w 28"/>
                    <a:gd name="T39" fmla="*/ 37 h 38"/>
                    <a:gd name="T40" fmla="*/ 2 w 28"/>
                    <a:gd name="T41" fmla="*/ 31 h 38"/>
                    <a:gd name="T42" fmla="*/ 0 w 28"/>
                    <a:gd name="T43" fmla="*/ 27 h 38"/>
                    <a:gd name="T44" fmla="*/ 3 w 28"/>
                    <a:gd name="T45" fmla="*/ 17 h 38"/>
                    <a:gd name="T46" fmla="*/ 5 w 28"/>
                    <a:gd name="T47" fmla="*/ 8 h 38"/>
                    <a:gd name="T48" fmla="*/ 8 w 28"/>
                    <a:gd name="T49" fmla="*/ 0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38"/>
                    <a:gd name="T77" fmla="*/ 28 w 28"/>
                    <a:gd name="T78" fmla="*/ 38 h 3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38">
                      <a:moveTo>
                        <a:pt x="8" y="0"/>
                      </a:moveTo>
                      <a:lnTo>
                        <a:pt x="10" y="7"/>
                      </a:lnTo>
                      <a:lnTo>
                        <a:pt x="12" y="12"/>
                      </a:lnTo>
                      <a:lnTo>
                        <a:pt x="13" y="16"/>
                      </a:lnTo>
                      <a:lnTo>
                        <a:pt x="15" y="21"/>
                      </a:lnTo>
                      <a:lnTo>
                        <a:pt x="15" y="22"/>
                      </a:lnTo>
                      <a:lnTo>
                        <a:pt x="18" y="24"/>
                      </a:lnTo>
                      <a:lnTo>
                        <a:pt x="19" y="25"/>
                      </a:lnTo>
                      <a:lnTo>
                        <a:pt x="21" y="25"/>
                      </a:lnTo>
                      <a:lnTo>
                        <a:pt x="22" y="25"/>
                      </a:lnTo>
                      <a:lnTo>
                        <a:pt x="24" y="25"/>
                      </a:lnTo>
                      <a:lnTo>
                        <a:pt x="25" y="25"/>
                      </a:lnTo>
                      <a:lnTo>
                        <a:pt x="27" y="25"/>
                      </a:lnTo>
                      <a:lnTo>
                        <a:pt x="25" y="28"/>
                      </a:lnTo>
                      <a:lnTo>
                        <a:pt x="22" y="30"/>
                      </a:lnTo>
                      <a:lnTo>
                        <a:pt x="20" y="32"/>
                      </a:lnTo>
                      <a:lnTo>
                        <a:pt x="19" y="35"/>
                      </a:lnTo>
                      <a:lnTo>
                        <a:pt x="17" y="36"/>
                      </a:lnTo>
                      <a:lnTo>
                        <a:pt x="14" y="37"/>
                      </a:lnTo>
                      <a:lnTo>
                        <a:pt x="9" y="37"/>
                      </a:lnTo>
                      <a:lnTo>
                        <a:pt x="2" y="31"/>
                      </a:lnTo>
                      <a:lnTo>
                        <a:pt x="0" y="27"/>
                      </a:lnTo>
                      <a:lnTo>
                        <a:pt x="3" y="17"/>
                      </a:lnTo>
                      <a:lnTo>
                        <a:pt x="5" y="8"/>
                      </a:lnTo>
                      <a:lnTo>
                        <a:pt x="8"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108994" name="Group 62"/>
                <p:cNvGrpSpPr>
                  <a:grpSpLocks/>
                </p:cNvGrpSpPr>
                <p:nvPr/>
              </p:nvGrpSpPr>
              <p:grpSpPr bwMode="auto">
                <a:xfrm>
                  <a:off x="705" y="2188"/>
                  <a:ext cx="20" cy="29"/>
                  <a:chOff x="705" y="2188"/>
                  <a:chExt cx="20" cy="29"/>
                </a:xfrm>
              </p:grpSpPr>
              <p:sp>
                <p:nvSpPr>
                  <p:cNvPr id="108997" name="Freeform 56"/>
                  <p:cNvSpPr>
                    <a:spLocks/>
                  </p:cNvSpPr>
                  <p:nvPr/>
                </p:nvSpPr>
                <p:spPr bwMode="auto">
                  <a:xfrm>
                    <a:off x="714" y="2211"/>
                    <a:ext cx="5" cy="6"/>
                  </a:xfrm>
                  <a:custGeom>
                    <a:avLst/>
                    <a:gdLst>
                      <a:gd name="T0" fmla="*/ 0 w 5"/>
                      <a:gd name="T1" fmla="*/ 3 h 6"/>
                      <a:gd name="T2" fmla="*/ 0 w 5"/>
                      <a:gd name="T3" fmla="*/ 5 h 6"/>
                      <a:gd name="T4" fmla="*/ 1 w 5"/>
                      <a:gd name="T5" fmla="*/ 5 h 6"/>
                      <a:gd name="T6" fmla="*/ 2 w 5"/>
                      <a:gd name="T7" fmla="*/ 5 h 6"/>
                      <a:gd name="T8" fmla="*/ 2 w 5"/>
                      <a:gd name="T9" fmla="*/ 5 h 6"/>
                      <a:gd name="T10" fmla="*/ 3 w 5"/>
                      <a:gd name="T11" fmla="*/ 5 h 6"/>
                      <a:gd name="T12" fmla="*/ 3 w 5"/>
                      <a:gd name="T13" fmla="*/ 5 h 6"/>
                      <a:gd name="T14" fmla="*/ 4 w 5"/>
                      <a:gd name="T15" fmla="*/ 5 h 6"/>
                      <a:gd name="T16" fmla="*/ 4 w 5"/>
                      <a:gd name="T17" fmla="*/ 3 h 6"/>
                      <a:gd name="T18" fmla="*/ 3 w 5"/>
                      <a:gd name="T19" fmla="*/ 2 h 6"/>
                      <a:gd name="T20" fmla="*/ 2 w 5"/>
                      <a:gd name="T21" fmla="*/ 0 h 6"/>
                      <a:gd name="T22" fmla="*/ 1 w 5"/>
                      <a:gd name="T23" fmla="*/ 0 h 6"/>
                      <a:gd name="T24" fmla="*/ 1 w 5"/>
                      <a:gd name="T25" fmla="*/ 2 h 6"/>
                      <a:gd name="T26" fmla="*/ 0 w 5"/>
                      <a:gd name="T27" fmla="*/ 3 h 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
                      <a:gd name="T43" fmla="*/ 0 h 6"/>
                      <a:gd name="T44" fmla="*/ 5 w 5"/>
                      <a:gd name="T45" fmla="*/ 6 h 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 h="6">
                        <a:moveTo>
                          <a:pt x="0" y="3"/>
                        </a:moveTo>
                        <a:lnTo>
                          <a:pt x="0" y="5"/>
                        </a:lnTo>
                        <a:lnTo>
                          <a:pt x="1" y="5"/>
                        </a:lnTo>
                        <a:lnTo>
                          <a:pt x="2" y="5"/>
                        </a:lnTo>
                        <a:lnTo>
                          <a:pt x="3" y="5"/>
                        </a:lnTo>
                        <a:lnTo>
                          <a:pt x="4" y="5"/>
                        </a:lnTo>
                        <a:lnTo>
                          <a:pt x="4" y="3"/>
                        </a:lnTo>
                        <a:lnTo>
                          <a:pt x="3" y="2"/>
                        </a:lnTo>
                        <a:lnTo>
                          <a:pt x="2" y="0"/>
                        </a:lnTo>
                        <a:lnTo>
                          <a:pt x="1" y="0"/>
                        </a:lnTo>
                        <a:lnTo>
                          <a:pt x="1" y="2"/>
                        </a:lnTo>
                        <a:lnTo>
                          <a:pt x="0" y="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98" name="Freeform 57"/>
                  <p:cNvSpPr>
                    <a:spLocks/>
                  </p:cNvSpPr>
                  <p:nvPr/>
                </p:nvSpPr>
                <p:spPr bwMode="auto">
                  <a:xfrm>
                    <a:off x="715" y="2204"/>
                    <a:ext cx="2" cy="7"/>
                  </a:xfrm>
                  <a:custGeom>
                    <a:avLst/>
                    <a:gdLst>
                      <a:gd name="T0" fmla="*/ 0 w 2"/>
                      <a:gd name="T1" fmla="*/ 6 h 7"/>
                      <a:gd name="T2" fmla="*/ 0 w 2"/>
                      <a:gd name="T3" fmla="*/ 6 h 7"/>
                      <a:gd name="T4" fmla="*/ 0 w 2"/>
                      <a:gd name="T5" fmla="*/ 3 h 7"/>
                      <a:gd name="T6" fmla="*/ 0 w 2"/>
                      <a:gd name="T7" fmla="*/ 0 h 7"/>
                      <a:gd name="T8" fmla="*/ 0 w 2"/>
                      <a:gd name="T9" fmla="*/ 0 h 7"/>
                      <a:gd name="T10" fmla="*/ 0 w 2"/>
                      <a:gd name="T11" fmla="*/ 0 h 7"/>
                      <a:gd name="T12" fmla="*/ 0 w 2"/>
                      <a:gd name="T13" fmla="*/ 0 h 7"/>
                      <a:gd name="T14" fmla="*/ 1 w 2"/>
                      <a:gd name="T15" fmla="*/ 0 h 7"/>
                      <a:gd name="T16" fmla="*/ 1 w 2"/>
                      <a:gd name="T17" fmla="*/ 0 h 7"/>
                      <a:gd name="T18" fmla="*/ 1 w 2"/>
                      <a:gd name="T19" fmla="*/ 0 h 7"/>
                      <a:gd name="T20" fmla="*/ 1 w 2"/>
                      <a:gd name="T21" fmla="*/ 3 h 7"/>
                      <a:gd name="T22" fmla="*/ 1 w 2"/>
                      <a:gd name="T23" fmla="*/ 6 h 7"/>
                      <a:gd name="T24" fmla="*/ 1 w 2"/>
                      <a:gd name="T25" fmla="*/ 3 h 7"/>
                      <a:gd name="T26" fmla="*/ 1 w 2"/>
                      <a:gd name="T27" fmla="*/ 3 h 7"/>
                      <a:gd name="T28" fmla="*/ 1 w 2"/>
                      <a:gd name="T29" fmla="*/ 3 h 7"/>
                      <a:gd name="T30" fmla="*/ 1 w 2"/>
                      <a:gd name="T31" fmla="*/ 6 h 7"/>
                      <a:gd name="T32" fmla="*/ 0 w 2"/>
                      <a:gd name="T33" fmla="*/ 6 h 7"/>
                      <a:gd name="T34" fmla="*/ 0 w 2"/>
                      <a:gd name="T35" fmla="*/ 6 h 7"/>
                      <a:gd name="T36" fmla="*/ 0 w 2"/>
                      <a:gd name="T37" fmla="*/ 6 h 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
                      <a:gd name="T58" fmla="*/ 0 h 7"/>
                      <a:gd name="T59" fmla="*/ 2 w 2"/>
                      <a:gd name="T60" fmla="*/ 7 h 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 h="7">
                        <a:moveTo>
                          <a:pt x="0" y="6"/>
                        </a:moveTo>
                        <a:lnTo>
                          <a:pt x="0" y="6"/>
                        </a:lnTo>
                        <a:lnTo>
                          <a:pt x="0" y="3"/>
                        </a:lnTo>
                        <a:lnTo>
                          <a:pt x="0" y="0"/>
                        </a:lnTo>
                        <a:lnTo>
                          <a:pt x="1" y="0"/>
                        </a:lnTo>
                        <a:lnTo>
                          <a:pt x="1" y="3"/>
                        </a:lnTo>
                        <a:lnTo>
                          <a:pt x="1" y="6"/>
                        </a:lnTo>
                        <a:lnTo>
                          <a:pt x="1" y="3"/>
                        </a:lnTo>
                        <a:lnTo>
                          <a:pt x="1" y="6"/>
                        </a:lnTo>
                        <a:lnTo>
                          <a:pt x="0" y="6"/>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99" name="Freeform 58"/>
                  <p:cNvSpPr>
                    <a:spLocks/>
                  </p:cNvSpPr>
                  <p:nvPr/>
                </p:nvSpPr>
                <p:spPr bwMode="auto">
                  <a:xfrm>
                    <a:off x="705" y="2193"/>
                    <a:ext cx="8" cy="9"/>
                  </a:xfrm>
                  <a:custGeom>
                    <a:avLst/>
                    <a:gdLst>
                      <a:gd name="T0" fmla="*/ 0 w 8"/>
                      <a:gd name="T1" fmla="*/ 2 h 9"/>
                      <a:gd name="T2" fmla="*/ 1 w 8"/>
                      <a:gd name="T3" fmla="*/ 1 h 9"/>
                      <a:gd name="T4" fmla="*/ 2 w 8"/>
                      <a:gd name="T5" fmla="*/ 0 h 9"/>
                      <a:gd name="T6" fmla="*/ 3 w 8"/>
                      <a:gd name="T7" fmla="*/ 0 h 9"/>
                      <a:gd name="T8" fmla="*/ 4 w 8"/>
                      <a:gd name="T9" fmla="*/ 0 h 9"/>
                      <a:gd name="T10" fmla="*/ 6 w 8"/>
                      <a:gd name="T11" fmla="*/ 1 h 9"/>
                      <a:gd name="T12" fmla="*/ 6 w 8"/>
                      <a:gd name="T13" fmla="*/ 2 h 9"/>
                      <a:gd name="T14" fmla="*/ 7 w 8"/>
                      <a:gd name="T15" fmla="*/ 4 h 9"/>
                      <a:gd name="T16" fmla="*/ 7 w 8"/>
                      <a:gd name="T17" fmla="*/ 6 h 9"/>
                      <a:gd name="T18" fmla="*/ 7 w 8"/>
                      <a:gd name="T19" fmla="*/ 8 h 9"/>
                      <a:gd name="T20" fmla="*/ 7 w 8"/>
                      <a:gd name="T21" fmla="*/ 8 h 9"/>
                      <a:gd name="T22" fmla="*/ 6 w 8"/>
                      <a:gd name="T23" fmla="*/ 8 h 9"/>
                      <a:gd name="T24" fmla="*/ 5 w 8"/>
                      <a:gd name="T25" fmla="*/ 8 h 9"/>
                      <a:gd name="T26" fmla="*/ 5 w 8"/>
                      <a:gd name="T27" fmla="*/ 6 h 9"/>
                      <a:gd name="T28" fmla="*/ 6 w 8"/>
                      <a:gd name="T29" fmla="*/ 4 h 9"/>
                      <a:gd name="T30" fmla="*/ 6 w 8"/>
                      <a:gd name="T31" fmla="*/ 2 h 9"/>
                      <a:gd name="T32" fmla="*/ 5 w 8"/>
                      <a:gd name="T33" fmla="*/ 1 h 9"/>
                      <a:gd name="T34" fmla="*/ 2 w 8"/>
                      <a:gd name="T35" fmla="*/ 1 h 9"/>
                      <a:gd name="T36" fmla="*/ 0 w 8"/>
                      <a:gd name="T37" fmla="*/ 2 h 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9"/>
                      <a:gd name="T59" fmla="*/ 8 w 8"/>
                      <a:gd name="T60" fmla="*/ 9 h 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9">
                        <a:moveTo>
                          <a:pt x="0" y="2"/>
                        </a:moveTo>
                        <a:lnTo>
                          <a:pt x="1" y="1"/>
                        </a:lnTo>
                        <a:lnTo>
                          <a:pt x="2" y="0"/>
                        </a:lnTo>
                        <a:lnTo>
                          <a:pt x="3" y="0"/>
                        </a:lnTo>
                        <a:lnTo>
                          <a:pt x="4" y="0"/>
                        </a:lnTo>
                        <a:lnTo>
                          <a:pt x="6" y="1"/>
                        </a:lnTo>
                        <a:lnTo>
                          <a:pt x="6" y="2"/>
                        </a:lnTo>
                        <a:lnTo>
                          <a:pt x="7" y="4"/>
                        </a:lnTo>
                        <a:lnTo>
                          <a:pt x="7" y="6"/>
                        </a:lnTo>
                        <a:lnTo>
                          <a:pt x="7" y="8"/>
                        </a:lnTo>
                        <a:lnTo>
                          <a:pt x="6" y="8"/>
                        </a:lnTo>
                        <a:lnTo>
                          <a:pt x="5" y="8"/>
                        </a:lnTo>
                        <a:lnTo>
                          <a:pt x="5" y="6"/>
                        </a:lnTo>
                        <a:lnTo>
                          <a:pt x="6" y="4"/>
                        </a:lnTo>
                        <a:lnTo>
                          <a:pt x="6" y="2"/>
                        </a:lnTo>
                        <a:lnTo>
                          <a:pt x="5" y="1"/>
                        </a:lnTo>
                        <a:lnTo>
                          <a:pt x="2" y="1"/>
                        </a:lnTo>
                        <a:lnTo>
                          <a:pt x="0" y="2"/>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9000" name="Freeform 59"/>
                  <p:cNvSpPr>
                    <a:spLocks/>
                  </p:cNvSpPr>
                  <p:nvPr/>
                </p:nvSpPr>
                <p:spPr bwMode="auto">
                  <a:xfrm>
                    <a:off x="720" y="2188"/>
                    <a:ext cx="5" cy="6"/>
                  </a:xfrm>
                  <a:custGeom>
                    <a:avLst/>
                    <a:gdLst>
                      <a:gd name="T0" fmla="*/ 0 w 5"/>
                      <a:gd name="T1" fmla="*/ 0 h 6"/>
                      <a:gd name="T2" fmla="*/ 1 w 5"/>
                      <a:gd name="T3" fmla="*/ 3 h 6"/>
                      <a:gd name="T4" fmla="*/ 2 w 5"/>
                      <a:gd name="T5" fmla="*/ 5 h 6"/>
                      <a:gd name="T6" fmla="*/ 3 w 5"/>
                      <a:gd name="T7" fmla="*/ 5 h 6"/>
                      <a:gd name="T8" fmla="*/ 4 w 5"/>
                      <a:gd name="T9" fmla="*/ 2 h 6"/>
                      <a:gd name="T10" fmla="*/ 4 w 5"/>
                      <a:gd name="T11" fmla="*/ 0 h 6"/>
                      <a:gd name="T12" fmla="*/ 3 w 5"/>
                      <a:gd name="T13" fmla="*/ 2 h 6"/>
                      <a:gd name="T14" fmla="*/ 2 w 5"/>
                      <a:gd name="T15" fmla="*/ 2 h 6"/>
                      <a:gd name="T16" fmla="*/ 1 w 5"/>
                      <a:gd name="T17" fmla="*/ 0 h 6"/>
                      <a:gd name="T18" fmla="*/ 0 w 5"/>
                      <a:gd name="T19" fmla="*/ 0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6"/>
                      <a:gd name="T32" fmla="*/ 5 w 5"/>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6">
                        <a:moveTo>
                          <a:pt x="0" y="0"/>
                        </a:moveTo>
                        <a:lnTo>
                          <a:pt x="1" y="3"/>
                        </a:lnTo>
                        <a:lnTo>
                          <a:pt x="2" y="5"/>
                        </a:lnTo>
                        <a:lnTo>
                          <a:pt x="3" y="5"/>
                        </a:lnTo>
                        <a:lnTo>
                          <a:pt x="4" y="2"/>
                        </a:lnTo>
                        <a:lnTo>
                          <a:pt x="4" y="0"/>
                        </a:lnTo>
                        <a:lnTo>
                          <a:pt x="3" y="2"/>
                        </a:lnTo>
                        <a:lnTo>
                          <a:pt x="2" y="2"/>
                        </a:lnTo>
                        <a:lnTo>
                          <a:pt x="1" y="0"/>
                        </a:lnTo>
                        <a:lnTo>
                          <a:pt x="0"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9001" name="Freeform 60"/>
                  <p:cNvSpPr>
                    <a:spLocks/>
                  </p:cNvSpPr>
                  <p:nvPr/>
                </p:nvSpPr>
                <p:spPr bwMode="auto">
                  <a:xfrm>
                    <a:off x="707" y="2191"/>
                    <a:ext cx="2" cy="7"/>
                  </a:xfrm>
                  <a:custGeom>
                    <a:avLst/>
                    <a:gdLst>
                      <a:gd name="T0" fmla="*/ 1 w 2"/>
                      <a:gd name="T1" fmla="*/ 3 h 7"/>
                      <a:gd name="T2" fmla="*/ 1 w 2"/>
                      <a:gd name="T3" fmla="*/ 6 h 7"/>
                      <a:gd name="T4" fmla="*/ 1 w 2"/>
                      <a:gd name="T5" fmla="*/ 6 h 7"/>
                      <a:gd name="T6" fmla="*/ 0 w 2"/>
                      <a:gd name="T7" fmla="*/ 6 h 7"/>
                      <a:gd name="T8" fmla="*/ 0 w 2"/>
                      <a:gd name="T9" fmla="*/ 6 h 7"/>
                      <a:gd name="T10" fmla="*/ 0 w 2"/>
                      <a:gd name="T11" fmla="*/ 3 h 7"/>
                      <a:gd name="T12" fmla="*/ 0 w 2"/>
                      <a:gd name="T13" fmla="*/ 0 h 7"/>
                      <a:gd name="T14" fmla="*/ 0 w 2"/>
                      <a:gd name="T15" fmla="*/ 0 h 7"/>
                      <a:gd name="T16" fmla="*/ 1 w 2"/>
                      <a:gd name="T17" fmla="*/ 0 h 7"/>
                      <a:gd name="T18" fmla="*/ 1 w 2"/>
                      <a:gd name="T19" fmla="*/ 3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7"/>
                      <a:gd name="T32" fmla="*/ 2 w 2"/>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7">
                        <a:moveTo>
                          <a:pt x="1" y="3"/>
                        </a:moveTo>
                        <a:lnTo>
                          <a:pt x="1" y="6"/>
                        </a:lnTo>
                        <a:lnTo>
                          <a:pt x="0" y="6"/>
                        </a:lnTo>
                        <a:lnTo>
                          <a:pt x="0" y="3"/>
                        </a:lnTo>
                        <a:lnTo>
                          <a:pt x="0" y="0"/>
                        </a:lnTo>
                        <a:lnTo>
                          <a:pt x="1" y="0"/>
                        </a:lnTo>
                        <a:lnTo>
                          <a:pt x="1" y="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9002" name="Freeform 61"/>
                  <p:cNvSpPr>
                    <a:spLocks/>
                  </p:cNvSpPr>
                  <p:nvPr/>
                </p:nvSpPr>
                <p:spPr bwMode="auto">
                  <a:xfrm>
                    <a:off x="721" y="2191"/>
                    <a:ext cx="2" cy="7"/>
                  </a:xfrm>
                  <a:custGeom>
                    <a:avLst/>
                    <a:gdLst>
                      <a:gd name="T0" fmla="*/ 0 w 2"/>
                      <a:gd name="T1" fmla="*/ 3 h 7"/>
                      <a:gd name="T2" fmla="*/ 0 w 2"/>
                      <a:gd name="T3" fmla="*/ 6 h 7"/>
                      <a:gd name="T4" fmla="*/ 0 w 2"/>
                      <a:gd name="T5" fmla="*/ 6 h 7"/>
                      <a:gd name="T6" fmla="*/ 1 w 2"/>
                      <a:gd name="T7" fmla="*/ 6 h 7"/>
                      <a:gd name="T8" fmla="*/ 1 w 2"/>
                      <a:gd name="T9" fmla="*/ 6 h 7"/>
                      <a:gd name="T10" fmla="*/ 1 w 2"/>
                      <a:gd name="T11" fmla="*/ 3 h 7"/>
                      <a:gd name="T12" fmla="*/ 1 w 2"/>
                      <a:gd name="T13" fmla="*/ 0 h 7"/>
                      <a:gd name="T14" fmla="*/ 0 w 2"/>
                      <a:gd name="T15" fmla="*/ 0 h 7"/>
                      <a:gd name="T16" fmla="*/ 0 w 2"/>
                      <a:gd name="T17" fmla="*/ 0 h 7"/>
                      <a:gd name="T18" fmla="*/ 0 w 2"/>
                      <a:gd name="T19" fmla="*/ 3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7"/>
                      <a:gd name="T32" fmla="*/ 2 w 2"/>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7">
                        <a:moveTo>
                          <a:pt x="0" y="3"/>
                        </a:moveTo>
                        <a:lnTo>
                          <a:pt x="0" y="6"/>
                        </a:lnTo>
                        <a:lnTo>
                          <a:pt x="1" y="6"/>
                        </a:lnTo>
                        <a:lnTo>
                          <a:pt x="1" y="3"/>
                        </a:lnTo>
                        <a:lnTo>
                          <a:pt x="1" y="0"/>
                        </a:lnTo>
                        <a:lnTo>
                          <a:pt x="0" y="0"/>
                        </a:lnTo>
                        <a:lnTo>
                          <a:pt x="0" y="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108995" name="Freeform 63"/>
                <p:cNvSpPr>
                  <a:spLocks/>
                </p:cNvSpPr>
                <p:nvPr/>
              </p:nvSpPr>
              <p:spPr bwMode="auto">
                <a:xfrm>
                  <a:off x="670" y="2169"/>
                  <a:ext cx="65" cy="46"/>
                </a:xfrm>
                <a:custGeom>
                  <a:avLst/>
                  <a:gdLst>
                    <a:gd name="T0" fmla="*/ 32 w 65"/>
                    <a:gd name="T1" fmla="*/ 1 h 46"/>
                    <a:gd name="T2" fmla="*/ 25 w 65"/>
                    <a:gd name="T3" fmla="*/ 2 h 46"/>
                    <a:gd name="T4" fmla="*/ 20 w 65"/>
                    <a:gd name="T5" fmla="*/ 4 h 46"/>
                    <a:gd name="T6" fmla="*/ 12 w 65"/>
                    <a:gd name="T7" fmla="*/ 9 h 46"/>
                    <a:gd name="T8" fmla="*/ 8 w 65"/>
                    <a:gd name="T9" fmla="*/ 16 h 46"/>
                    <a:gd name="T10" fmla="*/ 5 w 65"/>
                    <a:gd name="T11" fmla="*/ 22 h 46"/>
                    <a:gd name="T12" fmla="*/ 2 w 65"/>
                    <a:gd name="T13" fmla="*/ 25 h 46"/>
                    <a:gd name="T14" fmla="*/ 0 w 65"/>
                    <a:gd name="T15" fmla="*/ 29 h 46"/>
                    <a:gd name="T16" fmla="*/ 3 w 65"/>
                    <a:gd name="T17" fmla="*/ 33 h 46"/>
                    <a:gd name="T18" fmla="*/ 5 w 65"/>
                    <a:gd name="T19" fmla="*/ 36 h 46"/>
                    <a:gd name="T20" fmla="*/ 11 w 65"/>
                    <a:gd name="T21" fmla="*/ 38 h 46"/>
                    <a:gd name="T22" fmla="*/ 16 w 65"/>
                    <a:gd name="T23" fmla="*/ 41 h 46"/>
                    <a:gd name="T24" fmla="*/ 19 w 65"/>
                    <a:gd name="T25" fmla="*/ 42 h 46"/>
                    <a:gd name="T26" fmla="*/ 24 w 65"/>
                    <a:gd name="T27" fmla="*/ 45 h 46"/>
                    <a:gd name="T28" fmla="*/ 28 w 65"/>
                    <a:gd name="T29" fmla="*/ 44 h 46"/>
                    <a:gd name="T30" fmla="*/ 26 w 65"/>
                    <a:gd name="T31" fmla="*/ 31 h 46"/>
                    <a:gd name="T32" fmla="*/ 28 w 65"/>
                    <a:gd name="T33" fmla="*/ 20 h 46"/>
                    <a:gd name="T34" fmla="*/ 30 w 65"/>
                    <a:gd name="T35" fmla="*/ 13 h 46"/>
                    <a:gd name="T36" fmla="*/ 36 w 65"/>
                    <a:gd name="T37" fmla="*/ 8 h 46"/>
                    <a:gd name="T38" fmla="*/ 39 w 65"/>
                    <a:gd name="T39" fmla="*/ 7 h 46"/>
                    <a:gd name="T40" fmla="*/ 44 w 65"/>
                    <a:gd name="T41" fmla="*/ 8 h 46"/>
                    <a:gd name="T42" fmla="*/ 47 w 65"/>
                    <a:gd name="T43" fmla="*/ 9 h 46"/>
                    <a:gd name="T44" fmla="*/ 52 w 65"/>
                    <a:gd name="T45" fmla="*/ 12 h 46"/>
                    <a:gd name="T46" fmla="*/ 53 w 65"/>
                    <a:gd name="T47" fmla="*/ 14 h 46"/>
                    <a:gd name="T48" fmla="*/ 54 w 65"/>
                    <a:gd name="T49" fmla="*/ 17 h 46"/>
                    <a:gd name="T50" fmla="*/ 55 w 65"/>
                    <a:gd name="T51" fmla="*/ 20 h 46"/>
                    <a:gd name="T52" fmla="*/ 54 w 65"/>
                    <a:gd name="T53" fmla="*/ 23 h 46"/>
                    <a:gd name="T54" fmla="*/ 54 w 65"/>
                    <a:gd name="T55" fmla="*/ 25 h 46"/>
                    <a:gd name="T56" fmla="*/ 55 w 65"/>
                    <a:gd name="T57" fmla="*/ 31 h 46"/>
                    <a:gd name="T58" fmla="*/ 54 w 65"/>
                    <a:gd name="T59" fmla="*/ 35 h 46"/>
                    <a:gd name="T60" fmla="*/ 54 w 65"/>
                    <a:gd name="T61" fmla="*/ 39 h 46"/>
                    <a:gd name="T62" fmla="*/ 60 w 65"/>
                    <a:gd name="T63" fmla="*/ 39 h 46"/>
                    <a:gd name="T64" fmla="*/ 62 w 65"/>
                    <a:gd name="T65" fmla="*/ 38 h 46"/>
                    <a:gd name="T66" fmla="*/ 64 w 65"/>
                    <a:gd name="T67" fmla="*/ 35 h 46"/>
                    <a:gd name="T68" fmla="*/ 63 w 65"/>
                    <a:gd name="T69" fmla="*/ 29 h 46"/>
                    <a:gd name="T70" fmla="*/ 60 w 65"/>
                    <a:gd name="T71" fmla="*/ 23 h 46"/>
                    <a:gd name="T72" fmla="*/ 56 w 65"/>
                    <a:gd name="T73" fmla="*/ 16 h 46"/>
                    <a:gd name="T74" fmla="*/ 53 w 65"/>
                    <a:gd name="T75" fmla="*/ 11 h 46"/>
                    <a:gd name="T76" fmla="*/ 51 w 65"/>
                    <a:gd name="T77" fmla="*/ 7 h 46"/>
                    <a:gd name="T78" fmla="*/ 48 w 65"/>
                    <a:gd name="T79" fmla="*/ 4 h 46"/>
                    <a:gd name="T80" fmla="*/ 44 w 65"/>
                    <a:gd name="T81" fmla="*/ 3 h 46"/>
                    <a:gd name="T82" fmla="*/ 36 w 65"/>
                    <a:gd name="T83" fmla="*/ 0 h 46"/>
                    <a:gd name="T84" fmla="*/ 32 w 65"/>
                    <a:gd name="T85" fmla="*/ 1 h 4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5"/>
                    <a:gd name="T130" fmla="*/ 0 h 46"/>
                    <a:gd name="T131" fmla="*/ 65 w 65"/>
                    <a:gd name="T132" fmla="*/ 46 h 4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5" h="46">
                      <a:moveTo>
                        <a:pt x="32" y="1"/>
                      </a:moveTo>
                      <a:lnTo>
                        <a:pt x="25" y="2"/>
                      </a:lnTo>
                      <a:lnTo>
                        <a:pt x="20" y="4"/>
                      </a:lnTo>
                      <a:lnTo>
                        <a:pt x="12" y="9"/>
                      </a:lnTo>
                      <a:lnTo>
                        <a:pt x="8" y="16"/>
                      </a:lnTo>
                      <a:lnTo>
                        <a:pt x="5" y="22"/>
                      </a:lnTo>
                      <a:lnTo>
                        <a:pt x="2" y="25"/>
                      </a:lnTo>
                      <a:lnTo>
                        <a:pt x="0" y="29"/>
                      </a:lnTo>
                      <a:lnTo>
                        <a:pt x="3" y="33"/>
                      </a:lnTo>
                      <a:lnTo>
                        <a:pt x="5" y="36"/>
                      </a:lnTo>
                      <a:lnTo>
                        <a:pt x="11" y="38"/>
                      </a:lnTo>
                      <a:lnTo>
                        <a:pt x="16" y="41"/>
                      </a:lnTo>
                      <a:lnTo>
                        <a:pt x="19" y="42"/>
                      </a:lnTo>
                      <a:lnTo>
                        <a:pt x="24" y="45"/>
                      </a:lnTo>
                      <a:lnTo>
                        <a:pt x="28" y="44"/>
                      </a:lnTo>
                      <a:lnTo>
                        <a:pt x="26" y="31"/>
                      </a:lnTo>
                      <a:lnTo>
                        <a:pt x="28" y="20"/>
                      </a:lnTo>
                      <a:lnTo>
                        <a:pt x="30" y="13"/>
                      </a:lnTo>
                      <a:lnTo>
                        <a:pt x="36" y="8"/>
                      </a:lnTo>
                      <a:lnTo>
                        <a:pt x="39" y="7"/>
                      </a:lnTo>
                      <a:lnTo>
                        <a:pt x="44" y="8"/>
                      </a:lnTo>
                      <a:lnTo>
                        <a:pt x="47" y="9"/>
                      </a:lnTo>
                      <a:lnTo>
                        <a:pt x="52" y="12"/>
                      </a:lnTo>
                      <a:lnTo>
                        <a:pt x="53" y="14"/>
                      </a:lnTo>
                      <a:lnTo>
                        <a:pt x="54" y="17"/>
                      </a:lnTo>
                      <a:lnTo>
                        <a:pt x="55" y="20"/>
                      </a:lnTo>
                      <a:lnTo>
                        <a:pt x="54" y="23"/>
                      </a:lnTo>
                      <a:lnTo>
                        <a:pt x="54" y="25"/>
                      </a:lnTo>
                      <a:lnTo>
                        <a:pt x="55" y="31"/>
                      </a:lnTo>
                      <a:lnTo>
                        <a:pt x="54" y="35"/>
                      </a:lnTo>
                      <a:lnTo>
                        <a:pt x="54" y="39"/>
                      </a:lnTo>
                      <a:lnTo>
                        <a:pt x="60" y="39"/>
                      </a:lnTo>
                      <a:lnTo>
                        <a:pt x="62" y="38"/>
                      </a:lnTo>
                      <a:lnTo>
                        <a:pt x="64" y="35"/>
                      </a:lnTo>
                      <a:lnTo>
                        <a:pt x="63" y="29"/>
                      </a:lnTo>
                      <a:lnTo>
                        <a:pt x="60" y="23"/>
                      </a:lnTo>
                      <a:lnTo>
                        <a:pt x="56" y="16"/>
                      </a:lnTo>
                      <a:lnTo>
                        <a:pt x="53" y="11"/>
                      </a:lnTo>
                      <a:lnTo>
                        <a:pt x="51" y="7"/>
                      </a:lnTo>
                      <a:lnTo>
                        <a:pt x="48" y="4"/>
                      </a:lnTo>
                      <a:lnTo>
                        <a:pt x="44" y="3"/>
                      </a:lnTo>
                      <a:lnTo>
                        <a:pt x="36" y="0"/>
                      </a:lnTo>
                      <a:lnTo>
                        <a:pt x="32" y="1"/>
                      </a:lnTo>
                    </a:path>
                  </a:pathLst>
                </a:custGeom>
                <a:solidFill>
                  <a:srgbClr val="9FFF9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96" name="Freeform 64"/>
                <p:cNvSpPr>
                  <a:spLocks/>
                </p:cNvSpPr>
                <p:nvPr/>
              </p:nvSpPr>
              <p:spPr bwMode="auto">
                <a:xfrm>
                  <a:off x="660" y="2218"/>
                  <a:ext cx="43" cy="58"/>
                </a:xfrm>
                <a:custGeom>
                  <a:avLst/>
                  <a:gdLst>
                    <a:gd name="T0" fmla="*/ 25 w 43"/>
                    <a:gd name="T1" fmla="*/ 0 h 58"/>
                    <a:gd name="T2" fmla="*/ 25 w 43"/>
                    <a:gd name="T3" fmla="*/ 7 h 58"/>
                    <a:gd name="T4" fmla="*/ 28 w 43"/>
                    <a:gd name="T5" fmla="*/ 13 h 58"/>
                    <a:gd name="T6" fmla="*/ 31 w 43"/>
                    <a:gd name="T7" fmla="*/ 18 h 58"/>
                    <a:gd name="T8" fmla="*/ 34 w 43"/>
                    <a:gd name="T9" fmla="*/ 20 h 58"/>
                    <a:gd name="T10" fmla="*/ 34 w 43"/>
                    <a:gd name="T11" fmla="*/ 26 h 58"/>
                    <a:gd name="T12" fmla="*/ 37 w 43"/>
                    <a:gd name="T13" fmla="*/ 34 h 58"/>
                    <a:gd name="T14" fmla="*/ 40 w 43"/>
                    <a:gd name="T15" fmla="*/ 45 h 58"/>
                    <a:gd name="T16" fmla="*/ 42 w 43"/>
                    <a:gd name="T17" fmla="*/ 57 h 58"/>
                    <a:gd name="T18" fmla="*/ 18 w 43"/>
                    <a:gd name="T19" fmla="*/ 57 h 58"/>
                    <a:gd name="T20" fmla="*/ 14 w 43"/>
                    <a:gd name="T21" fmla="*/ 54 h 58"/>
                    <a:gd name="T22" fmla="*/ 12 w 43"/>
                    <a:gd name="T23" fmla="*/ 51 h 58"/>
                    <a:gd name="T24" fmla="*/ 8 w 43"/>
                    <a:gd name="T25" fmla="*/ 46 h 58"/>
                    <a:gd name="T26" fmla="*/ 6 w 43"/>
                    <a:gd name="T27" fmla="*/ 40 h 58"/>
                    <a:gd name="T28" fmla="*/ 3 w 43"/>
                    <a:gd name="T29" fmla="*/ 34 h 58"/>
                    <a:gd name="T30" fmla="*/ 1 w 43"/>
                    <a:gd name="T31" fmla="*/ 28 h 58"/>
                    <a:gd name="T32" fmla="*/ 1 w 43"/>
                    <a:gd name="T33" fmla="*/ 23 h 58"/>
                    <a:gd name="T34" fmla="*/ 0 w 43"/>
                    <a:gd name="T35" fmla="*/ 20 h 58"/>
                    <a:gd name="T36" fmla="*/ 6 w 43"/>
                    <a:gd name="T37" fmla="*/ 20 h 58"/>
                    <a:gd name="T38" fmla="*/ 10 w 43"/>
                    <a:gd name="T39" fmla="*/ 19 h 58"/>
                    <a:gd name="T40" fmla="*/ 15 w 43"/>
                    <a:gd name="T41" fmla="*/ 15 h 58"/>
                    <a:gd name="T42" fmla="*/ 19 w 43"/>
                    <a:gd name="T43" fmla="*/ 9 h 58"/>
                    <a:gd name="T44" fmla="*/ 25 w 43"/>
                    <a:gd name="T45" fmla="*/ 0 h 5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3"/>
                    <a:gd name="T70" fmla="*/ 0 h 58"/>
                    <a:gd name="T71" fmla="*/ 43 w 43"/>
                    <a:gd name="T72" fmla="*/ 58 h 5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3" h="58">
                      <a:moveTo>
                        <a:pt x="25" y="0"/>
                      </a:moveTo>
                      <a:lnTo>
                        <a:pt x="25" y="7"/>
                      </a:lnTo>
                      <a:lnTo>
                        <a:pt x="28" y="13"/>
                      </a:lnTo>
                      <a:lnTo>
                        <a:pt x="31" y="18"/>
                      </a:lnTo>
                      <a:lnTo>
                        <a:pt x="34" y="20"/>
                      </a:lnTo>
                      <a:lnTo>
                        <a:pt x="34" y="26"/>
                      </a:lnTo>
                      <a:lnTo>
                        <a:pt x="37" y="34"/>
                      </a:lnTo>
                      <a:lnTo>
                        <a:pt x="40" y="45"/>
                      </a:lnTo>
                      <a:lnTo>
                        <a:pt x="42" y="57"/>
                      </a:lnTo>
                      <a:lnTo>
                        <a:pt x="18" y="57"/>
                      </a:lnTo>
                      <a:lnTo>
                        <a:pt x="14" y="54"/>
                      </a:lnTo>
                      <a:lnTo>
                        <a:pt x="12" y="51"/>
                      </a:lnTo>
                      <a:lnTo>
                        <a:pt x="8" y="46"/>
                      </a:lnTo>
                      <a:lnTo>
                        <a:pt x="6" y="40"/>
                      </a:lnTo>
                      <a:lnTo>
                        <a:pt x="3" y="34"/>
                      </a:lnTo>
                      <a:lnTo>
                        <a:pt x="1" y="28"/>
                      </a:lnTo>
                      <a:lnTo>
                        <a:pt x="1" y="23"/>
                      </a:lnTo>
                      <a:lnTo>
                        <a:pt x="0" y="20"/>
                      </a:lnTo>
                      <a:lnTo>
                        <a:pt x="6" y="20"/>
                      </a:lnTo>
                      <a:lnTo>
                        <a:pt x="10" y="19"/>
                      </a:lnTo>
                      <a:lnTo>
                        <a:pt x="15" y="15"/>
                      </a:lnTo>
                      <a:lnTo>
                        <a:pt x="19" y="9"/>
                      </a:lnTo>
                      <a:lnTo>
                        <a:pt x="25"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sp>
          <p:nvSpPr>
            <p:cNvPr id="108987" name="Freeform 67"/>
            <p:cNvSpPr>
              <a:spLocks/>
            </p:cNvSpPr>
            <p:nvPr/>
          </p:nvSpPr>
          <p:spPr bwMode="auto">
            <a:xfrm>
              <a:off x="613" y="2273"/>
              <a:ext cx="191" cy="27"/>
            </a:xfrm>
            <a:custGeom>
              <a:avLst/>
              <a:gdLst>
                <a:gd name="T0" fmla="*/ 0 w 191"/>
                <a:gd name="T1" fmla="*/ 0 h 27"/>
                <a:gd name="T2" fmla="*/ 190 w 191"/>
                <a:gd name="T3" fmla="*/ 0 h 27"/>
                <a:gd name="T4" fmla="*/ 190 w 191"/>
                <a:gd name="T5" fmla="*/ 26 h 27"/>
                <a:gd name="T6" fmla="*/ 0 w 191"/>
                <a:gd name="T7" fmla="*/ 26 h 27"/>
                <a:gd name="T8" fmla="*/ 0 w 191"/>
                <a:gd name="T9" fmla="*/ 0 h 27"/>
                <a:gd name="T10" fmla="*/ 0 60000 65536"/>
                <a:gd name="T11" fmla="*/ 0 60000 65536"/>
                <a:gd name="T12" fmla="*/ 0 60000 65536"/>
                <a:gd name="T13" fmla="*/ 0 60000 65536"/>
                <a:gd name="T14" fmla="*/ 0 60000 65536"/>
                <a:gd name="T15" fmla="*/ 0 w 191"/>
                <a:gd name="T16" fmla="*/ 0 h 27"/>
                <a:gd name="T17" fmla="*/ 191 w 191"/>
                <a:gd name="T18" fmla="*/ 27 h 27"/>
              </a:gdLst>
              <a:ahLst/>
              <a:cxnLst>
                <a:cxn ang="T10">
                  <a:pos x="T0" y="T1"/>
                </a:cxn>
                <a:cxn ang="T11">
                  <a:pos x="T2" y="T3"/>
                </a:cxn>
                <a:cxn ang="T12">
                  <a:pos x="T4" y="T5"/>
                </a:cxn>
                <a:cxn ang="T13">
                  <a:pos x="T6" y="T7"/>
                </a:cxn>
                <a:cxn ang="T14">
                  <a:pos x="T8" y="T9"/>
                </a:cxn>
              </a:cxnLst>
              <a:rect l="T15" t="T16" r="T17" b="T18"/>
              <a:pathLst>
                <a:path w="191" h="27">
                  <a:moveTo>
                    <a:pt x="0" y="0"/>
                  </a:moveTo>
                  <a:lnTo>
                    <a:pt x="190" y="0"/>
                  </a:lnTo>
                  <a:lnTo>
                    <a:pt x="190" y="26"/>
                  </a:lnTo>
                  <a:lnTo>
                    <a:pt x="0" y="26"/>
                  </a:lnTo>
                  <a:lnTo>
                    <a:pt x="0" y="0"/>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grpSp>
      <p:sp>
        <p:nvSpPr>
          <p:cNvPr id="108581" name="Rectangle 69"/>
          <p:cNvSpPr>
            <a:spLocks noChangeArrowheads="1"/>
          </p:cNvSpPr>
          <p:nvPr/>
        </p:nvSpPr>
        <p:spPr bwMode="auto">
          <a:xfrm>
            <a:off x="969963" y="3373438"/>
            <a:ext cx="295275" cy="1587"/>
          </a:xfrm>
          <a:prstGeom prst="rect">
            <a:avLst/>
          </a:prstGeom>
          <a:solidFill>
            <a:srgbClr val="008000"/>
          </a:solidFill>
          <a:ln w="12700">
            <a:solidFill>
              <a:srgbClr val="DFFFBF"/>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nvGrpSpPr>
          <p:cNvPr id="108582" name="Group 74"/>
          <p:cNvGrpSpPr>
            <a:grpSpLocks/>
          </p:cNvGrpSpPr>
          <p:nvPr/>
        </p:nvGrpSpPr>
        <p:grpSpPr bwMode="auto">
          <a:xfrm>
            <a:off x="784225" y="3370263"/>
            <a:ext cx="117475" cy="109537"/>
            <a:chOff x="494" y="2123"/>
            <a:chExt cx="74" cy="69"/>
          </a:xfrm>
        </p:grpSpPr>
        <p:sp>
          <p:nvSpPr>
            <p:cNvPr id="108982" name="Freeform 70"/>
            <p:cNvSpPr>
              <a:spLocks/>
            </p:cNvSpPr>
            <p:nvPr/>
          </p:nvSpPr>
          <p:spPr bwMode="auto">
            <a:xfrm>
              <a:off x="540" y="2129"/>
              <a:ext cx="28" cy="63"/>
            </a:xfrm>
            <a:custGeom>
              <a:avLst/>
              <a:gdLst>
                <a:gd name="T0" fmla="*/ 3 w 28"/>
                <a:gd name="T1" fmla="*/ 26 h 63"/>
                <a:gd name="T2" fmla="*/ 1 w 28"/>
                <a:gd name="T3" fmla="*/ 22 h 63"/>
                <a:gd name="T4" fmla="*/ 0 w 28"/>
                <a:gd name="T5" fmla="*/ 18 h 63"/>
                <a:gd name="T6" fmla="*/ 0 w 28"/>
                <a:gd name="T7" fmla="*/ 12 h 63"/>
                <a:gd name="T8" fmla="*/ 1 w 28"/>
                <a:gd name="T9" fmla="*/ 6 h 63"/>
                <a:gd name="T10" fmla="*/ 3 w 28"/>
                <a:gd name="T11" fmla="*/ 0 h 63"/>
                <a:gd name="T12" fmla="*/ 7 w 28"/>
                <a:gd name="T13" fmla="*/ 6 h 63"/>
                <a:gd name="T14" fmla="*/ 9 w 28"/>
                <a:gd name="T15" fmla="*/ 10 h 63"/>
                <a:gd name="T16" fmla="*/ 9 w 28"/>
                <a:gd name="T17" fmla="*/ 16 h 63"/>
                <a:gd name="T18" fmla="*/ 9 w 28"/>
                <a:gd name="T19" fmla="*/ 22 h 63"/>
                <a:gd name="T20" fmla="*/ 8 w 28"/>
                <a:gd name="T21" fmla="*/ 27 h 63"/>
                <a:gd name="T22" fmla="*/ 7 w 28"/>
                <a:gd name="T23" fmla="*/ 29 h 63"/>
                <a:gd name="T24" fmla="*/ 9 w 28"/>
                <a:gd name="T25" fmla="*/ 27 h 63"/>
                <a:gd name="T26" fmla="*/ 13 w 28"/>
                <a:gd name="T27" fmla="*/ 23 h 63"/>
                <a:gd name="T28" fmla="*/ 16 w 28"/>
                <a:gd name="T29" fmla="*/ 21 h 63"/>
                <a:gd name="T30" fmla="*/ 19 w 28"/>
                <a:gd name="T31" fmla="*/ 19 h 63"/>
                <a:gd name="T32" fmla="*/ 24 w 28"/>
                <a:gd name="T33" fmla="*/ 18 h 63"/>
                <a:gd name="T34" fmla="*/ 27 w 28"/>
                <a:gd name="T35" fmla="*/ 18 h 63"/>
                <a:gd name="T36" fmla="*/ 26 w 28"/>
                <a:gd name="T37" fmla="*/ 22 h 63"/>
                <a:gd name="T38" fmla="*/ 24 w 28"/>
                <a:gd name="T39" fmla="*/ 26 h 63"/>
                <a:gd name="T40" fmla="*/ 20 w 28"/>
                <a:gd name="T41" fmla="*/ 30 h 63"/>
                <a:gd name="T42" fmla="*/ 18 w 28"/>
                <a:gd name="T43" fmla="*/ 32 h 63"/>
                <a:gd name="T44" fmla="*/ 13 w 28"/>
                <a:gd name="T45" fmla="*/ 34 h 63"/>
                <a:gd name="T46" fmla="*/ 8 w 28"/>
                <a:gd name="T47" fmla="*/ 34 h 63"/>
                <a:gd name="T48" fmla="*/ 13 w 28"/>
                <a:gd name="T49" fmla="*/ 37 h 63"/>
                <a:gd name="T50" fmla="*/ 17 w 28"/>
                <a:gd name="T51" fmla="*/ 39 h 63"/>
                <a:gd name="T52" fmla="*/ 18 w 28"/>
                <a:gd name="T53" fmla="*/ 42 h 63"/>
                <a:gd name="T54" fmla="*/ 20 w 28"/>
                <a:gd name="T55" fmla="*/ 45 h 63"/>
                <a:gd name="T56" fmla="*/ 20 w 28"/>
                <a:gd name="T57" fmla="*/ 48 h 63"/>
                <a:gd name="T58" fmla="*/ 21 w 28"/>
                <a:gd name="T59" fmla="*/ 52 h 63"/>
                <a:gd name="T60" fmla="*/ 15 w 28"/>
                <a:gd name="T61" fmla="*/ 50 h 63"/>
                <a:gd name="T62" fmla="*/ 12 w 28"/>
                <a:gd name="T63" fmla="*/ 48 h 63"/>
                <a:gd name="T64" fmla="*/ 10 w 28"/>
                <a:gd name="T65" fmla="*/ 45 h 63"/>
                <a:gd name="T66" fmla="*/ 7 w 28"/>
                <a:gd name="T67" fmla="*/ 39 h 63"/>
                <a:gd name="T68" fmla="*/ 9 w 28"/>
                <a:gd name="T69" fmla="*/ 44 h 63"/>
                <a:gd name="T70" fmla="*/ 10 w 28"/>
                <a:gd name="T71" fmla="*/ 50 h 63"/>
                <a:gd name="T72" fmla="*/ 10 w 28"/>
                <a:gd name="T73" fmla="*/ 53 h 63"/>
                <a:gd name="T74" fmla="*/ 10 w 28"/>
                <a:gd name="T75" fmla="*/ 58 h 63"/>
                <a:gd name="T76" fmla="*/ 10 w 28"/>
                <a:gd name="T77" fmla="*/ 62 h 63"/>
                <a:gd name="T78" fmla="*/ 5 w 28"/>
                <a:gd name="T79" fmla="*/ 57 h 63"/>
                <a:gd name="T80" fmla="*/ 2 w 28"/>
                <a:gd name="T81" fmla="*/ 51 h 63"/>
                <a:gd name="T82" fmla="*/ 1 w 28"/>
                <a:gd name="T83" fmla="*/ 45 h 63"/>
                <a:gd name="T84" fmla="*/ 2 w 28"/>
                <a:gd name="T85" fmla="*/ 38 h 63"/>
                <a:gd name="T86" fmla="*/ 2 w 28"/>
                <a:gd name="T87" fmla="*/ 33 h 63"/>
                <a:gd name="T88" fmla="*/ 3 w 28"/>
                <a:gd name="T89" fmla="*/ 30 h 63"/>
                <a:gd name="T90" fmla="*/ 3 w 28"/>
                <a:gd name="T91" fmla="*/ 26 h 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8"/>
                <a:gd name="T139" fmla="*/ 0 h 63"/>
                <a:gd name="T140" fmla="*/ 28 w 28"/>
                <a:gd name="T141" fmla="*/ 63 h 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8" h="63">
                  <a:moveTo>
                    <a:pt x="3" y="26"/>
                  </a:moveTo>
                  <a:lnTo>
                    <a:pt x="1" y="22"/>
                  </a:lnTo>
                  <a:lnTo>
                    <a:pt x="0" y="18"/>
                  </a:lnTo>
                  <a:lnTo>
                    <a:pt x="0" y="12"/>
                  </a:lnTo>
                  <a:lnTo>
                    <a:pt x="1" y="6"/>
                  </a:lnTo>
                  <a:lnTo>
                    <a:pt x="3" y="0"/>
                  </a:lnTo>
                  <a:lnTo>
                    <a:pt x="7" y="6"/>
                  </a:lnTo>
                  <a:lnTo>
                    <a:pt x="9" y="10"/>
                  </a:lnTo>
                  <a:lnTo>
                    <a:pt x="9" y="16"/>
                  </a:lnTo>
                  <a:lnTo>
                    <a:pt x="9" y="22"/>
                  </a:lnTo>
                  <a:lnTo>
                    <a:pt x="8" y="27"/>
                  </a:lnTo>
                  <a:lnTo>
                    <a:pt x="7" y="29"/>
                  </a:lnTo>
                  <a:lnTo>
                    <a:pt x="9" y="27"/>
                  </a:lnTo>
                  <a:lnTo>
                    <a:pt x="13" y="23"/>
                  </a:lnTo>
                  <a:lnTo>
                    <a:pt x="16" y="21"/>
                  </a:lnTo>
                  <a:lnTo>
                    <a:pt x="19" y="19"/>
                  </a:lnTo>
                  <a:lnTo>
                    <a:pt x="24" y="18"/>
                  </a:lnTo>
                  <a:lnTo>
                    <a:pt x="27" y="18"/>
                  </a:lnTo>
                  <a:lnTo>
                    <a:pt x="26" y="22"/>
                  </a:lnTo>
                  <a:lnTo>
                    <a:pt x="24" y="26"/>
                  </a:lnTo>
                  <a:lnTo>
                    <a:pt x="20" y="30"/>
                  </a:lnTo>
                  <a:lnTo>
                    <a:pt x="18" y="32"/>
                  </a:lnTo>
                  <a:lnTo>
                    <a:pt x="13" y="34"/>
                  </a:lnTo>
                  <a:lnTo>
                    <a:pt x="8" y="34"/>
                  </a:lnTo>
                  <a:lnTo>
                    <a:pt x="13" y="37"/>
                  </a:lnTo>
                  <a:lnTo>
                    <a:pt x="17" y="39"/>
                  </a:lnTo>
                  <a:lnTo>
                    <a:pt x="18" y="42"/>
                  </a:lnTo>
                  <a:lnTo>
                    <a:pt x="20" y="45"/>
                  </a:lnTo>
                  <a:lnTo>
                    <a:pt x="20" y="48"/>
                  </a:lnTo>
                  <a:lnTo>
                    <a:pt x="21" y="52"/>
                  </a:lnTo>
                  <a:lnTo>
                    <a:pt x="15" y="50"/>
                  </a:lnTo>
                  <a:lnTo>
                    <a:pt x="12" y="48"/>
                  </a:lnTo>
                  <a:lnTo>
                    <a:pt x="10" y="45"/>
                  </a:lnTo>
                  <a:lnTo>
                    <a:pt x="7" y="39"/>
                  </a:lnTo>
                  <a:lnTo>
                    <a:pt x="9" y="44"/>
                  </a:lnTo>
                  <a:lnTo>
                    <a:pt x="10" y="50"/>
                  </a:lnTo>
                  <a:lnTo>
                    <a:pt x="10" y="53"/>
                  </a:lnTo>
                  <a:lnTo>
                    <a:pt x="10" y="58"/>
                  </a:lnTo>
                  <a:lnTo>
                    <a:pt x="10" y="62"/>
                  </a:lnTo>
                  <a:lnTo>
                    <a:pt x="5" y="57"/>
                  </a:lnTo>
                  <a:lnTo>
                    <a:pt x="2" y="51"/>
                  </a:lnTo>
                  <a:lnTo>
                    <a:pt x="1" y="45"/>
                  </a:lnTo>
                  <a:lnTo>
                    <a:pt x="2" y="38"/>
                  </a:lnTo>
                  <a:lnTo>
                    <a:pt x="2" y="33"/>
                  </a:lnTo>
                  <a:lnTo>
                    <a:pt x="3" y="30"/>
                  </a:lnTo>
                  <a:lnTo>
                    <a:pt x="3" y="26"/>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983" name="Freeform 71"/>
            <p:cNvSpPr>
              <a:spLocks/>
            </p:cNvSpPr>
            <p:nvPr/>
          </p:nvSpPr>
          <p:spPr bwMode="auto">
            <a:xfrm>
              <a:off x="494" y="2123"/>
              <a:ext cx="21" cy="29"/>
            </a:xfrm>
            <a:custGeom>
              <a:avLst/>
              <a:gdLst>
                <a:gd name="T0" fmla="*/ 8 w 21"/>
                <a:gd name="T1" fmla="*/ 25 h 29"/>
                <a:gd name="T2" fmla="*/ 5 w 21"/>
                <a:gd name="T3" fmla="*/ 23 h 29"/>
                <a:gd name="T4" fmla="*/ 3 w 21"/>
                <a:gd name="T5" fmla="*/ 20 h 29"/>
                <a:gd name="T6" fmla="*/ 2 w 21"/>
                <a:gd name="T7" fmla="*/ 17 h 29"/>
                <a:gd name="T8" fmla="*/ 1 w 21"/>
                <a:gd name="T9" fmla="*/ 14 h 29"/>
                <a:gd name="T10" fmla="*/ 0 w 21"/>
                <a:gd name="T11" fmla="*/ 10 h 29"/>
                <a:gd name="T12" fmla="*/ 6 w 21"/>
                <a:gd name="T13" fmla="*/ 12 h 29"/>
                <a:gd name="T14" fmla="*/ 10 w 21"/>
                <a:gd name="T15" fmla="*/ 15 h 29"/>
                <a:gd name="T16" fmla="*/ 12 w 21"/>
                <a:gd name="T17" fmla="*/ 17 h 29"/>
                <a:gd name="T18" fmla="*/ 15 w 21"/>
                <a:gd name="T19" fmla="*/ 23 h 29"/>
                <a:gd name="T20" fmla="*/ 12 w 21"/>
                <a:gd name="T21" fmla="*/ 18 h 29"/>
                <a:gd name="T22" fmla="*/ 12 w 21"/>
                <a:gd name="T23" fmla="*/ 12 h 29"/>
                <a:gd name="T24" fmla="*/ 11 w 21"/>
                <a:gd name="T25" fmla="*/ 9 h 29"/>
                <a:gd name="T26" fmla="*/ 12 w 21"/>
                <a:gd name="T27" fmla="*/ 4 h 29"/>
                <a:gd name="T28" fmla="*/ 12 w 21"/>
                <a:gd name="T29" fmla="*/ 0 h 29"/>
                <a:gd name="T30" fmla="*/ 17 w 21"/>
                <a:gd name="T31" fmla="*/ 5 h 29"/>
                <a:gd name="T32" fmla="*/ 19 w 21"/>
                <a:gd name="T33" fmla="*/ 11 h 29"/>
                <a:gd name="T34" fmla="*/ 20 w 21"/>
                <a:gd name="T35" fmla="*/ 17 h 29"/>
                <a:gd name="T36" fmla="*/ 20 w 21"/>
                <a:gd name="T37" fmla="*/ 28 h 29"/>
                <a:gd name="T38" fmla="*/ 14 w 21"/>
                <a:gd name="T39" fmla="*/ 28 h 29"/>
                <a:gd name="T40" fmla="*/ 8 w 21"/>
                <a:gd name="T41" fmla="*/ 25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29"/>
                <a:gd name="T65" fmla="*/ 21 w 21"/>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29">
                  <a:moveTo>
                    <a:pt x="8" y="25"/>
                  </a:moveTo>
                  <a:lnTo>
                    <a:pt x="5" y="23"/>
                  </a:lnTo>
                  <a:lnTo>
                    <a:pt x="3" y="20"/>
                  </a:lnTo>
                  <a:lnTo>
                    <a:pt x="2" y="17"/>
                  </a:lnTo>
                  <a:lnTo>
                    <a:pt x="1" y="14"/>
                  </a:lnTo>
                  <a:lnTo>
                    <a:pt x="0" y="10"/>
                  </a:lnTo>
                  <a:lnTo>
                    <a:pt x="6" y="12"/>
                  </a:lnTo>
                  <a:lnTo>
                    <a:pt x="10" y="15"/>
                  </a:lnTo>
                  <a:lnTo>
                    <a:pt x="12" y="17"/>
                  </a:lnTo>
                  <a:lnTo>
                    <a:pt x="15" y="23"/>
                  </a:lnTo>
                  <a:lnTo>
                    <a:pt x="12" y="18"/>
                  </a:lnTo>
                  <a:lnTo>
                    <a:pt x="12" y="12"/>
                  </a:lnTo>
                  <a:lnTo>
                    <a:pt x="11" y="9"/>
                  </a:lnTo>
                  <a:lnTo>
                    <a:pt x="12" y="4"/>
                  </a:lnTo>
                  <a:lnTo>
                    <a:pt x="12" y="0"/>
                  </a:lnTo>
                  <a:lnTo>
                    <a:pt x="17" y="5"/>
                  </a:lnTo>
                  <a:lnTo>
                    <a:pt x="19" y="11"/>
                  </a:lnTo>
                  <a:lnTo>
                    <a:pt x="20" y="17"/>
                  </a:lnTo>
                  <a:lnTo>
                    <a:pt x="20" y="28"/>
                  </a:lnTo>
                  <a:lnTo>
                    <a:pt x="14" y="28"/>
                  </a:lnTo>
                  <a:lnTo>
                    <a:pt x="8" y="25"/>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984" name="Oval 72"/>
            <p:cNvSpPr>
              <a:spLocks noChangeArrowheads="1"/>
            </p:cNvSpPr>
            <p:nvPr/>
          </p:nvSpPr>
          <p:spPr bwMode="auto">
            <a:xfrm>
              <a:off x="505" y="2133"/>
              <a:ext cx="27" cy="48"/>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985" name="Freeform 73"/>
            <p:cNvSpPr>
              <a:spLocks/>
            </p:cNvSpPr>
            <p:nvPr/>
          </p:nvSpPr>
          <p:spPr bwMode="auto">
            <a:xfrm>
              <a:off x="510" y="2140"/>
              <a:ext cx="25" cy="37"/>
            </a:xfrm>
            <a:custGeom>
              <a:avLst/>
              <a:gdLst>
                <a:gd name="T0" fmla="*/ 1 w 25"/>
                <a:gd name="T1" fmla="*/ 3 h 37"/>
                <a:gd name="T2" fmla="*/ 3 w 25"/>
                <a:gd name="T3" fmla="*/ 3 h 37"/>
                <a:gd name="T4" fmla="*/ 5 w 25"/>
                <a:gd name="T5" fmla="*/ 3 h 37"/>
                <a:gd name="T6" fmla="*/ 6 w 25"/>
                <a:gd name="T7" fmla="*/ 2 h 37"/>
                <a:gd name="T8" fmla="*/ 7 w 25"/>
                <a:gd name="T9" fmla="*/ 1 h 37"/>
                <a:gd name="T10" fmla="*/ 8 w 25"/>
                <a:gd name="T11" fmla="*/ 0 h 37"/>
                <a:gd name="T12" fmla="*/ 19 w 25"/>
                <a:gd name="T13" fmla="*/ 0 h 37"/>
                <a:gd name="T14" fmla="*/ 19 w 25"/>
                <a:gd name="T15" fmla="*/ 30 h 37"/>
                <a:gd name="T16" fmla="*/ 20 w 25"/>
                <a:gd name="T17" fmla="*/ 32 h 37"/>
                <a:gd name="T18" fmla="*/ 21 w 25"/>
                <a:gd name="T19" fmla="*/ 33 h 37"/>
                <a:gd name="T20" fmla="*/ 23 w 25"/>
                <a:gd name="T21" fmla="*/ 34 h 37"/>
                <a:gd name="T22" fmla="*/ 24 w 25"/>
                <a:gd name="T23" fmla="*/ 34 h 37"/>
                <a:gd name="T24" fmla="*/ 24 w 25"/>
                <a:gd name="T25" fmla="*/ 36 h 37"/>
                <a:gd name="T26" fmla="*/ 0 w 25"/>
                <a:gd name="T27" fmla="*/ 36 h 37"/>
                <a:gd name="T28" fmla="*/ 0 w 25"/>
                <a:gd name="T29" fmla="*/ 34 h 37"/>
                <a:gd name="T30" fmla="*/ 2 w 25"/>
                <a:gd name="T31" fmla="*/ 34 h 37"/>
                <a:gd name="T32" fmla="*/ 4 w 25"/>
                <a:gd name="T33" fmla="*/ 33 h 37"/>
                <a:gd name="T34" fmla="*/ 5 w 25"/>
                <a:gd name="T35" fmla="*/ 32 h 37"/>
                <a:gd name="T36" fmla="*/ 5 w 25"/>
                <a:gd name="T37" fmla="*/ 30 h 37"/>
                <a:gd name="T38" fmla="*/ 5 w 25"/>
                <a:gd name="T39" fmla="*/ 7 h 37"/>
                <a:gd name="T40" fmla="*/ 5 w 25"/>
                <a:gd name="T41" fmla="*/ 6 h 37"/>
                <a:gd name="T42" fmla="*/ 4 w 25"/>
                <a:gd name="T43" fmla="*/ 5 h 37"/>
                <a:gd name="T44" fmla="*/ 2 w 25"/>
                <a:gd name="T45" fmla="*/ 5 h 37"/>
                <a:gd name="T46" fmla="*/ 1 w 25"/>
                <a:gd name="T47" fmla="*/ 5 h 37"/>
                <a:gd name="T48" fmla="*/ 1 w 25"/>
                <a:gd name="T49" fmla="*/ 3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
                <a:gd name="T76" fmla="*/ 0 h 37"/>
                <a:gd name="T77" fmla="*/ 25 w 25"/>
                <a:gd name="T78" fmla="*/ 37 h 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 h="37">
                  <a:moveTo>
                    <a:pt x="1" y="3"/>
                  </a:moveTo>
                  <a:lnTo>
                    <a:pt x="3" y="3"/>
                  </a:lnTo>
                  <a:lnTo>
                    <a:pt x="5" y="3"/>
                  </a:lnTo>
                  <a:lnTo>
                    <a:pt x="6" y="2"/>
                  </a:lnTo>
                  <a:lnTo>
                    <a:pt x="7" y="1"/>
                  </a:lnTo>
                  <a:lnTo>
                    <a:pt x="8" y="0"/>
                  </a:lnTo>
                  <a:lnTo>
                    <a:pt x="19" y="0"/>
                  </a:lnTo>
                  <a:lnTo>
                    <a:pt x="19" y="30"/>
                  </a:lnTo>
                  <a:lnTo>
                    <a:pt x="20" y="32"/>
                  </a:lnTo>
                  <a:lnTo>
                    <a:pt x="21" y="33"/>
                  </a:lnTo>
                  <a:lnTo>
                    <a:pt x="23" y="34"/>
                  </a:lnTo>
                  <a:lnTo>
                    <a:pt x="24" y="34"/>
                  </a:lnTo>
                  <a:lnTo>
                    <a:pt x="24" y="36"/>
                  </a:lnTo>
                  <a:lnTo>
                    <a:pt x="0" y="36"/>
                  </a:lnTo>
                  <a:lnTo>
                    <a:pt x="0" y="34"/>
                  </a:lnTo>
                  <a:lnTo>
                    <a:pt x="2" y="34"/>
                  </a:lnTo>
                  <a:lnTo>
                    <a:pt x="4" y="33"/>
                  </a:lnTo>
                  <a:lnTo>
                    <a:pt x="5" y="32"/>
                  </a:lnTo>
                  <a:lnTo>
                    <a:pt x="5" y="30"/>
                  </a:lnTo>
                  <a:lnTo>
                    <a:pt x="5" y="7"/>
                  </a:lnTo>
                  <a:lnTo>
                    <a:pt x="5" y="6"/>
                  </a:lnTo>
                  <a:lnTo>
                    <a:pt x="4" y="5"/>
                  </a:lnTo>
                  <a:lnTo>
                    <a:pt x="2" y="5"/>
                  </a:lnTo>
                  <a:lnTo>
                    <a:pt x="1" y="5"/>
                  </a:lnTo>
                  <a:lnTo>
                    <a:pt x="1" y="3"/>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grpSp>
        <p:nvGrpSpPr>
          <p:cNvPr id="108583" name="Group 79"/>
          <p:cNvGrpSpPr>
            <a:grpSpLocks/>
          </p:cNvGrpSpPr>
          <p:nvPr/>
        </p:nvGrpSpPr>
        <p:grpSpPr bwMode="auto">
          <a:xfrm>
            <a:off x="1349375" y="3370263"/>
            <a:ext cx="117475" cy="109537"/>
            <a:chOff x="850" y="2123"/>
            <a:chExt cx="74" cy="69"/>
          </a:xfrm>
        </p:grpSpPr>
        <p:sp>
          <p:nvSpPr>
            <p:cNvPr id="108978" name="Freeform 75"/>
            <p:cNvSpPr>
              <a:spLocks/>
            </p:cNvSpPr>
            <p:nvPr/>
          </p:nvSpPr>
          <p:spPr bwMode="auto">
            <a:xfrm>
              <a:off x="850" y="2129"/>
              <a:ext cx="28" cy="63"/>
            </a:xfrm>
            <a:custGeom>
              <a:avLst/>
              <a:gdLst>
                <a:gd name="T0" fmla="*/ 24 w 28"/>
                <a:gd name="T1" fmla="*/ 26 h 63"/>
                <a:gd name="T2" fmla="*/ 26 w 28"/>
                <a:gd name="T3" fmla="*/ 22 h 63"/>
                <a:gd name="T4" fmla="*/ 27 w 28"/>
                <a:gd name="T5" fmla="*/ 18 h 63"/>
                <a:gd name="T6" fmla="*/ 27 w 28"/>
                <a:gd name="T7" fmla="*/ 12 h 63"/>
                <a:gd name="T8" fmla="*/ 26 w 28"/>
                <a:gd name="T9" fmla="*/ 6 h 63"/>
                <a:gd name="T10" fmla="*/ 24 w 28"/>
                <a:gd name="T11" fmla="*/ 0 h 63"/>
                <a:gd name="T12" fmla="*/ 20 w 28"/>
                <a:gd name="T13" fmla="*/ 6 h 63"/>
                <a:gd name="T14" fmla="*/ 19 w 28"/>
                <a:gd name="T15" fmla="*/ 10 h 63"/>
                <a:gd name="T16" fmla="*/ 18 w 28"/>
                <a:gd name="T17" fmla="*/ 16 h 63"/>
                <a:gd name="T18" fmla="*/ 18 w 28"/>
                <a:gd name="T19" fmla="*/ 22 h 63"/>
                <a:gd name="T20" fmla="*/ 19 w 28"/>
                <a:gd name="T21" fmla="*/ 27 h 63"/>
                <a:gd name="T22" fmla="*/ 20 w 28"/>
                <a:gd name="T23" fmla="*/ 29 h 63"/>
                <a:gd name="T24" fmla="*/ 18 w 28"/>
                <a:gd name="T25" fmla="*/ 27 h 63"/>
                <a:gd name="T26" fmla="*/ 15 w 28"/>
                <a:gd name="T27" fmla="*/ 23 h 63"/>
                <a:gd name="T28" fmla="*/ 11 w 28"/>
                <a:gd name="T29" fmla="*/ 21 h 63"/>
                <a:gd name="T30" fmla="*/ 8 w 28"/>
                <a:gd name="T31" fmla="*/ 19 h 63"/>
                <a:gd name="T32" fmla="*/ 3 w 28"/>
                <a:gd name="T33" fmla="*/ 18 h 63"/>
                <a:gd name="T34" fmla="*/ 0 w 28"/>
                <a:gd name="T35" fmla="*/ 18 h 63"/>
                <a:gd name="T36" fmla="*/ 2 w 28"/>
                <a:gd name="T37" fmla="*/ 22 h 63"/>
                <a:gd name="T38" fmla="*/ 3 w 28"/>
                <a:gd name="T39" fmla="*/ 26 h 63"/>
                <a:gd name="T40" fmla="*/ 7 w 28"/>
                <a:gd name="T41" fmla="*/ 30 h 63"/>
                <a:gd name="T42" fmla="*/ 10 w 28"/>
                <a:gd name="T43" fmla="*/ 32 h 63"/>
                <a:gd name="T44" fmla="*/ 15 w 28"/>
                <a:gd name="T45" fmla="*/ 34 h 63"/>
                <a:gd name="T46" fmla="*/ 19 w 28"/>
                <a:gd name="T47" fmla="*/ 34 h 63"/>
                <a:gd name="T48" fmla="*/ 14 w 28"/>
                <a:gd name="T49" fmla="*/ 37 h 63"/>
                <a:gd name="T50" fmla="*/ 10 w 28"/>
                <a:gd name="T51" fmla="*/ 39 h 63"/>
                <a:gd name="T52" fmla="*/ 9 w 28"/>
                <a:gd name="T53" fmla="*/ 42 h 63"/>
                <a:gd name="T54" fmla="*/ 7 w 28"/>
                <a:gd name="T55" fmla="*/ 45 h 63"/>
                <a:gd name="T56" fmla="*/ 7 w 28"/>
                <a:gd name="T57" fmla="*/ 48 h 63"/>
                <a:gd name="T58" fmla="*/ 6 w 28"/>
                <a:gd name="T59" fmla="*/ 52 h 63"/>
                <a:gd name="T60" fmla="*/ 12 w 28"/>
                <a:gd name="T61" fmla="*/ 50 h 63"/>
                <a:gd name="T62" fmla="*/ 16 w 28"/>
                <a:gd name="T63" fmla="*/ 48 h 63"/>
                <a:gd name="T64" fmla="*/ 18 w 28"/>
                <a:gd name="T65" fmla="*/ 45 h 63"/>
                <a:gd name="T66" fmla="*/ 20 w 28"/>
                <a:gd name="T67" fmla="*/ 39 h 63"/>
                <a:gd name="T68" fmla="*/ 18 w 28"/>
                <a:gd name="T69" fmla="*/ 44 h 63"/>
                <a:gd name="T70" fmla="*/ 17 w 28"/>
                <a:gd name="T71" fmla="*/ 50 h 63"/>
                <a:gd name="T72" fmla="*/ 17 w 28"/>
                <a:gd name="T73" fmla="*/ 53 h 63"/>
                <a:gd name="T74" fmla="*/ 17 w 28"/>
                <a:gd name="T75" fmla="*/ 58 h 63"/>
                <a:gd name="T76" fmla="*/ 17 w 28"/>
                <a:gd name="T77" fmla="*/ 62 h 63"/>
                <a:gd name="T78" fmla="*/ 23 w 28"/>
                <a:gd name="T79" fmla="*/ 57 h 63"/>
                <a:gd name="T80" fmla="*/ 25 w 28"/>
                <a:gd name="T81" fmla="*/ 51 h 63"/>
                <a:gd name="T82" fmla="*/ 26 w 28"/>
                <a:gd name="T83" fmla="*/ 45 h 63"/>
                <a:gd name="T84" fmla="*/ 25 w 28"/>
                <a:gd name="T85" fmla="*/ 38 h 63"/>
                <a:gd name="T86" fmla="*/ 25 w 28"/>
                <a:gd name="T87" fmla="*/ 33 h 63"/>
                <a:gd name="T88" fmla="*/ 24 w 28"/>
                <a:gd name="T89" fmla="*/ 30 h 63"/>
                <a:gd name="T90" fmla="*/ 24 w 28"/>
                <a:gd name="T91" fmla="*/ 26 h 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8"/>
                <a:gd name="T139" fmla="*/ 0 h 63"/>
                <a:gd name="T140" fmla="*/ 28 w 28"/>
                <a:gd name="T141" fmla="*/ 63 h 6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8" h="63">
                  <a:moveTo>
                    <a:pt x="24" y="26"/>
                  </a:moveTo>
                  <a:lnTo>
                    <a:pt x="26" y="22"/>
                  </a:lnTo>
                  <a:lnTo>
                    <a:pt x="27" y="18"/>
                  </a:lnTo>
                  <a:lnTo>
                    <a:pt x="27" y="12"/>
                  </a:lnTo>
                  <a:lnTo>
                    <a:pt x="26" y="6"/>
                  </a:lnTo>
                  <a:lnTo>
                    <a:pt x="24" y="0"/>
                  </a:lnTo>
                  <a:lnTo>
                    <a:pt x="20" y="6"/>
                  </a:lnTo>
                  <a:lnTo>
                    <a:pt x="19" y="10"/>
                  </a:lnTo>
                  <a:lnTo>
                    <a:pt x="18" y="16"/>
                  </a:lnTo>
                  <a:lnTo>
                    <a:pt x="18" y="22"/>
                  </a:lnTo>
                  <a:lnTo>
                    <a:pt x="19" y="27"/>
                  </a:lnTo>
                  <a:lnTo>
                    <a:pt x="20" y="29"/>
                  </a:lnTo>
                  <a:lnTo>
                    <a:pt x="18" y="27"/>
                  </a:lnTo>
                  <a:lnTo>
                    <a:pt x="15" y="23"/>
                  </a:lnTo>
                  <a:lnTo>
                    <a:pt x="11" y="21"/>
                  </a:lnTo>
                  <a:lnTo>
                    <a:pt x="8" y="19"/>
                  </a:lnTo>
                  <a:lnTo>
                    <a:pt x="3" y="18"/>
                  </a:lnTo>
                  <a:lnTo>
                    <a:pt x="0" y="18"/>
                  </a:lnTo>
                  <a:lnTo>
                    <a:pt x="2" y="22"/>
                  </a:lnTo>
                  <a:lnTo>
                    <a:pt x="3" y="26"/>
                  </a:lnTo>
                  <a:lnTo>
                    <a:pt x="7" y="30"/>
                  </a:lnTo>
                  <a:lnTo>
                    <a:pt x="10" y="32"/>
                  </a:lnTo>
                  <a:lnTo>
                    <a:pt x="15" y="34"/>
                  </a:lnTo>
                  <a:lnTo>
                    <a:pt x="19" y="34"/>
                  </a:lnTo>
                  <a:lnTo>
                    <a:pt x="14" y="37"/>
                  </a:lnTo>
                  <a:lnTo>
                    <a:pt x="10" y="39"/>
                  </a:lnTo>
                  <a:lnTo>
                    <a:pt x="9" y="42"/>
                  </a:lnTo>
                  <a:lnTo>
                    <a:pt x="7" y="45"/>
                  </a:lnTo>
                  <a:lnTo>
                    <a:pt x="7" y="48"/>
                  </a:lnTo>
                  <a:lnTo>
                    <a:pt x="6" y="52"/>
                  </a:lnTo>
                  <a:lnTo>
                    <a:pt x="12" y="50"/>
                  </a:lnTo>
                  <a:lnTo>
                    <a:pt x="16" y="48"/>
                  </a:lnTo>
                  <a:lnTo>
                    <a:pt x="18" y="45"/>
                  </a:lnTo>
                  <a:lnTo>
                    <a:pt x="20" y="39"/>
                  </a:lnTo>
                  <a:lnTo>
                    <a:pt x="18" y="44"/>
                  </a:lnTo>
                  <a:lnTo>
                    <a:pt x="17" y="50"/>
                  </a:lnTo>
                  <a:lnTo>
                    <a:pt x="17" y="53"/>
                  </a:lnTo>
                  <a:lnTo>
                    <a:pt x="17" y="58"/>
                  </a:lnTo>
                  <a:lnTo>
                    <a:pt x="17" y="62"/>
                  </a:lnTo>
                  <a:lnTo>
                    <a:pt x="23" y="57"/>
                  </a:lnTo>
                  <a:lnTo>
                    <a:pt x="25" y="51"/>
                  </a:lnTo>
                  <a:lnTo>
                    <a:pt x="26" y="45"/>
                  </a:lnTo>
                  <a:lnTo>
                    <a:pt x="25" y="38"/>
                  </a:lnTo>
                  <a:lnTo>
                    <a:pt x="25" y="33"/>
                  </a:lnTo>
                  <a:lnTo>
                    <a:pt x="24" y="30"/>
                  </a:lnTo>
                  <a:lnTo>
                    <a:pt x="24" y="26"/>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979" name="Freeform 76"/>
            <p:cNvSpPr>
              <a:spLocks/>
            </p:cNvSpPr>
            <p:nvPr/>
          </p:nvSpPr>
          <p:spPr bwMode="auto">
            <a:xfrm>
              <a:off x="903" y="2123"/>
              <a:ext cx="21" cy="29"/>
            </a:xfrm>
            <a:custGeom>
              <a:avLst/>
              <a:gdLst>
                <a:gd name="T0" fmla="*/ 12 w 21"/>
                <a:gd name="T1" fmla="*/ 25 h 29"/>
                <a:gd name="T2" fmla="*/ 15 w 21"/>
                <a:gd name="T3" fmla="*/ 23 h 29"/>
                <a:gd name="T4" fmla="*/ 17 w 21"/>
                <a:gd name="T5" fmla="*/ 20 h 29"/>
                <a:gd name="T6" fmla="*/ 19 w 21"/>
                <a:gd name="T7" fmla="*/ 17 h 29"/>
                <a:gd name="T8" fmla="*/ 19 w 21"/>
                <a:gd name="T9" fmla="*/ 14 h 29"/>
                <a:gd name="T10" fmla="*/ 20 w 21"/>
                <a:gd name="T11" fmla="*/ 10 h 29"/>
                <a:gd name="T12" fmla="*/ 14 w 21"/>
                <a:gd name="T13" fmla="*/ 12 h 29"/>
                <a:gd name="T14" fmla="*/ 10 w 21"/>
                <a:gd name="T15" fmla="*/ 15 h 29"/>
                <a:gd name="T16" fmla="*/ 8 w 21"/>
                <a:gd name="T17" fmla="*/ 17 h 29"/>
                <a:gd name="T18" fmla="*/ 5 w 21"/>
                <a:gd name="T19" fmla="*/ 23 h 29"/>
                <a:gd name="T20" fmla="*/ 8 w 21"/>
                <a:gd name="T21" fmla="*/ 18 h 29"/>
                <a:gd name="T22" fmla="*/ 9 w 21"/>
                <a:gd name="T23" fmla="*/ 12 h 29"/>
                <a:gd name="T24" fmla="*/ 9 w 21"/>
                <a:gd name="T25" fmla="*/ 9 h 29"/>
                <a:gd name="T26" fmla="*/ 8 w 21"/>
                <a:gd name="T27" fmla="*/ 4 h 29"/>
                <a:gd name="T28" fmla="*/ 8 w 21"/>
                <a:gd name="T29" fmla="*/ 0 h 29"/>
                <a:gd name="T30" fmla="*/ 3 w 21"/>
                <a:gd name="T31" fmla="*/ 5 h 29"/>
                <a:gd name="T32" fmla="*/ 1 w 21"/>
                <a:gd name="T33" fmla="*/ 11 h 29"/>
                <a:gd name="T34" fmla="*/ 0 w 21"/>
                <a:gd name="T35" fmla="*/ 17 h 29"/>
                <a:gd name="T36" fmla="*/ 0 w 21"/>
                <a:gd name="T37" fmla="*/ 28 h 29"/>
                <a:gd name="T38" fmla="*/ 6 w 21"/>
                <a:gd name="T39" fmla="*/ 28 h 29"/>
                <a:gd name="T40" fmla="*/ 12 w 21"/>
                <a:gd name="T41" fmla="*/ 25 h 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
                <a:gd name="T64" fmla="*/ 0 h 29"/>
                <a:gd name="T65" fmla="*/ 21 w 21"/>
                <a:gd name="T66" fmla="*/ 29 h 2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 h="29">
                  <a:moveTo>
                    <a:pt x="12" y="25"/>
                  </a:moveTo>
                  <a:lnTo>
                    <a:pt x="15" y="23"/>
                  </a:lnTo>
                  <a:lnTo>
                    <a:pt x="17" y="20"/>
                  </a:lnTo>
                  <a:lnTo>
                    <a:pt x="19" y="17"/>
                  </a:lnTo>
                  <a:lnTo>
                    <a:pt x="19" y="14"/>
                  </a:lnTo>
                  <a:lnTo>
                    <a:pt x="20" y="10"/>
                  </a:lnTo>
                  <a:lnTo>
                    <a:pt x="14" y="12"/>
                  </a:lnTo>
                  <a:lnTo>
                    <a:pt x="10" y="15"/>
                  </a:lnTo>
                  <a:lnTo>
                    <a:pt x="8" y="17"/>
                  </a:lnTo>
                  <a:lnTo>
                    <a:pt x="5" y="23"/>
                  </a:lnTo>
                  <a:lnTo>
                    <a:pt x="8" y="18"/>
                  </a:lnTo>
                  <a:lnTo>
                    <a:pt x="9" y="12"/>
                  </a:lnTo>
                  <a:lnTo>
                    <a:pt x="9" y="9"/>
                  </a:lnTo>
                  <a:lnTo>
                    <a:pt x="8" y="4"/>
                  </a:lnTo>
                  <a:lnTo>
                    <a:pt x="8" y="0"/>
                  </a:lnTo>
                  <a:lnTo>
                    <a:pt x="3" y="5"/>
                  </a:lnTo>
                  <a:lnTo>
                    <a:pt x="1" y="11"/>
                  </a:lnTo>
                  <a:lnTo>
                    <a:pt x="0" y="17"/>
                  </a:lnTo>
                  <a:lnTo>
                    <a:pt x="0" y="28"/>
                  </a:lnTo>
                  <a:lnTo>
                    <a:pt x="6" y="28"/>
                  </a:lnTo>
                  <a:lnTo>
                    <a:pt x="12" y="25"/>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980" name="Oval 77"/>
            <p:cNvSpPr>
              <a:spLocks noChangeArrowheads="1"/>
            </p:cNvSpPr>
            <p:nvPr/>
          </p:nvSpPr>
          <p:spPr bwMode="auto">
            <a:xfrm>
              <a:off x="877" y="2133"/>
              <a:ext cx="27" cy="48"/>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981" name="Freeform 78"/>
            <p:cNvSpPr>
              <a:spLocks/>
            </p:cNvSpPr>
            <p:nvPr/>
          </p:nvSpPr>
          <p:spPr bwMode="auto">
            <a:xfrm>
              <a:off x="883" y="2140"/>
              <a:ext cx="25" cy="37"/>
            </a:xfrm>
            <a:custGeom>
              <a:avLst/>
              <a:gdLst>
                <a:gd name="T0" fmla="*/ 1 w 25"/>
                <a:gd name="T1" fmla="*/ 3 h 37"/>
                <a:gd name="T2" fmla="*/ 3 w 25"/>
                <a:gd name="T3" fmla="*/ 3 h 37"/>
                <a:gd name="T4" fmla="*/ 5 w 25"/>
                <a:gd name="T5" fmla="*/ 3 h 37"/>
                <a:gd name="T6" fmla="*/ 6 w 25"/>
                <a:gd name="T7" fmla="*/ 2 h 37"/>
                <a:gd name="T8" fmla="*/ 7 w 25"/>
                <a:gd name="T9" fmla="*/ 1 h 37"/>
                <a:gd name="T10" fmla="*/ 8 w 25"/>
                <a:gd name="T11" fmla="*/ 0 h 37"/>
                <a:gd name="T12" fmla="*/ 19 w 25"/>
                <a:gd name="T13" fmla="*/ 0 h 37"/>
                <a:gd name="T14" fmla="*/ 19 w 25"/>
                <a:gd name="T15" fmla="*/ 30 h 37"/>
                <a:gd name="T16" fmla="*/ 20 w 25"/>
                <a:gd name="T17" fmla="*/ 32 h 37"/>
                <a:gd name="T18" fmla="*/ 20 w 25"/>
                <a:gd name="T19" fmla="*/ 33 h 37"/>
                <a:gd name="T20" fmla="*/ 22 w 25"/>
                <a:gd name="T21" fmla="*/ 34 h 37"/>
                <a:gd name="T22" fmla="*/ 24 w 25"/>
                <a:gd name="T23" fmla="*/ 34 h 37"/>
                <a:gd name="T24" fmla="*/ 24 w 25"/>
                <a:gd name="T25" fmla="*/ 36 h 37"/>
                <a:gd name="T26" fmla="*/ 0 w 25"/>
                <a:gd name="T27" fmla="*/ 36 h 37"/>
                <a:gd name="T28" fmla="*/ 0 w 25"/>
                <a:gd name="T29" fmla="*/ 34 h 37"/>
                <a:gd name="T30" fmla="*/ 2 w 25"/>
                <a:gd name="T31" fmla="*/ 34 h 37"/>
                <a:gd name="T32" fmla="*/ 4 w 25"/>
                <a:gd name="T33" fmla="*/ 33 h 37"/>
                <a:gd name="T34" fmla="*/ 5 w 25"/>
                <a:gd name="T35" fmla="*/ 32 h 37"/>
                <a:gd name="T36" fmla="*/ 5 w 25"/>
                <a:gd name="T37" fmla="*/ 30 h 37"/>
                <a:gd name="T38" fmla="*/ 5 w 25"/>
                <a:gd name="T39" fmla="*/ 7 h 37"/>
                <a:gd name="T40" fmla="*/ 5 w 25"/>
                <a:gd name="T41" fmla="*/ 6 h 37"/>
                <a:gd name="T42" fmla="*/ 4 w 25"/>
                <a:gd name="T43" fmla="*/ 5 h 37"/>
                <a:gd name="T44" fmla="*/ 2 w 25"/>
                <a:gd name="T45" fmla="*/ 5 h 37"/>
                <a:gd name="T46" fmla="*/ 1 w 25"/>
                <a:gd name="T47" fmla="*/ 5 h 37"/>
                <a:gd name="T48" fmla="*/ 1 w 25"/>
                <a:gd name="T49" fmla="*/ 3 h 3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
                <a:gd name="T76" fmla="*/ 0 h 37"/>
                <a:gd name="T77" fmla="*/ 25 w 25"/>
                <a:gd name="T78" fmla="*/ 37 h 3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 h="37">
                  <a:moveTo>
                    <a:pt x="1" y="3"/>
                  </a:moveTo>
                  <a:lnTo>
                    <a:pt x="3" y="3"/>
                  </a:lnTo>
                  <a:lnTo>
                    <a:pt x="5" y="3"/>
                  </a:lnTo>
                  <a:lnTo>
                    <a:pt x="6" y="2"/>
                  </a:lnTo>
                  <a:lnTo>
                    <a:pt x="7" y="1"/>
                  </a:lnTo>
                  <a:lnTo>
                    <a:pt x="8" y="0"/>
                  </a:lnTo>
                  <a:lnTo>
                    <a:pt x="19" y="0"/>
                  </a:lnTo>
                  <a:lnTo>
                    <a:pt x="19" y="30"/>
                  </a:lnTo>
                  <a:lnTo>
                    <a:pt x="20" y="32"/>
                  </a:lnTo>
                  <a:lnTo>
                    <a:pt x="20" y="33"/>
                  </a:lnTo>
                  <a:lnTo>
                    <a:pt x="22" y="34"/>
                  </a:lnTo>
                  <a:lnTo>
                    <a:pt x="24" y="34"/>
                  </a:lnTo>
                  <a:lnTo>
                    <a:pt x="24" y="36"/>
                  </a:lnTo>
                  <a:lnTo>
                    <a:pt x="0" y="36"/>
                  </a:lnTo>
                  <a:lnTo>
                    <a:pt x="0" y="34"/>
                  </a:lnTo>
                  <a:lnTo>
                    <a:pt x="2" y="34"/>
                  </a:lnTo>
                  <a:lnTo>
                    <a:pt x="4" y="33"/>
                  </a:lnTo>
                  <a:lnTo>
                    <a:pt x="5" y="32"/>
                  </a:lnTo>
                  <a:lnTo>
                    <a:pt x="5" y="30"/>
                  </a:lnTo>
                  <a:lnTo>
                    <a:pt x="5" y="7"/>
                  </a:lnTo>
                  <a:lnTo>
                    <a:pt x="5" y="6"/>
                  </a:lnTo>
                  <a:lnTo>
                    <a:pt x="4" y="5"/>
                  </a:lnTo>
                  <a:lnTo>
                    <a:pt x="2" y="5"/>
                  </a:lnTo>
                  <a:lnTo>
                    <a:pt x="1" y="5"/>
                  </a:lnTo>
                  <a:lnTo>
                    <a:pt x="1" y="3"/>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sp>
        <p:nvSpPr>
          <p:cNvPr id="108584" name="Oval 80"/>
          <p:cNvSpPr>
            <a:spLocks noChangeArrowheads="1"/>
          </p:cNvSpPr>
          <p:nvPr/>
        </p:nvSpPr>
        <p:spPr bwMode="auto">
          <a:xfrm>
            <a:off x="790575" y="3576638"/>
            <a:ext cx="39688" cy="50800"/>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585" name="Oval 81"/>
          <p:cNvSpPr>
            <a:spLocks noChangeArrowheads="1"/>
          </p:cNvSpPr>
          <p:nvPr/>
        </p:nvSpPr>
        <p:spPr bwMode="auto">
          <a:xfrm>
            <a:off x="798513" y="3584575"/>
            <a:ext cx="25400" cy="34925"/>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586" name="Freeform 82"/>
          <p:cNvSpPr>
            <a:spLocks/>
          </p:cNvSpPr>
          <p:nvPr/>
        </p:nvSpPr>
        <p:spPr bwMode="auto">
          <a:xfrm>
            <a:off x="804863" y="3589338"/>
            <a:ext cx="25400" cy="38100"/>
          </a:xfrm>
          <a:custGeom>
            <a:avLst/>
            <a:gdLst>
              <a:gd name="T0" fmla="*/ 2147483647 w 16"/>
              <a:gd name="T1" fmla="*/ 2147483647 h 24"/>
              <a:gd name="T2" fmla="*/ 2147483647 w 16"/>
              <a:gd name="T3" fmla="*/ 2147483647 h 24"/>
              <a:gd name="T4" fmla="*/ 2147483647 w 16"/>
              <a:gd name="T5" fmla="*/ 2147483647 h 24"/>
              <a:gd name="T6" fmla="*/ 2147483647 w 16"/>
              <a:gd name="T7" fmla="*/ 2147483647 h 24"/>
              <a:gd name="T8" fmla="*/ 2147483647 w 16"/>
              <a:gd name="T9" fmla="*/ 2147483647 h 24"/>
              <a:gd name="T10" fmla="*/ 2147483647 w 16"/>
              <a:gd name="T11" fmla="*/ 0 h 24"/>
              <a:gd name="T12" fmla="*/ 2147483647 w 16"/>
              <a:gd name="T13" fmla="*/ 0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2147483647 w 16"/>
              <a:gd name="T25" fmla="*/ 2147483647 h 24"/>
              <a:gd name="T26" fmla="*/ 0 w 16"/>
              <a:gd name="T27" fmla="*/ 2147483647 h 24"/>
              <a:gd name="T28" fmla="*/ 0 w 16"/>
              <a:gd name="T29" fmla="*/ 2147483647 h 24"/>
              <a:gd name="T30" fmla="*/ 2147483647 w 16"/>
              <a:gd name="T31" fmla="*/ 2147483647 h 24"/>
              <a:gd name="T32" fmla="*/ 2147483647 w 16"/>
              <a:gd name="T33" fmla="*/ 2147483647 h 24"/>
              <a:gd name="T34" fmla="*/ 2147483647 w 16"/>
              <a:gd name="T35" fmla="*/ 2147483647 h 24"/>
              <a:gd name="T36" fmla="*/ 2147483647 w 16"/>
              <a:gd name="T37" fmla="*/ 2147483647 h 24"/>
              <a:gd name="T38" fmla="*/ 2147483647 w 16"/>
              <a:gd name="T39" fmla="*/ 2147483647 h 24"/>
              <a:gd name="T40" fmla="*/ 2147483647 w 16"/>
              <a:gd name="T41" fmla="*/ 2147483647 h 24"/>
              <a:gd name="T42" fmla="*/ 2147483647 w 16"/>
              <a:gd name="T43" fmla="*/ 2147483647 h 24"/>
              <a:gd name="T44" fmla="*/ 2147483647 w 16"/>
              <a:gd name="T45" fmla="*/ 2147483647 h 2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
              <a:gd name="T70" fmla="*/ 0 h 24"/>
              <a:gd name="T71" fmla="*/ 16 w 16"/>
              <a:gd name="T72" fmla="*/ 24 h 2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 h="24">
                <a:moveTo>
                  <a:pt x="1" y="3"/>
                </a:moveTo>
                <a:lnTo>
                  <a:pt x="2" y="3"/>
                </a:lnTo>
                <a:lnTo>
                  <a:pt x="3" y="2"/>
                </a:lnTo>
                <a:lnTo>
                  <a:pt x="4" y="2"/>
                </a:lnTo>
                <a:lnTo>
                  <a:pt x="4" y="1"/>
                </a:lnTo>
                <a:lnTo>
                  <a:pt x="5" y="0"/>
                </a:lnTo>
                <a:lnTo>
                  <a:pt x="12" y="0"/>
                </a:lnTo>
                <a:lnTo>
                  <a:pt x="12" y="20"/>
                </a:lnTo>
                <a:lnTo>
                  <a:pt x="12" y="21"/>
                </a:lnTo>
                <a:lnTo>
                  <a:pt x="13" y="22"/>
                </a:lnTo>
                <a:lnTo>
                  <a:pt x="14" y="22"/>
                </a:lnTo>
                <a:lnTo>
                  <a:pt x="15" y="22"/>
                </a:lnTo>
                <a:lnTo>
                  <a:pt x="15" y="23"/>
                </a:lnTo>
                <a:lnTo>
                  <a:pt x="0" y="23"/>
                </a:lnTo>
                <a:lnTo>
                  <a:pt x="0" y="22"/>
                </a:lnTo>
                <a:lnTo>
                  <a:pt x="1" y="22"/>
                </a:lnTo>
                <a:lnTo>
                  <a:pt x="2" y="22"/>
                </a:lnTo>
                <a:lnTo>
                  <a:pt x="3" y="21"/>
                </a:lnTo>
                <a:lnTo>
                  <a:pt x="3" y="20"/>
                </a:lnTo>
                <a:lnTo>
                  <a:pt x="3" y="5"/>
                </a:lnTo>
                <a:lnTo>
                  <a:pt x="2" y="4"/>
                </a:lnTo>
                <a:lnTo>
                  <a:pt x="1" y="4"/>
                </a:lnTo>
                <a:lnTo>
                  <a:pt x="1" y="3"/>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sp>
        <p:nvSpPr>
          <p:cNvPr id="108587" name="Oval 83"/>
          <p:cNvSpPr>
            <a:spLocks noChangeArrowheads="1"/>
          </p:cNvSpPr>
          <p:nvPr/>
        </p:nvSpPr>
        <p:spPr bwMode="auto">
          <a:xfrm>
            <a:off x="1409700" y="3578225"/>
            <a:ext cx="39688" cy="50800"/>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588" name="Oval 84"/>
          <p:cNvSpPr>
            <a:spLocks noChangeArrowheads="1"/>
          </p:cNvSpPr>
          <p:nvPr/>
        </p:nvSpPr>
        <p:spPr bwMode="auto">
          <a:xfrm>
            <a:off x="1417638" y="3586163"/>
            <a:ext cx="23812" cy="34925"/>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589" name="Freeform 85"/>
          <p:cNvSpPr>
            <a:spLocks/>
          </p:cNvSpPr>
          <p:nvPr/>
        </p:nvSpPr>
        <p:spPr bwMode="auto">
          <a:xfrm>
            <a:off x="1423988" y="3590925"/>
            <a:ext cx="25400" cy="38100"/>
          </a:xfrm>
          <a:custGeom>
            <a:avLst/>
            <a:gdLst>
              <a:gd name="T0" fmla="*/ 0 w 16"/>
              <a:gd name="T1" fmla="*/ 2147483647 h 24"/>
              <a:gd name="T2" fmla="*/ 2147483647 w 16"/>
              <a:gd name="T3" fmla="*/ 2147483647 h 24"/>
              <a:gd name="T4" fmla="*/ 2147483647 w 16"/>
              <a:gd name="T5" fmla="*/ 2147483647 h 24"/>
              <a:gd name="T6" fmla="*/ 2147483647 w 16"/>
              <a:gd name="T7" fmla="*/ 2147483647 h 24"/>
              <a:gd name="T8" fmla="*/ 2147483647 w 16"/>
              <a:gd name="T9" fmla="*/ 2147483647 h 24"/>
              <a:gd name="T10" fmla="*/ 2147483647 w 16"/>
              <a:gd name="T11" fmla="*/ 0 h 24"/>
              <a:gd name="T12" fmla="*/ 2147483647 w 16"/>
              <a:gd name="T13" fmla="*/ 0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2147483647 w 16"/>
              <a:gd name="T25" fmla="*/ 2147483647 h 24"/>
              <a:gd name="T26" fmla="*/ 0 w 16"/>
              <a:gd name="T27" fmla="*/ 2147483647 h 24"/>
              <a:gd name="T28" fmla="*/ 0 w 16"/>
              <a:gd name="T29" fmla="*/ 2147483647 h 24"/>
              <a:gd name="T30" fmla="*/ 2147483647 w 16"/>
              <a:gd name="T31" fmla="*/ 2147483647 h 24"/>
              <a:gd name="T32" fmla="*/ 2147483647 w 16"/>
              <a:gd name="T33" fmla="*/ 2147483647 h 24"/>
              <a:gd name="T34" fmla="*/ 2147483647 w 16"/>
              <a:gd name="T35" fmla="*/ 2147483647 h 24"/>
              <a:gd name="T36" fmla="*/ 2147483647 w 16"/>
              <a:gd name="T37" fmla="*/ 2147483647 h 24"/>
              <a:gd name="T38" fmla="*/ 2147483647 w 16"/>
              <a:gd name="T39" fmla="*/ 2147483647 h 24"/>
              <a:gd name="T40" fmla="*/ 2147483647 w 16"/>
              <a:gd name="T41" fmla="*/ 2147483647 h 24"/>
              <a:gd name="T42" fmla="*/ 2147483647 w 16"/>
              <a:gd name="T43" fmla="*/ 2147483647 h 24"/>
              <a:gd name="T44" fmla="*/ 2147483647 w 16"/>
              <a:gd name="T45" fmla="*/ 2147483647 h 24"/>
              <a:gd name="T46" fmla="*/ 0 w 16"/>
              <a:gd name="T47" fmla="*/ 2147483647 h 24"/>
              <a:gd name="T48" fmla="*/ 0 w 16"/>
              <a:gd name="T49" fmla="*/ 2147483647 h 2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6"/>
              <a:gd name="T76" fmla="*/ 0 h 24"/>
              <a:gd name="T77" fmla="*/ 16 w 16"/>
              <a:gd name="T78" fmla="*/ 24 h 2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6" h="24">
                <a:moveTo>
                  <a:pt x="0" y="3"/>
                </a:moveTo>
                <a:lnTo>
                  <a:pt x="1" y="3"/>
                </a:lnTo>
                <a:lnTo>
                  <a:pt x="3" y="2"/>
                </a:lnTo>
                <a:lnTo>
                  <a:pt x="4" y="2"/>
                </a:lnTo>
                <a:lnTo>
                  <a:pt x="4" y="1"/>
                </a:lnTo>
                <a:lnTo>
                  <a:pt x="5" y="0"/>
                </a:lnTo>
                <a:lnTo>
                  <a:pt x="12" y="0"/>
                </a:lnTo>
                <a:lnTo>
                  <a:pt x="12" y="19"/>
                </a:lnTo>
                <a:lnTo>
                  <a:pt x="12" y="21"/>
                </a:lnTo>
                <a:lnTo>
                  <a:pt x="13" y="21"/>
                </a:lnTo>
                <a:lnTo>
                  <a:pt x="14" y="22"/>
                </a:lnTo>
                <a:lnTo>
                  <a:pt x="15" y="22"/>
                </a:lnTo>
                <a:lnTo>
                  <a:pt x="15" y="23"/>
                </a:lnTo>
                <a:lnTo>
                  <a:pt x="0" y="23"/>
                </a:lnTo>
                <a:lnTo>
                  <a:pt x="0" y="22"/>
                </a:lnTo>
                <a:lnTo>
                  <a:pt x="1" y="22"/>
                </a:lnTo>
                <a:lnTo>
                  <a:pt x="2" y="21"/>
                </a:lnTo>
                <a:lnTo>
                  <a:pt x="3" y="21"/>
                </a:lnTo>
                <a:lnTo>
                  <a:pt x="3" y="19"/>
                </a:lnTo>
                <a:lnTo>
                  <a:pt x="3" y="5"/>
                </a:lnTo>
                <a:lnTo>
                  <a:pt x="3" y="4"/>
                </a:lnTo>
                <a:lnTo>
                  <a:pt x="2" y="4"/>
                </a:lnTo>
                <a:lnTo>
                  <a:pt x="1" y="4"/>
                </a:lnTo>
                <a:lnTo>
                  <a:pt x="0" y="4"/>
                </a:lnTo>
                <a:lnTo>
                  <a:pt x="0" y="3"/>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nvGrpSpPr>
          <p:cNvPr id="108590" name="Group 88"/>
          <p:cNvGrpSpPr>
            <a:grpSpLocks/>
          </p:cNvGrpSpPr>
          <p:nvPr/>
        </p:nvGrpSpPr>
        <p:grpSpPr bwMode="auto">
          <a:xfrm>
            <a:off x="915988" y="3476625"/>
            <a:ext cx="53975" cy="52388"/>
            <a:chOff x="577" y="2190"/>
            <a:chExt cx="34" cy="33"/>
          </a:xfrm>
        </p:grpSpPr>
        <p:sp>
          <p:nvSpPr>
            <p:cNvPr id="108976" name="Oval 86"/>
            <p:cNvSpPr>
              <a:spLocks noChangeArrowheads="1"/>
            </p:cNvSpPr>
            <p:nvPr/>
          </p:nvSpPr>
          <p:spPr bwMode="auto">
            <a:xfrm>
              <a:off x="577" y="2190"/>
              <a:ext cx="34" cy="33"/>
            </a:xfrm>
            <a:prstGeom prst="ellipse">
              <a:avLst/>
            </a:prstGeom>
            <a:solidFill>
              <a:srgbClr val="3F5F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977" name="Oval 87"/>
            <p:cNvSpPr>
              <a:spLocks noChangeArrowheads="1"/>
            </p:cNvSpPr>
            <p:nvPr/>
          </p:nvSpPr>
          <p:spPr bwMode="auto">
            <a:xfrm>
              <a:off x="589" y="2201"/>
              <a:ext cx="10" cy="10"/>
            </a:xfrm>
            <a:prstGeom prst="ellipse">
              <a:avLst/>
            </a:prstGeom>
            <a:solidFill>
              <a:srgbClr val="9FFF9F"/>
            </a:solidFill>
            <a:ln w="12700">
              <a:solidFill>
                <a:srgbClr val="008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591" name="Group 91"/>
          <p:cNvGrpSpPr>
            <a:grpSpLocks/>
          </p:cNvGrpSpPr>
          <p:nvPr/>
        </p:nvGrpSpPr>
        <p:grpSpPr bwMode="auto">
          <a:xfrm>
            <a:off x="1266825" y="3484563"/>
            <a:ext cx="52388" cy="53975"/>
            <a:chOff x="798" y="2195"/>
            <a:chExt cx="33" cy="34"/>
          </a:xfrm>
        </p:grpSpPr>
        <p:sp>
          <p:nvSpPr>
            <p:cNvPr id="108974" name="Oval 89"/>
            <p:cNvSpPr>
              <a:spLocks noChangeArrowheads="1"/>
            </p:cNvSpPr>
            <p:nvPr/>
          </p:nvSpPr>
          <p:spPr bwMode="auto">
            <a:xfrm>
              <a:off x="798" y="2195"/>
              <a:ext cx="33" cy="34"/>
            </a:xfrm>
            <a:prstGeom prst="ellipse">
              <a:avLst/>
            </a:prstGeom>
            <a:solidFill>
              <a:srgbClr val="008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975" name="Oval 90"/>
            <p:cNvSpPr>
              <a:spLocks noChangeArrowheads="1"/>
            </p:cNvSpPr>
            <p:nvPr/>
          </p:nvSpPr>
          <p:spPr bwMode="auto">
            <a:xfrm>
              <a:off x="810" y="2207"/>
              <a:ext cx="9" cy="10"/>
            </a:xfrm>
            <a:prstGeom prst="ellipse">
              <a:avLst/>
            </a:prstGeom>
            <a:solidFill>
              <a:srgbClr val="BFFFBF"/>
            </a:solidFill>
            <a:ln w="12700">
              <a:solidFill>
                <a:srgbClr val="008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592" name="Group 113"/>
          <p:cNvGrpSpPr>
            <a:grpSpLocks/>
          </p:cNvGrpSpPr>
          <p:nvPr/>
        </p:nvGrpSpPr>
        <p:grpSpPr bwMode="auto">
          <a:xfrm>
            <a:off x="992188" y="3614738"/>
            <a:ext cx="250825" cy="17462"/>
            <a:chOff x="625" y="2277"/>
            <a:chExt cx="158" cy="11"/>
          </a:xfrm>
        </p:grpSpPr>
        <p:grpSp>
          <p:nvGrpSpPr>
            <p:cNvPr id="108953" name="Group 94"/>
            <p:cNvGrpSpPr>
              <a:grpSpLocks/>
            </p:cNvGrpSpPr>
            <p:nvPr/>
          </p:nvGrpSpPr>
          <p:grpSpPr bwMode="auto">
            <a:xfrm>
              <a:off x="773" y="2277"/>
              <a:ext cx="10" cy="11"/>
              <a:chOff x="773" y="2277"/>
              <a:chExt cx="10" cy="11"/>
            </a:xfrm>
          </p:grpSpPr>
          <p:sp>
            <p:nvSpPr>
              <p:cNvPr id="108972" name="Freeform 92"/>
              <p:cNvSpPr>
                <a:spLocks/>
              </p:cNvSpPr>
              <p:nvPr/>
            </p:nvSpPr>
            <p:spPr bwMode="auto">
              <a:xfrm>
                <a:off x="773" y="2278"/>
                <a:ext cx="10" cy="10"/>
              </a:xfrm>
              <a:custGeom>
                <a:avLst/>
                <a:gdLst>
                  <a:gd name="T0" fmla="*/ 0 w 10"/>
                  <a:gd name="T1" fmla="*/ 0 h 10"/>
                  <a:gd name="T2" fmla="*/ 6 w 10"/>
                  <a:gd name="T3" fmla="*/ 0 h 10"/>
                  <a:gd name="T4" fmla="*/ 7 w 10"/>
                  <a:gd name="T5" fmla="*/ 1 h 10"/>
                  <a:gd name="T6" fmla="*/ 7 w 10"/>
                  <a:gd name="T7" fmla="*/ 1 h 10"/>
                  <a:gd name="T8" fmla="*/ 8 w 10"/>
                  <a:gd name="T9" fmla="*/ 2 h 10"/>
                  <a:gd name="T10" fmla="*/ 8 w 10"/>
                  <a:gd name="T11" fmla="*/ 3 h 10"/>
                  <a:gd name="T12" fmla="*/ 7 w 10"/>
                  <a:gd name="T13" fmla="*/ 4 h 10"/>
                  <a:gd name="T14" fmla="*/ 7 w 10"/>
                  <a:gd name="T15" fmla="*/ 5 h 10"/>
                  <a:gd name="T16" fmla="*/ 6 w 10"/>
                  <a:gd name="T17" fmla="*/ 5 h 10"/>
                  <a:gd name="T18" fmla="*/ 7 w 10"/>
                  <a:gd name="T19" fmla="*/ 5 h 10"/>
                  <a:gd name="T20" fmla="*/ 7 w 10"/>
                  <a:gd name="T21" fmla="*/ 6 h 10"/>
                  <a:gd name="T22" fmla="*/ 8 w 10"/>
                  <a:gd name="T23" fmla="*/ 7 h 10"/>
                  <a:gd name="T24" fmla="*/ 8 w 10"/>
                  <a:gd name="T25" fmla="*/ 7 h 10"/>
                  <a:gd name="T26" fmla="*/ 8 w 10"/>
                  <a:gd name="T27" fmla="*/ 8 h 10"/>
                  <a:gd name="T28" fmla="*/ 9 w 10"/>
                  <a:gd name="T29" fmla="*/ 8 h 10"/>
                  <a:gd name="T30" fmla="*/ 9 w 10"/>
                  <a:gd name="T31" fmla="*/ 9 h 10"/>
                  <a:gd name="T32" fmla="*/ 5 w 10"/>
                  <a:gd name="T33" fmla="*/ 9 h 10"/>
                  <a:gd name="T34" fmla="*/ 5 w 10"/>
                  <a:gd name="T35" fmla="*/ 8 h 10"/>
                  <a:gd name="T36" fmla="*/ 6 w 10"/>
                  <a:gd name="T37" fmla="*/ 8 h 10"/>
                  <a:gd name="T38" fmla="*/ 6 w 10"/>
                  <a:gd name="T39" fmla="*/ 7 h 10"/>
                  <a:gd name="T40" fmla="*/ 5 w 10"/>
                  <a:gd name="T41" fmla="*/ 7 h 10"/>
                  <a:gd name="T42" fmla="*/ 5 w 10"/>
                  <a:gd name="T43" fmla="*/ 6 h 10"/>
                  <a:gd name="T44" fmla="*/ 4 w 10"/>
                  <a:gd name="T45" fmla="*/ 5 h 10"/>
                  <a:gd name="T46" fmla="*/ 4 w 10"/>
                  <a:gd name="T47" fmla="*/ 5 h 10"/>
                  <a:gd name="T48" fmla="*/ 4 w 10"/>
                  <a:gd name="T49" fmla="*/ 8 h 10"/>
                  <a:gd name="T50" fmla="*/ 4 w 10"/>
                  <a:gd name="T51" fmla="*/ 8 h 10"/>
                  <a:gd name="T52" fmla="*/ 4 w 10"/>
                  <a:gd name="T53" fmla="*/ 9 h 10"/>
                  <a:gd name="T54" fmla="*/ 0 w 10"/>
                  <a:gd name="T55" fmla="*/ 9 h 10"/>
                  <a:gd name="T56" fmla="*/ 0 w 10"/>
                  <a:gd name="T57" fmla="*/ 8 h 10"/>
                  <a:gd name="T58" fmla="*/ 1 w 10"/>
                  <a:gd name="T59" fmla="*/ 8 h 10"/>
                  <a:gd name="T60" fmla="*/ 1 w 10"/>
                  <a:gd name="T61" fmla="*/ 1 h 10"/>
                  <a:gd name="T62" fmla="*/ 0 w 10"/>
                  <a:gd name="T63" fmla="*/ 1 h 10"/>
                  <a:gd name="T64" fmla="*/ 0 w 10"/>
                  <a:gd name="T65" fmla="*/ 0 h 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0"/>
                  <a:gd name="T100" fmla="*/ 0 h 10"/>
                  <a:gd name="T101" fmla="*/ 10 w 10"/>
                  <a:gd name="T102" fmla="*/ 10 h 1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0" h="10">
                    <a:moveTo>
                      <a:pt x="0" y="0"/>
                    </a:moveTo>
                    <a:lnTo>
                      <a:pt x="6" y="0"/>
                    </a:lnTo>
                    <a:lnTo>
                      <a:pt x="7" y="1"/>
                    </a:lnTo>
                    <a:lnTo>
                      <a:pt x="8" y="2"/>
                    </a:lnTo>
                    <a:lnTo>
                      <a:pt x="8" y="3"/>
                    </a:lnTo>
                    <a:lnTo>
                      <a:pt x="7" y="4"/>
                    </a:lnTo>
                    <a:lnTo>
                      <a:pt x="7" y="5"/>
                    </a:lnTo>
                    <a:lnTo>
                      <a:pt x="6" y="5"/>
                    </a:lnTo>
                    <a:lnTo>
                      <a:pt x="7" y="5"/>
                    </a:lnTo>
                    <a:lnTo>
                      <a:pt x="7" y="6"/>
                    </a:lnTo>
                    <a:lnTo>
                      <a:pt x="8" y="7"/>
                    </a:lnTo>
                    <a:lnTo>
                      <a:pt x="8" y="8"/>
                    </a:lnTo>
                    <a:lnTo>
                      <a:pt x="9" y="8"/>
                    </a:lnTo>
                    <a:lnTo>
                      <a:pt x="9" y="9"/>
                    </a:lnTo>
                    <a:lnTo>
                      <a:pt x="5" y="9"/>
                    </a:lnTo>
                    <a:lnTo>
                      <a:pt x="5" y="8"/>
                    </a:lnTo>
                    <a:lnTo>
                      <a:pt x="6" y="8"/>
                    </a:lnTo>
                    <a:lnTo>
                      <a:pt x="6" y="7"/>
                    </a:lnTo>
                    <a:lnTo>
                      <a:pt x="5" y="7"/>
                    </a:lnTo>
                    <a:lnTo>
                      <a:pt x="5" y="6"/>
                    </a:lnTo>
                    <a:lnTo>
                      <a:pt x="4" y="5"/>
                    </a:lnTo>
                    <a:lnTo>
                      <a:pt x="4" y="8"/>
                    </a:lnTo>
                    <a:lnTo>
                      <a:pt x="4" y="9"/>
                    </a:lnTo>
                    <a:lnTo>
                      <a:pt x="0" y="9"/>
                    </a:lnTo>
                    <a:lnTo>
                      <a:pt x="0" y="8"/>
                    </a:lnTo>
                    <a:lnTo>
                      <a:pt x="1" y="8"/>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73" name="Freeform 93"/>
              <p:cNvSpPr>
                <a:spLocks/>
              </p:cNvSpPr>
              <p:nvPr/>
            </p:nvSpPr>
            <p:spPr bwMode="auto">
              <a:xfrm>
                <a:off x="775" y="2277"/>
                <a:ext cx="6" cy="5"/>
              </a:xfrm>
              <a:custGeom>
                <a:avLst/>
                <a:gdLst>
                  <a:gd name="T0" fmla="*/ 5 w 6"/>
                  <a:gd name="T1" fmla="*/ 4 h 5"/>
                  <a:gd name="T2" fmla="*/ 5 w 6"/>
                  <a:gd name="T3" fmla="*/ 0 h 5"/>
                  <a:gd name="T4" fmla="*/ 2 w 6"/>
                  <a:gd name="T5" fmla="*/ 0 h 5"/>
                  <a:gd name="T6" fmla="*/ 0 w 6"/>
                  <a:gd name="T7" fmla="*/ 1 h 5"/>
                  <a:gd name="T8" fmla="*/ 0 w 6"/>
                  <a:gd name="T9" fmla="*/ 3 h 5"/>
                  <a:gd name="T10" fmla="*/ 2 w 6"/>
                  <a:gd name="T11" fmla="*/ 4 h 5"/>
                  <a:gd name="T12" fmla="*/ 5 w 6"/>
                  <a:gd name="T13" fmla="*/ 4 h 5"/>
                  <a:gd name="T14" fmla="*/ 0 60000 65536"/>
                  <a:gd name="T15" fmla="*/ 0 60000 65536"/>
                  <a:gd name="T16" fmla="*/ 0 60000 65536"/>
                  <a:gd name="T17" fmla="*/ 0 60000 65536"/>
                  <a:gd name="T18" fmla="*/ 0 60000 65536"/>
                  <a:gd name="T19" fmla="*/ 0 60000 65536"/>
                  <a:gd name="T20" fmla="*/ 0 60000 65536"/>
                  <a:gd name="T21" fmla="*/ 0 w 6"/>
                  <a:gd name="T22" fmla="*/ 0 h 5"/>
                  <a:gd name="T23" fmla="*/ 6 w 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5">
                    <a:moveTo>
                      <a:pt x="5" y="4"/>
                    </a:moveTo>
                    <a:lnTo>
                      <a:pt x="5" y="0"/>
                    </a:lnTo>
                    <a:lnTo>
                      <a:pt x="2" y="0"/>
                    </a:lnTo>
                    <a:lnTo>
                      <a:pt x="0" y="1"/>
                    </a:lnTo>
                    <a:lnTo>
                      <a:pt x="0" y="3"/>
                    </a:lnTo>
                    <a:lnTo>
                      <a:pt x="2" y="4"/>
                    </a:lnTo>
                    <a:lnTo>
                      <a:pt x="5" y="4"/>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54" name="Group 97"/>
            <p:cNvGrpSpPr>
              <a:grpSpLocks/>
            </p:cNvGrpSpPr>
            <p:nvPr/>
          </p:nvGrpSpPr>
          <p:grpSpPr bwMode="auto">
            <a:xfrm>
              <a:off x="625" y="2278"/>
              <a:ext cx="10" cy="10"/>
              <a:chOff x="625" y="2278"/>
              <a:chExt cx="10" cy="10"/>
            </a:xfrm>
          </p:grpSpPr>
          <p:sp>
            <p:nvSpPr>
              <p:cNvPr id="108970" name="Freeform 95"/>
              <p:cNvSpPr>
                <a:spLocks/>
              </p:cNvSpPr>
              <p:nvPr/>
            </p:nvSpPr>
            <p:spPr bwMode="auto">
              <a:xfrm>
                <a:off x="625" y="2278"/>
                <a:ext cx="10" cy="10"/>
              </a:xfrm>
              <a:custGeom>
                <a:avLst/>
                <a:gdLst>
                  <a:gd name="T0" fmla="*/ 3 w 10"/>
                  <a:gd name="T1" fmla="*/ 0 h 10"/>
                  <a:gd name="T2" fmla="*/ 6 w 10"/>
                  <a:gd name="T3" fmla="*/ 0 h 10"/>
                  <a:gd name="T4" fmla="*/ 7 w 10"/>
                  <a:gd name="T5" fmla="*/ 1 h 10"/>
                  <a:gd name="T6" fmla="*/ 8 w 10"/>
                  <a:gd name="T7" fmla="*/ 1 h 10"/>
                  <a:gd name="T8" fmla="*/ 8 w 10"/>
                  <a:gd name="T9" fmla="*/ 2 h 10"/>
                  <a:gd name="T10" fmla="*/ 9 w 10"/>
                  <a:gd name="T11" fmla="*/ 4 h 10"/>
                  <a:gd name="T12" fmla="*/ 9 w 10"/>
                  <a:gd name="T13" fmla="*/ 5 h 10"/>
                  <a:gd name="T14" fmla="*/ 8 w 10"/>
                  <a:gd name="T15" fmla="*/ 7 h 10"/>
                  <a:gd name="T16" fmla="*/ 8 w 10"/>
                  <a:gd name="T17" fmla="*/ 8 h 10"/>
                  <a:gd name="T18" fmla="*/ 7 w 10"/>
                  <a:gd name="T19" fmla="*/ 9 h 10"/>
                  <a:gd name="T20" fmla="*/ 6 w 10"/>
                  <a:gd name="T21" fmla="*/ 9 h 10"/>
                  <a:gd name="T22" fmla="*/ 3 w 10"/>
                  <a:gd name="T23" fmla="*/ 9 h 10"/>
                  <a:gd name="T24" fmla="*/ 2 w 10"/>
                  <a:gd name="T25" fmla="*/ 9 h 10"/>
                  <a:gd name="T26" fmla="*/ 1 w 10"/>
                  <a:gd name="T27" fmla="*/ 8 h 10"/>
                  <a:gd name="T28" fmla="*/ 1 w 10"/>
                  <a:gd name="T29" fmla="*/ 7 h 10"/>
                  <a:gd name="T30" fmla="*/ 0 w 10"/>
                  <a:gd name="T31" fmla="*/ 6 h 10"/>
                  <a:gd name="T32" fmla="*/ 0 w 10"/>
                  <a:gd name="T33" fmla="*/ 4 h 10"/>
                  <a:gd name="T34" fmla="*/ 1 w 10"/>
                  <a:gd name="T35" fmla="*/ 2 h 10"/>
                  <a:gd name="T36" fmla="*/ 1 w 10"/>
                  <a:gd name="T37" fmla="*/ 1 h 10"/>
                  <a:gd name="T38" fmla="*/ 2 w 10"/>
                  <a:gd name="T39" fmla="*/ 1 h 10"/>
                  <a:gd name="T40" fmla="*/ 3 w 10"/>
                  <a:gd name="T41" fmla="*/ 0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
                  <a:gd name="T64" fmla="*/ 0 h 10"/>
                  <a:gd name="T65" fmla="*/ 10 w 10"/>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 h="10">
                    <a:moveTo>
                      <a:pt x="3" y="0"/>
                    </a:moveTo>
                    <a:lnTo>
                      <a:pt x="6" y="0"/>
                    </a:lnTo>
                    <a:lnTo>
                      <a:pt x="7" y="1"/>
                    </a:lnTo>
                    <a:lnTo>
                      <a:pt x="8" y="1"/>
                    </a:lnTo>
                    <a:lnTo>
                      <a:pt x="8" y="2"/>
                    </a:lnTo>
                    <a:lnTo>
                      <a:pt x="9" y="4"/>
                    </a:lnTo>
                    <a:lnTo>
                      <a:pt x="9" y="5"/>
                    </a:lnTo>
                    <a:lnTo>
                      <a:pt x="8" y="7"/>
                    </a:lnTo>
                    <a:lnTo>
                      <a:pt x="8" y="8"/>
                    </a:lnTo>
                    <a:lnTo>
                      <a:pt x="7" y="9"/>
                    </a:lnTo>
                    <a:lnTo>
                      <a:pt x="6" y="9"/>
                    </a:lnTo>
                    <a:lnTo>
                      <a:pt x="3" y="9"/>
                    </a:lnTo>
                    <a:lnTo>
                      <a:pt x="2" y="9"/>
                    </a:lnTo>
                    <a:lnTo>
                      <a:pt x="1" y="8"/>
                    </a:lnTo>
                    <a:lnTo>
                      <a:pt x="1" y="7"/>
                    </a:lnTo>
                    <a:lnTo>
                      <a:pt x="0" y="6"/>
                    </a:lnTo>
                    <a:lnTo>
                      <a:pt x="0" y="4"/>
                    </a:lnTo>
                    <a:lnTo>
                      <a:pt x="1" y="2"/>
                    </a:lnTo>
                    <a:lnTo>
                      <a:pt x="1" y="1"/>
                    </a:lnTo>
                    <a:lnTo>
                      <a:pt x="2" y="1"/>
                    </a:lnTo>
                    <a:lnTo>
                      <a:pt x="3"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71" name="Freeform 96"/>
              <p:cNvSpPr>
                <a:spLocks/>
              </p:cNvSpPr>
              <p:nvPr/>
            </p:nvSpPr>
            <p:spPr bwMode="auto">
              <a:xfrm>
                <a:off x="627" y="2280"/>
                <a:ext cx="5" cy="7"/>
              </a:xfrm>
              <a:custGeom>
                <a:avLst/>
                <a:gdLst>
                  <a:gd name="T0" fmla="*/ 2 w 5"/>
                  <a:gd name="T1" fmla="*/ 0 h 7"/>
                  <a:gd name="T2" fmla="*/ 3 w 5"/>
                  <a:gd name="T3" fmla="*/ 0 h 7"/>
                  <a:gd name="T4" fmla="*/ 4 w 5"/>
                  <a:gd name="T5" fmla="*/ 1 h 7"/>
                  <a:gd name="T6" fmla="*/ 4 w 5"/>
                  <a:gd name="T7" fmla="*/ 5 h 7"/>
                  <a:gd name="T8" fmla="*/ 3 w 5"/>
                  <a:gd name="T9" fmla="*/ 6 h 7"/>
                  <a:gd name="T10" fmla="*/ 2 w 5"/>
                  <a:gd name="T11" fmla="*/ 6 h 7"/>
                  <a:gd name="T12" fmla="*/ 1 w 5"/>
                  <a:gd name="T13" fmla="*/ 6 h 7"/>
                  <a:gd name="T14" fmla="*/ 0 w 5"/>
                  <a:gd name="T15" fmla="*/ 6 h 7"/>
                  <a:gd name="T16" fmla="*/ 0 w 5"/>
                  <a:gd name="T17" fmla="*/ 5 h 7"/>
                  <a:gd name="T18" fmla="*/ 0 w 5"/>
                  <a:gd name="T19" fmla="*/ 1 h 7"/>
                  <a:gd name="T20" fmla="*/ 0 w 5"/>
                  <a:gd name="T21" fmla="*/ 0 h 7"/>
                  <a:gd name="T22" fmla="*/ 1 w 5"/>
                  <a:gd name="T23" fmla="*/ 0 h 7"/>
                  <a:gd name="T24" fmla="*/ 2 w 5"/>
                  <a:gd name="T25" fmla="*/ 0 h 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7"/>
                  <a:gd name="T41" fmla="*/ 5 w 5"/>
                  <a:gd name="T42" fmla="*/ 7 h 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7">
                    <a:moveTo>
                      <a:pt x="2" y="0"/>
                    </a:moveTo>
                    <a:lnTo>
                      <a:pt x="3" y="0"/>
                    </a:lnTo>
                    <a:lnTo>
                      <a:pt x="4" y="1"/>
                    </a:lnTo>
                    <a:lnTo>
                      <a:pt x="4" y="5"/>
                    </a:lnTo>
                    <a:lnTo>
                      <a:pt x="3" y="6"/>
                    </a:lnTo>
                    <a:lnTo>
                      <a:pt x="2" y="6"/>
                    </a:lnTo>
                    <a:lnTo>
                      <a:pt x="1" y="6"/>
                    </a:lnTo>
                    <a:lnTo>
                      <a:pt x="0" y="6"/>
                    </a:lnTo>
                    <a:lnTo>
                      <a:pt x="0" y="5"/>
                    </a:lnTo>
                    <a:lnTo>
                      <a:pt x="0" y="1"/>
                    </a:lnTo>
                    <a:lnTo>
                      <a:pt x="0" y="0"/>
                    </a:lnTo>
                    <a:lnTo>
                      <a:pt x="1" y="0"/>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55" name="Group 100"/>
            <p:cNvGrpSpPr>
              <a:grpSpLocks/>
            </p:cNvGrpSpPr>
            <p:nvPr/>
          </p:nvGrpSpPr>
          <p:grpSpPr bwMode="auto">
            <a:xfrm>
              <a:off x="642" y="2279"/>
              <a:ext cx="28" cy="9"/>
              <a:chOff x="642" y="2279"/>
              <a:chExt cx="28" cy="9"/>
            </a:xfrm>
          </p:grpSpPr>
          <p:sp>
            <p:nvSpPr>
              <p:cNvPr id="108968" name="Freeform 98"/>
              <p:cNvSpPr>
                <a:spLocks/>
              </p:cNvSpPr>
              <p:nvPr/>
            </p:nvSpPr>
            <p:spPr bwMode="auto">
              <a:xfrm>
                <a:off x="642" y="2279"/>
                <a:ext cx="12" cy="9"/>
              </a:xfrm>
              <a:custGeom>
                <a:avLst/>
                <a:gdLst>
                  <a:gd name="T0" fmla="*/ 1 w 12"/>
                  <a:gd name="T1" fmla="*/ 8 h 9"/>
                  <a:gd name="T2" fmla="*/ 3 w 12"/>
                  <a:gd name="T3" fmla="*/ 8 h 9"/>
                  <a:gd name="T4" fmla="*/ 3 w 12"/>
                  <a:gd name="T5" fmla="*/ 8 h 9"/>
                  <a:gd name="T6" fmla="*/ 2 w 12"/>
                  <a:gd name="T7" fmla="*/ 8 h 9"/>
                  <a:gd name="T8" fmla="*/ 2 w 12"/>
                  <a:gd name="T9" fmla="*/ 2 h 9"/>
                  <a:gd name="T10" fmla="*/ 7 w 12"/>
                  <a:gd name="T11" fmla="*/ 8 h 9"/>
                  <a:gd name="T12" fmla="*/ 10 w 12"/>
                  <a:gd name="T13" fmla="*/ 8 h 9"/>
                  <a:gd name="T14" fmla="*/ 10 w 12"/>
                  <a:gd name="T15" fmla="*/ 1 h 9"/>
                  <a:gd name="T16" fmla="*/ 11 w 12"/>
                  <a:gd name="T17" fmla="*/ 1 h 9"/>
                  <a:gd name="T18" fmla="*/ 11 w 12"/>
                  <a:gd name="T19" fmla="*/ 0 h 9"/>
                  <a:gd name="T20" fmla="*/ 8 w 12"/>
                  <a:gd name="T21" fmla="*/ 0 h 9"/>
                  <a:gd name="T22" fmla="*/ 8 w 12"/>
                  <a:gd name="T23" fmla="*/ 1 h 9"/>
                  <a:gd name="T24" fmla="*/ 9 w 12"/>
                  <a:gd name="T25" fmla="*/ 1 h 9"/>
                  <a:gd name="T26" fmla="*/ 9 w 12"/>
                  <a:gd name="T27" fmla="*/ 6 h 9"/>
                  <a:gd name="T28" fmla="*/ 5 w 12"/>
                  <a:gd name="T29" fmla="*/ 0 h 9"/>
                  <a:gd name="T30" fmla="*/ 0 w 12"/>
                  <a:gd name="T31" fmla="*/ 0 h 9"/>
                  <a:gd name="T32" fmla="*/ 0 w 12"/>
                  <a:gd name="T33" fmla="*/ 1 h 9"/>
                  <a:gd name="T34" fmla="*/ 1 w 12"/>
                  <a:gd name="T35" fmla="*/ 1 h 9"/>
                  <a:gd name="T36" fmla="*/ 1 w 12"/>
                  <a:gd name="T37" fmla="*/ 8 h 9"/>
                  <a:gd name="T38" fmla="*/ 1 w 12"/>
                  <a:gd name="T39" fmla="*/ 8 h 9"/>
                  <a:gd name="T40" fmla="*/ 1 w 12"/>
                  <a:gd name="T41" fmla="*/ 8 h 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9"/>
                  <a:gd name="T65" fmla="*/ 12 w 12"/>
                  <a:gd name="T66" fmla="*/ 9 h 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9">
                    <a:moveTo>
                      <a:pt x="1" y="8"/>
                    </a:moveTo>
                    <a:lnTo>
                      <a:pt x="3" y="8"/>
                    </a:lnTo>
                    <a:lnTo>
                      <a:pt x="2" y="8"/>
                    </a:lnTo>
                    <a:lnTo>
                      <a:pt x="2" y="2"/>
                    </a:lnTo>
                    <a:lnTo>
                      <a:pt x="7" y="8"/>
                    </a:lnTo>
                    <a:lnTo>
                      <a:pt x="10" y="8"/>
                    </a:lnTo>
                    <a:lnTo>
                      <a:pt x="10" y="1"/>
                    </a:lnTo>
                    <a:lnTo>
                      <a:pt x="11" y="1"/>
                    </a:lnTo>
                    <a:lnTo>
                      <a:pt x="11" y="0"/>
                    </a:lnTo>
                    <a:lnTo>
                      <a:pt x="8" y="0"/>
                    </a:lnTo>
                    <a:lnTo>
                      <a:pt x="8" y="1"/>
                    </a:lnTo>
                    <a:lnTo>
                      <a:pt x="9" y="1"/>
                    </a:lnTo>
                    <a:lnTo>
                      <a:pt x="9" y="6"/>
                    </a:lnTo>
                    <a:lnTo>
                      <a:pt x="5" y="0"/>
                    </a:lnTo>
                    <a:lnTo>
                      <a:pt x="0" y="0"/>
                    </a:lnTo>
                    <a:lnTo>
                      <a:pt x="0" y="1"/>
                    </a:lnTo>
                    <a:lnTo>
                      <a:pt x="1" y="1"/>
                    </a:lnTo>
                    <a:lnTo>
                      <a:pt x="1" y="8"/>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69" name="Freeform 99"/>
              <p:cNvSpPr>
                <a:spLocks/>
              </p:cNvSpPr>
              <p:nvPr/>
            </p:nvSpPr>
            <p:spPr bwMode="auto">
              <a:xfrm>
                <a:off x="661" y="2279"/>
                <a:ext cx="9" cy="9"/>
              </a:xfrm>
              <a:custGeom>
                <a:avLst/>
                <a:gdLst>
                  <a:gd name="T0" fmla="*/ 0 w 9"/>
                  <a:gd name="T1" fmla="*/ 0 h 9"/>
                  <a:gd name="T2" fmla="*/ 8 w 9"/>
                  <a:gd name="T3" fmla="*/ 0 h 9"/>
                  <a:gd name="T4" fmla="*/ 8 w 9"/>
                  <a:gd name="T5" fmla="*/ 2 h 9"/>
                  <a:gd name="T6" fmla="*/ 7 w 9"/>
                  <a:gd name="T7" fmla="*/ 2 h 9"/>
                  <a:gd name="T8" fmla="*/ 5 w 9"/>
                  <a:gd name="T9" fmla="*/ 1 h 9"/>
                  <a:gd name="T10" fmla="*/ 4 w 9"/>
                  <a:gd name="T11" fmla="*/ 1 h 9"/>
                  <a:gd name="T12" fmla="*/ 4 w 9"/>
                  <a:gd name="T13" fmla="*/ 4 h 9"/>
                  <a:gd name="T14" fmla="*/ 5 w 9"/>
                  <a:gd name="T15" fmla="*/ 4 h 9"/>
                  <a:gd name="T16" fmla="*/ 6 w 9"/>
                  <a:gd name="T17" fmla="*/ 3 h 9"/>
                  <a:gd name="T18" fmla="*/ 6 w 9"/>
                  <a:gd name="T19" fmla="*/ 6 h 9"/>
                  <a:gd name="T20" fmla="*/ 5 w 9"/>
                  <a:gd name="T21" fmla="*/ 5 h 9"/>
                  <a:gd name="T22" fmla="*/ 4 w 9"/>
                  <a:gd name="T23" fmla="*/ 5 h 9"/>
                  <a:gd name="T24" fmla="*/ 4 w 9"/>
                  <a:gd name="T25" fmla="*/ 7 h 9"/>
                  <a:gd name="T26" fmla="*/ 5 w 9"/>
                  <a:gd name="T27" fmla="*/ 7 h 9"/>
                  <a:gd name="T28" fmla="*/ 8 w 9"/>
                  <a:gd name="T29" fmla="*/ 6 h 9"/>
                  <a:gd name="T30" fmla="*/ 8 w 9"/>
                  <a:gd name="T31" fmla="*/ 6 h 9"/>
                  <a:gd name="T32" fmla="*/ 8 w 9"/>
                  <a:gd name="T33" fmla="*/ 8 h 9"/>
                  <a:gd name="T34" fmla="*/ 0 w 9"/>
                  <a:gd name="T35" fmla="*/ 8 h 9"/>
                  <a:gd name="T36" fmla="*/ 0 w 9"/>
                  <a:gd name="T37" fmla="*/ 8 h 9"/>
                  <a:gd name="T38" fmla="*/ 1 w 9"/>
                  <a:gd name="T39" fmla="*/ 8 h 9"/>
                  <a:gd name="T40" fmla="*/ 1 w 9"/>
                  <a:gd name="T41" fmla="*/ 1 h 9"/>
                  <a:gd name="T42" fmla="*/ 0 w 9"/>
                  <a:gd name="T43" fmla="*/ 1 h 9"/>
                  <a:gd name="T44" fmla="*/ 0 w 9"/>
                  <a:gd name="T45" fmla="*/ 0 h 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
                  <a:gd name="T70" fmla="*/ 0 h 9"/>
                  <a:gd name="T71" fmla="*/ 9 w 9"/>
                  <a:gd name="T72" fmla="*/ 9 h 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 h="9">
                    <a:moveTo>
                      <a:pt x="0" y="0"/>
                    </a:moveTo>
                    <a:lnTo>
                      <a:pt x="8" y="0"/>
                    </a:lnTo>
                    <a:lnTo>
                      <a:pt x="8" y="2"/>
                    </a:lnTo>
                    <a:lnTo>
                      <a:pt x="7" y="2"/>
                    </a:lnTo>
                    <a:lnTo>
                      <a:pt x="5" y="1"/>
                    </a:lnTo>
                    <a:lnTo>
                      <a:pt x="4" y="1"/>
                    </a:lnTo>
                    <a:lnTo>
                      <a:pt x="4" y="4"/>
                    </a:lnTo>
                    <a:lnTo>
                      <a:pt x="5" y="4"/>
                    </a:lnTo>
                    <a:lnTo>
                      <a:pt x="6" y="3"/>
                    </a:lnTo>
                    <a:lnTo>
                      <a:pt x="6" y="6"/>
                    </a:lnTo>
                    <a:lnTo>
                      <a:pt x="5" y="5"/>
                    </a:lnTo>
                    <a:lnTo>
                      <a:pt x="4" y="5"/>
                    </a:lnTo>
                    <a:lnTo>
                      <a:pt x="4" y="7"/>
                    </a:lnTo>
                    <a:lnTo>
                      <a:pt x="5" y="7"/>
                    </a:lnTo>
                    <a:lnTo>
                      <a:pt x="8" y="6"/>
                    </a:lnTo>
                    <a:lnTo>
                      <a:pt x="8" y="8"/>
                    </a:lnTo>
                    <a:lnTo>
                      <a:pt x="0" y="8"/>
                    </a:lnTo>
                    <a:lnTo>
                      <a:pt x="1" y="8"/>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56" name="Group 103"/>
            <p:cNvGrpSpPr>
              <a:grpSpLocks/>
            </p:cNvGrpSpPr>
            <p:nvPr/>
          </p:nvGrpSpPr>
          <p:grpSpPr bwMode="auto">
            <a:xfrm>
              <a:off x="705" y="2278"/>
              <a:ext cx="9" cy="10"/>
              <a:chOff x="705" y="2278"/>
              <a:chExt cx="9" cy="10"/>
            </a:xfrm>
          </p:grpSpPr>
          <p:sp>
            <p:nvSpPr>
              <p:cNvPr id="108966" name="Freeform 101"/>
              <p:cNvSpPr>
                <a:spLocks/>
              </p:cNvSpPr>
              <p:nvPr/>
            </p:nvSpPr>
            <p:spPr bwMode="auto">
              <a:xfrm>
                <a:off x="705" y="2278"/>
                <a:ext cx="9" cy="10"/>
              </a:xfrm>
              <a:custGeom>
                <a:avLst/>
                <a:gdLst>
                  <a:gd name="T0" fmla="*/ 2 w 9"/>
                  <a:gd name="T1" fmla="*/ 0 h 10"/>
                  <a:gd name="T2" fmla="*/ 6 w 9"/>
                  <a:gd name="T3" fmla="*/ 0 h 10"/>
                  <a:gd name="T4" fmla="*/ 6 w 9"/>
                  <a:gd name="T5" fmla="*/ 1 h 10"/>
                  <a:gd name="T6" fmla="*/ 7 w 9"/>
                  <a:gd name="T7" fmla="*/ 1 h 10"/>
                  <a:gd name="T8" fmla="*/ 8 w 9"/>
                  <a:gd name="T9" fmla="*/ 2 h 10"/>
                  <a:gd name="T10" fmla="*/ 8 w 9"/>
                  <a:gd name="T11" fmla="*/ 4 h 10"/>
                  <a:gd name="T12" fmla="*/ 8 w 9"/>
                  <a:gd name="T13" fmla="*/ 5 h 10"/>
                  <a:gd name="T14" fmla="*/ 8 w 9"/>
                  <a:gd name="T15" fmla="*/ 6 h 10"/>
                  <a:gd name="T16" fmla="*/ 7 w 9"/>
                  <a:gd name="T17" fmla="*/ 8 h 10"/>
                  <a:gd name="T18" fmla="*/ 6 w 9"/>
                  <a:gd name="T19" fmla="*/ 8 h 10"/>
                  <a:gd name="T20" fmla="*/ 5 w 9"/>
                  <a:gd name="T21" fmla="*/ 9 h 10"/>
                  <a:gd name="T22" fmla="*/ 2 w 9"/>
                  <a:gd name="T23" fmla="*/ 9 h 10"/>
                  <a:gd name="T24" fmla="*/ 2 w 9"/>
                  <a:gd name="T25" fmla="*/ 8 h 10"/>
                  <a:gd name="T26" fmla="*/ 1 w 9"/>
                  <a:gd name="T27" fmla="*/ 8 h 10"/>
                  <a:gd name="T28" fmla="*/ 0 w 9"/>
                  <a:gd name="T29" fmla="*/ 7 h 10"/>
                  <a:gd name="T30" fmla="*/ 0 w 9"/>
                  <a:gd name="T31" fmla="*/ 5 h 10"/>
                  <a:gd name="T32" fmla="*/ 0 w 9"/>
                  <a:gd name="T33" fmla="*/ 4 h 10"/>
                  <a:gd name="T34" fmla="*/ 0 w 9"/>
                  <a:gd name="T35" fmla="*/ 2 h 10"/>
                  <a:gd name="T36" fmla="*/ 1 w 9"/>
                  <a:gd name="T37" fmla="*/ 1 h 10"/>
                  <a:gd name="T38" fmla="*/ 2 w 9"/>
                  <a:gd name="T39" fmla="*/ 1 h 10"/>
                  <a:gd name="T40" fmla="*/ 2 w 9"/>
                  <a:gd name="T41" fmla="*/ 0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10"/>
                  <a:gd name="T65" fmla="*/ 9 w 9"/>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10">
                    <a:moveTo>
                      <a:pt x="2" y="0"/>
                    </a:moveTo>
                    <a:lnTo>
                      <a:pt x="6" y="0"/>
                    </a:lnTo>
                    <a:lnTo>
                      <a:pt x="6" y="1"/>
                    </a:lnTo>
                    <a:lnTo>
                      <a:pt x="7" y="1"/>
                    </a:lnTo>
                    <a:lnTo>
                      <a:pt x="8" y="2"/>
                    </a:lnTo>
                    <a:lnTo>
                      <a:pt x="8" y="4"/>
                    </a:lnTo>
                    <a:lnTo>
                      <a:pt x="8" y="5"/>
                    </a:lnTo>
                    <a:lnTo>
                      <a:pt x="8" y="6"/>
                    </a:lnTo>
                    <a:lnTo>
                      <a:pt x="7" y="8"/>
                    </a:lnTo>
                    <a:lnTo>
                      <a:pt x="6" y="8"/>
                    </a:lnTo>
                    <a:lnTo>
                      <a:pt x="5" y="9"/>
                    </a:lnTo>
                    <a:lnTo>
                      <a:pt x="2" y="9"/>
                    </a:lnTo>
                    <a:lnTo>
                      <a:pt x="2" y="8"/>
                    </a:lnTo>
                    <a:lnTo>
                      <a:pt x="1" y="8"/>
                    </a:lnTo>
                    <a:lnTo>
                      <a:pt x="0" y="7"/>
                    </a:lnTo>
                    <a:lnTo>
                      <a:pt x="0" y="5"/>
                    </a:lnTo>
                    <a:lnTo>
                      <a:pt x="0" y="4"/>
                    </a:lnTo>
                    <a:lnTo>
                      <a:pt x="0" y="2"/>
                    </a:lnTo>
                    <a:lnTo>
                      <a:pt x="1" y="1"/>
                    </a:lnTo>
                    <a:lnTo>
                      <a:pt x="2" y="1"/>
                    </a:lnTo>
                    <a:lnTo>
                      <a:pt x="2"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67" name="Freeform 102"/>
              <p:cNvSpPr>
                <a:spLocks/>
              </p:cNvSpPr>
              <p:nvPr/>
            </p:nvSpPr>
            <p:spPr bwMode="auto">
              <a:xfrm>
                <a:off x="707" y="2280"/>
                <a:ext cx="4" cy="6"/>
              </a:xfrm>
              <a:custGeom>
                <a:avLst/>
                <a:gdLst>
                  <a:gd name="T0" fmla="*/ 2 w 4"/>
                  <a:gd name="T1" fmla="*/ 0 h 6"/>
                  <a:gd name="T2" fmla="*/ 2 w 4"/>
                  <a:gd name="T3" fmla="*/ 0 h 6"/>
                  <a:gd name="T4" fmla="*/ 3 w 4"/>
                  <a:gd name="T5" fmla="*/ 1 h 6"/>
                  <a:gd name="T6" fmla="*/ 3 w 4"/>
                  <a:gd name="T7" fmla="*/ 4 h 6"/>
                  <a:gd name="T8" fmla="*/ 2 w 4"/>
                  <a:gd name="T9" fmla="*/ 5 h 6"/>
                  <a:gd name="T10" fmla="*/ 2 w 4"/>
                  <a:gd name="T11" fmla="*/ 5 h 6"/>
                  <a:gd name="T12" fmla="*/ 1 w 4"/>
                  <a:gd name="T13" fmla="*/ 5 h 6"/>
                  <a:gd name="T14" fmla="*/ 1 w 4"/>
                  <a:gd name="T15" fmla="*/ 5 h 6"/>
                  <a:gd name="T16" fmla="*/ 0 w 4"/>
                  <a:gd name="T17" fmla="*/ 4 h 6"/>
                  <a:gd name="T18" fmla="*/ 0 w 4"/>
                  <a:gd name="T19" fmla="*/ 1 h 6"/>
                  <a:gd name="T20" fmla="*/ 1 w 4"/>
                  <a:gd name="T21" fmla="*/ 0 h 6"/>
                  <a:gd name="T22" fmla="*/ 1 w 4"/>
                  <a:gd name="T23" fmla="*/ 0 h 6"/>
                  <a:gd name="T24" fmla="*/ 2 w 4"/>
                  <a:gd name="T25" fmla="*/ 0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6"/>
                  <a:gd name="T41" fmla="*/ 4 w 4"/>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6">
                    <a:moveTo>
                      <a:pt x="2" y="0"/>
                    </a:moveTo>
                    <a:lnTo>
                      <a:pt x="2" y="0"/>
                    </a:lnTo>
                    <a:lnTo>
                      <a:pt x="3" y="1"/>
                    </a:lnTo>
                    <a:lnTo>
                      <a:pt x="3" y="4"/>
                    </a:lnTo>
                    <a:lnTo>
                      <a:pt x="2" y="5"/>
                    </a:lnTo>
                    <a:lnTo>
                      <a:pt x="1" y="5"/>
                    </a:lnTo>
                    <a:lnTo>
                      <a:pt x="0" y="4"/>
                    </a:lnTo>
                    <a:lnTo>
                      <a:pt x="0" y="1"/>
                    </a:lnTo>
                    <a:lnTo>
                      <a:pt x="1" y="0"/>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57" name="Group 106"/>
            <p:cNvGrpSpPr>
              <a:grpSpLocks/>
            </p:cNvGrpSpPr>
            <p:nvPr/>
          </p:nvGrpSpPr>
          <p:grpSpPr bwMode="auto">
            <a:xfrm>
              <a:off x="721" y="2278"/>
              <a:ext cx="24" cy="10"/>
              <a:chOff x="721" y="2278"/>
              <a:chExt cx="24" cy="10"/>
            </a:xfrm>
          </p:grpSpPr>
          <p:sp>
            <p:nvSpPr>
              <p:cNvPr id="108964" name="Freeform 104"/>
              <p:cNvSpPr>
                <a:spLocks/>
              </p:cNvSpPr>
              <p:nvPr/>
            </p:nvSpPr>
            <p:spPr bwMode="auto">
              <a:xfrm>
                <a:off x="721" y="2278"/>
                <a:ext cx="9" cy="10"/>
              </a:xfrm>
              <a:custGeom>
                <a:avLst/>
                <a:gdLst>
                  <a:gd name="T0" fmla="*/ 0 w 9"/>
                  <a:gd name="T1" fmla="*/ 0 h 10"/>
                  <a:gd name="T2" fmla="*/ 5 w 9"/>
                  <a:gd name="T3" fmla="*/ 0 h 10"/>
                  <a:gd name="T4" fmla="*/ 5 w 9"/>
                  <a:gd name="T5" fmla="*/ 1 h 10"/>
                  <a:gd name="T6" fmla="*/ 4 w 9"/>
                  <a:gd name="T7" fmla="*/ 1 h 10"/>
                  <a:gd name="T8" fmla="*/ 4 w 9"/>
                  <a:gd name="T9" fmla="*/ 8 h 10"/>
                  <a:gd name="T10" fmla="*/ 5 w 9"/>
                  <a:gd name="T11" fmla="*/ 8 h 10"/>
                  <a:gd name="T12" fmla="*/ 7 w 9"/>
                  <a:gd name="T13" fmla="*/ 6 h 10"/>
                  <a:gd name="T14" fmla="*/ 8 w 9"/>
                  <a:gd name="T15" fmla="*/ 6 h 10"/>
                  <a:gd name="T16" fmla="*/ 8 w 9"/>
                  <a:gd name="T17" fmla="*/ 9 h 10"/>
                  <a:gd name="T18" fmla="*/ 1 w 9"/>
                  <a:gd name="T19" fmla="*/ 9 h 10"/>
                  <a:gd name="T20" fmla="*/ 1 w 9"/>
                  <a:gd name="T21" fmla="*/ 8 h 10"/>
                  <a:gd name="T22" fmla="*/ 1 w 9"/>
                  <a:gd name="T23" fmla="*/ 8 h 10"/>
                  <a:gd name="T24" fmla="*/ 1 w 9"/>
                  <a:gd name="T25" fmla="*/ 1 h 10"/>
                  <a:gd name="T26" fmla="*/ 0 w 9"/>
                  <a:gd name="T27" fmla="*/ 1 h 10"/>
                  <a:gd name="T28" fmla="*/ 0 w 9"/>
                  <a:gd name="T29" fmla="*/ 0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9"/>
                  <a:gd name="T46" fmla="*/ 0 h 10"/>
                  <a:gd name="T47" fmla="*/ 9 w 9"/>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9" h="10">
                    <a:moveTo>
                      <a:pt x="0" y="0"/>
                    </a:moveTo>
                    <a:lnTo>
                      <a:pt x="5" y="0"/>
                    </a:lnTo>
                    <a:lnTo>
                      <a:pt x="5" y="1"/>
                    </a:lnTo>
                    <a:lnTo>
                      <a:pt x="4" y="1"/>
                    </a:lnTo>
                    <a:lnTo>
                      <a:pt x="4" y="8"/>
                    </a:lnTo>
                    <a:lnTo>
                      <a:pt x="5" y="8"/>
                    </a:lnTo>
                    <a:lnTo>
                      <a:pt x="7" y="6"/>
                    </a:lnTo>
                    <a:lnTo>
                      <a:pt x="8" y="6"/>
                    </a:lnTo>
                    <a:lnTo>
                      <a:pt x="8" y="9"/>
                    </a:lnTo>
                    <a:lnTo>
                      <a:pt x="1" y="9"/>
                    </a:lnTo>
                    <a:lnTo>
                      <a:pt x="1" y="8"/>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65" name="Freeform 105"/>
              <p:cNvSpPr>
                <a:spLocks/>
              </p:cNvSpPr>
              <p:nvPr/>
            </p:nvSpPr>
            <p:spPr bwMode="auto">
              <a:xfrm>
                <a:off x="737" y="2278"/>
                <a:ext cx="8" cy="10"/>
              </a:xfrm>
              <a:custGeom>
                <a:avLst/>
                <a:gdLst>
                  <a:gd name="T0" fmla="*/ 0 w 8"/>
                  <a:gd name="T1" fmla="*/ 0 h 10"/>
                  <a:gd name="T2" fmla="*/ 4 w 8"/>
                  <a:gd name="T3" fmla="*/ 0 h 10"/>
                  <a:gd name="T4" fmla="*/ 4 w 8"/>
                  <a:gd name="T5" fmla="*/ 1 h 10"/>
                  <a:gd name="T6" fmla="*/ 3 w 8"/>
                  <a:gd name="T7" fmla="*/ 1 h 10"/>
                  <a:gd name="T8" fmla="*/ 3 w 8"/>
                  <a:gd name="T9" fmla="*/ 8 h 10"/>
                  <a:gd name="T10" fmla="*/ 4 w 8"/>
                  <a:gd name="T11" fmla="*/ 8 h 10"/>
                  <a:gd name="T12" fmla="*/ 6 w 8"/>
                  <a:gd name="T13" fmla="*/ 6 h 10"/>
                  <a:gd name="T14" fmla="*/ 7 w 8"/>
                  <a:gd name="T15" fmla="*/ 6 h 10"/>
                  <a:gd name="T16" fmla="*/ 7 w 8"/>
                  <a:gd name="T17" fmla="*/ 9 h 10"/>
                  <a:gd name="T18" fmla="*/ 0 w 8"/>
                  <a:gd name="T19" fmla="*/ 9 h 10"/>
                  <a:gd name="T20" fmla="*/ 0 w 8"/>
                  <a:gd name="T21" fmla="*/ 8 h 10"/>
                  <a:gd name="T22" fmla="*/ 0 w 8"/>
                  <a:gd name="T23" fmla="*/ 8 h 10"/>
                  <a:gd name="T24" fmla="*/ 0 w 8"/>
                  <a:gd name="T25" fmla="*/ 1 h 10"/>
                  <a:gd name="T26" fmla="*/ 0 w 8"/>
                  <a:gd name="T27" fmla="*/ 1 h 10"/>
                  <a:gd name="T28" fmla="*/ 0 w 8"/>
                  <a:gd name="T29" fmla="*/ 0 h 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8"/>
                  <a:gd name="T46" fmla="*/ 0 h 10"/>
                  <a:gd name="T47" fmla="*/ 8 w 8"/>
                  <a:gd name="T48" fmla="*/ 10 h 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8" h="10">
                    <a:moveTo>
                      <a:pt x="0" y="0"/>
                    </a:moveTo>
                    <a:lnTo>
                      <a:pt x="4" y="0"/>
                    </a:lnTo>
                    <a:lnTo>
                      <a:pt x="4" y="1"/>
                    </a:lnTo>
                    <a:lnTo>
                      <a:pt x="3" y="1"/>
                    </a:lnTo>
                    <a:lnTo>
                      <a:pt x="3" y="8"/>
                    </a:lnTo>
                    <a:lnTo>
                      <a:pt x="4" y="8"/>
                    </a:lnTo>
                    <a:lnTo>
                      <a:pt x="6" y="6"/>
                    </a:lnTo>
                    <a:lnTo>
                      <a:pt x="7" y="6"/>
                    </a:lnTo>
                    <a:lnTo>
                      <a:pt x="7" y="9"/>
                    </a:lnTo>
                    <a:lnTo>
                      <a:pt x="0" y="9"/>
                    </a:lnTo>
                    <a:lnTo>
                      <a:pt x="0" y="8"/>
                    </a:lnTo>
                    <a:lnTo>
                      <a:pt x="0" y="1"/>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58" name="Group 109"/>
            <p:cNvGrpSpPr>
              <a:grpSpLocks/>
            </p:cNvGrpSpPr>
            <p:nvPr/>
          </p:nvGrpSpPr>
          <p:grpSpPr bwMode="auto">
            <a:xfrm>
              <a:off x="751" y="2278"/>
              <a:ext cx="15" cy="10"/>
              <a:chOff x="751" y="2278"/>
              <a:chExt cx="15" cy="10"/>
            </a:xfrm>
          </p:grpSpPr>
          <p:sp>
            <p:nvSpPr>
              <p:cNvPr id="108962" name="Freeform 107"/>
              <p:cNvSpPr>
                <a:spLocks/>
              </p:cNvSpPr>
              <p:nvPr/>
            </p:nvSpPr>
            <p:spPr bwMode="auto">
              <a:xfrm>
                <a:off x="751" y="2278"/>
                <a:ext cx="15" cy="10"/>
              </a:xfrm>
              <a:custGeom>
                <a:avLst/>
                <a:gdLst>
                  <a:gd name="T0" fmla="*/ 8 w 15"/>
                  <a:gd name="T1" fmla="*/ 0 h 10"/>
                  <a:gd name="T2" fmla="*/ 13 w 15"/>
                  <a:gd name="T3" fmla="*/ 8 h 10"/>
                  <a:gd name="T4" fmla="*/ 14 w 15"/>
                  <a:gd name="T5" fmla="*/ 8 h 10"/>
                  <a:gd name="T6" fmla="*/ 14 w 15"/>
                  <a:gd name="T7" fmla="*/ 9 h 10"/>
                  <a:gd name="T8" fmla="*/ 6 w 15"/>
                  <a:gd name="T9" fmla="*/ 9 h 10"/>
                  <a:gd name="T10" fmla="*/ 6 w 15"/>
                  <a:gd name="T11" fmla="*/ 8 h 10"/>
                  <a:gd name="T12" fmla="*/ 8 w 15"/>
                  <a:gd name="T13" fmla="*/ 8 h 10"/>
                  <a:gd name="T14" fmla="*/ 6 w 15"/>
                  <a:gd name="T15" fmla="*/ 6 h 10"/>
                  <a:gd name="T16" fmla="*/ 4 w 15"/>
                  <a:gd name="T17" fmla="*/ 6 h 10"/>
                  <a:gd name="T18" fmla="*/ 3 w 15"/>
                  <a:gd name="T19" fmla="*/ 8 h 10"/>
                  <a:gd name="T20" fmla="*/ 4 w 15"/>
                  <a:gd name="T21" fmla="*/ 8 h 10"/>
                  <a:gd name="T22" fmla="*/ 4 w 15"/>
                  <a:gd name="T23" fmla="*/ 9 h 10"/>
                  <a:gd name="T24" fmla="*/ 0 w 15"/>
                  <a:gd name="T25" fmla="*/ 9 h 10"/>
                  <a:gd name="T26" fmla="*/ 0 w 15"/>
                  <a:gd name="T27" fmla="*/ 8 h 10"/>
                  <a:gd name="T28" fmla="*/ 1 w 15"/>
                  <a:gd name="T29" fmla="*/ 8 h 10"/>
                  <a:gd name="T30" fmla="*/ 5 w 15"/>
                  <a:gd name="T31" fmla="*/ 0 h 10"/>
                  <a:gd name="T32" fmla="*/ 8 w 15"/>
                  <a:gd name="T33" fmla="*/ 0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10"/>
                  <a:gd name="T53" fmla="*/ 15 w 15"/>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10">
                    <a:moveTo>
                      <a:pt x="8" y="0"/>
                    </a:moveTo>
                    <a:lnTo>
                      <a:pt x="13" y="8"/>
                    </a:lnTo>
                    <a:lnTo>
                      <a:pt x="14" y="8"/>
                    </a:lnTo>
                    <a:lnTo>
                      <a:pt x="14" y="9"/>
                    </a:lnTo>
                    <a:lnTo>
                      <a:pt x="6" y="9"/>
                    </a:lnTo>
                    <a:lnTo>
                      <a:pt x="6" y="8"/>
                    </a:lnTo>
                    <a:lnTo>
                      <a:pt x="8" y="8"/>
                    </a:lnTo>
                    <a:lnTo>
                      <a:pt x="6" y="6"/>
                    </a:lnTo>
                    <a:lnTo>
                      <a:pt x="4" y="6"/>
                    </a:lnTo>
                    <a:lnTo>
                      <a:pt x="3" y="8"/>
                    </a:lnTo>
                    <a:lnTo>
                      <a:pt x="4" y="8"/>
                    </a:lnTo>
                    <a:lnTo>
                      <a:pt x="4" y="9"/>
                    </a:lnTo>
                    <a:lnTo>
                      <a:pt x="0" y="9"/>
                    </a:lnTo>
                    <a:lnTo>
                      <a:pt x="0" y="8"/>
                    </a:lnTo>
                    <a:lnTo>
                      <a:pt x="1" y="8"/>
                    </a:lnTo>
                    <a:lnTo>
                      <a:pt x="5" y="0"/>
                    </a:lnTo>
                    <a:lnTo>
                      <a:pt x="8"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63" name="Freeform 108"/>
              <p:cNvSpPr>
                <a:spLocks/>
              </p:cNvSpPr>
              <p:nvPr/>
            </p:nvSpPr>
            <p:spPr bwMode="auto">
              <a:xfrm>
                <a:off x="753" y="2279"/>
                <a:ext cx="5" cy="5"/>
              </a:xfrm>
              <a:custGeom>
                <a:avLst/>
                <a:gdLst>
                  <a:gd name="T0" fmla="*/ 2 w 5"/>
                  <a:gd name="T1" fmla="*/ 4 h 5"/>
                  <a:gd name="T2" fmla="*/ 4 w 5"/>
                  <a:gd name="T3" fmla="*/ 0 h 5"/>
                  <a:gd name="T4" fmla="*/ 0 w 5"/>
                  <a:gd name="T5" fmla="*/ 0 h 5"/>
                  <a:gd name="T6" fmla="*/ 2 w 5"/>
                  <a:gd name="T7" fmla="*/ 4 h 5"/>
                  <a:gd name="T8" fmla="*/ 0 60000 65536"/>
                  <a:gd name="T9" fmla="*/ 0 60000 65536"/>
                  <a:gd name="T10" fmla="*/ 0 60000 65536"/>
                  <a:gd name="T11" fmla="*/ 0 60000 65536"/>
                  <a:gd name="T12" fmla="*/ 0 w 5"/>
                  <a:gd name="T13" fmla="*/ 0 h 5"/>
                  <a:gd name="T14" fmla="*/ 5 w 5"/>
                  <a:gd name="T15" fmla="*/ 5 h 5"/>
                </a:gdLst>
                <a:ahLst/>
                <a:cxnLst>
                  <a:cxn ang="T8">
                    <a:pos x="T0" y="T1"/>
                  </a:cxn>
                  <a:cxn ang="T9">
                    <a:pos x="T2" y="T3"/>
                  </a:cxn>
                  <a:cxn ang="T10">
                    <a:pos x="T4" y="T5"/>
                  </a:cxn>
                  <a:cxn ang="T11">
                    <a:pos x="T6" y="T7"/>
                  </a:cxn>
                </a:cxnLst>
                <a:rect l="T12" t="T13" r="T14" b="T15"/>
                <a:pathLst>
                  <a:path w="5" h="5">
                    <a:moveTo>
                      <a:pt x="2" y="4"/>
                    </a:moveTo>
                    <a:lnTo>
                      <a:pt x="4" y="0"/>
                    </a:lnTo>
                    <a:lnTo>
                      <a:pt x="0" y="0"/>
                    </a:lnTo>
                    <a:lnTo>
                      <a:pt x="2" y="4"/>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59" name="Group 112"/>
            <p:cNvGrpSpPr>
              <a:grpSpLocks/>
            </p:cNvGrpSpPr>
            <p:nvPr/>
          </p:nvGrpSpPr>
          <p:grpSpPr bwMode="auto">
            <a:xfrm>
              <a:off x="684" y="2279"/>
              <a:ext cx="12" cy="9"/>
              <a:chOff x="684" y="2279"/>
              <a:chExt cx="12" cy="9"/>
            </a:xfrm>
          </p:grpSpPr>
          <p:sp>
            <p:nvSpPr>
              <p:cNvPr id="108960" name="Freeform 110"/>
              <p:cNvSpPr>
                <a:spLocks/>
              </p:cNvSpPr>
              <p:nvPr/>
            </p:nvSpPr>
            <p:spPr bwMode="auto">
              <a:xfrm>
                <a:off x="684" y="2279"/>
                <a:ext cx="12" cy="9"/>
              </a:xfrm>
              <a:custGeom>
                <a:avLst/>
                <a:gdLst>
                  <a:gd name="T0" fmla="*/ 5 w 12"/>
                  <a:gd name="T1" fmla="*/ 0 h 9"/>
                  <a:gd name="T2" fmla="*/ 8 w 12"/>
                  <a:gd name="T3" fmla="*/ 0 h 9"/>
                  <a:gd name="T4" fmla="*/ 9 w 12"/>
                  <a:gd name="T5" fmla="*/ 0 h 9"/>
                  <a:gd name="T6" fmla="*/ 10 w 12"/>
                  <a:gd name="T7" fmla="*/ 1 h 9"/>
                  <a:gd name="T8" fmla="*/ 10 w 12"/>
                  <a:gd name="T9" fmla="*/ 2 h 9"/>
                  <a:gd name="T10" fmla="*/ 11 w 12"/>
                  <a:gd name="T11" fmla="*/ 3 h 9"/>
                  <a:gd name="T12" fmla="*/ 11 w 12"/>
                  <a:gd name="T13" fmla="*/ 5 h 9"/>
                  <a:gd name="T14" fmla="*/ 10 w 12"/>
                  <a:gd name="T15" fmla="*/ 6 h 9"/>
                  <a:gd name="T16" fmla="*/ 10 w 12"/>
                  <a:gd name="T17" fmla="*/ 7 h 9"/>
                  <a:gd name="T18" fmla="*/ 9 w 12"/>
                  <a:gd name="T19" fmla="*/ 8 h 9"/>
                  <a:gd name="T20" fmla="*/ 8 w 12"/>
                  <a:gd name="T21" fmla="*/ 8 h 9"/>
                  <a:gd name="T22" fmla="*/ 5 w 12"/>
                  <a:gd name="T23" fmla="*/ 8 h 9"/>
                  <a:gd name="T24" fmla="*/ 0 w 12"/>
                  <a:gd name="T25" fmla="*/ 8 h 9"/>
                  <a:gd name="T26" fmla="*/ 0 w 12"/>
                  <a:gd name="T27" fmla="*/ 7 h 9"/>
                  <a:gd name="T28" fmla="*/ 2 w 12"/>
                  <a:gd name="T29" fmla="*/ 7 h 9"/>
                  <a:gd name="T30" fmla="*/ 2 w 12"/>
                  <a:gd name="T31" fmla="*/ 5 h 9"/>
                  <a:gd name="T32" fmla="*/ 2 w 12"/>
                  <a:gd name="T33" fmla="*/ 3 h 9"/>
                  <a:gd name="T34" fmla="*/ 2 w 12"/>
                  <a:gd name="T35" fmla="*/ 2 h 9"/>
                  <a:gd name="T36" fmla="*/ 2 w 12"/>
                  <a:gd name="T37" fmla="*/ 1 h 9"/>
                  <a:gd name="T38" fmla="*/ 0 w 12"/>
                  <a:gd name="T39" fmla="*/ 1 h 9"/>
                  <a:gd name="T40" fmla="*/ 0 w 12"/>
                  <a:gd name="T41" fmla="*/ 0 h 9"/>
                  <a:gd name="T42" fmla="*/ 5 w 12"/>
                  <a:gd name="T43" fmla="*/ 0 h 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2"/>
                  <a:gd name="T67" fmla="*/ 0 h 9"/>
                  <a:gd name="T68" fmla="*/ 12 w 12"/>
                  <a:gd name="T69" fmla="*/ 9 h 9"/>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2" h="9">
                    <a:moveTo>
                      <a:pt x="5" y="0"/>
                    </a:moveTo>
                    <a:lnTo>
                      <a:pt x="8" y="0"/>
                    </a:lnTo>
                    <a:lnTo>
                      <a:pt x="9" y="0"/>
                    </a:lnTo>
                    <a:lnTo>
                      <a:pt x="10" y="1"/>
                    </a:lnTo>
                    <a:lnTo>
                      <a:pt x="10" y="2"/>
                    </a:lnTo>
                    <a:lnTo>
                      <a:pt x="11" y="3"/>
                    </a:lnTo>
                    <a:lnTo>
                      <a:pt x="11" y="5"/>
                    </a:lnTo>
                    <a:lnTo>
                      <a:pt x="10" y="6"/>
                    </a:lnTo>
                    <a:lnTo>
                      <a:pt x="10" y="7"/>
                    </a:lnTo>
                    <a:lnTo>
                      <a:pt x="9" y="8"/>
                    </a:lnTo>
                    <a:lnTo>
                      <a:pt x="8" y="8"/>
                    </a:lnTo>
                    <a:lnTo>
                      <a:pt x="5" y="8"/>
                    </a:lnTo>
                    <a:lnTo>
                      <a:pt x="0" y="8"/>
                    </a:lnTo>
                    <a:lnTo>
                      <a:pt x="0" y="7"/>
                    </a:lnTo>
                    <a:lnTo>
                      <a:pt x="2" y="7"/>
                    </a:lnTo>
                    <a:lnTo>
                      <a:pt x="2" y="5"/>
                    </a:lnTo>
                    <a:lnTo>
                      <a:pt x="2" y="3"/>
                    </a:lnTo>
                    <a:lnTo>
                      <a:pt x="2" y="2"/>
                    </a:lnTo>
                    <a:lnTo>
                      <a:pt x="2" y="1"/>
                    </a:lnTo>
                    <a:lnTo>
                      <a:pt x="0" y="1"/>
                    </a:lnTo>
                    <a:lnTo>
                      <a:pt x="0" y="0"/>
                    </a:lnTo>
                    <a:lnTo>
                      <a:pt x="5"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61" name="Freeform 111"/>
              <p:cNvSpPr>
                <a:spLocks/>
              </p:cNvSpPr>
              <p:nvPr/>
            </p:nvSpPr>
            <p:spPr bwMode="auto">
              <a:xfrm>
                <a:off x="689" y="2281"/>
                <a:ext cx="5" cy="5"/>
              </a:xfrm>
              <a:custGeom>
                <a:avLst/>
                <a:gdLst>
                  <a:gd name="T0" fmla="*/ 3 w 5"/>
                  <a:gd name="T1" fmla="*/ 0 h 5"/>
                  <a:gd name="T2" fmla="*/ 4 w 5"/>
                  <a:gd name="T3" fmla="*/ 0 h 5"/>
                  <a:gd name="T4" fmla="*/ 4 w 5"/>
                  <a:gd name="T5" fmla="*/ 4 h 5"/>
                  <a:gd name="T6" fmla="*/ 3 w 5"/>
                  <a:gd name="T7" fmla="*/ 4 h 5"/>
                  <a:gd name="T8" fmla="*/ 1 w 5"/>
                  <a:gd name="T9" fmla="*/ 4 h 5"/>
                  <a:gd name="T10" fmla="*/ 0 w 5"/>
                  <a:gd name="T11" fmla="*/ 4 h 5"/>
                  <a:gd name="T12" fmla="*/ 0 w 5"/>
                  <a:gd name="T13" fmla="*/ 3 h 5"/>
                  <a:gd name="T14" fmla="*/ 0 w 5"/>
                  <a:gd name="T15" fmla="*/ 1 h 5"/>
                  <a:gd name="T16" fmla="*/ 0 w 5"/>
                  <a:gd name="T17" fmla="*/ 0 h 5"/>
                  <a:gd name="T18" fmla="*/ 1 w 5"/>
                  <a:gd name="T19" fmla="*/ 0 h 5"/>
                  <a:gd name="T20" fmla="*/ 3 w 5"/>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5"/>
                  <a:gd name="T35" fmla="*/ 5 w 5"/>
                  <a:gd name="T36" fmla="*/ 5 h 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5">
                    <a:moveTo>
                      <a:pt x="3" y="0"/>
                    </a:moveTo>
                    <a:lnTo>
                      <a:pt x="4" y="0"/>
                    </a:lnTo>
                    <a:lnTo>
                      <a:pt x="4" y="4"/>
                    </a:lnTo>
                    <a:lnTo>
                      <a:pt x="3" y="4"/>
                    </a:lnTo>
                    <a:lnTo>
                      <a:pt x="1" y="4"/>
                    </a:lnTo>
                    <a:lnTo>
                      <a:pt x="0" y="4"/>
                    </a:lnTo>
                    <a:lnTo>
                      <a:pt x="0" y="3"/>
                    </a:lnTo>
                    <a:lnTo>
                      <a:pt x="0" y="1"/>
                    </a:lnTo>
                    <a:lnTo>
                      <a:pt x="0" y="0"/>
                    </a:lnTo>
                    <a:lnTo>
                      <a:pt x="1" y="0"/>
                    </a:lnTo>
                    <a:lnTo>
                      <a:pt x="3"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593" name="Group 143"/>
          <p:cNvGrpSpPr>
            <a:grpSpLocks/>
          </p:cNvGrpSpPr>
          <p:nvPr/>
        </p:nvGrpSpPr>
        <p:grpSpPr bwMode="auto">
          <a:xfrm>
            <a:off x="917575" y="3400425"/>
            <a:ext cx="404813" cy="12700"/>
            <a:chOff x="578" y="2142"/>
            <a:chExt cx="255" cy="8"/>
          </a:xfrm>
        </p:grpSpPr>
        <p:grpSp>
          <p:nvGrpSpPr>
            <p:cNvPr id="108924" name="Group 117"/>
            <p:cNvGrpSpPr>
              <a:grpSpLocks/>
            </p:cNvGrpSpPr>
            <p:nvPr/>
          </p:nvGrpSpPr>
          <p:grpSpPr bwMode="auto">
            <a:xfrm>
              <a:off x="578" y="2142"/>
              <a:ext cx="22" cy="8"/>
              <a:chOff x="578" y="2142"/>
              <a:chExt cx="22" cy="8"/>
            </a:xfrm>
          </p:grpSpPr>
          <p:sp>
            <p:nvSpPr>
              <p:cNvPr id="108950" name="Freeform 114"/>
              <p:cNvSpPr>
                <a:spLocks/>
              </p:cNvSpPr>
              <p:nvPr/>
            </p:nvSpPr>
            <p:spPr bwMode="auto">
              <a:xfrm>
                <a:off x="578" y="2142"/>
                <a:ext cx="1" cy="8"/>
              </a:xfrm>
              <a:custGeom>
                <a:avLst/>
                <a:gdLst>
                  <a:gd name="T0" fmla="*/ 0 w 1"/>
                  <a:gd name="T1" fmla="*/ 0 h 8"/>
                  <a:gd name="T2" fmla="*/ 0 w 1"/>
                  <a:gd name="T3" fmla="*/ 0 h 8"/>
                  <a:gd name="T4" fmla="*/ 0 w 1"/>
                  <a:gd name="T5" fmla="*/ 1 h 8"/>
                  <a:gd name="T6" fmla="*/ 0 w 1"/>
                  <a:gd name="T7" fmla="*/ 1 h 8"/>
                  <a:gd name="T8" fmla="*/ 0 w 1"/>
                  <a:gd name="T9" fmla="*/ 7 h 8"/>
                  <a:gd name="T10" fmla="*/ 0 w 1"/>
                  <a:gd name="T11" fmla="*/ 7 h 8"/>
                  <a:gd name="T12" fmla="*/ 0 w 1"/>
                  <a:gd name="T13" fmla="*/ 1 h 8"/>
                  <a:gd name="T14" fmla="*/ 0 w 1"/>
                  <a:gd name="T15" fmla="*/ 1 h 8"/>
                  <a:gd name="T16" fmla="*/ 0 w 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8"/>
                  <a:gd name="T29" fmla="*/ 1 w 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8">
                    <a:moveTo>
                      <a:pt x="0" y="0"/>
                    </a:moveTo>
                    <a:lnTo>
                      <a:pt x="0" y="0"/>
                    </a:lnTo>
                    <a:lnTo>
                      <a:pt x="0" y="1"/>
                    </a:lnTo>
                    <a:lnTo>
                      <a:pt x="0" y="7"/>
                    </a:lnTo>
                    <a:lnTo>
                      <a:pt x="0" y="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51" name="Freeform 115"/>
              <p:cNvSpPr>
                <a:spLocks/>
              </p:cNvSpPr>
              <p:nvPr/>
            </p:nvSpPr>
            <p:spPr bwMode="auto">
              <a:xfrm>
                <a:off x="587" y="2142"/>
                <a:ext cx="4" cy="8"/>
              </a:xfrm>
              <a:custGeom>
                <a:avLst/>
                <a:gdLst>
                  <a:gd name="T0" fmla="*/ 0 w 4"/>
                  <a:gd name="T1" fmla="*/ 0 h 8"/>
                  <a:gd name="T2" fmla="*/ 1 w 4"/>
                  <a:gd name="T3" fmla="*/ 0 h 8"/>
                  <a:gd name="T4" fmla="*/ 1 w 4"/>
                  <a:gd name="T5" fmla="*/ 3 h 8"/>
                  <a:gd name="T6" fmla="*/ 2 w 4"/>
                  <a:gd name="T7" fmla="*/ 3 h 8"/>
                  <a:gd name="T8" fmla="*/ 2 w 4"/>
                  <a:gd name="T9" fmla="*/ 0 h 8"/>
                  <a:gd name="T10" fmla="*/ 3 w 4"/>
                  <a:gd name="T11" fmla="*/ 0 h 8"/>
                  <a:gd name="T12" fmla="*/ 3 w 4"/>
                  <a:gd name="T13" fmla="*/ 7 h 8"/>
                  <a:gd name="T14" fmla="*/ 2 w 4"/>
                  <a:gd name="T15" fmla="*/ 7 h 8"/>
                  <a:gd name="T16" fmla="*/ 2 w 4"/>
                  <a:gd name="T17" fmla="*/ 4 h 8"/>
                  <a:gd name="T18" fmla="*/ 1 w 4"/>
                  <a:gd name="T19" fmla="*/ 4 h 8"/>
                  <a:gd name="T20" fmla="*/ 1 w 4"/>
                  <a:gd name="T21" fmla="*/ 7 h 8"/>
                  <a:gd name="T22" fmla="*/ 0 w 4"/>
                  <a:gd name="T23" fmla="*/ 7 h 8"/>
                  <a:gd name="T24" fmla="*/ 0 w 4"/>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8"/>
                  <a:gd name="T41" fmla="*/ 4 w 4"/>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8">
                    <a:moveTo>
                      <a:pt x="0" y="0"/>
                    </a:moveTo>
                    <a:lnTo>
                      <a:pt x="1" y="0"/>
                    </a:lnTo>
                    <a:lnTo>
                      <a:pt x="1" y="3"/>
                    </a:lnTo>
                    <a:lnTo>
                      <a:pt x="2" y="3"/>
                    </a:lnTo>
                    <a:lnTo>
                      <a:pt x="2" y="0"/>
                    </a:lnTo>
                    <a:lnTo>
                      <a:pt x="3" y="0"/>
                    </a:lnTo>
                    <a:lnTo>
                      <a:pt x="3" y="7"/>
                    </a:lnTo>
                    <a:lnTo>
                      <a:pt x="2" y="7"/>
                    </a:lnTo>
                    <a:lnTo>
                      <a:pt x="2" y="4"/>
                    </a:lnTo>
                    <a:lnTo>
                      <a:pt x="1" y="4"/>
                    </a:lnTo>
                    <a:lnTo>
                      <a:pt x="1" y="7"/>
                    </a:lnTo>
                    <a:lnTo>
                      <a:pt x="0" y="7"/>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52" name="Freeform 116"/>
              <p:cNvSpPr>
                <a:spLocks/>
              </p:cNvSpPr>
              <p:nvPr/>
            </p:nvSpPr>
            <p:spPr bwMode="auto">
              <a:xfrm>
                <a:off x="599" y="2142"/>
                <a:ext cx="1" cy="8"/>
              </a:xfrm>
              <a:custGeom>
                <a:avLst/>
                <a:gdLst>
                  <a:gd name="T0" fmla="*/ 0 w 1"/>
                  <a:gd name="T1" fmla="*/ 0 h 8"/>
                  <a:gd name="T2" fmla="*/ 0 w 1"/>
                  <a:gd name="T3" fmla="*/ 0 h 8"/>
                  <a:gd name="T4" fmla="*/ 0 w 1"/>
                  <a:gd name="T5" fmla="*/ 1 h 8"/>
                  <a:gd name="T6" fmla="*/ 0 w 1"/>
                  <a:gd name="T7" fmla="*/ 1 h 8"/>
                  <a:gd name="T8" fmla="*/ 0 w 1"/>
                  <a:gd name="T9" fmla="*/ 3 h 8"/>
                  <a:gd name="T10" fmla="*/ 0 w 1"/>
                  <a:gd name="T11" fmla="*/ 3 h 8"/>
                  <a:gd name="T12" fmla="*/ 0 w 1"/>
                  <a:gd name="T13" fmla="*/ 4 h 8"/>
                  <a:gd name="T14" fmla="*/ 0 w 1"/>
                  <a:gd name="T15" fmla="*/ 4 h 8"/>
                  <a:gd name="T16" fmla="*/ 0 w 1"/>
                  <a:gd name="T17" fmla="*/ 6 h 8"/>
                  <a:gd name="T18" fmla="*/ 0 w 1"/>
                  <a:gd name="T19" fmla="*/ 6 h 8"/>
                  <a:gd name="T20" fmla="*/ 0 w 1"/>
                  <a:gd name="T21" fmla="*/ 7 h 8"/>
                  <a:gd name="T22" fmla="*/ 0 w 1"/>
                  <a:gd name="T23" fmla="*/ 7 h 8"/>
                  <a:gd name="T24" fmla="*/ 0 w 1"/>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8"/>
                  <a:gd name="T41" fmla="*/ 1 w 1"/>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8">
                    <a:moveTo>
                      <a:pt x="0" y="0"/>
                    </a:moveTo>
                    <a:lnTo>
                      <a:pt x="0" y="0"/>
                    </a:lnTo>
                    <a:lnTo>
                      <a:pt x="0" y="1"/>
                    </a:lnTo>
                    <a:lnTo>
                      <a:pt x="0" y="3"/>
                    </a:lnTo>
                    <a:lnTo>
                      <a:pt x="0" y="4"/>
                    </a:lnTo>
                    <a:lnTo>
                      <a:pt x="0" y="6"/>
                    </a:lnTo>
                    <a:lnTo>
                      <a:pt x="0" y="7"/>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25" name="Group 124"/>
            <p:cNvGrpSpPr>
              <a:grpSpLocks/>
            </p:cNvGrpSpPr>
            <p:nvPr/>
          </p:nvGrpSpPr>
          <p:grpSpPr bwMode="auto">
            <a:xfrm>
              <a:off x="613" y="2142"/>
              <a:ext cx="50" cy="8"/>
              <a:chOff x="613" y="2142"/>
              <a:chExt cx="50" cy="8"/>
            </a:xfrm>
          </p:grpSpPr>
          <p:sp>
            <p:nvSpPr>
              <p:cNvPr id="108944" name="Freeform 118"/>
              <p:cNvSpPr>
                <a:spLocks/>
              </p:cNvSpPr>
              <p:nvPr/>
            </p:nvSpPr>
            <p:spPr bwMode="auto">
              <a:xfrm>
                <a:off x="613" y="2142"/>
                <a:ext cx="3" cy="8"/>
              </a:xfrm>
              <a:custGeom>
                <a:avLst/>
                <a:gdLst>
                  <a:gd name="T0" fmla="*/ 0 w 3"/>
                  <a:gd name="T1" fmla="*/ 0 h 8"/>
                  <a:gd name="T2" fmla="*/ 1 w 3"/>
                  <a:gd name="T3" fmla="*/ 0 h 8"/>
                  <a:gd name="T4" fmla="*/ 1 w 3"/>
                  <a:gd name="T5" fmla="*/ 6 h 8"/>
                  <a:gd name="T6" fmla="*/ 1 w 3"/>
                  <a:gd name="T7" fmla="*/ 6 h 8"/>
                  <a:gd name="T8" fmla="*/ 1 w 3"/>
                  <a:gd name="T9" fmla="*/ 0 h 8"/>
                  <a:gd name="T10" fmla="*/ 2 w 3"/>
                  <a:gd name="T11" fmla="*/ 0 h 8"/>
                  <a:gd name="T12" fmla="*/ 2 w 3"/>
                  <a:gd name="T13" fmla="*/ 6 h 8"/>
                  <a:gd name="T14" fmla="*/ 1 w 3"/>
                  <a:gd name="T15" fmla="*/ 7 h 8"/>
                  <a:gd name="T16" fmla="*/ 1 w 3"/>
                  <a:gd name="T17" fmla="*/ 7 h 8"/>
                  <a:gd name="T18" fmla="*/ 0 w 3"/>
                  <a:gd name="T19" fmla="*/ 6 h 8"/>
                  <a:gd name="T20" fmla="*/ 0 w 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8"/>
                  <a:gd name="T35" fmla="*/ 3 w 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8">
                    <a:moveTo>
                      <a:pt x="0" y="0"/>
                    </a:moveTo>
                    <a:lnTo>
                      <a:pt x="1" y="0"/>
                    </a:lnTo>
                    <a:lnTo>
                      <a:pt x="1" y="6"/>
                    </a:lnTo>
                    <a:lnTo>
                      <a:pt x="1" y="0"/>
                    </a:lnTo>
                    <a:lnTo>
                      <a:pt x="2" y="0"/>
                    </a:lnTo>
                    <a:lnTo>
                      <a:pt x="2" y="6"/>
                    </a:lnTo>
                    <a:lnTo>
                      <a:pt x="1" y="7"/>
                    </a:lnTo>
                    <a:lnTo>
                      <a:pt x="0" y="6"/>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45" name="Freeform 119"/>
              <p:cNvSpPr>
                <a:spLocks/>
              </p:cNvSpPr>
              <p:nvPr/>
            </p:nvSpPr>
            <p:spPr bwMode="auto">
              <a:xfrm>
                <a:off x="624" y="2142"/>
                <a:ext cx="4" cy="8"/>
              </a:xfrm>
              <a:custGeom>
                <a:avLst/>
                <a:gdLst>
                  <a:gd name="T0" fmla="*/ 0 w 4"/>
                  <a:gd name="T1" fmla="*/ 0 h 8"/>
                  <a:gd name="T2" fmla="*/ 1 w 4"/>
                  <a:gd name="T3" fmla="*/ 0 h 8"/>
                  <a:gd name="T4" fmla="*/ 2 w 4"/>
                  <a:gd name="T5" fmla="*/ 3 h 8"/>
                  <a:gd name="T6" fmla="*/ 2 w 4"/>
                  <a:gd name="T7" fmla="*/ 0 h 8"/>
                  <a:gd name="T8" fmla="*/ 3 w 4"/>
                  <a:gd name="T9" fmla="*/ 0 h 8"/>
                  <a:gd name="T10" fmla="*/ 3 w 4"/>
                  <a:gd name="T11" fmla="*/ 7 h 8"/>
                  <a:gd name="T12" fmla="*/ 2 w 4"/>
                  <a:gd name="T13" fmla="*/ 7 h 8"/>
                  <a:gd name="T14" fmla="*/ 1 w 4"/>
                  <a:gd name="T15" fmla="*/ 4 h 8"/>
                  <a:gd name="T16" fmla="*/ 1 w 4"/>
                  <a:gd name="T17" fmla="*/ 7 h 8"/>
                  <a:gd name="T18" fmla="*/ 0 w 4"/>
                  <a:gd name="T19" fmla="*/ 7 h 8"/>
                  <a:gd name="T20" fmla="*/ 0 w 4"/>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8"/>
                  <a:gd name="T35" fmla="*/ 4 w 4"/>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8">
                    <a:moveTo>
                      <a:pt x="0" y="0"/>
                    </a:moveTo>
                    <a:lnTo>
                      <a:pt x="1" y="0"/>
                    </a:lnTo>
                    <a:lnTo>
                      <a:pt x="2" y="3"/>
                    </a:lnTo>
                    <a:lnTo>
                      <a:pt x="2" y="0"/>
                    </a:lnTo>
                    <a:lnTo>
                      <a:pt x="3" y="0"/>
                    </a:lnTo>
                    <a:lnTo>
                      <a:pt x="3" y="7"/>
                    </a:lnTo>
                    <a:lnTo>
                      <a:pt x="2" y="7"/>
                    </a:lnTo>
                    <a:lnTo>
                      <a:pt x="1" y="4"/>
                    </a:lnTo>
                    <a:lnTo>
                      <a:pt x="1" y="7"/>
                    </a:lnTo>
                    <a:lnTo>
                      <a:pt x="0" y="7"/>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46" name="Freeform 120"/>
              <p:cNvSpPr>
                <a:spLocks/>
              </p:cNvSpPr>
              <p:nvPr/>
            </p:nvSpPr>
            <p:spPr bwMode="auto">
              <a:xfrm>
                <a:off x="632" y="2142"/>
                <a:ext cx="5" cy="8"/>
              </a:xfrm>
              <a:custGeom>
                <a:avLst/>
                <a:gdLst>
                  <a:gd name="T0" fmla="*/ 4 w 5"/>
                  <a:gd name="T1" fmla="*/ 0 h 8"/>
                  <a:gd name="T2" fmla="*/ 0 w 5"/>
                  <a:gd name="T3" fmla="*/ 0 h 8"/>
                  <a:gd name="T4" fmla="*/ 0 w 5"/>
                  <a:gd name="T5" fmla="*/ 7 h 8"/>
                  <a:gd name="T6" fmla="*/ 4 w 5"/>
                  <a:gd name="T7" fmla="*/ 7 h 8"/>
                  <a:gd name="T8" fmla="*/ 4 w 5"/>
                  <a:gd name="T9" fmla="*/ 0 h 8"/>
                  <a:gd name="T10" fmla="*/ 0 60000 65536"/>
                  <a:gd name="T11" fmla="*/ 0 60000 65536"/>
                  <a:gd name="T12" fmla="*/ 0 60000 65536"/>
                  <a:gd name="T13" fmla="*/ 0 60000 65536"/>
                  <a:gd name="T14" fmla="*/ 0 60000 65536"/>
                  <a:gd name="T15" fmla="*/ 0 w 5"/>
                  <a:gd name="T16" fmla="*/ 0 h 8"/>
                  <a:gd name="T17" fmla="*/ 5 w 5"/>
                  <a:gd name="T18" fmla="*/ 8 h 8"/>
                </a:gdLst>
                <a:ahLst/>
                <a:cxnLst>
                  <a:cxn ang="T10">
                    <a:pos x="T0" y="T1"/>
                  </a:cxn>
                  <a:cxn ang="T11">
                    <a:pos x="T2" y="T3"/>
                  </a:cxn>
                  <a:cxn ang="T12">
                    <a:pos x="T4" y="T5"/>
                  </a:cxn>
                  <a:cxn ang="T13">
                    <a:pos x="T6" y="T7"/>
                  </a:cxn>
                  <a:cxn ang="T14">
                    <a:pos x="T8" y="T9"/>
                  </a:cxn>
                </a:cxnLst>
                <a:rect l="T15" t="T16" r="T17" b="T18"/>
                <a:pathLst>
                  <a:path w="5" h="8">
                    <a:moveTo>
                      <a:pt x="4" y="0"/>
                    </a:moveTo>
                    <a:lnTo>
                      <a:pt x="0" y="0"/>
                    </a:lnTo>
                    <a:lnTo>
                      <a:pt x="0" y="7"/>
                    </a:lnTo>
                    <a:lnTo>
                      <a:pt x="4" y="7"/>
                    </a:lnTo>
                    <a:lnTo>
                      <a:pt x="4"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47" name="Freeform 121"/>
              <p:cNvSpPr>
                <a:spLocks/>
              </p:cNvSpPr>
              <p:nvPr/>
            </p:nvSpPr>
            <p:spPr bwMode="auto">
              <a:xfrm>
                <a:off x="641" y="2142"/>
                <a:ext cx="1" cy="8"/>
              </a:xfrm>
              <a:custGeom>
                <a:avLst/>
                <a:gdLst>
                  <a:gd name="T0" fmla="*/ 0 w 1"/>
                  <a:gd name="T1" fmla="*/ 0 h 8"/>
                  <a:gd name="T2" fmla="*/ 0 w 1"/>
                  <a:gd name="T3" fmla="*/ 0 h 8"/>
                  <a:gd name="T4" fmla="*/ 0 w 1"/>
                  <a:gd name="T5" fmla="*/ 1 h 8"/>
                  <a:gd name="T6" fmla="*/ 0 w 1"/>
                  <a:gd name="T7" fmla="*/ 1 h 8"/>
                  <a:gd name="T8" fmla="*/ 0 w 1"/>
                  <a:gd name="T9" fmla="*/ 7 h 8"/>
                  <a:gd name="T10" fmla="*/ 0 w 1"/>
                  <a:gd name="T11" fmla="*/ 7 h 8"/>
                  <a:gd name="T12" fmla="*/ 0 w 1"/>
                  <a:gd name="T13" fmla="*/ 1 h 8"/>
                  <a:gd name="T14" fmla="*/ 0 w 1"/>
                  <a:gd name="T15" fmla="*/ 1 h 8"/>
                  <a:gd name="T16" fmla="*/ 0 w 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8"/>
                  <a:gd name="T29" fmla="*/ 1 w 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8">
                    <a:moveTo>
                      <a:pt x="0" y="0"/>
                    </a:moveTo>
                    <a:lnTo>
                      <a:pt x="0" y="0"/>
                    </a:lnTo>
                    <a:lnTo>
                      <a:pt x="0" y="1"/>
                    </a:lnTo>
                    <a:lnTo>
                      <a:pt x="0" y="7"/>
                    </a:lnTo>
                    <a:lnTo>
                      <a:pt x="0" y="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48" name="Freeform 122"/>
              <p:cNvSpPr>
                <a:spLocks/>
              </p:cNvSpPr>
              <p:nvPr/>
            </p:nvSpPr>
            <p:spPr bwMode="auto">
              <a:xfrm>
                <a:off x="650" y="2142"/>
                <a:ext cx="1" cy="8"/>
              </a:xfrm>
              <a:custGeom>
                <a:avLst/>
                <a:gdLst>
                  <a:gd name="T0" fmla="*/ 0 w 1"/>
                  <a:gd name="T1" fmla="*/ 0 h 8"/>
                  <a:gd name="T2" fmla="*/ 0 w 1"/>
                  <a:gd name="T3" fmla="*/ 0 h 8"/>
                  <a:gd name="T4" fmla="*/ 0 w 1"/>
                  <a:gd name="T5" fmla="*/ 1 h 8"/>
                  <a:gd name="T6" fmla="*/ 0 w 1"/>
                  <a:gd name="T7" fmla="*/ 1 h 8"/>
                  <a:gd name="T8" fmla="*/ 0 w 1"/>
                  <a:gd name="T9" fmla="*/ 3 h 8"/>
                  <a:gd name="T10" fmla="*/ 0 w 1"/>
                  <a:gd name="T11" fmla="*/ 3 h 8"/>
                  <a:gd name="T12" fmla="*/ 0 w 1"/>
                  <a:gd name="T13" fmla="*/ 4 h 8"/>
                  <a:gd name="T14" fmla="*/ 0 w 1"/>
                  <a:gd name="T15" fmla="*/ 4 h 8"/>
                  <a:gd name="T16" fmla="*/ 0 w 1"/>
                  <a:gd name="T17" fmla="*/ 6 h 8"/>
                  <a:gd name="T18" fmla="*/ 0 w 1"/>
                  <a:gd name="T19" fmla="*/ 6 h 8"/>
                  <a:gd name="T20" fmla="*/ 0 w 1"/>
                  <a:gd name="T21" fmla="*/ 7 h 8"/>
                  <a:gd name="T22" fmla="*/ 0 w 1"/>
                  <a:gd name="T23" fmla="*/ 7 h 8"/>
                  <a:gd name="T24" fmla="*/ 0 w 1"/>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8"/>
                  <a:gd name="T41" fmla="*/ 1 w 1"/>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8">
                    <a:moveTo>
                      <a:pt x="0" y="0"/>
                    </a:moveTo>
                    <a:lnTo>
                      <a:pt x="0" y="0"/>
                    </a:lnTo>
                    <a:lnTo>
                      <a:pt x="0" y="1"/>
                    </a:lnTo>
                    <a:lnTo>
                      <a:pt x="0" y="3"/>
                    </a:lnTo>
                    <a:lnTo>
                      <a:pt x="0" y="4"/>
                    </a:lnTo>
                    <a:lnTo>
                      <a:pt x="0" y="6"/>
                    </a:lnTo>
                    <a:lnTo>
                      <a:pt x="0" y="7"/>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49" name="Freeform 123"/>
              <p:cNvSpPr>
                <a:spLocks/>
              </p:cNvSpPr>
              <p:nvPr/>
            </p:nvSpPr>
            <p:spPr bwMode="auto">
              <a:xfrm>
                <a:off x="660" y="2142"/>
                <a:ext cx="3" cy="8"/>
              </a:xfrm>
              <a:custGeom>
                <a:avLst/>
                <a:gdLst>
                  <a:gd name="T0" fmla="*/ 0 w 3"/>
                  <a:gd name="T1" fmla="*/ 0 h 8"/>
                  <a:gd name="T2" fmla="*/ 1 w 3"/>
                  <a:gd name="T3" fmla="*/ 0 h 8"/>
                  <a:gd name="T4" fmla="*/ 2 w 3"/>
                  <a:gd name="T5" fmla="*/ 1 h 8"/>
                  <a:gd name="T6" fmla="*/ 2 w 3"/>
                  <a:gd name="T7" fmla="*/ 6 h 8"/>
                  <a:gd name="T8" fmla="*/ 1 w 3"/>
                  <a:gd name="T9" fmla="*/ 7 h 8"/>
                  <a:gd name="T10" fmla="*/ 0 w 3"/>
                  <a:gd name="T11" fmla="*/ 7 h 8"/>
                  <a:gd name="T12" fmla="*/ 0 w 3"/>
                  <a:gd name="T13" fmla="*/ 1 h 8"/>
                  <a:gd name="T14" fmla="*/ 1 w 3"/>
                  <a:gd name="T15" fmla="*/ 1 h 8"/>
                  <a:gd name="T16" fmla="*/ 1 w 3"/>
                  <a:gd name="T17" fmla="*/ 6 h 8"/>
                  <a:gd name="T18" fmla="*/ 1 w 3"/>
                  <a:gd name="T19" fmla="*/ 6 h 8"/>
                  <a:gd name="T20" fmla="*/ 1 w 3"/>
                  <a:gd name="T21" fmla="*/ 1 h 8"/>
                  <a:gd name="T22" fmla="*/ 1 w 3"/>
                  <a:gd name="T23" fmla="*/ 1 h 8"/>
                  <a:gd name="T24" fmla="*/ 0 w 3"/>
                  <a:gd name="T25" fmla="*/ 1 h 8"/>
                  <a:gd name="T26" fmla="*/ 0 w 3"/>
                  <a:gd name="T27" fmla="*/ 0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
                  <a:gd name="T43" fmla="*/ 0 h 8"/>
                  <a:gd name="T44" fmla="*/ 3 w 3"/>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 h="8">
                    <a:moveTo>
                      <a:pt x="0" y="0"/>
                    </a:moveTo>
                    <a:lnTo>
                      <a:pt x="1" y="0"/>
                    </a:lnTo>
                    <a:lnTo>
                      <a:pt x="2" y="1"/>
                    </a:lnTo>
                    <a:lnTo>
                      <a:pt x="2" y="6"/>
                    </a:lnTo>
                    <a:lnTo>
                      <a:pt x="1" y="7"/>
                    </a:lnTo>
                    <a:lnTo>
                      <a:pt x="0" y="7"/>
                    </a:lnTo>
                    <a:lnTo>
                      <a:pt x="0" y="1"/>
                    </a:lnTo>
                    <a:lnTo>
                      <a:pt x="1" y="1"/>
                    </a:lnTo>
                    <a:lnTo>
                      <a:pt x="1" y="6"/>
                    </a:lnTo>
                    <a:lnTo>
                      <a:pt x="1" y="1"/>
                    </a:lnTo>
                    <a:lnTo>
                      <a:pt x="0" y="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26" name="Group 131"/>
            <p:cNvGrpSpPr>
              <a:grpSpLocks/>
            </p:cNvGrpSpPr>
            <p:nvPr/>
          </p:nvGrpSpPr>
          <p:grpSpPr bwMode="auto">
            <a:xfrm>
              <a:off x="677" y="2142"/>
              <a:ext cx="50" cy="8"/>
              <a:chOff x="677" y="2142"/>
              <a:chExt cx="50" cy="8"/>
            </a:xfrm>
          </p:grpSpPr>
          <p:sp>
            <p:nvSpPr>
              <p:cNvPr id="108938" name="Freeform 125"/>
              <p:cNvSpPr>
                <a:spLocks/>
              </p:cNvSpPr>
              <p:nvPr/>
            </p:nvSpPr>
            <p:spPr bwMode="auto">
              <a:xfrm>
                <a:off x="677" y="2142"/>
                <a:ext cx="2" cy="8"/>
              </a:xfrm>
              <a:custGeom>
                <a:avLst/>
                <a:gdLst>
                  <a:gd name="T0" fmla="*/ 0 w 2"/>
                  <a:gd name="T1" fmla="*/ 0 h 8"/>
                  <a:gd name="T2" fmla="*/ 1 w 2"/>
                  <a:gd name="T3" fmla="*/ 0 h 8"/>
                  <a:gd name="T4" fmla="*/ 1 w 2"/>
                  <a:gd name="T5" fmla="*/ 1 h 8"/>
                  <a:gd name="T6" fmla="*/ 1 w 2"/>
                  <a:gd name="T7" fmla="*/ 2 h 8"/>
                  <a:gd name="T8" fmla="*/ 1 w 2"/>
                  <a:gd name="T9" fmla="*/ 2 h 8"/>
                  <a:gd name="T10" fmla="*/ 1 w 2"/>
                  <a:gd name="T11" fmla="*/ 1 h 8"/>
                  <a:gd name="T12" fmla="*/ 0 w 2"/>
                  <a:gd name="T13" fmla="*/ 1 h 8"/>
                  <a:gd name="T14" fmla="*/ 0 w 2"/>
                  <a:gd name="T15" fmla="*/ 3 h 8"/>
                  <a:gd name="T16" fmla="*/ 1 w 2"/>
                  <a:gd name="T17" fmla="*/ 3 h 8"/>
                  <a:gd name="T18" fmla="*/ 1 w 2"/>
                  <a:gd name="T19" fmla="*/ 3 h 8"/>
                  <a:gd name="T20" fmla="*/ 1 w 2"/>
                  <a:gd name="T21" fmla="*/ 4 h 8"/>
                  <a:gd name="T22" fmla="*/ 1 w 2"/>
                  <a:gd name="T23" fmla="*/ 6 h 8"/>
                  <a:gd name="T24" fmla="*/ 1 w 2"/>
                  <a:gd name="T25" fmla="*/ 7 h 8"/>
                  <a:gd name="T26" fmla="*/ 0 w 2"/>
                  <a:gd name="T27" fmla="*/ 7 h 8"/>
                  <a:gd name="T28" fmla="*/ 0 w 2"/>
                  <a:gd name="T29" fmla="*/ 6 h 8"/>
                  <a:gd name="T30" fmla="*/ 0 w 2"/>
                  <a:gd name="T31" fmla="*/ 5 h 8"/>
                  <a:gd name="T32" fmla="*/ 0 w 2"/>
                  <a:gd name="T33" fmla="*/ 5 h 8"/>
                  <a:gd name="T34" fmla="*/ 0 w 2"/>
                  <a:gd name="T35" fmla="*/ 6 h 8"/>
                  <a:gd name="T36" fmla="*/ 1 w 2"/>
                  <a:gd name="T37" fmla="*/ 6 h 8"/>
                  <a:gd name="T38" fmla="*/ 1 w 2"/>
                  <a:gd name="T39" fmla="*/ 4 h 8"/>
                  <a:gd name="T40" fmla="*/ 0 w 2"/>
                  <a:gd name="T41" fmla="*/ 4 h 8"/>
                  <a:gd name="T42" fmla="*/ 0 w 2"/>
                  <a:gd name="T43" fmla="*/ 3 h 8"/>
                  <a:gd name="T44" fmla="*/ 0 w 2"/>
                  <a:gd name="T45" fmla="*/ 1 h 8"/>
                  <a:gd name="T46" fmla="*/ 0 w 2"/>
                  <a:gd name="T47" fmla="*/ 0 h 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
                  <a:gd name="T73" fmla="*/ 0 h 8"/>
                  <a:gd name="T74" fmla="*/ 2 w 2"/>
                  <a:gd name="T75" fmla="*/ 8 h 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 h="8">
                    <a:moveTo>
                      <a:pt x="0" y="0"/>
                    </a:moveTo>
                    <a:lnTo>
                      <a:pt x="1" y="0"/>
                    </a:lnTo>
                    <a:lnTo>
                      <a:pt x="1" y="1"/>
                    </a:lnTo>
                    <a:lnTo>
                      <a:pt x="1" y="2"/>
                    </a:lnTo>
                    <a:lnTo>
                      <a:pt x="1" y="1"/>
                    </a:lnTo>
                    <a:lnTo>
                      <a:pt x="0" y="1"/>
                    </a:lnTo>
                    <a:lnTo>
                      <a:pt x="0" y="3"/>
                    </a:lnTo>
                    <a:lnTo>
                      <a:pt x="1" y="3"/>
                    </a:lnTo>
                    <a:lnTo>
                      <a:pt x="1" y="4"/>
                    </a:lnTo>
                    <a:lnTo>
                      <a:pt x="1" y="6"/>
                    </a:lnTo>
                    <a:lnTo>
                      <a:pt x="1" y="7"/>
                    </a:lnTo>
                    <a:lnTo>
                      <a:pt x="0" y="7"/>
                    </a:lnTo>
                    <a:lnTo>
                      <a:pt x="0" y="6"/>
                    </a:lnTo>
                    <a:lnTo>
                      <a:pt x="0" y="5"/>
                    </a:lnTo>
                    <a:lnTo>
                      <a:pt x="0" y="6"/>
                    </a:lnTo>
                    <a:lnTo>
                      <a:pt x="1" y="6"/>
                    </a:lnTo>
                    <a:lnTo>
                      <a:pt x="1" y="4"/>
                    </a:lnTo>
                    <a:lnTo>
                      <a:pt x="0" y="4"/>
                    </a:lnTo>
                    <a:lnTo>
                      <a:pt x="0" y="3"/>
                    </a:lnTo>
                    <a:lnTo>
                      <a:pt x="0" y="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39" name="Freeform 126"/>
              <p:cNvSpPr>
                <a:spLocks/>
              </p:cNvSpPr>
              <p:nvPr/>
            </p:nvSpPr>
            <p:spPr bwMode="auto">
              <a:xfrm>
                <a:off x="687" y="2142"/>
                <a:ext cx="2" cy="8"/>
              </a:xfrm>
              <a:custGeom>
                <a:avLst/>
                <a:gdLst>
                  <a:gd name="T0" fmla="*/ 0 w 2"/>
                  <a:gd name="T1" fmla="*/ 0 h 8"/>
                  <a:gd name="T2" fmla="*/ 1 w 2"/>
                  <a:gd name="T3" fmla="*/ 0 h 8"/>
                  <a:gd name="T4" fmla="*/ 1 w 2"/>
                  <a:gd name="T5" fmla="*/ 1 h 8"/>
                  <a:gd name="T6" fmla="*/ 1 w 2"/>
                  <a:gd name="T7" fmla="*/ 1 h 8"/>
                  <a:gd name="T8" fmla="*/ 1 w 2"/>
                  <a:gd name="T9" fmla="*/ 7 h 8"/>
                  <a:gd name="T10" fmla="*/ 0 w 2"/>
                  <a:gd name="T11" fmla="*/ 7 h 8"/>
                  <a:gd name="T12" fmla="*/ 0 w 2"/>
                  <a:gd name="T13" fmla="*/ 1 h 8"/>
                  <a:gd name="T14" fmla="*/ 0 w 2"/>
                  <a:gd name="T15" fmla="*/ 1 h 8"/>
                  <a:gd name="T16" fmla="*/ 0 w 2"/>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8"/>
                  <a:gd name="T29" fmla="*/ 2 w 2"/>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8">
                    <a:moveTo>
                      <a:pt x="0" y="0"/>
                    </a:moveTo>
                    <a:lnTo>
                      <a:pt x="1" y="0"/>
                    </a:lnTo>
                    <a:lnTo>
                      <a:pt x="1" y="1"/>
                    </a:lnTo>
                    <a:lnTo>
                      <a:pt x="1" y="7"/>
                    </a:lnTo>
                    <a:lnTo>
                      <a:pt x="0" y="7"/>
                    </a:lnTo>
                    <a:lnTo>
                      <a:pt x="0" y="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40" name="Freeform 127"/>
              <p:cNvSpPr>
                <a:spLocks/>
              </p:cNvSpPr>
              <p:nvPr/>
            </p:nvSpPr>
            <p:spPr bwMode="auto">
              <a:xfrm>
                <a:off x="695" y="2142"/>
                <a:ext cx="4" cy="8"/>
              </a:xfrm>
              <a:custGeom>
                <a:avLst/>
                <a:gdLst>
                  <a:gd name="T0" fmla="*/ 1 w 4"/>
                  <a:gd name="T1" fmla="*/ 0 h 8"/>
                  <a:gd name="T2" fmla="*/ 2 w 4"/>
                  <a:gd name="T3" fmla="*/ 0 h 8"/>
                  <a:gd name="T4" fmla="*/ 3 w 4"/>
                  <a:gd name="T5" fmla="*/ 7 h 8"/>
                  <a:gd name="T6" fmla="*/ 2 w 4"/>
                  <a:gd name="T7" fmla="*/ 7 h 8"/>
                  <a:gd name="T8" fmla="*/ 2 w 4"/>
                  <a:gd name="T9" fmla="*/ 6 h 8"/>
                  <a:gd name="T10" fmla="*/ 2 w 4"/>
                  <a:gd name="T11" fmla="*/ 5 h 8"/>
                  <a:gd name="T12" fmla="*/ 1 w 4"/>
                  <a:gd name="T13" fmla="*/ 1 h 8"/>
                  <a:gd name="T14" fmla="*/ 1 w 4"/>
                  <a:gd name="T15" fmla="*/ 5 h 8"/>
                  <a:gd name="T16" fmla="*/ 2 w 4"/>
                  <a:gd name="T17" fmla="*/ 5 h 8"/>
                  <a:gd name="T18" fmla="*/ 2 w 4"/>
                  <a:gd name="T19" fmla="*/ 6 h 8"/>
                  <a:gd name="T20" fmla="*/ 1 w 4"/>
                  <a:gd name="T21" fmla="*/ 6 h 8"/>
                  <a:gd name="T22" fmla="*/ 1 w 4"/>
                  <a:gd name="T23" fmla="*/ 7 h 8"/>
                  <a:gd name="T24" fmla="*/ 0 w 4"/>
                  <a:gd name="T25" fmla="*/ 7 h 8"/>
                  <a:gd name="T26" fmla="*/ 1 w 4"/>
                  <a:gd name="T27" fmla="*/ 0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
                  <a:gd name="T43" fmla="*/ 0 h 8"/>
                  <a:gd name="T44" fmla="*/ 4 w 4"/>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 h="8">
                    <a:moveTo>
                      <a:pt x="1" y="0"/>
                    </a:moveTo>
                    <a:lnTo>
                      <a:pt x="2" y="0"/>
                    </a:lnTo>
                    <a:lnTo>
                      <a:pt x="3" y="7"/>
                    </a:lnTo>
                    <a:lnTo>
                      <a:pt x="2" y="7"/>
                    </a:lnTo>
                    <a:lnTo>
                      <a:pt x="2" y="6"/>
                    </a:lnTo>
                    <a:lnTo>
                      <a:pt x="2" y="5"/>
                    </a:lnTo>
                    <a:lnTo>
                      <a:pt x="1" y="1"/>
                    </a:lnTo>
                    <a:lnTo>
                      <a:pt x="1" y="5"/>
                    </a:lnTo>
                    <a:lnTo>
                      <a:pt x="2" y="5"/>
                    </a:lnTo>
                    <a:lnTo>
                      <a:pt x="2" y="6"/>
                    </a:lnTo>
                    <a:lnTo>
                      <a:pt x="1" y="6"/>
                    </a:lnTo>
                    <a:lnTo>
                      <a:pt x="1" y="7"/>
                    </a:lnTo>
                    <a:lnTo>
                      <a:pt x="0" y="7"/>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41" name="Freeform 128"/>
              <p:cNvSpPr>
                <a:spLocks/>
              </p:cNvSpPr>
              <p:nvPr/>
            </p:nvSpPr>
            <p:spPr bwMode="auto">
              <a:xfrm>
                <a:off x="705" y="2142"/>
                <a:ext cx="1" cy="8"/>
              </a:xfrm>
              <a:custGeom>
                <a:avLst/>
                <a:gdLst>
                  <a:gd name="T0" fmla="*/ 0 w 1"/>
                  <a:gd name="T1" fmla="*/ 0 h 8"/>
                  <a:gd name="T2" fmla="*/ 0 w 1"/>
                  <a:gd name="T3" fmla="*/ 0 h 8"/>
                  <a:gd name="T4" fmla="*/ 0 w 1"/>
                  <a:gd name="T5" fmla="*/ 1 h 8"/>
                  <a:gd name="T6" fmla="*/ 0 w 1"/>
                  <a:gd name="T7" fmla="*/ 1 h 8"/>
                  <a:gd name="T8" fmla="*/ 0 w 1"/>
                  <a:gd name="T9" fmla="*/ 7 h 8"/>
                  <a:gd name="T10" fmla="*/ 0 w 1"/>
                  <a:gd name="T11" fmla="*/ 7 h 8"/>
                  <a:gd name="T12" fmla="*/ 0 w 1"/>
                  <a:gd name="T13" fmla="*/ 1 h 8"/>
                  <a:gd name="T14" fmla="*/ 0 w 1"/>
                  <a:gd name="T15" fmla="*/ 1 h 8"/>
                  <a:gd name="T16" fmla="*/ 0 w 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
                  <a:gd name="T28" fmla="*/ 0 h 8"/>
                  <a:gd name="T29" fmla="*/ 1 w 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 h="8">
                    <a:moveTo>
                      <a:pt x="0" y="0"/>
                    </a:moveTo>
                    <a:lnTo>
                      <a:pt x="0" y="0"/>
                    </a:lnTo>
                    <a:lnTo>
                      <a:pt x="0" y="1"/>
                    </a:lnTo>
                    <a:lnTo>
                      <a:pt x="0" y="7"/>
                    </a:lnTo>
                    <a:lnTo>
                      <a:pt x="0" y="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42" name="Freeform 129"/>
              <p:cNvSpPr>
                <a:spLocks/>
              </p:cNvSpPr>
              <p:nvPr/>
            </p:nvSpPr>
            <p:spPr bwMode="auto">
              <a:xfrm>
                <a:off x="715" y="2142"/>
                <a:ext cx="1" cy="8"/>
              </a:xfrm>
              <a:custGeom>
                <a:avLst/>
                <a:gdLst>
                  <a:gd name="T0" fmla="*/ 0 w 1"/>
                  <a:gd name="T1" fmla="*/ 0 h 8"/>
                  <a:gd name="T2" fmla="*/ 0 w 1"/>
                  <a:gd name="T3" fmla="*/ 0 h 8"/>
                  <a:gd name="T4" fmla="*/ 0 w 1"/>
                  <a:gd name="T5" fmla="*/ 1 h 8"/>
                  <a:gd name="T6" fmla="*/ 0 w 1"/>
                  <a:gd name="T7" fmla="*/ 1 h 8"/>
                  <a:gd name="T8" fmla="*/ 0 w 1"/>
                  <a:gd name="T9" fmla="*/ 3 h 8"/>
                  <a:gd name="T10" fmla="*/ 0 w 1"/>
                  <a:gd name="T11" fmla="*/ 3 h 8"/>
                  <a:gd name="T12" fmla="*/ 0 w 1"/>
                  <a:gd name="T13" fmla="*/ 4 h 8"/>
                  <a:gd name="T14" fmla="*/ 0 w 1"/>
                  <a:gd name="T15" fmla="*/ 4 h 8"/>
                  <a:gd name="T16" fmla="*/ 0 w 1"/>
                  <a:gd name="T17" fmla="*/ 6 h 8"/>
                  <a:gd name="T18" fmla="*/ 0 w 1"/>
                  <a:gd name="T19" fmla="*/ 6 h 8"/>
                  <a:gd name="T20" fmla="*/ 0 w 1"/>
                  <a:gd name="T21" fmla="*/ 7 h 8"/>
                  <a:gd name="T22" fmla="*/ 0 w 1"/>
                  <a:gd name="T23" fmla="*/ 7 h 8"/>
                  <a:gd name="T24" fmla="*/ 0 w 1"/>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8"/>
                  <a:gd name="T41" fmla="*/ 1 w 1"/>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8">
                    <a:moveTo>
                      <a:pt x="0" y="0"/>
                    </a:moveTo>
                    <a:lnTo>
                      <a:pt x="0" y="0"/>
                    </a:lnTo>
                    <a:lnTo>
                      <a:pt x="0" y="1"/>
                    </a:lnTo>
                    <a:lnTo>
                      <a:pt x="0" y="3"/>
                    </a:lnTo>
                    <a:lnTo>
                      <a:pt x="0" y="4"/>
                    </a:lnTo>
                    <a:lnTo>
                      <a:pt x="0" y="6"/>
                    </a:lnTo>
                    <a:lnTo>
                      <a:pt x="0" y="7"/>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43" name="Freeform 130"/>
              <p:cNvSpPr>
                <a:spLocks/>
              </p:cNvSpPr>
              <p:nvPr/>
            </p:nvSpPr>
            <p:spPr bwMode="auto">
              <a:xfrm>
                <a:off x="725" y="2142"/>
                <a:ext cx="2" cy="8"/>
              </a:xfrm>
              <a:custGeom>
                <a:avLst/>
                <a:gdLst>
                  <a:gd name="T0" fmla="*/ 0 w 2"/>
                  <a:gd name="T1" fmla="*/ 0 h 8"/>
                  <a:gd name="T2" fmla="*/ 1 w 2"/>
                  <a:gd name="T3" fmla="*/ 0 h 8"/>
                  <a:gd name="T4" fmla="*/ 1 w 2"/>
                  <a:gd name="T5" fmla="*/ 1 h 8"/>
                  <a:gd name="T6" fmla="*/ 1 w 2"/>
                  <a:gd name="T7" fmla="*/ 2 h 8"/>
                  <a:gd name="T8" fmla="*/ 1 w 2"/>
                  <a:gd name="T9" fmla="*/ 2 h 8"/>
                  <a:gd name="T10" fmla="*/ 1 w 2"/>
                  <a:gd name="T11" fmla="*/ 1 h 8"/>
                  <a:gd name="T12" fmla="*/ 0 w 2"/>
                  <a:gd name="T13" fmla="*/ 1 h 8"/>
                  <a:gd name="T14" fmla="*/ 0 w 2"/>
                  <a:gd name="T15" fmla="*/ 3 h 8"/>
                  <a:gd name="T16" fmla="*/ 1 w 2"/>
                  <a:gd name="T17" fmla="*/ 3 h 8"/>
                  <a:gd name="T18" fmla="*/ 1 w 2"/>
                  <a:gd name="T19" fmla="*/ 4 h 8"/>
                  <a:gd name="T20" fmla="*/ 1 w 2"/>
                  <a:gd name="T21" fmla="*/ 6 h 8"/>
                  <a:gd name="T22" fmla="*/ 1 w 2"/>
                  <a:gd name="T23" fmla="*/ 7 h 8"/>
                  <a:gd name="T24" fmla="*/ 0 w 2"/>
                  <a:gd name="T25" fmla="*/ 7 h 8"/>
                  <a:gd name="T26" fmla="*/ 0 w 2"/>
                  <a:gd name="T27" fmla="*/ 6 h 8"/>
                  <a:gd name="T28" fmla="*/ 0 w 2"/>
                  <a:gd name="T29" fmla="*/ 5 h 8"/>
                  <a:gd name="T30" fmla="*/ 0 w 2"/>
                  <a:gd name="T31" fmla="*/ 5 h 8"/>
                  <a:gd name="T32" fmla="*/ 0 w 2"/>
                  <a:gd name="T33" fmla="*/ 6 h 8"/>
                  <a:gd name="T34" fmla="*/ 1 w 2"/>
                  <a:gd name="T35" fmla="*/ 6 h 8"/>
                  <a:gd name="T36" fmla="*/ 1 w 2"/>
                  <a:gd name="T37" fmla="*/ 4 h 8"/>
                  <a:gd name="T38" fmla="*/ 0 w 2"/>
                  <a:gd name="T39" fmla="*/ 4 h 8"/>
                  <a:gd name="T40" fmla="*/ 0 w 2"/>
                  <a:gd name="T41" fmla="*/ 3 h 8"/>
                  <a:gd name="T42" fmla="*/ 0 w 2"/>
                  <a:gd name="T43" fmla="*/ 1 h 8"/>
                  <a:gd name="T44" fmla="*/ 0 w 2"/>
                  <a:gd name="T45" fmla="*/ 0 h 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
                  <a:gd name="T70" fmla="*/ 0 h 8"/>
                  <a:gd name="T71" fmla="*/ 2 w 2"/>
                  <a:gd name="T72" fmla="*/ 8 h 8"/>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 h="8">
                    <a:moveTo>
                      <a:pt x="0" y="0"/>
                    </a:moveTo>
                    <a:lnTo>
                      <a:pt x="1" y="0"/>
                    </a:lnTo>
                    <a:lnTo>
                      <a:pt x="1" y="1"/>
                    </a:lnTo>
                    <a:lnTo>
                      <a:pt x="1" y="2"/>
                    </a:lnTo>
                    <a:lnTo>
                      <a:pt x="1" y="1"/>
                    </a:lnTo>
                    <a:lnTo>
                      <a:pt x="0" y="1"/>
                    </a:lnTo>
                    <a:lnTo>
                      <a:pt x="0" y="3"/>
                    </a:lnTo>
                    <a:lnTo>
                      <a:pt x="1" y="3"/>
                    </a:lnTo>
                    <a:lnTo>
                      <a:pt x="1" y="4"/>
                    </a:lnTo>
                    <a:lnTo>
                      <a:pt x="1" y="6"/>
                    </a:lnTo>
                    <a:lnTo>
                      <a:pt x="1" y="7"/>
                    </a:lnTo>
                    <a:lnTo>
                      <a:pt x="0" y="7"/>
                    </a:lnTo>
                    <a:lnTo>
                      <a:pt x="0" y="6"/>
                    </a:lnTo>
                    <a:lnTo>
                      <a:pt x="0" y="5"/>
                    </a:lnTo>
                    <a:lnTo>
                      <a:pt x="0" y="6"/>
                    </a:lnTo>
                    <a:lnTo>
                      <a:pt x="1" y="6"/>
                    </a:lnTo>
                    <a:lnTo>
                      <a:pt x="1" y="4"/>
                    </a:lnTo>
                    <a:lnTo>
                      <a:pt x="0" y="4"/>
                    </a:lnTo>
                    <a:lnTo>
                      <a:pt x="0" y="3"/>
                    </a:lnTo>
                    <a:lnTo>
                      <a:pt x="0" y="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27" name="Group 134"/>
            <p:cNvGrpSpPr>
              <a:grpSpLocks/>
            </p:cNvGrpSpPr>
            <p:nvPr/>
          </p:nvGrpSpPr>
          <p:grpSpPr bwMode="auto">
            <a:xfrm>
              <a:off x="740" y="2142"/>
              <a:ext cx="13" cy="8"/>
              <a:chOff x="740" y="2142"/>
              <a:chExt cx="13" cy="8"/>
            </a:xfrm>
          </p:grpSpPr>
          <p:sp>
            <p:nvSpPr>
              <p:cNvPr id="108936" name="Freeform 132"/>
              <p:cNvSpPr>
                <a:spLocks/>
              </p:cNvSpPr>
              <p:nvPr/>
            </p:nvSpPr>
            <p:spPr bwMode="auto">
              <a:xfrm>
                <a:off x="740" y="2142"/>
                <a:ext cx="3" cy="8"/>
              </a:xfrm>
              <a:custGeom>
                <a:avLst/>
                <a:gdLst>
                  <a:gd name="T0" fmla="*/ 1 w 3"/>
                  <a:gd name="T1" fmla="*/ 0 h 8"/>
                  <a:gd name="T2" fmla="*/ 2 w 3"/>
                  <a:gd name="T3" fmla="*/ 0 h 8"/>
                  <a:gd name="T4" fmla="*/ 2 w 3"/>
                  <a:gd name="T5" fmla="*/ 1 h 8"/>
                  <a:gd name="T6" fmla="*/ 2 w 3"/>
                  <a:gd name="T7" fmla="*/ 6 h 8"/>
                  <a:gd name="T8" fmla="*/ 2 w 3"/>
                  <a:gd name="T9" fmla="*/ 7 h 8"/>
                  <a:gd name="T10" fmla="*/ 1 w 3"/>
                  <a:gd name="T11" fmla="*/ 7 h 8"/>
                  <a:gd name="T12" fmla="*/ 1 w 3"/>
                  <a:gd name="T13" fmla="*/ 7 h 8"/>
                  <a:gd name="T14" fmla="*/ 1 w 3"/>
                  <a:gd name="T15" fmla="*/ 7 h 8"/>
                  <a:gd name="T16" fmla="*/ 0 w 3"/>
                  <a:gd name="T17" fmla="*/ 6 h 8"/>
                  <a:gd name="T18" fmla="*/ 1 w 3"/>
                  <a:gd name="T19" fmla="*/ 6 h 8"/>
                  <a:gd name="T20" fmla="*/ 1 w 3"/>
                  <a:gd name="T21" fmla="*/ 6 h 8"/>
                  <a:gd name="T22" fmla="*/ 1 w 3"/>
                  <a:gd name="T23" fmla="*/ 1 h 8"/>
                  <a:gd name="T24" fmla="*/ 1 w 3"/>
                  <a:gd name="T25" fmla="*/ 1 h 8"/>
                  <a:gd name="T26" fmla="*/ 1 w 3"/>
                  <a:gd name="T27" fmla="*/ 6 h 8"/>
                  <a:gd name="T28" fmla="*/ 0 w 3"/>
                  <a:gd name="T29" fmla="*/ 6 h 8"/>
                  <a:gd name="T30" fmla="*/ 0 w 3"/>
                  <a:gd name="T31" fmla="*/ 1 h 8"/>
                  <a:gd name="T32" fmla="*/ 1 w 3"/>
                  <a:gd name="T33" fmla="*/ 0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
                  <a:gd name="T52" fmla="*/ 0 h 8"/>
                  <a:gd name="T53" fmla="*/ 3 w 3"/>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 h="8">
                    <a:moveTo>
                      <a:pt x="1" y="0"/>
                    </a:moveTo>
                    <a:lnTo>
                      <a:pt x="2" y="0"/>
                    </a:lnTo>
                    <a:lnTo>
                      <a:pt x="2" y="1"/>
                    </a:lnTo>
                    <a:lnTo>
                      <a:pt x="2" y="6"/>
                    </a:lnTo>
                    <a:lnTo>
                      <a:pt x="2" y="7"/>
                    </a:lnTo>
                    <a:lnTo>
                      <a:pt x="1" y="7"/>
                    </a:lnTo>
                    <a:lnTo>
                      <a:pt x="0" y="6"/>
                    </a:lnTo>
                    <a:lnTo>
                      <a:pt x="1" y="6"/>
                    </a:lnTo>
                    <a:lnTo>
                      <a:pt x="1" y="1"/>
                    </a:lnTo>
                    <a:lnTo>
                      <a:pt x="1" y="6"/>
                    </a:lnTo>
                    <a:lnTo>
                      <a:pt x="0" y="6"/>
                    </a:lnTo>
                    <a:lnTo>
                      <a:pt x="0" y="1"/>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37" name="Freeform 133"/>
              <p:cNvSpPr>
                <a:spLocks/>
              </p:cNvSpPr>
              <p:nvPr/>
            </p:nvSpPr>
            <p:spPr bwMode="auto">
              <a:xfrm>
                <a:off x="752" y="2142"/>
                <a:ext cx="1" cy="8"/>
              </a:xfrm>
              <a:custGeom>
                <a:avLst/>
                <a:gdLst>
                  <a:gd name="T0" fmla="*/ 0 w 1"/>
                  <a:gd name="T1" fmla="*/ 0 h 8"/>
                  <a:gd name="T2" fmla="*/ 0 w 1"/>
                  <a:gd name="T3" fmla="*/ 0 h 8"/>
                  <a:gd name="T4" fmla="*/ 0 w 1"/>
                  <a:gd name="T5" fmla="*/ 1 h 8"/>
                  <a:gd name="T6" fmla="*/ 0 w 1"/>
                  <a:gd name="T7" fmla="*/ 1 h 8"/>
                  <a:gd name="T8" fmla="*/ 0 w 1"/>
                  <a:gd name="T9" fmla="*/ 3 h 8"/>
                  <a:gd name="T10" fmla="*/ 0 w 1"/>
                  <a:gd name="T11" fmla="*/ 3 h 8"/>
                  <a:gd name="T12" fmla="*/ 0 w 1"/>
                  <a:gd name="T13" fmla="*/ 4 h 8"/>
                  <a:gd name="T14" fmla="*/ 0 w 1"/>
                  <a:gd name="T15" fmla="*/ 4 h 8"/>
                  <a:gd name="T16" fmla="*/ 0 w 1"/>
                  <a:gd name="T17" fmla="*/ 7 h 8"/>
                  <a:gd name="T18" fmla="*/ 0 w 1"/>
                  <a:gd name="T19" fmla="*/ 7 h 8"/>
                  <a:gd name="T20" fmla="*/ 0 w 1"/>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8"/>
                  <a:gd name="T35" fmla="*/ 1 w 1"/>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8">
                    <a:moveTo>
                      <a:pt x="0" y="0"/>
                    </a:moveTo>
                    <a:lnTo>
                      <a:pt x="0" y="0"/>
                    </a:lnTo>
                    <a:lnTo>
                      <a:pt x="0" y="1"/>
                    </a:lnTo>
                    <a:lnTo>
                      <a:pt x="0" y="3"/>
                    </a:lnTo>
                    <a:lnTo>
                      <a:pt x="0" y="4"/>
                    </a:lnTo>
                    <a:lnTo>
                      <a:pt x="0" y="7"/>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28" name="Group 142"/>
            <p:cNvGrpSpPr>
              <a:grpSpLocks/>
            </p:cNvGrpSpPr>
            <p:nvPr/>
          </p:nvGrpSpPr>
          <p:grpSpPr bwMode="auto">
            <a:xfrm>
              <a:off x="765" y="2142"/>
              <a:ext cx="68" cy="8"/>
              <a:chOff x="765" y="2142"/>
              <a:chExt cx="68" cy="8"/>
            </a:xfrm>
          </p:grpSpPr>
          <p:sp>
            <p:nvSpPr>
              <p:cNvPr id="108929" name="Freeform 135"/>
              <p:cNvSpPr>
                <a:spLocks/>
              </p:cNvSpPr>
              <p:nvPr/>
            </p:nvSpPr>
            <p:spPr bwMode="auto">
              <a:xfrm>
                <a:off x="765" y="2142"/>
                <a:ext cx="4" cy="8"/>
              </a:xfrm>
              <a:custGeom>
                <a:avLst/>
                <a:gdLst>
                  <a:gd name="T0" fmla="*/ 1 w 4"/>
                  <a:gd name="T1" fmla="*/ 0 h 8"/>
                  <a:gd name="T2" fmla="*/ 2 w 4"/>
                  <a:gd name="T3" fmla="*/ 0 h 8"/>
                  <a:gd name="T4" fmla="*/ 3 w 4"/>
                  <a:gd name="T5" fmla="*/ 7 h 8"/>
                  <a:gd name="T6" fmla="*/ 2 w 4"/>
                  <a:gd name="T7" fmla="*/ 7 h 8"/>
                  <a:gd name="T8" fmla="*/ 2 w 4"/>
                  <a:gd name="T9" fmla="*/ 6 h 8"/>
                  <a:gd name="T10" fmla="*/ 2 w 4"/>
                  <a:gd name="T11" fmla="*/ 5 h 8"/>
                  <a:gd name="T12" fmla="*/ 2 w 4"/>
                  <a:gd name="T13" fmla="*/ 1 h 8"/>
                  <a:gd name="T14" fmla="*/ 1 w 4"/>
                  <a:gd name="T15" fmla="*/ 5 h 8"/>
                  <a:gd name="T16" fmla="*/ 2 w 4"/>
                  <a:gd name="T17" fmla="*/ 5 h 8"/>
                  <a:gd name="T18" fmla="*/ 2 w 4"/>
                  <a:gd name="T19" fmla="*/ 6 h 8"/>
                  <a:gd name="T20" fmla="*/ 1 w 4"/>
                  <a:gd name="T21" fmla="*/ 6 h 8"/>
                  <a:gd name="T22" fmla="*/ 1 w 4"/>
                  <a:gd name="T23" fmla="*/ 7 h 8"/>
                  <a:gd name="T24" fmla="*/ 0 w 4"/>
                  <a:gd name="T25" fmla="*/ 7 h 8"/>
                  <a:gd name="T26" fmla="*/ 1 w 4"/>
                  <a:gd name="T27" fmla="*/ 0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
                  <a:gd name="T43" fmla="*/ 0 h 8"/>
                  <a:gd name="T44" fmla="*/ 4 w 4"/>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 h="8">
                    <a:moveTo>
                      <a:pt x="1" y="0"/>
                    </a:moveTo>
                    <a:lnTo>
                      <a:pt x="2" y="0"/>
                    </a:lnTo>
                    <a:lnTo>
                      <a:pt x="3" y="7"/>
                    </a:lnTo>
                    <a:lnTo>
                      <a:pt x="2" y="7"/>
                    </a:lnTo>
                    <a:lnTo>
                      <a:pt x="2" y="6"/>
                    </a:lnTo>
                    <a:lnTo>
                      <a:pt x="2" y="5"/>
                    </a:lnTo>
                    <a:lnTo>
                      <a:pt x="2" y="1"/>
                    </a:lnTo>
                    <a:lnTo>
                      <a:pt x="1" y="5"/>
                    </a:lnTo>
                    <a:lnTo>
                      <a:pt x="2" y="5"/>
                    </a:lnTo>
                    <a:lnTo>
                      <a:pt x="2" y="6"/>
                    </a:lnTo>
                    <a:lnTo>
                      <a:pt x="1" y="6"/>
                    </a:lnTo>
                    <a:lnTo>
                      <a:pt x="1" y="7"/>
                    </a:lnTo>
                    <a:lnTo>
                      <a:pt x="0" y="7"/>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30" name="Freeform 136"/>
              <p:cNvSpPr>
                <a:spLocks/>
              </p:cNvSpPr>
              <p:nvPr/>
            </p:nvSpPr>
            <p:spPr bwMode="auto">
              <a:xfrm>
                <a:off x="777" y="2142"/>
                <a:ext cx="6" cy="8"/>
              </a:xfrm>
              <a:custGeom>
                <a:avLst/>
                <a:gdLst>
                  <a:gd name="T0" fmla="*/ 0 w 6"/>
                  <a:gd name="T1" fmla="*/ 7 h 8"/>
                  <a:gd name="T2" fmla="*/ 2 w 6"/>
                  <a:gd name="T3" fmla="*/ 7 h 8"/>
                  <a:gd name="T4" fmla="*/ 2 w 6"/>
                  <a:gd name="T5" fmla="*/ 3 h 8"/>
                  <a:gd name="T6" fmla="*/ 2 w 6"/>
                  <a:gd name="T7" fmla="*/ 7 h 8"/>
                  <a:gd name="T8" fmla="*/ 3 w 6"/>
                  <a:gd name="T9" fmla="*/ 7 h 8"/>
                  <a:gd name="T10" fmla="*/ 3 w 6"/>
                  <a:gd name="T11" fmla="*/ 3 h 8"/>
                  <a:gd name="T12" fmla="*/ 3 w 6"/>
                  <a:gd name="T13" fmla="*/ 7 h 8"/>
                  <a:gd name="T14" fmla="*/ 5 w 6"/>
                  <a:gd name="T15" fmla="*/ 7 h 8"/>
                  <a:gd name="T16" fmla="*/ 5 w 6"/>
                  <a:gd name="T17" fmla="*/ 0 h 8"/>
                  <a:gd name="T18" fmla="*/ 3 w 6"/>
                  <a:gd name="T19" fmla="*/ 0 h 8"/>
                  <a:gd name="T20" fmla="*/ 3 w 6"/>
                  <a:gd name="T21" fmla="*/ 3 h 8"/>
                  <a:gd name="T22" fmla="*/ 2 w 6"/>
                  <a:gd name="T23" fmla="*/ 0 h 8"/>
                  <a:gd name="T24" fmla="*/ 0 w 6"/>
                  <a:gd name="T25" fmla="*/ 0 h 8"/>
                  <a:gd name="T26" fmla="*/ 0 w 6"/>
                  <a:gd name="T27" fmla="*/ 7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8"/>
                  <a:gd name="T44" fmla="*/ 6 w 6"/>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8">
                    <a:moveTo>
                      <a:pt x="0" y="7"/>
                    </a:moveTo>
                    <a:lnTo>
                      <a:pt x="2" y="7"/>
                    </a:lnTo>
                    <a:lnTo>
                      <a:pt x="2" y="3"/>
                    </a:lnTo>
                    <a:lnTo>
                      <a:pt x="2" y="7"/>
                    </a:lnTo>
                    <a:lnTo>
                      <a:pt x="3" y="7"/>
                    </a:lnTo>
                    <a:lnTo>
                      <a:pt x="3" y="3"/>
                    </a:lnTo>
                    <a:lnTo>
                      <a:pt x="3" y="7"/>
                    </a:lnTo>
                    <a:lnTo>
                      <a:pt x="5" y="7"/>
                    </a:lnTo>
                    <a:lnTo>
                      <a:pt x="5" y="0"/>
                    </a:lnTo>
                    <a:lnTo>
                      <a:pt x="3" y="0"/>
                    </a:lnTo>
                    <a:lnTo>
                      <a:pt x="3" y="3"/>
                    </a:lnTo>
                    <a:lnTo>
                      <a:pt x="2" y="0"/>
                    </a:lnTo>
                    <a:lnTo>
                      <a:pt x="0" y="0"/>
                    </a:lnTo>
                    <a:lnTo>
                      <a:pt x="0" y="7"/>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31" name="Freeform 137"/>
              <p:cNvSpPr>
                <a:spLocks/>
              </p:cNvSpPr>
              <p:nvPr/>
            </p:nvSpPr>
            <p:spPr bwMode="auto">
              <a:xfrm>
                <a:off x="792" y="2142"/>
                <a:ext cx="1" cy="8"/>
              </a:xfrm>
              <a:custGeom>
                <a:avLst/>
                <a:gdLst>
                  <a:gd name="T0" fmla="*/ 0 w 1"/>
                  <a:gd name="T1" fmla="*/ 0 h 8"/>
                  <a:gd name="T2" fmla="*/ 0 w 1"/>
                  <a:gd name="T3" fmla="*/ 0 h 8"/>
                  <a:gd name="T4" fmla="*/ 0 w 1"/>
                  <a:gd name="T5" fmla="*/ 1 h 8"/>
                  <a:gd name="T6" fmla="*/ 0 w 1"/>
                  <a:gd name="T7" fmla="*/ 1 h 8"/>
                  <a:gd name="T8" fmla="*/ 0 w 1"/>
                  <a:gd name="T9" fmla="*/ 3 h 8"/>
                  <a:gd name="T10" fmla="*/ 0 w 1"/>
                  <a:gd name="T11" fmla="*/ 3 h 8"/>
                  <a:gd name="T12" fmla="*/ 0 w 1"/>
                  <a:gd name="T13" fmla="*/ 4 h 8"/>
                  <a:gd name="T14" fmla="*/ 0 w 1"/>
                  <a:gd name="T15" fmla="*/ 4 h 8"/>
                  <a:gd name="T16" fmla="*/ 0 w 1"/>
                  <a:gd name="T17" fmla="*/ 6 h 8"/>
                  <a:gd name="T18" fmla="*/ 0 w 1"/>
                  <a:gd name="T19" fmla="*/ 6 h 8"/>
                  <a:gd name="T20" fmla="*/ 0 w 1"/>
                  <a:gd name="T21" fmla="*/ 7 h 8"/>
                  <a:gd name="T22" fmla="*/ 0 w 1"/>
                  <a:gd name="T23" fmla="*/ 7 h 8"/>
                  <a:gd name="T24" fmla="*/ 0 w 1"/>
                  <a:gd name="T25" fmla="*/ 0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
                  <a:gd name="T40" fmla="*/ 0 h 8"/>
                  <a:gd name="T41" fmla="*/ 1 w 1"/>
                  <a:gd name="T42" fmla="*/ 8 h 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 h="8">
                    <a:moveTo>
                      <a:pt x="0" y="0"/>
                    </a:moveTo>
                    <a:lnTo>
                      <a:pt x="0" y="0"/>
                    </a:lnTo>
                    <a:lnTo>
                      <a:pt x="0" y="1"/>
                    </a:lnTo>
                    <a:lnTo>
                      <a:pt x="0" y="3"/>
                    </a:lnTo>
                    <a:lnTo>
                      <a:pt x="0" y="4"/>
                    </a:lnTo>
                    <a:lnTo>
                      <a:pt x="0" y="6"/>
                    </a:lnTo>
                    <a:lnTo>
                      <a:pt x="0" y="7"/>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32" name="Freeform 138"/>
              <p:cNvSpPr>
                <a:spLocks/>
              </p:cNvSpPr>
              <p:nvPr/>
            </p:nvSpPr>
            <p:spPr bwMode="auto">
              <a:xfrm>
                <a:off x="802" y="2142"/>
                <a:ext cx="2" cy="8"/>
              </a:xfrm>
              <a:custGeom>
                <a:avLst/>
                <a:gdLst>
                  <a:gd name="T0" fmla="*/ 0 w 2"/>
                  <a:gd name="T1" fmla="*/ 0 h 8"/>
                  <a:gd name="T2" fmla="*/ 1 w 2"/>
                  <a:gd name="T3" fmla="*/ 0 h 8"/>
                  <a:gd name="T4" fmla="*/ 1 w 2"/>
                  <a:gd name="T5" fmla="*/ 1 h 8"/>
                  <a:gd name="T6" fmla="*/ 1 w 2"/>
                  <a:gd name="T7" fmla="*/ 3 h 8"/>
                  <a:gd name="T8" fmla="*/ 1 w 2"/>
                  <a:gd name="T9" fmla="*/ 4 h 8"/>
                  <a:gd name="T10" fmla="*/ 1 w 2"/>
                  <a:gd name="T11" fmla="*/ 4 h 8"/>
                  <a:gd name="T12" fmla="*/ 1 w 2"/>
                  <a:gd name="T13" fmla="*/ 7 h 8"/>
                  <a:gd name="T14" fmla="*/ 1 w 2"/>
                  <a:gd name="T15" fmla="*/ 7 h 8"/>
                  <a:gd name="T16" fmla="*/ 1 w 2"/>
                  <a:gd name="T17" fmla="*/ 4 h 8"/>
                  <a:gd name="T18" fmla="*/ 1 w 2"/>
                  <a:gd name="T19" fmla="*/ 3 h 8"/>
                  <a:gd name="T20" fmla="*/ 0 w 2"/>
                  <a:gd name="T21" fmla="*/ 3 h 8"/>
                  <a:gd name="T22" fmla="*/ 0 w 2"/>
                  <a:gd name="T23" fmla="*/ 1 h 8"/>
                  <a:gd name="T24" fmla="*/ 1 w 2"/>
                  <a:gd name="T25" fmla="*/ 1 h 8"/>
                  <a:gd name="T26" fmla="*/ 1 w 2"/>
                  <a:gd name="T27" fmla="*/ 3 h 8"/>
                  <a:gd name="T28" fmla="*/ 1 w 2"/>
                  <a:gd name="T29" fmla="*/ 4 h 8"/>
                  <a:gd name="T30" fmla="*/ 0 w 2"/>
                  <a:gd name="T31" fmla="*/ 4 h 8"/>
                  <a:gd name="T32" fmla="*/ 0 w 2"/>
                  <a:gd name="T33" fmla="*/ 7 h 8"/>
                  <a:gd name="T34" fmla="*/ 0 w 2"/>
                  <a:gd name="T35" fmla="*/ 7 h 8"/>
                  <a:gd name="T36" fmla="*/ 0 w 2"/>
                  <a:gd name="T37" fmla="*/ 0 h 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
                  <a:gd name="T58" fmla="*/ 0 h 8"/>
                  <a:gd name="T59" fmla="*/ 2 w 2"/>
                  <a:gd name="T60" fmla="*/ 8 h 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 h="8">
                    <a:moveTo>
                      <a:pt x="0" y="0"/>
                    </a:moveTo>
                    <a:lnTo>
                      <a:pt x="1" y="0"/>
                    </a:lnTo>
                    <a:lnTo>
                      <a:pt x="1" y="1"/>
                    </a:lnTo>
                    <a:lnTo>
                      <a:pt x="1" y="3"/>
                    </a:lnTo>
                    <a:lnTo>
                      <a:pt x="1" y="4"/>
                    </a:lnTo>
                    <a:lnTo>
                      <a:pt x="1" y="7"/>
                    </a:lnTo>
                    <a:lnTo>
                      <a:pt x="1" y="4"/>
                    </a:lnTo>
                    <a:lnTo>
                      <a:pt x="1" y="3"/>
                    </a:lnTo>
                    <a:lnTo>
                      <a:pt x="0" y="3"/>
                    </a:lnTo>
                    <a:lnTo>
                      <a:pt x="0" y="1"/>
                    </a:lnTo>
                    <a:lnTo>
                      <a:pt x="1" y="1"/>
                    </a:lnTo>
                    <a:lnTo>
                      <a:pt x="1" y="3"/>
                    </a:lnTo>
                    <a:lnTo>
                      <a:pt x="1" y="4"/>
                    </a:lnTo>
                    <a:lnTo>
                      <a:pt x="0" y="4"/>
                    </a:lnTo>
                    <a:lnTo>
                      <a:pt x="0" y="7"/>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33" name="Freeform 139"/>
              <p:cNvSpPr>
                <a:spLocks/>
              </p:cNvSpPr>
              <p:nvPr/>
            </p:nvSpPr>
            <p:spPr bwMode="auto">
              <a:xfrm>
                <a:off x="808" y="2142"/>
                <a:ext cx="6" cy="8"/>
              </a:xfrm>
              <a:custGeom>
                <a:avLst/>
                <a:gdLst>
                  <a:gd name="T0" fmla="*/ 5 w 6"/>
                  <a:gd name="T1" fmla="*/ 0 h 8"/>
                  <a:gd name="T2" fmla="*/ 0 w 6"/>
                  <a:gd name="T3" fmla="*/ 0 h 8"/>
                  <a:gd name="T4" fmla="*/ 0 w 6"/>
                  <a:gd name="T5" fmla="*/ 7 h 8"/>
                  <a:gd name="T6" fmla="*/ 5 w 6"/>
                  <a:gd name="T7" fmla="*/ 7 h 8"/>
                  <a:gd name="T8" fmla="*/ 5 w 6"/>
                  <a:gd name="T9" fmla="*/ 0 h 8"/>
                  <a:gd name="T10" fmla="*/ 0 60000 65536"/>
                  <a:gd name="T11" fmla="*/ 0 60000 65536"/>
                  <a:gd name="T12" fmla="*/ 0 60000 65536"/>
                  <a:gd name="T13" fmla="*/ 0 60000 65536"/>
                  <a:gd name="T14" fmla="*/ 0 60000 65536"/>
                  <a:gd name="T15" fmla="*/ 0 w 6"/>
                  <a:gd name="T16" fmla="*/ 0 h 8"/>
                  <a:gd name="T17" fmla="*/ 6 w 6"/>
                  <a:gd name="T18" fmla="*/ 8 h 8"/>
                </a:gdLst>
                <a:ahLst/>
                <a:cxnLst>
                  <a:cxn ang="T10">
                    <a:pos x="T0" y="T1"/>
                  </a:cxn>
                  <a:cxn ang="T11">
                    <a:pos x="T2" y="T3"/>
                  </a:cxn>
                  <a:cxn ang="T12">
                    <a:pos x="T4" y="T5"/>
                  </a:cxn>
                  <a:cxn ang="T13">
                    <a:pos x="T6" y="T7"/>
                  </a:cxn>
                  <a:cxn ang="T14">
                    <a:pos x="T8" y="T9"/>
                  </a:cxn>
                </a:cxnLst>
                <a:rect l="T15" t="T16" r="T17" b="T18"/>
                <a:pathLst>
                  <a:path w="6" h="8">
                    <a:moveTo>
                      <a:pt x="5" y="0"/>
                    </a:moveTo>
                    <a:lnTo>
                      <a:pt x="0" y="0"/>
                    </a:lnTo>
                    <a:lnTo>
                      <a:pt x="0" y="7"/>
                    </a:lnTo>
                    <a:lnTo>
                      <a:pt x="5" y="7"/>
                    </a:lnTo>
                    <a:lnTo>
                      <a:pt x="5"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34" name="Freeform 140"/>
              <p:cNvSpPr>
                <a:spLocks/>
              </p:cNvSpPr>
              <p:nvPr/>
            </p:nvSpPr>
            <p:spPr bwMode="auto">
              <a:xfrm>
                <a:off x="818" y="2142"/>
                <a:ext cx="3" cy="8"/>
              </a:xfrm>
              <a:custGeom>
                <a:avLst/>
                <a:gdLst>
                  <a:gd name="T0" fmla="*/ 1 w 3"/>
                  <a:gd name="T1" fmla="*/ 0 h 8"/>
                  <a:gd name="T2" fmla="*/ 1 w 3"/>
                  <a:gd name="T3" fmla="*/ 0 h 8"/>
                  <a:gd name="T4" fmla="*/ 2 w 3"/>
                  <a:gd name="T5" fmla="*/ 1 h 8"/>
                  <a:gd name="T6" fmla="*/ 2 w 3"/>
                  <a:gd name="T7" fmla="*/ 3 h 8"/>
                  <a:gd name="T8" fmla="*/ 1 w 3"/>
                  <a:gd name="T9" fmla="*/ 3 h 8"/>
                  <a:gd name="T10" fmla="*/ 1 w 3"/>
                  <a:gd name="T11" fmla="*/ 1 h 8"/>
                  <a:gd name="T12" fmla="*/ 1 w 3"/>
                  <a:gd name="T13" fmla="*/ 1 h 8"/>
                  <a:gd name="T14" fmla="*/ 1 w 3"/>
                  <a:gd name="T15" fmla="*/ 6 h 8"/>
                  <a:gd name="T16" fmla="*/ 1 w 3"/>
                  <a:gd name="T17" fmla="*/ 6 h 8"/>
                  <a:gd name="T18" fmla="*/ 1 w 3"/>
                  <a:gd name="T19" fmla="*/ 4 h 8"/>
                  <a:gd name="T20" fmla="*/ 2 w 3"/>
                  <a:gd name="T21" fmla="*/ 4 h 8"/>
                  <a:gd name="T22" fmla="*/ 2 w 3"/>
                  <a:gd name="T23" fmla="*/ 6 h 8"/>
                  <a:gd name="T24" fmla="*/ 1 w 3"/>
                  <a:gd name="T25" fmla="*/ 7 h 8"/>
                  <a:gd name="T26" fmla="*/ 1 w 3"/>
                  <a:gd name="T27" fmla="*/ 7 h 8"/>
                  <a:gd name="T28" fmla="*/ 0 w 3"/>
                  <a:gd name="T29" fmla="*/ 6 h 8"/>
                  <a:gd name="T30" fmla="*/ 0 w 3"/>
                  <a:gd name="T31" fmla="*/ 1 h 8"/>
                  <a:gd name="T32" fmla="*/ 1 w 3"/>
                  <a:gd name="T33" fmla="*/ 0 h 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
                  <a:gd name="T52" fmla="*/ 0 h 8"/>
                  <a:gd name="T53" fmla="*/ 3 w 3"/>
                  <a:gd name="T54" fmla="*/ 8 h 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 h="8">
                    <a:moveTo>
                      <a:pt x="1" y="0"/>
                    </a:moveTo>
                    <a:lnTo>
                      <a:pt x="1" y="0"/>
                    </a:lnTo>
                    <a:lnTo>
                      <a:pt x="2" y="1"/>
                    </a:lnTo>
                    <a:lnTo>
                      <a:pt x="2" y="3"/>
                    </a:lnTo>
                    <a:lnTo>
                      <a:pt x="1" y="3"/>
                    </a:lnTo>
                    <a:lnTo>
                      <a:pt x="1" y="1"/>
                    </a:lnTo>
                    <a:lnTo>
                      <a:pt x="1" y="6"/>
                    </a:lnTo>
                    <a:lnTo>
                      <a:pt x="1" y="4"/>
                    </a:lnTo>
                    <a:lnTo>
                      <a:pt x="2" y="4"/>
                    </a:lnTo>
                    <a:lnTo>
                      <a:pt x="2" y="6"/>
                    </a:lnTo>
                    <a:lnTo>
                      <a:pt x="1" y="7"/>
                    </a:lnTo>
                    <a:lnTo>
                      <a:pt x="0" y="6"/>
                    </a:lnTo>
                    <a:lnTo>
                      <a:pt x="0" y="1"/>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35" name="Freeform 141"/>
              <p:cNvSpPr>
                <a:spLocks/>
              </p:cNvSpPr>
              <p:nvPr/>
            </p:nvSpPr>
            <p:spPr bwMode="auto">
              <a:xfrm>
                <a:off x="829" y="2142"/>
                <a:ext cx="4" cy="8"/>
              </a:xfrm>
              <a:custGeom>
                <a:avLst/>
                <a:gdLst>
                  <a:gd name="T0" fmla="*/ 1 w 4"/>
                  <a:gd name="T1" fmla="*/ 0 h 8"/>
                  <a:gd name="T2" fmla="*/ 2 w 4"/>
                  <a:gd name="T3" fmla="*/ 0 h 8"/>
                  <a:gd name="T4" fmla="*/ 3 w 4"/>
                  <a:gd name="T5" fmla="*/ 7 h 8"/>
                  <a:gd name="T6" fmla="*/ 2 w 4"/>
                  <a:gd name="T7" fmla="*/ 7 h 8"/>
                  <a:gd name="T8" fmla="*/ 2 w 4"/>
                  <a:gd name="T9" fmla="*/ 6 h 8"/>
                  <a:gd name="T10" fmla="*/ 2 w 4"/>
                  <a:gd name="T11" fmla="*/ 5 h 8"/>
                  <a:gd name="T12" fmla="*/ 1 w 4"/>
                  <a:gd name="T13" fmla="*/ 1 h 8"/>
                  <a:gd name="T14" fmla="*/ 1 w 4"/>
                  <a:gd name="T15" fmla="*/ 5 h 8"/>
                  <a:gd name="T16" fmla="*/ 2 w 4"/>
                  <a:gd name="T17" fmla="*/ 5 h 8"/>
                  <a:gd name="T18" fmla="*/ 2 w 4"/>
                  <a:gd name="T19" fmla="*/ 6 h 8"/>
                  <a:gd name="T20" fmla="*/ 1 w 4"/>
                  <a:gd name="T21" fmla="*/ 6 h 8"/>
                  <a:gd name="T22" fmla="*/ 1 w 4"/>
                  <a:gd name="T23" fmla="*/ 7 h 8"/>
                  <a:gd name="T24" fmla="*/ 0 w 4"/>
                  <a:gd name="T25" fmla="*/ 7 h 8"/>
                  <a:gd name="T26" fmla="*/ 1 w 4"/>
                  <a:gd name="T27" fmla="*/ 0 h 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
                  <a:gd name="T43" fmla="*/ 0 h 8"/>
                  <a:gd name="T44" fmla="*/ 4 w 4"/>
                  <a:gd name="T45" fmla="*/ 8 h 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 h="8">
                    <a:moveTo>
                      <a:pt x="1" y="0"/>
                    </a:moveTo>
                    <a:lnTo>
                      <a:pt x="2" y="0"/>
                    </a:lnTo>
                    <a:lnTo>
                      <a:pt x="3" y="7"/>
                    </a:lnTo>
                    <a:lnTo>
                      <a:pt x="2" y="7"/>
                    </a:lnTo>
                    <a:lnTo>
                      <a:pt x="2" y="6"/>
                    </a:lnTo>
                    <a:lnTo>
                      <a:pt x="2" y="5"/>
                    </a:lnTo>
                    <a:lnTo>
                      <a:pt x="1" y="1"/>
                    </a:lnTo>
                    <a:lnTo>
                      <a:pt x="1" y="5"/>
                    </a:lnTo>
                    <a:lnTo>
                      <a:pt x="2" y="5"/>
                    </a:lnTo>
                    <a:lnTo>
                      <a:pt x="2" y="6"/>
                    </a:lnTo>
                    <a:lnTo>
                      <a:pt x="1" y="6"/>
                    </a:lnTo>
                    <a:lnTo>
                      <a:pt x="1" y="7"/>
                    </a:lnTo>
                    <a:lnTo>
                      <a:pt x="0" y="7"/>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594" name="Group 147"/>
          <p:cNvGrpSpPr>
            <a:grpSpLocks/>
          </p:cNvGrpSpPr>
          <p:nvPr/>
        </p:nvGrpSpPr>
        <p:grpSpPr bwMode="auto">
          <a:xfrm>
            <a:off x="769938" y="3800475"/>
            <a:ext cx="796925" cy="398463"/>
            <a:chOff x="485" y="2394"/>
            <a:chExt cx="502" cy="251"/>
          </a:xfrm>
        </p:grpSpPr>
        <p:sp>
          <p:nvSpPr>
            <p:cNvPr id="108921" name="Rectangle 144"/>
            <p:cNvSpPr>
              <a:spLocks noChangeArrowheads="1"/>
            </p:cNvSpPr>
            <p:nvPr/>
          </p:nvSpPr>
          <p:spPr bwMode="auto">
            <a:xfrm>
              <a:off x="485" y="2394"/>
              <a:ext cx="502" cy="251"/>
            </a:xfrm>
            <a:prstGeom prst="rect">
              <a:avLst/>
            </a:prstGeom>
            <a:solidFill>
              <a:srgbClr val="BFFFBF"/>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922" name="Rectangle 145"/>
            <p:cNvSpPr>
              <a:spLocks noChangeArrowheads="1"/>
            </p:cNvSpPr>
            <p:nvPr/>
          </p:nvSpPr>
          <p:spPr bwMode="auto">
            <a:xfrm>
              <a:off x="496" y="2407"/>
              <a:ext cx="480" cy="225"/>
            </a:xfrm>
            <a:prstGeom prst="rect">
              <a:avLst/>
            </a:prstGeom>
            <a:solidFill>
              <a:srgbClr val="008000"/>
            </a:solidFill>
            <a:ln w="12700">
              <a:solidFill>
                <a:srgbClr val="DFFFBF"/>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923" name="Freeform 146"/>
            <p:cNvSpPr>
              <a:spLocks/>
            </p:cNvSpPr>
            <p:nvPr/>
          </p:nvSpPr>
          <p:spPr bwMode="auto">
            <a:xfrm>
              <a:off x="527" y="2424"/>
              <a:ext cx="424" cy="197"/>
            </a:xfrm>
            <a:custGeom>
              <a:avLst/>
              <a:gdLst>
                <a:gd name="T0" fmla="*/ 0 w 424"/>
                <a:gd name="T1" fmla="*/ 0 h 197"/>
                <a:gd name="T2" fmla="*/ 423 w 424"/>
                <a:gd name="T3" fmla="*/ 0 h 197"/>
                <a:gd name="T4" fmla="*/ 423 w 424"/>
                <a:gd name="T5" fmla="*/ 196 h 197"/>
                <a:gd name="T6" fmla="*/ 0 w 424"/>
                <a:gd name="T7" fmla="*/ 196 h 197"/>
                <a:gd name="T8" fmla="*/ 0 w 424"/>
                <a:gd name="T9" fmla="*/ 0 h 197"/>
                <a:gd name="T10" fmla="*/ 0 60000 65536"/>
                <a:gd name="T11" fmla="*/ 0 60000 65536"/>
                <a:gd name="T12" fmla="*/ 0 60000 65536"/>
                <a:gd name="T13" fmla="*/ 0 60000 65536"/>
                <a:gd name="T14" fmla="*/ 0 60000 65536"/>
                <a:gd name="T15" fmla="*/ 0 w 424"/>
                <a:gd name="T16" fmla="*/ 0 h 197"/>
                <a:gd name="T17" fmla="*/ 424 w 424"/>
                <a:gd name="T18" fmla="*/ 197 h 197"/>
              </a:gdLst>
              <a:ahLst/>
              <a:cxnLst>
                <a:cxn ang="T10">
                  <a:pos x="T0" y="T1"/>
                </a:cxn>
                <a:cxn ang="T11">
                  <a:pos x="T2" y="T3"/>
                </a:cxn>
                <a:cxn ang="T12">
                  <a:pos x="T4" y="T5"/>
                </a:cxn>
                <a:cxn ang="T13">
                  <a:pos x="T6" y="T7"/>
                </a:cxn>
                <a:cxn ang="T14">
                  <a:pos x="T8" y="T9"/>
                </a:cxn>
              </a:cxnLst>
              <a:rect l="T15" t="T16" r="T17" b="T18"/>
              <a:pathLst>
                <a:path w="424" h="197">
                  <a:moveTo>
                    <a:pt x="0" y="0"/>
                  </a:moveTo>
                  <a:lnTo>
                    <a:pt x="423" y="0"/>
                  </a:lnTo>
                  <a:lnTo>
                    <a:pt x="423" y="196"/>
                  </a:lnTo>
                  <a:lnTo>
                    <a:pt x="0" y="196"/>
                  </a:lnTo>
                  <a:lnTo>
                    <a:pt x="0" y="0"/>
                  </a:lnTo>
                </a:path>
              </a:pathLst>
            </a:custGeom>
            <a:solidFill>
              <a:srgbClr val="BFFFBF"/>
            </a:solidFill>
            <a:ln w="12700" cap="rnd" cmpd="sng">
              <a:solidFill>
                <a:srgbClr val="DFFFBF"/>
              </a:solidFill>
              <a:prstDash val="solid"/>
              <a:round/>
              <a:headEnd type="none" w="med" len="med"/>
              <a:tailEnd type="none" w="med" len="med"/>
            </a:ln>
          </p:spPr>
          <p:txBody>
            <a:bodyPr/>
            <a:lstStyle/>
            <a:p>
              <a:endParaRPr lang="en-US"/>
            </a:p>
          </p:txBody>
        </p:sp>
      </p:grpSp>
      <p:grpSp>
        <p:nvGrpSpPr>
          <p:cNvPr id="108595" name="Group 156"/>
          <p:cNvGrpSpPr>
            <a:grpSpLocks/>
          </p:cNvGrpSpPr>
          <p:nvPr/>
        </p:nvGrpSpPr>
        <p:grpSpPr bwMode="auto">
          <a:xfrm>
            <a:off x="1063625" y="4098925"/>
            <a:ext cx="204788" cy="39688"/>
            <a:chOff x="670" y="2582"/>
            <a:chExt cx="129" cy="25"/>
          </a:xfrm>
        </p:grpSpPr>
        <p:grpSp>
          <p:nvGrpSpPr>
            <p:cNvPr id="108913" name="Group 151"/>
            <p:cNvGrpSpPr>
              <a:grpSpLocks/>
            </p:cNvGrpSpPr>
            <p:nvPr/>
          </p:nvGrpSpPr>
          <p:grpSpPr bwMode="auto">
            <a:xfrm>
              <a:off x="670" y="2582"/>
              <a:ext cx="17" cy="25"/>
              <a:chOff x="670" y="2582"/>
              <a:chExt cx="17" cy="25"/>
            </a:xfrm>
          </p:grpSpPr>
          <p:sp>
            <p:nvSpPr>
              <p:cNvPr id="108918" name="Freeform 148"/>
              <p:cNvSpPr>
                <a:spLocks/>
              </p:cNvSpPr>
              <p:nvPr/>
            </p:nvSpPr>
            <p:spPr bwMode="auto">
              <a:xfrm>
                <a:off x="671" y="2591"/>
                <a:ext cx="15" cy="14"/>
              </a:xfrm>
              <a:custGeom>
                <a:avLst/>
                <a:gdLst>
                  <a:gd name="T0" fmla="*/ 14 w 15"/>
                  <a:gd name="T1" fmla="*/ 13 h 14"/>
                  <a:gd name="T2" fmla="*/ 9 w 15"/>
                  <a:gd name="T3" fmla="*/ 10 h 14"/>
                  <a:gd name="T4" fmla="*/ 4 w 15"/>
                  <a:gd name="T5" fmla="*/ 6 h 14"/>
                  <a:gd name="T6" fmla="*/ 0 w 15"/>
                  <a:gd name="T7" fmla="*/ 0 h 14"/>
                  <a:gd name="T8" fmla="*/ 3 w 15"/>
                  <a:gd name="T9" fmla="*/ 1 h 14"/>
                  <a:gd name="T10" fmla="*/ 8 w 15"/>
                  <a:gd name="T11" fmla="*/ 3 h 14"/>
                  <a:gd name="T12" fmla="*/ 11 w 15"/>
                  <a:gd name="T13" fmla="*/ 7 h 14"/>
                  <a:gd name="T14" fmla="*/ 14 w 15"/>
                  <a:gd name="T15" fmla="*/ 13 h 14"/>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4"/>
                  <a:gd name="T26" fmla="*/ 15 w 15"/>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4">
                    <a:moveTo>
                      <a:pt x="14" y="13"/>
                    </a:moveTo>
                    <a:lnTo>
                      <a:pt x="9" y="10"/>
                    </a:lnTo>
                    <a:lnTo>
                      <a:pt x="4" y="6"/>
                    </a:lnTo>
                    <a:lnTo>
                      <a:pt x="0" y="0"/>
                    </a:lnTo>
                    <a:lnTo>
                      <a:pt x="3" y="1"/>
                    </a:lnTo>
                    <a:lnTo>
                      <a:pt x="8" y="3"/>
                    </a:lnTo>
                    <a:lnTo>
                      <a:pt x="11" y="7"/>
                    </a:lnTo>
                    <a:lnTo>
                      <a:pt x="14" y="1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19" name="Freeform 149"/>
              <p:cNvSpPr>
                <a:spLocks/>
              </p:cNvSpPr>
              <p:nvPr/>
            </p:nvSpPr>
            <p:spPr bwMode="auto">
              <a:xfrm>
                <a:off x="677" y="2582"/>
                <a:ext cx="10" cy="20"/>
              </a:xfrm>
              <a:custGeom>
                <a:avLst/>
                <a:gdLst>
                  <a:gd name="T0" fmla="*/ 9 w 10"/>
                  <a:gd name="T1" fmla="*/ 19 h 20"/>
                  <a:gd name="T2" fmla="*/ 5 w 10"/>
                  <a:gd name="T3" fmla="*/ 14 h 20"/>
                  <a:gd name="T4" fmla="*/ 3 w 10"/>
                  <a:gd name="T5" fmla="*/ 9 h 20"/>
                  <a:gd name="T6" fmla="*/ 2 w 10"/>
                  <a:gd name="T7" fmla="*/ 5 h 20"/>
                  <a:gd name="T8" fmla="*/ 0 w 10"/>
                  <a:gd name="T9" fmla="*/ 0 h 20"/>
                  <a:gd name="T10" fmla="*/ 3 w 10"/>
                  <a:gd name="T11" fmla="*/ 2 h 20"/>
                  <a:gd name="T12" fmla="*/ 5 w 10"/>
                  <a:gd name="T13" fmla="*/ 5 h 20"/>
                  <a:gd name="T14" fmla="*/ 7 w 10"/>
                  <a:gd name="T15" fmla="*/ 9 h 20"/>
                  <a:gd name="T16" fmla="*/ 8 w 10"/>
                  <a:gd name="T17" fmla="*/ 14 h 20"/>
                  <a:gd name="T18" fmla="*/ 9 w 10"/>
                  <a:gd name="T19" fmla="*/ 19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
                  <a:gd name="T31" fmla="*/ 0 h 20"/>
                  <a:gd name="T32" fmla="*/ 10 w 1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 h="20">
                    <a:moveTo>
                      <a:pt x="9" y="19"/>
                    </a:moveTo>
                    <a:lnTo>
                      <a:pt x="5" y="14"/>
                    </a:lnTo>
                    <a:lnTo>
                      <a:pt x="3" y="9"/>
                    </a:lnTo>
                    <a:lnTo>
                      <a:pt x="2" y="5"/>
                    </a:lnTo>
                    <a:lnTo>
                      <a:pt x="0" y="0"/>
                    </a:lnTo>
                    <a:lnTo>
                      <a:pt x="3" y="2"/>
                    </a:lnTo>
                    <a:lnTo>
                      <a:pt x="5" y="5"/>
                    </a:lnTo>
                    <a:lnTo>
                      <a:pt x="7" y="9"/>
                    </a:lnTo>
                    <a:lnTo>
                      <a:pt x="8" y="14"/>
                    </a:lnTo>
                    <a:lnTo>
                      <a:pt x="9" y="19"/>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20" name="Freeform 150"/>
              <p:cNvSpPr>
                <a:spLocks/>
              </p:cNvSpPr>
              <p:nvPr/>
            </p:nvSpPr>
            <p:spPr bwMode="auto">
              <a:xfrm>
                <a:off x="670" y="2603"/>
                <a:ext cx="14" cy="4"/>
              </a:xfrm>
              <a:custGeom>
                <a:avLst/>
                <a:gdLst>
                  <a:gd name="T0" fmla="*/ 13 w 14"/>
                  <a:gd name="T1" fmla="*/ 3 h 4"/>
                  <a:gd name="T2" fmla="*/ 9 w 14"/>
                  <a:gd name="T3" fmla="*/ 2 h 4"/>
                  <a:gd name="T4" fmla="*/ 4 w 14"/>
                  <a:gd name="T5" fmla="*/ 1 h 4"/>
                  <a:gd name="T6" fmla="*/ 0 w 14"/>
                  <a:gd name="T7" fmla="*/ 0 h 4"/>
                  <a:gd name="T8" fmla="*/ 4 w 14"/>
                  <a:gd name="T9" fmla="*/ 0 h 4"/>
                  <a:gd name="T10" fmla="*/ 7 w 14"/>
                  <a:gd name="T11" fmla="*/ 1 h 4"/>
                  <a:gd name="T12" fmla="*/ 11 w 14"/>
                  <a:gd name="T13" fmla="*/ 1 h 4"/>
                  <a:gd name="T14" fmla="*/ 13 w 14"/>
                  <a:gd name="T15" fmla="*/ 3 h 4"/>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4"/>
                  <a:gd name="T26" fmla="*/ 14 w 1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4">
                    <a:moveTo>
                      <a:pt x="13" y="3"/>
                    </a:moveTo>
                    <a:lnTo>
                      <a:pt x="9" y="2"/>
                    </a:lnTo>
                    <a:lnTo>
                      <a:pt x="4" y="1"/>
                    </a:lnTo>
                    <a:lnTo>
                      <a:pt x="0" y="0"/>
                    </a:lnTo>
                    <a:lnTo>
                      <a:pt x="4" y="0"/>
                    </a:lnTo>
                    <a:lnTo>
                      <a:pt x="7" y="1"/>
                    </a:lnTo>
                    <a:lnTo>
                      <a:pt x="11" y="1"/>
                    </a:lnTo>
                    <a:lnTo>
                      <a:pt x="13" y="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914" name="Group 155"/>
            <p:cNvGrpSpPr>
              <a:grpSpLocks/>
            </p:cNvGrpSpPr>
            <p:nvPr/>
          </p:nvGrpSpPr>
          <p:grpSpPr bwMode="auto">
            <a:xfrm>
              <a:off x="783" y="2583"/>
              <a:ext cx="16" cy="24"/>
              <a:chOff x="783" y="2583"/>
              <a:chExt cx="16" cy="24"/>
            </a:xfrm>
          </p:grpSpPr>
          <p:sp>
            <p:nvSpPr>
              <p:cNvPr id="108915" name="Freeform 152"/>
              <p:cNvSpPr>
                <a:spLocks/>
              </p:cNvSpPr>
              <p:nvPr/>
            </p:nvSpPr>
            <p:spPr bwMode="auto">
              <a:xfrm>
                <a:off x="784" y="2591"/>
                <a:ext cx="15" cy="15"/>
              </a:xfrm>
              <a:custGeom>
                <a:avLst/>
                <a:gdLst>
                  <a:gd name="T0" fmla="*/ 0 w 15"/>
                  <a:gd name="T1" fmla="*/ 14 h 15"/>
                  <a:gd name="T2" fmla="*/ 5 w 15"/>
                  <a:gd name="T3" fmla="*/ 11 h 15"/>
                  <a:gd name="T4" fmla="*/ 10 w 15"/>
                  <a:gd name="T5" fmla="*/ 6 h 15"/>
                  <a:gd name="T6" fmla="*/ 14 w 15"/>
                  <a:gd name="T7" fmla="*/ 0 h 15"/>
                  <a:gd name="T8" fmla="*/ 10 w 15"/>
                  <a:gd name="T9" fmla="*/ 1 h 15"/>
                  <a:gd name="T10" fmla="*/ 6 w 15"/>
                  <a:gd name="T11" fmla="*/ 3 h 15"/>
                  <a:gd name="T12" fmla="*/ 3 w 15"/>
                  <a:gd name="T13" fmla="*/ 8 h 15"/>
                  <a:gd name="T14" fmla="*/ 0 w 15"/>
                  <a:gd name="T15" fmla="*/ 14 h 15"/>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5"/>
                  <a:gd name="T26" fmla="*/ 15 w 15"/>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5">
                    <a:moveTo>
                      <a:pt x="0" y="14"/>
                    </a:moveTo>
                    <a:lnTo>
                      <a:pt x="5" y="11"/>
                    </a:lnTo>
                    <a:lnTo>
                      <a:pt x="10" y="6"/>
                    </a:lnTo>
                    <a:lnTo>
                      <a:pt x="14" y="0"/>
                    </a:lnTo>
                    <a:lnTo>
                      <a:pt x="10" y="1"/>
                    </a:lnTo>
                    <a:lnTo>
                      <a:pt x="6" y="3"/>
                    </a:lnTo>
                    <a:lnTo>
                      <a:pt x="3" y="8"/>
                    </a:lnTo>
                    <a:lnTo>
                      <a:pt x="0" y="14"/>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16" name="Freeform 153"/>
              <p:cNvSpPr>
                <a:spLocks/>
              </p:cNvSpPr>
              <p:nvPr/>
            </p:nvSpPr>
            <p:spPr bwMode="auto">
              <a:xfrm>
                <a:off x="783" y="2583"/>
                <a:ext cx="9" cy="20"/>
              </a:xfrm>
              <a:custGeom>
                <a:avLst/>
                <a:gdLst>
                  <a:gd name="T0" fmla="*/ 0 w 9"/>
                  <a:gd name="T1" fmla="*/ 19 h 20"/>
                  <a:gd name="T2" fmla="*/ 4 w 9"/>
                  <a:gd name="T3" fmla="*/ 13 h 20"/>
                  <a:gd name="T4" fmla="*/ 6 w 9"/>
                  <a:gd name="T5" fmla="*/ 9 h 20"/>
                  <a:gd name="T6" fmla="*/ 7 w 9"/>
                  <a:gd name="T7" fmla="*/ 5 h 20"/>
                  <a:gd name="T8" fmla="*/ 8 w 9"/>
                  <a:gd name="T9" fmla="*/ 0 h 20"/>
                  <a:gd name="T10" fmla="*/ 6 w 9"/>
                  <a:gd name="T11" fmla="*/ 2 h 20"/>
                  <a:gd name="T12" fmla="*/ 4 w 9"/>
                  <a:gd name="T13" fmla="*/ 5 h 20"/>
                  <a:gd name="T14" fmla="*/ 2 w 9"/>
                  <a:gd name="T15" fmla="*/ 9 h 20"/>
                  <a:gd name="T16" fmla="*/ 0 w 9"/>
                  <a:gd name="T17" fmla="*/ 14 h 20"/>
                  <a:gd name="T18" fmla="*/ 0 w 9"/>
                  <a:gd name="T19" fmla="*/ 19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20"/>
                  <a:gd name="T32" fmla="*/ 9 w 9"/>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20">
                    <a:moveTo>
                      <a:pt x="0" y="19"/>
                    </a:moveTo>
                    <a:lnTo>
                      <a:pt x="4" y="13"/>
                    </a:lnTo>
                    <a:lnTo>
                      <a:pt x="6" y="9"/>
                    </a:lnTo>
                    <a:lnTo>
                      <a:pt x="7" y="5"/>
                    </a:lnTo>
                    <a:lnTo>
                      <a:pt x="8" y="0"/>
                    </a:lnTo>
                    <a:lnTo>
                      <a:pt x="6" y="2"/>
                    </a:lnTo>
                    <a:lnTo>
                      <a:pt x="4" y="5"/>
                    </a:lnTo>
                    <a:lnTo>
                      <a:pt x="2" y="9"/>
                    </a:lnTo>
                    <a:lnTo>
                      <a:pt x="0" y="14"/>
                    </a:lnTo>
                    <a:lnTo>
                      <a:pt x="0" y="19"/>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17" name="Freeform 154"/>
              <p:cNvSpPr>
                <a:spLocks/>
              </p:cNvSpPr>
              <p:nvPr/>
            </p:nvSpPr>
            <p:spPr bwMode="auto">
              <a:xfrm>
                <a:off x="786" y="2603"/>
                <a:ext cx="13" cy="4"/>
              </a:xfrm>
              <a:custGeom>
                <a:avLst/>
                <a:gdLst>
                  <a:gd name="T0" fmla="*/ 0 w 13"/>
                  <a:gd name="T1" fmla="*/ 3 h 4"/>
                  <a:gd name="T2" fmla="*/ 4 w 13"/>
                  <a:gd name="T3" fmla="*/ 2 h 4"/>
                  <a:gd name="T4" fmla="*/ 9 w 13"/>
                  <a:gd name="T5" fmla="*/ 2 h 4"/>
                  <a:gd name="T6" fmla="*/ 12 w 13"/>
                  <a:gd name="T7" fmla="*/ 0 h 4"/>
                  <a:gd name="T8" fmla="*/ 9 w 13"/>
                  <a:gd name="T9" fmla="*/ 0 h 4"/>
                  <a:gd name="T10" fmla="*/ 5 w 13"/>
                  <a:gd name="T11" fmla="*/ 1 h 4"/>
                  <a:gd name="T12" fmla="*/ 2 w 13"/>
                  <a:gd name="T13" fmla="*/ 2 h 4"/>
                  <a:gd name="T14" fmla="*/ 0 w 13"/>
                  <a:gd name="T15" fmla="*/ 3 h 4"/>
                  <a:gd name="T16" fmla="*/ 0 60000 65536"/>
                  <a:gd name="T17" fmla="*/ 0 60000 65536"/>
                  <a:gd name="T18" fmla="*/ 0 60000 65536"/>
                  <a:gd name="T19" fmla="*/ 0 60000 65536"/>
                  <a:gd name="T20" fmla="*/ 0 60000 65536"/>
                  <a:gd name="T21" fmla="*/ 0 60000 65536"/>
                  <a:gd name="T22" fmla="*/ 0 60000 65536"/>
                  <a:gd name="T23" fmla="*/ 0 60000 65536"/>
                  <a:gd name="T24" fmla="*/ 0 w 13"/>
                  <a:gd name="T25" fmla="*/ 0 h 4"/>
                  <a:gd name="T26" fmla="*/ 13 w 13"/>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 h="4">
                    <a:moveTo>
                      <a:pt x="0" y="3"/>
                    </a:moveTo>
                    <a:lnTo>
                      <a:pt x="4" y="2"/>
                    </a:lnTo>
                    <a:lnTo>
                      <a:pt x="9" y="2"/>
                    </a:lnTo>
                    <a:lnTo>
                      <a:pt x="12" y="0"/>
                    </a:lnTo>
                    <a:lnTo>
                      <a:pt x="9" y="0"/>
                    </a:lnTo>
                    <a:lnTo>
                      <a:pt x="5" y="1"/>
                    </a:lnTo>
                    <a:lnTo>
                      <a:pt x="2" y="2"/>
                    </a:lnTo>
                    <a:lnTo>
                      <a:pt x="0" y="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596" name="Group 178"/>
          <p:cNvGrpSpPr>
            <a:grpSpLocks/>
          </p:cNvGrpSpPr>
          <p:nvPr/>
        </p:nvGrpSpPr>
        <p:grpSpPr bwMode="auto">
          <a:xfrm>
            <a:off x="1001713" y="3905250"/>
            <a:ext cx="342900" cy="288925"/>
            <a:chOff x="631" y="2460"/>
            <a:chExt cx="216" cy="182"/>
          </a:xfrm>
        </p:grpSpPr>
        <p:grpSp>
          <p:nvGrpSpPr>
            <p:cNvPr id="108892" name="Group 176"/>
            <p:cNvGrpSpPr>
              <a:grpSpLocks/>
            </p:cNvGrpSpPr>
            <p:nvPr/>
          </p:nvGrpSpPr>
          <p:grpSpPr bwMode="auto">
            <a:xfrm>
              <a:off x="678" y="2460"/>
              <a:ext cx="120" cy="165"/>
              <a:chOff x="678" y="2460"/>
              <a:chExt cx="120" cy="165"/>
            </a:xfrm>
          </p:grpSpPr>
          <p:grpSp>
            <p:nvGrpSpPr>
              <p:cNvPr id="108894" name="Group 161"/>
              <p:cNvGrpSpPr>
                <a:grpSpLocks/>
              </p:cNvGrpSpPr>
              <p:nvPr/>
            </p:nvGrpSpPr>
            <p:grpSpPr bwMode="auto">
              <a:xfrm>
                <a:off x="678" y="2460"/>
                <a:ext cx="120" cy="165"/>
                <a:chOff x="678" y="2460"/>
                <a:chExt cx="120" cy="165"/>
              </a:xfrm>
            </p:grpSpPr>
            <p:grpSp>
              <p:nvGrpSpPr>
                <p:cNvPr id="108909" name="Group 159"/>
                <p:cNvGrpSpPr>
                  <a:grpSpLocks/>
                </p:cNvGrpSpPr>
                <p:nvPr/>
              </p:nvGrpSpPr>
              <p:grpSpPr bwMode="auto">
                <a:xfrm>
                  <a:off x="678" y="2460"/>
                  <a:ext cx="120" cy="36"/>
                  <a:chOff x="678" y="2460"/>
                  <a:chExt cx="120" cy="36"/>
                </a:xfrm>
              </p:grpSpPr>
              <p:sp>
                <p:nvSpPr>
                  <p:cNvPr id="108911" name="Freeform 157"/>
                  <p:cNvSpPr>
                    <a:spLocks/>
                  </p:cNvSpPr>
                  <p:nvPr/>
                </p:nvSpPr>
                <p:spPr bwMode="auto">
                  <a:xfrm>
                    <a:off x="678" y="2460"/>
                    <a:ext cx="59" cy="36"/>
                  </a:xfrm>
                  <a:custGeom>
                    <a:avLst/>
                    <a:gdLst>
                      <a:gd name="T0" fmla="*/ 0 w 59"/>
                      <a:gd name="T1" fmla="*/ 0 h 36"/>
                      <a:gd name="T2" fmla="*/ 58 w 59"/>
                      <a:gd name="T3" fmla="*/ 0 h 36"/>
                      <a:gd name="T4" fmla="*/ 58 w 59"/>
                      <a:gd name="T5" fmla="*/ 35 h 36"/>
                      <a:gd name="T6" fmla="*/ 17 w 59"/>
                      <a:gd name="T7" fmla="*/ 35 h 36"/>
                      <a:gd name="T8" fmla="*/ 17 w 59"/>
                      <a:gd name="T9" fmla="*/ 17 h 36"/>
                      <a:gd name="T10" fmla="*/ 16 w 59"/>
                      <a:gd name="T11" fmla="*/ 14 h 36"/>
                      <a:gd name="T12" fmla="*/ 15 w 59"/>
                      <a:gd name="T13" fmla="*/ 13 h 36"/>
                      <a:gd name="T14" fmla="*/ 12 w 59"/>
                      <a:gd name="T15" fmla="*/ 12 h 36"/>
                      <a:gd name="T16" fmla="*/ 0 w 59"/>
                      <a:gd name="T17" fmla="*/ 12 h 36"/>
                      <a:gd name="T18" fmla="*/ 0 w 59"/>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36"/>
                      <a:gd name="T32" fmla="*/ 59 w 59"/>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36">
                        <a:moveTo>
                          <a:pt x="0" y="0"/>
                        </a:moveTo>
                        <a:lnTo>
                          <a:pt x="58" y="0"/>
                        </a:lnTo>
                        <a:lnTo>
                          <a:pt x="58" y="35"/>
                        </a:lnTo>
                        <a:lnTo>
                          <a:pt x="17" y="35"/>
                        </a:lnTo>
                        <a:lnTo>
                          <a:pt x="17" y="17"/>
                        </a:lnTo>
                        <a:lnTo>
                          <a:pt x="16" y="14"/>
                        </a:lnTo>
                        <a:lnTo>
                          <a:pt x="15" y="13"/>
                        </a:lnTo>
                        <a:lnTo>
                          <a:pt x="12" y="12"/>
                        </a:lnTo>
                        <a:lnTo>
                          <a:pt x="0" y="12"/>
                        </a:lnTo>
                        <a:lnTo>
                          <a:pt x="0" y="0"/>
                        </a:lnTo>
                      </a:path>
                    </a:pathLst>
                  </a:custGeom>
                  <a:solidFill>
                    <a:srgbClr val="008000"/>
                  </a:solidFill>
                  <a:ln w="12700" cap="rnd" cmpd="sng">
                    <a:solidFill>
                      <a:srgbClr val="3F5F00"/>
                    </a:solidFill>
                    <a:prstDash val="solid"/>
                    <a:round/>
                    <a:headEnd type="none" w="med" len="med"/>
                    <a:tailEnd type="none" w="med" len="med"/>
                  </a:ln>
                </p:spPr>
                <p:txBody>
                  <a:bodyPr/>
                  <a:lstStyle/>
                  <a:p>
                    <a:endParaRPr lang="en-US"/>
                  </a:p>
                </p:txBody>
              </p:sp>
              <p:sp>
                <p:nvSpPr>
                  <p:cNvPr id="108912" name="Freeform 158"/>
                  <p:cNvSpPr>
                    <a:spLocks/>
                  </p:cNvSpPr>
                  <p:nvPr/>
                </p:nvSpPr>
                <p:spPr bwMode="auto">
                  <a:xfrm>
                    <a:off x="739" y="2460"/>
                    <a:ext cx="59" cy="36"/>
                  </a:xfrm>
                  <a:custGeom>
                    <a:avLst/>
                    <a:gdLst>
                      <a:gd name="T0" fmla="*/ 58 w 59"/>
                      <a:gd name="T1" fmla="*/ 0 h 36"/>
                      <a:gd name="T2" fmla="*/ 0 w 59"/>
                      <a:gd name="T3" fmla="*/ 0 h 36"/>
                      <a:gd name="T4" fmla="*/ 0 w 59"/>
                      <a:gd name="T5" fmla="*/ 35 h 36"/>
                      <a:gd name="T6" fmla="*/ 42 w 59"/>
                      <a:gd name="T7" fmla="*/ 35 h 36"/>
                      <a:gd name="T8" fmla="*/ 42 w 59"/>
                      <a:gd name="T9" fmla="*/ 17 h 36"/>
                      <a:gd name="T10" fmla="*/ 42 w 59"/>
                      <a:gd name="T11" fmla="*/ 14 h 36"/>
                      <a:gd name="T12" fmla="*/ 44 w 59"/>
                      <a:gd name="T13" fmla="*/ 13 h 36"/>
                      <a:gd name="T14" fmla="*/ 46 w 59"/>
                      <a:gd name="T15" fmla="*/ 12 h 36"/>
                      <a:gd name="T16" fmla="*/ 58 w 59"/>
                      <a:gd name="T17" fmla="*/ 12 h 36"/>
                      <a:gd name="T18" fmla="*/ 58 w 59"/>
                      <a:gd name="T19" fmla="*/ 0 h 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9"/>
                      <a:gd name="T31" fmla="*/ 0 h 36"/>
                      <a:gd name="T32" fmla="*/ 59 w 59"/>
                      <a:gd name="T33" fmla="*/ 36 h 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9" h="36">
                        <a:moveTo>
                          <a:pt x="58" y="0"/>
                        </a:moveTo>
                        <a:lnTo>
                          <a:pt x="0" y="0"/>
                        </a:lnTo>
                        <a:lnTo>
                          <a:pt x="0" y="35"/>
                        </a:lnTo>
                        <a:lnTo>
                          <a:pt x="42" y="35"/>
                        </a:lnTo>
                        <a:lnTo>
                          <a:pt x="42" y="17"/>
                        </a:lnTo>
                        <a:lnTo>
                          <a:pt x="42" y="14"/>
                        </a:lnTo>
                        <a:lnTo>
                          <a:pt x="44" y="13"/>
                        </a:lnTo>
                        <a:lnTo>
                          <a:pt x="46" y="12"/>
                        </a:lnTo>
                        <a:lnTo>
                          <a:pt x="58" y="12"/>
                        </a:lnTo>
                        <a:lnTo>
                          <a:pt x="58" y="0"/>
                        </a:lnTo>
                      </a:path>
                    </a:pathLst>
                  </a:custGeom>
                  <a:solidFill>
                    <a:srgbClr val="008000"/>
                  </a:solidFill>
                  <a:ln w="12700" cap="rnd" cmpd="sng">
                    <a:solidFill>
                      <a:srgbClr val="3F5F00"/>
                    </a:solidFill>
                    <a:prstDash val="solid"/>
                    <a:round/>
                    <a:headEnd type="none" w="med" len="med"/>
                    <a:tailEnd type="none" w="med" len="med"/>
                  </a:ln>
                </p:spPr>
                <p:txBody>
                  <a:bodyPr/>
                  <a:lstStyle/>
                  <a:p>
                    <a:endParaRPr lang="en-US"/>
                  </a:p>
                </p:txBody>
              </p:sp>
            </p:grpSp>
            <p:sp>
              <p:nvSpPr>
                <p:cNvPr id="108910" name="Oval 160"/>
                <p:cNvSpPr>
                  <a:spLocks noChangeArrowheads="1"/>
                </p:cNvSpPr>
                <p:nvPr/>
              </p:nvSpPr>
              <p:spPr bwMode="auto">
                <a:xfrm>
                  <a:off x="684" y="2463"/>
                  <a:ext cx="101" cy="162"/>
                </a:xfrm>
                <a:prstGeom prst="ellipse">
                  <a:avLst/>
                </a:prstGeom>
                <a:solidFill>
                  <a:srgbClr val="3F5F00"/>
                </a:solidFill>
                <a:ln w="12700">
                  <a:solidFill>
                    <a:srgbClr val="DFFFB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895" name="Group 175"/>
              <p:cNvGrpSpPr>
                <a:grpSpLocks/>
              </p:cNvGrpSpPr>
              <p:nvPr/>
            </p:nvGrpSpPr>
            <p:grpSpPr bwMode="auto">
              <a:xfrm>
                <a:off x="684" y="2466"/>
                <a:ext cx="99" cy="146"/>
                <a:chOff x="684" y="2466"/>
                <a:chExt cx="99" cy="146"/>
              </a:xfrm>
            </p:grpSpPr>
            <p:sp>
              <p:nvSpPr>
                <p:cNvPr id="108896" name="Freeform 162"/>
                <p:cNvSpPr>
                  <a:spLocks/>
                </p:cNvSpPr>
                <p:nvPr/>
              </p:nvSpPr>
              <p:spPr bwMode="auto">
                <a:xfrm>
                  <a:off x="754" y="2556"/>
                  <a:ext cx="29" cy="56"/>
                </a:xfrm>
                <a:custGeom>
                  <a:avLst/>
                  <a:gdLst>
                    <a:gd name="T0" fmla="*/ 0 w 29"/>
                    <a:gd name="T1" fmla="*/ 0 h 56"/>
                    <a:gd name="T2" fmla="*/ 5 w 29"/>
                    <a:gd name="T3" fmla="*/ 3 h 56"/>
                    <a:gd name="T4" fmla="*/ 6 w 29"/>
                    <a:gd name="T5" fmla="*/ 11 h 56"/>
                    <a:gd name="T6" fmla="*/ 14 w 29"/>
                    <a:gd name="T7" fmla="*/ 15 h 56"/>
                    <a:gd name="T8" fmla="*/ 23 w 29"/>
                    <a:gd name="T9" fmla="*/ 17 h 56"/>
                    <a:gd name="T10" fmla="*/ 28 w 29"/>
                    <a:gd name="T11" fmla="*/ 21 h 56"/>
                    <a:gd name="T12" fmla="*/ 27 w 29"/>
                    <a:gd name="T13" fmla="*/ 24 h 56"/>
                    <a:gd name="T14" fmla="*/ 26 w 29"/>
                    <a:gd name="T15" fmla="*/ 29 h 56"/>
                    <a:gd name="T16" fmla="*/ 24 w 29"/>
                    <a:gd name="T17" fmla="*/ 33 h 56"/>
                    <a:gd name="T18" fmla="*/ 23 w 29"/>
                    <a:gd name="T19" fmla="*/ 38 h 56"/>
                    <a:gd name="T20" fmla="*/ 21 w 29"/>
                    <a:gd name="T21" fmla="*/ 41 h 56"/>
                    <a:gd name="T22" fmla="*/ 19 w 29"/>
                    <a:gd name="T23" fmla="*/ 45 h 56"/>
                    <a:gd name="T24" fmla="*/ 16 w 29"/>
                    <a:gd name="T25" fmla="*/ 51 h 56"/>
                    <a:gd name="T26" fmla="*/ 13 w 29"/>
                    <a:gd name="T27" fmla="*/ 55 h 56"/>
                    <a:gd name="T28" fmla="*/ 4 w 29"/>
                    <a:gd name="T29" fmla="*/ 16 h 56"/>
                    <a:gd name="T30" fmla="*/ 0 w 29"/>
                    <a:gd name="T31" fmla="*/ 10 h 56"/>
                    <a:gd name="T32" fmla="*/ 0 w 29"/>
                    <a:gd name="T33" fmla="*/ 0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56"/>
                    <a:gd name="T53" fmla="*/ 29 w 29"/>
                    <a:gd name="T54" fmla="*/ 56 h 5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56">
                      <a:moveTo>
                        <a:pt x="0" y="0"/>
                      </a:moveTo>
                      <a:lnTo>
                        <a:pt x="5" y="3"/>
                      </a:lnTo>
                      <a:lnTo>
                        <a:pt x="6" y="11"/>
                      </a:lnTo>
                      <a:lnTo>
                        <a:pt x="14" y="15"/>
                      </a:lnTo>
                      <a:lnTo>
                        <a:pt x="23" y="17"/>
                      </a:lnTo>
                      <a:lnTo>
                        <a:pt x="28" y="21"/>
                      </a:lnTo>
                      <a:lnTo>
                        <a:pt x="27" y="24"/>
                      </a:lnTo>
                      <a:lnTo>
                        <a:pt x="26" y="29"/>
                      </a:lnTo>
                      <a:lnTo>
                        <a:pt x="24" y="33"/>
                      </a:lnTo>
                      <a:lnTo>
                        <a:pt x="23" y="38"/>
                      </a:lnTo>
                      <a:lnTo>
                        <a:pt x="21" y="41"/>
                      </a:lnTo>
                      <a:lnTo>
                        <a:pt x="19" y="45"/>
                      </a:lnTo>
                      <a:lnTo>
                        <a:pt x="16" y="51"/>
                      </a:lnTo>
                      <a:lnTo>
                        <a:pt x="13" y="55"/>
                      </a:lnTo>
                      <a:lnTo>
                        <a:pt x="4" y="16"/>
                      </a:lnTo>
                      <a:lnTo>
                        <a:pt x="0" y="1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97" name="Freeform 163"/>
                <p:cNvSpPr>
                  <a:spLocks/>
                </p:cNvSpPr>
                <p:nvPr/>
              </p:nvSpPr>
              <p:spPr bwMode="auto">
                <a:xfrm>
                  <a:off x="720" y="2548"/>
                  <a:ext cx="44" cy="64"/>
                </a:xfrm>
                <a:custGeom>
                  <a:avLst/>
                  <a:gdLst>
                    <a:gd name="T0" fmla="*/ 43 w 44"/>
                    <a:gd name="T1" fmla="*/ 63 h 64"/>
                    <a:gd name="T2" fmla="*/ 24 w 44"/>
                    <a:gd name="T3" fmla="*/ 63 h 64"/>
                    <a:gd name="T4" fmla="*/ 16 w 44"/>
                    <a:gd name="T5" fmla="*/ 63 h 64"/>
                    <a:gd name="T6" fmla="*/ 16 w 44"/>
                    <a:gd name="T7" fmla="*/ 51 h 64"/>
                    <a:gd name="T8" fmla="*/ 12 w 44"/>
                    <a:gd name="T9" fmla="*/ 36 h 64"/>
                    <a:gd name="T10" fmla="*/ 8 w 44"/>
                    <a:gd name="T11" fmla="*/ 21 h 64"/>
                    <a:gd name="T12" fmla="*/ 8 w 44"/>
                    <a:gd name="T13" fmla="*/ 12 h 64"/>
                    <a:gd name="T14" fmla="*/ 3 w 44"/>
                    <a:gd name="T15" fmla="*/ 7 h 64"/>
                    <a:gd name="T16" fmla="*/ 0 w 44"/>
                    <a:gd name="T17" fmla="*/ 0 h 64"/>
                    <a:gd name="T18" fmla="*/ 5 w 44"/>
                    <a:gd name="T19" fmla="*/ 4 h 64"/>
                    <a:gd name="T20" fmla="*/ 11 w 44"/>
                    <a:gd name="T21" fmla="*/ 8 h 64"/>
                    <a:gd name="T22" fmla="*/ 17 w 44"/>
                    <a:gd name="T23" fmla="*/ 9 h 64"/>
                    <a:gd name="T24" fmla="*/ 19 w 44"/>
                    <a:gd name="T25" fmla="*/ 10 h 64"/>
                    <a:gd name="T26" fmla="*/ 22 w 44"/>
                    <a:gd name="T27" fmla="*/ 10 h 64"/>
                    <a:gd name="T28" fmla="*/ 26 w 44"/>
                    <a:gd name="T29" fmla="*/ 9 h 64"/>
                    <a:gd name="T30" fmla="*/ 29 w 44"/>
                    <a:gd name="T31" fmla="*/ 7 h 64"/>
                    <a:gd name="T32" fmla="*/ 30 w 44"/>
                    <a:gd name="T33" fmla="*/ 17 h 64"/>
                    <a:gd name="T34" fmla="*/ 33 w 44"/>
                    <a:gd name="T35" fmla="*/ 23 h 64"/>
                    <a:gd name="T36" fmla="*/ 39 w 44"/>
                    <a:gd name="T37" fmla="*/ 47 h 64"/>
                    <a:gd name="T38" fmla="*/ 43 w 44"/>
                    <a:gd name="T39" fmla="*/ 63 h 6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64"/>
                    <a:gd name="T62" fmla="*/ 44 w 44"/>
                    <a:gd name="T63" fmla="*/ 64 h 6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64">
                      <a:moveTo>
                        <a:pt x="43" y="63"/>
                      </a:moveTo>
                      <a:lnTo>
                        <a:pt x="24" y="63"/>
                      </a:lnTo>
                      <a:lnTo>
                        <a:pt x="16" y="63"/>
                      </a:lnTo>
                      <a:lnTo>
                        <a:pt x="16" y="51"/>
                      </a:lnTo>
                      <a:lnTo>
                        <a:pt x="12" y="36"/>
                      </a:lnTo>
                      <a:lnTo>
                        <a:pt x="8" y="21"/>
                      </a:lnTo>
                      <a:lnTo>
                        <a:pt x="8" y="12"/>
                      </a:lnTo>
                      <a:lnTo>
                        <a:pt x="3" y="7"/>
                      </a:lnTo>
                      <a:lnTo>
                        <a:pt x="0" y="0"/>
                      </a:lnTo>
                      <a:lnTo>
                        <a:pt x="5" y="4"/>
                      </a:lnTo>
                      <a:lnTo>
                        <a:pt x="11" y="8"/>
                      </a:lnTo>
                      <a:lnTo>
                        <a:pt x="17" y="9"/>
                      </a:lnTo>
                      <a:lnTo>
                        <a:pt x="19" y="10"/>
                      </a:lnTo>
                      <a:lnTo>
                        <a:pt x="22" y="10"/>
                      </a:lnTo>
                      <a:lnTo>
                        <a:pt x="26" y="9"/>
                      </a:lnTo>
                      <a:lnTo>
                        <a:pt x="29" y="7"/>
                      </a:lnTo>
                      <a:lnTo>
                        <a:pt x="30" y="17"/>
                      </a:lnTo>
                      <a:lnTo>
                        <a:pt x="33" y="23"/>
                      </a:lnTo>
                      <a:lnTo>
                        <a:pt x="39" y="47"/>
                      </a:lnTo>
                      <a:lnTo>
                        <a:pt x="43" y="63"/>
                      </a:lnTo>
                    </a:path>
                  </a:pathLst>
                </a:custGeom>
                <a:solidFill>
                  <a:srgbClr val="D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98" name="Freeform 164"/>
                <p:cNvSpPr>
                  <a:spLocks/>
                </p:cNvSpPr>
                <p:nvPr/>
              </p:nvSpPr>
              <p:spPr bwMode="auto">
                <a:xfrm>
                  <a:off x="712" y="2472"/>
                  <a:ext cx="47" cy="80"/>
                </a:xfrm>
                <a:custGeom>
                  <a:avLst/>
                  <a:gdLst>
                    <a:gd name="T0" fmla="*/ 5 w 47"/>
                    <a:gd name="T1" fmla="*/ 63 h 80"/>
                    <a:gd name="T2" fmla="*/ 5 w 47"/>
                    <a:gd name="T3" fmla="*/ 54 h 80"/>
                    <a:gd name="T4" fmla="*/ 2 w 47"/>
                    <a:gd name="T5" fmla="*/ 43 h 80"/>
                    <a:gd name="T6" fmla="*/ 0 w 47"/>
                    <a:gd name="T7" fmla="*/ 27 h 80"/>
                    <a:gd name="T8" fmla="*/ 6 w 47"/>
                    <a:gd name="T9" fmla="*/ 10 h 80"/>
                    <a:gd name="T10" fmla="*/ 14 w 47"/>
                    <a:gd name="T11" fmla="*/ 4 h 80"/>
                    <a:gd name="T12" fmla="*/ 24 w 47"/>
                    <a:gd name="T13" fmla="*/ 1 h 80"/>
                    <a:gd name="T14" fmla="*/ 32 w 47"/>
                    <a:gd name="T15" fmla="*/ 0 h 80"/>
                    <a:gd name="T16" fmla="*/ 39 w 47"/>
                    <a:gd name="T17" fmla="*/ 5 h 80"/>
                    <a:gd name="T18" fmla="*/ 44 w 47"/>
                    <a:gd name="T19" fmla="*/ 18 h 80"/>
                    <a:gd name="T20" fmla="*/ 46 w 47"/>
                    <a:gd name="T21" fmla="*/ 29 h 80"/>
                    <a:gd name="T22" fmla="*/ 46 w 47"/>
                    <a:gd name="T23" fmla="*/ 43 h 80"/>
                    <a:gd name="T24" fmla="*/ 45 w 47"/>
                    <a:gd name="T25" fmla="*/ 54 h 80"/>
                    <a:gd name="T26" fmla="*/ 44 w 47"/>
                    <a:gd name="T27" fmla="*/ 58 h 80"/>
                    <a:gd name="T28" fmla="*/ 43 w 47"/>
                    <a:gd name="T29" fmla="*/ 62 h 80"/>
                    <a:gd name="T30" fmla="*/ 41 w 47"/>
                    <a:gd name="T31" fmla="*/ 66 h 80"/>
                    <a:gd name="T32" fmla="*/ 38 w 47"/>
                    <a:gd name="T33" fmla="*/ 68 h 80"/>
                    <a:gd name="T34" fmla="*/ 36 w 47"/>
                    <a:gd name="T35" fmla="*/ 70 h 80"/>
                    <a:gd name="T36" fmla="*/ 36 w 47"/>
                    <a:gd name="T37" fmla="*/ 77 h 80"/>
                    <a:gd name="T38" fmla="*/ 33 w 47"/>
                    <a:gd name="T39" fmla="*/ 78 h 80"/>
                    <a:gd name="T40" fmla="*/ 30 w 47"/>
                    <a:gd name="T41" fmla="*/ 79 h 80"/>
                    <a:gd name="T42" fmla="*/ 24 w 47"/>
                    <a:gd name="T43" fmla="*/ 79 h 80"/>
                    <a:gd name="T44" fmla="*/ 19 w 47"/>
                    <a:gd name="T45" fmla="*/ 77 h 80"/>
                    <a:gd name="T46" fmla="*/ 12 w 47"/>
                    <a:gd name="T47" fmla="*/ 73 h 80"/>
                    <a:gd name="T48" fmla="*/ 7 w 47"/>
                    <a:gd name="T49" fmla="*/ 69 h 80"/>
                    <a:gd name="T50" fmla="*/ 5 w 47"/>
                    <a:gd name="T51" fmla="*/ 63 h 8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
                    <a:gd name="T79" fmla="*/ 0 h 80"/>
                    <a:gd name="T80" fmla="*/ 47 w 47"/>
                    <a:gd name="T81" fmla="*/ 80 h 8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 h="80">
                      <a:moveTo>
                        <a:pt x="5" y="63"/>
                      </a:moveTo>
                      <a:lnTo>
                        <a:pt x="5" y="54"/>
                      </a:lnTo>
                      <a:lnTo>
                        <a:pt x="2" y="43"/>
                      </a:lnTo>
                      <a:lnTo>
                        <a:pt x="0" y="27"/>
                      </a:lnTo>
                      <a:lnTo>
                        <a:pt x="6" y="10"/>
                      </a:lnTo>
                      <a:lnTo>
                        <a:pt x="14" y="4"/>
                      </a:lnTo>
                      <a:lnTo>
                        <a:pt x="24" y="1"/>
                      </a:lnTo>
                      <a:lnTo>
                        <a:pt x="32" y="0"/>
                      </a:lnTo>
                      <a:lnTo>
                        <a:pt x="39" y="5"/>
                      </a:lnTo>
                      <a:lnTo>
                        <a:pt x="44" y="18"/>
                      </a:lnTo>
                      <a:lnTo>
                        <a:pt x="46" y="29"/>
                      </a:lnTo>
                      <a:lnTo>
                        <a:pt x="46" y="43"/>
                      </a:lnTo>
                      <a:lnTo>
                        <a:pt x="45" y="54"/>
                      </a:lnTo>
                      <a:lnTo>
                        <a:pt x="44" y="58"/>
                      </a:lnTo>
                      <a:lnTo>
                        <a:pt x="43" y="62"/>
                      </a:lnTo>
                      <a:lnTo>
                        <a:pt x="41" y="66"/>
                      </a:lnTo>
                      <a:lnTo>
                        <a:pt x="38" y="68"/>
                      </a:lnTo>
                      <a:lnTo>
                        <a:pt x="36" y="70"/>
                      </a:lnTo>
                      <a:lnTo>
                        <a:pt x="36" y="77"/>
                      </a:lnTo>
                      <a:lnTo>
                        <a:pt x="33" y="78"/>
                      </a:lnTo>
                      <a:lnTo>
                        <a:pt x="30" y="79"/>
                      </a:lnTo>
                      <a:lnTo>
                        <a:pt x="24" y="79"/>
                      </a:lnTo>
                      <a:lnTo>
                        <a:pt x="19" y="77"/>
                      </a:lnTo>
                      <a:lnTo>
                        <a:pt x="12" y="73"/>
                      </a:lnTo>
                      <a:lnTo>
                        <a:pt x="7" y="69"/>
                      </a:lnTo>
                      <a:lnTo>
                        <a:pt x="5" y="63"/>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99" name="Freeform 165"/>
                <p:cNvSpPr>
                  <a:spLocks/>
                </p:cNvSpPr>
                <p:nvPr/>
              </p:nvSpPr>
              <p:spPr bwMode="auto">
                <a:xfrm>
                  <a:off x="712" y="2508"/>
                  <a:ext cx="33" cy="53"/>
                </a:xfrm>
                <a:custGeom>
                  <a:avLst/>
                  <a:gdLst>
                    <a:gd name="T0" fmla="*/ 10 w 33"/>
                    <a:gd name="T1" fmla="*/ 0 h 53"/>
                    <a:gd name="T2" fmla="*/ 12 w 33"/>
                    <a:gd name="T3" fmla="*/ 10 h 53"/>
                    <a:gd name="T4" fmla="*/ 14 w 33"/>
                    <a:gd name="T5" fmla="*/ 17 h 53"/>
                    <a:gd name="T6" fmla="*/ 15 w 33"/>
                    <a:gd name="T7" fmla="*/ 23 h 53"/>
                    <a:gd name="T8" fmla="*/ 18 w 33"/>
                    <a:gd name="T9" fmla="*/ 29 h 53"/>
                    <a:gd name="T10" fmla="*/ 18 w 33"/>
                    <a:gd name="T11" fmla="*/ 31 h 53"/>
                    <a:gd name="T12" fmla="*/ 21 w 33"/>
                    <a:gd name="T13" fmla="*/ 34 h 53"/>
                    <a:gd name="T14" fmla="*/ 22 w 33"/>
                    <a:gd name="T15" fmla="*/ 35 h 53"/>
                    <a:gd name="T16" fmla="*/ 25 w 33"/>
                    <a:gd name="T17" fmla="*/ 36 h 53"/>
                    <a:gd name="T18" fmla="*/ 27 w 33"/>
                    <a:gd name="T19" fmla="*/ 36 h 53"/>
                    <a:gd name="T20" fmla="*/ 29 w 33"/>
                    <a:gd name="T21" fmla="*/ 36 h 53"/>
                    <a:gd name="T22" fmla="*/ 30 w 33"/>
                    <a:gd name="T23" fmla="*/ 36 h 53"/>
                    <a:gd name="T24" fmla="*/ 32 w 33"/>
                    <a:gd name="T25" fmla="*/ 36 h 53"/>
                    <a:gd name="T26" fmla="*/ 30 w 33"/>
                    <a:gd name="T27" fmla="*/ 39 h 53"/>
                    <a:gd name="T28" fmla="*/ 26 w 33"/>
                    <a:gd name="T29" fmla="*/ 42 h 53"/>
                    <a:gd name="T30" fmla="*/ 24 w 33"/>
                    <a:gd name="T31" fmla="*/ 45 h 53"/>
                    <a:gd name="T32" fmla="*/ 22 w 33"/>
                    <a:gd name="T33" fmla="*/ 49 h 53"/>
                    <a:gd name="T34" fmla="*/ 20 w 33"/>
                    <a:gd name="T35" fmla="*/ 51 h 53"/>
                    <a:gd name="T36" fmla="*/ 16 w 33"/>
                    <a:gd name="T37" fmla="*/ 52 h 53"/>
                    <a:gd name="T38" fmla="*/ 11 w 33"/>
                    <a:gd name="T39" fmla="*/ 52 h 53"/>
                    <a:gd name="T40" fmla="*/ 2 w 33"/>
                    <a:gd name="T41" fmla="*/ 44 h 53"/>
                    <a:gd name="T42" fmla="*/ 0 w 33"/>
                    <a:gd name="T43" fmla="*/ 38 h 53"/>
                    <a:gd name="T44" fmla="*/ 3 w 33"/>
                    <a:gd name="T45" fmla="*/ 25 h 53"/>
                    <a:gd name="T46" fmla="*/ 6 w 33"/>
                    <a:gd name="T47" fmla="*/ 12 h 53"/>
                    <a:gd name="T48" fmla="*/ 10 w 33"/>
                    <a:gd name="T49" fmla="*/ 0 h 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3"/>
                    <a:gd name="T76" fmla="*/ 0 h 53"/>
                    <a:gd name="T77" fmla="*/ 33 w 33"/>
                    <a:gd name="T78" fmla="*/ 53 h 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3" h="53">
                      <a:moveTo>
                        <a:pt x="10" y="0"/>
                      </a:moveTo>
                      <a:lnTo>
                        <a:pt x="12" y="10"/>
                      </a:lnTo>
                      <a:lnTo>
                        <a:pt x="14" y="17"/>
                      </a:lnTo>
                      <a:lnTo>
                        <a:pt x="15" y="23"/>
                      </a:lnTo>
                      <a:lnTo>
                        <a:pt x="18" y="29"/>
                      </a:lnTo>
                      <a:lnTo>
                        <a:pt x="18" y="31"/>
                      </a:lnTo>
                      <a:lnTo>
                        <a:pt x="21" y="34"/>
                      </a:lnTo>
                      <a:lnTo>
                        <a:pt x="22" y="35"/>
                      </a:lnTo>
                      <a:lnTo>
                        <a:pt x="25" y="36"/>
                      </a:lnTo>
                      <a:lnTo>
                        <a:pt x="27" y="36"/>
                      </a:lnTo>
                      <a:lnTo>
                        <a:pt x="29" y="36"/>
                      </a:lnTo>
                      <a:lnTo>
                        <a:pt x="30" y="36"/>
                      </a:lnTo>
                      <a:lnTo>
                        <a:pt x="32" y="36"/>
                      </a:lnTo>
                      <a:lnTo>
                        <a:pt x="30" y="39"/>
                      </a:lnTo>
                      <a:lnTo>
                        <a:pt x="26" y="42"/>
                      </a:lnTo>
                      <a:lnTo>
                        <a:pt x="24" y="45"/>
                      </a:lnTo>
                      <a:lnTo>
                        <a:pt x="22" y="49"/>
                      </a:lnTo>
                      <a:lnTo>
                        <a:pt x="20" y="51"/>
                      </a:lnTo>
                      <a:lnTo>
                        <a:pt x="16" y="52"/>
                      </a:lnTo>
                      <a:lnTo>
                        <a:pt x="11" y="52"/>
                      </a:lnTo>
                      <a:lnTo>
                        <a:pt x="2" y="44"/>
                      </a:lnTo>
                      <a:lnTo>
                        <a:pt x="0" y="38"/>
                      </a:lnTo>
                      <a:lnTo>
                        <a:pt x="3" y="25"/>
                      </a:lnTo>
                      <a:lnTo>
                        <a:pt x="6" y="12"/>
                      </a:lnTo>
                      <a:lnTo>
                        <a:pt x="10"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108900" name="Group 172"/>
                <p:cNvGrpSpPr>
                  <a:grpSpLocks/>
                </p:cNvGrpSpPr>
                <p:nvPr/>
              </p:nvGrpSpPr>
              <p:grpSpPr bwMode="auto">
                <a:xfrm>
                  <a:off x="734" y="2495"/>
                  <a:ext cx="25" cy="36"/>
                  <a:chOff x="734" y="2495"/>
                  <a:chExt cx="25" cy="36"/>
                </a:xfrm>
              </p:grpSpPr>
              <p:sp>
                <p:nvSpPr>
                  <p:cNvPr id="108903" name="Freeform 166"/>
                  <p:cNvSpPr>
                    <a:spLocks/>
                  </p:cNvSpPr>
                  <p:nvPr/>
                </p:nvSpPr>
                <p:spPr bwMode="auto">
                  <a:xfrm>
                    <a:off x="746" y="2525"/>
                    <a:ext cx="6" cy="6"/>
                  </a:xfrm>
                  <a:custGeom>
                    <a:avLst/>
                    <a:gdLst>
                      <a:gd name="T0" fmla="*/ 0 w 6"/>
                      <a:gd name="T1" fmla="*/ 3 h 6"/>
                      <a:gd name="T2" fmla="*/ 0 w 6"/>
                      <a:gd name="T3" fmla="*/ 5 h 6"/>
                      <a:gd name="T4" fmla="*/ 1 w 6"/>
                      <a:gd name="T5" fmla="*/ 5 h 6"/>
                      <a:gd name="T6" fmla="*/ 2 w 6"/>
                      <a:gd name="T7" fmla="*/ 5 h 6"/>
                      <a:gd name="T8" fmla="*/ 2 w 6"/>
                      <a:gd name="T9" fmla="*/ 5 h 6"/>
                      <a:gd name="T10" fmla="*/ 3 w 6"/>
                      <a:gd name="T11" fmla="*/ 5 h 6"/>
                      <a:gd name="T12" fmla="*/ 4 w 6"/>
                      <a:gd name="T13" fmla="*/ 5 h 6"/>
                      <a:gd name="T14" fmla="*/ 4 w 6"/>
                      <a:gd name="T15" fmla="*/ 5 h 6"/>
                      <a:gd name="T16" fmla="*/ 5 w 6"/>
                      <a:gd name="T17" fmla="*/ 3 h 6"/>
                      <a:gd name="T18" fmla="*/ 4 w 6"/>
                      <a:gd name="T19" fmla="*/ 2 h 6"/>
                      <a:gd name="T20" fmla="*/ 3 w 6"/>
                      <a:gd name="T21" fmla="*/ 0 h 6"/>
                      <a:gd name="T22" fmla="*/ 1 w 6"/>
                      <a:gd name="T23" fmla="*/ 0 h 6"/>
                      <a:gd name="T24" fmla="*/ 0 w 6"/>
                      <a:gd name="T25" fmla="*/ 2 h 6"/>
                      <a:gd name="T26" fmla="*/ 0 w 6"/>
                      <a:gd name="T27" fmla="*/ 3 h 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6"/>
                      <a:gd name="T44" fmla="*/ 6 w 6"/>
                      <a:gd name="T45" fmla="*/ 6 h 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6">
                        <a:moveTo>
                          <a:pt x="0" y="3"/>
                        </a:moveTo>
                        <a:lnTo>
                          <a:pt x="0" y="5"/>
                        </a:lnTo>
                        <a:lnTo>
                          <a:pt x="1" y="5"/>
                        </a:lnTo>
                        <a:lnTo>
                          <a:pt x="2" y="5"/>
                        </a:lnTo>
                        <a:lnTo>
                          <a:pt x="3" y="5"/>
                        </a:lnTo>
                        <a:lnTo>
                          <a:pt x="4" y="5"/>
                        </a:lnTo>
                        <a:lnTo>
                          <a:pt x="5" y="3"/>
                        </a:lnTo>
                        <a:lnTo>
                          <a:pt x="4" y="2"/>
                        </a:lnTo>
                        <a:lnTo>
                          <a:pt x="3" y="0"/>
                        </a:lnTo>
                        <a:lnTo>
                          <a:pt x="1" y="0"/>
                        </a:lnTo>
                        <a:lnTo>
                          <a:pt x="0" y="2"/>
                        </a:lnTo>
                        <a:lnTo>
                          <a:pt x="0" y="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04" name="Freeform 167"/>
                  <p:cNvSpPr>
                    <a:spLocks/>
                  </p:cNvSpPr>
                  <p:nvPr/>
                </p:nvSpPr>
                <p:spPr bwMode="auto">
                  <a:xfrm>
                    <a:off x="746" y="2517"/>
                    <a:ext cx="4" cy="5"/>
                  </a:xfrm>
                  <a:custGeom>
                    <a:avLst/>
                    <a:gdLst>
                      <a:gd name="T0" fmla="*/ 1 w 4"/>
                      <a:gd name="T1" fmla="*/ 3 h 5"/>
                      <a:gd name="T2" fmla="*/ 0 w 4"/>
                      <a:gd name="T3" fmla="*/ 4 h 5"/>
                      <a:gd name="T4" fmla="*/ 0 w 4"/>
                      <a:gd name="T5" fmla="*/ 3 h 5"/>
                      <a:gd name="T6" fmla="*/ 0 w 4"/>
                      <a:gd name="T7" fmla="*/ 2 h 5"/>
                      <a:gd name="T8" fmla="*/ 0 w 4"/>
                      <a:gd name="T9" fmla="*/ 1 h 5"/>
                      <a:gd name="T10" fmla="*/ 1 w 4"/>
                      <a:gd name="T11" fmla="*/ 1 h 5"/>
                      <a:gd name="T12" fmla="*/ 1 w 4"/>
                      <a:gd name="T13" fmla="*/ 1 h 5"/>
                      <a:gd name="T14" fmla="*/ 1 w 4"/>
                      <a:gd name="T15" fmla="*/ 1 h 5"/>
                      <a:gd name="T16" fmla="*/ 2 w 4"/>
                      <a:gd name="T17" fmla="*/ 0 h 5"/>
                      <a:gd name="T18" fmla="*/ 2 w 4"/>
                      <a:gd name="T19" fmla="*/ 0 h 5"/>
                      <a:gd name="T20" fmla="*/ 2 w 4"/>
                      <a:gd name="T21" fmla="*/ 1 h 5"/>
                      <a:gd name="T22" fmla="*/ 3 w 4"/>
                      <a:gd name="T23" fmla="*/ 2 h 5"/>
                      <a:gd name="T24" fmla="*/ 3 w 4"/>
                      <a:gd name="T25" fmla="*/ 3 h 5"/>
                      <a:gd name="T26" fmla="*/ 2 w 4"/>
                      <a:gd name="T27" fmla="*/ 3 h 5"/>
                      <a:gd name="T28" fmla="*/ 2 w 4"/>
                      <a:gd name="T29" fmla="*/ 2 h 5"/>
                      <a:gd name="T30" fmla="*/ 2 w 4"/>
                      <a:gd name="T31" fmla="*/ 2 h 5"/>
                      <a:gd name="T32" fmla="*/ 2 w 4"/>
                      <a:gd name="T33" fmla="*/ 3 h 5"/>
                      <a:gd name="T34" fmla="*/ 2 w 4"/>
                      <a:gd name="T35" fmla="*/ 3 h 5"/>
                      <a:gd name="T36" fmla="*/ 1 w 4"/>
                      <a:gd name="T37" fmla="*/ 3 h 5"/>
                      <a:gd name="T38" fmla="*/ 1 w 4"/>
                      <a:gd name="T39" fmla="*/ 3 h 5"/>
                      <a:gd name="T40" fmla="*/ 1 w 4"/>
                      <a:gd name="T41" fmla="*/ 3 h 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
                      <a:gd name="T64" fmla="*/ 0 h 5"/>
                      <a:gd name="T65" fmla="*/ 4 w 4"/>
                      <a:gd name="T66" fmla="*/ 5 h 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 h="5">
                        <a:moveTo>
                          <a:pt x="1" y="3"/>
                        </a:moveTo>
                        <a:lnTo>
                          <a:pt x="0" y="4"/>
                        </a:lnTo>
                        <a:lnTo>
                          <a:pt x="0" y="3"/>
                        </a:lnTo>
                        <a:lnTo>
                          <a:pt x="0" y="2"/>
                        </a:lnTo>
                        <a:lnTo>
                          <a:pt x="0" y="1"/>
                        </a:lnTo>
                        <a:lnTo>
                          <a:pt x="1" y="1"/>
                        </a:lnTo>
                        <a:lnTo>
                          <a:pt x="2" y="0"/>
                        </a:lnTo>
                        <a:lnTo>
                          <a:pt x="2" y="1"/>
                        </a:lnTo>
                        <a:lnTo>
                          <a:pt x="3" y="2"/>
                        </a:lnTo>
                        <a:lnTo>
                          <a:pt x="3" y="3"/>
                        </a:lnTo>
                        <a:lnTo>
                          <a:pt x="2" y="3"/>
                        </a:lnTo>
                        <a:lnTo>
                          <a:pt x="2" y="2"/>
                        </a:lnTo>
                        <a:lnTo>
                          <a:pt x="2" y="3"/>
                        </a:lnTo>
                        <a:lnTo>
                          <a:pt x="1" y="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05" name="Freeform 168"/>
                  <p:cNvSpPr>
                    <a:spLocks/>
                  </p:cNvSpPr>
                  <p:nvPr/>
                </p:nvSpPr>
                <p:spPr bwMode="auto">
                  <a:xfrm>
                    <a:off x="734" y="2499"/>
                    <a:ext cx="11" cy="14"/>
                  </a:xfrm>
                  <a:custGeom>
                    <a:avLst/>
                    <a:gdLst>
                      <a:gd name="T0" fmla="*/ 0 w 11"/>
                      <a:gd name="T1" fmla="*/ 2 h 14"/>
                      <a:gd name="T2" fmla="*/ 2 w 11"/>
                      <a:gd name="T3" fmla="*/ 1 h 14"/>
                      <a:gd name="T4" fmla="*/ 3 w 11"/>
                      <a:gd name="T5" fmla="*/ 0 h 14"/>
                      <a:gd name="T6" fmla="*/ 4 w 11"/>
                      <a:gd name="T7" fmla="*/ 0 h 14"/>
                      <a:gd name="T8" fmla="*/ 7 w 11"/>
                      <a:gd name="T9" fmla="*/ 0 h 14"/>
                      <a:gd name="T10" fmla="*/ 8 w 11"/>
                      <a:gd name="T11" fmla="*/ 1 h 14"/>
                      <a:gd name="T12" fmla="*/ 9 w 11"/>
                      <a:gd name="T13" fmla="*/ 2 h 14"/>
                      <a:gd name="T14" fmla="*/ 9 w 11"/>
                      <a:gd name="T15" fmla="*/ 6 h 14"/>
                      <a:gd name="T16" fmla="*/ 10 w 11"/>
                      <a:gd name="T17" fmla="*/ 9 h 14"/>
                      <a:gd name="T18" fmla="*/ 10 w 11"/>
                      <a:gd name="T19" fmla="*/ 13 h 14"/>
                      <a:gd name="T20" fmla="*/ 9 w 11"/>
                      <a:gd name="T21" fmla="*/ 12 h 14"/>
                      <a:gd name="T22" fmla="*/ 8 w 11"/>
                      <a:gd name="T23" fmla="*/ 12 h 14"/>
                      <a:gd name="T24" fmla="*/ 7 w 11"/>
                      <a:gd name="T25" fmla="*/ 12 h 14"/>
                      <a:gd name="T26" fmla="*/ 8 w 11"/>
                      <a:gd name="T27" fmla="*/ 9 h 14"/>
                      <a:gd name="T28" fmla="*/ 8 w 11"/>
                      <a:gd name="T29" fmla="*/ 5 h 14"/>
                      <a:gd name="T30" fmla="*/ 8 w 11"/>
                      <a:gd name="T31" fmla="*/ 3 h 14"/>
                      <a:gd name="T32" fmla="*/ 7 w 11"/>
                      <a:gd name="T33" fmla="*/ 2 h 14"/>
                      <a:gd name="T34" fmla="*/ 4 w 11"/>
                      <a:gd name="T35" fmla="*/ 1 h 14"/>
                      <a:gd name="T36" fmla="*/ 0 w 11"/>
                      <a:gd name="T37" fmla="*/ 2 h 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1"/>
                      <a:gd name="T58" fmla="*/ 0 h 14"/>
                      <a:gd name="T59" fmla="*/ 11 w 11"/>
                      <a:gd name="T60" fmla="*/ 14 h 1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1" h="14">
                        <a:moveTo>
                          <a:pt x="0" y="2"/>
                        </a:moveTo>
                        <a:lnTo>
                          <a:pt x="2" y="1"/>
                        </a:lnTo>
                        <a:lnTo>
                          <a:pt x="3" y="0"/>
                        </a:lnTo>
                        <a:lnTo>
                          <a:pt x="4" y="0"/>
                        </a:lnTo>
                        <a:lnTo>
                          <a:pt x="7" y="0"/>
                        </a:lnTo>
                        <a:lnTo>
                          <a:pt x="8" y="1"/>
                        </a:lnTo>
                        <a:lnTo>
                          <a:pt x="9" y="2"/>
                        </a:lnTo>
                        <a:lnTo>
                          <a:pt x="9" y="6"/>
                        </a:lnTo>
                        <a:lnTo>
                          <a:pt x="10" y="9"/>
                        </a:lnTo>
                        <a:lnTo>
                          <a:pt x="10" y="13"/>
                        </a:lnTo>
                        <a:lnTo>
                          <a:pt x="9" y="12"/>
                        </a:lnTo>
                        <a:lnTo>
                          <a:pt x="8" y="12"/>
                        </a:lnTo>
                        <a:lnTo>
                          <a:pt x="7" y="12"/>
                        </a:lnTo>
                        <a:lnTo>
                          <a:pt x="8" y="9"/>
                        </a:lnTo>
                        <a:lnTo>
                          <a:pt x="8" y="5"/>
                        </a:lnTo>
                        <a:lnTo>
                          <a:pt x="8" y="3"/>
                        </a:lnTo>
                        <a:lnTo>
                          <a:pt x="7" y="2"/>
                        </a:lnTo>
                        <a:lnTo>
                          <a:pt x="4" y="1"/>
                        </a:lnTo>
                        <a:lnTo>
                          <a:pt x="0" y="2"/>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06" name="Freeform 169"/>
                  <p:cNvSpPr>
                    <a:spLocks/>
                  </p:cNvSpPr>
                  <p:nvPr/>
                </p:nvSpPr>
                <p:spPr bwMode="auto">
                  <a:xfrm>
                    <a:off x="752" y="2495"/>
                    <a:ext cx="7" cy="5"/>
                  </a:xfrm>
                  <a:custGeom>
                    <a:avLst/>
                    <a:gdLst>
                      <a:gd name="T0" fmla="*/ 0 w 7"/>
                      <a:gd name="T1" fmla="*/ 0 h 5"/>
                      <a:gd name="T2" fmla="*/ 1 w 7"/>
                      <a:gd name="T3" fmla="*/ 3 h 5"/>
                      <a:gd name="T4" fmla="*/ 2 w 7"/>
                      <a:gd name="T5" fmla="*/ 4 h 5"/>
                      <a:gd name="T6" fmla="*/ 4 w 7"/>
                      <a:gd name="T7" fmla="*/ 4 h 5"/>
                      <a:gd name="T8" fmla="*/ 5 w 7"/>
                      <a:gd name="T9" fmla="*/ 2 h 5"/>
                      <a:gd name="T10" fmla="*/ 6 w 7"/>
                      <a:gd name="T11" fmla="*/ 0 h 5"/>
                      <a:gd name="T12" fmla="*/ 6 w 7"/>
                      <a:gd name="T13" fmla="*/ 0 h 5"/>
                      <a:gd name="T14" fmla="*/ 4 w 7"/>
                      <a:gd name="T15" fmla="*/ 1 h 5"/>
                      <a:gd name="T16" fmla="*/ 3 w 7"/>
                      <a:gd name="T17" fmla="*/ 2 h 5"/>
                      <a:gd name="T18" fmla="*/ 1 w 7"/>
                      <a:gd name="T19" fmla="*/ 0 h 5"/>
                      <a:gd name="T20" fmla="*/ 0 w 7"/>
                      <a:gd name="T21" fmla="*/ 0 h 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5"/>
                      <a:gd name="T35" fmla="*/ 7 w 7"/>
                      <a:gd name="T36" fmla="*/ 5 h 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5">
                        <a:moveTo>
                          <a:pt x="0" y="0"/>
                        </a:moveTo>
                        <a:lnTo>
                          <a:pt x="1" y="3"/>
                        </a:lnTo>
                        <a:lnTo>
                          <a:pt x="2" y="4"/>
                        </a:lnTo>
                        <a:lnTo>
                          <a:pt x="4" y="4"/>
                        </a:lnTo>
                        <a:lnTo>
                          <a:pt x="5" y="2"/>
                        </a:lnTo>
                        <a:lnTo>
                          <a:pt x="6" y="0"/>
                        </a:lnTo>
                        <a:lnTo>
                          <a:pt x="4" y="1"/>
                        </a:lnTo>
                        <a:lnTo>
                          <a:pt x="3" y="2"/>
                        </a:lnTo>
                        <a:lnTo>
                          <a:pt x="1" y="0"/>
                        </a:lnTo>
                        <a:lnTo>
                          <a:pt x="0"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07" name="Freeform 170"/>
                  <p:cNvSpPr>
                    <a:spLocks/>
                  </p:cNvSpPr>
                  <p:nvPr/>
                </p:nvSpPr>
                <p:spPr bwMode="auto">
                  <a:xfrm>
                    <a:off x="738" y="2499"/>
                    <a:ext cx="2" cy="6"/>
                  </a:xfrm>
                  <a:custGeom>
                    <a:avLst/>
                    <a:gdLst>
                      <a:gd name="T0" fmla="*/ 0 w 2"/>
                      <a:gd name="T1" fmla="*/ 3 h 6"/>
                      <a:gd name="T2" fmla="*/ 0 w 2"/>
                      <a:gd name="T3" fmla="*/ 3 h 6"/>
                      <a:gd name="T4" fmla="*/ 0 w 2"/>
                      <a:gd name="T5" fmla="*/ 5 h 6"/>
                      <a:gd name="T6" fmla="*/ 1 w 2"/>
                      <a:gd name="T7" fmla="*/ 5 h 6"/>
                      <a:gd name="T8" fmla="*/ 1 w 2"/>
                      <a:gd name="T9" fmla="*/ 3 h 6"/>
                      <a:gd name="T10" fmla="*/ 1 w 2"/>
                      <a:gd name="T11" fmla="*/ 2 h 6"/>
                      <a:gd name="T12" fmla="*/ 1 w 2"/>
                      <a:gd name="T13" fmla="*/ 0 h 6"/>
                      <a:gd name="T14" fmla="*/ 0 w 2"/>
                      <a:gd name="T15" fmla="*/ 0 h 6"/>
                      <a:gd name="T16" fmla="*/ 0 w 2"/>
                      <a:gd name="T17" fmla="*/ 0 h 6"/>
                      <a:gd name="T18" fmla="*/ 0 w 2"/>
                      <a:gd name="T19" fmla="*/ 3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
                      <a:gd name="T31" fmla="*/ 0 h 6"/>
                      <a:gd name="T32" fmla="*/ 2 w 2"/>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 h="6">
                        <a:moveTo>
                          <a:pt x="0" y="3"/>
                        </a:moveTo>
                        <a:lnTo>
                          <a:pt x="0" y="3"/>
                        </a:lnTo>
                        <a:lnTo>
                          <a:pt x="0" y="5"/>
                        </a:lnTo>
                        <a:lnTo>
                          <a:pt x="1" y="5"/>
                        </a:lnTo>
                        <a:lnTo>
                          <a:pt x="1" y="3"/>
                        </a:lnTo>
                        <a:lnTo>
                          <a:pt x="1" y="2"/>
                        </a:lnTo>
                        <a:lnTo>
                          <a:pt x="1" y="0"/>
                        </a:lnTo>
                        <a:lnTo>
                          <a:pt x="0" y="0"/>
                        </a:lnTo>
                        <a:lnTo>
                          <a:pt x="0" y="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08" name="Freeform 171"/>
                  <p:cNvSpPr>
                    <a:spLocks/>
                  </p:cNvSpPr>
                  <p:nvPr/>
                </p:nvSpPr>
                <p:spPr bwMode="auto">
                  <a:xfrm>
                    <a:off x="754" y="2499"/>
                    <a:ext cx="1" cy="6"/>
                  </a:xfrm>
                  <a:custGeom>
                    <a:avLst/>
                    <a:gdLst>
                      <a:gd name="T0" fmla="*/ 0 w 1"/>
                      <a:gd name="T1" fmla="*/ 3 h 6"/>
                      <a:gd name="T2" fmla="*/ 0 w 1"/>
                      <a:gd name="T3" fmla="*/ 5 h 6"/>
                      <a:gd name="T4" fmla="*/ 0 w 1"/>
                      <a:gd name="T5" fmla="*/ 5 h 6"/>
                      <a:gd name="T6" fmla="*/ 0 w 1"/>
                      <a:gd name="T7" fmla="*/ 5 h 6"/>
                      <a:gd name="T8" fmla="*/ 0 w 1"/>
                      <a:gd name="T9" fmla="*/ 3 h 6"/>
                      <a:gd name="T10" fmla="*/ 0 w 1"/>
                      <a:gd name="T11" fmla="*/ 2 h 6"/>
                      <a:gd name="T12" fmla="*/ 0 w 1"/>
                      <a:gd name="T13" fmla="*/ 2 h 6"/>
                      <a:gd name="T14" fmla="*/ 0 w 1"/>
                      <a:gd name="T15" fmla="*/ 0 h 6"/>
                      <a:gd name="T16" fmla="*/ 0 w 1"/>
                      <a:gd name="T17" fmla="*/ 2 h 6"/>
                      <a:gd name="T18" fmla="*/ 0 w 1"/>
                      <a:gd name="T19" fmla="*/ 3 h 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
                      <a:gd name="T31" fmla="*/ 0 h 6"/>
                      <a:gd name="T32" fmla="*/ 1 w 1"/>
                      <a:gd name="T33" fmla="*/ 6 h 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 h="6">
                        <a:moveTo>
                          <a:pt x="0" y="3"/>
                        </a:moveTo>
                        <a:lnTo>
                          <a:pt x="0" y="5"/>
                        </a:lnTo>
                        <a:lnTo>
                          <a:pt x="0" y="3"/>
                        </a:lnTo>
                        <a:lnTo>
                          <a:pt x="0" y="2"/>
                        </a:lnTo>
                        <a:lnTo>
                          <a:pt x="0" y="0"/>
                        </a:lnTo>
                        <a:lnTo>
                          <a:pt x="0" y="2"/>
                        </a:lnTo>
                        <a:lnTo>
                          <a:pt x="0" y="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108901" name="Freeform 173"/>
                <p:cNvSpPr>
                  <a:spLocks/>
                </p:cNvSpPr>
                <p:nvPr/>
              </p:nvSpPr>
              <p:spPr bwMode="auto">
                <a:xfrm>
                  <a:off x="695" y="2466"/>
                  <a:ext cx="75" cy="65"/>
                </a:xfrm>
                <a:custGeom>
                  <a:avLst/>
                  <a:gdLst>
                    <a:gd name="T0" fmla="*/ 37 w 75"/>
                    <a:gd name="T1" fmla="*/ 2 h 65"/>
                    <a:gd name="T2" fmla="*/ 29 w 75"/>
                    <a:gd name="T3" fmla="*/ 3 h 65"/>
                    <a:gd name="T4" fmla="*/ 23 w 75"/>
                    <a:gd name="T5" fmla="*/ 6 h 65"/>
                    <a:gd name="T6" fmla="*/ 14 w 75"/>
                    <a:gd name="T7" fmla="*/ 13 h 65"/>
                    <a:gd name="T8" fmla="*/ 10 w 75"/>
                    <a:gd name="T9" fmla="*/ 24 h 65"/>
                    <a:gd name="T10" fmla="*/ 6 w 75"/>
                    <a:gd name="T11" fmla="*/ 31 h 65"/>
                    <a:gd name="T12" fmla="*/ 3 w 75"/>
                    <a:gd name="T13" fmla="*/ 36 h 65"/>
                    <a:gd name="T14" fmla="*/ 0 w 75"/>
                    <a:gd name="T15" fmla="*/ 41 h 65"/>
                    <a:gd name="T16" fmla="*/ 3 w 75"/>
                    <a:gd name="T17" fmla="*/ 47 h 65"/>
                    <a:gd name="T18" fmla="*/ 6 w 75"/>
                    <a:gd name="T19" fmla="*/ 51 h 65"/>
                    <a:gd name="T20" fmla="*/ 13 w 75"/>
                    <a:gd name="T21" fmla="*/ 54 h 65"/>
                    <a:gd name="T22" fmla="*/ 19 w 75"/>
                    <a:gd name="T23" fmla="*/ 57 h 65"/>
                    <a:gd name="T24" fmla="*/ 22 w 75"/>
                    <a:gd name="T25" fmla="*/ 60 h 65"/>
                    <a:gd name="T26" fmla="*/ 28 w 75"/>
                    <a:gd name="T27" fmla="*/ 64 h 65"/>
                    <a:gd name="T28" fmla="*/ 32 w 75"/>
                    <a:gd name="T29" fmla="*/ 62 h 65"/>
                    <a:gd name="T30" fmla="*/ 30 w 75"/>
                    <a:gd name="T31" fmla="*/ 44 h 65"/>
                    <a:gd name="T32" fmla="*/ 32 w 75"/>
                    <a:gd name="T33" fmla="*/ 28 h 65"/>
                    <a:gd name="T34" fmla="*/ 35 w 75"/>
                    <a:gd name="T35" fmla="*/ 19 h 65"/>
                    <a:gd name="T36" fmla="*/ 42 w 75"/>
                    <a:gd name="T37" fmla="*/ 12 h 65"/>
                    <a:gd name="T38" fmla="*/ 46 w 75"/>
                    <a:gd name="T39" fmla="*/ 11 h 65"/>
                    <a:gd name="T40" fmla="*/ 51 w 75"/>
                    <a:gd name="T41" fmla="*/ 11 h 65"/>
                    <a:gd name="T42" fmla="*/ 55 w 75"/>
                    <a:gd name="T43" fmla="*/ 13 h 65"/>
                    <a:gd name="T44" fmla="*/ 60 w 75"/>
                    <a:gd name="T45" fmla="*/ 17 h 65"/>
                    <a:gd name="T46" fmla="*/ 61 w 75"/>
                    <a:gd name="T47" fmla="*/ 20 h 65"/>
                    <a:gd name="T48" fmla="*/ 63 w 75"/>
                    <a:gd name="T49" fmla="*/ 25 h 65"/>
                    <a:gd name="T50" fmla="*/ 63 w 75"/>
                    <a:gd name="T51" fmla="*/ 29 h 65"/>
                    <a:gd name="T52" fmla="*/ 62 w 75"/>
                    <a:gd name="T53" fmla="*/ 33 h 65"/>
                    <a:gd name="T54" fmla="*/ 62 w 75"/>
                    <a:gd name="T55" fmla="*/ 36 h 65"/>
                    <a:gd name="T56" fmla="*/ 64 w 75"/>
                    <a:gd name="T57" fmla="*/ 44 h 65"/>
                    <a:gd name="T58" fmla="*/ 63 w 75"/>
                    <a:gd name="T59" fmla="*/ 50 h 65"/>
                    <a:gd name="T60" fmla="*/ 63 w 75"/>
                    <a:gd name="T61" fmla="*/ 55 h 65"/>
                    <a:gd name="T62" fmla="*/ 69 w 75"/>
                    <a:gd name="T63" fmla="*/ 56 h 65"/>
                    <a:gd name="T64" fmla="*/ 72 w 75"/>
                    <a:gd name="T65" fmla="*/ 53 h 65"/>
                    <a:gd name="T66" fmla="*/ 74 w 75"/>
                    <a:gd name="T67" fmla="*/ 49 h 65"/>
                    <a:gd name="T68" fmla="*/ 73 w 75"/>
                    <a:gd name="T69" fmla="*/ 41 h 65"/>
                    <a:gd name="T70" fmla="*/ 69 w 75"/>
                    <a:gd name="T71" fmla="*/ 32 h 65"/>
                    <a:gd name="T72" fmla="*/ 65 w 75"/>
                    <a:gd name="T73" fmla="*/ 23 h 65"/>
                    <a:gd name="T74" fmla="*/ 62 w 75"/>
                    <a:gd name="T75" fmla="*/ 16 h 65"/>
                    <a:gd name="T76" fmla="*/ 59 w 75"/>
                    <a:gd name="T77" fmla="*/ 10 h 65"/>
                    <a:gd name="T78" fmla="*/ 56 w 75"/>
                    <a:gd name="T79" fmla="*/ 7 h 65"/>
                    <a:gd name="T80" fmla="*/ 51 w 75"/>
                    <a:gd name="T81" fmla="*/ 4 h 65"/>
                    <a:gd name="T82" fmla="*/ 42 w 75"/>
                    <a:gd name="T83" fmla="*/ 0 h 65"/>
                    <a:gd name="T84" fmla="*/ 37 w 75"/>
                    <a:gd name="T85" fmla="*/ 2 h 6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5"/>
                    <a:gd name="T130" fmla="*/ 0 h 65"/>
                    <a:gd name="T131" fmla="*/ 75 w 75"/>
                    <a:gd name="T132" fmla="*/ 65 h 6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5" h="65">
                      <a:moveTo>
                        <a:pt x="37" y="2"/>
                      </a:moveTo>
                      <a:lnTo>
                        <a:pt x="29" y="3"/>
                      </a:lnTo>
                      <a:lnTo>
                        <a:pt x="23" y="6"/>
                      </a:lnTo>
                      <a:lnTo>
                        <a:pt x="14" y="13"/>
                      </a:lnTo>
                      <a:lnTo>
                        <a:pt x="10" y="24"/>
                      </a:lnTo>
                      <a:lnTo>
                        <a:pt x="6" y="31"/>
                      </a:lnTo>
                      <a:lnTo>
                        <a:pt x="3" y="36"/>
                      </a:lnTo>
                      <a:lnTo>
                        <a:pt x="0" y="41"/>
                      </a:lnTo>
                      <a:lnTo>
                        <a:pt x="3" y="47"/>
                      </a:lnTo>
                      <a:lnTo>
                        <a:pt x="6" y="51"/>
                      </a:lnTo>
                      <a:lnTo>
                        <a:pt x="13" y="54"/>
                      </a:lnTo>
                      <a:lnTo>
                        <a:pt x="19" y="57"/>
                      </a:lnTo>
                      <a:lnTo>
                        <a:pt x="22" y="60"/>
                      </a:lnTo>
                      <a:lnTo>
                        <a:pt x="28" y="64"/>
                      </a:lnTo>
                      <a:lnTo>
                        <a:pt x="32" y="62"/>
                      </a:lnTo>
                      <a:lnTo>
                        <a:pt x="30" y="44"/>
                      </a:lnTo>
                      <a:lnTo>
                        <a:pt x="32" y="28"/>
                      </a:lnTo>
                      <a:lnTo>
                        <a:pt x="35" y="19"/>
                      </a:lnTo>
                      <a:lnTo>
                        <a:pt x="42" y="12"/>
                      </a:lnTo>
                      <a:lnTo>
                        <a:pt x="46" y="11"/>
                      </a:lnTo>
                      <a:lnTo>
                        <a:pt x="51" y="11"/>
                      </a:lnTo>
                      <a:lnTo>
                        <a:pt x="55" y="13"/>
                      </a:lnTo>
                      <a:lnTo>
                        <a:pt x="60" y="17"/>
                      </a:lnTo>
                      <a:lnTo>
                        <a:pt x="61" y="20"/>
                      </a:lnTo>
                      <a:lnTo>
                        <a:pt x="63" y="25"/>
                      </a:lnTo>
                      <a:lnTo>
                        <a:pt x="63" y="29"/>
                      </a:lnTo>
                      <a:lnTo>
                        <a:pt x="62" y="33"/>
                      </a:lnTo>
                      <a:lnTo>
                        <a:pt x="62" y="36"/>
                      </a:lnTo>
                      <a:lnTo>
                        <a:pt x="64" y="44"/>
                      </a:lnTo>
                      <a:lnTo>
                        <a:pt x="63" y="50"/>
                      </a:lnTo>
                      <a:lnTo>
                        <a:pt x="63" y="55"/>
                      </a:lnTo>
                      <a:lnTo>
                        <a:pt x="69" y="56"/>
                      </a:lnTo>
                      <a:lnTo>
                        <a:pt x="72" y="53"/>
                      </a:lnTo>
                      <a:lnTo>
                        <a:pt x="74" y="49"/>
                      </a:lnTo>
                      <a:lnTo>
                        <a:pt x="73" y="41"/>
                      </a:lnTo>
                      <a:lnTo>
                        <a:pt x="69" y="32"/>
                      </a:lnTo>
                      <a:lnTo>
                        <a:pt x="65" y="23"/>
                      </a:lnTo>
                      <a:lnTo>
                        <a:pt x="62" y="16"/>
                      </a:lnTo>
                      <a:lnTo>
                        <a:pt x="59" y="10"/>
                      </a:lnTo>
                      <a:lnTo>
                        <a:pt x="56" y="7"/>
                      </a:lnTo>
                      <a:lnTo>
                        <a:pt x="51" y="4"/>
                      </a:lnTo>
                      <a:lnTo>
                        <a:pt x="42" y="0"/>
                      </a:lnTo>
                      <a:lnTo>
                        <a:pt x="37" y="2"/>
                      </a:lnTo>
                    </a:path>
                  </a:pathLst>
                </a:custGeom>
                <a:solidFill>
                  <a:srgbClr val="9FFF9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902" name="Freeform 174"/>
                <p:cNvSpPr>
                  <a:spLocks/>
                </p:cNvSpPr>
                <p:nvPr/>
              </p:nvSpPr>
              <p:spPr bwMode="auto">
                <a:xfrm>
                  <a:off x="684" y="2532"/>
                  <a:ext cx="49" cy="80"/>
                </a:xfrm>
                <a:custGeom>
                  <a:avLst/>
                  <a:gdLst>
                    <a:gd name="T0" fmla="*/ 29 w 49"/>
                    <a:gd name="T1" fmla="*/ 0 h 80"/>
                    <a:gd name="T2" fmla="*/ 29 w 49"/>
                    <a:gd name="T3" fmla="*/ 9 h 80"/>
                    <a:gd name="T4" fmla="*/ 33 w 49"/>
                    <a:gd name="T5" fmla="*/ 19 h 80"/>
                    <a:gd name="T6" fmla="*/ 36 w 49"/>
                    <a:gd name="T7" fmla="*/ 25 h 80"/>
                    <a:gd name="T8" fmla="*/ 40 w 49"/>
                    <a:gd name="T9" fmla="*/ 29 h 80"/>
                    <a:gd name="T10" fmla="*/ 39 w 49"/>
                    <a:gd name="T11" fmla="*/ 36 h 80"/>
                    <a:gd name="T12" fmla="*/ 43 w 49"/>
                    <a:gd name="T13" fmla="*/ 47 h 80"/>
                    <a:gd name="T14" fmla="*/ 46 w 49"/>
                    <a:gd name="T15" fmla="*/ 63 h 80"/>
                    <a:gd name="T16" fmla="*/ 48 w 49"/>
                    <a:gd name="T17" fmla="*/ 79 h 80"/>
                    <a:gd name="T18" fmla="*/ 20 w 49"/>
                    <a:gd name="T19" fmla="*/ 79 h 80"/>
                    <a:gd name="T20" fmla="*/ 16 w 49"/>
                    <a:gd name="T21" fmla="*/ 75 h 80"/>
                    <a:gd name="T22" fmla="*/ 13 w 49"/>
                    <a:gd name="T23" fmla="*/ 70 h 80"/>
                    <a:gd name="T24" fmla="*/ 9 w 49"/>
                    <a:gd name="T25" fmla="*/ 64 h 80"/>
                    <a:gd name="T26" fmla="*/ 7 w 49"/>
                    <a:gd name="T27" fmla="*/ 56 h 80"/>
                    <a:gd name="T28" fmla="*/ 3 w 49"/>
                    <a:gd name="T29" fmla="*/ 48 h 80"/>
                    <a:gd name="T30" fmla="*/ 1 w 49"/>
                    <a:gd name="T31" fmla="*/ 39 h 80"/>
                    <a:gd name="T32" fmla="*/ 1 w 49"/>
                    <a:gd name="T33" fmla="*/ 32 h 80"/>
                    <a:gd name="T34" fmla="*/ 0 w 49"/>
                    <a:gd name="T35" fmla="*/ 28 h 80"/>
                    <a:gd name="T36" fmla="*/ 6 w 49"/>
                    <a:gd name="T37" fmla="*/ 28 h 80"/>
                    <a:gd name="T38" fmla="*/ 11 w 49"/>
                    <a:gd name="T39" fmla="*/ 26 h 80"/>
                    <a:gd name="T40" fmla="*/ 17 w 49"/>
                    <a:gd name="T41" fmla="*/ 21 h 80"/>
                    <a:gd name="T42" fmla="*/ 22 w 49"/>
                    <a:gd name="T43" fmla="*/ 13 h 80"/>
                    <a:gd name="T44" fmla="*/ 29 w 49"/>
                    <a:gd name="T45" fmla="*/ 0 h 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9"/>
                    <a:gd name="T70" fmla="*/ 0 h 80"/>
                    <a:gd name="T71" fmla="*/ 49 w 49"/>
                    <a:gd name="T72" fmla="*/ 80 h 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9" h="80">
                      <a:moveTo>
                        <a:pt x="29" y="0"/>
                      </a:moveTo>
                      <a:lnTo>
                        <a:pt x="29" y="9"/>
                      </a:lnTo>
                      <a:lnTo>
                        <a:pt x="33" y="19"/>
                      </a:lnTo>
                      <a:lnTo>
                        <a:pt x="36" y="25"/>
                      </a:lnTo>
                      <a:lnTo>
                        <a:pt x="40" y="29"/>
                      </a:lnTo>
                      <a:lnTo>
                        <a:pt x="39" y="36"/>
                      </a:lnTo>
                      <a:lnTo>
                        <a:pt x="43" y="47"/>
                      </a:lnTo>
                      <a:lnTo>
                        <a:pt x="46" y="63"/>
                      </a:lnTo>
                      <a:lnTo>
                        <a:pt x="48" y="79"/>
                      </a:lnTo>
                      <a:lnTo>
                        <a:pt x="20" y="79"/>
                      </a:lnTo>
                      <a:lnTo>
                        <a:pt x="16" y="75"/>
                      </a:lnTo>
                      <a:lnTo>
                        <a:pt x="13" y="70"/>
                      </a:lnTo>
                      <a:lnTo>
                        <a:pt x="9" y="64"/>
                      </a:lnTo>
                      <a:lnTo>
                        <a:pt x="7" y="56"/>
                      </a:lnTo>
                      <a:lnTo>
                        <a:pt x="3" y="48"/>
                      </a:lnTo>
                      <a:lnTo>
                        <a:pt x="1" y="39"/>
                      </a:lnTo>
                      <a:lnTo>
                        <a:pt x="1" y="32"/>
                      </a:lnTo>
                      <a:lnTo>
                        <a:pt x="0" y="28"/>
                      </a:lnTo>
                      <a:lnTo>
                        <a:pt x="6" y="28"/>
                      </a:lnTo>
                      <a:lnTo>
                        <a:pt x="11" y="26"/>
                      </a:lnTo>
                      <a:lnTo>
                        <a:pt x="17" y="21"/>
                      </a:lnTo>
                      <a:lnTo>
                        <a:pt x="22" y="13"/>
                      </a:lnTo>
                      <a:lnTo>
                        <a:pt x="29"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sp>
          <p:nvSpPr>
            <p:cNvPr id="108893" name="Freeform 177"/>
            <p:cNvSpPr>
              <a:spLocks/>
            </p:cNvSpPr>
            <p:nvPr/>
          </p:nvSpPr>
          <p:spPr bwMode="auto">
            <a:xfrm>
              <a:off x="631" y="2606"/>
              <a:ext cx="216" cy="36"/>
            </a:xfrm>
            <a:custGeom>
              <a:avLst/>
              <a:gdLst>
                <a:gd name="T0" fmla="*/ 0 w 216"/>
                <a:gd name="T1" fmla="*/ 0 h 36"/>
                <a:gd name="T2" fmla="*/ 215 w 216"/>
                <a:gd name="T3" fmla="*/ 0 h 36"/>
                <a:gd name="T4" fmla="*/ 215 w 216"/>
                <a:gd name="T5" fmla="*/ 35 h 36"/>
                <a:gd name="T6" fmla="*/ 0 w 216"/>
                <a:gd name="T7" fmla="*/ 35 h 36"/>
                <a:gd name="T8" fmla="*/ 0 w 216"/>
                <a:gd name="T9" fmla="*/ 0 h 36"/>
                <a:gd name="T10" fmla="*/ 0 60000 65536"/>
                <a:gd name="T11" fmla="*/ 0 60000 65536"/>
                <a:gd name="T12" fmla="*/ 0 60000 65536"/>
                <a:gd name="T13" fmla="*/ 0 60000 65536"/>
                <a:gd name="T14" fmla="*/ 0 60000 65536"/>
                <a:gd name="T15" fmla="*/ 0 w 216"/>
                <a:gd name="T16" fmla="*/ 0 h 36"/>
                <a:gd name="T17" fmla="*/ 216 w 216"/>
                <a:gd name="T18" fmla="*/ 36 h 36"/>
              </a:gdLst>
              <a:ahLst/>
              <a:cxnLst>
                <a:cxn ang="T10">
                  <a:pos x="T0" y="T1"/>
                </a:cxn>
                <a:cxn ang="T11">
                  <a:pos x="T2" y="T3"/>
                </a:cxn>
                <a:cxn ang="T12">
                  <a:pos x="T4" y="T5"/>
                </a:cxn>
                <a:cxn ang="T13">
                  <a:pos x="T6" y="T7"/>
                </a:cxn>
                <a:cxn ang="T14">
                  <a:pos x="T8" y="T9"/>
                </a:cxn>
              </a:cxnLst>
              <a:rect l="T15" t="T16" r="T17" b="T18"/>
              <a:pathLst>
                <a:path w="216" h="36">
                  <a:moveTo>
                    <a:pt x="0" y="0"/>
                  </a:moveTo>
                  <a:lnTo>
                    <a:pt x="215" y="0"/>
                  </a:lnTo>
                  <a:lnTo>
                    <a:pt x="215" y="35"/>
                  </a:lnTo>
                  <a:lnTo>
                    <a:pt x="0" y="35"/>
                  </a:lnTo>
                  <a:lnTo>
                    <a:pt x="0" y="0"/>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grpSp>
      <p:sp>
        <p:nvSpPr>
          <p:cNvPr id="108597" name="Rectangle 179"/>
          <p:cNvSpPr>
            <a:spLocks noChangeArrowheads="1"/>
          </p:cNvSpPr>
          <p:nvPr/>
        </p:nvSpPr>
        <p:spPr bwMode="auto">
          <a:xfrm>
            <a:off x="996950" y="3821113"/>
            <a:ext cx="338138" cy="9525"/>
          </a:xfrm>
          <a:prstGeom prst="rect">
            <a:avLst/>
          </a:prstGeom>
          <a:solidFill>
            <a:srgbClr val="008000"/>
          </a:solidFill>
          <a:ln w="12700">
            <a:solidFill>
              <a:srgbClr val="DFFFBF"/>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nvGrpSpPr>
          <p:cNvPr id="108598" name="Group 184"/>
          <p:cNvGrpSpPr>
            <a:grpSpLocks/>
          </p:cNvGrpSpPr>
          <p:nvPr/>
        </p:nvGrpSpPr>
        <p:grpSpPr bwMode="auto">
          <a:xfrm>
            <a:off x="787400" y="3817938"/>
            <a:ext cx="133350" cy="146050"/>
            <a:chOff x="496" y="2405"/>
            <a:chExt cx="84" cy="92"/>
          </a:xfrm>
        </p:grpSpPr>
        <p:sp>
          <p:nvSpPr>
            <p:cNvPr id="108888" name="Freeform 180"/>
            <p:cNvSpPr>
              <a:spLocks/>
            </p:cNvSpPr>
            <p:nvPr/>
          </p:nvSpPr>
          <p:spPr bwMode="auto">
            <a:xfrm>
              <a:off x="548" y="2413"/>
              <a:ext cx="32" cy="84"/>
            </a:xfrm>
            <a:custGeom>
              <a:avLst/>
              <a:gdLst>
                <a:gd name="T0" fmla="*/ 3 w 32"/>
                <a:gd name="T1" fmla="*/ 35 h 84"/>
                <a:gd name="T2" fmla="*/ 2 w 32"/>
                <a:gd name="T3" fmla="*/ 30 h 84"/>
                <a:gd name="T4" fmla="*/ 0 w 32"/>
                <a:gd name="T5" fmla="*/ 24 h 84"/>
                <a:gd name="T6" fmla="*/ 0 w 32"/>
                <a:gd name="T7" fmla="*/ 16 h 84"/>
                <a:gd name="T8" fmla="*/ 1 w 32"/>
                <a:gd name="T9" fmla="*/ 9 h 84"/>
                <a:gd name="T10" fmla="*/ 4 w 32"/>
                <a:gd name="T11" fmla="*/ 0 h 84"/>
                <a:gd name="T12" fmla="*/ 8 w 32"/>
                <a:gd name="T13" fmla="*/ 8 h 84"/>
                <a:gd name="T14" fmla="*/ 10 w 32"/>
                <a:gd name="T15" fmla="*/ 14 h 84"/>
                <a:gd name="T16" fmla="*/ 11 w 32"/>
                <a:gd name="T17" fmla="*/ 21 h 84"/>
                <a:gd name="T18" fmla="*/ 10 w 32"/>
                <a:gd name="T19" fmla="*/ 29 h 84"/>
                <a:gd name="T20" fmla="*/ 9 w 32"/>
                <a:gd name="T21" fmla="*/ 36 h 84"/>
                <a:gd name="T22" fmla="*/ 8 w 32"/>
                <a:gd name="T23" fmla="*/ 40 h 84"/>
                <a:gd name="T24" fmla="*/ 10 w 32"/>
                <a:gd name="T25" fmla="*/ 36 h 84"/>
                <a:gd name="T26" fmla="*/ 14 w 32"/>
                <a:gd name="T27" fmla="*/ 31 h 84"/>
                <a:gd name="T28" fmla="*/ 18 w 32"/>
                <a:gd name="T29" fmla="*/ 28 h 84"/>
                <a:gd name="T30" fmla="*/ 22 w 32"/>
                <a:gd name="T31" fmla="*/ 26 h 84"/>
                <a:gd name="T32" fmla="*/ 27 w 32"/>
                <a:gd name="T33" fmla="*/ 24 h 84"/>
                <a:gd name="T34" fmla="*/ 31 w 32"/>
                <a:gd name="T35" fmla="*/ 24 h 84"/>
                <a:gd name="T36" fmla="*/ 29 w 32"/>
                <a:gd name="T37" fmla="*/ 29 h 84"/>
                <a:gd name="T38" fmla="*/ 27 w 32"/>
                <a:gd name="T39" fmla="*/ 35 h 84"/>
                <a:gd name="T40" fmla="*/ 23 w 32"/>
                <a:gd name="T41" fmla="*/ 40 h 84"/>
                <a:gd name="T42" fmla="*/ 20 w 32"/>
                <a:gd name="T43" fmla="*/ 43 h 84"/>
                <a:gd name="T44" fmla="*/ 14 w 32"/>
                <a:gd name="T45" fmla="*/ 45 h 84"/>
                <a:gd name="T46" fmla="*/ 9 w 32"/>
                <a:gd name="T47" fmla="*/ 46 h 84"/>
                <a:gd name="T48" fmla="*/ 15 w 32"/>
                <a:gd name="T49" fmla="*/ 49 h 84"/>
                <a:gd name="T50" fmla="*/ 19 w 32"/>
                <a:gd name="T51" fmla="*/ 53 h 84"/>
                <a:gd name="T52" fmla="*/ 21 w 32"/>
                <a:gd name="T53" fmla="*/ 56 h 84"/>
                <a:gd name="T54" fmla="*/ 23 w 32"/>
                <a:gd name="T55" fmla="*/ 60 h 84"/>
                <a:gd name="T56" fmla="*/ 23 w 32"/>
                <a:gd name="T57" fmla="*/ 64 h 84"/>
                <a:gd name="T58" fmla="*/ 24 w 32"/>
                <a:gd name="T59" fmla="*/ 70 h 84"/>
                <a:gd name="T60" fmla="*/ 17 w 32"/>
                <a:gd name="T61" fmla="*/ 67 h 84"/>
                <a:gd name="T62" fmla="*/ 13 w 32"/>
                <a:gd name="T63" fmla="*/ 64 h 84"/>
                <a:gd name="T64" fmla="*/ 11 w 32"/>
                <a:gd name="T65" fmla="*/ 60 h 84"/>
                <a:gd name="T66" fmla="*/ 8 w 32"/>
                <a:gd name="T67" fmla="*/ 53 h 84"/>
                <a:gd name="T68" fmla="*/ 10 w 32"/>
                <a:gd name="T69" fmla="*/ 60 h 84"/>
                <a:gd name="T70" fmla="*/ 11 w 32"/>
                <a:gd name="T71" fmla="*/ 67 h 84"/>
                <a:gd name="T72" fmla="*/ 12 w 32"/>
                <a:gd name="T73" fmla="*/ 72 h 84"/>
                <a:gd name="T74" fmla="*/ 11 w 32"/>
                <a:gd name="T75" fmla="*/ 78 h 84"/>
                <a:gd name="T76" fmla="*/ 11 w 32"/>
                <a:gd name="T77" fmla="*/ 83 h 84"/>
                <a:gd name="T78" fmla="*/ 5 w 32"/>
                <a:gd name="T79" fmla="*/ 77 h 84"/>
                <a:gd name="T80" fmla="*/ 2 w 32"/>
                <a:gd name="T81" fmla="*/ 69 h 84"/>
                <a:gd name="T82" fmla="*/ 1 w 32"/>
                <a:gd name="T83" fmla="*/ 60 h 84"/>
                <a:gd name="T84" fmla="*/ 3 w 32"/>
                <a:gd name="T85" fmla="*/ 51 h 84"/>
                <a:gd name="T86" fmla="*/ 3 w 32"/>
                <a:gd name="T87" fmla="*/ 44 h 84"/>
                <a:gd name="T88" fmla="*/ 3 w 32"/>
                <a:gd name="T89" fmla="*/ 40 h 84"/>
                <a:gd name="T90" fmla="*/ 3 w 32"/>
                <a:gd name="T91" fmla="*/ 35 h 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
                <a:gd name="T139" fmla="*/ 0 h 84"/>
                <a:gd name="T140" fmla="*/ 32 w 32"/>
                <a:gd name="T141" fmla="*/ 84 h 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 h="84">
                  <a:moveTo>
                    <a:pt x="3" y="35"/>
                  </a:moveTo>
                  <a:lnTo>
                    <a:pt x="2" y="30"/>
                  </a:lnTo>
                  <a:lnTo>
                    <a:pt x="0" y="24"/>
                  </a:lnTo>
                  <a:lnTo>
                    <a:pt x="0" y="16"/>
                  </a:lnTo>
                  <a:lnTo>
                    <a:pt x="1" y="9"/>
                  </a:lnTo>
                  <a:lnTo>
                    <a:pt x="4" y="0"/>
                  </a:lnTo>
                  <a:lnTo>
                    <a:pt x="8" y="8"/>
                  </a:lnTo>
                  <a:lnTo>
                    <a:pt x="10" y="14"/>
                  </a:lnTo>
                  <a:lnTo>
                    <a:pt x="11" y="21"/>
                  </a:lnTo>
                  <a:lnTo>
                    <a:pt x="10" y="29"/>
                  </a:lnTo>
                  <a:lnTo>
                    <a:pt x="9" y="36"/>
                  </a:lnTo>
                  <a:lnTo>
                    <a:pt x="8" y="40"/>
                  </a:lnTo>
                  <a:lnTo>
                    <a:pt x="10" y="36"/>
                  </a:lnTo>
                  <a:lnTo>
                    <a:pt x="14" y="31"/>
                  </a:lnTo>
                  <a:lnTo>
                    <a:pt x="18" y="28"/>
                  </a:lnTo>
                  <a:lnTo>
                    <a:pt x="22" y="26"/>
                  </a:lnTo>
                  <a:lnTo>
                    <a:pt x="27" y="24"/>
                  </a:lnTo>
                  <a:lnTo>
                    <a:pt x="31" y="24"/>
                  </a:lnTo>
                  <a:lnTo>
                    <a:pt x="29" y="29"/>
                  </a:lnTo>
                  <a:lnTo>
                    <a:pt x="27" y="35"/>
                  </a:lnTo>
                  <a:lnTo>
                    <a:pt x="23" y="40"/>
                  </a:lnTo>
                  <a:lnTo>
                    <a:pt x="20" y="43"/>
                  </a:lnTo>
                  <a:lnTo>
                    <a:pt x="14" y="45"/>
                  </a:lnTo>
                  <a:lnTo>
                    <a:pt x="9" y="46"/>
                  </a:lnTo>
                  <a:lnTo>
                    <a:pt x="15" y="49"/>
                  </a:lnTo>
                  <a:lnTo>
                    <a:pt x="19" y="53"/>
                  </a:lnTo>
                  <a:lnTo>
                    <a:pt x="21" y="56"/>
                  </a:lnTo>
                  <a:lnTo>
                    <a:pt x="23" y="60"/>
                  </a:lnTo>
                  <a:lnTo>
                    <a:pt x="23" y="64"/>
                  </a:lnTo>
                  <a:lnTo>
                    <a:pt x="24" y="70"/>
                  </a:lnTo>
                  <a:lnTo>
                    <a:pt x="17" y="67"/>
                  </a:lnTo>
                  <a:lnTo>
                    <a:pt x="13" y="64"/>
                  </a:lnTo>
                  <a:lnTo>
                    <a:pt x="11" y="60"/>
                  </a:lnTo>
                  <a:lnTo>
                    <a:pt x="8" y="53"/>
                  </a:lnTo>
                  <a:lnTo>
                    <a:pt x="10" y="60"/>
                  </a:lnTo>
                  <a:lnTo>
                    <a:pt x="11" y="67"/>
                  </a:lnTo>
                  <a:lnTo>
                    <a:pt x="12" y="72"/>
                  </a:lnTo>
                  <a:lnTo>
                    <a:pt x="11" y="78"/>
                  </a:lnTo>
                  <a:lnTo>
                    <a:pt x="11" y="83"/>
                  </a:lnTo>
                  <a:lnTo>
                    <a:pt x="5" y="77"/>
                  </a:lnTo>
                  <a:lnTo>
                    <a:pt x="2" y="69"/>
                  </a:lnTo>
                  <a:lnTo>
                    <a:pt x="1" y="60"/>
                  </a:lnTo>
                  <a:lnTo>
                    <a:pt x="3" y="51"/>
                  </a:lnTo>
                  <a:lnTo>
                    <a:pt x="3" y="44"/>
                  </a:lnTo>
                  <a:lnTo>
                    <a:pt x="3" y="40"/>
                  </a:lnTo>
                  <a:lnTo>
                    <a:pt x="3" y="35"/>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889" name="Freeform 181"/>
            <p:cNvSpPr>
              <a:spLocks/>
            </p:cNvSpPr>
            <p:nvPr/>
          </p:nvSpPr>
          <p:spPr bwMode="auto">
            <a:xfrm>
              <a:off x="496" y="2405"/>
              <a:ext cx="24" cy="39"/>
            </a:xfrm>
            <a:custGeom>
              <a:avLst/>
              <a:gdLst>
                <a:gd name="T0" fmla="*/ 9 w 24"/>
                <a:gd name="T1" fmla="*/ 34 h 39"/>
                <a:gd name="T2" fmla="*/ 5 w 24"/>
                <a:gd name="T3" fmla="*/ 30 h 39"/>
                <a:gd name="T4" fmla="*/ 3 w 24"/>
                <a:gd name="T5" fmla="*/ 27 h 39"/>
                <a:gd name="T6" fmla="*/ 2 w 24"/>
                <a:gd name="T7" fmla="*/ 23 h 39"/>
                <a:gd name="T8" fmla="*/ 1 w 24"/>
                <a:gd name="T9" fmla="*/ 19 h 39"/>
                <a:gd name="T10" fmla="*/ 0 w 24"/>
                <a:gd name="T11" fmla="*/ 13 h 39"/>
                <a:gd name="T12" fmla="*/ 7 w 24"/>
                <a:gd name="T13" fmla="*/ 16 h 39"/>
                <a:gd name="T14" fmla="*/ 11 w 24"/>
                <a:gd name="T15" fmla="*/ 19 h 39"/>
                <a:gd name="T16" fmla="*/ 13 w 24"/>
                <a:gd name="T17" fmla="*/ 23 h 39"/>
                <a:gd name="T18" fmla="*/ 17 w 24"/>
                <a:gd name="T19" fmla="*/ 31 h 39"/>
                <a:gd name="T20" fmla="*/ 14 w 24"/>
                <a:gd name="T21" fmla="*/ 24 h 39"/>
                <a:gd name="T22" fmla="*/ 13 w 24"/>
                <a:gd name="T23" fmla="*/ 17 h 39"/>
                <a:gd name="T24" fmla="*/ 13 w 24"/>
                <a:gd name="T25" fmla="*/ 12 h 39"/>
                <a:gd name="T26" fmla="*/ 13 w 24"/>
                <a:gd name="T27" fmla="*/ 5 h 39"/>
                <a:gd name="T28" fmla="*/ 13 w 24"/>
                <a:gd name="T29" fmla="*/ 0 h 39"/>
                <a:gd name="T30" fmla="*/ 19 w 24"/>
                <a:gd name="T31" fmla="*/ 7 h 39"/>
                <a:gd name="T32" fmla="*/ 22 w 24"/>
                <a:gd name="T33" fmla="*/ 14 h 39"/>
                <a:gd name="T34" fmla="*/ 22 w 24"/>
                <a:gd name="T35" fmla="*/ 23 h 39"/>
                <a:gd name="T36" fmla="*/ 23 w 24"/>
                <a:gd name="T37" fmla="*/ 37 h 39"/>
                <a:gd name="T38" fmla="*/ 16 w 24"/>
                <a:gd name="T39" fmla="*/ 38 h 39"/>
                <a:gd name="T40" fmla="*/ 9 w 24"/>
                <a:gd name="T41" fmla="*/ 34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9"/>
                <a:gd name="T65" fmla="*/ 24 w 24"/>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9">
                  <a:moveTo>
                    <a:pt x="9" y="34"/>
                  </a:moveTo>
                  <a:lnTo>
                    <a:pt x="5" y="30"/>
                  </a:lnTo>
                  <a:lnTo>
                    <a:pt x="3" y="27"/>
                  </a:lnTo>
                  <a:lnTo>
                    <a:pt x="2" y="23"/>
                  </a:lnTo>
                  <a:lnTo>
                    <a:pt x="1" y="19"/>
                  </a:lnTo>
                  <a:lnTo>
                    <a:pt x="0" y="13"/>
                  </a:lnTo>
                  <a:lnTo>
                    <a:pt x="7" y="16"/>
                  </a:lnTo>
                  <a:lnTo>
                    <a:pt x="11" y="19"/>
                  </a:lnTo>
                  <a:lnTo>
                    <a:pt x="13" y="23"/>
                  </a:lnTo>
                  <a:lnTo>
                    <a:pt x="17" y="31"/>
                  </a:lnTo>
                  <a:lnTo>
                    <a:pt x="14" y="24"/>
                  </a:lnTo>
                  <a:lnTo>
                    <a:pt x="13" y="17"/>
                  </a:lnTo>
                  <a:lnTo>
                    <a:pt x="13" y="12"/>
                  </a:lnTo>
                  <a:lnTo>
                    <a:pt x="13" y="5"/>
                  </a:lnTo>
                  <a:lnTo>
                    <a:pt x="13" y="0"/>
                  </a:lnTo>
                  <a:lnTo>
                    <a:pt x="19" y="7"/>
                  </a:lnTo>
                  <a:lnTo>
                    <a:pt x="22" y="14"/>
                  </a:lnTo>
                  <a:lnTo>
                    <a:pt x="22" y="23"/>
                  </a:lnTo>
                  <a:lnTo>
                    <a:pt x="23" y="37"/>
                  </a:lnTo>
                  <a:lnTo>
                    <a:pt x="16" y="38"/>
                  </a:lnTo>
                  <a:lnTo>
                    <a:pt x="9" y="34"/>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890" name="Oval 182"/>
            <p:cNvSpPr>
              <a:spLocks noChangeArrowheads="1"/>
            </p:cNvSpPr>
            <p:nvPr/>
          </p:nvSpPr>
          <p:spPr bwMode="auto">
            <a:xfrm>
              <a:off x="508" y="2417"/>
              <a:ext cx="32" cy="70"/>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891" name="Freeform 183"/>
            <p:cNvSpPr>
              <a:spLocks/>
            </p:cNvSpPr>
            <p:nvPr/>
          </p:nvSpPr>
          <p:spPr bwMode="auto">
            <a:xfrm>
              <a:off x="514" y="2428"/>
              <a:ext cx="28" cy="49"/>
            </a:xfrm>
            <a:custGeom>
              <a:avLst/>
              <a:gdLst>
                <a:gd name="T0" fmla="*/ 1 w 28"/>
                <a:gd name="T1" fmla="*/ 4 h 49"/>
                <a:gd name="T2" fmla="*/ 3 w 28"/>
                <a:gd name="T3" fmla="*/ 4 h 49"/>
                <a:gd name="T4" fmla="*/ 5 w 28"/>
                <a:gd name="T5" fmla="*/ 4 h 49"/>
                <a:gd name="T6" fmla="*/ 7 w 28"/>
                <a:gd name="T7" fmla="*/ 2 h 49"/>
                <a:gd name="T8" fmla="*/ 8 w 28"/>
                <a:gd name="T9" fmla="*/ 1 h 49"/>
                <a:gd name="T10" fmla="*/ 9 w 28"/>
                <a:gd name="T11" fmla="*/ 0 h 49"/>
                <a:gd name="T12" fmla="*/ 22 w 28"/>
                <a:gd name="T13" fmla="*/ 0 h 49"/>
                <a:gd name="T14" fmla="*/ 22 w 28"/>
                <a:gd name="T15" fmla="*/ 40 h 49"/>
                <a:gd name="T16" fmla="*/ 22 w 28"/>
                <a:gd name="T17" fmla="*/ 42 h 49"/>
                <a:gd name="T18" fmla="*/ 23 w 28"/>
                <a:gd name="T19" fmla="*/ 44 h 49"/>
                <a:gd name="T20" fmla="*/ 25 w 28"/>
                <a:gd name="T21" fmla="*/ 45 h 49"/>
                <a:gd name="T22" fmla="*/ 27 w 28"/>
                <a:gd name="T23" fmla="*/ 45 h 49"/>
                <a:gd name="T24" fmla="*/ 27 w 28"/>
                <a:gd name="T25" fmla="*/ 48 h 49"/>
                <a:gd name="T26" fmla="*/ 0 w 28"/>
                <a:gd name="T27" fmla="*/ 48 h 49"/>
                <a:gd name="T28" fmla="*/ 0 w 28"/>
                <a:gd name="T29" fmla="*/ 45 h 49"/>
                <a:gd name="T30" fmla="*/ 2 w 28"/>
                <a:gd name="T31" fmla="*/ 45 h 49"/>
                <a:gd name="T32" fmla="*/ 4 w 28"/>
                <a:gd name="T33" fmla="*/ 44 h 49"/>
                <a:gd name="T34" fmla="*/ 5 w 28"/>
                <a:gd name="T35" fmla="*/ 42 h 49"/>
                <a:gd name="T36" fmla="*/ 6 w 28"/>
                <a:gd name="T37" fmla="*/ 40 h 49"/>
                <a:gd name="T38" fmla="*/ 6 w 28"/>
                <a:gd name="T39" fmla="*/ 10 h 49"/>
                <a:gd name="T40" fmla="*/ 5 w 28"/>
                <a:gd name="T41" fmla="*/ 8 h 49"/>
                <a:gd name="T42" fmla="*/ 4 w 28"/>
                <a:gd name="T43" fmla="*/ 7 h 49"/>
                <a:gd name="T44" fmla="*/ 2 w 28"/>
                <a:gd name="T45" fmla="*/ 6 h 49"/>
                <a:gd name="T46" fmla="*/ 1 w 28"/>
                <a:gd name="T47" fmla="*/ 6 h 49"/>
                <a:gd name="T48" fmla="*/ 1 w 28"/>
                <a:gd name="T49" fmla="*/ 4 h 4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49"/>
                <a:gd name="T77" fmla="*/ 28 w 28"/>
                <a:gd name="T78" fmla="*/ 49 h 4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49">
                  <a:moveTo>
                    <a:pt x="1" y="4"/>
                  </a:moveTo>
                  <a:lnTo>
                    <a:pt x="3" y="4"/>
                  </a:lnTo>
                  <a:lnTo>
                    <a:pt x="5" y="4"/>
                  </a:lnTo>
                  <a:lnTo>
                    <a:pt x="7" y="2"/>
                  </a:lnTo>
                  <a:lnTo>
                    <a:pt x="8" y="1"/>
                  </a:lnTo>
                  <a:lnTo>
                    <a:pt x="9" y="0"/>
                  </a:lnTo>
                  <a:lnTo>
                    <a:pt x="22" y="0"/>
                  </a:lnTo>
                  <a:lnTo>
                    <a:pt x="22" y="40"/>
                  </a:lnTo>
                  <a:lnTo>
                    <a:pt x="22" y="42"/>
                  </a:lnTo>
                  <a:lnTo>
                    <a:pt x="23" y="44"/>
                  </a:lnTo>
                  <a:lnTo>
                    <a:pt x="25" y="45"/>
                  </a:lnTo>
                  <a:lnTo>
                    <a:pt x="27" y="45"/>
                  </a:lnTo>
                  <a:lnTo>
                    <a:pt x="27" y="48"/>
                  </a:lnTo>
                  <a:lnTo>
                    <a:pt x="0" y="48"/>
                  </a:lnTo>
                  <a:lnTo>
                    <a:pt x="0" y="45"/>
                  </a:lnTo>
                  <a:lnTo>
                    <a:pt x="2" y="45"/>
                  </a:lnTo>
                  <a:lnTo>
                    <a:pt x="4" y="44"/>
                  </a:lnTo>
                  <a:lnTo>
                    <a:pt x="5" y="42"/>
                  </a:lnTo>
                  <a:lnTo>
                    <a:pt x="6" y="40"/>
                  </a:lnTo>
                  <a:lnTo>
                    <a:pt x="6" y="10"/>
                  </a:lnTo>
                  <a:lnTo>
                    <a:pt x="5" y="8"/>
                  </a:lnTo>
                  <a:lnTo>
                    <a:pt x="4" y="7"/>
                  </a:lnTo>
                  <a:lnTo>
                    <a:pt x="2" y="6"/>
                  </a:lnTo>
                  <a:lnTo>
                    <a:pt x="1" y="6"/>
                  </a:lnTo>
                  <a:lnTo>
                    <a:pt x="1" y="4"/>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grpSp>
        <p:nvGrpSpPr>
          <p:cNvPr id="108599" name="Group 189"/>
          <p:cNvGrpSpPr>
            <a:grpSpLocks/>
          </p:cNvGrpSpPr>
          <p:nvPr/>
        </p:nvGrpSpPr>
        <p:grpSpPr bwMode="auto">
          <a:xfrm>
            <a:off x="1427163" y="3817938"/>
            <a:ext cx="133350" cy="146050"/>
            <a:chOff x="899" y="2405"/>
            <a:chExt cx="84" cy="92"/>
          </a:xfrm>
        </p:grpSpPr>
        <p:sp>
          <p:nvSpPr>
            <p:cNvPr id="108884" name="Freeform 185"/>
            <p:cNvSpPr>
              <a:spLocks/>
            </p:cNvSpPr>
            <p:nvPr/>
          </p:nvSpPr>
          <p:spPr bwMode="auto">
            <a:xfrm>
              <a:off x="899" y="2413"/>
              <a:ext cx="32" cy="84"/>
            </a:xfrm>
            <a:custGeom>
              <a:avLst/>
              <a:gdLst>
                <a:gd name="T0" fmla="*/ 28 w 32"/>
                <a:gd name="T1" fmla="*/ 35 h 84"/>
                <a:gd name="T2" fmla="*/ 29 w 32"/>
                <a:gd name="T3" fmla="*/ 30 h 84"/>
                <a:gd name="T4" fmla="*/ 30 w 32"/>
                <a:gd name="T5" fmla="*/ 24 h 84"/>
                <a:gd name="T6" fmla="*/ 31 w 32"/>
                <a:gd name="T7" fmla="*/ 16 h 84"/>
                <a:gd name="T8" fmla="*/ 30 w 32"/>
                <a:gd name="T9" fmla="*/ 9 h 84"/>
                <a:gd name="T10" fmla="*/ 27 w 32"/>
                <a:gd name="T11" fmla="*/ 0 h 84"/>
                <a:gd name="T12" fmla="*/ 23 w 32"/>
                <a:gd name="T13" fmla="*/ 8 h 84"/>
                <a:gd name="T14" fmla="*/ 21 w 32"/>
                <a:gd name="T15" fmla="*/ 14 h 84"/>
                <a:gd name="T16" fmla="*/ 20 w 32"/>
                <a:gd name="T17" fmla="*/ 21 h 84"/>
                <a:gd name="T18" fmla="*/ 21 w 32"/>
                <a:gd name="T19" fmla="*/ 29 h 84"/>
                <a:gd name="T20" fmla="*/ 22 w 32"/>
                <a:gd name="T21" fmla="*/ 36 h 84"/>
                <a:gd name="T22" fmla="*/ 23 w 32"/>
                <a:gd name="T23" fmla="*/ 40 h 84"/>
                <a:gd name="T24" fmla="*/ 21 w 32"/>
                <a:gd name="T25" fmla="*/ 36 h 84"/>
                <a:gd name="T26" fmla="*/ 17 w 32"/>
                <a:gd name="T27" fmla="*/ 31 h 84"/>
                <a:gd name="T28" fmla="*/ 12 w 32"/>
                <a:gd name="T29" fmla="*/ 28 h 84"/>
                <a:gd name="T30" fmla="*/ 9 w 32"/>
                <a:gd name="T31" fmla="*/ 26 h 84"/>
                <a:gd name="T32" fmla="*/ 4 w 32"/>
                <a:gd name="T33" fmla="*/ 24 h 84"/>
                <a:gd name="T34" fmla="*/ 0 w 32"/>
                <a:gd name="T35" fmla="*/ 24 h 84"/>
                <a:gd name="T36" fmla="*/ 2 w 32"/>
                <a:gd name="T37" fmla="*/ 29 h 84"/>
                <a:gd name="T38" fmla="*/ 4 w 32"/>
                <a:gd name="T39" fmla="*/ 35 h 84"/>
                <a:gd name="T40" fmla="*/ 8 w 32"/>
                <a:gd name="T41" fmla="*/ 40 h 84"/>
                <a:gd name="T42" fmla="*/ 11 w 32"/>
                <a:gd name="T43" fmla="*/ 43 h 84"/>
                <a:gd name="T44" fmla="*/ 17 w 32"/>
                <a:gd name="T45" fmla="*/ 45 h 84"/>
                <a:gd name="T46" fmla="*/ 22 w 32"/>
                <a:gd name="T47" fmla="*/ 46 h 84"/>
                <a:gd name="T48" fmla="*/ 16 w 32"/>
                <a:gd name="T49" fmla="*/ 49 h 84"/>
                <a:gd name="T50" fmla="*/ 12 w 32"/>
                <a:gd name="T51" fmla="*/ 53 h 84"/>
                <a:gd name="T52" fmla="*/ 10 w 32"/>
                <a:gd name="T53" fmla="*/ 56 h 84"/>
                <a:gd name="T54" fmla="*/ 8 w 32"/>
                <a:gd name="T55" fmla="*/ 60 h 84"/>
                <a:gd name="T56" fmla="*/ 8 w 32"/>
                <a:gd name="T57" fmla="*/ 64 h 84"/>
                <a:gd name="T58" fmla="*/ 7 w 32"/>
                <a:gd name="T59" fmla="*/ 70 h 84"/>
                <a:gd name="T60" fmla="*/ 14 w 32"/>
                <a:gd name="T61" fmla="*/ 67 h 84"/>
                <a:gd name="T62" fmla="*/ 18 w 32"/>
                <a:gd name="T63" fmla="*/ 64 h 84"/>
                <a:gd name="T64" fmla="*/ 20 w 32"/>
                <a:gd name="T65" fmla="*/ 60 h 84"/>
                <a:gd name="T66" fmla="*/ 23 w 32"/>
                <a:gd name="T67" fmla="*/ 53 h 84"/>
                <a:gd name="T68" fmla="*/ 21 w 32"/>
                <a:gd name="T69" fmla="*/ 60 h 84"/>
                <a:gd name="T70" fmla="*/ 20 w 32"/>
                <a:gd name="T71" fmla="*/ 67 h 84"/>
                <a:gd name="T72" fmla="*/ 19 w 32"/>
                <a:gd name="T73" fmla="*/ 72 h 84"/>
                <a:gd name="T74" fmla="*/ 20 w 32"/>
                <a:gd name="T75" fmla="*/ 78 h 84"/>
                <a:gd name="T76" fmla="*/ 20 w 32"/>
                <a:gd name="T77" fmla="*/ 83 h 84"/>
                <a:gd name="T78" fmla="*/ 26 w 32"/>
                <a:gd name="T79" fmla="*/ 77 h 84"/>
                <a:gd name="T80" fmla="*/ 29 w 32"/>
                <a:gd name="T81" fmla="*/ 69 h 84"/>
                <a:gd name="T82" fmla="*/ 30 w 32"/>
                <a:gd name="T83" fmla="*/ 60 h 84"/>
                <a:gd name="T84" fmla="*/ 28 w 32"/>
                <a:gd name="T85" fmla="*/ 51 h 84"/>
                <a:gd name="T86" fmla="*/ 28 w 32"/>
                <a:gd name="T87" fmla="*/ 44 h 84"/>
                <a:gd name="T88" fmla="*/ 28 w 32"/>
                <a:gd name="T89" fmla="*/ 40 h 84"/>
                <a:gd name="T90" fmla="*/ 28 w 32"/>
                <a:gd name="T91" fmla="*/ 35 h 8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2"/>
                <a:gd name="T139" fmla="*/ 0 h 84"/>
                <a:gd name="T140" fmla="*/ 32 w 32"/>
                <a:gd name="T141" fmla="*/ 84 h 8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2" h="84">
                  <a:moveTo>
                    <a:pt x="28" y="35"/>
                  </a:moveTo>
                  <a:lnTo>
                    <a:pt x="29" y="30"/>
                  </a:lnTo>
                  <a:lnTo>
                    <a:pt x="30" y="24"/>
                  </a:lnTo>
                  <a:lnTo>
                    <a:pt x="31" y="16"/>
                  </a:lnTo>
                  <a:lnTo>
                    <a:pt x="30" y="9"/>
                  </a:lnTo>
                  <a:lnTo>
                    <a:pt x="27" y="0"/>
                  </a:lnTo>
                  <a:lnTo>
                    <a:pt x="23" y="8"/>
                  </a:lnTo>
                  <a:lnTo>
                    <a:pt x="21" y="14"/>
                  </a:lnTo>
                  <a:lnTo>
                    <a:pt x="20" y="21"/>
                  </a:lnTo>
                  <a:lnTo>
                    <a:pt x="21" y="29"/>
                  </a:lnTo>
                  <a:lnTo>
                    <a:pt x="22" y="36"/>
                  </a:lnTo>
                  <a:lnTo>
                    <a:pt x="23" y="40"/>
                  </a:lnTo>
                  <a:lnTo>
                    <a:pt x="21" y="36"/>
                  </a:lnTo>
                  <a:lnTo>
                    <a:pt x="17" y="31"/>
                  </a:lnTo>
                  <a:lnTo>
                    <a:pt x="12" y="28"/>
                  </a:lnTo>
                  <a:lnTo>
                    <a:pt x="9" y="26"/>
                  </a:lnTo>
                  <a:lnTo>
                    <a:pt x="4" y="24"/>
                  </a:lnTo>
                  <a:lnTo>
                    <a:pt x="0" y="24"/>
                  </a:lnTo>
                  <a:lnTo>
                    <a:pt x="2" y="29"/>
                  </a:lnTo>
                  <a:lnTo>
                    <a:pt x="4" y="35"/>
                  </a:lnTo>
                  <a:lnTo>
                    <a:pt x="8" y="40"/>
                  </a:lnTo>
                  <a:lnTo>
                    <a:pt x="11" y="43"/>
                  </a:lnTo>
                  <a:lnTo>
                    <a:pt x="17" y="45"/>
                  </a:lnTo>
                  <a:lnTo>
                    <a:pt x="22" y="46"/>
                  </a:lnTo>
                  <a:lnTo>
                    <a:pt x="16" y="49"/>
                  </a:lnTo>
                  <a:lnTo>
                    <a:pt x="12" y="53"/>
                  </a:lnTo>
                  <a:lnTo>
                    <a:pt x="10" y="56"/>
                  </a:lnTo>
                  <a:lnTo>
                    <a:pt x="8" y="60"/>
                  </a:lnTo>
                  <a:lnTo>
                    <a:pt x="8" y="64"/>
                  </a:lnTo>
                  <a:lnTo>
                    <a:pt x="7" y="70"/>
                  </a:lnTo>
                  <a:lnTo>
                    <a:pt x="14" y="67"/>
                  </a:lnTo>
                  <a:lnTo>
                    <a:pt x="18" y="64"/>
                  </a:lnTo>
                  <a:lnTo>
                    <a:pt x="20" y="60"/>
                  </a:lnTo>
                  <a:lnTo>
                    <a:pt x="23" y="53"/>
                  </a:lnTo>
                  <a:lnTo>
                    <a:pt x="21" y="60"/>
                  </a:lnTo>
                  <a:lnTo>
                    <a:pt x="20" y="67"/>
                  </a:lnTo>
                  <a:lnTo>
                    <a:pt x="19" y="72"/>
                  </a:lnTo>
                  <a:lnTo>
                    <a:pt x="20" y="78"/>
                  </a:lnTo>
                  <a:lnTo>
                    <a:pt x="20" y="83"/>
                  </a:lnTo>
                  <a:lnTo>
                    <a:pt x="26" y="77"/>
                  </a:lnTo>
                  <a:lnTo>
                    <a:pt x="29" y="69"/>
                  </a:lnTo>
                  <a:lnTo>
                    <a:pt x="30" y="60"/>
                  </a:lnTo>
                  <a:lnTo>
                    <a:pt x="28" y="51"/>
                  </a:lnTo>
                  <a:lnTo>
                    <a:pt x="28" y="44"/>
                  </a:lnTo>
                  <a:lnTo>
                    <a:pt x="28" y="40"/>
                  </a:lnTo>
                  <a:lnTo>
                    <a:pt x="28" y="35"/>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885" name="Freeform 186"/>
            <p:cNvSpPr>
              <a:spLocks/>
            </p:cNvSpPr>
            <p:nvPr/>
          </p:nvSpPr>
          <p:spPr bwMode="auto">
            <a:xfrm>
              <a:off x="959" y="2405"/>
              <a:ext cx="24" cy="39"/>
            </a:xfrm>
            <a:custGeom>
              <a:avLst/>
              <a:gdLst>
                <a:gd name="T0" fmla="*/ 14 w 24"/>
                <a:gd name="T1" fmla="*/ 34 h 39"/>
                <a:gd name="T2" fmla="*/ 18 w 24"/>
                <a:gd name="T3" fmla="*/ 30 h 39"/>
                <a:gd name="T4" fmla="*/ 19 w 24"/>
                <a:gd name="T5" fmla="*/ 27 h 39"/>
                <a:gd name="T6" fmla="*/ 21 w 24"/>
                <a:gd name="T7" fmla="*/ 23 h 39"/>
                <a:gd name="T8" fmla="*/ 21 w 24"/>
                <a:gd name="T9" fmla="*/ 19 h 39"/>
                <a:gd name="T10" fmla="*/ 23 w 24"/>
                <a:gd name="T11" fmla="*/ 13 h 39"/>
                <a:gd name="T12" fmla="*/ 16 w 24"/>
                <a:gd name="T13" fmla="*/ 16 h 39"/>
                <a:gd name="T14" fmla="*/ 12 w 24"/>
                <a:gd name="T15" fmla="*/ 19 h 39"/>
                <a:gd name="T16" fmla="*/ 10 w 24"/>
                <a:gd name="T17" fmla="*/ 23 h 39"/>
                <a:gd name="T18" fmla="*/ 6 w 24"/>
                <a:gd name="T19" fmla="*/ 31 h 39"/>
                <a:gd name="T20" fmla="*/ 9 w 24"/>
                <a:gd name="T21" fmla="*/ 24 h 39"/>
                <a:gd name="T22" fmla="*/ 10 w 24"/>
                <a:gd name="T23" fmla="*/ 17 h 39"/>
                <a:gd name="T24" fmla="*/ 10 w 24"/>
                <a:gd name="T25" fmla="*/ 12 h 39"/>
                <a:gd name="T26" fmla="*/ 10 w 24"/>
                <a:gd name="T27" fmla="*/ 5 h 39"/>
                <a:gd name="T28" fmla="*/ 10 w 24"/>
                <a:gd name="T29" fmla="*/ 0 h 39"/>
                <a:gd name="T30" fmla="*/ 4 w 24"/>
                <a:gd name="T31" fmla="*/ 7 h 39"/>
                <a:gd name="T32" fmla="*/ 1 w 24"/>
                <a:gd name="T33" fmla="*/ 14 h 39"/>
                <a:gd name="T34" fmla="*/ 0 w 24"/>
                <a:gd name="T35" fmla="*/ 23 h 39"/>
                <a:gd name="T36" fmla="*/ 0 w 24"/>
                <a:gd name="T37" fmla="*/ 37 h 39"/>
                <a:gd name="T38" fmla="*/ 7 w 24"/>
                <a:gd name="T39" fmla="*/ 38 h 39"/>
                <a:gd name="T40" fmla="*/ 14 w 24"/>
                <a:gd name="T41" fmla="*/ 34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9"/>
                <a:gd name="T65" fmla="*/ 24 w 24"/>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9">
                  <a:moveTo>
                    <a:pt x="14" y="34"/>
                  </a:moveTo>
                  <a:lnTo>
                    <a:pt x="18" y="30"/>
                  </a:lnTo>
                  <a:lnTo>
                    <a:pt x="19" y="27"/>
                  </a:lnTo>
                  <a:lnTo>
                    <a:pt x="21" y="23"/>
                  </a:lnTo>
                  <a:lnTo>
                    <a:pt x="21" y="19"/>
                  </a:lnTo>
                  <a:lnTo>
                    <a:pt x="23" y="13"/>
                  </a:lnTo>
                  <a:lnTo>
                    <a:pt x="16" y="16"/>
                  </a:lnTo>
                  <a:lnTo>
                    <a:pt x="12" y="19"/>
                  </a:lnTo>
                  <a:lnTo>
                    <a:pt x="10" y="23"/>
                  </a:lnTo>
                  <a:lnTo>
                    <a:pt x="6" y="31"/>
                  </a:lnTo>
                  <a:lnTo>
                    <a:pt x="9" y="24"/>
                  </a:lnTo>
                  <a:lnTo>
                    <a:pt x="10" y="17"/>
                  </a:lnTo>
                  <a:lnTo>
                    <a:pt x="10" y="12"/>
                  </a:lnTo>
                  <a:lnTo>
                    <a:pt x="10" y="5"/>
                  </a:lnTo>
                  <a:lnTo>
                    <a:pt x="10" y="0"/>
                  </a:lnTo>
                  <a:lnTo>
                    <a:pt x="4" y="7"/>
                  </a:lnTo>
                  <a:lnTo>
                    <a:pt x="1" y="14"/>
                  </a:lnTo>
                  <a:lnTo>
                    <a:pt x="0" y="23"/>
                  </a:lnTo>
                  <a:lnTo>
                    <a:pt x="0" y="37"/>
                  </a:lnTo>
                  <a:lnTo>
                    <a:pt x="7" y="38"/>
                  </a:lnTo>
                  <a:lnTo>
                    <a:pt x="14" y="34"/>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886" name="Oval 187"/>
            <p:cNvSpPr>
              <a:spLocks noChangeArrowheads="1"/>
            </p:cNvSpPr>
            <p:nvPr/>
          </p:nvSpPr>
          <p:spPr bwMode="auto">
            <a:xfrm>
              <a:off x="930" y="2417"/>
              <a:ext cx="32" cy="70"/>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887" name="Freeform 188"/>
            <p:cNvSpPr>
              <a:spLocks/>
            </p:cNvSpPr>
            <p:nvPr/>
          </p:nvSpPr>
          <p:spPr bwMode="auto">
            <a:xfrm>
              <a:off x="937" y="2428"/>
              <a:ext cx="28" cy="49"/>
            </a:xfrm>
            <a:custGeom>
              <a:avLst/>
              <a:gdLst>
                <a:gd name="T0" fmla="*/ 1 w 28"/>
                <a:gd name="T1" fmla="*/ 4 h 49"/>
                <a:gd name="T2" fmla="*/ 2 w 28"/>
                <a:gd name="T3" fmla="*/ 4 h 49"/>
                <a:gd name="T4" fmla="*/ 5 w 28"/>
                <a:gd name="T5" fmla="*/ 4 h 49"/>
                <a:gd name="T6" fmla="*/ 6 w 28"/>
                <a:gd name="T7" fmla="*/ 2 h 49"/>
                <a:gd name="T8" fmla="*/ 8 w 28"/>
                <a:gd name="T9" fmla="*/ 1 h 49"/>
                <a:gd name="T10" fmla="*/ 9 w 28"/>
                <a:gd name="T11" fmla="*/ 0 h 49"/>
                <a:gd name="T12" fmla="*/ 21 w 28"/>
                <a:gd name="T13" fmla="*/ 0 h 49"/>
                <a:gd name="T14" fmla="*/ 21 w 28"/>
                <a:gd name="T15" fmla="*/ 40 h 49"/>
                <a:gd name="T16" fmla="*/ 22 w 28"/>
                <a:gd name="T17" fmla="*/ 42 h 49"/>
                <a:gd name="T18" fmla="*/ 23 w 28"/>
                <a:gd name="T19" fmla="*/ 44 h 49"/>
                <a:gd name="T20" fmla="*/ 25 w 28"/>
                <a:gd name="T21" fmla="*/ 45 h 49"/>
                <a:gd name="T22" fmla="*/ 27 w 28"/>
                <a:gd name="T23" fmla="*/ 45 h 49"/>
                <a:gd name="T24" fmla="*/ 27 w 28"/>
                <a:gd name="T25" fmla="*/ 48 h 49"/>
                <a:gd name="T26" fmla="*/ 0 w 28"/>
                <a:gd name="T27" fmla="*/ 48 h 49"/>
                <a:gd name="T28" fmla="*/ 0 w 28"/>
                <a:gd name="T29" fmla="*/ 45 h 49"/>
                <a:gd name="T30" fmla="*/ 1 w 28"/>
                <a:gd name="T31" fmla="*/ 45 h 49"/>
                <a:gd name="T32" fmla="*/ 4 w 28"/>
                <a:gd name="T33" fmla="*/ 44 h 49"/>
                <a:gd name="T34" fmla="*/ 5 w 28"/>
                <a:gd name="T35" fmla="*/ 42 h 49"/>
                <a:gd name="T36" fmla="*/ 5 w 28"/>
                <a:gd name="T37" fmla="*/ 40 h 49"/>
                <a:gd name="T38" fmla="*/ 5 w 28"/>
                <a:gd name="T39" fmla="*/ 10 h 49"/>
                <a:gd name="T40" fmla="*/ 5 w 28"/>
                <a:gd name="T41" fmla="*/ 8 h 49"/>
                <a:gd name="T42" fmla="*/ 4 w 28"/>
                <a:gd name="T43" fmla="*/ 7 h 49"/>
                <a:gd name="T44" fmla="*/ 2 w 28"/>
                <a:gd name="T45" fmla="*/ 6 h 49"/>
                <a:gd name="T46" fmla="*/ 1 w 28"/>
                <a:gd name="T47" fmla="*/ 6 h 49"/>
                <a:gd name="T48" fmla="*/ 1 w 28"/>
                <a:gd name="T49" fmla="*/ 4 h 4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8"/>
                <a:gd name="T76" fmla="*/ 0 h 49"/>
                <a:gd name="T77" fmla="*/ 28 w 28"/>
                <a:gd name="T78" fmla="*/ 49 h 4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8" h="49">
                  <a:moveTo>
                    <a:pt x="1" y="4"/>
                  </a:moveTo>
                  <a:lnTo>
                    <a:pt x="2" y="4"/>
                  </a:lnTo>
                  <a:lnTo>
                    <a:pt x="5" y="4"/>
                  </a:lnTo>
                  <a:lnTo>
                    <a:pt x="6" y="2"/>
                  </a:lnTo>
                  <a:lnTo>
                    <a:pt x="8" y="1"/>
                  </a:lnTo>
                  <a:lnTo>
                    <a:pt x="9" y="0"/>
                  </a:lnTo>
                  <a:lnTo>
                    <a:pt x="21" y="0"/>
                  </a:lnTo>
                  <a:lnTo>
                    <a:pt x="21" y="40"/>
                  </a:lnTo>
                  <a:lnTo>
                    <a:pt x="22" y="42"/>
                  </a:lnTo>
                  <a:lnTo>
                    <a:pt x="23" y="44"/>
                  </a:lnTo>
                  <a:lnTo>
                    <a:pt x="25" y="45"/>
                  </a:lnTo>
                  <a:lnTo>
                    <a:pt x="27" y="45"/>
                  </a:lnTo>
                  <a:lnTo>
                    <a:pt x="27" y="48"/>
                  </a:lnTo>
                  <a:lnTo>
                    <a:pt x="0" y="48"/>
                  </a:lnTo>
                  <a:lnTo>
                    <a:pt x="0" y="45"/>
                  </a:lnTo>
                  <a:lnTo>
                    <a:pt x="1" y="45"/>
                  </a:lnTo>
                  <a:lnTo>
                    <a:pt x="4" y="44"/>
                  </a:lnTo>
                  <a:lnTo>
                    <a:pt x="5" y="42"/>
                  </a:lnTo>
                  <a:lnTo>
                    <a:pt x="5" y="40"/>
                  </a:lnTo>
                  <a:lnTo>
                    <a:pt x="5" y="10"/>
                  </a:lnTo>
                  <a:lnTo>
                    <a:pt x="5" y="8"/>
                  </a:lnTo>
                  <a:lnTo>
                    <a:pt x="4" y="7"/>
                  </a:lnTo>
                  <a:lnTo>
                    <a:pt x="2" y="6"/>
                  </a:lnTo>
                  <a:lnTo>
                    <a:pt x="1" y="6"/>
                  </a:lnTo>
                  <a:lnTo>
                    <a:pt x="1" y="4"/>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sp>
        <p:nvSpPr>
          <p:cNvPr id="108600" name="Oval 190"/>
          <p:cNvSpPr>
            <a:spLocks noChangeArrowheads="1"/>
          </p:cNvSpPr>
          <p:nvPr/>
        </p:nvSpPr>
        <p:spPr bwMode="auto">
          <a:xfrm>
            <a:off x="793750" y="4090988"/>
            <a:ext cx="47625" cy="77787"/>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01" name="Oval 191"/>
          <p:cNvSpPr>
            <a:spLocks noChangeArrowheads="1"/>
          </p:cNvSpPr>
          <p:nvPr/>
        </p:nvSpPr>
        <p:spPr bwMode="auto">
          <a:xfrm>
            <a:off x="803275" y="4102100"/>
            <a:ext cx="30163" cy="55563"/>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02" name="Freeform 192"/>
          <p:cNvSpPr>
            <a:spLocks/>
          </p:cNvSpPr>
          <p:nvPr/>
        </p:nvSpPr>
        <p:spPr bwMode="auto">
          <a:xfrm>
            <a:off x="811213" y="4111625"/>
            <a:ext cx="28575" cy="50800"/>
          </a:xfrm>
          <a:custGeom>
            <a:avLst/>
            <a:gdLst>
              <a:gd name="T0" fmla="*/ 0 w 18"/>
              <a:gd name="T1" fmla="*/ 2147483647 h 32"/>
              <a:gd name="T2" fmla="*/ 2147483647 w 18"/>
              <a:gd name="T3" fmla="*/ 2147483647 h 32"/>
              <a:gd name="T4" fmla="*/ 2147483647 w 18"/>
              <a:gd name="T5" fmla="*/ 2147483647 h 32"/>
              <a:gd name="T6" fmla="*/ 2147483647 w 18"/>
              <a:gd name="T7" fmla="*/ 2147483647 h 32"/>
              <a:gd name="T8" fmla="*/ 2147483647 w 18"/>
              <a:gd name="T9" fmla="*/ 2147483647 h 32"/>
              <a:gd name="T10" fmla="*/ 2147483647 w 18"/>
              <a:gd name="T11" fmla="*/ 0 h 32"/>
              <a:gd name="T12" fmla="*/ 2147483647 w 18"/>
              <a:gd name="T13" fmla="*/ 0 h 32"/>
              <a:gd name="T14" fmla="*/ 2147483647 w 18"/>
              <a:gd name="T15" fmla="*/ 2147483647 h 32"/>
              <a:gd name="T16" fmla="*/ 2147483647 w 18"/>
              <a:gd name="T17" fmla="*/ 2147483647 h 32"/>
              <a:gd name="T18" fmla="*/ 2147483647 w 18"/>
              <a:gd name="T19" fmla="*/ 2147483647 h 32"/>
              <a:gd name="T20" fmla="*/ 2147483647 w 18"/>
              <a:gd name="T21" fmla="*/ 2147483647 h 32"/>
              <a:gd name="T22" fmla="*/ 2147483647 w 18"/>
              <a:gd name="T23" fmla="*/ 2147483647 h 32"/>
              <a:gd name="T24" fmla="*/ 2147483647 w 18"/>
              <a:gd name="T25" fmla="*/ 2147483647 h 32"/>
              <a:gd name="T26" fmla="*/ 0 w 18"/>
              <a:gd name="T27" fmla="*/ 2147483647 h 32"/>
              <a:gd name="T28" fmla="*/ 0 w 18"/>
              <a:gd name="T29" fmla="*/ 2147483647 h 32"/>
              <a:gd name="T30" fmla="*/ 2147483647 w 18"/>
              <a:gd name="T31" fmla="*/ 2147483647 h 32"/>
              <a:gd name="T32" fmla="*/ 2147483647 w 18"/>
              <a:gd name="T33" fmla="*/ 2147483647 h 32"/>
              <a:gd name="T34" fmla="*/ 2147483647 w 18"/>
              <a:gd name="T35" fmla="*/ 2147483647 h 32"/>
              <a:gd name="T36" fmla="*/ 2147483647 w 18"/>
              <a:gd name="T37" fmla="*/ 2147483647 h 32"/>
              <a:gd name="T38" fmla="*/ 2147483647 w 18"/>
              <a:gd name="T39" fmla="*/ 2147483647 h 32"/>
              <a:gd name="T40" fmla="*/ 2147483647 w 18"/>
              <a:gd name="T41" fmla="*/ 2147483647 h 32"/>
              <a:gd name="T42" fmla="*/ 2147483647 w 18"/>
              <a:gd name="T43" fmla="*/ 2147483647 h 32"/>
              <a:gd name="T44" fmla="*/ 2147483647 w 18"/>
              <a:gd name="T45" fmla="*/ 2147483647 h 32"/>
              <a:gd name="T46" fmla="*/ 0 w 18"/>
              <a:gd name="T47" fmla="*/ 2147483647 h 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32"/>
              <a:gd name="T74" fmla="*/ 18 w 18"/>
              <a:gd name="T75" fmla="*/ 32 h 3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32">
                <a:moveTo>
                  <a:pt x="0" y="4"/>
                </a:moveTo>
                <a:lnTo>
                  <a:pt x="2" y="4"/>
                </a:lnTo>
                <a:lnTo>
                  <a:pt x="3" y="3"/>
                </a:lnTo>
                <a:lnTo>
                  <a:pt x="4" y="2"/>
                </a:lnTo>
                <a:lnTo>
                  <a:pt x="5" y="1"/>
                </a:lnTo>
                <a:lnTo>
                  <a:pt x="5" y="0"/>
                </a:lnTo>
                <a:lnTo>
                  <a:pt x="13" y="0"/>
                </a:lnTo>
                <a:lnTo>
                  <a:pt x="13" y="26"/>
                </a:lnTo>
                <a:lnTo>
                  <a:pt x="14" y="27"/>
                </a:lnTo>
                <a:lnTo>
                  <a:pt x="14" y="29"/>
                </a:lnTo>
                <a:lnTo>
                  <a:pt x="16" y="29"/>
                </a:lnTo>
                <a:lnTo>
                  <a:pt x="17" y="29"/>
                </a:lnTo>
                <a:lnTo>
                  <a:pt x="17" y="31"/>
                </a:lnTo>
                <a:lnTo>
                  <a:pt x="0" y="31"/>
                </a:lnTo>
                <a:lnTo>
                  <a:pt x="0" y="29"/>
                </a:lnTo>
                <a:lnTo>
                  <a:pt x="1" y="29"/>
                </a:lnTo>
                <a:lnTo>
                  <a:pt x="2" y="29"/>
                </a:lnTo>
                <a:lnTo>
                  <a:pt x="3" y="27"/>
                </a:lnTo>
                <a:lnTo>
                  <a:pt x="3" y="26"/>
                </a:lnTo>
                <a:lnTo>
                  <a:pt x="3" y="7"/>
                </a:lnTo>
                <a:lnTo>
                  <a:pt x="3" y="6"/>
                </a:lnTo>
                <a:lnTo>
                  <a:pt x="2" y="5"/>
                </a:lnTo>
                <a:lnTo>
                  <a:pt x="1" y="4"/>
                </a:lnTo>
                <a:lnTo>
                  <a:pt x="0" y="4"/>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sp>
        <p:nvSpPr>
          <p:cNvPr id="108603" name="Oval 193"/>
          <p:cNvSpPr>
            <a:spLocks noChangeArrowheads="1"/>
          </p:cNvSpPr>
          <p:nvPr/>
        </p:nvSpPr>
        <p:spPr bwMode="auto">
          <a:xfrm>
            <a:off x="1495425" y="4094163"/>
            <a:ext cx="47625" cy="76200"/>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04" name="Oval 194"/>
          <p:cNvSpPr>
            <a:spLocks noChangeArrowheads="1"/>
          </p:cNvSpPr>
          <p:nvPr/>
        </p:nvSpPr>
        <p:spPr bwMode="auto">
          <a:xfrm>
            <a:off x="1503363" y="4105275"/>
            <a:ext cx="31750" cy="53975"/>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05" name="Freeform 195"/>
          <p:cNvSpPr>
            <a:spLocks/>
          </p:cNvSpPr>
          <p:nvPr/>
        </p:nvSpPr>
        <p:spPr bwMode="auto">
          <a:xfrm>
            <a:off x="1511300" y="4114800"/>
            <a:ext cx="28575" cy="49213"/>
          </a:xfrm>
          <a:custGeom>
            <a:avLst/>
            <a:gdLst>
              <a:gd name="T0" fmla="*/ 2147483647 w 18"/>
              <a:gd name="T1" fmla="*/ 2147483647 h 31"/>
              <a:gd name="T2" fmla="*/ 2147483647 w 18"/>
              <a:gd name="T3" fmla="*/ 2147483647 h 31"/>
              <a:gd name="T4" fmla="*/ 2147483647 w 18"/>
              <a:gd name="T5" fmla="*/ 2147483647 h 31"/>
              <a:gd name="T6" fmla="*/ 2147483647 w 18"/>
              <a:gd name="T7" fmla="*/ 2147483647 h 31"/>
              <a:gd name="T8" fmla="*/ 2147483647 w 18"/>
              <a:gd name="T9" fmla="*/ 0 h 31"/>
              <a:gd name="T10" fmla="*/ 2147483647 w 18"/>
              <a:gd name="T11" fmla="*/ 0 h 31"/>
              <a:gd name="T12" fmla="*/ 2147483647 w 18"/>
              <a:gd name="T13" fmla="*/ 2147483647 h 31"/>
              <a:gd name="T14" fmla="*/ 2147483647 w 18"/>
              <a:gd name="T15" fmla="*/ 2147483647 h 31"/>
              <a:gd name="T16" fmla="*/ 2147483647 w 18"/>
              <a:gd name="T17" fmla="*/ 2147483647 h 31"/>
              <a:gd name="T18" fmla="*/ 2147483647 w 18"/>
              <a:gd name="T19" fmla="*/ 2147483647 h 31"/>
              <a:gd name="T20" fmla="*/ 2147483647 w 18"/>
              <a:gd name="T21" fmla="*/ 2147483647 h 31"/>
              <a:gd name="T22" fmla="*/ 0 w 18"/>
              <a:gd name="T23" fmla="*/ 2147483647 h 31"/>
              <a:gd name="T24" fmla="*/ 0 w 18"/>
              <a:gd name="T25" fmla="*/ 2147483647 h 31"/>
              <a:gd name="T26" fmla="*/ 2147483647 w 18"/>
              <a:gd name="T27" fmla="*/ 2147483647 h 31"/>
              <a:gd name="T28" fmla="*/ 2147483647 w 18"/>
              <a:gd name="T29" fmla="*/ 2147483647 h 31"/>
              <a:gd name="T30" fmla="*/ 2147483647 w 18"/>
              <a:gd name="T31" fmla="*/ 2147483647 h 31"/>
              <a:gd name="T32" fmla="*/ 2147483647 w 18"/>
              <a:gd name="T33" fmla="*/ 2147483647 h 31"/>
              <a:gd name="T34" fmla="*/ 2147483647 w 18"/>
              <a:gd name="T35" fmla="*/ 2147483647 h 31"/>
              <a:gd name="T36" fmla="*/ 2147483647 w 18"/>
              <a:gd name="T37" fmla="*/ 2147483647 h 31"/>
              <a:gd name="T38" fmla="*/ 2147483647 w 18"/>
              <a:gd name="T39" fmla="*/ 2147483647 h 31"/>
              <a:gd name="T40" fmla="*/ 2147483647 w 18"/>
              <a:gd name="T41" fmla="*/ 2147483647 h 31"/>
              <a:gd name="T42" fmla="*/ 2147483647 w 18"/>
              <a:gd name="T43" fmla="*/ 2147483647 h 31"/>
              <a:gd name="T44" fmla="*/ 2147483647 w 18"/>
              <a:gd name="T45" fmla="*/ 2147483647 h 3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
              <a:gd name="T70" fmla="*/ 0 h 31"/>
              <a:gd name="T71" fmla="*/ 18 w 18"/>
              <a:gd name="T72" fmla="*/ 31 h 3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 h="31">
                <a:moveTo>
                  <a:pt x="1" y="3"/>
                </a:moveTo>
                <a:lnTo>
                  <a:pt x="2" y="3"/>
                </a:lnTo>
                <a:lnTo>
                  <a:pt x="3" y="2"/>
                </a:lnTo>
                <a:lnTo>
                  <a:pt x="5" y="1"/>
                </a:lnTo>
                <a:lnTo>
                  <a:pt x="6" y="0"/>
                </a:lnTo>
                <a:lnTo>
                  <a:pt x="14" y="0"/>
                </a:lnTo>
                <a:lnTo>
                  <a:pt x="14" y="25"/>
                </a:lnTo>
                <a:lnTo>
                  <a:pt x="14" y="27"/>
                </a:lnTo>
                <a:lnTo>
                  <a:pt x="15" y="28"/>
                </a:lnTo>
                <a:lnTo>
                  <a:pt x="17" y="29"/>
                </a:lnTo>
                <a:lnTo>
                  <a:pt x="17" y="30"/>
                </a:lnTo>
                <a:lnTo>
                  <a:pt x="0" y="30"/>
                </a:lnTo>
                <a:lnTo>
                  <a:pt x="0" y="29"/>
                </a:lnTo>
                <a:lnTo>
                  <a:pt x="1" y="29"/>
                </a:lnTo>
                <a:lnTo>
                  <a:pt x="3" y="28"/>
                </a:lnTo>
                <a:lnTo>
                  <a:pt x="3" y="27"/>
                </a:lnTo>
                <a:lnTo>
                  <a:pt x="4" y="25"/>
                </a:lnTo>
                <a:lnTo>
                  <a:pt x="4" y="6"/>
                </a:lnTo>
                <a:lnTo>
                  <a:pt x="3" y="5"/>
                </a:lnTo>
                <a:lnTo>
                  <a:pt x="3" y="4"/>
                </a:lnTo>
                <a:lnTo>
                  <a:pt x="2" y="4"/>
                </a:lnTo>
                <a:lnTo>
                  <a:pt x="1" y="4"/>
                </a:lnTo>
                <a:lnTo>
                  <a:pt x="1" y="3"/>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nvGrpSpPr>
          <p:cNvPr id="108606" name="Group 198"/>
          <p:cNvGrpSpPr>
            <a:grpSpLocks/>
          </p:cNvGrpSpPr>
          <p:nvPr/>
        </p:nvGrpSpPr>
        <p:grpSpPr bwMode="auto">
          <a:xfrm>
            <a:off x="936625" y="3959225"/>
            <a:ext cx="61913" cy="76200"/>
            <a:chOff x="590" y="2494"/>
            <a:chExt cx="39" cy="48"/>
          </a:xfrm>
        </p:grpSpPr>
        <p:sp>
          <p:nvSpPr>
            <p:cNvPr id="108882" name="Oval 196"/>
            <p:cNvSpPr>
              <a:spLocks noChangeArrowheads="1"/>
            </p:cNvSpPr>
            <p:nvPr/>
          </p:nvSpPr>
          <p:spPr bwMode="auto">
            <a:xfrm>
              <a:off x="590" y="2494"/>
              <a:ext cx="39" cy="48"/>
            </a:xfrm>
            <a:prstGeom prst="ellipse">
              <a:avLst/>
            </a:prstGeom>
            <a:solidFill>
              <a:srgbClr val="3F5F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883" name="Oval 197"/>
            <p:cNvSpPr>
              <a:spLocks noChangeArrowheads="1"/>
            </p:cNvSpPr>
            <p:nvPr/>
          </p:nvSpPr>
          <p:spPr bwMode="auto">
            <a:xfrm>
              <a:off x="603" y="2509"/>
              <a:ext cx="13" cy="19"/>
            </a:xfrm>
            <a:prstGeom prst="ellipse">
              <a:avLst/>
            </a:prstGeom>
            <a:solidFill>
              <a:srgbClr val="9FFF9F"/>
            </a:solidFill>
            <a:ln w="12700">
              <a:solidFill>
                <a:srgbClr val="008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607" name="Group 201"/>
          <p:cNvGrpSpPr>
            <a:grpSpLocks/>
          </p:cNvGrpSpPr>
          <p:nvPr/>
        </p:nvGrpSpPr>
        <p:grpSpPr bwMode="auto">
          <a:xfrm>
            <a:off x="1333500" y="3970338"/>
            <a:ext cx="61913" cy="76200"/>
            <a:chOff x="840" y="2501"/>
            <a:chExt cx="39" cy="48"/>
          </a:xfrm>
        </p:grpSpPr>
        <p:sp>
          <p:nvSpPr>
            <p:cNvPr id="108880" name="Oval 199"/>
            <p:cNvSpPr>
              <a:spLocks noChangeArrowheads="1"/>
            </p:cNvSpPr>
            <p:nvPr/>
          </p:nvSpPr>
          <p:spPr bwMode="auto">
            <a:xfrm>
              <a:off x="840" y="2501"/>
              <a:ext cx="39" cy="48"/>
            </a:xfrm>
            <a:prstGeom prst="ellipse">
              <a:avLst/>
            </a:prstGeom>
            <a:solidFill>
              <a:srgbClr val="008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881" name="Oval 200"/>
            <p:cNvSpPr>
              <a:spLocks noChangeArrowheads="1"/>
            </p:cNvSpPr>
            <p:nvPr/>
          </p:nvSpPr>
          <p:spPr bwMode="auto">
            <a:xfrm>
              <a:off x="853" y="2516"/>
              <a:ext cx="13" cy="19"/>
            </a:xfrm>
            <a:prstGeom prst="ellipse">
              <a:avLst/>
            </a:prstGeom>
            <a:solidFill>
              <a:srgbClr val="BFFFBF"/>
            </a:solidFill>
            <a:ln w="12700">
              <a:solidFill>
                <a:srgbClr val="008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608" name="Group 223"/>
          <p:cNvGrpSpPr>
            <a:grpSpLocks/>
          </p:cNvGrpSpPr>
          <p:nvPr/>
        </p:nvGrpSpPr>
        <p:grpSpPr bwMode="auto">
          <a:xfrm>
            <a:off x="1023938" y="4146550"/>
            <a:ext cx="284162" cy="26988"/>
            <a:chOff x="645" y="2612"/>
            <a:chExt cx="179" cy="17"/>
          </a:xfrm>
        </p:grpSpPr>
        <p:grpSp>
          <p:nvGrpSpPr>
            <p:cNvPr id="108859" name="Group 204"/>
            <p:cNvGrpSpPr>
              <a:grpSpLocks/>
            </p:cNvGrpSpPr>
            <p:nvPr/>
          </p:nvGrpSpPr>
          <p:grpSpPr bwMode="auto">
            <a:xfrm>
              <a:off x="812" y="2612"/>
              <a:ext cx="12" cy="16"/>
              <a:chOff x="812" y="2612"/>
              <a:chExt cx="12" cy="16"/>
            </a:xfrm>
          </p:grpSpPr>
          <p:sp>
            <p:nvSpPr>
              <p:cNvPr id="108878" name="Freeform 202"/>
              <p:cNvSpPr>
                <a:spLocks/>
              </p:cNvSpPr>
              <p:nvPr/>
            </p:nvSpPr>
            <p:spPr bwMode="auto">
              <a:xfrm>
                <a:off x="812" y="2612"/>
                <a:ext cx="12" cy="16"/>
              </a:xfrm>
              <a:custGeom>
                <a:avLst/>
                <a:gdLst>
                  <a:gd name="T0" fmla="*/ 0 w 12"/>
                  <a:gd name="T1" fmla="*/ 0 h 16"/>
                  <a:gd name="T2" fmla="*/ 8 w 12"/>
                  <a:gd name="T3" fmla="*/ 0 h 16"/>
                  <a:gd name="T4" fmla="*/ 9 w 12"/>
                  <a:gd name="T5" fmla="*/ 1 h 16"/>
                  <a:gd name="T6" fmla="*/ 9 w 12"/>
                  <a:gd name="T7" fmla="*/ 2 h 16"/>
                  <a:gd name="T8" fmla="*/ 10 w 12"/>
                  <a:gd name="T9" fmla="*/ 3 h 16"/>
                  <a:gd name="T10" fmla="*/ 10 w 12"/>
                  <a:gd name="T11" fmla="*/ 6 h 16"/>
                  <a:gd name="T12" fmla="*/ 9 w 12"/>
                  <a:gd name="T13" fmla="*/ 7 h 16"/>
                  <a:gd name="T14" fmla="*/ 9 w 12"/>
                  <a:gd name="T15" fmla="*/ 8 h 16"/>
                  <a:gd name="T16" fmla="*/ 8 w 12"/>
                  <a:gd name="T17" fmla="*/ 8 h 16"/>
                  <a:gd name="T18" fmla="*/ 9 w 12"/>
                  <a:gd name="T19" fmla="*/ 9 h 16"/>
                  <a:gd name="T20" fmla="*/ 9 w 12"/>
                  <a:gd name="T21" fmla="*/ 10 h 16"/>
                  <a:gd name="T22" fmla="*/ 10 w 12"/>
                  <a:gd name="T23" fmla="*/ 11 h 16"/>
                  <a:gd name="T24" fmla="*/ 10 w 12"/>
                  <a:gd name="T25" fmla="*/ 12 h 16"/>
                  <a:gd name="T26" fmla="*/ 10 w 12"/>
                  <a:gd name="T27" fmla="*/ 14 h 16"/>
                  <a:gd name="T28" fmla="*/ 11 w 12"/>
                  <a:gd name="T29" fmla="*/ 14 h 16"/>
                  <a:gd name="T30" fmla="*/ 11 w 12"/>
                  <a:gd name="T31" fmla="*/ 15 h 16"/>
                  <a:gd name="T32" fmla="*/ 7 w 12"/>
                  <a:gd name="T33" fmla="*/ 15 h 16"/>
                  <a:gd name="T34" fmla="*/ 7 w 12"/>
                  <a:gd name="T35" fmla="*/ 14 h 16"/>
                  <a:gd name="T36" fmla="*/ 8 w 12"/>
                  <a:gd name="T37" fmla="*/ 14 h 16"/>
                  <a:gd name="T38" fmla="*/ 8 w 12"/>
                  <a:gd name="T39" fmla="*/ 12 h 16"/>
                  <a:gd name="T40" fmla="*/ 7 w 12"/>
                  <a:gd name="T41" fmla="*/ 11 h 16"/>
                  <a:gd name="T42" fmla="*/ 6 w 12"/>
                  <a:gd name="T43" fmla="*/ 10 h 16"/>
                  <a:gd name="T44" fmla="*/ 6 w 12"/>
                  <a:gd name="T45" fmla="*/ 9 h 16"/>
                  <a:gd name="T46" fmla="*/ 5 w 12"/>
                  <a:gd name="T47" fmla="*/ 8 h 16"/>
                  <a:gd name="T48" fmla="*/ 5 w 12"/>
                  <a:gd name="T49" fmla="*/ 14 h 16"/>
                  <a:gd name="T50" fmla="*/ 6 w 12"/>
                  <a:gd name="T51" fmla="*/ 14 h 16"/>
                  <a:gd name="T52" fmla="*/ 6 w 12"/>
                  <a:gd name="T53" fmla="*/ 15 h 16"/>
                  <a:gd name="T54" fmla="*/ 0 w 12"/>
                  <a:gd name="T55" fmla="*/ 15 h 16"/>
                  <a:gd name="T56" fmla="*/ 0 w 12"/>
                  <a:gd name="T57" fmla="*/ 14 h 16"/>
                  <a:gd name="T58" fmla="*/ 1 w 12"/>
                  <a:gd name="T59" fmla="*/ 14 h 16"/>
                  <a:gd name="T60" fmla="*/ 1 w 12"/>
                  <a:gd name="T61" fmla="*/ 1 h 16"/>
                  <a:gd name="T62" fmla="*/ 0 w 12"/>
                  <a:gd name="T63" fmla="*/ 1 h 16"/>
                  <a:gd name="T64" fmla="*/ 0 w 12"/>
                  <a:gd name="T65" fmla="*/ 0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
                  <a:gd name="T100" fmla="*/ 0 h 16"/>
                  <a:gd name="T101" fmla="*/ 12 w 12"/>
                  <a:gd name="T102" fmla="*/ 16 h 1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 h="16">
                    <a:moveTo>
                      <a:pt x="0" y="0"/>
                    </a:moveTo>
                    <a:lnTo>
                      <a:pt x="8" y="0"/>
                    </a:lnTo>
                    <a:lnTo>
                      <a:pt x="9" y="1"/>
                    </a:lnTo>
                    <a:lnTo>
                      <a:pt x="9" y="2"/>
                    </a:lnTo>
                    <a:lnTo>
                      <a:pt x="10" y="3"/>
                    </a:lnTo>
                    <a:lnTo>
                      <a:pt x="10" y="6"/>
                    </a:lnTo>
                    <a:lnTo>
                      <a:pt x="9" y="7"/>
                    </a:lnTo>
                    <a:lnTo>
                      <a:pt x="9" y="8"/>
                    </a:lnTo>
                    <a:lnTo>
                      <a:pt x="8" y="8"/>
                    </a:lnTo>
                    <a:lnTo>
                      <a:pt x="9" y="9"/>
                    </a:lnTo>
                    <a:lnTo>
                      <a:pt x="9" y="10"/>
                    </a:lnTo>
                    <a:lnTo>
                      <a:pt x="10" y="11"/>
                    </a:lnTo>
                    <a:lnTo>
                      <a:pt x="10" y="12"/>
                    </a:lnTo>
                    <a:lnTo>
                      <a:pt x="10" y="14"/>
                    </a:lnTo>
                    <a:lnTo>
                      <a:pt x="11" y="14"/>
                    </a:lnTo>
                    <a:lnTo>
                      <a:pt x="11" y="15"/>
                    </a:lnTo>
                    <a:lnTo>
                      <a:pt x="7" y="15"/>
                    </a:lnTo>
                    <a:lnTo>
                      <a:pt x="7" y="14"/>
                    </a:lnTo>
                    <a:lnTo>
                      <a:pt x="8" y="14"/>
                    </a:lnTo>
                    <a:lnTo>
                      <a:pt x="8" y="12"/>
                    </a:lnTo>
                    <a:lnTo>
                      <a:pt x="7" y="11"/>
                    </a:lnTo>
                    <a:lnTo>
                      <a:pt x="6" y="10"/>
                    </a:lnTo>
                    <a:lnTo>
                      <a:pt x="6" y="9"/>
                    </a:lnTo>
                    <a:lnTo>
                      <a:pt x="5" y="8"/>
                    </a:lnTo>
                    <a:lnTo>
                      <a:pt x="5" y="14"/>
                    </a:lnTo>
                    <a:lnTo>
                      <a:pt x="6" y="14"/>
                    </a:lnTo>
                    <a:lnTo>
                      <a:pt x="6" y="15"/>
                    </a:lnTo>
                    <a:lnTo>
                      <a:pt x="0" y="15"/>
                    </a:lnTo>
                    <a:lnTo>
                      <a:pt x="0" y="14"/>
                    </a:lnTo>
                    <a:lnTo>
                      <a:pt x="1" y="14"/>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79" name="Freeform 203"/>
              <p:cNvSpPr>
                <a:spLocks/>
              </p:cNvSpPr>
              <p:nvPr/>
            </p:nvSpPr>
            <p:spPr bwMode="auto">
              <a:xfrm>
                <a:off x="815" y="2614"/>
                <a:ext cx="6" cy="3"/>
              </a:xfrm>
              <a:custGeom>
                <a:avLst/>
                <a:gdLst>
                  <a:gd name="T0" fmla="*/ 5 w 6"/>
                  <a:gd name="T1" fmla="*/ 2 h 3"/>
                  <a:gd name="T2" fmla="*/ 5 w 6"/>
                  <a:gd name="T3" fmla="*/ 0 h 3"/>
                  <a:gd name="T4" fmla="*/ 2 w 6"/>
                  <a:gd name="T5" fmla="*/ 0 h 3"/>
                  <a:gd name="T6" fmla="*/ 0 w 6"/>
                  <a:gd name="T7" fmla="*/ 0 h 3"/>
                  <a:gd name="T8" fmla="*/ 0 w 6"/>
                  <a:gd name="T9" fmla="*/ 1 h 3"/>
                  <a:gd name="T10" fmla="*/ 0 w 6"/>
                  <a:gd name="T11" fmla="*/ 1 h 3"/>
                  <a:gd name="T12" fmla="*/ 0 w 6"/>
                  <a:gd name="T13" fmla="*/ 2 h 3"/>
                  <a:gd name="T14" fmla="*/ 2 w 6"/>
                  <a:gd name="T15" fmla="*/ 2 h 3"/>
                  <a:gd name="T16" fmla="*/ 5 w 6"/>
                  <a:gd name="T17" fmla="*/ 2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3"/>
                  <a:gd name="T29" fmla="*/ 6 w 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3">
                    <a:moveTo>
                      <a:pt x="5" y="2"/>
                    </a:moveTo>
                    <a:lnTo>
                      <a:pt x="5" y="0"/>
                    </a:lnTo>
                    <a:lnTo>
                      <a:pt x="2" y="0"/>
                    </a:lnTo>
                    <a:lnTo>
                      <a:pt x="0" y="0"/>
                    </a:lnTo>
                    <a:lnTo>
                      <a:pt x="0" y="1"/>
                    </a:lnTo>
                    <a:lnTo>
                      <a:pt x="0" y="2"/>
                    </a:lnTo>
                    <a:lnTo>
                      <a:pt x="2" y="2"/>
                    </a:lnTo>
                    <a:lnTo>
                      <a:pt x="5" y="2"/>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60" name="Group 207"/>
            <p:cNvGrpSpPr>
              <a:grpSpLocks/>
            </p:cNvGrpSpPr>
            <p:nvPr/>
          </p:nvGrpSpPr>
          <p:grpSpPr bwMode="auto">
            <a:xfrm>
              <a:off x="645" y="2612"/>
              <a:ext cx="11" cy="17"/>
              <a:chOff x="645" y="2612"/>
              <a:chExt cx="11" cy="17"/>
            </a:xfrm>
          </p:grpSpPr>
          <p:sp>
            <p:nvSpPr>
              <p:cNvPr id="108876" name="Freeform 205"/>
              <p:cNvSpPr>
                <a:spLocks/>
              </p:cNvSpPr>
              <p:nvPr/>
            </p:nvSpPr>
            <p:spPr bwMode="auto">
              <a:xfrm>
                <a:off x="645" y="2612"/>
                <a:ext cx="11" cy="17"/>
              </a:xfrm>
              <a:custGeom>
                <a:avLst/>
                <a:gdLst>
                  <a:gd name="T0" fmla="*/ 3 w 11"/>
                  <a:gd name="T1" fmla="*/ 0 h 17"/>
                  <a:gd name="T2" fmla="*/ 7 w 11"/>
                  <a:gd name="T3" fmla="*/ 0 h 17"/>
                  <a:gd name="T4" fmla="*/ 8 w 11"/>
                  <a:gd name="T5" fmla="*/ 1 h 17"/>
                  <a:gd name="T6" fmla="*/ 9 w 11"/>
                  <a:gd name="T7" fmla="*/ 3 h 17"/>
                  <a:gd name="T8" fmla="*/ 10 w 11"/>
                  <a:gd name="T9" fmla="*/ 4 h 17"/>
                  <a:gd name="T10" fmla="*/ 10 w 11"/>
                  <a:gd name="T11" fmla="*/ 7 h 17"/>
                  <a:gd name="T12" fmla="*/ 10 w 11"/>
                  <a:gd name="T13" fmla="*/ 9 h 17"/>
                  <a:gd name="T14" fmla="*/ 10 w 11"/>
                  <a:gd name="T15" fmla="*/ 11 h 17"/>
                  <a:gd name="T16" fmla="*/ 9 w 11"/>
                  <a:gd name="T17" fmla="*/ 13 h 17"/>
                  <a:gd name="T18" fmla="*/ 7 w 11"/>
                  <a:gd name="T19" fmla="*/ 15 h 17"/>
                  <a:gd name="T20" fmla="*/ 7 w 11"/>
                  <a:gd name="T21" fmla="*/ 16 h 17"/>
                  <a:gd name="T22" fmla="*/ 3 w 11"/>
                  <a:gd name="T23" fmla="*/ 16 h 17"/>
                  <a:gd name="T24" fmla="*/ 2 w 11"/>
                  <a:gd name="T25" fmla="*/ 15 h 17"/>
                  <a:gd name="T26" fmla="*/ 1 w 11"/>
                  <a:gd name="T27" fmla="*/ 14 h 17"/>
                  <a:gd name="T28" fmla="*/ 0 w 11"/>
                  <a:gd name="T29" fmla="*/ 12 h 17"/>
                  <a:gd name="T30" fmla="*/ 0 w 11"/>
                  <a:gd name="T31" fmla="*/ 10 h 17"/>
                  <a:gd name="T32" fmla="*/ 0 w 11"/>
                  <a:gd name="T33" fmla="*/ 7 h 17"/>
                  <a:gd name="T34" fmla="*/ 0 w 11"/>
                  <a:gd name="T35" fmla="*/ 4 h 17"/>
                  <a:gd name="T36" fmla="*/ 1 w 11"/>
                  <a:gd name="T37" fmla="*/ 3 h 17"/>
                  <a:gd name="T38" fmla="*/ 2 w 11"/>
                  <a:gd name="T39" fmla="*/ 1 h 17"/>
                  <a:gd name="T40" fmla="*/ 3 w 11"/>
                  <a:gd name="T41" fmla="*/ 0 h 1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7"/>
                  <a:gd name="T65" fmla="*/ 11 w 11"/>
                  <a:gd name="T66" fmla="*/ 17 h 1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7">
                    <a:moveTo>
                      <a:pt x="3" y="0"/>
                    </a:moveTo>
                    <a:lnTo>
                      <a:pt x="7" y="0"/>
                    </a:lnTo>
                    <a:lnTo>
                      <a:pt x="8" y="1"/>
                    </a:lnTo>
                    <a:lnTo>
                      <a:pt x="9" y="3"/>
                    </a:lnTo>
                    <a:lnTo>
                      <a:pt x="10" y="4"/>
                    </a:lnTo>
                    <a:lnTo>
                      <a:pt x="10" y="7"/>
                    </a:lnTo>
                    <a:lnTo>
                      <a:pt x="10" y="9"/>
                    </a:lnTo>
                    <a:lnTo>
                      <a:pt x="10" y="11"/>
                    </a:lnTo>
                    <a:lnTo>
                      <a:pt x="9" y="13"/>
                    </a:lnTo>
                    <a:lnTo>
                      <a:pt x="7" y="15"/>
                    </a:lnTo>
                    <a:lnTo>
                      <a:pt x="7" y="16"/>
                    </a:lnTo>
                    <a:lnTo>
                      <a:pt x="3" y="16"/>
                    </a:lnTo>
                    <a:lnTo>
                      <a:pt x="2" y="15"/>
                    </a:lnTo>
                    <a:lnTo>
                      <a:pt x="1" y="14"/>
                    </a:lnTo>
                    <a:lnTo>
                      <a:pt x="0" y="12"/>
                    </a:lnTo>
                    <a:lnTo>
                      <a:pt x="0" y="10"/>
                    </a:lnTo>
                    <a:lnTo>
                      <a:pt x="0" y="7"/>
                    </a:lnTo>
                    <a:lnTo>
                      <a:pt x="0" y="4"/>
                    </a:lnTo>
                    <a:lnTo>
                      <a:pt x="1" y="3"/>
                    </a:lnTo>
                    <a:lnTo>
                      <a:pt x="2" y="1"/>
                    </a:lnTo>
                    <a:lnTo>
                      <a:pt x="3"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77" name="Freeform 206"/>
              <p:cNvSpPr>
                <a:spLocks/>
              </p:cNvSpPr>
              <p:nvPr/>
            </p:nvSpPr>
            <p:spPr bwMode="auto">
              <a:xfrm>
                <a:off x="648" y="2615"/>
                <a:ext cx="4" cy="11"/>
              </a:xfrm>
              <a:custGeom>
                <a:avLst/>
                <a:gdLst>
                  <a:gd name="T0" fmla="*/ 2 w 4"/>
                  <a:gd name="T1" fmla="*/ 0 h 11"/>
                  <a:gd name="T2" fmla="*/ 2 w 4"/>
                  <a:gd name="T3" fmla="*/ 1 h 11"/>
                  <a:gd name="T4" fmla="*/ 3 w 4"/>
                  <a:gd name="T5" fmla="*/ 2 h 11"/>
                  <a:gd name="T6" fmla="*/ 3 w 4"/>
                  <a:gd name="T7" fmla="*/ 8 h 11"/>
                  <a:gd name="T8" fmla="*/ 2 w 4"/>
                  <a:gd name="T9" fmla="*/ 9 h 11"/>
                  <a:gd name="T10" fmla="*/ 2 w 4"/>
                  <a:gd name="T11" fmla="*/ 10 h 11"/>
                  <a:gd name="T12" fmla="*/ 1 w 4"/>
                  <a:gd name="T13" fmla="*/ 10 h 11"/>
                  <a:gd name="T14" fmla="*/ 0 w 4"/>
                  <a:gd name="T15" fmla="*/ 9 h 11"/>
                  <a:gd name="T16" fmla="*/ 0 w 4"/>
                  <a:gd name="T17" fmla="*/ 8 h 11"/>
                  <a:gd name="T18" fmla="*/ 0 w 4"/>
                  <a:gd name="T19" fmla="*/ 2 h 11"/>
                  <a:gd name="T20" fmla="*/ 0 w 4"/>
                  <a:gd name="T21" fmla="*/ 1 h 11"/>
                  <a:gd name="T22" fmla="*/ 1 w 4"/>
                  <a:gd name="T23" fmla="*/ 0 h 11"/>
                  <a:gd name="T24" fmla="*/ 2 w 4"/>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11"/>
                  <a:gd name="T41" fmla="*/ 4 w 4"/>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11">
                    <a:moveTo>
                      <a:pt x="2" y="0"/>
                    </a:moveTo>
                    <a:lnTo>
                      <a:pt x="2" y="1"/>
                    </a:lnTo>
                    <a:lnTo>
                      <a:pt x="3" y="2"/>
                    </a:lnTo>
                    <a:lnTo>
                      <a:pt x="3" y="8"/>
                    </a:lnTo>
                    <a:lnTo>
                      <a:pt x="2" y="9"/>
                    </a:lnTo>
                    <a:lnTo>
                      <a:pt x="2" y="10"/>
                    </a:lnTo>
                    <a:lnTo>
                      <a:pt x="1" y="10"/>
                    </a:lnTo>
                    <a:lnTo>
                      <a:pt x="0" y="9"/>
                    </a:lnTo>
                    <a:lnTo>
                      <a:pt x="0" y="8"/>
                    </a:lnTo>
                    <a:lnTo>
                      <a:pt x="0" y="2"/>
                    </a:lnTo>
                    <a:lnTo>
                      <a:pt x="0" y="1"/>
                    </a:lnTo>
                    <a:lnTo>
                      <a:pt x="1" y="0"/>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61" name="Group 210"/>
            <p:cNvGrpSpPr>
              <a:grpSpLocks/>
            </p:cNvGrpSpPr>
            <p:nvPr/>
          </p:nvGrpSpPr>
          <p:grpSpPr bwMode="auto">
            <a:xfrm>
              <a:off x="664" y="2613"/>
              <a:ext cx="32" cy="16"/>
              <a:chOff x="664" y="2613"/>
              <a:chExt cx="32" cy="16"/>
            </a:xfrm>
          </p:grpSpPr>
          <p:sp>
            <p:nvSpPr>
              <p:cNvPr id="108874" name="Freeform 208"/>
              <p:cNvSpPr>
                <a:spLocks/>
              </p:cNvSpPr>
              <p:nvPr/>
            </p:nvSpPr>
            <p:spPr bwMode="auto">
              <a:xfrm>
                <a:off x="664" y="2613"/>
                <a:ext cx="14" cy="16"/>
              </a:xfrm>
              <a:custGeom>
                <a:avLst/>
                <a:gdLst>
                  <a:gd name="T0" fmla="*/ 0 w 14"/>
                  <a:gd name="T1" fmla="*/ 15 h 16"/>
                  <a:gd name="T2" fmla="*/ 3 w 14"/>
                  <a:gd name="T3" fmla="*/ 15 h 16"/>
                  <a:gd name="T4" fmla="*/ 3 w 14"/>
                  <a:gd name="T5" fmla="*/ 14 h 16"/>
                  <a:gd name="T6" fmla="*/ 2 w 14"/>
                  <a:gd name="T7" fmla="*/ 14 h 16"/>
                  <a:gd name="T8" fmla="*/ 2 w 14"/>
                  <a:gd name="T9" fmla="*/ 3 h 16"/>
                  <a:gd name="T10" fmla="*/ 8 w 14"/>
                  <a:gd name="T11" fmla="*/ 15 h 16"/>
                  <a:gd name="T12" fmla="*/ 12 w 14"/>
                  <a:gd name="T13" fmla="*/ 15 h 16"/>
                  <a:gd name="T14" fmla="*/ 12 w 14"/>
                  <a:gd name="T15" fmla="*/ 1 h 16"/>
                  <a:gd name="T16" fmla="*/ 13 w 14"/>
                  <a:gd name="T17" fmla="*/ 1 h 16"/>
                  <a:gd name="T18" fmla="*/ 13 w 14"/>
                  <a:gd name="T19" fmla="*/ 0 h 16"/>
                  <a:gd name="T20" fmla="*/ 9 w 14"/>
                  <a:gd name="T21" fmla="*/ 0 h 16"/>
                  <a:gd name="T22" fmla="*/ 9 w 14"/>
                  <a:gd name="T23" fmla="*/ 1 h 16"/>
                  <a:gd name="T24" fmla="*/ 11 w 14"/>
                  <a:gd name="T25" fmla="*/ 1 h 16"/>
                  <a:gd name="T26" fmla="*/ 11 w 14"/>
                  <a:gd name="T27" fmla="*/ 10 h 16"/>
                  <a:gd name="T28" fmla="*/ 6 w 14"/>
                  <a:gd name="T29" fmla="*/ 1 h 16"/>
                  <a:gd name="T30" fmla="*/ 0 w 14"/>
                  <a:gd name="T31" fmla="*/ 1 h 16"/>
                  <a:gd name="T32" fmla="*/ 0 w 14"/>
                  <a:gd name="T33" fmla="*/ 1 h 16"/>
                  <a:gd name="T34" fmla="*/ 1 w 14"/>
                  <a:gd name="T35" fmla="*/ 1 h 16"/>
                  <a:gd name="T36" fmla="*/ 1 w 14"/>
                  <a:gd name="T37" fmla="*/ 14 h 16"/>
                  <a:gd name="T38" fmla="*/ 0 w 14"/>
                  <a:gd name="T39" fmla="*/ 14 h 16"/>
                  <a:gd name="T40" fmla="*/ 0 w 14"/>
                  <a:gd name="T41" fmla="*/ 15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
                  <a:gd name="T64" fmla="*/ 0 h 16"/>
                  <a:gd name="T65" fmla="*/ 14 w 14"/>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 h="16">
                    <a:moveTo>
                      <a:pt x="0" y="15"/>
                    </a:moveTo>
                    <a:lnTo>
                      <a:pt x="3" y="15"/>
                    </a:lnTo>
                    <a:lnTo>
                      <a:pt x="3" y="14"/>
                    </a:lnTo>
                    <a:lnTo>
                      <a:pt x="2" y="14"/>
                    </a:lnTo>
                    <a:lnTo>
                      <a:pt x="2" y="3"/>
                    </a:lnTo>
                    <a:lnTo>
                      <a:pt x="8" y="15"/>
                    </a:lnTo>
                    <a:lnTo>
                      <a:pt x="12" y="15"/>
                    </a:lnTo>
                    <a:lnTo>
                      <a:pt x="12" y="1"/>
                    </a:lnTo>
                    <a:lnTo>
                      <a:pt x="13" y="1"/>
                    </a:lnTo>
                    <a:lnTo>
                      <a:pt x="13" y="0"/>
                    </a:lnTo>
                    <a:lnTo>
                      <a:pt x="9" y="0"/>
                    </a:lnTo>
                    <a:lnTo>
                      <a:pt x="9" y="1"/>
                    </a:lnTo>
                    <a:lnTo>
                      <a:pt x="11" y="1"/>
                    </a:lnTo>
                    <a:lnTo>
                      <a:pt x="11" y="10"/>
                    </a:lnTo>
                    <a:lnTo>
                      <a:pt x="6" y="1"/>
                    </a:lnTo>
                    <a:lnTo>
                      <a:pt x="0" y="1"/>
                    </a:lnTo>
                    <a:lnTo>
                      <a:pt x="1" y="1"/>
                    </a:lnTo>
                    <a:lnTo>
                      <a:pt x="1" y="14"/>
                    </a:lnTo>
                    <a:lnTo>
                      <a:pt x="0" y="14"/>
                    </a:lnTo>
                    <a:lnTo>
                      <a:pt x="0" y="15"/>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75" name="Freeform 209"/>
              <p:cNvSpPr>
                <a:spLocks/>
              </p:cNvSpPr>
              <p:nvPr/>
            </p:nvSpPr>
            <p:spPr bwMode="auto">
              <a:xfrm>
                <a:off x="685" y="2613"/>
                <a:ext cx="11" cy="16"/>
              </a:xfrm>
              <a:custGeom>
                <a:avLst/>
                <a:gdLst>
                  <a:gd name="T0" fmla="*/ 0 w 11"/>
                  <a:gd name="T1" fmla="*/ 0 h 16"/>
                  <a:gd name="T2" fmla="*/ 9 w 11"/>
                  <a:gd name="T3" fmla="*/ 0 h 16"/>
                  <a:gd name="T4" fmla="*/ 9 w 11"/>
                  <a:gd name="T5" fmla="*/ 4 h 16"/>
                  <a:gd name="T6" fmla="*/ 9 w 11"/>
                  <a:gd name="T7" fmla="*/ 4 h 16"/>
                  <a:gd name="T8" fmla="*/ 6 w 11"/>
                  <a:gd name="T9" fmla="*/ 1 h 16"/>
                  <a:gd name="T10" fmla="*/ 4 w 11"/>
                  <a:gd name="T11" fmla="*/ 1 h 16"/>
                  <a:gd name="T12" fmla="*/ 4 w 11"/>
                  <a:gd name="T13" fmla="*/ 7 h 16"/>
                  <a:gd name="T14" fmla="*/ 6 w 11"/>
                  <a:gd name="T15" fmla="*/ 7 h 16"/>
                  <a:gd name="T16" fmla="*/ 7 w 11"/>
                  <a:gd name="T17" fmla="*/ 5 h 16"/>
                  <a:gd name="T18" fmla="*/ 7 w 11"/>
                  <a:gd name="T19" fmla="*/ 10 h 16"/>
                  <a:gd name="T20" fmla="*/ 6 w 11"/>
                  <a:gd name="T21" fmla="*/ 8 h 16"/>
                  <a:gd name="T22" fmla="*/ 4 w 11"/>
                  <a:gd name="T23" fmla="*/ 8 h 16"/>
                  <a:gd name="T24" fmla="*/ 4 w 11"/>
                  <a:gd name="T25" fmla="*/ 13 h 16"/>
                  <a:gd name="T26" fmla="*/ 6 w 11"/>
                  <a:gd name="T27" fmla="*/ 13 h 16"/>
                  <a:gd name="T28" fmla="*/ 9 w 11"/>
                  <a:gd name="T29" fmla="*/ 10 h 16"/>
                  <a:gd name="T30" fmla="*/ 10 w 11"/>
                  <a:gd name="T31" fmla="*/ 10 h 16"/>
                  <a:gd name="T32" fmla="*/ 10 w 11"/>
                  <a:gd name="T33" fmla="*/ 15 h 16"/>
                  <a:gd name="T34" fmla="*/ 0 w 11"/>
                  <a:gd name="T35" fmla="*/ 15 h 16"/>
                  <a:gd name="T36" fmla="*/ 0 w 11"/>
                  <a:gd name="T37" fmla="*/ 14 h 16"/>
                  <a:gd name="T38" fmla="*/ 1 w 11"/>
                  <a:gd name="T39" fmla="*/ 14 h 16"/>
                  <a:gd name="T40" fmla="*/ 1 w 11"/>
                  <a:gd name="T41" fmla="*/ 1 h 16"/>
                  <a:gd name="T42" fmla="*/ 0 w 11"/>
                  <a:gd name="T43" fmla="*/ 1 h 16"/>
                  <a:gd name="T44" fmla="*/ 0 w 11"/>
                  <a:gd name="T45" fmla="*/ 0 h 1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1"/>
                  <a:gd name="T70" fmla="*/ 0 h 16"/>
                  <a:gd name="T71" fmla="*/ 11 w 11"/>
                  <a:gd name="T72" fmla="*/ 16 h 1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1" h="16">
                    <a:moveTo>
                      <a:pt x="0" y="0"/>
                    </a:moveTo>
                    <a:lnTo>
                      <a:pt x="9" y="0"/>
                    </a:lnTo>
                    <a:lnTo>
                      <a:pt x="9" y="4"/>
                    </a:lnTo>
                    <a:lnTo>
                      <a:pt x="6" y="1"/>
                    </a:lnTo>
                    <a:lnTo>
                      <a:pt x="4" y="1"/>
                    </a:lnTo>
                    <a:lnTo>
                      <a:pt x="4" y="7"/>
                    </a:lnTo>
                    <a:lnTo>
                      <a:pt x="6" y="7"/>
                    </a:lnTo>
                    <a:lnTo>
                      <a:pt x="7" y="5"/>
                    </a:lnTo>
                    <a:lnTo>
                      <a:pt x="7" y="10"/>
                    </a:lnTo>
                    <a:lnTo>
                      <a:pt x="6" y="8"/>
                    </a:lnTo>
                    <a:lnTo>
                      <a:pt x="4" y="8"/>
                    </a:lnTo>
                    <a:lnTo>
                      <a:pt x="4" y="13"/>
                    </a:lnTo>
                    <a:lnTo>
                      <a:pt x="6" y="13"/>
                    </a:lnTo>
                    <a:lnTo>
                      <a:pt x="9" y="10"/>
                    </a:lnTo>
                    <a:lnTo>
                      <a:pt x="10" y="10"/>
                    </a:lnTo>
                    <a:lnTo>
                      <a:pt x="10" y="15"/>
                    </a:lnTo>
                    <a:lnTo>
                      <a:pt x="0" y="15"/>
                    </a:lnTo>
                    <a:lnTo>
                      <a:pt x="0" y="14"/>
                    </a:lnTo>
                    <a:lnTo>
                      <a:pt x="1" y="14"/>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62" name="Group 213"/>
            <p:cNvGrpSpPr>
              <a:grpSpLocks/>
            </p:cNvGrpSpPr>
            <p:nvPr/>
          </p:nvGrpSpPr>
          <p:grpSpPr bwMode="auto">
            <a:xfrm>
              <a:off x="734" y="2612"/>
              <a:ext cx="12" cy="16"/>
              <a:chOff x="734" y="2612"/>
              <a:chExt cx="12" cy="16"/>
            </a:xfrm>
          </p:grpSpPr>
          <p:sp>
            <p:nvSpPr>
              <p:cNvPr id="108872" name="Freeform 211"/>
              <p:cNvSpPr>
                <a:spLocks/>
              </p:cNvSpPr>
              <p:nvPr/>
            </p:nvSpPr>
            <p:spPr bwMode="auto">
              <a:xfrm>
                <a:off x="734" y="2612"/>
                <a:ext cx="12" cy="16"/>
              </a:xfrm>
              <a:custGeom>
                <a:avLst/>
                <a:gdLst>
                  <a:gd name="T0" fmla="*/ 3 w 12"/>
                  <a:gd name="T1" fmla="*/ 0 h 16"/>
                  <a:gd name="T2" fmla="*/ 8 w 12"/>
                  <a:gd name="T3" fmla="*/ 0 h 16"/>
                  <a:gd name="T4" fmla="*/ 8 w 12"/>
                  <a:gd name="T5" fmla="*/ 1 h 16"/>
                  <a:gd name="T6" fmla="*/ 10 w 12"/>
                  <a:gd name="T7" fmla="*/ 3 h 16"/>
                  <a:gd name="T8" fmla="*/ 10 w 12"/>
                  <a:gd name="T9" fmla="*/ 4 h 16"/>
                  <a:gd name="T10" fmla="*/ 11 w 12"/>
                  <a:gd name="T11" fmla="*/ 7 h 16"/>
                  <a:gd name="T12" fmla="*/ 11 w 12"/>
                  <a:gd name="T13" fmla="*/ 8 h 16"/>
                  <a:gd name="T14" fmla="*/ 10 w 12"/>
                  <a:gd name="T15" fmla="*/ 11 h 16"/>
                  <a:gd name="T16" fmla="*/ 10 w 12"/>
                  <a:gd name="T17" fmla="*/ 13 h 16"/>
                  <a:gd name="T18" fmla="*/ 8 w 12"/>
                  <a:gd name="T19" fmla="*/ 15 h 16"/>
                  <a:gd name="T20" fmla="*/ 8 w 12"/>
                  <a:gd name="T21" fmla="*/ 15 h 16"/>
                  <a:gd name="T22" fmla="*/ 3 w 12"/>
                  <a:gd name="T23" fmla="*/ 15 h 16"/>
                  <a:gd name="T24" fmla="*/ 3 w 12"/>
                  <a:gd name="T25" fmla="*/ 15 h 16"/>
                  <a:gd name="T26" fmla="*/ 1 w 12"/>
                  <a:gd name="T27" fmla="*/ 13 h 16"/>
                  <a:gd name="T28" fmla="*/ 1 w 12"/>
                  <a:gd name="T29" fmla="*/ 11 h 16"/>
                  <a:gd name="T30" fmla="*/ 0 w 12"/>
                  <a:gd name="T31" fmla="*/ 9 h 16"/>
                  <a:gd name="T32" fmla="*/ 0 w 12"/>
                  <a:gd name="T33" fmla="*/ 7 h 16"/>
                  <a:gd name="T34" fmla="*/ 1 w 12"/>
                  <a:gd name="T35" fmla="*/ 4 h 16"/>
                  <a:gd name="T36" fmla="*/ 1 w 12"/>
                  <a:gd name="T37" fmla="*/ 3 h 16"/>
                  <a:gd name="T38" fmla="*/ 3 w 12"/>
                  <a:gd name="T39" fmla="*/ 1 h 16"/>
                  <a:gd name="T40" fmla="*/ 3 w 12"/>
                  <a:gd name="T41" fmla="*/ 0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
                  <a:gd name="T64" fmla="*/ 0 h 16"/>
                  <a:gd name="T65" fmla="*/ 12 w 12"/>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 h="16">
                    <a:moveTo>
                      <a:pt x="3" y="0"/>
                    </a:moveTo>
                    <a:lnTo>
                      <a:pt x="8" y="0"/>
                    </a:lnTo>
                    <a:lnTo>
                      <a:pt x="8" y="1"/>
                    </a:lnTo>
                    <a:lnTo>
                      <a:pt x="10" y="3"/>
                    </a:lnTo>
                    <a:lnTo>
                      <a:pt x="10" y="4"/>
                    </a:lnTo>
                    <a:lnTo>
                      <a:pt x="11" y="7"/>
                    </a:lnTo>
                    <a:lnTo>
                      <a:pt x="11" y="8"/>
                    </a:lnTo>
                    <a:lnTo>
                      <a:pt x="10" y="11"/>
                    </a:lnTo>
                    <a:lnTo>
                      <a:pt x="10" y="13"/>
                    </a:lnTo>
                    <a:lnTo>
                      <a:pt x="8" y="15"/>
                    </a:lnTo>
                    <a:lnTo>
                      <a:pt x="3" y="15"/>
                    </a:lnTo>
                    <a:lnTo>
                      <a:pt x="1" y="13"/>
                    </a:lnTo>
                    <a:lnTo>
                      <a:pt x="1" y="11"/>
                    </a:lnTo>
                    <a:lnTo>
                      <a:pt x="0" y="9"/>
                    </a:lnTo>
                    <a:lnTo>
                      <a:pt x="0" y="7"/>
                    </a:lnTo>
                    <a:lnTo>
                      <a:pt x="1" y="4"/>
                    </a:lnTo>
                    <a:lnTo>
                      <a:pt x="1" y="3"/>
                    </a:lnTo>
                    <a:lnTo>
                      <a:pt x="3" y="1"/>
                    </a:lnTo>
                    <a:lnTo>
                      <a:pt x="3"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73" name="Freeform 212"/>
              <p:cNvSpPr>
                <a:spLocks/>
              </p:cNvSpPr>
              <p:nvPr/>
            </p:nvSpPr>
            <p:spPr bwMode="auto">
              <a:xfrm>
                <a:off x="738" y="2615"/>
                <a:ext cx="4" cy="11"/>
              </a:xfrm>
              <a:custGeom>
                <a:avLst/>
                <a:gdLst>
                  <a:gd name="T0" fmla="*/ 2 w 4"/>
                  <a:gd name="T1" fmla="*/ 0 h 11"/>
                  <a:gd name="T2" fmla="*/ 2 w 4"/>
                  <a:gd name="T3" fmla="*/ 1 h 11"/>
                  <a:gd name="T4" fmla="*/ 3 w 4"/>
                  <a:gd name="T5" fmla="*/ 2 h 11"/>
                  <a:gd name="T6" fmla="*/ 3 w 4"/>
                  <a:gd name="T7" fmla="*/ 8 h 11"/>
                  <a:gd name="T8" fmla="*/ 2 w 4"/>
                  <a:gd name="T9" fmla="*/ 9 h 11"/>
                  <a:gd name="T10" fmla="*/ 2 w 4"/>
                  <a:gd name="T11" fmla="*/ 10 h 11"/>
                  <a:gd name="T12" fmla="*/ 1 w 4"/>
                  <a:gd name="T13" fmla="*/ 10 h 11"/>
                  <a:gd name="T14" fmla="*/ 0 w 4"/>
                  <a:gd name="T15" fmla="*/ 9 h 11"/>
                  <a:gd name="T16" fmla="*/ 0 w 4"/>
                  <a:gd name="T17" fmla="*/ 8 h 11"/>
                  <a:gd name="T18" fmla="*/ 0 w 4"/>
                  <a:gd name="T19" fmla="*/ 2 h 11"/>
                  <a:gd name="T20" fmla="*/ 0 w 4"/>
                  <a:gd name="T21" fmla="*/ 1 h 11"/>
                  <a:gd name="T22" fmla="*/ 1 w 4"/>
                  <a:gd name="T23" fmla="*/ 0 h 11"/>
                  <a:gd name="T24" fmla="*/ 2 w 4"/>
                  <a:gd name="T25" fmla="*/ 0 h 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
                  <a:gd name="T40" fmla="*/ 0 h 11"/>
                  <a:gd name="T41" fmla="*/ 4 w 4"/>
                  <a:gd name="T42" fmla="*/ 11 h 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 h="11">
                    <a:moveTo>
                      <a:pt x="2" y="0"/>
                    </a:moveTo>
                    <a:lnTo>
                      <a:pt x="2" y="1"/>
                    </a:lnTo>
                    <a:lnTo>
                      <a:pt x="3" y="2"/>
                    </a:lnTo>
                    <a:lnTo>
                      <a:pt x="3" y="8"/>
                    </a:lnTo>
                    <a:lnTo>
                      <a:pt x="2" y="9"/>
                    </a:lnTo>
                    <a:lnTo>
                      <a:pt x="2" y="10"/>
                    </a:lnTo>
                    <a:lnTo>
                      <a:pt x="1" y="10"/>
                    </a:lnTo>
                    <a:lnTo>
                      <a:pt x="0" y="9"/>
                    </a:lnTo>
                    <a:lnTo>
                      <a:pt x="0" y="8"/>
                    </a:lnTo>
                    <a:lnTo>
                      <a:pt x="0" y="2"/>
                    </a:lnTo>
                    <a:lnTo>
                      <a:pt x="0" y="1"/>
                    </a:lnTo>
                    <a:lnTo>
                      <a:pt x="1" y="0"/>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63" name="Group 216"/>
            <p:cNvGrpSpPr>
              <a:grpSpLocks/>
            </p:cNvGrpSpPr>
            <p:nvPr/>
          </p:nvGrpSpPr>
          <p:grpSpPr bwMode="auto">
            <a:xfrm>
              <a:off x="753" y="2612"/>
              <a:ext cx="28" cy="16"/>
              <a:chOff x="753" y="2612"/>
              <a:chExt cx="28" cy="16"/>
            </a:xfrm>
          </p:grpSpPr>
          <p:sp>
            <p:nvSpPr>
              <p:cNvPr id="108870" name="Freeform 214"/>
              <p:cNvSpPr>
                <a:spLocks/>
              </p:cNvSpPr>
              <p:nvPr/>
            </p:nvSpPr>
            <p:spPr bwMode="auto">
              <a:xfrm>
                <a:off x="753" y="2612"/>
                <a:ext cx="11" cy="16"/>
              </a:xfrm>
              <a:custGeom>
                <a:avLst/>
                <a:gdLst>
                  <a:gd name="T0" fmla="*/ 0 w 11"/>
                  <a:gd name="T1" fmla="*/ 0 h 16"/>
                  <a:gd name="T2" fmla="*/ 6 w 11"/>
                  <a:gd name="T3" fmla="*/ 0 h 16"/>
                  <a:gd name="T4" fmla="*/ 6 w 11"/>
                  <a:gd name="T5" fmla="*/ 1 h 16"/>
                  <a:gd name="T6" fmla="*/ 4 w 11"/>
                  <a:gd name="T7" fmla="*/ 1 h 16"/>
                  <a:gd name="T8" fmla="*/ 4 w 11"/>
                  <a:gd name="T9" fmla="*/ 13 h 16"/>
                  <a:gd name="T10" fmla="*/ 6 w 11"/>
                  <a:gd name="T11" fmla="*/ 13 h 16"/>
                  <a:gd name="T12" fmla="*/ 9 w 11"/>
                  <a:gd name="T13" fmla="*/ 11 h 16"/>
                  <a:gd name="T14" fmla="*/ 10 w 11"/>
                  <a:gd name="T15" fmla="*/ 11 h 16"/>
                  <a:gd name="T16" fmla="*/ 10 w 11"/>
                  <a:gd name="T17" fmla="*/ 15 h 16"/>
                  <a:gd name="T18" fmla="*/ 1 w 11"/>
                  <a:gd name="T19" fmla="*/ 15 h 16"/>
                  <a:gd name="T20" fmla="*/ 1 w 11"/>
                  <a:gd name="T21" fmla="*/ 14 h 16"/>
                  <a:gd name="T22" fmla="*/ 1 w 11"/>
                  <a:gd name="T23" fmla="*/ 14 h 16"/>
                  <a:gd name="T24" fmla="*/ 1 w 11"/>
                  <a:gd name="T25" fmla="*/ 1 h 16"/>
                  <a:gd name="T26" fmla="*/ 0 w 11"/>
                  <a:gd name="T27" fmla="*/ 1 h 16"/>
                  <a:gd name="T28" fmla="*/ 0 w 11"/>
                  <a:gd name="T29" fmla="*/ 0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
                  <a:gd name="T46" fmla="*/ 0 h 16"/>
                  <a:gd name="T47" fmla="*/ 11 w 11"/>
                  <a:gd name="T48" fmla="*/ 16 h 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 h="16">
                    <a:moveTo>
                      <a:pt x="0" y="0"/>
                    </a:moveTo>
                    <a:lnTo>
                      <a:pt x="6" y="0"/>
                    </a:lnTo>
                    <a:lnTo>
                      <a:pt x="6" y="1"/>
                    </a:lnTo>
                    <a:lnTo>
                      <a:pt x="4" y="1"/>
                    </a:lnTo>
                    <a:lnTo>
                      <a:pt x="4" y="13"/>
                    </a:lnTo>
                    <a:lnTo>
                      <a:pt x="6" y="13"/>
                    </a:lnTo>
                    <a:lnTo>
                      <a:pt x="9" y="11"/>
                    </a:lnTo>
                    <a:lnTo>
                      <a:pt x="10" y="11"/>
                    </a:lnTo>
                    <a:lnTo>
                      <a:pt x="10" y="15"/>
                    </a:lnTo>
                    <a:lnTo>
                      <a:pt x="1" y="15"/>
                    </a:lnTo>
                    <a:lnTo>
                      <a:pt x="1" y="14"/>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71" name="Freeform 215"/>
              <p:cNvSpPr>
                <a:spLocks/>
              </p:cNvSpPr>
              <p:nvPr/>
            </p:nvSpPr>
            <p:spPr bwMode="auto">
              <a:xfrm>
                <a:off x="771" y="2612"/>
                <a:ext cx="10" cy="16"/>
              </a:xfrm>
              <a:custGeom>
                <a:avLst/>
                <a:gdLst>
                  <a:gd name="T0" fmla="*/ 0 w 10"/>
                  <a:gd name="T1" fmla="*/ 0 h 16"/>
                  <a:gd name="T2" fmla="*/ 5 w 10"/>
                  <a:gd name="T3" fmla="*/ 0 h 16"/>
                  <a:gd name="T4" fmla="*/ 5 w 10"/>
                  <a:gd name="T5" fmla="*/ 1 h 16"/>
                  <a:gd name="T6" fmla="*/ 4 w 10"/>
                  <a:gd name="T7" fmla="*/ 1 h 16"/>
                  <a:gd name="T8" fmla="*/ 4 w 10"/>
                  <a:gd name="T9" fmla="*/ 13 h 16"/>
                  <a:gd name="T10" fmla="*/ 5 w 10"/>
                  <a:gd name="T11" fmla="*/ 13 h 16"/>
                  <a:gd name="T12" fmla="*/ 8 w 10"/>
                  <a:gd name="T13" fmla="*/ 11 h 16"/>
                  <a:gd name="T14" fmla="*/ 9 w 10"/>
                  <a:gd name="T15" fmla="*/ 11 h 16"/>
                  <a:gd name="T16" fmla="*/ 9 w 10"/>
                  <a:gd name="T17" fmla="*/ 15 h 16"/>
                  <a:gd name="T18" fmla="*/ 0 w 10"/>
                  <a:gd name="T19" fmla="*/ 15 h 16"/>
                  <a:gd name="T20" fmla="*/ 0 w 10"/>
                  <a:gd name="T21" fmla="*/ 14 h 16"/>
                  <a:gd name="T22" fmla="*/ 1 w 10"/>
                  <a:gd name="T23" fmla="*/ 14 h 16"/>
                  <a:gd name="T24" fmla="*/ 1 w 10"/>
                  <a:gd name="T25" fmla="*/ 1 h 16"/>
                  <a:gd name="T26" fmla="*/ 0 w 10"/>
                  <a:gd name="T27" fmla="*/ 1 h 16"/>
                  <a:gd name="T28" fmla="*/ 0 w 10"/>
                  <a:gd name="T29" fmla="*/ 0 h 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
                  <a:gd name="T46" fmla="*/ 0 h 16"/>
                  <a:gd name="T47" fmla="*/ 10 w 10"/>
                  <a:gd name="T48" fmla="*/ 16 h 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 h="16">
                    <a:moveTo>
                      <a:pt x="0" y="0"/>
                    </a:moveTo>
                    <a:lnTo>
                      <a:pt x="5" y="0"/>
                    </a:lnTo>
                    <a:lnTo>
                      <a:pt x="5" y="1"/>
                    </a:lnTo>
                    <a:lnTo>
                      <a:pt x="4" y="1"/>
                    </a:lnTo>
                    <a:lnTo>
                      <a:pt x="4" y="13"/>
                    </a:lnTo>
                    <a:lnTo>
                      <a:pt x="5" y="13"/>
                    </a:lnTo>
                    <a:lnTo>
                      <a:pt x="8" y="11"/>
                    </a:lnTo>
                    <a:lnTo>
                      <a:pt x="9" y="11"/>
                    </a:lnTo>
                    <a:lnTo>
                      <a:pt x="9" y="15"/>
                    </a:lnTo>
                    <a:lnTo>
                      <a:pt x="0" y="15"/>
                    </a:lnTo>
                    <a:lnTo>
                      <a:pt x="0" y="14"/>
                    </a:lnTo>
                    <a:lnTo>
                      <a:pt x="1" y="14"/>
                    </a:lnTo>
                    <a:lnTo>
                      <a:pt x="1" y="1"/>
                    </a:lnTo>
                    <a:lnTo>
                      <a:pt x="0" y="1"/>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64" name="Group 219"/>
            <p:cNvGrpSpPr>
              <a:grpSpLocks/>
            </p:cNvGrpSpPr>
            <p:nvPr/>
          </p:nvGrpSpPr>
          <p:grpSpPr bwMode="auto">
            <a:xfrm>
              <a:off x="787" y="2613"/>
              <a:ext cx="18" cy="15"/>
              <a:chOff x="787" y="2613"/>
              <a:chExt cx="18" cy="15"/>
            </a:xfrm>
          </p:grpSpPr>
          <p:sp>
            <p:nvSpPr>
              <p:cNvPr id="108868" name="Freeform 217"/>
              <p:cNvSpPr>
                <a:spLocks/>
              </p:cNvSpPr>
              <p:nvPr/>
            </p:nvSpPr>
            <p:spPr bwMode="auto">
              <a:xfrm>
                <a:off x="787" y="2613"/>
                <a:ext cx="18" cy="15"/>
              </a:xfrm>
              <a:custGeom>
                <a:avLst/>
                <a:gdLst>
                  <a:gd name="T0" fmla="*/ 10 w 18"/>
                  <a:gd name="T1" fmla="*/ 0 h 15"/>
                  <a:gd name="T2" fmla="*/ 16 w 18"/>
                  <a:gd name="T3" fmla="*/ 13 h 15"/>
                  <a:gd name="T4" fmla="*/ 17 w 18"/>
                  <a:gd name="T5" fmla="*/ 13 h 15"/>
                  <a:gd name="T6" fmla="*/ 17 w 18"/>
                  <a:gd name="T7" fmla="*/ 14 h 15"/>
                  <a:gd name="T8" fmla="*/ 8 w 18"/>
                  <a:gd name="T9" fmla="*/ 14 h 15"/>
                  <a:gd name="T10" fmla="*/ 8 w 18"/>
                  <a:gd name="T11" fmla="*/ 13 h 15"/>
                  <a:gd name="T12" fmla="*/ 9 w 18"/>
                  <a:gd name="T13" fmla="*/ 13 h 15"/>
                  <a:gd name="T14" fmla="*/ 7 w 18"/>
                  <a:gd name="T15" fmla="*/ 9 h 15"/>
                  <a:gd name="T16" fmla="*/ 5 w 18"/>
                  <a:gd name="T17" fmla="*/ 9 h 15"/>
                  <a:gd name="T18" fmla="*/ 3 w 18"/>
                  <a:gd name="T19" fmla="*/ 13 h 15"/>
                  <a:gd name="T20" fmla="*/ 5 w 18"/>
                  <a:gd name="T21" fmla="*/ 13 h 15"/>
                  <a:gd name="T22" fmla="*/ 5 w 18"/>
                  <a:gd name="T23" fmla="*/ 14 h 15"/>
                  <a:gd name="T24" fmla="*/ 0 w 18"/>
                  <a:gd name="T25" fmla="*/ 14 h 15"/>
                  <a:gd name="T26" fmla="*/ 0 w 18"/>
                  <a:gd name="T27" fmla="*/ 13 h 15"/>
                  <a:gd name="T28" fmla="*/ 1 w 18"/>
                  <a:gd name="T29" fmla="*/ 13 h 15"/>
                  <a:gd name="T30" fmla="*/ 6 w 18"/>
                  <a:gd name="T31" fmla="*/ 0 h 15"/>
                  <a:gd name="T32" fmla="*/ 10 w 18"/>
                  <a:gd name="T33" fmla="*/ 0 h 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8"/>
                  <a:gd name="T52" fmla="*/ 0 h 15"/>
                  <a:gd name="T53" fmla="*/ 18 w 18"/>
                  <a:gd name="T54" fmla="*/ 15 h 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8" h="15">
                    <a:moveTo>
                      <a:pt x="10" y="0"/>
                    </a:moveTo>
                    <a:lnTo>
                      <a:pt x="16" y="13"/>
                    </a:lnTo>
                    <a:lnTo>
                      <a:pt x="17" y="13"/>
                    </a:lnTo>
                    <a:lnTo>
                      <a:pt x="17" y="14"/>
                    </a:lnTo>
                    <a:lnTo>
                      <a:pt x="8" y="14"/>
                    </a:lnTo>
                    <a:lnTo>
                      <a:pt x="8" y="13"/>
                    </a:lnTo>
                    <a:lnTo>
                      <a:pt x="9" y="13"/>
                    </a:lnTo>
                    <a:lnTo>
                      <a:pt x="7" y="9"/>
                    </a:lnTo>
                    <a:lnTo>
                      <a:pt x="5" y="9"/>
                    </a:lnTo>
                    <a:lnTo>
                      <a:pt x="3" y="13"/>
                    </a:lnTo>
                    <a:lnTo>
                      <a:pt x="5" y="13"/>
                    </a:lnTo>
                    <a:lnTo>
                      <a:pt x="5" y="14"/>
                    </a:lnTo>
                    <a:lnTo>
                      <a:pt x="0" y="14"/>
                    </a:lnTo>
                    <a:lnTo>
                      <a:pt x="0" y="13"/>
                    </a:lnTo>
                    <a:lnTo>
                      <a:pt x="1" y="13"/>
                    </a:lnTo>
                    <a:lnTo>
                      <a:pt x="6" y="0"/>
                    </a:lnTo>
                    <a:lnTo>
                      <a:pt x="1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69" name="Freeform 218"/>
              <p:cNvSpPr>
                <a:spLocks/>
              </p:cNvSpPr>
              <p:nvPr/>
            </p:nvSpPr>
            <p:spPr bwMode="auto">
              <a:xfrm>
                <a:off x="790" y="2617"/>
                <a:ext cx="5" cy="3"/>
              </a:xfrm>
              <a:custGeom>
                <a:avLst/>
                <a:gdLst>
                  <a:gd name="T0" fmla="*/ 2 w 5"/>
                  <a:gd name="T1" fmla="*/ 2 h 3"/>
                  <a:gd name="T2" fmla="*/ 4 w 5"/>
                  <a:gd name="T3" fmla="*/ 0 h 3"/>
                  <a:gd name="T4" fmla="*/ 0 w 5"/>
                  <a:gd name="T5" fmla="*/ 0 h 3"/>
                  <a:gd name="T6" fmla="*/ 2 w 5"/>
                  <a:gd name="T7" fmla="*/ 2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2" y="2"/>
                    </a:moveTo>
                    <a:lnTo>
                      <a:pt x="4" y="0"/>
                    </a:lnTo>
                    <a:lnTo>
                      <a:pt x="0" y="0"/>
                    </a:lnTo>
                    <a:lnTo>
                      <a:pt x="2" y="2"/>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65" name="Group 222"/>
            <p:cNvGrpSpPr>
              <a:grpSpLocks/>
            </p:cNvGrpSpPr>
            <p:nvPr/>
          </p:nvGrpSpPr>
          <p:grpSpPr bwMode="auto">
            <a:xfrm>
              <a:off x="711" y="2613"/>
              <a:ext cx="15" cy="15"/>
              <a:chOff x="711" y="2613"/>
              <a:chExt cx="15" cy="15"/>
            </a:xfrm>
          </p:grpSpPr>
          <p:sp>
            <p:nvSpPr>
              <p:cNvPr id="108866" name="Freeform 220"/>
              <p:cNvSpPr>
                <a:spLocks/>
              </p:cNvSpPr>
              <p:nvPr/>
            </p:nvSpPr>
            <p:spPr bwMode="auto">
              <a:xfrm>
                <a:off x="711" y="2613"/>
                <a:ext cx="15" cy="15"/>
              </a:xfrm>
              <a:custGeom>
                <a:avLst/>
                <a:gdLst>
                  <a:gd name="T0" fmla="*/ 6 w 15"/>
                  <a:gd name="T1" fmla="*/ 0 h 15"/>
                  <a:gd name="T2" fmla="*/ 10 w 15"/>
                  <a:gd name="T3" fmla="*/ 0 h 15"/>
                  <a:gd name="T4" fmla="*/ 11 w 15"/>
                  <a:gd name="T5" fmla="*/ 1 h 15"/>
                  <a:gd name="T6" fmla="*/ 13 w 15"/>
                  <a:gd name="T7" fmla="*/ 2 h 15"/>
                  <a:gd name="T8" fmla="*/ 13 w 15"/>
                  <a:gd name="T9" fmla="*/ 4 h 15"/>
                  <a:gd name="T10" fmla="*/ 14 w 15"/>
                  <a:gd name="T11" fmla="*/ 6 h 15"/>
                  <a:gd name="T12" fmla="*/ 14 w 15"/>
                  <a:gd name="T13" fmla="*/ 8 h 15"/>
                  <a:gd name="T14" fmla="*/ 13 w 15"/>
                  <a:gd name="T15" fmla="*/ 10 h 15"/>
                  <a:gd name="T16" fmla="*/ 13 w 15"/>
                  <a:gd name="T17" fmla="*/ 12 h 15"/>
                  <a:gd name="T18" fmla="*/ 11 w 15"/>
                  <a:gd name="T19" fmla="*/ 14 h 15"/>
                  <a:gd name="T20" fmla="*/ 10 w 15"/>
                  <a:gd name="T21" fmla="*/ 14 h 15"/>
                  <a:gd name="T22" fmla="*/ 6 w 15"/>
                  <a:gd name="T23" fmla="*/ 14 h 15"/>
                  <a:gd name="T24" fmla="*/ 0 w 15"/>
                  <a:gd name="T25" fmla="*/ 14 h 15"/>
                  <a:gd name="T26" fmla="*/ 1 w 15"/>
                  <a:gd name="T27" fmla="*/ 13 h 15"/>
                  <a:gd name="T28" fmla="*/ 2 w 15"/>
                  <a:gd name="T29" fmla="*/ 13 h 15"/>
                  <a:gd name="T30" fmla="*/ 2 w 15"/>
                  <a:gd name="T31" fmla="*/ 9 h 15"/>
                  <a:gd name="T32" fmla="*/ 2 w 15"/>
                  <a:gd name="T33" fmla="*/ 6 h 15"/>
                  <a:gd name="T34" fmla="*/ 2 w 15"/>
                  <a:gd name="T35" fmla="*/ 4 h 15"/>
                  <a:gd name="T36" fmla="*/ 2 w 15"/>
                  <a:gd name="T37" fmla="*/ 2 h 15"/>
                  <a:gd name="T38" fmla="*/ 0 w 15"/>
                  <a:gd name="T39" fmla="*/ 2 h 15"/>
                  <a:gd name="T40" fmla="*/ 0 w 15"/>
                  <a:gd name="T41" fmla="*/ 0 h 15"/>
                  <a:gd name="T42" fmla="*/ 6 w 15"/>
                  <a:gd name="T43" fmla="*/ 0 h 1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
                  <a:gd name="T67" fmla="*/ 0 h 15"/>
                  <a:gd name="T68" fmla="*/ 15 w 15"/>
                  <a:gd name="T69" fmla="*/ 15 h 1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 h="15">
                    <a:moveTo>
                      <a:pt x="6" y="0"/>
                    </a:moveTo>
                    <a:lnTo>
                      <a:pt x="10" y="0"/>
                    </a:lnTo>
                    <a:lnTo>
                      <a:pt x="11" y="1"/>
                    </a:lnTo>
                    <a:lnTo>
                      <a:pt x="13" y="2"/>
                    </a:lnTo>
                    <a:lnTo>
                      <a:pt x="13" y="4"/>
                    </a:lnTo>
                    <a:lnTo>
                      <a:pt x="14" y="6"/>
                    </a:lnTo>
                    <a:lnTo>
                      <a:pt x="14" y="8"/>
                    </a:lnTo>
                    <a:lnTo>
                      <a:pt x="13" y="10"/>
                    </a:lnTo>
                    <a:lnTo>
                      <a:pt x="13" y="12"/>
                    </a:lnTo>
                    <a:lnTo>
                      <a:pt x="11" y="14"/>
                    </a:lnTo>
                    <a:lnTo>
                      <a:pt x="10" y="14"/>
                    </a:lnTo>
                    <a:lnTo>
                      <a:pt x="6" y="14"/>
                    </a:lnTo>
                    <a:lnTo>
                      <a:pt x="0" y="14"/>
                    </a:lnTo>
                    <a:lnTo>
                      <a:pt x="1" y="13"/>
                    </a:lnTo>
                    <a:lnTo>
                      <a:pt x="2" y="13"/>
                    </a:lnTo>
                    <a:lnTo>
                      <a:pt x="2" y="9"/>
                    </a:lnTo>
                    <a:lnTo>
                      <a:pt x="2" y="6"/>
                    </a:lnTo>
                    <a:lnTo>
                      <a:pt x="2" y="4"/>
                    </a:lnTo>
                    <a:lnTo>
                      <a:pt x="2" y="2"/>
                    </a:lnTo>
                    <a:lnTo>
                      <a:pt x="0" y="2"/>
                    </a:lnTo>
                    <a:lnTo>
                      <a:pt x="0" y="0"/>
                    </a:lnTo>
                    <a:lnTo>
                      <a:pt x="6"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67" name="Freeform 221"/>
              <p:cNvSpPr>
                <a:spLocks/>
              </p:cNvSpPr>
              <p:nvPr/>
            </p:nvSpPr>
            <p:spPr bwMode="auto">
              <a:xfrm>
                <a:off x="718" y="2616"/>
                <a:ext cx="4" cy="10"/>
              </a:xfrm>
              <a:custGeom>
                <a:avLst/>
                <a:gdLst>
                  <a:gd name="T0" fmla="*/ 2 w 4"/>
                  <a:gd name="T1" fmla="*/ 0 h 10"/>
                  <a:gd name="T2" fmla="*/ 3 w 4"/>
                  <a:gd name="T3" fmla="*/ 0 h 10"/>
                  <a:gd name="T4" fmla="*/ 3 w 4"/>
                  <a:gd name="T5" fmla="*/ 9 h 10"/>
                  <a:gd name="T6" fmla="*/ 2 w 4"/>
                  <a:gd name="T7" fmla="*/ 9 h 10"/>
                  <a:gd name="T8" fmla="*/ 1 w 4"/>
                  <a:gd name="T9" fmla="*/ 9 h 10"/>
                  <a:gd name="T10" fmla="*/ 1 w 4"/>
                  <a:gd name="T11" fmla="*/ 8 h 10"/>
                  <a:gd name="T12" fmla="*/ 0 w 4"/>
                  <a:gd name="T13" fmla="*/ 7 h 10"/>
                  <a:gd name="T14" fmla="*/ 0 w 4"/>
                  <a:gd name="T15" fmla="*/ 2 h 10"/>
                  <a:gd name="T16" fmla="*/ 1 w 4"/>
                  <a:gd name="T17" fmla="*/ 1 h 10"/>
                  <a:gd name="T18" fmla="*/ 1 w 4"/>
                  <a:gd name="T19" fmla="*/ 0 h 10"/>
                  <a:gd name="T20" fmla="*/ 2 w 4"/>
                  <a:gd name="T21" fmla="*/ 0 h 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10"/>
                  <a:gd name="T35" fmla="*/ 4 w 4"/>
                  <a:gd name="T36" fmla="*/ 10 h 1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10">
                    <a:moveTo>
                      <a:pt x="2" y="0"/>
                    </a:moveTo>
                    <a:lnTo>
                      <a:pt x="3" y="0"/>
                    </a:lnTo>
                    <a:lnTo>
                      <a:pt x="3" y="9"/>
                    </a:lnTo>
                    <a:lnTo>
                      <a:pt x="2" y="9"/>
                    </a:lnTo>
                    <a:lnTo>
                      <a:pt x="1" y="9"/>
                    </a:lnTo>
                    <a:lnTo>
                      <a:pt x="1" y="8"/>
                    </a:lnTo>
                    <a:lnTo>
                      <a:pt x="0" y="7"/>
                    </a:lnTo>
                    <a:lnTo>
                      <a:pt x="0" y="2"/>
                    </a:lnTo>
                    <a:lnTo>
                      <a:pt x="1" y="1"/>
                    </a:lnTo>
                    <a:lnTo>
                      <a:pt x="1" y="0"/>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609" name="Group 253"/>
          <p:cNvGrpSpPr>
            <a:grpSpLocks/>
          </p:cNvGrpSpPr>
          <p:nvPr/>
        </p:nvGrpSpPr>
        <p:grpSpPr bwMode="auto">
          <a:xfrm>
            <a:off x="938213" y="3859213"/>
            <a:ext cx="460375" cy="20637"/>
            <a:chOff x="591" y="2431"/>
            <a:chExt cx="290" cy="13"/>
          </a:xfrm>
        </p:grpSpPr>
        <p:grpSp>
          <p:nvGrpSpPr>
            <p:cNvPr id="108830" name="Group 227"/>
            <p:cNvGrpSpPr>
              <a:grpSpLocks/>
            </p:cNvGrpSpPr>
            <p:nvPr/>
          </p:nvGrpSpPr>
          <p:grpSpPr bwMode="auto">
            <a:xfrm>
              <a:off x="591" y="2431"/>
              <a:ext cx="26" cy="13"/>
              <a:chOff x="591" y="2431"/>
              <a:chExt cx="26" cy="13"/>
            </a:xfrm>
          </p:grpSpPr>
          <p:sp>
            <p:nvSpPr>
              <p:cNvPr id="108856" name="Freeform 224"/>
              <p:cNvSpPr>
                <a:spLocks/>
              </p:cNvSpPr>
              <p:nvPr/>
            </p:nvSpPr>
            <p:spPr bwMode="auto">
              <a:xfrm>
                <a:off x="591" y="2431"/>
                <a:ext cx="2" cy="13"/>
              </a:xfrm>
              <a:custGeom>
                <a:avLst/>
                <a:gdLst>
                  <a:gd name="T0" fmla="*/ 0 w 2"/>
                  <a:gd name="T1" fmla="*/ 0 h 13"/>
                  <a:gd name="T2" fmla="*/ 1 w 2"/>
                  <a:gd name="T3" fmla="*/ 0 h 13"/>
                  <a:gd name="T4" fmla="*/ 1 w 2"/>
                  <a:gd name="T5" fmla="*/ 2 h 13"/>
                  <a:gd name="T6" fmla="*/ 1 w 2"/>
                  <a:gd name="T7" fmla="*/ 2 h 13"/>
                  <a:gd name="T8" fmla="*/ 1 w 2"/>
                  <a:gd name="T9" fmla="*/ 12 h 13"/>
                  <a:gd name="T10" fmla="*/ 0 w 2"/>
                  <a:gd name="T11" fmla="*/ 12 h 13"/>
                  <a:gd name="T12" fmla="*/ 0 w 2"/>
                  <a:gd name="T13" fmla="*/ 2 h 13"/>
                  <a:gd name="T14" fmla="*/ 0 w 2"/>
                  <a:gd name="T15" fmla="*/ 2 h 13"/>
                  <a:gd name="T16" fmla="*/ 0 w 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13"/>
                  <a:gd name="T29" fmla="*/ 2 w 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13">
                    <a:moveTo>
                      <a:pt x="0" y="0"/>
                    </a:moveTo>
                    <a:lnTo>
                      <a:pt x="1" y="0"/>
                    </a:lnTo>
                    <a:lnTo>
                      <a:pt x="1" y="2"/>
                    </a:lnTo>
                    <a:lnTo>
                      <a:pt x="1" y="12"/>
                    </a:lnTo>
                    <a:lnTo>
                      <a:pt x="0" y="12"/>
                    </a:lnTo>
                    <a:lnTo>
                      <a:pt x="0" y="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57" name="Freeform 225"/>
              <p:cNvSpPr>
                <a:spLocks/>
              </p:cNvSpPr>
              <p:nvPr/>
            </p:nvSpPr>
            <p:spPr bwMode="auto">
              <a:xfrm>
                <a:off x="601" y="2431"/>
                <a:ext cx="5" cy="13"/>
              </a:xfrm>
              <a:custGeom>
                <a:avLst/>
                <a:gdLst>
                  <a:gd name="T0" fmla="*/ 0 w 5"/>
                  <a:gd name="T1" fmla="*/ 0 h 13"/>
                  <a:gd name="T2" fmla="*/ 1 w 5"/>
                  <a:gd name="T3" fmla="*/ 0 h 13"/>
                  <a:gd name="T4" fmla="*/ 1 w 5"/>
                  <a:gd name="T5" fmla="*/ 4 h 13"/>
                  <a:gd name="T6" fmla="*/ 3 w 5"/>
                  <a:gd name="T7" fmla="*/ 4 h 13"/>
                  <a:gd name="T8" fmla="*/ 3 w 5"/>
                  <a:gd name="T9" fmla="*/ 0 h 13"/>
                  <a:gd name="T10" fmla="*/ 4 w 5"/>
                  <a:gd name="T11" fmla="*/ 0 h 13"/>
                  <a:gd name="T12" fmla="*/ 4 w 5"/>
                  <a:gd name="T13" fmla="*/ 12 h 13"/>
                  <a:gd name="T14" fmla="*/ 3 w 5"/>
                  <a:gd name="T15" fmla="*/ 12 h 13"/>
                  <a:gd name="T16" fmla="*/ 3 w 5"/>
                  <a:gd name="T17" fmla="*/ 7 h 13"/>
                  <a:gd name="T18" fmla="*/ 1 w 5"/>
                  <a:gd name="T19" fmla="*/ 7 h 13"/>
                  <a:gd name="T20" fmla="*/ 1 w 5"/>
                  <a:gd name="T21" fmla="*/ 12 h 13"/>
                  <a:gd name="T22" fmla="*/ 0 w 5"/>
                  <a:gd name="T23" fmla="*/ 12 h 13"/>
                  <a:gd name="T24" fmla="*/ 0 w 5"/>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
                  <a:gd name="T40" fmla="*/ 0 h 13"/>
                  <a:gd name="T41" fmla="*/ 5 w 5"/>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 h="13">
                    <a:moveTo>
                      <a:pt x="0" y="0"/>
                    </a:moveTo>
                    <a:lnTo>
                      <a:pt x="1" y="0"/>
                    </a:lnTo>
                    <a:lnTo>
                      <a:pt x="1" y="4"/>
                    </a:lnTo>
                    <a:lnTo>
                      <a:pt x="3" y="4"/>
                    </a:lnTo>
                    <a:lnTo>
                      <a:pt x="3" y="0"/>
                    </a:lnTo>
                    <a:lnTo>
                      <a:pt x="4" y="0"/>
                    </a:lnTo>
                    <a:lnTo>
                      <a:pt x="4" y="12"/>
                    </a:lnTo>
                    <a:lnTo>
                      <a:pt x="3" y="12"/>
                    </a:lnTo>
                    <a:lnTo>
                      <a:pt x="3" y="7"/>
                    </a:lnTo>
                    <a:lnTo>
                      <a:pt x="1" y="7"/>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58" name="Freeform 226"/>
              <p:cNvSpPr>
                <a:spLocks/>
              </p:cNvSpPr>
              <p:nvPr/>
            </p:nvSpPr>
            <p:spPr bwMode="auto">
              <a:xfrm>
                <a:off x="614" y="2431"/>
                <a:ext cx="3" cy="13"/>
              </a:xfrm>
              <a:custGeom>
                <a:avLst/>
                <a:gdLst>
                  <a:gd name="T0" fmla="*/ 0 w 3"/>
                  <a:gd name="T1" fmla="*/ 0 h 13"/>
                  <a:gd name="T2" fmla="*/ 2 w 3"/>
                  <a:gd name="T3" fmla="*/ 0 h 13"/>
                  <a:gd name="T4" fmla="*/ 2 w 3"/>
                  <a:gd name="T5" fmla="*/ 2 h 13"/>
                  <a:gd name="T6" fmla="*/ 1 w 3"/>
                  <a:gd name="T7" fmla="*/ 2 h 13"/>
                  <a:gd name="T8" fmla="*/ 1 w 3"/>
                  <a:gd name="T9" fmla="*/ 4 h 13"/>
                  <a:gd name="T10" fmla="*/ 2 w 3"/>
                  <a:gd name="T11" fmla="*/ 4 h 13"/>
                  <a:gd name="T12" fmla="*/ 2 w 3"/>
                  <a:gd name="T13" fmla="*/ 7 h 13"/>
                  <a:gd name="T14" fmla="*/ 1 w 3"/>
                  <a:gd name="T15" fmla="*/ 7 h 13"/>
                  <a:gd name="T16" fmla="*/ 1 w 3"/>
                  <a:gd name="T17" fmla="*/ 10 h 13"/>
                  <a:gd name="T18" fmla="*/ 2 w 3"/>
                  <a:gd name="T19" fmla="*/ 10 h 13"/>
                  <a:gd name="T20" fmla="*/ 2 w 3"/>
                  <a:gd name="T21" fmla="*/ 12 h 13"/>
                  <a:gd name="T22" fmla="*/ 0 w 3"/>
                  <a:gd name="T23" fmla="*/ 12 h 13"/>
                  <a:gd name="T24" fmla="*/ 0 w 3"/>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13"/>
                  <a:gd name="T41" fmla="*/ 3 w 3"/>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13">
                    <a:moveTo>
                      <a:pt x="0" y="0"/>
                    </a:moveTo>
                    <a:lnTo>
                      <a:pt x="2" y="0"/>
                    </a:lnTo>
                    <a:lnTo>
                      <a:pt x="2" y="2"/>
                    </a:lnTo>
                    <a:lnTo>
                      <a:pt x="1" y="2"/>
                    </a:lnTo>
                    <a:lnTo>
                      <a:pt x="1" y="4"/>
                    </a:lnTo>
                    <a:lnTo>
                      <a:pt x="2" y="4"/>
                    </a:lnTo>
                    <a:lnTo>
                      <a:pt x="2" y="7"/>
                    </a:lnTo>
                    <a:lnTo>
                      <a:pt x="1" y="7"/>
                    </a:lnTo>
                    <a:lnTo>
                      <a:pt x="1" y="10"/>
                    </a:lnTo>
                    <a:lnTo>
                      <a:pt x="2" y="10"/>
                    </a:lnTo>
                    <a:lnTo>
                      <a:pt x="2" y="12"/>
                    </a:lnTo>
                    <a:lnTo>
                      <a:pt x="0" y="1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31" name="Group 234"/>
            <p:cNvGrpSpPr>
              <a:grpSpLocks/>
            </p:cNvGrpSpPr>
            <p:nvPr/>
          </p:nvGrpSpPr>
          <p:grpSpPr bwMode="auto">
            <a:xfrm>
              <a:off x="631" y="2431"/>
              <a:ext cx="57" cy="13"/>
              <a:chOff x="631" y="2431"/>
              <a:chExt cx="57" cy="13"/>
            </a:xfrm>
          </p:grpSpPr>
          <p:sp>
            <p:nvSpPr>
              <p:cNvPr id="108850" name="Freeform 228"/>
              <p:cNvSpPr>
                <a:spLocks/>
              </p:cNvSpPr>
              <p:nvPr/>
            </p:nvSpPr>
            <p:spPr bwMode="auto">
              <a:xfrm>
                <a:off x="631" y="2431"/>
                <a:ext cx="4" cy="13"/>
              </a:xfrm>
              <a:custGeom>
                <a:avLst/>
                <a:gdLst>
                  <a:gd name="T0" fmla="*/ 0 w 4"/>
                  <a:gd name="T1" fmla="*/ 0 h 13"/>
                  <a:gd name="T2" fmla="*/ 1 w 4"/>
                  <a:gd name="T3" fmla="*/ 0 h 13"/>
                  <a:gd name="T4" fmla="*/ 1 w 4"/>
                  <a:gd name="T5" fmla="*/ 10 h 13"/>
                  <a:gd name="T6" fmla="*/ 2 w 4"/>
                  <a:gd name="T7" fmla="*/ 10 h 13"/>
                  <a:gd name="T8" fmla="*/ 2 w 4"/>
                  <a:gd name="T9" fmla="*/ 0 h 13"/>
                  <a:gd name="T10" fmla="*/ 3 w 4"/>
                  <a:gd name="T11" fmla="*/ 0 h 13"/>
                  <a:gd name="T12" fmla="*/ 3 w 4"/>
                  <a:gd name="T13" fmla="*/ 10 h 13"/>
                  <a:gd name="T14" fmla="*/ 2 w 4"/>
                  <a:gd name="T15" fmla="*/ 12 h 13"/>
                  <a:gd name="T16" fmla="*/ 1 w 4"/>
                  <a:gd name="T17" fmla="*/ 12 h 13"/>
                  <a:gd name="T18" fmla="*/ 0 w 4"/>
                  <a:gd name="T19" fmla="*/ 10 h 13"/>
                  <a:gd name="T20" fmla="*/ 0 w 4"/>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
                  <a:gd name="T34" fmla="*/ 0 h 13"/>
                  <a:gd name="T35" fmla="*/ 4 w 4"/>
                  <a:gd name="T36" fmla="*/ 13 h 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 h="13">
                    <a:moveTo>
                      <a:pt x="0" y="0"/>
                    </a:moveTo>
                    <a:lnTo>
                      <a:pt x="1" y="0"/>
                    </a:lnTo>
                    <a:lnTo>
                      <a:pt x="1" y="10"/>
                    </a:lnTo>
                    <a:lnTo>
                      <a:pt x="2" y="10"/>
                    </a:lnTo>
                    <a:lnTo>
                      <a:pt x="2" y="0"/>
                    </a:lnTo>
                    <a:lnTo>
                      <a:pt x="3" y="0"/>
                    </a:lnTo>
                    <a:lnTo>
                      <a:pt x="3" y="10"/>
                    </a:lnTo>
                    <a:lnTo>
                      <a:pt x="2" y="12"/>
                    </a:lnTo>
                    <a:lnTo>
                      <a:pt x="1" y="12"/>
                    </a:lnTo>
                    <a:lnTo>
                      <a:pt x="0" y="1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51" name="Freeform 229"/>
              <p:cNvSpPr>
                <a:spLocks/>
              </p:cNvSpPr>
              <p:nvPr/>
            </p:nvSpPr>
            <p:spPr bwMode="auto">
              <a:xfrm>
                <a:off x="643" y="2431"/>
                <a:ext cx="5" cy="13"/>
              </a:xfrm>
              <a:custGeom>
                <a:avLst/>
                <a:gdLst>
                  <a:gd name="T0" fmla="*/ 0 w 5"/>
                  <a:gd name="T1" fmla="*/ 0 h 13"/>
                  <a:gd name="T2" fmla="*/ 1 w 5"/>
                  <a:gd name="T3" fmla="*/ 0 h 13"/>
                  <a:gd name="T4" fmla="*/ 3 w 5"/>
                  <a:gd name="T5" fmla="*/ 5 h 13"/>
                  <a:gd name="T6" fmla="*/ 3 w 5"/>
                  <a:gd name="T7" fmla="*/ 0 h 13"/>
                  <a:gd name="T8" fmla="*/ 4 w 5"/>
                  <a:gd name="T9" fmla="*/ 0 h 13"/>
                  <a:gd name="T10" fmla="*/ 4 w 5"/>
                  <a:gd name="T11" fmla="*/ 12 h 13"/>
                  <a:gd name="T12" fmla="*/ 3 w 5"/>
                  <a:gd name="T13" fmla="*/ 12 h 13"/>
                  <a:gd name="T14" fmla="*/ 2 w 5"/>
                  <a:gd name="T15" fmla="*/ 6 h 13"/>
                  <a:gd name="T16" fmla="*/ 2 w 5"/>
                  <a:gd name="T17" fmla="*/ 12 h 13"/>
                  <a:gd name="T18" fmla="*/ 0 w 5"/>
                  <a:gd name="T19" fmla="*/ 12 h 13"/>
                  <a:gd name="T20" fmla="*/ 0 w 5"/>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13"/>
                  <a:gd name="T35" fmla="*/ 5 w 5"/>
                  <a:gd name="T36" fmla="*/ 13 h 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13">
                    <a:moveTo>
                      <a:pt x="0" y="0"/>
                    </a:moveTo>
                    <a:lnTo>
                      <a:pt x="1" y="0"/>
                    </a:lnTo>
                    <a:lnTo>
                      <a:pt x="3" y="5"/>
                    </a:lnTo>
                    <a:lnTo>
                      <a:pt x="3" y="0"/>
                    </a:lnTo>
                    <a:lnTo>
                      <a:pt x="4" y="0"/>
                    </a:lnTo>
                    <a:lnTo>
                      <a:pt x="4" y="12"/>
                    </a:lnTo>
                    <a:lnTo>
                      <a:pt x="3" y="12"/>
                    </a:lnTo>
                    <a:lnTo>
                      <a:pt x="2" y="6"/>
                    </a:lnTo>
                    <a:lnTo>
                      <a:pt x="2" y="12"/>
                    </a:lnTo>
                    <a:lnTo>
                      <a:pt x="0" y="1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52" name="Freeform 230"/>
              <p:cNvSpPr>
                <a:spLocks/>
              </p:cNvSpPr>
              <p:nvPr/>
            </p:nvSpPr>
            <p:spPr bwMode="auto">
              <a:xfrm>
                <a:off x="653" y="2431"/>
                <a:ext cx="5" cy="13"/>
              </a:xfrm>
              <a:custGeom>
                <a:avLst/>
                <a:gdLst>
                  <a:gd name="T0" fmla="*/ 4 w 5"/>
                  <a:gd name="T1" fmla="*/ 0 h 13"/>
                  <a:gd name="T2" fmla="*/ 0 w 5"/>
                  <a:gd name="T3" fmla="*/ 0 h 13"/>
                  <a:gd name="T4" fmla="*/ 0 w 5"/>
                  <a:gd name="T5" fmla="*/ 12 h 13"/>
                  <a:gd name="T6" fmla="*/ 4 w 5"/>
                  <a:gd name="T7" fmla="*/ 12 h 13"/>
                  <a:gd name="T8" fmla="*/ 4 w 5"/>
                  <a:gd name="T9" fmla="*/ 0 h 13"/>
                  <a:gd name="T10" fmla="*/ 0 60000 65536"/>
                  <a:gd name="T11" fmla="*/ 0 60000 65536"/>
                  <a:gd name="T12" fmla="*/ 0 60000 65536"/>
                  <a:gd name="T13" fmla="*/ 0 60000 65536"/>
                  <a:gd name="T14" fmla="*/ 0 60000 65536"/>
                  <a:gd name="T15" fmla="*/ 0 w 5"/>
                  <a:gd name="T16" fmla="*/ 0 h 13"/>
                  <a:gd name="T17" fmla="*/ 5 w 5"/>
                  <a:gd name="T18" fmla="*/ 13 h 13"/>
                </a:gdLst>
                <a:ahLst/>
                <a:cxnLst>
                  <a:cxn ang="T10">
                    <a:pos x="T0" y="T1"/>
                  </a:cxn>
                  <a:cxn ang="T11">
                    <a:pos x="T2" y="T3"/>
                  </a:cxn>
                  <a:cxn ang="T12">
                    <a:pos x="T4" y="T5"/>
                  </a:cxn>
                  <a:cxn ang="T13">
                    <a:pos x="T6" y="T7"/>
                  </a:cxn>
                  <a:cxn ang="T14">
                    <a:pos x="T8" y="T9"/>
                  </a:cxn>
                </a:cxnLst>
                <a:rect l="T15" t="T16" r="T17" b="T18"/>
                <a:pathLst>
                  <a:path w="5" h="13">
                    <a:moveTo>
                      <a:pt x="4" y="0"/>
                    </a:moveTo>
                    <a:lnTo>
                      <a:pt x="0" y="0"/>
                    </a:lnTo>
                    <a:lnTo>
                      <a:pt x="0" y="12"/>
                    </a:lnTo>
                    <a:lnTo>
                      <a:pt x="4" y="12"/>
                    </a:lnTo>
                    <a:lnTo>
                      <a:pt x="4"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53" name="Freeform 231"/>
              <p:cNvSpPr>
                <a:spLocks/>
              </p:cNvSpPr>
              <p:nvPr/>
            </p:nvSpPr>
            <p:spPr bwMode="auto">
              <a:xfrm>
                <a:off x="662" y="2431"/>
                <a:ext cx="3" cy="13"/>
              </a:xfrm>
              <a:custGeom>
                <a:avLst/>
                <a:gdLst>
                  <a:gd name="T0" fmla="*/ 0 w 3"/>
                  <a:gd name="T1" fmla="*/ 0 h 13"/>
                  <a:gd name="T2" fmla="*/ 2 w 3"/>
                  <a:gd name="T3" fmla="*/ 0 h 13"/>
                  <a:gd name="T4" fmla="*/ 2 w 3"/>
                  <a:gd name="T5" fmla="*/ 2 h 13"/>
                  <a:gd name="T6" fmla="*/ 1 w 3"/>
                  <a:gd name="T7" fmla="*/ 2 h 13"/>
                  <a:gd name="T8" fmla="*/ 1 w 3"/>
                  <a:gd name="T9" fmla="*/ 12 h 13"/>
                  <a:gd name="T10" fmla="*/ 1 w 3"/>
                  <a:gd name="T11" fmla="*/ 12 h 13"/>
                  <a:gd name="T12" fmla="*/ 1 w 3"/>
                  <a:gd name="T13" fmla="*/ 2 h 13"/>
                  <a:gd name="T14" fmla="*/ 0 w 3"/>
                  <a:gd name="T15" fmla="*/ 2 h 13"/>
                  <a:gd name="T16" fmla="*/ 0 w 3"/>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13"/>
                  <a:gd name="T29" fmla="*/ 3 w 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13">
                    <a:moveTo>
                      <a:pt x="0" y="0"/>
                    </a:moveTo>
                    <a:lnTo>
                      <a:pt x="2" y="0"/>
                    </a:lnTo>
                    <a:lnTo>
                      <a:pt x="2" y="2"/>
                    </a:lnTo>
                    <a:lnTo>
                      <a:pt x="1" y="2"/>
                    </a:lnTo>
                    <a:lnTo>
                      <a:pt x="1" y="12"/>
                    </a:lnTo>
                    <a:lnTo>
                      <a:pt x="1" y="2"/>
                    </a:lnTo>
                    <a:lnTo>
                      <a:pt x="0" y="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54" name="Freeform 232"/>
              <p:cNvSpPr>
                <a:spLocks/>
              </p:cNvSpPr>
              <p:nvPr/>
            </p:nvSpPr>
            <p:spPr bwMode="auto">
              <a:xfrm>
                <a:off x="673" y="2431"/>
                <a:ext cx="2" cy="13"/>
              </a:xfrm>
              <a:custGeom>
                <a:avLst/>
                <a:gdLst>
                  <a:gd name="T0" fmla="*/ 0 w 2"/>
                  <a:gd name="T1" fmla="*/ 0 h 13"/>
                  <a:gd name="T2" fmla="*/ 1 w 2"/>
                  <a:gd name="T3" fmla="*/ 0 h 13"/>
                  <a:gd name="T4" fmla="*/ 1 w 2"/>
                  <a:gd name="T5" fmla="*/ 2 h 13"/>
                  <a:gd name="T6" fmla="*/ 1 w 2"/>
                  <a:gd name="T7" fmla="*/ 2 h 13"/>
                  <a:gd name="T8" fmla="*/ 1 w 2"/>
                  <a:gd name="T9" fmla="*/ 4 h 13"/>
                  <a:gd name="T10" fmla="*/ 1 w 2"/>
                  <a:gd name="T11" fmla="*/ 4 h 13"/>
                  <a:gd name="T12" fmla="*/ 1 w 2"/>
                  <a:gd name="T13" fmla="*/ 7 h 13"/>
                  <a:gd name="T14" fmla="*/ 1 w 2"/>
                  <a:gd name="T15" fmla="*/ 7 h 13"/>
                  <a:gd name="T16" fmla="*/ 1 w 2"/>
                  <a:gd name="T17" fmla="*/ 10 h 13"/>
                  <a:gd name="T18" fmla="*/ 1 w 2"/>
                  <a:gd name="T19" fmla="*/ 10 h 13"/>
                  <a:gd name="T20" fmla="*/ 1 w 2"/>
                  <a:gd name="T21" fmla="*/ 12 h 13"/>
                  <a:gd name="T22" fmla="*/ 0 w 2"/>
                  <a:gd name="T23" fmla="*/ 12 h 13"/>
                  <a:gd name="T24" fmla="*/ 0 w 2"/>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13"/>
                  <a:gd name="T41" fmla="*/ 2 w 2"/>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13">
                    <a:moveTo>
                      <a:pt x="0" y="0"/>
                    </a:moveTo>
                    <a:lnTo>
                      <a:pt x="1" y="0"/>
                    </a:lnTo>
                    <a:lnTo>
                      <a:pt x="1" y="2"/>
                    </a:lnTo>
                    <a:lnTo>
                      <a:pt x="1" y="4"/>
                    </a:lnTo>
                    <a:lnTo>
                      <a:pt x="1" y="7"/>
                    </a:lnTo>
                    <a:lnTo>
                      <a:pt x="1" y="10"/>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55" name="Freeform 233"/>
              <p:cNvSpPr>
                <a:spLocks/>
              </p:cNvSpPr>
              <p:nvPr/>
            </p:nvSpPr>
            <p:spPr bwMode="auto">
              <a:xfrm>
                <a:off x="684" y="2431"/>
                <a:ext cx="4" cy="13"/>
              </a:xfrm>
              <a:custGeom>
                <a:avLst/>
                <a:gdLst>
                  <a:gd name="T0" fmla="*/ 0 w 4"/>
                  <a:gd name="T1" fmla="*/ 0 h 13"/>
                  <a:gd name="T2" fmla="*/ 2 w 4"/>
                  <a:gd name="T3" fmla="*/ 0 h 13"/>
                  <a:gd name="T4" fmla="*/ 3 w 4"/>
                  <a:gd name="T5" fmla="*/ 1 h 13"/>
                  <a:gd name="T6" fmla="*/ 3 w 4"/>
                  <a:gd name="T7" fmla="*/ 10 h 13"/>
                  <a:gd name="T8" fmla="*/ 2 w 4"/>
                  <a:gd name="T9" fmla="*/ 12 h 13"/>
                  <a:gd name="T10" fmla="*/ 0 w 4"/>
                  <a:gd name="T11" fmla="*/ 12 h 13"/>
                  <a:gd name="T12" fmla="*/ 0 w 4"/>
                  <a:gd name="T13" fmla="*/ 2 h 13"/>
                  <a:gd name="T14" fmla="*/ 1 w 4"/>
                  <a:gd name="T15" fmla="*/ 2 h 13"/>
                  <a:gd name="T16" fmla="*/ 1 w 4"/>
                  <a:gd name="T17" fmla="*/ 10 h 13"/>
                  <a:gd name="T18" fmla="*/ 2 w 4"/>
                  <a:gd name="T19" fmla="*/ 10 h 13"/>
                  <a:gd name="T20" fmla="*/ 2 w 4"/>
                  <a:gd name="T21" fmla="*/ 2 h 13"/>
                  <a:gd name="T22" fmla="*/ 1 w 4"/>
                  <a:gd name="T23" fmla="*/ 2 h 13"/>
                  <a:gd name="T24" fmla="*/ 0 w 4"/>
                  <a:gd name="T25" fmla="*/ 2 h 13"/>
                  <a:gd name="T26" fmla="*/ 0 w 4"/>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
                  <a:gd name="T43" fmla="*/ 0 h 13"/>
                  <a:gd name="T44" fmla="*/ 4 w 4"/>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 h="13">
                    <a:moveTo>
                      <a:pt x="0" y="0"/>
                    </a:moveTo>
                    <a:lnTo>
                      <a:pt x="2" y="0"/>
                    </a:lnTo>
                    <a:lnTo>
                      <a:pt x="3" y="1"/>
                    </a:lnTo>
                    <a:lnTo>
                      <a:pt x="3" y="10"/>
                    </a:lnTo>
                    <a:lnTo>
                      <a:pt x="2" y="12"/>
                    </a:lnTo>
                    <a:lnTo>
                      <a:pt x="0" y="12"/>
                    </a:lnTo>
                    <a:lnTo>
                      <a:pt x="0" y="2"/>
                    </a:lnTo>
                    <a:lnTo>
                      <a:pt x="1" y="2"/>
                    </a:lnTo>
                    <a:lnTo>
                      <a:pt x="1" y="10"/>
                    </a:lnTo>
                    <a:lnTo>
                      <a:pt x="2" y="10"/>
                    </a:lnTo>
                    <a:lnTo>
                      <a:pt x="2" y="2"/>
                    </a:lnTo>
                    <a:lnTo>
                      <a:pt x="1" y="2"/>
                    </a:lnTo>
                    <a:lnTo>
                      <a:pt x="0" y="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32" name="Group 241"/>
            <p:cNvGrpSpPr>
              <a:grpSpLocks/>
            </p:cNvGrpSpPr>
            <p:nvPr/>
          </p:nvGrpSpPr>
          <p:grpSpPr bwMode="auto">
            <a:xfrm>
              <a:off x="703" y="2431"/>
              <a:ext cx="58" cy="13"/>
              <a:chOff x="703" y="2431"/>
              <a:chExt cx="58" cy="13"/>
            </a:xfrm>
          </p:grpSpPr>
          <p:sp>
            <p:nvSpPr>
              <p:cNvPr id="108844" name="Freeform 235"/>
              <p:cNvSpPr>
                <a:spLocks/>
              </p:cNvSpPr>
              <p:nvPr/>
            </p:nvSpPr>
            <p:spPr bwMode="auto">
              <a:xfrm>
                <a:off x="703" y="2431"/>
                <a:ext cx="4" cy="13"/>
              </a:xfrm>
              <a:custGeom>
                <a:avLst/>
                <a:gdLst>
                  <a:gd name="T0" fmla="*/ 1 w 4"/>
                  <a:gd name="T1" fmla="*/ 0 h 13"/>
                  <a:gd name="T2" fmla="*/ 2 w 4"/>
                  <a:gd name="T3" fmla="*/ 0 h 13"/>
                  <a:gd name="T4" fmla="*/ 3 w 4"/>
                  <a:gd name="T5" fmla="*/ 1 h 13"/>
                  <a:gd name="T6" fmla="*/ 3 w 4"/>
                  <a:gd name="T7" fmla="*/ 4 h 13"/>
                  <a:gd name="T8" fmla="*/ 2 w 4"/>
                  <a:gd name="T9" fmla="*/ 4 h 13"/>
                  <a:gd name="T10" fmla="*/ 2 w 4"/>
                  <a:gd name="T11" fmla="*/ 2 h 13"/>
                  <a:gd name="T12" fmla="*/ 1 w 4"/>
                  <a:gd name="T13" fmla="*/ 2 h 13"/>
                  <a:gd name="T14" fmla="*/ 1 w 4"/>
                  <a:gd name="T15" fmla="*/ 5 h 13"/>
                  <a:gd name="T16" fmla="*/ 2 w 4"/>
                  <a:gd name="T17" fmla="*/ 5 h 13"/>
                  <a:gd name="T18" fmla="*/ 2 w 4"/>
                  <a:gd name="T19" fmla="*/ 5 h 13"/>
                  <a:gd name="T20" fmla="*/ 3 w 4"/>
                  <a:gd name="T21" fmla="*/ 7 h 13"/>
                  <a:gd name="T22" fmla="*/ 3 w 4"/>
                  <a:gd name="T23" fmla="*/ 10 h 13"/>
                  <a:gd name="T24" fmla="*/ 2 w 4"/>
                  <a:gd name="T25" fmla="*/ 12 h 13"/>
                  <a:gd name="T26" fmla="*/ 1 w 4"/>
                  <a:gd name="T27" fmla="*/ 12 h 13"/>
                  <a:gd name="T28" fmla="*/ 0 w 4"/>
                  <a:gd name="T29" fmla="*/ 10 h 13"/>
                  <a:gd name="T30" fmla="*/ 0 w 4"/>
                  <a:gd name="T31" fmla="*/ 8 h 13"/>
                  <a:gd name="T32" fmla="*/ 1 w 4"/>
                  <a:gd name="T33" fmla="*/ 8 h 13"/>
                  <a:gd name="T34" fmla="*/ 1 w 4"/>
                  <a:gd name="T35" fmla="*/ 10 h 13"/>
                  <a:gd name="T36" fmla="*/ 2 w 4"/>
                  <a:gd name="T37" fmla="*/ 10 h 13"/>
                  <a:gd name="T38" fmla="*/ 2 w 4"/>
                  <a:gd name="T39" fmla="*/ 7 h 13"/>
                  <a:gd name="T40" fmla="*/ 1 w 4"/>
                  <a:gd name="T41" fmla="*/ 7 h 13"/>
                  <a:gd name="T42" fmla="*/ 0 w 4"/>
                  <a:gd name="T43" fmla="*/ 5 h 13"/>
                  <a:gd name="T44" fmla="*/ 0 w 4"/>
                  <a:gd name="T45" fmla="*/ 1 h 13"/>
                  <a:gd name="T46" fmla="*/ 1 w 4"/>
                  <a:gd name="T47" fmla="*/ 0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
                  <a:gd name="T73" fmla="*/ 0 h 13"/>
                  <a:gd name="T74" fmla="*/ 4 w 4"/>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 h="13">
                    <a:moveTo>
                      <a:pt x="1" y="0"/>
                    </a:moveTo>
                    <a:lnTo>
                      <a:pt x="2" y="0"/>
                    </a:lnTo>
                    <a:lnTo>
                      <a:pt x="3" y="1"/>
                    </a:lnTo>
                    <a:lnTo>
                      <a:pt x="3" y="4"/>
                    </a:lnTo>
                    <a:lnTo>
                      <a:pt x="2" y="4"/>
                    </a:lnTo>
                    <a:lnTo>
                      <a:pt x="2" y="2"/>
                    </a:lnTo>
                    <a:lnTo>
                      <a:pt x="1" y="2"/>
                    </a:lnTo>
                    <a:lnTo>
                      <a:pt x="1" y="5"/>
                    </a:lnTo>
                    <a:lnTo>
                      <a:pt x="2" y="5"/>
                    </a:lnTo>
                    <a:lnTo>
                      <a:pt x="3" y="7"/>
                    </a:lnTo>
                    <a:lnTo>
                      <a:pt x="3" y="10"/>
                    </a:lnTo>
                    <a:lnTo>
                      <a:pt x="2" y="12"/>
                    </a:lnTo>
                    <a:lnTo>
                      <a:pt x="1" y="12"/>
                    </a:lnTo>
                    <a:lnTo>
                      <a:pt x="0" y="10"/>
                    </a:lnTo>
                    <a:lnTo>
                      <a:pt x="0" y="8"/>
                    </a:lnTo>
                    <a:lnTo>
                      <a:pt x="1" y="8"/>
                    </a:lnTo>
                    <a:lnTo>
                      <a:pt x="1" y="10"/>
                    </a:lnTo>
                    <a:lnTo>
                      <a:pt x="2" y="10"/>
                    </a:lnTo>
                    <a:lnTo>
                      <a:pt x="2" y="7"/>
                    </a:lnTo>
                    <a:lnTo>
                      <a:pt x="1" y="7"/>
                    </a:lnTo>
                    <a:lnTo>
                      <a:pt x="0" y="5"/>
                    </a:lnTo>
                    <a:lnTo>
                      <a:pt x="0" y="1"/>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45" name="Freeform 236"/>
              <p:cNvSpPr>
                <a:spLocks/>
              </p:cNvSpPr>
              <p:nvPr/>
            </p:nvSpPr>
            <p:spPr bwMode="auto">
              <a:xfrm>
                <a:off x="715" y="2431"/>
                <a:ext cx="2" cy="13"/>
              </a:xfrm>
              <a:custGeom>
                <a:avLst/>
                <a:gdLst>
                  <a:gd name="T0" fmla="*/ 0 w 2"/>
                  <a:gd name="T1" fmla="*/ 0 h 13"/>
                  <a:gd name="T2" fmla="*/ 1 w 2"/>
                  <a:gd name="T3" fmla="*/ 0 h 13"/>
                  <a:gd name="T4" fmla="*/ 1 w 2"/>
                  <a:gd name="T5" fmla="*/ 2 h 13"/>
                  <a:gd name="T6" fmla="*/ 1 w 2"/>
                  <a:gd name="T7" fmla="*/ 2 h 13"/>
                  <a:gd name="T8" fmla="*/ 1 w 2"/>
                  <a:gd name="T9" fmla="*/ 12 h 13"/>
                  <a:gd name="T10" fmla="*/ 0 w 2"/>
                  <a:gd name="T11" fmla="*/ 12 h 13"/>
                  <a:gd name="T12" fmla="*/ 0 w 2"/>
                  <a:gd name="T13" fmla="*/ 2 h 13"/>
                  <a:gd name="T14" fmla="*/ 0 w 2"/>
                  <a:gd name="T15" fmla="*/ 2 h 13"/>
                  <a:gd name="T16" fmla="*/ 0 w 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13"/>
                  <a:gd name="T29" fmla="*/ 2 w 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13">
                    <a:moveTo>
                      <a:pt x="0" y="0"/>
                    </a:moveTo>
                    <a:lnTo>
                      <a:pt x="1" y="0"/>
                    </a:lnTo>
                    <a:lnTo>
                      <a:pt x="1" y="2"/>
                    </a:lnTo>
                    <a:lnTo>
                      <a:pt x="1" y="12"/>
                    </a:lnTo>
                    <a:lnTo>
                      <a:pt x="0" y="12"/>
                    </a:lnTo>
                    <a:lnTo>
                      <a:pt x="0" y="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46" name="Freeform 237"/>
              <p:cNvSpPr>
                <a:spLocks/>
              </p:cNvSpPr>
              <p:nvPr/>
            </p:nvSpPr>
            <p:spPr bwMode="auto">
              <a:xfrm>
                <a:off x="723" y="2431"/>
                <a:ext cx="6" cy="13"/>
              </a:xfrm>
              <a:custGeom>
                <a:avLst/>
                <a:gdLst>
                  <a:gd name="T0" fmla="*/ 2 w 6"/>
                  <a:gd name="T1" fmla="*/ 0 h 13"/>
                  <a:gd name="T2" fmla="*/ 4 w 6"/>
                  <a:gd name="T3" fmla="*/ 0 h 13"/>
                  <a:gd name="T4" fmla="*/ 5 w 6"/>
                  <a:gd name="T5" fmla="*/ 12 h 13"/>
                  <a:gd name="T6" fmla="*/ 3 w 6"/>
                  <a:gd name="T7" fmla="*/ 12 h 13"/>
                  <a:gd name="T8" fmla="*/ 3 w 6"/>
                  <a:gd name="T9" fmla="*/ 10 h 13"/>
                  <a:gd name="T10" fmla="*/ 3 w 6"/>
                  <a:gd name="T11" fmla="*/ 7 h 13"/>
                  <a:gd name="T12" fmla="*/ 3 w 6"/>
                  <a:gd name="T13" fmla="*/ 2 h 13"/>
                  <a:gd name="T14" fmla="*/ 2 w 6"/>
                  <a:gd name="T15" fmla="*/ 7 h 13"/>
                  <a:gd name="T16" fmla="*/ 3 w 6"/>
                  <a:gd name="T17" fmla="*/ 7 h 13"/>
                  <a:gd name="T18" fmla="*/ 3 w 6"/>
                  <a:gd name="T19" fmla="*/ 10 h 13"/>
                  <a:gd name="T20" fmla="*/ 2 w 6"/>
                  <a:gd name="T21" fmla="*/ 10 h 13"/>
                  <a:gd name="T22" fmla="*/ 2 w 6"/>
                  <a:gd name="T23" fmla="*/ 12 h 13"/>
                  <a:gd name="T24" fmla="*/ 0 w 6"/>
                  <a:gd name="T25" fmla="*/ 12 h 13"/>
                  <a:gd name="T26" fmla="*/ 2 w 6"/>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3"/>
                  <a:gd name="T44" fmla="*/ 6 w 6"/>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3">
                    <a:moveTo>
                      <a:pt x="2" y="0"/>
                    </a:moveTo>
                    <a:lnTo>
                      <a:pt x="4" y="0"/>
                    </a:lnTo>
                    <a:lnTo>
                      <a:pt x="5" y="12"/>
                    </a:lnTo>
                    <a:lnTo>
                      <a:pt x="3" y="12"/>
                    </a:lnTo>
                    <a:lnTo>
                      <a:pt x="3" y="10"/>
                    </a:lnTo>
                    <a:lnTo>
                      <a:pt x="3" y="7"/>
                    </a:lnTo>
                    <a:lnTo>
                      <a:pt x="3" y="2"/>
                    </a:lnTo>
                    <a:lnTo>
                      <a:pt x="2" y="7"/>
                    </a:lnTo>
                    <a:lnTo>
                      <a:pt x="3" y="7"/>
                    </a:lnTo>
                    <a:lnTo>
                      <a:pt x="3" y="10"/>
                    </a:lnTo>
                    <a:lnTo>
                      <a:pt x="2" y="10"/>
                    </a:lnTo>
                    <a:lnTo>
                      <a:pt x="2" y="12"/>
                    </a:lnTo>
                    <a:lnTo>
                      <a:pt x="0" y="12"/>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47" name="Freeform 238"/>
              <p:cNvSpPr>
                <a:spLocks/>
              </p:cNvSpPr>
              <p:nvPr/>
            </p:nvSpPr>
            <p:spPr bwMode="auto">
              <a:xfrm>
                <a:off x="735" y="2431"/>
                <a:ext cx="2" cy="13"/>
              </a:xfrm>
              <a:custGeom>
                <a:avLst/>
                <a:gdLst>
                  <a:gd name="T0" fmla="*/ 0 w 2"/>
                  <a:gd name="T1" fmla="*/ 0 h 13"/>
                  <a:gd name="T2" fmla="*/ 1 w 2"/>
                  <a:gd name="T3" fmla="*/ 0 h 13"/>
                  <a:gd name="T4" fmla="*/ 1 w 2"/>
                  <a:gd name="T5" fmla="*/ 2 h 13"/>
                  <a:gd name="T6" fmla="*/ 1 w 2"/>
                  <a:gd name="T7" fmla="*/ 2 h 13"/>
                  <a:gd name="T8" fmla="*/ 1 w 2"/>
                  <a:gd name="T9" fmla="*/ 12 h 13"/>
                  <a:gd name="T10" fmla="*/ 0 w 2"/>
                  <a:gd name="T11" fmla="*/ 12 h 13"/>
                  <a:gd name="T12" fmla="*/ 0 w 2"/>
                  <a:gd name="T13" fmla="*/ 2 h 13"/>
                  <a:gd name="T14" fmla="*/ 0 w 2"/>
                  <a:gd name="T15" fmla="*/ 2 h 13"/>
                  <a:gd name="T16" fmla="*/ 0 w 2"/>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
                  <a:gd name="T28" fmla="*/ 0 h 13"/>
                  <a:gd name="T29" fmla="*/ 2 w 2"/>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 h="13">
                    <a:moveTo>
                      <a:pt x="0" y="0"/>
                    </a:moveTo>
                    <a:lnTo>
                      <a:pt x="1" y="0"/>
                    </a:lnTo>
                    <a:lnTo>
                      <a:pt x="1" y="2"/>
                    </a:lnTo>
                    <a:lnTo>
                      <a:pt x="1" y="12"/>
                    </a:lnTo>
                    <a:lnTo>
                      <a:pt x="0" y="12"/>
                    </a:lnTo>
                    <a:lnTo>
                      <a:pt x="0" y="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48" name="Freeform 239"/>
              <p:cNvSpPr>
                <a:spLocks/>
              </p:cNvSpPr>
              <p:nvPr/>
            </p:nvSpPr>
            <p:spPr bwMode="auto">
              <a:xfrm>
                <a:off x="746" y="2431"/>
                <a:ext cx="2" cy="13"/>
              </a:xfrm>
              <a:custGeom>
                <a:avLst/>
                <a:gdLst>
                  <a:gd name="T0" fmla="*/ 0 w 2"/>
                  <a:gd name="T1" fmla="*/ 0 h 13"/>
                  <a:gd name="T2" fmla="*/ 1 w 2"/>
                  <a:gd name="T3" fmla="*/ 0 h 13"/>
                  <a:gd name="T4" fmla="*/ 1 w 2"/>
                  <a:gd name="T5" fmla="*/ 2 h 13"/>
                  <a:gd name="T6" fmla="*/ 1 w 2"/>
                  <a:gd name="T7" fmla="*/ 2 h 13"/>
                  <a:gd name="T8" fmla="*/ 1 w 2"/>
                  <a:gd name="T9" fmla="*/ 4 h 13"/>
                  <a:gd name="T10" fmla="*/ 1 w 2"/>
                  <a:gd name="T11" fmla="*/ 4 h 13"/>
                  <a:gd name="T12" fmla="*/ 1 w 2"/>
                  <a:gd name="T13" fmla="*/ 7 h 13"/>
                  <a:gd name="T14" fmla="*/ 1 w 2"/>
                  <a:gd name="T15" fmla="*/ 7 h 13"/>
                  <a:gd name="T16" fmla="*/ 1 w 2"/>
                  <a:gd name="T17" fmla="*/ 10 h 13"/>
                  <a:gd name="T18" fmla="*/ 1 w 2"/>
                  <a:gd name="T19" fmla="*/ 10 h 13"/>
                  <a:gd name="T20" fmla="*/ 1 w 2"/>
                  <a:gd name="T21" fmla="*/ 12 h 13"/>
                  <a:gd name="T22" fmla="*/ 0 w 2"/>
                  <a:gd name="T23" fmla="*/ 12 h 13"/>
                  <a:gd name="T24" fmla="*/ 0 w 2"/>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13"/>
                  <a:gd name="T41" fmla="*/ 2 w 2"/>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13">
                    <a:moveTo>
                      <a:pt x="0" y="0"/>
                    </a:moveTo>
                    <a:lnTo>
                      <a:pt x="1" y="0"/>
                    </a:lnTo>
                    <a:lnTo>
                      <a:pt x="1" y="2"/>
                    </a:lnTo>
                    <a:lnTo>
                      <a:pt x="1" y="4"/>
                    </a:lnTo>
                    <a:lnTo>
                      <a:pt x="1" y="7"/>
                    </a:lnTo>
                    <a:lnTo>
                      <a:pt x="1" y="10"/>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49" name="Freeform 240"/>
              <p:cNvSpPr>
                <a:spLocks/>
              </p:cNvSpPr>
              <p:nvPr/>
            </p:nvSpPr>
            <p:spPr bwMode="auto">
              <a:xfrm>
                <a:off x="757" y="2431"/>
                <a:ext cx="4" cy="13"/>
              </a:xfrm>
              <a:custGeom>
                <a:avLst/>
                <a:gdLst>
                  <a:gd name="T0" fmla="*/ 1 w 4"/>
                  <a:gd name="T1" fmla="*/ 0 h 13"/>
                  <a:gd name="T2" fmla="*/ 2 w 4"/>
                  <a:gd name="T3" fmla="*/ 0 h 13"/>
                  <a:gd name="T4" fmla="*/ 3 w 4"/>
                  <a:gd name="T5" fmla="*/ 1 h 13"/>
                  <a:gd name="T6" fmla="*/ 3 w 4"/>
                  <a:gd name="T7" fmla="*/ 4 h 13"/>
                  <a:gd name="T8" fmla="*/ 2 w 4"/>
                  <a:gd name="T9" fmla="*/ 4 h 13"/>
                  <a:gd name="T10" fmla="*/ 2 w 4"/>
                  <a:gd name="T11" fmla="*/ 2 h 13"/>
                  <a:gd name="T12" fmla="*/ 1 w 4"/>
                  <a:gd name="T13" fmla="*/ 2 h 13"/>
                  <a:gd name="T14" fmla="*/ 1 w 4"/>
                  <a:gd name="T15" fmla="*/ 5 h 13"/>
                  <a:gd name="T16" fmla="*/ 2 w 4"/>
                  <a:gd name="T17" fmla="*/ 5 h 13"/>
                  <a:gd name="T18" fmla="*/ 2 w 4"/>
                  <a:gd name="T19" fmla="*/ 5 h 13"/>
                  <a:gd name="T20" fmla="*/ 3 w 4"/>
                  <a:gd name="T21" fmla="*/ 7 h 13"/>
                  <a:gd name="T22" fmla="*/ 3 w 4"/>
                  <a:gd name="T23" fmla="*/ 10 h 13"/>
                  <a:gd name="T24" fmla="*/ 2 w 4"/>
                  <a:gd name="T25" fmla="*/ 12 h 13"/>
                  <a:gd name="T26" fmla="*/ 1 w 4"/>
                  <a:gd name="T27" fmla="*/ 12 h 13"/>
                  <a:gd name="T28" fmla="*/ 0 w 4"/>
                  <a:gd name="T29" fmla="*/ 10 h 13"/>
                  <a:gd name="T30" fmla="*/ 0 w 4"/>
                  <a:gd name="T31" fmla="*/ 8 h 13"/>
                  <a:gd name="T32" fmla="*/ 1 w 4"/>
                  <a:gd name="T33" fmla="*/ 8 h 13"/>
                  <a:gd name="T34" fmla="*/ 1 w 4"/>
                  <a:gd name="T35" fmla="*/ 10 h 13"/>
                  <a:gd name="T36" fmla="*/ 2 w 4"/>
                  <a:gd name="T37" fmla="*/ 10 h 13"/>
                  <a:gd name="T38" fmla="*/ 2 w 4"/>
                  <a:gd name="T39" fmla="*/ 7 h 13"/>
                  <a:gd name="T40" fmla="*/ 1 w 4"/>
                  <a:gd name="T41" fmla="*/ 7 h 13"/>
                  <a:gd name="T42" fmla="*/ 0 w 4"/>
                  <a:gd name="T43" fmla="*/ 5 h 13"/>
                  <a:gd name="T44" fmla="*/ 0 w 4"/>
                  <a:gd name="T45" fmla="*/ 1 h 13"/>
                  <a:gd name="T46" fmla="*/ 1 w 4"/>
                  <a:gd name="T47" fmla="*/ 0 h 1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
                  <a:gd name="T73" fmla="*/ 0 h 13"/>
                  <a:gd name="T74" fmla="*/ 4 w 4"/>
                  <a:gd name="T75" fmla="*/ 13 h 1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 h="13">
                    <a:moveTo>
                      <a:pt x="1" y="0"/>
                    </a:moveTo>
                    <a:lnTo>
                      <a:pt x="2" y="0"/>
                    </a:lnTo>
                    <a:lnTo>
                      <a:pt x="3" y="1"/>
                    </a:lnTo>
                    <a:lnTo>
                      <a:pt x="3" y="4"/>
                    </a:lnTo>
                    <a:lnTo>
                      <a:pt x="2" y="4"/>
                    </a:lnTo>
                    <a:lnTo>
                      <a:pt x="2" y="2"/>
                    </a:lnTo>
                    <a:lnTo>
                      <a:pt x="1" y="2"/>
                    </a:lnTo>
                    <a:lnTo>
                      <a:pt x="1" y="5"/>
                    </a:lnTo>
                    <a:lnTo>
                      <a:pt x="2" y="5"/>
                    </a:lnTo>
                    <a:lnTo>
                      <a:pt x="3" y="7"/>
                    </a:lnTo>
                    <a:lnTo>
                      <a:pt x="3" y="10"/>
                    </a:lnTo>
                    <a:lnTo>
                      <a:pt x="2" y="12"/>
                    </a:lnTo>
                    <a:lnTo>
                      <a:pt x="1" y="12"/>
                    </a:lnTo>
                    <a:lnTo>
                      <a:pt x="0" y="10"/>
                    </a:lnTo>
                    <a:lnTo>
                      <a:pt x="0" y="8"/>
                    </a:lnTo>
                    <a:lnTo>
                      <a:pt x="1" y="8"/>
                    </a:lnTo>
                    <a:lnTo>
                      <a:pt x="1" y="10"/>
                    </a:lnTo>
                    <a:lnTo>
                      <a:pt x="2" y="10"/>
                    </a:lnTo>
                    <a:lnTo>
                      <a:pt x="2" y="7"/>
                    </a:lnTo>
                    <a:lnTo>
                      <a:pt x="1" y="7"/>
                    </a:lnTo>
                    <a:lnTo>
                      <a:pt x="0" y="5"/>
                    </a:lnTo>
                    <a:lnTo>
                      <a:pt x="0" y="1"/>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33" name="Group 244"/>
            <p:cNvGrpSpPr>
              <a:grpSpLocks/>
            </p:cNvGrpSpPr>
            <p:nvPr/>
          </p:nvGrpSpPr>
          <p:grpSpPr bwMode="auto">
            <a:xfrm>
              <a:off x="775" y="2431"/>
              <a:ext cx="16" cy="13"/>
              <a:chOff x="775" y="2431"/>
              <a:chExt cx="16" cy="13"/>
            </a:xfrm>
          </p:grpSpPr>
          <p:sp>
            <p:nvSpPr>
              <p:cNvPr id="108842" name="Freeform 242"/>
              <p:cNvSpPr>
                <a:spLocks/>
              </p:cNvSpPr>
              <p:nvPr/>
            </p:nvSpPr>
            <p:spPr bwMode="auto">
              <a:xfrm>
                <a:off x="775" y="2431"/>
                <a:ext cx="4" cy="13"/>
              </a:xfrm>
              <a:custGeom>
                <a:avLst/>
                <a:gdLst>
                  <a:gd name="T0" fmla="*/ 1 w 4"/>
                  <a:gd name="T1" fmla="*/ 0 h 13"/>
                  <a:gd name="T2" fmla="*/ 2 w 4"/>
                  <a:gd name="T3" fmla="*/ 0 h 13"/>
                  <a:gd name="T4" fmla="*/ 3 w 4"/>
                  <a:gd name="T5" fmla="*/ 2 h 13"/>
                  <a:gd name="T6" fmla="*/ 3 w 4"/>
                  <a:gd name="T7" fmla="*/ 10 h 13"/>
                  <a:gd name="T8" fmla="*/ 2 w 4"/>
                  <a:gd name="T9" fmla="*/ 12 h 13"/>
                  <a:gd name="T10" fmla="*/ 2 w 4"/>
                  <a:gd name="T11" fmla="*/ 12 h 13"/>
                  <a:gd name="T12" fmla="*/ 1 w 4"/>
                  <a:gd name="T13" fmla="*/ 12 h 13"/>
                  <a:gd name="T14" fmla="*/ 1 w 4"/>
                  <a:gd name="T15" fmla="*/ 12 h 13"/>
                  <a:gd name="T16" fmla="*/ 0 w 4"/>
                  <a:gd name="T17" fmla="*/ 10 h 13"/>
                  <a:gd name="T18" fmla="*/ 1 w 4"/>
                  <a:gd name="T19" fmla="*/ 10 h 13"/>
                  <a:gd name="T20" fmla="*/ 2 w 4"/>
                  <a:gd name="T21" fmla="*/ 10 h 13"/>
                  <a:gd name="T22" fmla="*/ 2 w 4"/>
                  <a:gd name="T23" fmla="*/ 2 h 13"/>
                  <a:gd name="T24" fmla="*/ 1 w 4"/>
                  <a:gd name="T25" fmla="*/ 2 h 13"/>
                  <a:gd name="T26" fmla="*/ 1 w 4"/>
                  <a:gd name="T27" fmla="*/ 10 h 13"/>
                  <a:gd name="T28" fmla="*/ 0 w 4"/>
                  <a:gd name="T29" fmla="*/ 10 h 13"/>
                  <a:gd name="T30" fmla="*/ 0 w 4"/>
                  <a:gd name="T31" fmla="*/ 2 h 13"/>
                  <a:gd name="T32" fmla="*/ 1 w 4"/>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
                  <a:gd name="T52" fmla="*/ 0 h 13"/>
                  <a:gd name="T53" fmla="*/ 4 w 4"/>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 h="13">
                    <a:moveTo>
                      <a:pt x="1" y="0"/>
                    </a:moveTo>
                    <a:lnTo>
                      <a:pt x="2" y="0"/>
                    </a:lnTo>
                    <a:lnTo>
                      <a:pt x="3" y="2"/>
                    </a:lnTo>
                    <a:lnTo>
                      <a:pt x="3" y="10"/>
                    </a:lnTo>
                    <a:lnTo>
                      <a:pt x="2" y="12"/>
                    </a:lnTo>
                    <a:lnTo>
                      <a:pt x="1" y="12"/>
                    </a:lnTo>
                    <a:lnTo>
                      <a:pt x="0" y="10"/>
                    </a:lnTo>
                    <a:lnTo>
                      <a:pt x="1" y="10"/>
                    </a:lnTo>
                    <a:lnTo>
                      <a:pt x="2" y="10"/>
                    </a:lnTo>
                    <a:lnTo>
                      <a:pt x="2" y="2"/>
                    </a:lnTo>
                    <a:lnTo>
                      <a:pt x="1" y="2"/>
                    </a:lnTo>
                    <a:lnTo>
                      <a:pt x="1" y="10"/>
                    </a:lnTo>
                    <a:lnTo>
                      <a:pt x="0" y="10"/>
                    </a:lnTo>
                    <a:lnTo>
                      <a:pt x="0" y="2"/>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43" name="Freeform 243"/>
              <p:cNvSpPr>
                <a:spLocks/>
              </p:cNvSpPr>
              <p:nvPr/>
            </p:nvSpPr>
            <p:spPr bwMode="auto">
              <a:xfrm>
                <a:off x="789" y="2431"/>
                <a:ext cx="2" cy="13"/>
              </a:xfrm>
              <a:custGeom>
                <a:avLst/>
                <a:gdLst>
                  <a:gd name="T0" fmla="*/ 0 w 2"/>
                  <a:gd name="T1" fmla="*/ 0 h 13"/>
                  <a:gd name="T2" fmla="*/ 1 w 2"/>
                  <a:gd name="T3" fmla="*/ 0 h 13"/>
                  <a:gd name="T4" fmla="*/ 1 w 2"/>
                  <a:gd name="T5" fmla="*/ 2 h 13"/>
                  <a:gd name="T6" fmla="*/ 0 w 2"/>
                  <a:gd name="T7" fmla="*/ 2 h 13"/>
                  <a:gd name="T8" fmla="*/ 0 w 2"/>
                  <a:gd name="T9" fmla="*/ 4 h 13"/>
                  <a:gd name="T10" fmla="*/ 1 w 2"/>
                  <a:gd name="T11" fmla="*/ 4 h 13"/>
                  <a:gd name="T12" fmla="*/ 1 w 2"/>
                  <a:gd name="T13" fmla="*/ 7 h 13"/>
                  <a:gd name="T14" fmla="*/ 0 w 2"/>
                  <a:gd name="T15" fmla="*/ 7 h 13"/>
                  <a:gd name="T16" fmla="*/ 0 w 2"/>
                  <a:gd name="T17" fmla="*/ 12 h 13"/>
                  <a:gd name="T18" fmla="*/ 0 w 2"/>
                  <a:gd name="T19" fmla="*/ 12 h 13"/>
                  <a:gd name="T20" fmla="*/ 0 w 2"/>
                  <a:gd name="T21" fmla="*/ 0 h 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
                  <a:gd name="T34" fmla="*/ 0 h 13"/>
                  <a:gd name="T35" fmla="*/ 2 w 2"/>
                  <a:gd name="T36" fmla="*/ 13 h 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 h="13">
                    <a:moveTo>
                      <a:pt x="0" y="0"/>
                    </a:moveTo>
                    <a:lnTo>
                      <a:pt x="1" y="0"/>
                    </a:lnTo>
                    <a:lnTo>
                      <a:pt x="1" y="2"/>
                    </a:lnTo>
                    <a:lnTo>
                      <a:pt x="0" y="2"/>
                    </a:lnTo>
                    <a:lnTo>
                      <a:pt x="0" y="4"/>
                    </a:lnTo>
                    <a:lnTo>
                      <a:pt x="1" y="4"/>
                    </a:lnTo>
                    <a:lnTo>
                      <a:pt x="1" y="7"/>
                    </a:lnTo>
                    <a:lnTo>
                      <a:pt x="0" y="7"/>
                    </a:lnTo>
                    <a:lnTo>
                      <a:pt x="0" y="1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34" name="Group 252"/>
            <p:cNvGrpSpPr>
              <a:grpSpLocks/>
            </p:cNvGrpSpPr>
            <p:nvPr/>
          </p:nvGrpSpPr>
          <p:grpSpPr bwMode="auto">
            <a:xfrm>
              <a:off x="803" y="2431"/>
              <a:ext cx="78" cy="13"/>
              <a:chOff x="803" y="2431"/>
              <a:chExt cx="78" cy="13"/>
            </a:xfrm>
          </p:grpSpPr>
          <p:sp>
            <p:nvSpPr>
              <p:cNvPr id="108835" name="Freeform 245"/>
              <p:cNvSpPr>
                <a:spLocks/>
              </p:cNvSpPr>
              <p:nvPr/>
            </p:nvSpPr>
            <p:spPr bwMode="auto">
              <a:xfrm>
                <a:off x="803" y="2431"/>
                <a:ext cx="6" cy="13"/>
              </a:xfrm>
              <a:custGeom>
                <a:avLst/>
                <a:gdLst>
                  <a:gd name="T0" fmla="*/ 1 w 6"/>
                  <a:gd name="T1" fmla="*/ 0 h 13"/>
                  <a:gd name="T2" fmla="*/ 3 w 6"/>
                  <a:gd name="T3" fmla="*/ 0 h 13"/>
                  <a:gd name="T4" fmla="*/ 5 w 6"/>
                  <a:gd name="T5" fmla="*/ 12 h 13"/>
                  <a:gd name="T6" fmla="*/ 3 w 6"/>
                  <a:gd name="T7" fmla="*/ 12 h 13"/>
                  <a:gd name="T8" fmla="*/ 3 w 6"/>
                  <a:gd name="T9" fmla="*/ 10 h 13"/>
                  <a:gd name="T10" fmla="*/ 3 w 6"/>
                  <a:gd name="T11" fmla="*/ 7 h 13"/>
                  <a:gd name="T12" fmla="*/ 2 w 6"/>
                  <a:gd name="T13" fmla="*/ 2 h 13"/>
                  <a:gd name="T14" fmla="*/ 2 w 6"/>
                  <a:gd name="T15" fmla="*/ 7 h 13"/>
                  <a:gd name="T16" fmla="*/ 3 w 6"/>
                  <a:gd name="T17" fmla="*/ 7 h 13"/>
                  <a:gd name="T18" fmla="*/ 3 w 6"/>
                  <a:gd name="T19" fmla="*/ 10 h 13"/>
                  <a:gd name="T20" fmla="*/ 2 w 6"/>
                  <a:gd name="T21" fmla="*/ 10 h 13"/>
                  <a:gd name="T22" fmla="*/ 2 w 6"/>
                  <a:gd name="T23" fmla="*/ 12 h 13"/>
                  <a:gd name="T24" fmla="*/ 0 w 6"/>
                  <a:gd name="T25" fmla="*/ 12 h 13"/>
                  <a:gd name="T26" fmla="*/ 1 w 6"/>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3"/>
                  <a:gd name="T44" fmla="*/ 6 w 6"/>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3">
                    <a:moveTo>
                      <a:pt x="1" y="0"/>
                    </a:moveTo>
                    <a:lnTo>
                      <a:pt x="3" y="0"/>
                    </a:lnTo>
                    <a:lnTo>
                      <a:pt x="5" y="12"/>
                    </a:lnTo>
                    <a:lnTo>
                      <a:pt x="3" y="12"/>
                    </a:lnTo>
                    <a:lnTo>
                      <a:pt x="3" y="10"/>
                    </a:lnTo>
                    <a:lnTo>
                      <a:pt x="3" y="7"/>
                    </a:lnTo>
                    <a:lnTo>
                      <a:pt x="2" y="2"/>
                    </a:lnTo>
                    <a:lnTo>
                      <a:pt x="2" y="7"/>
                    </a:lnTo>
                    <a:lnTo>
                      <a:pt x="3" y="7"/>
                    </a:lnTo>
                    <a:lnTo>
                      <a:pt x="3" y="10"/>
                    </a:lnTo>
                    <a:lnTo>
                      <a:pt x="2" y="10"/>
                    </a:lnTo>
                    <a:lnTo>
                      <a:pt x="2" y="12"/>
                    </a:lnTo>
                    <a:lnTo>
                      <a:pt x="0" y="12"/>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36" name="Freeform 246"/>
              <p:cNvSpPr>
                <a:spLocks/>
              </p:cNvSpPr>
              <p:nvPr/>
            </p:nvSpPr>
            <p:spPr bwMode="auto">
              <a:xfrm>
                <a:off x="817" y="2431"/>
                <a:ext cx="7" cy="13"/>
              </a:xfrm>
              <a:custGeom>
                <a:avLst/>
                <a:gdLst>
                  <a:gd name="T0" fmla="*/ 0 w 7"/>
                  <a:gd name="T1" fmla="*/ 12 h 13"/>
                  <a:gd name="T2" fmla="*/ 2 w 7"/>
                  <a:gd name="T3" fmla="*/ 12 h 13"/>
                  <a:gd name="T4" fmla="*/ 2 w 7"/>
                  <a:gd name="T5" fmla="*/ 5 h 13"/>
                  <a:gd name="T6" fmla="*/ 3 w 7"/>
                  <a:gd name="T7" fmla="*/ 12 h 13"/>
                  <a:gd name="T8" fmla="*/ 3 w 7"/>
                  <a:gd name="T9" fmla="*/ 12 h 13"/>
                  <a:gd name="T10" fmla="*/ 4 w 7"/>
                  <a:gd name="T11" fmla="*/ 5 h 13"/>
                  <a:gd name="T12" fmla="*/ 4 w 7"/>
                  <a:gd name="T13" fmla="*/ 12 h 13"/>
                  <a:gd name="T14" fmla="*/ 6 w 7"/>
                  <a:gd name="T15" fmla="*/ 12 h 13"/>
                  <a:gd name="T16" fmla="*/ 6 w 7"/>
                  <a:gd name="T17" fmla="*/ 0 h 13"/>
                  <a:gd name="T18" fmla="*/ 3 w 7"/>
                  <a:gd name="T19" fmla="*/ 0 h 13"/>
                  <a:gd name="T20" fmla="*/ 3 w 7"/>
                  <a:gd name="T21" fmla="*/ 5 h 13"/>
                  <a:gd name="T22" fmla="*/ 2 w 7"/>
                  <a:gd name="T23" fmla="*/ 0 h 13"/>
                  <a:gd name="T24" fmla="*/ 0 w 7"/>
                  <a:gd name="T25" fmla="*/ 0 h 13"/>
                  <a:gd name="T26" fmla="*/ 0 w 7"/>
                  <a:gd name="T27" fmla="*/ 12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
                  <a:gd name="T43" fmla="*/ 0 h 13"/>
                  <a:gd name="T44" fmla="*/ 7 w 7"/>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 h="13">
                    <a:moveTo>
                      <a:pt x="0" y="12"/>
                    </a:moveTo>
                    <a:lnTo>
                      <a:pt x="2" y="12"/>
                    </a:lnTo>
                    <a:lnTo>
                      <a:pt x="2" y="5"/>
                    </a:lnTo>
                    <a:lnTo>
                      <a:pt x="3" y="12"/>
                    </a:lnTo>
                    <a:lnTo>
                      <a:pt x="4" y="5"/>
                    </a:lnTo>
                    <a:lnTo>
                      <a:pt x="4" y="12"/>
                    </a:lnTo>
                    <a:lnTo>
                      <a:pt x="6" y="12"/>
                    </a:lnTo>
                    <a:lnTo>
                      <a:pt x="6" y="0"/>
                    </a:lnTo>
                    <a:lnTo>
                      <a:pt x="3" y="0"/>
                    </a:lnTo>
                    <a:lnTo>
                      <a:pt x="3" y="5"/>
                    </a:lnTo>
                    <a:lnTo>
                      <a:pt x="2" y="0"/>
                    </a:lnTo>
                    <a:lnTo>
                      <a:pt x="0" y="0"/>
                    </a:lnTo>
                    <a:lnTo>
                      <a:pt x="0" y="12"/>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37" name="Freeform 247"/>
              <p:cNvSpPr>
                <a:spLocks/>
              </p:cNvSpPr>
              <p:nvPr/>
            </p:nvSpPr>
            <p:spPr bwMode="auto">
              <a:xfrm>
                <a:off x="834" y="2431"/>
                <a:ext cx="2" cy="13"/>
              </a:xfrm>
              <a:custGeom>
                <a:avLst/>
                <a:gdLst>
                  <a:gd name="T0" fmla="*/ 0 w 2"/>
                  <a:gd name="T1" fmla="*/ 0 h 13"/>
                  <a:gd name="T2" fmla="*/ 1 w 2"/>
                  <a:gd name="T3" fmla="*/ 0 h 13"/>
                  <a:gd name="T4" fmla="*/ 1 w 2"/>
                  <a:gd name="T5" fmla="*/ 2 h 13"/>
                  <a:gd name="T6" fmla="*/ 0 w 2"/>
                  <a:gd name="T7" fmla="*/ 2 h 13"/>
                  <a:gd name="T8" fmla="*/ 0 w 2"/>
                  <a:gd name="T9" fmla="*/ 4 h 13"/>
                  <a:gd name="T10" fmla="*/ 1 w 2"/>
                  <a:gd name="T11" fmla="*/ 4 h 13"/>
                  <a:gd name="T12" fmla="*/ 1 w 2"/>
                  <a:gd name="T13" fmla="*/ 7 h 13"/>
                  <a:gd name="T14" fmla="*/ 0 w 2"/>
                  <a:gd name="T15" fmla="*/ 7 h 13"/>
                  <a:gd name="T16" fmla="*/ 0 w 2"/>
                  <a:gd name="T17" fmla="*/ 10 h 13"/>
                  <a:gd name="T18" fmla="*/ 1 w 2"/>
                  <a:gd name="T19" fmla="*/ 10 h 13"/>
                  <a:gd name="T20" fmla="*/ 1 w 2"/>
                  <a:gd name="T21" fmla="*/ 12 h 13"/>
                  <a:gd name="T22" fmla="*/ 0 w 2"/>
                  <a:gd name="T23" fmla="*/ 12 h 13"/>
                  <a:gd name="T24" fmla="*/ 0 w 2"/>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13"/>
                  <a:gd name="T41" fmla="*/ 2 w 2"/>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13">
                    <a:moveTo>
                      <a:pt x="0" y="0"/>
                    </a:moveTo>
                    <a:lnTo>
                      <a:pt x="1" y="0"/>
                    </a:lnTo>
                    <a:lnTo>
                      <a:pt x="1" y="2"/>
                    </a:lnTo>
                    <a:lnTo>
                      <a:pt x="0" y="2"/>
                    </a:lnTo>
                    <a:lnTo>
                      <a:pt x="0" y="4"/>
                    </a:lnTo>
                    <a:lnTo>
                      <a:pt x="1" y="4"/>
                    </a:lnTo>
                    <a:lnTo>
                      <a:pt x="1" y="7"/>
                    </a:lnTo>
                    <a:lnTo>
                      <a:pt x="0" y="7"/>
                    </a:lnTo>
                    <a:lnTo>
                      <a:pt x="0" y="10"/>
                    </a:lnTo>
                    <a:lnTo>
                      <a:pt x="1" y="10"/>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38" name="Freeform 248"/>
              <p:cNvSpPr>
                <a:spLocks/>
              </p:cNvSpPr>
              <p:nvPr/>
            </p:nvSpPr>
            <p:spPr bwMode="auto">
              <a:xfrm>
                <a:off x="844" y="2431"/>
                <a:ext cx="4" cy="13"/>
              </a:xfrm>
              <a:custGeom>
                <a:avLst/>
                <a:gdLst>
                  <a:gd name="T0" fmla="*/ 0 w 4"/>
                  <a:gd name="T1" fmla="*/ 0 h 13"/>
                  <a:gd name="T2" fmla="*/ 2 w 4"/>
                  <a:gd name="T3" fmla="*/ 0 h 13"/>
                  <a:gd name="T4" fmla="*/ 3 w 4"/>
                  <a:gd name="T5" fmla="*/ 1 h 13"/>
                  <a:gd name="T6" fmla="*/ 3 w 4"/>
                  <a:gd name="T7" fmla="*/ 4 h 13"/>
                  <a:gd name="T8" fmla="*/ 2 w 4"/>
                  <a:gd name="T9" fmla="*/ 6 h 13"/>
                  <a:gd name="T10" fmla="*/ 3 w 4"/>
                  <a:gd name="T11" fmla="*/ 7 h 13"/>
                  <a:gd name="T12" fmla="*/ 3 w 4"/>
                  <a:gd name="T13" fmla="*/ 12 h 13"/>
                  <a:gd name="T14" fmla="*/ 2 w 4"/>
                  <a:gd name="T15" fmla="*/ 12 h 13"/>
                  <a:gd name="T16" fmla="*/ 2 w 4"/>
                  <a:gd name="T17" fmla="*/ 7 h 13"/>
                  <a:gd name="T18" fmla="*/ 2 w 4"/>
                  <a:gd name="T19" fmla="*/ 5 h 13"/>
                  <a:gd name="T20" fmla="*/ 1 w 4"/>
                  <a:gd name="T21" fmla="*/ 5 h 13"/>
                  <a:gd name="T22" fmla="*/ 1 w 4"/>
                  <a:gd name="T23" fmla="*/ 2 h 13"/>
                  <a:gd name="T24" fmla="*/ 2 w 4"/>
                  <a:gd name="T25" fmla="*/ 2 h 13"/>
                  <a:gd name="T26" fmla="*/ 2 w 4"/>
                  <a:gd name="T27" fmla="*/ 5 h 13"/>
                  <a:gd name="T28" fmla="*/ 2 w 4"/>
                  <a:gd name="T29" fmla="*/ 7 h 13"/>
                  <a:gd name="T30" fmla="*/ 1 w 4"/>
                  <a:gd name="T31" fmla="*/ 7 h 13"/>
                  <a:gd name="T32" fmla="*/ 1 w 4"/>
                  <a:gd name="T33" fmla="*/ 12 h 13"/>
                  <a:gd name="T34" fmla="*/ 0 w 4"/>
                  <a:gd name="T35" fmla="*/ 12 h 13"/>
                  <a:gd name="T36" fmla="*/ 0 w 4"/>
                  <a:gd name="T37" fmla="*/ 0 h 1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
                  <a:gd name="T58" fmla="*/ 0 h 13"/>
                  <a:gd name="T59" fmla="*/ 4 w 4"/>
                  <a:gd name="T60" fmla="*/ 13 h 13"/>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 h="13">
                    <a:moveTo>
                      <a:pt x="0" y="0"/>
                    </a:moveTo>
                    <a:lnTo>
                      <a:pt x="2" y="0"/>
                    </a:lnTo>
                    <a:lnTo>
                      <a:pt x="3" y="1"/>
                    </a:lnTo>
                    <a:lnTo>
                      <a:pt x="3" y="4"/>
                    </a:lnTo>
                    <a:lnTo>
                      <a:pt x="2" y="6"/>
                    </a:lnTo>
                    <a:lnTo>
                      <a:pt x="3" y="7"/>
                    </a:lnTo>
                    <a:lnTo>
                      <a:pt x="3" y="12"/>
                    </a:lnTo>
                    <a:lnTo>
                      <a:pt x="2" y="12"/>
                    </a:lnTo>
                    <a:lnTo>
                      <a:pt x="2" y="7"/>
                    </a:lnTo>
                    <a:lnTo>
                      <a:pt x="2" y="5"/>
                    </a:lnTo>
                    <a:lnTo>
                      <a:pt x="1" y="5"/>
                    </a:lnTo>
                    <a:lnTo>
                      <a:pt x="1" y="2"/>
                    </a:lnTo>
                    <a:lnTo>
                      <a:pt x="2" y="2"/>
                    </a:lnTo>
                    <a:lnTo>
                      <a:pt x="2" y="5"/>
                    </a:lnTo>
                    <a:lnTo>
                      <a:pt x="2" y="7"/>
                    </a:lnTo>
                    <a:lnTo>
                      <a:pt x="1" y="7"/>
                    </a:lnTo>
                    <a:lnTo>
                      <a:pt x="1" y="12"/>
                    </a:lnTo>
                    <a:lnTo>
                      <a:pt x="0" y="12"/>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39" name="Freeform 249"/>
              <p:cNvSpPr>
                <a:spLocks/>
              </p:cNvSpPr>
              <p:nvPr/>
            </p:nvSpPr>
            <p:spPr bwMode="auto">
              <a:xfrm>
                <a:off x="853" y="2431"/>
                <a:ext cx="5" cy="13"/>
              </a:xfrm>
              <a:custGeom>
                <a:avLst/>
                <a:gdLst>
                  <a:gd name="T0" fmla="*/ 4 w 5"/>
                  <a:gd name="T1" fmla="*/ 0 h 13"/>
                  <a:gd name="T2" fmla="*/ 0 w 5"/>
                  <a:gd name="T3" fmla="*/ 0 h 13"/>
                  <a:gd name="T4" fmla="*/ 0 w 5"/>
                  <a:gd name="T5" fmla="*/ 12 h 13"/>
                  <a:gd name="T6" fmla="*/ 4 w 5"/>
                  <a:gd name="T7" fmla="*/ 12 h 13"/>
                  <a:gd name="T8" fmla="*/ 4 w 5"/>
                  <a:gd name="T9" fmla="*/ 0 h 13"/>
                  <a:gd name="T10" fmla="*/ 0 60000 65536"/>
                  <a:gd name="T11" fmla="*/ 0 60000 65536"/>
                  <a:gd name="T12" fmla="*/ 0 60000 65536"/>
                  <a:gd name="T13" fmla="*/ 0 60000 65536"/>
                  <a:gd name="T14" fmla="*/ 0 60000 65536"/>
                  <a:gd name="T15" fmla="*/ 0 w 5"/>
                  <a:gd name="T16" fmla="*/ 0 h 13"/>
                  <a:gd name="T17" fmla="*/ 5 w 5"/>
                  <a:gd name="T18" fmla="*/ 13 h 13"/>
                </a:gdLst>
                <a:ahLst/>
                <a:cxnLst>
                  <a:cxn ang="T10">
                    <a:pos x="T0" y="T1"/>
                  </a:cxn>
                  <a:cxn ang="T11">
                    <a:pos x="T2" y="T3"/>
                  </a:cxn>
                  <a:cxn ang="T12">
                    <a:pos x="T4" y="T5"/>
                  </a:cxn>
                  <a:cxn ang="T13">
                    <a:pos x="T6" y="T7"/>
                  </a:cxn>
                  <a:cxn ang="T14">
                    <a:pos x="T8" y="T9"/>
                  </a:cxn>
                </a:cxnLst>
                <a:rect l="T15" t="T16" r="T17" b="T18"/>
                <a:pathLst>
                  <a:path w="5" h="13">
                    <a:moveTo>
                      <a:pt x="4" y="0"/>
                    </a:moveTo>
                    <a:lnTo>
                      <a:pt x="0" y="0"/>
                    </a:lnTo>
                    <a:lnTo>
                      <a:pt x="0" y="12"/>
                    </a:lnTo>
                    <a:lnTo>
                      <a:pt x="4" y="12"/>
                    </a:lnTo>
                    <a:lnTo>
                      <a:pt x="4"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40" name="Freeform 250"/>
              <p:cNvSpPr>
                <a:spLocks/>
              </p:cNvSpPr>
              <p:nvPr/>
            </p:nvSpPr>
            <p:spPr bwMode="auto">
              <a:xfrm>
                <a:off x="863" y="2431"/>
                <a:ext cx="4" cy="13"/>
              </a:xfrm>
              <a:custGeom>
                <a:avLst/>
                <a:gdLst>
                  <a:gd name="T0" fmla="*/ 1 w 4"/>
                  <a:gd name="T1" fmla="*/ 0 h 13"/>
                  <a:gd name="T2" fmla="*/ 2 w 4"/>
                  <a:gd name="T3" fmla="*/ 0 h 13"/>
                  <a:gd name="T4" fmla="*/ 3 w 4"/>
                  <a:gd name="T5" fmla="*/ 1 h 13"/>
                  <a:gd name="T6" fmla="*/ 3 w 4"/>
                  <a:gd name="T7" fmla="*/ 4 h 13"/>
                  <a:gd name="T8" fmla="*/ 2 w 4"/>
                  <a:gd name="T9" fmla="*/ 4 h 13"/>
                  <a:gd name="T10" fmla="*/ 2 w 4"/>
                  <a:gd name="T11" fmla="*/ 2 h 13"/>
                  <a:gd name="T12" fmla="*/ 1 w 4"/>
                  <a:gd name="T13" fmla="*/ 2 h 13"/>
                  <a:gd name="T14" fmla="*/ 1 w 4"/>
                  <a:gd name="T15" fmla="*/ 10 h 13"/>
                  <a:gd name="T16" fmla="*/ 2 w 4"/>
                  <a:gd name="T17" fmla="*/ 10 h 13"/>
                  <a:gd name="T18" fmla="*/ 2 w 4"/>
                  <a:gd name="T19" fmla="*/ 7 h 13"/>
                  <a:gd name="T20" fmla="*/ 3 w 4"/>
                  <a:gd name="T21" fmla="*/ 7 h 13"/>
                  <a:gd name="T22" fmla="*/ 3 w 4"/>
                  <a:gd name="T23" fmla="*/ 10 h 13"/>
                  <a:gd name="T24" fmla="*/ 2 w 4"/>
                  <a:gd name="T25" fmla="*/ 12 h 13"/>
                  <a:gd name="T26" fmla="*/ 1 w 4"/>
                  <a:gd name="T27" fmla="*/ 12 h 13"/>
                  <a:gd name="T28" fmla="*/ 0 w 4"/>
                  <a:gd name="T29" fmla="*/ 10 h 13"/>
                  <a:gd name="T30" fmla="*/ 0 w 4"/>
                  <a:gd name="T31" fmla="*/ 1 h 13"/>
                  <a:gd name="T32" fmla="*/ 1 w 4"/>
                  <a:gd name="T33" fmla="*/ 0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
                  <a:gd name="T52" fmla="*/ 0 h 13"/>
                  <a:gd name="T53" fmla="*/ 4 w 4"/>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 h="13">
                    <a:moveTo>
                      <a:pt x="1" y="0"/>
                    </a:moveTo>
                    <a:lnTo>
                      <a:pt x="2" y="0"/>
                    </a:lnTo>
                    <a:lnTo>
                      <a:pt x="3" y="1"/>
                    </a:lnTo>
                    <a:lnTo>
                      <a:pt x="3" y="4"/>
                    </a:lnTo>
                    <a:lnTo>
                      <a:pt x="2" y="4"/>
                    </a:lnTo>
                    <a:lnTo>
                      <a:pt x="2" y="2"/>
                    </a:lnTo>
                    <a:lnTo>
                      <a:pt x="1" y="2"/>
                    </a:lnTo>
                    <a:lnTo>
                      <a:pt x="1" y="10"/>
                    </a:lnTo>
                    <a:lnTo>
                      <a:pt x="2" y="10"/>
                    </a:lnTo>
                    <a:lnTo>
                      <a:pt x="2" y="7"/>
                    </a:lnTo>
                    <a:lnTo>
                      <a:pt x="3" y="7"/>
                    </a:lnTo>
                    <a:lnTo>
                      <a:pt x="3" y="10"/>
                    </a:lnTo>
                    <a:lnTo>
                      <a:pt x="2" y="12"/>
                    </a:lnTo>
                    <a:lnTo>
                      <a:pt x="1" y="12"/>
                    </a:lnTo>
                    <a:lnTo>
                      <a:pt x="0" y="10"/>
                    </a:lnTo>
                    <a:lnTo>
                      <a:pt x="0" y="1"/>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41" name="Freeform 251"/>
              <p:cNvSpPr>
                <a:spLocks/>
              </p:cNvSpPr>
              <p:nvPr/>
            </p:nvSpPr>
            <p:spPr bwMode="auto">
              <a:xfrm>
                <a:off x="875" y="2431"/>
                <a:ext cx="6" cy="13"/>
              </a:xfrm>
              <a:custGeom>
                <a:avLst/>
                <a:gdLst>
                  <a:gd name="T0" fmla="*/ 2 w 6"/>
                  <a:gd name="T1" fmla="*/ 0 h 13"/>
                  <a:gd name="T2" fmla="*/ 4 w 6"/>
                  <a:gd name="T3" fmla="*/ 0 h 13"/>
                  <a:gd name="T4" fmla="*/ 5 w 6"/>
                  <a:gd name="T5" fmla="*/ 12 h 13"/>
                  <a:gd name="T6" fmla="*/ 3 w 6"/>
                  <a:gd name="T7" fmla="*/ 12 h 13"/>
                  <a:gd name="T8" fmla="*/ 3 w 6"/>
                  <a:gd name="T9" fmla="*/ 10 h 13"/>
                  <a:gd name="T10" fmla="*/ 3 w 6"/>
                  <a:gd name="T11" fmla="*/ 7 h 13"/>
                  <a:gd name="T12" fmla="*/ 3 w 6"/>
                  <a:gd name="T13" fmla="*/ 2 h 13"/>
                  <a:gd name="T14" fmla="*/ 2 w 6"/>
                  <a:gd name="T15" fmla="*/ 7 h 13"/>
                  <a:gd name="T16" fmla="*/ 3 w 6"/>
                  <a:gd name="T17" fmla="*/ 7 h 13"/>
                  <a:gd name="T18" fmla="*/ 3 w 6"/>
                  <a:gd name="T19" fmla="*/ 10 h 13"/>
                  <a:gd name="T20" fmla="*/ 2 w 6"/>
                  <a:gd name="T21" fmla="*/ 10 h 13"/>
                  <a:gd name="T22" fmla="*/ 2 w 6"/>
                  <a:gd name="T23" fmla="*/ 12 h 13"/>
                  <a:gd name="T24" fmla="*/ 0 w 6"/>
                  <a:gd name="T25" fmla="*/ 12 h 13"/>
                  <a:gd name="T26" fmla="*/ 2 w 6"/>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
                  <a:gd name="T43" fmla="*/ 0 h 13"/>
                  <a:gd name="T44" fmla="*/ 6 w 6"/>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 h="13">
                    <a:moveTo>
                      <a:pt x="2" y="0"/>
                    </a:moveTo>
                    <a:lnTo>
                      <a:pt x="4" y="0"/>
                    </a:lnTo>
                    <a:lnTo>
                      <a:pt x="5" y="12"/>
                    </a:lnTo>
                    <a:lnTo>
                      <a:pt x="3" y="12"/>
                    </a:lnTo>
                    <a:lnTo>
                      <a:pt x="3" y="10"/>
                    </a:lnTo>
                    <a:lnTo>
                      <a:pt x="3" y="7"/>
                    </a:lnTo>
                    <a:lnTo>
                      <a:pt x="3" y="2"/>
                    </a:lnTo>
                    <a:lnTo>
                      <a:pt x="2" y="7"/>
                    </a:lnTo>
                    <a:lnTo>
                      <a:pt x="3" y="7"/>
                    </a:lnTo>
                    <a:lnTo>
                      <a:pt x="3" y="10"/>
                    </a:lnTo>
                    <a:lnTo>
                      <a:pt x="2" y="10"/>
                    </a:lnTo>
                    <a:lnTo>
                      <a:pt x="2" y="12"/>
                    </a:lnTo>
                    <a:lnTo>
                      <a:pt x="0" y="12"/>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610" name="Group 257"/>
          <p:cNvGrpSpPr>
            <a:grpSpLocks/>
          </p:cNvGrpSpPr>
          <p:nvPr/>
        </p:nvGrpSpPr>
        <p:grpSpPr bwMode="auto">
          <a:xfrm>
            <a:off x="769938" y="4357688"/>
            <a:ext cx="1152525" cy="579437"/>
            <a:chOff x="485" y="2745"/>
            <a:chExt cx="726" cy="365"/>
          </a:xfrm>
        </p:grpSpPr>
        <p:sp>
          <p:nvSpPr>
            <p:cNvPr id="108827" name="Rectangle 254"/>
            <p:cNvSpPr>
              <a:spLocks noChangeArrowheads="1"/>
            </p:cNvSpPr>
            <p:nvPr/>
          </p:nvSpPr>
          <p:spPr bwMode="auto">
            <a:xfrm>
              <a:off x="485" y="2745"/>
              <a:ext cx="726" cy="365"/>
            </a:xfrm>
            <a:prstGeom prst="rect">
              <a:avLst/>
            </a:prstGeom>
            <a:solidFill>
              <a:srgbClr val="BFFFBF"/>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828" name="Rectangle 255"/>
            <p:cNvSpPr>
              <a:spLocks noChangeArrowheads="1"/>
            </p:cNvSpPr>
            <p:nvPr/>
          </p:nvSpPr>
          <p:spPr bwMode="auto">
            <a:xfrm>
              <a:off x="501" y="2764"/>
              <a:ext cx="693" cy="326"/>
            </a:xfrm>
            <a:prstGeom prst="rect">
              <a:avLst/>
            </a:prstGeom>
            <a:solidFill>
              <a:srgbClr val="008000"/>
            </a:solidFill>
            <a:ln w="12700">
              <a:solidFill>
                <a:srgbClr val="DFFFBF"/>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829" name="Freeform 256"/>
            <p:cNvSpPr>
              <a:spLocks/>
            </p:cNvSpPr>
            <p:nvPr/>
          </p:nvSpPr>
          <p:spPr bwMode="auto">
            <a:xfrm>
              <a:off x="547" y="2790"/>
              <a:ext cx="607" cy="280"/>
            </a:xfrm>
            <a:custGeom>
              <a:avLst/>
              <a:gdLst>
                <a:gd name="T0" fmla="*/ 0 w 607"/>
                <a:gd name="T1" fmla="*/ 0 h 280"/>
                <a:gd name="T2" fmla="*/ 606 w 607"/>
                <a:gd name="T3" fmla="*/ 0 h 280"/>
                <a:gd name="T4" fmla="*/ 606 w 607"/>
                <a:gd name="T5" fmla="*/ 279 h 280"/>
                <a:gd name="T6" fmla="*/ 0 w 607"/>
                <a:gd name="T7" fmla="*/ 279 h 280"/>
                <a:gd name="T8" fmla="*/ 0 w 607"/>
                <a:gd name="T9" fmla="*/ 0 h 280"/>
                <a:gd name="T10" fmla="*/ 0 60000 65536"/>
                <a:gd name="T11" fmla="*/ 0 60000 65536"/>
                <a:gd name="T12" fmla="*/ 0 60000 65536"/>
                <a:gd name="T13" fmla="*/ 0 60000 65536"/>
                <a:gd name="T14" fmla="*/ 0 60000 65536"/>
                <a:gd name="T15" fmla="*/ 0 w 607"/>
                <a:gd name="T16" fmla="*/ 0 h 280"/>
                <a:gd name="T17" fmla="*/ 607 w 607"/>
                <a:gd name="T18" fmla="*/ 280 h 280"/>
              </a:gdLst>
              <a:ahLst/>
              <a:cxnLst>
                <a:cxn ang="T10">
                  <a:pos x="T0" y="T1"/>
                </a:cxn>
                <a:cxn ang="T11">
                  <a:pos x="T2" y="T3"/>
                </a:cxn>
                <a:cxn ang="T12">
                  <a:pos x="T4" y="T5"/>
                </a:cxn>
                <a:cxn ang="T13">
                  <a:pos x="T6" y="T7"/>
                </a:cxn>
                <a:cxn ang="T14">
                  <a:pos x="T8" y="T9"/>
                </a:cxn>
              </a:cxnLst>
              <a:rect l="T15" t="T16" r="T17" b="T18"/>
              <a:pathLst>
                <a:path w="607" h="280">
                  <a:moveTo>
                    <a:pt x="0" y="0"/>
                  </a:moveTo>
                  <a:lnTo>
                    <a:pt x="606" y="0"/>
                  </a:lnTo>
                  <a:lnTo>
                    <a:pt x="606" y="279"/>
                  </a:lnTo>
                  <a:lnTo>
                    <a:pt x="0" y="279"/>
                  </a:lnTo>
                  <a:lnTo>
                    <a:pt x="0" y="0"/>
                  </a:lnTo>
                </a:path>
              </a:pathLst>
            </a:custGeom>
            <a:solidFill>
              <a:srgbClr val="BFFFBF"/>
            </a:solidFill>
            <a:ln w="12700" cap="rnd" cmpd="sng">
              <a:solidFill>
                <a:srgbClr val="DFFFBF"/>
              </a:solidFill>
              <a:prstDash val="solid"/>
              <a:round/>
              <a:headEnd type="none" w="med" len="med"/>
              <a:tailEnd type="none" w="med" len="med"/>
            </a:ln>
          </p:spPr>
          <p:txBody>
            <a:bodyPr/>
            <a:lstStyle/>
            <a:p>
              <a:endParaRPr lang="en-US"/>
            </a:p>
          </p:txBody>
        </p:sp>
      </p:grpSp>
      <p:grpSp>
        <p:nvGrpSpPr>
          <p:cNvPr id="108611" name="Group 266"/>
          <p:cNvGrpSpPr>
            <a:grpSpLocks/>
          </p:cNvGrpSpPr>
          <p:nvPr/>
        </p:nvGrpSpPr>
        <p:grpSpPr bwMode="auto">
          <a:xfrm>
            <a:off x="1193800" y="4786313"/>
            <a:ext cx="298450" cy="61912"/>
            <a:chOff x="752" y="3015"/>
            <a:chExt cx="188" cy="39"/>
          </a:xfrm>
        </p:grpSpPr>
        <p:grpSp>
          <p:nvGrpSpPr>
            <p:cNvPr id="108819" name="Group 261"/>
            <p:cNvGrpSpPr>
              <a:grpSpLocks/>
            </p:cNvGrpSpPr>
            <p:nvPr/>
          </p:nvGrpSpPr>
          <p:grpSpPr bwMode="auto">
            <a:xfrm>
              <a:off x="752" y="3015"/>
              <a:ext cx="27" cy="38"/>
              <a:chOff x="752" y="3015"/>
              <a:chExt cx="27" cy="38"/>
            </a:xfrm>
          </p:grpSpPr>
          <p:sp>
            <p:nvSpPr>
              <p:cNvPr id="108824" name="Freeform 258"/>
              <p:cNvSpPr>
                <a:spLocks/>
              </p:cNvSpPr>
              <p:nvPr/>
            </p:nvSpPr>
            <p:spPr bwMode="auto">
              <a:xfrm>
                <a:off x="753" y="3027"/>
                <a:ext cx="24" cy="24"/>
              </a:xfrm>
              <a:custGeom>
                <a:avLst/>
                <a:gdLst>
                  <a:gd name="T0" fmla="*/ 23 w 24"/>
                  <a:gd name="T1" fmla="*/ 23 h 24"/>
                  <a:gd name="T2" fmla="*/ 15 w 24"/>
                  <a:gd name="T3" fmla="*/ 18 h 24"/>
                  <a:gd name="T4" fmla="*/ 7 w 24"/>
                  <a:gd name="T5" fmla="*/ 10 h 24"/>
                  <a:gd name="T6" fmla="*/ 0 w 24"/>
                  <a:gd name="T7" fmla="*/ 0 h 24"/>
                  <a:gd name="T8" fmla="*/ 6 w 24"/>
                  <a:gd name="T9" fmla="*/ 1 h 24"/>
                  <a:gd name="T10" fmla="*/ 13 w 24"/>
                  <a:gd name="T11" fmla="*/ 5 h 24"/>
                  <a:gd name="T12" fmla="*/ 19 w 24"/>
                  <a:gd name="T13" fmla="*/ 13 h 24"/>
                  <a:gd name="T14" fmla="*/ 23 w 24"/>
                  <a:gd name="T15" fmla="*/ 23 h 2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4"/>
                  <a:gd name="T26" fmla="*/ 24 w 24"/>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4">
                    <a:moveTo>
                      <a:pt x="23" y="23"/>
                    </a:moveTo>
                    <a:lnTo>
                      <a:pt x="15" y="18"/>
                    </a:lnTo>
                    <a:lnTo>
                      <a:pt x="7" y="10"/>
                    </a:lnTo>
                    <a:lnTo>
                      <a:pt x="0" y="0"/>
                    </a:lnTo>
                    <a:lnTo>
                      <a:pt x="6" y="1"/>
                    </a:lnTo>
                    <a:lnTo>
                      <a:pt x="13" y="5"/>
                    </a:lnTo>
                    <a:lnTo>
                      <a:pt x="19" y="13"/>
                    </a:lnTo>
                    <a:lnTo>
                      <a:pt x="23" y="2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25" name="Freeform 259"/>
              <p:cNvSpPr>
                <a:spLocks/>
              </p:cNvSpPr>
              <p:nvPr/>
            </p:nvSpPr>
            <p:spPr bwMode="auto">
              <a:xfrm>
                <a:off x="762" y="3015"/>
                <a:ext cx="17" cy="31"/>
              </a:xfrm>
              <a:custGeom>
                <a:avLst/>
                <a:gdLst>
                  <a:gd name="T0" fmla="*/ 16 w 17"/>
                  <a:gd name="T1" fmla="*/ 30 h 31"/>
                  <a:gd name="T2" fmla="*/ 9 w 17"/>
                  <a:gd name="T3" fmla="*/ 22 h 31"/>
                  <a:gd name="T4" fmla="*/ 5 w 17"/>
                  <a:gd name="T5" fmla="*/ 14 h 31"/>
                  <a:gd name="T6" fmla="*/ 3 w 17"/>
                  <a:gd name="T7" fmla="*/ 8 h 31"/>
                  <a:gd name="T8" fmla="*/ 0 w 17"/>
                  <a:gd name="T9" fmla="*/ 0 h 31"/>
                  <a:gd name="T10" fmla="*/ 5 w 17"/>
                  <a:gd name="T11" fmla="*/ 4 h 31"/>
                  <a:gd name="T12" fmla="*/ 9 w 17"/>
                  <a:gd name="T13" fmla="*/ 8 h 31"/>
                  <a:gd name="T14" fmla="*/ 13 w 17"/>
                  <a:gd name="T15" fmla="*/ 15 h 31"/>
                  <a:gd name="T16" fmla="*/ 15 w 17"/>
                  <a:gd name="T17" fmla="*/ 23 h 31"/>
                  <a:gd name="T18" fmla="*/ 16 w 17"/>
                  <a:gd name="T19" fmla="*/ 3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31"/>
                  <a:gd name="T32" fmla="*/ 17 w 17"/>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31">
                    <a:moveTo>
                      <a:pt x="16" y="30"/>
                    </a:moveTo>
                    <a:lnTo>
                      <a:pt x="9" y="22"/>
                    </a:lnTo>
                    <a:lnTo>
                      <a:pt x="5" y="14"/>
                    </a:lnTo>
                    <a:lnTo>
                      <a:pt x="3" y="8"/>
                    </a:lnTo>
                    <a:lnTo>
                      <a:pt x="0" y="0"/>
                    </a:lnTo>
                    <a:lnTo>
                      <a:pt x="5" y="4"/>
                    </a:lnTo>
                    <a:lnTo>
                      <a:pt x="9" y="8"/>
                    </a:lnTo>
                    <a:lnTo>
                      <a:pt x="13" y="15"/>
                    </a:lnTo>
                    <a:lnTo>
                      <a:pt x="15" y="23"/>
                    </a:lnTo>
                    <a:lnTo>
                      <a:pt x="16" y="3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26" name="Freeform 260"/>
              <p:cNvSpPr>
                <a:spLocks/>
              </p:cNvSpPr>
              <p:nvPr/>
            </p:nvSpPr>
            <p:spPr bwMode="auto">
              <a:xfrm>
                <a:off x="752" y="3044"/>
                <a:ext cx="23" cy="9"/>
              </a:xfrm>
              <a:custGeom>
                <a:avLst/>
                <a:gdLst>
                  <a:gd name="T0" fmla="*/ 22 w 23"/>
                  <a:gd name="T1" fmla="*/ 8 h 9"/>
                  <a:gd name="T2" fmla="*/ 14 w 23"/>
                  <a:gd name="T3" fmla="*/ 7 h 9"/>
                  <a:gd name="T4" fmla="*/ 6 w 23"/>
                  <a:gd name="T5" fmla="*/ 4 h 9"/>
                  <a:gd name="T6" fmla="*/ 0 w 23"/>
                  <a:gd name="T7" fmla="*/ 0 h 9"/>
                  <a:gd name="T8" fmla="*/ 6 w 23"/>
                  <a:gd name="T9" fmla="*/ 1 h 9"/>
                  <a:gd name="T10" fmla="*/ 12 w 23"/>
                  <a:gd name="T11" fmla="*/ 2 h 9"/>
                  <a:gd name="T12" fmla="*/ 18 w 23"/>
                  <a:gd name="T13" fmla="*/ 4 h 9"/>
                  <a:gd name="T14" fmla="*/ 22 w 23"/>
                  <a:gd name="T15" fmla="*/ 8 h 9"/>
                  <a:gd name="T16" fmla="*/ 0 60000 65536"/>
                  <a:gd name="T17" fmla="*/ 0 60000 65536"/>
                  <a:gd name="T18" fmla="*/ 0 60000 65536"/>
                  <a:gd name="T19" fmla="*/ 0 60000 65536"/>
                  <a:gd name="T20" fmla="*/ 0 60000 65536"/>
                  <a:gd name="T21" fmla="*/ 0 60000 65536"/>
                  <a:gd name="T22" fmla="*/ 0 60000 65536"/>
                  <a:gd name="T23" fmla="*/ 0 60000 65536"/>
                  <a:gd name="T24" fmla="*/ 0 w 23"/>
                  <a:gd name="T25" fmla="*/ 0 h 9"/>
                  <a:gd name="T26" fmla="*/ 23 w 23"/>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 h="9">
                    <a:moveTo>
                      <a:pt x="22" y="8"/>
                    </a:moveTo>
                    <a:lnTo>
                      <a:pt x="14" y="7"/>
                    </a:lnTo>
                    <a:lnTo>
                      <a:pt x="6" y="4"/>
                    </a:lnTo>
                    <a:lnTo>
                      <a:pt x="0" y="0"/>
                    </a:lnTo>
                    <a:lnTo>
                      <a:pt x="6" y="1"/>
                    </a:lnTo>
                    <a:lnTo>
                      <a:pt x="12" y="2"/>
                    </a:lnTo>
                    <a:lnTo>
                      <a:pt x="18" y="4"/>
                    </a:lnTo>
                    <a:lnTo>
                      <a:pt x="22" y="8"/>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820" name="Group 265"/>
            <p:cNvGrpSpPr>
              <a:grpSpLocks/>
            </p:cNvGrpSpPr>
            <p:nvPr/>
          </p:nvGrpSpPr>
          <p:grpSpPr bwMode="auto">
            <a:xfrm>
              <a:off x="913" y="3016"/>
              <a:ext cx="27" cy="38"/>
              <a:chOff x="913" y="3016"/>
              <a:chExt cx="27" cy="38"/>
            </a:xfrm>
          </p:grpSpPr>
          <p:sp>
            <p:nvSpPr>
              <p:cNvPr id="108821" name="Freeform 262"/>
              <p:cNvSpPr>
                <a:spLocks/>
              </p:cNvSpPr>
              <p:nvPr/>
            </p:nvSpPr>
            <p:spPr bwMode="auto">
              <a:xfrm>
                <a:off x="915" y="3028"/>
                <a:ext cx="24" cy="24"/>
              </a:xfrm>
              <a:custGeom>
                <a:avLst/>
                <a:gdLst>
                  <a:gd name="T0" fmla="*/ 0 w 24"/>
                  <a:gd name="T1" fmla="*/ 23 h 24"/>
                  <a:gd name="T2" fmla="*/ 8 w 24"/>
                  <a:gd name="T3" fmla="*/ 18 h 24"/>
                  <a:gd name="T4" fmla="*/ 17 w 24"/>
                  <a:gd name="T5" fmla="*/ 10 h 24"/>
                  <a:gd name="T6" fmla="*/ 23 w 24"/>
                  <a:gd name="T7" fmla="*/ 0 h 24"/>
                  <a:gd name="T8" fmla="*/ 17 w 24"/>
                  <a:gd name="T9" fmla="*/ 1 h 24"/>
                  <a:gd name="T10" fmla="*/ 10 w 24"/>
                  <a:gd name="T11" fmla="*/ 5 h 24"/>
                  <a:gd name="T12" fmla="*/ 4 w 24"/>
                  <a:gd name="T13" fmla="*/ 13 h 24"/>
                  <a:gd name="T14" fmla="*/ 0 w 24"/>
                  <a:gd name="T15" fmla="*/ 23 h 2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24"/>
                  <a:gd name="T26" fmla="*/ 24 w 24"/>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24">
                    <a:moveTo>
                      <a:pt x="0" y="23"/>
                    </a:moveTo>
                    <a:lnTo>
                      <a:pt x="8" y="18"/>
                    </a:lnTo>
                    <a:lnTo>
                      <a:pt x="17" y="10"/>
                    </a:lnTo>
                    <a:lnTo>
                      <a:pt x="23" y="0"/>
                    </a:lnTo>
                    <a:lnTo>
                      <a:pt x="17" y="1"/>
                    </a:lnTo>
                    <a:lnTo>
                      <a:pt x="10" y="5"/>
                    </a:lnTo>
                    <a:lnTo>
                      <a:pt x="4" y="13"/>
                    </a:lnTo>
                    <a:lnTo>
                      <a:pt x="0" y="2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22" name="Freeform 263"/>
              <p:cNvSpPr>
                <a:spLocks/>
              </p:cNvSpPr>
              <p:nvPr/>
            </p:nvSpPr>
            <p:spPr bwMode="auto">
              <a:xfrm>
                <a:off x="913" y="3016"/>
                <a:ext cx="17" cy="31"/>
              </a:xfrm>
              <a:custGeom>
                <a:avLst/>
                <a:gdLst>
                  <a:gd name="T0" fmla="*/ 0 w 17"/>
                  <a:gd name="T1" fmla="*/ 30 h 31"/>
                  <a:gd name="T2" fmla="*/ 7 w 17"/>
                  <a:gd name="T3" fmla="*/ 22 h 31"/>
                  <a:gd name="T4" fmla="*/ 11 w 17"/>
                  <a:gd name="T5" fmla="*/ 14 h 31"/>
                  <a:gd name="T6" fmla="*/ 13 w 17"/>
                  <a:gd name="T7" fmla="*/ 8 h 31"/>
                  <a:gd name="T8" fmla="*/ 16 w 17"/>
                  <a:gd name="T9" fmla="*/ 0 h 31"/>
                  <a:gd name="T10" fmla="*/ 11 w 17"/>
                  <a:gd name="T11" fmla="*/ 3 h 31"/>
                  <a:gd name="T12" fmla="*/ 7 w 17"/>
                  <a:gd name="T13" fmla="*/ 8 h 31"/>
                  <a:gd name="T14" fmla="*/ 3 w 17"/>
                  <a:gd name="T15" fmla="*/ 15 h 31"/>
                  <a:gd name="T16" fmla="*/ 1 w 17"/>
                  <a:gd name="T17" fmla="*/ 23 h 31"/>
                  <a:gd name="T18" fmla="*/ 0 w 17"/>
                  <a:gd name="T19" fmla="*/ 30 h 3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
                  <a:gd name="T31" fmla="*/ 0 h 31"/>
                  <a:gd name="T32" fmla="*/ 17 w 17"/>
                  <a:gd name="T33" fmla="*/ 31 h 3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 h="31">
                    <a:moveTo>
                      <a:pt x="0" y="30"/>
                    </a:moveTo>
                    <a:lnTo>
                      <a:pt x="7" y="22"/>
                    </a:lnTo>
                    <a:lnTo>
                      <a:pt x="11" y="14"/>
                    </a:lnTo>
                    <a:lnTo>
                      <a:pt x="13" y="8"/>
                    </a:lnTo>
                    <a:lnTo>
                      <a:pt x="16" y="0"/>
                    </a:lnTo>
                    <a:lnTo>
                      <a:pt x="11" y="3"/>
                    </a:lnTo>
                    <a:lnTo>
                      <a:pt x="7" y="8"/>
                    </a:lnTo>
                    <a:lnTo>
                      <a:pt x="3" y="15"/>
                    </a:lnTo>
                    <a:lnTo>
                      <a:pt x="1" y="23"/>
                    </a:lnTo>
                    <a:lnTo>
                      <a:pt x="0" y="3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23" name="Freeform 264"/>
              <p:cNvSpPr>
                <a:spLocks/>
              </p:cNvSpPr>
              <p:nvPr/>
            </p:nvSpPr>
            <p:spPr bwMode="auto">
              <a:xfrm>
                <a:off x="917" y="3045"/>
                <a:ext cx="23" cy="9"/>
              </a:xfrm>
              <a:custGeom>
                <a:avLst/>
                <a:gdLst>
                  <a:gd name="T0" fmla="*/ 0 w 23"/>
                  <a:gd name="T1" fmla="*/ 8 h 9"/>
                  <a:gd name="T2" fmla="*/ 8 w 23"/>
                  <a:gd name="T3" fmla="*/ 6 h 9"/>
                  <a:gd name="T4" fmla="*/ 16 w 23"/>
                  <a:gd name="T5" fmla="*/ 4 h 9"/>
                  <a:gd name="T6" fmla="*/ 22 w 23"/>
                  <a:gd name="T7" fmla="*/ 0 h 9"/>
                  <a:gd name="T8" fmla="*/ 16 w 23"/>
                  <a:gd name="T9" fmla="*/ 1 h 9"/>
                  <a:gd name="T10" fmla="*/ 10 w 23"/>
                  <a:gd name="T11" fmla="*/ 2 h 9"/>
                  <a:gd name="T12" fmla="*/ 4 w 23"/>
                  <a:gd name="T13" fmla="*/ 4 h 9"/>
                  <a:gd name="T14" fmla="*/ 0 w 23"/>
                  <a:gd name="T15" fmla="*/ 8 h 9"/>
                  <a:gd name="T16" fmla="*/ 0 60000 65536"/>
                  <a:gd name="T17" fmla="*/ 0 60000 65536"/>
                  <a:gd name="T18" fmla="*/ 0 60000 65536"/>
                  <a:gd name="T19" fmla="*/ 0 60000 65536"/>
                  <a:gd name="T20" fmla="*/ 0 60000 65536"/>
                  <a:gd name="T21" fmla="*/ 0 60000 65536"/>
                  <a:gd name="T22" fmla="*/ 0 60000 65536"/>
                  <a:gd name="T23" fmla="*/ 0 60000 65536"/>
                  <a:gd name="T24" fmla="*/ 0 w 23"/>
                  <a:gd name="T25" fmla="*/ 0 h 9"/>
                  <a:gd name="T26" fmla="*/ 23 w 23"/>
                  <a:gd name="T27" fmla="*/ 9 h 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 h="9">
                    <a:moveTo>
                      <a:pt x="0" y="8"/>
                    </a:moveTo>
                    <a:lnTo>
                      <a:pt x="8" y="6"/>
                    </a:lnTo>
                    <a:lnTo>
                      <a:pt x="16" y="4"/>
                    </a:lnTo>
                    <a:lnTo>
                      <a:pt x="22" y="0"/>
                    </a:lnTo>
                    <a:lnTo>
                      <a:pt x="16" y="1"/>
                    </a:lnTo>
                    <a:lnTo>
                      <a:pt x="10" y="2"/>
                    </a:lnTo>
                    <a:lnTo>
                      <a:pt x="4" y="4"/>
                    </a:lnTo>
                    <a:lnTo>
                      <a:pt x="0" y="8"/>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612" name="Group 288"/>
          <p:cNvGrpSpPr>
            <a:grpSpLocks/>
          </p:cNvGrpSpPr>
          <p:nvPr/>
        </p:nvGrpSpPr>
        <p:grpSpPr bwMode="auto">
          <a:xfrm>
            <a:off x="1104900" y="4511675"/>
            <a:ext cx="490538" cy="409575"/>
            <a:chOff x="696" y="2842"/>
            <a:chExt cx="309" cy="258"/>
          </a:xfrm>
        </p:grpSpPr>
        <p:grpSp>
          <p:nvGrpSpPr>
            <p:cNvPr id="108798" name="Group 286"/>
            <p:cNvGrpSpPr>
              <a:grpSpLocks/>
            </p:cNvGrpSpPr>
            <p:nvPr/>
          </p:nvGrpSpPr>
          <p:grpSpPr bwMode="auto">
            <a:xfrm>
              <a:off x="764" y="2842"/>
              <a:ext cx="171" cy="239"/>
              <a:chOff x="764" y="2842"/>
              <a:chExt cx="171" cy="239"/>
            </a:xfrm>
          </p:grpSpPr>
          <p:grpSp>
            <p:nvGrpSpPr>
              <p:cNvPr id="108800" name="Group 271"/>
              <p:cNvGrpSpPr>
                <a:grpSpLocks/>
              </p:cNvGrpSpPr>
              <p:nvPr/>
            </p:nvGrpSpPr>
            <p:grpSpPr bwMode="auto">
              <a:xfrm>
                <a:off x="764" y="2842"/>
                <a:ext cx="171" cy="239"/>
                <a:chOff x="764" y="2842"/>
                <a:chExt cx="171" cy="239"/>
              </a:xfrm>
            </p:grpSpPr>
            <p:grpSp>
              <p:nvGrpSpPr>
                <p:cNvPr id="108815" name="Group 269"/>
                <p:cNvGrpSpPr>
                  <a:grpSpLocks/>
                </p:cNvGrpSpPr>
                <p:nvPr/>
              </p:nvGrpSpPr>
              <p:grpSpPr bwMode="auto">
                <a:xfrm>
                  <a:off x="764" y="2842"/>
                  <a:ext cx="171" cy="50"/>
                  <a:chOff x="764" y="2842"/>
                  <a:chExt cx="171" cy="50"/>
                </a:xfrm>
              </p:grpSpPr>
              <p:sp>
                <p:nvSpPr>
                  <p:cNvPr id="108817" name="Freeform 267"/>
                  <p:cNvSpPr>
                    <a:spLocks/>
                  </p:cNvSpPr>
                  <p:nvPr/>
                </p:nvSpPr>
                <p:spPr bwMode="auto">
                  <a:xfrm>
                    <a:off x="764" y="2842"/>
                    <a:ext cx="84" cy="50"/>
                  </a:xfrm>
                  <a:custGeom>
                    <a:avLst/>
                    <a:gdLst>
                      <a:gd name="T0" fmla="*/ 0 w 84"/>
                      <a:gd name="T1" fmla="*/ 0 h 50"/>
                      <a:gd name="T2" fmla="*/ 83 w 84"/>
                      <a:gd name="T3" fmla="*/ 0 h 50"/>
                      <a:gd name="T4" fmla="*/ 83 w 84"/>
                      <a:gd name="T5" fmla="*/ 49 h 50"/>
                      <a:gd name="T6" fmla="*/ 23 w 84"/>
                      <a:gd name="T7" fmla="*/ 49 h 50"/>
                      <a:gd name="T8" fmla="*/ 23 w 84"/>
                      <a:gd name="T9" fmla="*/ 24 h 50"/>
                      <a:gd name="T10" fmla="*/ 22 w 84"/>
                      <a:gd name="T11" fmla="*/ 19 h 50"/>
                      <a:gd name="T12" fmla="*/ 20 w 84"/>
                      <a:gd name="T13" fmla="*/ 17 h 50"/>
                      <a:gd name="T14" fmla="*/ 17 w 84"/>
                      <a:gd name="T15" fmla="*/ 16 h 50"/>
                      <a:gd name="T16" fmla="*/ 0 w 84"/>
                      <a:gd name="T17" fmla="*/ 16 h 50"/>
                      <a:gd name="T18" fmla="*/ 0 w 84"/>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50"/>
                      <a:gd name="T32" fmla="*/ 84 w 84"/>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50">
                        <a:moveTo>
                          <a:pt x="0" y="0"/>
                        </a:moveTo>
                        <a:lnTo>
                          <a:pt x="83" y="0"/>
                        </a:lnTo>
                        <a:lnTo>
                          <a:pt x="83" y="49"/>
                        </a:lnTo>
                        <a:lnTo>
                          <a:pt x="23" y="49"/>
                        </a:lnTo>
                        <a:lnTo>
                          <a:pt x="23" y="24"/>
                        </a:lnTo>
                        <a:lnTo>
                          <a:pt x="22" y="19"/>
                        </a:lnTo>
                        <a:lnTo>
                          <a:pt x="20" y="17"/>
                        </a:lnTo>
                        <a:lnTo>
                          <a:pt x="17" y="16"/>
                        </a:lnTo>
                        <a:lnTo>
                          <a:pt x="0" y="16"/>
                        </a:lnTo>
                        <a:lnTo>
                          <a:pt x="0" y="0"/>
                        </a:lnTo>
                      </a:path>
                    </a:pathLst>
                  </a:custGeom>
                  <a:solidFill>
                    <a:srgbClr val="008000"/>
                  </a:solidFill>
                  <a:ln w="12700" cap="rnd" cmpd="sng">
                    <a:solidFill>
                      <a:srgbClr val="3F5F00"/>
                    </a:solidFill>
                    <a:prstDash val="solid"/>
                    <a:round/>
                    <a:headEnd type="none" w="med" len="med"/>
                    <a:tailEnd type="none" w="med" len="med"/>
                  </a:ln>
                </p:spPr>
                <p:txBody>
                  <a:bodyPr/>
                  <a:lstStyle/>
                  <a:p>
                    <a:endParaRPr lang="en-US"/>
                  </a:p>
                </p:txBody>
              </p:sp>
              <p:sp>
                <p:nvSpPr>
                  <p:cNvPr id="108818" name="Freeform 268"/>
                  <p:cNvSpPr>
                    <a:spLocks/>
                  </p:cNvSpPr>
                  <p:nvPr/>
                </p:nvSpPr>
                <p:spPr bwMode="auto">
                  <a:xfrm>
                    <a:off x="851" y="2842"/>
                    <a:ext cx="84" cy="50"/>
                  </a:xfrm>
                  <a:custGeom>
                    <a:avLst/>
                    <a:gdLst>
                      <a:gd name="T0" fmla="*/ 83 w 84"/>
                      <a:gd name="T1" fmla="*/ 0 h 50"/>
                      <a:gd name="T2" fmla="*/ 0 w 84"/>
                      <a:gd name="T3" fmla="*/ 0 h 50"/>
                      <a:gd name="T4" fmla="*/ 0 w 84"/>
                      <a:gd name="T5" fmla="*/ 49 h 50"/>
                      <a:gd name="T6" fmla="*/ 59 w 84"/>
                      <a:gd name="T7" fmla="*/ 49 h 50"/>
                      <a:gd name="T8" fmla="*/ 59 w 84"/>
                      <a:gd name="T9" fmla="*/ 24 h 50"/>
                      <a:gd name="T10" fmla="*/ 60 w 84"/>
                      <a:gd name="T11" fmla="*/ 19 h 50"/>
                      <a:gd name="T12" fmla="*/ 62 w 84"/>
                      <a:gd name="T13" fmla="*/ 17 h 50"/>
                      <a:gd name="T14" fmla="*/ 66 w 84"/>
                      <a:gd name="T15" fmla="*/ 16 h 50"/>
                      <a:gd name="T16" fmla="*/ 83 w 84"/>
                      <a:gd name="T17" fmla="*/ 16 h 50"/>
                      <a:gd name="T18" fmla="*/ 83 w 84"/>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4"/>
                      <a:gd name="T31" fmla="*/ 0 h 50"/>
                      <a:gd name="T32" fmla="*/ 84 w 84"/>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4" h="50">
                        <a:moveTo>
                          <a:pt x="83" y="0"/>
                        </a:moveTo>
                        <a:lnTo>
                          <a:pt x="0" y="0"/>
                        </a:lnTo>
                        <a:lnTo>
                          <a:pt x="0" y="49"/>
                        </a:lnTo>
                        <a:lnTo>
                          <a:pt x="59" y="49"/>
                        </a:lnTo>
                        <a:lnTo>
                          <a:pt x="59" y="24"/>
                        </a:lnTo>
                        <a:lnTo>
                          <a:pt x="60" y="19"/>
                        </a:lnTo>
                        <a:lnTo>
                          <a:pt x="62" y="17"/>
                        </a:lnTo>
                        <a:lnTo>
                          <a:pt x="66" y="16"/>
                        </a:lnTo>
                        <a:lnTo>
                          <a:pt x="83" y="16"/>
                        </a:lnTo>
                        <a:lnTo>
                          <a:pt x="83" y="0"/>
                        </a:lnTo>
                      </a:path>
                    </a:pathLst>
                  </a:custGeom>
                  <a:solidFill>
                    <a:srgbClr val="008000"/>
                  </a:solidFill>
                  <a:ln w="12700" cap="rnd" cmpd="sng">
                    <a:solidFill>
                      <a:srgbClr val="3F5F00"/>
                    </a:solidFill>
                    <a:prstDash val="solid"/>
                    <a:round/>
                    <a:headEnd type="none" w="med" len="med"/>
                    <a:tailEnd type="none" w="med" len="med"/>
                  </a:ln>
                </p:spPr>
                <p:txBody>
                  <a:bodyPr/>
                  <a:lstStyle/>
                  <a:p>
                    <a:endParaRPr lang="en-US"/>
                  </a:p>
                </p:txBody>
              </p:sp>
            </p:grpSp>
            <p:sp>
              <p:nvSpPr>
                <p:cNvPr id="108816" name="Oval 270"/>
                <p:cNvSpPr>
                  <a:spLocks noChangeArrowheads="1"/>
                </p:cNvSpPr>
                <p:nvPr/>
              </p:nvSpPr>
              <p:spPr bwMode="auto">
                <a:xfrm>
                  <a:off x="771" y="2844"/>
                  <a:ext cx="150" cy="237"/>
                </a:xfrm>
                <a:prstGeom prst="ellipse">
                  <a:avLst/>
                </a:prstGeom>
                <a:solidFill>
                  <a:srgbClr val="3F5F00"/>
                </a:solidFill>
                <a:ln w="12700">
                  <a:solidFill>
                    <a:srgbClr val="DFFFB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801" name="Group 285"/>
              <p:cNvGrpSpPr>
                <a:grpSpLocks/>
              </p:cNvGrpSpPr>
              <p:nvPr/>
            </p:nvGrpSpPr>
            <p:grpSpPr bwMode="auto">
              <a:xfrm>
                <a:off x="772" y="2850"/>
                <a:ext cx="145" cy="211"/>
                <a:chOff x="772" y="2850"/>
                <a:chExt cx="145" cy="211"/>
              </a:xfrm>
            </p:grpSpPr>
            <p:sp>
              <p:nvSpPr>
                <p:cNvPr id="108802" name="Freeform 272"/>
                <p:cNvSpPr>
                  <a:spLocks/>
                </p:cNvSpPr>
                <p:nvPr/>
              </p:nvSpPr>
              <p:spPr bwMode="auto">
                <a:xfrm>
                  <a:off x="872" y="2978"/>
                  <a:ext cx="45" cy="83"/>
                </a:xfrm>
                <a:custGeom>
                  <a:avLst/>
                  <a:gdLst>
                    <a:gd name="T0" fmla="*/ 0 w 45"/>
                    <a:gd name="T1" fmla="*/ 0 h 83"/>
                    <a:gd name="T2" fmla="*/ 9 w 45"/>
                    <a:gd name="T3" fmla="*/ 5 h 83"/>
                    <a:gd name="T4" fmla="*/ 10 w 45"/>
                    <a:gd name="T5" fmla="*/ 16 h 83"/>
                    <a:gd name="T6" fmla="*/ 21 w 45"/>
                    <a:gd name="T7" fmla="*/ 22 h 83"/>
                    <a:gd name="T8" fmla="*/ 36 w 45"/>
                    <a:gd name="T9" fmla="*/ 26 h 83"/>
                    <a:gd name="T10" fmla="*/ 44 w 45"/>
                    <a:gd name="T11" fmla="*/ 31 h 83"/>
                    <a:gd name="T12" fmla="*/ 43 w 45"/>
                    <a:gd name="T13" fmla="*/ 36 h 83"/>
                    <a:gd name="T14" fmla="*/ 41 w 45"/>
                    <a:gd name="T15" fmla="*/ 42 h 83"/>
                    <a:gd name="T16" fmla="*/ 38 w 45"/>
                    <a:gd name="T17" fmla="*/ 49 h 83"/>
                    <a:gd name="T18" fmla="*/ 36 w 45"/>
                    <a:gd name="T19" fmla="*/ 56 h 83"/>
                    <a:gd name="T20" fmla="*/ 33 w 45"/>
                    <a:gd name="T21" fmla="*/ 61 h 83"/>
                    <a:gd name="T22" fmla="*/ 30 w 45"/>
                    <a:gd name="T23" fmla="*/ 67 h 83"/>
                    <a:gd name="T24" fmla="*/ 25 w 45"/>
                    <a:gd name="T25" fmla="*/ 75 h 83"/>
                    <a:gd name="T26" fmla="*/ 20 w 45"/>
                    <a:gd name="T27" fmla="*/ 82 h 83"/>
                    <a:gd name="T28" fmla="*/ 6 w 45"/>
                    <a:gd name="T29" fmla="*/ 23 h 83"/>
                    <a:gd name="T30" fmla="*/ 0 w 45"/>
                    <a:gd name="T31" fmla="*/ 15 h 83"/>
                    <a:gd name="T32" fmla="*/ 0 w 45"/>
                    <a:gd name="T33" fmla="*/ 0 h 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5"/>
                    <a:gd name="T52" fmla="*/ 0 h 83"/>
                    <a:gd name="T53" fmla="*/ 45 w 45"/>
                    <a:gd name="T54" fmla="*/ 83 h 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5" h="83">
                      <a:moveTo>
                        <a:pt x="0" y="0"/>
                      </a:moveTo>
                      <a:lnTo>
                        <a:pt x="9" y="5"/>
                      </a:lnTo>
                      <a:lnTo>
                        <a:pt x="10" y="16"/>
                      </a:lnTo>
                      <a:lnTo>
                        <a:pt x="21" y="22"/>
                      </a:lnTo>
                      <a:lnTo>
                        <a:pt x="36" y="26"/>
                      </a:lnTo>
                      <a:lnTo>
                        <a:pt x="44" y="31"/>
                      </a:lnTo>
                      <a:lnTo>
                        <a:pt x="43" y="36"/>
                      </a:lnTo>
                      <a:lnTo>
                        <a:pt x="41" y="42"/>
                      </a:lnTo>
                      <a:lnTo>
                        <a:pt x="38" y="49"/>
                      </a:lnTo>
                      <a:lnTo>
                        <a:pt x="36" y="56"/>
                      </a:lnTo>
                      <a:lnTo>
                        <a:pt x="33" y="61"/>
                      </a:lnTo>
                      <a:lnTo>
                        <a:pt x="30" y="67"/>
                      </a:lnTo>
                      <a:lnTo>
                        <a:pt x="25" y="75"/>
                      </a:lnTo>
                      <a:lnTo>
                        <a:pt x="20" y="82"/>
                      </a:lnTo>
                      <a:lnTo>
                        <a:pt x="6" y="23"/>
                      </a:lnTo>
                      <a:lnTo>
                        <a:pt x="0" y="15"/>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03" name="Freeform 273"/>
                <p:cNvSpPr>
                  <a:spLocks/>
                </p:cNvSpPr>
                <p:nvPr/>
              </p:nvSpPr>
              <p:spPr bwMode="auto">
                <a:xfrm>
                  <a:off x="824" y="2967"/>
                  <a:ext cx="65" cy="93"/>
                </a:xfrm>
                <a:custGeom>
                  <a:avLst/>
                  <a:gdLst>
                    <a:gd name="T0" fmla="*/ 64 w 65"/>
                    <a:gd name="T1" fmla="*/ 92 h 93"/>
                    <a:gd name="T2" fmla="*/ 36 w 65"/>
                    <a:gd name="T3" fmla="*/ 92 h 93"/>
                    <a:gd name="T4" fmla="*/ 23 w 65"/>
                    <a:gd name="T5" fmla="*/ 92 h 93"/>
                    <a:gd name="T6" fmla="*/ 23 w 65"/>
                    <a:gd name="T7" fmla="*/ 75 h 93"/>
                    <a:gd name="T8" fmla="*/ 18 w 65"/>
                    <a:gd name="T9" fmla="*/ 52 h 93"/>
                    <a:gd name="T10" fmla="*/ 11 w 65"/>
                    <a:gd name="T11" fmla="*/ 30 h 93"/>
                    <a:gd name="T12" fmla="*/ 12 w 65"/>
                    <a:gd name="T13" fmla="*/ 17 h 93"/>
                    <a:gd name="T14" fmla="*/ 4 w 65"/>
                    <a:gd name="T15" fmla="*/ 10 h 93"/>
                    <a:gd name="T16" fmla="*/ 0 w 65"/>
                    <a:gd name="T17" fmla="*/ 0 h 93"/>
                    <a:gd name="T18" fmla="*/ 7 w 65"/>
                    <a:gd name="T19" fmla="*/ 6 h 93"/>
                    <a:gd name="T20" fmla="*/ 16 w 65"/>
                    <a:gd name="T21" fmla="*/ 11 h 93"/>
                    <a:gd name="T22" fmla="*/ 25 w 65"/>
                    <a:gd name="T23" fmla="*/ 13 h 93"/>
                    <a:gd name="T24" fmla="*/ 29 w 65"/>
                    <a:gd name="T25" fmla="*/ 15 h 93"/>
                    <a:gd name="T26" fmla="*/ 33 w 65"/>
                    <a:gd name="T27" fmla="*/ 15 h 93"/>
                    <a:gd name="T28" fmla="*/ 39 w 65"/>
                    <a:gd name="T29" fmla="*/ 13 h 93"/>
                    <a:gd name="T30" fmla="*/ 43 w 65"/>
                    <a:gd name="T31" fmla="*/ 10 h 93"/>
                    <a:gd name="T32" fmla="*/ 44 w 65"/>
                    <a:gd name="T33" fmla="*/ 25 h 93"/>
                    <a:gd name="T34" fmla="*/ 50 w 65"/>
                    <a:gd name="T35" fmla="*/ 34 h 93"/>
                    <a:gd name="T36" fmla="*/ 59 w 65"/>
                    <a:gd name="T37" fmla="*/ 69 h 93"/>
                    <a:gd name="T38" fmla="*/ 64 w 65"/>
                    <a:gd name="T39" fmla="*/ 92 h 9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5"/>
                    <a:gd name="T61" fmla="*/ 0 h 93"/>
                    <a:gd name="T62" fmla="*/ 65 w 65"/>
                    <a:gd name="T63" fmla="*/ 93 h 9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5" h="93">
                      <a:moveTo>
                        <a:pt x="64" y="92"/>
                      </a:moveTo>
                      <a:lnTo>
                        <a:pt x="36" y="92"/>
                      </a:lnTo>
                      <a:lnTo>
                        <a:pt x="23" y="92"/>
                      </a:lnTo>
                      <a:lnTo>
                        <a:pt x="23" y="75"/>
                      </a:lnTo>
                      <a:lnTo>
                        <a:pt x="18" y="52"/>
                      </a:lnTo>
                      <a:lnTo>
                        <a:pt x="11" y="30"/>
                      </a:lnTo>
                      <a:lnTo>
                        <a:pt x="12" y="17"/>
                      </a:lnTo>
                      <a:lnTo>
                        <a:pt x="4" y="10"/>
                      </a:lnTo>
                      <a:lnTo>
                        <a:pt x="0" y="0"/>
                      </a:lnTo>
                      <a:lnTo>
                        <a:pt x="7" y="6"/>
                      </a:lnTo>
                      <a:lnTo>
                        <a:pt x="16" y="11"/>
                      </a:lnTo>
                      <a:lnTo>
                        <a:pt x="25" y="13"/>
                      </a:lnTo>
                      <a:lnTo>
                        <a:pt x="29" y="15"/>
                      </a:lnTo>
                      <a:lnTo>
                        <a:pt x="33" y="15"/>
                      </a:lnTo>
                      <a:lnTo>
                        <a:pt x="39" y="13"/>
                      </a:lnTo>
                      <a:lnTo>
                        <a:pt x="43" y="10"/>
                      </a:lnTo>
                      <a:lnTo>
                        <a:pt x="44" y="25"/>
                      </a:lnTo>
                      <a:lnTo>
                        <a:pt x="50" y="34"/>
                      </a:lnTo>
                      <a:lnTo>
                        <a:pt x="59" y="69"/>
                      </a:lnTo>
                      <a:lnTo>
                        <a:pt x="64" y="92"/>
                      </a:lnTo>
                    </a:path>
                  </a:pathLst>
                </a:custGeom>
                <a:solidFill>
                  <a:srgbClr val="D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04" name="Freeform 274"/>
                <p:cNvSpPr>
                  <a:spLocks/>
                </p:cNvSpPr>
                <p:nvPr/>
              </p:nvSpPr>
              <p:spPr bwMode="auto">
                <a:xfrm>
                  <a:off x="813" y="2858"/>
                  <a:ext cx="70" cy="118"/>
                </a:xfrm>
                <a:custGeom>
                  <a:avLst/>
                  <a:gdLst>
                    <a:gd name="T0" fmla="*/ 7 w 70"/>
                    <a:gd name="T1" fmla="*/ 92 h 118"/>
                    <a:gd name="T2" fmla="*/ 6 w 70"/>
                    <a:gd name="T3" fmla="*/ 79 h 118"/>
                    <a:gd name="T4" fmla="*/ 2 w 70"/>
                    <a:gd name="T5" fmla="*/ 64 h 118"/>
                    <a:gd name="T6" fmla="*/ 0 w 70"/>
                    <a:gd name="T7" fmla="*/ 40 h 118"/>
                    <a:gd name="T8" fmla="*/ 9 w 70"/>
                    <a:gd name="T9" fmla="*/ 16 h 118"/>
                    <a:gd name="T10" fmla="*/ 20 w 70"/>
                    <a:gd name="T11" fmla="*/ 6 h 118"/>
                    <a:gd name="T12" fmla="*/ 35 w 70"/>
                    <a:gd name="T13" fmla="*/ 1 h 118"/>
                    <a:gd name="T14" fmla="*/ 47 w 70"/>
                    <a:gd name="T15" fmla="*/ 0 h 118"/>
                    <a:gd name="T16" fmla="*/ 58 w 70"/>
                    <a:gd name="T17" fmla="*/ 7 h 118"/>
                    <a:gd name="T18" fmla="*/ 66 w 70"/>
                    <a:gd name="T19" fmla="*/ 26 h 118"/>
                    <a:gd name="T20" fmla="*/ 69 w 70"/>
                    <a:gd name="T21" fmla="*/ 42 h 118"/>
                    <a:gd name="T22" fmla="*/ 68 w 70"/>
                    <a:gd name="T23" fmla="*/ 63 h 118"/>
                    <a:gd name="T24" fmla="*/ 66 w 70"/>
                    <a:gd name="T25" fmla="*/ 79 h 118"/>
                    <a:gd name="T26" fmla="*/ 65 w 70"/>
                    <a:gd name="T27" fmla="*/ 85 h 118"/>
                    <a:gd name="T28" fmla="*/ 64 w 70"/>
                    <a:gd name="T29" fmla="*/ 91 h 118"/>
                    <a:gd name="T30" fmla="*/ 61 w 70"/>
                    <a:gd name="T31" fmla="*/ 97 h 118"/>
                    <a:gd name="T32" fmla="*/ 56 w 70"/>
                    <a:gd name="T33" fmla="*/ 100 h 118"/>
                    <a:gd name="T34" fmla="*/ 53 w 70"/>
                    <a:gd name="T35" fmla="*/ 102 h 118"/>
                    <a:gd name="T36" fmla="*/ 53 w 70"/>
                    <a:gd name="T37" fmla="*/ 113 h 118"/>
                    <a:gd name="T38" fmla="*/ 49 w 70"/>
                    <a:gd name="T39" fmla="*/ 115 h 118"/>
                    <a:gd name="T40" fmla="*/ 44 w 70"/>
                    <a:gd name="T41" fmla="*/ 117 h 118"/>
                    <a:gd name="T42" fmla="*/ 35 w 70"/>
                    <a:gd name="T43" fmla="*/ 116 h 118"/>
                    <a:gd name="T44" fmla="*/ 28 w 70"/>
                    <a:gd name="T45" fmla="*/ 113 h 118"/>
                    <a:gd name="T46" fmla="*/ 16 w 70"/>
                    <a:gd name="T47" fmla="*/ 107 h 118"/>
                    <a:gd name="T48" fmla="*/ 10 w 70"/>
                    <a:gd name="T49" fmla="*/ 102 h 118"/>
                    <a:gd name="T50" fmla="*/ 7 w 70"/>
                    <a:gd name="T51" fmla="*/ 92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0"/>
                    <a:gd name="T79" fmla="*/ 0 h 118"/>
                    <a:gd name="T80" fmla="*/ 70 w 70"/>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0" h="118">
                      <a:moveTo>
                        <a:pt x="7" y="92"/>
                      </a:moveTo>
                      <a:lnTo>
                        <a:pt x="6" y="79"/>
                      </a:lnTo>
                      <a:lnTo>
                        <a:pt x="2" y="64"/>
                      </a:lnTo>
                      <a:lnTo>
                        <a:pt x="0" y="40"/>
                      </a:lnTo>
                      <a:lnTo>
                        <a:pt x="9" y="16"/>
                      </a:lnTo>
                      <a:lnTo>
                        <a:pt x="20" y="6"/>
                      </a:lnTo>
                      <a:lnTo>
                        <a:pt x="35" y="1"/>
                      </a:lnTo>
                      <a:lnTo>
                        <a:pt x="47" y="0"/>
                      </a:lnTo>
                      <a:lnTo>
                        <a:pt x="58" y="7"/>
                      </a:lnTo>
                      <a:lnTo>
                        <a:pt x="66" y="26"/>
                      </a:lnTo>
                      <a:lnTo>
                        <a:pt x="69" y="42"/>
                      </a:lnTo>
                      <a:lnTo>
                        <a:pt x="68" y="63"/>
                      </a:lnTo>
                      <a:lnTo>
                        <a:pt x="66" y="79"/>
                      </a:lnTo>
                      <a:lnTo>
                        <a:pt x="65" y="85"/>
                      </a:lnTo>
                      <a:lnTo>
                        <a:pt x="64" y="91"/>
                      </a:lnTo>
                      <a:lnTo>
                        <a:pt x="61" y="97"/>
                      </a:lnTo>
                      <a:lnTo>
                        <a:pt x="56" y="100"/>
                      </a:lnTo>
                      <a:lnTo>
                        <a:pt x="53" y="102"/>
                      </a:lnTo>
                      <a:lnTo>
                        <a:pt x="53" y="113"/>
                      </a:lnTo>
                      <a:lnTo>
                        <a:pt x="49" y="115"/>
                      </a:lnTo>
                      <a:lnTo>
                        <a:pt x="44" y="117"/>
                      </a:lnTo>
                      <a:lnTo>
                        <a:pt x="35" y="116"/>
                      </a:lnTo>
                      <a:lnTo>
                        <a:pt x="28" y="113"/>
                      </a:lnTo>
                      <a:lnTo>
                        <a:pt x="16" y="107"/>
                      </a:lnTo>
                      <a:lnTo>
                        <a:pt x="10" y="102"/>
                      </a:lnTo>
                      <a:lnTo>
                        <a:pt x="7" y="92"/>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05" name="Freeform 275"/>
                <p:cNvSpPr>
                  <a:spLocks/>
                </p:cNvSpPr>
                <p:nvPr/>
              </p:nvSpPr>
              <p:spPr bwMode="auto">
                <a:xfrm>
                  <a:off x="813" y="2909"/>
                  <a:ext cx="50" cy="79"/>
                </a:xfrm>
                <a:custGeom>
                  <a:avLst/>
                  <a:gdLst>
                    <a:gd name="T0" fmla="*/ 15 w 50"/>
                    <a:gd name="T1" fmla="*/ 0 h 79"/>
                    <a:gd name="T2" fmla="*/ 18 w 50"/>
                    <a:gd name="T3" fmla="*/ 15 h 79"/>
                    <a:gd name="T4" fmla="*/ 20 w 50"/>
                    <a:gd name="T5" fmla="*/ 26 h 79"/>
                    <a:gd name="T6" fmla="*/ 22 w 50"/>
                    <a:gd name="T7" fmla="*/ 36 h 79"/>
                    <a:gd name="T8" fmla="*/ 27 w 50"/>
                    <a:gd name="T9" fmla="*/ 44 h 79"/>
                    <a:gd name="T10" fmla="*/ 28 w 50"/>
                    <a:gd name="T11" fmla="*/ 47 h 79"/>
                    <a:gd name="T12" fmla="*/ 31 w 50"/>
                    <a:gd name="T13" fmla="*/ 50 h 79"/>
                    <a:gd name="T14" fmla="*/ 34 w 50"/>
                    <a:gd name="T15" fmla="*/ 52 h 79"/>
                    <a:gd name="T16" fmla="*/ 38 w 50"/>
                    <a:gd name="T17" fmla="*/ 54 h 79"/>
                    <a:gd name="T18" fmla="*/ 40 w 50"/>
                    <a:gd name="T19" fmla="*/ 54 h 79"/>
                    <a:gd name="T20" fmla="*/ 43 w 50"/>
                    <a:gd name="T21" fmla="*/ 55 h 79"/>
                    <a:gd name="T22" fmla="*/ 46 w 50"/>
                    <a:gd name="T23" fmla="*/ 55 h 79"/>
                    <a:gd name="T24" fmla="*/ 49 w 50"/>
                    <a:gd name="T25" fmla="*/ 54 h 79"/>
                    <a:gd name="T26" fmla="*/ 46 w 50"/>
                    <a:gd name="T27" fmla="*/ 58 h 79"/>
                    <a:gd name="T28" fmla="*/ 40 w 50"/>
                    <a:gd name="T29" fmla="*/ 63 h 79"/>
                    <a:gd name="T30" fmla="*/ 36 w 50"/>
                    <a:gd name="T31" fmla="*/ 68 h 79"/>
                    <a:gd name="T32" fmla="*/ 34 w 50"/>
                    <a:gd name="T33" fmla="*/ 73 h 79"/>
                    <a:gd name="T34" fmla="*/ 30 w 50"/>
                    <a:gd name="T35" fmla="*/ 76 h 79"/>
                    <a:gd name="T36" fmla="*/ 24 w 50"/>
                    <a:gd name="T37" fmla="*/ 78 h 79"/>
                    <a:gd name="T38" fmla="*/ 15 w 50"/>
                    <a:gd name="T39" fmla="*/ 78 h 79"/>
                    <a:gd name="T40" fmla="*/ 3 w 50"/>
                    <a:gd name="T41" fmla="*/ 66 h 79"/>
                    <a:gd name="T42" fmla="*/ 0 w 50"/>
                    <a:gd name="T43" fmla="*/ 57 h 79"/>
                    <a:gd name="T44" fmla="*/ 4 w 50"/>
                    <a:gd name="T45" fmla="*/ 37 h 79"/>
                    <a:gd name="T46" fmla="*/ 7 w 50"/>
                    <a:gd name="T47" fmla="*/ 18 h 79"/>
                    <a:gd name="T48" fmla="*/ 15 w 50"/>
                    <a:gd name="T49" fmla="*/ 0 h 7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79"/>
                    <a:gd name="T77" fmla="*/ 50 w 50"/>
                    <a:gd name="T78" fmla="*/ 79 h 7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79">
                      <a:moveTo>
                        <a:pt x="15" y="0"/>
                      </a:moveTo>
                      <a:lnTo>
                        <a:pt x="18" y="15"/>
                      </a:lnTo>
                      <a:lnTo>
                        <a:pt x="20" y="26"/>
                      </a:lnTo>
                      <a:lnTo>
                        <a:pt x="22" y="36"/>
                      </a:lnTo>
                      <a:lnTo>
                        <a:pt x="27" y="44"/>
                      </a:lnTo>
                      <a:lnTo>
                        <a:pt x="28" y="47"/>
                      </a:lnTo>
                      <a:lnTo>
                        <a:pt x="31" y="50"/>
                      </a:lnTo>
                      <a:lnTo>
                        <a:pt x="34" y="52"/>
                      </a:lnTo>
                      <a:lnTo>
                        <a:pt x="38" y="54"/>
                      </a:lnTo>
                      <a:lnTo>
                        <a:pt x="40" y="54"/>
                      </a:lnTo>
                      <a:lnTo>
                        <a:pt x="43" y="55"/>
                      </a:lnTo>
                      <a:lnTo>
                        <a:pt x="46" y="55"/>
                      </a:lnTo>
                      <a:lnTo>
                        <a:pt x="49" y="54"/>
                      </a:lnTo>
                      <a:lnTo>
                        <a:pt x="46" y="58"/>
                      </a:lnTo>
                      <a:lnTo>
                        <a:pt x="40" y="63"/>
                      </a:lnTo>
                      <a:lnTo>
                        <a:pt x="36" y="68"/>
                      </a:lnTo>
                      <a:lnTo>
                        <a:pt x="34" y="73"/>
                      </a:lnTo>
                      <a:lnTo>
                        <a:pt x="30" y="76"/>
                      </a:lnTo>
                      <a:lnTo>
                        <a:pt x="24" y="78"/>
                      </a:lnTo>
                      <a:lnTo>
                        <a:pt x="15" y="78"/>
                      </a:lnTo>
                      <a:lnTo>
                        <a:pt x="3" y="66"/>
                      </a:lnTo>
                      <a:lnTo>
                        <a:pt x="0" y="57"/>
                      </a:lnTo>
                      <a:lnTo>
                        <a:pt x="4" y="37"/>
                      </a:lnTo>
                      <a:lnTo>
                        <a:pt x="7" y="18"/>
                      </a:lnTo>
                      <a:lnTo>
                        <a:pt x="15"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108806" name="Group 282"/>
                <p:cNvGrpSpPr>
                  <a:grpSpLocks/>
                </p:cNvGrpSpPr>
                <p:nvPr/>
              </p:nvGrpSpPr>
              <p:grpSpPr bwMode="auto">
                <a:xfrm>
                  <a:off x="844" y="2895"/>
                  <a:ext cx="38" cy="46"/>
                  <a:chOff x="844" y="2895"/>
                  <a:chExt cx="38" cy="46"/>
                </a:xfrm>
              </p:grpSpPr>
              <p:sp>
                <p:nvSpPr>
                  <p:cNvPr id="108809" name="Freeform 276"/>
                  <p:cNvSpPr>
                    <a:spLocks/>
                  </p:cNvSpPr>
                  <p:nvPr/>
                </p:nvSpPr>
                <p:spPr bwMode="auto">
                  <a:xfrm>
                    <a:off x="860" y="2937"/>
                    <a:ext cx="12" cy="4"/>
                  </a:xfrm>
                  <a:custGeom>
                    <a:avLst/>
                    <a:gdLst>
                      <a:gd name="T0" fmla="*/ 0 w 12"/>
                      <a:gd name="T1" fmla="*/ 2 h 4"/>
                      <a:gd name="T2" fmla="*/ 1 w 12"/>
                      <a:gd name="T3" fmla="*/ 2 h 4"/>
                      <a:gd name="T4" fmla="*/ 3 w 12"/>
                      <a:gd name="T5" fmla="*/ 3 h 4"/>
                      <a:gd name="T6" fmla="*/ 4 w 12"/>
                      <a:gd name="T7" fmla="*/ 2 h 4"/>
                      <a:gd name="T8" fmla="*/ 6 w 12"/>
                      <a:gd name="T9" fmla="*/ 2 h 4"/>
                      <a:gd name="T10" fmla="*/ 8 w 12"/>
                      <a:gd name="T11" fmla="*/ 3 h 4"/>
                      <a:gd name="T12" fmla="*/ 9 w 12"/>
                      <a:gd name="T13" fmla="*/ 3 h 4"/>
                      <a:gd name="T14" fmla="*/ 10 w 12"/>
                      <a:gd name="T15" fmla="*/ 3 h 4"/>
                      <a:gd name="T16" fmla="*/ 11 w 12"/>
                      <a:gd name="T17" fmla="*/ 2 h 4"/>
                      <a:gd name="T18" fmla="*/ 9 w 12"/>
                      <a:gd name="T19" fmla="*/ 1 h 4"/>
                      <a:gd name="T20" fmla="*/ 6 w 12"/>
                      <a:gd name="T21" fmla="*/ 0 h 4"/>
                      <a:gd name="T22" fmla="*/ 3 w 12"/>
                      <a:gd name="T23" fmla="*/ 0 h 4"/>
                      <a:gd name="T24" fmla="*/ 1 w 12"/>
                      <a:gd name="T25" fmla="*/ 1 h 4"/>
                      <a:gd name="T26" fmla="*/ 0 w 12"/>
                      <a:gd name="T27" fmla="*/ 2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
                      <a:gd name="T43" fmla="*/ 0 h 4"/>
                      <a:gd name="T44" fmla="*/ 12 w 12"/>
                      <a:gd name="T45" fmla="*/ 4 h 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 h="4">
                        <a:moveTo>
                          <a:pt x="0" y="2"/>
                        </a:moveTo>
                        <a:lnTo>
                          <a:pt x="1" y="2"/>
                        </a:lnTo>
                        <a:lnTo>
                          <a:pt x="3" y="3"/>
                        </a:lnTo>
                        <a:lnTo>
                          <a:pt x="4" y="2"/>
                        </a:lnTo>
                        <a:lnTo>
                          <a:pt x="6" y="2"/>
                        </a:lnTo>
                        <a:lnTo>
                          <a:pt x="8" y="3"/>
                        </a:lnTo>
                        <a:lnTo>
                          <a:pt x="9" y="3"/>
                        </a:lnTo>
                        <a:lnTo>
                          <a:pt x="10" y="3"/>
                        </a:lnTo>
                        <a:lnTo>
                          <a:pt x="11" y="2"/>
                        </a:lnTo>
                        <a:lnTo>
                          <a:pt x="9" y="1"/>
                        </a:lnTo>
                        <a:lnTo>
                          <a:pt x="6" y="0"/>
                        </a:lnTo>
                        <a:lnTo>
                          <a:pt x="3" y="0"/>
                        </a:lnTo>
                        <a:lnTo>
                          <a:pt x="1" y="1"/>
                        </a:lnTo>
                        <a:lnTo>
                          <a:pt x="0" y="2"/>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10" name="Freeform 277"/>
                  <p:cNvSpPr>
                    <a:spLocks/>
                  </p:cNvSpPr>
                  <p:nvPr/>
                </p:nvSpPr>
                <p:spPr bwMode="auto">
                  <a:xfrm>
                    <a:off x="860" y="2925"/>
                    <a:ext cx="9" cy="4"/>
                  </a:xfrm>
                  <a:custGeom>
                    <a:avLst/>
                    <a:gdLst>
                      <a:gd name="T0" fmla="*/ 2 w 9"/>
                      <a:gd name="T1" fmla="*/ 2 h 4"/>
                      <a:gd name="T2" fmla="*/ 1 w 9"/>
                      <a:gd name="T3" fmla="*/ 3 h 4"/>
                      <a:gd name="T4" fmla="*/ 0 w 9"/>
                      <a:gd name="T5" fmla="*/ 2 h 4"/>
                      <a:gd name="T6" fmla="*/ 0 w 9"/>
                      <a:gd name="T7" fmla="*/ 1 h 4"/>
                      <a:gd name="T8" fmla="*/ 1 w 9"/>
                      <a:gd name="T9" fmla="*/ 1 h 4"/>
                      <a:gd name="T10" fmla="*/ 2 w 9"/>
                      <a:gd name="T11" fmla="*/ 1 h 4"/>
                      <a:gd name="T12" fmla="*/ 3 w 9"/>
                      <a:gd name="T13" fmla="*/ 1 h 4"/>
                      <a:gd name="T14" fmla="*/ 4 w 9"/>
                      <a:gd name="T15" fmla="*/ 0 h 4"/>
                      <a:gd name="T16" fmla="*/ 5 w 9"/>
                      <a:gd name="T17" fmla="*/ 0 h 4"/>
                      <a:gd name="T18" fmla="*/ 6 w 9"/>
                      <a:gd name="T19" fmla="*/ 0 h 4"/>
                      <a:gd name="T20" fmla="*/ 7 w 9"/>
                      <a:gd name="T21" fmla="*/ 0 h 4"/>
                      <a:gd name="T22" fmla="*/ 8 w 9"/>
                      <a:gd name="T23" fmla="*/ 1 h 4"/>
                      <a:gd name="T24" fmla="*/ 8 w 9"/>
                      <a:gd name="T25" fmla="*/ 2 h 4"/>
                      <a:gd name="T26" fmla="*/ 7 w 9"/>
                      <a:gd name="T27" fmla="*/ 2 h 4"/>
                      <a:gd name="T28" fmla="*/ 7 w 9"/>
                      <a:gd name="T29" fmla="*/ 1 h 4"/>
                      <a:gd name="T30" fmla="*/ 6 w 9"/>
                      <a:gd name="T31" fmla="*/ 1 h 4"/>
                      <a:gd name="T32" fmla="*/ 5 w 9"/>
                      <a:gd name="T33" fmla="*/ 2 h 4"/>
                      <a:gd name="T34" fmla="*/ 5 w 9"/>
                      <a:gd name="T35" fmla="*/ 2 h 4"/>
                      <a:gd name="T36" fmla="*/ 4 w 9"/>
                      <a:gd name="T37" fmla="*/ 2 h 4"/>
                      <a:gd name="T38" fmla="*/ 3 w 9"/>
                      <a:gd name="T39" fmla="*/ 2 h 4"/>
                      <a:gd name="T40" fmla="*/ 2 w 9"/>
                      <a:gd name="T41" fmla="*/ 2 h 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
                      <a:gd name="T64" fmla="*/ 0 h 4"/>
                      <a:gd name="T65" fmla="*/ 9 w 9"/>
                      <a:gd name="T66" fmla="*/ 4 h 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 h="4">
                        <a:moveTo>
                          <a:pt x="2" y="2"/>
                        </a:moveTo>
                        <a:lnTo>
                          <a:pt x="1" y="3"/>
                        </a:lnTo>
                        <a:lnTo>
                          <a:pt x="0" y="2"/>
                        </a:lnTo>
                        <a:lnTo>
                          <a:pt x="0" y="1"/>
                        </a:lnTo>
                        <a:lnTo>
                          <a:pt x="1" y="1"/>
                        </a:lnTo>
                        <a:lnTo>
                          <a:pt x="2" y="1"/>
                        </a:lnTo>
                        <a:lnTo>
                          <a:pt x="3" y="1"/>
                        </a:lnTo>
                        <a:lnTo>
                          <a:pt x="4" y="0"/>
                        </a:lnTo>
                        <a:lnTo>
                          <a:pt x="5" y="0"/>
                        </a:lnTo>
                        <a:lnTo>
                          <a:pt x="6" y="0"/>
                        </a:lnTo>
                        <a:lnTo>
                          <a:pt x="7" y="0"/>
                        </a:lnTo>
                        <a:lnTo>
                          <a:pt x="8" y="1"/>
                        </a:lnTo>
                        <a:lnTo>
                          <a:pt x="8" y="2"/>
                        </a:lnTo>
                        <a:lnTo>
                          <a:pt x="7" y="2"/>
                        </a:lnTo>
                        <a:lnTo>
                          <a:pt x="7" y="1"/>
                        </a:lnTo>
                        <a:lnTo>
                          <a:pt x="6" y="1"/>
                        </a:lnTo>
                        <a:lnTo>
                          <a:pt x="5" y="2"/>
                        </a:lnTo>
                        <a:lnTo>
                          <a:pt x="4" y="2"/>
                        </a:lnTo>
                        <a:lnTo>
                          <a:pt x="3" y="2"/>
                        </a:lnTo>
                        <a:lnTo>
                          <a:pt x="2" y="2"/>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11" name="Freeform 278"/>
                  <p:cNvSpPr>
                    <a:spLocks/>
                  </p:cNvSpPr>
                  <p:nvPr/>
                </p:nvSpPr>
                <p:spPr bwMode="auto">
                  <a:xfrm>
                    <a:off x="844" y="2896"/>
                    <a:ext cx="19" cy="24"/>
                  </a:xfrm>
                  <a:custGeom>
                    <a:avLst/>
                    <a:gdLst>
                      <a:gd name="T0" fmla="*/ 0 w 19"/>
                      <a:gd name="T1" fmla="*/ 4 h 24"/>
                      <a:gd name="T2" fmla="*/ 2 w 19"/>
                      <a:gd name="T3" fmla="*/ 2 h 24"/>
                      <a:gd name="T4" fmla="*/ 5 w 19"/>
                      <a:gd name="T5" fmla="*/ 1 h 24"/>
                      <a:gd name="T6" fmla="*/ 8 w 19"/>
                      <a:gd name="T7" fmla="*/ 0 h 24"/>
                      <a:gd name="T8" fmla="*/ 11 w 19"/>
                      <a:gd name="T9" fmla="*/ 0 h 24"/>
                      <a:gd name="T10" fmla="*/ 13 w 19"/>
                      <a:gd name="T11" fmla="*/ 2 h 24"/>
                      <a:gd name="T12" fmla="*/ 15 w 19"/>
                      <a:gd name="T13" fmla="*/ 4 h 24"/>
                      <a:gd name="T14" fmla="*/ 16 w 19"/>
                      <a:gd name="T15" fmla="*/ 11 h 24"/>
                      <a:gd name="T16" fmla="*/ 17 w 19"/>
                      <a:gd name="T17" fmla="*/ 17 h 24"/>
                      <a:gd name="T18" fmla="*/ 18 w 19"/>
                      <a:gd name="T19" fmla="*/ 23 h 24"/>
                      <a:gd name="T20" fmla="*/ 16 w 19"/>
                      <a:gd name="T21" fmla="*/ 22 h 24"/>
                      <a:gd name="T22" fmla="*/ 15 w 19"/>
                      <a:gd name="T23" fmla="*/ 21 h 24"/>
                      <a:gd name="T24" fmla="*/ 12 w 19"/>
                      <a:gd name="T25" fmla="*/ 22 h 24"/>
                      <a:gd name="T26" fmla="*/ 13 w 19"/>
                      <a:gd name="T27" fmla="*/ 16 h 24"/>
                      <a:gd name="T28" fmla="*/ 14 w 19"/>
                      <a:gd name="T29" fmla="*/ 10 h 24"/>
                      <a:gd name="T30" fmla="*/ 14 w 19"/>
                      <a:gd name="T31" fmla="*/ 6 h 24"/>
                      <a:gd name="T32" fmla="*/ 12 w 19"/>
                      <a:gd name="T33" fmla="*/ 3 h 24"/>
                      <a:gd name="T34" fmla="*/ 7 w 19"/>
                      <a:gd name="T35" fmla="*/ 2 h 24"/>
                      <a:gd name="T36" fmla="*/ 0 w 19"/>
                      <a:gd name="T37" fmla="*/ 4 h 2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9"/>
                      <a:gd name="T58" fmla="*/ 0 h 24"/>
                      <a:gd name="T59" fmla="*/ 19 w 19"/>
                      <a:gd name="T60" fmla="*/ 24 h 2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9" h="24">
                        <a:moveTo>
                          <a:pt x="0" y="4"/>
                        </a:moveTo>
                        <a:lnTo>
                          <a:pt x="2" y="2"/>
                        </a:lnTo>
                        <a:lnTo>
                          <a:pt x="5" y="1"/>
                        </a:lnTo>
                        <a:lnTo>
                          <a:pt x="8" y="0"/>
                        </a:lnTo>
                        <a:lnTo>
                          <a:pt x="11" y="0"/>
                        </a:lnTo>
                        <a:lnTo>
                          <a:pt x="13" y="2"/>
                        </a:lnTo>
                        <a:lnTo>
                          <a:pt x="15" y="4"/>
                        </a:lnTo>
                        <a:lnTo>
                          <a:pt x="16" y="11"/>
                        </a:lnTo>
                        <a:lnTo>
                          <a:pt x="17" y="17"/>
                        </a:lnTo>
                        <a:lnTo>
                          <a:pt x="18" y="23"/>
                        </a:lnTo>
                        <a:lnTo>
                          <a:pt x="16" y="22"/>
                        </a:lnTo>
                        <a:lnTo>
                          <a:pt x="15" y="21"/>
                        </a:lnTo>
                        <a:lnTo>
                          <a:pt x="12" y="22"/>
                        </a:lnTo>
                        <a:lnTo>
                          <a:pt x="13" y="16"/>
                        </a:lnTo>
                        <a:lnTo>
                          <a:pt x="14" y="10"/>
                        </a:lnTo>
                        <a:lnTo>
                          <a:pt x="14" y="6"/>
                        </a:lnTo>
                        <a:lnTo>
                          <a:pt x="12" y="3"/>
                        </a:lnTo>
                        <a:lnTo>
                          <a:pt x="7" y="2"/>
                        </a:lnTo>
                        <a:lnTo>
                          <a:pt x="0" y="4"/>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12" name="Freeform 279"/>
                  <p:cNvSpPr>
                    <a:spLocks/>
                  </p:cNvSpPr>
                  <p:nvPr/>
                </p:nvSpPr>
                <p:spPr bwMode="auto">
                  <a:xfrm>
                    <a:off x="869" y="2895"/>
                    <a:ext cx="13" cy="3"/>
                  </a:xfrm>
                  <a:custGeom>
                    <a:avLst/>
                    <a:gdLst>
                      <a:gd name="T0" fmla="*/ 0 w 13"/>
                      <a:gd name="T1" fmla="*/ 0 h 3"/>
                      <a:gd name="T2" fmla="*/ 2 w 13"/>
                      <a:gd name="T3" fmla="*/ 1 h 3"/>
                      <a:gd name="T4" fmla="*/ 4 w 13"/>
                      <a:gd name="T5" fmla="*/ 2 h 3"/>
                      <a:gd name="T6" fmla="*/ 8 w 13"/>
                      <a:gd name="T7" fmla="*/ 2 h 3"/>
                      <a:gd name="T8" fmla="*/ 10 w 13"/>
                      <a:gd name="T9" fmla="*/ 1 h 3"/>
                      <a:gd name="T10" fmla="*/ 12 w 13"/>
                      <a:gd name="T11" fmla="*/ 0 h 3"/>
                      <a:gd name="T12" fmla="*/ 11 w 13"/>
                      <a:gd name="T13" fmla="*/ 0 h 3"/>
                      <a:gd name="T14" fmla="*/ 9 w 13"/>
                      <a:gd name="T15" fmla="*/ 1 h 3"/>
                      <a:gd name="T16" fmla="*/ 6 w 13"/>
                      <a:gd name="T17" fmla="*/ 1 h 3"/>
                      <a:gd name="T18" fmla="*/ 2 w 13"/>
                      <a:gd name="T19" fmla="*/ 0 h 3"/>
                      <a:gd name="T20" fmla="*/ 0 w 13"/>
                      <a:gd name="T21" fmla="*/ 0 h 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3"/>
                      <a:gd name="T35" fmla="*/ 13 w 13"/>
                      <a:gd name="T36" fmla="*/ 3 h 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3">
                        <a:moveTo>
                          <a:pt x="0" y="0"/>
                        </a:moveTo>
                        <a:lnTo>
                          <a:pt x="2" y="1"/>
                        </a:lnTo>
                        <a:lnTo>
                          <a:pt x="4" y="2"/>
                        </a:lnTo>
                        <a:lnTo>
                          <a:pt x="8" y="2"/>
                        </a:lnTo>
                        <a:lnTo>
                          <a:pt x="10" y="1"/>
                        </a:lnTo>
                        <a:lnTo>
                          <a:pt x="12" y="0"/>
                        </a:lnTo>
                        <a:lnTo>
                          <a:pt x="11" y="0"/>
                        </a:lnTo>
                        <a:lnTo>
                          <a:pt x="9" y="1"/>
                        </a:lnTo>
                        <a:lnTo>
                          <a:pt x="6" y="1"/>
                        </a:lnTo>
                        <a:lnTo>
                          <a:pt x="2" y="0"/>
                        </a:lnTo>
                        <a:lnTo>
                          <a:pt x="0"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13" name="Freeform 280"/>
                  <p:cNvSpPr>
                    <a:spLocks/>
                  </p:cNvSpPr>
                  <p:nvPr/>
                </p:nvSpPr>
                <p:spPr bwMode="auto">
                  <a:xfrm>
                    <a:off x="850" y="2900"/>
                    <a:ext cx="4" cy="4"/>
                  </a:xfrm>
                  <a:custGeom>
                    <a:avLst/>
                    <a:gdLst>
                      <a:gd name="T0" fmla="*/ 0 w 4"/>
                      <a:gd name="T1" fmla="*/ 2 h 4"/>
                      <a:gd name="T2" fmla="*/ 1 w 4"/>
                      <a:gd name="T3" fmla="*/ 2 h 4"/>
                      <a:gd name="T4" fmla="*/ 1 w 4"/>
                      <a:gd name="T5" fmla="*/ 2 h 4"/>
                      <a:gd name="T6" fmla="*/ 2 w 4"/>
                      <a:gd name="T7" fmla="*/ 3 h 4"/>
                      <a:gd name="T8" fmla="*/ 3 w 4"/>
                      <a:gd name="T9" fmla="*/ 2 h 4"/>
                      <a:gd name="T10" fmla="*/ 3 w 4"/>
                      <a:gd name="T11" fmla="*/ 1 h 4"/>
                      <a:gd name="T12" fmla="*/ 2 w 4"/>
                      <a:gd name="T13" fmla="*/ 0 h 4"/>
                      <a:gd name="T14" fmla="*/ 1 w 4"/>
                      <a:gd name="T15" fmla="*/ 0 h 4"/>
                      <a:gd name="T16" fmla="*/ 1 w 4"/>
                      <a:gd name="T17" fmla="*/ 0 h 4"/>
                      <a:gd name="T18" fmla="*/ 0 w 4"/>
                      <a:gd name="T19" fmla="*/ 2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
                      <a:gd name="T31" fmla="*/ 0 h 4"/>
                      <a:gd name="T32" fmla="*/ 4 w 4"/>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 h="4">
                        <a:moveTo>
                          <a:pt x="0" y="2"/>
                        </a:moveTo>
                        <a:lnTo>
                          <a:pt x="1" y="2"/>
                        </a:lnTo>
                        <a:lnTo>
                          <a:pt x="2" y="3"/>
                        </a:lnTo>
                        <a:lnTo>
                          <a:pt x="3" y="2"/>
                        </a:lnTo>
                        <a:lnTo>
                          <a:pt x="3" y="1"/>
                        </a:lnTo>
                        <a:lnTo>
                          <a:pt x="2" y="0"/>
                        </a:lnTo>
                        <a:lnTo>
                          <a:pt x="1" y="0"/>
                        </a:lnTo>
                        <a:lnTo>
                          <a:pt x="0" y="2"/>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14" name="Freeform 281"/>
                  <p:cNvSpPr>
                    <a:spLocks/>
                  </p:cNvSpPr>
                  <p:nvPr/>
                </p:nvSpPr>
                <p:spPr bwMode="auto">
                  <a:xfrm>
                    <a:off x="872" y="2900"/>
                    <a:ext cx="5" cy="4"/>
                  </a:xfrm>
                  <a:custGeom>
                    <a:avLst/>
                    <a:gdLst>
                      <a:gd name="T0" fmla="*/ 4 w 5"/>
                      <a:gd name="T1" fmla="*/ 2 h 4"/>
                      <a:gd name="T2" fmla="*/ 3 w 5"/>
                      <a:gd name="T3" fmla="*/ 2 h 4"/>
                      <a:gd name="T4" fmla="*/ 2 w 5"/>
                      <a:gd name="T5" fmla="*/ 3 h 4"/>
                      <a:gd name="T6" fmla="*/ 2 w 5"/>
                      <a:gd name="T7" fmla="*/ 3 h 4"/>
                      <a:gd name="T8" fmla="*/ 1 w 5"/>
                      <a:gd name="T9" fmla="*/ 2 h 4"/>
                      <a:gd name="T10" fmla="*/ 0 w 5"/>
                      <a:gd name="T11" fmla="*/ 1 h 4"/>
                      <a:gd name="T12" fmla="*/ 1 w 5"/>
                      <a:gd name="T13" fmla="*/ 1 h 4"/>
                      <a:gd name="T14" fmla="*/ 2 w 5"/>
                      <a:gd name="T15" fmla="*/ 0 h 4"/>
                      <a:gd name="T16" fmla="*/ 3 w 5"/>
                      <a:gd name="T17" fmla="*/ 1 h 4"/>
                      <a:gd name="T18" fmla="*/ 4 w 5"/>
                      <a:gd name="T19" fmla="*/ 2 h 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
                      <a:gd name="T31" fmla="*/ 0 h 4"/>
                      <a:gd name="T32" fmla="*/ 5 w 5"/>
                      <a:gd name="T33" fmla="*/ 4 h 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 h="4">
                        <a:moveTo>
                          <a:pt x="4" y="2"/>
                        </a:moveTo>
                        <a:lnTo>
                          <a:pt x="3" y="2"/>
                        </a:lnTo>
                        <a:lnTo>
                          <a:pt x="2" y="3"/>
                        </a:lnTo>
                        <a:lnTo>
                          <a:pt x="1" y="2"/>
                        </a:lnTo>
                        <a:lnTo>
                          <a:pt x="0" y="1"/>
                        </a:lnTo>
                        <a:lnTo>
                          <a:pt x="1" y="1"/>
                        </a:lnTo>
                        <a:lnTo>
                          <a:pt x="2" y="0"/>
                        </a:lnTo>
                        <a:lnTo>
                          <a:pt x="3" y="1"/>
                        </a:lnTo>
                        <a:lnTo>
                          <a:pt x="4" y="2"/>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108807" name="Freeform 283"/>
                <p:cNvSpPr>
                  <a:spLocks/>
                </p:cNvSpPr>
                <p:nvPr/>
              </p:nvSpPr>
              <p:spPr bwMode="auto">
                <a:xfrm>
                  <a:off x="788" y="2850"/>
                  <a:ext cx="110" cy="95"/>
                </a:xfrm>
                <a:custGeom>
                  <a:avLst/>
                  <a:gdLst>
                    <a:gd name="T0" fmla="*/ 54 w 110"/>
                    <a:gd name="T1" fmla="*/ 3 h 95"/>
                    <a:gd name="T2" fmla="*/ 43 w 110"/>
                    <a:gd name="T3" fmla="*/ 4 h 95"/>
                    <a:gd name="T4" fmla="*/ 34 w 110"/>
                    <a:gd name="T5" fmla="*/ 9 h 95"/>
                    <a:gd name="T6" fmla="*/ 21 w 110"/>
                    <a:gd name="T7" fmla="*/ 19 h 95"/>
                    <a:gd name="T8" fmla="*/ 14 w 110"/>
                    <a:gd name="T9" fmla="*/ 35 h 95"/>
                    <a:gd name="T10" fmla="*/ 9 w 110"/>
                    <a:gd name="T11" fmla="*/ 45 h 95"/>
                    <a:gd name="T12" fmla="*/ 3 w 110"/>
                    <a:gd name="T13" fmla="*/ 53 h 95"/>
                    <a:gd name="T14" fmla="*/ 0 w 110"/>
                    <a:gd name="T15" fmla="*/ 60 h 95"/>
                    <a:gd name="T16" fmla="*/ 4 w 110"/>
                    <a:gd name="T17" fmla="*/ 69 h 95"/>
                    <a:gd name="T18" fmla="*/ 9 w 110"/>
                    <a:gd name="T19" fmla="*/ 75 h 95"/>
                    <a:gd name="T20" fmla="*/ 18 w 110"/>
                    <a:gd name="T21" fmla="*/ 79 h 95"/>
                    <a:gd name="T22" fmla="*/ 27 w 110"/>
                    <a:gd name="T23" fmla="*/ 84 h 95"/>
                    <a:gd name="T24" fmla="*/ 31 w 110"/>
                    <a:gd name="T25" fmla="*/ 88 h 95"/>
                    <a:gd name="T26" fmla="*/ 41 w 110"/>
                    <a:gd name="T27" fmla="*/ 94 h 95"/>
                    <a:gd name="T28" fmla="*/ 47 w 110"/>
                    <a:gd name="T29" fmla="*/ 91 h 95"/>
                    <a:gd name="T30" fmla="*/ 44 w 110"/>
                    <a:gd name="T31" fmla="*/ 64 h 95"/>
                    <a:gd name="T32" fmla="*/ 47 w 110"/>
                    <a:gd name="T33" fmla="*/ 41 h 95"/>
                    <a:gd name="T34" fmla="*/ 52 w 110"/>
                    <a:gd name="T35" fmla="*/ 27 h 95"/>
                    <a:gd name="T36" fmla="*/ 61 w 110"/>
                    <a:gd name="T37" fmla="*/ 18 h 95"/>
                    <a:gd name="T38" fmla="*/ 67 w 110"/>
                    <a:gd name="T39" fmla="*/ 15 h 95"/>
                    <a:gd name="T40" fmla="*/ 74 w 110"/>
                    <a:gd name="T41" fmla="*/ 16 h 95"/>
                    <a:gd name="T42" fmla="*/ 80 w 110"/>
                    <a:gd name="T43" fmla="*/ 19 h 95"/>
                    <a:gd name="T44" fmla="*/ 88 w 110"/>
                    <a:gd name="T45" fmla="*/ 25 h 95"/>
                    <a:gd name="T46" fmla="*/ 90 w 110"/>
                    <a:gd name="T47" fmla="*/ 30 h 95"/>
                    <a:gd name="T48" fmla="*/ 92 w 110"/>
                    <a:gd name="T49" fmla="*/ 37 h 95"/>
                    <a:gd name="T50" fmla="*/ 93 w 110"/>
                    <a:gd name="T51" fmla="*/ 42 h 95"/>
                    <a:gd name="T52" fmla="*/ 92 w 110"/>
                    <a:gd name="T53" fmla="*/ 48 h 95"/>
                    <a:gd name="T54" fmla="*/ 92 w 110"/>
                    <a:gd name="T55" fmla="*/ 53 h 95"/>
                    <a:gd name="T56" fmla="*/ 94 w 110"/>
                    <a:gd name="T57" fmla="*/ 65 h 95"/>
                    <a:gd name="T58" fmla="*/ 92 w 110"/>
                    <a:gd name="T59" fmla="*/ 73 h 95"/>
                    <a:gd name="T60" fmla="*/ 92 w 110"/>
                    <a:gd name="T61" fmla="*/ 80 h 95"/>
                    <a:gd name="T62" fmla="*/ 101 w 110"/>
                    <a:gd name="T63" fmla="*/ 82 h 95"/>
                    <a:gd name="T64" fmla="*/ 106 w 110"/>
                    <a:gd name="T65" fmla="*/ 78 h 95"/>
                    <a:gd name="T66" fmla="*/ 109 w 110"/>
                    <a:gd name="T67" fmla="*/ 72 h 95"/>
                    <a:gd name="T68" fmla="*/ 107 w 110"/>
                    <a:gd name="T69" fmla="*/ 59 h 95"/>
                    <a:gd name="T70" fmla="*/ 102 w 110"/>
                    <a:gd name="T71" fmla="*/ 47 h 95"/>
                    <a:gd name="T72" fmla="*/ 95 w 110"/>
                    <a:gd name="T73" fmla="*/ 34 h 95"/>
                    <a:gd name="T74" fmla="*/ 91 w 110"/>
                    <a:gd name="T75" fmla="*/ 23 h 95"/>
                    <a:gd name="T76" fmla="*/ 87 w 110"/>
                    <a:gd name="T77" fmla="*/ 15 h 95"/>
                    <a:gd name="T78" fmla="*/ 82 w 110"/>
                    <a:gd name="T79" fmla="*/ 10 h 95"/>
                    <a:gd name="T80" fmla="*/ 75 w 110"/>
                    <a:gd name="T81" fmla="*/ 6 h 95"/>
                    <a:gd name="T82" fmla="*/ 62 w 110"/>
                    <a:gd name="T83" fmla="*/ 0 h 95"/>
                    <a:gd name="T84" fmla="*/ 54 w 110"/>
                    <a:gd name="T85" fmla="*/ 3 h 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10"/>
                    <a:gd name="T130" fmla="*/ 0 h 95"/>
                    <a:gd name="T131" fmla="*/ 110 w 110"/>
                    <a:gd name="T132" fmla="*/ 95 h 9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10" h="95">
                      <a:moveTo>
                        <a:pt x="54" y="3"/>
                      </a:moveTo>
                      <a:lnTo>
                        <a:pt x="43" y="4"/>
                      </a:lnTo>
                      <a:lnTo>
                        <a:pt x="34" y="9"/>
                      </a:lnTo>
                      <a:lnTo>
                        <a:pt x="21" y="19"/>
                      </a:lnTo>
                      <a:lnTo>
                        <a:pt x="14" y="35"/>
                      </a:lnTo>
                      <a:lnTo>
                        <a:pt x="9" y="45"/>
                      </a:lnTo>
                      <a:lnTo>
                        <a:pt x="3" y="53"/>
                      </a:lnTo>
                      <a:lnTo>
                        <a:pt x="0" y="60"/>
                      </a:lnTo>
                      <a:lnTo>
                        <a:pt x="4" y="69"/>
                      </a:lnTo>
                      <a:lnTo>
                        <a:pt x="9" y="75"/>
                      </a:lnTo>
                      <a:lnTo>
                        <a:pt x="18" y="79"/>
                      </a:lnTo>
                      <a:lnTo>
                        <a:pt x="27" y="84"/>
                      </a:lnTo>
                      <a:lnTo>
                        <a:pt x="31" y="88"/>
                      </a:lnTo>
                      <a:lnTo>
                        <a:pt x="41" y="94"/>
                      </a:lnTo>
                      <a:lnTo>
                        <a:pt x="47" y="91"/>
                      </a:lnTo>
                      <a:lnTo>
                        <a:pt x="44" y="64"/>
                      </a:lnTo>
                      <a:lnTo>
                        <a:pt x="47" y="41"/>
                      </a:lnTo>
                      <a:lnTo>
                        <a:pt x="52" y="27"/>
                      </a:lnTo>
                      <a:lnTo>
                        <a:pt x="61" y="18"/>
                      </a:lnTo>
                      <a:lnTo>
                        <a:pt x="67" y="15"/>
                      </a:lnTo>
                      <a:lnTo>
                        <a:pt x="74" y="16"/>
                      </a:lnTo>
                      <a:lnTo>
                        <a:pt x="80" y="19"/>
                      </a:lnTo>
                      <a:lnTo>
                        <a:pt x="88" y="25"/>
                      </a:lnTo>
                      <a:lnTo>
                        <a:pt x="90" y="30"/>
                      </a:lnTo>
                      <a:lnTo>
                        <a:pt x="92" y="37"/>
                      </a:lnTo>
                      <a:lnTo>
                        <a:pt x="93" y="42"/>
                      </a:lnTo>
                      <a:lnTo>
                        <a:pt x="92" y="48"/>
                      </a:lnTo>
                      <a:lnTo>
                        <a:pt x="92" y="53"/>
                      </a:lnTo>
                      <a:lnTo>
                        <a:pt x="94" y="65"/>
                      </a:lnTo>
                      <a:lnTo>
                        <a:pt x="92" y="73"/>
                      </a:lnTo>
                      <a:lnTo>
                        <a:pt x="92" y="80"/>
                      </a:lnTo>
                      <a:lnTo>
                        <a:pt x="101" y="82"/>
                      </a:lnTo>
                      <a:lnTo>
                        <a:pt x="106" y="78"/>
                      </a:lnTo>
                      <a:lnTo>
                        <a:pt x="109" y="72"/>
                      </a:lnTo>
                      <a:lnTo>
                        <a:pt x="107" y="59"/>
                      </a:lnTo>
                      <a:lnTo>
                        <a:pt x="102" y="47"/>
                      </a:lnTo>
                      <a:lnTo>
                        <a:pt x="95" y="34"/>
                      </a:lnTo>
                      <a:lnTo>
                        <a:pt x="91" y="23"/>
                      </a:lnTo>
                      <a:lnTo>
                        <a:pt x="87" y="15"/>
                      </a:lnTo>
                      <a:lnTo>
                        <a:pt x="82" y="10"/>
                      </a:lnTo>
                      <a:lnTo>
                        <a:pt x="75" y="6"/>
                      </a:lnTo>
                      <a:lnTo>
                        <a:pt x="62" y="0"/>
                      </a:lnTo>
                      <a:lnTo>
                        <a:pt x="54" y="3"/>
                      </a:lnTo>
                    </a:path>
                  </a:pathLst>
                </a:custGeom>
                <a:solidFill>
                  <a:srgbClr val="9FFF9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808" name="Freeform 284"/>
                <p:cNvSpPr>
                  <a:spLocks/>
                </p:cNvSpPr>
                <p:nvPr/>
              </p:nvSpPr>
              <p:spPr bwMode="auto">
                <a:xfrm>
                  <a:off x="772" y="2943"/>
                  <a:ext cx="73" cy="117"/>
                </a:xfrm>
                <a:custGeom>
                  <a:avLst/>
                  <a:gdLst>
                    <a:gd name="T0" fmla="*/ 43 w 73"/>
                    <a:gd name="T1" fmla="*/ 0 h 117"/>
                    <a:gd name="T2" fmla="*/ 44 w 73"/>
                    <a:gd name="T3" fmla="*/ 14 h 117"/>
                    <a:gd name="T4" fmla="*/ 49 w 73"/>
                    <a:gd name="T5" fmla="*/ 28 h 117"/>
                    <a:gd name="T6" fmla="*/ 54 w 73"/>
                    <a:gd name="T7" fmla="*/ 36 h 117"/>
                    <a:gd name="T8" fmla="*/ 60 w 73"/>
                    <a:gd name="T9" fmla="*/ 42 h 117"/>
                    <a:gd name="T10" fmla="*/ 59 w 73"/>
                    <a:gd name="T11" fmla="*/ 53 h 117"/>
                    <a:gd name="T12" fmla="*/ 64 w 73"/>
                    <a:gd name="T13" fmla="*/ 70 h 117"/>
                    <a:gd name="T14" fmla="*/ 69 w 73"/>
                    <a:gd name="T15" fmla="*/ 93 h 117"/>
                    <a:gd name="T16" fmla="*/ 72 w 73"/>
                    <a:gd name="T17" fmla="*/ 116 h 117"/>
                    <a:gd name="T18" fmla="*/ 30 w 73"/>
                    <a:gd name="T19" fmla="*/ 116 h 117"/>
                    <a:gd name="T20" fmla="*/ 25 w 73"/>
                    <a:gd name="T21" fmla="*/ 111 h 117"/>
                    <a:gd name="T22" fmla="*/ 20 w 73"/>
                    <a:gd name="T23" fmla="*/ 104 h 117"/>
                    <a:gd name="T24" fmla="*/ 14 w 73"/>
                    <a:gd name="T25" fmla="*/ 94 h 117"/>
                    <a:gd name="T26" fmla="*/ 10 w 73"/>
                    <a:gd name="T27" fmla="*/ 83 h 117"/>
                    <a:gd name="T28" fmla="*/ 5 w 73"/>
                    <a:gd name="T29" fmla="*/ 71 h 117"/>
                    <a:gd name="T30" fmla="*/ 2 w 73"/>
                    <a:gd name="T31" fmla="*/ 58 h 117"/>
                    <a:gd name="T32" fmla="*/ 1 w 73"/>
                    <a:gd name="T33" fmla="*/ 47 h 117"/>
                    <a:gd name="T34" fmla="*/ 0 w 73"/>
                    <a:gd name="T35" fmla="*/ 41 h 117"/>
                    <a:gd name="T36" fmla="*/ 9 w 73"/>
                    <a:gd name="T37" fmla="*/ 41 h 117"/>
                    <a:gd name="T38" fmla="*/ 17 w 73"/>
                    <a:gd name="T39" fmla="*/ 39 h 117"/>
                    <a:gd name="T40" fmla="*/ 26 w 73"/>
                    <a:gd name="T41" fmla="*/ 31 h 117"/>
                    <a:gd name="T42" fmla="*/ 32 w 73"/>
                    <a:gd name="T43" fmla="*/ 20 h 117"/>
                    <a:gd name="T44" fmla="*/ 43 w 73"/>
                    <a:gd name="T45" fmla="*/ 0 h 1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3"/>
                    <a:gd name="T70" fmla="*/ 0 h 117"/>
                    <a:gd name="T71" fmla="*/ 73 w 73"/>
                    <a:gd name="T72" fmla="*/ 117 h 11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3" h="117">
                      <a:moveTo>
                        <a:pt x="43" y="0"/>
                      </a:moveTo>
                      <a:lnTo>
                        <a:pt x="44" y="14"/>
                      </a:lnTo>
                      <a:lnTo>
                        <a:pt x="49" y="28"/>
                      </a:lnTo>
                      <a:lnTo>
                        <a:pt x="54" y="36"/>
                      </a:lnTo>
                      <a:lnTo>
                        <a:pt x="60" y="42"/>
                      </a:lnTo>
                      <a:lnTo>
                        <a:pt x="59" y="53"/>
                      </a:lnTo>
                      <a:lnTo>
                        <a:pt x="64" y="70"/>
                      </a:lnTo>
                      <a:lnTo>
                        <a:pt x="69" y="93"/>
                      </a:lnTo>
                      <a:lnTo>
                        <a:pt x="72" y="116"/>
                      </a:lnTo>
                      <a:lnTo>
                        <a:pt x="30" y="116"/>
                      </a:lnTo>
                      <a:lnTo>
                        <a:pt x="25" y="111"/>
                      </a:lnTo>
                      <a:lnTo>
                        <a:pt x="20" y="104"/>
                      </a:lnTo>
                      <a:lnTo>
                        <a:pt x="14" y="94"/>
                      </a:lnTo>
                      <a:lnTo>
                        <a:pt x="10" y="83"/>
                      </a:lnTo>
                      <a:lnTo>
                        <a:pt x="5" y="71"/>
                      </a:lnTo>
                      <a:lnTo>
                        <a:pt x="2" y="58"/>
                      </a:lnTo>
                      <a:lnTo>
                        <a:pt x="1" y="47"/>
                      </a:lnTo>
                      <a:lnTo>
                        <a:pt x="0" y="41"/>
                      </a:lnTo>
                      <a:lnTo>
                        <a:pt x="9" y="41"/>
                      </a:lnTo>
                      <a:lnTo>
                        <a:pt x="17" y="39"/>
                      </a:lnTo>
                      <a:lnTo>
                        <a:pt x="26" y="31"/>
                      </a:lnTo>
                      <a:lnTo>
                        <a:pt x="32" y="20"/>
                      </a:lnTo>
                      <a:lnTo>
                        <a:pt x="43"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sp>
          <p:nvSpPr>
            <p:cNvPr id="108799" name="Freeform 287"/>
            <p:cNvSpPr>
              <a:spLocks/>
            </p:cNvSpPr>
            <p:nvPr/>
          </p:nvSpPr>
          <p:spPr bwMode="auto">
            <a:xfrm>
              <a:off x="696" y="3049"/>
              <a:ext cx="309" cy="51"/>
            </a:xfrm>
            <a:custGeom>
              <a:avLst/>
              <a:gdLst>
                <a:gd name="T0" fmla="*/ 0 w 309"/>
                <a:gd name="T1" fmla="*/ 0 h 51"/>
                <a:gd name="T2" fmla="*/ 308 w 309"/>
                <a:gd name="T3" fmla="*/ 0 h 51"/>
                <a:gd name="T4" fmla="*/ 308 w 309"/>
                <a:gd name="T5" fmla="*/ 50 h 51"/>
                <a:gd name="T6" fmla="*/ 0 w 309"/>
                <a:gd name="T7" fmla="*/ 50 h 51"/>
                <a:gd name="T8" fmla="*/ 0 w 309"/>
                <a:gd name="T9" fmla="*/ 0 h 51"/>
                <a:gd name="T10" fmla="*/ 0 60000 65536"/>
                <a:gd name="T11" fmla="*/ 0 60000 65536"/>
                <a:gd name="T12" fmla="*/ 0 60000 65536"/>
                <a:gd name="T13" fmla="*/ 0 60000 65536"/>
                <a:gd name="T14" fmla="*/ 0 60000 65536"/>
                <a:gd name="T15" fmla="*/ 0 w 309"/>
                <a:gd name="T16" fmla="*/ 0 h 51"/>
                <a:gd name="T17" fmla="*/ 309 w 309"/>
                <a:gd name="T18" fmla="*/ 51 h 51"/>
              </a:gdLst>
              <a:ahLst/>
              <a:cxnLst>
                <a:cxn ang="T10">
                  <a:pos x="T0" y="T1"/>
                </a:cxn>
                <a:cxn ang="T11">
                  <a:pos x="T2" y="T3"/>
                </a:cxn>
                <a:cxn ang="T12">
                  <a:pos x="T4" y="T5"/>
                </a:cxn>
                <a:cxn ang="T13">
                  <a:pos x="T6" y="T7"/>
                </a:cxn>
                <a:cxn ang="T14">
                  <a:pos x="T8" y="T9"/>
                </a:cxn>
              </a:cxnLst>
              <a:rect l="T15" t="T16" r="T17" b="T18"/>
              <a:pathLst>
                <a:path w="309" h="51">
                  <a:moveTo>
                    <a:pt x="0" y="0"/>
                  </a:moveTo>
                  <a:lnTo>
                    <a:pt x="308" y="0"/>
                  </a:lnTo>
                  <a:lnTo>
                    <a:pt x="308" y="50"/>
                  </a:lnTo>
                  <a:lnTo>
                    <a:pt x="0" y="50"/>
                  </a:lnTo>
                  <a:lnTo>
                    <a:pt x="0" y="0"/>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grpSp>
      <p:sp>
        <p:nvSpPr>
          <p:cNvPr id="108613" name="Rectangle 289"/>
          <p:cNvSpPr>
            <a:spLocks noChangeArrowheads="1"/>
          </p:cNvSpPr>
          <p:nvPr/>
        </p:nvSpPr>
        <p:spPr bwMode="auto">
          <a:xfrm>
            <a:off x="1096963" y="4386263"/>
            <a:ext cx="493712" cy="25400"/>
          </a:xfrm>
          <a:prstGeom prst="rect">
            <a:avLst/>
          </a:prstGeom>
          <a:solidFill>
            <a:srgbClr val="008000"/>
          </a:solidFill>
          <a:ln w="12700">
            <a:solidFill>
              <a:srgbClr val="DFFFBF"/>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nvGrpSpPr>
          <p:cNvPr id="108614" name="Group 294"/>
          <p:cNvGrpSpPr>
            <a:grpSpLocks/>
          </p:cNvGrpSpPr>
          <p:nvPr/>
        </p:nvGrpSpPr>
        <p:grpSpPr bwMode="auto">
          <a:xfrm>
            <a:off x="798513" y="4386263"/>
            <a:ext cx="188912" cy="207962"/>
            <a:chOff x="503" y="2763"/>
            <a:chExt cx="119" cy="131"/>
          </a:xfrm>
        </p:grpSpPr>
        <p:sp>
          <p:nvSpPr>
            <p:cNvPr id="108794" name="Freeform 290"/>
            <p:cNvSpPr>
              <a:spLocks/>
            </p:cNvSpPr>
            <p:nvPr/>
          </p:nvSpPr>
          <p:spPr bwMode="auto">
            <a:xfrm>
              <a:off x="577" y="2774"/>
              <a:ext cx="45" cy="120"/>
            </a:xfrm>
            <a:custGeom>
              <a:avLst/>
              <a:gdLst>
                <a:gd name="T0" fmla="*/ 4 w 45"/>
                <a:gd name="T1" fmla="*/ 50 h 120"/>
                <a:gd name="T2" fmla="*/ 3 w 45"/>
                <a:gd name="T3" fmla="*/ 43 h 120"/>
                <a:gd name="T4" fmla="*/ 1 w 45"/>
                <a:gd name="T5" fmla="*/ 34 h 120"/>
                <a:gd name="T6" fmla="*/ 0 w 45"/>
                <a:gd name="T7" fmla="*/ 23 h 120"/>
                <a:gd name="T8" fmla="*/ 2 w 45"/>
                <a:gd name="T9" fmla="*/ 12 h 120"/>
                <a:gd name="T10" fmla="*/ 6 w 45"/>
                <a:gd name="T11" fmla="*/ 0 h 120"/>
                <a:gd name="T12" fmla="*/ 11 w 45"/>
                <a:gd name="T13" fmla="*/ 11 h 120"/>
                <a:gd name="T14" fmla="*/ 14 w 45"/>
                <a:gd name="T15" fmla="*/ 20 h 120"/>
                <a:gd name="T16" fmla="*/ 15 w 45"/>
                <a:gd name="T17" fmla="*/ 30 h 120"/>
                <a:gd name="T18" fmla="*/ 15 w 45"/>
                <a:gd name="T19" fmla="*/ 42 h 120"/>
                <a:gd name="T20" fmla="*/ 13 w 45"/>
                <a:gd name="T21" fmla="*/ 51 h 120"/>
                <a:gd name="T22" fmla="*/ 12 w 45"/>
                <a:gd name="T23" fmla="*/ 56 h 120"/>
                <a:gd name="T24" fmla="*/ 15 w 45"/>
                <a:gd name="T25" fmla="*/ 51 h 120"/>
                <a:gd name="T26" fmla="*/ 21 w 45"/>
                <a:gd name="T27" fmla="*/ 44 h 120"/>
                <a:gd name="T28" fmla="*/ 27 w 45"/>
                <a:gd name="T29" fmla="*/ 40 h 120"/>
                <a:gd name="T30" fmla="*/ 32 w 45"/>
                <a:gd name="T31" fmla="*/ 37 h 120"/>
                <a:gd name="T32" fmla="*/ 39 w 45"/>
                <a:gd name="T33" fmla="*/ 35 h 120"/>
                <a:gd name="T34" fmla="*/ 44 w 45"/>
                <a:gd name="T35" fmla="*/ 34 h 120"/>
                <a:gd name="T36" fmla="*/ 42 w 45"/>
                <a:gd name="T37" fmla="*/ 42 h 120"/>
                <a:gd name="T38" fmla="*/ 39 w 45"/>
                <a:gd name="T39" fmla="*/ 50 h 120"/>
                <a:gd name="T40" fmla="*/ 33 w 45"/>
                <a:gd name="T41" fmla="*/ 58 h 120"/>
                <a:gd name="T42" fmla="*/ 29 w 45"/>
                <a:gd name="T43" fmla="*/ 62 h 120"/>
                <a:gd name="T44" fmla="*/ 21 w 45"/>
                <a:gd name="T45" fmla="*/ 65 h 120"/>
                <a:gd name="T46" fmla="*/ 14 w 45"/>
                <a:gd name="T47" fmla="*/ 66 h 120"/>
                <a:gd name="T48" fmla="*/ 22 w 45"/>
                <a:gd name="T49" fmla="*/ 71 h 120"/>
                <a:gd name="T50" fmla="*/ 27 w 45"/>
                <a:gd name="T51" fmla="*/ 75 h 120"/>
                <a:gd name="T52" fmla="*/ 30 w 45"/>
                <a:gd name="T53" fmla="*/ 80 h 120"/>
                <a:gd name="T54" fmla="*/ 33 w 45"/>
                <a:gd name="T55" fmla="*/ 86 h 120"/>
                <a:gd name="T56" fmla="*/ 33 w 45"/>
                <a:gd name="T57" fmla="*/ 92 h 120"/>
                <a:gd name="T58" fmla="*/ 35 w 45"/>
                <a:gd name="T59" fmla="*/ 100 h 120"/>
                <a:gd name="T60" fmla="*/ 25 w 45"/>
                <a:gd name="T61" fmla="*/ 96 h 120"/>
                <a:gd name="T62" fmla="*/ 19 w 45"/>
                <a:gd name="T63" fmla="*/ 91 h 120"/>
                <a:gd name="T64" fmla="*/ 16 w 45"/>
                <a:gd name="T65" fmla="*/ 86 h 120"/>
                <a:gd name="T66" fmla="*/ 11 w 45"/>
                <a:gd name="T67" fmla="*/ 75 h 120"/>
                <a:gd name="T68" fmla="*/ 15 w 45"/>
                <a:gd name="T69" fmla="*/ 85 h 120"/>
                <a:gd name="T70" fmla="*/ 16 w 45"/>
                <a:gd name="T71" fmla="*/ 95 h 120"/>
                <a:gd name="T72" fmla="*/ 17 w 45"/>
                <a:gd name="T73" fmla="*/ 102 h 120"/>
                <a:gd name="T74" fmla="*/ 16 w 45"/>
                <a:gd name="T75" fmla="*/ 112 h 120"/>
                <a:gd name="T76" fmla="*/ 16 w 45"/>
                <a:gd name="T77" fmla="*/ 119 h 120"/>
                <a:gd name="T78" fmla="*/ 8 w 45"/>
                <a:gd name="T79" fmla="*/ 110 h 120"/>
                <a:gd name="T80" fmla="*/ 3 w 45"/>
                <a:gd name="T81" fmla="*/ 98 h 120"/>
                <a:gd name="T82" fmla="*/ 2 w 45"/>
                <a:gd name="T83" fmla="*/ 86 h 120"/>
                <a:gd name="T84" fmla="*/ 4 w 45"/>
                <a:gd name="T85" fmla="*/ 73 h 120"/>
                <a:gd name="T86" fmla="*/ 4 w 45"/>
                <a:gd name="T87" fmla="*/ 63 h 120"/>
                <a:gd name="T88" fmla="*/ 4 w 45"/>
                <a:gd name="T89" fmla="*/ 57 h 120"/>
                <a:gd name="T90" fmla="*/ 4 w 45"/>
                <a:gd name="T91" fmla="*/ 50 h 1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
                <a:gd name="T139" fmla="*/ 0 h 120"/>
                <a:gd name="T140" fmla="*/ 45 w 45"/>
                <a:gd name="T141" fmla="*/ 120 h 12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 h="120">
                  <a:moveTo>
                    <a:pt x="4" y="50"/>
                  </a:moveTo>
                  <a:lnTo>
                    <a:pt x="3" y="43"/>
                  </a:lnTo>
                  <a:lnTo>
                    <a:pt x="1" y="34"/>
                  </a:lnTo>
                  <a:lnTo>
                    <a:pt x="0" y="23"/>
                  </a:lnTo>
                  <a:lnTo>
                    <a:pt x="2" y="12"/>
                  </a:lnTo>
                  <a:lnTo>
                    <a:pt x="6" y="0"/>
                  </a:lnTo>
                  <a:lnTo>
                    <a:pt x="11" y="11"/>
                  </a:lnTo>
                  <a:lnTo>
                    <a:pt x="14" y="20"/>
                  </a:lnTo>
                  <a:lnTo>
                    <a:pt x="15" y="30"/>
                  </a:lnTo>
                  <a:lnTo>
                    <a:pt x="15" y="42"/>
                  </a:lnTo>
                  <a:lnTo>
                    <a:pt x="13" y="51"/>
                  </a:lnTo>
                  <a:lnTo>
                    <a:pt x="12" y="56"/>
                  </a:lnTo>
                  <a:lnTo>
                    <a:pt x="15" y="51"/>
                  </a:lnTo>
                  <a:lnTo>
                    <a:pt x="21" y="44"/>
                  </a:lnTo>
                  <a:lnTo>
                    <a:pt x="27" y="40"/>
                  </a:lnTo>
                  <a:lnTo>
                    <a:pt x="32" y="37"/>
                  </a:lnTo>
                  <a:lnTo>
                    <a:pt x="39" y="35"/>
                  </a:lnTo>
                  <a:lnTo>
                    <a:pt x="44" y="34"/>
                  </a:lnTo>
                  <a:lnTo>
                    <a:pt x="42" y="42"/>
                  </a:lnTo>
                  <a:lnTo>
                    <a:pt x="39" y="50"/>
                  </a:lnTo>
                  <a:lnTo>
                    <a:pt x="33" y="58"/>
                  </a:lnTo>
                  <a:lnTo>
                    <a:pt x="29" y="62"/>
                  </a:lnTo>
                  <a:lnTo>
                    <a:pt x="21" y="65"/>
                  </a:lnTo>
                  <a:lnTo>
                    <a:pt x="14" y="66"/>
                  </a:lnTo>
                  <a:lnTo>
                    <a:pt x="22" y="71"/>
                  </a:lnTo>
                  <a:lnTo>
                    <a:pt x="27" y="75"/>
                  </a:lnTo>
                  <a:lnTo>
                    <a:pt x="30" y="80"/>
                  </a:lnTo>
                  <a:lnTo>
                    <a:pt x="33" y="86"/>
                  </a:lnTo>
                  <a:lnTo>
                    <a:pt x="33" y="92"/>
                  </a:lnTo>
                  <a:lnTo>
                    <a:pt x="35" y="100"/>
                  </a:lnTo>
                  <a:lnTo>
                    <a:pt x="25" y="96"/>
                  </a:lnTo>
                  <a:lnTo>
                    <a:pt x="19" y="91"/>
                  </a:lnTo>
                  <a:lnTo>
                    <a:pt x="16" y="86"/>
                  </a:lnTo>
                  <a:lnTo>
                    <a:pt x="11" y="75"/>
                  </a:lnTo>
                  <a:lnTo>
                    <a:pt x="15" y="85"/>
                  </a:lnTo>
                  <a:lnTo>
                    <a:pt x="16" y="95"/>
                  </a:lnTo>
                  <a:lnTo>
                    <a:pt x="17" y="102"/>
                  </a:lnTo>
                  <a:lnTo>
                    <a:pt x="16" y="112"/>
                  </a:lnTo>
                  <a:lnTo>
                    <a:pt x="16" y="119"/>
                  </a:lnTo>
                  <a:lnTo>
                    <a:pt x="8" y="110"/>
                  </a:lnTo>
                  <a:lnTo>
                    <a:pt x="3" y="98"/>
                  </a:lnTo>
                  <a:lnTo>
                    <a:pt x="2" y="86"/>
                  </a:lnTo>
                  <a:lnTo>
                    <a:pt x="4" y="73"/>
                  </a:lnTo>
                  <a:lnTo>
                    <a:pt x="4" y="63"/>
                  </a:lnTo>
                  <a:lnTo>
                    <a:pt x="4" y="57"/>
                  </a:lnTo>
                  <a:lnTo>
                    <a:pt x="4" y="50"/>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795" name="Freeform 291"/>
            <p:cNvSpPr>
              <a:spLocks/>
            </p:cNvSpPr>
            <p:nvPr/>
          </p:nvSpPr>
          <p:spPr bwMode="auto">
            <a:xfrm>
              <a:off x="503" y="2763"/>
              <a:ext cx="33" cy="55"/>
            </a:xfrm>
            <a:custGeom>
              <a:avLst/>
              <a:gdLst>
                <a:gd name="T0" fmla="*/ 13 w 33"/>
                <a:gd name="T1" fmla="*/ 48 h 55"/>
                <a:gd name="T2" fmla="*/ 8 w 33"/>
                <a:gd name="T3" fmla="*/ 43 h 55"/>
                <a:gd name="T4" fmla="*/ 5 w 33"/>
                <a:gd name="T5" fmla="*/ 38 h 55"/>
                <a:gd name="T6" fmla="*/ 2 w 33"/>
                <a:gd name="T7" fmla="*/ 32 h 55"/>
                <a:gd name="T8" fmla="*/ 2 w 33"/>
                <a:gd name="T9" fmla="*/ 27 h 55"/>
                <a:gd name="T10" fmla="*/ 0 w 33"/>
                <a:gd name="T11" fmla="*/ 19 h 55"/>
                <a:gd name="T12" fmla="*/ 10 w 33"/>
                <a:gd name="T13" fmla="*/ 22 h 55"/>
                <a:gd name="T14" fmla="*/ 16 w 33"/>
                <a:gd name="T15" fmla="*/ 28 h 55"/>
                <a:gd name="T16" fmla="*/ 19 w 33"/>
                <a:gd name="T17" fmla="*/ 33 h 55"/>
                <a:gd name="T18" fmla="*/ 24 w 33"/>
                <a:gd name="T19" fmla="*/ 43 h 55"/>
                <a:gd name="T20" fmla="*/ 20 w 33"/>
                <a:gd name="T21" fmla="*/ 34 h 55"/>
                <a:gd name="T22" fmla="*/ 18 w 33"/>
                <a:gd name="T23" fmla="*/ 23 h 55"/>
                <a:gd name="T24" fmla="*/ 18 w 33"/>
                <a:gd name="T25" fmla="*/ 16 h 55"/>
                <a:gd name="T26" fmla="*/ 19 w 33"/>
                <a:gd name="T27" fmla="*/ 7 h 55"/>
                <a:gd name="T28" fmla="*/ 19 w 33"/>
                <a:gd name="T29" fmla="*/ 0 h 55"/>
                <a:gd name="T30" fmla="*/ 27 w 33"/>
                <a:gd name="T31" fmla="*/ 10 h 55"/>
                <a:gd name="T32" fmla="*/ 31 w 33"/>
                <a:gd name="T33" fmla="*/ 20 h 55"/>
                <a:gd name="T34" fmla="*/ 32 w 33"/>
                <a:gd name="T35" fmla="*/ 33 h 55"/>
                <a:gd name="T36" fmla="*/ 32 w 33"/>
                <a:gd name="T37" fmla="*/ 53 h 55"/>
                <a:gd name="T38" fmla="*/ 23 w 33"/>
                <a:gd name="T39" fmla="*/ 54 h 55"/>
                <a:gd name="T40" fmla="*/ 13 w 33"/>
                <a:gd name="T41" fmla="*/ 48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55"/>
                <a:gd name="T65" fmla="*/ 33 w 33"/>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55">
                  <a:moveTo>
                    <a:pt x="13" y="48"/>
                  </a:moveTo>
                  <a:lnTo>
                    <a:pt x="8" y="43"/>
                  </a:lnTo>
                  <a:lnTo>
                    <a:pt x="5" y="38"/>
                  </a:lnTo>
                  <a:lnTo>
                    <a:pt x="2" y="32"/>
                  </a:lnTo>
                  <a:lnTo>
                    <a:pt x="2" y="27"/>
                  </a:lnTo>
                  <a:lnTo>
                    <a:pt x="0" y="19"/>
                  </a:lnTo>
                  <a:lnTo>
                    <a:pt x="10" y="22"/>
                  </a:lnTo>
                  <a:lnTo>
                    <a:pt x="16" y="28"/>
                  </a:lnTo>
                  <a:lnTo>
                    <a:pt x="19" y="33"/>
                  </a:lnTo>
                  <a:lnTo>
                    <a:pt x="24" y="43"/>
                  </a:lnTo>
                  <a:lnTo>
                    <a:pt x="20" y="34"/>
                  </a:lnTo>
                  <a:lnTo>
                    <a:pt x="18" y="23"/>
                  </a:lnTo>
                  <a:lnTo>
                    <a:pt x="18" y="16"/>
                  </a:lnTo>
                  <a:lnTo>
                    <a:pt x="19" y="7"/>
                  </a:lnTo>
                  <a:lnTo>
                    <a:pt x="19" y="0"/>
                  </a:lnTo>
                  <a:lnTo>
                    <a:pt x="27" y="10"/>
                  </a:lnTo>
                  <a:lnTo>
                    <a:pt x="31" y="20"/>
                  </a:lnTo>
                  <a:lnTo>
                    <a:pt x="32" y="33"/>
                  </a:lnTo>
                  <a:lnTo>
                    <a:pt x="32" y="53"/>
                  </a:lnTo>
                  <a:lnTo>
                    <a:pt x="23" y="54"/>
                  </a:lnTo>
                  <a:lnTo>
                    <a:pt x="13" y="48"/>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796" name="Oval 292"/>
            <p:cNvSpPr>
              <a:spLocks noChangeArrowheads="1"/>
            </p:cNvSpPr>
            <p:nvPr/>
          </p:nvSpPr>
          <p:spPr bwMode="auto">
            <a:xfrm>
              <a:off x="518" y="2778"/>
              <a:ext cx="53" cy="107"/>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797" name="Freeform 293"/>
            <p:cNvSpPr>
              <a:spLocks/>
            </p:cNvSpPr>
            <p:nvPr/>
          </p:nvSpPr>
          <p:spPr bwMode="auto">
            <a:xfrm>
              <a:off x="529" y="2795"/>
              <a:ext cx="40" cy="69"/>
            </a:xfrm>
            <a:custGeom>
              <a:avLst/>
              <a:gdLst>
                <a:gd name="T0" fmla="*/ 1 w 40"/>
                <a:gd name="T1" fmla="*/ 7 h 69"/>
                <a:gd name="T2" fmla="*/ 4 w 40"/>
                <a:gd name="T3" fmla="*/ 7 h 69"/>
                <a:gd name="T4" fmla="*/ 7 w 40"/>
                <a:gd name="T5" fmla="*/ 6 h 69"/>
                <a:gd name="T6" fmla="*/ 10 w 40"/>
                <a:gd name="T7" fmla="*/ 4 h 69"/>
                <a:gd name="T8" fmla="*/ 11 w 40"/>
                <a:gd name="T9" fmla="*/ 2 h 69"/>
                <a:gd name="T10" fmla="*/ 13 w 40"/>
                <a:gd name="T11" fmla="*/ 0 h 69"/>
                <a:gd name="T12" fmla="*/ 31 w 40"/>
                <a:gd name="T13" fmla="*/ 0 h 69"/>
                <a:gd name="T14" fmla="*/ 31 w 40"/>
                <a:gd name="T15" fmla="*/ 57 h 69"/>
                <a:gd name="T16" fmla="*/ 31 w 40"/>
                <a:gd name="T17" fmla="*/ 60 h 69"/>
                <a:gd name="T18" fmla="*/ 33 w 40"/>
                <a:gd name="T19" fmla="*/ 63 h 69"/>
                <a:gd name="T20" fmla="*/ 36 w 40"/>
                <a:gd name="T21" fmla="*/ 65 h 69"/>
                <a:gd name="T22" fmla="*/ 39 w 40"/>
                <a:gd name="T23" fmla="*/ 65 h 69"/>
                <a:gd name="T24" fmla="*/ 39 w 40"/>
                <a:gd name="T25" fmla="*/ 68 h 69"/>
                <a:gd name="T26" fmla="*/ 0 w 40"/>
                <a:gd name="T27" fmla="*/ 68 h 69"/>
                <a:gd name="T28" fmla="*/ 0 w 40"/>
                <a:gd name="T29" fmla="*/ 65 h 69"/>
                <a:gd name="T30" fmla="*/ 2 w 40"/>
                <a:gd name="T31" fmla="*/ 65 h 69"/>
                <a:gd name="T32" fmla="*/ 6 w 40"/>
                <a:gd name="T33" fmla="*/ 63 h 69"/>
                <a:gd name="T34" fmla="*/ 7 w 40"/>
                <a:gd name="T35" fmla="*/ 60 h 69"/>
                <a:gd name="T36" fmla="*/ 8 w 40"/>
                <a:gd name="T37" fmla="*/ 57 h 69"/>
                <a:gd name="T38" fmla="*/ 8 w 40"/>
                <a:gd name="T39" fmla="*/ 14 h 69"/>
                <a:gd name="T40" fmla="*/ 7 w 40"/>
                <a:gd name="T41" fmla="*/ 12 h 69"/>
                <a:gd name="T42" fmla="*/ 6 w 40"/>
                <a:gd name="T43" fmla="*/ 10 h 69"/>
                <a:gd name="T44" fmla="*/ 3 w 40"/>
                <a:gd name="T45" fmla="*/ 9 h 69"/>
                <a:gd name="T46" fmla="*/ 1 w 40"/>
                <a:gd name="T47" fmla="*/ 9 h 69"/>
                <a:gd name="T48" fmla="*/ 1 w 40"/>
                <a:gd name="T49" fmla="*/ 7 h 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0"/>
                <a:gd name="T76" fmla="*/ 0 h 69"/>
                <a:gd name="T77" fmla="*/ 40 w 40"/>
                <a:gd name="T78" fmla="*/ 69 h 6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0" h="69">
                  <a:moveTo>
                    <a:pt x="1" y="7"/>
                  </a:moveTo>
                  <a:lnTo>
                    <a:pt x="4" y="7"/>
                  </a:lnTo>
                  <a:lnTo>
                    <a:pt x="7" y="6"/>
                  </a:lnTo>
                  <a:lnTo>
                    <a:pt x="10" y="4"/>
                  </a:lnTo>
                  <a:lnTo>
                    <a:pt x="11" y="2"/>
                  </a:lnTo>
                  <a:lnTo>
                    <a:pt x="13" y="0"/>
                  </a:lnTo>
                  <a:lnTo>
                    <a:pt x="31" y="0"/>
                  </a:lnTo>
                  <a:lnTo>
                    <a:pt x="31" y="57"/>
                  </a:lnTo>
                  <a:lnTo>
                    <a:pt x="31" y="60"/>
                  </a:lnTo>
                  <a:lnTo>
                    <a:pt x="33" y="63"/>
                  </a:lnTo>
                  <a:lnTo>
                    <a:pt x="36" y="65"/>
                  </a:lnTo>
                  <a:lnTo>
                    <a:pt x="39" y="65"/>
                  </a:lnTo>
                  <a:lnTo>
                    <a:pt x="39" y="68"/>
                  </a:lnTo>
                  <a:lnTo>
                    <a:pt x="0" y="68"/>
                  </a:lnTo>
                  <a:lnTo>
                    <a:pt x="0" y="65"/>
                  </a:lnTo>
                  <a:lnTo>
                    <a:pt x="2" y="65"/>
                  </a:lnTo>
                  <a:lnTo>
                    <a:pt x="6" y="63"/>
                  </a:lnTo>
                  <a:lnTo>
                    <a:pt x="7" y="60"/>
                  </a:lnTo>
                  <a:lnTo>
                    <a:pt x="8" y="57"/>
                  </a:lnTo>
                  <a:lnTo>
                    <a:pt x="8" y="14"/>
                  </a:lnTo>
                  <a:lnTo>
                    <a:pt x="7" y="12"/>
                  </a:lnTo>
                  <a:lnTo>
                    <a:pt x="6" y="10"/>
                  </a:lnTo>
                  <a:lnTo>
                    <a:pt x="3" y="9"/>
                  </a:lnTo>
                  <a:lnTo>
                    <a:pt x="1" y="9"/>
                  </a:lnTo>
                  <a:lnTo>
                    <a:pt x="1" y="7"/>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grpSp>
        <p:nvGrpSpPr>
          <p:cNvPr id="108615" name="Group 299"/>
          <p:cNvGrpSpPr>
            <a:grpSpLocks/>
          </p:cNvGrpSpPr>
          <p:nvPr/>
        </p:nvGrpSpPr>
        <p:grpSpPr bwMode="auto">
          <a:xfrm>
            <a:off x="1714500" y="4386263"/>
            <a:ext cx="188913" cy="207962"/>
            <a:chOff x="1080" y="2763"/>
            <a:chExt cx="119" cy="131"/>
          </a:xfrm>
        </p:grpSpPr>
        <p:sp>
          <p:nvSpPr>
            <p:cNvPr id="108790" name="Freeform 295"/>
            <p:cNvSpPr>
              <a:spLocks/>
            </p:cNvSpPr>
            <p:nvPr/>
          </p:nvSpPr>
          <p:spPr bwMode="auto">
            <a:xfrm>
              <a:off x="1080" y="2774"/>
              <a:ext cx="45" cy="120"/>
            </a:xfrm>
            <a:custGeom>
              <a:avLst/>
              <a:gdLst>
                <a:gd name="T0" fmla="*/ 39 w 45"/>
                <a:gd name="T1" fmla="*/ 50 h 120"/>
                <a:gd name="T2" fmla="*/ 42 w 45"/>
                <a:gd name="T3" fmla="*/ 43 h 120"/>
                <a:gd name="T4" fmla="*/ 43 w 45"/>
                <a:gd name="T5" fmla="*/ 34 h 120"/>
                <a:gd name="T6" fmla="*/ 44 w 45"/>
                <a:gd name="T7" fmla="*/ 23 h 120"/>
                <a:gd name="T8" fmla="*/ 42 w 45"/>
                <a:gd name="T9" fmla="*/ 12 h 120"/>
                <a:gd name="T10" fmla="*/ 38 w 45"/>
                <a:gd name="T11" fmla="*/ 0 h 120"/>
                <a:gd name="T12" fmla="*/ 33 w 45"/>
                <a:gd name="T13" fmla="*/ 11 h 120"/>
                <a:gd name="T14" fmla="*/ 30 w 45"/>
                <a:gd name="T15" fmla="*/ 20 h 120"/>
                <a:gd name="T16" fmla="*/ 29 w 45"/>
                <a:gd name="T17" fmla="*/ 30 h 120"/>
                <a:gd name="T18" fmla="*/ 29 w 45"/>
                <a:gd name="T19" fmla="*/ 42 h 120"/>
                <a:gd name="T20" fmla="*/ 31 w 45"/>
                <a:gd name="T21" fmla="*/ 51 h 120"/>
                <a:gd name="T22" fmla="*/ 32 w 45"/>
                <a:gd name="T23" fmla="*/ 56 h 120"/>
                <a:gd name="T24" fmla="*/ 29 w 45"/>
                <a:gd name="T25" fmla="*/ 51 h 120"/>
                <a:gd name="T26" fmla="*/ 23 w 45"/>
                <a:gd name="T27" fmla="*/ 44 h 120"/>
                <a:gd name="T28" fmla="*/ 17 w 45"/>
                <a:gd name="T29" fmla="*/ 40 h 120"/>
                <a:gd name="T30" fmla="*/ 12 w 45"/>
                <a:gd name="T31" fmla="*/ 37 h 120"/>
                <a:gd name="T32" fmla="*/ 5 w 45"/>
                <a:gd name="T33" fmla="*/ 35 h 120"/>
                <a:gd name="T34" fmla="*/ 0 w 45"/>
                <a:gd name="T35" fmla="*/ 34 h 120"/>
                <a:gd name="T36" fmla="*/ 2 w 45"/>
                <a:gd name="T37" fmla="*/ 42 h 120"/>
                <a:gd name="T38" fmla="*/ 5 w 45"/>
                <a:gd name="T39" fmla="*/ 50 h 120"/>
                <a:gd name="T40" fmla="*/ 11 w 45"/>
                <a:gd name="T41" fmla="*/ 58 h 120"/>
                <a:gd name="T42" fmla="*/ 15 w 45"/>
                <a:gd name="T43" fmla="*/ 62 h 120"/>
                <a:gd name="T44" fmla="*/ 23 w 45"/>
                <a:gd name="T45" fmla="*/ 65 h 120"/>
                <a:gd name="T46" fmla="*/ 30 w 45"/>
                <a:gd name="T47" fmla="*/ 66 h 120"/>
                <a:gd name="T48" fmla="*/ 22 w 45"/>
                <a:gd name="T49" fmla="*/ 71 h 120"/>
                <a:gd name="T50" fmla="*/ 17 w 45"/>
                <a:gd name="T51" fmla="*/ 75 h 120"/>
                <a:gd name="T52" fmla="*/ 14 w 45"/>
                <a:gd name="T53" fmla="*/ 80 h 120"/>
                <a:gd name="T54" fmla="*/ 11 w 45"/>
                <a:gd name="T55" fmla="*/ 86 h 120"/>
                <a:gd name="T56" fmla="*/ 11 w 45"/>
                <a:gd name="T57" fmla="*/ 92 h 120"/>
                <a:gd name="T58" fmla="*/ 10 w 45"/>
                <a:gd name="T59" fmla="*/ 100 h 120"/>
                <a:gd name="T60" fmla="*/ 19 w 45"/>
                <a:gd name="T61" fmla="*/ 96 h 120"/>
                <a:gd name="T62" fmla="*/ 25 w 45"/>
                <a:gd name="T63" fmla="*/ 91 h 120"/>
                <a:gd name="T64" fmla="*/ 28 w 45"/>
                <a:gd name="T65" fmla="*/ 86 h 120"/>
                <a:gd name="T66" fmla="*/ 33 w 45"/>
                <a:gd name="T67" fmla="*/ 75 h 120"/>
                <a:gd name="T68" fmla="*/ 29 w 45"/>
                <a:gd name="T69" fmla="*/ 85 h 120"/>
                <a:gd name="T70" fmla="*/ 28 w 45"/>
                <a:gd name="T71" fmla="*/ 95 h 120"/>
                <a:gd name="T72" fmla="*/ 27 w 45"/>
                <a:gd name="T73" fmla="*/ 102 h 120"/>
                <a:gd name="T74" fmla="*/ 28 w 45"/>
                <a:gd name="T75" fmla="*/ 112 h 120"/>
                <a:gd name="T76" fmla="*/ 28 w 45"/>
                <a:gd name="T77" fmla="*/ 119 h 120"/>
                <a:gd name="T78" fmla="*/ 37 w 45"/>
                <a:gd name="T79" fmla="*/ 110 h 120"/>
                <a:gd name="T80" fmla="*/ 41 w 45"/>
                <a:gd name="T81" fmla="*/ 98 h 120"/>
                <a:gd name="T82" fmla="*/ 42 w 45"/>
                <a:gd name="T83" fmla="*/ 86 h 120"/>
                <a:gd name="T84" fmla="*/ 40 w 45"/>
                <a:gd name="T85" fmla="*/ 73 h 120"/>
                <a:gd name="T86" fmla="*/ 40 w 45"/>
                <a:gd name="T87" fmla="*/ 63 h 120"/>
                <a:gd name="T88" fmla="*/ 39 w 45"/>
                <a:gd name="T89" fmla="*/ 57 h 120"/>
                <a:gd name="T90" fmla="*/ 39 w 45"/>
                <a:gd name="T91" fmla="*/ 50 h 12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
                <a:gd name="T139" fmla="*/ 0 h 120"/>
                <a:gd name="T140" fmla="*/ 45 w 45"/>
                <a:gd name="T141" fmla="*/ 120 h 12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 h="120">
                  <a:moveTo>
                    <a:pt x="39" y="50"/>
                  </a:moveTo>
                  <a:lnTo>
                    <a:pt x="42" y="43"/>
                  </a:lnTo>
                  <a:lnTo>
                    <a:pt x="43" y="34"/>
                  </a:lnTo>
                  <a:lnTo>
                    <a:pt x="44" y="23"/>
                  </a:lnTo>
                  <a:lnTo>
                    <a:pt x="42" y="12"/>
                  </a:lnTo>
                  <a:lnTo>
                    <a:pt x="38" y="0"/>
                  </a:lnTo>
                  <a:lnTo>
                    <a:pt x="33" y="11"/>
                  </a:lnTo>
                  <a:lnTo>
                    <a:pt x="30" y="20"/>
                  </a:lnTo>
                  <a:lnTo>
                    <a:pt x="29" y="30"/>
                  </a:lnTo>
                  <a:lnTo>
                    <a:pt x="29" y="42"/>
                  </a:lnTo>
                  <a:lnTo>
                    <a:pt x="31" y="51"/>
                  </a:lnTo>
                  <a:lnTo>
                    <a:pt x="32" y="56"/>
                  </a:lnTo>
                  <a:lnTo>
                    <a:pt x="29" y="51"/>
                  </a:lnTo>
                  <a:lnTo>
                    <a:pt x="23" y="44"/>
                  </a:lnTo>
                  <a:lnTo>
                    <a:pt x="17" y="40"/>
                  </a:lnTo>
                  <a:lnTo>
                    <a:pt x="12" y="37"/>
                  </a:lnTo>
                  <a:lnTo>
                    <a:pt x="5" y="35"/>
                  </a:lnTo>
                  <a:lnTo>
                    <a:pt x="0" y="34"/>
                  </a:lnTo>
                  <a:lnTo>
                    <a:pt x="2" y="42"/>
                  </a:lnTo>
                  <a:lnTo>
                    <a:pt x="5" y="50"/>
                  </a:lnTo>
                  <a:lnTo>
                    <a:pt x="11" y="58"/>
                  </a:lnTo>
                  <a:lnTo>
                    <a:pt x="15" y="62"/>
                  </a:lnTo>
                  <a:lnTo>
                    <a:pt x="23" y="65"/>
                  </a:lnTo>
                  <a:lnTo>
                    <a:pt x="30" y="66"/>
                  </a:lnTo>
                  <a:lnTo>
                    <a:pt x="22" y="71"/>
                  </a:lnTo>
                  <a:lnTo>
                    <a:pt x="17" y="75"/>
                  </a:lnTo>
                  <a:lnTo>
                    <a:pt x="14" y="80"/>
                  </a:lnTo>
                  <a:lnTo>
                    <a:pt x="11" y="86"/>
                  </a:lnTo>
                  <a:lnTo>
                    <a:pt x="11" y="92"/>
                  </a:lnTo>
                  <a:lnTo>
                    <a:pt x="10" y="100"/>
                  </a:lnTo>
                  <a:lnTo>
                    <a:pt x="19" y="96"/>
                  </a:lnTo>
                  <a:lnTo>
                    <a:pt x="25" y="91"/>
                  </a:lnTo>
                  <a:lnTo>
                    <a:pt x="28" y="86"/>
                  </a:lnTo>
                  <a:lnTo>
                    <a:pt x="33" y="75"/>
                  </a:lnTo>
                  <a:lnTo>
                    <a:pt x="29" y="85"/>
                  </a:lnTo>
                  <a:lnTo>
                    <a:pt x="28" y="95"/>
                  </a:lnTo>
                  <a:lnTo>
                    <a:pt x="27" y="102"/>
                  </a:lnTo>
                  <a:lnTo>
                    <a:pt x="28" y="112"/>
                  </a:lnTo>
                  <a:lnTo>
                    <a:pt x="28" y="119"/>
                  </a:lnTo>
                  <a:lnTo>
                    <a:pt x="37" y="110"/>
                  </a:lnTo>
                  <a:lnTo>
                    <a:pt x="41" y="98"/>
                  </a:lnTo>
                  <a:lnTo>
                    <a:pt x="42" y="86"/>
                  </a:lnTo>
                  <a:lnTo>
                    <a:pt x="40" y="73"/>
                  </a:lnTo>
                  <a:lnTo>
                    <a:pt x="40" y="63"/>
                  </a:lnTo>
                  <a:lnTo>
                    <a:pt x="39" y="57"/>
                  </a:lnTo>
                  <a:lnTo>
                    <a:pt x="39" y="50"/>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791" name="Freeform 296"/>
            <p:cNvSpPr>
              <a:spLocks/>
            </p:cNvSpPr>
            <p:nvPr/>
          </p:nvSpPr>
          <p:spPr bwMode="auto">
            <a:xfrm>
              <a:off x="1166" y="2763"/>
              <a:ext cx="33" cy="55"/>
            </a:xfrm>
            <a:custGeom>
              <a:avLst/>
              <a:gdLst>
                <a:gd name="T0" fmla="*/ 19 w 33"/>
                <a:gd name="T1" fmla="*/ 48 h 55"/>
                <a:gd name="T2" fmla="*/ 24 w 33"/>
                <a:gd name="T3" fmla="*/ 43 h 55"/>
                <a:gd name="T4" fmla="*/ 27 w 33"/>
                <a:gd name="T5" fmla="*/ 38 h 55"/>
                <a:gd name="T6" fmla="*/ 30 w 33"/>
                <a:gd name="T7" fmla="*/ 32 h 55"/>
                <a:gd name="T8" fmla="*/ 30 w 33"/>
                <a:gd name="T9" fmla="*/ 27 h 55"/>
                <a:gd name="T10" fmla="*/ 32 w 33"/>
                <a:gd name="T11" fmla="*/ 19 h 55"/>
                <a:gd name="T12" fmla="*/ 22 w 33"/>
                <a:gd name="T13" fmla="*/ 22 h 55"/>
                <a:gd name="T14" fmla="*/ 16 w 33"/>
                <a:gd name="T15" fmla="*/ 28 h 55"/>
                <a:gd name="T16" fmla="*/ 13 w 33"/>
                <a:gd name="T17" fmla="*/ 33 h 55"/>
                <a:gd name="T18" fmla="*/ 8 w 33"/>
                <a:gd name="T19" fmla="*/ 43 h 55"/>
                <a:gd name="T20" fmla="*/ 12 w 33"/>
                <a:gd name="T21" fmla="*/ 34 h 55"/>
                <a:gd name="T22" fmla="*/ 14 w 33"/>
                <a:gd name="T23" fmla="*/ 23 h 55"/>
                <a:gd name="T24" fmla="*/ 14 w 33"/>
                <a:gd name="T25" fmla="*/ 16 h 55"/>
                <a:gd name="T26" fmla="*/ 13 w 33"/>
                <a:gd name="T27" fmla="*/ 7 h 55"/>
                <a:gd name="T28" fmla="*/ 13 w 33"/>
                <a:gd name="T29" fmla="*/ 0 h 55"/>
                <a:gd name="T30" fmla="*/ 5 w 33"/>
                <a:gd name="T31" fmla="*/ 10 h 55"/>
                <a:gd name="T32" fmla="*/ 1 w 33"/>
                <a:gd name="T33" fmla="*/ 20 h 55"/>
                <a:gd name="T34" fmla="*/ 0 w 33"/>
                <a:gd name="T35" fmla="*/ 33 h 55"/>
                <a:gd name="T36" fmla="*/ 0 w 33"/>
                <a:gd name="T37" fmla="*/ 53 h 55"/>
                <a:gd name="T38" fmla="*/ 9 w 33"/>
                <a:gd name="T39" fmla="*/ 54 h 55"/>
                <a:gd name="T40" fmla="*/ 19 w 33"/>
                <a:gd name="T41" fmla="*/ 48 h 5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3"/>
                <a:gd name="T64" fmla="*/ 0 h 55"/>
                <a:gd name="T65" fmla="*/ 33 w 33"/>
                <a:gd name="T66" fmla="*/ 55 h 5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3" h="55">
                  <a:moveTo>
                    <a:pt x="19" y="48"/>
                  </a:moveTo>
                  <a:lnTo>
                    <a:pt x="24" y="43"/>
                  </a:lnTo>
                  <a:lnTo>
                    <a:pt x="27" y="38"/>
                  </a:lnTo>
                  <a:lnTo>
                    <a:pt x="30" y="32"/>
                  </a:lnTo>
                  <a:lnTo>
                    <a:pt x="30" y="27"/>
                  </a:lnTo>
                  <a:lnTo>
                    <a:pt x="32" y="19"/>
                  </a:lnTo>
                  <a:lnTo>
                    <a:pt x="22" y="22"/>
                  </a:lnTo>
                  <a:lnTo>
                    <a:pt x="16" y="28"/>
                  </a:lnTo>
                  <a:lnTo>
                    <a:pt x="13" y="33"/>
                  </a:lnTo>
                  <a:lnTo>
                    <a:pt x="8" y="43"/>
                  </a:lnTo>
                  <a:lnTo>
                    <a:pt x="12" y="34"/>
                  </a:lnTo>
                  <a:lnTo>
                    <a:pt x="14" y="23"/>
                  </a:lnTo>
                  <a:lnTo>
                    <a:pt x="14" y="16"/>
                  </a:lnTo>
                  <a:lnTo>
                    <a:pt x="13" y="7"/>
                  </a:lnTo>
                  <a:lnTo>
                    <a:pt x="13" y="0"/>
                  </a:lnTo>
                  <a:lnTo>
                    <a:pt x="5" y="10"/>
                  </a:lnTo>
                  <a:lnTo>
                    <a:pt x="1" y="20"/>
                  </a:lnTo>
                  <a:lnTo>
                    <a:pt x="0" y="33"/>
                  </a:lnTo>
                  <a:lnTo>
                    <a:pt x="0" y="53"/>
                  </a:lnTo>
                  <a:lnTo>
                    <a:pt x="9" y="54"/>
                  </a:lnTo>
                  <a:lnTo>
                    <a:pt x="19" y="48"/>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792" name="Oval 297"/>
            <p:cNvSpPr>
              <a:spLocks noChangeArrowheads="1"/>
            </p:cNvSpPr>
            <p:nvPr/>
          </p:nvSpPr>
          <p:spPr bwMode="auto">
            <a:xfrm>
              <a:off x="1122" y="2778"/>
              <a:ext cx="53" cy="107"/>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793" name="Freeform 298"/>
            <p:cNvSpPr>
              <a:spLocks/>
            </p:cNvSpPr>
            <p:nvPr/>
          </p:nvSpPr>
          <p:spPr bwMode="auto">
            <a:xfrm>
              <a:off x="1134" y="2795"/>
              <a:ext cx="39" cy="69"/>
            </a:xfrm>
            <a:custGeom>
              <a:avLst/>
              <a:gdLst>
                <a:gd name="T0" fmla="*/ 1 w 39"/>
                <a:gd name="T1" fmla="*/ 7 h 69"/>
                <a:gd name="T2" fmla="*/ 3 w 39"/>
                <a:gd name="T3" fmla="*/ 7 h 69"/>
                <a:gd name="T4" fmla="*/ 7 w 39"/>
                <a:gd name="T5" fmla="*/ 6 h 69"/>
                <a:gd name="T6" fmla="*/ 9 w 39"/>
                <a:gd name="T7" fmla="*/ 4 h 69"/>
                <a:gd name="T8" fmla="*/ 11 w 39"/>
                <a:gd name="T9" fmla="*/ 2 h 69"/>
                <a:gd name="T10" fmla="*/ 12 w 39"/>
                <a:gd name="T11" fmla="*/ 0 h 69"/>
                <a:gd name="T12" fmla="*/ 30 w 39"/>
                <a:gd name="T13" fmla="*/ 0 h 69"/>
                <a:gd name="T14" fmla="*/ 30 w 39"/>
                <a:gd name="T15" fmla="*/ 57 h 69"/>
                <a:gd name="T16" fmla="*/ 31 w 39"/>
                <a:gd name="T17" fmla="*/ 60 h 69"/>
                <a:gd name="T18" fmla="*/ 32 w 39"/>
                <a:gd name="T19" fmla="*/ 63 h 69"/>
                <a:gd name="T20" fmla="*/ 36 w 39"/>
                <a:gd name="T21" fmla="*/ 65 h 69"/>
                <a:gd name="T22" fmla="*/ 38 w 39"/>
                <a:gd name="T23" fmla="*/ 65 h 69"/>
                <a:gd name="T24" fmla="*/ 38 w 39"/>
                <a:gd name="T25" fmla="*/ 68 h 69"/>
                <a:gd name="T26" fmla="*/ 0 w 39"/>
                <a:gd name="T27" fmla="*/ 68 h 69"/>
                <a:gd name="T28" fmla="*/ 0 w 39"/>
                <a:gd name="T29" fmla="*/ 65 h 69"/>
                <a:gd name="T30" fmla="*/ 2 w 39"/>
                <a:gd name="T31" fmla="*/ 65 h 69"/>
                <a:gd name="T32" fmla="*/ 5 w 39"/>
                <a:gd name="T33" fmla="*/ 63 h 69"/>
                <a:gd name="T34" fmla="*/ 7 w 39"/>
                <a:gd name="T35" fmla="*/ 60 h 69"/>
                <a:gd name="T36" fmla="*/ 7 w 39"/>
                <a:gd name="T37" fmla="*/ 57 h 69"/>
                <a:gd name="T38" fmla="*/ 7 w 39"/>
                <a:gd name="T39" fmla="*/ 14 h 69"/>
                <a:gd name="T40" fmla="*/ 7 w 39"/>
                <a:gd name="T41" fmla="*/ 12 h 69"/>
                <a:gd name="T42" fmla="*/ 5 w 39"/>
                <a:gd name="T43" fmla="*/ 10 h 69"/>
                <a:gd name="T44" fmla="*/ 3 w 39"/>
                <a:gd name="T45" fmla="*/ 9 h 69"/>
                <a:gd name="T46" fmla="*/ 1 w 39"/>
                <a:gd name="T47" fmla="*/ 9 h 69"/>
                <a:gd name="T48" fmla="*/ 1 w 39"/>
                <a:gd name="T49" fmla="*/ 7 h 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9"/>
                <a:gd name="T76" fmla="*/ 0 h 69"/>
                <a:gd name="T77" fmla="*/ 39 w 39"/>
                <a:gd name="T78" fmla="*/ 69 h 6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9" h="69">
                  <a:moveTo>
                    <a:pt x="1" y="7"/>
                  </a:moveTo>
                  <a:lnTo>
                    <a:pt x="3" y="7"/>
                  </a:lnTo>
                  <a:lnTo>
                    <a:pt x="7" y="6"/>
                  </a:lnTo>
                  <a:lnTo>
                    <a:pt x="9" y="4"/>
                  </a:lnTo>
                  <a:lnTo>
                    <a:pt x="11" y="2"/>
                  </a:lnTo>
                  <a:lnTo>
                    <a:pt x="12" y="0"/>
                  </a:lnTo>
                  <a:lnTo>
                    <a:pt x="30" y="0"/>
                  </a:lnTo>
                  <a:lnTo>
                    <a:pt x="30" y="57"/>
                  </a:lnTo>
                  <a:lnTo>
                    <a:pt x="31" y="60"/>
                  </a:lnTo>
                  <a:lnTo>
                    <a:pt x="32" y="63"/>
                  </a:lnTo>
                  <a:lnTo>
                    <a:pt x="36" y="65"/>
                  </a:lnTo>
                  <a:lnTo>
                    <a:pt x="38" y="65"/>
                  </a:lnTo>
                  <a:lnTo>
                    <a:pt x="38" y="68"/>
                  </a:lnTo>
                  <a:lnTo>
                    <a:pt x="0" y="68"/>
                  </a:lnTo>
                  <a:lnTo>
                    <a:pt x="0" y="65"/>
                  </a:lnTo>
                  <a:lnTo>
                    <a:pt x="2" y="65"/>
                  </a:lnTo>
                  <a:lnTo>
                    <a:pt x="5" y="63"/>
                  </a:lnTo>
                  <a:lnTo>
                    <a:pt x="7" y="60"/>
                  </a:lnTo>
                  <a:lnTo>
                    <a:pt x="7" y="57"/>
                  </a:lnTo>
                  <a:lnTo>
                    <a:pt x="7" y="14"/>
                  </a:lnTo>
                  <a:lnTo>
                    <a:pt x="7" y="12"/>
                  </a:lnTo>
                  <a:lnTo>
                    <a:pt x="5" y="10"/>
                  </a:lnTo>
                  <a:lnTo>
                    <a:pt x="3" y="9"/>
                  </a:lnTo>
                  <a:lnTo>
                    <a:pt x="1" y="9"/>
                  </a:lnTo>
                  <a:lnTo>
                    <a:pt x="1" y="7"/>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sp>
        <p:nvSpPr>
          <p:cNvPr id="108616" name="Oval 300"/>
          <p:cNvSpPr>
            <a:spLocks noChangeArrowheads="1"/>
          </p:cNvSpPr>
          <p:nvPr/>
        </p:nvSpPr>
        <p:spPr bwMode="auto">
          <a:xfrm>
            <a:off x="804863" y="4773613"/>
            <a:ext cx="79375" cy="119062"/>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17" name="Oval 301"/>
          <p:cNvSpPr>
            <a:spLocks noChangeArrowheads="1"/>
          </p:cNvSpPr>
          <p:nvPr/>
        </p:nvSpPr>
        <p:spPr bwMode="auto">
          <a:xfrm>
            <a:off x="817563" y="4787900"/>
            <a:ext cx="55562" cy="88900"/>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18" name="Freeform 302"/>
          <p:cNvSpPr>
            <a:spLocks/>
          </p:cNvSpPr>
          <p:nvPr/>
        </p:nvSpPr>
        <p:spPr bwMode="auto">
          <a:xfrm>
            <a:off x="831850" y="4805363"/>
            <a:ext cx="41275" cy="69850"/>
          </a:xfrm>
          <a:custGeom>
            <a:avLst/>
            <a:gdLst>
              <a:gd name="T0" fmla="*/ 2147483647 w 26"/>
              <a:gd name="T1" fmla="*/ 2147483647 h 44"/>
              <a:gd name="T2" fmla="*/ 2147483647 w 26"/>
              <a:gd name="T3" fmla="*/ 2147483647 h 44"/>
              <a:gd name="T4" fmla="*/ 2147483647 w 26"/>
              <a:gd name="T5" fmla="*/ 2147483647 h 44"/>
              <a:gd name="T6" fmla="*/ 2147483647 w 26"/>
              <a:gd name="T7" fmla="*/ 2147483647 h 44"/>
              <a:gd name="T8" fmla="*/ 2147483647 w 26"/>
              <a:gd name="T9" fmla="*/ 2147483647 h 44"/>
              <a:gd name="T10" fmla="*/ 2147483647 w 26"/>
              <a:gd name="T11" fmla="*/ 0 h 44"/>
              <a:gd name="T12" fmla="*/ 2147483647 w 26"/>
              <a:gd name="T13" fmla="*/ 0 h 44"/>
              <a:gd name="T14" fmla="*/ 2147483647 w 26"/>
              <a:gd name="T15" fmla="*/ 2147483647 h 44"/>
              <a:gd name="T16" fmla="*/ 2147483647 w 26"/>
              <a:gd name="T17" fmla="*/ 2147483647 h 44"/>
              <a:gd name="T18" fmla="*/ 2147483647 w 26"/>
              <a:gd name="T19" fmla="*/ 2147483647 h 44"/>
              <a:gd name="T20" fmla="*/ 2147483647 w 26"/>
              <a:gd name="T21" fmla="*/ 2147483647 h 44"/>
              <a:gd name="T22" fmla="*/ 2147483647 w 26"/>
              <a:gd name="T23" fmla="*/ 2147483647 h 44"/>
              <a:gd name="T24" fmla="*/ 2147483647 w 26"/>
              <a:gd name="T25" fmla="*/ 2147483647 h 44"/>
              <a:gd name="T26" fmla="*/ 0 w 26"/>
              <a:gd name="T27" fmla="*/ 2147483647 h 44"/>
              <a:gd name="T28" fmla="*/ 0 w 26"/>
              <a:gd name="T29" fmla="*/ 2147483647 h 44"/>
              <a:gd name="T30" fmla="*/ 2147483647 w 26"/>
              <a:gd name="T31" fmla="*/ 2147483647 h 44"/>
              <a:gd name="T32" fmla="*/ 2147483647 w 26"/>
              <a:gd name="T33" fmla="*/ 2147483647 h 44"/>
              <a:gd name="T34" fmla="*/ 2147483647 w 26"/>
              <a:gd name="T35" fmla="*/ 2147483647 h 44"/>
              <a:gd name="T36" fmla="*/ 2147483647 w 26"/>
              <a:gd name="T37" fmla="*/ 2147483647 h 44"/>
              <a:gd name="T38" fmla="*/ 2147483647 w 26"/>
              <a:gd name="T39" fmla="*/ 2147483647 h 44"/>
              <a:gd name="T40" fmla="*/ 2147483647 w 26"/>
              <a:gd name="T41" fmla="*/ 2147483647 h 44"/>
              <a:gd name="T42" fmla="*/ 2147483647 w 26"/>
              <a:gd name="T43" fmla="*/ 2147483647 h 44"/>
              <a:gd name="T44" fmla="*/ 2147483647 w 26"/>
              <a:gd name="T45" fmla="*/ 2147483647 h 44"/>
              <a:gd name="T46" fmla="*/ 2147483647 w 26"/>
              <a:gd name="T47" fmla="*/ 2147483647 h 44"/>
              <a:gd name="T48" fmla="*/ 2147483647 w 26"/>
              <a:gd name="T49" fmla="*/ 2147483647 h 4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6"/>
              <a:gd name="T76" fmla="*/ 0 h 44"/>
              <a:gd name="T77" fmla="*/ 26 w 26"/>
              <a:gd name="T78" fmla="*/ 44 h 4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6" h="44">
                <a:moveTo>
                  <a:pt x="1" y="4"/>
                </a:moveTo>
                <a:lnTo>
                  <a:pt x="3" y="4"/>
                </a:lnTo>
                <a:lnTo>
                  <a:pt x="5" y="3"/>
                </a:lnTo>
                <a:lnTo>
                  <a:pt x="6" y="2"/>
                </a:lnTo>
                <a:lnTo>
                  <a:pt x="7" y="1"/>
                </a:lnTo>
                <a:lnTo>
                  <a:pt x="8" y="0"/>
                </a:lnTo>
                <a:lnTo>
                  <a:pt x="20" y="0"/>
                </a:lnTo>
                <a:lnTo>
                  <a:pt x="20" y="36"/>
                </a:lnTo>
                <a:lnTo>
                  <a:pt x="20" y="38"/>
                </a:lnTo>
                <a:lnTo>
                  <a:pt x="21" y="40"/>
                </a:lnTo>
                <a:lnTo>
                  <a:pt x="23" y="41"/>
                </a:lnTo>
                <a:lnTo>
                  <a:pt x="25" y="41"/>
                </a:lnTo>
                <a:lnTo>
                  <a:pt x="25" y="43"/>
                </a:lnTo>
                <a:lnTo>
                  <a:pt x="0" y="43"/>
                </a:lnTo>
                <a:lnTo>
                  <a:pt x="0" y="41"/>
                </a:lnTo>
                <a:lnTo>
                  <a:pt x="1" y="41"/>
                </a:lnTo>
                <a:lnTo>
                  <a:pt x="4" y="40"/>
                </a:lnTo>
                <a:lnTo>
                  <a:pt x="5" y="38"/>
                </a:lnTo>
                <a:lnTo>
                  <a:pt x="5" y="36"/>
                </a:lnTo>
                <a:lnTo>
                  <a:pt x="5" y="9"/>
                </a:lnTo>
                <a:lnTo>
                  <a:pt x="5" y="7"/>
                </a:lnTo>
                <a:lnTo>
                  <a:pt x="4" y="6"/>
                </a:lnTo>
                <a:lnTo>
                  <a:pt x="2" y="6"/>
                </a:lnTo>
                <a:lnTo>
                  <a:pt x="1" y="6"/>
                </a:lnTo>
                <a:lnTo>
                  <a:pt x="1" y="4"/>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sp>
        <p:nvSpPr>
          <p:cNvPr id="108619" name="Oval 303"/>
          <p:cNvSpPr>
            <a:spLocks noChangeArrowheads="1"/>
          </p:cNvSpPr>
          <p:nvPr/>
        </p:nvSpPr>
        <p:spPr bwMode="auto">
          <a:xfrm>
            <a:off x="1808163" y="4775200"/>
            <a:ext cx="79375" cy="120650"/>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20" name="Oval 304"/>
          <p:cNvSpPr>
            <a:spLocks noChangeArrowheads="1"/>
          </p:cNvSpPr>
          <p:nvPr/>
        </p:nvSpPr>
        <p:spPr bwMode="auto">
          <a:xfrm>
            <a:off x="1820863" y="4791075"/>
            <a:ext cx="55562" cy="88900"/>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21" name="Freeform 305"/>
          <p:cNvSpPr>
            <a:spLocks/>
          </p:cNvSpPr>
          <p:nvPr/>
        </p:nvSpPr>
        <p:spPr bwMode="auto">
          <a:xfrm>
            <a:off x="1835150" y="4806950"/>
            <a:ext cx="39688" cy="71438"/>
          </a:xfrm>
          <a:custGeom>
            <a:avLst/>
            <a:gdLst>
              <a:gd name="T0" fmla="*/ 2147483647 w 25"/>
              <a:gd name="T1" fmla="*/ 2147483647 h 45"/>
              <a:gd name="T2" fmla="*/ 2147483647 w 25"/>
              <a:gd name="T3" fmla="*/ 2147483647 h 45"/>
              <a:gd name="T4" fmla="*/ 2147483647 w 25"/>
              <a:gd name="T5" fmla="*/ 2147483647 h 45"/>
              <a:gd name="T6" fmla="*/ 2147483647 w 25"/>
              <a:gd name="T7" fmla="*/ 2147483647 h 45"/>
              <a:gd name="T8" fmla="*/ 2147483647 w 25"/>
              <a:gd name="T9" fmla="*/ 2147483647 h 45"/>
              <a:gd name="T10" fmla="*/ 2147483647 w 25"/>
              <a:gd name="T11" fmla="*/ 0 h 45"/>
              <a:gd name="T12" fmla="*/ 2147483647 w 25"/>
              <a:gd name="T13" fmla="*/ 0 h 45"/>
              <a:gd name="T14" fmla="*/ 2147483647 w 25"/>
              <a:gd name="T15" fmla="*/ 2147483647 h 45"/>
              <a:gd name="T16" fmla="*/ 2147483647 w 25"/>
              <a:gd name="T17" fmla="*/ 2147483647 h 45"/>
              <a:gd name="T18" fmla="*/ 2147483647 w 25"/>
              <a:gd name="T19" fmla="*/ 2147483647 h 45"/>
              <a:gd name="T20" fmla="*/ 2147483647 w 25"/>
              <a:gd name="T21" fmla="*/ 2147483647 h 45"/>
              <a:gd name="T22" fmla="*/ 2147483647 w 25"/>
              <a:gd name="T23" fmla="*/ 2147483647 h 45"/>
              <a:gd name="T24" fmla="*/ 2147483647 w 25"/>
              <a:gd name="T25" fmla="*/ 2147483647 h 45"/>
              <a:gd name="T26" fmla="*/ 0 w 25"/>
              <a:gd name="T27" fmla="*/ 2147483647 h 45"/>
              <a:gd name="T28" fmla="*/ 0 w 25"/>
              <a:gd name="T29" fmla="*/ 2147483647 h 45"/>
              <a:gd name="T30" fmla="*/ 2147483647 w 25"/>
              <a:gd name="T31" fmla="*/ 2147483647 h 45"/>
              <a:gd name="T32" fmla="*/ 2147483647 w 25"/>
              <a:gd name="T33" fmla="*/ 2147483647 h 45"/>
              <a:gd name="T34" fmla="*/ 2147483647 w 25"/>
              <a:gd name="T35" fmla="*/ 2147483647 h 45"/>
              <a:gd name="T36" fmla="*/ 2147483647 w 25"/>
              <a:gd name="T37" fmla="*/ 2147483647 h 45"/>
              <a:gd name="T38" fmla="*/ 2147483647 w 25"/>
              <a:gd name="T39" fmla="*/ 2147483647 h 45"/>
              <a:gd name="T40" fmla="*/ 2147483647 w 25"/>
              <a:gd name="T41" fmla="*/ 2147483647 h 45"/>
              <a:gd name="T42" fmla="*/ 2147483647 w 25"/>
              <a:gd name="T43" fmla="*/ 2147483647 h 45"/>
              <a:gd name="T44" fmla="*/ 2147483647 w 25"/>
              <a:gd name="T45" fmla="*/ 2147483647 h 45"/>
              <a:gd name="T46" fmla="*/ 2147483647 w 25"/>
              <a:gd name="T47" fmla="*/ 2147483647 h 45"/>
              <a:gd name="T48" fmla="*/ 2147483647 w 25"/>
              <a:gd name="T49" fmla="*/ 2147483647 h 4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
              <a:gd name="T76" fmla="*/ 0 h 45"/>
              <a:gd name="T77" fmla="*/ 25 w 25"/>
              <a:gd name="T78" fmla="*/ 45 h 4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 h="45">
                <a:moveTo>
                  <a:pt x="1" y="5"/>
                </a:moveTo>
                <a:lnTo>
                  <a:pt x="2" y="5"/>
                </a:lnTo>
                <a:lnTo>
                  <a:pt x="4" y="4"/>
                </a:lnTo>
                <a:lnTo>
                  <a:pt x="6" y="3"/>
                </a:lnTo>
                <a:lnTo>
                  <a:pt x="7" y="2"/>
                </a:lnTo>
                <a:lnTo>
                  <a:pt x="8" y="0"/>
                </a:lnTo>
                <a:lnTo>
                  <a:pt x="19" y="0"/>
                </a:lnTo>
                <a:lnTo>
                  <a:pt x="19" y="37"/>
                </a:lnTo>
                <a:lnTo>
                  <a:pt x="20" y="39"/>
                </a:lnTo>
                <a:lnTo>
                  <a:pt x="21" y="41"/>
                </a:lnTo>
                <a:lnTo>
                  <a:pt x="23" y="42"/>
                </a:lnTo>
                <a:lnTo>
                  <a:pt x="24" y="42"/>
                </a:lnTo>
                <a:lnTo>
                  <a:pt x="24" y="44"/>
                </a:lnTo>
                <a:lnTo>
                  <a:pt x="0" y="44"/>
                </a:lnTo>
                <a:lnTo>
                  <a:pt x="0" y="42"/>
                </a:lnTo>
                <a:lnTo>
                  <a:pt x="1" y="42"/>
                </a:lnTo>
                <a:lnTo>
                  <a:pt x="3" y="41"/>
                </a:lnTo>
                <a:lnTo>
                  <a:pt x="4" y="39"/>
                </a:lnTo>
                <a:lnTo>
                  <a:pt x="5" y="37"/>
                </a:lnTo>
                <a:lnTo>
                  <a:pt x="5" y="10"/>
                </a:lnTo>
                <a:lnTo>
                  <a:pt x="4" y="8"/>
                </a:lnTo>
                <a:lnTo>
                  <a:pt x="3" y="7"/>
                </a:lnTo>
                <a:lnTo>
                  <a:pt x="2" y="6"/>
                </a:lnTo>
                <a:lnTo>
                  <a:pt x="1" y="6"/>
                </a:lnTo>
                <a:lnTo>
                  <a:pt x="1" y="5"/>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nvGrpSpPr>
          <p:cNvPr id="108622" name="Group 308"/>
          <p:cNvGrpSpPr>
            <a:grpSpLocks/>
          </p:cNvGrpSpPr>
          <p:nvPr/>
        </p:nvGrpSpPr>
        <p:grpSpPr bwMode="auto">
          <a:xfrm>
            <a:off x="1012825" y="4587875"/>
            <a:ext cx="93663" cy="112713"/>
            <a:chOff x="638" y="2890"/>
            <a:chExt cx="59" cy="71"/>
          </a:xfrm>
        </p:grpSpPr>
        <p:sp>
          <p:nvSpPr>
            <p:cNvPr id="108788" name="Oval 306"/>
            <p:cNvSpPr>
              <a:spLocks noChangeArrowheads="1"/>
            </p:cNvSpPr>
            <p:nvPr/>
          </p:nvSpPr>
          <p:spPr bwMode="auto">
            <a:xfrm>
              <a:off x="638" y="2890"/>
              <a:ext cx="59" cy="71"/>
            </a:xfrm>
            <a:prstGeom prst="ellipse">
              <a:avLst/>
            </a:prstGeom>
            <a:solidFill>
              <a:srgbClr val="3F5F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789" name="Oval 307"/>
            <p:cNvSpPr>
              <a:spLocks noChangeArrowheads="1"/>
            </p:cNvSpPr>
            <p:nvPr/>
          </p:nvSpPr>
          <p:spPr bwMode="auto">
            <a:xfrm>
              <a:off x="654" y="2909"/>
              <a:ext cx="26" cy="33"/>
            </a:xfrm>
            <a:prstGeom prst="ellipse">
              <a:avLst/>
            </a:prstGeom>
            <a:solidFill>
              <a:srgbClr val="9FFF9F"/>
            </a:solidFill>
            <a:ln w="12700">
              <a:solidFill>
                <a:srgbClr val="008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623" name="Group 311"/>
          <p:cNvGrpSpPr>
            <a:grpSpLocks/>
          </p:cNvGrpSpPr>
          <p:nvPr/>
        </p:nvGrpSpPr>
        <p:grpSpPr bwMode="auto">
          <a:xfrm>
            <a:off x="1579563" y="4603750"/>
            <a:ext cx="93662" cy="112713"/>
            <a:chOff x="995" y="2900"/>
            <a:chExt cx="59" cy="71"/>
          </a:xfrm>
        </p:grpSpPr>
        <p:sp>
          <p:nvSpPr>
            <p:cNvPr id="108786" name="Oval 309"/>
            <p:cNvSpPr>
              <a:spLocks noChangeArrowheads="1"/>
            </p:cNvSpPr>
            <p:nvPr/>
          </p:nvSpPr>
          <p:spPr bwMode="auto">
            <a:xfrm>
              <a:off x="995" y="2900"/>
              <a:ext cx="59" cy="71"/>
            </a:xfrm>
            <a:prstGeom prst="ellipse">
              <a:avLst/>
            </a:prstGeom>
            <a:solidFill>
              <a:srgbClr val="008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787" name="Oval 310"/>
            <p:cNvSpPr>
              <a:spLocks noChangeArrowheads="1"/>
            </p:cNvSpPr>
            <p:nvPr/>
          </p:nvSpPr>
          <p:spPr bwMode="auto">
            <a:xfrm>
              <a:off x="1012" y="2918"/>
              <a:ext cx="26" cy="34"/>
            </a:xfrm>
            <a:prstGeom prst="ellipse">
              <a:avLst/>
            </a:prstGeom>
            <a:solidFill>
              <a:srgbClr val="BFFFBF"/>
            </a:solidFill>
            <a:ln w="12700">
              <a:solidFill>
                <a:srgbClr val="008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624" name="Group 333"/>
          <p:cNvGrpSpPr>
            <a:grpSpLocks/>
          </p:cNvGrpSpPr>
          <p:nvPr/>
        </p:nvGrpSpPr>
        <p:grpSpPr bwMode="auto">
          <a:xfrm>
            <a:off x="1136650" y="4854575"/>
            <a:ext cx="411163" cy="41275"/>
            <a:chOff x="716" y="3058"/>
            <a:chExt cx="259" cy="26"/>
          </a:xfrm>
        </p:grpSpPr>
        <p:grpSp>
          <p:nvGrpSpPr>
            <p:cNvPr id="108765" name="Group 314"/>
            <p:cNvGrpSpPr>
              <a:grpSpLocks/>
            </p:cNvGrpSpPr>
            <p:nvPr/>
          </p:nvGrpSpPr>
          <p:grpSpPr bwMode="auto">
            <a:xfrm>
              <a:off x="955" y="3058"/>
              <a:ext cx="20" cy="25"/>
              <a:chOff x="955" y="3058"/>
              <a:chExt cx="20" cy="25"/>
            </a:xfrm>
          </p:grpSpPr>
          <p:sp>
            <p:nvSpPr>
              <p:cNvPr id="108784" name="Freeform 312"/>
              <p:cNvSpPr>
                <a:spLocks/>
              </p:cNvSpPr>
              <p:nvPr/>
            </p:nvSpPr>
            <p:spPr bwMode="auto">
              <a:xfrm>
                <a:off x="955" y="3058"/>
                <a:ext cx="20" cy="25"/>
              </a:xfrm>
              <a:custGeom>
                <a:avLst/>
                <a:gdLst>
                  <a:gd name="T0" fmla="*/ 0 w 20"/>
                  <a:gd name="T1" fmla="*/ 0 h 25"/>
                  <a:gd name="T2" fmla="*/ 13 w 20"/>
                  <a:gd name="T3" fmla="*/ 0 h 25"/>
                  <a:gd name="T4" fmla="*/ 15 w 20"/>
                  <a:gd name="T5" fmla="*/ 1 h 25"/>
                  <a:gd name="T6" fmla="*/ 16 w 20"/>
                  <a:gd name="T7" fmla="*/ 2 h 25"/>
                  <a:gd name="T8" fmla="*/ 17 w 20"/>
                  <a:gd name="T9" fmla="*/ 5 h 25"/>
                  <a:gd name="T10" fmla="*/ 17 w 20"/>
                  <a:gd name="T11" fmla="*/ 9 h 25"/>
                  <a:gd name="T12" fmla="*/ 16 w 20"/>
                  <a:gd name="T13" fmla="*/ 11 h 25"/>
                  <a:gd name="T14" fmla="*/ 15 w 20"/>
                  <a:gd name="T15" fmla="*/ 13 h 25"/>
                  <a:gd name="T16" fmla="*/ 13 w 20"/>
                  <a:gd name="T17" fmla="*/ 14 h 25"/>
                  <a:gd name="T18" fmla="*/ 15 w 20"/>
                  <a:gd name="T19" fmla="*/ 14 h 25"/>
                  <a:gd name="T20" fmla="*/ 16 w 20"/>
                  <a:gd name="T21" fmla="*/ 16 h 25"/>
                  <a:gd name="T22" fmla="*/ 17 w 20"/>
                  <a:gd name="T23" fmla="*/ 18 h 25"/>
                  <a:gd name="T24" fmla="*/ 18 w 20"/>
                  <a:gd name="T25" fmla="*/ 20 h 25"/>
                  <a:gd name="T26" fmla="*/ 18 w 20"/>
                  <a:gd name="T27" fmla="*/ 23 h 25"/>
                  <a:gd name="T28" fmla="*/ 19 w 20"/>
                  <a:gd name="T29" fmla="*/ 23 h 25"/>
                  <a:gd name="T30" fmla="*/ 19 w 20"/>
                  <a:gd name="T31" fmla="*/ 24 h 25"/>
                  <a:gd name="T32" fmla="*/ 12 w 20"/>
                  <a:gd name="T33" fmla="*/ 24 h 25"/>
                  <a:gd name="T34" fmla="*/ 12 w 20"/>
                  <a:gd name="T35" fmla="*/ 23 h 25"/>
                  <a:gd name="T36" fmla="*/ 13 w 20"/>
                  <a:gd name="T37" fmla="*/ 23 h 25"/>
                  <a:gd name="T38" fmla="*/ 13 w 20"/>
                  <a:gd name="T39" fmla="*/ 20 h 25"/>
                  <a:gd name="T40" fmla="*/ 12 w 20"/>
                  <a:gd name="T41" fmla="*/ 18 h 25"/>
                  <a:gd name="T42" fmla="*/ 11 w 20"/>
                  <a:gd name="T43" fmla="*/ 17 h 25"/>
                  <a:gd name="T44" fmla="*/ 10 w 20"/>
                  <a:gd name="T45" fmla="*/ 15 h 25"/>
                  <a:gd name="T46" fmla="*/ 8 w 20"/>
                  <a:gd name="T47" fmla="*/ 14 h 25"/>
                  <a:gd name="T48" fmla="*/ 8 w 20"/>
                  <a:gd name="T49" fmla="*/ 23 h 25"/>
                  <a:gd name="T50" fmla="*/ 10 w 20"/>
                  <a:gd name="T51" fmla="*/ 23 h 25"/>
                  <a:gd name="T52" fmla="*/ 10 w 20"/>
                  <a:gd name="T53" fmla="*/ 24 h 25"/>
                  <a:gd name="T54" fmla="*/ 0 w 20"/>
                  <a:gd name="T55" fmla="*/ 24 h 25"/>
                  <a:gd name="T56" fmla="*/ 0 w 20"/>
                  <a:gd name="T57" fmla="*/ 23 h 25"/>
                  <a:gd name="T58" fmla="*/ 2 w 20"/>
                  <a:gd name="T59" fmla="*/ 23 h 25"/>
                  <a:gd name="T60" fmla="*/ 2 w 20"/>
                  <a:gd name="T61" fmla="*/ 2 h 25"/>
                  <a:gd name="T62" fmla="*/ 0 w 20"/>
                  <a:gd name="T63" fmla="*/ 2 h 25"/>
                  <a:gd name="T64" fmla="*/ 0 w 20"/>
                  <a:gd name="T65" fmla="*/ 0 h 2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
                  <a:gd name="T100" fmla="*/ 0 h 25"/>
                  <a:gd name="T101" fmla="*/ 20 w 20"/>
                  <a:gd name="T102" fmla="*/ 25 h 25"/>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 h="25">
                    <a:moveTo>
                      <a:pt x="0" y="0"/>
                    </a:moveTo>
                    <a:lnTo>
                      <a:pt x="13" y="0"/>
                    </a:lnTo>
                    <a:lnTo>
                      <a:pt x="15" y="1"/>
                    </a:lnTo>
                    <a:lnTo>
                      <a:pt x="16" y="2"/>
                    </a:lnTo>
                    <a:lnTo>
                      <a:pt x="17" y="5"/>
                    </a:lnTo>
                    <a:lnTo>
                      <a:pt x="17" y="9"/>
                    </a:lnTo>
                    <a:lnTo>
                      <a:pt x="16" y="11"/>
                    </a:lnTo>
                    <a:lnTo>
                      <a:pt x="15" y="13"/>
                    </a:lnTo>
                    <a:lnTo>
                      <a:pt x="13" y="14"/>
                    </a:lnTo>
                    <a:lnTo>
                      <a:pt x="15" y="14"/>
                    </a:lnTo>
                    <a:lnTo>
                      <a:pt x="16" y="16"/>
                    </a:lnTo>
                    <a:lnTo>
                      <a:pt x="17" y="18"/>
                    </a:lnTo>
                    <a:lnTo>
                      <a:pt x="18" y="20"/>
                    </a:lnTo>
                    <a:lnTo>
                      <a:pt x="18" y="23"/>
                    </a:lnTo>
                    <a:lnTo>
                      <a:pt x="19" y="23"/>
                    </a:lnTo>
                    <a:lnTo>
                      <a:pt x="19" y="24"/>
                    </a:lnTo>
                    <a:lnTo>
                      <a:pt x="12" y="24"/>
                    </a:lnTo>
                    <a:lnTo>
                      <a:pt x="12" y="23"/>
                    </a:lnTo>
                    <a:lnTo>
                      <a:pt x="13" y="23"/>
                    </a:lnTo>
                    <a:lnTo>
                      <a:pt x="13" y="20"/>
                    </a:lnTo>
                    <a:lnTo>
                      <a:pt x="12" y="18"/>
                    </a:lnTo>
                    <a:lnTo>
                      <a:pt x="11" y="17"/>
                    </a:lnTo>
                    <a:lnTo>
                      <a:pt x="10" y="15"/>
                    </a:lnTo>
                    <a:lnTo>
                      <a:pt x="8" y="14"/>
                    </a:lnTo>
                    <a:lnTo>
                      <a:pt x="8" y="23"/>
                    </a:lnTo>
                    <a:lnTo>
                      <a:pt x="10" y="23"/>
                    </a:lnTo>
                    <a:lnTo>
                      <a:pt x="10" y="24"/>
                    </a:lnTo>
                    <a:lnTo>
                      <a:pt x="0" y="24"/>
                    </a:lnTo>
                    <a:lnTo>
                      <a:pt x="0" y="23"/>
                    </a:lnTo>
                    <a:lnTo>
                      <a:pt x="2" y="23"/>
                    </a:lnTo>
                    <a:lnTo>
                      <a:pt x="2" y="2"/>
                    </a:lnTo>
                    <a:lnTo>
                      <a:pt x="0" y="2"/>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85" name="Freeform 313"/>
              <p:cNvSpPr>
                <a:spLocks/>
              </p:cNvSpPr>
              <p:nvPr/>
            </p:nvSpPr>
            <p:spPr bwMode="auto">
              <a:xfrm>
                <a:off x="963" y="3063"/>
                <a:ext cx="4" cy="1"/>
              </a:xfrm>
              <a:custGeom>
                <a:avLst/>
                <a:gdLst>
                  <a:gd name="T0" fmla="*/ 3 w 4"/>
                  <a:gd name="T1" fmla="*/ 0 h 1"/>
                  <a:gd name="T2" fmla="*/ 3 w 4"/>
                  <a:gd name="T3" fmla="*/ 0 h 1"/>
                  <a:gd name="T4" fmla="*/ 1 w 4"/>
                  <a:gd name="T5" fmla="*/ 0 h 1"/>
                  <a:gd name="T6" fmla="*/ 1 w 4"/>
                  <a:gd name="T7" fmla="*/ 0 h 1"/>
                  <a:gd name="T8" fmla="*/ 0 w 4"/>
                  <a:gd name="T9" fmla="*/ 0 h 1"/>
                  <a:gd name="T10" fmla="*/ 0 w 4"/>
                  <a:gd name="T11" fmla="*/ 0 h 1"/>
                  <a:gd name="T12" fmla="*/ 1 w 4"/>
                  <a:gd name="T13" fmla="*/ 0 h 1"/>
                  <a:gd name="T14" fmla="*/ 1 w 4"/>
                  <a:gd name="T15" fmla="*/ 0 h 1"/>
                  <a:gd name="T16" fmla="*/ 3 w 4"/>
                  <a:gd name="T17" fmla="*/ 0 h 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
                  <a:gd name="T28" fmla="*/ 0 h 1"/>
                  <a:gd name="T29" fmla="*/ 4 w 4"/>
                  <a:gd name="T30" fmla="*/ 1 h 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 h="1">
                    <a:moveTo>
                      <a:pt x="3" y="0"/>
                    </a:moveTo>
                    <a:lnTo>
                      <a:pt x="3" y="0"/>
                    </a:lnTo>
                    <a:lnTo>
                      <a:pt x="1" y="0"/>
                    </a:lnTo>
                    <a:lnTo>
                      <a:pt x="0" y="0"/>
                    </a:lnTo>
                    <a:lnTo>
                      <a:pt x="1" y="0"/>
                    </a:lnTo>
                    <a:lnTo>
                      <a:pt x="3"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66" name="Group 317"/>
            <p:cNvGrpSpPr>
              <a:grpSpLocks/>
            </p:cNvGrpSpPr>
            <p:nvPr/>
          </p:nvGrpSpPr>
          <p:grpSpPr bwMode="auto">
            <a:xfrm>
              <a:off x="716" y="3058"/>
              <a:ext cx="19" cy="26"/>
              <a:chOff x="716" y="3058"/>
              <a:chExt cx="19" cy="26"/>
            </a:xfrm>
          </p:grpSpPr>
          <p:sp>
            <p:nvSpPr>
              <p:cNvPr id="108782" name="Freeform 315"/>
              <p:cNvSpPr>
                <a:spLocks/>
              </p:cNvSpPr>
              <p:nvPr/>
            </p:nvSpPr>
            <p:spPr bwMode="auto">
              <a:xfrm>
                <a:off x="716" y="3058"/>
                <a:ext cx="19" cy="26"/>
              </a:xfrm>
              <a:custGeom>
                <a:avLst/>
                <a:gdLst>
                  <a:gd name="T0" fmla="*/ 6 w 19"/>
                  <a:gd name="T1" fmla="*/ 0 h 26"/>
                  <a:gd name="T2" fmla="*/ 12 w 19"/>
                  <a:gd name="T3" fmla="*/ 0 h 26"/>
                  <a:gd name="T4" fmla="*/ 14 w 19"/>
                  <a:gd name="T5" fmla="*/ 1 h 26"/>
                  <a:gd name="T6" fmla="*/ 17 w 19"/>
                  <a:gd name="T7" fmla="*/ 4 h 26"/>
                  <a:gd name="T8" fmla="*/ 17 w 19"/>
                  <a:gd name="T9" fmla="*/ 7 h 26"/>
                  <a:gd name="T10" fmla="*/ 18 w 19"/>
                  <a:gd name="T11" fmla="*/ 11 h 26"/>
                  <a:gd name="T12" fmla="*/ 18 w 19"/>
                  <a:gd name="T13" fmla="*/ 14 h 26"/>
                  <a:gd name="T14" fmla="*/ 17 w 19"/>
                  <a:gd name="T15" fmla="*/ 18 h 26"/>
                  <a:gd name="T16" fmla="*/ 17 w 19"/>
                  <a:gd name="T17" fmla="*/ 21 h 26"/>
                  <a:gd name="T18" fmla="*/ 13 w 19"/>
                  <a:gd name="T19" fmla="*/ 24 h 26"/>
                  <a:gd name="T20" fmla="*/ 12 w 19"/>
                  <a:gd name="T21" fmla="*/ 25 h 26"/>
                  <a:gd name="T22" fmla="*/ 6 w 19"/>
                  <a:gd name="T23" fmla="*/ 25 h 26"/>
                  <a:gd name="T24" fmla="*/ 3 w 19"/>
                  <a:gd name="T25" fmla="*/ 24 h 26"/>
                  <a:gd name="T26" fmla="*/ 1 w 19"/>
                  <a:gd name="T27" fmla="*/ 22 h 26"/>
                  <a:gd name="T28" fmla="*/ 0 w 19"/>
                  <a:gd name="T29" fmla="*/ 19 h 26"/>
                  <a:gd name="T30" fmla="*/ 0 w 19"/>
                  <a:gd name="T31" fmla="*/ 15 h 26"/>
                  <a:gd name="T32" fmla="*/ 0 w 19"/>
                  <a:gd name="T33" fmla="*/ 11 h 26"/>
                  <a:gd name="T34" fmla="*/ 0 w 19"/>
                  <a:gd name="T35" fmla="*/ 7 h 26"/>
                  <a:gd name="T36" fmla="*/ 1 w 19"/>
                  <a:gd name="T37" fmla="*/ 4 h 26"/>
                  <a:gd name="T38" fmla="*/ 3 w 19"/>
                  <a:gd name="T39" fmla="*/ 1 h 26"/>
                  <a:gd name="T40" fmla="*/ 6 w 19"/>
                  <a:gd name="T41" fmla="*/ 0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26"/>
                  <a:gd name="T65" fmla="*/ 19 w 19"/>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26">
                    <a:moveTo>
                      <a:pt x="6" y="0"/>
                    </a:moveTo>
                    <a:lnTo>
                      <a:pt x="12" y="0"/>
                    </a:lnTo>
                    <a:lnTo>
                      <a:pt x="14" y="1"/>
                    </a:lnTo>
                    <a:lnTo>
                      <a:pt x="17" y="4"/>
                    </a:lnTo>
                    <a:lnTo>
                      <a:pt x="17" y="7"/>
                    </a:lnTo>
                    <a:lnTo>
                      <a:pt x="18" y="11"/>
                    </a:lnTo>
                    <a:lnTo>
                      <a:pt x="18" y="14"/>
                    </a:lnTo>
                    <a:lnTo>
                      <a:pt x="17" y="18"/>
                    </a:lnTo>
                    <a:lnTo>
                      <a:pt x="17" y="21"/>
                    </a:lnTo>
                    <a:lnTo>
                      <a:pt x="13" y="24"/>
                    </a:lnTo>
                    <a:lnTo>
                      <a:pt x="12" y="25"/>
                    </a:lnTo>
                    <a:lnTo>
                      <a:pt x="6" y="25"/>
                    </a:lnTo>
                    <a:lnTo>
                      <a:pt x="3" y="24"/>
                    </a:lnTo>
                    <a:lnTo>
                      <a:pt x="1" y="22"/>
                    </a:lnTo>
                    <a:lnTo>
                      <a:pt x="0" y="19"/>
                    </a:lnTo>
                    <a:lnTo>
                      <a:pt x="0" y="15"/>
                    </a:lnTo>
                    <a:lnTo>
                      <a:pt x="0" y="11"/>
                    </a:lnTo>
                    <a:lnTo>
                      <a:pt x="0" y="7"/>
                    </a:lnTo>
                    <a:lnTo>
                      <a:pt x="1" y="4"/>
                    </a:lnTo>
                    <a:lnTo>
                      <a:pt x="3" y="1"/>
                    </a:lnTo>
                    <a:lnTo>
                      <a:pt x="6"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83" name="Freeform 316"/>
              <p:cNvSpPr>
                <a:spLocks/>
              </p:cNvSpPr>
              <p:nvPr/>
            </p:nvSpPr>
            <p:spPr bwMode="auto">
              <a:xfrm>
                <a:off x="724" y="3062"/>
                <a:ext cx="2" cy="19"/>
              </a:xfrm>
              <a:custGeom>
                <a:avLst/>
                <a:gdLst>
                  <a:gd name="T0" fmla="*/ 1 w 2"/>
                  <a:gd name="T1" fmla="*/ 0 h 19"/>
                  <a:gd name="T2" fmla="*/ 1 w 2"/>
                  <a:gd name="T3" fmla="*/ 1 h 19"/>
                  <a:gd name="T4" fmla="*/ 1 w 2"/>
                  <a:gd name="T5" fmla="*/ 3 h 19"/>
                  <a:gd name="T6" fmla="*/ 1 w 2"/>
                  <a:gd name="T7" fmla="*/ 15 h 19"/>
                  <a:gd name="T8" fmla="*/ 1 w 2"/>
                  <a:gd name="T9" fmla="*/ 17 h 19"/>
                  <a:gd name="T10" fmla="*/ 1 w 2"/>
                  <a:gd name="T11" fmla="*/ 18 h 19"/>
                  <a:gd name="T12" fmla="*/ 0 w 2"/>
                  <a:gd name="T13" fmla="*/ 18 h 19"/>
                  <a:gd name="T14" fmla="*/ 0 w 2"/>
                  <a:gd name="T15" fmla="*/ 17 h 19"/>
                  <a:gd name="T16" fmla="*/ 0 w 2"/>
                  <a:gd name="T17" fmla="*/ 15 h 19"/>
                  <a:gd name="T18" fmla="*/ 0 w 2"/>
                  <a:gd name="T19" fmla="*/ 3 h 19"/>
                  <a:gd name="T20" fmla="*/ 0 w 2"/>
                  <a:gd name="T21" fmla="*/ 1 h 19"/>
                  <a:gd name="T22" fmla="*/ 0 w 2"/>
                  <a:gd name="T23" fmla="*/ 0 h 19"/>
                  <a:gd name="T24" fmla="*/ 1 w 2"/>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
                  <a:gd name="T40" fmla="*/ 0 h 19"/>
                  <a:gd name="T41" fmla="*/ 2 w 2"/>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 h="19">
                    <a:moveTo>
                      <a:pt x="1" y="0"/>
                    </a:moveTo>
                    <a:lnTo>
                      <a:pt x="1" y="1"/>
                    </a:lnTo>
                    <a:lnTo>
                      <a:pt x="1" y="3"/>
                    </a:lnTo>
                    <a:lnTo>
                      <a:pt x="1" y="15"/>
                    </a:lnTo>
                    <a:lnTo>
                      <a:pt x="1" y="17"/>
                    </a:lnTo>
                    <a:lnTo>
                      <a:pt x="1" y="18"/>
                    </a:lnTo>
                    <a:lnTo>
                      <a:pt x="0" y="18"/>
                    </a:lnTo>
                    <a:lnTo>
                      <a:pt x="0" y="17"/>
                    </a:lnTo>
                    <a:lnTo>
                      <a:pt x="0" y="15"/>
                    </a:lnTo>
                    <a:lnTo>
                      <a:pt x="0" y="3"/>
                    </a:lnTo>
                    <a:lnTo>
                      <a:pt x="0" y="1"/>
                    </a:lnTo>
                    <a:lnTo>
                      <a:pt x="0" y="0"/>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67" name="Group 320"/>
            <p:cNvGrpSpPr>
              <a:grpSpLocks/>
            </p:cNvGrpSpPr>
            <p:nvPr/>
          </p:nvGrpSpPr>
          <p:grpSpPr bwMode="auto">
            <a:xfrm>
              <a:off x="743" y="3059"/>
              <a:ext cx="49" cy="25"/>
              <a:chOff x="743" y="3059"/>
              <a:chExt cx="49" cy="25"/>
            </a:xfrm>
          </p:grpSpPr>
          <p:sp>
            <p:nvSpPr>
              <p:cNvPr id="108780" name="Freeform 318"/>
              <p:cNvSpPr>
                <a:spLocks/>
              </p:cNvSpPr>
              <p:nvPr/>
            </p:nvSpPr>
            <p:spPr bwMode="auto">
              <a:xfrm>
                <a:off x="743" y="3059"/>
                <a:ext cx="23" cy="25"/>
              </a:xfrm>
              <a:custGeom>
                <a:avLst/>
                <a:gdLst>
                  <a:gd name="T0" fmla="*/ 0 w 23"/>
                  <a:gd name="T1" fmla="*/ 24 h 25"/>
                  <a:gd name="T2" fmla="*/ 6 w 23"/>
                  <a:gd name="T3" fmla="*/ 24 h 25"/>
                  <a:gd name="T4" fmla="*/ 6 w 23"/>
                  <a:gd name="T5" fmla="*/ 23 h 25"/>
                  <a:gd name="T6" fmla="*/ 4 w 23"/>
                  <a:gd name="T7" fmla="*/ 23 h 25"/>
                  <a:gd name="T8" fmla="*/ 4 w 23"/>
                  <a:gd name="T9" fmla="*/ 5 h 25"/>
                  <a:gd name="T10" fmla="*/ 13 w 23"/>
                  <a:gd name="T11" fmla="*/ 24 h 25"/>
                  <a:gd name="T12" fmla="*/ 20 w 23"/>
                  <a:gd name="T13" fmla="*/ 24 h 25"/>
                  <a:gd name="T14" fmla="*/ 20 w 23"/>
                  <a:gd name="T15" fmla="*/ 2 h 25"/>
                  <a:gd name="T16" fmla="*/ 22 w 23"/>
                  <a:gd name="T17" fmla="*/ 2 h 25"/>
                  <a:gd name="T18" fmla="*/ 22 w 23"/>
                  <a:gd name="T19" fmla="*/ 0 h 25"/>
                  <a:gd name="T20" fmla="*/ 15 w 23"/>
                  <a:gd name="T21" fmla="*/ 0 h 25"/>
                  <a:gd name="T22" fmla="*/ 15 w 23"/>
                  <a:gd name="T23" fmla="*/ 2 h 25"/>
                  <a:gd name="T24" fmla="*/ 18 w 23"/>
                  <a:gd name="T25" fmla="*/ 2 h 25"/>
                  <a:gd name="T26" fmla="*/ 18 w 23"/>
                  <a:gd name="T27" fmla="*/ 17 h 25"/>
                  <a:gd name="T28" fmla="*/ 10 w 23"/>
                  <a:gd name="T29" fmla="*/ 1 h 25"/>
                  <a:gd name="T30" fmla="*/ 0 w 23"/>
                  <a:gd name="T31" fmla="*/ 1 h 25"/>
                  <a:gd name="T32" fmla="*/ 0 w 23"/>
                  <a:gd name="T33" fmla="*/ 2 h 25"/>
                  <a:gd name="T34" fmla="*/ 2 w 23"/>
                  <a:gd name="T35" fmla="*/ 2 h 25"/>
                  <a:gd name="T36" fmla="*/ 2 w 23"/>
                  <a:gd name="T37" fmla="*/ 23 h 25"/>
                  <a:gd name="T38" fmla="*/ 0 w 23"/>
                  <a:gd name="T39" fmla="*/ 23 h 25"/>
                  <a:gd name="T40" fmla="*/ 0 w 23"/>
                  <a:gd name="T41" fmla="*/ 24 h 2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
                  <a:gd name="T64" fmla="*/ 0 h 25"/>
                  <a:gd name="T65" fmla="*/ 23 w 23"/>
                  <a:gd name="T66" fmla="*/ 25 h 2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 h="25">
                    <a:moveTo>
                      <a:pt x="0" y="24"/>
                    </a:moveTo>
                    <a:lnTo>
                      <a:pt x="6" y="24"/>
                    </a:lnTo>
                    <a:lnTo>
                      <a:pt x="6" y="23"/>
                    </a:lnTo>
                    <a:lnTo>
                      <a:pt x="4" y="23"/>
                    </a:lnTo>
                    <a:lnTo>
                      <a:pt x="4" y="5"/>
                    </a:lnTo>
                    <a:lnTo>
                      <a:pt x="13" y="24"/>
                    </a:lnTo>
                    <a:lnTo>
                      <a:pt x="20" y="24"/>
                    </a:lnTo>
                    <a:lnTo>
                      <a:pt x="20" y="2"/>
                    </a:lnTo>
                    <a:lnTo>
                      <a:pt x="22" y="2"/>
                    </a:lnTo>
                    <a:lnTo>
                      <a:pt x="22" y="0"/>
                    </a:lnTo>
                    <a:lnTo>
                      <a:pt x="15" y="0"/>
                    </a:lnTo>
                    <a:lnTo>
                      <a:pt x="15" y="2"/>
                    </a:lnTo>
                    <a:lnTo>
                      <a:pt x="18" y="2"/>
                    </a:lnTo>
                    <a:lnTo>
                      <a:pt x="18" y="17"/>
                    </a:lnTo>
                    <a:lnTo>
                      <a:pt x="10" y="1"/>
                    </a:lnTo>
                    <a:lnTo>
                      <a:pt x="0" y="1"/>
                    </a:lnTo>
                    <a:lnTo>
                      <a:pt x="0" y="2"/>
                    </a:lnTo>
                    <a:lnTo>
                      <a:pt x="2" y="2"/>
                    </a:lnTo>
                    <a:lnTo>
                      <a:pt x="2" y="23"/>
                    </a:lnTo>
                    <a:lnTo>
                      <a:pt x="0" y="23"/>
                    </a:lnTo>
                    <a:lnTo>
                      <a:pt x="0" y="24"/>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81" name="Freeform 319"/>
              <p:cNvSpPr>
                <a:spLocks/>
              </p:cNvSpPr>
              <p:nvPr/>
            </p:nvSpPr>
            <p:spPr bwMode="auto">
              <a:xfrm>
                <a:off x="773" y="3059"/>
                <a:ext cx="19" cy="25"/>
              </a:xfrm>
              <a:custGeom>
                <a:avLst/>
                <a:gdLst>
                  <a:gd name="T0" fmla="*/ 0 w 19"/>
                  <a:gd name="T1" fmla="*/ 0 h 25"/>
                  <a:gd name="T2" fmla="*/ 17 w 19"/>
                  <a:gd name="T3" fmla="*/ 0 h 25"/>
                  <a:gd name="T4" fmla="*/ 17 w 19"/>
                  <a:gd name="T5" fmla="*/ 7 h 25"/>
                  <a:gd name="T6" fmla="*/ 16 w 19"/>
                  <a:gd name="T7" fmla="*/ 7 h 25"/>
                  <a:gd name="T8" fmla="*/ 10 w 19"/>
                  <a:gd name="T9" fmla="*/ 2 h 25"/>
                  <a:gd name="T10" fmla="*/ 8 w 19"/>
                  <a:gd name="T11" fmla="*/ 2 h 25"/>
                  <a:gd name="T12" fmla="*/ 8 w 19"/>
                  <a:gd name="T13" fmla="*/ 11 h 25"/>
                  <a:gd name="T14" fmla="*/ 10 w 19"/>
                  <a:gd name="T15" fmla="*/ 11 h 25"/>
                  <a:gd name="T16" fmla="*/ 13 w 19"/>
                  <a:gd name="T17" fmla="*/ 8 h 25"/>
                  <a:gd name="T18" fmla="*/ 13 w 19"/>
                  <a:gd name="T19" fmla="*/ 17 h 25"/>
                  <a:gd name="T20" fmla="*/ 10 w 19"/>
                  <a:gd name="T21" fmla="*/ 14 h 25"/>
                  <a:gd name="T22" fmla="*/ 8 w 19"/>
                  <a:gd name="T23" fmla="*/ 14 h 25"/>
                  <a:gd name="T24" fmla="*/ 8 w 19"/>
                  <a:gd name="T25" fmla="*/ 22 h 25"/>
                  <a:gd name="T26" fmla="*/ 10 w 19"/>
                  <a:gd name="T27" fmla="*/ 22 h 25"/>
                  <a:gd name="T28" fmla="*/ 17 w 19"/>
                  <a:gd name="T29" fmla="*/ 17 h 25"/>
                  <a:gd name="T30" fmla="*/ 18 w 19"/>
                  <a:gd name="T31" fmla="*/ 17 h 25"/>
                  <a:gd name="T32" fmla="*/ 18 w 19"/>
                  <a:gd name="T33" fmla="*/ 24 h 25"/>
                  <a:gd name="T34" fmla="*/ 0 w 19"/>
                  <a:gd name="T35" fmla="*/ 24 h 25"/>
                  <a:gd name="T36" fmla="*/ 0 w 19"/>
                  <a:gd name="T37" fmla="*/ 23 h 25"/>
                  <a:gd name="T38" fmla="*/ 2 w 19"/>
                  <a:gd name="T39" fmla="*/ 23 h 25"/>
                  <a:gd name="T40" fmla="*/ 2 w 19"/>
                  <a:gd name="T41" fmla="*/ 2 h 25"/>
                  <a:gd name="T42" fmla="*/ 0 w 19"/>
                  <a:gd name="T43" fmla="*/ 2 h 25"/>
                  <a:gd name="T44" fmla="*/ 0 w 19"/>
                  <a:gd name="T45" fmla="*/ 0 h 2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9"/>
                  <a:gd name="T70" fmla="*/ 0 h 25"/>
                  <a:gd name="T71" fmla="*/ 19 w 19"/>
                  <a:gd name="T72" fmla="*/ 25 h 2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9" h="25">
                    <a:moveTo>
                      <a:pt x="0" y="0"/>
                    </a:moveTo>
                    <a:lnTo>
                      <a:pt x="17" y="0"/>
                    </a:lnTo>
                    <a:lnTo>
                      <a:pt x="17" y="7"/>
                    </a:lnTo>
                    <a:lnTo>
                      <a:pt x="16" y="7"/>
                    </a:lnTo>
                    <a:lnTo>
                      <a:pt x="10" y="2"/>
                    </a:lnTo>
                    <a:lnTo>
                      <a:pt x="8" y="2"/>
                    </a:lnTo>
                    <a:lnTo>
                      <a:pt x="8" y="11"/>
                    </a:lnTo>
                    <a:lnTo>
                      <a:pt x="10" y="11"/>
                    </a:lnTo>
                    <a:lnTo>
                      <a:pt x="13" y="8"/>
                    </a:lnTo>
                    <a:lnTo>
                      <a:pt x="13" y="17"/>
                    </a:lnTo>
                    <a:lnTo>
                      <a:pt x="10" y="14"/>
                    </a:lnTo>
                    <a:lnTo>
                      <a:pt x="8" y="14"/>
                    </a:lnTo>
                    <a:lnTo>
                      <a:pt x="8" y="22"/>
                    </a:lnTo>
                    <a:lnTo>
                      <a:pt x="10" y="22"/>
                    </a:lnTo>
                    <a:lnTo>
                      <a:pt x="17" y="17"/>
                    </a:lnTo>
                    <a:lnTo>
                      <a:pt x="18" y="17"/>
                    </a:lnTo>
                    <a:lnTo>
                      <a:pt x="18" y="24"/>
                    </a:lnTo>
                    <a:lnTo>
                      <a:pt x="0" y="24"/>
                    </a:lnTo>
                    <a:lnTo>
                      <a:pt x="0" y="23"/>
                    </a:lnTo>
                    <a:lnTo>
                      <a:pt x="2" y="23"/>
                    </a:lnTo>
                    <a:lnTo>
                      <a:pt x="2" y="2"/>
                    </a:lnTo>
                    <a:lnTo>
                      <a:pt x="0" y="2"/>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68" name="Group 323"/>
            <p:cNvGrpSpPr>
              <a:grpSpLocks/>
            </p:cNvGrpSpPr>
            <p:nvPr/>
          </p:nvGrpSpPr>
          <p:grpSpPr bwMode="auto">
            <a:xfrm>
              <a:off x="844" y="3058"/>
              <a:ext cx="19" cy="26"/>
              <a:chOff x="844" y="3058"/>
              <a:chExt cx="19" cy="26"/>
            </a:xfrm>
          </p:grpSpPr>
          <p:sp>
            <p:nvSpPr>
              <p:cNvPr id="108778" name="Freeform 321"/>
              <p:cNvSpPr>
                <a:spLocks/>
              </p:cNvSpPr>
              <p:nvPr/>
            </p:nvSpPr>
            <p:spPr bwMode="auto">
              <a:xfrm>
                <a:off x="844" y="3058"/>
                <a:ext cx="19" cy="26"/>
              </a:xfrm>
              <a:custGeom>
                <a:avLst/>
                <a:gdLst>
                  <a:gd name="T0" fmla="*/ 6 w 19"/>
                  <a:gd name="T1" fmla="*/ 0 h 26"/>
                  <a:gd name="T2" fmla="*/ 12 w 19"/>
                  <a:gd name="T3" fmla="*/ 0 h 26"/>
                  <a:gd name="T4" fmla="*/ 14 w 19"/>
                  <a:gd name="T5" fmla="*/ 1 h 26"/>
                  <a:gd name="T6" fmla="*/ 17 w 19"/>
                  <a:gd name="T7" fmla="*/ 4 h 26"/>
                  <a:gd name="T8" fmla="*/ 17 w 19"/>
                  <a:gd name="T9" fmla="*/ 6 h 26"/>
                  <a:gd name="T10" fmla="*/ 18 w 19"/>
                  <a:gd name="T11" fmla="*/ 11 h 26"/>
                  <a:gd name="T12" fmla="*/ 18 w 19"/>
                  <a:gd name="T13" fmla="*/ 14 h 26"/>
                  <a:gd name="T14" fmla="*/ 17 w 19"/>
                  <a:gd name="T15" fmla="*/ 18 h 26"/>
                  <a:gd name="T16" fmla="*/ 17 w 19"/>
                  <a:gd name="T17" fmla="*/ 21 h 26"/>
                  <a:gd name="T18" fmla="*/ 14 w 19"/>
                  <a:gd name="T19" fmla="*/ 24 h 26"/>
                  <a:gd name="T20" fmla="*/ 12 w 19"/>
                  <a:gd name="T21" fmla="*/ 25 h 26"/>
                  <a:gd name="T22" fmla="*/ 6 w 19"/>
                  <a:gd name="T23" fmla="*/ 25 h 26"/>
                  <a:gd name="T24" fmla="*/ 4 w 19"/>
                  <a:gd name="T25" fmla="*/ 24 h 26"/>
                  <a:gd name="T26" fmla="*/ 1 w 19"/>
                  <a:gd name="T27" fmla="*/ 21 h 26"/>
                  <a:gd name="T28" fmla="*/ 1 w 19"/>
                  <a:gd name="T29" fmla="*/ 18 h 26"/>
                  <a:gd name="T30" fmla="*/ 0 w 19"/>
                  <a:gd name="T31" fmla="*/ 15 h 26"/>
                  <a:gd name="T32" fmla="*/ 0 w 19"/>
                  <a:gd name="T33" fmla="*/ 11 h 26"/>
                  <a:gd name="T34" fmla="*/ 1 w 19"/>
                  <a:gd name="T35" fmla="*/ 6 h 26"/>
                  <a:gd name="T36" fmla="*/ 1 w 19"/>
                  <a:gd name="T37" fmla="*/ 4 h 26"/>
                  <a:gd name="T38" fmla="*/ 4 w 19"/>
                  <a:gd name="T39" fmla="*/ 1 h 26"/>
                  <a:gd name="T40" fmla="*/ 6 w 19"/>
                  <a:gd name="T41" fmla="*/ 0 h 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
                  <a:gd name="T64" fmla="*/ 0 h 26"/>
                  <a:gd name="T65" fmla="*/ 19 w 19"/>
                  <a:gd name="T66" fmla="*/ 26 h 2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 h="26">
                    <a:moveTo>
                      <a:pt x="6" y="0"/>
                    </a:moveTo>
                    <a:lnTo>
                      <a:pt x="12" y="0"/>
                    </a:lnTo>
                    <a:lnTo>
                      <a:pt x="14" y="1"/>
                    </a:lnTo>
                    <a:lnTo>
                      <a:pt x="17" y="4"/>
                    </a:lnTo>
                    <a:lnTo>
                      <a:pt x="17" y="6"/>
                    </a:lnTo>
                    <a:lnTo>
                      <a:pt x="18" y="11"/>
                    </a:lnTo>
                    <a:lnTo>
                      <a:pt x="18" y="14"/>
                    </a:lnTo>
                    <a:lnTo>
                      <a:pt x="17" y="18"/>
                    </a:lnTo>
                    <a:lnTo>
                      <a:pt x="17" y="21"/>
                    </a:lnTo>
                    <a:lnTo>
                      <a:pt x="14" y="24"/>
                    </a:lnTo>
                    <a:lnTo>
                      <a:pt x="12" y="25"/>
                    </a:lnTo>
                    <a:lnTo>
                      <a:pt x="6" y="25"/>
                    </a:lnTo>
                    <a:lnTo>
                      <a:pt x="4" y="24"/>
                    </a:lnTo>
                    <a:lnTo>
                      <a:pt x="1" y="21"/>
                    </a:lnTo>
                    <a:lnTo>
                      <a:pt x="1" y="18"/>
                    </a:lnTo>
                    <a:lnTo>
                      <a:pt x="0" y="15"/>
                    </a:lnTo>
                    <a:lnTo>
                      <a:pt x="0" y="11"/>
                    </a:lnTo>
                    <a:lnTo>
                      <a:pt x="1" y="6"/>
                    </a:lnTo>
                    <a:lnTo>
                      <a:pt x="1" y="4"/>
                    </a:lnTo>
                    <a:lnTo>
                      <a:pt x="4" y="1"/>
                    </a:lnTo>
                    <a:lnTo>
                      <a:pt x="6"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79" name="Freeform 322"/>
              <p:cNvSpPr>
                <a:spLocks/>
              </p:cNvSpPr>
              <p:nvPr/>
            </p:nvSpPr>
            <p:spPr bwMode="auto">
              <a:xfrm>
                <a:off x="852" y="3062"/>
                <a:ext cx="3" cy="19"/>
              </a:xfrm>
              <a:custGeom>
                <a:avLst/>
                <a:gdLst>
                  <a:gd name="T0" fmla="*/ 1 w 3"/>
                  <a:gd name="T1" fmla="*/ 0 h 19"/>
                  <a:gd name="T2" fmla="*/ 2 w 3"/>
                  <a:gd name="T3" fmla="*/ 1 h 19"/>
                  <a:gd name="T4" fmla="*/ 2 w 3"/>
                  <a:gd name="T5" fmla="*/ 3 h 19"/>
                  <a:gd name="T6" fmla="*/ 2 w 3"/>
                  <a:gd name="T7" fmla="*/ 15 h 19"/>
                  <a:gd name="T8" fmla="*/ 2 w 3"/>
                  <a:gd name="T9" fmla="*/ 17 h 19"/>
                  <a:gd name="T10" fmla="*/ 1 w 3"/>
                  <a:gd name="T11" fmla="*/ 18 h 19"/>
                  <a:gd name="T12" fmla="*/ 1 w 3"/>
                  <a:gd name="T13" fmla="*/ 18 h 19"/>
                  <a:gd name="T14" fmla="*/ 0 w 3"/>
                  <a:gd name="T15" fmla="*/ 17 h 19"/>
                  <a:gd name="T16" fmla="*/ 0 w 3"/>
                  <a:gd name="T17" fmla="*/ 15 h 19"/>
                  <a:gd name="T18" fmla="*/ 0 w 3"/>
                  <a:gd name="T19" fmla="*/ 3 h 19"/>
                  <a:gd name="T20" fmla="*/ 0 w 3"/>
                  <a:gd name="T21" fmla="*/ 1 h 19"/>
                  <a:gd name="T22" fmla="*/ 1 w 3"/>
                  <a:gd name="T23" fmla="*/ 0 h 19"/>
                  <a:gd name="T24" fmla="*/ 1 w 3"/>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19"/>
                  <a:gd name="T41" fmla="*/ 3 w 3"/>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19">
                    <a:moveTo>
                      <a:pt x="1" y="0"/>
                    </a:moveTo>
                    <a:lnTo>
                      <a:pt x="2" y="1"/>
                    </a:lnTo>
                    <a:lnTo>
                      <a:pt x="2" y="3"/>
                    </a:lnTo>
                    <a:lnTo>
                      <a:pt x="2" y="15"/>
                    </a:lnTo>
                    <a:lnTo>
                      <a:pt x="2" y="17"/>
                    </a:lnTo>
                    <a:lnTo>
                      <a:pt x="1" y="18"/>
                    </a:lnTo>
                    <a:lnTo>
                      <a:pt x="0" y="17"/>
                    </a:lnTo>
                    <a:lnTo>
                      <a:pt x="0" y="15"/>
                    </a:lnTo>
                    <a:lnTo>
                      <a:pt x="0" y="3"/>
                    </a:lnTo>
                    <a:lnTo>
                      <a:pt x="0" y="1"/>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69" name="Group 326"/>
            <p:cNvGrpSpPr>
              <a:grpSpLocks/>
            </p:cNvGrpSpPr>
            <p:nvPr/>
          </p:nvGrpSpPr>
          <p:grpSpPr bwMode="auto">
            <a:xfrm>
              <a:off x="871" y="3058"/>
              <a:ext cx="42" cy="25"/>
              <a:chOff x="871" y="3058"/>
              <a:chExt cx="42" cy="25"/>
            </a:xfrm>
          </p:grpSpPr>
          <p:sp>
            <p:nvSpPr>
              <p:cNvPr id="108776" name="Freeform 324"/>
              <p:cNvSpPr>
                <a:spLocks/>
              </p:cNvSpPr>
              <p:nvPr/>
            </p:nvSpPr>
            <p:spPr bwMode="auto">
              <a:xfrm>
                <a:off x="871" y="3058"/>
                <a:ext cx="18" cy="25"/>
              </a:xfrm>
              <a:custGeom>
                <a:avLst/>
                <a:gdLst>
                  <a:gd name="T0" fmla="*/ 0 w 18"/>
                  <a:gd name="T1" fmla="*/ 0 h 25"/>
                  <a:gd name="T2" fmla="*/ 11 w 18"/>
                  <a:gd name="T3" fmla="*/ 0 h 25"/>
                  <a:gd name="T4" fmla="*/ 11 w 18"/>
                  <a:gd name="T5" fmla="*/ 2 h 25"/>
                  <a:gd name="T6" fmla="*/ 8 w 18"/>
                  <a:gd name="T7" fmla="*/ 2 h 25"/>
                  <a:gd name="T8" fmla="*/ 8 w 18"/>
                  <a:gd name="T9" fmla="*/ 21 h 25"/>
                  <a:gd name="T10" fmla="*/ 11 w 18"/>
                  <a:gd name="T11" fmla="*/ 21 h 25"/>
                  <a:gd name="T12" fmla="*/ 15 w 18"/>
                  <a:gd name="T13" fmla="*/ 17 h 25"/>
                  <a:gd name="T14" fmla="*/ 17 w 18"/>
                  <a:gd name="T15" fmla="*/ 17 h 25"/>
                  <a:gd name="T16" fmla="*/ 17 w 18"/>
                  <a:gd name="T17" fmla="*/ 24 h 25"/>
                  <a:gd name="T18" fmla="*/ 1 w 18"/>
                  <a:gd name="T19" fmla="*/ 24 h 25"/>
                  <a:gd name="T20" fmla="*/ 1 w 18"/>
                  <a:gd name="T21" fmla="*/ 23 h 25"/>
                  <a:gd name="T22" fmla="*/ 2 w 18"/>
                  <a:gd name="T23" fmla="*/ 23 h 25"/>
                  <a:gd name="T24" fmla="*/ 2 w 18"/>
                  <a:gd name="T25" fmla="*/ 2 h 25"/>
                  <a:gd name="T26" fmla="*/ 0 w 18"/>
                  <a:gd name="T27" fmla="*/ 2 h 25"/>
                  <a:gd name="T28" fmla="*/ 0 w 18"/>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8"/>
                  <a:gd name="T46" fmla="*/ 0 h 25"/>
                  <a:gd name="T47" fmla="*/ 18 w 18"/>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8" h="25">
                    <a:moveTo>
                      <a:pt x="0" y="0"/>
                    </a:moveTo>
                    <a:lnTo>
                      <a:pt x="11" y="0"/>
                    </a:lnTo>
                    <a:lnTo>
                      <a:pt x="11" y="2"/>
                    </a:lnTo>
                    <a:lnTo>
                      <a:pt x="8" y="2"/>
                    </a:lnTo>
                    <a:lnTo>
                      <a:pt x="8" y="21"/>
                    </a:lnTo>
                    <a:lnTo>
                      <a:pt x="11" y="21"/>
                    </a:lnTo>
                    <a:lnTo>
                      <a:pt x="15" y="17"/>
                    </a:lnTo>
                    <a:lnTo>
                      <a:pt x="17" y="17"/>
                    </a:lnTo>
                    <a:lnTo>
                      <a:pt x="17" y="24"/>
                    </a:lnTo>
                    <a:lnTo>
                      <a:pt x="1" y="24"/>
                    </a:lnTo>
                    <a:lnTo>
                      <a:pt x="1" y="23"/>
                    </a:lnTo>
                    <a:lnTo>
                      <a:pt x="2" y="23"/>
                    </a:lnTo>
                    <a:lnTo>
                      <a:pt x="2" y="2"/>
                    </a:lnTo>
                    <a:lnTo>
                      <a:pt x="0" y="2"/>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77" name="Freeform 325"/>
              <p:cNvSpPr>
                <a:spLocks/>
              </p:cNvSpPr>
              <p:nvPr/>
            </p:nvSpPr>
            <p:spPr bwMode="auto">
              <a:xfrm>
                <a:off x="896" y="3058"/>
                <a:ext cx="17" cy="25"/>
              </a:xfrm>
              <a:custGeom>
                <a:avLst/>
                <a:gdLst>
                  <a:gd name="T0" fmla="*/ 0 w 17"/>
                  <a:gd name="T1" fmla="*/ 0 h 25"/>
                  <a:gd name="T2" fmla="*/ 10 w 17"/>
                  <a:gd name="T3" fmla="*/ 0 h 25"/>
                  <a:gd name="T4" fmla="*/ 10 w 17"/>
                  <a:gd name="T5" fmla="*/ 2 h 25"/>
                  <a:gd name="T6" fmla="*/ 7 w 17"/>
                  <a:gd name="T7" fmla="*/ 2 h 25"/>
                  <a:gd name="T8" fmla="*/ 7 w 17"/>
                  <a:gd name="T9" fmla="*/ 21 h 25"/>
                  <a:gd name="T10" fmla="*/ 10 w 17"/>
                  <a:gd name="T11" fmla="*/ 21 h 25"/>
                  <a:gd name="T12" fmla="*/ 15 w 17"/>
                  <a:gd name="T13" fmla="*/ 17 h 25"/>
                  <a:gd name="T14" fmla="*/ 16 w 17"/>
                  <a:gd name="T15" fmla="*/ 17 h 25"/>
                  <a:gd name="T16" fmla="*/ 16 w 17"/>
                  <a:gd name="T17" fmla="*/ 24 h 25"/>
                  <a:gd name="T18" fmla="*/ 0 w 17"/>
                  <a:gd name="T19" fmla="*/ 24 h 25"/>
                  <a:gd name="T20" fmla="*/ 0 w 17"/>
                  <a:gd name="T21" fmla="*/ 23 h 25"/>
                  <a:gd name="T22" fmla="*/ 2 w 17"/>
                  <a:gd name="T23" fmla="*/ 23 h 25"/>
                  <a:gd name="T24" fmla="*/ 2 w 17"/>
                  <a:gd name="T25" fmla="*/ 2 h 25"/>
                  <a:gd name="T26" fmla="*/ 0 w 17"/>
                  <a:gd name="T27" fmla="*/ 2 h 25"/>
                  <a:gd name="T28" fmla="*/ 0 w 17"/>
                  <a:gd name="T29" fmla="*/ 0 h 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
                  <a:gd name="T46" fmla="*/ 0 h 25"/>
                  <a:gd name="T47" fmla="*/ 17 w 17"/>
                  <a:gd name="T48" fmla="*/ 25 h 2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 h="25">
                    <a:moveTo>
                      <a:pt x="0" y="0"/>
                    </a:moveTo>
                    <a:lnTo>
                      <a:pt x="10" y="0"/>
                    </a:lnTo>
                    <a:lnTo>
                      <a:pt x="10" y="2"/>
                    </a:lnTo>
                    <a:lnTo>
                      <a:pt x="7" y="2"/>
                    </a:lnTo>
                    <a:lnTo>
                      <a:pt x="7" y="21"/>
                    </a:lnTo>
                    <a:lnTo>
                      <a:pt x="10" y="21"/>
                    </a:lnTo>
                    <a:lnTo>
                      <a:pt x="15" y="17"/>
                    </a:lnTo>
                    <a:lnTo>
                      <a:pt x="16" y="17"/>
                    </a:lnTo>
                    <a:lnTo>
                      <a:pt x="16" y="24"/>
                    </a:lnTo>
                    <a:lnTo>
                      <a:pt x="0" y="24"/>
                    </a:lnTo>
                    <a:lnTo>
                      <a:pt x="0" y="23"/>
                    </a:lnTo>
                    <a:lnTo>
                      <a:pt x="2" y="23"/>
                    </a:lnTo>
                    <a:lnTo>
                      <a:pt x="2" y="2"/>
                    </a:lnTo>
                    <a:lnTo>
                      <a:pt x="0" y="2"/>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70" name="Group 329"/>
            <p:cNvGrpSpPr>
              <a:grpSpLocks/>
            </p:cNvGrpSpPr>
            <p:nvPr/>
          </p:nvGrpSpPr>
          <p:grpSpPr bwMode="auto">
            <a:xfrm>
              <a:off x="920" y="3059"/>
              <a:ext cx="28" cy="24"/>
              <a:chOff x="920" y="3059"/>
              <a:chExt cx="28" cy="24"/>
            </a:xfrm>
          </p:grpSpPr>
          <p:sp>
            <p:nvSpPr>
              <p:cNvPr id="108774" name="Freeform 327"/>
              <p:cNvSpPr>
                <a:spLocks/>
              </p:cNvSpPr>
              <p:nvPr/>
            </p:nvSpPr>
            <p:spPr bwMode="auto">
              <a:xfrm>
                <a:off x="920" y="3059"/>
                <a:ext cx="28" cy="24"/>
              </a:xfrm>
              <a:custGeom>
                <a:avLst/>
                <a:gdLst>
                  <a:gd name="T0" fmla="*/ 16 w 28"/>
                  <a:gd name="T1" fmla="*/ 0 h 24"/>
                  <a:gd name="T2" fmla="*/ 25 w 28"/>
                  <a:gd name="T3" fmla="*/ 22 h 24"/>
                  <a:gd name="T4" fmla="*/ 27 w 28"/>
                  <a:gd name="T5" fmla="*/ 22 h 24"/>
                  <a:gd name="T6" fmla="*/ 27 w 28"/>
                  <a:gd name="T7" fmla="*/ 23 h 24"/>
                  <a:gd name="T8" fmla="*/ 12 w 28"/>
                  <a:gd name="T9" fmla="*/ 23 h 24"/>
                  <a:gd name="T10" fmla="*/ 12 w 28"/>
                  <a:gd name="T11" fmla="*/ 22 h 24"/>
                  <a:gd name="T12" fmla="*/ 14 w 28"/>
                  <a:gd name="T13" fmla="*/ 22 h 24"/>
                  <a:gd name="T14" fmla="*/ 12 w 28"/>
                  <a:gd name="T15" fmla="*/ 15 h 24"/>
                  <a:gd name="T16" fmla="*/ 7 w 28"/>
                  <a:gd name="T17" fmla="*/ 15 h 24"/>
                  <a:gd name="T18" fmla="*/ 4 w 28"/>
                  <a:gd name="T19" fmla="*/ 22 h 24"/>
                  <a:gd name="T20" fmla="*/ 7 w 28"/>
                  <a:gd name="T21" fmla="*/ 22 h 24"/>
                  <a:gd name="T22" fmla="*/ 7 w 28"/>
                  <a:gd name="T23" fmla="*/ 23 h 24"/>
                  <a:gd name="T24" fmla="*/ 0 w 28"/>
                  <a:gd name="T25" fmla="*/ 23 h 24"/>
                  <a:gd name="T26" fmla="*/ 0 w 28"/>
                  <a:gd name="T27" fmla="*/ 22 h 24"/>
                  <a:gd name="T28" fmla="*/ 2 w 28"/>
                  <a:gd name="T29" fmla="*/ 22 h 24"/>
                  <a:gd name="T30" fmla="*/ 9 w 28"/>
                  <a:gd name="T31" fmla="*/ 0 h 24"/>
                  <a:gd name="T32" fmla="*/ 16 w 28"/>
                  <a:gd name="T33" fmla="*/ 0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
                  <a:gd name="T52" fmla="*/ 0 h 24"/>
                  <a:gd name="T53" fmla="*/ 28 w 28"/>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 h="24">
                    <a:moveTo>
                      <a:pt x="16" y="0"/>
                    </a:moveTo>
                    <a:lnTo>
                      <a:pt x="25" y="22"/>
                    </a:lnTo>
                    <a:lnTo>
                      <a:pt x="27" y="22"/>
                    </a:lnTo>
                    <a:lnTo>
                      <a:pt x="27" y="23"/>
                    </a:lnTo>
                    <a:lnTo>
                      <a:pt x="12" y="23"/>
                    </a:lnTo>
                    <a:lnTo>
                      <a:pt x="12" y="22"/>
                    </a:lnTo>
                    <a:lnTo>
                      <a:pt x="14" y="22"/>
                    </a:lnTo>
                    <a:lnTo>
                      <a:pt x="12" y="15"/>
                    </a:lnTo>
                    <a:lnTo>
                      <a:pt x="7" y="15"/>
                    </a:lnTo>
                    <a:lnTo>
                      <a:pt x="4" y="22"/>
                    </a:lnTo>
                    <a:lnTo>
                      <a:pt x="7" y="22"/>
                    </a:lnTo>
                    <a:lnTo>
                      <a:pt x="7" y="23"/>
                    </a:lnTo>
                    <a:lnTo>
                      <a:pt x="0" y="23"/>
                    </a:lnTo>
                    <a:lnTo>
                      <a:pt x="0" y="22"/>
                    </a:lnTo>
                    <a:lnTo>
                      <a:pt x="2" y="22"/>
                    </a:lnTo>
                    <a:lnTo>
                      <a:pt x="9" y="0"/>
                    </a:lnTo>
                    <a:lnTo>
                      <a:pt x="16"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75" name="Freeform 328"/>
              <p:cNvSpPr>
                <a:spLocks/>
              </p:cNvSpPr>
              <p:nvPr/>
            </p:nvSpPr>
            <p:spPr bwMode="auto">
              <a:xfrm>
                <a:off x="927" y="3067"/>
                <a:ext cx="4" cy="1"/>
              </a:xfrm>
              <a:custGeom>
                <a:avLst/>
                <a:gdLst>
                  <a:gd name="T0" fmla="*/ 2 w 4"/>
                  <a:gd name="T1" fmla="*/ 0 h 1"/>
                  <a:gd name="T2" fmla="*/ 3 w 4"/>
                  <a:gd name="T3" fmla="*/ 0 h 1"/>
                  <a:gd name="T4" fmla="*/ 0 w 4"/>
                  <a:gd name="T5" fmla="*/ 0 h 1"/>
                  <a:gd name="T6" fmla="*/ 2 w 4"/>
                  <a:gd name="T7" fmla="*/ 0 h 1"/>
                  <a:gd name="T8" fmla="*/ 0 60000 65536"/>
                  <a:gd name="T9" fmla="*/ 0 60000 65536"/>
                  <a:gd name="T10" fmla="*/ 0 60000 65536"/>
                  <a:gd name="T11" fmla="*/ 0 60000 65536"/>
                  <a:gd name="T12" fmla="*/ 0 w 4"/>
                  <a:gd name="T13" fmla="*/ 0 h 1"/>
                  <a:gd name="T14" fmla="*/ 4 w 4"/>
                  <a:gd name="T15" fmla="*/ 1 h 1"/>
                </a:gdLst>
                <a:ahLst/>
                <a:cxnLst>
                  <a:cxn ang="T8">
                    <a:pos x="T0" y="T1"/>
                  </a:cxn>
                  <a:cxn ang="T9">
                    <a:pos x="T2" y="T3"/>
                  </a:cxn>
                  <a:cxn ang="T10">
                    <a:pos x="T4" y="T5"/>
                  </a:cxn>
                  <a:cxn ang="T11">
                    <a:pos x="T6" y="T7"/>
                  </a:cxn>
                </a:cxnLst>
                <a:rect l="T12" t="T13" r="T14" b="T15"/>
                <a:pathLst>
                  <a:path w="4" h="1">
                    <a:moveTo>
                      <a:pt x="2" y="0"/>
                    </a:moveTo>
                    <a:lnTo>
                      <a:pt x="3" y="0"/>
                    </a:lnTo>
                    <a:lnTo>
                      <a:pt x="0" y="0"/>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71" name="Group 332"/>
            <p:cNvGrpSpPr>
              <a:grpSpLocks/>
            </p:cNvGrpSpPr>
            <p:nvPr/>
          </p:nvGrpSpPr>
          <p:grpSpPr bwMode="auto">
            <a:xfrm>
              <a:off x="811" y="3059"/>
              <a:ext cx="23" cy="25"/>
              <a:chOff x="811" y="3059"/>
              <a:chExt cx="23" cy="25"/>
            </a:xfrm>
          </p:grpSpPr>
          <p:sp>
            <p:nvSpPr>
              <p:cNvPr id="108772" name="Freeform 330"/>
              <p:cNvSpPr>
                <a:spLocks/>
              </p:cNvSpPr>
              <p:nvPr/>
            </p:nvSpPr>
            <p:spPr bwMode="auto">
              <a:xfrm>
                <a:off x="811" y="3059"/>
                <a:ext cx="23" cy="25"/>
              </a:xfrm>
              <a:custGeom>
                <a:avLst/>
                <a:gdLst>
                  <a:gd name="T0" fmla="*/ 9 w 23"/>
                  <a:gd name="T1" fmla="*/ 0 h 25"/>
                  <a:gd name="T2" fmla="*/ 16 w 23"/>
                  <a:gd name="T3" fmla="*/ 0 h 25"/>
                  <a:gd name="T4" fmla="*/ 18 w 23"/>
                  <a:gd name="T5" fmla="*/ 2 h 25"/>
                  <a:gd name="T6" fmla="*/ 21 w 23"/>
                  <a:gd name="T7" fmla="*/ 4 h 25"/>
                  <a:gd name="T8" fmla="*/ 22 w 23"/>
                  <a:gd name="T9" fmla="*/ 6 h 25"/>
                  <a:gd name="T10" fmla="*/ 22 w 23"/>
                  <a:gd name="T11" fmla="*/ 10 h 25"/>
                  <a:gd name="T12" fmla="*/ 22 w 23"/>
                  <a:gd name="T13" fmla="*/ 14 h 25"/>
                  <a:gd name="T14" fmla="*/ 22 w 23"/>
                  <a:gd name="T15" fmla="*/ 17 h 25"/>
                  <a:gd name="T16" fmla="*/ 21 w 23"/>
                  <a:gd name="T17" fmla="*/ 20 h 25"/>
                  <a:gd name="T18" fmla="*/ 18 w 23"/>
                  <a:gd name="T19" fmla="*/ 23 h 25"/>
                  <a:gd name="T20" fmla="*/ 16 w 23"/>
                  <a:gd name="T21" fmla="*/ 24 h 25"/>
                  <a:gd name="T22" fmla="*/ 9 w 23"/>
                  <a:gd name="T23" fmla="*/ 24 h 25"/>
                  <a:gd name="T24" fmla="*/ 0 w 23"/>
                  <a:gd name="T25" fmla="*/ 24 h 25"/>
                  <a:gd name="T26" fmla="*/ 0 w 23"/>
                  <a:gd name="T27" fmla="*/ 22 h 25"/>
                  <a:gd name="T28" fmla="*/ 3 w 23"/>
                  <a:gd name="T29" fmla="*/ 22 h 25"/>
                  <a:gd name="T30" fmla="*/ 3 w 23"/>
                  <a:gd name="T31" fmla="*/ 14 h 25"/>
                  <a:gd name="T32" fmla="*/ 3 w 23"/>
                  <a:gd name="T33" fmla="*/ 10 h 25"/>
                  <a:gd name="T34" fmla="*/ 3 w 23"/>
                  <a:gd name="T35" fmla="*/ 6 h 25"/>
                  <a:gd name="T36" fmla="*/ 3 w 23"/>
                  <a:gd name="T37" fmla="*/ 3 h 25"/>
                  <a:gd name="T38" fmla="*/ 0 w 23"/>
                  <a:gd name="T39" fmla="*/ 3 h 25"/>
                  <a:gd name="T40" fmla="*/ 0 w 23"/>
                  <a:gd name="T41" fmla="*/ 0 h 25"/>
                  <a:gd name="T42" fmla="*/ 9 w 23"/>
                  <a:gd name="T43" fmla="*/ 0 h 2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3"/>
                  <a:gd name="T67" fmla="*/ 0 h 25"/>
                  <a:gd name="T68" fmla="*/ 23 w 23"/>
                  <a:gd name="T69" fmla="*/ 25 h 2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3" h="25">
                    <a:moveTo>
                      <a:pt x="9" y="0"/>
                    </a:moveTo>
                    <a:lnTo>
                      <a:pt x="16" y="0"/>
                    </a:lnTo>
                    <a:lnTo>
                      <a:pt x="18" y="2"/>
                    </a:lnTo>
                    <a:lnTo>
                      <a:pt x="21" y="4"/>
                    </a:lnTo>
                    <a:lnTo>
                      <a:pt x="22" y="6"/>
                    </a:lnTo>
                    <a:lnTo>
                      <a:pt x="22" y="10"/>
                    </a:lnTo>
                    <a:lnTo>
                      <a:pt x="22" y="14"/>
                    </a:lnTo>
                    <a:lnTo>
                      <a:pt x="22" y="17"/>
                    </a:lnTo>
                    <a:lnTo>
                      <a:pt x="21" y="20"/>
                    </a:lnTo>
                    <a:lnTo>
                      <a:pt x="18" y="23"/>
                    </a:lnTo>
                    <a:lnTo>
                      <a:pt x="16" y="24"/>
                    </a:lnTo>
                    <a:lnTo>
                      <a:pt x="9" y="24"/>
                    </a:lnTo>
                    <a:lnTo>
                      <a:pt x="0" y="24"/>
                    </a:lnTo>
                    <a:lnTo>
                      <a:pt x="0" y="22"/>
                    </a:lnTo>
                    <a:lnTo>
                      <a:pt x="3" y="22"/>
                    </a:lnTo>
                    <a:lnTo>
                      <a:pt x="3" y="14"/>
                    </a:lnTo>
                    <a:lnTo>
                      <a:pt x="3" y="10"/>
                    </a:lnTo>
                    <a:lnTo>
                      <a:pt x="3" y="6"/>
                    </a:lnTo>
                    <a:lnTo>
                      <a:pt x="3" y="3"/>
                    </a:lnTo>
                    <a:lnTo>
                      <a:pt x="0" y="3"/>
                    </a:lnTo>
                    <a:lnTo>
                      <a:pt x="0" y="0"/>
                    </a:lnTo>
                    <a:lnTo>
                      <a:pt x="9"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73" name="Freeform 331"/>
              <p:cNvSpPr>
                <a:spLocks/>
              </p:cNvSpPr>
              <p:nvPr/>
            </p:nvSpPr>
            <p:spPr bwMode="auto">
              <a:xfrm>
                <a:off x="824" y="3063"/>
                <a:ext cx="1" cy="18"/>
              </a:xfrm>
              <a:custGeom>
                <a:avLst/>
                <a:gdLst>
                  <a:gd name="T0" fmla="*/ 0 w 1"/>
                  <a:gd name="T1" fmla="*/ 0 h 18"/>
                  <a:gd name="T2" fmla="*/ 0 w 1"/>
                  <a:gd name="T3" fmla="*/ 0 h 18"/>
                  <a:gd name="T4" fmla="*/ 0 w 1"/>
                  <a:gd name="T5" fmla="*/ 17 h 18"/>
                  <a:gd name="T6" fmla="*/ 0 w 1"/>
                  <a:gd name="T7" fmla="*/ 17 h 18"/>
                  <a:gd name="T8" fmla="*/ 0 w 1"/>
                  <a:gd name="T9" fmla="*/ 17 h 18"/>
                  <a:gd name="T10" fmla="*/ 0 w 1"/>
                  <a:gd name="T11" fmla="*/ 16 h 18"/>
                  <a:gd name="T12" fmla="*/ 0 w 1"/>
                  <a:gd name="T13" fmla="*/ 14 h 18"/>
                  <a:gd name="T14" fmla="*/ 0 w 1"/>
                  <a:gd name="T15" fmla="*/ 3 h 18"/>
                  <a:gd name="T16" fmla="*/ 0 w 1"/>
                  <a:gd name="T17" fmla="*/ 1 h 18"/>
                  <a:gd name="T18" fmla="*/ 0 w 1"/>
                  <a:gd name="T19" fmla="*/ 0 h 18"/>
                  <a:gd name="T20" fmla="*/ 0 w 1"/>
                  <a:gd name="T21" fmla="*/ 0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
                  <a:gd name="T34" fmla="*/ 0 h 18"/>
                  <a:gd name="T35" fmla="*/ 1 w 1"/>
                  <a:gd name="T36" fmla="*/ 18 h 1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 h="18">
                    <a:moveTo>
                      <a:pt x="0" y="0"/>
                    </a:moveTo>
                    <a:lnTo>
                      <a:pt x="0" y="0"/>
                    </a:lnTo>
                    <a:lnTo>
                      <a:pt x="0" y="17"/>
                    </a:lnTo>
                    <a:lnTo>
                      <a:pt x="0" y="16"/>
                    </a:lnTo>
                    <a:lnTo>
                      <a:pt x="0" y="14"/>
                    </a:lnTo>
                    <a:lnTo>
                      <a:pt x="0" y="3"/>
                    </a:lnTo>
                    <a:lnTo>
                      <a:pt x="0" y="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625" name="Group 363"/>
          <p:cNvGrpSpPr>
            <a:grpSpLocks/>
          </p:cNvGrpSpPr>
          <p:nvPr/>
        </p:nvGrpSpPr>
        <p:grpSpPr bwMode="auto">
          <a:xfrm>
            <a:off x="1012825" y="4443413"/>
            <a:ext cx="665163" cy="34925"/>
            <a:chOff x="638" y="2799"/>
            <a:chExt cx="419" cy="22"/>
          </a:xfrm>
        </p:grpSpPr>
        <p:grpSp>
          <p:nvGrpSpPr>
            <p:cNvPr id="108736" name="Group 337"/>
            <p:cNvGrpSpPr>
              <a:grpSpLocks/>
            </p:cNvGrpSpPr>
            <p:nvPr/>
          </p:nvGrpSpPr>
          <p:grpSpPr bwMode="auto">
            <a:xfrm>
              <a:off x="638" y="2799"/>
              <a:ext cx="40" cy="22"/>
              <a:chOff x="638" y="2799"/>
              <a:chExt cx="40" cy="22"/>
            </a:xfrm>
          </p:grpSpPr>
          <p:sp>
            <p:nvSpPr>
              <p:cNvPr id="108762" name="Freeform 334"/>
              <p:cNvSpPr>
                <a:spLocks/>
              </p:cNvSpPr>
              <p:nvPr/>
            </p:nvSpPr>
            <p:spPr bwMode="auto">
              <a:xfrm>
                <a:off x="638" y="2799"/>
                <a:ext cx="7" cy="22"/>
              </a:xfrm>
              <a:custGeom>
                <a:avLst/>
                <a:gdLst>
                  <a:gd name="T0" fmla="*/ 0 w 7"/>
                  <a:gd name="T1" fmla="*/ 0 h 22"/>
                  <a:gd name="T2" fmla="*/ 6 w 7"/>
                  <a:gd name="T3" fmla="*/ 0 h 22"/>
                  <a:gd name="T4" fmla="*/ 6 w 7"/>
                  <a:gd name="T5" fmla="*/ 4 h 22"/>
                  <a:gd name="T6" fmla="*/ 4 w 7"/>
                  <a:gd name="T7" fmla="*/ 4 h 22"/>
                  <a:gd name="T8" fmla="*/ 4 w 7"/>
                  <a:gd name="T9" fmla="*/ 21 h 22"/>
                  <a:gd name="T10" fmla="*/ 2 w 7"/>
                  <a:gd name="T11" fmla="*/ 21 h 22"/>
                  <a:gd name="T12" fmla="*/ 2 w 7"/>
                  <a:gd name="T13" fmla="*/ 4 h 22"/>
                  <a:gd name="T14" fmla="*/ 0 w 7"/>
                  <a:gd name="T15" fmla="*/ 4 h 22"/>
                  <a:gd name="T16" fmla="*/ 0 w 7"/>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2"/>
                  <a:gd name="T29" fmla="*/ 7 w 7"/>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2">
                    <a:moveTo>
                      <a:pt x="0" y="0"/>
                    </a:moveTo>
                    <a:lnTo>
                      <a:pt x="6" y="0"/>
                    </a:lnTo>
                    <a:lnTo>
                      <a:pt x="6" y="4"/>
                    </a:lnTo>
                    <a:lnTo>
                      <a:pt x="4" y="4"/>
                    </a:lnTo>
                    <a:lnTo>
                      <a:pt x="4" y="21"/>
                    </a:lnTo>
                    <a:lnTo>
                      <a:pt x="2" y="21"/>
                    </a:lnTo>
                    <a:lnTo>
                      <a:pt x="2" y="4"/>
                    </a:lnTo>
                    <a:lnTo>
                      <a:pt x="0" y="4"/>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63" name="Freeform 335"/>
              <p:cNvSpPr>
                <a:spLocks/>
              </p:cNvSpPr>
              <p:nvPr/>
            </p:nvSpPr>
            <p:spPr bwMode="auto">
              <a:xfrm>
                <a:off x="653" y="2799"/>
                <a:ext cx="11" cy="22"/>
              </a:xfrm>
              <a:custGeom>
                <a:avLst/>
                <a:gdLst>
                  <a:gd name="T0" fmla="*/ 0 w 11"/>
                  <a:gd name="T1" fmla="*/ 0 h 22"/>
                  <a:gd name="T2" fmla="*/ 3 w 11"/>
                  <a:gd name="T3" fmla="*/ 0 h 22"/>
                  <a:gd name="T4" fmla="*/ 3 w 11"/>
                  <a:gd name="T5" fmla="*/ 8 h 22"/>
                  <a:gd name="T6" fmla="*/ 7 w 11"/>
                  <a:gd name="T7" fmla="*/ 8 h 22"/>
                  <a:gd name="T8" fmla="*/ 7 w 11"/>
                  <a:gd name="T9" fmla="*/ 0 h 22"/>
                  <a:gd name="T10" fmla="*/ 10 w 11"/>
                  <a:gd name="T11" fmla="*/ 0 h 22"/>
                  <a:gd name="T12" fmla="*/ 10 w 11"/>
                  <a:gd name="T13" fmla="*/ 21 h 22"/>
                  <a:gd name="T14" fmla="*/ 7 w 11"/>
                  <a:gd name="T15" fmla="*/ 21 h 22"/>
                  <a:gd name="T16" fmla="*/ 7 w 11"/>
                  <a:gd name="T17" fmla="*/ 12 h 22"/>
                  <a:gd name="T18" fmla="*/ 3 w 11"/>
                  <a:gd name="T19" fmla="*/ 12 h 22"/>
                  <a:gd name="T20" fmla="*/ 3 w 11"/>
                  <a:gd name="T21" fmla="*/ 21 h 22"/>
                  <a:gd name="T22" fmla="*/ 0 w 11"/>
                  <a:gd name="T23" fmla="*/ 21 h 22"/>
                  <a:gd name="T24" fmla="*/ 0 w 11"/>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22"/>
                  <a:gd name="T41" fmla="*/ 11 w 11"/>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22">
                    <a:moveTo>
                      <a:pt x="0" y="0"/>
                    </a:moveTo>
                    <a:lnTo>
                      <a:pt x="3" y="0"/>
                    </a:lnTo>
                    <a:lnTo>
                      <a:pt x="3" y="8"/>
                    </a:lnTo>
                    <a:lnTo>
                      <a:pt x="7" y="8"/>
                    </a:lnTo>
                    <a:lnTo>
                      <a:pt x="7" y="0"/>
                    </a:lnTo>
                    <a:lnTo>
                      <a:pt x="10" y="0"/>
                    </a:lnTo>
                    <a:lnTo>
                      <a:pt x="10" y="21"/>
                    </a:lnTo>
                    <a:lnTo>
                      <a:pt x="7" y="21"/>
                    </a:lnTo>
                    <a:lnTo>
                      <a:pt x="7" y="12"/>
                    </a:lnTo>
                    <a:lnTo>
                      <a:pt x="3" y="12"/>
                    </a:lnTo>
                    <a:lnTo>
                      <a:pt x="3" y="21"/>
                    </a:lnTo>
                    <a:lnTo>
                      <a:pt x="0" y="2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64" name="Freeform 336"/>
              <p:cNvSpPr>
                <a:spLocks/>
              </p:cNvSpPr>
              <p:nvPr/>
            </p:nvSpPr>
            <p:spPr bwMode="auto">
              <a:xfrm>
                <a:off x="672" y="2799"/>
                <a:ext cx="6" cy="22"/>
              </a:xfrm>
              <a:custGeom>
                <a:avLst/>
                <a:gdLst>
                  <a:gd name="T0" fmla="*/ 0 w 6"/>
                  <a:gd name="T1" fmla="*/ 0 h 22"/>
                  <a:gd name="T2" fmla="*/ 5 w 6"/>
                  <a:gd name="T3" fmla="*/ 0 h 22"/>
                  <a:gd name="T4" fmla="*/ 5 w 6"/>
                  <a:gd name="T5" fmla="*/ 4 h 22"/>
                  <a:gd name="T6" fmla="*/ 3 w 6"/>
                  <a:gd name="T7" fmla="*/ 4 h 22"/>
                  <a:gd name="T8" fmla="*/ 3 w 6"/>
                  <a:gd name="T9" fmla="*/ 8 h 22"/>
                  <a:gd name="T10" fmla="*/ 5 w 6"/>
                  <a:gd name="T11" fmla="*/ 8 h 22"/>
                  <a:gd name="T12" fmla="*/ 5 w 6"/>
                  <a:gd name="T13" fmla="*/ 12 h 22"/>
                  <a:gd name="T14" fmla="*/ 3 w 6"/>
                  <a:gd name="T15" fmla="*/ 12 h 22"/>
                  <a:gd name="T16" fmla="*/ 3 w 6"/>
                  <a:gd name="T17" fmla="*/ 17 h 22"/>
                  <a:gd name="T18" fmla="*/ 5 w 6"/>
                  <a:gd name="T19" fmla="*/ 17 h 22"/>
                  <a:gd name="T20" fmla="*/ 5 w 6"/>
                  <a:gd name="T21" fmla="*/ 21 h 22"/>
                  <a:gd name="T22" fmla="*/ 0 w 6"/>
                  <a:gd name="T23" fmla="*/ 21 h 22"/>
                  <a:gd name="T24" fmla="*/ 0 w 6"/>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22"/>
                  <a:gd name="T41" fmla="*/ 6 w 6"/>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22">
                    <a:moveTo>
                      <a:pt x="0" y="0"/>
                    </a:moveTo>
                    <a:lnTo>
                      <a:pt x="5" y="0"/>
                    </a:lnTo>
                    <a:lnTo>
                      <a:pt x="5" y="4"/>
                    </a:lnTo>
                    <a:lnTo>
                      <a:pt x="3" y="4"/>
                    </a:lnTo>
                    <a:lnTo>
                      <a:pt x="3" y="8"/>
                    </a:lnTo>
                    <a:lnTo>
                      <a:pt x="5" y="8"/>
                    </a:lnTo>
                    <a:lnTo>
                      <a:pt x="5" y="12"/>
                    </a:lnTo>
                    <a:lnTo>
                      <a:pt x="3" y="12"/>
                    </a:lnTo>
                    <a:lnTo>
                      <a:pt x="3" y="17"/>
                    </a:lnTo>
                    <a:lnTo>
                      <a:pt x="5" y="17"/>
                    </a:lnTo>
                    <a:lnTo>
                      <a:pt x="5" y="21"/>
                    </a:lnTo>
                    <a:lnTo>
                      <a:pt x="0" y="2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37" name="Group 344"/>
            <p:cNvGrpSpPr>
              <a:grpSpLocks/>
            </p:cNvGrpSpPr>
            <p:nvPr/>
          </p:nvGrpSpPr>
          <p:grpSpPr bwMode="auto">
            <a:xfrm>
              <a:off x="695" y="2799"/>
              <a:ext cx="85" cy="22"/>
              <a:chOff x="695" y="2799"/>
              <a:chExt cx="85" cy="22"/>
            </a:xfrm>
          </p:grpSpPr>
          <p:sp>
            <p:nvSpPr>
              <p:cNvPr id="108756" name="Freeform 338"/>
              <p:cNvSpPr>
                <a:spLocks/>
              </p:cNvSpPr>
              <p:nvPr/>
            </p:nvSpPr>
            <p:spPr bwMode="auto">
              <a:xfrm>
                <a:off x="695" y="2799"/>
                <a:ext cx="9" cy="22"/>
              </a:xfrm>
              <a:custGeom>
                <a:avLst/>
                <a:gdLst>
                  <a:gd name="T0" fmla="*/ 0 w 9"/>
                  <a:gd name="T1" fmla="*/ 0 h 22"/>
                  <a:gd name="T2" fmla="*/ 3 w 9"/>
                  <a:gd name="T3" fmla="*/ 0 h 22"/>
                  <a:gd name="T4" fmla="*/ 3 w 9"/>
                  <a:gd name="T5" fmla="*/ 17 h 22"/>
                  <a:gd name="T6" fmla="*/ 5 w 9"/>
                  <a:gd name="T7" fmla="*/ 17 h 22"/>
                  <a:gd name="T8" fmla="*/ 5 w 9"/>
                  <a:gd name="T9" fmla="*/ 0 h 22"/>
                  <a:gd name="T10" fmla="*/ 8 w 9"/>
                  <a:gd name="T11" fmla="*/ 0 h 22"/>
                  <a:gd name="T12" fmla="*/ 8 w 9"/>
                  <a:gd name="T13" fmla="*/ 18 h 22"/>
                  <a:gd name="T14" fmla="*/ 6 w 9"/>
                  <a:gd name="T15" fmla="*/ 21 h 22"/>
                  <a:gd name="T16" fmla="*/ 3 w 9"/>
                  <a:gd name="T17" fmla="*/ 21 h 22"/>
                  <a:gd name="T18" fmla="*/ 0 w 9"/>
                  <a:gd name="T19" fmla="*/ 18 h 22"/>
                  <a:gd name="T20" fmla="*/ 0 w 9"/>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
                  <a:gd name="T34" fmla="*/ 0 h 22"/>
                  <a:gd name="T35" fmla="*/ 9 w 9"/>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 h="22">
                    <a:moveTo>
                      <a:pt x="0" y="0"/>
                    </a:moveTo>
                    <a:lnTo>
                      <a:pt x="3" y="0"/>
                    </a:lnTo>
                    <a:lnTo>
                      <a:pt x="3" y="17"/>
                    </a:lnTo>
                    <a:lnTo>
                      <a:pt x="5" y="17"/>
                    </a:lnTo>
                    <a:lnTo>
                      <a:pt x="5" y="0"/>
                    </a:lnTo>
                    <a:lnTo>
                      <a:pt x="8" y="0"/>
                    </a:lnTo>
                    <a:lnTo>
                      <a:pt x="8" y="18"/>
                    </a:lnTo>
                    <a:lnTo>
                      <a:pt x="6" y="21"/>
                    </a:lnTo>
                    <a:lnTo>
                      <a:pt x="3" y="21"/>
                    </a:lnTo>
                    <a:lnTo>
                      <a:pt x="0" y="18"/>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57" name="Freeform 339"/>
              <p:cNvSpPr>
                <a:spLocks/>
              </p:cNvSpPr>
              <p:nvPr/>
            </p:nvSpPr>
            <p:spPr bwMode="auto">
              <a:xfrm>
                <a:off x="714" y="2799"/>
                <a:ext cx="10" cy="22"/>
              </a:xfrm>
              <a:custGeom>
                <a:avLst/>
                <a:gdLst>
                  <a:gd name="T0" fmla="*/ 0 w 10"/>
                  <a:gd name="T1" fmla="*/ 0 h 22"/>
                  <a:gd name="T2" fmla="*/ 3 w 10"/>
                  <a:gd name="T3" fmla="*/ 0 h 22"/>
                  <a:gd name="T4" fmla="*/ 6 w 10"/>
                  <a:gd name="T5" fmla="*/ 10 h 22"/>
                  <a:gd name="T6" fmla="*/ 6 w 10"/>
                  <a:gd name="T7" fmla="*/ 0 h 22"/>
                  <a:gd name="T8" fmla="*/ 9 w 10"/>
                  <a:gd name="T9" fmla="*/ 0 h 22"/>
                  <a:gd name="T10" fmla="*/ 9 w 10"/>
                  <a:gd name="T11" fmla="*/ 21 h 22"/>
                  <a:gd name="T12" fmla="*/ 6 w 10"/>
                  <a:gd name="T13" fmla="*/ 21 h 22"/>
                  <a:gd name="T14" fmla="*/ 3 w 10"/>
                  <a:gd name="T15" fmla="*/ 11 h 22"/>
                  <a:gd name="T16" fmla="*/ 3 w 10"/>
                  <a:gd name="T17" fmla="*/ 21 h 22"/>
                  <a:gd name="T18" fmla="*/ 0 w 10"/>
                  <a:gd name="T19" fmla="*/ 21 h 22"/>
                  <a:gd name="T20" fmla="*/ 0 w 10"/>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22"/>
                  <a:gd name="T35" fmla="*/ 10 w 10"/>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22">
                    <a:moveTo>
                      <a:pt x="0" y="0"/>
                    </a:moveTo>
                    <a:lnTo>
                      <a:pt x="3" y="0"/>
                    </a:lnTo>
                    <a:lnTo>
                      <a:pt x="6" y="10"/>
                    </a:lnTo>
                    <a:lnTo>
                      <a:pt x="6" y="0"/>
                    </a:lnTo>
                    <a:lnTo>
                      <a:pt x="9" y="0"/>
                    </a:lnTo>
                    <a:lnTo>
                      <a:pt x="9" y="21"/>
                    </a:lnTo>
                    <a:lnTo>
                      <a:pt x="6" y="21"/>
                    </a:lnTo>
                    <a:lnTo>
                      <a:pt x="3" y="11"/>
                    </a:lnTo>
                    <a:lnTo>
                      <a:pt x="3" y="21"/>
                    </a:lnTo>
                    <a:lnTo>
                      <a:pt x="0" y="2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58" name="Freeform 340"/>
              <p:cNvSpPr>
                <a:spLocks/>
              </p:cNvSpPr>
              <p:nvPr/>
            </p:nvSpPr>
            <p:spPr bwMode="auto">
              <a:xfrm>
                <a:off x="731" y="2799"/>
                <a:ext cx="3" cy="22"/>
              </a:xfrm>
              <a:custGeom>
                <a:avLst/>
                <a:gdLst>
                  <a:gd name="T0" fmla="*/ 2 w 3"/>
                  <a:gd name="T1" fmla="*/ 0 h 22"/>
                  <a:gd name="T2" fmla="*/ 0 w 3"/>
                  <a:gd name="T3" fmla="*/ 0 h 22"/>
                  <a:gd name="T4" fmla="*/ 0 w 3"/>
                  <a:gd name="T5" fmla="*/ 21 h 22"/>
                  <a:gd name="T6" fmla="*/ 2 w 3"/>
                  <a:gd name="T7" fmla="*/ 21 h 22"/>
                  <a:gd name="T8" fmla="*/ 2 w 3"/>
                  <a:gd name="T9" fmla="*/ 0 h 22"/>
                  <a:gd name="T10" fmla="*/ 0 60000 65536"/>
                  <a:gd name="T11" fmla="*/ 0 60000 65536"/>
                  <a:gd name="T12" fmla="*/ 0 60000 65536"/>
                  <a:gd name="T13" fmla="*/ 0 60000 65536"/>
                  <a:gd name="T14" fmla="*/ 0 60000 65536"/>
                  <a:gd name="T15" fmla="*/ 0 w 3"/>
                  <a:gd name="T16" fmla="*/ 0 h 22"/>
                  <a:gd name="T17" fmla="*/ 3 w 3"/>
                  <a:gd name="T18" fmla="*/ 22 h 22"/>
                </a:gdLst>
                <a:ahLst/>
                <a:cxnLst>
                  <a:cxn ang="T10">
                    <a:pos x="T0" y="T1"/>
                  </a:cxn>
                  <a:cxn ang="T11">
                    <a:pos x="T2" y="T3"/>
                  </a:cxn>
                  <a:cxn ang="T12">
                    <a:pos x="T4" y="T5"/>
                  </a:cxn>
                  <a:cxn ang="T13">
                    <a:pos x="T6" y="T7"/>
                  </a:cxn>
                  <a:cxn ang="T14">
                    <a:pos x="T8" y="T9"/>
                  </a:cxn>
                </a:cxnLst>
                <a:rect l="T15" t="T16" r="T17" b="T18"/>
                <a:pathLst>
                  <a:path w="3" h="22">
                    <a:moveTo>
                      <a:pt x="2" y="0"/>
                    </a:moveTo>
                    <a:lnTo>
                      <a:pt x="0" y="0"/>
                    </a:lnTo>
                    <a:lnTo>
                      <a:pt x="0" y="21"/>
                    </a:lnTo>
                    <a:lnTo>
                      <a:pt x="2" y="21"/>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59" name="Freeform 341"/>
              <p:cNvSpPr>
                <a:spLocks/>
              </p:cNvSpPr>
              <p:nvPr/>
            </p:nvSpPr>
            <p:spPr bwMode="auto">
              <a:xfrm>
                <a:off x="741" y="2799"/>
                <a:ext cx="7" cy="22"/>
              </a:xfrm>
              <a:custGeom>
                <a:avLst/>
                <a:gdLst>
                  <a:gd name="T0" fmla="*/ 0 w 7"/>
                  <a:gd name="T1" fmla="*/ 0 h 22"/>
                  <a:gd name="T2" fmla="*/ 6 w 7"/>
                  <a:gd name="T3" fmla="*/ 0 h 22"/>
                  <a:gd name="T4" fmla="*/ 6 w 7"/>
                  <a:gd name="T5" fmla="*/ 4 h 22"/>
                  <a:gd name="T6" fmla="*/ 4 w 7"/>
                  <a:gd name="T7" fmla="*/ 4 h 22"/>
                  <a:gd name="T8" fmla="*/ 4 w 7"/>
                  <a:gd name="T9" fmla="*/ 21 h 22"/>
                  <a:gd name="T10" fmla="*/ 2 w 7"/>
                  <a:gd name="T11" fmla="*/ 21 h 22"/>
                  <a:gd name="T12" fmla="*/ 2 w 7"/>
                  <a:gd name="T13" fmla="*/ 4 h 22"/>
                  <a:gd name="T14" fmla="*/ 0 w 7"/>
                  <a:gd name="T15" fmla="*/ 4 h 22"/>
                  <a:gd name="T16" fmla="*/ 0 w 7"/>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2"/>
                  <a:gd name="T29" fmla="*/ 7 w 7"/>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2">
                    <a:moveTo>
                      <a:pt x="0" y="0"/>
                    </a:moveTo>
                    <a:lnTo>
                      <a:pt x="6" y="0"/>
                    </a:lnTo>
                    <a:lnTo>
                      <a:pt x="6" y="4"/>
                    </a:lnTo>
                    <a:lnTo>
                      <a:pt x="4" y="4"/>
                    </a:lnTo>
                    <a:lnTo>
                      <a:pt x="4" y="21"/>
                    </a:lnTo>
                    <a:lnTo>
                      <a:pt x="2" y="21"/>
                    </a:lnTo>
                    <a:lnTo>
                      <a:pt x="2" y="4"/>
                    </a:lnTo>
                    <a:lnTo>
                      <a:pt x="0" y="4"/>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60" name="Freeform 342"/>
              <p:cNvSpPr>
                <a:spLocks/>
              </p:cNvSpPr>
              <p:nvPr/>
            </p:nvSpPr>
            <p:spPr bwMode="auto">
              <a:xfrm>
                <a:off x="756" y="2799"/>
                <a:ext cx="6" cy="22"/>
              </a:xfrm>
              <a:custGeom>
                <a:avLst/>
                <a:gdLst>
                  <a:gd name="T0" fmla="*/ 0 w 6"/>
                  <a:gd name="T1" fmla="*/ 0 h 22"/>
                  <a:gd name="T2" fmla="*/ 5 w 6"/>
                  <a:gd name="T3" fmla="*/ 0 h 22"/>
                  <a:gd name="T4" fmla="*/ 5 w 6"/>
                  <a:gd name="T5" fmla="*/ 4 h 22"/>
                  <a:gd name="T6" fmla="*/ 3 w 6"/>
                  <a:gd name="T7" fmla="*/ 4 h 22"/>
                  <a:gd name="T8" fmla="*/ 3 w 6"/>
                  <a:gd name="T9" fmla="*/ 8 h 22"/>
                  <a:gd name="T10" fmla="*/ 5 w 6"/>
                  <a:gd name="T11" fmla="*/ 8 h 22"/>
                  <a:gd name="T12" fmla="*/ 5 w 6"/>
                  <a:gd name="T13" fmla="*/ 12 h 22"/>
                  <a:gd name="T14" fmla="*/ 3 w 6"/>
                  <a:gd name="T15" fmla="*/ 12 h 22"/>
                  <a:gd name="T16" fmla="*/ 3 w 6"/>
                  <a:gd name="T17" fmla="*/ 17 h 22"/>
                  <a:gd name="T18" fmla="*/ 5 w 6"/>
                  <a:gd name="T19" fmla="*/ 17 h 22"/>
                  <a:gd name="T20" fmla="*/ 5 w 6"/>
                  <a:gd name="T21" fmla="*/ 21 h 22"/>
                  <a:gd name="T22" fmla="*/ 0 w 6"/>
                  <a:gd name="T23" fmla="*/ 21 h 22"/>
                  <a:gd name="T24" fmla="*/ 0 w 6"/>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22"/>
                  <a:gd name="T41" fmla="*/ 6 w 6"/>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22">
                    <a:moveTo>
                      <a:pt x="0" y="0"/>
                    </a:moveTo>
                    <a:lnTo>
                      <a:pt x="5" y="0"/>
                    </a:lnTo>
                    <a:lnTo>
                      <a:pt x="5" y="4"/>
                    </a:lnTo>
                    <a:lnTo>
                      <a:pt x="3" y="4"/>
                    </a:lnTo>
                    <a:lnTo>
                      <a:pt x="3" y="8"/>
                    </a:lnTo>
                    <a:lnTo>
                      <a:pt x="5" y="8"/>
                    </a:lnTo>
                    <a:lnTo>
                      <a:pt x="5" y="12"/>
                    </a:lnTo>
                    <a:lnTo>
                      <a:pt x="3" y="12"/>
                    </a:lnTo>
                    <a:lnTo>
                      <a:pt x="3" y="17"/>
                    </a:lnTo>
                    <a:lnTo>
                      <a:pt x="5" y="17"/>
                    </a:lnTo>
                    <a:lnTo>
                      <a:pt x="5" y="21"/>
                    </a:lnTo>
                    <a:lnTo>
                      <a:pt x="0" y="2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61" name="Freeform 343"/>
              <p:cNvSpPr>
                <a:spLocks/>
              </p:cNvSpPr>
              <p:nvPr/>
            </p:nvSpPr>
            <p:spPr bwMode="auto">
              <a:xfrm>
                <a:off x="771" y="2799"/>
                <a:ext cx="9" cy="22"/>
              </a:xfrm>
              <a:custGeom>
                <a:avLst/>
                <a:gdLst>
                  <a:gd name="T0" fmla="*/ 0 w 9"/>
                  <a:gd name="T1" fmla="*/ 0 h 22"/>
                  <a:gd name="T2" fmla="*/ 7 w 9"/>
                  <a:gd name="T3" fmla="*/ 0 h 22"/>
                  <a:gd name="T4" fmla="*/ 8 w 9"/>
                  <a:gd name="T5" fmla="*/ 3 h 22"/>
                  <a:gd name="T6" fmla="*/ 8 w 9"/>
                  <a:gd name="T7" fmla="*/ 18 h 22"/>
                  <a:gd name="T8" fmla="*/ 7 w 9"/>
                  <a:gd name="T9" fmla="*/ 21 h 22"/>
                  <a:gd name="T10" fmla="*/ 0 w 9"/>
                  <a:gd name="T11" fmla="*/ 21 h 22"/>
                  <a:gd name="T12" fmla="*/ 0 w 9"/>
                  <a:gd name="T13" fmla="*/ 4 h 22"/>
                  <a:gd name="T14" fmla="*/ 3 w 9"/>
                  <a:gd name="T15" fmla="*/ 4 h 22"/>
                  <a:gd name="T16" fmla="*/ 3 w 9"/>
                  <a:gd name="T17" fmla="*/ 17 h 22"/>
                  <a:gd name="T18" fmla="*/ 5 w 9"/>
                  <a:gd name="T19" fmla="*/ 17 h 22"/>
                  <a:gd name="T20" fmla="*/ 5 w 9"/>
                  <a:gd name="T21" fmla="*/ 4 h 22"/>
                  <a:gd name="T22" fmla="*/ 3 w 9"/>
                  <a:gd name="T23" fmla="*/ 4 h 22"/>
                  <a:gd name="T24" fmla="*/ 0 w 9"/>
                  <a:gd name="T25" fmla="*/ 4 h 22"/>
                  <a:gd name="T26" fmla="*/ 0 w 9"/>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
                  <a:gd name="T43" fmla="*/ 0 h 22"/>
                  <a:gd name="T44" fmla="*/ 9 w 9"/>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 h="22">
                    <a:moveTo>
                      <a:pt x="0" y="0"/>
                    </a:moveTo>
                    <a:lnTo>
                      <a:pt x="7" y="0"/>
                    </a:lnTo>
                    <a:lnTo>
                      <a:pt x="8" y="3"/>
                    </a:lnTo>
                    <a:lnTo>
                      <a:pt x="8" y="18"/>
                    </a:lnTo>
                    <a:lnTo>
                      <a:pt x="7" y="21"/>
                    </a:lnTo>
                    <a:lnTo>
                      <a:pt x="0" y="21"/>
                    </a:lnTo>
                    <a:lnTo>
                      <a:pt x="0" y="4"/>
                    </a:lnTo>
                    <a:lnTo>
                      <a:pt x="3" y="4"/>
                    </a:lnTo>
                    <a:lnTo>
                      <a:pt x="3" y="17"/>
                    </a:lnTo>
                    <a:lnTo>
                      <a:pt x="5" y="17"/>
                    </a:lnTo>
                    <a:lnTo>
                      <a:pt x="5" y="4"/>
                    </a:lnTo>
                    <a:lnTo>
                      <a:pt x="3" y="4"/>
                    </a:lnTo>
                    <a:lnTo>
                      <a:pt x="0" y="4"/>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38" name="Group 351"/>
            <p:cNvGrpSpPr>
              <a:grpSpLocks/>
            </p:cNvGrpSpPr>
            <p:nvPr/>
          </p:nvGrpSpPr>
          <p:grpSpPr bwMode="auto">
            <a:xfrm>
              <a:off x="799" y="2799"/>
              <a:ext cx="86" cy="22"/>
              <a:chOff x="799" y="2799"/>
              <a:chExt cx="86" cy="22"/>
            </a:xfrm>
          </p:grpSpPr>
          <p:sp>
            <p:nvSpPr>
              <p:cNvPr id="108750" name="Freeform 345"/>
              <p:cNvSpPr>
                <a:spLocks/>
              </p:cNvSpPr>
              <p:nvPr/>
            </p:nvSpPr>
            <p:spPr bwMode="auto">
              <a:xfrm>
                <a:off x="799" y="2799"/>
                <a:ext cx="8" cy="22"/>
              </a:xfrm>
              <a:custGeom>
                <a:avLst/>
                <a:gdLst>
                  <a:gd name="T0" fmla="*/ 2 w 8"/>
                  <a:gd name="T1" fmla="*/ 0 h 22"/>
                  <a:gd name="T2" fmla="*/ 6 w 8"/>
                  <a:gd name="T3" fmla="*/ 0 h 22"/>
                  <a:gd name="T4" fmla="*/ 7 w 8"/>
                  <a:gd name="T5" fmla="*/ 3 h 22"/>
                  <a:gd name="T6" fmla="*/ 7 w 8"/>
                  <a:gd name="T7" fmla="*/ 7 h 22"/>
                  <a:gd name="T8" fmla="*/ 5 w 8"/>
                  <a:gd name="T9" fmla="*/ 7 h 22"/>
                  <a:gd name="T10" fmla="*/ 5 w 8"/>
                  <a:gd name="T11" fmla="*/ 4 h 22"/>
                  <a:gd name="T12" fmla="*/ 3 w 8"/>
                  <a:gd name="T13" fmla="*/ 4 h 22"/>
                  <a:gd name="T14" fmla="*/ 3 w 8"/>
                  <a:gd name="T15" fmla="*/ 9 h 22"/>
                  <a:gd name="T16" fmla="*/ 5 w 8"/>
                  <a:gd name="T17" fmla="*/ 9 h 22"/>
                  <a:gd name="T18" fmla="*/ 7 w 8"/>
                  <a:gd name="T19" fmla="*/ 12 h 22"/>
                  <a:gd name="T20" fmla="*/ 7 w 8"/>
                  <a:gd name="T21" fmla="*/ 18 h 22"/>
                  <a:gd name="T22" fmla="*/ 6 w 8"/>
                  <a:gd name="T23" fmla="*/ 21 h 22"/>
                  <a:gd name="T24" fmla="*/ 2 w 8"/>
                  <a:gd name="T25" fmla="*/ 21 h 22"/>
                  <a:gd name="T26" fmla="*/ 0 w 8"/>
                  <a:gd name="T27" fmla="*/ 18 h 22"/>
                  <a:gd name="T28" fmla="*/ 0 w 8"/>
                  <a:gd name="T29" fmla="*/ 14 h 22"/>
                  <a:gd name="T30" fmla="*/ 2 w 8"/>
                  <a:gd name="T31" fmla="*/ 14 h 22"/>
                  <a:gd name="T32" fmla="*/ 2 w 8"/>
                  <a:gd name="T33" fmla="*/ 17 h 22"/>
                  <a:gd name="T34" fmla="*/ 5 w 8"/>
                  <a:gd name="T35" fmla="*/ 17 h 22"/>
                  <a:gd name="T36" fmla="*/ 5 w 8"/>
                  <a:gd name="T37" fmla="*/ 13 h 22"/>
                  <a:gd name="T38" fmla="*/ 2 w 8"/>
                  <a:gd name="T39" fmla="*/ 13 h 22"/>
                  <a:gd name="T40" fmla="*/ 0 w 8"/>
                  <a:gd name="T41" fmla="*/ 10 h 22"/>
                  <a:gd name="T42" fmla="*/ 0 w 8"/>
                  <a:gd name="T43" fmla="*/ 3 h 22"/>
                  <a:gd name="T44" fmla="*/ 2 w 8"/>
                  <a:gd name="T45" fmla="*/ 0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
                  <a:gd name="T70" fmla="*/ 0 h 22"/>
                  <a:gd name="T71" fmla="*/ 8 w 8"/>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 h="22">
                    <a:moveTo>
                      <a:pt x="2" y="0"/>
                    </a:moveTo>
                    <a:lnTo>
                      <a:pt x="6" y="0"/>
                    </a:lnTo>
                    <a:lnTo>
                      <a:pt x="7" y="3"/>
                    </a:lnTo>
                    <a:lnTo>
                      <a:pt x="7" y="7"/>
                    </a:lnTo>
                    <a:lnTo>
                      <a:pt x="5" y="7"/>
                    </a:lnTo>
                    <a:lnTo>
                      <a:pt x="5" y="4"/>
                    </a:lnTo>
                    <a:lnTo>
                      <a:pt x="3" y="4"/>
                    </a:lnTo>
                    <a:lnTo>
                      <a:pt x="3" y="9"/>
                    </a:lnTo>
                    <a:lnTo>
                      <a:pt x="5" y="9"/>
                    </a:lnTo>
                    <a:lnTo>
                      <a:pt x="7" y="12"/>
                    </a:lnTo>
                    <a:lnTo>
                      <a:pt x="7" y="18"/>
                    </a:lnTo>
                    <a:lnTo>
                      <a:pt x="6" y="21"/>
                    </a:lnTo>
                    <a:lnTo>
                      <a:pt x="2" y="21"/>
                    </a:lnTo>
                    <a:lnTo>
                      <a:pt x="0" y="18"/>
                    </a:lnTo>
                    <a:lnTo>
                      <a:pt x="0" y="14"/>
                    </a:lnTo>
                    <a:lnTo>
                      <a:pt x="2" y="14"/>
                    </a:lnTo>
                    <a:lnTo>
                      <a:pt x="2" y="17"/>
                    </a:lnTo>
                    <a:lnTo>
                      <a:pt x="5" y="17"/>
                    </a:lnTo>
                    <a:lnTo>
                      <a:pt x="5" y="13"/>
                    </a:lnTo>
                    <a:lnTo>
                      <a:pt x="2" y="13"/>
                    </a:lnTo>
                    <a:lnTo>
                      <a:pt x="0" y="10"/>
                    </a:lnTo>
                    <a:lnTo>
                      <a:pt x="0" y="3"/>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51" name="Freeform 346"/>
              <p:cNvSpPr>
                <a:spLocks/>
              </p:cNvSpPr>
              <p:nvPr/>
            </p:nvSpPr>
            <p:spPr bwMode="auto">
              <a:xfrm>
                <a:off x="816" y="2799"/>
                <a:ext cx="6" cy="22"/>
              </a:xfrm>
              <a:custGeom>
                <a:avLst/>
                <a:gdLst>
                  <a:gd name="T0" fmla="*/ 0 w 6"/>
                  <a:gd name="T1" fmla="*/ 0 h 22"/>
                  <a:gd name="T2" fmla="*/ 5 w 6"/>
                  <a:gd name="T3" fmla="*/ 0 h 22"/>
                  <a:gd name="T4" fmla="*/ 5 w 6"/>
                  <a:gd name="T5" fmla="*/ 4 h 22"/>
                  <a:gd name="T6" fmla="*/ 4 w 6"/>
                  <a:gd name="T7" fmla="*/ 4 h 22"/>
                  <a:gd name="T8" fmla="*/ 4 w 6"/>
                  <a:gd name="T9" fmla="*/ 21 h 22"/>
                  <a:gd name="T10" fmla="*/ 2 w 6"/>
                  <a:gd name="T11" fmla="*/ 21 h 22"/>
                  <a:gd name="T12" fmla="*/ 2 w 6"/>
                  <a:gd name="T13" fmla="*/ 4 h 22"/>
                  <a:gd name="T14" fmla="*/ 0 w 6"/>
                  <a:gd name="T15" fmla="*/ 4 h 22"/>
                  <a:gd name="T16" fmla="*/ 0 w 6"/>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22"/>
                  <a:gd name="T29" fmla="*/ 6 w 6"/>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22">
                    <a:moveTo>
                      <a:pt x="0" y="0"/>
                    </a:moveTo>
                    <a:lnTo>
                      <a:pt x="5" y="0"/>
                    </a:lnTo>
                    <a:lnTo>
                      <a:pt x="5" y="4"/>
                    </a:lnTo>
                    <a:lnTo>
                      <a:pt x="4" y="4"/>
                    </a:lnTo>
                    <a:lnTo>
                      <a:pt x="4" y="21"/>
                    </a:lnTo>
                    <a:lnTo>
                      <a:pt x="2" y="21"/>
                    </a:lnTo>
                    <a:lnTo>
                      <a:pt x="2" y="4"/>
                    </a:lnTo>
                    <a:lnTo>
                      <a:pt x="0" y="4"/>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52" name="Freeform 347"/>
              <p:cNvSpPr>
                <a:spLocks/>
              </p:cNvSpPr>
              <p:nvPr/>
            </p:nvSpPr>
            <p:spPr bwMode="auto">
              <a:xfrm>
                <a:off x="828" y="2799"/>
                <a:ext cx="11" cy="22"/>
              </a:xfrm>
              <a:custGeom>
                <a:avLst/>
                <a:gdLst>
                  <a:gd name="T0" fmla="*/ 3 w 11"/>
                  <a:gd name="T1" fmla="*/ 0 h 22"/>
                  <a:gd name="T2" fmla="*/ 7 w 11"/>
                  <a:gd name="T3" fmla="*/ 0 h 22"/>
                  <a:gd name="T4" fmla="*/ 10 w 11"/>
                  <a:gd name="T5" fmla="*/ 21 h 22"/>
                  <a:gd name="T6" fmla="*/ 7 w 11"/>
                  <a:gd name="T7" fmla="*/ 21 h 22"/>
                  <a:gd name="T8" fmla="*/ 6 w 11"/>
                  <a:gd name="T9" fmla="*/ 17 h 22"/>
                  <a:gd name="T10" fmla="*/ 6 w 11"/>
                  <a:gd name="T11" fmla="*/ 13 h 22"/>
                  <a:gd name="T12" fmla="*/ 5 w 11"/>
                  <a:gd name="T13" fmla="*/ 4 h 22"/>
                  <a:gd name="T14" fmla="*/ 4 w 11"/>
                  <a:gd name="T15" fmla="*/ 13 h 22"/>
                  <a:gd name="T16" fmla="*/ 6 w 11"/>
                  <a:gd name="T17" fmla="*/ 13 h 22"/>
                  <a:gd name="T18" fmla="*/ 6 w 11"/>
                  <a:gd name="T19" fmla="*/ 17 h 22"/>
                  <a:gd name="T20" fmla="*/ 4 w 11"/>
                  <a:gd name="T21" fmla="*/ 17 h 22"/>
                  <a:gd name="T22" fmla="*/ 3 w 11"/>
                  <a:gd name="T23" fmla="*/ 21 h 22"/>
                  <a:gd name="T24" fmla="*/ 0 w 11"/>
                  <a:gd name="T25" fmla="*/ 21 h 22"/>
                  <a:gd name="T26" fmla="*/ 3 w 11"/>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
                  <a:gd name="T43" fmla="*/ 0 h 22"/>
                  <a:gd name="T44" fmla="*/ 11 w 11"/>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 h="22">
                    <a:moveTo>
                      <a:pt x="3" y="0"/>
                    </a:moveTo>
                    <a:lnTo>
                      <a:pt x="7" y="0"/>
                    </a:lnTo>
                    <a:lnTo>
                      <a:pt x="10" y="21"/>
                    </a:lnTo>
                    <a:lnTo>
                      <a:pt x="7" y="21"/>
                    </a:lnTo>
                    <a:lnTo>
                      <a:pt x="6" y="17"/>
                    </a:lnTo>
                    <a:lnTo>
                      <a:pt x="6" y="13"/>
                    </a:lnTo>
                    <a:lnTo>
                      <a:pt x="5" y="4"/>
                    </a:lnTo>
                    <a:lnTo>
                      <a:pt x="4" y="13"/>
                    </a:lnTo>
                    <a:lnTo>
                      <a:pt x="6" y="13"/>
                    </a:lnTo>
                    <a:lnTo>
                      <a:pt x="6" y="17"/>
                    </a:lnTo>
                    <a:lnTo>
                      <a:pt x="4" y="17"/>
                    </a:lnTo>
                    <a:lnTo>
                      <a:pt x="3" y="21"/>
                    </a:lnTo>
                    <a:lnTo>
                      <a:pt x="0" y="21"/>
                    </a:lnTo>
                    <a:lnTo>
                      <a:pt x="3"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53" name="Freeform 348"/>
              <p:cNvSpPr>
                <a:spLocks/>
              </p:cNvSpPr>
              <p:nvPr/>
            </p:nvSpPr>
            <p:spPr bwMode="auto">
              <a:xfrm>
                <a:off x="845" y="2799"/>
                <a:ext cx="6" cy="22"/>
              </a:xfrm>
              <a:custGeom>
                <a:avLst/>
                <a:gdLst>
                  <a:gd name="T0" fmla="*/ 0 w 6"/>
                  <a:gd name="T1" fmla="*/ 0 h 22"/>
                  <a:gd name="T2" fmla="*/ 5 w 6"/>
                  <a:gd name="T3" fmla="*/ 0 h 22"/>
                  <a:gd name="T4" fmla="*/ 5 w 6"/>
                  <a:gd name="T5" fmla="*/ 4 h 22"/>
                  <a:gd name="T6" fmla="*/ 4 w 6"/>
                  <a:gd name="T7" fmla="*/ 4 h 22"/>
                  <a:gd name="T8" fmla="*/ 4 w 6"/>
                  <a:gd name="T9" fmla="*/ 21 h 22"/>
                  <a:gd name="T10" fmla="*/ 2 w 6"/>
                  <a:gd name="T11" fmla="*/ 21 h 22"/>
                  <a:gd name="T12" fmla="*/ 2 w 6"/>
                  <a:gd name="T13" fmla="*/ 4 h 22"/>
                  <a:gd name="T14" fmla="*/ 0 w 6"/>
                  <a:gd name="T15" fmla="*/ 4 h 22"/>
                  <a:gd name="T16" fmla="*/ 0 w 6"/>
                  <a:gd name="T17" fmla="*/ 0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22"/>
                  <a:gd name="T29" fmla="*/ 6 w 6"/>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22">
                    <a:moveTo>
                      <a:pt x="0" y="0"/>
                    </a:moveTo>
                    <a:lnTo>
                      <a:pt x="5" y="0"/>
                    </a:lnTo>
                    <a:lnTo>
                      <a:pt x="5" y="4"/>
                    </a:lnTo>
                    <a:lnTo>
                      <a:pt x="4" y="4"/>
                    </a:lnTo>
                    <a:lnTo>
                      <a:pt x="4" y="21"/>
                    </a:lnTo>
                    <a:lnTo>
                      <a:pt x="2" y="21"/>
                    </a:lnTo>
                    <a:lnTo>
                      <a:pt x="2" y="4"/>
                    </a:lnTo>
                    <a:lnTo>
                      <a:pt x="0" y="4"/>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54" name="Freeform 349"/>
              <p:cNvSpPr>
                <a:spLocks/>
              </p:cNvSpPr>
              <p:nvPr/>
            </p:nvSpPr>
            <p:spPr bwMode="auto">
              <a:xfrm>
                <a:off x="861" y="2799"/>
                <a:ext cx="6" cy="22"/>
              </a:xfrm>
              <a:custGeom>
                <a:avLst/>
                <a:gdLst>
                  <a:gd name="T0" fmla="*/ 0 w 6"/>
                  <a:gd name="T1" fmla="*/ 0 h 22"/>
                  <a:gd name="T2" fmla="*/ 5 w 6"/>
                  <a:gd name="T3" fmla="*/ 0 h 22"/>
                  <a:gd name="T4" fmla="*/ 5 w 6"/>
                  <a:gd name="T5" fmla="*/ 4 h 22"/>
                  <a:gd name="T6" fmla="*/ 2 w 6"/>
                  <a:gd name="T7" fmla="*/ 4 h 22"/>
                  <a:gd name="T8" fmla="*/ 2 w 6"/>
                  <a:gd name="T9" fmla="*/ 8 h 22"/>
                  <a:gd name="T10" fmla="*/ 5 w 6"/>
                  <a:gd name="T11" fmla="*/ 8 h 22"/>
                  <a:gd name="T12" fmla="*/ 5 w 6"/>
                  <a:gd name="T13" fmla="*/ 12 h 22"/>
                  <a:gd name="T14" fmla="*/ 2 w 6"/>
                  <a:gd name="T15" fmla="*/ 12 h 22"/>
                  <a:gd name="T16" fmla="*/ 2 w 6"/>
                  <a:gd name="T17" fmla="*/ 17 h 22"/>
                  <a:gd name="T18" fmla="*/ 5 w 6"/>
                  <a:gd name="T19" fmla="*/ 17 h 22"/>
                  <a:gd name="T20" fmla="*/ 5 w 6"/>
                  <a:gd name="T21" fmla="*/ 21 h 22"/>
                  <a:gd name="T22" fmla="*/ 0 w 6"/>
                  <a:gd name="T23" fmla="*/ 21 h 22"/>
                  <a:gd name="T24" fmla="*/ 0 w 6"/>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22"/>
                  <a:gd name="T41" fmla="*/ 6 w 6"/>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22">
                    <a:moveTo>
                      <a:pt x="0" y="0"/>
                    </a:moveTo>
                    <a:lnTo>
                      <a:pt x="5" y="0"/>
                    </a:lnTo>
                    <a:lnTo>
                      <a:pt x="5" y="4"/>
                    </a:lnTo>
                    <a:lnTo>
                      <a:pt x="2" y="4"/>
                    </a:lnTo>
                    <a:lnTo>
                      <a:pt x="2" y="8"/>
                    </a:lnTo>
                    <a:lnTo>
                      <a:pt x="5" y="8"/>
                    </a:lnTo>
                    <a:lnTo>
                      <a:pt x="5" y="12"/>
                    </a:lnTo>
                    <a:lnTo>
                      <a:pt x="2" y="12"/>
                    </a:lnTo>
                    <a:lnTo>
                      <a:pt x="2" y="17"/>
                    </a:lnTo>
                    <a:lnTo>
                      <a:pt x="5" y="17"/>
                    </a:lnTo>
                    <a:lnTo>
                      <a:pt x="5" y="21"/>
                    </a:lnTo>
                    <a:lnTo>
                      <a:pt x="0" y="2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55" name="Freeform 350"/>
              <p:cNvSpPr>
                <a:spLocks/>
              </p:cNvSpPr>
              <p:nvPr/>
            </p:nvSpPr>
            <p:spPr bwMode="auto">
              <a:xfrm>
                <a:off x="877" y="2799"/>
                <a:ext cx="8" cy="22"/>
              </a:xfrm>
              <a:custGeom>
                <a:avLst/>
                <a:gdLst>
                  <a:gd name="T0" fmla="*/ 1 w 8"/>
                  <a:gd name="T1" fmla="*/ 0 h 22"/>
                  <a:gd name="T2" fmla="*/ 5 w 8"/>
                  <a:gd name="T3" fmla="*/ 0 h 22"/>
                  <a:gd name="T4" fmla="*/ 7 w 8"/>
                  <a:gd name="T5" fmla="*/ 3 h 22"/>
                  <a:gd name="T6" fmla="*/ 7 w 8"/>
                  <a:gd name="T7" fmla="*/ 7 h 22"/>
                  <a:gd name="T8" fmla="*/ 4 w 8"/>
                  <a:gd name="T9" fmla="*/ 7 h 22"/>
                  <a:gd name="T10" fmla="*/ 4 w 8"/>
                  <a:gd name="T11" fmla="*/ 4 h 22"/>
                  <a:gd name="T12" fmla="*/ 2 w 8"/>
                  <a:gd name="T13" fmla="*/ 4 h 22"/>
                  <a:gd name="T14" fmla="*/ 2 w 8"/>
                  <a:gd name="T15" fmla="*/ 9 h 22"/>
                  <a:gd name="T16" fmla="*/ 5 w 8"/>
                  <a:gd name="T17" fmla="*/ 9 h 22"/>
                  <a:gd name="T18" fmla="*/ 5 w 8"/>
                  <a:gd name="T19" fmla="*/ 9 h 22"/>
                  <a:gd name="T20" fmla="*/ 7 w 8"/>
                  <a:gd name="T21" fmla="*/ 12 h 22"/>
                  <a:gd name="T22" fmla="*/ 7 w 8"/>
                  <a:gd name="T23" fmla="*/ 18 h 22"/>
                  <a:gd name="T24" fmla="*/ 5 w 8"/>
                  <a:gd name="T25" fmla="*/ 21 h 22"/>
                  <a:gd name="T26" fmla="*/ 1 w 8"/>
                  <a:gd name="T27" fmla="*/ 21 h 22"/>
                  <a:gd name="T28" fmla="*/ 0 w 8"/>
                  <a:gd name="T29" fmla="*/ 18 h 22"/>
                  <a:gd name="T30" fmla="*/ 0 w 8"/>
                  <a:gd name="T31" fmla="*/ 14 h 22"/>
                  <a:gd name="T32" fmla="*/ 2 w 8"/>
                  <a:gd name="T33" fmla="*/ 14 h 22"/>
                  <a:gd name="T34" fmla="*/ 2 w 8"/>
                  <a:gd name="T35" fmla="*/ 17 h 22"/>
                  <a:gd name="T36" fmla="*/ 4 w 8"/>
                  <a:gd name="T37" fmla="*/ 17 h 22"/>
                  <a:gd name="T38" fmla="*/ 4 w 8"/>
                  <a:gd name="T39" fmla="*/ 13 h 22"/>
                  <a:gd name="T40" fmla="*/ 2 w 8"/>
                  <a:gd name="T41" fmla="*/ 13 h 22"/>
                  <a:gd name="T42" fmla="*/ 0 w 8"/>
                  <a:gd name="T43" fmla="*/ 10 h 22"/>
                  <a:gd name="T44" fmla="*/ 0 w 8"/>
                  <a:gd name="T45" fmla="*/ 3 h 22"/>
                  <a:gd name="T46" fmla="*/ 1 w 8"/>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22"/>
                  <a:gd name="T74" fmla="*/ 8 w 8"/>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22">
                    <a:moveTo>
                      <a:pt x="1" y="0"/>
                    </a:moveTo>
                    <a:lnTo>
                      <a:pt x="5" y="0"/>
                    </a:lnTo>
                    <a:lnTo>
                      <a:pt x="7" y="3"/>
                    </a:lnTo>
                    <a:lnTo>
                      <a:pt x="7" y="7"/>
                    </a:lnTo>
                    <a:lnTo>
                      <a:pt x="4" y="7"/>
                    </a:lnTo>
                    <a:lnTo>
                      <a:pt x="4" y="4"/>
                    </a:lnTo>
                    <a:lnTo>
                      <a:pt x="2" y="4"/>
                    </a:lnTo>
                    <a:lnTo>
                      <a:pt x="2" y="9"/>
                    </a:lnTo>
                    <a:lnTo>
                      <a:pt x="5" y="9"/>
                    </a:lnTo>
                    <a:lnTo>
                      <a:pt x="7" y="12"/>
                    </a:lnTo>
                    <a:lnTo>
                      <a:pt x="7" y="18"/>
                    </a:lnTo>
                    <a:lnTo>
                      <a:pt x="5" y="21"/>
                    </a:lnTo>
                    <a:lnTo>
                      <a:pt x="1" y="21"/>
                    </a:lnTo>
                    <a:lnTo>
                      <a:pt x="0" y="18"/>
                    </a:lnTo>
                    <a:lnTo>
                      <a:pt x="0" y="14"/>
                    </a:lnTo>
                    <a:lnTo>
                      <a:pt x="2" y="14"/>
                    </a:lnTo>
                    <a:lnTo>
                      <a:pt x="2" y="17"/>
                    </a:lnTo>
                    <a:lnTo>
                      <a:pt x="4" y="17"/>
                    </a:lnTo>
                    <a:lnTo>
                      <a:pt x="4" y="13"/>
                    </a:lnTo>
                    <a:lnTo>
                      <a:pt x="2" y="13"/>
                    </a:lnTo>
                    <a:lnTo>
                      <a:pt x="0" y="10"/>
                    </a:lnTo>
                    <a:lnTo>
                      <a:pt x="0" y="3"/>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39" name="Group 354"/>
            <p:cNvGrpSpPr>
              <a:grpSpLocks/>
            </p:cNvGrpSpPr>
            <p:nvPr/>
          </p:nvGrpSpPr>
          <p:grpSpPr bwMode="auto">
            <a:xfrm>
              <a:off x="902" y="2799"/>
              <a:ext cx="25" cy="22"/>
              <a:chOff x="902" y="2799"/>
              <a:chExt cx="25" cy="22"/>
            </a:xfrm>
          </p:grpSpPr>
          <p:sp>
            <p:nvSpPr>
              <p:cNvPr id="108748" name="Freeform 352"/>
              <p:cNvSpPr>
                <a:spLocks/>
              </p:cNvSpPr>
              <p:nvPr/>
            </p:nvSpPr>
            <p:spPr bwMode="auto">
              <a:xfrm>
                <a:off x="902" y="2799"/>
                <a:ext cx="9" cy="22"/>
              </a:xfrm>
              <a:custGeom>
                <a:avLst/>
                <a:gdLst>
                  <a:gd name="T0" fmla="*/ 2 w 9"/>
                  <a:gd name="T1" fmla="*/ 0 h 22"/>
                  <a:gd name="T2" fmla="*/ 6 w 9"/>
                  <a:gd name="T3" fmla="*/ 0 h 22"/>
                  <a:gd name="T4" fmla="*/ 8 w 9"/>
                  <a:gd name="T5" fmla="*/ 4 h 22"/>
                  <a:gd name="T6" fmla="*/ 8 w 9"/>
                  <a:gd name="T7" fmla="*/ 17 h 22"/>
                  <a:gd name="T8" fmla="*/ 6 w 9"/>
                  <a:gd name="T9" fmla="*/ 21 h 22"/>
                  <a:gd name="T10" fmla="*/ 5 w 9"/>
                  <a:gd name="T11" fmla="*/ 21 h 22"/>
                  <a:gd name="T12" fmla="*/ 3 w 9"/>
                  <a:gd name="T13" fmla="*/ 21 h 22"/>
                  <a:gd name="T14" fmla="*/ 2 w 9"/>
                  <a:gd name="T15" fmla="*/ 21 h 22"/>
                  <a:gd name="T16" fmla="*/ 0 w 9"/>
                  <a:gd name="T17" fmla="*/ 17 h 22"/>
                  <a:gd name="T18" fmla="*/ 0 w 9"/>
                  <a:gd name="T19" fmla="*/ 17 h 22"/>
                  <a:gd name="T20" fmla="*/ 3 w 9"/>
                  <a:gd name="T21" fmla="*/ 17 h 22"/>
                  <a:gd name="T22" fmla="*/ 5 w 9"/>
                  <a:gd name="T23" fmla="*/ 17 h 22"/>
                  <a:gd name="T24" fmla="*/ 5 w 9"/>
                  <a:gd name="T25" fmla="*/ 4 h 22"/>
                  <a:gd name="T26" fmla="*/ 3 w 9"/>
                  <a:gd name="T27" fmla="*/ 4 h 22"/>
                  <a:gd name="T28" fmla="*/ 3 w 9"/>
                  <a:gd name="T29" fmla="*/ 17 h 22"/>
                  <a:gd name="T30" fmla="*/ 0 w 9"/>
                  <a:gd name="T31" fmla="*/ 17 h 22"/>
                  <a:gd name="T32" fmla="*/ 0 w 9"/>
                  <a:gd name="T33" fmla="*/ 4 h 22"/>
                  <a:gd name="T34" fmla="*/ 2 w 9"/>
                  <a:gd name="T35" fmla="*/ 0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
                  <a:gd name="T55" fmla="*/ 0 h 22"/>
                  <a:gd name="T56" fmla="*/ 9 w 9"/>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 h="22">
                    <a:moveTo>
                      <a:pt x="2" y="0"/>
                    </a:moveTo>
                    <a:lnTo>
                      <a:pt x="6" y="0"/>
                    </a:lnTo>
                    <a:lnTo>
                      <a:pt x="8" y="4"/>
                    </a:lnTo>
                    <a:lnTo>
                      <a:pt x="8" y="17"/>
                    </a:lnTo>
                    <a:lnTo>
                      <a:pt x="6" y="21"/>
                    </a:lnTo>
                    <a:lnTo>
                      <a:pt x="5" y="21"/>
                    </a:lnTo>
                    <a:lnTo>
                      <a:pt x="3" y="21"/>
                    </a:lnTo>
                    <a:lnTo>
                      <a:pt x="2" y="21"/>
                    </a:lnTo>
                    <a:lnTo>
                      <a:pt x="0" y="17"/>
                    </a:lnTo>
                    <a:lnTo>
                      <a:pt x="3" y="17"/>
                    </a:lnTo>
                    <a:lnTo>
                      <a:pt x="5" y="17"/>
                    </a:lnTo>
                    <a:lnTo>
                      <a:pt x="5" y="4"/>
                    </a:lnTo>
                    <a:lnTo>
                      <a:pt x="3" y="4"/>
                    </a:lnTo>
                    <a:lnTo>
                      <a:pt x="3" y="17"/>
                    </a:lnTo>
                    <a:lnTo>
                      <a:pt x="0" y="17"/>
                    </a:lnTo>
                    <a:lnTo>
                      <a:pt x="0" y="4"/>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49" name="Freeform 353"/>
              <p:cNvSpPr>
                <a:spLocks/>
              </p:cNvSpPr>
              <p:nvPr/>
            </p:nvSpPr>
            <p:spPr bwMode="auto">
              <a:xfrm>
                <a:off x="922" y="2799"/>
                <a:ext cx="5" cy="22"/>
              </a:xfrm>
              <a:custGeom>
                <a:avLst/>
                <a:gdLst>
                  <a:gd name="T0" fmla="*/ 0 w 5"/>
                  <a:gd name="T1" fmla="*/ 0 h 22"/>
                  <a:gd name="T2" fmla="*/ 4 w 5"/>
                  <a:gd name="T3" fmla="*/ 0 h 22"/>
                  <a:gd name="T4" fmla="*/ 4 w 5"/>
                  <a:gd name="T5" fmla="*/ 4 h 22"/>
                  <a:gd name="T6" fmla="*/ 2 w 5"/>
                  <a:gd name="T7" fmla="*/ 4 h 22"/>
                  <a:gd name="T8" fmla="*/ 2 w 5"/>
                  <a:gd name="T9" fmla="*/ 8 h 22"/>
                  <a:gd name="T10" fmla="*/ 4 w 5"/>
                  <a:gd name="T11" fmla="*/ 8 h 22"/>
                  <a:gd name="T12" fmla="*/ 4 w 5"/>
                  <a:gd name="T13" fmla="*/ 12 h 22"/>
                  <a:gd name="T14" fmla="*/ 2 w 5"/>
                  <a:gd name="T15" fmla="*/ 12 h 22"/>
                  <a:gd name="T16" fmla="*/ 2 w 5"/>
                  <a:gd name="T17" fmla="*/ 21 h 22"/>
                  <a:gd name="T18" fmla="*/ 0 w 5"/>
                  <a:gd name="T19" fmla="*/ 21 h 22"/>
                  <a:gd name="T20" fmla="*/ 0 w 5"/>
                  <a:gd name="T21" fmla="*/ 0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22"/>
                  <a:gd name="T35" fmla="*/ 5 w 5"/>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22">
                    <a:moveTo>
                      <a:pt x="0" y="0"/>
                    </a:moveTo>
                    <a:lnTo>
                      <a:pt x="4" y="0"/>
                    </a:lnTo>
                    <a:lnTo>
                      <a:pt x="4" y="4"/>
                    </a:lnTo>
                    <a:lnTo>
                      <a:pt x="2" y="4"/>
                    </a:lnTo>
                    <a:lnTo>
                      <a:pt x="2" y="8"/>
                    </a:lnTo>
                    <a:lnTo>
                      <a:pt x="4" y="8"/>
                    </a:lnTo>
                    <a:lnTo>
                      <a:pt x="4" y="12"/>
                    </a:lnTo>
                    <a:lnTo>
                      <a:pt x="2" y="12"/>
                    </a:lnTo>
                    <a:lnTo>
                      <a:pt x="2" y="21"/>
                    </a:lnTo>
                    <a:lnTo>
                      <a:pt x="0" y="2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40" name="Group 362"/>
            <p:cNvGrpSpPr>
              <a:grpSpLocks/>
            </p:cNvGrpSpPr>
            <p:nvPr/>
          </p:nvGrpSpPr>
          <p:grpSpPr bwMode="auto">
            <a:xfrm>
              <a:off x="942" y="2799"/>
              <a:ext cx="115" cy="22"/>
              <a:chOff x="942" y="2799"/>
              <a:chExt cx="115" cy="22"/>
            </a:xfrm>
          </p:grpSpPr>
          <p:sp>
            <p:nvSpPr>
              <p:cNvPr id="108741" name="Freeform 355"/>
              <p:cNvSpPr>
                <a:spLocks/>
              </p:cNvSpPr>
              <p:nvPr/>
            </p:nvSpPr>
            <p:spPr bwMode="auto">
              <a:xfrm>
                <a:off x="942" y="2799"/>
                <a:ext cx="12" cy="22"/>
              </a:xfrm>
              <a:custGeom>
                <a:avLst/>
                <a:gdLst>
                  <a:gd name="T0" fmla="*/ 3 w 12"/>
                  <a:gd name="T1" fmla="*/ 0 h 22"/>
                  <a:gd name="T2" fmla="*/ 8 w 12"/>
                  <a:gd name="T3" fmla="*/ 0 h 22"/>
                  <a:gd name="T4" fmla="*/ 11 w 12"/>
                  <a:gd name="T5" fmla="*/ 21 h 22"/>
                  <a:gd name="T6" fmla="*/ 7 w 12"/>
                  <a:gd name="T7" fmla="*/ 21 h 22"/>
                  <a:gd name="T8" fmla="*/ 6 w 12"/>
                  <a:gd name="T9" fmla="*/ 17 h 22"/>
                  <a:gd name="T10" fmla="*/ 6 w 12"/>
                  <a:gd name="T11" fmla="*/ 13 h 22"/>
                  <a:gd name="T12" fmla="*/ 5 w 12"/>
                  <a:gd name="T13" fmla="*/ 4 h 22"/>
                  <a:gd name="T14" fmla="*/ 4 w 12"/>
                  <a:gd name="T15" fmla="*/ 13 h 22"/>
                  <a:gd name="T16" fmla="*/ 6 w 12"/>
                  <a:gd name="T17" fmla="*/ 13 h 22"/>
                  <a:gd name="T18" fmla="*/ 6 w 12"/>
                  <a:gd name="T19" fmla="*/ 17 h 22"/>
                  <a:gd name="T20" fmla="*/ 4 w 12"/>
                  <a:gd name="T21" fmla="*/ 17 h 22"/>
                  <a:gd name="T22" fmla="*/ 3 w 12"/>
                  <a:gd name="T23" fmla="*/ 21 h 22"/>
                  <a:gd name="T24" fmla="*/ 0 w 12"/>
                  <a:gd name="T25" fmla="*/ 21 h 22"/>
                  <a:gd name="T26" fmla="*/ 3 w 12"/>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
                  <a:gd name="T43" fmla="*/ 0 h 22"/>
                  <a:gd name="T44" fmla="*/ 12 w 12"/>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 h="22">
                    <a:moveTo>
                      <a:pt x="3" y="0"/>
                    </a:moveTo>
                    <a:lnTo>
                      <a:pt x="8" y="0"/>
                    </a:lnTo>
                    <a:lnTo>
                      <a:pt x="11" y="21"/>
                    </a:lnTo>
                    <a:lnTo>
                      <a:pt x="7" y="21"/>
                    </a:lnTo>
                    <a:lnTo>
                      <a:pt x="6" y="17"/>
                    </a:lnTo>
                    <a:lnTo>
                      <a:pt x="6" y="13"/>
                    </a:lnTo>
                    <a:lnTo>
                      <a:pt x="5" y="4"/>
                    </a:lnTo>
                    <a:lnTo>
                      <a:pt x="4" y="13"/>
                    </a:lnTo>
                    <a:lnTo>
                      <a:pt x="6" y="13"/>
                    </a:lnTo>
                    <a:lnTo>
                      <a:pt x="6" y="17"/>
                    </a:lnTo>
                    <a:lnTo>
                      <a:pt x="4" y="17"/>
                    </a:lnTo>
                    <a:lnTo>
                      <a:pt x="3" y="21"/>
                    </a:lnTo>
                    <a:lnTo>
                      <a:pt x="0" y="21"/>
                    </a:lnTo>
                    <a:lnTo>
                      <a:pt x="3"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42" name="Freeform 356"/>
              <p:cNvSpPr>
                <a:spLocks/>
              </p:cNvSpPr>
              <p:nvPr/>
            </p:nvSpPr>
            <p:spPr bwMode="auto">
              <a:xfrm>
                <a:off x="962" y="2799"/>
                <a:ext cx="13" cy="22"/>
              </a:xfrm>
              <a:custGeom>
                <a:avLst/>
                <a:gdLst>
                  <a:gd name="T0" fmla="*/ 0 w 13"/>
                  <a:gd name="T1" fmla="*/ 21 h 22"/>
                  <a:gd name="T2" fmla="*/ 4 w 13"/>
                  <a:gd name="T3" fmla="*/ 21 h 22"/>
                  <a:gd name="T4" fmla="*/ 4 w 13"/>
                  <a:gd name="T5" fmla="*/ 10 h 22"/>
                  <a:gd name="T6" fmla="*/ 5 w 13"/>
                  <a:gd name="T7" fmla="*/ 21 h 22"/>
                  <a:gd name="T8" fmla="*/ 7 w 13"/>
                  <a:gd name="T9" fmla="*/ 21 h 22"/>
                  <a:gd name="T10" fmla="*/ 9 w 13"/>
                  <a:gd name="T11" fmla="*/ 10 h 22"/>
                  <a:gd name="T12" fmla="*/ 9 w 13"/>
                  <a:gd name="T13" fmla="*/ 21 h 22"/>
                  <a:gd name="T14" fmla="*/ 12 w 13"/>
                  <a:gd name="T15" fmla="*/ 21 h 22"/>
                  <a:gd name="T16" fmla="*/ 12 w 13"/>
                  <a:gd name="T17" fmla="*/ 0 h 22"/>
                  <a:gd name="T18" fmla="*/ 7 w 13"/>
                  <a:gd name="T19" fmla="*/ 0 h 22"/>
                  <a:gd name="T20" fmla="*/ 6 w 13"/>
                  <a:gd name="T21" fmla="*/ 10 h 22"/>
                  <a:gd name="T22" fmla="*/ 5 w 13"/>
                  <a:gd name="T23" fmla="*/ 0 h 22"/>
                  <a:gd name="T24" fmla="*/ 0 w 13"/>
                  <a:gd name="T25" fmla="*/ 0 h 22"/>
                  <a:gd name="T26" fmla="*/ 0 w 13"/>
                  <a:gd name="T27" fmla="*/ 21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
                  <a:gd name="T43" fmla="*/ 0 h 22"/>
                  <a:gd name="T44" fmla="*/ 13 w 13"/>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 h="22">
                    <a:moveTo>
                      <a:pt x="0" y="21"/>
                    </a:moveTo>
                    <a:lnTo>
                      <a:pt x="4" y="21"/>
                    </a:lnTo>
                    <a:lnTo>
                      <a:pt x="4" y="10"/>
                    </a:lnTo>
                    <a:lnTo>
                      <a:pt x="5" y="21"/>
                    </a:lnTo>
                    <a:lnTo>
                      <a:pt x="7" y="21"/>
                    </a:lnTo>
                    <a:lnTo>
                      <a:pt x="9" y="10"/>
                    </a:lnTo>
                    <a:lnTo>
                      <a:pt x="9" y="21"/>
                    </a:lnTo>
                    <a:lnTo>
                      <a:pt x="12" y="21"/>
                    </a:lnTo>
                    <a:lnTo>
                      <a:pt x="12" y="0"/>
                    </a:lnTo>
                    <a:lnTo>
                      <a:pt x="7" y="0"/>
                    </a:lnTo>
                    <a:lnTo>
                      <a:pt x="6" y="10"/>
                    </a:lnTo>
                    <a:lnTo>
                      <a:pt x="5" y="0"/>
                    </a:lnTo>
                    <a:lnTo>
                      <a:pt x="0" y="0"/>
                    </a:lnTo>
                    <a:lnTo>
                      <a:pt x="0" y="21"/>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43" name="Freeform 357"/>
              <p:cNvSpPr>
                <a:spLocks/>
              </p:cNvSpPr>
              <p:nvPr/>
            </p:nvSpPr>
            <p:spPr bwMode="auto">
              <a:xfrm>
                <a:off x="986" y="2799"/>
                <a:ext cx="6" cy="22"/>
              </a:xfrm>
              <a:custGeom>
                <a:avLst/>
                <a:gdLst>
                  <a:gd name="T0" fmla="*/ 0 w 6"/>
                  <a:gd name="T1" fmla="*/ 0 h 22"/>
                  <a:gd name="T2" fmla="*/ 5 w 6"/>
                  <a:gd name="T3" fmla="*/ 0 h 22"/>
                  <a:gd name="T4" fmla="*/ 5 w 6"/>
                  <a:gd name="T5" fmla="*/ 4 h 22"/>
                  <a:gd name="T6" fmla="*/ 2 w 6"/>
                  <a:gd name="T7" fmla="*/ 4 h 22"/>
                  <a:gd name="T8" fmla="*/ 2 w 6"/>
                  <a:gd name="T9" fmla="*/ 8 h 22"/>
                  <a:gd name="T10" fmla="*/ 5 w 6"/>
                  <a:gd name="T11" fmla="*/ 8 h 22"/>
                  <a:gd name="T12" fmla="*/ 5 w 6"/>
                  <a:gd name="T13" fmla="*/ 12 h 22"/>
                  <a:gd name="T14" fmla="*/ 2 w 6"/>
                  <a:gd name="T15" fmla="*/ 12 h 22"/>
                  <a:gd name="T16" fmla="*/ 2 w 6"/>
                  <a:gd name="T17" fmla="*/ 17 h 22"/>
                  <a:gd name="T18" fmla="*/ 5 w 6"/>
                  <a:gd name="T19" fmla="*/ 17 h 22"/>
                  <a:gd name="T20" fmla="*/ 5 w 6"/>
                  <a:gd name="T21" fmla="*/ 21 h 22"/>
                  <a:gd name="T22" fmla="*/ 0 w 6"/>
                  <a:gd name="T23" fmla="*/ 21 h 22"/>
                  <a:gd name="T24" fmla="*/ 0 w 6"/>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
                  <a:gd name="T40" fmla="*/ 0 h 22"/>
                  <a:gd name="T41" fmla="*/ 6 w 6"/>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 h="22">
                    <a:moveTo>
                      <a:pt x="0" y="0"/>
                    </a:moveTo>
                    <a:lnTo>
                      <a:pt x="5" y="0"/>
                    </a:lnTo>
                    <a:lnTo>
                      <a:pt x="5" y="4"/>
                    </a:lnTo>
                    <a:lnTo>
                      <a:pt x="2" y="4"/>
                    </a:lnTo>
                    <a:lnTo>
                      <a:pt x="2" y="8"/>
                    </a:lnTo>
                    <a:lnTo>
                      <a:pt x="5" y="8"/>
                    </a:lnTo>
                    <a:lnTo>
                      <a:pt x="5" y="12"/>
                    </a:lnTo>
                    <a:lnTo>
                      <a:pt x="2" y="12"/>
                    </a:lnTo>
                    <a:lnTo>
                      <a:pt x="2" y="17"/>
                    </a:lnTo>
                    <a:lnTo>
                      <a:pt x="5" y="17"/>
                    </a:lnTo>
                    <a:lnTo>
                      <a:pt x="5" y="21"/>
                    </a:lnTo>
                    <a:lnTo>
                      <a:pt x="0" y="2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44" name="Freeform 358"/>
              <p:cNvSpPr>
                <a:spLocks/>
              </p:cNvSpPr>
              <p:nvPr/>
            </p:nvSpPr>
            <p:spPr bwMode="auto">
              <a:xfrm>
                <a:off x="1001" y="2799"/>
                <a:ext cx="8" cy="22"/>
              </a:xfrm>
              <a:custGeom>
                <a:avLst/>
                <a:gdLst>
                  <a:gd name="T0" fmla="*/ 0 w 8"/>
                  <a:gd name="T1" fmla="*/ 0 h 22"/>
                  <a:gd name="T2" fmla="*/ 6 w 8"/>
                  <a:gd name="T3" fmla="*/ 0 h 22"/>
                  <a:gd name="T4" fmla="*/ 7 w 8"/>
                  <a:gd name="T5" fmla="*/ 2 h 22"/>
                  <a:gd name="T6" fmla="*/ 7 w 8"/>
                  <a:gd name="T7" fmla="*/ 8 h 22"/>
                  <a:gd name="T8" fmla="*/ 6 w 8"/>
                  <a:gd name="T9" fmla="*/ 10 h 22"/>
                  <a:gd name="T10" fmla="*/ 7 w 8"/>
                  <a:gd name="T11" fmla="*/ 13 h 22"/>
                  <a:gd name="T12" fmla="*/ 7 w 8"/>
                  <a:gd name="T13" fmla="*/ 21 h 22"/>
                  <a:gd name="T14" fmla="*/ 5 w 8"/>
                  <a:gd name="T15" fmla="*/ 21 h 22"/>
                  <a:gd name="T16" fmla="*/ 5 w 8"/>
                  <a:gd name="T17" fmla="*/ 13 h 22"/>
                  <a:gd name="T18" fmla="*/ 5 w 8"/>
                  <a:gd name="T19" fmla="*/ 9 h 22"/>
                  <a:gd name="T20" fmla="*/ 3 w 8"/>
                  <a:gd name="T21" fmla="*/ 9 h 22"/>
                  <a:gd name="T22" fmla="*/ 3 w 8"/>
                  <a:gd name="T23" fmla="*/ 4 h 22"/>
                  <a:gd name="T24" fmla="*/ 5 w 8"/>
                  <a:gd name="T25" fmla="*/ 4 h 22"/>
                  <a:gd name="T26" fmla="*/ 5 w 8"/>
                  <a:gd name="T27" fmla="*/ 9 h 22"/>
                  <a:gd name="T28" fmla="*/ 5 w 8"/>
                  <a:gd name="T29" fmla="*/ 13 h 22"/>
                  <a:gd name="T30" fmla="*/ 3 w 8"/>
                  <a:gd name="T31" fmla="*/ 13 h 22"/>
                  <a:gd name="T32" fmla="*/ 3 w 8"/>
                  <a:gd name="T33" fmla="*/ 21 h 22"/>
                  <a:gd name="T34" fmla="*/ 0 w 8"/>
                  <a:gd name="T35" fmla="*/ 21 h 22"/>
                  <a:gd name="T36" fmla="*/ 0 w 8"/>
                  <a:gd name="T37" fmla="*/ 0 h 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
                  <a:gd name="T58" fmla="*/ 0 h 22"/>
                  <a:gd name="T59" fmla="*/ 8 w 8"/>
                  <a:gd name="T60" fmla="*/ 22 h 2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 h="22">
                    <a:moveTo>
                      <a:pt x="0" y="0"/>
                    </a:moveTo>
                    <a:lnTo>
                      <a:pt x="6" y="0"/>
                    </a:lnTo>
                    <a:lnTo>
                      <a:pt x="7" y="2"/>
                    </a:lnTo>
                    <a:lnTo>
                      <a:pt x="7" y="8"/>
                    </a:lnTo>
                    <a:lnTo>
                      <a:pt x="6" y="10"/>
                    </a:lnTo>
                    <a:lnTo>
                      <a:pt x="7" y="13"/>
                    </a:lnTo>
                    <a:lnTo>
                      <a:pt x="7" y="21"/>
                    </a:lnTo>
                    <a:lnTo>
                      <a:pt x="5" y="21"/>
                    </a:lnTo>
                    <a:lnTo>
                      <a:pt x="5" y="13"/>
                    </a:lnTo>
                    <a:lnTo>
                      <a:pt x="5" y="9"/>
                    </a:lnTo>
                    <a:lnTo>
                      <a:pt x="3" y="9"/>
                    </a:lnTo>
                    <a:lnTo>
                      <a:pt x="3" y="4"/>
                    </a:lnTo>
                    <a:lnTo>
                      <a:pt x="5" y="4"/>
                    </a:lnTo>
                    <a:lnTo>
                      <a:pt x="5" y="9"/>
                    </a:lnTo>
                    <a:lnTo>
                      <a:pt x="5" y="13"/>
                    </a:lnTo>
                    <a:lnTo>
                      <a:pt x="3" y="13"/>
                    </a:lnTo>
                    <a:lnTo>
                      <a:pt x="3" y="21"/>
                    </a:lnTo>
                    <a:lnTo>
                      <a:pt x="0" y="2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45" name="Freeform 359"/>
              <p:cNvSpPr>
                <a:spLocks/>
              </p:cNvSpPr>
              <p:nvPr/>
            </p:nvSpPr>
            <p:spPr bwMode="auto">
              <a:xfrm>
                <a:off x="1017" y="2799"/>
                <a:ext cx="3" cy="22"/>
              </a:xfrm>
              <a:custGeom>
                <a:avLst/>
                <a:gdLst>
                  <a:gd name="T0" fmla="*/ 2 w 3"/>
                  <a:gd name="T1" fmla="*/ 0 h 22"/>
                  <a:gd name="T2" fmla="*/ 0 w 3"/>
                  <a:gd name="T3" fmla="*/ 0 h 22"/>
                  <a:gd name="T4" fmla="*/ 0 w 3"/>
                  <a:gd name="T5" fmla="*/ 21 h 22"/>
                  <a:gd name="T6" fmla="*/ 2 w 3"/>
                  <a:gd name="T7" fmla="*/ 21 h 22"/>
                  <a:gd name="T8" fmla="*/ 2 w 3"/>
                  <a:gd name="T9" fmla="*/ 0 h 22"/>
                  <a:gd name="T10" fmla="*/ 0 60000 65536"/>
                  <a:gd name="T11" fmla="*/ 0 60000 65536"/>
                  <a:gd name="T12" fmla="*/ 0 60000 65536"/>
                  <a:gd name="T13" fmla="*/ 0 60000 65536"/>
                  <a:gd name="T14" fmla="*/ 0 60000 65536"/>
                  <a:gd name="T15" fmla="*/ 0 w 3"/>
                  <a:gd name="T16" fmla="*/ 0 h 22"/>
                  <a:gd name="T17" fmla="*/ 3 w 3"/>
                  <a:gd name="T18" fmla="*/ 22 h 22"/>
                </a:gdLst>
                <a:ahLst/>
                <a:cxnLst>
                  <a:cxn ang="T10">
                    <a:pos x="T0" y="T1"/>
                  </a:cxn>
                  <a:cxn ang="T11">
                    <a:pos x="T2" y="T3"/>
                  </a:cxn>
                  <a:cxn ang="T12">
                    <a:pos x="T4" y="T5"/>
                  </a:cxn>
                  <a:cxn ang="T13">
                    <a:pos x="T6" y="T7"/>
                  </a:cxn>
                  <a:cxn ang="T14">
                    <a:pos x="T8" y="T9"/>
                  </a:cxn>
                </a:cxnLst>
                <a:rect l="T15" t="T16" r="T17" b="T18"/>
                <a:pathLst>
                  <a:path w="3" h="22">
                    <a:moveTo>
                      <a:pt x="2" y="0"/>
                    </a:moveTo>
                    <a:lnTo>
                      <a:pt x="0" y="0"/>
                    </a:lnTo>
                    <a:lnTo>
                      <a:pt x="0" y="21"/>
                    </a:lnTo>
                    <a:lnTo>
                      <a:pt x="2" y="21"/>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46" name="Freeform 360"/>
              <p:cNvSpPr>
                <a:spLocks/>
              </p:cNvSpPr>
              <p:nvPr/>
            </p:nvSpPr>
            <p:spPr bwMode="auto">
              <a:xfrm>
                <a:off x="1028" y="2799"/>
                <a:ext cx="9" cy="22"/>
              </a:xfrm>
              <a:custGeom>
                <a:avLst/>
                <a:gdLst>
                  <a:gd name="T0" fmla="*/ 2 w 9"/>
                  <a:gd name="T1" fmla="*/ 0 h 22"/>
                  <a:gd name="T2" fmla="*/ 6 w 9"/>
                  <a:gd name="T3" fmla="*/ 0 h 22"/>
                  <a:gd name="T4" fmla="*/ 8 w 9"/>
                  <a:gd name="T5" fmla="*/ 3 h 22"/>
                  <a:gd name="T6" fmla="*/ 8 w 9"/>
                  <a:gd name="T7" fmla="*/ 8 h 22"/>
                  <a:gd name="T8" fmla="*/ 5 w 9"/>
                  <a:gd name="T9" fmla="*/ 8 h 22"/>
                  <a:gd name="T10" fmla="*/ 5 w 9"/>
                  <a:gd name="T11" fmla="*/ 4 h 22"/>
                  <a:gd name="T12" fmla="*/ 3 w 9"/>
                  <a:gd name="T13" fmla="*/ 4 h 22"/>
                  <a:gd name="T14" fmla="*/ 3 w 9"/>
                  <a:gd name="T15" fmla="*/ 17 h 22"/>
                  <a:gd name="T16" fmla="*/ 5 w 9"/>
                  <a:gd name="T17" fmla="*/ 17 h 22"/>
                  <a:gd name="T18" fmla="*/ 5 w 9"/>
                  <a:gd name="T19" fmla="*/ 12 h 22"/>
                  <a:gd name="T20" fmla="*/ 8 w 9"/>
                  <a:gd name="T21" fmla="*/ 12 h 22"/>
                  <a:gd name="T22" fmla="*/ 8 w 9"/>
                  <a:gd name="T23" fmla="*/ 18 h 22"/>
                  <a:gd name="T24" fmla="*/ 6 w 9"/>
                  <a:gd name="T25" fmla="*/ 21 h 22"/>
                  <a:gd name="T26" fmla="*/ 2 w 9"/>
                  <a:gd name="T27" fmla="*/ 21 h 22"/>
                  <a:gd name="T28" fmla="*/ 0 w 9"/>
                  <a:gd name="T29" fmla="*/ 18 h 22"/>
                  <a:gd name="T30" fmla="*/ 0 w 9"/>
                  <a:gd name="T31" fmla="*/ 3 h 22"/>
                  <a:gd name="T32" fmla="*/ 2 w 9"/>
                  <a:gd name="T33" fmla="*/ 0 h 2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9"/>
                  <a:gd name="T52" fmla="*/ 0 h 22"/>
                  <a:gd name="T53" fmla="*/ 9 w 9"/>
                  <a:gd name="T54" fmla="*/ 22 h 2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9" h="22">
                    <a:moveTo>
                      <a:pt x="2" y="0"/>
                    </a:moveTo>
                    <a:lnTo>
                      <a:pt x="6" y="0"/>
                    </a:lnTo>
                    <a:lnTo>
                      <a:pt x="8" y="3"/>
                    </a:lnTo>
                    <a:lnTo>
                      <a:pt x="8" y="8"/>
                    </a:lnTo>
                    <a:lnTo>
                      <a:pt x="5" y="8"/>
                    </a:lnTo>
                    <a:lnTo>
                      <a:pt x="5" y="4"/>
                    </a:lnTo>
                    <a:lnTo>
                      <a:pt x="3" y="4"/>
                    </a:lnTo>
                    <a:lnTo>
                      <a:pt x="3" y="17"/>
                    </a:lnTo>
                    <a:lnTo>
                      <a:pt x="5" y="17"/>
                    </a:lnTo>
                    <a:lnTo>
                      <a:pt x="5" y="12"/>
                    </a:lnTo>
                    <a:lnTo>
                      <a:pt x="8" y="12"/>
                    </a:lnTo>
                    <a:lnTo>
                      <a:pt x="8" y="18"/>
                    </a:lnTo>
                    <a:lnTo>
                      <a:pt x="6" y="21"/>
                    </a:lnTo>
                    <a:lnTo>
                      <a:pt x="2" y="21"/>
                    </a:lnTo>
                    <a:lnTo>
                      <a:pt x="0" y="18"/>
                    </a:lnTo>
                    <a:lnTo>
                      <a:pt x="0" y="3"/>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47" name="Freeform 361"/>
              <p:cNvSpPr>
                <a:spLocks/>
              </p:cNvSpPr>
              <p:nvPr/>
            </p:nvSpPr>
            <p:spPr bwMode="auto">
              <a:xfrm>
                <a:off x="1045" y="2799"/>
                <a:ext cx="12" cy="22"/>
              </a:xfrm>
              <a:custGeom>
                <a:avLst/>
                <a:gdLst>
                  <a:gd name="T0" fmla="*/ 3 w 12"/>
                  <a:gd name="T1" fmla="*/ 0 h 22"/>
                  <a:gd name="T2" fmla="*/ 8 w 12"/>
                  <a:gd name="T3" fmla="*/ 0 h 22"/>
                  <a:gd name="T4" fmla="*/ 11 w 12"/>
                  <a:gd name="T5" fmla="*/ 21 h 22"/>
                  <a:gd name="T6" fmla="*/ 7 w 12"/>
                  <a:gd name="T7" fmla="*/ 21 h 22"/>
                  <a:gd name="T8" fmla="*/ 7 w 12"/>
                  <a:gd name="T9" fmla="*/ 17 h 22"/>
                  <a:gd name="T10" fmla="*/ 7 w 12"/>
                  <a:gd name="T11" fmla="*/ 13 h 22"/>
                  <a:gd name="T12" fmla="*/ 6 w 12"/>
                  <a:gd name="T13" fmla="*/ 4 h 22"/>
                  <a:gd name="T14" fmla="*/ 4 w 12"/>
                  <a:gd name="T15" fmla="*/ 13 h 22"/>
                  <a:gd name="T16" fmla="*/ 7 w 12"/>
                  <a:gd name="T17" fmla="*/ 13 h 22"/>
                  <a:gd name="T18" fmla="*/ 7 w 12"/>
                  <a:gd name="T19" fmla="*/ 17 h 22"/>
                  <a:gd name="T20" fmla="*/ 4 w 12"/>
                  <a:gd name="T21" fmla="*/ 17 h 22"/>
                  <a:gd name="T22" fmla="*/ 4 w 12"/>
                  <a:gd name="T23" fmla="*/ 21 h 22"/>
                  <a:gd name="T24" fmla="*/ 0 w 12"/>
                  <a:gd name="T25" fmla="*/ 21 h 22"/>
                  <a:gd name="T26" fmla="*/ 3 w 12"/>
                  <a:gd name="T27" fmla="*/ 0 h 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
                  <a:gd name="T43" fmla="*/ 0 h 22"/>
                  <a:gd name="T44" fmla="*/ 12 w 12"/>
                  <a:gd name="T45" fmla="*/ 22 h 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 h="22">
                    <a:moveTo>
                      <a:pt x="3" y="0"/>
                    </a:moveTo>
                    <a:lnTo>
                      <a:pt x="8" y="0"/>
                    </a:lnTo>
                    <a:lnTo>
                      <a:pt x="11" y="21"/>
                    </a:lnTo>
                    <a:lnTo>
                      <a:pt x="7" y="21"/>
                    </a:lnTo>
                    <a:lnTo>
                      <a:pt x="7" y="17"/>
                    </a:lnTo>
                    <a:lnTo>
                      <a:pt x="7" y="13"/>
                    </a:lnTo>
                    <a:lnTo>
                      <a:pt x="6" y="4"/>
                    </a:lnTo>
                    <a:lnTo>
                      <a:pt x="4" y="13"/>
                    </a:lnTo>
                    <a:lnTo>
                      <a:pt x="7" y="13"/>
                    </a:lnTo>
                    <a:lnTo>
                      <a:pt x="7" y="17"/>
                    </a:lnTo>
                    <a:lnTo>
                      <a:pt x="4" y="17"/>
                    </a:lnTo>
                    <a:lnTo>
                      <a:pt x="4" y="21"/>
                    </a:lnTo>
                    <a:lnTo>
                      <a:pt x="0" y="21"/>
                    </a:lnTo>
                    <a:lnTo>
                      <a:pt x="3"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626" name="Group 367"/>
          <p:cNvGrpSpPr>
            <a:grpSpLocks/>
          </p:cNvGrpSpPr>
          <p:nvPr/>
        </p:nvGrpSpPr>
        <p:grpSpPr bwMode="auto">
          <a:xfrm>
            <a:off x="771525" y="5114925"/>
            <a:ext cx="1577975" cy="793750"/>
            <a:chOff x="486" y="3222"/>
            <a:chExt cx="994" cy="500"/>
          </a:xfrm>
        </p:grpSpPr>
        <p:sp>
          <p:nvSpPr>
            <p:cNvPr id="108733" name="Rectangle 364"/>
            <p:cNvSpPr>
              <a:spLocks noChangeArrowheads="1"/>
            </p:cNvSpPr>
            <p:nvPr/>
          </p:nvSpPr>
          <p:spPr bwMode="auto">
            <a:xfrm>
              <a:off x="486" y="3222"/>
              <a:ext cx="994" cy="500"/>
            </a:xfrm>
            <a:prstGeom prst="rect">
              <a:avLst/>
            </a:prstGeom>
            <a:solidFill>
              <a:srgbClr val="BFFFBF"/>
            </a:solidFill>
            <a:ln w="12700">
              <a:solidFill>
                <a:srgbClr val="000000"/>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734" name="Rectangle 365"/>
            <p:cNvSpPr>
              <a:spLocks noChangeArrowheads="1"/>
            </p:cNvSpPr>
            <p:nvPr/>
          </p:nvSpPr>
          <p:spPr bwMode="auto">
            <a:xfrm>
              <a:off x="507" y="3247"/>
              <a:ext cx="951" cy="449"/>
            </a:xfrm>
            <a:prstGeom prst="rect">
              <a:avLst/>
            </a:prstGeom>
            <a:solidFill>
              <a:srgbClr val="008000"/>
            </a:solidFill>
            <a:ln w="12700">
              <a:solidFill>
                <a:srgbClr val="DFFFBF"/>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735" name="Freeform 366"/>
            <p:cNvSpPr>
              <a:spLocks/>
            </p:cNvSpPr>
            <p:nvPr/>
          </p:nvSpPr>
          <p:spPr bwMode="auto">
            <a:xfrm>
              <a:off x="571" y="3284"/>
              <a:ext cx="827" cy="380"/>
            </a:xfrm>
            <a:custGeom>
              <a:avLst/>
              <a:gdLst>
                <a:gd name="T0" fmla="*/ 0 w 827"/>
                <a:gd name="T1" fmla="*/ 0 h 380"/>
                <a:gd name="T2" fmla="*/ 826 w 827"/>
                <a:gd name="T3" fmla="*/ 0 h 380"/>
                <a:gd name="T4" fmla="*/ 826 w 827"/>
                <a:gd name="T5" fmla="*/ 379 h 380"/>
                <a:gd name="T6" fmla="*/ 0 w 827"/>
                <a:gd name="T7" fmla="*/ 379 h 380"/>
                <a:gd name="T8" fmla="*/ 0 w 827"/>
                <a:gd name="T9" fmla="*/ 0 h 380"/>
                <a:gd name="T10" fmla="*/ 0 60000 65536"/>
                <a:gd name="T11" fmla="*/ 0 60000 65536"/>
                <a:gd name="T12" fmla="*/ 0 60000 65536"/>
                <a:gd name="T13" fmla="*/ 0 60000 65536"/>
                <a:gd name="T14" fmla="*/ 0 60000 65536"/>
                <a:gd name="T15" fmla="*/ 0 w 827"/>
                <a:gd name="T16" fmla="*/ 0 h 380"/>
                <a:gd name="T17" fmla="*/ 827 w 827"/>
                <a:gd name="T18" fmla="*/ 380 h 380"/>
              </a:gdLst>
              <a:ahLst/>
              <a:cxnLst>
                <a:cxn ang="T10">
                  <a:pos x="T0" y="T1"/>
                </a:cxn>
                <a:cxn ang="T11">
                  <a:pos x="T2" y="T3"/>
                </a:cxn>
                <a:cxn ang="T12">
                  <a:pos x="T4" y="T5"/>
                </a:cxn>
                <a:cxn ang="T13">
                  <a:pos x="T6" y="T7"/>
                </a:cxn>
                <a:cxn ang="T14">
                  <a:pos x="T8" y="T9"/>
                </a:cxn>
              </a:cxnLst>
              <a:rect l="T15" t="T16" r="T17" b="T18"/>
              <a:pathLst>
                <a:path w="827" h="380">
                  <a:moveTo>
                    <a:pt x="0" y="0"/>
                  </a:moveTo>
                  <a:lnTo>
                    <a:pt x="826" y="0"/>
                  </a:lnTo>
                  <a:lnTo>
                    <a:pt x="826" y="379"/>
                  </a:lnTo>
                  <a:lnTo>
                    <a:pt x="0" y="379"/>
                  </a:lnTo>
                  <a:lnTo>
                    <a:pt x="0" y="0"/>
                  </a:lnTo>
                </a:path>
              </a:pathLst>
            </a:custGeom>
            <a:solidFill>
              <a:srgbClr val="BFFFBF"/>
            </a:solidFill>
            <a:ln w="12700" cap="rnd" cmpd="sng">
              <a:solidFill>
                <a:srgbClr val="DFFFBF"/>
              </a:solidFill>
              <a:prstDash val="solid"/>
              <a:round/>
              <a:headEnd type="none" w="med" len="med"/>
              <a:tailEnd type="none" w="med" len="med"/>
            </a:ln>
          </p:spPr>
          <p:txBody>
            <a:bodyPr/>
            <a:lstStyle/>
            <a:p>
              <a:endParaRPr lang="en-US"/>
            </a:p>
          </p:txBody>
        </p:sp>
      </p:grpSp>
      <p:grpSp>
        <p:nvGrpSpPr>
          <p:cNvPr id="108627" name="Group 376"/>
          <p:cNvGrpSpPr>
            <a:grpSpLocks/>
          </p:cNvGrpSpPr>
          <p:nvPr/>
        </p:nvGrpSpPr>
        <p:grpSpPr bwMode="auto">
          <a:xfrm>
            <a:off x="1350963" y="5697538"/>
            <a:ext cx="411162" cy="88900"/>
            <a:chOff x="851" y="3589"/>
            <a:chExt cx="259" cy="56"/>
          </a:xfrm>
        </p:grpSpPr>
        <p:grpSp>
          <p:nvGrpSpPr>
            <p:cNvPr id="108725" name="Group 371"/>
            <p:cNvGrpSpPr>
              <a:grpSpLocks/>
            </p:cNvGrpSpPr>
            <p:nvPr/>
          </p:nvGrpSpPr>
          <p:grpSpPr bwMode="auto">
            <a:xfrm>
              <a:off x="851" y="3589"/>
              <a:ext cx="39" cy="54"/>
              <a:chOff x="851" y="3589"/>
              <a:chExt cx="39" cy="54"/>
            </a:xfrm>
          </p:grpSpPr>
          <p:sp>
            <p:nvSpPr>
              <p:cNvPr id="108730" name="Freeform 368"/>
              <p:cNvSpPr>
                <a:spLocks/>
              </p:cNvSpPr>
              <p:nvPr/>
            </p:nvSpPr>
            <p:spPr bwMode="auto">
              <a:xfrm>
                <a:off x="853" y="3606"/>
                <a:ext cx="35" cy="34"/>
              </a:xfrm>
              <a:custGeom>
                <a:avLst/>
                <a:gdLst>
                  <a:gd name="T0" fmla="*/ 34 w 35"/>
                  <a:gd name="T1" fmla="*/ 33 h 34"/>
                  <a:gd name="T2" fmla="*/ 21 w 35"/>
                  <a:gd name="T3" fmla="*/ 26 h 34"/>
                  <a:gd name="T4" fmla="*/ 9 w 35"/>
                  <a:gd name="T5" fmla="*/ 15 h 34"/>
                  <a:gd name="T6" fmla="*/ 0 w 35"/>
                  <a:gd name="T7" fmla="*/ 0 h 34"/>
                  <a:gd name="T8" fmla="*/ 8 w 35"/>
                  <a:gd name="T9" fmla="*/ 2 h 34"/>
                  <a:gd name="T10" fmla="*/ 19 w 35"/>
                  <a:gd name="T11" fmla="*/ 8 h 34"/>
                  <a:gd name="T12" fmla="*/ 27 w 35"/>
                  <a:gd name="T13" fmla="*/ 19 h 34"/>
                  <a:gd name="T14" fmla="*/ 34 w 35"/>
                  <a:gd name="T15" fmla="*/ 33 h 34"/>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4"/>
                  <a:gd name="T26" fmla="*/ 35 w 35"/>
                  <a:gd name="T27" fmla="*/ 34 h 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4">
                    <a:moveTo>
                      <a:pt x="34" y="33"/>
                    </a:moveTo>
                    <a:lnTo>
                      <a:pt x="21" y="26"/>
                    </a:lnTo>
                    <a:lnTo>
                      <a:pt x="9" y="15"/>
                    </a:lnTo>
                    <a:lnTo>
                      <a:pt x="0" y="0"/>
                    </a:lnTo>
                    <a:lnTo>
                      <a:pt x="8" y="2"/>
                    </a:lnTo>
                    <a:lnTo>
                      <a:pt x="19" y="8"/>
                    </a:lnTo>
                    <a:lnTo>
                      <a:pt x="27" y="19"/>
                    </a:lnTo>
                    <a:lnTo>
                      <a:pt x="34" y="3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31" name="Freeform 369"/>
              <p:cNvSpPr>
                <a:spLocks/>
              </p:cNvSpPr>
              <p:nvPr/>
            </p:nvSpPr>
            <p:spPr bwMode="auto">
              <a:xfrm>
                <a:off x="865" y="3589"/>
                <a:ext cx="25" cy="45"/>
              </a:xfrm>
              <a:custGeom>
                <a:avLst/>
                <a:gdLst>
                  <a:gd name="T0" fmla="*/ 24 w 25"/>
                  <a:gd name="T1" fmla="*/ 44 h 45"/>
                  <a:gd name="T2" fmla="*/ 14 w 25"/>
                  <a:gd name="T3" fmla="*/ 32 h 45"/>
                  <a:gd name="T4" fmla="*/ 7 w 25"/>
                  <a:gd name="T5" fmla="*/ 21 h 45"/>
                  <a:gd name="T6" fmla="*/ 4 w 25"/>
                  <a:gd name="T7" fmla="*/ 12 h 45"/>
                  <a:gd name="T8" fmla="*/ 0 w 25"/>
                  <a:gd name="T9" fmla="*/ 0 h 45"/>
                  <a:gd name="T10" fmla="*/ 8 w 25"/>
                  <a:gd name="T11" fmla="*/ 6 h 45"/>
                  <a:gd name="T12" fmla="*/ 14 w 25"/>
                  <a:gd name="T13" fmla="*/ 12 h 45"/>
                  <a:gd name="T14" fmla="*/ 20 w 25"/>
                  <a:gd name="T15" fmla="*/ 22 h 45"/>
                  <a:gd name="T16" fmla="*/ 23 w 25"/>
                  <a:gd name="T17" fmla="*/ 33 h 45"/>
                  <a:gd name="T18" fmla="*/ 24 w 25"/>
                  <a:gd name="T19" fmla="*/ 44 h 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45"/>
                  <a:gd name="T32" fmla="*/ 25 w 25"/>
                  <a:gd name="T33" fmla="*/ 45 h 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45">
                    <a:moveTo>
                      <a:pt x="24" y="44"/>
                    </a:moveTo>
                    <a:lnTo>
                      <a:pt x="14" y="32"/>
                    </a:lnTo>
                    <a:lnTo>
                      <a:pt x="7" y="21"/>
                    </a:lnTo>
                    <a:lnTo>
                      <a:pt x="4" y="12"/>
                    </a:lnTo>
                    <a:lnTo>
                      <a:pt x="0" y="0"/>
                    </a:lnTo>
                    <a:lnTo>
                      <a:pt x="8" y="6"/>
                    </a:lnTo>
                    <a:lnTo>
                      <a:pt x="14" y="12"/>
                    </a:lnTo>
                    <a:lnTo>
                      <a:pt x="20" y="22"/>
                    </a:lnTo>
                    <a:lnTo>
                      <a:pt x="23" y="33"/>
                    </a:lnTo>
                    <a:lnTo>
                      <a:pt x="24" y="44"/>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32" name="Freeform 370"/>
              <p:cNvSpPr>
                <a:spLocks/>
              </p:cNvSpPr>
              <p:nvPr/>
            </p:nvSpPr>
            <p:spPr bwMode="auto">
              <a:xfrm>
                <a:off x="851" y="3629"/>
                <a:ext cx="33" cy="14"/>
              </a:xfrm>
              <a:custGeom>
                <a:avLst/>
                <a:gdLst>
                  <a:gd name="T0" fmla="*/ 32 w 33"/>
                  <a:gd name="T1" fmla="*/ 13 h 14"/>
                  <a:gd name="T2" fmla="*/ 21 w 33"/>
                  <a:gd name="T3" fmla="*/ 11 h 14"/>
                  <a:gd name="T4" fmla="*/ 9 w 33"/>
                  <a:gd name="T5" fmla="*/ 6 h 14"/>
                  <a:gd name="T6" fmla="*/ 0 w 33"/>
                  <a:gd name="T7" fmla="*/ 0 h 14"/>
                  <a:gd name="T8" fmla="*/ 9 w 33"/>
                  <a:gd name="T9" fmla="*/ 1 h 14"/>
                  <a:gd name="T10" fmla="*/ 18 w 33"/>
                  <a:gd name="T11" fmla="*/ 3 h 14"/>
                  <a:gd name="T12" fmla="*/ 26 w 33"/>
                  <a:gd name="T13" fmla="*/ 7 h 14"/>
                  <a:gd name="T14" fmla="*/ 32 w 33"/>
                  <a:gd name="T15" fmla="*/ 13 h 14"/>
                  <a:gd name="T16" fmla="*/ 0 60000 65536"/>
                  <a:gd name="T17" fmla="*/ 0 60000 65536"/>
                  <a:gd name="T18" fmla="*/ 0 60000 65536"/>
                  <a:gd name="T19" fmla="*/ 0 60000 65536"/>
                  <a:gd name="T20" fmla="*/ 0 60000 65536"/>
                  <a:gd name="T21" fmla="*/ 0 60000 65536"/>
                  <a:gd name="T22" fmla="*/ 0 60000 65536"/>
                  <a:gd name="T23" fmla="*/ 0 60000 65536"/>
                  <a:gd name="T24" fmla="*/ 0 w 33"/>
                  <a:gd name="T25" fmla="*/ 0 h 14"/>
                  <a:gd name="T26" fmla="*/ 33 w 33"/>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3" h="14">
                    <a:moveTo>
                      <a:pt x="32" y="13"/>
                    </a:moveTo>
                    <a:lnTo>
                      <a:pt x="21" y="11"/>
                    </a:lnTo>
                    <a:lnTo>
                      <a:pt x="9" y="6"/>
                    </a:lnTo>
                    <a:lnTo>
                      <a:pt x="0" y="0"/>
                    </a:lnTo>
                    <a:lnTo>
                      <a:pt x="9" y="1"/>
                    </a:lnTo>
                    <a:lnTo>
                      <a:pt x="18" y="3"/>
                    </a:lnTo>
                    <a:lnTo>
                      <a:pt x="26" y="7"/>
                    </a:lnTo>
                    <a:lnTo>
                      <a:pt x="32" y="13"/>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726" name="Group 375"/>
            <p:cNvGrpSpPr>
              <a:grpSpLocks/>
            </p:cNvGrpSpPr>
            <p:nvPr/>
          </p:nvGrpSpPr>
          <p:grpSpPr bwMode="auto">
            <a:xfrm>
              <a:off x="1071" y="3590"/>
              <a:ext cx="39" cy="55"/>
              <a:chOff x="1071" y="3590"/>
              <a:chExt cx="39" cy="55"/>
            </a:xfrm>
          </p:grpSpPr>
          <p:sp>
            <p:nvSpPr>
              <p:cNvPr id="108727" name="Freeform 372"/>
              <p:cNvSpPr>
                <a:spLocks/>
              </p:cNvSpPr>
              <p:nvPr/>
            </p:nvSpPr>
            <p:spPr bwMode="auto">
              <a:xfrm>
                <a:off x="1073" y="3607"/>
                <a:ext cx="35" cy="35"/>
              </a:xfrm>
              <a:custGeom>
                <a:avLst/>
                <a:gdLst>
                  <a:gd name="T0" fmla="*/ 0 w 35"/>
                  <a:gd name="T1" fmla="*/ 34 h 35"/>
                  <a:gd name="T2" fmla="*/ 12 w 35"/>
                  <a:gd name="T3" fmla="*/ 27 h 35"/>
                  <a:gd name="T4" fmla="*/ 25 w 35"/>
                  <a:gd name="T5" fmla="*/ 15 h 35"/>
                  <a:gd name="T6" fmla="*/ 34 w 35"/>
                  <a:gd name="T7" fmla="*/ 0 h 35"/>
                  <a:gd name="T8" fmla="*/ 26 w 35"/>
                  <a:gd name="T9" fmla="*/ 2 h 35"/>
                  <a:gd name="T10" fmla="*/ 15 w 35"/>
                  <a:gd name="T11" fmla="*/ 8 h 35"/>
                  <a:gd name="T12" fmla="*/ 6 w 35"/>
                  <a:gd name="T13" fmla="*/ 19 h 35"/>
                  <a:gd name="T14" fmla="*/ 0 w 35"/>
                  <a:gd name="T15" fmla="*/ 34 h 35"/>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35"/>
                  <a:gd name="T26" fmla="*/ 35 w 35"/>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35">
                    <a:moveTo>
                      <a:pt x="0" y="34"/>
                    </a:moveTo>
                    <a:lnTo>
                      <a:pt x="12" y="27"/>
                    </a:lnTo>
                    <a:lnTo>
                      <a:pt x="25" y="15"/>
                    </a:lnTo>
                    <a:lnTo>
                      <a:pt x="34" y="0"/>
                    </a:lnTo>
                    <a:lnTo>
                      <a:pt x="26" y="2"/>
                    </a:lnTo>
                    <a:lnTo>
                      <a:pt x="15" y="8"/>
                    </a:lnTo>
                    <a:lnTo>
                      <a:pt x="6" y="19"/>
                    </a:lnTo>
                    <a:lnTo>
                      <a:pt x="0" y="34"/>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28" name="Freeform 373"/>
              <p:cNvSpPr>
                <a:spLocks/>
              </p:cNvSpPr>
              <p:nvPr/>
            </p:nvSpPr>
            <p:spPr bwMode="auto">
              <a:xfrm>
                <a:off x="1071" y="3590"/>
                <a:ext cx="25" cy="46"/>
              </a:xfrm>
              <a:custGeom>
                <a:avLst/>
                <a:gdLst>
                  <a:gd name="T0" fmla="*/ 0 w 25"/>
                  <a:gd name="T1" fmla="*/ 45 h 46"/>
                  <a:gd name="T2" fmla="*/ 10 w 25"/>
                  <a:gd name="T3" fmla="*/ 32 h 46"/>
                  <a:gd name="T4" fmla="*/ 17 w 25"/>
                  <a:gd name="T5" fmla="*/ 21 h 46"/>
                  <a:gd name="T6" fmla="*/ 20 w 25"/>
                  <a:gd name="T7" fmla="*/ 12 h 46"/>
                  <a:gd name="T8" fmla="*/ 24 w 25"/>
                  <a:gd name="T9" fmla="*/ 0 h 46"/>
                  <a:gd name="T10" fmla="*/ 16 w 25"/>
                  <a:gd name="T11" fmla="*/ 6 h 46"/>
                  <a:gd name="T12" fmla="*/ 10 w 25"/>
                  <a:gd name="T13" fmla="*/ 12 h 46"/>
                  <a:gd name="T14" fmla="*/ 5 w 25"/>
                  <a:gd name="T15" fmla="*/ 22 h 46"/>
                  <a:gd name="T16" fmla="*/ 1 w 25"/>
                  <a:gd name="T17" fmla="*/ 33 h 46"/>
                  <a:gd name="T18" fmla="*/ 0 w 25"/>
                  <a:gd name="T19" fmla="*/ 45 h 4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46"/>
                  <a:gd name="T32" fmla="*/ 25 w 25"/>
                  <a:gd name="T33" fmla="*/ 46 h 4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46">
                    <a:moveTo>
                      <a:pt x="0" y="45"/>
                    </a:moveTo>
                    <a:lnTo>
                      <a:pt x="10" y="32"/>
                    </a:lnTo>
                    <a:lnTo>
                      <a:pt x="17" y="21"/>
                    </a:lnTo>
                    <a:lnTo>
                      <a:pt x="20" y="12"/>
                    </a:lnTo>
                    <a:lnTo>
                      <a:pt x="24" y="0"/>
                    </a:lnTo>
                    <a:lnTo>
                      <a:pt x="16" y="6"/>
                    </a:lnTo>
                    <a:lnTo>
                      <a:pt x="10" y="12"/>
                    </a:lnTo>
                    <a:lnTo>
                      <a:pt x="5" y="22"/>
                    </a:lnTo>
                    <a:lnTo>
                      <a:pt x="1" y="33"/>
                    </a:lnTo>
                    <a:lnTo>
                      <a:pt x="0" y="45"/>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29" name="Freeform 374"/>
              <p:cNvSpPr>
                <a:spLocks/>
              </p:cNvSpPr>
              <p:nvPr/>
            </p:nvSpPr>
            <p:spPr bwMode="auto">
              <a:xfrm>
                <a:off x="1076" y="3630"/>
                <a:ext cx="34" cy="15"/>
              </a:xfrm>
              <a:custGeom>
                <a:avLst/>
                <a:gdLst>
                  <a:gd name="T0" fmla="*/ 0 w 34"/>
                  <a:gd name="T1" fmla="*/ 14 h 15"/>
                  <a:gd name="T2" fmla="*/ 12 w 34"/>
                  <a:gd name="T3" fmla="*/ 11 h 15"/>
                  <a:gd name="T4" fmla="*/ 24 w 34"/>
                  <a:gd name="T5" fmla="*/ 6 h 15"/>
                  <a:gd name="T6" fmla="*/ 33 w 34"/>
                  <a:gd name="T7" fmla="*/ 0 h 15"/>
                  <a:gd name="T8" fmla="*/ 24 w 34"/>
                  <a:gd name="T9" fmla="*/ 1 h 15"/>
                  <a:gd name="T10" fmla="*/ 14 w 34"/>
                  <a:gd name="T11" fmla="*/ 3 h 15"/>
                  <a:gd name="T12" fmla="*/ 6 w 34"/>
                  <a:gd name="T13" fmla="*/ 7 h 15"/>
                  <a:gd name="T14" fmla="*/ 0 w 34"/>
                  <a:gd name="T15" fmla="*/ 14 h 15"/>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15"/>
                  <a:gd name="T26" fmla="*/ 34 w 34"/>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15">
                    <a:moveTo>
                      <a:pt x="0" y="14"/>
                    </a:moveTo>
                    <a:lnTo>
                      <a:pt x="12" y="11"/>
                    </a:lnTo>
                    <a:lnTo>
                      <a:pt x="24" y="6"/>
                    </a:lnTo>
                    <a:lnTo>
                      <a:pt x="33" y="0"/>
                    </a:lnTo>
                    <a:lnTo>
                      <a:pt x="24" y="1"/>
                    </a:lnTo>
                    <a:lnTo>
                      <a:pt x="14" y="3"/>
                    </a:lnTo>
                    <a:lnTo>
                      <a:pt x="6" y="7"/>
                    </a:lnTo>
                    <a:lnTo>
                      <a:pt x="0" y="14"/>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628" name="Group 398"/>
          <p:cNvGrpSpPr>
            <a:grpSpLocks/>
          </p:cNvGrpSpPr>
          <p:nvPr/>
        </p:nvGrpSpPr>
        <p:grpSpPr bwMode="auto">
          <a:xfrm>
            <a:off x="1230313" y="5324475"/>
            <a:ext cx="666750" cy="555625"/>
            <a:chOff x="775" y="3354"/>
            <a:chExt cx="420" cy="350"/>
          </a:xfrm>
        </p:grpSpPr>
        <p:grpSp>
          <p:nvGrpSpPr>
            <p:cNvPr id="108704" name="Group 396"/>
            <p:cNvGrpSpPr>
              <a:grpSpLocks/>
            </p:cNvGrpSpPr>
            <p:nvPr/>
          </p:nvGrpSpPr>
          <p:grpSpPr bwMode="auto">
            <a:xfrm>
              <a:off x="867" y="3354"/>
              <a:ext cx="232" cy="329"/>
              <a:chOff x="867" y="3354"/>
              <a:chExt cx="232" cy="329"/>
            </a:xfrm>
          </p:grpSpPr>
          <p:grpSp>
            <p:nvGrpSpPr>
              <p:cNvPr id="108706" name="Group 381"/>
              <p:cNvGrpSpPr>
                <a:grpSpLocks/>
              </p:cNvGrpSpPr>
              <p:nvPr/>
            </p:nvGrpSpPr>
            <p:grpSpPr bwMode="auto">
              <a:xfrm>
                <a:off x="867" y="3354"/>
                <a:ext cx="232" cy="329"/>
                <a:chOff x="867" y="3354"/>
                <a:chExt cx="232" cy="329"/>
              </a:xfrm>
            </p:grpSpPr>
            <p:grpSp>
              <p:nvGrpSpPr>
                <p:cNvPr id="108721" name="Group 379"/>
                <p:cNvGrpSpPr>
                  <a:grpSpLocks/>
                </p:cNvGrpSpPr>
                <p:nvPr/>
              </p:nvGrpSpPr>
              <p:grpSpPr bwMode="auto">
                <a:xfrm>
                  <a:off x="867" y="3354"/>
                  <a:ext cx="232" cy="68"/>
                  <a:chOff x="867" y="3354"/>
                  <a:chExt cx="232" cy="68"/>
                </a:xfrm>
              </p:grpSpPr>
              <p:sp>
                <p:nvSpPr>
                  <p:cNvPr id="108723" name="Freeform 377"/>
                  <p:cNvSpPr>
                    <a:spLocks/>
                  </p:cNvSpPr>
                  <p:nvPr/>
                </p:nvSpPr>
                <p:spPr bwMode="auto">
                  <a:xfrm>
                    <a:off x="867" y="3354"/>
                    <a:ext cx="114" cy="68"/>
                  </a:xfrm>
                  <a:custGeom>
                    <a:avLst/>
                    <a:gdLst>
                      <a:gd name="T0" fmla="*/ 0 w 114"/>
                      <a:gd name="T1" fmla="*/ 0 h 68"/>
                      <a:gd name="T2" fmla="*/ 113 w 114"/>
                      <a:gd name="T3" fmla="*/ 0 h 68"/>
                      <a:gd name="T4" fmla="*/ 113 w 114"/>
                      <a:gd name="T5" fmla="*/ 67 h 68"/>
                      <a:gd name="T6" fmla="*/ 32 w 114"/>
                      <a:gd name="T7" fmla="*/ 67 h 68"/>
                      <a:gd name="T8" fmla="*/ 32 w 114"/>
                      <a:gd name="T9" fmla="*/ 32 h 68"/>
                      <a:gd name="T10" fmla="*/ 31 w 114"/>
                      <a:gd name="T11" fmla="*/ 27 h 68"/>
                      <a:gd name="T12" fmla="*/ 28 w 114"/>
                      <a:gd name="T13" fmla="*/ 24 h 68"/>
                      <a:gd name="T14" fmla="*/ 23 w 114"/>
                      <a:gd name="T15" fmla="*/ 22 h 68"/>
                      <a:gd name="T16" fmla="*/ 0 w 114"/>
                      <a:gd name="T17" fmla="*/ 22 h 68"/>
                      <a:gd name="T18" fmla="*/ 0 w 114"/>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68"/>
                      <a:gd name="T32" fmla="*/ 114 w 114"/>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68">
                        <a:moveTo>
                          <a:pt x="0" y="0"/>
                        </a:moveTo>
                        <a:lnTo>
                          <a:pt x="113" y="0"/>
                        </a:lnTo>
                        <a:lnTo>
                          <a:pt x="113" y="67"/>
                        </a:lnTo>
                        <a:lnTo>
                          <a:pt x="32" y="67"/>
                        </a:lnTo>
                        <a:lnTo>
                          <a:pt x="32" y="32"/>
                        </a:lnTo>
                        <a:lnTo>
                          <a:pt x="31" y="27"/>
                        </a:lnTo>
                        <a:lnTo>
                          <a:pt x="28" y="24"/>
                        </a:lnTo>
                        <a:lnTo>
                          <a:pt x="23" y="22"/>
                        </a:lnTo>
                        <a:lnTo>
                          <a:pt x="0" y="22"/>
                        </a:lnTo>
                        <a:lnTo>
                          <a:pt x="0" y="0"/>
                        </a:lnTo>
                      </a:path>
                    </a:pathLst>
                  </a:custGeom>
                  <a:solidFill>
                    <a:srgbClr val="008000"/>
                  </a:solidFill>
                  <a:ln w="12700" cap="rnd" cmpd="sng">
                    <a:solidFill>
                      <a:srgbClr val="3F5F00"/>
                    </a:solidFill>
                    <a:prstDash val="solid"/>
                    <a:round/>
                    <a:headEnd type="none" w="med" len="med"/>
                    <a:tailEnd type="none" w="med" len="med"/>
                  </a:ln>
                </p:spPr>
                <p:txBody>
                  <a:bodyPr/>
                  <a:lstStyle/>
                  <a:p>
                    <a:endParaRPr lang="en-US"/>
                  </a:p>
                </p:txBody>
              </p:sp>
              <p:sp>
                <p:nvSpPr>
                  <p:cNvPr id="108724" name="Freeform 378"/>
                  <p:cNvSpPr>
                    <a:spLocks/>
                  </p:cNvSpPr>
                  <p:nvPr/>
                </p:nvSpPr>
                <p:spPr bwMode="auto">
                  <a:xfrm>
                    <a:off x="985" y="3354"/>
                    <a:ext cx="114" cy="68"/>
                  </a:xfrm>
                  <a:custGeom>
                    <a:avLst/>
                    <a:gdLst>
                      <a:gd name="T0" fmla="*/ 113 w 114"/>
                      <a:gd name="T1" fmla="*/ 0 h 68"/>
                      <a:gd name="T2" fmla="*/ 0 w 114"/>
                      <a:gd name="T3" fmla="*/ 0 h 68"/>
                      <a:gd name="T4" fmla="*/ 0 w 114"/>
                      <a:gd name="T5" fmla="*/ 67 h 68"/>
                      <a:gd name="T6" fmla="*/ 81 w 114"/>
                      <a:gd name="T7" fmla="*/ 67 h 68"/>
                      <a:gd name="T8" fmla="*/ 81 w 114"/>
                      <a:gd name="T9" fmla="*/ 32 h 68"/>
                      <a:gd name="T10" fmla="*/ 82 w 114"/>
                      <a:gd name="T11" fmla="*/ 27 h 68"/>
                      <a:gd name="T12" fmla="*/ 85 w 114"/>
                      <a:gd name="T13" fmla="*/ 24 h 68"/>
                      <a:gd name="T14" fmla="*/ 90 w 114"/>
                      <a:gd name="T15" fmla="*/ 22 h 68"/>
                      <a:gd name="T16" fmla="*/ 113 w 114"/>
                      <a:gd name="T17" fmla="*/ 22 h 68"/>
                      <a:gd name="T18" fmla="*/ 113 w 114"/>
                      <a:gd name="T19" fmla="*/ 0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68"/>
                      <a:gd name="T32" fmla="*/ 114 w 114"/>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68">
                        <a:moveTo>
                          <a:pt x="113" y="0"/>
                        </a:moveTo>
                        <a:lnTo>
                          <a:pt x="0" y="0"/>
                        </a:lnTo>
                        <a:lnTo>
                          <a:pt x="0" y="67"/>
                        </a:lnTo>
                        <a:lnTo>
                          <a:pt x="81" y="67"/>
                        </a:lnTo>
                        <a:lnTo>
                          <a:pt x="81" y="32"/>
                        </a:lnTo>
                        <a:lnTo>
                          <a:pt x="82" y="27"/>
                        </a:lnTo>
                        <a:lnTo>
                          <a:pt x="85" y="24"/>
                        </a:lnTo>
                        <a:lnTo>
                          <a:pt x="90" y="22"/>
                        </a:lnTo>
                        <a:lnTo>
                          <a:pt x="113" y="22"/>
                        </a:lnTo>
                        <a:lnTo>
                          <a:pt x="113" y="0"/>
                        </a:lnTo>
                      </a:path>
                    </a:pathLst>
                  </a:custGeom>
                  <a:solidFill>
                    <a:srgbClr val="008000"/>
                  </a:solidFill>
                  <a:ln w="12700" cap="rnd" cmpd="sng">
                    <a:solidFill>
                      <a:srgbClr val="3F5F00"/>
                    </a:solidFill>
                    <a:prstDash val="solid"/>
                    <a:round/>
                    <a:headEnd type="none" w="med" len="med"/>
                    <a:tailEnd type="none" w="med" len="med"/>
                  </a:ln>
                </p:spPr>
                <p:txBody>
                  <a:bodyPr/>
                  <a:lstStyle/>
                  <a:p>
                    <a:endParaRPr lang="en-US"/>
                  </a:p>
                </p:txBody>
              </p:sp>
            </p:grpSp>
            <p:sp>
              <p:nvSpPr>
                <p:cNvPr id="108722" name="Oval 380"/>
                <p:cNvSpPr>
                  <a:spLocks noChangeArrowheads="1"/>
                </p:cNvSpPr>
                <p:nvPr/>
              </p:nvSpPr>
              <p:spPr bwMode="auto">
                <a:xfrm>
                  <a:off x="875" y="3356"/>
                  <a:ext cx="211" cy="327"/>
                </a:xfrm>
                <a:prstGeom prst="ellipse">
                  <a:avLst/>
                </a:prstGeom>
                <a:solidFill>
                  <a:srgbClr val="3F5F00"/>
                </a:solidFill>
                <a:ln w="12700">
                  <a:solidFill>
                    <a:srgbClr val="DFFFB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707" name="Group 395"/>
              <p:cNvGrpSpPr>
                <a:grpSpLocks/>
              </p:cNvGrpSpPr>
              <p:nvPr/>
            </p:nvGrpSpPr>
            <p:grpSpPr bwMode="auto">
              <a:xfrm>
                <a:off x="877" y="3366"/>
                <a:ext cx="201" cy="288"/>
                <a:chOff x="877" y="3366"/>
                <a:chExt cx="201" cy="288"/>
              </a:xfrm>
            </p:grpSpPr>
            <p:sp>
              <p:nvSpPr>
                <p:cNvPr id="108708" name="Freeform 382"/>
                <p:cNvSpPr>
                  <a:spLocks/>
                </p:cNvSpPr>
                <p:nvPr/>
              </p:nvSpPr>
              <p:spPr bwMode="auto">
                <a:xfrm>
                  <a:off x="1014" y="3539"/>
                  <a:ext cx="64" cy="115"/>
                </a:xfrm>
                <a:custGeom>
                  <a:avLst/>
                  <a:gdLst>
                    <a:gd name="T0" fmla="*/ 0 w 64"/>
                    <a:gd name="T1" fmla="*/ 0 h 115"/>
                    <a:gd name="T2" fmla="*/ 13 w 64"/>
                    <a:gd name="T3" fmla="*/ 7 h 115"/>
                    <a:gd name="T4" fmla="*/ 14 w 64"/>
                    <a:gd name="T5" fmla="*/ 22 h 115"/>
                    <a:gd name="T6" fmla="*/ 31 w 64"/>
                    <a:gd name="T7" fmla="*/ 31 h 115"/>
                    <a:gd name="T8" fmla="*/ 51 w 64"/>
                    <a:gd name="T9" fmla="*/ 36 h 115"/>
                    <a:gd name="T10" fmla="*/ 63 w 64"/>
                    <a:gd name="T11" fmla="*/ 43 h 115"/>
                    <a:gd name="T12" fmla="*/ 61 w 64"/>
                    <a:gd name="T13" fmla="*/ 50 h 115"/>
                    <a:gd name="T14" fmla="*/ 59 w 64"/>
                    <a:gd name="T15" fmla="*/ 59 h 115"/>
                    <a:gd name="T16" fmla="*/ 54 w 64"/>
                    <a:gd name="T17" fmla="*/ 69 h 115"/>
                    <a:gd name="T18" fmla="*/ 51 w 64"/>
                    <a:gd name="T19" fmla="*/ 78 h 115"/>
                    <a:gd name="T20" fmla="*/ 47 w 64"/>
                    <a:gd name="T21" fmla="*/ 85 h 115"/>
                    <a:gd name="T22" fmla="*/ 43 w 64"/>
                    <a:gd name="T23" fmla="*/ 94 h 115"/>
                    <a:gd name="T24" fmla="*/ 35 w 64"/>
                    <a:gd name="T25" fmla="*/ 105 h 115"/>
                    <a:gd name="T26" fmla="*/ 29 w 64"/>
                    <a:gd name="T27" fmla="*/ 114 h 115"/>
                    <a:gd name="T28" fmla="*/ 9 w 64"/>
                    <a:gd name="T29" fmla="*/ 32 h 115"/>
                    <a:gd name="T30" fmla="*/ 1 w 64"/>
                    <a:gd name="T31" fmla="*/ 21 h 115"/>
                    <a:gd name="T32" fmla="*/ 0 w 64"/>
                    <a:gd name="T33" fmla="*/ 0 h 11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4"/>
                    <a:gd name="T52" fmla="*/ 0 h 115"/>
                    <a:gd name="T53" fmla="*/ 64 w 64"/>
                    <a:gd name="T54" fmla="*/ 115 h 11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4" h="115">
                      <a:moveTo>
                        <a:pt x="0" y="0"/>
                      </a:moveTo>
                      <a:lnTo>
                        <a:pt x="13" y="7"/>
                      </a:lnTo>
                      <a:lnTo>
                        <a:pt x="14" y="22"/>
                      </a:lnTo>
                      <a:lnTo>
                        <a:pt x="31" y="31"/>
                      </a:lnTo>
                      <a:lnTo>
                        <a:pt x="51" y="36"/>
                      </a:lnTo>
                      <a:lnTo>
                        <a:pt x="63" y="43"/>
                      </a:lnTo>
                      <a:lnTo>
                        <a:pt x="61" y="50"/>
                      </a:lnTo>
                      <a:lnTo>
                        <a:pt x="59" y="59"/>
                      </a:lnTo>
                      <a:lnTo>
                        <a:pt x="54" y="69"/>
                      </a:lnTo>
                      <a:lnTo>
                        <a:pt x="51" y="78"/>
                      </a:lnTo>
                      <a:lnTo>
                        <a:pt x="47" y="85"/>
                      </a:lnTo>
                      <a:lnTo>
                        <a:pt x="43" y="94"/>
                      </a:lnTo>
                      <a:lnTo>
                        <a:pt x="35" y="105"/>
                      </a:lnTo>
                      <a:lnTo>
                        <a:pt x="29" y="114"/>
                      </a:lnTo>
                      <a:lnTo>
                        <a:pt x="9" y="32"/>
                      </a:lnTo>
                      <a:lnTo>
                        <a:pt x="1" y="21"/>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09" name="Freeform 383"/>
                <p:cNvSpPr>
                  <a:spLocks/>
                </p:cNvSpPr>
                <p:nvPr/>
              </p:nvSpPr>
              <p:spPr bwMode="auto">
                <a:xfrm>
                  <a:off x="948" y="3524"/>
                  <a:ext cx="92" cy="130"/>
                </a:xfrm>
                <a:custGeom>
                  <a:avLst/>
                  <a:gdLst>
                    <a:gd name="T0" fmla="*/ 91 w 92"/>
                    <a:gd name="T1" fmla="*/ 129 h 130"/>
                    <a:gd name="T2" fmla="*/ 51 w 92"/>
                    <a:gd name="T3" fmla="*/ 129 h 130"/>
                    <a:gd name="T4" fmla="*/ 33 w 92"/>
                    <a:gd name="T5" fmla="*/ 129 h 130"/>
                    <a:gd name="T6" fmla="*/ 33 w 92"/>
                    <a:gd name="T7" fmla="*/ 105 h 130"/>
                    <a:gd name="T8" fmla="*/ 26 w 92"/>
                    <a:gd name="T9" fmla="*/ 73 h 130"/>
                    <a:gd name="T10" fmla="*/ 17 w 92"/>
                    <a:gd name="T11" fmla="*/ 42 h 130"/>
                    <a:gd name="T12" fmla="*/ 17 w 92"/>
                    <a:gd name="T13" fmla="*/ 24 h 130"/>
                    <a:gd name="T14" fmla="*/ 6 w 92"/>
                    <a:gd name="T15" fmla="*/ 14 h 130"/>
                    <a:gd name="T16" fmla="*/ 0 w 92"/>
                    <a:gd name="T17" fmla="*/ 0 h 130"/>
                    <a:gd name="T18" fmla="*/ 11 w 92"/>
                    <a:gd name="T19" fmla="*/ 8 h 130"/>
                    <a:gd name="T20" fmla="*/ 23 w 92"/>
                    <a:gd name="T21" fmla="*/ 15 h 130"/>
                    <a:gd name="T22" fmla="*/ 36 w 92"/>
                    <a:gd name="T23" fmla="*/ 18 h 130"/>
                    <a:gd name="T24" fmla="*/ 42 w 92"/>
                    <a:gd name="T25" fmla="*/ 21 h 130"/>
                    <a:gd name="T26" fmla="*/ 48 w 92"/>
                    <a:gd name="T27" fmla="*/ 21 h 130"/>
                    <a:gd name="T28" fmla="*/ 56 w 92"/>
                    <a:gd name="T29" fmla="*/ 18 h 130"/>
                    <a:gd name="T30" fmla="*/ 62 w 92"/>
                    <a:gd name="T31" fmla="*/ 15 h 130"/>
                    <a:gd name="T32" fmla="*/ 62 w 92"/>
                    <a:gd name="T33" fmla="*/ 35 h 130"/>
                    <a:gd name="T34" fmla="*/ 71 w 92"/>
                    <a:gd name="T35" fmla="*/ 47 h 130"/>
                    <a:gd name="T36" fmla="*/ 83 w 92"/>
                    <a:gd name="T37" fmla="*/ 96 h 130"/>
                    <a:gd name="T38" fmla="*/ 91 w 92"/>
                    <a:gd name="T39" fmla="*/ 129 h 13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2"/>
                    <a:gd name="T61" fmla="*/ 0 h 130"/>
                    <a:gd name="T62" fmla="*/ 92 w 92"/>
                    <a:gd name="T63" fmla="*/ 130 h 13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2" h="130">
                      <a:moveTo>
                        <a:pt x="91" y="129"/>
                      </a:moveTo>
                      <a:lnTo>
                        <a:pt x="51" y="129"/>
                      </a:lnTo>
                      <a:lnTo>
                        <a:pt x="33" y="129"/>
                      </a:lnTo>
                      <a:lnTo>
                        <a:pt x="33" y="105"/>
                      </a:lnTo>
                      <a:lnTo>
                        <a:pt x="26" y="73"/>
                      </a:lnTo>
                      <a:lnTo>
                        <a:pt x="17" y="42"/>
                      </a:lnTo>
                      <a:lnTo>
                        <a:pt x="17" y="24"/>
                      </a:lnTo>
                      <a:lnTo>
                        <a:pt x="6" y="14"/>
                      </a:lnTo>
                      <a:lnTo>
                        <a:pt x="0" y="0"/>
                      </a:lnTo>
                      <a:lnTo>
                        <a:pt x="11" y="8"/>
                      </a:lnTo>
                      <a:lnTo>
                        <a:pt x="23" y="15"/>
                      </a:lnTo>
                      <a:lnTo>
                        <a:pt x="36" y="18"/>
                      </a:lnTo>
                      <a:lnTo>
                        <a:pt x="42" y="21"/>
                      </a:lnTo>
                      <a:lnTo>
                        <a:pt x="48" y="21"/>
                      </a:lnTo>
                      <a:lnTo>
                        <a:pt x="56" y="18"/>
                      </a:lnTo>
                      <a:lnTo>
                        <a:pt x="62" y="15"/>
                      </a:lnTo>
                      <a:lnTo>
                        <a:pt x="62" y="35"/>
                      </a:lnTo>
                      <a:lnTo>
                        <a:pt x="71" y="47"/>
                      </a:lnTo>
                      <a:lnTo>
                        <a:pt x="83" y="96"/>
                      </a:lnTo>
                      <a:lnTo>
                        <a:pt x="91" y="129"/>
                      </a:lnTo>
                    </a:path>
                  </a:pathLst>
                </a:custGeom>
                <a:solidFill>
                  <a:srgbClr val="D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10" name="Freeform 384"/>
                <p:cNvSpPr>
                  <a:spLocks/>
                </p:cNvSpPr>
                <p:nvPr/>
              </p:nvSpPr>
              <p:spPr bwMode="auto">
                <a:xfrm>
                  <a:off x="933" y="3377"/>
                  <a:ext cx="98" cy="162"/>
                </a:xfrm>
                <a:custGeom>
                  <a:avLst/>
                  <a:gdLst>
                    <a:gd name="T0" fmla="*/ 11 w 98"/>
                    <a:gd name="T1" fmla="*/ 126 h 162"/>
                    <a:gd name="T2" fmla="*/ 9 w 98"/>
                    <a:gd name="T3" fmla="*/ 108 h 162"/>
                    <a:gd name="T4" fmla="*/ 3 w 98"/>
                    <a:gd name="T5" fmla="*/ 87 h 162"/>
                    <a:gd name="T6" fmla="*/ 0 w 98"/>
                    <a:gd name="T7" fmla="*/ 54 h 162"/>
                    <a:gd name="T8" fmla="*/ 13 w 98"/>
                    <a:gd name="T9" fmla="*/ 21 h 162"/>
                    <a:gd name="T10" fmla="*/ 29 w 98"/>
                    <a:gd name="T11" fmla="*/ 7 h 162"/>
                    <a:gd name="T12" fmla="*/ 49 w 98"/>
                    <a:gd name="T13" fmla="*/ 1 h 162"/>
                    <a:gd name="T14" fmla="*/ 67 w 98"/>
                    <a:gd name="T15" fmla="*/ 0 h 162"/>
                    <a:gd name="T16" fmla="*/ 82 w 98"/>
                    <a:gd name="T17" fmla="*/ 10 h 162"/>
                    <a:gd name="T18" fmla="*/ 93 w 98"/>
                    <a:gd name="T19" fmla="*/ 36 h 162"/>
                    <a:gd name="T20" fmla="*/ 97 w 98"/>
                    <a:gd name="T21" fmla="*/ 57 h 162"/>
                    <a:gd name="T22" fmla="*/ 96 w 98"/>
                    <a:gd name="T23" fmla="*/ 86 h 162"/>
                    <a:gd name="T24" fmla="*/ 94 w 98"/>
                    <a:gd name="T25" fmla="*/ 108 h 162"/>
                    <a:gd name="T26" fmla="*/ 93 w 98"/>
                    <a:gd name="T27" fmla="*/ 117 h 162"/>
                    <a:gd name="T28" fmla="*/ 91 w 98"/>
                    <a:gd name="T29" fmla="*/ 126 h 162"/>
                    <a:gd name="T30" fmla="*/ 86 w 98"/>
                    <a:gd name="T31" fmla="*/ 134 h 162"/>
                    <a:gd name="T32" fmla="*/ 80 w 98"/>
                    <a:gd name="T33" fmla="*/ 138 h 162"/>
                    <a:gd name="T34" fmla="*/ 75 w 98"/>
                    <a:gd name="T35" fmla="*/ 141 h 162"/>
                    <a:gd name="T36" fmla="*/ 76 w 98"/>
                    <a:gd name="T37" fmla="*/ 155 h 162"/>
                    <a:gd name="T38" fmla="*/ 70 w 98"/>
                    <a:gd name="T39" fmla="*/ 158 h 162"/>
                    <a:gd name="T40" fmla="*/ 63 w 98"/>
                    <a:gd name="T41" fmla="*/ 161 h 162"/>
                    <a:gd name="T42" fmla="*/ 50 w 98"/>
                    <a:gd name="T43" fmla="*/ 160 h 162"/>
                    <a:gd name="T44" fmla="*/ 40 w 98"/>
                    <a:gd name="T45" fmla="*/ 155 h 162"/>
                    <a:gd name="T46" fmla="*/ 24 w 98"/>
                    <a:gd name="T47" fmla="*/ 147 h 162"/>
                    <a:gd name="T48" fmla="*/ 14 w 98"/>
                    <a:gd name="T49" fmla="*/ 140 h 162"/>
                    <a:gd name="T50" fmla="*/ 11 w 98"/>
                    <a:gd name="T51" fmla="*/ 126 h 16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98"/>
                    <a:gd name="T79" fmla="*/ 0 h 162"/>
                    <a:gd name="T80" fmla="*/ 98 w 98"/>
                    <a:gd name="T81" fmla="*/ 162 h 16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98" h="162">
                      <a:moveTo>
                        <a:pt x="11" y="126"/>
                      </a:moveTo>
                      <a:lnTo>
                        <a:pt x="9" y="108"/>
                      </a:lnTo>
                      <a:lnTo>
                        <a:pt x="3" y="87"/>
                      </a:lnTo>
                      <a:lnTo>
                        <a:pt x="0" y="54"/>
                      </a:lnTo>
                      <a:lnTo>
                        <a:pt x="13" y="21"/>
                      </a:lnTo>
                      <a:lnTo>
                        <a:pt x="29" y="7"/>
                      </a:lnTo>
                      <a:lnTo>
                        <a:pt x="49" y="1"/>
                      </a:lnTo>
                      <a:lnTo>
                        <a:pt x="67" y="0"/>
                      </a:lnTo>
                      <a:lnTo>
                        <a:pt x="82" y="10"/>
                      </a:lnTo>
                      <a:lnTo>
                        <a:pt x="93" y="36"/>
                      </a:lnTo>
                      <a:lnTo>
                        <a:pt x="97" y="57"/>
                      </a:lnTo>
                      <a:lnTo>
                        <a:pt x="96" y="86"/>
                      </a:lnTo>
                      <a:lnTo>
                        <a:pt x="94" y="108"/>
                      </a:lnTo>
                      <a:lnTo>
                        <a:pt x="93" y="117"/>
                      </a:lnTo>
                      <a:lnTo>
                        <a:pt x="91" y="126"/>
                      </a:lnTo>
                      <a:lnTo>
                        <a:pt x="86" y="134"/>
                      </a:lnTo>
                      <a:lnTo>
                        <a:pt x="80" y="138"/>
                      </a:lnTo>
                      <a:lnTo>
                        <a:pt x="75" y="141"/>
                      </a:lnTo>
                      <a:lnTo>
                        <a:pt x="76" y="155"/>
                      </a:lnTo>
                      <a:lnTo>
                        <a:pt x="70" y="158"/>
                      </a:lnTo>
                      <a:lnTo>
                        <a:pt x="63" y="161"/>
                      </a:lnTo>
                      <a:lnTo>
                        <a:pt x="50" y="160"/>
                      </a:lnTo>
                      <a:lnTo>
                        <a:pt x="40" y="155"/>
                      </a:lnTo>
                      <a:lnTo>
                        <a:pt x="24" y="147"/>
                      </a:lnTo>
                      <a:lnTo>
                        <a:pt x="14" y="140"/>
                      </a:lnTo>
                      <a:lnTo>
                        <a:pt x="11" y="126"/>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11" name="Freeform 385"/>
                <p:cNvSpPr>
                  <a:spLocks/>
                </p:cNvSpPr>
                <p:nvPr/>
              </p:nvSpPr>
              <p:spPr bwMode="auto">
                <a:xfrm>
                  <a:off x="933" y="3446"/>
                  <a:ext cx="71" cy="109"/>
                </a:xfrm>
                <a:custGeom>
                  <a:avLst/>
                  <a:gdLst>
                    <a:gd name="T0" fmla="*/ 22 w 71"/>
                    <a:gd name="T1" fmla="*/ 0 h 109"/>
                    <a:gd name="T2" fmla="*/ 26 w 71"/>
                    <a:gd name="T3" fmla="*/ 21 h 109"/>
                    <a:gd name="T4" fmla="*/ 29 w 71"/>
                    <a:gd name="T5" fmla="*/ 36 h 109"/>
                    <a:gd name="T6" fmla="*/ 32 w 71"/>
                    <a:gd name="T7" fmla="*/ 49 h 109"/>
                    <a:gd name="T8" fmla="*/ 39 w 71"/>
                    <a:gd name="T9" fmla="*/ 62 h 109"/>
                    <a:gd name="T10" fmla="*/ 40 w 71"/>
                    <a:gd name="T11" fmla="*/ 65 h 109"/>
                    <a:gd name="T12" fmla="*/ 45 w 71"/>
                    <a:gd name="T13" fmla="*/ 69 h 109"/>
                    <a:gd name="T14" fmla="*/ 48 w 71"/>
                    <a:gd name="T15" fmla="*/ 72 h 109"/>
                    <a:gd name="T16" fmla="*/ 55 w 71"/>
                    <a:gd name="T17" fmla="*/ 74 h 109"/>
                    <a:gd name="T18" fmla="*/ 58 w 71"/>
                    <a:gd name="T19" fmla="*/ 75 h 109"/>
                    <a:gd name="T20" fmla="*/ 62 w 71"/>
                    <a:gd name="T21" fmla="*/ 76 h 109"/>
                    <a:gd name="T22" fmla="*/ 66 w 71"/>
                    <a:gd name="T23" fmla="*/ 76 h 109"/>
                    <a:gd name="T24" fmla="*/ 70 w 71"/>
                    <a:gd name="T25" fmla="*/ 74 h 109"/>
                    <a:gd name="T26" fmla="*/ 66 w 71"/>
                    <a:gd name="T27" fmla="*/ 81 h 109"/>
                    <a:gd name="T28" fmla="*/ 57 w 71"/>
                    <a:gd name="T29" fmla="*/ 88 h 109"/>
                    <a:gd name="T30" fmla="*/ 52 w 71"/>
                    <a:gd name="T31" fmla="*/ 94 h 109"/>
                    <a:gd name="T32" fmla="*/ 48 w 71"/>
                    <a:gd name="T33" fmla="*/ 101 h 109"/>
                    <a:gd name="T34" fmla="*/ 44 w 71"/>
                    <a:gd name="T35" fmla="*/ 106 h 109"/>
                    <a:gd name="T36" fmla="*/ 35 w 71"/>
                    <a:gd name="T37" fmla="*/ 108 h 109"/>
                    <a:gd name="T38" fmla="*/ 23 w 71"/>
                    <a:gd name="T39" fmla="*/ 108 h 109"/>
                    <a:gd name="T40" fmla="*/ 5 w 71"/>
                    <a:gd name="T41" fmla="*/ 92 h 109"/>
                    <a:gd name="T42" fmla="*/ 0 w 71"/>
                    <a:gd name="T43" fmla="*/ 79 h 109"/>
                    <a:gd name="T44" fmla="*/ 7 w 71"/>
                    <a:gd name="T45" fmla="*/ 52 h 109"/>
                    <a:gd name="T46" fmla="*/ 11 w 71"/>
                    <a:gd name="T47" fmla="*/ 24 h 109"/>
                    <a:gd name="T48" fmla="*/ 22 w 71"/>
                    <a:gd name="T49" fmla="*/ 0 h 1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109"/>
                    <a:gd name="T77" fmla="*/ 71 w 71"/>
                    <a:gd name="T78" fmla="*/ 109 h 10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109">
                      <a:moveTo>
                        <a:pt x="22" y="0"/>
                      </a:moveTo>
                      <a:lnTo>
                        <a:pt x="26" y="21"/>
                      </a:lnTo>
                      <a:lnTo>
                        <a:pt x="29" y="36"/>
                      </a:lnTo>
                      <a:lnTo>
                        <a:pt x="32" y="49"/>
                      </a:lnTo>
                      <a:lnTo>
                        <a:pt x="39" y="62"/>
                      </a:lnTo>
                      <a:lnTo>
                        <a:pt x="40" y="65"/>
                      </a:lnTo>
                      <a:lnTo>
                        <a:pt x="45" y="69"/>
                      </a:lnTo>
                      <a:lnTo>
                        <a:pt x="48" y="72"/>
                      </a:lnTo>
                      <a:lnTo>
                        <a:pt x="55" y="74"/>
                      </a:lnTo>
                      <a:lnTo>
                        <a:pt x="58" y="75"/>
                      </a:lnTo>
                      <a:lnTo>
                        <a:pt x="62" y="76"/>
                      </a:lnTo>
                      <a:lnTo>
                        <a:pt x="66" y="76"/>
                      </a:lnTo>
                      <a:lnTo>
                        <a:pt x="70" y="74"/>
                      </a:lnTo>
                      <a:lnTo>
                        <a:pt x="66" y="81"/>
                      </a:lnTo>
                      <a:lnTo>
                        <a:pt x="57" y="88"/>
                      </a:lnTo>
                      <a:lnTo>
                        <a:pt x="52" y="94"/>
                      </a:lnTo>
                      <a:lnTo>
                        <a:pt x="48" y="101"/>
                      </a:lnTo>
                      <a:lnTo>
                        <a:pt x="44" y="106"/>
                      </a:lnTo>
                      <a:lnTo>
                        <a:pt x="35" y="108"/>
                      </a:lnTo>
                      <a:lnTo>
                        <a:pt x="23" y="108"/>
                      </a:lnTo>
                      <a:lnTo>
                        <a:pt x="5" y="92"/>
                      </a:lnTo>
                      <a:lnTo>
                        <a:pt x="0" y="79"/>
                      </a:lnTo>
                      <a:lnTo>
                        <a:pt x="7" y="52"/>
                      </a:lnTo>
                      <a:lnTo>
                        <a:pt x="11" y="24"/>
                      </a:lnTo>
                      <a:lnTo>
                        <a:pt x="22"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nvGrpSpPr>
                <p:cNvPr id="108712" name="Group 392"/>
                <p:cNvGrpSpPr>
                  <a:grpSpLocks/>
                </p:cNvGrpSpPr>
                <p:nvPr/>
              </p:nvGrpSpPr>
              <p:grpSpPr bwMode="auto">
                <a:xfrm>
                  <a:off x="976" y="3428"/>
                  <a:ext cx="54" cy="61"/>
                  <a:chOff x="976" y="3428"/>
                  <a:chExt cx="54" cy="61"/>
                </a:xfrm>
              </p:grpSpPr>
              <p:sp>
                <p:nvSpPr>
                  <p:cNvPr id="108715" name="Freeform 386"/>
                  <p:cNvSpPr>
                    <a:spLocks/>
                  </p:cNvSpPr>
                  <p:nvPr/>
                </p:nvSpPr>
                <p:spPr bwMode="auto">
                  <a:xfrm>
                    <a:off x="998" y="3486"/>
                    <a:ext cx="18" cy="3"/>
                  </a:xfrm>
                  <a:custGeom>
                    <a:avLst/>
                    <a:gdLst>
                      <a:gd name="T0" fmla="*/ 0 w 18"/>
                      <a:gd name="T1" fmla="*/ 1 h 3"/>
                      <a:gd name="T2" fmla="*/ 1 w 18"/>
                      <a:gd name="T3" fmla="*/ 2 h 3"/>
                      <a:gd name="T4" fmla="*/ 4 w 18"/>
                      <a:gd name="T5" fmla="*/ 2 h 3"/>
                      <a:gd name="T6" fmla="*/ 7 w 18"/>
                      <a:gd name="T7" fmla="*/ 2 h 3"/>
                      <a:gd name="T8" fmla="*/ 9 w 18"/>
                      <a:gd name="T9" fmla="*/ 2 h 3"/>
                      <a:gd name="T10" fmla="*/ 12 w 18"/>
                      <a:gd name="T11" fmla="*/ 2 h 3"/>
                      <a:gd name="T12" fmla="*/ 14 w 18"/>
                      <a:gd name="T13" fmla="*/ 2 h 3"/>
                      <a:gd name="T14" fmla="*/ 16 w 18"/>
                      <a:gd name="T15" fmla="*/ 2 h 3"/>
                      <a:gd name="T16" fmla="*/ 17 w 18"/>
                      <a:gd name="T17" fmla="*/ 1 h 3"/>
                      <a:gd name="T18" fmla="*/ 15 w 18"/>
                      <a:gd name="T19" fmla="*/ 0 h 3"/>
                      <a:gd name="T20" fmla="*/ 10 w 18"/>
                      <a:gd name="T21" fmla="*/ 0 h 3"/>
                      <a:gd name="T22" fmla="*/ 5 w 18"/>
                      <a:gd name="T23" fmla="*/ 0 h 3"/>
                      <a:gd name="T24" fmla="*/ 2 w 18"/>
                      <a:gd name="T25" fmla="*/ 0 h 3"/>
                      <a:gd name="T26" fmla="*/ 0 w 18"/>
                      <a:gd name="T27" fmla="*/ 1 h 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
                      <a:gd name="T44" fmla="*/ 18 w 18"/>
                      <a:gd name="T45" fmla="*/ 3 h 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
                        <a:moveTo>
                          <a:pt x="0" y="1"/>
                        </a:moveTo>
                        <a:lnTo>
                          <a:pt x="1" y="2"/>
                        </a:lnTo>
                        <a:lnTo>
                          <a:pt x="4" y="2"/>
                        </a:lnTo>
                        <a:lnTo>
                          <a:pt x="7" y="2"/>
                        </a:lnTo>
                        <a:lnTo>
                          <a:pt x="9" y="2"/>
                        </a:lnTo>
                        <a:lnTo>
                          <a:pt x="12" y="2"/>
                        </a:lnTo>
                        <a:lnTo>
                          <a:pt x="14" y="2"/>
                        </a:lnTo>
                        <a:lnTo>
                          <a:pt x="16" y="2"/>
                        </a:lnTo>
                        <a:lnTo>
                          <a:pt x="17" y="1"/>
                        </a:lnTo>
                        <a:lnTo>
                          <a:pt x="15" y="0"/>
                        </a:lnTo>
                        <a:lnTo>
                          <a:pt x="10" y="0"/>
                        </a:lnTo>
                        <a:lnTo>
                          <a:pt x="5" y="0"/>
                        </a:lnTo>
                        <a:lnTo>
                          <a:pt x="2" y="0"/>
                        </a:lnTo>
                        <a:lnTo>
                          <a:pt x="0" y="1"/>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16" name="Freeform 387"/>
                  <p:cNvSpPr>
                    <a:spLocks/>
                  </p:cNvSpPr>
                  <p:nvPr/>
                </p:nvSpPr>
                <p:spPr bwMode="auto">
                  <a:xfrm>
                    <a:off x="998" y="3471"/>
                    <a:ext cx="15" cy="2"/>
                  </a:xfrm>
                  <a:custGeom>
                    <a:avLst/>
                    <a:gdLst>
                      <a:gd name="T0" fmla="*/ 3 w 15"/>
                      <a:gd name="T1" fmla="*/ 1 h 2"/>
                      <a:gd name="T2" fmla="*/ 1 w 15"/>
                      <a:gd name="T3" fmla="*/ 1 h 2"/>
                      <a:gd name="T4" fmla="*/ 1 w 15"/>
                      <a:gd name="T5" fmla="*/ 1 h 2"/>
                      <a:gd name="T6" fmla="*/ 0 w 15"/>
                      <a:gd name="T7" fmla="*/ 1 h 2"/>
                      <a:gd name="T8" fmla="*/ 0 w 15"/>
                      <a:gd name="T9" fmla="*/ 1 h 2"/>
                      <a:gd name="T10" fmla="*/ 1 w 15"/>
                      <a:gd name="T11" fmla="*/ 0 h 2"/>
                      <a:gd name="T12" fmla="*/ 3 w 15"/>
                      <a:gd name="T13" fmla="*/ 0 h 2"/>
                      <a:gd name="T14" fmla="*/ 5 w 15"/>
                      <a:gd name="T15" fmla="*/ 0 h 2"/>
                      <a:gd name="T16" fmla="*/ 7 w 15"/>
                      <a:gd name="T17" fmla="*/ 0 h 2"/>
                      <a:gd name="T18" fmla="*/ 9 w 15"/>
                      <a:gd name="T19" fmla="*/ 0 h 2"/>
                      <a:gd name="T20" fmla="*/ 11 w 15"/>
                      <a:gd name="T21" fmla="*/ 0 h 2"/>
                      <a:gd name="T22" fmla="*/ 12 w 15"/>
                      <a:gd name="T23" fmla="*/ 0 h 2"/>
                      <a:gd name="T24" fmla="*/ 13 w 15"/>
                      <a:gd name="T25" fmla="*/ 0 h 2"/>
                      <a:gd name="T26" fmla="*/ 14 w 15"/>
                      <a:gd name="T27" fmla="*/ 1 h 2"/>
                      <a:gd name="T28" fmla="*/ 12 w 15"/>
                      <a:gd name="T29" fmla="*/ 1 h 2"/>
                      <a:gd name="T30" fmla="*/ 11 w 15"/>
                      <a:gd name="T31" fmla="*/ 1 h 2"/>
                      <a:gd name="T32" fmla="*/ 11 w 15"/>
                      <a:gd name="T33" fmla="*/ 1 h 2"/>
                      <a:gd name="T34" fmla="*/ 9 w 15"/>
                      <a:gd name="T35" fmla="*/ 1 h 2"/>
                      <a:gd name="T36" fmla="*/ 8 w 15"/>
                      <a:gd name="T37" fmla="*/ 1 h 2"/>
                      <a:gd name="T38" fmla="*/ 7 w 15"/>
                      <a:gd name="T39" fmla="*/ 1 h 2"/>
                      <a:gd name="T40" fmla="*/ 5 w 15"/>
                      <a:gd name="T41" fmla="*/ 1 h 2"/>
                      <a:gd name="T42" fmla="*/ 3 w 15"/>
                      <a:gd name="T43" fmla="*/ 1 h 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5"/>
                      <a:gd name="T67" fmla="*/ 0 h 2"/>
                      <a:gd name="T68" fmla="*/ 15 w 15"/>
                      <a:gd name="T69" fmla="*/ 2 h 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5" h="2">
                        <a:moveTo>
                          <a:pt x="3" y="1"/>
                        </a:moveTo>
                        <a:lnTo>
                          <a:pt x="1" y="1"/>
                        </a:lnTo>
                        <a:lnTo>
                          <a:pt x="0" y="1"/>
                        </a:lnTo>
                        <a:lnTo>
                          <a:pt x="1" y="0"/>
                        </a:lnTo>
                        <a:lnTo>
                          <a:pt x="3" y="0"/>
                        </a:lnTo>
                        <a:lnTo>
                          <a:pt x="5" y="0"/>
                        </a:lnTo>
                        <a:lnTo>
                          <a:pt x="7" y="0"/>
                        </a:lnTo>
                        <a:lnTo>
                          <a:pt x="9" y="0"/>
                        </a:lnTo>
                        <a:lnTo>
                          <a:pt x="11" y="0"/>
                        </a:lnTo>
                        <a:lnTo>
                          <a:pt x="12" y="0"/>
                        </a:lnTo>
                        <a:lnTo>
                          <a:pt x="13" y="0"/>
                        </a:lnTo>
                        <a:lnTo>
                          <a:pt x="14" y="1"/>
                        </a:lnTo>
                        <a:lnTo>
                          <a:pt x="12" y="1"/>
                        </a:lnTo>
                        <a:lnTo>
                          <a:pt x="11" y="1"/>
                        </a:lnTo>
                        <a:lnTo>
                          <a:pt x="9" y="1"/>
                        </a:lnTo>
                        <a:lnTo>
                          <a:pt x="8" y="1"/>
                        </a:lnTo>
                        <a:lnTo>
                          <a:pt x="7" y="1"/>
                        </a:lnTo>
                        <a:lnTo>
                          <a:pt x="5" y="1"/>
                        </a:lnTo>
                        <a:lnTo>
                          <a:pt x="3" y="1"/>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17" name="Freeform 388"/>
                  <p:cNvSpPr>
                    <a:spLocks/>
                  </p:cNvSpPr>
                  <p:nvPr/>
                </p:nvSpPr>
                <p:spPr bwMode="auto">
                  <a:xfrm>
                    <a:off x="976" y="3428"/>
                    <a:ext cx="28" cy="34"/>
                  </a:xfrm>
                  <a:custGeom>
                    <a:avLst/>
                    <a:gdLst>
                      <a:gd name="T0" fmla="*/ 0 w 28"/>
                      <a:gd name="T1" fmla="*/ 6 h 34"/>
                      <a:gd name="T2" fmla="*/ 3 w 28"/>
                      <a:gd name="T3" fmla="*/ 2 h 34"/>
                      <a:gd name="T4" fmla="*/ 8 w 28"/>
                      <a:gd name="T5" fmla="*/ 1 h 34"/>
                      <a:gd name="T6" fmla="*/ 12 w 28"/>
                      <a:gd name="T7" fmla="*/ 0 h 34"/>
                      <a:gd name="T8" fmla="*/ 17 w 28"/>
                      <a:gd name="T9" fmla="*/ 0 h 34"/>
                      <a:gd name="T10" fmla="*/ 20 w 28"/>
                      <a:gd name="T11" fmla="*/ 2 h 34"/>
                      <a:gd name="T12" fmla="*/ 23 w 28"/>
                      <a:gd name="T13" fmla="*/ 7 h 34"/>
                      <a:gd name="T14" fmla="*/ 25 w 28"/>
                      <a:gd name="T15" fmla="*/ 16 h 34"/>
                      <a:gd name="T16" fmla="*/ 26 w 28"/>
                      <a:gd name="T17" fmla="*/ 24 h 34"/>
                      <a:gd name="T18" fmla="*/ 27 w 28"/>
                      <a:gd name="T19" fmla="*/ 33 h 34"/>
                      <a:gd name="T20" fmla="*/ 24 w 28"/>
                      <a:gd name="T21" fmla="*/ 31 h 34"/>
                      <a:gd name="T22" fmla="*/ 22 w 28"/>
                      <a:gd name="T23" fmla="*/ 31 h 34"/>
                      <a:gd name="T24" fmla="*/ 19 w 28"/>
                      <a:gd name="T25" fmla="*/ 32 h 34"/>
                      <a:gd name="T26" fmla="*/ 20 w 28"/>
                      <a:gd name="T27" fmla="*/ 23 h 34"/>
                      <a:gd name="T28" fmla="*/ 22 w 28"/>
                      <a:gd name="T29" fmla="*/ 14 h 34"/>
                      <a:gd name="T30" fmla="*/ 21 w 28"/>
                      <a:gd name="T31" fmla="*/ 9 h 34"/>
                      <a:gd name="T32" fmla="*/ 18 w 28"/>
                      <a:gd name="T33" fmla="*/ 5 h 34"/>
                      <a:gd name="T34" fmla="*/ 10 w 28"/>
                      <a:gd name="T35" fmla="*/ 3 h 34"/>
                      <a:gd name="T36" fmla="*/ 0 w 28"/>
                      <a:gd name="T37" fmla="*/ 6 h 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8"/>
                      <a:gd name="T58" fmla="*/ 0 h 34"/>
                      <a:gd name="T59" fmla="*/ 28 w 28"/>
                      <a:gd name="T60" fmla="*/ 34 h 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8" h="34">
                        <a:moveTo>
                          <a:pt x="0" y="6"/>
                        </a:moveTo>
                        <a:lnTo>
                          <a:pt x="3" y="2"/>
                        </a:lnTo>
                        <a:lnTo>
                          <a:pt x="8" y="1"/>
                        </a:lnTo>
                        <a:lnTo>
                          <a:pt x="12" y="0"/>
                        </a:lnTo>
                        <a:lnTo>
                          <a:pt x="17" y="0"/>
                        </a:lnTo>
                        <a:lnTo>
                          <a:pt x="20" y="2"/>
                        </a:lnTo>
                        <a:lnTo>
                          <a:pt x="23" y="7"/>
                        </a:lnTo>
                        <a:lnTo>
                          <a:pt x="25" y="16"/>
                        </a:lnTo>
                        <a:lnTo>
                          <a:pt x="26" y="24"/>
                        </a:lnTo>
                        <a:lnTo>
                          <a:pt x="27" y="33"/>
                        </a:lnTo>
                        <a:lnTo>
                          <a:pt x="24" y="31"/>
                        </a:lnTo>
                        <a:lnTo>
                          <a:pt x="22" y="31"/>
                        </a:lnTo>
                        <a:lnTo>
                          <a:pt x="19" y="32"/>
                        </a:lnTo>
                        <a:lnTo>
                          <a:pt x="20" y="23"/>
                        </a:lnTo>
                        <a:lnTo>
                          <a:pt x="22" y="14"/>
                        </a:lnTo>
                        <a:lnTo>
                          <a:pt x="21" y="9"/>
                        </a:lnTo>
                        <a:lnTo>
                          <a:pt x="18" y="5"/>
                        </a:lnTo>
                        <a:lnTo>
                          <a:pt x="10" y="3"/>
                        </a:lnTo>
                        <a:lnTo>
                          <a:pt x="0" y="6"/>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18" name="Freeform 389"/>
                  <p:cNvSpPr>
                    <a:spLocks/>
                  </p:cNvSpPr>
                  <p:nvPr/>
                </p:nvSpPr>
                <p:spPr bwMode="auto">
                  <a:xfrm>
                    <a:off x="1010" y="3429"/>
                    <a:ext cx="20" cy="1"/>
                  </a:xfrm>
                  <a:custGeom>
                    <a:avLst/>
                    <a:gdLst>
                      <a:gd name="T0" fmla="*/ 0 w 20"/>
                      <a:gd name="T1" fmla="*/ 0 h 1"/>
                      <a:gd name="T2" fmla="*/ 4 w 20"/>
                      <a:gd name="T3" fmla="*/ 0 h 1"/>
                      <a:gd name="T4" fmla="*/ 7 w 20"/>
                      <a:gd name="T5" fmla="*/ 0 h 1"/>
                      <a:gd name="T6" fmla="*/ 12 w 20"/>
                      <a:gd name="T7" fmla="*/ 0 h 1"/>
                      <a:gd name="T8" fmla="*/ 17 w 20"/>
                      <a:gd name="T9" fmla="*/ 0 h 1"/>
                      <a:gd name="T10" fmla="*/ 19 w 20"/>
                      <a:gd name="T11" fmla="*/ 0 h 1"/>
                      <a:gd name="T12" fmla="*/ 18 w 20"/>
                      <a:gd name="T13" fmla="*/ 0 h 1"/>
                      <a:gd name="T14" fmla="*/ 15 w 20"/>
                      <a:gd name="T15" fmla="*/ 0 h 1"/>
                      <a:gd name="T16" fmla="*/ 9 w 20"/>
                      <a:gd name="T17" fmla="*/ 0 h 1"/>
                      <a:gd name="T18" fmla="*/ 4 w 20"/>
                      <a:gd name="T19" fmla="*/ 0 h 1"/>
                      <a:gd name="T20" fmla="*/ 0 w 20"/>
                      <a:gd name="T21" fmla="*/ 0 h 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
                      <a:gd name="T34" fmla="*/ 0 h 1"/>
                      <a:gd name="T35" fmla="*/ 20 w 20"/>
                      <a:gd name="T36" fmla="*/ 1 h 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 h="1">
                        <a:moveTo>
                          <a:pt x="0" y="0"/>
                        </a:moveTo>
                        <a:lnTo>
                          <a:pt x="4" y="0"/>
                        </a:lnTo>
                        <a:lnTo>
                          <a:pt x="7" y="0"/>
                        </a:lnTo>
                        <a:lnTo>
                          <a:pt x="12" y="0"/>
                        </a:lnTo>
                        <a:lnTo>
                          <a:pt x="17" y="0"/>
                        </a:lnTo>
                        <a:lnTo>
                          <a:pt x="19" y="0"/>
                        </a:lnTo>
                        <a:lnTo>
                          <a:pt x="18" y="0"/>
                        </a:lnTo>
                        <a:lnTo>
                          <a:pt x="15" y="0"/>
                        </a:lnTo>
                        <a:lnTo>
                          <a:pt x="9" y="0"/>
                        </a:lnTo>
                        <a:lnTo>
                          <a:pt x="4" y="0"/>
                        </a:lnTo>
                        <a:lnTo>
                          <a:pt x="0" y="0"/>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19" name="Freeform 390"/>
                  <p:cNvSpPr>
                    <a:spLocks/>
                  </p:cNvSpPr>
                  <p:nvPr/>
                </p:nvSpPr>
                <p:spPr bwMode="auto">
                  <a:xfrm>
                    <a:off x="984" y="3436"/>
                    <a:ext cx="9" cy="3"/>
                  </a:xfrm>
                  <a:custGeom>
                    <a:avLst/>
                    <a:gdLst>
                      <a:gd name="T0" fmla="*/ 0 w 9"/>
                      <a:gd name="T1" fmla="*/ 1 h 3"/>
                      <a:gd name="T2" fmla="*/ 1 w 9"/>
                      <a:gd name="T3" fmla="*/ 2 h 3"/>
                      <a:gd name="T4" fmla="*/ 4 w 9"/>
                      <a:gd name="T5" fmla="*/ 2 h 3"/>
                      <a:gd name="T6" fmla="*/ 5 w 9"/>
                      <a:gd name="T7" fmla="*/ 2 h 3"/>
                      <a:gd name="T8" fmla="*/ 7 w 9"/>
                      <a:gd name="T9" fmla="*/ 1 h 3"/>
                      <a:gd name="T10" fmla="*/ 8 w 9"/>
                      <a:gd name="T11" fmla="*/ 1 h 3"/>
                      <a:gd name="T12" fmla="*/ 6 w 9"/>
                      <a:gd name="T13" fmla="*/ 0 h 3"/>
                      <a:gd name="T14" fmla="*/ 4 w 9"/>
                      <a:gd name="T15" fmla="*/ 0 h 3"/>
                      <a:gd name="T16" fmla="*/ 2 w 9"/>
                      <a:gd name="T17" fmla="*/ 0 h 3"/>
                      <a:gd name="T18" fmla="*/ 0 w 9"/>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3"/>
                      <a:gd name="T32" fmla="*/ 9 w 9"/>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3">
                        <a:moveTo>
                          <a:pt x="0" y="1"/>
                        </a:moveTo>
                        <a:lnTo>
                          <a:pt x="1" y="2"/>
                        </a:lnTo>
                        <a:lnTo>
                          <a:pt x="4" y="2"/>
                        </a:lnTo>
                        <a:lnTo>
                          <a:pt x="5" y="2"/>
                        </a:lnTo>
                        <a:lnTo>
                          <a:pt x="7" y="1"/>
                        </a:lnTo>
                        <a:lnTo>
                          <a:pt x="8" y="1"/>
                        </a:lnTo>
                        <a:lnTo>
                          <a:pt x="6" y="0"/>
                        </a:lnTo>
                        <a:lnTo>
                          <a:pt x="4" y="0"/>
                        </a:lnTo>
                        <a:lnTo>
                          <a:pt x="2" y="0"/>
                        </a:lnTo>
                        <a:lnTo>
                          <a:pt x="0" y="1"/>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20" name="Freeform 391"/>
                  <p:cNvSpPr>
                    <a:spLocks/>
                  </p:cNvSpPr>
                  <p:nvPr/>
                </p:nvSpPr>
                <p:spPr bwMode="auto">
                  <a:xfrm>
                    <a:off x="1015" y="3435"/>
                    <a:ext cx="9" cy="3"/>
                  </a:xfrm>
                  <a:custGeom>
                    <a:avLst/>
                    <a:gdLst>
                      <a:gd name="T0" fmla="*/ 8 w 9"/>
                      <a:gd name="T1" fmla="*/ 1 h 3"/>
                      <a:gd name="T2" fmla="*/ 7 w 9"/>
                      <a:gd name="T3" fmla="*/ 1 h 3"/>
                      <a:gd name="T4" fmla="*/ 5 w 9"/>
                      <a:gd name="T5" fmla="*/ 2 h 3"/>
                      <a:gd name="T6" fmla="*/ 3 w 9"/>
                      <a:gd name="T7" fmla="*/ 2 h 3"/>
                      <a:gd name="T8" fmla="*/ 1 w 9"/>
                      <a:gd name="T9" fmla="*/ 1 h 3"/>
                      <a:gd name="T10" fmla="*/ 0 w 9"/>
                      <a:gd name="T11" fmla="*/ 1 h 3"/>
                      <a:gd name="T12" fmla="*/ 2 w 9"/>
                      <a:gd name="T13" fmla="*/ 0 h 3"/>
                      <a:gd name="T14" fmla="*/ 4 w 9"/>
                      <a:gd name="T15" fmla="*/ 0 h 3"/>
                      <a:gd name="T16" fmla="*/ 6 w 9"/>
                      <a:gd name="T17" fmla="*/ 0 h 3"/>
                      <a:gd name="T18" fmla="*/ 8 w 9"/>
                      <a:gd name="T19" fmla="*/ 1 h 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
                      <a:gd name="T31" fmla="*/ 0 h 3"/>
                      <a:gd name="T32" fmla="*/ 9 w 9"/>
                      <a:gd name="T33" fmla="*/ 3 h 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 h="3">
                        <a:moveTo>
                          <a:pt x="8" y="1"/>
                        </a:moveTo>
                        <a:lnTo>
                          <a:pt x="7" y="1"/>
                        </a:lnTo>
                        <a:lnTo>
                          <a:pt x="5" y="2"/>
                        </a:lnTo>
                        <a:lnTo>
                          <a:pt x="3" y="2"/>
                        </a:lnTo>
                        <a:lnTo>
                          <a:pt x="1" y="1"/>
                        </a:lnTo>
                        <a:lnTo>
                          <a:pt x="0" y="1"/>
                        </a:lnTo>
                        <a:lnTo>
                          <a:pt x="2" y="0"/>
                        </a:lnTo>
                        <a:lnTo>
                          <a:pt x="4" y="0"/>
                        </a:lnTo>
                        <a:lnTo>
                          <a:pt x="6" y="0"/>
                        </a:lnTo>
                        <a:lnTo>
                          <a:pt x="8" y="1"/>
                        </a:lnTo>
                      </a:path>
                    </a:pathLst>
                  </a:custGeom>
                  <a:solidFill>
                    <a:srgbClr val="3F5F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sp>
              <p:nvSpPr>
                <p:cNvPr id="108713" name="Freeform 393"/>
                <p:cNvSpPr>
                  <a:spLocks/>
                </p:cNvSpPr>
                <p:nvPr/>
              </p:nvSpPr>
              <p:spPr bwMode="auto">
                <a:xfrm>
                  <a:off x="900" y="3366"/>
                  <a:ext cx="152" cy="131"/>
                </a:xfrm>
                <a:custGeom>
                  <a:avLst/>
                  <a:gdLst>
                    <a:gd name="T0" fmla="*/ 75 w 152"/>
                    <a:gd name="T1" fmla="*/ 3 h 131"/>
                    <a:gd name="T2" fmla="*/ 59 w 152"/>
                    <a:gd name="T3" fmla="*/ 5 h 131"/>
                    <a:gd name="T4" fmla="*/ 46 w 152"/>
                    <a:gd name="T5" fmla="*/ 12 h 131"/>
                    <a:gd name="T6" fmla="*/ 29 w 152"/>
                    <a:gd name="T7" fmla="*/ 26 h 131"/>
                    <a:gd name="T8" fmla="*/ 20 w 152"/>
                    <a:gd name="T9" fmla="*/ 47 h 131"/>
                    <a:gd name="T10" fmla="*/ 13 w 152"/>
                    <a:gd name="T11" fmla="*/ 62 h 131"/>
                    <a:gd name="T12" fmla="*/ 4 w 152"/>
                    <a:gd name="T13" fmla="*/ 73 h 131"/>
                    <a:gd name="T14" fmla="*/ 0 w 152"/>
                    <a:gd name="T15" fmla="*/ 82 h 131"/>
                    <a:gd name="T16" fmla="*/ 6 w 152"/>
                    <a:gd name="T17" fmla="*/ 95 h 131"/>
                    <a:gd name="T18" fmla="*/ 12 w 152"/>
                    <a:gd name="T19" fmla="*/ 104 h 131"/>
                    <a:gd name="T20" fmla="*/ 25 w 152"/>
                    <a:gd name="T21" fmla="*/ 109 h 131"/>
                    <a:gd name="T22" fmla="*/ 38 w 152"/>
                    <a:gd name="T23" fmla="*/ 116 h 131"/>
                    <a:gd name="T24" fmla="*/ 43 w 152"/>
                    <a:gd name="T25" fmla="*/ 122 h 131"/>
                    <a:gd name="T26" fmla="*/ 57 w 152"/>
                    <a:gd name="T27" fmla="*/ 130 h 131"/>
                    <a:gd name="T28" fmla="*/ 64 w 152"/>
                    <a:gd name="T29" fmla="*/ 126 h 131"/>
                    <a:gd name="T30" fmla="*/ 61 w 152"/>
                    <a:gd name="T31" fmla="*/ 88 h 131"/>
                    <a:gd name="T32" fmla="*/ 65 w 152"/>
                    <a:gd name="T33" fmla="*/ 57 h 131"/>
                    <a:gd name="T34" fmla="*/ 72 w 152"/>
                    <a:gd name="T35" fmla="*/ 37 h 131"/>
                    <a:gd name="T36" fmla="*/ 85 w 152"/>
                    <a:gd name="T37" fmla="*/ 24 h 131"/>
                    <a:gd name="T38" fmla="*/ 93 w 152"/>
                    <a:gd name="T39" fmla="*/ 21 h 131"/>
                    <a:gd name="T40" fmla="*/ 103 w 152"/>
                    <a:gd name="T41" fmla="*/ 22 h 131"/>
                    <a:gd name="T42" fmla="*/ 111 w 152"/>
                    <a:gd name="T43" fmla="*/ 26 h 131"/>
                    <a:gd name="T44" fmla="*/ 121 w 152"/>
                    <a:gd name="T45" fmla="*/ 34 h 131"/>
                    <a:gd name="T46" fmla="*/ 124 w 152"/>
                    <a:gd name="T47" fmla="*/ 41 h 131"/>
                    <a:gd name="T48" fmla="*/ 128 w 152"/>
                    <a:gd name="T49" fmla="*/ 50 h 131"/>
                    <a:gd name="T50" fmla="*/ 129 w 152"/>
                    <a:gd name="T51" fmla="*/ 58 h 131"/>
                    <a:gd name="T52" fmla="*/ 127 w 152"/>
                    <a:gd name="T53" fmla="*/ 66 h 131"/>
                    <a:gd name="T54" fmla="*/ 127 w 152"/>
                    <a:gd name="T55" fmla="*/ 73 h 131"/>
                    <a:gd name="T56" fmla="*/ 130 w 152"/>
                    <a:gd name="T57" fmla="*/ 90 h 131"/>
                    <a:gd name="T58" fmla="*/ 128 w 152"/>
                    <a:gd name="T59" fmla="*/ 100 h 131"/>
                    <a:gd name="T60" fmla="*/ 128 w 152"/>
                    <a:gd name="T61" fmla="*/ 111 h 131"/>
                    <a:gd name="T62" fmla="*/ 140 w 152"/>
                    <a:gd name="T63" fmla="*/ 113 h 131"/>
                    <a:gd name="T64" fmla="*/ 147 w 152"/>
                    <a:gd name="T65" fmla="*/ 108 h 131"/>
                    <a:gd name="T66" fmla="*/ 151 w 152"/>
                    <a:gd name="T67" fmla="*/ 99 h 131"/>
                    <a:gd name="T68" fmla="*/ 149 w 152"/>
                    <a:gd name="T69" fmla="*/ 82 h 131"/>
                    <a:gd name="T70" fmla="*/ 142 w 152"/>
                    <a:gd name="T71" fmla="*/ 65 h 131"/>
                    <a:gd name="T72" fmla="*/ 132 w 152"/>
                    <a:gd name="T73" fmla="*/ 47 h 131"/>
                    <a:gd name="T74" fmla="*/ 126 w 152"/>
                    <a:gd name="T75" fmla="*/ 32 h 131"/>
                    <a:gd name="T76" fmla="*/ 120 w 152"/>
                    <a:gd name="T77" fmla="*/ 20 h 131"/>
                    <a:gd name="T78" fmla="*/ 114 w 152"/>
                    <a:gd name="T79" fmla="*/ 13 h 131"/>
                    <a:gd name="T80" fmla="*/ 104 w 152"/>
                    <a:gd name="T81" fmla="*/ 7 h 131"/>
                    <a:gd name="T82" fmla="*/ 86 w 152"/>
                    <a:gd name="T83" fmla="*/ 0 h 131"/>
                    <a:gd name="T84" fmla="*/ 75 w 152"/>
                    <a:gd name="T85" fmla="*/ 3 h 13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52"/>
                    <a:gd name="T130" fmla="*/ 0 h 131"/>
                    <a:gd name="T131" fmla="*/ 152 w 152"/>
                    <a:gd name="T132" fmla="*/ 131 h 13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52" h="131">
                      <a:moveTo>
                        <a:pt x="75" y="3"/>
                      </a:moveTo>
                      <a:lnTo>
                        <a:pt x="59" y="5"/>
                      </a:lnTo>
                      <a:lnTo>
                        <a:pt x="46" y="12"/>
                      </a:lnTo>
                      <a:lnTo>
                        <a:pt x="29" y="26"/>
                      </a:lnTo>
                      <a:lnTo>
                        <a:pt x="20" y="47"/>
                      </a:lnTo>
                      <a:lnTo>
                        <a:pt x="13" y="62"/>
                      </a:lnTo>
                      <a:lnTo>
                        <a:pt x="4" y="73"/>
                      </a:lnTo>
                      <a:lnTo>
                        <a:pt x="0" y="82"/>
                      </a:lnTo>
                      <a:lnTo>
                        <a:pt x="6" y="95"/>
                      </a:lnTo>
                      <a:lnTo>
                        <a:pt x="12" y="104"/>
                      </a:lnTo>
                      <a:lnTo>
                        <a:pt x="25" y="109"/>
                      </a:lnTo>
                      <a:lnTo>
                        <a:pt x="38" y="116"/>
                      </a:lnTo>
                      <a:lnTo>
                        <a:pt x="43" y="122"/>
                      </a:lnTo>
                      <a:lnTo>
                        <a:pt x="57" y="130"/>
                      </a:lnTo>
                      <a:lnTo>
                        <a:pt x="64" y="126"/>
                      </a:lnTo>
                      <a:lnTo>
                        <a:pt x="61" y="88"/>
                      </a:lnTo>
                      <a:lnTo>
                        <a:pt x="65" y="57"/>
                      </a:lnTo>
                      <a:lnTo>
                        <a:pt x="72" y="37"/>
                      </a:lnTo>
                      <a:lnTo>
                        <a:pt x="85" y="24"/>
                      </a:lnTo>
                      <a:lnTo>
                        <a:pt x="93" y="21"/>
                      </a:lnTo>
                      <a:lnTo>
                        <a:pt x="103" y="22"/>
                      </a:lnTo>
                      <a:lnTo>
                        <a:pt x="111" y="26"/>
                      </a:lnTo>
                      <a:lnTo>
                        <a:pt x="121" y="34"/>
                      </a:lnTo>
                      <a:lnTo>
                        <a:pt x="124" y="41"/>
                      </a:lnTo>
                      <a:lnTo>
                        <a:pt x="128" y="50"/>
                      </a:lnTo>
                      <a:lnTo>
                        <a:pt x="129" y="58"/>
                      </a:lnTo>
                      <a:lnTo>
                        <a:pt x="127" y="66"/>
                      </a:lnTo>
                      <a:lnTo>
                        <a:pt x="127" y="73"/>
                      </a:lnTo>
                      <a:lnTo>
                        <a:pt x="130" y="90"/>
                      </a:lnTo>
                      <a:lnTo>
                        <a:pt x="128" y="100"/>
                      </a:lnTo>
                      <a:lnTo>
                        <a:pt x="128" y="111"/>
                      </a:lnTo>
                      <a:lnTo>
                        <a:pt x="140" y="113"/>
                      </a:lnTo>
                      <a:lnTo>
                        <a:pt x="147" y="108"/>
                      </a:lnTo>
                      <a:lnTo>
                        <a:pt x="151" y="99"/>
                      </a:lnTo>
                      <a:lnTo>
                        <a:pt x="149" y="82"/>
                      </a:lnTo>
                      <a:lnTo>
                        <a:pt x="142" y="65"/>
                      </a:lnTo>
                      <a:lnTo>
                        <a:pt x="132" y="47"/>
                      </a:lnTo>
                      <a:lnTo>
                        <a:pt x="126" y="32"/>
                      </a:lnTo>
                      <a:lnTo>
                        <a:pt x="120" y="20"/>
                      </a:lnTo>
                      <a:lnTo>
                        <a:pt x="114" y="13"/>
                      </a:lnTo>
                      <a:lnTo>
                        <a:pt x="104" y="7"/>
                      </a:lnTo>
                      <a:lnTo>
                        <a:pt x="86" y="0"/>
                      </a:lnTo>
                      <a:lnTo>
                        <a:pt x="75" y="3"/>
                      </a:lnTo>
                    </a:path>
                  </a:pathLst>
                </a:custGeom>
                <a:solidFill>
                  <a:srgbClr val="9FFF9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714" name="Freeform 394"/>
                <p:cNvSpPr>
                  <a:spLocks/>
                </p:cNvSpPr>
                <p:nvPr/>
              </p:nvSpPr>
              <p:spPr bwMode="auto">
                <a:xfrm>
                  <a:off x="877" y="3492"/>
                  <a:ext cx="103" cy="162"/>
                </a:xfrm>
                <a:custGeom>
                  <a:avLst/>
                  <a:gdLst>
                    <a:gd name="T0" fmla="*/ 61 w 103"/>
                    <a:gd name="T1" fmla="*/ 0 h 162"/>
                    <a:gd name="T2" fmla="*/ 63 w 103"/>
                    <a:gd name="T3" fmla="*/ 20 h 162"/>
                    <a:gd name="T4" fmla="*/ 69 w 103"/>
                    <a:gd name="T5" fmla="*/ 38 h 162"/>
                    <a:gd name="T6" fmla="*/ 77 w 103"/>
                    <a:gd name="T7" fmla="*/ 50 h 162"/>
                    <a:gd name="T8" fmla="*/ 85 w 103"/>
                    <a:gd name="T9" fmla="*/ 58 h 162"/>
                    <a:gd name="T10" fmla="*/ 83 w 103"/>
                    <a:gd name="T11" fmla="*/ 73 h 162"/>
                    <a:gd name="T12" fmla="*/ 91 w 103"/>
                    <a:gd name="T13" fmla="*/ 97 h 162"/>
                    <a:gd name="T14" fmla="*/ 99 w 103"/>
                    <a:gd name="T15" fmla="*/ 127 h 162"/>
                    <a:gd name="T16" fmla="*/ 102 w 103"/>
                    <a:gd name="T17" fmla="*/ 161 h 162"/>
                    <a:gd name="T18" fmla="*/ 43 w 103"/>
                    <a:gd name="T19" fmla="*/ 161 h 162"/>
                    <a:gd name="T20" fmla="*/ 36 w 103"/>
                    <a:gd name="T21" fmla="*/ 153 h 162"/>
                    <a:gd name="T22" fmla="*/ 28 w 103"/>
                    <a:gd name="T23" fmla="*/ 143 h 162"/>
                    <a:gd name="T24" fmla="*/ 21 w 103"/>
                    <a:gd name="T25" fmla="*/ 130 h 162"/>
                    <a:gd name="T26" fmla="*/ 15 w 103"/>
                    <a:gd name="T27" fmla="*/ 115 h 162"/>
                    <a:gd name="T28" fmla="*/ 8 w 103"/>
                    <a:gd name="T29" fmla="*/ 98 h 162"/>
                    <a:gd name="T30" fmla="*/ 4 w 103"/>
                    <a:gd name="T31" fmla="*/ 80 h 162"/>
                    <a:gd name="T32" fmla="*/ 2 w 103"/>
                    <a:gd name="T33" fmla="*/ 65 h 162"/>
                    <a:gd name="T34" fmla="*/ 0 w 103"/>
                    <a:gd name="T35" fmla="*/ 56 h 162"/>
                    <a:gd name="T36" fmla="*/ 14 w 103"/>
                    <a:gd name="T37" fmla="*/ 56 h 162"/>
                    <a:gd name="T38" fmla="*/ 25 w 103"/>
                    <a:gd name="T39" fmla="*/ 54 h 162"/>
                    <a:gd name="T40" fmla="*/ 37 w 103"/>
                    <a:gd name="T41" fmla="*/ 42 h 162"/>
                    <a:gd name="T42" fmla="*/ 47 w 103"/>
                    <a:gd name="T43" fmla="*/ 27 h 162"/>
                    <a:gd name="T44" fmla="*/ 61 w 103"/>
                    <a:gd name="T45" fmla="*/ 0 h 1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03"/>
                    <a:gd name="T70" fmla="*/ 0 h 162"/>
                    <a:gd name="T71" fmla="*/ 103 w 103"/>
                    <a:gd name="T72" fmla="*/ 162 h 1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03" h="162">
                      <a:moveTo>
                        <a:pt x="61" y="0"/>
                      </a:moveTo>
                      <a:lnTo>
                        <a:pt x="63" y="20"/>
                      </a:lnTo>
                      <a:lnTo>
                        <a:pt x="69" y="38"/>
                      </a:lnTo>
                      <a:lnTo>
                        <a:pt x="77" y="50"/>
                      </a:lnTo>
                      <a:lnTo>
                        <a:pt x="85" y="58"/>
                      </a:lnTo>
                      <a:lnTo>
                        <a:pt x="83" y="73"/>
                      </a:lnTo>
                      <a:lnTo>
                        <a:pt x="91" y="97"/>
                      </a:lnTo>
                      <a:lnTo>
                        <a:pt x="99" y="127"/>
                      </a:lnTo>
                      <a:lnTo>
                        <a:pt x="102" y="161"/>
                      </a:lnTo>
                      <a:lnTo>
                        <a:pt x="43" y="161"/>
                      </a:lnTo>
                      <a:lnTo>
                        <a:pt x="36" y="153"/>
                      </a:lnTo>
                      <a:lnTo>
                        <a:pt x="28" y="143"/>
                      </a:lnTo>
                      <a:lnTo>
                        <a:pt x="21" y="130"/>
                      </a:lnTo>
                      <a:lnTo>
                        <a:pt x="15" y="115"/>
                      </a:lnTo>
                      <a:lnTo>
                        <a:pt x="8" y="98"/>
                      </a:lnTo>
                      <a:lnTo>
                        <a:pt x="4" y="80"/>
                      </a:lnTo>
                      <a:lnTo>
                        <a:pt x="2" y="65"/>
                      </a:lnTo>
                      <a:lnTo>
                        <a:pt x="0" y="56"/>
                      </a:lnTo>
                      <a:lnTo>
                        <a:pt x="14" y="56"/>
                      </a:lnTo>
                      <a:lnTo>
                        <a:pt x="25" y="54"/>
                      </a:lnTo>
                      <a:lnTo>
                        <a:pt x="37" y="42"/>
                      </a:lnTo>
                      <a:lnTo>
                        <a:pt x="47" y="27"/>
                      </a:lnTo>
                      <a:lnTo>
                        <a:pt x="6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sp>
          <p:nvSpPr>
            <p:cNvPr id="108705" name="Freeform 397"/>
            <p:cNvSpPr>
              <a:spLocks/>
            </p:cNvSpPr>
            <p:nvPr/>
          </p:nvSpPr>
          <p:spPr bwMode="auto">
            <a:xfrm>
              <a:off x="775" y="3636"/>
              <a:ext cx="420" cy="68"/>
            </a:xfrm>
            <a:custGeom>
              <a:avLst/>
              <a:gdLst>
                <a:gd name="T0" fmla="*/ 0 w 420"/>
                <a:gd name="T1" fmla="*/ 0 h 68"/>
                <a:gd name="T2" fmla="*/ 419 w 420"/>
                <a:gd name="T3" fmla="*/ 0 h 68"/>
                <a:gd name="T4" fmla="*/ 419 w 420"/>
                <a:gd name="T5" fmla="*/ 67 h 68"/>
                <a:gd name="T6" fmla="*/ 0 w 420"/>
                <a:gd name="T7" fmla="*/ 67 h 68"/>
                <a:gd name="T8" fmla="*/ 0 w 420"/>
                <a:gd name="T9" fmla="*/ 0 h 68"/>
                <a:gd name="T10" fmla="*/ 0 60000 65536"/>
                <a:gd name="T11" fmla="*/ 0 60000 65536"/>
                <a:gd name="T12" fmla="*/ 0 60000 65536"/>
                <a:gd name="T13" fmla="*/ 0 60000 65536"/>
                <a:gd name="T14" fmla="*/ 0 60000 65536"/>
                <a:gd name="T15" fmla="*/ 0 w 420"/>
                <a:gd name="T16" fmla="*/ 0 h 68"/>
                <a:gd name="T17" fmla="*/ 420 w 420"/>
                <a:gd name="T18" fmla="*/ 68 h 68"/>
              </a:gdLst>
              <a:ahLst/>
              <a:cxnLst>
                <a:cxn ang="T10">
                  <a:pos x="T0" y="T1"/>
                </a:cxn>
                <a:cxn ang="T11">
                  <a:pos x="T2" y="T3"/>
                </a:cxn>
                <a:cxn ang="T12">
                  <a:pos x="T4" y="T5"/>
                </a:cxn>
                <a:cxn ang="T13">
                  <a:pos x="T6" y="T7"/>
                </a:cxn>
                <a:cxn ang="T14">
                  <a:pos x="T8" y="T9"/>
                </a:cxn>
              </a:cxnLst>
              <a:rect l="T15" t="T16" r="T17" b="T18"/>
              <a:pathLst>
                <a:path w="420" h="68">
                  <a:moveTo>
                    <a:pt x="0" y="0"/>
                  </a:moveTo>
                  <a:lnTo>
                    <a:pt x="419" y="0"/>
                  </a:lnTo>
                  <a:lnTo>
                    <a:pt x="419" y="67"/>
                  </a:lnTo>
                  <a:lnTo>
                    <a:pt x="0" y="67"/>
                  </a:lnTo>
                  <a:lnTo>
                    <a:pt x="0" y="0"/>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grpSp>
      <p:sp>
        <p:nvSpPr>
          <p:cNvPr id="108629" name="Rectangle 399"/>
          <p:cNvSpPr>
            <a:spLocks noChangeArrowheads="1"/>
          </p:cNvSpPr>
          <p:nvPr/>
        </p:nvSpPr>
        <p:spPr bwMode="auto">
          <a:xfrm>
            <a:off x="1216025" y="5153025"/>
            <a:ext cx="681038" cy="44450"/>
          </a:xfrm>
          <a:prstGeom prst="rect">
            <a:avLst/>
          </a:prstGeom>
          <a:solidFill>
            <a:srgbClr val="008000"/>
          </a:solidFill>
          <a:ln w="12700">
            <a:solidFill>
              <a:srgbClr val="DFFFBF"/>
            </a:solidFill>
            <a:miter lim="800000"/>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nvGrpSpPr>
          <p:cNvPr id="108630" name="Group 404"/>
          <p:cNvGrpSpPr>
            <a:grpSpLocks/>
          </p:cNvGrpSpPr>
          <p:nvPr/>
        </p:nvGrpSpPr>
        <p:grpSpPr bwMode="auto">
          <a:xfrm>
            <a:off x="812800" y="5154613"/>
            <a:ext cx="255588" cy="280987"/>
            <a:chOff x="512" y="3247"/>
            <a:chExt cx="161" cy="177"/>
          </a:xfrm>
        </p:grpSpPr>
        <p:sp>
          <p:nvSpPr>
            <p:cNvPr id="108700" name="Freeform 400"/>
            <p:cNvSpPr>
              <a:spLocks/>
            </p:cNvSpPr>
            <p:nvPr/>
          </p:nvSpPr>
          <p:spPr bwMode="auto">
            <a:xfrm>
              <a:off x="612" y="3262"/>
              <a:ext cx="61" cy="162"/>
            </a:xfrm>
            <a:custGeom>
              <a:avLst/>
              <a:gdLst>
                <a:gd name="T0" fmla="*/ 6 w 61"/>
                <a:gd name="T1" fmla="*/ 68 h 162"/>
                <a:gd name="T2" fmla="*/ 4 w 61"/>
                <a:gd name="T3" fmla="*/ 58 h 162"/>
                <a:gd name="T4" fmla="*/ 1 w 61"/>
                <a:gd name="T5" fmla="*/ 46 h 162"/>
                <a:gd name="T6" fmla="*/ 0 w 61"/>
                <a:gd name="T7" fmla="*/ 32 h 162"/>
                <a:gd name="T8" fmla="*/ 3 w 61"/>
                <a:gd name="T9" fmla="*/ 17 h 162"/>
                <a:gd name="T10" fmla="*/ 8 w 61"/>
                <a:gd name="T11" fmla="*/ 0 h 162"/>
                <a:gd name="T12" fmla="*/ 15 w 61"/>
                <a:gd name="T13" fmla="*/ 15 h 162"/>
                <a:gd name="T14" fmla="*/ 20 w 61"/>
                <a:gd name="T15" fmla="*/ 27 h 162"/>
                <a:gd name="T16" fmla="*/ 21 w 61"/>
                <a:gd name="T17" fmla="*/ 41 h 162"/>
                <a:gd name="T18" fmla="*/ 20 w 61"/>
                <a:gd name="T19" fmla="*/ 57 h 162"/>
                <a:gd name="T20" fmla="*/ 18 w 61"/>
                <a:gd name="T21" fmla="*/ 69 h 162"/>
                <a:gd name="T22" fmla="*/ 16 w 61"/>
                <a:gd name="T23" fmla="*/ 77 h 162"/>
                <a:gd name="T24" fmla="*/ 21 w 61"/>
                <a:gd name="T25" fmla="*/ 69 h 162"/>
                <a:gd name="T26" fmla="*/ 29 w 61"/>
                <a:gd name="T27" fmla="*/ 60 h 162"/>
                <a:gd name="T28" fmla="*/ 36 w 61"/>
                <a:gd name="T29" fmla="*/ 54 h 162"/>
                <a:gd name="T30" fmla="*/ 43 w 61"/>
                <a:gd name="T31" fmla="*/ 50 h 162"/>
                <a:gd name="T32" fmla="*/ 53 w 61"/>
                <a:gd name="T33" fmla="*/ 48 h 162"/>
                <a:gd name="T34" fmla="*/ 60 w 61"/>
                <a:gd name="T35" fmla="*/ 46 h 162"/>
                <a:gd name="T36" fmla="*/ 57 w 61"/>
                <a:gd name="T37" fmla="*/ 57 h 162"/>
                <a:gd name="T38" fmla="*/ 53 w 61"/>
                <a:gd name="T39" fmla="*/ 69 h 162"/>
                <a:gd name="T40" fmla="*/ 46 w 61"/>
                <a:gd name="T41" fmla="*/ 78 h 162"/>
                <a:gd name="T42" fmla="*/ 39 w 61"/>
                <a:gd name="T43" fmla="*/ 84 h 162"/>
                <a:gd name="T44" fmla="*/ 29 w 61"/>
                <a:gd name="T45" fmla="*/ 88 h 162"/>
                <a:gd name="T46" fmla="*/ 19 w 61"/>
                <a:gd name="T47" fmla="*/ 89 h 162"/>
                <a:gd name="T48" fmla="*/ 30 w 61"/>
                <a:gd name="T49" fmla="*/ 96 h 162"/>
                <a:gd name="T50" fmla="*/ 38 w 61"/>
                <a:gd name="T51" fmla="*/ 102 h 162"/>
                <a:gd name="T52" fmla="*/ 41 w 61"/>
                <a:gd name="T53" fmla="*/ 109 h 162"/>
                <a:gd name="T54" fmla="*/ 45 w 61"/>
                <a:gd name="T55" fmla="*/ 117 h 162"/>
                <a:gd name="T56" fmla="*/ 45 w 61"/>
                <a:gd name="T57" fmla="*/ 124 h 162"/>
                <a:gd name="T58" fmla="*/ 47 w 61"/>
                <a:gd name="T59" fmla="*/ 136 h 162"/>
                <a:gd name="T60" fmla="*/ 34 w 61"/>
                <a:gd name="T61" fmla="*/ 130 h 162"/>
                <a:gd name="T62" fmla="*/ 26 w 61"/>
                <a:gd name="T63" fmla="*/ 124 h 162"/>
                <a:gd name="T64" fmla="*/ 22 w 61"/>
                <a:gd name="T65" fmla="*/ 117 h 162"/>
                <a:gd name="T66" fmla="*/ 15 w 61"/>
                <a:gd name="T67" fmla="*/ 102 h 162"/>
                <a:gd name="T68" fmla="*/ 21 w 61"/>
                <a:gd name="T69" fmla="*/ 116 h 162"/>
                <a:gd name="T70" fmla="*/ 23 w 61"/>
                <a:gd name="T71" fmla="*/ 129 h 162"/>
                <a:gd name="T72" fmla="*/ 24 w 61"/>
                <a:gd name="T73" fmla="*/ 139 h 162"/>
                <a:gd name="T74" fmla="*/ 22 w 61"/>
                <a:gd name="T75" fmla="*/ 152 h 162"/>
                <a:gd name="T76" fmla="*/ 22 w 61"/>
                <a:gd name="T77" fmla="*/ 161 h 162"/>
                <a:gd name="T78" fmla="*/ 10 w 61"/>
                <a:gd name="T79" fmla="*/ 149 h 162"/>
                <a:gd name="T80" fmla="*/ 5 w 61"/>
                <a:gd name="T81" fmla="*/ 133 h 162"/>
                <a:gd name="T82" fmla="*/ 3 w 61"/>
                <a:gd name="T83" fmla="*/ 117 h 162"/>
                <a:gd name="T84" fmla="*/ 6 w 61"/>
                <a:gd name="T85" fmla="*/ 99 h 162"/>
                <a:gd name="T86" fmla="*/ 6 w 61"/>
                <a:gd name="T87" fmla="*/ 86 h 162"/>
                <a:gd name="T88" fmla="*/ 6 w 61"/>
                <a:gd name="T89" fmla="*/ 78 h 162"/>
                <a:gd name="T90" fmla="*/ 6 w 61"/>
                <a:gd name="T91" fmla="*/ 68 h 1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1"/>
                <a:gd name="T139" fmla="*/ 0 h 162"/>
                <a:gd name="T140" fmla="*/ 61 w 61"/>
                <a:gd name="T141" fmla="*/ 162 h 1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1" h="162">
                  <a:moveTo>
                    <a:pt x="6" y="68"/>
                  </a:moveTo>
                  <a:lnTo>
                    <a:pt x="4" y="58"/>
                  </a:lnTo>
                  <a:lnTo>
                    <a:pt x="1" y="46"/>
                  </a:lnTo>
                  <a:lnTo>
                    <a:pt x="0" y="32"/>
                  </a:lnTo>
                  <a:lnTo>
                    <a:pt x="3" y="17"/>
                  </a:lnTo>
                  <a:lnTo>
                    <a:pt x="8" y="0"/>
                  </a:lnTo>
                  <a:lnTo>
                    <a:pt x="15" y="15"/>
                  </a:lnTo>
                  <a:lnTo>
                    <a:pt x="20" y="27"/>
                  </a:lnTo>
                  <a:lnTo>
                    <a:pt x="21" y="41"/>
                  </a:lnTo>
                  <a:lnTo>
                    <a:pt x="20" y="57"/>
                  </a:lnTo>
                  <a:lnTo>
                    <a:pt x="18" y="69"/>
                  </a:lnTo>
                  <a:lnTo>
                    <a:pt x="16" y="77"/>
                  </a:lnTo>
                  <a:lnTo>
                    <a:pt x="21" y="69"/>
                  </a:lnTo>
                  <a:lnTo>
                    <a:pt x="29" y="60"/>
                  </a:lnTo>
                  <a:lnTo>
                    <a:pt x="36" y="54"/>
                  </a:lnTo>
                  <a:lnTo>
                    <a:pt x="43" y="50"/>
                  </a:lnTo>
                  <a:lnTo>
                    <a:pt x="53" y="48"/>
                  </a:lnTo>
                  <a:lnTo>
                    <a:pt x="60" y="46"/>
                  </a:lnTo>
                  <a:lnTo>
                    <a:pt x="57" y="57"/>
                  </a:lnTo>
                  <a:lnTo>
                    <a:pt x="53" y="69"/>
                  </a:lnTo>
                  <a:lnTo>
                    <a:pt x="46" y="78"/>
                  </a:lnTo>
                  <a:lnTo>
                    <a:pt x="39" y="84"/>
                  </a:lnTo>
                  <a:lnTo>
                    <a:pt x="29" y="88"/>
                  </a:lnTo>
                  <a:lnTo>
                    <a:pt x="19" y="89"/>
                  </a:lnTo>
                  <a:lnTo>
                    <a:pt x="30" y="96"/>
                  </a:lnTo>
                  <a:lnTo>
                    <a:pt x="38" y="102"/>
                  </a:lnTo>
                  <a:lnTo>
                    <a:pt x="41" y="109"/>
                  </a:lnTo>
                  <a:lnTo>
                    <a:pt x="45" y="117"/>
                  </a:lnTo>
                  <a:lnTo>
                    <a:pt x="45" y="124"/>
                  </a:lnTo>
                  <a:lnTo>
                    <a:pt x="47" y="136"/>
                  </a:lnTo>
                  <a:lnTo>
                    <a:pt x="34" y="130"/>
                  </a:lnTo>
                  <a:lnTo>
                    <a:pt x="26" y="124"/>
                  </a:lnTo>
                  <a:lnTo>
                    <a:pt x="22" y="117"/>
                  </a:lnTo>
                  <a:lnTo>
                    <a:pt x="15" y="102"/>
                  </a:lnTo>
                  <a:lnTo>
                    <a:pt x="21" y="116"/>
                  </a:lnTo>
                  <a:lnTo>
                    <a:pt x="23" y="129"/>
                  </a:lnTo>
                  <a:lnTo>
                    <a:pt x="24" y="139"/>
                  </a:lnTo>
                  <a:lnTo>
                    <a:pt x="22" y="152"/>
                  </a:lnTo>
                  <a:lnTo>
                    <a:pt x="22" y="161"/>
                  </a:lnTo>
                  <a:lnTo>
                    <a:pt x="10" y="149"/>
                  </a:lnTo>
                  <a:lnTo>
                    <a:pt x="5" y="133"/>
                  </a:lnTo>
                  <a:lnTo>
                    <a:pt x="3" y="117"/>
                  </a:lnTo>
                  <a:lnTo>
                    <a:pt x="6" y="99"/>
                  </a:lnTo>
                  <a:lnTo>
                    <a:pt x="6" y="86"/>
                  </a:lnTo>
                  <a:lnTo>
                    <a:pt x="6" y="78"/>
                  </a:lnTo>
                  <a:lnTo>
                    <a:pt x="6" y="68"/>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701" name="Freeform 401"/>
            <p:cNvSpPr>
              <a:spLocks/>
            </p:cNvSpPr>
            <p:nvPr/>
          </p:nvSpPr>
          <p:spPr bwMode="auto">
            <a:xfrm>
              <a:off x="512" y="3247"/>
              <a:ext cx="44" cy="74"/>
            </a:xfrm>
            <a:custGeom>
              <a:avLst/>
              <a:gdLst>
                <a:gd name="T0" fmla="*/ 17 w 44"/>
                <a:gd name="T1" fmla="*/ 65 h 74"/>
                <a:gd name="T2" fmla="*/ 10 w 44"/>
                <a:gd name="T3" fmla="*/ 59 h 74"/>
                <a:gd name="T4" fmla="*/ 6 w 44"/>
                <a:gd name="T5" fmla="*/ 52 h 74"/>
                <a:gd name="T6" fmla="*/ 2 w 44"/>
                <a:gd name="T7" fmla="*/ 44 h 74"/>
                <a:gd name="T8" fmla="*/ 2 w 44"/>
                <a:gd name="T9" fmla="*/ 37 h 74"/>
                <a:gd name="T10" fmla="*/ 0 w 44"/>
                <a:gd name="T11" fmla="*/ 26 h 74"/>
                <a:gd name="T12" fmla="*/ 13 w 44"/>
                <a:gd name="T13" fmla="*/ 31 h 74"/>
                <a:gd name="T14" fmla="*/ 21 w 44"/>
                <a:gd name="T15" fmla="*/ 38 h 74"/>
                <a:gd name="T16" fmla="*/ 25 w 44"/>
                <a:gd name="T17" fmla="*/ 44 h 74"/>
                <a:gd name="T18" fmla="*/ 32 w 44"/>
                <a:gd name="T19" fmla="*/ 59 h 74"/>
                <a:gd name="T20" fmla="*/ 27 w 44"/>
                <a:gd name="T21" fmla="*/ 46 h 74"/>
                <a:gd name="T22" fmla="*/ 24 w 44"/>
                <a:gd name="T23" fmla="*/ 32 h 74"/>
                <a:gd name="T24" fmla="*/ 24 w 44"/>
                <a:gd name="T25" fmla="*/ 22 h 74"/>
                <a:gd name="T26" fmla="*/ 25 w 44"/>
                <a:gd name="T27" fmla="*/ 10 h 74"/>
                <a:gd name="T28" fmla="*/ 25 w 44"/>
                <a:gd name="T29" fmla="*/ 0 h 74"/>
                <a:gd name="T30" fmla="*/ 36 w 44"/>
                <a:gd name="T31" fmla="*/ 13 h 74"/>
                <a:gd name="T32" fmla="*/ 42 w 44"/>
                <a:gd name="T33" fmla="*/ 28 h 74"/>
                <a:gd name="T34" fmla="*/ 43 w 44"/>
                <a:gd name="T35" fmla="*/ 44 h 74"/>
                <a:gd name="T36" fmla="*/ 43 w 44"/>
                <a:gd name="T37" fmla="*/ 72 h 74"/>
                <a:gd name="T38" fmla="*/ 30 w 44"/>
                <a:gd name="T39" fmla="*/ 73 h 74"/>
                <a:gd name="T40" fmla="*/ 17 w 44"/>
                <a:gd name="T41" fmla="*/ 65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74"/>
                <a:gd name="T65" fmla="*/ 44 w 44"/>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74">
                  <a:moveTo>
                    <a:pt x="17" y="65"/>
                  </a:moveTo>
                  <a:lnTo>
                    <a:pt x="10" y="59"/>
                  </a:lnTo>
                  <a:lnTo>
                    <a:pt x="6" y="52"/>
                  </a:lnTo>
                  <a:lnTo>
                    <a:pt x="2" y="44"/>
                  </a:lnTo>
                  <a:lnTo>
                    <a:pt x="2" y="37"/>
                  </a:lnTo>
                  <a:lnTo>
                    <a:pt x="0" y="26"/>
                  </a:lnTo>
                  <a:lnTo>
                    <a:pt x="13" y="31"/>
                  </a:lnTo>
                  <a:lnTo>
                    <a:pt x="21" y="38"/>
                  </a:lnTo>
                  <a:lnTo>
                    <a:pt x="25" y="44"/>
                  </a:lnTo>
                  <a:lnTo>
                    <a:pt x="32" y="59"/>
                  </a:lnTo>
                  <a:lnTo>
                    <a:pt x="27" y="46"/>
                  </a:lnTo>
                  <a:lnTo>
                    <a:pt x="24" y="32"/>
                  </a:lnTo>
                  <a:lnTo>
                    <a:pt x="24" y="22"/>
                  </a:lnTo>
                  <a:lnTo>
                    <a:pt x="25" y="10"/>
                  </a:lnTo>
                  <a:lnTo>
                    <a:pt x="25" y="0"/>
                  </a:lnTo>
                  <a:lnTo>
                    <a:pt x="36" y="13"/>
                  </a:lnTo>
                  <a:lnTo>
                    <a:pt x="42" y="28"/>
                  </a:lnTo>
                  <a:lnTo>
                    <a:pt x="43" y="44"/>
                  </a:lnTo>
                  <a:lnTo>
                    <a:pt x="43" y="72"/>
                  </a:lnTo>
                  <a:lnTo>
                    <a:pt x="30" y="73"/>
                  </a:lnTo>
                  <a:lnTo>
                    <a:pt x="17" y="65"/>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702" name="Oval 402"/>
            <p:cNvSpPr>
              <a:spLocks noChangeArrowheads="1"/>
            </p:cNvSpPr>
            <p:nvPr/>
          </p:nvSpPr>
          <p:spPr bwMode="auto">
            <a:xfrm>
              <a:off x="530" y="3266"/>
              <a:ext cx="79" cy="151"/>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703" name="Freeform 403"/>
            <p:cNvSpPr>
              <a:spLocks/>
            </p:cNvSpPr>
            <p:nvPr/>
          </p:nvSpPr>
          <p:spPr bwMode="auto">
            <a:xfrm>
              <a:off x="547" y="3291"/>
              <a:ext cx="53" cy="93"/>
            </a:xfrm>
            <a:custGeom>
              <a:avLst/>
              <a:gdLst>
                <a:gd name="T0" fmla="*/ 2 w 53"/>
                <a:gd name="T1" fmla="*/ 9 h 93"/>
                <a:gd name="T2" fmla="*/ 5 w 53"/>
                <a:gd name="T3" fmla="*/ 9 h 93"/>
                <a:gd name="T4" fmla="*/ 10 w 53"/>
                <a:gd name="T5" fmla="*/ 8 h 93"/>
                <a:gd name="T6" fmla="*/ 13 w 53"/>
                <a:gd name="T7" fmla="*/ 5 h 93"/>
                <a:gd name="T8" fmla="*/ 15 w 53"/>
                <a:gd name="T9" fmla="*/ 3 h 93"/>
                <a:gd name="T10" fmla="*/ 18 w 53"/>
                <a:gd name="T11" fmla="*/ 0 h 93"/>
                <a:gd name="T12" fmla="*/ 41 w 53"/>
                <a:gd name="T13" fmla="*/ 0 h 93"/>
                <a:gd name="T14" fmla="*/ 41 w 53"/>
                <a:gd name="T15" fmla="*/ 77 h 93"/>
                <a:gd name="T16" fmla="*/ 43 w 53"/>
                <a:gd name="T17" fmla="*/ 82 h 93"/>
                <a:gd name="T18" fmla="*/ 45 w 53"/>
                <a:gd name="T19" fmla="*/ 85 h 93"/>
                <a:gd name="T20" fmla="*/ 49 w 53"/>
                <a:gd name="T21" fmla="*/ 88 h 93"/>
                <a:gd name="T22" fmla="*/ 52 w 53"/>
                <a:gd name="T23" fmla="*/ 88 h 93"/>
                <a:gd name="T24" fmla="*/ 52 w 53"/>
                <a:gd name="T25" fmla="*/ 92 h 93"/>
                <a:gd name="T26" fmla="*/ 0 w 53"/>
                <a:gd name="T27" fmla="*/ 92 h 93"/>
                <a:gd name="T28" fmla="*/ 0 w 53"/>
                <a:gd name="T29" fmla="*/ 88 h 93"/>
                <a:gd name="T30" fmla="*/ 3 w 53"/>
                <a:gd name="T31" fmla="*/ 88 h 93"/>
                <a:gd name="T32" fmla="*/ 8 w 53"/>
                <a:gd name="T33" fmla="*/ 85 h 93"/>
                <a:gd name="T34" fmla="*/ 10 w 53"/>
                <a:gd name="T35" fmla="*/ 82 h 93"/>
                <a:gd name="T36" fmla="*/ 11 w 53"/>
                <a:gd name="T37" fmla="*/ 77 h 93"/>
                <a:gd name="T38" fmla="*/ 11 w 53"/>
                <a:gd name="T39" fmla="*/ 19 h 93"/>
                <a:gd name="T40" fmla="*/ 10 w 53"/>
                <a:gd name="T41" fmla="*/ 16 h 93"/>
                <a:gd name="T42" fmla="*/ 8 w 53"/>
                <a:gd name="T43" fmla="*/ 13 h 93"/>
                <a:gd name="T44" fmla="*/ 4 w 53"/>
                <a:gd name="T45" fmla="*/ 12 h 93"/>
                <a:gd name="T46" fmla="*/ 2 w 53"/>
                <a:gd name="T47" fmla="*/ 12 h 93"/>
                <a:gd name="T48" fmla="*/ 2 w 53"/>
                <a:gd name="T49" fmla="*/ 9 h 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93"/>
                <a:gd name="T77" fmla="*/ 53 w 53"/>
                <a:gd name="T78" fmla="*/ 93 h 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93">
                  <a:moveTo>
                    <a:pt x="2" y="9"/>
                  </a:moveTo>
                  <a:lnTo>
                    <a:pt x="5" y="9"/>
                  </a:lnTo>
                  <a:lnTo>
                    <a:pt x="10" y="8"/>
                  </a:lnTo>
                  <a:lnTo>
                    <a:pt x="13" y="5"/>
                  </a:lnTo>
                  <a:lnTo>
                    <a:pt x="15" y="3"/>
                  </a:lnTo>
                  <a:lnTo>
                    <a:pt x="18" y="0"/>
                  </a:lnTo>
                  <a:lnTo>
                    <a:pt x="41" y="0"/>
                  </a:lnTo>
                  <a:lnTo>
                    <a:pt x="41" y="77"/>
                  </a:lnTo>
                  <a:lnTo>
                    <a:pt x="43" y="82"/>
                  </a:lnTo>
                  <a:lnTo>
                    <a:pt x="45" y="85"/>
                  </a:lnTo>
                  <a:lnTo>
                    <a:pt x="49" y="88"/>
                  </a:lnTo>
                  <a:lnTo>
                    <a:pt x="52" y="88"/>
                  </a:lnTo>
                  <a:lnTo>
                    <a:pt x="52" y="92"/>
                  </a:lnTo>
                  <a:lnTo>
                    <a:pt x="0" y="92"/>
                  </a:lnTo>
                  <a:lnTo>
                    <a:pt x="0" y="88"/>
                  </a:lnTo>
                  <a:lnTo>
                    <a:pt x="3" y="88"/>
                  </a:lnTo>
                  <a:lnTo>
                    <a:pt x="8" y="85"/>
                  </a:lnTo>
                  <a:lnTo>
                    <a:pt x="10" y="82"/>
                  </a:lnTo>
                  <a:lnTo>
                    <a:pt x="11" y="77"/>
                  </a:lnTo>
                  <a:lnTo>
                    <a:pt x="11" y="19"/>
                  </a:lnTo>
                  <a:lnTo>
                    <a:pt x="10" y="16"/>
                  </a:lnTo>
                  <a:lnTo>
                    <a:pt x="8" y="13"/>
                  </a:lnTo>
                  <a:lnTo>
                    <a:pt x="4" y="12"/>
                  </a:lnTo>
                  <a:lnTo>
                    <a:pt x="2" y="12"/>
                  </a:lnTo>
                  <a:lnTo>
                    <a:pt x="2" y="9"/>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grpSp>
        <p:nvGrpSpPr>
          <p:cNvPr id="108631" name="Group 409"/>
          <p:cNvGrpSpPr>
            <a:grpSpLocks/>
          </p:cNvGrpSpPr>
          <p:nvPr/>
        </p:nvGrpSpPr>
        <p:grpSpPr bwMode="auto">
          <a:xfrm>
            <a:off x="2058988" y="5154613"/>
            <a:ext cx="257175" cy="280987"/>
            <a:chOff x="1297" y="3247"/>
            <a:chExt cx="162" cy="177"/>
          </a:xfrm>
        </p:grpSpPr>
        <p:sp>
          <p:nvSpPr>
            <p:cNvPr id="108696" name="Freeform 405"/>
            <p:cNvSpPr>
              <a:spLocks/>
            </p:cNvSpPr>
            <p:nvPr/>
          </p:nvSpPr>
          <p:spPr bwMode="auto">
            <a:xfrm>
              <a:off x="1297" y="3262"/>
              <a:ext cx="62" cy="162"/>
            </a:xfrm>
            <a:custGeom>
              <a:avLst/>
              <a:gdLst>
                <a:gd name="T0" fmla="*/ 55 w 62"/>
                <a:gd name="T1" fmla="*/ 68 h 162"/>
                <a:gd name="T2" fmla="*/ 57 w 62"/>
                <a:gd name="T3" fmla="*/ 58 h 162"/>
                <a:gd name="T4" fmla="*/ 59 w 62"/>
                <a:gd name="T5" fmla="*/ 46 h 162"/>
                <a:gd name="T6" fmla="*/ 61 w 62"/>
                <a:gd name="T7" fmla="*/ 32 h 162"/>
                <a:gd name="T8" fmla="*/ 58 w 62"/>
                <a:gd name="T9" fmla="*/ 17 h 162"/>
                <a:gd name="T10" fmla="*/ 53 w 62"/>
                <a:gd name="T11" fmla="*/ 0 h 162"/>
                <a:gd name="T12" fmla="*/ 46 w 62"/>
                <a:gd name="T13" fmla="*/ 15 h 162"/>
                <a:gd name="T14" fmla="*/ 41 w 62"/>
                <a:gd name="T15" fmla="*/ 27 h 162"/>
                <a:gd name="T16" fmla="*/ 40 w 62"/>
                <a:gd name="T17" fmla="*/ 41 h 162"/>
                <a:gd name="T18" fmla="*/ 41 w 62"/>
                <a:gd name="T19" fmla="*/ 57 h 162"/>
                <a:gd name="T20" fmla="*/ 42 w 62"/>
                <a:gd name="T21" fmla="*/ 69 h 162"/>
                <a:gd name="T22" fmla="*/ 45 w 62"/>
                <a:gd name="T23" fmla="*/ 77 h 162"/>
                <a:gd name="T24" fmla="*/ 40 w 62"/>
                <a:gd name="T25" fmla="*/ 69 h 162"/>
                <a:gd name="T26" fmla="*/ 32 w 62"/>
                <a:gd name="T27" fmla="*/ 60 h 162"/>
                <a:gd name="T28" fmla="*/ 24 w 62"/>
                <a:gd name="T29" fmla="*/ 54 h 162"/>
                <a:gd name="T30" fmla="*/ 18 w 62"/>
                <a:gd name="T31" fmla="*/ 50 h 162"/>
                <a:gd name="T32" fmla="*/ 8 w 62"/>
                <a:gd name="T33" fmla="*/ 48 h 162"/>
                <a:gd name="T34" fmla="*/ 0 w 62"/>
                <a:gd name="T35" fmla="*/ 46 h 162"/>
                <a:gd name="T36" fmla="*/ 4 w 62"/>
                <a:gd name="T37" fmla="*/ 57 h 162"/>
                <a:gd name="T38" fmla="*/ 8 w 62"/>
                <a:gd name="T39" fmla="*/ 69 h 162"/>
                <a:gd name="T40" fmla="*/ 15 w 62"/>
                <a:gd name="T41" fmla="*/ 78 h 162"/>
                <a:gd name="T42" fmla="*/ 21 w 62"/>
                <a:gd name="T43" fmla="*/ 84 h 162"/>
                <a:gd name="T44" fmla="*/ 32 w 62"/>
                <a:gd name="T45" fmla="*/ 88 h 162"/>
                <a:gd name="T46" fmla="*/ 42 w 62"/>
                <a:gd name="T47" fmla="*/ 89 h 162"/>
                <a:gd name="T48" fmla="*/ 31 w 62"/>
                <a:gd name="T49" fmla="*/ 96 h 162"/>
                <a:gd name="T50" fmla="*/ 24 w 62"/>
                <a:gd name="T51" fmla="*/ 102 h 162"/>
                <a:gd name="T52" fmla="*/ 20 w 62"/>
                <a:gd name="T53" fmla="*/ 109 h 162"/>
                <a:gd name="T54" fmla="*/ 16 w 62"/>
                <a:gd name="T55" fmla="*/ 117 h 162"/>
                <a:gd name="T56" fmla="*/ 16 w 62"/>
                <a:gd name="T57" fmla="*/ 124 h 162"/>
                <a:gd name="T58" fmla="*/ 14 w 62"/>
                <a:gd name="T59" fmla="*/ 136 h 162"/>
                <a:gd name="T60" fmla="*/ 27 w 62"/>
                <a:gd name="T61" fmla="*/ 130 h 162"/>
                <a:gd name="T62" fmla="*/ 35 w 62"/>
                <a:gd name="T63" fmla="*/ 124 h 162"/>
                <a:gd name="T64" fmla="*/ 39 w 62"/>
                <a:gd name="T65" fmla="*/ 117 h 162"/>
                <a:gd name="T66" fmla="*/ 46 w 62"/>
                <a:gd name="T67" fmla="*/ 102 h 162"/>
                <a:gd name="T68" fmla="*/ 40 w 62"/>
                <a:gd name="T69" fmla="*/ 116 h 162"/>
                <a:gd name="T70" fmla="*/ 38 w 62"/>
                <a:gd name="T71" fmla="*/ 129 h 162"/>
                <a:gd name="T72" fmla="*/ 37 w 62"/>
                <a:gd name="T73" fmla="*/ 139 h 162"/>
                <a:gd name="T74" fmla="*/ 39 w 62"/>
                <a:gd name="T75" fmla="*/ 152 h 162"/>
                <a:gd name="T76" fmla="*/ 39 w 62"/>
                <a:gd name="T77" fmla="*/ 161 h 162"/>
                <a:gd name="T78" fmla="*/ 51 w 62"/>
                <a:gd name="T79" fmla="*/ 149 h 162"/>
                <a:gd name="T80" fmla="*/ 56 w 62"/>
                <a:gd name="T81" fmla="*/ 133 h 162"/>
                <a:gd name="T82" fmla="*/ 58 w 62"/>
                <a:gd name="T83" fmla="*/ 117 h 162"/>
                <a:gd name="T84" fmla="*/ 55 w 62"/>
                <a:gd name="T85" fmla="*/ 99 h 162"/>
                <a:gd name="T86" fmla="*/ 55 w 62"/>
                <a:gd name="T87" fmla="*/ 86 h 162"/>
                <a:gd name="T88" fmla="*/ 55 w 62"/>
                <a:gd name="T89" fmla="*/ 78 h 162"/>
                <a:gd name="T90" fmla="*/ 55 w 62"/>
                <a:gd name="T91" fmla="*/ 68 h 16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62"/>
                <a:gd name="T139" fmla="*/ 0 h 162"/>
                <a:gd name="T140" fmla="*/ 62 w 62"/>
                <a:gd name="T141" fmla="*/ 162 h 16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62" h="162">
                  <a:moveTo>
                    <a:pt x="55" y="68"/>
                  </a:moveTo>
                  <a:lnTo>
                    <a:pt x="57" y="58"/>
                  </a:lnTo>
                  <a:lnTo>
                    <a:pt x="59" y="46"/>
                  </a:lnTo>
                  <a:lnTo>
                    <a:pt x="61" y="32"/>
                  </a:lnTo>
                  <a:lnTo>
                    <a:pt x="58" y="17"/>
                  </a:lnTo>
                  <a:lnTo>
                    <a:pt x="53" y="0"/>
                  </a:lnTo>
                  <a:lnTo>
                    <a:pt x="46" y="15"/>
                  </a:lnTo>
                  <a:lnTo>
                    <a:pt x="41" y="27"/>
                  </a:lnTo>
                  <a:lnTo>
                    <a:pt x="40" y="41"/>
                  </a:lnTo>
                  <a:lnTo>
                    <a:pt x="41" y="57"/>
                  </a:lnTo>
                  <a:lnTo>
                    <a:pt x="42" y="69"/>
                  </a:lnTo>
                  <a:lnTo>
                    <a:pt x="45" y="77"/>
                  </a:lnTo>
                  <a:lnTo>
                    <a:pt x="40" y="69"/>
                  </a:lnTo>
                  <a:lnTo>
                    <a:pt x="32" y="60"/>
                  </a:lnTo>
                  <a:lnTo>
                    <a:pt x="24" y="54"/>
                  </a:lnTo>
                  <a:lnTo>
                    <a:pt x="18" y="50"/>
                  </a:lnTo>
                  <a:lnTo>
                    <a:pt x="8" y="48"/>
                  </a:lnTo>
                  <a:lnTo>
                    <a:pt x="0" y="46"/>
                  </a:lnTo>
                  <a:lnTo>
                    <a:pt x="4" y="57"/>
                  </a:lnTo>
                  <a:lnTo>
                    <a:pt x="8" y="69"/>
                  </a:lnTo>
                  <a:lnTo>
                    <a:pt x="15" y="78"/>
                  </a:lnTo>
                  <a:lnTo>
                    <a:pt x="21" y="84"/>
                  </a:lnTo>
                  <a:lnTo>
                    <a:pt x="32" y="88"/>
                  </a:lnTo>
                  <a:lnTo>
                    <a:pt x="42" y="89"/>
                  </a:lnTo>
                  <a:lnTo>
                    <a:pt x="31" y="96"/>
                  </a:lnTo>
                  <a:lnTo>
                    <a:pt x="24" y="102"/>
                  </a:lnTo>
                  <a:lnTo>
                    <a:pt x="20" y="109"/>
                  </a:lnTo>
                  <a:lnTo>
                    <a:pt x="16" y="117"/>
                  </a:lnTo>
                  <a:lnTo>
                    <a:pt x="16" y="124"/>
                  </a:lnTo>
                  <a:lnTo>
                    <a:pt x="14" y="136"/>
                  </a:lnTo>
                  <a:lnTo>
                    <a:pt x="27" y="130"/>
                  </a:lnTo>
                  <a:lnTo>
                    <a:pt x="35" y="124"/>
                  </a:lnTo>
                  <a:lnTo>
                    <a:pt x="39" y="117"/>
                  </a:lnTo>
                  <a:lnTo>
                    <a:pt x="46" y="102"/>
                  </a:lnTo>
                  <a:lnTo>
                    <a:pt x="40" y="116"/>
                  </a:lnTo>
                  <a:lnTo>
                    <a:pt x="38" y="129"/>
                  </a:lnTo>
                  <a:lnTo>
                    <a:pt x="37" y="139"/>
                  </a:lnTo>
                  <a:lnTo>
                    <a:pt x="39" y="152"/>
                  </a:lnTo>
                  <a:lnTo>
                    <a:pt x="39" y="161"/>
                  </a:lnTo>
                  <a:lnTo>
                    <a:pt x="51" y="149"/>
                  </a:lnTo>
                  <a:lnTo>
                    <a:pt x="56" y="133"/>
                  </a:lnTo>
                  <a:lnTo>
                    <a:pt x="58" y="117"/>
                  </a:lnTo>
                  <a:lnTo>
                    <a:pt x="55" y="99"/>
                  </a:lnTo>
                  <a:lnTo>
                    <a:pt x="55" y="86"/>
                  </a:lnTo>
                  <a:lnTo>
                    <a:pt x="55" y="78"/>
                  </a:lnTo>
                  <a:lnTo>
                    <a:pt x="55" y="68"/>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697" name="Freeform 406"/>
            <p:cNvSpPr>
              <a:spLocks/>
            </p:cNvSpPr>
            <p:nvPr/>
          </p:nvSpPr>
          <p:spPr bwMode="auto">
            <a:xfrm>
              <a:off x="1414" y="3247"/>
              <a:ext cx="45" cy="74"/>
            </a:xfrm>
            <a:custGeom>
              <a:avLst/>
              <a:gdLst>
                <a:gd name="T0" fmla="*/ 27 w 45"/>
                <a:gd name="T1" fmla="*/ 65 h 74"/>
                <a:gd name="T2" fmla="*/ 34 w 45"/>
                <a:gd name="T3" fmla="*/ 59 h 74"/>
                <a:gd name="T4" fmla="*/ 38 w 45"/>
                <a:gd name="T5" fmla="*/ 52 h 74"/>
                <a:gd name="T6" fmla="*/ 42 w 45"/>
                <a:gd name="T7" fmla="*/ 44 h 74"/>
                <a:gd name="T8" fmla="*/ 42 w 45"/>
                <a:gd name="T9" fmla="*/ 37 h 74"/>
                <a:gd name="T10" fmla="*/ 44 w 45"/>
                <a:gd name="T11" fmla="*/ 26 h 74"/>
                <a:gd name="T12" fmla="*/ 31 w 45"/>
                <a:gd name="T13" fmla="*/ 31 h 74"/>
                <a:gd name="T14" fmla="*/ 23 w 45"/>
                <a:gd name="T15" fmla="*/ 38 h 74"/>
                <a:gd name="T16" fmla="*/ 19 w 45"/>
                <a:gd name="T17" fmla="*/ 44 h 74"/>
                <a:gd name="T18" fmla="*/ 12 w 45"/>
                <a:gd name="T19" fmla="*/ 59 h 74"/>
                <a:gd name="T20" fmla="*/ 18 w 45"/>
                <a:gd name="T21" fmla="*/ 46 h 74"/>
                <a:gd name="T22" fmla="*/ 19 w 45"/>
                <a:gd name="T23" fmla="*/ 32 h 74"/>
                <a:gd name="T24" fmla="*/ 20 w 45"/>
                <a:gd name="T25" fmla="*/ 22 h 74"/>
                <a:gd name="T26" fmla="*/ 19 w 45"/>
                <a:gd name="T27" fmla="*/ 10 h 74"/>
                <a:gd name="T28" fmla="*/ 19 w 45"/>
                <a:gd name="T29" fmla="*/ 0 h 74"/>
                <a:gd name="T30" fmla="*/ 8 w 45"/>
                <a:gd name="T31" fmla="*/ 13 h 74"/>
                <a:gd name="T32" fmla="*/ 2 w 45"/>
                <a:gd name="T33" fmla="*/ 28 h 74"/>
                <a:gd name="T34" fmla="*/ 1 w 45"/>
                <a:gd name="T35" fmla="*/ 44 h 74"/>
                <a:gd name="T36" fmla="*/ 0 w 45"/>
                <a:gd name="T37" fmla="*/ 72 h 74"/>
                <a:gd name="T38" fmla="*/ 14 w 45"/>
                <a:gd name="T39" fmla="*/ 73 h 74"/>
                <a:gd name="T40" fmla="*/ 27 w 45"/>
                <a:gd name="T41" fmla="*/ 65 h 7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5"/>
                <a:gd name="T64" fmla="*/ 0 h 74"/>
                <a:gd name="T65" fmla="*/ 45 w 45"/>
                <a:gd name="T66" fmla="*/ 74 h 7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5" h="74">
                  <a:moveTo>
                    <a:pt x="27" y="65"/>
                  </a:moveTo>
                  <a:lnTo>
                    <a:pt x="34" y="59"/>
                  </a:lnTo>
                  <a:lnTo>
                    <a:pt x="38" y="52"/>
                  </a:lnTo>
                  <a:lnTo>
                    <a:pt x="42" y="44"/>
                  </a:lnTo>
                  <a:lnTo>
                    <a:pt x="42" y="37"/>
                  </a:lnTo>
                  <a:lnTo>
                    <a:pt x="44" y="26"/>
                  </a:lnTo>
                  <a:lnTo>
                    <a:pt x="31" y="31"/>
                  </a:lnTo>
                  <a:lnTo>
                    <a:pt x="23" y="38"/>
                  </a:lnTo>
                  <a:lnTo>
                    <a:pt x="19" y="44"/>
                  </a:lnTo>
                  <a:lnTo>
                    <a:pt x="12" y="59"/>
                  </a:lnTo>
                  <a:lnTo>
                    <a:pt x="18" y="46"/>
                  </a:lnTo>
                  <a:lnTo>
                    <a:pt x="19" y="32"/>
                  </a:lnTo>
                  <a:lnTo>
                    <a:pt x="20" y="22"/>
                  </a:lnTo>
                  <a:lnTo>
                    <a:pt x="19" y="10"/>
                  </a:lnTo>
                  <a:lnTo>
                    <a:pt x="19" y="0"/>
                  </a:lnTo>
                  <a:lnTo>
                    <a:pt x="8" y="13"/>
                  </a:lnTo>
                  <a:lnTo>
                    <a:pt x="2" y="28"/>
                  </a:lnTo>
                  <a:lnTo>
                    <a:pt x="1" y="44"/>
                  </a:lnTo>
                  <a:lnTo>
                    <a:pt x="0" y="72"/>
                  </a:lnTo>
                  <a:lnTo>
                    <a:pt x="14" y="73"/>
                  </a:lnTo>
                  <a:lnTo>
                    <a:pt x="27" y="65"/>
                  </a:lnTo>
                </a:path>
              </a:pathLst>
            </a:custGeom>
            <a:solidFill>
              <a:srgbClr val="008000"/>
            </a:solidFill>
            <a:ln w="12700" cap="rnd" cmpd="sng">
              <a:solidFill>
                <a:srgbClr val="BFFFBF"/>
              </a:solidFill>
              <a:prstDash val="solid"/>
              <a:round/>
              <a:headEnd type="none" w="med" len="med"/>
              <a:tailEnd type="none" w="med" len="med"/>
            </a:ln>
          </p:spPr>
          <p:txBody>
            <a:bodyPr/>
            <a:lstStyle/>
            <a:p>
              <a:endParaRPr lang="en-US"/>
            </a:p>
          </p:txBody>
        </p:sp>
        <p:sp>
          <p:nvSpPr>
            <p:cNvPr id="108698" name="Oval 407"/>
            <p:cNvSpPr>
              <a:spLocks noChangeArrowheads="1"/>
            </p:cNvSpPr>
            <p:nvPr/>
          </p:nvSpPr>
          <p:spPr bwMode="auto">
            <a:xfrm>
              <a:off x="1353" y="3266"/>
              <a:ext cx="79" cy="151"/>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99" name="Freeform 408"/>
            <p:cNvSpPr>
              <a:spLocks/>
            </p:cNvSpPr>
            <p:nvPr/>
          </p:nvSpPr>
          <p:spPr bwMode="auto">
            <a:xfrm>
              <a:off x="1371" y="3291"/>
              <a:ext cx="53" cy="93"/>
            </a:xfrm>
            <a:custGeom>
              <a:avLst/>
              <a:gdLst>
                <a:gd name="T0" fmla="*/ 1 w 53"/>
                <a:gd name="T1" fmla="*/ 9 h 93"/>
                <a:gd name="T2" fmla="*/ 5 w 53"/>
                <a:gd name="T3" fmla="*/ 9 h 93"/>
                <a:gd name="T4" fmla="*/ 9 w 53"/>
                <a:gd name="T5" fmla="*/ 8 h 93"/>
                <a:gd name="T6" fmla="*/ 13 w 53"/>
                <a:gd name="T7" fmla="*/ 5 h 93"/>
                <a:gd name="T8" fmla="*/ 15 w 53"/>
                <a:gd name="T9" fmla="*/ 3 h 93"/>
                <a:gd name="T10" fmla="*/ 17 w 53"/>
                <a:gd name="T11" fmla="*/ 0 h 93"/>
                <a:gd name="T12" fmla="*/ 41 w 53"/>
                <a:gd name="T13" fmla="*/ 0 h 93"/>
                <a:gd name="T14" fmla="*/ 41 w 53"/>
                <a:gd name="T15" fmla="*/ 77 h 93"/>
                <a:gd name="T16" fmla="*/ 42 w 53"/>
                <a:gd name="T17" fmla="*/ 82 h 93"/>
                <a:gd name="T18" fmla="*/ 45 w 53"/>
                <a:gd name="T19" fmla="*/ 85 h 93"/>
                <a:gd name="T20" fmla="*/ 49 w 53"/>
                <a:gd name="T21" fmla="*/ 88 h 93"/>
                <a:gd name="T22" fmla="*/ 52 w 53"/>
                <a:gd name="T23" fmla="*/ 88 h 93"/>
                <a:gd name="T24" fmla="*/ 52 w 53"/>
                <a:gd name="T25" fmla="*/ 92 h 93"/>
                <a:gd name="T26" fmla="*/ 0 w 53"/>
                <a:gd name="T27" fmla="*/ 92 h 93"/>
                <a:gd name="T28" fmla="*/ 0 w 53"/>
                <a:gd name="T29" fmla="*/ 88 h 93"/>
                <a:gd name="T30" fmla="*/ 3 w 53"/>
                <a:gd name="T31" fmla="*/ 88 h 93"/>
                <a:gd name="T32" fmla="*/ 7 w 53"/>
                <a:gd name="T33" fmla="*/ 85 h 93"/>
                <a:gd name="T34" fmla="*/ 9 w 53"/>
                <a:gd name="T35" fmla="*/ 82 h 93"/>
                <a:gd name="T36" fmla="*/ 10 w 53"/>
                <a:gd name="T37" fmla="*/ 77 h 93"/>
                <a:gd name="T38" fmla="*/ 10 w 53"/>
                <a:gd name="T39" fmla="*/ 19 h 93"/>
                <a:gd name="T40" fmla="*/ 9 w 53"/>
                <a:gd name="T41" fmla="*/ 16 h 93"/>
                <a:gd name="T42" fmla="*/ 7 w 53"/>
                <a:gd name="T43" fmla="*/ 13 h 93"/>
                <a:gd name="T44" fmla="*/ 4 w 53"/>
                <a:gd name="T45" fmla="*/ 12 h 93"/>
                <a:gd name="T46" fmla="*/ 1 w 53"/>
                <a:gd name="T47" fmla="*/ 12 h 93"/>
                <a:gd name="T48" fmla="*/ 1 w 53"/>
                <a:gd name="T49" fmla="*/ 9 h 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
                <a:gd name="T76" fmla="*/ 0 h 93"/>
                <a:gd name="T77" fmla="*/ 53 w 53"/>
                <a:gd name="T78" fmla="*/ 93 h 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 h="93">
                  <a:moveTo>
                    <a:pt x="1" y="9"/>
                  </a:moveTo>
                  <a:lnTo>
                    <a:pt x="5" y="9"/>
                  </a:lnTo>
                  <a:lnTo>
                    <a:pt x="9" y="8"/>
                  </a:lnTo>
                  <a:lnTo>
                    <a:pt x="13" y="5"/>
                  </a:lnTo>
                  <a:lnTo>
                    <a:pt x="15" y="3"/>
                  </a:lnTo>
                  <a:lnTo>
                    <a:pt x="17" y="0"/>
                  </a:lnTo>
                  <a:lnTo>
                    <a:pt x="41" y="0"/>
                  </a:lnTo>
                  <a:lnTo>
                    <a:pt x="41" y="77"/>
                  </a:lnTo>
                  <a:lnTo>
                    <a:pt x="42" y="82"/>
                  </a:lnTo>
                  <a:lnTo>
                    <a:pt x="45" y="85"/>
                  </a:lnTo>
                  <a:lnTo>
                    <a:pt x="49" y="88"/>
                  </a:lnTo>
                  <a:lnTo>
                    <a:pt x="52" y="88"/>
                  </a:lnTo>
                  <a:lnTo>
                    <a:pt x="52" y="92"/>
                  </a:lnTo>
                  <a:lnTo>
                    <a:pt x="0" y="92"/>
                  </a:lnTo>
                  <a:lnTo>
                    <a:pt x="0" y="88"/>
                  </a:lnTo>
                  <a:lnTo>
                    <a:pt x="3" y="88"/>
                  </a:lnTo>
                  <a:lnTo>
                    <a:pt x="7" y="85"/>
                  </a:lnTo>
                  <a:lnTo>
                    <a:pt x="9" y="82"/>
                  </a:lnTo>
                  <a:lnTo>
                    <a:pt x="10" y="77"/>
                  </a:lnTo>
                  <a:lnTo>
                    <a:pt x="10" y="19"/>
                  </a:lnTo>
                  <a:lnTo>
                    <a:pt x="9" y="16"/>
                  </a:lnTo>
                  <a:lnTo>
                    <a:pt x="7" y="13"/>
                  </a:lnTo>
                  <a:lnTo>
                    <a:pt x="4" y="12"/>
                  </a:lnTo>
                  <a:lnTo>
                    <a:pt x="1" y="12"/>
                  </a:lnTo>
                  <a:lnTo>
                    <a:pt x="1" y="9"/>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sp>
        <p:nvSpPr>
          <p:cNvPr id="108632" name="Oval 410"/>
          <p:cNvSpPr>
            <a:spLocks noChangeArrowheads="1"/>
          </p:cNvSpPr>
          <p:nvPr/>
        </p:nvSpPr>
        <p:spPr bwMode="auto">
          <a:xfrm>
            <a:off x="819150" y="5676900"/>
            <a:ext cx="117475" cy="173038"/>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33" name="Oval 411"/>
          <p:cNvSpPr>
            <a:spLocks noChangeArrowheads="1"/>
          </p:cNvSpPr>
          <p:nvPr/>
        </p:nvSpPr>
        <p:spPr bwMode="auto">
          <a:xfrm>
            <a:off x="835025" y="5699125"/>
            <a:ext cx="85725" cy="130175"/>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34" name="Freeform 412"/>
          <p:cNvSpPr>
            <a:spLocks/>
          </p:cNvSpPr>
          <p:nvPr/>
        </p:nvSpPr>
        <p:spPr bwMode="auto">
          <a:xfrm>
            <a:off x="857250" y="5722938"/>
            <a:ext cx="53975" cy="95250"/>
          </a:xfrm>
          <a:custGeom>
            <a:avLst/>
            <a:gdLst>
              <a:gd name="T0" fmla="*/ 2147483647 w 34"/>
              <a:gd name="T1" fmla="*/ 2147483647 h 60"/>
              <a:gd name="T2" fmla="*/ 2147483647 w 34"/>
              <a:gd name="T3" fmla="*/ 2147483647 h 60"/>
              <a:gd name="T4" fmla="*/ 2147483647 w 34"/>
              <a:gd name="T5" fmla="*/ 2147483647 h 60"/>
              <a:gd name="T6" fmla="*/ 2147483647 w 34"/>
              <a:gd name="T7" fmla="*/ 2147483647 h 60"/>
              <a:gd name="T8" fmla="*/ 2147483647 w 34"/>
              <a:gd name="T9" fmla="*/ 2147483647 h 60"/>
              <a:gd name="T10" fmla="*/ 2147483647 w 34"/>
              <a:gd name="T11" fmla="*/ 0 h 60"/>
              <a:gd name="T12" fmla="*/ 2147483647 w 34"/>
              <a:gd name="T13" fmla="*/ 0 h 60"/>
              <a:gd name="T14" fmla="*/ 2147483647 w 34"/>
              <a:gd name="T15" fmla="*/ 2147483647 h 60"/>
              <a:gd name="T16" fmla="*/ 2147483647 w 34"/>
              <a:gd name="T17" fmla="*/ 2147483647 h 60"/>
              <a:gd name="T18" fmla="*/ 2147483647 w 34"/>
              <a:gd name="T19" fmla="*/ 2147483647 h 60"/>
              <a:gd name="T20" fmla="*/ 2147483647 w 34"/>
              <a:gd name="T21" fmla="*/ 2147483647 h 60"/>
              <a:gd name="T22" fmla="*/ 2147483647 w 34"/>
              <a:gd name="T23" fmla="*/ 2147483647 h 60"/>
              <a:gd name="T24" fmla="*/ 2147483647 w 34"/>
              <a:gd name="T25" fmla="*/ 2147483647 h 60"/>
              <a:gd name="T26" fmla="*/ 0 w 34"/>
              <a:gd name="T27" fmla="*/ 2147483647 h 60"/>
              <a:gd name="T28" fmla="*/ 0 w 34"/>
              <a:gd name="T29" fmla="*/ 2147483647 h 60"/>
              <a:gd name="T30" fmla="*/ 2147483647 w 34"/>
              <a:gd name="T31" fmla="*/ 2147483647 h 60"/>
              <a:gd name="T32" fmla="*/ 2147483647 w 34"/>
              <a:gd name="T33" fmla="*/ 2147483647 h 60"/>
              <a:gd name="T34" fmla="*/ 2147483647 w 34"/>
              <a:gd name="T35" fmla="*/ 2147483647 h 60"/>
              <a:gd name="T36" fmla="*/ 2147483647 w 34"/>
              <a:gd name="T37" fmla="*/ 2147483647 h 60"/>
              <a:gd name="T38" fmla="*/ 2147483647 w 34"/>
              <a:gd name="T39" fmla="*/ 2147483647 h 60"/>
              <a:gd name="T40" fmla="*/ 2147483647 w 34"/>
              <a:gd name="T41" fmla="*/ 2147483647 h 60"/>
              <a:gd name="T42" fmla="*/ 2147483647 w 34"/>
              <a:gd name="T43" fmla="*/ 2147483647 h 60"/>
              <a:gd name="T44" fmla="*/ 2147483647 w 34"/>
              <a:gd name="T45" fmla="*/ 2147483647 h 60"/>
              <a:gd name="T46" fmla="*/ 2147483647 w 34"/>
              <a:gd name="T47" fmla="*/ 2147483647 h 60"/>
              <a:gd name="T48" fmla="*/ 2147483647 w 34"/>
              <a:gd name="T49" fmla="*/ 2147483647 h 6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60"/>
              <a:gd name="T77" fmla="*/ 34 w 34"/>
              <a:gd name="T78" fmla="*/ 60 h 6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60">
                <a:moveTo>
                  <a:pt x="1" y="6"/>
                </a:moveTo>
                <a:lnTo>
                  <a:pt x="4" y="6"/>
                </a:lnTo>
                <a:lnTo>
                  <a:pt x="6" y="5"/>
                </a:lnTo>
                <a:lnTo>
                  <a:pt x="8" y="4"/>
                </a:lnTo>
                <a:lnTo>
                  <a:pt x="10" y="2"/>
                </a:lnTo>
                <a:lnTo>
                  <a:pt x="11" y="0"/>
                </a:lnTo>
                <a:lnTo>
                  <a:pt x="27" y="0"/>
                </a:lnTo>
                <a:lnTo>
                  <a:pt x="27" y="50"/>
                </a:lnTo>
                <a:lnTo>
                  <a:pt x="27" y="53"/>
                </a:lnTo>
                <a:lnTo>
                  <a:pt x="29" y="55"/>
                </a:lnTo>
                <a:lnTo>
                  <a:pt x="31" y="56"/>
                </a:lnTo>
                <a:lnTo>
                  <a:pt x="33" y="56"/>
                </a:lnTo>
                <a:lnTo>
                  <a:pt x="33" y="59"/>
                </a:lnTo>
                <a:lnTo>
                  <a:pt x="0" y="59"/>
                </a:lnTo>
                <a:lnTo>
                  <a:pt x="0" y="56"/>
                </a:lnTo>
                <a:lnTo>
                  <a:pt x="2" y="56"/>
                </a:lnTo>
                <a:lnTo>
                  <a:pt x="5" y="55"/>
                </a:lnTo>
                <a:lnTo>
                  <a:pt x="6" y="53"/>
                </a:lnTo>
                <a:lnTo>
                  <a:pt x="7" y="50"/>
                </a:lnTo>
                <a:lnTo>
                  <a:pt x="7" y="13"/>
                </a:lnTo>
                <a:lnTo>
                  <a:pt x="6" y="11"/>
                </a:lnTo>
                <a:lnTo>
                  <a:pt x="5" y="9"/>
                </a:lnTo>
                <a:lnTo>
                  <a:pt x="3" y="8"/>
                </a:lnTo>
                <a:lnTo>
                  <a:pt x="1" y="8"/>
                </a:lnTo>
                <a:lnTo>
                  <a:pt x="1" y="6"/>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sp>
        <p:nvSpPr>
          <p:cNvPr id="108635" name="Oval 413"/>
          <p:cNvSpPr>
            <a:spLocks noChangeArrowheads="1"/>
          </p:cNvSpPr>
          <p:nvPr/>
        </p:nvSpPr>
        <p:spPr bwMode="auto">
          <a:xfrm>
            <a:off x="2185988" y="5681663"/>
            <a:ext cx="117475" cy="171450"/>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36" name="Oval 414"/>
          <p:cNvSpPr>
            <a:spLocks noChangeArrowheads="1"/>
          </p:cNvSpPr>
          <p:nvPr/>
        </p:nvSpPr>
        <p:spPr bwMode="auto">
          <a:xfrm>
            <a:off x="2201863" y="5702300"/>
            <a:ext cx="85725" cy="130175"/>
          </a:xfrm>
          <a:prstGeom prst="ellipse">
            <a:avLst/>
          </a:prstGeom>
          <a:solidFill>
            <a:srgbClr val="008000"/>
          </a:solidFill>
          <a:ln w="12700">
            <a:solidFill>
              <a:srgbClr val="9FFF9F"/>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37" name="Freeform 415"/>
          <p:cNvSpPr>
            <a:spLocks/>
          </p:cNvSpPr>
          <p:nvPr/>
        </p:nvSpPr>
        <p:spPr bwMode="auto">
          <a:xfrm>
            <a:off x="2224088" y="5727700"/>
            <a:ext cx="53975" cy="93663"/>
          </a:xfrm>
          <a:custGeom>
            <a:avLst/>
            <a:gdLst>
              <a:gd name="T0" fmla="*/ 2147483647 w 34"/>
              <a:gd name="T1" fmla="*/ 2147483647 h 59"/>
              <a:gd name="T2" fmla="*/ 2147483647 w 34"/>
              <a:gd name="T3" fmla="*/ 2147483647 h 59"/>
              <a:gd name="T4" fmla="*/ 2147483647 w 34"/>
              <a:gd name="T5" fmla="*/ 2147483647 h 59"/>
              <a:gd name="T6" fmla="*/ 2147483647 w 34"/>
              <a:gd name="T7" fmla="*/ 2147483647 h 59"/>
              <a:gd name="T8" fmla="*/ 2147483647 w 34"/>
              <a:gd name="T9" fmla="*/ 2147483647 h 59"/>
              <a:gd name="T10" fmla="*/ 2147483647 w 34"/>
              <a:gd name="T11" fmla="*/ 0 h 59"/>
              <a:gd name="T12" fmla="*/ 2147483647 w 34"/>
              <a:gd name="T13" fmla="*/ 0 h 59"/>
              <a:gd name="T14" fmla="*/ 2147483647 w 34"/>
              <a:gd name="T15" fmla="*/ 2147483647 h 59"/>
              <a:gd name="T16" fmla="*/ 2147483647 w 34"/>
              <a:gd name="T17" fmla="*/ 2147483647 h 59"/>
              <a:gd name="T18" fmla="*/ 2147483647 w 34"/>
              <a:gd name="T19" fmla="*/ 2147483647 h 59"/>
              <a:gd name="T20" fmla="*/ 2147483647 w 34"/>
              <a:gd name="T21" fmla="*/ 2147483647 h 59"/>
              <a:gd name="T22" fmla="*/ 2147483647 w 34"/>
              <a:gd name="T23" fmla="*/ 2147483647 h 59"/>
              <a:gd name="T24" fmla="*/ 2147483647 w 34"/>
              <a:gd name="T25" fmla="*/ 2147483647 h 59"/>
              <a:gd name="T26" fmla="*/ 0 w 34"/>
              <a:gd name="T27" fmla="*/ 2147483647 h 59"/>
              <a:gd name="T28" fmla="*/ 0 w 34"/>
              <a:gd name="T29" fmla="*/ 2147483647 h 59"/>
              <a:gd name="T30" fmla="*/ 2147483647 w 34"/>
              <a:gd name="T31" fmla="*/ 2147483647 h 59"/>
              <a:gd name="T32" fmla="*/ 2147483647 w 34"/>
              <a:gd name="T33" fmla="*/ 2147483647 h 59"/>
              <a:gd name="T34" fmla="*/ 2147483647 w 34"/>
              <a:gd name="T35" fmla="*/ 2147483647 h 59"/>
              <a:gd name="T36" fmla="*/ 2147483647 w 34"/>
              <a:gd name="T37" fmla="*/ 2147483647 h 59"/>
              <a:gd name="T38" fmla="*/ 2147483647 w 34"/>
              <a:gd name="T39" fmla="*/ 2147483647 h 59"/>
              <a:gd name="T40" fmla="*/ 2147483647 w 34"/>
              <a:gd name="T41" fmla="*/ 2147483647 h 59"/>
              <a:gd name="T42" fmla="*/ 2147483647 w 34"/>
              <a:gd name="T43" fmla="*/ 2147483647 h 59"/>
              <a:gd name="T44" fmla="*/ 2147483647 w 34"/>
              <a:gd name="T45" fmla="*/ 2147483647 h 59"/>
              <a:gd name="T46" fmla="*/ 2147483647 w 34"/>
              <a:gd name="T47" fmla="*/ 2147483647 h 59"/>
              <a:gd name="T48" fmla="*/ 2147483647 w 34"/>
              <a:gd name="T49" fmla="*/ 2147483647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4"/>
              <a:gd name="T76" fmla="*/ 0 h 59"/>
              <a:gd name="T77" fmla="*/ 34 w 34"/>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4" h="59">
                <a:moveTo>
                  <a:pt x="1" y="6"/>
                </a:moveTo>
                <a:lnTo>
                  <a:pt x="4" y="6"/>
                </a:lnTo>
                <a:lnTo>
                  <a:pt x="6" y="5"/>
                </a:lnTo>
                <a:lnTo>
                  <a:pt x="8" y="3"/>
                </a:lnTo>
                <a:lnTo>
                  <a:pt x="10" y="2"/>
                </a:lnTo>
                <a:lnTo>
                  <a:pt x="11" y="0"/>
                </a:lnTo>
                <a:lnTo>
                  <a:pt x="27" y="0"/>
                </a:lnTo>
                <a:lnTo>
                  <a:pt x="27" y="49"/>
                </a:lnTo>
                <a:lnTo>
                  <a:pt x="27" y="52"/>
                </a:lnTo>
                <a:lnTo>
                  <a:pt x="29" y="54"/>
                </a:lnTo>
                <a:lnTo>
                  <a:pt x="32" y="56"/>
                </a:lnTo>
                <a:lnTo>
                  <a:pt x="33" y="56"/>
                </a:lnTo>
                <a:lnTo>
                  <a:pt x="33" y="58"/>
                </a:lnTo>
                <a:lnTo>
                  <a:pt x="0" y="58"/>
                </a:lnTo>
                <a:lnTo>
                  <a:pt x="0" y="56"/>
                </a:lnTo>
                <a:lnTo>
                  <a:pt x="2" y="56"/>
                </a:lnTo>
                <a:lnTo>
                  <a:pt x="5" y="54"/>
                </a:lnTo>
                <a:lnTo>
                  <a:pt x="6" y="52"/>
                </a:lnTo>
                <a:lnTo>
                  <a:pt x="7" y="49"/>
                </a:lnTo>
                <a:lnTo>
                  <a:pt x="7" y="12"/>
                </a:lnTo>
                <a:lnTo>
                  <a:pt x="6" y="10"/>
                </a:lnTo>
                <a:lnTo>
                  <a:pt x="5" y="8"/>
                </a:lnTo>
                <a:lnTo>
                  <a:pt x="3" y="8"/>
                </a:lnTo>
                <a:lnTo>
                  <a:pt x="1" y="8"/>
                </a:lnTo>
                <a:lnTo>
                  <a:pt x="1" y="6"/>
                </a:lnTo>
              </a:path>
            </a:pathLst>
          </a:custGeom>
          <a:solidFill>
            <a:srgbClr val="BFFFBF"/>
          </a:solidFill>
          <a:ln w="12700" cap="rnd" cmpd="sng">
            <a:solidFill>
              <a:srgbClr val="3F5F00"/>
            </a:solidFill>
            <a:prstDash val="solid"/>
            <a:round/>
            <a:headEnd type="none" w="med" len="med"/>
            <a:tailEnd type="none" w="med" len="med"/>
          </a:ln>
        </p:spPr>
        <p:txBody>
          <a:bodyPr/>
          <a:lstStyle/>
          <a:p>
            <a:endParaRPr lang="en-US"/>
          </a:p>
        </p:txBody>
      </p:sp>
      <p:grpSp>
        <p:nvGrpSpPr>
          <p:cNvPr id="108638" name="Group 418"/>
          <p:cNvGrpSpPr>
            <a:grpSpLocks/>
          </p:cNvGrpSpPr>
          <p:nvPr/>
        </p:nvGrpSpPr>
        <p:grpSpPr bwMode="auto">
          <a:xfrm>
            <a:off x="1103313" y="5427663"/>
            <a:ext cx="131762" cy="158750"/>
            <a:chOff x="695" y="3419"/>
            <a:chExt cx="83" cy="100"/>
          </a:xfrm>
        </p:grpSpPr>
        <p:sp>
          <p:nvSpPr>
            <p:cNvPr id="108694" name="Oval 416"/>
            <p:cNvSpPr>
              <a:spLocks noChangeArrowheads="1"/>
            </p:cNvSpPr>
            <p:nvPr/>
          </p:nvSpPr>
          <p:spPr bwMode="auto">
            <a:xfrm>
              <a:off x="695" y="3419"/>
              <a:ext cx="83" cy="100"/>
            </a:xfrm>
            <a:prstGeom prst="ellipse">
              <a:avLst/>
            </a:prstGeom>
            <a:solidFill>
              <a:srgbClr val="3F5F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95" name="Oval 417"/>
            <p:cNvSpPr>
              <a:spLocks noChangeArrowheads="1"/>
            </p:cNvSpPr>
            <p:nvPr/>
          </p:nvSpPr>
          <p:spPr bwMode="auto">
            <a:xfrm>
              <a:off x="716" y="3443"/>
              <a:ext cx="41" cy="52"/>
            </a:xfrm>
            <a:prstGeom prst="ellipse">
              <a:avLst/>
            </a:prstGeom>
            <a:solidFill>
              <a:srgbClr val="9FFF9F"/>
            </a:solidFill>
            <a:ln w="12700">
              <a:solidFill>
                <a:srgbClr val="008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639" name="Group 421"/>
          <p:cNvGrpSpPr>
            <a:grpSpLocks/>
          </p:cNvGrpSpPr>
          <p:nvPr/>
        </p:nvGrpSpPr>
        <p:grpSpPr bwMode="auto">
          <a:xfrm>
            <a:off x="1878013" y="5449888"/>
            <a:ext cx="130175" cy="158750"/>
            <a:chOff x="1183" y="3433"/>
            <a:chExt cx="82" cy="100"/>
          </a:xfrm>
        </p:grpSpPr>
        <p:sp>
          <p:nvSpPr>
            <p:cNvPr id="108692" name="Oval 419"/>
            <p:cNvSpPr>
              <a:spLocks noChangeArrowheads="1"/>
            </p:cNvSpPr>
            <p:nvPr/>
          </p:nvSpPr>
          <p:spPr bwMode="auto">
            <a:xfrm>
              <a:off x="1183" y="3433"/>
              <a:ext cx="82" cy="100"/>
            </a:xfrm>
            <a:prstGeom prst="ellipse">
              <a:avLst/>
            </a:prstGeom>
            <a:solidFill>
              <a:srgbClr val="008000"/>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sp>
          <p:nvSpPr>
            <p:cNvPr id="108693" name="Oval 420"/>
            <p:cNvSpPr>
              <a:spLocks noChangeArrowheads="1"/>
            </p:cNvSpPr>
            <p:nvPr/>
          </p:nvSpPr>
          <p:spPr bwMode="auto">
            <a:xfrm>
              <a:off x="1203" y="3457"/>
              <a:ext cx="41" cy="51"/>
            </a:xfrm>
            <a:prstGeom prst="ellipse">
              <a:avLst/>
            </a:prstGeom>
            <a:solidFill>
              <a:srgbClr val="BFFFBF"/>
            </a:solidFill>
            <a:ln w="12700">
              <a:solidFill>
                <a:srgbClr val="008000"/>
              </a:solidFill>
              <a:round/>
              <a:headEnd/>
              <a:tailEnd/>
            </a:ln>
          </p:spPr>
          <p:txBody>
            <a:bodyPr wrap="none" anchor="ct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eaLnBrk="1" hangingPunct="1"/>
              <a:endParaRPr lang="en-US" altLang="en-US"/>
            </a:p>
          </p:txBody>
        </p:sp>
      </p:grpSp>
      <p:grpSp>
        <p:nvGrpSpPr>
          <p:cNvPr id="108640" name="Group 443"/>
          <p:cNvGrpSpPr>
            <a:grpSpLocks/>
          </p:cNvGrpSpPr>
          <p:nvPr/>
        </p:nvGrpSpPr>
        <p:grpSpPr bwMode="auto">
          <a:xfrm>
            <a:off x="1271588" y="5791200"/>
            <a:ext cx="565150" cy="60325"/>
            <a:chOff x="801" y="3648"/>
            <a:chExt cx="356" cy="38"/>
          </a:xfrm>
        </p:grpSpPr>
        <p:grpSp>
          <p:nvGrpSpPr>
            <p:cNvPr id="108671" name="Group 424"/>
            <p:cNvGrpSpPr>
              <a:grpSpLocks/>
            </p:cNvGrpSpPr>
            <p:nvPr/>
          </p:nvGrpSpPr>
          <p:grpSpPr bwMode="auto">
            <a:xfrm>
              <a:off x="1127" y="3648"/>
              <a:ext cx="30" cy="36"/>
              <a:chOff x="1127" y="3648"/>
              <a:chExt cx="30" cy="36"/>
            </a:xfrm>
          </p:grpSpPr>
          <p:sp>
            <p:nvSpPr>
              <p:cNvPr id="108690" name="Freeform 422"/>
              <p:cNvSpPr>
                <a:spLocks/>
              </p:cNvSpPr>
              <p:nvPr/>
            </p:nvSpPr>
            <p:spPr bwMode="auto">
              <a:xfrm>
                <a:off x="1127" y="3648"/>
                <a:ext cx="30" cy="36"/>
              </a:xfrm>
              <a:custGeom>
                <a:avLst/>
                <a:gdLst>
                  <a:gd name="T0" fmla="*/ 0 w 30"/>
                  <a:gd name="T1" fmla="*/ 0 h 36"/>
                  <a:gd name="T2" fmla="*/ 20 w 30"/>
                  <a:gd name="T3" fmla="*/ 0 h 36"/>
                  <a:gd name="T4" fmla="*/ 24 w 30"/>
                  <a:gd name="T5" fmla="*/ 2 h 36"/>
                  <a:gd name="T6" fmla="*/ 25 w 30"/>
                  <a:gd name="T7" fmla="*/ 3 h 36"/>
                  <a:gd name="T8" fmla="*/ 26 w 30"/>
                  <a:gd name="T9" fmla="*/ 7 h 36"/>
                  <a:gd name="T10" fmla="*/ 26 w 30"/>
                  <a:gd name="T11" fmla="*/ 13 h 36"/>
                  <a:gd name="T12" fmla="*/ 25 w 30"/>
                  <a:gd name="T13" fmla="*/ 17 h 36"/>
                  <a:gd name="T14" fmla="*/ 23 w 30"/>
                  <a:gd name="T15" fmla="*/ 19 h 36"/>
                  <a:gd name="T16" fmla="*/ 20 w 30"/>
                  <a:gd name="T17" fmla="*/ 20 h 36"/>
                  <a:gd name="T18" fmla="*/ 23 w 30"/>
                  <a:gd name="T19" fmla="*/ 21 h 36"/>
                  <a:gd name="T20" fmla="*/ 25 w 30"/>
                  <a:gd name="T21" fmla="*/ 23 h 36"/>
                  <a:gd name="T22" fmla="*/ 26 w 30"/>
                  <a:gd name="T23" fmla="*/ 27 h 36"/>
                  <a:gd name="T24" fmla="*/ 27 w 30"/>
                  <a:gd name="T25" fmla="*/ 30 h 36"/>
                  <a:gd name="T26" fmla="*/ 27 w 30"/>
                  <a:gd name="T27" fmla="*/ 33 h 36"/>
                  <a:gd name="T28" fmla="*/ 29 w 30"/>
                  <a:gd name="T29" fmla="*/ 33 h 36"/>
                  <a:gd name="T30" fmla="*/ 29 w 30"/>
                  <a:gd name="T31" fmla="*/ 35 h 36"/>
                  <a:gd name="T32" fmla="*/ 18 w 30"/>
                  <a:gd name="T33" fmla="*/ 35 h 36"/>
                  <a:gd name="T34" fmla="*/ 18 w 30"/>
                  <a:gd name="T35" fmla="*/ 33 h 36"/>
                  <a:gd name="T36" fmla="*/ 20 w 30"/>
                  <a:gd name="T37" fmla="*/ 33 h 36"/>
                  <a:gd name="T38" fmla="*/ 20 w 30"/>
                  <a:gd name="T39" fmla="*/ 29 h 36"/>
                  <a:gd name="T40" fmla="*/ 18 w 30"/>
                  <a:gd name="T41" fmla="*/ 27 h 36"/>
                  <a:gd name="T42" fmla="*/ 16 w 30"/>
                  <a:gd name="T43" fmla="*/ 24 h 36"/>
                  <a:gd name="T44" fmla="*/ 15 w 30"/>
                  <a:gd name="T45" fmla="*/ 21 h 36"/>
                  <a:gd name="T46" fmla="*/ 13 w 30"/>
                  <a:gd name="T47" fmla="*/ 20 h 36"/>
                  <a:gd name="T48" fmla="*/ 13 w 30"/>
                  <a:gd name="T49" fmla="*/ 33 h 36"/>
                  <a:gd name="T50" fmla="*/ 15 w 30"/>
                  <a:gd name="T51" fmla="*/ 33 h 36"/>
                  <a:gd name="T52" fmla="*/ 15 w 30"/>
                  <a:gd name="T53" fmla="*/ 35 h 36"/>
                  <a:gd name="T54" fmla="*/ 1 w 30"/>
                  <a:gd name="T55" fmla="*/ 35 h 36"/>
                  <a:gd name="T56" fmla="*/ 1 w 30"/>
                  <a:gd name="T57" fmla="*/ 33 h 36"/>
                  <a:gd name="T58" fmla="*/ 3 w 30"/>
                  <a:gd name="T59" fmla="*/ 33 h 36"/>
                  <a:gd name="T60" fmla="*/ 3 w 30"/>
                  <a:gd name="T61" fmla="*/ 2 h 36"/>
                  <a:gd name="T62" fmla="*/ 0 w 30"/>
                  <a:gd name="T63" fmla="*/ 2 h 36"/>
                  <a:gd name="T64" fmla="*/ 0 w 30"/>
                  <a:gd name="T65" fmla="*/ 0 h 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0"/>
                  <a:gd name="T100" fmla="*/ 0 h 36"/>
                  <a:gd name="T101" fmla="*/ 30 w 30"/>
                  <a:gd name="T102" fmla="*/ 36 h 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0" h="36">
                    <a:moveTo>
                      <a:pt x="0" y="0"/>
                    </a:moveTo>
                    <a:lnTo>
                      <a:pt x="20" y="0"/>
                    </a:lnTo>
                    <a:lnTo>
                      <a:pt x="24" y="2"/>
                    </a:lnTo>
                    <a:lnTo>
                      <a:pt x="25" y="3"/>
                    </a:lnTo>
                    <a:lnTo>
                      <a:pt x="26" y="7"/>
                    </a:lnTo>
                    <a:lnTo>
                      <a:pt x="26" y="13"/>
                    </a:lnTo>
                    <a:lnTo>
                      <a:pt x="25" y="17"/>
                    </a:lnTo>
                    <a:lnTo>
                      <a:pt x="23" y="19"/>
                    </a:lnTo>
                    <a:lnTo>
                      <a:pt x="20" y="20"/>
                    </a:lnTo>
                    <a:lnTo>
                      <a:pt x="23" y="21"/>
                    </a:lnTo>
                    <a:lnTo>
                      <a:pt x="25" y="23"/>
                    </a:lnTo>
                    <a:lnTo>
                      <a:pt x="26" y="27"/>
                    </a:lnTo>
                    <a:lnTo>
                      <a:pt x="27" y="30"/>
                    </a:lnTo>
                    <a:lnTo>
                      <a:pt x="27" y="33"/>
                    </a:lnTo>
                    <a:lnTo>
                      <a:pt x="29" y="33"/>
                    </a:lnTo>
                    <a:lnTo>
                      <a:pt x="29" y="35"/>
                    </a:lnTo>
                    <a:lnTo>
                      <a:pt x="18" y="35"/>
                    </a:lnTo>
                    <a:lnTo>
                      <a:pt x="18" y="33"/>
                    </a:lnTo>
                    <a:lnTo>
                      <a:pt x="20" y="33"/>
                    </a:lnTo>
                    <a:lnTo>
                      <a:pt x="20" y="29"/>
                    </a:lnTo>
                    <a:lnTo>
                      <a:pt x="18" y="27"/>
                    </a:lnTo>
                    <a:lnTo>
                      <a:pt x="16" y="24"/>
                    </a:lnTo>
                    <a:lnTo>
                      <a:pt x="15" y="21"/>
                    </a:lnTo>
                    <a:lnTo>
                      <a:pt x="13" y="20"/>
                    </a:lnTo>
                    <a:lnTo>
                      <a:pt x="13" y="33"/>
                    </a:lnTo>
                    <a:lnTo>
                      <a:pt x="15" y="33"/>
                    </a:lnTo>
                    <a:lnTo>
                      <a:pt x="15" y="35"/>
                    </a:lnTo>
                    <a:lnTo>
                      <a:pt x="1" y="35"/>
                    </a:lnTo>
                    <a:lnTo>
                      <a:pt x="1"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91" name="Freeform 423"/>
              <p:cNvSpPr>
                <a:spLocks/>
              </p:cNvSpPr>
              <p:nvPr/>
            </p:nvSpPr>
            <p:spPr bwMode="auto">
              <a:xfrm>
                <a:off x="1141" y="3655"/>
                <a:ext cx="3" cy="4"/>
              </a:xfrm>
              <a:custGeom>
                <a:avLst/>
                <a:gdLst>
                  <a:gd name="T0" fmla="*/ 2 w 3"/>
                  <a:gd name="T1" fmla="*/ 0 h 4"/>
                  <a:gd name="T2" fmla="*/ 2 w 3"/>
                  <a:gd name="T3" fmla="*/ 3 h 4"/>
                  <a:gd name="T4" fmla="*/ 1 w 3"/>
                  <a:gd name="T5" fmla="*/ 3 h 4"/>
                  <a:gd name="T6" fmla="*/ 0 w 3"/>
                  <a:gd name="T7" fmla="*/ 3 h 4"/>
                  <a:gd name="T8" fmla="*/ 0 w 3"/>
                  <a:gd name="T9" fmla="*/ 2 h 4"/>
                  <a:gd name="T10" fmla="*/ 0 w 3"/>
                  <a:gd name="T11" fmla="*/ 1 h 4"/>
                  <a:gd name="T12" fmla="*/ 0 w 3"/>
                  <a:gd name="T13" fmla="*/ 0 h 4"/>
                  <a:gd name="T14" fmla="*/ 1 w 3"/>
                  <a:gd name="T15" fmla="*/ 0 h 4"/>
                  <a:gd name="T16" fmla="*/ 2 w 3"/>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4"/>
                  <a:gd name="T29" fmla="*/ 3 w 3"/>
                  <a:gd name="T30" fmla="*/ 4 h 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4">
                    <a:moveTo>
                      <a:pt x="2" y="0"/>
                    </a:moveTo>
                    <a:lnTo>
                      <a:pt x="2" y="3"/>
                    </a:lnTo>
                    <a:lnTo>
                      <a:pt x="1" y="3"/>
                    </a:lnTo>
                    <a:lnTo>
                      <a:pt x="0" y="3"/>
                    </a:lnTo>
                    <a:lnTo>
                      <a:pt x="0" y="2"/>
                    </a:lnTo>
                    <a:lnTo>
                      <a:pt x="0" y="1"/>
                    </a:lnTo>
                    <a:lnTo>
                      <a:pt x="0" y="0"/>
                    </a:lnTo>
                    <a:lnTo>
                      <a:pt x="1" y="0"/>
                    </a:lnTo>
                    <a:lnTo>
                      <a:pt x="2"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72" name="Group 427"/>
            <p:cNvGrpSpPr>
              <a:grpSpLocks/>
            </p:cNvGrpSpPr>
            <p:nvPr/>
          </p:nvGrpSpPr>
          <p:grpSpPr bwMode="auto">
            <a:xfrm>
              <a:off x="801" y="3648"/>
              <a:ext cx="29" cy="38"/>
              <a:chOff x="801" y="3648"/>
              <a:chExt cx="29" cy="38"/>
            </a:xfrm>
          </p:grpSpPr>
          <p:sp>
            <p:nvSpPr>
              <p:cNvPr id="108688" name="Freeform 425"/>
              <p:cNvSpPr>
                <a:spLocks/>
              </p:cNvSpPr>
              <p:nvPr/>
            </p:nvSpPr>
            <p:spPr bwMode="auto">
              <a:xfrm>
                <a:off x="801" y="3648"/>
                <a:ext cx="29" cy="38"/>
              </a:xfrm>
              <a:custGeom>
                <a:avLst/>
                <a:gdLst>
                  <a:gd name="T0" fmla="*/ 9 w 29"/>
                  <a:gd name="T1" fmla="*/ 0 h 38"/>
                  <a:gd name="T2" fmla="*/ 19 w 29"/>
                  <a:gd name="T3" fmla="*/ 0 h 38"/>
                  <a:gd name="T4" fmla="*/ 22 w 29"/>
                  <a:gd name="T5" fmla="*/ 2 h 38"/>
                  <a:gd name="T6" fmla="*/ 26 w 29"/>
                  <a:gd name="T7" fmla="*/ 5 h 38"/>
                  <a:gd name="T8" fmla="*/ 27 w 29"/>
                  <a:gd name="T9" fmla="*/ 10 h 38"/>
                  <a:gd name="T10" fmla="*/ 28 w 29"/>
                  <a:gd name="T11" fmla="*/ 15 h 38"/>
                  <a:gd name="T12" fmla="*/ 28 w 29"/>
                  <a:gd name="T13" fmla="*/ 21 h 38"/>
                  <a:gd name="T14" fmla="*/ 27 w 29"/>
                  <a:gd name="T15" fmla="*/ 27 h 38"/>
                  <a:gd name="T16" fmla="*/ 26 w 29"/>
                  <a:gd name="T17" fmla="*/ 31 h 38"/>
                  <a:gd name="T18" fmla="*/ 21 w 29"/>
                  <a:gd name="T19" fmla="*/ 35 h 38"/>
                  <a:gd name="T20" fmla="*/ 19 w 29"/>
                  <a:gd name="T21" fmla="*/ 37 h 38"/>
                  <a:gd name="T22" fmla="*/ 9 w 29"/>
                  <a:gd name="T23" fmla="*/ 37 h 38"/>
                  <a:gd name="T24" fmla="*/ 6 w 29"/>
                  <a:gd name="T25" fmla="*/ 35 h 38"/>
                  <a:gd name="T26" fmla="*/ 2 w 29"/>
                  <a:gd name="T27" fmla="*/ 32 h 38"/>
                  <a:gd name="T28" fmla="*/ 1 w 29"/>
                  <a:gd name="T29" fmla="*/ 28 h 38"/>
                  <a:gd name="T30" fmla="*/ 0 w 29"/>
                  <a:gd name="T31" fmla="*/ 23 h 38"/>
                  <a:gd name="T32" fmla="*/ 0 w 29"/>
                  <a:gd name="T33" fmla="*/ 15 h 38"/>
                  <a:gd name="T34" fmla="*/ 1 w 29"/>
                  <a:gd name="T35" fmla="*/ 10 h 38"/>
                  <a:gd name="T36" fmla="*/ 2 w 29"/>
                  <a:gd name="T37" fmla="*/ 5 h 38"/>
                  <a:gd name="T38" fmla="*/ 6 w 29"/>
                  <a:gd name="T39" fmla="*/ 2 h 38"/>
                  <a:gd name="T40" fmla="*/ 9 w 29"/>
                  <a:gd name="T41" fmla="*/ 0 h 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38"/>
                  <a:gd name="T65" fmla="*/ 29 w 29"/>
                  <a:gd name="T66" fmla="*/ 38 h 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38">
                    <a:moveTo>
                      <a:pt x="9" y="0"/>
                    </a:moveTo>
                    <a:lnTo>
                      <a:pt x="19" y="0"/>
                    </a:lnTo>
                    <a:lnTo>
                      <a:pt x="22" y="2"/>
                    </a:lnTo>
                    <a:lnTo>
                      <a:pt x="26" y="5"/>
                    </a:lnTo>
                    <a:lnTo>
                      <a:pt x="27" y="10"/>
                    </a:lnTo>
                    <a:lnTo>
                      <a:pt x="28" y="15"/>
                    </a:lnTo>
                    <a:lnTo>
                      <a:pt x="28" y="21"/>
                    </a:lnTo>
                    <a:lnTo>
                      <a:pt x="27" y="27"/>
                    </a:lnTo>
                    <a:lnTo>
                      <a:pt x="26" y="31"/>
                    </a:lnTo>
                    <a:lnTo>
                      <a:pt x="21" y="35"/>
                    </a:lnTo>
                    <a:lnTo>
                      <a:pt x="19" y="37"/>
                    </a:lnTo>
                    <a:lnTo>
                      <a:pt x="9" y="37"/>
                    </a:lnTo>
                    <a:lnTo>
                      <a:pt x="6" y="35"/>
                    </a:lnTo>
                    <a:lnTo>
                      <a:pt x="2" y="32"/>
                    </a:lnTo>
                    <a:lnTo>
                      <a:pt x="1" y="28"/>
                    </a:lnTo>
                    <a:lnTo>
                      <a:pt x="0" y="23"/>
                    </a:lnTo>
                    <a:lnTo>
                      <a:pt x="0" y="15"/>
                    </a:lnTo>
                    <a:lnTo>
                      <a:pt x="1" y="10"/>
                    </a:lnTo>
                    <a:lnTo>
                      <a:pt x="2" y="5"/>
                    </a:lnTo>
                    <a:lnTo>
                      <a:pt x="6" y="2"/>
                    </a:lnTo>
                    <a:lnTo>
                      <a:pt x="9"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89" name="Freeform 426"/>
              <p:cNvSpPr>
                <a:spLocks/>
              </p:cNvSpPr>
              <p:nvPr/>
            </p:nvSpPr>
            <p:spPr bwMode="auto">
              <a:xfrm>
                <a:off x="814" y="3653"/>
                <a:ext cx="3" cy="28"/>
              </a:xfrm>
              <a:custGeom>
                <a:avLst/>
                <a:gdLst>
                  <a:gd name="T0" fmla="*/ 1 w 3"/>
                  <a:gd name="T1" fmla="*/ 0 h 28"/>
                  <a:gd name="T2" fmla="*/ 0 w 3"/>
                  <a:gd name="T3" fmla="*/ 2 h 28"/>
                  <a:gd name="T4" fmla="*/ 0 w 3"/>
                  <a:gd name="T5" fmla="*/ 5 h 28"/>
                  <a:gd name="T6" fmla="*/ 0 w 3"/>
                  <a:gd name="T7" fmla="*/ 23 h 28"/>
                  <a:gd name="T8" fmla="*/ 0 w 3"/>
                  <a:gd name="T9" fmla="*/ 25 h 28"/>
                  <a:gd name="T10" fmla="*/ 1 w 3"/>
                  <a:gd name="T11" fmla="*/ 27 h 28"/>
                  <a:gd name="T12" fmla="*/ 1 w 3"/>
                  <a:gd name="T13" fmla="*/ 27 h 28"/>
                  <a:gd name="T14" fmla="*/ 2 w 3"/>
                  <a:gd name="T15" fmla="*/ 25 h 28"/>
                  <a:gd name="T16" fmla="*/ 2 w 3"/>
                  <a:gd name="T17" fmla="*/ 23 h 28"/>
                  <a:gd name="T18" fmla="*/ 2 w 3"/>
                  <a:gd name="T19" fmla="*/ 5 h 28"/>
                  <a:gd name="T20" fmla="*/ 2 w 3"/>
                  <a:gd name="T21" fmla="*/ 2 h 28"/>
                  <a:gd name="T22" fmla="*/ 1 w 3"/>
                  <a:gd name="T23" fmla="*/ 0 h 28"/>
                  <a:gd name="T24" fmla="*/ 1 w 3"/>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28"/>
                  <a:gd name="T41" fmla="*/ 3 w 3"/>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28">
                    <a:moveTo>
                      <a:pt x="1" y="0"/>
                    </a:moveTo>
                    <a:lnTo>
                      <a:pt x="0" y="2"/>
                    </a:lnTo>
                    <a:lnTo>
                      <a:pt x="0" y="5"/>
                    </a:lnTo>
                    <a:lnTo>
                      <a:pt x="0" y="23"/>
                    </a:lnTo>
                    <a:lnTo>
                      <a:pt x="0" y="25"/>
                    </a:lnTo>
                    <a:lnTo>
                      <a:pt x="1" y="27"/>
                    </a:lnTo>
                    <a:lnTo>
                      <a:pt x="2" y="25"/>
                    </a:lnTo>
                    <a:lnTo>
                      <a:pt x="2" y="23"/>
                    </a:lnTo>
                    <a:lnTo>
                      <a:pt x="2" y="5"/>
                    </a:lnTo>
                    <a:lnTo>
                      <a:pt x="2" y="2"/>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73" name="Group 430"/>
            <p:cNvGrpSpPr>
              <a:grpSpLocks/>
            </p:cNvGrpSpPr>
            <p:nvPr/>
          </p:nvGrpSpPr>
          <p:grpSpPr bwMode="auto">
            <a:xfrm>
              <a:off x="838" y="3650"/>
              <a:ext cx="70" cy="36"/>
              <a:chOff x="838" y="3650"/>
              <a:chExt cx="70" cy="36"/>
            </a:xfrm>
          </p:grpSpPr>
          <p:sp>
            <p:nvSpPr>
              <p:cNvPr id="108686" name="Freeform 428"/>
              <p:cNvSpPr>
                <a:spLocks/>
              </p:cNvSpPr>
              <p:nvPr/>
            </p:nvSpPr>
            <p:spPr bwMode="auto">
              <a:xfrm>
                <a:off x="838" y="3650"/>
                <a:ext cx="34" cy="36"/>
              </a:xfrm>
              <a:custGeom>
                <a:avLst/>
                <a:gdLst>
                  <a:gd name="T0" fmla="*/ 1 w 34"/>
                  <a:gd name="T1" fmla="*/ 35 h 36"/>
                  <a:gd name="T2" fmla="*/ 9 w 34"/>
                  <a:gd name="T3" fmla="*/ 35 h 36"/>
                  <a:gd name="T4" fmla="*/ 9 w 34"/>
                  <a:gd name="T5" fmla="*/ 33 h 36"/>
                  <a:gd name="T6" fmla="*/ 6 w 34"/>
                  <a:gd name="T7" fmla="*/ 33 h 36"/>
                  <a:gd name="T8" fmla="*/ 6 w 34"/>
                  <a:gd name="T9" fmla="*/ 7 h 36"/>
                  <a:gd name="T10" fmla="*/ 20 w 34"/>
                  <a:gd name="T11" fmla="*/ 35 h 36"/>
                  <a:gd name="T12" fmla="*/ 30 w 34"/>
                  <a:gd name="T13" fmla="*/ 35 h 36"/>
                  <a:gd name="T14" fmla="*/ 30 w 34"/>
                  <a:gd name="T15" fmla="*/ 2 h 36"/>
                  <a:gd name="T16" fmla="*/ 33 w 34"/>
                  <a:gd name="T17" fmla="*/ 2 h 36"/>
                  <a:gd name="T18" fmla="*/ 33 w 34"/>
                  <a:gd name="T19" fmla="*/ 0 h 36"/>
                  <a:gd name="T20" fmla="*/ 24 w 34"/>
                  <a:gd name="T21" fmla="*/ 0 h 36"/>
                  <a:gd name="T22" fmla="*/ 24 w 34"/>
                  <a:gd name="T23" fmla="*/ 2 h 36"/>
                  <a:gd name="T24" fmla="*/ 27 w 34"/>
                  <a:gd name="T25" fmla="*/ 2 h 36"/>
                  <a:gd name="T26" fmla="*/ 27 w 34"/>
                  <a:gd name="T27" fmla="*/ 23 h 36"/>
                  <a:gd name="T28" fmla="*/ 14 w 34"/>
                  <a:gd name="T29" fmla="*/ 0 h 36"/>
                  <a:gd name="T30" fmla="*/ 0 w 34"/>
                  <a:gd name="T31" fmla="*/ 0 h 36"/>
                  <a:gd name="T32" fmla="*/ 0 w 34"/>
                  <a:gd name="T33" fmla="*/ 3 h 36"/>
                  <a:gd name="T34" fmla="*/ 3 w 34"/>
                  <a:gd name="T35" fmla="*/ 3 h 36"/>
                  <a:gd name="T36" fmla="*/ 3 w 34"/>
                  <a:gd name="T37" fmla="*/ 33 h 36"/>
                  <a:gd name="T38" fmla="*/ 1 w 34"/>
                  <a:gd name="T39" fmla="*/ 33 h 36"/>
                  <a:gd name="T40" fmla="*/ 1 w 34"/>
                  <a:gd name="T41" fmla="*/ 35 h 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4"/>
                  <a:gd name="T64" fmla="*/ 0 h 36"/>
                  <a:gd name="T65" fmla="*/ 34 w 34"/>
                  <a:gd name="T66" fmla="*/ 36 h 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4" h="36">
                    <a:moveTo>
                      <a:pt x="1" y="35"/>
                    </a:moveTo>
                    <a:lnTo>
                      <a:pt x="9" y="35"/>
                    </a:lnTo>
                    <a:lnTo>
                      <a:pt x="9" y="33"/>
                    </a:lnTo>
                    <a:lnTo>
                      <a:pt x="6" y="33"/>
                    </a:lnTo>
                    <a:lnTo>
                      <a:pt x="6" y="7"/>
                    </a:lnTo>
                    <a:lnTo>
                      <a:pt x="20" y="35"/>
                    </a:lnTo>
                    <a:lnTo>
                      <a:pt x="30" y="35"/>
                    </a:lnTo>
                    <a:lnTo>
                      <a:pt x="30" y="2"/>
                    </a:lnTo>
                    <a:lnTo>
                      <a:pt x="33" y="2"/>
                    </a:lnTo>
                    <a:lnTo>
                      <a:pt x="33" y="0"/>
                    </a:lnTo>
                    <a:lnTo>
                      <a:pt x="24" y="0"/>
                    </a:lnTo>
                    <a:lnTo>
                      <a:pt x="24" y="2"/>
                    </a:lnTo>
                    <a:lnTo>
                      <a:pt x="27" y="2"/>
                    </a:lnTo>
                    <a:lnTo>
                      <a:pt x="27" y="23"/>
                    </a:lnTo>
                    <a:lnTo>
                      <a:pt x="14" y="0"/>
                    </a:lnTo>
                    <a:lnTo>
                      <a:pt x="0" y="0"/>
                    </a:lnTo>
                    <a:lnTo>
                      <a:pt x="0" y="3"/>
                    </a:lnTo>
                    <a:lnTo>
                      <a:pt x="3" y="3"/>
                    </a:lnTo>
                    <a:lnTo>
                      <a:pt x="3" y="33"/>
                    </a:lnTo>
                    <a:lnTo>
                      <a:pt x="1" y="33"/>
                    </a:lnTo>
                    <a:lnTo>
                      <a:pt x="1" y="35"/>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87" name="Freeform 429"/>
              <p:cNvSpPr>
                <a:spLocks/>
              </p:cNvSpPr>
              <p:nvPr/>
            </p:nvSpPr>
            <p:spPr bwMode="auto">
              <a:xfrm>
                <a:off x="879" y="3650"/>
                <a:ext cx="29" cy="36"/>
              </a:xfrm>
              <a:custGeom>
                <a:avLst/>
                <a:gdLst>
                  <a:gd name="T0" fmla="*/ 0 w 29"/>
                  <a:gd name="T1" fmla="*/ 0 h 36"/>
                  <a:gd name="T2" fmla="*/ 27 w 29"/>
                  <a:gd name="T3" fmla="*/ 0 h 36"/>
                  <a:gd name="T4" fmla="*/ 27 w 29"/>
                  <a:gd name="T5" fmla="*/ 9 h 36"/>
                  <a:gd name="T6" fmla="*/ 25 w 29"/>
                  <a:gd name="T7" fmla="*/ 9 h 36"/>
                  <a:gd name="T8" fmla="*/ 16 w 29"/>
                  <a:gd name="T9" fmla="*/ 2 h 36"/>
                  <a:gd name="T10" fmla="*/ 12 w 29"/>
                  <a:gd name="T11" fmla="*/ 2 h 36"/>
                  <a:gd name="T12" fmla="*/ 12 w 29"/>
                  <a:gd name="T13" fmla="*/ 16 h 36"/>
                  <a:gd name="T14" fmla="*/ 16 w 29"/>
                  <a:gd name="T15" fmla="*/ 16 h 36"/>
                  <a:gd name="T16" fmla="*/ 21 w 29"/>
                  <a:gd name="T17" fmla="*/ 10 h 36"/>
                  <a:gd name="T18" fmla="*/ 21 w 29"/>
                  <a:gd name="T19" fmla="*/ 25 h 36"/>
                  <a:gd name="T20" fmla="*/ 16 w 29"/>
                  <a:gd name="T21" fmla="*/ 19 h 36"/>
                  <a:gd name="T22" fmla="*/ 12 w 29"/>
                  <a:gd name="T23" fmla="*/ 19 h 36"/>
                  <a:gd name="T24" fmla="*/ 12 w 29"/>
                  <a:gd name="T25" fmla="*/ 31 h 36"/>
                  <a:gd name="T26" fmla="*/ 16 w 29"/>
                  <a:gd name="T27" fmla="*/ 31 h 36"/>
                  <a:gd name="T28" fmla="*/ 26 w 29"/>
                  <a:gd name="T29" fmla="*/ 25 h 36"/>
                  <a:gd name="T30" fmla="*/ 28 w 29"/>
                  <a:gd name="T31" fmla="*/ 25 h 36"/>
                  <a:gd name="T32" fmla="*/ 28 w 29"/>
                  <a:gd name="T33" fmla="*/ 35 h 36"/>
                  <a:gd name="T34" fmla="*/ 1 w 29"/>
                  <a:gd name="T35" fmla="*/ 35 h 36"/>
                  <a:gd name="T36" fmla="*/ 1 w 29"/>
                  <a:gd name="T37" fmla="*/ 33 h 36"/>
                  <a:gd name="T38" fmla="*/ 3 w 29"/>
                  <a:gd name="T39" fmla="*/ 33 h 36"/>
                  <a:gd name="T40" fmla="*/ 3 w 29"/>
                  <a:gd name="T41" fmla="*/ 2 h 36"/>
                  <a:gd name="T42" fmla="*/ 0 w 29"/>
                  <a:gd name="T43" fmla="*/ 2 h 36"/>
                  <a:gd name="T44" fmla="*/ 0 w 29"/>
                  <a:gd name="T45" fmla="*/ 0 h 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29"/>
                  <a:gd name="T70" fmla="*/ 0 h 36"/>
                  <a:gd name="T71" fmla="*/ 29 w 29"/>
                  <a:gd name="T72" fmla="*/ 36 h 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29" h="36">
                    <a:moveTo>
                      <a:pt x="0" y="0"/>
                    </a:moveTo>
                    <a:lnTo>
                      <a:pt x="27" y="0"/>
                    </a:lnTo>
                    <a:lnTo>
                      <a:pt x="27" y="9"/>
                    </a:lnTo>
                    <a:lnTo>
                      <a:pt x="25" y="9"/>
                    </a:lnTo>
                    <a:lnTo>
                      <a:pt x="16" y="2"/>
                    </a:lnTo>
                    <a:lnTo>
                      <a:pt x="12" y="2"/>
                    </a:lnTo>
                    <a:lnTo>
                      <a:pt x="12" y="16"/>
                    </a:lnTo>
                    <a:lnTo>
                      <a:pt x="16" y="16"/>
                    </a:lnTo>
                    <a:lnTo>
                      <a:pt x="21" y="10"/>
                    </a:lnTo>
                    <a:lnTo>
                      <a:pt x="21" y="25"/>
                    </a:lnTo>
                    <a:lnTo>
                      <a:pt x="16" y="19"/>
                    </a:lnTo>
                    <a:lnTo>
                      <a:pt x="12" y="19"/>
                    </a:lnTo>
                    <a:lnTo>
                      <a:pt x="12" y="31"/>
                    </a:lnTo>
                    <a:lnTo>
                      <a:pt x="16" y="31"/>
                    </a:lnTo>
                    <a:lnTo>
                      <a:pt x="26" y="25"/>
                    </a:lnTo>
                    <a:lnTo>
                      <a:pt x="28" y="25"/>
                    </a:lnTo>
                    <a:lnTo>
                      <a:pt x="28" y="35"/>
                    </a:lnTo>
                    <a:lnTo>
                      <a:pt x="1" y="35"/>
                    </a:lnTo>
                    <a:lnTo>
                      <a:pt x="1"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74" name="Group 433"/>
            <p:cNvGrpSpPr>
              <a:grpSpLocks/>
            </p:cNvGrpSpPr>
            <p:nvPr/>
          </p:nvGrpSpPr>
          <p:grpSpPr bwMode="auto">
            <a:xfrm>
              <a:off x="976" y="3648"/>
              <a:ext cx="29" cy="37"/>
              <a:chOff x="976" y="3648"/>
              <a:chExt cx="29" cy="37"/>
            </a:xfrm>
          </p:grpSpPr>
          <p:sp>
            <p:nvSpPr>
              <p:cNvPr id="108684" name="Freeform 431"/>
              <p:cNvSpPr>
                <a:spLocks/>
              </p:cNvSpPr>
              <p:nvPr/>
            </p:nvSpPr>
            <p:spPr bwMode="auto">
              <a:xfrm>
                <a:off x="976" y="3648"/>
                <a:ext cx="29" cy="37"/>
              </a:xfrm>
              <a:custGeom>
                <a:avLst/>
                <a:gdLst>
                  <a:gd name="T0" fmla="*/ 9 w 29"/>
                  <a:gd name="T1" fmla="*/ 0 h 37"/>
                  <a:gd name="T2" fmla="*/ 19 w 29"/>
                  <a:gd name="T3" fmla="*/ 0 h 37"/>
                  <a:gd name="T4" fmla="*/ 22 w 29"/>
                  <a:gd name="T5" fmla="*/ 2 h 37"/>
                  <a:gd name="T6" fmla="*/ 26 w 29"/>
                  <a:gd name="T7" fmla="*/ 5 h 37"/>
                  <a:gd name="T8" fmla="*/ 27 w 29"/>
                  <a:gd name="T9" fmla="*/ 9 h 37"/>
                  <a:gd name="T10" fmla="*/ 28 w 29"/>
                  <a:gd name="T11" fmla="*/ 15 h 37"/>
                  <a:gd name="T12" fmla="*/ 28 w 29"/>
                  <a:gd name="T13" fmla="*/ 20 h 37"/>
                  <a:gd name="T14" fmla="*/ 27 w 29"/>
                  <a:gd name="T15" fmla="*/ 26 h 37"/>
                  <a:gd name="T16" fmla="*/ 26 w 29"/>
                  <a:gd name="T17" fmla="*/ 31 h 37"/>
                  <a:gd name="T18" fmla="*/ 21 w 29"/>
                  <a:gd name="T19" fmla="*/ 35 h 37"/>
                  <a:gd name="T20" fmla="*/ 19 w 29"/>
                  <a:gd name="T21" fmla="*/ 36 h 37"/>
                  <a:gd name="T22" fmla="*/ 9 w 29"/>
                  <a:gd name="T23" fmla="*/ 36 h 37"/>
                  <a:gd name="T24" fmla="*/ 6 w 29"/>
                  <a:gd name="T25" fmla="*/ 35 h 37"/>
                  <a:gd name="T26" fmla="*/ 2 w 29"/>
                  <a:gd name="T27" fmla="*/ 31 h 37"/>
                  <a:gd name="T28" fmla="*/ 1 w 29"/>
                  <a:gd name="T29" fmla="*/ 27 h 37"/>
                  <a:gd name="T30" fmla="*/ 0 w 29"/>
                  <a:gd name="T31" fmla="*/ 22 h 37"/>
                  <a:gd name="T32" fmla="*/ 0 w 29"/>
                  <a:gd name="T33" fmla="*/ 15 h 37"/>
                  <a:gd name="T34" fmla="*/ 1 w 29"/>
                  <a:gd name="T35" fmla="*/ 9 h 37"/>
                  <a:gd name="T36" fmla="*/ 2 w 29"/>
                  <a:gd name="T37" fmla="*/ 5 h 37"/>
                  <a:gd name="T38" fmla="*/ 6 w 29"/>
                  <a:gd name="T39" fmla="*/ 2 h 37"/>
                  <a:gd name="T40" fmla="*/ 9 w 29"/>
                  <a:gd name="T41" fmla="*/ 0 h 3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9"/>
                  <a:gd name="T64" fmla="*/ 0 h 37"/>
                  <a:gd name="T65" fmla="*/ 29 w 29"/>
                  <a:gd name="T66" fmla="*/ 37 h 3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9" h="37">
                    <a:moveTo>
                      <a:pt x="9" y="0"/>
                    </a:moveTo>
                    <a:lnTo>
                      <a:pt x="19" y="0"/>
                    </a:lnTo>
                    <a:lnTo>
                      <a:pt x="22" y="2"/>
                    </a:lnTo>
                    <a:lnTo>
                      <a:pt x="26" y="5"/>
                    </a:lnTo>
                    <a:lnTo>
                      <a:pt x="27" y="9"/>
                    </a:lnTo>
                    <a:lnTo>
                      <a:pt x="28" y="15"/>
                    </a:lnTo>
                    <a:lnTo>
                      <a:pt x="28" y="20"/>
                    </a:lnTo>
                    <a:lnTo>
                      <a:pt x="27" y="26"/>
                    </a:lnTo>
                    <a:lnTo>
                      <a:pt x="26" y="31"/>
                    </a:lnTo>
                    <a:lnTo>
                      <a:pt x="21" y="35"/>
                    </a:lnTo>
                    <a:lnTo>
                      <a:pt x="19" y="36"/>
                    </a:lnTo>
                    <a:lnTo>
                      <a:pt x="9" y="36"/>
                    </a:lnTo>
                    <a:lnTo>
                      <a:pt x="6" y="35"/>
                    </a:lnTo>
                    <a:lnTo>
                      <a:pt x="2" y="31"/>
                    </a:lnTo>
                    <a:lnTo>
                      <a:pt x="1" y="27"/>
                    </a:lnTo>
                    <a:lnTo>
                      <a:pt x="0" y="22"/>
                    </a:lnTo>
                    <a:lnTo>
                      <a:pt x="0" y="15"/>
                    </a:lnTo>
                    <a:lnTo>
                      <a:pt x="1" y="9"/>
                    </a:lnTo>
                    <a:lnTo>
                      <a:pt x="2" y="5"/>
                    </a:lnTo>
                    <a:lnTo>
                      <a:pt x="6" y="2"/>
                    </a:lnTo>
                    <a:lnTo>
                      <a:pt x="9"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85" name="Freeform 432"/>
              <p:cNvSpPr>
                <a:spLocks/>
              </p:cNvSpPr>
              <p:nvPr/>
            </p:nvSpPr>
            <p:spPr bwMode="auto">
              <a:xfrm>
                <a:off x="989" y="3653"/>
                <a:ext cx="3" cy="28"/>
              </a:xfrm>
              <a:custGeom>
                <a:avLst/>
                <a:gdLst>
                  <a:gd name="T0" fmla="*/ 1 w 3"/>
                  <a:gd name="T1" fmla="*/ 0 h 28"/>
                  <a:gd name="T2" fmla="*/ 0 w 3"/>
                  <a:gd name="T3" fmla="*/ 2 h 28"/>
                  <a:gd name="T4" fmla="*/ 0 w 3"/>
                  <a:gd name="T5" fmla="*/ 5 h 28"/>
                  <a:gd name="T6" fmla="*/ 0 w 3"/>
                  <a:gd name="T7" fmla="*/ 22 h 28"/>
                  <a:gd name="T8" fmla="*/ 0 w 3"/>
                  <a:gd name="T9" fmla="*/ 25 h 28"/>
                  <a:gd name="T10" fmla="*/ 1 w 3"/>
                  <a:gd name="T11" fmla="*/ 27 h 28"/>
                  <a:gd name="T12" fmla="*/ 1 w 3"/>
                  <a:gd name="T13" fmla="*/ 27 h 28"/>
                  <a:gd name="T14" fmla="*/ 2 w 3"/>
                  <a:gd name="T15" fmla="*/ 25 h 28"/>
                  <a:gd name="T16" fmla="*/ 2 w 3"/>
                  <a:gd name="T17" fmla="*/ 22 h 28"/>
                  <a:gd name="T18" fmla="*/ 2 w 3"/>
                  <a:gd name="T19" fmla="*/ 5 h 28"/>
                  <a:gd name="T20" fmla="*/ 2 w 3"/>
                  <a:gd name="T21" fmla="*/ 2 h 28"/>
                  <a:gd name="T22" fmla="*/ 1 w 3"/>
                  <a:gd name="T23" fmla="*/ 0 h 28"/>
                  <a:gd name="T24" fmla="*/ 1 w 3"/>
                  <a:gd name="T25" fmla="*/ 0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
                  <a:gd name="T40" fmla="*/ 0 h 28"/>
                  <a:gd name="T41" fmla="*/ 3 w 3"/>
                  <a:gd name="T42" fmla="*/ 28 h 2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 h="28">
                    <a:moveTo>
                      <a:pt x="1" y="0"/>
                    </a:moveTo>
                    <a:lnTo>
                      <a:pt x="0" y="2"/>
                    </a:lnTo>
                    <a:lnTo>
                      <a:pt x="0" y="5"/>
                    </a:lnTo>
                    <a:lnTo>
                      <a:pt x="0" y="22"/>
                    </a:lnTo>
                    <a:lnTo>
                      <a:pt x="0" y="25"/>
                    </a:lnTo>
                    <a:lnTo>
                      <a:pt x="1" y="27"/>
                    </a:lnTo>
                    <a:lnTo>
                      <a:pt x="2" y="25"/>
                    </a:lnTo>
                    <a:lnTo>
                      <a:pt x="2" y="22"/>
                    </a:lnTo>
                    <a:lnTo>
                      <a:pt x="2" y="5"/>
                    </a:lnTo>
                    <a:lnTo>
                      <a:pt x="2" y="2"/>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75" name="Group 436"/>
            <p:cNvGrpSpPr>
              <a:grpSpLocks/>
            </p:cNvGrpSpPr>
            <p:nvPr/>
          </p:nvGrpSpPr>
          <p:grpSpPr bwMode="auto">
            <a:xfrm>
              <a:off x="1013" y="3648"/>
              <a:ext cx="60" cy="36"/>
              <a:chOff x="1013" y="3648"/>
              <a:chExt cx="60" cy="36"/>
            </a:xfrm>
          </p:grpSpPr>
          <p:sp>
            <p:nvSpPr>
              <p:cNvPr id="108682" name="Freeform 434"/>
              <p:cNvSpPr>
                <a:spLocks/>
              </p:cNvSpPr>
              <p:nvPr/>
            </p:nvSpPr>
            <p:spPr bwMode="auto">
              <a:xfrm>
                <a:off x="1013" y="3648"/>
                <a:ext cx="27" cy="36"/>
              </a:xfrm>
              <a:custGeom>
                <a:avLst/>
                <a:gdLst>
                  <a:gd name="T0" fmla="*/ 0 w 27"/>
                  <a:gd name="T1" fmla="*/ 0 h 36"/>
                  <a:gd name="T2" fmla="*/ 16 w 27"/>
                  <a:gd name="T3" fmla="*/ 0 h 36"/>
                  <a:gd name="T4" fmla="*/ 16 w 27"/>
                  <a:gd name="T5" fmla="*/ 2 h 36"/>
                  <a:gd name="T6" fmla="*/ 12 w 27"/>
                  <a:gd name="T7" fmla="*/ 2 h 36"/>
                  <a:gd name="T8" fmla="*/ 12 w 27"/>
                  <a:gd name="T9" fmla="*/ 31 h 36"/>
                  <a:gd name="T10" fmla="*/ 16 w 27"/>
                  <a:gd name="T11" fmla="*/ 31 h 36"/>
                  <a:gd name="T12" fmla="*/ 23 w 27"/>
                  <a:gd name="T13" fmla="*/ 26 h 36"/>
                  <a:gd name="T14" fmla="*/ 26 w 27"/>
                  <a:gd name="T15" fmla="*/ 26 h 36"/>
                  <a:gd name="T16" fmla="*/ 26 w 27"/>
                  <a:gd name="T17" fmla="*/ 35 h 36"/>
                  <a:gd name="T18" fmla="*/ 1 w 27"/>
                  <a:gd name="T19" fmla="*/ 35 h 36"/>
                  <a:gd name="T20" fmla="*/ 1 w 27"/>
                  <a:gd name="T21" fmla="*/ 33 h 36"/>
                  <a:gd name="T22" fmla="*/ 3 w 27"/>
                  <a:gd name="T23" fmla="*/ 33 h 36"/>
                  <a:gd name="T24" fmla="*/ 3 w 27"/>
                  <a:gd name="T25" fmla="*/ 2 h 36"/>
                  <a:gd name="T26" fmla="*/ 0 w 27"/>
                  <a:gd name="T27" fmla="*/ 2 h 36"/>
                  <a:gd name="T28" fmla="*/ 0 w 27"/>
                  <a:gd name="T29" fmla="*/ 0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36"/>
                  <a:gd name="T47" fmla="*/ 27 w 27"/>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36">
                    <a:moveTo>
                      <a:pt x="0" y="0"/>
                    </a:moveTo>
                    <a:lnTo>
                      <a:pt x="16" y="0"/>
                    </a:lnTo>
                    <a:lnTo>
                      <a:pt x="16" y="2"/>
                    </a:lnTo>
                    <a:lnTo>
                      <a:pt x="12" y="2"/>
                    </a:lnTo>
                    <a:lnTo>
                      <a:pt x="12" y="31"/>
                    </a:lnTo>
                    <a:lnTo>
                      <a:pt x="16" y="31"/>
                    </a:lnTo>
                    <a:lnTo>
                      <a:pt x="23" y="26"/>
                    </a:lnTo>
                    <a:lnTo>
                      <a:pt x="26" y="26"/>
                    </a:lnTo>
                    <a:lnTo>
                      <a:pt x="26" y="35"/>
                    </a:lnTo>
                    <a:lnTo>
                      <a:pt x="1" y="35"/>
                    </a:lnTo>
                    <a:lnTo>
                      <a:pt x="1"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83" name="Freeform 435"/>
              <p:cNvSpPr>
                <a:spLocks/>
              </p:cNvSpPr>
              <p:nvPr/>
            </p:nvSpPr>
            <p:spPr bwMode="auto">
              <a:xfrm>
                <a:off x="1047" y="3648"/>
                <a:ext cx="26" cy="36"/>
              </a:xfrm>
              <a:custGeom>
                <a:avLst/>
                <a:gdLst>
                  <a:gd name="T0" fmla="*/ 0 w 26"/>
                  <a:gd name="T1" fmla="*/ 0 h 36"/>
                  <a:gd name="T2" fmla="*/ 16 w 26"/>
                  <a:gd name="T3" fmla="*/ 0 h 36"/>
                  <a:gd name="T4" fmla="*/ 16 w 26"/>
                  <a:gd name="T5" fmla="*/ 2 h 36"/>
                  <a:gd name="T6" fmla="*/ 11 w 26"/>
                  <a:gd name="T7" fmla="*/ 2 h 36"/>
                  <a:gd name="T8" fmla="*/ 11 w 26"/>
                  <a:gd name="T9" fmla="*/ 31 h 36"/>
                  <a:gd name="T10" fmla="*/ 16 w 26"/>
                  <a:gd name="T11" fmla="*/ 31 h 36"/>
                  <a:gd name="T12" fmla="*/ 22 w 26"/>
                  <a:gd name="T13" fmla="*/ 26 h 36"/>
                  <a:gd name="T14" fmla="*/ 25 w 26"/>
                  <a:gd name="T15" fmla="*/ 26 h 36"/>
                  <a:gd name="T16" fmla="*/ 25 w 26"/>
                  <a:gd name="T17" fmla="*/ 35 h 36"/>
                  <a:gd name="T18" fmla="*/ 0 w 26"/>
                  <a:gd name="T19" fmla="*/ 35 h 36"/>
                  <a:gd name="T20" fmla="*/ 0 w 26"/>
                  <a:gd name="T21" fmla="*/ 33 h 36"/>
                  <a:gd name="T22" fmla="*/ 3 w 26"/>
                  <a:gd name="T23" fmla="*/ 33 h 36"/>
                  <a:gd name="T24" fmla="*/ 3 w 26"/>
                  <a:gd name="T25" fmla="*/ 2 h 36"/>
                  <a:gd name="T26" fmla="*/ 0 w 26"/>
                  <a:gd name="T27" fmla="*/ 2 h 36"/>
                  <a:gd name="T28" fmla="*/ 0 w 26"/>
                  <a:gd name="T29" fmla="*/ 0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
                  <a:gd name="T46" fmla="*/ 0 h 36"/>
                  <a:gd name="T47" fmla="*/ 26 w 26"/>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 h="36">
                    <a:moveTo>
                      <a:pt x="0" y="0"/>
                    </a:moveTo>
                    <a:lnTo>
                      <a:pt x="16" y="0"/>
                    </a:lnTo>
                    <a:lnTo>
                      <a:pt x="16" y="2"/>
                    </a:lnTo>
                    <a:lnTo>
                      <a:pt x="11" y="2"/>
                    </a:lnTo>
                    <a:lnTo>
                      <a:pt x="11" y="31"/>
                    </a:lnTo>
                    <a:lnTo>
                      <a:pt x="16" y="31"/>
                    </a:lnTo>
                    <a:lnTo>
                      <a:pt x="22" y="26"/>
                    </a:lnTo>
                    <a:lnTo>
                      <a:pt x="25" y="26"/>
                    </a:lnTo>
                    <a:lnTo>
                      <a:pt x="25" y="35"/>
                    </a:lnTo>
                    <a:lnTo>
                      <a:pt x="0" y="35"/>
                    </a:lnTo>
                    <a:lnTo>
                      <a:pt x="0" y="33"/>
                    </a:lnTo>
                    <a:lnTo>
                      <a:pt x="3" y="33"/>
                    </a:lnTo>
                    <a:lnTo>
                      <a:pt x="3" y="2"/>
                    </a:lnTo>
                    <a:lnTo>
                      <a:pt x="0" y="2"/>
                    </a:lnTo>
                    <a:lnTo>
                      <a:pt x="0"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76" name="Group 439"/>
            <p:cNvGrpSpPr>
              <a:grpSpLocks/>
            </p:cNvGrpSpPr>
            <p:nvPr/>
          </p:nvGrpSpPr>
          <p:grpSpPr bwMode="auto">
            <a:xfrm>
              <a:off x="1079" y="3649"/>
              <a:ext cx="42" cy="36"/>
              <a:chOff x="1079" y="3649"/>
              <a:chExt cx="42" cy="36"/>
            </a:xfrm>
          </p:grpSpPr>
          <p:sp>
            <p:nvSpPr>
              <p:cNvPr id="108680" name="Freeform 437"/>
              <p:cNvSpPr>
                <a:spLocks/>
              </p:cNvSpPr>
              <p:nvPr/>
            </p:nvSpPr>
            <p:spPr bwMode="auto">
              <a:xfrm>
                <a:off x="1079" y="3649"/>
                <a:ext cx="42" cy="36"/>
              </a:xfrm>
              <a:custGeom>
                <a:avLst/>
                <a:gdLst>
                  <a:gd name="T0" fmla="*/ 24 w 42"/>
                  <a:gd name="T1" fmla="*/ 0 h 36"/>
                  <a:gd name="T2" fmla="*/ 38 w 42"/>
                  <a:gd name="T3" fmla="*/ 32 h 36"/>
                  <a:gd name="T4" fmla="*/ 41 w 42"/>
                  <a:gd name="T5" fmla="*/ 32 h 36"/>
                  <a:gd name="T6" fmla="*/ 41 w 42"/>
                  <a:gd name="T7" fmla="*/ 35 h 36"/>
                  <a:gd name="T8" fmla="*/ 18 w 42"/>
                  <a:gd name="T9" fmla="*/ 35 h 36"/>
                  <a:gd name="T10" fmla="*/ 18 w 42"/>
                  <a:gd name="T11" fmla="*/ 32 h 36"/>
                  <a:gd name="T12" fmla="*/ 22 w 42"/>
                  <a:gd name="T13" fmla="*/ 32 h 36"/>
                  <a:gd name="T14" fmla="*/ 18 w 42"/>
                  <a:gd name="T15" fmla="*/ 22 h 36"/>
                  <a:gd name="T16" fmla="*/ 10 w 42"/>
                  <a:gd name="T17" fmla="*/ 22 h 36"/>
                  <a:gd name="T18" fmla="*/ 7 w 42"/>
                  <a:gd name="T19" fmla="*/ 32 h 36"/>
                  <a:gd name="T20" fmla="*/ 11 w 42"/>
                  <a:gd name="T21" fmla="*/ 32 h 36"/>
                  <a:gd name="T22" fmla="*/ 11 w 42"/>
                  <a:gd name="T23" fmla="*/ 35 h 36"/>
                  <a:gd name="T24" fmla="*/ 0 w 42"/>
                  <a:gd name="T25" fmla="*/ 35 h 36"/>
                  <a:gd name="T26" fmla="*/ 0 w 42"/>
                  <a:gd name="T27" fmla="*/ 32 h 36"/>
                  <a:gd name="T28" fmla="*/ 3 w 42"/>
                  <a:gd name="T29" fmla="*/ 32 h 36"/>
                  <a:gd name="T30" fmla="*/ 14 w 42"/>
                  <a:gd name="T31" fmla="*/ 0 h 36"/>
                  <a:gd name="T32" fmla="*/ 24 w 42"/>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2"/>
                  <a:gd name="T52" fmla="*/ 0 h 36"/>
                  <a:gd name="T53" fmla="*/ 42 w 42"/>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2" h="36">
                    <a:moveTo>
                      <a:pt x="24" y="0"/>
                    </a:moveTo>
                    <a:lnTo>
                      <a:pt x="38" y="32"/>
                    </a:lnTo>
                    <a:lnTo>
                      <a:pt x="41" y="32"/>
                    </a:lnTo>
                    <a:lnTo>
                      <a:pt x="41" y="35"/>
                    </a:lnTo>
                    <a:lnTo>
                      <a:pt x="18" y="35"/>
                    </a:lnTo>
                    <a:lnTo>
                      <a:pt x="18" y="32"/>
                    </a:lnTo>
                    <a:lnTo>
                      <a:pt x="22" y="32"/>
                    </a:lnTo>
                    <a:lnTo>
                      <a:pt x="18" y="22"/>
                    </a:lnTo>
                    <a:lnTo>
                      <a:pt x="10" y="22"/>
                    </a:lnTo>
                    <a:lnTo>
                      <a:pt x="7" y="32"/>
                    </a:lnTo>
                    <a:lnTo>
                      <a:pt x="11" y="32"/>
                    </a:lnTo>
                    <a:lnTo>
                      <a:pt x="11" y="35"/>
                    </a:lnTo>
                    <a:lnTo>
                      <a:pt x="0" y="35"/>
                    </a:lnTo>
                    <a:lnTo>
                      <a:pt x="0" y="32"/>
                    </a:lnTo>
                    <a:lnTo>
                      <a:pt x="3" y="32"/>
                    </a:lnTo>
                    <a:lnTo>
                      <a:pt x="14" y="0"/>
                    </a:lnTo>
                    <a:lnTo>
                      <a:pt x="24"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81" name="Freeform 438"/>
              <p:cNvSpPr>
                <a:spLocks/>
              </p:cNvSpPr>
              <p:nvPr/>
            </p:nvSpPr>
            <p:spPr bwMode="auto">
              <a:xfrm>
                <a:off x="1092" y="3660"/>
                <a:ext cx="2" cy="4"/>
              </a:xfrm>
              <a:custGeom>
                <a:avLst/>
                <a:gdLst>
                  <a:gd name="T0" fmla="*/ 1 w 2"/>
                  <a:gd name="T1" fmla="*/ 0 h 4"/>
                  <a:gd name="T2" fmla="*/ 1 w 2"/>
                  <a:gd name="T3" fmla="*/ 3 h 4"/>
                  <a:gd name="T4" fmla="*/ 0 w 2"/>
                  <a:gd name="T5" fmla="*/ 3 h 4"/>
                  <a:gd name="T6" fmla="*/ 1 w 2"/>
                  <a:gd name="T7" fmla="*/ 0 h 4"/>
                  <a:gd name="T8" fmla="*/ 0 60000 65536"/>
                  <a:gd name="T9" fmla="*/ 0 60000 65536"/>
                  <a:gd name="T10" fmla="*/ 0 60000 65536"/>
                  <a:gd name="T11" fmla="*/ 0 60000 65536"/>
                  <a:gd name="T12" fmla="*/ 0 w 2"/>
                  <a:gd name="T13" fmla="*/ 0 h 4"/>
                  <a:gd name="T14" fmla="*/ 2 w 2"/>
                  <a:gd name="T15" fmla="*/ 4 h 4"/>
                </a:gdLst>
                <a:ahLst/>
                <a:cxnLst>
                  <a:cxn ang="T8">
                    <a:pos x="T0" y="T1"/>
                  </a:cxn>
                  <a:cxn ang="T9">
                    <a:pos x="T2" y="T3"/>
                  </a:cxn>
                  <a:cxn ang="T10">
                    <a:pos x="T4" y="T5"/>
                  </a:cxn>
                  <a:cxn ang="T11">
                    <a:pos x="T6" y="T7"/>
                  </a:cxn>
                </a:cxnLst>
                <a:rect l="T12" t="T13" r="T14" b="T15"/>
                <a:pathLst>
                  <a:path w="2" h="4">
                    <a:moveTo>
                      <a:pt x="1" y="0"/>
                    </a:moveTo>
                    <a:lnTo>
                      <a:pt x="1" y="3"/>
                    </a:lnTo>
                    <a:lnTo>
                      <a:pt x="0" y="3"/>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77" name="Group 442"/>
            <p:cNvGrpSpPr>
              <a:grpSpLocks/>
            </p:cNvGrpSpPr>
            <p:nvPr/>
          </p:nvGrpSpPr>
          <p:grpSpPr bwMode="auto">
            <a:xfrm>
              <a:off x="931" y="3650"/>
              <a:ext cx="35" cy="35"/>
              <a:chOff x="931" y="3650"/>
              <a:chExt cx="35" cy="35"/>
            </a:xfrm>
          </p:grpSpPr>
          <p:sp>
            <p:nvSpPr>
              <p:cNvPr id="108678" name="Freeform 440"/>
              <p:cNvSpPr>
                <a:spLocks/>
              </p:cNvSpPr>
              <p:nvPr/>
            </p:nvSpPr>
            <p:spPr bwMode="auto">
              <a:xfrm>
                <a:off x="931" y="3650"/>
                <a:ext cx="35" cy="35"/>
              </a:xfrm>
              <a:custGeom>
                <a:avLst/>
                <a:gdLst>
                  <a:gd name="T0" fmla="*/ 13 w 35"/>
                  <a:gd name="T1" fmla="*/ 0 h 35"/>
                  <a:gd name="T2" fmla="*/ 24 w 35"/>
                  <a:gd name="T3" fmla="*/ 0 h 35"/>
                  <a:gd name="T4" fmla="*/ 27 w 35"/>
                  <a:gd name="T5" fmla="*/ 1 h 35"/>
                  <a:gd name="T6" fmla="*/ 32 w 35"/>
                  <a:gd name="T7" fmla="*/ 4 h 35"/>
                  <a:gd name="T8" fmla="*/ 33 w 35"/>
                  <a:gd name="T9" fmla="*/ 9 h 35"/>
                  <a:gd name="T10" fmla="*/ 34 w 35"/>
                  <a:gd name="T11" fmla="*/ 14 h 35"/>
                  <a:gd name="T12" fmla="*/ 34 w 35"/>
                  <a:gd name="T13" fmla="*/ 19 h 35"/>
                  <a:gd name="T14" fmla="*/ 33 w 35"/>
                  <a:gd name="T15" fmla="*/ 25 h 35"/>
                  <a:gd name="T16" fmla="*/ 32 w 35"/>
                  <a:gd name="T17" fmla="*/ 29 h 35"/>
                  <a:gd name="T18" fmla="*/ 26 w 35"/>
                  <a:gd name="T19" fmla="*/ 33 h 35"/>
                  <a:gd name="T20" fmla="*/ 23 w 35"/>
                  <a:gd name="T21" fmla="*/ 34 h 35"/>
                  <a:gd name="T22" fmla="*/ 13 w 35"/>
                  <a:gd name="T23" fmla="*/ 34 h 35"/>
                  <a:gd name="T24" fmla="*/ 0 w 35"/>
                  <a:gd name="T25" fmla="*/ 34 h 35"/>
                  <a:gd name="T26" fmla="*/ 1 w 35"/>
                  <a:gd name="T27" fmla="*/ 31 h 35"/>
                  <a:gd name="T28" fmla="*/ 4 w 35"/>
                  <a:gd name="T29" fmla="*/ 31 h 35"/>
                  <a:gd name="T30" fmla="*/ 4 w 35"/>
                  <a:gd name="T31" fmla="*/ 21 h 35"/>
                  <a:gd name="T32" fmla="*/ 4 w 35"/>
                  <a:gd name="T33" fmla="*/ 14 h 35"/>
                  <a:gd name="T34" fmla="*/ 4 w 35"/>
                  <a:gd name="T35" fmla="*/ 9 h 35"/>
                  <a:gd name="T36" fmla="*/ 4 w 35"/>
                  <a:gd name="T37" fmla="*/ 3 h 35"/>
                  <a:gd name="T38" fmla="*/ 0 w 35"/>
                  <a:gd name="T39" fmla="*/ 3 h 35"/>
                  <a:gd name="T40" fmla="*/ 0 w 35"/>
                  <a:gd name="T41" fmla="*/ 0 h 35"/>
                  <a:gd name="T42" fmla="*/ 13 w 35"/>
                  <a:gd name="T43" fmla="*/ 0 h 3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5"/>
                  <a:gd name="T67" fmla="*/ 0 h 35"/>
                  <a:gd name="T68" fmla="*/ 35 w 35"/>
                  <a:gd name="T69" fmla="*/ 35 h 3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5" h="35">
                    <a:moveTo>
                      <a:pt x="13" y="0"/>
                    </a:moveTo>
                    <a:lnTo>
                      <a:pt x="24" y="0"/>
                    </a:lnTo>
                    <a:lnTo>
                      <a:pt x="27" y="1"/>
                    </a:lnTo>
                    <a:lnTo>
                      <a:pt x="32" y="4"/>
                    </a:lnTo>
                    <a:lnTo>
                      <a:pt x="33" y="9"/>
                    </a:lnTo>
                    <a:lnTo>
                      <a:pt x="34" y="14"/>
                    </a:lnTo>
                    <a:lnTo>
                      <a:pt x="34" y="19"/>
                    </a:lnTo>
                    <a:lnTo>
                      <a:pt x="33" y="25"/>
                    </a:lnTo>
                    <a:lnTo>
                      <a:pt x="32" y="29"/>
                    </a:lnTo>
                    <a:lnTo>
                      <a:pt x="26" y="33"/>
                    </a:lnTo>
                    <a:lnTo>
                      <a:pt x="23" y="34"/>
                    </a:lnTo>
                    <a:lnTo>
                      <a:pt x="13" y="34"/>
                    </a:lnTo>
                    <a:lnTo>
                      <a:pt x="0" y="34"/>
                    </a:lnTo>
                    <a:lnTo>
                      <a:pt x="1" y="31"/>
                    </a:lnTo>
                    <a:lnTo>
                      <a:pt x="4" y="31"/>
                    </a:lnTo>
                    <a:lnTo>
                      <a:pt x="4" y="21"/>
                    </a:lnTo>
                    <a:lnTo>
                      <a:pt x="4" y="14"/>
                    </a:lnTo>
                    <a:lnTo>
                      <a:pt x="4" y="9"/>
                    </a:lnTo>
                    <a:lnTo>
                      <a:pt x="4" y="3"/>
                    </a:lnTo>
                    <a:lnTo>
                      <a:pt x="0" y="3"/>
                    </a:lnTo>
                    <a:lnTo>
                      <a:pt x="0" y="0"/>
                    </a:lnTo>
                    <a:lnTo>
                      <a:pt x="13" y="0"/>
                    </a:lnTo>
                  </a:path>
                </a:pathLst>
              </a:custGeom>
              <a:solidFill>
                <a:srgbClr val="BFFFBF"/>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79" name="Freeform 441"/>
              <p:cNvSpPr>
                <a:spLocks/>
              </p:cNvSpPr>
              <p:nvPr/>
            </p:nvSpPr>
            <p:spPr bwMode="auto">
              <a:xfrm>
                <a:off x="949" y="3655"/>
                <a:ext cx="3" cy="26"/>
              </a:xfrm>
              <a:custGeom>
                <a:avLst/>
                <a:gdLst>
                  <a:gd name="T0" fmla="*/ 1 w 3"/>
                  <a:gd name="T1" fmla="*/ 0 h 26"/>
                  <a:gd name="T2" fmla="*/ 0 w 3"/>
                  <a:gd name="T3" fmla="*/ 0 h 26"/>
                  <a:gd name="T4" fmla="*/ 0 w 3"/>
                  <a:gd name="T5" fmla="*/ 25 h 26"/>
                  <a:gd name="T6" fmla="*/ 1 w 3"/>
                  <a:gd name="T7" fmla="*/ 25 h 26"/>
                  <a:gd name="T8" fmla="*/ 1 w 3"/>
                  <a:gd name="T9" fmla="*/ 25 h 26"/>
                  <a:gd name="T10" fmla="*/ 2 w 3"/>
                  <a:gd name="T11" fmla="*/ 23 h 26"/>
                  <a:gd name="T12" fmla="*/ 2 w 3"/>
                  <a:gd name="T13" fmla="*/ 21 h 26"/>
                  <a:gd name="T14" fmla="*/ 2 w 3"/>
                  <a:gd name="T15" fmla="*/ 4 h 26"/>
                  <a:gd name="T16" fmla="*/ 2 w 3"/>
                  <a:gd name="T17" fmla="*/ 2 h 26"/>
                  <a:gd name="T18" fmla="*/ 1 w 3"/>
                  <a:gd name="T19" fmla="*/ 0 h 26"/>
                  <a:gd name="T20" fmla="*/ 1 w 3"/>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
                  <a:gd name="T34" fmla="*/ 0 h 26"/>
                  <a:gd name="T35" fmla="*/ 3 w 3"/>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 h="26">
                    <a:moveTo>
                      <a:pt x="1" y="0"/>
                    </a:moveTo>
                    <a:lnTo>
                      <a:pt x="0" y="0"/>
                    </a:lnTo>
                    <a:lnTo>
                      <a:pt x="0" y="25"/>
                    </a:lnTo>
                    <a:lnTo>
                      <a:pt x="1" y="25"/>
                    </a:lnTo>
                    <a:lnTo>
                      <a:pt x="2" y="23"/>
                    </a:lnTo>
                    <a:lnTo>
                      <a:pt x="2" y="21"/>
                    </a:lnTo>
                    <a:lnTo>
                      <a:pt x="2" y="4"/>
                    </a:lnTo>
                    <a:lnTo>
                      <a:pt x="2" y="2"/>
                    </a:lnTo>
                    <a:lnTo>
                      <a:pt x="1"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grpSp>
        <p:nvGrpSpPr>
          <p:cNvPr id="108641" name="Group 473"/>
          <p:cNvGrpSpPr>
            <a:grpSpLocks/>
          </p:cNvGrpSpPr>
          <p:nvPr/>
        </p:nvGrpSpPr>
        <p:grpSpPr bwMode="auto">
          <a:xfrm>
            <a:off x="1104900" y="5233988"/>
            <a:ext cx="909638" cy="49212"/>
            <a:chOff x="696" y="3297"/>
            <a:chExt cx="573" cy="31"/>
          </a:xfrm>
        </p:grpSpPr>
        <p:grpSp>
          <p:nvGrpSpPr>
            <p:cNvPr id="108642" name="Group 447"/>
            <p:cNvGrpSpPr>
              <a:grpSpLocks/>
            </p:cNvGrpSpPr>
            <p:nvPr/>
          </p:nvGrpSpPr>
          <p:grpSpPr bwMode="auto">
            <a:xfrm>
              <a:off x="696" y="3297"/>
              <a:ext cx="57" cy="31"/>
              <a:chOff x="696" y="3297"/>
              <a:chExt cx="57" cy="31"/>
            </a:xfrm>
          </p:grpSpPr>
          <p:sp>
            <p:nvSpPr>
              <p:cNvPr id="108668" name="Freeform 444"/>
              <p:cNvSpPr>
                <a:spLocks/>
              </p:cNvSpPr>
              <p:nvPr/>
            </p:nvSpPr>
            <p:spPr bwMode="auto">
              <a:xfrm>
                <a:off x="696" y="3297"/>
                <a:ext cx="11" cy="31"/>
              </a:xfrm>
              <a:custGeom>
                <a:avLst/>
                <a:gdLst>
                  <a:gd name="T0" fmla="*/ 0 w 11"/>
                  <a:gd name="T1" fmla="*/ 0 h 31"/>
                  <a:gd name="T2" fmla="*/ 10 w 11"/>
                  <a:gd name="T3" fmla="*/ 0 h 31"/>
                  <a:gd name="T4" fmla="*/ 10 w 11"/>
                  <a:gd name="T5" fmla="*/ 6 h 31"/>
                  <a:gd name="T6" fmla="*/ 8 w 11"/>
                  <a:gd name="T7" fmla="*/ 6 h 31"/>
                  <a:gd name="T8" fmla="*/ 8 w 11"/>
                  <a:gd name="T9" fmla="*/ 30 h 31"/>
                  <a:gd name="T10" fmla="*/ 3 w 11"/>
                  <a:gd name="T11" fmla="*/ 30 h 31"/>
                  <a:gd name="T12" fmla="*/ 3 w 11"/>
                  <a:gd name="T13" fmla="*/ 6 h 31"/>
                  <a:gd name="T14" fmla="*/ 0 w 11"/>
                  <a:gd name="T15" fmla="*/ 6 h 31"/>
                  <a:gd name="T16" fmla="*/ 0 w 11"/>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1"/>
                  <a:gd name="T29" fmla="*/ 11 w 1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69" name="Freeform 445"/>
              <p:cNvSpPr>
                <a:spLocks/>
              </p:cNvSpPr>
              <p:nvPr/>
            </p:nvSpPr>
            <p:spPr bwMode="auto">
              <a:xfrm>
                <a:off x="716" y="3297"/>
                <a:ext cx="17" cy="31"/>
              </a:xfrm>
              <a:custGeom>
                <a:avLst/>
                <a:gdLst>
                  <a:gd name="T0" fmla="*/ 0 w 17"/>
                  <a:gd name="T1" fmla="*/ 0 h 31"/>
                  <a:gd name="T2" fmla="*/ 5 w 17"/>
                  <a:gd name="T3" fmla="*/ 0 h 31"/>
                  <a:gd name="T4" fmla="*/ 5 w 17"/>
                  <a:gd name="T5" fmla="*/ 12 h 31"/>
                  <a:gd name="T6" fmla="*/ 11 w 17"/>
                  <a:gd name="T7" fmla="*/ 12 h 31"/>
                  <a:gd name="T8" fmla="*/ 11 w 17"/>
                  <a:gd name="T9" fmla="*/ 0 h 31"/>
                  <a:gd name="T10" fmla="*/ 16 w 17"/>
                  <a:gd name="T11" fmla="*/ 0 h 31"/>
                  <a:gd name="T12" fmla="*/ 16 w 17"/>
                  <a:gd name="T13" fmla="*/ 30 h 31"/>
                  <a:gd name="T14" fmla="*/ 11 w 17"/>
                  <a:gd name="T15" fmla="*/ 30 h 31"/>
                  <a:gd name="T16" fmla="*/ 11 w 17"/>
                  <a:gd name="T17" fmla="*/ 17 h 31"/>
                  <a:gd name="T18" fmla="*/ 5 w 17"/>
                  <a:gd name="T19" fmla="*/ 17 h 31"/>
                  <a:gd name="T20" fmla="*/ 5 w 17"/>
                  <a:gd name="T21" fmla="*/ 30 h 31"/>
                  <a:gd name="T22" fmla="*/ 0 w 17"/>
                  <a:gd name="T23" fmla="*/ 30 h 31"/>
                  <a:gd name="T24" fmla="*/ 0 w 17"/>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31"/>
                  <a:gd name="T41" fmla="*/ 17 w 17"/>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31">
                    <a:moveTo>
                      <a:pt x="0" y="0"/>
                    </a:moveTo>
                    <a:lnTo>
                      <a:pt x="5" y="0"/>
                    </a:lnTo>
                    <a:lnTo>
                      <a:pt x="5" y="12"/>
                    </a:lnTo>
                    <a:lnTo>
                      <a:pt x="11" y="12"/>
                    </a:lnTo>
                    <a:lnTo>
                      <a:pt x="11" y="0"/>
                    </a:lnTo>
                    <a:lnTo>
                      <a:pt x="16" y="0"/>
                    </a:lnTo>
                    <a:lnTo>
                      <a:pt x="16" y="30"/>
                    </a:lnTo>
                    <a:lnTo>
                      <a:pt x="11" y="30"/>
                    </a:lnTo>
                    <a:lnTo>
                      <a:pt x="11" y="17"/>
                    </a:lnTo>
                    <a:lnTo>
                      <a:pt x="5" y="17"/>
                    </a:lnTo>
                    <a:lnTo>
                      <a:pt x="5" y="3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70" name="Freeform 446"/>
              <p:cNvSpPr>
                <a:spLocks/>
              </p:cNvSpPr>
              <p:nvPr/>
            </p:nvSpPr>
            <p:spPr bwMode="auto">
              <a:xfrm>
                <a:off x="742" y="3297"/>
                <a:ext cx="11" cy="31"/>
              </a:xfrm>
              <a:custGeom>
                <a:avLst/>
                <a:gdLst>
                  <a:gd name="T0" fmla="*/ 0 w 11"/>
                  <a:gd name="T1" fmla="*/ 0 h 31"/>
                  <a:gd name="T2" fmla="*/ 10 w 11"/>
                  <a:gd name="T3" fmla="*/ 0 h 31"/>
                  <a:gd name="T4" fmla="*/ 10 w 11"/>
                  <a:gd name="T5" fmla="*/ 6 h 31"/>
                  <a:gd name="T6" fmla="*/ 5 w 11"/>
                  <a:gd name="T7" fmla="*/ 6 h 31"/>
                  <a:gd name="T8" fmla="*/ 5 w 11"/>
                  <a:gd name="T9" fmla="*/ 12 h 31"/>
                  <a:gd name="T10" fmla="*/ 9 w 11"/>
                  <a:gd name="T11" fmla="*/ 12 h 31"/>
                  <a:gd name="T12" fmla="*/ 9 w 11"/>
                  <a:gd name="T13" fmla="*/ 17 h 31"/>
                  <a:gd name="T14" fmla="*/ 5 w 11"/>
                  <a:gd name="T15" fmla="*/ 17 h 31"/>
                  <a:gd name="T16" fmla="*/ 5 w 11"/>
                  <a:gd name="T17" fmla="*/ 24 h 31"/>
                  <a:gd name="T18" fmla="*/ 10 w 11"/>
                  <a:gd name="T19" fmla="*/ 24 h 31"/>
                  <a:gd name="T20" fmla="*/ 10 w 11"/>
                  <a:gd name="T21" fmla="*/ 30 h 31"/>
                  <a:gd name="T22" fmla="*/ 0 w 11"/>
                  <a:gd name="T23" fmla="*/ 30 h 31"/>
                  <a:gd name="T24" fmla="*/ 0 w 11"/>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31"/>
                  <a:gd name="T41" fmla="*/ 11 w 11"/>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43" name="Group 454"/>
            <p:cNvGrpSpPr>
              <a:grpSpLocks/>
            </p:cNvGrpSpPr>
            <p:nvPr/>
          </p:nvGrpSpPr>
          <p:grpSpPr bwMode="auto">
            <a:xfrm>
              <a:off x="774" y="3297"/>
              <a:ext cx="118" cy="31"/>
              <a:chOff x="774" y="3297"/>
              <a:chExt cx="118" cy="31"/>
            </a:xfrm>
          </p:grpSpPr>
          <p:sp>
            <p:nvSpPr>
              <p:cNvPr id="108662" name="Freeform 448"/>
              <p:cNvSpPr>
                <a:spLocks/>
              </p:cNvSpPr>
              <p:nvPr/>
            </p:nvSpPr>
            <p:spPr bwMode="auto">
              <a:xfrm>
                <a:off x="774" y="3297"/>
                <a:ext cx="14" cy="31"/>
              </a:xfrm>
              <a:custGeom>
                <a:avLst/>
                <a:gdLst>
                  <a:gd name="T0" fmla="*/ 0 w 14"/>
                  <a:gd name="T1" fmla="*/ 0 h 31"/>
                  <a:gd name="T2" fmla="*/ 5 w 14"/>
                  <a:gd name="T3" fmla="*/ 0 h 31"/>
                  <a:gd name="T4" fmla="*/ 5 w 14"/>
                  <a:gd name="T5" fmla="*/ 24 h 31"/>
                  <a:gd name="T6" fmla="*/ 8 w 14"/>
                  <a:gd name="T7" fmla="*/ 24 h 31"/>
                  <a:gd name="T8" fmla="*/ 8 w 14"/>
                  <a:gd name="T9" fmla="*/ 0 h 31"/>
                  <a:gd name="T10" fmla="*/ 13 w 14"/>
                  <a:gd name="T11" fmla="*/ 0 h 31"/>
                  <a:gd name="T12" fmla="*/ 13 w 14"/>
                  <a:gd name="T13" fmla="*/ 26 h 31"/>
                  <a:gd name="T14" fmla="*/ 9 w 14"/>
                  <a:gd name="T15" fmla="*/ 30 h 31"/>
                  <a:gd name="T16" fmla="*/ 3 w 14"/>
                  <a:gd name="T17" fmla="*/ 30 h 31"/>
                  <a:gd name="T18" fmla="*/ 0 w 14"/>
                  <a:gd name="T19" fmla="*/ 26 h 31"/>
                  <a:gd name="T20" fmla="*/ 0 w 14"/>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31"/>
                  <a:gd name="T35" fmla="*/ 14 w 14"/>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31">
                    <a:moveTo>
                      <a:pt x="0" y="0"/>
                    </a:moveTo>
                    <a:lnTo>
                      <a:pt x="5" y="0"/>
                    </a:lnTo>
                    <a:lnTo>
                      <a:pt x="5" y="24"/>
                    </a:lnTo>
                    <a:lnTo>
                      <a:pt x="8" y="24"/>
                    </a:lnTo>
                    <a:lnTo>
                      <a:pt x="8" y="0"/>
                    </a:lnTo>
                    <a:lnTo>
                      <a:pt x="13" y="0"/>
                    </a:lnTo>
                    <a:lnTo>
                      <a:pt x="13" y="26"/>
                    </a:lnTo>
                    <a:lnTo>
                      <a:pt x="9" y="30"/>
                    </a:lnTo>
                    <a:lnTo>
                      <a:pt x="3" y="30"/>
                    </a:lnTo>
                    <a:lnTo>
                      <a:pt x="0" y="26"/>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63" name="Freeform 449"/>
              <p:cNvSpPr>
                <a:spLocks/>
              </p:cNvSpPr>
              <p:nvPr/>
            </p:nvSpPr>
            <p:spPr bwMode="auto">
              <a:xfrm>
                <a:off x="799" y="3297"/>
                <a:ext cx="16" cy="31"/>
              </a:xfrm>
              <a:custGeom>
                <a:avLst/>
                <a:gdLst>
                  <a:gd name="T0" fmla="*/ 0 w 16"/>
                  <a:gd name="T1" fmla="*/ 0 h 31"/>
                  <a:gd name="T2" fmla="*/ 5 w 16"/>
                  <a:gd name="T3" fmla="*/ 0 h 31"/>
                  <a:gd name="T4" fmla="*/ 9 w 16"/>
                  <a:gd name="T5" fmla="*/ 14 h 31"/>
                  <a:gd name="T6" fmla="*/ 9 w 16"/>
                  <a:gd name="T7" fmla="*/ 0 h 31"/>
                  <a:gd name="T8" fmla="*/ 15 w 16"/>
                  <a:gd name="T9" fmla="*/ 0 h 31"/>
                  <a:gd name="T10" fmla="*/ 15 w 16"/>
                  <a:gd name="T11" fmla="*/ 30 h 31"/>
                  <a:gd name="T12" fmla="*/ 9 w 16"/>
                  <a:gd name="T13" fmla="*/ 30 h 31"/>
                  <a:gd name="T14" fmla="*/ 6 w 16"/>
                  <a:gd name="T15" fmla="*/ 16 h 31"/>
                  <a:gd name="T16" fmla="*/ 6 w 16"/>
                  <a:gd name="T17" fmla="*/ 30 h 31"/>
                  <a:gd name="T18" fmla="*/ 0 w 16"/>
                  <a:gd name="T19" fmla="*/ 30 h 31"/>
                  <a:gd name="T20" fmla="*/ 0 w 16"/>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
                  <a:gd name="T34" fmla="*/ 0 h 31"/>
                  <a:gd name="T35" fmla="*/ 16 w 16"/>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 h="31">
                    <a:moveTo>
                      <a:pt x="0" y="0"/>
                    </a:moveTo>
                    <a:lnTo>
                      <a:pt x="5" y="0"/>
                    </a:lnTo>
                    <a:lnTo>
                      <a:pt x="9" y="14"/>
                    </a:lnTo>
                    <a:lnTo>
                      <a:pt x="9" y="0"/>
                    </a:lnTo>
                    <a:lnTo>
                      <a:pt x="15" y="0"/>
                    </a:lnTo>
                    <a:lnTo>
                      <a:pt x="15" y="30"/>
                    </a:lnTo>
                    <a:lnTo>
                      <a:pt x="9" y="30"/>
                    </a:lnTo>
                    <a:lnTo>
                      <a:pt x="6" y="16"/>
                    </a:lnTo>
                    <a:lnTo>
                      <a:pt x="6" y="3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64" name="Freeform 450"/>
              <p:cNvSpPr>
                <a:spLocks/>
              </p:cNvSpPr>
              <p:nvPr/>
            </p:nvSpPr>
            <p:spPr bwMode="auto">
              <a:xfrm>
                <a:off x="825" y="3297"/>
                <a:ext cx="1" cy="31"/>
              </a:xfrm>
              <a:custGeom>
                <a:avLst/>
                <a:gdLst>
                  <a:gd name="T0" fmla="*/ 0 w 1"/>
                  <a:gd name="T1" fmla="*/ 0 h 31"/>
                  <a:gd name="T2" fmla="*/ 0 w 1"/>
                  <a:gd name="T3" fmla="*/ 0 h 31"/>
                  <a:gd name="T4" fmla="*/ 0 w 1"/>
                  <a:gd name="T5" fmla="*/ 30 h 31"/>
                  <a:gd name="T6" fmla="*/ 0 w 1"/>
                  <a:gd name="T7" fmla="*/ 30 h 31"/>
                  <a:gd name="T8" fmla="*/ 0 w 1"/>
                  <a:gd name="T9" fmla="*/ 0 h 31"/>
                  <a:gd name="T10" fmla="*/ 0 60000 65536"/>
                  <a:gd name="T11" fmla="*/ 0 60000 65536"/>
                  <a:gd name="T12" fmla="*/ 0 60000 65536"/>
                  <a:gd name="T13" fmla="*/ 0 60000 65536"/>
                  <a:gd name="T14" fmla="*/ 0 60000 65536"/>
                  <a:gd name="T15" fmla="*/ 0 w 1"/>
                  <a:gd name="T16" fmla="*/ 0 h 31"/>
                  <a:gd name="T17" fmla="*/ 1 w 1"/>
                  <a:gd name="T18" fmla="*/ 31 h 31"/>
                </a:gdLst>
                <a:ahLst/>
                <a:cxnLst>
                  <a:cxn ang="T10">
                    <a:pos x="T0" y="T1"/>
                  </a:cxn>
                  <a:cxn ang="T11">
                    <a:pos x="T2" y="T3"/>
                  </a:cxn>
                  <a:cxn ang="T12">
                    <a:pos x="T4" y="T5"/>
                  </a:cxn>
                  <a:cxn ang="T13">
                    <a:pos x="T6" y="T7"/>
                  </a:cxn>
                  <a:cxn ang="T14">
                    <a:pos x="T8" y="T9"/>
                  </a:cxn>
                </a:cxnLst>
                <a:rect l="T15" t="T16" r="T17" b="T18"/>
                <a:pathLst>
                  <a:path w="1" h="31">
                    <a:moveTo>
                      <a:pt x="0" y="0"/>
                    </a:moveTo>
                    <a:lnTo>
                      <a:pt x="0" y="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65" name="Freeform 451"/>
              <p:cNvSpPr>
                <a:spLocks/>
              </p:cNvSpPr>
              <p:nvPr/>
            </p:nvSpPr>
            <p:spPr bwMode="auto">
              <a:xfrm>
                <a:off x="836" y="3297"/>
                <a:ext cx="11" cy="31"/>
              </a:xfrm>
              <a:custGeom>
                <a:avLst/>
                <a:gdLst>
                  <a:gd name="T0" fmla="*/ 0 w 11"/>
                  <a:gd name="T1" fmla="*/ 0 h 31"/>
                  <a:gd name="T2" fmla="*/ 10 w 11"/>
                  <a:gd name="T3" fmla="*/ 0 h 31"/>
                  <a:gd name="T4" fmla="*/ 10 w 11"/>
                  <a:gd name="T5" fmla="*/ 6 h 31"/>
                  <a:gd name="T6" fmla="*/ 7 w 11"/>
                  <a:gd name="T7" fmla="*/ 6 h 31"/>
                  <a:gd name="T8" fmla="*/ 7 w 11"/>
                  <a:gd name="T9" fmla="*/ 30 h 31"/>
                  <a:gd name="T10" fmla="*/ 3 w 11"/>
                  <a:gd name="T11" fmla="*/ 30 h 31"/>
                  <a:gd name="T12" fmla="*/ 3 w 11"/>
                  <a:gd name="T13" fmla="*/ 6 h 31"/>
                  <a:gd name="T14" fmla="*/ 0 w 11"/>
                  <a:gd name="T15" fmla="*/ 6 h 31"/>
                  <a:gd name="T16" fmla="*/ 0 w 11"/>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1"/>
                  <a:gd name="T29" fmla="*/ 11 w 1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1">
                    <a:moveTo>
                      <a:pt x="0" y="0"/>
                    </a:moveTo>
                    <a:lnTo>
                      <a:pt x="10" y="0"/>
                    </a:lnTo>
                    <a:lnTo>
                      <a:pt x="10" y="6"/>
                    </a:lnTo>
                    <a:lnTo>
                      <a:pt x="7" y="6"/>
                    </a:lnTo>
                    <a:lnTo>
                      <a:pt x="7"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66" name="Freeform 452"/>
              <p:cNvSpPr>
                <a:spLocks/>
              </p:cNvSpPr>
              <p:nvPr/>
            </p:nvSpPr>
            <p:spPr bwMode="auto">
              <a:xfrm>
                <a:off x="857" y="3297"/>
                <a:ext cx="10" cy="31"/>
              </a:xfrm>
              <a:custGeom>
                <a:avLst/>
                <a:gdLst>
                  <a:gd name="T0" fmla="*/ 0 w 10"/>
                  <a:gd name="T1" fmla="*/ 0 h 31"/>
                  <a:gd name="T2" fmla="*/ 9 w 10"/>
                  <a:gd name="T3" fmla="*/ 0 h 31"/>
                  <a:gd name="T4" fmla="*/ 9 w 10"/>
                  <a:gd name="T5" fmla="*/ 6 h 31"/>
                  <a:gd name="T6" fmla="*/ 4 w 10"/>
                  <a:gd name="T7" fmla="*/ 6 h 31"/>
                  <a:gd name="T8" fmla="*/ 4 w 10"/>
                  <a:gd name="T9" fmla="*/ 12 h 31"/>
                  <a:gd name="T10" fmla="*/ 8 w 10"/>
                  <a:gd name="T11" fmla="*/ 12 h 31"/>
                  <a:gd name="T12" fmla="*/ 8 w 10"/>
                  <a:gd name="T13" fmla="*/ 17 h 31"/>
                  <a:gd name="T14" fmla="*/ 4 w 10"/>
                  <a:gd name="T15" fmla="*/ 17 h 31"/>
                  <a:gd name="T16" fmla="*/ 4 w 10"/>
                  <a:gd name="T17" fmla="*/ 24 h 31"/>
                  <a:gd name="T18" fmla="*/ 9 w 10"/>
                  <a:gd name="T19" fmla="*/ 24 h 31"/>
                  <a:gd name="T20" fmla="*/ 9 w 10"/>
                  <a:gd name="T21" fmla="*/ 30 h 31"/>
                  <a:gd name="T22" fmla="*/ 0 w 10"/>
                  <a:gd name="T23" fmla="*/ 30 h 31"/>
                  <a:gd name="T24" fmla="*/ 0 w 1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31"/>
                  <a:gd name="T41" fmla="*/ 10 w 10"/>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67" name="Freeform 453"/>
              <p:cNvSpPr>
                <a:spLocks/>
              </p:cNvSpPr>
              <p:nvPr/>
            </p:nvSpPr>
            <p:spPr bwMode="auto">
              <a:xfrm>
                <a:off x="877" y="3297"/>
                <a:ext cx="15" cy="31"/>
              </a:xfrm>
              <a:custGeom>
                <a:avLst/>
                <a:gdLst>
                  <a:gd name="T0" fmla="*/ 0 w 15"/>
                  <a:gd name="T1" fmla="*/ 0 h 31"/>
                  <a:gd name="T2" fmla="*/ 11 w 15"/>
                  <a:gd name="T3" fmla="*/ 0 h 31"/>
                  <a:gd name="T4" fmla="*/ 14 w 15"/>
                  <a:gd name="T5" fmla="*/ 4 h 31"/>
                  <a:gd name="T6" fmla="*/ 14 w 15"/>
                  <a:gd name="T7" fmla="*/ 26 h 31"/>
                  <a:gd name="T8" fmla="*/ 11 w 15"/>
                  <a:gd name="T9" fmla="*/ 30 h 31"/>
                  <a:gd name="T10" fmla="*/ 0 w 15"/>
                  <a:gd name="T11" fmla="*/ 30 h 31"/>
                  <a:gd name="T12" fmla="*/ 0 w 15"/>
                  <a:gd name="T13" fmla="*/ 6 h 31"/>
                  <a:gd name="T14" fmla="*/ 5 w 15"/>
                  <a:gd name="T15" fmla="*/ 6 h 31"/>
                  <a:gd name="T16" fmla="*/ 5 w 15"/>
                  <a:gd name="T17" fmla="*/ 24 h 31"/>
                  <a:gd name="T18" fmla="*/ 8 w 15"/>
                  <a:gd name="T19" fmla="*/ 24 h 31"/>
                  <a:gd name="T20" fmla="*/ 8 w 15"/>
                  <a:gd name="T21" fmla="*/ 6 h 31"/>
                  <a:gd name="T22" fmla="*/ 5 w 15"/>
                  <a:gd name="T23" fmla="*/ 6 h 31"/>
                  <a:gd name="T24" fmla="*/ 0 w 15"/>
                  <a:gd name="T25" fmla="*/ 6 h 31"/>
                  <a:gd name="T26" fmla="*/ 0 w 15"/>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
                  <a:gd name="T43" fmla="*/ 0 h 31"/>
                  <a:gd name="T44" fmla="*/ 15 w 15"/>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 h="31">
                    <a:moveTo>
                      <a:pt x="0" y="0"/>
                    </a:moveTo>
                    <a:lnTo>
                      <a:pt x="11" y="0"/>
                    </a:lnTo>
                    <a:lnTo>
                      <a:pt x="14" y="4"/>
                    </a:lnTo>
                    <a:lnTo>
                      <a:pt x="14" y="26"/>
                    </a:lnTo>
                    <a:lnTo>
                      <a:pt x="11" y="30"/>
                    </a:lnTo>
                    <a:lnTo>
                      <a:pt x="0" y="30"/>
                    </a:lnTo>
                    <a:lnTo>
                      <a:pt x="0" y="6"/>
                    </a:lnTo>
                    <a:lnTo>
                      <a:pt x="5" y="6"/>
                    </a:lnTo>
                    <a:lnTo>
                      <a:pt x="5" y="24"/>
                    </a:lnTo>
                    <a:lnTo>
                      <a:pt x="8" y="24"/>
                    </a:lnTo>
                    <a:lnTo>
                      <a:pt x="8" y="6"/>
                    </a:lnTo>
                    <a:lnTo>
                      <a:pt x="5" y="6"/>
                    </a:lnTo>
                    <a:lnTo>
                      <a:pt x="0" y="6"/>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44" name="Group 461"/>
            <p:cNvGrpSpPr>
              <a:grpSpLocks/>
            </p:cNvGrpSpPr>
            <p:nvPr/>
          </p:nvGrpSpPr>
          <p:grpSpPr bwMode="auto">
            <a:xfrm>
              <a:off x="915" y="3297"/>
              <a:ext cx="119" cy="31"/>
              <a:chOff x="915" y="3297"/>
              <a:chExt cx="119" cy="31"/>
            </a:xfrm>
          </p:grpSpPr>
          <p:sp>
            <p:nvSpPr>
              <p:cNvPr id="108656" name="Freeform 455"/>
              <p:cNvSpPr>
                <a:spLocks/>
              </p:cNvSpPr>
              <p:nvPr/>
            </p:nvSpPr>
            <p:spPr bwMode="auto">
              <a:xfrm>
                <a:off x="915" y="3297"/>
                <a:ext cx="14" cy="31"/>
              </a:xfrm>
              <a:custGeom>
                <a:avLst/>
                <a:gdLst>
                  <a:gd name="T0" fmla="*/ 3 w 14"/>
                  <a:gd name="T1" fmla="*/ 0 h 31"/>
                  <a:gd name="T2" fmla="*/ 10 w 14"/>
                  <a:gd name="T3" fmla="*/ 0 h 31"/>
                  <a:gd name="T4" fmla="*/ 13 w 14"/>
                  <a:gd name="T5" fmla="*/ 4 h 31"/>
                  <a:gd name="T6" fmla="*/ 13 w 14"/>
                  <a:gd name="T7" fmla="*/ 9 h 31"/>
                  <a:gd name="T8" fmla="*/ 8 w 14"/>
                  <a:gd name="T9" fmla="*/ 9 h 31"/>
                  <a:gd name="T10" fmla="*/ 8 w 14"/>
                  <a:gd name="T11" fmla="*/ 6 h 31"/>
                  <a:gd name="T12" fmla="*/ 5 w 14"/>
                  <a:gd name="T13" fmla="*/ 6 h 31"/>
                  <a:gd name="T14" fmla="*/ 5 w 14"/>
                  <a:gd name="T15" fmla="*/ 12 h 31"/>
                  <a:gd name="T16" fmla="*/ 9 w 14"/>
                  <a:gd name="T17" fmla="*/ 12 h 31"/>
                  <a:gd name="T18" fmla="*/ 9 w 14"/>
                  <a:gd name="T19" fmla="*/ 12 h 31"/>
                  <a:gd name="T20" fmla="*/ 13 w 14"/>
                  <a:gd name="T21" fmla="*/ 17 h 31"/>
                  <a:gd name="T22" fmla="*/ 13 w 14"/>
                  <a:gd name="T23" fmla="*/ 26 h 31"/>
                  <a:gd name="T24" fmla="*/ 10 w 14"/>
                  <a:gd name="T25" fmla="*/ 30 h 31"/>
                  <a:gd name="T26" fmla="*/ 3 w 14"/>
                  <a:gd name="T27" fmla="*/ 30 h 31"/>
                  <a:gd name="T28" fmla="*/ 0 w 14"/>
                  <a:gd name="T29" fmla="*/ 26 h 31"/>
                  <a:gd name="T30" fmla="*/ 0 w 14"/>
                  <a:gd name="T31" fmla="*/ 21 h 31"/>
                  <a:gd name="T32" fmla="*/ 4 w 14"/>
                  <a:gd name="T33" fmla="*/ 21 h 31"/>
                  <a:gd name="T34" fmla="*/ 4 w 14"/>
                  <a:gd name="T35" fmla="*/ 24 h 31"/>
                  <a:gd name="T36" fmla="*/ 8 w 14"/>
                  <a:gd name="T37" fmla="*/ 24 h 31"/>
                  <a:gd name="T38" fmla="*/ 8 w 14"/>
                  <a:gd name="T39" fmla="*/ 18 h 31"/>
                  <a:gd name="T40" fmla="*/ 4 w 14"/>
                  <a:gd name="T41" fmla="*/ 18 h 31"/>
                  <a:gd name="T42" fmla="*/ 0 w 14"/>
                  <a:gd name="T43" fmla="*/ 14 h 31"/>
                  <a:gd name="T44" fmla="*/ 0 w 14"/>
                  <a:gd name="T45" fmla="*/ 4 h 31"/>
                  <a:gd name="T46" fmla="*/ 3 w 14"/>
                  <a:gd name="T47" fmla="*/ 0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
                  <a:gd name="T73" fmla="*/ 0 h 31"/>
                  <a:gd name="T74" fmla="*/ 14 w 14"/>
                  <a:gd name="T75" fmla="*/ 31 h 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 h="31">
                    <a:moveTo>
                      <a:pt x="3" y="0"/>
                    </a:moveTo>
                    <a:lnTo>
                      <a:pt x="10" y="0"/>
                    </a:lnTo>
                    <a:lnTo>
                      <a:pt x="13" y="4"/>
                    </a:lnTo>
                    <a:lnTo>
                      <a:pt x="13" y="9"/>
                    </a:lnTo>
                    <a:lnTo>
                      <a:pt x="8" y="9"/>
                    </a:lnTo>
                    <a:lnTo>
                      <a:pt x="8" y="6"/>
                    </a:lnTo>
                    <a:lnTo>
                      <a:pt x="5" y="6"/>
                    </a:lnTo>
                    <a:lnTo>
                      <a:pt x="5" y="12"/>
                    </a:lnTo>
                    <a:lnTo>
                      <a:pt x="9" y="12"/>
                    </a:lnTo>
                    <a:lnTo>
                      <a:pt x="13" y="17"/>
                    </a:lnTo>
                    <a:lnTo>
                      <a:pt x="13" y="26"/>
                    </a:lnTo>
                    <a:lnTo>
                      <a:pt x="10" y="30"/>
                    </a:lnTo>
                    <a:lnTo>
                      <a:pt x="3" y="30"/>
                    </a:lnTo>
                    <a:lnTo>
                      <a:pt x="0" y="26"/>
                    </a:lnTo>
                    <a:lnTo>
                      <a:pt x="0" y="21"/>
                    </a:lnTo>
                    <a:lnTo>
                      <a:pt x="4" y="21"/>
                    </a:lnTo>
                    <a:lnTo>
                      <a:pt x="4" y="24"/>
                    </a:lnTo>
                    <a:lnTo>
                      <a:pt x="8" y="24"/>
                    </a:lnTo>
                    <a:lnTo>
                      <a:pt x="8" y="18"/>
                    </a:lnTo>
                    <a:lnTo>
                      <a:pt x="4" y="18"/>
                    </a:lnTo>
                    <a:lnTo>
                      <a:pt x="0" y="14"/>
                    </a:lnTo>
                    <a:lnTo>
                      <a:pt x="0" y="4"/>
                    </a:lnTo>
                    <a:lnTo>
                      <a:pt x="3"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57" name="Freeform 456"/>
              <p:cNvSpPr>
                <a:spLocks/>
              </p:cNvSpPr>
              <p:nvPr/>
            </p:nvSpPr>
            <p:spPr bwMode="auto">
              <a:xfrm>
                <a:off x="938" y="3297"/>
                <a:ext cx="11" cy="31"/>
              </a:xfrm>
              <a:custGeom>
                <a:avLst/>
                <a:gdLst>
                  <a:gd name="T0" fmla="*/ 0 w 11"/>
                  <a:gd name="T1" fmla="*/ 0 h 31"/>
                  <a:gd name="T2" fmla="*/ 10 w 11"/>
                  <a:gd name="T3" fmla="*/ 0 h 31"/>
                  <a:gd name="T4" fmla="*/ 10 w 11"/>
                  <a:gd name="T5" fmla="*/ 6 h 31"/>
                  <a:gd name="T6" fmla="*/ 8 w 11"/>
                  <a:gd name="T7" fmla="*/ 6 h 31"/>
                  <a:gd name="T8" fmla="*/ 8 w 11"/>
                  <a:gd name="T9" fmla="*/ 30 h 31"/>
                  <a:gd name="T10" fmla="*/ 3 w 11"/>
                  <a:gd name="T11" fmla="*/ 30 h 31"/>
                  <a:gd name="T12" fmla="*/ 3 w 11"/>
                  <a:gd name="T13" fmla="*/ 6 h 31"/>
                  <a:gd name="T14" fmla="*/ 0 w 11"/>
                  <a:gd name="T15" fmla="*/ 6 h 31"/>
                  <a:gd name="T16" fmla="*/ 0 w 11"/>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1"/>
                  <a:gd name="T29" fmla="*/ 11 w 1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1">
                    <a:moveTo>
                      <a:pt x="0" y="0"/>
                    </a:moveTo>
                    <a:lnTo>
                      <a:pt x="10" y="0"/>
                    </a:lnTo>
                    <a:lnTo>
                      <a:pt x="10" y="6"/>
                    </a:lnTo>
                    <a:lnTo>
                      <a:pt x="8" y="6"/>
                    </a:lnTo>
                    <a:lnTo>
                      <a:pt x="8"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58" name="Freeform 457"/>
              <p:cNvSpPr>
                <a:spLocks/>
              </p:cNvSpPr>
              <p:nvPr/>
            </p:nvSpPr>
            <p:spPr bwMode="auto">
              <a:xfrm>
                <a:off x="954" y="3297"/>
                <a:ext cx="18" cy="31"/>
              </a:xfrm>
              <a:custGeom>
                <a:avLst/>
                <a:gdLst>
                  <a:gd name="T0" fmla="*/ 5 w 18"/>
                  <a:gd name="T1" fmla="*/ 0 h 31"/>
                  <a:gd name="T2" fmla="*/ 13 w 18"/>
                  <a:gd name="T3" fmla="*/ 0 h 31"/>
                  <a:gd name="T4" fmla="*/ 17 w 18"/>
                  <a:gd name="T5" fmla="*/ 30 h 31"/>
                  <a:gd name="T6" fmla="*/ 12 w 18"/>
                  <a:gd name="T7" fmla="*/ 30 h 31"/>
                  <a:gd name="T8" fmla="*/ 11 w 18"/>
                  <a:gd name="T9" fmla="*/ 24 h 31"/>
                  <a:gd name="T10" fmla="*/ 11 w 18"/>
                  <a:gd name="T11" fmla="*/ 19 h 31"/>
                  <a:gd name="T12" fmla="*/ 9 w 18"/>
                  <a:gd name="T13" fmla="*/ 5 h 31"/>
                  <a:gd name="T14" fmla="*/ 7 w 18"/>
                  <a:gd name="T15" fmla="*/ 19 h 31"/>
                  <a:gd name="T16" fmla="*/ 11 w 18"/>
                  <a:gd name="T17" fmla="*/ 19 h 31"/>
                  <a:gd name="T18" fmla="*/ 11 w 18"/>
                  <a:gd name="T19" fmla="*/ 24 h 31"/>
                  <a:gd name="T20" fmla="*/ 7 w 18"/>
                  <a:gd name="T21" fmla="*/ 24 h 31"/>
                  <a:gd name="T22" fmla="*/ 6 w 18"/>
                  <a:gd name="T23" fmla="*/ 30 h 31"/>
                  <a:gd name="T24" fmla="*/ 0 w 18"/>
                  <a:gd name="T25" fmla="*/ 30 h 31"/>
                  <a:gd name="T26" fmla="*/ 5 w 18"/>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1"/>
                  <a:gd name="T44" fmla="*/ 18 w 18"/>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1">
                    <a:moveTo>
                      <a:pt x="5" y="0"/>
                    </a:moveTo>
                    <a:lnTo>
                      <a:pt x="13" y="0"/>
                    </a:lnTo>
                    <a:lnTo>
                      <a:pt x="17"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59" name="Freeform 458"/>
              <p:cNvSpPr>
                <a:spLocks/>
              </p:cNvSpPr>
              <p:nvPr/>
            </p:nvSpPr>
            <p:spPr bwMode="auto">
              <a:xfrm>
                <a:off x="977" y="3297"/>
                <a:ext cx="12" cy="31"/>
              </a:xfrm>
              <a:custGeom>
                <a:avLst/>
                <a:gdLst>
                  <a:gd name="T0" fmla="*/ 0 w 12"/>
                  <a:gd name="T1" fmla="*/ 0 h 31"/>
                  <a:gd name="T2" fmla="*/ 11 w 12"/>
                  <a:gd name="T3" fmla="*/ 0 h 31"/>
                  <a:gd name="T4" fmla="*/ 11 w 12"/>
                  <a:gd name="T5" fmla="*/ 6 h 31"/>
                  <a:gd name="T6" fmla="*/ 8 w 12"/>
                  <a:gd name="T7" fmla="*/ 6 h 31"/>
                  <a:gd name="T8" fmla="*/ 8 w 12"/>
                  <a:gd name="T9" fmla="*/ 30 h 31"/>
                  <a:gd name="T10" fmla="*/ 3 w 12"/>
                  <a:gd name="T11" fmla="*/ 30 h 31"/>
                  <a:gd name="T12" fmla="*/ 3 w 12"/>
                  <a:gd name="T13" fmla="*/ 6 h 31"/>
                  <a:gd name="T14" fmla="*/ 0 w 12"/>
                  <a:gd name="T15" fmla="*/ 6 h 31"/>
                  <a:gd name="T16" fmla="*/ 0 w 12"/>
                  <a:gd name="T17" fmla="*/ 0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31"/>
                  <a:gd name="T29" fmla="*/ 12 w 12"/>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31">
                    <a:moveTo>
                      <a:pt x="0" y="0"/>
                    </a:moveTo>
                    <a:lnTo>
                      <a:pt x="11" y="0"/>
                    </a:lnTo>
                    <a:lnTo>
                      <a:pt x="11" y="6"/>
                    </a:lnTo>
                    <a:lnTo>
                      <a:pt x="8" y="6"/>
                    </a:lnTo>
                    <a:lnTo>
                      <a:pt x="8" y="30"/>
                    </a:lnTo>
                    <a:lnTo>
                      <a:pt x="3" y="30"/>
                    </a:lnTo>
                    <a:lnTo>
                      <a:pt x="3" y="6"/>
                    </a:lnTo>
                    <a:lnTo>
                      <a:pt x="0" y="6"/>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60" name="Freeform 459"/>
              <p:cNvSpPr>
                <a:spLocks/>
              </p:cNvSpPr>
              <p:nvPr/>
            </p:nvSpPr>
            <p:spPr bwMode="auto">
              <a:xfrm>
                <a:off x="999" y="3297"/>
                <a:ext cx="11" cy="31"/>
              </a:xfrm>
              <a:custGeom>
                <a:avLst/>
                <a:gdLst>
                  <a:gd name="T0" fmla="*/ 0 w 11"/>
                  <a:gd name="T1" fmla="*/ 0 h 31"/>
                  <a:gd name="T2" fmla="*/ 10 w 11"/>
                  <a:gd name="T3" fmla="*/ 0 h 31"/>
                  <a:gd name="T4" fmla="*/ 10 w 11"/>
                  <a:gd name="T5" fmla="*/ 6 h 31"/>
                  <a:gd name="T6" fmla="*/ 5 w 11"/>
                  <a:gd name="T7" fmla="*/ 6 h 31"/>
                  <a:gd name="T8" fmla="*/ 5 w 11"/>
                  <a:gd name="T9" fmla="*/ 12 h 31"/>
                  <a:gd name="T10" fmla="*/ 9 w 11"/>
                  <a:gd name="T11" fmla="*/ 12 h 31"/>
                  <a:gd name="T12" fmla="*/ 9 w 11"/>
                  <a:gd name="T13" fmla="*/ 17 h 31"/>
                  <a:gd name="T14" fmla="*/ 5 w 11"/>
                  <a:gd name="T15" fmla="*/ 17 h 31"/>
                  <a:gd name="T16" fmla="*/ 5 w 11"/>
                  <a:gd name="T17" fmla="*/ 24 h 31"/>
                  <a:gd name="T18" fmla="*/ 10 w 11"/>
                  <a:gd name="T19" fmla="*/ 24 h 31"/>
                  <a:gd name="T20" fmla="*/ 10 w 11"/>
                  <a:gd name="T21" fmla="*/ 30 h 31"/>
                  <a:gd name="T22" fmla="*/ 0 w 11"/>
                  <a:gd name="T23" fmla="*/ 30 h 31"/>
                  <a:gd name="T24" fmla="*/ 0 w 11"/>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31"/>
                  <a:gd name="T41" fmla="*/ 11 w 11"/>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31">
                    <a:moveTo>
                      <a:pt x="0" y="0"/>
                    </a:moveTo>
                    <a:lnTo>
                      <a:pt x="10" y="0"/>
                    </a:lnTo>
                    <a:lnTo>
                      <a:pt x="10" y="6"/>
                    </a:lnTo>
                    <a:lnTo>
                      <a:pt x="5" y="6"/>
                    </a:lnTo>
                    <a:lnTo>
                      <a:pt x="5" y="12"/>
                    </a:lnTo>
                    <a:lnTo>
                      <a:pt x="9" y="12"/>
                    </a:lnTo>
                    <a:lnTo>
                      <a:pt x="9" y="17"/>
                    </a:lnTo>
                    <a:lnTo>
                      <a:pt x="5" y="17"/>
                    </a:lnTo>
                    <a:lnTo>
                      <a:pt x="5" y="24"/>
                    </a:lnTo>
                    <a:lnTo>
                      <a:pt x="10" y="24"/>
                    </a:lnTo>
                    <a:lnTo>
                      <a:pt x="10" y="3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61" name="Freeform 460"/>
              <p:cNvSpPr>
                <a:spLocks/>
              </p:cNvSpPr>
              <p:nvPr/>
            </p:nvSpPr>
            <p:spPr bwMode="auto">
              <a:xfrm>
                <a:off x="1021" y="3297"/>
                <a:ext cx="13" cy="31"/>
              </a:xfrm>
              <a:custGeom>
                <a:avLst/>
                <a:gdLst>
                  <a:gd name="T0" fmla="*/ 3 w 13"/>
                  <a:gd name="T1" fmla="*/ 0 h 31"/>
                  <a:gd name="T2" fmla="*/ 9 w 13"/>
                  <a:gd name="T3" fmla="*/ 0 h 31"/>
                  <a:gd name="T4" fmla="*/ 12 w 13"/>
                  <a:gd name="T5" fmla="*/ 4 h 31"/>
                  <a:gd name="T6" fmla="*/ 12 w 13"/>
                  <a:gd name="T7" fmla="*/ 9 h 31"/>
                  <a:gd name="T8" fmla="*/ 7 w 13"/>
                  <a:gd name="T9" fmla="*/ 9 h 31"/>
                  <a:gd name="T10" fmla="*/ 7 w 13"/>
                  <a:gd name="T11" fmla="*/ 6 h 31"/>
                  <a:gd name="T12" fmla="*/ 4 w 13"/>
                  <a:gd name="T13" fmla="*/ 6 h 31"/>
                  <a:gd name="T14" fmla="*/ 4 w 13"/>
                  <a:gd name="T15" fmla="*/ 12 h 31"/>
                  <a:gd name="T16" fmla="*/ 9 w 13"/>
                  <a:gd name="T17" fmla="*/ 12 h 31"/>
                  <a:gd name="T18" fmla="*/ 8 w 13"/>
                  <a:gd name="T19" fmla="*/ 12 h 31"/>
                  <a:gd name="T20" fmla="*/ 12 w 13"/>
                  <a:gd name="T21" fmla="*/ 17 h 31"/>
                  <a:gd name="T22" fmla="*/ 12 w 13"/>
                  <a:gd name="T23" fmla="*/ 26 h 31"/>
                  <a:gd name="T24" fmla="*/ 9 w 13"/>
                  <a:gd name="T25" fmla="*/ 30 h 31"/>
                  <a:gd name="T26" fmla="*/ 3 w 13"/>
                  <a:gd name="T27" fmla="*/ 30 h 31"/>
                  <a:gd name="T28" fmla="*/ 0 w 13"/>
                  <a:gd name="T29" fmla="*/ 26 h 31"/>
                  <a:gd name="T30" fmla="*/ 0 w 13"/>
                  <a:gd name="T31" fmla="*/ 21 h 31"/>
                  <a:gd name="T32" fmla="*/ 4 w 13"/>
                  <a:gd name="T33" fmla="*/ 21 h 31"/>
                  <a:gd name="T34" fmla="*/ 4 w 13"/>
                  <a:gd name="T35" fmla="*/ 24 h 31"/>
                  <a:gd name="T36" fmla="*/ 7 w 13"/>
                  <a:gd name="T37" fmla="*/ 24 h 31"/>
                  <a:gd name="T38" fmla="*/ 7 w 13"/>
                  <a:gd name="T39" fmla="*/ 18 h 31"/>
                  <a:gd name="T40" fmla="*/ 4 w 13"/>
                  <a:gd name="T41" fmla="*/ 18 h 31"/>
                  <a:gd name="T42" fmla="*/ 0 w 13"/>
                  <a:gd name="T43" fmla="*/ 14 h 31"/>
                  <a:gd name="T44" fmla="*/ 0 w 13"/>
                  <a:gd name="T45" fmla="*/ 4 h 31"/>
                  <a:gd name="T46" fmla="*/ 3 w 13"/>
                  <a:gd name="T47" fmla="*/ 0 h 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
                  <a:gd name="T73" fmla="*/ 0 h 31"/>
                  <a:gd name="T74" fmla="*/ 13 w 13"/>
                  <a:gd name="T75" fmla="*/ 31 h 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 h="31">
                    <a:moveTo>
                      <a:pt x="3" y="0"/>
                    </a:moveTo>
                    <a:lnTo>
                      <a:pt x="9" y="0"/>
                    </a:lnTo>
                    <a:lnTo>
                      <a:pt x="12" y="4"/>
                    </a:lnTo>
                    <a:lnTo>
                      <a:pt x="12" y="9"/>
                    </a:lnTo>
                    <a:lnTo>
                      <a:pt x="7" y="9"/>
                    </a:lnTo>
                    <a:lnTo>
                      <a:pt x="7" y="6"/>
                    </a:lnTo>
                    <a:lnTo>
                      <a:pt x="4" y="6"/>
                    </a:lnTo>
                    <a:lnTo>
                      <a:pt x="4" y="12"/>
                    </a:lnTo>
                    <a:lnTo>
                      <a:pt x="9" y="12"/>
                    </a:lnTo>
                    <a:lnTo>
                      <a:pt x="8" y="12"/>
                    </a:lnTo>
                    <a:lnTo>
                      <a:pt x="12" y="17"/>
                    </a:lnTo>
                    <a:lnTo>
                      <a:pt x="12" y="26"/>
                    </a:lnTo>
                    <a:lnTo>
                      <a:pt x="9" y="30"/>
                    </a:lnTo>
                    <a:lnTo>
                      <a:pt x="3" y="30"/>
                    </a:lnTo>
                    <a:lnTo>
                      <a:pt x="0" y="26"/>
                    </a:lnTo>
                    <a:lnTo>
                      <a:pt x="0" y="21"/>
                    </a:lnTo>
                    <a:lnTo>
                      <a:pt x="4" y="21"/>
                    </a:lnTo>
                    <a:lnTo>
                      <a:pt x="4" y="24"/>
                    </a:lnTo>
                    <a:lnTo>
                      <a:pt x="7" y="24"/>
                    </a:lnTo>
                    <a:lnTo>
                      <a:pt x="7" y="18"/>
                    </a:lnTo>
                    <a:lnTo>
                      <a:pt x="4" y="18"/>
                    </a:lnTo>
                    <a:lnTo>
                      <a:pt x="0" y="14"/>
                    </a:lnTo>
                    <a:lnTo>
                      <a:pt x="0" y="4"/>
                    </a:lnTo>
                    <a:lnTo>
                      <a:pt x="3"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45" name="Group 464"/>
            <p:cNvGrpSpPr>
              <a:grpSpLocks/>
            </p:cNvGrpSpPr>
            <p:nvPr/>
          </p:nvGrpSpPr>
          <p:grpSpPr bwMode="auto">
            <a:xfrm>
              <a:off x="1055" y="3297"/>
              <a:ext cx="37" cy="31"/>
              <a:chOff x="1055" y="3297"/>
              <a:chExt cx="37" cy="31"/>
            </a:xfrm>
          </p:grpSpPr>
          <p:sp>
            <p:nvSpPr>
              <p:cNvPr id="108654" name="Freeform 462"/>
              <p:cNvSpPr>
                <a:spLocks/>
              </p:cNvSpPr>
              <p:nvPr/>
            </p:nvSpPr>
            <p:spPr bwMode="auto">
              <a:xfrm>
                <a:off x="1055" y="3297"/>
                <a:ext cx="15" cy="31"/>
              </a:xfrm>
              <a:custGeom>
                <a:avLst/>
                <a:gdLst>
                  <a:gd name="T0" fmla="*/ 4 w 15"/>
                  <a:gd name="T1" fmla="*/ 0 h 31"/>
                  <a:gd name="T2" fmla="*/ 11 w 15"/>
                  <a:gd name="T3" fmla="*/ 0 h 31"/>
                  <a:gd name="T4" fmla="*/ 14 w 15"/>
                  <a:gd name="T5" fmla="*/ 5 h 31"/>
                  <a:gd name="T6" fmla="*/ 14 w 15"/>
                  <a:gd name="T7" fmla="*/ 24 h 31"/>
                  <a:gd name="T8" fmla="*/ 11 w 15"/>
                  <a:gd name="T9" fmla="*/ 30 h 31"/>
                  <a:gd name="T10" fmla="*/ 9 w 15"/>
                  <a:gd name="T11" fmla="*/ 30 h 31"/>
                  <a:gd name="T12" fmla="*/ 5 w 15"/>
                  <a:gd name="T13" fmla="*/ 30 h 31"/>
                  <a:gd name="T14" fmla="*/ 4 w 15"/>
                  <a:gd name="T15" fmla="*/ 30 h 31"/>
                  <a:gd name="T16" fmla="*/ 0 w 15"/>
                  <a:gd name="T17" fmla="*/ 24 h 31"/>
                  <a:gd name="T18" fmla="*/ 6 w 15"/>
                  <a:gd name="T19" fmla="*/ 24 h 31"/>
                  <a:gd name="T20" fmla="*/ 9 w 15"/>
                  <a:gd name="T21" fmla="*/ 24 h 31"/>
                  <a:gd name="T22" fmla="*/ 9 w 15"/>
                  <a:gd name="T23" fmla="*/ 6 h 31"/>
                  <a:gd name="T24" fmla="*/ 6 w 15"/>
                  <a:gd name="T25" fmla="*/ 6 h 31"/>
                  <a:gd name="T26" fmla="*/ 6 w 15"/>
                  <a:gd name="T27" fmla="*/ 24 h 31"/>
                  <a:gd name="T28" fmla="*/ 0 w 15"/>
                  <a:gd name="T29" fmla="*/ 24 h 31"/>
                  <a:gd name="T30" fmla="*/ 0 w 15"/>
                  <a:gd name="T31" fmla="*/ 5 h 31"/>
                  <a:gd name="T32" fmla="*/ 4 w 15"/>
                  <a:gd name="T33" fmla="*/ 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31"/>
                  <a:gd name="T53" fmla="*/ 15 w 15"/>
                  <a:gd name="T54" fmla="*/ 31 h 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31">
                    <a:moveTo>
                      <a:pt x="4" y="0"/>
                    </a:moveTo>
                    <a:lnTo>
                      <a:pt x="11" y="0"/>
                    </a:lnTo>
                    <a:lnTo>
                      <a:pt x="14" y="5"/>
                    </a:lnTo>
                    <a:lnTo>
                      <a:pt x="14" y="24"/>
                    </a:lnTo>
                    <a:lnTo>
                      <a:pt x="11" y="30"/>
                    </a:lnTo>
                    <a:lnTo>
                      <a:pt x="9" y="30"/>
                    </a:lnTo>
                    <a:lnTo>
                      <a:pt x="5" y="30"/>
                    </a:lnTo>
                    <a:lnTo>
                      <a:pt x="4" y="30"/>
                    </a:lnTo>
                    <a:lnTo>
                      <a:pt x="0" y="24"/>
                    </a:lnTo>
                    <a:lnTo>
                      <a:pt x="6" y="24"/>
                    </a:lnTo>
                    <a:lnTo>
                      <a:pt x="9" y="24"/>
                    </a:lnTo>
                    <a:lnTo>
                      <a:pt x="9" y="6"/>
                    </a:lnTo>
                    <a:lnTo>
                      <a:pt x="6" y="6"/>
                    </a:lnTo>
                    <a:lnTo>
                      <a:pt x="6" y="24"/>
                    </a:lnTo>
                    <a:lnTo>
                      <a:pt x="0" y="24"/>
                    </a:lnTo>
                    <a:lnTo>
                      <a:pt x="0" y="5"/>
                    </a:lnTo>
                    <a:lnTo>
                      <a:pt x="4"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55" name="Freeform 463"/>
              <p:cNvSpPr>
                <a:spLocks/>
              </p:cNvSpPr>
              <p:nvPr/>
            </p:nvSpPr>
            <p:spPr bwMode="auto">
              <a:xfrm>
                <a:off x="1082" y="3297"/>
                <a:ext cx="10" cy="31"/>
              </a:xfrm>
              <a:custGeom>
                <a:avLst/>
                <a:gdLst>
                  <a:gd name="T0" fmla="*/ 0 w 10"/>
                  <a:gd name="T1" fmla="*/ 0 h 31"/>
                  <a:gd name="T2" fmla="*/ 9 w 10"/>
                  <a:gd name="T3" fmla="*/ 0 h 31"/>
                  <a:gd name="T4" fmla="*/ 9 w 10"/>
                  <a:gd name="T5" fmla="*/ 6 h 31"/>
                  <a:gd name="T6" fmla="*/ 5 w 10"/>
                  <a:gd name="T7" fmla="*/ 6 h 31"/>
                  <a:gd name="T8" fmla="*/ 5 w 10"/>
                  <a:gd name="T9" fmla="*/ 12 h 31"/>
                  <a:gd name="T10" fmla="*/ 9 w 10"/>
                  <a:gd name="T11" fmla="*/ 12 h 31"/>
                  <a:gd name="T12" fmla="*/ 9 w 10"/>
                  <a:gd name="T13" fmla="*/ 17 h 31"/>
                  <a:gd name="T14" fmla="*/ 5 w 10"/>
                  <a:gd name="T15" fmla="*/ 17 h 31"/>
                  <a:gd name="T16" fmla="*/ 5 w 10"/>
                  <a:gd name="T17" fmla="*/ 30 h 31"/>
                  <a:gd name="T18" fmla="*/ 0 w 10"/>
                  <a:gd name="T19" fmla="*/ 30 h 31"/>
                  <a:gd name="T20" fmla="*/ 0 w 10"/>
                  <a:gd name="T21" fmla="*/ 0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31"/>
                  <a:gd name="T35" fmla="*/ 10 w 10"/>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31">
                    <a:moveTo>
                      <a:pt x="0" y="0"/>
                    </a:moveTo>
                    <a:lnTo>
                      <a:pt x="9" y="0"/>
                    </a:lnTo>
                    <a:lnTo>
                      <a:pt x="9" y="6"/>
                    </a:lnTo>
                    <a:lnTo>
                      <a:pt x="5" y="6"/>
                    </a:lnTo>
                    <a:lnTo>
                      <a:pt x="5" y="12"/>
                    </a:lnTo>
                    <a:lnTo>
                      <a:pt x="9" y="12"/>
                    </a:lnTo>
                    <a:lnTo>
                      <a:pt x="9" y="17"/>
                    </a:lnTo>
                    <a:lnTo>
                      <a:pt x="5" y="17"/>
                    </a:lnTo>
                    <a:lnTo>
                      <a:pt x="5" y="3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nvGrpSpPr>
            <p:cNvPr id="108646" name="Group 472"/>
            <p:cNvGrpSpPr>
              <a:grpSpLocks/>
            </p:cNvGrpSpPr>
            <p:nvPr/>
          </p:nvGrpSpPr>
          <p:grpSpPr bwMode="auto">
            <a:xfrm>
              <a:off x="1110" y="3297"/>
              <a:ext cx="159" cy="31"/>
              <a:chOff x="1110" y="3297"/>
              <a:chExt cx="159" cy="31"/>
            </a:xfrm>
          </p:grpSpPr>
          <p:sp>
            <p:nvSpPr>
              <p:cNvPr id="108647" name="Freeform 465"/>
              <p:cNvSpPr>
                <a:spLocks/>
              </p:cNvSpPr>
              <p:nvPr/>
            </p:nvSpPr>
            <p:spPr bwMode="auto">
              <a:xfrm>
                <a:off x="1110" y="3297"/>
                <a:ext cx="18" cy="31"/>
              </a:xfrm>
              <a:custGeom>
                <a:avLst/>
                <a:gdLst>
                  <a:gd name="T0" fmla="*/ 5 w 18"/>
                  <a:gd name="T1" fmla="*/ 0 h 31"/>
                  <a:gd name="T2" fmla="*/ 12 w 18"/>
                  <a:gd name="T3" fmla="*/ 0 h 31"/>
                  <a:gd name="T4" fmla="*/ 17 w 18"/>
                  <a:gd name="T5" fmla="*/ 30 h 31"/>
                  <a:gd name="T6" fmla="*/ 11 w 18"/>
                  <a:gd name="T7" fmla="*/ 30 h 31"/>
                  <a:gd name="T8" fmla="*/ 10 w 18"/>
                  <a:gd name="T9" fmla="*/ 24 h 31"/>
                  <a:gd name="T10" fmla="*/ 10 w 18"/>
                  <a:gd name="T11" fmla="*/ 19 h 31"/>
                  <a:gd name="T12" fmla="*/ 8 w 18"/>
                  <a:gd name="T13" fmla="*/ 5 h 31"/>
                  <a:gd name="T14" fmla="*/ 7 w 18"/>
                  <a:gd name="T15" fmla="*/ 19 h 31"/>
                  <a:gd name="T16" fmla="*/ 10 w 18"/>
                  <a:gd name="T17" fmla="*/ 19 h 31"/>
                  <a:gd name="T18" fmla="*/ 10 w 18"/>
                  <a:gd name="T19" fmla="*/ 24 h 31"/>
                  <a:gd name="T20" fmla="*/ 7 w 18"/>
                  <a:gd name="T21" fmla="*/ 24 h 31"/>
                  <a:gd name="T22" fmla="*/ 5 w 18"/>
                  <a:gd name="T23" fmla="*/ 30 h 31"/>
                  <a:gd name="T24" fmla="*/ 0 w 18"/>
                  <a:gd name="T25" fmla="*/ 30 h 31"/>
                  <a:gd name="T26" fmla="*/ 5 w 18"/>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8"/>
                  <a:gd name="T43" fmla="*/ 0 h 31"/>
                  <a:gd name="T44" fmla="*/ 18 w 18"/>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8" h="31">
                    <a:moveTo>
                      <a:pt x="5" y="0"/>
                    </a:moveTo>
                    <a:lnTo>
                      <a:pt x="12" y="0"/>
                    </a:lnTo>
                    <a:lnTo>
                      <a:pt x="17" y="30"/>
                    </a:lnTo>
                    <a:lnTo>
                      <a:pt x="11" y="30"/>
                    </a:lnTo>
                    <a:lnTo>
                      <a:pt x="10" y="24"/>
                    </a:lnTo>
                    <a:lnTo>
                      <a:pt x="10" y="19"/>
                    </a:lnTo>
                    <a:lnTo>
                      <a:pt x="8" y="5"/>
                    </a:lnTo>
                    <a:lnTo>
                      <a:pt x="7" y="19"/>
                    </a:lnTo>
                    <a:lnTo>
                      <a:pt x="10" y="19"/>
                    </a:lnTo>
                    <a:lnTo>
                      <a:pt x="10" y="24"/>
                    </a:lnTo>
                    <a:lnTo>
                      <a:pt x="7" y="24"/>
                    </a:lnTo>
                    <a:lnTo>
                      <a:pt x="5" y="30"/>
                    </a:lnTo>
                    <a:lnTo>
                      <a:pt x="0" y="30"/>
                    </a:lnTo>
                    <a:lnTo>
                      <a:pt x="5"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48" name="Freeform 466"/>
              <p:cNvSpPr>
                <a:spLocks/>
              </p:cNvSpPr>
              <p:nvPr/>
            </p:nvSpPr>
            <p:spPr bwMode="auto">
              <a:xfrm>
                <a:off x="1136" y="3297"/>
                <a:ext cx="22" cy="31"/>
              </a:xfrm>
              <a:custGeom>
                <a:avLst/>
                <a:gdLst>
                  <a:gd name="T0" fmla="*/ 0 w 22"/>
                  <a:gd name="T1" fmla="*/ 30 h 31"/>
                  <a:gd name="T2" fmla="*/ 6 w 22"/>
                  <a:gd name="T3" fmla="*/ 30 h 31"/>
                  <a:gd name="T4" fmla="*/ 6 w 22"/>
                  <a:gd name="T5" fmla="*/ 14 h 31"/>
                  <a:gd name="T6" fmla="*/ 9 w 22"/>
                  <a:gd name="T7" fmla="*/ 30 h 31"/>
                  <a:gd name="T8" fmla="*/ 12 w 22"/>
                  <a:gd name="T9" fmla="*/ 30 h 31"/>
                  <a:gd name="T10" fmla="*/ 15 w 22"/>
                  <a:gd name="T11" fmla="*/ 14 h 31"/>
                  <a:gd name="T12" fmla="*/ 15 w 22"/>
                  <a:gd name="T13" fmla="*/ 30 h 31"/>
                  <a:gd name="T14" fmla="*/ 21 w 22"/>
                  <a:gd name="T15" fmla="*/ 30 h 31"/>
                  <a:gd name="T16" fmla="*/ 21 w 22"/>
                  <a:gd name="T17" fmla="*/ 0 h 31"/>
                  <a:gd name="T18" fmla="*/ 13 w 22"/>
                  <a:gd name="T19" fmla="*/ 0 h 31"/>
                  <a:gd name="T20" fmla="*/ 10 w 22"/>
                  <a:gd name="T21" fmla="*/ 14 h 31"/>
                  <a:gd name="T22" fmla="*/ 9 w 22"/>
                  <a:gd name="T23" fmla="*/ 0 h 31"/>
                  <a:gd name="T24" fmla="*/ 0 w 22"/>
                  <a:gd name="T25" fmla="*/ 0 h 31"/>
                  <a:gd name="T26" fmla="*/ 0 w 22"/>
                  <a:gd name="T27" fmla="*/ 3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31"/>
                  <a:gd name="T44" fmla="*/ 22 w 22"/>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31">
                    <a:moveTo>
                      <a:pt x="0" y="30"/>
                    </a:moveTo>
                    <a:lnTo>
                      <a:pt x="6" y="30"/>
                    </a:lnTo>
                    <a:lnTo>
                      <a:pt x="6" y="14"/>
                    </a:lnTo>
                    <a:lnTo>
                      <a:pt x="9" y="30"/>
                    </a:lnTo>
                    <a:lnTo>
                      <a:pt x="12" y="30"/>
                    </a:lnTo>
                    <a:lnTo>
                      <a:pt x="15" y="14"/>
                    </a:lnTo>
                    <a:lnTo>
                      <a:pt x="15" y="30"/>
                    </a:lnTo>
                    <a:lnTo>
                      <a:pt x="21" y="30"/>
                    </a:lnTo>
                    <a:lnTo>
                      <a:pt x="21" y="0"/>
                    </a:lnTo>
                    <a:lnTo>
                      <a:pt x="13" y="0"/>
                    </a:lnTo>
                    <a:lnTo>
                      <a:pt x="10" y="14"/>
                    </a:lnTo>
                    <a:lnTo>
                      <a:pt x="9" y="0"/>
                    </a:lnTo>
                    <a:lnTo>
                      <a:pt x="0" y="0"/>
                    </a:lnTo>
                    <a:lnTo>
                      <a:pt x="0" y="3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49" name="Freeform 467"/>
              <p:cNvSpPr>
                <a:spLocks/>
              </p:cNvSpPr>
              <p:nvPr/>
            </p:nvSpPr>
            <p:spPr bwMode="auto">
              <a:xfrm>
                <a:off x="1170" y="3297"/>
                <a:ext cx="10" cy="31"/>
              </a:xfrm>
              <a:custGeom>
                <a:avLst/>
                <a:gdLst>
                  <a:gd name="T0" fmla="*/ 0 w 10"/>
                  <a:gd name="T1" fmla="*/ 0 h 31"/>
                  <a:gd name="T2" fmla="*/ 9 w 10"/>
                  <a:gd name="T3" fmla="*/ 0 h 31"/>
                  <a:gd name="T4" fmla="*/ 9 w 10"/>
                  <a:gd name="T5" fmla="*/ 6 h 31"/>
                  <a:gd name="T6" fmla="*/ 4 w 10"/>
                  <a:gd name="T7" fmla="*/ 6 h 31"/>
                  <a:gd name="T8" fmla="*/ 4 w 10"/>
                  <a:gd name="T9" fmla="*/ 12 h 31"/>
                  <a:gd name="T10" fmla="*/ 8 w 10"/>
                  <a:gd name="T11" fmla="*/ 12 h 31"/>
                  <a:gd name="T12" fmla="*/ 8 w 10"/>
                  <a:gd name="T13" fmla="*/ 17 h 31"/>
                  <a:gd name="T14" fmla="*/ 4 w 10"/>
                  <a:gd name="T15" fmla="*/ 17 h 31"/>
                  <a:gd name="T16" fmla="*/ 4 w 10"/>
                  <a:gd name="T17" fmla="*/ 24 h 31"/>
                  <a:gd name="T18" fmla="*/ 9 w 10"/>
                  <a:gd name="T19" fmla="*/ 24 h 31"/>
                  <a:gd name="T20" fmla="*/ 9 w 10"/>
                  <a:gd name="T21" fmla="*/ 30 h 31"/>
                  <a:gd name="T22" fmla="*/ 0 w 10"/>
                  <a:gd name="T23" fmla="*/ 30 h 31"/>
                  <a:gd name="T24" fmla="*/ 0 w 10"/>
                  <a:gd name="T25" fmla="*/ 0 h 3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31"/>
                  <a:gd name="T41" fmla="*/ 10 w 10"/>
                  <a:gd name="T42" fmla="*/ 31 h 3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31">
                    <a:moveTo>
                      <a:pt x="0" y="0"/>
                    </a:moveTo>
                    <a:lnTo>
                      <a:pt x="9" y="0"/>
                    </a:lnTo>
                    <a:lnTo>
                      <a:pt x="9" y="6"/>
                    </a:lnTo>
                    <a:lnTo>
                      <a:pt x="4" y="6"/>
                    </a:lnTo>
                    <a:lnTo>
                      <a:pt x="4" y="12"/>
                    </a:lnTo>
                    <a:lnTo>
                      <a:pt x="8" y="12"/>
                    </a:lnTo>
                    <a:lnTo>
                      <a:pt x="8" y="17"/>
                    </a:lnTo>
                    <a:lnTo>
                      <a:pt x="4" y="17"/>
                    </a:lnTo>
                    <a:lnTo>
                      <a:pt x="4" y="24"/>
                    </a:lnTo>
                    <a:lnTo>
                      <a:pt x="9" y="24"/>
                    </a:lnTo>
                    <a:lnTo>
                      <a:pt x="9" y="3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50" name="Freeform 468"/>
              <p:cNvSpPr>
                <a:spLocks/>
              </p:cNvSpPr>
              <p:nvPr/>
            </p:nvSpPr>
            <p:spPr bwMode="auto">
              <a:xfrm>
                <a:off x="1191" y="3297"/>
                <a:ext cx="13" cy="31"/>
              </a:xfrm>
              <a:custGeom>
                <a:avLst/>
                <a:gdLst>
                  <a:gd name="T0" fmla="*/ 0 w 13"/>
                  <a:gd name="T1" fmla="*/ 0 h 31"/>
                  <a:gd name="T2" fmla="*/ 9 w 13"/>
                  <a:gd name="T3" fmla="*/ 0 h 31"/>
                  <a:gd name="T4" fmla="*/ 12 w 13"/>
                  <a:gd name="T5" fmla="*/ 3 h 31"/>
                  <a:gd name="T6" fmla="*/ 12 w 13"/>
                  <a:gd name="T7" fmla="*/ 12 h 31"/>
                  <a:gd name="T8" fmla="*/ 9 w 13"/>
                  <a:gd name="T9" fmla="*/ 15 h 31"/>
                  <a:gd name="T10" fmla="*/ 12 w 13"/>
                  <a:gd name="T11" fmla="*/ 18 h 31"/>
                  <a:gd name="T12" fmla="*/ 12 w 13"/>
                  <a:gd name="T13" fmla="*/ 30 h 31"/>
                  <a:gd name="T14" fmla="*/ 7 w 13"/>
                  <a:gd name="T15" fmla="*/ 30 h 31"/>
                  <a:gd name="T16" fmla="*/ 7 w 13"/>
                  <a:gd name="T17" fmla="*/ 18 h 31"/>
                  <a:gd name="T18" fmla="*/ 7 w 13"/>
                  <a:gd name="T19" fmla="*/ 12 h 31"/>
                  <a:gd name="T20" fmla="*/ 5 w 13"/>
                  <a:gd name="T21" fmla="*/ 12 h 31"/>
                  <a:gd name="T22" fmla="*/ 5 w 13"/>
                  <a:gd name="T23" fmla="*/ 5 h 31"/>
                  <a:gd name="T24" fmla="*/ 7 w 13"/>
                  <a:gd name="T25" fmla="*/ 5 h 31"/>
                  <a:gd name="T26" fmla="*/ 7 w 13"/>
                  <a:gd name="T27" fmla="*/ 12 h 31"/>
                  <a:gd name="T28" fmla="*/ 7 w 13"/>
                  <a:gd name="T29" fmla="*/ 18 h 31"/>
                  <a:gd name="T30" fmla="*/ 5 w 13"/>
                  <a:gd name="T31" fmla="*/ 18 h 31"/>
                  <a:gd name="T32" fmla="*/ 5 w 13"/>
                  <a:gd name="T33" fmla="*/ 30 h 31"/>
                  <a:gd name="T34" fmla="*/ 0 w 13"/>
                  <a:gd name="T35" fmla="*/ 30 h 31"/>
                  <a:gd name="T36" fmla="*/ 0 w 13"/>
                  <a:gd name="T37" fmla="*/ 0 h 3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3"/>
                  <a:gd name="T58" fmla="*/ 0 h 31"/>
                  <a:gd name="T59" fmla="*/ 13 w 13"/>
                  <a:gd name="T60" fmla="*/ 31 h 3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3" h="31">
                    <a:moveTo>
                      <a:pt x="0" y="0"/>
                    </a:moveTo>
                    <a:lnTo>
                      <a:pt x="9" y="0"/>
                    </a:lnTo>
                    <a:lnTo>
                      <a:pt x="12" y="3"/>
                    </a:lnTo>
                    <a:lnTo>
                      <a:pt x="12" y="12"/>
                    </a:lnTo>
                    <a:lnTo>
                      <a:pt x="9" y="15"/>
                    </a:lnTo>
                    <a:lnTo>
                      <a:pt x="12" y="18"/>
                    </a:lnTo>
                    <a:lnTo>
                      <a:pt x="12" y="30"/>
                    </a:lnTo>
                    <a:lnTo>
                      <a:pt x="7" y="30"/>
                    </a:lnTo>
                    <a:lnTo>
                      <a:pt x="7" y="18"/>
                    </a:lnTo>
                    <a:lnTo>
                      <a:pt x="7" y="12"/>
                    </a:lnTo>
                    <a:lnTo>
                      <a:pt x="5" y="12"/>
                    </a:lnTo>
                    <a:lnTo>
                      <a:pt x="5" y="5"/>
                    </a:lnTo>
                    <a:lnTo>
                      <a:pt x="7" y="5"/>
                    </a:lnTo>
                    <a:lnTo>
                      <a:pt x="7" y="12"/>
                    </a:lnTo>
                    <a:lnTo>
                      <a:pt x="7" y="18"/>
                    </a:lnTo>
                    <a:lnTo>
                      <a:pt x="5" y="18"/>
                    </a:lnTo>
                    <a:lnTo>
                      <a:pt x="5" y="3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51" name="Freeform 469"/>
              <p:cNvSpPr>
                <a:spLocks/>
              </p:cNvSpPr>
              <p:nvPr/>
            </p:nvSpPr>
            <p:spPr bwMode="auto">
              <a:xfrm>
                <a:off x="1215" y="3297"/>
                <a:ext cx="1" cy="31"/>
              </a:xfrm>
              <a:custGeom>
                <a:avLst/>
                <a:gdLst>
                  <a:gd name="T0" fmla="*/ 0 w 1"/>
                  <a:gd name="T1" fmla="*/ 0 h 31"/>
                  <a:gd name="T2" fmla="*/ 0 w 1"/>
                  <a:gd name="T3" fmla="*/ 0 h 31"/>
                  <a:gd name="T4" fmla="*/ 0 w 1"/>
                  <a:gd name="T5" fmla="*/ 30 h 31"/>
                  <a:gd name="T6" fmla="*/ 0 w 1"/>
                  <a:gd name="T7" fmla="*/ 30 h 31"/>
                  <a:gd name="T8" fmla="*/ 0 w 1"/>
                  <a:gd name="T9" fmla="*/ 0 h 31"/>
                  <a:gd name="T10" fmla="*/ 0 60000 65536"/>
                  <a:gd name="T11" fmla="*/ 0 60000 65536"/>
                  <a:gd name="T12" fmla="*/ 0 60000 65536"/>
                  <a:gd name="T13" fmla="*/ 0 60000 65536"/>
                  <a:gd name="T14" fmla="*/ 0 60000 65536"/>
                  <a:gd name="T15" fmla="*/ 0 w 1"/>
                  <a:gd name="T16" fmla="*/ 0 h 31"/>
                  <a:gd name="T17" fmla="*/ 1 w 1"/>
                  <a:gd name="T18" fmla="*/ 31 h 31"/>
                </a:gdLst>
                <a:ahLst/>
                <a:cxnLst>
                  <a:cxn ang="T10">
                    <a:pos x="T0" y="T1"/>
                  </a:cxn>
                  <a:cxn ang="T11">
                    <a:pos x="T2" y="T3"/>
                  </a:cxn>
                  <a:cxn ang="T12">
                    <a:pos x="T4" y="T5"/>
                  </a:cxn>
                  <a:cxn ang="T13">
                    <a:pos x="T6" y="T7"/>
                  </a:cxn>
                  <a:cxn ang="T14">
                    <a:pos x="T8" y="T9"/>
                  </a:cxn>
                </a:cxnLst>
                <a:rect l="T15" t="T16" r="T17" b="T18"/>
                <a:pathLst>
                  <a:path w="1" h="31">
                    <a:moveTo>
                      <a:pt x="0" y="0"/>
                    </a:moveTo>
                    <a:lnTo>
                      <a:pt x="0" y="0"/>
                    </a:lnTo>
                    <a:lnTo>
                      <a:pt x="0" y="30"/>
                    </a:lnTo>
                    <a:lnTo>
                      <a:pt x="0"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52" name="Freeform 470"/>
              <p:cNvSpPr>
                <a:spLocks/>
              </p:cNvSpPr>
              <p:nvPr/>
            </p:nvSpPr>
            <p:spPr bwMode="auto">
              <a:xfrm>
                <a:off x="1226" y="3297"/>
                <a:ext cx="15" cy="31"/>
              </a:xfrm>
              <a:custGeom>
                <a:avLst/>
                <a:gdLst>
                  <a:gd name="T0" fmla="*/ 4 w 15"/>
                  <a:gd name="T1" fmla="*/ 0 h 31"/>
                  <a:gd name="T2" fmla="*/ 10 w 15"/>
                  <a:gd name="T3" fmla="*/ 0 h 31"/>
                  <a:gd name="T4" fmla="*/ 14 w 15"/>
                  <a:gd name="T5" fmla="*/ 4 h 31"/>
                  <a:gd name="T6" fmla="*/ 14 w 15"/>
                  <a:gd name="T7" fmla="*/ 12 h 31"/>
                  <a:gd name="T8" fmla="*/ 10 w 15"/>
                  <a:gd name="T9" fmla="*/ 12 h 31"/>
                  <a:gd name="T10" fmla="*/ 10 w 15"/>
                  <a:gd name="T11" fmla="*/ 6 h 31"/>
                  <a:gd name="T12" fmla="*/ 5 w 15"/>
                  <a:gd name="T13" fmla="*/ 6 h 31"/>
                  <a:gd name="T14" fmla="*/ 5 w 15"/>
                  <a:gd name="T15" fmla="*/ 24 h 31"/>
                  <a:gd name="T16" fmla="*/ 10 w 15"/>
                  <a:gd name="T17" fmla="*/ 24 h 31"/>
                  <a:gd name="T18" fmla="*/ 10 w 15"/>
                  <a:gd name="T19" fmla="*/ 17 h 31"/>
                  <a:gd name="T20" fmla="*/ 14 w 15"/>
                  <a:gd name="T21" fmla="*/ 17 h 31"/>
                  <a:gd name="T22" fmla="*/ 14 w 15"/>
                  <a:gd name="T23" fmla="*/ 26 h 31"/>
                  <a:gd name="T24" fmla="*/ 10 w 15"/>
                  <a:gd name="T25" fmla="*/ 30 h 31"/>
                  <a:gd name="T26" fmla="*/ 4 w 15"/>
                  <a:gd name="T27" fmla="*/ 30 h 31"/>
                  <a:gd name="T28" fmla="*/ 0 w 15"/>
                  <a:gd name="T29" fmla="*/ 26 h 31"/>
                  <a:gd name="T30" fmla="*/ 0 w 15"/>
                  <a:gd name="T31" fmla="*/ 4 h 31"/>
                  <a:gd name="T32" fmla="*/ 4 w 15"/>
                  <a:gd name="T33" fmla="*/ 0 h 3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5"/>
                  <a:gd name="T52" fmla="*/ 0 h 31"/>
                  <a:gd name="T53" fmla="*/ 15 w 15"/>
                  <a:gd name="T54" fmla="*/ 31 h 3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5" h="31">
                    <a:moveTo>
                      <a:pt x="4" y="0"/>
                    </a:moveTo>
                    <a:lnTo>
                      <a:pt x="10" y="0"/>
                    </a:lnTo>
                    <a:lnTo>
                      <a:pt x="14" y="4"/>
                    </a:lnTo>
                    <a:lnTo>
                      <a:pt x="14" y="12"/>
                    </a:lnTo>
                    <a:lnTo>
                      <a:pt x="10" y="12"/>
                    </a:lnTo>
                    <a:lnTo>
                      <a:pt x="10" y="6"/>
                    </a:lnTo>
                    <a:lnTo>
                      <a:pt x="5" y="6"/>
                    </a:lnTo>
                    <a:lnTo>
                      <a:pt x="5" y="24"/>
                    </a:lnTo>
                    <a:lnTo>
                      <a:pt x="10" y="24"/>
                    </a:lnTo>
                    <a:lnTo>
                      <a:pt x="10" y="17"/>
                    </a:lnTo>
                    <a:lnTo>
                      <a:pt x="14" y="17"/>
                    </a:lnTo>
                    <a:lnTo>
                      <a:pt x="14" y="26"/>
                    </a:lnTo>
                    <a:lnTo>
                      <a:pt x="10" y="30"/>
                    </a:lnTo>
                    <a:lnTo>
                      <a:pt x="4" y="30"/>
                    </a:lnTo>
                    <a:lnTo>
                      <a:pt x="0" y="26"/>
                    </a:lnTo>
                    <a:lnTo>
                      <a:pt x="0" y="4"/>
                    </a:lnTo>
                    <a:lnTo>
                      <a:pt x="4"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sp>
            <p:nvSpPr>
              <p:cNvPr id="108653" name="Freeform 471"/>
              <p:cNvSpPr>
                <a:spLocks/>
              </p:cNvSpPr>
              <p:nvPr/>
            </p:nvSpPr>
            <p:spPr bwMode="auto">
              <a:xfrm>
                <a:off x="1250" y="3297"/>
                <a:ext cx="19" cy="31"/>
              </a:xfrm>
              <a:custGeom>
                <a:avLst/>
                <a:gdLst>
                  <a:gd name="T0" fmla="*/ 5 w 19"/>
                  <a:gd name="T1" fmla="*/ 0 h 31"/>
                  <a:gd name="T2" fmla="*/ 13 w 19"/>
                  <a:gd name="T3" fmla="*/ 0 h 31"/>
                  <a:gd name="T4" fmla="*/ 18 w 19"/>
                  <a:gd name="T5" fmla="*/ 30 h 31"/>
                  <a:gd name="T6" fmla="*/ 12 w 19"/>
                  <a:gd name="T7" fmla="*/ 30 h 31"/>
                  <a:gd name="T8" fmla="*/ 11 w 19"/>
                  <a:gd name="T9" fmla="*/ 24 h 31"/>
                  <a:gd name="T10" fmla="*/ 11 w 19"/>
                  <a:gd name="T11" fmla="*/ 19 h 31"/>
                  <a:gd name="T12" fmla="*/ 9 w 19"/>
                  <a:gd name="T13" fmla="*/ 5 h 31"/>
                  <a:gd name="T14" fmla="*/ 7 w 19"/>
                  <a:gd name="T15" fmla="*/ 19 h 31"/>
                  <a:gd name="T16" fmla="*/ 11 w 19"/>
                  <a:gd name="T17" fmla="*/ 19 h 31"/>
                  <a:gd name="T18" fmla="*/ 11 w 19"/>
                  <a:gd name="T19" fmla="*/ 24 h 31"/>
                  <a:gd name="T20" fmla="*/ 7 w 19"/>
                  <a:gd name="T21" fmla="*/ 24 h 31"/>
                  <a:gd name="T22" fmla="*/ 6 w 19"/>
                  <a:gd name="T23" fmla="*/ 30 h 31"/>
                  <a:gd name="T24" fmla="*/ 0 w 19"/>
                  <a:gd name="T25" fmla="*/ 30 h 31"/>
                  <a:gd name="T26" fmla="*/ 5 w 19"/>
                  <a:gd name="T27" fmla="*/ 0 h 3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
                  <a:gd name="T43" fmla="*/ 0 h 31"/>
                  <a:gd name="T44" fmla="*/ 19 w 19"/>
                  <a:gd name="T45" fmla="*/ 31 h 3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 h="31">
                    <a:moveTo>
                      <a:pt x="5" y="0"/>
                    </a:moveTo>
                    <a:lnTo>
                      <a:pt x="13" y="0"/>
                    </a:lnTo>
                    <a:lnTo>
                      <a:pt x="18" y="30"/>
                    </a:lnTo>
                    <a:lnTo>
                      <a:pt x="12" y="30"/>
                    </a:lnTo>
                    <a:lnTo>
                      <a:pt x="11" y="24"/>
                    </a:lnTo>
                    <a:lnTo>
                      <a:pt x="11" y="19"/>
                    </a:lnTo>
                    <a:lnTo>
                      <a:pt x="9" y="5"/>
                    </a:lnTo>
                    <a:lnTo>
                      <a:pt x="7" y="19"/>
                    </a:lnTo>
                    <a:lnTo>
                      <a:pt x="11" y="19"/>
                    </a:lnTo>
                    <a:lnTo>
                      <a:pt x="11" y="24"/>
                    </a:lnTo>
                    <a:lnTo>
                      <a:pt x="7" y="24"/>
                    </a:lnTo>
                    <a:lnTo>
                      <a:pt x="6" y="30"/>
                    </a:lnTo>
                    <a:lnTo>
                      <a:pt x="0" y="30"/>
                    </a:lnTo>
                    <a:lnTo>
                      <a:pt x="5"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Lst>
            </p:spPr>
            <p:txBody>
              <a:bodyPr/>
              <a:lstStyle/>
              <a:p>
                <a:endParaRPr lang="en-US"/>
              </a:p>
            </p:txBody>
          </p:sp>
        </p:grpSp>
      </p:grpSp>
    </p:spTree>
    <p:extLst>
      <p:ext uri="{BB962C8B-B14F-4D97-AF65-F5344CB8AC3E}">
        <p14:creationId xmlns:p14="http://schemas.microsoft.com/office/powerpoint/2010/main" val="2635989456"/>
      </p:ext>
    </p:extLst>
  </p:cSld>
  <p:clrMapOvr>
    <a:masterClrMapping/>
  </p:clrMapOvr>
  <p:transition>
    <p:wipe dir="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noFill/>
        </p:spPr>
        <p:txBody>
          <a:bodyPr lIns="90488" tIns="44450" rIns="90488" bIns="44450" anchorCtr="1"/>
          <a:lstStyle/>
          <a:p>
            <a:r>
              <a:rPr lang="en-US" altLang="en-US" b="1"/>
              <a:t>No Relative Basis</a:t>
            </a:r>
          </a:p>
        </p:txBody>
      </p:sp>
      <p:sp>
        <p:nvSpPr>
          <p:cNvPr id="169987" name="Rectangle 3"/>
          <p:cNvSpPr>
            <a:spLocks noChangeArrowheads="1"/>
          </p:cNvSpPr>
          <p:nvPr/>
        </p:nvSpPr>
        <p:spPr bwMode="auto">
          <a:xfrm>
            <a:off x="4186238" y="2052638"/>
            <a:ext cx="48101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solidFill>
                  <a:srgbClr val="008000"/>
                </a:solidFill>
                <a:effectLst>
                  <a:outerShdw blurRad="38100" dist="38100" dir="2700000" algn="tl">
                    <a:srgbClr val="000000"/>
                  </a:outerShdw>
                </a:effectLst>
                <a:latin typeface="+mj-lt"/>
                <a:cs typeface="Arial" charset="0"/>
              </a:rPr>
              <a:t>Good Presentation</a:t>
            </a:r>
          </a:p>
        </p:txBody>
      </p:sp>
      <p:sp>
        <p:nvSpPr>
          <p:cNvPr id="109572" name="Rectangle 4"/>
          <p:cNvSpPr>
            <a:spLocks noChangeArrowheads="1"/>
          </p:cNvSpPr>
          <p:nvPr/>
        </p:nvSpPr>
        <p:spPr bwMode="auto">
          <a:xfrm>
            <a:off x="1671638" y="2738438"/>
            <a:ext cx="23717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400" dirty="0">
                <a:latin typeface="+mj-lt"/>
              </a:rPr>
              <a:t>A’s by Class</a:t>
            </a:r>
          </a:p>
        </p:txBody>
      </p:sp>
      <p:sp>
        <p:nvSpPr>
          <p:cNvPr id="109573" name="Rectangle 5"/>
          <p:cNvSpPr>
            <a:spLocks noChangeArrowheads="1"/>
          </p:cNvSpPr>
          <p:nvPr/>
        </p:nvSpPr>
        <p:spPr bwMode="auto">
          <a:xfrm>
            <a:off x="5634038" y="2738438"/>
            <a:ext cx="23717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400">
                <a:latin typeface="+mj-lt"/>
              </a:rPr>
              <a:t>A’s by Class</a:t>
            </a:r>
          </a:p>
        </p:txBody>
      </p:sp>
      <p:sp>
        <p:nvSpPr>
          <p:cNvPr id="169990" name="Rectangle 6"/>
          <p:cNvSpPr>
            <a:spLocks noChangeArrowheads="1"/>
          </p:cNvSpPr>
          <p:nvPr/>
        </p:nvSpPr>
        <p:spPr bwMode="auto">
          <a:xfrm>
            <a:off x="604838" y="2052638"/>
            <a:ext cx="40481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solidFill>
                  <a:srgbClr val="CC0000"/>
                </a:solidFill>
                <a:effectLst>
                  <a:outerShdw blurRad="38100" dist="38100" dir="2700000" algn="tl">
                    <a:srgbClr val="000000"/>
                  </a:outerShdw>
                </a:effectLst>
                <a:latin typeface="+mj-lt"/>
                <a:cs typeface="Arial" charset="0"/>
              </a:rPr>
              <a:t>Bad Presentation</a:t>
            </a:r>
          </a:p>
        </p:txBody>
      </p:sp>
      <p:sp>
        <p:nvSpPr>
          <p:cNvPr id="109575" name="Freeform 7"/>
          <p:cNvSpPr>
            <a:spLocks/>
          </p:cNvSpPr>
          <p:nvPr/>
        </p:nvSpPr>
        <p:spPr bwMode="auto">
          <a:xfrm>
            <a:off x="1366838" y="3716338"/>
            <a:ext cx="469900" cy="1276350"/>
          </a:xfrm>
          <a:custGeom>
            <a:avLst/>
            <a:gdLst>
              <a:gd name="T0" fmla="*/ 0 w 296"/>
              <a:gd name="T1" fmla="*/ 0 h 804"/>
              <a:gd name="T2" fmla="*/ 2147483647 w 296"/>
              <a:gd name="T3" fmla="*/ 0 h 804"/>
              <a:gd name="T4" fmla="*/ 2147483647 w 296"/>
              <a:gd name="T5" fmla="*/ 2147483647 h 804"/>
              <a:gd name="T6" fmla="*/ 0 w 296"/>
              <a:gd name="T7" fmla="*/ 2147483647 h 804"/>
              <a:gd name="T8" fmla="*/ 0 w 296"/>
              <a:gd name="T9" fmla="*/ 0 h 804"/>
              <a:gd name="T10" fmla="*/ 0 60000 65536"/>
              <a:gd name="T11" fmla="*/ 0 60000 65536"/>
              <a:gd name="T12" fmla="*/ 0 60000 65536"/>
              <a:gd name="T13" fmla="*/ 0 60000 65536"/>
              <a:gd name="T14" fmla="*/ 0 60000 65536"/>
              <a:gd name="T15" fmla="*/ 0 w 296"/>
              <a:gd name="T16" fmla="*/ 0 h 804"/>
              <a:gd name="T17" fmla="*/ 296 w 296"/>
              <a:gd name="T18" fmla="*/ 804 h 804"/>
            </a:gdLst>
            <a:ahLst/>
            <a:cxnLst>
              <a:cxn ang="T10">
                <a:pos x="T0" y="T1"/>
              </a:cxn>
              <a:cxn ang="T11">
                <a:pos x="T2" y="T3"/>
              </a:cxn>
              <a:cxn ang="T12">
                <a:pos x="T4" y="T5"/>
              </a:cxn>
              <a:cxn ang="T13">
                <a:pos x="T6" y="T7"/>
              </a:cxn>
              <a:cxn ang="T14">
                <a:pos x="T8" y="T9"/>
              </a:cxn>
            </a:cxnLst>
            <a:rect l="T15" t="T16" r="T17" b="T18"/>
            <a:pathLst>
              <a:path w="296" h="804">
                <a:moveTo>
                  <a:pt x="0" y="0"/>
                </a:moveTo>
                <a:lnTo>
                  <a:pt x="295" y="0"/>
                </a:lnTo>
                <a:lnTo>
                  <a:pt x="295" y="803"/>
                </a:lnTo>
                <a:lnTo>
                  <a:pt x="0" y="803"/>
                </a:lnTo>
                <a:lnTo>
                  <a:pt x="0" y="0"/>
                </a:lnTo>
              </a:path>
            </a:pathLst>
          </a:custGeom>
          <a:solidFill>
            <a:srgbClr val="CC0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09576" name="Freeform 8"/>
          <p:cNvSpPr>
            <a:spLocks/>
          </p:cNvSpPr>
          <p:nvPr/>
        </p:nvSpPr>
        <p:spPr bwMode="auto">
          <a:xfrm>
            <a:off x="2068513" y="4229100"/>
            <a:ext cx="468312" cy="763588"/>
          </a:xfrm>
          <a:custGeom>
            <a:avLst/>
            <a:gdLst>
              <a:gd name="T0" fmla="*/ 0 w 295"/>
              <a:gd name="T1" fmla="*/ 0 h 481"/>
              <a:gd name="T2" fmla="*/ 2147483647 w 295"/>
              <a:gd name="T3" fmla="*/ 0 h 481"/>
              <a:gd name="T4" fmla="*/ 2147483647 w 295"/>
              <a:gd name="T5" fmla="*/ 2147483647 h 481"/>
              <a:gd name="T6" fmla="*/ 0 w 295"/>
              <a:gd name="T7" fmla="*/ 2147483647 h 481"/>
              <a:gd name="T8" fmla="*/ 0 w 295"/>
              <a:gd name="T9" fmla="*/ 0 h 481"/>
              <a:gd name="T10" fmla="*/ 0 60000 65536"/>
              <a:gd name="T11" fmla="*/ 0 60000 65536"/>
              <a:gd name="T12" fmla="*/ 0 60000 65536"/>
              <a:gd name="T13" fmla="*/ 0 60000 65536"/>
              <a:gd name="T14" fmla="*/ 0 60000 65536"/>
              <a:gd name="T15" fmla="*/ 0 w 295"/>
              <a:gd name="T16" fmla="*/ 0 h 481"/>
              <a:gd name="T17" fmla="*/ 295 w 295"/>
              <a:gd name="T18" fmla="*/ 481 h 481"/>
            </a:gdLst>
            <a:ahLst/>
            <a:cxnLst>
              <a:cxn ang="T10">
                <a:pos x="T0" y="T1"/>
              </a:cxn>
              <a:cxn ang="T11">
                <a:pos x="T2" y="T3"/>
              </a:cxn>
              <a:cxn ang="T12">
                <a:pos x="T4" y="T5"/>
              </a:cxn>
              <a:cxn ang="T13">
                <a:pos x="T6" y="T7"/>
              </a:cxn>
              <a:cxn ang="T14">
                <a:pos x="T8" y="T9"/>
              </a:cxn>
            </a:cxnLst>
            <a:rect l="T15" t="T16" r="T17" b="T18"/>
            <a:pathLst>
              <a:path w="295" h="481">
                <a:moveTo>
                  <a:pt x="0" y="0"/>
                </a:moveTo>
                <a:lnTo>
                  <a:pt x="294" y="0"/>
                </a:lnTo>
                <a:lnTo>
                  <a:pt x="294" y="480"/>
                </a:lnTo>
                <a:lnTo>
                  <a:pt x="0" y="480"/>
                </a:lnTo>
                <a:lnTo>
                  <a:pt x="0" y="0"/>
                </a:lnTo>
              </a:path>
            </a:pathLst>
          </a:custGeom>
          <a:solidFill>
            <a:srgbClr val="CC0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09577" name="Freeform 9"/>
          <p:cNvSpPr>
            <a:spLocks/>
          </p:cNvSpPr>
          <p:nvPr/>
        </p:nvSpPr>
        <p:spPr bwMode="auto">
          <a:xfrm>
            <a:off x="2770188" y="4073525"/>
            <a:ext cx="468312" cy="919163"/>
          </a:xfrm>
          <a:custGeom>
            <a:avLst/>
            <a:gdLst>
              <a:gd name="T0" fmla="*/ 0 w 295"/>
              <a:gd name="T1" fmla="*/ 0 h 579"/>
              <a:gd name="T2" fmla="*/ 2147483647 w 295"/>
              <a:gd name="T3" fmla="*/ 0 h 579"/>
              <a:gd name="T4" fmla="*/ 2147483647 w 295"/>
              <a:gd name="T5" fmla="*/ 2147483647 h 579"/>
              <a:gd name="T6" fmla="*/ 0 w 295"/>
              <a:gd name="T7" fmla="*/ 2147483647 h 579"/>
              <a:gd name="T8" fmla="*/ 0 w 295"/>
              <a:gd name="T9" fmla="*/ 0 h 579"/>
              <a:gd name="T10" fmla="*/ 0 60000 65536"/>
              <a:gd name="T11" fmla="*/ 0 60000 65536"/>
              <a:gd name="T12" fmla="*/ 0 60000 65536"/>
              <a:gd name="T13" fmla="*/ 0 60000 65536"/>
              <a:gd name="T14" fmla="*/ 0 60000 65536"/>
              <a:gd name="T15" fmla="*/ 0 w 295"/>
              <a:gd name="T16" fmla="*/ 0 h 579"/>
              <a:gd name="T17" fmla="*/ 295 w 295"/>
              <a:gd name="T18" fmla="*/ 579 h 579"/>
            </a:gdLst>
            <a:ahLst/>
            <a:cxnLst>
              <a:cxn ang="T10">
                <a:pos x="T0" y="T1"/>
              </a:cxn>
              <a:cxn ang="T11">
                <a:pos x="T2" y="T3"/>
              </a:cxn>
              <a:cxn ang="T12">
                <a:pos x="T4" y="T5"/>
              </a:cxn>
              <a:cxn ang="T13">
                <a:pos x="T6" y="T7"/>
              </a:cxn>
              <a:cxn ang="T14">
                <a:pos x="T8" y="T9"/>
              </a:cxn>
            </a:cxnLst>
            <a:rect l="T15" t="T16" r="T17" b="T18"/>
            <a:pathLst>
              <a:path w="295" h="579">
                <a:moveTo>
                  <a:pt x="0" y="0"/>
                </a:moveTo>
                <a:lnTo>
                  <a:pt x="294" y="0"/>
                </a:lnTo>
                <a:lnTo>
                  <a:pt x="294" y="578"/>
                </a:lnTo>
                <a:lnTo>
                  <a:pt x="0" y="578"/>
                </a:lnTo>
                <a:lnTo>
                  <a:pt x="0" y="0"/>
                </a:lnTo>
              </a:path>
            </a:pathLst>
          </a:custGeom>
          <a:solidFill>
            <a:srgbClr val="CC0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09578" name="Freeform 10"/>
          <p:cNvSpPr>
            <a:spLocks/>
          </p:cNvSpPr>
          <p:nvPr/>
        </p:nvSpPr>
        <p:spPr bwMode="auto">
          <a:xfrm>
            <a:off x="3470275" y="3970338"/>
            <a:ext cx="469900" cy="1022350"/>
          </a:xfrm>
          <a:custGeom>
            <a:avLst/>
            <a:gdLst>
              <a:gd name="T0" fmla="*/ 0 w 296"/>
              <a:gd name="T1" fmla="*/ 0 h 644"/>
              <a:gd name="T2" fmla="*/ 2147483647 w 296"/>
              <a:gd name="T3" fmla="*/ 0 h 644"/>
              <a:gd name="T4" fmla="*/ 2147483647 w 296"/>
              <a:gd name="T5" fmla="*/ 2147483647 h 644"/>
              <a:gd name="T6" fmla="*/ 0 w 296"/>
              <a:gd name="T7" fmla="*/ 2147483647 h 644"/>
              <a:gd name="T8" fmla="*/ 0 w 296"/>
              <a:gd name="T9" fmla="*/ 0 h 644"/>
              <a:gd name="T10" fmla="*/ 0 60000 65536"/>
              <a:gd name="T11" fmla="*/ 0 60000 65536"/>
              <a:gd name="T12" fmla="*/ 0 60000 65536"/>
              <a:gd name="T13" fmla="*/ 0 60000 65536"/>
              <a:gd name="T14" fmla="*/ 0 60000 65536"/>
              <a:gd name="T15" fmla="*/ 0 w 296"/>
              <a:gd name="T16" fmla="*/ 0 h 644"/>
              <a:gd name="T17" fmla="*/ 296 w 296"/>
              <a:gd name="T18" fmla="*/ 644 h 644"/>
            </a:gdLst>
            <a:ahLst/>
            <a:cxnLst>
              <a:cxn ang="T10">
                <a:pos x="T0" y="T1"/>
              </a:cxn>
              <a:cxn ang="T11">
                <a:pos x="T2" y="T3"/>
              </a:cxn>
              <a:cxn ang="T12">
                <a:pos x="T4" y="T5"/>
              </a:cxn>
              <a:cxn ang="T13">
                <a:pos x="T6" y="T7"/>
              </a:cxn>
              <a:cxn ang="T14">
                <a:pos x="T8" y="T9"/>
              </a:cxn>
            </a:cxnLst>
            <a:rect l="T15" t="T16" r="T17" b="T18"/>
            <a:pathLst>
              <a:path w="296" h="644">
                <a:moveTo>
                  <a:pt x="0" y="0"/>
                </a:moveTo>
                <a:lnTo>
                  <a:pt x="295" y="0"/>
                </a:lnTo>
                <a:lnTo>
                  <a:pt x="295" y="643"/>
                </a:lnTo>
                <a:lnTo>
                  <a:pt x="0" y="643"/>
                </a:lnTo>
                <a:lnTo>
                  <a:pt x="0" y="0"/>
                </a:lnTo>
              </a:path>
            </a:pathLst>
          </a:custGeom>
          <a:solidFill>
            <a:srgbClr val="CC0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09579" name="Line 11"/>
          <p:cNvSpPr>
            <a:spLocks noChangeShapeType="1"/>
          </p:cNvSpPr>
          <p:nvPr/>
        </p:nvSpPr>
        <p:spPr bwMode="auto">
          <a:xfrm>
            <a:off x="1250950" y="3467100"/>
            <a:ext cx="0" cy="15176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0" name="Line 12"/>
          <p:cNvSpPr>
            <a:spLocks noChangeShapeType="1"/>
          </p:cNvSpPr>
          <p:nvPr/>
        </p:nvSpPr>
        <p:spPr bwMode="auto">
          <a:xfrm>
            <a:off x="1168400" y="4991100"/>
            <a:ext cx="76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1" name="Line 13"/>
          <p:cNvSpPr>
            <a:spLocks noChangeShapeType="1"/>
          </p:cNvSpPr>
          <p:nvPr/>
        </p:nvSpPr>
        <p:spPr bwMode="auto">
          <a:xfrm>
            <a:off x="1168400" y="4483100"/>
            <a:ext cx="76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2" name="Line 14"/>
          <p:cNvSpPr>
            <a:spLocks noChangeShapeType="1"/>
          </p:cNvSpPr>
          <p:nvPr/>
        </p:nvSpPr>
        <p:spPr bwMode="auto">
          <a:xfrm>
            <a:off x="1168400" y="3970338"/>
            <a:ext cx="76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3" name="Line 15"/>
          <p:cNvSpPr>
            <a:spLocks noChangeShapeType="1"/>
          </p:cNvSpPr>
          <p:nvPr/>
        </p:nvSpPr>
        <p:spPr bwMode="auto">
          <a:xfrm>
            <a:off x="1168400" y="3460750"/>
            <a:ext cx="76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4" name="Line 16"/>
          <p:cNvSpPr>
            <a:spLocks noChangeShapeType="1"/>
          </p:cNvSpPr>
          <p:nvPr/>
        </p:nvSpPr>
        <p:spPr bwMode="auto">
          <a:xfrm>
            <a:off x="1257300" y="4991100"/>
            <a:ext cx="27908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5" name="Line 17"/>
          <p:cNvSpPr>
            <a:spLocks noChangeShapeType="1"/>
          </p:cNvSpPr>
          <p:nvPr/>
        </p:nvSpPr>
        <p:spPr bwMode="auto">
          <a:xfrm flipV="1">
            <a:off x="1250950"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6" name="Line 18"/>
          <p:cNvSpPr>
            <a:spLocks noChangeShapeType="1"/>
          </p:cNvSpPr>
          <p:nvPr/>
        </p:nvSpPr>
        <p:spPr bwMode="auto">
          <a:xfrm flipV="1">
            <a:off x="1951038"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7" name="Line 19"/>
          <p:cNvSpPr>
            <a:spLocks noChangeShapeType="1"/>
          </p:cNvSpPr>
          <p:nvPr/>
        </p:nvSpPr>
        <p:spPr bwMode="auto">
          <a:xfrm flipV="1">
            <a:off x="2652713"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8" name="Line 20"/>
          <p:cNvSpPr>
            <a:spLocks noChangeShapeType="1"/>
          </p:cNvSpPr>
          <p:nvPr/>
        </p:nvSpPr>
        <p:spPr bwMode="auto">
          <a:xfrm flipV="1">
            <a:off x="3354388"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89" name="Line 21"/>
          <p:cNvSpPr>
            <a:spLocks noChangeShapeType="1"/>
          </p:cNvSpPr>
          <p:nvPr/>
        </p:nvSpPr>
        <p:spPr bwMode="auto">
          <a:xfrm flipV="1">
            <a:off x="4054475"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590" name="Rectangle 22"/>
          <p:cNvSpPr>
            <a:spLocks noChangeArrowheads="1"/>
          </p:cNvSpPr>
          <p:nvPr/>
        </p:nvSpPr>
        <p:spPr bwMode="auto">
          <a:xfrm>
            <a:off x="782638" y="4765675"/>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0</a:t>
            </a:r>
          </a:p>
        </p:txBody>
      </p:sp>
      <p:sp>
        <p:nvSpPr>
          <p:cNvPr id="109591" name="Rectangle 23"/>
          <p:cNvSpPr>
            <a:spLocks noChangeArrowheads="1"/>
          </p:cNvSpPr>
          <p:nvPr/>
        </p:nvSpPr>
        <p:spPr bwMode="auto">
          <a:xfrm>
            <a:off x="473075" y="4257675"/>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100</a:t>
            </a:r>
          </a:p>
        </p:txBody>
      </p:sp>
      <p:sp>
        <p:nvSpPr>
          <p:cNvPr id="109592" name="Rectangle 24"/>
          <p:cNvSpPr>
            <a:spLocks noChangeArrowheads="1"/>
          </p:cNvSpPr>
          <p:nvPr/>
        </p:nvSpPr>
        <p:spPr bwMode="auto">
          <a:xfrm>
            <a:off x="473075" y="3744913"/>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200</a:t>
            </a:r>
          </a:p>
        </p:txBody>
      </p:sp>
      <p:sp>
        <p:nvSpPr>
          <p:cNvPr id="109593" name="Rectangle 25"/>
          <p:cNvSpPr>
            <a:spLocks noChangeArrowheads="1"/>
          </p:cNvSpPr>
          <p:nvPr/>
        </p:nvSpPr>
        <p:spPr bwMode="auto">
          <a:xfrm>
            <a:off x="473075" y="3236913"/>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300</a:t>
            </a:r>
          </a:p>
        </p:txBody>
      </p:sp>
      <p:sp>
        <p:nvSpPr>
          <p:cNvPr id="109594" name="Rectangle 26"/>
          <p:cNvSpPr>
            <a:spLocks noChangeArrowheads="1"/>
          </p:cNvSpPr>
          <p:nvPr/>
        </p:nvSpPr>
        <p:spPr bwMode="auto">
          <a:xfrm>
            <a:off x="1320800" y="5219700"/>
            <a:ext cx="587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FR</a:t>
            </a:r>
          </a:p>
        </p:txBody>
      </p:sp>
      <p:sp>
        <p:nvSpPr>
          <p:cNvPr id="109595" name="Rectangle 27"/>
          <p:cNvSpPr>
            <a:spLocks noChangeArrowheads="1"/>
          </p:cNvSpPr>
          <p:nvPr/>
        </p:nvSpPr>
        <p:spPr bwMode="auto">
          <a:xfrm>
            <a:off x="2005013" y="5219700"/>
            <a:ext cx="587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SO</a:t>
            </a:r>
          </a:p>
        </p:txBody>
      </p:sp>
      <p:sp>
        <p:nvSpPr>
          <p:cNvPr id="109596" name="Rectangle 28"/>
          <p:cNvSpPr>
            <a:spLocks noChangeArrowheads="1"/>
          </p:cNvSpPr>
          <p:nvPr/>
        </p:nvSpPr>
        <p:spPr bwMode="auto">
          <a:xfrm>
            <a:off x="2730500" y="5219700"/>
            <a:ext cx="5540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JR</a:t>
            </a:r>
          </a:p>
        </p:txBody>
      </p:sp>
      <p:sp>
        <p:nvSpPr>
          <p:cNvPr id="109597" name="Rectangle 29"/>
          <p:cNvSpPr>
            <a:spLocks noChangeArrowheads="1"/>
          </p:cNvSpPr>
          <p:nvPr/>
        </p:nvSpPr>
        <p:spPr bwMode="auto">
          <a:xfrm>
            <a:off x="3416300" y="5219700"/>
            <a:ext cx="5699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SR</a:t>
            </a:r>
          </a:p>
        </p:txBody>
      </p:sp>
      <p:sp>
        <p:nvSpPr>
          <p:cNvPr id="109598" name="Rectangle 30"/>
          <p:cNvSpPr>
            <a:spLocks noChangeArrowheads="1"/>
          </p:cNvSpPr>
          <p:nvPr/>
        </p:nvSpPr>
        <p:spPr bwMode="auto">
          <a:xfrm>
            <a:off x="973138" y="2990850"/>
            <a:ext cx="9715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t>Freq.</a:t>
            </a:r>
          </a:p>
        </p:txBody>
      </p:sp>
      <p:sp>
        <p:nvSpPr>
          <p:cNvPr id="109599" name="Freeform 31"/>
          <p:cNvSpPr>
            <a:spLocks/>
          </p:cNvSpPr>
          <p:nvPr/>
        </p:nvSpPr>
        <p:spPr bwMode="auto">
          <a:xfrm>
            <a:off x="5475288" y="3716338"/>
            <a:ext cx="452437" cy="1276350"/>
          </a:xfrm>
          <a:custGeom>
            <a:avLst/>
            <a:gdLst>
              <a:gd name="T0" fmla="*/ 0 w 285"/>
              <a:gd name="T1" fmla="*/ 0 h 804"/>
              <a:gd name="T2" fmla="*/ 2147483647 w 285"/>
              <a:gd name="T3" fmla="*/ 0 h 804"/>
              <a:gd name="T4" fmla="*/ 2147483647 w 285"/>
              <a:gd name="T5" fmla="*/ 2147483647 h 804"/>
              <a:gd name="T6" fmla="*/ 0 w 285"/>
              <a:gd name="T7" fmla="*/ 2147483647 h 804"/>
              <a:gd name="T8" fmla="*/ 0 w 285"/>
              <a:gd name="T9" fmla="*/ 0 h 804"/>
              <a:gd name="T10" fmla="*/ 0 60000 65536"/>
              <a:gd name="T11" fmla="*/ 0 60000 65536"/>
              <a:gd name="T12" fmla="*/ 0 60000 65536"/>
              <a:gd name="T13" fmla="*/ 0 60000 65536"/>
              <a:gd name="T14" fmla="*/ 0 60000 65536"/>
              <a:gd name="T15" fmla="*/ 0 w 285"/>
              <a:gd name="T16" fmla="*/ 0 h 804"/>
              <a:gd name="T17" fmla="*/ 285 w 285"/>
              <a:gd name="T18" fmla="*/ 804 h 804"/>
            </a:gdLst>
            <a:ahLst/>
            <a:cxnLst>
              <a:cxn ang="T10">
                <a:pos x="T0" y="T1"/>
              </a:cxn>
              <a:cxn ang="T11">
                <a:pos x="T2" y="T3"/>
              </a:cxn>
              <a:cxn ang="T12">
                <a:pos x="T4" y="T5"/>
              </a:cxn>
              <a:cxn ang="T13">
                <a:pos x="T6" y="T7"/>
              </a:cxn>
              <a:cxn ang="T14">
                <a:pos x="T8" y="T9"/>
              </a:cxn>
            </a:cxnLst>
            <a:rect l="T15" t="T16" r="T17" b="T18"/>
            <a:pathLst>
              <a:path w="285" h="804">
                <a:moveTo>
                  <a:pt x="0" y="0"/>
                </a:moveTo>
                <a:lnTo>
                  <a:pt x="284" y="0"/>
                </a:lnTo>
                <a:lnTo>
                  <a:pt x="284" y="803"/>
                </a:lnTo>
                <a:lnTo>
                  <a:pt x="0" y="803"/>
                </a:lnTo>
                <a:lnTo>
                  <a:pt x="0" y="0"/>
                </a:lnTo>
              </a:path>
            </a:pathLst>
          </a:custGeom>
          <a:solidFill>
            <a:srgbClr val="008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09600" name="Freeform 32"/>
          <p:cNvSpPr>
            <a:spLocks/>
          </p:cNvSpPr>
          <p:nvPr/>
        </p:nvSpPr>
        <p:spPr bwMode="auto">
          <a:xfrm>
            <a:off x="6151563" y="3716338"/>
            <a:ext cx="455612" cy="1276350"/>
          </a:xfrm>
          <a:custGeom>
            <a:avLst/>
            <a:gdLst>
              <a:gd name="T0" fmla="*/ 0 w 287"/>
              <a:gd name="T1" fmla="*/ 0 h 804"/>
              <a:gd name="T2" fmla="*/ 2147483647 w 287"/>
              <a:gd name="T3" fmla="*/ 0 h 804"/>
              <a:gd name="T4" fmla="*/ 2147483647 w 287"/>
              <a:gd name="T5" fmla="*/ 2147483647 h 804"/>
              <a:gd name="T6" fmla="*/ 0 w 287"/>
              <a:gd name="T7" fmla="*/ 2147483647 h 804"/>
              <a:gd name="T8" fmla="*/ 0 w 287"/>
              <a:gd name="T9" fmla="*/ 0 h 804"/>
              <a:gd name="T10" fmla="*/ 0 60000 65536"/>
              <a:gd name="T11" fmla="*/ 0 60000 65536"/>
              <a:gd name="T12" fmla="*/ 0 60000 65536"/>
              <a:gd name="T13" fmla="*/ 0 60000 65536"/>
              <a:gd name="T14" fmla="*/ 0 60000 65536"/>
              <a:gd name="T15" fmla="*/ 0 w 287"/>
              <a:gd name="T16" fmla="*/ 0 h 804"/>
              <a:gd name="T17" fmla="*/ 287 w 287"/>
              <a:gd name="T18" fmla="*/ 804 h 804"/>
            </a:gdLst>
            <a:ahLst/>
            <a:cxnLst>
              <a:cxn ang="T10">
                <a:pos x="T0" y="T1"/>
              </a:cxn>
              <a:cxn ang="T11">
                <a:pos x="T2" y="T3"/>
              </a:cxn>
              <a:cxn ang="T12">
                <a:pos x="T4" y="T5"/>
              </a:cxn>
              <a:cxn ang="T13">
                <a:pos x="T6" y="T7"/>
              </a:cxn>
              <a:cxn ang="T14">
                <a:pos x="T8" y="T9"/>
              </a:cxn>
            </a:cxnLst>
            <a:rect l="T15" t="T16" r="T17" b="T18"/>
            <a:pathLst>
              <a:path w="287" h="804">
                <a:moveTo>
                  <a:pt x="0" y="0"/>
                </a:moveTo>
                <a:lnTo>
                  <a:pt x="286" y="0"/>
                </a:lnTo>
                <a:lnTo>
                  <a:pt x="286" y="803"/>
                </a:lnTo>
                <a:lnTo>
                  <a:pt x="0" y="803"/>
                </a:lnTo>
                <a:lnTo>
                  <a:pt x="0" y="0"/>
                </a:lnTo>
              </a:path>
            </a:pathLst>
          </a:custGeom>
          <a:solidFill>
            <a:srgbClr val="008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09601" name="Freeform 33"/>
          <p:cNvSpPr>
            <a:spLocks/>
          </p:cNvSpPr>
          <p:nvPr/>
        </p:nvSpPr>
        <p:spPr bwMode="auto">
          <a:xfrm>
            <a:off x="6831013" y="3716338"/>
            <a:ext cx="452437" cy="1276350"/>
          </a:xfrm>
          <a:custGeom>
            <a:avLst/>
            <a:gdLst>
              <a:gd name="T0" fmla="*/ 0 w 285"/>
              <a:gd name="T1" fmla="*/ 0 h 804"/>
              <a:gd name="T2" fmla="*/ 2147483647 w 285"/>
              <a:gd name="T3" fmla="*/ 0 h 804"/>
              <a:gd name="T4" fmla="*/ 2147483647 w 285"/>
              <a:gd name="T5" fmla="*/ 2147483647 h 804"/>
              <a:gd name="T6" fmla="*/ 0 w 285"/>
              <a:gd name="T7" fmla="*/ 2147483647 h 804"/>
              <a:gd name="T8" fmla="*/ 0 w 285"/>
              <a:gd name="T9" fmla="*/ 0 h 804"/>
              <a:gd name="T10" fmla="*/ 0 60000 65536"/>
              <a:gd name="T11" fmla="*/ 0 60000 65536"/>
              <a:gd name="T12" fmla="*/ 0 60000 65536"/>
              <a:gd name="T13" fmla="*/ 0 60000 65536"/>
              <a:gd name="T14" fmla="*/ 0 60000 65536"/>
              <a:gd name="T15" fmla="*/ 0 w 285"/>
              <a:gd name="T16" fmla="*/ 0 h 804"/>
              <a:gd name="T17" fmla="*/ 285 w 285"/>
              <a:gd name="T18" fmla="*/ 804 h 804"/>
            </a:gdLst>
            <a:ahLst/>
            <a:cxnLst>
              <a:cxn ang="T10">
                <a:pos x="T0" y="T1"/>
              </a:cxn>
              <a:cxn ang="T11">
                <a:pos x="T2" y="T3"/>
              </a:cxn>
              <a:cxn ang="T12">
                <a:pos x="T4" y="T5"/>
              </a:cxn>
              <a:cxn ang="T13">
                <a:pos x="T6" y="T7"/>
              </a:cxn>
              <a:cxn ang="T14">
                <a:pos x="T8" y="T9"/>
              </a:cxn>
            </a:cxnLst>
            <a:rect l="T15" t="T16" r="T17" b="T18"/>
            <a:pathLst>
              <a:path w="285" h="804">
                <a:moveTo>
                  <a:pt x="0" y="0"/>
                </a:moveTo>
                <a:lnTo>
                  <a:pt x="284" y="0"/>
                </a:lnTo>
                <a:lnTo>
                  <a:pt x="284" y="803"/>
                </a:lnTo>
                <a:lnTo>
                  <a:pt x="0" y="803"/>
                </a:lnTo>
                <a:lnTo>
                  <a:pt x="0" y="0"/>
                </a:lnTo>
              </a:path>
            </a:pathLst>
          </a:custGeom>
          <a:solidFill>
            <a:srgbClr val="008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09602" name="Freeform 34"/>
          <p:cNvSpPr>
            <a:spLocks/>
          </p:cNvSpPr>
          <p:nvPr/>
        </p:nvSpPr>
        <p:spPr bwMode="auto">
          <a:xfrm>
            <a:off x="7507288" y="3716338"/>
            <a:ext cx="452437" cy="1276350"/>
          </a:xfrm>
          <a:custGeom>
            <a:avLst/>
            <a:gdLst>
              <a:gd name="T0" fmla="*/ 0 w 285"/>
              <a:gd name="T1" fmla="*/ 0 h 804"/>
              <a:gd name="T2" fmla="*/ 2147483647 w 285"/>
              <a:gd name="T3" fmla="*/ 0 h 804"/>
              <a:gd name="T4" fmla="*/ 2147483647 w 285"/>
              <a:gd name="T5" fmla="*/ 2147483647 h 804"/>
              <a:gd name="T6" fmla="*/ 0 w 285"/>
              <a:gd name="T7" fmla="*/ 2147483647 h 804"/>
              <a:gd name="T8" fmla="*/ 0 w 285"/>
              <a:gd name="T9" fmla="*/ 0 h 804"/>
              <a:gd name="T10" fmla="*/ 0 60000 65536"/>
              <a:gd name="T11" fmla="*/ 0 60000 65536"/>
              <a:gd name="T12" fmla="*/ 0 60000 65536"/>
              <a:gd name="T13" fmla="*/ 0 60000 65536"/>
              <a:gd name="T14" fmla="*/ 0 60000 65536"/>
              <a:gd name="T15" fmla="*/ 0 w 285"/>
              <a:gd name="T16" fmla="*/ 0 h 804"/>
              <a:gd name="T17" fmla="*/ 285 w 285"/>
              <a:gd name="T18" fmla="*/ 804 h 804"/>
            </a:gdLst>
            <a:ahLst/>
            <a:cxnLst>
              <a:cxn ang="T10">
                <a:pos x="T0" y="T1"/>
              </a:cxn>
              <a:cxn ang="T11">
                <a:pos x="T2" y="T3"/>
              </a:cxn>
              <a:cxn ang="T12">
                <a:pos x="T4" y="T5"/>
              </a:cxn>
              <a:cxn ang="T13">
                <a:pos x="T6" y="T7"/>
              </a:cxn>
              <a:cxn ang="T14">
                <a:pos x="T8" y="T9"/>
              </a:cxn>
            </a:cxnLst>
            <a:rect l="T15" t="T16" r="T17" b="T18"/>
            <a:pathLst>
              <a:path w="285" h="804">
                <a:moveTo>
                  <a:pt x="0" y="0"/>
                </a:moveTo>
                <a:lnTo>
                  <a:pt x="284" y="0"/>
                </a:lnTo>
                <a:lnTo>
                  <a:pt x="284" y="803"/>
                </a:lnTo>
                <a:lnTo>
                  <a:pt x="0" y="803"/>
                </a:lnTo>
                <a:lnTo>
                  <a:pt x="0" y="0"/>
                </a:lnTo>
              </a:path>
            </a:pathLst>
          </a:custGeom>
          <a:solidFill>
            <a:srgbClr val="008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09603" name="Line 35"/>
          <p:cNvSpPr>
            <a:spLocks noChangeShapeType="1"/>
          </p:cNvSpPr>
          <p:nvPr/>
        </p:nvSpPr>
        <p:spPr bwMode="auto">
          <a:xfrm>
            <a:off x="5362575" y="3467100"/>
            <a:ext cx="0" cy="15176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04" name="Line 36"/>
          <p:cNvSpPr>
            <a:spLocks noChangeShapeType="1"/>
          </p:cNvSpPr>
          <p:nvPr/>
        </p:nvSpPr>
        <p:spPr bwMode="auto">
          <a:xfrm>
            <a:off x="5281613" y="4991100"/>
            <a:ext cx="746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05" name="Line 37"/>
          <p:cNvSpPr>
            <a:spLocks noChangeShapeType="1"/>
          </p:cNvSpPr>
          <p:nvPr/>
        </p:nvSpPr>
        <p:spPr bwMode="auto">
          <a:xfrm>
            <a:off x="5281613" y="4483100"/>
            <a:ext cx="746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06" name="Line 38"/>
          <p:cNvSpPr>
            <a:spLocks noChangeShapeType="1"/>
          </p:cNvSpPr>
          <p:nvPr/>
        </p:nvSpPr>
        <p:spPr bwMode="auto">
          <a:xfrm>
            <a:off x="5281613" y="3970338"/>
            <a:ext cx="746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07" name="Line 39"/>
          <p:cNvSpPr>
            <a:spLocks noChangeShapeType="1"/>
          </p:cNvSpPr>
          <p:nvPr/>
        </p:nvSpPr>
        <p:spPr bwMode="auto">
          <a:xfrm>
            <a:off x="5281613" y="3460750"/>
            <a:ext cx="7461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08" name="Line 40"/>
          <p:cNvSpPr>
            <a:spLocks noChangeShapeType="1"/>
          </p:cNvSpPr>
          <p:nvPr/>
        </p:nvSpPr>
        <p:spPr bwMode="auto">
          <a:xfrm>
            <a:off x="5368925" y="4991100"/>
            <a:ext cx="269557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09" name="Line 41"/>
          <p:cNvSpPr>
            <a:spLocks noChangeShapeType="1"/>
          </p:cNvSpPr>
          <p:nvPr/>
        </p:nvSpPr>
        <p:spPr bwMode="auto">
          <a:xfrm flipV="1">
            <a:off x="5362575"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10" name="Line 42"/>
          <p:cNvSpPr>
            <a:spLocks noChangeShapeType="1"/>
          </p:cNvSpPr>
          <p:nvPr/>
        </p:nvSpPr>
        <p:spPr bwMode="auto">
          <a:xfrm flipV="1">
            <a:off x="6038850"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11" name="Line 43"/>
          <p:cNvSpPr>
            <a:spLocks noChangeShapeType="1"/>
          </p:cNvSpPr>
          <p:nvPr/>
        </p:nvSpPr>
        <p:spPr bwMode="auto">
          <a:xfrm flipV="1">
            <a:off x="6718300"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12" name="Line 44"/>
          <p:cNvSpPr>
            <a:spLocks noChangeShapeType="1"/>
          </p:cNvSpPr>
          <p:nvPr/>
        </p:nvSpPr>
        <p:spPr bwMode="auto">
          <a:xfrm flipV="1">
            <a:off x="7394575"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13" name="Line 45"/>
          <p:cNvSpPr>
            <a:spLocks noChangeShapeType="1"/>
          </p:cNvSpPr>
          <p:nvPr/>
        </p:nvSpPr>
        <p:spPr bwMode="auto">
          <a:xfrm flipV="1">
            <a:off x="8070850" y="4984750"/>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9614" name="Rectangle 46"/>
          <p:cNvSpPr>
            <a:spLocks noChangeArrowheads="1"/>
          </p:cNvSpPr>
          <p:nvPr/>
        </p:nvSpPr>
        <p:spPr bwMode="auto">
          <a:xfrm>
            <a:off x="4648200" y="4765675"/>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0%</a:t>
            </a:r>
          </a:p>
        </p:txBody>
      </p:sp>
      <p:sp>
        <p:nvSpPr>
          <p:cNvPr id="109615" name="Rectangle 47"/>
          <p:cNvSpPr>
            <a:spLocks noChangeArrowheads="1"/>
          </p:cNvSpPr>
          <p:nvPr/>
        </p:nvSpPr>
        <p:spPr bwMode="auto">
          <a:xfrm>
            <a:off x="4492625" y="4257675"/>
            <a:ext cx="790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10%</a:t>
            </a:r>
          </a:p>
        </p:txBody>
      </p:sp>
      <p:sp>
        <p:nvSpPr>
          <p:cNvPr id="109616" name="Rectangle 48"/>
          <p:cNvSpPr>
            <a:spLocks noChangeArrowheads="1"/>
          </p:cNvSpPr>
          <p:nvPr/>
        </p:nvSpPr>
        <p:spPr bwMode="auto">
          <a:xfrm>
            <a:off x="4492625" y="3744913"/>
            <a:ext cx="790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20%</a:t>
            </a:r>
          </a:p>
        </p:txBody>
      </p:sp>
      <p:sp>
        <p:nvSpPr>
          <p:cNvPr id="109617" name="Rectangle 49"/>
          <p:cNvSpPr>
            <a:spLocks noChangeArrowheads="1"/>
          </p:cNvSpPr>
          <p:nvPr/>
        </p:nvSpPr>
        <p:spPr bwMode="auto">
          <a:xfrm>
            <a:off x="4492625" y="3236913"/>
            <a:ext cx="7905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30%</a:t>
            </a:r>
          </a:p>
        </p:txBody>
      </p:sp>
      <p:sp>
        <p:nvSpPr>
          <p:cNvPr id="109618" name="Rectangle 50"/>
          <p:cNvSpPr>
            <a:spLocks noChangeArrowheads="1"/>
          </p:cNvSpPr>
          <p:nvPr/>
        </p:nvSpPr>
        <p:spPr bwMode="auto">
          <a:xfrm>
            <a:off x="5419725" y="5219700"/>
            <a:ext cx="587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FR</a:t>
            </a:r>
          </a:p>
        </p:txBody>
      </p:sp>
      <p:sp>
        <p:nvSpPr>
          <p:cNvPr id="109619" name="Rectangle 51"/>
          <p:cNvSpPr>
            <a:spLocks noChangeArrowheads="1"/>
          </p:cNvSpPr>
          <p:nvPr/>
        </p:nvSpPr>
        <p:spPr bwMode="auto">
          <a:xfrm>
            <a:off x="6080125" y="5219700"/>
            <a:ext cx="587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SO</a:t>
            </a:r>
          </a:p>
        </p:txBody>
      </p:sp>
      <p:sp>
        <p:nvSpPr>
          <p:cNvPr id="109620" name="Rectangle 52"/>
          <p:cNvSpPr>
            <a:spLocks noChangeArrowheads="1"/>
          </p:cNvSpPr>
          <p:nvPr/>
        </p:nvSpPr>
        <p:spPr bwMode="auto">
          <a:xfrm>
            <a:off x="6784975" y="5219700"/>
            <a:ext cx="5540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JR</a:t>
            </a:r>
          </a:p>
        </p:txBody>
      </p:sp>
      <p:sp>
        <p:nvSpPr>
          <p:cNvPr id="109621" name="Rectangle 53"/>
          <p:cNvSpPr>
            <a:spLocks noChangeArrowheads="1"/>
          </p:cNvSpPr>
          <p:nvPr/>
        </p:nvSpPr>
        <p:spPr bwMode="auto">
          <a:xfrm>
            <a:off x="7443788" y="5219700"/>
            <a:ext cx="5699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SR</a:t>
            </a:r>
          </a:p>
        </p:txBody>
      </p:sp>
      <p:sp>
        <p:nvSpPr>
          <p:cNvPr id="109622" name="Rectangle 54"/>
          <p:cNvSpPr>
            <a:spLocks noChangeArrowheads="1"/>
          </p:cNvSpPr>
          <p:nvPr/>
        </p:nvSpPr>
        <p:spPr bwMode="auto">
          <a:xfrm>
            <a:off x="5119688" y="3013075"/>
            <a:ext cx="5238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t>%</a:t>
            </a:r>
          </a:p>
        </p:txBody>
      </p:sp>
      <p:sp>
        <p:nvSpPr>
          <p:cNvPr id="109623" name="Freeform 55"/>
          <p:cNvSpPr>
            <a:spLocks/>
          </p:cNvSpPr>
          <p:nvPr/>
        </p:nvSpPr>
        <p:spPr bwMode="auto">
          <a:xfrm>
            <a:off x="68263" y="1857375"/>
            <a:ext cx="892175" cy="896938"/>
          </a:xfrm>
          <a:custGeom>
            <a:avLst/>
            <a:gdLst>
              <a:gd name="T0" fmla="*/ 555 w 562"/>
              <a:gd name="T1" fmla="*/ 339 h 565"/>
              <a:gd name="T2" fmla="*/ 526 w 562"/>
              <a:gd name="T3" fmla="*/ 416 h 565"/>
              <a:gd name="T4" fmla="*/ 478 w 562"/>
              <a:gd name="T5" fmla="*/ 482 h 565"/>
              <a:gd name="T6" fmla="*/ 414 w 562"/>
              <a:gd name="T7" fmla="*/ 530 h 565"/>
              <a:gd name="T8" fmla="*/ 337 w 562"/>
              <a:gd name="T9" fmla="*/ 559 h 565"/>
              <a:gd name="T10" fmla="*/ 252 w 562"/>
              <a:gd name="T11" fmla="*/ 563 h 565"/>
              <a:gd name="T12" fmla="*/ 172 w 562"/>
              <a:gd name="T13" fmla="*/ 543 h 565"/>
              <a:gd name="T14" fmla="*/ 103 w 562"/>
              <a:gd name="T15" fmla="*/ 500 h 565"/>
              <a:gd name="T16" fmla="*/ 48 w 562"/>
              <a:gd name="T17" fmla="*/ 440 h 565"/>
              <a:gd name="T18" fmla="*/ 13 w 562"/>
              <a:gd name="T19" fmla="*/ 366 h 565"/>
              <a:gd name="T20" fmla="*/ 0 w 562"/>
              <a:gd name="T21" fmla="*/ 282 h 565"/>
              <a:gd name="T22" fmla="*/ 22 w 562"/>
              <a:gd name="T23" fmla="*/ 173 h 565"/>
              <a:gd name="T24" fmla="*/ 65 w 562"/>
              <a:gd name="T25" fmla="*/ 103 h 565"/>
              <a:gd name="T26" fmla="*/ 124 w 562"/>
              <a:gd name="T27" fmla="*/ 49 h 565"/>
              <a:gd name="T28" fmla="*/ 198 w 562"/>
              <a:gd name="T29" fmla="*/ 13 h 565"/>
              <a:gd name="T30" fmla="*/ 280 w 562"/>
              <a:gd name="T31" fmla="*/ 0 h 565"/>
              <a:gd name="T32" fmla="*/ 364 w 562"/>
              <a:gd name="T33" fmla="*/ 13 h 565"/>
              <a:gd name="T34" fmla="*/ 436 w 562"/>
              <a:gd name="T35" fmla="*/ 49 h 565"/>
              <a:gd name="T36" fmla="*/ 496 w 562"/>
              <a:gd name="T37" fmla="*/ 103 h 565"/>
              <a:gd name="T38" fmla="*/ 538 w 562"/>
              <a:gd name="T39" fmla="*/ 173 h 565"/>
              <a:gd name="T40" fmla="*/ 561 w 562"/>
              <a:gd name="T41" fmla="*/ 282 h 565"/>
              <a:gd name="T42" fmla="*/ 503 w 562"/>
              <a:gd name="T43" fmla="*/ 237 h 565"/>
              <a:gd name="T44" fmla="*/ 480 w 562"/>
              <a:gd name="T45" fmla="*/ 174 h 565"/>
              <a:gd name="T46" fmla="*/ 441 w 562"/>
              <a:gd name="T47" fmla="*/ 121 h 565"/>
              <a:gd name="T48" fmla="*/ 388 w 562"/>
              <a:gd name="T49" fmla="*/ 81 h 565"/>
              <a:gd name="T50" fmla="*/ 327 w 562"/>
              <a:gd name="T51" fmla="*/ 58 h 565"/>
              <a:gd name="T52" fmla="*/ 258 w 562"/>
              <a:gd name="T53" fmla="*/ 55 h 565"/>
              <a:gd name="T54" fmla="*/ 193 w 562"/>
              <a:gd name="T55" fmla="*/ 72 h 565"/>
              <a:gd name="T56" fmla="*/ 137 w 562"/>
              <a:gd name="T57" fmla="*/ 106 h 565"/>
              <a:gd name="T58" fmla="*/ 440 w 562"/>
              <a:gd name="T59" fmla="*/ 444 h 565"/>
              <a:gd name="T60" fmla="*/ 82 w 562"/>
              <a:gd name="T61" fmla="*/ 174 h 565"/>
              <a:gd name="T62" fmla="*/ 59 w 562"/>
              <a:gd name="T63" fmla="*/ 237 h 565"/>
              <a:gd name="T64" fmla="*/ 55 w 562"/>
              <a:gd name="T65" fmla="*/ 305 h 565"/>
              <a:gd name="T66" fmla="*/ 72 w 562"/>
              <a:gd name="T67" fmla="*/ 371 h 565"/>
              <a:gd name="T68" fmla="*/ 106 w 562"/>
              <a:gd name="T69" fmla="*/ 427 h 565"/>
              <a:gd name="T70" fmla="*/ 154 w 562"/>
              <a:gd name="T71" fmla="*/ 472 h 565"/>
              <a:gd name="T72" fmla="*/ 214 w 562"/>
              <a:gd name="T73" fmla="*/ 501 h 565"/>
              <a:gd name="T74" fmla="*/ 281 w 562"/>
              <a:gd name="T75" fmla="*/ 511 h 565"/>
              <a:gd name="T76" fmla="*/ 348 w 562"/>
              <a:gd name="T77" fmla="*/ 501 h 565"/>
              <a:gd name="T78" fmla="*/ 407 w 562"/>
              <a:gd name="T79" fmla="*/ 472 h 565"/>
              <a:gd name="T80" fmla="*/ 455 w 562"/>
              <a:gd name="T81" fmla="*/ 427 h 565"/>
              <a:gd name="T82" fmla="*/ 489 w 562"/>
              <a:gd name="T83" fmla="*/ 371 h 565"/>
              <a:gd name="T84" fmla="*/ 506 w 562"/>
              <a:gd name="T85" fmla="*/ 305 h 565"/>
              <a:gd name="T86" fmla="*/ 561 w 562"/>
              <a:gd name="T87" fmla="*/ 289 h 5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62" h="565">
                <a:moveTo>
                  <a:pt x="561" y="289"/>
                </a:moveTo>
                <a:lnTo>
                  <a:pt x="559" y="311"/>
                </a:lnTo>
                <a:lnTo>
                  <a:pt x="555" y="339"/>
                </a:lnTo>
                <a:lnTo>
                  <a:pt x="548" y="366"/>
                </a:lnTo>
                <a:lnTo>
                  <a:pt x="538" y="392"/>
                </a:lnTo>
                <a:lnTo>
                  <a:pt x="526" y="416"/>
                </a:lnTo>
                <a:lnTo>
                  <a:pt x="512" y="440"/>
                </a:lnTo>
                <a:lnTo>
                  <a:pt x="496" y="462"/>
                </a:lnTo>
                <a:lnTo>
                  <a:pt x="478" y="482"/>
                </a:lnTo>
                <a:lnTo>
                  <a:pt x="458" y="500"/>
                </a:lnTo>
                <a:lnTo>
                  <a:pt x="436" y="516"/>
                </a:lnTo>
                <a:lnTo>
                  <a:pt x="414" y="530"/>
                </a:lnTo>
                <a:lnTo>
                  <a:pt x="389" y="543"/>
                </a:lnTo>
                <a:lnTo>
                  <a:pt x="364" y="552"/>
                </a:lnTo>
                <a:lnTo>
                  <a:pt x="337" y="559"/>
                </a:lnTo>
                <a:lnTo>
                  <a:pt x="309" y="563"/>
                </a:lnTo>
                <a:lnTo>
                  <a:pt x="280" y="564"/>
                </a:lnTo>
                <a:lnTo>
                  <a:pt x="252" y="563"/>
                </a:lnTo>
                <a:lnTo>
                  <a:pt x="224" y="559"/>
                </a:lnTo>
                <a:lnTo>
                  <a:pt x="198" y="552"/>
                </a:lnTo>
                <a:lnTo>
                  <a:pt x="172" y="543"/>
                </a:lnTo>
                <a:lnTo>
                  <a:pt x="148" y="530"/>
                </a:lnTo>
                <a:lnTo>
                  <a:pt x="124" y="516"/>
                </a:lnTo>
                <a:lnTo>
                  <a:pt x="103" y="500"/>
                </a:lnTo>
                <a:lnTo>
                  <a:pt x="83" y="482"/>
                </a:lnTo>
                <a:lnTo>
                  <a:pt x="65" y="462"/>
                </a:lnTo>
                <a:lnTo>
                  <a:pt x="48" y="440"/>
                </a:lnTo>
                <a:lnTo>
                  <a:pt x="34" y="416"/>
                </a:lnTo>
                <a:lnTo>
                  <a:pt x="22" y="392"/>
                </a:lnTo>
                <a:lnTo>
                  <a:pt x="13" y="366"/>
                </a:lnTo>
                <a:lnTo>
                  <a:pt x="6" y="339"/>
                </a:lnTo>
                <a:lnTo>
                  <a:pt x="2" y="311"/>
                </a:lnTo>
                <a:lnTo>
                  <a:pt x="0" y="282"/>
                </a:lnTo>
                <a:lnTo>
                  <a:pt x="2" y="254"/>
                </a:lnTo>
                <a:lnTo>
                  <a:pt x="13" y="199"/>
                </a:lnTo>
                <a:lnTo>
                  <a:pt x="22" y="173"/>
                </a:lnTo>
                <a:lnTo>
                  <a:pt x="34" y="149"/>
                </a:lnTo>
                <a:lnTo>
                  <a:pt x="48" y="125"/>
                </a:lnTo>
                <a:lnTo>
                  <a:pt x="65" y="103"/>
                </a:lnTo>
                <a:lnTo>
                  <a:pt x="83" y="83"/>
                </a:lnTo>
                <a:lnTo>
                  <a:pt x="103" y="65"/>
                </a:lnTo>
                <a:lnTo>
                  <a:pt x="124" y="49"/>
                </a:lnTo>
                <a:lnTo>
                  <a:pt x="148" y="34"/>
                </a:lnTo>
                <a:lnTo>
                  <a:pt x="172" y="22"/>
                </a:lnTo>
                <a:lnTo>
                  <a:pt x="198" y="13"/>
                </a:lnTo>
                <a:lnTo>
                  <a:pt x="224" y="6"/>
                </a:lnTo>
                <a:lnTo>
                  <a:pt x="252" y="1"/>
                </a:lnTo>
                <a:lnTo>
                  <a:pt x="280" y="0"/>
                </a:lnTo>
                <a:lnTo>
                  <a:pt x="309" y="1"/>
                </a:lnTo>
                <a:lnTo>
                  <a:pt x="337" y="6"/>
                </a:lnTo>
                <a:lnTo>
                  <a:pt x="364" y="13"/>
                </a:lnTo>
                <a:lnTo>
                  <a:pt x="389" y="22"/>
                </a:lnTo>
                <a:lnTo>
                  <a:pt x="414" y="34"/>
                </a:lnTo>
                <a:lnTo>
                  <a:pt x="436" y="49"/>
                </a:lnTo>
                <a:lnTo>
                  <a:pt x="458" y="65"/>
                </a:lnTo>
                <a:lnTo>
                  <a:pt x="478" y="83"/>
                </a:lnTo>
                <a:lnTo>
                  <a:pt x="496" y="103"/>
                </a:lnTo>
                <a:lnTo>
                  <a:pt x="512" y="125"/>
                </a:lnTo>
                <a:lnTo>
                  <a:pt x="526" y="149"/>
                </a:lnTo>
                <a:lnTo>
                  <a:pt x="538" y="173"/>
                </a:lnTo>
                <a:lnTo>
                  <a:pt x="548" y="199"/>
                </a:lnTo>
                <a:lnTo>
                  <a:pt x="555" y="226"/>
                </a:lnTo>
                <a:lnTo>
                  <a:pt x="561" y="282"/>
                </a:lnTo>
                <a:lnTo>
                  <a:pt x="508" y="282"/>
                </a:lnTo>
                <a:lnTo>
                  <a:pt x="506" y="259"/>
                </a:lnTo>
                <a:lnTo>
                  <a:pt x="503" y="237"/>
                </a:lnTo>
                <a:lnTo>
                  <a:pt x="497" y="215"/>
                </a:lnTo>
                <a:lnTo>
                  <a:pt x="489" y="194"/>
                </a:lnTo>
                <a:lnTo>
                  <a:pt x="480" y="174"/>
                </a:lnTo>
                <a:lnTo>
                  <a:pt x="468" y="155"/>
                </a:lnTo>
                <a:lnTo>
                  <a:pt x="455" y="137"/>
                </a:lnTo>
                <a:lnTo>
                  <a:pt x="441" y="121"/>
                </a:lnTo>
                <a:lnTo>
                  <a:pt x="424" y="106"/>
                </a:lnTo>
                <a:lnTo>
                  <a:pt x="407" y="93"/>
                </a:lnTo>
                <a:lnTo>
                  <a:pt x="388" y="81"/>
                </a:lnTo>
                <a:lnTo>
                  <a:pt x="369" y="72"/>
                </a:lnTo>
                <a:lnTo>
                  <a:pt x="348" y="64"/>
                </a:lnTo>
                <a:lnTo>
                  <a:pt x="327" y="58"/>
                </a:lnTo>
                <a:lnTo>
                  <a:pt x="304" y="55"/>
                </a:lnTo>
                <a:lnTo>
                  <a:pt x="281" y="53"/>
                </a:lnTo>
                <a:lnTo>
                  <a:pt x="258" y="55"/>
                </a:lnTo>
                <a:lnTo>
                  <a:pt x="235" y="58"/>
                </a:lnTo>
                <a:lnTo>
                  <a:pt x="214" y="64"/>
                </a:lnTo>
                <a:lnTo>
                  <a:pt x="193" y="72"/>
                </a:lnTo>
                <a:lnTo>
                  <a:pt x="173" y="81"/>
                </a:lnTo>
                <a:lnTo>
                  <a:pt x="154" y="93"/>
                </a:lnTo>
                <a:lnTo>
                  <a:pt x="137" y="106"/>
                </a:lnTo>
                <a:lnTo>
                  <a:pt x="468" y="410"/>
                </a:lnTo>
                <a:lnTo>
                  <a:pt x="455" y="427"/>
                </a:lnTo>
                <a:lnTo>
                  <a:pt x="440" y="444"/>
                </a:lnTo>
                <a:lnTo>
                  <a:pt x="424" y="458"/>
                </a:lnTo>
                <a:lnTo>
                  <a:pt x="93" y="155"/>
                </a:lnTo>
                <a:lnTo>
                  <a:pt x="82" y="174"/>
                </a:lnTo>
                <a:lnTo>
                  <a:pt x="72" y="194"/>
                </a:lnTo>
                <a:lnTo>
                  <a:pt x="64" y="215"/>
                </a:lnTo>
                <a:lnTo>
                  <a:pt x="59" y="237"/>
                </a:lnTo>
                <a:lnTo>
                  <a:pt x="55" y="259"/>
                </a:lnTo>
                <a:lnTo>
                  <a:pt x="54" y="282"/>
                </a:lnTo>
                <a:lnTo>
                  <a:pt x="55" y="305"/>
                </a:lnTo>
                <a:lnTo>
                  <a:pt x="59" y="328"/>
                </a:lnTo>
                <a:lnTo>
                  <a:pt x="64" y="350"/>
                </a:lnTo>
                <a:lnTo>
                  <a:pt x="72" y="371"/>
                </a:lnTo>
                <a:lnTo>
                  <a:pt x="82" y="391"/>
                </a:lnTo>
                <a:lnTo>
                  <a:pt x="93" y="410"/>
                </a:lnTo>
                <a:lnTo>
                  <a:pt x="106" y="427"/>
                </a:lnTo>
                <a:lnTo>
                  <a:pt x="121" y="444"/>
                </a:lnTo>
                <a:lnTo>
                  <a:pt x="137" y="459"/>
                </a:lnTo>
                <a:lnTo>
                  <a:pt x="154" y="472"/>
                </a:lnTo>
                <a:lnTo>
                  <a:pt x="173" y="483"/>
                </a:lnTo>
                <a:lnTo>
                  <a:pt x="193" y="493"/>
                </a:lnTo>
                <a:lnTo>
                  <a:pt x="214" y="501"/>
                </a:lnTo>
                <a:lnTo>
                  <a:pt x="235" y="506"/>
                </a:lnTo>
                <a:lnTo>
                  <a:pt x="258" y="510"/>
                </a:lnTo>
                <a:lnTo>
                  <a:pt x="281" y="511"/>
                </a:lnTo>
                <a:lnTo>
                  <a:pt x="304" y="510"/>
                </a:lnTo>
                <a:lnTo>
                  <a:pt x="327" y="506"/>
                </a:lnTo>
                <a:lnTo>
                  <a:pt x="348" y="501"/>
                </a:lnTo>
                <a:lnTo>
                  <a:pt x="369" y="493"/>
                </a:lnTo>
                <a:lnTo>
                  <a:pt x="388" y="483"/>
                </a:lnTo>
                <a:lnTo>
                  <a:pt x="407" y="472"/>
                </a:lnTo>
                <a:lnTo>
                  <a:pt x="424" y="458"/>
                </a:lnTo>
                <a:lnTo>
                  <a:pt x="440" y="444"/>
                </a:lnTo>
                <a:lnTo>
                  <a:pt x="455" y="427"/>
                </a:lnTo>
                <a:lnTo>
                  <a:pt x="468" y="410"/>
                </a:lnTo>
                <a:lnTo>
                  <a:pt x="480" y="391"/>
                </a:lnTo>
                <a:lnTo>
                  <a:pt x="489" y="371"/>
                </a:lnTo>
                <a:lnTo>
                  <a:pt x="497" y="350"/>
                </a:lnTo>
                <a:lnTo>
                  <a:pt x="503" y="328"/>
                </a:lnTo>
                <a:lnTo>
                  <a:pt x="506" y="305"/>
                </a:lnTo>
                <a:lnTo>
                  <a:pt x="508" y="282"/>
                </a:lnTo>
                <a:lnTo>
                  <a:pt x="561" y="282"/>
                </a:lnTo>
                <a:lnTo>
                  <a:pt x="561" y="289"/>
                </a:lnTo>
              </a:path>
            </a:pathLst>
          </a:custGeom>
          <a:solidFill>
            <a:srgbClr val="CC0000"/>
          </a:solidFill>
          <a:ln w="12700" cap="rnd" cmpd="sng">
            <a:solidFill>
              <a:srgbClr val="FF0054"/>
            </a:solidFill>
            <a:prstDash val="solid"/>
            <a:round/>
            <a:headEnd type="none" w="med" len="med"/>
            <a:tailEnd type="none" w="med" len="med"/>
          </a:ln>
          <a:effectLst>
            <a:outerShdw dist="107763" dir="2700000" algn="ctr" rotWithShape="0">
              <a:schemeClr val="bg2"/>
            </a:outerShdw>
          </a:effectLst>
        </p:spPr>
        <p:txBody>
          <a:bodyPr/>
          <a:lstStyle/>
          <a:p>
            <a:endParaRPr lang="en-US"/>
          </a:p>
        </p:txBody>
      </p:sp>
    </p:spTree>
    <p:extLst>
      <p:ext uri="{BB962C8B-B14F-4D97-AF65-F5344CB8AC3E}">
        <p14:creationId xmlns:p14="http://schemas.microsoft.com/office/powerpoint/2010/main" val="973076348"/>
      </p:ext>
    </p:extLst>
  </p:cSld>
  <p:clrMapOvr>
    <a:masterClrMapping/>
  </p:clrMapOvr>
  <p:transition>
    <p:wipe dir="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1143000" y="152400"/>
            <a:ext cx="7010400" cy="1600200"/>
          </a:xfrm>
          <a:noFill/>
        </p:spPr>
        <p:txBody>
          <a:bodyPr lIns="90488" tIns="44450" rIns="90488" bIns="44450" anchorCtr="1"/>
          <a:lstStyle/>
          <a:p>
            <a:r>
              <a:rPr lang="en-US" altLang="en-US" b="1"/>
              <a:t>Compressing </a:t>
            </a:r>
            <a:br>
              <a:rPr lang="en-US" altLang="en-US" b="1"/>
            </a:br>
            <a:r>
              <a:rPr lang="en-US" altLang="en-US" b="1"/>
              <a:t>Vertical Axis</a:t>
            </a:r>
          </a:p>
        </p:txBody>
      </p:sp>
      <p:sp>
        <p:nvSpPr>
          <p:cNvPr id="172035" name="Rectangle 3"/>
          <p:cNvSpPr>
            <a:spLocks noChangeArrowheads="1"/>
          </p:cNvSpPr>
          <p:nvPr/>
        </p:nvSpPr>
        <p:spPr bwMode="auto">
          <a:xfrm>
            <a:off x="4186238" y="2052638"/>
            <a:ext cx="48101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solidFill>
                  <a:srgbClr val="008000"/>
                </a:solidFill>
                <a:effectLst>
                  <a:outerShdw blurRad="38100" dist="38100" dir="2700000" algn="tl">
                    <a:srgbClr val="000000"/>
                  </a:outerShdw>
                </a:effectLst>
                <a:latin typeface="+mj-lt"/>
                <a:cs typeface="Arial" charset="0"/>
              </a:rPr>
              <a:t>Good Presentation</a:t>
            </a:r>
          </a:p>
        </p:txBody>
      </p:sp>
      <p:sp>
        <p:nvSpPr>
          <p:cNvPr id="110596" name="Rectangle 4"/>
          <p:cNvSpPr>
            <a:spLocks noChangeArrowheads="1"/>
          </p:cNvSpPr>
          <p:nvPr/>
        </p:nvSpPr>
        <p:spPr bwMode="auto">
          <a:xfrm>
            <a:off x="1519238" y="2738438"/>
            <a:ext cx="23717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400" dirty="0">
                <a:latin typeface="+mj-lt"/>
              </a:rPr>
              <a:t>Quarterly Sales</a:t>
            </a:r>
          </a:p>
        </p:txBody>
      </p:sp>
      <p:sp>
        <p:nvSpPr>
          <p:cNvPr id="110597" name="Rectangle 5"/>
          <p:cNvSpPr>
            <a:spLocks noChangeArrowheads="1"/>
          </p:cNvSpPr>
          <p:nvPr/>
        </p:nvSpPr>
        <p:spPr bwMode="auto">
          <a:xfrm>
            <a:off x="5557838" y="2738438"/>
            <a:ext cx="23717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400">
                <a:latin typeface="+mj-lt"/>
              </a:rPr>
              <a:t>Quarterly Sales</a:t>
            </a:r>
          </a:p>
        </p:txBody>
      </p:sp>
      <p:sp>
        <p:nvSpPr>
          <p:cNvPr id="172038" name="Rectangle 6"/>
          <p:cNvSpPr>
            <a:spLocks noChangeArrowheads="1"/>
          </p:cNvSpPr>
          <p:nvPr/>
        </p:nvSpPr>
        <p:spPr bwMode="auto">
          <a:xfrm>
            <a:off x="604838" y="2052638"/>
            <a:ext cx="40481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solidFill>
                  <a:srgbClr val="CC0000"/>
                </a:solidFill>
                <a:effectLst>
                  <a:outerShdw blurRad="38100" dist="38100" dir="2700000" algn="tl">
                    <a:srgbClr val="000000"/>
                  </a:outerShdw>
                </a:effectLst>
                <a:latin typeface="+mj-lt"/>
                <a:cs typeface="Arial" charset="0"/>
              </a:rPr>
              <a:t>Bad Presentation</a:t>
            </a:r>
          </a:p>
        </p:txBody>
      </p:sp>
      <p:sp>
        <p:nvSpPr>
          <p:cNvPr id="110599" name="Freeform 7"/>
          <p:cNvSpPr>
            <a:spLocks/>
          </p:cNvSpPr>
          <p:nvPr/>
        </p:nvSpPr>
        <p:spPr bwMode="auto">
          <a:xfrm>
            <a:off x="5419725" y="4397375"/>
            <a:ext cx="488950" cy="628650"/>
          </a:xfrm>
          <a:custGeom>
            <a:avLst/>
            <a:gdLst>
              <a:gd name="T0" fmla="*/ 0 w 308"/>
              <a:gd name="T1" fmla="*/ 0 h 396"/>
              <a:gd name="T2" fmla="*/ 2147483647 w 308"/>
              <a:gd name="T3" fmla="*/ 0 h 396"/>
              <a:gd name="T4" fmla="*/ 2147483647 w 308"/>
              <a:gd name="T5" fmla="*/ 2147483647 h 396"/>
              <a:gd name="T6" fmla="*/ 0 w 308"/>
              <a:gd name="T7" fmla="*/ 2147483647 h 396"/>
              <a:gd name="T8" fmla="*/ 0 w 308"/>
              <a:gd name="T9" fmla="*/ 0 h 396"/>
              <a:gd name="T10" fmla="*/ 0 60000 65536"/>
              <a:gd name="T11" fmla="*/ 0 60000 65536"/>
              <a:gd name="T12" fmla="*/ 0 60000 65536"/>
              <a:gd name="T13" fmla="*/ 0 60000 65536"/>
              <a:gd name="T14" fmla="*/ 0 60000 65536"/>
              <a:gd name="T15" fmla="*/ 0 w 308"/>
              <a:gd name="T16" fmla="*/ 0 h 396"/>
              <a:gd name="T17" fmla="*/ 308 w 308"/>
              <a:gd name="T18" fmla="*/ 396 h 396"/>
            </a:gdLst>
            <a:ahLst/>
            <a:cxnLst>
              <a:cxn ang="T10">
                <a:pos x="T0" y="T1"/>
              </a:cxn>
              <a:cxn ang="T11">
                <a:pos x="T2" y="T3"/>
              </a:cxn>
              <a:cxn ang="T12">
                <a:pos x="T4" y="T5"/>
              </a:cxn>
              <a:cxn ang="T13">
                <a:pos x="T6" y="T7"/>
              </a:cxn>
              <a:cxn ang="T14">
                <a:pos x="T8" y="T9"/>
              </a:cxn>
            </a:cxnLst>
            <a:rect l="T15" t="T16" r="T17" b="T18"/>
            <a:pathLst>
              <a:path w="308" h="396">
                <a:moveTo>
                  <a:pt x="0" y="0"/>
                </a:moveTo>
                <a:lnTo>
                  <a:pt x="307" y="0"/>
                </a:lnTo>
                <a:lnTo>
                  <a:pt x="307" y="395"/>
                </a:lnTo>
                <a:lnTo>
                  <a:pt x="0" y="395"/>
                </a:lnTo>
                <a:lnTo>
                  <a:pt x="0" y="0"/>
                </a:lnTo>
              </a:path>
            </a:pathLst>
          </a:custGeom>
          <a:solidFill>
            <a:srgbClr val="008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10600" name="Freeform 8"/>
          <p:cNvSpPr>
            <a:spLocks/>
          </p:cNvSpPr>
          <p:nvPr/>
        </p:nvSpPr>
        <p:spPr bwMode="auto">
          <a:xfrm>
            <a:off x="6148388" y="4184650"/>
            <a:ext cx="495300" cy="841375"/>
          </a:xfrm>
          <a:custGeom>
            <a:avLst/>
            <a:gdLst>
              <a:gd name="T0" fmla="*/ 0 w 312"/>
              <a:gd name="T1" fmla="*/ 0 h 530"/>
              <a:gd name="T2" fmla="*/ 2147483647 w 312"/>
              <a:gd name="T3" fmla="*/ 0 h 530"/>
              <a:gd name="T4" fmla="*/ 2147483647 w 312"/>
              <a:gd name="T5" fmla="*/ 2147483647 h 530"/>
              <a:gd name="T6" fmla="*/ 0 w 312"/>
              <a:gd name="T7" fmla="*/ 2147483647 h 530"/>
              <a:gd name="T8" fmla="*/ 0 w 312"/>
              <a:gd name="T9" fmla="*/ 0 h 530"/>
              <a:gd name="T10" fmla="*/ 0 60000 65536"/>
              <a:gd name="T11" fmla="*/ 0 60000 65536"/>
              <a:gd name="T12" fmla="*/ 0 60000 65536"/>
              <a:gd name="T13" fmla="*/ 0 60000 65536"/>
              <a:gd name="T14" fmla="*/ 0 60000 65536"/>
              <a:gd name="T15" fmla="*/ 0 w 312"/>
              <a:gd name="T16" fmla="*/ 0 h 530"/>
              <a:gd name="T17" fmla="*/ 312 w 312"/>
              <a:gd name="T18" fmla="*/ 530 h 530"/>
            </a:gdLst>
            <a:ahLst/>
            <a:cxnLst>
              <a:cxn ang="T10">
                <a:pos x="T0" y="T1"/>
              </a:cxn>
              <a:cxn ang="T11">
                <a:pos x="T2" y="T3"/>
              </a:cxn>
              <a:cxn ang="T12">
                <a:pos x="T4" y="T5"/>
              </a:cxn>
              <a:cxn ang="T13">
                <a:pos x="T6" y="T7"/>
              </a:cxn>
              <a:cxn ang="T14">
                <a:pos x="T8" y="T9"/>
              </a:cxn>
            </a:cxnLst>
            <a:rect l="T15" t="T16" r="T17" b="T18"/>
            <a:pathLst>
              <a:path w="312" h="530">
                <a:moveTo>
                  <a:pt x="0" y="0"/>
                </a:moveTo>
                <a:lnTo>
                  <a:pt x="311" y="0"/>
                </a:lnTo>
                <a:lnTo>
                  <a:pt x="311" y="529"/>
                </a:lnTo>
                <a:lnTo>
                  <a:pt x="0" y="529"/>
                </a:lnTo>
                <a:lnTo>
                  <a:pt x="0" y="0"/>
                </a:lnTo>
              </a:path>
            </a:pathLst>
          </a:custGeom>
          <a:solidFill>
            <a:srgbClr val="008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10601" name="Freeform 9"/>
          <p:cNvSpPr>
            <a:spLocks/>
          </p:cNvSpPr>
          <p:nvPr/>
        </p:nvSpPr>
        <p:spPr bwMode="auto">
          <a:xfrm>
            <a:off x="6883400" y="3644900"/>
            <a:ext cx="488950" cy="1381125"/>
          </a:xfrm>
          <a:custGeom>
            <a:avLst/>
            <a:gdLst>
              <a:gd name="T0" fmla="*/ 0 w 308"/>
              <a:gd name="T1" fmla="*/ 0 h 870"/>
              <a:gd name="T2" fmla="*/ 2147483647 w 308"/>
              <a:gd name="T3" fmla="*/ 0 h 870"/>
              <a:gd name="T4" fmla="*/ 2147483647 w 308"/>
              <a:gd name="T5" fmla="*/ 2147483647 h 870"/>
              <a:gd name="T6" fmla="*/ 0 w 308"/>
              <a:gd name="T7" fmla="*/ 2147483647 h 870"/>
              <a:gd name="T8" fmla="*/ 0 w 308"/>
              <a:gd name="T9" fmla="*/ 0 h 870"/>
              <a:gd name="T10" fmla="*/ 0 60000 65536"/>
              <a:gd name="T11" fmla="*/ 0 60000 65536"/>
              <a:gd name="T12" fmla="*/ 0 60000 65536"/>
              <a:gd name="T13" fmla="*/ 0 60000 65536"/>
              <a:gd name="T14" fmla="*/ 0 60000 65536"/>
              <a:gd name="T15" fmla="*/ 0 w 308"/>
              <a:gd name="T16" fmla="*/ 0 h 870"/>
              <a:gd name="T17" fmla="*/ 308 w 308"/>
              <a:gd name="T18" fmla="*/ 870 h 870"/>
            </a:gdLst>
            <a:ahLst/>
            <a:cxnLst>
              <a:cxn ang="T10">
                <a:pos x="T0" y="T1"/>
              </a:cxn>
              <a:cxn ang="T11">
                <a:pos x="T2" y="T3"/>
              </a:cxn>
              <a:cxn ang="T12">
                <a:pos x="T4" y="T5"/>
              </a:cxn>
              <a:cxn ang="T13">
                <a:pos x="T6" y="T7"/>
              </a:cxn>
              <a:cxn ang="T14">
                <a:pos x="T8" y="T9"/>
              </a:cxn>
            </a:cxnLst>
            <a:rect l="T15" t="T16" r="T17" b="T18"/>
            <a:pathLst>
              <a:path w="308" h="870">
                <a:moveTo>
                  <a:pt x="0" y="0"/>
                </a:moveTo>
                <a:lnTo>
                  <a:pt x="307" y="0"/>
                </a:lnTo>
                <a:lnTo>
                  <a:pt x="307" y="869"/>
                </a:lnTo>
                <a:lnTo>
                  <a:pt x="0" y="869"/>
                </a:lnTo>
                <a:lnTo>
                  <a:pt x="0" y="0"/>
                </a:lnTo>
              </a:path>
            </a:pathLst>
          </a:custGeom>
          <a:solidFill>
            <a:srgbClr val="008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10602" name="Freeform 10"/>
          <p:cNvSpPr>
            <a:spLocks/>
          </p:cNvSpPr>
          <p:nvPr/>
        </p:nvSpPr>
        <p:spPr bwMode="auto">
          <a:xfrm>
            <a:off x="7612063" y="4397375"/>
            <a:ext cx="490537" cy="628650"/>
          </a:xfrm>
          <a:custGeom>
            <a:avLst/>
            <a:gdLst>
              <a:gd name="T0" fmla="*/ 0 w 309"/>
              <a:gd name="T1" fmla="*/ 0 h 396"/>
              <a:gd name="T2" fmla="*/ 2147483647 w 309"/>
              <a:gd name="T3" fmla="*/ 0 h 396"/>
              <a:gd name="T4" fmla="*/ 2147483647 w 309"/>
              <a:gd name="T5" fmla="*/ 2147483647 h 396"/>
              <a:gd name="T6" fmla="*/ 0 w 309"/>
              <a:gd name="T7" fmla="*/ 2147483647 h 396"/>
              <a:gd name="T8" fmla="*/ 0 w 309"/>
              <a:gd name="T9" fmla="*/ 0 h 396"/>
              <a:gd name="T10" fmla="*/ 0 60000 65536"/>
              <a:gd name="T11" fmla="*/ 0 60000 65536"/>
              <a:gd name="T12" fmla="*/ 0 60000 65536"/>
              <a:gd name="T13" fmla="*/ 0 60000 65536"/>
              <a:gd name="T14" fmla="*/ 0 60000 65536"/>
              <a:gd name="T15" fmla="*/ 0 w 309"/>
              <a:gd name="T16" fmla="*/ 0 h 396"/>
              <a:gd name="T17" fmla="*/ 309 w 309"/>
              <a:gd name="T18" fmla="*/ 396 h 396"/>
            </a:gdLst>
            <a:ahLst/>
            <a:cxnLst>
              <a:cxn ang="T10">
                <a:pos x="T0" y="T1"/>
              </a:cxn>
              <a:cxn ang="T11">
                <a:pos x="T2" y="T3"/>
              </a:cxn>
              <a:cxn ang="T12">
                <a:pos x="T4" y="T5"/>
              </a:cxn>
              <a:cxn ang="T13">
                <a:pos x="T6" y="T7"/>
              </a:cxn>
              <a:cxn ang="T14">
                <a:pos x="T8" y="T9"/>
              </a:cxn>
            </a:cxnLst>
            <a:rect l="T15" t="T16" r="T17" b="T18"/>
            <a:pathLst>
              <a:path w="309" h="396">
                <a:moveTo>
                  <a:pt x="0" y="0"/>
                </a:moveTo>
                <a:lnTo>
                  <a:pt x="308" y="0"/>
                </a:lnTo>
                <a:lnTo>
                  <a:pt x="308" y="395"/>
                </a:lnTo>
                <a:lnTo>
                  <a:pt x="0" y="395"/>
                </a:lnTo>
                <a:lnTo>
                  <a:pt x="0" y="0"/>
                </a:lnTo>
              </a:path>
            </a:pathLst>
          </a:custGeom>
          <a:solidFill>
            <a:srgbClr val="008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10603" name="Line 11"/>
          <p:cNvSpPr>
            <a:spLocks noChangeShapeType="1"/>
          </p:cNvSpPr>
          <p:nvPr/>
        </p:nvSpPr>
        <p:spPr bwMode="auto">
          <a:xfrm>
            <a:off x="5299075" y="3497263"/>
            <a:ext cx="0" cy="15208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04" name="Line 12"/>
          <p:cNvSpPr>
            <a:spLocks noChangeShapeType="1"/>
          </p:cNvSpPr>
          <p:nvPr/>
        </p:nvSpPr>
        <p:spPr bwMode="auto">
          <a:xfrm>
            <a:off x="5211763" y="5024438"/>
            <a:ext cx="8096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05" name="Line 13"/>
          <p:cNvSpPr>
            <a:spLocks noChangeShapeType="1"/>
          </p:cNvSpPr>
          <p:nvPr/>
        </p:nvSpPr>
        <p:spPr bwMode="auto">
          <a:xfrm>
            <a:off x="5211763" y="4257675"/>
            <a:ext cx="8096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06" name="Line 14"/>
          <p:cNvSpPr>
            <a:spLocks noChangeShapeType="1"/>
          </p:cNvSpPr>
          <p:nvPr/>
        </p:nvSpPr>
        <p:spPr bwMode="auto">
          <a:xfrm>
            <a:off x="5211763" y="3490913"/>
            <a:ext cx="80962"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07" name="Line 15"/>
          <p:cNvSpPr>
            <a:spLocks noChangeShapeType="1"/>
          </p:cNvSpPr>
          <p:nvPr/>
        </p:nvSpPr>
        <p:spPr bwMode="auto">
          <a:xfrm>
            <a:off x="5305425" y="5024438"/>
            <a:ext cx="29098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08" name="Line 16"/>
          <p:cNvSpPr>
            <a:spLocks noChangeShapeType="1"/>
          </p:cNvSpPr>
          <p:nvPr/>
        </p:nvSpPr>
        <p:spPr bwMode="auto">
          <a:xfrm flipV="1">
            <a:off x="5299075" y="5018088"/>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09" name="Line 17"/>
          <p:cNvSpPr>
            <a:spLocks noChangeShapeType="1"/>
          </p:cNvSpPr>
          <p:nvPr/>
        </p:nvSpPr>
        <p:spPr bwMode="auto">
          <a:xfrm flipV="1">
            <a:off x="6027738" y="5018088"/>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10" name="Line 18"/>
          <p:cNvSpPr>
            <a:spLocks noChangeShapeType="1"/>
          </p:cNvSpPr>
          <p:nvPr/>
        </p:nvSpPr>
        <p:spPr bwMode="auto">
          <a:xfrm flipV="1">
            <a:off x="6762750" y="5018088"/>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11" name="Line 19"/>
          <p:cNvSpPr>
            <a:spLocks noChangeShapeType="1"/>
          </p:cNvSpPr>
          <p:nvPr/>
        </p:nvSpPr>
        <p:spPr bwMode="auto">
          <a:xfrm flipV="1">
            <a:off x="7491413" y="5018088"/>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12" name="Line 20"/>
          <p:cNvSpPr>
            <a:spLocks noChangeShapeType="1"/>
          </p:cNvSpPr>
          <p:nvPr/>
        </p:nvSpPr>
        <p:spPr bwMode="auto">
          <a:xfrm flipV="1">
            <a:off x="8221663" y="5018088"/>
            <a:ext cx="0" cy="1079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13" name="Rectangle 21"/>
          <p:cNvSpPr>
            <a:spLocks noChangeArrowheads="1"/>
          </p:cNvSpPr>
          <p:nvPr/>
        </p:nvSpPr>
        <p:spPr bwMode="auto">
          <a:xfrm>
            <a:off x="4803775" y="480060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0</a:t>
            </a:r>
          </a:p>
        </p:txBody>
      </p:sp>
      <p:sp>
        <p:nvSpPr>
          <p:cNvPr id="110614" name="Rectangle 22"/>
          <p:cNvSpPr>
            <a:spLocks noChangeArrowheads="1"/>
          </p:cNvSpPr>
          <p:nvPr/>
        </p:nvSpPr>
        <p:spPr bwMode="auto">
          <a:xfrm>
            <a:off x="4638675" y="4032250"/>
            <a:ext cx="485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25</a:t>
            </a:r>
          </a:p>
        </p:txBody>
      </p:sp>
      <p:sp>
        <p:nvSpPr>
          <p:cNvPr id="110615" name="Rectangle 23"/>
          <p:cNvSpPr>
            <a:spLocks noChangeArrowheads="1"/>
          </p:cNvSpPr>
          <p:nvPr/>
        </p:nvSpPr>
        <p:spPr bwMode="auto">
          <a:xfrm>
            <a:off x="4638675" y="3265488"/>
            <a:ext cx="485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50</a:t>
            </a:r>
          </a:p>
        </p:txBody>
      </p:sp>
      <p:sp>
        <p:nvSpPr>
          <p:cNvPr id="110616" name="Rectangle 24"/>
          <p:cNvSpPr>
            <a:spLocks noChangeArrowheads="1"/>
          </p:cNvSpPr>
          <p:nvPr/>
        </p:nvSpPr>
        <p:spPr bwMode="auto">
          <a:xfrm>
            <a:off x="5372100" y="5253038"/>
            <a:ext cx="5699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Q1</a:t>
            </a:r>
          </a:p>
        </p:txBody>
      </p:sp>
      <p:sp>
        <p:nvSpPr>
          <p:cNvPr id="110617" name="Rectangle 25"/>
          <p:cNvSpPr>
            <a:spLocks noChangeArrowheads="1"/>
          </p:cNvSpPr>
          <p:nvPr/>
        </p:nvSpPr>
        <p:spPr bwMode="auto">
          <a:xfrm>
            <a:off x="6100763" y="5253038"/>
            <a:ext cx="5699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Q2</a:t>
            </a:r>
          </a:p>
        </p:txBody>
      </p:sp>
      <p:sp>
        <p:nvSpPr>
          <p:cNvPr id="110618" name="Rectangle 26"/>
          <p:cNvSpPr>
            <a:spLocks noChangeArrowheads="1"/>
          </p:cNvSpPr>
          <p:nvPr/>
        </p:nvSpPr>
        <p:spPr bwMode="auto">
          <a:xfrm>
            <a:off x="6831013" y="5253038"/>
            <a:ext cx="5699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Q3</a:t>
            </a:r>
          </a:p>
        </p:txBody>
      </p:sp>
      <p:sp>
        <p:nvSpPr>
          <p:cNvPr id="110619" name="Rectangle 27"/>
          <p:cNvSpPr>
            <a:spLocks noChangeArrowheads="1"/>
          </p:cNvSpPr>
          <p:nvPr/>
        </p:nvSpPr>
        <p:spPr bwMode="auto">
          <a:xfrm>
            <a:off x="7561263" y="5253038"/>
            <a:ext cx="5699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Q4</a:t>
            </a:r>
          </a:p>
        </p:txBody>
      </p:sp>
      <p:sp>
        <p:nvSpPr>
          <p:cNvPr id="110620" name="Rectangle 28"/>
          <p:cNvSpPr>
            <a:spLocks noChangeArrowheads="1"/>
          </p:cNvSpPr>
          <p:nvPr/>
        </p:nvSpPr>
        <p:spPr bwMode="auto">
          <a:xfrm>
            <a:off x="5126038" y="3019425"/>
            <a:ext cx="35242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t>$</a:t>
            </a:r>
          </a:p>
        </p:txBody>
      </p:sp>
      <p:sp>
        <p:nvSpPr>
          <p:cNvPr id="110621" name="Freeform 29"/>
          <p:cNvSpPr>
            <a:spLocks/>
          </p:cNvSpPr>
          <p:nvPr/>
        </p:nvSpPr>
        <p:spPr bwMode="auto">
          <a:xfrm>
            <a:off x="1385888" y="4867275"/>
            <a:ext cx="461962" cy="152400"/>
          </a:xfrm>
          <a:custGeom>
            <a:avLst/>
            <a:gdLst>
              <a:gd name="T0" fmla="*/ 0 w 291"/>
              <a:gd name="T1" fmla="*/ 0 h 96"/>
              <a:gd name="T2" fmla="*/ 2147483647 w 291"/>
              <a:gd name="T3" fmla="*/ 0 h 96"/>
              <a:gd name="T4" fmla="*/ 2147483647 w 291"/>
              <a:gd name="T5" fmla="*/ 2147483647 h 96"/>
              <a:gd name="T6" fmla="*/ 0 w 291"/>
              <a:gd name="T7" fmla="*/ 2147483647 h 96"/>
              <a:gd name="T8" fmla="*/ 0 w 291"/>
              <a:gd name="T9" fmla="*/ 0 h 96"/>
              <a:gd name="T10" fmla="*/ 0 60000 65536"/>
              <a:gd name="T11" fmla="*/ 0 60000 65536"/>
              <a:gd name="T12" fmla="*/ 0 60000 65536"/>
              <a:gd name="T13" fmla="*/ 0 60000 65536"/>
              <a:gd name="T14" fmla="*/ 0 60000 65536"/>
              <a:gd name="T15" fmla="*/ 0 w 291"/>
              <a:gd name="T16" fmla="*/ 0 h 96"/>
              <a:gd name="T17" fmla="*/ 291 w 291"/>
              <a:gd name="T18" fmla="*/ 96 h 96"/>
            </a:gdLst>
            <a:ahLst/>
            <a:cxnLst>
              <a:cxn ang="T10">
                <a:pos x="T0" y="T1"/>
              </a:cxn>
              <a:cxn ang="T11">
                <a:pos x="T2" y="T3"/>
              </a:cxn>
              <a:cxn ang="T12">
                <a:pos x="T4" y="T5"/>
              </a:cxn>
              <a:cxn ang="T13">
                <a:pos x="T6" y="T7"/>
              </a:cxn>
              <a:cxn ang="T14">
                <a:pos x="T8" y="T9"/>
              </a:cxn>
            </a:cxnLst>
            <a:rect l="T15" t="T16" r="T17" b="T18"/>
            <a:pathLst>
              <a:path w="291" h="96">
                <a:moveTo>
                  <a:pt x="0" y="0"/>
                </a:moveTo>
                <a:lnTo>
                  <a:pt x="290" y="0"/>
                </a:lnTo>
                <a:lnTo>
                  <a:pt x="290" y="95"/>
                </a:lnTo>
                <a:lnTo>
                  <a:pt x="0" y="95"/>
                </a:lnTo>
                <a:lnTo>
                  <a:pt x="0" y="0"/>
                </a:lnTo>
              </a:path>
            </a:pathLst>
          </a:custGeom>
          <a:solidFill>
            <a:srgbClr val="CC0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10622" name="Freeform 30"/>
          <p:cNvSpPr>
            <a:spLocks/>
          </p:cNvSpPr>
          <p:nvPr/>
        </p:nvSpPr>
        <p:spPr bwMode="auto">
          <a:xfrm>
            <a:off x="2073275" y="4813300"/>
            <a:ext cx="461963" cy="206375"/>
          </a:xfrm>
          <a:custGeom>
            <a:avLst/>
            <a:gdLst>
              <a:gd name="T0" fmla="*/ 0 w 291"/>
              <a:gd name="T1" fmla="*/ 0 h 130"/>
              <a:gd name="T2" fmla="*/ 2147483647 w 291"/>
              <a:gd name="T3" fmla="*/ 0 h 130"/>
              <a:gd name="T4" fmla="*/ 2147483647 w 291"/>
              <a:gd name="T5" fmla="*/ 2147483647 h 130"/>
              <a:gd name="T6" fmla="*/ 0 w 291"/>
              <a:gd name="T7" fmla="*/ 2147483647 h 130"/>
              <a:gd name="T8" fmla="*/ 0 w 291"/>
              <a:gd name="T9" fmla="*/ 0 h 130"/>
              <a:gd name="T10" fmla="*/ 0 60000 65536"/>
              <a:gd name="T11" fmla="*/ 0 60000 65536"/>
              <a:gd name="T12" fmla="*/ 0 60000 65536"/>
              <a:gd name="T13" fmla="*/ 0 60000 65536"/>
              <a:gd name="T14" fmla="*/ 0 60000 65536"/>
              <a:gd name="T15" fmla="*/ 0 w 291"/>
              <a:gd name="T16" fmla="*/ 0 h 130"/>
              <a:gd name="T17" fmla="*/ 291 w 291"/>
              <a:gd name="T18" fmla="*/ 130 h 130"/>
            </a:gdLst>
            <a:ahLst/>
            <a:cxnLst>
              <a:cxn ang="T10">
                <a:pos x="T0" y="T1"/>
              </a:cxn>
              <a:cxn ang="T11">
                <a:pos x="T2" y="T3"/>
              </a:cxn>
              <a:cxn ang="T12">
                <a:pos x="T4" y="T5"/>
              </a:cxn>
              <a:cxn ang="T13">
                <a:pos x="T6" y="T7"/>
              </a:cxn>
              <a:cxn ang="T14">
                <a:pos x="T8" y="T9"/>
              </a:cxn>
            </a:cxnLst>
            <a:rect l="T15" t="T16" r="T17" b="T18"/>
            <a:pathLst>
              <a:path w="291" h="130">
                <a:moveTo>
                  <a:pt x="0" y="0"/>
                </a:moveTo>
                <a:lnTo>
                  <a:pt x="290" y="0"/>
                </a:lnTo>
                <a:lnTo>
                  <a:pt x="290" y="129"/>
                </a:lnTo>
                <a:lnTo>
                  <a:pt x="0" y="129"/>
                </a:lnTo>
                <a:lnTo>
                  <a:pt x="0" y="0"/>
                </a:lnTo>
              </a:path>
            </a:pathLst>
          </a:custGeom>
          <a:solidFill>
            <a:srgbClr val="CC0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10623" name="Freeform 31"/>
          <p:cNvSpPr>
            <a:spLocks/>
          </p:cNvSpPr>
          <p:nvPr/>
        </p:nvSpPr>
        <p:spPr bwMode="auto">
          <a:xfrm>
            <a:off x="2762250" y="4678363"/>
            <a:ext cx="461963" cy="341312"/>
          </a:xfrm>
          <a:custGeom>
            <a:avLst/>
            <a:gdLst>
              <a:gd name="T0" fmla="*/ 0 w 291"/>
              <a:gd name="T1" fmla="*/ 0 h 215"/>
              <a:gd name="T2" fmla="*/ 2147483647 w 291"/>
              <a:gd name="T3" fmla="*/ 0 h 215"/>
              <a:gd name="T4" fmla="*/ 2147483647 w 291"/>
              <a:gd name="T5" fmla="*/ 2147483647 h 215"/>
              <a:gd name="T6" fmla="*/ 0 w 291"/>
              <a:gd name="T7" fmla="*/ 2147483647 h 215"/>
              <a:gd name="T8" fmla="*/ 0 w 291"/>
              <a:gd name="T9" fmla="*/ 0 h 215"/>
              <a:gd name="T10" fmla="*/ 0 60000 65536"/>
              <a:gd name="T11" fmla="*/ 0 60000 65536"/>
              <a:gd name="T12" fmla="*/ 0 60000 65536"/>
              <a:gd name="T13" fmla="*/ 0 60000 65536"/>
              <a:gd name="T14" fmla="*/ 0 60000 65536"/>
              <a:gd name="T15" fmla="*/ 0 w 291"/>
              <a:gd name="T16" fmla="*/ 0 h 215"/>
              <a:gd name="T17" fmla="*/ 291 w 291"/>
              <a:gd name="T18" fmla="*/ 215 h 215"/>
            </a:gdLst>
            <a:ahLst/>
            <a:cxnLst>
              <a:cxn ang="T10">
                <a:pos x="T0" y="T1"/>
              </a:cxn>
              <a:cxn ang="T11">
                <a:pos x="T2" y="T3"/>
              </a:cxn>
              <a:cxn ang="T12">
                <a:pos x="T4" y="T5"/>
              </a:cxn>
              <a:cxn ang="T13">
                <a:pos x="T6" y="T7"/>
              </a:cxn>
              <a:cxn ang="T14">
                <a:pos x="T8" y="T9"/>
              </a:cxn>
            </a:cxnLst>
            <a:rect l="T15" t="T16" r="T17" b="T18"/>
            <a:pathLst>
              <a:path w="291" h="215">
                <a:moveTo>
                  <a:pt x="0" y="0"/>
                </a:moveTo>
                <a:lnTo>
                  <a:pt x="290" y="0"/>
                </a:lnTo>
                <a:lnTo>
                  <a:pt x="290" y="214"/>
                </a:lnTo>
                <a:lnTo>
                  <a:pt x="0" y="214"/>
                </a:lnTo>
                <a:lnTo>
                  <a:pt x="0" y="0"/>
                </a:lnTo>
              </a:path>
            </a:pathLst>
          </a:custGeom>
          <a:solidFill>
            <a:srgbClr val="CC0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10624" name="Freeform 32"/>
          <p:cNvSpPr>
            <a:spLocks/>
          </p:cNvSpPr>
          <p:nvPr/>
        </p:nvSpPr>
        <p:spPr bwMode="auto">
          <a:xfrm>
            <a:off x="3449638" y="4867275"/>
            <a:ext cx="461962" cy="152400"/>
          </a:xfrm>
          <a:custGeom>
            <a:avLst/>
            <a:gdLst>
              <a:gd name="T0" fmla="*/ 0 w 291"/>
              <a:gd name="T1" fmla="*/ 0 h 96"/>
              <a:gd name="T2" fmla="*/ 2147483647 w 291"/>
              <a:gd name="T3" fmla="*/ 0 h 96"/>
              <a:gd name="T4" fmla="*/ 2147483647 w 291"/>
              <a:gd name="T5" fmla="*/ 2147483647 h 96"/>
              <a:gd name="T6" fmla="*/ 0 w 291"/>
              <a:gd name="T7" fmla="*/ 2147483647 h 96"/>
              <a:gd name="T8" fmla="*/ 0 w 291"/>
              <a:gd name="T9" fmla="*/ 0 h 96"/>
              <a:gd name="T10" fmla="*/ 0 60000 65536"/>
              <a:gd name="T11" fmla="*/ 0 60000 65536"/>
              <a:gd name="T12" fmla="*/ 0 60000 65536"/>
              <a:gd name="T13" fmla="*/ 0 60000 65536"/>
              <a:gd name="T14" fmla="*/ 0 60000 65536"/>
              <a:gd name="T15" fmla="*/ 0 w 291"/>
              <a:gd name="T16" fmla="*/ 0 h 96"/>
              <a:gd name="T17" fmla="*/ 291 w 291"/>
              <a:gd name="T18" fmla="*/ 96 h 96"/>
            </a:gdLst>
            <a:ahLst/>
            <a:cxnLst>
              <a:cxn ang="T10">
                <a:pos x="T0" y="T1"/>
              </a:cxn>
              <a:cxn ang="T11">
                <a:pos x="T2" y="T3"/>
              </a:cxn>
              <a:cxn ang="T12">
                <a:pos x="T4" y="T5"/>
              </a:cxn>
              <a:cxn ang="T13">
                <a:pos x="T6" y="T7"/>
              </a:cxn>
              <a:cxn ang="T14">
                <a:pos x="T8" y="T9"/>
              </a:cxn>
            </a:cxnLst>
            <a:rect l="T15" t="T16" r="T17" b="T18"/>
            <a:pathLst>
              <a:path w="291" h="96">
                <a:moveTo>
                  <a:pt x="0" y="0"/>
                </a:moveTo>
                <a:lnTo>
                  <a:pt x="290" y="0"/>
                </a:lnTo>
                <a:lnTo>
                  <a:pt x="290" y="95"/>
                </a:lnTo>
                <a:lnTo>
                  <a:pt x="0" y="95"/>
                </a:lnTo>
                <a:lnTo>
                  <a:pt x="0" y="0"/>
                </a:lnTo>
              </a:path>
            </a:pathLst>
          </a:custGeom>
          <a:solidFill>
            <a:srgbClr val="CC0000">
              <a:alpha val="70195"/>
            </a:srgbClr>
          </a:solidFill>
          <a:ln w="12700" cap="rnd" cmpd="sng">
            <a:solidFill>
              <a:srgbClr val="000000"/>
            </a:solidFill>
            <a:prstDash val="solid"/>
            <a:round/>
            <a:headEnd type="none" w="med" len="med"/>
            <a:tailEnd type="none" w="med" len="med"/>
          </a:ln>
        </p:spPr>
        <p:txBody>
          <a:bodyPr/>
          <a:lstStyle/>
          <a:p>
            <a:endParaRPr lang="en-US"/>
          </a:p>
        </p:txBody>
      </p:sp>
      <p:sp>
        <p:nvSpPr>
          <p:cNvPr id="110625" name="Line 33"/>
          <p:cNvSpPr>
            <a:spLocks noChangeShapeType="1"/>
          </p:cNvSpPr>
          <p:nvPr/>
        </p:nvSpPr>
        <p:spPr bwMode="auto">
          <a:xfrm>
            <a:off x="1274763" y="3514725"/>
            <a:ext cx="0" cy="14970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26" name="Line 34"/>
          <p:cNvSpPr>
            <a:spLocks noChangeShapeType="1"/>
          </p:cNvSpPr>
          <p:nvPr/>
        </p:nvSpPr>
        <p:spPr bwMode="auto">
          <a:xfrm>
            <a:off x="1187450" y="5018088"/>
            <a:ext cx="809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27" name="Line 35"/>
          <p:cNvSpPr>
            <a:spLocks noChangeShapeType="1"/>
          </p:cNvSpPr>
          <p:nvPr/>
        </p:nvSpPr>
        <p:spPr bwMode="auto">
          <a:xfrm>
            <a:off x="1187450" y="4264025"/>
            <a:ext cx="809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28" name="Line 36"/>
          <p:cNvSpPr>
            <a:spLocks noChangeShapeType="1"/>
          </p:cNvSpPr>
          <p:nvPr/>
        </p:nvSpPr>
        <p:spPr bwMode="auto">
          <a:xfrm>
            <a:off x="1187450" y="3508375"/>
            <a:ext cx="809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29" name="Line 37"/>
          <p:cNvSpPr>
            <a:spLocks noChangeShapeType="1"/>
          </p:cNvSpPr>
          <p:nvPr/>
        </p:nvSpPr>
        <p:spPr bwMode="auto">
          <a:xfrm>
            <a:off x="1281113" y="5018088"/>
            <a:ext cx="27384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30" name="Line 38"/>
          <p:cNvSpPr>
            <a:spLocks noChangeShapeType="1"/>
          </p:cNvSpPr>
          <p:nvPr/>
        </p:nvSpPr>
        <p:spPr bwMode="auto">
          <a:xfrm flipV="1">
            <a:off x="1274763" y="5011738"/>
            <a:ext cx="0" cy="1063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31" name="Line 39"/>
          <p:cNvSpPr>
            <a:spLocks noChangeShapeType="1"/>
          </p:cNvSpPr>
          <p:nvPr/>
        </p:nvSpPr>
        <p:spPr bwMode="auto">
          <a:xfrm flipV="1">
            <a:off x="1962150" y="5011738"/>
            <a:ext cx="0" cy="106362"/>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32" name="Line 40"/>
          <p:cNvSpPr>
            <a:spLocks noChangeShapeType="1"/>
          </p:cNvSpPr>
          <p:nvPr/>
        </p:nvSpPr>
        <p:spPr bwMode="auto">
          <a:xfrm flipV="1">
            <a:off x="2649538" y="5011738"/>
            <a:ext cx="0" cy="106362"/>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33" name="Line 41"/>
          <p:cNvSpPr>
            <a:spLocks noChangeShapeType="1"/>
          </p:cNvSpPr>
          <p:nvPr/>
        </p:nvSpPr>
        <p:spPr bwMode="auto">
          <a:xfrm flipV="1">
            <a:off x="3338513" y="5011738"/>
            <a:ext cx="0" cy="106362"/>
          </a:xfrm>
          <a:prstGeom prst="line">
            <a:avLst/>
          </a:prstGeom>
          <a:noFill/>
          <a:ln w="12700" cap="rnd">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0634" name="Line 42"/>
          <p:cNvSpPr>
            <a:spLocks noChangeShapeType="1"/>
          </p:cNvSpPr>
          <p:nvPr/>
        </p:nvSpPr>
        <p:spPr bwMode="auto">
          <a:xfrm flipV="1">
            <a:off x="4025900" y="5011738"/>
            <a:ext cx="0" cy="1063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0635" name="Rectangle 43"/>
          <p:cNvSpPr>
            <a:spLocks noChangeArrowheads="1"/>
          </p:cNvSpPr>
          <p:nvPr/>
        </p:nvSpPr>
        <p:spPr bwMode="auto">
          <a:xfrm>
            <a:off x="779463" y="479425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0</a:t>
            </a:r>
          </a:p>
        </p:txBody>
      </p:sp>
      <p:sp>
        <p:nvSpPr>
          <p:cNvPr id="110636" name="Rectangle 44"/>
          <p:cNvSpPr>
            <a:spLocks noChangeArrowheads="1"/>
          </p:cNvSpPr>
          <p:nvPr/>
        </p:nvSpPr>
        <p:spPr bwMode="auto">
          <a:xfrm>
            <a:off x="449263" y="4038600"/>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100</a:t>
            </a:r>
          </a:p>
        </p:txBody>
      </p:sp>
      <p:sp>
        <p:nvSpPr>
          <p:cNvPr id="110637" name="Rectangle 45"/>
          <p:cNvSpPr>
            <a:spLocks noChangeArrowheads="1"/>
          </p:cNvSpPr>
          <p:nvPr/>
        </p:nvSpPr>
        <p:spPr bwMode="auto">
          <a:xfrm>
            <a:off x="449263" y="3282950"/>
            <a:ext cx="6381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200</a:t>
            </a:r>
          </a:p>
        </p:txBody>
      </p:sp>
      <p:sp>
        <p:nvSpPr>
          <p:cNvPr id="110638" name="Rectangle 46"/>
          <p:cNvSpPr>
            <a:spLocks noChangeArrowheads="1"/>
          </p:cNvSpPr>
          <p:nvPr/>
        </p:nvSpPr>
        <p:spPr bwMode="auto">
          <a:xfrm>
            <a:off x="1325563" y="5240338"/>
            <a:ext cx="5699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Q1</a:t>
            </a:r>
          </a:p>
        </p:txBody>
      </p:sp>
      <p:sp>
        <p:nvSpPr>
          <p:cNvPr id="110639" name="Rectangle 47"/>
          <p:cNvSpPr>
            <a:spLocks noChangeArrowheads="1"/>
          </p:cNvSpPr>
          <p:nvPr/>
        </p:nvSpPr>
        <p:spPr bwMode="auto">
          <a:xfrm>
            <a:off x="2012950" y="5240338"/>
            <a:ext cx="56991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Q2</a:t>
            </a:r>
          </a:p>
        </p:txBody>
      </p:sp>
      <p:sp>
        <p:nvSpPr>
          <p:cNvPr id="110640" name="Rectangle 48"/>
          <p:cNvSpPr>
            <a:spLocks noChangeArrowheads="1"/>
          </p:cNvSpPr>
          <p:nvPr/>
        </p:nvSpPr>
        <p:spPr bwMode="auto">
          <a:xfrm>
            <a:off x="2700338" y="5240338"/>
            <a:ext cx="5699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Q3</a:t>
            </a:r>
          </a:p>
        </p:txBody>
      </p:sp>
      <p:sp>
        <p:nvSpPr>
          <p:cNvPr id="110641" name="Rectangle 49"/>
          <p:cNvSpPr>
            <a:spLocks noChangeArrowheads="1"/>
          </p:cNvSpPr>
          <p:nvPr/>
        </p:nvSpPr>
        <p:spPr bwMode="auto">
          <a:xfrm>
            <a:off x="3389313" y="5240338"/>
            <a:ext cx="5699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Q4</a:t>
            </a:r>
          </a:p>
        </p:txBody>
      </p:sp>
      <p:sp>
        <p:nvSpPr>
          <p:cNvPr id="110642" name="Rectangle 50"/>
          <p:cNvSpPr>
            <a:spLocks noChangeArrowheads="1"/>
          </p:cNvSpPr>
          <p:nvPr/>
        </p:nvSpPr>
        <p:spPr bwMode="auto">
          <a:xfrm>
            <a:off x="1146175" y="3044825"/>
            <a:ext cx="346075"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600" b="1"/>
              <a:t>$</a:t>
            </a:r>
          </a:p>
        </p:txBody>
      </p:sp>
      <p:sp>
        <p:nvSpPr>
          <p:cNvPr id="110643" name="Freeform 51"/>
          <p:cNvSpPr>
            <a:spLocks/>
          </p:cNvSpPr>
          <p:nvPr/>
        </p:nvSpPr>
        <p:spPr bwMode="auto">
          <a:xfrm>
            <a:off x="68263" y="1857375"/>
            <a:ext cx="892175" cy="896938"/>
          </a:xfrm>
          <a:custGeom>
            <a:avLst/>
            <a:gdLst>
              <a:gd name="T0" fmla="*/ 555 w 562"/>
              <a:gd name="T1" fmla="*/ 339 h 565"/>
              <a:gd name="T2" fmla="*/ 526 w 562"/>
              <a:gd name="T3" fmla="*/ 416 h 565"/>
              <a:gd name="T4" fmla="*/ 478 w 562"/>
              <a:gd name="T5" fmla="*/ 482 h 565"/>
              <a:gd name="T6" fmla="*/ 414 w 562"/>
              <a:gd name="T7" fmla="*/ 530 h 565"/>
              <a:gd name="T8" fmla="*/ 337 w 562"/>
              <a:gd name="T9" fmla="*/ 559 h 565"/>
              <a:gd name="T10" fmla="*/ 252 w 562"/>
              <a:gd name="T11" fmla="*/ 563 h 565"/>
              <a:gd name="T12" fmla="*/ 172 w 562"/>
              <a:gd name="T13" fmla="*/ 543 h 565"/>
              <a:gd name="T14" fmla="*/ 103 w 562"/>
              <a:gd name="T15" fmla="*/ 500 h 565"/>
              <a:gd name="T16" fmla="*/ 48 w 562"/>
              <a:gd name="T17" fmla="*/ 440 h 565"/>
              <a:gd name="T18" fmla="*/ 13 w 562"/>
              <a:gd name="T19" fmla="*/ 366 h 565"/>
              <a:gd name="T20" fmla="*/ 0 w 562"/>
              <a:gd name="T21" fmla="*/ 282 h 565"/>
              <a:gd name="T22" fmla="*/ 22 w 562"/>
              <a:gd name="T23" fmla="*/ 173 h 565"/>
              <a:gd name="T24" fmla="*/ 65 w 562"/>
              <a:gd name="T25" fmla="*/ 103 h 565"/>
              <a:gd name="T26" fmla="*/ 124 w 562"/>
              <a:gd name="T27" fmla="*/ 49 h 565"/>
              <a:gd name="T28" fmla="*/ 198 w 562"/>
              <a:gd name="T29" fmla="*/ 13 h 565"/>
              <a:gd name="T30" fmla="*/ 280 w 562"/>
              <a:gd name="T31" fmla="*/ 0 h 565"/>
              <a:gd name="T32" fmla="*/ 364 w 562"/>
              <a:gd name="T33" fmla="*/ 13 h 565"/>
              <a:gd name="T34" fmla="*/ 436 w 562"/>
              <a:gd name="T35" fmla="*/ 49 h 565"/>
              <a:gd name="T36" fmla="*/ 496 w 562"/>
              <a:gd name="T37" fmla="*/ 103 h 565"/>
              <a:gd name="T38" fmla="*/ 538 w 562"/>
              <a:gd name="T39" fmla="*/ 173 h 565"/>
              <a:gd name="T40" fmla="*/ 561 w 562"/>
              <a:gd name="T41" fmla="*/ 282 h 565"/>
              <a:gd name="T42" fmla="*/ 503 w 562"/>
              <a:gd name="T43" fmla="*/ 237 h 565"/>
              <a:gd name="T44" fmla="*/ 480 w 562"/>
              <a:gd name="T45" fmla="*/ 174 h 565"/>
              <a:gd name="T46" fmla="*/ 441 w 562"/>
              <a:gd name="T47" fmla="*/ 121 h 565"/>
              <a:gd name="T48" fmla="*/ 388 w 562"/>
              <a:gd name="T49" fmla="*/ 81 h 565"/>
              <a:gd name="T50" fmla="*/ 327 w 562"/>
              <a:gd name="T51" fmla="*/ 58 h 565"/>
              <a:gd name="T52" fmla="*/ 258 w 562"/>
              <a:gd name="T53" fmla="*/ 55 h 565"/>
              <a:gd name="T54" fmla="*/ 193 w 562"/>
              <a:gd name="T55" fmla="*/ 72 h 565"/>
              <a:gd name="T56" fmla="*/ 137 w 562"/>
              <a:gd name="T57" fmla="*/ 106 h 565"/>
              <a:gd name="T58" fmla="*/ 440 w 562"/>
              <a:gd name="T59" fmla="*/ 444 h 565"/>
              <a:gd name="T60" fmla="*/ 82 w 562"/>
              <a:gd name="T61" fmla="*/ 174 h 565"/>
              <a:gd name="T62" fmla="*/ 59 w 562"/>
              <a:gd name="T63" fmla="*/ 237 h 565"/>
              <a:gd name="T64" fmla="*/ 55 w 562"/>
              <a:gd name="T65" fmla="*/ 305 h 565"/>
              <a:gd name="T66" fmla="*/ 72 w 562"/>
              <a:gd name="T67" fmla="*/ 371 h 565"/>
              <a:gd name="T68" fmla="*/ 106 w 562"/>
              <a:gd name="T69" fmla="*/ 427 h 565"/>
              <a:gd name="T70" fmla="*/ 154 w 562"/>
              <a:gd name="T71" fmla="*/ 472 h 565"/>
              <a:gd name="T72" fmla="*/ 214 w 562"/>
              <a:gd name="T73" fmla="*/ 501 h 565"/>
              <a:gd name="T74" fmla="*/ 281 w 562"/>
              <a:gd name="T75" fmla="*/ 511 h 565"/>
              <a:gd name="T76" fmla="*/ 348 w 562"/>
              <a:gd name="T77" fmla="*/ 501 h 565"/>
              <a:gd name="T78" fmla="*/ 407 w 562"/>
              <a:gd name="T79" fmla="*/ 472 h 565"/>
              <a:gd name="T80" fmla="*/ 455 w 562"/>
              <a:gd name="T81" fmla="*/ 427 h 565"/>
              <a:gd name="T82" fmla="*/ 489 w 562"/>
              <a:gd name="T83" fmla="*/ 371 h 565"/>
              <a:gd name="T84" fmla="*/ 506 w 562"/>
              <a:gd name="T85" fmla="*/ 305 h 565"/>
              <a:gd name="T86" fmla="*/ 561 w 562"/>
              <a:gd name="T87" fmla="*/ 289 h 5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62" h="565">
                <a:moveTo>
                  <a:pt x="561" y="289"/>
                </a:moveTo>
                <a:lnTo>
                  <a:pt x="559" y="311"/>
                </a:lnTo>
                <a:lnTo>
                  <a:pt x="555" y="339"/>
                </a:lnTo>
                <a:lnTo>
                  <a:pt x="548" y="366"/>
                </a:lnTo>
                <a:lnTo>
                  <a:pt x="538" y="392"/>
                </a:lnTo>
                <a:lnTo>
                  <a:pt x="526" y="416"/>
                </a:lnTo>
                <a:lnTo>
                  <a:pt x="512" y="440"/>
                </a:lnTo>
                <a:lnTo>
                  <a:pt x="496" y="462"/>
                </a:lnTo>
                <a:lnTo>
                  <a:pt x="478" y="482"/>
                </a:lnTo>
                <a:lnTo>
                  <a:pt x="458" y="500"/>
                </a:lnTo>
                <a:lnTo>
                  <a:pt x="436" y="516"/>
                </a:lnTo>
                <a:lnTo>
                  <a:pt x="414" y="530"/>
                </a:lnTo>
                <a:lnTo>
                  <a:pt x="389" y="543"/>
                </a:lnTo>
                <a:lnTo>
                  <a:pt x="364" y="552"/>
                </a:lnTo>
                <a:lnTo>
                  <a:pt x="337" y="559"/>
                </a:lnTo>
                <a:lnTo>
                  <a:pt x="309" y="563"/>
                </a:lnTo>
                <a:lnTo>
                  <a:pt x="280" y="564"/>
                </a:lnTo>
                <a:lnTo>
                  <a:pt x="252" y="563"/>
                </a:lnTo>
                <a:lnTo>
                  <a:pt x="224" y="559"/>
                </a:lnTo>
                <a:lnTo>
                  <a:pt x="198" y="552"/>
                </a:lnTo>
                <a:lnTo>
                  <a:pt x="172" y="543"/>
                </a:lnTo>
                <a:lnTo>
                  <a:pt x="148" y="530"/>
                </a:lnTo>
                <a:lnTo>
                  <a:pt x="124" y="516"/>
                </a:lnTo>
                <a:lnTo>
                  <a:pt x="103" y="500"/>
                </a:lnTo>
                <a:lnTo>
                  <a:pt x="83" y="482"/>
                </a:lnTo>
                <a:lnTo>
                  <a:pt x="65" y="462"/>
                </a:lnTo>
                <a:lnTo>
                  <a:pt x="48" y="440"/>
                </a:lnTo>
                <a:lnTo>
                  <a:pt x="34" y="416"/>
                </a:lnTo>
                <a:lnTo>
                  <a:pt x="22" y="392"/>
                </a:lnTo>
                <a:lnTo>
                  <a:pt x="13" y="366"/>
                </a:lnTo>
                <a:lnTo>
                  <a:pt x="6" y="339"/>
                </a:lnTo>
                <a:lnTo>
                  <a:pt x="2" y="311"/>
                </a:lnTo>
                <a:lnTo>
                  <a:pt x="0" y="282"/>
                </a:lnTo>
                <a:lnTo>
                  <a:pt x="2" y="254"/>
                </a:lnTo>
                <a:lnTo>
                  <a:pt x="13" y="199"/>
                </a:lnTo>
                <a:lnTo>
                  <a:pt x="22" y="173"/>
                </a:lnTo>
                <a:lnTo>
                  <a:pt x="34" y="149"/>
                </a:lnTo>
                <a:lnTo>
                  <a:pt x="48" y="125"/>
                </a:lnTo>
                <a:lnTo>
                  <a:pt x="65" y="103"/>
                </a:lnTo>
                <a:lnTo>
                  <a:pt x="83" y="83"/>
                </a:lnTo>
                <a:lnTo>
                  <a:pt x="103" y="65"/>
                </a:lnTo>
                <a:lnTo>
                  <a:pt x="124" y="49"/>
                </a:lnTo>
                <a:lnTo>
                  <a:pt x="148" y="34"/>
                </a:lnTo>
                <a:lnTo>
                  <a:pt x="172" y="22"/>
                </a:lnTo>
                <a:lnTo>
                  <a:pt x="198" y="13"/>
                </a:lnTo>
                <a:lnTo>
                  <a:pt x="224" y="6"/>
                </a:lnTo>
                <a:lnTo>
                  <a:pt x="252" y="1"/>
                </a:lnTo>
                <a:lnTo>
                  <a:pt x="280" y="0"/>
                </a:lnTo>
                <a:lnTo>
                  <a:pt x="309" y="1"/>
                </a:lnTo>
                <a:lnTo>
                  <a:pt x="337" y="6"/>
                </a:lnTo>
                <a:lnTo>
                  <a:pt x="364" y="13"/>
                </a:lnTo>
                <a:lnTo>
                  <a:pt x="389" y="22"/>
                </a:lnTo>
                <a:lnTo>
                  <a:pt x="414" y="34"/>
                </a:lnTo>
                <a:lnTo>
                  <a:pt x="436" y="49"/>
                </a:lnTo>
                <a:lnTo>
                  <a:pt x="458" y="65"/>
                </a:lnTo>
                <a:lnTo>
                  <a:pt x="478" y="83"/>
                </a:lnTo>
                <a:lnTo>
                  <a:pt x="496" y="103"/>
                </a:lnTo>
                <a:lnTo>
                  <a:pt x="512" y="125"/>
                </a:lnTo>
                <a:lnTo>
                  <a:pt x="526" y="149"/>
                </a:lnTo>
                <a:lnTo>
                  <a:pt x="538" y="173"/>
                </a:lnTo>
                <a:lnTo>
                  <a:pt x="548" y="199"/>
                </a:lnTo>
                <a:lnTo>
                  <a:pt x="555" y="226"/>
                </a:lnTo>
                <a:lnTo>
                  <a:pt x="561" y="282"/>
                </a:lnTo>
                <a:lnTo>
                  <a:pt x="508" y="282"/>
                </a:lnTo>
                <a:lnTo>
                  <a:pt x="506" y="259"/>
                </a:lnTo>
                <a:lnTo>
                  <a:pt x="503" y="237"/>
                </a:lnTo>
                <a:lnTo>
                  <a:pt x="497" y="215"/>
                </a:lnTo>
                <a:lnTo>
                  <a:pt x="489" y="194"/>
                </a:lnTo>
                <a:lnTo>
                  <a:pt x="480" y="174"/>
                </a:lnTo>
                <a:lnTo>
                  <a:pt x="468" y="155"/>
                </a:lnTo>
                <a:lnTo>
                  <a:pt x="455" y="137"/>
                </a:lnTo>
                <a:lnTo>
                  <a:pt x="441" y="121"/>
                </a:lnTo>
                <a:lnTo>
                  <a:pt x="424" y="106"/>
                </a:lnTo>
                <a:lnTo>
                  <a:pt x="407" y="93"/>
                </a:lnTo>
                <a:lnTo>
                  <a:pt x="388" y="81"/>
                </a:lnTo>
                <a:lnTo>
                  <a:pt x="369" y="72"/>
                </a:lnTo>
                <a:lnTo>
                  <a:pt x="348" y="64"/>
                </a:lnTo>
                <a:lnTo>
                  <a:pt x="327" y="58"/>
                </a:lnTo>
                <a:lnTo>
                  <a:pt x="304" y="55"/>
                </a:lnTo>
                <a:lnTo>
                  <a:pt x="281" y="53"/>
                </a:lnTo>
                <a:lnTo>
                  <a:pt x="258" y="55"/>
                </a:lnTo>
                <a:lnTo>
                  <a:pt x="235" y="58"/>
                </a:lnTo>
                <a:lnTo>
                  <a:pt x="214" y="64"/>
                </a:lnTo>
                <a:lnTo>
                  <a:pt x="193" y="72"/>
                </a:lnTo>
                <a:lnTo>
                  <a:pt x="173" y="81"/>
                </a:lnTo>
                <a:lnTo>
                  <a:pt x="154" y="93"/>
                </a:lnTo>
                <a:lnTo>
                  <a:pt x="137" y="106"/>
                </a:lnTo>
                <a:lnTo>
                  <a:pt x="468" y="410"/>
                </a:lnTo>
                <a:lnTo>
                  <a:pt x="455" y="427"/>
                </a:lnTo>
                <a:lnTo>
                  <a:pt x="440" y="444"/>
                </a:lnTo>
                <a:lnTo>
                  <a:pt x="424" y="458"/>
                </a:lnTo>
                <a:lnTo>
                  <a:pt x="93" y="155"/>
                </a:lnTo>
                <a:lnTo>
                  <a:pt x="82" y="174"/>
                </a:lnTo>
                <a:lnTo>
                  <a:pt x="72" y="194"/>
                </a:lnTo>
                <a:lnTo>
                  <a:pt x="64" y="215"/>
                </a:lnTo>
                <a:lnTo>
                  <a:pt x="59" y="237"/>
                </a:lnTo>
                <a:lnTo>
                  <a:pt x="55" y="259"/>
                </a:lnTo>
                <a:lnTo>
                  <a:pt x="54" y="282"/>
                </a:lnTo>
                <a:lnTo>
                  <a:pt x="55" y="305"/>
                </a:lnTo>
                <a:lnTo>
                  <a:pt x="59" y="328"/>
                </a:lnTo>
                <a:lnTo>
                  <a:pt x="64" y="350"/>
                </a:lnTo>
                <a:lnTo>
                  <a:pt x="72" y="371"/>
                </a:lnTo>
                <a:lnTo>
                  <a:pt x="82" y="391"/>
                </a:lnTo>
                <a:lnTo>
                  <a:pt x="93" y="410"/>
                </a:lnTo>
                <a:lnTo>
                  <a:pt x="106" y="427"/>
                </a:lnTo>
                <a:lnTo>
                  <a:pt x="121" y="444"/>
                </a:lnTo>
                <a:lnTo>
                  <a:pt x="137" y="459"/>
                </a:lnTo>
                <a:lnTo>
                  <a:pt x="154" y="472"/>
                </a:lnTo>
                <a:lnTo>
                  <a:pt x="173" y="483"/>
                </a:lnTo>
                <a:lnTo>
                  <a:pt x="193" y="493"/>
                </a:lnTo>
                <a:lnTo>
                  <a:pt x="214" y="501"/>
                </a:lnTo>
                <a:lnTo>
                  <a:pt x="235" y="506"/>
                </a:lnTo>
                <a:lnTo>
                  <a:pt x="258" y="510"/>
                </a:lnTo>
                <a:lnTo>
                  <a:pt x="281" y="511"/>
                </a:lnTo>
                <a:lnTo>
                  <a:pt x="304" y="510"/>
                </a:lnTo>
                <a:lnTo>
                  <a:pt x="327" y="506"/>
                </a:lnTo>
                <a:lnTo>
                  <a:pt x="348" y="501"/>
                </a:lnTo>
                <a:lnTo>
                  <a:pt x="369" y="493"/>
                </a:lnTo>
                <a:lnTo>
                  <a:pt x="388" y="483"/>
                </a:lnTo>
                <a:lnTo>
                  <a:pt x="407" y="472"/>
                </a:lnTo>
                <a:lnTo>
                  <a:pt x="424" y="458"/>
                </a:lnTo>
                <a:lnTo>
                  <a:pt x="440" y="444"/>
                </a:lnTo>
                <a:lnTo>
                  <a:pt x="455" y="427"/>
                </a:lnTo>
                <a:lnTo>
                  <a:pt x="468" y="410"/>
                </a:lnTo>
                <a:lnTo>
                  <a:pt x="480" y="391"/>
                </a:lnTo>
                <a:lnTo>
                  <a:pt x="489" y="371"/>
                </a:lnTo>
                <a:lnTo>
                  <a:pt x="497" y="350"/>
                </a:lnTo>
                <a:lnTo>
                  <a:pt x="503" y="328"/>
                </a:lnTo>
                <a:lnTo>
                  <a:pt x="506" y="305"/>
                </a:lnTo>
                <a:lnTo>
                  <a:pt x="508" y="282"/>
                </a:lnTo>
                <a:lnTo>
                  <a:pt x="561" y="282"/>
                </a:lnTo>
                <a:lnTo>
                  <a:pt x="561" y="289"/>
                </a:lnTo>
              </a:path>
            </a:pathLst>
          </a:custGeom>
          <a:solidFill>
            <a:srgbClr val="CC0000"/>
          </a:solidFill>
          <a:ln w="12700" cap="rnd" cmpd="sng">
            <a:solidFill>
              <a:srgbClr val="FF0054"/>
            </a:solidFill>
            <a:prstDash val="solid"/>
            <a:round/>
            <a:headEnd type="none" w="med" len="med"/>
            <a:tailEnd type="none" w="med" len="med"/>
          </a:ln>
          <a:effectLst>
            <a:outerShdw dist="107763" dir="2700000" algn="ctr" rotWithShape="0">
              <a:schemeClr val="bg2"/>
            </a:outerShdw>
          </a:effectLst>
        </p:spPr>
        <p:txBody>
          <a:bodyPr/>
          <a:lstStyle/>
          <a:p>
            <a:endParaRPr lang="en-US"/>
          </a:p>
        </p:txBody>
      </p:sp>
    </p:spTree>
    <p:extLst>
      <p:ext uri="{BB962C8B-B14F-4D97-AF65-F5344CB8AC3E}">
        <p14:creationId xmlns:p14="http://schemas.microsoft.com/office/powerpoint/2010/main" val="3392747696"/>
      </p:ext>
    </p:extLst>
  </p:cSld>
  <p:clrMapOvr>
    <a:masterClrMapping/>
  </p:clrMapOvr>
  <p:transition>
    <p:wipe dir="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noFill/>
        </p:spPr>
        <p:txBody>
          <a:bodyPr lIns="90488" tIns="44450" rIns="90488" bIns="44450" anchorCtr="1"/>
          <a:lstStyle/>
          <a:p>
            <a:r>
              <a:rPr lang="en-US" altLang="en-US" b="1"/>
              <a:t>No Zero Point </a:t>
            </a:r>
            <a:br>
              <a:rPr lang="en-US" altLang="en-US" b="1"/>
            </a:br>
            <a:r>
              <a:rPr lang="en-US" altLang="en-US" b="1"/>
              <a:t>on Vertical Axis</a:t>
            </a:r>
          </a:p>
        </p:txBody>
      </p:sp>
      <p:sp>
        <p:nvSpPr>
          <p:cNvPr id="174083" name="Rectangle 3"/>
          <p:cNvSpPr>
            <a:spLocks noChangeArrowheads="1"/>
          </p:cNvSpPr>
          <p:nvPr/>
        </p:nvSpPr>
        <p:spPr bwMode="auto">
          <a:xfrm>
            <a:off x="4186238" y="2052638"/>
            <a:ext cx="48101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solidFill>
                  <a:srgbClr val="008000"/>
                </a:solidFill>
                <a:effectLst>
                  <a:outerShdw blurRad="38100" dist="38100" dir="2700000" algn="tl">
                    <a:srgbClr val="000000"/>
                  </a:outerShdw>
                </a:effectLst>
                <a:latin typeface="+mj-lt"/>
                <a:cs typeface="Arial" charset="0"/>
              </a:rPr>
              <a:t>Good Presentation</a:t>
            </a:r>
          </a:p>
        </p:txBody>
      </p:sp>
      <p:sp>
        <p:nvSpPr>
          <p:cNvPr id="111620" name="Rectangle 4"/>
          <p:cNvSpPr>
            <a:spLocks noChangeArrowheads="1"/>
          </p:cNvSpPr>
          <p:nvPr/>
        </p:nvSpPr>
        <p:spPr bwMode="auto">
          <a:xfrm>
            <a:off x="1519238" y="2738438"/>
            <a:ext cx="23717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400">
                <a:latin typeface="+mj-lt"/>
              </a:rPr>
              <a:t>Monthly Sales</a:t>
            </a:r>
          </a:p>
        </p:txBody>
      </p:sp>
      <p:sp>
        <p:nvSpPr>
          <p:cNvPr id="111621" name="Rectangle 5"/>
          <p:cNvSpPr>
            <a:spLocks noChangeArrowheads="1"/>
          </p:cNvSpPr>
          <p:nvPr/>
        </p:nvSpPr>
        <p:spPr bwMode="auto">
          <a:xfrm>
            <a:off x="5557838" y="2738438"/>
            <a:ext cx="2371725"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lgn="ctr">
              <a:spcBef>
                <a:spcPct val="50000"/>
              </a:spcBef>
              <a:buClrTx/>
              <a:buFontTx/>
              <a:buNone/>
            </a:pPr>
            <a:r>
              <a:rPr lang="en-US" altLang="en-US" sz="2400">
                <a:latin typeface="+mj-lt"/>
              </a:rPr>
              <a:t>Monthly Sales</a:t>
            </a:r>
          </a:p>
        </p:txBody>
      </p:sp>
      <p:sp>
        <p:nvSpPr>
          <p:cNvPr id="174086" name="Rectangle 6"/>
          <p:cNvSpPr>
            <a:spLocks noChangeArrowheads="1"/>
          </p:cNvSpPr>
          <p:nvPr/>
        </p:nvSpPr>
        <p:spPr bwMode="auto">
          <a:xfrm>
            <a:off x="604838" y="2052638"/>
            <a:ext cx="40481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solidFill>
                  <a:srgbClr val="CC0000"/>
                </a:solidFill>
                <a:effectLst>
                  <a:outerShdw blurRad="38100" dist="38100" dir="2700000" algn="tl">
                    <a:srgbClr val="000000"/>
                  </a:outerShdw>
                </a:effectLst>
                <a:latin typeface="+mj-lt"/>
                <a:cs typeface="Arial" charset="0"/>
              </a:rPr>
              <a:t>Bad Presentation</a:t>
            </a:r>
          </a:p>
        </p:txBody>
      </p:sp>
      <p:sp>
        <p:nvSpPr>
          <p:cNvPr id="111623" name="Line 7"/>
          <p:cNvSpPr>
            <a:spLocks noChangeShapeType="1"/>
          </p:cNvSpPr>
          <p:nvPr/>
        </p:nvSpPr>
        <p:spPr bwMode="auto">
          <a:xfrm>
            <a:off x="5322888" y="3544888"/>
            <a:ext cx="0" cy="143986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24" name="Line 8"/>
          <p:cNvSpPr>
            <a:spLocks noChangeShapeType="1"/>
          </p:cNvSpPr>
          <p:nvPr/>
        </p:nvSpPr>
        <p:spPr bwMode="auto">
          <a:xfrm>
            <a:off x="5235575" y="4991100"/>
            <a:ext cx="809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25" name="Line 9"/>
          <p:cNvSpPr>
            <a:spLocks noChangeShapeType="1"/>
          </p:cNvSpPr>
          <p:nvPr/>
        </p:nvSpPr>
        <p:spPr bwMode="auto">
          <a:xfrm>
            <a:off x="5235575" y="4505325"/>
            <a:ext cx="809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26" name="Line 10"/>
          <p:cNvSpPr>
            <a:spLocks noChangeShapeType="1"/>
          </p:cNvSpPr>
          <p:nvPr/>
        </p:nvSpPr>
        <p:spPr bwMode="auto">
          <a:xfrm>
            <a:off x="5235575" y="4024313"/>
            <a:ext cx="809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27" name="Line 11"/>
          <p:cNvSpPr>
            <a:spLocks noChangeShapeType="1"/>
          </p:cNvSpPr>
          <p:nvPr/>
        </p:nvSpPr>
        <p:spPr bwMode="auto">
          <a:xfrm>
            <a:off x="5235575" y="3538538"/>
            <a:ext cx="8096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28" name="Line 12"/>
          <p:cNvSpPr>
            <a:spLocks noChangeShapeType="1"/>
          </p:cNvSpPr>
          <p:nvPr/>
        </p:nvSpPr>
        <p:spPr bwMode="auto">
          <a:xfrm>
            <a:off x="5329238" y="4991100"/>
            <a:ext cx="27447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29" name="Line 13"/>
          <p:cNvSpPr>
            <a:spLocks noChangeShapeType="1"/>
          </p:cNvSpPr>
          <p:nvPr/>
        </p:nvSpPr>
        <p:spPr bwMode="auto">
          <a:xfrm flipV="1">
            <a:off x="5322888"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0" name="Line 14"/>
          <p:cNvSpPr>
            <a:spLocks noChangeShapeType="1"/>
          </p:cNvSpPr>
          <p:nvPr/>
        </p:nvSpPr>
        <p:spPr bwMode="auto">
          <a:xfrm flipV="1">
            <a:off x="5575300"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1" name="Line 15"/>
          <p:cNvSpPr>
            <a:spLocks noChangeShapeType="1"/>
          </p:cNvSpPr>
          <p:nvPr/>
        </p:nvSpPr>
        <p:spPr bwMode="auto">
          <a:xfrm flipV="1">
            <a:off x="5822950"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2" name="Line 16"/>
          <p:cNvSpPr>
            <a:spLocks noChangeShapeType="1"/>
          </p:cNvSpPr>
          <p:nvPr/>
        </p:nvSpPr>
        <p:spPr bwMode="auto">
          <a:xfrm flipV="1">
            <a:off x="6075363"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3" name="Line 17"/>
          <p:cNvSpPr>
            <a:spLocks noChangeShapeType="1"/>
          </p:cNvSpPr>
          <p:nvPr/>
        </p:nvSpPr>
        <p:spPr bwMode="auto">
          <a:xfrm flipV="1">
            <a:off x="6327775"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4" name="Line 18"/>
          <p:cNvSpPr>
            <a:spLocks noChangeShapeType="1"/>
          </p:cNvSpPr>
          <p:nvPr/>
        </p:nvSpPr>
        <p:spPr bwMode="auto">
          <a:xfrm flipV="1">
            <a:off x="6575425"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5" name="Line 19"/>
          <p:cNvSpPr>
            <a:spLocks noChangeShapeType="1"/>
          </p:cNvSpPr>
          <p:nvPr/>
        </p:nvSpPr>
        <p:spPr bwMode="auto">
          <a:xfrm flipV="1">
            <a:off x="6827838"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6" name="Line 20"/>
          <p:cNvSpPr>
            <a:spLocks noChangeShapeType="1"/>
          </p:cNvSpPr>
          <p:nvPr/>
        </p:nvSpPr>
        <p:spPr bwMode="auto">
          <a:xfrm flipV="1">
            <a:off x="7075488"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7" name="Line 21"/>
          <p:cNvSpPr>
            <a:spLocks noChangeShapeType="1"/>
          </p:cNvSpPr>
          <p:nvPr/>
        </p:nvSpPr>
        <p:spPr bwMode="auto">
          <a:xfrm flipV="1">
            <a:off x="7327900"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8" name="Line 22"/>
          <p:cNvSpPr>
            <a:spLocks noChangeShapeType="1"/>
          </p:cNvSpPr>
          <p:nvPr/>
        </p:nvSpPr>
        <p:spPr bwMode="auto">
          <a:xfrm flipV="1">
            <a:off x="7580313"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39" name="Line 23"/>
          <p:cNvSpPr>
            <a:spLocks noChangeShapeType="1"/>
          </p:cNvSpPr>
          <p:nvPr/>
        </p:nvSpPr>
        <p:spPr bwMode="auto">
          <a:xfrm flipV="1">
            <a:off x="7827963"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40" name="Line 24"/>
          <p:cNvSpPr>
            <a:spLocks noChangeShapeType="1"/>
          </p:cNvSpPr>
          <p:nvPr/>
        </p:nvSpPr>
        <p:spPr bwMode="auto">
          <a:xfrm flipV="1">
            <a:off x="8080375" y="4984750"/>
            <a:ext cx="0" cy="11271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41" name="Freeform 25"/>
          <p:cNvSpPr>
            <a:spLocks/>
          </p:cNvSpPr>
          <p:nvPr/>
        </p:nvSpPr>
        <p:spPr bwMode="auto">
          <a:xfrm>
            <a:off x="5322888" y="3925888"/>
            <a:ext cx="254000" cy="50800"/>
          </a:xfrm>
          <a:custGeom>
            <a:avLst/>
            <a:gdLst>
              <a:gd name="T0" fmla="*/ 0 w 160"/>
              <a:gd name="T1" fmla="*/ 2147483647 h 32"/>
              <a:gd name="T2" fmla="*/ 2147483647 w 160"/>
              <a:gd name="T3" fmla="*/ 2147483647 h 32"/>
              <a:gd name="T4" fmla="*/ 2147483647 w 160"/>
              <a:gd name="T5" fmla="*/ 2147483647 h 32"/>
              <a:gd name="T6" fmla="*/ 2147483647 w 160"/>
              <a:gd name="T7" fmla="*/ 2147483647 h 32"/>
              <a:gd name="T8" fmla="*/ 2147483647 w 160"/>
              <a:gd name="T9" fmla="*/ 0 h 32"/>
              <a:gd name="T10" fmla="*/ 0 60000 65536"/>
              <a:gd name="T11" fmla="*/ 0 60000 65536"/>
              <a:gd name="T12" fmla="*/ 0 60000 65536"/>
              <a:gd name="T13" fmla="*/ 0 60000 65536"/>
              <a:gd name="T14" fmla="*/ 0 60000 65536"/>
              <a:gd name="T15" fmla="*/ 0 w 160"/>
              <a:gd name="T16" fmla="*/ 0 h 32"/>
              <a:gd name="T17" fmla="*/ 160 w 160"/>
              <a:gd name="T18" fmla="*/ 32 h 32"/>
            </a:gdLst>
            <a:ahLst/>
            <a:cxnLst>
              <a:cxn ang="T10">
                <a:pos x="T0" y="T1"/>
              </a:cxn>
              <a:cxn ang="T11">
                <a:pos x="T2" y="T3"/>
              </a:cxn>
              <a:cxn ang="T12">
                <a:pos x="T4" y="T5"/>
              </a:cxn>
              <a:cxn ang="T13">
                <a:pos x="T6" y="T7"/>
              </a:cxn>
              <a:cxn ang="T14">
                <a:pos x="T8" y="T9"/>
              </a:cxn>
            </a:cxnLst>
            <a:rect l="T15" t="T16" r="T17" b="T18"/>
            <a:pathLst>
              <a:path w="160" h="32">
                <a:moveTo>
                  <a:pt x="0" y="31"/>
                </a:moveTo>
                <a:lnTo>
                  <a:pt x="39" y="23"/>
                </a:lnTo>
                <a:lnTo>
                  <a:pt x="81" y="12"/>
                </a:lnTo>
                <a:lnTo>
                  <a:pt x="120" y="5"/>
                </a:lnTo>
                <a:lnTo>
                  <a:pt x="159" y="0"/>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42" name="Freeform 26"/>
          <p:cNvSpPr>
            <a:spLocks/>
          </p:cNvSpPr>
          <p:nvPr/>
        </p:nvSpPr>
        <p:spPr bwMode="auto">
          <a:xfrm>
            <a:off x="5575300" y="3925888"/>
            <a:ext cx="249238" cy="25400"/>
          </a:xfrm>
          <a:custGeom>
            <a:avLst/>
            <a:gdLst>
              <a:gd name="T0" fmla="*/ 0 w 157"/>
              <a:gd name="T1" fmla="*/ 0 h 16"/>
              <a:gd name="T2" fmla="*/ 2147483647 w 157"/>
              <a:gd name="T3" fmla="*/ 0 h 16"/>
              <a:gd name="T4" fmla="*/ 2147483647 w 157"/>
              <a:gd name="T5" fmla="*/ 2147483647 h 16"/>
              <a:gd name="T6" fmla="*/ 2147483647 w 157"/>
              <a:gd name="T7" fmla="*/ 2147483647 h 16"/>
              <a:gd name="T8" fmla="*/ 2147483647 w 157"/>
              <a:gd name="T9" fmla="*/ 2147483647 h 16"/>
              <a:gd name="T10" fmla="*/ 0 60000 65536"/>
              <a:gd name="T11" fmla="*/ 0 60000 65536"/>
              <a:gd name="T12" fmla="*/ 0 60000 65536"/>
              <a:gd name="T13" fmla="*/ 0 60000 65536"/>
              <a:gd name="T14" fmla="*/ 0 60000 65536"/>
              <a:gd name="T15" fmla="*/ 0 w 157"/>
              <a:gd name="T16" fmla="*/ 0 h 16"/>
              <a:gd name="T17" fmla="*/ 157 w 157"/>
              <a:gd name="T18" fmla="*/ 16 h 16"/>
            </a:gdLst>
            <a:ahLst/>
            <a:cxnLst>
              <a:cxn ang="T10">
                <a:pos x="T0" y="T1"/>
              </a:cxn>
              <a:cxn ang="T11">
                <a:pos x="T2" y="T3"/>
              </a:cxn>
              <a:cxn ang="T12">
                <a:pos x="T4" y="T5"/>
              </a:cxn>
              <a:cxn ang="T13">
                <a:pos x="T6" y="T7"/>
              </a:cxn>
              <a:cxn ang="T14">
                <a:pos x="T8" y="T9"/>
              </a:cxn>
            </a:cxnLst>
            <a:rect l="T15" t="T16" r="T17" b="T18"/>
            <a:pathLst>
              <a:path w="157" h="16">
                <a:moveTo>
                  <a:pt x="0" y="0"/>
                </a:moveTo>
                <a:lnTo>
                  <a:pt x="39" y="0"/>
                </a:lnTo>
                <a:lnTo>
                  <a:pt x="78" y="5"/>
                </a:lnTo>
                <a:lnTo>
                  <a:pt x="117" y="10"/>
                </a:lnTo>
                <a:lnTo>
                  <a:pt x="156" y="15"/>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43" name="Freeform 27"/>
          <p:cNvSpPr>
            <a:spLocks/>
          </p:cNvSpPr>
          <p:nvPr/>
        </p:nvSpPr>
        <p:spPr bwMode="auto">
          <a:xfrm>
            <a:off x="5822950" y="3949700"/>
            <a:ext cx="254000" cy="26988"/>
          </a:xfrm>
          <a:custGeom>
            <a:avLst/>
            <a:gdLst>
              <a:gd name="T0" fmla="*/ 0 w 160"/>
              <a:gd name="T1" fmla="*/ 0 h 17"/>
              <a:gd name="T2" fmla="*/ 2147483647 w 160"/>
              <a:gd name="T3" fmla="*/ 2147483647 h 17"/>
              <a:gd name="T4" fmla="*/ 2147483647 w 160"/>
              <a:gd name="T5" fmla="*/ 2147483647 h 17"/>
              <a:gd name="T6" fmla="*/ 2147483647 w 160"/>
              <a:gd name="T7" fmla="*/ 2147483647 h 17"/>
              <a:gd name="T8" fmla="*/ 0 60000 65536"/>
              <a:gd name="T9" fmla="*/ 0 60000 65536"/>
              <a:gd name="T10" fmla="*/ 0 60000 65536"/>
              <a:gd name="T11" fmla="*/ 0 60000 65536"/>
              <a:gd name="T12" fmla="*/ 0 w 160"/>
              <a:gd name="T13" fmla="*/ 0 h 17"/>
              <a:gd name="T14" fmla="*/ 160 w 160"/>
              <a:gd name="T15" fmla="*/ 17 h 17"/>
            </a:gdLst>
            <a:ahLst/>
            <a:cxnLst>
              <a:cxn ang="T8">
                <a:pos x="T0" y="T1"/>
              </a:cxn>
              <a:cxn ang="T9">
                <a:pos x="T2" y="T3"/>
              </a:cxn>
              <a:cxn ang="T10">
                <a:pos x="T4" y="T5"/>
              </a:cxn>
              <a:cxn ang="T11">
                <a:pos x="T6" y="T7"/>
              </a:cxn>
            </a:cxnLst>
            <a:rect l="T12" t="T13" r="T14" b="T15"/>
            <a:pathLst>
              <a:path w="160" h="17">
                <a:moveTo>
                  <a:pt x="0" y="0"/>
                </a:moveTo>
                <a:lnTo>
                  <a:pt x="78" y="5"/>
                </a:lnTo>
                <a:lnTo>
                  <a:pt x="120" y="10"/>
                </a:lnTo>
                <a:lnTo>
                  <a:pt x="159" y="16"/>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44" name="Freeform 28"/>
          <p:cNvSpPr>
            <a:spLocks/>
          </p:cNvSpPr>
          <p:nvPr/>
        </p:nvSpPr>
        <p:spPr bwMode="auto">
          <a:xfrm>
            <a:off x="6075363" y="3975100"/>
            <a:ext cx="254000" cy="74613"/>
          </a:xfrm>
          <a:custGeom>
            <a:avLst/>
            <a:gdLst>
              <a:gd name="T0" fmla="*/ 0 w 160"/>
              <a:gd name="T1" fmla="*/ 0 h 47"/>
              <a:gd name="T2" fmla="*/ 2147483647 w 160"/>
              <a:gd name="T3" fmla="*/ 2147483647 h 47"/>
              <a:gd name="T4" fmla="*/ 2147483647 w 160"/>
              <a:gd name="T5" fmla="*/ 2147483647 h 47"/>
              <a:gd name="T6" fmla="*/ 2147483647 w 160"/>
              <a:gd name="T7" fmla="*/ 2147483647 h 47"/>
              <a:gd name="T8" fmla="*/ 2147483647 w 160"/>
              <a:gd name="T9" fmla="*/ 2147483647 h 47"/>
              <a:gd name="T10" fmla="*/ 0 60000 65536"/>
              <a:gd name="T11" fmla="*/ 0 60000 65536"/>
              <a:gd name="T12" fmla="*/ 0 60000 65536"/>
              <a:gd name="T13" fmla="*/ 0 60000 65536"/>
              <a:gd name="T14" fmla="*/ 0 60000 65536"/>
              <a:gd name="T15" fmla="*/ 0 w 160"/>
              <a:gd name="T16" fmla="*/ 0 h 47"/>
              <a:gd name="T17" fmla="*/ 160 w 160"/>
              <a:gd name="T18" fmla="*/ 47 h 47"/>
            </a:gdLst>
            <a:ahLst/>
            <a:cxnLst>
              <a:cxn ang="T10">
                <a:pos x="T0" y="T1"/>
              </a:cxn>
              <a:cxn ang="T11">
                <a:pos x="T2" y="T3"/>
              </a:cxn>
              <a:cxn ang="T12">
                <a:pos x="T4" y="T5"/>
              </a:cxn>
              <a:cxn ang="T13">
                <a:pos x="T6" y="T7"/>
              </a:cxn>
              <a:cxn ang="T14">
                <a:pos x="T8" y="T9"/>
              </a:cxn>
            </a:cxnLst>
            <a:rect l="T15" t="T16" r="T17" b="T18"/>
            <a:pathLst>
              <a:path w="160" h="47">
                <a:moveTo>
                  <a:pt x="0" y="0"/>
                </a:moveTo>
                <a:lnTo>
                  <a:pt x="39" y="10"/>
                </a:lnTo>
                <a:lnTo>
                  <a:pt x="81" y="23"/>
                </a:lnTo>
                <a:lnTo>
                  <a:pt x="120" y="36"/>
                </a:lnTo>
                <a:lnTo>
                  <a:pt x="159" y="46"/>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45" name="Freeform 29"/>
          <p:cNvSpPr>
            <a:spLocks/>
          </p:cNvSpPr>
          <p:nvPr/>
        </p:nvSpPr>
        <p:spPr bwMode="auto">
          <a:xfrm>
            <a:off x="6327775" y="4048125"/>
            <a:ext cx="249238" cy="22225"/>
          </a:xfrm>
          <a:custGeom>
            <a:avLst/>
            <a:gdLst>
              <a:gd name="T0" fmla="*/ 0 w 157"/>
              <a:gd name="T1" fmla="*/ 0 h 14"/>
              <a:gd name="T2" fmla="*/ 2147483647 w 157"/>
              <a:gd name="T3" fmla="*/ 2147483647 h 14"/>
              <a:gd name="T4" fmla="*/ 2147483647 w 157"/>
              <a:gd name="T5" fmla="*/ 2147483647 h 14"/>
              <a:gd name="T6" fmla="*/ 2147483647 w 157"/>
              <a:gd name="T7" fmla="*/ 2147483647 h 14"/>
              <a:gd name="T8" fmla="*/ 2147483647 w 157"/>
              <a:gd name="T9" fmla="*/ 2147483647 h 14"/>
              <a:gd name="T10" fmla="*/ 0 60000 65536"/>
              <a:gd name="T11" fmla="*/ 0 60000 65536"/>
              <a:gd name="T12" fmla="*/ 0 60000 65536"/>
              <a:gd name="T13" fmla="*/ 0 60000 65536"/>
              <a:gd name="T14" fmla="*/ 0 60000 65536"/>
              <a:gd name="T15" fmla="*/ 0 w 157"/>
              <a:gd name="T16" fmla="*/ 0 h 14"/>
              <a:gd name="T17" fmla="*/ 157 w 157"/>
              <a:gd name="T18" fmla="*/ 14 h 14"/>
            </a:gdLst>
            <a:ahLst/>
            <a:cxnLst>
              <a:cxn ang="T10">
                <a:pos x="T0" y="T1"/>
              </a:cxn>
              <a:cxn ang="T11">
                <a:pos x="T2" y="T3"/>
              </a:cxn>
              <a:cxn ang="T12">
                <a:pos x="T4" y="T5"/>
              </a:cxn>
              <a:cxn ang="T13">
                <a:pos x="T6" y="T7"/>
              </a:cxn>
              <a:cxn ang="T14">
                <a:pos x="T8" y="T9"/>
              </a:cxn>
            </a:cxnLst>
            <a:rect l="T15" t="T16" r="T17" b="T18"/>
            <a:pathLst>
              <a:path w="157" h="14">
                <a:moveTo>
                  <a:pt x="0" y="0"/>
                </a:moveTo>
                <a:lnTo>
                  <a:pt x="39" y="6"/>
                </a:lnTo>
                <a:lnTo>
                  <a:pt x="78" y="8"/>
                </a:lnTo>
                <a:lnTo>
                  <a:pt x="117" y="11"/>
                </a:lnTo>
                <a:lnTo>
                  <a:pt x="156" y="13"/>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46" name="Freeform 30"/>
          <p:cNvSpPr>
            <a:spLocks/>
          </p:cNvSpPr>
          <p:nvPr/>
        </p:nvSpPr>
        <p:spPr bwMode="auto">
          <a:xfrm>
            <a:off x="6575425" y="4068763"/>
            <a:ext cx="254000" cy="26987"/>
          </a:xfrm>
          <a:custGeom>
            <a:avLst/>
            <a:gdLst>
              <a:gd name="T0" fmla="*/ 0 w 160"/>
              <a:gd name="T1" fmla="*/ 0 h 17"/>
              <a:gd name="T2" fmla="*/ 2147483647 w 160"/>
              <a:gd name="T3" fmla="*/ 2147483647 h 17"/>
              <a:gd name="T4" fmla="*/ 2147483647 w 160"/>
              <a:gd name="T5" fmla="*/ 2147483647 h 17"/>
              <a:gd name="T6" fmla="*/ 2147483647 w 160"/>
              <a:gd name="T7" fmla="*/ 2147483647 h 17"/>
              <a:gd name="T8" fmla="*/ 2147483647 w 160"/>
              <a:gd name="T9" fmla="*/ 2147483647 h 17"/>
              <a:gd name="T10" fmla="*/ 0 60000 65536"/>
              <a:gd name="T11" fmla="*/ 0 60000 65536"/>
              <a:gd name="T12" fmla="*/ 0 60000 65536"/>
              <a:gd name="T13" fmla="*/ 0 60000 65536"/>
              <a:gd name="T14" fmla="*/ 0 60000 65536"/>
              <a:gd name="T15" fmla="*/ 0 w 160"/>
              <a:gd name="T16" fmla="*/ 0 h 17"/>
              <a:gd name="T17" fmla="*/ 160 w 160"/>
              <a:gd name="T18" fmla="*/ 17 h 17"/>
            </a:gdLst>
            <a:ahLst/>
            <a:cxnLst>
              <a:cxn ang="T10">
                <a:pos x="T0" y="T1"/>
              </a:cxn>
              <a:cxn ang="T11">
                <a:pos x="T2" y="T3"/>
              </a:cxn>
              <a:cxn ang="T12">
                <a:pos x="T4" y="T5"/>
              </a:cxn>
              <a:cxn ang="T13">
                <a:pos x="T6" y="T7"/>
              </a:cxn>
              <a:cxn ang="T14">
                <a:pos x="T8" y="T9"/>
              </a:cxn>
            </a:cxnLst>
            <a:rect l="T15" t="T16" r="T17" b="T18"/>
            <a:pathLst>
              <a:path w="160" h="17">
                <a:moveTo>
                  <a:pt x="0" y="0"/>
                </a:moveTo>
                <a:lnTo>
                  <a:pt x="39" y="5"/>
                </a:lnTo>
                <a:lnTo>
                  <a:pt x="78" y="11"/>
                </a:lnTo>
                <a:lnTo>
                  <a:pt x="120" y="13"/>
                </a:lnTo>
                <a:lnTo>
                  <a:pt x="159" y="16"/>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47" name="Freeform 31"/>
          <p:cNvSpPr>
            <a:spLocks/>
          </p:cNvSpPr>
          <p:nvPr/>
        </p:nvSpPr>
        <p:spPr bwMode="auto">
          <a:xfrm>
            <a:off x="6827838" y="4068763"/>
            <a:ext cx="249237" cy="26987"/>
          </a:xfrm>
          <a:custGeom>
            <a:avLst/>
            <a:gdLst>
              <a:gd name="T0" fmla="*/ 0 w 157"/>
              <a:gd name="T1" fmla="*/ 2147483647 h 17"/>
              <a:gd name="T2" fmla="*/ 2147483647 w 157"/>
              <a:gd name="T3" fmla="*/ 2147483647 h 17"/>
              <a:gd name="T4" fmla="*/ 2147483647 w 157"/>
              <a:gd name="T5" fmla="*/ 2147483647 h 17"/>
              <a:gd name="T6" fmla="*/ 2147483647 w 157"/>
              <a:gd name="T7" fmla="*/ 0 h 17"/>
              <a:gd name="T8" fmla="*/ 0 60000 65536"/>
              <a:gd name="T9" fmla="*/ 0 60000 65536"/>
              <a:gd name="T10" fmla="*/ 0 60000 65536"/>
              <a:gd name="T11" fmla="*/ 0 60000 65536"/>
              <a:gd name="T12" fmla="*/ 0 w 157"/>
              <a:gd name="T13" fmla="*/ 0 h 17"/>
              <a:gd name="T14" fmla="*/ 157 w 157"/>
              <a:gd name="T15" fmla="*/ 17 h 17"/>
            </a:gdLst>
            <a:ahLst/>
            <a:cxnLst>
              <a:cxn ang="T8">
                <a:pos x="T0" y="T1"/>
              </a:cxn>
              <a:cxn ang="T9">
                <a:pos x="T2" y="T3"/>
              </a:cxn>
              <a:cxn ang="T10">
                <a:pos x="T4" y="T5"/>
              </a:cxn>
              <a:cxn ang="T11">
                <a:pos x="T6" y="T7"/>
              </a:cxn>
            </a:cxnLst>
            <a:rect l="T12" t="T13" r="T14" b="T15"/>
            <a:pathLst>
              <a:path w="157" h="17">
                <a:moveTo>
                  <a:pt x="0" y="16"/>
                </a:moveTo>
                <a:lnTo>
                  <a:pt x="39" y="13"/>
                </a:lnTo>
                <a:lnTo>
                  <a:pt x="78" y="11"/>
                </a:lnTo>
                <a:lnTo>
                  <a:pt x="156" y="0"/>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48" name="Freeform 32"/>
          <p:cNvSpPr>
            <a:spLocks/>
          </p:cNvSpPr>
          <p:nvPr/>
        </p:nvSpPr>
        <p:spPr bwMode="auto">
          <a:xfrm>
            <a:off x="7075488" y="4024313"/>
            <a:ext cx="254000" cy="46037"/>
          </a:xfrm>
          <a:custGeom>
            <a:avLst/>
            <a:gdLst>
              <a:gd name="T0" fmla="*/ 0 w 160"/>
              <a:gd name="T1" fmla="*/ 2147483647 h 29"/>
              <a:gd name="T2" fmla="*/ 2147483647 w 160"/>
              <a:gd name="T3" fmla="*/ 2147483647 h 29"/>
              <a:gd name="T4" fmla="*/ 2147483647 w 160"/>
              <a:gd name="T5" fmla="*/ 2147483647 h 29"/>
              <a:gd name="T6" fmla="*/ 2147483647 w 160"/>
              <a:gd name="T7" fmla="*/ 2147483647 h 29"/>
              <a:gd name="T8" fmla="*/ 2147483647 w 160"/>
              <a:gd name="T9" fmla="*/ 0 h 29"/>
              <a:gd name="T10" fmla="*/ 0 60000 65536"/>
              <a:gd name="T11" fmla="*/ 0 60000 65536"/>
              <a:gd name="T12" fmla="*/ 0 60000 65536"/>
              <a:gd name="T13" fmla="*/ 0 60000 65536"/>
              <a:gd name="T14" fmla="*/ 0 60000 65536"/>
              <a:gd name="T15" fmla="*/ 0 w 160"/>
              <a:gd name="T16" fmla="*/ 0 h 29"/>
              <a:gd name="T17" fmla="*/ 160 w 160"/>
              <a:gd name="T18" fmla="*/ 29 h 29"/>
            </a:gdLst>
            <a:ahLst/>
            <a:cxnLst>
              <a:cxn ang="T10">
                <a:pos x="T0" y="T1"/>
              </a:cxn>
              <a:cxn ang="T11">
                <a:pos x="T2" y="T3"/>
              </a:cxn>
              <a:cxn ang="T12">
                <a:pos x="T4" y="T5"/>
              </a:cxn>
              <a:cxn ang="T13">
                <a:pos x="T6" y="T7"/>
              </a:cxn>
              <a:cxn ang="T14">
                <a:pos x="T8" y="T9"/>
              </a:cxn>
            </a:cxnLst>
            <a:rect l="T15" t="T16" r="T17" b="T18"/>
            <a:pathLst>
              <a:path w="160" h="29">
                <a:moveTo>
                  <a:pt x="0" y="28"/>
                </a:moveTo>
                <a:lnTo>
                  <a:pt x="39" y="21"/>
                </a:lnTo>
                <a:lnTo>
                  <a:pt x="79" y="13"/>
                </a:lnTo>
                <a:lnTo>
                  <a:pt x="120" y="8"/>
                </a:lnTo>
                <a:lnTo>
                  <a:pt x="159" y="0"/>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49" name="Freeform 33"/>
          <p:cNvSpPr>
            <a:spLocks/>
          </p:cNvSpPr>
          <p:nvPr/>
        </p:nvSpPr>
        <p:spPr bwMode="auto">
          <a:xfrm>
            <a:off x="7327900" y="3998913"/>
            <a:ext cx="254000" cy="26987"/>
          </a:xfrm>
          <a:custGeom>
            <a:avLst/>
            <a:gdLst>
              <a:gd name="T0" fmla="*/ 0 w 160"/>
              <a:gd name="T1" fmla="*/ 2147483647 h 17"/>
              <a:gd name="T2" fmla="*/ 2147483647 w 160"/>
              <a:gd name="T3" fmla="*/ 2147483647 h 17"/>
              <a:gd name="T4" fmla="*/ 2147483647 w 160"/>
              <a:gd name="T5" fmla="*/ 0 h 17"/>
              <a:gd name="T6" fmla="*/ 0 60000 65536"/>
              <a:gd name="T7" fmla="*/ 0 60000 65536"/>
              <a:gd name="T8" fmla="*/ 0 60000 65536"/>
              <a:gd name="T9" fmla="*/ 0 w 160"/>
              <a:gd name="T10" fmla="*/ 0 h 17"/>
              <a:gd name="T11" fmla="*/ 160 w 160"/>
              <a:gd name="T12" fmla="*/ 17 h 17"/>
            </a:gdLst>
            <a:ahLst/>
            <a:cxnLst>
              <a:cxn ang="T6">
                <a:pos x="T0" y="T1"/>
              </a:cxn>
              <a:cxn ang="T7">
                <a:pos x="T2" y="T3"/>
              </a:cxn>
              <a:cxn ang="T8">
                <a:pos x="T4" y="T5"/>
              </a:cxn>
            </a:cxnLst>
            <a:rect l="T9" t="T10" r="T11" b="T12"/>
            <a:pathLst>
              <a:path w="160" h="17">
                <a:moveTo>
                  <a:pt x="0" y="16"/>
                </a:moveTo>
                <a:lnTo>
                  <a:pt x="81" y="8"/>
                </a:lnTo>
                <a:lnTo>
                  <a:pt x="159" y="0"/>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50" name="Freeform 34"/>
          <p:cNvSpPr>
            <a:spLocks/>
          </p:cNvSpPr>
          <p:nvPr/>
        </p:nvSpPr>
        <p:spPr bwMode="auto">
          <a:xfrm>
            <a:off x="7580313" y="3975100"/>
            <a:ext cx="249237" cy="25400"/>
          </a:xfrm>
          <a:custGeom>
            <a:avLst/>
            <a:gdLst>
              <a:gd name="T0" fmla="*/ 0 w 157"/>
              <a:gd name="T1" fmla="*/ 2147483647 h 16"/>
              <a:gd name="T2" fmla="*/ 2147483647 w 157"/>
              <a:gd name="T3" fmla="*/ 2147483647 h 16"/>
              <a:gd name="T4" fmla="*/ 2147483647 w 157"/>
              <a:gd name="T5" fmla="*/ 0 h 16"/>
              <a:gd name="T6" fmla="*/ 0 60000 65536"/>
              <a:gd name="T7" fmla="*/ 0 60000 65536"/>
              <a:gd name="T8" fmla="*/ 0 60000 65536"/>
              <a:gd name="T9" fmla="*/ 0 w 157"/>
              <a:gd name="T10" fmla="*/ 0 h 16"/>
              <a:gd name="T11" fmla="*/ 157 w 157"/>
              <a:gd name="T12" fmla="*/ 16 h 16"/>
            </a:gdLst>
            <a:ahLst/>
            <a:cxnLst>
              <a:cxn ang="T6">
                <a:pos x="T0" y="T1"/>
              </a:cxn>
              <a:cxn ang="T7">
                <a:pos x="T2" y="T3"/>
              </a:cxn>
              <a:cxn ang="T8">
                <a:pos x="T4" y="T5"/>
              </a:cxn>
            </a:cxnLst>
            <a:rect l="T9" t="T10" r="T11" b="T12"/>
            <a:pathLst>
              <a:path w="157" h="16">
                <a:moveTo>
                  <a:pt x="0" y="15"/>
                </a:moveTo>
                <a:lnTo>
                  <a:pt x="78" y="7"/>
                </a:lnTo>
                <a:lnTo>
                  <a:pt x="156" y="0"/>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51" name="Freeform 35"/>
          <p:cNvSpPr>
            <a:spLocks/>
          </p:cNvSpPr>
          <p:nvPr/>
        </p:nvSpPr>
        <p:spPr bwMode="auto">
          <a:xfrm>
            <a:off x="7827963" y="3925888"/>
            <a:ext cx="254000" cy="50800"/>
          </a:xfrm>
          <a:custGeom>
            <a:avLst/>
            <a:gdLst>
              <a:gd name="T0" fmla="*/ 0 w 160"/>
              <a:gd name="T1" fmla="*/ 2147483647 h 32"/>
              <a:gd name="T2" fmla="*/ 2147483647 w 160"/>
              <a:gd name="T3" fmla="*/ 2147483647 h 32"/>
              <a:gd name="T4" fmla="*/ 2147483647 w 160"/>
              <a:gd name="T5" fmla="*/ 0 h 32"/>
              <a:gd name="T6" fmla="*/ 0 60000 65536"/>
              <a:gd name="T7" fmla="*/ 0 60000 65536"/>
              <a:gd name="T8" fmla="*/ 0 60000 65536"/>
              <a:gd name="T9" fmla="*/ 0 w 160"/>
              <a:gd name="T10" fmla="*/ 0 h 32"/>
              <a:gd name="T11" fmla="*/ 160 w 160"/>
              <a:gd name="T12" fmla="*/ 32 h 32"/>
            </a:gdLst>
            <a:ahLst/>
            <a:cxnLst>
              <a:cxn ang="T6">
                <a:pos x="T0" y="T1"/>
              </a:cxn>
              <a:cxn ang="T7">
                <a:pos x="T2" y="T3"/>
              </a:cxn>
              <a:cxn ang="T8">
                <a:pos x="T4" y="T5"/>
              </a:cxn>
            </a:cxnLst>
            <a:rect l="T9" t="T10" r="T11" b="T12"/>
            <a:pathLst>
              <a:path w="160" h="32">
                <a:moveTo>
                  <a:pt x="0" y="31"/>
                </a:moveTo>
                <a:lnTo>
                  <a:pt x="78" y="15"/>
                </a:lnTo>
                <a:lnTo>
                  <a:pt x="159" y="0"/>
                </a:lnTo>
              </a:path>
            </a:pathLst>
          </a:custGeom>
          <a:noFill/>
          <a:ln w="50800" cap="rnd" cmpd="sng">
            <a:solidFill>
              <a:srgbClr val="008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52" name="Rectangle 36"/>
          <p:cNvSpPr>
            <a:spLocks noChangeArrowheads="1"/>
          </p:cNvSpPr>
          <p:nvPr/>
        </p:nvSpPr>
        <p:spPr bwMode="auto">
          <a:xfrm>
            <a:off x="4833938" y="4767263"/>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0</a:t>
            </a:r>
          </a:p>
        </p:txBody>
      </p:sp>
      <p:sp>
        <p:nvSpPr>
          <p:cNvPr id="111653" name="Rectangle 37"/>
          <p:cNvSpPr>
            <a:spLocks noChangeArrowheads="1"/>
          </p:cNvSpPr>
          <p:nvPr/>
        </p:nvSpPr>
        <p:spPr bwMode="auto">
          <a:xfrm>
            <a:off x="4672013" y="4281488"/>
            <a:ext cx="485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20</a:t>
            </a:r>
          </a:p>
        </p:txBody>
      </p:sp>
      <p:sp>
        <p:nvSpPr>
          <p:cNvPr id="111654" name="Rectangle 38"/>
          <p:cNvSpPr>
            <a:spLocks noChangeArrowheads="1"/>
          </p:cNvSpPr>
          <p:nvPr/>
        </p:nvSpPr>
        <p:spPr bwMode="auto">
          <a:xfrm>
            <a:off x="4672013" y="3798888"/>
            <a:ext cx="485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40</a:t>
            </a:r>
          </a:p>
        </p:txBody>
      </p:sp>
      <p:sp>
        <p:nvSpPr>
          <p:cNvPr id="111655" name="Rectangle 39"/>
          <p:cNvSpPr>
            <a:spLocks noChangeArrowheads="1"/>
          </p:cNvSpPr>
          <p:nvPr/>
        </p:nvSpPr>
        <p:spPr bwMode="auto">
          <a:xfrm>
            <a:off x="4672013" y="3313113"/>
            <a:ext cx="4857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60</a:t>
            </a:r>
          </a:p>
        </p:txBody>
      </p:sp>
      <p:sp>
        <p:nvSpPr>
          <p:cNvPr id="111656" name="Rectangle 40"/>
          <p:cNvSpPr>
            <a:spLocks noChangeArrowheads="1"/>
          </p:cNvSpPr>
          <p:nvPr/>
        </p:nvSpPr>
        <p:spPr bwMode="auto">
          <a:xfrm>
            <a:off x="5145088" y="523240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J</a:t>
            </a:r>
          </a:p>
        </p:txBody>
      </p:sp>
      <p:sp>
        <p:nvSpPr>
          <p:cNvPr id="111657" name="Rectangle 41"/>
          <p:cNvSpPr>
            <a:spLocks noChangeArrowheads="1"/>
          </p:cNvSpPr>
          <p:nvPr/>
        </p:nvSpPr>
        <p:spPr bwMode="auto">
          <a:xfrm>
            <a:off x="5605463" y="5232400"/>
            <a:ext cx="4683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M</a:t>
            </a:r>
          </a:p>
        </p:txBody>
      </p:sp>
      <p:sp>
        <p:nvSpPr>
          <p:cNvPr id="111658" name="Rectangle 42"/>
          <p:cNvSpPr>
            <a:spLocks noChangeArrowheads="1"/>
          </p:cNvSpPr>
          <p:nvPr/>
        </p:nvSpPr>
        <p:spPr bwMode="auto">
          <a:xfrm>
            <a:off x="6110288" y="5232400"/>
            <a:ext cx="4683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M</a:t>
            </a:r>
          </a:p>
        </p:txBody>
      </p:sp>
      <p:sp>
        <p:nvSpPr>
          <p:cNvPr id="111659" name="Rectangle 43"/>
          <p:cNvSpPr>
            <a:spLocks noChangeArrowheads="1"/>
          </p:cNvSpPr>
          <p:nvPr/>
        </p:nvSpPr>
        <p:spPr bwMode="auto">
          <a:xfrm>
            <a:off x="6650038" y="5232400"/>
            <a:ext cx="33337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J</a:t>
            </a:r>
          </a:p>
        </p:txBody>
      </p:sp>
      <p:sp>
        <p:nvSpPr>
          <p:cNvPr id="111660" name="Rectangle 44"/>
          <p:cNvSpPr>
            <a:spLocks noChangeArrowheads="1"/>
          </p:cNvSpPr>
          <p:nvPr/>
        </p:nvSpPr>
        <p:spPr bwMode="auto">
          <a:xfrm>
            <a:off x="7134225" y="5232400"/>
            <a:ext cx="3508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S</a:t>
            </a:r>
          </a:p>
        </p:txBody>
      </p:sp>
      <p:sp>
        <p:nvSpPr>
          <p:cNvPr id="111661" name="Rectangle 45"/>
          <p:cNvSpPr>
            <a:spLocks noChangeArrowheads="1"/>
          </p:cNvSpPr>
          <p:nvPr/>
        </p:nvSpPr>
        <p:spPr bwMode="auto">
          <a:xfrm>
            <a:off x="7626350" y="5232400"/>
            <a:ext cx="401638"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400" b="1"/>
              <a:t>N</a:t>
            </a:r>
          </a:p>
        </p:txBody>
      </p:sp>
      <p:sp>
        <p:nvSpPr>
          <p:cNvPr id="111662" name="Rectangle 46"/>
          <p:cNvSpPr>
            <a:spLocks noChangeArrowheads="1"/>
          </p:cNvSpPr>
          <p:nvPr/>
        </p:nvSpPr>
        <p:spPr bwMode="auto">
          <a:xfrm>
            <a:off x="5089525" y="3046413"/>
            <a:ext cx="352425"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700" b="1"/>
              <a:t>$</a:t>
            </a:r>
          </a:p>
        </p:txBody>
      </p:sp>
      <p:sp>
        <p:nvSpPr>
          <p:cNvPr id="111663" name="Line 47"/>
          <p:cNvSpPr>
            <a:spLocks noChangeShapeType="1"/>
          </p:cNvSpPr>
          <p:nvPr/>
        </p:nvSpPr>
        <p:spPr bwMode="auto">
          <a:xfrm>
            <a:off x="1243013" y="3525838"/>
            <a:ext cx="0" cy="14668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64" name="Line 48"/>
          <p:cNvSpPr>
            <a:spLocks noChangeShapeType="1"/>
          </p:cNvSpPr>
          <p:nvPr/>
        </p:nvSpPr>
        <p:spPr bwMode="auto">
          <a:xfrm>
            <a:off x="1158875" y="4999038"/>
            <a:ext cx="777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65" name="Line 49"/>
          <p:cNvSpPr>
            <a:spLocks noChangeShapeType="1"/>
          </p:cNvSpPr>
          <p:nvPr/>
        </p:nvSpPr>
        <p:spPr bwMode="auto">
          <a:xfrm>
            <a:off x="1158875" y="4506913"/>
            <a:ext cx="777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66" name="Line 50"/>
          <p:cNvSpPr>
            <a:spLocks noChangeShapeType="1"/>
          </p:cNvSpPr>
          <p:nvPr/>
        </p:nvSpPr>
        <p:spPr bwMode="auto">
          <a:xfrm>
            <a:off x="1158875" y="4011613"/>
            <a:ext cx="777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67" name="Line 51"/>
          <p:cNvSpPr>
            <a:spLocks noChangeShapeType="1"/>
          </p:cNvSpPr>
          <p:nvPr/>
        </p:nvSpPr>
        <p:spPr bwMode="auto">
          <a:xfrm>
            <a:off x="1158875" y="3519488"/>
            <a:ext cx="777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68" name="Line 52"/>
          <p:cNvSpPr>
            <a:spLocks noChangeShapeType="1"/>
          </p:cNvSpPr>
          <p:nvPr/>
        </p:nvSpPr>
        <p:spPr bwMode="auto">
          <a:xfrm>
            <a:off x="1249363" y="4999038"/>
            <a:ext cx="272573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69" name="Line 53"/>
          <p:cNvSpPr>
            <a:spLocks noChangeShapeType="1"/>
          </p:cNvSpPr>
          <p:nvPr/>
        </p:nvSpPr>
        <p:spPr bwMode="auto">
          <a:xfrm flipV="1">
            <a:off x="1243013"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0" name="Line 54"/>
          <p:cNvSpPr>
            <a:spLocks noChangeShapeType="1"/>
          </p:cNvSpPr>
          <p:nvPr/>
        </p:nvSpPr>
        <p:spPr bwMode="auto">
          <a:xfrm flipV="1">
            <a:off x="1492250"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1" name="Line 55"/>
          <p:cNvSpPr>
            <a:spLocks noChangeShapeType="1"/>
          </p:cNvSpPr>
          <p:nvPr/>
        </p:nvSpPr>
        <p:spPr bwMode="auto">
          <a:xfrm flipV="1">
            <a:off x="1739900"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2" name="Line 56"/>
          <p:cNvSpPr>
            <a:spLocks noChangeShapeType="1"/>
          </p:cNvSpPr>
          <p:nvPr/>
        </p:nvSpPr>
        <p:spPr bwMode="auto">
          <a:xfrm flipV="1">
            <a:off x="1989138"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3" name="Line 57"/>
          <p:cNvSpPr>
            <a:spLocks noChangeShapeType="1"/>
          </p:cNvSpPr>
          <p:nvPr/>
        </p:nvSpPr>
        <p:spPr bwMode="auto">
          <a:xfrm flipV="1">
            <a:off x="2238375"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4" name="Line 58"/>
          <p:cNvSpPr>
            <a:spLocks noChangeShapeType="1"/>
          </p:cNvSpPr>
          <p:nvPr/>
        </p:nvSpPr>
        <p:spPr bwMode="auto">
          <a:xfrm flipV="1">
            <a:off x="2487613"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5" name="Line 59"/>
          <p:cNvSpPr>
            <a:spLocks noChangeShapeType="1"/>
          </p:cNvSpPr>
          <p:nvPr/>
        </p:nvSpPr>
        <p:spPr bwMode="auto">
          <a:xfrm flipV="1">
            <a:off x="2736850"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6" name="Line 60"/>
          <p:cNvSpPr>
            <a:spLocks noChangeShapeType="1"/>
          </p:cNvSpPr>
          <p:nvPr/>
        </p:nvSpPr>
        <p:spPr bwMode="auto">
          <a:xfrm flipV="1">
            <a:off x="2986088"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7" name="Line 61"/>
          <p:cNvSpPr>
            <a:spLocks noChangeShapeType="1"/>
          </p:cNvSpPr>
          <p:nvPr/>
        </p:nvSpPr>
        <p:spPr bwMode="auto">
          <a:xfrm flipV="1">
            <a:off x="3233738"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8" name="Line 62"/>
          <p:cNvSpPr>
            <a:spLocks noChangeShapeType="1"/>
          </p:cNvSpPr>
          <p:nvPr/>
        </p:nvSpPr>
        <p:spPr bwMode="auto">
          <a:xfrm flipV="1">
            <a:off x="3482975"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79" name="Line 63"/>
          <p:cNvSpPr>
            <a:spLocks noChangeShapeType="1"/>
          </p:cNvSpPr>
          <p:nvPr/>
        </p:nvSpPr>
        <p:spPr bwMode="auto">
          <a:xfrm flipV="1">
            <a:off x="3732213"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80" name="Line 64"/>
          <p:cNvSpPr>
            <a:spLocks noChangeShapeType="1"/>
          </p:cNvSpPr>
          <p:nvPr/>
        </p:nvSpPr>
        <p:spPr bwMode="auto">
          <a:xfrm flipV="1">
            <a:off x="3981450" y="49926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11681" name="Freeform 65"/>
          <p:cNvSpPr>
            <a:spLocks/>
          </p:cNvSpPr>
          <p:nvPr/>
        </p:nvSpPr>
        <p:spPr bwMode="auto">
          <a:xfrm>
            <a:off x="1243013" y="3684588"/>
            <a:ext cx="250825" cy="328612"/>
          </a:xfrm>
          <a:custGeom>
            <a:avLst/>
            <a:gdLst>
              <a:gd name="T0" fmla="*/ 0 w 158"/>
              <a:gd name="T1" fmla="*/ 2147483647 h 207"/>
              <a:gd name="T2" fmla="*/ 2147483647 w 158"/>
              <a:gd name="T3" fmla="*/ 2147483647 h 207"/>
              <a:gd name="T4" fmla="*/ 2147483647 w 158"/>
              <a:gd name="T5" fmla="*/ 2147483647 h 207"/>
              <a:gd name="T6" fmla="*/ 2147483647 w 158"/>
              <a:gd name="T7" fmla="*/ 2147483647 h 207"/>
              <a:gd name="T8" fmla="*/ 2147483647 w 158"/>
              <a:gd name="T9" fmla="*/ 2147483647 h 207"/>
              <a:gd name="T10" fmla="*/ 2147483647 w 158"/>
              <a:gd name="T11" fmla="*/ 2147483647 h 207"/>
              <a:gd name="T12" fmla="*/ 2147483647 w 158"/>
              <a:gd name="T13" fmla="*/ 2147483647 h 207"/>
              <a:gd name="T14" fmla="*/ 2147483647 w 158"/>
              <a:gd name="T15" fmla="*/ 2147483647 h 207"/>
              <a:gd name="T16" fmla="*/ 2147483647 w 158"/>
              <a:gd name="T17" fmla="*/ 2147483647 h 207"/>
              <a:gd name="T18" fmla="*/ 2147483647 w 158"/>
              <a:gd name="T19" fmla="*/ 0 h 2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
              <a:gd name="T31" fmla="*/ 0 h 207"/>
              <a:gd name="T32" fmla="*/ 158 w 158"/>
              <a:gd name="T33" fmla="*/ 207 h 2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 h="207">
                <a:moveTo>
                  <a:pt x="0" y="206"/>
                </a:moveTo>
                <a:lnTo>
                  <a:pt x="19" y="179"/>
                </a:lnTo>
                <a:lnTo>
                  <a:pt x="38" y="147"/>
                </a:lnTo>
                <a:lnTo>
                  <a:pt x="59" y="115"/>
                </a:lnTo>
                <a:lnTo>
                  <a:pt x="78" y="83"/>
                </a:lnTo>
                <a:lnTo>
                  <a:pt x="97" y="54"/>
                </a:lnTo>
                <a:lnTo>
                  <a:pt x="116" y="30"/>
                </a:lnTo>
                <a:lnTo>
                  <a:pt x="138" y="11"/>
                </a:lnTo>
                <a:lnTo>
                  <a:pt x="147" y="6"/>
                </a:lnTo>
                <a:lnTo>
                  <a:pt x="157" y="0"/>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82" name="Freeform 66"/>
          <p:cNvSpPr>
            <a:spLocks/>
          </p:cNvSpPr>
          <p:nvPr/>
        </p:nvSpPr>
        <p:spPr bwMode="auto">
          <a:xfrm>
            <a:off x="1492250" y="3681413"/>
            <a:ext cx="249238" cy="169862"/>
          </a:xfrm>
          <a:custGeom>
            <a:avLst/>
            <a:gdLst>
              <a:gd name="T0" fmla="*/ 0 w 157"/>
              <a:gd name="T1" fmla="*/ 2147483647 h 107"/>
              <a:gd name="T2" fmla="*/ 2147483647 w 157"/>
              <a:gd name="T3" fmla="*/ 0 h 107"/>
              <a:gd name="T4" fmla="*/ 2147483647 w 157"/>
              <a:gd name="T5" fmla="*/ 0 h 107"/>
              <a:gd name="T6" fmla="*/ 2147483647 w 157"/>
              <a:gd name="T7" fmla="*/ 2147483647 h 107"/>
              <a:gd name="T8" fmla="*/ 2147483647 w 157"/>
              <a:gd name="T9" fmla="*/ 2147483647 h 107"/>
              <a:gd name="T10" fmla="*/ 2147483647 w 157"/>
              <a:gd name="T11" fmla="*/ 2147483647 h 107"/>
              <a:gd name="T12" fmla="*/ 2147483647 w 157"/>
              <a:gd name="T13" fmla="*/ 2147483647 h 107"/>
              <a:gd name="T14" fmla="*/ 2147483647 w 157"/>
              <a:gd name="T15" fmla="*/ 2147483647 h 107"/>
              <a:gd name="T16" fmla="*/ 2147483647 w 157"/>
              <a:gd name="T17" fmla="*/ 2147483647 h 107"/>
              <a:gd name="T18" fmla="*/ 2147483647 w 157"/>
              <a:gd name="T19" fmla="*/ 2147483647 h 10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7"/>
              <a:gd name="T31" fmla="*/ 0 h 107"/>
              <a:gd name="T32" fmla="*/ 157 w 157"/>
              <a:gd name="T33" fmla="*/ 107 h 10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7" h="107">
                <a:moveTo>
                  <a:pt x="0" y="2"/>
                </a:moveTo>
                <a:lnTo>
                  <a:pt x="9" y="0"/>
                </a:lnTo>
                <a:lnTo>
                  <a:pt x="19" y="0"/>
                </a:lnTo>
                <a:lnTo>
                  <a:pt x="38" y="8"/>
                </a:lnTo>
                <a:lnTo>
                  <a:pt x="59" y="18"/>
                </a:lnTo>
                <a:lnTo>
                  <a:pt x="78" y="34"/>
                </a:lnTo>
                <a:lnTo>
                  <a:pt x="97" y="53"/>
                </a:lnTo>
                <a:lnTo>
                  <a:pt x="116" y="74"/>
                </a:lnTo>
                <a:lnTo>
                  <a:pt x="137" y="90"/>
                </a:lnTo>
                <a:lnTo>
                  <a:pt x="156" y="106"/>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83" name="Freeform 67"/>
          <p:cNvSpPr>
            <a:spLocks/>
          </p:cNvSpPr>
          <p:nvPr/>
        </p:nvSpPr>
        <p:spPr bwMode="auto">
          <a:xfrm>
            <a:off x="1739900" y="3849688"/>
            <a:ext cx="250825" cy="163512"/>
          </a:xfrm>
          <a:custGeom>
            <a:avLst/>
            <a:gdLst>
              <a:gd name="T0" fmla="*/ 0 w 158"/>
              <a:gd name="T1" fmla="*/ 0 h 103"/>
              <a:gd name="T2" fmla="*/ 2147483647 w 158"/>
              <a:gd name="T3" fmla="*/ 2147483647 h 103"/>
              <a:gd name="T4" fmla="*/ 2147483647 w 158"/>
              <a:gd name="T5" fmla="*/ 2147483647 h 103"/>
              <a:gd name="T6" fmla="*/ 2147483647 w 158"/>
              <a:gd name="T7" fmla="*/ 2147483647 h 103"/>
              <a:gd name="T8" fmla="*/ 2147483647 w 158"/>
              <a:gd name="T9" fmla="*/ 2147483647 h 103"/>
              <a:gd name="T10" fmla="*/ 2147483647 w 158"/>
              <a:gd name="T11" fmla="*/ 2147483647 h 103"/>
              <a:gd name="T12" fmla="*/ 2147483647 w 158"/>
              <a:gd name="T13" fmla="*/ 2147483647 h 103"/>
              <a:gd name="T14" fmla="*/ 2147483647 w 158"/>
              <a:gd name="T15" fmla="*/ 2147483647 h 103"/>
              <a:gd name="T16" fmla="*/ 0 60000 65536"/>
              <a:gd name="T17" fmla="*/ 0 60000 65536"/>
              <a:gd name="T18" fmla="*/ 0 60000 65536"/>
              <a:gd name="T19" fmla="*/ 0 60000 65536"/>
              <a:gd name="T20" fmla="*/ 0 60000 65536"/>
              <a:gd name="T21" fmla="*/ 0 60000 65536"/>
              <a:gd name="T22" fmla="*/ 0 60000 65536"/>
              <a:gd name="T23" fmla="*/ 0 60000 65536"/>
              <a:gd name="T24" fmla="*/ 0 w 158"/>
              <a:gd name="T25" fmla="*/ 0 h 103"/>
              <a:gd name="T26" fmla="*/ 158 w 158"/>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 h="103">
                <a:moveTo>
                  <a:pt x="0" y="0"/>
                </a:moveTo>
                <a:lnTo>
                  <a:pt x="19" y="11"/>
                </a:lnTo>
                <a:lnTo>
                  <a:pt x="38" y="22"/>
                </a:lnTo>
                <a:lnTo>
                  <a:pt x="79" y="38"/>
                </a:lnTo>
                <a:lnTo>
                  <a:pt x="98" y="48"/>
                </a:lnTo>
                <a:lnTo>
                  <a:pt x="117" y="62"/>
                </a:lnTo>
                <a:lnTo>
                  <a:pt x="138" y="78"/>
                </a:lnTo>
                <a:lnTo>
                  <a:pt x="157" y="102"/>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84" name="Freeform 68"/>
          <p:cNvSpPr>
            <a:spLocks/>
          </p:cNvSpPr>
          <p:nvPr/>
        </p:nvSpPr>
        <p:spPr bwMode="auto">
          <a:xfrm>
            <a:off x="1989138" y="4011613"/>
            <a:ext cx="250825" cy="496887"/>
          </a:xfrm>
          <a:custGeom>
            <a:avLst/>
            <a:gdLst>
              <a:gd name="T0" fmla="*/ 0 w 158"/>
              <a:gd name="T1" fmla="*/ 0 h 313"/>
              <a:gd name="T2" fmla="*/ 2147483647 w 158"/>
              <a:gd name="T3" fmla="*/ 2147483647 h 313"/>
              <a:gd name="T4" fmla="*/ 2147483647 w 158"/>
              <a:gd name="T5" fmla="*/ 2147483647 h 313"/>
              <a:gd name="T6" fmla="*/ 2147483647 w 158"/>
              <a:gd name="T7" fmla="*/ 2147483647 h 313"/>
              <a:gd name="T8" fmla="*/ 2147483647 w 158"/>
              <a:gd name="T9" fmla="*/ 2147483647 h 313"/>
              <a:gd name="T10" fmla="*/ 2147483647 w 158"/>
              <a:gd name="T11" fmla="*/ 2147483647 h 313"/>
              <a:gd name="T12" fmla="*/ 2147483647 w 158"/>
              <a:gd name="T13" fmla="*/ 2147483647 h 313"/>
              <a:gd name="T14" fmla="*/ 2147483647 w 158"/>
              <a:gd name="T15" fmla="*/ 2147483647 h 313"/>
              <a:gd name="T16" fmla="*/ 2147483647 w 158"/>
              <a:gd name="T17" fmla="*/ 2147483647 h 313"/>
              <a:gd name="T18" fmla="*/ 2147483647 w 158"/>
              <a:gd name="T19" fmla="*/ 2147483647 h 313"/>
              <a:gd name="T20" fmla="*/ 2147483647 w 158"/>
              <a:gd name="T21" fmla="*/ 2147483647 h 3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8"/>
              <a:gd name="T34" fmla="*/ 0 h 313"/>
              <a:gd name="T35" fmla="*/ 158 w 158"/>
              <a:gd name="T36" fmla="*/ 313 h 31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8" h="313">
                <a:moveTo>
                  <a:pt x="0" y="0"/>
                </a:moveTo>
                <a:lnTo>
                  <a:pt x="10" y="13"/>
                </a:lnTo>
                <a:lnTo>
                  <a:pt x="19" y="29"/>
                </a:lnTo>
                <a:lnTo>
                  <a:pt x="38" y="69"/>
                </a:lnTo>
                <a:lnTo>
                  <a:pt x="60" y="112"/>
                </a:lnTo>
                <a:lnTo>
                  <a:pt x="79" y="155"/>
                </a:lnTo>
                <a:lnTo>
                  <a:pt x="98" y="200"/>
                </a:lnTo>
                <a:lnTo>
                  <a:pt x="117" y="243"/>
                </a:lnTo>
                <a:lnTo>
                  <a:pt x="138" y="283"/>
                </a:lnTo>
                <a:lnTo>
                  <a:pt x="148" y="299"/>
                </a:lnTo>
                <a:lnTo>
                  <a:pt x="157" y="312"/>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85" name="Freeform 69"/>
          <p:cNvSpPr>
            <a:spLocks/>
          </p:cNvSpPr>
          <p:nvPr/>
        </p:nvSpPr>
        <p:spPr bwMode="auto">
          <a:xfrm>
            <a:off x="2238375" y="4506913"/>
            <a:ext cx="250825" cy="163512"/>
          </a:xfrm>
          <a:custGeom>
            <a:avLst/>
            <a:gdLst>
              <a:gd name="T0" fmla="*/ 0 w 158"/>
              <a:gd name="T1" fmla="*/ 0 h 103"/>
              <a:gd name="T2" fmla="*/ 2147483647 w 158"/>
              <a:gd name="T3" fmla="*/ 2147483647 h 103"/>
              <a:gd name="T4" fmla="*/ 2147483647 w 158"/>
              <a:gd name="T5" fmla="*/ 2147483647 h 103"/>
              <a:gd name="T6" fmla="*/ 2147483647 w 158"/>
              <a:gd name="T7" fmla="*/ 2147483647 h 103"/>
              <a:gd name="T8" fmla="*/ 2147483647 w 158"/>
              <a:gd name="T9" fmla="*/ 2147483647 h 103"/>
              <a:gd name="T10" fmla="*/ 2147483647 w 158"/>
              <a:gd name="T11" fmla="*/ 2147483647 h 103"/>
              <a:gd name="T12" fmla="*/ 2147483647 w 158"/>
              <a:gd name="T13" fmla="*/ 2147483647 h 103"/>
              <a:gd name="T14" fmla="*/ 2147483647 w 158"/>
              <a:gd name="T15" fmla="*/ 2147483647 h 103"/>
              <a:gd name="T16" fmla="*/ 0 60000 65536"/>
              <a:gd name="T17" fmla="*/ 0 60000 65536"/>
              <a:gd name="T18" fmla="*/ 0 60000 65536"/>
              <a:gd name="T19" fmla="*/ 0 60000 65536"/>
              <a:gd name="T20" fmla="*/ 0 60000 65536"/>
              <a:gd name="T21" fmla="*/ 0 60000 65536"/>
              <a:gd name="T22" fmla="*/ 0 60000 65536"/>
              <a:gd name="T23" fmla="*/ 0 60000 65536"/>
              <a:gd name="T24" fmla="*/ 0 w 158"/>
              <a:gd name="T25" fmla="*/ 0 h 103"/>
              <a:gd name="T26" fmla="*/ 158 w 158"/>
              <a:gd name="T27" fmla="*/ 103 h 10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 h="103">
                <a:moveTo>
                  <a:pt x="0" y="0"/>
                </a:moveTo>
                <a:lnTo>
                  <a:pt x="19" y="24"/>
                </a:lnTo>
                <a:lnTo>
                  <a:pt x="38" y="40"/>
                </a:lnTo>
                <a:lnTo>
                  <a:pt x="59" y="54"/>
                </a:lnTo>
                <a:lnTo>
                  <a:pt x="78" y="64"/>
                </a:lnTo>
                <a:lnTo>
                  <a:pt x="116" y="80"/>
                </a:lnTo>
                <a:lnTo>
                  <a:pt x="138" y="91"/>
                </a:lnTo>
                <a:lnTo>
                  <a:pt x="157" y="102"/>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86" name="Freeform 70"/>
          <p:cNvSpPr>
            <a:spLocks/>
          </p:cNvSpPr>
          <p:nvPr/>
        </p:nvSpPr>
        <p:spPr bwMode="auto">
          <a:xfrm>
            <a:off x="2487613" y="4668838"/>
            <a:ext cx="250825" cy="166687"/>
          </a:xfrm>
          <a:custGeom>
            <a:avLst/>
            <a:gdLst>
              <a:gd name="T0" fmla="*/ 0 w 158"/>
              <a:gd name="T1" fmla="*/ 0 h 105"/>
              <a:gd name="T2" fmla="*/ 2147483647 w 158"/>
              <a:gd name="T3" fmla="*/ 2147483647 h 105"/>
              <a:gd name="T4" fmla="*/ 2147483647 w 158"/>
              <a:gd name="T5" fmla="*/ 2147483647 h 105"/>
              <a:gd name="T6" fmla="*/ 2147483647 w 158"/>
              <a:gd name="T7" fmla="*/ 2147483647 h 105"/>
              <a:gd name="T8" fmla="*/ 2147483647 w 158"/>
              <a:gd name="T9" fmla="*/ 2147483647 h 105"/>
              <a:gd name="T10" fmla="*/ 2147483647 w 158"/>
              <a:gd name="T11" fmla="*/ 2147483647 h 105"/>
              <a:gd name="T12" fmla="*/ 2147483647 w 158"/>
              <a:gd name="T13" fmla="*/ 2147483647 h 105"/>
              <a:gd name="T14" fmla="*/ 2147483647 w 158"/>
              <a:gd name="T15" fmla="*/ 2147483647 h 105"/>
              <a:gd name="T16" fmla="*/ 0 60000 65536"/>
              <a:gd name="T17" fmla="*/ 0 60000 65536"/>
              <a:gd name="T18" fmla="*/ 0 60000 65536"/>
              <a:gd name="T19" fmla="*/ 0 60000 65536"/>
              <a:gd name="T20" fmla="*/ 0 60000 65536"/>
              <a:gd name="T21" fmla="*/ 0 60000 65536"/>
              <a:gd name="T22" fmla="*/ 0 60000 65536"/>
              <a:gd name="T23" fmla="*/ 0 60000 65536"/>
              <a:gd name="T24" fmla="*/ 0 w 158"/>
              <a:gd name="T25" fmla="*/ 0 h 105"/>
              <a:gd name="T26" fmla="*/ 158 w 158"/>
              <a:gd name="T27" fmla="*/ 105 h 1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 h="105">
                <a:moveTo>
                  <a:pt x="0" y="0"/>
                </a:moveTo>
                <a:lnTo>
                  <a:pt x="19" y="13"/>
                </a:lnTo>
                <a:lnTo>
                  <a:pt x="38" y="29"/>
                </a:lnTo>
                <a:lnTo>
                  <a:pt x="78" y="64"/>
                </a:lnTo>
                <a:lnTo>
                  <a:pt x="97" y="80"/>
                </a:lnTo>
                <a:lnTo>
                  <a:pt x="116" y="93"/>
                </a:lnTo>
                <a:lnTo>
                  <a:pt x="138" y="101"/>
                </a:lnTo>
                <a:lnTo>
                  <a:pt x="157" y="104"/>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87" name="Freeform 71"/>
          <p:cNvSpPr>
            <a:spLocks/>
          </p:cNvSpPr>
          <p:nvPr/>
        </p:nvSpPr>
        <p:spPr bwMode="auto">
          <a:xfrm>
            <a:off x="2736850" y="4668838"/>
            <a:ext cx="250825" cy="166687"/>
          </a:xfrm>
          <a:custGeom>
            <a:avLst/>
            <a:gdLst>
              <a:gd name="T0" fmla="*/ 0 w 158"/>
              <a:gd name="T1" fmla="*/ 2147483647 h 105"/>
              <a:gd name="T2" fmla="*/ 2147483647 w 158"/>
              <a:gd name="T3" fmla="*/ 2147483647 h 105"/>
              <a:gd name="T4" fmla="*/ 2147483647 w 158"/>
              <a:gd name="T5" fmla="*/ 2147483647 h 105"/>
              <a:gd name="T6" fmla="*/ 2147483647 w 158"/>
              <a:gd name="T7" fmla="*/ 2147483647 h 105"/>
              <a:gd name="T8" fmla="*/ 2147483647 w 158"/>
              <a:gd name="T9" fmla="*/ 2147483647 h 105"/>
              <a:gd name="T10" fmla="*/ 2147483647 w 158"/>
              <a:gd name="T11" fmla="*/ 2147483647 h 105"/>
              <a:gd name="T12" fmla="*/ 2147483647 w 158"/>
              <a:gd name="T13" fmla="*/ 2147483647 h 105"/>
              <a:gd name="T14" fmla="*/ 2147483647 w 158"/>
              <a:gd name="T15" fmla="*/ 0 h 105"/>
              <a:gd name="T16" fmla="*/ 0 60000 65536"/>
              <a:gd name="T17" fmla="*/ 0 60000 65536"/>
              <a:gd name="T18" fmla="*/ 0 60000 65536"/>
              <a:gd name="T19" fmla="*/ 0 60000 65536"/>
              <a:gd name="T20" fmla="*/ 0 60000 65536"/>
              <a:gd name="T21" fmla="*/ 0 60000 65536"/>
              <a:gd name="T22" fmla="*/ 0 60000 65536"/>
              <a:gd name="T23" fmla="*/ 0 60000 65536"/>
              <a:gd name="T24" fmla="*/ 0 w 158"/>
              <a:gd name="T25" fmla="*/ 0 h 105"/>
              <a:gd name="T26" fmla="*/ 158 w 158"/>
              <a:gd name="T27" fmla="*/ 105 h 1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 h="105">
                <a:moveTo>
                  <a:pt x="0" y="104"/>
                </a:moveTo>
                <a:lnTo>
                  <a:pt x="19" y="101"/>
                </a:lnTo>
                <a:lnTo>
                  <a:pt x="38" y="96"/>
                </a:lnTo>
                <a:lnTo>
                  <a:pt x="59" y="85"/>
                </a:lnTo>
                <a:lnTo>
                  <a:pt x="78" y="72"/>
                </a:lnTo>
                <a:lnTo>
                  <a:pt x="97" y="56"/>
                </a:lnTo>
                <a:lnTo>
                  <a:pt x="116" y="37"/>
                </a:lnTo>
                <a:lnTo>
                  <a:pt x="157" y="0"/>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88" name="Freeform 72"/>
          <p:cNvSpPr>
            <a:spLocks/>
          </p:cNvSpPr>
          <p:nvPr/>
        </p:nvSpPr>
        <p:spPr bwMode="auto">
          <a:xfrm>
            <a:off x="2986088" y="4341813"/>
            <a:ext cx="249237" cy="328612"/>
          </a:xfrm>
          <a:custGeom>
            <a:avLst/>
            <a:gdLst>
              <a:gd name="T0" fmla="*/ 0 w 157"/>
              <a:gd name="T1" fmla="*/ 2147483647 h 207"/>
              <a:gd name="T2" fmla="*/ 2147483647 w 157"/>
              <a:gd name="T3" fmla="*/ 2147483647 h 207"/>
              <a:gd name="T4" fmla="*/ 2147483647 w 157"/>
              <a:gd name="T5" fmla="*/ 2147483647 h 207"/>
              <a:gd name="T6" fmla="*/ 2147483647 w 157"/>
              <a:gd name="T7" fmla="*/ 2147483647 h 207"/>
              <a:gd name="T8" fmla="*/ 2147483647 w 157"/>
              <a:gd name="T9" fmla="*/ 2147483647 h 207"/>
              <a:gd name="T10" fmla="*/ 2147483647 w 157"/>
              <a:gd name="T11" fmla="*/ 2147483647 h 207"/>
              <a:gd name="T12" fmla="*/ 2147483647 w 157"/>
              <a:gd name="T13" fmla="*/ 2147483647 h 207"/>
              <a:gd name="T14" fmla="*/ 2147483647 w 157"/>
              <a:gd name="T15" fmla="*/ 2147483647 h 207"/>
              <a:gd name="T16" fmla="*/ 2147483647 w 157"/>
              <a:gd name="T17" fmla="*/ 0 h 20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7"/>
              <a:gd name="T28" fmla="*/ 0 h 207"/>
              <a:gd name="T29" fmla="*/ 157 w 157"/>
              <a:gd name="T30" fmla="*/ 207 h 20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7" h="207">
                <a:moveTo>
                  <a:pt x="0" y="206"/>
                </a:moveTo>
                <a:lnTo>
                  <a:pt x="19" y="184"/>
                </a:lnTo>
                <a:lnTo>
                  <a:pt x="38" y="160"/>
                </a:lnTo>
                <a:lnTo>
                  <a:pt x="59" y="131"/>
                </a:lnTo>
                <a:lnTo>
                  <a:pt x="78" y="102"/>
                </a:lnTo>
                <a:lnTo>
                  <a:pt x="97" y="75"/>
                </a:lnTo>
                <a:lnTo>
                  <a:pt x="116" y="46"/>
                </a:lnTo>
                <a:lnTo>
                  <a:pt x="137" y="22"/>
                </a:lnTo>
                <a:lnTo>
                  <a:pt x="156" y="0"/>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89" name="Freeform 73"/>
          <p:cNvSpPr>
            <a:spLocks/>
          </p:cNvSpPr>
          <p:nvPr/>
        </p:nvSpPr>
        <p:spPr bwMode="auto">
          <a:xfrm>
            <a:off x="3233738" y="4176713"/>
            <a:ext cx="250825" cy="166687"/>
          </a:xfrm>
          <a:custGeom>
            <a:avLst/>
            <a:gdLst>
              <a:gd name="T0" fmla="*/ 0 w 158"/>
              <a:gd name="T1" fmla="*/ 2147483647 h 105"/>
              <a:gd name="T2" fmla="*/ 2147483647 w 158"/>
              <a:gd name="T3" fmla="*/ 2147483647 h 105"/>
              <a:gd name="T4" fmla="*/ 2147483647 w 158"/>
              <a:gd name="T5" fmla="*/ 2147483647 h 105"/>
              <a:gd name="T6" fmla="*/ 2147483647 w 158"/>
              <a:gd name="T7" fmla="*/ 2147483647 h 105"/>
              <a:gd name="T8" fmla="*/ 2147483647 w 158"/>
              <a:gd name="T9" fmla="*/ 2147483647 h 105"/>
              <a:gd name="T10" fmla="*/ 2147483647 w 158"/>
              <a:gd name="T11" fmla="*/ 0 h 105"/>
              <a:gd name="T12" fmla="*/ 0 60000 65536"/>
              <a:gd name="T13" fmla="*/ 0 60000 65536"/>
              <a:gd name="T14" fmla="*/ 0 60000 65536"/>
              <a:gd name="T15" fmla="*/ 0 60000 65536"/>
              <a:gd name="T16" fmla="*/ 0 60000 65536"/>
              <a:gd name="T17" fmla="*/ 0 60000 65536"/>
              <a:gd name="T18" fmla="*/ 0 w 158"/>
              <a:gd name="T19" fmla="*/ 0 h 105"/>
              <a:gd name="T20" fmla="*/ 158 w 15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58" h="105">
                <a:moveTo>
                  <a:pt x="0" y="104"/>
                </a:moveTo>
                <a:lnTo>
                  <a:pt x="19" y="85"/>
                </a:lnTo>
                <a:lnTo>
                  <a:pt x="38" y="72"/>
                </a:lnTo>
                <a:lnTo>
                  <a:pt x="79" y="45"/>
                </a:lnTo>
                <a:lnTo>
                  <a:pt x="117" y="24"/>
                </a:lnTo>
                <a:lnTo>
                  <a:pt x="157" y="0"/>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90" name="Freeform 74"/>
          <p:cNvSpPr>
            <a:spLocks/>
          </p:cNvSpPr>
          <p:nvPr/>
        </p:nvSpPr>
        <p:spPr bwMode="auto">
          <a:xfrm>
            <a:off x="3482975" y="4011613"/>
            <a:ext cx="250825" cy="166687"/>
          </a:xfrm>
          <a:custGeom>
            <a:avLst/>
            <a:gdLst>
              <a:gd name="T0" fmla="*/ 0 w 158"/>
              <a:gd name="T1" fmla="*/ 2147483647 h 105"/>
              <a:gd name="T2" fmla="*/ 2147483647 w 158"/>
              <a:gd name="T3" fmla="*/ 2147483647 h 105"/>
              <a:gd name="T4" fmla="*/ 2147483647 w 158"/>
              <a:gd name="T5" fmla="*/ 2147483647 h 105"/>
              <a:gd name="T6" fmla="*/ 2147483647 w 158"/>
              <a:gd name="T7" fmla="*/ 2147483647 h 105"/>
              <a:gd name="T8" fmla="*/ 2147483647 w 158"/>
              <a:gd name="T9" fmla="*/ 2147483647 h 105"/>
              <a:gd name="T10" fmla="*/ 2147483647 w 158"/>
              <a:gd name="T11" fmla="*/ 0 h 105"/>
              <a:gd name="T12" fmla="*/ 0 60000 65536"/>
              <a:gd name="T13" fmla="*/ 0 60000 65536"/>
              <a:gd name="T14" fmla="*/ 0 60000 65536"/>
              <a:gd name="T15" fmla="*/ 0 60000 65536"/>
              <a:gd name="T16" fmla="*/ 0 60000 65536"/>
              <a:gd name="T17" fmla="*/ 0 60000 65536"/>
              <a:gd name="T18" fmla="*/ 0 w 158"/>
              <a:gd name="T19" fmla="*/ 0 h 105"/>
              <a:gd name="T20" fmla="*/ 158 w 158"/>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158" h="105">
                <a:moveTo>
                  <a:pt x="0" y="104"/>
                </a:moveTo>
                <a:lnTo>
                  <a:pt x="38" y="80"/>
                </a:lnTo>
                <a:lnTo>
                  <a:pt x="79" y="59"/>
                </a:lnTo>
                <a:lnTo>
                  <a:pt x="117" y="32"/>
                </a:lnTo>
                <a:lnTo>
                  <a:pt x="138" y="19"/>
                </a:lnTo>
                <a:lnTo>
                  <a:pt x="157" y="0"/>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91" name="Freeform 75"/>
          <p:cNvSpPr>
            <a:spLocks/>
          </p:cNvSpPr>
          <p:nvPr/>
        </p:nvSpPr>
        <p:spPr bwMode="auto">
          <a:xfrm>
            <a:off x="3732213" y="3684588"/>
            <a:ext cx="250825" cy="328612"/>
          </a:xfrm>
          <a:custGeom>
            <a:avLst/>
            <a:gdLst>
              <a:gd name="T0" fmla="*/ 0 w 158"/>
              <a:gd name="T1" fmla="*/ 2147483647 h 207"/>
              <a:gd name="T2" fmla="*/ 2147483647 w 158"/>
              <a:gd name="T3" fmla="*/ 2147483647 h 207"/>
              <a:gd name="T4" fmla="*/ 2147483647 w 158"/>
              <a:gd name="T5" fmla="*/ 2147483647 h 207"/>
              <a:gd name="T6" fmla="*/ 2147483647 w 158"/>
              <a:gd name="T7" fmla="*/ 2147483647 h 207"/>
              <a:gd name="T8" fmla="*/ 2147483647 w 158"/>
              <a:gd name="T9" fmla="*/ 2147483647 h 207"/>
              <a:gd name="T10" fmla="*/ 2147483647 w 158"/>
              <a:gd name="T11" fmla="*/ 0 h 207"/>
              <a:gd name="T12" fmla="*/ 0 60000 65536"/>
              <a:gd name="T13" fmla="*/ 0 60000 65536"/>
              <a:gd name="T14" fmla="*/ 0 60000 65536"/>
              <a:gd name="T15" fmla="*/ 0 60000 65536"/>
              <a:gd name="T16" fmla="*/ 0 60000 65536"/>
              <a:gd name="T17" fmla="*/ 0 60000 65536"/>
              <a:gd name="T18" fmla="*/ 0 w 158"/>
              <a:gd name="T19" fmla="*/ 0 h 207"/>
              <a:gd name="T20" fmla="*/ 158 w 158"/>
              <a:gd name="T21" fmla="*/ 207 h 207"/>
            </a:gdLst>
            <a:ahLst/>
            <a:cxnLst>
              <a:cxn ang="T12">
                <a:pos x="T0" y="T1"/>
              </a:cxn>
              <a:cxn ang="T13">
                <a:pos x="T2" y="T3"/>
              </a:cxn>
              <a:cxn ang="T14">
                <a:pos x="T4" y="T5"/>
              </a:cxn>
              <a:cxn ang="T15">
                <a:pos x="T6" y="T7"/>
              </a:cxn>
              <a:cxn ang="T16">
                <a:pos x="T8" y="T9"/>
              </a:cxn>
              <a:cxn ang="T17">
                <a:pos x="T10" y="T11"/>
              </a:cxn>
            </a:cxnLst>
            <a:rect l="T18" t="T19" r="T20" b="T21"/>
            <a:pathLst>
              <a:path w="158" h="207">
                <a:moveTo>
                  <a:pt x="0" y="206"/>
                </a:moveTo>
                <a:lnTo>
                  <a:pt x="19" y="184"/>
                </a:lnTo>
                <a:lnTo>
                  <a:pt x="38" y="160"/>
                </a:lnTo>
                <a:lnTo>
                  <a:pt x="78" y="110"/>
                </a:lnTo>
                <a:lnTo>
                  <a:pt x="116" y="54"/>
                </a:lnTo>
                <a:lnTo>
                  <a:pt x="157" y="0"/>
                </a:lnTo>
              </a:path>
            </a:pathLst>
          </a:custGeom>
          <a:noFill/>
          <a:ln w="50800" cap="rnd" cmpd="sng">
            <a:solidFill>
              <a:srgbClr val="CC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1692" name="Rectangle 76"/>
          <p:cNvSpPr>
            <a:spLocks noChangeArrowheads="1"/>
          </p:cNvSpPr>
          <p:nvPr/>
        </p:nvSpPr>
        <p:spPr bwMode="auto">
          <a:xfrm>
            <a:off x="606425" y="4765675"/>
            <a:ext cx="4984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36</a:t>
            </a:r>
          </a:p>
        </p:txBody>
      </p:sp>
      <p:sp>
        <p:nvSpPr>
          <p:cNvPr id="111693" name="Rectangle 77"/>
          <p:cNvSpPr>
            <a:spLocks noChangeArrowheads="1"/>
          </p:cNvSpPr>
          <p:nvPr/>
        </p:nvSpPr>
        <p:spPr bwMode="auto">
          <a:xfrm>
            <a:off x="606425" y="4273550"/>
            <a:ext cx="4984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39</a:t>
            </a:r>
          </a:p>
        </p:txBody>
      </p:sp>
      <p:sp>
        <p:nvSpPr>
          <p:cNvPr id="111694" name="Rectangle 78"/>
          <p:cNvSpPr>
            <a:spLocks noChangeArrowheads="1"/>
          </p:cNvSpPr>
          <p:nvPr/>
        </p:nvSpPr>
        <p:spPr bwMode="auto">
          <a:xfrm>
            <a:off x="606425" y="3778250"/>
            <a:ext cx="4984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42</a:t>
            </a:r>
          </a:p>
        </p:txBody>
      </p:sp>
      <p:sp>
        <p:nvSpPr>
          <p:cNvPr id="111695" name="Rectangle 79"/>
          <p:cNvSpPr>
            <a:spLocks noChangeArrowheads="1"/>
          </p:cNvSpPr>
          <p:nvPr/>
        </p:nvSpPr>
        <p:spPr bwMode="auto">
          <a:xfrm>
            <a:off x="606425" y="3286125"/>
            <a:ext cx="4984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45</a:t>
            </a:r>
          </a:p>
        </p:txBody>
      </p:sp>
      <p:sp>
        <p:nvSpPr>
          <p:cNvPr id="111696" name="Rectangle 80"/>
          <p:cNvSpPr>
            <a:spLocks noChangeArrowheads="1"/>
          </p:cNvSpPr>
          <p:nvPr/>
        </p:nvSpPr>
        <p:spPr bwMode="auto">
          <a:xfrm>
            <a:off x="1066800" y="5245100"/>
            <a:ext cx="33972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J</a:t>
            </a:r>
          </a:p>
        </p:txBody>
      </p:sp>
      <p:sp>
        <p:nvSpPr>
          <p:cNvPr id="111697" name="Rectangle 81"/>
          <p:cNvSpPr>
            <a:spLocks noChangeArrowheads="1"/>
          </p:cNvSpPr>
          <p:nvPr/>
        </p:nvSpPr>
        <p:spPr bwMode="auto">
          <a:xfrm>
            <a:off x="1527175" y="5245100"/>
            <a:ext cx="481013"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M</a:t>
            </a:r>
          </a:p>
        </p:txBody>
      </p:sp>
      <p:sp>
        <p:nvSpPr>
          <p:cNvPr id="111698" name="Rectangle 82"/>
          <p:cNvSpPr>
            <a:spLocks noChangeArrowheads="1"/>
          </p:cNvSpPr>
          <p:nvPr/>
        </p:nvSpPr>
        <p:spPr bwMode="auto">
          <a:xfrm>
            <a:off x="2024063" y="5245100"/>
            <a:ext cx="481012"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M</a:t>
            </a:r>
          </a:p>
        </p:txBody>
      </p:sp>
      <p:sp>
        <p:nvSpPr>
          <p:cNvPr id="111699" name="Rectangle 83"/>
          <p:cNvSpPr>
            <a:spLocks noChangeArrowheads="1"/>
          </p:cNvSpPr>
          <p:nvPr/>
        </p:nvSpPr>
        <p:spPr bwMode="auto">
          <a:xfrm>
            <a:off x="2560638" y="5245100"/>
            <a:ext cx="33972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J</a:t>
            </a:r>
          </a:p>
        </p:txBody>
      </p:sp>
      <p:sp>
        <p:nvSpPr>
          <p:cNvPr id="111700" name="Rectangle 84"/>
          <p:cNvSpPr>
            <a:spLocks noChangeArrowheads="1"/>
          </p:cNvSpPr>
          <p:nvPr/>
        </p:nvSpPr>
        <p:spPr bwMode="auto">
          <a:xfrm>
            <a:off x="3043238" y="5245100"/>
            <a:ext cx="357187"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S</a:t>
            </a:r>
          </a:p>
        </p:txBody>
      </p:sp>
      <p:sp>
        <p:nvSpPr>
          <p:cNvPr id="111701" name="Rectangle 85"/>
          <p:cNvSpPr>
            <a:spLocks noChangeArrowheads="1"/>
          </p:cNvSpPr>
          <p:nvPr/>
        </p:nvSpPr>
        <p:spPr bwMode="auto">
          <a:xfrm>
            <a:off x="3533775" y="5245100"/>
            <a:ext cx="409575"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500" b="1"/>
              <a:t>N</a:t>
            </a:r>
          </a:p>
        </p:txBody>
      </p:sp>
      <p:sp>
        <p:nvSpPr>
          <p:cNvPr id="111702" name="Rectangle 86"/>
          <p:cNvSpPr>
            <a:spLocks noChangeArrowheads="1"/>
          </p:cNvSpPr>
          <p:nvPr/>
        </p:nvSpPr>
        <p:spPr bwMode="auto">
          <a:xfrm>
            <a:off x="1025525" y="3003550"/>
            <a:ext cx="35877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0"/>
              </a:spcBef>
              <a:buClrTx/>
              <a:buFontTx/>
              <a:buNone/>
            </a:pPr>
            <a:r>
              <a:rPr lang="en-US" altLang="en-US" sz="2800" b="1"/>
              <a:t>$</a:t>
            </a:r>
          </a:p>
        </p:txBody>
      </p:sp>
      <p:sp>
        <p:nvSpPr>
          <p:cNvPr id="111703" name="Freeform 87"/>
          <p:cNvSpPr>
            <a:spLocks/>
          </p:cNvSpPr>
          <p:nvPr/>
        </p:nvSpPr>
        <p:spPr bwMode="auto">
          <a:xfrm>
            <a:off x="68263" y="1857375"/>
            <a:ext cx="892175" cy="896938"/>
          </a:xfrm>
          <a:custGeom>
            <a:avLst/>
            <a:gdLst>
              <a:gd name="T0" fmla="*/ 555 w 562"/>
              <a:gd name="T1" fmla="*/ 339 h 565"/>
              <a:gd name="T2" fmla="*/ 526 w 562"/>
              <a:gd name="T3" fmla="*/ 416 h 565"/>
              <a:gd name="T4" fmla="*/ 478 w 562"/>
              <a:gd name="T5" fmla="*/ 482 h 565"/>
              <a:gd name="T6" fmla="*/ 414 w 562"/>
              <a:gd name="T7" fmla="*/ 530 h 565"/>
              <a:gd name="T8" fmla="*/ 337 w 562"/>
              <a:gd name="T9" fmla="*/ 559 h 565"/>
              <a:gd name="T10" fmla="*/ 252 w 562"/>
              <a:gd name="T11" fmla="*/ 563 h 565"/>
              <a:gd name="T12" fmla="*/ 172 w 562"/>
              <a:gd name="T13" fmla="*/ 543 h 565"/>
              <a:gd name="T14" fmla="*/ 103 w 562"/>
              <a:gd name="T15" fmla="*/ 500 h 565"/>
              <a:gd name="T16" fmla="*/ 48 w 562"/>
              <a:gd name="T17" fmla="*/ 440 h 565"/>
              <a:gd name="T18" fmla="*/ 13 w 562"/>
              <a:gd name="T19" fmla="*/ 366 h 565"/>
              <a:gd name="T20" fmla="*/ 0 w 562"/>
              <a:gd name="T21" fmla="*/ 282 h 565"/>
              <a:gd name="T22" fmla="*/ 22 w 562"/>
              <a:gd name="T23" fmla="*/ 173 h 565"/>
              <a:gd name="T24" fmla="*/ 65 w 562"/>
              <a:gd name="T25" fmla="*/ 103 h 565"/>
              <a:gd name="T26" fmla="*/ 124 w 562"/>
              <a:gd name="T27" fmla="*/ 49 h 565"/>
              <a:gd name="T28" fmla="*/ 198 w 562"/>
              <a:gd name="T29" fmla="*/ 13 h 565"/>
              <a:gd name="T30" fmla="*/ 280 w 562"/>
              <a:gd name="T31" fmla="*/ 0 h 565"/>
              <a:gd name="T32" fmla="*/ 364 w 562"/>
              <a:gd name="T33" fmla="*/ 13 h 565"/>
              <a:gd name="T34" fmla="*/ 436 w 562"/>
              <a:gd name="T35" fmla="*/ 49 h 565"/>
              <a:gd name="T36" fmla="*/ 496 w 562"/>
              <a:gd name="T37" fmla="*/ 103 h 565"/>
              <a:gd name="T38" fmla="*/ 538 w 562"/>
              <a:gd name="T39" fmla="*/ 173 h 565"/>
              <a:gd name="T40" fmla="*/ 561 w 562"/>
              <a:gd name="T41" fmla="*/ 282 h 565"/>
              <a:gd name="T42" fmla="*/ 503 w 562"/>
              <a:gd name="T43" fmla="*/ 237 h 565"/>
              <a:gd name="T44" fmla="*/ 480 w 562"/>
              <a:gd name="T45" fmla="*/ 174 h 565"/>
              <a:gd name="T46" fmla="*/ 441 w 562"/>
              <a:gd name="T47" fmla="*/ 121 h 565"/>
              <a:gd name="T48" fmla="*/ 388 w 562"/>
              <a:gd name="T49" fmla="*/ 81 h 565"/>
              <a:gd name="T50" fmla="*/ 327 w 562"/>
              <a:gd name="T51" fmla="*/ 58 h 565"/>
              <a:gd name="T52" fmla="*/ 258 w 562"/>
              <a:gd name="T53" fmla="*/ 55 h 565"/>
              <a:gd name="T54" fmla="*/ 193 w 562"/>
              <a:gd name="T55" fmla="*/ 72 h 565"/>
              <a:gd name="T56" fmla="*/ 137 w 562"/>
              <a:gd name="T57" fmla="*/ 106 h 565"/>
              <a:gd name="T58" fmla="*/ 440 w 562"/>
              <a:gd name="T59" fmla="*/ 444 h 565"/>
              <a:gd name="T60" fmla="*/ 82 w 562"/>
              <a:gd name="T61" fmla="*/ 174 h 565"/>
              <a:gd name="T62" fmla="*/ 59 w 562"/>
              <a:gd name="T63" fmla="*/ 237 h 565"/>
              <a:gd name="T64" fmla="*/ 55 w 562"/>
              <a:gd name="T65" fmla="*/ 305 h 565"/>
              <a:gd name="T66" fmla="*/ 72 w 562"/>
              <a:gd name="T67" fmla="*/ 371 h 565"/>
              <a:gd name="T68" fmla="*/ 106 w 562"/>
              <a:gd name="T69" fmla="*/ 427 h 565"/>
              <a:gd name="T70" fmla="*/ 154 w 562"/>
              <a:gd name="T71" fmla="*/ 472 h 565"/>
              <a:gd name="T72" fmla="*/ 214 w 562"/>
              <a:gd name="T73" fmla="*/ 501 h 565"/>
              <a:gd name="T74" fmla="*/ 281 w 562"/>
              <a:gd name="T75" fmla="*/ 511 h 565"/>
              <a:gd name="T76" fmla="*/ 348 w 562"/>
              <a:gd name="T77" fmla="*/ 501 h 565"/>
              <a:gd name="T78" fmla="*/ 407 w 562"/>
              <a:gd name="T79" fmla="*/ 472 h 565"/>
              <a:gd name="T80" fmla="*/ 455 w 562"/>
              <a:gd name="T81" fmla="*/ 427 h 565"/>
              <a:gd name="T82" fmla="*/ 489 w 562"/>
              <a:gd name="T83" fmla="*/ 371 h 565"/>
              <a:gd name="T84" fmla="*/ 506 w 562"/>
              <a:gd name="T85" fmla="*/ 305 h 565"/>
              <a:gd name="T86" fmla="*/ 561 w 562"/>
              <a:gd name="T87" fmla="*/ 289 h 5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62" h="565">
                <a:moveTo>
                  <a:pt x="561" y="289"/>
                </a:moveTo>
                <a:lnTo>
                  <a:pt x="559" y="311"/>
                </a:lnTo>
                <a:lnTo>
                  <a:pt x="555" y="339"/>
                </a:lnTo>
                <a:lnTo>
                  <a:pt x="548" y="366"/>
                </a:lnTo>
                <a:lnTo>
                  <a:pt x="538" y="392"/>
                </a:lnTo>
                <a:lnTo>
                  <a:pt x="526" y="416"/>
                </a:lnTo>
                <a:lnTo>
                  <a:pt x="512" y="440"/>
                </a:lnTo>
                <a:lnTo>
                  <a:pt x="496" y="462"/>
                </a:lnTo>
                <a:lnTo>
                  <a:pt x="478" y="482"/>
                </a:lnTo>
                <a:lnTo>
                  <a:pt x="458" y="500"/>
                </a:lnTo>
                <a:lnTo>
                  <a:pt x="436" y="516"/>
                </a:lnTo>
                <a:lnTo>
                  <a:pt x="414" y="530"/>
                </a:lnTo>
                <a:lnTo>
                  <a:pt x="389" y="543"/>
                </a:lnTo>
                <a:lnTo>
                  <a:pt x="364" y="552"/>
                </a:lnTo>
                <a:lnTo>
                  <a:pt x="337" y="559"/>
                </a:lnTo>
                <a:lnTo>
                  <a:pt x="309" y="563"/>
                </a:lnTo>
                <a:lnTo>
                  <a:pt x="280" y="564"/>
                </a:lnTo>
                <a:lnTo>
                  <a:pt x="252" y="563"/>
                </a:lnTo>
                <a:lnTo>
                  <a:pt x="224" y="559"/>
                </a:lnTo>
                <a:lnTo>
                  <a:pt x="198" y="552"/>
                </a:lnTo>
                <a:lnTo>
                  <a:pt x="172" y="543"/>
                </a:lnTo>
                <a:lnTo>
                  <a:pt x="148" y="530"/>
                </a:lnTo>
                <a:lnTo>
                  <a:pt x="124" y="516"/>
                </a:lnTo>
                <a:lnTo>
                  <a:pt x="103" y="500"/>
                </a:lnTo>
                <a:lnTo>
                  <a:pt x="83" y="482"/>
                </a:lnTo>
                <a:lnTo>
                  <a:pt x="65" y="462"/>
                </a:lnTo>
                <a:lnTo>
                  <a:pt x="48" y="440"/>
                </a:lnTo>
                <a:lnTo>
                  <a:pt x="34" y="416"/>
                </a:lnTo>
                <a:lnTo>
                  <a:pt x="22" y="392"/>
                </a:lnTo>
                <a:lnTo>
                  <a:pt x="13" y="366"/>
                </a:lnTo>
                <a:lnTo>
                  <a:pt x="6" y="339"/>
                </a:lnTo>
                <a:lnTo>
                  <a:pt x="2" y="311"/>
                </a:lnTo>
                <a:lnTo>
                  <a:pt x="0" y="282"/>
                </a:lnTo>
                <a:lnTo>
                  <a:pt x="2" y="254"/>
                </a:lnTo>
                <a:lnTo>
                  <a:pt x="13" y="199"/>
                </a:lnTo>
                <a:lnTo>
                  <a:pt x="22" y="173"/>
                </a:lnTo>
                <a:lnTo>
                  <a:pt x="34" y="149"/>
                </a:lnTo>
                <a:lnTo>
                  <a:pt x="48" y="125"/>
                </a:lnTo>
                <a:lnTo>
                  <a:pt x="65" y="103"/>
                </a:lnTo>
                <a:lnTo>
                  <a:pt x="83" y="83"/>
                </a:lnTo>
                <a:lnTo>
                  <a:pt x="103" y="65"/>
                </a:lnTo>
                <a:lnTo>
                  <a:pt x="124" y="49"/>
                </a:lnTo>
                <a:lnTo>
                  <a:pt x="148" y="34"/>
                </a:lnTo>
                <a:lnTo>
                  <a:pt x="172" y="22"/>
                </a:lnTo>
                <a:lnTo>
                  <a:pt x="198" y="13"/>
                </a:lnTo>
                <a:lnTo>
                  <a:pt x="224" y="6"/>
                </a:lnTo>
                <a:lnTo>
                  <a:pt x="252" y="1"/>
                </a:lnTo>
                <a:lnTo>
                  <a:pt x="280" y="0"/>
                </a:lnTo>
                <a:lnTo>
                  <a:pt x="309" y="1"/>
                </a:lnTo>
                <a:lnTo>
                  <a:pt x="337" y="6"/>
                </a:lnTo>
                <a:lnTo>
                  <a:pt x="364" y="13"/>
                </a:lnTo>
                <a:lnTo>
                  <a:pt x="389" y="22"/>
                </a:lnTo>
                <a:lnTo>
                  <a:pt x="414" y="34"/>
                </a:lnTo>
                <a:lnTo>
                  <a:pt x="436" y="49"/>
                </a:lnTo>
                <a:lnTo>
                  <a:pt x="458" y="65"/>
                </a:lnTo>
                <a:lnTo>
                  <a:pt x="478" y="83"/>
                </a:lnTo>
                <a:lnTo>
                  <a:pt x="496" y="103"/>
                </a:lnTo>
                <a:lnTo>
                  <a:pt x="512" y="125"/>
                </a:lnTo>
                <a:lnTo>
                  <a:pt x="526" y="149"/>
                </a:lnTo>
                <a:lnTo>
                  <a:pt x="538" y="173"/>
                </a:lnTo>
                <a:lnTo>
                  <a:pt x="548" y="199"/>
                </a:lnTo>
                <a:lnTo>
                  <a:pt x="555" y="226"/>
                </a:lnTo>
                <a:lnTo>
                  <a:pt x="561" y="282"/>
                </a:lnTo>
                <a:lnTo>
                  <a:pt x="508" y="282"/>
                </a:lnTo>
                <a:lnTo>
                  <a:pt x="506" y="259"/>
                </a:lnTo>
                <a:lnTo>
                  <a:pt x="503" y="237"/>
                </a:lnTo>
                <a:lnTo>
                  <a:pt x="497" y="215"/>
                </a:lnTo>
                <a:lnTo>
                  <a:pt x="489" y="194"/>
                </a:lnTo>
                <a:lnTo>
                  <a:pt x="480" y="174"/>
                </a:lnTo>
                <a:lnTo>
                  <a:pt x="468" y="155"/>
                </a:lnTo>
                <a:lnTo>
                  <a:pt x="455" y="137"/>
                </a:lnTo>
                <a:lnTo>
                  <a:pt x="441" y="121"/>
                </a:lnTo>
                <a:lnTo>
                  <a:pt x="424" y="106"/>
                </a:lnTo>
                <a:lnTo>
                  <a:pt x="407" y="93"/>
                </a:lnTo>
                <a:lnTo>
                  <a:pt x="388" y="81"/>
                </a:lnTo>
                <a:lnTo>
                  <a:pt x="369" y="72"/>
                </a:lnTo>
                <a:lnTo>
                  <a:pt x="348" y="64"/>
                </a:lnTo>
                <a:lnTo>
                  <a:pt x="327" y="58"/>
                </a:lnTo>
                <a:lnTo>
                  <a:pt x="304" y="55"/>
                </a:lnTo>
                <a:lnTo>
                  <a:pt x="281" y="53"/>
                </a:lnTo>
                <a:lnTo>
                  <a:pt x="258" y="55"/>
                </a:lnTo>
                <a:lnTo>
                  <a:pt x="235" y="58"/>
                </a:lnTo>
                <a:lnTo>
                  <a:pt x="214" y="64"/>
                </a:lnTo>
                <a:lnTo>
                  <a:pt x="193" y="72"/>
                </a:lnTo>
                <a:lnTo>
                  <a:pt x="173" y="81"/>
                </a:lnTo>
                <a:lnTo>
                  <a:pt x="154" y="93"/>
                </a:lnTo>
                <a:lnTo>
                  <a:pt x="137" y="106"/>
                </a:lnTo>
                <a:lnTo>
                  <a:pt x="468" y="410"/>
                </a:lnTo>
                <a:lnTo>
                  <a:pt x="455" y="427"/>
                </a:lnTo>
                <a:lnTo>
                  <a:pt x="440" y="444"/>
                </a:lnTo>
                <a:lnTo>
                  <a:pt x="424" y="458"/>
                </a:lnTo>
                <a:lnTo>
                  <a:pt x="93" y="155"/>
                </a:lnTo>
                <a:lnTo>
                  <a:pt x="82" y="174"/>
                </a:lnTo>
                <a:lnTo>
                  <a:pt x="72" y="194"/>
                </a:lnTo>
                <a:lnTo>
                  <a:pt x="64" y="215"/>
                </a:lnTo>
                <a:lnTo>
                  <a:pt x="59" y="237"/>
                </a:lnTo>
                <a:lnTo>
                  <a:pt x="55" y="259"/>
                </a:lnTo>
                <a:lnTo>
                  <a:pt x="54" y="282"/>
                </a:lnTo>
                <a:lnTo>
                  <a:pt x="55" y="305"/>
                </a:lnTo>
                <a:lnTo>
                  <a:pt x="59" y="328"/>
                </a:lnTo>
                <a:lnTo>
                  <a:pt x="64" y="350"/>
                </a:lnTo>
                <a:lnTo>
                  <a:pt x="72" y="371"/>
                </a:lnTo>
                <a:lnTo>
                  <a:pt x="82" y="391"/>
                </a:lnTo>
                <a:lnTo>
                  <a:pt x="93" y="410"/>
                </a:lnTo>
                <a:lnTo>
                  <a:pt x="106" y="427"/>
                </a:lnTo>
                <a:lnTo>
                  <a:pt x="121" y="444"/>
                </a:lnTo>
                <a:lnTo>
                  <a:pt x="137" y="459"/>
                </a:lnTo>
                <a:lnTo>
                  <a:pt x="154" y="472"/>
                </a:lnTo>
                <a:lnTo>
                  <a:pt x="173" y="483"/>
                </a:lnTo>
                <a:lnTo>
                  <a:pt x="193" y="493"/>
                </a:lnTo>
                <a:lnTo>
                  <a:pt x="214" y="501"/>
                </a:lnTo>
                <a:lnTo>
                  <a:pt x="235" y="506"/>
                </a:lnTo>
                <a:lnTo>
                  <a:pt x="258" y="510"/>
                </a:lnTo>
                <a:lnTo>
                  <a:pt x="281" y="511"/>
                </a:lnTo>
                <a:lnTo>
                  <a:pt x="304" y="510"/>
                </a:lnTo>
                <a:lnTo>
                  <a:pt x="327" y="506"/>
                </a:lnTo>
                <a:lnTo>
                  <a:pt x="348" y="501"/>
                </a:lnTo>
                <a:lnTo>
                  <a:pt x="369" y="493"/>
                </a:lnTo>
                <a:lnTo>
                  <a:pt x="388" y="483"/>
                </a:lnTo>
                <a:lnTo>
                  <a:pt x="407" y="472"/>
                </a:lnTo>
                <a:lnTo>
                  <a:pt x="424" y="458"/>
                </a:lnTo>
                <a:lnTo>
                  <a:pt x="440" y="444"/>
                </a:lnTo>
                <a:lnTo>
                  <a:pt x="455" y="427"/>
                </a:lnTo>
                <a:lnTo>
                  <a:pt x="468" y="410"/>
                </a:lnTo>
                <a:lnTo>
                  <a:pt x="480" y="391"/>
                </a:lnTo>
                <a:lnTo>
                  <a:pt x="489" y="371"/>
                </a:lnTo>
                <a:lnTo>
                  <a:pt x="497" y="350"/>
                </a:lnTo>
                <a:lnTo>
                  <a:pt x="503" y="328"/>
                </a:lnTo>
                <a:lnTo>
                  <a:pt x="506" y="305"/>
                </a:lnTo>
                <a:lnTo>
                  <a:pt x="508" y="282"/>
                </a:lnTo>
                <a:lnTo>
                  <a:pt x="561" y="282"/>
                </a:lnTo>
                <a:lnTo>
                  <a:pt x="561" y="289"/>
                </a:lnTo>
              </a:path>
            </a:pathLst>
          </a:custGeom>
          <a:solidFill>
            <a:srgbClr val="CC0000"/>
          </a:solidFill>
          <a:ln w="12700" cap="rnd" cmpd="sng">
            <a:solidFill>
              <a:srgbClr val="FF0054"/>
            </a:solidFill>
            <a:prstDash val="solid"/>
            <a:round/>
            <a:headEnd type="none" w="med" len="med"/>
            <a:tailEnd type="none" w="med" len="med"/>
          </a:ln>
          <a:effectLst>
            <a:outerShdw dist="107763" dir="2700000" algn="ctr" rotWithShape="0">
              <a:schemeClr val="bg2"/>
            </a:outerShdw>
          </a:effectLst>
        </p:spPr>
        <p:txBody>
          <a:bodyPr/>
          <a:lstStyle/>
          <a:p>
            <a:endParaRPr lang="en-US"/>
          </a:p>
        </p:txBody>
      </p:sp>
    </p:spTree>
    <p:extLst>
      <p:ext uri="{BB962C8B-B14F-4D97-AF65-F5344CB8AC3E}">
        <p14:creationId xmlns:p14="http://schemas.microsoft.com/office/powerpoint/2010/main" val="2114751952"/>
      </p:ext>
    </p:extLst>
  </p:cSld>
  <p:clrMapOvr>
    <a:masterClrMapping/>
  </p:clrMapOvr>
  <p:transition>
    <p:wipe dir="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noFill/>
        </p:spPr>
        <p:txBody>
          <a:bodyPr lIns="90488" tIns="44450" rIns="90488" bIns="44450" anchorCtr="1"/>
          <a:lstStyle/>
          <a:p>
            <a:r>
              <a:rPr lang="en-US" altLang="en-US" b="1"/>
              <a:t>Gap in the Vertical Axis</a:t>
            </a:r>
          </a:p>
        </p:txBody>
      </p:sp>
      <p:sp>
        <p:nvSpPr>
          <p:cNvPr id="362502" name="Rectangle 6"/>
          <p:cNvSpPr>
            <a:spLocks noChangeArrowheads="1"/>
          </p:cNvSpPr>
          <p:nvPr/>
        </p:nvSpPr>
        <p:spPr bwMode="auto">
          <a:xfrm>
            <a:off x="2662238" y="2205038"/>
            <a:ext cx="40481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buClrTx/>
              <a:buFontTx/>
              <a:buNone/>
              <a:defRPr/>
            </a:pPr>
            <a:r>
              <a:rPr lang="en-US" sz="2800" b="1" dirty="0">
                <a:solidFill>
                  <a:srgbClr val="CC0000"/>
                </a:solidFill>
                <a:effectLst>
                  <a:outerShdw blurRad="38100" dist="38100" dir="2700000" algn="tl">
                    <a:srgbClr val="000000"/>
                  </a:outerShdw>
                </a:effectLst>
                <a:latin typeface="+mj-lt"/>
                <a:cs typeface="Arial" charset="0"/>
              </a:rPr>
              <a:t>Bad Presentation</a:t>
            </a:r>
          </a:p>
        </p:txBody>
      </p:sp>
      <p:sp>
        <p:nvSpPr>
          <p:cNvPr id="112644" name="Freeform 87"/>
          <p:cNvSpPr>
            <a:spLocks/>
          </p:cNvSpPr>
          <p:nvPr/>
        </p:nvSpPr>
        <p:spPr bwMode="auto">
          <a:xfrm>
            <a:off x="2125663" y="2009775"/>
            <a:ext cx="892175" cy="896938"/>
          </a:xfrm>
          <a:custGeom>
            <a:avLst/>
            <a:gdLst>
              <a:gd name="T0" fmla="*/ 555 w 562"/>
              <a:gd name="T1" fmla="*/ 339 h 565"/>
              <a:gd name="T2" fmla="*/ 526 w 562"/>
              <a:gd name="T3" fmla="*/ 416 h 565"/>
              <a:gd name="T4" fmla="*/ 478 w 562"/>
              <a:gd name="T5" fmla="*/ 482 h 565"/>
              <a:gd name="T6" fmla="*/ 414 w 562"/>
              <a:gd name="T7" fmla="*/ 530 h 565"/>
              <a:gd name="T8" fmla="*/ 337 w 562"/>
              <a:gd name="T9" fmla="*/ 559 h 565"/>
              <a:gd name="T10" fmla="*/ 252 w 562"/>
              <a:gd name="T11" fmla="*/ 563 h 565"/>
              <a:gd name="T12" fmla="*/ 172 w 562"/>
              <a:gd name="T13" fmla="*/ 543 h 565"/>
              <a:gd name="T14" fmla="*/ 103 w 562"/>
              <a:gd name="T15" fmla="*/ 500 h 565"/>
              <a:gd name="T16" fmla="*/ 48 w 562"/>
              <a:gd name="T17" fmla="*/ 440 h 565"/>
              <a:gd name="T18" fmla="*/ 13 w 562"/>
              <a:gd name="T19" fmla="*/ 366 h 565"/>
              <a:gd name="T20" fmla="*/ 0 w 562"/>
              <a:gd name="T21" fmla="*/ 282 h 565"/>
              <a:gd name="T22" fmla="*/ 22 w 562"/>
              <a:gd name="T23" fmla="*/ 173 h 565"/>
              <a:gd name="T24" fmla="*/ 65 w 562"/>
              <a:gd name="T25" fmla="*/ 103 h 565"/>
              <a:gd name="T26" fmla="*/ 124 w 562"/>
              <a:gd name="T27" fmla="*/ 49 h 565"/>
              <a:gd name="T28" fmla="*/ 198 w 562"/>
              <a:gd name="T29" fmla="*/ 13 h 565"/>
              <a:gd name="T30" fmla="*/ 280 w 562"/>
              <a:gd name="T31" fmla="*/ 0 h 565"/>
              <a:gd name="T32" fmla="*/ 364 w 562"/>
              <a:gd name="T33" fmla="*/ 13 h 565"/>
              <a:gd name="T34" fmla="*/ 436 w 562"/>
              <a:gd name="T35" fmla="*/ 49 h 565"/>
              <a:gd name="T36" fmla="*/ 496 w 562"/>
              <a:gd name="T37" fmla="*/ 103 h 565"/>
              <a:gd name="T38" fmla="*/ 538 w 562"/>
              <a:gd name="T39" fmla="*/ 173 h 565"/>
              <a:gd name="T40" fmla="*/ 561 w 562"/>
              <a:gd name="T41" fmla="*/ 282 h 565"/>
              <a:gd name="T42" fmla="*/ 503 w 562"/>
              <a:gd name="T43" fmla="*/ 237 h 565"/>
              <a:gd name="T44" fmla="*/ 480 w 562"/>
              <a:gd name="T45" fmla="*/ 174 h 565"/>
              <a:gd name="T46" fmla="*/ 441 w 562"/>
              <a:gd name="T47" fmla="*/ 121 h 565"/>
              <a:gd name="T48" fmla="*/ 388 w 562"/>
              <a:gd name="T49" fmla="*/ 81 h 565"/>
              <a:gd name="T50" fmla="*/ 327 w 562"/>
              <a:gd name="T51" fmla="*/ 58 h 565"/>
              <a:gd name="T52" fmla="*/ 258 w 562"/>
              <a:gd name="T53" fmla="*/ 55 h 565"/>
              <a:gd name="T54" fmla="*/ 193 w 562"/>
              <a:gd name="T55" fmla="*/ 72 h 565"/>
              <a:gd name="T56" fmla="*/ 137 w 562"/>
              <a:gd name="T57" fmla="*/ 106 h 565"/>
              <a:gd name="T58" fmla="*/ 440 w 562"/>
              <a:gd name="T59" fmla="*/ 444 h 565"/>
              <a:gd name="T60" fmla="*/ 82 w 562"/>
              <a:gd name="T61" fmla="*/ 174 h 565"/>
              <a:gd name="T62" fmla="*/ 59 w 562"/>
              <a:gd name="T63" fmla="*/ 237 h 565"/>
              <a:gd name="T64" fmla="*/ 55 w 562"/>
              <a:gd name="T65" fmla="*/ 305 h 565"/>
              <a:gd name="T66" fmla="*/ 72 w 562"/>
              <a:gd name="T67" fmla="*/ 371 h 565"/>
              <a:gd name="T68" fmla="*/ 106 w 562"/>
              <a:gd name="T69" fmla="*/ 427 h 565"/>
              <a:gd name="T70" fmla="*/ 154 w 562"/>
              <a:gd name="T71" fmla="*/ 472 h 565"/>
              <a:gd name="T72" fmla="*/ 214 w 562"/>
              <a:gd name="T73" fmla="*/ 501 h 565"/>
              <a:gd name="T74" fmla="*/ 281 w 562"/>
              <a:gd name="T75" fmla="*/ 511 h 565"/>
              <a:gd name="T76" fmla="*/ 348 w 562"/>
              <a:gd name="T77" fmla="*/ 501 h 565"/>
              <a:gd name="T78" fmla="*/ 407 w 562"/>
              <a:gd name="T79" fmla="*/ 472 h 565"/>
              <a:gd name="T80" fmla="*/ 455 w 562"/>
              <a:gd name="T81" fmla="*/ 427 h 565"/>
              <a:gd name="T82" fmla="*/ 489 w 562"/>
              <a:gd name="T83" fmla="*/ 371 h 565"/>
              <a:gd name="T84" fmla="*/ 506 w 562"/>
              <a:gd name="T85" fmla="*/ 305 h 565"/>
              <a:gd name="T86" fmla="*/ 561 w 562"/>
              <a:gd name="T87" fmla="*/ 289 h 56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62" h="565">
                <a:moveTo>
                  <a:pt x="561" y="289"/>
                </a:moveTo>
                <a:lnTo>
                  <a:pt x="559" y="311"/>
                </a:lnTo>
                <a:lnTo>
                  <a:pt x="555" y="339"/>
                </a:lnTo>
                <a:lnTo>
                  <a:pt x="548" y="366"/>
                </a:lnTo>
                <a:lnTo>
                  <a:pt x="538" y="392"/>
                </a:lnTo>
                <a:lnTo>
                  <a:pt x="526" y="416"/>
                </a:lnTo>
                <a:lnTo>
                  <a:pt x="512" y="440"/>
                </a:lnTo>
                <a:lnTo>
                  <a:pt x="496" y="462"/>
                </a:lnTo>
                <a:lnTo>
                  <a:pt x="478" y="482"/>
                </a:lnTo>
                <a:lnTo>
                  <a:pt x="458" y="500"/>
                </a:lnTo>
                <a:lnTo>
                  <a:pt x="436" y="516"/>
                </a:lnTo>
                <a:lnTo>
                  <a:pt x="414" y="530"/>
                </a:lnTo>
                <a:lnTo>
                  <a:pt x="389" y="543"/>
                </a:lnTo>
                <a:lnTo>
                  <a:pt x="364" y="552"/>
                </a:lnTo>
                <a:lnTo>
                  <a:pt x="337" y="559"/>
                </a:lnTo>
                <a:lnTo>
                  <a:pt x="309" y="563"/>
                </a:lnTo>
                <a:lnTo>
                  <a:pt x="280" y="564"/>
                </a:lnTo>
                <a:lnTo>
                  <a:pt x="252" y="563"/>
                </a:lnTo>
                <a:lnTo>
                  <a:pt x="224" y="559"/>
                </a:lnTo>
                <a:lnTo>
                  <a:pt x="198" y="552"/>
                </a:lnTo>
                <a:lnTo>
                  <a:pt x="172" y="543"/>
                </a:lnTo>
                <a:lnTo>
                  <a:pt x="148" y="530"/>
                </a:lnTo>
                <a:lnTo>
                  <a:pt x="124" y="516"/>
                </a:lnTo>
                <a:lnTo>
                  <a:pt x="103" y="500"/>
                </a:lnTo>
                <a:lnTo>
                  <a:pt x="83" y="482"/>
                </a:lnTo>
                <a:lnTo>
                  <a:pt x="65" y="462"/>
                </a:lnTo>
                <a:lnTo>
                  <a:pt x="48" y="440"/>
                </a:lnTo>
                <a:lnTo>
                  <a:pt x="34" y="416"/>
                </a:lnTo>
                <a:lnTo>
                  <a:pt x="22" y="392"/>
                </a:lnTo>
                <a:lnTo>
                  <a:pt x="13" y="366"/>
                </a:lnTo>
                <a:lnTo>
                  <a:pt x="6" y="339"/>
                </a:lnTo>
                <a:lnTo>
                  <a:pt x="2" y="311"/>
                </a:lnTo>
                <a:lnTo>
                  <a:pt x="0" y="282"/>
                </a:lnTo>
                <a:lnTo>
                  <a:pt x="2" y="254"/>
                </a:lnTo>
                <a:lnTo>
                  <a:pt x="13" y="199"/>
                </a:lnTo>
                <a:lnTo>
                  <a:pt x="22" y="173"/>
                </a:lnTo>
                <a:lnTo>
                  <a:pt x="34" y="149"/>
                </a:lnTo>
                <a:lnTo>
                  <a:pt x="48" y="125"/>
                </a:lnTo>
                <a:lnTo>
                  <a:pt x="65" y="103"/>
                </a:lnTo>
                <a:lnTo>
                  <a:pt x="83" y="83"/>
                </a:lnTo>
                <a:lnTo>
                  <a:pt x="103" y="65"/>
                </a:lnTo>
                <a:lnTo>
                  <a:pt x="124" y="49"/>
                </a:lnTo>
                <a:lnTo>
                  <a:pt x="148" y="34"/>
                </a:lnTo>
                <a:lnTo>
                  <a:pt x="172" y="22"/>
                </a:lnTo>
                <a:lnTo>
                  <a:pt x="198" y="13"/>
                </a:lnTo>
                <a:lnTo>
                  <a:pt x="224" y="6"/>
                </a:lnTo>
                <a:lnTo>
                  <a:pt x="252" y="1"/>
                </a:lnTo>
                <a:lnTo>
                  <a:pt x="280" y="0"/>
                </a:lnTo>
                <a:lnTo>
                  <a:pt x="309" y="1"/>
                </a:lnTo>
                <a:lnTo>
                  <a:pt x="337" y="6"/>
                </a:lnTo>
                <a:lnTo>
                  <a:pt x="364" y="13"/>
                </a:lnTo>
                <a:lnTo>
                  <a:pt x="389" y="22"/>
                </a:lnTo>
                <a:lnTo>
                  <a:pt x="414" y="34"/>
                </a:lnTo>
                <a:lnTo>
                  <a:pt x="436" y="49"/>
                </a:lnTo>
                <a:lnTo>
                  <a:pt x="458" y="65"/>
                </a:lnTo>
                <a:lnTo>
                  <a:pt x="478" y="83"/>
                </a:lnTo>
                <a:lnTo>
                  <a:pt x="496" y="103"/>
                </a:lnTo>
                <a:lnTo>
                  <a:pt x="512" y="125"/>
                </a:lnTo>
                <a:lnTo>
                  <a:pt x="526" y="149"/>
                </a:lnTo>
                <a:lnTo>
                  <a:pt x="538" y="173"/>
                </a:lnTo>
                <a:lnTo>
                  <a:pt x="548" y="199"/>
                </a:lnTo>
                <a:lnTo>
                  <a:pt x="555" y="226"/>
                </a:lnTo>
                <a:lnTo>
                  <a:pt x="561" y="282"/>
                </a:lnTo>
                <a:lnTo>
                  <a:pt x="508" y="282"/>
                </a:lnTo>
                <a:lnTo>
                  <a:pt x="506" y="259"/>
                </a:lnTo>
                <a:lnTo>
                  <a:pt x="503" y="237"/>
                </a:lnTo>
                <a:lnTo>
                  <a:pt x="497" y="215"/>
                </a:lnTo>
                <a:lnTo>
                  <a:pt x="489" y="194"/>
                </a:lnTo>
                <a:lnTo>
                  <a:pt x="480" y="174"/>
                </a:lnTo>
                <a:lnTo>
                  <a:pt x="468" y="155"/>
                </a:lnTo>
                <a:lnTo>
                  <a:pt x="455" y="137"/>
                </a:lnTo>
                <a:lnTo>
                  <a:pt x="441" y="121"/>
                </a:lnTo>
                <a:lnTo>
                  <a:pt x="424" y="106"/>
                </a:lnTo>
                <a:lnTo>
                  <a:pt x="407" y="93"/>
                </a:lnTo>
                <a:lnTo>
                  <a:pt x="388" y="81"/>
                </a:lnTo>
                <a:lnTo>
                  <a:pt x="369" y="72"/>
                </a:lnTo>
                <a:lnTo>
                  <a:pt x="348" y="64"/>
                </a:lnTo>
                <a:lnTo>
                  <a:pt x="327" y="58"/>
                </a:lnTo>
                <a:lnTo>
                  <a:pt x="304" y="55"/>
                </a:lnTo>
                <a:lnTo>
                  <a:pt x="281" y="53"/>
                </a:lnTo>
                <a:lnTo>
                  <a:pt x="258" y="55"/>
                </a:lnTo>
                <a:lnTo>
                  <a:pt x="235" y="58"/>
                </a:lnTo>
                <a:lnTo>
                  <a:pt x="214" y="64"/>
                </a:lnTo>
                <a:lnTo>
                  <a:pt x="193" y="72"/>
                </a:lnTo>
                <a:lnTo>
                  <a:pt x="173" y="81"/>
                </a:lnTo>
                <a:lnTo>
                  <a:pt x="154" y="93"/>
                </a:lnTo>
                <a:lnTo>
                  <a:pt x="137" y="106"/>
                </a:lnTo>
                <a:lnTo>
                  <a:pt x="468" y="410"/>
                </a:lnTo>
                <a:lnTo>
                  <a:pt x="455" y="427"/>
                </a:lnTo>
                <a:lnTo>
                  <a:pt x="440" y="444"/>
                </a:lnTo>
                <a:lnTo>
                  <a:pt x="424" y="458"/>
                </a:lnTo>
                <a:lnTo>
                  <a:pt x="93" y="155"/>
                </a:lnTo>
                <a:lnTo>
                  <a:pt x="82" y="174"/>
                </a:lnTo>
                <a:lnTo>
                  <a:pt x="72" y="194"/>
                </a:lnTo>
                <a:lnTo>
                  <a:pt x="64" y="215"/>
                </a:lnTo>
                <a:lnTo>
                  <a:pt x="59" y="237"/>
                </a:lnTo>
                <a:lnTo>
                  <a:pt x="55" y="259"/>
                </a:lnTo>
                <a:lnTo>
                  <a:pt x="54" y="282"/>
                </a:lnTo>
                <a:lnTo>
                  <a:pt x="55" y="305"/>
                </a:lnTo>
                <a:lnTo>
                  <a:pt x="59" y="328"/>
                </a:lnTo>
                <a:lnTo>
                  <a:pt x="64" y="350"/>
                </a:lnTo>
                <a:lnTo>
                  <a:pt x="72" y="371"/>
                </a:lnTo>
                <a:lnTo>
                  <a:pt x="82" y="391"/>
                </a:lnTo>
                <a:lnTo>
                  <a:pt x="93" y="410"/>
                </a:lnTo>
                <a:lnTo>
                  <a:pt x="106" y="427"/>
                </a:lnTo>
                <a:lnTo>
                  <a:pt x="121" y="444"/>
                </a:lnTo>
                <a:lnTo>
                  <a:pt x="137" y="459"/>
                </a:lnTo>
                <a:lnTo>
                  <a:pt x="154" y="472"/>
                </a:lnTo>
                <a:lnTo>
                  <a:pt x="173" y="483"/>
                </a:lnTo>
                <a:lnTo>
                  <a:pt x="193" y="493"/>
                </a:lnTo>
                <a:lnTo>
                  <a:pt x="214" y="501"/>
                </a:lnTo>
                <a:lnTo>
                  <a:pt x="235" y="506"/>
                </a:lnTo>
                <a:lnTo>
                  <a:pt x="258" y="510"/>
                </a:lnTo>
                <a:lnTo>
                  <a:pt x="281" y="511"/>
                </a:lnTo>
                <a:lnTo>
                  <a:pt x="304" y="510"/>
                </a:lnTo>
                <a:lnTo>
                  <a:pt x="327" y="506"/>
                </a:lnTo>
                <a:lnTo>
                  <a:pt x="348" y="501"/>
                </a:lnTo>
                <a:lnTo>
                  <a:pt x="369" y="493"/>
                </a:lnTo>
                <a:lnTo>
                  <a:pt x="388" y="483"/>
                </a:lnTo>
                <a:lnTo>
                  <a:pt x="407" y="472"/>
                </a:lnTo>
                <a:lnTo>
                  <a:pt x="424" y="458"/>
                </a:lnTo>
                <a:lnTo>
                  <a:pt x="440" y="444"/>
                </a:lnTo>
                <a:lnTo>
                  <a:pt x="455" y="427"/>
                </a:lnTo>
                <a:lnTo>
                  <a:pt x="468" y="410"/>
                </a:lnTo>
                <a:lnTo>
                  <a:pt x="480" y="391"/>
                </a:lnTo>
                <a:lnTo>
                  <a:pt x="489" y="371"/>
                </a:lnTo>
                <a:lnTo>
                  <a:pt x="497" y="350"/>
                </a:lnTo>
                <a:lnTo>
                  <a:pt x="503" y="328"/>
                </a:lnTo>
                <a:lnTo>
                  <a:pt x="506" y="305"/>
                </a:lnTo>
                <a:lnTo>
                  <a:pt x="508" y="282"/>
                </a:lnTo>
                <a:lnTo>
                  <a:pt x="561" y="282"/>
                </a:lnTo>
                <a:lnTo>
                  <a:pt x="561" y="289"/>
                </a:lnTo>
              </a:path>
            </a:pathLst>
          </a:custGeom>
          <a:solidFill>
            <a:srgbClr val="CC0000"/>
          </a:solidFill>
          <a:ln w="12700" cap="rnd" cmpd="sng">
            <a:solidFill>
              <a:srgbClr val="FF0054"/>
            </a:solidFill>
            <a:prstDash val="solid"/>
            <a:round/>
            <a:headEnd type="none" w="med" len="med"/>
            <a:tailEnd type="none" w="med" len="med"/>
          </a:ln>
          <a:effectLst>
            <a:outerShdw dist="107763" dir="2700000" algn="ctr" rotWithShape="0">
              <a:schemeClr val="bg2"/>
            </a:outerShdw>
          </a:effectLst>
        </p:spPr>
        <p:txBody>
          <a:bodyPr/>
          <a:lstStyle/>
          <a:p>
            <a:endParaRPr lang="en-US"/>
          </a:p>
        </p:txBody>
      </p:sp>
      <p:pic>
        <p:nvPicPr>
          <p:cNvPr id="112645" name="Picture 89" descr="Screen shot 2010-02-24 a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276600"/>
            <a:ext cx="3848100"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226732"/>
      </p:ext>
    </p:extLst>
  </p:cSld>
  <p:clrMapOvr>
    <a:masterClrMapping/>
  </p:clrMapOvr>
  <p:transition>
    <p:wipe dir="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noFill/>
        </p:spPr>
        <p:txBody>
          <a:bodyPr lIns="90488" tIns="44450" rIns="90488" bIns="44450" anchorCtr="1"/>
          <a:lstStyle/>
          <a:p>
            <a:r>
              <a:rPr lang="en-US" altLang="en-US" b="1"/>
              <a:t>Changing the Wording</a:t>
            </a:r>
          </a:p>
        </p:txBody>
      </p:sp>
      <p:sp>
        <p:nvSpPr>
          <p:cNvPr id="113667" name="Rectangle 89"/>
          <p:cNvSpPr>
            <a:spLocks noChangeArrowheads="1"/>
          </p:cNvSpPr>
          <p:nvPr/>
        </p:nvSpPr>
        <p:spPr bwMode="auto">
          <a:xfrm>
            <a:off x="457200" y="1219200"/>
            <a:ext cx="8153400" cy="95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800" dirty="0">
                <a:latin typeface="+mj-lt"/>
              </a:rPr>
              <a:t>Changing the title of the graph can influence the reader.</a:t>
            </a:r>
          </a:p>
        </p:txBody>
      </p:sp>
      <p:sp>
        <p:nvSpPr>
          <p:cNvPr id="113668" name="Rectangle 93"/>
          <p:cNvSpPr>
            <a:spLocks noChangeArrowheads="1"/>
          </p:cNvSpPr>
          <p:nvPr/>
        </p:nvSpPr>
        <p:spPr bwMode="auto">
          <a:xfrm>
            <a:off x="533400" y="2133600"/>
            <a:ext cx="39624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800">
                <a:latin typeface="+mj-lt"/>
              </a:rPr>
              <a:t>We’re not doing so well.</a:t>
            </a:r>
          </a:p>
        </p:txBody>
      </p:sp>
      <p:sp>
        <p:nvSpPr>
          <p:cNvPr id="113669" name="Rectangle 94"/>
          <p:cNvSpPr>
            <a:spLocks noChangeArrowheads="1"/>
          </p:cNvSpPr>
          <p:nvPr/>
        </p:nvSpPr>
        <p:spPr bwMode="auto">
          <a:xfrm>
            <a:off x="5029200" y="2133600"/>
            <a:ext cx="3505200"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800">
                <a:latin typeface="+mj-lt"/>
              </a:rPr>
              <a:t>Still in prime years!</a:t>
            </a:r>
          </a:p>
        </p:txBody>
      </p:sp>
      <p:pic>
        <p:nvPicPr>
          <p:cNvPr id="113670" name="Picture 7" descr="Page 110a.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667000"/>
            <a:ext cx="3505200" cy="318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71" name="Picture 8" descr="Page 110b.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667000"/>
            <a:ext cx="34861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0422109"/>
      </p:ext>
    </p:extLst>
  </p:cSld>
  <p:clrMapOvr>
    <a:masterClrMapping/>
  </p:clrMapOvr>
  <p:transition>
    <p:wipe dir="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81000" y="274638"/>
            <a:ext cx="8534400" cy="1143000"/>
          </a:xfrm>
          <a:noFill/>
        </p:spPr>
        <p:txBody>
          <a:bodyPr lIns="90488" tIns="44450" rIns="90488" bIns="44450" anchorCtr="1"/>
          <a:lstStyle/>
          <a:p>
            <a:r>
              <a:rPr lang="en-US" altLang="en-US" b="1"/>
              <a:t>Knowing only central tendency</a:t>
            </a:r>
          </a:p>
        </p:txBody>
      </p:sp>
      <p:sp>
        <p:nvSpPr>
          <p:cNvPr id="114691" name="Rectangle 3"/>
          <p:cNvSpPr>
            <a:spLocks noChangeArrowheads="1"/>
          </p:cNvSpPr>
          <p:nvPr/>
        </p:nvSpPr>
        <p:spPr bwMode="auto">
          <a:xfrm>
            <a:off x="533400" y="1371600"/>
            <a:ext cx="7772400" cy="137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lvl1pPr eaLnBrk="0" hangingPunct="0">
              <a:defRPr sz="3200">
                <a:solidFill>
                  <a:schemeClr val="tx1"/>
                </a:solidFill>
                <a:latin typeface="Times New Roman" panose="02020603050405020304" pitchFamily="18" charset="0"/>
                <a:cs typeface="Arial" panose="020B0604020202020204" pitchFamily="34" charset="0"/>
              </a:defRPr>
            </a:lvl1pPr>
            <a:lvl2pPr marL="742950" indent="-285750" eaLnBrk="0" hangingPunct="0">
              <a:defRPr sz="3200">
                <a:solidFill>
                  <a:schemeClr val="tx1"/>
                </a:solidFill>
                <a:latin typeface="Times New Roman" panose="02020603050405020304" pitchFamily="18" charset="0"/>
                <a:cs typeface="Arial" panose="020B0604020202020204" pitchFamily="34" charset="0"/>
              </a:defRPr>
            </a:lvl2pPr>
            <a:lvl3pPr marL="1143000" indent="-228600" eaLnBrk="0" hangingPunct="0">
              <a:defRPr sz="3200">
                <a:solidFill>
                  <a:schemeClr val="tx1"/>
                </a:solidFill>
                <a:latin typeface="Times New Roman" panose="02020603050405020304" pitchFamily="18" charset="0"/>
                <a:cs typeface="Arial" panose="020B0604020202020204" pitchFamily="34" charset="0"/>
              </a:defRPr>
            </a:lvl3pPr>
            <a:lvl4pPr marL="1600200" indent="-228600" eaLnBrk="0" hangingPunct="0">
              <a:defRPr sz="3200">
                <a:solidFill>
                  <a:schemeClr val="tx1"/>
                </a:solidFill>
                <a:latin typeface="Times New Roman" panose="02020603050405020304" pitchFamily="18" charset="0"/>
                <a:cs typeface="Arial" panose="020B0604020202020204" pitchFamily="34" charset="0"/>
              </a:defRPr>
            </a:lvl4pPr>
            <a:lvl5pPr marL="2057400" indent="-228600" eaLnBrk="0" hangingPunct="0">
              <a:defRPr sz="3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20000"/>
              </a:spcBef>
              <a:spcAft>
                <a:spcPct val="0"/>
              </a:spcAft>
              <a:buClr>
                <a:srgbClr val="8E0D30"/>
              </a:buClr>
              <a:buChar char="•"/>
              <a:defRPr sz="3200">
                <a:solidFill>
                  <a:schemeClr val="tx1"/>
                </a:solidFill>
                <a:latin typeface="Times New Roman" panose="02020603050405020304" pitchFamily="18" charset="0"/>
                <a:cs typeface="Arial" panose="020B0604020202020204" pitchFamily="34" charset="0"/>
              </a:defRPr>
            </a:lvl9pPr>
          </a:lstStyle>
          <a:p>
            <a:pPr>
              <a:spcBef>
                <a:spcPct val="50000"/>
              </a:spcBef>
              <a:buClrTx/>
              <a:buFontTx/>
              <a:buNone/>
            </a:pPr>
            <a:r>
              <a:rPr lang="en-US" altLang="en-US" sz="2800">
                <a:latin typeface="+mj-lt"/>
              </a:rPr>
              <a:t>Knowing ONLY the central tendency might lead one to purchase Model A. Knowing the variability as well may change one’s decision!</a:t>
            </a:r>
          </a:p>
        </p:txBody>
      </p:sp>
      <p:pic>
        <p:nvPicPr>
          <p:cNvPr id="114692" name="Picture 8" descr="Screen shot 2010-02-24 at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736850"/>
            <a:ext cx="5981700"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0636535"/>
      </p:ext>
    </p:extLst>
  </p:cSld>
  <p:clrMapOvr>
    <a:masterClrMapping/>
  </p:clrMapOvr>
  <p:transition>
    <p:wipe dir="r"/>
  </p:transition>
</p:sld>
</file>

<file path=ppt/theme/theme1.xml><?xml version="1.0" encoding="utf-8"?>
<a:theme xmlns:a="http://schemas.openxmlformats.org/drawingml/2006/main" name="1_SBE10">
  <a:themeElements>
    <a:clrScheme name="1_SBE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SBE10">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cs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cs typeface="Arial" charset="0"/>
          </a:defRPr>
        </a:defPPr>
      </a:lstStyle>
    </a:lnDef>
  </a:objectDefaults>
  <a:extraClrSchemeLst>
    <a:extraClrScheme>
      <a:clrScheme name="1_SBE10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SBE10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SBE10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SBE10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SBE10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SBE10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SBE10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SBE10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SBE10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SBE10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SBE10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SBE10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8823</TotalTime>
  <Pages>12</Pages>
  <Words>2381</Words>
  <Application>Microsoft Office PowerPoint</Application>
  <PresentationFormat>On-screen Show (4:3)</PresentationFormat>
  <Paragraphs>669</Paragraphs>
  <Slides>87</Slides>
  <Notes>77</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87</vt:i4>
      </vt:variant>
    </vt:vector>
  </HeadingPairs>
  <TitlesOfParts>
    <vt:vector size="96" baseType="lpstr">
      <vt:lpstr>Wingdings</vt:lpstr>
      <vt:lpstr>Times New Roman</vt:lpstr>
      <vt:lpstr>Arial</vt:lpstr>
      <vt:lpstr>Verdana</vt:lpstr>
      <vt:lpstr>Calibri</vt:lpstr>
      <vt:lpstr>Symbol</vt:lpstr>
      <vt:lpstr>1_SBE10</vt:lpstr>
      <vt:lpstr>Chart</vt:lpstr>
      <vt:lpstr>Equation</vt:lpstr>
      <vt:lpstr>PowerPoint Presentation</vt:lpstr>
      <vt:lpstr>Learning Objectives</vt:lpstr>
      <vt:lpstr>2.1</vt:lpstr>
      <vt:lpstr>Data Presentation</vt:lpstr>
      <vt:lpstr>Data Presentation</vt:lpstr>
      <vt:lpstr>Summary Table</vt:lpstr>
      <vt:lpstr>Data Presentation</vt:lpstr>
      <vt:lpstr>Bar Graph</vt:lpstr>
      <vt:lpstr>Data Presentation</vt:lpstr>
      <vt:lpstr>Pie Chart</vt:lpstr>
      <vt:lpstr>Data Presentation</vt:lpstr>
      <vt:lpstr>Pareto Diagram</vt:lpstr>
      <vt:lpstr>Summary</vt:lpstr>
      <vt:lpstr>Thinking Challenge</vt:lpstr>
      <vt:lpstr>Bar Graph Solution*</vt:lpstr>
      <vt:lpstr>Pie Chart Solution*</vt:lpstr>
      <vt:lpstr>Pareto Diagram Solution*</vt:lpstr>
      <vt:lpstr>2.2</vt:lpstr>
      <vt:lpstr>Data Presentation</vt:lpstr>
      <vt:lpstr>Dot Plot</vt:lpstr>
      <vt:lpstr>Data Presentation</vt:lpstr>
      <vt:lpstr>Stem-and-Leaf Display</vt:lpstr>
      <vt:lpstr>Data Presentation</vt:lpstr>
      <vt:lpstr>PowerPoint Presentation</vt:lpstr>
      <vt:lpstr>Histogram</vt:lpstr>
      <vt:lpstr>Summary</vt:lpstr>
      <vt:lpstr>Summary</vt:lpstr>
      <vt:lpstr>2.3</vt:lpstr>
      <vt:lpstr>Two Characteristics</vt:lpstr>
      <vt:lpstr>Two Characteristics</vt:lpstr>
      <vt:lpstr>Mean</vt:lpstr>
      <vt:lpstr>Example</vt:lpstr>
      <vt:lpstr>Symbols for the Sample and Population Mean</vt:lpstr>
      <vt:lpstr>Median</vt:lpstr>
      <vt:lpstr>Median Example Odd-Sized Sample</vt:lpstr>
      <vt:lpstr>Median Example Even-Sized Sample</vt:lpstr>
      <vt:lpstr>Skewed</vt:lpstr>
      <vt:lpstr>Shape</vt:lpstr>
      <vt:lpstr>Mode</vt:lpstr>
      <vt:lpstr>Mode Example</vt:lpstr>
      <vt:lpstr>Thinking Challenge</vt:lpstr>
      <vt:lpstr>Solution</vt:lpstr>
      <vt:lpstr>Solution (cont)</vt:lpstr>
      <vt:lpstr>2.4</vt:lpstr>
      <vt:lpstr>Range</vt:lpstr>
      <vt:lpstr>Variance &amp;  Standard Deviation</vt:lpstr>
      <vt:lpstr>Sample Variance Formula</vt:lpstr>
      <vt:lpstr>Sample Standard Deviation Formula</vt:lpstr>
      <vt:lpstr>Symbols for Variance and Standard Deviation</vt:lpstr>
      <vt:lpstr>Example</vt:lpstr>
      <vt:lpstr>Thinking Challenge</vt:lpstr>
      <vt:lpstr>Thinking Challenge Solution</vt:lpstr>
      <vt:lpstr>2.6</vt:lpstr>
      <vt:lpstr>Numerical Measures of Relative Standing: Percentiles</vt:lpstr>
      <vt:lpstr>Quartiles</vt:lpstr>
      <vt:lpstr>Percentile Example</vt:lpstr>
      <vt:lpstr>Outlier</vt:lpstr>
      <vt:lpstr>Quartiles Review</vt:lpstr>
      <vt:lpstr>Quartile (Q2) Example </vt:lpstr>
      <vt:lpstr>Quartile (Q1) Example </vt:lpstr>
      <vt:lpstr>Quartile (Q3) Example </vt:lpstr>
      <vt:lpstr>Interquartile Range</vt:lpstr>
      <vt:lpstr>Thinking Challenge</vt:lpstr>
      <vt:lpstr>Quartile Solution*</vt:lpstr>
      <vt:lpstr>Quartile Solution*</vt:lpstr>
      <vt:lpstr>Interquartile Range Solution*</vt:lpstr>
      <vt:lpstr>Box Plot</vt:lpstr>
      <vt:lpstr>Box Plot</vt:lpstr>
      <vt:lpstr>Box Plot</vt:lpstr>
      <vt:lpstr>Shape &amp; Box Plot</vt:lpstr>
      <vt:lpstr>2.8</vt:lpstr>
      <vt:lpstr>Graphing Bivariate Relationships</vt:lpstr>
      <vt:lpstr>Scattergram Example</vt:lpstr>
      <vt:lpstr>Scattergram Example</vt:lpstr>
      <vt:lpstr>2.9</vt:lpstr>
      <vt:lpstr>Time Series Plot</vt:lpstr>
      <vt:lpstr>Time Series Plot Example</vt:lpstr>
      <vt:lpstr>Time Series Plot Example</vt:lpstr>
      <vt:lpstr>2.10</vt:lpstr>
      <vt:lpstr>Errors in Presenting Data</vt:lpstr>
      <vt:lpstr>Reader Equates Area to Value</vt:lpstr>
      <vt:lpstr>No Relative Basis</vt:lpstr>
      <vt:lpstr>Compressing  Vertical Axis</vt:lpstr>
      <vt:lpstr>No Zero Point  on Vertical Axis</vt:lpstr>
      <vt:lpstr>Gap in the Vertical Axis</vt:lpstr>
      <vt:lpstr>Changing the Wording</vt:lpstr>
      <vt:lpstr>Knowing only central tendency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 1: Statistics, Data, and Statistical Thinking</dc:title>
  <dc:subject>Statistics, 10/e</dc:subject>
  <dc:creator>John J. McGill/ Lyn Noble</dc:creator>
  <cp:keywords>chap. 1, introduction, McClave, Benson, Sincich</cp:keywords>
  <dc:description>Address questions or comments to:_x000d_
Lyn Noble_x000d_
Dept of Mathematics_x000d_
11901 Beach Blvd_x000d_
Jacksonville FL 32246_x000d_
lnoble@fccj.edu</dc:description>
  <cp:lastModifiedBy>Abhimanyu Gupta</cp:lastModifiedBy>
  <cp:revision>106</cp:revision>
  <cp:lastPrinted>1995-07-12T15:45:58Z</cp:lastPrinted>
  <dcterms:created xsi:type="dcterms:W3CDTF">1995-07-12T11:26:58Z</dcterms:created>
  <dcterms:modified xsi:type="dcterms:W3CDTF">2018-08-24T12:53:32Z</dcterms:modified>
</cp:coreProperties>
</file>