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52" r:id="rId1"/>
  </p:sldMasterIdLst>
  <p:notesMasterIdLst>
    <p:notesMasterId r:id="rId51"/>
  </p:notesMasterIdLst>
  <p:handoutMasterIdLst>
    <p:handoutMasterId r:id="rId52"/>
  </p:handoutMasterIdLst>
  <p:sldIdLst>
    <p:sldId id="271" r:id="rId2"/>
    <p:sldId id="436" r:id="rId3"/>
    <p:sldId id="437" r:id="rId4"/>
    <p:sldId id="438" r:id="rId5"/>
    <p:sldId id="439" r:id="rId6"/>
    <p:sldId id="440" r:id="rId7"/>
    <p:sldId id="441" r:id="rId8"/>
    <p:sldId id="442" r:id="rId9"/>
    <p:sldId id="443" r:id="rId10"/>
    <p:sldId id="444" r:id="rId11"/>
    <p:sldId id="445" r:id="rId12"/>
    <p:sldId id="446" r:id="rId13"/>
    <p:sldId id="447" r:id="rId14"/>
    <p:sldId id="450" r:id="rId15"/>
    <p:sldId id="452" r:id="rId16"/>
    <p:sldId id="453" r:id="rId17"/>
    <p:sldId id="454" r:id="rId18"/>
    <p:sldId id="455" r:id="rId19"/>
    <p:sldId id="456" r:id="rId20"/>
    <p:sldId id="457" r:id="rId21"/>
    <p:sldId id="458" r:id="rId22"/>
    <p:sldId id="459" r:id="rId23"/>
    <p:sldId id="460" r:id="rId24"/>
    <p:sldId id="461" r:id="rId25"/>
    <p:sldId id="462" r:id="rId26"/>
    <p:sldId id="463" r:id="rId27"/>
    <p:sldId id="464" r:id="rId28"/>
    <p:sldId id="465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474" r:id="rId38"/>
    <p:sldId id="475" r:id="rId39"/>
    <p:sldId id="476" r:id="rId40"/>
    <p:sldId id="477" r:id="rId41"/>
    <p:sldId id="478" r:id="rId42"/>
    <p:sldId id="479" r:id="rId43"/>
    <p:sldId id="480" r:id="rId44"/>
    <p:sldId id="481" r:id="rId45"/>
    <p:sldId id="482" r:id="rId46"/>
    <p:sldId id="483" r:id="rId47"/>
    <p:sldId id="484" r:id="rId48"/>
    <p:sldId id="485" r:id="rId49"/>
    <p:sldId id="486" r:id="rId50"/>
  </p:sldIdLst>
  <p:sldSz cx="9144000" cy="6858000" type="screen4x3"/>
  <p:notesSz cx="6858000" cy="9144000"/>
  <p:embeddedFontLst>
    <p:embeddedFont>
      <p:font typeface="Verdana" panose="020B0604030504040204" pitchFamily="34" charset="0"/>
      <p:regular r:id="rId53"/>
      <p:bold r:id="rId54"/>
      <p:italic r:id="rId55"/>
      <p:boldItalic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rvis01" initials="j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EDA07C"/>
    <a:srgbClr val="C5AED3"/>
    <a:srgbClr val="FFE3A2"/>
    <a:srgbClr val="E9F05A"/>
    <a:srgbClr val="61778D"/>
    <a:srgbClr val="8E0D30"/>
    <a:srgbClr val="CC66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8" autoAdjust="0"/>
    <p:restoredTop sz="91676" autoAdjust="0"/>
  </p:normalViewPr>
  <p:slideViewPr>
    <p:cSldViewPr>
      <p:cViewPr varScale="1">
        <p:scale>
          <a:sx n="62" d="100"/>
          <a:sy n="62" d="100"/>
        </p:scale>
        <p:origin x="132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64"/>
    </p:cViewPr>
  </p:sorterViewPr>
  <p:notesViewPr>
    <p:cSldViewPr>
      <p:cViewPr>
        <p:scale>
          <a:sx n="150" d="100"/>
          <a:sy n="150" d="100"/>
        </p:scale>
        <p:origin x="2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469900" y="850900"/>
            <a:ext cx="2794000" cy="210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469900" y="3517900"/>
            <a:ext cx="2794000" cy="210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469900" y="6184900"/>
            <a:ext cx="2794000" cy="2108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>
            <a:off x="3663950" y="11430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>
            <a:off x="3663950" y="14478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>
            <a:off x="3663950" y="20574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8" name="Line 8"/>
          <p:cNvSpPr>
            <a:spLocks noChangeShapeType="1"/>
          </p:cNvSpPr>
          <p:nvPr/>
        </p:nvSpPr>
        <p:spPr bwMode="auto">
          <a:xfrm>
            <a:off x="3663950" y="23622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9" name="Line 9"/>
          <p:cNvSpPr>
            <a:spLocks noChangeShapeType="1"/>
          </p:cNvSpPr>
          <p:nvPr/>
        </p:nvSpPr>
        <p:spPr bwMode="auto">
          <a:xfrm>
            <a:off x="3663950" y="26670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0" name="Line 10"/>
          <p:cNvSpPr>
            <a:spLocks noChangeShapeType="1"/>
          </p:cNvSpPr>
          <p:nvPr/>
        </p:nvSpPr>
        <p:spPr bwMode="auto">
          <a:xfrm>
            <a:off x="3663950" y="29718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1" name="Line 11"/>
          <p:cNvSpPr>
            <a:spLocks noChangeShapeType="1"/>
          </p:cNvSpPr>
          <p:nvPr/>
        </p:nvSpPr>
        <p:spPr bwMode="auto">
          <a:xfrm>
            <a:off x="3663950" y="17526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2" name="Line 12"/>
          <p:cNvSpPr>
            <a:spLocks noChangeShapeType="1"/>
          </p:cNvSpPr>
          <p:nvPr/>
        </p:nvSpPr>
        <p:spPr bwMode="auto">
          <a:xfrm>
            <a:off x="3663950" y="8382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3" name="Line 13"/>
          <p:cNvSpPr>
            <a:spLocks noChangeShapeType="1"/>
          </p:cNvSpPr>
          <p:nvPr/>
        </p:nvSpPr>
        <p:spPr bwMode="auto">
          <a:xfrm>
            <a:off x="3663950" y="38100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4" name="Line 14"/>
          <p:cNvSpPr>
            <a:spLocks noChangeShapeType="1"/>
          </p:cNvSpPr>
          <p:nvPr/>
        </p:nvSpPr>
        <p:spPr bwMode="auto">
          <a:xfrm>
            <a:off x="3663950" y="41148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5" name="Line 15"/>
          <p:cNvSpPr>
            <a:spLocks noChangeShapeType="1"/>
          </p:cNvSpPr>
          <p:nvPr/>
        </p:nvSpPr>
        <p:spPr bwMode="auto">
          <a:xfrm>
            <a:off x="3663950" y="47244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6" name="Line 16"/>
          <p:cNvSpPr>
            <a:spLocks noChangeShapeType="1"/>
          </p:cNvSpPr>
          <p:nvPr/>
        </p:nvSpPr>
        <p:spPr bwMode="auto">
          <a:xfrm>
            <a:off x="3663950" y="50292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7" name="Line 17"/>
          <p:cNvSpPr>
            <a:spLocks noChangeShapeType="1"/>
          </p:cNvSpPr>
          <p:nvPr/>
        </p:nvSpPr>
        <p:spPr bwMode="auto">
          <a:xfrm>
            <a:off x="3663950" y="53340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8" name="Line 18"/>
          <p:cNvSpPr>
            <a:spLocks noChangeShapeType="1"/>
          </p:cNvSpPr>
          <p:nvPr/>
        </p:nvSpPr>
        <p:spPr bwMode="auto">
          <a:xfrm>
            <a:off x="3663950" y="56388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9" name="Line 19"/>
          <p:cNvSpPr>
            <a:spLocks noChangeShapeType="1"/>
          </p:cNvSpPr>
          <p:nvPr/>
        </p:nvSpPr>
        <p:spPr bwMode="auto">
          <a:xfrm>
            <a:off x="3663950" y="44196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0" name="Line 20"/>
          <p:cNvSpPr>
            <a:spLocks noChangeShapeType="1"/>
          </p:cNvSpPr>
          <p:nvPr/>
        </p:nvSpPr>
        <p:spPr bwMode="auto">
          <a:xfrm>
            <a:off x="3663950" y="35052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1" name="Line 21"/>
          <p:cNvSpPr>
            <a:spLocks noChangeShapeType="1"/>
          </p:cNvSpPr>
          <p:nvPr/>
        </p:nvSpPr>
        <p:spPr bwMode="auto">
          <a:xfrm>
            <a:off x="3663950" y="64770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2" name="Line 22"/>
          <p:cNvSpPr>
            <a:spLocks noChangeShapeType="1"/>
          </p:cNvSpPr>
          <p:nvPr/>
        </p:nvSpPr>
        <p:spPr bwMode="auto">
          <a:xfrm>
            <a:off x="3663950" y="67818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3" name="Line 23"/>
          <p:cNvSpPr>
            <a:spLocks noChangeShapeType="1"/>
          </p:cNvSpPr>
          <p:nvPr/>
        </p:nvSpPr>
        <p:spPr bwMode="auto">
          <a:xfrm>
            <a:off x="3663950" y="73914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4" name="Line 24"/>
          <p:cNvSpPr>
            <a:spLocks noChangeShapeType="1"/>
          </p:cNvSpPr>
          <p:nvPr/>
        </p:nvSpPr>
        <p:spPr bwMode="auto">
          <a:xfrm>
            <a:off x="3663950" y="76962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5" name="Line 25"/>
          <p:cNvSpPr>
            <a:spLocks noChangeShapeType="1"/>
          </p:cNvSpPr>
          <p:nvPr/>
        </p:nvSpPr>
        <p:spPr bwMode="auto">
          <a:xfrm>
            <a:off x="3663950" y="80010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6" name="Line 26"/>
          <p:cNvSpPr>
            <a:spLocks noChangeShapeType="1"/>
          </p:cNvSpPr>
          <p:nvPr/>
        </p:nvSpPr>
        <p:spPr bwMode="auto">
          <a:xfrm>
            <a:off x="3663950" y="83058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7" name="Line 27"/>
          <p:cNvSpPr>
            <a:spLocks noChangeShapeType="1"/>
          </p:cNvSpPr>
          <p:nvPr/>
        </p:nvSpPr>
        <p:spPr bwMode="auto">
          <a:xfrm>
            <a:off x="3663950" y="70866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8" name="Line 28"/>
          <p:cNvSpPr>
            <a:spLocks noChangeShapeType="1"/>
          </p:cNvSpPr>
          <p:nvPr/>
        </p:nvSpPr>
        <p:spPr bwMode="auto">
          <a:xfrm>
            <a:off x="3663950" y="6172200"/>
            <a:ext cx="3111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9" name="Rectangle 29"/>
          <p:cNvSpPr>
            <a:spLocks noChangeArrowheads="1"/>
          </p:cNvSpPr>
          <p:nvPr/>
        </p:nvSpPr>
        <p:spPr bwMode="auto">
          <a:xfrm>
            <a:off x="76200" y="8823325"/>
            <a:ext cx="6705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50" name="Line 30"/>
          <p:cNvSpPr>
            <a:spLocks noChangeShapeType="1"/>
          </p:cNvSpPr>
          <p:nvPr/>
        </p:nvSpPr>
        <p:spPr bwMode="auto">
          <a:xfrm>
            <a:off x="469900" y="381000"/>
            <a:ext cx="629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1" name="Line 31"/>
          <p:cNvSpPr>
            <a:spLocks noChangeShapeType="1"/>
          </p:cNvSpPr>
          <p:nvPr/>
        </p:nvSpPr>
        <p:spPr bwMode="auto">
          <a:xfrm>
            <a:off x="469900" y="8763000"/>
            <a:ext cx="629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52" name="Rectangle 32"/>
          <p:cNvSpPr>
            <a:spLocks noChangeArrowheads="1"/>
          </p:cNvSpPr>
          <p:nvPr/>
        </p:nvSpPr>
        <p:spPr bwMode="auto">
          <a:xfrm>
            <a:off x="71438" y="8818563"/>
            <a:ext cx="671512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00"/>
              <a:t>	Statistics, 10/e	© 2007 Prentice-Hall, Inc.</a:t>
            </a:r>
          </a:p>
        </p:txBody>
      </p:sp>
      <p:sp>
        <p:nvSpPr>
          <p:cNvPr id="81953" name="Rectangle 33"/>
          <p:cNvSpPr>
            <a:spLocks noChangeArrowheads="1"/>
          </p:cNvSpPr>
          <p:nvPr/>
        </p:nvSpPr>
        <p:spPr bwMode="auto">
          <a:xfrm>
            <a:off x="71438" y="55563"/>
            <a:ext cx="67151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/>
              <a:t>	Chapter 1 	</a:t>
            </a:r>
            <a:r>
              <a:rPr lang="en-US" altLang="en-US" sz="1200" b="1"/>
              <a:t>Student Lecture Notes</a:t>
            </a:r>
            <a:r>
              <a:rPr lang="en-US" altLang="en-US" sz="1200"/>
              <a:t>	 1-</a:t>
            </a:r>
            <a:fld id="{10D74963-54D4-4A1F-9B6B-303B607DCD2F}" type="slidenum">
              <a:rPr lang="en-US" altLang="en-US" sz="1200"/>
              <a:pPr>
                <a:spcBef>
                  <a:spcPct val="0"/>
                </a:spcBef>
              </a:pPr>
              <a:t>‹#›</a:t>
            </a:fld>
            <a:endParaRPr lang="en-US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76600"/>
            <a:ext cx="5029200" cy="5181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11350" y="692150"/>
            <a:ext cx="3035300" cy="2273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Line 4"/>
          <p:cNvSpPr>
            <a:spLocks noChangeShapeType="1"/>
          </p:cNvSpPr>
          <p:nvPr/>
        </p:nvSpPr>
        <p:spPr bwMode="auto">
          <a:xfrm>
            <a:off x="920750" y="35814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920750" y="38862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>
            <a:off x="920750" y="41910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>
            <a:off x="920750" y="44958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Line 8"/>
          <p:cNvSpPr>
            <a:spLocks noChangeShapeType="1"/>
          </p:cNvSpPr>
          <p:nvPr/>
        </p:nvSpPr>
        <p:spPr bwMode="auto">
          <a:xfrm>
            <a:off x="920750" y="48006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1" name="Line 9"/>
          <p:cNvSpPr>
            <a:spLocks noChangeShapeType="1"/>
          </p:cNvSpPr>
          <p:nvPr/>
        </p:nvSpPr>
        <p:spPr bwMode="auto">
          <a:xfrm>
            <a:off x="920750" y="51054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>
            <a:off x="920750" y="51054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3" name="Line 11"/>
          <p:cNvSpPr>
            <a:spLocks noChangeShapeType="1"/>
          </p:cNvSpPr>
          <p:nvPr/>
        </p:nvSpPr>
        <p:spPr bwMode="auto">
          <a:xfrm>
            <a:off x="920750" y="54102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4" name="Line 12"/>
          <p:cNvSpPr>
            <a:spLocks noChangeShapeType="1"/>
          </p:cNvSpPr>
          <p:nvPr/>
        </p:nvSpPr>
        <p:spPr bwMode="auto">
          <a:xfrm>
            <a:off x="920750" y="57150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5" name="Line 13"/>
          <p:cNvSpPr>
            <a:spLocks noChangeShapeType="1"/>
          </p:cNvSpPr>
          <p:nvPr/>
        </p:nvSpPr>
        <p:spPr bwMode="auto">
          <a:xfrm>
            <a:off x="920750" y="60198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6" name="Line 14"/>
          <p:cNvSpPr>
            <a:spLocks noChangeShapeType="1"/>
          </p:cNvSpPr>
          <p:nvPr/>
        </p:nvSpPr>
        <p:spPr bwMode="auto">
          <a:xfrm>
            <a:off x="920750" y="63246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7" name="Line 15"/>
          <p:cNvSpPr>
            <a:spLocks noChangeShapeType="1"/>
          </p:cNvSpPr>
          <p:nvPr/>
        </p:nvSpPr>
        <p:spPr bwMode="auto">
          <a:xfrm>
            <a:off x="920750" y="66294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8" name="Line 16"/>
          <p:cNvSpPr>
            <a:spLocks noChangeShapeType="1"/>
          </p:cNvSpPr>
          <p:nvPr/>
        </p:nvSpPr>
        <p:spPr bwMode="auto">
          <a:xfrm>
            <a:off x="920750" y="69342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9" name="Line 17"/>
          <p:cNvSpPr>
            <a:spLocks noChangeShapeType="1"/>
          </p:cNvSpPr>
          <p:nvPr/>
        </p:nvSpPr>
        <p:spPr bwMode="auto">
          <a:xfrm>
            <a:off x="920750" y="72390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>
            <a:off x="920750" y="75438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1" name="Line 19"/>
          <p:cNvSpPr>
            <a:spLocks noChangeShapeType="1"/>
          </p:cNvSpPr>
          <p:nvPr/>
        </p:nvSpPr>
        <p:spPr bwMode="auto">
          <a:xfrm>
            <a:off x="920750" y="78486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2" name="Line 20"/>
          <p:cNvSpPr>
            <a:spLocks noChangeShapeType="1"/>
          </p:cNvSpPr>
          <p:nvPr/>
        </p:nvSpPr>
        <p:spPr bwMode="auto">
          <a:xfrm>
            <a:off x="920750" y="81534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3" name="Line 21"/>
          <p:cNvSpPr>
            <a:spLocks noChangeShapeType="1"/>
          </p:cNvSpPr>
          <p:nvPr/>
        </p:nvSpPr>
        <p:spPr bwMode="auto">
          <a:xfrm>
            <a:off x="920750" y="8458200"/>
            <a:ext cx="50165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4" name="Line 22"/>
          <p:cNvSpPr>
            <a:spLocks noChangeShapeType="1"/>
          </p:cNvSpPr>
          <p:nvPr/>
        </p:nvSpPr>
        <p:spPr bwMode="auto">
          <a:xfrm>
            <a:off x="165100" y="381000"/>
            <a:ext cx="652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5" name="Rectangle 23"/>
          <p:cNvSpPr>
            <a:spLocks noChangeArrowheads="1"/>
          </p:cNvSpPr>
          <p:nvPr/>
        </p:nvSpPr>
        <p:spPr bwMode="auto">
          <a:xfrm>
            <a:off x="71438" y="8818563"/>
            <a:ext cx="671512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000"/>
              <a:t>	Statistics, 10/e	© 2007 Prentice-Hall, Inc.</a:t>
            </a:r>
          </a:p>
        </p:txBody>
      </p:sp>
      <p:sp>
        <p:nvSpPr>
          <p:cNvPr id="49176" name="Line 24"/>
          <p:cNvSpPr>
            <a:spLocks noChangeShapeType="1"/>
          </p:cNvSpPr>
          <p:nvPr/>
        </p:nvSpPr>
        <p:spPr bwMode="auto">
          <a:xfrm>
            <a:off x="165100" y="8763000"/>
            <a:ext cx="652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77" name="Rectangle 25"/>
          <p:cNvSpPr>
            <a:spLocks noChangeArrowheads="1"/>
          </p:cNvSpPr>
          <p:nvPr/>
        </p:nvSpPr>
        <p:spPr bwMode="auto">
          <a:xfrm>
            <a:off x="71438" y="55563"/>
            <a:ext cx="67151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285750" algn="l"/>
                <a:tab pos="3257550" algn="ctr"/>
                <a:tab pos="645795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/>
              <a:t>	Chapter 1	</a:t>
            </a:r>
            <a:r>
              <a:rPr lang="en-US" altLang="en-US" sz="1200" b="1"/>
              <a:t>Instructor Notes</a:t>
            </a:r>
            <a:r>
              <a:rPr lang="en-US" altLang="en-US" sz="1200"/>
              <a:t>	1-</a:t>
            </a:r>
            <a:fld id="{A1F6A16B-5980-44B2-930D-5CB326A17BF4}" type="slidenum">
              <a:rPr lang="en-US" altLang="en-US" sz="1200"/>
              <a:pPr>
                <a:spcBef>
                  <a:spcPct val="0"/>
                </a:spcBef>
              </a:pPr>
              <a:t>‹#›</a:t>
            </a:fld>
            <a:endParaRPr lang="en-US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As a result of this class, you will be able to ...</a:t>
            </a:r>
          </a:p>
        </p:txBody>
      </p:sp>
      <p:sp>
        <p:nvSpPr>
          <p:cNvPr id="706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862302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801538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96452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:1, 1, 3</a:t>
            </a:r>
          </a:p>
        </p:txBody>
      </p:sp>
      <p:sp>
        <p:nvSpPr>
          <p:cNvPr id="737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490526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47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04640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57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925643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68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52187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778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654889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885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4094034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98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778542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715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40540245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49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8930746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:1, 1, 3</a:t>
            </a:r>
          </a:p>
        </p:txBody>
      </p:sp>
      <p:sp>
        <p:nvSpPr>
          <p:cNvPr id="870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2934622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80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689625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90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231909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01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555565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11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4592753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21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895374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31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8664854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42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7990076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52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8471721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62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2685442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72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8493862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83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0069857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:1, 1, 3</a:t>
            </a:r>
          </a:p>
        </p:txBody>
      </p:sp>
      <p:sp>
        <p:nvSpPr>
          <p:cNvPr id="993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9199212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03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2367756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13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7166043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0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813338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:1, 1, 3</a:t>
            </a:r>
          </a:p>
        </p:txBody>
      </p:sp>
      <p:sp>
        <p:nvSpPr>
          <p:cNvPr id="10342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0567857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3350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Mutually Exclusive</a:t>
            </a:r>
            <a:endParaRPr lang="en-US" altLang="en-US">
              <a:latin typeface="Arial" panose="020B0604020202020204" pitchFamily="34" charset="0"/>
            </a:endParaRPr>
          </a:p>
          <a:p>
            <a:r>
              <a:rPr lang="en-US" altLang="en-US">
                <a:latin typeface="Arial" panose="020B0604020202020204" pitchFamily="34" charset="0"/>
              </a:rPr>
              <a:t>What is the intersection of mutually exclusive events? </a:t>
            </a:r>
          </a:p>
          <a:p>
            <a:r>
              <a:rPr lang="en-US" altLang="en-US">
                <a:latin typeface="Arial" panose="020B0604020202020204" pitchFamily="34" charset="0"/>
              </a:rPr>
              <a:t>The null set.</a:t>
            </a:r>
          </a:p>
        </p:txBody>
      </p:sp>
      <p:sp>
        <p:nvSpPr>
          <p:cNvPr id="10547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222486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64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8474341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Try other examples using this table.</a:t>
            </a:r>
          </a:p>
        </p:txBody>
      </p:sp>
      <p:sp>
        <p:nvSpPr>
          <p:cNvPr id="1075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5661127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085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6478945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957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0239164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:1, 1, 3</a:t>
            </a:r>
          </a:p>
        </p:txBody>
      </p:sp>
      <p:sp>
        <p:nvSpPr>
          <p:cNvPr id="11059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3536007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16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723302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4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4423741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Try other examples using this table.</a:t>
            </a:r>
          </a:p>
        </p:txBody>
      </p:sp>
      <p:sp>
        <p:nvSpPr>
          <p:cNvPr id="11366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5098935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Let students solve first.  Allow about 20 minutes for this.</a:t>
            </a:r>
          </a:p>
        </p:txBody>
      </p:sp>
      <p:sp>
        <p:nvSpPr>
          <p:cNvPr id="11469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7940595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571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9835484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:1, 1, 3</a:t>
            </a:r>
          </a:p>
        </p:txBody>
      </p:sp>
      <p:sp>
        <p:nvSpPr>
          <p:cNvPr id="1167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79445014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77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32614945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Try other examples using this table.</a:t>
            </a:r>
          </a:p>
        </p:txBody>
      </p:sp>
      <p:sp>
        <p:nvSpPr>
          <p:cNvPr id="1187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42507161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98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106138482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Let students solve first.  Allow about 10 minutes for this.</a:t>
            </a:r>
          </a:p>
        </p:txBody>
      </p:sp>
      <p:sp>
        <p:nvSpPr>
          <p:cNvPr id="1208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40854353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185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12938" y="692150"/>
            <a:ext cx="3032125" cy="2273300"/>
          </a:xfrm>
          <a:ln cap="flat"/>
        </p:spPr>
      </p:sp>
    </p:spTree>
    <p:extLst>
      <p:ext uri="{BB962C8B-B14F-4D97-AF65-F5344CB8AC3E}">
        <p14:creationId xmlns:p14="http://schemas.microsoft.com/office/powerpoint/2010/main" val="2669959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14167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515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924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500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7927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872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12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70703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4483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84060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 userDrawn="1"/>
        </p:nvSpPr>
        <p:spPr bwMode="gray">
          <a:xfrm>
            <a:off x="0" y="6427788"/>
            <a:ext cx="9145588" cy="457200"/>
          </a:xfrm>
          <a:prstGeom prst="rect">
            <a:avLst/>
          </a:prstGeom>
          <a:solidFill>
            <a:srgbClr val="364395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TextBox 16"/>
          <p:cNvSpPr txBox="1">
            <a:spLocks noChangeArrowheads="1"/>
          </p:cNvSpPr>
          <p:nvPr userDrawn="1"/>
        </p:nvSpPr>
        <p:spPr bwMode="auto">
          <a:xfrm>
            <a:off x="3729038" y="6524625"/>
            <a:ext cx="40641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1200" dirty="0">
                <a:solidFill>
                  <a:srgbClr val="FFFFFF"/>
                </a:solidFill>
                <a:cs typeface="Times New Roman" panose="02020603050405020304" pitchFamily="18" charset="0"/>
              </a:rPr>
              <a:t>Copyright © 2018, 2014, and 2011  Pearson Education, Inc.</a:t>
            </a:r>
          </a:p>
        </p:txBody>
      </p:sp>
      <p:sp>
        <p:nvSpPr>
          <p:cNvPr id="10" name="TextBox 17"/>
          <p:cNvSpPr txBox="1">
            <a:spLocks noChangeArrowheads="1"/>
          </p:cNvSpPr>
          <p:nvPr userDrawn="1"/>
        </p:nvSpPr>
        <p:spPr bwMode="auto">
          <a:xfrm>
            <a:off x="7793205" y="6440405"/>
            <a:ext cx="1368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1800" dirty="0">
                <a:solidFill>
                  <a:srgbClr val="FFFFFF"/>
                </a:solidFill>
                <a:latin typeface="Arial" panose="020B0604020202020204" pitchFamily="34" charset="0"/>
              </a:rPr>
              <a:t>Slide - </a:t>
            </a:r>
            <a:fld id="{B1FB9865-ACD9-49F1-96B7-22B08E3BE1F1}" type="slidenum">
              <a:rPr lang="en-US" altLang="en-US" sz="1800" smtClean="0">
                <a:solidFill>
                  <a:srgbClr val="FFFFFF"/>
                </a:solidFill>
                <a:latin typeface="Arial" panose="020B0604020202020204" pitchFamily="34" charset="0"/>
              </a:rPr>
              <a:pPr eaLnBrk="1" hangingPunct="1">
                <a:defRPr/>
              </a:pPr>
              <a:t>‹#›</a:t>
            </a:fld>
            <a:endParaRPr lang="en-US" alt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Shape 40"/>
          <p:cNvPicPr preferRelativeResize="0"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6492875"/>
            <a:ext cx="1082675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 userDrawn="1"/>
        </p:nvSpPr>
        <p:spPr bwMode="auto">
          <a:xfrm>
            <a:off x="1608138" y="6545263"/>
            <a:ext cx="2120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50000"/>
              </a:spcBef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800">
                <a:solidFill>
                  <a:srgbClr val="3333FF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1100" b="1" spc="205" dirty="0">
                <a:solidFill>
                  <a:srgbClr val="FFFFFF"/>
                </a:solidFill>
                <a:ea typeface="Calibri" panose="020F0502020204030204" pitchFamily="34" charset="0"/>
                <a:cs typeface="+mn-cs"/>
              </a:rPr>
              <a:t>ALWAYS LEARNING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2" r:id="rId9"/>
    <p:sldLayoutId id="2147483667" r:id="rId10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None/>
        <a:defRPr sz="3200">
          <a:solidFill>
            <a:schemeClr val="tx1"/>
          </a:solidFill>
          <a:latin typeface="+mj-lt"/>
          <a:ea typeface="+mn-ea"/>
          <a:cs typeface="Times New Roman" panose="02020603050405020304" pitchFamily="18" charset="0"/>
        </a:defRPr>
      </a:lvl1pPr>
      <a:lvl2pPr marL="457200" indent="0" algn="l" rtl="0" eaLnBrk="0" fontAlgn="base" hangingPunct="0">
        <a:spcBef>
          <a:spcPct val="20000"/>
        </a:spcBef>
        <a:spcAft>
          <a:spcPct val="0"/>
        </a:spcAft>
        <a:buNone/>
        <a:defRPr sz="2800">
          <a:solidFill>
            <a:schemeClr val="tx1"/>
          </a:solidFill>
          <a:latin typeface="+mj-lt"/>
          <a:cs typeface="Times New Roman" panose="02020603050405020304" pitchFamily="18" charset="0"/>
        </a:defRPr>
      </a:lvl2pPr>
      <a:lvl3pPr marL="914400" indent="0" algn="l" rtl="0" eaLnBrk="0" fontAlgn="base" hangingPunct="0">
        <a:spcBef>
          <a:spcPct val="20000"/>
        </a:spcBef>
        <a:spcAft>
          <a:spcPct val="0"/>
        </a:spcAft>
        <a:buNone/>
        <a:defRPr sz="2400">
          <a:solidFill>
            <a:schemeClr val="tx1"/>
          </a:solidFill>
          <a:latin typeface="+mj-lt"/>
          <a:cs typeface="Times New Roman" panose="02020603050405020304" pitchFamily="18" charset="0"/>
        </a:defRPr>
      </a:lvl3pPr>
      <a:lvl4pPr marL="1371600" indent="0" algn="l" rtl="0" eaLnBrk="0" fontAlgn="base" hangingPunct="0">
        <a:spcBef>
          <a:spcPct val="20000"/>
        </a:spcBef>
        <a:spcAft>
          <a:spcPct val="0"/>
        </a:spcAft>
        <a:buNone/>
        <a:defRPr sz="2000">
          <a:solidFill>
            <a:schemeClr val="tx1"/>
          </a:solidFill>
          <a:latin typeface="+mj-lt"/>
          <a:cs typeface="Times New Roman" panose="02020603050405020304" pitchFamily="18" charset="0"/>
        </a:defRPr>
      </a:lvl4pPr>
      <a:lvl5pPr marL="1828800" indent="0" algn="l" rtl="0" eaLnBrk="0" fontAlgn="base" hangingPunct="0">
        <a:spcBef>
          <a:spcPct val="20000"/>
        </a:spcBef>
        <a:spcAft>
          <a:spcPct val="0"/>
        </a:spcAft>
        <a:buNone/>
        <a:defRPr sz="2000">
          <a:solidFill>
            <a:schemeClr val="tx1"/>
          </a:solidFill>
          <a:latin typeface="+mj-lt"/>
          <a:cs typeface="Times New Roman" panose="02020603050405020304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267200" y="2362200"/>
            <a:ext cx="4608512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/>
          <a:lstStyle>
            <a:lvl1pPr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45000"/>
              </a:spcBef>
              <a:buClr>
                <a:srgbClr val="0066CC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600" b="1" dirty="0">
                <a:solidFill>
                  <a:srgbClr val="364395"/>
                </a:solidFill>
              </a:rPr>
              <a:t>Chapter 3</a:t>
            </a:r>
          </a:p>
          <a:p>
            <a:pPr algn="ctr" eaLnBrk="1" hangingPunct="1">
              <a:lnSpc>
                <a:spcPct val="120000"/>
              </a:lnSpc>
              <a:spcBef>
                <a:spcPct val="45000"/>
              </a:spcBef>
              <a:buClr>
                <a:srgbClr val="0066CC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3600" b="1" dirty="0">
                <a:solidFill>
                  <a:srgbClr val="364395"/>
                </a:solidFill>
              </a:rPr>
              <a:t>Probability</a:t>
            </a:r>
          </a:p>
        </p:txBody>
      </p:sp>
      <p:pic>
        <p:nvPicPr>
          <p:cNvPr id="26626" name="Picture 2" descr="Inline 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4041107" cy="517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>
                <a:solidFill>
                  <a:srgbClr val="8E0D30"/>
                </a:solidFill>
              </a:rPr>
              <a:t>Learning Objectives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82763"/>
            <a:ext cx="8077200" cy="4114800"/>
          </a:xfrm>
        </p:spPr>
        <p:txBody>
          <a:bodyPr lIns="90488" tIns="44450" rIns="90488" bIns="44450"/>
          <a:lstStyle/>
          <a:p>
            <a:pPr marL="609600" indent="-609600">
              <a:spcBef>
                <a:spcPct val="33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/>
              <a:t>Develop probability as a measure of uncertainty</a:t>
            </a:r>
          </a:p>
          <a:p>
            <a:pPr marL="609600" indent="-609600">
              <a:spcBef>
                <a:spcPct val="33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/>
              <a:t>Introduce basic rules for finding probabilities</a:t>
            </a:r>
          </a:p>
          <a:p>
            <a:pPr marL="609600" indent="-609600">
              <a:spcBef>
                <a:spcPct val="33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/>
              <a:t>Use probability as a measure of reliability for an inference</a:t>
            </a:r>
          </a:p>
          <a:p>
            <a:pPr marL="609600" indent="-609600">
              <a:spcBef>
                <a:spcPct val="33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/>
              <a:t>Provide an advanced rule for finding probabilities</a:t>
            </a:r>
          </a:p>
        </p:txBody>
      </p:sp>
    </p:spTree>
    <p:extLst>
      <p:ext uri="{BB962C8B-B14F-4D97-AF65-F5344CB8AC3E}">
        <p14:creationId xmlns:p14="http://schemas.microsoft.com/office/powerpoint/2010/main" val="60545147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Thinking Challenge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4963"/>
            <a:ext cx="3848100" cy="4114800"/>
          </a:xfrm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  <a:buClr>
                <a:srgbClr val="8E0D30"/>
              </a:buClr>
            </a:pPr>
            <a:r>
              <a:rPr lang="en-US" altLang="en-US" sz="2800" dirty="0"/>
              <a:t>What’s the probability of getting a </a:t>
            </a:r>
            <a:r>
              <a:rPr lang="en-US" altLang="en-US" sz="2800" b="1" dirty="0"/>
              <a:t>head</a:t>
            </a:r>
            <a:r>
              <a:rPr lang="en-US" altLang="en-US" sz="2800" dirty="0"/>
              <a:t> on the toss of a single fair coin?  Use a scale from </a:t>
            </a:r>
            <a:r>
              <a:rPr lang="en-US" altLang="en-US" sz="2800" b="1" dirty="0">
                <a:solidFill>
                  <a:srgbClr val="8E0D30"/>
                </a:solidFill>
              </a:rPr>
              <a:t>0</a:t>
            </a:r>
            <a:r>
              <a:rPr lang="en-US" altLang="en-US" sz="2800" dirty="0"/>
              <a:t> (</a:t>
            </a:r>
            <a:r>
              <a:rPr lang="en-US" altLang="en-US" sz="2800" b="1" dirty="0"/>
              <a:t>no</a:t>
            </a:r>
            <a:r>
              <a:rPr lang="en-US" altLang="en-US" sz="2800" dirty="0"/>
              <a:t> </a:t>
            </a:r>
            <a:r>
              <a:rPr lang="en-US" altLang="en-US" sz="2800" b="1" dirty="0"/>
              <a:t>way</a:t>
            </a:r>
            <a:r>
              <a:rPr lang="en-US" altLang="en-US" sz="2800" dirty="0"/>
              <a:t>) to </a:t>
            </a:r>
            <a:r>
              <a:rPr lang="en-US" altLang="en-US" sz="2800" b="1" dirty="0">
                <a:solidFill>
                  <a:srgbClr val="8E0D30"/>
                </a:solidFill>
              </a:rPr>
              <a:t>1</a:t>
            </a:r>
            <a:r>
              <a:rPr lang="en-US" altLang="en-US" sz="2800" dirty="0">
                <a:solidFill>
                  <a:srgbClr val="8E0D30"/>
                </a:solidFill>
              </a:rPr>
              <a:t> </a:t>
            </a:r>
            <a:r>
              <a:rPr lang="en-US" altLang="en-US" sz="2800" dirty="0"/>
              <a:t>(</a:t>
            </a:r>
            <a:r>
              <a:rPr lang="en-US" altLang="en-US" sz="2800" b="1" dirty="0"/>
              <a:t>sure thing</a:t>
            </a:r>
            <a:r>
              <a:rPr lang="en-US" altLang="en-US" sz="2800" dirty="0"/>
              <a:t>).</a:t>
            </a:r>
          </a:p>
          <a:p>
            <a:pPr>
              <a:lnSpc>
                <a:spcPct val="90000"/>
              </a:lnSpc>
              <a:buClr>
                <a:srgbClr val="8E0D30"/>
              </a:buClr>
            </a:pPr>
            <a:r>
              <a:rPr lang="en-US" altLang="en-US" sz="2800" b="1" dirty="0"/>
              <a:t>So toss a coin twice.  </a:t>
            </a:r>
            <a:r>
              <a:rPr lang="en-US" altLang="en-US" sz="2800" dirty="0"/>
              <a:t>Do it!  Did you get one head &amp; one tail?  What’s it all mean?</a:t>
            </a:r>
          </a:p>
        </p:txBody>
      </p:sp>
      <p:graphicFrame>
        <p:nvGraphicFramePr>
          <p:cNvPr id="1026" name="Object 4">
            <a:hlinkClick r:id="" action="ppaction://ole?verb=0"/>
          </p:cNvPr>
          <p:cNvGraphicFramePr>
            <a:graphicFrameLocks noGrp="1"/>
          </p:cNvGraphicFramePr>
          <p:nvPr>
            <p:ph type="clipArt" sz="half" idx="2"/>
          </p:nvPr>
        </p:nvGraphicFramePr>
        <p:xfrm>
          <a:off x="5181600" y="2022475"/>
          <a:ext cx="3505200" cy="348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0" name="ClipArt" r:id="rId4" imgW="3533879" imgH="3505140" progId="MS_ClipArt_Gallery.2">
                  <p:embed/>
                </p:oleObj>
              </mc:Choice>
              <mc:Fallback>
                <p:oleObj name="ClipArt" r:id="rId4" imgW="3533879" imgH="3505140" progId="MS_ClipArt_Gallery.2">
                  <p:embed/>
                  <p:pic>
                    <p:nvPicPr>
                      <p:cNvPr id="1026" name="Object 4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022475"/>
                        <a:ext cx="3505200" cy="348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107763" dir="2700000" algn="ctr" rotWithShape="0">
                          <a:schemeClr val="bg2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911740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Many Repetitions!*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500438" y="5562600"/>
            <a:ext cx="3209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Number of Tosses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04838" y="1371600"/>
            <a:ext cx="27527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   Total Heads </a:t>
            </a:r>
            <a:br>
              <a:rPr lang="en-US" altLang="en-US" sz="2400"/>
            </a:br>
            <a:r>
              <a:rPr lang="en-US" altLang="en-US" sz="2400"/>
              <a:t>Number of Tosses</a:t>
            </a: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936750" y="2341563"/>
            <a:ext cx="0" cy="2620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855788" y="4968875"/>
            <a:ext cx="1635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1855788" y="4310063"/>
            <a:ext cx="1635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1855788" y="3652838"/>
            <a:ext cx="1635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1855788" y="2994025"/>
            <a:ext cx="1635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1855788" y="2335213"/>
            <a:ext cx="1635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1943100" y="4968875"/>
            <a:ext cx="5702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 flipV="1">
            <a:off x="1936750" y="4875213"/>
            <a:ext cx="0" cy="187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 flipV="1">
            <a:off x="3081338" y="4875213"/>
            <a:ext cx="0" cy="187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 flipV="1">
            <a:off x="4222750" y="4875213"/>
            <a:ext cx="0" cy="187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V="1">
            <a:off x="5365750" y="4875213"/>
            <a:ext cx="0" cy="187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V="1">
            <a:off x="6507163" y="4875213"/>
            <a:ext cx="0" cy="187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 flipV="1">
            <a:off x="7651750" y="4875213"/>
            <a:ext cx="0" cy="187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Freeform 18"/>
          <p:cNvSpPr>
            <a:spLocks/>
          </p:cNvSpPr>
          <p:nvPr/>
        </p:nvSpPr>
        <p:spPr bwMode="auto">
          <a:xfrm>
            <a:off x="1984375" y="2335213"/>
            <a:ext cx="5805488" cy="1976437"/>
          </a:xfrm>
          <a:custGeom>
            <a:avLst/>
            <a:gdLst>
              <a:gd name="T0" fmla="*/ 143649724 w 3657"/>
              <a:gd name="T1" fmla="*/ 2147483647 h 1245"/>
              <a:gd name="T2" fmla="*/ 360383172 w 3657"/>
              <a:gd name="T3" fmla="*/ 2091729132 h 1245"/>
              <a:gd name="T4" fmla="*/ 579636031 w 3657"/>
              <a:gd name="T5" fmla="*/ 1393645110 h 1245"/>
              <a:gd name="T6" fmla="*/ 796369429 w 3657"/>
              <a:gd name="T7" fmla="*/ 1045863772 h 1245"/>
              <a:gd name="T8" fmla="*/ 1013103026 w 3657"/>
              <a:gd name="T9" fmla="*/ 1393645110 h 1245"/>
              <a:gd name="T10" fmla="*/ 1232357374 w 3657"/>
              <a:gd name="T11" fmla="*/ 1625499336 h 1245"/>
              <a:gd name="T12" fmla="*/ 1449090772 w 3657"/>
              <a:gd name="T13" fmla="*/ 1393645110 h 1245"/>
              <a:gd name="T14" fmla="*/ 1668343929 w 3657"/>
              <a:gd name="T15" fmla="*/ 1393645110 h 1245"/>
              <a:gd name="T16" fmla="*/ 1885077328 w 3657"/>
              <a:gd name="T17" fmla="*/ 1237395524 h 1245"/>
              <a:gd name="T18" fmla="*/ 2101810726 w 3657"/>
              <a:gd name="T19" fmla="*/ 1255037400 h 1245"/>
              <a:gd name="T20" fmla="*/ 2147483647 w 3657"/>
              <a:gd name="T21" fmla="*/ 1393645110 h 1245"/>
              <a:gd name="T22" fmla="*/ 2147483647 w 3657"/>
              <a:gd name="T23" fmla="*/ 1512093171 h 1245"/>
              <a:gd name="T24" fmla="*/ 2147483647 w 3657"/>
              <a:gd name="T25" fmla="*/ 1716225299 h 1245"/>
              <a:gd name="T26" fmla="*/ 2147483647 w 3657"/>
              <a:gd name="T27" fmla="*/ 1693544701 h 1245"/>
              <a:gd name="T28" fmla="*/ 2147483647 w 3657"/>
              <a:gd name="T29" fmla="*/ 1764109031 h 1245"/>
              <a:gd name="T30" fmla="*/ 2147483647 w 3657"/>
              <a:gd name="T31" fmla="*/ 1829633051 h 1245"/>
              <a:gd name="T32" fmla="*/ 2147483647 w 3657"/>
              <a:gd name="T33" fmla="*/ 1801910556 h 1245"/>
              <a:gd name="T34" fmla="*/ 2147483647 w 3657"/>
              <a:gd name="T35" fmla="*/ 1859874906 h 1245"/>
              <a:gd name="T36" fmla="*/ 2147483647 w 3657"/>
              <a:gd name="T37" fmla="*/ 1834673360 h 1245"/>
              <a:gd name="T38" fmla="*/ 2147483647 w 3657"/>
              <a:gd name="T39" fmla="*/ 1811991175 h 1245"/>
              <a:gd name="T40" fmla="*/ 2147483647 w 3657"/>
              <a:gd name="T41" fmla="*/ 1789310577 h 1245"/>
              <a:gd name="T42" fmla="*/ 2147483647 w 3657"/>
              <a:gd name="T43" fmla="*/ 1771668701 h 1245"/>
              <a:gd name="T44" fmla="*/ 2147483647 w 3657"/>
              <a:gd name="T45" fmla="*/ 1817031484 h 1245"/>
              <a:gd name="T46" fmla="*/ 2147483647 w 3657"/>
              <a:gd name="T47" fmla="*/ 1859874906 h 1245"/>
              <a:gd name="T48" fmla="*/ 2147483647 w 3657"/>
              <a:gd name="T49" fmla="*/ 1895157071 h 1245"/>
              <a:gd name="T50" fmla="*/ 2147483647 w 3657"/>
              <a:gd name="T51" fmla="*/ 1930439236 h 1245"/>
              <a:gd name="T52" fmla="*/ 2147483647 w 3657"/>
              <a:gd name="T53" fmla="*/ 1859874906 h 1245"/>
              <a:gd name="T54" fmla="*/ 2147483647 w 3657"/>
              <a:gd name="T55" fmla="*/ 1842233030 h 1245"/>
              <a:gd name="T56" fmla="*/ 2147483647 w 3657"/>
              <a:gd name="T57" fmla="*/ 1824592742 h 1245"/>
              <a:gd name="T58" fmla="*/ 2147483647 w 3657"/>
              <a:gd name="T59" fmla="*/ 1764109031 h 1245"/>
              <a:gd name="T60" fmla="*/ 2147483647 w 3657"/>
              <a:gd name="T61" fmla="*/ 1799391195 h 1245"/>
              <a:gd name="T62" fmla="*/ 2147483647 w 3657"/>
              <a:gd name="T63" fmla="*/ 1872474886 h 1245"/>
              <a:gd name="T64" fmla="*/ 2147483647 w 3657"/>
              <a:gd name="T65" fmla="*/ 1943039215 h 1245"/>
              <a:gd name="T66" fmla="*/ 2147483647 w 3657"/>
              <a:gd name="T67" fmla="*/ 1963200452 h 1245"/>
              <a:gd name="T68" fmla="*/ 2147483647 w 3657"/>
              <a:gd name="T69" fmla="*/ 1963200452 h 1245"/>
              <a:gd name="T70" fmla="*/ 2147483647 w 3657"/>
              <a:gd name="T71" fmla="*/ 2008563235 h 1245"/>
              <a:gd name="T72" fmla="*/ 2147483647 w 3657"/>
              <a:gd name="T73" fmla="*/ 1963200452 h 1245"/>
              <a:gd name="T74" fmla="*/ 2147483647 w 3657"/>
              <a:gd name="T75" fmla="*/ 2008563235 h 1245"/>
              <a:gd name="T76" fmla="*/ 2147483647 w 3657"/>
              <a:gd name="T77" fmla="*/ 2091729132 h 1245"/>
              <a:gd name="T78" fmla="*/ 2147483647 w 3657"/>
              <a:gd name="T79" fmla="*/ 2046366348 h 1245"/>
              <a:gd name="T80" fmla="*/ 2147483647 w 3657"/>
              <a:gd name="T81" fmla="*/ 2076608204 h 1245"/>
              <a:gd name="T82" fmla="*/ 2147483647 w 3657"/>
              <a:gd name="T83" fmla="*/ 2091729132 h 124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657"/>
              <a:gd name="T127" fmla="*/ 0 h 1245"/>
              <a:gd name="T128" fmla="*/ 3657 w 3657"/>
              <a:gd name="T129" fmla="*/ 1245 h 1245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657" h="1245">
                <a:moveTo>
                  <a:pt x="0" y="0"/>
                </a:moveTo>
                <a:lnTo>
                  <a:pt x="27" y="830"/>
                </a:lnTo>
                <a:lnTo>
                  <a:pt x="57" y="1106"/>
                </a:lnTo>
                <a:lnTo>
                  <a:pt x="86" y="1244"/>
                </a:lnTo>
                <a:lnTo>
                  <a:pt x="114" y="995"/>
                </a:lnTo>
                <a:lnTo>
                  <a:pt x="143" y="830"/>
                </a:lnTo>
                <a:lnTo>
                  <a:pt x="172" y="710"/>
                </a:lnTo>
                <a:lnTo>
                  <a:pt x="200" y="622"/>
                </a:lnTo>
                <a:lnTo>
                  <a:pt x="230" y="553"/>
                </a:lnTo>
                <a:lnTo>
                  <a:pt x="259" y="498"/>
                </a:lnTo>
                <a:lnTo>
                  <a:pt x="287" y="453"/>
                </a:lnTo>
                <a:lnTo>
                  <a:pt x="316" y="415"/>
                </a:lnTo>
                <a:lnTo>
                  <a:pt x="345" y="510"/>
                </a:lnTo>
                <a:lnTo>
                  <a:pt x="373" y="593"/>
                </a:lnTo>
                <a:lnTo>
                  <a:pt x="402" y="553"/>
                </a:lnTo>
                <a:lnTo>
                  <a:pt x="432" y="622"/>
                </a:lnTo>
                <a:lnTo>
                  <a:pt x="459" y="683"/>
                </a:lnTo>
                <a:lnTo>
                  <a:pt x="489" y="645"/>
                </a:lnTo>
                <a:lnTo>
                  <a:pt x="518" y="612"/>
                </a:lnTo>
                <a:lnTo>
                  <a:pt x="546" y="581"/>
                </a:lnTo>
                <a:lnTo>
                  <a:pt x="575" y="553"/>
                </a:lnTo>
                <a:lnTo>
                  <a:pt x="605" y="527"/>
                </a:lnTo>
                <a:lnTo>
                  <a:pt x="632" y="505"/>
                </a:lnTo>
                <a:lnTo>
                  <a:pt x="662" y="553"/>
                </a:lnTo>
                <a:lnTo>
                  <a:pt x="691" y="531"/>
                </a:lnTo>
                <a:lnTo>
                  <a:pt x="719" y="510"/>
                </a:lnTo>
                <a:lnTo>
                  <a:pt x="748" y="491"/>
                </a:lnTo>
                <a:lnTo>
                  <a:pt x="777" y="474"/>
                </a:lnTo>
                <a:lnTo>
                  <a:pt x="805" y="515"/>
                </a:lnTo>
                <a:lnTo>
                  <a:pt x="834" y="498"/>
                </a:lnTo>
                <a:lnTo>
                  <a:pt x="864" y="536"/>
                </a:lnTo>
                <a:lnTo>
                  <a:pt x="891" y="570"/>
                </a:lnTo>
                <a:lnTo>
                  <a:pt x="921" y="553"/>
                </a:lnTo>
                <a:lnTo>
                  <a:pt x="950" y="537"/>
                </a:lnTo>
                <a:lnTo>
                  <a:pt x="978" y="569"/>
                </a:lnTo>
                <a:lnTo>
                  <a:pt x="1007" y="600"/>
                </a:lnTo>
                <a:lnTo>
                  <a:pt x="1037" y="627"/>
                </a:lnTo>
                <a:lnTo>
                  <a:pt x="1064" y="655"/>
                </a:lnTo>
                <a:lnTo>
                  <a:pt x="1094" y="681"/>
                </a:lnTo>
                <a:lnTo>
                  <a:pt x="1123" y="664"/>
                </a:lnTo>
                <a:lnTo>
                  <a:pt x="1151" y="688"/>
                </a:lnTo>
                <a:lnTo>
                  <a:pt x="1180" y="672"/>
                </a:lnTo>
                <a:lnTo>
                  <a:pt x="1209" y="657"/>
                </a:lnTo>
                <a:lnTo>
                  <a:pt x="1237" y="679"/>
                </a:lnTo>
                <a:lnTo>
                  <a:pt x="1266" y="700"/>
                </a:lnTo>
                <a:lnTo>
                  <a:pt x="1296" y="686"/>
                </a:lnTo>
                <a:lnTo>
                  <a:pt x="1323" y="707"/>
                </a:lnTo>
                <a:lnTo>
                  <a:pt x="1353" y="726"/>
                </a:lnTo>
                <a:lnTo>
                  <a:pt x="1382" y="710"/>
                </a:lnTo>
                <a:lnTo>
                  <a:pt x="1410" y="729"/>
                </a:lnTo>
                <a:lnTo>
                  <a:pt x="1439" y="715"/>
                </a:lnTo>
                <a:lnTo>
                  <a:pt x="1469" y="734"/>
                </a:lnTo>
                <a:lnTo>
                  <a:pt x="1496" y="752"/>
                </a:lnTo>
                <a:lnTo>
                  <a:pt x="1526" y="738"/>
                </a:lnTo>
                <a:lnTo>
                  <a:pt x="1555" y="754"/>
                </a:lnTo>
                <a:lnTo>
                  <a:pt x="1583" y="741"/>
                </a:lnTo>
                <a:lnTo>
                  <a:pt x="1612" y="728"/>
                </a:lnTo>
                <a:lnTo>
                  <a:pt x="1641" y="715"/>
                </a:lnTo>
                <a:lnTo>
                  <a:pt x="1669" y="731"/>
                </a:lnTo>
                <a:lnTo>
                  <a:pt x="1698" y="719"/>
                </a:lnTo>
                <a:lnTo>
                  <a:pt x="1728" y="707"/>
                </a:lnTo>
                <a:lnTo>
                  <a:pt x="1755" y="722"/>
                </a:lnTo>
                <a:lnTo>
                  <a:pt x="1785" y="710"/>
                </a:lnTo>
                <a:lnTo>
                  <a:pt x="1813" y="726"/>
                </a:lnTo>
                <a:lnTo>
                  <a:pt x="1842" y="715"/>
                </a:lnTo>
                <a:lnTo>
                  <a:pt x="1871" y="703"/>
                </a:lnTo>
                <a:lnTo>
                  <a:pt x="1899" y="719"/>
                </a:lnTo>
                <a:lnTo>
                  <a:pt x="1928" y="733"/>
                </a:lnTo>
                <a:lnTo>
                  <a:pt x="1958" y="721"/>
                </a:lnTo>
                <a:lnTo>
                  <a:pt x="1985" y="710"/>
                </a:lnTo>
                <a:lnTo>
                  <a:pt x="2015" y="724"/>
                </a:lnTo>
                <a:lnTo>
                  <a:pt x="2044" y="738"/>
                </a:lnTo>
                <a:lnTo>
                  <a:pt x="2072" y="750"/>
                </a:lnTo>
                <a:lnTo>
                  <a:pt x="2101" y="740"/>
                </a:lnTo>
                <a:lnTo>
                  <a:pt x="2130" y="752"/>
                </a:lnTo>
                <a:lnTo>
                  <a:pt x="2158" y="764"/>
                </a:lnTo>
                <a:lnTo>
                  <a:pt x="2188" y="776"/>
                </a:lnTo>
                <a:lnTo>
                  <a:pt x="2217" y="766"/>
                </a:lnTo>
                <a:lnTo>
                  <a:pt x="2245" y="755"/>
                </a:lnTo>
                <a:lnTo>
                  <a:pt x="2274" y="747"/>
                </a:lnTo>
                <a:lnTo>
                  <a:pt x="2303" y="738"/>
                </a:lnTo>
                <a:lnTo>
                  <a:pt x="2331" y="728"/>
                </a:lnTo>
                <a:lnTo>
                  <a:pt x="2360" y="719"/>
                </a:lnTo>
                <a:lnTo>
                  <a:pt x="2390" y="731"/>
                </a:lnTo>
                <a:lnTo>
                  <a:pt x="2417" y="741"/>
                </a:lnTo>
                <a:lnTo>
                  <a:pt x="2447" y="733"/>
                </a:lnTo>
                <a:lnTo>
                  <a:pt x="2476" y="724"/>
                </a:lnTo>
                <a:lnTo>
                  <a:pt x="2504" y="717"/>
                </a:lnTo>
                <a:lnTo>
                  <a:pt x="2533" y="709"/>
                </a:lnTo>
                <a:lnTo>
                  <a:pt x="2563" y="700"/>
                </a:lnTo>
                <a:lnTo>
                  <a:pt x="2590" y="710"/>
                </a:lnTo>
                <a:lnTo>
                  <a:pt x="2620" y="703"/>
                </a:lnTo>
                <a:lnTo>
                  <a:pt x="2649" y="714"/>
                </a:lnTo>
                <a:lnTo>
                  <a:pt x="2677" y="724"/>
                </a:lnTo>
                <a:lnTo>
                  <a:pt x="2706" y="733"/>
                </a:lnTo>
                <a:lnTo>
                  <a:pt x="2735" y="743"/>
                </a:lnTo>
                <a:lnTo>
                  <a:pt x="2763" y="752"/>
                </a:lnTo>
                <a:lnTo>
                  <a:pt x="2792" y="762"/>
                </a:lnTo>
                <a:lnTo>
                  <a:pt x="2822" y="771"/>
                </a:lnTo>
                <a:lnTo>
                  <a:pt x="2849" y="764"/>
                </a:lnTo>
                <a:lnTo>
                  <a:pt x="2879" y="773"/>
                </a:lnTo>
                <a:lnTo>
                  <a:pt x="2908" y="779"/>
                </a:lnTo>
                <a:lnTo>
                  <a:pt x="2936" y="779"/>
                </a:lnTo>
                <a:lnTo>
                  <a:pt x="2965" y="779"/>
                </a:lnTo>
                <a:lnTo>
                  <a:pt x="2995" y="779"/>
                </a:lnTo>
                <a:lnTo>
                  <a:pt x="3022" y="797"/>
                </a:lnTo>
                <a:lnTo>
                  <a:pt x="3052" y="779"/>
                </a:lnTo>
                <a:lnTo>
                  <a:pt x="3081" y="797"/>
                </a:lnTo>
                <a:lnTo>
                  <a:pt x="3109" y="797"/>
                </a:lnTo>
                <a:lnTo>
                  <a:pt x="3138" y="797"/>
                </a:lnTo>
                <a:lnTo>
                  <a:pt x="3167" y="779"/>
                </a:lnTo>
                <a:lnTo>
                  <a:pt x="3195" y="812"/>
                </a:lnTo>
                <a:lnTo>
                  <a:pt x="3224" y="812"/>
                </a:lnTo>
                <a:lnTo>
                  <a:pt x="3254" y="797"/>
                </a:lnTo>
                <a:lnTo>
                  <a:pt x="3281" y="830"/>
                </a:lnTo>
                <a:lnTo>
                  <a:pt x="3311" y="830"/>
                </a:lnTo>
                <a:lnTo>
                  <a:pt x="3340" y="830"/>
                </a:lnTo>
                <a:lnTo>
                  <a:pt x="3368" y="847"/>
                </a:lnTo>
                <a:lnTo>
                  <a:pt x="3397" y="847"/>
                </a:lnTo>
                <a:lnTo>
                  <a:pt x="3427" y="812"/>
                </a:lnTo>
                <a:lnTo>
                  <a:pt x="3454" y="821"/>
                </a:lnTo>
                <a:lnTo>
                  <a:pt x="3484" y="826"/>
                </a:lnTo>
                <a:lnTo>
                  <a:pt x="3513" y="824"/>
                </a:lnTo>
                <a:lnTo>
                  <a:pt x="3541" y="826"/>
                </a:lnTo>
                <a:lnTo>
                  <a:pt x="3570" y="828"/>
                </a:lnTo>
                <a:lnTo>
                  <a:pt x="3599" y="830"/>
                </a:lnTo>
                <a:lnTo>
                  <a:pt x="3627" y="830"/>
                </a:lnTo>
                <a:lnTo>
                  <a:pt x="3656" y="847"/>
                </a:lnTo>
              </a:path>
            </a:pathLst>
          </a:custGeom>
          <a:noFill/>
          <a:ln w="25400" cap="rnd" cmpd="sng">
            <a:solidFill>
              <a:srgbClr val="990099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1089025" y="4762500"/>
            <a:ext cx="7254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0.00</a:t>
            </a: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1089025" y="4103688"/>
            <a:ext cx="725488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0.25</a:t>
            </a: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1089025" y="3444875"/>
            <a:ext cx="7254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0.50</a:t>
            </a: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1089025" y="2787650"/>
            <a:ext cx="725488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0.75</a:t>
            </a: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1089025" y="2128838"/>
            <a:ext cx="725488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1.00</a:t>
            </a:r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1763713" y="5165725"/>
            <a:ext cx="33655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2830513" y="5165725"/>
            <a:ext cx="4921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25</a:t>
            </a: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3971925" y="5165725"/>
            <a:ext cx="4921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50</a:t>
            </a: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5116513" y="5165725"/>
            <a:ext cx="4921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75</a:t>
            </a: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6180138" y="5165725"/>
            <a:ext cx="6477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100</a:t>
            </a: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7324725" y="5165725"/>
            <a:ext cx="647700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b="1">
                <a:latin typeface="Arial" panose="020B0604020202020204" pitchFamily="34" charset="0"/>
              </a:rPr>
              <a:t>125</a:t>
            </a:r>
          </a:p>
        </p:txBody>
      </p:sp>
      <p:sp>
        <p:nvSpPr>
          <p:cNvPr id="17438" name="Line 30"/>
          <p:cNvSpPr>
            <a:spLocks noChangeShapeType="1"/>
          </p:cNvSpPr>
          <p:nvPr/>
        </p:nvSpPr>
        <p:spPr bwMode="auto">
          <a:xfrm>
            <a:off x="1978025" y="3673475"/>
            <a:ext cx="578961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39" name="Line 31"/>
          <p:cNvSpPr>
            <a:spLocks noChangeShapeType="1"/>
          </p:cNvSpPr>
          <p:nvPr/>
        </p:nvSpPr>
        <p:spPr bwMode="auto">
          <a:xfrm>
            <a:off x="685800" y="1817688"/>
            <a:ext cx="2209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87305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>
                <a:solidFill>
                  <a:srgbClr val="8E0D30"/>
                </a:solidFill>
              </a:rPr>
              <a:t>3.1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0700" y="3048000"/>
            <a:ext cx="8242300" cy="3017838"/>
          </a:xfrm>
        </p:spPr>
        <p:txBody>
          <a:bodyPr lIns="90488" tIns="44450" rIns="90488" bIns="44450"/>
          <a:lstStyle/>
          <a:p>
            <a:pPr marL="0" indent="0" algn="ctr">
              <a:buFontTx/>
              <a:buNone/>
            </a:pPr>
            <a:r>
              <a:rPr lang="en-US" altLang="en-US" sz="4200" b="1">
                <a:solidFill>
                  <a:srgbClr val="141413"/>
                </a:solidFill>
              </a:rPr>
              <a:t>Events, Sample Spaces,</a:t>
            </a:r>
            <a:br>
              <a:rPr lang="en-US" altLang="en-US" sz="4200" b="1">
                <a:solidFill>
                  <a:srgbClr val="141413"/>
                </a:solidFill>
              </a:rPr>
            </a:br>
            <a:r>
              <a:rPr lang="en-US" altLang="en-US" sz="4200" b="1">
                <a:solidFill>
                  <a:srgbClr val="141413"/>
                </a:solidFill>
              </a:rPr>
              <a:t>and Probability</a:t>
            </a:r>
            <a:endParaRPr lang="en-US" altLang="en-US" sz="4200">
              <a:solidFill>
                <a:srgbClr val="1414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114030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sz="4000" b="1"/>
              <a:t>Experiments &amp; Sample Spaces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marL="609600" indent="-609600">
              <a:buClr>
                <a:srgbClr val="8E0D30"/>
              </a:buClr>
              <a:buFontTx/>
              <a:buAutoNum type="arabicPeriod"/>
            </a:pPr>
            <a:r>
              <a:rPr lang="en-US" altLang="en-US" b="1" dirty="0"/>
              <a:t>Experiment</a:t>
            </a:r>
          </a:p>
          <a:p>
            <a:pPr marL="990600" lvl="1" indent="-266700">
              <a:buClr>
                <a:srgbClr val="8E0D30"/>
              </a:buClr>
              <a:buFontTx/>
              <a:buChar char="•"/>
            </a:pPr>
            <a:r>
              <a:rPr lang="en-US" altLang="en-US" dirty="0"/>
              <a:t>Process of observation that leads to a single outcome that cannot be predicted with certainty</a:t>
            </a:r>
          </a:p>
          <a:p>
            <a:pPr marL="609600" indent="-609600">
              <a:buClr>
                <a:srgbClr val="8E0D30"/>
              </a:buClr>
              <a:buFontTx/>
              <a:buAutoNum type="arabicPeriod"/>
            </a:pPr>
            <a:r>
              <a:rPr lang="en-US" altLang="en-US" b="1" dirty="0"/>
              <a:t>Sample point</a:t>
            </a:r>
          </a:p>
          <a:p>
            <a:pPr marL="990600" lvl="1" indent="-266700">
              <a:buClr>
                <a:srgbClr val="8E0D30"/>
              </a:buClr>
              <a:buFontTx/>
              <a:buChar char="•"/>
            </a:pPr>
            <a:r>
              <a:rPr lang="en-US" altLang="en-US" dirty="0"/>
              <a:t>Most basic outcome of an experiment</a:t>
            </a:r>
          </a:p>
          <a:p>
            <a:pPr marL="609600" indent="-609600">
              <a:buClr>
                <a:srgbClr val="8E0D30"/>
              </a:buClr>
              <a:buFontTx/>
              <a:buAutoNum type="arabicPeriod"/>
            </a:pPr>
            <a:r>
              <a:rPr lang="en-US" altLang="en-US" b="1" dirty="0"/>
              <a:t>Sample space (</a:t>
            </a:r>
            <a:r>
              <a:rPr lang="en-US" altLang="en-US" b="1" i="1" dirty="0"/>
              <a:t>S</a:t>
            </a:r>
            <a:r>
              <a:rPr lang="en-US" altLang="en-US" b="1" dirty="0"/>
              <a:t>)</a:t>
            </a:r>
            <a:r>
              <a:rPr lang="en-US" altLang="en-US" dirty="0"/>
              <a:t> </a:t>
            </a:r>
          </a:p>
          <a:p>
            <a:pPr marL="990600" lvl="1" indent="-266700">
              <a:buClr>
                <a:srgbClr val="8E0D30"/>
              </a:buClr>
              <a:buFontTx/>
              <a:buChar char="•"/>
            </a:pPr>
            <a:r>
              <a:rPr lang="en-US" altLang="en-US" dirty="0"/>
              <a:t>Collection of </a:t>
            </a:r>
            <a:r>
              <a:rPr lang="en-US" altLang="en-US" i="1" dirty="0"/>
              <a:t>all</a:t>
            </a:r>
            <a:r>
              <a:rPr lang="en-US" altLang="en-US" dirty="0"/>
              <a:t> sample points </a:t>
            </a:r>
          </a:p>
        </p:txBody>
      </p:sp>
    </p:spTree>
    <p:extLst>
      <p:ext uri="{BB962C8B-B14F-4D97-AF65-F5344CB8AC3E}">
        <p14:creationId xmlns:p14="http://schemas.microsoft.com/office/powerpoint/2010/main" val="410686219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Visualizing </a:t>
            </a:r>
            <a:br>
              <a:rPr lang="en-US" altLang="en-US" b="1"/>
            </a:br>
            <a:r>
              <a:rPr lang="en-US" altLang="en-US" b="1"/>
              <a:t>Sample Space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545388" cy="4525963"/>
          </a:xfrm>
          <a:noFill/>
        </p:spPr>
        <p:txBody>
          <a:bodyPr lIns="90488" tIns="44450" rIns="90488" bIns="44450"/>
          <a:lstStyle/>
          <a:p>
            <a:pPr>
              <a:spcBef>
                <a:spcPct val="40000"/>
              </a:spcBef>
              <a:buClr>
                <a:srgbClr val="8E0D30"/>
              </a:buClr>
              <a:buFontTx/>
              <a:buNone/>
            </a:pPr>
            <a:r>
              <a:rPr lang="en-US" altLang="en-US" dirty="0"/>
              <a:t>1.  Listing</a:t>
            </a:r>
          </a:p>
          <a:p>
            <a:pPr lvl="2" indent="-280988">
              <a:spcBef>
                <a:spcPct val="40000"/>
              </a:spcBef>
              <a:buClr>
                <a:schemeClr val="bg1"/>
              </a:buClr>
              <a:buFont typeface="Wingdings" panose="05000000000000000000" pitchFamily="2" charset="2"/>
              <a:buNone/>
            </a:pPr>
            <a:r>
              <a:rPr lang="en-US" altLang="en-US" sz="2800" i="1" dirty="0"/>
              <a:t>S</a:t>
            </a:r>
            <a:r>
              <a:rPr lang="en-US" altLang="en-US" sz="2800" dirty="0"/>
              <a:t> = {Head, Tail}</a:t>
            </a:r>
          </a:p>
          <a:p>
            <a:pPr lvl="2" indent="-280988">
              <a:spcBef>
                <a:spcPct val="40000"/>
              </a:spcBef>
              <a:buClr>
                <a:schemeClr val="bg1"/>
              </a:buClr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>
              <a:spcBef>
                <a:spcPct val="40000"/>
              </a:spcBef>
              <a:buClr>
                <a:srgbClr val="8E0D30"/>
              </a:buClr>
              <a:buFontTx/>
              <a:buNone/>
            </a:pPr>
            <a:r>
              <a:rPr lang="en-US" altLang="en-US" dirty="0"/>
              <a:t>2. Venn Diagram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676400" y="4419600"/>
            <a:ext cx="3124200" cy="1582738"/>
            <a:chOff x="1056" y="2256"/>
            <a:chExt cx="1968" cy="997"/>
          </a:xfrm>
        </p:grpSpPr>
        <p:sp>
          <p:nvSpPr>
            <p:cNvPr id="20485" name="Rectangle 6"/>
            <p:cNvSpPr>
              <a:spLocks noChangeArrowheads="1"/>
            </p:cNvSpPr>
            <p:nvPr/>
          </p:nvSpPr>
          <p:spPr bwMode="auto">
            <a:xfrm>
              <a:off x="1056" y="2256"/>
              <a:ext cx="1920" cy="960"/>
            </a:xfrm>
            <a:prstGeom prst="rect">
              <a:avLst/>
            </a:prstGeom>
            <a:solidFill>
              <a:srgbClr val="FFF1CE"/>
            </a:solidFill>
            <a:ln w="38100" algn="ctr">
              <a:solidFill>
                <a:srgbClr val="FFCC4B"/>
              </a:solidFill>
              <a:miter lim="800000"/>
              <a:headEnd/>
              <a:tailEnd/>
            </a:ln>
          </p:spPr>
          <p:txBody>
            <a:bodyPr wrap="none" lIns="90488" tIns="44450" rIns="90488" bIns="44450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486" name="Freeform 7"/>
            <p:cNvSpPr>
              <a:spLocks/>
            </p:cNvSpPr>
            <p:nvPr/>
          </p:nvSpPr>
          <p:spPr bwMode="auto">
            <a:xfrm>
              <a:off x="1623" y="2688"/>
              <a:ext cx="105" cy="99"/>
            </a:xfrm>
            <a:custGeom>
              <a:avLst/>
              <a:gdLst>
                <a:gd name="T0" fmla="*/ 0 w 105"/>
                <a:gd name="T1" fmla="*/ 49 h 99"/>
                <a:gd name="T2" fmla="*/ 6 w 105"/>
                <a:gd name="T3" fmla="*/ 27 h 99"/>
                <a:gd name="T4" fmla="*/ 19 w 105"/>
                <a:gd name="T5" fmla="*/ 8 h 99"/>
                <a:gd name="T6" fmla="*/ 41 w 105"/>
                <a:gd name="T7" fmla="*/ 0 h 99"/>
                <a:gd name="T8" fmla="*/ 62 w 105"/>
                <a:gd name="T9" fmla="*/ 0 h 99"/>
                <a:gd name="T10" fmla="*/ 85 w 105"/>
                <a:gd name="T11" fmla="*/ 8 h 99"/>
                <a:gd name="T12" fmla="*/ 98 w 105"/>
                <a:gd name="T13" fmla="*/ 27 h 99"/>
                <a:gd name="T14" fmla="*/ 104 w 105"/>
                <a:gd name="T15" fmla="*/ 49 h 99"/>
                <a:gd name="T16" fmla="*/ 98 w 105"/>
                <a:gd name="T17" fmla="*/ 71 h 99"/>
                <a:gd name="T18" fmla="*/ 85 w 105"/>
                <a:gd name="T19" fmla="*/ 90 h 99"/>
                <a:gd name="T20" fmla="*/ 62 w 105"/>
                <a:gd name="T21" fmla="*/ 98 h 99"/>
                <a:gd name="T22" fmla="*/ 41 w 105"/>
                <a:gd name="T23" fmla="*/ 98 h 99"/>
                <a:gd name="T24" fmla="*/ 19 w 105"/>
                <a:gd name="T25" fmla="*/ 90 h 99"/>
                <a:gd name="T26" fmla="*/ 6 w 105"/>
                <a:gd name="T27" fmla="*/ 71 h 99"/>
                <a:gd name="T28" fmla="*/ 0 w 105"/>
                <a:gd name="T29" fmla="*/ 49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5"/>
                <a:gd name="T46" fmla="*/ 0 h 99"/>
                <a:gd name="T47" fmla="*/ 105 w 105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5" h="99">
                  <a:moveTo>
                    <a:pt x="0" y="49"/>
                  </a:moveTo>
                  <a:lnTo>
                    <a:pt x="6" y="27"/>
                  </a:lnTo>
                  <a:lnTo>
                    <a:pt x="19" y="8"/>
                  </a:lnTo>
                  <a:lnTo>
                    <a:pt x="41" y="0"/>
                  </a:lnTo>
                  <a:lnTo>
                    <a:pt x="62" y="0"/>
                  </a:lnTo>
                  <a:lnTo>
                    <a:pt x="85" y="8"/>
                  </a:lnTo>
                  <a:lnTo>
                    <a:pt x="98" y="27"/>
                  </a:lnTo>
                  <a:lnTo>
                    <a:pt x="104" y="49"/>
                  </a:lnTo>
                  <a:lnTo>
                    <a:pt x="98" y="71"/>
                  </a:lnTo>
                  <a:lnTo>
                    <a:pt x="85" y="90"/>
                  </a:lnTo>
                  <a:lnTo>
                    <a:pt x="62" y="98"/>
                  </a:lnTo>
                  <a:lnTo>
                    <a:pt x="41" y="98"/>
                  </a:lnTo>
                  <a:lnTo>
                    <a:pt x="19" y="90"/>
                  </a:lnTo>
                  <a:lnTo>
                    <a:pt x="6" y="71"/>
                  </a:lnTo>
                  <a:lnTo>
                    <a:pt x="0" y="49"/>
                  </a:lnTo>
                </a:path>
              </a:pathLst>
            </a:custGeom>
            <a:solidFill>
              <a:srgbClr val="8A9FC9"/>
            </a:solidFill>
            <a:ln w="28575" cap="rnd" cmpd="sng">
              <a:solidFill>
                <a:srgbClr val="396BA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7" name="Text Box 9"/>
            <p:cNvSpPr txBox="1">
              <a:spLocks noChangeArrowheads="1"/>
            </p:cNvSpPr>
            <p:nvPr/>
          </p:nvSpPr>
          <p:spPr bwMode="auto">
            <a:xfrm>
              <a:off x="1344" y="2544"/>
              <a:ext cx="38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marL="342900" indent="-3429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8E0D30"/>
                </a:buClr>
                <a:buFontTx/>
                <a:buNone/>
              </a:pPr>
              <a:r>
                <a:rPr lang="en-US" altLang="en-US" sz="2800" b="1"/>
                <a:t>H</a:t>
              </a:r>
            </a:p>
          </p:txBody>
        </p:sp>
        <p:sp>
          <p:nvSpPr>
            <p:cNvPr id="20488" name="Freeform 8"/>
            <p:cNvSpPr>
              <a:spLocks/>
            </p:cNvSpPr>
            <p:nvPr/>
          </p:nvSpPr>
          <p:spPr bwMode="auto">
            <a:xfrm>
              <a:off x="2160" y="2544"/>
              <a:ext cx="105" cy="99"/>
            </a:xfrm>
            <a:custGeom>
              <a:avLst/>
              <a:gdLst>
                <a:gd name="T0" fmla="*/ 0 w 105"/>
                <a:gd name="T1" fmla="*/ 49 h 99"/>
                <a:gd name="T2" fmla="*/ 6 w 105"/>
                <a:gd name="T3" fmla="*/ 27 h 99"/>
                <a:gd name="T4" fmla="*/ 19 w 105"/>
                <a:gd name="T5" fmla="*/ 8 h 99"/>
                <a:gd name="T6" fmla="*/ 41 w 105"/>
                <a:gd name="T7" fmla="*/ 0 h 99"/>
                <a:gd name="T8" fmla="*/ 62 w 105"/>
                <a:gd name="T9" fmla="*/ 0 h 99"/>
                <a:gd name="T10" fmla="*/ 85 w 105"/>
                <a:gd name="T11" fmla="*/ 8 h 99"/>
                <a:gd name="T12" fmla="*/ 98 w 105"/>
                <a:gd name="T13" fmla="*/ 27 h 99"/>
                <a:gd name="T14" fmla="*/ 104 w 105"/>
                <a:gd name="T15" fmla="*/ 49 h 99"/>
                <a:gd name="T16" fmla="*/ 98 w 105"/>
                <a:gd name="T17" fmla="*/ 71 h 99"/>
                <a:gd name="T18" fmla="*/ 85 w 105"/>
                <a:gd name="T19" fmla="*/ 90 h 99"/>
                <a:gd name="T20" fmla="*/ 62 w 105"/>
                <a:gd name="T21" fmla="*/ 98 h 99"/>
                <a:gd name="T22" fmla="*/ 41 w 105"/>
                <a:gd name="T23" fmla="*/ 98 h 99"/>
                <a:gd name="T24" fmla="*/ 19 w 105"/>
                <a:gd name="T25" fmla="*/ 90 h 99"/>
                <a:gd name="T26" fmla="*/ 6 w 105"/>
                <a:gd name="T27" fmla="*/ 71 h 99"/>
                <a:gd name="T28" fmla="*/ 0 w 105"/>
                <a:gd name="T29" fmla="*/ 49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5"/>
                <a:gd name="T46" fmla="*/ 0 h 99"/>
                <a:gd name="T47" fmla="*/ 105 w 105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5" h="99">
                  <a:moveTo>
                    <a:pt x="0" y="49"/>
                  </a:moveTo>
                  <a:lnTo>
                    <a:pt x="6" y="27"/>
                  </a:lnTo>
                  <a:lnTo>
                    <a:pt x="19" y="8"/>
                  </a:lnTo>
                  <a:lnTo>
                    <a:pt x="41" y="0"/>
                  </a:lnTo>
                  <a:lnTo>
                    <a:pt x="62" y="0"/>
                  </a:lnTo>
                  <a:lnTo>
                    <a:pt x="85" y="8"/>
                  </a:lnTo>
                  <a:lnTo>
                    <a:pt x="98" y="27"/>
                  </a:lnTo>
                  <a:lnTo>
                    <a:pt x="104" y="49"/>
                  </a:lnTo>
                  <a:lnTo>
                    <a:pt x="98" y="71"/>
                  </a:lnTo>
                  <a:lnTo>
                    <a:pt x="85" y="90"/>
                  </a:lnTo>
                  <a:lnTo>
                    <a:pt x="62" y="98"/>
                  </a:lnTo>
                  <a:lnTo>
                    <a:pt x="41" y="98"/>
                  </a:lnTo>
                  <a:lnTo>
                    <a:pt x="19" y="90"/>
                  </a:lnTo>
                  <a:lnTo>
                    <a:pt x="6" y="71"/>
                  </a:lnTo>
                  <a:lnTo>
                    <a:pt x="0" y="49"/>
                  </a:lnTo>
                </a:path>
              </a:pathLst>
            </a:custGeom>
            <a:solidFill>
              <a:srgbClr val="8A9FC9"/>
            </a:solidFill>
            <a:ln w="28575" cap="rnd" cmpd="sng">
              <a:solidFill>
                <a:srgbClr val="396BA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9" name="Text Box 10"/>
            <p:cNvSpPr txBox="1">
              <a:spLocks noChangeArrowheads="1"/>
            </p:cNvSpPr>
            <p:nvPr/>
          </p:nvSpPr>
          <p:spPr bwMode="auto">
            <a:xfrm>
              <a:off x="2304" y="2400"/>
              <a:ext cx="38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marL="342900" indent="-3429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8E0D30"/>
                </a:buClr>
                <a:buFontTx/>
                <a:buNone/>
              </a:pPr>
              <a:r>
                <a:rPr lang="en-US" altLang="en-US" sz="2800" b="1"/>
                <a:t>T</a:t>
              </a:r>
            </a:p>
          </p:txBody>
        </p:sp>
        <p:sp>
          <p:nvSpPr>
            <p:cNvPr id="20490" name="Text Box 11"/>
            <p:cNvSpPr txBox="1">
              <a:spLocks noChangeArrowheads="1"/>
            </p:cNvSpPr>
            <p:nvPr/>
          </p:nvSpPr>
          <p:spPr bwMode="auto">
            <a:xfrm>
              <a:off x="2688" y="2928"/>
              <a:ext cx="33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marL="342900" indent="-3429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>
                  <a:srgbClr val="8E0D30"/>
                </a:buClr>
                <a:buFontTx/>
                <a:buNone/>
              </a:pPr>
              <a:r>
                <a:rPr lang="en-US" altLang="en-US" sz="2800" b="1" i="1">
                  <a:latin typeface="Arial" panose="020B0604020202020204" pitchFamily="34" charset="0"/>
                </a:rPr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161771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Sample Space Examples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458200" cy="4114800"/>
          </a:xfrm>
        </p:spPr>
        <p:txBody>
          <a:bodyPr lIns="90488" tIns="44450" rIns="90488" bIns="44450"/>
          <a:lstStyle/>
          <a:p>
            <a:pPr>
              <a:buClr>
                <a:srgbClr val="8E0D30"/>
              </a:buClr>
              <a:tabLst>
                <a:tab pos="4918075" algn="l"/>
              </a:tabLst>
            </a:pPr>
            <a:r>
              <a:rPr lang="en-US" altLang="en-US" sz="2800" dirty="0"/>
              <a:t>Toss a Coin, Note Face	{Head, Tail}</a:t>
            </a:r>
          </a:p>
          <a:p>
            <a:pPr>
              <a:buClr>
                <a:srgbClr val="8E0D30"/>
              </a:buClr>
              <a:tabLst>
                <a:tab pos="4918075" algn="l"/>
              </a:tabLst>
            </a:pPr>
            <a:r>
              <a:rPr lang="en-US" altLang="en-US" sz="2800" dirty="0"/>
              <a:t>Toss 2 Coins, Note Faces	{HH, HT, TH, TT}</a:t>
            </a:r>
          </a:p>
          <a:p>
            <a:pPr>
              <a:buClr>
                <a:srgbClr val="8E0D30"/>
              </a:buClr>
              <a:tabLst>
                <a:tab pos="4918075" algn="l"/>
              </a:tabLst>
            </a:pPr>
            <a:r>
              <a:rPr lang="en-US" altLang="en-US" sz="2800" dirty="0"/>
              <a:t>Select 1 Card, Note Kind 	{2</a:t>
            </a:r>
            <a:r>
              <a:rPr lang="en-US" altLang="en-US" sz="2800" dirty="0">
                <a:solidFill>
                  <a:srgbClr val="FF0000"/>
                </a:solidFill>
              </a:rPr>
              <a:t>♥</a:t>
            </a:r>
            <a:r>
              <a:rPr lang="en-US" altLang="en-US" sz="2800" dirty="0"/>
              <a:t>, 2♠, ..., A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♦</a:t>
            </a:r>
            <a:r>
              <a:rPr lang="en-US" altLang="en-US" sz="2800" dirty="0">
                <a:cs typeface="Times New Roman" panose="02020603050405020304" pitchFamily="18" charset="0"/>
              </a:rPr>
              <a:t>}</a:t>
            </a:r>
            <a:r>
              <a:rPr lang="en-US" altLang="en-US" sz="2800" dirty="0"/>
              <a:t> (52)</a:t>
            </a:r>
          </a:p>
          <a:p>
            <a:pPr>
              <a:buClr>
                <a:srgbClr val="8E0D30"/>
              </a:buClr>
              <a:tabLst>
                <a:tab pos="4918075" algn="l"/>
              </a:tabLst>
            </a:pPr>
            <a:r>
              <a:rPr lang="en-US" altLang="en-US" sz="2800" dirty="0"/>
              <a:t>Select 1 Card, Note Color	{</a:t>
            </a:r>
            <a:r>
              <a:rPr lang="en-US" altLang="en-US" sz="2800" dirty="0">
                <a:solidFill>
                  <a:srgbClr val="FF0000"/>
                </a:solidFill>
              </a:rPr>
              <a:t>Red</a:t>
            </a:r>
            <a:r>
              <a:rPr lang="en-US" altLang="en-US" sz="2800" dirty="0"/>
              <a:t>, Black} </a:t>
            </a:r>
          </a:p>
          <a:p>
            <a:pPr>
              <a:buClr>
                <a:srgbClr val="8E0D30"/>
              </a:buClr>
              <a:tabLst>
                <a:tab pos="4918075" algn="l"/>
              </a:tabLst>
            </a:pPr>
            <a:r>
              <a:rPr lang="en-US" altLang="en-US" sz="2800" dirty="0"/>
              <a:t>Play a Football Game	{Win, Lose, Tie}</a:t>
            </a:r>
          </a:p>
          <a:p>
            <a:pPr>
              <a:buClr>
                <a:srgbClr val="8E0D30"/>
              </a:buClr>
              <a:tabLst>
                <a:tab pos="4918075" algn="l"/>
              </a:tabLst>
            </a:pPr>
            <a:r>
              <a:rPr lang="en-US" altLang="en-US" sz="2800" dirty="0"/>
              <a:t>Inspect a Part, Note Quality	{Defective, Good}</a:t>
            </a:r>
          </a:p>
          <a:p>
            <a:pPr>
              <a:buClr>
                <a:srgbClr val="8E0D30"/>
              </a:buClr>
              <a:tabLst>
                <a:tab pos="4918075" algn="l"/>
              </a:tabLst>
            </a:pPr>
            <a:r>
              <a:rPr lang="en-US" altLang="en-US" sz="2800" dirty="0"/>
              <a:t>Observe Gender	{Male, Female}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62000" y="1676400"/>
            <a:ext cx="7934325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4906963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 u="sng" dirty="0">
                <a:solidFill>
                  <a:srgbClr val="7F2907"/>
                </a:solidFill>
                <a:latin typeface="+mj-lt"/>
              </a:rPr>
              <a:t>Experiment</a:t>
            </a:r>
            <a:r>
              <a:rPr lang="en-US" altLang="en-US" b="1" dirty="0">
                <a:solidFill>
                  <a:srgbClr val="7F2907"/>
                </a:solidFill>
                <a:latin typeface="+mj-lt"/>
              </a:rPr>
              <a:t>                        </a:t>
            </a:r>
            <a:r>
              <a:rPr lang="en-US" altLang="en-US" b="1" u="sng" dirty="0">
                <a:solidFill>
                  <a:srgbClr val="7F2907"/>
                </a:solidFill>
                <a:latin typeface="+mj-lt"/>
              </a:rPr>
              <a:t>Sample Space</a:t>
            </a:r>
          </a:p>
        </p:txBody>
      </p:sp>
    </p:spTree>
    <p:extLst>
      <p:ext uri="{BB962C8B-B14F-4D97-AF65-F5344CB8AC3E}">
        <p14:creationId xmlns:p14="http://schemas.microsoft.com/office/powerpoint/2010/main" val="172662954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Events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2011363"/>
            <a:ext cx="7848600" cy="27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798513" indent="-398463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635000" indent="-457200" eaLnBrk="1" hangingPunct="1">
              <a:spcBef>
                <a:spcPct val="33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sz="2800" dirty="0">
                <a:latin typeface="+mj-lt"/>
              </a:rPr>
              <a:t>Specific collection of sample points</a:t>
            </a:r>
          </a:p>
          <a:p>
            <a:pPr marL="635000" indent="-457200" eaLnBrk="1" hangingPunct="1">
              <a:spcBef>
                <a:spcPct val="33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sz="2800" dirty="0">
                <a:latin typeface="+mj-lt"/>
              </a:rPr>
              <a:t>Simple Event</a:t>
            </a:r>
          </a:p>
          <a:p>
            <a:pPr marL="685800" lvl="2" indent="-508000" eaLnBrk="1" hangingPunct="1">
              <a:spcBef>
                <a:spcPct val="33000"/>
              </a:spcBef>
              <a:buClr>
                <a:srgbClr val="8E0D30"/>
              </a:buClr>
            </a:pPr>
            <a:r>
              <a:rPr lang="en-US" altLang="en-US" sz="2800" dirty="0">
                <a:latin typeface="+mj-lt"/>
              </a:rPr>
              <a:t>	Contains only one sample point</a:t>
            </a:r>
          </a:p>
          <a:p>
            <a:pPr marL="685800" indent="-508000" eaLnBrk="1" hangingPunct="1">
              <a:spcBef>
                <a:spcPct val="33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sz="2800" dirty="0">
                <a:latin typeface="+mj-lt"/>
              </a:rPr>
              <a:t>Compound Event</a:t>
            </a:r>
          </a:p>
          <a:p>
            <a:pPr marL="685800" lvl="2" indent="-508000" eaLnBrk="1" hangingPunct="1">
              <a:spcBef>
                <a:spcPct val="33000"/>
              </a:spcBef>
              <a:buClr>
                <a:srgbClr val="8E0D30"/>
              </a:buClr>
            </a:pPr>
            <a:r>
              <a:rPr lang="en-US" altLang="en-US" sz="2800" dirty="0">
                <a:latin typeface="+mj-lt"/>
              </a:rPr>
              <a:t>	Contains two or more sample points</a:t>
            </a:r>
          </a:p>
        </p:txBody>
      </p:sp>
    </p:spTree>
    <p:extLst>
      <p:ext uri="{BB962C8B-B14F-4D97-AF65-F5344CB8AC3E}">
        <p14:creationId xmlns:p14="http://schemas.microsoft.com/office/powerpoint/2010/main" val="364124856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11"/>
          <p:cNvSpPr>
            <a:spLocks/>
          </p:cNvSpPr>
          <p:nvPr/>
        </p:nvSpPr>
        <p:spPr bwMode="auto">
          <a:xfrm>
            <a:off x="2011363" y="3249613"/>
            <a:ext cx="4930775" cy="2617787"/>
          </a:xfrm>
          <a:custGeom>
            <a:avLst/>
            <a:gdLst>
              <a:gd name="T0" fmla="*/ 0 w 3106"/>
              <a:gd name="T1" fmla="*/ 2147483647 h 1649"/>
              <a:gd name="T2" fmla="*/ 2147483647 w 3106"/>
              <a:gd name="T3" fmla="*/ 2147483647 h 1649"/>
              <a:gd name="T4" fmla="*/ 2147483647 w 3106"/>
              <a:gd name="T5" fmla="*/ 0 h 1649"/>
              <a:gd name="T6" fmla="*/ 0 w 3106"/>
              <a:gd name="T7" fmla="*/ 0 h 1649"/>
              <a:gd name="T8" fmla="*/ 0 w 3106"/>
              <a:gd name="T9" fmla="*/ 2147483647 h 16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06"/>
              <a:gd name="T16" fmla="*/ 0 h 1649"/>
              <a:gd name="T17" fmla="*/ 3106 w 3106"/>
              <a:gd name="T18" fmla="*/ 1649 h 16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06" h="1649">
                <a:moveTo>
                  <a:pt x="0" y="1648"/>
                </a:moveTo>
                <a:lnTo>
                  <a:pt x="3105" y="1648"/>
                </a:lnTo>
                <a:lnTo>
                  <a:pt x="3105" y="0"/>
                </a:lnTo>
                <a:lnTo>
                  <a:pt x="0" y="0"/>
                </a:lnTo>
                <a:lnTo>
                  <a:pt x="0" y="1648"/>
                </a:lnTo>
              </a:path>
            </a:pathLst>
          </a:custGeom>
          <a:solidFill>
            <a:srgbClr val="FFF1CE"/>
          </a:solidFill>
          <a:ln w="50800" cap="rnd" cmpd="sng">
            <a:solidFill>
              <a:srgbClr val="FFCC4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5" name="Freeform 2"/>
          <p:cNvSpPr>
            <a:spLocks/>
          </p:cNvSpPr>
          <p:nvPr/>
        </p:nvSpPr>
        <p:spPr bwMode="auto">
          <a:xfrm>
            <a:off x="3465513" y="3424238"/>
            <a:ext cx="2233612" cy="2224087"/>
          </a:xfrm>
          <a:custGeom>
            <a:avLst/>
            <a:gdLst>
              <a:gd name="T0" fmla="*/ 0 w 1407"/>
              <a:gd name="T1" fmla="*/ 1764109157 h 1401"/>
              <a:gd name="T2" fmla="*/ 15120935 w 1407"/>
              <a:gd name="T3" fmla="*/ 1537294828 h 1401"/>
              <a:gd name="T4" fmla="*/ 57962792 w 1407"/>
              <a:gd name="T5" fmla="*/ 1320561515 h 1401"/>
              <a:gd name="T6" fmla="*/ 131048100 w 1407"/>
              <a:gd name="T7" fmla="*/ 1111387872 h 1401"/>
              <a:gd name="T8" fmla="*/ 226814032 w 1407"/>
              <a:gd name="T9" fmla="*/ 907256127 h 1401"/>
              <a:gd name="T10" fmla="*/ 342741154 w 1407"/>
              <a:gd name="T11" fmla="*/ 725804782 h 1401"/>
              <a:gd name="T12" fmla="*/ 486389283 w 1407"/>
              <a:gd name="T13" fmla="*/ 551913307 h 1401"/>
              <a:gd name="T14" fmla="*/ 647679191 w 1407"/>
              <a:gd name="T15" fmla="*/ 398184558 h 1401"/>
              <a:gd name="T16" fmla="*/ 829130338 w 1407"/>
              <a:gd name="T17" fmla="*/ 267136509 h 1401"/>
              <a:gd name="T18" fmla="*/ 1015621992 w 1407"/>
              <a:gd name="T19" fmla="*/ 158769009 h 1401"/>
              <a:gd name="T20" fmla="*/ 1227314996 w 1407"/>
              <a:gd name="T21" fmla="*/ 80644979 h 1401"/>
              <a:gd name="T22" fmla="*/ 1444048310 w 1407"/>
              <a:gd name="T23" fmla="*/ 20161245 h 1401"/>
              <a:gd name="T24" fmla="*/ 1663302572 w 1407"/>
              <a:gd name="T25" fmla="*/ 0 h 1401"/>
              <a:gd name="T26" fmla="*/ 1880036283 w 1407"/>
              <a:gd name="T27" fmla="*/ 0 h 1401"/>
              <a:gd name="T28" fmla="*/ 2104329267 w 1407"/>
              <a:gd name="T29" fmla="*/ 20161245 h 1401"/>
              <a:gd name="T30" fmla="*/ 2147483647 w 1407"/>
              <a:gd name="T31" fmla="*/ 80644979 h 1401"/>
              <a:gd name="T32" fmla="*/ 2147483647 w 1407"/>
              <a:gd name="T33" fmla="*/ 158769009 h 1401"/>
              <a:gd name="T34" fmla="*/ 2147483647 w 1407"/>
              <a:gd name="T35" fmla="*/ 267136509 h 1401"/>
              <a:gd name="T36" fmla="*/ 2147483647 w 1407"/>
              <a:gd name="T37" fmla="*/ 398184558 h 1401"/>
              <a:gd name="T38" fmla="*/ 2147483647 w 1407"/>
              <a:gd name="T39" fmla="*/ 551913307 h 1401"/>
              <a:gd name="T40" fmla="*/ 2147483647 w 1407"/>
              <a:gd name="T41" fmla="*/ 725804782 h 1401"/>
              <a:gd name="T42" fmla="*/ 2147483647 w 1407"/>
              <a:gd name="T43" fmla="*/ 907256127 h 1401"/>
              <a:gd name="T44" fmla="*/ 2147483647 w 1407"/>
              <a:gd name="T45" fmla="*/ 1111387872 h 1401"/>
              <a:gd name="T46" fmla="*/ 2147483647 w 1407"/>
              <a:gd name="T47" fmla="*/ 1320561515 h 1401"/>
              <a:gd name="T48" fmla="*/ 2147483647 w 1407"/>
              <a:gd name="T49" fmla="*/ 1537294828 h 1401"/>
              <a:gd name="T50" fmla="*/ 2147483647 w 1407"/>
              <a:gd name="T51" fmla="*/ 1764109157 h 1401"/>
              <a:gd name="T52" fmla="*/ 2147483647 w 1407"/>
              <a:gd name="T53" fmla="*/ 1980842471 h 1401"/>
              <a:gd name="T54" fmla="*/ 2147483647 w 1407"/>
              <a:gd name="T55" fmla="*/ 2147483647 h 1401"/>
              <a:gd name="T56" fmla="*/ 2147483647 w 1407"/>
              <a:gd name="T57" fmla="*/ 2147483647 h 1401"/>
              <a:gd name="T58" fmla="*/ 2147483647 w 1407"/>
              <a:gd name="T59" fmla="*/ 2147483647 h 1401"/>
              <a:gd name="T60" fmla="*/ 2147483647 w 1407"/>
              <a:gd name="T61" fmla="*/ 2147483647 h 1401"/>
              <a:gd name="T62" fmla="*/ 2147483647 w 1407"/>
              <a:gd name="T63" fmla="*/ 2147483647 h 1401"/>
              <a:gd name="T64" fmla="*/ 2147483647 w 1407"/>
              <a:gd name="T65" fmla="*/ 2147483647 h 1401"/>
              <a:gd name="T66" fmla="*/ 2147483647 w 1407"/>
              <a:gd name="T67" fmla="*/ 2147483647 h 1401"/>
              <a:gd name="T68" fmla="*/ 2147483647 w 1407"/>
              <a:gd name="T69" fmla="*/ 2147483647 h 1401"/>
              <a:gd name="T70" fmla="*/ 2147483647 w 1407"/>
              <a:gd name="T71" fmla="*/ 2147483647 h 1401"/>
              <a:gd name="T72" fmla="*/ 2104329267 w 1407"/>
              <a:gd name="T73" fmla="*/ 2147483647 h 1401"/>
              <a:gd name="T74" fmla="*/ 1880036283 w 1407"/>
              <a:gd name="T75" fmla="*/ 2147483647 h 1401"/>
              <a:gd name="T76" fmla="*/ 1663302572 w 1407"/>
              <a:gd name="T77" fmla="*/ 2147483647 h 1401"/>
              <a:gd name="T78" fmla="*/ 1444048310 w 1407"/>
              <a:gd name="T79" fmla="*/ 2147483647 h 1401"/>
              <a:gd name="T80" fmla="*/ 1227314996 w 1407"/>
              <a:gd name="T81" fmla="*/ 2147483647 h 1401"/>
              <a:gd name="T82" fmla="*/ 1015621992 w 1407"/>
              <a:gd name="T83" fmla="*/ 2147483647 h 1401"/>
              <a:gd name="T84" fmla="*/ 829130338 w 1407"/>
              <a:gd name="T85" fmla="*/ 2147483647 h 1401"/>
              <a:gd name="T86" fmla="*/ 647679191 w 1407"/>
              <a:gd name="T87" fmla="*/ 2147483647 h 1401"/>
              <a:gd name="T88" fmla="*/ 486389283 w 1407"/>
              <a:gd name="T89" fmla="*/ 2147483647 h 1401"/>
              <a:gd name="T90" fmla="*/ 342741154 w 1407"/>
              <a:gd name="T91" fmla="*/ 2147483647 h 1401"/>
              <a:gd name="T92" fmla="*/ 226814032 w 1407"/>
              <a:gd name="T93" fmla="*/ 2147483647 h 1401"/>
              <a:gd name="T94" fmla="*/ 131048100 w 1407"/>
              <a:gd name="T95" fmla="*/ 2147483647 h 1401"/>
              <a:gd name="T96" fmla="*/ 57962792 w 1407"/>
              <a:gd name="T97" fmla="*/ 2147483647 h 1401"/>
              <a:gd name="T98" fmla="*/ 15120935 w 1407"/>
              <a:gd name="T99" fmla="*/ 1980842471 h 1401"/>
              <a:gd name="T100" fmla="*/ 0 w 1407"/>
              <a:gd name="T101" fmla="*/ 1764109157 h 140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407"/>
              <a:gd name="T154" fmla="*/ 0 h 1401"/>
              <a:gd name="T155" fmla="*/ 1407 w 1407"/>
              <a:gd name="T156" fmla="*/ 1401 h 140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407" h="1401">
                <a:moveTo>
                  <a:pt x="0" y="700"/>
                </a:moveTo>
                <a:lnTo>
                  <a:pt x="6" y="610"/>
                </a:lnTo>
                <a:lnTo>
                  <a:pt x="23" y="524"/>
                </a:lnTo>
                <a:lnTo>
                  <a:pt x="52" y="441"/>
                </a:lnTo>
                <a:lnTo>
                  <a:pt x="90" y="360"/>
                </a:lnTo>
                <a:lnTo>
                  <a:pt x="136" y="288"/>
                </a:lnTo>
                <a:lnTo>
                  <a:pt x="193" y="219"/>
                </a:lnTo>
                <a:lnTo>
                  <a:pt x="257" y="158"/>
                </a:lnTo>
                <a:lnTo>
                  <a:pt x="329" y="106"/>
                </a:lnTo>
                <a:lnTo>
                  <a:pt x="403" y="63"/>
                </a:lnTo>
                <a:lnTo>
                  <a:pt x="487" y="32"/>
                </a:lnTo>
                <a:lnTo>
                  <a:pt x="573" y="8"/>
                </a:lnTo>
                <a:lnTo>
                  <a:pt x="660" y="0"/>
                </a:lnTo>
                <a:lnTo>
                  <a:pt x="746" y="0"/>
                </a:lnTo>
                <a:lnTo>
                  <a:pt x="835" y="8"/>
                </a:lnTo>
                <a:lnTo>
                  <a:pt x="922" y="32"/>
                </a:lnTo>
                <a:lnTo>
                  <a:pt x="1003" y="63"/>
                </a:lnTo>
                <a:lnTo>
                  <a:pt x="1080" y="106"/>
                </a:lnTo>
                <a:lnTo>
                  <a:pt x="1152" y="158"/>
                </a:lnTo>
                <a:lnTo>
                  <a:pt x="1216" y="219"/>
                </a:lnTo>
                <a:lnTo>
                  <a:pt x="1270" y="288"/>
                </a:lnTo>
                <a:lnTo>
                  <a:pt x="1319" y="360"/>
                </a:lnTo>
                <a:lnTo>
                  <a:pt x="1357" y="441"/>
                </a:lnTo>
                <a:lnTo>
                  <a:pt x="1383" y="524"/>
                </a:lnTo>
                <a:lnTo>
                  <a:pt x="1400" y="610"/>
                </a:lnTo>
                <a:lnTo>
                  <a:pt x="1406" y="700"/>
                </a:lnTo>
                <a:lnTo>
                  <a:pt x="1400" y="786"/>
                </a:lnTo>
                <a:lnTo>
                  <a:pt x="1383" y="875"/>
                </a:lnTo>
                <a:lnTo>
                  <a:pt x="1357" y="959"/>
                </a:lnTo>
                <a:lnTo>
                  <a:pt x="1319" y="1037"/>
                </a:lnTo>
                <a:lnTo>
                  <a:pt x="1270" y="1112"/>
                </a:lnTo>
                <a:lnTo>
                  <a:pt x="1216" y="1181"/>
                </a:lnTo>
                <a:lnTo>
                  <a:pt x="1152" y="1241"/>
                </a:lnTo>
                <a:lnTo>
                  <a:pt x="1080" y="1293"/>
                </a:lnTo>
                <a:lnTo>
                  <a:pt x="1003" y="1333"/>
                </a:lnTo>
                <a:lnTo>
                  <a:pt x="922" y="1368"/>
                </a:lnTo>
                <a:lnTo>
                  <a:pt x="835" y="1388"/>
                </a:lnTo>
                <a:lnTo>
                  <a:pt x="746" y="1400"/>
                </a:lnTo>
                <a:lnTo>
                  <a:pt x="660" y="1400"/>
                </a:lnTo>
                <a:lnTo>
                  <a:pt x="573" y="1388"/>
                </a:lnTo>
                <a:lnTo>
                  <a:pt x="487" y="1368"/>
                </a:lnTo>
                <a:lnTo>
                  <a:pt x="403" y="1333"/>
                </a:lnTo>
                <a:lnTo>
                  <a:pt x="329" y="1293"/>
                </a:lnTo>
                <a:lnTo>
                  <a:pt x="257" y="1241"/>
                </a:lnTo>
                <a:lnTo>
                  <a:pt x="193" y="1181"/>
                </a:lnTo>
                <a:lnTo>
                  <a:pt x="136" y="1112"/>
                </a:lnTo>
                <a:lnTo>
                  <a:pt x="90" y="1037"/>
                </a:lnTo>
                <a:lnTo>
                  <a:pt x="52" y="959"/>
                </a:lnTo>
                <a:lnTo>
                  <a:pt x="23" y="875"/>
                </a:lnTo>
                <a:lnTo>
                  <a:pt x="6" y="786"/>
                </a:lnTo>
                <a:lnTo>
                  <a:pt x="0" y="700"/>
                </a:lnTo>
              </a:path>
            </a:pathLst>
          </a:custGeom>
          <a:noFill/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6276975" y="5084763"/>
            <a:ext cx="566738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500" b="1" i="1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2436813" y="4452938"/>
            <a:ext cx="166687" cy="157162"/>
          </a:xfrm>
          <a:custGeom>
            <a:avLst/>
            <a:gdLst>
              <a:gd name="T0" fmla="*/ 0 w 105"/>
              <a:gd name="T1" fmla="*/ 123486481 h 99"/>
              <a:gd name="T2" fmla="*/ 15120894 w 105"/>
              <a:gd name="T3" fmla="*/ 68043212 h 99"/>
              <a:gd name="T4" fmla="*/ 47882030 w 105"/>
              <a:gd name="T5" fmla="*/ 20161186 h 99"/>
              <a:gd name="T6" fmla="*/ 103325297 w 105"/>
              <a:gd name="T7" fmla="*/ 0 h 99"/>
              <a:gd name="T8" fmla="*/ 156249223 w 105"/>
              <a:gd name="T9" fmla="*/ 0 h 99"/>
              <a:gd name="T10" fmla="*/ 214211882 w 105"/>
              <a:gd name="T11" fmla="*/ 20161186 h 99"/>
              <a:gd name="T12" fmla="*/ 246974599 w 105"/>
              <a:gd name="T13" fmla="*/ 68043212 h 99"/>
              <a:gd name="T14" fmla="*/ 262095487 w 105"/>
              <a:gd name="T15" fmla="*/ 123486481 h 99"/>
              <a:gd name="T16" fmla="*/ 246974599 w 105"/>
              <a:gd name="T17" fmla="*/ 178929725 h 99"/>
              <a:gd name="T18" fmla="*/ 214211882 w 105"/>
              <a:gd name="T19" fmla="*/ 226813370 h 99"/>
              <a:gd name="T20" fmla="*/ 156249223 w 105"/>
              <a:gd name="T21" fmla="*/ 246974550 h 99"/>
              <a:gd name="T22" fmla="*/ 103325297 w 105"/>
              <a:gd name="T23" fmla="*/ 246974550 h 99"/>
              <a:gd name="T24" fmla="*/ 47882030 w 105"/>
              <a:gd name="T25" fmla="*/ 226813370 h 99"/>
              <a:gd name="T26" fmla="*/ 15120894 w 105"/>
              <a:gd name="T27" fmla="*/ 178929725 h 99"/>
              <a:gd name="T28" fmla="*/ 0 w 105"/>
              <a:gd name="T29" fmla="*/ 123486481 h 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5"/>
              <a:gd name="T46" fmla="*/ 0 h 99"/>
              <a:gd name="T47" fmla="*/ 105 w 105"/>
              <a:gd name="T48" fmla="*/ 99 h 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5" h="99">
                <a:moveTo>
                  <a:pt x="0" y="49"/>
                </a:moveTo>
                <a:lnTo>
                  <a:pt x="6" y="27"/>
                </a:lnTo>
                <a:lnTo>
                  <a:pt x="19" y="8"/>
                </a:lnTo>
                <a:lnTo>
                  <a:pt x="41" y="0"/>
                </a:lnTo>
                <a:lnTo>
                  <a:pt x="62" y="0"/>
                </a:lnTo>
                <a:lnTo>
                  <a:pt x="85" y="8"/>
                </a:lnTo>
                <a:lnTo>
                  <a:pt x="98" y="27"/>
                </a:lnTo>
                <a:lnTo>
                  <a:pt x="104" y="49"/>
                </a:lnTo>
                <a:lnTo>
                  <a:pt x="98" y="71"/>
                </a:lnTo>
                <a:lnTo>
                  <a:pt x="85" y="90"/>
                </a:lnTo>
                <a:lnTo>
                  <a:pt x="62" y="98"/>
                </a:lnTo>
                <a:lnTo>
                  <a:pt x="41" y="98"/>
                </a:lnTo>
                <a:lnTo>
                  <a:pt x="19" y="90"/>
                </a:lnTo>
                <a:lnTo>
                  <a:pt x="6" y="71"/>
                </a:lnTo>
                <a:lnTo>
                  <a:pt x="0" y="49"/>
                </a:lnTo>
              </a:path>
            </a:pathLst>
          </a:custGeom>
          <a:solidFill>
            <a:srgbClr val="8A9FC9"/>
          </a:solidFill>
          <a:ln w="28575" cap="rnd" cmpd="sng">
            <a:solidFill>
              <a:srgbClr val="396BA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2619375" y="4276725"/>
            <a:ext cx="6762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>
                <a:latin typeface="Arial" panose="020B0604020202020204" pitchFamily="34" charset="0"/>
              </a:rPr>
              <a:t>HH</a:t>
            </a:r>
          </a:p>
        </p:txBody>
      </p:sp>
      <p:sp>
        <p:nvSpPr>
          <p:cNvPr id="23559" name="Freeform 8"/>
          <p:cNvSpPr>
            <a:spLocks/>
          </p:cNvSpPr>
          <p:nvPr/>
        </p:nvSpPr>
        <p:spPr bwMode="auto">
          <a:xfrm>
            <a:off x="4238625" y="4964113"/>
            <a:ext cx="165100" cy="161925"/>
          </a:xfrm>
          <a:custGeom>
            <a:avLst/>
            <a:gdLst>
              <a:gd name="T0" fmla="*/ 0 w 104"/>
              <a:gd name="T1" fmla="*/ 123488463 h 102"/>
              <a:gd name="T2" fmla="*/ 15120939 w 104"/>
              <a:gd name="T3" fmla="*/ 68045017 h 102"/>
              <a:gd name="T4" fmla="*/ 47883761 w 104"/>
              <a:gd name="T5" fmla="*/ 27722517 h 102"/>
              <a:gd name="T6" fmla="*/ 103327194 w 104"/>
              <a:gd name="T7" fmla="*/ 0 h 102"/>
              <a:gd name="T8" fmla="*/ 156249691 w 104"/>
              <a:gd name="T9" fmla="*/ 0 h 102"/>
              <a:gd name="T10" fmla="*/ 211693162 w 104"/>
              <a:gd name="T11" fmla="*/ 27722517 h 102"/>
              <a:gd name="T12" fmla="*/ 246975339 w 104"/>
              <a:gd name="T13" fmla="*/ 68045017 h 102"/>
              <a:gd name="T14" fmla="*/ 259576911 w 104"/>
              <a:gd name="T15" fmla="*/ 123488463 h 102"/>
              <a:gd name="T16" fmla="*/ 246975339 w 104"/>
              <a:gd name="T17" fmla="*/ 186491556 h 102"/>
              <a:gd name="T18" fmla="*/ 211693162 w 104"/>
              <a:gd name="T19" fmla="*/ 226814094 h 102"/>
              <a:gd name="T20" fmla="*/ 156249691 w 104"/>
              <a:gd name="T21" fmla="*/ 254536598 h 102"/>
              <a:gd name="T22" fmla="*/ 103327194 w 104"/>
              <a:gd name="T23" fmla="*/ 254536598 h 102"/>
              <a:gd name="T24" fmla="*/ 47883761 w 104"/>
              <a:gd name="T25" fmla="*/ 226814094 h 102"/>
              <a:gd name="T26" fmla="*/ 15120939 w 104"/>
              <a:gd name="T27" fmla="*/ 186491556 h 102"/>
              <a:gd name="T28" fmla="*/ 0 w 104"/>
              <a:gd name="T29" fmla="*/ 123488463 h 10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4"/>
              <a:gd name="T46" fmla="*/ 0 h 102"/>
              <a:gd name="T47" fmla="*/ 104 w 104"/>
              <a:gd name="T48" fmla="*/ 102 h 10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4" h="102">
                <a:moveTo>
                  <a:pt x="0" y="49"/>
                </a:moveTo>
                <a:lnTo>
                  <a:pt x="6" y="27"/>
                </a:lnTo>
                <a:lnTo>
                  <a:pt x="19" y="11"/>
                </a:lnTo>
                <a:lnTo>
                  <a:pt x="41" y="0"/>
                </a:lnTo>
                <a:lnTo>
                  <a:pt x="62" y="0"/>
                </a:lnTo>
                <a:lnTo>
                  <a:pt x="84" y="11"/>
                </a:lnTo>
                <a:lnTo>
                  <a:pt x="98" y="27"/>
                </a:lnTo>
                <a:lnTo>
                  <a:pt x="103" y="49"/>
                </a:lnTo>
                <a:lnTo>
                  <a:pt x="98" y="74"/>
                </a:lnTo>
                <a:lnTo>
                  <a:pt x="84" y="90"/>
                </a:lnTo>
                <a:lnTo>
                  <a:pt x="62" y="101"/>
                </a:lnTo>
                <a:lnTo>
                  <a:pt x="41" y="101"/>
                </a:lnTo>
                <a:lnTo>
                  <a:pt x="19" y="90"/>
                </a:lnTo>
                <a:lnTo>
                  <a:pt x="6" y="74"/>
                </a:lnTo>
                <a:lnTo>
                  <a:pt x="0" y="49"/>
                </a:lnTo>
              </a:path>
            </a:pathLst>
          </a:custGeom>
          <a:solidFill>
            <a:srgbClr val="8A9FC9"/>
          </a:solidFill>
          <a:ln w="28575" cap="rnd" cmpd="sng">
            <a:solidFill>
              <a:srgbClr val="396BA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0" name="Rectangle 10"/>
          <p:cNvSpPr>
            <a:spLocks noChangeArrowheads="1"/>
          </p:cNvSpPr>
          <p:nvPr/>
        </p:nvSpPr>
        <p:spPr bwMode="auto">
          <a:xfrm>
            <a:off x="4421188" y="4794250"/>
            <a:ext cx="6000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>
                <a:latin typeface="Arial" panose="020B0604020202020204" pitchFamily="34" charset="0"/>
              </a:rPr>
              <a:t>TT</a:t>
            </a:r>
          </a:p>
        </p:txBody>
      </p:sp>
      <p:sp>
        <p:nvSpPr>
          <p:cNvPr id="23561" name="Freeform 12"/>
          <p:cNvSpPr>
            <a:spLocks/>
          </p:cNvSpPr>
          <p:nvPr/>
        </p:nvSpPr>
        <p:spPr bwMode="auto">
          <a:xfrm>
            <a:off x="3862388" y="4035425"/>
            <a:ext cx="166687" cy="157163"/>
          </a:xfrm>
          <a:custGeom>
            <a:avLst/>
            <a:gdLst>
              <a:gd name="T0" fmla="*/ 0 w 105"/>
              <a:gd name="T1" fmla="*/ 123488854 h 99"/>
              <a:gd name="T2" fmla="*/ 15120894 w 105"/>
              <a:gd name="T3" fmla="*/ 68045233 h 99"/>
              <a:gd name="T4" fmla="*/ 47882030 w 105"/>
              <a:gd name="T5" fmla="*/ 20161314 h 99"/>
              <a:gd name="T6" fmla="*/ 103325297 w 105"/>
              <a:gd name="T7" fmla="*/ 0 h 99"/>
              <a:gd name="T8" fmla="*/ 158768577 w 105"/>
              <a:gd name="T9" fmla="*/ 0 h 99"/>
              <a:gd name="T10" fmla="*/ 214211882 w 105"/>
              <a:gd name="T11" fmla="*/ 20161314 h 99"/>
              <a:gd name="T12" fmla="*/ 246974599 w 105"/>
              <a:gd name="T13" fmla="*/ 68045233 h 99"/>
              <a:gd name="T14" fmla="*/ 262095487 w 105"/>
              <a:gd name="T15" fmla="*/ 123488854 h 99"/>
              <a:gd name="T16" fmla="*/ 246974599 w 105"/>
              <a:gd name="T17" fmla="*/ 178932451 h 99"/>
              <a:gd name="T18" fmla="*/ 214211882 w 105"/>
              <a:gd name="T19" fmla="*/ 226814813 h 99"/>
              <a:gd name="T20" fmla="*/ 158768577 w 105"/>
              <a:gd name="T21" fmla="*/ 246976121 h 99"/>
              <a:gd name="T22" fmla="*/ 103325297 w 105"/>
              <a:gd name="T23" fmla="*/ 246976121 h 99"/>
              <a:gd name="T24" fmla="*/ 47882030 w 105"/>
              <a:gd name="T25" fmla="*/ 226814813 h 99"/>
              <a:gd name="T26" fmla="*/ 15120894 w 105"/>
              <a:gd name="T27" fmla="*/ 178932451 h 99"/>
              <a:gd name="T28" fmla="*/ 0 w 105"/>
              <a:gd name="T29" fmla="*/ 123488854 h 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5"/>
              <a:gd name="T46" fmla="*/ 0 h 99"/>
              <a:gd name="T47" fmla="*/ 105 w 105"/>
              <a:gd name="T48" fmla="*/ 99 h 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5" h="99">
                <a:moveTo>
                  <a:pt x="0" y="49"/>
                </a:moveTo>
                <a:lnTo>
                  <a:pt x="6" y="27"/>
                </a:lnTo>
                <a:lnTo>
                  <a:pt x="19" y="8"/>
                </a:lnTo>
                <a:lnTo>
                  <a:pt x="41" y="0"/>
                </a:lnTo>
                <a:lnTo>
                  <a:pt x="63" y="0"/>
                </a:lnTo>
                <a:lnTo>
                  <a:pt x="85" y="8"/>
                </a:lnTo>
                <a:lnTo>
                  <a:pt x="98" y="27"/>
                </a:lnTo>
                <a:lnTo>
                  <a:pt x="104" y="49"/>
                </a:lnTo>
                <a:lnTo>
                  <a:pt x="98" y="71"/>
                </a:lnTo>
                <a:lnTo>
                  <a:pt x="85" y="90"/>
                </a:lnTo>
                <a:lnTo>
                  <a:pt x="63" y="98"/>
                </a:lnTo>
                <a:lnTo>
                  <a:pt x="41" y="98"/>
                </a:lnTo>
                <a:lnTo>
                  <a:pt x="19" y="90"/>
                </a:lnTo>
                <a:lnTo>
                  <a:pt x="6" y="71"/>
                </a:lnTo>
                <a:lnTo>
                  <a:pt x="0" y="49"/>
                </a:lnTo>
              </a:path>
            </a:pathLst>
          </a:custGeom>
          <a:solidFill>
            <a:srgbClr val="8A9FC9"/>
          </a:solidFill>
          <a:ln w="28575" cap="rnd" cmpd="sng">
            <a:solidFill>
              <a:srgbClr val="396BA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Rectangle 14"/>
          <p:cNvSpPr>
            <a:spLocks noChangeArrowheads="1"/>
          </p:cNvSpPr>
          <p:nvPr/>
        </p:nvSpPr>
        <p:spPr bwMode="auto">
          <a:xfrm>
            <a:off x="3990975" y="3851275"/>
            <a:ext cx="638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>
                <a:latin typeface="Arial" panose="020B0604020202020204" pitchFamily="34" charset="0"/>
              </a:rPr>
              <a:t>TH</a:t>
            </a:r>
          </a:p>
        </p:txBody>
      </p:sp>
      <p:sp>
        <p:nvSpPr>
          <p:cNvPr id="23563" name="Rectangle 17"/>
          <p:cNvSpPr>
            <a:spLocks noChangeArrowheads="1"/>
          </p:cNvSpPr>
          <p:nvPr/>
        </p:nvSpPr>
        <p:spPr bwMode="auto">
          <a:xfrm>
            <a:off x="4846638" y="4108450"/>
            <a:ext cx="638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>
                <a:latin typeface="Arial" panose="020B0604020202020204" pitchFamily="34" charset="0"/>
              </a:rPr>
              <a:t>HT</a:t>
            </a:r>
          </a:p>
        </p:txBody>
      </p:sp>
      <p:sp>
        <p:nvSpPr>
          <p:cNvPr id="23564" name="Line 19"/>
          <p:cNvSpPr>
            <a:spLocks noChangeShapeType="1"/>
          </p:cNvSpPr>
          <p:nvPr/>
        </p:nvSpPr>
        <p:spPr bwMode="auto">
          <a:xfrm flipV="1">
            <a:off x="5797550" y="3594100"/>
            <a:ext cx="1593850" cy="7747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Rectangle 20"/>
          <p:cNvSpPr>
            <a:spLocks noChangeArrowheads="1"/>
          </p:cNvSpPr>
          <p:nvPr/>
        </p:nvSpPr>
        <p:spPr bwMode="auto">
          <a:xfrm>
            <a:off x="914400" y="2286000"/>
            <a:ext cx="62484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800">
                <a:latin typeface="+mj-lt"/>
              </a:rPr>
              <a:t>Sample Space    </a:t>
            </a:r>
            <a:r>
              <a:rPr lang="en-US" altLang="en-US" sz="2800" i="1">
                <a:latin typeface="+mj-lt"/>
              </a:rPr>
              <a:t>S</a:t>
            </a:r>
            <a:r>
              <a:rPr lang="en-US" altLang="en-US" sz="2800">
                <a:latin typeface="+mj-lt"/>
              </a:rPr>
              <a:t> = {HH, HT, TH, TT}</a:t>
            </a:r>
          </a:p>
        </p:txBody>
      </p:sp>
      <p:sp>
        <p:nvSpPr>
          <p:cNvPr id="23566" name="Rectangle 2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Venn Diagram</a:t>
            </a:r>
          </a:p>
        </p:txBody>
      </p:sp>
      <p:sp>
        <p:nvSpPr>
          <p:cNvPr id="23567" name="Rectangle 22"/>
          <p:cNvSpPr>
            <a:spLocks noChangeArrowheads="1"/>
          </p:cNvSpPr>
          <p:nvPr/>
        </p:nvSpPr>
        <p:spPr bwMode="auto">
          <a:xfrm>
            <a:off x="114300" y="4271013"/>
            <a:ext cx="153352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ctr" anchorCtr="1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>
                <a:latin typeface="+mj-lt"/>
              </a:rPr>
              <a:t>Outcome</a:t>
            </a:r>
          </a:p>
        </p:txBody>
      </p:sp>
      <p:sp>
        <p:nvSpPr>
          <p:cNvPr id="23568" name="Rectangle 23"/>
          <p:cNvSpPr>
            <a:spLocks noChangeArrowheads="1"/>
          </p:cNvSpPr>
          <p:nvPr/>
        </p:nvSpPr>
        <p:spPr bwMode="auto">
          <a:xfrm>
            <a:off x="457200" y="1524000"/>
            <a:ext cx="7924800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 dirty="0">
                <a:solidFill>
                  <a:srgbClr val="8E0D30"/>
                </a:solidFill>
                <a:latin typeface="+mj-lt"/>
              </a:rPr>
              <a:t>Experiment:</a:t>
            </a:r>
            <a:r>
              <a:rPr lang="en-US" altLang="en-US" dirty="0">
                <a:latin typeface="+mj-lt"/>
              </a:rPr>
              <a:t>  Toss 2 Coins.  Note Faces.</a:t>
            </a:r>
          </a:p>
        </p:txBody>
      </p:sp>
      <p:sp>
        <p:nvSpPr>
          <p:cNvPr id="23569" name="Rectangle 24"/>
          <p:cNvSpPr>
            <a:spLocks noChangeArrowheads="1"/>
          </p:cNvSpPr>
          <p:nvPr/>
        </p:nvSpPr>
        <p:spPr bwMode="auto">
          <a:xfrm>
            <a:off x="7159626" y="2855002"/>
            <a:ext cx="1912937" cy="1567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ctr" anchorCtr="1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 b="1" dirty="0">
                <a:latin typeface="+mj-lt"/>
              </a:rPr>
              <a:t>Compound Event:</a:t>
            </a:r>
            <a:r>
              <a:rPr lang="en-US" altLang="en-US" sz="2400" dirty="0">
                <a:latin typeface="+mj-lt"/>
              </a:rPr>
              <a:t> At least one Tail </a:t>
            </a:r>
          </a:p>
        </p:txBody>
      </p:sp>
      <p:sp>
        <p:nvSpPr>
          <p:cNvPr id="23570" name="Line 25"/>
          <p:cNvSpPr>
            <a:spLocks noChangeShapeType="1"/>
          </p:cNvSpPr>
          <p:nvPr/>
        </p:nvSpPr>
        <p:spPr bwMode="auto">
          <a:xfrm>
            <a:off x="2590800" y="2743200"/>
            <a:ext cx="368300" cy="4445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Line 26"/>
          <p:cNvSpPr>
            <a:spLocks noChangeShapeType="1"/>
          </p:cNvSpPr>
          <p:nvPr/>
        </p:nvSpPr>
        <p:spPr bwMode="auto">
          <a:xfrm flipH="1">
            <a:off x="1517650" y="4514850"/>
            <a:ext cx="8509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Freeform 27"/>
          <p:cNvSpPr>
            <a:spLocks/>
          </p:cNvSpPr>
          <p:nvPr/>
        </p:nvSpPr>
        <p:spPr bwMode="auto">
          <a:xfrm>
            <a:off x="4710113" y="4267200"/>
            <a:ext cx="166687" cy="157163"/>
          </a:xfrm>
          <a:custGeom>
            <a:avLst/>
            <a:gdLst>
              <a:gd name="T0" fmla="*/ 0 w 105"/>
              <a:gd name="T1" fmla="*/ 123488854 h 99"/>
              <a:gd name="T2" fmla="*/ 15120894 w 105"/>
              <a:gd name="T3" fmla="*/ 68045233 h 99"/>
              <a:gd name="T4" fmla="*/ 47882030 w 105"/>
              <a:gd name="T5" fmla="*/ 20161314 h 99"/>
              <a:gd name="T6" fmla="*/ 103325297 w 105"/>
              <a:gd name="T7" fmla="*/ 0 h 99"/>
              <a:gd name="T8" fmla="*/ 158768577 w 105"/>
              <a:gd name="T9" fmla="*/ 0 h 99"/>
              <a:gd name="T10" fmla="*/ 214211882 w 105"/>
              <a:gd name="T11" fmla="*/ 20161314 h 99"/>
              <a:gd name="T12" fmla="*/ 246974599 w 105"/>
              <a:gd name="T13" fmla="*/ 68045233 h 99"/>
              <a:gd name="T14" fmla="*/ 262095487 w 105"/>
              <a:gd name="T15" fmla="*/ 123488854 h 99"/>
              <a:gd name="T16" fmla="*/ 246974599 w 105"/>
              <a:gd name="T17" fmla="*/ 178932451 h 99"/>
              <a:gd name="T18" fmla="*/ 214211882 w 105"/>
              <a:gd name="T19" fmla="*/ 226814813 h 99"/>
              <a:gd name="T20" fmla="*/ 158768577 w 105"/>
              <a:gd name="T21" fmla="*/ 246976121 h 99"/>
              <a:gd name="T22" fmla="*/ 103325297 w 105"/>
              <a:gd name="T23" fmla="*/ 246976121 h 99"/>
              <a:gd name="T24" fmla="*/ 47882030 w 105"/>
              <a:gd name="T25" fmla="*/ 226814813 h 99"/>
              <a:gd name="T26" fmla="*/ 15120894 w 105"/>
              <a:gd name="T27" fmla="*/ 178932451 h 99"/>
              <a:gd name="T28" fmla="*/ 0 w 105"/>
              <a:gd name="T29" fmla="*/ 123488854 h 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5"/>
              <a:gd name="T46" fmla="*/ 0 h 99"/>
              <a:gd name="T47" fmla="*/ 105 w 105"/>
              <a:gd name="T48" fmla="*/ 99 h 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5" h="99">
                <a:moveTo>
                  <a:pt x="0" y="49"/>
                </a:moveTo>
                <a:lnTo>
                  <a:pt x="6" y="27"/>
                </a:lnTo>
                <a:lnTo>
                  <a:pt x="19" y="8"/>
                </a:lnTo>
                <a:lnTo>
                  <a:pt x="41" y="0"/>
                </a:lnTo>
                <a:lnTo>
                  <a:pt x="63" y="0"/>
                </a:lnTo>
                <a:lnTo>
                  <a:pt x="85" y="8"/>
                </a:lnTo>
                <a:lnTo>
                  <a:pt x="98" y="27"/>
                </a:lnTo>
                <a:lnTo>
                  <a:pt x="104" y="49"/>
                </a:lnTo>
                <a:lnTo>
                  <a:pt x="98" y="71"/>
                </a:lnTo>
                <a:lnTo>
                  <a:pt x="85" y="90"/>
                </a:lnTo>
                <a:lnTo>
                  <a:pt x="63" y="98"/>
                </a:lnTo>
                <a:lnTo>
                  <a:pt x="41" y="98"/>
                </a:lnTo>
                <a:lnTo>
                  <a:pt x="19" y="90"/>
                </a:lnTo>
                <a:lnTo>
                  <a:pt x="6" y="71"/>
                </a:lnTo>
                <a:lnTo>
                  <a:pt x="0" y="49"/>
                </a:lnTo>
              </a:path>
            </a:pathLst>
          </a:custGeom>
          <a:solidFill>
            <a:srgbClr val="8A9FC9"/>
          </a:solidFill>
          <a:ln w="28575" cap="rnd" cmpd="sng">
            <a:solidFill>
              <a:srgbClr val="396BA6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21637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Event Examples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3505200"/>
            <a:ext cx="7848600" cy="2971800"/>
          </a:xfrm>
        </p:spPr>
        <p:txBody>
          <a:bodyPr lIns="90488" tIns="44450" rIns="90488" bIns="44450"/>
          <a:lstStyle/>
          <a:p>
            <a:pPr>
              <a:spcBef>
                <a:spcPct val="40000"/>
              </a:spcBef>
              <a:buClr>
                <a:srgbClr val="8E0D30"/>
              </a:buClr>
              <a:tabLst>
                <a:tab pos="3832225" algn="l"/>
              </a:tabLst>
            </a:pPr>
            <a:r>
              <a:rPr lang="en-US" altLang="en-US"/>
              <a:t>1 Head &amp; 1 Tail	      HT, TH</a:t>
            </a:r>
          </a:p>
          <a:p>
            <a:pPr>
              <a:buClr>
                <a:srgbClr val="8E0D30"/>
              </a:buClr>
              <a:tabLst>
                <a:tab pos="3832225" algn="l"/>
              </a:tabLst>
            </a:pPr>
            <a:r>
              <a:rPr lang="en-US" altLang="en-US"/>
              <a:t>Head on 1st Coin	      HH, HT</a:t>
            </a:r>
          </a:p>
          <a:p>
            <a:pPr>
              <a:buClr>
                <a:srgbClr val="8E0D30"/>
              </a:buClr>
              <a:tabLst>
                <a:tab pos="3832225" algn="l"/>
              </a:tabLst>
            </a:pPr>
            <a:r>
              <a:rPr lang="en-US" altLang="en-US"/>
              <a:t>At Least 1 Head	      HH, HT, TH</a:t>
            </a:r>
          </a:p>
          <a:p>
            <a:pPr>
              <a:buClr>
                <a:srgbClr val="8E0D30"/>
              </a:buClr>
              <a:tabLst>
                <a:tab pos="3832225" algn="l"/>
              </a:tabLst>
            </a:pPr>
            <a:r>
              <a:rPr lang="en-US" altLang="en-US"/>
              <a:t>Heads on Both	      HH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609600" y="1752600"/>
            <a:ext cx="7848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81000" y="1371600"/>
            <a:ext cx="8315325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 dirty="0">
                <a:solidFill>
                  <a:srgbClr val="8E0D30"/>
                </a:solidFill>
                <a:latin typeface="+mj-lt"/>
              </a:rPr>
              <a:t>Experiment:</a:t>
            </a:r>
            <a:r>
              <a:rPr lang="en-US" altLang="en-US" dirty="0">
                <a:latin typeface="+mj-lt"/>
              </a:rPr>
              <a:t> Toss 2 Coins.  Note Faces.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57200" y="2133600"/>
            <a:ext cx="6685101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3000"/>
              </a:spcBef>
              <a:buClr>
                <a:srgbClr val="8E0D30"/>
              </a:buClr>
              <a:buFontTx/>
              <a:buNone/>
            </a:pPr>
            <a:r>
              <a:rPr lang="en-US" altLang="en-US" b="1">
                <a:solidFill>
                  <a:srgbClr val="8E0D30"/>
                </a:solidFill>
                <a:latin typeface="+mj-lt"/>
              </a:rPr>
              <a:t>Sample Space:</a:t>
            </a:r>
            <a:r>
              <a:rPr lang="en-US" altLang="en-US">
                <a:latin typeface="+mj-lt"/>
              </a:rPr>
              <a:t>	HH, HT, TH, TT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762000" y="2895600"/>
            <a:ext cx="7924800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3000"/>
              </a:spcBef>
              <a:buClr>
                <a:srgbClr val="8E0D30"/>
              </a:buClr>
              <a:buFontTx/>
              <a:buNone/>
            </a:pPr>
            <a:r>
              <a:rPr lang="en-US" altLang="en-US" b="1" u="sng" dirty="0">
                <a:solidFill>
                  <a:srgbClr val="8E0D30"/>
                </a:solidFill>
                <a:latin typeface="+mj-lt"/>
              </a:rPr>
              <a:t>Event</a:t>
            </a:r>
            <a:r>
              <a:rPr lang="en-US" altLang="en-US" b="1" dirty="0">
                <a:solidFill>
                  <a:srgbClr val="8E0D30"/>
                </a:solidFill>
                <a:latin typeface="+mj-lt"/>
              </a:rPr>
              <a:t>		       </a:t>
            </a:r>
            <a:r>
              <a:rPr lang="en-US" altLang="en-US" b="1" u="sng" dirty="0">
                <a:solidFill>
                  <a:srgbClr val="8E0D30"/>
                </a:solidFill>
                <a:latin typeface="+mj-lt"/>
              </a:rPr>
              <a:t>Outcomes in Event</a:t>
            </a:r>
          </a:p>
        </p:txBody>
      </p:sp>
    </p:spTree>
    <p:extLst>
      <p:ext uri="{BB962C8B-B14F-4D97-AF65-F5344CB8AC3E}">
        <p14:creationId xmlns:p14="http://schemas.microsoft.com/office/powerpoint/2010/main" val="11710248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  <p:bldP spid="22534" grpId="0"/>
      <p:bldP spid="225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b="1"/>
              <a:t>Probabilities</a:t>
            </a:r>
          </a:p>
        </p:txBody>
      </p:sp>
    </p:spTree>
    <p:extLst>
      <p:ext uri="{BB962C8B-B14F-4D97-AF65-F5344CB8AC3E}">
        <p14:creationId xmlns:p14="http://schemas.microsoft.com/office/powerpoint/2010/main" val="2190274475"/>
      </p:ext>
    </p:extLst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What is Probability?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95800" cy="4525963"/>
          </a:xfrm>
          <a:noFill/>
        </p:spPr>
        <p:txBody>
          <a:bodyPr lIns="90488" tIns="44450" rIns="90488" bIns="44450"/>
          <a:lstStyle/>
          <a:p>
            <a:pPr marL="569913" indent="-569913"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</a:rPr>
              <a:t>1.	</a:t>
            </a:r>
            <a:r>
              <a:rPr lang="en-US" altLang="en-US" sz="2800" dirty="0"/>
              <a:t>Numerical measure of the likelihood that event will occur</a:t>
            </a:r>
          </a:p>
          <a:p>
            <a:pPr marL="1206500" lvl="2" indent="-350838">
              <a:buClr>
                <a:srgbClr val="8E0D30"/>
              </a:buClr>
            </a:pPr>
            <a:r>
              <a:rPr lang="en-US" altLang="en-US" sz="2800" i="1" dirty="0"/>
              <a:t> P</a:t>
            </a:r>
            <a:r>
              <a:rPr lang="en-US" altLang="en-US" sz="2800" dirty="0"/>
              <a:t>(Event)</a:t>
            </a:r>
          </a:p>
          <a:p>
            <a:pPr marL="1206500" lvl="2" indent="-350838">
              <a:buClr>
                <a:srgbClr val="8E0D30"/>
              </a:buClr>
            </a:pPr>
            <a:r>
              <a:rPr lang="en-US" altLang="en-US" sz="2800" i="1" dirty="0"/>
              <a:t> P</a:t>
            </a:r>
            <a:r>
              <a:rPr lang="en-US" altLang="en-US" sz="2800" dirty="0"/>
              <a:t>(</a:t>
            </a:r>
            <a:r>
              <a:rPr lang="en-US" altLang="en-US" sz="2800" i="1" dirty="0"/>
              <a:t>A</a:t>
            </a:r>
            <a:r>
              <a:rPr lang="en-US" altLang="en-US" sz="2800" dirty="0"/>
              <a:t>)</a:t>
            </a:r>
          </a:p>
          <a:p>
            <a:pPr marL="1206500" lvl="2" indent="-350838">
              <a:buClr>
                <a:srgbClr val="8E0D30"/>
              </a:buClr>
            </a:pPr>
            <a:r>
              <a:rPr lang="en-US" altLang="en-US" sz="2800" i="1" dirty="0"/>
              <a:t> </a:t>
            </a:r>
            <a:r>
              <a:rPr lang="en-US" altLang="en-US" sz="2800" i="1" dirty="0" err="1"/>
              <a:t>Prob</a:t>
            </a:r>
            <a:r>
              <a:rPr lang="en-US" altLang="en-US" sz="2800" dirty="0"/>
              <a:t>(</a:t>
            </a:r>
            <a:r>
              <a:rPr lang="en-US" altLang="en-US" sz="2800" i="1" dirty="0"/>
              <a:t>A</a:t>
            </a:r>
            <a:r>
              <a:rPr lang="en-US" altLang="en-US" sz="2800" dirty="0"/>
              <a:t>)</a:t>
            </a:r>
          </a:p>
          <a:p>
            <a:pPr marL="569913" indent="-569913">
              <a:spcBef>
                <a:spcPct val="45000"/>
              </a:spcBef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</a:rPr>
              <a:t>2.</a:t>
            </a:r>
            <a:r>
              <a:rPr lang="en-US" altLang="en-US" sz="2800" dirty="0"/>
              <a:t>	Lies between 0 &amp; 1</a:t>
            </a:r>
          </a:p>
          <a:p>
            <a:pPr marL="569913" indent="-569913">
              <a:spcBef>
                <a:spcPct val="45000"/>
              </a:spcBef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</a:rPr>
              <a:t>3.</a:t>
            </a:r>
            <a:r>
              <a:rPr lang="en-US" altLang="en-US" sz="2800" dirty="0"/>
              <a:t>	Sum of sample points is 1</a:t>
            </a:r>
          </a:p>
        </p:txBody>
      </p:sp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4948238" y="1976438"/>
            <a:ext cx="695325" cy="515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FontTx/>
              <a:buNone/>
              <a:defRPr/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cs typeface="Arial" charset="0"/>
              </a:rPr>
              <a:t>1</a:t>
            </a:r>
          </a:p>
        </p:txBody>
      </p:sp>
      <p:sp>
        <p:nvSpPr>
          <p:cNvPr id="175109" name="Rectangle 5"/>
          <p:cNvSpPr>
            <a:spLocks noChangeArrowheads="1"/>
          </p:cNvSpPr>
          <p:nvPr/>
        </p:nvSpPr>
        <p:spPr bwMode="auto">
          <a:xfrm>
            <a:off x="4872038" y="3729038"/>
            <a:ext cx="733425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FontTx/>
              <a:buNone/>
              <a:defRPr/>
            </a:pPr>
            <a:r>
              <a:rPr 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cs typeface="Arial" charset="0"/>
              </a:rPr>
              <a:t>0.5             </a:t>
            </a:r>
          </a:p>
        </p:txBody>
      </p:sp>
      <p:sp>
        <p:nvSpPr>
          <p:cNvPr id="175110" name="Rectangle 6"/>
          <p:cNvSpPr>
            <a:spLocks noChangeArrowheads="1"/>
          </p:cNvSpPr>
          <p:nvPr/>
        </p:nvSpPr>
        <p:spPr bwMode="auto">
          <a:xfrm>
            <a:off x="4872038" y="5489575"/>
            <a:ext cx="847725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FontTx/>
              <a:buNone/>
              <a:defRPr/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cs typeface="Arial" charset="0"/>
              </a:rPr>
              <a:t>0</a:t>
            </a:r>
          </a:p>
        </p:txBody>
      </p:sp>
      <p:sp>
        <p:nvSpPr>
          <p:cNvPr id="175111" name="Rectangle 7"/>
          <p:cNvSpPr>
            <a:spLocks noChangeArrowheads="1"/>
          </p:cNvSpPr>
          <p:nvPr/>
        </p:nvSpPr>
        <p:spPr bwMode="auto">
          <a:xfrm>
            <a:off x="6815138" y="2006600"/>
            <a:ext cx="13049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FontTx/>
              <a:buNone/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cs typeface="Arial" charset="0"/>
              </a:rPr>
              <a:t>Certain</a:t>
            </a:r>
          </a:p>
        </p:txBody>
      </p:sp>
      <p:sp>
        <p:nvSpPr>
          <p:cNvPr id="175112" name="Rectangle 8"/>
          <p:cNvSpPr>
            <a:spLocks noChangeArrowheads="1"/>
          </p:cNvSpPr>
          <p:nvPr/>
        </p:nvSpPr>
        <p:spPr bwMode="auto">
          <a:xfrm>
            <a:off x="6777038" y="5519738"/>
            <a:ext cx="18383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 eaLnBrk="0" hangingPunct="0">
              <a:spcBef>
                <a:spcPct val="50000"/>
              </a:spcBef>
              <a:buFontTx/>
              <a:buNone/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cs typeface="Arial" charset="0"/>
              </a:rPr>
              <a:t>Impossible</a:t>
            </a:r>
          </a:p>
        </p:txBody>
      </p:sp>
      <p:sp>
        <p:nvSpPr>
          <p:cNvPr id="26633" name="Freeform 9"/>
          <p:cNvSpPr>
            <a:spLocks/>
          </p:cNvSpPr>
          <p:nvPr/>
        </p:nvSpPr>
        <p:spPr bwMode="auto">
          <a:xfrm>
            <a:off x="6600825" y="2063750"/>
            <a:ext cx="30163" cy="3797300"/>
          </a:xfrm>
          <a:custGeom>
            <a:avLst/>
            <a:gdLst>
              <a:gd name="T0" fmla="*/ 45363559 w 19"/>
              <a:gd name="T1" fmla="*/ 0 h 2392"/>
              <a:gd name="T2" fmla="*/ 45363559 w 19"/>
              <a:gd name="T3" fmla="*/ 2147483647 h 2392"/>
              <a:gd name="T4" fmla="*/ 0 w 19"/>
              <a:gd name="T5" fmla="*/ 2147483647 h 2392"/>
              <a:gd name="T6" fmla="*/ 0 w 19"/>
              <a:gd name="T7" fmla="*/ 0 h 2392"/>
              <a:gd name="T8" fmla="*/ 45363559 w 19"/>
              <a:gd name="T9" fmla="*/ 0 h 2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"/>
              <a:gd name="T16" fmla="*/ 0 h 2392"/>
              <a:gd name="T17" fmla="*/ 19 w 19"/>
              <a:gd name="T18" fmla="*/ 2392 h 2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" h="2392">
                <a:moveTo>
                  <a:pt x="18" y="0"/>
                </a:moveTo>
                <a:lnTo>
                  <a:pt x="18" y="2391"/>
                </a:lnTo>
                <a:lnTo>
                  <a:pt x="0" y="2391"/>
                </a:lnTo>
                <a:lnTo>
                  <a:pt x="0" y="0"/>
                </a:lnTo>
                <a:lnTo>
                  <a:pt x="18" y="0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4" name="Freeform 10"/>
          <p:cNvSpPr>
            <a:spLocks/>
          </p:cNvSpPr>
          <p:nvPr/>
        </p:nvSpPr>
        <p:spPr bwMode="auto">
          <a:xfrm>
            <a:off x="5813425" y="2065338"/>
            <a:ext cx="788988" cy="3797300"/>
          </a:xfrm>
          <a:custGeom>
            <a:avLst/>
            <a:gdLst>
              <a:gd name="T0" fmla="*/ 1249998382 w 497"/>
              <a:gd name="T1" fmla="*/ 0 h 2392"/>
              <a:gd name="T2" fmla="*/ 1249998382 w 497"/>
              <a:gd name="T3" fmla="*/ 2147483647 h 2392"/>
              <a:gd name="T4" fmla="*/ 0 w 497"/>
              <a:gd name="T5" fmla="*/ 2147483647 h 2392"/>
              <a:gd name="T6" fmla="*/ 0 w 497"/>
              <a:gd name="T7" fmla="*/ 0 h 2392"/>
              <a:gd name="T8" fmla="*/ 1249998382 w 497"/>
              <a:gd name="T9" fmla="*/ 0 h 2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7"/>
              <a:gd name="T16" fmla="*/ 0 h 2392"/>
              <a:gd name="T17" fmla="*/ 497 w 497"/>
              <a:gd name="T18" fmla="*/ 2392 h 2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7" h="2392">
                <a:moveTo>
                  <a:pt x="496" y="0"/>
                </a:moveTo>
                <a:lnTo>
                  <a:pt x="496" y="2391"/>
                </a:lnTo>
                <a:lnTo>
                  <a:pt x="0" y="2391"/>
                </a:lnTo>
                <a:lnTo>
                  <a:pt x="0" y="0"/>
                </a:lnTo>
                <a:lnTo>
                  <a:pt x="496" y="0"/>
                </a:lnTo>
              </a:path>
            </a:pathLst>
          </a:custGeom>
          <a:solidFill>
            <a:srgbClr val="E9F05A">
              <a:alpha val="70195"/>
            </a:srgbClr>
          </a:solidFill>
          <a:ln w="12700" cap="rnd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35" name="Freeform 11"/>
          <p:cNvSpPr>
            <a:spLocks/>
          </p:cNvSpPr>
          <p:nvPr/>
        </p:nvSpPr>
        <p:spPr bwMode="auto">
          <a:xfrm>
            <a:off x="5813425" y="2063750"/>
            <a:ext cx="298450" cy="3797300"/>
          </a:xfrm>
          <a:custGeom>
            <a:avLst/>
            <a:gdLst>
              <a:gd name="T0" fmla="*/ 471270058 w 188"/>
              <a:gd name="T1" fmla="*/ 0 h 2392"/>
              <a:gd name="T2" fmla="*/ 471270058 w 188"/>
              <a:gd name="T3" fmla="*/ 2147483647 h 2392"/>
              <a:gd name="T4" fmla="*/ 0 w 188"/>
              <a:gd name="T5" fmla="*/ 2147483647 h 2392"/>
              <a:gd name="T6" fmla="*/ 0 w 188"/>
              <a:gd name="T7" fmla="*/ 0 h 2392"/>
              <a:gd name="T8" fmla="*/ 471270058 w 188"/>
              <a:gd name="T9" fmla="*/ 0 h 2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8"/>
              <a:gd name="T16" fmla="*/ 0 h 2392"/>
              <a:gd name="T17" fmla="*/ 188 w 188"/>
              <a:gd name="T18" fmla="*/ 2392 h 2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8" h="2392">
                <a:moveTo>
                  <a:pt x="187" y="0"/>
                </a:moveTo>
                <a:lnTo>
                  <a:pt x="187" y="2391"/>
                </a:lnTo>
                <a:lnTo>
                  <a:pt x="0" y="2391"/>
                </a:lnTo>
                <a:lnTo>
                  <a:pt x="0" y="0"/>
                </a:lnTo>
                <a:lnTo>
                  <a:pt x="187" y="0"/>
                </a:lnTo>
              </a:path>
            </a:pathLst>
          </a:custGeom>
          <a:noFill/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 flipH="1">
            <a:off x="6219825" y="2792413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 flipH="1">
            <a:off x="6219825" y="2205038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6380163" y="2352675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 flipH="1">
            <a:off x="6219825" y="2498725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>
            <a:off x="6380163" y="2646363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6380163" y="2938463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 flipH="1">
            <a:off x="6219825" y="3086100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>
            <a:off x="6380163" y="3232150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 flipH="1">
            <a:off x="6219825" y="3379788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6380163" y="3519488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 flipH="1">
            <a:off x="6232525" y="4259263"/>
            <a:ext cx="3746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 flipH="1">
            <a:off x="6232525" y="4552950"/>
            <a:ext cx="3746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>
            <a:off x="6380163" y="4406900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6380163" y="4113213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 flipH="1">
            <a:off x="6232525" y="3967163"/>
            <a:ext cx="3746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6380163" y="3819525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Line 28"/>
          <p:cNvSpPr>
            <a:spLocks noChangeShapeType="1"/>
          </p:cNvSpPr>
          <p:nvPr/>
        </p:nvSpPr>
        <p:spPr bwMode="auto">
          <a:xfrm flipH="1">
            <a:off x="6232525" y="3671888"/>
            <a:ext cx="3746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53" name="Group 29"/>
          <p:cNvGrpSpPr>
            <a:grpSpLocks/>
          </p:cNvGrpSpPr>
          <p:nvPr/>
        </p:nvGrpSpPr>
        <p:grpSpPr bwMode="auto">
          <a:xfrm>
            <a:off x="6499225" y="2282825"/>
            <a:ext cx="107950" cy="144463"/>
            <a:chOff x="4094" y="1438"/>
            <a:chExt cx="68" cy="91"/>
          </a:xfrm>
        </p:grpSpPr>
        <p:sp>
          <p:nvSpPr>
            <p:cNvPr id="26710" name="Line 30"/>
            <p:cNvSpPr>
              <a:spLocks noChangeShapeType="1"/>
            </p:cNvSpPr>
            <p:nvPr/>
          </p:nvSpPr>
          <p:spPr bwMode="auto">
            <a:xfrm flipH="1">
              <a:off x="4094" y="1438"/>
              <a:ext cx="68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11" name="Line 31"/>
            <p:cNvSpPr>
              <a:spLocks noChangeShapeType="1"/>
            </p:cNvSpPr>
            <p:nvPr/>
          </p:nvSpPr>
          <p:spPr bwMode="auto">
            <a:xfrm flipH="1">
              <a:off x="4094" y="1529"/>
              <a:ext cx="68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54" name="Group 32"/>
          <p:cNvGrpSpPr>
            <a:grpSpLocks/>
          </p:cNvGrpSpPr>
          <p:nvPr/>
        </p:nvGrpSpPr>
        <p:grpSpPr bwMode="auto">
          <a:xfrm>
            <a:off x="6491288" y="2576513"/>
            <a:ext cx="115887" cy="146050"/>
            <a:chOff x="4089" y="1623"/>
            <a:chExt cx="73" cy="92"/>
          </a:xfrm>
        </p:grpSpPr>
        <p:sp>
          <p:nvSpPr>
            <p:cNvPr id="26708" name="Line 33"/>
            <p:cNvSpPr>
              <a:spLocks noChangeShapeType="1"/>
            </p:cNvSpPr>
            <p:nvPr/>
          </p:nvSpPr>
          <p:spPr bwMode="auto">
            <a:xfrm flipH="1">
              <a:off x="4089" y="1623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9" name="Line 34"/>
            <p:cNvSpPr>
              <a:spLocks noChangeShapeType="1"/>
            </p:cNvSpPr>
            <p:nvPr/>
          </p:nvSpPr>
          <p:spPr bwMode="auto">
            <a:xfrm flipH="1">
              <a:off x="4089" y="1715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55" name="Group 35"/>
          <p:cNvGrpSpPr>
            <a:grpSpLocks/>
          </p:cNvGrpSpPr>
          <p:nvPr/>
        </p:nvGrpSpPr>
        <p:grpSpPr bwMode="auto">
          <a:xfrm>
            <a:off x="6491288" y="2862263"/>
            <a:ext cx="115887" cy="144462"/>
            <a:chOff x="4089" y="1803"/>
            <a:chExt cx="73" cy="91"/>
          </a:xfrm>
        </p:grpSpPr>
        <p:sp>
          <p:nvSpPr>
            <p:cNvPr id="26706" name="Line 36"/>
            <p:cNvSpPr>
              <a:spLocks noChangeShapeType="1"/>
            </p:cNvSpPr>
            <p:nvPr/>
          </p:nvSpPr>
          <p:spPr bwMode="auto">
            <a:xfrm flipH="1">
              <a:off x="4089" y="1803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7" name="Line 37"/>
            <p:cNvSpPr>
              <a:spLocks noChangeShapeType="1"/>
            </p:cNvSpPr>
            <p:nvPr/>
          </p:nvSpPr>
          <p:spPr bwMode="auto">
            <a:xfrm flipH="1">
              <a:off x="4089" y="1894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56" name="Group 38"/>
          <p:cNvGrpSpPr>
            <a:grpSpLocks/>
          </p:cNvGrpSpPr>
          <p:nvPr/>
        </p:nvGrpSpPr>
        <p:grpSpPr bwMode="auto">
          <a:xfrm>
            <a:off x="6491288" y="3162300"/>
            <a:ext cx="115887" cy="144463"/>
            <a:chOff x="4089" y="1992"/>
            <a:chExt cx="73" cy="91"/>
          </a:xfrm>
        </p:grpSpPr>
        <p:sp>
          <p:nvSpPr>
            <p:cNvPr id="26704" name="Line 39"/>
            <p:cNvSpPr>
              <a:spLocks noChangeShapeType="1"/>
            </p:cNvSpPr>
            <p:nvPr/>
          </p:nvSpPr>
          <p:spPr bwMode="auto">
            <a:xfrm flipH="1">
              <a:off x="4089" y="1992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5" name="Line 40"/>
            <p:cNvSpPr>
              <a:spLocks noChangeShapeType="1"/>
            </p:cNvSpPr>
            <p:nvPr/>
          </p:nvSpPr>
          <p:spPr bwMode="auto">
            <a:xfrm flipH="1">
              <a:off x="4089" y="2083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57" name="Group 41"/>
          <p:cNvGrpSpPr>
            <a:grpSpLocks/>
          </p:cNvGrpSpPr>
          <p:nvPr/>
        </p:nvGrpSpPr>
        <p:grpSpPr bwMode="auto">
          <a:xfrm>
            <a:off x="6486525" y="3448050"/>
            <a:ext cx="115888" cy="146050"/>
            <a:chOff x="4086" y="2172"/>
            <a:chExt cx="73" cy="92"/>
          </a:xfrm>
        </p:grpSpPr>
        <p:sp>
          <p:nvSpPr>
            <p:cNvPr id="26702" name="Line 42"/>
            <p:cNvSpPr>
              <a:spLocks noChangeShapeType="1"/>
            </p:cNvSpPr>
            <p:nvPr/>
          </p:nvSpPr>
          <p:spPr bwMode="auto">
            <a:xfrm flipH="1">
              <a:off x="4086" y="2172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3" name="Line 43"/>
            <p:cNvSpPr>
              <a:spLocks noChangeShapeType="1"/>
            </p:cNvSpPr>
            <p:nvPr/>
          </p:nvSpPr>
          <p:spPr bwMode="auto">
            <a:xfrm flipH="1">
              <a:off x="4086" y="2264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58" name="Group 44"/>
          <p:cNvGrpSpPr>
            <a:grpSpLocks/>
          </p:cNvGrpSpPr>
          <p:nvPr/>
        </p:nvGrpSpPr>
        <p:grpSpPr bwMode="auto">
          <a:xfrm>
            <a:off x="6491288" y="3748088"/>
            <a:ext cx="115887" cy="144462"/>
            <a:chOff x="4089" y="2361"/>
            <a:chExt cx="73" cy="91"/>
          </a:xfrm>
        </p:grpSpPr>
        <p:sp>
          <p:nvSpPr>
            <p:cNvPr id="26700" name="Line 45"/>
            <p:cNvSpPr>
              <a:spLocks noChangeShapeType="1"/>
            </p:cNvSpPr>
            <p:nvPr/>
          </p:nvSpPr>
          <p:spPr bwMode="auto">
            <a:xfrm flipH="1">
              <a:off x="4089" y="2361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701" name="Line 46"/>
            <p:cNvSpPr>
              <a:spLocks noChangeShapeType="1"/>
            </p:cNvSpPr>
            <p:nvPr/>
          </p:nvSpPr>
          <p:spPr bwMode="auto">
            <a:xfrm flipH="1">
              <a:off x="4089" y="2452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59" name="Group 47"/>
          <p:cNvGrpSpPr>
            <a:grpSpLocks/>
          </p:cNvGrpSpPr>
          <p:nvPr/>
        </p:nvGrpSpPr>
        <p:grpSpPr bwMode="auto">
          <a:xfrm>
            <a:off x="6491288" y="4043363"/>
            <a:ext cx="115887" cy="144462"/>
            <a:chOff x="4089" y="2547"/>
            <a:chExt cx="73" cy="91"/>
          </a:xfrm>
        </p:grpSpPr>
        <p:sp>
          <p:nvSpPr>
            <p:cNvPr id="26698" name="Line 48"/>
            <p:cNvSpPr>
              <a:spLocks noChangeShapeType="1"/>
            </p:cNvSpPr>
            <p:nvPr/>
          </p:nvSpPr>
          <p:spPr bwMode="auto">
            <a:xfrm flipH="1">
              <a:off x="4089" y="2547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9" name="Line 49"/>
            <p:cNvSpPr>
              <a:spLocks noChangeShapeType="1"/>
            </p:cNvSpPr>
            <p:nvPr/>
          </p:nvSpPr>
          <p:spPr bwMode="auto">
            <a:xfrm flipH="1">
              <a:off x="4089" y="2638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60" name="Group 50"/>
          <p:cNvGrpSpPr>
            <a:grpSpLocks/>
          </p:cNvGrpSpPr>
          <p:nvPr/>
        </p:nvGrpSpPr>
        <p:grpSpPr bwMode="auto">
          <a:xfrm>
            <a:off x="6491288" y="4338638"/>
            <a:ext cx="115887" cy="144462"/>
            <a:chOff x="4089" y="2733"/>
            <a:chExt cx="73" cy="91"/>
          </a:xfrm>
        </p:grpSpPr>
        <p:sp>
          <p:nvSpPr>
            <p:cNvPr id="26696" name="Line 51"/>
            <p:cNvSpPr>
              <a:spLocks noChangeShapeType="1"/>
            </p:cNvSpPr>
            <p:nvPr/>
          </p:nvSpPr>
          <p:spPr bwMode="auto">
            <a:xfrm flipH="1">
              <a:off x="4089" y="2733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7" name="Line 52"/>
            <p:cNvSpPr>
              <a:spLocks noChangeShapeType="1"/>
            </p:cNvSpPr>
            <p:nvPr/>
          </p:nvSpPr>
          <p:spPr bwMode="auto">
            <a:xfrm flipH="1">
              <a:off x="4089" y="2824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61" name="Line 53"/>
          <p:cNvSpPr>
            <a:spLocks noChangeShapeType="1"/>
          </p:cNvSpPr>
          <p:nvPr/>
        </p:nvSpPr>
        <p:spPr bwMode="auto">
          <a:xfrm flipH="1">
            <a:off x="6218238" y="5140325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2" name="Line 54"/>
          <p:cNvSpPr>
            <a:spLocks noChangeShapeType="1"/>
          </p:cNvSpPr>
          <p:nvPr/>
        </p:nvSpPr>
        <p:spPr bwMode="auto">
          <a:xfrm>
            <a:off x="6380163" y="4699000"/>
            <a:ext cx="2127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3" name="Line 55"/>
          <p:cNvSpPr>
            <a:spLocks noChangeShapeType="1"/>
          </p:cNvSpPr>
          <p:nvPr/>
        </p:nvSpPr>
        <p:spPr bwMode="auto">
          <a:xfrm flipH="1">
            <a:off x="6218238" y="4846638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4" name="Line 56"/>
          <p:cNvSpPr>
            <a:spLocks noChangeShapeType="1"/>
          </p:cNvSpPr>
          <p:nvPr/>
        </p:nvSpPr>
        <p:spPr bwMode="auto">
          <a:xfrm>
            <a:off x="6380163" y="4992688"/>
            <a:ext cx="2127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5" name="Line 57"/>
          <p:cNvSpPr>
            <a:spLocks noChangeShapeType="1"/>
          </p:cNvSpPr>
          <p:nvPr/>
        </p:nvSpPr>
        <p:spPr bwMode="auto">
          <a:xfrm>
            <a:off x="6380163" y="5284788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6" name="Line 58"/>
          <p:cNvSpPr>
            <a:spLocks noChangeShapeType="1"/>
          </p:cNvSpPr>
          <p:nvPr/>
        </p:nvSpPr>
        <p:spPr bwMode="auto">
          <a:xfrm flipH="1">
            <a:off x="6218238" y="5432425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Line 59"/>
          <p:cNvSpPr>
            <a:spLocks noChangeShapeType="1"/>
          </p:cNvSpPr>
          <p:nvPr/>
        </p:nvSpPr>
        <p:spPr bwMode="auto">
          <a:xfrm>
            <a:off x="6380163" y="5580063"/>
            <a:ext cx="214312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Line 60"/>
          <p:cNvSpPr>
            <a:spLocks noChangeShapeType="1"/>
          </p:cNvSpPr>
          <p:nvPr/>
        </p:nvSpPr>
        <p:spPr bwMode="auto">
          <a:xfrm flipH="1">
            <a:off x="6219825" y="5727700"/>
            <a:ext cx="38735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669" name="Group 61"/>
          <p:cNvGrpSpPr>
            <a:grpSpLocks/>
          </p:cNvGrpSpPr>
          <p:nvPr/>
        </p:nvGrpSpPr>
        <p:grpSpPr bwMode="auto">
          <a:xfrm>
            <a:off x="6491288" y="4629150"/>
            <a:ext cx="115887" cy="144463"/>
            <a:chOff x="4089" y="2916"/>
            <a:chExt cx="73" cy="91"/>
          </a:xfrm>
        </p:grpSpPr>
        <p:sp>
          <p:nvSpPr>
            <p:cNvPr id="26694" name="Line 62"/>
            <p:cNvSpPr>
              <a:spLocks noChangeShapeType="1"/>
            </p:cNvSpPr>
            <p:nvPr/>
          </p:nvSpPr>
          <p:spPr bwMode="auto">
            <a:xfrm flipH="1">
              <a:off x="4089" y="2916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5" name="Line 63"/>
            <p:cNvSpPr>
              <a:spLocks noChangeShapeType="1"/>
            </p:cNvSpPr>
            <p:nvPr/>
          </p:nvSpPr>
          <p:spPr bwMode="auto">
            <a:xfrm flipH="1">
              <a:off x="4089" y="3007"/>
              <a:ext cx="73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70" name="Group 64"/>
          <p:cNvGrpSpPr>
            <a:grpSpLocks/>
          </p:cNvGrpSpPr>
          <p:nvPr/>
        </p:nvGrpSpPr>
        <p:grpSpPr bwMode="auto">
          <a:xfrm>
            <a:off x="6491288" y="4924425"/>
            <a:ext cx="114300" cy="144463"/>
            <a:chOff x="4089" y="3102"/>
            <a:chExt cx="72" cy="91"/>
          </a:xfrm>
        </p:grpSpPr>
        <p:sp>
          <p:nvSpPr>
            <p:cNvPr id="26692" name="Line 65"/>
            <p:cNvSpPr>
              <a:spLocks noChangeShapeType="1"/>
            </p:cNvSpPr>
            <p:nvPr/>
          </p:nvSpPr>
          <p:spPr bwMode="auto">
            <a:xfrm flipH="1">
              <a:off x="4089" y="3102"/>
              <a:ext cx="7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3" name="Line 66"/>
            <p:cNvSpPr>
              <a:spLocks noChangeShapeType="1"/>
            </p:cNvSpPr>
            <p:nvPr/>
          </p:nvSpPr>
          <p:spPr bwMode="auto">
            <a:xfrm flipH="1">
              <a:off x="4089" y="3193"/>
              <a:ext cx="7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71" name="Group 67"/>
          <p:cNvGrpSpPr>
            <a:grpSpLocks/>
          </p:cNvGrpSpPr>
          <p:nvPr/>
        </p:nvGrpSpPr>
        <p:grpSpPr bwMode="auto">
          <a:xfrm>
            <a:off x="6491288" y="5208588"/>
            <a:ext cx="114300" cy="144462"/>
            <a:chOff x="4089" y="3281"/>
            <a:chExt cx="72" cy="91"/>
          </a:xfrm>
        </p:grpSpPr>
        <p:sp>
          <p:nvSpPr>
            <p:cNvPr id="26690" name="Line 68"/>
            <p:cNvSpPr>
              <a:spLocks noChangeShapeType="1"/>
            </p:cNvSpPr>
            <p:nvPr/>
          </p:nvSpPr>
          <p:spPr bwMode="auto">
            <a:xfrm flipH="1">
              <a:off x="4089" y="3281"/>
              <a:ext cx="7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91" name="Line 69"/>
            <p:cNvSpPr>
              <a:spLocks noChangeShapeType="1"/>
            </p:cNvSpPr>
            <p:nvPr/>
          </p:nvSpPr>
          <p:spPr bwMode="auto">
            <a:xfrm flipH="1">
              <a:off x="4089" y="3372"/>
              <a:ext cx="7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72" name="Group 70"/>
          <p:cNvGrpSpPr>
            <a:grpSpLocks/>
          </p:cNvGrpSpPr>
          <p:nvPr/>
        </p:nvGrpSpPr>
        <p:grpSpPr bwMode="auto">
          <a:xfrm>
            <a:off x="6491288" y="5510213"/>
            <a:ext cx="114300" cy="144462"/>
            <a:chOff x="4089" y="3471"/>
            <a:chExt cx="72" cy="91"/>
          </a:xfrm>
        </p:grpSpPr>
        <p:sp>
          <p:nvSpPr>
            <p:cNvPr id="26688" name="Line 71"/>
            <p:cNvSpPr>
              <a:spLocks noChangeShapeType="1"/>
            </p:cNvSpPr>
            <p:nvPr/>
          </p:nvSpPr>
          <p:spPr bwMode="auto">
            <a:xfrm flipH="1">
              <a:off x="4089" y="3471"/>
              <a:ext cx="7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9" name="Line 72"/>
            <p:cNvSpPr>
              <a:spLocks noChangeShapeType="1"/>
            </p:cNvSpPr>
            <p:nvPr/>
          </p:nvSpPr>
          <p:spPr bwMode="auto">
            <a:xfrm flipH="1">
              <a:off x="4089" y="3562"/>
              <a:ext cx="72" cy="0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73" name="Freeform 73"/>
          <p:cNvSpPr>
            <a:spLocks/>
          </p:cNvSpPr>
          <p:nvPr/>
        </p:nvSpPr>
        <p:spPr bwMode="auto">
          <a:xfrm>
            <a:off x="6153150" y="3305175"/>
            <a:ext cx="136525" cy="42863"/>
          </a:xfrm>
          <a:custGeom>
            <a:avLst/>
            <a:gdLst>
              <a:gd name="T0" fmla="*/ 214214098 w 86"/>
              <a:gd name="T1" fmla="*/ 37803580 h 27"/>
              <a:gd name="T2" fmla="*/ 214214098 w 86"/>
              <a:gd name="T3" fmla="*/ 60484463 h 27"/>
              <a:gd name="T4" fmla="*/ 85685307 w 86"/>
              <a:gd name="T5" fmla="*/ 60484463 h 27"/>
              <a:gd name="T6" fmla="*/ 85685307 w 86"/>
              <a:gd name="T7" fmla="*/ 65524833 h 27"/>
              <a:gd name="T8" fmla="*/ 37803136 w 86"/>
              <a:gd name="T9" fmla="*/ 65524833 h 27"/>
              <a:gd name="T10" fmla="*/ 37803136 w 86"/>
              <a:gd name="T11" fmla="*/ 60484463 h 27"/>
              <a:gd name="T12" fmla="*/ 0 w 86"/>
              <a:gd name="T13" fmla="*/ 60484463 h 27"/>
              <a:gd name="T14" fmla="*/ 0 w 86"/>
              <a:gd name="T15" fmla="*/ 37803580 h 27"/>
              <a:gd name="T16" fmla="*/ 37803136 w 86"/>
              <a:gd name="T17" fmla="*/ 37803580 h 27"/>
              <a:gd name="T18" fmla="*/ 85685307 w 86"/>
              <a:gd name="T19" fmla="*/ 37803580 h 27"/>
              <a:gd name="T20" fmla="*/ 85685307 w 86"/>
              <a:gd name="T21" fmla="*/ 22682464 h 27"/>
              <a:gd name="T22" fmla="*/ 133569077 w 86"/>
              <a:gd name="T23" fmla="*/ 37803580 h 27"/>
              <a:gd name="T24" fmla="*/ 85685307 w 86"/>
              <a:gd name="T25" fmla="*/ 37803580 h 27"/>
              <a:gd name="T26" fmla="*/ 37803136 w 86"/>
              <a:gd name="T27" fmla="*/ 37803580 h 27"/>
              <a:gd name="T28" fmla="*/ 37803136 w 86"/>
              <a:gd name="T29" fmla="*/ 0 h 27"/>
              <a:gd name="T30" fmla="*/ 85685307 w 86"/>
              <a:gd name="T31" fmla="*/ 0 h 27"/>
              <a:gd name="T32" fmla="*/ 214214098 w 86"/>
              <a:gd name="T33" fmla="*/ 37803580 h 27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86"/>
              <a:gd name="T52" fmla="*/ 0 h 27"/>
              <a:gd name="T53" fmla="*/ 86 w 86"/>
              <a:gd name="T54" fmla="*/ 27 h 27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86" h="27">
                <a:moveTo>
                  <a:pt x="85" y="15"/>
                </a:moveTo>
                <a:lnTo>
                  <a:pt x="85" y="24"/>
                </a:lnTo>
                <a:lnTo>
                  <a:pt x="34" y="24"/>
                </a:lnTo>
                <a:lnTo>
                  <a:pt x="34" y="26"/>
                </a:lnTo>
                <a:lnTo>
                  <a:pt x="15" y="26"/>
                </a:lnTo>
                <a:lnTo>
                  <a:pt x="15" y="24"/>
                </a:lnTo>
                <a:lnTo>
                  <a:pt x="0" y="24"/>
                </a:lnTo>
                <a:lnTo>
                  <a:pt x="0" y="15"/>
                </a:lnTo>
                <a:lnTo>
                  <a:pt x="15" y="15"/>
                </a:lnTo>
                <a:lnTo>
                  <a:pt x="34" y="15"/>
                </a:lnTo>
                <a:lnTo>
                  <a:pt x="34" y="9"/>
                </a:lnTo>
                <a:lnTo>
                  <a:pt x="53" y="15"/>
                </a:lnTo>
                <a:lnTo>
                  <a:pt x="34" y="15"/>
                </a:lnTo>
                <a:lnTo>
                  <a:pt x="15" y="15"/>
                </a:lnTo>
                <a:lnTo>
                  <a:pt x="15" y="0"/>
                </a:lnTo>
                <a:lnTo>
                  <a:pt x="34" y="0"/>
                </a:lnTo>
                <a:lnTo>
                  <a:pt x="85" y="15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4" name="Freeform 74"/>
          <p:cNvSpPr>
            <a:spLocks/>
          </p:cNvSpPr>
          <p:nvPr/>
        </p:nvSpPr>
        <p:spPr bwMode="auto">
          <a:xfrm>
            <a:off x="6153150" y="3894138"/>
            <a:ext cx="136525" cy="38100"/>
          </a:xfrm>
          <a:custGeom>
            <a:avLst/>
            <a:gdLst>
              <a:gd name="T0" fmla="*/ 214214098 w 86"/>
              <a:gd name="T1" fmla="*/ 15120939 h 24"/>
              <a:gd name="T2" fmla="*/ 214214098 w 86"/>
              <a:gd name="T3" fmla="*/ 42843449 h 24"/>
              <a:gd name="T4" fmla="*/ 189012495 w 86"/>
              <a:gd name="T5" fmla="*/ 57964394 h 24"/>
              <a:gd name="T6" fmla="*/ 153730320 w 86"/>
              <a:gd name="T7" fmla="*/ 57964394 h 24"/>
              <a:gd name="T8" fmla="*/ 153730320 w 86"/>
              <a:gd name="T9" fmla="*/ 35282189 h 24"/>
              <a:gd name="T10" fmla="*/ 166330303 w 86"/>
              <a:gd name="T11" fmla="*/ 35282189 h 24"/>
              <a:gd name="T12" fmla="*/ 166330303 w 86"/>
              <a:gd name="T13" fmla="*/ 25201561 h 24"/>
              <a:gd name="T14" fmla="*/ 133569077 w 86"/>
              <a:gd name="T15" fmla="*/ 25201561 h 24"/>
              <a:gd name="T16" fmla="*/ 90725618 w 86"/>
              <a:gd name="T17" fmla="*/ 25201561 h 24"/>
              <a:gd name="T18" fmla="*/ 90725618 w 86"/>
              <a:gd name="T19" fmla="*/ 35282189 h 24"/>
              <a:gd name="T20" fmla="*/ 37803136 w 86"/>
              <a:gd name="T21" fmla="*/ 35282189 h 24"/>
              <a:gd name="T22" fmla="*/ 37803136 w 86"/>
              <a:gd name="T23" fmla="*/ 25201561 h 24"/>
              <a:gd name="T24" fmla="*/ 90725618 w 86"/>
              <a:gd name="T25" fmla="*/ 25201561 h 24"/>
              <a:gd name="T26" fmla="*/ 133569077 w 86"/>
              <a:gd name="T27" fmla="*/ 25201561 h 24"/>
              <a:gd name="T28" fmla="*/ 133569077 w 86"/>
              <a:gd name="T29" fmla="*/ 42843449 h 24"/>
              <a:gd name="T30" fmla="*/ 110886885 w 86"/>
              <a:gd name="T31" fmla="*/ 57964394 h 24"/>
              <a:gd name="T32" fmla="*/ 30241877 w 86"/>
              <a:gd name="T33" fmla="*/ 57964394 h 24"/>
              <a:gd name="T34" fmla="*/ 0 w 86"/>
              <a:gd name="T35" fmla="*/ 42843449 h 24"/>
              <a:gd name="T36" fmla="*/ 0 w 86"/>
              <a:gd name="T37" fmla="*/ 15120939 h 24"/>
              <a:gd name="T38" fmla="*/ 30241877 w 86"/>
              <a:gd name="T39" fmla="*/ 0 h 24"/>
              <a:gd name="T40" fmla="*/ 189012495 w 86"/>
              <a:gd name="T41" fmla="*/ 0 h 24"/>
              <a:gd name="T42" fmla="*/ 214214098 w 86"/>
              <a:gd name="T43" fmla="*/ 15120939 h 2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6"/>
              <a:gd name="T67" fmla="*/ 0 h 24"/>
              <a:gd name="T68" fmla="*/ 86 w 86"/>
              <a:gd name="T69" fmla="*/ 24 h 24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6" h="24">
                <a:moveTo>
                  <a:pt x="85" y="6"/>
                </a:moveTo>
                <a:lnTo>
                  <a:pt x="85" y="17"/>
                </a:lnTo>
                <a:lnTo>
                  <a:pt x="75" y="23"/>
                </a:lnTo>
                <a:lnTo>
                  <a:pt x="61" y="23"/>
                </a:lnTo>
                <a:lnTo>
                  <a:pt x="61" y="14"/>
                </a:lnTo>
                <a:lnTo>
                  <a:pt x="66" y="14"/>
                </a:lnTo>
                <a:lnTo>
                  <a:pt x="66" y="10"/>
                </a:lnTo>
                <a:lnTo>
                  <a:pt x="53" y="10"/>
                </a:lnTo>
                <a:lnTo>
                  <a:pt x="36" y="10"/>
                </a:lnTo>
                <a:lnTo>
                  <a:pt x="36" y="14"/>
                </a:lnTo>
                <a:lnTo>
                  <a:pt x="15" y="14"/>
                </a:lnTo>
                <a:lnTo>
                  <a:pt x="15" y="10"/>
                </a:lnTo>
                <a:lnTo>
                  <a:pt x="36" y="10"/>
                </a:lnTo>
                <a:lnTo>
                  <a:pt x="53" y="10"/>
                </a:lnTo>
                <a:lnTo>
                  <a:pt x="53" y="17"/>
                </a:lnTo>
                <a:lnTo>
                  <a:pt x="44" y="23"/>
                </a:lnTo>
                <a:lnTo>
                  <a:pt x="12" y="23"/>
                </a:lnTo>
                <a:lnTo>
                  <a:pt x="0" y="17"/>
                </a:lnTo>
                <a:lnTo>
                  <a:pt x="0" y="6"/>
                </a:lnTo>
                <a:lnTo>
                  <a:pt x="12" y="0"/>
                </a:lnTo>
                <a:lnTo>
                  <a:pt x="75" y="0"/>
                </a:lnTo>
                <a:lnTo>
                  <a:pt x="85" y="6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5" name="Freeform 75"/>
          <p:cNvSpPr>
            <a:spLocks/>
          </p:cNvSpPr>
          <p:nvPr/>
        </p:nvSpPr>
        <p:spPr bwMode="auto">
          <a:xfrm>
            <a:off x="6153150" y="4486275"/>
            <a:ext cx="136525" cy="36513"/>
          </a:xfrm>
          <a:custGeom>
            <a:avLst/>
            <a:gdLst>
              <a:gd name="T0" fmla="*/ 214214098 w 86"/>
              <a:gd name="T1" fmla="*/ 15121146 h 23"/>
              <a:gd name="T2" fmla="*/ 214214098 w 86"/>
              <a:gd name="T3" fmla="*/ 42844035 h 23"/>
              <a:gd name="T4" fmla="*/ 189012495 w 86"/>
              <a:gd name="T5" fmla="*/ 55444203 h 23"/>
              <a:gd name="T6" fmla="*/ 133569077 w 86"/>
              <a:gd name="T7" fmla="*/ 55444203 h 23"/>
              <a:gd name="T8" fmla="*/ 110886885 w 86"/>
              <a:gd name="T9" fmla="*/ 47884415 h 23"/>
              <a:gd name="T10" fmla="*/ 85685307 w 86"/>
              <a:gd name="T11" fmla="*/ 55444203 h 23"/>
              <a:gd name="T12" fmla="*/ 80644996 w 86"/>
              <a:gd name="T13" fmla="*/ 55444203 h 23"/>
              <a:gd name="T14" fmla="*/ 80644996 w 86"/>
              <a:gd name="T15" fmla="*/ 32763275 h 23"/>
              <a:gd name="T16" fmla="*/ 141128750 w 86"/>
              <a:gd name="T17" fmla="*/ 32763275 h 23"/>
              <a:gd name="T18" fmla="*/ 183972184 w 86"/>
              <a:gd name="T19" fmla="*/ 32763275 h 23"/>
              <a:gd name="T20" fmla="*/ 183972184 w 86"/>
              <a:gd name="T21" fmla="*/ 20161526 h 23"/>
              <a:gd name="T22" fmla="*/ 141128750 w 86"/>
              <a:gd name="T23" fmla="*/ 20161526 h 23"/>
              <a:gd name="T24" fmla="*/ 141128750 w 86"/>
              <a:gd name="T25" fmla="*/ 32763275 h 23"/>
              <a:gd name="T26" fmla="*/ 37803136 w 86"/>
              <a:gd name="T27" fmla="*/ 32763275 h 23"/>
              <a:gd name="T28" fmla="*/ 37803136 w 86"/>
              <a:gd name="T29" fmla="*/ 20161526 h 23"/>
              <a:gd name="T30" fmla="*/ 80644996 w 86"/>
              <a:gd name="T31" fmla="*/ 20161526 h 23"/>
              <a:gd name="T32" fmla="*/ 80644996 w 86"/>
              <a:gd name="T33" fmla="*/ 32763275 h 23"/>
              <a:gd name="T34" fmla="*/ 80644996 w 86"/>
              <a:gd name="T35" fmla="*/ 55444203 h 23"/>
              <a:gd name="T36" fmla="*/ 30241877 w 86"/>
              <a:gd name="T37" fmla="*/ 55444203 h 23"/>
              <a:gd name="T38" fmla="*/ 0 w 86"/>
              <a:gd name="T39" fmla="*/ 42844035 h 23"/>
              <a:gd name="T40" fmla="*/ 0 w 86"/>
              <a:gd name="T41" fmla="*/ 15121146 h 23"/>
              <a:gd name="T42" fmla="*/ 30241877 w 86"/>
              <a:gd name="T43" fmla="*/ 0 h 23"/>
              <a:gd name="T44" fmla="*/ 85685307 w 86"/>
              <a:gd name="T45" fmla="*/ 0 h 23"/>
              <a:gd name="T46" fmla="*/ 110886885 w 86"/>
              <a:gd name="T47" fmla="*/ 7561367 h 23"/>
              <a:gd name="T48" fmla="*/ 133569077 w 86"/>
              <a:gd name="T49" fmla="*/ 0 h 23"/>
              <a:gd name="T50" fmla="*/ 189012495 w 86"/>
              <a:gd name="T51" fmla="*/ 0 h 23"/>
              <a:gd name="T52" fmla="*/ 214214098 w 86"/>
              <a:gd name="T53" fmla="*/ 15121146 h 2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6"/>
              <a:gd name="T82" fmla="*/ 0 h 23"/>
              <a:gd name="T83" fmla="*/ 86 w 86"/>
              <a:gd name="T84" fmla="*/ 23 h 23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6" h="23">
                <a:moveTo>
                  <a:pt x="85" y="6"/>
                </a:moveTo>
                <a:lnTo>
                  <a:pt x="85" y="17"/>
                </a:lnTo>
                <a:lnTo>
                  <a:pt x="75" y="22"/>
                </a:lnTo>
                <a:lnTo>
                  <a:pt x="53" y="22"/>
                </a:lnTo>
                <a:lnTo>
                  <a:pt x="44" y="19"/>
                </a:lnTo>
                <a:lnTo>
                  <a:pt x="34" y="22"/>
                </a:lnTo>
                <a:lnTo>
                  <a:pt x="32" y="22"/>
                </a:lnTo>
                <a:lnTo>
                  <a:pt x="32" y="13"/>
                </a:lnTo>
                <a:lnTo>
                  <a:pt x="56" y="13"/>
                </a:lnTo>
                <a:lnTo>
                  <a:pt x="73" y="13"/>
                </a:lnTo>
                <a:lnTo>
                  <a:pt x="73" y="8"/>
                </a:lnTo>
                <a:lnTo>
                  <a:pt x="56" y="8"/>
                </a:lnTo>
                <a:lnTo>
                  <a:pt x="56" y="13"/>
                </a:lnTo>
                <a:lnTo>
                  <a:pt x="15" y="13"/>
                </a:lnTo>
                <a:lnTo>
                  <a:pt x="15" y="8"/>
                </a:lnTo>
                <a:lnTo>
                  <a:pt x="32" y="8"/>
                </a:lnTo>
                <a:lnTo>
                  <a:pt x="32" y="13"/>
                </a:lnTo>
                <a:lnTo>
                  <a:pt x="32" y="22"/>
                </a:lnTo>
                <a:lnTo>
                  <a:pt x="12" y="22"/>
                </a:lnTo>
                <a:lnTo>
                  <a:pt x="0" y="17"/>
                </a:lnTo>
                <a:lnTo>
                  <a:pt x="0" y="6"/>
                </a:lnTo>
                <a:lnTo>
                  <a:pt x="12" y="0"/>
                </a:lnTo>
                <a:lnTo>
                  <a:pt x="34" y="0"/>
                </a:lnTo>
                <a:lnTo>
                  <a:pt x="44" y="3"/>
                </a:lnTo>
                <a:lnTo>
                  <a:pt x="53" y="0"/>
                </a:lnTo>
                <a:lnTo>
                  <a:pt x="75" y="0"/>
                </a:lnTo>
                <a:lnTo>
                  <a:pt x="85" y="6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6" name="Freeform 76"/>
          <p:cNvSpPr>
            <a:spLocks/>
          </p:cNvSpPr>
          <p:nvPr/>
        </p:nvSpPr>
        <p:spPr bwMode="auto">
          <a:xfrm>
            <a:off x="6153150" y="4775200"/>
            <a:ext cx="136525" cy="36513"/>
          </a:xfrm>
          <a:custGeom>
            <a:avLst/>
            <a:gdLst>
              <a:gd name="T0" fmla="*/ 214214098 w 86"/>
              <a:gd name="T1" fmla="*/ 42844035 h 23"/>
              <a:gd name="T2" fmla="*/ 189012495 w 86"/>
              <a:gd name="T3" fmla="*/ 55444203 h 23"/>
              <a:gd name="T4" fmla="*/ 30241877 w 86"/>
              <a:gd name="T5" fmla="*/ 55444203 h 23"/>
              <a:gd name="T6" fmla="*/ 0 w 86"/>
              <a:gd name="T7" fmla="*/ 42844035 h 23"/>
              <a:gd name="T8" fmla="*/ 0 w 86"/>
              <a:gd name="T9" fmla="*/ 15121146 h 23"/>
              <a:gd name="T10" fmla="*/ 30241877 w 86"/>
              <a:gd name="T11" fmla="*/ 0 h 23"/>
              <a:gd name="T12" fmla="*/ 65524064 w 86"/>
              <a:gd name="T13" fmla="*/ 0 h 23"/>
              <a:gd name="T14" fmla="*/ 65524064 w 86"/>
              <a:gd name="T15" fmla="*/ 22682509 h 23"/>
              <a:gd name="T16" fmla="*/ 47883758 w 86"/>
              <a:gd name="T17" fmla="*/ 22682509 h 23"/>
              <a:gd name="T18" fmla="*/ 47883758 w 86"/>
              <a:gd name="T19" fmla="*/ 35282671 h 23"/>
              <a:gd name="T20" fmla="*/ 80644996 w 86"/>
              <a:gd name="T21" fmla="*/ 35282671 h 23"/>
              <a:gd name="T22" fmla="*/ 123488456 w 86"/>
              <a:gd name="T23" fmla="*/ 35282671 h 23"/>
              <a:gd name="T24" fmla="*/ 123488456 w 86"/>
              <a:gd name="T25" fmla="*/ 22682509 h 23"/>
              <a:gd name="T26" fmla="*/ 176410925 w 86"/>
              <a:gd name="T27" fmla="*/ 22682509 h 23"/>
              <a:gd name="T28" fmla="*/ 176410925 w 86"/>
              <a:gd name="T29" fmla="*/ 35282671 h 23"/>
              <a:gd name="T30" fmla="*/ 123488456 w 86"/>
              <a:gd name="T31" fmla="*/ 35282671 h 23"/>
              <a:gd name="T32" fmla="*/ 80644996 w 86"/>
              <a:gd name="T33" fmla="*/ 35282671 h 23"/>
              <a:gd name="T34" fmla="*/ 80644996 w 86"/>
              <a:gd name="T35" fmla="*/ 15121146 h 23"/>
              <a:gd name="T36" fmla="*/ 110886885 w 86"/>
              <a:gd name="T37" fmla="*/ 0 h 23"/>
              <a:gd name="T38" fmla="*/ 189012495 w 86"/>
              <a:gd name="T39" fmla="*/ 0 h 23"/>
              <a:gd name="T40" fmla="*/ 214214098 w 86"/>
              <a:gd name="T41" fmla="*/ 15121146 h 23"/>
              <a:gd name="T42" fmla="*/ 214214098 w 86"/>
              <a:gd name="T43" fmla="*/ 42844035 h 2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86"/>
              <a:gd name="T67" fmla="*/ 0 h 23"/>
              <a:gd name="T68" fmla="*/ 86 w 86"/>
              <a:gd name="T69" fmla="*/ 23 h 23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86" h="23">
                <a:moveTo>
                  <a:pt x="85" y="17"/>
                </a:moveTo>
                <a:lnTo>
                  <a:pt x="75" y="22"/>
                </a:lnTo>
                <a:lnTo>
                  <a:pt x="12" y="22"/>
                </a:lnTo>
                <a:lnTo>
                  <a:pt x="0" y="17"/>
                </a:lnTo>
                <a:lnTo>
                  <a:pt x="0" y="6"/>
                </a:lnTo>
                <a:lnTo>
                  <a:pt x="12" y="0"/>
                </a:lnTo>
                <a:lnTo>
                  <a:pt x="26" y="0"/>
                </a:lnTo>
                <a:lnTo>
                  <a:pt x="26" y="9"/>
                </a:lnTo>
                <a:lnTo>
                  <a:pt x="19" y="9"/>
                </a:lnTo>
                <a:lnTo>
                  <a:pt x="19" y="14"/>
                </a:lnTo>
                <a:lnTo>
                  <a:pt x="32" y="14"/>
                </a:lnTo>
                <a:lnTo>
                  <a:pt x="49" y="14"/>
                </a:lnTo>
                <a:lnTo>
                  <a:pt x="49" y="9"/>
                </a:lnTo>
                <a:lnTo>
                  <a:pt x="70" y="9"/>
                </a:lnTo>
                <a:lnTo>
                  <a:pt x="70" y="14"/>
                </a:lnTo>
                <a:lnTo>
                  <a:pt x="49" y="14"/>
                </a:lnTo>
                <a:lnTo>
                  <a:pt x="32" y="14"/>
                </a:lnTo>
                <a:lnTo>
                  <a:pt x="32" y="6"/>
                </a:lnTo>
                <a:lnTo>
                  <a:pt x="44" y="0"/>
                </a:lnTo>
                <a:lnTo>
                  <a:pt x="75" y="0"/>
                </a:lnTo>
                <a:lnTo>
                  <a:pt x="85" y="6"/>
                </a:lnTo>
                <a:lnTo>
                  <a:pt x="85" y="17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7" name="Freeform 77"/>
          <p:cNvSpPr>
            <a:spLocks/>
          </p:cNvSpPr>
          <p:nvPr/>
        </p:nvSpPr>
        <p:spPr bwMode="auto">
          <a:xfrm>
            <a:off x="6153150" y="5076825"/>
            <a:ext cx="136525" cy="36513"/>
          </a:xfrm>
          <a:custGeom>
            <a:avLst/>
            <a:gdLst>
              <a:gd name="T0" fmla="*/ 214214098 w 86"/>
              <a:gd name="T1" fmla="*/ 15121146 h 23"/>
              <a:gd name="T2" fmla="*/ 214214098 w 86"/>
              <a:gd name="T3" fmla="*/ 40323051 h 23"/>
              <a:gd name="T4" fmla="*/ 183972184 w 86"/>
              <a:gd name="T5" fmla="*/ 55444203 h 23"/>
              <a:gd name="T6" fmla="*/ 35282187 w 86"/>
              <a:gd name="T7" fmla="*/ 55444203 h 23"/>
              <a:gd name="T8" fmla="*/ 0 w 86"/>
              <a:gd name="T9" fmla="*/ 40323051 h 23"/>
              <a:gd name="T10" fmla="*/ 0 w 86"/>
              <a:gd name="T11" fmla="*/ 15121146 h 23"/>
              <a:gd name="T12" fmla="*/ 35282187 w 86"/>
              <a:gd name="T13" fmla="*/ 0 h 23"/>
              <a:gd name="T14" fmla="*/ 47883758 w 86"/>
              <a:gd name="T15" fmla="*/ 0 h 23"/>
              <a:gd name="T16" fmla="*/ 47883758 w 86"/>
              <a:gd name="T17" fmla="*/ 22682509 h 23"/>
              <a:gd name="T18" fmla="*/ 166330303 w 86"/>
              <a:gd name="T19" fmla="*/ 22682509 h 23"/>
              <a:gd name="T20" fmla="*/ 166330303 w 86"/>
              <a:gd name="T21" fmla="*/ 32763275 h 23"/>
              <a:gd name="T22" fmla="*/ 47883758 w 86"/>
              <a:gd name="T23" fmla="*/ 32763275 h 23"/>
              <a:gd name="T24" fmla="*/ 47883758 w 86"/>
              <a:gd name="T25" fmla="*/ 22682509 h 23"/>
              <a:gd name="T26" fmla="*/ 47883758 w 86"/>
              <a:gd name="T27" fmla="*/ 0 h 23"/>
              <a:gd name="T28" fmla="*/ 183972184 w 86"/>
              <a:gd name="T29" fmla="*/ 0 h 23"/>
              <a:gd name="T30" fmla="*/ 214214098 w 86"/>
              <a:gd name="T31" fmla="*/ 15121146 h 2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6"/>
              <a:gd name="T49" fmla="*/ 0 h 23"/>
              <a:gd name="T50" fmla="*/ 86 w 86"/>
              <a:gd name="T51" fmla="*/ 23 h 2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6" h="23">
                <a:moveTo>
                  <a:pt x="85" y="6"/>
                </a:moveTo>
                <a:lnTo>
                  <a:pt x="85" y="16"/>
                </a:lnTo>
                <a:lnTo>
                  <a:pt x="73" y="22"/>
                </a:lnTo>
                <a:lnTo>
                  <a:pt x="14" y="22"/>
                </a:lnTo>
                <a:lnTo>
                  <a:pt x="0" y="16"/>
                </a:lnTo>
                <a:lnTo>
                  <a:pt x="0" y="6"/>
                </a:lnTo>
                <a:lnTo>
                  <a:pt x="14" y="0"/>
                </a:lnTo>
                <a:lnTo>
                  <a:pt x="19" y="0"/>
                </a:lnTo>
                <a:lnTo>
                  <a:pt x="19" y="9"/>
                </a:lnTo>
                <a:lnTo>
                  <a:pt x="66" y="9"/>
                </a:lnTo>
                <a:lnTo>
                  <a:pt x="66" y="13"/>
                </a:lnTo>
                <a:lnTo>
                  <a:pt x="19" y="13"/>
                </a:lnTo>
                <a:lnTo>
                  <a:pt x="19" y="9"/>
                </a:lnTo>
                <a:lnTo>
                  <a:pt x="19" y="0"/>
                </a:lnTo>
                <a:lnTo>
                  <a:pt x="73" y="0"/>
                </a:lnTo>
                <a:lnTo>
                  <a:pt x="85" y="6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8" name="Freeform 78"/>
          <p:cNvSpPr>
            <a:spLocks/>
          </p:cNvSpPr>
          <p:nvPr/>
        </p:nvSpPr>
        <p:spPr bwMode="auto">
          <a:xfrm>
            <a:off x="6153150" y="2433638"/>
            <a:ext cx="136525" cy="17462"/>
          </a:xfrm>
          <a:custGeom>
            <a:avLst/>
            <a:gdLst>
              <a:gd name="T0" fmla="*/ 0 w 86"/>
              <a:gd name="T1" fmla="*/ 7559459 h 11"/>
              <a:gd name="T2" fmla="*/ 0 w 86"/>
              <a:gd name="T3" fmla="*/ 25200838 h 11"/>
              <a:gd name="T4" fmla="*/ 214214098 w 86"/>
              <a:gd name="T5" fmla="*/ 25200838 h 11"/>
              <a:gd name="T6" fmla="*/ 214214098 w 86"/>
              <a:gd name="T7" fmla="*/ 5040168 h 11"/>
              <a:gd name="T8" fmla="*/ 166330303 w 86"/>
              <a:gd name="T9" fmla="*/ 0 h 11"/>
              <a:gd name="T10" fmla="*/ 166330303 w 86"/>
              <a:gd name="T11" fmla="*/ 7559459 h 11"/>
              <a:gd name="T12" fmla="*/ 0 w 86"/>
              <a:gd name="T13" fmla="*/ 7559459 h 1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"/>
              <a:gd name="T22" fmla="*/ 0 h 11"/>
              <a:gd name="T23" fmla="*/ 86 w 86"/>
              <a:gd name="T24" fmla="*/ 11 h 1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" h="11">
                <a:moveTo>
                  <a:pt x="0" y="3"/>
                </a:moveTo>
                <a:lnTo>
                  <a:pt x="0" y="10"/>
                </a:lnTo>
                <a:lnTo>
                  <a:pt x="85" y="10"/>
                </a:lnTo>
                <a:lnTo>
                  <a:pt x="85" y="2"/>
                </a:lnTo>
                <a:lnTo>
                  <a:pt x="66" y="0"/>
                </a:lnTo>
                <a:lnTo>
                  <a:pt x="66" y="3"/>
                </a:lnTo>
                <a:lnTo>
                  <a:pt x="0" y="3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79" name="Freeform 79"/>
          <p:cNvSpPr>
            <a:spLocks/>
          </p:cNvSpPr>
          <p:nvPr/>
        </p:nvSpPr>
        <p:spPr bwMode="auto">
          <a:xfrm>
            <a:off x="6153150" y="2722563"/>
            <a:ext cx="136525" cy="36512"/>
          </a:xfrm>
          <a:custGeom>
            <a:avLst/>
            <a:gdLst>
              <a:gd name="T0" fmla="*/ 153730320 w 86"/>
              <a:gd name="T1" fmla="*/ 0 h 23"/>
              <a:gd name="T2" fmla="*/ 153730320 w 86"/>
              <a:gd name="T3" fmla="*/ 22680301 h 23"/>
              <a:gd name="T4" fmla="*/ 166330303 w 86"/>
              <a:gd name="T5" fmla="*/ 22680301 h 23"/>
              <a:gd name="T6" fmla="*/ 166330303 w 86"/>
              <a:gd name="T7" fmla="*/ 35281705 h 23"/>
              <a:gd name="T8" fmla="*/ 141128750 w 86"/>
              <a:gd name="T9" fmla="*/ 35281705 h 23"/>
              <a:gd name="T10" fmla="*/ 37803136 w 86"/>
              <a:gd name="T11" fmla="*/ 0 h 23"/>
              <a:gd name="T12" fmla="*/ 0 w 86"/>
              <a:gd name="T13" fmla="*/ 0 h 23"/>
              <a:gd name="T14" fmla="*/ 0 w 86"/>
              <a:gd name="T15" fmla="*/ 55442685 h 23"/>
              <a:gd name="T16" fmla="*/ 37803136 w 86"/>
              <a:gd name="T17" fmla="*/ 55442685 h 23"/>
              <a:gd name="T18" fmla="*/ 37803136 w 86"/>
              <a:gd name="T19" fmla="*/ 22680301 h 23"/>
              <a:gd name="T20" fmla="*/ 133569077 w 86"/>
              <a:gd name="T21" fmla="*/ 55442685 h 23"/>
              <a:gd name="T22" fmla="*/ 189012495 w 86"/>
              <a:gd name="T23" fmla="*/ 55442685 h 23"/>
              <a:gd name="T24" fmla="*/ 214214098 w 86"/>
              <a:gd name="T25" fmla="*/ 40321947 h 23"/>
              <a:gd name="T26" fmla="*/ 214214098 w 86"/>
              <a:gd name="T27" fmla="*/ 15120732 h 23"/>
              <a:gd name="T28" fmla="*/ 189012495 w 86"/>
              <a:gd name="T29" fmla="*/ 0 h 23"/>
              <a:gd name="T30" fmla="*/ 153730320 w 86"/>
              <a:gd name="T31" fmla="*/ 0 h 2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6"/>
              <a:gd name="T49" fmla="*/ 0 h 23"/>
              <a:gd name="T50" fmla="*/ 86 w 86"/>
              <a:gd name="T51" fmla="*/ 23 h 2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6" h="23">
                <a:moveTo>
                  <a:pt x="61" y="0"/>
                </a:moveTo>
                <a:lnTo>
                  <a:pt x="61" y="9"/>
                </a:lnTo>
                <a:lnTo>
                  <a:pt x="66" y="9"/>
                </a:lnTo>
                <a:lnTo>
                  <a:pt x="66" y="14"/>
                </a:lnTo>
                <a:lnTo>
                  <a:pt x="56" y="14"/>
                </a:lnTo>
                <a:lnTo>
                  <a:pt x="15" y="0"/>
                </a:lnTo>
                <a:lnTo>
                  <a:pt x="0" y="0"/>
                </a:lnTo>
                <a:lnTo>
                  <a:pt x="0" y="22"/>
                </a:lnTo>
                <a:lnTo>
                  <a:pt x="15" y="22"/>
                </a:lnTo>
                <a:lnTo>
                  <a:pt x="15" y="9"/>
                </a:lnTo>
                <a:lnTo>
                  <a:pt x="53" y="22"/>
                </a:lnTo>
                <a:lnTo>
                  <a:pt x="75" y="22"/>
                </a:lnTo>
                <a:lnTo>
                  <a:pt x="85" y="16"/>
                </a:lnTo>
                <a:lnTo>
                  <a:pt x="85" y="6"/>
                </a:lnTo>
                <a:lnTo>
                  <a:pt x="75" y="0"/>
                </a:lnTo>
                <a:lnTo>
                  <a:pt x="61" y="0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80" name="Freeform 80"/>
          <p:cNvSpPr>
            <a:spLocks/>
          </p:cNvSpPr>
          <p:nvPr/>
        </p:nvSpPr>
        <p:spPr bwMode="auto">
          <a:xfrm>
            <a:off x="6153150" y="3016250"/>
            <a:ext cx="136525" cy="38100"/>
          </a:xfrm>
          <a:custGeom>
            <a:avLst/>
            <a:gdLst>
              <a:gd name="T0" fmla="*/ 214214098 w 86"/>
              <a:gd name="T1" fmla="*/ 15120939 h 24"/>
              <a:gd name="T2" fmla="*/ 214214098 w 86"/>
              <a:gd name="T3" fmla="*/ 42843449 h 24"/>
              <a:gd name="T4" fmla="*/ 189012495 w 86"/>
              <a:gd name="T5" fmla="*/ 57964394 h 24"/>
              <a:gd name="T6" fmla="*/ 133569077 w 86"/>
              <a:gd name="T7" fmla="*/ 57964394 h 24"/>
              <a:gd name="T8" fmla="*/ 110886885 w 86"/>
              <a:gd name="T9" fmla="*/ 47883760 h 24"/>
              <a:gd name="T10" fmla="*/ 85685307 w 86"/>
              <a:gd name="T11" fmla="*/ 57964394 h 24"/>
              <a:gd name="T12" fmla="*/ 30241877 w 86"/>
              <a:gd name="T13" fmla="*/ 57964394 h 24"/>
              <a:gd name="T14" fmla="*/ 0 w 86"/>
              <a:gd name="T15" fmla="*/ 42843449 h 24"/>
              <a:gd name="T16" fmla="*/ 0 w 86"/>
              <a:gd name="T17" fmla="*/ 15120939 h 24"/>
              <a:gd name="T18" fmla="*/ 30241877 w 86"/>
              <a:gd name="T19" fmla="*/ 0 h 24"/>
              <a:gd name="T20" fmla="*/ 60483753 w 86"/>
              <a:gd name="T21" fmla="*/ 0 h 24"/>
              <a:gd name="T22" fmla="*/ 60483753 w 86"/>
              <a:gd name="T23" fmla="*/ 22682199 h 24"/>
              <a:gd name="T24" fmla="*/ 37803136 w 86"/>
              <a:gd name="T25" fmla="*/ 22682199 h 24"/>
              <a:gd name="T26" fmla="*/ 37803136 w 86"/>
              <a:gd name="T27" fmla="*/ 37803138 h 24"/>
              <a:gd name="T28" fmla="*/ 85685307 w 86"/>
              <a:gd name="T29" fmla="*/ 37803138 h 24"/>
              <a:gd name="T30" fmla="*/ 85685307 w 86"/>
              <a:gd name="T31" fmla="*/ 22682199 h 24"/>
              <a:gd name="T32" fmla="*/ 133569077 w 86"/>
              <a:gd name="T33" fmla="*/ 22682199 h 24"/>
              <a:gd name="T34" fmla="*/ 133569077 w 86"/>
              <a:gd name="T35" fmla="*/ 37803138 h 24"/>
              <a:gd name="T36" fmla="*/ 176410925 w 86"/>
              <a:gd name="T37" fmla="*/ 37803138 h 24"/>
              <a:gd name="T38" fmla="*/ 176410925 w 86"/>
              <a:gd name="T39" fmla="*/ 22682199 h 24"/>
              <a:gd name="T40" fmla="*/ 158770631 w 86"/>
              <a:gd name="T41" fmla="*/ 22682199 h 24"/>
              <a:gd name="T42" fmla="*/ 158770631 w 86"/>
              <a:gd name="T43" fmla="*/ 0 h 24"/>
              <a:gd name="T44" fmla="*/ 189012495 w 86"/>
              <a:gd name="T45" fmla="*/ 0 h 24"/>
              <a:gd name="T46" fmla="*/ 214214098 w 86"/>
              <a:gd name="T47" fmla="*/ 15120939 h 24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86"/>
              <a:gd name="T73" fmla="*/ 0 h 24"/>
              <a:gd name="T74" fmla="*/ 86 w 86"/>
              <a:gd name="T75" fmla="*/ 24 h 24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86" h="24">
                <a:moveTo>
                  <a:pt x="85" y="6"/>
                </a:moveTo>
                <a:lnTo>
                  <a:pt x="85" y="17"/>
                </a:lnTo>
                <a:lnTo>
                  <a:pt x="75" y="23"/>
                </a:lnTo>
                <a:lnTo>
                  <a:pt x="53" y="23"/>
                </a:lnTo>
                <a:lnTo>
                  <a:pt x="44" y="19"/>
                </a:lnTo>
                <a:lnTo>
                  <a:pt x="34" y="23"/>
                </a:lnTo>
                <a:lnTo>
                  <a:pt x="12" y="23"/>
                </a:lnTo>
                <a:lnTo>
                  <a:pt x="0" y="17"/>
                </a:lnTo>
                <a:lnTo>
                  <a:pt x="0" y="6"/>
                </a:lnTo>
                <a:lnTo>
                  <a:pt x="12" y="0"/>
                </a:lnTo>
                <a:lnTo>
                  <a:pt x="24" y="0"/>
                </a:lnTo>
                <a:lnTo>
                  <a:pt x="24" y="9"/>
                </a:lnTo>
                <a:lnTo>
                  <a:pt x="15" y="9"/>
                </a:lnTo>
                <a:lnTo>
                  <a:pt x="15" y="15"/>
                </a:lnTo>
                <a:lnTo>
                  <a:pt x="34" y="15"/>
                </a:lnTo>
                <a:lnTo>
                  <a:pt x="34" y="9"/>
                </a:lnTo>
                <a:lnTo>
                  <a:pt x="53" y="9"/>
                </a:lnTo>
                <a:lnTo>
                  <a:pt x="53" y="15"/>
                </a:lnTo>
                <a:lnTo>
                  <a:pt x="70" y="15"/>
                </a:lnTo>
                <a:lnTo>
                  <a:pt x="70" y="9"/>
                </a:lnTo>
                <a:lnTo>
                  <a:pt x="63" y="9"/>
                </a:lnTo>
                <a:lnTo>
                  <a:pt x="63" y="0"/>
                </a:lnTo>
                <a:lnTo>
                  <a:pt x="75" y="0"/>
                </a:lnTo>
                <a:lnTo>
                  <a:pt x="85" y="6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81" name="Freeform 81"/>
          <p:cNvSpPr>
            <a:spLocks/>
          </p:cNvSpPr>
          <p:nvPr/>
        </p:nvSpPr>
        <p:spPr bwMode="auto">
          <a:xfrm>
            <a:off x="6153150" y="3606800"/>
            <a:ext cx="136525" cy="38100"/>
          </a:xfrm>
          <a:custGeom>
            <a:avLst/>
            <a:gdLst>
              <a:gd name="T0" fmla="*/ 214214098 w 86"/>
              <a:gd name="T1" fmla="*/ 0 h 24"/>
              <a:gd name="T2" fmla="*/ 214214098 w 86"/>
              <a:gd name="T3" fmla="*/ 52924083 h 24"/>
              <a:gd name="T4" fmla="*/ 166330303 w 86"/>
              <a:gd name="T5" fmla="*/ 52924083 h 24"/>
              <a:gd name="T6" fmla="*/ 166330303 w 86"/>
              <a:gd name="T7" fmla="*/ 20161250 h 24"/>
              <a:gd name="T8" fmla="*/ 141128750 w 86"/>
              <a:gd name="T9" fmla="*/ 20161250 h 24"/>
              <a:gd name="T10" fmla="*/ 141128750 w 86"/>
              <a:gd name="T11" fmla="*/ 42843449 h 24"/>
              <a:gd name="T12" fmla="*/ 110886885 w 86"/>
              <a:gd name="T13" fmla="*/ 57964394 h 24"/>
              <a:gd name="T14" fmla="*/ 35282187 w 86"/>
              <a:gd name="T15" fmla="*/ 57964394 h 24"/>
              <a:gd name="T16" fmla="*/ 0 w 86"/>
              <a:gd name="T17" fmla="*/ 42843449 h 24"/>
              <a:gd name="T18" fmla="*/ 0 w 86"/>
              <a:gd name="T19" fmla="*/ 15120939 h 24"/>
              <a:gd name="T20" fmla="*/ 35282187 w 86"/>
              <a:gd name="T21" fmla="*/ 0 h 24"/>
              <a:gd name="T22" fmla="*/ 68045013 w 86"/>
              <a:gd name="T23" fmla="*/ 0 h 24"/>
              <a:gd name="T24" fmla="*/ 68045013 w 86"/>
              <a:gd name="T25" fmla="*/ 20161250 h 24"/>
              <a:gd name="T26" fmla="*/ 37803136 w 86"/>
              <a:gd name="T27" fmla="*/ 20161250 h 24"/>
              <a:gd name="T28" fmla="*/ 37803136 w 86"/>
              <a:gd name="T29" fmla="*/ 35282189 h 24"/>
              <a:gd name="T30" fmla="*/ 103327188 w 86"/>
              <a:gd name="T31" fmla="*/ 35282189 h 24"/>
              <a:gd name="T32" fmla="*/ 103327188 w 86"/>
              <a:gd name="T33" fmla="*/ 15120939 h 24"/>
              <a:gd name="T34" fmla="*/ 133569077 w 86"/>
              <a:gd name="T35" fmla="*/ 0 h 24"/>
              <a:gd name="T36" fmla="*/ 214214098 w 86"/>
              <a:gd name="T37" fmla="*/ 0 h 2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86"/>
              <a:gd name="T58" fmla="*/ 0 h 24"/>
              <a:gd name="T59" fmla="*/ 86 w 86"/>
              <a:gd name="T60" fmla="*/ 24 h 2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86" h="24">
                <a:moveTo>
                  <a:pt x="85" y="0"/>
                </a:moveTo>
                <a:lnTo>
                  <a:pt x="85" y="21"/>
                </a:lnTo>
                <a:lnTo>
                  <a:pt x="66" y="21"/>
                </a:lnTo>
                <a:lnTo>
                  <a:pt x="66" y="8"/>
                </a:lnTo>
                <a:lnTo>
                  <a:pt x="56" y="8"/>
                </a:lnTo>
                <a:lnTo>
                  <a:pt x="56" y="17"/>
                </a:lnTo>
                <a:lnTo>
                  <a:pt x="44" y="23"/>
                </a:lnTo>
                <a:lnTo>
                  <a:pt x="14" y="23"/>
                </a:lnTo>
                <a:lnTo>
                  <a:pt x="0" y="17"/>
                </a:lnTo>
                <a:lnTo>
                  <a:pt x="0" y="6"/>
                </a:lnTo>
                <a:lnTo>
                  <a:pt x="14" y="0"/>
                </a:lnTo>
                <a:lnTo>
                  <a:pt x="27" y="0"/>
                </a:lnTo>
                <a:lnTo>
                  <a:pt x="27" y="8"/>
                </a:lnTo>
                <a:lnTo>
                  <a:pt x="15" y="8"/>
                </a:lnTo>
                <a:lnTo>
                  <a:pt x="15" y="14"/>
                </a:lnTo>
                <a:lnTo>
                  <a:pt x="41" y="14"/>
                </a:lnTo>
                <a:lnTo>
                  <a:pt x="41" y="6"/>
                </a:lnTo>
                <a:lnTo>
                  <a:pt x="53" y="0"/>
                </a:lnTo>
                <a:lnTo>
                  <a:pt x="85" y="0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82" name="Freeform 82"/>
          <p:cNvSpPr>
            <a:spLocks/>
          </p:cNvSpPr>
          <p:nvPr/>
        </p:nvSpPr>
        <p:spPr bwMode="auto">
          <a:xfrm>
            <a:off x="6153150" y="4186238"/>
            <a:ext cx="136525" cy="38100"/>
          </a:xfrm>
          <a:custGeom>
            <a:avLst/>
            <a:gdLst>
              <a:gd name="T0" fmla="*/ 214214098 w 86"/>
              <a:gd name="T1" fmla="*/ 0 h 24"/>
              <a:gd name="T2" fmla="*/ 214214098 w 86"/>
              <a:gd name="T3" fmla="*/ 57964394 h 24"/>
              <a:gd name="T4" fmla="*/ 166330303 w 86"/>
              <a:gd name="T5" fmla="*/ 57964394 h 24"/>
              <a:gd name="T6" fmla="*/ 0 w 86"/>
              <a:gd name="T7" fmla="*/ 25201561 h 24"/>
              <a:gd name="T8" fmla="*/ 0 w 86"/>
              <a:gd name="T9" fmla="*/ 0 h 24"/>
              <a:gd name="T10" fmla="*/ 166330303 w 86"/>
              <a:gd name="T11" fmla="*/ 32762827 h 24"/>
              <a:gd name="T12" fmla="*/ 166330303 w 86"/>
              <a:gd name="T13" fmla="*/ 0 h 24"/>
              <a:gd name="T14" fmla="*/ 214214098 w 86"/>
              <a:gd name="T15" fmla="*/ 0 h 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6"/>
              <a:gd name="T25" fmla="*/ 0 h 24"/>
              <a:gd name="T26" fmla="*/ 86 w 86"/>
              <a:gd name="T27" fmla="*/ 24 h 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6" h="24">
                <a:moveTo>
                  <a:pt x="85" y="0"/>
                </a:moveTo>
                <a:lnTo>
                  <a:pt x="85" y="23"/>
                </a:lnTo>
                <a:lnTo>
                  <a:pt x="66" y="23"/>
                </a:lnTo>
                <a:lnTo>
                  <a:pt x="0" y="10"/>
                </a:lnTo>
                <a:lnTo>
                  <a:pt x="0" y="0"/>
                </a:lnTo>
                <a:lnTo>
                  <a:pt x="66" y="13"/>
                </a:lnTo>
                <a:lnTo>
                  <a:pt x="66" y="0"/>
                </a:lnTo>
                <a:lnTo>
                  <a:pt x="85" y="0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83" name="Freeform 83"/>
          <p:cNvSpPr>
            <a:spLocks/>
          </p:cNvSpPr>
          <p:nvPr/>
        </p:nvSpPr>
        <p:spPr bwMode="auto">
          <a:xfrm>
            <a:off x="6153150" y="5665788"/>
            <a:ext cx="136525" cy="36512"/>
          </a:xfrm>
          <a:custGeom>
            <a:avLst/>
            <a:gdLst>
              <a:gd name="T0" fmla="*/ 153730320 w 86"/>
              <a:gd name="T1" fmla="*/ 0 h 23"/>
              <a:gd name="T2" fmla="*/ 153730320 w 86"/>
              <a:gd name="T3" fmla="*/ 22680301 h 23"/>
              <a:gd name="T4" fmla="*/ 166330303 w 86"/>
              <a:gd name="T5" fmla="*/ 22680301 h 23"/>
              <a:gd name="T6" fmla="*/ 166330303 w 86"/>
              <a:gd name="T7" fmla="*/ 35281705 h 23"/>
              <a:gd name="T8" fmla="*/ 141128750 w 86"/>
              <a:gd name="T9" fmla="*/ 35281705 h 23"/>
              <a:gd name="T10" fmla="*/ 37803136 w 86"/>
              <a:gd name="T11" fmla="*/ 0 h 23"/>
              <a:gd name="T12" fmla="*/ 0 w 86"/>
              <a:gd name="T13" fmla="*/ 0 h 23"/>
              <a:gd name="T14" fmla="*/ 0 w 86"/>
              <a:gd name="T15" fmla="*/ 55442685 h 23"/>
              <a:gd name="T16" fmla="*/ 37803136 w 86"/>
              <a:gd name="T17" fmla="*/ 55442685 h 23"/>
              <a:gd name="T18" fmla="*/ 37803136 w 86"/>
              <a:gd name="T19" fmla="*/ 22680301 h 23"/>
              <a:gd name="T20" fmla="*/ 133569077 w 86"/>
              <a:gd name="T21" fmla="*/ 55442685 h 23"/>
              <a:gd name="T22" fmla="*/ 189012495 w 86"/>
              <a:gd name="T23" fmla="*/ 55442685 h 23"/>
              <a:gd name="T24" fmla="*/ 214214098 w 86"/>
              <a:gd name="T25" fmla="*/ 40321947 h 23"/>
              <a:gd name="T26" fmla="*/ 214214098 w 86"/>
              <a:gd name="T27" fmla="*/ 17640059 h 23"/>
              <a:gd name="T28" fmla="*/ 189012495 w 86"/>
              <a:gd name="T29" fmla="*/ 0 h 23"/>
              <a:gd name="T30" fmla="*/ 153730320 w 86"/>
              <a:gd name="T31" fmla="*/ 0 h 23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86"/>
              <a:gd name="T49" fmla="*/ 0 h 23"/>
              <a:gd name="T50" fmla="*/ 86 w 86"/>
              <a:gd name="T51" fmla="*/ 23 h 23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86" h="23">
                <a:moveTo>
                  <a:pt x="61" y="0"/>
                </a:moveTo>
                <a:lnTo>
                  <a:pt x="61" y="9"/>
                </a:lnTo>
                <a:lnTo>
                  <a:pt x="66" y="9"/>
                </a:lnTo>
                <a:lnTo>
                  <a:pt x="66" y="14"/>
                </a:lnTo>
                <a:lnTo>
                  <a:pt x="56" y="14"/>
                </a:lnTo>
                <a:lnTo>
                  <a:pt x="15" y="0"/>
                </a:lnTo>
                <a:lnTo>
                  <a:pt x="0" y="0"/>
                </a:lnTo>
                <a:lnTo>
                  <a:pt x="0" y="22"/>
                </a:lnTo>
                <a:lnTo>
                  <a:pt x="15" y="22"/>
                </a:lnTo>
                <a:lnTo>
                  <a:pt x="15" y="9"/>
                </a:lnTo>
                <a:lnTo>
                  <a:pt x="53" y="22"/>
                </a:lnTo>
                <a:lnTo>
                  <a:pt x="75" y="22"/>
                </a:lnTo>
                <a:lnTo>
                  <a:pt x="85" y="16"/>
                </a:lnTo>
                <a:lnTo>
                  <a:pt x="85" y="7"/>
                </a:lnTo>
                <a:lnTo>
                  <a:pt x="75" y="0"/>
                </a:lnTo>
                <a:lnTo>
                  <a:pt x="61" y="0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84" name="Freeform 84"/>
          <p:cNvSpPr>
            <a:spLocks/>
          </p:cNvSpPr>
          <p:nvPr/>
        </p:nvSpPr>
        <p:spPr bwMode="auto">
          <a:xfrm>
            <a:off x="6153150" y="5035550"/>
            <a:ext cx="136525" cy="15875"/>
          </a:xfrm>
          <a:custGeom>
            <a:avLst/>
            <a:gdLst>
              <a:gd name="T0" fmla="*/ 0 w 86"/>
              <a:gd name="T1" fmla="*/ 5040312 h 10"/>
              <a:gd name="T2" fmla="*/ 0 w 86"/>
              <a:gd name="T3" fmla="*/ 22682198 h 10"/>
              <a:gd name="T4" fmla="*/ 214214098 w 86"/>
              <a:gd name="T5" fmla="*/ 22682198 h 10"/>
              <a:gd name="T6" fmla="*/ 214214098 w 86"/>
              <a:gd name="T7" fmla="*/ 2520950 h 10"/>
              <a:gd name="T8" fmla="*/ 166330303 w 86"/>
              <a:gd name="T9" fmla="*/ 0 h 10"/>
              <a:gd name="T10" fmla="*/ 166330303 w 86"/>
              <a:gd name="T11" fmla="*/ 5040312 h 10"/>
              <a:gd name="T12" fmla="*/ 0 w 86"/>
              <a:gd name="T13" fmla="*/ 5040312 h 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"/>
              <a:gd name="T22" fmla="*/ 0 h 10"/>
              <a:gd name="T23" fmla="*/ 86 w 86"/>
              <a:gd name="T24" fmla="*/ 10 h 1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" h="10">
                <a:moveTo>
                  <a:pt x="0" y="2"/>
                </a:moveTo>
                <a:lnTo>
                  <a:pt x="0" y="9"/>
                </a:lnTo>
                <a:lnTo>
                  <a:pt x="85" y="9"/>
                </a:lnTo>
                <a:lnTo>
                  <a:pt x="85" y="1"/>
                </a:lnTo>
                <a:lnTo>
                  <a:pt x="66" y="0"/>
                </a:lnTo>
                <a:lnTo>
                  <a:pt x="66" y="2"/>
                </a:lnTo>
                <a:lnTo>
                  <a:pt x="0" y="2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85" name="Freeform 85"/>
          <p:cNvSpPr>
            <a:spLocks/>
          </p:cNvSpPr>
          <p:nvPr/>
        </p:nvSpPr>
        <p:spPr bwMode="auto">
          <a:xfrm>
            <a:off x="6153150" y="5389563"/>
            <a:ext cx="136525" cy="17462"/>
          </a:xfrm>
          <a:custGeom>
            <a:avLst/>
            <a:gdLst>
              <a:gd name="T0" fmla="*/ 0 w 86"/>
              <a:gd name="T1" fmla="*/ 7559459 h 11"/>
              <a:gd name="T2" fmla="*/ 0 w 86"/>
              <a:gd name="T3" fmla="*/ 25200838 h 11"/>
              <a:gd name="T4" fmla="*/ 214214098 w 86"/>
              <a:gd name="T5" fmla="*/ 25200838 h 11"/>
              <a:gd name="T6" fmla="*/ 214214098 w 86"/>
              <a:gd name="T7" fmla="*/ 2519290 h 11"/>
              <a:gd name="T8" fmla="*/ 166330303 w 86"/>
              <a:gd name="T9" fmla="*/ 0 h 11"/>
              <a:gd name="T10" fmla="*/ 166330303 w 86"/>
              <a:gd name="T11" fmla="*/ 7559459 h 11"/>
              <a:gd name="T12" fmla="*/ 0 w 86"/>
              <a:gd name="T13" fmla="*/ 7559459 h 1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"/>
              <a:gd name="T22" fmla="*/ 0 h 11"/>
              <a:gd name="T23" fmla="*/ 86 w 86"/>
              <a:gd name="T24" fmla="*/ 11 h 1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" h="11">
                <a:moveTo>
                  <a:pt x="0" y="3"/>
                </a:moveTo>
                <a:lnTo>
                  <a:pt x="0" y="10"/>
                </a:lnTo>
                <a:lnTo>
                  <a:pt x="85" y="10"/>
                </a:lnTo>
                <a:lnTo>
                  <a:pt x="85" y="1"/>
                </a:lnTo>
                <a:lnTo>
                  <a:pt x="66" y="0"/>
                </a:lnTo>
                <a:lnTo>
                  <a:pt x="66" y="3"/>
                </a:lnTo>
                <a:lnTo>
                  <a:pt x="0" y="3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86" name="Freeform 86"/>
          <p:cNvSpPr>
            <a:spLocks/>
          </p:cNvSpPr>
          <p:nvPr/>
        </p:nvSpPr>
        <p:spPr bwMode="auto">
          <a:xfrm>
            <a:off x="6153150" y="5621338"/>
            <a:ext cx="136525" cy="17462"/>
          </a:xfrm>
          <a:custGeom>
            <a:avLst/>
            <a:gdLst>
              <a:gd name="T0" fmla="*/ 0 w 86"/>
              <a:gd name="T1" fmla="*/ 7559459 h 11"/>
              <a:gd name="T2" fmla="*/ 0 w 86"/>
              <a:gd name="T3" fmla="*/ 25200838 h 11"/>
              <a:gd name="T4" fmla="*/ 214214098 w 86"/>
              <a:gd name="T5" fmla="*/ 25200838 h 11"/>
              <a:gd name="T6" fmla="*/ 214214098 w 86"/>
              <a:gd name="T7" fmla="*/ 2519290 h 11"/>
              <a:gd name="T8" fmla="*/ 166330303 w 86"/>
              <a:gd name="T9" fmla="*/ 0 h 11"/>
              <a:gd name="T10" fmla="*/ 166330303 w 86"/>
              <a:gd name="T11" fmla="*/ 7559459 h 11"/>
              <a:gd name="T12" fmla="*/ 0 w 86"/>
              <a:gd name="T13" fmla="*/ 7559459 h 1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"/>
              <a:gd name="T22" fmla="*/ 0 h 11"/>
              <a:gd name="T23" fmla="*/ 86 w 86"/>
              <a:gd name="T24" fmla="*/ 11 h 1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" h="11">
                <a:moveTo>
                  <a:pt x="0" y="3"/>
                </a:moveTo>
                <a:lnTo>
                  <a:pt x="0" y="10"/>
                </a:lnTo>
                <a:lnTo>
                  <a:pt x="85" y="10"/>
                </a:lnTo>
                <a:lnTo>
                  <a:pt x="85" y="1"/>
                </a:lnTo>
                <a:lnTo>
                  <a:pt x="66" y="0"/>
                </a:lnTo>
                <a:lnTo>
                  <a:pt x="66" y="3"/>
                </a:lnTo>
                <a:lnTo>
                  <a:pt x="0" y="3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87" name="Freeform 87"/>
          <p:cNvSpPr>
            <a:spLocks/>
          </p:cNvSpPr>
          <p:nvPr/>
        </p:nvSpPr>
        <p:spPr bwMode="auto">
          <a:xfrm>
            <a:off x="6153150" y="5341938"/>
            <a:ext cx="136525" cy="17462"/>
          </a:xfrm>
          <a:custGeom>
            <a:avLst/>
            <a:gdLst>
              <a:gd name="T0" fmla="*/ 0 w 86"/>
              <a:gd name="T1" fmla="*/ 7559459 h 11"/>
              <a:gd name="T2" fmla="*/ 0 w 86"/>
              <a:gd name="T3" fmla="*/ 25200838 h 11"/>
              <a:gd name="T4" fmla="*/ 214214098 w 86"/>
              <a:gd name="T5" fmla="*/ 25200838 h 11"/>
              <a:gd name="T6" fmla="*/ 214214098 w 86"/>
              <a:gd name="T7" fmla="*/ 5040168 h 11"/>
              <a:gd name="T8" fmla="*/ 166330303 w 86"/>
              <a:gd name="T9" fmla="*/ 0 h 11"/>
              <a:gd name="T10" fmla="*/ 166330303 w 86"/>
              <a:gd name="T11" fmla="*/ 7559459 h 11"/>
              <a:gd name="T12" fmla="*/ 0 w 86"/>
              <a:gd name="T13" fmla="*/ 7559459 h 1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6"/>
              <a:gd name="T22" fmla="*/ 0 h 11"/>
              <a:gd name="T23" fmla="*/ 86 w 86"/>
              <a:gd name="T24" fmla="*/ 11 h 1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6" h="11">
                <a:moveTo>
                  <a:pt x="0" y="3"/>
                </a:moveTo>
                <a:lnTo>
                  <a:pt x="0" y="10"/>
                </a:lnTo>
                <a:lnTo>
                  <a:pt x="85" y="10"/>
                </a:lnTo>
                <a:lnTo>
                  <a:pt x="85" y="2"/>
                </a:lnTo>
                <a:lnTo>
                  <a:pt x="66" y="0"/>
                </a:lnTo>
                <a:lnTo>
                  <a:pt x="66" y="3"/>
                </a:lnTo>
                <a:lnTo>
                  <a:pt x="0" y="3"/>
                </a:lnTo>
              </a:path>
            </a:pathLst>
          </a:custGeom>
          <a:solidFill>
            <a:srgbClr val="F6BF69"/>
          </a:solidFill>
          <a:ln w="12700" cap="rnd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52830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915400" cy="944562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Steps for Calculating Probability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8229600" cy="4800600"/>
          </a:xfrm>
          <a:noFill/>
        </p:spPr>
        <p:txBody>
          <a:bodyPr lIns="90488" tIns="44450" rIns="90488" bIns="44450"/>
          <a:lstStyle/>
          <a:p>
            <a:pPr marL="569913" indent="-569913"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</a:rPr>
              <a:t>1.</a:t>
            </a:r>
            <a:r>
              <a:rPr lang="en-US" altLang="en-US" sz="2800" dirty="0"/>
              <a:t>	Define the experiment; describe the process used to make an observation and the type of observation that will be recorded.</a:t>
            </a:r>
            <a:endParaRPr lang="en-US" altLang="en-US" sz="3600" dirty="0"/>
          </a:p>
          <a:p>
            <a:pPr marL="569913" indent="-569913">
              <a:spcBef>
                <a:spcPct val="45000"/>
              </a:spcBef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</a:rPr>
              <a:t>2.</a:t>
            </a:r>
            <a:r>
              <a:rPr lang="en-US" altLang="en-US" sz="2800" dirty="0"/>
              <a:t>	List the sample points.</a:t>
            </a:r>
          </a:p>
          <a:p>
            <a:pPr marL="569913" indent="-569913">
              <a:spcBef>
                <a:spcPct val="45000"/>
              </a:spcBef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</a:rPr>
              <a:t>3.</a:t>
            </a:r>
            <a:r>
              <a:rPr lang="en-US" altLang="en-US" sz="2800" dirty="0"/>
              <a:t>	Assign probabilities to the sample points.</a:t>
            </a:r>
          </a:p>
          <a:p>
            <a:pPr marL="569913" indent="-569913">
              <a:spcBef>
                <a:spcPct val="45000"/>
              </a:spcBef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</a:rPr>
              <a:t>4.</a:t>
            </a:r>
            <a:r>
              <a:rPr lang="en-US" altLang="en-US" sz="2800" dirty="0"/>
              <a:t>	Determine the collection of sample points contained in the event of interest.</a:t>
            </a:r>
          </a:p>
          <a:p>
            <a:pPr marL="569913" indent="-569913">
              <a:spcBef>
                <a:spcPct val="45000"/>
              </a:spcBef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</a:rPr>
              <a:t>5.</a:t>
            </a:r>
            <a:r>
              <a:rPr lang="en-US" altLang="en-US" sz="2800" dirty="0"/>
              <a:t>	Sum the sample points probabilities to get the event probability.</a:t>
            </a:r>
          </a:p>
        </p:txBody>
      </p:sp>
    </p:spTree>
    <p:extLst>
      <p:ext uri="{BB962C8B-B14F-4D97-AF65-F5344CB8AC3E}">
        <p14:creationId xmlns:p14="http://schemas.microsoft.com/office/powerpoint/2010/main" val="388074360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>
                <a:solidFill>
                  <a:srgbClr val="8E0D30"/>
                </a:solidFill>
              </a:rPr>
              <a:t>3.2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0700" y="3048000"/>
            <a:ext cx="8242300" cy="3017838"/>
          </a:xfrm>
        </p:spPr>
        <p:txBody>
          <a:bodyPr lIns="90488" tIns="44450" rIns="90488" bIns="44450"/>
          <a:lstStyle/>
          <a:p>
            <a:pPr marL="0" indent="0" algn="ctr">
              <a:buFontTx/>
              <a:buNone/>
            </a:pPr>
            <a:r>
              <a:rPr lang="en-US" altLang="en-US" sz="4200" b="1" dirty="0">
                <a:solidFill>
                  <a:srgbClr val="141413"/>
                </a:solidFill>
              </a:rPr>
              <a:t>Unions and Intersections.</a:t>
            </a:r>
            <a:endParaRPr lang="en-US" altLang="en-US" sz="4200" dirty="0">
              <a:solidFill>
                <a:srgbClr val="1414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797503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Compound Events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 lIns="90488" tIns="44450" rIns="90488" bIns="44450"/>
          <a:lstStyle/>
          <a:p>
            <a:pPr>
              <a:buClr>
                <a:srgbClr val="8E0D30"/>
              </a:buClr>
              <a:buFontTx/>
              <a:buNone/>
            </a:pPr>
            <a:r>
              <a:rPr lang="en-US" altLang="en-US" b="1" dirty="0"/>
              <a:t>Compound events:</a:t>
            </a:r>
            <a:endParaRPr lang="en-US" altLang="en-US" dirty="0"/>
          </a:p>
          <a:p>
            <a:pPr>
              <a:buClr>
                <a:srgbClr val="8E0D30"/>
              </a:buClr>
              <a:buFontTx/>
              <a:buNone/>
            </a:pPr>
            <a:r>
              <a:rPr lang="en-US" altLang="en-US" dirty="0"/>
              <a:t>Composition of two or more other events.</a:t>
            </a:r>
          </a:p>
          <a:p>
            <a:pPr>
              <a:buClr>
                <a:srgbClr val="8E0D30"/>
              </a:buClr>
              <a:buFontTx/>
              <a:buNone/>
            </a:pPr>
            <a:r>
              <a:rPr lang="en-US" altLang="en-US" dirty="0"/>
              <a:t>Can be formed in two different ways.</a:t>
            </a: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92079804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3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3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3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Unions &amp; Intersections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>
              <a:buClr>
                <a:srgbClr val="8E0D30"/>
              </a:buClr>
              <a:buFontTx/>
              <a:buNone/>
            </a:pPr>
            <a:r>
              <a:rPr lang="en-US" altLang="en-US" dirty="0">
                <a:solidFill>
                  <a:srgbClr val="8E0D30"/>
                </a:solidFill>
                <a:latin typeface="Times New Roman" panose="02020603050405020304" pitchFamily="18" charset="0"/>
              </a:rPr>
              <a:t>1. </a:t>
            </a:r>
            <a:r>
              <a:rPr lang="en-US" altLang="en-US" dirty="0">
                <a:latin typeface="Times New Roman" panose="02020603050405020304" pitchFamily="18" charset="0"/>
              </a:rPr>
              <a:t>Union</a:t>
            </a:r>
          </a:p>
          <a:p>
            <a:pPr lvl="2" indent="-458788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Outcomes in either events </a:t>
            </a:r>
            <a:r>
              <a:rPr lang="en-US" altLang="en-US" sz="2800" i="1" dirty="0"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>
                <a:latin typeface="Times New Roman" panose="02020603050405020304" pitchFamily="18" charset="0"/>
              </a:rPr>
              <a:t>or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</a:rPr>
              <a:t>B</a:t>
            </a:r>
            <a:r>
              <a:rPr lang="en-US" altLang="en-US" sz="2800" dirty="0">
                <a:latin typeface="Times New Roman" panose="02020603050405020304" pitchFamily="18" charset="0"/>
              </a:rPr>
              <a:t> or both</a:t>
            </a:r>
          </a:p>
          <a:p>
            <a:pPr lvl="2" indent="-458788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‘OR’ statement</a:t>
            </a:r>
          </a:p>
          <a:p>
            <a:pPr lvl="2" indent="-458788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Denoted by </a:t>
            </a:r>
            <a:r>
              <a:rPr lang="en-US" altLang="en-US" sz="2800" dirty="0">
                <a:latin typeface="Symbol" panose="05050102010706020507" pitchFamily="18" charset="2"/>
              </a:rPr>
              <a:t></a:t>
            </a:r>
            <a:r>
              <a:rPr lang="en-US" altLang="en-US" sz="2800" dirty="0">
                <a:latin typeface="Times New Roman" panose="02020603050405020304" pitchFamily="18" charset="0"/>
              </a:rPr>
              <a:t> symbol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(i.e., </a:t>
            </a:r>
            <a:r>
              <a:rPr lang="en-US" altLang="en-US" sz="2800" i="1" dirty="0"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Symbol" panose="05050102010706020507" pitchFamily="18" charset="2"/>
              </a:rPr>
              <a:t>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</a:rPr>
              <a:t>B</a:t>
            </a:r>
            <a:r>
              <a:rPr lang="en-US" altLang="en-US" sz="2800" dirty="0">
                <a:latin typeface="Times New Roman" panose="02020603050405020304" pitchFamily="18" charset="0"/>
              </a:rPr>
              <a:t>)</a:t>
            </a:r>
          </a:p>
          <a:p>
            <a:pPr>
              <a:buClr>
                <a:srgbClr val="8E0D30"/>
              </a:buClr>
              <a:buFontTx/>
              <a:buNone/>
            </a:pPr>
            <a:r>
              <a:rPr lang="en-US" altLang="en-US" dirty="0">
                <a:solidFill>
                  <a:srgbClr val="8E0D30"/>
                </a:solidFill>
                <a:latin typeface="Times New Roman" panose="02020603050405020304" pitchFamily="18" charset="0"/>
              </a:rPr>
              <a:t>2. </a:t>
            </a:r>
            <a:r>
              <a:rPr lang="en-US" altLang="en-US" dirty="0">
                <a:latin typeface="Times New Roman" panose="02020603050405020304" pitchFamily="18" charset="0"/>
              </a:rPr>
              <a:t>Intersection</a:t>
            </a:r>
          </a:p>
          <a:p>
            <a:pPr lvl="2" indent="-458788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Outcomes in both events </a:t>
            </a:r>
            <a:r>
              <a:rPr lang="en-US" altLang="en-US" sz="2800" i="1" dirty="0"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b="1" i="1" dirty="0">
                <a:latin typeface="Times New Roman" panose="02020603050405020304" pitchFamily="18" charset="0"/>
              </a:rPr>
              <a:t>and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</a:rPr>
              <a:t>B</a:t>
            </a:r>
            <a:endParaRPr lang="en-US" altLang="en-US" sz="2800" dirty="0">
              <a:latin typeface="Times New Roman" panose="02020603050405020304" pitchFamily="18" charset="0"/>
            </a:endParaRPr>
          </a:p>
          <a:p>
            <a:pPr lvl="2" indent="-458788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‘AND’ statement</a:t>
            </a:r>
          </a:p>
          <a:p>
            <a:pPr lvl="2" indent="-458788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Denoted by </a:t>
            </a:r>
            <a:r>
              <a:rPr lang="en-US" altLang="en-US" dirty="0">
                <a:latin typeface="Symbol" panose="05050102010706020507" pitchFamily="18" charset="2"/>
              </a:rPr>
              <a:t></a:t>
            </a:r>
            <a:r>
              <a:rPr lang="en-US" altLang="en-US" sz="2800" dirty="0">
                <a:latin typeface="Times New Roman" panose="02020603050405020304" pitchFamily="18" charset="0"/>
              </a:rPr>
              <a:t> symbol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</a:rPr>
              <a:t>(i.e., </a:t>
            </a:r>
            <a:r>
              <a:rPr lang="en-US" altLang="en-US" sz="2800" i="1" dirty="0"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Symbol" panose="05050102010706020507" pitchFamily="18" charset="2"/>
              </a:rPr>
              <a:t>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</a:rPr>
              <a:t>B</a:t>
            </a:r>
            <a:r>
              <a:rPr lang="en-US" altLang="en-US" sz="2800" dirty="0">
                <a:latin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7884306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8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4"/>
          <p:cNvSpPr>
            <a:spLocks/>
          </p:cNvSpPr>
          <p:nvPr/>
        </p:nvSpPr>
        <p:spPr bwMode="auto">
          <a:xfrm>
            <a:off x="2249488" y="2514600"/>
            <a:ext cx="5145087" cy="2617788"/>
          </a:xfrm>
          <a:custGeom>
            <a:avLst/>
            <a:gdLst>
              <a:gd name="T0" fmla="*/ 0 w 3241"/>
              <a:gd name="T1" fmla="*/ 2147483647 h 1649"/>
              <a:gd name="T2" fmla="*/ 2147483647 w 3241"/>
              <a:gd name="T3" fmla="*/ 2147483647 h 1649"/>
              <a:gd name="T4" fmla="*/ 2147483647 w 3241"/>
              <a:gd name="T5" fmla="*/ 0 h 1649"/>
              <a:gd name="T6" fmla="*/ 0 w 3241"/>
              <a:gd name="T7" fmla="*/ 0 h 1649"/>
              <a:gd name="T8" fmla="*/ 0 w 3241"/>
              <a:gd name="T9" fmla="*/ 2147483647 h 16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41"/>
              <a:gd name="T16" fmla="*/ 0 h 1649"/>
              <a:gd name="T17" fmla="*/ 3241 w 3241"/>
              <a:gd name="T18" fmla="*/ 1649 h 16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41" h="1649">
                <a:moveTo>
                  <a:pt x="0" y="1648"/>
                </a:moveTo>
                <a:lnTo>
                  <a:pt x="3240" y="1648"/>
                </a:lnTo>
                <a:lnTo>
                  <a:pt x="3240" y="0"/>
                </a:lnTo>
                <a:lnTo>
                  <a:pt x="0" y="0"/>
                </a:lnTo>
                <a:lnTo>
                  <a:pt x="0" y="1648"/>
                </a:lnTo>
              </a:path>
            </a:pathLst>
          </a:custGeom>
          <a:solidFill>
            <a:srgbClr val="FFF1CE"/>
          </a:solidFill>
          <a:ln w="50800" cap="rnd" cmpd="sng">
            <a:solidFill>
              <a:srgbClr val="FFCC4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6515100" y="4349750"/>
            <a:ext cx="5619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500" b="1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5686425" y="2703513"/>
            <a:ext cx="14017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Arial" panose="020B0604020202020204" pitchFamily="34" charset="0"/>
              </a:rPr>
              <a:t>Black</a:t>
            </a:r>
          </a:p>
        </p:txBody>
      </p:sp>
      <p:sp>
        <p:nvSpPr>
          <p:cNvPr id="33797" name="Freeform 5"/>
          <p:cNvSpPr>
            <a:spLocks/>
          </p:cNvSpPr>
          <p:nvPr/>
        </p:nvSpPr>
        <p:spPr bwMode="auto">
          <a:xfrm>
            <a:off x="4476750" y="3032125"/>
            <a:ext cx="1546225" cy="1538288"/>
          </a:xfrm>
          <a:custGeom>
            <a:avLst/>
            <a:gdLst>
              <a:gd name="T0" fmla="*/ 0 w 974"/>
              <a:gd name="T1" fmla="*/ 1219756111 h 969"/>
              <a:gd name="T2" fmla="*/ 15120940 w 974"/>
              <a:gd name="T3" fmla="*/ 1038304848 h 969"/>
              <a:gd name="T4" fmla="*/ 57964398 w 974"/>
              <a:gd name="T5" fmla="*/ 856853584 h 969"/>
              <a:gd name="T6" fmla="*/ 123488469 w 974"/>
              <a:gd name="T7" fmla="*/ 688003699 h 969"/>
              <a:gd name="T8" fmla="*/ 216733482 w 974"/>
              <a:gd name="T9" fmla="*/ 529233050 h 969"/>
              <a:gd name="T10" fmla="*/ 327620330 w 974"/>
              <a:gd name="T11" fmla="*/ 385584827 h 969"/>
              <a:gd name="T12" fmla="*/ 463708832 w 974"/>
              <a:gd name="T13" fmla="*/ 262096368 h 969"/>
              <a:gd name="T14" fmla="*/ 617439119 w 974"/>
              <a:gd name="T15" fmla="*/ 158770699 h 969"/>
              <a:gd name="T16" fmla="*/ 776208129 w 974"/>
              <a:gd name="T17" fmla="*/ 80645031 h 969"/>
              <a:gd name="T18" fmla="*/ 950099859 w 974"/>
              <a:gd name="T19" fmla="*/ 22682208 h 969"/>
              <a:gd name="T20" fmla="*/ 1131551063 w 974"/>
              <a:gd name="T21" fmla="*/ 0 h 969"/>
              <a:gd name="T22" fmla="*/ 1320561941 w 974"/>
              <a:gd name="T23" fmla="*/ 0 h 969"/>
              <a:gd name="T24" fmla="*/ 1494453472 w 974"/>
              <a:gd name="T25" fmla="*/ 22682208 h 969"/>
              <a:gd name="T26" fmla="*/ 1675905074 w 974"/>
              <a:gd name="T27" fmla="*/ 80645031 h 969"/>
              <a:gd name="T28" fmla="*/ 1837195033 w 974"/>
              <a:gd name="T29" fmla="*/ 158770699 h 969"/>
              <a:gd name="T30" fmla="*/ 1988404370 w 974"/>
              <a:gd name="T31" fmla="*/ 262096368 h 969"/>
              <a:gd name="T32" fmla="*/ 2127012136 w 974"/>
              <a:gd name="T33" fmla="*/ 385584827 h 969"/>
              <a:gd name="T34" fmla="*/ 2147483647 w 974"/>
              <a:gd name="T35" fmla="*/ 529233050 h 969"/>
              <a:gd name="T36" fmla="*/ 2147483647 w 974"/>
              <a:gd name="T37" fmla="*/ 688003699 h 969"/>
              <a:gd name="T38" fmla="*/ 2147483647 w 974"/>
              <a:gd name="T39" fmla="*/ 856853584 h 969"/>
              <a:gd name="T40" fmla="*/ 2147483647 w 974"/>
              <a:gd name="T41" fmla="*/ 1038304848 h 969"/>
              <a:gd name="T42" fmla="*/ 2147483647 w 974"/>
              <a:gd name="T43" fmla="*/ 1219756111 h 969"/>
              <a:gd name="T44" fmla="*/ 2147483647 w 974"/>
              <a:gd name="T45" fmla="*/ 1401207374 h 969"/>
              <a:gd name="T46" fmla="*/ 2147483647 w 974"/>
              <a:gd name="T47" fmla="*/ 1582658638 h 969"/>
              <a:gd name="T48" fmla="*/ 2147483647 w 974"/>
              <a:gd name="T49" fmla="*/ 1748989359 h 969"/>
              <a:gd name="T50" fmla="*/ 2147483647 w 974"/>
              <a:gd name="T51" fmla="*/ 1907760008 h 969"/>
              <a:gd name="T52" fmla="*/ 2127012136 w 974"/>
              <a:gd name="T53" fmla="*/ 2053929081 h 969"/>
              <a:gd name="T54" fmla="*/ 1988404370 w 974"/>
              <a:gd name="T55" fmla="*/ 2147483647 h 969"/>
              <a:gd name="T56" fmla="*/ 1837195033 w 974"/>
              <a:gd name="T57" fmla="*/ 2147483647 h 969"/>
              <a:gd name="T58" fmla="*/ 1675905074 w 974"/>
              <a:gd name="T59" fmla="*/ 2147483647 h 969"/>
              <a:gd name="T60" fmla="*/ 1494453472 w 974"/>
              <a:gd name="T61" fmla="*/ 2147483647 h 969"/>
              <a:gd name="T62" fmla="*/ 1320561941 w 974"/>
              <a:gd name="T63" fmla="*/ 2147483647 h 969"/>
              <a:gd name="T64" fmla="*/ 1131551063 w 974"/>
              <a:gd name="T65" fmla="*/ 2147483647 h 969"/>
              <a:gd name="T66" fmla="*/ 950099859 w 974"/>
              <a:gd name="T67" fmla="*/ 2147483647 h 969"/>
              <a:gd name="T68" fmla="*/ 776208129 w 974"/>
              <a:gd name="T69" fmla="*/ 2147483647 h 969"/>
              <a:gd name="T70" fmla="*/ 617439119 w 974"/>
              <a:gd name="T71" fmla="*/ 2147483647 h 969"/>
              <a:gd name="T72" fmla="*/ 463708832 w 974"/>
              <a:gd name="T73" fmla="*/ 2147483647 h 969"/>
              <a:gd name="T74" fmla="*/ 327620330 w 974"/>
              <a:gd name="T75" fmla="*/ 2053929081 h 969"/>
              <a:gd name="T76" fmla="*/ 216733482 w 974"/>
              <a:gd name="T77" fmla="*/ 1907760008 h 969"/>
              <a:gd name="T78" fmla="*/ 123488469 w 974"/>
              <a:gd name="T79" fmla="*/ 1748989359 h 969"/>
              <a:gd name="T80" fmla="*/ 57964398 w 974"/>
              <a:gd name="T81" fmla="*/ 1582658638 h 969"/>
              <a:gd name="T82" fmla="*/ 15120940 w 974"/>
              <a:gd name="T83" fmla="*/ 1401207374 h 969"/>
              <a:gd name="T84" fmla="*/ 0 w 974"/>
              <a:gd name="T85" fmla="*/ 1219756111 h 96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74"/>
              <a:gd name="T130" fmla="*/ 0 h 969"/>
              <a:gd name="T131" fmla="*/ 974 w 974"/>
              <a:gd name="T132" fmla="*/ 969 h 96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74" h="969">
                <a:moveTo>
                  <a:pt x="0" y="484"/>
                </a:moveTo>
                <a:lnTo>
                  <a:pt x="6" y="412"/>
                </a:lnTo>
                <a:lnTo>
                  <a:pt x="23" y="340"/>
                </a:lnTo>
                <a:lnTo>
                  <a:pt x="49" y="273"/>
                </a:lnTo>
                <a:lnTo>
                  <a:pt x="86" y="210"/>
                </a:lnTo>
                <a:lnTo>
                  <a:pt x="130" y="153"/>
                </a:lnTo>
                <a:lnTo>
                  <a:pt x="184" y="104"/>
                </a:lnTo>
                <a:lnTo>
                  <a:pt x="245" y="63"/>
                </a:lnTo>
                <a:lnTo>
                  <a:pt x="308" y="32"/>
                </a:lnTo>
                <a:lnTo>
                  <a:pt x="377" y="9"/>
                </a:lnTo>
                <a:lnTo>
                  <a:pt x="449" y="0"/>
                </a:lnTo>
                <a:lnTo>
                  <a:pt x="524" y="0"/>
                </a:lnTo>
                <a:lnTo>
                  <a:pt x="593" y="9"/>
                </a:lnTo>
                <a:lnTo>
                  <a:pt x="665" y="32"/>
                </a:lnTo>
                <a:lnTo>
                  <a:pt x="729" y="63"/>
                </a:lnTo>
                <a:lnTo>
                  <a:pt x="789" y="104"/>
                </a:lnTo>
                <a:lnTo>
                  <a:pt x="844" y="153"/>
                </a:lnTo>
                <a:lnTo>
                  <a:pt x="887" y="210"/>
                </a:lnTo>
                <a:lnTo>
                  <a:pt x="924" y="273"/>
                </a:lnTo>
                <a:lnTo>
                  <a:pt x="950" y="340"/>
                </a:lnTo>
                <a:lnTo>
                  <a:pt x="968" y="412"/>
                </a:lnTo>
                <a:lnTo>
                  <a:pt x="973" y="484"/>
                </a:lnTo>
                <a:lnTo>
                  <a:pt x="968" y="556"/>
                </a:lnTo>
                <a:lnTo>
                  <a:pt x="950" y="628"/>
                </a:lnTo>
                <a:lnTo>
                  <a:pt x="924" y="694"/>
                </a:lnTo>
                <a:lnTo>
                  <a:pt x="887" y="757"/>
                </a:lnTo>
                <a:lnTo>
                  <a:pt x="844" y="815"/>
                </a:lnTo>
                <a:lnTo>
                  <a:pt x="789" y="864"/>
                </a:lnTo>
                <a:lnTo>
                  <a:pt x="729" y="904"/>
                </a:lnTo>
                <a:lnTo>
                  <a:pt x="665" y="936"/>
                </a:lnTo>
                <a:lnTo>
                  <a:pt x="593" y="956"/>
                </a:lnTo>
                <a:lnTo>
                  <a:pt x="524" y="968"/>
                </a:lnTo>
                <a:lnTo>
                  <a:pt x="449" y="968"/>
                </a:lnTo>
                <a:lnTo>
                  <a:pt x="377" y="956"/>
                </a:lnTo>
                <a:lnTo>
                  <a:pt x="308" y="936"/>
                </a:lnTo>
                <a:lnTo>
                  <a:pt x="245" y="904"/>
                </a:lnTo>
                <a:lnTo>
                  <a:pt x="184" y="864"/>
                </a:lnTo>
                <a:lnTo>
                  <a:pt x="130" y="815"/>
                </a:lnTo>
                <a:lnTo>
                  <a:pt x="86" y="757"/>
                </a:lnTo>
                <a:lnTo>
                  <a:pt x="49" y="694"/>
                </a:lnTo>
                <a:lnTo>
                  <a:pt x="23" y="628"/>
                </a:lnTo>
                <a:lnTo>
                  <a:pt x="6" y="556"/>
                </a:lnTo>
                <a:lnTo>
                  <a:pt x="0" y="484"/>
                </a:lnTo>
              </a:path>
            </a:pathLst>
          </a:custGeom>
          <a:solidFill>
            <a:srgbClr val="F8D7C4"/>
          </a:solidFill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8" name="Freeform 6"/>
          <p:cNvSpPr>
            <a:spLocks/>
          </p:cNvSpPr>
          <p:nvPr/>
        </p:nvSpPr>
        <p:spPr bwMode="auto">
          <a:xfrm>
            <a:off x="3621088" y="3032125"/>
            <a:ext cx="1543050" cy="1538288"/>
          </a:xfrm>
          <a:custGeom>
            <a:avLst/>
            <a:gdLst>
              <a:gd name="T0" fmla="*/ 0 w 972"/>
              <a:gd name="T1" fmla="*/ 1219756111 h 969"/>
              <a:gd name="T2" fmla="*/ 15120940 w 972"/>
              <a:gd name="T3" fmla="*/ 1038304848 h 969"/>
              <a:gd name="T4" fmla="*/ 52924087 w 972"/>
              <a:gd name="T5" fmla="*/ 856853584 h 969"/>
              <a:gd name="T6" fmla="*/ 118448157 w 972"/>
              <a:gd name="T7" fmla="*/ 688003699 h 969"/>
              <a:gd name="T8" fmla="*/ 211693171 w 972"/>
              <a:gd name="T9" fmla="*/ 529233050 h 969"/>
              <a:gd name="T10" fmla="*/ 327620329 w 972"/>
              <a:gd name="T11" fmla="*/ 385584827 h 969"/>
              <a:gd name="T12" fmla="*/ 458668521 w 972"/>
              <a:gd name="T13" fmla="*/ 262096368 h 969"/>
              <a:gd name="T14" fmla="*/ 609877858 w 972"/>
              <a:gd name="T15" fmla="*/ 158770699 h 969"/>
              <a:gd name="T16" fmla="*/ 778729078 w 972"/>
              <a:gd name="T17" fmla="*/ 80645031 h 969"/>
              <a:gd name="T18" fmla="*/ 952619220 w 972"/>
              <a:gd name="T19" fmla="*/ 22682208 h 969"/>
              <a:gd name="T20" fmla="*/ 1134070425 w 972"/>
              <a:gd name="T21" fmla="*/ 0 h 969"/>
              <a:gd name="T22" fmla="*/ 1315521629 w 972"/>
              <a:gd name="T23" fmla="*/ 0 h 969"/>
              <a:gd name="T24" fmla="*/ 1496972833 w 972"/>
              <a:gd name="T25" fmla="*/ 22682208 h 969"/>
              <a:gd name="T26" fmla="*/ 1670864762 w 972"/>
              <a:gd name="T27" fmla="*/ 80645031 h 969"/>
              <a:gd name="T28" fmla="*/ 1837195032 w 972"/>
              <a:gd name="T29" fmla="*/ 158770699 h 969"/>
              <a:gd name="T30" fmla="*/ 1990923731 w 972"/>
              <a:gd name="T31" fmla="*/ 262096368 h 969"/>
              <a:gd name="T32" fmla="*/ 2119452461 w 972"/>
              <a:gd name="T33" fmla="*/ 385584827 h 969"/>
              <a:gd name="T34" fmla="*/ 2147483647 w 972"/>
              <a:gd name="T35" fmla="*/ 529233050 h 969"/>
              <a:gd name="T36" fmla="*/ 2147483647 w 972"/>
              <a:gd name="T37" fmla="*/ 688003699 h 969"/>
              <a:gd name="T38" fmla="*/ 2147483647 w 972"/>
              <a:gd name="T39" fmla="*/ 856853584 h 969"/>
              <a:gd name="T40" fmla="*/ 2147483647 w 972"/>
              <a:gd name="T41" fmla="*/ 1038304848 h 969"/>
              <a:gd name="T42" fmla="*/ 2147483647 w 972"/>
              <a:gd name="T43" fmla="*/ 1219756111 h 969"/>
              <a:gd name="T44" fmla="*/ 2147483647 w 972"/>
              <a:gd name="T45" fmla="*/ 1401207374 h 969"/>
              <a:gd name="T46" fmla="*/ 2147483647 w 972"/>
              <a:gd name="T47" fmla="*/ 1582658638 h 969"/>
              <a:gd name="T48" fmla="*/ 2147483647 w 972"/>
              <a:gd name="T49" fmla="*/ 1748989359 h 969"/>
              <a:gd name="T50" fmla="*/ 2147483647 w 972"/>
              <a:gd name="T51" fmla="*/ 1907760008 h 969"/>
              <a:gd name="T52" fmla="*/ 2119452461 w 972"/>
              <a:gd name="T53" fmla="*/ 2053929081 h 969"/>
              <a:gd name="T54" fmla="*/ 1990923731 w 972"/>
              <a:gd name="T55" fmla="*/ 2147483647 h 969"/>
              <a:gd name="T56" fmla="*/ 1837195032 w 972"/>
              <a:gd name="T57" fmla="*/ 2147483647 h 969"/>
              <a:gd name="T58" fmla="*/ 1670864762 w 972"/>
              <a:gd name="T59" fmla="*/ 2147483647 h 969"/>
              <a:gd name="T60" fmla="*/ 1496972833 w 972"/>
              <a:gd name="T61" fmla="*/ 2147483647 h 969"/>
              <a:gd name="T62" fmla="*/ 1315521629 w 972"/>
              <a:gd name="T63" fmla="*/ 2147483647 h 969"/>
              <a:gd name="T64" fmla="*/ 1134070425 w 972"/>
              <a:gd name="T65" fmla="*/ 2147483647 h 969"/>
              <a:gd name="T66" fmla="*/ 952619220 w 972"/>
              <a:gd name="T67" fmla="*/ 2147483647 h 969"/>
              <a:gd name="T68" fmla="*/ 778729078 w 972"/>
              <a:gd name="T69" fmla="*/ 2147483647 h 969"/>
              <a:gd name="T70" fmla="*/ 609877858 w 972"/>
              <a:gd name="T71" fmla="*/ 2147483647 h 969"/>
              <a:gd name="T72" fmla="*/ 458668521 w 972"/>
              <a:gd name="T73" fmla="*/ 2147483647 h 969"/>
              <a:gd name="T74" fmla="*/ 327620329 w 972"/>
              <a:gd name="T75" fmla="*/ 2053929081 h 969"/>
              <a:gd name="T76" fmla="*/ 211693171 w 972"/>
              <a:gd name="T77" fmla="*/ 1907760008 h 969"/>
              <a:gd name="T78" fmla="*/ 118448157 w 972"/>
              <a:gd name="T79" fmla="*/ 1748989359 h 969"/>
              <a:gd name="T80" fmla="*/ 52924087 w 972"/>
              <a:gd name="T81" fmla="*/ 1582658638 h 969"/>
              <a:gd name="T82" fmla="*/ 15120940 w 972"/>
              <a:gd name="T83" fmla="*/ 1401207374 h 969"/>
              <a:gd name="T84" fmla="*/ 0 w 972"/>
              <a:gd name="T85" fmla="*/ 1219756111 h 96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72"/>
              <a:gd name="T130" fmla="*/ 0 h 969"/>
              <a:gd name="T131" fmla="*/ 972 w 972"/>
              <a:gd name="T132" fmla="*/ 969 h 96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72" h="969">
                <a:moveTo>
                  <a:pt x="0" y="484"/>
                </a:moveTo>
                <a:lnTo>
                  <a:pt x="6" y="412"/>
                </a:lnTo>
                <a:lnTo>
                  <a:pt x="21" y="340"/>
                </a:lnTo>
                <a:lnTo>
                  <a:pt x="47" y="273"/>
                </a:lnTo>
                <a:lnTo>
                  <a:pt x="84" y="210"/>
                </a:lnTo>
                <a:lnTo>
                  <a:pt x="130" y="153"/>
                </a:lnTo>
                <a:lnTo>
                  <a:pt x="182" y="104"/>
                </a:lnTo>
                <a:lnTo>
                  <a:pt x="242" y="63"/>
                </a:lnTo>
                <a:lnTo>
                  <a:pt x="309" y="32"/>
                </a:lnTo>
                <a:lnTo>
                  <a:pt x="378" y="9"/>
                </a:lnTo>
                <a:lnTo>
                  <a:pt x="450" y="0"/>
                </a:lnTo>
                <a:lnTo>
                  <a:pt x="522" y="0"/>
                </a:lnTo>
                <a:lnTo>
                  <a:pt x="594" y="9"/>
                </a:lnTo>
                <a:lnTo>
                  <a:pt x="663" y="32"/>
                </a:lnTo>
                <a:lnTo>
                  <a:pt x="729" y="63"/>
                </a:lnTo>
                <a:lnTo>
                  <a:pt x="790" y="104"/>
                </a:lnTo>
                <a:lnTo>
                  <a:pt x="841" y="153"/>
                </a:lnTo>
                <a:lnTo>
                  <a:pt x="887" y="210"/>
                </a:lnTo>
                <a:lnTo>
                  <a:pt x="922" y="273"/>
                </a:lnTo>
                <a:lnTo>
                  <a:pt x="951" y="340"/>
                </a:lnTo>
                <a:lnTo>
                  <a:pt x="965" y="412"/>
                </a:lnTo>
                <a:lnTo>
                  <a:pt x="971" y="484"/>
                </a:lnTo>
                <a:lnTo>
                  <a:pt x="965" y="556"/>
                </a:lnTo>
                <a:lnTo>
                  <a:pt x="951" y="628"/>
                </a:lnTo>
                <a:lnTo>
                  <a:pt x="922" y="694"/>
                </a:lnTo>
                <a:lnTo>
                  <a:pt x="887" y="757"/>
                </a:lnTo>
                <a:lnTo>
                  <a:pt x="841" y="815"/>
                </a:lnTo>
                <a:lnTo>
                  <a:pt x="790" y="864"/>
                </a:lnTo>
                <a:lnTo>
                  <a:pt x="729" y="904"/>
                </a:lnTo>
                <a:lnTo>
                  <a:pt x="663" y="936"/>
                </a:lnTo>
                <a:lnTo>
                  <a:pt x="594" y="956"/>
                </a:lnTo>
                <a:lnTo>
                  <a:pt x="522" y="968"/>
                </a:lnTo>
                <a:lnTo>
                  <a:pt x="450" y="968"/>
                </a:lnTo>
                <a:lnTo>
                  <a:pt x="378" y="956"/>
                </a:lnTo>
                <a:lnTo>
                  <a:pt x="309" y="936"/>
                </a:lnTo>
                <a:lnTo>
                  <a:pt x="242" y="904"/>
                </a:lnTo>
                <a:lnTo>
                  <a:pt x="182" y="864"/>
                </a:lnTo>
                <a:lnTo>
                  <a:pt x="130" y="815"/>
                </a:lnTo>
                <a:lnTo>
                  <a:pt x="84" y="757"/>
                </a:lnTo>
                <a:lnTo>
                  <a:pt x="47" y="694"/>
                </a:lnTo>
                <a:lnTo>
                  <a:pt x="21" y="628"/>
                </a:lnTo>
                <a:lnTo>
                  <a:pt x="6" y="556"/>
                </a:lnTo>
                <a:lnTo>
                  <a:pt x="0" y="484"/>
                </a:lnTo>
              </a:path>
            </a:pathLst>
          </a:custGeom>
          <a:solidFill>
            <a:srgbClr val="F8D7C4"/>
          </a:solidFill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2943225" y="2703513"/>
            <a:ext cx="1019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DD4D27"/>
                </a:solidFill>
                <a:latin typeface="Arial" panose="020B0604020202020204" pitchFamily="34" charset="0"/>
              </a:rPr>
              <a:t>Ace</a:t>
            </a:r>
          </a:p>
        </p:txBody>
      </p:sp>
      <p:sp>
        <p:nvSpPr>
          <p:cNvPr id="33800" name="Freeform 8"/>
          <p:cNvSpPr>
            <a:spLocks/>
          </p:cNvSpPr>
          <p:nvPr/>
        </p:nvSpPr>
        <p:spPr bwMode="auto">
          <a:xfrm>
            <a:off x="4476750" y="3155950"/>
            <a:ext cx="677863" cy="1254125"/>
          </a:xfrm>
          <a:custGeom>
            <a:avLst/>
            <a:gdLst>
              <a:gd name="T0" fmla="*/ 536794516 w 427"/>
              <a:gd name="T1" fmla="*/ 0 h 790"/>
              <a:gd name="T2" fmla="*/ 609878286 w 427"/>
              <a:gd name="T3" fmla="*/ 12601574 h 790"/>
              <a:gd name="T4" fmla="*/ 665321749 w 427"/>
              <a:gd name="T5" fmla="*/ 50403122 h 790"/>
              <a:gd name="T6" fmla="*/ 708165218 w 427"/>
              <a:gd name="T7" fmla="*/ 93246571 h 790"/>
              <a:gd name="T8" fmla="*/ 723286163 w 427"/>
              <a:gd name="T9" fmla="*/ 158770638 h 790"/>
              <a:gd name="T10" fmla="*/ 781248989 w 427"/>
              <a:gd name="T11" fmla="*/ 166330311 h 790"/>
              <a:gd name="T12" fmla="*/ 844253916 w 427"/>
              <a:gd name="T13" fmla="*/ 206652798 h 790"/>
              <a:gd name="T14" fmla="*/ 894657064 w 427"/>
              <a:gd name="T15" fmla="*/ 272176890 h 790"/>
              <a:gd name="T16" fmla="*/ 952619890 w 427"/>
              <a:gd name="T17" fmla="*/ 360383125 h 790"/>
              <a:gd name="T18" fmla="*/ 992942408 w 427"/>
              <a:gd name="T19" fmla="*/ 461189443 h 790"/>
              <a:gd name="T20" fmla="*/ 1030745562 w 427"/>
              <a:gd name="T21" fmla="*/ 582156906 h 790"/>
              <a:gd name="T22" fmla="*/ 1050906822 w 427"/>
              <a:gd name="T23" fmla="*/ 720764663 h 790"/>
              <a:gd name="T24" fmla="*/ 1066027766 w 427"/>
              <a:gd name="T25" fmla="*/ 861893568 h 790"/>
              <a:gd name="T26" fmla="*/ 1073587444 w 427"/>
              <a:gd name="T27" fmla="*/ 1015623846 h 790"/>
              <a:gd name="T28" fmla="*/ 1066027766 w 427"/>
              <a:gd name="T29" fmla="*/ 1151712241 h 790"/>
              <a:gd name="T30" fmla="*/ 1050906822 w 427"/>
              <a:gd name="T31" fmla="*/ 1287800636 h 790"/>
              <a:gd name="T32" fmla="*/ 1030745562 w 427"/>
              <a:gd name="T33" fmla="*/ 1418848721 h 790"/>
              <a:gd name="T34" fmla="*/ 992942408 w 427"/>
              <a:gd name="T35" fmla="*/ 1532254923 h 790"/>
              <a:gd name="T36" fmla="*/ 952619890 w 427"/>
              <a:gd name="T37" fmla="*/ 1633061142 h 790"/>
              <a:gd name="T38" fmla="*/ 909778008 w 427"/>
              <a:gd name="T39" fmla="*/ 1713706514 h 790"/>
              <a:gd name="T40" fmla="*/ 851813594 w 427"/>
              <a:gd name="T41" fmla="*/ 1779230556 h 790"/>
              <a:gd name="T42" fmla="*/ 796369933 w 427"/>
              <a:gd name="T43" fmla="*/ 1814512733 h 790"/>
              <a:gd name="T44" fmla="*/ 738407107 w 427"/>
              <a:gd name="T45" fmla="*/ 1822073993 h 790"/>
              <a:gd name="T46" fmla="*/ 730845841 w 427"/>
              <a:gd name="T47" fmla="*/ 1869956153 h 790"/>
              <a:gd name="T48" fmla="*/ 700603952 w 427"/>
              <a:gd name="T49" fmla="*/ 1915318952 h 790"/>
              <a:gd name="T50" fmla="*/ 657762071 w 427"/>
              <a:gd name="T51" fmla="*/ 1950601128 h 790"/>
              <a:gd name="T52" fmla="*/ 602318608 w 427"/>
              <a:gd name="T53" fmla="*/ 1980842994 h 790"/>
              <a:gd name="T54" fmla="*/ 536794516 w 427"/>
              <a:gd name="T55" fmla="*/ 1988404254 h 790"/>
              <a:gd name="T56" fmla="*/ 493951047 w 427"/>
              <a:gd name="T57" fmla="*/ 1988404254 h 790"/>
              <a:gd name="T58" fmla="*/ 448588214 w 427"/>
              <a:gd name="T59" fmla="*/ 1965722061 h 790"/>
              <a:gd name="T60" fmla="*/ 423386640 w 427"/>
              <a:gd name="T61" fmla="*/ 1935480196 h 790"/>
              <a:gd name="T62" fmla="*/ 400705918 w 427"/>
              <a:gd name="T63" fmla="*/ 1892638346 h 790"/>
              <a:gd name="T64" fmla="*/ 350302770 w 427"/>
              <a:gd name="T65" fmla="*/ 1885077086 h 790"/>
              <a:gd name="T66" fmla="*/ 292338356 w 427"/>
              <a:gd name="T67" fmla="*/ 1849794910 h 790"/>
              <a:gd name="T68" fmla="*/ 236894894 w 427"/>
              <a:gd name="T69" fmla="*/ 1786791817 h 790"/>
              <a:gd name="T70" fmla="*/ 178932018 w 427"/>
              <a:gd name="T71" fmla="*/ 1698585581 h 790"/>
              <a:gd name="T72" fmla="*/ 128528870 w 427"/>
              <a:gd name="T73" fmla="*/ 1590219293 h 790"/>
              <a:gd name="T74" fmla="*/ 88206327 w 427"/>
              <a:gd name="T75" fmla="*/ 1461690570 h 790"/>
              <a:gd name="T76" fmla="*/ 50403160 w 427"/>
              <a:gd name="T77" fmla="*/ 1325602175 h 790"/>
              <a:gd name="T78" fmla="*/ 22682216 w 427"/>
              <a:gd name="T79" fmla="*/ 1171873485 h 790"/>
              <a:gd name="T80" fmla="*/ 0 w 427"/>
              <a:gd name="T81" fmla="*/ 1015623846 h 790"/>
              <a:gd name="T82" fmla="*/ 7561269 w 427"/>
              <a:gd name="T83" fmla="*/ 861893568 h 790"/>
              <a:gd name="T84" fmla="*/ 30241901 w 427"/>
              <a:gd name="T85" fmla="*/ 713204991 h 790"/>
              <a:gd name="T86" fmla="*/ 65524117 w 427"/>
              <a:gd name="T87" fmla="*/ 567035973 h 790"/>
              <a:gd name="T88" fmla="*/ 113407926 w 427"/>
              <a:gd name="T89" fmla="*/ 438507250 h 790"/>
              <a:gd name="T90" fmla="*/ 178932018 w 427"/>
              <a:gd name="T91" fmla="*/ 322580000 h 790"/>
              <a:gd name="T92" fmla="*/ 252015838 w 427"/>
              <a:gd name="T93" fmla="*/ 221773781 h 790"/>
              <a:gd name="T94" fmla="*/ 327620560 w 427"/>
              <a:gd name="T95" fmla="*/ 143649705 h 790"/>
              <a:gd name="T96" fmla="*/ 415826862 w 427"/>
              <a:gd name="T97" fmla="*/ 85685311 h 790"/>
              <a:gd name="T98" fmla="*/ 506552627 w 427"/>
              <a:gd name="T99" fmla="*/ 50403122 h 790"/>
              <a:gd name="T100" fmla="*/ 609878286 w 427"/>
              <a:gd name="T101" fmla="*/ 35282189 h 790"/>
              <a:gd name="T102" fmla="*/ 572076719 w 427"/>
              <a:gd name="T103" fmla="*/ 27722516 h 790"/>
              <a:gd name="T104" fmla="*/ 544354194 w 427"/>
              <a:gd name="T105" fmla="*/ 20161250 h 790"/>
              <a:gd name="T106" fmla="*/ 536794516 w 427"/>
              <a:gd name="T107" fmla="*/ 0 h 79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27"/>
              <a:gd name="T163" fmla="*/ 0 h 790"/>
              <a:gd name="T164" fmla="*/ 427 w 427"/>
              <a:gd name="T165" fmla="*/ 790 h 79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27" h="790">
                <a:moveTo>
                  <a:pt x="213" y="0"/>
                </a:moveTo>
                <a:lnTo>
                  <a:pt x="242" y="5"/>
                </a:lnTo>
                <a:lnTo>
                  <a:pt x="264" y="20"/>
                </a:lnTo>
                <a:lnTo>
                  <a:pt x="281" y="37"/>
                </a:lnTo>
                <a:lnTo>
                  <a:pt x="287" y="63"/>
                </a:lnTo>
                <a:lnTo>
                  <a:pt x="310" y="66"/>
                </a:lnTo>
                <a:lnTo>
                  <a:pt x="335" y="82"/>
                </a:lnTo>
                <a:lnTo>
                  <a:pt x="355" y="108"/>
                </a:lnTo>
                <a:lnTo>
                  <a:pt x="378" y="143"/>
                </a:lnTo>
                <a:lnTo>
                  <a:pt x="394" y="183"/>
                </a:lnTo>
                <a:lnTo>
                  <a:pt x="409" y="231"/>
                </a:lnTo>
                <a:lnTo>
                  <a:pt x="417" y="286"/>
                </a:lnTo>
                <a:lnTo>
                  <a:pt x="423" y="342"/>
                </a:lnTo>
                <a:lnTo>
                  <a:pt x="426" y="403"/>
                </a:lnTo>
                <a:lnTo>
                  <a:pt x="423" y="457"/>
                </a:lnTo>
                <a:lnTo>
                  <a:pt x="417" y="511"/>
                </a:lnTo>
                <a:lnTo>
                  <a:pt x="409" y="563"/>
                </a:lnTo>
                <a:lnTo>
                  <a:pt x="394" y="608"/>
                </a:lnTo>
                <a:lnTo>
                  <a:pt x="378" y="648"/>
                </a:lnTo>
                <a:lnTo>
                  <a:pt x="361" y="680"/>
                </a:lnTo>
                <a:lnTo>
                  <a:pt x="338" y="706"/>
                </a:lnTo>
                <a:lnTo>
                  <a:pt x="316" y="720"/>
                </a:lnTo>
                <a:lnTo>
                  <a:pt x="293" y="723"/>
                </a:lnTo>
                <a:lnTo>
                  <a:pt x="290" y="742"/>
                </a:lnTo>
                <a:lnTo>
                  <a:pt x="278" y="760"/>
                </a:lnTo>
                <a:lnTo>
                  <a:pt x="261" y="774"/>
                </a:lnTo>
                <a:lnTo>
                  <a:pt x="239" y="786"/>
                </a:lnTo>
                <a:lnTo>
                  <a:pt x="213" y="789"/>
                </a:lnTo>
                <a:lnTo>
                  <a:pt x="196" y="789"/>
                </a:lnTo>
                <a:lnTo>
                  <a:pt x="178" y="780"/>
                </a:lnTo>
                <a:lnTo>
                  <a:pt x="168" y="768"/>
                </a:lnTo>
                <a:lnTo>
                  <a:pt x="159" y="751"/>
                </a:lnTo>
                <a:lnTo>
                  <a:pt x="139" y="748"/>
                </a:lnTo>
                <a:lnTo>
                  <a:pt x="116" y="734"/>
                </a:lnTo>
                <a:lnTo>
                  <a:pt x="94" y="709"/>
                </a:lnTo>
                <a:lnTo>
                  <a:pt x="71" y="674"/>
                </a:lnTo>
                <a:lnTo>
                  <a:pt x="51" y="631"/>
                </a:lnTo>
                <a:lnTo>
                  <a:pt x="35" y="580"/>
                </a:lnTo>
                <a:lnTo>
                  <a:pt x="20" y="526"/>
                </a:lnTo>
                <a:lnTo>
                  <a:pt x="9" y="465"/>
                </a:lnTo>
                <a:lnTo>
                  <a:pt x="0" y="403"/>
                </a:lnTo>
                <a:lnTo>
                  <a:pt x="3" y="342"/>
                </a:lnTo>
                <a:lnTo>
                  <a:pt x="12" y="283"/>
                </a:lnTo>
                <a:lnTo>
                  <a:pt x="26" y="225"/>
                </a:lnTo>
                <a:lnTo>
                  <a:pt x="45" y="174"/>
                </a:lnTo>
                <a:lnTo>
                  <a:pt x="71" y="128"/>
                </a:lnTo>
                <a:lnTo>
                  <a:pt x="100" y="88"/>
                </a:lnTo>
                <a:lnTo>
                  <a:pt x="130" y="57"/>
                </a:lnTo>
                <a:lnTo>
                  <a:pt x="165" y="34"/>
                </a:lnTo>
                <a:lnTo>
                  <a:pt x="201" y="20"/>
                </a:lnTo>
                <a:lnTo>
                  <a:pt x="242" y="14"/>
                </a:lnTo>
                <a:lnTo>
                  <a:pt x="227" y="11"/>
                </a:lnTo>
                <a:lnTo>
                  <a:pt x="216" y="8"/>
                </a:lnTo>
                <a:lnTo>
                  <a:pt x="213" y="0"/>
                </a:lnTo>
              </a:path>
            </a:pathLst>
          </a:custGeom>
          <a:solidFill>
            <a:srgbClr val="E47146">
              <a:alpha val="70195"/>
            </a:srgbClr>
          </a:solidFill>
          <a:ln w="127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01" name="Freeform 9"/>
          <p:cNvSpPr>
            <a:spLocks/>
          </p:cNvSpPr>
          <p:nvPr/>
        </p:nvSpPr>
        <p:spPr bwMode="auto">
          <a:xfrm>
            <a:off x="4389438" y="3027363"/>
            <a:ext cx="774700" cy="1546225"/>
          </a:xfrm>
          <a:custGeom>
            <a:avLst/>
            <a:gdLst>
              <a:gd name="T0" fmla="*/ 0 w 488"/>
              <a:gd name="T1" fmla="*/ 0 h 974"/>
              <a:gd name="T2" fmla="*/ 173891581 w 488"/>
              <a:gd name="T3" fmla="*/ 15120940 h 974"/>
              <a:gd name="T4" fmla="*/ 350302524 w 488"/>
              <a:gd name="T5" fmla="*/ 50403125 h 974"/>
              <a:gd name="T6" fmla="*/ 516632894 w 488"/>
              <a:gd name="T7" fmla="*/ 108367535 h 974"/>
              <a:gd name="T8" fmla="*/ 667842231 w 488"/>
              <a:gd name="T9" fmla="*/ 196572188 h 974"/>
              <a:gd name="T10" fmla="*/ 806449997 w 488"/>
              <a:gd name="T11" fmla="*/ 297378462 h 974"/>
              <a:gd name="T12" fmla="*/ 929938614 w 488"/>
              <a:gd name="T13" fmla="*/ 420866980 h 974"/>
              <a:gd name="T14" fmla="*/ 1030744839 w 488"/>
              <a:gd name="T15" fmla="*/ 567036006 h 974"/>
              <a:gd name="T16" fmla="*/ 1118949492 w 488"/>
              <a:gd name="T17" fmla="*/ 718245343 h 974"/>
              <a:gd name="T18" fmla="*/ 1176913865 w 488"/>
              <a:gd name="T19" fmla="*/ 877014552 h 974"/>
              <a:gd name="T20" fmla="*/ 1212196044 w 488"/>
              <a:gd name="T21" fmla="*/ 1053425445 h 974"/>
              <a:gd name="T22" fmla="*/ 1227316977 w 488"/>
              <a:gd name="T23" fmla="*/ 1227316977 h 974"/>
              <a:gd name="T24" fmla="*/ 1212196044 w 488"/>
              <a:gd name="T25" fmla="*/ 1401206921 h 974"/>
              <a:gd name="T26" fmla="*/ 1176913865 w 488"/>
              <a:gd name="T27" fmla="*/ 1567537191 h 974"/>
              <a:gd name="T28" fmla="*/ 1118949492 w 488"/>
              <a:gd name="T29" fmla="*/ 1733867859 h 974"/>
              <a:gd name="T30" fmla="*/ 1030744839 w 488"/>
              <a:gd name="T31" fmla="*/ 1887598146 h 974"/>
              <a:gd name="T32" fmla="*/ 929938614 w 488"/>
              <a:gd name="T33" fmla="*/ 2026205911 h 974"/>
              <a:gd name="T34" fmla="*/ 806449997 w 488"/>
              <a:gd name="T35" fmla="*/ 2147173381 h 974"/>
              <a:gd name="T36" fmla="*/ 667842231 w 488"/>
              <a:gd name="T37" fmla="*/ 2147483647 h 974"/>
              <a:gd name="T38" fmla="*/ 516632894 w 488"/>
              <a:gd name="T39" fmla="*/ 2147483647 h 974"/>
              <a:gd name="T40" fmla="*/ 350302524 w 488"/>
              <a:gd name="T41" fmla="*/ 2147483647 h 974"/>
              <a:gd name="T42" fmla="*/ 173891581 w 488"/>
              <a:gd name="T43" fmla="*/ 2147483647 h 974"/>
              <a:gd name="T44" fmla="*/ 0 w 488"/>
              <a:gd name="T45" fmla="*/ 2147483647 h 9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8"/>
              <a:gd name="T70" fmla="*/ 0 h 974"/>
              <a:gd name="T71" fmla="*/ 488 w 488"/>
              <a:gd name="T72" fmla="*/ 974 h 97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8" h="974">
                <a:moveTo>
                  <a:pt x="0" y="0"/>
                </a:moveTo>
                <a:lnTo>
                  <a:pt x="69" y="6"/>
                </a:lnTo>
                <a:lnTo>
                  <a:pt x="139" y="20"/>
                </a:lnTo>
                <a:lnTo>
                  <a:pt x="205" y="43"/>
                </a:lnTo>
                <a:lnTo>
                  <a:pt x="265" y="78"/>
                </a:lnTo>
                <a:lnTo>
                  <a:pt x="320" y="118"/>
                </a:lnTo>
                <a:lnTo>
                  <a:pt x="369" y="167"/>
                </a:lnTo>
                <a:lnTo>
                  <a:pt x="409" y="225"/>
                </a:lnTo>
                <a:lnTo>
                  <a:pt x="444" y="285"/>
                </a:lnTo>
                <a:lnTo>
                  <a:pt x="467" y="348"/>
                </a:lnTo>
                <a:lnTo>
                  <a:pt x="481" y="418"/>
                </a:lnTo>
                <a:lnTo>
                  <a:pt x="487" y="487"/>
                </a:lnTo>
                <a:lnTo>
                  <a:pt x="481" y="556"/>
                </a:lnTo>
                <a:lnTo>
                  <a:pt x="467" y="622"/>
                </a:lnTo>
                <a:lnTo>
                  <a:pt x="444" y="688"/>
                </a:lnTo>
                <a:lnTo>
                  <a:pt x="409" y="749"/>
                </a:lnTo>
                <a:lnTo>
                  <a:pt x="369" y="804"/>
                </a:lnTo>
                <a:lnTo>
                  <a:pt x="320" y="852"/>
                </a:lnTo>
                <a:lnTo>
                  <a:pt x="265" y="896"/>
                </a:lnTo>
                <a:lnTo>
                  <a:pt x="205" y="927"/>
                </a:lnTo>
                <a:lnTo>
                  <a:pt x="139" y="953"/>
                </a:lnTo>
                <a:lnTo>
                  <a:pt x="69" y="968"/>
                </a:lnTo>
                <a:lnTo>
                  <a:pt x="0" y="973"/>
                </a:lnTo>
              </a:path>
            </a:pathLst>
          </a:custGeom>
          <a:noFill/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2" name="Freeform 10"/>
          <p:cNvSpPr>
            <a:spLocks/>
          </p:cNvSpPr>
          <p:nvPr/>
        </p:nvSpPr>
        <p:spPr bwMode="auto">
          <a:xfrm>
            <a:off x="4476750" y="3027363"/>
            <a:ext cx="774700" cy="1546225"/>
          </a:xfrm>
          <a:custGeom>
            <a:avLst/>
            <a:gdLst>
              <a:gd name="T0" fmla="*/ 1227316977 w 488"/>
              <a:gd name="T1" fmla="*/ 0 h 974"/>
              <a:gd name="T2" fmla="*/ 1053425446 w 488"/>
              <a:gd name="T3" fmla="*/ 15120940 h 974"/>
              <a:gd name="T4" fmla="*/ 877014552 w 488"/>
              <a:gd name="T5" fmla="*/ 50403125 h 974"/>
              <a:gd name="T6" fmla="*/ 718245344 w 488"/>
              <a:gd name="T7" fmla="*/ 108367535 h 974"/>
              <a:gd name="T8" fmla="*/ 567036007 w 488"/>
              <a:gd name="T9" fmla="*/ 196572188 h 974"/>
              <a:gd name="T10" fmla="*/ 420866981 w 488"/>
              <a:gd name="T11" fmla="*/ 297378462 h 974"/>
              <a:gd name="T12" fmla="*/ 297378462 w 488"/>
              <a:gd name="T13" fmla="*/ 420866980 h 974"/>
              <a:gd name="T14" fmla="*/ 196572188 w 488"/>
              <a:gd name="T15" fmla="*/ 567036006 h 974"/>
              <a:gd name="T16" fmla="*/ 108367535 w 488"/>
              <a:gd name="T17" fmla="*/ 718245343 h 974"/>
              <a:gd name="T18" fmla="*/ 50403125 w 488"/>
              <a:gd name="T19" fmla="*/ 877014552 h 974"/>
              <a:gd name="T20" fmla="*/ 15120940 w 488"/>
              <a:gd name="T21" fmla="*/ 1053425445 h 974"/>
              <a:gd name="T22" fmla="*/ 0 w 488"/>
              <a:gd name="T23" fmla="*/ 1227316977 h 974"/>
              <a:gd name="T24" fmla="*/ 15120940 w 488"/>
              <a:gd name="T25" fmla="*/ 1401206921 h 974"/>
              <a:gd name="T26" fmla="*/ 50403125 w 488"/>
              <a:gd name="T27" fmla="*/ 1567537191 h 974"/>
              <a:gd name="T28" fmla="*/ 108367535 w 488"/>
              <a:gd name="T29" fmla="*/ 1733867859 h 974"/>
              <a:gd name="T30" fmla="*/ 196572188 w 488"/>
              <a:gd name="T31" fmla="*/ 1887598146 h 974"/>
              <a:gd name="T32" fmla="*/ 297378462 w 488"/>
              <a:gd name="T33" fmla="*/ 2026205911 h 974"/>
              <a:gd name="T34" fmla="*/ 420866981 w 488"/>
              <a:gd name="T35" fmla="*/ 2147173381 h 974"/>
              <a:gd name="T36" fmla="*/ 567036007 w 488"/>
              <a:gd name="T37" fmla="*/ 2147483647 h 974"/>
              <a:gd name="T38" fmla="*/ 718245344 w 488"/>
              <a:gd name="T39" fmla="*/ 2147483647 h 974"/>
              <a:gd name="T40" fmla="*/ 877014552 w 488"/>
              <a:gd name="T41" fmla="*/ 2147483647 h 974"/>
              <a:gd name="T42" fmla="*/ 1053425446 w 488"/>
              <a:gd name="T43" fmla="*/ 2147483647 h 974"/>
              <a:gd name="T44" fmla="*/ 1227316977 w 488"/>
              <a:gd name="T45" fmla="*/ 2147483647 h 9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8"/>
              <a:gd name="T70" fmla="*/ 0 h 974"/>
              <a:gd name="T71" fmla="*/ 488 w 488"/>
              <a:gd name="T72" fmla="*/ 974 h 97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8" h="974">
                <a:moveTo>
                  <a:pt x="487" y="0"/>
                </a:moveTo>
                <a:lnTo>
                  <a:pt x="418" y="6"/>
                </a:lnTo>
                <a:lnTo>
                  <a:pt x="348" y="20"/>
                </a:lnTo>
                <a:lnTo>
                  <a:pt x="285" y="43"/>
                </a:lnTo>
                <a:lnTo>
                  <a:pt x="225" y="78"/>
                </a:lnTo>
                <a:lnTo>
                  <a:pt x="167" y="118"/>
                </a:lnTo>
                <a:lnTo>
                  <a:pt x="118" y="167"/>
                </a:lnTo>
                <a:lnTo>
                  <a:pt x="78" y="225"/>
                </a:lnTo>
                <a:lnTo>
                  <a:pt x="43" y="285"/>
                </a:lnTo>
                <a:lnTo>
                  <a:pt x="20" y="348"/>
                </a:lnTo>
                <a:lnTo>
                  <a:pt x="6" y="418"/>
                </a:lnTo>
                <a:lnTo>
                  <a:pt x="0" y="487"/>
                </a:lnTo>
                <a:lnTo>
                  <a:pt x="6" y="556"/>
                </a:lnTo>
                <a:lnTo>
                  <a:pt x="20" y="622"/>
                </a:lnTo>
                <a:lnTo>
                  <a:pt x="43" y="688"/>
                </a:lnTo>
                <a:lnTo>
                  <a:pt x="78" y="749"/>
                </a:lnTo>
                <a:lnTo>
                  <a:pt x="118" y="804"/>
                </a:lnTo>
                <a:lnTo>
                  <a:pt x="167" y="852"/>
                </a:lnTo>
                <a:lnTo>
                  <a:pt x="225" y="896"/>
                </a:lnTo>
                <a:lnTo>
                  <a:pt x="285" y="927"/>
                </a:lnTo>
                <a:lnTo>
                  <a:pt x="348" y="953"/>
                </a:lnTo>
                <a:lnTo>
                  <a:pt x="418" y="968"/>
                </a:lnTo>
                <a:lnTo>
                  <a:pt x="487" y="973"/>
                </a:lnTo>
              </a:path>
            </a:pathLst>
          </a:custGeom>
          <a:noFill/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3" name="Rectangle 11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086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Event Union: </a:t>
            </a:r>
            <a:br>
              <a:rPr lang="en-US" altLang="en-US" b="1"/>
            </a:br>
            <a:r>
              <a:rPr lang="en-US" altLang="en-US" b="1"/>
              <a:t>Venn Diagram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4414838" y="5403850"/>
            <a:ext cx="42767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 </a:t>
            </a:r>
            <a:r>
              <a:rPr lang="en-US" altLang="en-US" sz="2400" b="1"/>
              <a:t>Ace</a:t>
            </a:r>
            <a:r>
              <a:rPr lang="en-US" altLang="en-US" sz="2400" b="1">
                <a:latin typeface="Arial" panose="020B0604020202020204" pitchFamily="34" charset="0"/>
              </a:rPr>
              <a:t> </a:t>
            </a:r>
            <a:r>
              <a:rPr lang="en-US" altLang="en-US" sz="2400" b="1">
                <a:latin typeface="Symbol" panose="05050102010706020507" pitchFamily="18" charset="2"/>
              </a:rPr>
              <a:t></a:t>
            </a:r>
            <a:r>
              <a:rPr lang="en-US" altLang="en-US" sz="2400" b="1">
                <a:latin typeface="Arial" panose="020B0604020202020204" pitchFamily="34" charset="0"/>
              </a:rPr>
              <a:t> </a:t>
            </a:r>
            <a:r>
              <a:rPr lang="en-US" altLang="en-US" sz="2400" b="1"/>
              <a:t>Black</a:t>
            </a:r>
            <a:r>
              <a:rPr lang="en-US" altLang="en-US" sz="2400"/>
              <a:t>:</a:t>
            </a:r>
            <a:r>
              <a:rPr lang="en-US" altLang="en-US" sz="2400">
                <a:solidFill>
                  <a:srgbClr val="FCFEB9"/>
                </a:solidFill>
              </a:rPr>
              <a:t> </a:t>
            </a:r>
            <a:br>
              <a:rPr lang="en-US" altLang="en-US" sz="2400">
                <a:solidFill>
                  <a:srgbClr val="FCFEB9"/>
                </a:solidFill>
              </a:rPr>
            </a:b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K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7691438" y="2698750"/>
            <a:ext cx="13049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 Black: 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3600" baseline="-25000">
                <a:latin typeface="Symbol" panose="05050102010706020507" pitchFamily="18" charset="2"/>
              </a:rPr>
              <a:t></a:t>
            </a:r>
            <a:r>
              <a:rPr lang="en-US" altLang="en-US" sz="2400">
                <a:latin typeface="Arial" panose="020B0604020202020204" pitchFamily="34" charset="0"/>
              </a:rPr>
              <a:t>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 flipV="1">
            <a:off x="6102350" y="3154363"/>
            <a:ext cx="1511300" cy="5461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300038" y="3155950"/>
            <a:ext cx="19145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Sample Space:</a:t>
            </a:r>
            <a:r>
              <a:rPr lang="en-US" altLang="en-US" sz="2400">
                <a:solidFill>
                  <a:srgbClr val="FCFEB9"/>
                </a:solidFill>
              </a:rPr>
              <a:t> </a:t>
            </a:r>
            <a:br>
              <a:rPr lang="en-US" altLang="en-US" sz="2400">
                <a:solidFill>
                  <a:srgbClr val="FCFEB9"/>
                </a:solidFill>
              </a:rPr>
            </a:b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>
                <a:solidFill>
                  <a:srgbClr val="FCFEB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 flipH="1">
            <a:off x="1517650" y="3090863"/>
            <a:ext cx="698500" cy="4445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>
            <a:off x="4953000" y="3929063"/>
            <a:ext cx="0" cy="14351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1062038" y="5270500"/>
            <a:ext cx="33623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Event Ace:</a:t>
            </a:r>
            <a:r>
              <a:rPr lang="en-US" altLang="en-US" sz="2400">
                <a:solidFill>
                  <a:srgbClr val="FCFEB9"/>
                </a:solidFill>
              </a:rPr>
              <a:t> </a:t>
            </a:r>
            <a:br>
              <a:rPr lang="en-US" altLang="en-US" sz="2400">
                <a:solidFill>
                  <a:srgbClr val="FCFEB9"/>
                </a:solidFill>
              </a:rPr>
            </a:b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/>
              <a:t> A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 flipH="1">
            <a:off x="2705100" y="4379913"/>
            <a:ext cx="1104900" cy="1033462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 flipH="1">
            <a:off x="5099050" y="4081463"/>
            <a:ext cx="393700" cy="12827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>
            <a:off x="4121150" y="3700463"/>
            <a:ext cx="673100" cy="16637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376238" y="1709738"/>
            <a:ext cx="823912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993300"/>
                </a:solidFill>
              </a:rPr>
              <a:t>Experiment:</a:t>
            </a:r>
            <a:r>
              <a:rPr lang="en-US" altLang="en-US"/>
              <a:t>  Draw 1 Card.  Note Kind, Color &amp; Suit.</a:t>
            </a:r>
          </a:p>
        </p:txBody>
      </p:sp>
    </p:spTree>
    <p:extLst>
      <p:ext uri="{BB962C8B-B14F-4D97-AF65-F5344CB8AC3E}">
        <p14:creationId xmlns:p14="http://schemas.microsoft.com/office/powerpoint/2010/main" val="3953910542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71"/>
          <p:cNvSpPr>
            <a:spLocks noChangeArrowheads="1"/>
          </p:cNvSpPr>
          <p:nvPr/>
        </p:nvSpPr>
        <p:spPr bwMode="auto">
          <a:xfrm>
            <a:off x="5195888" y="3233738"/>
            <a:ext cx="1223962" cy="809625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19" name="Rectangle 170"/>
          <p:cNvSpPr>
            <a:spLocks noChangeArrowheads="1"/>
          </p:cNvSpPr>
          <p:nvPr/>
        </p:nvSpPr>
        <p:spPr bwMode="auto">
          <a:xfrm>
            <a:off x="5178425" y="4056063"/>
            <a:ext cx="1223963" cy="809625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20" name="Rectangle 169"/>
          <p:cNvSpPr>
            <a:spLocks noChangeArrowheads="1"/>
          </p:cNvSpPr>
          <p:nvPr/>
        </p:nvSpPr>
        <p:spPr bwMode="auto">
          <a:xfrm>
            <a:off x="3962400" y="3244850"/>
            <a:ext cx="1223963" cy="809625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4821" name="Rectangle 128"/>
          <p:cNvSpPr>
            <a:spLocks noChangeArrowheads="1"/>
          </p:cNvSpPr>
          <p:nvPr/>
        </p:nvSpPr>
        <p:spPr bwMode="auto">
          <a:xfrm>
            <a:off x="376238" y="4879975"/>
            <a:ext cx="420052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</a:t>
            </a:r>
            <a:br>
              <a:rPr lang="en-US" altLang="en-US" sz="2400"/>
            </a:br>
            <a:r>
              <a:rPr lang="en-US" altLang="en-US" sz="2400" b="1"/>
              <a:t>Ace </a:t>
            </a:r>
            <a:r>
              <a:rPr lang="en-US" altLang="en-US" sz="2400" b="1">
                <a:latin typeface="Symbol" panose="05050102010706020507" pitchFamily="18" charset="2"/>
              </a:rPr>
              <a:t></a:t>
            </a:r>
            <a:r>
              <a:rPr lang="en-US" altLang="en-US" sz="2400" b="1" i="1"/>
              <a:t> </a:t>
            </a:r>
            <a:r>
              <a:rPr lang="en-US" altLang="en-US" sz="2400" b="1"/>
              <a:t>Black</a:t>
            </a:r>
            <a:r>
              <a:rPr lang="en-US" altLang="en-US" sz="2400"/>
              <a:t>: </a:t>
            </a:r>
            <a:br>
              <a:rPr lang="en-US" altLang="en-US" sz="2400"/>
            </a:b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/>
              <a:t>,..., 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  <a:r>
              <a:rPr lang="en-US" altLang="en-US" sz="2400"/>
              <a:t>, </a:t>
            </a:r>
            <a:r>
              <a:rPr lang="en-US" altLang="en-US" sz="3600" baseline="-25000"/>
              <a:t>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..., K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4822" name="Rectangle 1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Event Union: </a:t>
            </a:r>
            <a:br>
              <a:rPr lang="en-US" altLang="en-US" b="1"/>
            </a:br>
            <a:r>
              <a:rPr lang="en-US" altLang="en-US" b="1"/>
              <a:t>Two–Way Table</a:t>
            </a:r>
          </a:p>
        </p:txBody>
      </p:sp>
      <p:sp>
        <p:nvSpPr>
          <p:cNvPr id="34823" name="Rectangle 127"/>
          <p:cNvSpPr>
            <a:spLocks noChangeArrowheads="1"/>
          </p:cNvSpPr>
          <p:nvPr/>
        </p:nvSpPr>
        <p:spPr bwMode="auto">
          <a:xfrm>
            <a:off x="376238" y="2706688"/>
            <a:ext cx="19145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Sample Space (</a:t>
            </a:r>
            <a:r>
              <a:rPr lang="en-US" altLang="en-US" sz="2400">
                <a:latin typeface="Arial" panose="020B0604020202020204" pitchFamily="34" charset="0"/>
              </a:rPr>
              <a:t>S</a:t>
            </a:r>
            <a:r>
              <a:rPr lang="en-US" altLang="en-US" sz="2400"/>
              <a:t>):</a:t>
            </a:r>
            <a:br>
              <a:rPr lang="en-US" altLang="en-US" sz="2400"/>
            </a:b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>
                <a:solidFill>
                  <a:srgbClr val="FCFEB9"/>
                </a:solidFill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>
                <a:solidFill>
                  <a:srgbClr val="FCFEB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...,</a:t>
            </a:r>
            <a:r>
              <a:rPr lang="en-US" altLang="en-US" sz="2400"/>
              <a:t> 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4824" name="Line 129"/>
          <p:cNvSpPr>
            <a:spLocks noChangeShapeType="1"/>
          </p:cNvSpPr>
          <p:nvPr/>
        </p:nvSpPr>
        <p:spPr bwMode="auto">
          <a:xfrm flipV="1">
            <a:off x="7321550" y="3009900"/>
            <a:ext cx="444500" cy="4699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Rectangle 131"/>
          <p:cNvSpPr>
            <a:spLocks noChangeArrowheads="1"/>
          </p:cNvSpPr>
          <p:nvPr/>
        </p:nvSpPr>
        <p:spPr bwMode="auto">
          <a:xfrm>
            <a:off x="7843838" y="2401888"/>
            <a:ext cx="1152525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Simple Event Ace: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  </a:t>
            </a: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      </a:t>
            </a:r>
            <a:br>
              <a:rPr lang="en-US" altLang="en-US" sz="2400">
                <a:latin typeface="Arial" panose="020B0604020202020204" pitchFamily="34" charset="0"/>
              </a:rPr>
            </a:br>
            <a:r>
              <a:rPr lang="en-US" altLang="en-US" sz="2400">
                <a:latin typeface="Arial" panose="020B0604020202020204" pitchFamily="34" charset="0"/>
              </a:rPr>
              <a:t>  </a:t>
            </a: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   </a:t>
            </a:r>
            <a:br>
              <a:rPr lang="en-US" altLang="en-US" sz="2400">
                <a:latin typeface="Arial" panose="020B0604020202020204" pitchFamily="34" charset="0"/>
              </a:rPr>
            </a:br>
            <a:r>
              <a:rPr lang="en-US" altLang="en-US" sz="2400">
                <a:latin typeface="Arial" panose="020B0604020202020204" pitchFamily="34" charset="0"/>
              </a:rPr>
              <a:t> 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br>
              <a:rPr lang="en-US" altLang="en-US" sz="2400">
                <a:latin typeface="Arial" panose="020B0604020202020204" pitchFamily="34" charset="0"/>
              </a:rPr>
            </a:br>
            <a:r>
              <a:rPr lang="en-US" altLang="en-US" sz="2400">
                <a:latin typeface="Arial" panose="020B0604020202020204" pitchFamily="34" charset="0"/>
              </a:rPr>
              <a:t> </a:t>
            </a:r>
            <a:r>
              <a:rPr lang="en-US" altLang="en-US" sz="2400"/>
              <a:t> 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4826" name="Rectangle 132"/>
          <p:cNvSpPr>
            <a:spLocks noChangeArrowheads="1"/>
          </p:cNvSpPr>
          <p:nvPr/>
        </p:nvSpPr>
        <p:spPr bwMode="auto">
          <a:xfrm>
            <a:off x="5176838" y="5449888"/>
            <a:ext cx="31337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Simple Event Black:</a:t>
            </a:r>
            <a:br>
              <a:rPr lang="en-US" altLang="en-US" sz="2400"/>
            </a:b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4827" name="Line 133"/>
          <p:cNvSpPr>
            <a:spLocks noChangeShapeType="1"/>
          </p:cNvSpPr>
          <p:nvPr/>
        </p:nvSpPr>
        <p:spPr bwMode="auto">
          <a:xfrm>
            <a:off x="5334000" y="5156200"/>
            <a:ext cx="0" cy="29845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8" name="Rectangle 134"/>
          <p:cNvSpPr>
            <a:spLocks noChangeArrowheads="1"/>
          </p:cNvSpPr>
          <p:nvPr/>
        </p:nvSpPr>
        <p:spPr bwMode="auto">
          <a:xfrm>
            <a:off x="376238" y="1709738"/>
            <a:ext cx="823912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8E0D30"/>
                </a:solidFill>
              </a:rPr>
              <a:t>Experiment:</a:t>
            </a:r>
            <a:r>
              <a:rPr lang="en-US" altLang="en-US"/>
              <a:t>  Draw 1 Card.  Note Kind, Color &amp; Suit.</a:t>
            </a:r>
          </a:p>
        </p:txBody>
      </p:sp>
      <p:sp>
        <p:nvSpPr>
          <p:cNvPr id="34829" name="Rectangle 136"/>
          <p:cNvSpPr>
            <a:spLocks noChangeArrowheads="1"/>
          </p:cNvSpPr>
          <p:nvPr/>
        </p:nvSpPr>
        <p:spPr bwMode="auto">
          <a:xfrm>
            <a:off x="4673600" y="2301875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Color</a:t>
            </a:r>
          </a:p>
        </p:txBody>
      </p:sp>
      <p:sp>
        <p:nvSpPr>
          <p:cNvPr id="34830" name="Rectangle 137"/>
          <p:cNvSpPr>
            <a:spLocks noChangeArrowheads="1"/>
          </p:cNvSpPr>
          <p:nvPr/>
        </p:nvSpPr>
        <p:spPr bwMode="auto">
          <a:xfrm>
            <a:off x="2630488" y="2754313"/>
            <a:ext cx="923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Type</a:t>
            </a:r>
          </a:p>
        </p:txBody>
      </p:sp>
      <p:sp>
        <p:nvSpPr>
          <p:cNvPr id="34831" name="Rectangle 138"/>
          <p:cNvSpPr>
            <a:spLocks noChangeArrowheads="1"/>
          </p:cNvSpPr>
          <p:nvPr/>
        </p:nvSpPr>
        <p:spPr bwMode="auto">
          <a:xfrm>
            <a:off x="4211638" y="2800350"/>
            <a:ext cx="7064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Red</a:t>
            </a:r>
          </a:p>
        </p:txBody>
      </p:sp>
      <p:sp>
        <p:nvSpPr>
          <p:cNvPr id="34832" name="Rectangle 139"/>
          <p:cNvSpPr>
            <a:spLocks noChangeArrowheads="1"/>
          </p:cNvSpPr>
          <p:nvPr/>
        </p:nvSpPr>
        <p:spPr bwMode="auto">
          <a:xfrm>
            <a:off x="5322888" y="2800350"/>
            <a:ext cx="9255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Black</a:t>
            </a:r>
          </a:p>
        </p:txBody>
      </p:sp>
      <p:sp>
        <p:nvSpPr>
          <p:cNvPr id="34833" name="Rectangle 140"/>
          <p:cNvSpPr>
            <a:spLocks noChangeArrowheads="1"/>
          </p:cNvSpPr>
          <p:nvPr/>
        </p:nvSpPr>
        <p:spPr bwMode="auto">
          <a:xfrm>
            <a:off x="6465888" y="2754313"/>
            <a:ext cx="9620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Total</a:t>
            </a:r>
          </a:p>
        </p:txBody>
      </p:sp>
      <p:sp>
        <p:nvSpPr>
          <p:cNvPr id="34834" name="Rectangle 141"/>
          <p:cNvSpPr>
            <a:spLocks noChangeArrowheads="1"/>
          </p:cNvSpPr>
          <p:nvPr/>
        </p:nvSpPr>
        <p:spPr bwMode="auto">
          <a:xfrm>
            <a:off x="2263775" y="3208338"/>
            <a:ext cx="7334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</a:t>
            </a:r>
          </a:p>
        </p:txBody>
      </p:sp>
      <p:sp>
        <p:nvSpPr>
          <p:cNvPr id="34835" name="Rectangle 142"/>
          <p:cNvSpPr>
            <a:spLocks noChangeArrowheads="1"/>
          </p:cNvSpPr>
          <p:nvPr/>
        </p:nvSpPr>
        <p:spPr bwMode="auto">
          <a:xfrm>
            <a:off x="4038600" y="3208338"/>
            <a:ext cx="11049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 &amp;</a:t>
            </a:r>
          </a:p>
        </p:txBody>
      </p:sp>
      <p:sp>
        <p:nvSpPr>
          <p:cNvPr id="34836" name="Rectangle 143"/>
          <p:cNvSpPr>
            <a:spLocks noChangeArrowheads="1"/>
          </p:cNvSpPr>
          <p:nvPr/>
        </p:nvSpPr>
        <p:spPr bwMode="auto">
          <a:xfrm>
            <a:off x="4184650" y="3597275"/>
            <a:ext cx="7715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Red</a:t>
            </a:r>
          </a:p>
        </p:txBody>
      </p:sp>
      <p:sp>
        <p:nvSpPr>
          <p:cNvPr id="34837" name="Rectangle 145"/>
          <p:cNvSpPr>
            <a:spLocks noChangeArrowheads="1"/>
          </p:cNvSpPr>
          <p:nvPr/>
        </p:nvSpPr>
        <p:spPr bwMode="auto">
          <a:xfrm>
            <a:off x="5272088" y="3208338"/>
            <a:ext cx="11049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 &amp;</a:t>
            </a:r>
          </a:p>
        </p:txBody>
      </p:sp>
      <p:sp>
        <p:nvSpPr>
          <p:cNvPr id="34838" name="Rectangle 147"/>
          <p:cNvSpPr>
            <a:spLocks noChangeArrowheads="1"/>
          </p:cNvSpPr>
          <p:nvPr/>
        </p:nvSpPr>
        <p:spPr bwMode="auto">
          <a:xfrm>
            <a:off x="5308600" y="3597275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Black</a:t>
            </a:r>
          </a:p>
        </p:txBody>
      </p:sp>
      <p:sp>
        <p:nvSpPr>
          <p:cNvPr id="34839" name="Rectangle 148"/>
          <p:cNvSpPr>
            <a:spLocks noChangeArrowheads="1"/>
          </p:cNvSpPr>
          <p:nvPr/>
        </p:nvSpPr>
        <p:spPr bwMode="auto">
          <a:xfrm>
            <a:off x="6580188" y="3208338"/>
            <a:ext cx="7334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</a:t>
            </a:r>
          </a:p>
        </p:txBody>
      </p:sp>
      <p:sp>
        <p:nvSpPr>
          <p:cNvPr id="34840" name="Rectangle 150"/>
          <p:cNvSpPr>
            <a:spLocks noChangeArrowheads="1"/>
          </p:cNvSpPr>
          <p:nvPr/>
        </p:nvSpPr>
        <p:spPr bwMode="auto">
          <a:xfrm>
            <a:off x="4019550" y="4013200"/>
            <a:ext cx="11620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 &amp;</a:t>
            </a:r>
          </a:p>
        </p:txBody>
      </p:sp>
      <p:sp>
        <p:nvSpPr>
          <p:cNvPr id="34841" name="Rectangle 151"/>
          <p:cNvSpPr>
            <a:spLocks noChangeArrowheads="1"/>
          </p:cNvSpPr>
          <p:nvPr/>
        </p:nvSpPr>
        <p:spPr bwMode="auto">
          <a:xfrm>
            <a:off x="4184650" y="4400550"/>
            <a:ext cx="7715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Red</a:t>
            </a:r>
          </a:p>
        </p:txBody>
      </p:sp>
      <p:sp>
        <p:nvSpPr>
          <p:cNvPr id="34842" name="Rectangle 152"/>
          <p:cNvSpPr>
            <a:spLocks noChangeArrowheads="1"/>
          </p:cNvSpPr>
          <p:nvPr/>
        </p:nvSpPr>
        <p:spPr bwMode="auto">
          <a:xfrm>
            <a:off x="5254625" y="4013200"/>
            <a:ext cx="11620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 &amp;</a:t>
            </a:r>
          </a:p>
        </p:txBody>
      </p:sp>
      <p:sp>
        <p:nvSpPr>
          <p:cNvPr id="34843" name="Rectangle 153"/>
          <p:cNvSpPr>
            <a:spLocks noChangeArrowheads="1"/>
          </p:cNvSpPr>
          <p:nvPr/>
        </p:nvSpPr>
        <p:spPr bwMode="auto">
          <a:xfrm>
            <a:off x="5308600" y="4400550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Black</a:t>
            </a:r>
          </a:p>
        </p:txBody>
      </p:sp>
      <p:sp>
        <p:nvSpPr>
          <p:cNvPr id="34844" name="Rectangle 154"/>
          <p:cNvSpPr>
            <a:spLocks noChangeArrowheads="1"/>
          </p:cNvSpPr>
          <p:nvPr/>
        </p:nvSpPr>
        <p:spPr bwMode="auto">
          <a:xfrm>
            <a:off x="6502400" y="4013200"/>
            <a:ext cx="9048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Non-</a:t>
            </a:r>
          </a:p>
        </p:txBody>
      </p:sp>
      <p:sp>
        <p:nvSpPr>
          <p:cNvPr id="34845" name="Rectangle 155"/>
          <p:cNvSpPr>
            <a:spLocks noChangeArrowheads="1"/>
          </p:cNvSpPr>
          <p:nvPr/>
        </p:nvSpPr>
        <p:spPr bwMode="auto">
          <a:xfrm>
            <a:off x="6580188" y="4400550"/>
            <a:ext cx="7334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</a:t>
            </a:r>
          </a:p>
        </p:txBody>
      </p:sp>
      <p:sp>
        <p:nvSpPr>
          <p:cNvPr id="34846" name="Rectangle 156"/>
          <p:cNvSpPr>
            <a:spLocks noChangeArrowheads="1"/>
          </p:cNvSpPr>
          <p:nvPr/>
        </p:nvSpPr>
        <p:spPr bwMode="auto">
          <a:xfrm>
            <a:off x="2263775" y="4816475"/>
            <a:ext cx="962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Total</a:t>
            </a:r>
          </a:p>
        </p:txBody>
      </p:sp>
      <p:sp>
        <p:nvSpPr>
          <p:cNvPr id="34847" name="Rectangle 157"/>
          <p:cNvSpPr>
            <a:spLocks noChangeArrowheads="1"/>
          </p:cNvSpPr>
          <p:nvPr/>
        </p:nvSpPr>
        <p:spPr bwMode="auto">
          <a:xfrm>
            <a:off x="4184650" y="4816475"/>
            <a:ext cx="7715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Red</a:t>
            </a:r>
          </a:p>
        </p:txBody>
      </p:sp>
      <p:sp>
        <p:nvSpPr>
          <p:cNvPr id="34848" name="Rectangle 158"/>
          <p:cNvSpPr>
            <a:spLocks noChangeArrowheads="1"/>
          </p:cNvSpPr>
          <p:nvPr/>
        </p:nvSpPr>
        <p:spPr bwMode="auto">
          <a:xfrm>
            <a:off x="5308600" y="4816475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Black</a:t>
            </a:r>
          </a:p>
        </p:txBody>
      </p:sp>
      <p:sp>
        <p:nvSpPr>
          <p:cNvPr id="34849" name="Rectangle 159"/>
          <p:cNvSpPr>
            <a:spLocks noChangeArrowheads="1"/>
          </p:cNvSpPr>
          <p:nvPr/>
        </p:nvSpPr>
        <p:spPr bwMode="auto">
          <a:xfrm>
            <a:off x="6762750" y="4816475"/>
            <a:ext cx="4095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>
                <a:latin typeface="Arial" panose="020B0604020202020204" pitchFamily="34" charset="0"/>
              </a:rPr>
              <a:t>S</a:t>
            </a:r>
          </a:p>
        </p:txBody>
      </p:sp>
      <p:grpSp>
        <p:nvGrpSpPr>
          <p:cNvPr id="34850" name="Group 172"/>
          <p:cNvGrpSpPr>
            <a:grpSpLocks/>
          </p:cNvGrpSpPr>
          <p:nvPr/>
        </p:nvGrpSpPr>
        <p:grpSpPr bwMode="auto">
          <a:xfrm>
            <a:off x="2228850" y="2286000"/>
            <a:ext cx="5291138" cy="3032125"/>
            <a:chOff x="1404" y="1700"/>
            <a:chExt cx="3333" cy="1910"/>
          </a:xfrm>
        </p:grpSpPr>
        <p:sp>
          <p:nvSpPr>
            <p:cNvPr id="34853" name="Line 161"/>
            <p:cNvSpPr>
              <a:spLocks noChangeShapeType="1"/>
            </p:cNvSpPr>
            <p:nvPr/>
          </p:nvSpPr>
          <p:spPr bwMode="auto">
            <a:xfrm>
              <a:off x="4041" y="1719"/>
              <a:ext cx="0" cy="1891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4" name="Line 162"/>
            <p:cNvSpPr>
              <a:spLocks noChangeShapeType="1"/>
            </p:cNvSpPr>
            <p:nvPr/>
          </p:nvSpPr>
          <p:spPr bwMode="auto">
            <a:xfrm>
              <a:off x="1404" y="2295"/>
              <a:ext cx="332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5" name="Rectangle 163"/>
            <p:cNvSpPr>
              <a:spLocks noChangeArrowheads="1"/>
            </p:cNvSpPr>
            <p:nvPr/>
          </p:nvSpPr>
          <p:spPr bwMode="auto">
            <a:xfrm>
              <a:off x="1408" y="1710"/>
              <a:ext cx="3329" cy="1889"/>
            </a:xfrm>
            <a:prstGeom prst="rect">
              <a:avLst/>
            </a:prstGeom>
            <a:noFill/>
            <a:ln w="38100">
              <a:solidFill>
                <a:srgbClr val="B88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856" name="Line 164"/>
            <p:cNvSpPr>
              <a:spLocks noChangeShapeType="1"/>
            </p:cNvSpPr>
            <p:nvPr/>
          </p:nvSpPr>
          <p:spPr bwMode="auto">
            <a:xfrm flipV="1">
              <a:off x="2502" y="1700"/>
              <a:ext cx="0" cy="1907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7" name="Line 165"/>
            <p:cNvSpPr>
              <a:spLocks noChangeShapeType="1"/>
            </p:cNvSpPr>
            <p:nvPr/>
          </p:nvSpPr>
          <p:spPr bwMode="auto">
            <a:xfrm>
              <a:off x="1407" y="2814"/>
              <a:ext cx="3327" cy="0"/>
            </a:xfrm>
            <a:prstGeom prst="line">
              <a:avLst/>
            </a:prstGeom>
            <a:noFill/>
            <a:ln w="28575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8" name="Line 166"/>
            <p:cNvSpPr>
              <a:spLocks noChangeShapeType="1"/>
            </p:cNvSpPr>
            <p:nvPr/>
          </p:nvSpPr>
          <p:spPr bwMode="auto">
            <a:xfrm>
              <a:off x="1418" y="3325"/>
              <a:ext cx="3315" cy="0"/>
            </a:xfrm>
            <a:prstGeom prst="line">
              <a:avLst/>
            </a:prstGeom>
            <a:noFill/>
            <a:ln w="28575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59" name="Line 167"/>
            <p:cNvSpPr>
              <a:spLocks noChangeShapeType="1"/>
            </p:cNvSpPr>
            <p:nvPr/>
          </p:nvSpPr>
          <p:spPr bwMode="auto">
            <a:xfrm>
              <a:off x="3264" y="2304"/>
              <a:ext cx="0" cy="1296"/>
            </a:xfrm>
            <a:prstGeom prst="line">
              <a:avLst/>
            </a:prstGeom>
            <a:noFill/>
            <a:ln w="28575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0" name="Line 168"/>
            <p:cNvSpPr>
              <a:spLocks noChangeShapeType="1"/>
            </p:cNvSpPr>
            <p:nvPr/>
          </p:nvSpPr>
          <p:spPr bwMode="auto">
            <a:xfrm>
              <a:off x="2496" y="1996"/>
              <a:ext cx="153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51" name="Line 130"/>
          <p:cNvSpPr>
            <a:spLocks noChangeShapeType="1"/>
          </p:cNvSpPr>
          <p:nvPr/>
        </p:nvSpPr>
        <p:spPr bwMode="auto">
          <a:xfrm flipH="1">
            <a:off x="1509713" y="3881438"/>
            <a:ext cx="2541587" cy="1392237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52" name="Rectangle 149"/>
          <p:cNvSpPr>
            <a:spLocks noChangeArrowheads="1"/>
          </p:cNvSpPr>
          <p:nvPr/>
        </p:nvSpPr>
        <p:spPr bwMode="auto">
          <a:xfrm>
            <a:off x="2263775" y="4013200"/>
            <a:ext cx="14573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Non-Ace</a:t>
            </a:r>
          </a:p>
        </p:txBody>
      </p:sp>
    </p:spTree>
    <p:extLst>
      <p:ext uri="{BB962C8B-B14F-4D97-AF65-F5344CB8AC3E}">
        <p14:creationId xmlns:p14="http://schemas.microsoft.com/office/powerpoint/2010/main" val="1354664365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reeform 4"/>
          <p:cNvSpPr>
            <a:spLocks/>
          </p:cNvSpPr>
          <p:nvPr/>
        </p:nvSpPr>
        <p:spPr bwMode="auto">
          <a:xfrm>
            <a:off x="2178050" y="2540000"/>
            <a:ext cx="5145088" cy="2617788"/>
          </a:xfrm>
          <a:custGeom>
            <a:avLst/>
            <a:gdLst>
              <a:gd name="T0" fmla="*/ 0 w 3241"/>
              <a:gd name="T1" fmla="*/ 2147483647 h 1649"/>
              <a:gd name="T2" fmla="*/ 2147483647 w 3241"/>
              <a:gd name="T3" fmla="*/ 2147483647 h 1649"/>
              <a:gd name="T4" fmla="*/ 2147483647 w 3241"/>
              <a:gd name="T5" fmla="*/ 0 h 1649"/>
              <a:gd name="T6" fmla="*/ 0 w 3241"/>
              <a:gd name="T7" fmla="*/ 0 h 1649"/>
              <a:gd name="T8" fmla="*/ 0 w 3241"/>
              <a:gd name="T9" fmla="*/ 2147483647 h 16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41"/>
              <a:gd name="T16" fmla="*/ 0 h 1649"/>
              <a:gd name="T17" fmla="*/ 3241 w 3241"/>
              <a:gd name="T18" fmla="*/ 1649 h 16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41" h="1649">
                <a:moveTo>
                  <a:pt x="0" y="1648"/>
                </a:moveTo>
                <a:lnTo>
                  <a:pt x="3240" y="1648"/>
                </a:lnTo>
                <a:lnTo>
                  <a:pt x="3240" y="0"/>
                </a:lnTo>
                <a:lnTo>
                  <a:pt x="0" y="0"/>
                </a:lnTo>
                <a:lnTo>
                  <a:pt x="0" y="1648"/>
                </a:lnTo>
              </a:path>
            </a:pathLst>
          </a:custGeom>
          <a:solidFill>
            <a:srgbClr val="FFF1CE"/>
          </a:solidFill>
          <a:ln w="50800" cap="rnd" cmpd="sng">
            <a:solidFill>
              <a:srgbClr val="FFCC4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6443663" y="4375150"/>
            <a:ext cx="5619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500" b="1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5567363" y="2728913"/>
            <a:ext cx="14017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Arial" panose="020B0604020202020204" pitchFamily="34" charset="0"/>
              </a:rPr>
              <a:t>Black</a:t>
            </a:r>
          </a:p>
        </p:txBody>
      </p:sp>
      <p:sp>
        <p:nvSpPr>
          <p:cNvPr id="35845" name="Freeform 5"/>
          <p:cNvSpPr>
            <a:spLocks/>
          </p:cNvSpPr>
          <p:nvPr/>
        </p:nvSpPr>
        <p:spPr bwMode="auto">
          <a:xfrm>
            <a:off x="4405313" y="3057525"/>
            <a:ext cx="1546225" cy="1538288"/>
          </a:xfrm>
          <a:custGeom>
            <a:avLst/>
            <a:gdLst>
              <a:gd name="T0" fmla="*/ 0 w 974"/>
              <a:gd name="T1" fmla="*/ 1219756111 h 969"/>
              <a:gd name="T2" fmla="*/ 15120940 w 974"/>
              <a:gd name="T3" fmla="*/ 1038304848 h 969"/>
              <a:gd name="T4" fmla="*/ 57964398 w 974"/>
              <a:gd name="T5" fmla="*/ 856853584 h 969"/>
              <a:gd name="T6" fmla="*/ 123488469 w 974"/>
              <a:gd name="T7" fmla="*/ 688003699 h 969"/>
              <a:gd name="T8" fmla="*/ 216733482 w 974"/>
              <a:gd name="T9" fmla="*/ 529233050 h 969"/>
              <a:gd name="T10" fmla="*/ 327620330 w 974"/>
              <a:gd name="T11" fmla="*/ 385584827 h 969"/>
              <a:gd name="T12" fmla="*/ 463708832 w 974"/>
              <a:gd name="T13" fmla="*/ 262096368 h 969"/>
              <a:gd name="T14" fmla="*/ 617439119 w 974"/>
              <a:gd name="T15" fmla="*/ 158770699 h 969"/>
              <a:gd name="T16" fmla="*/ 776208129 w 974"/>
              <a:gd name="T17" fmla="*/ 80645031 h 969"/>
              <a:gd name="T18" fmla="*/ 950099859 w 974"/>
              <a:gd name="T19" fmla="*/ 22682208 h 969"/>
              <a:gd name="T20" fmla="*/ 1131551063 w 974"/>
              <a:gd name="T21" fmla="*/ 0 h 969"/>
              <a:gd name="T22" fmla="*/ 1320561941 w 974"/>
              <a:gd name="T23" fmla="*/ 0 h 969"/>
              <a:gd name="T24" fmla="*/ 1494453472 w 974"/>
              <a:gd name="T25" fmla="*/ 22682208 h 969"/>
              <a:gd name="T26" fmla="*/ 1675905074 w 974"/>
              <a:gd name="T27" fmla="*/ 80645031 h 969"/>
              <a:gd name="T28" fmla="*/ 1837195033 w 974"/>
              <a:gd name="T29" fmla="*/ 158770699 h 969"/>
              <a:gd name="T30" fmla="*/ 1988404370 w 974"/>
              <a:gd name="T31" fmla="*/ 262096368 h 969"/>
              <a:gd name="T32" fmla="*/ 2127012136 w 974"/>
              <a:gd name="T33" fmla="*/ 385584827 h 969"/>
              <a:gd name="T34" fmla="*/ 2147483647 w 974"/>
              <a:gd name="T35" fmla="*/ 529233050 h 969"/>
              <a:gd name="T36" fmla="*/ 2147483647 w 974"/>
              <a:gd name="T37" fmla="*/ 688003699 h 969"/>
              <a:gd name="T38" fmla="*/ 2147483647 w 974"/>
              <a:gd name="T39" fmla="*/ 856853584 h 969"/>
              <a:gd name="T40" fmla="*/ 2147483647 w 974"/>
              <a:gd name="T41" fmla="*/ 1038304848 h 969"/>
              <a:gd name="T42" fmla="*/ 2147483647 w 974"/>
              <a:gd name="T43" fmla="*/ 1219756111 h 969"/>
              <a:gd name="T44" fmla="*/ 2147483647 w 974"/>
              <a:gd name="T45" fmla="*/ 1401207374 h 969"/>
              <a:gd name="T46" fmla="*/ 2147483647 w 974"/>
              <a:gd name="T47" fmla="*/ 1582658638 h 969"/>
              <a:gd name="T48" fmla="*/ 2147483647 w 974"/>
              <a:gd name="T49" fmla="*/ 1748989359 h 969"/>
              <a:gd name="T50" fmla="*/ 2147483647 w 974"/>
              <a:gd name="T51" fmla="*/ 1907760008 h 969"/>
              <a:gd name="T52" fmla="*/ 2127012136 w 974"/>
              <a:gd name="T53" fmla="*/ 2053929081 h 969"/>
              <a:gd name="T54" fmla="*/ 1988404370 w 974"/>
              <a:gd name="T55" fmla="*/ 2147483647 h 969"/>
              <a:gd name="T56" fmla="*/ 1837195033 w 974"/>
              <a:gd name="T57" fmla="*/ 2147483647 h 969"/>
              <a:gd name="T58" fmla="*/ 1675905074 w 974"/>
              <a:gd name="T59" fmla="*/ 2147483647 h 969"/>
              <a:gd name="T60" fmla="*/ 1494453472 w 974"/>
              <a:gd name="T61" fmla="*/ 2147483647 h 969"/>
              <a:gd name="T62" fmla="*/ 1320561941 w 974"/>
              <a:gd name="T63" fmla="*/ 2147483647 h 969"/>
              <a:gd name="T64" fmla="*/ 1131551063 w 974"/>
              <a:gd name="T65" fmla="*/ 2147483647 h 969"/>
              <a:gd name="T66" fmla="*/ 950099859 w 974"/>
              <a:gd name="T67" fmla="*/ 2147483647 h 969"/>
              <a:gd name="T68" fmla="*/ 776208129 w 974"/>
              <a:gd name="T69" fmla="*/ 2147483647 h 969"/>
              <a:gd name="T70" fmla="*/ 617439119 w 974"/>
              <a:gd name="T71" fmla="*/ 2147483647 h 969"/>
              <a:gd name="T72" fmla="*/ 463708832 w 974"/>
              <a:gd name="T73" fmla="*/ 2147483647 h 969"/>
              <a:gd name="T74" fmla="*/ 327620330 w 974"/>
              <a:gd name="T75" fmla="*/ 2053929081 h 969"/>
              <a:gd name="T76" fmla="*/ 216733482 w 974"/>
              <a:gd name="T77" fmla="*/ 1907760008 h 969"/>
              <a:gd name="T78" fmla="*/ 123488469 w 974"/>
              <a:gd name="T79" fmla="*/ 1748989359 h 969"/>
              <a:gd name="T80" fmla="*/ 57964398 w 974"/>
              <a:gd name="T81" fmla="*/ 1582658638 h 969"/>
              <a:gd name="T82" fmla="*/ 15120940 w 974"/>
              <a:gd name="T83" fmla="*/ 1401207374 h 969"/>
              <a:gd name="T84" fmla="*/ 0 w 974"/>
              <a:gd name="T85" fmla="*/ 1219756111 h 96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74"/>
              <a:gd name="T130" fmla="*/ 0 h 969"/>
              <a:gd name="T131" fmla="*/ 974 w 974"/>
              <a:gd name="T132" fmla="*/ 969 h 96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74" h="969">
                <a:moveTo>
                  <a:pt x="0" y="484"/>
                </a:moveTo>
                <a:lnTo>
                  <a:pt x="6" y="412"/>
                </a:lnTo>
                <a:lnTo>
                  <a:pt x="23" y="340"/>
                </a:lnTo>
                <a:lnTo>
                  <a:pt x="49" y="273"/>
                </a:lnTo>
                <a:lnTo>
                  <a:pt x="86" y="210"/>
                </a:lnTo>
                <a:lnTo>
                  <a:pt x="130" y="153"/>
                </a:lnTo>
                <a:lnTo>
                  <a:pt x="184" y="104"/>
                </a:lnTo>
                <a:lnTo>
                  <a:pt x="245" y="63"/>
                </a:lnTo>
                <a:lnTo>
                  <a:pt x="308" y="32"/>
                </a:lnTo>
                <a:lnTo>
                  <a:pt x="377" y="9"/>
                </a:lnTo>
                <a:lnTo>
                  <a:pt x="449" y="0"/>
                </a:lnTo>
                <a:lnTo>
                  <a:pt x="524" y="0"/>
                </a:lnTo>
                <a:lnTo>
                  <a:pt x="593" y="9"/>
                </a:lnTo>
                <a:lnTo>
                  <a:pt x="665" y="32"/>
                </a:lnTo>
                <a:lnTo>
                  <a:pt x="729" y="63"/>
                </a:lnTo>
                <a:lnTo>
                  <a:pt x="789" y="104"/>
                </a:lnTo>
                <a:lnTo>
                  <a:pt x="844" y="153"/>
                </a:lnTo>
                <a:lnTo>
                  <a:pt x="887" y="210"/>
                </a:lnTo>
                <a:lnTo>
                  <a:pt x="924" y="273"/>
                </a:lnTo>
                <a:lnTo>
                  <a:pt x="950" y="340"/>
                </a:lnTo>
                <a:lnTo>
                  <a:pt x="968" y="412"/>
                </a:lnTo>
                <a:lnTo>
                  <a:pt x="973" y="484"/>
                </a:lnTo>
                <a:lnTo>
                  <a:pt x="968" y="556"/>
                </a:lnTo>
                <a:lnTo>
                  <a:pt x="950" y="628"/>
                </a:lnTo>
                <a:lnTo>
                  <a:pt x="924" y="694"/>
                </a:lnTo>
                <a:lnTo>
                  <a:pt x="887" y="757"/>
                </a:lnTo>
                <a:lnTo>
                  <a:pt x="844" y="815"/>
                </a:lnTo>
                <a:lnTo>
                  <a:pt x="789" y="864"/>
                </a:lnTo>
                <a:lnTo>
                  <a:pt x="729" y="904"/>
                </a:lnTo>
                <a:lnTo>
                  <a:pt x="665" y="936"/>
                </a:lnTo>
                <a:lnTo>
                  <a:pt x="593" y="956"/>
                </a:lnTo>
                <a:lnTo>
                  <a:pt x="524" y="968"/>
                </a:lnTo>
                <a:lnTo>
                  <a:pt x="449" y="968"/>
                </a:lnTo>
                <a:lnTo>
                  <a:pt x="377" y="956"/>
                </a:lnTo>
                <a:lnTo>
                  <a:pt x="308" y="936"/>
                </a:lnTo>
                <a:lnTo>
                  <a:pt x="245" y="904"/>
                </a:lnTo>
                <a:lnTo>
                  <a:pt x="184" y="864"/>
                </a:lnTo>
                <a:lnTo>
                  <a:pt x="130" y="815"/>
                </a:lnTo>
                <a:lnTo>
                  <a:pt x="86" y="757"/>
                </a:lnTo>
                <a:lnTo>
                  <a:pt x="49" y="694"/>
                </a:lnTo>
                <a:lnTo>
                  <a:pt x="23" y="628"/>
                </a:lnTo>
                <a:lnTo>
                  <a:pt x="6" y="556"/>
                </a:lnTo>
                <a:lnTo>
                  <a:pt x="0" y="484"/>
                </a:lnTo>
              </a:path>
            </a:pathLst>
          </a:custGeom>
          <a:solidFill>
            <a:srgbClr val="F8D7C4"/>
          </a:solidFill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6" name="Freeform 6"/>
          <p:cNvSpPr>
            <a:spLocks/>
          </p:cNvSpPr>
          <p:nvPr/>
        </p:nvSpPr>
        <p:spPr bwMode="auto">
          <a:xfrm>
            <a:off x="3549650" y="3057525"/>
            <a:ext cx="1543050" cy="1538288"/>
          </a:xfrm>
          <a:custGeom>
            <a:avLst/>
            <a:gdLst>
              <a:gd name="T0" fmla="*/ 0 w 972"/>
              <a:gd name="T1" fmla="*/ 1219756111 h 969"/>
              <a:gd name="T2" fmla="*/ 15120940 w 972"/>
              <a:gd name="T3" fmla="*/ 1038304848 h 969"/>
              <a:gd name="T4" fmla="*/ 52924087 w 972"/>
              <a:gd name="T5" fmla="*/ 856853584 h 969"/>
              <a:gd name="T6" fmla="*/ 118448157 w 972"/>
              <a:gd name="T7" fmla="*/ 688003699 h 969"/>
              <a:gd name="T8" fmla="*/ 211693171 w 972"/>
              <a:gd name="T9" fmla="*/ 529233050 h 969"/>
              <a:gd name="T10" fmla="*/ 327620329 w 972"/>
              <a:gd name="T11" fmla="*/ 385584827 h 969"/>
              <a:gd name="T12" fmla="*/ 458668521 w 972"/>
              <a:gd name="T13" fmla="*/ 262096368 h 969"/>
              <a:gd name="T14" fmla="*/ 609877858 w 972"/>
              <a:gd name="T15" fmla="*/ 158770699 h 969"/>
              <a:gd name="T16" fmla="*/ 778729078 w 972"/>
              <a:gd name="T17" fmla="*/ 80645031 h 969"/>
              <a:gd name="T18" fmla="*/ 952619220 w 972"/>
              <a:gd name="T19" fmla="*/ 22682208 h 969"/>
              <a:gd name="T20" fmla="*/ 1134070425 w 972"/>
              <a:gd name="T21" fmla="*/ 0 h 969"/>
              <a:gd name="T22" fmla="*/ 1315521629 w 972"/>
              <a:gd name="T23" fmla="*/ 0 h 969"/>
              <a:gd name="T24" fmla="*/ 1496972833 w 972"/>
              <a:gd name="T25" fmla="*/ 22682208 h 969"/>
              <a:gd name="T26" fmla="*/ 1670864762 w 972"/>
              <a:gd name="T27" fmla="*/ 80645031 h 969"/>
              <a:gd name="T28" fmla="*/ 1837195032 w 972"/>
              <a:gd name="T29" fmla="*/ 158770699 h 969"/>
              <a:gd name="T30" fmla="*/ 1990923731 w 972"/>
              <a:gd name="T31" fmla="*/ 262096368 h 969"/>
              <a:gd name="T32" fmla="*/ 2119452461 w 972"/>
              <a:gd name="T33" fmla="*/ 385584827 h 969"/>
              <a:gd name="T34" fmla="*/ 2147483647 w 972"/>
              <a:gd name="T35" fmla="*/ 529233050 h 969"/>
              <a:gd name="T36" fmla="*/ 2147483647 w 972"/>
              <a:gd name="T37" fmla="*/ 688003699 h 969"/>
              <a:gd name="T38" fmla="*/ 2147483647 w 972"/>
              <a:gd name="T39" fmla="*/ 856853584 h 969"/>
              <a:gd name="T40" fmla="*/ 2147483647 w 972"/>
              <a:gd name="T41" fmla="*/ 1038304848 h 969"/>
              <a:gd name="T42" fmla="*/ 2147483647 w 972"/>
              <a:gd name="T43" fmla="*/ 1219756111 h 969"/>
              <a:gd name="T44" fmla="*/ 2147483647 w 972"/>
              <a:gd name="T45" fmla="*/ 1401207374 h 969"/>
              <a:gd name="T46" fmla="*/ 2147483647 w 972"/>
              <a:gd name="T47" fmla="*/ 1582658638 h 969"/>
              <a:gd name="T48" fmla="*/ 2147483647 w 972"/>
              <a:gd name="T49" fmla="*/ 1748989359 h 969"/>
              <a:gd name="T50" fmla="*/ 2147483647 w 972"/>
              <a:gd name="T51" fmla="*/ 1907760008 h 969"/>
              <a:gd name="T52" fmla="*/ 2119452461 w 972"/>
              <a:gd name="T53" fmla="*/ 2053929081 h 969"/>
              <a:gd name="T54" fmla="*/ 1990923731 w 972"/>
              <a:gd name="T55" fmla="*/ 2147483647 h 969"/>
              <a:gd name="T56" fmla="*/ 1837195032 w 972"/>
              <a:gd name="T57" fmla="*/ 2147483647 h 969"/>
              <a:gd name="T58" fmla="*/ 1670864762 w 972"/>
              <a:gd name="T59" fmla="*/ 2147483647 h 969"/>
              <a:gd name="T60" fmla="*/ 1496972833 w 972"/>
              <a:gd name="T61" fmla="*/ 2147483647 h 969"/>
              <a:gd name="T62" fmla="*/ 1315521629 w 972"/>
              <a:gd name="T63" fmla="*/ 2147483647 h 969"/>
              <a:gd name="T64" fmla="*/ 1134070425 w 972"/>
              <a:gd name="T65" fmla="*/ 2147483647 h 969"/>
              <a:gd name="T66" fmla="*/ 952619220 w 972"/>
              <a:gd name="T67" fmla="*/ 2147483647 h 969"/>
              <a:gd name="T68" fmla="*/ 778729078 w 972"/>
              <a:gd name="T69" fmla="*/ 2147483647 h 969"/>
              <a:gd name="T70" fmla="*/ 609877858 w 972"/>
              <a:gd name="T71" fmla="*/ 2147483647 h 969"/>
              <a:gd name="T72" fmla="*/ 458668521 w 972"/>
              <a:gd name="T73" fmla="*/ 2147483647 h 969"/>
              <a:gd name="T74" fmla="*/ 327620329 w 972"/>
              <a:gd name="T75" fmla="*/ 2053929081 h 969"/>
              <a:gd name="T76" fmla="*/ 211693171 w 972"/>
              <a:gd name="T77" fmla="*/ 1907760008 h 969"/>
              <a:gd name="T78" fmla="*/ 118448157 w 972"/>
              <a:gd name="T79" fmla="*/ 1748989359 h 969"/>
              <a:gd name="T80" fmla="*/ 52924087 w 972"/>
              <a:gd name="T81" fmla="*/ 1582658638 h 969"/>
              <a:gd name="T82" fmla="*/ 15120940 w 972"/>
              <a:gd name="T83" fmla="*/ 1401207374 h 969"/>
              <a:gd name="T84" fmla="*/ 0 w 972"/>
              <a:gd name="T85" fmla="*/ 1219756111 h 96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72"/>
              <a:gd name="T130" fmla="*/ 0 h 969"/>
              <a:gd name="T131" fmla="*/ 972 w 972"/>
              <a:gd name="T132" fmla="*/ 969 h 969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72" h="969">
                <a:moveTo>
                  <a:pt x="0" y="484"/>
                </a:moveTo>
                <a:lnTo>
                  <a:pt x="6" y="412"/>
                </a:lnTo>
                <a:lnTo>
                  <a:pt x="21" y="340"/>
                </a:lnTo>
                <a:lnTo>
                  <a:pt x="47" y="273"/>
                </a:lnTo>
                <a:lnTo>
                  <a:pt x="84" y="210"/>
                </a:lnTo>
                <a:lnTo>
                  <a:pt x="130" y="153"/>
                </a:lnTo>
                <a:lnTo>
                  <a:pt x="182" y="104"/>
                </a:lnTo>
                <a:lnTo>
                  <a:pt x="242" y="63"/>
                </a:lnTo>
                <a:lnTo>
                  <a:pt x="309" y="32"/>
                </a:lnTo>
                <a:lnTo>
                  <a:pt x="378" y="9"/>
                </a:lnTo>
                <a:lnTo>
                  <a:pt x="450" y="0"/>
                </a:lnTo>
                <a:lnTo>
                  <a:pt x="522" y="0"/>
                </a:lnTo>
                <a:lnTo>
                  <a:pt x="594" y="9"/>
                </a:lnTo>
                <a:lnTo>
                  <a:pt x="663" y="32"/>
                </a:lnTo>
                <a:lnTo>
                  <a:pt x="729" y="63"/>
                </a:lnTo>
                <a:lnTo>
                  <a:pt x="790" y="104"/>
                </a:lnTo>
                <a:lnTo>
                  <a:pt x="841" y="153"/>
                </a:lnTo>
                <a:lnTo>
                  <a:pt x="887" y="210"/>
                </a:lnTo>
                <a:lnTo>
                  <a:pt x="922" y="273"/>
                </a:lnTo>
                <a:lnTo>
                  <a:pt x="951" y="340"/>
                </a:lnTo>
                <a:lnTo>
                  <a:pt x="965" y="412"/>
                </a:lnTo>
                <a:lnTo>
                  <a:pt x="971" y="484"/>
                </a:lnTo>
                <a:lnTo>
                  <a:pt x="965" y="556"/>
                </a:lnTo>
                <a:lnTo>
                  <a:pt x="951" y="628"/>
                </a:lnTo>
                <a:lnTo>
                  <a:pt x="922" y="694"/>
                </a:lnTo>
                <a:lnTo>
                  <a:pt x="887" y="757"/>
                </a:lnTo>
                <a:lnTo>
                  <a:pt x="841" y="815"/>
                </a:lnTo>
                <a:lnTo>
                  <a:pt x="790" y="864"/>
                </a:lnTo>
                <a:lnTo>
                  <a:pt x="729" y="904"/>
                </a:lnTo>
                <a:lnTo>
                  <a:pt x="663" y="936"/>
                </a:lnTo>
                <a:lnTo>
                  <a:pt x="594" y="956"/>
                </a:lnTo>
                <a:lnTo>
                  <a:pt x="522" y="968"/>
                </a:lnTo>
                <a:lnTo>
                  <a:pt x="450" y="968"/>
                </a:lnTo>
                <a:lnTo>
                  <a:pt x="378" y="956"/>
                </a:lnTo>
                <a:lnTo>
                  <a:pt x="309" y="936"/>
                </a:lnTo>
                <a:lnTo>
                  <a:pt x="242" y="904"/>
                </a:lnTo>
                <a:lnTo>
                  <a:pt x="182" y="864"/>
                </a:lnTo>
                <a:lnTo>
                  <a:pt x="130" y="815"/>
                </a:lnTo>
                <a:lnTo>
                  <a:pt x="84" y="757"/>
                </a:lnTo>
                <a:lnTo>
                  <a:pt x="47" y="694"/>
                </a:lnTo>
                <a:lnTo>
                  <a:pt x="21" y="628"/>
                </a:lnTo>
                <a:lnTo>
                  <a:pt x="6" y="556"/>
                </a:lnTo>
                <a:lnTo>
                  <a:pt x="0" y="484"/>
                </a:lnTo>
              </a:path>
            </a:pathLst>
          </a:custGeom>
          <a:solidFill>
            <a:srgbClr val="F8D7C4"/>
          </a:solidFill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2871788" y="2728913"/>
            <a:ext cx="1019175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DD4D27"/>
                </a:solidFill>
                <a:latin typeface="Arial" panose="020B0604020202020204" pitchFamily="34" charset="0"/>
              </a:rPr>
              <a:t>Ace</a:t>
            </a:r>
          </a:p>
        </p:txBody>
      </p:sp>
      <p:sp>
        <p:nvSpPr>
          <p:cNvPr id="35848" name="Freeform 8"/>
          <p:cNvSpPr>
            <a:spLocks/>
          </p:cNvSpPr>
          <p:nvPr/>
        </p:nvSpPr>
        <p:spPr bwMode="auto">
          <a:xfrm>
            <a:off x="4405313" y="3181350"/>
            <a:ext cx="677862" cy="1254125"/>
          </a:xfrm>
          <a:custGeom>
            <a:avLst/>
            <a:gdLst>
              <a:gd name="T0" fmla="*/ 536792137 w 427"/>
              <a:gd name="T1" fmla="*/ 0 h 790"/>
              <a:gd name="T2" fmla="*/ 609877387 w 427"/>
              <a:gd name="T3" fmla="*/ 12601574 h 790"/>
              <a:gd name="T4" fmla="*/ 665320767 w 427"/>
              <a:gd name="T5" fmla="*/ 50403122 h 790"/>
              <a:gd name="T6" fmla="*/ 708162586 w 427"/>
              <a:gd name="T7" fmla="*/ 93246571 h 790"/>
              <a:gd name="T8" fmla="*/ 723283508 w 427"/>
              <a:gd name="T9" fmla="*/ 158770638 h 790"/>
              <a:gd name="T10" fmla="*/ 781247836 w 427"/>
              <a:gd name="T11" fmla="*/ 166330311 h 790"/>
              <a:gd name="T12" fmla="*/ 844251083 w 427"/>
              <a:gd name="T13" fmla="*/ 206652798 h 790"/>
              <a:gd name="T14" fmla="*/ 894654156 w 427"/>
              <a:gd name="T15" fmla="*/ 272176890 h 790"/>
              <a:gd name="T16" fmla="*/ 952618484 w 427"/>
              <a:gd name="T17" fmla="*/ 360383125 h 790"/>
              <a:gd name="T18" fmla="*/ 992940943 w 427"/>
              <a:gd name="T19" fmla="*/ 461189443 h 790"/>
              <a:gd name="T20" fmla="*/ 1030742454 w 427"/>
              <a:gd name="T21" fmla="*/ 582156906 h 790"/>
              <a:gd name="T22" fmla="*/ 1050903684 w 427"/>
              <a:gd name="T23" fmla="*/ 720764663 h 790"/>
              <a:gd name="T24" fmla="*/ 1066024606 w 427"/>
              <a:gd name="T25" fmla="*/ 861893568 h 790"/>
              <a:gd name="T26" fmla="*/ 1073585861 w 427"/>
              <a:gd name="T27" fmla="*/ 1015623846 h 790"/>
              <a:gd name="T28" fmla="*/ 1066024606 w 427"/>
              <a:gd name="T29" fmla="*/ 1151712241 h 790"/>
              <a:gd name="T30" fmla="*/ 1050903684 w 427"/>
              <a:gd name="T31" fmla="*/ 1287800636 h 790"/>
              <a:gd name="T32" fmla="*/ 1030742454 w 427"/>
              <a:gd name="T33" fmla="*/ 1418848721 h 790"/>
              <a:gd name="T34" fmla="*/ 992940943 w 427"/>
              <a:gd name="T35" fmla="*/ 1532254923 h 790"/>
              <a:gd name="T36" fmla="*/ 952618484 w 427"/>
              <a:gd name="T37" fmla="*/ 1633061142 h 790"/>
              <a:gd name="T38" fmla="*/ 909775078 w 427"/>
              <a:gd name="T39" fmla="*/ 1713706514 h 790"/>
              <a:gd name="T40" fmla="*/ 851812338 w 427"/>
              <a:gd name="T41" fmla="*/ 1779230556 h 790"/>
              <a:gd name="T42" fmla="*/ 796368758 w 427"/>
              <a:gd name="T43" fmla="*/ 1814512733 h 790"/>
              <a:gd name="T44" fmla="*/ 738404430 w 427"/>
              <a:gd name="T45" fmla="*/ 1822073993 h 790"/>
              <a:gd name="T46" fmla="*/ 730844763 w 427"/>
              <a:gd name="T47" fmla="*/ 1869956153 h 790"/>
              <a:gd name="T48" fmla="*/ 700602919 w 427"/>
              <a:gd name="T49" fmla="*/ 1915318952 h 790"/>
              <a:gd name="T50" fmla="*/ 657759513 w 427"/>
              <a:gd name="T51" fmla="*/ 1950601128 h 790"/>
              <a:gd name="T52" fmla="*/ 602316132 w 427"/>
              <a:gd name="T53" fmla="*/ 1980842994 h 790"/>
              <a:gd name="T54" fmla="*/ 536792137 w 427"/>
              <a:gd name="T55" fmla="*/ 1988404254 h 790"/>
              <a:gd name="T56" fmla="*/ 493950318 w 427"/>
              <a:gd name="T57" fmla="*/ 1988404254 h 790"/>
              <a:gd name="T58" fmla="*/ 448587552 w 427"/>
              <a:gd name="T59" fmla="*/ 1965722061 h 790"/>
              <a:gd name="T60" fmla="*/ 423386015 w 427"/>
              <a:gd name="T61" fmla="*/ 1935480196 h 790"/>
              <a:gd name="T62" fmla="*/ 400703739 w 427"/>
              <a:gd name="T63" fmla="*/ 1892638346 h 790"/>
              <a:gd name="T64" fmla="*/ 350300666 w 427"/>
              <a:gd name="T65" fmla="*/ 1885077086 h 790"/>
              <a:gd name="T66" fmla="*/ 292337925 w 427"/>
              <a:gd name="T67" fmla="*/ 1849794910 h 790"/>
              <a:gd name="T68" fmla="*/ 236894544 w 427"/>
              <a:gd name="T69" fmla="*/ 1786791817 h 790"/>
              <a:gd name="T70" fmla="*/ 178930166 w 427"/>
              <a:gd name="T71" fmla="*/ 1698585581 h 790"/>
              <a:gd name="T72" fmla="*/ 128527093 w 427"/>
              <a:gd name="T73" fmla="*/ 1590219293 h 790"/>
              <a:gd name="T74" fmla="*/ 88204610 w 427"/>
              <a:gd name="T75" fmla="*/ 1461690570 h 790"/>
              <a:gd name="T76" fmla="*/ 50403086 w 427"/>
              <a:gd name="T77" fmla="*/ 1325602175 h 790"/>
              <a:gd name="T78" fmla="*/ 22680595 w 427"/>
              <a:gd name="T79" fmla="*/ 1171873485 h 790"/>
              <a:gd name="T80" fmla="*/ 0 w 427"/>
              <a:gd name="T81" fmla="*/ 1015623846 h 790"/>
              <a:gd name="T82" fmla="*/ 7559670 w 427"/>
              <a:gd name="T83" fmla="*/ 861893568 h 790"/>
              <a:gd name="T84" fmla="*/ 30241856 w 427"/>
              <a:gd name="T85" fmla="*/ 713204991 h 790"/>
              <a:gd name="T86" fmla="*/ 65524020 w 427"/>
              <a:gd name="T87" fmla="*/ 567035973 h 790"/>
              <a:gd name="T88" fmla="*/ 113406171 w 427"/>
              <a:gd name="T89" fmla="*/ 438507250 h 790"/>
              <a:gd name="T90" fmla="*/ 178930166 w 427"/>
              <a:gd name="T91" fmla="*/ 322580000 h 790"/>
              <a:gd name="T92" fmla="*/ 252015466 w 427"/>
              <a:gd name="T93" fmla="*/ 221773781 h 790"/>
              <a:gd name="T94" fmla="*/ 327620076 w 427"/>
              <a:gd name="T95" fmla="*/ 143649705 h 790"/>
              <a:gd name="T96" fmla="*/ 415824661 w 427"/>
              <a:gd name="T97" fmla="*/ 85685311 h 790"/>
              <a:gd name="T98" fmla="*/ 506550292 w 427"/>
              <a:gd name="T99" fmla="*/ 50403122 h 790"/>
              <a:gd name="T100" fmla="*/ 609877387 w 427"/>
              <a:gd name="T101" fmla="*/ 35282189 h 790"/>
              <a:gd name="T102" fmla="*/ 572074288 w 427"/>
              <a:gd name="T103" fmla="*/ 27722516 h 790"/>
              <a:gd name="T104" fmla="*/ 544353391 w 427"/>
              <a:gd name="T105" fmla="*/ 20161250 h 790"/>
              <a:gd name="T106" fmla="*/ 536792137 w 427"/>
              <a:gd name="T107" fmla="*/ 0 h 79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27"/>
              <a:gd name="T163" fmla="*/ 0 h 790"/>
              <a:gd name="T164" fmla="*/ 427 w 427"/>
              <a:gd name="T165" fmla="*/ 790 h 79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27" h="790">
                <a:moveTo>
                  <a:pt x="213" y="0"/>
                </a:moveTo>
                <a:lnTo>
                  <a:pt x="242" y="5"/>
                </a:lnTo>
                <a:lnTo>
                  <a:pt x="264" y="20"/>
                </a:lnTo>
                <a:lnTo>
                  <a:pt x="281" y="37"/>
                </a:lnTo>
                <a:lnTo>
                  <a:pt x="287" y="63"/>
                </a:lnTo>
                <a:lnTo>
                  <a:pt x="310" y="66"/>
                </a:lnTo>
                <a:lnTo>
                  <a:pt x="335" y="82"/>
                </a:lnTo>
                <a:lnTo>
                  <a:pt x="355" y="108"/>
                </a:lnTo>
                <a:lnTo>
                  <a:pt x="378" y="143"/>
                </a:lnTo>
                <a:lnTo>
                  <a:pt x="394" y="183"/>
                </a:lnTo>
                <a:lnTo>
                  <a:pt x="409" y="231"/>
                </a:lnTo>
                <a:lnTo>
                  <a:pt x="417" y="286"/>
                </a:lnTo>
                <a:lnTo>
                  <a:pt x="423" y="342"/>
                </a:lnTo>
                <a:lnTo>
                  <a:pt x="426" y="403"/>
                </a:lnTo>
                <a:lnTo>
                  <a:pt x="423" y="457"/>
                </a:lnTo>
                <a:lnTo>
                  <a:pt x="417" y="511"/>
                </a:lnTo>
                <a:lnTo>
                  <a:pt x="409" y="563"/>
                </a:lnTo>
                <a:lnTo>
                  <a:pt x="394" y="608"/>
                </a:lnTo>
                <a:lnTo>
                  <a:pt x="378" y="648"/>
                </a:lnTo>
                <a:lnTo>
                  <a:pt x="361" y="680"/>
                </a:lnTo>
                <a:lnTo>
                  <a:pt x="338" y="706"/>
                </a:lnTo>
                <a:lnTo>
                  <a:pt x="316" y="720"/>
                </a:lnTo>
                <a:lnTo>
                  <a:pt x="293" y="723"/>
                </a:lnTo>
                <a:lnTo>
                  <a:pt x="290" y="742"/>
                </a:lnTo>
                <a:lnTo>
                  <a:pt x="278" y="760"/>
                </a:lnTo>
                <a:lnTo>
                  <a:pt x="261" y="774"/>
                </a:lnTo>
                <a:lnTo>
                  <a:pt x="239" y="786"/>
                </a:lnTo>
                <a:lnTo>
                  <a:pt x="213" y="789"/>
                </a:lnTo>
                <a:lnTo>
                  <a:pt x="196" y="789"/>
                </a:lnTo>
                <a:lnTo>
                  <a:pt x="178" y="780"/>
                </a:lnTo>
                <a:lnTo>
                  <a:pt x="168" y="768"/>
                </a:lnTo>
                <a:lnTo>
                  <a:pt x="159" y="751"/>
                </a:lnTo>
                <a:lnTo>
                  <a:pt x="139" y="748"/>
                </a:lnTo>
                <a:lnTo>
                  <a:pt x="116" y="734"/>
                </a:lnTo>
                <a:lnTo>
                  <a:pt x="94" y="709"/>
                </a:lnTo>
                <a:lnTo>
                  <a:pt x="71" y="674"/>
                </a:lnTo>
                <a:lnTo>
                  <a:pt x="51" y="631"/>
                </a:lnTo>
                <a:lnTo>
                  <a:pt x="35" y="580"/>
                </a:lnTo>
                <a:lnTo>
                  <a:pt x="20" y="526"/>
                </a:lnTo>
                <a:lnTo>
                  <a:pt x="9" y="465"/>
                </a:lnTo>
                <a:lnTo>
                  <a:pt x="0" y="403"/>
                </a:lnTo>
                <a:lnTo>
                  <a:pt x="3" y="342"/>
                </a:lnTo>
                <a:lnTo>
                  <a:pt x="12" y="283"/>
                </a:lnTo>
                <a:lnTo>
                  <a:pt x="26" y="225"/>
                </a:lnTo>
                <a:lnTo>
                  <a:pt x="45" y="174"/>
                </a:lnTo>
                <a:lnTo>
                  <a:pt x="71" y="128"/>
                </a:lnTo>
                <a:lnTo>
                  <a:pt x="100" y="88"/>
                </a:lnTo>
                <a:lnTo>
                  <a:pt x="130" y="57"/>
                </a:lnTo>
                <a:lnTo>
                  <a:pt x="165" y="34"/>
                </a:lnTo>
                <a:lnTo>
                  <a:pt x="201" y="20"/>
                </a:lnTo>
                <a:lnTo>
                  <a:pt x="242" y="14"/>
                </a:lnTo>
                <a:lnTo>
                  <a:pt x="227" y="11"/>
                </a:lnTo>
                <a:lnTo>
                  <a:pt x="216" y="8"/>
                </a:lnTo>
                <a:lnTo>
                  <a:pt x="213" y="0"/>
                </a:lnTo>
              </a:path>
            </a:pathLst>
          </a:custGeom>
          <a:solidFill>
            <a:srgbClr val="E47146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49" name="Freeform 9"/>
          <p:cNvSpPr>
            <a:spLocks/>
          </p:cNvSpPr>
          <p:nvPr/>
        </p:nvSpPr>
        <p:spPr bwMode="auto">
          <a:xfrm>
            <a:off x="4318000" y="3052763"/>
            <a:ext cx="774700" cy="1546225"/>
          </a:xfrm>
          <a:custGeom>
            <a:avLst/>
            <a:gdLst>
              <a:gd name="T0" fmla="*/ 0 w 488"/>
              <a:gd name="T1" fmla="*/ 0 h 974"/>
              <a:gd name="T2" fmla="*/ 173891581 w 488"/>
              <a:gd name="T3" fmla="*/ 15120940 h 974"/>
              <a:gd name="T4" fmla="*/ 350302524 w 488"/>
              <a:gd name="T5" fmla="*/ 50403125 h 974"/>
              <a:gd name="T6" fmla="*/ 516632894 w 488"/>
              <a:gd name="T7" fmla="*/ 108367535 h 974"/>
              <a:gd name="T8" fmla="*/ 667842231 w 488"/>
              <a:gd name="T9" fmla="*/ 196572188 h 974"/>
              <a:gd name="T10" fmla="*/ 806449997 w 488"/>
              <a:gd name="T11" fmla="*/ 297378462 h 974"/>
              <a:gd name="T12" fmla="*/ 929938614 w 488"/>
              <a:gd name="T13" fmla="*/ 420866980 h 974"/>
              <a:gd name="T14" fmla="*/ 1030744839 w 488"/>
              <a:gd name="T15" fmla="*/ 567036006 h 974"/>
              <a:gd name="T16" fmla="*/ 1118949492 w 488"/>
              <a:gd name="T17" fmla="*/ 718245343 h 974"/>
              <a:gd name="T18" fmla="*/ 1176913865 w 488"/>
              <a:gd name="T19" fmla="*/ 877014552 h 974"/>
              <a:gd name="T20" fmla="*/ 1212196044 w 488"/>
              <a:gd name="T21" fmla="*/ 1053425445 h 974"/>
              <a:gd name="T22" fmla="*/ 1227316977 w 488"/>
              <a:gd name="T23" fmla="*/ 1227316977 h 974"/>
              <a:gd name="T24" fmla="*/ 1212196044 w 488"/>
              <a:gd name="T25" fmla="*/ 1401206921 h 974"/>
              <a:gd name="T26" fmla="*/ 1176913865 w 488"/>
              <a:gd name="T27" fmla="*/ 1567537191 h 974"/>
              <a:gd name="T28" fmla="*/ 1118949492 w 488"/>
              <a:gd name="T29" fmla="*/ 1733867859 h 974"/>
              <a:gd name="T30" fmla="*/ 1030744839 w 488"/>
              <a:gd name="T31" fmla="*/ 1887598146 h 974"/>
              <a:gd name="T32" fmla="*/ 929938614 w 488"/>
              <a:gd name="T33" fmla="*/ 2026205911 h 974"/>
              <a:gd name="T34" fmla="*/ 806449997 w 488"/>
              <a:gd name="T35" fmla="*/ 2147173381 h 974"/>
              <a:gd name="T36" fmla="*/ 667842231 w 488"/>
              <a:gd name="T37" fmla="*/ 2147483647 h 974"/>
              <a:gd name="T38" fmla="*/ 516632894 w 488"/>
              <a:gd name="T39" fmla="*/ 2147483647 h 974"/>
              <a:gd name="T40" fmla="*/ 350302524 w 488"/>
              <a:gd name="T41" fmla="*/ 2147483647 h 974"/>
              <a:gd name="T42" fmla="*/ 173891581 w 488"/>
              <a:gd name="T43" fmla="*/ 2147483647 h 974"/>
              <a:gd name="T44" fmla="*/ 0 w 488"/>
              <a:gd name="T45" fmla="*/ 2147483647 h 9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8"/>
              <a:gd name="T70" fmla="*/ 0 h 974"/>
              <a:gd name="T71" fmla="*/ 488 w 488"/>
              <a:gd name="T72" fmla="*/ 974 h 97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8" h="974">
                <a:moveTo>
                  <a:pt x="0" y="0"/>
                </a:moveTo>
                <a:lnTo>
                  <a:pt x="69" y="6"/>
                </a:lnTo>
                <a:lnTo>
                  <a:pt x="139" y="20"/>
                </a:lnTo>
                <a:lnTo>
                  <a:pt x="205" y="43"/>
                </a:lnTo>
                <a:lnTo>
                  <a:pt x="265" y="78"/>
                </a:lnTo>
                <a:lnTo>
                  <a:pt x="320" y="118"/>
                </a:lnTo>
                <a:lnTo>
                  <a:pt x="369" y="167"/>
                </a:lnTo>
                <a:lnTo>
                  <a:pt x="409" y="225"/>
                </a:lnTo>
                <a:lnTo>
                  <a:pt x="444" y="285"/>
                </a:lnTo>
                <a:lnTo>
                  <a:pt x="467" y="348"/>
                </a:lnTo>
                <a:lnTo>
                  <a:pt x="481" y="418"/>
                </a:lnTo>
                <a:lnTo>
                  <a:pt x="487" y="487"/>
                </a:lnTo>
                <a:lnTo>
                  <a:pt x="481" y="556"/>
                </a:lnTo>
                <a:lnTo>
                  <a:pt x="467" y="622"/>
                </a:lnTo>
                <a:lnTo>
                  <a:pt x="444" y="688"/>
                </a:lnTo>
                <a:lnTo>
                  <a:pt x="409" y="749"/>
                </a:lnTo>
                <a:lnTo>
                  <a:pt x="369" y="804"/>
                </a:lnTo>
                <a:lnTo>
                  <a:pt x="320" y="852"/>
                </a:lnTo>
                <a:lnTo>
                  <a:pt x="265" y="896"/>
                </a:lnTo>
                <a:lnTo>
                  <a:pt x="205" y="927"/>
                </a:lnTo>
                <a:lnTo>
                  <a:pt x="139" y="953"/>
                </a:lnTo>
                <a:lnTo>
                  <a:pt x="69" y="968"/>
                </a:lnTo>
                <a:lnTo>
                  <a:pt x="0" y="973"/>
                </a:lnTo>
              </a:path>
            </a:pathLst>
          </a:custGeom>
          <a:noFill/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0" name="Freeform 10"/>
          <p:cNvSpPr>
            <a:spLocks/>
          </p:cNvSpPr>
          <p:nvPr/>
        </p:nvSpPr>
        <p:spPr bwMode="auto">
          <a:xfrm>
            <a:off x="4405313" y="3052763"/>
            <a:ext cx="774700" cy="1546225"/>
          </a:xfrm>
          <a:custGeom>
            <a:avLst/>
            <a:gdLst>
              <a:gd name="T0" fmla="*/ 1227316977 w 488"/>
              <a:gd name="T1" fmla="*/ 0 h 974"/>
              <a:gd name="T2" fmla="*/ 1053425446 w 488"/>
              <a:gd name="T3" fmla="*/ 15120940 h 974"/>
              <a:gd name="T4" fmla="*/ 877014552 w 488"/>
              <a:gd name="T5" fmla="*/ 50403125 h 974"/>
              <a:gd name="T6" fmla="*/ 718245344 w 488"/>
              <a:gd name="T7" fmla="*/ 108367535 h 974"/>
              <a:gd name="T8" fmla="*/ 567036007 w 488"/>
              <a:gd name="T9" fmla="*/ 196572188 h 974"/>
              <a:gd name="T10" fmla="*/ 420866981 w 488"/>
              <a:gd name="T11" fmla="*/ 297378462 h 974"/>
              <a:gd name="T12" fmla="*/ 297378462 w 488"/>
              <a:gd name="T13" fmla="*/ 420866980 h 974"/>
              <a:gd name="T14" fmla="*/ 196572188 w 488"/>
              <a:gd name="T15" fmla="*/ 567036006 h 974"/>
              <a:gd name="T16" fmla="*/ 108367535 w 488"/>
              <a:gd name="T17" fmla="*/ 718245343 h 974"/>
              <a:gd name="T18" fmla="*/ 50403125 w 488"/>
              <a:gd name="T19" fmla="*/ 877014552 h 974"/>
              <a:gd name="T20" fmla="*/ 15120940 w 488"/>
              <a:gd name="T21" fmla="*/ 1053425445 h 974"/>
              <a:gd name="T22" fmla="*/ 0 w 488"/>
              <a:gd name="T23" fmla="*/ 1227316977 h 974"/>
              <a:gd name="T24" fmla="*/ 15120940 w 488"/>
              <a:gd name="T25" fmla="*/ 1401206921 h 974"/>
              <a:gd name="T26" fmla="*/ 50403125 w 488"/>
              <a:gd name="T27" fmla="*/ 1567537191 h 974"/>
              <a:gd name="T28" fmla="*/ 108367535 w 488"/>
              <a:gd name="T29" fmla="*/ 1733867859 h 974"/>
              <a:gd name="T30" fmla="*/ 196572188 w 488"/>
              <a:gd name="T31" fmla="*/ 1887598146 h 974"/>
              <a:gd name="T32" fmla="*/ 297378462 w 488"/>
              <a:gd name="T33" fmla="*/ 2026205911 h 974"/>
              <a:gd name="T34" fmla="*/ 420866981 w 488"/>
              <a:gd name="T35" fmla="*/ 2147173381 h 974"/>
              <a:gd name="T36" fmla="*/ 567036007 w 488"/>
              <a:gd name="T37" fmla="*/ 2147483647 h 974"/>
              <a:gd name="T38" fmla="*/ 718245344 w 488"/>
              <a:gd name="T39" fmla="*/ 2147483647 h 974"/>
              <a:gd name="T40" fmla="*/ 877014552 w 488"/>
              <a:gd name="T41" fmla="*/ 2147483647 h 974"/>
              <a:gd name="T42" fmla="*/ 1053425446 w 488"/>
              <a:gd name="T43" fmla="*/ 2147483647 h 974"/>
              <a:gd name="T44" fmla="*/ 1227316977 w 488"/>
              <a:gd name="T45" fmla="*/ 2147483647 h 9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88"/>
              <a:gd name="T70" fmla="*/ 0 h 974"/>
              <a:gd name="T71" fmla="*/ 488 w 488"/>
              <a:gd name="T72" fmla="*/ 974 h 97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88" h="974">
                <a:moveTo>
                  <a:pt x="487" y="0"/>
                </a:moveTo>
                <a:lnTo>
                  <a:pt x="418" y="6"/>
                </a:lnTo>
                <a:lnTo>
                  <a:pt x="348" y="20"/>
                </a:lnTo>
                <a:lnTo>
                  <a:pt x="285" y="43"/>
                </a:lnTo>
                <a:lnTo>
                  <a:pt x="225" y="78"/>
                </a:lnTo>
                <a:lnTo>
                  <a:pt x="167" y="118"/>
                </a:lnTo>
                <a:lnTo>
                  <a:pt x="118" y="167"/>
                </a:lnTo>
                <a:lnTo>
                  <a:pt x="78" y="225"/>
                </a:lnTo>
                <a:lnTo>
                  <a:pt x="43" y="285"/>
                </a:lnTo>
                <a:lnTo>
                  <a:pt x="20" y="348"/>
                </a:lnTo>
                <a:lnTo>
                  <a:pt x="6" y="418"/>
                </a:lnTo>
                <a:lnTo>
                  <a:pt x="0" y="487"/>
                </a:lnTo>
                <a:lnTo>
                  <a:pt x="6" y="556"/>
                </a:lnTo>
                <a:lnTo>
                  <a:pt x="20" y="622"/>
                </a:lnTo>
                <a:lnTo>
                  <a:pt x="43" y="688"/>
                </a:lnTo>
                <a:lnTo>
                  <a:pt x="78" y="749"/>
                </a:lnTo>
                <a:lnTo>
                  <a:pt x="118" y="804"/>
                </a:lnTo>
                <a:lnTo>
                  <a:pt x="167" y="852"/>
                </a:lnTo>
                <a:lnTo>
                  <a:pt x="225" y="896"/>
                </a:lnTo>
                <a:lnTo>
                  <a:pt x="285" y="927"/>
                </a:lnTo>
                <a:lnTo>
                  <a:pt x="348" y="953"/>
                </a:lnTo>
                <a:lnTo>
                  <a:pt x="418" y="968"/>
                </a:lnTo>
                <a:lnTo>
                  <a:pt x="487" y="973"/>
                </a:lnTo>
              </a:path>
            </a:pathLst>
          </a:custGeom>
          <a:noFill/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851" name="Rectangle 11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86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Event Intersection: </a:t>
            </a:r>
            <a:br>
              <a:rPr lang="en-US" altLang="en-US" b="1"/>
            </a:br>
            <a:r>
              <a:rPr lang="en-US" altLang="en-US" b="1"/>
              <a:t>Venn Diagram</a:t>
            </a:r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4419600" y="5429250"/>
            <a:ext cx="45815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 </a:t>
            </a:r>
            <a:r>
              <a:rPr lang="en-US" altLang="en-US" sz="2400" b="1"/>
              <a:t>Ace </a:t>
            </a:r>
            <a:r>
              <a:rPr lang="en-US" altLang="en-US" sz="2400">
                <a:latin typeface="Symbol" panose="05050102010706020507" pitchFamily="18" charset="2"/>
              </a:rPr>
              <a:t></a:t>
            </a:r>
            <a:r>
              <a:rPr lang="en-US" altLang="en-US" sz="2400" b="1"/>
              <a:t> Black:</a:t>
            </a:r>
            <a:br>
              <a:rPr lang="en-US" altLang="en-US" sz="2400"/>
            </a:b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7534275" y="2724150"/>
            <a:ext cx="145732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 Black:</a:t>
            </a:r>
            <a:br>
              <a:rPr lang="en-US" altLang="en-US" sz="2400"/>
            </a:b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,...,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 flipV="1">
            <a:off x="6030913" y="3179763"/>
            <a:ext cx="1511300" cy="5461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228600" y="3181350"/>
            <a:ext cx="19145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Sample Space:</a:t>
            </a:r>
            <a:r>
              <a:rPr lang="en-US" altLang="en-US" sz="2400">
                <a:solidFill>
                  <a:srgbClr val="FCFEB9"/>
                </a:solidFill>
                <a:latin typeface="Arial" panose="020B0604020202020204" pitchFamily="34" charset="0"/>
              </a:rPr>
              <a:t> </a:t>
            </a:r>
            <a:br>
              <a:rPr lang="en-US" altLang="en-US" sz="2400">
                <a:solidFill>
                  <a:srgbClr val="FCFEB9"/>
                </a:solidFill>
                <a:latin typeface="Arial" panose="020B0604020202020204" pitchFamily="34" charset="0"/>
              </a:rPr>
            </a:b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>
                <a:solidFill>
                  <a:srgbClr val="FCFEB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 flipH="1">
            <a:off x="1446213" y="3421063"/>
            <a:ext cx="698500" cy="1397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304800" y="1447800"/>
            <a:ext cx="823912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8E0D30"/>
                </a:solidFill>
              </a:rPr>
              <a:t>Experiment:</a:t>
            </a:r>
            <a:r>
              <a:rPr lang="en-US" altLang="en-US"/>
              <a:t>  Draw 1 Card.  Note Kind, Color &amp; Suit.</a:t>
            </a:r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4724400" y="4114800"/>
            <a:ext cx="0" cy="14351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990600" y="5295900"/>
            <a:ext cx="33623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Event Ace:</a:t>
            </a:r>
            <a:r>
              <a:rPr lang="en-US" altLang="en-US" sz="2400">
                <a:solidFill>
                  <a:srgbClr val="FCFEB9"/>
                </a:solidFill>
              </a:rPr>
              <a:t> </a:t>
            </a:r>
            <a:br>
              <a:rPr lang="en-US" altLang="en-US" sz="2400">
                <a:solidFill>
                  <a:srgbClr val="FCFEB9"/>
                </a:solidFill>
              </a:rPr>
            </a:b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solidFill>
                  <a:srgbClr val="FCFEB9"/>
                </a:solidFill>
                <a:latin typeface="Arial" panose="020B0604020202020204" pitchFamily="34" charset="0"/>
              </a:rPr>
              <a:t>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 flipH="1">
            <a:off x="2362200" y="4419600"/>
            <a:ext cx="1371600" cy="9906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12797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23"/>
          <p:cNvSpPr>
            <a:spLocks noChangeArrowheads="1"/>
          </p:cNvSpPr>
          <p:nvPr/>
        </p:nvSpPr>
        <p:spPr bwMode="auto">
          <a:xfrm>
            <a:off x="381000" y="3119438"/>
            <a:ext cx="19145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Sample Space (S):</a:t>
            </a:r>
            <a:br>
              <a:rPr lang="en-US" altLang="en-US" sz="2400"/>
            </a:b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>
                <a:solidFill>
                  <a:srgbClr val="FF0000"/>
                </a:solidFill>
              </a:rPr>
              <a:t> 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>
                <a:solidFill>
                  <a:srgbClr val="FCFEB9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6867" name="Rectangle 12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Event Intersection: </a:t>
            </a:r>
            <a:br>
              <a:rPr lang="en-US" altLang="en-US" b="1"/>
            </a:br>
            <a:r>
              <a:rPr lang="en-US" altLang="en-US" b="1"/>
              <a:t>Two–Way Table</a:t>
            </a:r>
          </a:p>
        </p:txBody>
      </p:sp>
      <p:sp>
        <p:nvSpPr>
          <p:cNvPr id="36868" name="Rectangle 124"/>
          <p:cNvSpPr>
            <a:spLocks noChangeArrowheads="1"/>
          </p:cNvSpPr>
          <p:nvPr/>
        </p:nvSpPr>
        <p:spPr bwMode="auto">
          <a:xfrm>
            <a:off x="376238" y="1709738"/>
            <a:ext cx="8239125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993300"/>
                </a:solidFill>
              </a:rPr>
              <a:t>Experiment:</a:t>
            </a:r>
            <a:r>
              <a:rPr lang="en-US" altLang="en-US"/>
              <a:t>  Draw 1 Card.  Note Kind, Color &amp; Suit.</a:t>
            </a:r>
          </a:p>
        </p:txBody>
      </p:sp>
      <p:sp>
        <p:nvSpPr>
          <p:cNvPr id="36869" name="Rectangle 125"/>
          <p:cNvSpPr>
            <a:spLocks noChangeArrowheads="1"/>
          </p:cNvSpPr>
          <p:nvPr/>
        </p:nvSpPr>
        <p:spPr bwMode="auto">
          <a:xfrm>
            <a:off x="152400" y="5018088"/>
            <a:ext cx="2219325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 </a:t>
            </a:r>
            <a:br>
              <a:rPr lang="en-US" altLang="en-US" sz="2400"/>
            </a:br>
            <a:r>
              <a:rPr lang="en-US" altLang="en-US" sz="2400" b="1"/>
              <a:t>Ace </a:t>
            </a:r>
            <a:r>
              <a:rPr lang="en-US" altLang="en-US" b="1">
                <a:latin typeface="Symbol" panose="05050102010706020507" pitchFamily="18" charset="2"/>
              </a:rPr>
              <a:t></a:t>
            </a:r>
            <a:r>
              <a:rPr lang="en-US" altLang="en-US" sz="2400" b="1"/>
              <a:t> Black</a:t>
            </a:r>
            <a:r>
              <a:rPr lang="en-US" altLang="en-US" sz="2400"/>
              <a:t>: </a:t>
            </a:r>
            <a:br>
              <a:rPr lang="en-US" altLang="en-US" sz="2400"/>
            </a:b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6870" name="Line 126"/>
          <p:cNvSpPr>
            <a:spLocks noChangeShapeType="1"/>
          </p:cNvSpPr>
          <p:nvPr/>
        </p:nvSpPr>
        <p:spPr bwMode="auto">
          <a:xfrm flipV="1">
            <a:off x="7321550" y="3429000"/>
            <a:ext cx="438150" cy="46355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Rectangle 128"/>
          <p:cNvSpPr>
            <a:spLocks noChangeArrowheads="1"/>
          </p:cNvSpPr>
          <p:nvPr/>
        </p:nvSpPr>
        <p:spPr bwMode="auto">
          <a:xfrm>
            <a:off x="7696200" y="2814638"/>
            <a:ext cx="13620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Simple Event Ace: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6872" name="Rectangle 129"/>
          <p:cNvSpPr>
            <a:spLocks noChangeArrowheads="1"/>
          </p:cNvSpPr>
          <p:nvPr/>
        </p:nvSpPr>
        <p:spPr bwMode="auto">
          <a:xfrm>
            <a:off x="3881438" y="5938838"/>
            <a:ext cx="48863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Simple Event Black: 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36873" name="Rectangle 16"/>
          <p:cNvSpPr>
            <a:spLocks noChangeArrowheads="1"/>
          </p:cNvSpPr>
          <p:nvPr/>
        </p:nvSpPr>
        <p:spPr bwMode="auto">
          <a:xfrm>
            <a:off x="4673600" y="2714625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Color</a:t>
            </a:r>
          </a:p>
        </p:txBody>
      </p:sp>
      <p:sp>
        <p:nvSpPr>
          <p:cNvPr id="36874" name="Rectangle 30"/>
          <p:cNvSpPr>
            <a:spLocks noChangeArrowheads="1"/>
          </p:cNvSpPr>
          <p:nvPr/>
        </p:nvSpPr>
        <p:spPr bwMode="auto">
          <a:xfrm>
            <a:off x="2630488" y="3167063"/>
            <a:ext cx="923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Type</a:t>
            </a:r>
          </a:p>
        </p:txBody>
      </p:sp>
      <p:sp>
        <p:nvSpPr>
          <p:cNvPr id="36875" name="Rectangle 31"/>
          <p:cNvSpPr>
            <a:spLocks noChangeArrowheads="1"/>
          </p:cNvSpPr>
          <p:nvPr/>
        </p:nvSpPr>
        <p:spPr bwMode="auto">
          <a:xfrm>
            <a:off x="4211638" y="3213100"/>
            <a:ext cx="70643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Red</a:t>
            </a:r>
          </a:p>
        </p:txBody>
      </p:sp>
      <p:sp>
        <p:nvSpPr>
          <p:cNvPr id="36876" name="Rectangle 32"/>
          <p:cNvSpPr>
            <a:spLocks noChangeArrowheads="1"/>
          </p:cNvSpPr>
          <p:nvPr/>
        </p:nvSpPr>
        <p:spPr bwMode="auto">
          <a:xfrm>
            <a:off x="5322888" y="3213100"/>
            <a:ext cx="9255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Black</a:t>
            </a:r>
          </a:p>
        </p:txBody>
      </p:sp>
      <p:sp>
        <p:nvSpPr>
          <p:cNvPr id="36877" name="Rectangle 33"/>
          <p:cNvSpPr>
            <a:spLocks noChangeArrowheads="1"/>
          </p:cNvSpPr>
          <p:nvPr/>
        </p:nvSpPr>
        <p:spPr bwMode="auto">
          <a:xfrm>
            <a:off x="6465888" y="3167063"/>
            <a:ext cx="9620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Total</a:t>
            </a:r>
          </a:p>
        </p:txBody>
      </p:sp>
      <p:sp>
        <p:nvSpPr>
          <p:cNvPr id="36878" name="Rectangle 60"/>
          <p:cNvSpPr>
            <a:spLocks noChangeArrowheads="1"/>
          </p:cNvSpPr>
          <p:nvPr/>
        </p:nvSpPr>
        <p:spPr bwMode="auto">
          <a:xfrm>
            <a:off x="2263775" y="3621088"/>
            <a:ext cx="7334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</a:t>
            </a:r>
          </a:p>
        </p:txBody>
      </p:sp>
      <p:sp>
        <p:nvSpPr>
          <p:cNvPr id="36879" name="Rectangle 61"/>
          <p:cNvSpPr>
            <a:spLocks noChangeArrowheads="1"/>
          </p:cNvSpPr>
          <p:nvPr/>
        </p:nvSpPr>
        <p:spPr bwMode="auto">
          <a:xfrm>
            <a:off x="4038600" y="3621088"/>
            <a:ext cx="11049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 &amp;</a:t>
            </a:r>
          </a:p>
        </p:txBody>
      </p:sp>
      <p:sp>
        <p:nvSpPr>
          <p:cNvPr id="36880" name="Rectangle 62"/>
          <p:cNvSpPr>
            <a:spLocks noChangeArrowheads="1"/>
          </p:cNvSpPr>
          <p:nvPr/>
        </p:nvSpPr>
        <p:spPr bwMode="auto">
          <a:xfrm>
            <a:off x="4184650" y="4010025"/>
            <a:ext cx="7715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Red</a:t>
            </a:r>
          </a:p>
        </p:txBody>
      </p:sp>
      <p:sp>
        <p:nvSpPr>
          <p:cNvPr id="36881" name="Rectangle 63"/>
          <p:cNvSpPr>
            <a:spLocks noChangeArrowheads="1"/>
          </p:cNvSpPr>
          <p:nvPr/>
        </p:nvSpPr>
        <p:spPr bwMode="auto">
          <a:xfrm>
            <a:off x="5187950" y="3662363"/>
            <a:ext cx="1236663" cy="379412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2" name="Rectangle 64"/>
          <p:cNvSpPr>
            <a:spLocks noChangeArrowheads="1"/>
          </p:cNvSpPr>
          <p:nvPr/>
        </p:nvSpPr>
        <p:spPr bwMode="auto">
          <a:xfrm>
            <a:off x="5272088" y="3621088"/>
            <a:ext cx="1104900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 &amp;</a:t>
            </a:r>
          </a:p>
        </p:txBody>
      </p:sp>
      <p:sp>
        <p:nvSpPr>
          <p:cNvPr id="36883" name="Rectangle 65"/>
          <p:cNvSpPr>
            <a:spLocks noChangeArrowheads="1"/>
          </p:cNvSpPr>
          <p:nvPr/>
        </p:nvSpPr>
        <p:spPr bwMode="auto">
          <a:xfrm>
            <a:off x="5187950" y="4022725"/>
            <a:ext cx="1236663" cy="425450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6884" name="Rectangle 66"/>
          <p:cNvSpPr>
            <a:spLocks noChangeArrowheads="1"/>
          </p:cNvSpPr>
          <p:nvPr/>
        </p:nvSpPr>
        <p:spPr bwMode="auto">
          <a:xfrm>
            <a:off x="5308600" y="4010025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Black</a:t>
            </a:r>
          </a:p>
        </p:txBody>
      </p:sp>
      <p:sp>
        <p:nvSpPr>
          <p:cNvPr id="36885" name="Rectangle 67"/>
          <p:cNvSpPr>
            <a:spLocks noChangeArrowheads="1"/>
          </p:cNvSpPr>
          <p:nvPr/>
        </p:nvSpPr>
        <p:spPr bwMode="auto">
          <a:xfrm>
            <a:off x="6580188" y="3621088"/>
            <a:ext cx="7334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</a:t>
            </a:r>
          </a:p>
        </p:txBody>
      </p:sp>
      <p:sp>
        <p:nvSpPr>
          <p:cNvPr id="36886" name="Rectangle 85"/>
          <p:cNvSpPr>
            <a:spLocks noChangeArrowheads="1"/>
          </p:cNvSpPr>
          <p:nvPr/>
        </p:nvSpPr>
        <p:spPr bwMode="auto">
          <a:xfrm>
            <a:off x="4019550" y="4425950"/>
            <a:ext cx="11620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 &amp;</a:t>
            </a:r>
          </a:p>
        </p:txBody>
      </p:sp>
      <p:sp>
        <p:nvSpPr>
          <p:cNvPr id="36887" name="Rectangle 86"/>
          <p:cNvSpPr>
            <a:spLocks noChangeArrowheads="1"/>
          </p:cNvSpPr>
          <p:nvPr/>
        </p:nvSpPr>
        <p:spPr bwMode="auto">
          <a:xfrm>
            <a:off x="4184650" y="4813300"/>
            <a:ext cx="7715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Red</a:t>
            </a:r>
          </a:p>
        </p:txBody>
      </p:sp>
      <p:sp>
        <p:nvSpPr>
          <p:cNvPr id="36888" name="Rectangle 87"/>
          <p:cNvSpPr>
            <a:spLocks noChangeArrowheads="1"/>
          </p:cNvSpPr>
          <p:nvPr/>
        </p:nvSpPr>
        <p:spPr bwMode="auto">
          <a:xfrm>
            <a:off x="5254625" y="4425950"/>
            <a:ext cx="11620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 &amp;</a:t>
            </a:r>
          </a:p>
        </p:txBody>
      </p:sp>
      <p:sp>
        <p:nvSpPr>
          <p:cNvPr id="36889" name="Rectangle 88"/>
          <p:cNvSpPr>
            <a:spLocks noChangeArrowheads="1"/>
          </p:cNvSpPr>
          <p:nvPr/>
        </p:nvSpPr>
        <p:spPr bwMode="auto">
          <a:xfrm>
            <a:off x="5308600" y="4813300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Black</a:t>
            </a:r>
          </a:p>
        </p:txBody>
      </p:sp>
      <p:sp>
        <p:nvSpPr>
          <p:cNvPr id="36890" name="Rectangle 89"/>
          <p:cNvSpPr>
            <a:spLocks noChangeArrowheads="1"/>
          </p:cNvSpPr>
          <p:nvPr/>
        </p:nvSpPr>
        <p:spPr bwMode="auto">
          <a:xfrm>
            <a:off x="6502400" y="4425950"/>
            <a:ext cx="9048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Non-</a:t>
            </a:r>
          </a:p>
        </p:txBody>
      </p:sp>
      <p:sp>
        <p:nvSpPr>
          <p:cNvPr id="36891" name="Rectangle 90"/>
          <p:cNvSpPr>
            <a:spLocks noChangeArrowheads="1"/>
          </p:cNvSpPr>
          <p:nvPr/>
        </p:nvSpPr>
        <p:spPr bwMode="auto">
          <a:xfrm>
            <a:off x="6580188" y="4813300"/>
            <a:ext cx="7334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</a:t>
            </a:r>
          </a:p>
        </p:txBody>
      </p:sp>
      <p:sp>
        <p:nvSpPr>
          <p:cNvPr id="36892" name="Rectangle 118"/>
          <p:cNvSpPr>
            <a:spLocks noChangeArrowheads="1"/>
          </p:cNvSpPr>
          <p:nvPr/>
        </p:nvSpPr>
        <p:spPr bwMode="auto">
          <a:xfrm>
            <a:off x="2263775" y="5229225"/>
            <a:ext cx="962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Total</a:t>
            </a:r>
          </a:p>
        </p:txBody>
      </p:sp>
      <p:sp>
        <p:nvSpPr>
          <p:cNvPr id="36893" name="Rectangle 119"/>
          <p:cNvSpPr>
            <a:spLocks noChangeArrowheads="1"/>
          </p:cNvSpPr>
          <p:nvPr/>
        </p:nvSpPr>
        <p:spPr bwMode="auto">
          <a:xfrm>
            <a:off x="4184650" y="5229225"/>
            <a:ext cx="7715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Red</a:t>
            </a:r>
          </a:p>
        </p:txBody>
      </p:sp>
      <p:sp>
        <p:nvSpPr>
          <p:cNvPr id="36894" name="Rectangle 120"/>
          <p:cNvSpPr>
            <a:spLocks noChangeArrowheads="1"/>
          </p:cNvSpPr>
          <p:nvPr/>
        </p:nvSpPr>
        <p:spPr bwMode="auto">
          <a:xfrm>
            <a:off x="5308600" y="5229225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Black</a:t>
            </a:r>
          </a:p>
        </p:txBody>
      </p:sp>
      <p:sp>
        <p:nvSpPr>
          <p:cNvPr id="36895" name="Rectangle 121"/>
          <p:cNvSpPr>
            <a:spLocks noChangeArrowheads="1"/>
          </p:cNvSpPr>
          <p:nvPr/>
        </p:nvSpPr>
        <p:spPr bwMode="auto">
          <a:xfrm>
            <a:off x="6762750" y="5229225"/>
            <a:ext cx="4095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36896" name="Line 127"/>
          <p:cNvSpPr>
            <a:spLocks noChangeShapeType="1"/>
          </p:cNvSpPr>
          <p:nvPr/>
        </p:nvSpPr>
        <p:spPr bwMode="auto">
          <a:xfrm flipH="1">
            <a:off x="1143000" y="4127500"/>
            <a:ext cx="4197350" cy="12827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6897" name="Group 140"/>
          <p:cNvGrpSpPr>
            <a:grpSpLocks/>
          </p:cNvGrpSpPr>
          <p:nvPr/>
        </p:nvGrpSpPr>
        <p:grpSpPr bwMode="auto">
          <a:xfrm>
            <a:off x="2228850" y="2698750"/>
            <a:ext cx="5291138" cy="3032125"/>
            <a:chOff x="1404" y="1700"/>
            <a:chExt cx="3333" cy="1910"/>
          </a:xfrm>
        </p:grpSpPr>
        <p:sp>
          <p:nvSpPr>
            <p:cNvPr id="36900" name="Line 131"/>
            <p:cNvSpPr>
              <a:spLocks noChangeShapeType="1"/>
            </p:cNvSpPr>
            <p:nvPr/>
          </p:nvSpPr>
          <p:spPr bwMode="auto">
            <a:xfrm>
              <a:off x="4041" y="1719"/>
              <a:ext cx="0" cy="1891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1" name="Line 132"/>
            <p:cNvSpPr>
              <a:spLocks noChangeShapeType="1"/>
            </p:cNvSpPr>
            <p:nvPr/>
          </p:nvSpPr>
          <p:spPr bwMode="auto">
            <a:xfrm>
              <a:off x="1404" y="2295"/>
              <a:ext cx="332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2" name="Rectangle 133"/>
            <p:cNvSpPr>
              <a:spLocks noChangeArrowheads="1"/>
            </p:cNvSpPr>
            <p:nvPr/>
          </p:nvSpPr>
          <p:spPr bwMode="auto">
            <a:xfrm>
              <a:off x="1408" y="1710"/>
              <a:ext cx="3329" cy="1889"/>
            </a:xfrm>
            <a:prstGeom prst="rect">
              <a:avLst/>
            </a:prstGeom>
            <a:noFill/>
            <a:ln w="38100">
              <a:solidFill>
                <a:srgbClr val="B88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903" name="Line 134"/>
            <p:cNvSpPr>
              <a:spLocks noChangeShapeType="1"/>
            </p:cNvSpPr>
            <p:nvPr/>
          </p:nvSpPr>
          <p:spPr bwMode="auto">
            <a:xfrm flipV="1">
              <a:off x="2502" y="1700"/>
              <a:ext cx="0" cy="1907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4" name="Line 135"/>
            <p:cNvSpPr>
              <a:spLocks noChangeShapeType="1"/>
            </p:cNvSpPr>
            <p:nvPr/>
          </p:nvSpPr>
          <p:spPr bwMode="auto">
            <a:xfrm>
              <a:off x="1407" y="2814"/>
              <a:ext cx="3327" cy="0"/>
            </a:xfrm>
            <a:prstGeom prst="line">
              <a:avLst/>
            </a:prstGeom>
            <a:noFill/>
            <a:ln w="28575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5" name="Line 136"/>
            <p:cNvSpPr>
              <a:spLocks noChangeShapeType="1"/>
            </p:cNvSpPr>
            <p:nvPr/>
          </p:nvSpPr>
          <p:spPr bwMode="auto">
            <a:xfrm>
              <a:off x="1418" y="3325"/>
              <a:ext cx="3315" cy="0"/>
            </a:xfrm>
            <a:prstGeom prst="line">
              <a:avLst/>
            </a:prstGeom>
            <a:noFill/>
            <a:ln w="28575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6" name="Line 137"/>
            <p:cNvSpPr>
              <a:spLocks noChangeShapeType="1"/>
            </p:cNvSpPr>
            <p:nvPr/>
          </p:nvSpPr>
          <p:spPr bwMode="auto">
            <a:xfrm>
              <a:off x="3264" y="2304"/>
              <a:ext cx="0" cy="1296"/>
            </a:xfrm>
            <a:prstGeom prst="line">
              <a:avLst/>
            </a:prstGeom>
            <a:noFill/>
            <a:ln w="28575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07" name="Line 138"/>
            <p:cNvSpPr>
              <a:spLocks noChangeShapeType="1"/>
            </p:cNvSpPr>
            <p:nvPr/>
          </p:nvSpPr>
          <p:spPr bwMode="auto">
            <a:xfrm>
              <a:off x="2496" y="1996"/>
              <a:ext cx="153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98" name="Rectangle 84"/>
          <p:cNvSpPr>
            <a:spLocks noChangeArrowheads="1"/>
          </p:cNvSpPr>
          <p:nvPr/>
        </p:nvSpPr>
        <p:spPr bwMode="auto">
          <a:xfrm>
            <a:off x="2263775" y="4425950"/>
            <a:ext cx="14573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Non-Ace</a:t>
            </a:r>
          </a:p>
        </p:txBody>
      </p:sp>
      <p:sp>
        <p:nvSpPr>
          <p:cNvPr id="36899" name="Line 141"/>
          <p:cNvSpPr>
            <a:spLocks noChangeShapeType="1"/>
          </p:cNvSpPr>
          <p:nvPr/>
        </p:nvSpPr>
        <p:spPr bwMode="auto">
          <a:xfrm flipH="1">
            <a:off x="5105400" y="5562600"/>
            <a:ext cx="304800" cy="4572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53396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Compound Event Probability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 lIns="90488" tIns="44450" rIns="90488" bIns="44450"/>
          <a:lstStyle/>
          <a:p>
            <a:pPr marL="517525" indent="-517525">
              <a:buFontTx/>
              <a:buNone/>
            </a:pPr>
            <a:r>
              <a:rPr lang="en-US" altLang="en-US" dirty="0">
                <a:solidFill>
                  <a:srgbClr val="8E0D30"/>
                </a:solidFill>
              </a:rPr>
              <a:t>1.</a:t>
            </a:r>
            <a:r>
              <a:rPr lang="en-US" altLang="en-US" dirty="0"/>
              <a:t>	Numerical measure of likelihood that compound event will occur</a:t>
            </a:r>
          </a:p>
          <a:p>
            <a:pPr marL="517525" indent="-517525">
              <a:spcBef>
                <a:spcPct val="45000"/>
              </a:spcBef>
              <a:buFontTx/>
              <a:buNone/>
            </a:pPr>
            <a:r>
              <a:rPr lang="en-US" altLang="en-US" dirty="0">
                <a:solidFill>
                  <a:srgbClr val="8E0D30"/>
                </a:solidFill>
              </a:rPr>
              <a:t>2.	</a:t>
            </a:r>
            <a:r>
              <a:rPr lang="en-US" altLang="en-US" dirty="0"/>
              <a:t>Can often use two–way table</a:t>
            </a:r>
          </a:p>
          <a:p>
            <a:pPr marL="966788" lvl="2" indent="-52388">
              <a:buClr>
                <a:srgbClr val="8E0D30"/>
              </a:buClr>
            </a:pPr>
            <a:r>
              <a:rPr lang="en-US" altLang="en-US" dirty="0"/>
              <a:t> </a:t>
            </a:r>
            <a:r>
              <a:rPr lang="en-US" altLang="en-US" sz="2800" dirty="0"/>
              <a:t>Two variables only</a:t>
            </a:r>
          </a:p>
        </p:txBody>
      </p:sp>
    </p:spTree>
    <p:extLst>
      <p:ext uri="{BB962C8B-B14F-4D97-AF65-F5344CB8AC3E}">
        <p14:creationId xmlns:p14="http://schemas.microsoft.com/office/powerpoint/2010/main" val="202264726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6"/>
          <p:cNvSpPr>
            <a:spLocks noChangeArrowheads="1"/>
          </p:cNvSpPr>
          <p:nvPr/>
        </p:nvSpPr>
        <p:spPr bwMode="auto">
          <a:xfrm>
            <a:off x="4002088" y="2447925"/>
            <a:ext cx="10699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Event</a:t>
            </a:r>
          </a:p>
        </p:txBody>
      </p:sp>
      <p:sp>
        <p:nvSpPr>
          <p:cNvPr id="38915" name="Rectangle 31"/>
          <p:cNvSpPr>
            <a:spLocks noChangeArrowheads="1"/>
          </p:cNvSpPr>
          <p:nvPr/>
        </p:nvSpPr>
        <p:spPr bwMode="auto">
          <a:xfrm>
            <a:off x="1550988" y="2916238"/>
            <a:ext cx="974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 b="1"/>
              <a:t>Event</a:t>
            </a:r>
          </a:p>
        </p:txBody>
      </p:sp>
      <p:sp>
        <p:nvSpPr>
          <p:cNvPr id="38916" name="Rectangle 32"/>
          <p:cNvSpPr>
            <a:spLocks noChangeArrowheads="1"/>
          </p:cNvSpPr>
          <p:nvPr/>
        </p:nvSpPr>
        <p:spPr bwMode="auto">
          <a:xfrm>
            <a:off x="3336925" y="2925763"/>
            <a:ext cx="41751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B</a:t>
            </a:r>
            <a:endParaRPr lang="en-US" altLang="en-US" sz="2800" b="1"/>
          </a:p>
        </p:txBody>
      </p:sp>
      <p:sp>
        <p:nvSpPr>
          <p:cNvPr id="38917" name="Rectangle 33"/>
          <p:cNvSpPr>
            <a:spLocks noChangeArrowheads="1"/>
          </p:cNvSpPr>
          <p:nvPr/>
        </p:nvSpPr>
        <p:spPr bwMode="auto">
          <a:xfrm>
            <a:off x="3594100" y="3074988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1</a:t>
            </a:r>
          </a:p>
        </p:txBody>
      </p:sp>
      <p:sp>
        <p:nvSpPr>
          <p:cNvPr id="38918" name="Rectangle 34"/>
          <p:cNvSpPr>
            <a:spLocks noChangeArrowheads="1"/>
          </p:cNvSpPr>
          <p:nvPr/>
        </p:nvSpPr>
        <p:spPr bwMode="auto">
          <a:xfrm>
            <a:off x="5294313" y="2925763"/>
            <a:ext cx="41751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B</a:t>
            </a:r>
            <a:endParaRPr lang="en-US" altLang="en-US" sz="2800" b="1"/>
          </a:p>
        </p:txBody>
      </p:sp>
      <p:sp>
        <p:nvSpPr>
          <p:cNvPr id="38919" name="Rectangle 35"/>
          <p:cNvSpPr>
            <a:spLocks noChangeArrowheads="1"/>
          </p:cNvSpPr>
          <p:nvPr/>
        </p:nvSpPr>
        <p:spPr bwMode="auto">
          <a:xfrm>
            <a:off x="5553075" y="3074988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2</a:t>
            </a:r>
          </a:p>
        </p:txBody>
      </p:sp>
      <p:sp>
        <p:nvSpPr>
          <p:cNvPr id="38920" name="Rectangle 36"/>
          <p:cNvSpPr>
            <a:spLocks noChangeArrowheads="1"/>
          </p:cNvSpPr>
          <p:nvPr/>
        </p:nvSpPr>
        <p:spPr bwMode="auto">
          <a:xfrm>
            <a:off x="6572250" y="2925763"/>
            <a:ext cx="9906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Total</a:t>
            </a:r>
          </a:p>
        </p:txBody>
      </p:sp>
      <p:sp>
        <p:nvSpPr>
          <p:cNvPr id="38921" name="Rectangle 59"/>
          <p:cNvSpPr>
            <a:spLocks noChangeArrowheads="1"/>
          </p:cNvSpPr>
          <p:nvPr/>
        </p:nvSpPr>
        <p:spPr bwMode="auto">
          <a:xfrm>
            <a:off x="1519238" y="3487738"/>
            <a:ext cx="43815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A</a:t>
            </a:r>
          </a:p>
        </p:txBody>
      </p:sp>
      <p:sp>
        <p:nvSpPr>
          <p:cNvPr id="38922" name="Rectangle 60"/>
          <p:cNvSpPr>
            <a:spLocks noChangeArrowheads="1"/>
          </p:cNvSpPr>
          <p:nvPr/>
        </p:nvSpPr>
        <p:spPr bwMode="auto">
          <a:xfrm>
            <a:off x="1760538" y="3636963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1</a:t>
            </a:r>
          </a:p>
        </p:txBody>
      </p:sp>
      <p:sp>
        <p:nvSpPr>
          <p:cNvPr id="38923" name="Rectangle 61"/>
          <p:cNvSpPr>
            <a:spLocks noChangeArrowheads="1"/>
          </p:cNvSpPr>
          <p:nvPr/>
        </p:nvSpPr>
        <p:spPr bwMode="auto">
          <a:xfrm>
            <a:off x="2608263" y="3444875"/>
            <a:ext cx="2060575" cy="646113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24" name="Rectangle 62"/>
          <p:cNvSpPr>
            <a:spLocks noChangeArrowheads="1"/>
          </p:cNvSpPr>
          <p:nvPr/>
        </p:nvSpPr>
        <p:spPr bwMode="auto">
          <a:xfrm>
            <a:off x="2720975" y="3503613"/>
            <a:ext cx="75406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P</a:t>
            </a:r>
            <a:r>
              <a:rPr lang="en-US" altLang="en-US" sz="2800" b="1"/>
              <a:t>(</a:t>
            </a:r>
            <a:r>
              <a:rPr lang="en-US" altLang="en-US" sz="2800" b="1" i="1"/>
              <a:t>A</a:t>
            </a:r>
            <a:endParaRPr lang="en-US" altLang="en-US" sz="2800" b="1"/>
          </a:p>
        </p:txBody>
      </p:sp>
      <p:sp>
        <p:nvSpPr>
          <p:cNvPr id="38925" name="Rectangle 63"/>
          <p:cNvSpPr>
            <a:spLocks noChangeArrowheads="1"/>
          </p:cNvSpPr>
          <p:nvPr/>
        </p:nvSpPr>
        <p:spPr bwMode="auto">
          <a:xfrm>
            <a:off x="3352800" y="3644900"/>
            <a:ext cx="3619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1 </a:t>
            </a:r>
          </a:p>
        </p:txBody>
      </p:sp>
      <p:sp>
        <p:nvSpPr>
          <p:cNvPr id="38926" name="Rectangle 64"/>
          <p:cNvSpPr>
            <a:spLocks noChangeArrowheads="1"/>
          </p:cNvSpPr>
          <p:nvPr/>
        </p:nvSpPr>
        <p:spPr bwMode="auto">
          <a:xfrm>
            <a:off x="3514725" y="3503613"/>
            <a:ext cx="4540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Symbol" panose="05050102010706020507" pitchFamily="18" charset="2"/>
              </a:rPr>
              <a:t></a:t>
            </a:r>
          </a:p>
        </p:txBody>
      </p:sp>
      <p:sp>
        <p:nvSpPr>
          <p:cNvPr id="38927" name="Rectangle 65"/>
          <p:cNvSpPr>
            <a:spLocks noChangeArrowheads="1"/>
          </p:cNvSpPr>
          <p:nvPr/>
        </p:nvSpPr>
        <p:spPr bwMode="auto">
          <a:xfrm>
            <a:off x="3787775" y="3644900"/>
            <a:ext cx="2476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8928" name="Rectangle 66"/>
          <p:cNvSpPr>
            <a:spLocks noChangeArrowheads="1"/>
          </p:cNvSpPr>
          <p:nvPr/>
        </p:nvSpPr>
        <p:spPr bwMode="auto">
          <a:xfrm>
            <a:off x="3886200" y="3503613"/>
            <a:ext cx="41751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B</a:t>
            </a:r>
            <a:endParaRPr lang="en-US" altLang="en-US" sz="2800" b="1"/>
          </a:p>
        </p:txBody>
      </p:sp>
      <p:sp>
        <p:nvSpPr>
          <p:cNvPr id="38929" name="Rectangle 67"/>
          <p:cNvSpPr>
            <a:spLocks noChangeArrowheads="1"/>
          </p:cNvSpPr>
          <p:nvPr/>
        </p:nvSpPr>
        <p:spPr bwMode="auto">
          <a:xfrm>
            <a:off x="4094163" y="3644900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1</a:t>
            </a:r>
          </a:p>
        </p:txBody>
      </p:sp>
      <p:sp>
        <p:nvSpPr>
          <p:cNvPr id="38930" name="Rectangle 68"/>
          <p:cNvSpPr>
            <a:spLocks noChangeArrowheads="1"/>
          </p:cNvSpPr>
          <p:nvPr/>
        </p:nvSpPr>
        <p:spPr bwMode="auto">
          <a:xfrm>
            <a:off x="4222750" y="3503613"/>
            <a:ext cx="300038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8931" name="Rectangle 69"/>
          <p:cNvSpPr>
            <a:spLocks noChangeArrowheads="1"/>
          </p:cNvSpPr>
          <p:nvPr/>
        </p:nvSpPr>
        <p:spPr bwMode="auto">
          <a:xfrm>
            <a:off x="4635500" y="3444875"/>
            <a:ext cx="1917700" cy="630238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32" name="Rectangle 70"/>
          <p:cNvSpPr>
            <a:spLocks noChangeArrowheads="1"/>
          </p:cNvSpPr>
          <p:nvPr/>
        </p:nvSpPr>
        <p:spPr bwMode="auto">
          <a:xfrm>
            <a:off x="4678363" y="3503613"/>
            <a:ext cx="754062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P</a:t>
            </a:r>
            <a:r>
              <a:rPr lang="en-US" altLang="en-US" sz="2800" b="1"/>
              <a:t>(</a:t>
            </a:r>
            <a:r>
              <a:rPr lang="en-US" altLang="en-US" sz="2800" b="1" i="1"/>
              <a:t>A</a:t>
            </a:r>
            <a:endParaRPr lang="en-US" altLang="en-US" sz="2800" b="1"/>
          </a:p>
        </p:txBody>
      </p:sp>
      <p:sp>
        <p:nvSpPr>
          <p:cNvPr id="38933" name="Rectangle 71"/>
          <p:cNvSpPr>
            <a:spLocks noChangeArrowheads="1"/>
          </p:cNvSpPr>
          <p:nvPr/>
        </p:nvSpPr>
        <p:spPr bwMode="auto">
          <a:xfrm>
            <a:off x="5278438" y="3644900"/>
            <a:ext cx="3619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1 </a:t>
            </a:r>
          </a:p>
        </p:txBody>
      </p:sp>
      <p:sp>
        <p:nvSpPr>
          <p:cNvPr id="38934" name="Rectangle 72"/>
          <p:cNvSpPr>
            <a:spLocks noChangeArrowheads="1"/>
          </p:cNvSpPr>
          <p:nvPr/>
        </p:nvSpPr>
        <p:spPr bwMode="auto">
          <a:xfrm>
            <a:off x="5472113" y="3503613"/>
            <a:ext cx="4540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Symbol" panose="05050102010706020507" pitchFamily="18" charset="2"/>
              </a:rPr>
              <a:t></a:t>
            </a:r>
          </a:p>
        </p:txBody>
      </p:sp>
      <p:sp>
        <p:nvSpPr>
          <p:cNvPr id="38935" name="Rectangle 73"/>
          <p:cNvSpPr>
            <a:spLocks noChangeArrowheads="1"/>
          </p:cNvSpPr>
          <p:nvPr/>
        </p:nvSpPr>
        <p:spPr bwMode="auto">
          <a:xfrm>
            <a:off x="5745163" y="3644900"/>
            <a:ext cx="2476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8936" name="Rectangle 74"/>
          <p:cNvSpPr>
            <a:spLocks noChangeArrowheads="1"/>
          </p:cNvSpPr>
          <p:nvPr/>
        </p:nvSpPr>
        <p:spPr bwMode="auto">
          <a:xfrm>
            <a:off x="5810250" y="3503613"/>
            <a:ext cx="41751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B</a:t>
            </a:r>
            <a:endParaRPr lang="en-US" altLang="en-US" sz="2800" b="1"/>
          </a:p>
        </p:txBody>
      </p:sp>
      <p:sp>
        <p:nvSpPr>
          <p:cNvPr id="38937" name="Rectangle 75"/>
          <p:cNvSpPr>
            <a:spLocks noChangeArrowheads="1"/>
          </p:cNvSpPr>
          <p:nvPr/>
        </p:nvSpPr>
        <p:spPr bwMode="auto">
          <a:xfrm>
            <a:off x="6051550" y="3644900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2</a:t>
            </a:r>
          </a:p>
        </p:txBody>
      </p:sp>
      <p:sp>
        <p:nvSpPr>
          <p:cNvPr id="38938" name="Rectangle 76"/>
          <p:cNvSpPr>
            <a:spLocks noChangeArrowheads="1"/>
          </p:cNvSpPr>
          <p:nvPr/>
        </p:nvSpPr>
        <p:spPr bwMode="auto">
          <a:xfrm>
            <a:off x="6180138" y="3503613"/>
            <a:ext cx="3000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8939" name="Rectangle 77"/>
          <p:cNvSpPr>
            <a:spLocks noChangeArrowheads="1"/>
          </p:cNvSpPr>
          <p:nvPr/>
        </p:nvSpPr>
        <p:spPr bwMode="auto">
          <a:xfrm>
            <a:off x="6537325" y="3444875"/>
            <a:ext cx="1093788" cy="631825"/>
          </a:xfrm>
          <a:prstGeom prst="rect">
            <a:avLst/>
          </a:prstGeom>
          <a:solidFill>
            <a:srgbClr val="E59C19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40" name="Rectangle 78"/>
          <p:cNvSpPr>
            <a:spLocks noChangeArrowheads="1"/>
          </p:cNvSpPr>
          <p:nvPr/>
        </p:nvSpPr>
        <p:spPr bwMode="auto">
          <a:xfrm>
            <a:off x="6572250" y="3476625"/>
            <a:ext cx="7540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P</a:t>
            </a:r>
            <a:r>
              <a:rPr lang="en-US" altLang="en-US" sz="2800" b="1"/>
              <a:t>(</a:t>
            </a:r>
            <a:r>
              <a:rPr lang="en-US" altLang="en-US" sz="2800" b="1" i="1"/>
              <a:t>A</a:t>
            </a:r>
            <a:endParaRPr lang="en-US" altLang="en-US" sz="2800" b="1"/>
          </a:p>
        </p:txBody>
      </p:sp>
      <p:sp>
        <p:nvSpPr>
          <p:cNvPr id="38941" name="Rectangle 79"/>
          <p:cNvSpPr>
            <a:spLocks noChangeArrowheads="1"/>
          </p:cNvSpPr>
          <p:nvPr/>
        </p:nvSpPr>
        <p:spPr bwMode="auto">
          <a:xfrm>
            <a:off x="7172325" y="3619500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1</a:t>
            </a:r>
          </a:p>
        </p:txBody>
      </p:sp>
      <p:sp>
        <p:nvSpPr>
          <p:cNvPr id="38942" name="Rectangle 80"/>
          <p:cNvSpPr>
            <a:spLocks noChangeArrowheads="1"/>
          </p:cNvSpPr>
          <p:nvPr/>
        </p:nvSpPr>
        <p:spPr bwMode="auto">
          <a:xfrm>
            <a:off x="7300913" y="3476625"/>
            <a:ext cx="30003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)</a:t>
            </a:r>
          </a:p>
        </p:txBody>
      </p:sp>
      <p:sp>
        <p:nvSpPr>
          <p:cNvPr id="38943" name="Rectangle 98"/>
          <p:cNvSpPr>
            <a:spLocks noChangeArrowheads="1"/>
          </p:cNvSpPr>
          <p:nvPr/>
        </p:nvSpPr>
        <p:spPr bwMode="auto">
          <a:xfrm>
            <a:off x="1519238" y="4098925"/>
            <a:ext cx="43815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A</a:t>
            </a:r>
          </a:p>
        </p:txBody>
      </p:sp>
      <p:sp>
        <p:nvSpPr>
          <p:cNvPr id="38944" name="Rectangle 99"/>
          <p:cNvSpPr>
            <a:spLocks noChangeArrowheads="1"/>
          </p:cNvSpPr>
          <p:nvPr/>
        </p:nvSpPr>
        <p:spPr bwMode="auto">
          <a:xfrm>
            <a:off x="1760538" y="4248150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2</a:t>
            </a:r>
          </a:p>
        </p:txBody>
      </p:sp>
      <p:sp>
        <p:nvSpPr>
          <p:cNvPr id="38945" name="Rectangle 100"/>
          <p:cNvSpPr>
            <a:spLocks noChangeArrowheads="1"/>
          </p:cNvSpPr>
          <p:nvPr/>
        </p:nvSpPr>
        <p:spPr bwMode="auto">
          <a:xfrm>
            <a:off x="2606675" y="4078288"/>
            <a:ext cx="1965325" cy="569912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46" name="Rectangle 101"/>
          <p:cNvSpPr>
            <a:spLocks noChangeArrowheads="1"/>
          </p:cNvSpPr>
          <p:nvPr/>
        </p:nvSpPr>
        <p:spPr bwMode="auto">
          <a:xfrm>
            <a:off x="2720975" y="4114800"/>
            <a:ext cx="7540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P</a:t>
            </a:r>
            <a:r>
              <a:rPr lang="en-US" altLang="en-US" sz="2800" b="1"/>
              <a:t>(</a:t>
            </a:r>
            <a:r>
              <a:rPr lang="en-US" altLang="en-US" sz="2800" b="1" i="1"/>
              <a:t>A</a:t>
            </a:r>
            <a:endParaRPr lang="en-US" altLang="en-US" sz="2800" b="1"/>
          </a:p>
        </p:txBody>
      </p:sp>
      <p:sp>
        <p:nvSpPr>
          <p:cNvPr id="38947" name="Rectangle 102"/>
          <p:cNvSpPr>
            <a:spLocks noChangeArrowheads="1"/>
          </p:cNvSpPr>
          <p:nvPr/>
        </p:nvSpPr>
        <p:spPr bwMode="auto">
          <a:xfrm>
            <a:off x="3352800" y="4267200"/>
            <a:ext cx="3619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2 </a:t>
            </a:r>
          </a:p>
        </p:txBody>
      </p:sp>
      <p:sp>
        <p:nvSpPr>
          <p:cNvPr id="38948" name="Rectangle 103"/>
          <p:cNvSpPr>
            <a:spLocks noChangeArrowheads="1"/>
          </p:cNvSpPr>
          <p:nvPr/>
        </p:nvSpPr>
        <p:spPr bwMode="auto">
          <a:xfrm>
            <a:off x="3514725" y="4114800"/>
            <a:ext cx="4540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Symbol" panose="05050102010706020507" pitchFamily="18" charset="2"/>
              </a:rPr>
              <a:t></a:t>
            </a:r>
          </a:p>
        </p:txBody>
      </p:sp>
      <p:sp>
        <p:nvSpPr>
          <p:cNvPr id="38949" name="Rectangle 104"/>
          <p:cNvSpPr>
            <a:spLocks noChangeArrowheads="1"/>
          </p:cNvSpPr>
          <p:nvPr/>
        </p:nvSpPr>
        <p:spPr bwMode="auto">
          <a:xfrm>
            <a:off x="3787775" y="4256088"/>
            <a:ext cx="2476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8950" name="Rectangle 105"/>
          <p:cNvSpPr>
            <a:spLocks noChangeArrowheads="1"/>
          </p:cNvSpPr>
          <p:nvPr/>
        </p:nvSpPr>
        <p:spPr bwMode="auto">
          <a:xfrm>
            <a:off x="3886200" y="4114800"/>
            <a:ext cx="41751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B</a:t>
            </a:r>
            <a:endParaRPr lang="en-US" altLang="en-US" sz="2800" b="1"/>
          </a:p>
        </p:txBody>
      </p:sp>
      <p:sp>
        <p:nvSpPr>
          <p:cNvPr id="38951" name="Rectangle 106"/>
          <p:cNvSpPr>
            <a:spLocks noChangeArrowheads="1"/>
          </p:cNvSpPr>
          <p:nvPr/>
        </p:nvSpPr>
        <p:spPr bwMode="auto">
          <a:xfrm>
            <a:off x="4094163" y="4256088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1</a:t>
            </a:r>
          </a:p>
        </p:txBody>
      </p:sp>
      <p:sp>
        <p:nvSpPr>
          <p:cNvPr id="38952" name="Rectangle 107"/>
          <p:cNvSpPr>
            <a:spLocks noChangeArrowheads="1"/>
          </p:cNvSpPr>
          <p:nvPr/>
        </p:nvSpPr>
        <p:spPr bwMode="auto">
          <a:xfrm>
            <a:off x="4222750" y="4114800"/>
            <a:ext cx="3000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8953" name="Rectangle 108"/>
          <p:cNvSpPr>
            <a:spLocks noChangeArrowheads="1"/>
          </p:cNvSpPr>
          <p:nvPr/>
        </p:nvSpPr>
        <p:spPr bwMode="auto">
          <a:xfrm>
            <a:off x="4575175" y="4056063"/>
            <a:ext cx="1978025" cy="615950"/>
          </a:xfrm>
          <a:prstGeom prst="rect">
            <a:avLst/>
          </a:prstGeom>
          <a:solidFill>
            <a:srgbClr val="E9F05A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54" name="Rectangle 109"/>
          <p:cNvSpPr>
            <a:spLocks noChangeArrowheads="1"/>
          </p:cNvSpPr>
          <p:nvPr/>
        </p:nvSpPr>
        <p:spPr bwMode="auto">
          <a:xfrm>
            <a:off x="4678363" y="4114800"/>
            <a:ext cx="7747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P</a:t>
            </a:r>
            <a:r>
              <a:rPr lang="en-US" altLang="en-US" sz="2800" b="1"/>
              <a:t>(</a:t>
            </a:r>
            <a:r>
              <a:rPr lang="en-US" altLang="en-US" sz="2800" b="1" i="1"/>
              <a:t>A</a:t>
            </a:r>
            <a:endParaRPr lang="en-US" altLang="en-US" sz="2800" b="1"/>
          </a:p>
        </p:txBody>
      </p:sp>
      <p:sp>
        <p:nvSpPr>
          <p:cNvPr id="38955" name="Rectangle 110"/>
          <p:cNvSpPr>
            <a:spLocks noChangeArrowheads="1"/>
          </p:cNvSpPr>
          <p:nvPr/>
        </p:nvSpPr>
        <p:spPr bwMode="auto">
          <a:xfrm>
            <a:off x="5278438" y="4256088"/>
            <a:ext cx="3619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2 </a:t>
            </a:r>
          </a:p>
        </p:txBody>
      </p:sp>
      <p:sp>
        <p:nvSpPr>
          <p:cNvPr id="38956" name="Rectangle 111"/>
          <p:cNvSpPr>
            <a:spLocks noChangeArrowheads="1"/>
          </p:cNvSpPr>
          <p:nvPr/>
        </p:nvSpPr>
        <p:spPr bwMode="auto">
          <a:xfrm>
            <a:off x="5472113" y="4114800"/>
            <a:ext cx="4540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Symbol" panose="05050102010706020507" pitchFamily="18" charset="2"/>
              </a:rPr>
              <a:t></a:t>
            </a:r>
          </a:p>
        </p:txBody>
      </p:sp>
      <p:sp>
        <p:nvSpPr>
          <p:cNvPr id="38957" name="Rectangle 112"/>
          <p:cNvSpPr>
            <a:spLocks noChangeArrowheads="1"/>
          </p:cNvSpPr>
          <p:nvPr/>
        </p:nvSpPr>
        <p:spPr bwMode="auto">
          <a:xfrm>
            <a:off x="5745163" y="4256088"/>
            <a:ext cx="247650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38958" name="Rectangle 113"/>
          <p:cNvSpPr>
            <a:spLocks noChangeArrowheads="1"/>
          </p:cNvSpPr>
          <p:nvPr/>
        </p:nvSpPr>
        <p:spPr bwMode="auto">
          <a:xfrm>
            <a:off x="5810250" y="4114800"/>
            <a:ext cx="41751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B</a:t>
            </a:r>
            <a:endParaRPr lang="en-US" altLang="en-US" sz="2800" b="1"/>
          </a:p>
        </p:txBody>
      </p:sp>
      <p:sp>
        <p:nvSpPr>
          <p:cNvPr id="38959" name="Rectangle 114"/>
          <p:cNvSpPr>
            <a:spLocks noChangeArrowheads="1"/>
          </p:cNvSpPr>
          <p:nvPr/>
        </p:nvSpPr>
        <p:spPr bwMode="auto">
          <a:xfrm>
            <a:off x="6051550" y="4256088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2</a:t>
            </a:r>
          </a:p>
        </p:txBody>
      </p:sp>
      <p:sp>
        <p:nvSpPr>
          <p:cNvPr id="38960" name="Rectangle 115"/>
          <p:cNvSpPr>
            <a:spLocks noChangeArrowheads="1"/>
          </p:cNvSpPr>
          <p:nvPr/>
        </p:nvSpPr>
        <p:spPr bwMode="auto">
          <a:xfrm>
            <a:off x="6180138" y="4114800"/>
            <a:ext cx="300037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8961" name="Rectangle 116"/>
          <p:cNvSpPr>
            <a:spLocks noChangeArrowheads="1"/>
          </p:cNvSpPr>
          <p:nvPr/>
        </p:nvSpPr>
        <p:spPr bwMode="auto">
          <a:xfrm>
            <a:off x="6507163" y="4056063"/>
            <a:ext cx="1125537" cy="603250"/>
          </a:xfrm>
          <a:prstGeom prst="rect">
            <a:avLst/>
          </a:prstGeom>
          <a:solidFill>
            <a:srgbClr val="E59C19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62" name="Rectangle 117"/>
          <p:cNvSpPr>
            <a:spLocks noChangeArrowheads="1"/>
          </p:cNvSpPr>
          <p:nvPr/>
        </p:nvSpPr>
        <p:spPr bwMode="auto">
          <a:xfrm>
            <a:off x="6564313" y="4105275"/>
            <a:ext cx="754062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P</a:t>
            </a:r>
            <a:r>
              <a:rPr lang="en-US" altLang="en-US" sz="2800" b="1"/>
              <a:t>(</a:t>
            </a:r>
            <a:r>
              <a:rPr lang="en-US" altLang="en-US" sz="2800" b="1" i="1"/>
              <a:t>A</a:t>
            </a:r>
            <a:endParaRPr lang="en-US" altLang="en-US" sz="2800" b="1"/>
          </a:p>
        </p:txBody>
      </p:sp>
      <p:sp>
        <p:nvSpPr>
          <p:cNvPr id="38963" name="Rectangle 118"/>
          <p:cNvSpPr>
            <a:spLocks noChangeArrowheads="1"/>
          </p:cNvSpPr>
          <p:nvPr/>
        </p:nvSpPr>
        <p:spPr bwMode="auto">
          <a:xfrm>
            <a:off x="7164388" y="4246563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2</a:t>
            </a:r>
          </a:p>
        </p:txBody>
      </p:sp>
      <p:sp>
        <p:nvSpPr>
          <p:cNvPr id="38964" name="Rectangle 119"/>
          <p:cNvSpPr>
            <a:spLocks noChangeArrowheads="1"/>
          </p:cNvSpPr>
          <p:nvPr/>
        </p:nvSpPr>
        <p:spPr bwMode="auto">
          <a:xfrm>
            <a:off x="7292975" y="4105275"/>
            <a:ext cx="3000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)</a:t>
            </a:r>
          </a:p>
        </p:txBody>
      </p:sp>
      <p:sp>
        <p:nvSpPr>
          <p:cNvPr id="38965" name="Rectangle 149"/>
          <p:cNvSpPr>
            <a:spLocks noChangeArrowheads="1"/>
          </p:cNvSpPr>
          <p:nvPr/>
        </p:nvSpPr>
        <p:spPr bwMode="auto">
          <a:xfrm>
            <a:off x="2592388" y="4629150"/>
            <a:ext cx="2047875" cy="600075"/>
          </a:xfrm>
          <a:prstGeom prst="rect">
            <a:avLst/>
          </a:prstGeom>
          <a:solidFill>
            <a:srgbClr val="E59C19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66" name="Rectangle 150"/>
          <p:cNvSpPr>
            <a:spLocks noChangeArrowheads="1"/>
          </p:cNvSpPr>
          <p:nvPr/>
        </p:nvSpPr>
        <p:spPr bwMode="auto">
          <a:xfrm>
            <a:off x="3106738" y="4699000"/>
            <a:ext cx="754062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P</a:t>
            </a:r>
            <a:r>
              <a:rPr lang="en-US" altLang="en-US" sz="2800" b="1"/>
              <a:t>(</a:t>
            </a:r>
            <a:r>
              <a:rPr lang="en-US" altLang="en-US" sz="2800" b="1" i="1"/>
              <a:t>B</a:t>
            </a:r>
            <a:endParaRPr lang="en-US" altLang="en-US" sz="2800" b="1"/>
          </a:p>
        </p:txBody>
      </p:sp>
      <p:sp>
        <p:nvSpPr>
          <p:cNvPr id="38967" name="Rectangle 151"/>
          <p:cNvSpPr>
            <a:spLocks noChangeArrowheads="1"/>
          </p:cNvSpPr>
          <p:nvPr/>
        </p:nvSpPr>
        <p:spPr bwMode="auto">
          <a:xfrm>
            <a:off x="3706813" y="4840288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1</a:t>
            </a:r>
          </a:p>
        </p:txBody>
      </p:sp>
      <p:sp>
        <p:nvSpPr>
          <p:cNvPr id="38968" name="Rectangle 152"/>
          <p:cNvSpPr>
            <a:spLocks noChangeArrowheads="1"/>
          </p:cNvSpPr>
          <p:nvPr/>
        </p:nvSpPr>
        <p:spPr bwMode="auto">
          <a:xfrm>
            <a:off x="3835400" y="4699000"/>
            <a:ext cx="3000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38969" name="Rectangle 154"/>
          <p:cNvSpPr>
            <a:spLocks noChangeArrowheads="1"/>
          </p:cNvSpPr>
          <p:nvPr/>
        </p:nvSpPr>
        <p:spPr bwMode="auto">
          <a:xfrm>
            <a:off x="4635500" y="4648200"/>
            <a:ext cx="1919288" cy="581025"/>
          </a:xfrm>
          <a:prstGeom prst="rect">
            <a:avLst/>
          </a:prstGeom>
          <a:solidFill>
            <a:srgbClr val="E59C19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70" name="Rectangle 155"/>
          <p:cNvSpPr>
            <a:spLocks noChangeArrowheads="1"/>
          </p:cNvSpPr>
          <p:nvPr/>
        </p:nvSpPr>
        <p:spPr bwMode="auto">
          <a:xfrm>
            <a:off x="5064125" y="4699000"/>
            <a:ext cx="7540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 i="1"/>
              <a:t>P</a:t>
            </a:r>
            <a:r>
              <a:rPr lang="en-US" altLang="en-US" sz="2800" b="1"/>
              <a:t>(</a:t>
            </a:r>
            <a:r>
              <a:rPr lang="en-US" altLang="en-US" sz="2800" b="1" i="1"/>
              <a:t>B</a:t>
            </a:r>
            <a:endParaRPr lang="en-US" altLang="en-US" sz="2800" b="1"/>
          </a:p>
        </p:txBody>
      </p:sp>
      <p:sp>
        <p:nvSpPr>
          <p:cNvPr id="38971" name="Rectangle 156"/>
          <p:cNvSpPr>
            <a:spLocks noChangeArrowheads="1"/>
          </p:cNvSpPr>
          <p:nvPr/>
        </p:nvSpPr>
        <p:spPr bwMode="auto">
          <a:xfrm>
            <a:off x="5665788" y="4840288"/>
            <a:ext cx="3016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2</a:t>
            </a:r>
          </a:p>
        </p:txBody>
      </p:sp>
      <p:sp>
        <p:nvSpPr>
          <p:cNvPr id="38972" name="Rectangle 157"/>
          <p:cNvSpPr>
            <a:spLocks noChangeArrowheads="1"/>
          </p:cNvSpPr>
          <p:nvPr/>
        </p:nvSpPr>
        <p:spPr bwMode="auto">
          <a:xfrm>
            <a:off x="5794375" y="4699000"/>
            <a:ext cx="3000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)</a:t>
            </a:r>
          </a:p>
        </p:txBody>
      </p:sp>
      <p:sp>
        <p:nvSpPr>
          <p:cNvPr id="38973" name="Rectangle 159"/>
          <p:cNvSpPr>
            <a:spLocks noChangeArrowheads="1"/>
          </p:cNvSpPr>
          <p:nvPr/>
        </p:nvSpPr>
        <p:spPr bwMode="auto">
          <a:xfrm>
            <a:off x="6899275" y="4699000"/>
            <a:ext cx="3587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1</a:t>
            </a:r>
          </a:p>
        </p:txBody>
      </p:sp>
      <p:sp>
        <p:nvSpPr>
          <p:cNvPr id="38974" name="Rectangle 16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Event Probability Using </a:t>
            </a:r>
            <a:br>
              <a:rPr lang="en-US" altLang="en-US" b="1"/>
            </a:br>
            <a:r>
              <a:rPr lang="en-US" altLang="en-US" b="1"/>
              <a:t>Two–Way Table</a:t>
            </a:r>
          </a:p>
        </p:txBody>
      </p:sp>
      <p:sp>
        <p:nvSpPr>
          <p:cNvPr id="38975" name="Rectangle 161"/>
          <p:cNvSpPr>
            <a:spLocks noChangeArrowheads="1"/>
          </p:cNvSpPr>
          <p:nvPr/>
        </p:nvSpPr>
        <p:spPr bwMode="auto">
          <a:xfrm>
            <a:off x="757238" y="5519738"/>
            <a:ext cx="31337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Joint Probability</a:t>
            </a:r>
          </a:p>
        </p:txBody>
      </p:sp>
      <p:sp>
        <p:nvSpPr>
          <p:cNvPr id="38976" name="Rectangle 164"/>
          <p:cNvSpPr>
            <a:spLocks noChangeArrowheads="1"/>
          </p:cNvSpPr>
          <p:nvPr/>
        </p:nvSpPr>
        <p:spPr bwMode="auto">
          <a:xfrm>
            <a:off x="4719638" y="5519738"/>
            <a:ext cx="4352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Marginal (Simple) Probability</a:t>
            </a:r>
          </a:p>
        </p:txBody>
      </p:sp>
      <p:sp>
        <p:nvSpPr>
          <p:cNvPr id="38977" name="Line 166"/>
          <p:cNvSpPr>
            <a:spLocks noChangeShapeType="1"/>
          </p:cNvSpPr>
          <p:nvPr/>
        </p:nvSpPr>
        <p:spPr bwMode="auto">
          <a:xfrm>
            <a:off x="1474788" y="3429000"/>
            <a:ext cx="6172200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78" name="Line 167"/>
          <p:cNvSpPr>
            <a:spLocks noChangeShapeType="1"/>
          </p:cNvSpPr>
          <p:nvPr/>
        </p:nvSpPr>
        <p:spPr bwMode="auto">
          <a:xfrm>
            <a:off x="1462088" y="4060825"/>
            <a:ext cx="6172200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79" name="Line 168"/>
          <p:cNvSpPr>
            <a:spLocks noChangeShapeType="1"/>
          </p:cNvSpPr>
          <p:nvPr/>
        </p:nvSpPr>
        <p:spPr bwMode="auto">
          <a:xfrm>
            <a:off x="1462088" y="4645025"/>
            <a:ext cx="6172200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80" name="Line 169"/>
          <p:cNvSpPr>
            <a:spLocks noChangeShapeType="1"/>
          </p:cNvSpPr>
          <p:nvPr/>
        </p:nvSpPr>
        <p:spPr bwMode="auto">
          <a:xfrm>
            <a:off x="2620963" y="2422525"/>
            <a:ext cx="0" cy="281940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81" name="Line 170"/>
          <p:cNvSpPr>
            <a:spLocks noChangeShapeType="1"/>
          </p:cNvSpPr>
          <p:nvPr/>
        </p:nvSpPr>
        <p:spPr bwMode="auto">
          <a:xfrm>
            <a:off x="6535738" y="2424113"/>
            <a:ext cx="0" cy="281940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82" name="Rectangle 171"/>
          <p:cNvSpPr>
            <a:spLocks noChangeArrowheads="1"/>
          </p:cNvSpPr>
          <p:nvPr/>
        </p:nvSpPr>
        <p:spPr bwMode="auto">
          <a:xfrm>
            <a:off x="1371600" y="2438400"/>
            <a:ext cx="6257925" cy="2792413"/>
          </a:xfrm>
          <a:prstGeom prst="rect">
            <a:avLst/>
          </a:prstGeom>
          <a:noFill/>
          <a:ln w="38100">
            <a:solidFill>
              <a:srgbClr val="B88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83" name="Line 172"/>
          <p:cNvSpPr>
            <a:spLocks noChangeShapeType="1"/>
          </p:cNvSpPr>
          <p:nvPr/>
        </p:nvSpPr>
        <p:spPr bwMode="auto">
          <a:xfrm>
            <a:off x="2622550" y="2908300"/>
            <a:ext cx="3913188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84" name="Line 173"/>
          <p:cNvSpPr>
            <a:spLocks noChangeShapeType="1"/>
          </p:cNvSpPr>
          <p:nvPr/>
        </p:nvSpPr>
        <p:spPr bwMode="auto">
          <a:xfrm flipV="1">
            <a:off x="4616450" y="2922588"/>
            <a:ext cx="15875" cy="2308225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85" name="Line 163"/>
          <p:cNvSpPr>
            <a:spLocks noChangeShapeType="1"/>
          </p:cNvSpPr>
          <p:nvPr/>
        </p:nvSpPr>
        <p:spPr bwMode="auto">
          <a:xfrm flipH="1">
            <a:off x="1898650" y="4572000"/>
            <a:ext cx="1073150" cy="83185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86" name="Line 162"/>
          <p:cNvSpPr>
            <a:spLocks noChangeShapeType="1"/>
          </p:cNvSpPr>
          <p:nvPr/>
        </p:nvSpPr>
        <p:spPr bwMode="auto">
          <a:xfrm flipH="1">
            <a:off x="6242050" y="4502150"/>
            <a:ext cx="546100" cy="9017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87" name="Line 165"/>
          <p:cNvSpPr>
            <a:spLocks noChangeShapeType="1"/>
          </p:cNvSpPr>
          <p:nvPr/>
        </p:nvSpPr>
        <p:spPr bwMode="auto">
          <a:xfrm>
            <a:off x="4349750" y="5035550"/>
            <a:ext cx="596900" cy="4445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88" name="Rectangle 148"/>
          <p:cNvSpPr>
            <a:spLocks noChangeArrowheads="1"/>
          </p:cNvSpPr>
          <p:nvPr/>
        </p:nvSpPr>
        <p:spPr bwMode="auto">
          <a:xfrm>
            <a:off x="1519238" y="4710113"/>
            <a:ext cx="9906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Total</a:t>
            </a:r>
          </a:p>
        </p:txBody>
      </p:sp>
    </p:spTree>
    <p:extLst>
      <p:ext uri="{BB962C8B-B14F-4D97-AF65-F5344CB8AC3E}">
        <p14:creationId xmlns:p14="http://schemas.microsoft.com/office/powerpoint/2010/main" val="1232861684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6"/>
          <p:cNvSpPr>
            <a:spLocks noChangeArrowheads="1"/>
          </p:cNvSpPr>
          <p:nvPr/>
        </p:nvSpPr>
        <p:spPr bwMode="auto">
          <a:xfrm>
            <a:off x="4460875" y="2790825"/>
            <a:ext cx="10191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Color</a:t>
            </a:r>
          </a:p>
        </p:txBody>
      </p:sp>
      <p:sp>
        <p:nvSpPr>
          <p:cNvPr id="39939" name="Rectangle 30"/>
          <p:cNvSpPr>
            <a:spLocks noChangeArrowheads="1"/>
          </p:cNvSpPr>
          <p:nvPr/>
        </p:nvSpPr>
        <p:spPr bwMode="auto">
          <a:xfrm>
            <a:off x="2432050" y="3243263"/>
            <a:ext cx="923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Type</a:t>
            </a:r>
          </a:p>
        </p:txBody>
      </p:sp>
      <p:sp>
        <p:nvSpPr>
          <p:cNvPr id="39940" name="Rectangle 31"/>
          <p:cNvSpPr>
            <a:spLocks noChangeArrowheads="1"/>
          </p:cNvSpPr>
          <p:nvPr/>
        </p:nvSpPr>
        <p:spPr bwMode="auto">
          <a:xfrm>
            <a:off x="3981450" y="3289300"/>
            <a:ext cx="7064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Red</a:t>
            </a:r>
          </a:p>
        </p:txBody>
      </p:sp>
      <p:sp>
        <p:nvSpPr>
          <p:cNvPr id="39941" name="Rectangle 32"/>
          <p:cNvSpPr>
            <a:spLocks noChangeArrowheads="1"/>
          </p:cNvSpPr>
          <p:nvPr/>
        </p:nvSpPr>
        <p:spPr bwMode="auto">
          <a:xfrm>
            <a:off x="5129213" y="3289300"/>
            <a:ext cx="9255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Black</a:t>
            </a:r>
          </a:p>
        </p:txBody>
      </p:sp>
      <p:sp>
        <p:nvSpPr>
          <p:cNvPr id="39942" name="Rectangle 33"/>
          <p:cNvSpPr>
            <a:spLocks noChangeArrowheads="1"/>
          </p:cNvSpPr>
          <p:nvPr/>
        </p:nvSpPr>
        <p:spPr bwMode="auto">
          <a:xfrm>
            <a:off x="6299200" y="3243263"/>
            <a:ext cx="9620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Total</a:t>
            </a:r>
          </a:p>
        </p:txBody>
      </p:sp>
      <p:sp>
        <p:nvSpPr>
          <p:cNvPr id="39943" name="Rectangle 60"/>
          <p:cNvSpPr>
            <a:spLocks noChangeArrowheads="1"/>
          </p:cNvSpPr>
          <p:nvPr/>
        </p:nvSpPr>
        <p:spPr bwMode="auto">
          <a:xfrm>
            <a:off x="2111375" y="3768725"/>
            <a:ext cx="7334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Ace</a:t>
            </a:r>
          </a:p>
        </p:txBody>
      </p:sp>
      <p:sp>
        <p:nvSpPr>
          <p:cNvPr id="39944" name="Rectangle 61"/>
          <p:cNvSpPr>
            <a:spLocks noChangeArrowheads="1"/>
          </p:cNvSpPr>
          <p:nvPr/>
        </p:nvSpPr>
        <p:spPr bwMode="auto">
          <a:xfrm>
            <a:off x="3935413" y="3757613"/>
            <a:ext cx="7905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2/52</a:t>
            </a:r>
          </a:p>
        </p:txBody>
      </p:sp>
      <p:sp>
        <p:nvSpPr>
          <p:cNvPr id="39945" name="Rectangle 62"/>
          <p:cNvSpPr>
            <a:spLocks noChangeArrowheads="1"/>
          </p:cNvSpPr>
          <p:nvPr/>
        </p:nvSpPr>
        <p:spPr bwMode="auto">
          <a:xfrm>
            <a:off x="5197475" y="3757613"/>
            <a:ext cx="7905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2/52</a:t>
            </a:r>
          </a:p>
        </p:txBody>
      </p:sp>
      <p:sp>
        <p:nvSpPr>
          <p:cNvPr id="39946" name="Rectangle 63"/>
          <p:cNvSpPr>
            <a:spLocks noChangeArrowheads="1"/>
          </p:cNvSpPr>
          <p:nvPr/>
        </p:nvSpPr>
        <p:spPr bwMode="auto">
          <a:xfrm>
            <a:off x="6372225" y="3757613"/>
            <a:ext cx="7905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4/52</a:t>
            </a:r>
          </a:p>
        </p:txBody>
      </p:sp>
      <p:sp>
        <p:nvSpPr>
          <p:cNvPr id="39947" name="Rectangle 80"/>
          <p:cNvSpPr>
            <a:spLocks noChangeArrowheads="1"/>
          </p:cNvSpPr>
          <p:nvPr/>
        </p:nvSpPr>
        <p:spPr bwMode="auto">
          <a:xfrm>
            <a:off x="2111375" y="4325938"/>
            <a:ext cx="14573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Non-Ace</a:t>
            </a:r>
          </a:p>
        </p:txBody>
      </p:sp>
      <p:sp>
        <p:nvSpPr>
          <p:cNvPr id="39948" name="Rectangle 81"/>
          <p:cNvSpPr>
            <a:spLocks noChangeArrowheads="1"/>
          </p:cNvSpPr>
          <p:nvPr/>
        </p:nvSpPr>
        <p:spPr bwMode="auto">
          <a:xfrm>
            <a:off x="3840163" y="4314825"/>
            <a:ext cx="962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24/52</a:t>
            </a:r>
          </a:p>
        </p:txBody>
      </p:sp>
      <p:sp>
        <p:nvSpPr>
          <p:cNvPr id="39949" name="Rectangle 82"/>
          <p:cNvSpPr>
            <a:spLocks noChangeArrowheads="1"/>
          </p:cNvSpPr>
          <p:nvPr/>
        </p:nvSpPr>
        <p:spPr bwMode="auto">
          <a:xfrm>
            <a:off x="5102225" y="4314825"/>
            <a:ext cx="962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24/52</a:t>
            </a:r>
          </a:p>
        </p:txBody>
      </p:sp>
      <p:sp>
        <p:nvSpPr>
          <p:cNvPr id="39950" name="Rectangle 83"/>
          <p:cNvSpPr>
            <a:spLocks noChangeArrowheads="1"/>
          </p:cNvSpPr>
          <p:nvPr/>
        </p:nvSpPr>
        <p:spPr bwMode="auto">
          <a:xfrm>
            <a:off x="6276975" y="4314825"/>
            <a:ext cx="962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48/52</a:t>
            </a:r>
          </a:p>
        </p:txBody>
      </p:sp>
      <p:sp>
        <p:nvSpPr>
          <p:cNvPr id="39951" name="Rectangle 111"/>
          <p:cNvSpPr>
            <a:spLocks noChangeArrowheads="1"/>
          </p:cNvSpPr>
          <p:nvPr/>
        </p:nvSpPr>
        <p:spPr bwMode="auto">
          <a:xfrm>
            <a:off x="2111375" y="4884738"/>
            <a:ext cx="9620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Total</a:t>
            </a:r>
          </a:p>
        </p:txBody>
      </p:sp>
      <p:sp>
        <p:nvSpPr>
          <p:cNvPr id="39952" name="Rectangle 112"/>
          <p:cNvSpPr>
            <a:spLocks noChangeArrowheads="1"/>
          </p:cNvSpPr>
          <p:nvPr/>
        </p:nvSpPr>
        <p:spPr bwMode="auto">
          <a:xfrm>
            <a:off x="3840163" y="4873625"/>
            <a:ext cx="962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26/52</a:t>
            </a:r>
          </a:p>
        </p:txBody>
      </p:sp>
      <p:sp>
        <p:nvSpPr>
          <p:cNvPr id="39953" name="Rectangle 113"/>
          <p:cNvSpPr>
            <a:spLocks noChangeArrowheads="1"/>
          </p:cNvSpPr>
          <p:nvPr/>
        </p:nvSpPr>
        <p:spPr bwMode="auto">
          <a:xfrm>
            <a:off x="5102225" y="4873625"/>
            <a:ext cx="962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26/52</a:t>
            </a:r>
          </a:p>
        </p:txBody>
      </p:sp>
      <p:sp>
        <p:nvSpPr>
          <p:cNvPr id="39954" name="Rectangle 114"/>
          <p:cNvSpPr>
            <a:spLocks noChangeArrowheads="1"/>
          </p:cNvSpPr>
          <p:nvPr/>
        </p:nvSpPr>
        <p:spPr bwMode="auto">
          <a:xfrm>
            <a:off x="6276975" y="4873625"/>
            <a:ext cx="9620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 b="1"/>
              <a:t>52/52</a:t>
            </a:r>
          </a:p>
        </p:txBody>
      </p:sp>
      <p:sp>
        <p:nvSpPr>
          <p:cNvPr id="39955" name="Rectangle 11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Two–Way Table Example</a:t>
            </a:r>
          </a:p>
        </p:txBody>
      </p:sp>
      <p:sp>
        <p:nvSpPr>
          <p:cNvPr id="39956" name="Rectangle 116"/>
          <p:cNvSpPr>
            <a:spLocks noChangeArrowheads="1"/>
          </p:cNvSpPr>
          <p:nvPr/>
        </p:nvSpPr>
        <p:spPr bwMode="auto">
          <a:xfrm>
            <a:off x="376238" y="1709738"/>
            <a:ext cx="8239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8E0D30"/>
                </a:solidFill>
              </a:rPr>
              <a:t>Experiment:</a:t>
            </a:r>
            <a:r>
              <a:rPr lang="en-US" altLang="en-US"/>
              <a:t>  Draw 1 Card.  Note Kind &amp; Color.</a:t>
            </a:r>
          </a:p>
        </p:txBody>
      </p:sp>
      <p:sp>
        <p:nvSpPr>
          <p:cNvPr id="39957" name="Rectangle 117"/>
          <p:cNvSpPr>
            <a:spLocks noChangeArrowheads="1"/>
          </p:cNvSpPr>
          <p:nvPr/>
        </p:nvSpPr>
        <p:spPr bwMode="auto">
          <a:xfrm>
            <a:off x="7615238" y="4262438"/>
            <a:ext cx="11525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i="1"/>
              <a:t>P</a:t>
            </a:r>
            <a:r>
              <a:rPr lang="en-US" altLang="en-US" sz="2400"/>
              <a:t>(Ace)</a:t>
            </a:r>
          </a:p>
        </p:txBody>
      </p:sp>
      <p:sp>
        <p:nvSpPr>
          <p:cNvPr id="39958" name="Rectangle 118"/>
          <p:cNvSpPr>
            <a:spLocks noChangeArrowheads="1"/>
          </p:cNvSpPr>
          <p:nvPr/>
        </p:nvSpPr>
        <p:spPr bwMode="auto">
          <a:xfrm>
            <a:off x="5405438" y="5786438"/>
            <a:ext cx="26003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i="1"/>
              <a:t>P</a:t>
            </a:r>
            <a:r>
              <a:rPr lang="en-US" altLang="en-US" sz="2400"/>
              <a:t>(Ace </a:t>
            </a:r>
            <a:r>
              <a:rPr lang="en-US" altLang="en-US" sz="2400">
                <a:latin typeface="Symbol" panose="05050102010706020507" pitchFamily="18" charset="2"/>
              </a:rPr>
              <a:t></a:t>
            </a:r>
            <a:r>
              <a:rPr lang="en-US" altLang="en-US" sz="2400"/>
              <a:t> Red)</a:t>
            </a:r>
          </a:p>
        </p:txBody>
      </p:sp>
      <p:sp>
        <p:nvSpPr>
          <p:cNvPr id="39959" name="Rectangle 121"/>
          <p:cNvSpPr>
            <a:spLocks noChangeArrowheads="1"/>
          </p:cNvSpPr>
          <p:nvPr/>
        </p:nvSpPr>
        <p:spPr bwMode="auto">
          <a:xfrm>
            <a:off x="2205038" y="5786438"/>
            <a:ext cx="13049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P(Red)</a:t>
            </a:r>
          </a:p>
        </p:txBody>
      </p:sp>
      <p:sp>
        <p:nvSpPr>
          <p:cNvPr id="39960" name="Rectangle 123"/>
          <p:cNvSpPr>
            <a:spLocks noChangeArrowheads="1"/>
          </p:cNvSpPr>
          <p:nvPr/>
        </p:nvSpPr>
        <p:spPr bwMode="auto">
          <a:xfrm>
            <a:off x="2047875" y="2790825"/>
            <a:ext cx="5257800" cy="2619375"/>
          </a:xfrm>
          <a:prstGeom prst="rect">
            <a:avLst/>
          </a:prstGeom>
          <a:noFill/>
          <a:ln w="38100">
            <a:solidFill>
              <a:srgbClr val="B88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961" name="Line 124"/>
          <p:cNvSpPr>
            <a:spLocks noChangeShapeType="1"/>
          </p:cNvSpPr>
          <p:nvPr/>
        </p:nvSpPr>
        <p:spPr bwMode="auto">
          <a:xfrm>
            <a:off x="3752850" y="2781300"/>
            <a:ext cx="0" cy="2638425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2" name="Line 125"/>
          <p:cNvSpPr>
            <a:spLocks noChangeShapeType="1"/>
          </p:cNvSpPr>
          <p:nvPr/>
        </p:nvSpPr>
        <p:spPr bwMode="auto">
          <a:xfrm>
            <a:off x="2047875" y="3676650"/>
            <a:ext cx="5267325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3" name="Line 126"/>
          <p:cNvSpPr>
            <a:spLocks noChangeShapeType="1"/>
          </p:cNvSpPr>
          <p:nvPr/>
        </p:nvSpPr>
        <p:spPr bwMode="auto">
          <a:xfrm>
            <a:off x="2057400" y="4286250"/>
            <a:ext cx="5267325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4" name="Line 127"/>
          <p:cNvSpPr>
            <a:spLocks noChangeShapeType="1"/>
          </p:cNvSpPr>
          <p:nvPr/>
        </p:nvSpPr>
        <p:spPr bwMode="auto">
          <a:xfrm>
            <a:off x="2066925" y="4838700"/>
            <a:ext cx="5248275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5" name="Line 128"/>
          <p:cNvSpPr>
            <a:spLocks noChangeShapeType="1"/>
          </p:cNvSpPr>
          <p:nvPr/>
        </p:nvSpPr>
        <p:spPr bwMode="auto">
          <a:xfrm>
            <a:off x="3752850" y="3248025"/>
            <a:ext cx="2486025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6" name="Line 130"/>
          <p:cNvSpPr>
            <a:spLocks noChangeShapeType="1"/>
          </p:cNvSpPr>
          <p:nvPr/>
        </p:nvSpPr>
        <p:spPr bwMode="auto">
          <a:xfrm>
            <a:off x="6248400" y="2800350"/>
            <a:ext cx="0" cy="259080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7" name="Line 131"/>
          <p:cNvSpPr>
            <a:spLocks noChangeShapeType="1"/>
          </p:cNvSpPr>
          <p:nvPr/>
        </p:nvSpPr>
        <p:spPr bwMode="auto">
          <a:xfrm flipV="1">
            <a:off x="5019675" y="3676650"/>
            <a:ext cx="9525" cy="1724025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68" name="Line 119"/>
          <p:cNvSpPr>
            <a:spLocks noChangeShapeType="1"/>
          </p:cNvSpPr>
          <p:nvPr/>
        </p:nvSpPr>
        <p:spPr bwMode="auto">
          <a:xfrm>
            <a:off x="4730750" y="4121150"/>
            <a:ext cx="673100" cy="16637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9" name="Line 120"/>
          <p:cNvSpPr>
            <a:spLocks noChangeShapeType="1"/>
          </p:cNvSpPr>
          <p:nvPr/>
        </p:nvSpPr>
        <p:spPr bwMode="auto">
          <a:xfrm>
            <a:off x="7086600" y="4114800"/>
            <a:ext cx="527050" cy="37465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70" name="Line 122"/>
          <p:cNvSpPr>
            <a:spLocks noChangeShapeType="1"/>
          </p:cNvSpPr>
          <p:nvPr/>
        </p:nvSpPr>
        <p:spPr bwMode="auto">
          <a:xfrm flipH="1">
            <a:off x="3422650" y="5340350"/>
            <a:ext cx="546100" cy="6731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113394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5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Thinking Challenge</a:t>
            </a:r>
          </a:p>
        </p:txBody>
      </p:sp>
      <p:sp>
        <p:nvSpPr>
          <p:cNvPr id="40963" name="Rectangle 116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marL="609600" indent="-609600">
              <a:buClr>
                <a:srgbClr val="8E0D30"/>
              </a:buClr>
              <a:buFontTx/>
              <a:buAutoNum type="arabicPeriod"/>
            </a:pPr>
            <a:endParaRPr lang="en-US" altLang="en-US" dirty="0"/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</a:rPr>
              <a:t>P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A</a:t>
            </a:r>
            <a:r>
              <a:rPr lang="en-US" altLang="en-US" dirty="0">
                <a:latin typeface="Times New Roman" panose="02020603050405020304" pitchFamily="18" charset="0"/>
              </a:rPr>
              <a:t>) =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</a:rPr>
              <a:t>P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D</a:t>
            </a:r>
            <a:r>
              <a:rPr lang="en-US" altLang="en-US" dirty="0">
                <a:latin typeface="Times New Roman" panose="02020603050405020304" pitchFamily="18" charset="0"/>
              </a:rPr>
              <a:t>) =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</a:rPr>
              <a:t>P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C</a:t>
            </a:r>
            <a:r>
              <a:rPr lang="en-US" altLang="en-US" dirty="0"/>
              <a:t> </a:t>
            </a:r>
            <a:r>
              <a:rPr lang="en-US" altLang="en-US" dirty="0">
                <a:latin typeface="Symbol" panose="05050102010706020507" pitchFamily="18" charset="2"/>
              </a:rPr>
              <a:t></a:t>
            </a:r>
            <a:r>
              <a:rPr lang="en-US" altLang="en-US" dirty="0"/>
              <a:t> </a:t>
            </a:r>
            <a:r>
              <a:rPr lang="en-US" altLang="en-US" i="1" dirty="0">
                <a:latin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</a:rPr>
              <a:t>) =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</a:rPr>
              <a:t>P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A</a:t>
            </a:r>
            <a:r>
              <a:rPr lang="en-US" altLang="en-US" dirty="0"/>
              <a:t> </a:t>
            </a:r>
            <a:r>
              <a:rPr lang="en-US" altLang="en-US" dirty="0">
                <a:latin typeface="Symbol" panose="05050102010706020507" pitchFamily="18" charset="2"/>
              </a:rPr>
              <a:t></a:t>
            </a:r>
            <a:r>
              <a:rPr lang="en-US" altLang="en-US" dirty="0"/>
              <a:t> </a:t>
            </a:r>
            <a:r>
              <a:rPr lang="en-US" altLang="en-US" i="1" dirty="0">
                <a:latin typeface="Times New Roman" panose="02020603050405020304" pitchFamily="18" charset="0"/>
              </a:rPr>
              <a:t>D</a:t>
            </a:r>
            <a:r>
              <a:rPr lang="en-US" altLang="en-US" dirty="0">
                <a:latin typeface="Times New Roman" panose="02020603050405020304" pitchFamily="18" charset="0"/>
              </a:rPr>
              <a:t>) =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i="1" dirty="0">
                <a:latin typeface="Times New Roman" panose="02020603050405020304" pitchFamily="18" charset="0"/>
              </a:rPr>
              <a:t>P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B</a:t>
            </a:r>
            <a:r>
              <a:rPr lang="en-US" altLang="en-US" dirty="0"/>
              <a:t> </a:t>
            </a:r>
            <a:r>
              <a:rPr lang="en-US" altLang="en-US" dirty="0">
                <a:latin typeface="Symbol" panose="05050102010706020507" pitchFamily="18" charset="2"/>
              </a:rPr>
              <a:t></a:t>
            </a:r>
            <a:r>
              <a:rPr lang="en-US" altLang="en-US" dirty="0"/>
              <a:t> </a:t>
            </a:r>
            <a:r>
              <a:rPr lang="en-US" altLang="en-US" i="1" dirty="0">
                <a:latin typeface="Times New Roman" panose="02020603050405020304" pitchFamily="18" charset="0"/>
              </a:rPr>
              <a:t>D</a:t>
            </a:r>
            <a:r>
              <a:rPr lang="en-US" altLang="en-US" dirty="0">
                <a:latin typeface="Times New Roman" panose="02020603050405020304" pitchFamily="18" charset="0"/>
              </a:rPr>
              <a:t>) =</a:t>
            </a:r>
          </a:p>
        </p:txBody>
      </p:sp>
      <p:grpSp>
        <p:nvGrpSpPr>
          <p:cNvPr id="40964" name="Group 125"/>
          <p:cNvGrpSpPr>
            <a:grpSpLocks/>
          </p:cNvGrpSpPr>
          <p:nvPr/>
        </p:nvGrpSpPr>
        <p:grpSpPr bwMode="auto">
          <a:xfrm>
            <a:off x="4065588" y="2895600"/>
            <a:ext cx="4449762" cy="2570163"/>
            <a:chOff x="2561" y="1824"/>
            <a:chExt cx="2803" cy="1619"/>
          </a:xfrm>
        </p:grpSpPr>
        <p:sp>
          <p:nvSpPr>
            <p:cNvPr id="40966" name="Rectangle 16"/>
            <p:cNvSpPr>
              <a:spLocks noChangeArrowheads="1"/>
            </p:cNvSpPr>
            <p:nvPr/>
          </p:nvSpPr>
          <p:spPr bwMode="auto">
            <a:xfrm>
              <a:off x="3739" y="1827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40967" name="Rectangle 30"/>
            <p:cNvSpPr>
              <a:spLocks noChangeArrowheads="1"/>
            </p:cNvSpPr>
            <p:nvPr/>
          </p:nvSpPr>
          <p:spPr bwMode="auto">
            <a:xfrm>
              <a:off x="2695" y="2112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40968" name="Rectangle 31"/>
            <p:cNvSpPr>
              <a:spLocks noChangeArrowheads="1"/>
            </p:cNvSpPr>
            <p:nvPr/>
          </p:nvSpPr>
          <p:spPr bwMode="auto">
            <a:xfrm>
              <a:off x="3698" y="2112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C</a:t>
              </a:r>
              <a:endParaRPr lang="en-US" altLang="en-US" sz="2800" b="1"/>
            </a:p>
          </p:txBody>
        </p:sp>
        <p:sp>
          <p:nvSpPr>
            <p:cNvPr id="40969" name="Rectangle 32"/>
            <p:cNvSpPr>
              <a:spLocks noChangeArrowheads="1"/>
            </p:cNvSpPr>
            <p:nvPr/>
          </p:nvSpPr>
          <p:spPr bwMode="auto">
            <a:xfrm>
              <a:off x="4257" y="2112"/>
              <a:ext cx="27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D</a:t>
              </a:r>
            </a:p>
          </p:txBody>
        </p:sp>
        <p:sp>
          <p:nvSpPr>
            <p:cNvPr id="40970" name="Rectangle 33"/>
            <p:cNvSpPr>
              <a:spLocks noChangeArrowheads="1"/>
            </p:cNvSpPr>
            <p:nvPr/>
          </p:nvSpPr>
          <p:spPr bwMode="auto">
            <a:xfrm>
              <a:off x="4684" y="2112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40971" name="Rectangle 60"/>
            <p:cNvSpPr>
              <a:spLocks noChangeArrowheads="1"/>
            </p:cNvSpPr>
            <p:nvPr/>
          </p:nvSpPr>
          <p:spPr bwMode="auto">
            <a:xfrm>
              <a:off x="2918" y="2436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A</a:t>
              </a:r>
            </a:p>
          </p:txBody>
        </p:sp>
        <p:sp>
          <p:nvSpPr>
            <p:cNvPr id="40972" name="Rectangle 61"/>
            <p:cNvSpPr>
              <a:spLocks noChangeArrowheads="1"/>
            </p:cNvSpPr>
            <p:nvPr/>
          </p:nvSpPr>
          <p:spPr bwMode="auto">
            <a:xfrm>
              <a:off x="3717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40973" name="Rectangle 62"/>
            <p:cNvSpPr>
              <a:spLocks noChangeArrowheads="1"/>
            </p:cNvSpPr>
            <p:nvPr/>
          </p:nvSpPr>
          <p:spPr bwMode="auto">
            <a:xfrm>
              <a:off x="4274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2</a:t>
              </a:r>
            </a:p>
          </p:txBody>
        </p:sp>
        <p:sp>
          <p:nvSpPr>
            <p:cNvPr id="40974" name="Rectangle 63"/>
            <p:cNvSpPr>
              <a:spLocks noChangeArrowheads="1"/>
            </p:cNvSpPr>
            <p:nvPr/>
          </p:nvSpPr>
          <p:spPr bwMode="auto">
            <a:xfrm>
              <a:off x="4886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6</a:t>
              </a:r>
            </a:p>
          </p:txBody>
        </p:sp>
        <p:sp>
          <p:nvSpPr>
            <p:cNvPr id="40975" name="Rectangle 80"/>
            <p:cNvSpPr>
              <a:spLocks noChangeArrowheads="1"/>
            </p:cNvSpPr>
            <p:nvPr/>
          </p:nvSpPr>
          <p:spPr bwMode="auto">
            <a:xfrm>
              <a:off x="2913" y="2777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B</a:t>
              </a:r>
              <a:endParaRPr lang="en-US" altLang="en-US" sz="2800" b="1"/>
            </a:p>
          </p:txBody>
        </p:sp>
        <p:sp>
          <p:nvSpPr>
            <p:cNvPr id="40976" name="Rectangle 81"/>
            <p:cNvSpPr>
              <a:spLocks noChangeArrowheads="1"/>
            </p:cNvSpPr>
            <p:nvPr/>
          </p:nvSpPr>
          <p:spPr bwMode="auto">
            <a:xfrm>
              <a:off x="3717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</a:t>
              </a:r>
            </a:p>
          </p:txBody>
        </p:sp>
        <p:sp>
          <p:nvSpPr>
            <p:cNvPr id="40977" name="Rectangle 82"/>
            <p:cNvSpPr>
              <a:spLocks noChangeArrowheads="1"/>
            </p:cNvSpPr>
            <p:nvPr/>
          </p:nvSpPr>
          <p:spPr bwMode="auto">
            <a:xfrm>
              <a:off x="4274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3</a:t>
              </a:r>
            </a:p>
          </p:txBody>
        </p:sp>
        <p:sp>
          <p:nvSpPr>
            <p:cNvPr id="40978" name="Rectangle 83"/>
            <p:cNvSpPr>
              <a:spLocks noChangeArrowheads="1"/>
            </p:cNvSpPr>
            <p:nvPr/>
          </p:nvSpPr>
          <p:spPr bwMode="auto">
            <a:xfrm>
              <a:off x="4886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40979" name="Rectangle 111"/>
            <p:cNvSpPr>
              <a:spLocks noChangeArrowheads="1"/>
            </p:cNvSpPr>
            <p:nvPr/>
          </p:nvSpPr>
          <p:spPr bwMode="auto">
            <a:xfrm>
              <a:off x="2561" y="3118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40980" name="Rectangle 112"/>
            <p:cNvSpPr>
              <a:spLocks noChangeArrowheads="1"/>
            </p:cNvSpPr>
            <p:nvPr/>
          </p:nvSpPr>
          <p:spPr bwMode="auto">
            <a:xfrm>
              <a:off x="3717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40981" name="Rectangle 113"/>
            <p:cNvSpPr>
              <a:spLocks noChangeArrowheads="1"/>
            </p:cNvSpPr>
            <p:nvPr/>
          </p:nvSpPr>
          <p:spPr bwMode="auto">
            <a:xfrm>
              <a:off x="4274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40982" name="Rectangle 114"/>
            <p:cNvSpPr>
              <a:spLocks noChangeArrowheads="1"/>
            </p:cNvSpPr>
            <p:nvPr/>
          </p:nvSpPr>
          <p:spPr bwMode="auto">
            <a:xfrm>
              <a:off x="4823" y="3111"/>
              <a:ext cx="33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10</a:t>
              </a:r>
            </a:p>
          </p:txBody>
        </p:sp>
        <p:sp>
          <p:nvSpPr>
            <p:cNvPr id="40983" name="Line 117"/>
            <p:cNvSpPr>
              <a:spLocks noChangeShapeType="1"/>
            </p:cNvSpPr>
            <p:nvPr/>
          </p:nvSpPr>
          <p:spPr bwMode="auto">
            <a:xfrm>
              <a:off x="2574" y="2760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4" name="Line 118"/>
            <p:cNvSpPr>
              <a:spLocks noChangeShapeType="1"/>
            </p:cNvSpPr>
            <p:nvPr/>
          </p:nvSpPr>
          <p:spPr bwMode="auto">
            <a:xfrm>
              <a:off x="2568" y="2418"/>
              <a:ext cx="279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5" name="Line 119"/>
            <p:cNvSpPr>
              <a:spLocks noChangeShapeType="1"/>
            </p:cNvSpPr>
            <p:nvPr/>
          </p:nvSpPr>
          <p:spPr bwMode="auto">
            <a:xfrm>
              <a:off x="2568" y="3102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6" name="Rectangle 120"/>
            <p:cNvSpPr>
              <a:spLocks noChangeArrowheads="1"/>
            </p:cNvSpPr>
            <p:nvPr/>
          </p:nvSpPr>
          <p:spPr bwMode="auto">
            <a:xfrm>
              <a:off x="2568" y="1830"/>
              <a:ext cx="2796" cy="1608"/>
            </a:xfrm>
            <a:prstGeom prst="rect">
              <a:avLst/>
            </a:prstGeom>
            <a:noFill/>
            <a:ln w="38100">
              <a:solidFill>
                <a:srgbClr val="B88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0987" name="Line 121"/>
            <p:cNvSpPr>
              <a:spLocks noChangeShapeType="1"/>
            </p:cNvSpPr>
            <p:nvPr/>
          </p:nvSpPr>
          <p:spPr bwMode="auto">
            <a:xfrm>
              <a:off x="3546" y="1824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8" name="Line 122"/>
            <p:cNvSpPr>
              <a:spLocks noChangeShapeType="1"/>
            </p:cNvSpPr>
            <p:nvPr/>
          </p:nvSpPr>
          <p:spPr bwMode="auto">
            <a:xfrm>
              <a:off x="4644" y="1830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9" name="Line 123"/>
            <p:cNvSpPr>
              <a:spLocks noChangeShapeType="1"/>
            </p:cNvSpPr>
            <p:nvPr/>
          </p:nvSpPr>
          <p:spPr bwMode="auto">
            <a:xfrm>
              <a:off x="3546" y="2124"/>
              <a:ext cx="108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0" name="Line 124"/>
            <p:cNvSpPr>
              <a:spLocks noChangeShapeType="1"/>
            </p:cNvSpPr>
            <p:nvPr/>
          </p:nvSpPr>
          <p:spPr bwMode="auto">
            <a:xfrm>
              <a:off x="4110" y="2418"/>
              <a:ext cx="0" cy="1014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965" name="Text Box 126"/>
          <p:cNvSpPr txBox="1">
            <a:spLocks noChangeArrowheads="1"/>
          </p:cNvSpPr>
          <p:nvPr/>
        </p:nvSpPr>
        <p:spPr bwMode="auto">
          <a:xfrm>
            <a:off x="457200" y="1124743"/>
            <a:ext cx="6781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What’s the Probability?</a:t>
            </a:r>
          </a:p>
        </p:txBody>
      </p:sp>
    </p:spTree>
    <p:extLst>
      <p:ext uri="{BB962C8B-B14F-4D97-AF65-F5344CB8AC3E}">
        <p14:creationId xmlns:p14="http://schemas.microsoft.com/office/powerpoint/2010/main" val="2637541465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Solution*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marL="609600" indent="-609600">
              <a:buClr>
                <a:srgbClr val="8E0D30"/>
              </a:buClr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The Probabilities Are: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) = 6/10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</a:rPr>
              <a:t>) = 5/10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C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 1/10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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</a:rPr>
              <a:t>) = 9/10</a:t>
            </a:r>
          </a:p>
          <a:p>
            <a:pPr marL="609600" indent="-609600">
              <a:spcBef>
                <a:spcPct val="4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</a:rPr>
              <a:t>) = 3/10</a:t>
            </a:r>
          </a:p>
        </p:txBody>
      </p:sp>
      <p:grpSp>
        <p:nvGrpSpPr>
          <p:cNvPr id="41988" name="Group 246"/>
          <p:cNvGrpSpPr>
            <a:grpSpLocks/>
          </p:cNvGrpSpPr>
          <p:nvPr/>
        </p:nvGrpSpPr>
        <p:grpSpPr bwMode="auto">
          <a:xfrm>
            <a:off x="4313238" y="2895600"/>
            <a:ext cx="4449762" cy="2570163"/>
            <a:chOff x="2561" y="1824"/>
            <a:chExt cx="2803" cy="1619"/>
          </a:xfrm>
        </p:grpSpPr>
        <p:sp>
          <p:nvSpPr>
            <p:cNvPr id="41989" name="Rectangle 247"/>
            <p:cNvSpPr>
              <a:spLocks noChangeArrowheads="1"/>
            </p:cNvSpPr>
            <p:nvPr/>
          </p:nvSpPr>
          <p:spPr bwMode="auto">
            <a:xfrm>
              <a:off x="3739" y="1827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41990" name="Rectangle 248"/>
            <p:cNvSpPr>
              <a:spLocks noChangeArrowheads="1"/>
            </p:cNvSpPr>
            <p:nvPr/>
          </p:nvSpPr>
          <p:spPr bwMode="auto">
            <a:xfrm>
              <a:off x="2695" y="2112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41991" name="Rectangle 249"/>
            <p:cNvSpPr>
              <a:spLocks noChangeArrowheads="1"/>
            </p:cNvSpPr>
            <p:nvPr/>
          </p:nvSpPr>
          <p:spPr bwMode="auto">
            <a:xfrm>
              <a:off x="3698" y="2112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C</a:t>
              </a:r>
              <a:endParaRPr lang="en-US" altLang="en-US" sz="2800" b="1"/>
            </a:p>
          </p:txBody>
        </p:sp>
        <p:sp>
          <p:nvSpPr>
            <p:cNvPr id="41992" name="Rectangle 250"/>
            <p:cNvSpPr>
              <a:spLocks noChangeArrowheads="1"/>
            </p:cNvSpPr>
            <p:nvPr/>
          </p:nvSpPr>
          <p:spPr bwMode="auto">
            <a:xfrm>
              <a:off x="4257" y="2112"/>
              <a:ext cx="27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D</a:t>
              </a:r>
              <a:endParaRPr lang="en-US" altLang="en-US" sz="2800" b="1"/>
            </a:p>
          </p:txBody>
        </p:sp>
        <p:sp>
          <p:nvSpPr>
            <p:cNvPr id="41993" name="Rectangle 251"/>
            <p:cNvSpPr>
              <a:spLocks noChangeArrowheads="1"/>
            </p:cNvSpPr>
            <p:nvPr/>
          </p:nvSpPr>
          <p:spPr bwMode="auto">
            <a:xfrm>
              <a:off x="4684" y="2112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41994" name="Rectangle 252"/>
            <p:cNvSpPr>
              <a:spLocks noChangeArrowheads="1"/>
            </p:cNvSpPr>
            <p:nvPr/>
          </p:nvSpPr>
          <p:spPr bwMode="auto">
            <a:xfrm>
              <a:off x="2918" y="2436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A</a:t>
              </a:r>
              <a:endParaRPr lang="en-US" altLang="en-US" sz="2800" b="1"/>
            </a:p>
          </p:txBody>
        </p:sp>
        <p:sp>
          <p:nvSpPr>
            <p:cNvPr id="41995" name="Rectangle 253"/>
            <p:cNvSpPr>
              <a:spLocks noChangeArrowheads="1"/>
            </p:cNvSpPr>
            <p:nvPr/>
          </p:nvSpPr>
          <p:spPr bwMode="auto">
            <a:xfrm>
              <a:off x="3717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41996" name="Rectangle 254"/>
            <p:cNvSpPr>
              <a:spLocks noChangeArrowheads="1"/>
            </p:cNvSpPr>
            <p:nvPr/>
          </p:nvSpPr>
          <p:spPr bwMode="auto">
            <a:xfrm>
              <a:off x="4274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2</a:t>
              </a:r>
            </a:p>
          </p:txBody>
        </p:sp>
        <p:sp>
          <p:nvSpPr>
            <p:cNvPr id="41997" name="Rectangle 255"/>
            <p:cNvSpPr>
              <a:spLocks noChangeArrowheads="1"/>
            </p:cNvSpPr>
            <p:nvPr/>
          </p:nvSpPr>
          <p:spPr bwMode="auto">
            <a:xfrm>
              <a:off x="4886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6</a:t>
              </a:r>
            </a:p>
          </p:txBody>
        </p:sp>
        <p:sp>
          <p:nvSpPr>
            <p:cNvPr id="41998" name="Rectangle 256"/>
            <p:cNvSpPr>
              <a:spLocks noChangeArrowheads="1"/>
            </p:cNvSpPr>
            <p:nvPr/>
          </p:nvSpPr>
          <p:spPr bwMode="auto">
            <a:xfrm>
              <a:off x="2913" y="2777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B</a:t>
              </a:r>
              <a:endParaRPr lang="en-US" altLang="en-US" sz="2800" b="1"/>
            </a:p>
          </p:txBody>
        </p:sp>
        <p:sp>
          <p:nvSpPr>
            <p:cNvPr id="41999" name="Rectangle 257"/>
            <p:cNvSpPr>
              <a:spLocks noChangeArrowheads="1"/>
            </p:cNvSpPr>
            <p:nvPr/>
          </p:nvSpPr>
          <p:spPr bwMode="auto">
            <a:xfrm>
              <a:off x="3717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</a:t>
              </a:r>
            </a:p>
          </p:txBody>
        </p:sp>
        <p:sp>
          <p:nvSpPr>
            <p:cNvPr id="42000" name="Rectangle 258"/>
            <p:cNvSpPr>
              <a:spLocks noChangeArrowheads="1"/>
            </p:cNvSpPr>
            <p:nvPr/>
          </p:nvSpPr>
          <p:spPr bwMode="auto">
            <a:xfrm>
              <a:off x="4274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3</a:t>
              </a:r>
            </a:p>
          </p:txBody>
        </p:sp>
        <p:sp>
          <p:nvSpPr>
            <p:cNvPr id="42001" name="Rectangle 259"/>
            <p:cNvSpPr>
              <a:spLocks noChangeArrowheads="1"/>
            </p:cNvSpPr>
            <p:nvPr/>
          </p:nvSpPr>
          <p:spPr bwMode="auto">
            <a:xfrm>
              <a:off x="4886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42002" name="Rectangle 260"/>
            <p:cNvSpPr>
              <a:spLocks noChangeArrowheads="1"/>
            </p:cNvSpPr>
            <p:nvPr/>
          </p:nvSpPr>
          <p:spPr bwMode="auto">
            <a:xfrm>
              <a:off x="2561" y="3118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42003" name="Rectangle 261"/>
            <p:cNvSpPr>
              <a:spLocks noChangeArrowheads="1"/>
            </p:cNvSpPr>
            <p:nvPr/>
          </p:nvSpPr>
          <p:spPr bwMode="auto">
            <a:xfrm>
              <a:off x="3717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42004" name="Rectangle 262"/>
            <p:cNvSpPr>
              <a:spLocks noChangeArrowheads="1"/>
            </p:cNvSpPr>
            <p:nvPr/>
          </p:nvSpPr>
          <p:spPr bwMode="auto">
            <a:xfrm>
              <a:off x="4274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42005" name="Rectangle 263"/>
            <p:cNvSpPr>
              <a:spLocks noChangeArrowheads="1"/>
            </p:cNvSpPr>
            <p:nvPr/>
          </p:nvSpPr>
          <p:spPr bwMode="auto">
            <a:xfrm>
              <a:off x="4823" y="3111"/>
              <a:ext cx="33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10</a:t>
              </a:r>
            </a:p>
          </p:txBody>
        </p:sp>
        <p:sp>
          <p:nvSpPr>
            <p:cNvPr id="42006" name="Line 264"/>
            <p:cNvSpPr>
              <a:spLocks noChangeShapeType="1"/>
            </p:cNvSpPr>
            <p:nvPr/>
          </p:nvSpPr>
          <p:spPr bwMode="auto">
            <a:xfrm>
              <a:off x="2574" y="2760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7" name="Line 265"/>
            <p:cNvSpPr>
              <a:spLocks noChangeShapeType="1"/>
            </p:cNvSpPr>
            <p:nvPr/>
          </p:nvSpPr>
          <p:spPr bwMode="auto">
            <a:xfrm>
              <a:off x="2568" y="2418"/>
              <a:ext cx="279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8" name="Line 266"/>
            <p:cNvSpPr>
              <a:spLocks noChangeShapeType="1"/>
            </p:cNvSpPr>
            <p:nvPr/>
          </p:nvSpPr>
          <p:spPr bwMode="auto">
            <a:xfrm>
              <a:off x="2568" y="3102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9" name="Rectangle 267"/>
            <p:cNvSpPr>
              <a:spLocks noChangeArrowheads="1"/>
            </p:cNvSpPr>
            <p:nvPr/>
          </p:nvSpPr>
          <p:spPr bwMode="auto">
            <a:xfrm>
              <a:off x="2568" y="1830"/>
              <a:ext cx="2796" cy="1608"/>
            </a:xfrm>
            <a:prstGeom prst="rect">
              <a:avLst/>
            </a:prstGeom>
            <a:noFill/>
            <a:ln w="38100">
              <a:solidFill>
                <a:srgbClr val="B88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42010" name="Line 268"/>
            <p:cNvSpPr>
              <a:spLocks noChangeShapeType="1"/>
            </p:cNvSpPr>
            <p:nvPr/>
          </p:nvSpPr>
          <p:spPr bwMode="auto">
            <a:xfrm>
              <a:off x="3546" y="1824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1" name="Line 269"/>
            <p:cNvSpPr>
              <a:spLocks noChangeShapeType="1"/>
            </p:cNvSpPr>
            <p:nvPr/>
          </p:nvSpPr>
          <p:spPr bwMode="auto">
            <a:xfrm>
              <a:off x="4644" y="1830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2" name="Line 270"/>
            <p:cNvSpPr>
              <a:spLocks noChangeShapeType="1"/>
            </p:cNvSpPr>
            <p:nvPr/>
          </p:nvSpPr>
          <p:spPr bwMode="auto">
            <a:xfrm>
              <a:off x="3546" y="2124"/>
              <a:ext cx="108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13" name="Line 271"/>
            <p:cNvSpPr>
              <a:spLocks noChangeShapeType="1"/>
            </p:cNvSpPr>
            <p:nvPr/>
          </p:nvSpPr>
          <p:spPr bwMode="auto">
            <a:xfrm>
              <a:off x="4110" y="2418"/>
              <a:ext cx="0" cy="1014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2781489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>
                <a:solidFill>
                  <a:srgbClr val="8E0D30"/>
                </a:solidFill>
              </a:rPr>
              <a:t>3.3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0700" y="3048000"/>
            <a:ext cx="8242300" cy="3017838"/>
          </a:xfrm>
        </p:spPr>
        <p:txBody>
          <a:bodyPr lIns="90488" tIns="44450" rIns="90488" bIns="44450"/>
          <a:lstStyle/>
          <a:p>
            <a:pPr marL="0" indent="0" algn="ctr">
              <a:buFontTx/>
              <a:buNone/>
            </a:pPr>
            <a:r>
              <a:rPr lang="en-US" altLang="en-US" sz="4200" b="1" dirty="0">
                <a:solidFill>
                  <a:srgbClr val="141413"/>
                </a:solidFill>
              </a:rPr>
              <a:t>Complementary Events</a:t>
            </a:r>
            <a:endParaRPr lang="en-US" altLang="en-US" sz="4200" dirty="0">
              <a:solidFill>
                <a:srgbClr val="1414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918676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9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Complementary Events</a:t>
            </a:r>
          </a:p>
        </p:txBody>
      </p:sp>
      <p:sp>
        <p:nvSpPr>
          <p:cNvPr id="47198" name="Rectangle 9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6096000" cy="1905000"/>
          </a:xfrm>
          <a:noFill/>
        </p:spPr>
        <p:txBody>
          <a:bodyPr lIns="90488" tIns="44450" rIns="90488" bIns="44450"/>
          <a:lstStyle/>
          <a:p>
            <a:pPr marL="119063" indent="-119063">
              <a:lnSpc>
                <a:spcPct val="90000"/>
              </a:lnSpc>
              <a:buFontTx/>
              <a:buNone/>
            </a:pPr>
            <a:r>
              <a:rPr lang="en-US" altLang="en-US" sz="2800" b="1" dirty="0"/>
              <a:t>Complement of Event </a:t>
            </a:r>
            <a:r>
              <a:rPr lang="en-US" altLang="en-US" sz="2800" b="1" i="1" dirty="0"/>
              <a:t>A</a:t>
            </a:r>
            <a:endParaRPr lang="en-US" altLang="en-US" sz="2800" b="1" dirty="0"/>
          </a:p>
          <a:p>
            <a:pPr marL="682625" lvl="2" indent="-334963">
              <a:lnSpc>
                <a:spcPct val="90000"/>
              </a:lnSpc>
              <a:buClr>
                <a:srgbClr val="8E0D30"/>
              </a:buClr>
            </a:pPr>
            <a:r>
              <a:rPr lang="en-US" altLang="en-US" sz="2800" dirty="0"/>
              <a:t>The event that </a:t>
            </a:r>
            <a:r>
              <a:rPr lang="en-US" altLang="en-US" sz="2800" i="1" dirty="0"/>
              <a:t>A</a:t>
            </a:r>
            <a:r>
              <a:rPr lang="en-US" altLang="en-US" sz="2800" dirty="0"/>
              <a:t> does not occur</a:t>
            </a:r>
          </a:p>
          <a:p>
            <a:pPr marL="682625" lvl="2" indent="-334963">
              <a:lnSpc>
                <a:spcPct val="90000"/>
              </a:lnSpc>
              <a:buClr>
                <a:srgbClr val="8E0D30"/>
              </a:buClr>
            </a:pPr>
            <a:r>
              <a:rPr lang="en-US" altLang="en-US" sz="2800" dirty="0"/>
              <a:t>All events not in </a:t>
            </a:r>
            <a:r>
              <a:rPr lang="en-US" altLang="en-US" sz="2800" i="1" dirty="0"/>
              <a:t>A</a:t>
            </a:r>
            <a:endParaRPr lang="en-US" altLang="en-US" sz="2800" b="1" baseline="30000" dirty="0"/>
          </a:p>
          <a:p>
            <a:pPr marL="682625" lvl="2" indent="-334963">
              <a:lnSpc>
                <a:spcPct val="90000"/>
              </a:lnSpc>
              <a:buClr>
                <a:srgbClr val="8E0D30"/>
              </a:buClr>
            </a:pPr>
            <a:r>
              <a:rPr lang="en-US" altLang="en-US" sz="2800" dirty="0"/>
              <a:t>Denote complement of </a:t>
            </a:r>
            <a:r>
              <a:rPr lang="en-US" altLang="en-US" sz="2800" i="1" dirty="0"/>
              <a:t>A</a:t>
            </a:r>
            <a:r>
              <a:rPr lang="en-US" altLang="en-US" sz="2800" dirty="0"/>
              <a:t> by  </a:t>
            </a:r>
            <a:r>
              <a:rPr lang="en-US" altLang="en-US" sz="2800" b="1" i="1" dirty="0"/>
              <a:t>A</a:t>
            </a:r>
            <a:r>
              <a:rPr lang="en-US" altLang="en-US" sz="2800" b="1" i="1" baseline="30000" dirty="0"/>
              <a:t>C</a:t>
            </a:r>
          </a:p>
        </p:txBody>
      </p:sp>
      <p:grpSp>
        <p:nvGrpSpPr>
          <p:cNvPr id="2" name="Group 106"/>
          <p:cNvGrpSpPr>
            <a:grpSpLocks/>
          </p:cNvGrpSpPr>
          <p:nvPr/>
        </p:nvGrpSpPr>
        <p:grpSpPr bwMode="auto">
          <a:xfrm>
            <a:off x="2133600" y="3581400"/>
            <a:ext cx="5145088" cy="2667000"/>
            <a:chOff x="1344" y="2448"/>
            <a:chExt cx="3241" cy="1680"/>
          </a:xfrm>
        </p:grpSpPr>
        <p:sp>
          <p:nvSpPr>
            <p:cNvPr id="44037" name="Freeform 104"/>
            <p:cNvSpPr>
              <a:spLocks/>
            </p:cNvSpPr>
            <p:nvPr/>
          </p:nvSpPr>
          <p:spPr bwMode="auto">
            <a:xfrm>
              <a:off x="2400" y="2688"/>
              <a:ext cx="1027" cy="1024"/>
            </a:xfrm>
            <a:custGeom>
              <a:avLst/>
              <a:gdLst>
                <a:gd name="T0" fmla="*/ 0 w 1027"/>
                <a:gd name="T1" fmla="*/ 513 h 1024"/>
                <a:gd name="T2" fmla="*/ 6 w 1027"/>
                <a:gd name="T3" fmla="*/ 435 h 1024"/>
                <a:gd name="T4" fmla="*/ 23 w 1027"/>
                <a:gd name="T5" fmla="*/ 360 h 1024"/>
                <a:gd name="T6" fmla="*/ 52 w 1027"/>
                <a:gd name="T7" fmla="*/ 288 h 1024"/>
                <a:gd name="T8" fmla="*/ 90 w 1027"/>
                <a:gd name="T9" fmla="*/ 222 h 1024"/>
                <a:gd name="T10" fmla="*/ 139 w 1027"/>
                <a:gd name="T11" fmla="*/ 161 h 1024"/>
                <a:gd name="T12" fmla="*/ 193 w 1027"/>
                <a:gd name="T13" fmla="*/ 110 h 1024"/>
                <a:gd name="T14" fmla="*/ 257 w 1027"/>
                <a:gd name="T15" fmla="*/ 66 h 1024"/>
                <a:gd name="T16" fmla="*/ 326 w 1027"/>
                <a:gd name="T17" fmla="*/ 35 h 1024"/>
                <a:gd name="T18" fmla="*/ 401 w 1027"/>
                <a:gd name="T19" fmla="*/ 12 h 1024"/>
                <a:gd name="T20" fmla="*/ 476 w 1027"/>
                <a:gd name="T21" fmla="*/ 0 h 1024"/>
                <a:gd name="T22" fmla="*/ 550 w 1027"/>
                <a:gd name="T23" fmla="*/ 0 h 1024"/>
                <a:gd name="T24" fmla="*/ 628 w 1027"/>
                <a:gd name="T25" fmla="*/ 12 h 1024"/>
                <a:gd name="T26" fmla="*/ 700 w 1027"/>
                <a:gd name="T27" fmla="*/ 35 h 1024"/>
                <a:gd name="T28" fmla="*/ 769 w 1027"/>
                <a:gd name="T29" fmla="*/ 66 h 1024"/>
                <a:gd name="T30" fmla="*/ 833 w 1027"/>
                <a:gd name="T31" fmla="*/ 110 h 1024"/>
                <a:gd name="T32" fmla="*/ 890 w 1027"/>
                <a:gd name="T33" fmla="*/ 161 h 1024"/>
                <a:gd name="T34" fmla="*/ 936 w 1027"/>
                <a:gd name="T35" fmla="*/ 222 h 1024"/>
                <a:gd name="T36" fmla="*/ 977 w 1027"/>
                <a:gd name="T37" fmla="*/ 288 h 1024"/>
                <a:gd name="T38" fmla="*/ 1003 w 1027"/>
                <a:gd name="T39" fmla="*/ 360 h 1024"/>
                <a:gd name="T40" fmla="*/ 1020 w 1027"/>
                <a:gd name="T41" fmla="*/ 435 h 1024"/>
                <a:gd name="T42" fmla="*/ 1026 w 1027"/>
                <a:gd name="T43" fmla="*/ 513 h 1024"/>
                <a:gd name="T44" fmla="*/ 1020 w 1027"/>
                <a:gd name="T45" fmla="*/ 588 h 1024"/>
                <a:gd name="T46" fmla="*/ 1003 w 1027"/>
                <a:gd name="T47" fmla="*/ 663 h 1024"/>
                <a:gd name="T48" fmla="*/ 977 w 1027"/>
                <a:gd name="T49" fmla="*/ 735 h 1024"/>
                <a:gd name="T50" fmla="*/ 936 w 1027"/>
                <a:gd name="T51" fmla="*/ 801 h 1024"/>
                <a:gd name="T52" fmla="*/ 890 w 1027"/>
                <a:gd name="T53" fmla="*/ 861 h 1024"/>
                <a:gd name="T54" fmla="*/ 833 w 1027"/>
                <a:gd name="T55" fmla="*/ 913 h 1024"/>
                <a:gd name="T56" fmla="*/ 769 w 1027"/>
                <a:gd name="T57" fmla="*/ 956 h 1024"/>
                <a:gd name="T58" fmla="*/ 700 w 1027"/>
                <a:gd name="T59" fmla="*/ 988 h 1024"/>
                <a:gd name="T60" fmla="*/ 628 w 1027"/>
                <a:gd name="T61" fmla="*/ 1011 h 1024"/>
                <a:gd name="T62" fmla="*/ 550 w 1027"/>
                <a:gd name="T63" fmla="*/ 1023 h 1024"/>
                <a:gd name="T64" fmla="*/ 476 w 1027"/>
                <a:gd name="T65" fmla="*/ 1023 h 1024"/>
                <a:gd name="T66" fmla="*/ 401 w 1027"/>
                <a:gd name="T67" fmla="*/ 1011 h 1024"/>
                <a:gd name="T68" fmla="*/ 326 w 1027"/>
                <a:gd name="T69" fmla="*/ 988 h 1024"/>
                <a:gd name="T70" fmla="*/ 257 w 1027"/>
                <a:gd name="T71" fmla="*/ 956 h 1024"/>
                <a:gd name="T72" fmla="*/ 193 w 1027"/>
                <a:gd name="T73" fmla="*/ 913 h 1024"/>
                <a:gd name="T74" fmla="*/ 139 w 1027"/>
                <a:gd name="T75" fmla="*/ 861 h 1024"/>
                <a:gd name="T76" fmla="*/ 90 w 1027"/>
                <a:gd name="T77" fmla="*/ 801 h 1024"/>
                <a:gd name="T78" fmla="*/ 52 w 1027"/>
                <a:gd name="T79" fmla="*/ 735 h 1024"/>
                <a:gd name="T80" fmla="*/ 23 w 1027"/>
                <a:gd name="T81" fmla="*/ 663 h 1024"/>
                <a:gd name="T82" fmla="*/ 6 w 1027"/>
                <a:gd name="T83" fmla="*/ 588 h 1024"/>
                <a:gd name="T84" fmla="*/ 0 w 1027"/>
                <a:gd name="T85" fmla="*/ 513 h 10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27"/>
                <a:gd name="T130" fmla="*/ 0 h 1024"/>
                <a:gd name="T131" fmla="*/ 1027 w 1027"/>
                <a:gd name="T132" fmla="*/ 1024 h 102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27" h="1024">
                  <a:moveTo>
                    <a:pt x="0" y="513"/>
                  </a:moveTo>
                  <a:lnTo>
                    <a:pt x="6" y="435"/>
                  </a:lnTo>
                  <a:lnTo>
                    <a:pt x="23" y="360"/>
                  </a:lnTo>
                  <a:lnTo>
                    <a:pt x="52" y="288"/>
                  </a:lnTo>
                  <a:lnTo>
                    <a:pt x="90" y="222"/>
                  </a:lnTo>
                  <a:lnTo>
                    <a:pt x="139" y="161"/>
                  </a:lnTo>
                  <a:lnTo>
                    <a:pt x="193" y="110"/>
                  </a:lnTo>
                  <a:lnTo>
                    <a:pt x="257" y="66"/>
                  </a:lnTo>
                  <a:lnTo>
                    <a:pt x="326" y="35"/>
                  </a:lnTo>
                  <a:lnTo>
                    <a:pt x="401" y="12"/>
                  </a:lnTo>
                  <a:lnTo>
                    <a:pt x="476" y="0"/>
                  </a:lnTo>
                  <a:lnTo>
                    <a:pt x="550" y="0"/>
                  </a:lnTo>
                  <a:lnTo>
                    <a:pt x="628" y="12"/>
                  </a:lnTo>
                  <a:lnTo>
                    <a:pt x="700" y="35"/>
                  </a:lnTo>
                  <a:lnTo>
                    <a:pt x="769" y="66"/>
                  </a:lnTo>
                  <a:lnTo>
                    <a:pt x="833" y="110"/>
                  </a:lnTo>
                  <a:lnTo>
                    <a:pt x="890" y="161"/>
                  </a:lnTo>
                  <a:lnTo>
                    <a:pt x="936" y="222"/>
                  </a:lnTo>
                  <a:lnTo>
                    <a:pt x="977" y="288"/>
                  </a:lnTo>
                  <a:lnTo>
                    <a:pt x="1003" y="360"/>
                  </a:lnTo>
                  <a:lnTo>
                    <a:pt x="1020" y="435"/>
                  </a:lnTo>
                  <a:lnTo>
                    <a:pt x="1026" y="513"/>
                  </a:lnTo>
                  <a:lnTo>
                    <a:pt x="1020" y="588"/>
                  </a:lnTo>
                  <a:lnTo>
                    <a:pt x="1003" y="663"/>
                  </a:lnTo>
                  <a:lnTo>
                    <a:pt x="977" y="735"/>
                  </a:lnTo>
                  <a:lnTo>
                    <a:pt x="936" y="801"/>
                  </a:lnTo>
                  <a:lnTo>
                    <a:pt x="890" y="861"/>
                  </a:lnTo>
                  <a:lnTo>
                    <a:pt x="833" y="913"/>
                  </a:lnTo>
                  <a:lnTo>
                    <a:pt x="769" y="956"/>
                  </a:lnTo>
                  <a:lnTo>
                    <a:pt x="700" y="988"/>
                  </a:lnTo>
                  <a:lnTo>
                    <a:pt x="628" y="1011"/>
                  </a:lnTo>
                  <a:lnTo>
                    <a:pt x="550" y="1023"/>
                  </a:lnTo>
                  <a:lnTo>
                    <a:pt x="476" y="1023"/>
                  </a:lnTo>
                  <a:lnTo>
                    <a:pt x="401" y="1011"/>
                  </a:lnTo>
                  <a:lnTo>
                    <a:pt x="326" y="988"/>
                  </a:lnTo>
                  <a:lnTo>
                    <a:pt x="257" y="956"/>
                  </a:lnTo>
                  <a:lnTo>
                    <a:pt x="193" y="913"/>
                  </a:lnTo>
                  <a:lnTo>
                    <a:pt x="139" y="861"/>
                  </a:lnTo>
                  <a:lnTo>
                    <a:pt x="90" y="801"/>
                  </a:lnTo>
                  <a:lnTo>
                    <a:pt x="52" y="735"/>
                  </a:lnTo>
                  <a:lnTo>
                    <a:pt x="23" y="663"/>
                  </a:lnTo>
                  <a:lnTo>
                    <a:pt x="6" y="588"/>
                  </a:lnTo>
                  <a:lnTo>
                    <a:pt x="0" y="513"/>
                  </a:lnTo>
                </a:path>
              </a:pathLst>
            </a:custGeom>
            <a:solidFill>
              <a:srgbClr val="FFFFFF"/>
            </a:solidFill>
            <a:ln w="38100" cap="rnd" cmpd="sng">
              <a:solidFill>
                <a:srgbClr val="DD4D2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38" name="Freeform 98"/>
            <p:cNvSpPr>
              <a:spLocks/>
            </p:cNvSpPr>
            <p:nvPr/>
          </p:nvSpPr>
          <p:spPr bwMode="auto">
            <a:xfrm>
              <a:off x="1344" y="2448"/>
              <a:ext cx="3241" cy="1649"/>
            </a:xfrm>
            <a:custGeom>
              <a:avLst/>
              <a:gdLst>
                <a:gd name="T0" fmla="*/ 0 w 3241"/>
                <a:gd name="T1" fmla="*/ 1648 h 1649"/>
                <a:gd name="T2" fmla="*/ 3240 w 3241"/>
                <a:gd name="T3" fmla="*/ 1648 h 1649"/>
                <a:gd name="T4" fmla="*/ 3240 w 3241"/>
                <a:gd name="T5" fmla="*/ 0 h 1649"/>
                <a:gd name="T6" fmla="*/ 0 w 3241"/>
                <a:gd name="T7" fmla="*/ 0 h 1649"/>
                <a:gd name="T8" fmla="*/ 0 w 3241"/>
                <a:gd name="T9" fmla="*/ 1648 h 16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41"/>
                <a:gd name="T16" fmla="*/ 0 h 1649"/>
                <a:gd name="T17" fmla="*/ 3241 w 3241"/>
                <a:gd name="T18" fmla="*/ 1649 h 16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41" h="1649">
                  <a:moveTo>
                    <a:pt x="0" y="1648"/>
                  </a:moveTo>
                  <a:lnTo>
                    <a:pt x="3240" y="1648"/>
                  </a:lnTo>
                  <a:lnTo>
                    <a:pt x="3240" y="0"/>
                  </a:lnTo>
                  <a:lnTo>
                    <a:pt x="0" y="0"/>
                  </a:lnTo>
                  <a:lnTo>
                    <a:pt x="0" y="1648"/>
                  </a:lnTo>
                </a:path>
              </a:pathLst>
            </a:custGeom>
            <a:solidFill>
              <a:srgbClr val="FFF1CE"/>
            </a:solidFill>
            <a:ln w="50800" cap="rnd" cmpd="sng">
              <a:solidFill>
                <a:srgbClr val="FFCC4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39" name="Freeform 99"/>
            <p:cNvSpPr>
              <a:spLocks/>
            </p:cNvSpPr>
            <p:nvPr/>
          </p:nvSpPr>
          <p:spPr bwMode="auto">
            <a:xfrm>
              <a:off x="2400" y="2688"/>
              <a:ext cx="1027" cy="1024"/>
            </a:xfrm>
            <a:custGeom>
              <a:avLst/>
              <a:gdLst>
                <a:gd name="T0" fmla="*/ 0 w 1027"/>
                <a:gd name="T1" fmla="*/ 513 h 1024"/>
                <a:gd name="T2" fmla="*/ 6 w 1027"/>
                <a:gd name="T3" fmla="*/ 435 h 1024"/>
                <a:gd name="T4" fmla="*/ 23 w 1027"/>
                <a:gd name="T5" fmla="*/ 360 h 1024"/>
                <a:gd name="T6" fmla="*/ 52 w 1027"/>
                <a:gd name="T7" fmla="*/ 288 h 1024"/>
                <a:gd name="T8" fmla="*/ 90 w 1027"/>
                <a:gd name="T9" fmla="*/ 222 h 1024"/>
                <a:gd name="T10" fmla="*/ 139 w 1027"/>
                <a:gd name="T11" fmla="*/ 161 h 1024"/>
                <a:gd name="T12" fmla="*/ 193 w 1027"/>
                <a:gd name="T13" fmla="*/ 110 h 1024"/>
                <a:gd name="T14" fmla="*/ 257 w 1027"/>
                <a:gd name="T15" fmla="*/ 66 h 1024"/>
                <a:gd name="T16" fmla="*/ 326 w 1027"/>
                <a:gd name="T17" fmla="*/ 35 h 1024"/>
                <a:gd name="T18" fmla="*/ 401 w 1027"/>
                <a:gd name="T19" fmla="*/ 12 h 1024"/>
                <a:gd name="T20" fmla="*/ 476 w 1027"/>
                <a:gd name="T21" fmla="*/ 0 h 1024"/>
                <a:gd name="T22" fmla="*/ 550 w 1027"/>
                <a:gd name="T23" fmla="*/ 0 h 1024"/>
                <a:gd name="T24" fmla="*/ 628 w 1027"/>
                <a:gd name="T25" fmla="*/ 12 h 1024"/>
                <a:gd name="T26" fmla="*/ 700 w 1027"/>
                <a:gd name="T27" fmla="*/ 35 h 1024"/>
                <a:gd name="T28" fmla="*/ 769 w 1027"/>
                <a:gd name="T29" fmla="*/ 66 h 1024"/>
                <a:gd name="T30" fmla="*/ 833 w 1027"/>
                <a:gd name="T31" fmla="*/ 110 h 1024"/>
                <a:gd name="T32" fmla="*/ 890 w 1027"/>
                <a:gd name="T33" fmla="*/ 161 h 1024"/>
                <a:gd name="T34" fmla="*/ 936 w 1027"/>
                <a:gd name="T35" fmla="*/ 222 h 1024"/>
                <a:gd name="T36" fmla="*/ 977 w 1027"/>
                <a:gd name="T37" fmla="*/ 288 h 1024"/>
                <a:gd name="T38" fmla="*/ 1003 w 1027"/>
                <a:gd name="T39" fmla="*/ 360 h 1024"/>
                <a:gd name="T40" fmla="*/ 1020 w 1027"/>
                <a:gd name="T41" fmla="*/ 435 h 1024"/>
                <a:gd name="T42" fmla="*/ 1026 w 1027"/>
                <a:gd name="T43" fmla="*/ 513 h 1024"/>
                <a:gd name="T44" fmla="*/ 1020 w 1027"/>
                <a:gd name="T45" fmla="*/ 588 h 1024"/>
                <a:gd name="T46" fmla="*/ 1003 w 1027"/>
                <a:gd name="T47" fmla="*/ 663 h 1024"/>
                <a:gd name="T48" fmla="*/ 977 w 1027"/>
                <a:gd name="T49" fmla="*/ 735 h 1024"/>
                <a:gd name="T50" fmla="*/ 936 w 1027"/>
                <a:gd name="T51" fmla="*/ 801 h 1024"/>
                <a:gd name="T52" fmla="*/ 890 w 1027"/>
                <a:gd name="T53" fmla="*/ 861 h 1024"/>
                <a:gd name="T54" fmla="*/ 833 w 1027"/>
                <a:gd name="T55" fmla="*/ 913 h 1024"/>
                <a:gd name="T56" fmla="*/ 769 w 1027"/>
                <a:gd name="T57" fmla="*/ 956 h 1024"/>
                <a:gd name="T58" fmla="*/ 700 w 1027"/>
                <a:gd name="T59" fmla="*/ 988 h 1024"/>
                <a:gd name="T60" fmla="*/ 628 w 1027"/>
                <a:gd name="T61" fmla="*/ 1011 h 1024"/>
                <a:gd name="T62" fmla="*/ 550 w 1027"/>
                <a:gd name="T63" fmla="*/ 1023 h 1024"/>
                <a:gd name="T64" fmla="*/ 476 w 1027"/>
                <a:gd name="T65" fmla="*/ 1023 h 1024"/>
                <a:gd name="T66" fmla="*/ 401 w 1027"/>
                <a:gd name="T67" fmla="*/ 1011 h 1024"/>
                <a:gd name="T68" fmla="*/ 326 w 1027"/>
                <a:gd name="T69" fmla="*/ 988 h 1024"/>
                <a:gd name="T70" fmla="*/ 257 w 1027"/>
                <a:gd name="T71" fmla="*/ 956 h 1024"/>
                <a:gd name="T72" fmla="*/ 193 w 1027"/>
                <a:gd name="T73" fmla="*/ 913 h 1024"/>
                <a:gd name="T74" fmla="*/ 139 w 1027"/>
                <a:gd name="T75" fmla="*/ 861 h 1024"/>
                <a:gd name="T76" fmla="*/ 90 w 1027"/>
                <a:gd name="T77" fmla="*/ 801 h 1024"/>
                <a:gd name="T78" fmla="*/ 52 w 1027"/>
                <a:gd name="T79" fmla="*/ 735 h 1024"/>
                <a:gd name="T80" fmla="*/ 23 w 1027"/>
                <a:gd name="T81" fmla="*/ 663 h 1024"/>
                <a:gd name="T82" fmla="*/ 6 w 1027"/>
                <a:gd name="T83" fmla="*/ 588 h 1024"/>
                <a:gd name="T84" fmla="*/ 0 w 1027"/>
                <a:gd name="T85" fmla="*/ 513 h 10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27"/>
                <a:gd name="T130" fmla="*/ 0 h 1024"/>
                <a:gd name="T131" fmla="*/ 1027 w 1027"/>
                <a:gd name="T132" fmla="*/ 1024 h 102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27" h="1024">
                  <a:moveTo>
                    <a:pt x="0" y="513"/>
                  </a:moveTo>
                  <a:lnTo>
                    <a:pt x="6" y="435"/>
                  </a:lnTo>
                  <a:lnTo>
                    <a:pt x="23" y="360"/>
                  </a:lnTo>
                  <a:lnTo>
                    <a:pt x="52" y="288"/>
                  </a:lnTo>
                  <a:lnTo>
                    <a:pt x="90" y="222"/>
                  </a:lnTo>
                  <a:lnTo>
                    <a:pt x="139" y="161"/>
                  </a:lnTo>
                  <a:lnTo>
                    <a:pt x="193" y="110"/>
                  </a:lnTo>
                  <a:lnTo>
                    <a:pt x="257" y="66"/>
                  </a:lnTo>
                  <a:lnTo>
                    <a:pt x="326" y="35"/>
                  </a:lnTo>
                  <a:lnTo>
                    <a:pt x="401" y="12"/>
                  </a:lnTo>
                  <a:lnTo>
                    <a:pt x="476" y="0"/>
                  </a:lnTo>
                  <a:lnTo>
                    <a:pt x="550" y="0"/>
                  </a:lnTo>
                  <a:lnTo>
                    <a:pt x="628" y="12"/>
                  </a:lnTo>
                  <a:lnTo>
                    <a:pt x="700" y="35"/>
                  </a:lnTo>
                  <a:lnTo>
                    <a:pt x="769" y="66"/>
                  </a:lnTo>
                  <a:lnTo>
                    <a:pt x="833" y="110"/>
                  </a:lnTo>
                  <a:lnTo>
                    <a:pt x="890" y="161"/>
                  </a:lnTo>
                  <a:lnTo>
                    <a:pt x="936" y="222"/>
                  </a:lnTo>
                  <a:lnTo>
                    <a:pt x="977" y="288"/>
                  </a:lnTo>
                  <a:lnTo>
                    <a:pt x="1003" y="360"/>
                  </a:lnTo>
                  <a:lnTo>
                    <a:pt x="1020" y="435"/>
                  </a:lnTo>
                  <a:lnTo>
                    <a:pt x="1026" y="513"/>
                  </a:lnTo>
                  <a:lnTo>
                    <a:pt x="1020" y="588"/>
                  </a:lnTo>
                  <a:lnTo>
                    <a:pt x="1003" y="663"/>
                  </a:lnTo>
                  <a:lnTo>
                    <a:pt x="977" y="735"/>
                  </a:lnTo>
                  <a:lnTo>
                    <a:pt x="936" y="801"/>
                  </a:lnTo>
                  <a:lnTo>
                    <a:pt x="890" y="861"/>
                  </a:lnTo>
                  <a:lnTo>
                    <a:pt x="833" y="913"/>
                  </a:lnTo>
                  <a:lnTo>
                    <a:pt x="769" y="956"/>
                  </a:lnTo>
                  <a:lnTo>
                    <a:pt x="700" y="988"/>
                  </a:lnTo>
                  <a:lnTo>
                    <a:pt x="628" y="1011"/>
                  </a:lnTo>
                  <a:lnTo>
                    <a:pt x="550" y="1023"/>
                  </a:lnTo>
                  <a:lnTo>
                    <a:pt x="476" y="1023"/>
                  </a:lnTo>
                  <a:lnTo>
                    <a:pt x="401" y="1011"/>
                  </a:lnTo>
                  <a:lnTo>
                    <a:pt x="326" y="988"/>
                  </a:lnTo>
                  <a:lnTo>
                    <a:pt x="257" y="956"/>
                  </a:lnTo>
                  <a:lnTo>
                    <a:pt x="193" y="913"/>
                  </a:lnTo>
                  <a:lnTo>
                    <a:pt x="139" y="861"/>
                  </a:lnTo>
                  <a:lnTo>
                    <a:pt x="90" y="801"/>
                  </a:lnTo>
                  <a:lnTo>
                    <a:pt x="52" y="735"/>
                  </a:lnTo>
                  <a:lnTo>
                    <a:pt x="23" y="663"/>
                  </a:lnTo>
                  <a:lnTo>
                    <a:pt x="6" y="588"/>
                  </a:lnTo>
                  <a:lnTo>
                    <a:pt x="0" y="513"/>
                  </a:lnTo>
                </a:path>
              </a:pathLst>
            </a:custGeom>
            <a:solidFill>
              <a:srgbClr val="E47146">
                <a:alpha val="70195"/>
              </a:srgbClr>
            </a:solidFill>
            <a:ln w="38100" cap="rnd" cmpd="sng">
              <a:solidFill>
                <a:srgbClr val="DD4D2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0" name="Rectangle 100"/>
            <p:cNvSpPr>
              <a:spLocks noChangeArrowheads="1"/>
            </p:cNvSpPr>
            <p:nvPr/>
          </p:nvSpPr>
          <p:spPr bwMode="auto">
            <a:xfrm>
              <a:off x="4224" y="3640"/>
              <a:ext cx="354" cy="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4500" b="1" i="1">
                  <a:latin typeface="Arial" panose="020B0604020202020204" pitchFamily="34" charset="0"/>
                </a:rPr>
                <a:t>S</a:t>
              </a:r>
            </a:p>
          </p:txBody>
        </p:sp>
        <p:sp>
          <p:nvSpPr>
            <p:cNvPr id="44041" name="Rectangle 101"/>
            <p:cNvSpPr>
              <a:spLocks noChangeArrowheads="1"/>
            </p:cNvSpPr>
            <p:nvPr/>
          </p:nvSpPr>
          <p:spPr bwMode="auto">
            <a:xfrm>
              <a:off x="3744" y="2640"/>
              <a:ext cx="461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3600" b="1" i="1">
                  <a:latin typeface="Arial" panose="020B0604020202020204" pitchFamily="34" charset="0"/>
                </a:rPr>
                <a:t>A</a:t>
              </a:r>
              <a:r>
                <a:rPr lang="en-US" altLang="en-US" sz="3600" b="1" i="1" baseline="30000">
                  <a:latin typeface="Arial" panose="020B0604020202020204" pitchFamily="34" charset="0"/>
                </a:rPr>
                <a:t>C</a:t>
              </a:r>
              <a:endParaRPr lang="en-US" altLang="en-US" sz="3600" b="1" baseline="30000">
                <a:latin typeface="Arial" panose="020B0604020202020204" pitchFamily="34" charset="0"/>
              </a:endParaRPr>
            </a:p>
          </p:txBody>
        </p:sp>
        <p:sp>
          <p:nvSpPr>
            <p:cNvPr id="44042" name="Rectangle 103"/>
            <p:cNvSpPr>
              <a:spLocks noChangeArrowheads="1"/>
            </p:cNvSpPr>
            <p:nvPr/>
          </p:nvSpPr>
          <p:spPr bwMode="auto">
            <a:xfrm>
              <a:off x="2736" y="2976"/>
              <a:ext cx="322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3600" b="1" i="1">
                  <a:latin typeface="Arial" panose="020B0604020202020204" pitchFamily="34" charset="0"/>
                </a:rPr>
                <a:t>A</a:t>
              </a:r>
              <a:endParaRPr lang="en-US" altLang="en-US" sz="3600" b="1" baseline="3000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074092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7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98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Rule of Complements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82000" cy="1905000"/>
          </a:xfrm>
          <a:noFill/>
        </p:spPr>
        <p:txBody>
          <a:bodyPr lIns="90488" tIns="44450" rIns="90488" bIns="44450"/>
          <a:lstStyle/>
          <a:p>
            <a:pPr marL="119063" indent="-119063">
              <a:lnSpc>
                <a:spcPct val="90000"/>
              </a:lnSpc>
              <a:buFontTx/>
              <a:buNone/>
            </a:pPr>
            <a:r>
              <a:rPr lang="en-US" altLang="en-US" sz="2800" dirty="0"/>
              <a:t>The sum of the probabilities of complementary events equals 1:</a:t>
            </a:r>
            <a:endParaRPr lang="en-US" altLang="en-US" sz="2800" b="1" dirty="0"/>
          </a:p>
          <a:p>
            <a:pPr marL="682625" lvl="2" indent="-334963">
              <a:lnSpc>
                <a:spcPct val="90000"/>
              </a:lnSpc>
              <a:buClr>
                <a:srgbClr val="8E0D30"/>
              </a:buClr>
            </a:pPr>
            <a:endParaRPr lang="en-US" altLang="en-US" sz="2800" b="1" baseline="30000" dirty="0"/>
          </a:p>
          <a:p>
            <a:pPr marL="682625" lvl="2" indent="-334963">
              <a:lnSpc>
                <a:spcPct val="90000"/>
              </a:lnSpc>
              <a:buClr>
                <a:srgbClr val="8E0D30"/>
              </a:buClr>
              <a:buFontTx/>
              <a:buNone/>
            </a:pPr>
            <a:r>
              <a:rPr lang="en-US" altLang="en-US" sz="2800" b="1" i="1" dirty="0"/>
              <a:t>				P</a:t>
            </a:r>
            <a:r>
              <a:rPr lang="en-US" altLang="en-US" sz="2800" b="1" dirty="0"/>
              <a:t>(</a:t>
            </a:r>
            <a:r>
              <a:rPr lang="en-US" altLang="en-US" sz="2800" b="1" i="1" dirty="0"/>
              <a:t>A</a:t>
            </a:r>
            <a:r>
              <a:rPr lang="en-US" altLang="en-US" sz="2800" b="1" dirty="0"/>
              <a:t>) + </a:t>
            </a:r>
            <a:r>
              <a:rPr lang="en-US" altLang="en-US" sz="2800" b="1" i="1" dirty="0"/>
              <a:t>P</a:t>
            </a:r>
            <a:r>
              <a:rPr lang="en-US" altLang="en-US" sz="2800" b="1" dirty="0"/>
              <a:t>(</a:t>
            </a:r>
            <a:r>
              <a:rPr lang="en-US" altLang="en-US" sz="2800" b="1" i="1" dirty="0"/>
              <a:t>A</a:t>
            </a:r>
            <a:r>
              <a:rPr lang="en-US" altLang="en-US" sz="2800" b="1" i="1" baseline="30000" dirty="0"/>
              <a:t>C</a:t>
            </a:r>
            <a:r>
              <a:rPr lang="en-US" altLang="en-US" sz="2800" b="1" dirty="0"/>
              <a:t>) = 1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133600" y="3581400"/>
            <a:ext cx="5145088" cy="2674938"/>
            <a:chOff x="1344" y="2448"/>
            <a:chExt cx="3241" cy="1685"/>
          </a:xfrm>
        </p:grpSpPr>
        <p:sp>
          <p:nvSpPr>
            <p:cNvPr id="45061" name="Freeform 5"/>
            <p:cNvSpPr>
              <a:spLocks/>
            </p:cNvSpPr>
            <p:nvPr/>
          </p:nvSpPr>
          <p:spPr bwMode="auto">
            <a:xfrm>
              <a:off x="2400" y="2688"/>
              <a:ext cx="1027" cy="1024"/>
            </a:xfrm>
            <a:custGeom>
              <a:avLst/>
              <a:gdLst>
                <a:gd name="T0" fmla="*/ 0 w 1027"/>
                <a:gd name="T1" fmla="*/ 513 h 1024"/>
                <a:gd name="T2" fmla="*/ 6 w 1027"/>
                <a:gd name="T3" fmla="*/ 435 h 1024"/>
                <a:gd name="T4" fmla="*/ 23 w 1027"/>
                <a:gd name="T5" fmla="*/ 360 h 1024"/>
                <a:gd name="T6" fmla="*/ 52 w 1027"/>
                <a:gd name="T7" fmla="*/ 288 h 1024"/>
                <a:gd name="T8" fmla="*/ 90 w 1027"/>
                <a:gd name="T9" fmla="*/ 222 h 1024"/>
                <a:gd name="T10" fmla="*/ 139 w 1027"/>
                <a:gd name="T11" fmla="*/ 161 h 1024"/>
                <a:gd name="T12" fmla="*/ 193 w 1027"/>
                <a:gd name="T13" fmla="*/ 110 h 1024"/>
                <a:gd name="T14" fmla="*/ 257 w 1027"/>
                <a:gd name="T15" fmla="*/ 66 h 1024"/>
                <a:gd name="T16" fmla="*/ 326 w 1027"/>
                <a:gd name="T17" fmla="*/ 35 h 1024"/>
                <a:gd name="T18" fmla="*/ 401 w 1027"/>
                <a:gd name="T19" fmla="*/ 12 h 1024"/>
                <a:gd name="T20" fmla="*/ 476 w 1027"/>
                <a:gd name="T21" fmla="*/ 0 h 1024"/>
                <a:gd name="T22" fmla="*/ 550 w 1027"/>
                <a:gd name="T23" fmla="*/ 0 h 1024"/>
                <a:gd name="T24" fmla="*/ 628 w 1027"/>
                <a:gd name="T25" fmla="*/ 12 h 1024"/>
                <a:gd name="T26" fmla="*/ 700 w 1027"/>
                <a:gd name="T27" fmla="*/ 35 h 1024"/>
                <a:gd name="T28" fmla="*/ 769 w 1027"/>
                <a:gd name="T29" fmla="*/ 66 h 1024"/>
                <a:gd name="T30" fmla="*/ 833 w 1027"/>
                <a:gd name="T31" fmla="*/ 110 h 1024"/>
                <a:gd name="T32" fmla="*/ 890 w 1027"/>
                <a:gd name="T33" fmla="*/ 161 h 1024"/>
                <a:gd name="T34" fmla="*/ 936 w 1027"/>
                <a:gd name="T35" fmla="*/ 222 h 1024"/>
                <a:gd name="T36" fmla="*/ 977 w 1027"/>
                <a:gd name="T37" fmla="*/ 288 h 1024"/>
                <a:gd name="T38" fmla="*/ 1003 w 1027"/>
                <a:gd name="T39" fmla="*/ 360 h 1024"/>
                <a:gd name="T40" fmla="*/ 1020 w 1027"/>
                <a:gd name="T41" fmla="*/ 435 h 1024"/>
                <a:gd name="T42" fmla="*/ 1026 w 1027"/>
                <a:gd name="T43" fmla="*/ 513 h 1024"/>
                <a:gd name="T44" fmla="*/ 1020 w 1027"/>
                <a:gd name="T45" fmla="*/ 588 h 1024"/>
                <a:gd name="T46" fmla="*/ 1003 w 1027"/>
                <a:gd name="T47" fmla="*/ 663 h 1024"/>
                <a:gd name="T48" fmla="*/ 977 w 1027"/>
                <a:gd name="T49" fmla="*/ 735 h 1024"/>
                <a:gd name="T50" fmla="*/ 936 w 1027"/>
                <a:gd name="T51" fmla="*/ 801 h 1024"/>
                <a:gd name="T52" fmla="*/ 890 w 1027"/>
                <a:gd name="T53" fmla="*/ 861 h 1024"/>
                <a:gd name="T54" fmla="*/ 833 w 1027"/>
                <a:gd name="T55" fmla="*/ 913 h 1024"/>
                <a:gd name="T56" fmla="*/ 769 w 1027"/>
                <a:gd name="T57" fmla="*/ 956 h 1024"/>
                <a:gd name="T58" fmla="*/ 700 w 1027"/>
                <a:gd name="T59" fmla="*/ 988 h 1024"/>
                <a:gd name="T60" fmla="*/ 628 w 1027"/>
                <a:gd name="T61" fmla="*/ 1011 h 1024"/>
                <a:gd name="T62" fmla="*/ 550 w 1027"/>
                <a:gd name="T63" fmla="*/ 1023 h 1024"/>
                <a:gd name="T64" fmla="*/ 476 w 1027"/>
                <a:gd name="T65" fmla="*/ 1023 h 1024"/>
                <a:gd name="T66" fmla="*/ 401 w 1027"/>
                <a:gd name="T67" fmla="*/ 1011 h 1024"/>
                <a:gd name="T68" fmla="*/ 326 w 1027"/>
                <a:gd name="T69" fmla="*/ 988 h 1024"/>
                <a:gd name="T70" fmla="*/ 257 w 1027"/>
                <a:gd name="T71" fmla="*/ 956 h 1024"/>
                <a:gd name="T72" fmla="*/ 193 w 1027"/>
                <a:gd name="T73" fmla="*/ 913 h 1024"/>
                <a:gd name="T74" fmla="*/ 139 w 1027"/>
                <a:gd name="T75" fmla="*/ 861 h 1024"/>
                <a:gd name="T76" fmla="*/ 90 w 1027"/>
                <a:gd name="T77" fmla="*/ 801 h 1024"/>
                <a:gd name="T78" fmla="*/ 52 w 1027"/>
                <a:gd name="T79" fmla="*/ 735 h 1024"/>
                <a:gd name="T80" fmla="*/ 23 w 1027"/>
                <a:gd name="T81" fmla="*/ 663 h 1024"/>
                <a:gd name="T82" fmla="*/ 6 w 1027"/>
                <a:gd name="T83" fmla="*/ 588 h 1024"/>
                <a:gd name="T84" fmla="*/ 0 w 1027"/>
                <a:gd name="T85" fmla="*/ 513 h 10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27"/>
                <a:gd name="T130" fmla="*/ 0 h 1024"/>
                <a:gd name="T131" fmla="*/ 1027 w 1027"/>
                <a:gd name="T132" fmla="*/ 1024 h 102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27" h="1024">
                  <a:moveTo>
                    <a:pt x="0" y="513"/>
                  </a:moveTo>
                  <a:lnTo>
                    <a:pt x="6" y="435"/>
                  </a:lnTo>
                  <a:lnTo>
                    <a:pt x="23" y="360"/>
                  </a:lnTo>
                  <a:lnTo>
                    <a:pt x="52" y="288"/>
                  </a:lnTo>
                  <a:lnTo>
                    <a:pt x="90" y="222"/>
                  </a:lnTo>
                  <a:lnTo>
                    <a:pt x="139" y="161"/>
                  </a:lnTo>
                  <a:lnTo>
                    <a:pt x="193" y="110"/>
                  </a:lnTo>
                  <a:lnTo>
                    <a:pt x="257" y="66"/>
                  </a:lnTo>
                  <a:lnTo>
                    <a:pt x="326" y="35"/>
                  </a:lnTo>
                  <a:lnTo>
                    <a:pt x="401" y="12"/>
                  </a:lnTo>
                  <a:lnTo>
                    <a:pt x="476" y="0"/>
                  </a:lnTo>
                  <a:lnTo>
                    <a:pt x="550" y="0"/>
                  </a:lnTo>
                  <a:lnTo>
                    <a:pt x="628" y="12"/>
                  </a:lnTo>
                  <a:lnTo>
                    <a:pt x="700" y="35"/>
                  </a:lnTo>
                  <a:lnTo>
                    <a:pt x="769" y="66"/>
                  </a:lnTo>
                  <a:lnTo>
                    <a:pt x="833" y="110"/>
                  </a:lnTo>
                  <a:lnTo>
                    <a:pt x="890" y="161"/>
                  </a:lnTo>
                  <a:lnTo>
                    <a:pt x="936" y="222"/>
                  </a:lnTo>
                  <a:lnTo>
                    <a:pt x="977" y="288"/>
                  </a:lnTo>
                  <a:lnTo>
                    <a:pt x="1003" y="360"/>
                  </a:lnTo>
                  <a:lnTo>
                    <a:pt x="1020" y="435"/>
                  </a:lnTo>
                  <a:lnTo>
                    <a:pt x="1026" y="513"/>
                  </a:lnTo>
                  <a:lnTo>
                    <a:pt x="1020" y="588"/>
                  </a:lnTo>
                  <a:lnTo>
                    <a:pt x="1003" y="663"/>
                  </a:lnTo>
                  <a:lnTo>
                    <a:pt x="977" y="735"/>
                  </a:lnTo>
                  <a:lnTo>
                    <a:pt x="936" y="801"/>
                  </a:lnTo>
                  <a:lnTo>
                    <a:pt x="890" y="861"/>
                  </a:lnTo>
                  <a:lnTo>
                    <a:pt x="833" y="913"/>
                  </a:lnTo>
                  <a:lnTo>
                    <a:pt x="769" y="956"/>
                  </a:lnTo>
                  <a:lnTo>
                    <a:pt x="700" y="988"/>
                  </a:lnTo>
                  <a:lnTo>
                    <a:pt x="628" y="1011"/>
                  </a:lnTo>
                  <a:lnTo>
                    <a:pt x="550" y="1023"/>
                  </a:lnTo>
                  <a:lnTo>
                    <a:pt x="476" y="1023"/>
                  </a:lnTo>
                  <a:lnTo>
                    <a:pt x="401" y="1011"/>
                  </a:lnTo>
                  <a:lnTo>
                    <a:pt x="326" y="988"/>
                  </a:lnTo>
                  <a:lnTo>
                    <a:pt x="257" y="956"/>
                  </a:lnTo>
                  <a:lnTo>
                    <a:pt x="193" y="913"/>
                  </a:lnTo>
                  <a:lnTo>
                    <a:pt x="139" y="861"/>
                  </a:lnTo>
                  <a:lnTo>
                    <a:pt x="90" y="801"/>
                  </a:lnTo>
                  <a:lnTo>
                    <a:pt x="52" y="735"/>
                  </a:lnTo>
                  <a:lnTo>
                    <a:pt x="23" y="663"/>
                  </a:lnTo>
                  <a:lnTo>
                    <a:pt x="6" y="588"/>
                  </a:lnTo>
                  <a:lnTo>
                    <a:pt x="0" y="513"/>
                  </a:lnTo>
                </a:path>
              </a:pathLst>
            </a:custGeom>
            <a:solidFill>
              <a:srgbClr val="FFFFFF"/>
            </a:solidFill>
            <a:ln w="38100" cap="rnd" cmpd="sng">
              <a:solidFill>
                <a:srgbClr val="DD4D2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2" name="Freeform 6"/>
            <p:cNvSpPr>
              <a:spLocks/>
            </p:cNvSpPr>
            <p:nvPr/>
          </p:nvSpPr>
          <p:spPr bwMode="auto">
            <a:xfrm>
              <a:off x="1344" y="2448"/>
              <a:ext cx="3241" cy="1649"/>
            </a:xfrm>
            <a:custGeom>
              <a:avLst/>
              <a:gdLst>
                <a:gd name="T0" fmla="*/ 0 w 3241"/>
                <a:gd name="T1" fmla="*/ 1648 h 1649"/>
                <a:gd name="T2" fmla="*/ 3240 w 3241"/>
                <a:gd name="T3" fmla="*/ 1648 h 1649"/>
                <a:gd name="T4" fmla="*/ 3240 w 3241"/>
                <a:gd name="T5" fmla="*/ 0 h 1649"/>
                <a:gd name="T6" fmla="*/ 0 w 3241"/>
                <a:gd name="T7" fmla="*/ 0 h 1649"/>
                <a:gd name="T8" fmla="*/ 0 w 3241"/>
                <a:gd name="T9" fmla="*/ 1648 h 16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41"/>
                <a:gd name="T16" fmla="*/ 0 h 1649"/>
                <a:gd name="T17" fmla="*/ 3241 w 3241"/>
                <a:gd name="T18" fmla="*/ 1649 h 16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41" h="1649">
                  <a:moveTo>
                    <a:pt x="0" y="1648"/>
                  </a:moveTo>
                  <a:lnTo>
                    <a:pt x="3240" y="1648"/>
                  </a:lnTo>
                  <a:lnTo>
                    <a:pt x="3240" y="0"/>
                  </a:lnTo>
                  <a:lnTo>
                    <a:pt x="0" y="0"/>
                  </a:lnTo>
                  <a:lnTo>
                    <a:pt x="0" y="1648"/>
                  </a:lnTo>
                </a:path>
              </a:pathLst>
            </a:custGeom>
            <a:solidFill>
              <a:srgbClr val="FFF1CE"/>
            </a:solidFill>
            <a:ln w="50800" cap="rnd" cmpd="sng">
              <a:solidFill>
                <a:srgbClr val="FFCC4B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3" name="Freeform 7"/>
            <p:cNvSpPr>
              <a:spLocks/>
            </p:cNvSpPr>
            <p:nvPr/>
          </p:nvSpPr>
          <p:spPr bwMode="auto">
            <a:xfrm>
              <a:off x="2400" y="2688"/>
              <a:ext cx="1027" cy="1024"/>
            </a:xfrm>
            <a:custGeom>
              <a:avLst/>
              <a:gdLst>
                <a:gd name="T0" fmla="*/ 0 w 1027"/>
                <a:gd name="T1" fmla="*/ 513 h 1024"/>
                <a:gd name="T2" fmla="*/ 6 w 1027"/>
                <a:gd name="T3" fmla="*/ 435 h 1024"/>
                <a:gd name="T4" fmla="*/ 23 w 1027"/>
                <a:gd name="T5" fmla="*/ 360 h 1024"/>
                <a:gd name="T6" fmla="*/ 52 w 1027"/>
                <a:gd name="T7" fmla="*/ 288 h 1024"/>
                <a:gd name="T8" fmla="*/ 90 w 1027"/>
                <a:gd name="T9" fmla="*/ 222 h 1024"/>
                <a:gd name="T10" fmla="*/ 139 w 1027"/>
                <a:gd name="T11" fmla="*/ 161 h 1024"/>
                <a:gd name="T12" fmla="*/ 193 w 1027"/>
                <a:gd name="T13" fmla="*/ 110 h 1024"/>
                <a:gd name="T14" fmla="*/ 257 w 1027"/>
                <a:gd name="T15" fmla="*/ 66 h 1024"/>
                <a:gd name="T16" fmla="*/ 326 w 1027"/>
                <a:gd name="T17" fmla="*/ 35 h 1024"/>
                <a:gd name="T18" fmla="*/ 401 w 1027"/>
                <a:gd name="T19" fmla="*/ 12 h 1024"/>
                <a:gd name="T20" fmla="*/ 476 w 1027"/>
                <a:gd name="T21" fmla="*/ 0 h 1024"/>
                <a:gd name="T22" fmla="*/ 550 w 1027"/>
                <a:gd name="T23" fmla="*/ 0 h 1024"/>
                <a:gd name="T24" fmla="*/ 628 w 1027"/>
                <a:gd name="T25" fmla="*/ 12 h 1024"/>
                <a:gd name="T26" fmla="*/ 700 w 1027"/>
                <a:gd name="T27" fmla="*/ 35 h 1024"/>
                <a:gd name="T28" fmla="*/ 769 w 1027"/>
                <a:gd name="T29" fmla="*/ 66 h 1024"/>
                <a:gd name="T30" fmla="*/ 833 w 1027"/>
                <a:gd name="T31" fmla="*/ 110 h 1024"/>
                <a:gd name="T32" fmla="*/ 890 w 1027"/>
                <a:gd name="T33" fmla="*/ 161 h 1024"/>
                <a:gd name="T34" fmla="*/ 936 w 1027"/>
                <a:gd name="T35" fmla="*/ 222 h 1024"/>
                <a:gd name="T36" fmla="*/ 977 w 1027"/>
                <a:gd name="T37" fmla="*/ 288 h 1024"/>
                <a:gd name="T38" fmla="*/ 1003 w 1027"/>
                <a:gd name="T39" fmla="*/ 360 h 1024"/>
                <a:gd name="T40" fmla="*/ 1020 w 1027"/>
                <a:gd name="T41" fmla="*/ 435 h 1024"/>
                <a:gd name="T42" fmla="*/ 1026 w 1027"/>
                <a:gd name="T43" fmla="*/ 513 h 1024"/>
                <a:gd name="T44" fmla="*/ 1020 w 1027"/>
                <a:gd name="T45" fmla="*/ 588 h 1024"/>
                <a:gd name="T46" fmla="*/ 1003 w 1027"/>
                <a:gd name="T47" fmla="*/ 663 h 1024"/>
                <a:gd name="T48" fmla="*/ 977 w 1027"/>
                <a:gd name="T49" fmla="*/ 735 h 1024"/>
                <a:gd name="T50" fmla="*/ 936 w 1027"/>
                <a:gd name="T51" fmla="*/ 801 h 1024"/>
                <a:gd name="T52" fmla="*/ 890 w 1027"/>
                <a:gd name="T53" fmla="*/ 861 h 1024"/>
                <a:gd name="T54" fmla="*/ 833 w 1027"/>
                <a:gd name="T55" fmla="*/ 913 h 1024"/>
                <a:gd name="T56" fmla="*/ 769 w 1027"/>
                <a:gd name="T57" fmla="*/ 956 h 1024"/>
                <a:gd name="T58" fmla="*/ 700 w 1027"/>
                <a:gd name="T59" fmla="*/ 988 h 1024"/>
                <a:gd name="T60" fmla="*/ 628 w 1027"/>
                <a:gd name="T61" fmla="*/ 1011 h 1024"/>
                <a:gd name="T62" fmla="*/ 550 w 1027"/>
                <a:gd name="T63" fmla="*/ 1023 h 1024"/>
                <a:gd name="T64" fmla="*/ 476 w 1027"/>
                <a:gd name="T65" fmla="*/ 1023 h 1024"/>
                <a:gd name="T66" fmla="*/ 401 w 1027"/>
                <a:gd name="T67" fmla="*/ 1011 h 1024"/>
                <a:gd name="T68" fmla="*/ 326 w 1027"/>
                <a:gd name="T69" fmla="*/ 988 h 1024"/>
                <a:gd name="T70" fmla="*/ 257 w 1027"/>
                <a:gd name="T71" fmla="*/ 956 h 1024"/>
                <a:gd name="T72" fmla="*/ 193 w 1027"/>
                <a:gd name="T73" fmla="*/ 913 h 1024"/>
                <a:gd name="T74" fmla="*/ 139 w 1027"/>
                <a:gd name="T75" fmla="*/ 861 h 1024"/>
                <a:gd name="T76" fmla="*/ 90 w 1027"/>
                <a:gd name="T77" fmla="*/ 801 h 1024"/>
                <a:gd name="T78" fmla="*/ 52 w 1027"/>
                <a:gd name="T79" fmla="*/ 735 h 1024"/>
                <a:gd name="T80" fmla="*/ 23 w 1027"/>
                <a:gd name="T81" fmla="*/ 663 h 1024"/>
                <a:gd name="T82" fmla="*/ 6 w 1027"/>
                <a:gd name="T83" fmla="*/ 588 h 1024"/>
                <a:gd name="T84" fmla="*/ 0 w 1027"/>
                <a:gd name="T85" fmla="*/ 513 h 10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27"/>
                <a:gd name="T130" fmla="*/ 0 h 1024"/>
                <a:gd name="T131" fmla="*/ 1027 w 1027"/>
                <a:gd name="T132" fmla="*/ 1024 h 102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27" h="1024">
                  <a:moveTo>
                    <a:pt x="0" y="513"/>
                  </a:moveTo>
                  <a:lnTo>
                    <a:pt x="6" y="435"/>
                  </a:lnTo>
                  <a:lnTo>
                    <a:pt x="23" y="360"/>
                  </a:lnTo>
                  <a:lnTo>
                    <a:pt x="52" y="288"/>
                  </a:lnTo>
                  <a:lnTo>
                    <a:pt x="90" y="222"/>
                  </a:lnTo>
                  <a:lnTo>
                    <a:pt x="139" y="161"/>
                  </a:lnTo>
                  <a:lnTo>
                    <a:pt x="193" y="110"/>
                  </a:lnTo>
                  <a:lnTo>
                    <a:pt x="257" y="66"/>
                  </a:lnTo>
                  <a:lnTo>
                    <a:pt x="326" y="35"/>
                  </a:lnTo>
                  <a:lnTo>
                    <a:pt x="401" y="12"/>
                  </a:lnTo>
                  <a:lnTo>
                    <a:pt x="476" y="0"/>
                  </a:lnTo>
                  <a:lnTo>
                    <a:pt x="550" y="0"/>
                  </a:lnTo>
                  <a:lnTo>
                    <a:pt x="628" y="12"/>
                  </a:lnTo>
                  <a:lnTo>
                    <a:pt x="700" y="35"/>
                  </a:lnTo>
                  <a:lnTo>
                    <a:pt x="769" y="66"/>
                  </a:lnTo>
                  <a:lnTo>
                    <a:pt x="833" y="110"/>
                  </a:lnTo>
                  <a:lnTo>
                    <a:pt x="890" y="161"/>
                  </a:lnTo>
                  <a:lnTo>
                    <a:pt x="936" y="222"/>
                  </a:lnTo>
                  <a:lnTo>
                    <a:pt x="977" y="288"/>
                  </a:lnTo>
                  <a:lnTo>
                    <a:pt x="1003" y="360"/>
                  </a:lnTo>
                  <a:lnTo>
                    <a:pt x="1020" y="435"/>
                  </a:lnTo>
                  <a:lnTo>
                    <a:pt x="1026" y="513"/>
                  </a:lnTo>
                  <a:lnTo>
                    <a:pt x="1020" y="588"/>
                  </a:lnTo>
                  <a:lnTo>
                    <a:pt x="1003" y="663"/>
                  </a:lnTo>
                  <a:lnTo>
                    <a:pt x="977" y="735"/>
                  </a:lnTo>
                  <a:lnTo>
                    <a:pt x="936" y="801"/>
                  </a:lnTo>
                  <a:lnTo>
                    <a:pt x="890" y="861"/>
                  </a:lnTo>
                  <a:lnTo>
                    <a:pt x="833" y="913"/>
                  </a:lnTo>
                  <a:lnTo>
                    <a:pt x="769" y="956"/>
                  </a:lnTo>
                  <a:lnTo>
                    <a:pt x="700" y="988"/>
                  </a:lnTo>
                  <a:lnTo>
                    <a:pt x="628" y="1011"/>
                  </a:lnTo>
                  <a:lnTo>
                    <a:pt x="550" y="1023"/>
                  </a:lnTo>
                  <a:lnTo>
                    <a:pt x="476" y="1023"/>
                  </a:lnTo>
                  <a:lnTo>
                    <a:pt x="401" y="1011"/>
                  </a:lnTo>
                  <a:lnTo>
                    <a:pt x="326" y="988"/>
                  </a:lnTo>
                  <a:lnTo>
                    <a:pt x="257" y="956"/>
                  </a:lnTo>
                  <a:lnTo>
                    <a:pt x="193" y="913"/>
                  </a:lnTo>
                  <a:lnTo>
                    <a:pt x="139" y="861"/>
                  </a:lnTo>
                  <a:lnTo>
                    <a:pt x="90" y="801"/>
                  </a:lnTo>
                  <a:lnTo>
                    <a:pt x="52" y="735"/>
                  </a:lnTo>
                  <a:lnTo>
                    <a:pt x="23" y="663"/>
                  </a:lnTo>
                  <a:lnTo>
                    <a:pt x="6" y="588"/>
                  </a:lnTo>
                  <a:lnTo>
                    <a:pt x="0" y="513"/>
                  </a:lnTo>
                </a:path>
              </a:pathLst>
            </a:custGeom>
            <a:solidFill>
              <a:srgbClr val="E47146">
                <a:alpha val="70195"/>
              </a:srgbClr>
            </a:solidFill>
            <a:ln w="38100" cap="rnd" cmpd="sng">
              <a:solidFill>
                <a:srgbClr val="DD4D2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4" name="Rectangle 8"/>
            <p:cNvSpPr>
              <a:spLocks noChangeArrowheads="1"/>
            </p:cNvSpPr>
            <p:nvPr/>
          </p:nvSpPr>
          <p:spPr bwMode="auto">
            <a:xfrm>
              <a:off x="4224" y="3640"/>
              <a:ext cx="357" cy="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4500" b="1" i="1">
                  <a:latin typeface="Arial" panose="020B0604020202020204" pitchFamily="34" charset="0"/>
                </a:rPr>
                <a:t>S</a:t>
              </a:r>
            </a:p>
          </p:txBody>
        </p:sp>
        <p:sp>
          <p:nvSpPr>
            <p:cNvPr id="45065" name="Rectangle 9"/>
            <p:cNvSpPr>
              <a:spLocks noChangeArrowheads="1"/>
            </p:cNvSpPr>
            <p:nvPr/>
          </p:nvSpPr>
          <p:spPr bwMode="auto">
            <a:xfrm>
              <a:off x="3744" y="2640"/>
              <a:ext cx="461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3600" b="1" i="1">
                  <a:latin typeface="Arial" panose="020B0604020202020204" pitchFamily="34" charset="0"/>
                </a:rPr>
                <a:t>A</a:t>
              </a:r>
              <a:r>
                <a:rPr lang="en-US" altLang="en-US" sz="3600" b="1" i="1" baseline="30000">
                  <a:latin typeface="Arial" panose="020B0604020202020204" pitchFamily="34" charset="0"/>
                </a:rPr>
                <a:t>C</a:t>
              </a:r>
              <a:endParaRPr lang="en-US" altLang="en-US" sz="3600" b="1" baseline="30000">
                <a:latin typeface="Arial" panose="020B0604020202020204" pitchFamily="34" charset="0"/>
              </a:endParaRPr>
            </a:p>
          </p:txBody>
        </p:sp>
        <p:sp>
          <p:nvSpPr>
            <p:cNvPr id="45066" name="Rectangle 10"/>
            <p:cNvSpPr>
              <a:spLocks noChangeArrowheads="1"/>
            </p:cNvSpPr>
            <p:nvPr/>
          </p:nvSpPr>
          <p:spPr bwMode="auto">
            <a:xfrm>
              <a:off x="2736" y="2976"/>
              <a:ext cx="322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3600" b="1" i="1">
                  <a:latin typeface="Arial" panose="020B0604020202020204" pitchFamily="34" charset="0"/>
                </a:rPr>
                <a:t>A</a:t>
              </a:r>
              <a:endParaRPr lang="en-US" altLang="en-US" sz="3600" b="1" baseline="3000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546860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9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9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reeform 2"/>
          <p:cNvSpPr>
            <a:spLocks/>
          </p:cNvSpPr>
          <p:nvPr/>
        </p:nvSpPr>
        <p:spPr bwMode="auto">
          <a:xfrm>
            <a:off x="2286000" y="2743200"/>
            <a:ext cx="5145088" cy="2617788"/>
          </a:xfrm>
          <a:custGeom>
            <a:avLst/>
            <a:gdLst>
              <a:gd name="T0" fmla="*/ 0 w 3241"/>
              <a:gd name="T1" fmla="*/ 2147483647 h 1649"/>
              <a:gd name="T2" fmla="*/ 2147483647 w 3241"/>
              <a:gd name="T3" fmla="*/ 2147483647 h 1649"/>
              <a:gd name="T4" fmla="*/ 2147483647 w 3241"/>
              <a:gd name="T5" fmla="*/ 0 h 1649"/>
              <a:gd name="T6" fmla="*/ 0 w 3241"/>
              <a:gd name="T7" fmla="*/ 0 h 1649"/>
              <a:gd name="T8" fmla="*/ 0 w 3241"/>
              <a:gd name="T9" fmla="*/ 2147483647 h 16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41"/>
              <a:gd name="T16" fmla="*/ 0 h 1649"/>
              <a:gd name="T17" fmla="*/ 3241 w 3241"/>
              <a:gd name="T18" fmla="*/ 1649 h 16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41" h="1649">
                <a:moveTo>
                  <a:pt x="0" y="1648"/>
                </a:moveTo>
                <a:lnTo>
                  <a:pt x="3240" y="1648"/>
                </a:lnTo>
                <a:lnTo>
                  <a:pt x="3240" y="0"/>
                </a:lnTo>
                <a:lnTo>
                  <a:pt x="0" y="0"/>
                </a:lnTo>
                <a:lnTo>
                  <a:pt x="0" y="1648"/>
                </a:lnTo>
              </a:path>
            </a:pathLst>
          </a:custGeom>
          <a:solidFill>
            <a:srgbClr val="FFF1CE"/>
          </a:solidFill>
          <a:ln w="50800" cap="rnd" cmpd="sng">
            <a:solidFill>
              <a:srgbClr val="FFCC4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83" name="Freeform 3"/>
          <p:cNvSpPr>
            <a:spLocks/>
          </p:cNvSpPr>
          <p:nvPr/>
        </p:nvSpPr>
        <p:spPr bwMode="auto">
          <a:xfrm>
            <a:off x="4005263" y="3136900"/>
            <a:ext cx="1630362" cy="1625600"/>
          </a:xfrm>
          <a:custGeom>
            <a:avLst/>
            <a:gdLst>
              <a:gd name="T0" fmla="*/ 0 w 1027"/>
              <a:gd name="T1" fmla="*/ 1292840730 h 1024"/>
              <a:gd name="T2" fmla="*/ 15120932 w 1027"/>
              <a:gd name="T3" fmla="*/ 1096268637 h 1024"/>
              <a:gd name="T4" fmla="*/ 57962779 w 1027"/>
              <a:gd name="T5" fmla="*/ 907256214 h 1024"/>
              <a:gd name="T6" fmla="*/ 131048072 w 1027"/>
              <a:gd name="T7" fmla="*/ 725804852 h 1024"/>
              <a:gd name="T8" fmla="*/ 226813984 w 1027"/>
              <a:gd name="T9" fmla="*/ 559474619 h 1024"/>
              <a:gd name="T10" fmla="*/ 350300750 w 1027"/>
              <a:gd name="T11" fmla="*/ 405745856 h 1024"/>
              <a:gd name="T12" fmla="*/ 486389181 w 1027"/>
              <a:gd name="T13" fmla="*/ 277217155 h 1024"/>
              <a:gd name="T14" fmla="*/ 647679054 w 1027"/>
              <a:gd name="T15" fmla="*/ 166330283 h 1024"/>
              <a:gd name="T16" fmla="*/ 821570493 w 1027"/>
              <a:gd name="T17" fmla="*/ 88206245 h 1024"/>
              <a:gd name="T18" fmla="*/ 1010581469 w 1027"/>
              <a:gd name="T19" fmla="*/ 30241873 h 1024"/>
              <a:gd name="T20" fmla="*/ 1199593834 w 1027"/>
              <a:gd name="T21" fmla="*/ 0 h 1024"/>
              <a:gd name="T22" fmla="*/ 1386085250 w 1027"/>
              <a:gd name="T23" fmla="*/ 0 h 1024"/>
              <a:gd name="T24" fmla="*/ 1582657284 w 1027"/>
              <a:gd name="T25" fmla="*/ 30241873 h 1024"/>
              <a:gd name="T26" fmla="*/ 1764108789 w 1027"/>
              <a:gd name="T27" fmla="*/ 88206245 h 1024"/>
              <a:gd name="T28" fmla="*/ 1937998640 w 1027"/>
              <a:gd name="T29" fmla="*/ 166330283 h 1024"/>
              <a:gd name="T30" fmla="*/ 2099288514 w 1027"/>
              <a:gd name="T31" fmla="*/ 277217155 h 1024"/>
              <a:gd name="T32" fmla="*/ 2147483647 w 1027"/>
              <a:gd name="T33" fmla="*/ 405745856 h 1024"/>
              <a:gd name="T34" fmla="*/ 2147483647 w 1027"/>
              <a:gd name="T35" fmla="*/ 559474619 h 1024"/>
              <a:gd name="T36" fmla="*/ 2147483647 w 1027"/>
              <a:gd name="T37" fmla="*/ 725804852 h 1024"/>
              <a:gd name="T38" fmla="*/ 2147483647 w 1027"/>
              <a:gd name="T39" fmla="*/ 907256214 h 1024"/>
              <a:gd name="T40" fmla="*/ 2147483647 w 1027"/>
              <a:gd name="T41" fmla="*/ 1096268637 h 1024"/>
              <a:gd name="T42" fmla="*/ 2147483647 w 1027"/>
              <a:gd name="T43" fmla="*/ 1292840730 h 1024"/>
              <a:gd name="T44" fmla="*/ 2147483647 w 1027"/>
              <a:gd name="T45" fmla="*/ 1481851565 h 1024"/>
              <a:gd name="T46" fmla="*/ 2147483647 w 1027"/>
              <a:gd name="T47" fmla="*/ 1670864385 h 1024"/>
              <a:gd name="T48" fmla="*/ 2147483647 w 1027"/>
              <a:gd name="T49" fmla="*/ 1852315548 h 1024"/>
              <a:gd name="T50" fmla="*/ 2147483647 w 1027"/>
              <a:gd name="T51" fmla="*/ 2018645781 h 1024"/>
              <a:gd name="T52" fmla="*/ 2147483647 w 1027"/>
              <a:gd name="T53" fmla="*/ 2147483647 h 1024"/>
              <a:gd name="T54" fmla="*/ 2099288514 w 1027"/>
              <a:gd name="T55" fmla="*/ 2147483647 h 1024"/>
              <a:gd name="T56" fmla="*/ 1937998640 w 1027"/>
              <a:gd name="T57" fmla="*/ 2147483647 h 1024"/>
              <a:gd name="T58" fmla="*/ 1764108789 w 1027"/>
              <a:gd name="T59" fmla="*/ 2147483647 h 1024"/>
              <a:gd name="T60" fmla="*/ 1582657284 w 1027"/>
              <a:gd name="T61" fmla="*/ 2147483647 h 1024"/>
              <a:gd name="T62" fmla="*/ 1386085250 w 1027"/>
              <a:gd name="T63" fmla="*/ 2147483647 h 1024"/>
              <a:gd name="T64" fmla="*/ 1199593834 w 1027"/>
              <a:gd name="T65" fmla="*/ 2147483647 h 1024"/>
              <a:gd name="T66" fmla="*/ 1010581469 w 1027"/>
              <a:gd name="T67" fmla="*/ 2147483647 h 1024"/>
              <a:gd name="T68" fmla="*/ 821570493 w 1027"/>
              <a:gd name="T69" fmla="*/ 2147483647 h 1024"/>
              <a:gd name="T70" fmla="*/ 647679054 w 1027"/>
              <a:gd name="T71" fmla="*/ 2147483647 h 1024"/>
              <a:gd name="T72" fmla="*/ 486389181 w 1027"/>
              <a:gd name="T73" fmla="*/ 2147483647 h 1024"/>
              <a:gd name="T74" fmla="*/ 350300750 w 1027"/>
              <a:gd name="T75" fmla="*/ 2147483647 h 1024"/>
              <a:gd name="T76" fmla="*/ 226813984 w 1027"/>
              <a:gd name="T77" fmla="*/ 2018645781 h 1024"/>
              <a:gd name="T78" fmla="*/ 131048072 w 1027"/>
              <a:gd name="T79" fmla="*/ 1852315548 h 1024"/>
              <a:gd name="T80" fmla="*/ 57962779 w 1027"/>
              <a:gd name="T81" fmla="*/ 1670864385 h 1024"/>
              <a:gd name="T82" fmla="*/ 15120932 w 1027"/>
              <a:gd name="T83" fmla="*/ 1481851565 h 1024"/>
              <a:gd name="T84" fmla="*/ 0 w 1027"/>
              <a:gd name="T85" fmla="*/ 1292840730 h 102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027"/>
              <a:gd name="T130" fmla="*/ 0 h 1024"/>
              <a:gd name="T131" fmla="*/ 1027 w 1027"/>
              <a:gd name="T132" fmla="*/ 1024 h 102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027" h="1024">
                <a:moveTo>
                  <a:pt x="0" y="513"/>
                </a:moveTo>
                <a:lnTo>
                  <a:pt x="6" y="435"/>
                </a:lnTo>
                <a:lnTo>
                  <a:pt x="23" y="360"/>
                </a:lnTo>
                <a:lnTo>
                  <a:pt x="52" y="288"/>
                </a:lnTo>
                <a:lnTo>
                  <a:pt x="90" y="222"/>
                </a:lnTo>
                <a:lnTo>
                  <a:pt x="139" y="161"/>
                </a:lnTo>
                <a:lnTo>
                  <a:pt x="193" y="110"/>
                </a:lnTo>
                <a:lnTo>
                  <a:pt x="257" y="66"/>
                </a:lnTo>
                <a:lnTo>
                  <a:pt x="326" y="35"/>
                </a:lnTo>
                <a:lnTo>
                  <a:pt x="401" y="12"/>
                </a:lnTo>
                <a:lnTo>
                  <a:pt x="476" y="0"/>
                </a:lnTo>
                <a:lnTo>
                  <a:pt x="550" y="0"/>
                </a:lnTo>
                <a:lnTo>
                  <a:pt x="628" y="12"/>
                </a:lnTo>
                <a:lnTo>
                  <a:pt x="700" y="35"/>
                </a:lnTo>
                <a:lnTo>
                  <a:pt x="769" y="66"/>
                </a:lnTo>
                <a:lnTo>
                  <a:pt x="833" y="110"/>
                </a:lnTo>
                <a:lnTo>
                  <a:pt x="890" y="161"/>
                </a:lnTo>
                <a:lnTo>
                  <a:pt x="936" y="222"/>
                </a:lnTo>
                <a:lnTo>
                  <a:pt x="977" y="288"/>
                </a:lnTo>
                <a:lnTo>
                  <a:pt x="1003" y="360"/>
                </a:lnTo>
                <a:lnTo>
                  <a:pt x="1020" y="435"/>
                </a:lnTo>
                <a:lnTo>
                  <a:pt x="1026" y="513"/>
                </a:lnTo>
                <a:lnTo>
                  <a:pt x="1020" y="588"/>
                </a:lnTo>
                <a:lnTo>
                  <a:pt x="1003" y="663"/>
                </a:lnTo>
                <a:lnTo>
                  <a:pt x="977" y="735"/>
                </a:lnTo>
                <a:lnTo>
                  <a:pt x="936" y="801"/>
                </a:lnTo>
                <a:lnTo>
                  <a:pt x="890" y="861"/>
                </a:lnTo>
                <a:lnTo>
                  <a:pt x="833" y="913"/>
                </a:lnTo>
                <a:lnTo>
                  <a:pt x="769" y="956"/>
                </a:lnTo>
                <a:lnTo>
                  <a:pt x="700" y="988"/>
                </a:lnTo>
                <a:lnTo>
                  <a:pt x="628" y="1011"/>
                </a:lnTo>
                <a:lnTo>
                  <a:pt x="550" y="1023"/>
                </a:lnTo>
                <a:lnTo>
                  <a:pt x="476" y="1023"/>
                </a:lnTo>
                <a:lnTo>
                  <a:pt x="401" y="1011"/>
                </a:lnTo>
                <a:lnTo>
                  <a:pt x="326" y="988"/>
                </a:lnTo>
                <a:lnTo>
                  <a:pt x="257" y="956"/>
                </a:lnTo>
                <a:lnTo>
                  <a:pt x="193" y="913"/>
                </a:lnTo>
                <a:lnTo>
                  <a:pt x="139" y="861"/>
                </a:lnTo>
                <a:lnTo>
                  <a:pt x="90" y="801"/>
                </a:lnTo>
                <a:lnTo>
                  <a:pt x="52" y="735"/>
                </a:lnTo>
                <a:lnTo>
                  <a:pt x="23" y="663"/>
                </a:lnTo>
                <a:lnTo>
                  <a:pt x="6" y="588"/>
                </a:lnTo>
                <a:lnTo>
                  <a:pt x="0" y="513"/>
                </a:lnTo>
              </a:path>
            </a:pathLst>
          </a:custGeom>
          <a:solidFill>
            <a:srgbClr val="E47146">
              <a:alpha val="70195"/>
            </a:srgbClr>
          </a:solidFill>
          <a:ln w="381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6829425" y="4648200"/>
            <a:ext cx="566738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500" b="1" i="1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5334000" y="2895600"/>
            <a:ext cx="14017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Arial" panose="020B0604020202020204" pitchFamily="34" charset="0"/>
              </a:rPr>
              <a:t>Black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Complement of Event Example</a:t>
            </a:r>
          </a:p>
        </p:txBody>
      </p:sp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1138238" y="5557838"/>
            <a:ext cx="29051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 Black: </a:t>
            </a:r>
            <a:br>
              <a:rPr lang="en-US" altLang="en-US" sz="2400"/>
            </a:b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4491038" y="5557838"/>
            <a:ext cx="45053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1"/>
              <a:t>Complement of Event Black, Black</a:t>
            </a:r>
            <a:r>
              <a:rPr lang="en-US" altLang="en-US" sz="2400" b="1" baseline="30000"/>
              <a:t>C</a:t>
            </a:r>
            <a:r>
              <a:rPr lang="en-US" altLang="en-US" sz="2400"/>
              <a:t>: </a:t>
            </a: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 ...,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 flipH="1">
            <a:off x="5175250" y="4806950"/>
            <a:ext cx="622300" cy="6731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0" name="Rectangle 10"/>
          <p:cNvSpPr>
            <a:spLocks noChangeArrowheads="1"/>
          </p:cNvSpPr>
          <p:nvPr/>
        </p:nvSpPr>
        <p:spPr bwMode="auto">
          <a:xfrm>
            <a:off x="300038" y="3424238"/>
            <a:ext cx="19145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Sample Space: </a:t>
            </a:r>
            <a:br>
              <a:rPr lang="en-US" altLang="en-US" sz="2400"/>
            </a:b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..., 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 flipH="1">
            <a:off x="1517650" y="3816350"/>
            <a:ext cx="698500" cy="2159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 flipH="1">
            <a:off x="2508250" y="4114800"/>
            <a:ext cx="1835150" cy="151765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376238" y="1709738"/>
            <a:ext cx="8239125" cy="582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8E0D30"/>
                </a:solidFill>
                <a:latin typeface="+mj-lt"/>
              </a:rPr>
              <a:t>Experiment:</a:t>
            </a:r>
            <a:r>
              <a:rPr lang="en-US" altLang="en-US">
                <a:latin typeface="+mj-lt"/>
              </a:rPr>
              <a:t>  Draw 1 Card.  Note Color.</a:t>
            </a:r>
          </a:p>
        </p:txBody>
      </p:sp>
    </p:spTree>
    <p:extLst>
      <p:ext uri="{BB962C8B-B14F-4D97-AF65-F5344CB8AC3E}">
        <p14:creationId xmlns:p14="http://schemas.microsoft.com/office/powerpoint/2010/main" val="1418203185"/>
      </p:ext>
    </p:extLst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>
                <a:solidFill>
                  <a:srgbClr val="8E0D30"/>
                </a:solidFill>
              </a:rPr>
              <a:t>3.4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0700" y="3048000"/>
            <a:ext cx="8242300" cy="3017838"/>
          </a:xfrm>
        </p:spPr>
        <p:txBody>
          <a:bodyPr lIns="90488" tIns="44450" rIns="90488" bIns="44450"/>
          <a:lstStyle/>
          <a:p>
            <a:pPr marL="0" indent="0" algn="ctr">
              <a:buFontTx/>
              <a:buNone/>
            </a:pPr>
            <a:r>
              <a:rPr lang="en-US" altLang="en-US" sz="4200" b="1" dirty="0">
                <a:solidFill>
                  <a:srgbClr val="141413"/>
                </a:solidFill>
              </a:rPr>
              <a:t>The Additive Rule and </a:t>
            </a:r>
            <a:br>
              <a:rPr lang="en-US" altLang="en-US" sz="4200" b="1" dirty="0">
                <a:solidFill>
                  <a:srgbClr val="141413"/>
                </a:solidFill>
              </a:rPr>
            </a:br>
            <a:r>
              <a:rPr lang="en-US" altLang="en-US" sz="4200" b="1" dirty="0">
                <a:solidFill>
                  <a:srgbClr val="141413"/>
                </a:solidFill>
              </a:rPr>
              <a:t>Mutually Exclusive Events</a:t>
            </a:r>
          </a:p>
        </p:txBody>
      </p:sp>
    </p:spTree>
    <p:extLst>
      <p:ext uri="{BB962C8B-B14F-4D97-AF65-F5344CB8AC3E}">
        <p14:creationId xmlns:p14="http://schemas.microsoft.com/office/powerpoint/2010/main" val="1775144546"/>
      </p:ext>
    </p:extLst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533400" y="1600200"/>
            <a:ext cx="5029200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569913" indent="-225425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33000"/>
              </a:spcBef>
              <a:buClr>
                <a:srgbClr val="8E0D30"/>
              </a:buClr>
              <a:buFontTx/>
              <a:buNone/>
            </a:pPr>
            <a:r>
              <a:rPr lang="en-US" altLang="en-US" b="1"/>
              <a:t>Mutually Exclusive Events</a:t>
            </a:r>
          </a:p>
          <a:p>
            <a:pPr lvl="2" eaLnBrk="1" hangingPunct="1">
              <a:spcBef>
                <a:spcPct val="33000"/>
              </a:spcBef>
              <a:buClr>
                <a:srgbClr val="8E0D30"/>
              </a:buClr>
            </a:pPr>
            <a:r>
              <a:rPr lang="en-US" altLang="en-US"/>
              <a:t>Events do not occur </a:t>
            </a:r>
            <a:br>
              <a:rPr lang="en-US" altLang="en-US"/>
            </a:br>
            <a:r>
              <a:rPr lang="en-US" altLang="en-US"/>
              <a:t>simultaneously</a:t>
            </a:r>
          </a:p>
          <a:p>
            <a:pPr lvl="2" eaLnBrk="1" hangingPunct="1">
              <a:spcBef>
                <a:spcPct val="33000"/>
              </a:spcBef>
              <a:buClr>
                <a:srgbClr val="8E0D30"/>
              </a:buClr>
            </a:pPr>
            <a:r>
              <a:rPr lang="en-US" altLang="en-US"/>
              <a:t>A </a:t>
            </a:r>
            <a:r>
              <a:rPr lang="en-US" altLang="en-US">
                <a:latin typeface="Symbol" panose="05050102010706020507" pitchFamily="18" charset="2"/>
              </a:rPr>
              <a:t> B</a:t>
            </a:r>
            <a:r>
              <a:rPr lang="en-US" altLang="en-US"/>
              <a:t> does not contain any sample points</a:t>
            </a:r>
            <a:endParaRPr lang="en-US" altLang="en-US">
              <a:latin typeface="Symbol" panose="05050102010706020507" pitchFamily="18" charset="2"/>
            </a:endParaRPr>
          </a:p>
        </p:txBody>
      </p:sp>
      <p:grpSp>
        <p:nvGrpSpPr>
          <p:cNvPr id="48131" name="Group 101"/>
          <p:cNvGrpSpPr>
            <a:grpSpLocks/>
          </p:cNvGrpSpPr>
          <p:nvPr/>
        </p:nvGrpSpPr>
        <p:grpSpPr bwMode="auto">
          <a:xfrm>
            <a:off x="5251450" y="2606675"/>
            <a:ext cx="2960688" cy="3414713"/>
            <a:chOff x="3308" y="1642"/>
            <a:chExt cx="1865" cy="2151"/>
          </a:xfrm>
        </p:grpSpPr>
        <p:sp>
          <p:nvSpPr>
            <p:cNvPr id="48134" name="Freeform 6"/>
            <p:cNvSpPr>
              <a:spLocks/>
            </p:cNvSpPr>
            <p:nvPr/>
          </p:nvSpPr>
          <p:spPr bwMode="auto">
            <a:xfrm>
              <a:off x="3745" y="1642"/>
              <a:ext cx="1428" cy="2151"/>
            </a:xfrm>
            <a:custGeom>
              <a:avLst/>
              <a:gdLst>
                <a:gd name="T0" fmla="*/ 56 w 1428"/>
                <a:gd name="T1" fmla="*/ 17 h 2151"/>
                <a:gd name="T2" fmla="*/ 125 w 1428"/>
                <a:gd name="T3" fmla="*/ 0 h 2151"/>
                <a:gd name="T4" fmla="*/ 1265 w 1428"/>
                <a:gd name="T5" fmla="*/ 1 h 2151"/>
                <a:gd name="T6" fmla="*/ 1354 w 1428"/>
                <a:gd name="T7" fmla="*/ 17 h 2151"/>
                <a:gd name="T8" fmla="*/ 1411 w 1428"/>
                <a:gd name="T9" fmla="*/ 66 h 2151"/>
                <a:gd name="T10" fmla="*/ 1427 w 1428"/>
                <a:gd name="T11" fmla="*/ 125 h 2151"/>
                <a:gd name="T12" fmla="*/ 1421 w 1428"/>
                <a:gd name="T13" fmla="*/ 2054 h 2151"/>
                <a:gd name="T14" fmla="*/ 1393 w 1428"/>
                <a:gd name="T15" fmla="*/ 2112 h 2151"/>
                <a:gd name="T16" fmla="*/ 1352 w 1428"/>
                <a:gd name="T17" fmla="*/ 2146 h 2151"/>
                <a:gd name="T18" fmla="*/ 1280 w 1428"/>
                <a:gd name="T19" fmla="*/ 2150 h 2151"/>
                <a:gd name="T20" fmla="*/ 195 w 1428"/>
                <a:gd name="T21" fmla="*/ 2133 h 2151"/>
                <a:gd name="T22" fmla="*/ 95 w 1428"/>
                <a:gd name="T23" fmla="*/ 2119 h 2151"/>
                <a:gd name="T24" fmla="*/ 48 w 1428"/>
                <a:gd name="T25" fmla="*/ 2086 h 2151"/>
                <a:gd name="T26" fmla="*/ 40 w 1428"/>
                <a:gd name="T27" fmla="*/ 2025 h 2151"/>
                <a:gd name="T28" fmla="*/ 0 w 1428"/>
                <a:gd name="T29" fmla="*/ 123 h 2151"/>
                <a:gd name="T30" fmla="*/ 10 w 1428"/>
                <a:gd name="T31" fmla="*/ 53 h 2151"/>
                <a:gd name="T32" fmla="*/ 56 w 1428"/>
                <a:gd name="T33" fmla="*/ 17 h 21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28"/>
                <a:gd name="T52" fmla="*/ 0 h 2151"/>
                <a:gd name="T53" fmla="*/ 1428 w 1428"/>
                <a:gd name="T54" fmla="*/ 2151 h 215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28" h="2151">
                  <a:moveTo>
                    <a:pt x="56" y="17"/>
                  </a:moveTo>
                  <a:lnTo>
                    <a:pt x="125" y="0"/>
                  </a:lnTo>
                  <a:lnTo>
                    <a:pt x="1265" y="1"/>
                  </a:lnTo>
                  <a:lnTo>
                    <a:pt x="1354" y="17"/>
                  </a:lnTo>
                  <a:lnTo>
                    <a:pt x="1411" y="66"/>
                  </a:lnTo>
                  <a:lnTo>
                    <a:pt x="1427" y="125"/>
                  </a:lnTo>
                  <a:lnTo>
                    <a:pt x="1421" y="2054"/>
                  </a:lnTo>
                  <a:lnTo>
                    <a:pt x="1393" y="2112"/>
                  </a:lnTo>
                  <a:lnTo>
                    <a:pt x="1352" y="2146"/>
                  </a:lnTo>
                  <a:lnTo>
                    <a:pt x="1280" y="2150"/>
                  </a:lnTo>
                  <a:lnTo>
                    <a:pt x="195" y="2133"/>
                  </a:lnTo>
                  <a:lnTo>
                    <a:pt x="95" y="2119"/>
                  </a:lnTo>
                  <a:lnTo>
                    <a:pt x="48" y="2086"/>
                  </a:lnTo>
                  <a:lnTo>
                    <a:pt x="40" y="2025"/>
                  </a:lnTo>
                  <a:lnTo>
                    <a:pt x="0" y="123"/>
                  </a:lnTo>
                  <a:lnTo>
                    <a:pt x="10" y="53"/>
                  </a:lnTo>
                  <a:lnTo>
                    <a:pt x="56" y="17"/>
                  </a:lnTo>
                </a:path>
              </a:pathLst>
            </a:custGeom>
            <a:solidFill>
              <a:srgbClr val="FFFFFF"/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35" name="Freeform 7"/>
            <p:cNvSpPr>
              <a:spLocks/>
            </p:cNvSpPr>
            <p:nvPr/>
          </p:nvSpPr>
          <p:spPr bwMode="auto">
            <a:xfrm>
              <a:off x="3850" y="1719"/>
              <a:ext cx="104" cy="215"/>
            </a:xfrm>
            <a:custGeom>
              <a:avLst/>
              <a:gdLst>
                <a:gd name="T0" fmla="*/ 73 w 104"/>
                <a:gd name="T1" fmla="*/ 0 h 215"/>
                <a:gd name="T2" fmla="*/ 33 w 104"/>
                <a:gd name="T3" fmla="*/ 4 h 215"/>
                <a:gd name="T4" fmla="*/ 5 w 104"/>
                <a:gd name="T5" fmla="*/ 32 h 215"/>
                <a:gd name="T6" fmla="*/ 0 w 104"/>
                <a:gd name="T7" fmla="*/ 172 h 215"/>
                <a:gd name="T8" fmla="*/ 31 w 104"/>
                <a:gd name="T9" fmla="*/ 193 h 215"/>
                <a:gd name="T10" fmla="*/ 33 w 104"/>
                <a:gd name="T11" fmla="*/ 211 h 215"/>
                <a:gd name="T12" fmla="*/ 66 w 104"/>
                <a:gd name="T13" fmla="*/ 214 h 215"/>
                <a:gd name="T14" fmla="*/ 69 w 104"/>
                <a:gd name="T15" fmla="*/ 196 h 215"/>
                <a:gd name="T16" fmla="*/ 100 w 104"/>
                <a:gd name="T17" fmla="*/ 166 h 215"/>
                <a:gd name="T18" fmla="*/ 103 w 104"/>
                <a:gd name="T19" fmla="*/ 30 h 215"/>
                <a:gd name="T20" fmla="*/ 73 w 104"/>
                <a:gd name="T21" fmla="*/ 0 h 21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4"/>
                <a:gd name="T34" fmla="*/ 0 h 215"/>
                <a:gd name="T35" fmla="*/ 104 w 104"/>
                <a:gd name="T36" fmla="*/ 215 h 21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4" h="215">
                  <a:moveTo>
                    <a:pt x="73" y="0"/>
                  </a:moveTo>
                  <a:lnTo>
                    <a:pt x="33" y="4"/>
                  </a:lnTo>
                  <a:lnTo>
                    <a:pt x="5" y="32"/>
                  </a:lnTo>
                  <a:lnTo>
                    <a:pt x="0" y="172"/>
                  </a:lnTo>
                  <a:lnTo>
                    <a:pt x="31" y="193"/>
                  </a:lnTo>
                  <a:lnTo>
                    <a:pt x="33" y="211"/>
                  </a:lnTo>
                  <a:lnTo>
                    <a:pt x="66" y="214"/>
                  </a:lnTo>
                  <a:lnTo>
                    <a:pt x="69" y="196"/>
                  </a:lnTo>
                  <a:lnTo>
                    <a:pt x="100" y="166"/>
                  </a:lnTo>
                  <a:lnTo>
                    <a:pt x="103" y="30"/>
                  </a:lnTo>
                  <a:lnTo>
                    <a:pt x="73" y="0"/>
                  </a:lnTo>
                </a:path>
              </a:pathLst>
            </a:custGeom>
            <a:solidFill>
              <a:srgbClr val="0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36" name="Freeform 8"/>
            <p:cNvSpPr>
              <a:spLocks/>
            </p:cNvSpPr>
            <p:nvPr/>
          </p:nvSpPr>
          <p:spPr bwMode="auto">
            <a:xfrm>
              <a:off x="3887" y="1759"/>
              <a:ext cx="31" cy="122"/>
            </a:xfrm>
            <a:custGeom>
              <a:avLst/>
              <a:gdLst>
                <a:gd name="T0" fmla="*/ 30 w 31"/>
                <a:gd name="T1" fmla="*/ 0 h 122"/>
                <a:gd name="T2" fmla="*/ 4 w 31"/>
                <a:gd name="T3" fmla="*/ 0 h 122"/>
                <a:gd name="T4" fmla="*/ 0 w 31"/>
                <a:gd name="T5" fmla="*/ 121 h 122"/>
                <a:gd name="T6" fmla="*/ 29 w 31"/>
                <a:gd name="T7" fmla="*/ 120 h 122"/>
                <a:gd name="T8" fmla="*/ 30 w 31"/>
                <a:gd name="T9" fmla="*/ 0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22"/>
                <a:gd name="T17" fmla="*/ 31 w 31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22">
                  <a:moveTo>
                    <a:pt x="30" y="0"/>
                  </a:moveTo>
                  <a:lnTo>
                    <a:pt x="4" y="0"/>
                  </a:lnTo>
                  <a:lnTo>
                    <a:pt x="0" y="121"/>
                  </a:lnTo>
                  <a:lnTo>
                    <a:pt x="29" y="120"/>
                  </a:lnTo>
                  <a:lnTo>
                    <a:pt x="30" y="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37" name="Freeform 9"/>
            <p:cNvSpPr>
              <a:spLocks/>
            </p:cNvSpPr>
            <p:nvPr/>
          </p:nvSpPr>
          <p:spPr bwMode="auto">
            <a:xfrm>
              <a:off x="4952" y="3266"/>
              <a:ext cx="118" cy="209"/>
            </a:xfrm>
            <a:custGeom>
              <a:avLst/>
              <a:gdLst>
                <a:gd name="T0" fmla="*/ 59 w 118"/>
                <a:gd name="T1" fmla="*/ 208 h 209"/>
                <a:gd name="T2" fmla="*/ 117 w 118"/>
                <a:gd name="T3" fmla="*/ 104 h 209"/>
                <a:gd name="T4" fmla="*/ 57 w 118"/>
                <a:gd name="T5" fmla="*/ 0 h 209"/>
                <a:gd name="T6" fmla="*/ 0 w 118"/>
                <a:gd name="T7" fmla="*/ 107 h 209"/>
                <a:gd name="T8" fmla="*/ 59 w 118"/>
                <a:gd name="T9" fmla="*/ 208 h 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"/>
                <a:gd name="T16" fmla="*/ 0 h 209"/>
                <a:gd name="T17" fmla="*/ 118 w 118"/>
                <a:gd name="T18" fmla="*/ 209 h 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" h="209">
                  <a:moveTo>
                    <a:pt x="59" y="208"/>
                  </a:moveTo>
                  <a:lnTo>
                    <a:pt x="117" y="104"/>
                  </a:lnTo>
                  <a:lnTo>
                    <a:pt x="57" y="0"/>
                  </a:lnTo>
                  <a:lnTo>
                    <a:pt x="0" y="107"/>
                  </a:lnTo>
                  <a:lnTo>
                    <a:pt x="59" y="208"/>
                  </a:lnTo>
                </a:path>
              </a:pathLst>
            </a:custGeom>
            <a:solidFill>
              <a:srgbClr val="FF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38" name="Freeform 10"/>
            <p:cNvSpPr>
              <a:spLocks/>
            </p:cNvSpPr>
            <p:nvPr/>
          </p:nvSpPr>
          <p:spPr bwMode="auto">
            <a:xfrm>
              <a:off x="4958" y="3501"/>
              <a:ext cx="103" cy="215"/>
            </a:xfrm>
            <a:custGeom>
              <a:avLst/>
              <a:gdLst>
                <a:gd name="T0" fmla="*/ 30 w 103"/>
                <a:gd name="T1" fmla="*/ 214 h 215"/>
                <a:gd name="T2" fmla="*/ 70 w 103"/>
                <a:gd name="T3" fmla="*/ 210 h 215"/>
                <a:gd name="T4" fmla="*/ 97 w 103"/>
                <a:gd name="T5" fmla="*/ 183 h 215"/>
                <a:gd name="T6" fmla="*/ 102 w 103"/>
                <a:gd name="T7" fmla="*/ 42 h 215"/>
                <a:gd name="T8" fmla="*/ 71 w 103"/>
                <a:gd name="T9" fmla="*/ 19 h 215"/>
                <a:gd name="T10" fmla="*/ 68 w 103"/>
                <a:gd name="T11" fmla="*/ 3 h 215"/>
                <a:gd name="T12" fmla="*/ 36 w 103"/>
                <a:gd name="T13" fmla="*/ 0 h 215"/>
                <a:gd name="T14" fmla="*/ 34 w 103"/>
                <a:gd name="T15" fmla="*/ 17 h 215"/>
                <a:gd name="T16" fmla="*/ 3 w 103"/>
                <a:gd name="T17" fmla="*/ 48 h 215"/>
                <a:gd name="T18" fmla="*/ 0 w 103"/>
                <a:gd name="T19" fmla="*/ 183 h 215"/>
                <a:gd name="T20" fmla="*/ 30 w 103"/>
                <a:gd name="T21" fmla="*/ 214 h 21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3"/>
                <a:gd name="T34" fmla="*/ 0 h 215"/>
                <a:gd name="T35" fmla="*/ 103 w 103"/>
                <a:gd name="T36" fmla="*/ 215 h 21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3" h="215">
                  <a:moveTo>
                    <a:pt x="30" y="214"/>
                  </a:moveTo>
                  <a:lnTo>
                    <a:pt x="70" y="210"/>
                  </a:lnTo>
                  <a:lnTo>
                    <a:pt x="97" y="183"/>
                  </a:lnTo>
                  <a:lnTo>
                    <a:pt x="102" y="42"/>
                  </a:lnTo>
                  <a:lnTo>
                    <a:pt x="71" y="19"/>
                  </a:lnTo>
                  <a:lnTo>
                    <a:pt x="68" y="3"/>
                  </a:lnTo>
                  <a:lnTo>
                    <a:pt x="36" y="0"/>
                  </a:lnTo>
                  <a:lnTo>
                    <a:pt x="34" y="17"/>
                  </a:lnTo>
                  <a:lnTo>
                    <a:pt x="3" y="48"/>
                  </a:lnTo>
                  <a:lnTo>
                    <a:pt x="0" y="183"/>
                  </a:lnTo>
                  <a:lnTo>
                    <a:pt x="30" y="214"/>
                  </a:lnTo>
                </a:path>
              </a:pathLst>
            </a:custGeom>
            <a:solidFill>
              <a:srgbClr val="FF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39" name="Freeform 11"/>
            <p:cNvSpPr>
              <a:spLocks/>
            </p:cNvSpPr>
            <p:nvPr/>
          </p:nvSpPr>
          <p:spPr bwMode="auto">
            <a:xfrm>
              <a:off x="4994" y="3555"/>
              <a:ext cx="31" cy="122"/>
            </a:xfrm>
            <a:custGeom>
              <a:avLst/>
              <a:gdLst>
                <a:gd name="T0" fmla="*/ 0 w 31"/>
                <a:gd name="T1" fmla="*/ 120 h 122"/>
                <a:gd name="T2" fmla="*/ 27 w 31"/>
                <a:gd name="T3" fmla="*/ 121 h 122"/>
                <a:gd name="T4" fmla="*/ 30 w 31"/>
                <a:gd name="T5" fmla="*/ 0 h 122"/>
                <a:gd name="T6" fmla="*/ 1 w 31"/>
                <a:gd name="T7" fmla="*/ 0 h 122"/>
                <a:gd name="T8" fmla="*/ 0 w 31"/>
                <a:gd name="T9" fmla="*/ 120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22"/>
                <a:gd name="T17" fmla="*/ 31 w 31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22">
                  <a:moveTo>
                    <a:pt x="0" y="120"/>
                  </a:moveTo>
                  <a:lnTo>
                    <a:pt x="27" y="121"/>
                  </a:lnTo>
                  <a:lnTo>
                    <a:pt x="30" y="0"/>
                  </a:lnTo>
                  <a:lnTo>
                    <a:pt x="1" y="0"/>
                  </a:lnTo>
                  <a:lnTo>
                    <a:pt x="0" y="12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40" name="Freeform 12"/>
            <p:cNvSpPr>
              <a:spLocks/>
            </p:cNvSpPr>
            <p:nvPr/>
          </p:nvSpPr>
          <p:spPr bwMode="auto">
            <a:xfrm>
              <a:off x="4004" y="1975"/>
              <a:ext cx="895" cy="1418"/>
            </a:xfrm>
            <a:custGeom>
              <a:avLst/>
              <a:gdLst>
                <a:gd name="T0" fmla="*/ 0 w 895"/>
                <a:gd name="T1" fmla="*/ 0 h 1418"/>
                <a:gd name="T2" fmla="*/ 886 w 895"/>
                <a:gd name="T3" fmla="*/ 5 h 1418"/>
                <a:gd name="T4" fmla="*/ 894 w 895"/>
                <a:gd name="T5" fmla="*/ 1416 h 1418"/>
                <a:gd name="T6" fmla="*/ 9 w 895"/>
                <a:gd name="T7" fmla="*/ 1417 h 1418"/>
                <a:gd name="T8" fmla="*/ 0 w 895"/>
                <a:gd name="T9" fmla="*/ 0 h 14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5"/>
                <a:gd name="T16" fmla="*/ 0 h 1418"/>
                <a:gd name="T17" fmla="*/ 895 w 895"/>
                <a:gd name="T18" fmla="*/ 1418 h 14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5" h="1418">
                  <a:moveTo>
                    <a:pt x="0" y="0"/>
                  </a:moveTo>
                  <a:lnTo>
                    <a:pt x="886" y="5"/>
                  </a:lnTo>
                  <a:lnTo>
                    <a:pt x="894" y="1416"/>
                  </a:lnTo>
                  <a:lnTo>
                    <a:pt x="9" y="1417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41" name="Freeform 13"/>
            <p:cNvSpPr>
              <a:spLocks/>
            </p:cNvSpPr>
            <p:nvPr/>
          </p:nvSpPr>
          <p:spPr bwMode="auto">
            <a:xfrm>
              <a:off x="4668" y="3065"/>
              <a:ext cx="157" cy="282"/>
            </a:xfrm>
            <a:custGeom>
              <a:avLst/>
              <a:gdLst>
                <a:gd name="T0" fmla="*/ 77 w 157"/>
                <a:gd name="T1" fmla="*/ 0 h 282"/>
                <a:gd name="T2" fmla="*/ 0 w 157"/>
                <a:gd name="T3" fmla="*/ 138 h 282"/>
                <a:gd name="T4" fmla="*/ 87 w 157"/>
                <a:gd name="T5" fmla="*/ 281 h 282"/>
                <a:gd name="T6" fmla="*/ 156 w 157"/>
                <a:gd name="T7" fmla="*/ 137 h 282"/>
                <a:gd name="T8" fmla="*/ 77 w 157"/>
                <a:gd name="T9" fmla="*/ 0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"/>
                <a:gd name="T16" fmla="*/ 0 h 282"/>
                <a:gd name="T17" fmla="*/ 157 w 157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" h="282">
                  <a:moveTo>
                    <a:pt x="77" y="0"/>
                  </a:moveTo>
                  <a:lnTo>
                    <a:pt x="0" y="138"/>
                  </a:lnTo>
                  <a:lnTo>
                    <a:pt x="87" y="281"/>
                  </a:lnTo>
                  <a:lnTo>
                    <a:pt x="156" y="137"/>
                  </a:lnTo>
                  <a:lnTo>
                    <a:pt x="77" y="0"/>
                  </a:lnTo>
                </a:path>
              </a:pathLst>
            </a:custGeom>
            <a:solidFill>
              <a:srgbClr val="FF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142" name="Group 14"/>
            <p:cNvGrpSpPr>
              <a:grpSpLocks/>
            </p:cNvGrpSpPr>
            <p:nvPr/>
          </p:nvGrpSpPr>
          <p:grpSpPr bwMode="auto">
            <a:xfrm>
              <a:off x="4009" y="1973"/>
              <a:ext cx="885" cy="713"/>
              <a:chOff x="3913" y="1877"/>
              <a:chExt cx="885" cy="713"/>
            </a:xfrm>
          </p:grpSpPr>
          <p:sp>
            <p:nvSpPr>
              <p:cNvPr id="48186" name="Freeform 15"/>
              <p:cNvSpPr>
                <a:spLocks/>
              </p:cNvSpPr>
              <p:nvPr/>
            </p:nvSpPr>
            <p:spPr bwMode="auto">
              <a:xfrm>
                <a:off x="4555" y="1879"/>
                <a:ext cx="198" cy="284"/>
              </a:xfrm>
              <a:custGeom>
                <a:avLst/>
                <a:gdLst>
                  <a:gd name="T0" fmla="*/ 192 w 198"/>
                  <a:gd name="T1" fmla="*/ 1 h 284"/>
                  <a:gd name="T2" fmla="*/ 3 w 198"/>
                  <a:gd name="T3" fmla="*/ 0 h 284"/>
                  <a:gd name="T4" fmla="*/ 0 w 198"/>
                  <a:gd name="T5" fmla="*/ 99 h 284"/>
                  <a:gd name="T6" fmla="*/ 66 w 198"/>
                  <a:gd name="T7" fmla="*/ 205 h 284"/>
                  <a:gd name="T8" fmla="*/ 140 w 198"/>
                  <a:gd name="T9" fmla="*/ 283 h 284"/>
                  <a:gd name="T10" fmla="*/ 197 w 198"/>
                  <a:gd name="T11" fmla="*/ 230 h 284"/>
                  <a:gd name="T12" fmla="*/ 156 w 198"/>
                  <a:gd name="T13" fmla="*/ 174 h 284"/>
                  <a:gd name="T14" fmla="*/ 153 w 198"/>
                  <a:gd name="T15" fmla="*/ 78 h 284"/>
                  <a:gd name="T16" fmla="*/ 192 w 198"/>
                  <a:gd name="T17" fmla="*/ 1 h 2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8"/>
                  <a:gd name="T28" fmla="*/ 0 h 284"/>
                  <a:gd name="T29" fmla="*/ 198 w 198"/>
                  <a:gd name="T30" fmla="*/ 284 h 2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8" h="284">
                    <a:moveTo>
                      <a:pt x="192" y="1"/>
                    </a:moveTo>
                    <a:lnTo>
                      <a:pt x="3" y="0"/>
                    </a:lnTo>
                    <a:lnTo>
                      <a:pt x="0" y="99"/>
                    </a:lnTo>
                    <a:lnTo>
                      <a:pt x="66" y="205"/>
                    </a:lnTo>
                    <a:lnTo>
                      <a:pt x="140" y="283"/>
                    </a:lnTo>
                    <a:lnTo>
                      <a:pt x="197" y="230"/>
                    </a:lnTo>
                    <a:lnTo>
                      <a:pt x="156" y="174"/>
                    </a:lnTo>
                    <a:lnTo>
                      <a:pt x="153" y="78"/>
                    </a:lnTo>
                    <a:lnTo>
                      <a:pt x="192" y="1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87" name="Freeform 16"/>
              <p:cNvSpPr>
                <a:spLocks/>
              </p:cNvSpPr>
              <p:nvPr/>
            </p:nvSpPr>
            <p:spPr bwMode="auto">
              <a:xfrm>
                <a:off x="4499" y="1877"/>
                <a:ext cx="295" cy="451"/>
              </a:xfrm>
              <a:custGeom>
                <a:avLst/>
                <a:gdLst>
                  <a:gd name="T0" fmla="*/ 60 w 295"/>
                  <a:gd name="T1" fmla="*/ 0 h 451"/>
                  <a:gd name="T2" fmla="*/ 0 w 295"/>
                  <a:gd name="T3" fmla="*/ 1 h 451"/>
                  <a:gd name="T4" fmla="*/ 1 w 295"/>
                  <a:gd name="T5" fmla="*/ 95 h 451"/>
                  <a:gd name="T6" fmla="*/ 90 w 295"/>
                  <a:gd name="T7" fmla="*/ 241 h 451"/>
                  <a:gd name="T8" fmla="*/ 294 w 295"/>
                  <a:gd name="T9" fmla="*/ 450 h 451"/>
                  <a:gd name="T10" fmla="*/ 291 w 295"/>
                  <a:gd name="T11" fmla="*/ 384 h 451"/>
                  <a:gd name="T12" fmla="*/ 125 w 295"/>
                  <a:gd name="T13" fmla="*/ 209 h 451"/>
                  <a:gd name="T14" fmla="*/ 55 w 295"/>
                  <a:gd name="T15" fmla="*/ 105 h 451"/>
                  <a:gd name="T16" fmla="*/ 60 w 295"/>
                  <a:gd name="T17" fmla="*/ 0 h 4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5"/>
                  <a:gd name="T28" fmla="*/ 0 h 451"/>
                  <a:gd name="T29" fmla="*/ 295 w 295"/>
                  <a:gd name="T30" fmla="*/ 451 h 4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5" h="451">
                    <a:moveTo>
                      <a:pt x="60" y="0"/>
                    </a:moveTo>
                    <a:lnTo>
                      <a:pt x="0" y="1"/>
                    </a:lnTo>
                    <a:lnTo>
                      <a:pt x="1" y="95"/>
                    </a:lnTo>
                    <a:lnTo>
                      <a:pt x="90" y="241"/>
                    </a:lnTo>
                    <a:lnTo>
                      <a:pt x="294" y="450"/>
                    </a:lnTo>
                    <a:lnTo>
                      <a:pt x="291" y="384"/>
                    </a:lnTo>
                    <a:lnTo>
                      <a:pt x="125" y="209"/>
                    </a:lnTo>
                    <a:lnTo>
                      <a:pt x="55" y="105"/>
                    </a:lnTo>
                    <a:lnTo>
                      <a:pt x="60" y="0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88" name="Freeform 17"/>
              <p:cNvSpPr>
                <a:spLocks/>
              </p:cNvSpPr>
              <p:nvPr/>
            </p:nvSpPr>
            <p:spPr bwMode="auto">
              <a:xfrm>
                <a:off x="4195" y="1881"/>
                <a:ext cx="152" cy="420"/>
              </a:xfrm>
              <a:custGeom>
                <a:avLst/>
                <a:gdLst>
                  <a:gd name="T0" fmla="*/ 151 w 152"/>
                  <a:gd name="T1" fmla="*/ 0 h 420"/>
                  <a:gd name="T2" fmla="*/ 150 w 152"/>
                  <a:gd name="T3" fmla="*/ 65 h 420"/>
                  <a:gd name="T4" fmla="*/ 60 w 152"/>
                  <a:gd name="T5" fmla="*/ 178 h 420"/>
                  <a:gd name="T6" fmla="*/ 35 w 152"/>
                  <a:gd name="T7" fmla="*/ 259 h 420"/>
                  <a:gd name="T8" fmla="*/ 33 w 152"/>
                  <a:gd name="T9" fmla="*/ 386 h 420"/>
                  <a:gd name="T10" fmla="*/ 0 w 152"/>
                  <a:gd name="T11" fmla="*/ 419 h 420"/>
                  <a:gd name="T12" fmla="*/ 1 w 152"/>
                  <a:gd name="T13" fmla="*/ 258 h 420"/>
                  <a:gd name="T14" fmla="*/ 31 w 152"/>
                  <a:gd name="T15" fmla="*/ 167 h 420"/>
                  <a:gd name="T16" fmla="*/ 104 w 152"/>
                  <a:gd name="T17" fmla="*/ 56 h 420"/>
                  <a:gd name="T18" fmla="*/ 108 w 152"/>
                  <a:gd name="T19" fmla="*/ 3 h 420"/>
                  <a:gd name="T20" fmla="*/ 151 w 152"/>
                  <a:gd name="T21" fmla="*/ 0 h 4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2"/>
                  <a:gd name="T34" fmla="*/ 0 h 420"/>
                  <a:gd name="T35" fmla="*/ 152 w 152"/>
                  <a:gd name="T36" fmla="*/ 420 h 42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2" h="420">
                    <a:moveTo>
                      <a:pt x="151" y="0"/>
                    </a:moveTo>
                    <a:lnTo>
                      <a:pt x="150" y="65"/>
                    </a:lnTo>
                    <a:lnTo>
                      <a:pt x="60" y="178"/>
                    </a:lnTo>
                    <a:lnTo>
                      <a:pt x="35" y="259"/>
                    </a:lnTo>
                    <a:lnTo>
                      <a:pt x="33" y="386"/>
                    </a:lnTo>
                    <a:lnTo>
                      <a:pt x="0" y="419"/>
                    </a:lnTo>
                    <a:lnTo>
                      <a:pt x="1" y="258"/>
                    </a:lnTo>
                    <a:lnTo>
                      <a:pt x="31" y="167"/>
                    </a:lnTo>
                    <a:lnTo>
                      <a:pt x="104" y="56"/>
                    </a:lnTo>
                    <a:lnTo>
                      <a:pt x="108" y="3"/>
                    </a:lnTo>
                    <a:lnTo>
                      <a:pt x="151" y="0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89" name="Freeform 18"/>
              <p:cNvSpPr>
                <a:spLocks/>
              </p:cNvSpPr>
              <p:nvPr/>
            </p:nvSpPr>
            <p:spPr bwMode="auto">
              <a:xfrm>
                <a:off x="4347" y="1887"/>
                <a:ext cx="195" cy="316"/>
              </a:xfrm>
              <a:custGeom>
                <a:avLst/>
                <a:gdLst>
                  <a:gd name="T0" fmla="*/ 1 w 195"/>
                  <a:gd name="T1" fmla="*/ 3 h 316"/>
                  <a:gd name="T2" fmla="*/ 0 w 195"/>
                  <a:gd name="T3" fmla="*/ 246 h 316"/>
                  <a:gd name="T4" fmla="*/ 34 w 195"/>
                  <a:gd name="T5" fmla="*/ 294 h 316"/>
                  <a:gd name="T6" fmla="*/ 51 w 195"/>
                  <a:gd name="T7" fmla="*/ 315 h 316"/>
                  <a:gd name="T8" fmla="*/ 128 w 195"/>
                  <a:gd name="T9" fmla="*/ 314 h 316"/>
                  <a:gd name="T10" fmla="*/ 189 w 195"/>
                  <a:gd name="T11" fmla="*/ 250 h 316"/>
                  <a:gd name="T12" fmla="*/ 194 w 195"/>
                  <a:gd name="T13" fmla="*/ 159 h 316"/>
                  <a:gd name="T14" fmla="*/ 147 w 195"/>
                  <a:gd name="T15" fmla="*/ 86 h 316"/>
                  <a:gd name="T16" fmla="*/ 148 w 195"/>
                  <a:gd name="T17" fmla="*/ 0 h 316"/>
                  <a:gd name="T18" fmla="*/ 1 w 195"/>
                  <a:gd name="T19" fmla="*/ 3 h 31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5"/>
                  <a:gd name="T31" fmla="*/ 0 h 316"/>
                  <a:gd name="T32" fmla="*/ 195 w 195"/>
                  <a:gd name="T33" fmla="*/ 316 h 31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5" h="316">
                    <a:moveTo>
                      <a:pt x="1" y="3"/>
                    </a:moveTo>
                    <a:lnTo>
                      <a:pt x="0" y="246"/>
                    </a:lnTo>
                    <a:lnTo>
                      <a:pt x="34" y="294"/>
                    </a:lnTo>
                    <a:lnTo>
                      <a:pt x="51" y="315"/>
                    </a:lnTo>
                    <a:lnTo>
                      <a:pt x="128" y="314"/>
                    </a:lnTo>
                    <a:lnTo>
                      <a:pt x="189" y="250"/>
                    </a:lnTo>
                    <a:lnTo>
                      <a:pt x="194" y="159"/>
                    </a:lnTo>
                    <a:lnTo>
                      <a:pt x="147" y="86"/>
                    </a:lnTo>
                    <a:lnTo>
                      <a:pt x="148" y="0"/>
                    </a:lnTo>
                    <a:lnTo>
                      <a:pt x="1" y="3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0" name="Freeform 19"/>
              <p:cNvSpPr>
                <a:spLocks/>
              </p:cNvSpPr>
              <p:nvPr/>
            </p:nvSpPr>
            <p:spPr bwMode="auto">
              <a:xfrm>
                <a:off x="4347" y="1880"/>
                <a:ext cx="76" cy="110"/>
              </a:xfrm>
              <a:custGeom>
                <a:avLst/>
                <a:gdLst>
                  <a:gd name="T0" fmla="*/ 3 w 76"/>
                  <a:gd name="T1" fmla="*/ 0 h 110"/>
                  <a:gd name="T2" fmla="*/ 0 w 76"/>
                  <a:gd name="T3" fmla="*/ 109 h 110"/>
                  <a:gd name="T4" fmla="*/ 75 w 76"/>
                  <a:gd name="T5" fmla="*/ 57 h 110"/>
                  <a:gd name="T6" fmla="*/ 74 w 76"/>
                  <a:gd name="T7" fmla="*/ 0 h 110"/>
                  <a:gd name="T8" fmla="*/ 3 w 76"/>
                  <a:gd name="T9" fmla="*/ 0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110"/>
                  <a:gd name="T17" fmla="*/ 76 w 76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110">
                    <a:moveTo>
                      <a:pt x="3" y="0"/>
                    </a:moveTo>
                    <a:lnTo>
                      <a:pt x="0" y="109"/>
                    </a:lnTo>
                    <a:lnTo>
                      <a:pt x="75" y="57"/>
                    </a:lnTo>
                    <a:lnTo>
                      <a:pt x="74" y="0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1" name="Freeform 20"/>
              <p:cNvSpPr>
                <a:spLocks/>
              </p:cNvSpPr>
              <p:nvPr/>
            </p:nvSpPr>
            <p:spPr bwMode="auto">
              <a:xfrm>
                <a:off x="4429" y="1881"/>
                <a:ext cx="96" cy="131"/>
              </a:xfrm>
              <a:custGeom>
                <a:avLst/>
                <a:gdLst>
                  <a:gd name="T0" fmla="*/ 95 w 96"/>
                  <a:gd name="T1" fmla="*/ 130 h 131"/>
                  <a:gd name="T2" fmla="*/ 0 w 96"/>
                  <a:gd name="T3" fmla="*/ 60 h 131"/>
                  <a:gd name="T4" fmla="*/ 0 w 96"/>
                  <a:gd name="T5" fmla="*/ 0 h 131"/>
                  <a:gd name="T6" fmla="*/ 68 w 96"/>
                  <a:gd name="T7" fmla="*/ 0 h 131"/>
                  <a:gd name="T8" fmla="*/ 68 w 96"/>
                  <a:gd name="T9" fmla="*/ 85 h 131"/>
                  <a:gd name="T10" fmla="*/ 95 w 96"/>
                  <a:gd name="T11" fmla="*/ 130 h 1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6"/>
                  <a:gd name="T19" fmla="*/ 0 h 131"/>
                  <a:gd name="T20" fmla="*/ 96 w 96"/>
                  <a:gd name="T21" fmla="*/ 131 h 1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6" h="131">
                    <a:moveTo>
                      <a:pt x="95" y="130"/>
                    </a:moveTo>
                    <a:lnTo>
                      <a:pt x="0" y="60"/>
                    </a:lnTo>
                    <a:lnTo>
                      <a:pt x="0" y="0"/>
                    </a:lnTo>
                    <a:lnTo>
                      <a:pt x="68" y="0"/>
                    </a:lnTo>
                    <a:lnTo>
                      <a:pt x="68" y="85"/>
                    </a:lnTo>
                    <a:lnTo>
                      <a:pt x="95" y="13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2" name="Freeform 21"/>
              <p:cNvSpPr>
                <a:spLocks/>
              </p:cNvSpPr>
              <p:nvPr/>
            </p:nvSpPr>
            <p:spPr bwMode="auto">
              <a:xfrm>
                <a:off x="4309" y="2131"/>
                <a:ext cx="268" cy="122"/>
              </a:xfrm>
              <a:custGeom>
                <a:avLst/>
                <a:gdLst>
                  <a:gd name="T0" fmla="*/ 229 w 268"/>
                  <a:gd name="T1" fmla="*/ 7 h 122"/>
                  <a:gd name="T2" fmla="*/ 165 w 268"/>
                  <a:gd name="T3" fmla="*/ 70 h 122"/>
                  <a:gd name="T4" fmla="*/ 90 w 268"/>
                  <a:gd name="T5" fmla="*/ 72 h 122"/>
                  <a:gd name="T6" fmla="*/ 31 w 268"/>
                  <a:gd name="T7" fmla="*/ 0 h 122"/>
                  <a:gd name="T8" fmla="*/ 0 w 268"/>
                  <a:gd name="T9" fmla="*/ 36 h 122"/>
                  <a:gd name="T10" fmla="*/ 39 w 268"/>
                  <a:gd name="T11" fmla="*/ 96 h 122"/>
                  <a:gd name="T12" fmla="*/ 72 w 268"/>
                  <a:gd name="T13" fmla="*/ 121 h 122"/>
                  <a:gd name="T14" fmla="*/ 168 w 268"/>
                  <a:gd name="T15" fmla="*/ 121 h 122"/>
                  <a:gd name="T16" fmla="*/ 219 w 268"/>
                  <a:gd name="T17" fmla="*/ 108 h 122"/>
                  <a:gd name="T18" fmla="*/ 267 w 268"/>
                  <a:gd name="T19" fmla="*/ 60 h 122"/>
                  <a:gd name="T20" fmla="*/ 229 w 268"/>
                  <a:gd name="T21" fmla="*/ 7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68"/>
                  <a:gd name="T34" fmla="*/ 0 h 122"/>
                  <a:gd name="T35" fmla="*/ 268 w 268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68" h="122">
                    <a:moveTo>
                      <a:pt x="229" y="7"/>
                    </a:moveTo>
                    <a:lnTo>
                      <a:pt x="165" y="70"/>
                    </a:lnTo>
                    <a:lnTo>
                      <a:pt x="90" y="72"/>
                    </a:lnTo>
                    <a:lnTo>
                      <a:pt x="31" y="0"/>
                    </a:lnTo>
                    <a:lnTo>
                      <a:pt x="0" y="36"/>
                    </a:lnTo>
                    <a:lnTo>
                      <a:pt x="39" y="96"/>
                    </a:lnTo>
                    <a:lnTo>
                      <a:pt x="72" y="121"/>
                    </a:lnTo>
                    <a:lnTo>
                      <a:pt x="168" y="121"/>
                    </a:lnTo>
                    <a:lnTo>
                      <a:pt x="219" y="108"/>
                    </a:lnTo>
                    <a:lnTo>
                      <a:pt x="267" y="60"/>
                    </a:lnTo>
                    <a:lnTo>
                      <a:pt x="229" y="7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3" name="Freeform 22"/>
              <p:cNvSpPr>
                <a:spLocks/>
              </p:cNvSpPr>
              <p:nvPr/>
            </p:nvSpPr>
            <p:spPr bwMode="auto">
              <a:xfrm>
                <a:off x="4308" y="2128"/>
                <a:ext cx="273" cy="130"/>
              </a:xfrm>
              <a:custGeom>
                <a:avLst/>
                <a:gdLst>
                  <a:gd name="T0" fmla="*/ 228 w 273"/>
                  <a:gd name="T1" fmla="*/ 13 h 130"/>
                  <a:gd name="T2" fmla="*/ 234 w 273"/>
                  <a:gd name="T3" fmla="*/ 12 h 130"/>
                  <a:gd name="T4" fmla="*/ 167 w 273"/>
                  <a:gd name="T5" fmla="*/ 77 h 130"/>
                  <a:gd name="T6" fmla="*/ 165 w 273"/>
                  <a:gd name="T7" fmla="*/ 77 h 130"/>
                  <a:gd name="T8" fmla="*/ 91 w 273"/>
                  <a:gd name="T9" fmla="*/ 76 h 130"/>
                  <a:gd name="T10" fmla="*/ 90 w 273"/>
                  <a:gd name="T11" fmla="*/ 76 h 130"/>
                  <a:gd name="T12" fmla="*/ 90 w 273"/>
                  <a:gd name="T13" fmla="*/ 77 h 130"/>
                  <a:gd name="T14" fmla="*/ 88 w 273"/>
                  <a:gd name="T15" fmla="*/ 73 h 130"/>
                  <a:gd name="T16" fmla="*/ 31 w 273"/>
                  <a:gd name="T17" fmla="*/ 3 h 130"/>
                  <a:gd name="T18" fmla="*/ 34 w 273"/>
                  <a:gd name="T19" fmla="*/ 4 h 130"/>
                  <a:gd name="T20" fmla="*/ 7 w 273"/>
                  <a:gd name="T21" fmla="*/ 39 h 130"/>
                  <a:gd name="T22" fmla="*/ 5 w 273"/>
                  <a:gd name="T23" fmla="*/ 39 h 130"/>
                  <a:gd name="T24" fmla="*/ 43 w 273"/>
                  <a:gd name="T25" fmla="*/ 96 h 130"/>
                  <a:gd name="T26" fmla="*/ 43 w 273"/>
                  <a:gd name="T27" fmla="*/ 95 h 130"/>
                  <a:gd name="T28" fmla="*/ 75 w 273"/>
                  <a:gd name="T29" fmla="*/ 120 h 130"/>
                  <a:gd name="T30" fmla="*/ 74 w 273"/>
                  <a:gd name="T31" fmla="*/ 120 h 130"/>
                  <a:gd name="T32" fmla="*/ 169 w 273"/>
                  <a:gd name="T33" fmla="*/ 121 h 130"/>
                  <a:gd name="T34" fmla="*/ 219 w 273"/>
                  <a:gd name="T35" fmla="*/ 107 h 130"/>
                  <a:gd name="T36" fmla="*/ 215 w 273"/>
                  <a:gd name="T37" fmla="*/ 108 h 130"/>
                  <a:gd name="T38" fmla="*/ 265 w 273"/>
                  <a:gd name="T39" fmla="*/ 57 h 130"/>
                  <a:gd name="T40" fmla="*/ 265 w 273"/>
                  <a:gd name="T41" fmla="*/ 64 h 130"/>
                  <a:gd name="T42" fmla="*/ 228 w 273"/>
                  <a:gd name="T43" fmla="*/ 13 h 130"/>
                  <a:gd name="T44" fmla="*/ 234 w 273"/>
                  <a:gd name="T45" fmla="*/ 9 h 130"/>
                  <a:gd name="T46" fmla="*/ 272 w 273"/>
                  <a:gd name="T47" fmla="*/ 60 h 130"/>
                  <a:gd name="T48" fmla="*/ 269 w 273"/>
                  <a:gd name="T49" fmla="*/ 65 h 130"/>
                  <a:gd name="T50" fmla="*/ 220 w 273"/>
                  <a:gd name="T51" fmla="*/ 113 h 130"/>
                  <a:gd name="T52" fmla="*/ 169 w 273"/>
                  <a:gd name="T53" fmla="*/ 129 h 130"/>
                  <a:gd name="T54" fmla="*/ 74 w 273"/>
                  <a:gd name="T55" fmla="*/ 126 h 130"/>
                  <a:gd name="T56" fmla="*/ 73 w 273"/>
                  <a:gd name="T57" fmla="*/ 126 h 130"/>
                  <a:gd name="T58" fmla="*/ 40 w 273"/>
                  <a:gd name="T59" fmla="*/ 100 h 130"/>
                  <a:gd name="T60" fmla="*/ 36 w 273"/>
                  <a:gd name="T61" fmla="*/ 99 h 130"/>
                  <a:gd name="T62" fmla="*/ 0 w 273"/>
                  <a:gd name="T63" fmla="*/ 40 h 130"/>
                  <a:gd name="T64" fmla="*/ 0 w 273"/>
                  <a:gd name="T65" fmla="*/ 38 h 130"/>
                  <a:gd name="T66" fmla="*/ 30 w 273"/>
                  <a:gd name="T67" fmla="*/ 1 h 130"/>
                  <a:gd name="T68" fmla="*/ 34 w 273"/>
                  <a:gd name="T69" fmla="*/ 0 h 130"/>
                  <a:gd name="T70" fmla="*/ 34 w 273"/>
                  <a:gd name="T71" fmla="*/ 1 h 130"/>
                  <a:gd name="T72" fmla="*/ 94 w 273"/>
                  <a:gd name="T73" fmla="*/ 70 h 130"/>
                  <a:gd name="T74" fmla="*/ 92 w 273"/>
                  <a:gd name="T75" fmla="*/ 70 h 130"/>
                  <a:gd name="T76" fmla="*/ 167 w 273"/>
                  <a:gd name="T77" fmla="*/ 70 h 130"/>
                  <a:gd name="T78" fmla="*/ 163 w 273"/>
                  <a:gd name="T79" fmla="*/ 70 h 130"/>
                  <a:gd name="T80" fmla="*/ 229 w 273"/>
                  <a:gd name="T81" fmla="*/ 8 h 130"/>
                  <a:gd name="T82" fmla="*/ 230 w 273"/>
                  <a:gd name="T83" fmla="*/ 8 h 130"/>
                  <a:gd name="T84" fmla="*/ 229 w 273"/>
                  <a:gd name="T85" fmla="*/ 8 h 130"/>
                  <a:gd name="T86" fmla="*/ 230 w 273"/>
                  <a:gd name="T87" fmla="*/ 8 h 130"/>
                  <a:gd name="T88" fmla="*/ 232 w 273"/>
                  <a:gd name="T89" fmla="*/ 7 h 130"/>
                  <a:gd name="T90" fmla="*/ 234 w 273"/>
                  <a:gd name="T91" fmla="*/ 9 h 130"/>
                  <a:gd name="T92" fmla="*/ 228 w 273"/>
                  <a:gd name="T93" fmla="*/ 13 h 13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3"/>
                  <a:gd name="T142" fmla="*/ 0 h 130"/>
                  <a:gd name="T143" fmla="*/ 273 w 273"/>
                  <a:gd name="T144" fmla="*/ 130 h 13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3" h="130">
                    <a:moveTo>
                      <a:pt x="228" y="13"/>
                    </a:moveTo>
                    <a:lnTo>
                      <a:pt x="234" y="12"/>
                    </a:lnTo>
                    <a:lnTo>
                      <a:pt x="167" y="77"/>
                    </a:lnTo>
                    <a:lnTo>
                      <a:pt x="165" y="77"/>
                    </a:lnTo>
                    <a:lnTo>
                      <a:pt x="91" y="76"/>
                    </a:lnTo>
                    <a:lnTo>
                      <a:pt x="90" y="76"/>
                    </a:lnTo>
                    <a:lnTo>
                      <a:pt x="90" y="77"/>
                    </a:lnTo>
                    <a:lnTo>
                      <a:pt x="88" y="73"/>
                    </a:lnTo>
                    <a:lnTo>
                      <a:pt x="31" y="3"/>
                    </a:lnTo>
                    <a:lnTo>
                      <a:pt x="34" y="4"/>
                    </a:lnTo>
                    <a:lnTo>
                      <a:pt x="7" y="39"/>
                    </a:lnTo>
                    <a:lnTo>
                      <a:pt x="5" y="39"/>
                    </a:lnTo>
                    <a:lnTo>
                      <a:pt x="43" y="96"/>
                    </a:lnTo>
                    <a:lnTo>
                      <a:pt x="43" y="95"/>
                    </a:lnTo>
                    <a:lnTo>
                      <a:pt x="75" y="120"/>
                    </a:lnTo>
                    <a:lnTo>
                      <a:pt x="74" y="120"/>
                    </a:lnTo>
                    <a:lnTo>
                      <a:pt x="169" y="121"/>
                    </a:lnTo>
                    <a:lnTo>
                      <a:pt x="219" y="107"/>
                    </a:lnTo>
                    <a:lnTo>
                      <a:pt x="215" y="108"/>
                    </a:lnTo>
                    <a:lnTo>
                      <a:pt x="265" y="57"/>
                    </a:lnTo>
                    <a:lnTo>
                      <a:pt x="265" y="64"/>
                    </a:lnTo>
                    <a:lnTo>
                      <a:pt x="228" y="13"/>
                    </a:lnTo>
                    <a:lnTo>
                      <a:pt x="234" y="9"/>
                    </a:lnTo>
                    <a:lnTo>
                      <a:pt x="272" y="60"/>
                    </a:lnTo>
                    <a:lnTo>
                      <a:pt x="269" y="65"/>
                    </a:lnTo>
                    <a:lnTo>
                      <a:pt x="220" y="113"/>
                    </a:lnTo>
                    <a:lnTo>
                      <a:pt x="169" y="129"/>
                    </a:lnTo>
                    <a:lnTo>
                      <a:pt x="74" y="126"/>
                    </a:lnTo>
                    <a:lnTo>
                      <a:pt x="73" y="126"/>
                    </a:lnTo>
                    <a:lnTo>
                      <a:pt x="40" y="100"/>
                    </a:lnTo>
                    <a:lnTo>
                      <a:pt x="36" y="99"/>
                    </a:lnTo>
                    <a:lnTo>
                      <a:pt x="0" y="40"/>
                    </a:lnTo>
                    <a:lnTo>
                      <a:pt x="0" y="38"/>
                    </a:lnTo>
                    <a:lnTo>
                      <a:pt x="30" y="1"/>
                    </a:lnTo>
                    <a:lnTo>
                      <a:pt x="34" y="0"/>
                    </a:lnTo>
                    <a:lnTo>
                      <a:pt x="34" y="1"/>
                    </a:lnTo>
                    <a:lnTo>
                      <a:pt x="94" y="70"/>
                    </a:lnTo>
                    <a:lnTo>
                      <a:pt x="92" y="70"/>
                    </a:lnTo>
                    <a:lnTo>
                      <a:pt x="167" y="70"/>
                    </a:lnTo>
                    <a:lnTo>
                      <a:pt x="163" y="70"/>
                    </a:lnTo>
                    <a:lnTo>
                      <a:pt x="229" y="8"/>
                    </a:lnTo>
                    <a:lnTo>
                      <a:pt x="230" y="8"/>
                    </a:lnTo>
                    <a:lnTo>
                      <a:pt x="229" y="8"/>
                    </a:lnTo>
                    <a:lnTo>
                      <a:pt x="230" y="8"/>
                    </a:lnTo>
                    <a:lnTo>
                      <a:pt x="232" y="7"/>
                    </a:lnTo>
                    <a:lnTo>
                      <a:pt x="234" y="9"/>
                    </a:lnTo>
                    <a:lnTo>
                      <a:pt x="228" y="13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4" name="Freeform 23"/>
              <p:cNvSpPr>
                <a:spLocks/>
              </p:cNvSpPr>
              <p:nvPr/>
            </p:nvSpPr>
            <p:spPr bwMode="auto">
              <a:xfrm>
                <a:off x="4539" y="2048"/>
                <a:ext cx="129" cy="155"/>
              </a:xfrm>
              <a:custGeom>
                <a:avLst/>
                <a:gdLst>
                  <a:gd name="T0" fmla="*/ 5 w 129"/>
                  <a:gd name="T1" fmla="*/ 0 h 155"/>
                  <a:gd name="T2" fmla="*/ 0 w 129"/>
                  <a:gd name="T3" fmla="*/ 91 h 155"/>
                  <a:gd name="T4" fmla="*/ 47 w 129"/>
                  <a:gd name="T5" fmla="*/ 150 h 155"/>
                  <a:gd name="T6" fmla="*/ 128 w 129"/>
                  <a:gd name="T7" fmla="*/ 154 h 155"/>
                  <a:gd name="T8" fmla="*/ 51 w 129"/>
                  <a:gd name="T9" fmla="*/ 71 h 155"/>
                  <a:gd name="T10" fmla="*/ 5 w 129"/>
                  <a:gd name="T11" fmla="*/ 0 h 1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9"/>
                  <a:gd name="T19" fmla="*/ 0 h 155"/>
                  <a:gd name="T20" fmla="*/ 129 w 129"/>
                  <a:gd name="T21" fmla="*/ 155 h 1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9" h="155">
                    <a:moveTo>
                      <a:pt x="5" y="0"/>
                    </a:moveTo>
                    <a:lnTo>
                      <a:pt x="0" y="91"/>
                    </a:lnTo>
                    <a:lnTo>
                      <a:pt x="47" y="150"/>
                    </a:lnTo>
                    <a:lnTo>
                      <a:pt x="128" y="154"/>
                    </a:lnTo>
                    <a:lnTo>
                      <a:pt x="51" y="71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5" name="Freeform 24"/>
              <p:cNvSpPr>
                <a:spLocks/>
              </p:cNvSpPr>
              <p:nvPr/>
            </p:nvSpPr>
            <p:spPr bwMode="auto">
              <a:xfrm>
                <a:off x="4229" y="2201"/>
                <a:ext cx="482" cy="182"/>
              </a:xfrm>
              <a:custGeom>
                <a:avLst/>
                <a:gdLst>
                  <a:gd name="T0" fmla="*/ 437 w 482"/>
                  <a:gd name="T1" fmla="*/ 1 h 182"/>
                  <a:gd name="T2" fmla="*/ 359 w 482"/>
                  <a:gd name="T3" fmla="*/ 0 h 182"/>
                  <a:gd name="T4" fmla="*/ 315 w 482"/>
                  <a:gd name="T5" fmla="*/ 53 h 182"/>
                  <a:gd name="T6" fmla="*/ 263 w 482"/>
                  <a:gd name="T7" fmla="*/ 69 h 182"/>
                  <a:gd name="T8" fmla="*/ 139 w 482"/>
                  <a:gd name="T9" fmla="*/ 72 h 182"/>
                  <a:gd name="T10" fmla="*/ 62 w 482"/>
                  <a:gd name="T11" fmla="*/ 9 h 182"/>
                  <a:gd name="T12" fmla="*/ 0 w 482"/>
                  <a:gd name="T13" fmla="*/ 70 h 182"/>
                  <a:gd name="T14" fmla="*/ 78 w 482"/>
                  <a:gd name="T15" fmla="*/ 146 h 182"/>
                  <a:gd name="T16" fmla="*/ 142 w 482"/>
                  <a:gd name="T17" fmla="*/ 181 h 182"/>
                  <a:gd name="T18" fmla="*/ 267 w 482"/>
                  <a:gd name="T19" fmla="*/ 180 h 182"/>
                  <a:gd name="T20" fmla="*/ 371 w 482"/>
                  <a:gd name="T21" fmla="*/ 134 h 182"/>
                  <a:gd name="T22" fmla="*/ 481 w 482"/>
                  <a:gd name="T23" fmla="*/ 46 h 182"/>
                  <a:gd name="T24" fmla="*/ 437 w 482"/>
                  <a:gd name="T25" fmla="*/ 1 h 18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2"/>
                  <a:gd name="T40" fmla="*/ 0 h 182"/>
                  <a:gd name="T41" fmla="*/ 482 w 482"/>
                  <a:gd name="T42" fmla="*/ 182 h 18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2" h="182">
                    <a:moveTo>
                      <a:pt x="437" y="1"/>
                    </a:moveTo>
                    <a:lnTo>
                      <a:pt x="359" y="0"/>
                    </a:lnTo>
                    <a:lnTo>
                      <a:pt x="315" y="53"/>
                    </a:lnTo>
                    <a:lnTo>
                      <a:pt x="263" y="69"/>
                    </a:lnTo>
                    <a:lnTo>
                      <a:pt x="139" y="72"/>
                    </a:lnTo>
                    <a:lnTo>
                      <a:pt x="62" y="9"/>
                    </a:lnTo>
                    <a:lnTo>
                      <a:pt x="0" y="70"/>
                    </a:lnTo>
                    <a:lnTo>
                      <a:pt x="78" y="146"/>
                    </a:lnTo>
                    <a:lnTo>
                      <a:pt x="142" y="181"/>
                    </a:lnTo>
                    <a:lnTo>
                      <a:pt x="267" y="180"/>
                    </a:lnTo>
                    <a:lnTo>
                      <a:pt x="371" y="134"/>
                    </a:lnTo>
                    <a:lnTo>
                      <a:pt x="481" y="46"/>
                    </a:lnTo>
                    <a:lnTo>
                      <a:pt x="437" y="1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6" name="Freeform 25"/>
              <p:cNvSpPr>
                <a:spLocks/>
              </p:cNvSpPr>
              <p:nvPr/>
            </p:nvSpPr>
            <p:spPr bwMode="auto">
              <a:xfrm>
                <a:off x="4052" y="2271"/>
                <a:ext cx="743" cy="319"/>
              </a:xfrm>
              <a:custGeom>
                <a:avLst/>
                <a:gdLst>
                  <a:gd name="T0" fmla="*/ 742 w 743"/>
                  <a:gd name="T1" fmla="*/ 241 h 319"/>
                  <a:gd name="T2" fmla="*/ 600 w 743"/>
                  <a:gd name="T3" fmla="*/ 113 h 319"/>
                  <a:gd name="T4" fmla="*/ 474 w 743"/>
                  <a:gd name="T5" fmla="*/ 184 h 319"/>
                  <a:gd name="T6" fmla="*/ 476 w 743"/>
                  <a:gd name="T7" fmla="*/ 315 h 319"/>
                  <a:gd name="T8" fmla="*/ 435 w 743"/>
                  <a:gd name="T9" fmla="*/ 315 h 319"/>
                  <a:gd name="T10" fmla="*/ 435 w 743"/>
                  <a:gd name="T11" fmla="*/ 185 h 319"/>
                  <a:gd name="T12" fmla="*/ 303 w 743"/>
                  <a:gd name="T13" fmla="*/ 182 h 319"/>
                  <a:gd name="T14" fmla="*/ 174 w 743"/>
                  <a:gd name="T15" fmla="*/ 94 h 319"/>
                  <a:gd name="T16" fmla="*/ 173 w 743"/>
                  <a:gd name="T17" fmla="*/ 173 h 319"/>
                  <a:gd name="T18" fmla="*/ 126 w 743"/>
                  <a:gd name="T19" fmla="*/ 240 h 319"/>
                  <a:gd name="T20" fmla="*/ 165 w 743"/>
                  <a:gd name="T21" fmla="*/ 315 h 319"/>
                  <a:gd name="T22" fmla="*/ 142 w 743"/>
                  <a:gd name="T23" fmla="*/ 318 h 319"/>
                  <a:gd name="T24" fmla="*/ 0 w 743"/>
                  <a:gd name="T25" fmla="*/ 155 h 319"/>
                  <a:gd name="T26" fmla="*/ 26 w 743"/>
                  <a:gd name="T27" fmla="*/ 129 h 319"/>
                  <a:gd name="T28" fmla="*/ 108 w 743"/>
                  <a:gd name="T29" fmla="*/ 205 h 319"/>
                  <a:gd name="T30" fmla="*/ 149 w 743"/>
                  <a:gd name="T31" fmla="*/ 166 h 319"/>
                  <a:gd name="T32" fmla="*/ 143 w 743"/>
                  <a:gd name="T33" fmla="*/ 74 h 319"/>
                  <a:gd name="T34" fmla="*/ 114 w 743"/>
                  <a:gd name="T35" fmla="*/ 43 h 319"/>
                  <a:gd name="T36" fmla="*/ 155 w 743"/>
                  <a:gd name="T37" fmla="*/ 16 h 319"/>
                  <a:gd name="T38" fmla="*/ 226 w 743"/>
                  <a:gd name="T39" fmla="*/ 93 h 319"/>
                  <a:gd name="T40" fmla="*/ 313 w 743"/>
                  <a:gd name="T41" fmla="*/ 150 h 319"/>
                  <a:gd name="T42" fmla="*/ 459 w 743"/>
                  <a:gd name="T43" fmla="*/ 146 h 319"/>
                  <a:gd name="T44" fmla="*/ 586 w 743"/>
                  <a:gd name="T45" fmla="*/ 83 h 319"/>
                  <a:gd name="T46" fmla="*/ 682 w 743"/>
                  <a:gd name="T47" fmla="*/ 0 h 319"/>
                  <a:gd name="T48" fmla="*/ 702 w 743"/>
                  <a:gd name="T49" fmla="*/ 16 h 319"/>
                  <a:gd name="T50" fmla="*/ 680 w 743"/>
                  <a:gd name="T51" fmla="*/ 42 h 319"/>
                  <a:gd name="T52" fmla="*/ 739 w 743"/>
                  <a:gd name="T53" fmla="*/ 96 h 319"/>
                  <a:gd name="T54" fmla="*/ 742 w 743"/>
                  <a:gd name="T55" fmla="*/ 241 h 31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3"/>
                  <a:gd name="T85" fmla="*/ 0 h 319"/>
                  <a:gd name="T86" fmla="*/ 743 w 743"/>
                  <a:gd name="T87" fmla="*/ 319 h 31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3" h="319">
                    <a:moveTo>
                      <a:pt x="742" y="241"/>
                    </a:moveTo>
                    <a:lnTo>
                      <a:pt x="600" y="113"/>
                    </a:lnTo>
                    <a:lnTo>
                      <a:pt x="474" y="184"/>
                    </a:lnTo>
                    <a:lnTo>
                      <a:pt x="476" y="315"/>
                    </a:lnTo>
                    <a:lnTo>
                      <a:pt x="435" y="315"/>
                    </a:lnTo>
                    <a:lnTo>
                      <a:pt x="435" y="185"/>
                    </a:lnTo>
                    <a:lnTo>
                      <a:pt x="303" y="182"/>
                    </a:lnTo>
                    <a:lnTo>
                      <a:pt x="174" y="94"/>
                    </a:lnTo>
                    <a:lnTo>
                      <a:pt x="173" y="173"/>
                    </a:lnTo>
                    <a:lnTo>
                      <a:pt x="126" y="240"/>
                    </a:lnTo>
                    <a:lnTo>
                      <a:pt x="165" y="315"/>
                    </a:lnTo>
                    <a:lnTo>
                      <a:pt x="142" y="318"/>
                    </a:lnTo>
                    <a:lnTo>
                      <a:pt x="0" y="155"/>
                    </a:lnTo>
                    <a:lnTo>
                      <a:pt x="26" y="129"/>
                    </a:lnTo>
                    <a:lnTo>
                      <a:pt x="108" y="205"/>
                    </a:lnTo>
                    <a:lnTo>
                      <a:pt x="149" y="166"/>
                    </a:lnTo>
                    <a:lnTo>
                      <a:pt x="143" y="74"/>
                    </a:lnTo>
                    <a:lnTo>
                      <a:pt x="114" y="43"/>
                    </a:lnTo>
                    <a:lnTo>
                      <a:pt x="155" y="16"/>
                    </a:lnTo>
                    <a:lnTo>
                      <a:pt x="226" y="93"/>
                    </a:lnTo>
                    <a:lnTo>
                      <a:pt x="313" y="150"/>
                    </a:lnTo>
                    <a:lnTo>
                      <a:pt x="459" y="146"/>
                    </a:lnTo>
                    <a:lnTo>
                      <a:pt x="586" y="83"/>
                    </a:lnTo>
                    <a:lnTo>
                      <a:pt x="682" y="0"/>
                    </a:lnTo>
                    <a:lnTo>
                      <a:pt x="702" y="16"/>
                    </a:lnTo>
                    <a:lnTo>
                      <a:pt x="680" y="42"/>
                    </a:lnTo>
                    <a:lnTo>
                      <a:pt x="739" y="96"/>
                    </a:lnTo>
                    <a:lnTo>
                      <a:pt x="742" y="241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7" name="Freeform 26"/>
              <p:cNvSpPr>
                <a:spLocks/>
              </p:cNvSpPr>
              <p:nvPr/>
            </p:nvSpPr>
            <p:spPr bwMode="auto">
              <a:xfrm>
                <a:off x="4677" y="2329"/>
                <a:ext cx="117" cy="149"/>
              </a:xfrm>
              <a:custGeom>
                <a:avLst/>
                <a:gdLst>
                  <a:gd name="T0" fmla="*/ 116 w 117"/>
                  <a:gd name="T1" fmla="*/ 71 h 149"/>
                  <a:gd name="T2" fmla="*/ 38 w 117"/>
                  <a:gd name="T3" fmla="*/ 0 h 149"/>
                  <a:gd name="T4" fmla="*/ 0 w 117"/>
                  <a:gd name="T5" fmla="*/ 40 h 149"/>
                  <a:gd name="T6" fmla="*/ 116 w 117"/>
                  <a:gd name="T7" fmla="*/ 148 h 149"/>
                  <a:gd name="T8" fmla="*/ 116 w 117"/>
                  <a:gd name="T9" fmla="*/ 71 h 1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"/>
                  <a:gd name="T16" fmla="*/ 0 h 149"/>
                  <a:gd name="T17" fmla="*/ 117 w 117"/>
                  <a:gd name="T18" fmla="*/ 149 h 1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" h="149">
                    <a:moveTo>
                      <a:pt x="116" y="71"/>
                    </a:moveTo>
                    <a:lnTo>
                      <a:pt x="38" y="0"/>
                    </a:lnTo>
                    <a:lnTo>
                      <a:pt x="0" y="40"/>
                    </a:lnTo>
                    <a:lnTo>
                      <a:pt x="116" y="148"/>
                    </a:lnTo>
                    <a:lnTo>
                      <a:pt x="116" y="71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8" name="Freeform 27"/>
              <p:cNvSpPr>
                <a:spLocks/>
              </p:cNvSpPr>
              <p:nvPr/>
            </p:nvSpPr>
            <p:spPr bwMode="auto">
              <a:xfrm>
                <a:off x="4528" y="2388"/>
                <a:ext cx="177" cy="200"/>
              </a:xfrm>
              <a:custGeom>
                <a:avLst/>
                <a:gdLst>
                  <a:gd name="T0" fmla="*/ 123 w 177"/>
                  <a:gd name="T1" fmla="*/ 0 h 200"/>
                  <a:gd name="T2" fmla="*/ 0 w 177"/>
                  <a:gd name="T3" fmla="*/ 75 h 200"/>
                  <a:gd name="T4" fmla="*/ 0 w 177"/>
                  <a:gd name="T5" fmla="*/ 198 h 200"/>
                  <a:gd name="T6" fmla="*/ 71 w 177"/>
                  <a:gd name="T7" fmla="*/ 199 h 200"/>
                  <a:gd name="T8" fmla="*/ 176 w 177"/>
                  <a:gd name="T9" fmla="*/ 53 h 200"/>
                  <a:gd name="T10" fmla="*/ 123 w 177"/>
                  <a:gd name="T11" fmla="*/ 0 h 2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7"/>
                  <a:gd name="T19" fmla="*/ 0 h 200"/>
                  <a:gd name="T20" fmla="*/ 177 w 177"/>
                  <a:gd name="T21" fmla="*/ 200 h 2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7" h="200">
                    <a:moveTo>
                      <a:pt x="123" y="0"/>
                    </a:moveTo>
                    <a:lnTo>
                      <a:pt x="0" y="75"/>
                    </a:lnTo>
                    <a:lnTo>
                      <a:pt x="0" y="198"/>
                    </a:lnTo>
                    <a:lnTo>
                      <a:pt x="71" y="199"/>
                    </a:lnTo>
                    <a:lnTo>
                      <a:pt x="176" y="53"/>
                    </a:lnTo>
                    <a:lnTo>
                      <a:pt x="123" y="0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99" name="Freeform 28"/>
              <p:cNvSpPr>
                <a:spLocks/>
              </p:cNvSpPr>
              <p:nvPr/>
            </p:nvSpPr>
            <p:spPr bwMode="auto">
              <a:xfrm>
                <a:off x="4646" y="2465"/>
                <a:ext cx="152" cy="121"/>
              </a:xfrm>
              <a:custGeom>
                <a:avLst/>
                <a:gdLst>
                  <a:gd name="T0" fmla="*/ 148 w 152"/>
                  <a:gd name="T1" fmla="*/ 50 h 121"/>
                  <a:gd name="T2" fmla="*/ 92 w 152"/>
                  <a:gd name="T3" fmla="*/ 0 h 121"/>
                  <a:gd name="T4" fmla="*/ 0 w 152"/>
                  <a:gd name="T5" fmla="*/ 120 h 121"/>
                  <a:gd name="T6" fmla="*/ 151 w 152"/>
                  <a:gd name="T7" fmla="*/ 119 h 121"/>
                  <a:gd name="T8" fmla="*/ 148 w 152"/>
                  <a:gd name="T9" fmla="*/ 50 h 1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2"/>
                  <a:gd name="T16" fmla="*/ 0 h 121"/>
                  <a:gd name="T17" fmla="*/ 152 w 152"/>
                  <a:gd name="T18" fmla="*/ 121 h 1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2" h="121">
                    <a:moveTo>
                      <a:pt x="148" y="50"/>
                    </a:moveTo>
                    <a:lnTo>
                      <a:pt x="92" y="0"/>
                    </a:lnTo>
                    <a:lnTo>
                      <a:pt x="0" y="120"/>
                    </a:lnTo>
                    <a:lnTo>
                      <a:pt x="151" y="119"/>
                    </a:lnTo>
                    <a:lnTo>
                      <a:pt x="148" y="50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0" name="Freeform 29"/>
              <p:cNvSpPr>
                <a:spLocks/>
              </p:cNvSpPr>
              <p:nvPr/>
            </p:nvSpPr>
            <p:spPr bwMode="auto">
              <a:xfrm>
                <a:off x="4178" y="2368"/>
                <a:ext cx="304" cy="219"/>
              </a:xfrm>
              <a:custGeom>
                <a:avLst/>
                <a:gdLst>
                  <a:gd name="T0" fmla="*/ 303 w 304"/>
                  <a:gd name="T1" fmla="*/ 175 h 219"/>
                  <a:gd name="T2" fmla="*/ 303 w 304"/>
                  <a:gd name="T3" fmla="*/ 218 h 219"/>
                  <a:gd name="T4" fmla="*/ 39 w 304"/>
                  <a:gd name="T5" fmla="*/ 218 h 219"/>
                  <a:gd name="T6" fmla="*/ 0 w 304"/>
                  <a:gd name="T7" fmla="*/ 144 h 219"/>
                  <a:gd name="T8" fmla="*/ 46 w 304"/>
                  <a:gd name="T9" fmla="*/ 83 h 219"/>
                  <a:gd name="T10" fmla="*/ 48 w 304"/>
                  <a:gd name="T11" fmla="*/ 0 h 219"/>
                  <a:gd name="T12" fmla="*/ 121 w 304"/>
                  <a:gd name="T13" fmla="*/ 53 h 219"/>
                  <a:gd name="T14" fmla="*/ 173 w 304"/>
                  <a:gd name="T15" fmla="*/ 91 h 219"/>
                  <a:gd name="T16" fmla="*/ 217 w 304"/>
                  <a:gd name="T17" fmla="*/ 92 h 219"/>
                  <a:gd name="T18" fmla="*/ 215 w 304"/>
                  <a:gd name="T19" fmla="*/ 176 h 219"/>
                  <a:gd name="T20" fmla="*/ 303 w 304"/>
                  <a:gd name="T21" fmla="*/ 175 h 21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04"/>
                  <a:gd name="T34" fmla="*/ 0 h 219"/>
                  <a:gd name="T35" fmla="*/ 304 w 304"/>
                  <a:gd name="T36" fmla="*/ 219 h 21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04" h="219">
                    <a:moveTo>
                      <a:pt x="303" y="175"/>
                    </a:moveTo>
                    <a:lnTo>
                      <a:pt x="303" y="218"/>
                    </a:lnTo>
                    <a:lnTo>
                      <a:pt x="39" y="218"/>
                    </a:lnTo>
                    <a:lnTo>
                      <a:pt x="0" y="144"/>
                    </a:lnTo>
                    <a:lnTo>
                      <a:pt x="46" y="83"/>
                    </a:lnTo>
                    <a:lnTo>
                      <a:pt x="48" y="0"/>
                    </a:lnTo>
                    <a:lnTo>
                      <a:pt x="121" y="53"/>
                    </a:lnTo>
                    <a:lnTo>
                      <a:pt x="173" y="91"/>
                    </a:lnTo>
                    <a:lnTo>
                      <a:pt x="217" y="92"/>
                    </a:lnTo>
                    <a:lnTo>
                      <a:pt x="215" y="176"/>
                    </a:lnTo>
                    <a:lnTo>
                      <a:pt x="303" y="175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1" name="Freeform 30"/>
              <p:cNvSpPr>
                <a:spLocks/>
              </p:cNvSpPr>
              <p:nvPr/>
            </p:nvSpPr>
            <p:spPr bwMode="auto">
              <a:xfrm>
                <a:off x="4080" y="2313"/>
                <a:ext cx="122" cy="166"/>
              </a:xfrm>
              <a:custGeom>
                <a:avLst/>
                <a:gdLst>
                  <a:gd name="T0" fmla="*/ 85 w 122"/>
                  <a:gd name="T1" fmla="*/ 0 h 166"/>
                  <a:gd name="T2" fmla="*/ 0 w 122"/>
                  <a:gd name="T3" fmla="*/ 84 h 166"/>
                  <a:gd name="T4" fmla="*/ 78 w 122"/>
                  <a:gd name="T5" fmla="*/ 165 h 166"/>
                  <a:gd name="T6" fmla="*/ 121 w 122"/>
                  <a:gd name="T7" fmla="*/ 123 h 166"/>
                  <a:gd name="T8" fmla="*/ 116 w 122"/>
                  <a:gd name="T9" fmla="*/ 36 h 166"/>
                  <a:gd name="T10" fmla="*/ 85 w 122"/>
                  <a:gd name="T11" fmla="*/ 0 h 1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2"/>
                  <a:gd name="T19" fmla="*/ 0 h 166"/>
                  <a:gd name="T20" fmla="*/ 122 w 122"/>
                  <a:gd name="T21" fmla="*/ 166 h 16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2" h="166">
                    <a:moveTo>
                      <a:pt x="85" y="0"/>
                    </a:moveTo>
                    <a:lnTo>
                      <a:pt x="0" y="84"/>
                    </a:lnTo>
                    <a:lnTo>
                      <a:pt x="78" y="165"/>
                    </a:lnTo>
                    <a:lnTo>
                      <a:pt x="121" y="123"/>
                    </a:lnTo>
                    <a:lnTo>
                      <a:pt x="116" y="36"/>
                    </a:lnTo>
                    <a:lnTo>
                      <a:pt x="85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2" name="Freeform 31"/>
              <p:cNvSpPr>
                <a:spLocks/>
              </p:cNvSpPr>
              <p:nvPr/>
            </p:nvSpPr>
            <p:spPr bwMode="auto">
              <a:xfrm>
                <a:off x="3913" y="2433"/>
                <a:ext cx="205" cy="157"/>
              </a:xfrm>
              <a:custGeom>
                <a:avLst/>
                <a:gdLst>
                  <a:gd name="T0" fmla="*/ 134 w 205"/>
                  <a:gd name="T1" fmla="*/ 0 h 157"/>
                  <a:gd name="T2" fmla="*/ 204 w 205"/>
                  <a:gd name="T3" fmla="*/ 81 h 157"/>
                  <a:gd name="T4" fmla="*/ 134 w 205"/>
                  <a:gd name="T5" fmla="*/ 155 h 157"/>
                  <a:gd name="T6" fmla="*/ 0 w 205"/>
                  <a:gd name="T7" fmla="*/ 156 h 157"/>
                  <a:gd name="T8" fmla="*/ 0 w 205"/>
                  <a:gd name="T9" fmla="*/ 118 h 157"/>
                  <a:gd name="T10" fmla="*/ 134 w 205"/>
                  <a:gd name="T11" fmla="*/ 0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5"/>
                  <a:gd name="T19" fmla="*/ 0 h 157"/>
                  <a:gd name="T20" fmla="*/ 205 w 205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5" h="157">
                    <a:moveTo>
                      <a:pt x="134" y="0"/>
                    </a:moveTo>
                    <a:lnTo>
                      <a:pt x="204" y="81"/>
                    </a:lnTo>
                    <a:lnTo>
                      <a:pt x="134" y="155"/>
                    </a:lnTo>
                    <a:lnTo>
                      <a:pt x="0" y="156"/>
                    </a:lnTo>
                    <a:lnTo>
                      <a:pt x="0" y="118"/>
                    </a:lnTo>
                    <a:lnTo>
                      <a:pt x="134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3" name="Freeform 32"/>
              <p:cNvSpPr>
                <a:spLocks/>
              </p:cNvSpPr>
              <p:nvPr/>
            </p:nvSpPr>
            <p:spPr bwMode="auto">
              <a:xfrm>
                <a:off x="3943" y="2352"/>
                <a:ext cx="135" cy="135"/>
              </a:xfrm>
              <a:custGeom>
                <a:avLst/>
                <a:gdLst>
                  <a:gd name="T0" fmla="*/ 134 w 135"/>
                  <a:gd name="T1" fmla="*/ 49 h 135"/>
                  <a:gd name="T2" fmla="*/ 90 w 135"/>
                  <a:gd name="T3" fmla="*/ 0 h 135"/>
                  <a:gd name="T4" fmla="*/ 48 w 135"/>
                  <a:gd name="T5" fmla="*/ 1 h 135"/>
                  <a:gd name="T6" fmla="*/ 70 w 135"/>
                  <a:gd name="T7" fmla="*/ 47 h 135"/>
                  <a:gd name="T8" fmla="*/ 0 w 135"/>
                  <a:gd name="T9" fmla="*/ 23 h 135"/>
                  <a:gd name="T10" fmla="*/ 0 w 135"/>
                  <a:gd name="T11" fmla="*/ 108 h 135"/>
                  <a:gd name="T12" fmla="*/ 38 w 135"/>
                  <a:gd name="T13" fmla="*/ 134 h 135"/>
                  <a:gd name="T14" fmla="*/ 112 w 135"/>
                  <a:gd name="T15" fmla="*/ 70 h 135"/>
                  <a:gd name="T16" fmla="*/ 134 w 135"/>
                  <a:gd name="T17" fmla="*/ 49 h 1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5"/>
                  <a:gd name="T28" fmla="*/ 0 h 135"/>
                  <a:gd name="T29" fmla="*/ 135 w 135"/>
                  <a:gd name="T30" fmla="*/ 135 h 1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5" h="135">
                    <a:moveTo>
                      <a:pt x="134" y="49"/>
                    </a:moveTo>
                    <a:lnTo>
                      <a:pt x="90" y="0"/>
                    </a:lnTo>
                    <a:lnTo>
                      <a:pt x="48" y="1"/>
                    </a:lnTo>
                    <a:lnTo>
                      <a:pt x="70" y="47"/>
                    </a:lnTo>
                    <a:lnTo>
                      <a:pt x="0" y="23"/>
                    </a:lnTo>
                    <a:lnTo>
                      <a:pt x="0" y="108"/>
                    </a:lnTo>
                    <a:lnTo>
                      <a:pt x="38" y="134"/>
                    </a:lnTo>
                    <a:lnTo>
                      <a:pt x="112" y="70"/>
                    </a:lnTo>
                    <a:lnTo>
                      <a:pt x="134" y="49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4" name="Freeform 33"/>
              <p:cNvSpPr>
                <a:spLocks/>
              </p:cNvSpPr>
              <p:nvPr/>
            </p:nvSpPr>
            <p:spPr bwMode="auto">
              <a:xfrm>
                <a:off x="3982" y="2248"/>
                <a:ext cx="157" cy="93"/>
              </a:xfrm>
              <a:custGeom>
                <a:avLst/>
                <a:gdLst>
                  <a:gd name="T0" fmla="*/ 36 w 157"/>
                  <a:gd name="T1" fmla="*/ 91 h 93"/>
                  <a:gd name="T2" fmla="*/ 42 w 157"/>
                  <a:gd name="T3" fmla="*/ 65 h 93"/>
                  <a:gd name="T4" fmla="*/ 0 w 157"/>
                  <a:gd name="T5" fmla="*/ 36 h 93"/>
                  <a:gd name="T6" fmla="*/ 46 w 157"/>
                  <a:gd name="T7" fmla="*/ 34 h 93"/>
                  <a:gd name="T8" fmla="*/ 61 w 157"/>
                  <a:gd name="T9" fmla="*/ 3 h 93"/>
                  <a:gd name="T10" fmla="*/ 78 w 157"/>
                  <a:gd name="T11" fmla="*/ 32 h 93"/>
                  <a:gd name="T12" fmla="*/ 108 w 157"/>
                  <a:gd name="T13" fmla="*/ 0 h 93"/>
                  <a:gd name="T14" fmla="*/ 127 w 157"/>
                  <a:gd name="T15" fmla="*/ 27 h 93"/>
                  <a:gd name="T16" fmla="*/ 109 w 157"/>
                  <a:gd name="T17" fmla="*/ 44 h 93"/>
                  <a:gd name="T18" fmla="*/ 156 w 157"/>
                  <a:gd name="T19" fmla="*/ 58 h 93"/>
                  <a:gd name="T20" fmla="*/ 125 w 157"/>
                  <a:gd name="T21" fmla="*/ 67 h 93"/>
                  <a:gd name="T22" fmla="*/ 133 w 157"/>
                  <a:gd name="T23" fmla="*/ 92 h 93"/>
                  <a:gd name="T24" fmla="*/ 86 w 157"/>
                  <a:gd name="T25" fmla="*/ 69 h 93"/>
                  <a:gd name="T26" fmla="*/ 64 w 157"/>
                  <a:gd name="T27" fmla="*/ 91 h 93"/>
                  <a:gd name="T28" fmla="*/ 36 w 157"/>
                  <a:gd name="T29" fmla="*/ 91 h 9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7"/>
                  <a:gd name="T46" fmla="*/ 0 h 93"/>
                  <a:gd name="T47" fmla="*/ 157 w 157"/>
                  <a:gd name="T48" fmla="*/ 93 h 9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7" h="93">
                    <a:moveTo>
                      <a:pt x="36" y="91"/>
                    </a:moveTo>
                    <a:lnTo>
                      <a:pt x="42" y="65"/>
                    </a:lnTo>
                    <a:lnTo>
                      <a:pt x="0" y="36"/>
                    </a:lnTo>
                    <a:lnTo>
                      <a:pt x="46" y="34"/>
                    </a:lnTo>
                    <a:lnTo>
                      <a:pt x="61" y="3"/>
                    </a:lnTo>
                    <a:lnTo>
                      <a:pt x="78" y="32"/>
                    </a:lnTo>
                    <a:lnTo>
                      <a:pt x="108" y="0"/>
                    </a:lnTo>
                    <a:lnTo>
                      <a:pt x="127" y="27"/>
                    </a:lnTo>
                    <a:lnTo>
                      <a:pt x="109" y="44"/>
                    </a:lnTo>
                    <a:lnTo>
                      <a:pt x="156" y="58"/>
                    </a:lnTo>
                    <a:lnTo>
                      <a:pt x="125" y="67"/>
                    </a:lnTo>
                    <a:lnTo>
                      <a:pt x="133" y="92"/>
                    </a:lnTo>
                    <a:lnTo>
                      <a:pt x="86" y="69"/>
                    </a:lnTo>
                    <a:lnTo>
                      <a:pt x="64" y="91"/>
                    </a:lnTo>
                    <a:lnTo>
                      <a:pt x="36" y="91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5" name="Freeform 34"/>
              <p:cNvSpPr>
                <a:spLocks/>
              </p:cNvSpPr>
              <p:nvPr/>
            </p:nvSpPr>
            <p:spPr bwMode="auto">
              <a:xfrm>
                <a:off x="3939" y="2257"/>
                <a:ext cx="53" cy="89"/>
              </a:xfrm>
              <a:custGeom>
                <a:avLst/>
                <a:gdLst>
                  <a:gd name="T0" fmla="*/ 49 w 53"/>
                  <a:gd name="T1" fmla="*/ 84 h 89"/>
                  <a:gd name="T2" fmla="*/ 52 w 53"/>
                  <a:gd name="T3" fmla="*/ 44 h 89"/>
                  <a:gd name="T4" fmla="*/ 33 w 53"/>
                  <a:gd name="T5" fmla="*/ 45 h 89"/>
                  <a:gd name="T6" fmla="*/ 35 w 53"/>
                  <a:gd name="T7" fmla="*/ 0 h 89"/>
                  <a:gd name="T8" fmla="*/ 14 w 53"/>
                  <a:gd name="T9" fmla="*/ 39 h 89"/>
                  <a:gd name="T10" fmla="*/ 3 w 53"/>
                  <a:gd name="T11" fmla="*/ 40 h 89"/>
                  <a:gd name="T12" fmla="*/ 0 w 53"/>
                  <a:gd name="T13" fmla="*/ 83 h 89"/>
                  <a:gd name="T14" fmla="*/ 18 w 53"/>
                  <a:gd name="T15" fmla="*/ 74 h 89"/>
                  <a:gd name="T16" fmla="*/ 18 w 53"/>
                  <a:gd name="T17" fmla="*/ 88 h 89"/>
                  <a:gd name="T18" fmla="*/ 49 w 53"/>
                  <a:gd name="T19" fmla="*/ 8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3"/>
                  <a:gd name="T31" fmla="*/ 0 h 89"/>
                  <a:gd name="T32" fmla="*/ 53 w 53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3" h="89">
                    <a:moveTo>
                      <a:pt x="49" y="84"/>
                    </a:moveTo>
                    <a:lnTo>
                      <a:pt x="52" y="44"/>
                    </a:lnTo>
                    <a:lnTo>
                      <a:pt x="33" y="45"/>
                    </a:lnTo>
                    <a:lnTo>
                      <a:pt x="35" y="0"/>
                    </a:lnTo>
                    <a:lnTo>
                      <a:pt x="14" y="39"/>
                    </a:lnTo>
                    <a:lnTo>
                      <a:pt x="3" y="40"/>
                    </a:lnTo>
                    <a:lnTo>
                      <a:pt x="0" y="83"/>
                    </a:lnTo>
                    <a:lnTo>
                      <a:pt x="18" y="74"/>
                    </a:lnTo>
                    <a:lnTo>
                      <a:pt x="18" y="88"/>
                    </a:lnTo>
                    <a:lnTo>
                      <a:pt x="49" y="84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6" name="Freeform 35"/>
              <p:cNvSpPr>
                <a:spLocks/>
              </p:cNvSpPr>
              <p:nvPr/>
            </p:nvSpPr>
            <p:spPr bwMode="auto">
              <a:xfrm>
                <a:off x="4392" y="2456"/>
                <a:ext cx="98" cy="89"/>
              </a:xfrm>
              <a:custGeom>
                <a:avLst/>
                <a:gdLst>
                  <a:gd name="T0" fmla="*/ 93 w 98"/>
                  <a:gd name="T1" fmla="*/ 1 h 89"/>
                  <a:gd name="T2" fmla="*/ 3 w 98"/>
                  <a:gd name="T3" fmla="*/ 0 h 89"/>
                  <a:gd name="T4" fmla="*/ 0 w 98"/>
                  <a:gd name="T5" fmla="*/ 88 h 89"/>
                  <a:gd name="T6" fmla="*/ 97 w 98"/>
                  <a:gd name="T7" fmla="*/ 87 h 89"/>
                  <a:gd name="T8" fmla="*/ 93 w 98"/>
                  <a:gd name="T9" fmla="*/ 1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89"/>
                  <a:gd name="T17" fmla="*/ 98 w 98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89">
                    <a:moveTo>
                      <a:pt x="93" y="1"/>
                    </a:moveTo>
                    <a:lnTo>
                      <a:pt x="3" y="0"/>
                    </a:lnTo>
                    <a:lnTo>
                      <a:pt x="0" y="88"/>
                    </a:lnTo>
                    <a:lnTo>
                      <a:pt x="97" y="87"/>
                    </a:lnTo>
                    <a:lnTo>
                      <a:pt x="93" y="1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7" name="Freeform 36"/>
              <p:cNvSpPr>
                <a:spLocks/>
              </p:cNvSpPr>
              <p:nvPr/>
            </p:nvSpPr>
            <p:spPr bwMode="auto">
              <a:xfrm>
                <a:off x="4294" y="2170"/>
                <a:ext cx="292" cy="102"/>
              </a:xfrm>
              <a:custGeom>
                <a:avLst/>
                <a:gdLst>
                  <a:gd name="T0" fmla="*/ 277 w 292"/>
                  <a:gd name="T1" fmla="*/ 17 h 102"/>
                  <a:gd name="T2" fmla="*/ 233 w 292"/>
                  <a:gd name="T3" fmla="*/ 60 h 102"/>
                  <a:gd name="T4" fmla="*/ 194 w 292"/>
                  <a:gd name="T5" fmla="*/ 76 h 102"/>
                  <a:gd name="T6" fmla="*/ 94 w 292"/>
                  <a:gd name="T7" fmla="*/ 76 h 102"/>
                  <a:gd name="T8" fmla="*/ 57 w 292"/>
                  <a:gd name="T9" fmla="*/ 54 h 102"/>
                  <a:gd name="T10" fmla="*/ 21 w 292"/>
                  <a:gd name="T11" fmla="*/ 0 h 102"/>
                  <a:gd name="T12" fmla="*/ 0 w 292"/>
                  <a:gd name="T13" fmla="*/ 39 h 102"/>
                  <a:gd name="T14" fmla="*/ 74 w 292"/>
                  <a:gd name="T15" fmla="*/ 101 h 102"/>
                  <a:gd name="T16" fmla="*/ 201 w 292"/>
                  <a:gd name="T17" fmla="*/ 101 h 102"/>
                  <a:gd name="T18" fmla="*/ 256 w 292"/>
                  <a:gd name="T19" fmla="*/ 80 h 102"/>
                  <a:gd name="T20" fmla="*/ 291 w 292"/>
                  <a:gd name="T21" fmla="*/ 34 h 102"/>
                  <a:gd name="T22" fmla="*/ 277 w 292"/>
                  <a:gd name="T23" fmla="*/ 17 h 10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92"/>
                  <a:gd name="T37" fmla="*/ 0 h 102"/>
                  <a:gd name="T38" fmla="*/ 292 w 292"/>
                  <a:gd name="T39" fmla="*/ 102 h 10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92" h="102">
                    <a:moveTo>
                      <a:pt x="277" y="17"/>
                    </a:moveTo>
                    <a:lnTo>
                      <a:pt x="233" y="60"/>
                    </a:lnTo>
                    <a:lnTo>
                      <a:pt x="194" y="76"/>
                    </a:lnTo>
                    <a:lnTo>
                      <a:pt x="94" y="76"/>
                    </a:lnTo>
                    <a:lnTo>
                      <a:pt x="57" y="54"/>
                    </a:lnTo>
                    <a:lnTo>
                      <a:pt x="21" y="0"/>
                    </a:lnTo>
                    <a:lnTo>
                      <a:pt x="0" y="39"/>
                    </a:lnTo>
                    <a:lnTo>
                      <a:pt x="74" y="101"/>
                    </a:lnTo>
                    <a:lnTo>
                      <a:pt x="201" y="101"/>
                    </a:lnTo>
                    <a:lnTo>
                      <a:pt x="256" y="80"/>
                    </a:lnTo>
                    <a:lnTo>
                      <a:pt x="291" y="34"/>
                    </a:lnTo>
                    <a:lnTo>
                      <a:pt x="277" y="17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8" name="Freeform 37"/>
              <p:cNvSpPr>
                <a:spLocks/>
              </p:cNvSpPr>
              <p:nvPr/>
            </p:nvSpPr>
            <p:spPr bwMode="auto">
              <a:xfrm>
                <a:off x="4233" y="1950"/>
                <a:ext cx="112" cy="313"/>
              </a:xfrm>
              <a:custGeom>
                <a:avLst/>
                <a:gdLst>
                  <a:gd name="T0" fmla="*/ 111 w 112"/>
                  <a:gd name="T1" fmla="*/ 178 h 313"/>
                  <a:gd name="T2" fmla="*/ 111 w 112"/>
                  <a:gd name="T3" fmla="*/ 0 h 313"/>
                  <a:gd name="T4" fmla="*/ 31 w 112"/>
                  <a:gd name="T5" fmla="*/ 100 h 313"/>
                  <a:gd name="T6" fmla="*/ 1 w 112"/>
                  <a:gd name="T7" fmla="*/ 181 h 313"/>
                  <a:gd name="T8" fmla="*/ 0 w 112"/>
                  <a:gd name="T9" fmla="*/ 312 h 313"/>
                  <a:gd name="T10" fmla="*/ 61 w 112"/>
                  <a:gd name="T11" fmla="*/ 255 h 313"/>
                  <a:gd name="T12" fmla="*/ 77 w 112"/>
                  <a:gd name="T13" fmla="*/ 217 h 313"/>
                  <a:gd name="T14" fmla="*/ 111 w 112"/>
                  <a:gd name="T15" fmla="*/ 178 h 3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2"/>
                  <a:gd name="T25" fmla="*/ 0 h 313"/>
                  <a:gd name="T26" fmla="*/ 112 w 112"/>
                  <a:gd name="T27" fmla="*/ 313 h 3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2" h="313">
                    <a:moveTo>
                      <a:pt x="111" y="178"/>
                    </a:moveTo>
                    <a:lnTo>
                      <a:pt x="111" y="0"/>
                    </a:lnTo>
                    <a:lnTo>
                      <a:pt x="31" y="100"/>
                    </a:lnTo>
                    <a:lnTo>
                      <a:pt x="1" y="181"/>
                    </a:lnTo>
                    <a:lnTo>
                      <a:pt x="0" y="312"/>
                    </a:lnTo>
                    <a:lnTo>
                      <a:pt x="61" y="255"/>
                    </a:lnTo>
                    <a:lnTo>
                      <a:pt x="77" y="217"/>
                    </a:lnTo>
                    <a:lnTo>
                      <a:pt x="111" y="178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09" name="Freeform 38"/>
              <p:cNvSpPr>
                <a:spLocks/>
              </p:cNvSpPr>
              <p:nvPr/>
            </p:nvSpPr>
            <p:spPr bwMode="auto">
              <a:xfrm>
                <a:off x="4599" y="2443"/>
                <a:ext cx="135" cy="144"/>
              </a:xfrm>
              <a:custGeom>
                <a:avLst/>
                <a:gdLst>
                  <a:gd name="T0" fmla="*/ 47 w 135"/>
                  <a:gd name="T1" fmla="*/ 142 h 144"/>
                  <a:gd name="T2" fmla="*/ 0 w 135"/>
                  <a:gd name="T3" fmla="*/ 143 h 144"/>
                  <a:gd name="T4" fmla="*/ 107 w 135"/>
                  <a:gd name="T5" fmla="*/ 0 h 144"/>
                  <a:gd name="T6" fmla="*/ 134 w 135"/>
                  <a:gd name="T7" fmla="*/ 22 h 144"/>
                  <a:gd name="T8" fmla="*/ 47 w 135"/>
                  <a:gd name="T9" fmla="*/ 142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5"/>
                  <a:gd name="T16" fmla="*/ 0 h 144"/>
                  <a:gd name="T17" fmla="*/ 135 w 135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5" h="144">
                    <a:moveTo>
                      <a:pt x="47" y="142"/>
                    </a:moveTo>
                    <a:lnTo>
                      <a:pt x="0" y="143"/>
                    </a:lnTo>
                    <a:lnTo>
                      <a:pt x="107" y="0"/>
                    </a:lnTo>
                    <a:lnTo>
                      <a:pt x="134" y="22"/>
                    </a:lnTo>
                    <a:lnTo>
                      <a:pt x="47" y="142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0" name="Freeform 39"/>
              <p:cNvSpPr>
                <a:spLocks/>
              </p:cNvSpPr>
              <p:nvPr/>
            </p:nvSpPr>
            <p:spPr bwMode="auto">
              <a:xfrm>
                <a:off x="4734" y="2293"/>
                <a:ext cx="60" cy="76"/>
              </a:xfrm>
              <a:custGeom>
                <a:avLst/>
                <a:gdLst>
                  <a:gd name="T0" fmla="*/ 59 w 60"/>
                  <a:gd name="T1" fmla="*/ 75 h 76"/>
                  <a:gd name="T2" fmla="*/ 0 w 60"/>
                  <a:gd name="T3" fmla="*/ 22 h 76"/>
                  <a:gd name="T4" fmla="*/ 17 w 60"/>
                  <a:gd name="T5" fmla="*/ 0 h 76"/>
                  <a:gd name="T6" fmla="*/ 59 w 60"/>
                  <a:gd name="T7" fmla="*/ 36 h 76"/>
                  <a:gd name="T8" fmla="*/ 59 w 60"/>
                  <a:gd name="T9" fmla="*/ 75 h 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76"/>
                  <a:gd name="T17" fmla="*/ 60 w 60"/>
                  <a:gd name="T18" fmla="*/ 76 h 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76">
                    <a:moveTo>
                      <a:pt x="59" y="75"/>
                    </a:moveTo>
                    <a:lnTo>
                      <a:pt x="0" y="22"/>
                    </a:lnTo>
                    <a:lnTo>
                      <a:pt x="17" y="0"/>
                    </a:lnTo>
                    <a:lnTo>
                      <a:pt x="59" y="36"/>
                    </a:lnTo>
                    <a:lnTo>
                      <a:pt x="59" y="75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1" name="Freeform 40"/>
              <p:cNvSpPr>
                <a:spLocks/>
              </p:cNvSpPr>
              <p:nvPr/>
            </p:nvSpPr>
            <p:spPr bwMode="auto">
              <a:xfrm>
                <a:off x="4594" y="2219"/>
                <a:ext cx="65" cy="65"/>
              </a:xfrm>
              <a:custGeom>
                <a:avLst/>
                <a:gdLst>
                  <a:gd name="T0" fmla="*/ 48 w 65"/>
                  <a:gd name="T1" fmla="*/ 1 h 65"/>
                  <a:gd name="T2" fmla="*/ 64 w 65"/>
                  <a:gd name="T3" fmla="*/ 33 h 65"/>
                  <a:gd name="T4" fmla="*/ 48 w 65"/>
                  <a:gd name="T5" fmla="*/ 64 h 65"/>
                  <a:gd name="T6" fmla="*/ 16 w 65"/>
                  <a:gd name="T7" fmla="*/ 63 h 65"/>
                  <a:gd name="T8" fmla="*/ 0 w 65"/>
                  <a:gd name="T9" fmla="*/ 31 h 65"/>
                  <a:gd name="T10" fmla="*/ 14 w 65"/>
                  <a:gd name="T11" fmla="*/ 0 h 65"/>
                  <a:gd name="T12" fmla="*/ 48 w 65"/>
                  <a:gd name="T13" fmla="*/ 1 h 6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5"/>
                  <a:gd name="T22" fmla="*/ 0 h 65"/>
                  <a:gd name="T23" fmla="*/ 65 w 65"/>
                  <a:gd name="T24" fmla="*/ 65 h 6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5" h="65">
                    <a:moveTo>
                      <a:pt x="48" y="1"/>
                    </a:moveTo>
                    <a:lnTo>
                      <a:pt x="64" y="33"/>
                    </a:lnTo>
                    <a:lnTo>
                      <a:pt x="48" y="64"/>
                    </a:lnTo>
                    <a:lnTo>
                      <a:pt x="16" y="63"/>
                    </a:lnTo>
                    <a:lnTo>
                      <a:pt x="0" y="31"/>
                    </a:lnTo>
                    <a:lnTo>
                      <a:pt x="14" y="0"/>
                    </a:lnTo>
                    <a:lnTo>
                      <a:pt x="48" y="1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2" name="Freeform 41"/>
              <p:cNvSpPr>
                <a:spLocks/>
              </p:cNvSpPr>
              <p:nvPr/>
            </p:nvSpPr>
            <p:spPr bwMode="auto">
              <a:xfrm>
                <a:off x="4508" y="2273"/>
                <a:ext cx="74" cy="66"/>
              </a:xfrm>
              <a:custGeom>
                <a:avLst/>
                <a:gdLst>
                  <a:gd name="T0" fmla="*/ 56 w 74"/>
                  <a:gd name="T1" fmla="*/ 3 h 66"/>
                  <a:gd name="T2" fmla="*/ 73 w 74"/>
                  <a:gd name="T3" fmla="*/ 33 h 66"/>
                  <a:gd name="T4" fmla="*/ 51 w 74"/>
                  <a:gd name="T5" fmla="*/ 65 h 66"/>
                  <a:gd name="T6" fmla="*/ 16 w 74"/>
                  <a:gd name="T7" fmla="*/ 62 h 66"/>
                  <a:gd name="T8" fmla="*/ 0 w 74"/>
                  <a:gd name="T9" fmla="*/ 34 h 66"/>
                  <a:gd name="T10" fmla="*/ 20 w 74"/>
                  <a:gd name="T11" fmla="*/ 0 h 66"/>
                  <a:gd name="T12" fmla="*/ 56 w 74"/>
                  <a:gd name="T13" fmla="*/ 3 h 6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6"/>
                  <a:gd name="T23" fmla="*/ 74 w 74"/>
                  <a:gd name="T24" fmla="*/ 66 h 6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6">
                    <a:moveTo>
                      <a:pt x="56" y="3"/>
                    </a:moveTo>
                    <a:lnTo>
                      <a:pt x="73" y="33"/>
                    </a:lnTo>
                    <a:lnTo>
                      <a:pt x="51" y="65"/>
                    </a:lnTo>
                    <a:lnTo>
                      <a:pt x="16" y="62"/>
                    </a:lnTo>
                    <a:lnTo>
                      <a:pt x="0" y="34"/>
                    </a:lnTo>
                    <a:lnTo>
                      <a:pt x="20" y="0"/>
                    </a:lnTo>
                    <a:lnTo>
                      <a:pt x="56" y="3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3" name="Freeform 42"/>
              <p:cNvSpPr>
                <a:spLocks/>
              </p:cNvSpPr>
              <p:nvPr/>
            </p:nvSpPr>
            <p:spPr bwMode="auto">
              <a:xfrm>
                <a:off x="4409" y="2288"/>
                <a:ext cx="74" cy="74"/>
              </a:xfrm>
              <a:custGeom>
                <a:avLst/>
                <a:gdLst>
                  <a:gd name="T0" fmla="*/ 55 w 74"/>
                  <a:gd name="T1" fmla="*/ 1 h 74"/>
                  <a:gd name="T2" fmla="*/ 73 w 74"/>
                  <a:gd name="T3" fmla="*/ 39 h 74"/>
                  <a:gd name="T4" fmla="*/ 55 w 74"/>
                  <a:gd name="T5" fmla="*/ 72 h 74"/>
                  <a:gd name="T6" fmla="*/ 16 w 74"/>
                  <a:gd name="T7" fmla="*/ 73 h 74"/>
                  <a:gd name="T8" fmla="*/ 0 w 74"/>
                  <a:gd name="T9" fmla="*/ 39 h 74"/>
                  <a:gd name="T10" fmla="*/ 16 w 74"/>
                  <a:gd name="T11" fmla="*/ 0 h 74"/>
                  <a:gd name="T12" fmla="*/ 55 w 74"/>
                  <a:gd name="T13" fmla="*/ 1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74"/>
                  <a:gd name="T23" fmla="*/ 74 w 74"/>
                  <a:gd name="T24" fmla="*/ 74 h 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74">
                    <a:moveTo>
                      <a:pt x="55" y="1"/>
                    </a:moveTo>
                    <a:lnTo>
                      <a:pt x="73" y="39"/>
                    </a:lnTo>
                    <a:lnTo>
                      <a:pt x="55" y="72"/>
                    </a:lnTo>
                    <a:lnTo>
                      <a:pt x="16" y="73"/>
                    </a:lnTo>
                    <a:lnTo>
                      <a:pt x="0" y="39"/>
                    </a:lnTo>
                    <a:lnTo>
                      <a:pt x="16" y="0"/>
                    </a:lnTo>
                    <a:lnTo>
                      <a:pt x="55" y="1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4" name="Freeform 43"/>
              <p:cNvSpPr>
                <a:spLocks/>
              </p:cNvSpPr>
              <p:nvPr/>
            </p:nvSpPr>
            <p:spPr bwMode="auto">
              <a:xfrm>
                <a:off x="4322" y="2284"/>
                <a:ext cx="66" cy="64"/>
              </a:xfrm>
              <a:custGeom>
                <a:avLst/>
                <a:gdLst>
                  <a:gd name="T0" fmla="*/ 48 w 66"/>
                  <a:gd name="T1" fmla="*/ 1 h 64"/>
                  <a:gd name="T2" fmla="*/ 65 w 66"/>
                  <a:gd name="T3" fmla="*/ 34 h 64"/>
                  <a:gd name="T4" fmla="*/ 48 w 66"/>
                  <a:gd name="T5" fmla="*/ 63 h 64"/>
                  <a:gd name="T6" fmla="*/ 18 w 66"/>
                  <a:gd name="T7" fmla="*/ 60 h 64"/>
                  <a:gd name="T8" fmla="*/ 0 w 66"/>
                  <a:gd name="T9" fmla="*/ 32 h 64"/>
                  <a:gd name="T10" fmla="*/ 17 w 66"/>
                  <a:gd name="T11" fmla="*/ 0 h 64"/>
                  <a:gd name="T12" fmla="*/ 48 w 66"/>
                  <a:gd name="T13" fmla="*/ 1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64"/>
                  <a:gd name="T23" fmla="*/ 66 w 66"/>
                  <a:gd name="T24" fmla="*/ 64 h 6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64">
                    <a:moveTo>
                      <a:pt x="48" y="1"/>
                    </a:moveTo>
                    <a:lnTo>
                      <a:pt x="65" y="34"/>
                    </a:lnTo>
                    <a:lnTo>
                      <a:pt x="48" y="63"/>
                    </a:lnTo>
                    <a:lnTo>
                      <a:pt x="18" y="60"/>
                    </a:lnTo>
                    <a:lnTo>
                      <a:pt x="0" y="32"/>
                    </a:lnTo>
                    <a:lnTo>
                      <a:pt x="17" y="0"/>
                    </a:lnTo>
                    <a:lnTo>
                      <a:pt x="48" y="1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5" name="Freeform 44"/>
              <p:cNvSpPr>
                <a:spLocks/>
              </p:cNvSpPr>
              <p:nvPr/>
            </p:nvSpPr>
            <p:spPr bwMode="auto">
              <a:xfrm>
                <a:off x="4266" y="2240"/>
                <a:ext cx="53" cy="61"/>
              </a:xfrm>
              <a:custGeom>
                <a:avLst/>
                <a:gdLst>
                  <a:gd name="T0" fmla="*/ 38 w 53"/>
                  <a:gd name="T1" fmla="*/ 0 h 61"/>
                  <a:gd name="T2" fmla="*/ 52 w 53"/>
                  <a:gd name="T3" fmla="*/ 30 h 61"/>
                  <a:gd name="T4" fmla="*/ 36 w 53"/>
                  <a:gd name="T5" fmla="*/ 59 h 61"/>
                  <a:gd name="T6" fmla="*/ 14 w 53"/>
                  <a:gd name="T7" fmla="*/ 60 h 61"/>
                  <a:gd name="T8" fmla="*/ 0 w 53"/>
                  <a:gd name="T9" fmla="*/ 33 h 61"/>
                  <a:gd name="T10" fmla="*/ 12 w 53"/>
                  <a:gd name="T11" fmla="*/ 1 h 61"/>
                  <a:gd name="T12" fmla="*/ 38 w 53"/>
                  <a:gd name="T13" fmla="*/ 0 h 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3"/>
                  <a:gd name="T22" fmla="*/ 0 h 61"/>
                  <a:gd name="T23" fmla="*/ 53 w 53"/>
                  <a:gd name="T24" fmla="*/ 61 h 6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3" h="61">
                    <a:moveTo>
                      <a:pt x="38" y="0"/>
                    </a:moveTo>
                    <a:lnTo>
                      <a:pt x="52" y="30"/>
                    </a:lnTo>
                    <a:lnTo>
                      <a:pt x="36" y="59"/>
                    </a:lnTo>
                    <a:lnTo>
                      <a:pt x="14" y="60"/>
                    </a:lnTo>
                    <a:lnTo>
                      <a:pt x="0" y="33"/>
                    </a:lnTo>
                    <a:lnTo>
                      <a:pt x="12" y="1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6" name="Freeform 45"/>
              <p:cNvSpPr>
                <a:spLocks/>
              </p:cNvSpPr>
              <p:nvPr/>
            </p:nvSpPr>
            <p:spPr bwMode="auto">
              <a:xfrm>
                <a:off x="4446" y="2043"/>
                <a:ext cx="60" cy="76"/>
              </a:xfrm>
              <a:custGeom>
                <a:avLst/>
                <a:gdLst>
                  <a:gd name="T0" fmla="*/ 59 w 60"/>
                  <a:gd name="T1" fmla="*/ 4 h 76"/>
                  <a:gd name="T2" fmla="*/ 0 w 60"/>
                  <a:gd name="T3" fmla="*/ 0 h 76"/>
                  <a:gd name="T4" fmla="*/ 4 w 60"/>
                  <a:gd name="T5" fmla="*/ 75 h 76"/>
                  <a:gd name="T6" fmla="*/ 0 60000 65536"/>
                  <a:gd name="T7" fmla="*/ 0 60000 65536"/>
                  <a:gd name="T8" fmla="*/ 0 60000 65536"/>
                  <a:gd name="T9" fmla="*/ 0 w 60"/>
                  <a:gd name="T10" fmla="*/ 0 h 76"/>
                  <a:gd name="T11" fmla="*/ 60 w 60"/>
                  <a:gd name="T12" fmla="*/ 76 h 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0" h="76">
                    <a:moveTo>
                      <a:pt x="59" y="4"/>
                    </a:moveTo>
                    <a:lnTo>
                      <a:pt x="0" y="0"/>
                    </a:lnTo>
                    <a:lnTo>
                      <a:pt x="4" y="75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17" name="Line 46"/>
              <p:cNvSpPr>
                <a:spLocks noChangeShapeType="1"/>
              </p:cNvSpPr>
              <p:nvPr/>
            </p:nvSpPr>
            <p:spPr bwMode="auto">
              <a:xfrm>
                <a:off x="4361" y="2019"/>
                <a:ext cx="53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218" name="Line 47"/>
              <p:cNvSpPr>
                <a:spLocks noChangeShapeType="1"/>
              </p:cNvSpPr>
              <p:nvPr/>
            </p:nvSpPr>
            <p:spPr bwMode="auto">
              <a:xfrm>
                <a:off x="4465" y="2022"/>
                <a:ext cx="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219" name="Line 48"/>
              <p:cNvSpPr>
                <a:spLocks noChangeShapeType="1"/>
              </p:cNvSpPr>
              <p:nvPr/>
            </p:nvSpPr>
            <p:spPr bwMode="auto">
              <a:xfrm>
                <a:off x="4361" y="2043"/>
                <a:ext cx="36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220" name="Line 49"/>
              <p:cNvSpPr>
                <a:spLocks noChangeShapeType="1"/>
              </p:cNvSpPr>
              <p:nvPr/>
            </p:nvSpPr>
            <p:spPr bwMode="auto">
              <a:xfrm>
                <a:off x="4429" y="2119"/>
                <a:ext cx="3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221" name="Line 50"/>
              <p:cNvSpPr>
                <a:spLocks noChangeShapeType="1"/>
              </p:cNvSpPr>
              <p:nvPr/>
            </p:nvSpPr>
            <p:spPr bwMode="auto">
              <a:xfrm>
                <a:off x="4444" y="2161"/>
                <a:ext cx="3" cy="1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222" name="Freeform 51"/>
              <p:cNvSpPr>
                <a:spLocks/>
              </p:cNvSpPr>
              <p:nvPr/>
            </p:nvSpPr>
            <p:spPr bwMode="auto">
              <a:xfrm>
                <a:off x="4051" y="2512"/>
                <a:ext cx="136" cy="75"/>
              </a:xfrm>
              <a:custGeom>
                <a:avLst/>
                <a:gdLst>
                  <a:gd name="T0" fmla="*/ 135 w 136"/>
                  <a:gd name="T1" fmla="*/ 74 h 75"/>
                  <a:gd name="T2" fmla="*/ 74 w 136"/>
                  <a:gd name="T3" fmla="*/ 0 h 75"/>
                  <a:gd name="T4" fmla="*/ 0 w 136"/>
                  <a:gd name="T5" fmla="*/ 74 h 75"/>
                  <a:gd name="T6" fmla="*/ 135 w 136"/>
                  <a:gd name="T7" fmla="*/ 74 h 7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6"/>
                  <a:gd name="T13" fmla="*/ 0 h 75"/>
                  <a:gd name="T14" fmla="*/ 136 w 136"/>
                  <a:gd name="T15" fmla="*/ 75 h 7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6" h="75">
                    <a:moveTo>
                      <a:pt x="135" y="74"/>
                    </a:moveTo>
                    <a:lnTo>
                      <a:pt x="74" y="0"/>
                    </a:lnTo>
                    <a:lnTo>
                      <a:pt x="0" y="74"/>
                    </a:lnTo>
                    <a:lnTo>
                      <a:pt x="135" y="74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23" name="Freeform 52"/>
              <p:cNvSpPr>
                <a:spLocks/>
              </p:cNvSpPr>
              <p:nvPr/>
            </p:nvSpPr>
            <p:spPr bwMode="auto">
              <a:xfrm>
                <a:off x="4600" y="1883"/>
                <a:ext cx="136" cy="254"/>
              </a:xfrm>
              <a:custGeom>
                <a:avLst/>
                <a:gdLst>
                  <a:gd name="T0" fmla="*/ 3 w 136"/>
                  <a:gd name="T1" fmla="*/ 0 h 254"/>
                  <a:gd name="T2" fmla="*/ 0 w 136"/>
                  <a:gd name="T3" fmla="*/ 91 h 254"/>
                  <a:gd name="T4" fmla="*/ 45 w 136"/>
                  <a:gd name="T5" fmla="*/ 176 h 254"/>
                  <a:gd name="T6" fmla="*/ 117 w 136"/>
                  <a:gd name="T7" fmla="*/ 253 h 254"/>
                  <a:gd name="T8" fmla="*/ 135 w 136"/>
                  <a:gd name="T9" fmla="*/ 239 h 254"/>
                  <a:gd name="T10" fmla="*/ 71 w 136"/>
                  <a:gd name="T11" fmla="*/ 167 h 254"/>
                  <a:gd name="T12" fmla="*/ 34 w 136"/>
                  <a:gd name="T13" fmla="*/ 92 h 254"/>
                  <a:gd name="T14" fmla="*/ 38 w 136"/>
                  <a:gd name="T15" fmla="*/ 1 h 254"/>
                  <a:gd name="T16" fmla="*/ 3 w 136"/>
                  <a:gd name="T17" fmla="*/ 0 h 2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6"/>
                  <a:gd name="T28" fmla="*/ 0 h 254"/>
                  <a:gd name="T29" fmla="*/ 136 w 136"/>
                  <a:gd name="T30" fmla="*/ 254 h 2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6" h="254">
                    <a:moveTo>
                      <a:pt x="3" y="0"/>
                    </a:moveTo>
                    <a:lnTo>
                      <a:pt x="0" y="91"/>
                    </a:lnTo>
                    <a:lnTo>
                      <a:pt x="45" y="176"/>
                    </a:lnTo>
                    <a:lnTo>
                      <a:pt x="117" y="253"/>
                    </a:lnTo>
                    <a:lnTo>
                      <a:pt x="135" y="239"/>
                    </a:lnTo>
                    <a:lnTo>
                      <a:pt x="71" y="167"/>
                    </a:lnTo>
                    <a:lnTo>
                      <a:pt x="34" y="92"/>
                    </a:lnTo>
                    <a:lnTo>
                      <a:pt x="38" y="1"/>
                    </a:lnTo>
                    <a:lnTo>
                      <a:pt x="3" y="0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224" name="Line 53"/>
              <p:cNvSpPr>
                <a:spLocks noChangeShapeType="1"/>
              </p:cNvSpPr>
              <p:nvPr/>
            </p:nvSpPr>
            <p:spPr bwMode="auto">
              <a:xfrm>
                <a:off x="4424" y="2156"/>
                <a:ext cx="46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143" name="Group 54"/>
            <p:cNvGrpSpPr>
              <a:grpSpLocks/>
            </p:cNvGrpSpPr>
            <p:nvPr/>
          </p:nvGrpSpPr>
          <p:grpSpPr bwMode="auto">
            <a:xfrm>
              <a:off x="4014" y="2677"/>
              <a:ext cx="882" cy="712"/>
              <a:chOff x="3918" y="2581"/>
              <a:chExt cx="882" cy="712"/>
            </a:xfrm>
          </p:grpSpPr>
          <p:sp>
            <p:nvSpPr>
              <p:cNvPr id="48147" name="Freeform 55"/>
              <p:cNvSpPr>
                <a:spLocks/>
              </p:cNvSpPr>
              <p:nvPr/>
            </p:nvSpPr>
            <p:spPr bwMode="auto">
              <a:xfrm>
                <a:off x="3961" y="3008"/>
                <a:ext cx="198" cy="283"/>
              </a:xfrm>
              <a:custGeom>
                <a:avLst/>
                <a:gdLst>
                  <a:gd name="T0" fmla="*/ 6 w 198"/>
                  <a:gd name="T1" fmla="*/ 282 h 283"/>
                  <a:gd name="T2" fmla="*/ 196 w 198"/>
                  <a:gd name="T3" fmla="*/ 282 h 283"/>
                  <a:gd name="T4" fmla="*/ 197 w 198"/>
                  <a:gd name="T5" fmla="*/ 183 h 283"/>
                  <a:gd name="T6" fmla="*/ 132 w 198"/>
                  <a:gd name="T7" fmla="*/ 79 h 283"/>
                  <a:gd name="T8" fmla="*/ 58 w 198"/>
                  <a:gd name="T9" fmla="*/ 0 h 283"/>
                  <a:gd name="T10" fmla="*/ 0 w 198"/>
                  <a:gd name="T11" fmla="*/ 53 h 283"/>
                  <a:gd name="T12" fmla="*/ 43 w 198"/>
                  <a:gd name="T13" fmla="*/ 109 h 283"/>
                  <a:gd name="T14" fmla="*/ 43 w 198"/>
                  <a:gd name="T15" fmla="*/ 205 h 283"/>
                  <a:gd name="T16" fmla="*/ 6 w 198"/>
                  <a:gd name="T17" fmla="*/ 282 h 2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8"/>
                  <a:gd name="T28" fmla="*/ 0 h 283"/>
                  <a:gd name="T29" fmla="*/ 198 w 198"/>
                  <a:gd name="T30" fmla="*/ 283 h 28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8" h="283">
                    <a:moveTo>
                      <a:pt x="6" y="282"/>
                    </a:moveTo>
                    <a:lnTo>
                      <a:pt x="196" y="282"/>
                    </a:lnTo>
                    <a:lnTo>
                      <a:pt x="197" y="183"/>
                    </a:lnTo>
                    <a:lnTo>
                      <a:pt x="132" y="79"/>
                    </a:lnTo>
                    <a:lnTo>
                      <a:pt x="58" y="0"/>
                    </a:lnTo>
                    <a:lnTo>
                      <a:pt x="0" y="53"/>
                    </a:lnTo>
                    <a:lnTo>
                      <a:pt x="43" y="109"/>
                    </a:lnTo>
                    <a:lnTo>
                      <a:pt x="43" y="205"/>
                    </a:lnTo>
                    <a:lnTo>
                      <a:pt x="6" y="282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48" name="Freeform 56"/>
              <p:cNvSpPr>
                <a:spLocks/>
              </p:cNvSpPr>
              <p:nvPr/>
            </p:nvSpPr>
            <p:spPr bwMode="auto">
              <a:xfrm>
                <a:off x="3922" y="2843"/>
                <a:ext cx="292" cy="450"/>
              </a:xfrm>
              <a:custGeom>
                <a:avLst/>
                <a:gdLst>
                  <a:gd name="T0" fmla="*/ 234 w 292"/>
                  <a:gd name="T1" fmla="*/ 449 h 450"/>
                  <a:gd name="T2" fmla="*/ 291 w 292"/>
                  <a:gd name="T3" fmla="*/ 449 h 450"/>
                  <a:gd name="T4" fmla="*/ 291 w 292"/>
                  <a:gd name="T5" fmla="*/ 355 h 450"/>
                  <a:gd name="T6" fmla="*/ 203 w 292"/>
                  <a:gd name="T7" fmla="*/ 210 h 450"/>
                  <a:gd name="T8" fmla="*/ 0 w 292"/>
                  <a:gd name="T9" fmla="*/ 0 h 450"/>
                  <a:gd name="T10" fmla="*/ 1 w 292"/>
                  <a:gd name="T11" fmla="*/ 66 h 450"/>
                  <a:gd name="T12" fmla="*/ 169 w 292"/>
                  <a:gd name="T13" fmla="*/ 239 h 450"/>
                  <a:gd name="T14" fmla="*/ 236 w 292"/>
                  <a:gd name="T15" fmla="*/ 344 h 450"/>
                  <a:gd name="T16" fmla="*/ 234 w 292"/>
                  <a:gd name="T17" fmla="*/ 449 h 4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92"/>
                  <a:gd name="T28" fmla="*/ 0 h 450"/>
                  <a:gd name="T29" fmla="*/ 292 w 292"/>
                  <a:gd name="T30" fmla="*/ 450 h 4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92" h="450">
                    <a:moveTo>
                      <a:pt x="234" y="449"/>
                    </a:moveTo>
                    <a:lnTo>
                      <a:pt x="291" y="449"/>
                    </a:lnTo>
                    <a:lnTo>
                      <a:pt x="291" y="355"/>
                    </a:lnTo>
                    <a:lnTo>
                      <a:pt x="203" y="210"/>
                    </a:lnTo>
                    <a:lnTo>
                      <a:pt x="0" y="0"/>
                    </a:lnTo>
                    <a:lnTo>
                      <a:pt x="1" y="66"/>
                    </a:lnTo>
                    <a:lnTo>
                      <a:pt x="169" y="239"/>
                    </a:lnTo>
                    <a:lnTo>
                      <a:pt x="236" y="344"/>
                    </a:lnTo>
                    <a:lnTo>
                      <a:pt x="234" y="449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49" name="Freeform 57"/>
              <p:cNvSpPr>
                <a:spLocks/>
              </p:cNvSpPr>
              <p:nvPr/>
            </p:nvSpPr>
            <p:spPr bwMode="auto">
              <a:xfrm>
                <a:off x="4368" y="2871"/>
                <a:ext cx="153" cy="419"/>
              </a:xfrm>
              <a:custGeom>
                <a:avLst/>
                <a:gdLst>
                  <a:gd name="T0" fmla="*/ 0 w 153"/>
                  <a:gd name="T1" fmla="*/ 418 h 419"/>
                  <a:gd name="T2" fmla="*/ 3 w 153"/>
                  <a:gd name="T3" fmla="*/ 353 h 419"/>
                  <a:gd name="T4" fmla="*/ 92 w 153"/>
                  <a:gd name="T5" fmla="*/ 240 h 419"/>
                  <a:gd name="T6" fmla="*/ 116 w 153"/>
                  <a:gd name="T7" fmla="*/ 160 h 419"/>
                  <a:gd name="T8" fmla="*/ 120 w 153"/>
                  <a:gd name="T9" fmla="*/ 32 h 419"/>
                  <a:gd name="T10" fmla="*/ 152 w 153"/>
                  <a:gd name="T11" fmla="*/ 0 h 419"/>
                  <a:gd name="T12" fmla="*/ 148 w 153"/>
                  <a:gd name="T13" fmla="*/ 161 h 419"/>
                  <a:gd name="T14" fmla="*/ 121 w 153"/>
                  <a:gd name="T15" fmla="*/ 252 h 419"/>
                  <a:gd name="T16" fmla="*/ 47 w 153"/>
                  <a:gd name="T17" fmla="*/ 362 h 419"/>
                  <a:gd name="T18" fmla="*/ 45 w 153"/>
                  <a:gd name="T19" fmla="*/ 415 h 419"/>
                  <a:gd name="T20" fmla="*/ 0 w 153"/>
                  <a:gd name="T21" fmla="*/ 418 h 41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53"/>
                  <a:gd name="T34" fmla="*/ 0 h 419"/>
                  <a:gd name="T35" fmla="*/ 153 w 153"/>
                  <a:gd name="T36" fmla="*/ 419 h 41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53" h="419">
                    <a:moveTo>
                      <a:pt x="0" y="418"/>
                    </a:moveTo>
                    <a:lnTo>
                      <a:pt x="3" y="353"/>
                    </a:lnTo>
                    <a:lnTo>
                      <a:pt x="92" y="240"/>
                    </a:lnTo>
                    <a:lnTo>
                      <a:pt x="116" y="160"/>
                    </a:lnTo>
                    <a:lnTo>
                      <a:pt x="120" y="32"/>
                    </a:lnTo>
                    <a:lnTo>
                      <a:pt x="152" y="0"/>
                    </a:lnTo>
                    <a:lnTo>
                      <a:pt x="148" y="161"/>
                    </a:lnTo>
                    <a:lnTo>
                      <a:pt x="121" y="252"/>
                    </a:lnTo>
                    <a:lnTo>
                      <a:pt x="47" y="362"/>
                    </a:lnTo>
                    <a:lnTo>
                      <a:pt x="45" y="415"/>
                    </a:lnTo>
                    <a:lnTo>
                      <a:pt x="0" y="418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0" name="Freeform 58"/>
              <p:cNvSpPr>
                <a:spLocks/>
              </p:cNvSpPr>
              <p:nvPr/>
            </p:nvSpPr>
            <p:spPr bwMode="auto">
              <a:xfrm>
                <a:off x="4174" y="2967"/>
                <a:ext cx="193" cy="318"/>
              </a:xfrm>
              <a:custGeom>
                <a:avLst/>
                <a:gdLst>
                  <a:gd name="T0" fmla="*/ 192 w 193"/>
                  <a:gd name="T1" fmla="*/ 314 h 318"/>
                  <a:gd name="T2" fmla="*/ 192 w 193"/>
                  <a:gd name="T3" fmla="*/ 71 h 318"/>
                  <a:gd name="T4" fmla="*/ 158 w 193"/>
                  <a:gd name="T5" fmla="*/ 22 h 318"/>
                  <a:gd name="T6" fmla="*/ 143 w 193"/>
                  <a:gd name="T7" fmla="*/ 1 h 318"/>
                  <a:gd name="T8" fmla="*/ 66 w 193"/>
                  <a:gd name="T9" fmla="*/ 0 h 318"/>
                  <a:gd name="T10" fmla="*/ 3 w 193"/>
                  <a:gd name="T11" fmla="*/ 66 h 318"/>
                  <a:gd name="T12" fmla="*/ 0 w 193"/>
                  <a:gd name="T13" fmla="*/ 159 h 318"/>
                  <a:gd name="T14" fmla="*/ 47 w 193"/>
                  <a:gd name="T15" fmla="*/ 231 h 318"/>
                  <a:gd name="T16" fmla="*/ 44 w 193"/>
                  <a:gd name="T17" fmla="*/ 317 h 318"/>
                  <a:gd name="T18" fmla="*/ 192 w 193"/>
                  <a:gd name="T19" fmla="*/ 314 h 3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93"/>
                  <a:gd name="T31" fmla="*/ 0 h 318"/>
                  <a:gd name="T32" fmla="*/ 193 w 193"/>
                  <a:gd name="T33" fmla="*/ 318 h 31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93" h="318">
                    <a:moveTo>
                      <a:pt x="192" y="314"/>
                    </a:moveTo>
                    <a:lnTo>
                      <a:pt x="192" y="71"/>
                    </a:lnTo>
                    <a:lnTo>
                      <a:pt x="158" y="22"/>
                    </a:lnTo>
                    <a:lnTo>
                      <a:pt x="143" y="1"/>
                    </a:lnTo>
                    <a:lnTo>
                      <a:pt x="66" y="0"/>
                    </a:lnTo>
                    <a:lnTo>
                      <a:pt x="3" y="66"/>
                    </a:lnTo>
                    <a:lnTo>
                      <a:pt x="0" y="159"/>
                    </a:lnTo>
                    <a:lnTo>
                      <a:pt x="47" y="231"/>
                    </a:lnTo>
                    <a:lnTo>
                      <a:pt x="44" y="317"/>
                    </a:lnTo>
                    <a:lnTo>
                      <a:pt x="192" y="314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1" name="Freeform 59"/>
              <p:cNvSpPr>
                <a:spLocks/>
              </p:cNvSpPr>
              <p:nvPr/>
            </p:nvSpPr>
            <p:spPr bwMode="auto">
              <a:xfrm>
                <a:off x="4292" y="3181"/>
                <a:ext cx="74" cy="110"/>
              </a:xfrm>
              <a:custGeom>
                <a:avLst/>
                <a:gdLst>
                  <a:gd name="T0" fmla="*/ 73 w 74"/>
                  <a:gd name="T1" fmla="*/ 109 h 110"/>
                  <a:gd name="T2" fmla="*/ 73 w 74"/>
                  <a:gd name="T3" fmla="*/ 0 h 110"/>
                  <a:gd name="T4" fmla="*/ 1 w 74"/>
                  <a:gd name="T5" fmla="*/ 52 h 110"/>
                  <a:gd name="T6" fmla="*/ 0 w 74"/>
                  <a:gd name="T7" fmla="*/ 109 h 110"/>
                  <a:gd name="T8" fmla="*/ 73 w 74"/>
                  <a:gd name="T9" fmla="*/ 109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"/>
                  <a:gd name="T16" fmla="*/ 0 h 110"/>
                  <a:gd name="T17" fmla="*/ 74 w 74"/>
                  <a:gd name="T18" fmla="*/ 110 h 1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" h="110">
                    <a:moveTo>
                      <a:pt x="73" y="109"/>
                    </a:moveTo>
                    <a:lnTo>
                      <a:pt x="73" y="0"/>
                    </a:lnTo>
                    <a:lnTo>
                      <a:pt x="1" y="52"/>
                    </a:lnTo>
                    <a:lnTo>
                      <a:pt x="0" y="109"/>
                    </a:lnTo>
                    <a:lnTo>
                      <a:pt x="73" y="109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2" name="Freeform 60"/>
              <p:cNvSpPr>
                <a:spLocks/>
              </p:cNvSpPr>
              <p:nvPr/>
            </p:nvSpPr>
            <p:spPr bwMode="auto">
              <a:xfrm>
                <a:off x="4191" y="3159"/>
                <a:ext cx="95" cy="131"/>
              </a:xfrm>
              <a:custGeom>
                <a:avLst/>
                <a:gdLst>
                  <a:gd name="T0" fmla="*/ 0 w 95"/>
                  <a:gd name="T1" fmla="*/ 0 h 131"/>
                  <a:gd name="T2" fmla="*/ 94 w 95"/>
                  <a:gd name="T3" fmla="*/ 70 h 131"/>
                  <a:gd name="T4" fmla="*/ 94 w 95"/>
                  <a:gd name="T5" fmla="*/ 130 h 131"/>
                  <a:gd name="T6" fmla="*/ 26 w 95"/>
                  <a:gd name="T7" fmla="*/ 130 h 131"/>
                  <a:gd name="T8" fmla="*/ 26 w 95"/>
                  <a:gd name="T9" fmla="*/ 46 h 131"/>
                  <a:gd name="T10" fmla="*/ 0 w 95"/>
                  <a:gd name="T11" fmla="*/ 0 h 1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5"/>
                  <a:gd name="T19" fmla="*/ 0 h 131"/>
                  <a:gd name="T20" fmla="*/ 95 w 95"/>
                  <a:gd name="T21" fmla="*/ 131 h 13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5" h="131">
                    <a:moveTo>
                      <a:pt x="0" y="0"/>
                    </a:moveTo>
                    <a:lnTo>
                      <a:pt x="94" y="70"/>
                    </a:lnTo>
                    <a:lnTo>
                      <a:pt x="94" y="130"/>
                    </a:lnTo>
                    <a:lnTo>
                      <a:pt x="26" y="130"/>
                    </a:lnTo>
                    <a:lnTo>
                      <a:pt x="26" y="4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3" name="Freeform 61"/>
              <p:cNvSpPr>
                <a:spLocks/>
              </p:cNvSpPr>
              <p:nvPr/>
            </p:nvSpPr>
            <p:spPr bwMode="auto">
              <a:xfrm>
                <a:off x="4139" y="2917"/>
                <a:ext cx="267" cy="124"/>
              </a:xfrm>
              <a:custGeom>
                <a:avLst/>
                <a:gdLst>
                  <a:gd name="T0" fmla="*/ 35 w 267"/>
                  <a:gd name="T1" fmla="*/ 116 h 124"/>
                  <a:gd name="T2" fmla="*/ 103 w 267"/>
                  <a:gd name="T3" fmla="*/ 52 h 124"/>
                  <a:gd name="T4" fmla="*/ 178 w 267"/>
                  <a:gd name="T5" fmla="*/ 51 h 124"/>
                  <a:gd name="T6" fmla="*/ 234 w 267"/>
                  <a:gd name="T7" fmla="*/ 123 h 124"/>
                  <a:gd name="T8" fmla="*/ 266 w 267"/>
                  <a:gd name="T9" fmla="*/ 86 h 124"/>
                  <a:gd name="T10" fmla="*/ 227 w 267"/>
                  <a:gd name="T11" fmla="*/ 26 h 124"/>
                  <a:gd name="T12" fmla="*/ 193 w 267"/>
                  <a:gd name="T13" fmla="*/ 1 h 124"/>
                  <a:gd name="T14" fmla="*/ 100 w 267"/>
                  <a:gd name="T15" fmla="*/ 0 h 124"/>
                  <a:gd name="T16" fmla="*/ 48 w 267"/>
                  <a:gd name="T17" fmla="*/ 14 h 124"/>
                  <a:gd name="T18" fmla="*/ 0 w 267"/>
                  <a:gd name="T19" fmla="*/ 64 h 124"/>
                  <a:gd name="T20" fmla="*/ 35 w 267"/>
                  <a:gd name="T21" fmla="*/ 116 h 12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67"/>
                  <a:gd name="T34" fmla="*/ 0 h 124"/>
                  <a:gd name="T35" fmla="*/ 267 w 267"/>
                  <a:gd name="T36" fmla="*/ 124 h 12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67" h="124">
                    <a:moveTo>
                      <a:pt x="35" y="116"/>
                    </a:moveTo>
                    <a:lnTo>
                      <a:pt x="103" y="52"/>
                    </a:lnTo>
                    <a:lnTo>
                      <a:pt x="178" y="51"/>
                    </a:lnTo>
                    <a:lnTo>
                      <a:pt x="234" y="123"/>
                    </a:lnTo>
                    <a:lnTo>
                      <a:pt x="266" y="86"/>
                    </a:lnTo>
                    <a:lnTo>
                      <a:pt x="227" y="26"/>
                    </a:lnTo>
                    <a:lnTo>
                      <a:pt x="193" y="1"/>
                    </a:lnTo>
                    <a:lnTo>
                      <a:pt x="100" y="0"/>
                    </a:lnTo>
                    <a:lnTo>
                      <a:pt x="48" y="14"/>
                    </a:lnTo>
                    <a:lnTo>
                      <a:pt x="0" y="64"/>
                    </a:lnTo>
                    <a:lnTo>
                      <a:pt x="35" y="116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4" name="Freeform 62"/>
              <p:cNvSpPr>
                <a:spLocks/>
              </p:cNvSpPr>
              <p:nvPr/>
            </p:nvSpPr>
            <p:spPr bwMode="auto">
              <a:xfrm>
                <a:off x="4136" y="2912"/>
                <a:ext cx="273" cy="131"/>
              </a:xfrm>
              <a:custGeom>
                <a:avLst/>
                <a:gdLst>
                  <a:gd name="T0" fmla="*/ 42 w 273"/>
                  <a:gd name="T1" fmla="*/ 117 h 131"/>
                  <a:gd name="T2" fmla="*/ 35 w 273"/>
                  <a:gd name="T3" fmla="*/ 118 h 131"/>
                  <a:gd name="T4" fmla="*/ 102 w 273"/>
                  <a:gd name="T5" fmla="*/ 52 h 131"/>
                  <a:gd name="T6" fmla="*/ 104 w 273"/>
                  <a:gd name="T7" fmla="*/ 52 h 131"/>
                  <a:gd name="T8" fmla="*/ 178 w 273"/>
                  <a:gd name="T9" fmla="*/ 53 h 131"/>
                  <a:gd name="T10" fmla="*/ 181 w 273"/>
                  <a:gd name="T11" fmla="*/ 55 h 131"/>
                  <a:gd name="T12" fmla="*/ 181 w 273"/>
                  <a:gd name="T13" fmla="*/ 53 h 131"/>
                  <a:gd name="T14" fmla="*/ 182 w 273"/>
                  <a:gd name="T15" fmla="*/ 56 h 131"/>
                  <a:gd name="T16" fmla="*/ 237 w 273"/>
                  <a:gd name="T17" fmla="*/ 127 h 131"/>
                  <a:gd name="T18" fmla="*/ 234 w 273"/>
                  <a:gd name="T19" fmla="*/ 126 h 131"/>
                  <a:gd name="T20" fmla="*/ 264 w 273"/>
                  <a:gd name="T21" fmla="*/ 91 h 131"/>
                  <a:gd name="T22" fmla="*/ 265 w 273"/>
                  <a:gd name="T23" fmla="*/ 92 h 131"/>
                  <a:gd name="T24" fmla="*/ 228 w 273"/>
                  <a:gd name="T25" fmla="*/ 33 h 131"/>
                  <a:gd name="T26" fmla="*/ 228 w 273"/>
                  <a:gd name="T27" fmla="*/ 34 h 131"/>
                  <a:gd name="T28" fmla="*/ 195 w 273"/>
                  <a:gd name="T29" fmla="*/ 9 h 131"/>
                  <a:gd name="T30" fmla="*/ 197 w 273"/>
                  <a:gd name="T31" fmla="*/ 10 h 131"/>
                  <a:gd name="T32" fmla="*/ 102 w 273"/>
                  <a:gd name="T33" fmla="*/ 8 h 131"/>
                  <a:gd name="T34" fmla="*/ 51 w 273"/>
                  <a:gd name="T35" fmla="*/ 23 h 131"/>
                  <a:gd name="T36" fmla="*/ 57 w 273"/>
                  <a:gd name="T37" fmla="*/ 22 h 131"/>
                  <a:gd name="T38" fmla="*/ 5 w 273"/>
                  <a:gd name="T39" fmla="*/ 72 h 131"/>
                  <a:gd name="T40" fmla="*/ 5 w 273"/>
                  <a:gd name="T41" fmla="*/ 68 h 131"/>
                  <a:gd name="T42" fmla="*/ 42 w 273"/>
                  <a:gd name="T43" fmla="*/ 117 h 131"/>
                  <a:gd name="T44" fmla="*/ 36 w 273"/>
                  <a:gd name="T45" fmla="*/ 122 h 131"/>
                  <a:gd name="T46" fmla="*/ 0 w 273"/>
                  <a:gd name="T47" fmla="*/ 72 h 131"/>
                  <a:gd name="T48" fmla="*/ 1 w 273"/>
                  <a:gd name="T49" fmla="*/ 66 h 131"/>
                  <a:gd name="T50" fmla="*/ 49 w 273"/>
                  <a:gd name="T51" fmla="*/ 17 h 131"/>
                  <a:gd name="T52" fmla="*/ 102 w 273"/>
                  <a:gd name="T53" fmla="*/ 0 h 131"/>
                  <a:gd name="T54" fmla="*/ 197 w 273"/>
                  <a:gd name="T55" fmla="*/ 3 h 131"/>
                  <a:gd name="T56" fmla="*/ 198 w 273"/>
                  <a:gd name="T57" fmla="*/ 4 h 131"/>
                  <a:gd name="T58" fmla="*/ 232 w 273"/>
                  <a:gd name="T59" fmla="*/ 30 h 131"/>
                  <a:gd name="T60" fmla="*/ 234 w 273"/>
                  <a:gd name="T61" fmla="*/ 30 h 131"/>
                  <a:gd name="T62" fmla="*/ 272 w 273"/>
                  <a:gd name="T63" fmla="*/ 90 h 131"/>
                  <a:gd name="T64" fmla="*/ 272 w 273"/>
                  <a:gd name="T65" fmla="*/ 92 h 131"/>
                  <a:gd name="T66" fmla="*/ 238 w 273"/>
                  <a:gd name="T67" fmla="*/ 129 h 131"/>
                  <a:gd name="T68" fmla="*/ 234 w 273"/>
                  <a:gd name="T69" fmla="*/ 130 h 131"/>
                  <a:gd name="T70" fmla="*/ 234 w 273"/>
                  <a:gd name="T71" fmla="*/ 129 h 131"/>
                  <a:gd name="T72" fmla="*/ 177 w 273"/>
                  <a:gd name="T73" fmla="*/ 59 h 131"/>
                  <a:gd name="T74" fmla="*/ 180 w 273"/>
                  <a:gd name="T75" fmla="*/ 59 h 131"/>
                  <a:gd name="T76" fmla="*/ 104 w 273"/>
                  <a:gd name="T77" fmla="*/ 59 h 131"/>
                  <a:gd name="T78" fmla="*/ 105 w 273"/>
                  <a:gd name="T79" fmla="*/ 60 h 131"/>
                  <a:gd name="T80" fmla="*/ 40 w 273"/>
                  <a:gd name="T81" fmla="*/ 124 h 131"/>
                  <a:gd name="T82" fmla="*/ 39 w 273"/>
                  <a:gd name="T83" fmla="*/ 124 h 131"/>
                  <a:gd name="T84" fmla="*/ 40 w 273"/>
                  <a:gd name="T85" fmla="*/ 124 h 131"/>
                  <a:gd name="T86" fmla="*/ 39 w 273"/>
                  <a:gd name="T87" fmla="*/ 124 h 131"/>
                  <a:gd name="T88" fmla="*/ 38 w 273"/>
                  <a:gd name="T89" fmla="*/ 125 h 131"/>
                  <a:gd name="T90" fmla="*/ 36 w 273"/>
                  <a:gd name="T91" fmla="*/ 122 h 131"/>
                  <a:gd name="T92" fmla="*/ 42 w 273"/>
                  <a:gd name="T93" fmla="*/ 117 h 13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73"/>
                  <a:gd name="T142" fmla="*/ 0 h 131"/>
                  <a:gd name="T143" fmla="*/ 273 w 273"/>
                  <a:gd name="T144" fmla="*/ 131 h 13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73" h="131">
                    <a:moveTo>
                      <a:pt x="42" y="117"/>
                    </a:moveTo>
                    <a:lnTo>
                      <a:pt x="35" y="118"/>
                    </a:lnTo>
                    <a:lnTo>
                      <a:pt x="102" y="52"/>
                    </a:lnTo>
                    <a:lnTo>
                      <a:pt x="104" y="52"/>
                    </a:lnTo>
                    <a:lnTo>
                      <a:pt x="178" y="53"/>
                    </a:lnTo>
                    <a:lnTo>
                      <a:pt x="181" y="55"/>
                    </a:lnTo>
                    <a:lnTo>
                      <a:pt x="181" y="53"/>
                    </a:lnTo>
                    <a:lnTo>
                      <a:pt x="182" y="56"/>
                    </a:lnTo>
                    <a:lnTo>
                      <a:pt x="237" y="127"/>
                    </a:lnTo>
                    <a:lnTo>
                      <a:pt x="234" y="126"/>
                    </a:lnTo>
                    <a:lnTo>
                      <a:pt x="264" y="91"/>
                    </a:lnTo>
                    <a:lnTo>
                      <a:pt x="265" y="92"/>
                    </a:lnTo>
                    <a:lnTo>
                      <a:pt x="228" y="33"/>
                    </a:lnTo>
                    <a:lnTo>
                      <a:pt x="228" y="34"/>
                    </a:lnTo>
                    <a:lnTo>
                      <a:pt x="195" y="9"/>
                    </a:lnTo>
                    <a:lnTo>
                      <a:pt x="197" y="10"/>
                    </a:lnTo>
                    <a:lnTo>
                      <a:pt x="102" y="8"/>
                    </a:lnTo>
                    <a:lnTo>
                      <a:pt x="51" y="23"/>
                    </a:lnTo>
                    <a:lnTo>
                      <a:pt x="57" y="22"/>
                    </a:lnTo>
                    <a:lnTo>
                      <a:pt x="5" y="72"/>
                    </a:lnTo>
                    <a:lnTo>
                      <a:pt x="5" y="68"/>
                    </a:lnTo>
                    <a:lnTo>
                      <a:pt x="42" y="117"/>
                    </a:lnTo>
                    <a:lnTo>
                      <a:pt x="36" y="122"/>
                    </a:lnTo>
                    <a:lnTo>
                      <a:pt x="0" y="72"/>
                    </a:lnTo>
                    <a:lnTo>
                      <a:pt x="1" y="66"/>
                    </a:lnTo>
                    <a:lnTo>
                      <a:pt x="49" y="17"/>
                    </a:lnTo>
                    <a:lnTo>
                      <a:pt x="102" y="0"/>
                    </a:lnTo>
                    <a:lnTo>
                      <a:pt x="197" y="3"/>
                    </a:lnTo>
                    <a:lnTo>
                      <a:pt x="198" y="4"/>
                    </a:lnTo>
                    <a:lnTo>
                      <a:pt x="232" y="30"/>
                    </a:lnTo>
                    <a:lnTo>
                      <a:pt x="234" y="30"/>
                    </a:lnTo>
                    <a:lnTo>
                      <a:pt x="272" y="90"/>
                    </a:lnTo>
                    <a:lnTo>
                      <a:pt x="272" y="92"/>
                    </a:lnTo>
                    <a:lnTo>
                      <a:pt x="238" y="129"/>
                    </a:lnTo>
                    <a:lnTo>
                      <a:pt x="234" y="130"/>
                    </a:lnTo>
                    <a:lnTo>
                      <a:pt x="234" y="129"/>
                    </a:lnTo>
                    <a:lnTo>
                      <a:pt x="177" y="59"/>
                    </a:lnTo>
                    <a:lnTo>
                      <a:pt x="180" y="59"/>
                    </a:lnTo>
                    <a:lnTo>
                      <a:pt x="104" y="59"/>
                    </a:lnTo>
                    <a:lnTo>
                      <a:pt x="105" y="60"/>
                    </a:lnTo>
                    <a:lnTo>
                      <a:pt x="40" y="124"/>
                    </a:lnTo>
                    <a:lnTo>
                      <a:pt x="39" y="124"/>
                    </a:lnTo>
                    <a:lnTo>
                      <a:pt x="40" y="124"/>
                    </a:lnTo>
                    <a:lnTo>
                      <a:pt x="39" y="124"/>
                    </a:lnTo>
                    <a:lnTo>
                      <a:pt x="38" y="125"/>
                    </a:lnTo>
                    <a:lnTo>
                      <a:pt x="36" y="122"/>
                    </a:lnTo>
                    <a:lnTo>
                      <a:pt x="42" y="117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5" name="Freeform 63"/>
              <p:cNvSpPr>
                <a:spLocks/>
              </p:cNvSpPr>
              <p:nvPr/>
            </p:nvSpPr>
            <p:spPr bwMode="auto">
              <a:xfrm>
                <a:off x="4048" y="2968"/>
                <a:ext cx="127" cy="157"/>
              </a:xfrm>
              <a:custGeom>
                <a:avLst/>
                <a:gdLst>
                  <a:gd name="T0" fmla="*/ 122 w 127"/>
                  <a:gd name="T1" fmla="*/ 156 h 157"/>
                  <a:gd name="T2" fmla="*/ 126 w 127"/>
                  <a:gd name="T3" fmla="*/ 62 h 157"/>
                  <a:gd name="T4" fmla="*/ 82 w 127"/>
                  <a:gd name="T5" fmla="*/ 4 h 157"/>
                  <a:gd name="T6" fmla="*/ 0 w 127"/>
                  <a:gd name="T7" fmla="*/ 0 h 157"/>
                  <a:gd name="T8" fmla="*/ 77 w 127"/>
                  <a:gd name="T9" fmla="*/ 82 h 157"/>
                  <a:gd name="T10" fmla="*/ 122 w 127"/>
                  <a:gd name="T11" fmla="*/ 156 h 1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7"/>
                  <a:gd name="T19" fmla="*/ 0 h 157"/>
                  <a:gd name="T20" fmla="*/ 127 w 127"/>
                  <a:gd name="T21" fmla="*/ 157 h 1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7" h="157">
                    <a:moveTo>
                      <a:pt x="122" y="156"/>
                    </a:moveTo>
                    <a:lnTo>
                      <a:pt x="126" y="62"/>
                    </a:lnTo>
                    <a:lnTo>
                      <a:pt x="82" y="4"/>
                    </a:lnTo>
                    <a:lnTo>
                      <a:pt x="0" y="0"/>
                    </a:lnTo>
                    <a:lnTo>
                      <a:pt x="77" y="82"/>
                    </a:lnTo>
                    <a:lnTo>
                      <a:pt x="122" y="156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6" name="Freeform 64"/>
              <p:cNvSpPr>
                <a:spLocks/>
              </p:cNvSpPr>
              <p:nvPr/>
            </p:nvSpPr>
            <p:spPr bwMode="auto">
              <a:xfrm>
                <a:off x="4003" y="2789"/>
                <a:ext cx="484" cy="181"/>
              </a:xfrm>
              <a:custGeom>
                <a:avLst/>
                <a:gdLst>
                  <a:gd name="T0" fmla="*/ 47 w 484"/>
                  <a:gd name="T1" fmla="*/ 179 h 181"/>
                  <a:gd name="T2" fmla="*/ 123 w 484"/>
                  <a:gd name="T3" fmla="*/ 180 h 181"/>
                  <a:gd name="T4" fmla="*/ 167 w 484"/>
                  <a:gd name="T5" fmla="*/ 124 h 181"/>
                  <a:gd name="T6" fmla="*/ 218 w 484"/>
                  <a:gd name="T7" fmla="*/ 110 h 181"/>
                  <a:gd name="T8" fmla="*/ 344 w 484"/>
                  <a:gd name="T9" fmla="*/ 110 h 181"/>
                  <a:gd name="T10" fmla="*/ 419 w 484"/>
                  <a:gd name="T11" fmla="*/ 171 h 181"/>
                  <a:gd name="T12" fmla="*/ 483 w 484"/>
                  <a:gd name="T13" fmla="*/ 110 h 181"/>
                  <a:gd name="T14" fmla="*/ 405 w 484"/>
                  <a:gd name="T15" fmla="*/ 35 h 181"/>
                  <a:gd name="T16" fmla="*/ 340 w 484"/>
                  <a:gd name="T17" fmla="*/ 0 h 181"/>
                  <a:gd name="T18" fmla="*/ 217 w 484"/>
                  <a:gd name="T19" fmla="*/ 1 h 181"/>
                  <a:gd name="T20" fmla="*/ 112 w 484"/>
                  <a:gd name="T21" fmla="*/ 48 h 181"/>
                  <a:gd name="T22" fmla="*/ 0 w 484"/>
                  <a:gd name="T23" fmla="*/ 135 h 181"/>
                  <a:gd name="T24" fmla="*/ 47 w 484"/>
                  <a:gd name="T25" fmla="*/ 179 h 18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84"/>
                  <a:gd name="T40" fmla="*/ 0 h 181"/>
                  <a:gd name="T41" fmla="*/ 484 w 484"/>
                  <a:gd name="T42" fmla="*/ 181 h 18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84" h="181">
                    <a:moveTo>
                      <a:pt x="47" y="179"/>
                    </a:moveTo>
                    <a:lnTo>
                      <a:pt x="123" y="180"/>
                    </a:lnTo>
                    <a:lnTo>
                      <a:pt x="167" y="124"/>
                    </a:lnTo>
                    <a:lnTo>
                      <a:pt x="218" y="110"/>
                    </a:lnTo>
                    <a:lnTo>
                      <a:pt x="344" y="110"/>
                    </a:lnTo>
                    <a:lnTo>
                      <a:pt x="419" y="171"/>
                    </a:lnTo>
                    <a:lnTo>
                      <a:pt x="483" y="110"/>
                    </a:lnTo>
                    <a:lnTo>
                      <a:pt x="405" y="35"/>
                    </a:lnTo>
                    <a:lnTo>
                      <a:pt x="340" y="0"/>
                    </a:lnTo>
                    <a:lnTo>
                      <a:pt x="217" y="1"/>
                    </a:lnTo>
                    <a:lnTo>
                      <a:pt x="112" y="48"/>
                    </a:lnTo>
                    <a:lnTo>
                      <a:pt x="0" y="135"/>
                    </a:lnTo>
                    <a:lnTo>
                      <a:pt x="47" y="179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7" name="Freeform 65"/>
              <p:cNvSpPr>
                <a:spLocks/>
              </p:cNvSpPr>
              <p:nvPr/>
            </p:nvSpPr>
            <p:spPr bwMode="auto">
              <a:xfrm>
                <a:off x="3919" y="2583"/>
                <a:ext cx="742" cy="317"/>
              </a:xfrm>
              <a:custGeom>
                <a:avLst/>
                <a:gdLst>
                  <a:gd name="T0" fmla="*/ 0 w 742"/>
                  <a:gd name="T1" fmla="*/ 75 h 317"/>
                  <a:gd name="T2" fmla="*/ 144 w 742"/>
                  <a:gd name="T3" fmla="*/ 203 h 317"/>
                  <a:gd name="T4" fmla="*/ 268 w 742"/>
                  <a:gd name="T5" fmla="*/ 133 h 317"/>
                  <a:gd name="T6" fmla="*/ 265 w 742"/>
                  <a:gd name="T7" fmla="*/ 3 h 317"/>
                  <a:gd name="T8" fmla="*/ 307 w 742"/>
                  <a:gd name="T9" fmla="*/ 3 h 317"/>
                  <a:gd name="T10" fmla="*/ 308 w 742"/>
                  <a:gd name="T11" fmla="*/ 131 h 317"/>
                  <a:gd name="T12" fmla="*/ 439 w 742"/>
                  <a:gd name="T13" fmla="*/ 134 h 317"/>
                  <a:gd name="T14" fmla="*/ 567 w 742"/>
                  <a:gd name="T15" fmla="*/ 222 h 317"/>
                  <a:gd name="T16" fmla="*/ 569 w 742"/>
                  <a:gd name="T17" fmla="*/ 143 h 317"/>
                  <a:gd name="T18" fmla="*/ 616 w 742"/>
                  <a:gd name="T19" fmla="*/ 77 h 317"/>
                  <a:gd name="T20" fmla="*/ 577 w 742"/>
                  <a:gd name="T21" fmla="*/ 1 h 317"/>
                  <a:gd name="T22" fmla="*/ 601 w 742"/>
                  <a:gd name="T23" fmla="*/ 0 h 317"/>
                  <a:gd name="T24" fmla="*/ 741 w 742"/>
                  <a:gd name="T25" fmla="*/ 161 h 317"/>
                  <a:gd name="T26" fmla="*/ 718 w 742"/>
                  <a:gd name="T27" fmla="*/ 187 h 317"/>
                  <a:gd name="T28" fmla="*/ 636 w 742"/>
                  <a:gd name="T29" fmla="*/ 112 h 317"/>
                  <a:gd name="T30" fmla="*/ 594 w 742"/>
                  <a:gd name="T31" fmla="*/ 151 h 317"/>
                  <a:gd name="T32" fmla="*/ 599 w 742"/>
                  <a:gd name="T33" fmla="*/ 242 h 317"/>
                  <a:gd name="T34" fmla="*/ 628 w 742"/>
                  <a:gd name="T35" fmla="*/ 273 h 317"/>
                  <a:gd name="T36" fmla="*/ 586 w 742"/>
                  <a:gd name="T37" fmla="*/ 300 h 317"/>
                  <a:gd name="T38" fmla="*/ 515 w 742"/>
                  <a:gd name="T39" fmla="*/ 224 h 317"/>
                  <a:gd name="T40" fmla="*/ 428 w 742"/>
                  <a:gd name="T41" fmla="*/ 166 h 317"/>
                  <a:gd name="T42" fmla="*/ 285 w 742"/>
                  <a:gd name="T43" fmla="*/ 169 h 317"/>
                  <a:gd name="T44" fmla="*/ 155 w 742"/>
                  <a:gd name="T45" fmla="*/ 231 h 317"/>
                  <a:gd name="T46" fmla="*/ 61 w 742"/>
                  <a:gd name="T47" fmla="*/ 316 h 317"/>
                  <a:gd name="T48" fmla="*/ 39 w 742"/>
                  <a:gd name="T49" fmla="*/ 300 h 317"/>
                  <a:gd name="T50" fmla="*/ 62 w 742"/>
                  <a:gd name="T51" fmla="*/ 274 h 317"/>
                  <a:gd name="T52" fmla="*/ 3 w 742"/>
                  <a:gd name="T53" fmla="*/ 220 h 317"/>
                  <a:gd name="T54" fmla="*/ 0 w 742"/>
                  <a:gd name="T55" fmla="*/ 75 h 31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2"/>
                  <a:gd name="T85" fmla="*/ 0 h 317"/>
                  <a:gd name="T86" fmla="*/ 742 w 742"/>
                  <a:gd name="T87" fmla="*/ 317 h 31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2" h="317">
                    <a:moveTo>
                      <a:pt x="0" y="75"/>
                    </a:moveTo>
                    <a:lnTo>
                      <a:pt x="144" y="203"/>
                    </a:lnTo>
                    <a:lnTo>
                      <a:pt x="268" y="133"/>
                    </a:lnTo>
                    <a:lnTo>
                      <a:pt x="265" y="3"/>
                    </a:lnTo>
                    <a:lnTo>
                      <a:pt x="307" y="3"/>
                    </a:lnTo>
                    <a:lnTo>
                      <a:pt x="308" y="131"/>
                    </a:lnTo>
                    <a:lnTo>
                      <a:pt x="439" y="134"/>
                    </a:lnTo>
                    <a:lnTo>
                      <a:pt x="567" y="222"/>
                    </a:lnTo>
                    <a:lnTo>
                      <a:pt x="569" y="143"/>
                    </a:lnTo>
                    <a:lnTo>
                      <a:pt x="616" y="77"/>
                    </a:lnTo>
                    <a:lnTo>
                      <a:pt x="577" y="1"/>
                    </a:lnTo>
                    <a:lnTo>
                      <a:pt x="601" y="0"/>
                    </a:lnTo>
                    <a:lnTo>
                      <a:pt x="741" y="161"/>
                    </a:lnTo>
                    <a:lnTo>
                      <a:pt x="718" y="187"/>
                    </a:lnTo>
                    <a:lnTo>
                      <a:pt x="636" y="112"/>
                    </a:lnTo>
                    <a:lnTo>
                      <a:pt x="594" y="151"/>
                    </a:lnTo>
                    <a:lnTo>
                      <a:pt x="599" y="242"/>
                    </a:lnTo>
                    <a:lnTo>
                      <a:pt x="628" y="273"/>
                    </a:lnTo>
                    <a:lnTo>
                      <a:pt x="586" y="300"/>
                    </a:lnTo>
                    <a:lnTo>
                      <a:pt x="515" y="224"/>
                    </a:lnTo>
                    <a:lnTo>
                      <a:pt x="428" y="166"/>
                    </a:lnTo>
                    <a:lnTo>
                      <a:pt x="285" y="169"/>
                    </a:lnTo>
                    <a:lnTo>
                      <a:pt x="155" y="231"/>
                    </a:lnTo>
                    <a:lnTo>
                      <a:pt x="61" y="316"/>
                    </a:lnTo>
                    <a:lnTo>
                      <a:pt x="39" y="300"/>
                    </a:lnTo>
                    <a:lnTo>
                      <a:pt x="62" y="274"/>
                    </a:lnTo>
                    <a:lnTo>
                      <a:pt x="3" y="220"/>
                    </a:lnTo>
                    <a:lnTo>
                      <a:pt x="0" y="75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8" name="Freeform 66"/>
              <p:cNvSpPr>
                <a:spLocks/>
              </p:cNvSpPr>
              <p:nvPr/>
            </p:nvSpPr>
            <p:spPr bwMode="auto">
              <a:xfrm>
                <a:off x="3921" y="2695"/>
                <a:ext cx="115" cy="148"/>
              </a:xfrm>
              <a:custGeom>
                <a:avLst/>
                <a:gdLst>
                  <a:gd name="T0" fmla="*/ 3 w 115"/>
                  <a:gd name="T1" fmla="*/ 75 h 148"/>
                  <a:gd name="T2" fmla="*/ 79 w 115"/>
                  <a:gd name="T3" fmla="*/ 147 h 148"/>
                  <a:gd name="T4" fmla="*/ 114 w 115"/>
                  <a:gd name="T5" fmla="*/ 107 h 148"/>
                  <a:gd name="T6" fmla="*/ 0 w 115"/>
                  <a:gd name="T7" fmla="*/ 0 h 148"/>
                  <a:gd name="T8" fmla="*/ 3 w 115"/>
                  <a:gd name="T9" fmla="*/ 75 h 1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5"/>
                  <a:gd name="T16" fmla="*/ 0 h 148"/>
                  <a:gd name="T17" fmla="*/ 115 w 115"/>
                  <a:gd name="T18" fmla="*/ 148 h 1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5" h="148">
                    <a:moveTo>
                      <a:pt x="3" y="75"/>
                    </a:moveTo>
                    <a:lnTo>
                      <a:pt x="79" y="147"/>
                    </a:lnTo>
                    <a:lnTo>
                      <a:pt x="114" y="107"/>
                    </a:lnTo>
                    <a:lnTo>
                      <a:pt x="0" y="0"/>
                    </a:lnTo>
                    <a:lnTo>
                      <a:pt x="3" y="75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59" name="Freeform 67"/>
              <p:cNvSpPr>
                <a:spLocks/>
              </p:cNvSpPr>
              <p:nvPr/>
            </p:nvSpPr>
            <p:spPr bwMode="auto">
              <a:xfrm>
                <a:off x="4009" y="2583"/>
                <a:ext cx="178" cy="200"/>
              </a:xfrm>
              <a:custGeom>
                <a:avLst/>
                <a:gdLst>
                  <a:gd name="T0" fmla="*/ 55 w 178"/>
                  <a:gd name="T1" fmla="*/ 199 h 200"/>
                  <a:gd name="T2" fmla="*/ 176 w 178"/>
                  <a:gd name="T3" fmla="*/ 124 h 200"/>
                  <a:gd name="T4" fmla="*/ 177 w 178"/>
                  <a:gd name="T5" fmla="*/ 3 h 200"/>
                  <a:gd name="T6" fmla="*/ 105 w 178"/>
                  <a:gd name="T7" fmla="*/ 0 h 200"/>
                  <a:gd name="T8" fmla="*/ 0 w 178"/>
                  <a:gd name="T9" fmla="*/ 146 h 200"/>
                  <a:gd name="T10" fmla="*/ 55 w 178"/>
                  <a:gd name="T11" fmla="*/ 199 h 2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8"/>
                  <a:gd name="T19" fmla="*/ 0 h 200"/>
                  <a:gd name="T20" fmla="*/ 178 w 178"/>
                  <a:gd name="T21" fmla="*/ 200 h 2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8" h="200">
                    <a:moveTo>
                      <a:pt x="55" y="199"/>
                    </a:moveTo>
                    <a:lnTo>
                      <a:pt x="176" y="124"/>
                    </a:lnTo>
                    <a:lnTo>
                      <a:pt x="177" y="3"/>
                    </a:lnTo>
                    <a:lnTo>
                      <a:pt x="105" y="0"/>
                    </a:lnTo>
                    <a:lnTo>
                      <a:pt x="0" y="146"/>
                    </a:lnTo>
                    <a:lnTo>
                      <a:pt x="55" y="199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0" name="Freeform 68"/>
              <p:cNvSpPr>
                <a:spLocks/>
              </p:cNvSpPr>
              <p:nvPr/>
            </p:nvSpPr>
            <p:spPr bwMode="auto">
              <a:xfrm>
                <a:off x="3918" y="2586"/>
                <a:ext cx="149" cy="120"/>
              </a:xfrm>
              <a:custGeom>
                <a:avLst/>
                <a:gdLst>
                  <a:gd name="T0" fmla="*/ 0 w 149"/>
                  <a:gd name="T1" fmla="*/ 70 h 120"/>
                  <a:gd name="T2" fmla="*/ 57 w 149"/>
                  <a:gd name="T3" fmla="*/ 119 h 120"/>
                  <a:gd name="T4" fmla="*/ 148 w 149"/>
                  <a:gd name="T5" fmla="*/ 0 h 120"/>
                  <a:gd name="T6" fmla="*/ 0 w 149"/>
                  <a:gd name="T7" fmla="*/ 1 h 120"/>
                  <a:gd name="T8" fmla="*/ 0 w 149"/>
                  <a:gd name="T9" fmla="*/ 70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9"/>
                  <a:gd name="T16" fmla="*/ 0 h 120"/>
                  <a:gd name="T17" fmla="*/ 149 w 149"/>
                  <a:gd name="T18" fmla="*/ 120 h 1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9" h="120">
                    <a:moveTo>
                      <a:pt x="0" y="70"/>
                    </a:moveTo>
                    <a:lnTo>
                      <a:pt x="57" y="119"/>
                    </a:lnTo>
                    <a:lnTo>
                      <a:pt x="148" y="0"/>
                    </a:lnTo>
                    <a:lnTo>
                      <a:pt x="0" y="1"/>
                    </a:lnTo>
                    <a:lnTo>
                      <a:pt x="0" y="70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1" name="Freeform 69"/>
              <p:cNvSpPr>
                <a:spLocks/>
              </p:cNvSpPr>
              <p:nvPr/>
            </p:nvSpPr>
            <p:spPr bwMode="auto">
              <a:xfrm>
                <a:off x="4230" y="2585"/>
                <a:ext cx="308" cy="219"/>
              </a:xfrm>
              <a:custGeom>
                <a:avLst/>
                <a:gdLst>
                  <a:gd name="T0" fmla="*/ 4 w 308"/>
                  <a:gd name="T1" fmla="*/ 43 h 219"/>
                  <a:gd name="T2" fmla="*/ 0 w 308"/>
                  <a:gd name="T3" fmla="*/ 0 h 219"/>
                  <a:gd name="T4" fmla="*/ 265 w 308"/>
                  <a:gd name="T5" fmla="*/ 0 h 219"/>
                  <a:gd name="T6" fmla="*/ 307 w 308"/>
                  <a:gd name="T7" fmla="*/ 74 h 219"/>
                  <a:gd name="T8" fmla="*/ 260 w 308"/>
                  <a:gd name="T9" fmla="*/ 135 h 219"/>
                  <a:gd name="T10" fmla="*/ 255 w 308"/>
                  <a:gd name="T11" fmla="*/ 218 h 219"/>
                  <a:gd name="T12" fmla="*/ 185 w 308"/>
                  <a:gd name="T13" fmla="*/ 165 h 219"/>
                  <a:gd name="T14" fmla="*/ 133 w 308"/>
                  <a:gd name="T15" fmla="*/ 127 h 219"/>
                  <a:gd name="T16" fmla="*/ 88 w 308"/>
                  <a:gd name="T17" fmla="*/ 126 h 219"/>
                  <a:gd name="T18" fmla="*/ 92 w 308"/>
                  <a:gd name="T19" fmla="*/ 40 h 219"/>
                  <a:gd name="T20" fmla="*/ 4 w 308"/>
                  <a:gd name="T21" fmla="*/ 43 h 21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08"/>
                  <a:gd name="T34" fmla="*/ 0 h 219"/>
                  <a:gd name="T35" fmla="*/ 308 w 308"/>
                  <a:gd name="T36" fmla="*/ 219 h 21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08" h="219">
                    <a:moveTo>
                      <a:pt x="4" y="43"/>
                    </a:moveTo>
                    <a:lnTo>
                      <a:pt x="0" y="0"/>
                    </a:lnTo>
                    <a:lnTo>
                      <a:pt x="265" y="0"/>
                    </a:lnTo>
                    <a:lnTo>
                      <a:pt x="307" y="74"/>
                    </a:lnTo>
                    <a:lnTo>
                      <a:pt x="260" y="135"/>
                    </a:lnTo>
                    <a:lnTo>
                      <a:pt x="255" y="218"/>
                    </a:lnTo>
                    <a:lnTo>
                      <a:pt x="185" y="165"/>
                    </a:lnTo>
                    <a:lnTo>
                      <a:pt x="133" y="127"/>
                    </a:lnTo>
                    <a:lnTo>
                      <a:pt x="88" y="126"/>
                    </a:lnTo>
                    <a:lnTo>
                      <a:pt x="92" y="40"/>
                    </a:lnTo>
                    <a:lnTo>
                      <a:pt x="4" y="43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2" name="Freeform 70"/>
              <p:cNvSpPr>
                <a:spLocks/>
              </p:cNvSpPr>
              <p:nvPr/>
            </p:nvSpPr>
            <p:spPr bwMode="auto">
              <a:xfrm>
                <a:off x="4513" y="2692"/>
                <a:ext cx="121" cy="165"/>
              </a:xfrm>
              <a:custGeom>
                <a:avLst/>
                <a:gdLst>
                  <a:gd name="T0" fmla="*/ 35 w 121"/>
                  <a:gd name="T1" fmla="*/ 164 h 165"/>
                  <a:gd name="T2" fmla="*/ 120 w 121"/>
                  <a:gd name="T3" fmla="*/ 81 h 165"/>
                  <a:gd name="T4" fmla="*/ 43 w 121"/>
                  <a:gd name="T5" fmla="*/ 0 h 165"/>
                  <a:gd name="T6" fmla="*/ 0 w 121"/>
                  <a:gd name="T7" fmla="*/ 42 h 165"/>
                  <a:gd name="T8" fmla="*/ 5 w 121"/>
                  <a:gd name="T9" fmla="*/ 129 h 165"/>
                  <a:gd name="T10" fmla="*/ 35 w 121"/>
                  <a:gd name="T11" fmla="*/ 164 h 1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1"/>
                  <a:gd name="T19" fmla="*/ 0 h 165"/>
                  <a:gd name="T20" fmla="*/ 121 w 121"/>
                  <a:gd name="T21" fmla="*/ 165 h 1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1" h="165">
                    <a:moveTo>
                      <a:pt x="35" y="164"/>
                    </a:moveTo>
                    <a:lnTo>
                      <a:pt x="120" y="81"/>
                    </a:lnTo>
                    <a:lnTo>
                      <a:pt x="43" y="0"/>
                    </a:lnTo>
                    <a:lnTo>
                      <a:pt x="0" y="42"/>
                    </a:lnTo>
                    <a:lnTo>
                      <a:pt x="5" y="129"/>
                    </a:lnTo>
                    <a:lnTo>
                      <a:pt x="35" y="164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3" name="Freeform 71"/>
              <p:cNvSpPr>
                <a:spLocks/>
              </p:cNvSpPr>
              <p:nvPr/>
            </p:nvSpPr>
            <p:spPr bwMode="auto">
              <a:xfrm>
                <a:off x="4598" y="2581"/>
                <a:ext cx="202" cy="158"/>
              </a:xfrm>
              <a:custGeom>
                <a:avLst/>
                <a:gdLst>
                  <a:gd name="T0" fmla="*/ 69 w 202"/>
                  <a:gd name="T1" fmla="*/ 157 h 158"/>
                  <a:gd name="T2" fmla="*/ 0 w 202"/>
                  <a:gd name="T3" fmla="*/ 77 h 158"/>
                  <a:gd name="T4" fmla="*/ 69 w 202"/>
                  <a:gd name="T5" fmla="*/ 3 h 158"/>
                  <a:gd name="T6" fmla="*/ 201 w 202"/>
                  <a:gd name="T7" fmla="*/ 0 h 158"/>
                  <a:gd name="T8" fmla="*/ 201 w 202"/>
                  <a:gd name="T9" fmla="*/ 39 h 158"/>
                  <a:gd name="T10" fmla="*/ 69 w 202"/>
                  <a:gd name="T11" fmla="*/ 157 h 1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2"/>
                  <a:gd name="T19" fmla="*/ 0 h 158"/>
                  <a:gd name="T20" fmla="*/ 202 w 202"/>
                  <a:gd name="T21" fmla="*/ 158 h 15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2" h="158">
                    <a:moveTo>
                      <a:pt x="69" y="157"/>
                    </a:moveTo>
                    <a:lnTo>
                      <a:pt x="0" y="77"/>
                    </a:lnTo>
                    <a:lnTo>
                      <a:pt x="69" y="3"/>
                    </a:lnTo>
                    <a:lnTo>
                      <a:pt x="201" y="0"/>
                    </a:lnTo>
                    <a:lnTo>
                      <a:pt x="201" y="39"/>
                    </a:lnTo>
                    <a:lnTo>
                      <a:pt x="69" y="157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4" name="Freeform 72"/>
              <p:cNvSpPr>
                <a:spLocks/>
              </p:cNvSpPr>
              <p:nvPr/>
            </p:nvSpPr>
            <p:spPr bwMode="auto">
              <a:xfrm>
                <a:off x="4638" y="2685"/>
                <a:ext cx="135" cy="135"/>
              </a:xfrm>
              <a:custGeom>
                <a:avLst/>
                <a:gdLst>
                  <a:gd name="T0" fmla="*/ 0 w 135"/>
                  <a:gd name="T1" fmla="*/ 85 h 135"/>
                  <a:gd name="T2" fmla="*/ 43 w 135"/>
                  <a:gd name="T3" fmla="*/ 133 h 135"/>
                  <a:gd name="T4" fmla="*/ 86 w 135"/>
                  <a:gd name="T5" fmla="*/ 134 h 135"/>
                  <a:gd name="T6" fmla="*/ 64 w 135"/>
                  <a:gd name="T7" fmla="*/ 87 h 135"/>
                  <a:gd name="T8" fmla="*/ 134 w 135"/>
                  <a:gd name="T9" fmla="*/ 109 h 135"/>
                  <a:gd name="T10" fmla="*/ 134 w 135"/>
                  <a:gd name="T11" fmla="*/ 27 h 135"/>
                  <a:gd name="T12" fmla="*/ 96 w 135"/>
                  <a:gd name="T13" fmla="*/ 0 h 135"/>
                  <a:gd name="T14" fmla="*/ 21 w 135"/>
                  <a:gd name="T15" fmla="*/ 64 h 135"/>
                  <a:gd name="T16" fmla="*/ 0 w 135"/>
                  <a:gd name="T17" fmla="*/ 85 h 1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5"/>
                  <a:gd name="T28" fmla="*/ 0 h 135"/>
                  <a:gd name="T29" fmla="*/ 135 w 135"/>
                  <a:gd name="T30" fmla="*/ 135 h 13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5" h="135">
                    <a:moveTo>
                      <a:pt x="0" y="85"/>
                    </a:moveTo>
                    <a:lnTo>
                      <a:pt x="43" y="133"/>
                    </a:lnTo>
                    <a:lnTo>
                      <a:pt x="86" y="134"/>
                    </a:lnTo>
                    <a:lnTo>
                      <a:pt x="64" y="87"/>
                    </a:lnTo>
                    <a:lnTo>
                      <a:pt x="134" y="109"/>
                    </a:lnTo>
                    <a:lnTo>
                      <a:pt x="134" y="27"/>
                    </a:lnTo>
                    <a:lnTo>
                      <a:pt x="96" y="0"/>
                    </a:lnTo>
                    <a:lnTo>
                      <a:pt x="21" y="64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5" name="Freeform 73"/>
              <p:cNvSpPr>
                <a:spLocks/>
              </p:cNvSpPr>
              <p:nvPr/>
            </p:nvSpPr>
            <p:spPr bwMode="auto">
              <a:xfrm>
                <a:off x="4578" y="2832"/>
                <a:ext cx="152" cy="92"/>
              </a:xfrm>
              <a:custGeom>
                <a:avLst/>
                <a:gdLst>
                  <a:gd name="T0" fmla="*/ 117 w 152"/>
                  <a:gd name="T1" fmla="*/ 0 h 92"/>
                  <a:gd name="T2" fmla="*/ 111 w 152"/>
                  <a:gd name="T3" fmla="*/ 25 h 92"/>
                  <a:gd name="T4" fmla="*/ 151 w 152"/>
                  <a:gd name="T5" fmla="*/ 55 h 92"/>
                  <a:gd name="T6" fmla="*/ 108 w 152"/>
                  <a:gd name="T7" fmla="*/ 56 h 92"/>
                  <a:gd name="T8" fmla="*/ 91 w 152"/>
                  <a:gd name="T9" fmla="*/ 87 h 92"/>
                  <a:gd name="T10" fmla="*/ 76 w 152"/>
                  <a:gd name="T11" fmla="*/ 60 h 92"/>
                  <a:gd name="T12" fmla="*/ 46 w 152"/>
                  <a:gd name="T13" fmla="*/ 91 h 92"/>
                  <a:gd name="T14" fmla="*/ 25 w 152"/>
                  <a:gd name="T15" fmla="*/ 64 h 92"/>
                  <a:gd name="T16" fmla="*/ 47 w 152"/>
                  <a:gd name="T17" fmla="*/ 47 h 92"/>
                  <a:gd name="T18" fmla="*/ 0 w 152"/>
                  <a:gd name="T19" fmla="*/ 33 h 92"/>
                  <a:gd name="T20" fmla="*/ 29 w 152"/>
                  <a:gd name="T21" fmla="*/ 23 h 92"/>
                  <a:gd name="T22" fmla="*/ 22 w 152"/>
                  <a:gd name="T23" fmla="*/ 0 h 92"/>
                  <a:gd name="T24" fmla="*/ 68 w 152"/>
                  <a:gd name="T25" fmla="*/ 22 h 92"/>
                  <a:gd name="T26" fmla="*/ 91 w 152"/>
                  <a:gd name="T27" fmla="*/ 0 h 92"/>
                  <a:gd name="T28" fmla="*/ 117 w 152"/>
                  <a:gd name="T29" fmla="*/ 0 h 9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2"/>
                  <a:gd name="T46" fmla="*/ 0 h 92"/>
                  <a:gd name="T47" fmla="*/ 152 w 152"/>
                  <a:gd name="T48" fmla="*/ 92 h 9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2" h="92">
                    <a:moveTo>
                      <a:pt x="117" y="0"/>
                    </a:moveTo>
                    <a:lnTo>
                      <a:pt x="111" y="25"/>
                    </a:lnTo>
                    <a:lnTo>
                      <a:pt x="151" y="55"/>
                    </a:lnTo>
                    <a:lnTo>
                      <a:pt x="108" y="56"/>
                    </a:lnTo>
                    <a:lnTo>
                      <a:pt x="91" y="87"/>
                    </a:lnTo>
                    <a:lnTo>
                      <a:pt x="76" y="60"/>
                    </a:lnTo>
                    <a:lnTo>
                      <a:pt x="46" y="91"/>
                    </a:lnTo>
                    <a:lnTo>
                      <a:pt x="25" y="64"/>
                    </a:lnTo>
                    <a:lnTo>
                      <a:pt x="47" y="47"/>
                    </a:lnTo>
                    <a:lnTo>
                      <a:pt x="0" y="33"/>
                    </a:lnTo>
                    <a:lnTo>
                      <a:pt x="29" y="23"/>
                    </a:lnTo>
                    <a:lnTo>
                      <a:pt x="22" y="0"/>
                    </a:lnTo>
                    <a:lnTo>
                      <a:pt x="68" y="22"/>
                    </a:lnTo>
                    <a:lnTo>
                      <a:pt x="91" y="0"/>
                    </a:lnTo>
                    <a:lnTo>
                      <a:pt x="117" y="0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6" name="Freeform 74"/>
              <p:cNvSpPr>
                <a:spLocks/>
              </p:cNvSpPr>
              <p:nvPr/>
            </p:nvSpPr>
            <p:spPr bwMode="auto">
              <a:xfrm>
                <a:off x="4722" y="2825"/>
                <a:ext cx="55" cy="91"/>
              </a:xfrm>
              <a:custGeom>
                <a:avLst/>
                <a:gdLst>
                  <a:gd name="T0" fmla="*/ 3 w 55"/>
                  <a:gd name="T1" fmla="*/ 4 h 91"/>
                  <a:gd name="T2" fmla="*/ 0 w 55"/>
                  <a:gd name="T3" fmla="*/ 43 h 91"/>
                  <a:gd name="T4" fmla="*/ 20 w 55"/>
                  <a:gd name="T5" fmla="*/ 44 h 91"/>
                  <a:gd name="T6" fmla="*/ 18 w 55"/>
                  <a:gd name="T7" fmla="*/ 90 h 91"/>
                  <a:gd name="T8" fmla="*/ 40 w 55"/>
                  <a:gd name="T9" fmla="*/ 48 h 91"/>
                  <a:gd name="T10" fmla="*/ 50 w 55"/>
                  <a:gd name="T11" fmla="*/ 48 h 91"/>
                  <a:gd name="T12" fmla="*/ 54 w 55"/>
                  <a:gd name="T13" fmla="*/ 5 h 91"/>
                  <a:gd name="T14" fmla="*/ 36 w 55"/>
                  <a:gd name="T15" fmla="*/ 14 h 91"/>
                  <a:gd name="T16" fmla="*/ 36 w 55"/>
                  <a:gd name="T17" fmla="*/ 0 h 91"/>
                  <a:gd name="T18" fmla="*/ 3 w 55"/>
                  <a:gd name="T19" fmla="*/ 4 h 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5"/>
                  <a:gd name="T31" fmla="*/ 0 h 91"/>
                  <a:gd name="T32" fmla="*/ 55 w 55"/>
                  <a:gd name="T33" fmla="*/ 91 h 9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5" h="91">
                    <a:moveTo>
                      <a:pt x="3" y="4"/>
                    </a:moveTo>
                    <a:lnTo>
                      <a:pt x="0" y="43"/>
                    </a:lnTo>
                    <a:lnTo>
                      <a:pt x="20" y="44"/>
                    </a:lnTo>
                    <a:lnTo>
                      <a:pt x="18" y="90"/>
                    </a:lnTo>
                    <a:lnTo>
                      <a:pt x="40" y="48"/>
                    </a:lnTo>
                    <a:lnTo>
                      <a:pt x="50" y="48"/>
                    </a:lnTo>
                    <a:lnTo>
                      <a:pt x="54" y="5"/>
                    </a:lnTo>
                    <a:lnTo>
                      <a:pt x="36" y="14"/>
                    </a:lnTo>
                    <a:lnTo>
                      <a:pt x="36" y="0"/>
                    </a:lnTo>
                    <a:lnTo>
                      <a:pt x="3" y="4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7" name="Freeform 75"/>
              <p:cNvSpPr>
                <a:spLocks/>
              </p:cNvSpPr>
              <p:nvPr/>
            </p:nvSpPr>
            <p:spPr bwMode="auto">
              <a:xfrm>
                <a:off x="4225" y="2625"/>
                <a:ext cx="98" cy="89"/>
              </a:xfrm>
              <a:custGeom>
                <a:avLst/>
                <a:gdLst>
                  <a:gd name="T0" fmla="*/ 4 w 98"/>
                  <a:gd name="T1" fmla="*/ 88 h 89"/>
                  <a:gd name="T2" fmla="*/ 93 w 98"/>
                  <a:gd name="T3" fmla="*/ 88 h 89"/>
                  <a:gd name="T4" fmla="*/ 97 w 98"/>
                  <a:gd name="T5" fmla="*/ 0 h 89"/>
                  <a:gd name="T6" fmla="*/ 0 w 98"/>
                  <a:gd name="T7" fmla="*/ 3 h 89"/>
                  <a:gd name="T8" fmla="*/ 4 w 98"/>
                  <a:gd name="T9" fmla="*/ 88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8"/>
                  <a:gd name="T16" fmla="*/ 0 h 89"/>
                  <a:gd name="T17" fmla="*/ 98 w 98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8" h="89">
                    <a:moveTo>
                      <a:pt x="4" y="88"/>
                    </a:moveTo>
                    <a:lnTo>
                      <a:pt x="93" y="88"/>
                    </a:lnTo>
                    <a:lnTo>
                      <a:pt x="97" y="0"/>
                    </a:lnTo>
                    <a:lnTo>
                      <a:pt x="0" y="3"/>
                    </a:lnTo>
                    <a:lnTo>
                      <a:pt x="4" y="8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8" name="Freeform 76"/>
              <p:cNvSpPr>
                <a:spLocks/>
              </p:cNvSpPr>
              <p:nvPr/>
            </p:nvSpPr>
            <p:spPr bwMode="auto">
              <a:xfrm>
                <a:off x="4129" y="2900"/>
                <a:ext cx="292" cy="102"/>
              </a:xfrm>
              <a:custGeom>
                <a:avLst/>
                <a:gdLst>
                  <a:gd name="T0" fmla="*/ 14 w 292"/>
                  <a:gd name="T1" fmla="*/ 84 h 102"/>
                  <a:gd name="T2" fmla="*/ 60 w 292"/>
                  <a:gd name="T3" fmla="*/ 41 h 102"/>
                  <a:gd name="T4" fmla="*/ 97 w 292"/>
                  <a:gd name="T5" fmla="*/ 24 h 102"/>
                  <a:gd name="T6" fmla="*/ 200 w 292"/>
                  <a:gd name="T7" fmla="*/ 24 h 102"/>
                  <a:gd name="T8" fmla="*/ 234 w 292"/>
                  <a:gd name="T9" fmla="*/ 47 h 102"/>
                  <a:gd name="T10" fmla="*/ 272 w 292"/>
                  <a:gd name="T11" fmla="*/ 101 h 102"/>
                  <a:gd name="T12" fmla="*/ 291 w 292"/>
                  <a:gd name="T13" fmla="*/ 62 h 102"/>
                  <a:gd name="T14" fmla="*/ 217 w 292"/>
                  <a:gd name="T15" fmla="*/ 0 h 102"/>
                  <a:gd name="T16" fmla="*/ 90 w 292"/>
                  <a:gd name="T17" fmla="*/ 0 h 102"/>
                  <a:gd name="T18" fmla="*/ 36 w 292"/>
                  <a:gd name="T19" fmla="*/ 18 h 102"/>
                  <a:gd name="T20" fmla="*/ 0 w 292"/>
                  <a:gd name="T21" fmla="*/ 67 h 102"/>
                  <a:gd name="T22" fmla="*/ 14 w 292"/>
                  <a:gd name="T23" fmla="*/ 84 h 10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92"/>
                  <a:gd name="T37" fmla="*/ 0 h 102"/>
                  <a:gd name="T38" fmla="*/ 292 w 292"/>
                  <a:gd name="T39" fmla="*/ 102 h 10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92" h="102">
                    <a:moveTo>
                      <a:pt x="14" y="84"/>
                    </a:moveTo>
                    <a:lnTo>
                      <a:pt x="60" y="41"/>
                    </a:lnTo>
                    <a:lnTo>
                      <a:pt x="97" y="24"/>
                    </a:lnTo>
                    <a:lnTo>
                      <a:pt x="200" y="24"/>
                    </a:lnTo>
                    <a:lnTo>
                      <a:pt x="234" y="47"/>
                    </a:lnTo>
                    <a:lnTo>
                      <a:pt x="272" y="101"/>
                    </a:lnTo>
                    <a:lnTo>
                      <a:pt x="291" y="62"/>
                    </a:lnTo>
                    <a:lnTo>
                      <a:pt x="217" y="0"/>
                    </a:lnTo>
                    <a:lnTo>
                      <a:pt x="90" y="0"/>
                    </a:lnTo>
                    <a:lnTo>
                      <a:pt x="36" y="18"/>
                    </a:lnTo>
                    <a:lnTo>
                      <a:pt x="0" y="67"/>
                    </a:lnTo>
                    <a:lnTo>
                      <a:pt x="14" y="84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69" name="Freeform 77"/>
              <p:cNvSpPr>
                <a:spLocks/>
              </p:cNvSpPr>
              <p:nvPr/>
            </p:nvSpPr>
            <p:spPr bwMode="auto">
              <a:xfrm>
                <a:off x="4368" y="2908"/>
                <a:ext cx="114" cy="315"/>
              </a:xfrm>
              <a:custGeom>
                <a:avLst/>
                <a:gdLst>
                  <a:gd name="T0" fmla="*/ 0 w 114"/>
                  <a:gd name="T1" fmla="*/ 134 h 315"/>
                  <a:gd name="T2" fmla="*/ 1 w 114"/>
                  <a:gd name="T3" fmla="*/ 314 h 315"/>
                  <a:gd name="T4" fmla="*/ 83 w 114"/>
                  <a:gd name="T5" fmla="*/ 212 h 315"/>
                  <a:gd name="T6" fmla="*/ 112 w 114"/>
                  <a:gd name="T7" fmla="*/ 132 h 315"/>
                  <a:gd name="T8" fmla="*/ 113 w 114"/>
                  <a:gd name="T9" fmla="*/ 0 h 315"/>
                  <a:gd name="T10" fmla="*/ 52 w 114"/>
                  <a:gd name="T11" fmla="*/ 59 h 315"/>
                  <a:gd name="T12" fmla="*/ 36 w 114"/>
                  <a:gd name="T13" fmla="*/ 95 h 315"/>
                  <a:gd name="T14" fmla="*/ 0 w 114"/>
                  <a:gd name="T15" fmla="*/ 134 h 3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4"/>
                  <a:gd name="T25" fmla="*/ 0 h 315"/>
                  <a:gd name="T26" fmla="*/ 114 w 114"/>
                  <a:gd name="T27" fmla="*/ 315 h 3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4" h="315">
                    <a:moveTo>
                      <a:pt x="0" y="134"/>
                    </a:moveTo>
                    <a:lnTo>
                      <a:pt x="1" y="314"/>
                    </a:lnTo>
                    <a:lnTo>
                      <a:pt x="83" y="212"/>
                    </a:lnTo>
                    <a:lnTo>
                      <a:pt x="112" y="132"/>
                    </a:lnTo>
                    <a:lnTo>
                      <a:pt x="113" y="0"/>
                    </a:lnTo>
                    <a:lnTo>
                      <a:pt x="52" y="59"/>
                    </a:lnTo>
                    <a:lnTo>
                      <a:pt x="36" y="95"/>
                    </a:lnTo>
                    <a:lnTo>
                      <a:pt x="0" y="134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0" name="Freeform 78"/>
              <p:cNvSpPr>
                <a:spLocks/>
              </p:cNvSpPr>
              <p:nvPr/>
            </p:nvSpPr>
            <p:spPr bwMode="auto">
              <a:xfrm>
                <a:off x="3982" y="2585"/>
                <a:ext cx="133" cy="144"/>
              </a:xfrm>
              <a:custGeom>
                <a:avLst/>
                <a:gdLst>
                  <a:gd name="T0" fmla="*/ 84 w 133"/>
                  <a:gd name="T1" fmla="*/ 1 h 144"/>
                  <a:gd name="T2" fmla="*/ 132 w 133"/>
                  <a:gd name="T3" fmla="*/ 0 h 144"/>
                  <a:gd name="T4" fmla="*/ 25 w 133"/>
                  <a:gd name="T5" fmla="*/ 143 h 144"/>
                  <a:gd name="T6" fmla="*/ 0 w 133"/>
                  <a:gd name="T7" fmla="*/ 121 h 144"/>
                  <a:gd name="T8" fmla="*/ 84 w 133"/>
                  <a:gd name="T9" fmla="*/ 1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3"/>
                  <a:gd name="T16" fmla="*/ 0 h 144"/>
                  <a:gd name="T17" fmla="*/ 133 w 133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3" h="144">
                    <a:moveTo>
                      <a:pt x="84" y="1"/>
                    </a:moveTo>
                    <a:lnTo>
                      <a:pt x="132" y="0"/>
                    </a:lnTo>
                    <a:lnTo>
                      <a:pt x="25" y="143"/>
                    </a:lnTo>
                    <a:lnTo>
                      <a:pt x="0" y="121"/>
                    </a:lnTo>
                    <a:lnTo>
                      <a:pt x="84" y="1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1" name="Freeform 79"/>
              <p:cNvSpPr>
                <a:spLocks/>
              </p:cNvSpPr>
              <p:nvPr/>
            </p:nvSpPr>
            <p:spPr bwMode="auto">
              <a:xfrm>
                <a:off x="3921" y="2803"/>
                <a:ext cx="62" cy="75"/>
              </a:xfrm>
              <a:custGeom>
                <a:avLst/>
                <a:gdLst>
                  <a:gd name="T0" fmla="*/ 0 w 62"/>
                  <a:gd name="T1" fmla="*/ 0 h 75"/>
                  <a:gd name="T2" fmla="*/ 61 w 62"/>
                  <a:gd name="T3" fmla="*/ 52 h 75"/>
                  <a:gd name="T4" fmla="*/ 42 w 62"/>
                  <a:gd name="T5" fmla="*/ 74 h 75"/>
                  <a:gd name="T6" fmla="*/ 0 w 62"/>
                  <a:gd name="T7" fmla="*/ 39 h 75"/>
                  <a:gd name="T8" fmla="*/ 0 w 62"/>
                  <a:gd name="T9" fmla="*/ 0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2"/>
                  <a:gd name="T16" fmla="*/ 0 h 75"/>
                  <a:gd name="T17" fmla="*/ 62 w 62"/>
                  <a:gd name="T18" fmla="*/ 75 h 7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2" h="75">
                    <a:moveTo>
                      <a:pt x="0" y="0"/>
                    </a:moveTo>
                    <a:lnTo>
                      <a:pt x="61" y="52"/>
                    </a:lnTo>
                    <a:lnTo>
                      <a:pt x="42" y="74"/>
                    </a:lnTo>
                    <a:lnTo>
                      <a:pt x="0" y="3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2" name="Freeform 80"/>
              <p:cNvSpPr>
                <a:spLocks/>
              </p:cNvSpPr>
              <p:nvPr/>
            </p:nvSpPr>
            <p:spPr bwMode="auto">
              <a:xfrm>
                <a:off x="4057" y="2889"/>
                <a:ext cx="65" cy="63"/>
              </a:xfrm>
              <a:custGeom>
                <a:avLst/>
                <a:gdLst>
                  <a:gd name="T0" fmla="*/ 13 w 65"/>
                  <a:gd name="T1" fmla="*/ 61 h 63"/>
                  <a:gd name="T2" fmla="*/ 0 w 65"/>
                  <a:gd name="T3" fmla="*/ 30 h 63"/>
                  <a:gd name="T4" fmla="*/ 16 w 65"/>
                  <a:gd name="T5" fmla="*/ 0 h 63"/>
                  <a:gd name="T6" fmla="*/ 46 w 65"/>
                  <a:gd name="T7" fmla="*/ 0 h 63"/>
                  <a:gd name="T8" fmla="*/ 64 w 65"/>
                  <a:gd name="T9" fmla="*/ 30 h 63"/>
                  <a:gd name="T10" fmla="*/ 47 w 65"/>
                  <a:gd name="T11" fmla="*/ 62 h 63"/>
                  <a:gd name="T12" fmla="*/ 13 w 65"/>
                  <a:gd name="T13" fmla="*/ 61 h 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5"/>
                  <a:gd name="T22" fmla="*/ 0 h 63"/>
                  <a:gd name="T23" fmla="*/ 65 w 65"/>
                  <a:gd name="T24" fmla="*/ 63 h 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5" h="63">
                    <a:moveTo>
                      <a:pt x="13" y="61"/>
                    </a:moveTo>
                    <a:lnTo>
                      <a:pt x="0" y="30"/>
                    </a:lnTo>
                    <a:lnTo>
                      <a:pt x="16" y="0"/>
                    </a:lnTo>
                    <a:lnTo>
                      <a:pt x="46" y="0"/>
                    </a:lnTo>
                    <a:lnTo>
                      <a:pt x="64" y="30"/>
                    </a:lnTo>
                    <a:lnTo>
                      <a:pt x="47" y="62"/>
                    </a:lnTo>
                    <a:lnTo>
                      <a:pt x="13" y="61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3" name="Freeform 81"/>
              <p:cNvSpPr>
                <a:spLocks/>
              </p:cNvSpPr>
              <p:nvPr/>
            </p:nvSpPr>
            <p:spPr bwMode="auto">
              <a:xfrm>
                <a:off x="4134" y="2833"/>
                <a:ext cx="74" cy="67"/>
              </a:xfrm>
              <a:custGeom>
                <a:avLst/>
                <a:gdLst>
                  <a:gd name="T0" fmla="*/ 17 w 74"/>
                  <a:gd name="T1" fmla="*/ 62 h 67"/>
                  <a:gd name="T2" fmla="*/ 0 w 74"/>
                  <a:gd name="T3" fmla="*/ 32 h 67"/>
                  <a:gd name="T4" fmla="*/ 21 w 74"/>
                  <a:gd name="T5" fmla="*/ 0 h 67"/>
                  <a:gd name="T6" fmla="*/ 56 w 74"/>
                  <a:gd name="T7" fmla="*/ 3 h 67"/>
                  <a:gd name="T8" fmla="*/ 73 w 74"/>
                  <a:gd name="T9" fmla="*/ 31 h 67"/>
                  <a:gd name="T10" fmla="*/ 53 w 74"/>
                  <a:gd name="T11" fmla="*/ 66 h 67"/>
                  <a:gd name="T12" fmla="*/ 17 w 74"/>
                  <a:gd name="T13" fmla="*/ 62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7"/>
                  <a:gd name="T23" fmla="*/ 74 w 74"/>
                  <a:gd name="T24" fmla="*/ 67 h 6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7">
                    <a:moveTo>
                      <a:pt x="17" y="62"/>
                    </a:moveTo>
                    <a:lnTo>
                      <a:pt x="0" y="32"/>
                    </a:lnTo>
                    <a:lnTo>
                      <a:pt x="21" y="0"/>
                    </a:lnTo>
                    <a:lnTo>
                      <a:pt x="56" y="3"/>
                    </a:lnTo>
                    <a:lnTo>
                      <a:pt x="73" y="31"/>
                    </a:lnTo>
                    <a:lnTo>
                      <a:pt x="53" y="66"/>
                    </a:lnTo>
                    <a:lnTo>
                      <a:pt x="17" y="62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4" name="Freeform 82"/>
              <p:cNvSpPr>
                <a:spLocks/>
              </p:cNvSpPr>
              <p:nvPr/>
            </p:nvSpPr>
            <p:spPr bwMode="auto">
              <a:xfrm>
                <a:off x="4231" y="2809"/>
                <a:ext cx="75" cy="74"/>
              </a:xfrm>
              <a:custGeom>
                <a:avLst/>
                <a:gdLst>
                  <a:gd name="T0" fmla="*/ 19 w 75"/>
                  <a:gd name="T1" fmla="*/ 72 h 74"/>
                  <a:gd name="T2" fmla="*/ 0 w 75"/>
                  <a:gd name="T3" fmla="*/ 34 h 74"/>
                  <a:gd name="T4" fmla="*/ 17 w 75"/>
                  <a:gd name="T5" fmla="*/ 1 h 74"/>
                  <a:gd name="T6" fmla="*/ 56 w 75"/>
                  <a:gd name="T7" fmla="*/ 0 h 74"/>
                  <a:gd name="T8" fmla="*/ 74 w 75"/>
                  <a:gd name="T9" fmla="*/ 35 h 74"/>
                  <a:gd name="T10" fmla="*/ 56 w 75"/>
                  <a:gd name="T11" fmla="*/ 73 h 74"/>
                  <a:gd name="T12" fmla="*/ 19 w 75"/>
                  <a:gd name="T13" fmla="*/ 72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5"/>
                  <a:gd name="T22" fmla="*/ 0 h 74"/>
                  <a:gd name="T23" fmla="*/ 75 w 75"/>
                  <a:gd name="T24" fmla="*/ 74 h 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5" h="74">
                    <a:moveTo>
                      <a:pt x="19" y="72"/>
                    </a:moveTo>
                    <a:lnTo>
                      <a:pt x="0" y="34"/>
                    </a:lnTo>
                    <a:lnTo>
                      <a:pt x="17" y="1"/>
                    </a:lnTo>
                    <a:lnTo>
                      <a:pt x="56" y="0"/>
                    </a:lnTo>
                    <a:lnTo>
                      <a:pt x="74" y="35"/>
                    </a:lnTo>
                    <a:lnTo>
                      <a:pt x="56" y="73"/>
                    </a:lnTo>
                    <a:lnTo>
                      <a:pt x="19" y="72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5" name="Freeform 83"/>
              <p:cNvSpPr>
                <a:spLocks/>
              </p:cNvSpPr>
              <p:nvPr/>
            </p:nvSpPr>
            <p:spPr bwMode="auto">
              <a:xfrm>
                <a:off x="4327" y="2824"/>
                <a:ext cx="66" cy="62"/>
              </a:xfrm>
              <a:custGeom>
                <a:avLst/>
                <a:gdLst>
                  <a:gd name="T0" fmla="*/ 17 w 66"/>
                  <a:gd name="T1" fmla="*/ 61 h 62"/>
                  <a:gd name="T2" fmla="*/ 0 w 66"/>
                  <a:gd name="T3" fmla="*/ 30 h 62"/>
                  <a:gd name="T4" fmla="*/ 16 w 66"/>
                  <a:gd name="T5" fmla="*/ 0 h 62"/>
                  <a:gd name="T6" fmla="*/ 46 w 66"/>
                  <a:gd name="T7" fmla="*/ 3 h 62"/>
                  <a:gd name="T8" fmla="*/ 65 w 66"/>
                  <a:gd name="T9" fmla="*/ 30 h 62"/>
                  <a:gd name="T10" fmla="*/ 46 w 66"/>
                  <a:gd name="T11" fmla="*/ 61 h 62"/>
                  <a:gd name="T12" fmla="*/ 17 w 66"/>
                  <a:gd name="T13" fmla="*/ 61 h 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"/>
                  <a:gd name="T22" fmla="*/ 0 h 62"/>
                  <a:gd name="T23" fmla="*/ 66 w 66"/>
                  <a:gd name="T24" fmla="*/ 62 h 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" h="62">
                    <a:moveTo>
                      <a:pt x="17" y="61"/>
                    </a:moveTo>
                    <a:lnTo>
                      <a:pt x="0" y="30"/>
                    </a:lnTo>
                    <a:lnTo>
                      <a:pt x="16" y="0"/>
                    </a:lnTo>
                    <a:lnTo>
                      <a:pt x="46" y="3"/>
                    </a:lnTo>
                    <a:lnTo>
                      <a:pt x="65" y="30"/>
                    </a:lnTo>
                    <a:lnTo>
                      <a:pt x="46" y="61"/>
                    </a:lnTo>
                    <a:lnTo>
                      <a:pt x="17" y="61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6" name="Freeform 84"/>
              <p:cNvSpPr>
                <a:spLocks/>
              </p:cNvSpPr>
              <p:nvPr/>
            </p:nvSpPr>
            <p:spPr bwMode="auto">
              <a:xfrm>
                <a:off x="4398" y="2869"/>
                <a:ext cx="49" cy="62"/>
              </a:xfrm>
              <a:custGeom>
                <a:avLst/>
                <a:gdLst>
                  <a:gd name="T0" fmla="*/ 12 w 49"/>
                  <a:gd name="T1" fmla="*/ 61 h 62"/>
                  <a:gd name="T2" fmla="*/ 0 w 49"/>
                  <a:gd name="T3" fmla="*/ 31 h 62"/>
                  <a:gd name="T4" fmla="*/ 12 w 49"/>
                  <a:gd name="T5" fmla="*/ 4 h 62"/>
                  <a:gd name="T6" fmla="*/ 36 w 49"/>
                  <a:gd name="T7" fmla="*/ 0 h 62"/>
                  <a:gd name="T8" fmla="*/ 48 w 49"/>
                  <a:gd name="T9" fmla="*/ 29 h 62"/>
                  <a:gd name="T10" fmla="*/ 36 w 49"/>
                  <a:gd name="T11" fmla="*/ 60 h 62"/>
                  <a:gd name="T12" fmla="*/ 12 w 49"/>
                  <a:gd name="T13" fmla="*/ 61 h 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62"/>
                  <a:gd name="T23" fmla="*/ 49 w 49"/>
                  <a:gd name="T24" fmla="*/ 62 h 6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62">
                    <a:moveTo>
                      <a:pt x="12" y="61"/>
                    </a:moveTo>
                    <a:lnTo>
                      <a:pt x="0" y="31"/>
                    </a:lnTo>
                    <a:lnTo>
                      <a:pt x="12" y="4"/>
                    </a:lnTo>
                    <a:lnTo>
                      <a:pt x="36" y="0"/>
                    </a:lnTo>
                    <a:lnTo>
                      <a:pt x="48" y="29"/>
                    </a:lnTo>
                    <a:lnTo>
                      <a:pt x="36" y="60"/>
                    </a:lnTo>
                    <a:lnTo>
                      <a:pt x="12" y="61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7" name="Freeform 85"/>
              <p:cNvSpPr>
                <a:spLocks/>
              </p:cNvSpPr>
              <p:nvPr/>
            </p:nvSpPr>
            <p:spPr bwMode="auto">
              <a:xfrm>
                <a:off x="4207" y="3053"/>
                <a:ext cx="63" cy="76"/>
              </a:xfrm>
              <a:custGeom>
                <a:avLst/>
                <a:gdLst>
                  <a:gd name="T0" fmla="*/ 0 w 63"/>
                  <a:gd name="T1" fmla="*/ 71 h 76"/>
                  <a:gd name="T2" fmla="*/ 62 w 63"/>
                  <a:gd name="T3" fmla="*/ 75 h 76"/>
                  <a:gd name="T4" fmla="*/ 58 w 63"/>
                  <a:gd name="T5" fmla="*/ 0 h 76"/>
                  <a:gd name="T6" fmla="*/ 0 60000 65536"/>
                  <a:gd name="T7" fmla="*/ 0 60000 65536"/>
                  <a:gd name="T8" fmla="*/ 0 60000 65536"/>
                  <a:gd name="T9" fmla="*/ 0 w 63"/>
                  <a:gd name="T10" fmla="*/ 0 h 76"/>
                  <a:gd name="T11" fmla="*/ 63 w 63"/>
                  <a:gd name="T12" fmla="*/ 76 h 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3" h="76">
                    <a:moveTo>
                      <a:pt x="0" y="71"/>
                    </a:moveTo>
                    <a:lnTo>
                      <a:pt x="62" y="75"/>
                    </a:lnTo>
                    <a:lnTo>
                      <a:pt x="58" y="0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78" name="Line 86"/>
              <p:cNvSpPr>
                <a:spLocks noChangeShapeType="1"/>
              </p:cNvSpPr>
              <p:nvPr/>
            </p:nvSpPr>
            <p:spPr bwMode="auto">
              <a:xfrm flipH="1" flipV="1">
                <a:off x="4292" y="3146"/>
                <a:ext cx="71" cy="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79" name="Line 87"/>
              <p:cNvSpPr>
                <a:spLocks noChangeShapeType="1"/>
              </p:cNvSpPr>
              <p:nvPr/>
            </p:nvSpPr>
            <p:spPr bwMode="auto">
              <a:xfrm flipH="1">
                <a:off x="4191" y="3149"/>
                <a:ext cx="65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80" name="Line 88"/>
              <p:cNvSpPr>
                <a:spLocks noChangeShapeType="1"/>
              </p:cNvSpPr>
              <p:nvPr/>
            </p:nvSpPr>
            <p:spPr bwMode="auto">
              <a:xfrm flipH="1" flipV="1">
                <a:off x="4308" y="3121"/>
                <a:ext cx="52" cy="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81" name="Line 89"/>
              <p:cNvSpPr>
                <a:spLocks noChangeShapeType="1"/>
              </p:cNvSpPr>
              <p:nvPr/>
            </p:nvSpPr>
            <p:spPr bwMode="auto">
              <a:xfrm flipH="1">
                <a:off x="4244" y="3051"/>
                <a:ext cx="48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82" name="Line 90"/>
              <p:cNvSpPr>
                <a:spLocks noChangeShapeType="1"/>
              </p:cNvSpPr>
              <p:nvPr/>
            </p:nvSpPr>
            <p:spPr bwMode="auto">
              <a:xfrm flipH="1" flipV="1">
                <a:off x="4262" y="2985"/>
                <a:ext cx="11" cy="3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83" name="Freeform 91"/>
              <p:cNvSpPr>
                <a:spLocks/>
              </p:cNvSpPr>
              <p:nvPr/>
            </p:nvSpPr>
            <p:spPr bwMode="auto">
              <a:xfrm>
                <a:off x="4526" y="2585"/>
                <a:ext cx="138" cy="76"/>
              </a:xfrm>
              <a:custGeom>
                <a:avLst/>
                <a:gdLst>
                  <a:gd name="T0" fmla="*/ 0 w 138"/>
                  <a:gd name="T1" fmla="*/ 1 h 76"/>
                  <a:gd name="T2" fmla="*/ 64 w 138"/>
                  <a:gd name="T3" fmla="*/ 75 h 76"/>
                  <a:gd name="T4" fmla="*/ 137 w 138"/>
                  <a:gd name="T5" fmla="*/ 0 h 76"/>
                  <a:gd name="T6" fmla="*/ 0 w 138"/>
                  <a:gd name="T7" fmla="*/ 1 h 7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8"/>
                  <a:gd name="T13" fmla="*/ 0 h 76"/>
                  <a:gd name="T14" fmla="*/ 138 w 138"/>
                  <a:gd name="T15" fmla="*/ 76 h 7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8" h="76">
                    <a:moveTo>
                      <a:pt x="0" y="1"/>
                    </a:moveTo>
                    <a:lnTo>
                      <a:pt x="64" y="75"/>
                    </a:lnTo>
                    <a:lnTo>
                      <a:pt x="137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FF0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84" name="Freeform 92"/>
              <p:cNvSpPr>
                <a:spLocks/>
              </p:cNvSpPr>
              <p:nvPr/>
            </p:nvSpPr>
            <p:spPr bwMode="auto">
              <a:xfrm>
                <a:off x="3979" y="3034"/>
                <a:ext cx="136" cy="255"/>
              </a:xfrm>
              <a:custGeom>
                <a:avLst/>
                <a:gdLst>
                  <a:gd name="T0" fmla="*/ 132 w 136"/>
                  <a:gd name="T1" fmla="*/ 254 h 255"/>
                  <a:gd name="T2" fmla="*/ 135 w 136"/>
                  <a:gd name="T3" fmla="*/ 163 h 255"/>
                  <a:gd name="T4" fmla="*/ 88 w 136"/>
                  <a:gd name="T5" fmla="*/ 77 h 255"/>
                  <a:gd name="T6" fmla="*/ 17 w 136"/>
                  <a:gd name="T7" fmla="*/ 0 h 255"/>
                  <a:gd name="T8" fmla="*/ 0 w 136"/>
                  <a:gd name="T9" fmla="*/ 14 h 255"/>
                  <a:gd name="T10" fmla="*/ 64 w 136"/>
                  <a:gd name="T11" fmla="*/ 86 h 255"/>
                  <a:gd name="T12" fmla="*/ 100 w 136"/>
                  <a:gd name="T13" fmla="*/ 162 h 255"/>
                  <a:gd name="T14" fmla="*/ 97 w 136"/>
                  <a:gd name="T15" fmla="*/ 253 h 255"/>
                  <a:gd name="T16" fmla="*/ 132 w 136"/>
                  <a:gd name="T17" fmla="*/ 254 h 25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6"/>
                  <a:gd name="T28" fmla="*/ 0 h 255"/>
                  <a:gd name="T29" fmla="*/ 136 w 136"/>
                  <a:gd name="T30" fmla="*/ 255 h 25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6" h="255">
                    <a:moveTo>
                      <a:pt x="132" y="254"/>
                    </a:moveTo>
                    <a:lnTo>
                      <a:pt x="135" y="163"/>
                    </a:lnTo>
                    <a:lnTo>
                      <a:pt x="88" y="77"/>
                    </a:lnTo>
                    <a:lnTo>
                      <a:pt x="17" y="0"/>
                    </a:lnTo>
                    <a:lnTo>
                      <a:pt x="0" y="14"/>
                    </a:lnTo>
                    <a:lnTo>
                      <a:pt x="64" y="86"/>
                    </a:lnTo>
                    <a:lnTo>
                      <a:pt x="100" y="162"/>
                    </a:lnTo>
                    <a:lnTo>
                      <a:pt x="97" y="253"/>
                    </a:lnTo>
                    <a:lnTo>
                      <a:pt x="132" y="254"/>
                    </a:lnTo>
                  </a:path>
                </a:pathLst>
              </a:custGeom>
              <a:solidFill>
                <a:srgbClr val="FFF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185" name="Line 93"/>
              <p:cNvSpPr>
                <a:spLocks noChangeShapeType="1"/>
              </p:cNvSpPr>
              <p:nvPr/>
            </p:nvSpPr>
            <p:spPr bwMode="auto">
              <a:xfrm flipH="1" flipV="1">
                <a:off x="4243" y="3010"/>
                <a:ext cx="64" cy="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8144" name="Rectangle 94"/>
            <p:cNvSpPr>
              <a:spLocks noChangeArrowheads="1"/>
            </p:cNvSpPr>
            <p:nvPr/>
          </p:nvSpPr>
          <p:spPr bwMode="auto">
            <a:xfrm>
              <a:off x="3674" y="1965"/>
              <a:ext cx="198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5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4800">
                  <a:solidFill>
                    <a:srgbClr val="000000"/>
                  </a:solidFill>
                  <a:latin typeface="Symbol" panose="05050102010706020507" pitchFamily="18" charset="2"/>
                  <a:sym typeface="Symbol" panose="05050102010706020507" pitchFamily="18" charset="2"/>
                </a:rPr>
                <a:t></a:t>
              </a:r>
            </a:p>
          </p:txBody>
        </p:sp>
        <p:sp>
          <p:nvSpPr>
            <p:cNvPr id="48145" name="Rectangle 95"/>
            <p:cNvSpPr>
              <a:spLocks noChangeArrowheads="1"/>
            </p:cNvSpPr>
            <p:nvPr/>
          </p:nvSpPr>
          <p:spPr bwMode="auto">
            <a:xfrm>
              <a:off x="3976" y="2022"/>
              <a:ext cx="246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5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5400">
                  <a:solidFill>
                    <a:srgbClr val="000000"/>
                  </a:solidFill>
                  <a:latin typeface="Symbol" panose="05050102010706020507" pitchFamily="18" charset="2"/>
                  <a:sym typeface="Symbol" panose="05050102010706020507" pitchFamily="18" charset="2"/>
                </a:rPr>
                <a:t></a:t>
              </a:r>
            </a:p>
          </p:txBody>
        </p:sp>
        <p:sp>
          <p:nvSpPr>
            <p:cNvPr id="48146" name="Line 96"/>
            <p:cNvSpPr>
              <a:spLocks noChangeShapeType="1"/>
            </p:cNvSpPr>
            <p:nvPr/>
          </p:nvSpPr>
          <p:spPr bwMode="auto">
            <a:xfrm flipH="1">
              <a:off x="3308" y="2064"/>
              <a:ext cx="344" cy="0"/>
            </a:xfrm>
            <a:prstGeom prst="line">
              <a:avLst/>
            </a:prstGeom>
            <a:noFill/>
            <a:ln w="28575">
              <a:solidFill>
                <a:srgbClr val="B0D46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132" name="Line 97"/>
          <p:cNvSpPr>
            <a:spLocks noChangeShapeType="1"/>
          </p:cNvSpPr>
          <p:nvPr/>
        </p:nvSpPr>
        <p:spPr bwMode="auto">
          <a:xfrm>
            <a:off x="8312150" y="5410200"/>
            <a:ext cx="596900" cy="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Rectangle 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Mutually Exclusive Events</a:t>
            </a:r>
          </a:p>
        </p:txBody>
      </p:sp>
    </p:spTree>
    <p:extLst>
      <p:ext uri="{BB962C8B-B14F-4D97-AF65-F5344CB8AC3E}">
        <p14:creationId xmlns:p14="http://schemas.microsoft.com/office/powerpoint/2010/main" val="215160622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9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9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9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8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reeform 4"/>
          <p:cNvSpPr>
            <a:spLocks/>
          </p:cNvSpPr>
          <p:nvPr/>
        </p:nvSpPr>
        <p:spPr bwMode="auto">
          <a:xfrm>
            <a:off x="2101850" y="2532063"/>
            <a:ext cx="4930775" cy="2617787"/>
          </a:xfrm>
          <a:custGeom>
            <a:avLst/>
            <a:gdLst>
              <a:gd name="T0" fmla="*/ 0 w 3106"/>
              <a:gd name="T1" fmla="*/ 2147483647 h 1649"/>
              <a:gd name="T2" fmla="*/ 2147483647 w 3106"/>
              <a:gd name="T3" fmla="*/ 2147483647 h 1649"/>
              <a:gd name="T4" fmla="*/ 2147483647 w 3106"/>
              <a:gd name="T5" fmla="*/ 0 h 1649"/>
              <a:gd name="T6" fmla="*/ 0 w 3106"/>
              <a:gd name="T7" fmla="*/ 0 h 1649"/>
              <a:gd name="T8" fmla="*/ 0 w 3106"/>
              <a:gd name="T9" fmla="*/ 2147483647 h 16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106"/>
              <a:gd name="T16" fmla="*/ 0 h 1649"/>
              <a:gd name="T17" fmla="*/ 3106 w 3106"/>
              <a:gd name="T18" fmla="*/ 1649 h 16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106" h="1649">
                <a:moveTo>
                  <a:pt x="0" y="1648"/>
                </a:moveTo>
                <a:lnTo>
                  <a:pt x="3105" y="1648"/>
                </a:lnTo>
                <a:lnTo>
                  <a:pt x="3105" y="0"/>
                </a:lnTo>
                <a:lnTo>
                  <a:pt x="0" y="0"/>
                </a:lnTo>
                <a:lnTo>
                  <a:pt x="0" y="1648"/>
                </a:lnTo>
              </a:path>
            </a:pathLst>
          </a:custGeom>
          <a:solidFill>
            <a:srgbClr val="FFF1CE"/>
          </a:solidFill>
          <a:ln w="50800" cap="rnd" cmpd="sng">
            <a:solidFill>
              <a:srgbClr val="FFCC4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155" name="Rectangle 2"/>
          <p:cNvSpPr>
            <a:spLocks noChangeArrowheads="1"/>
          </p:cNvSpPr>
          <p:nvPr/>
        </p:nvSpPr>
        <p:spPr bwMode="auto">
          <a:xfrm>
            <a:off x="6367463" y="4367213"/>
            <a:ext cx="566737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500" b="1" i="1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5867400" y="2438400"/>
            <a:ext cx="86995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</a:p>
        </p:txBody>
      </p:sp>
      <p:sp>
        <p:nvSpPr>
          <p:cNvPr id="49157" name="Freeform 5"/>
          <p:cNvSpPr>
            <a:spLocks/>
          </p:cNvSpPr>
          <p:nvPr/>
        </p:nvSpPr>
        <p:spPr bwMode="auto">
          <a:xfrm>
            <a:off x="4845050" y="3132138"/>
            <a:ext cx="1543050" cy="1541462"/>
          </a:xfrm>
          <a:custGeom>
            <a:avLst/>
            <a:gdLst>
              <a:gd name="T0" fmla="*/ 0 w 972"/>
              <a:gd name="T1" fmla="*/ 1224795629 h 971"/>
              <a:gd name="T2" fmla="*/ 15120940 w 972"/>
              <a:gd name="T3" fmla="*/ 1038304174 h 971"/>
              <a:gd name="T4" fmla="*/ 52924087 w 972"/>
              <a:gd name="T5" fmla="*/ 861893338 h 971"/>
              <a:gd name="T6" fmla="*/ 118448157 w 972"/>
              <a:gd name="T7" fmla="*/ 688001665 h 971"/>
              <a:gd name="T8" fmla="*/ 211693171 w 972"/>
              <a:gd name="T9" fmla="*/ 536792377 h 971"/>
              <a:gd name="T10" fmla="*/ 327620329 w 972"/>
              <a:gd name="T11" fmla="*/ 390623299 h 971"/>
              <a:gd name="T12" fmla="*/ 458668521 w 972"/>
              <a:gd name="T13" fmla="*/ 267136508 h 971"/>
              <a:gd name="T14" fmla="*/ 609877858 w 972"/>
              <a:gd name="T15" fmla="*/ 166330266 h 971"/>
              <a:gd name="T16" fmla="*/ 778729078 w 972"/>
              <a:gd name="T17" fmla="*/ 85685288 h 971"/>
              <a:gd name="T18" fmla="*/ 952619220 w 972"/>
              <a:gd name="T19" fmla="*/ 27720921 h 971"/>
              <a:gd name="T20" fmla="*/ 1134070425 w 972"/>
              <a:gd name="T21" fmla="*/ 0 h 971"/>
              <a:gd name="T22" fmla="*/ 1315521629 w 972"/>
              <a:gd name="T23" fmla="*/ 0 h 971"/>
              <a:gd name="T24" fmla="*/ 1496972833 w 972"/>
              <a:gd name="T25" fmla="*/ 27720921 h 971"/>
              <a:gd name="T26" fmla="*/ 1670864762 w 972"/>
              <a:gd name="T27" fmla="*/ 85685288 h 971"/>
              <a:gd name="T28" fmla="*/ 1837195032 w 972"/>
              <a:gd name="T29" fmla="*/ 166330266 h 971"/>
              <a:gd name="T30" fmla="*/ 1990923731 w 972"/>
              <a:gd name="T31" fmla="*/ 267136508 h 971"/>
              <a:gd name="T32" fmla="*/ 2119452461 w 972"/>
              <a:gd name="T33" fmla="*/ 390623299 h 971"/>
              <a:gd name="T34" fmla="*/ 2147483647 w 972"/>
              <a:gd name="T35" fmla="*/ 536792377 h 971"/>
              <a:gd name="T36" fmla="*/ 2147483647 w 972"/>
              <a:gd name="T37" fmla="*/ 688001665 h 971"/>
              <a:gd name="T38" fmla="*/ 2147483647 w 972"/>
              <a:gd name="T39" fmla="*/ 861893338 h 971"/>
              <a:gd name="T40" fmla="*/ 2147483647 w 972"/>
              <a:gd name="T41" fmla="*/ 1038304174 h 971"/>
              <a:gd name="T42" fmla="*/ 2147483647 w 972"/>
              <a:gd name="T43" fmla="*/ 1224795629 h 971"/>
              <a:gd name="T44" fmla="*/ 2147483647 w 972"/>
              <a:gd name="T45" fmla="*/ 1406246775 h 971"/>
              <a:gd name="T46" fmla="*/ 2147483647 w 972"/>
              <a:gd name="T47" fmla="*/ 1582657611 h 971"/>
              <a:gd name="T48" fmla="*/ 2147483647 w 972"/>
              <a:gd name="T49" fmla="*/ 1756547895 h 971"/>
              <a:gd name="T50" fmla="*/ 2147483647 w 972"/>
              <a:gd name="T51" fmla="*/ 1915318441 h 971"/>
              <a:gd name="T52" fmla="*/ 2119452461 w 972"/>
              <a:gd name="T53" fmla="*/ 2053926161 h 971"/>
              <a:gd name="T54" fmla="*/ 1990923731 w 972"/>
              <a:gd name="T55" fmla="*/ 2147483647 h 971"/>
              <a:gd name="T56" fmla="*/ 1837195032 w 972"/>
              <a:gd name="T57" fmla="*/ 2147483647 h 971"/>
              <a:gd name="T58" fmla="*/ 1670864762 w 972"/>
              <a:gd name="T59" fmla="*/ 2147483647 h 971"/>
              <a:gd name="T60" fmla="*/ 1496972833 w 972"/>
              <a:gd name="T61" fmla="*/ 2147483647 h 971"/>
              <a:gd name="T62" fmla="*/ 1315521629 w 972"/>
              <a:gd name="T63" fmla="*/ 2147483647 h 971"/>
              <a:gd name="T64" fmla="*/ 1134070425 w 972"/>
              <a:gd name="T65" fmla="*/ 2147483647 h 971"/>
              <a:gd name="T66" fmla="*/ 952619220 w 972"/>
              <a:gd name="T67" fmla="*/ 2147483647 h 971"/>
              <a:gd name="T68" fmla="*/ 778729078 w 972"/>
              <a:gd name="T69" fmla="*/ 2147483647 h 971"/>
              <a:gd name="T70" fmla="*/ 609877858 w 972"/>
              <a:gd name="T71" fmla="*/ 2147483647 h 971"/>
              <a:gd name="T72" fmla="*/ 458668521 w 972"/>
              <a:gd name="T73" fmla="*/ 2147483647 h 971"/>
              <a:gd name="T74" fmla="*/ 327620329 w 972"/>
              <a:gd name="T75" fmla="*/ 2053926161 h 971"/>
              <a:gd name="T76" fmla="*/ 211693171 w 972"/>
              <a:gd name="T77" fmla="*/ 1915318441 h 971"/>
              <a:gd name="T78" fmla="*/ 118448157 w 972"/>
              <a:gd name="T79" fmla="*/ 1756547895 h 971"/>
              <a:gd name="T80" fmla="*/ 52924087 w 972"/>
              <a:gd name="T81" fmla="*/ 1582657611 h 971"/>
              <a:gd name="T82" fmla="*/ 15120940 w 972"/>
              <a:gd name="T83" fmla="*/ 1406246775 h 971"/>
              <a:gd name="T84" fmla="*/ 0 w 972"/>
              <a:gd name="T85" fmla="*/ 1224795629 h 97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72"/>
              <a:gd name="T130" fmla="*/ 0 h 971"/>
              <a:gd name="T131" fmla="*/ 972 w 972"/>
              <a:gd name="T132" fmla="*/ 971 h 97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72" h="971">
                <a:moveTo>
                  <a:pt x="0" y="486"/>
                </a:moveTo>
                <a:lnTo>
                  <a:pt x="6" y="412"/>
                </a:lnTo>
                <a:lnTo>
                  <a:pt x="21" y="342"/>
                </a:lnTo>
                <a:lnTo>
                  <a:pt x="47" y="273"/>
                </a:lnTo>
                <a:lnTo>
                  <a:pt x="84" y="213"/>
                </a:lnTo>
                <a:lnTo>
                  <a:pt x="130" y="155"/>
                </a:lnTo>
                <a:lnTo>
                  <a:pt x="182" y="106"/>
                </a:lnTo>
                <a:lnTo>
                  <a:pt x="242" y="66"/>
                </a:lnTo>
                <a:lnTo>
                  <a:pt x="309" y="34"/>
                </a:lnTo>
                <a:lnTo>
                  <a:pt x="378" y="11"/>
                </a:lnTo>
                <a:lnTo>
                  <a:pt x="450" y="0"/>
                </a:lnTo>
                <a:lnTo>
                  <a:pt x="522" y="0"/>
                </a:lnTo>
                <a:lnTo>
                  <a:pt x="594" y="11"/>
                </a:lnTo>
                <a:lnTo>
                  <a:pt x="663" y="34"/>
                </a:lnTo>
                <a:lnTo>
                  <a:pt x="729" y="66"/>
                </a:lnTo>
                <a:lnTo>
                  <a:pt x="790" y="106"/>
                </a:lnTo>
                <a:lnTo>
                  <a:pt x="841" y="155"/>
                </a:lnTo>
                <a:lnTo>
                  <a:pt x="888" y="213"/>
                </a:lnTo>
                <a:lnTo>
                  <a:pt x="922" y="273"/>
                </a:lnTo>
                <a:lnTo>
                  <a:pt x="951" y="342"/>
                </a:lnTo>
                <a:lnTo>
                  <a:pt x="965" y="412"/>
                </a:lnTo>
                <a:lnTo>
                  <a:pt x="971" y="486"/>
                </a:lnTo>
                <a:lnTo>
                  <a:pt x="965" y="558"/>
                </a:lnTo>
                <a:lnTo>
                  <a:pt x="951" y="628"/>
                </a:lnTo>
                <a:lnTo>
                  <a:pt x="922" y="697"/>
                </a:lnTo>
                <a:lnTo>
                  <a:pt x="888" y="760"/>
                </a:lnTo>
                <a:lnTo>
                  <a:pt x="841" y="815"/>
                </a:lnTo>
                <a:lnTo>
                  <a:pt x="790" y="867"/>
                </a:lnTo>
                <a:lnTo>
                  <a:pt x="729" y="907"/>
                </a:lnTo>
                <a:lnTo>
                  <a:pt x="663" y="939"/>
                </a:lnTo>
                <a:lnTo>
                  <a:pt x="594" y="959"/>
                </a:lnTo>
                <a:lnTo>
                  <a:pt x="522" y="970"/>
                </a:lnTo>
                <a:lnTo>
                  <a:pt x="450" y="970"/>
                </a:lnTo>
                <a:lnTo>
                  <a:pt x="378" y="959"/>
                </a:lnTo>
                <a:lnTo>
                  <a:pt x="309" y="939"/>
                </a:lnTo>
                <a:lnTo>
                  <a:pt x="242" y="907"/>
                </a:lnTo>
                <a:lnTo>
                  <a:pt x="182" y="867"/>
                </a:lnTo>
                <a:lnTo>
                  <a:pt x="130" y="815"/>
                </a:lnTo>
                <a:lnTo>
                  <a:pt x="84" y="760"/>
                </a:lnTo>
                <a:lnTo>
                  <a:pt x="47" y="697"/>
                </a:lnTo>
                <a:lnTo>
                  <a:pt x="21" y="628"/>
                </a:lnTo>
                <a:lnTo>
                  <a:pt x="6" y="558"/>
                </a:lnTo>
                <a:lnTo>
                  <a:pt x="0" y="486"/>
                </a:lnTo>
              </a:path>
            </a:pathLst>
          </a:custGeom>
          <a:solidFill>
            <a:srgbClr val="E47146">
              <a:alpha val="70195"/>
            </a:srgbClr>
          </a:solidFill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158" name="Freeform 6"/>
          <p:cNvSpPr>
            <a:spLocks/>
          </p:cNvSpPr>
          <p:nvPr/>
        </p:nvSpPr>
        <p:spPr bwMode="auto">
          <a:xfrm>
            <a:off x="2701925" y="3132138"/>
            <a:ext cx="1541463" cy="1541462"/>
          </a:xfrm>
          <a:custGeom>
            <a:avLst/>
            <a:gdLst>
              <a:gd name="T0" fmla="*/ 0 w 971"/>
              <a:gd name="T1" fmla="*/ 1224795629 h 971"/>
              <a:gd name="T2" fmla="*/ 12601579 w 971"/>
              <a:gd name="T3" fmla="*/ 1038304174 h 971"/>
              <a:gd name="T4" fmla="*/ 50403141 w 971"/>
              <a:gd name="T5" fmla="*/ 861893338 h 971"/>
              <a:gd name="T6" fmla="*/ 123488509 w 971"/>
              <a:gd name="T7" fmla="*/ 688001665 h 971"/>
              <a:gd name="T8" fmla="*/ 209173877 w 971"/>
              <a:gd name="T9" fmla="*/ 536792377 h 971"/>
              <a:gd name="T10" fmla="*/ 325101073 w 971"/>
              <a:gd name="T11" fmla="*/ 390623299 h 971"/>
              <a:gd name="T12" fmla="*/ 456149307 w 971"/>
              <a:gd name="T13" fmla="*/ 267136508 h 971"/>
              <a:gd name="T14" fmla="*/ 609878055 w 971"/>
              <a:gd name="T15" fmla="*/ 166330266 h 971"/>
              <a:gd name="T16" fmla="*/ 776208380 w 971"/>
              <a:gd name="T17" fmla="*/ 85685288 h 971"/>
              <a:gd name="T18" fmla="*/ 950100166 w 971"/>
              <a:gd name="T19" fmla="*/ 27720921 h 971"/>
              <a:gd name="T20" fmla="*/ 1131551429 w 971"/>
              <a:gd name="T21" fmla="*/ 0 h 971"/>
              <a:gd name="T22" fmla="*/ 1313002693 w 971"/>
              <a:gd name="T23" fmla="*/ 0 h 971"/>
              <a:gd name="T24" fmla="*/ 1494453956 w 971"/>
              <a:gd name="T25" fmla="*/ 27720921 h 971"/>
              <a:gd name="T26" fmla="*/ 1668344353 w 971"/>
              <a:gd name="T27" fmla="*/ 85685288 h 971"/>
              <a:gd name="T28" fmla="*/ 1834674678 w 971"/>
              <a:gd name="T29" fmla="*/ 166330266 h 971"/>
              <a:gd name="T30" fmla="*/ 1988405014 w 971"/>
              <a:gd name="T31" fmla="*/ 267136508 h 971"/>
              <a:gd name="T32" fmla="*/ 2119453148 w 971"/>
              <a:gd name="T33" fmla="*/ 390623299 h 971"/>
              <a:gd name="T34" fmla="*/ 2147483647 w 971"/>
              <a:gd name="T35" fmla="*/ 536792377 h 971"/>
              <a:gd name="T36" fmla="*/ 2147483647 w 971"/>
              <a:gd name="T37" fmla="*/ 688001665 h 971"/>
              <a:gd name="T38" fmla="*/ 2147483647 w 971"/>
              <a:gd name="T39" fmla="*/ 861893338 h 971"/>
              <a:gd name="T40" fmla="*/ 2147483647 w 971"/>
              <a:gd name="T41" fmla="*/ 1038304174 h 971"/>
              <a:gd name="T42" fmla="*/ 2147483647 w 971"/>
              <a:gd name="T43" fmla="*/ 1224795629 h 971"/>
              <a:gd name="T44" fmla="*/ 2147483647 w 971"/>
              <a:gd name="T45" fmla="*/ 1406246775 h 971"/>
              <a:gd name="T46" fmla="*/ 2147483647 w 971"/>
              <a:gd name="T47" fmla="*/ 1582657611 h 971"/>
              <a:gd name="T48" fmla="*/ 2147483647 w 971"/>
              <a:gd name="T49" fmla="*/ 1756547895 h 971"/>
              <a:gd name="T50" fmla="*/ 2147483647 w 971"/>
              <a:gd name="T51" fmla="*/ 1915318441 h 971"/>
              <a:gd name="T52" fmla="*/ 2119453148 w 971"/>
              <a:gd name="T53" fmla="*/ 2053926161 h 971"/>
              <a:gd name="T54" fmla="*/ 1988405014 w 971"/>
              <a:gd name="T55" fmla="*/ 2147483647 h 971"/>
              <a:gd name="T56" fmla="*/ 1834674678 w 971"/>
              <a:gd name="T57" fmla="*/ 2147483647 h 971"/>
              <a:gd name="T58" fmla="*/ 1668344353 w 971"/>
              <a:gd name="T59" fmla="*/ 2147483647 h 971"/>
              <a:gd name="T60" fmla="*/ 1494453956 w 971"/>
              <a:gd name="T61" fmla="*/ 2147483647 h 971"/>
              <a:gd name="T62" fmla="*/ 1313002693 w 971"/>
              <a:gd name="T63" fmla="*/ 2147483647 h 971"/>
              <a:gd name="T64" fmla="*/ 1131551429 w 971"/>
              <a:gd name="T65" fmla="*/ 2147483647 h 971"/>
              <a:gd name="T66" fmla="*/ 950100166 w 971"/>
              <a:gd name="T67" fmla="*/ 2147483647 h 971"/>
              <a:gd name="T68" fmla="*/ 776208380 w 971"/>
              <a:gd name="T69" fmla="*/ 2147483647 h 971"/>
              <a:gd name="T70" fmla="*/ 609878055 w 971"/>
              <a:gd name="T71" fmla="*/ 2147483647 h 971"/>
              <a:gd name="T72" fmla="*/ 456149307 w 971"/>
              <a:gd name="T73" fmla="*/ 2147483647 h 971"/>
              <a:gd name="T74" fmla="*/ 325101073 w 971"/>
              <a:gd name="T75" fmla="*/ 2053926161 h 971"/>
              <a:gd name="T76" fmla="*/ 209173877 w 971"/>
              <a:gd name="T77" fmla="*/ 1915318441 h 971"/>
              <a:gd name="T78" fmla="*/ 123488509 w 971"/>
              <a:gd name="T79" fmla="*/ 1756547895 h 971"/>
              <a:gd name="T80" fmla="*/ 50403141 w 971"/>
              <a:gd name="T81" fmla="*/ 1582657611 h 971"/>
              <a:gd name="T82" fmla="*/ 12601579 w 971"/>
              <a:gd name="T83" fmla="*/ 1406246775 h 971"/>
              <a:gd name="T84" fmla="*/ 0 w 971"/>
              <a:gd name="T85" fmla="*/ 1224795629 h 97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71"/>
              <a:gd name="T130" fmla="*/ 0 h 971"/>
              <a:gd name="T131" fmla="*/ 971 w 971"/>
              <a:gd name="T132" fmla="*/ 971 h 97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71" h="971">
                <a:moveTo>
                  <a:pt x="0" y="486"/>
                </a:moveTo>
                <a:lnTo>
                  <a:pt x="5" y="412"/>
                </a:lnTo>
                <a:lnTo>
                  <a:pt x="20" y="342"/>
                </a:lnTo>
                <a:lnTo>
                  <a:pt x="49" y="273"/>
                </a:lnTo>
                <a:lnTo>
                  <a:pt x="83" y="213"/>
                </a:lnTo>
                <a:lnTo>
                  <a:pt x="129" y="155"/>
                </a:lnTo>
                <a:lnTo>
                  <a:pt x="181" y="106"/>
                </a:lnTo>
                <a:lnTo>
                  <a:pt x="242" y="66"/>
                </a:lnTo>
                <a:lnTo>
                  <a:pt x="308" y="34"/>
                </a:lnTo>
                <a:lnTo>
                  <a:pt x="377" y="11"/>
                </a:lnTo>
                <a:lnTo>
                  <a:pt x="449" y="0"/>
                </a:lnTo>
                <a:lnTo>
                  <a:pt x="521" y="0"/>
                </a:lnTo>
                <a:lnTo>
                  <a:pt x="593" y="11"/>
                </a:lnTo>
                <a:lnTo>
                  <a:pt x="662" y="34"/>
                </a:lnTo>
                <a:lnTo>
                  <a:pt x="728" y="66"/>
                </a:lnTo>
                <a:lnTo>
                  <a:pt x="789" y="106"/>
                </a:lnTo>
                <a:lnTo>
                  <a:pt x="841" y="155"/>
                </a:lnTo>
                <a:lnTo>
                  <a:pt x="887" y="213"/>
                </a:lnTo>
                <a:lnTo>
                  <a:pt x="924" y="273"/>
                </a:lnTo>
                <a:lnTo>
                  <a:pt x="950" y="342"/>
                </a:lnTo>
                <a:lnTo>
                  <a:pt x="967" y="412"/>
                </a:lnTo>
                <a:lnTo>
                  <a:pt x="970" y="486"/>
                </a:lnTo>
                <a:lnTo>
                  <a:pt x="967" y="558"/>
                </a:lnTo>
                <a:lnTo>
                  <a:pt x="950" y="628"/>
                </a:lnTo>
                <a:lnTo>
                  <a:pt x="924" y="697"/>
                </a:lnTo>
                <a:lnTo>
                  <a:pt x="887" y="760"/>
                </a:lnTo>
                <a:lnTo>
                  <a:pt x="841" y="815"/>
                </a:lnTo>
                <a:lnTo>
                  <a:pt x="789" y="867"/>
                </a:lnTo>
                <a:lnTo>
                  <a:pt x="728" y="907"/>
                </a:lnTo>
                <a:lnTo>
                  <a:pt x="662" y="939"/>
                </a:lnTo>
                <a:lnTo>
                  <a:pt x="593" y="959"/>
                </a:lnTo>
                <a:lnTo>
                  <a:pt x="521" y="970"/>
                </a:lnTo>
                <a:lnTo>
                  <a:pt x="449" y="970"/>
                </a:lnTo>
                <a:lnTo>
                  <a:pt x="377" y="959"/>
                </a:lnTo>
                <a:lnTo>
                  <a:pt x="308" y="939"/>
                </a:lnTo>
                <a:lnTo>
                  <a:pt x="242" y="907"/>
                </a:lnTo>
                <a:lnTo>
                  <a:pt x="181" y="867"/>
                </a:lnTo>
                <a:lnTo>
                  <a:pt x="129" y="815"/>
                </a:lnTo>
                <a:lnTo>
                  <a:pt x="83" y="760"/>
                </a:lnTo>
                <a:lnTo>
                  <a:pt x="49" y="697"/>
                </a:lnTo>
                <a:lnTo>
                  <a:pt x="20" y="628"/>
                </a:lnTo>
                <a:lnTo>
                  <a:pt x="5" y="558"/>
                </a:lnTo>
                <a:lnTo>
                  <a:pt x="0" y="486"/>
                </a:lnTo>
              </a:path>
            </a:pathLst>
          </a:custGeom>
          <a:solidFill>
            <a:srgbClr val="E47146">
              <a:alpha val="70195"/>
            </a:srgbClr>
          </a:solidFill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2209800" y="3886200"/>
            <a:ext cx="869950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7200" b="1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49160" name="Rectangle 8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086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Mutually Exclusive Events Example</a:t>
            </a: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3581400" y="5475288"/>
            <a:ext cx="53435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Events </a:t>
            </a:r>
            <a:r>
              <a:rPr lang="en-US" altLang="en-US">
                <a:latin typeface="Symbol" panose="05050102010706020507" pitchFamily="18" charset="2"/>
              </a:rPr>
              <a:t></a:t>
            </a:r>
            <a:r>
              <a:rPr lang="en-US" altLang="en-US" sz="2400">
                <a:latin typeface="Arial" panose="020B0604020202020204" pitchFamily="34" charset="0"/>
              </a:rPr>
              <a:t> </a:t>
            </a:r>
            <a:r>
              <a:rPr lang="en-US" altLang="en-US" sz="2400"/>
              <a:t>and</a:t>
            </a:r>
            <a:r>
              <a:rPr lang="en-US" altLang="en-US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 </a:t>
            </a:r>
            <a:r>
              <a:rPr lang="en-US" altLang="en-US" sz="2400"/>
              <a:t>are </a:t>
            </a:r>
            <a:r>
              <a:rPr lang="en-US" altLang="en-US" sz="2400" b="1"/>
              <a:t>Mutually Exclusive</a:t>
            </a: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376238" y="1709738"/>
            <a:ext cx="86963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8E0D30"/>
                </a:solidFill>
              </a:rPr>
              <a:t>Experiment:</a:t>
            </a:r>
            <a:r>
              <a:rPr lang="en-US" altLang="en-US"/>
              <a:t>  Draw 1 Card.  Note Kind &amp; Suit.</a:t>
            </a:r>
          </a:p>
        </p:txBody>
      </p:sp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7239000" y="2792413"/>
            <a:ext cx="176212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Outcomes </a:t>
            </a:r>
            <a:br>
              <a:rPr lang="en-US" altLang="en-US" sz="2400"/>
            </a:br>
            <a:r>
              <a:rPr lang="en-US" altLang="en-US" sz="2400"/>
              <a:t>in Event Heart: </a:t>
            </a:r>
            <a:br>
              <a:rPr lang="en-US" altLang="en-US" sz="2400"/>
            </a:b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FF0000"/>
                </a:solidFill>
              </a:rPr>
              <a:t>3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>
                <a:solidFill>
                  <a:srgbClr val="FF0000"/>
                </a:solidFill>
              </a:rPr>
              <a:t>4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 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>
                <a:solidFill>
                  <a:srgbClr val="FF0000"/>
                </a:solidFill>
              </a:rPr>
              <a:t>A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</a:p>
        </p:txBody>
      </p:sp>
      <p:sp>
        <p:nvSpPr>
          <p:cNvPr id="49164" name="Line 12"/>
          <p:cNvSpPr>
            <a:spLocks noChangeShapeType="1"/>
          </p:cNvSpPr>
          <p:nvPr/>
        </p:nvSpPr>
        <p:spPr bwMode="auto">
          <a:xfrm flipV="1">
            <a:off x="6019800" y="3400425"/>
            <a:ext cx="1141413" cy="485775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309563" y="3254375"/>
            <a:ext cx="1762125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Sample Space: </a:t>
            </a:r>
            <a:br>
              <a:rPr lang="en-US" altLang="en-US" sz="2400"/>
            </a:b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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>
                <a:solidFill>
                  <a:srgbClr val="FF0000"/>
                </a:solidFill>
              </a:rPr>
              <a:t>2</a:t>
            </a:r>
            <a:r>
              <a:rPr lang="en-US" altLang="en-US" sz="3600" baseline="-25000">
                <a:solidFill>
                  <a:srgbClr val="FF0000"/>
                </a:solidFill>
                <a:latin typeface="Symbol" panose="05050102010706020507" pitchFamily="18" charset="2"/>
              </a:rPr>
              <a:t>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br>
              <a:rPr lang="en-US" altLang="en-US" sz="2400">
                <a:latin typeface="Arial" panose="020B0604020202020204" pitchFamily="34" charset="0"/>
              </a:rPr>
            </a:b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</a:t>
            </a:r>
            <a:r>
              <a:rPr lang="en-US" altLang="en-US" sz="2400">
                <a:latin typeface="Arial" panose="020B0604020202020204" pitchFamily="34" charset="0"/>
              </a:rPr>
              <a:t>, ...,</a:t>
            </a:r>
            <a:r>
              <a:rPr lang="en-US" altLang="en-US" sz="2400"/>
              <a:t> 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49166" name="Line 14"/>
          <p:cNvSpPr>
            <a:spLocks noChangeShapeType="1"/>
          </p:cNvSpPr>
          <p:nvPr/>
        </p:nvSpPr>
        <p:spPr bwMode="auto">
          <a:xfrm flipH="1">
            <a:off x="1376363" y="3336925"/>
            <a:ext cx="692150" cy="45085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" y="5353050"/>
            <a:ext cx="41243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Event Spade: </a:t>
            </a:r>
            <a:br>
              <a:rPr lang="en-US" altLang="en-US" sz="2400"/>
            </a:br>
            <a:r>
              <a:rPr lang="en-US" altLang="en-US" sz="2400"/>
              <a:t>2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3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  <a:r>
              <a:rPr lang="en-US" altLang="en-US" sz="2400">
                <a:latin typeface="Arial" panose="020B0604020202020204" pitchFamily="34" charset="0"/>
              </a:rPr>
              <a:t>, </a:t>
            </a:r>
            <a:r>
              <a:rPr lang="en-US" altLang="en-US" sz="2400"/>
              <a:t>4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  <a:r>
              <a:rPr lang="en-US" altLang="en-US" sz="2400">
                <a:latin typeface="Arial" panose="020B0604020202020204" pitchFamily="34" charset="0"/>
              </a:rPr>
              <a:t>, ..., </a:t>
            </a:r>
            <a:r>
              <a:rPr lang="en-US" altLang="en-US" sz="2400"/>
              <a:t>A</a:t>
            </a:r>
            <a:r>
              <a:rPr lang="en-US" altLang="en-US" sz="3600" baseline="-25000">
                <a:latin typeface="Symbol" panose="05050102010706020507" pitchFamily="18" charset="2"/>
              </a:rPr>
              <a:t></a:t>
            </a:r>
          </a:p>
        </p:txBody>
      </p:sp>
      <p:sp>
        <p:nvSpPr>
          <p:cNvPr id="49168" name="Line 16"/>
          <p:cNvSpPr>
            <a:spLocks noChangeShapeType="1"/>
          </p:cNvSpPr>
          <p:nvPr/>
        </p:nvSpPr>
        <p:spPr bwMode="auto">
          <a:xfrm flipH="1">
            <a:off x="2360613" y="4343400"/>
            <a:ext cx="992187" cy="1190625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78098"/>
      </p:ext>
    </p:extLst>
  </p:cSld>
  <p:clrMapOvr>
    <a:masterClrMapping/>
  </p:clrMapOvr>
  <p:transition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Additive Rule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marL="609600" indent="-609600">
              <a:buClr>
                <a:srgbClr val="8E0D30"/>
              </a:buClr>
              <a:buFontTx/>
              <a:buAutoNum type="arabicPeriod"/>
              <a:tabLst>
                <a:tab pos="908050" algn="l"/>
              </a:tabLst>
            </a:pPr>
            <a:r>
              <a:rPr lang="en-US" altLang="en-US">
                <a:latin typeface="Times New Roman" panose="02020603050405020304" pitchFamily="18" charset="0"/>
              </a:rPr>
              <a:t>Used to get compound probabilities for </a:t>
            </a:r>
            <a:r>
              <a:rPr lang="en-US" altLang="en-US" b="1" i="1">
                <a:latin typeface="Times New Roman" panose="02020603050405020304" pitchFamily="18" charset="0"/>
              </a:rPr>
              <a:t>union</a:t>
            </a:r>
            <a:r>
              <a:rPr lang="en-US" altLang="en-US">
                <a:latin typeface="Times New Roman" panose="02020603050405020304" pitchFamily="18" charset="0"/>
              </a:rPr>
              <a:t> of events</a:t>
            </a:r>
          </a:p>
          <a:p>
            <a:pPr marL="609600" indent="-609600">
              <a:spcBef>
                <a:spcPct val="45000"/>
              </a:spcBef>
              <a:buClr>
                <a:srgbClr val="8E0D30"/>
              </a:buClr>
              <a:buFontTx/>
              <a:buAutoNum type="arabicPeriod"/>
              <a:tabLst>
                <a:tab pos="908050" algn="l"/>
              </a:tabLst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</a:rPr>
              <a:t>OR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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</a:t>
            </a:r>
            <a:br>
              <a:rPr lang="en-US" altLang="en-US">
                <a:latin typeface="Times New Roman" panose="02020603050405020304" pitchFamily="18" charset="0"/>
              </a:rPr>
            </a:br>
            <a:r>
              <a:rPr lang="en-US" altLang="en-US">
                <a:latin typeface="Times New Roman" panose="02020603050405020304" pitchFamily="18" charset="0"/>
              </a:rPr>
              <a:t>			       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) +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–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 marL="609600" indent="-609600">
              <a:spcBef>
                <a:spcPct val="45000"/>
              </a:spcBef>
              <a:buClr>
                <a:srgbClr val="8E0D30"/>
              </a:buClr>
              <a:buFontTx/>
              <a:buAutoNum type="arabicPeriod"/>
              <a:tabLst>
                <a:tab pos="908050" algn="l"/>
              </a:tabLst>
            </a:pPr>
            <a:r>
              <a:rPr lang="en-US" altLang="en-US">
                <a:latin typeface="Times New Roman" panose="02020603050405020304" pitchFamily="18" charset="0"/>
              </a:rPr>
              <a:t>For </a:t>
            </a:r>
            <a:r>
              <a:rPr lang="en-US" altLang="en-US" b="1">
                <a:latin typeface="Times New Roman" panose="02020603050405020304" pitchFamily="18" charset="0"/>
              </a:rPr>
              <a:t>mutually exclusive</a:t>
            </a:r>
            <a:r>
              <a:rPr lang="en-US" altLang="en-US">
                <a:latin typeface="Times New Roman" panose="02020603050405020304" pitchFamily="18" charset="0"/>
              </a:rPr>
              <a:t> events:</a:t>
            </a:r>
            <a:br>
              <a:rPr lang="en-US" altLang="en-US">
                <a:latin typeface="Times New Roman" panose="02020603050405020304" pitchFamily="18" charset="0"/>
              </a:rPr>
            </a:br>
            <a:r>
              <a:rPr lang="en-US" altLang="en-US">
                <a:latin typeface="Times New Roman" panose="02020603050405020304" pitchFamily="18" charset="0"/>
              </a:rPr>
              <a:t>	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</a:rPr>
              <a:t>OR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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) +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8990248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Additive Rule Example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04800" y="1524000"/>
            <a:ext cx="8239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8E0D30"/>
                </a:solidFill>
              </a:rPr>
              <a:t>Experiment:</a:t>
            </a:r>
            <a:r>
              <a:rPr lang="en-US" altLang="en-US"/>
              <a:t>  Draw 1 Card.  Note Kind &amp; Color.</a:t>
            </a:r>
          </a:p>
        </p:txBody>
      </p:sp>
      <p:sp>
        <p:nvSpPr>
          <p:cNvPr id="51204" name="Rectangle 37"/>
          <p:cNvSpPr>
            <a:spLocks noChangeArrowheads="1"/>
          </p:cNvSpPr>
          <p:nvPr/>
        </p:nvSpPr>
        <p:spPr bwMode="auto">
          <a:xfrm>
            <a:off x="2325688" y="3133725"/>
            <a:ext cx="1392237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05" name="Rectangle 41"/>
          <p:cNvSpPr>
            <a:spLocks noChangeArrowheads="1"/>
          </p:cNvSpPr>
          <p:nvPr/>
        </p:nvSpPr>
        <p:spPr bwMode="auto">
          <a:xfrm>
            <a:off x="3773488" y="3133725"/>
            <a:ext cx="973137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06" name="Rectangle 43"/>
          <p:cNvSpPr>
            <a:spLocks noChangeArrowheads="1"/>
          </p:cNvSpPr>
          <p:nvPr/>
        </p:nvSpPr>
        <p:spPr bwMode="auto">
          <a:xfrm>
            <a:off x="4756150" y="3133725"/>
            <a:ext cx="36513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07" name="Rectangle 45"/>
          <p:cNvSpPr>
            <a:spLocks noChangeArrowheads="1"/>
          </p:cNvSpPr>
          <p:nvPr/>
        </p:nvSpPr>
        <p:spPr bwMode="auto">
          <a:xfrm>
            <a:off x="4778375" y="3133725"/>
            <a:ext cx="36513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08" name="Rectangle 47"/>
          <p:cNvSpPr>
            <a:spLocks noChangeArrowheads="1"/>
          </p:cNvSpPr>
          <p:nvPr/>
        </p:nvSpPr>
        <p:spPr bwMode="auto">
          <a:xfrm>
            <a:off x="4824413" y="3133725"/>
            <a:ext cx="950912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09" name="Rectangle 49"/>
          <p:cNvSpPr>
            <a:spLocks noChangeArrowheads="1"/>
          </p:cNvSpPr>
          <p:nvPr/>
        </p:nvSpPr>
        <p:spPr bwMode="auto">
          <a:xfrm>
            <a:off x="5784850" y="3133725"/>
            <a:ext cx="36513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10" name="Rectangle 51"/>
          <p:cNvSpPr>
            <a:spLocks noChangeArrowheads="1"/>
          </p:cNvSpPr>
          <p:nvPr/>
        </p:nvSpPr>
        <p:spPr bwMode="auto">
          <a:xfrm>
            <a:off x="5818188" y="3133725"/>
            <a:ext cx="36512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11" name="Rectangle 53"/>
          <p:cNvSpPr>
            <a:spLocks noChangeArrowheads="1"/>
          </p:cNvSpPr>
          <p:nvPr/>
        </p:nvSpPr>
        <p:spPr bwMode="auto">
          <a:xfrm>
            <a:off x="5864225" y="3133725"/>
            <a:ext cx="782638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12" name="Rectangle 64"/>
          <p:cNvSpPr>
            <a:spLocks noChangeArrowheads="1"/>
          </p:cNvSpPr>
          <p:nvPr/>
        </p:nvSpPr>
        <p:spPr bwMode="auto">
          <a:xfrm>
            <a:off x="3773488" y="3602038"/>
            <a:ext cx="973137" cy="9525"/>
          </a:xfrm>
          <a:prstGeom prst="rect">
            <a:avLst/>
          </a:prstGeom>
          <a:solidFill>
            <a:srgbClr val="66B3B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13" name="Rectangle 67"/>
          <p:cNvSpPr>
            <a:spLocks noChangeArrowheads="1"/>
          </p:cNvSpPr>
          <p:nvPr/>
        </p:nvSpPr>
        <p:spPr bwMode="auto">
          <a:xfrm>
            <a:off x="4778375" y="3602038"/>
            <a:ext cx="1003300" cy="9525"/>
          </a:xfrm>
          <a:prstGeom prst="rect">
            <a:avLst/>
          </a:prstGeom>
          <a:solidFill>
            <a:srgbClr val="66B3B3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14" name="Rectangle 126"/>
          <p:cNvSpPr>
            <a:spLocks noChangeArrowheads="1"/>
          </p:cNvSpPr>
          <p:nvPr/>
        </p:nvSpPr>
        <p:spPr bwMode="auto">
          <a:xfrm>
            <a:off x="850900" y="4754563"/>
            <a:ext cx="2141538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P(Ace </a:t>
            </a:r>
            <a:r>
              <a:rPr lang="en-US" altLang="en-US" sz="2400">
                <a:latin typeface="Symbol" panose="05050102010706020507" pitchFamily="18" charset="2"/>
              </a:rPr>
              <a:t></a:t>
            </a:r>
            <a:r>
              <a:rPr lang="en-US" altLang="en-US" sz="2400"/>
              <a:t> Black)</a:t>
            </a:r>
          </a:p>
        </p:txBody>
      </p:sp>
      <p:sp>
        <p:nvSpPr>
          <p:cNvPr id="51215" name="Rectangle 128"/>
          <p:cNvSpPr>
            <a:spLocks noChangeArrowheads="1"/>
          </p:cNvSpPr>
          <p:nvPr/>
        </p:nvSpPr>
        <p:spPr bwMode="auto">
          <a:xfrm>
            <a:off x="2986088" y="4752975"/>
            <a:ext cx="3603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/>
              <a:t>=</a:t>
            </a:r>
          </a:p>
        </p:txBody>
      </p:sp>
      <p:sp>
        <p:nvSpPr>
          <p:cNvPr id="51216" name="Rectangle 129"/>
          <p:cNvSpPr>
            <a:spLocks noChangeArrowheads="1"/>
          </p:cNvSpPr>
          <p:nvPr/>
        </p:nvSpPr>
        <p:spPr bwMode="auto">
          <a:xfrm>
            <a:off x="3246438" y="4752975"/>
            <a:ext cx="11588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/>
              <a:t> P(Ace)</a:t>
            </a:r>
          </a:p>
        </p:txBody>
      </p:sp>
      <p:sp>
        <p:nvSpPr>
          <p:cNvPr id="51217" name="Rectangle 130"/>
          <p:cNvSpPr>
            <a:spLocks noChangeArrowheads="1"/>
          </p:cNvSpPr>
          <p:nvPr/>
        </p:nvSpPr>
        <p:spPr bwMode="auto">
          <a:xfrm>
            <a:off x="4337050" y="4752975"/>
            <a:ext cx="36036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/>
              <a:t>+</a:t>
            </a:r>
          </a:p>
        </p:txBody>
      </p:sp>
      <p:sp>
        <p:nvSpPr>
          <p:cNvPr id="51218" name="Rectangle 131"/>
          <p:cNvSpPr>
            <a:spLocks noChangeArrowheads="1"/>
          </p:cNvSpPr>
          <p:nvPr/>
        </p:nvSpPr>
        <p:spPr bwMode="auto">
          <a:xfrm>
            <a:off x="4583113" y="4752975"/>
            <a:ext cx="1389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/>
              <a:t> P(Black)</a:t>
            </a:r>
          </a:p>
        </p:txBody>
      </p:sp>
      <p:sp>
        <p:nvSpPr>
          <p:cNvPr id="51219" name="Rectangle 132"/>
          <p:cNvSpPr>
            <a:spLocks noChangeArrowheads="1"/>
          </p:cNvSpPr>
          <p:nvPr/>
        </p:nvSpPr>
        <p:spPr bwMode="auto">
          <a:xfrm>
            <a:off x="5907088" y="4752975"/>
            <a:ext cx="33972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/>
              <a:t>–</a:t>
            </a:r>
          </a:p>
        </p:txBody>
      </p:sp>
      <p:sp>
        <p:nvSpPr>
          <p:cNvPr id="51220" name="Rectangle 133"/>
          <p:cNvSpPr>
            <a:spLocks noChangeArrowheads="1"/>
          </p:cNvSpPr>
          <p:nvPr/>
        </p:nvSpPr>
        <p:spPr bwMode="auto">
          <a:xfrm>
            <a:off x="6086475" y="4752975"/>
            <a:ext cx="1133475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/>
              <a:t> P(Ace </a:t>
            </a:r>
          </a:p>
        </p:txBody>
      </p:sp>
      <p:sp>
        <p:nvSpPr>
          <p:cNvPr id="51221" name="Rectangle 134"/>
          <p:cNvSpPr>
            <a:spLocks noChangeArrowheads="1"/>
          </p:cNvSpPr>
          <p:nvPr/>
        </p:nvSpPr>
        <p:spPr bwMode="auto">
          <a:xfrm>
            <a:off x="7491413" y="4752975"/>
            <a:ext cx="11064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/>
              <a:t> Black)</a:t>
            </a:r>
          </a:p>
        </p:txBody>
      </p:sp>
      <p:sp>
        <p:nvSpPr>
          <p:cNvPr id="51222" name="Rectangle 137"/>
          <p:cNvSpPr>
            <a:spLocks noChangeArrowheads="1"/>
          </p:cNvSpPr>
          <p:nvPr/>
        </p:nvSpPr>
        <p:spPr bwMode="auto">
          <a:xfrm>
            <a:off x="7181850" y="4752975"/>
            <a:ext cx="42545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Symbol" panose="05050102010706020507" pitchFamily="18" charset="2"/>
              </a:rPr>
              <a:t></a:t>
            </a:r>
          </a:p>
        </p:txBody>
      </p:sp>
      <p:grpSp>
        <p:nvGrpSpPr>
          <p:cNvPr id="51223" name="Group 158"/>
          <p:cNvGrpSpPr>
            <a:grpSpLocks/>
          </p:cNvGrpSpPr>
          <p:nvPr/>
        </p:nvGrpSpPr>
        <p:grpSpPr bwMode="auto">
          <a:xfrm>
            <a:off x="2286000" y="2362200"/>
            <a:ext cx="4389438" cy="2193925"/>
            <a:chOff x="1440" y="1672"/>
            <a:chExt cx="2765" cy="1382"/>
          </a:xfrm>
        </p:grpSpPr>
        <p:sp>
          <p:nvSpPr>
            <p:cNvPr id="51232" name="Rectangle 157"/>
            <p:cNvSpPr>
              <a:spLocks noChangeArrowheads="1"/>
            </p:cNvSpPr>
            <p:nvPr/>
          </p:nvSpPr>
          <p:spPr bwMode="auto">
            <a:xfrm>
              <a:off x="2972" y="2462"/>
              <a:ext cx="689" cy="289"/>
            </a:xfrm>
            <a:prstGeom prst="rect">
              <a:avLst/>
            </a:prstGeom>
            <a:solidFill>
              <a:srgbClr val="E9F05A">
                <a:alpha val="70195"/>
              </a:srgbClr>
            </a:solidFill>
            <a:ln w="12700">
              <a:solidFill>
                <a:srgbClr val="EAEC5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1233" name="Rectangle 18"/>
            <p:cNvSpPr>
              <a:spLocks noChangeArrowheads="1"/>
            </p:cNvSpPr>
            <p:nvPr/>
          </p:nvSpPr>
          <p:spPr bwMode="auto">
            <a:xfrm>
              <a:off x="2714" y="1678"/>
              <a:ext cx="564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Color</a:t>
              </a:r>
            </a:p>
          </p:txBody>
        </p:sp>
        <p:sp>
          <p:nvSpPr>
            <p:cNvPr id="51234" name="Rectangle 32"/>
            <p:cNvSpPr>
              <a:spLocks noChangeArrowheads="1"/>
            </p:cNvSpPr>
            <p:nvPr/>
          </p:nvSpPr>
          <p:spPr bwMode="auto">
            <a:xfrm>
              <a:off x="1641" y="1916"/>
              <a:ext cx="513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Type</a:t>
              </a:r>
            </a:p>
          </p:txBody>
        </p:sp>
        <p:sp>
          <p:nvSpPr>
            <p:cNvPr id="51235" name="Rectangle 33"/>
            <p:cNvSpPr>
              <a:spLocks noChangeArrowheads="1"/>
            </p:cNvSpPr>
            <p:nvPr/>
          </p:nvSpPr>
          <p:spPr bwMode="auto">
            <a:xfrm>
              <a:off x="2472" y="1945"/>
              <a:ext cx="390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Red</a:t>
              </a:r>
            </a:p>
          </p:txBody>
        </p:sp>
        <p:sp>
          <p:nvSpPr>
            <p:cNvPr id="51236" name="Rectangle 34"/>
            <p:cNvSpPr>
              <a:spLocks noChangeArrowheads="1"/>
            </p:cNvSpPr>
            <p:nvPr/>
          </p:nvSpPr>
          <p:spPr bwMode="auto">
            <a:xfrm>
              <a:off x="3055" y="1945"/>
              <a:ext cx="505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Black</a:t>
              </a:r>
            </a:p>
          </p:txBody>
        </p:sp>
        <p:sp>
          <p:nvSpPr>
            <p:cNvPr id="51237" name="Rectangle 35"/>
            <p:cNvSpPr>
              <a:spLocks noChangeArrowheads="1"/>
            </p:cNvSpPr>
            <p:nvPr/>
          </p:nvSpPr>
          <p:spPr bwMode="auto">
            <a:xfrm>
              <a:off x="3655" y="1916"/>
              <a:ext cx="533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Total</a:t>
              </a:r>
            </a:p>
          </p:txBody>
        </p:sp>
        <p:sp>
          <p:nvSpPr>
            <p:cNvPr id="51238" name="Rectangle 61"/>
            <p:cNvSpPr>
              <a:spLocks noChangeArrowheads="1"/>
            </p:cNvSpPr>
            <p:nvPr/>
          </p:nvSpPr>
          <p:spPr bwMode="auto">
            <a:xfrm>
              <a:off x="1449" y="2192"/>
              <a:ext cx="410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Ace</a:t>
              </a:r>
            </a:p>
          </p:txBody>
        </p:sp>
        <p:sp>
          <p:nvSpPr>
            <p:cNvPr id="51239" name="Rectangle 62"/>
            <p:cNvSpPr>
              <a:spLocks noChangeArrowheads="1"/>
            </p:cNvSpPr>
            <p:nvPr/>
          </p:nvSpPr>
          <p:spPr bwMode="auto">
            <a:xfrm>
              <a:off x="2348" y="2149"/>
              <a:ext cx="642" cy="316"/>
            </a:xfrm>
            <a:prstGeom prst="rect">
              <a:avLst/>
            </a:prstGeom>
            <a:solidFill>
              <a:srgbClr val="E9F05A">
                <a:alpha val="70195"/>
              </a:srgbClr>
            </a:solidFill>
            <a:ln w="12700">
              <a:solidFill>
                <a:srgbClr val="EAEC5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1240" name="Rectangle 63"/>
            <p:cNvSpPr>
              <a:spLocks noChangeArrowheads="1"/>
            </p:cNvSpPr>
            <p:nvPr/>
          </p:nvSpPr>
          <p:spPr bwMode="auto">
            <a:xfrm>
              <a:off x="2572" y="2187"/>
              <a:ext cx="206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2</a:t>
              </a:r>
            </a:p>
          </p:txBody>
        </p:sp>
        <p:sp>
          <p:nvSpPr>
            <p:cNvPr id="51241" name="Rectangle 65"/>
            <p:cNvSpPr>
              <a:spLocks noChangeArrowheads="1"/>
            </p:cNvSpPr>
            <p:nvPr/>
          </p:nvSpPr>
          <p:spPr bwMode="auto">
            <a:xfrm>
              <a:off x="2972" y="2168"/>
              <a:ext cx="689" cy="307"/>
            </a:xfrm>
            <a:prstGeom prst="rect">
              <a:avLst/>
            </a:prstGeom>
            <a:solidFill>
              <a:srgbClr val="E6EE44"/>
            </a:solidFill>
            <a:ln w="12700">
              <a:solidFill>
                <a:srgbClr val="EAEC5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1242" name="Rectangle 66"/>
            <p:cNvSpPr>
              <a:spLocks noChangeArrowheads="1"/>
            </p:cNvSpPr>
            <p:nvPr/>
          </p:nvSpPr>
          <p:spPr bwMode="auto">
            <a:xfrm>
              <a:off x="3218" y="2187"/>
              <a:ext cx="206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2</a:t>
              </a:r>
            </a:p>
          </p:txBody>
        </p:sp>
        <p:sp>
          <p:nvSpPr>
            <p:cNvPr id="51243" name="Rectangle 68"/>
            <p:cNvSpPr>
              <a:spLocks noChangeArrowheads="1"/>
            </p:cNvSpPr>
            <p:nvPr/>
          </p:nvSpPr>
          <p:spPr bwMode="auto">
            <a:xfrm>
              <a:off x="3820" y="2187"/>
              <a:ext cx="206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4</a:t>
              </a:r>
            </a:p>
          </p:txBody>
        </p:sp>
        <p:sp>
          <p:nvSpPr>
            <p:cNvPr id="51244" name="Rectangle 85"/>
            <p:cNvSpPr>
              <a:spLocks noChangeArrowheads="1"/>
            </p:cNvSpPr>
            <p:nvPr/>
          </p:nvSpPr>
          <p:spPr bwMode="auto">
            <a:xfrm>
              <a:off x="1449" y="2484"/>
              <a:ext cx="799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Non-Ace</a:t>
              </a:r>
            </a:p>
          </p:txBody>
        </p:sp>
        <p:sp>
          <p:nvSpPr>
            <p:cNvPr id="51245" name="Rectangle 86"/>
            <p:cNvSpPr>
              <a:spLocks noChangeArrowheads="1"/>
            </p:cNvSpPr>
            <p:nvPr/>
          </p:nvSpPr>
          <p:spPr bwMode="auto">
            <a:xfrm>
              <a:off x="2522" y="2479"/>
              <a:ext cx="298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24</a:t>
              </a:r>
            </a:p>
          </p:txBody>
        </p:sp>
        <p:sp>
          <p:nvSpPr>
            <p:cNvPr id="51246" name="Rectangle 88"/>
            <p:cNvSpPr>
              <a:spLocks noChangeArrowheads="1"/>
            </p:cNvSpPr>
            <p:nvPr/>
          </p:nvSpPr>
          <p:spPr bwMode="auto">
            <a:xfrm>
              <a:off x="3144" y="2478"/>
              <a:ext cx="298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24</a:t>
              </a:r>
            </a:p>
          </p:txBody>
        </p:sp>
        <p:sp>
          <p:nvSpPr>
            <p:cNvPr id="51247" name="Rectangle 90"/>
            <p:cNvSpPr>
              <a:spLocks noChangeArrowheads="1"/>
            </p:cNvSpPr>
            <p:nvPr/>
          </p:nvSpPr>
          <p:spPr bwMode="auto">
            <a:xfrm>
              <a:off x="3770" y="2479"/>
              <a:ext cx="298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48</a:t>
              </a:r>
            </a:p>
          </p:txBody>
        </p:sp>
        <p:sp>
          <p:nvSpPr>
            <p:cNvPr id="51248" name="Rectangle 118"/>
            <p:cNvSpPr>
              <a:spLocks noChangeArrowheads="1"/>
            </p:cNvSpPr>
            <p:nvPr/>
          </p:nvSpPr>
          <p:spPr bwMode="auto">
            <a:xfrm>
              <a:off x="1449" y="2777"/>
              <a:ext cx="533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Total</a:t>
              </a:r>
            </a:p>
          </p:txBody>
        </p:sp>
        <p:sp>
          <p:nvSpPr>
            <p:cNvPr id="51249" name="Rectangle 119"/>
            <p:cNvSpPr>
              <a:spLocks noChangeArrowheads="1"/>
            </p:cNvSpPr>
            <p:nvPr/>
          </p:nvSpPr>
          <p:spPr bwMode="auto">
            <a:xfrm>
              <a:off x="2522" y="2772"/>
              <a:ext cx="298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26</a:t>
              </a:r>
            </a:p>
          </p:txBody>
        </p:sp>
        <p:sp>
          <p:nvSpPr>
            <p:cNvPr id="51250" name="Rectangle 120"/>
            <p:cNvSpPr>
              <a:spLocks noChangeArrowheads="1"/>
            </p:cNvSpPr>
            <p:nvPr/>
          </p:nvSpPr>
          <p:spPr bwMode="auto">
            <a:xfrm>
              <a:off x="3168" y="2772"/>
              <a:ext cx="298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26</a:t>
              </a:r>
            </a:p>
          </p:txBody>
        </p:sp>
        <p:sp>
          <p:nvSpPr>
            <p:cNvPr id="51251" name="Rectangle 121"/>
            <p:cNvSpPr>
              <a:spLocks noChangeArrowheads="1"/>
            </p:cNvSpPr>
            <p:nvPr/>
          </p:nvSpPr>
          <p:spPr bwMode="auto">
            <a:xfrm>
              <a:off x="3770" y="2772"/>
              <a:ext cx="298" cy="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00" b="1"/>
                <a:t>52</a:t>
              </a:r>
            </a:p>
          </p:txBody>
        </p:sp>
        <p:sp>
          <p:nvSpPr>
            <p:cNvPr id="51252" name="Rectangle 149"/>
            <p:cNvSpPr>
              <a:spLocks noChangeArrowheads="1"/>
            </p:cNvSpPr>
            <p:nvPr/>
          </p:nvSpPr>
          <p:spPr bwMode="auto">
            <a:xfrm>
              <a:off x="1440" y="1684"/>
              <a:ext cx="2757" cy="1369"/>
            </a:xfrm>
            <a:prstGeom prst="rect">
              <a:avLst/>
            </a:prstGeom>
            <a:noFill/>
            <a:ln w="38100">
              <a:solidFill>
                <a:srgbClr val="B88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1253" name="Line 150"/>
            <p:cNvSpPr>
              <a:spLocks noChangeShapeType="1"/>
            </p:cNvSpPr>
            <p:nvPr/>
          </p:nvSpPr>
          <p:spPr bwMode="auto">
            <a:xfrm>
              <a:off x="2352" y="1680"/>
              <a:ext cx="0" cy="1373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4" name="Line 151"/>
            <p:cNvSpPr>
              <a:spLocks noChangeShapeType="1"/>
            </p:cNvSpPr>
            <p:nvPr/>
          </p:nvSpPr>
          <p:spPr bwMode="auto">
            <a:xfrm>
              <a:off x="3657" y="1672"/>
              <a:ext cx="0" cy="1373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5" name="Line 152"/>
            <p:cNvSpPr>
              <a:spLocks noChangeShapeType="1"/>
            </p:cNvSpPr>
            <p:nvPr/>
          </p:nvSpPr>
          <p:spPr bwMode="auto">
            <a:xfrm>
              <a:off x="1440" y="2160"/>
              <a:ext cx="276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6" name="Line 153"/>
            <p:cNvSpPr>
              <a:spLocks noChangeShapeType="1"/>
            </p:cNvSpPr>
            <p:nvPr/>
          </p:nvSpPr>
          <p:spPr bwMode="auto">
            <a:xfrm>
              <a:off x="1441" y="2464"/>
              <a:ext cx="276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7" name="Line 154"/>
            <p:cNvSpPr>
              <a:spLocks noChangeShapeType="1"/>
            </p:cNvSpPr>
            <p:nvPr/>
          </p:nvSpPr>
          <p:spPr bwMode="auto">
            <a:xfrm>
              <a:off x="1440" y="2754"/>
              <a:ext cx="276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8" name="Line 155"/>
            <p:cNvSpPr>
              <a:spLocks noChangeShapeType="1"/>
            </p:cNvSpPr>
            <p:nvPr/>
          </p:nvSpPr>
          <p:spPr bwMode="auto">
            <a:xfrm>
              <a:off x="2361" y="1926"/>
              <a:ext cx="12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9" name="Line 156"/>
            <p:cNvSpPr>
              <a:spLocks noChangeShapeType="1"/>
            </p:cNvSpPr>
            <p:nvPr/>
          </p:nvSpPr>
          <p:spPr bwMode="auto">
            <a:xfrm>
              <a:off x="2976" y="2160"/>
              <a:ext cx="0" cy="884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24" name="Rectangle 159"/>
          <p:cNvSpPr>
            <a:spLocks noChangeArrowheads="1"/>
          </p:cNvSpPr>
          <p:nvPr/>
        </p:nvSpPr>
        <p:spPr bwMode="auto">
          <a:xfrm>
            <a:off x="3379788" y="5608638"/>
            <a:ext cx="35718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/>
              <a:t>52       52     52      52   </a:t>
            </a:r>
          </a:p>
        </p:txBody>
      </p:sp>
      <p:sp>
        <p:nvSpPr>
          <p:cNvPr id="51225" name="Text Box 160"/>
          <p:cNvSpPr txBox="1">
            <a:spLocks noChangeArrowheads="1"/>
          </p:cNvSpPr>
          <p:nvPr/>
        </p:nvSpPr>
        <p:spPr bwMode="auto">
          <a:xfrm>
            <a:off x="3446463" y="5151438"/>
            <a:ext cx="38862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E0D30"/>
              </a:buClr>
              <a:buFontTx/>
              <a:buNone/>
            </a:pPr>
            <a:r>
              <a:rPr lang="en-US" altLang="en-US" sz="2800"/>
              <a:t>4        26      2      28</a:t>
            </a:r>
          </a:p>
        </p:txBody>
      </p:sp>
      <p:grpSp>
        <p:nvGrpSpPr>
          <p:cNvPr id="51226" name="Group 161"/>
          <p:cNvGrpSpPr>
            <a:grpSpLocks/>
          </p:cNvGrpSpPr>
          <p:nvPr/>
        </p:nvGrpSpPr>
        <p:grpSpPr bwMode="auto">
          <a:xfrm>
            <a:off x="3522663" y="5661025"/>
            <a:ext cx="2886075" cy="0"/>
            <a:chOff x="2132" y="3531"/>
            <a:chExt cx="1818" cy="0"/>
          </a:xfrm>
        </p:grpSpPr>
        <p:sp>
          <p:nvSpPr>
            <p:cNvPr id="51228" name="Line 162"/>
            <p:cNvSpPr>
              <a:spLocks noChangeShapeType="1"/>
            </p:cNvSpPr>
            <p:nvPr/>
          </p:nvSpPr>
          <p:spPr bwMode="auto">
            <a:xfrm>
              <a:off x="2132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29" name="Line 163"/>
            <p:cNvSpPr>
              <a:spLocks noChangeShapeType="1"/>
            </p:cNvSpPr>
            <p:nvPr/>
          </p:nvSpPr>
          <p:spPr bwMode="auto">
            <a:xfrm>
              <a:off x="2671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0" name="Line 164"/>
            <p:cNvSpPr>
              <a:spLocks noChangeShapeType="1"/>
            </p:cNvSpPr>
            <p:nvPr/>
          </p:nvSpPr>
          <p:spPr bwMode="auto">
            <a:xfrm>
              <a:off x="3199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31" name="Line 165"/>
            <p:cNvSpPr>
              <a:spLocks noChangeShapeType="1"/>
            </p:cNvSpPr>
            <p:nvPr/>
          </p:nvSpPr>
          <p:spPr bwMode="auto">
            <a:xfrm>
              <a:off x="3728" y="3531"/>
              <a:ext cx="2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27" name="Text Box 166"/>
          <p:cNvSpPr txBox="1">
            <a:spLocks noChangeArrowheads="1"/>
          </p:cNvSpPr>
          <p:nvPr/>
        </p:nvSpPr>
        <p:spPr bwMode="auto">
          <a:xfrm>
            <a:off x="3048000" y="5360988"/>
            <a:ext cx="373380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E0D30"/>
              </a:buClr>
              <a:buFontTx/>
              <a:buNone/>
            </a:pPr>
            <a:r>
              <a:rPr lang="en-US" altLang="en-US" sz="2800"/>
              <a:t>=        +       –        =</a:t>
            </a:r>
          </a:p>
        </p:txBody>
      </p:sp>
    </p:spTree>
    <p:extLst>
      <p:ext uri="{BB962C8B-B14F-4D97-AF65-F5344CB8AC3E}">
        <p14:creationId xmlns:p14="http://schemas.microsoft.com/office/powerpoint/2010/main" val="1486657809"/>
      </p:ext>
    </p:extLst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Thinking Challenge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marL="609600" indent="-609600"/>
            <a:endParaRPr lang="en-US" altLang="en-US"/>
          </a:p>
          <a:p>
            <a:pPr marL="609600" indent="-609600"/>
            <a:endParaRPr lang="en-US" altLang="en-US"/>
          </a:p>
          <a:p>
            <a:pPr marL="609600" indent="-609600">
              <a:spcBef>
                <a:spcPct val="6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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</a:rPr>
              <a:t>) =</a:t>
            </a:r>
          </a:p>
          <a:p>
            <a:pPr marL="609600" indent="-609600">
              <a:spcBef>
                <a:spcPct val="60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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C</a:t>
            </a:r>
            <a:r>
              <a:rPr lang="en-US" altLang="en-US">
                <a:latin typeface="Times New Roman" panose="02020603050405020304" pitchFamily="18" charset="0"/>
              </a:rPr>
              <a:t>) =</a:t>
            </a:r>
          </a:p>
        </p:txBody>
      </p:sp>
      <p:sp>
        <p:nvSpPr>
          <p:cNvPr id="52228" name="Rectangle 66"/>
          <p:cNvSpPr>
            <a:spLocks noChangeArrowheads="1"/>
          </p:cNvSpPr>
          <p:nvPr/>
        </p:nvSpPr>
        <p:spPr bwMode="auto">
          <a:xfrm>
            <a:off x="4059238" y="4370388"/>
            <a:ext cx="254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29" name="Rectangle 67"/>
          <p:cNvSpPr>
            <a:spLocks noChangeArrowheads="1"/>
          </p:cNvSpPr>
          <p:nvPr/>
        </p:nvSpPr>
        <p:spPr bwMode="auto">
          <a:xfrm>
            <a:off x="4092575" y="4370388"/>
            <a:ext cx="14986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30" name="Rectangle 68"/>
          <p:cNvSpPr>
            <a:spLocks noChangeArrowheads="1"/>
          </p:cNvSpPr>
          <p:nvPr/>
        </p:nvSpPr>
        <p:spPr bwMode="auto">
          <a:xfrm>
            <a:off x="5624513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31" name="Rectangle 69"/>
          <p:cNvSpPr>
            <a:spLocks noChangeArrowheads="1"/>
          </p:cNvSpPr>
          <p:nvPr/>
        </p:nvSpPr>
        <p:spPr bwMode="auto">
          <a:xfrm>
            <a:off x="5602288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32" name="Rectangle 70"/>
          <p:cNvSpPr>
            <a:spLocks noChangeArrowheads="1"/>
          </p:cNvSpPr>
          <p:nvPr/>
        </p:nvSpPr>
        <p:spPr bwMode="auto">
          <a:xfrm>
            <a:off x="5646738" y="4370388"/>
            <a:ext cx="901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33" name="Rectangle 71"/>
          <p:cNvSpPr>
            <a:spLocks noChangeArrowheads="1"/>
          </p:cNvSpPr>
          <p:nvPr/>
        </p:nvSpPr>
        <p:spPr bwMode="auto">
          <a:xfrm>
            <a:off x="6557963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34" name="Rectangle 72"/>
          <p:cNvSpPr>
            <a:spLocks noChangeArrowheads="1"/>
          </p:cNvSpPr>
          <p:nvPr/>
        </p:nvSpPr>
        <p:spPr bwMode="auto">
          <a:xfrm>
            <a:off x="6580188" y="4370388"/>
            <a:ext cx="79375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35" name="Rectangle 73"/>
          <p:cNvSpPr>
            <a:spLocks noChangeArrowheads="1"/>
          </p:cNvSpPr>
          <p:nvPr/>
        </p:nvSpPr>
        <p:spPr bwMode="auto">
          <a:xfrm>
            <a:off x="7385050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36" name="Rectangle 74"/>
          <p:cNvSpPr>
            <a:spLocks noChangeArrowheads="1"/>
          </p:cNvSpPr>
          <p:nvPr/>
        </p:nvSpPr>
        <p:spPr bwMode="auto">
          <a:xfrm>
            <a:off x="7407275" y="4370388"/>
            <a:ext cx="1068388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2237" name="Rectangle 75"/>
          <p:cNvSpPr>
            <a:spLocks noChangeArrowheads="1"/>
          </p:cNvSpPr>
          <p:nvPr/>
        </p:nvSpPr>
        <p:spPr bwMode="auto">
          <a:xfrm>
            <a:off x="8485188" y="4370388"/>
            <a:ext cx="254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52238" name="Group 452"/>
          <p:cNvGrpSpPr>
            <a:grpSpLocks/>
          </p:cNvGrpSpPr>
          <p:nvPr/>
        </p:nvGrpSpPr>
        <p:grpSpPr bwMode="auto">
          <a:xfrm>
            <a:off x="4065588" y="2895600"/>
            <a:ext cx="4449762" cy="2570163"/>
            <a:chOff x="2561" y="1824"/>
            <a:chExt cx="2803" cy="1619"/>
          </a:xfrm>
        </p:grpSpPr>
        <p:sp>
          <p:nvSpPr>
            <p:cNvPr id="52240" name="Rectangle 453"/>
            <p:cNvSpPr>
              <a:spLocks noChangeArrowheads="1"/>
            </p:cNvSpPr>
            <p:nvPr/>
          </p:nvSpPr>
          <p:spPr bwMode="auto">
            <a:xfrm>
              <a:off x="3739" y="1827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52241" name="Rectangle 454"/>
            <p:cNvSpPr>
              <a:spLocks noChangeArrowheads="1"/>
            </p:cNvSpPr>
            <p:nvPr/>
          </p:nvSpPr>
          <p:spPr bwMode="auto">
            <a:xfrm>
              <a:off x="2695" y="2112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52242" name="Rectangle 455"/>
            <p:cNvSpPr>
              <a:spLocks noChangeArrowheads="1"/>
            </p:cNvSpPr>
            <p:nvPr/>
          </p:nvSpPr>
          <p:spPr bwMode="auto">
            <a:xfrm>
              <a:off x="3698" y="2112"/>
              <a:ext cx="27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C</a:t>
              </a:r>
            </a:p>
          </p:txBody>
        </p:sp>
        <p:sp>
          <p:nvSpPr>
            <p:cNvPr id="52243" name="Rectangle 456"/>
            <p:cNvSpPr>
              <a:spLocks noChangeArrowheads="1"/>
            </p:cNvSpPr>
            <p:nvPr/>
          </p:nvSpPr>
          <p:spPr bwMode="auto">
            <a:xfrm>
              <a:off x="4257" y="2112"/>
              <a:ext cx="27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D</a:t>
              </a:r>
            </a:p>
          </p:txBody>
        </p:sp>
        <p:sp>
          <p:nvSpPr>
            <p:cNvPr id="52244" name="Rectangle 457"/>
            <p:cNvSpPr>
              <a:spLocks noChangeArrowheads="1"/>
            </p:cNvSpPr>
            <p:nvPr/>
          </p:nvSpPr>
          <p:spPr bwMode="auto">
            <a:xfrm>
              <a:off x="4684" y="2112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52245" name="Rectangle 458"/>
            <p:cNvSpPr>
              <a:spLocks noChangeArrowheads="1"/>
            </p:cNvSpPr>
            <p:nvPr/>
          </p:nvSpPr>
          <p:spPr bwMode="auto">
            <a:xfrm>
              <a:off x="2918" y="2436"/>
              <a:ext cx="27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A</a:t>
              </a:r>
            </a:p>
          </p:txBody>
        </p:sp>
        <p:sp>
          <p:nvSpPr>
            <p:cNvPr id="52246" name="Rectangle 459"/>
            <p:cNvSpPr>
              <a:spLocks noChangeArrowheads="1"/>
            </p:cNvSpPr>
            <p:nvPr/>
          </p:nvSpPr>
          <p:spPr bwMode="auto">
            <a:xfrm>
              <a:off x="3717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52247" name="Rectangle 460"/>
            <p:cNvSpPr>
              <a:spLocks noChangeArrowheads="1"/>
            </p:cNvSpPr>
            <p:nvPr/>
          </p:nvSpPr>
          <p:spPr bwMode="auto">
            <a:xfrm>
              <a:off x="4274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2</a:t>
              </a:r>
            </a:p>
          </p:txBody>
        </p:sp>
        <p:sp>
          <p:nvSpPr>
            <p:cNvPr id="52248" name="Rectangle 461"/>
            <p:cNvSpPr>
              <a:spLocks noChangeArrowheads="1"/>
            </p:cNvSpPr>
            <p:nvPr/>
          </p:nvSpPr>
          <p:spPr bwMode="auto">
            <a:xfrm>
              <a:off x="4886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6</a:t>
              </a:r>
            </a:p>
          </p:txBody>
        </p:sp>
        <p:sp>
          <p:nvSpPr>
            <p:cNvPr id="52249" name="Rectangle 462"/>
            <p:cNvSpPr>
              <a:spLocks noChangeArrowheads="1"/>
            </p:cNvSpPr>
            <p:nvPr/>
          </p:nvSpPr>
          <p:spPr bwMode="auto">
            <a:xfrm>
              <a:off x="2913" y="2777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B</a:t>
              </a:r>
            </a:p>
          </p:txBody>
        </p:sp>
        <p:sp>
          <p:nvSpPr>
            <p:cNvPr id="52250" name="Rectangle 463"/>
            <p:cNvSpPr>
              <a:spLocks noChangeArrowheads="1"/>
            </p:cNvSpPr>
            <p:nvPr/>
          </p:nvSpPr>
          <p:spPr bwMode="auto">
            <a:xfrm>
              <a:off x="3717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</a:t>
              </a:r>
            </a:p>
          </p:txBody>
        </p:sp>
        <p:sp>
          <p:nvSpPr>
            <p:cNvPr id="52251" name="Rectangle 464"/>
            <p:cNvSpPr>
              <a:spLocks noChangeArrowheads="1"/>
            </p:cNvSpPr>
            <p:nvPr/>
          </p:nvSpPr>
          <p:spPr bwMode="auto">
            <a:xfrm>
              <a:off x="4274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3</a:t>
              </a:r>
            </a:p>
          </p:txBody>
        </p:sp>
        <p:sp>
          <p:nvSpPr>
            <p:cNvPr id="52252" name="Rectangle 465"/>
            <p:cNvSpPr>
              <a:spLocks noChangeArrowheads="1"/>
            </p:cNvSpPr>
            <p:nvPr/>
          </p:nvSpPr>
          <p:spPr bwMode="auto">
            <a:xfrm>
              <a:off x="4886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52253" name="Rectangle 466"/>
            <p:cNvSpPr>
              <a:spLocks noChangeArrowheads="1"/>
            </p:cNvSpPr>
            <p:nvPr/>
          </p:nvSpPr>
          <p:spPr bwMode="auto">
            <a:xfrm>
              <a:off x="2561" y="3118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52254" name="Rectangle 467"/>
            <p:cNvSpPr>
              <a:spLocks noChangeArrowheads="1"/>
            </p:cNvSpPr>
            <p:nvPr/>
          </p:nvSpPr>
          <p:spPr bwMode="auto">
            <a:xfrm>
              <a:off x="3717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52255" name="Rectangle 468"/>
            <p:cNvSpPr>
              <a:spLocks noChangeArrowheads="1"/>
            </p:cNvSpPr>
            <p:nvPr/>
          </p:nvSpPr>
          <p:spPr bwMode="auto">
            <a:xfrm>
              <a:off x="4274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52256" name="Rectangle 469"/>
            <p:cNvSpPr>
              <a:spLocks noChangeArrowheads="1"/>
            </p:cNvSpPr>
            <p:nvPr/>
          </p:nvSpPr>
          <p:spPr bwMode="auto">
            <a:xfrm>
              <a:off x="4823" y="3111"/>
              <a:ext cx="33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10</a:t>
              </a:r>
            </a:p>
          </p:txBody>
        </p:sp>
        <p:sp>
          <p:nvSpPr>
            <p:cNvPr id="52257" name="Line 470"/>
            <p:cNvSpPr>
              <a:spLocks noChangeShapeType="1"/>
            </p:cNvSpPr>
            <p:nvPr/>
          </p:nvSpPr>
          <p:spPr bwMode="auto">
            <a:xfrm>
              <a:off x="2574" y="2760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8" name="Line 471"/>
            <p:cNvSpPr>
              <a:spLocks noChangeShapeType="1"/>
            </p:cNvSpPr>
            <p:nvPr/>
          </p:nvSpPr>
          <p:spPr bwMode="auto">
            <a:xfrm>
              <a:off x="2568" y="2418"/>
              <a:ext cx="279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9" name="Line 472"/>
            <p:cNvSpPr>
              <a:spLocks noChangeShapeType="1"/>
            </p:cNvSpPr>
            <p:nvPr/>
          </p:nvSpPr>
          <p:spPr bwMode="auto">
            <a:xfrm>
              <a:off x="2568" y="3102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60" name="Rectangle 473"/>
            <p:cNvSpPr>
              <a:spLocks noChangeArrowheads="1"/>
            </p:cNvSpPr>
            <p:nvPr/>
          </p:nvSpPr>
          <p:spPr bwMode="auto">
            <a:xfrm>
              <a:off x="2568" y="1830"/>
              <a:ext cx="2796" cy="1608"/>
            </a:xfrm>
            <a:prstGeom prst="rect">
              <a:avLst/>
            </a:prstGeom>
            <a:noFill/>
            <a:ln w="38100">
              <a:solidFill>
                <a:srgbClr val="B88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2261" name="Line 474"/>
            <p:cNvSpPr>
              <a:spLocks noChangeShapeType="1"/>
            </p:cNvSpPr>
            <p:nvPr/>
          </p:nvSpPr>
          <p:spPr bwMode="auto">
            <a:xfrm>
              <a:off x="3546" y="1824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62" name="Line 475"/>
            <p:cNvSpPr>
              <a:spLocks noChangeShapeType="1"/>
            </p:cNvSpPr>
            <p:nvPr/>
          </p:nvSpPr>
          <p:spPr bwMode="auto">
            <a:xfrm>
              <a:off x="4644" y="1830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63" name="Line 476"/>
            <p:cNvSpPr>
              <a:spLocks noChangeShapeType="1"/>
            </p:cNvSpPr>
            <p:nvPr/>
          </p:nvSpPr>
          <p:spPr bwMode="auto">
            <a:xfrm>
              <a:off x="3546" y="2124"/>
              <a:ext cx="108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64" name="Line 477"/>
            <p:cNvSpPr>
              <a:spLocks noChangeShapeType="1"/>
            </p:cNvSpPr>
            <p:nvPr/>
          </p:nvSpPr>
          <p:spPr bwMode="auto">
            <a:xfrm>
              <a:off x="4110" y="2418"/>
              <a:ext cx="0" cy="1014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239" name="Text Box 478"/>
          <p:cNvSpPr txBox="1">
            <a:spLocks noChangeArrowheads="1"/>
          </p:cNvSpPr>
          <p:nvPr/>
        </p:nvSpPr>
        <p:spPr bwMode="auto">
          <a:xfrm>
            <a:off x="457200" y="1630363"/>
            <a:ext cx="8305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Using the additive rule, what is the probability?</a:t>
            </a:r>
          </a:p>
        </p:txBody>
      </p:sp>
    </p:spTree>
    <p:extLst>
      <p:ext uri="{BB962C8B-B14F-4D97-AF65-F5344CB8AC3E}">
        <p14:creationId xmlns:p14="http://schemas.microsoft.com/office/powerpoint/2010/main" val="687233574"/>
      </p:ext>
    </p:extLst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6"/>
          <p:cNvSpPr>
            <a:spLocks noChangeArrowheads="1"/>
          </p:cNvSpPr>
          <p:nvPr/>
        </p:nvSpPr>
        <p:spPr bwMode="auto">
          <a:xfrm>
            <a:off x="3133725" y="3733800"/>
            <a:ext cx="35718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/>
              <a:t>10      10      10      10   </a:t>
            </a:r>
          </a:p>
        </p:txBody>
      </p:sp>
      <p:sp>
        <p:nvSpPr>
          <p:cNvPr id="53251" name="Text Box 76"/>
          <p:cNvSpPr txBox="1">
            <a:spLocks noChangeArrowheads="1"/>
          </p:cNvSpPr>
          <p:nvPr/>
        </p:nvSpPr>
        <p:spPr bwMode="auto">
          <a:xfrm>
            <a:off x="3200400" y="3276600"/>
            <a:ext cx="38862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E0D30"/>
              </a:buClr>
              <a:buFontTx/>
              <a:buNone/>
            </a:pPr>
            <a:r>
              <a:rPr lang="en-US" altLang="en-US" sz="2800"/>
              <a:t>6        5       2        9</a:t>
            </a:r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Solution*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 lIns="90488" tIns="44450" rIns="90488" bIns="44450"/>
          <a:lstStyle/>
          <a:p>
            <a:pPr marL="52388" indent="-52388"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Using the additive rule, the probabilities are:</a:t>
            </a:r>
          </a:p>
        </p:txBody>
      </p:sp>
      <p:sp>
        <p:nvSpPr>
          <p:cNvPr id="53254" name="Rectangle 8"/>
          <p:cNvSpPr>
            <a:spLocks noChangeArrowheads="1"/>
          </p:cNvSpPr>
          <p:nvPr/>
        </p:nvSpPr>
        <p:spPr bwMode="auto">
          <a:xfrm>
            <a:off x="1135063" y="2684463"/>
            <a:ext cx="6484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/>
              <a:t> </a:t>
            </a:r>
            <a:r>
              <a:rPr lang="en-US" altLang="en-US" sz="2700" i="1"/>
              <a:t>P</a:t>
            </a:r>
            <a:r>
              <a:rPr lang="en-US" altLang="en-US" sz="2700"/>
              <a:t>(</a:t>
            </a:r>
            <a:r>
              <a:rPr lang="en-US" altLang="en-US" sz="2700" i="1"/>
              <a:t>A</a:t>
            </a:r>
            <a:r>
              <a:rPr lang="en-US" altLang="en-US" sz="2700"/>
              <a:t> </a:t>
            </a:r>
            <a:r>
              <a:rPr lang="en-US" altLang="en-US" sz="2700">
                <a:latin typeface="Symbol" panose="05050102010706020507" pitchFamily="18" charset="2"/>
              </a:rPr>
              <a:t> </a:t>
            </a:r>
            <a:r>
              <a:rPr lang="en-US" altLang="en-US" sz="2800" i="1"/>
              <a:t>D</a:t>
            </a:r>
            <a:r>
              <a:rPr lang="en-US" altLang="en-US" sz="2800"/>
              <a:t>)</a:t>
            </a:r>
            <a:r>
              <a:rPr lang="en-US" altLang="en-US" sz="2800" b="1"/>
              <a:t> </a:t>
            </a:r>
            <a:r>
              <a:rPr lang="en-US" altLang="en-US" sz="2800"/>
              <a:t>= </a:t>
            </a:r>
            <a:r>
              <a:rPr lang="en-US" altLang="en-US" sz="2800" i="1"/>
              <a:t>P</a:t>
            </a:r>
            <a:r>
              <a:rPr lang="en-US" altLang="en-US" sz="2800"/>
              <a:t>(</a:t>
            </a:r>
            <a:r>
              <a:rPr lang="en-US" altLang="en-US" sz="2800" i="1"/>
              <a:t>A</a:t>
            </a:r>
            <a:r>
              <a:rPr lang="en-US" altLang="en-US" sz="2800"/>
              <a:t>) + </a:t>
            </a:r>
            <a:r>
              <a:rPr lang="en-US" altLang="en-US" sz="2800" i="1"/>
              <a:t>P</a:t>
            </a:r>
            <a:r>
              <a:rPr lang="en-US" altLang="en-US" sz="2800"/>
              <a:t>(</a:t>
            </a:r>
            <a:r>
              <a:rPr lang="en-US" altLang="en-US" sz="2800" i="1"/>
              <a:t>D</a:t>
            </a:r>
            <a:r>
              <a:rPr lang="en-US" altLang="en-US" sz="2800"/>
              <a:t>) – </a:t>
            </a:r>
            <a:r>
              <a:rPr lang="en-US" altLang="en-US" sz="2800" i="1"/>
              <a:t>P</a:t>
            </a:r>
            <a:r>
              <a:rPr lang="en-US" altLang="en-US" sz="2800"/>
              <a:t>(</a:t>
            </a:r>
            <a:r>
              <a:rPr lang="en-US" altLang="en-US" sz="2800" i="1"/>
              <a:t>A</a:t>
            </a:r>
            <a:r>
              <a:rPr lang="en-US" altLang="en-US" sz="2800"/>
              <a:t> </a:t>
            </a:r>
            <a:r>
              <a:rPr lang="en-US" altLang="en-US" sz="2700">
                <a:latin typeface="Symbol" panose="05050102010706020507" pitchFamily="18" charset="2"/>
              </a:rPr>
              <a:t></a:t>
            </a:r>
            <a:r>
              <a:rPr lang="en-US" altLang="en-US" sz="2800"/>
              <a:t> </a:t>
            </a:r>
            <a:r>
              <a:rPr lang="en-US" altLang="en-US" sz="2800" i="1"/>
              <a:t>D</a:t>
            </a:r>
            <a:r>
              <a:rPr lang="en-US" altLang="en-US" sz="2800"/>
              <a:t>)</a:t>
            </a:r>
          </a:p>
        </p:txBody>
      </p:sp>
      <p:grpSp>
        <p:nvGrpSpPr>
          <p:cNvPr id="53255" name="Group 81"/>
          <p:cNvGrpSpPr>
            <a:grpSpLocks/>
          </p:cNvGrpSpPr>
          <p:nvPr/>
        </p:nvGrpSpPr>
        <p:grpSpPr bwMode="auto">
          <a:xfrm>
            <a:off x="3276600" y="3786188"/>
            <a:ext cx="2886075" cy="0"/>
            <a:chOff x="2132" y="3531"/>
            <a:chExt cx="1818" cy="0"/>
          </a:xfrm>
        </p:grpSpPr>
        <p:sp>
          <p:nvSpPr>
            <p:cNvPr id="53268" name="Line 31"/>
            <p:cNvSpPr>
              <a:spLocks noChangeShapeType="1"/>
            </p:cNvSpPr>
            <p:nvPr/>
          </p:nvSpPr>
          <p:spPr bwMode="auto">
            <a:xfrm>
              <a:off x="2132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9" name="Line 32"/>
            <p:cNvSpPr>
              <a:spLocks noChangeShapeType="1"/>
            </p:cNvSpPr>
            <p:nvPr/>
          </p:nvSpPr>
          <p:spPr bwMode="auto">
            <a:xfrm>
              <a:off x="2671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0" name="Line 33"/>
            <p:cNvSpPr>
              <a:spLocks noChangeShapeType="1"/>
            </p:cNvSpPr>
            <p:nvPr/>
          </p:nvSpPr>
          <p:spPr bwMode="auto">
            <a:xfrm>
              <a:off x="3199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1" name="Line 34"/>
            <p:cNvSpPr>
              <a:spLocks noChangeShapeType="1"/>
            </p:cNvSpPr>
            <p:nvPr/>
          </p:nvSpPr>
          <p:spPr bwMode="auto">
            <a:xfrm>
              <a:off x="3728" y="3531"/>
              <a:ext cx="2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3256" name="Text Box 59"/>
          <p:cNvSpPr txBox="1">
            <a:spLocks noChangeArrowheads="1"/>
          </p:cNvSpPr>
          <p:nvPr/>
        </p:nvSpPr>
        <p:spPr bwMode="auto">
          <a:xfrm>
            <a:off x="685800" y="2695575"/>
            <a:ext cx="8382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E0D30"/>
              </a:buClr>
              <a:buFontTx/>
              <a:buNone/>
            </a:pPr>
            <a:r>
              <a:rPr lang="en-US" altLang="en-US" sz="2800">
                <a:solidFill>
                  <a:srgbClr val="8E0D30"/>
                </a:solidFill>
              </a:rPr>
              <a:t>1.</a:t>
            </a:r>
          </a:p>
        </p:txBody>
      </p:sp>
      <p:sp>
        <p:nvSpPr>
          <p:cNvPr id="53257" name="Text Box 60"/>
          <p:cNvSpPr txBox="1">
            <a:spLocks noChangeArrowheads="1"/>
          </p:cNvSpPr>
          <p:nvPr/>
        </p:nvSpPr>
        <p:spPr bwMode="auto">
          <a:xfrm>
            <a:off x="685800" y="4537075"/>
            <a:ext cx="8382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E0D30"/>
              </a:buClr>
              <a:buFontTx/>
              <a:buNone/>
            </a:pPr>
            <a:r>
              <a:rPr lang="en-US" altLang="en-US" sz="2800">
                <a:solidFill>
                  <a:srgbClr val="8E0D30"/>
                </a:solidFill>
              </a:rPr>
              <a:t>2.</a:t>
            </a:r>
          </a:p>
        </p:txBody>
      </p:sp>
      <p:sp>
        <p:nvSpPr>
          <p:cNvPr id="53258" name="Rectangle 77"/>
          <p:cNvSpPr>
            <a:spLocks noChangeArrowheads="1"/>
          </p:cNvSpPr>
          <p:nvPr/>
        </p:nvSpPr>
        <p:spPr bwMode="auto">
          <a:xfrm>
            <a:off x="1135063" y="4513263"/>
            <a:ext cx="6484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/>
              <a:t> </a:t>
            </a:r>
            <a:r>
              <a:rPr lang="en-US" altLang="en-US" sz="2700" i="1"/>
              <a:t>P</a:t>
            </a:r>
            <a:r>
              <a:rPr lang="en-US" altLang="en-US" sz="2700"/>
              <a:t>(</a:t>
            </a:r>
            <a:r>
              <a:rPr lang="en-US" altLang="en-US" sz="2700" i="1"/>
              <a:t>B</a:t>
            </a:r>
            <a:r>
              <a:rPr lang="en-US" altLang="en-US" sz="2700"/>
              <a:t> </a:t>
            </a:r>
            <a:r>
              <a:rPr lang="en-US" altLang="en-US" sz="2700">
                <a:latin typeface="Symbol" panose="05050102010706020507" pitchFamily="18" charset="2"/>
              </a:rPr>
              <a:t> </a:t>
            </a:r>
            <a:r>
              <a:rPr lang="en-US" altLang="en-US" sz="2800" i="1"/>
              <a:t>C</a:t>
            </a:r>
            <a:r>
              <a:rPr lang="en-US" altLang="en-US" sz="2800"/>
              <a:t>)</a:t>
            </a:r>
            <a:r>
              <a:rPr lang="en-US" altLang="en-US" sz="2800" b="1"/>
              <a:t> </a:t>
            </a:r>
            <a:r>
              <a:rPr lang="en-US" altLang="en-US" sz="2800"/>
              <a:t>= </a:t>
            </a:r>
            <a:r>
              <a:rPr lang="en-US" altLang="en-US" sz="2800" i="1"/>
              <a:t>P</a:t>
            </a:r>
            <a:r>
              <a:rPr lang="en-US" altLang="en-US" sz="2800"/>
              <a:t>(</a:t>
            </a:r>
            <a:r>
              <a:rPr lang="en-US" altLang="en-US" sz="2800" i="1"/>
              <a:t>B</a:t>
            </a:r>
            <a:r>
              <a:rPr lang="en-US" altLang="en-US" sz="2800"/>
              <a:t>) + </a:t>
            </a:r>
            <a:r>
              <a:rPr lang="en-US" altLang="en-US" sz="2800" i="1"/>
              <a:t>P</a:t>
            </a:r>
            <a:r>
              <a:rPr lang="en-US" altLang="en-US" sz="2800"/>
              <a:t>(</a:t>
            </a:r>
            <a:r>
              <a:rPr lang="en-US" altLang="en-US" sz="2800" i="1"/>
              <a:t>C</a:t>
            </a:r>
            <a:r>
              <a:rPr lang="en-US" altLang="en-US" sz="2800"/>
              <a:t>) – </a:t>
            </a:r>
            <a:r>
              <a:rPr lang="en-US" altLang="en-US" sz="2800" i="1"/>
              <a:t>P</a:t>
            </a:r>
            <a:r>
              <a:rPr lang="en-US" altLang="en-US" sz="2800"/>
              <a:t>(</a:t>
            </a:r>
            <a:r>
              <a:rPr lang="en-US" altLang="en-US" sz="2800" i="1"/>
              <a:t>B</a:t>
            </a:r>
            <a:r>
              <a:rPr lang="en-US" altLang="en-US" sz="2800"/>
              <a:t> </a:t>
            </a:r>
            <a:r>
              <a:rPr lang="en-US" altLang="en-US" sz="2700">
                <a:latin typeface="Symbol" panose="05050102010706020507" pitchFamily="18" charset="2"/>
              </a:rPr>
              <a:t></a:t>
            </a:r>
            <a:r>
              <a:rPr lang="en-US" altLang="en-US" sz="2800"/>
              <a:t> </a:t>
            </a:r>
            <a:r>
              <a:rPr lang="en-US" altLang="en-US" sz="2800" i="1"/>
              <a:t>C</a:t>
            </a:r>
            <a:r>
              <a:rPr lang="en-US" altLang="en-US" sz="2800"/>
              <a:t>)</a:t>
            </a:r>
          </a:p>
        </p:txBody>
      </p:sp>
      <p:sp>
        <p:nvSpPr>
          <p:cNvPr id="53259" name="Rectangle 78"/>
          <p:cNvSpPr>
            <a:spLocks noChangeArrowheads="1"/>
          </p:cNvSpPr>
          <p:nvPr/>
        </p:nvSpPr>
        <p:spPr bwMode="auto">
          <a:xfrm>
            <a:off x="3200400" y="5638800"/>
            <a:ext cx="35718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700"/>
              <a:t>10      10      10      10   </a:t>
            </a:r>
          </a:p>
        </p:txBody>
      </p:sp>
      <p:sp>
        <p:nvSpPr>
          <p:cNvPr id="53260" name="Text Box 79"/>
          <p:cNvSpPr txBox="1">
            <a:spLocks noChangeArrowheads="1"/>
          </p:cNvSpPr>
          <p:nvPr/>
        </p:nvSpPr>
        <p:spPr bwMode="auto">
          <a:xfrm>
            <a:off x="3276600" y="5105400"/>
            <a:ext cx="38862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E0D30"/>
              </a:buClr>
              <a:buFontTx/>
              <a:buNone/>
            </a:pPr>
            <a:r>
              <a:rPr lang="en-US" altLang="en-US" sz="2800"/>
              <a:t>4        5       1        8</a:t>
            </a:r>
          </a:p>
        </p:txBody>
      </p:sp>
      <p:sp>
        <p:nvSpPr>
          <p:cNvPr id="53261" name="Text Box 80"/>
          <p:cNvSpPr txBox="1">
            <a:spLocks noChangeArrowheads="1"/>
          </p:cNvSpPr>
          <p:nvPr/>
        </p:nvSpPr>
        <p:spPr bwMode="auto">
          <a:xfrm>
            <a:off x="2801938" y="3486150"/>
            <a:ext cx="52578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E0D30"/>
              </a:buClr>
              <a:buFontTx/>
              <a:buNone/>
            </a:pPr>
            <a:r>
              <a:rPr lang="en-US" altLang="en-US" sz="2800"/>
              <a:t>=        +       –        =</a:t>
            </a:r>
          </a:p>
        </p:txBody>
      </p:sp>
      <p:sp>
        <p:nvSpPr>
          <p:cNvPr id="53262" name="Text Box 82"/>
          <p:cNvSpPr txBox="1">
            <a:spLocks noChangeArrowheads="1"/>
          </p:cNvSpPr>
          <p:nvPr/>
        </p:nvSpPr>
        <p:spPr bwMode="auto">
          <a:xfrm>
            <a:off x="2819400" y="5334000"/>
            <a:ext cx="52578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8E0D30"/>
              </a:buClr>
              <a:buFontTx/>
              <a:buNone/>
            </a:pPr>
            <a:r>
              <a:rPr lang="en-US" altLang="en-US" sz="2800"/>
              <a:t>=        +       –        =</a:t>
            </a:r>
          </a:p>
        </p:txBody>
      </p:sp>
      <p:grpSp>
        <p:nvGrpSpPr>
          <p:cNvPr id="53263" name="Group 83"/>
          <p:cNvGrpSpPr>
            <a:grpSpLocks/>
          </p:cNvGrpSpPr>
          <p:nvPr/>
        </p:nvGrpSpPr>
        <p:grpSpPr bwMode="auto">
          <a:xfrm>
            <a:off x="3286125" y="5638800"/>
            <a:ext cx="2886075" cy="0"/>
            <a:chOff x="2132" y="3531"/>
            <a:chExt cx="1818" cy="0"/>
          </a:xfrm>
        </p:grpSpPr>
        <p:sp>
          <p:nvSpPr>
            <p:cNvPr id="53264" name="Line 84"/>
            <p:cNvSpPr>
              <a:spLocks noChangeShapeType="1"/>
            </p:cNvSpPr>
            <p:nvPr/>
          </p:nvSpPr>
          <p:spPr bwMode="auto">
            <a:xfrm>
              <a:off x="2132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5" name="Line 85"/>
            <p:cNvSpPr>
              <a:spLocks noChangeShapeType="1"/>
            </p:cNvSpPr>
            <p:nvPr/>
          </p:nvSpPr>
          <p:spPr bwMode="auto">
            <a:xfrm>
              <a:off x="2671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6" name="Line 86"/>
            <p:cNvSpPr>
              <a:spLocks noChangeShapeType="1"/>
            </p:cNvSpPr>
            <p:nvPr/>
          </p:nvSpPr>
          <p:spPr bwMode="auto">
            <a:xfrm>
              <a:off x="3199" y="3531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7" name="Line 87"/>
            <p:cNvSpPr>
              <a:spLocks noChangeShapeType="1"/>
            </p:cNvSpPr>
            <p:nvPr/>
          </p:nvSpPr>
          <p:spPr bwMode="auto">
            <a:xfrm>
              <a:off x="3728" y="3531"/>
              <a:ext cx="2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6066876"/>
      </p:ext>
    </p:extLst>
  </p:cSld>
  <p:clrMapOvr>
    <a:masterClrMapping/>
  </p:clrMapOvr>
  <p:transition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>
                <a:solidFill>
                  <a:srgbClr val="8E0D30"/>
                </a:solidFill>
              </a:rPr>
              <a:t>3.5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0700" y="3048000"/>
            <a:ext cx="8242300" cy="3017838"/>
          </a:xfrm>
        </p:spPr>
        <p:txBody>
          <a:bodyPr lIns="90488" tIns="44450" rIns="90488" bIns="44450"/>
          <a:lstStyle/>
          <a:p>
            <a:pPr marL="0" indent="0" algn="ctr">
              <a:buFontTx/>
              <a:buNone/>
            </a:pPr>
            <a:r>
              <a:rPr lang="en-US" altLang="en-US" sz="4200" b="1" dirty="0">
                <a:solidFill>
                  <a:srgbClr val="141413"/>
                </a:solidFill>
              </a:rPr>
              <a:t>Conditional Probability</a:t>
            </a:r>
          </a:p>
        </p:txBody>
      </p:sp>
    </p:spTree>
    <p:extLst>
      <p:ext uri="{BB962C8B-B14F-4D97-AF65-F5344CB8AC3E}">
        <p14:creationId xmlns:p14="http://schemas.microsoft.com/office/powerpoint/2010/main" val="3315440456"/>
      </p:ext>
    </p:extLst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Conditional Probability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/>
        <p:txBody>
          <a:bodyPr lIns="90488" tIns="44450" rIns="90488" bIns="44450"/>
          <a:lstStyle/>
          <a:p>
            <a:pPr marL="0" indent="0">
              <a:buFontTx/>
              <a:buNone/>
            </a:pPr>
            <a:r>
              <a:rPr lang="en-US" altLang="en-US" dirty="0">
                <a:solidFill>
                  <a:srgbClr val="8E0D30"/>
                </a:solidFill>
                <a:latin typeface="Times New Roman" panose="02020603050405020304" pitchFamily="18" charset="0"/>
              </a:rPr>
              <a:t>1.</a:t>
            </a:r>
            <a:r>
              <a:rPr lang="en-US" altLang="en-US" dirty="0">
                <a:latin typeface="Times New Roman" panose="02020603050405020304" pitchFamily="18" charset="0"/>
              </a:rPr>
              <a:t>   Event probability </a:t>
            </a:r>
            <a:r>
              <a:rPr lang="en-US" altLang="en-US" b="1" i="1" dirty="0">
                <a:latin typeface="Times New Roman" panose="02020603050405020304" pitchFamily="18" charset="0"/>
              </a:rPr>
              <a:t>given</a:t>
            </a:r>
            <a:r>
              <a:rPr lang="en-US" altLang="en-US" dirty="0">
                <a:latin typeface="Times New Roman" panose="02020603050405020304" pitchFamily="18" charset="0"/>
              </a:rPr>
              <a:t> that another event</a:t>
            </a:r>
            <a:br>
              <a:rPr lang="en-US" altLang="en-US" dirty="0">
                <a:latin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</a:rPr>
              <a:t>      occurred</a:t>
            </a:r>
          </a:p>
          <a:p>
            <a:pPr marL="0" indent="0">
              <a:spcBef>
                <a:spcPct val="33000"/>
              </a:spcBef>
              <a:buFontTx/>
              <a:buNone/>
            </a:pPr>
            <a:r>
              <a:rPr lang="en-US" altLang="en-US" dirty="0">
                <a:solidFill>
                  <a:srgbClr val="8E0D30"/>
                </a:solidFill>
                <a:latin typeface="Times New Roman" panose="02020603050405020304" pitchFamily="18" charset="0"/>
              </a:rPr>
              <a:t>2.</a:t>
            </a:r>
            <a:r>
              <a:rPr lang="en-US" altLang="en-US" dirty="0">
                <a:latin typeface="Times New Roman" panose="02020603050405020304" pitchFamily="18" charset="0"/>
              </a:rPr>
              <a:t>   Revise original sample space to account for</a:t>
            </a:r>
            <a:br>
              <a:rPr lang="en-US" altLang="en-US" dirty="0">
                <a:latin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</a:rPr>
              <a:t>      </a:t>
            </a:r>
            <a:r>
              <a:rPr lang="en-US" altLang="en-US" b="1" i="1" dirty="0">
                <a:latin typeface="Times New Roman" panose="02020603050405020304" pitchFamily="18" charset="0"/>
              </a:rPr>
              <a:t>new</a:t>
            </a:r>
            <a:r>
              <a:rPr lang="en-US" altLang="en-US" dirty="0">
                <a:latin typeface="Times New Roman" panose="02020603050405020304" pitchFamily="18" charset="0"/>
              </a:rPr>
              <a:t> information</a:t>
            </a:r>
          </a:p>
          <a:p>
            <a:pPr marL="569913" lvl="2" indent="119063">
              <a:buClr>
                <a:srgbClr val="8E0D30"/>
              </a:buClr>
            </a:pPr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sz="2800" dirty="0">
                <a:latin typeface="Times New Roman" panose="02020603050405020304" pitchFamily="18" charset="0"/>
              </a:rPr>
              <a:t>Eliminates certain outcomes</a:t>
            </a:r>
          </a:p>
          <a:p>
            <a:pPr marL="0" indent="0">
              <a:spcBef>
                <a:spcPct val="60000"/>
              </a:spcBef>
              <a:buFontTx/>
              <a:buNone/>
            </a:pPr>
            <a:r>
              <a:rPr lang="en-US" altLang="en-US" dirty="0">
                <a:solidFill>
                  <a:srgbClr val="8E0D30"/>
                </a:solidFill>
                <a:latin typeface="Times New Roman" panose="02020603050405020304" pitchFamily="18" charset="0"/>
              </a:rPr>
              <a:t>3.</a:t>
            </a:r>
            <a:r>
              <a:rPr lang="en-US" altLang="en-US" dirty="0">
                <a:latin typeface="Times New Roman" panose="02020603050405020304" pitchFamily="18" charset="0"/>
              </a:rPr>
              <a:t>   </a:t>
            </a:r>
            <a:r>
              <a:rPr lang="en-US" altLang="en-US" i="1" dirty="0">
                <a:latin typeface="Times New Roman" panose="02020603050405020304" pitchFamily="18" charset="0"/>
              </a:rPr>
              <a:t>P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i="1" dirty="0">
                <a:latin typeface="Times New Roman" panose="02020603050405020304" pitchFamily="18" charset="0"/>
              </a:rPr>
              <a:t>A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</a:rPr>
              <a:t>|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b="1" i="1" dirty="0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</a:rPr>
              <a:t>) </a:t>
            </a:r>
            <a:r>
              <a:rPr lang="en-US" altLang="en-US" sz="4400" baseline="-25000" dirty="0">
                <a:latin typeface="Times New Roman" panose="02020603050405020304" pitchFamily="18" charset="0"/>
              </a:rPr>
              <a:t>=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i="1" u="sng" dirty="0">
                <a:latin typeface="Times New Roman" panose="02020603050405020304" pitchFamily="18" charset="0"/>
              </a:rPr>
              <a:t>P</a:t>
            </a:r>
            <a:r>
              <a:rPr lang="en-US" altLang="en-US" u="sng" dirty="0">
                <a:latin typeface="Times New Roman" panose="02020603050405020304" pitchFamily="18" charset="0"/>
              </a:rPr>
              <a:t>(</a:t>
            </a:r>
            <a:r>
              <a:rPr lang="en-US" altLang="en-US" i="1" u="sng" dirty="0">
                <a:latin typeface="Times New Roman" panose="02020603050405020304" pitchFamily="18" charset="0"/>
              </a:rPr>
              <a:t>A</a:t>
            </a:r>
            <a:r>
              <a:rPr lang="en-US" altLang="en-US" u="sng" dirty="0">
                <a:latin typeface="Times New Roman" panose="02020603050405020304" pitchFamily="18" charset="0"/>
              </a:rPr>
              <a:t> and </a:t>
            </a:r>
            <a:r>
              <a:rPr lang="en-US" altLang="en-US" b="1" i="1" u="sng" dirty="0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u="sng" dirty="0">
                <a:latin typeface="Times New Roman" panose="02020603050405020304" pitchFamily="18" charset="0"/>
              </a:rPr>
              <a:t>)</a:t>
            </a:r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sz="4400" baseline="-25000" dirty="0">
                <a:latin typeface="Times New Roman" panose="02020603050405020304" pitchFamily="18" charset="0"/>
              </a:rPr>
              <a:t>=</a:t>
            </a:r>
            <a:r>
              <a:rPr lang="en-US" altLang="en-US" dirty="0">
                <a:latin typeface="Times New Roman" panose="02020603050405020304" pitchFamily="18" charset="0"/>
              </a:rPr>
              <a:t>  </a:t>
            </a:r>
            <a:r>
              <a:rPr lang="en-US" altLang="en-US" i="1" u="sng" dirty="0">
                <a:latin typeface="Times New Roman" panose="02020603050405020304" pitchFamily="18" charset="0"/>
              </a:rPr>
              <a:t>P</a:t>
            </a:r>
            <a:r>
              <a:rPr lang="en-US" altLang="en-US" u="sng" dirty="0">
                <a:latin typeface="Times New Roman" panose="02020603050405020304" pitchFamily="18" charset="0"/>
              </a:rPr>
              <a:t>(</a:t>
            </a:r>
            <a:r>
              <a:rPr lang="en-US" altLang="en-US" i="1" u="sng" dirty="0">
                <a:latin typeface="Times New Roman" panose="02020603050405020304" pitchFamily="18" charset="0"/>
              </a:rPr>
              <a:t>A</a:t>
            </a:r>
            <a:r>
              <a:rPr lang="en-US" altLang="en-US" u="sng" dirty="0">
                <a:latin typeface="Times New Roman" panose="02020603050405020304" pitchFamily="18" charset="0"/>
              </a:rPr>
              <a:t> </a:t>
            </a:r>
            <a:r>
              <a:rPr lang="en-US" altLang="en-US" sz="2900" u="sng" dirty="0">
                <a:latin typeface="Symbol" panose="05050102010706020507" pitchFamily="18" charset="2"/>
              </a:rPr>
              <a:t> </a:t>
            </a:r>
            <a:r>
              <a:rPr lang="en-US" altLang="en-US" b="1" i="1" u="sng" dirty="0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b="1" u="sng" dirty="0">
                <a:latin typeface="Symbol" panose="05050102010706020507" pitchFamily="18" charset="2"/>
              </a:rPr>
              <a:t>)</a:t>
            </a:r>
            <a:r>
              <a:rPr lang="en-US" altLang="en-US" u="sng" dirty="0">
                <a:latin typeface="Times New Roman" panose="02020603050405020304" pitchFamily="18" charset="0"/>
              </a:rPr>
              <a:t> </a:t>
            </a:r>
            <a:br>
              <a:rPr lang="en-US" altLang="en-US" dirty="0">
                <a:latin typeface="Times New Roman" panose="02020603050405020304" pitchFamily="18" charset="0"/>
              </a:rPr>
            </a:br>
            <a:r>
              <a:rPr lang="en-US" altLang="en-US" dirty="0">
                <a:latin typeface="Times New Roman" panose="02020603050405020304" pitchFamily="18" charset="0"/>
              </a:rPr>
              <a:t>    			 </a:t>
            </a:r>
            <a:r>
              <a:rPr lang="en-US" altLang="en-US" i="1" dirty="0">
                <a:latin typeface="Times New Roman" panose="02020603050405020304" pitchFamily="18" charset="0"/>
              </a:rPr>
              <a:t>P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i="1" dirty="0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</a:rPr>
              <a:t>)	                </a:t>
            </a:r>
            <a:r>
              <a:rPr lang="en-US" altLang="en-US" i="1" dirty="0">
                <a:latin typeface="Times New Roman" panose="02020603050405020304" pitchFamily="18" charset="0"/>
              </a:rPr>
              <a:t>P</a:t>
            </a:r>
            <a:r>
              <a:rPr lang="en-US" altLang="en-US" dirty="0">
                <a:latin typeface="Times New Roman" panose="02020603050405020304" pitchFamily="18" charset="0"/>
              </a:rPr>
              <a:t>(</a:t>
            </a:r>
            <a:r>
              <a:rPr lang="en-US" altLang="en-US" b="1" i="1" dirty="0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dirty="0">
                <a:latin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7609656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reeform 4"/>
          <p:cNvSpPr>
            <a:spLocks/>
          </p:cNvSpPr>
          <p:nvPr/>
        </p:nvSpPr>
        <p:spPr bwMode="auto">
          <a:xfrm>
            <a:off x="904875" y="2411413"/>
            <a:ext cx="4457700" cy="2268537"/>
          </a:xfrm>
          <a:custGeom>
            <a:avLst/>
            <a:gdLst>
              <a:gd name="T0" fmla="*/ 0 w 2808"/>
              <a:gd name="T1" fmla="*/ 2147483647 h 1429"/>
              <a:gd name="T2" fmla="*/ 2147483647 w 2808"/>
              <a:gd name="T3" fmla="*/ 2147483647 h 1429"/>
              <a:gd name="T4" fmla="*/ 2147483647 w 2808"/>
              <a:gd name="T5" fmla="*/ 0 h 1429"/>
              <a:gd name="T6" fmla="*/ 0 w 2808"/>
              <a:gd name="T7" fmla="*/ 0 h 1429"/>
              <a:gd name="T8" fmla="*/ 0 w 2808"/>
              <a:gd name="T9" fmla="*/ 2147483647 h 1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08"/>
              <a:gd name="T16" fmla="*/ 0 h 1429"/>
              <a:gd name="T17" fmla="*/ 2808 w 2808"/>
              <a:gd name="T18" fmla="*/ 1429 h 14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08" h="1429">
                <a:moveTo>
                  <a:pt x="0" y="1428"/>
                </a:moveTo>
                <a:lnTo>
                  <a:pt x="2807" y="1428"/>
                </a:lnTo>
                <a:lnTo>
                  <a:pt x="2807" y="0"/>
                </a:lnTo>
                <a:lnTo>
                  <a:pt x="0" y="0"/>
                </a:lnTo>
                <a:lnTo>
                  <a:pt x="0" y="1428"/>
                </a:lnTo>
              </a:path>
            </a:pathLst>
          </a:custGeom>
          <a:solidFill>
            <a:srgbClr val="FFF1CE"/>
          </a:solidFill>
          <a:ln w="50800" cap="rnd" cmpd="sng">
            <a:solidFill>
              <a:srgbClr val="FFCC4B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4800600" y="4038600"/>
            <a:ext cx="515938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900" b="1" i="1">
                <a:latin typeface="Arial" panose="020B0604020202020204" pitchFamily="34" charset="0"/>
              </a:rPr>
              <a:t>S</a:t>
            </a:r>
          </a:p>
        </p:txBody>
      </p:sp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3873500" y="2562225"/>
            <a:ext cx="12319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100" b="1">
                <a:latin typeface="Arial" panose="020B0604020202020204" pitchFamily="34" charset="0"/>
              </a:rPr>
              <a:t>Black</a:t>
            </a:r>
          </a:p>
        </p:txBody>
      </p:sp>
      <p:sp>
        <p:nvSpPr>
          <p:cNvPr id="56325" name="Freeform 5"/>
          <p:cNvSpPr>
            <a:spLocks/>
          </p:cNvSpPr>
          <p:nvPr/>
        </p:nvSpPr>
        <p:spPr bwMode="auto">
          <a:xfrm>
            <a:off x="2833688" y="2859088"/>
            <a:ext cx="1341437" cy="1333500"/>
          </a:xfrm>
          <a:custGeom>
            <a:avLst/>
            <a:gdLst>
              <a:gd name="T0" fmla="*/ 0 w 845"/>
              <a:gd name="T1" fmla="*/ 1058465714 h 840"/>
              <a:gd name="T2" fmla="*/ 12599982 w 845"/>
              <a:gd name="T3" fmla="*/ 899696710 h 840"/>
              <a:gd name="T4" fmla="*/ 50403104 w 845"/>
              <a:gd name="T5" fmla="*/ 743446870 h 840"/>
              <a:gd name="T6" fmla="*/ 105846542 w 845"/>
              <a:gd name="T7" fmla="*/ 599797212 h 840"/>
              <a:gd name="T8" fmla="*/ 189010850 w 845"/>
              <a:gd name="T9" fmla="*/ 461189452 h 840"/>
              <a:gd name="T10" fmla="*/ 282257412 w 845"/>
              <a:gd name="T11" fmla="*/ 335181577 h 840"/>
              <a:gd name="T12" fmla="*/ 403224832 w 845"/>
              <a:gd name="T13" fmla="*/ 226814096 h 840"/>
              <a:gd name="T14" fmla="*/ 534272970 w 845"/>
              <a:gd name="T15" fmla="*/ 138609397 h 840"/>
              <a:gd name="T16" fmla="*/ 672880678 w 845"/>
              <a:gd name="T17" fmla="*/ 70564379 h 840"/>
              <a:gd name="T18" fmla="*/ 824089953 w 845"/>
              <a:gd name="T19" fmla="*/ 20161250 h 840"/>
              <a:gd name="T20" fmla="*/ 980339736 w 845"/>
              <a:gd name="T21" fmla="*/ 0 h 840"/>
              <a:gd name="T22" fmla="*/ 1144150577 w 845"/>
              <a:gd name="T23" fmla="*/ 0 h 840"/>
              <a:gd name="T24" fmla="*/ 1295359852 w 845"/>
              <a:gd name="T25" fmla="*/ 20161250 h 840"/>
              <a:gd name="T26" fmla="*/ 1454128797 w 845"/>
              <a:gd name="T27" fmla="*/ 70564379 h 840"/>
              <a:gd name="T28" fmla="*/ 1590217145 w 845"/>
              <a:gd name="T29" fmla="*/ 138609397 h 840"/>
              <a:gd name="T30" fmla="*/ 1723786528 w 845"/>
              <a:gd name="T31" fmla="*/ 226814096 h 840"/>
              <a:gd name="T32" fmla="*/ 1842233000 w 845"/>
              <a:gd name="T33" fmla="*/ 335181577 h 840"/>
              <a:gd name="T34" fmla="*/ 1937998874 w 845"/>
              <a:gd name="T35" fmla="*/ 461189452 h 840"/>
              <a:gd name="T36" fmla="*/ 2018643821 w 845"/>
              <a:gd name="T37" fmla="*/ 599797212 h 840"/>
              <a:gd name="T38" fmla="*/ 2076608170 w 845"/>
              <a:gd name="T39" fmla="*/ 743446870 h 840"/>
              <a:gd name="T40" fmla="*/ 2114409695 w 845"/>
              <a:gd name="T41" fmla="*/ 899696710 h 840"/>
              <a:gd name="T42" fmla="*/ 2127011261 w 845"/>
              <a:gd name="T43" fmla="*/ 1058465714 h 840"/>
              <a:gd name="T44" fmla="*/ 2114409695 w 845"/>
              <a:gd name="T45" fmla="*/ 1214715356 h 840"/>
              <a:gd name="T46" fmla="*/ 2076608170 w 845"/>
              <a:gd name="T47" fmla="*/ 1373485948 h 840"/>
              <a:gd name="T48" fmla="*/ 2018643821 w 845"/>
              <a:gd name="T49" fmla="*/ 1517134018 h 840"/>
              <a:gd name="T50" fmla="*/ 1937998874 w 845"/>
              <a:gd name="T51" fmla="*/ 1655743366 h 840"/>
              <a:gd name="T52" fmla="*/ 1842233000 w 845"/>
              <a:gd name="T53" fmla="*/ 1781751538 h 840"/>
              <a:gd name="T54" fmla="*/ 1723786528 w 845"/>
              <a:gd name="T55" fmla="*/ 1887598070 h 840"/>
              <a:gd name="T56" fmla="*/ 1590217145 w 845"/>
              <a:gd name="T57" fmla="*/ 1975802719 h 840"/>
              <a:gd name="T58" fmla="*/ 1454128797 w 845"/>
              <a:gd name="T59" fmla="*/ 2046367074 h 840"/>
              <a:gd name="T60" fmla="*/ 1295359852 w 845"/>
              <a:gd name="T61" fmla="*/ 2089210512 h 840"/>
              <a:gd name="T62" fmla="*/ 1144150577 w 845"/>
              <a:gd name="T63" fmla="*/ 2114412067 h 840"/>
              <a:gd name="T64" fmla="*/ 980339736 w 845"/>
              <a:gd name="T65" fmla="*/ 2114412067 h 840"/>
              <a:gd name="T66" fmla="*/ 824089953 w 845"/>
              <a:gd name="T67" fmla="*/ 2089210512 h 840"/>
              <a:gd name="T68" fmla="*/ 672880678 w 845"/>
              <a:gd name="T69" fmla="*/ 2046367074 h 840"/>
              <a:gd name="T70" fmla="*/ 534272970 w 845"/>
              <a:gd name="T71" fmla="*/ 1975802719 h 840"/>
              <a:gd name="T72" fmla="*/ 403224832 w 845"/>
              <a:gd name="T73" fmla="*/ 1887598070 h 840"/>
              <a:gd name="T74" fmla="*/ 282257412 w 845"/>
              <a:gd name="T75" fmla="*/ 1781751538 h 840"/>
              <a:gd name="T76" fmla="*/ 189010850 w 845"/>
              <a:gd name="T77" fmla="*/ 1655743366 h 840"/>
              <a:gd name="T78" fmla="*/ 105846542 w 845"/>
              <a:gd name="T79" fmla="*/ 1517134018 h 840"/>
              <a:gd name="T80" fmla="*/ 50403104 w 845"/>
              <a:gd name="T81" fmla="*/ 1373485948 h 840"/>
              <a:gd name="T82" fmla="*/ 12599982 w 845"/>
              <a:gd name="T83" fmla="*/ 1214715356 h 840"/>
              <a:gd name="T84" fmla="*/ 0 w 845"/>
              <a:gd name="T85" fmla="*/ 1058465714 h 84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845"/>
              <a:gd name="T130" fmla="*/ 0 h 840"/>
              <a:gd name="T131" fmla="*/ 845 w 845"/>
              <a:gd name="T132" fmla="*/ 840 h 84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845" h="840">
                <a:moveTo>
                  <a:pt x="0" y="420"/>
                </a:moveTo>
                <a:lnTo>
                  <a:pt x="5" y="357"/>
                </a:lnTo>
                <a:lnTo>
                  <a:pt x="20" y="295"/>
                </a:lnTo>
                <a:lnTo>
                  <a:pt x="42" y="238"/>
                </a:lnTo>
                <a:lnTo>
                  <a:pt x="75" y="183"/>
                </a:lnTo>
                <a:lnTo>
                  <a:pt x="112" y="133"/>
                </a:lnTo>
                <a:lnTo>
                  <a:pt x="160" y="90"/>
                </a:lnTo>
                <a:lnTo>
                  <a:pt x="212" y="55"/>
                </a:lnTo>
                <a:lnTo>
                  <a:pt x="267" y="28"/>
                </a:lnTo>
                <a:lnTo>
                  <a:pt x="327" y="8"/>
                </a:lnTo>
                <a:lnTo>
                  <a:pt x="389" y="0"/>
                </a:lnTo>
                <a:lnTo>
                  <a:pt x="454" y="0"/>
                </a:lnTo>
                <a:lnTo>
                  <a:pt x="514" y="8"/>
                </a:lnTo>
                <a:lnTo>
                  <a:pt x="577" y="28"/>
                </a:lnTo>
                <a:lnTo>
                  <a:pt x="631" y="55"/>
                </a:lnTo>
                <a:lnTo>
                  <a:pt x="684" y="90"/>
                </a:lnTo>
                <a:lnTo>
                  <a:pt x="731" y="133"/>
                </a:lnTo>
                <a:lnTo>
                  <a:pt x="769" y="183"/>
                </a:lnTo>
                <a:lnTo>
                  <a:pt x="801" y="238"/>
                </a:lnTo>
                <a:lnTo>
                  <a:pt x="824" y="295"/>
                </a:lnTo>
                <a:lnTo>
                  <a:pt x="839" y="357"/>
                </a:lnTo>
                <a:lnTo>
                  <a:pt x="844" y="420"/>
                </a:lnTo>
                <a:lnTo>
                  <a:pt x="839" y="482"/>
                </a:lnTo>
                <a:lnTo>
                  <a:pt x="824" y="545"/>
                </a:lnTo>
                <a:lnTo>
                  <a:pt x="801" y="602"/>
                </a:lnTo>
                <a:lnTo>
                  <a:pt x="769" y="657"/>
                </a:lnTo>
                <a:lnTo>
                  <a:pt x="731" y="707"/>
                </a:lnTo>
                <a:lnTo>
                  <a:pt x="684" y="749"/>
                </a:lnTo>
                <a:lnTo>
                  <a:pt x="631" y="784"/>
                </a:lnTo>
                <a:lnTo>
                  <a:pt x="577" y="812"/>
                </a:lnTo>
                <a:lnTo>
                  <a:pt x="514" y="829"/>
                </a:lnTo>
                <a:lnTo>
                  <a:pt x="454" y="839"/>
                </a:lnTo>
                <a:lnTo>
                  <a:pt x="389" y="839"/>
                </a:lnTo>
                <a:lnTo>
                  <a:pt x="327" y="829"/>
                </a:lnTo>
                <a:lnTo>
                  <a:pt x="267" y="812"/>
                </a:lnTo>
                <a:lnTo>
                  <a:pt x="212" y="784"/>
                </a:lnTo>
                <a:lnTo>
                  <a:pt x="160" y="749"/>
                </a:lnTo>
                <a:lnTo>
                  <a:pt x="112" y="707"/>
                </a:lnTo>
                <a:lnTo>
                  <a:pt x="75" y="657"/>
                </a:lnTo>
                <a:lnTo>
                  <a:pt x="42" y="602"/>
                </a:lnTo>
                <a:lnTo>
                  <a:pt x="20" y="545"/>
                </a:lnTo>
                <a:lnTo>
                  <a:pt x="5" y="482"/>
                </a:lnTo>
                <a:lnTo>
                  <a:pt x="0" y="42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6" name="Freeform 6"/>
          <p:cNvSpPr>
            <a:spLocks/>
          </p:cNvSpPr>
          <p:nvPr/>
        </p:nvSpPr>
        <p:spPr bwMode="auto">
          <a:xfrm>
            <a:off x="2092325" y="2859088"/>
            <a:ext cx="1336675" cy="1333500"/>
          </a:xfrm>
          <a:custGeom>
            <a:avLst/>
            <a:gdLst>
              <a:gd name="T0" fmla="*/ 0 w 842"/>
              <a:gd name="T1" fmla="*/ 1058465714 h 840"/>
              <a:gd name="T2" fmla="*/ 12601574 w 842"/>
              <a:gd name="T3" fmla="*/ 899696710 h 840"/>
              <a:gd name="T4" fmla="*/ 45362812 w 842"/>
              <a:gd name="T5" fmla="*/ 743446870 h 840"/>
              <a:gd name="T6" fmla="*/ 100806246 w 842"/>
              <a:gd name="T7" fmla="*/ 599797212 h 840"/>
              <a:gd name="T8" fmla="*/ 183972196 w 842"/>
              <a:gd name="T9" fmla="*/ 461189452 h 840"/>
              <a:gd name="T10" fmla="*/ 284778467 w 842"/>
              <a:gd name="T11" fmla="*/ 335181577 h 840"/>
              <a:gd name="T12" fmla="*/ 398184671 w 842"/>
              <a:gd name="T13" fmla="*/ 226814096 h 840"/>
              <a:gd name="T14" fmla="*/ 529232857 w 842"/>
              <a:gd name="T15" fmla="*/ 138609397 h 840"/>
              <a:gd name="T16" fmla="*/ 672882516 w 842"/>
              <a:gd name="T17" fmla="*/ 70564379 h 840"/>
              <a:gd name="T18" fmla="*/ 824091847 w 842"/>
              <a:gd name="T19" fmla="*/ 20161250 h 840"/>
              <a:gd name="T20" fmla="*/ 982861049 w 842"/>
              <a:gd name="T21" fmla="*/ 0 h 840"/>
              <a:gd name="T22" fmla="*/ 1139110692 w 842"/>
              <a:gd name="T23" fmla="*/ 0 h 840"/>
              <a:gd name="T24" fmla="*/ 1295360334 w 842"/>
              <a:gd name="T25" fmla="*/ 20161250 h 840"/>
              <a:gd name="T26" fmla="*/ 1446569665 w 842"/>
              <a:gd name="T27" fmla="*/ 70564379 h 840"/>
              <a:gd name="T28" fmla="*/ 1592738685 w 842"/>
              <a:gd name="T29" fmla="*/ 138609397 h 840"/>
              <a:gd name="T30" fmla="*/ 1723787169 w 842"/>
              <a:gd name="T31" fmla="*/ 226814096 h 840"/>
              <a:gd name="T32" fmla="*/ 1837194961 w 842"/>
              <a:gd name="T33" fmla="*/ 335181577 h 840"/>
              <a:gd name="T34" fmla="*/ 1938001182 w 842"/>
              <a:gd name="T35" fmla="*/ 461189452 h 840"/>
              <a:gd name="T36" fmla="*/ 2013605847 w 842"/>
              <a:gd name="T37" fmla="*/ 599797212 h 840"/>
              <a:gd name="T38" fmla="*/ 2076608942 w 842"/>
              <a:gd name="T39" fmla="*/ 743446870 h 840"/>
              <a:gd name="T40" fmla="*/ 2106850808 w 842"/>
              <a:gd name="T41" fmla="*/ 899696710 h 840"/>
              <a:gd name="T42" fmla="*/ 2119452379 w 842"/>
              <a:gd name="T43" fmla="*/ 1058465714 h 840"/>
              <a:gd name="T44" fmla="*/ 2106850808 w 842"/>
              <a:gd name="T45" fmla="*/ 1214715356 h 840"/>
              <a:gd name="T46" fmla="*/ 2076608942 w 842"/>
              <a:gd name="T47" fmla="*/ 1373485948 h 840"/>
              <a:gd name="T48" fmla="*/ 2013605847 w 842"/>
              <a:gd name="T49" fmla="*/ 1517134018 h 840"/>
              <a:gd name="T50" fmla="*/ 1938001182 w 842"/>
              <a:gd name="T51" fmla="*/ 1655743366 h 840"/>
              <a:gd name="T52" fmla="*/ 1837194961 w 842"/>
              <a:gd name="T53" fmla="*/ 1781751538 h 840"/>
              <a:gd name="T54" fmla="*/ 1723787169 w 842"/>
              <a:gd name="T55" fmla="*/ 1887598070 h 840"/>
              <a:gd name="T56" fmla="*/ 1592738685 w 842"/>
              <a:gd name="T57" fmla="*/ 1975802719 h 840"/>
              <a:gd name="T58" fmla="*/ 1446569665 w 842"/>
              <a:gd name="T59" fmla="*/ 2046367074 h 840"/>
              <a:gd name="T60" fmla="*/ 1295360334 w 842"/>
              <a:gd name="T61" fmla="*/ 2089210512 h 840"/>
              <a:gd name="T62" fmla="*/ 1139110692 w 842"/>
              <a:gd name="T63" fmla="*/ 2114412067 h 840"/>
              <a:gd name="T64" fmla="*/ 982861049 w 842"/>
              <a:gd name="T65" fmla="*/ 2114412067 h 840"/>
              <a:gd name="T66" fmla="*/ 824091847 w 842"/>
              <a:gd name="T67" fmla="*/ 2089210512 h 840"/>
              <a:gd name="T68" fmla="*/ 672882516 w 842"/>
              <a:gd name="T69" fmla="*/ 2046367074 h 840"/>
              <a:gd name="T70" fmla="*/ 529232857 w 842"/>
              <a:gd name="T71" fmla="*/ 1975802719 h 840"/>
              <a:gd name="T72" fmla="*/ 398184671 w 842"/>
              <a:gd name="T73" fmla="*/ 1887598070 h 840"/>
              <a:gd name="T74" fmla="*/ 284778467 w 842"/>
              <a:gd name="T75" fmla="*/ 1781751538 h 840"/>
              <a:gd name="T76" fmla="*/ 183972196 w 842"/>
              <a:gd name="T77" fmla="*/ 1655743366 h 840"/>
              <a:gd name="T78" fmla="*/ 100806246 w 842"/>
              <a:gd name="T79" fmla="*/ 1517134018 h 840"/>
              <a:gd name="T80" fmla="*/ 45362812 w 842"/>
              <a:gd name="T81" fmla="*/ 1373485948 h 840"/>
              <a:gd name="T82" fmla="*/ 12601574 w 842"/>
              <a:gd name="T83" fmla="*/ 1214715356 h 840"/>
              <a:gd name="T84" fmla="*/ 0 w 842"/>
              <a:gd name="T85" fmla="*/ 1058465714 h 84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842"/>
              <a:gd name="T130" fmla="*/ 0 h 840"/>
              <a:gd name="T131" fmla="*/ 842 w 842"/>
              <a:gd name="T132" fmla="*/ 840 h 84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842" h="840">
                <a:moveTo>
                  <a:pt x="0" y="420"/>
                </a:moveTo>
                <a:lnTo>
                  <a:pt x="5" y="357"/>
                </a:lnTo>
                <a:lnTo>
                  <a:pt x="18" y="295"/>
                </a:lnTo>
                <a:lnTo>
                  <a:pt x="40" y="238"/>
                </a:lnTo>
                <a:lnTo>
                  <a:pt x="73" y="183"/>
                </a:lnTo>
                <a:lnTo>
                  <a:pt x="113" y="133"/>
                </a:lnTo>
                <a:lnTo>
                  <a:pt x="158" y="90"/>
                </a:lnTo>
                <a:lnTo>
                  <a:pt x="210" y="55"/>
                </a:lnTo>
                <a:lnTo>
                  <a:pt x="267" y="28"/>
                </a:lnTo>
                <a:lnTo>
                  <a:pt x="327" y="8"/>
                </a:lnTo>
                <a:lnTo>
                  <a:pt x="390" y="0"/>
                </a:lnTo>
                <a:lnTo>
                  <a:pt x="452" y="0"/>
                </a:lnTo>
                <a:lnTo>
                  <a:pt x="514" y="8"/>
                </a:lnTo>
                <a:lnTo>
                  <a:pt x="574" y="28"/>
                </a:lnTo>
                <a:lnTo>
                  <a:pt x="632" y="55"/>
                </a:lnTo>
                <a:lnTo>
                  <a:pt x="684" y="90"/>
                </a:lnTo>
                <a:lnTo>
                  <a:pt x="729" y="133"/>
                </a:lnTo>
                <a:lnTo>
                  <a:pt x="769" y="183"/>
                </a:lnTo>
                <a:lnTo>
                  <a:pt x="799" y="238"/>
                </a:lnTo>
                <a:lnTo>
                  <a:pt x="824" y="295"/>
                </a:lnTo>
                <a:lnTo>
                  <a:pt x="836" y="357"/>
                </a:lnTo>
                <a:lnTo>
                  <a:pt x="841" y="420"/>
                </a:lnTo>
                <a:lnTo>
                  <a:pt x="836" y="482"/>
                </a:lnTo>
                <a:lnTo>
                  <a:pt x="824" y="545"/>
                </a:lnTo>
                <a:lnTo>
                  <a:pt x="799" y="602"/>
                </a:lnTo>
                <a:lnTo>
                  <a:pt x="769" y="657"/>
                </a:lnTo>
                <a:lnTo>
                  <a:pt x="729" y="707"/>
                </a:lnTo>
                <a:lnTo>
                  <a:pt x="684" y="749"/>
                </a:lnTo>
                <a:lnTo>
                  <a:pt x="632" y="784"/>
                </a:lnTo>
                <a:lnTo>
                  <a:pt x="574" y="812"/>
                </a:lnTo>
                <a:lnTo>
                  <a:pt x="514" y="829"/>
                </a:lnTo>
                <a:lnTo>
                  <a:pt x="452" y="839"/>
                </a:lnTo>
                <a:lnTo>
                  <a:pt x="390" y="839"/>
                </a:lnTo>
                <a:lnTo>
                  <a:pt x="327" y="829"/>
                </a:lnTo>
                <a:lnTo>
                  <a:pt x="267" y="812"/>
                </a:lnTo>
                <a:lnTo>
                  <a:pt x="210" y="784"/>
                </a:lnTo>
                <a:lnTo>
                  <a:pt x="158" y="749"/>
                </a:lnTo>
                <a:lnTo>
                  <a:pt x="113" y="707"/>
                </a:lnTo>
                <a:lnTo>
                  <a:pt x="73" y="657"/>
                </a:lnTo>
                <a:lnTo>
                  <a:pt x="40" y="602"/>
                </a:lnTo>
                <a:lnTo>
                  <a:pt x="18" y="545"/>
                </a:lnTo>
                <a:lnTo>
                  <a:pt x="5" y="482"/>
                </a:lnTo>
                <a:lnTo>
                  <a:pt x="0" y="420"/>
                </a:lnTo>
              </a:path>
            </a:pathLst>
          </a:custGeom>
          <a:noFill/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1524000" y="2562225"/>
            <a:ext cx="90328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100" b="1">
                <a:solidFill>
                  <a:srgbClr val="DD4D27"/>
                </a:solidFill>
                <a:latin typeface="Arial" panose="020B0604020202020204" pitchFamily="34" charset="0"/>
              </a:rPr>
              <a:t>Ace</a:t>
            </a:r>
          </a:p>
        </p:txBody>
      </p:sp>
      <p:sp>
        <p:nvSpPr>
          <p:cNvPr id="56328" name="Freeform 8"/>
          <p:cNvSpPr>
            <a:spLocks/>
          </p:cNvSpPr>
          <p:nvPr/>
        </p:nvSpPr>
        <p:spPr bwMode="auto">
          <a:xfrm>
            <a:off x="2759075" y="2855913"/>
            <a:ext cx="669925" cy="1341437"/>
          </a:xfrm>
          <a:custGeom>
            <a:avLst/>
            <a:gdLst>
              <a:gd name="T0" fmla="*/ 0 w 422"/>
              <a:gd name="T1" fmla="*/ 0 h 845"/>
              <a:gd name="T2" fmla="*/ 151209381 w 422"/>
              <a:gd name="T3" fmla="*/ 12599982 h 845"/>
              <a:gd name="T4" fmla="*/ 299899400 w 422"/>
              <a:gd name="T5" fmla="*/ 42841847 h 845"/>
              <a:gd name="T6" fmla="*/ 446068519 w 422"/>
              <a:gd name="T7" fmla="*/ 93244951 h 845"/>
              <a:gd name="T8" fmla="*/ 577116606 w 422"/>
              <a:gd name="T9" fmla="*/ 168849613 h 845"/>
              <a:gd name="T10" fmla="*/ 698084072 w 422"/>
              <a:gd name="T11" fmla="*/ 257055867 h 845"/>
              <a:gd name="T12" fmla="*/ 803930603 w 422"/>
              <a:gd name="T13" fmla="*/ 365421720 h 845"/>
              <a:gd name="T14" fmla="*/ 892135451 w 422"/>
              <a:gd name="T15" fmla="*/ 491429548 h 845"/>
              <a:gd name="T16" fmla="*/ 967740117 w 422"/>
              <a:gd name="T17" fmla="*/ 622477587 h 845"/>
              <a:gd name="T18" fmla="*/ 1018143227 w 422"/>
              <a:gd name="T19" fmla="*/ 761086882 h 845"/>
              <a:gd name="T20" fmla="*/ 1048385094 w 422"/>
              <a:gd name="T21" fmla="*/ 912296356 h 845"/>
              <a:gd name="T22" fmla="*/ 1060986665 w 422"/>
              <a:gd name="T23" fmla="*/ 1063505631 h 845"/>
              <a:gd name="T24" fmla="*/ 1048385094 w 422"/>
              <a:gd name="T25" fmla="*/ 1214714906 h 845"/>
              <a:gd name="T26" fmla="*/ 1018143227 w 422"/>
              <a:gd name="T27" fmla="*/ 1358362923 h 845"/>
              <a:gd name="T28" fmla="*/ 967740117 w 422"/>
              <a:gd name="T29" fmla="*/ 1502012528 h 845"/>
              <a:gd name="T30" fmla="*/ 892135451 w 422"/>
              <a:gd name="T31" fmla="*/ 1635579927 h 845"/>
              <a:gd name="T32" fmla="*/ 803930603 w 422"/>
              <a:gd name="T33" fmla="*/ 1754028383 h 845"/>
              <a:gd name="T34" fmla="*/ 698084072 w 422"/>
              <a:gd name="T35" fmla="*/ 1862394236 h 845"/>
              <a:gd name="T36" fmla="*/ 577116606 w 422"/>
              <a:gd name="T37" fmla="*/ 1955640750 h 845"/>
              <a:gd name="T38" fmla="*/ 446068519 w 422"/>
              <a:gd name="T39" fmla="*/ 2026205078 h 845"/>
              <a:gd name="T40" fmla="*/ 299899400 w 422"/>
              <a:gd name="T41" fmla="*/ 2081648479 h 845"/>
              <a:gd name="T42" fmla="*/ 151209381 w 422"/>
              <a:gd name="T43" fmla="*/ 2114409695 h 845"/>
              <a:gd name="T44" fmla="*/ 0 w 422"/>
              <a:gd name="T45" fmla="*/ 2127011261 h 84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22"/>
              <a:gd name="T70" fmla="*/ 0 h 845"/>
              <a:gd name="T71" fmla="*/ 422 w 422"/>
              <a:gd name="T72" fmla="*/ 845 h 845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22" h="845">
                <a:moveTo>
                  <a:pt x="0" y="0"/>
                </a:moveTo>
                <a:lnTo>
                  <a:pt x="60" y="5"/>
                </a:lnTo>
                <a:lnTo>
                  <a:pt x="119" y="17"/>
                </a:lnTo>
                <a:lnTo>
                  <a:pt x="177" y="37"/>
                </a:lnTo>
                <a:lnTo>
                  <a:pt x="229" y="67"/>
                </a:lnTo>
                <a:lnTo>
                  <a:pt x="277" y="102"/>
                </a:lnTo>
                <a:lnTo>
                  <a:pt x="319" y="145"/>
                </a:lnTo>
                <a:lnTo>
                  <a:pt x="354" y="195"/>
                </a:lnTo>
                <a:lnTo>
                  <a:pt x="384" y="247"/>
                </a:lnTo>
                <a:lnTo>
                  <a:pt x="404" y="302"/>
                </a:lnTo>
                <a:lnTo>
                  <a:pt x="416" y="362"/>
                </a:lnTo>
                <a:lnTo>
                  <a:pt x="421" y="422"/>
                </a:lnTo>
                <a:lnTo>
                  <a:pt x="416" y="482"/>
                </a:lnTo>
                <a:lnTo>
                  <a:pt x="404" y="539"/>
                </a:lnTo>
                <a:lnTo>
                  <a:pt x="384" y="596"/>
                </a:lnTo>
                <a:lnTo>
                  <a:pt x="354" y="649"/>
                </a:lnTo>
                <a:lnTo>
                  <a:pt x="319" y="696"/>
                </a:lnTo>
                <a:lnTo>
                  <a:pt x="277" y="739"/>
                </a:lnTo>
                <a:lnTo>
                  <a:pt x="229" y="776"/>
                </a:lnTo>
                <a:lnTo>
                  <a:pt x="177" y="804"/>
                </a:lnTo>
                <a:lnTo>
                  <a:pt x="119" y="826"/>
                </a:lnTo>
                <a:lnTo>
                  <a:pt x="60" y="839"/>
                </a:lnTo>
                <a:lnTo>
                  <a:pt x="0" y="844"/>
                </a:lnTo>
              </a:path>
            </a:pathLst>
          </a:custGeom>
          <a:noFill/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9" name="Freeform 9"/>
          <p:cNvSpPr>
            <a:spLocks/>
          </p:cNvSpPr>
          <p:nvPr/>
        </p:nvSpPr>
        <p:spPr bwMode="auto">
          <a:xfrm>
            <a:off x="2833688" y="2855913"/>
            <a:ext cx="671512" cy="1341437"/>
          </a:xfrm>
          <a:custGeom>
            <a:avLst/>
            <a:gdLst>
              <a:gd name="T0" fmla="*/ 1063505236 w 423"/>
              <a:gd name="T1" fmla="*/ 0 h 845"/>
              <a:gd name="T2" fmla="*/ 912296017 w 423"/>
              <a:gd name="T3" fmla="*/ 12599982 h 845"/>
              <a:gd name="T4" fmla="*/ 761086600 w 423"/>
              <a:gd name="T5" fmla="*/ 42841847 h 845"/>
              <a:gd name="T6" fmla="*/ 622477355 w 423"/>
              <a:gd name="T7" fmla="*/ 93244951 h 845"/>
              <a:gd name="T8" fmla="*/ 491429366 w 423"/>
              <a:gd name="T9" fmla="*/ 168849613 h 845"/>
              <a:gd name="T10" fmla="*/ 365421584 w 423"/>
              <a:gd name="T11" fmla="*/ 257055867 h 845"/>
              <a:gd name="T12" fmla="*/ 257055771 w 423"/>
              <a:gd name="T13" fmla="*/ 365421720 h 845"/>
              <a:gd name="T14" fmla="*/ 168849550 w 423"/>
              <a:gd name="T15" fmla="*/ 491429548 h 845"/>
              <a:gd name="T16" fmla="*/ 93244916 w 423"/>
              <a:gd name="T17" fmla="*/ 622477587 h 845"/>
              <a:gd name="T18" fmla="*/ 42841831 w 423"/>
              <a:gd name="T19" fmla="*/ 761086882 h 845"/>
              <a:gd name="T20" fmla="*/ 12599978 w 423"/>
              <a:gd name="T21" fmla="*/ 912296356 h 845"/>
              <a:gd name="T22" fmla="*/ 0 w 423"/>
              <a:gd name="T23" fmla="*/ 1063505631 h 845"/>
              <a:gd name="T24" fmla="*/ 12599978 w 423"/>
              <a:gd name="T25" fmla="*/ 1214714906 h 845"/>
              <a:gd name="T26" fmla="*/ 42841831 w 423"/>
              <a:gd name="T27" fmla="*/ 1358362923 h 845"/>
              <a:gd name="T28" fmla="*/ 93244916 w 423"/>
              <a:gd name="T29" fmla="*/ 1502012528 h 845"/>
              <a:gd name="T30" fmla="*/ 168849550 w 423"/>
              <a:gd name="T31" fmla="*/ 1635579927 h 845"/>
              <a:gd name="T32" fmla="*/ 257055771 w 423"/>
              <a:gd name="T33" fmla="*/ 1754028383 h 845"/>
              <a:gd name="T34" fmla="*/ 365421584 w 423"/>
              <a:gd name="T35" fmla="*/ 1862394236 h 845"/>
              <a:gd name="T36" fmla="*/ 491429366 w 423"/>
              <a:gd name="T37" fmla="*/ 1955640750 h 845"/>
              <a:gd name="T38" fmla="*/ 622477355 w 423"/>
              <a:gd name="T39" fmla="*/ 2026205078 h 845"/>
              <a:gd name="T40" fmla="*/ 761086600 w 423"/>
              <a:gd name="T41" fmla="*/ 2081648479 h 845"/>
              <a:gd name="T42" fmla="*/ 912296017 w 423"/>
              <a:gd name="T43" fmla="*/ 2114409695 h 845"/>
              <a:gd name="T44" fmla="*/ 1063505236 w 423"/>
              <a:gd name="T45" fmla="*/ 2127011261 h 84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23"/>
              <a:gd name="T70" fmla="*/ 0 h 845"/>
              <a:gd name="T71" fmla="*/ 423 w 423"/>
              <a:gd name="T72" fmla="*/ 845 h 845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23" h="845">
                <a:moveTo>
                  <a:pt x="422" y="0"/>
                </a:moveTo>
                <a:lnTo>
                  <a:pt x="362" y="5"/>
                </a:lnTo>
                <a:lnTo>
                  <a:pt x="302" y="17"/>
                </a:lnTo>
                <a:lnTo>
                  <a:pt x="247" y="37"/>
                </a:lnTo>
                <a:lnTo>
                  <a:pt x="195" y="67"/>
                </a:lnTo>
                <a:lnTo>
                  <a:pt x="145" y="102"/>
                </a:lnTo>
                <a:lnTo>
                  <a:pt x="102" y="145"/>
                </a:lnTo>
                <a:lnTo>
                  <a:pt x="67" y="195"/>
                </a:lnTo>
                <a:lnTo>
                  <a:pt x="37" y="247"/>
                </a:lnTo>
                <a:lnTo>
                  <a:pt x="17" y="302"/>
                </a:lnTo>
                <a:lnTo>
                  <a:pt x="5" y="362"/>
                </a:lnTo>
                <a:lnTo>
                  <a:pt x="0" y="422"/>
                </a:lnTo>
                <a:lnTo>
                  <a:pt x="5" y="482"/>
                </a:lnTo>
                <a:lnTo>
                  <a:pt x="17" y="539"/>
                </a:lnTo>
                <a:lnTo>
                  <a:pt x="37" y="596"/>
                </a:lnTo>
                <a:lnTo>
                  <a:pt x="67" y="649"/>
                </a:lnTo>
                <a:lnTo>
                  <a:pt x="102" y="696"/>
                </a:lnTo>
                <a:lnTo>
                  <a:pt x="145" y="739"/>
                </a:lnTo>
                <a:lnTo>
                  <a:pt x="195" y="776"/>
                </a:lnTo>
                <a:lnTo>
                  <a:pt x="247" y="804"/>
                </a:lnTo>
                <a:lnTo>
                  <a:pt x="302" y="826"/>
                </a:lnTo>
                <a:lnTo>
                  <a:pt x="362" y="839"/>
                </a:lnTo>
                <a:lnTo>
                  <a:pt x="422" y="844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Conditional Probability Using Venn Diagram</a:t>
            </a:r>
          </a:p>
        </p:txBody>
      </p:sp>
      <p:sp>
        <p:nvSpPr>
          <p:cNvPr id="47115" name="Freeform 11"/>
          <p:cNvSpPr>
            <a:spLocks/>
          </p:cNvSpPr>
          <p:nvPr/>
        </p:nvSpPr>
        <p:spPr bwMode="auto">
          <a:xfrm>
            <a:off x="3979863" y="3132138"/>
            <a:ext cx="2346325" cy="896937"/>
          </a:xfrm>
          <a:custGeom>
            <a:avLst/>
            <a:gdLst>
              <a:gd name="T0" fmla="*/ 6 w 1478"/>
              <a:gd name="T1" fmla="*/ 172 h 565"/>
              <a:gd name="T2" fmla="*/ 115 w 1478"/>
              <a:gd name="T3" fmla="*/ 113 h 565"/>
              <a:gd name="T4" fmla="*/ 189 w 1478"/>
              <a:gd name="T5" fmla="*/ 86 h 565"/>
              <a:gd name="T6" fmla="*/ 269 w 1478"/>
              <a:gd name="T7" fmla="*/ 58 h 565"/>
              <a:gd name="T8" fmla="*/ 352 w 1478"/>
              <a:gd name="T9" fmla="*/ 38 h 565"/>
              <a:gd name="T10" fmla="*/ 441 w 1478"/>
              <a:gd name="T11" fmla="*/ 21 h 565"/>
              <a:gd name="T12" fmla="*/ 547 w 1478"/>
              <a:gd name="T13" fmla="*/ 8 h 565"/>
              <a:gd name="T14" fmla="*/ 678 w 1478"/>
              <a:gd name="T15" fmla="*/ 0 h 565"/>
              <a:gd name="T16" fmla="*/ 801 w 1478"/>
              <a:gd name="T17" fmla="*/ 4 h 565"/>
              <a:gd name="T18" fmla="*/ 901 w 1478"/>
              <a:gd name="T19" fmla="*/ 16 h 565"/>
              <a:gd name="T20" fmla="*/ 1005 w 1478"/>
              <a:gd name="T21" fmla="*/ 35 h 565"/>
              <a:gd name="T22" fmla="*/ 1093 w 1478"/>
              <a:gd name="T23" fmla="*/ 62 h 565"/>
              <a:gd name="T24" fmla="*/ 1168 w 1478"/>
              <a:gd name="T25" fmla="*/ 104 h 565"/>
              <a:gd name="T26" fmla="*/ 1236 w 1478"/>
              <a:gd name="T27" fmla="*/ 159 h 565"/>
              <a:gd name="T28" fmla="*/ 1283 w 1478"/>
              <a:gd name="T29" fmla="*/ 219 h 565"/>
              <a:gd name="T30" fmla="*/ 1305 w 1478"/>
              <a:gd name="T31" fmla="*/ 257 h 565"/>
              <a:gd name="T32" fmla="*/ 1469 w 1478"/>
              <a:gd name="T33" fmla="*/ 151 h 565"/>
              <a:gd name="T34" fmla="*/ 1437 w 1478"/>
              <a:gd name="T35" fmla="*/ 217 h 565"/>
              <a:gd name="T36" fmla="*/ 1415 w 1478"/>
              <a:gd name="T37" fmla="*/ 288 h 565"/>
              <a:gd name="T38" fmla="*/ 1397 w 1478"/>
              <a:gd name="T39" fmla="*/ 354 h 565"/>
              <a:gd name="T40" fmla="*/ 1388 w 1478"/>
              <a:gd name="T41" fmla="*/ 422 h 565"/>
              <a:gd name="T42" fmla="*/ 1394 w 1478"/>
              <a:gd name="T43" fmla="*/ 514 h 565"/>
              <a:gd name="T44" fmla="*/ 1357 w 1478"/>
              <a:gd name="T45" fmla="*/ 549 h 565"/>
              <a:gd name="T46" fmla="*/ 1292 w 1478"/>
              <a:gd name="T47" fmla="*/ 530 h 565"/>
              <a:gd name="T48" fmla="*/ 1234 w 1478"/>
              <a:gd name="T49" fmla="*/ 520 h 565"/>
              <a:gd name="T50" fmla="*/ 1176 w 1478"/>
              <a:gd name="T51" fmla="*/ 518 h 565"/>
              <a:gd name="T52" fmla="*/ 1111 w 1478"/>
              <a:gd name="T53" fmla="*/ 521 h 565"/>
              <a:gd name="T54" fmla="*/ 1039 w 1478"/>
              <a:gd name="T55" fmla="*/ 537 h 565"/>
              <a:gd name="T56" fmla="*/ 992 w 1478"/>
              <a:gd name="T57" fmla="*/ 506 h 565"/>
              <a:gd name="T58" fmla="*/ 1129 w 1478"/>
              <a:gd name="T59" fmla="*/ 381 h 565"/>
              <a:gd name="T60" fmla="*/ 1070 w 1478"/>
              <a:gd name="T61" fmla="*/ 312 h 565"/>
              <a:gd name="T62" fmla="*/ 995 w 1478"/>
              <a:gd name="T63" fmla="*/ 258 h 565"/>
              <a:gd name="T64" fmla="*/ 933 w 1478"/>
              <a:gd name="T65" fmla="*/ 211 h 565"/>
              <a:gd name="T66" fmla="*/ 850 w 1478"/>
              <a:gd name="T67" fmla="*/ 170 h 565"/>
              <a:gd name="T68" fmla="*/ 762 w 1478"/>
              <a:gd name="T69" fmla="*/ 143 h 565"/>
              <a:gd name="T70" fmla="*/ 674 w 1478"/>
              <a:gd name="T71" fmla="*/ 124 h 565"/>
              <a:gd name="T72" fmla="*/ 570 w 1478"/>
              <a:gd name="T73" fmla="*/ 112 h 565"/>
              <a:gd name="T74" fmla="*/ 469 w 1478"/>
              <a:gd name="T75" fmla="*/ 105 h 565"/>
              <a:gd name="T76" fmla="*/ 344 w 1478"/>
              <a:gd name="T77" fmla="*/ 107 h 565"/>
              <a:gd name="T78" fmla="*/ 244 w 1478"/>
              <a:gd name="T79" fmla="*/ 117 h 565"/>
              <a:gd name="T80" fmla="*/ 175 w 1478"/>
              <a:gd name="T81" fmla="*/ 133 h 565"/>
              <a:gd name="T82" fmla="*/ 103 w 1478"/>
              <a:gd name="T83" fmla="*/ 155 h 56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478" h="565">
                <a:moveTo>
                  <a:pt x="0" y="199"/>
                </a:moveTo>
                <a:lnTo>
                  <a:pt x="6" y="172"/>
                </a:lnTo>
                <a:lnTo>
                  <a:pt x="72" y="133"/>
                </a:lnTo>
                <a:lnTo>
                  <a:pt x="115" y="113"/>
                </a:lnTo>
                <a:lnTo>
                  <a:pt x="155" y="99"/>
                </a:lnTo>
                <a:lnTo>
                  <a:pt x="189" y="86"/>
                </a:lnTo>
                <a:lnTo>
                  <a:pt x="230" y="73"/>
                </a:lnTo>
                <a:lnTo>
                  <a:pt x="269" y="58"/>
                </a:lnTo>
                <a:lnTo>
                  <a:pt x="317" y="47"/>
                </a:lnTo>
                <a:lnTo>
                  <a:pt x="352" y="38"/>
                </a:lnTo>
                <a:lnTo>
                  <a:pt x="391" y="31"/>
                </a:lnTo>
                <a:lnTo>
                  <a:pt x="441" y="21"/>
                </a:lnTo>
                <a:lnTo>
                  <a:pt x="490" y="16"/>
                </a:lnTo>
                <a:lnTo>
                  <a:pt x="547" y="8"/>
                </a:lnTo>
                <a:lnTo>
                  <a:pt x="620" y="2"/>
                </a:lnTo>
                <a:lnTo>
                  <a:pt x="678" y="0"/>
                </a:lnTo>
                <a:lnTo>
                  <a:pt x="728" y="4"/>
                </a:lnTo>
                <a:lnTo>
                  <a:pt x="801" y="4"/>
                </a:lnTo>
                <a:lnTo>
                  <a:pt x="852" y="10"/>
                </a:lnTo>
                <a:lnTo>
                  <a:pt x="901" y="16"/>
                </a:lnTo>
                <a:lnTo>
                  <a:pt x="954" y="23"/>
                </a:lnTo>
                <a:lnTo>
                  <a:pt x="1005" y="35"/>
                </a:lnTo>
                <a:lnTo>
                  <a:pt x="1050" y="48"/>
                </a:lnTo>
                <a:lnTo>
                  <a:pt x="1093" y="62"/>
                </a:lnTo>
                <a:lnTo>
                  <a:pt x="1132" y="83"/>
                </a:lnTo>
                <a:lnTo>
                  <a:pt x="1168" y="104"/>
                </a:lnTo>
                <a:lnTo>
                  <a:pt x="1207" y="127"/>
                </a:lnTo>
                <a:lnTo>
                  <a:pt x="1236" y="159"/>
                </a:lnTo>
                <a:lnTo>
                  <a:pt x="1260" y="185"/>
                </a:lnTo>
                <a:lnTo>
                  <a:pt x="1283" y="219"/>
                </a:lnTo>
                <a:lnTo>
                  <a:pt x="1300" y="244"/>
                </a:lnTo>
                <a:lnTo>
                  <a:pt x="1305" y="257"/>
                </a:lnTo>
                <a:lnTo>
                  <a:pt x="1477" y="117"/>
                </a:lnTo>
                <a:lnTo>
                  <a:pt x="1469" y="151"/>
                </a:lnTo>
                <a:lnTo>
                  <a:pt x="1455" y="185"/>
                </a:lnTo>
                <a:lnTo>
                  <a:pt x="1437" y="217"/>
                </a:lnTo>
                <a:lnTo>
                  <a:pt x="1425" y="251"/>
                </a:lnTo>
                <a:lnTo>
                  <a:pt x="1415" y="288"/>
                </a:lnTo>
                <a:lnTo>
                  <a:pt x="1402" y="324"/>
                </a:lnTo>
                <a:lnTo>
                  <a:pt x="1397" y="354"/>
                </a:lnTo>
                <a:lnTo>
                  <a:pt x="1393" y="391"/>
                </a:lnTo>
                <a:lnTo>
                  <a:pt x="1388" y="422"/>
                </a:lnTo>
                <a:lnTo>
                  <a:pt x="1384" y="467"/>
                </a:lnTo>
                <a:lnTo>
                  <a:pt x="1394" y="514"/>
                </a:lnTo>
                <a:lnTo>
                  <a:pt x="1386" y="564"/>
                </a:lnTo>
                <a:lnTo>
                  <a:pt x="1357" y="549"/>
                </a:lnTo>
                <a:lnTo>
                  <a:pt x="1328" y="539"/>
                </a:lnTo>
                <a:lnTo>
                  <a:pt x="1292" y="530"/>
                </a:lnTo>
                <a:lnTo>
                  <a:pt x="1258" y="520"/>
                </a:lnTo>
                <a:lnTo>
                  <a:pt x="1234" y="520"/>
                </a:lnTo>
                <a:lnTo>
                  <a:pt x="1214" y="519"/>
                </a:lnTo>
                <a:lnTo>
                  <a:pt x="1176" y="518"/>
                </a:lnTo>
                <a:lnTo>
                  <a:pt x="1145" y="520"/>
                </a:lnTo>
                <a:lnTo>
                  <a:pt x="1111" y="521"/>
                </a:lnTo>
                <a:lnTo>
                  <a:pt x="1077" y="530"/>
                </a:lnTo>
                <a:lnTo>
                  <a:pt x="1039" y="537"/>
                </a:lnTo>
                <a:lnTo>
                  <a:pt x="984" y="555"/>
                </a:lnTo>
                <a:lnTo>
                  <a:pt x="992" y="506"/>
                </a:lnTo>
                <a:lnTo>
                  <a:pt x="1139" y="393"/>
                </a:lnTo>
                <a:lnTo>
                  <a:pt x="1129" y="381"/>
                </a:lnTo>
                <a:lnTo>
                  <a:pt x="1097" y="343"/>
                </a:lnTo>
                <a:lnTo>
                  <a:pt x="1070" y="312"/>
                </a:lnTo>
                <a:lnTo>
                  <a:pt x="1026" y="275"/>
                </a:lnTo>
                <a:lnTo>
                  <a:pt x="995" y="258"/>
                </a:lnTo>
                <a:lnTo>
                  <a:pt x="973" y="236"/>
                </a:lnTo>
                <a:lnTo>
                  <a:pt x="933" y="211"/>
                </a:lnTo>
                <a:lnTo>
                  <a:pt x="895" y="190"/>
                </a:lnTo>
                <a:lnTo>
                  <a:pt x="850" y="170"/>
                </a:lnTo>
                <a:lnTo>
                  <a:pt x="808" y="155"/>
                </a:lnTo>
                <a:lnTo>
                  <a:pt x="762" y="143"/>
                </a:lnTo>
                <a:lnTo>
                  <a:pt x="718" y="129"/>
                </a:lnTo>
                <a:lnTo>
                  <a:pt x="674" y="124"/>
                </a:lnTo>
                <a:lnTo>
                  <a:pt x="627" y="117"/>
                </a:lnTo>
                <a:lnTo>
                  <a:pt x="570" y="112"/>
                </a:lnTo>
                <a:lnTo>
                  <a:pt x="524" y="110"/>
                </a:lnTo>
                <a:lnTo>
                  <a:pt x="469" y="105"/>
                </a:lnTo>
                <a:lnTo>
                  <a:pt x="405" y="109"/>
                </a:lnTo>
                <a:lnTo>
                  <a:pt x="344" y="107"/>
                </a:lnTo>
                <a:lnTo>
                  <a:pt x="286" y="116"/>
                </a:lnTo>
                <a:lnTo>
                  <a:pt x="244" y="117"/>
                </a:lnTo>
                <a:lnTo>
                  <a:pt x="204" y="125"/>
                </a:lnTo>
                <a:lnTo>
                  <a:pt x="175" y="133"/>
                </a:lnTo>
                <a:lnTo>
                  <a:pt x="137" y="142"/>
                </a:lnTo>
                <a:lnTo>
                  <a:pt x="103" y="155"/>
                </a:lnTo>
                <a:lnTo>
                  <a:pt x="0" y="199"/>
                </a:lnTo>
              </a:path>
            </a:pathLst>
          </a:custGeom>
          <a:solidFill>
            <a:srgbClr val="6A9000"/>
          </a:solidFill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Arial" charset="0"/>
            </a:endParaRPr>
          </a:p>
        </p:txBody>
      </p:sp>
      <p:sp>
        <p:nvSpPr>
          <p:cNvPr id="56332" name="Freeform 12"/>
          <p:cNvSpPr>
            <a:spLocks/>
          </p:cNvSpPr>
          <p:nvPr/>
        </p:nvSpPr>
        <p:spPr bwMode="auto">
          <a:xfrm>
            <a:off x="3986213" y="3097213"/>
            <a:ext cx="2339975" cy="847725"/>
          </a:xfrm>
          <a:custGeom>
            <a:avLst/>
            <a:gdLst>
              <a:gd name="T0" fmla="*/ 209173792 w 1474"/>
              <a:gd name="T1" fmla="*/ 352821813 h 534"/>
              <a:gd name="T2" fmla="*/ 388104033 w 1474"/>
              <a:gd name="T3" fmla="*/ 262096229 h 534"/>
              <a:gd name="T4" fmla="*/ 574595633 w 1474"/>
              <a:gd name="T5" fmla="*/ 194052786 h 534"/>
              <a:gd name="T6" fmla="*/ 791328999 w 1474"/>
              <a:gd name="T7" fmla="*/ 118448133 h 534"/>
              <a:gd name="T8" fmla="*/ 975301336 w 1474"/>
              <a:gd name="T9" fmla="*/ 83165937 h 534"/>
              <a:gd name="T10" fmla="*/ 1224795929 w 1474"/>
              <a:gd name="T11" fmla="*/ 50403114 h 534"/>
              <a:gd name="T12" fmla="*/ 1565017703 w 1474"/>
              <a:gd name="T13" fmla="*/ 10080623 h 534"/>
              <a:gd name="T14" fmla="*/ 1829633625 w 1474"/>
              <a:gd name="T15" fmla="*/ 5040312 h 534"/>
              <a:gd name="T16" fmla="*/ 2147173207 w 1474"/>
              <a:gd name="T17" fmla="*/ 17641886 h 534"/>
              <a:gd name="T18" fmla="*/ 2147483647 w 1474"/>
              <a:gd name="T19" fmla="*/ 55443437 h 534"/>
              <a:gd name="T20" fmla="*/ 2147483647 w 1474"/>
              <a:gd name="T21" fmla="*/ 105846564 h 534"/>
              <a:gd name="T22" fmla="*/ 2147483647 w 1474"/>
              <a:gd name="T23" fmla="*/ 196572147 h 534"/>
              <a:gd name="T24" fmla="*/ 2147483647 w 1474"/>
              <a:gd name="T25" fmla="*/ 297378401 h 534"/>
              <a:gd name="T26" fmla="*/ 2147483647 w 1474"/>
              <a:gd name="T27" fmla="*/ 430947514 h 534"/>
              <a:gd name="T28" fmla="*/ 2147483647 w 1474"/>
              <a:gd name="T29" fmla="*/ 572076199 h 534"/>
              <a:gd name="T30" fmla="*/ 2147483647 w 1474"/>
              <a:gd name="T31" fmla="*/ 347781503 h 534"/>
              <a:gd name="T32" fmla="*/ 2147483647 w 1474"/>
              <a:gd name="T33" fmla="*/ 514111838 h 534"/>
              <a:gd name="T34" fmla="*/ 2147483647 w 1474"/>
              <a:gd name="T35" fmla="*/ 682963024 h 534"/>
              <a:gd name="T36" fmla="*/ 2147483647 w 1474"/>
              <a:gd name="T37" fmla="*/ 839212838 h 534"/>
              <a:gd name="T38" fmla="*/ 2147483647 w 1474"/>
              <a:gd name="T39" fmla="*/ 1003022126 h 534"/>
              <a:gd name="T40" fmla="*/ 2147483647 w 1474"/>
              <a:gd name="T41" fmla="*/ 1199594223 h 534"/>
              <a:gd name="T42" fmla="*/ 2147483647 w 1474"/>
              <a:gd name="T43" fmla="*/ 1343243858 h 534"/>
              <a:gd name="T44" fmla="*/ 2147483647 w 1474"/>
              <a:gd name="T45" fmla="*/ 1280239187 h 534"/>
              <a:gd name="T46" fmla="*/ 2147483647 w 1474"/>
              <a:gd name="T47" fmla="*/ 1239916705 h 534"/>
              <a:gd name="T48" fmla="*/ 2147483647 w 1474"/>
              <a:gd name="T49" fmla="*/ 1232357033 h 534"/>
              <a:gd name="T50" fmla="*/ 2147483647 w 1474"/>
              <a:gd name="T51" fmla="*/ 1232357033 h 534"/>
              <a:gd name="T52" fmla="*/ 2147483647 w 1474"/>
              <a:gd name="T53" fmla="*/ 1260077946 h 534"/>
              <a:gd name="T54" fmla="*/ 2147483647 w 1474"/>
              <a:gd name="T55" fmla="*/ 1323082617 h 534"/>
              <a:gd name="T56" fmla="*/ 2147483647 w 1474"/>
              <a:gd name="T57" fmla="*/ 907256232 h 534"/>
              <a:gd name="T58" fmla="*/ 2147483647 w 1474"/>
              <a:gd name="T59" fmla="*/ 743446746 h 534"/>
              <a:gd name="T60" fmla="*/ 2147483647 w 1474"/>
              <a:gd name="T61" fmla="*/ 604837422 h 534"/>
              <a:gd name="T62" fmla="*/ 2147483647 w 1474"/>
              <a:gd name="T63" fmla="*/ 504031218 h 534"/>
              <a:gd name="T64" fmla="*/ 2142132897 w 1474"/>
              <a:gd name="T65" fmla="*/ 403224915 h 534"/>
              <a:gd name="T66" fmla="*/ 1915318909 w 1474"/>
              <a:gd name="T67" fmla="*/ 337700882 h 534"/>
              <a:gd name="T68" fmla="*/ 1708666165 w 1474"/>
              <a:gd name="T69" fmla="*/ 294859039 h 534"/>
              <a:gd name="T70" fmla="*/ 1433969622 w 1474"/>
              <a:gd name="T71" fmla="*/ 269657488 h 534"/>
              <a:gd name="T72" fmla="*/ 1179433131 w 1474"/>
              <a:gd name="T73" fmla="*/ 262096229 h 534"/>
              <a:gd name="T74" fmla="*/ 859374187 w 1474"/>
              <a:gd name="T75" fmla="*/ 269657488 h 534"/>
              <a:gd name="T76" fmla="*/ 619958431 w 1474"/>
              <a:gd name="T77" fmla="*/ 292338091 h 534"/>
              <a:gd name="T78" fmla="*/ 423386308 w 1474"/>
              <a:gd name="T79" fmla="*/ 337700882 h 534"/>
              <a:gd name="T80" fmla="*/ 269657522 w 1474"/>
              <a:gd name="T81" fmla="*/ 388103984 h 53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474"/>
              <a:gd name="T124" fmla="*/ 0 h 534"/>
              <a:gd name="T125" fmla="*/ 1474 w 1474"/>
              <a:gd name="T126" fmla="*/ 534 h 53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474" h="534">
                <a:moveTo>
                  <a:pt x="0" y="197"/>
                </a:moveTo>
                <a:lnTo>
                  <a:pt x="83" y="140"/>
                </a:lnTo>
                <a:lnTo>
                  <a:pt x="114" y="124"/>
                </a:lnTo>
                <a:lnTo>
                  <a:pt x="154" y="104"/>
                </a:lnTo>
                <a:lnTo>
                  <a:pt x="185" y="92"/>
                </a:lnTo>
                <a:lnTo>
                  <a:pt x="228" y="77"/>
                </a:lnTo>
                <a:lnTo>
                  <a:pt x="264" y="62"/>
                </a:lnTo>
                <a:lnTo>
                  <a:pt x="314" y="47"/>
                </a:lnTo>
                <a:lnTo>
                  <a:pt x="348" y="42"/>
                </a:lnTo>
                <a:lnTo>
                  <a:pt x="387" y="33"/>
                </a:lnTo>
                <a:lnTo>
                  <a:pt x="441" y="24"/>
                </a:lnTo>
                <a:lnTo>
                  <a:pt x="486" y="20"/>
                </a:lnTo>
                <a:lnTo>
                  <a:pt x="543" y="12"/>
                </a:lnTo>
                <a:lnTo>
                  <a:pt x="621" y="4"/>
                </a:lnTo>
                <a:lnTo>
                  <a:pt x="679" y="0"/>
                </a:lnTo>
                <a:lnTo>
                  <a:pt x="726" y="2"/>
                </a:lnTo>
                <a:lnTo>
                  <a:pt x="797" y="4"/>
                </a:lnTo>
                <a:lnTo>
                  <a:pt x="852" y="7"/>
                </a:lnTo>
                <a:lnTo>
                  <a:pt x="900" y="16"/>
                </a:lnTo>
                <a:lnTo>
                  <a:pt x="951" y="22"/>
                </a:lnTo>
                <a:lnTo>
                  <a:pt x="1005" y="33"/>
                </a:lnTo>
                <a:lnTo>
                  <a:pt x="1049" y="42"/>
                </a:lnTo>
                <a:lnTo>
                  <a:pt x="1095" y="56"/>
                </a:lnTo>
                <a:lnTo>
                  <a:pt x="1129" y="78"/>
                </a:lnTo>
                <a:lnTo>
                  <a:pt x="1170" y="95"/>
                </a:lnTo>
                <a:lnTo>
                  <a:pt x="1204" y="118"/>
                </a:lnTo>
                <a:lnTo>
                  <a:pt x="1238" y="148"/>
                </a:lnTo>
                <a:lnTo>
                  <a:pt x="1261" y="171"/>
                </a:lnTo>
                <a:lnTo>
                  <a:pt x="1285" y="206"/>
                </a:lnTo>
                <a:lnTo>
                  <a:pt x="1300" y="227"/>
                </a:lnTo>
                <a:lnTo>
                  <a:pt x="1324" y="264"/>
                </a:lnTo>
                <a:lnTo>
                  <a:pt x="1473" y="138"/>
                </a:lnTo>
                <a:lnTo>
                  <a:pt x="1452" y="170"/>
                </a:lnTo>
                <a:lnTo>
                  <a:pt x="1437" y="204"/>
                </a:lnTo>
                <a:lnTo>
                  <a:pt x="1426" y="234"/>
                </a:lnTo>
                <a:lnTo>
                  <a:pt x="1416" y="271"/>
                </a:lnTo>
                <a:lnTo>
                  <a:pt x="1406" y="303"/>
                </a:lnTo>
                <a:lnTo>
                  <a:pt x="1397" y="333"/>
                </a:lnTo>
                <a:lnTo>
                  <a:pt x="1395" y="366"/>
                </a:lnTo>
                <a:lnTo>
                  <a:pt x="1393" y="398"/>
                </a:lnTo>
                <a:lnTo>
                  <a:pt x="1392" y="439"/>
                </a:lnTo>
                <a:lnTo>
                  <a:pt x="1389" y="476"/>
                </a:lnTo>
                <a:lnTo>
                  <a:pt x="1388" y="500"/>
                </a:lnTo>
                <a:lnTo>
                  <a:pt x="1390" y="533"/>
                </a:lnTo>
                <a:lnTo>
                  <a:pt x="1362" y="520"/>
                </a:lnTo>
                <a:lnTo>
                  <a:pt x="1331" y="508"/>
                </a:lnTo>
                <a:lnTo>
                  <a:pt x="1295" y="498"/>
                </a:lnTo>
                <a:lnTo>
                  <a:pt x="1261" y="492"/>
                </a:lnTo>
                <a:lnTo>
                  <a:pt x="1235" y="490"/>
                </a:lnTo>
                <a:lnTo>
                  <a:pt x="1217" y="489"/>
                </a:lnTo>
                <a:lnTo>
                  <a:pt x="1181" y="493"/>
                </a:lnTo>
                <a:lnTo>
                  <a:pt x="1147" y="489"/>
                </a:lnTo>
                <a:lnTo>
                  <a:pt x="1116" y="496"/>
                </a:lnTo>
                <a:lnTo>
                  <a:pt x="1080" y="500"/>
                </a:lnTo>
                <a:lnTo>
                  <a:pt x="1045" y="509"/>
                </a:lnTo>
                <a:lnTo>
                  <a:pt x="985" y="525"/>
                </a:lnTo>
                <a:lnTo>
                  <a:pt x="1167" y="392"/>
                </a:lnTo>
                <a:lnTo>
                  <a:pt x="1134" y="360"/>
                </a:lnTo>
                <a:lnTo>
                  <a:pt x="1101" y="322"/>
                </a:lnTo>
                <a:lnTo>
                  <a:pt x="1067" y="295"/>
                </a:lnTo>
                <a:lnTo>
                  <a:pt x="1024" y="259"/>
                </a:lnTo>
                <a:lnTo>
                  <a:pt x="997" y="240"/>
                </a:lnTo>
                <a:lnTo>
                  <a:pt x="971" y="221"/>
                </a:lnTo>
                <a:lnTo>
                  <a:pt x="935" y="200"/>
                </a:lnTo>
                <a:lnTo>
                  <a:pt x="896" y="179"/>
                </a:lnTo>
                <a:lnTo>
                  <a:pt x="850" y="160"/>
                </a:lnTo>
                <a:lnTo>
                  <a:pt x="804" y="148"/>
                </a:lnTo>
                <a:lnTo>
                  <a:pt x="760" y="134"/>
                </a:lnTo>
                <a:lnTo>
                  <a:pt x="714" y="123"/>
                </a:lnTo>
                <a:lnTo>
                  <a:pt x="678" y="117"/>
                </a:lnTo>
                <a:lnTo>
                  <a:pt x="627" y="110"/>
                </a:lnTo>
                <a:lnTo>
                  <a:pt x="569" y="107"/>
                </a:lnTo>
                <a:lnTo>
                  <a:pt x="521" y="107"/>
                </a:lnTo>
                <a:lnTo>
                  <a:pt x="468" y="104"/>
                </a:lnTo>
                <a:lnTo>
                  <a:pt x="405" y="104"/>
                </a:lnTo>
                <a:lnTo>
                  <a:pt x="341" y="107"/>
                </a:lnTo>
                <a:lnTo>
                  <a:pt x="285" y="111"/>
                </a:lnTo>
                <a:lnTo>
                  <a:pt x="246" y="116"/>
                </a:lnTo>
                <a:lnTo>
                  <a:pt x="203" y="122"/>
                </a:lnTo>
                <a:lnTo>
                  <a:pt x="168" y="134"/>
                </a:lnTo>
                <a:lnTo>
                  <a:pt x="136" y="140"/>
                </a:lnTo>
                <a:lnTo>
                  <a:pt x="107" y="154"/>
                </a:lnTo>
                <a:lnTo>
                  <a:pt x="0" y="197"/>
                </a:lnTo>
              </a:path>
            </a:pathLst>
          </a:custGeom>
          <a:solidFill>
            <a:srgbClr val="B0D4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3" name="Rectangle 13"/>
          <p:cNvSpPr>
            <a:spLocks noChangeArrowheads="1"/>
          </p:cNvSpPr>
          <p:nvPr/>
        </p:nvSpPr>
        <p:spPr bwMode="auto">
          <a:xfrm>
            <a:off x="6091238" y="1976438"/>
            <a:ext cx="267652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Black ‘Happens’: Eliminates All Other Outcomes</a:t>
            </a:r>
          </a:p>
        </p:txBody>
      </p:sp>
      <p:sp>
        <p:nvSpPr>
          <p:cNvPr id="56334" name="Rectangle 14"/>
          <p:cNvSpPr>
            <a:spLocks noChangeArrowheads="1"/>
          </p:cNvSpPr>
          <p:nvPr/>
        </p:nvSpPr>
        <p:spPr bwMode="auto">
          <a:xfrm>
            <a:off x="1828800" y="5410200"/>
            <a:ext cx="389572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/>
              <a:t>Event (Ace </a:t>
            </a:r>
            <a:r>
              <a:rPr lang="en-US" altLang="en-US" sz="2900">
                <a:latin typeface="Symbol" panose="05050102010706020507" pitchFamily="18" charset="2"/>
              </a:rPr>
              <a:t></a:t>
            </a:r>
            <a:r>
              <a:rPr lang="en-US" altLang="en-US" sz="2800"/>
              <a:t> Black)</a:t>
            </a:r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7648575" y="4173538"/>
            <a:ext cx="849313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900" b="1">
                <a:latin typeface="Arial" panose="020B0604020202020204" pitchFamily="34" charset="0"/>
              </a:rPr>
              <a:t>(</a:t>
            </a:r>
            <a:r>
              <a:rPr lang="en-US" altLang="en-US" sz="3900" b="1" i="1">
                <a:latin typeface="Arial" panose="020B0604020202020204" pitchFamily="34" charset="0"/>
              </a:rPr>
              <a:t>S</a:t>
            </a:r>
            <a:r>
              <a:rPr lang="en-US" altLang="en-US" sz="3900" b="1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7204075" y="3654425"/>
            <a:ext cx="15033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900" b="1">
                <a:latin typeface="Arial" panose="020B0604020202020204" pitchFamily="34" charset="0"/>
              </a:rPr>
              <a:t>Black</a:t>
            </a:r>
          </a:p>
        </p:txBody>
      </p:sp>
      <p:sp>
        <p:nvSpPr>
          <p:cNvPr id="56337" name="Freeform 18" descr="Wide upward diagonal"/>
          <p:cNvSpPr>
            <a:spLocks/>
          </p:cNvSpPr>
          <p:nvPr/>
        </p:nvSpPr>
        <p:spPr bwMode="auto">
          <a:xfrm>
            <a:off x="5851525" y="4289425"/>
            <a:ext cx="715963" cy="1323975"/>
          </a:xfrm>
          <a:custGeom>
            <a:avLst/>
            <a:gdLst>
              <a:gd name="T0" fmla="*/ 569555755 w 451"/>
              <a:gd name="T1" fmla="*/ 0 h 834"/>
              <a:gd name="T2" fmla="*/ 627520167 w 451"/>
              <a:gd name="T3" fmla="*/ 7561263 h 834"/>
              <a:gd name="T4" fmla="*/ 680442677 w 451"/>
              <a:gd name="T5" fmla="*/ 25201561 h 834"/>
              <a:gd name="T6" fmla="*/ 725805509 w 451"/>
              <a:gd name="T7" fmla="*/ 63004706 h 834"/>
              <a:gd name="T8" fmla="*/ 751007082 w 451"/>
              <a:gd name="T9" fmla="*/ 113407841 h 834"/>
              <a:gd name="T10" fmla="*/ 763608663 w 451"/>
              <a:gd name="T11" fmla="*/ 163810952 h 834"/>
              <a:gd name="T12" fmla="*/ 819052124 w 451"/>
              <a:gd name="T13" fmla="*/ 171370624 h 834"/>
              <a:gd name="T14" fmla="*/ 879536098 w 451"/>
              <a:gd name="T15" fmla="*/ 206652802 h 834"/>
              <a:gd name="T16" fmla="*/ 929939245 w 451"/>
              <a:gd name="T17" fmla="*/ 257055961 h 834"/>
              <a:gd name="T18" fmla="*/ 980342391 w 451"/>
              <a:gd name="T19" fmla="*/ 332660627 h 834"/>
              <a:gd name="T20" fmla="*/ 1030745538 w 451"/>
              <a:gd name="T21" fmla="*/ 425907274 h 834"/>
              <a:gd name="T22" fmla="*/ 1066027740 w 451"/>
              <a:gd name="T23" fmla="*/ 536794116 h 834"/>
              <a:gd name="T24" fmla="*/ 1096269628 w 451"/>
              <a:gd name="T25" fmla="*/ 655240632 h 834"/>
              <a:gd name="T26" fmla="*/ 1116430887 w 451"/>
              <a:gd name="T27" fmla="*/ 788809668 h 834"/>
              <a:gd name="T28" fmla="*/ 1134071194 w 451"/>
              <a:gd name="T29" fmla="*/ 929938575 h 834"/>
              <a:gd name="T30" fmla="*/ 1134071194 w 451"/>
              <a:gd name="T31" fmla="*/ 1068546334 h 834"/>
              <a:gd name="T32" fmla="*/ 1134071194 w 451"/>
              <a:gd name="T33" fmla="*/ 1207155681 h 834"/>
              <a:gd name="T34" fmla="*/ 1116430887 w 451"/>
              <a:gd name="T35" fmla="*/ 1335682818 h 834"/>
              <a:gd name="T36" fmla="*/ 1096269628 w 451"/>
              <a:gd name="T37" fmla="*/ 1461690594 h 834"/>
              <a:gd name="T38" fmla="*/ 1066027740 w 451"/>
              <a:gd name="T39" fmla="*/ 1575098386 h 834"/>
              <a:gd name="T40" fmla="*/ 1035785852 w 451"/>
              <a:gd name="T41" fmla="*/ 1680945314 h 834"/>
              <a:gd name="T42" fmla="*/ 992942384 w 451"/>
              <a:gd name="T43" fmla="*/ 1769149963 h 834"/>
              <a:gd name="T44" fmla="*/ 942539237 w 451"/>
              <a:gd name="T45" fmla="*/ 1837194956 h 834"/>
              <a:gd name="T46" fmla="*/ 892136091 w 451"/>
              <a:gd name="T47" fmla="*/ 1887598066 h 834"/>
              <a:gd name="T48" fmla="*/ 839213581 w 451"/>
              <a:gd name="T49" fmla="*/ 1920359294 h 834"/>
              <a:gd name="T50" fmla="*/ 781248970 w 451"/>
              <a:gd name="T51" fmla="*/ 1930439916 h 834"/>
              <a:gd name="T52" fmla="*/ 768648977 w 451"/>
              <a:gd name="T53" fmla="*/ 1980843026 h 834"/>
              <a:gd name="T54" fmla="*/ 738407089 w 451"/>
              <a:gd name="T55" fmla="*/ 2031246137 h 834"/>
              <a:gd name="T56" fmla="*/ 693044257 w 451"/>
              <a:gd name="T57" fmla="*/ 2066528314 h 834"/>
              <a:gd name="T58" fmla="*/ 632560481 w 451"/>
              <a:gd name="T59" fmla="*/ 2091729869 h 834"/>
              <a:gd name="T60" fmla="*/ 569555755 w 451"/>
              <a:gd name="T61" fmla="*/ 2099291129 h 834"/>
              <a:gd name="T62" fmla="*/ 519152608 w 451"/>
              <a:gd name="T63" fmla="*/ 2099291129 h 834"/>
              <a:gd name="T64" fmla="*/ 476310727 w 451"/>
              <a:gd name="T65" fmla="*/ 2079129885 h 834"/>
              <a:gd name="T66" fmla="*/ 441028525 w 451"/>
              <a:gd name="T67" fmla="*/ 2041326759 h 834"/>
              <a:gd name="T68" fmla="*/ 428426944 w 451"/>
              <a:gd name="T69" fmla="*/ 1998484909 h 834"/>
              <a:gd name="T70" fmla="*/ 370464020 w 451"/>
              <a:gd name="T71" fmla="*/ 1993444598 h 834"/>
              <a:gd name="T72" fmla="*/ 315020559 w 451"/>
              <a:gd name="T73" fmla="*/ 1960681782 h 834"/>
              <a:gd name="T74" fmla="*/ 267136776 w 451"/>
              <a:gd name="T75" fmla="*/ 1912799621 h 834"/>
              <a:gd name="T76" fmla="*/ 209173951 w 451"/>
              <a:gd name="T77" fmla="*/ 1837194956 h 834"/>
              <a:gd name="T78" fmla="*/ 161290119 w 451"/>
              <a:gd name="T79" fmla="*/ 1743948408 h 834"/>
              <a:gd name="T80" fmla="*/ 115927287 w 451"/>
              <a:gd name="T81" fmla="*/ 1630541807 h 834"/>
              <a:gd name="T82" fmla="*/ 80645059 w 451"/>
              <a:gd name="T83" fmla="*/ 1507053393 h 834"/>
              <a:gd name="T84" fmla="*/ 42843481 w 451"/>
              <a:gd name="T85" fmla="*/ 1368445634 h 834"/>
              <a:gd name="T86" fmla="*/ 17641901 w 451"/>
              <a:gd name="T87" fmla="*/ 1219755665 h 834"/>
              <a:gd name="T88" fmla="*/ 0 w 451"/>
              <a:gd name="T89" fmla="*/ 1068546334 h 834"/>
              <a:gd name="T90" fmla="*/ 5040316 w 451"/>
              <a:gd name="T91" fmla="*/ 924898264 h 834"/>
              <a:gd name="T92" fmla="*/ 25201579 w 451"/>
              <a:gd name="T93" fmla="*/ 781248407 h 834"/>
              <a:gd name="T94" fmla="*/ 55443486 w 451"/>
              <a:gd name="T95" fmla="*/ 637600337 h 834"/>
              <a:gd name="T96" fmla="*/ 98286954 w 451"/>
              <a:gd name="T97" fmla="*/ 514111923 h 834"/>
              <a:gd name="T98" fmla="*/ 153730440 w 451"/>
              <a:gd name="T99" fmla="*/ 393144359 h 834"/>
              <a:gd name="T100" fmla="*/ 221773944 w 451"/>
              <a:gd name="T101" fmla="*/ 287297828 h 834"/>
              <a:gd name="T102" fmla="*/ 289818986 w 451"/>
              <a:gd name="T103" fmla="*/ 199093129 h 834"/>
              <a:gd name="T104" fmla="*/ 370464020 w 451"/>
              <a:gd name="T105" fmla="*/ 126007825 h 834"/>
              <a:gd name="T106" fmla="*/ 458668832 w 451"/>
              <a:gd name="T107" fmla="*/ 75604690 h 834"/>
              <a:gd name="T108" fmla="*/ 544354181 w 451"/>
              <a:gd name="T109" fmla="*/ 45362812 h 834"/>
              <a:gd name="T110" fmla="*/ 640120160 w 451"/>
              <a:gd name="T111" fmla="*/ 32762828 h 834"/>
              <a:gd name="T112" fmla="*/ 602318594 w 451"/>
              <a:gd name="T113" fmla="*/ 25201561 h 834"/>
              <a:gd name="T114" fmla="*/ 577117020 w 451"/>
              <a:gd name="T115" fmla="*/ 12601574 h 834"/>
              <a:gd name="T116" fmla="*/ 569555755 w 451"/>
              <a:gd name="T117" fmla="*/ 0 h 83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51"/>
              <a:gd name="T178" fmla="*/ 0 h 834"/>
              <a:gd name="T179" fmla="*/ 451 w 451"/>
              <a:gd name="T180" fmla="*/ 834 h 834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51" h="834">
                <a:moveTo>
                  <a:pt x="226" y="0"/>
                </a:moveTo>
                <a:lnTo>
                  <a:pt x="249" y="3"/>
                </a:lnTo>
                <a:lnTo>
                  <a:pt x="270" y="10"/>
                </a:lnTo>
                <a:lnTo>
                  <a:pt x="288" y="25"/>
                </a:lnTo>
                <a:lnTo>
                  <a:pt x="298" y="45"/>
                </a:lnTo>
                <a:lnTo>
                  <a:pt x="303" y="65"/>
                </a:lnTo>
                <a:lnTo>
                  <a:pt x="325" y="68"/>
                </a:lnTo>
                <a:lnTo>
                  <a:pt x="349" y="82"/>
                </a:lnTo>
                <a:lnTo>
                  <a:pt x="369" y="102"/>
                </a:lnTo>
                <a:lnTo>
                  <a:pt x="389" y="132"/>
                </a:lnTo>
                <a:lnTo>
                  <a:pt x="409" y="169"/>
                </a:lnTo>
                <a:lnTo>
                  <a:pt x="423" y="213"/>
                </a:lnTo>
                <a:lnTo>
                  <a:pt x="435" y="260"/>
                </a:lnTo>
                <a:lnTo>
                  <a:pt x="443" y="313"/>
                </a:lnTo>
                <a:lnTo>
                  <a:pt x="450" y="369"/>
                </a:lnTo>
                <a:lnTo>
                  <a:pt x="450" y="424"/>
                </a:lnTo>
                <a:lnTo>
                  <a:pt x="450" y="479"/>
                </a:lnTo>
                <a:lnTo>
                  <a:pt x="443" y="530"/>
                </a:lnTo>
                <a:lnTo>
                  <a:pt x="435" y="580"/>
                </a:lnTo>
                <a:lnTo>
                  <a:pt x="423" y="625"/>
                </a:lnTo>
                <a:lnTo>
                  <a:pt x="411" y="667"/>
                </a:lnTo>
                <a:lnTo>
                  <a:pt x="394" y="702"/>
                </a:lnTo>
                <a:lnTo>
                  <a:pt x="374" y="729"/>
                </a:lnTo>
                <a:lnTo>
                  <a:pt x="354" y="749"/>
                </a:lnTo>
                <a:lnTo>
                  <a:pt x="333" y="762"/>
                </a:lnTo>
                <a:lnTo>
                  <a:pt x="310" y="766"/>
                </a:lnTo>
                <a:lnTo>
                  <a:pt x="305" y="786"/>
                </a:lnTo>
                <a:lnTo>
                  <a:pt x="293" y="806"/>
                </a:lnTo>
                <a:lnTo>
                  <a:pt x="275" y="820"/>
                </a:lnTo>
                <a:lnTo>
                  <a:pt x="251" y="830"/>
                </a:lnTo>
                <a:lnTo>
                  <a:pt x="226" y="833"/>
                </a:lnTo>
                <a:lnTo>
                  <a:pt x="206" y="833"/>
                </a:lnTo>
                <a:lnTo>
                  <a:pt x="189" y="825"/>
                </a:lnTo>
                <a:lnTo>
                  <a:pt x="175" y="810"/>
                </a:lnTo>
                <a:lnTo>
                  <a:pt x="170" y="793"/>
                </a:lnTo>
                <a:lnTo>
                  <a:pt x="147" y="791"/>
                </a:lnTo>
                <a:lnTo>
                  <a:pt x="125" y="778"/>
                </a:lnTo>
                <a:lnTo>
                  <a:pt x="106" y="759"/>
                </a:lnTo>
                <a:lnTo>
                  <a:pt x="83" y="729"/>
                </a:lnTo>
                <a:lnTo>
                  <a:pt x="64" y="692"/>
                </a:lnTo>
                <a:lnTo>
                  <a:pt x="46" y="647"/>
                </a:lnTo>
                <a:lnTo>
                  <a:pt x="32" y="598"/>
                </a:lnTo>
                <a:lnTo>
                  <a:pt x="17" y="543"/>
                </a:lnTo>
                <a:lnTo>
                  <a:pt x="7" y="484"/>
                </a:lnTo>
                <a:lnTo>
                  <a:pt x="0" y="424"/>
                </a:lnTo>
                <a:lnTo>
                  <a:pt x="2" y="367"/>
                </a:lnTo>
                <a:lnTo>
                  <a:pt x="10" y="310"/>
                </a:lnTo>
                <a:lnTo>
                  <a:pt x="22" y="253"/>
                </a:lnTo>
                <a:lnTo>
                  <a:pt x="39" y="204"/>
                </a:lnTo>
                <a:lnTo>
                  <a:pt x="61" y="156"/>
                </a:lnTo>
                <a:lnTo>
                  <a:pt x="88" y="114"/>
                </a:lnTo>
                <a:lnTo>
                  <a:pt x="115" y="79"/>
                </a:lnTo>
                <a:lnTo>
                  <a:pt x="147" y="50"/>
                </a:lnTo>
                <a:lnTo>
                  <a:pt x="182" y="30"/>
                </a:lnTo>
                <a:lnTo>
                  <a:pt x="216" y="18"/>
                </a:lnTo>
                <a:lnTo>
                  <a:pt x="254" y="13"/>
                </a:lnTo>
                <a:lnTo>
                  <a:pt x="239" y="10"/>
                </a:lnTo>
                <a:lnTo>
                  <a:pt x="229" y="5"/>
                </a:lnTo>
                <a:lnTo>
                  <a:pt x="226" y="0"/>
                </a:lnTo>
              </a:path>
            </a:pathLst>
          </a:custGeom>
          <a:pattFill prst="wdUpDiag">
            <a:fgClr>
              <a:srgbClr val="E47146">
                <a:alpha val="70195"/>
              </a:srgbClr>
            </a:fgClr>
            <a:bgClr>
              <a:srgbClr val="FFF1CE">
                <a:alpha val="70195"/>
              </a:srgbClr>
            </a:bgClr>
          </a:pattFill>
          <a:ln w="127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38" name="Freeform 19"/>
          <p:cNvSpPr>
            <a:spLocks/>
          </p:cNvSpPr>
          <p:nvPr/>
        </p:nvSpPr>
        <p:spPr bwMode="auto">
          <a:xfrm>
            <a:off x="5851525" y="4151313"/>
            <a:ext cx="817563" cy="1638300"/>
          </a:xfrm>
          <a:custGeom>
            <a:avLst/>
            <a:gdLst>
              <a:gd name="T0" fmla="*/ 1295360888 w 515"/>
              <a:gd name="T1" fmla="*/ 0 h 1032"/>
              <a:gd name="T2" fmla="*/ 1123990239 w 515"/>
              <a:gd name="T3" fmla="*/ 12601572 h 1032"/>
              <a:gd name="T4" fmla="*/ 960180854 w 515"/>
              <a:gd name="T5" fmla="*/ 42843442 h 1032"/>
              <a:gd name="T6" fmla="*/ 798890633 w 515"/>
              <a:gd name="T7" fmla="*/ 100806227 h 1032"/>
              <a:gd name="T8" fmla="*/ 647681238 w 515"/>
              <a:gd name="T9" fmla="*/ 176410904 h 1032"/>
              <a:gd name="T10" fmla="*/ 509071831 w 515"/>
              <a:gd name="T11" fmla="*/ 269657484 h 1032"/>
              <a:gd name="T12" fmla="*/ 375504226 w 515"/>
              <a:gd name="T13" fmla="*/ 383063668 h 1032"/>
              <a:gd name="T14" fmla="*/ 269657649 w 515"/>
              <a:gd name="T15" fmla="*/ 509071520 h 1032"/>
              <a:gd name="T16" fmla="*/ 176411011 w 515"/>
              <a:gd name="T17" fmla="*/ 647680842 h 1032"/>
              <a:gd name="T18" fmla="*/ 100806289 w 515"/>
              <a:gd name="T19" fmla="*/ 798890145 h 1032"/>
              <a:gd name="T20" fmla="*/ 42843468 w 515"/>
              <a:gd name="T21" fmla="*/ 962699629 h 1032"/>
              <a:gd name="T22" fmla="*/ 12601580 w 515"/>
              <a:gd name="T23" fmla="*/ 1126510501 h 1032"/>
              <a:gd name="T24" fmla="*/ 0 w 515"/>
              <a:gd name="T25" fmla="*/ 1295360096 h 1032"/>
              <a:gd name="T26" fmla="*/ 12601580 w 515"/>
              <a:gd name="T27" fmla="*/ 1464211279 h 1032"/>
              <a:gd name="T28" fmla="*/ 42843468 w 515"/>
              <a:gd name="T29" fmla="*/ 1635581823 h 1032"/>
              <a:gd name="T30" fmla="*/ 100806289 w 515"/>
              <a:gd name="T31" fmla="*/ 1791831833 h 1032"/>
              <a:gd name="T32" fmla="*/ 176411011 w 515"/>
              <a:gd name="T33" fmla="*/ 1950600808 h 1032"/>
              <a:gd name="T34" fmla="*/ 269657649 w 515"/>
              <a:gd name="T35" fmla="*/ 2089210130 h 1032"/>
              <a:gd name="T36" fmla="*/ 375504226 w 515"/>
              <a:gd name="T37" fmla="*/ 2147483647 h 1032"/>
              <a:gd name="T38" fmla="*/ 509071831 w 515"/>
              <a:gd name="T39" fmla="*/ 2147483647 h 1032"/>
              <a:gd name="T40" fmla="*/ 647681238 w 515"/>
              <a:gd name="T41" fmla="*/ 2147483647 h 1032"/>
              <a:gd name="T42" fmla="*/ 798890633 w 515"/>
              <a:gd name="T43" fmla="*/ 2147483647 h 1032"/>
              <a:gd name="T44" fmla="*/ 960180854 w 515"/>
              <a:gd name="T45" fmla="*/ 2147483647 h 1032"/>
              <a:gd name="T46" fmla="*/ 1123990239 w 515"/>
              <a:gd name="T47" fmla="*/ 2147483647 h 1032"/>
              <a:gd name="T48" fmla="*/ 1295360888 w 515"/>
              <a:gd name="T49" fmla="*/ 2147483647 h 103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15"/>
              <a:gd name="T76" fmla="*/ 0 h 1032"/>
              <a:gd name="T77" fmla="*/ 515 w 515"/>
              <a:gd name="T78" fmla="*/ 1032 h 103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15" h="1032">
                <a:moveTo>
                  <a:pt x="514" y="0"/>
                </a:moveTo>
                <a:lnTo>
                  <a:pt x="446" y="5"/>
                </a:lnTo>
                <a:lnTo>
                  <a:pt x="381" y="17"/>
                </a:lnTo>
                <a:lnTo>
                  <a:pt x="317" y="40"/>
                </a:lnTo>
                <a:lnTo>
                  <a:pt x="257" y="70"/>
                </a:lnTo>
                <a:lnTo>
                  <a:pt x="202" y="107"/>
                </a:lnTo>
                <a:lnTo>
                  <a:pt x="149" y="152"/>
                </a:lnTo>
                <a:lnTo>
                  <a:pt x="107" y="202"/>
                </a:lnTo>
                <a:lnTo>
                  <a:pt x="70" y="257"/>
                </a:lnTo>
                <a:lnTo>
                  <a:pt x="40" y="317"/>
                </a:lnTo>
                <a:lnTo>
                  <a:pt x="17" y="382"/>
                </a:lnTo>
                <a:lnTo>
                  <a:pt x="5" y="447"/>
                </a:lnTo>
                <a:lnTo>
                  <a:pt x="0" y="514"/>
                </a:lnTo>
                <a:lnTo>
                  <a:pt x="5" y="581"/>
                </a:lnTo>
                <a:lnTo>
                  <a:pt x="17" y="649"/>
                </a:lnTo>
                <a:lnTo>
                  <a:pt x="40" y="711"/>
                </a:lnTo>
                <a:lnTo>
                  <a:pt x="70" y="774"/>
                </a:lnTo>
                <a:lnTo>
                  <a:pt x="107" y="829"/>
                </a:lnTo>
                <a:lnTo>
                  <a:pt x="149" y="879"/>
                </a:lnTo>
                <a:lnTo>
                  <a:pt x="202" y="923"/>
                </a:lnTo>
                <a:lnTo>
                  <a:pt x="257" y="961"/>
                </a:lnTo>
                <a:lnTo>
                  <a:pt x="317" y="991"/>
                </a:lnTo>
                <a:lnTo>
                  <a:pt x="381" y="1013"/>
                </a:lnTo>
                <a:lnTo>
                  <a:pt x="446" y="1026"/>
                </a:lnTo>
                <a:lnTo>
                  <a:pt x="514" y="1031"/>
                </a:lnTo>
              </a:path>
            </a:pathLst>
          </a:custGeom>
          <a:noFill/>
          <a:ln w="50800" cap="rnd" cmpd="sng">
            <a:solidFill>
              <a:srgbClr val="00808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9" name="Freeform 20"/>
          <p:cNvSpPr>
            <a:spLocks/>
          </p:cNvSpPr>
          <p:nvPr/>
        </p:nvSpPr>
        <p:spPr bwMode="auto">
          <a:xfrm>
            <a:off x="6284913" y="4333875"/>
            <a:ext cx="317500" cy="1273175"/>
          </a:xfrm>
          <a:custGeom>
            <a:avLst/>
            <a:gdLst>
              <a:gd name="T0" fmla="*/ 0 w 200"/>
              <a:gd name="T1" fmla="*/ 0 h 802"/>
              <a:gd name="T2" fmla="*/ 80645000 w 200"/>
              <a:gd name="T3" fmla="*/ 42843449 h 802"/>
              <a:gd name="T4" fmla="*/ 156249689 w 200"/>
              <a:gd name="T5" fmla="*/ 113407840 h 802"/>
              <a:gd name="T6" fmla="*/ 231854403 w 200"/>
              <a:gd name="T7" fmla="*/ 194052816 h 802"/>
              <a:gd name="T8" fmla="*/ 294859084 w 200"/>
              <a:gd name="T9" fmla="*/ 302418757 h 802"/>
              <a:gd name="T10" fmla="*/ 350302505 w 200"/>
              <a:gd name="T11" fmla="*/ 420866958 h 802"/>
              <a:gd name="T12" fmla="*/ 408265287 w 200"/>
              <a:gd name="T13" fmla="*/ 551915043 h 802"/>
              <a:gd name="T14" fmla="*/ 446068512 w 200"/>
              <a:gd name="T15" fmla="*/ 690522801 h 802"/>
              <a:gd name="T16" fmla="*/ 483870051 w 200"/>
              <a:gd name="T17" fmla="*/ 849293588 h 802"/>
              <a:gd name="T18" fmla="*/ 501511933 w 200"/>
              <a:gd name="T19" fmla="*/ 1005543228 h 802"/>
              <a:gd name="T20" fmla="*/ 476310378 w 200"/>
              <a:gd name="T21" fmla="*/ 1169352541 h 802"/>
              <a:gd name="T22" fmla="*/ 446068512 w 200"/>
              <a:gd name="T23" fmla="*/ 1320561870 h 802"/>
              <a:gd name="T24" fmla="*/ 400705614 w 200"/>
              <a:gd name="T25" fmla="*/ 1464211526 h 802"/>
              <a:gd name="T26" fmla="*/ 350302505 w 200"/>
              <a:gd name="T27" fmla="*/ 1597778973 h 802"/>
              <a:gd name="T28" fmla="*/ 294859084 w 200"/>
              <a:gd name="T29" fmla="*/ 1716227471 h 802"/>
              <a:gd name="T30" fmla="*/ 226814093 w 200"/>
              <a:gd name="T31" fmla="*/ 1817033691 h 802"/>
              <a:gd name="T32" fmla="*/ 156249689 w 200"/>
              <a:gd name="T33" fmla="*/ 1905238339 h 802"/>
              <a:gd name="T34" fmla="*/ 80645000 w 200"/>
              <a:gd name="T35" fmla="*/ 1968243020 h 802"/>
              <a:gd name="T36" fmla="*/ 0 w 200"/>
              <a:gd name="T37" fmla="*/ 2018646129 h 80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00"/>
              <a:gd name="T58" fmla="*/ 0 h 802"/>
              <a:gd name="T59" fmla="*/ 200 w 200"/>
              <a:gd name="T60" fmla="*/ 802 h 80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00" h="802">
                <a:moveTo>
                  <a:pt x="0" y="0"/>
                </a:moveTo>
                <a:lnTo>
                  <a:pt x="32" y="17"/>
                </a:lnTo>
                <a:lnTo>
                  <a:pt x="62" y="45"/>
                </a:lnTo>
                <a:lnTo>
                  <a:pt x="92" y="77"/>
                </a:lnTo>
                <a:lnTo>
                  <a:pt x="117" y="120"/>
                </a:lnTo>
                <a:lnTo>
                  <a:pt x="139" y="167"/>
                </a:lnTo>
                <a:lnTo>
                  <a:pt x="162" y="219"/>
                </a:lnTo>
                <a:lnTo>
                  <a:pt x="177" y="274"/>
                </a:lnTo>
                <a:lnTo>
                  <a:pt x="192" y="337"/>
                </a:lnTo>
                <a:lnTo>
                  <a:pt x="199" y="399"/>
                </a:lnTo>
                <a:lnTo>
                  <a:pt x="189" y="464"/>
                </a:lnTo>
                <a:lnTo>
                  <a:pt x="177" y="524"/>
                </a:lnTo>
                <a:lnTo>
                  <a:pt x="159" y="581"/>
                </a:lnTo>
                <a:lnTo>
                  <a:pt x="139" y="634"/>
                </a:lnTo>
                <a:lnTo>
                  <a:pt x="117" y="681"/>
                </a:lnTo>
                <a:lnTo>
                  <a:pt x="90" y="721"/>
                </a:lnTo>
                <a:lnTo>
                  <a:pt x="62" y="756"/>
                </a:lnTo>
                <a:lnTo>
                  <a:pt x="32" y="781"/>
                </a:lnTo>
                <a:lnTo>
                  <a:pt x="0" y="801"/>
                </a:lnTo>
              </a:path>
            </a:pathLst>
          </a:custGeom>
          <a:noFill/>
          <a:ln w="50800" cap="rnd" cmpd="sng">
            <a:solidFill>
              <a:srgbClr val="DD4D27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0" name="Freeform 21"/>
          <p:cNvSpPr>
            <a:spLocks/>
          </p:cNvSpPr>
          <p:nvPr/>
        </p:nvSpPr>
        <p:spPr bwMode="auto">
          <a:xfrm>
            <a:off x="5851525" y="4154488"/>
            <a:ext cx="1633538" cy="1630362"/>
          </a:xfrm>
          <a:custGeom>
            <a:avLst/>
            <a:gdLst>
              <a:gd name="T0" fmla="*/ 0 w 1029"/>
              <a:gd name="T1" fmla="*/ 1290319388 h 1027"/>
              <a:gd name="T2" fmla="*/ 12601576 w 1029"/>
              <a:gd name="T3" fmla="*/ 1113908588 h 1027"/>
              <a:gd name="T4" fmla="*/ 50403129 w 1029"/>
              <a:gd name="T5" fmla="*/ 945057458 h 1027"/>
              <a:gd name="T6" fmla="*/ 105846594 w 1029"/>
              <a:gd name="T7" fmla="*/ 773686768 h 1027"/>
              <a:gd name="T8" fmla="*/ 189012530 w 1029"/>
              <a:gd name="T9" fmla="*/ 617437203 h 1027"/>
              <a:gd name="T10" fmla="*/ 287297863 w 1029"/>
              <a:gd name="T11" fmla="*/ 473789203 h 1027"/>
              <a:gd name="T12" fmla="*/ 408265343 w 1029"/>
              <a:gd name="T13" fmla="*/ 347781390 h 1027"/>
              <a:gd name="T14" fmla="*/ 546874806 w 1029"/>
              <a:gd name="T15" fmla="*/ 234373653 h 1027"/>
              <a:gd name="T16" fmla="*/ 698084156 w 1029"/>
              <a:gd name="T17" fmla="*/ 138607741 h 1027"/>
              <a:gd name="T18" fmla="*/ 861893689 w 1029"/>
              <a:gd name="T19" fmla="*/ 70564345 h 1027"/>
              <a:gd name="T20" fmla="*/ 1030744923 w 1029"/>
              <a:gd name="T21" fmla="*/ 20161240 h 1027"/>
              <a:gd name="T22" fmla="*/ 1207155831 w 1029"/>
              <a:gd name="T23" fmla="*/ 0 h 1027"/>
              <a:gd name="T24" fmla="*/ 1383566739 w 1029"/>
              <a:gd name="T25" fmla="*/ 0 h 1027"/>
              <a:gd name="T26" fmla="*/ 1559977647 w 1029"/>
              <a:gd name="T27" fmla="*/ 20161240 h 1027"/>
              <a:gd name="T28" fmla="*/ 1728827690 w 1029"/>
              <a:gd name="T29" fmla="*/ 70564345 h 1027"/>
              <a:gd name="T30" fmla="*/ 1892638612 w 1029"/>
              <a:gd name="T31" fmla="*/ 138607741 h 1027"/>
              <a:gd name="T32" fmla="*/ 2043847962 w 1029"/>
              <a:gd name="T33" fmla="*/ 234373653 h 1027"/>
              <a:gd name="T34" fmla="*/ 2147483647 w 1029"/>
              <a:gd name="T35" fmla="*/ 347781390 h 1027"/>
              <a:gd name="T36" fmla="*/ 2147483647 w 1029"/>
              <a:gd name="T37" fmla="*/ 473789203 h 1027"/>
              <a:gd name="T38" fmla="*/ 2147483647 w 1029"/>
              <a:gd name="T39" fmla="*/ 617437203 h 1027"/>
              <a:gd name="T40" fmla="*/ 2147483647 w 1029"/>
              <a:gd name="T41" fmla="*/ 773686768 h 1027"/>
              <a:gd name="T42" fmla="*/ 2147483647 w 1029"/>
              <a:gd name="T43" fmla="*/ 945057458 h 1027"/>
              <a:gd name="T44" fmla="*/ 2147483647 w 1029"/>
              <a:gd name="T45" fmla="*/ 1113908588 h 1027"/>
              <a:gd name="T46" fmla="*/ 2147483647 w 1029"/>
              <a:gd name="T47" fmla="*/ 1290319388 h 1027"/>
              <a:gd name="T48" fmla="*/ 2147483647 w 1029"/>
              <a:gd name="T49" fmla="*/ 1466730187 h 1027"/>
              <a:gd name="T50" fmla="*/ 2147483647 w 1029"/>
              <a:gd name="T51" fmla="*/ 1643140987 h 1027"/>
              <a:gd name="T52" fmla="*/ 2147483647 w 1029"/>
              <a:gd name="T53" fmla="*/ 1811990927 h 1027"/>
              <a:gd name="T54" fmla="*/ 2147483647 w 1029"/>
              <a:gd name="T55" fmla="*/ 1970761440 h 1027"/>
              <a:gd name="T56" fmla="*/ 2147483647 w 1029"/>
              <a:gd name="T57" fmla="*/ 2114409440 h 1027"/>
              <a:gd name="T58" fmla="*/ 2147483647 w 1029"/>
              <a:gd name="T59" fmla="*/ 2147483647 h 1027"/>
              <a:gd name="T60" fmla="*/ 2043847962 w 1029"/>
              <a:gd name="T61" fmla="*/ 2147483647 h 1027"/>
              <a:gd name="T62" fmla="*/ 1892638612 w 1029"/>
              <a:gd name="T63" fmla="*/ 2147483647 h 1027"/>
              <a:gd name="T64" fmla="*/ 1728827690 w 1029"/>
              <a:gd name="T65" fmla="*/ 2147483647 h 1027"/>
              <a:gd name="T66" fmla="*/ 1559977647 w 1029"/>
              <a:gd name="T67" fmla="*/ 2147483647 h 1027"/>
              <a:gd name="T68" fmla="*/ 1383566739 w 1029"/>
              <a:gd name="T69" fmla="*/ 2147483647 h 1027"/>
              <a:gd name="T70" fmla="*/ 1207155831 w 1029"/>
              <a:gd name="T71" fmla="*/ 2147483647 h 1027"/>
              <a:gd name="T72" fmla="*/ 1030744923 w 1029"/>
              <a:gd name="T73" fmla="*/ 2147483647 h 1027"/>
              <a:gd name="T74" fmla="*/ 861893689 w 1029"/>
              <a:gd name="T75" fmla="*/ 2147483647 h 1027"/>
              <a:gd name="T76" fmla="*/ 698084156 w 1029"/>
              <a:gd name="T77" fmla="*/ 2147483647 h 1027"/>
              <a:gd name="T78" fmla="*/ 546874806 w 1029"/>
              <a:gd name="T79" fmla="*/ 2147483647 h 1027"/>
              <a:gd name="T80" fmla="*/ 408265343 w 1029"/>
              <a:gd name="T81" fmla="*/ 2147483647 h 1027"/>
              <a:gd name="T82" fmla="*/ 287297863 w 1029"/>
              <a:gd name="T83" fmla="*/ 2114409440 h 1027"/>
              <a:gd name="T84" fmla="*/ 189012530 w 1029"/>
              <a:gd name="T85" fmla="*/ 1970761440 h 1027"/>
              <a:gd name="T86" fmla="*/ 105846594 w 1029"/>
              <a:gd name="T87" fmla="*/ 1811990927 h 1027"/>
              <a:gd name="T88" fmla="*/ 50403129 w 1029"/>
              <a:gd name="T89" fmla="*/ 1643140987 h 1027"/>
              <a:gd name="T90" fmla="*/ 12601576 w 1029"/>
              <a:gd name="T91" fmla="*/ 1466730187 h 1027"/>
              <a:gd name="T92" fmla="*/ 0 w 1029"/>
              <a:gd name="T93" fmla="*/ 1290319388 h 102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029"/>
              <a:gd name="T142" fmla="*/ 0 h 1027"/>
              <a:gd name="T143" fmla="*/ 1029 w 1029"/>
              <a:gd name="T144" fmla="*/ 1027 h 1027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029" h="1027">
                <a:moveTo>
                  <a:pt x="0" y="512"/>
                </a:moveTo>
                <a:lnTo>
                  <a:pt x="5" y="442"/>
                </a:lnTo>
                <a:lnTo>
                  <a:pt x="20" y="375"/>
                </a:lnTo>
                <a:lnTo>
                  <a:pt x="42" y="307"/>
                </a:lnTo>
                <a:lnTo>
                  <a:pt x="75" y="245"/>
                </a:lnTo>
                <a:lnTo>
                  <a:pt x="114" y="188"/>
                </a:lnTo>
                <a:lnTo>
                  <a:pt x="162" y="138"/>
                </a:lnTo>
                <a:lnTo>
                  <a:pt x="217" y="93"/>
                </a:lnTo>
                <a:lnTo>
                  <a:pt x="277" y="55"/>
                </a:lnTo>
                <a:lnTo>
                  <a:pt x="342" y="28"/>
                </a:lnTo>
                <a:lnTo>
                  <a:pt x="409" y="8"/>
                </a:lnTo>
                <a:lnTo>
                  <a:pt x="479" y="0"/>
                </a:lnTo>
                <a:lnTo>
                  <a:pt x="549" y="0"/>
                </a:lnTo>
                <a:lnTo>
                  <a:pt x="619" y="8"/>
                </a:lnTo>
                <a:lnTo>
                  <a:pt x="686" y="28"/>
                </a:lnTo>
                <a:lnTo>
                  <a:pt x="751" y="55"/>
                </a:lnTo>
                <a:lnTo>
                  <a:pt x="811" y="93"/>
                </a:lnTo>
                <a:lnTo>
                  <a:pt x="866" y="138"/>
                </a:lnTo>
                <a:lnTo>
                  <a:pt x="913" y="188"/>
                </a:lnTo>
                <a:lnTo>
                  <a:pt x="953" y="245"/>
                </a:lnTo>
                <a:lnTo>
                  <a:pt x="985" y="307"/>
                </a:lnTo>
                <a:lnTo>
                  <a:pt x="1010" y="375"/>
                </a:lnTo>
                <a:lnTo>
                  <a:pt x="1025" y="442"/>
                </a:lnTo>
                <a:lnTo>
                  <a:pt x="1028" y="512"/>
                </a:lnTo>
                <a:lnTo>
                  <a:pt x="1025" y="582"/>
                </a:lnTo>
                <a:lnTo>
                  <a:pt x="1010" y="652"/>
                </a:lnTo>
                <a:lnTo>
                  <a:pt x="985" y="719"/>
                </a:lnTo>
                <a:lnTo>
                  <a:pt x="953" y="782"/>
                </a:lnTo>
                <a:lnTo>
                  <a:pt x="913" y="839"/>
                </a:lnTo>
                <a:lnTo>
                  <a:pt x="866" y="889"/>
                </a:lnTo>
                <a:lnTo>
                  <a:pt x="811" y="934"/>
                </a:lnTo>
                <a:lnTo>
                  <a:pt x="751" y="971"/>
                </a:lnTo>
                <a:lnTo>
                  <a:pt x="686" y="999"/>
                </a:lnTo>
                <a:lnTo>
                  <a:pt x="619" y="1016"/>
                </a:lnTo>
                <a:lnTo>
                  <a:pt x="549" y="1026"/>
                </a:lnTo>
                <a:lnTo>
                  <a:pt x="479" y="1026"/>
                </a:lnTo>
                <a:lnTo>
                  <a:pt x="409" y="1016"/>
                </a:lnTo>
                <a:lnTo>
                  <a:pt x="342" y="999"/>
                </a:lnTo>
                <a:lnTo>
                  <a:pt x="277" y="971"/>
                </a:lnTo>
                <a:lnTo>
                  <a:pt x="217" y="934"/>
                </a:lnTo>
                <a:lnTo>
                  <a:pt x="162" y="889"/>
                </a:lnTo>
                <a:lnTo>
                  <a:pt x="114" y="839"/>
                </a:lnTo>
                <a:lnTo>
                  <a:pt x="75" y="782"/>
                </a:lnTo>
                <a:lnTo>
                  <a:pt x="42" y="719"/>
                </a:lnTo>
                <a:lnTo>
                  <a:pt x="20" y="652"/>
                </a:lnTo>
                <a:lnTo>
                  <a:pt x="5" y="582"/>
                </a:lnTo>
                <a:lnTo>
                  <a:pt x="0" y="512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41" name="Line 22"/>
          <p:cNvSpPr>
            <a:spLocks noChangeShapeType="1"/>
          </p:cNvSpPr>
          <p:nvPr/>
        </p:nvSpPr>
        <p:spPr bwMode="auto">
          <a:xfrm flipV="1">
            <a:off x="4959350" y="4870450"/>
            <a:ext cx="1206500" cy="698500"/>
          </a:xfrm>
          <a:prstGeom prst="line">
            <a:avLst/>
          </a:prstGeom>
          <a:noFill/>
          <a:ln w="28575">
            <a:solidFill>
              <a:srgbClr val="B0D4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18529"/>
      </p:ext>
    </p:extLst>
  </p:cSld>
  <p:clrMapOvr>
    <a:masterClrMapping/>
  </p:clrMapOvr>
  <p:transition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2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Conditional Probability Using Two–Way Table</a:t>
            </a:r>
          </a:p>
        </p:txBody>
      </p:sp>
      <p:sp>
        <p:nvSpPr>
          <p:cNvPr id="3076" name="Rectangle 122"/>
          <p:cNvSpPr>
            <a:spLocks noChangeArrowheads="1"/>
          </p:cNvSpPr>
          <p:nvPr/>
        </p:nvSpPr>
        <p:spPr bwMode="auto">
          <a:xfrm>
            <a:off x="376238" y="1709738"/>
            <a:ext cx="8239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8E0D30"/>
                </a:solidFill>
              </a:rPr>
              <a:t>Experiment:</a:t>
            </a:r>
            <a:r>
              <a:rPr lang="en-US" altLang="en-US"/>
              <a:t>  Draw 1 Card.  Note Kind &amp; Color.</a:t>
            </a:r>
          </a:p>
        </p:txBody>
      </p:sp>
      <p:sp>
        <p:nvSpPr>
          <p:cNvPr id="3077" name="Rectangle 126"/>
          <p:cNvSpPr>
            <a:spLocks noChangeArrowheads="1"/>
          </p:cNvSpPr>
          <p:nvPr/>
        </p:nvSpPr>
        <p:spPr bwMode="auto">
          <a:xfrm>
            <a:off x="7691438" y="2895600"/>
            <a:ext cx="130492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Revised Sample Space</a:t>
            </a:r>
          </a:p>
        </p:txBody>
      </p:sp>
      <p:sp>
        <p:nvSpPr>
          <p:cNvPr id="3080" name="Line 127"/>
          <p:cNvSpPr>
            <a:spLocks noChangeShapeType="1"/>
          </p:cNvSpPr>
          <p:nvPr/>
        </p:nvSpPr>
        <p:spPr bwMode="auto">
          <a:xfrm flipV="1">
            <a:off x="6330950" y="3481388"/>
            <a:ext cx="1289050" cy="242887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81" name="Group 167"/>
          <p:cNvGrpSpPr>
            <a:grpSpLocks/>
          </p:cNvGrpSpPr>
          <p:nvPr/>
        </p:nvGrpSpPr>
        <p:grpSpPr bwMode="auto">
          <a:xfrm>
            <a:off x="2085975" y="2470150"/>
            <a:ext cx="5273675" cy="2622550"/>
            <a:chOff x="1314" y="1758"/>
            <a:chExt cx="3322" cy="1652"/>
          </a:xfrm>
        </p:grpSpPr>
        <p:sp>
          <p:nvSpPr>
            <p:cNvPr id="3082" name="Rectangle 84"/>
            <p:cNvSpPr>
              <a:spLocks noChangeArrowheads="1"/>
            </p:cNvSpPr>
            <p:nvPr/>
          </p:nvSpPr>
          <p:spPr bwMode="auto">
            <a:xfrm>
              <a:off x="3191" y="2689"/>
              <a:ext cx="760" cy="369"/>
            </a:xfrm>
            <a:prstGeom prst="rect">
              <a:avLst/>
            </a:prstGeom>
            <a:solidFill>
              <a:srgbClr val="E9F05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83" name="Rectangle 16"/>
            <p:cNvSpPr>
              <a:spLocks noChangeArrowheads="1"/>
            </p:cNvSpPr>
            <p:nvPr/>
          </p:nvSpPr>
          <p:spPr bwMode="auto">
            <a:xfrm>
              <a:off x="2848" y="1758"/>
              <a:ext cx="642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Color</a:t>
              </a:r>
            </a:p>
          </p:txBody>
        </p:sp>
        <p:sp>
          <p:nvSpPr>
            <p:cNvPr id="3084" name="Rectangle 30"/>
            <p:cNvSpPr>
              <a:spLocks noChangeArrowheads="1"/>
            </p:cNvSpPr>
            <p:nvPr/>
          </p:nvSpPr>
          <p:spPr bwMode="auto">
            <a:xfrm>
              <a:off x="1561" y="2043"/>
              <a:ext cx="582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Type</a:t>
              </a:r>
            </a:p>
          </p:txBody>
        </p:sp>
        <p:sp>
          <p:nvSpPr>
            <p:cNvPr id="3085" name="Rectangle 31"/>
            <p:cNvSpPr>
              <a:spLocks noChangeArrowheads="1"/>
            </p:cNvSpPr>
            <p:nvPr/>
          </p:nvSpPr>
          <p:spPr bwMode="auto">
            <a:xfrm>
              <a:off x="2557" y="2072"/>
              <a:ext cx="445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Red</a:t>
              </a:r>
            </a:p>
          </p:txBody>
        </p:sp>
        <p:sp>
          <p:nvSpPr>
            <p:cNvPr id="3086" name="Rectangle 32"/>
            <p:cNvSpPr>
              <a:spLocks noChangeArrowheads="1"/>
            </p:cNvSpPr>
            <p:nvPr/>
          </p:nvSpPr>
          <p:spPr bwMode="auto">
            <a:xfrm>
              <a:off x="3257" y="2072"/>
              <a:ext cx="583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Black</a:t>
              </a:r>
            </a:p>
          </p:txBody>
        </p:sp>
        <p:sp>
          <p:nvSpPr>
            <p:cNvPr id="3087" name="Rectangle 33"/>
            <p:cNvSpPr>
              <a:spLocks noChangeArrowheads="1"/>
            </p:cNvSpPr>
            <p:nvPr/>
          </p:nvSpPr>
          <p:spPr bwMode="auto">
            <a:xfrm>
              <a:off x="3977" y="2043"/>
              <a:ext cx="606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Total</a:t>
              </a:r>
            </a:p>
          </p:txBody>
        </p:sp>
        <p:sp>
          <p:nvSpPr>
            <p:cNvPr id="3088" name="Rectangle 60"/>
            <p:cNvSpPr>
              <a:spLocks noChangeArrowheads="1"/>
            </p:cNvSpPr>
            <p:nvPr/>
          </p:nvSpPr>
          <p:spPr bwMode="auto">
            <a:xfrm>
              <a:off x="1330" y="2374"/>
              <a:ext cx="462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Ace</a:t>
              </a:r>
            </a:p>
          </p:txBody>
        </p:sp>
        <p:sp>
          <p:nvSpPr>
            <p:cNvPr id="3089" name="Rectangle 61"/>
            <p:cNvSpPr>
              <a:spLocks noChangeArrowheads="1"/>
            </p:cNvSpPr>
            <p:nvPr/>
          </p:nvSpPr>
          <p:spPr bwMode="auto">
            <a:xfrm>
              <a:off x="2678" y="2367"/>
              <a:ext cx="222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2</a:t>
              </a:r>
            </a:p>
          </p:txBody>
        </p:sp>
        <p:sp>
          <p:nvSpPr>
            <p:cNvPr id="3090" name="Rectangle 62"/>
            <p:cNvSpPr>
              <a:spLocks noChangeArrowheads="1"/>
            </p:cNvSpPr>
            <p:nvPr/>
          </p:nvSpPr>
          <p:spPr bwMode="auto">
            <a:xfrm>
              <a:off x="3191" y="2337"/>
              <a:ext cx="760" cy="345"/>
            </a:xfrm>
            <a:prstGeom prst="rect">
              <a:avLst/>
            </a:prstGeom>
            <a:solidFill>
              <a:srgbClr val="E9F05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91" name="Rectangle 63"/>
            <p:cNvSpPr>
              <a:spLocks noChangeArrowheads="1"/>
            </p:cNvSpPr>
            <p:nvPr/>
          </p:nvSpPr>
          <p:spPr bwMode="auto">
            <a:xfrm>
              <a:off x="3453" y="2367"/>
              <a:ext cx="222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2</a:t>
              </a:r>
            </a:p>
          </p:txBody>
        </p:sp>
        <p:sp>
          <p:nvSpPr>
            <p:cNvPr id="3092" name="Rectangle 65"/>
            <p:cNvSpPr>
              <a:spLocks noChangeArrowheads="1"/>
            </p:cNvSpPr>
            <p:nvPr/>
          </p:nvSpPr>
          <p:spPr bwMode="auto">
            <a:xfrm>
              <a:off x="4175" y="2367"/>
              <a:ext cx="222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4</a:t>
              </a:r>
            </a:p>
          </p:txBody>
        </p:sp>
        <p:sp>
          <p:nvSpPr>
            <p:cNvPr id="3093" name="Rectangle 82"/>
            <p:cNvSpPr>
              <a:spLocks noChangeArrowheads="1"/>
            </p:cNvSpPr>
            <p:nvPr/>
          </p:nvSpPr>
          <p:spPr bwMode="auto">
            <a:xfrm>
              <a:off x="1330" y="2725"/>
              <a:ext cx="918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Non-Ace</a:t>
              </a:r>
            </a:p>
          </p:txBody>
        </p:sp>
        <p:sp>
          <p:nvSpPr>
            <p:cNvPr id="3094" name="Rectangle 83"/>
            <p:cNvSpPr>
              <a:spLocks noChangeArrowheads="1"/>
            </p:cNvSpPr>
            <p:nvPr/>
          </p:nvSpPr>
          <p:spPr bwMode="auto">
            <a:xfrm>
              <a:off x="2640" y="2736"/>
              <a:ext cx="330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24</a:t>
              </a:r>
            </a:p>
          </p:txBody>
        </p:sp>
        <p:sp>
          <p:nvSpPr>
            <p:cNvPr id="3095" name="Rectangle 85"/>
            <p:cNvSpPr>
              <a:spLocks noChangeArrowheads="1"/>
            </p:cNvSpPr>
            <p:nvPr/>
          </p:nvSpPr>
          <p:spPr bwMode="auto">
            <a:xfrm>
              <a:off x="3392" y="2718"/>
              <a:ext cx="330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24</a:t>
              </a:r>
            </a:p>
          </p:txBody>
        </p:sp>
        <p:sp>
          <p:nvSpPr>
            <p:cNvPr id="3096" name="Rectangle 87"/>
            <p:cNvSpPr>
              <a:spLocks noChangeArrowheads="1"/>
            </p:cNvSpPr>
            <p:nvPr/>
          </p:nvSpPr>
          <p:spPr bwMode="auto">
            <a:xfrm>
              <a:off x="4115" y="2718"/>
              <a:ext cx="330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48</a:t>
              </a:r>
            </a:p>
          </p:txBody>
        </p:sp>
        <p:sp>
          <p:nvSpPr>
            <p:cNvPr id="3097" name="Rectangle 115"/>
            <p:cNvSpPr>
              <a:spLocks noChangeArrowheads="1"/>
            </p:cNvSpPr>
            <p:nvPr/>
          </p:nvSpPr>
          <p:spPr bwMode="auto">
            <a:xfrm>
              <a:off x="1330" y="3077"/>
              <a:ext cx="606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Total</a:t>
              </a:r>
            </a:p>
          </p:txBody>
        </p:sp>
        <p:sp>
          <p:nvSpPr>
            <p:cNvPr id="3098" name="Rectangle 116"/>
            <p:cNvSpPr>
              <a:spLocks noChangeArrowheads="1"/>
            </p:cNvSpPr>
            <p:nvPr/>
          </p:nvSpPr>
          <p:spPr bwMode="auto">
            <a:xfrm>
              <a:off x="2617" y="3070"/>
              <a:ext cx="330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26</a:t>
              </a:r>
            </a:p>
          </p:txBody>
        </p:sp>
        <p:sp>
          <p:nvSpPr>
            <p:cNvPr id="3099" name="Rectangle 117"/>
            <p:cNvSpPr>
              <a:spLocks noChangeArrowheads="1"/>
            </p:cNvSpPr>
            <p:nvPr/>
          </p:nvSpPr>
          <p:spPr bwMode="auto">
            <a:xfrm>
              <a:off x="3191" y="3059"/>
              <a:ext cx="760" cy="344"/>
            </a:xfrm>
            <a:prstGeom prst="rect">
              <a:avLst/>
            </a:prstGeom>
            <a:solidFill>
              <a:srgbClr val="E9F05A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00" name="Rectangle 118"/>
            <p:cNvSpPr>
              <a:spLocks noChangeArrowheads="1"/>
            </p:cNvSpPr>
            <p:nvPr/>
          </p:nvSpPr>
          <p:spPr bwMode="auto">
            <a:xfrm>
              <a:off x="3414" y="3072"/>
              <a:ext cx="330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26</a:t>
              </a:r>
            </a:p>
          </p:txBody>
        </p:sp>
        <p:sp>
          <p:nvSpPr>
            <p:cNvPr id="3101" name="Rectangle 120"/>
            <p:cNvSpPr>
              <a:spLocks noChangeArrowheads="1"/>
            </p:cNvSpPr>
            <p:nvPr/>
          </p:nvSpPr>
          <p:spPr bwMode="auto">
            <a:xfrm>
              <a:off x="4115" y="3070"/>
              <a:ext cx="330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700" b="1"/>
                <a:t>52</a:t>
              </a:r>
            </a:p>
          </p:txBody>
        </p:sp>
        <p:sp>
          <p:nvSpPr>
            <p:cNvPr id="3102" name="Rectangle 158"/>
            <p:cNvSpPr>
              <a:spLocks noChangeArrowheads="1"/>
            </p:cNvSpPr>
            <p:nvPr/>
          </p:nvSpPr>
          <p:spPr bwMode="auto">
            <a:xfrm>
              <a:off x="1325" y="1765"/>
              <a:ext cx="3304" cy="1643"/>
            </a:xfrm>
            <a:prstGeom prst="rect">
              <a:avLst/>
            </a:prstGeom>
            <a:noFill/>
            <a:ln w="38100">
              <a:solidFill>
                <a:srgbClr val="7F2907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03" name="Line 159"/>
            <p:cNvSpPr>
              <a:spLocks noChangeShapeType="1"/>
            </p:cNvSpPr>
            <p:nvPr/>
          </p:nvSpPr>
          <p:spPr bwMode="auto">
            <a:xfrm>
              <a:off x="1331" y="2342"/>
              <a:ext cx="3305" cy="0"/>
            </a:xfrm>
            <a:prstGeom prst="line">
              <a:avLst/>
            </a:prstGeom>
            <a:noFill/>
            <a:ln w="38100">
              <a:solidFill>
                <a:srgbClr val="7F290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4" name="Line 160"/>
            <p:cNvSpPr>
              <a:spLocks noChangeShapeType="1"/>
            </p:cNvSpPr>
            <p:nvPr/>
          </p:nvSpPr>
          <p:spPr bwMode="auto">
            <a:xfrm>
              <a:off x="1314" y="2693"/>
              <a:ext cx="3305" cy="0"/>
            </a:xfrm>
            <a:prstGeom prst="line">
              <a:avLst/>
            </a:prstGeom>
            <a:noFill/>
            <a:ln w="38100">
              <a:solidFill>
                <a:srgbClr val="7F290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Line 161"/>
            <p:cNvSpPr>
              <a:spLocks noChangeShapeType="1"/>
            </p:cNvSpPr>
            <p:nvPr/>
          </p:nvSpPr>
          <p:spPr bwMode="auto">
            <a:xfrm>
              <a:off x="1325" y="3053"/>
              <a:ext cx="3305" cy="0"/>
            </a:xfrm>
            <a:prstGeom prst="line">
              <a:avLst/>
            </a:prstGeom>
            <a:noFill/>
            <a:ln w="38100">
              <a:solidFill>
                <a:srgbClr val="7F290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6" name="Line 162"/>
            <p:cNvSpPr>
              <a:spLocks noChangeShapeType="1"/>
            </p:cNvSpPr>
            <p:nvPr/>
          </p:nvSpPr>
          <p:spPr bwMode="auto">
            <a:xfrm>
              <a:off x="2408" y="1776"/>
              <a:ext cx="0" cy="1632"/>
            </a:xfrm>
            <a:prstGeom prst="line">
              <a:avLst/>
            </a:prstGeom>
            <a:noFill/>
            <a:ln w="38100">
              <a:solidFill>
                <a:srgbClr val="7F290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7" name="Line 163"/>
            <p:cNvSpPr>
              <a:spLocks noChangeShapeType="1"/>
            </p:cNvSpPr>
            <p:nvPr/>
          </p:nvSpPr>
          <p:spPr bwMode="auto">
            <a:xfrm>
              <a:off x="3957" y="1778"/>
              <a:ext cx="0" cy="1632"/>
            </a:xfrm>
            <a:prstGeom prst="line">
              <a:avLst/>
            </a:prstGeom>
            <a:noFill/>
            <a:ln w="38100">
              <a:solidFill>
                <a:srgbClr val="7F290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8" name="Line 165"/>
            <p:cNvSpPr>
              <a:spLocks noChangeShapeType="1"/>
            </p:cNvSpPr>
            <p:nvPr/>
          </p:nvSpPr>
          <p:spPr bwMode="auto">
            <a:xfrm flipV="1">
              <a:off x="3198" y="2352"/>
              <a:ext cx="0" cy="1056"/>
            </a:xfrm>
            <a:prstGeom prst="line">
              <a:avLst/>
            </a:prstGeom>
            <a:noFill/>
            <a:ln w="38100">
              <a:solidFill>
                <a:srgbClr val="7F290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9" name="Line 166"/>
            <p:cNvSpPr>
              <a:spLocks noChangeShapeType="1"/>
            </p:cNvSpPr>
            <p:nvPr/>
          </p:nvSpPr>
          <p:spPr bwMode="auto">
            <a:xfrm>
              <a:off x="2410" y="2036"/>
              <a:ext cx="1536" cy="0"/>
            </a:xfrm>
            <a:prstGeom prst="line">
              <a:avLst/>
            </a:prstGeom>
            <a:noFill/>
            <a:ln w="38100">
              <a:solidFill>
                <a:srgbClr val="7F290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074" name="Object 129"/>
          <p:cNvGraphicFramePr>
            <a:graphicFrameLocks noChangeAspect="1"/>
          </p:cNvGraphicFramePr>
          <p:nvPr/>
        </p:nvGraphicFramePr>
        <p:xfrm>
          <a:off x="1235075" y="5241925"/>
          <a:ext cx="68246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8" name="Equation" r:id="rId4" imgW="3073400" imgH="419100" progId="Equation.DSMT4">
                  <p:embed/>
                </p:oleObj>
              </mc:Choice>
              <mc:Fallback>
                <p:oleObj name="Equation" r:id="rId4" imgW="3073400" imgH="419100" progId="Equation.DSMT4">
                  <p:embed/>
                  <p:pic>
                    <p:nvPicPr>
                      <p:cNvPr id="3074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075" y="5241925"/>
                        <a:ext cx="6824663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Line 123"/>
          <p:cNvSpPr>
            <a:spLocks noChangeShapeType="1"/>
          </p:cNvSpPr>
          <p:nvPr/>
        </p:nvSpPr>
        <p:spPr bwMode="auto">
          <a:xfrm>
            <a:off x="5873750" y="3800475"/>
            <a:ext cx="1892300" cy="14351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Line 124"/>
          <p:cNvSpPr>
            <a:spLocks noChangeShapeType="1"/>
          </p:cNvSpPr>
          <p:nvPr/>
        </p:nvSpPr>
        <p:spPr bwMode="auto">
          <a:xfrm>
            <a:off x="6026150" y="4791075"/>
            <a:ext cx="1587500" cy="10541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95004"/>
      </p:ext>
    </p:extLst>
  </p:cSld>
  <p:clrMapOvr>
    <a:masterClrMapping/>
  </p:clrMapOvr>
  <p:transition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72"/>
          <p:cNvSpPr txBox="1">
            <a:spLocks noChangeArrowheads="1"/>
          </p:cNvSpPr>
          <p:nvPr/>
        </p:nvSpPr>
        <p:spPr bwMode="auto">
          <a:xfrm>
            <a:off x="381000" y="1371600"/>
            <a:ext cx="79248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/>
              <a:t>Using the table then the formula, what’s the probability?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Thinking Challenge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819400"/>
            <a:ext cx="3429000" cy="2925763"/>
          </a:xfrm>
        </p:spPr>
        <p:txBody>
          <a:bodyPr lIns="90488" tIns="44450" rIns="90488" bIns="44450"/>
          <a:lstStyle/>
          <a:p>
            <a:pPr marL="609600" indent="-609600">
              <a:spcBef>
                <a:spcPct val="45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|</a:t>
            </a:r>
            <a:r>
              <a:rPr lang="en-US" altLang="en-US" i="1">
                <a:latin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</a:rPr>
              <a:t>) =</a:t>
            </a:r>
          </a:p>
          <a:p>
            <a:pPr marL="609600" indent="-609600">
              <a:spcBef>
                <a:spcPct val="45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C</a:t>
            </a:r>
            <a:r>
              <a:rPr lang="en-US" altLang="en-US">
                <a:latin typeface="Times New Roman" panose="02020603050405020304" pitchFamily="18" charset="0"/>
              </a:rPr>
              <a:t>|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 </a:t>
            </a:r>
          </a:p>
        </p:txBody>
      </p:sp>
      <p:sp>
        <p:nvSpPr>
          <p:cNvPr id="57349" name="Rectangle 66"/>
          <p:cNvSpPr>
            <a:spLocks noChangeArrowheads="1"/>
          </p:cNvSpPr>
          <p:nvPr/>
        </p:nvSpPr>
        <p:spPr bwMode="auto">
          <a:xfrm>
            <a:off x="4059238" y="4370388"/>
            <a:ext cx="254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0" name="Rectangle 67"/>
          <p:cNvSpPr>
            <a:spLocks noChangeArrowheads="1"/>
          </p:cNvSpPr>
          <p:nvPr/>
        </p:nvSpPr>
        <p:spPr bwMode="auto">
          <a:xfrm>
            <a:off x="4092575" y="4370388"/>
            <a:ext cx="14986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1" name="Rectangle 68"/>
          <p:cNvSpPr>
            <a:spLocks noChangeArrowheads="1"/>
          </p:cNvSpPr>
          <p:nvPr/>
        </p:nvSpPr>
        <p:spPr bwMode="auto">
          <a:xfrm>
            <a:off x="5624513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2" name="Rectangle 69"/>
          <p:cNvSpPr>
            <a:spLocks noChangeArrowheads="1"/>
          </p:cNvSpPr>
          <p:nvPr/>
        </p:nvSpPr>
        <p:spPr bwMode="auto">
          <a:xfrm>
            <a:off x="5602288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3" name="Rectangle 70"/>
          <p:cNvSpPr>
            <a:spLocks noChangeArrowheads="1"/>
          </p:cNvSpPr>
          <p:nvPr/>
        </p:nvSpPr>
        <p:spPr bwMode="auto">
          <a:xfrm>
            <a:off x="5646738" y="4370388"/>
            <a:ext cx="901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4" name="Rectangle 71"/>
          <p:cNvSpPr>
            <a:spLocks noChangeArrowheads="1"/>
          </p:cNvSpPr>
          <p:nvPr/>
        </p:nvSpPr>
        <p:spPr bwMode="auto">
          <a:xfrm>
            <a:off x="6557963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5" name="Rectangle 72"/>
          <p:cNvSpPr>
            <a:spLocks noChangeArrowheads="1"/>
          </p:cNvSpPr>
          <p:nvPr/>
        </p:nvSpPr>
        <p:spPr bwMode="auto">
          <a:xfrm>
            <a:off x="6580188" y="4370388"/>
            <a:ext cx="79375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6" name="Rectangle 73"/>
          <p:cNvSpPr>
            <a:spLocks noChangeArrowheads="1"/>
          </p:cNvSpPr>
          <p:nvPr/>
        </p:nvSpPr>
        <p:spPr bwMode="auto">
          <a:xfrm>
            <a:off x="7385050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7" name="Rectangle 74"/>
          <p:cNvSpPr>
            <a:spLocks noChangeArrowheads="1"/>
          </p:cNvSpPr>
          <p:nvPr/>
        </p:nvSpPr>
        <p:spPr bwMode="auto">
          <a:xfrm>
            <a:off x="7407275" y="4370388"/>
            <a:ext cx="1068388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7358" name="Rectangle 75"/>
          <p:cNvSpPr>
            <a:spLocks noChangeArrowheads="1"/>
          </p:cNvSpPr>
          <p:nvPr/>
        </p:nvSpPr>
        <p:spPr bwMode="auto">
          <a:xfrm>
            <a:off x="8485188" y="4370388"/>
            <a:ext cx="254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57359" name="Group 246"/>
          <p:cNvGrpSpPr>
            <a:grpSpLocks/>
          </p:cNvGrpSpPr>
          <p:nvPr/>
        </p:nvGrpSpPr>
        <p:grpSpPr bwMode="auto">
          <a:xfrm>
            <a:off x="4065588" y="2895600"/>
            <a:ext cx="4449762" cy="2570163"/>
            <a:chOff x="2561" y="1824"/>
            <a:chExt cx="2803" cy="1619"/>
          </a:xfrm>
        </p:grpSpPr>
        <p:sp>
          <p:nvSpPr>
            <p:cNvPr id="57360" name="Rectangle 247"/>
            <p:cNvSpPr>
              <a:spLocks noChangeArrowheads="1"/>
            </p:cNvSpPr>
            <p:nvPr/>
          </p:nvSpPr>
          <p:spPr bwMode="auto">
            <a:xfrm>
              <a:off x="3739" y="1827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57361" name="Rectangle 248"/>
            <p:cNvSpPr>
              <a:spLocks noChangeArrowheads="1"/>
            </p:cNvSpPr>
            <p:nvPr/>
          </p:nvSpPr>
          <p:spPr bwMode="auto">
            <a:xfrm>
              <a:off x="2695" y="2112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57362" name="Rectangle 249"/>
            <p:cNvSpPr>
              <a:spLocks noChangeArrowheads="1"/>
            </p:cNvSpPr>
            <p:nvPr/>
          </p:nvSpPr>
          <p:spPr bwMode="auto">
            <a:xfrm>
              <a:off x="3698" y="2112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C</a:t>
              </a:r>
              <a:endParaRPr lang="en-US" altLang="en-US" sz="2800" b="1"/>
            </a:p>
          </p:txBody>
        </p:sp>
        <p:sp>
          <p:nvSpPr>
            <p:cNvPr id="57363" name="Rectangle 250"/>
            <p:cNvSpPr>
              <a:spLocks noChangeArrowheads="1"/>
            </p:cNvSpPr>
            <p:nvPr/>
          </p:nvSpPr>
          <p:spPr bwMode="auto">
            <a:xfrm>
              <a:off x="4257" y="2112"/>
              <a:ext cx="27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D</a:t>
              </a:r>
              <a:endParaRPr lang="en-US" altLang="en-US" sz="2800" b="1"/>
            </a:p>
          </p:txBody>
        </p:sp>
        <p:sp>
          <p:nvSpPr>
            <p:cNvPr id="57364" name="Rectangle 251"/>
            <p:cNvSpPr>
              <a:spLocks noChangeArrowheads="1"/>
            </p:cNvSpPr>
            <p:nvPr/>
          </p:nvSpPr>
          <p:spPr bwMode="auto">
            <a:xfrm>
              <a:off x="4684" y="2112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57365" name="Rectangle 252"/>
            <p:cNvSpPr>
              <a:spLocks noChangeArrowheads="1"/>
            </p:cNvSpPr>
            <p:nvPr/>
          </p:nvSpPr>
          <p:spPr bwMode="auto">
            <a:xfrm>
              <a:off x="2918" y="2436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A</a:t>
              </a:r>
              <a:endParaRPr lang="en-US" altLang="en-US" sz="2800" b="1"/>
            </a:p>
          </p:txBody>
        </p:sp>
        <p:sp>
          <p:nvSpPr>
            <p:cNvPr id="57366" name="Rectangle 253"/>
            <p:cNvSpPr>
              <a:spLocks noChangeArrowheads="1"/>
            </p:cNvSpPr>
            <p:nvPr/>
          </p:nvSpPr>
          <p:spPr bwMode="auto">
            <a:xfrm>
              <a:off x="3717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57367" name="Rectangle 254"/>
            <p:cNvSpPr>
              <a:spLocks noChangeArrowheads="1"/>
            </p:cNvSpPr>
            <p:nvPr/>
          </p:nvSpPr>
          <p:spPr bwMode="auto">
            <a:xfrm>
              <a:off x="4274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2</a:t>
              </a:r>
            </a:p>
          </p:txBody>
        </p:sp>
        <p:sp>
          <p:nvSpPr>
            <p:cNvPr id="57368" name="Rectangle 255"/>
            <p:cNvSpPr>
              <a:spLocks noChangeArrowheads="1"/>
            </p:cNvSpPr>
            <p:nvPr/>
          </p:nvSpPr>
          <p:spPr bwMode="auto">
            <a:xfrm>
              <a:off x="4886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6</a:t>
              </a:r>
            </a:p>
          </p:txBody>
        </p:sp>
        <p:sp>
          <p:nvSpPr>
            <p:cNvPr id="57369" name="Rectangle 256"/>
            <p:cNvSpPr>
              <a:spLocks noChangeArrowheads="1"/>
            </p:cNvSpPr>
            <p:nvPr/>
          </p:nvSpPr>
          <p:spPr bwMode="auto">
            <a:xfrm>
              <a:off x="2913" y="2777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B</a:t>
              </a:r>
              <a:endParaRPr lang="en-US" altLang="en-US" sz="2800" b="1"/>
            </a:p>
          </p:txBody>
        </p:sp>
        <p:sp>
          <p:nvSpPr>
            <p:cNvPr id="57370" name="Rectangle 257"/>
            <p:cNvSpPr>
              <a:spLocks noChangeArrowheads="1"/>
            </p:cNvSpPr>
            <p:nvPr/>
          </p:nvSpPr>
          <p:spPr bwMode="auto">
            <a:xfrm>
              <a:off x="3717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</a:t>
              </a:r>
            </a:p>
          </p:txBody>
        </p:sp>
        <p:sp>
          <p:nvSpPr>
            <p:cNvPr id="57371" name="Rectangle 258"/>
            <p:cNvSpPr>
              <a:spLocks noChangeArrowheads="1"/>
            </p:cNvSpPr>
            <p:nvPr/>
          </p:nvSpPr>
          <p:spPr bwMode="auto">
            <a:xfrm>
              <a:off x="4274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3</a:t>
              </a:r>
            </a:p>
          </p:txBody>
        </p:sp>
        <p:sp>
          <p:nvSpPr>
            <p:cNvPr id="57372" name="Rectangle 259"/>
            <p:cNvSpPr>
              <a:spLocks noChangeArrowheads="1"/>
            </p:cNvSpPr>
            <p:nvPr/>
          </p:nvSpPr>
          <p:spPr bwMode="auto">
            <a:xfrm>
              <a:off x="4886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57373" name="Rectangle 260"/>
            <p:cNvSpPr>
              <a:spLocks noChangeArrowheads="1"/>
            </p:cNvSpPr>
            <p:nvPr/>
          </p:nvSpPr>
          <p:spPr bwMode="auto">
            <a:xfrm>
              <a:off x="2561" y="3118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57374" name="Rectangle 261"/>
            <p:cNvSpPr>
              <a:spLocks noChangeArrowheads="1"/>
            </p:cNvSpPr>
            <p:nvPr/>
          </p:nvSpPr>
          <p:spPr bwMode="auto">
            <a:xfrm>
              <a:off x="3717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57375" name="Rectangle 262"/>
            <p:cNvSpPr>
              <a:spLocks noChangeArrowheads="1"/>
            </p:cNvSpPr>
            <p:nvPr/>
          </p:nvSpPr>
          <p:spPr bwMode="auto">
            <a:xfrm>
              <a:off x="4274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57376" name="Rectangle 263"/>
            <p:cNvSpPr>
              <a:spLocks noChangeArrowheads="1"/>
            </p:cNvSpPr>
            <p:nvPr/>
          </p:nvSpPr>
          <p:spPr bwMode="auto">
            <a:xfrm>
              <a:off x="4823" y="3111"/>
              <a:ext cx="33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10</a:t>
              </a:r>
            </a:p>
          </p:txBody>
        </p:sp>
        <p:sp>
          <p:nvSpPr>
            <p:cNvPr id="57377" name="Line 264"/>
            <p:cNvSpPr>
              <a:spLocks noChangeShapeType="1"/>
            </p:cNvSpPr>
            <p:nvPr/>
          </p:nvSpPr>
          <p:spPr bwMode="auto">
            <a:xfrm>
              <a:off x="2574" y="2760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78" name="Line 265"/>
            <p:cNvSpPr>
              <a:spLocks noChangeShapeType="1"/>
            </p:cNvSpPr>
            <p:nvPr/>
          </p:nvSpPr>
          <p:spPr bwMode="auto">
            <a:xfrm>
              <a:off x="2568" y="2418"/>
              <a:ext cx="279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79" name="Line 266"/>
            <p:cNvSpPr>
              <a:spLocks noChangeShapeType="1"/>
            </p:cNvSpPr>
            <p:nvPr/>
          </p:nvSpPr>
          <p:spPr bwMode="auto">
            <a:xfrm>
              <a:off x="2568" y="3102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80" name="Rectangle 267"/>
            <p:cNvSpPr>
              <a:spLocks noChangeArrowheads="1"/>
            </p:cNvSpPr>
            <p:nvPr/>
          </p:nvSpPr>
          <p:spPr bwMode="auto">
            <a:xfrm>
              <a:off x="2568" y="1830"/>
              <a:ext cx="2796" cy="1608"/>
            </a:xfrm>
            <a:prstGeom prst="rect">
              <a:avLst/>
            </a:prstGeom>
            <a:noFill/>
            <a:ln w="38100">
              <a:solidFill>
                <a:srgbClr val="B88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57381" name="Line 268"/>
            <p:cNvSpPr>
              <a:spLocks noChangeShapeType="1"/>
            </p:cNvSpPr>
            <p:nvPr/>
          </p:nvSpPr>
          <p:spPr bwMode="auto">
            <a:xfrm>
              <a:off x="3546" y="1824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82" name="Line 269"/>
            <p:cNvSpPr>
              <a:spLocks noChangeShapeType="1"/>
            </p:cNvSpPr>
            <p:nvPr/>
          </p:nvSpPr>
          <p:spPr bwMode="auto">
            <a:xfrm>
              <a:off x="4644" y="1830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83" name="Line 270"/>
            <p:cNvSpPr>
              <a:spLocks noChangeShapeType="1"/>
            </p:cNvSpPr>
            <p:nvPr/>
          </p:nvSpPr>
          <p:spPr bwMode="auto">
            <a:xfrm>
              <a:off x="3546" y="2124"/>
              <a:ext cx="108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84" name="Line 271"/>
            <p:cNvSpPr>
              <a:spLocks noChangeShapeType="1"/>
            </p:cNvSpPr>
            <p:nvPr/>
          </p:nvSpPr>
          <p:spPr bwMode="auto">
            <a:xfrm>
              <a:off x="4110" y="2418"/>
              <a:ext cx="0" cy="1014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70833515"/>
      </p:ext>
    </p:extLst>
  </p:cSld>
  <p:clrMapOvr>
    <a:masterClrMapping/>
  </p:clrMapOvr>
  <p:transition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Solution*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1638"/>
            <a:ext cx="7848600" cy="766762"/>
          </a:xfrm>
        </p:spPr>
        <p:txBody>
          <a:bodyPr lIns="90488" tIns="44450" rIns="90488" bIns="44450"/>
          <a:lstStyle/>
          <a:p>
            <a:pPr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Using the formula, the probabilities are:</a:t>
            </a:r>
          </a:p>
        </p:txBody>
      </p:sp>
      <p:graphicFrame>
        <p:nvGraphicFramePr>
          <p:cNvPr id="4098" name="Object 58"/>
          <p:cNvGraphicFramePr>
            <a:graphicFrameLocks noChangeAspect="1"/>
          </p:cNvGraphicFramePr>
          <p:nvPr/>
        </p:nvGraphicFramePr>
        <p:xfrm>
          <a:off x="2057400" y="2603500"/>
          <a:ext cx="45593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8" name="Equation" r:id="rId4" imgW="4559300" imgH="1206500" progId="Equation.DSMT4">
                  <p:embed/>
                </p:oleObj>
              </mc:Choice>
              <mc:Fallback>
                <p:oleObj name="Equation" r:id="rId4" imgW="4559300" imgH="1206500" progId="Equation.DSMT4">
                  <p:embed/>
                  <p:pic>
                    <p:nvPicPr>
                      <p:cNvPr id="4098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603500"/>
                        <a:ext cx="455930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9"/>
          <p:cNvGraphicFramePr>
            <a:graphicFrameLocks noChangeAspect="1"/>
          </p:cNvGraphicFramePr>
          <p:nvPr/>
        </p:nvGraphicFramePr>
        <p:xfrm>
          <a:off x="2057400" y="4432300"/>
          <a:ext cx="4572000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9" name="Equation" r:id="rId6" imgW="4572000" imgH="1206500" progId="Equation.DSMT4">
                  <p:embed/>
                </p:oleObj>
              </mc:Choice>
              <mc:Fallback>
                <p:oleObj name="Equation" r:id="rId6" imgW="4572000" imgH="1206500" progId="Equation.DSMT4">
                  <p:embed/>
                  <p:pic>
                    <p:nvPicPr>
                      <p:cNvPr id="4099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32300"/>
                        <a:ext cx="4572000" cy="120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8895727"/>
      </p:ext>
    </p:extLst>
  </p:cSld>
  <p:clrMapOvr>
    <a:masterClrMapping/>
  </p:clrMapOvr>
  <p:transition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>
                <a:solidFill>
                  <a:srgbClr val="8E0D30"/>
                </a:solidFill>
              </a:rPr>
              <a:t>3.6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20700" y="3048000"/>
            <a:ext cx="8242300" cy="3017838"/>
          </a:xfrm>
        </p:spPr>
        <p:txBody>
          <a:bodyPr lIns="90488" tIns="44450" rIns="90488" bIns="44450"/>
          <a:lstStyle/>
          <a:p>
            <a:pPr marL="0" indent="0" algn="ctr">
              <a:buFontTx/>
              <a:buNone/>
            </a:pPr>
            <a:r>
              <a:rPr lang="en-US" altLang="en-US" sz="4200" b="1">
                <a:solidFill>
                  <a:srgbClr val="141413"/>
                </a:solidFill>
              </a:rPr>
              <a:t>The Multiplicative Rule</a:t>
            </a:r>
          </a:p>
          <a:p>
            <a:pPr marL="0" indent="0" algn="ctr">
              <a:buFontTx/>
              <a:buNone/>
            </a:pPr>
            <a:r>
              <a:rPr lang="en-US" altLang="en-US" sz="4200" b="1">
                <a:solidFill>
                  <a:srgbClr val="141413"/>
                </a:solidFill>
              </a:rPr>
              <a:t>and Independent Events</a:t>
            </a:r>
          </a:p>
        </p:txBody>
      </p:sp>
    </p:spTree>
    <p:extLst>
      <p:ext uri="{BB962C8B-B14F-4D97-AF65-F5344CB8AC3E}">
        <p14:creationId xmlns:p14="http://schemas.microsoft.com/office/powerpoint/2010/main" val="654127850"/>
      </p:ext>
    </p:extLst>
  </p:cSld>
  <p:clrMapOvr>
    <a:masterClrMapping/>
  </p:clrMapOvr>
  <p:transition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229600" cy="1143000"/>
          </a:xfrm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Multiplicative Rule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16088"/>
            <a:ext cx="7848600" cy="4114800"/>
          </a:xfrm>
        </p:spPr>
        <p:txBody>
          <a:bodyPr lIns="90488" tIns="44450" rIns="90488" bIns="44450"/>
          <a:lstStyle/>
          <a:p>
            <a:pPr marL="517525" indent="-517525">
              <a:buFontTx/>
              <a:buNone/>
              <a:tabLst>
                <a:tab pos="565150" algn="l"/>
                <a:tab pos="1204913" algn="l"/>
                <a:tab pos="2679700" algn="l"/>
              </a:tabLst>
            </a:pPr>
            <a:r>
              <a:rPr lang="en-US" altLang="en-US">
                <a:solidFill>
                  <a:srgbClr val="8E0D30"/>
                </a:solidFill>
                <a:latin typeface="Times New Roman" panose="02020603050405020304" pitchFamily="18" charset="0"/>
              </a:rPr>
              <a:t>1.	</a:t>
            </a:r>
            <a:r>
              <a:rPr lang="en-US" altLang="en-US">
                <a:latin typeface="Times New Roman" panose="02020603050405020304" pitchFamily="18" charset="0"/>
              </a:rPr>
              <a:t>Used to get compound probabilities for </a:t>
            </a:r>
            <a:r>
              <a:rPr lang="en-US" altLang="en-US" b="1" i="1">
                <a:latin typeface="Times New Roman" panose="02020603050405020304" pitchFamily="18" charset="0"/>
              </a:rPr>
              <a:t>intersection</a:t>
            </a:r>
            <a:r>
              <a:rPr lang="en-US" altLang="en-US">
                <a:latin typeface="Times New Roman" panose="02020603050405020304" pitchFamily="18" charset="0"/>
              </a:rPr>
              <a:t> of events</a:t>
            </a:r>
            <a:endParaRPr lang="en-US" altLang="en-US" sz="4000">
              <a:latin typeface="Times New Roman" panose="02020603050405020304" pitchFamily="18" charset="0"/>
            </a:endParaRPr>
          </a:p>
          <a:p>
            <a:pPr marL="517525" indent="-517525">
              <a:spcBef>
                <a:spcPct val="35000"/>
              </a:spcBef>
              <a:buFontTx/>
              <a:buNone/>
              <a:tabLst>
                <a:tab pos="565150" algn="l"/>
                <a:tab pos="1204913" algn="l"/>
                <a:tab pos="2679700" algn="l"/>
              </a:tabLst>
            </a:pPr>
            <a:r>
              <a:rPr lang="en-US" altLang="en-US">
                <a:solidFill>
                  <a:srgbClr val="8E0D30"/>
                </a:solidFill>
                <a:latin typeface="Times New Roman" panose="02020603050405020304" pitchFamily="18" charset="0"/>
              </a:rPr>
              <a:t>2.	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 and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	</a:t>
            </a:r>
            <a:br>
              <a:rPr lang="en-US" altLang="en-US">
                <a:latin typeface="Times New Roman" panose="02020603050405020304" pitchFamily="18" charset="0"/>
              </a:rPr>
            </a:br>
            <a:r>
              <a:rPr lang="en-US" altLang="en-US">
                <a:latin typeface="Times New Roman" panose="02020603050405020304" pitchFamily="18" charset="0"/>
              </a:rPr>
              <a:t>			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b="1" i="1">
                <a:solidFill>
                  <a:srgbClr val="8E0D30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) </a:t>
            </a:r>
            <a:r>
              <a:rPr lang="en-US" altLang="en-US">
                <a:latin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|</a:t>
            </a:r>
            <a:r>
              <a:rPr lang="en-US" altLang="en-US" b="1" i="1">
                <a:solidFill>
                  <a:srgbClr val="8E0D30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) </a:t>
            </a:r>
            <a:br>
              <a:rPr lang="en-US" altLang="en-US">
                <a:latin typeface="Times New Roman" panose="02020603050405020304" pitchFamily="18" charset="0"/>
              </a:rPr>
            </a:br>
            <a:r>
              <a:rPr lang="en-US" altLang="en-US">
                <a:latin typeface="Times New Roman" panose="02020603050405020304" pitchFamily="18" charset="0"/>
              </a:rPr>
              <a:t>			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b="1" i="1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</a:t>
            </a:r>
            <a:r>
              <a:rPr lang="en-US" altLang="en-US">
                <a:latin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|</a:t>
            </a:r>
            <a:r>
              <a:rPr lang="en-US" altLang="en-US" b="1" i="1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 marL="517525" indent="-517525">
              <a:spcBef>
                <a:spcPct val="35000"/>
              </a:spcBef>
              <a:buFontTx/>
              <a:buNone/>
              <a:tabLst>
                <a:tab pos="565150" algn="l"/>
                <a:tab pos="1204913" algn="l"/>
                <a:tab pos="2679700" algn="l"/>
              </a:tabLst>
            </a:pPr>
            <a:r>
              <a:rPr lang="en-US" altLang="en-US">
                <a:solidFill>
                  <a:srgbClr val="8E0D30"/>
                </a:solidFill>
                <a:latin typeface="Times New Roman" panose="02020603050405020304" pitchFamily="18" charset="0"/>
              </a:rPr>
              <a:t>3.</a:t>
            </a:r>
            <a:r>
              <a:rPr lang="en-US" altLang="en-US">
                <a:latin typeface="Times New Roman" panose="02020603050405020304" pitchFamily="18" charset="0"/>
              </a:rPr>
              <a:t> 	For </a:t>
            </a:r>
            <a:r>
              <a:rPr lang="en-US" altLang="en-US" b="1">
                <a:latin typeface="Times New Roman" panose="02020603050405020304" pitchFamily="18" charset="0"/>
              </a:rPr>
              <a:t>Independent Events</a:t>
            </a:r>
            <a:r>
              <a:rPr lang="en-US" altLang="en-US">
                <a:latin typeface="Times New Roman" panose="02020603050405020304" pitchFamily="18" charset="0"/>
              </a:rPr>
              <a:t>:</a:t>
            </a:r>
            <a:br>
              <a:rPr lang="en-US" altLang="en-US">
                <a:latin typeface="Times New Roman" panose="02020603050405020304" pitchFamily="18" charset="0"/>
              </a:rPr>
            </a:br>
            <a:r>
              <a:rPr lang="en-US" altLang="en-US">
                <a:latin typeface="Times New Roman" panose="02020603050405020304" pitchFamily="18" charset="0"/>
              </a:rPr>
              <a:t>	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 and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>
                <a:latin typeface="Times New Roman" panose="02020603050405020304" pitchFamily="18" charset="0"/>
              </a:rPr>
              <a:t>) </a:t>
            </a:r>
            <a:r>
              <a:rPr lang="en-US" altLang="en-US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7161167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3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Multiplicative Rule Example</a:t>
            </a: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381000" y="1600200"/>
            <a:ext cx="8239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tabLst>
                <a:tab pos="3832225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>
                <a:solidFill>
                  <a:srgbClr val="8E0D30"/>
                </a:solidFill>
              </a:rPr>
              <a:t>Experiment:</a:t>
            </a:r>
            <a:r>
              <a:rPr lang="en-US" altLang="en-US"/>
              <a:t>  Draw 1 Card.  Note Kind &amp; Color.</a:t>
            </a:r>
          </a:p>
        </p:txBody>
      </p:sp>
      <p:sp>
        <p:nvSpPr>
          <p:cNvPr id="5125" name="Rectangle 38"/>
          <p:cNvSpPr>
            <a:spLocks noChangeArrowheads="1"/>
          </p:cNvSpPr>
          <p:nvPr/>
        </p:nvSpPr>
        <p:spPr bwMode="auto">
          <a:xfrm>
            <a:off x="2325688" y="3057525"/>
            <a:ext cx="1392237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6" name="Rectangle 42"/>
          <p:cNvSpPr>
            <a:spLocks noChangeArrowheads="1"/>
          </p:cNvSpPr>
          <p:nvPr/>
        </p:nvSpPr>
        <p:spPr bwMode="auto">
          <a:xfrm>
            <a:off x="3773488" y="3057525"/>
            <a:ext cx="973137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7" name="Rectangle 44"/>
          <p:cNvSpPr>
            <a:spLocks noChangeArrowheads="1"/>
          </p:cNvSpPr>
          <p:nvPr/>
        </p:nvSpPr>
        <p:spPr bwMode="auto">
          <a:xfrm>
            <a:off x="4756150" y="3057525"/>
            <a:ext cx="36513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8" name="Rectangle 46"/>
          <p:cNvSpPr>
            <a:spLocks noChangeArrowheads="1"/>
          </p:cNvSpPr>
          <p:nvPr/>
        </p:nvSpPr>
        <p:spPr bwMode="auto">
          <a:xfrm>
            <a:off x="4778375" y="3057525"/>
            <a:ext cx="36513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9" name="Rectangle 48"/>
          <p:cNvSpPr>
            <a:spLocks noChangeArrowheads="1"/>
          </p:cNvSpPr>
          <p:nvPr/>
        </p:nvSpPr>
        <p:spPr bwMode="auto">
          <a:xfrm>
            <a:off x="4824413" y="3057525"/>
            <a:ext cx="950912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0" name="Rectangle 50"/>
          <p:cNvSpPr>
            <a:spLocks noChangeArrowheads="1"/>
          </p:cNvSpPr>
          <p:nvPr/>
        </p:nvSpPr>
        <p:spPr bwMode="auto">
          <a:xfrm>
            <a:off x="5784850" y="3057525"/>
            <a:ext cx="36513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1" name="Rectangle 52"/>
          <p:cNvSpPr>
            <a:spLocks noChangeArrowheads="1"/>
          </p:cNvSpPr>
          <p:nvPr/>
        </p:nvSpPr>
        <p:spPr bwMode="auto">
          <a:xfrm>
            <a:off x="5818188" y="3057525"/>
            <a:ext cx="36512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2" name="Rectangle 54"/>
          <p:cNvSpPr>
            <a:spLocks noChangeArrowheads="1"/>
          </p:cNvSpPr>
          <p:nvPr/>
        </p:nvSpPr>
        <p:spPr bwMode="auto">
          <a:xfrm>
            <a:off x="5864225" y="3057525"/>
            <a:ext cx="782638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3" name="Rectangle 209"/>
          <p:cNvSpPr>
            <a:spLocks noChangeArrowheads="1"/>
          </p:cNvSpPr>
          <p:nvPr/>
        </p:nvSpPr>
        <p:spPr bwMode="auto">
          <a:xfrm>
            <a:off x="4308475" y="2295525"/>
            <a:ext cx="895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Color</a:t>
            </a:r>
          </a:p>
        </p:txBody>
      </p:sp>
      <p:sp>
        <p:nvSpPr>
          <p:cNvPr id="5134" name="Rectangle 210"/>
          <p:cNvSpPr>
            <a:spLocks noChangeArrowheads="1"/>
          </p:cNvSpPr>
          <p:nvPr/>
        </p:nvSpPr>
        <p:spPr bwMode="auto">
          <a:xfrm>
            <a:off x="2605088" y="2673350"/>
            <a:ext cx="814387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Type</a:t>
            </a:r>
          </a:p>
        </p:txBody>
      </p:sp>
      <p:sp>
        <p:nvSpPr>
          <p:cNvPr id="5135" name="Rectangle 211"/>
          <p:cNvSpPr>
            <a:spLocks noChangeArrowheads="1"/>
          </p:cNvSpPr>
          <p:nvPr/>
        </p:nvSpPr>
        <p:spPr bwMode="auto">
          <a:xfrm>
            <a:off x="3924300" y="2719388"/>
            <a:ext cx="6191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Red</a:t>
            </a:r>
          </a:p>
        </p:txBody>
      </p:sp>
      <p:sp>
        <p:nvSpPr>
          <p:cNvPr id="5136" name="Rectangle 212"/>
          <p:cNvSpPr>
            <a:spLocks noChangeArrowheads="1"/>
          </p:cNvSpPr>
          <p:nvPr/>
        </p:nvSpPr>
        <p:spPr bwMode="auto">
          <a:xfrm>
            <a:off x="4849813" y="2719388"/>
            <a:ext cx="801687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Black</a:t>
            </a:r>
          </a:p>
        </p:txBody>
      </p:sp>
      <p:sp>
        <p:nvSpPr>
          <p:cNvPr id="5137" name="Rectangle 213"/>
          <p:cNvSpPr>
            <a:spLocks noChangeArrowheads="1"/>
          </p:cNvSpPr>
          <p:nvPr/>
        </p:nvSpPr>
        <p:spPr bwMode="auto">
          <a:xfrm>
            <a:off x="5802313" y="2673350"/>
            <a:ext cx="846137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Total</a:t>
            </a:r>
          </a:p>
        </p:txBody>
      </p:sp>
      <p:sp>
        <p:nvSpPr>
          <p:cNvPr id="5138" name="Rectangle 214"/>
          <p:cNvSpPr>
            <a:spLocks noChangeArrowheads="1"/>
          </p:cNvSpPr>
          <p:nvPr/>
        </p:nvSpPr>
        <p:spPr bwMode="auto">
          <a:xfrm>
            <a:off x="2300288" y="3111500"/>
            <a:ext cx="65087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Ace</a:t>
            </a:r>
          </a:p>
        </p:txBody>
      </p:sp>
      <p:sp>
        <p:nvSpPr>
          <p:cNvPr id="5139" name="Rectangle 216"/>
          <p:cNvSpPr>
            <a:spLocks noChangeArrowheads="1"/>
          </p:cNvSpPr>
          <p:nvPr/>
        </p:nvSpPr>
        <p:spPr bwMode="auto">
          <a:xfrm>
            <a:off x="4083050" y="3103563"/>
            <a:ext cx="32702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2</a:t>
            </a:r>
          </a:p>
        </p:txBody>
      </p:sp>
      <p:sp>
        <p:nvSpPr>
          <p:cNvPr id="5140" name="Rectangle 217"/>
          <p:cNvSpPr>
            <a:spLocks noChangeArrowheads="1"/>
          </p:cNvSpPr>
          <p:nvPr/>
        </p:nvSpPr>
        <p:spPr bwMode="auto">
          <a:xfrm>
            <a:off x="4718050" y="3073400"/>
            <a:ext cx="1093788" cy="487363"/>
          </a:xfrm>
          <a:prstGeom prst="rect">
            <a:avLst/>
          </a:prstGeom>
          <a:solidFill>
            <a:srgbClr val="E9F05A">
              <a:alpha val="70195"/>
            </a:srgbClr>
          </a:solidFill>
          <a:ln w="12700">
            <a:solidFill>
              <a:srgbClr val="EAEC5E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41" name="Rectangle 218"/>
          <p:cNvSpPr>
            <a:spLocks noChangeArrowheads="1"/>
          </p:cNvSpPr>
          <p:nvPr/>
        </p:nvSpPr>
        <p:spPr bwMode="auto">
          <a:xfrm>
            <a:off x="5108575" y="3103563"/>
            <a:ext cx="32702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2</a:t>
            </a:r>
          </a:p>
        </p:txBody>
      </p:sp>
      <p:sp>
        <p:nvSpPr>
          <p:cNvPr id="5142" name="Rectangle 219"/>
          <p:cNvSpPr>
            <a:spLocks noChangeArrowheads="1"/>
          </p:cNvSpPr>
          <p:nvPr/>
        </p:nvSpPr>
        <p:spPr bwMode="auto">
          <a:xfrm>
            <a:off x="6064250" y="3103563"/>
            <a:ext cx="32702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4</a:t>
            </a:r>
          </a:p>
        </p:txBody>
      </p:sp>
      <p:sp>
        <p:nvSpPr>
          <p:cNvPr id="5143" name="Rectangle 220"/>
          <p:cNvSpPr>
            <a:spLocks noChangeArrowheads="1"/>
          </p:cNvSpPr>
          <p:nvPr/>
        </p:nvSpPr>
        <p:spPr bwMode="auto">
          <a:xfrm>
            <a:off x="2300288" y="3575050"/>
            <a:ext cx="1268412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Non-Ace</a:t>
            </a:r>
          </a:p>
        </p:txBody>
      </p:sp>
      <p:sp>
        <p:nvSpPr>
          <p:cNvPr id="5144" name="Rectangle 221"/>
          <p:cNvSpPr>
            <a:spLocks noChangeArrowheads="1"/>
          </p:cNvSpPr>
          <p:nvPr/>
        </p:nvSpPr>
        <p:spPr bwMode="auto">
          <a:xfrm>
            <a:off x="4003675" y="3567113"/>
            <a:ext cx="47307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24</a:t>
            </a:r>
          </a:p>
        </p:txBody>
      </p:sp>
      <p:sp>
        <p:nvSpPr>
          <p:cNvPr id="5145" name="Rectangle 222"/>
          <p:cNvSpPr>
            <a:spLocks noChangeArrowheads="1"/>
          </p:cNvSpPr>
          <p:nvPr/>
        </p:nvSpPr>
        <p:spPr bwMode="auto">
          <a:xfrm>
            <a:off x="4991100" y="3565525"/>
            <a:ext cx="47307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24</a:t>
            </a:r>
          </a:p>
        </p:txBody>
      </p:sp>
      <p:sp>
        <p:nvSpPr>
          <p:cNvPr id="5146" name="Rectangle 223"/>
          <p:cNvSpPr>
            <a:spLocks noChangeArrowheads="1"/>
          </p:cNvSpPr>
          <p:nvPr/>
        </p:nvSpPr>
        <p:spPr bwMode="auto">
          <a:xfrm>
            <a:off x="5984875" y="3567113"/>
            <a:ext cx="473075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48</a:t>
            </a:r>
          </a:p>
        </p:txBody>
      </p:sp>
      <p:sp>
        <p:nvSpPr>
          <p:cNvPr id="5147" name="Rectangle 224"/>
          <p:cNvSpPr>
            <a:spLocks noChangeArrowheads="1"/>
          </p:cNvSpPr>
          <p:nvPr/>
        </p:nvSpPr>
        <p:spPr bwMode="auto">
          <a:xfrm>
            <a:off x="2300288" y="4040188"/>
            <a:ext cx="846137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Total</a:t>
            </a:r>
          </a:p>
        </p:txBody>
      </p:sp>
      <p:sp>
        <p:nvSpPr>
          <p:cNvPr id="5148" name="Rectangle 225"/>
          <p:cNvSpPr>
            <a:spLocks noChangeArrowheads="1"/>
          </p:cNvSpPr>
          <p:nvPr/>
        </p:nvSpPr>
        <p:spPr bwMode="auto">
          <a:xfrm>
            <a:off x="4003675" y="4032250"/>
            <a:ext cx="47307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26</a:t>
            </a:r>
          </a:p>
        </p:txBody>
      </p:sp>
      <p:sp>
        <p:nvSpPr>
          <p:cNvPr id="5149" name="Rectangle 226"/>
          <p:cNvSpPr>
            <a:spLocks noChangeArrowheads="1"/>
          </p:cNvSpPr>
          <p:nvPr/>
        </p:nvSpPr>
        <p:spPr bwMode="auto">
          <a:xfrm>
            <a:off x="5029200" y="4032250"/>
            <a:ext cx="47307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26</a:t>
            </a:r>
          </a:p>
        </p:txBody>
      </p:sp>
      <p:sp>
        <p:nvSpPr>
          <p:cNvPr id="5150" name="Rectangle 227"/>
          <p:cNvSpPr>
            <a:spLocks noChangeArrowheads="1"/>
          </p:cNvSpPr>
          <p:nvPr/>
        </p:nvSpPr>
        <p:spPr bwMode="auto">
          <a:xfrm>
            <a:off x="5984875" y="4032250"/>
            <a:ext cx="47307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00" b="1"/>
              <a:t>52</a:t>
            </a:r>
          </a:p>
        </p:txBody>
      </p:sp>
      <p:sp>
        <p:nvSpPr>
          <p:cNvPr id="5151" name="Rectangle 228"/>
          <p:cNvSpPr>
            <a:spLocks noChangeArrowheads="1"/>
          </p:cNvSpPr>
          <p:nvPr/>
        </p:nvSpPr>
        <p:spPr bwMode="auto">
          <a:xfrm>
            <a:off x="2286000" y="2305050"/>
            <a:ext cx="4376738" cy="2173288"/>
          </a:xfrm>
          <a:prstGeom prst="rect">
            <a:avLst/>
          </a:prstGeom>
          <a:noFill/>
          <a:ln w="38100">
            <a:solidFill>
              <a:srgbClr val="B88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52" name="Line 229"/>
          <p:cNvSpPr>
            <a:spLocks noChangeShapeType="1"/>
          </p:cNvSpPr>
          <p:nvPr/>
        </p:nvSpPr>
        <p:spPr bwMode="auto">
          <a:xfrm>
            <a:off x="3733800" y="2298700"/>
            <a:ext cx="0" cy="2179638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3" name="Line 230"/>
          <p:cNvSpPr>
            <a:spLocks noChangeShapeType="1"/>
          </p:cNvSpPr>
          <p:nvPr/>
        </p:nvSpPr>
        <p:spPr bwMode="auto">
          <a:xfrm>
            <a:off x="5805488" y="2286000"/>
            <a:ext cx="0" cy="2179638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4" name="Line 231"/>
          <p:cNvSpPr>
            <a:spLocks noChangeShapeType="1"/>
          </p:cNvSpPr>
          <p:nvPr/>
        </p:nvSpPr>
        <p:spPr bwMode="auto">
          <a:xfrm>
            <a:off x="2286000" y="3060700"/>
            <a:ext cx="4387850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5" name="Line 232"/>
          <p:cNvSpPr>
            <a:spLocks noChangeShapeType="1"/>
          </p:cNvSpPr>
          <p:nvPr/>
        </p:nvSpPr>
        <p:spPr bwMode="auto">
          <a:xfrm>
            <a:off x="2287588" y="3543300"/>
            <a:ext cx="4387850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6" name="Line 233"/>
          <p:cNvSpPr>
            <a:spLocks noChangeShapeType="1"/>
          </p:cNvSpPr>
          <p:nvPr/>
        </p:nvSpPr>
        <p:spPr bwMode="auto">
          <a:xfrm>
            <a:off x="2286000" y="4003675"/>
            <a:ext cx="4387850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7" name="Line 234"/>
          <p:cNvSpPr>
            <a:spLocks noChangeShapeType="1"/>
          </p:cNvSpPr>
          <p:nvPr/>
        </p:nvSpPr>
        <p:spPr bwMode="auto">
          <a:xfrm>
            <a:off x="3748088" y="2689225"/>
            <a:ext cx="2038350" cy="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8" name="Line 235"/>
          <p:cNvSpPr>
            <a:spLocks noChangeShapeType="1"/>
          </p:cNvSpPr>
          <p:nvPr/>
        </p:nvSpPr>
        <p:spPr bwMode="auto">
          <a:xfrm>
            <a:off x="4724400" y="3060700"/>
            <a:ext cx="0" cy="1403350"/>
          </a:xfrm>
          <a:prstGeom prst="line">
            <a:avLst/>
          </a:prstGeom>
          <a:noFill/>
          <a:ln w="38100">
            <a:solidFill>
              <a:srgbClr val="B88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22" name="Object 236"/>
          <p:cNvGraphicFramePr>
            <a:graphicFrameLocks noChangeAspect="1"/>
          </p:cNvGraphicFramePr>
          <p:nvPr/>
        </p:nvGraphicFramePr>
        <p:xfrm>
          <a:off x="3459163" y="5257800"/>
          <a:ext cx="2132012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6" name="Equation" r:id="rId4" imgW="1079032" imgH="431613" progId="Equation.DSMT4">
                  <p:embed/>
                </p:oleObj>
              </mc:Choice>
              <mc:Fallback>
                <p:oleObj name="Equation" r:id="rId4" imgW="1079032" imgH="431613" progId="Equation.DSMT4">
                  <p:embed/>
                  <p:pic>
                    <p:nvPicPr>
                      <p:cNvPr id="5122" name="Object 2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163" y="5257800"/>
                        <a:ext cx="2132012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9" name="Text Box 237"/>
          <p:cNvSpPr txBox="1">
            <a:spLocks noChangeArrowheads="1"/>
          </p:cNvSpPr>
          <p:nvPr/>
        </p:nvSpPr>
        <p:spPr bwMode="auto">
          <a:xfrm>
            <a:off x="1295400" y="4660900"/>
            <a:ext cx="6705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P(Ace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 sz="2400"/>
              <a:t> Black) = P(Ace)</a:t>
            </a:r>
            <a:r>
              <a:rPr lang="en-US" altLang="en-US" sz="2400">
                <a:cs typeface="Times New Roman" panose="02020603050405020304" pitchFamily="18" charset="0"/>
              </a:rPr>
              <a:t>∙P(Black | Ace)</a:t>
            </a:r>
          </a:p>
        </p:txBody>
      </p:sp>
    </p:spTree>
    <p:extLst>
      <p:ext uri="{BB962C8B-B14F-4D97-AF65-F5344CB8AC3E}">
        <p14:creationId xmlns:p14="http://schemas.microsoft.com/office/powerpoint/2010/main" val="4218847522"/>
      </p:ext>
    </p:extLst>
  </p:cSld>
  <p:clrMapOvr>
    <a:masterClrMapping/>
  </p:clrMapOvr>
  <p:transition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Statistical Independence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71638"/>
            <a:ext cx="7696200" cy="4576762"/>
          </a:xfrm>
          <a:noFill/>
        </p:spPr>
        <p:txBody>
          <a:bodyPr lIns="90488" tIns="44450" rIns="90488" bIns="44450"/>
          <a:lstStyle/>
          <a:p>
            <a:pPr marL="569913" indent="-569913"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  <a:latin typeface="Times New Roman" panose="02020603050405020304" pitchFamily="18" charset="0"/>
              </a:rPr>
              <a:t>1.</a:t>
            </a:r>
            <a:r>
              <a:rPr lang="en-US" altLang="en-US" sz="2800" dirty="0">
                <a:latin typeface="Times New Roman" panose="02020603050405020304" pitchFamily="18" charset="0"/>
              </a:rPr>
              <a:t>   Event occurrence does </a:t>
            </a:r>
            <a:r>
              <a:rPr lang="en-US" altLang="en-US" sz="2800" b="1" i="1" dirty="0">
                <a:latin typeface="Times New Roman" panose="02020603050405020304" pitchFamily="18" charset="0"/>
              </a:rPr>
              <a:t>not</a:t>
            </a:r>
            <a:r>
              <a:rPr lang="en-US" altLang="en-US" sz="2800" dirty="0">
                <a:latin typeface="Times New Roman" panose="02020603050405020304" pitchFamily="18" charset="0"/>
              </a:rPr>
              <a:t> affect probability of another event</a:t>
            </a:r>
          </a:p>
          <a:p>
            <a:pPr marL="804863" lvl="2" indent="0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Toss 1 coin twice </a:t>
            </a:r>
          </a:p>
          <a:p>
            <a:pPr marL="569913" indent="-569913">
              <a:spcBef>
                <a:spcPct val="35000"/>
              </a:spcBef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  <a:latin typeface="Times New Roman" panose="02020603050405020304" pitchFamily="18" charset="0"/>
              </a:rPr>
              <a:t>2.</a:t>
            </a:r>
            <a:r>
              <a:rPr lang="en-US" altLang="en-US" sz="2800" dirty="0">
                <a:latin typeface="Times New Roman" panose="02020603050405020304" pitchFamily="18" charset="0"/>
              </a:rPr>
              <a:t>   Causality not implied</a:t>
            </a:r>
          </a:p>
          <a:p>
            <a:pPr marL="569913" indent="-569913">
              <a:spcBef>
                <a:spcPct val="35000"/>
              </a:spcBef>
              <a:buFontTx/>
              <a:buNone/>
            </a:pPr>
            <a:r>
              <a:rPr lang="en-US" altLang="en-US" sz="2800" dirty="0">
                <a:solidFill>
                  <a:srgbClr val="8E0D30"/>
                </a:solidFill>
                <a:latin typeface="Times New Roman" panose="02020603050405020304" pitchFamily="18" charset="0"/>
              </a:rPr>
              <a:t>3.</a:t>
            </a:r>
            <a:r>
              <a:rPr lang="en-US" altLang="en-US" sz="2800" dirty="0">
                <a:latin typeface="Times New Roman" panose="02020603050405020304" pitchFamily="18" charset="0"/>
              </a:rPr>
              <a:t>	Tests for independence</a:t>
            </a:r>
          </a:p>
          <a:p>
            <a:pPr marL="804863" lvl="2" indent="0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</a:rPr>
              <a:t>P</a:t>
            </a:r>
            <a:r>
              <a:rPr lang="en-US" altLang="en-US" sz="2800" dirty="0">
                <a:latin typeface="Times New Roman" panose="02020603050405020304" pitchFamily="18" charset="0"/>
              </a:rPr>
              <a:t>(</a:t>
            </a:r>
            <a:r>
              <a:rPr lang="en-US" altLang="en-US" sz="2800" b="1" i="1" dirty="0">
                <a:solidFill>
                  <a:srgbClr val="8E0D30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 | </a:t>
            </a:r>
            <a:r>
              <a:rPr lang="en-US" altLang="en-US" sz="2800" i="1" dirty="0">
                <a:latin typeface="Times New Roman" panose="02020603050405020304" pitchFamily="18" charset="0"/>
              </a:rPr>
              <a:t>B</a:t>
            </a:r>
            <a:r>
              <a:rPr lang="en-US" altLang="en-US" sz="2800" dirty="0">
                <a:latin typeface="Times New Roman" panose="02020603050405020304" pitchFamily="18" charset="0"/>
              </a:rPr>
              <a:t>) = </a:t>
            </a:r>
            <a:r>
              <a:rPr lang="en-US" altLang="en-US" sz="2800" i="1" dirty="0">
                <a:latin typeface="Times New Roman" panose="02020603050405020304" pitchFamily="18" charset="0"/>
              </a:rPr>
              <a:t>P</a:t>
            </a:r>
            <a:r>
              <a:rPr lang="en-US" altLang="en-US" sz="2800" dirty="0">
                <a:latin typeface="Times New Roman" panose="02020603050405020304" pitchFamily="18" charset="0"/>
              </a:rPr>
              <a:t>(</a:t>
            </a:r>
            <a:r>
              <a:rPr lang="en-US" altLang="en-US" sz="2800" b="1" i="1" dirty="0">
                <a:solidFill>
                  <a:srgbClr val="8E0D30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)</a:t>
            </a:r>
          </a:p>
          <a:p>
            <a:pPr marL="804863" lvl="2" indent="0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</a:rPr>
              <a:t>P</a:t>
            </a:r>
            <a:r>
              <a:rPr lang="en-US" altLang="en-US" sz="2800" dirty="0">
                <a:latin typeface="Times New Roman" panose="02020603050405020304" pitchFamily="18" charset="0"/>
              </a:rPr>
              <a:t>(</a:t>
            </a:r>
            <a:r>
              <a:rPr lang="en-US" altLang="en-US" sz="2800" b="1" i="1" dirty="0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2800" dirty="0">
                <a:latin typeface="Times New Roman" panose="02020603050405020304" pitchFamily="18" charset="0"/>
              </a:rPr>
              <a:t> | </a:t>
            </a:r>
            <a:r>
              <a:rPr lang="en-US" altLang="en-US" sz="2800" i="1" dirty="0"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) = </a:t>
            </a:r>
            <a:r>
              <a:rPr lang="en-US" altLang="en-US" sz="2800" i="1" dirty="0">
                <a:latin typeface="Times New Roman" panose="02020603050405020304" pitchFamily="18" charset="0"/>
              </a:rPr>
              <a:t>P</a:t>
            </a:r>
            <a:r>
              <a:rPr lang="en-US" altLang="en-US" sz="2800" dirty="0">
                <a:latin typeface="Times New Roman" panose="02020603050405020304" pitchFamily="18" charset="0"/>
              </a:rPr>
              <a:t>(</a:t>
            </a:r>
            <a:r>
              <a:rPr lang="en-US" altLang="en-US" sz="2800" b="1" i="1" dirty="0">
                <a:solidFill>
                  <a:srgbClr val="8E0D30"/>
                </a:solidFill>
                <a:latin typeface="Times New Roman" panose="02020603050405020304" pitchFamily="18" charset="0"/>
              </a:rPr>
              <a:t>B</a:t>
            </a:r>
            <a:r>
              <a:rPr lang="en-US" altLang="en-US" sz="2800" dirty="0">
                <a:latin typeface="Times New Roman" panose="02020603050405020304" pitchFamily="18" charset="0"/>
              </a:rPr>
              <a:t>)</a:t>
            </a:r>
          </a:p>
          <a:p>
            <a:pPr marL="804863" lvl="2" indent="0">
              <a:buClr>
                <a:srgbClr val="8E0D30"/>
              </a:buClr>
            </a:pP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</a:rPr>
              <a:t>P</a:t>
            </a:r>
            <a:r>
              <a:rPr lang="en-US" altLang="en-US" sz="2800" dirty="0">
                <a:latin typeface="Times New Roman" panose="02020603050405020304" pitchFamily="18" charset="0"/>
              </a:rPr>
              <a:t>(</a:t>
            </a:r>
            <a:r>
              <a:rPr lang="en-US" altLang="en-US" sz="2800" i="1" dirty="0"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900" dirty="0">
                <a:latin typeface="Symbol" panose="05050102010706020507" pitchFamily="18" charset="2"/>
              </a:rPr>
              <a:t>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i="1" dirty="0">
                <a:latin typeface="Times New Roman" panose="02020603050405020304" pitchFamily="18" charset="0"/>
              </a:rPr>
              <a:t>B</a:t>
            </a:r>
            <a:r>
              <a:rPr lang="en-US" altLang="en-US" sz="2800" dirty="0">
                <a:latin typeface="Times New Roman" panose="02020603050405020304" pitchFamily="18" charset="0"/>
              </a:rPr>
              <a:t>) = </a:t>
            </a:r>
            <a:r>
              <a:rPr lang="en-US" altLang="en-US" sz="2800" i="1" dirty="0">
                <a:latin typeface="Times New Roman" panose="02020603050405020304" pitchFamily="18" charset="0"/>
              </a:rPr>
              <a:t>P</a:t>
            </a:r>
            <a:r>
              <a:rPr lang="en-US" altLang="en-US" sz="2800" dirty="0">
                <a:latin typeface="Times New Roman" panose="02020603050405020304" pitchFamily="18" charset="0"/>
              </a:rPr>
              <a:t>(</a:t>
            </a:r>
            <a:r>
              <a:rPr lang="en-US" altLang="en-US" sz="2800" i="1" dirty="0">
                <a:latin typeface="Times New Roman" panose="02020603050405020304" pitchFamily="18" charset="0"/>
              </a:rPr>
              <a:t>A</a:t>
            </a:r>
            <a:r>
              <a:rPr lang="en-US" altLang="en-US" sz="2800" dirty="0">
                <a:latin typeface="Times New Roman" panose="02020603050405020304" pitchFamily="18" charset="0"/>
              </a:rPr>
              <a:t>) </a:t>
            </a:r>
            <a:r>
              <a:rPr lang="en-US" altLang="en-US" sz="2800" dirty="0">
                <a:latin typeface="Times New Roman" panose="02020603050405020304" pitchFamily="18" charset="0"/>
                <a:sym typeface="Symbol" panose="05050102010706020507" pitchFamily="18" charset="2"/>
              </a:rPr>
              <a:t> </a:t>
            </a:r>
            <a:r>
              <a:rPr lang="en-US" altLang="en-US" sz="2800" i="1" dirty="0">
                <a:latin typeface="Times New Roman" panose="02020603050405020304" pitchFamily="18" charset="0"/>
              </a:rPr>
              <a:t>P</a:t>
            </a:r>
            <a:r>
              <a:rPr lang="en-US" altLang="en-US" sz="2800" dirty="0">
                <a:latin typeface="Times New Roman" panose="02020603050405020304" pitchFamily="18" charset="0"/>
              </a:rPr>
              <a:t>(</a:t>
            </a:r>
            <a:r>
              <a:rPr lang="en-US" altLang="en-US" sz="2800" i="1" dirty="0">
                <a:latin typeface="Times New Roman" panose="02020603050405020304" pitchFamily="18" charset="0"/>
              </a:rPr>
              <a:t>B</a:t>
            </a:r>
            <a:r>
              <a:rPr lang="en-US" altLang="en-US" sz="2800" dirty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4800600" y="4841875"/>
            <a:ext cx="3886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96693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0D46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62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62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62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62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Thinking Challenge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3048000"/>
            <a:ext cx="3124200" cy="2214563"/>
          </a:xfrm>
        </p:spPr>
        <p:txBody>
          <a:bodyPr lIns="90488" tIns="44450" rIns="90488" bIns="44450"/>
          <a:lstStyle/>
          <a:p>
            <a:pPr marL="609600" indent="-609600"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C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</a:t>
            </a:r>
          </a:p>
          <a:p>
            <a:pPr marL="609600" indent="-609600">
              <a:spcBef>
                <a:spcPct val="45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D</a:t>
            </a:r>
            <a:r>
              <a:rPr lang="en-US" altLang="en-US">
                <a:latin typeface="Times New Roman" panose="02020603050405020304" pitchFamily="18" charset="0"/>
              </a:rPr>
              <a:t>) =</a:t>
            </a:r>
          </a:p>
          <a:p>
            <a:pPr marL="609600" indent="-609600">
              <a:spcBef>
                <a:spcPct val="45000"/>
              </a:spcBef>
              <a:buClr>
                <a:srgbClr val="8E0D30"/>
              </a:buClr>
              <a:buFontTx/>
              <a:buAutoNum type="arabicPeriod"/>
            </a:pP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 i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A</a:t>
            </a:r>
            <a:r>
              <a:rPr lang="en-US" altLang="en-US"/>
              <a:t> </a:t>
            </a:r>
            <a:r>
              <a:rPr lang="en-US" altLang="en-US">
                <a:latin typeface="Symbol" panose="05050102010706020507" pitchFamily="18" charset="2"/>
              </a:rPr>
              <a:t></a:t>
            </a:r>
            <a:r>
              <a:rPr lang="en-US" altLang="en-US"/>
              <a:t> </a:t>
            </a:r>
            <a:r>
              <a:rPr lang="en-US" altLang="en-US" i="1">
                <a:latin typeface="Times New Roman" panose="02020603050405020304" pitchFamily="18" charset="0"/>
              </a:rPr>
              <a:t>B</a:t>
            </a:r>
            <a:r>
              <a:rPr lang="en-US" altLang="en-US">
                <a:latin typeface="Times New Roman" panose="02020603050405020304" pitchFamily="18" charset="0"/>
              </a:rPr>
              <a:t>) =</a:t>
            </a:r>
          </a:p>
        </p:txBody>
      </p:sp>
      <p:sp>
        <p:nvSpPr>
          <p:cNvPr id="61444" name="Rectangle 66"/>
          <p:cNvSpPr>
            <a:spLocks noChangeArrowheads="1"/>
          </p:cNvSpPr>
          <p:nvPr/>
        </p:nvSpPr>
        <p:spPr bwMode="auto">
          <a:xfrm>
            <a:off x="4059238" y="4370388"/>
            <a:ext cx="254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5" name="Rectangle 67"/>
          <p:cNvSpPr>
            <a:spLocks noChangeArrowheads="1"/>
          </p:cNvSpPr>
          <p:nvPr/>
        </p:nvSpPr>
        <p:spPr bwMode="auto">
          <a:xfrm>
            <a:off x="4092575" y="4370388"/>
            <a:ext cx="14986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6" name="Rectangle 68"/>
          <p:cNvSpPr>
            <a:spLocks noChangeArrowheads="1"/>
          </p:cNvSpPr>
          <p:nvPr/>
        </p:nvSpPr>
        <p:spPr bwMode="auto">
          <a:xfrm>
            <a:off x="5624513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7" name="Rectangle 69"/>
          <p:cNvSpPr>
            <a:spLocks noChangeArrowheads="1"/>
          </p:cNvSpPr>
          <p:nvPr/>
        </p:nvSpPr>
        <p:spPr bwMode="auto">
          <a:xfrm>
            <a:off x="5602288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8" name="Rectangle 70"/>
          <p:cNvSpPr>
            <a:spLocks noChangeArrowheads="1"/>
          </p:cNvSpPr>
          <p:nvPr/>
        </p:nvSpPr>
        <p:spPr bwMode="auto">
          <a:xfrm>
            <a:off x="5646738" y="4370388"/>
            <a:ext cx="901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9" name="Rectangle 71"/>
          <p:cNvSpPr>
            <a:spLocks noChangeArrowheads="1"/>
          </p:cNvSpPr>
          <p:nvPr/>
        </p:nvSpPr>
        <p:spPr bwMode="auto">
          <a:xfrm>
            <a:off x="6557963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50" name="Rectangle 72"/>
          <p:cNvSpPr>
            <a:spLocks noChangeArrowheads="1"/>
          </p:cNvSpPr>
          <p:nvPr/>
        </p:nvSpPr>
        <p:spPr bwMode="auto">
          <a:xfrm>
            <a:off x="6580188" y="4370388"/>
            <a:ext cx="79375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51" name="Rectangle 73"/>
          <p:cNvSpPr>
            <a:spLocks noChangeArrowheads="1"/>
          </p:cNvSpPr>
          <p:nvPr/>
        </p:nvSpPr>
        <p:spPr bwMode="auto">
          <a:xfrm>
            <a:off x="7385050" y="4370388"/>
            <a:ext cx="127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52" name="Rectangle 74"/>
          <p:cNvSpPr>
            <a:spLocks noChangeArrowheads="1"/>
          </p:cNvSpPr>
          <p:nvPr/>
        </p:nvSpPr>
        <p:spPr bwMode="auto">
          <a:xfrm>
            <a:off x="7407275" y="4370388"/>
            <a:ext cx="1068388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53" name="Rectangle 75"/>
          <p:cNvSpPr>
            <a:spLocks noChangeArrowheads="1"/>
          </p:cNvSpPr>
          <p:nvPr/>
        </p:nvSpPr>
        <p:spPr bwMode="auto">
          <a:xfrm>
            <a:off x="8485188" y="4370388"/>
            <a:ext cx="25400" cy="12700"/>
          </a:xfrm>
          <a:prstGeom prst="rect">
            <a:avLst/>
          </a:prstGeom>
          <a:solidFill>
            <a:srgbClr val="D989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61454" name="Group 349"/>
          <p:cNvGrpSpPr>
            <a:grpSpLocks/>
          </p:cNvGrpSpPr>
          <p:nvPr/>
        </p:nvGrpSpPr>
        <p:grpSpPr bwMode="auto">
          <a:xfrm>
            <a:off x="4065588" y="2895600"/>
            <a:ext cx="4449762" cy="2570163"/>
            <a:chOff x="2561" y="1824"/>
            <a:chExt cx="2803" cy="1619"/>
          </a:xfrm>
        </p:grpSpPr>
        <p:sp>
          <p:nvSpPr>
            <p:cNvPr id="61457" name="Rectangle 350"/>
            <p:cNvSpPr>
              <a:spLocks noChangeArrowheads="1"/>
            </p:cNvSpPr>
            <p:nvPr/>
          </p:nvSpPr>
          <p:spPr bwMode="auto">
            <a:xfrm>
              <a:off x="3739" y="1827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61458" name="Rectangle 351"/>
            <p:cNvSpPr>
              <a:spLocks noChangeArrowheads="1"/>
            </p:cNvSpPr>
            <p:nvPr/>
          </p:nvSpPr>
          <p:spPr bwMode="auto">
            <a:xfrm>
              <a:off x="2695" y="2112"/>
              <a:ext cx="67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Event</a:t>
              </a:r>
            </a:p>
          </p:txBody>
        </p:sp>
        <p:sp>
          <p:nvSpPr>
            <p:cNvPr id="61459" name="Rectangle 352"/>
            <p:cNvSpPr>
              <a:spLocks noChangeArrowheads="1"/>
            </p:cNvSpPr>
            <p:nvPr/>
          </p:nvSpPr>
          <p:spPr bwMode="auto">
            <a:xfrm>
              <a:off x="3698" y="2112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C</a:t>
              </a:r>
              <a:endParaRPr lang="en-US" altLang="en-US" sz="2800" b="1"/>
            </a:p>
          </p:txBody>
        </p:sp>
        <p:sp>
          <p:nvSpPr>
            <p:cNvPr id="61460" name="Rectangle 353"/>
            <p:cNvSpPr>
              <a:spLocks noChangeArrowheads="1"/>
            </p:cNvSpPr>
            <p:nvPr/>
          </p:nvSpPr>
          <p:spPr bwMode="auto">
            <a:xfrm>
              <a:off x="4257" y="2112"/>
              <a:ext cx="27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D</a:t>
              </a:r>
              <a:endParaRPr lang="en-US" altLang="en-US" sz="2800" b="1"/>
            </a:p>
          </p:txBody>
        </p:sp>
        <p:sp>
          <p:nvSpPr>
            <p:cNvPr id="61461" name="Rectangle 354"/>
            <p:cNvSpPr>
              <a:spLocks noChangeArrowheads="1"/>
            </p:cNvSpPr>
            <p:nvPr/>
          </p:nvSpPr>
          <p:spPr bwMode="auto">
            <a:xfrm>
              <a:off x="4684" y="2112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61462" name="Rectangle 355"/>
            <p:cNvSpPr>
              <a:spLocks noChangeArrowheads="1"/>
            </p:cNvSpPr>
            <p:nvPr/>
          </p:nvSpPr>
          <p:spPr bwMode="auto">
            <a:xfrm>
              <a:off x="2918" y="2436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A</a:t>
              </a:r>
              <a:endParaRPr lang="en-US" altLang="en-US" sz="2800" b="1"/>
            </a:p>
          </p:txBody>
        </p:sp>
        <p:sp>
          <p:nvSpPr>
            <p:cNvPr id="61463" name="Rectangle 356"/>
            <p:cNvSpPr>
              <a:spLocks noChangeArrowheads="1"/>
            </p:cNvSpPr>
            <p:nvPr/>
          </p:nvSpPr>
          <p:spPr bwMode="auto">
            <a:xfrm>
              <a:off x="3717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61464" name="Rectangle 357"/>
            <p:cNvSpPr>
              <a:spLocks noChangeArrowheads="1"/>
            </p:cNvSpPr>
            <p:nvPr/>
          </p:nvSpPr>
          <p:spPr bwMode="auto">
            <a:xfrm>
              <a:off x="4274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2</a:t>
              </a:r>
            </a:p>
          </p:txBody>
        </p:sp>
        <p:sp>
          <p:nvSpPr>
            <p:cNvPr id="61465" name="Rectangle 358"/>
            <p:cNvSpPr>
              <a:spLocks noChangeArrowheads="1"/>
            </p:cNvSpPr>
            <p:nvPr/>
          </p:nvSpPr>
          <p:spPr bwMode="auto">
            <a:xfrm>
              <a:off x="4886" y="2429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6</a:t>
              </a:r>
            </a:p>
          </p:txBody>
        </p:sp>
        <p:sp>
          <p:nvSpPr>
            <p:cNvPr id="61466" name="Rectangle 359"/>
            <p:cNvSpPr>
              <a:spLocks noChangeArrowheads="1"/>
            </p:cNvSpPr>
            <p:nvPr/>
          </p:nvSpPr>
          <p:spPr bwMode="auto">
            <a:xfrm>
              <a:off x="2913" y="2777"/>
              <a:ext cx="263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 i="1"/>
                <a:t>B</a:t>
              </a:r>
            </a:p>
          </p:txBody>
        </p:sp>
        <p:sp>
          <p:nvSpPr>
            <p:cNvPr id="61467" name="Rectangle 360"/>
            <p:cNvSpPr>
              <a:spLocks noChangeArrowheads="1"/>
            </p:cNvSpPr>
            <p:nvPr/>
          </p:nvSpPr>
          <p:spPr bwMode="auto">
            <a:xfrm>
              <a:off x="3717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</a:t>
              </a:r>
            </a:p>
          </p:txBody>
        </p:sp>
        <p:sp>
          <p:nvSpPr>
            <p:cNvPr id="61468" name="Rectangle 361"/>
            <p:cNvSpPr>
              <a:spLocks noChangeArrowheads="1"/>
            </p:cNvSpPr>
            <p:nvPr/>
          </p:nvSpPr>
          <p:spPr bwMode="auto">
            <a:xfrm>
              <a:off x="4274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3</a:t>
              </a:r>
            </a:p>
          </p:txBody>
        </p:sp>
        <p:sp>
          <p:nvSpPr>
            <p:cNvPr id="61469" name="Rectangle 362"/>
            <p:cNvSpPr>
              <a:spLocks noChangeArrowheads="1"/>
            </p:cNvSpPr>
            <p:nvPr/>
          </p:nvSpPr>
          <p:spPr bwMode="auto">
            <a:xfrm>
              <a:off x="4886" y="2770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4</a:t>
              </a:r>
            </a:p>
          </p:txBody>
        </p:sp>
        <p:sp>
          <p:nvSpPr>
            <p:cNvPr id="61470" name="Rectangle 363"/>
            <p:cNvSpPr>
              <a:spLocks noChangeArrowheads="1"/>
            </p:cNvSpPr>
            <p:nvPr/>
          </p:nvSpPr>
          <p:spPr bwMode="auto">
            <a:xfrm>
              <a:off x="2561" y="3118"/>
              <a:ext cx="62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Total</a:t>
              </a:r>
            </a:p>
          </p:txBody>
        </p:sp>
        <p:sp>
          <p:nvSpPr>
            <p:cNvPr id="61471" name="Rectangle 364"/>
            <p:cNvSpPr>
              <a:spLocks noChangeArrowheads="1"/>
            </p:cNvSpPr>
            <p:nvPr/>
          </p:nvSpPr>
          <p:spPr bwMode="auto">
            <a:xfrm>
              <a:off x="3717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61472" name="Rectangle 365"/>
            <p:cNvSpPr>
              <a:spLocks noChangeArrowheads="1"/>
            </p:cNvSpPr>
            <p:nvPr/>
          </p:nvSpPr>
          <p:spPr bwMode="auto">
            <a:xfrm>
              <a:off x="4274" y="3111"/>
              <a:ext cx="226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5</a:t>
              </a:r>
            </a:p>
          </p:txBody>
        </p:sp>
        <p:sp>
          <p:nvSpPr>
            <p:cNvPr id="61473" name="Rectangle 366"/>
            <p:cNvSpPr>
              <a:spLocks noChangeArrowheads="1"/>
            </p:cNvSpPr>
            <p:nvPr/>
          </p:nvSpPr>
          <p:spPr bwMode="auto">
            <a:xfrm>
              <a:off x="4823" y="3111"/>
              <a:ext cx="338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10</a:t>
              </a:r>
            </a:p>
          </p:txBody>
        </p:sp>
        <p:sp>
          <p:nvSpPr>
            <p:cNvPr id="61474" name="Line 367"/>
            <p:cNvSpPr>
              <a:spLocks noChangeShapeType="1"/>
            </p:cNvSpPr>
            <p:nvPr/>
          </p:nvSpPr>
          <p:spPr bwMode="auto">
            <a:xfrm>
              <a:off x="2574" y="2760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75" name="Line 368"/>
            <p:cNvSpPr>
              <a:spLocks noChangeShapeType="1"/>
            </p:cNvSpPr>
            <p:nvPr/>
          </p:nvSpPr>
          <p:spPr bwMode="auto">
            <a:xfrm>
              <a:off x="2568" y="2418"/>
              <a:ext cx="279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76" name="Line 369"/>
            <p:cNvSpPr>
              <a:spLocks noChangeShapeType="1"/>
            </p:cNvSpPr>
            <p:nvPr/>
          </p:nvSpPr>
          <p:spPr bwMode="auto">
            <a:xfrm>
              <a:off x="2568" y="3102"/>
              <a:ext cx="2784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77" name="Rectangle 370"/>
            <p:cNvSpPr>
              <a:spLocks noChangeArrowheads="1"/>
            </p:cNvSpPr>
            <p:nvPr/>
          </p:nvSpPr>
          <p:spPr bwMode="auto">
            <a:xfrm>
              <a:off x="2568" y="1830"/>
              <a:ext cx="2796" cy="1608"/>
            </a:xfrm>
            <a:prstGeom prst="rect">
              <a:avLst/>
            </a:prstGeom>
            <a:noFill/>
            <a:ln w="38100">
              <a:solidFill>
                <a:srgbClr val="B88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478" name="Line 371"/>
            <p:cNvSpPr>
              <a:spLocks noChangeShapeType="1"/>
            </p:cNvSpPr>
            <p:nvPr/>
          </p:nvSpPr>
          <p:spPr bwMode="auto">
            <a:xfrm>
              <a:off x="3546" y="1824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79" name="Line 372"/>
            <p:cNvSpPr>
              <a:spLocks noChangeShapeType="1"/>
            </p:cNvSpPr>
            <p:nvPr/>
          </p:nvSpPr>
          <p:spPr bwMode="auto">
            <a:xfrm>
              <a:off x="4644" y="1830"/>
              <a:ext cx="0" cy="1602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80" name="Line 373"/>
            <p:cNvSpPr>
              <a:spLocks noChangeShapeType="1"/>
            </p:cNvSpPr>
            <p:nvPr/>
          </p:nvSpPr>
          <p:spPr bwMode="auto">
            <a:xfrm>
              <a:off x="3546" y="2124"/>
              <a:ext cx="1086" cy="0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81" name="Line 374"/>
            <p:cNvSpPr>
              <a:spLocks noChangeShapeType="1"/>
            </p:cNvSpPr>
            <p:nvPr/>
          </p:nvSpPr>
          <p:spPr bwMode="auto">
            <a:xfrm>
              <a:off x="4110" y="2418"/>
              <a:ext cx="0" cy="1014"/>
            </a:xfrm>
            <a:prstGeom prst="line">
              <a:avLst/>
            </a:prstGeom>
            <a:noFill/>
            <a:ln w="38100">
              <a:solidFill>
                <a:srgbClr val="B88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55" name="Text Box 375"/>
          <p:cNvSpPr txBox="1">
            <a:spLocks noChangeArrowheads="1"/>
          </p:cNvSpPr>
          <p:nvPr/>
        </p:nvSpPr>
        <p:spPr bwMode="auto">
          <a:xfrm>
            <a:off x="457200" y="1600200"/>
            <a:ext cx="7924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/>
              <a:t>Using the multiplicative rule, what’s the probability?</a:t>
            </a:r>
          </a:p>
        </p:txBody>
      </p:sp>
      <p:sp>
        <p:nvSpPr>
          <p:cNvPr id="61456" name="Rectangle 376"/>
          <p:cNvSpPr>
            <a:spLocks noChangeArrowheads="1"/>
          </p:cNvSpPr>
          <p:nvPr/>
        </p:nvSpPr>
        <p:spPr bwMode="auto">
          <a:xfrm>
            <a:off x="6464300" y="4081463"/>
            <a:ext cx="5270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008480"/>
      </p:ext>
    </p:extLst>
  </p:cSld>
  <p:clrMapOvr>
    <a:masterClrMapping/>
  </p:clrMapOvr>
  <p:transition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altLang="en-US" b="1"/>
              <a:t>Solution*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27188"/>
            <a:ext cx="7848600" cy="4114800"/>
          </a:xfrm>
        </p:spPr>
        <p:txBody>
          <a:bodyPr lIns="90488" tIns="44450" rIns="90488" bIns="44450"/>
          <a:lstStyle/>
          <a:p>
            <a:pPr marL="0" indent="0">
              <a:buFontTx/>
              <a:buNone/>
            </a:pPr>
            <a:r>
              <a:rPr lang="en-US" altLang="en-US">
                <a:latin typeface="Times New Roman" panose="02020603050405020304" pitchFamily="18" charset="0"/>
              </a:rPr>
              <a:t>Using the multiplicative rule, the probabilities are:</a:t>
            </a:r>
          </a:p>
        </p:txBody>
      </p:sp>
      <p:graphicFrame>
        <p:nvGraphicFramePr>
          <p:cNvPr id="6146" name="Object 80"/>
          <p:cNvGraphicFramePr>
            <a:graphicFrameLocks noChangeAspect="1"/>
          </p:cNvGraphicFramePr>
          <p:nvPr/>
        </p:nvGraphicFramePr>
        <p:xfrm>
          <a:off x="1371600" y="2743200"/>
          <a:ext cx="57800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2" name="Equation" r:id="rId4" imgW="5778500" imgH="838200" progId="Equation.DSMT4">
                  <p:embed/>
                </p:oleObj>
              </mc:Choice>
              <mc:Fallback>
                <p:oleObj name="Equation" r:id="rId4" imgW="5778500" imgH="838200" progId="Equation.DSMT4">
                  <p:embed/>
                  <p:pic>
                    <p:nvPicPr>
                      <p:cNvPr id="6146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743200"/>
                        <a:ext cx="57800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81"/>
          <p:cNvGraphicFramePr>
            <a:graphicFrameLocks noChangeAspect="1"/>
          </p:cNvGraphicFramePr>
          <p:nvPr/>
        </p:nvGraphicFramePr>
        <p:xfrm>
          <a:off x="1295400" y="4191000"/>
          <a:ext cx="58562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3" name="Equation" r:id="rId6" imgW="5854700" imgH="838200" progId="Equation.DSMT4">
                  <p:embed/>
                </p:oleObj>
              </mc:Choice>
              <mc:Fallback>
                <p:oleObj name="Equation" r:id="rId6" imgW="5854700" imgH="838200" progId="Equation.DSMT4">
                  <p:embed/>
                  <p:pic>
                    <p:nvPicPr>
                      <p:cNvPr id="6147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4191000"/>
                        <a:ext cx="58562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82"/>
          <p:cNvGraphicFramePr>
            <a:graphicFrameLocks noChangeAspect="1"/>
          </p:cNvGraphicFramePr>
          <p:nvPr/>
        </p:nvGraphicFramePr>
        <p:xfrm>
          <a:off x="1371600" y="5511800"/>
          <a:ext cx="43561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4" name="Equation" r:id="rId8" imgW="4356100" imgH="508000" progId="Equation.DSMT4">
                  <p:embed/>
                </p:oleObj>
              </mc:Choice>
              <mc:Fallback>
                <p:oleObj name="Equation" r:id="rId8" imgW="4356100" imgH="508000" progId="Equation.DSMT4">
                  <p:embed/>
                  <p:pic>
                    <p:nvPicPr>
                      <p:cNvPr id="6148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511800"/>
                        <a:ext cx="43561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9698117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1_SBE10">
  <a:themeElements>
    <a:clrScheme name="1_SBE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BE10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Arial" charset="0"/>
          </a:defRPr>
        </a:defPPr>
      </a:lstStyle>
    </a:lnDef>
  </a:objectDefaults>
  <a:extraClrSchemeLst>
    <a:extraClrScheme>
      <a:clrScheme name="1_SBE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BE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BE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BE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BE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BE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BE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BE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BE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BE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BE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BE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8913</TotalTime>
  <Pages>12</Pages>
  <Words>1473</Words>
  <Application>Microsoft Office PowerPoint</Application>
  <PresentationFormat>On-screen Show (4:3)</PresentationFormat>
  <Paragraphs>558</Paragraphs>
  <Slides>49</Slides>
  <Notes>49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8" baseType="lpstr">
      <vt:lpstr>Verdana</vt:lpstr>
      <vt:lpstr>Wingdings</vt:lpstr>
      <vt:lpstr>Calibri</vt:lpstr>
      <vt:lpstr>Times New Roman</vt:lpstr>
      <vt:lpstr>Symbol</vt:lpstr>
      <vt:lpstr>Arial</vt:lpstr>
      <vt:lpstr>1_SBE10</vt:lpstr>
      <vt:lpstr>ClipArt</vt:lpstr>
      <vt:lpstr>Equation</vt:lpstr>
      <vt:lpstr>PowerPoint Presentation</vt:lpstr>
      <vt:lpstr>Learning Objectives</vt:lpstr>
      <vt:lpstr>Thinking Challenge</vt:lpstr>
      <vt:lpstr>Many Repetitions!*</vt:lpstr>
      <vt:lpstr>3.1</vt:lpstr>
      <vt:lpstr>Experiments &amp; Sample Spaces</vt:lpstr>
      <vt:lpstr>Visualizing  Sample Space</vt:lpstr>
      <vt:lpstr>Sample Space Examples</vt:lpstr>
      <vt:lpstr>Events</vt:lpstr>
      <vt:lpstr>Venn Diagram</vt:lpstr>
      <vt:lpstr>Event Examples</vt:lpstr>
      <vt:lpstr>Probabilities</vt:lpstr>
      <vt:lpstr>What is Probability?</vt:lpstr>
      <vt:lpstr>Steps for Calculating Probability</vt:lpstr>
      <vt:lpstr>3.2</vt:lpstr>
      <vt:lpstr>Compound Events</vt:lpstr>
      <vt:lpstr>Unions &amp; Intersections</vt:lpstr>
      <vt:lpstr>Event Union:  Venn Diagram</vt:lpstr>
      <vt:lpstr>Event Union:  Two–Way Table</vt:lpstr>
      <vt:lpstr>Event Intersection:  Venn Diagram</vt:lpstr>
      <vt:lpstr>Event Intersection:  Two–Way Table</vt:lpstr>
      <vt:lpstr>Compound Event Probability</vt:lpstr>
      <vt:lpstr>Event Probability Using  Two–Way Table</vt:lpstr>
      <vt:lpstr>Two–Way Table Example</vt:lpstr>
      <vt:lpstr>Thinking Challenge</vt:lpstr>
      <vt:lpstr>Solution*</vt:lpstr>
      <vt:lpstr>3.3</vt:lpstr>
      <vt:lpstr>Complementary Events</vt:lpstr>
      <vt:lpstr>Rule of Complements</vt:lpstr>
      <vt:lpstr>Complement of Event Example</vt:lpstr>
      <vt:lpstr>3.4</vt:lpstr>
      <vt:lpstr>Mutually Exclusive Events</vt:lpstr>
      <vt:lpstr>Mutually Exclusive Events Example</vt:lpstr>
      <vt:lpstr>Additive Rule</vt:lpstr>
      <vt:lpstr>Additive Rule Example</vt:lpstr>
      <vt:lpstr>Thinking Challenge</vt:lpstr>
      <vt:lpstr>Solution*</vt:lpstr>
      <vt:lpstr>3.5</vt:lpstr>
      <vt:lpstr>Conditional Probability</vt:lpstr>
      <vt:lpstr>Conditional Probability Using Venn Diagram</vt:lpstr>
      <vt:lpstr>Conditional Probability Using Two–Way Table</vt:lpstr>
      <vt:lpstr>Thinking Challenge</vt:lpstr>
      <vt:lpstr>Solution*</vt:lpstr>
      <vt:lpstr>3.6</vt:lpstr>
      <vt:lpstr>Multiplicative Rule</vt:lpstr>
      <vt:lpstr>Multiplicative Rule Example</vt:lpstr>
      <vt:lpstr>Statistical Independence</vt:lpstr>
      <vt:lpstr>Thinking Challenge</vt:lpstr>
      <vt:lpstr>Solution*</vt:lpstr>
    </vt:vector>
  </TitlesOfParts>
  <Company>Copyright © 2018, 2014, and 2011  Pearson Education,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 for Business and Economics, 13e</dc:title>
  <dc:subject/>
  <dc:creator>McClave, Benson, Sincich</dc:creator>
  <cp:keywords/>
  <dc:description/>
  <cp:lastModifiedBy>Abhimanyu Gupta</cp:lastModifiedBy>
  <cp:revision>110</cp:revision>
  <cp:lastPrinted>1995-07-12T15:45:58Z</cp:lastPrinted>
  <dcterms:created xsi:type="dcterms:W3CDTF">1995-07-12T11:26:58Z</dcterms:created>
  <dcterms:modified xsi:type="dcterms:W3CDTF">2018-08-24T15:29:50Z</dcterms:modified>
</cp:coreProperties>
</file>