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Ex1.xml" ContentType="application/vnd.ms-office.chartex+xml"/>
  <Override PartName="/ppt/charts/style1.xml" ContentType="application/vnd.ms-office.chartstyle+xml"/>
  <Override PartName="/ppt/charts/colors1.xml" ContentType="application/vnd.ms-office.chartcolorstyle+xml"/>
  <Override PartName="/ppt/charts/chartEx2.xml" ContentType="application/vnd.ms-office.chartex+xml"/>
  <Override PartName="/ppt/charts/style2.xml" ContentType="application/vnd.ms-office.chartstyle+xml"/>
  <Override PartName="/ppt/charts/colors2.xml" ContentType="application/vnd.ms-office.chartcolorstyle+xml"/>
  <Override PartName="/ppt/charts/chart1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2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3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4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3" r:id="rId6"/>
    <p:sldId id="264" r:id="rId7"/>
    <p:sldId id="26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BBF2B01-3DCF-4161-B605-AA7798F64DD6}" v="2662" dt="2020-08-19T21:29:25.71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80" d="100"/>
          <a:sy n="80" d="100"/>
        </p:scale>
        <p:origin x="48" y="1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elia Gates" userId="S::amelia.gates@phoenix.edu::bdbae47d-0704-44f5-9819-0a8ab9bf7f80" providerId="AD" clId="Web-{3C5A6CB2-4514-5BF1-938A-3CBCD85F5354}"/>
    <pc:docChg chg="modSld">
      <pc:chgData name="Amelia Gates" userId="S::amelia.gates@phoenix.edu::bdbae47d-0704-44f5-9819-0a8ab9bf7f80" providerId="AD" clId="Web-{3C5A6CB2-4514-5BF1-938A-3CBCD85F5354}" dt="2020-08-18T00:17:50.897" v="0"/>
      <pc:docMkLst>
        <pc:docMk/>
      </pc:docMkLst>
      <pc:sldChg chg="delSp">
        <pc:chgData name="Amelia Gates" userId="S::amelia.gates@phoenix.edu::bdbae47d-0704-44f5-9819-0a8ab9bf7f80" providerId="AD" clId="Web-{3C5A6CB2-4514-5BF1-938A-3CBCD85F5354}" dt="2020-08-18T00:17:50.897" v="0"/>
        <pc:sldMkLst>
          <pc:docMk/>
          <pc:sldMk cId="2651494781" sldId="256"/>
        </pc:sldMkLst>
        <pc:spChg chg="del">
          <ac:chgData name="Amelia Gates" userId="S::amelia.gates@phoenix.edu::bdbae47d-0704-44f5-9819-0a8ab9bf7f80" providerId="AD" clId="Web-{3C5A6CB2-4514-5BF1-938A-3CBCD85F5354}" dt="2020-08-18T00:17:50.897" v="0"/>
          <ac:spMkLst>
            <pc:docMk/>
            <pc:sldMk cId="2651494781" sldId="256"/>
            <ac:spMk id="3" creationId="{47E44339-F401-4B4D-9020-BBE673CEB52C}"/>
          </ac:spMkLst>
        </pc:spChg>
      </pc:sldChg>
    </pc:docChg>
  </pc:docChgLst>
  <pc:docChgLst>
    <pc:chgData name="Jacquelyn Kelly" userId="S::jacquelyn.kelly@phoenix.edu::91ab5d09-6b9b-491d-9027-6cb8775c0501" providerId="AD" clId="Web-{327504A2-6A51-3182-0F0B-022A9C72FD9A}"/>
    <pc:docChg chg="delSld modSld">
      <pc:chgData name="Jacquelyn Kelly" userId="S::jacquelyn.kelly@phoenix.edu::91ab5d09-6b9b-491d-9027-6cb8775c0501" providerId="AD" clId="Web-{327504A2-6A51-3182-0F0B-022A9C72FD9A}" dt="2020-07-22T16:13:35.739" v="8"/>
      <pc:docMkLst>
        <pc:docMk/>
      </pc:docMkLst>
      <pc:sldChg chg="modSp">
        <pc:chgData name="Jacquelyn Kelly" userId="S::jacquelyn.kelly@phoenix.edu::91ab5d09-6b9b-491d-9027-6cb8775c0501" providerId="AD" clId="Web-{327504A2-6A51-3182-0F0B-022A9C72FD9A}" dt="2020-07-22T16:13:28.754" v="0" actId="20577"/>
        <pc:sldMkLst>
          <pc:docMk/>
          <pc:sldMk cId="2651494781" sldId="256"/>
        </pc:sldMkLst>
        <pc:spChg chg="mod">
          <ac:chgData name="Jacquelyn Kelly" userId="S::jacquelyn.kelly@phoenix.edu::91ab5d09-6b9b-491d-9027-6cb8775c0501" providerId="AD" clId="Web-{327504A2-6A51-3182-0F0B-022A9C72FD9A}" dt="2020-07-22T16:13:28.754" v="0" actId="20577"/>
          <ac:spMkLst>
            <pc:docMk/>
            <pc:sldMk cId="2651494781" sldId="256"/>
            <ac:spMk id="3" creationId="{47E44339-F401-4B4D-9020-BBE673CEB52C}"/>
          </ac:spMkLst>
        </pc:spChg>
      </pc:sldChg>
      <pc:sldChg chg="del">
        <pc:chgData name="Jacquelyn Kelly" userId="S::jacquelyn.kelly@phoenix.edu::91ab5d09-6b9b-491d-9027-6cb8775c0501" providerId="AD" clId="Web-{327504A2-6A51-3182-0F0B-022A9C72FD9A}" dt="2020-07-22T16:13:31.660" v="3"/>
        <pc:sldMkLst>
          <pc:docMk/>
          <pc:sldMk cId="3851731733" sldId="257"/>
        </pc:sldMkLst>
      </pc:sldChg>
      <pc:sldChg chg="del">
        <pc:chgData name="Jacquelyn Kelly" userId="S::jacquelyn.kelly@phoenix.edu::91ab5d09-6b9b-491d-9027-6cb8775c0501" providerId="AD" clId="Web-{327504A2-6A51-3182-0F0B-022A9C72FD9A}" dt="2020-07-22T16:13:32.426" v="4"/>
        <pc:sldMkLst>
          <pc:docMk/>
          <pc:sldMk cId="1723060186" sldId="258"/>
        </pc:sldMkLst>
      </pc:sldChg>
      <pc:sldChg chg="del">
        <pc:chgData name="Jacquelyn Kelly" userId="S::jacquelyn.kelly@phoenix.edu::91ab5d09-6b9b-491d-9027-6cb8775c0501" providerId="AD" clId="Web-{327504A2-6A51-3182-0F0B-022A9C72FD9A}" dt="2020-07-22T16:13:33.754" v="5"/>
        <pc:sldMkLst>
          <pc:docMk/>
          <pc:sldMk cId="598224506" sldId="259"/>
        </pc:sldMkLst>
      </pc:sldChg>
      <pc:sldChg chg="del">
        <pc:chgData name="Jacquelyn Kelly" userId="S::jacquelyn.kelly@phoenix.edu::91ab5d09-6b9b-491d-9027-6cb8775c0501" providerId="AD" clId="Web-{327504A2-6A51-3182-0F0B-022A9C72FD9A}" dt="2020-07-22T16:13:34.660" v="6"/>
        <pc:sldMkLst>
          <pc:docMk/>
          <pc:sldMk cId="418902644" sldId="260"/>
        </pc:sldMkLst>
      </pc:sldChg>
      <pc:sldChg chg="del">
        <pc:chgData name="Jacquelyn Kelly" userId="S::jacquelyn.kelly@phoenix.edu::91ab5d09-6b9b-491d-9027-6cb8775c0501" providerId="AD" clId="Web-{327504A2-6A51-3182-0F0B-022A9C72FD9A}" dt="2020-07-22T16:13:35.285" v="7"/>
        <pc:sldMkLst>
          <pc:docMk/>
          <pc:sldMk cId="2339757181" sldId="261"/>
        </pc:sldMkLst>
      </pc:sldChg>
      <pc:sldChg chg="del">
        <pc:chgData name="Jacquelyn Kelly" userId="S::jacquelyn.kelly@phoenix.edu::91ab5d09-6b9b-491d-9027-6cb8775c0501" providerId="AD" clId="Web-{327504A2-6A51-3182-0F0B-022A9C72FD9A}" dt="2020-07-22T16:13:35.739" v="8"/>
        <pc:sldMkLst>
          <pc:docMk/>
          <pc:sldMk cId="3550679205" sldId="262"/>
        </pc:sldMkLst>
      </pc:sldChg>
    </pc:docChg>
  </pc:docChgLst>
  <pc:docChgLst>
    <pc:chgData name="Troy Hicks" userId="11176a0f-c955-4cde-9156-7768b9d3d858" providerId="ADAL" clId="{A3D60CE8-C4E7-45FB-9CD5-6547F7DD063F}"/>
    <pc:docChg chg="delSld">
      <pc:chgData name="Troy Hicks" userId="11176a0f-c955-4cde-9156-7768b9d3d858" providerId="ADAL" clId="{A3D60CE8-C4E7-45FB-9CD5-6547F7DD063F}" dt="2020-07-10T19:42:27.857" v="2" actId="47"/>
      <pc:docMkLst>
        <pc:docMk/>
      </pc:docMkLst>
      <pc:sldChg chg="del">
        <pc:chgData name="Troy Hicks" userId="11176a0f-c955-4cde-9156-7768b9d3d858" providerId="ADAL" clId="{A3D60CE8-C4E7-45FB-9CD5-6547F7DD063F}" dt="2020-07-10T19:42:23.898" v="0" actId="47"/>
        <pc:sldMkLst>
          <pc:docMk/>
          <pc:sldMk cId="2904609377" sldId="266"/>
        </pc:sldMkLst>
      </pc:sldChg>
      <pc:sldChg chg="del">
        <pc:chgData name="Troy Hicks" userId="11176a0f-c955-4cde-9156-7768b9d3d858" providerId="ADAL" clId="{A3D60CE8-C4E7-45FB-9CD5-6547F7DD063F}" dt="2020-07-10T19:42:24.983" v="1" actId="47"/>
        <pc:sldMkLst>
          <pc:docMk/>
          <pc:sldMk cId="2518052352" sldId="267"/>
        </pc:sldMkLst>
      </pc:sldChg>
      <pc:sldChg chg="del">
        <pc:chgData name="Troy Hicks" userId="11176a0f-c955-4cde-9156-7768b9d3d858" providerId="ADAL" clId="{A3D60CE8-C4E7-45FB-9CD5-6547F7DD063F}" dt="2020-07-10T19:42:27.857" v="2" actId="47"/>
        <pc:sldMkLst>
          <pc:docMk/>
          <pc:sldMk cId="22156366" sldId="268"/>
        </pc:sldMkLst>
      </pc:sldChg>
    </pc:docChg>
  </pc:docChgLst>
  <pc:docChgLst>
    <pc:chgData name="Julie Cain" userId="52aa99c2-e3f5-4d47-a2f7-75f3041f2e99" providerId="ADAL" clId="{BBBF2B01-3DCF-4161-B605-AA7798F64DD6}"/>
    <pc:docChg chg="undo custSel modSld">
      <pc:chgData name="Julie Cain" userId="52aa99c2-e3f5-4d47-a2f7-75f3041f2e99" providerId="ADAL" clId="{BBBF2B01-3DCF-4161-B605-AA7798F64DD6}" dt="2020-08-19T21:29:25.718" v="4181" actId="962"/>
      <pc:docMkLst>
        <pc:docMk/>
      </pc:docMkLst>
      <pc:sldChg chg="modSp mod">
        <pc:chgData name="Julie Cain" userId="52aa99c2-e3f5-4d47-a2f7-75f3041f2e99" providerId="ADAL" clId="{BBBF2B01-3DCF-4161-B605-AA7798F64DD6}" dt="2020-08-19T21:29:08.444" v="4179" actId="962"/>
        <pc:sldMkLst>
          <pc:docMk/>
          <pc:sldMk cId="1641068720" sldId="263"/>
        </pc:sldMkLst>
        <pc:graphicFrameChg chg="mod">
          <ac:chgData name="Julie Cain" userId="52aa99c2-e3f5-4d47-a2f7-75f3041f2e99" providerId="ADAL" clId="{BBBF2B01-3DCF-4161-B605-AA7798F64DD6}" dt="2020-08-19T21:28:53.225" v="4177" actId="962"/>
          <ac:graphicFrameMkLst>
            <pc:docMk/>
            <pc:sldMk cId="1641068720" sldId="263"/>
            <ac:graphicFrameMk id="4" creationId="{19537689-E740-4587-8BB8-8D2AD2D7CB07}"/>
          </ac:graphicFrameMkLst>
        </pc:graphicFrameChg>
        <pc:graphicFrameChg chg="mod modGraphic">
          <ac:chgData name="Julie Cain" userId="52aa99c2-e3f5-4d47-a2f7-75f3041f2e99" providerId="ADAL" clId="{BBBF2B01-3DCF-4161-B605-AA7798F64DD6}" dt="2020-08-19T21:29:08.444" v="4179" actId="962"/>
          <ac:graphicFrameMkLst>
            <pc:docMk/>
            <pc:sldMk cId="1641068720" sldId="263"/>
            <ac:graphicFrameMk id="5" creationId="{88866963-6376-4BC7-BA1D-3AA50727D7DC}"/>
          </ac:graphicFrameMkLst>
        </pc:graphicFrameChg>
      </pc:sldChg>
      <pc:sldChg chg="modSp">
        <pc:chgData name="Julie Cain" userId="52aa99c2-e3f5-4d47-a2f7-75f3041f2e99" providerId="ADAL" clId="{BBBF2B01-3DCF-4161-B605-AA7798F64DD6}" dt="2020-08-19T21:29:25.718" v="4181" actId="962"/>
        <pc:sldMkLst>
          <pc:docMk/>
          <pc:sldMk cId="4005342348" sldId="264"/>
        </pc:sldMkLst>
        <pc:graphicFrameChg chg="mod">
          <ac:chgData name="Julie Cain" userId="52aa99c2-e3f5-4d47-a2f7-75f3041f2e99" providerId="ADAL" clId="{BBBF2B01-3DCF-4161-B605-AA7798F64DD6}" dt="2020-08-19T21:29:25.718" v="4181" actId="962"/>
          <ac:graphicFrameMkLst>
            <pc:docMk/>
            <pc:sldMk cId="4005342348" sldId="264"/>
            <ac:graphicFrameMk id="4" creationId="{711E9012-2099-49CC-8DF4-3A0F57556B1A}"/>
          </ac:graphicFrameMkLst>
        </pc:graphicFrameChg>
      </pc:sldChg>
      <pc:sldChg chg="modSp">
        <pc:chgData name="Julie Cain" userId="52aa99c2-e3f5-4d47-a2f7-75f3041f2e99" providerId="ADAL" clId="{BBBF2B01-3DCF-4161-B605-AA7798F64DD6}" dt="2020-08-19T20:56:12.716" v="4171" actId="962"/>
        <pc:sldMkLst>
          <pc:docMk/>
          <pc:sldMk cId="183967002" sldId="265"/>
        </pc:sldMkLst>
        <pc:graphicFrameChg chg="mod">
          <ac:chgData name="Julie Cain" userId="52aa99c2-e3f5-4d47-a2f7-75f3041f2e99" providerId="ADAL" clId="{BBBF2B01-3DCF-4161-B605-AA7798F64DD6}" dt="2020-08-19T20:44:22.714" v="3305" actId="962"/>
          <ac:graphicFrameMkLst>
            <pc:docMk/>
            <pc:sldMk cId="183967002" sldId="265"/>
            <ac:graphicFrameMk id="4" creationId="{0E17A91A-5167-480F-8340-490960990CF0}"/>
          </ac:graphicFrameMkLst>
        </pc:graphicFrameChg>
        <pc:graphicFrameChg chg="mod">
          <ac:chgData name="Julie Cain" userId="52aa99c2-e3f5-4d47-a2f7-75f3041f2e99" providerId="ADAL" clId="{BBBF2B01-3DCF-4161-B605-AA7798F64DD6}" dt="2020-08-19T20:55:07.931" v="3939" actId="962"/>
          <ac:graphicFrameMkLst>
            <pc:docMk/>
            <pc:sldMk cId="183967002" sldId="265"/>
            <ac:graphicFrameMk id="5" creationId="{042B339D-C2B8-4853-9D4F-DA23F49832E0}"/>
          </ac:graphicFrameMkLst>
        </pc:graphicFrameChg>
        <pc:graphicFrameChg chg="mod">
          <ac:chgData name="Julie Cain" userId="52aa99c2-e3f5-4d47-a2f7-75f3041f2e99" providerId="ADAL" clId="{BBBF2B01-3DCF-4161-B605-AA7798F64DD6}" dt="2020-08-19T20:56:12.716" v="4171" actId="962"/>
          <ac:graphicFrameMkLst>
            <pc:docMk/>
            <pc:sldMk cId="183967002" sldId="265"/>
            <ac:graphicFrameMk id="6" creationId="{257A91B7-BD60-453B-B6E2-D072A5661A42}"/>
          </ac:graphicFrameMkLst>
        </pc:graphicFrame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apolloedu-my.sharepoint.com/personal/jacquelyn_kelly_phoenix_edu/Documents/Courses/MTH217%20218/mth217%20assignment%20ttest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apolloedu-my.sharepoint.com/personal/jacquelyn_kelly_phoenix_edu/Documents/Courses/MTH217%20218/mth217%20assignment%20ttest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https://apolloedu-my.sharepoint.com/personal/jacquelyn_kelly_phoenix_edu/Documents/Courses/MTH217%20218/mth217%20assignment%20ttest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https://apolloedu-my.sharepoint.com/personal/jacquelyn_kelly_phoenix_edu/Documents/Courses/MTH217%20218/mth217%20assignment%20ttest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oleObject" Target="https://apolloedu-my.sharepoint.com/personal/jacquelyn_kelly_phoenix_edu/Documents/Courses/MTH217%20218/mth217%20assignment%20ttest.xlsx" TargetMode="External"/></Relationships>
</file>

<file path=ppt/charts/_rels/chartEx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oleObject" Target="https://apolloedu-my.sharepoint.com/personal/jacquelyn_kelly_phoenix_edu/Documents/Courses/MTH217%20218/mth217%20assignment%20ttest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Professional Development Cost vs Hours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'[mth217 assignment ttest.xlsx]cost'!$B$1</c:f>
              <c:strCache>
                <c:ptCount val="1"/>
                <c:pt idx="0">
                  <c:v>Total Cost per Employee 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diamond"/>
            <c:size val="6"/>
            <c:spPr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</a:ln>
              <a:effectLst/>
            </c:spPr>
          </c:marker>
          <c:xVal>
            <c:numRef>
              <c:f>'[mth217 assignment ttest.xlsx]cost'!$A$3:$A$42</c:f>
              <c:numCache>
                <c:formatCode>General</c:formatCode>
                <c:ptCount val="40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  <c:pt idx="24">
                  <c:v>25</c:v>
                </c:pt>
                <c:pt idx="25">
                  <c:v>26</c:v>
                </c:pt>
                <c:pt idx="26">
                  <c:v>27</c:v>
                </c:pt>
                <c:pt idx="27">
                  <c:v>28</c:v>
                </c:pt>
                <c:pt idx="28">
                  <c:v>29</c:v>
                </c:pt>
                <c:pt idx="29">
                  <c:v>30</c:v>
                </c:pt>
                <c:pt idx="30">
                  <c:v>31</c:v>
                </c:pt>
                <c:pt idx="31">
                  <c:v>32</c:v>
                </c:pt>
                <c:pt idx="32">
                  <c:v>33</c:v>
                </c:pt>
                <c:pt idx="33">
                  <c:v>34</c:v>
                </c:pt>
                <c:pt idx="34">
                  <c:v>35</c:v>
                </c:pt>
                <c:pt idx="35">
                  <c:v>36</c:v>
                </c:pt>
                <c:pt idx="36">
                  <c:v>37</c:v>
                </c:pt>
                <c:pt idx="37">
                  <c:v>38</c:v>
                </c:pt>
                <c:pt idx="38">
                  <c:v>39</c:v>
                </c:pt>
                <c:pt idx="39">
                  <c:v>40</c:v>
                </c:pt>
              </c:numCache>
            </c:numRef>
          </c:xVal>
          <c:yVal>
            <c:numRef>
              <c:f>'[mth217 assignment ttest.xlsx]cost'!$B$3:$B$42</c:f>
              <c:numCache>
                <c:formatCode>"$"#,##0.00_);[Red]\("$"#,##0.00\)</c:formatCode>
                <c:ptCount val="40"/>
                <c:pt idx="0">
                  <c:v>10</c:v>
                </c:pt>
                <c:pt idx="1">
                  <c:v>19.25</c:v>
                </c:pt>
                <c:pt idx="2">
                  <c:v>28.5</c:v>
                </c:pt>
                <c:pt idx="3">
                  <c:v>37.75</c:v>
                </c:pt>
                <c:pt idx="4">
                  <c:v>47</c:v>
                </c:pt>
                <c:pt idx="5">
                  <c:v>56.25</c:v>
                </c:pt>
                <c:pt idx="6">
                  <c:v>65.5</c:v>
                </c:pt>
                <c:pt idx="7">
                  <c:v>74.75</c:v>
                </c:pt>
                <c:pt idx="8">
                  <c:v>84</c:v>
                </c:pt>
                <c:pt idx="9">
                  <c:v>93.25</c:v>
                </c:pt>
                <c:pt idx="10">
                  <c:v>102.5</c:v>
                </c:pt>
                <c:pt idx="11">
                  <c:v>111.75</c:v>
                </c:pt>
                <c:pt idx="12">
                  <c:v>121</c:v>
                </c:pt>
                <c:pt idx="13">
                  <c:v>130.25</c:v>
                </c:pt>
                <c:pt idx="14">
                  <c:v>139.5</c:v>
                </c:pt>
                <c:pt idx="15">
                  <c:v>148.75</c:v>
                </c:pt>
                <c:pt idx="16">
                  <c:v>158</c:v>
                </c:pt>
                <c:pt idx="17">
                  <c:v>167.25</c:v>
                </c:pt>
                <c:pt idx="18">
                  <c:v>176.5</c:v>
                </c:pt>
                <c:pt idx="19">
                  <c:v>185.75</c:v>
                </c:pt>
                <c:pt idx="20">
                  <c:v>195</c:v>
                </c:pt>
                <c:pt idx="21">
                  <c:v>204.25</c:v>
                </c:pt>
                <c:pt idx="22">
                  <c:v>213.5</c:v>
                </c:pt>
                <c:pt idx="23">
                  <c:v>222.75</c:v>
                </c:pt>
                <c:pt idx="24">
                  <c:v>232</c:v>
                </c:pt>
                <c:pt idx="25">
                  <c:v>241.25</c:v>
                </c:pt>
                <c:pt idx="26">
                  <c:v>250.5</c:v>
                </c:pt>
                <c:pt idx="27">
                  <c:v>259.75</c:v>
                </c:pt>
                <c:pt idx="28">
                  <c:v>269</c:v>
                </c:pt>
                <c:pt idx="29">
                  <c:v>278.25</c:v>
                </c:pt>
                <c:pt idx="30">
                  <c:v>287.5</c:v>
                </c:pt>
                <c:pt idx="31">
                  <c:v>296.75</c:v>
                </c:pt>
                <c:pt idx="32">
                  <c:v>306</c:v>
                </c:pt>
                <c:pt idx="33">
                  <c:v>315.25</c:v>
                </c:pt>
                <c:pt idx="34">
                  <c:v>324.5</c:v>
                </c:pt>
                <c:pt idx="35">
                  <c:v>333.75</c:v>
                </c:pt>
                <c:pt idx="36">
                  <c:v>343</c:v>
                </c:pt>
                <c:pt idx="37">
                  <c:v>352.25</c:v>
                </c:pt>
                <c:pt idx="38">
                  <c:v>361.5</c:v>
                </c:pt>
                <c:pt idx="39">
                  <c:v>370.75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0910-4E7A-8957-C24F05FEA877}"/>
            </c:ext>
          </c:extLst>
        </c:ser>
        <c:ser>
          <c:idx val="1"/>
          <c:order val="1"/>
          <c:tx>
            <c:strRef>
              <c:f>'[mth217 assignment ttest.xlsx]cost'!$C$1</c:f>
              <c:strCache>
                <c:ptCount val="1"/>
                <c:pt idx="0">
                  <c:v>Hourly Cost per Employee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square"/>
            <c:size val="6"/>
            <c:spPr>
              <a:solidFill>
                <a:schemeClr val="accent2"/>
              </a:solidFill>
              <a:ln w="9525">
                <a:solidFill>
                  <a:schemeClr val="accent2"/>
                </a:solidFill>
                <a:round/>
              </a:ln>
              <a:effectLst/>
            </c:spPr>
          </c:marker>
          <c:xVal>
            <c:numRef>
              <c:f>'[mth217 assignment ttest.xlsx]cost'!$A$3:$A$42</c:f>
              <c:numCache>
                <c:formatCode>General</c:formatCode>
                <c:ptCount val="40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  <c:pt idx="24">
                  <c:v>25</c:v>
                </c:pt>
                <c:pt idx="25">
                  <c:v>26</c:v>
                </c:pt>
                <c:pt idx="26">
                  <c:v>27</c:v>
                </c:pt>
                <c:pt idx="27">
                  <c:v>28</c:v>
                </c:pt>
                <c:pt idx="28">
                  <c:v>29</c:v>
                </c:pt>
                <c:pt idx="29">
                  <c:v>30</c:v>
                </c:pt>
                <c:pt idx="30">
                  <c:v>31</c:v>
                </c:pt>
                <c:pt idx="31">
                  <c:v>32</c:v>
                </c:pt>
                <c:pt idx="32">
                  <c:v>33</c:v>
                </c:pt>
                <c:pt idx="33">
                  <c:v>34</c:v>
                </c:pt>
                <c:pt idx="34">
                  <c:v>35</c:v>
                </c:pt>
                <c:pt idx="35">
                  <c:v>36</c:v>
                </c:pt>
                <c:pt idx="36">
                  <c:v>37</c:v>
                </c:pt>
                <c:pt idx="37">
                  <c:v>38</c:v>
                </c:pt>
                <c:pt idx="38">
                  <c:v>39</c:v>
                </c:pt>
                <c:pt idx="39">
                  <c:v>40</c:v>
                </c:pt>
              </c:numCache>
            </c:numRef>
          </c:xVal>
          <c:yVal>
            <c:numRef>
              <c:f>'[mth217 assignment ttest.xlsx]cost'!$C$3:$C$42</c:f>
              <c:numCache>
                <c:formatCode>"$"#,##0.00_);[Red]\("$"#,##0.00\)</c:formatCode>
                <c:ptCount val="40"/>
                <c:pt idx="0">
                  <c:v>10</c:v>
                </c:pt>
                <c:pt idx="1">
                  <c:v>9.6300000000000008</c:v>
                </c:pt>
                <c:pt idx="2">
                  <c:v>9.5</c:v>
                </c:pt>
                <c:pt idx="3">
                  <c:v>9.44</c:v>
                </c:pt>
                <c:pt idx="4">
                  <c:v>9.4</c:v>
                </c:pt>
                <c:pt idx="5">
                  <c:v>9.3800000000000008</c:v>
                </c:pt>
                <c:pt idx="6">
                  <c:v>9.36</c:v>
                </c:pt>
                <c:pt idx="7">
                  <c:v>9.34</c:v>
                </c:pt>
                <c:pt idx="8">
                  <c:v>9.33</c:v>
                </c:pt>
                <c:pt idx="9">
                  <c:v>9.33</c:v>
                </c:pt>
                <c:pt idx="10">
                  <c:v>9.32</c:v>
                </c:pt>
                <c:pt idx="11">
                  <c:v>9.31</c:v>
                </c:pt>
                <c:pt idx="12">
                  <c:v>9.31</c:v>
                </c:pt>
                <c:pt idx="13">
                  <c:v>9.3000000000000007</c:v>
                </c:pt>
                <c:pt idx="14">
                  <c:v>9.3000000000000007</c:v>
                </c:pt>
                <c:pt idx="15">
                  <c:v>9.3000000000000007</c:v>
                </c:pt>
                <c:pt idx="16">
                  <c:v>9.2899999999999991</c:v>
                </c:pt>
                <c:pt idx="17">
                  <c:v>9.2899999999999991</c:v>
                </c:pt>
                <c:pt idx="18">
                  <c:v>9.2899999999999991</c:v>
                </c:pt>
                <c:pt idx="19">
                  <c:v>9.2899999999999991</c:v>
                </c:pt>
                <c:pt idx="20">
                  <c:v>9.2899999999999991</c:v>
                </c:pt>
                <c:pt idx="21">
                  <c:v>9.2799999999999994</c:v>
                </c:pt>
                <c:pt idx="22">
                  <c:v>9.2799999999999994</c:v>
                </c:pt>
                <c:pt idx="23">
                  <c:v>9.2799999999999994</c:v>
                </c:pt>
                <c:pt idx="24">
                  <c:v>9.2799999999999994</c:v>
                </c:pt>
                <c:pt idx="25">
                  <c:v>9.2799999999999994</c:v>
                </c:pt>
                <c:pt idx="26">
                  <c:v>9.2799999999999994</c:v>
                </c:pt>
                <c:pt idx="27">
                  <c:v>9.2799999999999994</c:v>
                </c:pt>
                <c:pt idx="28">
                  <c:v>9.2799999999999994</c:v>
                </c:pt>
                <c:pt idx="29">
                  <c:v>9.2799999999999994</c:v>
                </c:pt>
                <c:pt idx="30">
                  <c:v>9.27</c:v>
                </c:pt>
                <c:pt idx="31">
                  <c:v>9.27</c:v>
                </c:pt>
                <c:pt idx="32">
                  <c:v>9.27</c:v>
                </c:pt>
                <c:pt idx="33">
                  <c:v>9.27</c:v>
                </c:pt>
                <c:pt idx="34">
                  <c:v>9.27</c:v>
                </c:pt>
                <c:pt idx="35">
                  <c:v>9.27</c:v>
                </c:pt>
                <c:pt idx="36">
                  <c:v>9.27</c:v>
                </c:pt>
                <c:pt idx="37">
                  <c:v>9.27</c:v>
                </c:pt>
                <c:pt idx="38">
                  <c:v>9.27</c:v>
                </c:pt>
                <c:pt idx="39">
                  <c:v>9.27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0910-4E7A-8957-C24F05FEA8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76210192"/>
        <c:axId val="576207896"/>
      </c:scatterChart>
      <c:valAx>
        <c:axId val="57621019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76207896"/>
        <c:crosses val="autoZero"/>
        <c:crossBetween val="midCat"/>
      </c:valAx>
      <c:valAx>
        <c:axId val="5762078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&quot;$&quot;#,##0.00_);[Red]\(&quot;$&quot;#,##0.00\)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76210192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Delivery Preference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4.6159834924171458E-2"/>
          <c:y val="0.114265850945495"/>
          <c:w val="0.92972440944881884"/>
          <c:h val="0.7687336322948508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'[mth217 assignment ttest.xlsx]type'!$I$1</c:f>
              <c:strCache>
                <c:ptCount val="1"/>
                <c:pt idx="0">
                  <c:v>Synchronous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'[mth217 assignment ttest.xlsx]type'!$H$2:$H$4</c:f>
              <c:strCache>
                <c:ptCount val="3"/>
                <c:pt idx="0">
                  <c:v>Hybrid</c:v>
                </c:pt>
                <c:pt idx="1">
                  <c:v>In Person</c:v>
                </c:pt>
                <c:pt idx="2">
                  <c:v>Online</c:v>
                </c:pt>
              </c:strCache>
            </c:strRef>
          </c:cat>
          <c:val>
            <c:numRef>
              <c:f>'[mth217 assignment ttest.xlsx]type'!$I$2:$I$4</c:f>
              <c:numCache>
                <c:formatCode>General</c:formatCode>
                <c:ptCount val="3"/>
                <c:pt idx="0">
                  <c:v>6</c:v>
                </c:pt>
                <c:pt idx="1">
                  <c:v>20</c:v>
                </c:pt>
                <c:pt idx="2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A17-4DF2-A8FD-735FE414E609}"/>
            </c:ext>
          </c:extLst>
        </c:ser>
        <c:ser>
          <c:idx val="1"/>
          <c:order val="1"/>
          <c:tx>
            <c:strRef>
              <c:f>'[mth217 assignment ttest.xlsx]type'!$J$1</c:f>
              <c:strCache>
                <c:ptCount val="1"/>
                <c:pt idx="0">
                  <c:v>Asynchrounous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'[mth217 assignment ttest.xlsx]type'!$H$2:$H$4</c:f>
              <c:strCache>
                <c:ptCount val="3"/>
                <c:pt idx="0">
                  <c:v>Hybrid</c:v>
                </c:pt>
                <c:pt idx="1">
                  <c:v>In Person</c:v>
                </c:pt>
                <c:pt idx="2">
                  <c:v>Online</c:v>
                </c:pt>
              </c:strCache>
            </c:strRef>
          </c:cat>
          <c:val>
            <c:numRef>
              <c:f>'[mth217 assignment ttest.xlsx]type'!$J$2:$J$4</c:f>
              <c:numCache>
                <c:formatCode>General</c:formatCode>
                <c:ptCount val="3"/>
                <c:pt idx="0">
                  <c:v>6</c:v>
                </c:pt>
                <c:pt idx="1">
                  <c:v>0</c:v>
                </c:pt>
                <c:pt idx="2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A17-4DF2-A8FD-735FE414E609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1224656720"/>
        <c:axId val="1224657048"/>
      </c:barChart>
      <c:catAx>
        <c:axId val="122465672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24657048"/>
        <c:crosses val="autoZero"/>
        <c:auto val="1"/>
        <c:lblAlgn val="ctr"/>
        <c:lblOffset val="100"/>
        <c:noMultiLvlLbl val="0"/>
      </c:catAx>
      <c:valAx>
        <c:axId val="1224657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2246567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15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'[mth217 assignment ttest.xlsx]type'!$M$2</c:f>
              <c:strCache>
                <c:ptCount val="1"/>
                <c:pt idx="0">
                  <c:v>Delivery Mode</c:v>
                </c:pt>
              </c:strCache>
            </c:strRef>
          </c:tx>
          <c:dPt>
            <c:idx val="0"/>
            <c:bubble3D val="0"/>
            <c:spPr>
              <a:pattFill prst="ltUpDiag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ln w="19050">
                <a:solidFill>
                  <a:schemeClr val="lt1"/>
                </a:solidFill>
              </a:ln>
              <a:effectLst>
                <a:innerShdw blurRad="114300">
                  <a:schemeClr val="accent1"/>
                </a:innerShdw>
              </a:effectLst>
            </c:spPr>
            <c:extLst>
              <c:ext xmlns:c16="http://schemas.microsoft.com/office/drawing/2014/chart" uri="{C3380CC4-5D6E-409C-BE32-E72D297353CC}">
                <c16:uniqueId val="{00000001-2574-4289-BE69-6E22D32862D4}"/>
              </c:ext>
            </c:extLst>
          </c:dPt>
          <c:dPt>
            <c:idx val="1"/>
            <c:bubble3D val="0"/>
            <c:spPr>
              <a:pattFill prst="ltUpDiag">
                <a:fgClr>
                  <a:schemeClr val="accent2"/>
                </a:fgClr>
                <a:bgClr>
                  <a:schemeClr val="accent2">
                    <a:lumMod val="20000"/>
                    <a:lumOff val="80000"/>
                  </a:schemeClr>
                </a:bgClr>
              </a:pattFill>
              <a:ln w="19050">
                <a:solidFill>
                  <a:schemeClr val="lt1"/>
                </a:solidFill>
              </a:ln>
              <a:effectLst>
                <a:innerShdw blurRad="114300">
                  <a:schemeClr val="accent2"/>
                </a:innerShdw>
              </a:effectLst>
            </c:spPr>
            <c:extLst>
              <c:ext xmlns:c16="http://schemas.microsoft.com/office/drawing/2014/chart" uri="{C3380CC4-5D6E-409C-BE32-E72D297353CC}">
                <c16:uniqueId val="{00000003-2574-4289-BE69-6E22D32862D4}"/>
              </c:ext>
            </c:extLst>
          </c:dPt>
          <c:dPt>
            <c:idx val="2"/>
            <c:bubble3D val="0"/>
            <c:spPr>
              <a:pattFill prst="ltUpDiag">
                <a:fgClr>
                  <a:schemeClr val="accent3"/>
                </a:fgClr>
                <a:bgClr>
                  <a:schemeClr val="accent3">
                    <a:lumMod val="20000"/>
                    <a:lumOff val="80000"/>
                  </a:schemeClr>
                </a:bgClr>
              </a:pattFill>
              <a:ln w="19050">
                <a:solidFill>
                  <a:schemeClr val="lt1"/>
                </a:solidFill>
              </a:ln>
              <a:effectLst>
                <a:innerShdw blurRad="114300">
                  <a:schemeClr val="accent3"/>
                </a:innerShdw>
              </a:effectLst>
            </c:spPr>
            <c:extLst>
              <c:ext xmlns:c16="http://schemas.microsoft.com/office/drawing/2014/chart" uri="{C3380CC4-5D6E-409C-BE32-E72D297353CC}">
                <c16:uniqueId val="{00000005-2574-4289-BE69-6E22D32862D4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'[mth217 assignment ttest.xlsx]type'!$L$3:$L$5</c:f>
              <c:strCache>
                <c:ptCount val="3"/>
                <c:pt idx="0">
                  <c:v>Hybrid</c:v>
                </c:pt>
                <c:pt idx="1">
                  <c:v>In Person</c:v>
                </c:pt>
                <c:pt idx="2">
                  <c:v>Online</c:v>
                </c:pt>
              </c:strCache>
            </c:strRef>
          </c:cat>
          <c:val>
            <c:numRef>
              <c:f>'[mth217 assignment ttest.xlsx]type'!$M$3:$M$5</c:f>
              <c:numCache>
                <c:formatCode>General</c:formatCode>
                <c:ptCount val="3"/>
                <c:pt idx="0">
                  <c:v>12</c:v>
                </c:pt>
                <c:pt idx="1">
                  <c:v>20</c:v>
                </c:pt>
                <c:pt idx="2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2574-4289-BE69-6E22D32862D4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15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'[mth217 assignment ttest.xlsx]type'!$M$7</c:f>
              <c:strCache>
                <c:ptCount val="1"/>
                <c:pt idx="0">
                  <c:v>Delivery Method</c:v>
                </c:pt>
              </c:strCache>
            </c:strRef>
          </c:tx>
          <c:dPt>
            <c:idx val="0"/>
            <c:bubble3D val="0"/>
            <c:spPr>
              <a:pattFill prst="ltUpDiag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ln w="19050">
                <a:solidFill>
                  <a:schemeClr val="lt1"/>
                </a:solidFill>
              </a:ln>
              <a:effectLst>
                <a:innerShdw blurRad="114300">
                  <a:schemeClr val="accent1"/>
                </a:innerShdw>
              </a:effectLst>
            </c:spPr>
            <c:extLst>
              <c:ext xmlns:c16="http://schemas.microsoft.com/office/drawing/2014/chart" uri="{C3380CC4-5D6E-409C-BE32-E72D297353CC}">
                <c16:uniqueId val="{00000001-77DF-40E0-AC1A-A22C8091A813}"/>
              </c:ext>
            </c:extLst>
          </c:dPt>
          <c:dPt>
            <c:idx val="1"/>
            <c:bubble3D val="0"/>
            <c:spPr>
              <a:pattFill prst="ltUpDiag">
                <a:fgClr>
                  <a:schemeClr val="accent2"/>
                </a:fgClr>
                <a:bgClr>
                  <a:schemeClr val="accent2">
                    <a:lumMod val="20000"/>
                    <a:lumOff val="80000"/>
                  </a:schemeClr>
                </a:bgClr>
              </a:pattFill>
              <a:ln w="19050">
                <a:solidFill>
                  <a:schemeClr val="lt1"/>
                </a:solidFill>
              </a:ln>
              <a:effectLst>
                <a:innerShdw blurRad="114300">
                  <a:schemeClr val="accent2"/>
                </a:innerShdw>
              </a:effectLst>
            </c:spPr>
            <c:extLst>
              <c:ext xmlns:c16="http://schemas.microsoft.com/office/drawing/2014/chart" uri="{C3380CC4-5D6E-409C-BE32-E72D297353CC}">
                <c16:uniqueId val="{00000003-77DF-40E0-AC1A-A22C8091A81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'[mth217 assignment ttest.xlsx]type'!$L$8:$L$9</c:f>
              <c:strCache>
                <c:ptCount val="2"/>
                <c:pt idx="0">
                  <c:v>Synchronous</c:v>
                </c:pt>
                <c:pt idx="1">
                  <c:v>Asynchronous</c:v>
                </c:pt>
              </c:strCache>
            </c:strRef>
          </c:cat>
          <c:val>
            <c:numRef>
              <c:f>'[mth217 assignment ttest.xlsx]type'!$M$8:$M$9</c:f>
              <c:numCache>
                <c:formatCode>General</c:formatCode>
                <c:ptCount val="2"/>
                <c:pt idx="0">
                  <c:v>34</c:v>
                </c:pt>
                <c:pt idx="1">
                  <c:v>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7DF-40E0-AC1A-A22C8091A813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'[mth217 assignment ttest.xlsx]visual'!$A$2:$A$51</cx:f>
        <cx:lvl ptCount="50">
          <cx:pt idx="0">Employee</cx:pt>
          <cx:pt idx="1">Employee</cx:pt>
          <cx:pt idx="2">Employee</cx:pt>
          <cx:pt idx="3">Employee</cx:pt>
          <cx:pt idx="4">Employee</cx:pt>
          <cx:pt idx="5">Employee</cx:pt>
          <cx:pt idx="6">Employee</cx:pt>
          <cx:pt idx="7">Employee</cx:pt>
          <cx:pt idx="8">Employee</cx:pt>
          <cx:pt idx="9">Employee</cx:pt>
          <cx:pt idx="10">Employee</cx:pt>
          <cx:pt idx="11">Employee</cx:pt>
          <cx:pt idx="12">Employee</cx:pt>
          <cx:pt idx="13">Employee</cx:pt>
          <cx:pt idx="14">Employee</cx:pt>
          <cx:pt idx="15">Employee</cx:pt>
          <cx:pt idx="16">Employee</cx:pt>
          <cx:pt idx="17">Employee</cx:pt>
          <cx:pt idx="18">Employee</cx:pt>
          <cx:pt idx="19">Employee</cx:pt>
          <cx:pt idx="20">Employee</cx:pt>
          <cx:pt idx="21">Employee</cx:pt>
          <cx:pt idx="22">Employee</cx:pt>
          <cx:pt idx="23">Employee</cx:pt>
          <cx:pt idx="24">Employee</cx:pt>
          <cx:pt idx="25">Employee</cx:pt>
          <cx:pt idx="26">Employee</cx:pt>
          <cx:pt idx="27">Employee</cx:pt>
          <cx:pt idx="28">Employee</cx:pt>
          <cx:pt idx="29">Manager</cx:pt>
          <cx:pt idx="30">Manager</cx:pt>
          <cx:pt idx="31">Manager</cx:pt>
          <cx:pt idx="32">Manager</cx:pt>
          <cx:pt idx="33">Manager</cx:pt>
          <cx:pt idx="34">Manager</cx:pt>
          <cx:pt idx="35">Manager</cx:pt>
          <cx:pt idx="36">Manager</cx:pt>
          <cx:pt idx="37">Manager</cx:pt>
          <cx:pt idx="38">Manager</cx:pt>
          <cx:pt idx="39">Manager</cx:pt>
          <cx:pt idx="40">Manager</cx:pt>
          <cx:pt idx="41">Manager</cx:pt>
          <cx:pt idx="42">Manager</cx:pt>
          <cx:pt idx="43">Manager</cx:pt>
          <cx:pt idx="44">Manager</cx:pt>
          <cx:pt idx="45">Manager</cx:pt>
          <cx:pt idx="46">Manager</cx:pt>
          <cx:pt idx="47">Manager</cx:pt>
          <cx:pt idx="48">Manager</cx:pt>
          <cx:pt idx="49">Manager</cx:pt>
        </cx:lvl>
      </cx:strDim>
      <cx:numDim type="val">
        <cx:f>'[mth217 assignment ttest.xlsx]visual'!$B$2:$B$51</cx:f>
        <cx:lvl ptCount="50" formatCode="General">
          <cx:pt idx="0">55</cx:pt>
          <cx:pt idx="1">47</cx:pt>
          <cx:pt idx="2">35</cx:pt>
          <cx:pt idx="3">58</cx:pt>
          <cx:pt idx="4">47</cx:pt>
          <cx:pt idx="5">58</cx:pt>
          <cx:pt idx="6">27</cx:pt>
          <cx:pt idx="7">68</cx:pt>
          <cx:pt idx="8">56</cx:pt>
          <cx:pt idx="9">67</cx:pt>
          <cx:pt idx="10">67</cx:pt>
          <cx:pt idx="11">46</cx:pt>
          <cx:pt idx="12">32</cx:pt>
          <cx:pt idx="13">68</cx:pt>
          <cx:pt idx="14">25</cx:pt>
          <cx:pt idx="15">70</cx:pt>
          <cx:pt idx="16">34</cx:pt>
          <cx:pt idx="17">67</cx:pt>
          <cx:pt idx="18">65</cx:pt>
          <cx:pt idx="19">47</cx:pt>
          <cx:pt idx="20">12</cx:pt>
          <cx:pt idx="21">46</cx:pt>
          <cx:pt idx="22">65</cx:pt>
          <cx:pt idx="23">68</cx:pt>
          <cx:pt idx="24">58</cx:pt>
          <cx:pt idx="25">68</cx:pt>
          <cx:pt idx="26">57</cx:pt>
          <cx:pt idx="27">63</cx:pt>
          <cx:pt idx="28">55</cx:pt>
          <cx:pt idx="29">60</cx:pt>
          <cx:pt idx="30">70</cx:pt>
          <cx:pt idx="31">60</cx:pt>
          <cx:pt idx="32">62</cx:pt>
          <cx:pt idx="33">57</cx:pt>
          <cx:pt idx="34">58</cx:pt>
          <cx:pt idx="35">59</cx:pt>
          <cx:pt idx="36">70</cx:pt>
          <cx:pt idx="37">69</cx:pt>
          <cx:pt idx="38">32</cx:pt>
          <cx:pt idx="39">54</cx:pt>
          <cx:pt idx="40">46</cx:pt>
          <cx:pt idx="41">67</cx:pt>
          <cx:pt idx="42">56</cx:pt>
          <cx:pt idx="43">70</cx:pt>
          <cx:pt idx="44">70</cx:pt>
          <cx:pt idx="45">70</cx:pt>
          <cx:pt idx="46">56</cx:pt>
          <cx:pt idx="47">58</cx:pt>
          <cx:pt idx="48">62</cx:pt>
          <cx:pt idx="49">65</cx:pt>
        </cx:lvl>
      </cx:numDim>
    </cx:data>
  </cx:chartData>
  <cx:chart>
    <cx:title pos="t" align="ctr" overlay="0">
      <cx:tx>
        <cx:txData>
          <cx:v>Histogram: Desirability Scores</cx:v>
        </cx:txData>
      </cx:tx>
      <cx:txPr>
        <a:bodyPr spcFirstLastPara="1" vertOverflow="ellipsis" horzOverflow="overflow" wrap="square" lIns="0" tIns="0" rIns="0" bIns="0" anchor="ctr" anchorCtr="1"/>
        <a:lstStyle/>
        <a:p>
          <a:pPr algn="ctr" rtl="0">
            <a:defRPr/>
          </a:pPr>
          <a:r>
            <a:rPr lang="en-US" sz="2800" b="0" i="0" u="none" strike="noStrike" baseline="0" dirty="0">
              <a:solidFill>
                <a:sysClr val="windowText" lastClr="000000">
                  <a:lumMod val="65000"/>
                  <a:lumOff val="35000"/>
                </a:sysClr>
              </a:solidFill>
              <a:latin typeface="Calibri" panose="020F0502020204030204"/>
            </a:rPr>
            <a:t>Histogram: Desirability Scores</a:t>
          </a:r>
        </a:p>
      </cx:txPr>
    </cx:title>
    <cx:plotArea>
      <cx:plotAreaRegion>
        <cx:series layoutId="clusteredColumn" uniqueId="{B64DEDE1-9504-421E-AD25-73F65AD1C532}">
          <cx:tx>
            <cx:txData>
              <cx:f>'[mth217 assignment ttest.xlsx]visual'!$B$1</cx:f>
              <cx:v>Survey Score</cx:v>
            </cx:txData>
          </cx:tx>
          <cx:dataLabels pos="inEnd">
            <cx:visibility seriesName="0" categoryName="0" value="1"/>
          </cx:dataLabels>
          <cx:dataId val="0"/>
          <cx:layoutPr>
            <cx:binning intervalClosed="r">
              <cx:binCount val="5"/>
            </cx:binning>
          </cx:layoutPr>
        </cx:series>
      </cx:plotAreaRegion>
      <cx:axis id="0">
        <cx:catScaling gapWidth="0"/>
        <cx:tickLabels/>
        <cx:txPr>
          <a:bodyPr spcFirstLastPara="1" vertOverflow="ellipsis" horzOverflow="overflow" wrap="square" lIns="0" tIns="0" rIns="0" bIns="0" anchor="ctr" anchorCtr="1"/>
          <a:lstStyle/>
          <a:p>
            <a:pPr algn="ctr" rtl="0">
              <a:defRPr sz="1600"/>
            </a:pPr>
            <a:endParaRPr lang="en-US" sz="1600" b="0" i="0" u="none" strike="noStrike" baseline="0">
              <a:solidFill>
                <a:prstClr val="black">
                  <a:lumMod val="65000"/>
                  <a:lumOff val="35000"/>
                </a:prstClr>
              </a:solidFill>
              <a:latin typeface="Calibri" panose="020F0502020204030204"/>
            </a:endParaRPr>
          </a:p>
        </cx:txPr>
      </cx:axis>
      <cx:axis id="1">
        <cx:valScaling/>
        <cx:tickLabels/>
      </cx:axis>
    </cx:plotArea>
  </cx:chart>
</cx:chartSpace>
</file>

<file path=ppt/charts/chartEx2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'[mth217 assignment ttest.xlsx]visual'!$A$2:$A$51</cx:f>
        <cx:lvl ptCount="50">
          <cx:pt idx="0">Employee</cx:pt>
          <cx:pt idx="1">Employee</cx:pt>
          <cx:pt idx="2">Employee</cx:pt>
          <cx:pt idx="3">Employee</cx:pt>
          <cx:pt idx="4">Employee</cx:pt>
          <cx:pt idx="5">Employee</cx:pt>
          <cx:pt idx="6">Employee</cx:pt>
          <cx:pt idx="7">Employee</cx:pt>
          <cx:pt idx="8">Employee</cx:pt>
          <cx:pt idx="9">Employee</cx:pt>
          <cx:pt idx="10">Employee</cx:pt>
          <cx:pt idx="11">Employee</cx:pt>
          <cx:pt idx="12">Employee</cx:pt>
          <cx:pt idx="13">Employee</cx:pt>
          <cx:pt idx="14">Employee</cx:pt>
          <cx:pt idx="15">Employee</cx:pt>
          <cx:pt idx="16">Employee</cx:pt>
          <cx:pt idx="17">Employee</cx:pt>
          <cx:pt idx="18">Employee</cx:pt>
          <cx:pt idx="19">Employee</cx:pt>
          <cx:pt idx="20">Employee</cx:pt>
          <cx:pt idx="21">Employee</cx:pt>
          <cx:pt idx="22">Employee</cx:pt>
          <cx:pt idx="23">Employee</cx:pt>
          <cx:pt idx="24">Employee</cx:pt>
          <cx:pt idx="25">Employee</cx:pt>
          <cx:pt idx="26">Employee</cx:pt>
          <cx:pt idx="27">Employee</cx:pt>
          <cx:pt idx="28">Employee</cx:pt>
          <cx:pt idx="29">Manager</cx:pt>
          <cx:pt idx="30">Manager</cx:pt>
          <cx:pt idx="31">Manager</cx:pt>
          <cx:pt idx="32">Manager</cx:pt>
          <cx:pt idx="33">Manager</cx:pt>
          <cx:pt idx="34">Manager</cx:pt>
          <cx:pt idx="35">Manager</cx:pt>
          <cx:pt idx="36">Manager</cx:pt>
          <cx:pt idx="37">Manager</cx:pt>
          <cx:pt idx="38">Manager</cx:pt>
          <cx:pt idx="39">Manager</cx:pt>
          <cx:pt idx="40">Manager</cx:pt>
          <cx:pt idx="41">Manager</cx:pt>
          <cx:pt idx="42">Manager</cx:pt>
          <cx:pt idx="43">Manager</cx:pt>
          <cx:pt idx="44">Manager</cx:pt>
          <cx:pt idx="45">Manager</cx:pt>
          <cx:pt idx="46">Manager</cx:pt>
          <cx:pt idx="47">Manager</cx:pt>
          <cx:pt idx="48">Manager</cx:pt>
          <cx:pt idx="49">Manager</cx:pt>
        </cx:lvl>
      </cx:strDim>
      <cx:numDim type="val">
        <cx:f>'[mth217 assignment ttest.xlsx]visual'!$B$2:$B$51</cx:f>
        <cx:lvl ptCount="50" formatCode="General">
          <cx:pt idx="0">55</cx:pt>
          <cx:pt idx="1">47</cx:pt>
          <cx:pt idx="2">35</cx:pt>
          <cx:pt idx="3">58</cx:pt>
          <cx:pt idx="4">47</cx:pt>
          <cx:pt idx="5">58</cx:pt>
          <cx:pt idx="6">27</cx:pt>
          <cx:pt idx="7">68</cx:pt>
          <cx:pt idx="8">56</cx:pt>
          <cx:pt idx="9">67</cx:pt>
          <cx:pt idx="10">67</cx:pt>
          <cx:pt idx="11">46</cx:pt>
          <cx:pt idx="12">32</cx:pt>
          <cx:pt idx="13">68</cx:pt>
          <cx:pt idx="14">25</cx:pt>
          <cx:pt idx="15">70</cx:pt>
          <cx:pt idx="16">34</cx:pt>
          <cx:pt idx="17">67</cx:pt>
          <cx:pt idx="18">65</cx:pt>
          <cx:pt idx="19">47</cx:pt>
          <cx:pt idx="20">12</cx:pt>
          <cx:pt idx="21">46</cx:pt>
          <cx:pt idx="22">65</cx:pt>
          <cx:pt idx="23">68</cx:pt>
          <cx:pt idx="24">58</cx:pt>
          <cx:pt idx="25">68</cx:pt>
          <cx:pt idx="26">57</cx:pt>
          <cx:pt idx="27">63</cx:pt>
          <cx:pt idx="28">55</cx:pt>
          <cx:pt idx="29">60</cx:pt>
          <cx:pt idx="30">70</cx:pt>
          <cx:pt idx="31">60</cx:pt>
          <cx:pt idx="32">62</cx:pt>
          <cx:pt idx="33">57</cx:pt>
          <cx:pt idx="34">58</cx:pt>
          <cx:pt idx="35">59</cx:pt>
          <cx:pt idx="36">70</cx:pt>
          <cx:pt idx="37">69</cx:pt>
          <cx:pt idx="38">32</cx:pt>
          <cx:pt idx="39">54</cx:pt>
          <cx:pt idx="40">46</cx:pt>
          <cx:pt idx="41">67</cx:pt>
          <cx:pt idx="42">56</cx:pt>
          <cx:pt idx="43">70</cx:pt>
          <cx:pt idx="44">70</cx:pt>
          <cx:pt idx="45">70</cx:pt>
          <cx:pt idx="46">56</cx:pt>
          <cx:pt idx="47">58</cx:pt>
          <cx:pt idx="48">62</cx:pt>
          <cx:pt idx="49">65</cx:pt>
        </cx:lvl>
      </cx:numDim>
    </cx:data>
  </cx:chartData>
  <cx:chart>
    <cx:title pos="t" align="ctr" overlay="0">
      <cx:tx>
        <cx:rich>
          <a:bodyPr spcFirstLastPara="1" vertOverflow="ellipsis" horzOverflow="overflow" wrap="square" lIns="0" tIns="0" rIns="0" bIns="0" anchor="ctr" anchorCtr="1"/>
          <a:lstStyle/>
          <a:p>
            <a:pPr algn="ctr" rtl="0">
              <a:defRPr sz="2800"/>
            </a:pPr>
            <a:r>
              <a:rPr lang="en-US" sz="2800" b="0" i="0" u="none" strike="noStrike" baseline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Calibri" panose="020F0502020204030204"/>
              </a:rPr>
              <a:t>Box &amp; </a:t>
            </a:r>
            <a:r>
              <a:rPr lang="en-US" sz="2800" b="0" i="0" u="none" strike="noStrike" baseline="0" dirty="0" err="1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Calibri" panose="020F0502020204030204"/>
              </a:rPr>
              <a:t>Wisker</a:t>
            </a:r>
            <a:r>
              <a:rPr lang="en-US" sz="2800" b="0" i="0" u="none" strike="noStrike" baseline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Calibri" panose="020F0502020204030204"/>
              </a:rPr>
              <a:t>: Desirability Scores by Group</a:t>
            </a:r>
          </a:p>
        </cx:rich>
      </cx:tx>
    </cx:title>
    <cx:plotArea>
      <cx:plotAreaRegion>
        <cx:series layoutId="boxWhisker" uniqueId="{83A3C53A-4223-498F-961C-DBC1AD23D7E5}">
          <cx:tx>
            <cx:txData>
              <cx:f>'[mth217 assignment ttest.xlsx]visual'!$B$1</cx:f>
              <cx:v>Survey Score</cx:v>
            </cx:txData>
          </cx:tx>
          <cx:dataId val="0"/>
          <cx:layoutPr>
            <cx:visibility meanLine="1" meanMarker="0" nonoutliers="0" outliers="1"/>
            <cx:statistics quartileMethod="exclusive"/>
          </cx:layoutPr>
        </cx:series>
      </cx:plotAreaRegion>
      <cx:axis id="0">
        <cx:catScaling gapWidth="1.10000002"/>
        <cx:tickLabels/>
        <cx:txPr>
          <a:bodyPr spcFirstLastPara="1" vertOverflow="ellipsis" horzOverflow="overflow" wrap="square" lIns="0" tIns="0" rIns="0" bIns="0" anchor="ctr" anchorCtr="1"/>
          <a:lstStyle/>
          <a:p>
            <a:pPr algn="ctr" rtl="0">
              <a:defRPr sz="2000"/>
            </a:pPr>
            <a:endParaRPr lang="en-US" sz="2000" b="0" i="0" u="none" strike="noStrike" baseline="0">
              <a:solidFill>
                <a:prstClr val="black">
                  <a:lumMod val="65000"/>
                  <a:lumOff val="35000"/>
                </a:prstClr>
              </a:solidFill>
              <a:latin typeface="Calibri" panose="020F0502020204030204"/>
            </a:endParaRPr>
          </a:p>
        </cx:txPr>
      </cx:axis>
      <cx:axis id="1">
        <cx:valScaling/>
        <cx:majorGridlines/>
        <cx:tickLabels/>
      </cx:axis>
    </cx:plotArea>
    <cx:legend pos="t" align="ctr" overlay="0"/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6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innerShdw blurRad="114300">
          <a:schemeClr val="phClr"/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25000"/>
            <a:lumOff val="75000"/>
          </a:schemeClr>
        </a:solidFill>
      </a:ln>
    </cs:spPr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25000"/>
            <a:lumOff val="7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25000"/>
            <a:lumOff val="75000"/>
            <a:lumOff val="10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dk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cap="all" spc="15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40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ln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innerShdw blurRad="114300">
          <a:schemeClr val="phClr"/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25000"/>
            <a:lumOff val="75000"/>
          </a:schemeClr>
        </a:solidFill>
      </a:ln>
    </cs:spPr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25000"/>
            <a:lumOff val="7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25000"/>
            <a:lumOff val="75000"/>
            <a:lumOff val="10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dk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cap="all" spc="15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4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5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ltUp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 w="19050">
        <a:solidFill>
          <a:schemeClr val="lt1"/>
        </a:solidFill>
      </a:ln>
      <a:effectLst>
        <a:innerShdw blurRad="114300">
          <a:schemeClr val="phClr"/>
        </a:inn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 w="19050">
        <a:solidFill>
          <a:schemeClr val="lt1"/>
        </a:solidFill>
      </a:ln>
      <a:effectLst>
        <a:innerShdw blurRad="114300">
          <a:schemeClr val="phClr"/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5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ltUp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 w="19050">
        <a:solidFill>
          <a:schemeClr val="lt1"/>
        </a:solidFill>
      </a:ln>
      <a:effectLst>
        <a:innerShdw blurRad="114300">
          <a:schemeClr val="phClr"/>
        </a:inn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 w="19050">
        <a:solidFill>
          <a:schemeClr val="lt1"/>
        </a:solidFill>
      </a:ln>
      <a:effectLst>
        <a:innerShdw blurRad="114300">
          <a:schemeClr val="phClr"/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10C70F-4980-4AF3-B56C-FA67DCD3E3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7C639A-C6C8-4422-9F5C-5974AFBE32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C7728D-5A5C-4F59-B78B-64BBD01AD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F62EE8-79F3-4A57-BFCB-DB407C513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B02416-AB03-4903-9B3B-951BAB55C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869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6A86FE-1D56-4542-BBB4-0402E8BAA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7CF5D6-0893-49BE-8827-AE4F5731BD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10402A-EE5D-48D7-BAD1-AB72A09B1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8D0072-8C84-4B30-9054-1A89279026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799B4F-A6BA-4F07-B8F2-8E0178266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941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02492E-207A-4CBD-B1F2-BBBC4E479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A8A103-46C3-4FE3-AADC-ECD3CB4CCB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1D9C09-9CAE-4798-A7DE-1254613F54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453324-049D-4C21-BAF9-243C5AA0F4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99DFF4-2594-41B1-8523-FCAC5FDC9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215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0E438-3C2C-4F91-8AC2-3AAEAB29A0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395987-59E4-46EF-B2FD-3F2C212B385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3F27A0-8C1C-4135-ACCF-FF859EC1A1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4985E4-6DC1-4D3E-AD14-8B0157656F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F45943-64D3-4B5F-9328-D4E2292BF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8C3A65-4AFB-47CC-987C-2324551CAF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026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DE6586-6331-49D3-BA5C-25F13A2D0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43E1D5-F8E6-47EE-B621-B63860DFC5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735CC0-47D3-4C39-8915-DC4B20E475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36F1F5-46D7-47E2-A23C-AF6B6F1073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C2FDE0E-A799-40BC-8674-3D5F01F912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6048FC-28DF-4841-AFD0-2FBA181D8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1731BC6-16AD-4CA4-8861-6C4DCD538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6FB89D8-0AA9-489C-AE57-BFE581E6A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425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68992A-C91B-4885-98D1-F6B4CB1E9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F09960-56A4-40E8-899B-9EA5AAB2C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49CCE1-4811-4ADB-8874-856603C49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7DB23E-E59C-40C1-A868-EB9F45FF1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463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C6BCE9-2BBA-45B6-9E8A-AE4576349F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F7CD40-9E0A-44CC-B007-3A3F41FB3E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BBB85E-40F8-40E8-BE21-00C72FF9A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3236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38F018-120D-43AE-B2E0-9FEB73659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5446FD-7B56-4957-8545-287F5F51A3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3F2C97-7E18-4D8E-B827-42EF01C6CE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FFE27A-8F22-4791-8172-0245E5D6DE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5EE61E-4003-4525-8AFD-1206792FA4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BACF98-C755-4E38-9418-A4F5090910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503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56DBA-0C0C-4756-A6AC-5EB82F3EC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BA86D9F-CBA8-42D7-ABC8-A77DFB9188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8FEDEC-69C5-4D26-A293-A05B797B2A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AE4273-6B75-45B1-96AF-2A1FFE961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8430D1-80B1-4A5E-A2E1-92773DECA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77F156-E1C8-4D85-B41D-A20B83ACE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460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C28E43-EBA1-41CB-8BA1-6D55F9A4F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D7FAB4-A0EA-4CB7-A3E6-2D34873041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F3D0BC-52AB-47CD-B117-DC71BBA2E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F2C677-0DB2-4494-88C6-C4F72C29E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98DA63-AD35-4707-A3F0-9864F633E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30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5057ACB-0784-4228-9D57-2D1015F8AC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08E0F59-284D-4B2C-9E65-C34324B7D1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A4E15A-E0E0-4F49-B994-4B47F1250B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69C363-3EB7-4145-B462-41A9E04228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7E187D-04AF-42F7-B1FC-586AE81B5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592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C0B278C-E0D5-4387-A883-7AF9A5DE4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7C6B7B-2561-441D-8D7C-E1A968369C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619829-DE11-4703-8A0E-C4FA0EED20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0F708F-4E95-4751-9445-2E027F88E2FA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A77543-AAC7-4881-BBE2-4B7E153E32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E773D5-1B3A-4884-ADFA-1E5E3CFA4A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727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microsoft.com/office/2014/relationships/chartEx" Target="../charts/chartEx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microsoft.com/office/2014/relationships/chartEx" Target="../charts/chartEx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32CE8A-B25D-40A5-9416-FACB0BFC37F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Professional Development Opportunities</a:t>
            </a:r>
          </a:p>
        </p:txBody>
      </p:sp>
    </p:spTree>
    <p:extLst>
      <p:ext uri="{BB962C8B-B14F-4D97-AF65-F5344CB8AC3E}">
        <p14:creationId xmlns:p14="http://schemas.microsoft.com/office/powerpoint/2010/main" val="26514947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40A5E-5720-4E15-B7DD-173939618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Visual Representation: Desirability Survey</a:t>
            </a:r>
          </a:p>
        </p:txBody>
      </p:sp>
      <mc:AlternateContent xmlns:mc="http://schemas.openxmlformats.org/markup-compatibility/2006">
        <mc:Choice xmlns:cx1="http://schemas.microsoft.com/office/drawing/2015/9/8/chartex" Requires="cx1">
          <p:graphicFrame>
            <p:nvGraphicFramePr>
              <p:cNvPr id="4" name="Chart 3" descr="A histogram of desirability scores: the horizontal axis represents the bins. The bins are defined as scores within the following ranges: [12, 23.6], [23.6, 35.2], [35.2, 46.8], [46.8, 58.4], [58.4, 70].  The vertical axis represents the count of scores within each range. The number of scores in each bin are 1, 6, 3, 16, and 24, respectively.">
                <a:extLst>
                  <a:ext uri="{FF2B5EF4-FFF2-40B4-BE49-F238E27FC236}">
                    <a16:creationId xmlns:a16="http://schemas.microsoft.com/office/drawing/2014/main" id="{19537689-E740-4587-8BB8-8D2AD2D7CB07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1058171122"/>
                  </p:ext>
                </p:extLst>
              </p:nvPr>
            </p:nvGraphicFramePr>
            <p:xfrm>
              <a:off x="559322" y="1690688"/>
              <a:ext cx="5379564" cy="4741684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2"/>
              </a:graphicData>
            </a:graphic>
          </p:graphicFrame>
        </mc:Choice>
        <mc:Fallback>
          <p:pic>
            <p:nvPicPr>
              <p:cNvPr id="4" name="Chart 3" descr="A histogram of desirability scores: the horizontal axis represents the bins. The bins are defined as scores within the following ranges: [12, 23.6], [23.6, 35.2], [35.2, 46.8], [46.8, 58.4], [58.4, 70].  The vertical axis represents the count of scores within each range. The number of scores in each bin are 1, 6, 3, 16, and 24, respectively.">
                <a:extLst>
                  <a:ext uri="{FF2B5EF4-FFF2-40B4-BE49-F238E27FC236}">
                    <a16:creationId xmlns:a16="http://schemas.microsoft.com/office/drawing/2014/main" id="{19537689-E740-4587-8BB8-8D2AD2D7CB0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59322" y="1690688"/>
                <a:ext cx="5379564" cy="474168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cx1="http://schemas.microsoft.com/office/drawing/2015/9/8/chartex" Requires="cx1">
          <p:graphicFrame>
            <p:nvGraphicFramePr>
              <p:cNvPr id="5" name="Chart 4" descr="A box and whisker chart that represents the desirability survey scores from two groups: employees and managers. The vertical axis represents total survey score and ranges from 0 to 80.  The horizontal axis represents two categories: employees and managers. The whiskers for the employee group range from survey scores of 25 to 70, and the box ranges from 46 t 67. The midline of the box occurs at a score of 57. The whiskers for the manager group range from survey scores of 32 to 70, and the box ranges from 56.5 t 69.5. The midline of the box occurs at a score of 60.">
                <a:extLst>
                  <a:ext uri="{FF2B5EF4-FFF2-40B4-BE49-F238E27FC236}">
                    <a16:creationId xmlns:a16="http://schemas.microsoft.com/office/drawing/2014/main" id="{88866963-6376-4BC7-BA1D-3AA50727D7DC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2220880695"/>
                  </p:ext>
                </p:extLst>
              </p:nvPr>
            </p:nvGraphicFramePr>
            <p:xfrm>
              <a:off x="6470716" y="1690688"/>
              <a:ext cx="5161962" cy="4578137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4"/>
              </a:graphicData>
            </a:graphic>
          </p:graphicFrame>
        </mc:Choice>
        <mc:Fallback>
          <p:pic>
            <p:nvPicPr>
              <p:cNvPr id="5" name="Chart 4" descr="A box and whisker chart that represents the desirability survey scores from two groups: employees and managers. The vertical axis represents total survey score and ranges from 0 to 80.  The horizontal axis represents two categories: employees and managers. The whiskers for the employee group range from survey scores of 25 to 70, and the box ranges from 46 t 67. The midline of the box occurs at a score of 57. The whiskers for the manager group range from survey scores of 32 to 70, and the box ranges from 56.5 t 69.5. The midline of the box occurs at a score of 60.">
                <a:extLst>
                  <a:ext uri="{FF2B5EF4-FFF2-40B4-BE49-F238E27FC236}">
                    <a16:creationId xmlns:a16="http://schemas.microsoft.com/office/drawing/2014/main" id="{88866963-6376-4BC7-BA1D-3AA50727D7D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470716" y="1690688"/>
                <a:ext cx="5161962" cy="4578137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6410687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2EFFF6-92E3-4516-9A06-41852E2CC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Visual Representation: Cost</a:t>
            </a:r>
          </a:p>
        </p:txBody>
      </p:sp>
      <p:graphicFrame>
        <p:nvGraphicFramePr>
          <p:cNvPr id="4" name="Chart 3" descr="A scatter plot.  The horizontal axis represents the number of professional development hours, and ranges from 0 to 45 hours. The vertical axis represents cost, and ranges from $0 to $400. There are  two data series plotted on the graph. The first data series represents the total cost of professional development per employee. The total cost per employee increases at a rate of $9.25 per hour. The second data series represents the hourly cost of professional development per employee. There is negligible change in cost as hours increase.">
            <a:extLst>
              <a:ext uri="{FF2B5EF4-FFF2-40B4-BE49-F238E27FC236}">
                <a16:creationId xmlns:a16="http://schemas.microsoft.com/office/drawing/2014/main" id="{711E9012-2099-49CC-8DF4-3A0F57556B1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60220763"/>
              </p:ext>
            </p:extLst>
          </p:nvPr>
        </p:nvGraphicFramePr>
        <p:xfrm>
          <a:off x="599440" y="1534160"/>
          <a:ext cx="10754360" cy="47040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053423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91D32-7F16-4650-9B20-73AF65D21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Visual Representation: Delivery Preference</a:t>
            </a:r>
          </a:p>
        </p:txBody>
      </p:sp>
      <p:graphicFrame>
        <p:nvGraphicFramePr>
          <p:cNvPr id="4" name="Chart 3" descr="A stacked column chart that represents delivery preference for the total group of employees. The column for hybrid delivery shows a preference for 6 synchronous and 6 asynchronous. The column for in-person delivery shows a preference for 20 synchronous. The column for online delivery shows a preference for 8 synchronous and 10 asynchronous.">
            <a:extLst>
              <a:ext uri="{FF2B5EF4-FFF2-40B4-BE49-F238E27FC236}">
                <a16:creationId xmlns:a16="http://schemas.microsoft.com/office/drawing/2014/main" id="{0E17A91A-5167-480F-8340-490960990CF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9490994"/>
              </p:ext>
            </p:extLst>
          </p:nvPr>
        </p:nvGraphicFramePr>
        <p:xfrm>
          <a:off x="365760" y="1690688"/>
          <a:ext cx="6319520" cy="4566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 descr="A pie chart representing preferences for delivery mode for learning. 40% of respondents show a preference for in-person; 36% show a preference for online; and 24% show a preference for hybrid learning.">
            <a:extLst>
              <a:ext uri="{FF2B5EF4-FFF2-40B4-BE49-F238E27FC236}">
                <a16:creationId xmlns:a16="http://schemas.microsoft.com/office/drawing/2014/main" id="{042B339D-C2B8-4853-9D4F-DA23F49832E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18838974"/>
              </p:ext>
            </p:extLst>
          </p:nvPr>
        </p:nvGraphicFramePr>
        <p:xfrm>
          <a:off x="6963093" y="147605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Chart 5" descr="A pie chart representing preferences for the delivery method for learning. 68% of respondents show a preference for synchronous learning, and 32% show a preference for asynchronous learning.">
            <a:extLst>
              <a:ext uri="{FF2B5EF4-FFF2-40B4-BE49-F238E27FC236}">
                <a16:creationId xmlns:a16="http://schemas.microsoft.com/office/drawing/2014/main" id="{257A91B7-BD60-453B-B6E2-D072A5661A4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72641806"/>
              </p:ext>
            </p:extLst>
          </p:nvPr>
        </p:nvGraphicFramePr>
        <p:xfrm>
          <a:off x="6963093" y="413416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839670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c3da832f-3ecf-443d-91e7-99457f1877f8" xsi:nil="true"/>
    <Comments xmlns="c3da832f-3ecf-443d-91e7-99457f1877f8" xsi:nil="true"/>
    <SharedWithUsers xmlns="b06b1bca-4aad-41ab-bd2f-6e8d6f0c1215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398F2D86927094FB725CCED44C41431" ma:contentTypeVersion="14" ma:contentTypeDescription="Create a new document." ma:contentTypeScope="" ma:versionID="9f734e04b54d1df1567c6874c3e5a03a">
  <xsd:schema xmlns:xsd="http://www.w3.org/2001/XMLSchema" xmlns:xs="http://www.w3.org/2001/XMLSchema" xmlns:p="http://schemas.microsoft.com/office/2006/metadata/properties" xmlns:ns2="c3da832f-3ecf-443d-91e7-99457f1877f8" xmlns:ns3="b06b1bca-4aad-41ab-bd2f-6e8d6f0c1215" targetNamespace="http://schemas.microsoft.com/office/2006/metadata/properties" ma:root="true" ma:fieldsID="7831d41ccdf721a0362f5e711957938a" ns2:_="" ns3:_="">
    <xsd:import namespace="c3da832f-3ecf-443d-91e7-99457f1877f8"/>
    <xsd:import namespace="b06b1bca-4aad-41ab-bd2f-6e8d6f0c121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3:SharedWithUsers" minOccurs="0"/>
                <xsd:element ref="ns3:SharedWithDetails" minOccurs="0"/>
                <xsd:element ref="ns2:Comments" minOccurs="0"/>
                <xsd:element ref="ns2:MediaServiceAutoTags" minOccurs="0"/>
                <xsd:element ref="ns2:MediaServiceOCR" minOccurs="0"/>
                <xsd:element ref="ns2:MediaServiceEventHashCode" minOccurs="0"/>
                <xsd:element ref="ns2:MediaServiceGenerationTime" minOccurs="0"/>
                <xsd:element ref="ns2:_Flow_SignoffStatus" minOccurs="0"/>
                <xsd:element ref="ns2:MediaServiceLocatio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da832f-3ecf-443d-91e7-99457f1877f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Comments" ma:index="13" nillable="true" ma:displayName="Comments" ma:description="5/3 Please map objectives, add notes, and provide suggested times" ma:internalName="Comments">
      <xsd:simpleType>
        <xsd:restriction base="dms:Note">
          <xsd:maxLength value="255"/>
        </xsd:restriction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_Flow_SignoffStatus" ma:index="18" nillable="true" ma:displayName="Sign-off status" ma:internalName="_x0024_Resources_x003a_core_x002c_Signoff_Status_x003b_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6b1bca-4aad-41ab-bd2f-6e8d6f0c1215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27943CA-DDED-4F99-AAE5-727F505EB6F4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b06b1bca-4aad-41ab-bd2f-6e8d6f0c1215"/>
    <ds:schemaRef ds:uri="http://purl.org/dc/elements/1.1/"/>
    <ds:schemaRef ds:uri="http://schemas.microsoft.com/office/2006/metadata/properties"/>
    <ds:schemaRef ds:uri="c3da832f-3ecf-443d-91e7-99457f1877f8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ADBD8EA1-7747-4BD4-BD6E-3988FBB7AB1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5D59A80-D29B-404C-A727-CA97C37269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3da832f-3ecf-443d-91e7-99457f1877f8"/>
    <ds:schemaRef ds:uri="b06b1bca-4aad-41ab-bd2f-6e8d6f0c121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1435</TotalTime>
  <Words>40</Words>
  <Application>Microsoft Office PowerPoint</Application>
  <PresentationFormat>Widescreen</PresentationFormat>
  <Paragraphs>10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Professional Development Opportunities</vt:lpstr>
      <vt:lpstr>Visual Representation: Desirability Survey</vt:lpstr>
      <vt:lpstr>Visual Representation: Cost</vt:lpstr>
      <vt:lpstr>Visual Representation: Delivery Preference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Professional Development Opportunities</dc:title>
  <dc:creator>Jacquelyn Kelly</dc:creator>
  <cp:lastModifiedBy>Julie Cain</cp:lastModifiedBy>
  <cp:revision>7</cp:revision>
  <dcterms:created xsi:type="dcterms:W3CDTF">2020-07-08T19:29:56Z</dcterms:created>
  <dcterms:modified xsi:type="dcterms:W3CDTF">2020-08-19T21:29:56Z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0x0101007398F2D86927094FB725CCED44C41431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Order">
    <vt:r8>22520500</vt:r8>
  </property>
</Properties>
</file>