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43891200" cy="32918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1pPr>
    <a:lvl2pPr marL="0" marR="0" indent="219456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2pPr>
    <a:lvl3pPr marL="0" marR="0" indent="438912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3pPr>
    <a:lvl4pPr marL="0" marR="0" indent="658368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4pPr>
    <a:lvl5pPr marL="0" marR="0" indent="877824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5pPr>
    <a:lvl6pPr marL="0" marR="0" indent="1097280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6pPr>
    <a:lvl7pPr marL="0" marR="0" indent="1316736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7pPr>
    <a:lvl8pPr marL="0" marR="0" indent="15361919"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8pPr>
    <a:lvl9pPr marL="0" marR="0" indent="1755648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 d="100"/>
          <a:sy n="20" d="100"/>
        </p:scale>
        <p:origin x="-618" y="-150"/>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907419465"/>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3291840" y="10226041"/>
            <a:ext cx="37307522" cy="7056121"/>
          </a:xfrm>
          <a:prstGeom prst="rect">
            <a:avLst/>
          </a:prstGeom>
        </p:spPr>
        <p:txBody>
          <a:bodyPr/>
          <a:lstStyle/>
          <a:p>
            <a:r>
              <a:t>Title Text</a:t>
            </a:r>
          </a:p>
        </p:txBody>
      </p:sp>
      <p:sp>
        <p:nvSpPr>
          <p:cNvPr id="12" name="Body Level One…"/>
          <p:cNvSpPr txBox="1">
            <a:spLocks noGrp="1"/>
          </p:cNvSpPr>
          <p:nvPr>
            <p:ph type="body" sz="quarter" idx="1"/>
          </p:nvPr>
        </p:nvSpPr>
        <p:spPr>
          <a:xfrm>
            <a:off x="6583680" y="18653760"/>
            <a:ext cx="30723840" cy="8412481"/>
          </a:xfrm>
          <a:prstGeom prst="rect">
            <a:avLst/>
          </a:prstGeom>
        </p:spPr>
        <p:txBody>
          <a:bodyPr/>
          <a:lstStyle>
            <a:lvl1pPr marL="0" indent="0" algn="ctr">
              <a:buSzTx/>
              <a:buFontTx/>
              <a:buNone/>
              <a:defRPr>
                <a:solidFill>
                  <a:srgbClr val="888888"/>
                </a:solidFill>
              </a:defRPr>
            </a:lvl1pPr>
            <a:lvl2pPr marL="0" indent="2194560" algn="ctr">
              <a:buSzTx/>
              <a:buFontTx/>
              <a:buNone/>
              <a:defRPr>
                <a:solidFill>
                  <a:srgbClr val="888888"/>
                </a:solidFill>
              </a:defRPr>
            </a:lvl2pPr>
            <a:lvl3pPr marL="0" indent="4389120" algn="ctr">
              <a:buSzTx/>
              <a:buFontTx/>
              <a:buNone/>
              <a:defRPr>
                <a:solidFill>
                  <a:srgbClr val="888888"/>
                </a:solidFill>
              </a:defRPr>
            </a:lvl3pPr>
            <a:lvl4pPr marL="0" indent="6583680" algn="ctr">
              <a:buSzTx/>
              <a:buFontTx/>
              <a:buNone/>
              <a:defRPr>
                <a:solidFill>
                  <a:srgbClr val="888888"/>
                </a:solidFill>
              </a:defRPr>
            </a:lvl4pPr>
            <a:lvl5pPr marL="0" indent="877824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3467101" y="21153121"/>
            <a:ext cx="37307523" cy="6537961"/>
          </a:xfrm>
          <a:prstGeom prst="rect">
            <a:avLst/>
          </a:prstGeom>
        </p:spPr>
        <p:txBody>
          <a:bodyPr anchor="t"/>
          <a:lstStyle>
            <a:lvl1pPr algn="l">
              <a:defRPr sz="19200" b="1" cap="all"/>
            </a:lvl1pPr>
          </a:lstStyle>
          <a:p>
            <a:r>
              <a:t>Title Text</a:t>
            </a:r>
          </a:p>
        </p:txBody>
      </p:sp>
      <p:sp>
        <p:nvSpPr>
          <p:cNvPr id="30" name="Body Level One…"/>
          <p:cNvSpPr txBox="1">
            <a:spLocks noGrp="1"/>
          </p:cNvSpPr>
          <p:nvPr>
            <p:ph type="body" sz="quarter" idx="1"/>
          </p:nvPr>
        </p:nvSpPr>
        <p:spPr>
          <a:xfrm>
            <a:off x="3467101" y="13952224"/>
            <a:ext cx="37307523" cy="7200899"/>
          </a:xfrm>
          <a:prstGeom prst="rect">
            <a:avLst/>
          </a:prstGeom>
        </p:spPr>
        <p:txBody>
          <a:bodyPr anchor="b"/>
          <a:lstStyle>
            <a:lvl1pPr marL="0" indent="0">
              <a:spcBef>
                <a:spcPts val="2300"/>
              </a:spcBef>
              <a:buSzTx/>
              <a:buFontTx/>
              <a:buNone/>
              <a:defRPr sz="9600">
                <a:solidFill>
                  <a:srgbClr val="888888"/>
                </a:solidFill>
              </a:defRPr>
            </a:lvl1pPr>
            <a:lvl2pPr marL="0" indent="2194560">
              <a:spcBef>
                <a:spcPts val="2300"/>
              </a:spcBef>
              <a:buSzTx/>
              <a:buFontTx/>
              <a:buNone/>
              <a:defRPr sz="9600">
                <a:solidFill>
                  <a:srgbClr val="888888"/>
                </a:solidFill>
              </a:defRPr>
            </a:lvl2pPr>
            <a:lvl3pPr marL="0" indent="4389120">
              <a:spcBef>
                <a:spcPts val="2300"/>
              </a:spcBef>
              <a:buSzTx/>
              <a:buFontTx/>
              <a:buNone/>
              <a:defRPr sz="9600">
                <a:solidFill>
                  <a:srgbClr val="888888"/>
                </a:solidFill>
              </a:defRPr>
            </a:lvl3pPr>
            <a:lvl4pPr marL="0" indent="6583680">
              <a:spcBef>
                <a:spcPts val="2300"/>
              </a:spcBef>
              <a:buSzTx/>
              <a:buFontTx/>
              <a:buNone/>
              <a:defRPr sz="9600">
                <a:solidFill>
                  <a:srgbClr val="888888"/>
                </a:solidFill>
              </a:defRPr>
            </a:lvl4pPr>
            <a:lvl5pPr marL="0" indent="8778240">
              <a:spcBef>
                <a:spcPts val="2300"/>
              </a:spcBef>
              <a:buSzTx/>
              <a:buFontTx/>
              <a:buNone/>
              <a:defRPr sz="96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2194560" y="7680962"/>
            <a:ext cx="19385281" cy="21724623"/>
          </a:xfrm>
          <a:prstGeom prst="rect">
            <a:avLst/>
          </a:prstGeom>
        </p:spPr>
        <p:txBody>
          <a:bodyPr/>
          <a:lstStyle>
            <a:lvl1pPr>
              <a:spcBef>
                <a:spcPts val="3200"/>
              </a:spcBef>
              <a:defRPr sz="13400"/>
            </a:lvl1pPr>
            <a:lvl2pPr marL="3792771" indent="-1598212">
              <a:spcBef>
                <a:spcPts val="3200"/>
              </a:spcBef>
              <a:defRPr sz="13400"/>
            </a:lvl2pPr>
            <a:lvl3pPr marL="5920740" indent="-1531620">
              <a:spcBef>
                <a:spcPts val="3200"/>
              </a:spcBef>
              <a:defRPr sz="13400"/>
            </a:lvl3pPr>
            <a:lvl4pPr marL="8293395" indent="-1709715">
              <a:spcBef>
                <a:spcPts val="3200"/>
              </a:spcBef>
              <a:defRPr sz="13400"/>
            </a:lvl4pPr>
            <a:lvl5pPr marL="10487955" indent="-1709715">
              <a:spcBef>
                <a:spcPts val="3200"/>
              </a:spcBef>
              <a:defRPr sz="134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2194560" y="7368541"/>
            <a:ext cx="19392902" cy="3070859"/>
          </a:xfrm>
          <a:prstGeom prst="rect">
            <a:avLst/>
          </a:prstGeom>
        </p:spPr>
        <p:txBody>
          <a:bodyPr anchor="b"/>
          <a:lstStyle>
            <a:lvl1pPr marL="0" indent="0">
              <a:spcBef>
                <a:spcPts val="2700"/>
              </a:spcBef>
              <a:buSzTx/>
              <a:buFontTx/>
              <a:buNone/>
              <a:defRPr sz="11500" b="1"/>
            </a:lvl1pPr>
            <a:lvl2pPr marL="0" indent="2194560">
              <a:spcBef>
                <a:spcPts val="2700"/>
              </a:spcBef>
              <a:buSzTx/>
              <a:buFontTx/>
              <a:buNone/>
              <a:defRPr sz="11500" b="1"/>
            </a:lvl2pPr>
            <a:lvl3pPr marL="0" indent="4389120">
              <a:spcBef>
                <a:spcPts val="2700"/>
              </a:spcBef>
              <a:buSzTx/>
              <a:buFontTx/>
              <a:buNone/>
              <a:defRPr sz="11500" b="1"/>
            </a:lvl3pPr>
            <a:lvl4pPr marL="0" indent="6583680">
              <a:spcBef>
                <a:spcPts val="2700"/>
              </a:spcBef>
              <a:buSzTx/>
              <a:buFontTx/>
              <a:buNone/>
              <a:defRPr sz="11500" b="1"/>
            </a:lvl4pPr>
            <a:lvl5pPr marL="0" indent="8778240">
              <a:spcBef>
                <a:spcPts val="2700"/>
              </a:spcBef>
              <a:buSzTx/>
              <a:buFontTx/>
              <a:buNone/>
              <a:defRPr sz="115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22296121" y="7368541"/>
            <a:ext cx="19400520" cy="3070859"/>
          </a:xfrm>
          <a:prstGeom prst="rect">
            <a:avLst/>
          </a:prstGeom>
        </p:spPr>
        <p:txBody>
          <a:bodyPr anchor="b"/>
          <a:lstStyle/>
          <a:p>
            <a:pPr marL="0" indent="0">
              <a:spcBef>
                <a:spcPts val="2700"/>
              </a:spcBef>
              <a:buSzTx/>
              <a:buFontTx/>
              <a:buNone/>
              <a:defRPr sz="115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2194562" y="1310639"/>
            <a:ext cx="14439903" cy="5577842"/>
          </a:xfrm>
          <a:prstGeom prst="rect">
            <a:avLst/>
          </a:prstGeom>
        </p:spPr>
        <p:txBody>
          <a:bodyPr anchor="b"/>
          <a:lstStyle>
            <a:lvl1pPr algn="l">
              <a:defRPr sz="9600" b="1"/>
            </a:lvl1pPr>
          </a:lstStyle>
          <a:p>
            <a:r>
              <a:t>Title Text</a:t>
            </a:r>
          </a:p>
        </p:txBody>
      </p:sp>
      <p:sp>
        <p:nvSpPr>
          <p:cNvPr id="73" name="Body Level One…"/>
          <p:cNvSpPr txBox="1">
            <a:spLocks noGrp="1"/>
          </p:cNvSpPr>
          <p:nvPr>
            <p:ph type="body" idx="1"/>
          </p:nvPr>
        </p:nvSpPr>
        <p:spPr>
          <a:xfrm>
            <a:off x="17160239" y="1310642"/>
            <a:ext cx="24536401" cy="28094944"/>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21"/>
          </p:nvPr>
        </p:nvSpPr>
        <p:spPr>
          <a:xfrm>
            <a:off x="2194563" y="6888481"/>
            <a:ext cx="14439902" cy="22517104"/>
          </a:xfrm>
          <a:prstGeom prst="rect">
            <a:avLst/>
          </a:prstGeom>
        </p:spPr>
        <p:txBody>
          <a:bodyPr/>
          <a:lstStyle/>
          <a:p>
            <a:pPr marL="0" indent="0">
              <a:spcBef>
                <a:spcPts val="1600"/>
              </a:spcBef>
              <a:buSzTx/>
              <a:buFontTx/>
              <a:buNone/>
              <a:defRPr sz="67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602981" y="23042880"/>
            <a:ext cx="26334723" cy="2720343"/>
          </a:xfrm>
          <a:prstGeom prst="rect">
            <a:avLst/>
          </a:prstGeom>
        </p:spPr>
        <p:txBody>
          <a:bodyPr anchor="b"/>
          <a:lstStyle>
            <a:lvl1pPr algn="l">
              <a:defRPr sz="9600" b="1"/>
            </a:lvl1pPr>
          </a:lstStyle>
          <a:p>
            <a:r>
              <a:t>Title Text</a:t>
            </a:r>
          </a:p>
        </p:txBody>
      </p:sp>
      <p:sp>
        <p:nvSpPr>
          <p:cNvPr id="83" name="Picture Placeholder 2"/>
          <p:cNvSpPr>
            <a:spLocks noGrp="1"/>
          </p:cNvSpPr>
          <p:nvPr>
            <p:ph type="pic" sz="half" idx="21"/>
          </p:nvPr>
        </p:nvSpPr>
        <p:spPr>
          <a:xfrm>
            <a:off x="8602981" y="2941320"/>
            <a:ext cx="26334723" cy="19751040"/>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602981" y="25763221"/>
            <a:ext cx="26334723" cy="3863339"/>
          </a:xfrm>
          <a:prstGeom prst="rect">
            <a:avLst/>
          </a:prstGeom>
        </p:spPr>
        <p:txBody>
          <a:bodyPr/>
          <a:lstStyle>
            <a:lvl1pPr marL="0" indent="0">
              <a:spcBef>
                <a:spcPts val="1600"/>
              </a:spcBef>
              <a:buSzTx/>
              <a:buFontTx/>
              <a:buNone/>
              <a:defRPr sz="6700"/>
            </a:lvl1pPr>
            <a:lvl2pPr marL="0" indent="2194560">
              <a:spcBef>
                <a:spcPts val="1600"/>
              </a:spcBef>
              <a:buSzTx/>
              <a:buFontTx/>
              <a:buNone/>
              <a:defRPr sz="6700"/>
            </a:lvl2pPr>
            <a:lvl3pPr marL="0" indent="4389120">
              <a:spcBef>
                <a:spcPts val="1600"/>
              </a:spcBef>
              <a:buSzTx/>
              <a:buFontTx/>
              <a:buNone/>
              <a:defRPr sz="6700"/>
            </a:lvl3pPr>
            <a:lvl4pPr marL="0" indent="6583680">
              <a:spcBef>
                <a:spcPts val="1600"/>
              </a:spcBef>
              <a:buSzTx/>
              <a:buFontTx/>
              <a:buNone/>
              <a:defRPr sz="6700"/>
            </a:lvl4pPr>
            <a:lvl5pPr marL="0" indent="8778240">
              <a:spcBef>
                <a:spcPts val="1600"/>
              </a:spcBef>
              <a:buSzTx/>
              <a:buFontTx/>
              <a:buNone/>
              <a:defRPr sz="67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2194560" y="1318261"/>
            <a:ext cx="39502079" cy="54864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19456" tIns="219456" rIns="219456" bIns="219456" anchor="ctr">
            <a:normAutofit/>
          </a:bodyPr>
          <a:lstStyle/>
          <a:p>
            <a:r>
              <a:t>Title Text</a:t>
            </a:r>
          </a:p>
        </p:txBody>
      </p:sp>
      <p:sp>
        <p:nvSpPr>
          <p:cNvPr id="3" name="Body Level One…"/>
          <p:cNvSpPr txBox="1">
            <a:spLocks noGrp="1"/>
          </p:cNvSpPr>
          <p:nvPr>
            <p:ph type="body" idx="1"/>
          </p:nvPr>
        </p:nvSpPr>
        <p:spPr>
          <a:xfrm>
            <a:off x="2194560" y="7680962"/>
            <a:ext cx="39502079" cy="217246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19456" tIns="219456" rIns="219456" bIns="219456">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0498359" y="30791410"/>
            <a:ext cx="1198284" cy="1190743"/>
          </a:xfrm>
          <a:prstGeom prst="rect">
            <a:avLst/>
          </a:prstGeom>
          <a:ln w="12700">
            <a:miter lim="400000"/>
          </a:ln>
        </p:spPr>
        <p:txBody>
          <a:bodyPr wrap="none" lIns="219456" tIns="219456" rIns="219456" bIns="219456" anchor="ctr">
            <a:spAutoFit/>
          </a:bodyPr>
          <a:lstStyle>
            <a:lvl1pPr algn="r">
              <a:defRPr sz="58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1pPr>
      <a:lvl2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2pPr>
      <a:lvl3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3pPr>
      <a:lvl4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4pPr>
      <a:lvl5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5pPr>
      <a:lvl6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6pPr>
      <a:lvl7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7pPr>
      <a:lvl8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8pPr>
      <a:lvl9pPr marL="0" marR="0" indent="0" algn="ctr" defTabSz="4389120" rtl="0" latinLnBrk="0">
        <a:lnSpc>
          <a:spcPct val="100000"/>
        </a:lnSpc>
        <a:spcBef>
          <a:spcPts val="0"/>
        </a:spcBef>
        <a:spcAft>
          <a:spcPts val="0"/>
        </a:spcAft>
        <a:buClrTx/>
        <a:buSzTx/>
        <a:buFontTx/>
        <a:buNone/>
        <a:tabLst/>
        <a:defRPr sz="21100" b="0" i="0" u="none" strike="noStrike" cap="none" spc="0" baseline="0">
          <a:solidFill>
            <a:srgbClr val="000000"/>
          </a:solidFill>
          <a:uFillTx/>
          <a:latin typeface="+mn-lt"/>
          <a:ea typeface="+mn-ea"/>
          <a:cs typeface="+mn-cs"/>
          <a:sym typeface="Calibri"/>
        </a:defRPr>
      </a:lvl9pPr>
    </p:titleStyle>
    <p:bodyStyle>
      <a:lvl1pPr marL="1645920" marR="0" indent="-1645920"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1pPr>
      <a:lvl2pPr marL="3770876" marR="0" indent="-1576316"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2pPr>
      <a:lvl3pPr marL="5858521" marR="0" indent="-1469401"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3pPr>
      <a:lvl4pPr marL="8343900" marR="0" indent="-1760220"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4pPr>
      <a:lvl5pPr marL="10538459" marR="0" indent="-1760220"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5pPr>
      <a:lvl6pPr marL="12733020" marR="0" indent="-1760220"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6pPr>
      <a:lvl7pPr marL="14927578" marR="0" indent="-1760219"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7pPr>
      <a:lvl8pPr marL="17122139" marR="0" indent="-1760219"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8pPr>
      <a:lvl9pPr marL="19316700" marR="0" indent="-1760219" algn="l" defTabSz="4389120" rtl="0" latinLnBrk="0">
        <a:lnSpc>
          <a:spcPct val="100000"/>
        </a:lnSpc>
        <a:spcBef>
          <a:spcPts val="3600"/>
        </a:spcBef>
        <a:spcAft>
          <a:spcPts val="0"/>
        </a:spcAft>
        <a:buClrTx/>
        <a:buSzPct val="100000"/>
        <a:buFont typeface="Arial"/>
        <a:buChar char="•"/>
        <a:tabLst/>
        <a:defRPr sz="15400" b="0" i="0" u="none" strike="noStrike" cap="none" spc="0" baseline="0">
          <a:solidFill>
            <a:srgbClr val="000000"/>
          </a:solidFill>
          <a:uFillTx/>
          <a:latin typeface="+mn-lt"/>
          <a:ea typeface="+mn-ea"/>
          <a:cs typeface="+mn-cs"/>
          <a:sym typeface="Calibri"/>
        </a:defRPr>
      </a:lvl9pPr>
    </p:bodyStyle>
    <p:otherStyle>
      <a:lvl1pPr marL="0" marR="0" indent="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1pPr>
      <a:lvl2pPr marL="0" marR="0" indent="219456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2pPr>
      <a:lvl3pPr marL="0" marR="0" indent="438912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3pPr>
      <a:lvl4pPr marL="0" marR="0" indent="658368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4pPr>
      <a:lvl5pPr marL="0" marR="0" indent="877824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5pPr>
      <a:lvl6pPr marL="0" marR="0" indent="1097280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6pPr>
      <a:lvl7pPr marL="0" marR="0" indent="1316736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7pPr>
      <a:lvl8pPr marL="0" marR="0" indent="15361919"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8pPr>
      <a:lvl9pPr marL="0" marR="0" indent="17556480" algn="r" defTabSz="4389120" rtl="0" latinLnBrk="0">
        <a:lnSpc>
          <a:spcPct val="100000"/>
        </a:lnSpc>
        <a:spcBef>
          <a:spcPts val="0"/>
        </a:spcBef>
        <a:spcAft>
          <a:spcPts val="0"/>
        </a:spcAft>
        <a:buClrTx/>
        <a:buSzTx/>
        <a:buFontTx/>
        <a:buNone/>
        <a:tabLst/>
        <a:defRPr sz="58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9B9D1"/>
        </a:solidFill>
        <a:effectLst/>
      </p:bgPr>
    </p:bg>
    <p:spTree>
      <p:nvGrpSpPr>
        <p:cNvPr id="1" name=""/>
        <p:cNvGrpSpPr/>
        <p:nvPr/>
      </p:nvGrpSpPr>
      <p:grpSpPr>
        <a:xfrm>
          <a:off x="0" y="0"/>
          <a:ext cx="0" cy="0"/>
          <a:chOff x="0" y="0"/>
          <a:chExt cx="0" cy="0"/>
        </a:xfrm>
      </p:grpSpPr>
      <p:sp>
        <p:nvSpPr>
          <p:cNvPr id="94" name="Rounded Rectangle 1"/>
          <p:cNvSpPr/>
          <p:nvPr/>
        </p:nvSpPr>
        <p:spPr>
          <a:xfrm>
            <a:off x="0" y="-640081"/>
            <a:ext cx="43891200" cy="5486401"/>
          </a:xfrm>
          <a:prstGeom prst="roundRect">
            <a:avLst>
              <a:gd name="adj" fmla="val 0"/>
            </a:avLst>
          </a:prstGeom>
          <a:solidFill>
            <a:srgbClr val="6A6A9E"/>
          </a:solidFill>
          <a:ln w="12700">
            <a:miter lim="400000"/>
          </a:ln>
        </p:spPr>
        <p:txBody>
          <a:bodyPr lIns="45719" rIns="45719" anchor="ctr"/>
          <a:lstStyle/>
          <a:p>
            <a:pPr algn="ctr">
              <a:lnSpc>
                <a:spcPct val="200000"/>
              </a:lnSpc>
              <a:spcAft>
                <a:spcPts val="1000"/>
              </a:spcAft>
            </a:pPr>
            <a:r>
              <a:rPr lang="en-US" sz="8800">
                <a:latin typeface="Times New Roman" panose="02020603050405020304" pitchFamily="18" charset="0"/>
                <a:ea typeface="Calibri" panose="020F0502020204030204" pitchFamily="34" charset="0"/>
              </a:rPr>
              <a:t>Racial discrimination</a:t>
            </a:r>
          </a:p>
        </p:txBody>
      </p:sp>
      <p:sp>
        <p:nvSpPr>
          <p:cNvPr id="95" name="Rounded Rectangle 2"/>
          <p:cNvSpPr/>
          <p:nvPr/>
        </p:nvSpPr>
        <p:spPr>
          <a:xfrm>
            <a:off x="838200" y="6502400"/>
            <a:ext cx="9326881" cy="10033000"/>
          </a:xfrm>
          <a:prstGeom prst="roundRect">
            <a:avLst>
              <a:gd name="adj" fmla="val 6863"/>
            </a:avLst>
          </a:prstGeom>
          <a:solidFill>
            <a:srgbClr val="FFFFFF"/>
          </a:solidFill>
          <a:ln w="190500">
            <a:solidFill>
              <a:srgbClr val="6A6A9E"/>
            </a:solidFill>
          </a:ln>
        </p:spPr>
        <p:txBody>
          <a:bodyPr lIns="45719" rIns="45719" anchor="ctr"/>
          <a:lstStyle/>
          <a:p>
            <a:pPr indent="457200" algn="just">
              <a:spcAft>
                <a:spcPts val="1000"/>
              </a:spcAft>
            </a:pPr>
            <a:r>
              <a:rPr lang="en-US" sz="4000" dirty="0">
                <a:latin typeface="Times New Roman" panose="02020603050405020304" pitchFamily="18" charset="0"/>
                <a:ea typeface="Calibri" panose="020F0502020204030204" pitchFamily="34" charset="0"/>
              </a:rPr>
              <a:t>Racial discrimination in society is common and people understand the idea differently. People do not want to address their perceptions of racial discrimination but it is there in society. Although there is no superior culture than another, the united states have experienced the dominance of whites while the black experience discrimination. This idea is perceived differently among the people of the United States. </a:t>
            </a:r>
          </a:p>
        </p:txBody>
      </p:sp>
      <p:sp>
        <p:nvSpPr>
          <p:cNvPr id="96" name="Rounded Rectangle 9"/>
          <p:cNvSpPr/>
          <p:nvPr/>
        </p:nvSpPr>
        <p:spPr>
          <a:xfrm>
            <a:off x="11201400" y="6237756"/>
            <a:ext cx="21031200" cy="10312884"/>
          </a:xfrm>
          <a:prstGeom prst="roundRect">
            <a:avLst>
              <a:gd name="adj" fmla="val 4963"/>
            </a:avLst>
          </a:prstGeom>
          <a:solidFill>
            <a:srgbClr val="FFFFFF"/>
          </a:solidFill>
          <a:ln w="190500">
            <a:solidFill>
              <a:srgbClr val="6A6A9E"/>
            </a:solidFill>
          </a:ln>
        </p:spPr>
        <p:txBody>
          <a:bodyPr lIns="45719" rIns="45719" anchor="ctr"/>
          <a:lstStyle/>
          <a:p>
            <a:pPr algn="ctr">
              <a:defRPr>
                <a:solidFill>
                  <a:srgbClr val="FFFFFF"/>
                </a:solidFill>
              </a:defRPr>
            </a:pPr>
            <a:endParaRPr sz="6000" dirty="0"/>
          </a:p>
        </p:txBody>
      </p:sp>
      <p:sp>
        <p:nvSpPr>
          <p:cNvPr id="97" name="Rounded Rectangle 10"/>
          <p:cNvSpPr/>
          <p:nvPr/>
        </p:nvSpPr>
        <p:spPr>
          <a:xfrm>
            <a:off x="33705800" y="6477000"/>
            <a:ext cx="9326881" cy="15697200"/>
          </a:xfrm>
          <a:prstGeom prst="roundRect">
            <a:avLst>
              <a:gd name="adj" fmla="val 7408"/>
            </a:avLst>
          </a:prstGeom>
          <a:solidFill>
            <a:srgbClr val="FFFFFF"/>
          </a:solidFill>
          <a:ln w="190500">
            <a:solidFill>
              <a:srgbClr val="6A6A9E"/>
            </a:solidFill>
          </a:ln>
        </p:spPr>
        <p:txBody>
          <a:bodyPr lIns="45719" rIns="45719" anchor="ctr"/>
          <a:lstStyle/>
          <a:p>
            <a:pPr indent="457200" algn="just">
              <a:spcAft>
                <a:spcPts val="1000"/>
              </a:spcAft>
            </a:pPr>
            <a:r>
              <a:rPr lang="en-US" sz="4000" dirty="0">
                <a:latin typeface="Times New Roman" panose="02020603050405020304" pitchFamily="18" charset="0"/>
                <a:ea typeface="Calibri" panose="020F0502020204030204" pitchFamily="34" charset="0"/>
              </a:rPr>
              <a:t> Due to the economic variation could lead to an increase in racial discrimination. For instance, when the economy deteriorates, the overall racial discrimination increases and confirmed if the effects are contingent on the choices made by individuals’ inspirations to react without preconception (</a:t>
            </a:r>
            <a:r>
              <a:rPr lang="en-US" sz="4000" dirty="0" err="1">
                <a:latin typeface="Times New Roman" panose="02020603050405020304" pitchFamily="18" charset="0"/>
                <a:ea typeface="Calibri" panose="020F0502020204030204" pitchFamily="34" charset="0"/>
              </a:rPr>
              <a:t>Krosch</a:t>
            </a:r>
            <a:r>
              <a:rPr lang="en-US" sz="4000" dirty="0">
                <a:latin typeface="Times New Roman" panose="02020603050405020304" pitchFamily="18" charset="0"/>
                <a:ea typeface="Calibri" panose="020F0502020204030204" pitchFamily="34" charset="0"/>
              </a:rPr>
              <a:t> et al. (2017). As such, there is a need to eradicate the menace to avoid suffering among the black minorities. This will enable the minority to avoid discrimination in private and public organizations such as the court and healthcare.</a:t>
            </a:r>
          </a:p>
        </p:txBody>
      </p:sp>
      <p:sp>
        <p:nvSpPr>
          <p:cNvPr id="98" name="Rounded Rectangle 16"/>
          <p:cNvSpPr/>
          <p:nvPr/>
        </p:nvSpPr>
        <p:spPr>
          <a:xfrm>
            <a:off x="914400" y="17449800"/>
            <a:ext cx="9326881" cy="14706600"/>
          </a:xfrm>
          <a:prstGeom prst="roundRect">
            <a:avLst>
              <a:gd name="adj" fmla="val 7952"/>
            </a:avLst>
          </a:prstGeom>
          <a:solidFill>
            <a:srgbClr val="FFFFFF"/>
          </a:solidFill>
          <a:ln w="190500">
            <a:solidFill>
              <a:srgbClr val="6A6A9E"/>
            </a:solidFill>
          </a:ln>
        </p:spPr>
        <p:txBody>
          <a:bodyPr lIns="45719" rIns="45719" anchor="ctr"/>
          <a:lstStyle/>
          <a:p>
            <a:pPr indent="457200"/>
            <a:r>
              <a:rPr lang="en-US" sz="3600" dirty="0">
                <a:latin typeface="Times New Roman" panose="02020603050405020304" pitchFamily="18" charset="0"/>
                <a:ea typeface="Times New Roman" panose="02020603050405020304" pitchFamily="18" charset="0"/>
              </a:rPr>
              <a:t>A </a:t>
            </a:r>
            <a:r>
              <a:rPr lang="en-US" sz="3600" b="1" dirty="0">
                <a:latin typeface="Times New Roman" panose="02020603050405020304" pitchFamily="18" charset="0"/>
                <a:ea typeface="Times New Roman" panose="02020603050405020304" pitchFamily="18" charset="0"/>
              </a:rPr>
              <a:t>descriptive and theoretical research</a:t>
            </a:r>
            <a:r>
              <a:rPr lang="en-US" sz="3600" dirty="0">
                <a:latin typeface="Times New Roman" panose="02020603050405020304" pitchFamily="18" charset="0"/>
                <a:ea typeface="Times New Roman" panose="02020603050405020304" pitchFamily="18" charset="0"/>
              </a:rPr>
              <a:t> method will be in place. Theoretical records from the reported discrimination data and the Statistics and Bureau data on the overall consensus of the race distribution in the US. ; Distribution rate. Descriptive data will be from a sample research in Detroit. The </a:t>
            </a:r>
            <a:r>
              <a:rPr lang="en-US" sz="3600" b="1" dirty="0">
                <a:latin typeface="Times New Roman" panose="02020603050405020304" pitchFamily="18" charset="0"/>
                <a:ea typeface="Times New Roman" panose="02020603050405020304" pitchFamily="18" charset="0"/>
              </a:rPr>
              <a:t>sample target population</a:t>
            </a:r>
            <a:r>
              <a:rPr lang="en-US" sz="3600" dirty="0">
                <a:latin typeface="Times New Roman" panose="02020603050405020304" pitchFamily="18" charset="0"/>
                <a:ea typeface="Times New Roman" panose="02020603050405020304" pitchFamily="18" charset="0"/>
              </a:rPr>
              <a:t> would be Police on parole in Detroit, 1000 residence living in Detroit </a:t>
            </a:r>
            <a:r>
              <a:rPr lang="en-US" sz="3600" dirty="0">
                <a:latin typeface="Times New Roman" panose="02020603050405020304" pitchFamily="18" charset="0"/>
                <a:ea typeface="Calibri" panose="020F0502020204030204" pitchFamily="34" charset="0"/>
              </a:rPr>
              <a:t>who have seen</a:t>
            </a:r>
            <a:r>
              <a:rPr lang="en-US" sz="3600" dirty="0">
                <a:latin typeface="Times New Roman" panose="02020603050405020304" pitchFamily="18" charset="0"/>
                <a:ea typeface="Times New Roman" panose="02020603050405020304" pitchFamily="18" charset="0"/>
              </a:rPr>
              <a:t> or/and experienced with racial discrimination. The 1000 residents will be divided into two study groups (</a:t>
            </a:r>
            <a:r>
              <a:rPr lang="en-US" sz="3600" dirty="0" err="1">
                <a:latin typeface="Times New Roman" panose="02020603050405020304" pitchFamily="18" charset="0"/>
                <a:ea typeface="Times New Roman" panose="02020603050405020304" pitchFamily="18" charset="0"/>
              </a:rPr>
              <a:t>FormPlus</a:t>
            </a:r>
            <a:r>
              <a:rPr lang="en-US" sz="3600" dirty="0">
                <a:latin typeface="Times New Roman" panose="02020603050405020304" pitchFamily="18" charset="0"/>
                <a:ea typeface="Times New Roman" panose="02020603050405020304" pitchFamily="18" charset="0"/>
              </a:rPr>
              <a:t>, 2020); the one that think the whites practice racial discrimination and the second to a group that will be asked racial discrimination by other type of races. The participants will be recruited from a voluntary printed pamphlet distributed in the area of interest. The data-base will only comprise of willing participants who have directly engaged with racial discrimination. It will be on a random sampling basis.</a:t>
            </a:r>
          </a:p>
        </p:txBody>
      </p:sp>
      <p:sp>
        <p:nvSpPr>
          <p:cNvPr id="99" name="TextBox 22"/>
          <p:cNvSpPr txBox="1"/>
          <p:nvPr/>
        </p:nvSpPr>
        <p:spPr>
          <a:xfrm>
            <a:off x="883919" y="6807200"/>
            <a:ext cx="9128761" cy="9169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t>Introduction</a:t>
            </a:r>
          </a:p>
        </p:txBody>
      </p:sp>
      <p:sp>
        <p:nvSpPr>
          <p:cNvPr id="100" name="TextBox 23"/>
          <p:cNvSpPr txBox="1"/>
          <p:nvPr/>
        </p:nvSpPr>
        <p:spPr>
          <a:xfrm>
            <a:off x="1036319" y="17907000"/>
            <a:ext cx="9128761" cy="9169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t>Methods &amp; Materials</a:t>
            </a:r>
          </a:p>
        </p:txBody>
      </p:sp>
      <p:sp>
        <p:nvSpPr>
          <p:cNvPr id="101" name="Straight Connector 27"/>
          <p:cNvSpPr/>
          <p:nvPr/>
        </p:nvSpPr>
        <p:spPr>
          <a:xfrm flipH="1">
            <a:off x="21869400" y="7315199"/>
            <a:ext cx="1" cy="9235441"/>
          </a:xfrm>
          <a:prstGeom prst="line">
            <a:avLst/>
          </a:prstGeom>
          <a:ln w="101600" cap="rnd">
            <a:solidFill>
              <a:srgbClr val="CC0099"/>
            </a:solidFill>
            <a:bevel/>
          </a:ln>
        </p:spPr>
        <p:txBody>
          <a:bodyPr lIns="45719" rIns="45719"/>
          <a:lstStyle/>
          <a:p>
            <a:endParaRPr/>
          </a:p>
        </p:txBody>
      </p:sp>
      <p:sp>
        <p:nvSpPr>
          <p:cNvPr id="102" name="TextBox 19"/>
          <p:cNvSpPr txBox="1"/>
          <p:nvPr/>
        </p:nvSpPr>
        <p:spPr>
          <a:xfrm>
            <a:off x="33776921" y="6807200"/>
            <a:ext cx="9128761" cy="9169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dirty="0"/>
              <a:t>Conclusions</a:t>
            </a:r>
          </a:p>
        </p:txBody>
      </p:sp>
      <p:sp>
        <p:nvSpPr>
          <p:cNvPr id="103" name="Rounded Rectangle 28"/>
          <p:cNvSpPr/>
          <p:nvPr/>
        </p:nvSpPr>
        <p:spPr>
          <a:xfrm>
            <a:off x="33497519" y="23393400"/>
            <a:ext cx="9326881" cy="8763000"/>
          </a:xfrm>
          <a:prstGeom prst="roundRect">
            <a:avLst>
              <a:gd name="adj" fmla="val 6233"/>
            </a:avLst>
          </a:prstGeom>
          <a:solidFill>
            <a:srgbClr val="FFFFFF"/>
          </a:solidFill>
          <a:ln w="190500">
            <a:solidFill>
              <a:srgbClr val="6A6A9E"/>
            </a:solidFill>
          </a:ln>
        </p:spPr>
        <p:txBody>
          <a:bodyPr lIns="45719" rIns="45719" anchor="ctr"/>
          <a:lstStyle/>
          <a:p>
            <a:pPr algn="ctr">
              <a:defRPr>
                <a:solidFill>
                  <a:srgbClr val="FFFFFF"/>
                </a:solidFill>
              </a:defRPr>
            </a:pPr>
            <a:endParaRPr/>
          </a:p>
        </p:txBody>
      </p:sp>
      <p:sp>
        <p:nvSpPr>
          <p:cNvPr id="104" name="TextBox 29"/>
          <p:cNvSpPr txBox="1"/>
          <p:nvPr/>
        </p:nvSpPr>
        <p:spPr>
          <a:xfrm>
            <a:off x="33619441" y="23723600"/>
            <a:ext cx="9464042" cy="67403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sz="4800" dirty="0"/>
              <a:t>Acknowledgements</a:t>
            </a:r>
            <a:endParaRPr lang="en-US" sz="4800" dirty="0"/>
          </a:p>
          <a:p>
            <a:r>
              <a:rPr lang="en-US" sz="4800" dirty="0">
                <a:solidFill>
                  <a:schemeClr val="tx1"/>
                </a:solidFill>
                <a:latin typeface="Times New Roman" panose="02020603050405020304" pitchFamily="18" charset="0"/>
                <a:ea typeface="Calibri" panose="020F0502020204030204" pitchFamily="34" charset="0"/>
              </a:rPr>
              <a:t>African Americans have experienced discernment in various aspects especially when seeking services. Although they have been living in the country for more than 500 years, they experience discrimination in law courts, and the delivery of quality health services (</a:t>
            </a:r>
            <a:r>
              <a:rPr lang="en-US" sz="4800" dirty="0" err="1">
                <a:solidFill>
                  <a:schemeClr val="tx1"/>
                </a:solidFill>
                <a:latin typeface="Times New Roman" panose="02020603050405020304" pitchFamily="18" charset="0"/>
                <a:ea typeface="Calibri" panose="020F0502020204030204" pitchFamily="34" charset="0"/>
              </a:rPr>
              <a:t>Findling</a:t>
            </a:r>
            <a:r>
              <a:rPr lang="en-US" sz="4800" dirty="0">
                <a:solidFill>
                  <a:schemeClr val="tx1"/>
                </a:solidFill>
                <a:latin typeface="Times New Roman" panose="02020603050405020304" pitchFamily="18" charset="0"/>
                <a:ea typeface="Calibri" panose="020F0502020204030204" pitchFamily="34" charset="0"/>
              </a:rPr>
              <a:t> et al. 2019). </a:t>
            </a:r>
            <a:endParaRPr sz="4800" dirty="0">
              <a:solidFill>
                <a:schemeClr val="tx1"/>
              </a:solidFill>
            </a:endParaRPr>
          </a:p>
        </p:txBody>
      </p:sp>
      <p:sp>
        <p:nvSpPr>
          <p:cNvPr id="105" name="TextBox 21"/>
          <p:cNvSpPr txBox="1"/>
          <p:nvPr/>
        </p:nvSpPr>
        <p:spPr>
          <a:xfrm>
            <a:off x="45719" y="504447"/>
            <a:ext cx="43799762" cy="1767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11000">
                <a:solidFill>
                  <a:srgbClr val="FFFFFF"/>
                </a:solidFill>
                <a:latin typeface="Adobe Gothic Std B"/>
                <a:ea typeface="Adobe Gothic Std B"/>
                <a:cs typeface="Adobe Gothic Std B"/>
                <a:sym typeface="Adobe Gothic Std B"/>
              </a:defRPr>
            </a:lvl1pPr>
          </a:lstStyle>
          <a:p>
            <a:endParaRPr dirty="0"/>
          </a:p>
        </p:txBody>
      </p:sp>
      <p:sp>
        <p:nvSpPr>
          <p:cNvPr id="106" name="TextBox 31"/>
          <p:cNvSpPr txBox="1"/>
          <p:nvPr/>
        </p:nvSpPr>
        <p:spPr>
          <a:xfrm>
            <a:off x="45719" y="2594788"/>
            <a:ext cx="43799762" cy="1577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3600" b="1">
                <a:solidFill>
                  <a:srgbClr val="FFFFFF"/>
                </a:solidFill>
                <a:latin typeface="Verdana"/>
                <a:ea typeface="Verdana"/>
                <a:cs typeface="Verdana"/>
                <a:sym typeface="Verdana"/>
              </a:defRPr>
            </a:pPr>
            <a:endParaRPr/>
          </a:p>
        </p:txBody>
      </p:sp>
      <p:sp>
        <p:nvSpPr>
          <p:cNvPr id="107" name="Rounded Rectangle 32"/>
          <p:cNvSpPr/>
          <p:nvPr/>
        </p:nvSpPr>
        <p:spPr>
          <a:xfrm>
            <a:off x="11353800" y="18288000"/>
            <a:ext cx="21031200" cy="10515600"/>
          </a:xfrm>
          <a:prstGeom prst="roundRect">
            <a:avLst>
              <a:gd name="adj" fmla="val 4458"/>
            </a:avLst>
          </a:prstGeom>
          <a:solidFill>
            <a:srgbClr val="FFFFFF"/>
          </a:solidFill>
          <a:ln w="190500">
            <a:solidFill>
              <a:srgbClr val="6A6A9E"/>
            </a:solidFill>
          </a:ln>
        </p:spPr>
        <p:txBody>
          <a:bodyPr lIns="45719" rIns="45719" anchor="ctr"/>
          <a:lstStyle/>
          <a:p>
            <a:pPr algn="ctr">
              <a:defRPr>
                <a:solidFill>
                  <a:srgbClr val="FFFFFF"/>
                </a:solidFill>
              </a:defRPr>
            </a:pPr>
            <a:endParaRPr/>
          </a:p>
        </p:txBody>
      </p:sp>
      <p:sp>
        <p:nvSpPr>
          <p:cNvPr id="108" name="Straight Connector 37"/>
          <p:cNvSpPr/>
          <p:nvPr/>
        </p:nvSpPr>
        <p:spPr>
          <a:xfrm flipH="1">
            <a:off x="21945600" y="19126199"/>
            <a:ext cx="1" cy="9235441"/>
          </a:xfrm>
          <a:prstGeom prst="line">
            <a:avLst/>
          </a:prstGeom>
          <a:ln w="101600" cap="rnd">
            <a:solidFill>
              <a:srgbClr val="CC0099"/>
            </a:solidFill>
            <a:bevel/>
          </a:ln>
        </p:spPr>
        <p:txBody>
          <a:bodyPr lIns="45719" rIns="45719"/>
          <a:lstStyle/>
          <a:p>
            <a:endParaRPr/>
          </a:p>
        </p:txBody>
      </p:sp>
      <p:sp>
        <p:nvSpPr>
          <p:cNvPr id="109" name="TextBox 38"/>
          <p:cNvSpPr txBox="1"/>
          <p:nvPr/>
        </p:nvSpPr>
        <p:spPr>
          <a:xfrm>
            <a:off x="11399519" y="6807200"/>
            <a:ext cx="10347961" cy="100642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dirty="0"/>
              <a:t>Findings</a:t>
            </a:r>
            <a:endParaRPr lang="en-US" dirty="0"/>
          </a:p>
          <a:p>
            <a:r>
              <a:rPr lang="en-US" dirty="0">
                <a:solidFill>
                  <a:schemeClr val="tx1"/>
                </a:solidFill>
                <a:latin typeface="Times New Roman" panose="02020603050405020304" pitchFamily="18" charset="0"/>
                <a:ea typeface="Calibri" panose="020F0502020204030204" pitchFamily="34" charset="0"/>
              </a:rPr>
              <a:t>Racial discrimination is high as statistics show that one-quarter of the people of the United States experience discrimination. This is high among blacks, Asians, and Hispanics. The discrimination among these groups is between 50% and &amp;70%. (Lee et al. 2019). As to them, racial discrimination is based on insolence, feeling, and opinions between the whites and the blacks.</a:t>
            </a:r>
            <a:endParaRPr dirty="0">
              <a:solidFill>
                <a:schemeClr val="tx1"/>
              </a:solidFill>
            </a:endParaRPr>
          </a:p>
        </p:txBody>
      </p:sp>
      <p:sp>
        <p:nvSpPr>
          <p:cNvPr id="110" name="TextBox 39"/>
          <p:cNvSpPr txBox="1"/>
          <p:nvPr/>
        </p:nvSpPr>
        <p:spPr>
          <a:xfrm>
            <a:off x="21915119" y="6807200"/>
            <a:ext cx="10424161" cy="45550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dirty="0"/>
              <a:t>Charts</a:t>
            </a:r>
            <a:endParaRPr lang="en-US" dirty="0"/>
          </a:p>
          <a:p>
            <a:r>
              <a:rPr lang="en-US" dirty="0">
                <a:solidFill>
                  <a:schemeClr val="tx1"/>
                </a:solidFill>
                <a:latin typeface="Times New Roman" panose="02020603050405020304" pitchFamily="18" charset="0"/>
                <a:ea typeface="Calibri" panose="020F0502020204030204" pitchFamily="34" charset="0"/>
              </a:rPr>
              <a:t>This is high among blacks, Asians, and Hispanics. The discrimination among these groups is between 50% and &amp;70%.</a:t>
            </a:r>
            <a:endParaRPr lang="en-US" dirty="0">
              <a:solidFill>
                <a:schemeClr val="tx1"/>
              </a:solidFill>
            </a:endParaRPr>
          </a:p>
          <a:p>
            <a:endParaRPr sz="2000" dirty="0"/>
          </a:p>
        </p:txBody>
      </p:sp>
      <p:sp>
        <p:nvSpPr>
          <p:cNvPr id="111" name="TextBox 40"/>
          <p:cNvSpPr txBox="1"/>
          <p:nvPr/>
        </p:nvSpPr>
        <p:spPr>
          <a:xfrm>
            <a:off x="11399519" y="18669000"/>
            <a:ext cx="10424161" cy="105310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dirty="0"/>
              <a:t>Findings</a:t>
            </a:r>
            <a:endParaRPr lang="en-US" dirty="0"/>
          </a:p>
          <a:p>
            <a:pPr indent="457200" algn="just">
              <a:spcAft>
                <a:spcPts val="1000"/>
              </a:spcAft>
            </a:pPr>
            <a:r>
              <a:rPr lang="en-US" sz="4400" dirty="0">
                <a:solidFill>
                  <a:schemeClr val="tx1"/>
                </a:solidFill>
                <a:latin typeface="Times New Roman" panose="02020603050405020304" pitchFamily="18" charset="0"/>
                <a:ea typeface="Calibri" panose="020F0502020204030204" pitchFamily="34" charset="0"/>
              </a:rPr>
              <a:t>The police are one of the United States federal organizations that have perpetuated racial discrimination among the black. The vices pose a challenge to the African Americans as they cannot defend themselves if an officer is from the majority white. Although this is due to racial perceptions that have been there for a long time.  The police have taken damaging policies due to ethnocentrism that African Americans are inferior people (Jacques 2017). As such, past experiences dictate how people perceive racial discrimination. </a:t>
            </a:r>
          </a:p>
          <a:p>
            <a:endParaRPr sz="4400" dirty="0"/>
          </a:p>
        </p:txBody>
      </p:sp>
      <p:sp>
        <p:nvSpPr>
          <p:cNvPr id="112" name="TextBox 41"/>
          <p:cNvSpPr txBox="1"/>
          <p:nvPr/>
        </p:nvSpPr>
        <p:spPr>
          <a:xfrm>
            <a:off x="21915119" y="18669000"/>
            <a:ext cx="10424161" cy="50783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solidFill>
                  <a:srgbClr val="CC0099"/>
                </a:solidFill>
                <a:latin typeface="Adobe Gothic Std B"/>
                <a:ea typeface="Adobe Gothic Std B"/>
                <a:cs typeface="Adobe Gothic Std B"/>
                <a:sym typeface="Adobe Gothic Std B"/>
              </a:defRPr>
            </a:lvl1pPr>
          </a:lstStyle>
          <a:p>
            <a:r>
              <a:rPr dirty="0"/>
              <a:t>Charts</a:t>
            </a:r>
            <a:endParaRPr lang="en-US" dirty="0"/>
          </a:p>
          <a:p>
            <a:r>
              <a:rPr lang="en-US" dirty="0">
                <a:solidFill>
                  <a:schemeClr val="tx1"/>
                </a:solidFill>
                <a:latin typeface="Times New Roman" panose="02020603050405020304" pitchFamily="18" charset="0"/>
                <a:ea typeface="Calibri" panose="020F0502020204030204" pitchFamily="34" charset="0"/>
              </a:rPr>
              <a:t>Although African Americans have been living in the country for more than 500 years, they experience discrimination in law courts, and the delivery of quality health services. </a:t>
            </a:r>
            <a:endParaRPr dirty="0">
              <a:solidFill>
                <a:schemeClr val="tx1"/>
              </a:solidFill>
            </a:endParaRPr>
          </a:p>
        </p:txBody>
      </p:sp>
      <p:sp>
        <p:nvSpPr>
          <p:cNvPr id="113" name="Rectangle 43"/>
          <p:cNvSpPr txBox="1"/>
          <p:nvPr/>
        </p:nvSpPr>
        <p:spPr>
          <a:xfrm>
            <a:off x="1315719" y="7924800"/>
            <a:ext cx="8442961" cy="7078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4000">
                <a:latin typeface="Verdana"/>
                <a:ea typeface="Verdana"/>
                <a:cs typeface="Verdana"/>
                <a:sym typeface="Verdana"/>
              </a:defRPr>
            </a:lvl1pPr>
          </a:lstStyle>
          <a:p>
            <a:r>
              <a:rPr dirty="0"/>
              <a:t>. </a:t>
            </a:r>
          </a:p>
        </p:txBody>
      </p:sp>
      <p:sp>
        <p:nvSpPr>
          <p:cNvPr id="114" name="Rectangle 44"/>
          <p:cNvSpPr txBox="1"/>
          <p:nvPr/>
        </p:nvSpPr>
        <p:spPr>
          <a:xfrm>
            <a:off x="1391919" y="19151600"/>
            <a:ext cx="8229601" cy="7078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buClr>
                <a:srgbClr val="CC0099"/>
              </a:buClr>
              <a:buSzPct val="120000"/>
              <a:defRPr sz="4000">
                <a:latin typeface="Verdana"/>
                <a:ea typeface="Verdana"/>
                <a:cs typeface="Verdana"/>
                <a:sym typeface="Verdana"/>
              </a:defRPr>
            </a:pPr>
            <a:endParaRPr dirty="0"/>
          </a:p>
        </p:txBody>
      </p:sp>
      <p:sp>
        <p:nvSpPr>
          <p:cNvPr id="115" name="Straight Connector 46"/>
          <p:cNvSpPr/>
          <p:nvPr/>
        </p:nvSpPr>
        <p:spPr>
          <a:xfrm>
            <a:off x="0" y="5410199"/>
            <a:ext cx="43891203" cy="152402"/>
          </a:xfrm>
          <a:prstGeom prst="line">
            <a:avLst/>
          </a:prstGeom>
          <a:ln w="254000">
            <a:solidFill>
              <a:srgbClr val="FFFFFF"/>
            </a:solidFill>
          </a:ln>
        </p:spPr>
        <p:txBody>
          <a:bodyPr lIns="45719" rIns="45719"/>
          <a:lstStyle/>
          <a:p>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389120" rtl="0" fontAlgn="auto" latinLnBrk="0" hangingPunct="0">
          <a:lnSpc>
            <a:spcPct val="100000"/>
          </a:lnSpc>
          <a:spcBef>
            <a:spcPts val="0"/>
          </a:spcBef>
          <a:spcAft>
            <a:spcPts val="0"/>
          </a:spcAft>
          <a:buClrTx/>
          <a:buSzTx/>
          <a:buFontTx/>
          <a:buNone/>
          <a:tabLst/>
          <a:defRPr kumimoji="0" sz="8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79</TotalTime>
  <Words>599</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NEIM</dc:creator>
  <cp:lastModifiedBy>user</cp:lastModifiedBy>
  <cp:revision>10</cp:revision>
  <dcterms:modified xsi:type="dcterms:W3CDTF">2021-05-11T17:42:04Z</dcterms:modified>
</cp:coreProperties>
</file>