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6"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8" r:id="rId12"/>
    <p:sldId id="266" r:id="rId13"/>
    <p:sldId id="269" r:id="rId14"/>
    <p:sldId id="267"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031" autoAdjust="0"/>
    <p:restoredTop sz="83333" autoAdjust="0"/>
  </p:normalViewPr>
  <p:slideViewPr>
    <p:cSldViewPr snapToGrid="0">
      <p:cViewPr varScale="1">
        <p:scale>
          <a:sx n="54" d="100"/>
          <a:sy n="54" d="100"/>
        </p:scale>
        <p:origin x="492"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C7071DC-346F-4416-B4AF-8ACD65E6008B}" type="datetimeFigureOut">
              <a:rPr lang="en-US" smtClean="0"/>
              <a:t>3/2/2021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34D1A0-1197-46D1-BBE9-AAFE7074DAAA}" type="slidenum">
              <a:rPr lang="en-US" smtClean="0"/>
              <a:t>‹#›</a:t>
            </a:fld>
            <a:endParaRPr lang="en-US"/>
          </a:p>
        </p:txBody>
      </p:sp>
    </p:spTree>
    <p:extLst>
      <p:ext uri="{BB962C8B-B14F-4D97-AF65-F5344CB8AC3E}">
        <p14:creationId xmlns:p14="http://schemas.microsoft.com/office/powerpoint/2010/main" val="278209361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Nokia is one of the top companies</a:t>
            </a:r>
            <a:r>
              <a:rPr lang="en-US" baseline="0" dirty="0" smtClean="0"/>
              <a:t> which have come to underperform in various areas. The market value of Nokia has greatly declined over the years. Nokia has been beaten in the smartphone business by companies such as Apple and Android. The loss in smartphone battle resulted to its failure in operations with low </a:t>
            </a:r>
            <a:r>
              <a:rPr lang="en-US" baseline="0" dirty="0" smtClean="0"/>
              <a:t>profits (</a:t>
            </a:r>
            <a:r>
              <a:rPr lang="en-US" dirty="0" err="1" smtClean="0"/>
              <a:t>Häikiö</a:t>
            </a:r>
            <a:r>
              <a:rPr lang="en-US" dirty="0" smtClean="0"/>
              <a:t>,</a:t>
            </a:r>
            <a:r>
              <a:rPr lang="en-US" baseline="0" dirty="0" smtClean="0"/>
              <a:t> </a:t>
            </a:r>
            <a:r>
              <a:rPr lang="en-US" dirty="0" smtClean="0"/>
              <a:t>2017).</a:t>
            </a:r>
          </a:p>
          <a:p>
            <a:endParaRPr lang="en-US" dirty="0"/>
          </a:p>
        </p:txBody>
      </p:sp>
      <p:sp>
        <p:nvSpPr>
          <p:cNvPr id="4" name="Slide Number Placeholder 3"/>
          <p:cNvSpPr>
            <a:spLocks noGrp="1"/>
          </p:cNvSpPr>
          <p:nvPr>
            <p:ph type="sldNum" sz="quarter" idx="10"/>
          </p:nvPr>
        </p:nvSpPr>
        <p:spPr/>
        <p:txBody>
          <a:bodyPr/>
          <a:lstStyle/>
          <a:p>
            <a:fld id="{0A34D1A0-1197-46D1-BBE9-AAFE7074DAAA}" type="slidenum">
              <a:rPr lang="en-US" smtClean="0"/>
              <a:t>2</a:t>
            </a:fld>
            <a:endParaRPr lang="en-US"/>
          </a:p>
        </p:txBody>
      </p:sp>
    </p:spTree>
    <p:extLst>
      <p:ext uri="{BB962C8B-B14F-4D97-AF65-F5344CB8AC3E}">
        <p14:creationId xmlns:p14="http://schemas.microsoft.com/office/powerpoint/2010/main" val="139022746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There are various ways of dealing with the possible obstacles</a:t>
            </a:r>
            <a:r>
              <a:rPr lang="en-US" baseline="0" dirty="0" smtClean="0"/>
              <a:t> implementing the desired change. the organization needs to acquire new capital to support the technological requirements of the company. The organizational resources need to be allocated more to the areas which support innovation. The company can also change its culture and adopt a new one as much as it focuses on customer experience </a:t>
            </a:r>
            <a:r>
              <a:rPr lang="en-US" baseline="0" dirty="0" smtClean="0"/>
              <a:t>(</a:t>
            </a:r>
            <a:r>
              <a:rPr lang="en-US" dirty="0" smtClean="0"/>
              <a:t>Tang, 2019). </a:t>
            </a:r>
            <a:endParaRPr lang="en-US" dirty="0"/>
          </a:p>
        </p:txBody>
      </p:sp>
      <p:sp>
        <p:nvSpPr>
          <p:cNvPr id="4" name="Slide Number Placeholder 3"/>
          <p:cNvSpPr>
            <a:spLocks noGrp="1"/>
          </p:cNvSpPr>
          <p:nvPr>
            <p:ph type="sldNum" sz="quarter" idx="10"/>
          </p:nvPr>
        </p:nvSpPr>
        <p:spPr/>
        <p:txBody>
          <a:bodyPr/>
          <a:lstStyle/>
          <a:p>
            <a:fld id="{0A34D1A0-1197-46D1-BBE9-AAFE7074DAAA}" type="slidenum">
              <a:rPr lang="en-US" smtClean="0"/>
              <a:t>11</a:t>
            </a:fld>
            <a:endParaRPr lang="en-US"/>
          </a:p>
        </p:txBody>
      </p:sp>
    </p:spTree>
    <p:extLst>
      <p:ext uri="{BB962C8B-B14F-4D97-AF65-F5344CB8AC3E}">
        <p14:creationId xmlns:p14="http://schemas.microsoft.com/office/powerpoint/2010/main" val="3299697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Nokia needs to realign the various subsystems to ensure it works towards achievement</a:t>
            </a:r>
            <a:r>
              <a:rPr lang="en-US" baseline="0" dirty="0" smtClean="0"/>
              <a:t> of the organizational innovative goal. Management is key in creating and communicating the innovative vision. The organization needs to ensure the management supports innovation. The suggested innovation should align with the available technology or the technology the organization can possibly acquire (</a:t>
            </a:r>
            <a:r>
              <a:rPr lang="en-US" dirty="0" smtClean="0"/>
              <a:t>Tang, 2019). </a:t>
            </a:r>
            <a:r>
              <a:rPr lang="en-US" baseline="0" dirty="0" smtClean="0"/>
              <a:t> The organization also needs to ensure that the culture promoted in the organization promotes innovation. With proper organizational structure and design, the duties and responsibilities are well defined.</a:t>
            </a:r>
            <a:endParaRPr lang="en-US" dirty="0"/>
          </a:p>
        </p:txBody>
      </p:sp>
      <p:sp>
        <p:nvSpPr>
          <p:cNvPr id="4" name="Slide Number Placeholder 3"/>
          <p:cNvSpPr>
            <a:spLocks noGrp="1"/>
          </p:cNvSpPr>
          <p:nvPr>
            <p:ph type="sldNum" sz="quarter" idx="10"/>
          </p:nvPr>
        </p:nvSpPr>
        <p:spPr/>
        <p:txBody>
          <a:bodyPr/>
          <a:lstStyle/>
          <a:p>
            <a:fld id="{0A34D1A0-1197-46D1-BBE9-AAFE7074DAAA}" type="slidenum">
              <a:rPr lang="en-US" smtClean="0"/>
              <a:t>12</a:t>
            </a:fld>
            <a:endParaRPr lang="en-US"/>
          </a:p>
        </p:txBody>
      </p:sp>
    </p:spTree>
    <p:extLst>
      <p:ext uri="{BB962C8B-B14F-4D97-AF65-F5344CB8AC3E}">
        <p14:creationId xmlns:p14="http://schemas.microsoft.com/office/powerpoint/2010/main" val="31692843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There</a:t>
            </a:r>
            <a:r>
              <a:rPr lang="en-US" baseline="0" dirty="0" smtClean="0"/>
              <a:t> various lessons that can be learned from the story of Nokia. The lack of innovation and its essence in companies cannot be ignored </a:t>
            </a:r>
            <a:r>
              <a:rPr lang="en-US" baseline="0" dirty="0" smtClean="0"/>
              <a:t>(</a:t>
            </a:r>
            <a:r>
              <a:rPr lang="en-US" dirty="0" err="1" smtClean="0"/>
              <a:t>Häikiö</a:t>
            </a:r>
            <a:r>
              <a:rPr lang="en-US" dirty="0" smtClean="0"/>
              <a:t>,</a:t>
            </a:r>
            <a:r>
              <a:rPr lang="en-US" baseline="0" dirty="0" smtClean="0"/>
              <a:t> </a:t>
            </a:r>
            <a:r>
              <a:rPr lang="en-US" dirty="0" smtClean="0"/>
              <a:t>2017)</a:t>
            </a:r>
            <a:r>
              <a:rPr lang="en-US" baseline="0" dirty="0" smtClean="0"/>
              <a:t>. Companies can fail for failing to be innovative. Organizational vision influences the type of innovation adopted. The lack of innovation vision can lead to lack of innovation. Innovation also requires the organization to align its management, available technology and resources as well as the culture towards achieving the innovation goal. The need for innovation is highly depended on the consumer needs and preferences.</a:t>
            </a:r>
            <a:endParaRPr lang="en-US" dirty="0"/>
          </a:p>
        </p:txBody>
      </p:sp>
      <p:sp>
        <p:nvSpPr>
          <p:cNvPr id="4" name="Slide Number Placeholder 3"/>
          <p:cNvSpPr>
            <a:spLocks noGrp="1"/>
          </p:cNvSpPr>
          <p:nvPr>
            <p:ph type="sldNum" sz="quarter" idx="10"/>
          </p:nvPr>
        </p:nvSpPr>
        <p:spPr/>
        <p:txBody>
          <a:bodyPr/>
          <a:lstStyle/>
          <a:p>
            <a:fld id="{0A34D1A0-1197-46D1-BBE9-AAFE7074DAAA}" type="slidenum">
              <a:rPr lang="en-US" smtClean="0"/>
              <a:t>13</a:t>
            </a:fld>
            <a:endParaRPr lang="en-US"/>
          </a:p>
        </p:txBody>
      </p:sp>
    </p:spTree>
    <p:extLst>
      <p:ext uri="{BB962C8B-B14F-4D97-AF65-F5344CB8AC3E}">
        <p14:creationId xmlns:p14="http://schemas.microsoft.com/office/powerpoint/2010/main" val="233571444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Nokia failed in innovation sector. The company did</a:t>
            </a:r>
            <a:r>
              <a:rPr lang="en-US" baseline="0" dirty="0" smtClean="0"/>
              <a:t> not change the product over the years to compete with the emerging smartphones brands. Their technology was low leading to low innovations. The company wanted to maintains the consumer experience by not changing their product. Nokia opted to keep its old mobile phone designs without changing according to the markets. The leaders in the organization were also lacking innovative vision. They did nit appreciate the importance of innovation in the telecommunication </a:t>
            </a:r>
            <a:r>
              <a:rPr lang="en-US" baseline="0" dirty="0" err="1" smtClean="0"/>
              <a:t>sindustry</a:t>
            </a:r>
            <a:r>
              <a:rPr lang="en-US" baseline="0" dirty="0" smtClean="0"/>
              <a:t>.</a:t>
            </a:r>
            <a:endParaRPr lang="en-US" dirty="0"/>
          </a:p>
        </p:txBody>
      </p:sp>
      <p:sp>
        <p:nvSpPr>
          <p:cNvPr id="4" name="Slide Number Placeholder 3"/>
          <p:cNvSpPr>
            <a:spLocks noGrp="1"/>
          </p:cNvSpPr>
          <p:nvPr>
            <p:ph type="sldNum" sz="quarter" idx="10"/>
          </p:nvPr>
        </p:nvSpPr>
        <p:spPr/>
        <p:txBody>
          <a:bodyPr/>
          <a:lstStyle/>
          <a:p>
            <a:fld id="{0A34D1A0-1197-46D1-BBE9-AAFE7074DAAA}" type="slidenum">
              <a:rPr lang="en-US" smtClean="0"/>
              <a:t>3</a:t>
            </a:fld>
            <a:endParaRPr lang="en-US"/>
          </a:p>
        </p:txBody>
      </p:sp>
    </p:spTree>
    <p:extLst>
      <p:ext uri="{BB962C8B-B14F-4D97-AF65-F5344CB8AC3E}">
        <p14:creationId xmlns:p14="http://schemas.microsoft.com/office/powerpoint/2010/main" val="203211157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lack of innovation at</a:t>
            </a:r>
            <a:r>
              <a:rPr lang="en-US" baseline="0" dirty="0" smtClean="0"/>
              <a:t> Nokia has various ramifications. Due to lack of innovation, the company failed to change with the change in consumer preferences. This means the changing consumer needs were nit satisfied by the old model of the Nokia smartphone. The company failed to adapt to the market and never produced new phone designs to compete with the new phone brands. With lack of adaptation, the company could not remain competitive in the market. the company generated low profit as consumers preferred smartphones from other manufacturers. Thee company has hence failed to grow </a:t>
            </a:r>
            <a:r>
              <a:rPr lang="en-US" baseline="0" dirty="0" smtClean="0"/>
              <a:t>hence (</a:t>
            </a:r>
            <a:r>
              <a:rPr lang="en-US" dirty="0" err="1" smtClean="0"/>
              <a:t>Häikiö</a:t>
            </a:r>
            <a:r>
              <a:rPr lang="en-US" dirty="0" smtClean="0"/>
              <a:t>,</a:t>
            </a:r>
            <a:r>
              <a:rPr lang="en-US" baseline="0" dirty="0" smtClean="0"/>
              <a:t> </a:t>
            </a:r>
            <a:r>
              <a:rPr lang="en-US" dirty="0" smtClean="0"/>
              <a:t>2017).</a:t>
            </a:r>
            <a:endParaRPr lang="en-US" dirty="0"/>
          </a:p>
        </p:txBody>
      </p:sp>
      <p:sp>
        <p:nvSpPr>
          <p:cNvPr id="4" name="Slide Number Placeholder 3"/>
          <p:cNvSpPr>
            <a:spLocks noGrp="1"/>
          </p:cNvSpPr>
          <p:nvPr>
            <p:ph type="sldNum" sz="quarter" idx="10"/>
          </p:nvPr>
        </p:nvSpPr>
        <p:spPr/>
        <p:txBody>
          <a:bodyPr/>
          <a:lstStyle/>
          <a:p>
            <a:fld id="{0A34D1A0-1197-46D1-BBE9-AAFE7074DAAA}" type="slidenum">
              <a:rPr lang="en-US" smtClean="0"/>
              <a:t>4</a:t>
            </a:fld>
            <a:endParaRPr lang="en-US"/>
          </a:p>
        </p:txBody>
      </p:sp>
    </p:spTree>
    <p:extLst>
      <p:ext uri="{BB962C8B-B14F-4D97-AF65-F5344CB8AC3E}">
        <p14:creationId xmlns:p14="http://schemas.microsoft.com/office/powerpoint/2010/main" val="33670692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organizational structure of the organization is key to the low innovation. The organizational executives have the role of making decision and approving innovation ideas. Studies have shown that fear of innovation within the executives contributed to fear of innovation in all of the organization. The leaders are also termed to have been temperamental and unaccommodating. They did not appreciate the ideas of innovation. The lack of reliability in the chosen operating system led to poor performance. The company failed to introduce new ideas in fear of losing investors incases of risks like failure. </a:t>
            </a:r>
            <a:endParaRPr lang="en-US" dirty="0"/>
          </a:p>
        </p:txBody>
      </p:sp>
      <p:sp>
        <p:nvSpPr>
          <p:cNvPr id="4" name="Slide Number Placeholder 3"/>
          <p:cNvSpPr>
            <a:spLocks noGrp="1"/>
          </p:cNvSpPr>
          <p:nvPr>
            <p:ph type="sldNum" sz="quarter" idx="10"/>
          </p:nvPr>
        </p:nvSpPr>
        <p:spPr/>
        <p:txBody>
          <a:bodyPr/>
          <a:lstStyle/>
          <a:p>
            <a:fld id="{0A34D1A0-1197-46D1-BBE9-AAFE7074DAAA}" type="slidenum">
              <a:rPr lang="en-US" smtClean="0"/>
              <a:t>5</a:t>
            </a:fld>
            <a:endParaRPr lang="en-US"/>
          </a:p>
        </p:txBody>
      </p:sp>
    </p:spTree>
    <p:extLst>
      <p:ext uri="{BB962C8B-B14F-4D97-AF65-F5344CB8AC3E}">
        <p14:creationId xmlns:p14="http://schemas.microsoft.com/office/powerpoint/2010/main" val="334930838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culture of the organization does</a:t>
            </a:r>
            <a:r>
              <a:rPr lang="en-US" baseline="0" dirty="0" smtClean="0"/>
              <a:t> no support innovation. The leaders have low innovative ideas. Culture of the organization did not support embracing new innovative ideas due to the risk of failure in generating </a:t>
            </a:r>
            <a:r>
              <a:rPr lang="en-US" baseline="0" dirty="0" smtClean="0"/>
              <a:t>returns (</a:t>
            </a:r>
            <a:r>
              <a:rPr lang="en-US" dirty="0" smtClean="0"/>
              <a:t>Schein, 2015)</a:t>
            </a:r>
            <a:r>
              <a:rPr lang="en-US" baseline="0" dirty="0" smtClean="0"/>
              <a:t>. The </a:t>
            </a:r>
            <a:r>
              <a:rPr lang="en-US" baseline="0" dirty="0" smtClean="0"/>
              <a:t>organization also supported the old smartphone model to maintain the consumer experience. This has influenced low growth in innovation.</a:t>
            </a:r>
            <a:endParaRPr lang="en-US" dirty="0"/>
          </a:p>
        </p:txBody>
      </p:sp>
      <p:sp>
        <p:nvSpPr>
          <p:cNvPr id="4" name="Slide Number Placeholder 3"/>
          <p:cNvSpPr>
            <a:spLocks noGrp="1"/>
          </p:cNvSpPr>
          <p:nvPr>
            <p:ph type="sldNum" sz="quarter" idx="10"/>
          </p:nvPr>
        </p:nvSpPr>
        <p:spPr/>
        <p:txBody>
          <a:bodyPr/>
          <a:lstStyle/>
          <a:p>
            <a:fld id="{0A34D1A0-1197-46D1-BBE9-AAFE7074DAAA}" type="slidenum">
              <a:rPr lang="en-US" smtClean="0"/>
              <a:t>6</a:t>
            </a:fld>
            <a:endParaRPr lang="en-US"/>
          </a:p>
        </p:txBody>
      </p:sp>
    </p:spTree>
    <p:extLst>
      <p:ext uri="{BB962C8B-B14F-4D97-AF65-F5344CB8AC3E}">
        <p14:creationId xmlns:p14="http://schemas.microsoft.com/office/powerpoint/2010/main" val="3366603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conscious culture has been practiced in the organization. The organization ensures that all employees are aware of their roles and responsibilities in the organization. Environmental freedom is key at Nokia in ensuring that employees can come up with new innovative ideas (</a:t>
            </a:r>
            <a:r>
              <a:rPr lang="en-US" dirty="0" smtClean="0"/>
              <a:t>Schein, 2015)</a:t>
            </a:r>
            <a:r>
              <a:rPr lang="en-US" baseline="0" dirty="0" smtClean="0"/>
              <a:t>. The company also has well defines goals and objectives which all activities of the employees and management are expected to align to. </a:t>
            </a:r>
            <a:endParaRPr lang="en-US" dirty="0"/>
          </a:p>
        </p:txBody>
      </p:sp>
      <p:sp>
        <p:nvSpPr>
          <p:cNvPr id="4" name="Slide Number Placeholder 3"/>
          <p:cNvSpPr>
            <a:spLocks noGrp="1"/>
          </p:cNvSpPr>
          <p:nvPr>
            <p:ph type="sldNum" sz="quarter" idx="10"/>
          </p:nvPr>
        </p:nvSpPr>
        <p:spPr/>
        <p:txBody>
          <a:bodyPr/>
          <a:lstStyle/>
          <a:p>
            <a:fld id="{0A34D1A0-1197-46D1-BBE9-AAFE7074DAAA}" type="slidenum">
              <a:rPr lang="en-US" smtClean="0"/>
              <a:t>7</a:t>
            </a:fld>
            <a:endParaRPr lang="en-US"/>
          </a:p>
        </p:txBody>
      </p:sp>
    </p:spTree>
    <p:extLst>
      <p:ext uri="{BB962C8B-B14F-4D97-AF65-F5344CB8AC3E}">
        <p14:creationId xmlns:p14="http://schemas.microsoft.com/office/powerpoint/2010/main" val="398705903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Kotter’s 8-step change model can be adopted at Nokia to implement the necessary change.</a:t>
            </a:r>
            <a:r>
              <a:rPr lang="en-US" baseline="0" dirty="0" smtClean="0"/>
              <a:t> change urgency is clear within the organization. The company needs a change in management to create a change vision within the organization. New management will be able to communicate the new change plans to identifies the possible technological opportunities which can support the change </a:t>
            </a:r>
            <a:r>
              <a:rPr lang="en-US" baseline="0" dirty="0" smtClean="0"/>
              <a:t>(</a:t>
            </a:r>
            <a:r>
              <a:rPr lang="en-US" dirty="0" smtClean="0"/>
              <a:t>Tang, 2019). </a:t>
            </a:r>
            <a:endParaRPr lang="en-US" dirty="0"/>
          </a:p>
        </p:txBody>
      </p:sp>
      <p:sp>
        <p:nvSpPr>
          <p:cNvPr id="4" name="Slide Number Placeholder 3"/>
          <p:cNvSpPr>
            <a:spLocks noGrp="1"/>
          </p:cNvSpPr>
          <p:nvPr>
            <p:ph type="sldNum" sz="quarter" idx="10"/>
          </p:nvPr>
        </p:nvSpPr>
        <p:spPr/>
        <p:txBody>
          <a:bodyPr/>
          <a:lstStyle/>
          <a:p>
            <a:fld id="{0A34D1A0-1197-46D1-BBE9-AAFE7074DAAA}" type="slidenum">
              <a:rPr lang="en-US" smtClean="0"/>
              <a:t>8</a:t>
            </a:fld>
            <a:endParaRPr lang="en-US"/>
          </a:p>
        </p:txBody>
      </p:sp>
    </p:spTree>
    <p:extLst>
      <p:ext uri="{BB962C8B-B14F-4D97-AF65-F5344CB8AC3E}">
        <p14:creationId xmlns:p14="http://schemas.microsoft.com/office/powerpoint/2010/main" val="40415882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 company needs</a:t>
            </a:r>
            <a:r>
              <a:rPr lang="en-US" baseline="0" dirty="0" smtClean="0"/>
              <a:t> to identify possible challenges in implementing their proposed change and the possible ways of dealing with them. The company needs to establish solutions to all obstacles which may arise. The company then needs to create short term goals. These will signify the achievement of the desired results in the long term. The change s then implemented after all steps are accomplished. The implementation of the change includes implementing the required technology to compete with others like Samsung and apple.</a:t>
            </a:r>
            <a:endParaRPr lang="en-US" dirty="0"/>
          </a:p>
        </p:txBody>
      </p:sp>
      <p:sp>
        <p:nvSpPr>
          <p:cNvPr id="4" name="Slide Number Placeholder 3"/>
          <p:cNvSpPr>
            <a:spLocks noGrp="1"/>
          </p:cNvSpPr>
          <p:nvPr>
            <p:ph type="sldNum" sz="quarter" idx="10"/>
          </p:nvPr>
        </p:nvSpPr>
        <p:spPr/>
        <p:txBody>
          <a:bodyPr/>
          <a:lstStyle/>
          <a:p>
            <a:fld id="{0A34D1A0-1197-46D1-BBE9-AAFE7074DAAA}" type="slidenum">
              <a:rPr lang="en-US" smtClean="0"/>
              <a:t>9</a:t>
            </a:fld>
            <a:endParaRPr lang="en-US"/>
          </a:p>
        </p:txBody>
      </p:sp>
    </p:spTree>
    <p:extLst>
      <p:ext uri="{BB962C8B-B14F-4D97-AF65-F5344CB8AC3E}">
        <p14:creationId xmlns:p14="http://schemas.microsoft.com/office/powerpoint/2010/main" val="37270508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Nokia is likely to</a:t>
            </a:r>
            <a:r>
              <a:rPr lang="en-US" baseline="0" dirty="0" smtClean="0"/>
              <a:t> face various challenges while working to implement the desired change. the change management can face obstacles such as low levels of technology in the company. There is need to change to modern day operating systems. This may increase the costs of operations in the company </a:t>
            </a:r>
            <a:r>
              <a:rPr lang="en-US" baseline="0" dirty="0" smtClean="0"/>
              <a:t>(</a:t>
            </a:r>
            <a:r>
              <a:rPr lang="en-US" dirty="0" err="1" smtClean="0"/>
              <a:t>Häikiö</a:t>
            </a:r>
            <a:r>
              <a:rPr lang="en-US" dirty="0" smtClean="0"/>
              <a:t>,</a:t>
            </a:r>
            <a:r>
              <a:rPr lang="en-US" baseline="0" dirty="0" smtClean="0"/>
              <a:t> </a:t>
            </a:r>
            <a:r>
              <a:rPr lang="en-US" dirty="0" smtClean="0"/>
              <a:t>2017).</a:t>
            </a:r>
            <a:r>
              <a:rPr lang="en-US" baseline="0" dirty="0" smtClean="0"/>
              <a:t>. To change with the changing consumer needs in the market, the company will also face a challenge in having to change the organizational culture of retaining consumer experience by using the same product.</a:t>
            </a:r>
            <a:endParaRPr lang="en-US" dirty="0"/>
          </a:p>
        </p:txBody>
      </p:sp>
      <p:sp>
        <p:nvSpPr>
          <p:cNvPr id="4" name="Slide Number Placeholder 3"/>
          <p:cNvSpPr>
            <a:spLocks noGrp="1"/>
          </p:cNvSpPr>
          <p:nvPr>
            <p:ph type="sldNum" sz="quarter" idx="10"/>
          </p:nvPr>
        </p:nvSpPr>
        <p:spPr/>
        <p:txBody>
          <a:bodyPr/>
          <a:lstStyle/>
          <a:p>
            <a:fld id="{0A34D1A0-1197-46D1-BBE9-AAFE7074DAAA}" type="slidenum">
              <a:rPr lang="en-US" smtClean="0"/>
              <a:t>10</a:t>
            </a:fld>
            <a:endParaRPr lang="en-US"/>
          </a:p>
        </p:txBody>
      </p:sp>
    </p:spTree>
    <p:extLst>
      <p:ext uri="{BB962C8B-B14F-4D97-AF65-F5344CB8AC3E}">
        <p14:creationId xmlns:p14="http://schemas.microsoft.com/office/powerpoint/2010/main" val="27882875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F671CF1-7A0B-4977-B882-0C732BD8AAC0}"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0D15C068-5EE7-48D2-93A4-95B3119A2170}" type="slidenum">
              <a:rPr lang="en-US" smtClean="0"/>
              <a:t>‹#›</a:t>
            </a:fld>
            <a:endParaRPr lang="en-US"/>
          </a:p>
        </p:txBody>
      </p:sp>
    </p:spTree>
    <p:extLst>
      <p:ext uri="{BB962C8B-B14F-4D97-AF65-F5344CB8AC3E}">
        <p14:creationId xmlns:p14="http://schemas.microsoft.com/office/powerpoint/2010/main" val="15100696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F671CF1-7A0B-4977-B882-0C732BD8AAC0}"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D15C068-5EE7-48D2-93A4-95B3119A2170}" type="slidenum">
              <a:rPr lang="en-US" smtClean="0"/>
              <a:t>‹#›</a:t>
            </a:fld>
            <a:endParaRPr lang="en-US"/>
          </a:p>
        </p:txBody>
      </p:sp>
    </p:spTree>
    <p:extLst>
      <p:ext uri="{BB962C8B-B14F-4D97-AF65-F5344CB8AC3E}">
        <p14:creationId xmlns:p14="http://schemas.microsoft.com/office/powerpoint/2010/main" val="3788381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F671CF1-7A0B-4977-B882-0C732BD8AAC0}"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D15C068-5EE7-48D2-93A4-95B3119A2170}"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070162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DF671CF1-7A0B-4977-B882-0C732BD8AAC0}" type="datetimeFigureOut">
              <a:rPr lang="en-US" smtClean="0"/>
              <a:t>3/2/2021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D15C068-5EE7-48D2-93A4-95B3119A2170}" type="slidenum">
              <a:rPr lang="en-US" smtClean="0"/>
              <a:t>‹#›</a:t>
            </a:fld>
            <a:endParaRPr lang="en-US"/>
          </a:p>
        </p:txBody>
      </p:sp>
    </p:spTree>
    <p:extLst>
      <p:ext uri="{BB962C8B-B14F-4D97-AF65-F5344CB8AC3E}">
        <p14:creationId xmlns:p14="http://schemas.microsoft.com/office/powerpoint/2010/main" val="41522038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DF671CF1-7A0B-4977-B882-0C732BD8AAC0}" type="datetimeFigureOut">
              <a:rPr lang="en-US" smtClean="0"/>
              <a:t>3/2/2021</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D15C068-5EE7-48D2-93A4-95B3119A2170}"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27281866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DF671CF1-7A0B-4977-B882-0C732BD8AAC0}" type="datetimeFigureOut">
              <a:rPr lang="en-US" smtClean="0"/>
              <a:t>3/2/2021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D15C068-5EE7-48D2-93A4-95B3119A2170}" type="slidenum">
              <a:rPr lang="en-US" smtClean="0"/>
              <a:t>‹#›</a:t>
            </a:fld>
            <a:endParaRPr lang="en-US"/>
          </a:p>
        </p:txBody>
      </p:sp>
    </p:spTree>
    <p:extLst>
      <p:ext uri="{BB962C8B-B14F-4D97-AF65-F5344CB8AC3E}">
        <p14:creationId xmlns:p14="http://schemas.microsoft.com/office/powerpoint/2010/main" val="258255307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F671CF1-7A0B-4977-B882-0C732BD8AAC0}"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D15C068-5EE7-48D2-93A4-95B3119A2170}" type="slidenum">
              <a:rPr lang="en-US" smtClean="0"/>
              <a:t>‹#›</a:t>
            </a:fld>
            <a:endParaRPr lang="en-US"/>
          </a:p>
        </p:txBody>
      </p:sp>
    </p:spTree>
    <p:extLst>
      <p:ext uri="{BB962C8B-B14F-4D97-AF65-F5344CB8AC3E}">
        <p14:creationId xmlns:p14="http://schemas.microsoft.com/office/powerpoint/2010/main" val="326147751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F671CF1-7A0B-4977-B882-0C732BD8AAC0}"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D15C068-5EE7-48D2-93A4-95B3119A2170}" type="slidenum">
              <a:rPr lang="en-US" smtClean="0"/>
              <a:t>‹#›</a:t>
            </a:fld>
            <a:endParaRPr lang="en-US"/>
          </a:p>
        </p:txBody>
      </p:sp>
    </p:spTree>
    <p:extLst>
      <p:ext uri="{BB962C8B-B14F-4D97-AF65-F5344CB8AC3E}">
        <p14:creationId xmlns:p14="http://schemas.microsoft.com/office/powerpoint/2010/main" val="64501188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F671CF1-7A0B-4977-B882-0C732BD8AAC0}"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0D15C068-5EE7-48D2-93A4-95B3119A2170}" type="slidenum">
              <a:rPr lang="en-US" smtClean="0"/>
              <a:t>‹#›</a:t>
            </a:fld>
            <a:endParaRPr lang="en-US"/>
          </a:p>
        </p:txBody>
      </p:sp>
    </p:spTree>
    <p:extLst>
      <p:ext uri="{BB962C8B-B14F-4D97-AF65-F5344CB8AC3E}">
        <p14:creationId xmlns:p14="http://schemas.microsoft.com/office/powerpoint/2010/main" val="4067672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DF671CF1-7A0B-4977-B882-0C732BD8AAC0}" type="datetimeFigureOut">
              <a:rPr lang="en-US" smtClean="0"/>
              <a:t>3/2/2021</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0D15C068-5EE7-48D2-93A4-95B3119A2170}" type="slidenum">
              <a:rPr lang="en-US" smtClean="0"/>
              <a:t>‹#›</a:t>
            </a:fld>
            <a:endParaRPr lang="en-US"/>
          </a:p>
        </p:txBody>
      </p:sp>
    </p:spTree>
    <p:extLst>
      <p:ext uri="{BB962C8B-B14F-4D97-AF65-F5344CB8AC3E}">
        <p14:creationId xmlns:p14="http://schemas.microsoft.com/office/powerpoint/2010/main" val="1906897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F671CF1-7A0B-4977-B882-0C732BD8AAC0}" type="datetimeFigureOut">
              <a:rPr lang="en-US" smtClean="0"/>
              <a:t>3/2/2021</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0D15C068-5EE7-48D2-93A4-95B3119A2170}" type="slidenum">
              <a:rPr lang="en-US" smtClean="0"/>
              <a:t>‹#›</a:t>
            </a:fld>
            <a:endParaRPr lang="en-US"/>
          </a:p>
        </p:txBody>
      </p:sp>
    </p:spTree>
    <p:extLst>
      <p:ext uri="{BB962C8B-B14F-4D97-AF65-F5344CB8AC3E}">
        <p14:creationId xmlns:p14="http://schemas.microsoft.com/office/powerpoint/2010/main" val="406343626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13"/>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F671CF1-7A0B-4977-B882-0C732BD8AAC0}" type="datetimeFigureOut">
              <a:rPr lang="en-US" smtClean="0"/>
              <a:t>3/2/2021</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0D15C068-5EE7-48D2-93A4-95B3119A2170}" type="slidenum">
              <a:rPr lang="en-US" smtClean="0"/>
              <a:t>‹#›</a:t>
            </a:fld>
            <a:endParaRPr lang="en-US"/>
          </a:p>
        </p:txBody>
      </p:sp>
    </p:spTree>
    <p:extLst>
      <p:ext uri="{BB962C8B-B14F-4D97-AF65-F5344CB8AC3E}">
        <p14:creationId xmlns:p14="http://schemas.microsoft.com/office/powerpoint/2010/main" val="112022705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F671CF1-7A0B-4977-B882-0C732BD8AAC0}" type="datetimeFigureOut">
              <a:rPr lang="en-US" smtClean="0"/>
              <a:t>3/2/2021</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0D15C068-5EE7-48D2-93A4-95B3119A2170}" type="slidenum">
              <a:rPr lang="en-US" smtClean="0"/>
              <a:t>‹#›</a:t>
            </a:fld>
            <a:endParaRPr lang="en-US"/>
          </a:p>
        </p:txBody>
      </p:sp>
    </p:spTree>
    <p:extLst>
      <p:ext uri="{BB962C8B-B14F-4D97-AF65-F5344CB8AC3E}">
        <p14:creationId xmlns:p14="http://schemas.microsoft.com/office/powerpoint/2010/main" val="39053399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671CF1-7A0B-4977-B882-0C732BD8AAC0}" type="datetimeFigureOut">
              <a:rPr lang="en-US" smtClean="0"/>
              <a:t>3/2/2021</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0D15C068-5EE7-48D2-93A4-95B3119A2170}" type="slidenum">
              <a:rPr lang="en-US" smtClean="0"/>
              <a:t>‹#›</a:t>
            </a:fld>
            <a:endParaRPr lang="en-US"/>
          </a:p>
        </p:txBody>
      </p:sp>
    </p:spTree>
    <p:extLst>
      <p:ext uri="{BB962C8B-B14F-4D97-AF65-F5344CB8AC3E}">
        <p14:creationId xmlns:p14="http://schemas.microsoft.com/office/powerpoint/2010/main" val="11406736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F671CF1-7A0B-4977-B882-0C732BD8AAC0}" type="datetimeFigureOut">
              <a:rPr lang="en-US" smtClean="0"/>
              <a:t>3/2/2021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0D15C068-5EE7-48D2-93A4-95B3119A2170}" type="slidenum">
              <a:rPr lang="en-US" smtClean="0"/>
              <a:t>‹#›</a:t>
            </a:fld>
            <a:endParaRPr lang="en-US"/>
          </a:p>
        </p:txBody>
      </p:sp>
    </p:spTree>
    <p:extLst>
      <p:ext uri="{BB962C8B-B14F-4D97-AF65-F5344CB8AC3E}">
        <p14:creationId xmlns:p14="http://schemas.microsoft.com/office/powerpoint/2010/main" val="4182403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DF671CF1-7A0B-4977-B882-0C732BD8AAC0}" type="datetimeFigureOut">
              <a:rPr lang="en-US" smtClean="0"/>
              <a:t>3/2/2021</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0D15C068-5EE7-48D2-93A4-95B3119A2170}" type="slidenum">
              <a:rPr lang="en-US" smtClean="0"/>
              <a:t>‹#›</a:t>
            </a:fld>
            <a:endParaRPr lang="en-US"/>
          </a:p>
        </p:txBody>
      </p:sp>
    </p:spTree>
    <p:extLst>
      <p:ext uri="{BB962C8B-B14F-4D97-AF65-F5344CB8AC3E}">
        <p14:creationId xmlns:p14="http://schemas.microsoft.com/office/powerpoint/2010/main" val="88098838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32"/>
            <a:ext cx="2356674" cy="6853285"/>
            <a:chOff x="6627813" y="195454"/>
            <a:chExt cx="1952625" cy="5678297"/>
          </a:xfrm>
        </p:grpSpPr>
        <p:sp>
          <p:nvSpPr>
            <p:cNvPr id="11" name="Freeform 27"/>
            <p:cNvSpPr/>
            <p:nvPr/>
          </p:nvSpPr>
          <p:spPr bwMode="auto">
            <a:xfrm>
              <a:off x="6627813" y="195454"/>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F671CF1-7A0B-4977-B882-0C732BD8AAC0}" type="datetimeFigureOut">
              <a:rPr lang="en-US" smtClean="0"/>
              <a:t>3/2/2021</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0D15C068-5EE7-48D2-93A4-95B3119A2170}" type="slidenum">
              <a:rPr lang="en-US" smtClean="0"/>
              <a:t>‹#›</a:t>
            </a:fld>
            <a:endParaRPr lang="en-US"/>
          </a:p>
        </p:txBody>
      </p:sp>
    </p:spTree>
    <p:extLst>
      <p:ext uri="{BB962C8B-B14F-4D97-AF65-F5344CB8AC3E}">
        <p14:creationId xmlns:p14="http://schemas.microsoft.com/office/powerpoint/2010/main" val="2851969102"/>
      </p:ext>
    </p:extLst>
  </p:cSld>
  <p:clrMap bg1="lt1" tx1="dk1" bg2="lt2" tx2="dk2" accent1="accent1" accent2="accent2" accent3="accent3" accent4="accent4" accent5="accent5" accent6="accent6" hlink="hlink" folHlink="folHlink"/>
  <p:sldLayoutIdLst>
    <p:sldLayoutId id="2147483737" r:id="rId1"/>
    <p:sldLayoutId id="2147483738" r:id="rId2"/>
    <p:sldLayoutId id="2147483739" r:id="rId3"/>
    <p:sldLayoutId id="2147483740" r:id="rId4"/>
    <p:sldLayoutId id="2147483741" r:id="rId5"/>
    <p:sldLayoutId id="2147483742" r:id="rId6"/>
    <p:sldLayoutId id="2147483743" r:id="rId7"/>
    <p:sldLayoutId id="2147483744" r:id="rId8"/>
    <p:sldLayoutId id="2147483745" r:id="rId9"/>
    <p:sldLayoutId id="2147483746" r:id="rId10"/>
    <p:sldLayoutId id="2147483747" r:id="rId11"/>
    <p:sldLayoutId id="2147483748" r:id="rId12"/>
    <p:sldLayoutId id="2147483749" r:id="rId13"/>
    <p:sldLayoutId id="2147483750" r:id="rId14"/>
    <p:sldLayoutId id="2147483751" r:id="rId15"/>
    <p:sldLayoutId id="2147483752"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pPr algn="ctr"/>
            <a:r>
              <a:rPr lang="en-US" dirty="0" smtClean="0"/>
              <a:t>Title slide </a:t>
            </a:r>
            <a:endParaRPr lang="en-US" dirty="0"/>
          </a:p>
        </p:txBody>
      </p:sp>
      <p:sp>
        <p:nvSpPr>
          <p:cNvPr id="5" name="Content Placeholder 4"/>
          <p:cNvSpPr>
            <a:spLocks noGrp="1"/>
          </p:cNvSpPr>
          <p:nvPr>
            <p:ph idx="1"/>
          </p:nvPr>
        </p:nvSpPr>
        <p:spPr/>
        <p:txBody>
          <a:bodyPr>
            <a:normAutofit/>
          </a:bodyPr>
          <a:lstStyle/>
          <a:p>
            <a:pPr algn="ctr"/>
            <a:endParaRPr lang="en-US" dirty="0" smtClean="0"/>
          </a:p>
          <a:p>
            <a:pPr algn="ctr"/>
            <a:endParaRPr lang="en-US" dirty="0"/>
          </a:p>
          <a:p>
            <a:pPr marL="0" indent="0" algn="ctr">
              <a:buNone/>
            </a:pPr>
            <a:r>
              <a:rPr lang="en-US" dirty="0" smtClean="0"/>
              <a:t>Name </a:t>
            </a:r>
          </a:p>
          <a:p>
            <a:pPr marL="0" indent="0" algn="ctr">
              <a:buNone/>
            </a:pPr>
            <a:r>
              <a:rPr lang="en-US" dirty="0" smtClean="0"/>
              <a:t>Institution </a:t>
            </a:r>
          </a:p>
          <a:p>
            <a:pPr marL="0" indent="0" algn="ctr">
              <a:buNone/>
            </a:pPr>
            <a:r>
              <a:rPr lang="en-US" dirty="0" smtClean="0"/>
              <a:t>Course </a:t>
            </a:r>
          </a:p>
          <a:p>
            <a:pPr marL="0" indent="0" algn="ctr">
              <a:buNone/>
            </a:pPr>
            <a:r>
              <a:rPr lang="en-US" dirty="0" smtClean="0"/>
              <a:t>Instructor</a:t>
            </a:r>
          </a:p>
          <a:p>
            <a:pPr marL="0" indent="0" algn="ctr">
              <a:buNone/>
            </a:pPr>
            <a:r>
              <a:rPr lang="en-US" dirty="0" smtClean="0"/>
              <a:t>Date </a:t>
            </a:r>
            <a:endParaRPr lang="en-US" dirty="0"/>
          </a:p>
        </p:txBody>
      </p:sp>
    </p:spTree>
    <p:extLst>
      <p:ext uri="{BB962C8B-B14F-4D97-AF65-F5344CB8AC3E}">
        <p14:creationId xmlns:p14="http://schemas.microsoft.com/office/powerpoint/2010/main" val="172365090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Possible challenges </a:t>
            </a:r>
            <a:endParaRPr lang="en-US" b="1" dirty="0"/>
          </a:p>
        </p:txBody>
      </p:sp>
      <p:sp>
        <p:nvSpPr>
          <p:cNvPr id="3" name="Content Placeholder 2"/>
          <p:cNvSpPr>
            <a:spLocks noGrp="1"/>
          </p:cNvSpPr>
          <p:nvPr>
            <p:ph idx="1"/>
          </p:nvPr>
        </p:nvSpPr>
        <p:spPr/>
        <p:txBody>
          <a:bodyPr>
            <a:normAutofit/>
          </a:bodyPr>
          <a:lstStyle/>
          <a:p>
            <a:r>
              <a:rPr lang="en-US" sz="4400" dirty="0" smtClean="0">
                <a:latin typeface="18thCentury" pitchFamily="2" charset="0"/>
              </a:rPr>
              <a:t>Low technology level </a:t>
            </a:r>
          </a:p>
          <a:p>
            <a:r>
              <a:rPr lang="en-US" sz="4400" dirty="0" smtClean="0">
                <a:latin typeface="18thCentury" pitchFamily="2" charset="0"/>
              </a:rPr>
              <a:t>High cost of innovation </a:t>
            </a:r>
          </a:p>
          <a:p>
            <a:r>
              <a:rPr lang="en-US" sz="4400" dirty="0" smtClean="0">
                <a:latin typeface="18thCentury" pitchFamily="2" charset="0"/>
              </a:rPr>
              <a:t>Change in organizational culture </a:t>
            </a:r>
            <a:endParaRPr lang="en-US" sz="4400" dirty="0">
              <a:latin typeface="18thCentury" pitchFamily="2" charset="0"/>
            </a:endParaRPr>
          </a:p>
        </p:txBody>
      </p:sp>
    </p:spTree>
    <p:extLst>
      <p:ext uri="{BB962C8B-B14F-4D97-AF65-F5344CB8AC3E}">
        <p14:creationId xmlns:p14="http://schemas.microsoft.com/office/powerpoint/2010/main" val="117053287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Possible solutions </a:t>
            </a:r>
            <a:endParaRPr lang="en-US" b="1" dirty="0"/>
          </a:p>
        </p:txBody>
      </p:sp>
      <p:sp>
        <p:nvSpPr>
          <p:cNvPr id="3" name="Content Placeholder 2"/>
          <p:cNvSpPr>
            <a:spLocks noGrp="1"/>
          </p:cNvSpPr>
          <p:nvPr>
            <p:ph idx="1"/>
          </p:nvPr>
        </p:nvSpPr>
        <p:spPr/>
        <p:txBody>
          <a:bodyPr>
            <a:normAutofit/>
          </a:bodyPr>
          <a:lstStyle/>
          <a:p>
            <a:r>
              <a:rPr lang="en-US" sz="4000" dirty="0" smtClean="0"/>
              <a:t>Acquiring new operating capital</a:t>
            </a:r>
          </a:p>
          <a:p>
            <a:r>
              <a:rPr lang="en-US" sz="4000" dirty="0" smtClean="0"/>
              <a:t>Change to a new organizational culture</a:t>
            </a:r>
          </a:p>
          <a:p>
            <a:r>
              <a:rPr lang="en-US" sz="4000" dirty="0" smtClean="0"/>
              <a:t>New resource allocation techniques </a:t>
            </a:r>
            <a:endParaRPr lang="en-US" sz="4000" dirty="0"/>
          </a:p>
        </p:txBody>
      </p:sp>
    </p:spTree>
    <p:extLst>
      <p:ext uri="{BB962C8B-B14F-4D97-AF65-F5344CB8AC3E}">
        <p14:creationId xmlns:p14="http://schemas.microsoft.com/office/powerpoint/2010/main" val="191979717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Subsystems to realign </a:t>
            </a:r>
            <a:endParaRPr lang="en-US" b="1" dirty="0"/>
          </a:p>
        </p:txBody>
      </p:sp>
      <p:sp>
        <p:nvSpPr>
          <p:cNvPr id="3" name="Content Placeholder 2"/>
          <p:cNvSpPr>
            <a:spLocks noGrp="1"/>
          </p:cNvSpPr>
          <p:nvPr>
            <p:ph idx="1"/>
          </p:nvPr>
        </p:nvSpPr>
        <p:spPr/>
        <p:txBody>
          <a:bodyPr>
            <a:normAutofit/>
          </a:bodyPr>
          <a:lstStyle/>
          <a:p>
            <a:r>
              <a:rPr lang="en-US" sz="4400" dirty="0" smtClean="0">
                <a:latin typeface="18thCentury" pitchFamily="2" charset="0"/>
              </a:rPr>
              <a:t>Management </a:t>
            </a:r>
          </a:p>
          <a:p>
            <a:r>
              <a:rPr lang="en-US" sz="4400" dirty="0" smtClean="0">
                <a:latin typeface="18thCentury" pitchFamily="2" charset="0"/>
              </a:rPr>
              <a:t>Technology </a:t>
            </a:r>
          </a:p>
          <a:p>
            <a:r>
              <a:rPr lang="en-US" sz="4400" dirty="0" smtClean="0">
                <a:latin typeface="18thCentury" pitchFamily="2" charset="0"/>
              </a:rPr>
              <a:t>Organizational culture</a:t>
            </a:r>
          </a:p>
          <a:p>
            <a:r>
              <a:rPr lang="en-US" sz="4400" dirty="0" smtClean="0">
                <a:latin typeface="18thCentury" pitchFamily="2" charset="0"/>
              </a:rPr>
              <a:t>Organizational structure and design  </a:t>
            </a:r>
            <a:endParaRPr lang="en-US" sz="4400" dirty="0">
              <a:latin typeface="18thCentury" pitchFamily="2" charset="0"/>
            </a:endParaRPr>
          </a:p>
        </p:txBody>
      </p:sp>
    </p:spTree>
    <p:extLst>
      <p:ext uri="{BB962C8B-B14F-4D97-AF65-F5344CB8AC3E}">
        <p14:creationId xmlns:p14="http://schemas.microsoft.com/office/powerpoint/2010/main" val="28602800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Lessons learned </a:t>
            </a:r>
            <a:endParaRPr lang="en-US" dirty="0"/>
          </a:p>
        </p:txBody>
      </p:sp>
      <p:sp>
        <p:nvSpPr>
          <p:cNvPr id="3" name="Content Placeholder 2"/>
          <p:cNvSpPr>
            <a:spLocks noGrp="1"/>
          </p:cNvSpPr>
          <p:nvPr>
            <p:ph idx="1"/>
          </p:nvPr>
        </p:nvSpPr>
        <p:spPr/>
        <p:txBody>
          <a:bodyPr>
            <a:noAutofit/>
          </a:bodyPr>
          <a:lstStyle/>
          <a:p>
            <a:r>
              <a:rPr lang="en-US" sz="4000" dirty="0" smtClean="0">
                <a:latin typeface="18thCentury" pitchFamily="2" charset="0"/>
              </a:rPr>
              <a:t>Innovation can lead to failure of companies </a:t>
            </a:r>
          </a:p>
          <a:p>
            <a:r>
              <a:rPr lang="en-US" sz="4000" dirty="0" smtClean="0">
                <a:latin typeface="18thCentury" pitchFamily="2" charset="0"/>
              </a:rPr>
              <a:t>Organizational values vision influences decision making in the organization</a:t>
            </a:r>
          </a:p>
          <a:p>
            <a:r>
              <a:rPr lang="en-US" sz="4000" dirty="0" smtClean="0">
                <a:latin typeface="18thCentury" pitchFamily="2" charset="0"/>
              </a:rPr>
              <a:t>Aligning organizational management, culture and technology can promote innovation.</a:t>
            </a:r>
          </a:p>
          <a:p>
            <a:r>
              <a:rPr lang="en-US" sz="4000" dirty="0" smtClean="0">
                <a:latin typeface="18thCentury" pitchFamily="2" charset="0"/>
              </a:rPr>
              <a:t>Innovation changes with consumer preferences </a:t>
            </a:r>
            <a:endParaRPr lang="en-US" sz="4000" dirty="0">
              <a:latin typeface="18thCentury" pitchFamily="2" charset="0"/>
            </a:endParaRPr>
          </a:p>
        </p:txBody>
      </p:sp>
    </p:spTree>
    <p:extLst>
      <p:ext uri="{BB962C8B-B14F-4D97-AF65-F5344CB8AC3E}">
        <p14:creationId xmlns:p14="http://schemas.microsoft.com/office/powerpoint/2010/main" val="380060068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References </a:t>
            </a:r>
            <a:endParaRPr lang="en-US" b="1" dirty="0"/>
          </a:p>
        </p:txBody>
      </p:sp>
      <p:sp>
        <p:nvSpPr>
          <p:cNvPr id="3" name="Content Placeholder 2"/>
          <p:cNvSpPr>
            <a:spLocks noGrp="1"/>
          </p:cNvSpPr>
          <p:nvPr>
            <p:ph idx="1"/>
          </p:nvPr>
        </p:nvSpPr>
        <p:spPr>
          <a:xfrm>
            <a:off x="2589212" y="2169226"/>
            <a:ext cx="8915400" cy="3777622"/>
          </a:xfrm>
        </p:spPr>
        <p:txBody>
          <a:bodyPr>
            <a:normAutofit/>
          </a:bodyPr>
          <a:lstStyle/>
          <a:p>
            <a:r>
              <a:rPr lang="en-US" sz="3200" dirty="0" err="1">
                <a:latin typeface="18thCentury" pitchFamily="2" charset="0"/>
              </a:rPr>
              <a:t>Häikiö</a:t>
            </a:r>
            <a:r>
              <a:rPr lang="en-US" sz="3200" dirty="0">
                <a:latin typeface="18thCentury" pitchFamily="2" charset="0"/>
              </a:rPr>
              <a:t>, M. (</a:t>
            </a:r>
            <a:r>
              <a:rPr lang="en-US" sz="3200" dirty="0" smtClean="0">
                <a:latin typeface="18thCentury" pitchFamily="2" charset="0"/>
              </a:rPr>
              <a:t>2017). </a:t>
            </a:r>
            <a:r>
              <a:rPr lang="en-US" sz="3200" dirty="0">
                <a:latin typeface="18thCentury" pitchFamily="2" charset="0"/>
              </a:rPr>
              <a:t>Nokia-the inside story</a:t>
            </a:r>
            <a:r>
              <a:rPr lang="en-US" sz="3200" dirty="0" smtClean="0">
                <a:latin typeface="18thCentury" pitchFamily="2" charset="0"/>
              </a:rPr>
              <a:t>.</a:t>
            </a:r>
          </a:p>
          <a:p>
            <a:r>
              <a:rPr lang="en-US" sz="3200" dirty="0">
                <a:latin typeface="18thCentury" pitchFamily="2" charset="0"/>
              </a:rPr>
              <a:t>Schein, E. H. </a:t>
            </a:r>
            <a:r>
              <a:rPr lang="en-US" sz="3200" dirty="0" smtClean="0">
                <a:latin typeface="18thCentury" pitchFamily="2" charset="0"/>
              </a:rPr>
              <a:t>(2015</a:t>
            </a:r>
            <a:r>
              <a:rPr lang="en-US" sz="3200" dirty="0">
                <a:latin typeface="18thCentury" pitchFamily="2" charset="0"/>
              </a:rPr>
              <a:t>). Defining organizational culture. </a:t>
            </a:r>
            <a:r>
              <a:rPr lang="en-US" sz="3200" i="1" dirty="0">
                <a:latin typeface="18thCentury" pitchFamily="2" charset="0"/>
              </a:rPr>
              <a:t>Classics of organization theory</a:t>
            </a:r>
            <a:r>
              <a:rPr lang="en-US" sz="3200" dirty="0">
                <a:latin typeface="18thCentury" pitchFamily="2" charset="0"/>
              </a:rPr>
              <a:t>, </a:t>
            </a:r>
            <a:r>
              <a:rPr lang="en-US" sz="3200" i="1" dirty="0">
                <a:latin typeface="18thCentury" pitchFamily="2" charset="0"/>
              </a:rPr>
              <a:t>3</a:t>
            </a:r>
            <a:r>
              <a:rPr lang="en-US" sz="3200" dirty="0">
                <a:latin typeface="18thCentury" pitchFamily="2" charset="0"/>
              </a:rPr>
              <a:t>(1), 490-502.</a:t>
            </a:r>
            <a:endParaRPr lang="en-US" sz="3200" dirty="0" smtClean="0">
              <a:latin typeface="18thCentury" pitchFamily="2" charset="0"/>
            </a:endParaRPr>
          </a:p>
          <a:p>
            <a:r>
              <a:rPr lang="en-US" sz="3200" dirty="0">
                <a:latin typeface="18thCentury" pitchFamily="2" charset="0"/>
              </a:rPr>
              <a:t>Tang, K. N. (2019). Change management. In </a:t>
            </a:r>
            <a:r>
              <a:rPr lang="en-US" sz="3200" i="1" dirty="0">
                <a:latin typeface="18thCentury" pitchFamily="2" charset="0"/>
              </a:rPr>
              <a:t>Leadership and Change Management</a:t>
            </a:r>
            <a:r>
              <a:rPr lang="en-US" sz="3200" dirty="0">
                <a:latin typeface="18thCentury" pitchFamily="2" charset="0"/>
              </a:rPr>
              <a:t> (pp. 47-55). Springer, Singapore.</a:t>
            </a:r>
            <a:endParaRPr lang="en-US" sz="3200" dirty="0">
              <a:latin typeface="18thCentury" pitchFamily="2" charset="0"/>
            </a:endParaRPr>
          </a:p>
        </p:txBody>
      </p:sp>
    </p:spTree>
    <p:extLst>
      <p:ext uri="{BB962C8B-B14F-4D97-AF65-F5344CB8AC3E}">
        <p14:creationId xmlns:p14="http://schemas.microsoft.com/office/powerpoint/2010/main" val="9978972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Nokia</a:t>
            </a:r>
            <a:r>
              <a:rPr lang="en-US" dirty="0" smtClean="0"/>
              <a:t> </a:t>
            </a:r>
            <a:endParaRPr lang="en-US" dirty="0"/>
          </a:p>
        </p:txBody>
      </p:sp>
      <p:sp>
        <p:nvSpPr>
          <p:cNvPr id="3" name="Content Placeholder 2"/>
          <p:cNvSpPr>
            <a:spLocks noGrp="1"/>
          </p:cNvSpPr>
          <p:nvPr>
            <p:ph idx="1"/>
          </p:nvPr>
        </p:nvSpPr>
        <p:spPr>
          <a:xfrm>
            <a:off x="1887794" y="2133600"/>
            <a:ext cx="9616818" cy="3777622"/>
          </a:xfrm>
        </p:spPr>
        <p:txBody>
          <a:bodyPr>
            <a:normAutofit/>
          </a:bodyPr>
          <a:lstStyle/>
          <a:p>
            <a:r>
              <a:rPr lang="en-US" sz="5400" dirty="0" smtClean="0">
                <a:latin typeface="18thCentury" pitchFamily="2" charset="0"/>
              </a:rPr>
              <a:t>Decline in market value </a:t>
            </a:r>
          </a:p>
          <a:p>
            <a:r>
              <a:rPr lang="en-US" sz="5400" dirty="0" smtClean="0">
                <a:latin typeface="18thCentury" pitchFamily="2" charset="0"/>
              </a:rPr>
              <a:t>Once the leading mobile phones seller</a:t>
            </a:r>
          </a:p>
          <a:p>
            <a:r>
              <a:rPr lang="en-US" sz="5400" dirty="0" smtClean="0">
                <a:latin typeface="18thCentury" pitchFamily="2" charset="0"/>
              </a:rPr>
              <a:t>Lost the smartphone battle </a:t>
            </a:r>
          </a:p>
        </p:txBody>
      </p:sp>
    </p:spTree>
    <p:extLst>
      <p:ext uri="{BB962C8B-B14F-4D97-AF65-F5344CB8AC3E}">
        <p14:creationId xmlns:p14="http://schemas.microsoft.com/office/powerpoint/2010/main" val="4068564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b="1" dirty="0"/>
              <a:t>Innovation at Nokia </a:t>
            </a:r>
          </a:p>
        </p:txBody>
      </p:sp>
      <p:sp>
        <p:nvSpPr>
          <p:cNvPr id="3" name="Content Placeholder 2"/>
          <p:cNvSpPr>
            <a:spLocks noGrp="1"/>
          </p:cNvSpPr>
          <p:nvPr>
            <p:ph idx="1"/>
          </p:nvPr>
        </p:nvSpPr>
        <p:spPr/>
        <p:txBody>
          <a:bodyPr>
            <a:noAutofit/>
          </a:bodyPr>
          <a:lstStyle/>
          <a:p>
            <a:r>
              <a:rPr lang="en-US" sz="3200" dirty="0" smtClean="0">
                <a:latin typeface="18thCentury" pitchFamily="2" charset="0"/>
              </a:rPr>
              <a:t>Nokia failed in innovation losing to companies like apple and android</a:t>
            </a:r>
          </a:p>
          <a:p>
            <a:r>
              <a:rPr lang="en-US" sz="3200" dirty="0" smtClean="0">
                <a:latin typeface="18thCentury" pitchFamily="2" charset="0"/>
              </a:rPr>
              <a:t>Lower technology led to lower levels of innovation within the company</a:t>
            </a:r>
          </a:p>
          <a:p>
            <a:r>
              <a:rPr lang="en-US" sz="3200" dirty="0" smtClean="0">
                <a:latin typeface="18thCentury" pitchFamily="2" charset="0"/>
              </a:rPr>
              <a:t>The company wanted to maintain consumer experience</a:t>
            </a:r>
          </a:p>
          <a:p>
            <a:r>
              <a:rPr lang="en-US" sz="3200" dirty="0" smtClean="0">
                <a:latin typeface="18thCentury" pitchFamily="2" charset="0"/>
              </a:rPr>
              <a:t>The company leaders lacked innovative vision </a:t>
            </a:r>
            <a:endParaRPr lang="en-US" sz="3200" dirty="0">
              <a:latin typeface="18thCentury" pitchFamily="2" charset="0"/>
            </a:endParaRPr>
          </a:p>
        </p:txBody>
      </p:sp>
    </p:spTree>
    <p:extLst>
      <p:ext uri="{BB962C8B-B14F-4D97-AF65-F5344CB8AC3E}">
        <p14:creationId xmlns:p14="http://schemas.microsoft.com/office/powerpoint/2010/main" val="37389043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Ramifications</a:t>
            </a:r>
            <a:r>
              <a:rPr lang="en-US" dirty="0" smtClean="0"/>
              <a:t> </a:t>
            </a:r>
            <a:endParaRPr lang="en-US" dirty="0"/>
          </a:p>
        </p:txBody>
      </p:sp>
      <p:sp>
        <p:nvSpPr>
          <p:cNvPr id="3" name="Content Placeholder 2"/>
          <p:cNvSpPr>
            <a:spLocks noGrp="1"/>
          </p:cNvSpPr>
          <p:nvPr>
            <p:ph idx="1"/>
          </p:nvPr>
        </p:nvSpPr>
        <p:spPr/>
        <p:txBody>
          <a:bodyPr/>
          <a:lstStyle/>
          <a:p>
            <a:r>
              <a:rPr lang="en-US" sz="4000" dirty="0" smtClean="0">
                <a:latin typeface="18thCentury" pitchFamily="2" charset="0"/>
              </a:rPr>
              <a:t>Low satisfaction of the consumer</a:t>
            </a:r>
          </a:p>
          <a:p>
            <a:r>
              <a:rPr lang="en-US" sz="4000" dirty="0" smtClean="0">
                <a:latin typeface="18thCentury" pitchFamily="2" charset="0"/>
              </a:rPr>
              <a:t>Lack of market adaptation </a:t>
            </a:r>
          </a:p>
          <a:p>
            <a:r>
              <a:rPr lang="en-US" sz="4000" dirty="0" smtClean="0">
                <a:latin typeface="18thCentury" pitchFamily="2" charset="0"/>
              </a:rPr>
              <a:t>Lack of market competitiveness </a:t>
            </a:r>
          </a:p>
          <a:p>
            <a:r>
              <a:rPr lang="en-US" sz="4000" dirty="0" smtClean="0">
                <a:latin typeface="18thCentury" pitchFamily="2" charset="0"/>
              </a:rPr>
              <a:t>Low growth rate </a:t>
            </a:r>
          </a:p>
          <a:p>
            <a:endParaRPr lang="en-US" dirty="0"/>
          </a:p>
        </p:txBody>
      </p:sp>
    </p:spTree>
    <p:extLst>
      <p:ext uri="{BB962C8B-B14F-4D97-AF65-F5344CB8AC3E}">
        <p14:creationId xmlns:p14="http://schemas.microsoft.com/office/powerpoint/2010/main" val="420249335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Organizational structure and design </a:t>
            </a:r>
            <a:endParaRPr lang="en-US" b="1" dirty="0"/>
          </a:p>
        </p:txBody>
      </p:sp>
      <p:sp>
        <p:nvSpPr>
          <p:cNvPr id="3" name="Content Placeholder 2"/>
          <p:cNvSpPr>
            <a:spLocks noGrp="1"/>
          </p:cNvSpPr>
          <p:nvPr>
            <p:ph idx="1"/>
          </p:nvPr>
        </p:nvSpPr>
        <p:spPr/>
        <p:txBody>
          <a:bodyPr>
            <a:normAutofit/>
          </a:bodyPr>
          <a:lstStyle/>
          <a:p>
            <a:r>
              <a:rPr lang="en-US" sz="4000" dirty="0" smtClean="0">
                <a:latin typeface="18thCentury" pitchFamily="2" charset="0"/>
              </a:rPr>
              <a:t>Fear of innovations within the organization </a:t>
            </a:r>
          </a:p>
          <a:p>
            <a:r>
              <a:rPr lang="en-US" sz="4000" dirty="0" smtClean="0">
                <a:latin typeface="18thCentury" pitchFamily="2" charset="0"/>
              </a:rPr>
              <a:t>Temperamental leaders in the organization </a:t>
            </a:r>
          </a:p>
          <a:p>
            <a:r>
              <a:rPr lang="en-US" sz="4000" dirty="0" smtClean="0">
                <a:latin typeface="18thCentury" pitchFamily="2" charset="0"/>
              </a:rPr>
              <a:t>poor decision making on the inferior Symbian operating system.</a:t>
            </a:r>
          </a:p>
          <a:p>
            <a:r>
              <a:rPr lang="en-US" sz="4000" dirty="0" smtClean="0">
                <a:latin typeface="18thCentury" pitchFamily="2" charset="0"/>
              </a:rPr>
              <a:t>Fear of losing investors support </a:t>
            </a:r>
            <a:endParaRPr lang="en-US" sz="4000" dirty="0">
              <a:latin typeface="18thCentury" pitchFamily="2" charset="0"/>
            </a:endParaRPr>
          </a:p>
        </p:txBody>
      </p:sp>
    </p:spTree>
    <p:extLst>
      <p:ext uri="{BB962C8B-B14F-4D97-AF65-F5344CB8AC3E}">
        <p14:creationId xmlns:p14="http://schemas.microsoft.com/office/powerpoint/2010/main" val="80104388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Organizational culture </a:t>
            </a:r>
            <a:endParaRPr lang="en-US" b="1" dirty="0"/>
          </a:p>
        </p:txBody>
      </p:sp>
      <p:sp>
        <p:nvSpPr>
          <p:cNvPr id="3" name="Content Placeholder 2"/>
          <p:cNvSpPr>
            <a:spLocks noGrp="1"/>
          </p:cNvSpPr>
          <p:nvPr>
            <p:ph idx="1"/>
          </p:nvPr>
        </p:nvSpPr>
        <p:spPr/>
        <p:txBody>
          <a:bodyPr>
            <a:noAutofit/>
          </a:bodyPr>
          <a:lstStyle/>
          <a:p>
            <a:r>
              <a:rPr lang="en-US" sz="4800" dirty="0" smtClean="0">
                <a:latin typeface="18thCentury" pitchFamily="2" charset="0"/>
              </a:rPr>
              <a:t>Low innovative culture in the company</a:t>
            </a:r>
          </a:p>
          <a:p>
            <a:r>
              <a:rPr lang="en-US" sz="4800" dirty="0" smtClean="0">
                <a:latin typeface="18thCentury" pitchFamily="2" charset="0"/>
              </a:rPr>
              <a:t>Need to maintain consumer experience </a:t>
            </a:r>
          </a:p>
          <a:p>
            <a:r>
              <a:rPr lang="en-US" sz="4800" dirty="0" smtClean="0">
                <a:latin typeface="18thCentury" pitchFamily="2" charset="0"/>
              </a:rPr>
              <a:t>Fear of innovative failure </a:t>
            </a:r>
            <a:endParaRPr lang="en-US" sz="4800" dirty="0">
              <a:latin typeface="18thCentury" pitchFamily="2" charset="0"/>
            </a:endParaRPr>
          </a:p>
        </p:txBody>
      </p:sp>
    </p:spTree>
    <p:extLst>
      <p:ext uri="{BB962C8B-B14F-4D97-AF65-F5344CB8AC3E}">
        <p14:creationId xmlns:p14="http://schemas.microsoft.com/office/powerpoint/2010/main" val="38187817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Conscious culture </a:t>
            </a:r>
            <a:endParaRPr lang="en-US" b="1" dirty="0"/>
          </a:p>
        </p:txBody>
      </p:sp>
      <p:sp>
        <p:nvSpPr>
          <p:cNvPr id="3" name="Content Placeholder 2"/>
          <p:cNvSpPr>
            <a:spLocks noGrp="1"/>
          </p:cNvSpPr>
          <p:nvPr>
            <p:ph idx="1"/>
          </p:nvPr>
        </p:nvSpPr>
        <p:spPr/>
        <p:txBody>
          <a:bodyPr>
            <a:noAutofit/>
          </a:bodyPr>
          <a:lstStyle/>
          <a:p>
            <a:r>
              <a:rPr lang="en-US" sz="3600" dirty="0" smtClean="0">
                <a:latin typeface="18thCentury" pitchFamily="2" charset="0"/>
              </a:rPr>
              <a:t>Employee awareness of their roles and responsibilities</a:t>
            </a:r>
          </a:p>
          <a:p>
            <a:r>
              <a:rPr lang="en-US" sz="3600" dirty="0" smtClean="0">
                <a:latin typeface="18thCentury" pitchFamily="2" charset="0"/>
              </a:rPr>
              <a:t>Environmental freedom in the organization for improvement</a:t>
            </a:r>
          </a:p>
          <a:p>
            <a:r>
              <a:rPr lang="en-US" sz="3600" dirty="0" smtClean="0">
                <a:latin typeface="18thCentury" pitchFamily="2" charset="0"/>
              </a:rPr>
              <a:t>Well defined goals and objectives of the company.</a:t>
            </a:r>
          </a:p>
          <a:p>
            <a:pPr lvl="1"/>
            <a:r>
              <a:rPr lang="en-US" sz="3200" dirty="0" smtClean="0">
                <a:latin typeface="18thCentury" pitchFamily="2" charset="0"/>
              </a:rPr>
              <a:t>All activities align to this </a:t>
            </a:r>
            <a:endParaRPr lang="en-US" sz="3200" dirty="0">
              <a:latin typeface="18thCentury" pitchFamily="2" charset="0"/>
            </a:endParaRPr>
          </a:p>
        </p:txBody>
      </p:sp>
    </p:spTree>
    <p:extLst>
      <p:ext uri="{BB962C8B-B14F-4D97-AF65-F5344CB8AC3E}">
        <p14:creationId xmlns:p14="http://schemas.microsoft.com/office/powerpoint/2010/main" val="35304988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smtClean="0"/>
              <a:t>Change plan </a:t>
            </a:r>
            <a:endParaRPr lang="en-US" b="1" dirty="0"/>
          </a:p>
        </p:txBody>
      </p:sp>
      <p:sp>
        <p:nvSpPr>
          <p:cNvPr id="3" name="Content Placeholder 2"/>
          <p:cNvSpPr>
            <a:spLocks noGrp="1"/>
          </p:cNvSpPr>
          <p:nvPr>
            <p:ph idx="1"/>
          </p:nvPr>
        </p:nvSpPr>
        <p:spPr/>
        <p:txBody>
          <a:bodyPr>
            <a:normAutofit/>
          </a:bodyPr>
          <a:lstStyle/>
          <a:p>
            <a:r>
              <a:rPr lang="en-US" sz="3600" dirty="0" smtClean="0">
                <a:latin typeface="18thCentury" pitchFamily="2" charset="0"/>
              </a:rPr>
              <a:t>Change in management </a:t>
            </a:r>
          </a:p>
          <a:p>
            <a:r>
              <a:rPr lang="en-US" sz="3600" dirty="0" smtClean="0">
                <a:latin typeface="18thCentury" pitchFamily="2" charset="0"/>
              </a:rPr>
              <a:t>Create a change vision </a:t>
            </a:r>
          </a:p>
          <a:p>
            <a:r>
              <a:rPr lang="en-US" sz="3600" dirty="0" smtClean="0">
                <a:latin typeface="18thCentury" pitchFamily="2" charset="0"/>
              </a:rPr>
              <a:t>Communicate the idea of change within the organization </a:t>
            </a:r>
          </a:p>
          <a:p>
            <a:r>
              <a:rPr lang="en-US" sz="3600" dirty="0" smtClean="0">
                <a:latin typeface="18thCentury" pitchFamily="2" charset="0"/>
              </a:rPr>
              <a:t>Identify possible technologies to support change </a:t>
            </a:r>
            <a:endParaRPr lang="en-US" sz="3600" dirty="0">
              <a:latin typeface="18thCentury" pitchFamily="2" charset="0"/>
            </a:endParaRPr>
          </a:p>
        </p:txBody>
      </p:sp>
    </p:spTree>
    <p:extLst>
      <p:ext uri="{BB962C8B-B14F-4D97-AF65-F5344CB8AC3E}">
        <p14:creationId xmlns:p14="http://schemas.microsoft.com/office/powerpoint/2010/main" val="334348488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US" sz="4000" b="1" dirty="0" smtClean="0"/>
              <a:t>Change plan: cont.’</a:t>
            </a:r>
            <a:endParaRPr lang="en-US" sz="4000" b="1" dirty="0"/>
          </a:p>
        </p:txBody>
      </p:sp>
      <p:sp>
        <p:nvSpPr>
          <p:cNvPr id="3" name="Content Placeholder 2"/>
          <p:cNvSpPr>
            <a:spLocks noGrp="1"/>
          </p:cNvSpPr>
          <p:nvPr>
            <p:ph idx="1"/>
          </p:nvPr>
        </p:nvSpPr>
        <p:spPr/>
        <p:txBody>
          <a:bodyPr>
            <a:normAutofit/>
          </a:bodyPr>
          <a:lstStyle/>
          <a:p>
            <a:r>
              <a:rPr lang="en-US" sz="4400" dirty="0" smtClean="0">
                <a:latin typeface="18thCentury" pitchFamily="2" charset="0"/>
              </a:rPr>
              <a:t>Identification of  possible obstacles</a:t>
            </a:r>
          </a:p>
          <a:p>
            <a:r>
              <a:rPr lang="en-US" sz="4400" dirty="0" smtClean="0">
                <a:latin typeface="18thCentury" pitchFamily="2" charset="0"/>
              </a:rPr>
              <a:t>Create  short term goals </a:t>
            </a:r>
          </a:p>
          <a:p>
            <a:r>
              <a:rPr lang="en-US" sz="4400" dirty="0" smtClean="0">
                <a:latin typeface="18thCentury" pitchFamily="2" charset="0"/>
              </a:rPr>
              <a:t>Implement the change </a:t>
            </a:r>
            <a:endParaRPr lang="en-US" sz="4400" dirty="0">
              <a:latin typeface="18thCentury" pitchFamily="2" charset="0"/>
            </a:endParaRPr>
          </a:p>
        </p:txBody>
      </p:sp>
    </p:spTree>
    <p:extLst>
      <p:ext uri="{BB962C8B-B14F-4D97-AF65-F5344CB8AC3E}">
        <p14:creationId xmlns:p14="http://schemas.microsoft.com/office/powerpoint/2010/main" val="182999467"/>
      </p:ext>
    </p:extLst>
  </p:cSld>
  <p:clrMapOvr>
    <a:masterClrMapping/>
  </p:clrMapOvr>
</p:sld>
</file>

<file path=ppt/theme/theme1.xml><?xml version="1.0" encoding="utf-8"?>
<a:theme xmlns:a="http://schemas.openxmlformats.org/drawingml/2006/main" name="Wisp">
  <a:themeElements>
    <a:clrScheme name="Wisp">
      <a:dk1>
        <a:sysClr val="windowText" lastClr="000000"/>
      </a:dk1>
      <a:lt1>
        <a:sysClr val="window" lastClr="FFFFFF"/>
      </a:lt1>
      <a:dk2>
        <a:srgbClr val="647252"/>
      </a:dk2>
      <a:lt2>
        <a:srgbClr val="EAE8CF"/>
      </a:lt2>
      <a:accent1>
        <a:srgbClr val="E78712"/>
      </a:accent1>
      <a:accent2>
        <a:srgbClr val="B73C26"/>
      </a:accent2>
      <a:accent3>
        <a:srgbClr val="865331"/>
      </a:accent3>
      <a:accent4>
        <a:srgbClr val="B38648"/>
      </a:accent4>
      <a:accent5>
        <a:srgbClr val="BBB473"/>
      </a:accent5>
      <a:accent6>
        <a:srgbClr val="849276"/>
      </a:accent6>
      <a:hlink>
        <a:srgbClr val="FDAB2A"/>
      </a:hlink>
      <a:folHlink>
        <a:srgbClr val="CCB182"/>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54F6613E-5ED7-40ED-90A8-F639BE712C0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164</TotalTime>
  <Words>1310</Words>
  <Application>Microsoft Office PowerPoint</Application>
  <PresentationFormat>Widescreen</PresentationFormat>
  <Paragraphs>91</Paragraphs>
  <Slides>14</Slides>
  <Notes>12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14</vt:i4>
      </vt:variant>
    </vt:vector>
  </HeadingPairs>
  <TitlesOfParts>
    <vt:vector size="20" baseType="lpstr">
      <vt:lpstr>18thCentury</vt:lpstr>
      <vt:lpstr>Arial</vt:lpstr>
      <vt:lpstr>Calibri</vt:lpstr>
      <vt:lpstr>Century Gothic</vt:lpstr>
      <vt:lpstr>Wingdings 3</vt:lpstr>
      <vt:lpstr>Wisp</vt:lpstr>
      <vt:lpstr>Title slide </vt:lpstr>
      <vt:lpstr>Nokia </vt:lpstr>
      <vt:lpstr>Innovation at Nokia </vt:lpstr>
      <vt:lpstr>Ramifications </vt:lpstr>
      <vt:lpstr>Organizational structure and design </vt:lpstr>
      <vt:lpstr>Organizational culture </vt:lpstr>
      <vt:lpstr>Conscious culture </vt:lpstr>
      <vt:lpstr>Change plan </vt:lpstr>
      <vt:lpstr>Change plan: cont.’</vt:lpstr>
      <vt:lpstr>Possible challenges </vt:lpstr>
      <vt:lpstr>Possible solutions </vt:lpstr>
      <vt:lpstr>Subsystems to realign </vt:lpstr>
      <vt:lpstr>Lessons learned </vt:lpstr>
      <vt:lpstr>References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dc:title>
  <dc:creator>ASUS</dc:creator>
  <cp:lastModifiedBy>ASUS</cp:lastModifiedBy>
  <cp:revision>57</cp:revision>
  <dcterms:created xsi:type="dcterms:W3CDTF">2021-03-02T11:45:14Z</dcterms:created>
  <dcterms:modified xsi:type="dcterms:W3CDTF">2021-03-02T14:34:12Z</dcterms:modified>
</cp:coreProperties>
</file>