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4"/>
  </p:sldMasterIdLst>
  <p:notesMasterIdLst>
    <p:notesMasterId r:id="rId25"/>
  </p:notesMasterIdLst>
  <p:sldIdLst>
    <p:sldId id="257" r:id="rId5"/>
    <p:sldId id="258" r:id="rId6"/>
    <p:sldId id="259" r:id="rId7"/>
    <p:sldId id="277" r:id="rId8"/>
    <p:sldId id="261" r:id="rId9"/>
    <p:sldId id="278" r:id="rId10"/>
    <p:sldId id="263"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64"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88" autoAdjust="0"/>
    <p:restoredTop sz="76148" autoAdjust="0"/>
  </p:normalViewPr>
  <p:slideViewPr>
    <p:cSldViewPr snapToGrid="0">
      <p:cViewPr varScale="1">
        <p:scale>
          <a:sx n="56" d="100"/>
          <a:sy n="56" d="100"/>
        </p:scale>
        <p:origin x="118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D64C63-FDC2-41D1-870E-2990BA710A83}" type="datetimeFigureOut">
              <a:rPr lang="en-US" smtClean="0"/>
              <a:t>1/27/2021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15652D-BD1A-4A8C-B3AF-A9D01CAE0F72}" type="slidenum">
              <a:rPr lang="en-US" smtClean="0"/>
              <a:t>‹#›</a:t>
            </a:fld>
            <a:endParaRPr lang="en-US"/>
          </a:p>
        </p:txBody>
      </p:sp>
    </p:spTree>
    <p:extLst>
      <p:ext uri="{BB962C8B-B14F-4D97-AF65-F5344CB8AC3E}">
        <p14:creationId xmlns:p14="http://schemas.microsoft.com/office/powerpoint/2010/main" val="2114253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15652D-BD1A-4A8C-B3AF-A9D01CAE0F72}" type="slidenum">
              <a:rPr lang="en-US" smtClean="0"/>
              <a:t>1</a:t>
            </a:fld>
            <a:endParaRPr lang="en-US"/>
          </a:p>
        </p:txBody>
      </p:sp>
    </p:spTree>
    <p:extLst>
      <p:ext uri="{BB962C8B-B14F-4D97-AF65-F5344CB8AC3E}">
        <p14:creationId xmlns:p14="http://schemas.microsoft.com/office/powerpoint/2010/main" val="2602715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Nurses play an essential role in healthcare. Therefore, making them comprise of the largest healthcare providers in the United States. Furthermore, professional nurses ensure that patients receive safe and efficient care hence improving their quality of life. This presentation will focus on the ethical issues of professional nursing practice by reviewing the different nursing roles and explaining the future of palliative care. Similarly, another ethical and legal issue presented is the end of life. Nurses utilize more of their time with patients and their families, and through their expertise, they can provide spiritual and psychological support and decrease distress.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B15652D-BD1A-4A8C-B3AF-A9D01CAE0F72}" type="slidenum">
              <a:rPr lang="en-US" smtClean="0"/>
              <a:t>2</a:t>
            </a:fld>
            <a:endParaRPr lang="en-US"/>
          </a:p>
        </p:txBody>
      </p:sp>
    </p:spTree>
    <p:extLst>
      <p:ext uri="{BB962C8B-B14F-4D97-AF65-F5344CB8AC3E}">
        <p14:creationId xmlns:p14="http://schemas.microsoft.com/office/powerpoint/2010/main" val="200357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Palliative care enhances the quality of life for ill individuals and their families by utilizing distinct procedures to predict, treat and avoid suffering. Therefore, nurses will need to provide sensitive, spiritual, and physical sustenance to severely ill patients. According to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Schroeder &amp; Lorenz (2018</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end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of life care should be supportable in all ways by the nurses by providing needs such as physical and psychosocial support. Another way is to be affordable where patients and their families can manage. Best quality end of life should not be hurtful to the patient and understand all individuals concerned.</a:t>
            </a:r>
          </a:p>
          <a:p>
            <a:endParaRPr lang="en-US" dirty="0"/>
          </a:p>
        </p:txBody>
      </p:sp>
      <p:sp>
        <p:nvSpPr>
          <p:cNvPr id="4" name="Slide Number Placeholder 3"/>
          <p:cNvSpPr>
            <a:spLocks noGrp="1"/>
          </p:cNvSpPr>
          <p:nvPr>
            <p:ph type="sldNum" sz="quarter" idx="5"/>
          </p:nvPr>
        </p:nvSpPr>
        <p:spPr/>
        <p:txBody>
          <a:bodyPr/>
          <a:lstStyle/>
          <a:p>
            <a:fld id="{8B15652D-BD1A-4A8C-B3AF-A9D01CAE0F72}" type="slidenum">
              <a:rPr lang="en-US" smtClean="0"/>
              <a:t>3</a:t>
            </a:fld>
            <a:endParaRPr lang="en-US"/>
          </a:p>
        </p:txBody>
      </p:sp>
    </p:spTree>
    <p:extLst>
      <p:ext uri="{BB962C8B-B14F-4D97-AF65-F5344CB8AC3E}">
        <p14:creationId xmlns:p14="http://schemas.microsoft.com/office/powerpoint/2010/main" val="31099759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Nurses have differentiated roles depending on the professional practice they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undertook.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Different positions will require diverse proficiencies. Therefore, a registered nurse is the one who has been licensed by either a nation or state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Schroeder &amp; Lorenz, 2018</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They need to work hand-in-hand with other healthcare professionals and physicians to ensure they recognize and comprehend patient updates and care programs. Advanced practice registered nurses have various education and thus need to meet specifically advanced educational and clinical practices. They offer services to community settings and can vary from preventive care to anesthesia. Palliative care nurses operate in different areas such as clinics and patient homes, thus adapting to fit patients' needs. </a:t>
            </a:r>
          </a:p>
          <a:p>
            <a:endParaRPr lang="en-US" dirty="0"/>
          </a:p>
        </p:txBody>
      </p:sp>
      <p:sp>
        <p:nvSpPr>
          <p:cNvPr id="4" name="Slide Number Placeholder 3"/>
          <p:cNvSpPr>
            <a:spLocks noGrp="1"/>
          </p:cNvSpPr>
          <p:nvPr>
            <p:ph type="sldNum" sz="quarter" idx="5"/>
          </p:nvPr>
        </p:nvSpPr>
        <p:spPr/>
        <p:txBody>
          <a:bodyPr/>
          <a:lstStyle/>
          <a:p>
            <a:fld id="{8B15652D-BD1A-4A8C-B3AF-A9D01CAE0F72}" type="slidenum">
              <a:rPr lang="en-US" smtClean="0"/>
              <a:t>4</a:t>
            </a:fld>
            <a:endParaRPr lang="en-US"/>
          </a:p>
        </p:txBody>
      </p:sp>
    </p:spTree>
    <p:extLst>
      <p:ext uri="{BB962C8B-B14F-4D97-AF65-F5344CB8AC3E}">
        <p14:creationId xmlns:p14="http://schemas.microsoft.com/office/powerpoint/2010/main" val="19528496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Nurses operate in different roles in their workplace, and this will be determined by other professional practices they have undertaken. For example, under the registered nurses (RN), they are responsible for giving emotional sustenance to the ill individuals and family to ensure they feel safe. Since they have the knowledge and relevant information, they also have to teach patients. Furthermore, RN guides patients and their families in case of a specific healthcare scenario. Patients need to be done physical evaluation by RN before they move to a more critical assessment. After treatment, medicine is provided, which will necessitate RN to manage the medication and treatment of patients.</a:t>
            </a:r>
          </a:p>
          <a:p>
            <a:endParaRPr lang="en-US" dirty="0"/>
          </a:p>
        </p:txBody>
      </p:sp>
      <p:sp>
        <p:nvSpPr>
          <p:cNvPr id="4" name="Slide Number Placeholder 3"/>
          <p:cNvSpPr>
            <a:spLocks noGrp="1"/>
          </p:cNvSpPr>
          <p:nvPr>
            <p:ph type="sldNum" sz="quarter" idx="5"/>
          </p:nvPr>
        </p:nvSpPr>
        <p:spPr/>
        <p:txBody>
          <a:bodyPr/>
          <a:lstStyle/>
          <a:p>
            <a:fld id="{8B15652D-BD1A-4A8C-B3AF-A9D01CAE0F72}" type="slidenum">
              <a:rPr lang="en-US" smtClean="0"/>
              <a:t>5</a:t>
            </a:fld>
            <a:endParaRPr lang="en-US"/>
          </a:p>
        </p:txBody>
      </p:sp>
    </p:spTree>
    <p:extLst>
      <p:ext uri="{BB962C8B-B14F-4D97-AF65-F5344CB8AC3E}">
        <p14:creationId xmlns:p14="http://schemas.microsoft.com/office/powerpoint/2010/main" val="17024379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APRNs are essential roles of nursing, and they are also under a different professional practice. They have learned the necessary skills to deliver excellent service to patients with a severe life-limiting disease. Another role of APRN is to provide medication to patients as they know how to administer drugs. Through their clinical statistics knowledge, APRN can produce multifaceted data used to create and execute all-inclusive patient-centered care programs that are intended to improve health, useful ability, and quality of life. The billing process is essential to patient care and may require a billing physician to be available when the service is done; however, the APRN can bill independently.</a:t>
            </a:r>
          </a:p>
          <a:p>
            <a:endParaRPr lang="en-US" dirty="0"/>
          </a:p>
        </p:txBody>
      </p:sp>
      <p:sp>
        <p:nvSpPr>
          <p:cNvPr id="4" name="Slide Number Placeholder 3"/>
          <p:cNvSpPr>
            <a:spLocks noGrp="1"/>
          </p:cNvSpPr>
          <p:nvPr>
            <p:ph type="sldNum" sz="quarter" idx="5"/>
          </p:nvPr>
        </p:nvSpPr>
        <p:spPr/>
        <p:txBody>
          <a:bodyPr/>
          <a:lstStyle/>
          <a:p>
            <a:fld id="{8B15652D-BD1A-4A8C-B3AF-A9D01CAE0F72}" type="slidenum">
              <a:rPr lang="en-US" smtClean="0"/>
              <a:t>6</a:t>
            </a:fld>
            <a:endParaRPr lang="en-US"/>
          </a:p>
        </p:txBody>
      </p:sp>
    </p:spTree>
    <p:extLst>
      <p:ext uri="{BB962C8B-B14F-4D97-AF65-F5344CB8AC3E}">
        <p14:creationId xmlns:p14="http://schemas.microsoft.com/office/powerpoint/2010/main" val="937762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Palliative care nursing is another distinguished role of nursing, and it comprises evaluation, diagnoses, and treatment of individual reactions to the disease. Therefore, while they have a bigger chance in education, medical knowledge, and training, palliative nurses must monitor patients to ensure they get safe and efficient care. They also control and manage medical equipment and pain from patients. Since they can improve their learning experience as advanced practice nurses, they can administer medication to patients. Also, there is no education standard for palliative care nurses and can provide patients with personalized care such as bathing.</a:t>
            </a:r>
          </a:p>
          <a:p>
            <a:endParaRPr lang="en-US" dirty="0"/>
          </a:p>
        </p:txBody>
      </p:sp>
      <p:sp>
        <p:nvSpPr>
          <p:cNvPr id="4" name="Slide Number Placeholder 3"/>
          <p:cNvSpPr>
            <a:spLocks noGrp="1"/>
          </p:cNvSpPr>
          <p:nvPr>
            <p:ph type="sldNum" sz="quarter" idx="5"/>
          </p:nvPr>
        </p:nvSpPr>
        <p:spPr/>
        <p:txBody>
          <a:bodyPr/>
          <a:lstStyle/>
          <a:p>
            <a:fld id="{8B15652D-BD1A-4A8C-B3AF-A9D01CAE0F72}" type="slidenum">
              <a:rPr lang="en-US" smtClean="0"/>
              <a:t>7</a:t>
            </a:fld>
            <a:endParaRPr lang="en-US"/>
          </a:p>
        </p:txBody>
      </p:sp>
    </p:spTree>
    <p:extLst>
      <p:ext uri="{BB962C8B-B14F-4D97-AF65-F5344CB8AC3E}">
        <p14:creationId xmlns:p14="http://schemas.microsoft.com/office/powerpoint/2010/main" val="1529783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Palliative care is essential for all patients with serious diseases. This type of patient care intends to relieve suffering and enhance the quality of life. Therefore, it does not matter the diagnosis and phase of the illness. Palliative care nurses can work in a different environment, and thus, they prefer to take care of patients at their comfort, whether they are at home or work. Patient home is essential for severely ill patients. Patients can also visit the clinics, and they will be treated. Patients can again come to residential hospice and receive specialized caring and acute in-patient amenities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Johnston et al., 2015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8B15652D-BD1A-4A8C-B3AF-A9D01CAE0F72}" type="slidenum">
              <a:rPr lang="en-US" smtClean="0"/>
              <a:t>8</a:t>
            </a:fld>
            <a:endParaRPr lang="en-US"/>
          </a:p>
        </p:txBody>
      </p:sp>
    </p:spTree>
    <p:extLst>
      <p:ext uri="{BB962C8B-B14F-4D97-AF65-F5344CB8AC3E}">
        <p14:creationId xmlns:p14="http://schemas.microsoft.com/office/powerpoint/2010/main" val="3241460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Palliative nurses need to have good communication skills that will allow them to present detailed information to patients who need to know about their health. Patients and families need to be educated about the symptoms and treatments during the end of life. During the end of life, illness development is disturbing and can also be a closeness period. This makes the nurse provide a time for an individual to have an intimate moment in their life. Nurses need to be compassionate about the patient and their family to develop a helpful, credulous association as death nears. </a:t>
            </a:r>
          </a:p>
          <a:p>
            <a:endParaRPr lang="en-US" dirty="0"/>
          </a:p>
        </p:txBody>
      </p:sp>
      <p:sp>
        <p:nvSpPr>
          <p:cNvPr id="4" name="Slide Number Placeholder 3"/>
          <p:cNvSpPr>
            <a:spLocks noGrp="1"/>
          </p:cNvSpPr>
          <p:nvPr>
            <p:ph type="sldNum" sz="quarter" idx="5"/>
          </p:nvPr>
        </p:nvSpPr>
        <p:spPr/>
        <p:txBody>
          <a:bodyPr/>
          <a:lstStyle/>
          <a:p>
            <a:fld id="{8B15652D-BD1A-4A8C-B3AF-A9D01CAE0F72}" type="slidenum">
              <a:rPr lang="en-US" smtClean="0"/>
              <a:t>9</a:t>
            </a:fld>
            <a:endParaRPr lang="en-US"/>
          </a:p>
        </p:txBody>
      </p:sp>
    </p:spTree>
    <p:extLst>
      <p:ext uri="{BB962C8B-B14F-4D97-AF65-F5344CB8AC3E}">
        <p14:creationId xmlns:p14="http://schemas.microsoft.com/office/powerpoint/2010/main" val="3606672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present nurses have significant functions. For example, the primary palliative care nurses have the required expertise and acquittances to deal with dying patients or individuals with severe diseases. Therefore, they can quickly reduce pain from patients and perform symptom evaluation and administration. The specialist palliative care comprises RN and APRN who are experts in palliative care, such as unconventional pain and signs evaluation and illnesses' pathophysiology. Correspondingly, these specialized nurses know the communication and counseling of patients. Individuals with life-threatening diseases are taken care of well with these nurses, even though taking care of dying individuals is challenging.</a:t>
            </a:r>
          </a:p>
          <a:p>
            <a:endParaRPr lang="en-US" dirty="0"/>
          </a:p>
        </p:txBody>
      </p:sp>
      <p:sp>
        <p:nvSpPr>
          <p:cNvPr id="4" name="Slide Number Placeholder 3"/>
          <p:cNvSpPr>
            <a:spLocks noGrp="1"/>
          </p:cNvSpPr>
          <p:nvPr>
            <p:ph type="sldNum" sz="quarter" idx="5"/>
          </p:nvPr>
        </p:nvSpPr>
        <p:spPr/>
        <p:txBody>
          <a:bodyPr/>
          <a:lstStyle/>
          <a:p>
            <a:fld id="{8B15652D-BD1A-4A8C-B3AF-A9D01CAE0F72}" type="slidenum">
              <a:rPr lang="en-US" smtClean="0"/>
              <a:t>10</a:t>
            </a:fld>
            <a:endParaRPr lang="en-US"/>
          </a:p>
        </p:txBody>
      </p:sp>
    </p:spTree>
    <p:extLst>
      <p:ext uri="{BB962C8B-B14F-4D97-AF65-F5344CB8AC3E}">
        <p14:creationId xmlns:p14="http://schemas.microsoft.com/office/powerpoint/2010/main" val="1577132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Oncology is a field that deals with the avoidance, diagnosis, and treatment of cancer. Therefore, oncology nurses have been involved in developing fundamental ways of handling cancer patients. Although palliative care has not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being proved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to care for cancer patients, it is argued that early palliative care enhances cancer patients' quality of life. Oncology nurses are essential in their professional practice as they can link the space of continuity while delivering both physical and psychological care to patients during the treatment process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Schroeder &amp; Lorenz, 2018</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Also, they have an exemptional position to promote both ethical and legal requirements of care.</a:t>
            </a:r>
          </a:p>
          <a:p>
            <a:endParaRPr lang="en-US" dirty="0"/>
          </a:p>
        </p:txBody>
      </p:sp>
      <p:sp>
        <p:nvSpPr>
          <p:cNvPr id="4" name="Slide Number Placeholder 3"/>
          <p:cNvSpPr>
            <a:spLocks noGrp="1"/>
          </p:cNvSpPr>
          <p:nvPr>
            <p:ph type="sldNum" sz="quarter" idx="5"/>
          </p:nvPr>
        </p:nvSpPr>
        <p:spPr/>
        <p:txBody>
          <a:bodyPr/>
          <a:lstStyle/>
          <a:p>
            <a:fld id="{8B15652D-BD1A-4A8C-B3AF-A9D01CAE0F72}" type="slidenum">
              <a:rPr lang="en-US" smtClean="0"/>
              <a:t>11</a:t>
            </a:fld>
            <a:endParaRPr lang="en-US"/>
          </a:p>
        </p:txBody>
      </p:sp>
    </p:spTree>
    <p:extLst>
      <p:ext uri="{BB962C8B-B14F-4D97-AF65-F5344CB8AC3E}">
        <p14:creationId xmlns:p14="http://schemas.microsoft.com/office/powerpoint/2010/main" val="28897534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HPNA provides palliative care certifications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to nurses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are essential in disseminating essential knowledge to patients and their families. Therefore, they need to have proper skills. Education is thus the critical part of safe and effective care. This is enhanced by implementing End-of-Life Nursing Education Consortium (ELNEC) curricula as the usual education. The curricula are offered in ninety countries around the world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Schroeder &amp; Lorenz, 2018</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However, palliative care can be learned from different other institutions, such as enrolling in colleges that offer online and classroom certification. Stanford is also offering online resources for palliative care to international students. All this is to enhance the skills of palliative care nurses.</a:t>
            </a:r>
          </a:p>
          <a:p>
            <a:endParaRPr lang="en-US" dirty="0"/>
          </a:p>
        </p:txBody>
      </p:sp>
      <p:sp>
        <p:nvSpPr>
          <p:cNvPr id="4" name="Slide Number Placeholder 3"/>
          <p:cNvSpPr>
            <a:spLocks noGrp="1"/>
          </p:cNvSpPr>
          <p:nvPr>
            <p:ph type="sldNum" sz="quarter" idx="5"/>
          </p:nvPr>
        </p:nvSpPr>
        <p:spPr/>
        <p:txBody>
          <a:bodyPr/>
          <a:lstStyle/>
          <a:p>
            <a:fld id="{8B15652D-BD1A-4A8C-B3AF-A9D01CAE0F72}" type="slidenum">
              <a:rPr lang="en-US" smtClean="0"/>
              <a:t>12</a:t>
            </a:fld>
            <a:endParaRPr lang="en-US"/>
          </a:p>
        </p:txBody>
      </p:sp>
    </p:spTree>
    <p:extLst>
      <p:ext uri="{BB962C8B-B14F-4D97-AF65-F5344CB8AC3E}">
        <p14:creationId xmlns:p14="http://schemas.microsoft.com/office/powerpoint/2010/main" val="29360163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On certain occasions, physicians may decide to work on their own, and thus they have the ability and are allowed to do so. As described in the Education Nurture Advice before Life Ends (ENABLED) studies, the ENABLED studies have presented the best quality evidence. The study comprises four sitting sessions and a minimum of one month trial with ill individuals and caregivers until death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Schroeder &amp; Lorenz, 2018</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four sittings have concentrated on physicians' communication skills, appropriate challenges in life quality, and utilized practical evaluation and avoidance. Physicians need to recognize the payback of quality of life and the difficulties of imposing depression on patients.</a:t>
            </a:r>
          </a:p>
          <a:p>
            <a:endParaRPr lang="en-US" dirty="0"/>
          </a:p>
        </p:txBody>
      </p:sp>
      <p:sp>
        <p:nvSpPr>
          <p:cNvPr id="4" name="Slide Number Placeholder 3"/>
          <p:cNvSpPr>
            <a:spLocks noGrp="1"/>
          </p:cNvSpPr>
          <p:nvPr>
            <p:ph type="sldNum" sz="quarter" idx="5"/>
          </p:nvPr>
        </p:nvSpPr>
        <p:spPr/>
        <p:txBody>
          <a:bodyPr/>
          <a:lstStyle/>
          <a:p>
            <a:fld id="{8B15652D-BD1A-4A8C-B3AF-A9D01CAE0F72}" type="slidenum">
              <a:rPr lang="en-US" smtClean="0"/>
              <a:t>13</a:t>
            </a:fld>
            <a:endParaRPr lang="en-US"/>
          </a:p>
        </p:txBody>
      </p:sp>
    </p:spTree>
    <p:extLst>
      <p:ext uri="{BB962C8B-B14F-4D97-AF65-F5344CB8AC3E}">
        <p14:creationId xmlns:p14="http://schemas.microsoft.com/office/powerpoint/2010/main" val="34507741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Health care is an essential part of saving lives; therefore, transitions must change every time by adapting to the changing working environment and effective patient care strategies. APRN is involved in performing evaluations and interventions of illness procedures. Therefore, through this, patient-nurse relationship is developed, and safe changes and patient independence are encouraged as both the patient and family members are given a chance to participate in creating a care program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Mills et al., 2017</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Therapeutic care has also concentrated on cure-oriented strategy, which is inadequate as it deals with episodic diseases; therefore, changes are essential to integrate cure-oriented technique with palliative care.</a:t>
            </a:r>
          </a:p>
          <a:p>
            <a:endParaRPr lang="en-US" dirty="0"/>
          </a:p>
        </p:txBody>
      </p:sp>
      <p:sp>
        <p:nvSpPr>
          <p:cNvPr id="4" name="Slide Number Placeholder 3"/>
          <p:cNvSpPr>
            <a:spLocks noGrp="1"/>
          </p:cNvSpPr>
          <p:nvPr>
            <p:ph type="sldNum" sz="quarter" idx="5"/>
          </p:nvPr>
        </p:nvSpPr>
        <p:spPr/>
        <p:txBody>
          <a:bodyPr/>
          <a:lstStyle/>
          <a:p>
            <a:fld id="{8B15652D-BD1A-4A8C-B3AF-A9D01CAE0F72}" type="slidenum">
              <a:rPr lang="en-US" smtClean="0"/>
              <a:t>14</a:t>
            </a:fld>
            <a:endParaRPr lang="en-US"/>
          </a:p>
        </p:txBody>
      </p:sp>
    </p:spTree>
    <p:extLst>
      <p:ext uri="{BB962C8B-B14F-4D97-AF65-F5344CB8AC3E}">
        <p14:creationId xmlns:p14="http://schemas.microsoft.com/office/powerpoint/2010/main" val="9661230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Individuals with end-of-life diseases tend to stay at home to relax and enjoy their last days with their family members. Therefore, as palliative nurses, they need to be available and provide emotional support and care needed to enhance life quality. Palliative care delivers care to patients using a developed delivery process, and this will require them to offer care based on patient’s comfort. This will require the utilization of a collaborative partnership as more professionals are available such as social workers and other clinicians. Nurses help in organizations and managing care at home, thus maintaining patient’s quality of life. </a:t>
            </a:r>
          </a:p>
          <a:p>
            <a:endParaRPr lang="en-US" dirty="0"/>
          </a:p>
        </p:txBody>
      </p:sp>
      <p:sp>
        <p:nvSpPr>
          <p:cNvPr id="4" name="Slide Number Placeholder 3"/>
          <p:cNvSpPr>
            <a:spLocks noGrp="1"/>
          </p:cNvSpPr>
          <p:nvPr>
            <p:ph type="sldNum" sz="quarter" idx="5"/>
          </p:nvPr>
        </p:nvSpPr>
        <p:spPr/>
        <p:txBody>
          <a:bodyPr/>
          <a:lstStyle/>
          <a:p>
            <a:fld id="{8B15652D-BD1A-4A8C-B3AF-A9D01CAE0F72}" type="slidenum">
              <a:rPr lang="en-US" smtClean="0"/>
              <a:t>15</a:t>
            </a:fld>
            <a:endParaRPr lang="en-US"/>
          </a:p>
        </p:txBody>
      </p:sp>
    </p:spTree>
    <p:extLst>
      <p:ext uri="{BB962C8B-B14F-4D97-AF65-F5344CB8AC3E}">
        <p14:creationId xmlns:p14="http://schemas.microsoft.com/office/powerpoint/2010/main" val="3018690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Home visits are essential for enhancing patients' quality of life, especially if they are suffering from severe end of life disease. Therefore, palliative care provides professional consultations at home and this comprises some of the intricate organization and symptom administration and end of life care. Furthermore, home visits is used to reduce time wastage as the nurse will have to come and find the patient, not the other way. Home-based palliative care can be used in different areas, including office visits. Also, different nurse professionals can work together, such as APRN and RN as well as social workers can unite to enhance patients’ medications.</a:t>
            </a:r>
          </a:p>
          <a:p>
            <a:endParaRPr lang="en-US" dirty="0"/>
          </a:p>
        </p:txBody>
      </p:sp>
      <p:sp>
        <p:nvSpPr>
          <p:cNvPr id="4" name="Slide Number Placeholder 3"/>
          <p:cNvSpPr>
            <a:spLocks noGrp="1"/>
          </p:cNvSpPr>
          <p:nvPr>
            <p:ph type="sldNum" sz="quarter" idx="5"/>
          </p:nvPr>
        </p:nvSpPr>
        <p:spPr/>
        <p:txBody>
          <a:bodyPr/>
          <a:lstStyle/>
          <a:p>
            <a:fld id="{8B15652D-BD1A-4A8C-B3AF-A9D01CAE0F72}" type="slidenum">
              <a:rPr lang="en-US" smtClean="0"/>
              <a:t>16</a:t>
            </a:fld>
            <a:endParaRPr lang="en-US"/>
          </a:p>
        </p:txBody>
      </p:sp>
    </p:spTree>
    <p:extLst>
      <p:ext uri="{BB962C8B-B14F-4D97-AF65-F5344CB8AC3E}">
        <p14:creationId xmlns:p14="http://schemas.microsoft.com/office/powerpoint/2010/main" val="157913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ome-based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palliative care is critical to patients with end-of-life illness. However, palliative care has more benefits to the patient and the family than hospital visits. First, palliative care is based on providing relief to the patient, and thus it has organized care to ensure the patient is satisfied. Also, since there is limited movement, there will be reduced cost and shortened hospital stay. More patients will prefer to stay at home than in the hospital to be cared for with their families. Patients with chronic conditions who require disease administration will also be taken care of well and reduced acute care visits.</a:t>
            </a:r>
          </a:p>
          <a:p>
            <a:endParaRPr lang="en-US" dirty="0"/>
          </a:p>
        </p:txBody>
      </p:sp>
      <p:sp>
        <p:nvSpPr>
          <p:cNvPr id="4" name="Slide Number Placeholder 3"/>
          <p:cNvSpPr>
            <a:spLocks noGrp="1"/>
          </p:cNvSpPr>
          <p:nvPr>
            <p:ph type="sldNum" sz="quarter" idx="5"/>
          </p:nvPr>
        </p:nvSpPr>
        <p:spPr/>
        <p:txBody>
          <a:bodyPr/>
          <a:lstStyle/>
          <a:p>
            <a:fld id="{8B15652D-BD1A-4A8C-B3AF-A9D01CAE0F72}" type="slidenum">
              <a:rPr lang="en-US" smtClean="0"/>
              <a:t>17</a:t>
            </a:fld>
            <a:endParaRPr lang="en-US"/>
          </a:p>
        </p:txBody>
      </p:sp>
    </p:spTree>
    <p:extLst>
      <p:ext uri="{BB962C8B-B14F-4D97-AF65-F5344CB8AC3E}">
        <p14:creationId xmlns:p14="http://schemas.microsoft.com/office/powerpoint/2010/main" val="6718674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Telehealth</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utilization has boosted healthcare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delivery.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Nurses utilize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telephone and the internet to share medical information, monitor patient health status, and deliver remote medical processes and evaluations. Similarly, telehealth has resulted in enhanced clinical results due to real-time monitoring of patient health status. Also, improved patient satisfaction can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get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education through telehealth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Schroeder &amp; Lorenz, 2018</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There are decreased rates of hospitalization as patient evaluation can be done at the comfort of their home.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Last but not least, nurse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and patients interact in real-time using different technologies simultaneously, such as audio and video conferencing.</a:t>
            </a:r>
          </a:p>
          <a:p>
            <a:endParaRPr lang="en-US" dirty="0"/>
          </a:p>
        </p:txBody>
      </p:sp>
      <p:sp>
        <p:nvSpPr>
          <p:cNvPr id="4" name="Slide Number Placeholder 3"/>
          <p:cNvSpPr>
            <a:spLocks noGrp="1"/>
          </p:cNvSpPr>
          <p:nvPr>
            <p:ph type="sldNum" sz="quarter" idx="5"/>
          </p:nvPr>
        </p:nvSpPr>
        <p:spPr/>
        <p:txBody>
          <a:bodyPr/>
          <a:lstStyle/>
          <a:p>
            <a:fld id="{8B15652D-BD1A-4A8C-B3AF-A9D01CAE0F72}" type="slidenum">
              <a:rPr lang="en-US" smtClean="0"/>
              <a:t>18</a:t>
            </a:fld>
            <a:endParaRPr lang="en-US"/>
          </a:p>
        </p:txBody>
      </p:sp>
    </p:spTree>
    <p:extLst>
      <p:ext uri="{BB962C8B-B14F-4D97-AF65-F5344CB8AC3E}">
        <p14:creationId xmlns:p14="http://schemas.microsoft.com/office/powerpoint/2010/main" val="4321699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Nurses are very critical professionals in healthcare professionals. Therefore, they can work as palliative care proficiencies of individual physicians. However, professional nursing practice is required to enhance the patient’s quality of life. Patients with end-of-life illness like to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stay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home and thus critical in using palliative care as it focuses on relieving pain. Home-based palliative care allows the collaboration of different healthcare professionals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to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work together, such as clinicians, nurses, and social workers, in enhancing patients care. Similarly, technology development has immensely changed the nursing working procedures, as medical information can easily be shared and monitored. Clinical results have increased hence improved care delivery.</a:t>
            </a:r>
          </a:p>
          <a:p>
            <a:endParaRPr lang="en-US" dirty="0"/>
          </a:p>
        </p:txBody>
      </p:sp>
      <p:sp>
        <p:nvSpPr>
          <p:cNvPr id="4" name="Slide Number Placeholder 3"/>
          <p:cNvSpPr>
            <a:spLocks noGrp="1"/>
          </p:cNvSpPr>
          <p:nvPr>
            <p:ph type="sldNum" sz="quarter" idx="5"/>
          </p:nvPr>
        </p:nvSpPr>
        <p:spPr/>
        <p:txBody>
          <a:bodyPr/>
          <a:lstStyle/>
          <a:p>
            <a:fld id="{8B15652D-BD1A-4A8C-B3AF-A9D01CAE0F72}" type="slidenum">
              <a:rPr lang="en-US" smtClean="0"/>
              <a:t>19</a:t>
            </a:fld>
            <a:endParaRPr lang="en-US"/>
          </a:p>
        </p:txBody>
      </p:sp>
    </p:spTree>
    <p:extLst>
      <p:ext uri="{BB962C8B-B14F-4D97-AF65-F5344CB8AC3E}">
        <p14:creationId xmlns:p14="http://schemas.microsoft.com/office/powerpoint/2010/main" val="6243132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15652D-BD1A-4A8C-B3AF-A9D01CAE0F72}" type="slidenum">
              <a:rPr lang="en-US" smtClean="0"/>
              <a:t>20</a:t>
            </a:fld>
            <a:endParaRPr lang="en-US"/>
          </a:p>
        </p:txBody>
      </p:sp>
    </p:spTree>
    <p:extLst>
      <p:ext uri="{BB962C8B-B14F-4D97-AF65-F5344CB8AC3E}">
        <p14:creationId xmlns:p14="http://schemas.microsoft.com/office/powerpoint/2010/main" val="2116068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xmlns="" id="{7FA0ACE7-29A8-47D3-A7D9-257B711D8023}"/>
              </a:ext>
            </a:extLst>
          </p:cNvPr>
          <p:cNvSpPr>
            <a:spLocks noGrp="1"/>
          </p:cNvSpPr>
          <p:nvPr>
            <p:ph type="dt" sz="half" idx="10"/>
          </p:nvPr>
        </p:nvSpPr>
        <p:spPr/>
        <p:txBody>
          <a:bodyPr/>
          <a:lstStyle/>
          <a:p>
            <a:fld id="{ED291B17-9318-49DB-B28B-6E5994AE9581}" type="datetime1">
              <a:rPr lang="en-US" smtClean="0"/>
              <a:t>1/27/2021</a:t>
            </a:fld>
            <a:endParaRPr lang="en-US" dirty="0"/>
          </a:p>
        </p:txBody>
      </p:sp>
      <p:sp>
        <p:nvSpPr>
          <p:cNvPr id="9" name="Footer Placeholder 8">
            <a:extLst>
              <a:ext uri="{FF2B5EF4-FFF2-40B4-BE49-F238E27FC236}">
                <a16:creationId xmlns:a16="http://schemas.microsoft.com/office/drawing/2014/main" xmlns=""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xmlns=""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90017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xmlns="" id="{770E6237-3456-439F-802D-3BA93FC7E3E5}"/>
              </a:ext>
            </a:extLst>
          </p:cNvPr>
          <p:cNvSpPr>
            <a:spLocks noGrp="1"/>
          </p:cNvSpPr>
          <p:nvPr>
            <p:ph type="dt" sz="half" idx="10"/>
          </p:nvPr>
        </p:nvSpPr>
        <p:spPr/>
        <p:txBody>
          <a:bodyPr/>
          <a:lstStyle/>
          <a:p>
            <a:fld id="{78DD82B9-B8EE-4375-B6FF-88FA6ABB15D9}" type="datetime1">
              <a:rPr lang="en-US" smtClean="0"/>
              <a:t>1/27/2021</a:t>
            </a:fld>
            <a:endParaRPr lang="en-US" dirty="0"/>
          </a:p>
        </p:txBody>
      </p:sp>
      <p:sp>
        <p:nvSpPr>
          <p:cNvPr id="9" name="Footer Placeholder 8">
            <a:extLst>
              <a:ext uri="{FF2B5EF4-FFF2-40B4-BE49-F238E27FC236}">
                <a16:creationId xmlns:a16="http://schemas.microsoft.com/office/drawing/2014/main" xmlns=""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xmlns=""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52443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xmlns="" id="{61582016-5696-4A93-887F-BBB3B9002FE5}"/>
              </a:ext>
            </a:extLst>
          </p:cNvPr>
          <p:cNvSpPr>
            <a:spLocks noGrp="1"/>
          </p:cNvSpPr>
          <p:nvPr>
            <p:ph type="dt" sz="half" idx="10"/>
          </p:nvPr>
        </p:nvSpPr>
        <p:spPr/>
        <p:txBody>
          <a:bodyPr/>
          <a:lstStyle/>
          <a:p>
            <a:fld id="{B2497495-0637-405E-AE64-5CC7506D51F5}" type="datetime1">
              <a:rPr lang="en-US" smtClean="0"/>
              <a:t>1/27/2021</a:t>
            </a:fld>
            <a:endParaRPr lang="en-US" dirty="0"/>
          </a:p>
        </p:txBody>
      </p:sp>
      <p:sp>
        <p:nvSpPr>
          <p:cNvPr id="9" name="Footer Placeholder 8">
            <a:extLst>
              <a:ext uri="{FF2B5EF4-FFF2-40B4-BE49-F238E27FC236}">
                <a16:creationId xmlns:a16="http://schemas.microsoft.com/office/drawing/2014/main" xmlns=""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xmlns=""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6680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1/27/2021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83323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1/27/2021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48046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1/27/2021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36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1/27/2021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494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xmlns=""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1/27/2021</a:t>
            </a:fld>
            <a:endParaRPr lang="en-US" dirty="0"/>
          </a:p>
        </p:txBody>
      </p:sp>
      <p:sp>
        <p:nvSpPr>
          <p:cNvPr id="10" name="Footer Placeholder 9">
            <a:extLst>
              <a:ext uri="{FF2B5EF4-FFF2-40B4-BE49-F238E27FC236}">
                <a16:creationId xmlns:a16="http://schemas.microsoft.com/office/drawing/2014/main" xmlns=""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xmlns=""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261766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1/27/2021</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73289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1/27/2021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83591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xmlns=""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xmlns=""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xmlns=""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xmlns="" id="{5C74A470-3BD3-4F33-80E5-67E6E87FCBE7}"/>
              </a:ext>
            </a:extLst>
          </p:cNvPr>
          <p:cNvSpPr>
            <a:spLocks noGrp="1"/>
          </p:cNvSpPr>
          <p:nvPr>
            <p:ph type="dt" sz="half" idx="10"/>
          </p:nvPr>
        </p:nvSpPr>
        <p:spPr/>
        <p:txBody>
          <a:bodyPr/>
          <a:lstStyle/>
          <a:p>
            <a:fld id="{ED291B17-9318-49DB-B28B-6E5994AE9581}" type="datetime1">
              <a:rPr lang="en-US" smtClean="0"/>
              <a:t>1/27/2021</a:t>
            </a:fld>
            <a:endParaRPr lang="en-US" dirty="0"/>
          </a:p>
        </p:txBody>
      </p:sp>
      <p:sp>
        <p:nvSpPr>
          <p:cNvPr id="12" name="Footer Placeholder 11">
            <a:extLst>
              <a:ext uri="{FF2B5EF4-FFF2-40B4-BE49-F238E27FC236}">
                <a16:creationId xmlns:a16="http://schemas.microsoft.com/office/drawing/2014/main" xmlns=""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xmlns=""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88849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1/27/2021</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00089789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11" r:id="rId5"/>
    <p:sldLayoutId id="2147483760" r:id="rId6"/>
    <p:sldLayoutId id="2147483762" r:id="rId7"/>
    <p:sldLayoutId id="2147483706" r:id="rId8"/>
    <p:sldLayoutId id="2147483709" r:id="rId9"/>
    <p:sldLayoutId id="2147483707" r:id="rId10"/>
    <p:sldLayoutId id="2147483708" r:id="rId11"/>
  </p:sldLayoutIdLst>
  <p:hf sldNum="0"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xmlns="" id="{D6D7A0BC-0046-4CAA-8E7F-DCAFE511EA0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1C21E816-31F5-48BB-BD02-D15F2F18B48A}"/>
              </a:ext>
            </a:extLst>
          </p:cNvPr>
          <p:cNvSpPr>
            <a:spLocks noGrp="1"/>
          </p:cNvSpPr>
          <p:nvPr>
            <p:ph type="ctrTitle"/>
          </p:nvPr>
        </p:nvSpPr>
        <p:spPr>
          <a:xfrm>
            <a:off x="581191" y="1020431"/>
            <a:ext cx="10993549" cy="1475013"/>
          </a:xfrm>
        </p:spPr>
        <p:txBody>
          <a:bodyPr>
            <a:normAutofit/>
          </a:bodyPr>
          <a:lstStyle/>
          <a:p>
            <a:pPr algn="ctr"/>
            <a:r>
              <a:rPr lang="en-US" sz="1800" dirty="0">
                <a:latin typeface="Times New Roman" panose="02020603050405020304" pitchFamily="18" charset="0"/>
                <a:cs typeface="Times New Roman" panose="02020603050405020304" pitchFamily="18" charset="0"/>
              </a:rPr>
              <a:t>Schroeder, K., &amp; Lorenz, K. (2018). </a:t>
            </a:r>
            <a:r>
              <a:rPr lang="en-US" sz="1800" cap="none" dirty="0" smtClean="0">
                <a:latin typeface="Times New Roman" panose="02020603050405020304" pitchFamily="18" charset="0"/>
                <a:cs typeface="Times New Roman" panose="02020603050405020304" pitchFamily="18" charset="0"/>
              </a:rPr>
              <a:t>Nursing and </a:t>
            </a:r>
            <a:r>
              <a:rPr lang="en-US" sz="1800" cap="none" dirty="0">
                <a:latin typeface="Times New Roman" panose="02020603050405020304" pitchFamily="18" charset="0"/>
                <a:cs typeface="Times New Roman" panose="02020603050405020304" pitchFamily="18" charset="0"/>
              </a:rPr>
              <a:t>t</a:t>
            </a:r>
            <a:r>
              <a:rPr lang="en-US" sz="1800" cap="none" dirty="0" smtClean="0">
                <a:latin typeface="Times New Roman" panose="02020603050405020304" pitchFamily="18" charset="0"/>
                <a:cs typeface="Times New Roman" panose="02020603050405020304" pitchFamily="18" charset="0"/>
              </a:rPr>
              <a:t>he Future of Palliative Care. </a:t>
            </a:r>
            <a:r>
              <a:rPr lang="en-US" sz="1800" i="1" cap="none" dirty="0" smtClean="0">
                <a:latin typeface="Times New Roman" panose="02020603050405020304" pitchFamily="18" charset="0"/>
                <a:cs typeface="Times New Roman" panose="02020603050405020304" pitchFamily="18" charset="0"/>
              </a:rPr>
              <a:t>Asia-pacific Journal of Oncology Nursing</a:t>
            </a:r>
            <a:r>
              <a:rPr lang="en-US" sz="1800" dirty="0" smtClean="0">
                <a:latin typeface="Times New Roman" panose="02020603050405020304" pitchFamily="18" charset="0"/>
                <a:cs typeface="Times New Roman" panose="02020603050405020304" pitchFamily="18" charset="0"/>
              </a:rPr>
              <a:t>,</a:t>
            </a:r>
            <a:r>
              <a:rPr lang="en-US" sz="1800" dirty="0">
                <a:latin typeface="Times New Roman" panose="02020603050405020304" pitchFamily="18" charset="0"/>
                <a:cs typeface="Times New Roman" panose="02020603050405020304" pitchFamily="18" charset="0"/>
              </a:rPr>
              <a:t> </a:t>
            </a:r>
            <a:r>
              <a:rPr lang="en-US" sz="1800" i="1" dirty="0">
                <a:latin typeface="Times New Roman" panose="02020603050405020304" pitchFamily="18" charset="0"/>
                <a:cs typeface="Times New Roman" panose="02020603050405020304" pitchFamily="18" charset="0"/>
              </a:rPr>
              <a:t>5</a:t>
            </a:r>
            <a:r>
              <a:rPr lang="en-US" sz="1800" dirty="0">
                <a:latin typeface="Times New Roman" panose="02020603050405020304" pitchFamily="18" charset="0"/>
                <a:cs typeface="Times New Roman" panose="02020603050405020304" pitchFamily="18" charset="0"/>
              </a:rPr>
              <a:t>(1), 4</a:t>
            </a:r>
            <a:r>
              <a:rPr lang="en-US" sz="1800" dirty="0" smtClean="0">
                <a:latin typeface="Times New Roman" panose="02020603050405020304" pitchFamily="18" charset="0"/>
                <a:cs typeface="Times New Roman" panose="02020603050405020304" pitchFamily="18" charset="0"/>
              </a:rPr>
              <a:t>.</a:t>
            </a:r>
            <a:br>
              <a:rPr lang="en-US" sz="1800" dirty="0" smtClean="0">
                <a:latin typeface="Times New Roman" panose="02020603050405020304" pitchFamily="18" charset="0"/>
                <a:cs typeface="Times New Roman" panose="02020603050405020304" pitchFamily="18" charset="0"/>
              </a:rPr>
            </a:b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cap="none" dirty="0" smtClean="0">
                <a:effectLst/>
                <a:latin typeface="Times New Roman" panose="02020603050405020304" pitchFamily="18" charset="0"/>
                <a:ea typeface="Calibri" panose="020F0502020204030204" pitchFamily="34" charset="0"/>
                <a:cs typeface="Times New Roman" panose="02020603050405020304" pitchFamily="18" charset="0"/>
              </a:rPr>
              <a:t>Name</a:t>
            </a:r>
            <a:br>
              <a:rPr lang="en-US" sz="1800" cap="none" dirty="0" smtClean="0">
                <a:effectLst/>
                <a:latin typeface="Times New Roman" panose="02020603050405020304" pitchFamily="18" charset="0"/>
                <a:ea typeface="Calibri" panose="020F0502020204030204" pitchFamily="34" charset="0"/>
                <a:cs typeface="Times New Roman" panose="02020603050405020304" pitchFamily="18" charset="0"/>
              </a:rPr>
            </a:br>
            <a:r>
              <a:rPr lang="en-US" sz="1800" cap="none" dirty="0" smtClean="0">
                <a:effectLst/>
                <a:latin typeface="Times New Roman" panose="02020603050405020304" pitchFamily="18" charset="0"/>
                <a:ea typeface="Calibri" panose="020F0502020204030204" pitchFamily="34" charset="0"/>
                <a:cs typeface="Times New Roman" panose="02020603050405020304" pitchFamily="18" charset="0"/>
              </a:rPr>
              <a:t>Institution</a:t>
            </a:r>
            <a:r>
              <a:rPr lang="en-US" sz="1400" b="1" cap="none" dirty="0" smtClean="0">
                <a:latin typeface="Times New Roman" panose="02020603050405020304" pitchFamily="18" charset="0"/>
                <a:cs typeface="Times New Roman" panose="02020603050405020304" pitchFamily="18" charset="0"/>
              </a:rPr>
              <a:t/>
            </a:r>
            <a:br>
              <a:rPr lang="en-US" sz="1400" b="1" cap="none" dirty="0" smtClean="0">
                <a:latin typeface="Times New Roman" panose="02020603050405020304" pitchFamily="18" charset="0"/>
                <a:cs typeface="Times New Roman" panose="02020603050405020304" pitchFamily="18" charset="0"/>
              </a:rPr>
            </a:br>
            <a:endParaRPr lang="en-US" sz="1400" b="1" dirty="0">
              <a:latin typeface="Times New Roman" panose="02020603050405020304" pitchFamily="18" charset="0"/>
              <a:cs typeface="Times New Roman" panose="02020603050405020304" pitchFamily="18" charset="0"/>
            </a:endParaRPr>
          </a:p>
        </p:txBody>
      </p:sp>
      <p:sp>
        <p:nvSpPr>
          <p:cNvPr id="20" name="Rectangle 19">
            <a:extLst>
              <a:ext uri="{FF2B5EF4-FFF2-40B4-BE49-F238E27FC236}">
                <a16:creationId xmlns:a16="http://schemas.microsoft.com/office/drawing/2014/main" xmlns="" id="{E7C6334F-6411-41EC-AD7D-179EDD8B5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xmlns="" id="{E6B02CEE-3AF8-4349-9B3E-8970E6DF62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xmlns="" id="{AAA01CF0-3FB5-44EB-B7DE-F2E86374C2F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descr="abstract image">
            <a:extLst>
              <a:ext uri="{FF2B5EF4-FFF2-40B4-BE49-F238E27FC236}">
                <a16:creationId xmlns:a16="http://schemas.microsoft.com/office/drawing/2014/main" xmlns="" id="{F1A8C364-94D4-4630-BAD0-78722F347055}"/>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48733" y="2495444"/>
            <a:ext cx="11260667" cy="3896889"/>
          </a:xfrm>
          <a:prstGeom prst="rect">
            <a:avLst/>
          </a:prstGeom>
        </p:spPr>
      </p:pic>
    </p:spTree>
    <p:extLst>
      <p:ext uri="{BB962C8B-B14F-4D97-AF65-F5344CB8AC3E}">
        <p14:creationId xmlns:p14="http://schemas.microsoft.com/office/powerpoint/2010/main" val="2475805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231599F-BF0E-41C8-BC7C-4684F67800DA}"/>
              </a:ext>
            </a:extLst>
          </p:cNvPr>
          <p:cNvSpPr>
            <a:spLocks noGrp="1"/>
          </p:cNvSpPr>
          <p:nvPr>
            <p:ph idx="1"/>
          </p:nvPr>
        </p:nvSpPr>
        <p:spPr>
          <a:xfrm>
            <a:off x="581192" y="852256"/>
            <a:ext cx="11029615" cy="3941686"/>
          </a:xfrm>
        </p:spPr>
        <p:txBody>
          <a:bodyPr/>
          <a:lstStyle/>
          <a:p>
            <a:pPr lvl="8"/>
            <a:r>
              <a:rPr lang="en-US" sz="4400" dirty="0">
                <a:latin typeface="Times New Roman" panose="02020603050405020304" pitchFamily="18" charset="0"/>
                <a:cs typeface="Times New Roman" panose="02020603050405020304" pitchFamily="18" charset="0"/>
              </a:rPr>
              <a:t>Introduction </a:t>
            </a: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Nurses comprise the largest group in the healthcare industry</a:t>
            </a: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Professional nurses certify safe and effective care to patients</a:t>
            </a: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ethical concern presented is professional nursing practice</a:t>
            </a: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End of life care is also presented</a:t>
            </a: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Different nursing professional is explained with future in palliative care</a:t>
            </a:r>
          </a:p>
          <a:p>
            <a:endParaRPr lang="en-US" dirty="0">
              <a:latin typeface="Times New Roman" panose="02020603050405020304" pitchFamily="18" charset="0"/>
              <a:cs typeface="Times New Roman" panose="02020603050405020304" pitchFamily="18" charset="0"/>
            </a:endParaRPr>
          </a:p>
          <a:p>
            <a:pPr marL="0" indent="0">
              <a:buNone/>
            </a:pPr>
            <a:endParaRPr lang="en-US" dirty="0"/>
          </a:p>
        </p:txBody>
      </p:sp>
      <p:pic>
        <p:nvPicPr>
          <p:cNvPr id="4" name="Picture 3">
            <a:extLst>
              <a:ext uri="{FF2B5EF4-FFF2-40B4-BE49-F238E27FC236}">
                <a16:creationId xmlns:a16="http://schemas.microsoft.com/office/drawing/2014/main" xmlns="" id="{DC1A28A2-270B-49AA-A389-4E4CE92463F8}"/>
              </a:ext>
            </a:extLst>
          </p:cNvPr>
          <p:cNvPicPr>
            <a:picLocks noChangeAspect="1"/>
          </p:cNvPicPr>
          <p:nvPr/>
        </p:nvPicPr>
        <p:blipFill>
          <a:blip r:embed="rId3"/>
          <a:stretch>
            <a:fillRect/>
          </a:stretch>
        </p:blipFill>
        <p:spPr>
          <a:xfrm>
            <a:off x="7620000" y="637310"/>
            <a:ext cx="4572000" cy="6220690"/>
          </a:xfrm>
          <a:prstGeom prst="rect">
            <a:avLst/>
          </a:prstGeom>
        </p:spPr>
      </p:pic>
    </p:spTree>
    <p:extLst>
      <p:ext uri="{BB962C8B-B14F-4D97-AF65-F5344CB8AC3E}">
        <p14:creationId xmlns:p14="http://schemas.microsoft.com/office/powerpoint/2010/main" val="1787603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F875149D-F692-45DA-8324-D5E0193D5F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C0B19935-C760-4698-9DD1-973C8A428D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xmlns="" id="{08990612-E008-4F02-AEBB-B140BE75355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xmlns="" id="{A310A41F-3A14-4150-B6CF-0A577DDDEAD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xmlns="" id="{7B89EEFD-93BC-4ACF-962C-E6279E72B00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61436" y="723899"/>
            <a:ext cx="3703320" cy="5666666"/>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xmlns="" id="{2825DADA-58F7-4D83-ACEC-A8579E870FF7}"/>
              </a:ext>
            </a:extLst>
          </p:cNvPr>
          <p:cNvSpPr>
            <a:spLocks noGrp="1"/>
          </p:cNvSpPr>
          <p:nvPr>
            <p:ph type="title"/>
          </p:nvPr>
        </p:nvSpPr>
        <p:spPr>
          <a:xfrm>
            <a:off x="803189" y="1209184"/>
            <a:ext cx="3089189" cy="4734416"/>
          </a:xfrm>
        </p:spPr>
        <p:txBody>
          <a:bodyPr anchor="ctr">
            <a:normAutofit/>
          </a:bodyPr>
          <a:lstStyle/>
          <a:p>
            <a:r>
              <a:rPr lang="en-US" sz="1800" dirty="0">
                <a:solidFill>
                  <a:schemeClr val="bg1"/>
                </a:solidFill>
                <a:effectLst/>
                <a:latin typeface="Times New Roman" panose="02020603050405020304" pitchFamily="18" charset="0"/>
                <a:ea typeface="Calibri" panose="020F0502020204030204" pitchFamily="34" charset="0"/>
              </a:rPr>
              <a:t>How the end of life should be</a:t>
            </a:r>
            <a:endParaRPr lang="en-US"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8E9AE833-7CCF-49CA-A214-FDAED85FF8F1}"/>
              </a:ext>
            </a:extLst>
          </p:cNvPr>
          <p:cNvSpPr>
            <a:spLocks noGrp="1"/>
          </p:cNvSpPr>
          <p:nvPr>
            <p:ph idx="1"/>
          </p:nvPr>
        </p:nvSpPr>
        <p:spPr>
          <a:xfrm>
            <a:off x="4561870" y="630315"/>
            <a:ext cx="7183597" cy="3785799"/>
          </a:xfrm>
        </p:spPr>
        <p:txBody>
          <a:bodyPr>
            <a:normAutofit/>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Supportable (</a:t>
            </a:r>
            <a:r>
              <a:rPr lang="en-US" sz="18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Schroeder &amp; Lorenz, 2018</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Inexpensive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Best quality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Sympathetic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pPr>
            <a:endParaRPr lang="en-US" sz="1300" dirty="0"/>
          </a:p>
        </p:txBody>
      </p:sp>
    </p:spTree>
    <p:extLst>
      <p:ext uri="{BB962C8B-B14F-4D97-AF65-F5344CB8AC3E}">
        <p14:creationId xmlns:p14="http://schemas.microsoft.com/office/powerpoint/2010/main" val="3213583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AFB5629-FC17-420E-B7B2-D7F00C0E4DB6}"/>
              </a:ext>
            </a:extLst>
          </p:cNvPr>
          <p:cNvPicPr>
            <a:picLocks noChangeAspect="1"/>
          </p:cNvPicPr>
          <p:nvPr/>
        </p:nvPicPr>
        <p:blipFill>
          <a:blip r:embed="rId3"/>
          <a:stretch>
            <a:fillRect/>
          </a:stretch>
        </p:blipFill>
        <p:spPr>
          <a:xfrm>
            <a:off x="1" y="0"/>
            <a:ext cx="12192000" cy="6858000"/>
          </a:xfrm>
          <a:prstGeom prst="rect">
            <a:avLst/>
          </a:prstGeom>
        </p:spPr>
      </p:pic>
      <p:sp>
        <p:nvSpPr>
          <p:cNvPr id="2" name="Title 1">
            <a:extLst>
              <a:ext uri="{FF2B5EF4-FFF2-40B4-BE49-F238E27FC236}">
                <a16:creationId xmlns:a16="http://schemas.microsoft.com/office/drawing/2014/main" xmlns="" id="{FE8A2DA2-726A-4CFF-B3CA-3219F5FB3781}"/>
              </a:ext>
            </a:extLst>
          </p:cNvPr>
          <p:cNvSpPr>
            <a:spLocks noGrp="1"/>
          </p:cNvSpPr>
          <p:nvPr>
            <p:ph type="title"/>
          </p:nvPr>
        </p:nvSpPr>
        <p:spPr/>
        <p:txBody>
          <a:bodyPr/>
          <a:lstStyle/>
          <a:p>
            <a:r>
              <a:rPr lang="en-US" sz="1800" dirty="0">
                <a:solidFill>
                  <a:schemeClr val="bg1"/>
                </a:solidFill>
                <a:effectLst/>
                <a:latin typeface="Times New Roman" panose="02020603050405020304" pitchFamily="18" charset="0"/>
                <a:ea typeface="Calibri" panose="020F0502020204030204" pitchFamily="34" charset="0"/>
              </a:rPr>
              <a:t>distinguished roles of nurses</a:t>
            </a:r>
            <a:endParaRPr lang="en-US" dirty="0">
              <a:solidFill>
                <a:schemeClr val="bg1"/>
              </a:solidFill>
            </a:endParaRPr>
          </a:p>
        </p:txBody>
      </p:sp>
      <p:sp>
        <p:nvSpPr>
          <p:cNvPr id="3" name="Content Placeholder 2">
            <a:extLst>
              <a:ext uri="{FF2B5EF4-FFF2-40B4-BE49-F238E27FC236}">
                <a16:creationId xmlns:a16="http://schemas.microsoft.com/office/drawing/2014/main" xmlns="" id="{48005A19-5C77-4EF9-A662-8324B75B69B3}"/>
              </a:ext>
            </a:extLst>
          </p:cNvPr>
          <p:cNvSpPr>
            <a:spLocks noGrp="1"/>
          </p:cNvSpPr>
          <p:nvPr>
            <p:ph idx="1"/>
          </p:nvPr>
        </p:nvSpPr>
        <p:spPr/>
        <p:txBody>
          <a:bodyPr/>
          <a:lstStyle/>
          <a:p>
            <a:pPr marL="0" marR="0">
              <a:lnSpc>
                <a:spcPct val="107000"/>
              </a:lnSpc>
              <a:spcBef>
                <a:spcPts val="0"/>
              </a:spcBef>
              <a:spcAft>
                <a:spcPts val="80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Registered nurse (</a:t>
            </a:r>
            <a:r>
              <a:rPr lang="en-US" sz="16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Schroeder &amp; Lorenz, 2018</a:t>
            </a: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Advanced practice registered nurse</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Palliative care nurses</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46035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xmlns="" id="{504BED40-EAF7-4E55-AFF7-2CD840EBD3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79D6233-13A1-435D-911B-F0420D55D48C}"/>
              </a:ext>
            </a:extLst>
          </p:cNvPr>
          <p:cNvSpPr>
            <a:spLocks noGrp="1"/>
          </p:cNvSpPr>
          <p:nvPr>
            <p:ph type="title"/>
          </p:nvPr>
        </p:nvSpPr>
        <p:spPr>
          <a:xfrm>
            <a:off x="581193" y="702156"/>
            <a:ext cx="6309003" cy="632122"/>
          </a:xfrm>
        </p:spPr>
        <p:txBody>
          <a:bodyPr>
            <a:normAutofit/>
          </a:bodyPr>
          <a:lstStyle/>
          <a:p>
            <a:pPr algn="ctr"/>
            <a:r>
              <a:rPr lang="en-US" sz="1800" dirty="0">
                <a:effectLst/>
                <a:latin typeface="Times New Roman" panose="02020603050405020304" pitchFamily="18" charset="0"/>
                <a:ea typeface="Calibri" panose="020F0502020204030204" pitchFamily="34" charset="0"/>
              </a:rPr>
              <a:t>registered nurses</a:t>
            </a:r>
            <a:endParaRPr lang="en-US" dirty="0">
              <a:solidFill>
                <a:schemeClr val="tx2"/>
              </a:solidFill>
              <a:latin typeface="Times New Roman" panose="02020603050405020304" pitchFamily="18" charset="0"/>
              <a:cs typeface="Times New Roman" panose="02020603050405020304" pitchFamily="18" charset="0"/>
            </a:endParaRPr>
          </a:p>
        </p:txBody>
      </p:sp>
      <p:sp>
        <p:nvSpPr>
          <p:cNvPr id="17" name="Rectangle 16">
            <a:extLst>
              <a:ext uri="{FF2B5EF4-FFF2-40B4-BE49-F238E27FC236}">
                <a16:creationId xmlns:a16="http://schemas.microsoft.com/office/drawing/2014/main" xmlns="" id="{F367CCF1-BB1E-41CF-8499-94A870C33E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46534" y="457200"/>
            <a:ext cx="66751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xmlns="" id="{1A972C6F-09B3-40F0-AF15-08B93F177039}"/>
              </a:ext>
            </a:extLst>
          </p:cNvPr>
          <p:cNvSpPr>
            <a:spLocks noGrp="1"/>
          </p:cNvSpPr>
          <p:nvPr>
            <p:ph idx="1"/>
          </p:nvPr>
        </p:nvSpPr>
        <p:spPr>
          <a:xfrm>
            <a:off x="581194" y="1334278"/>
            <a:ext cx="6890195" cy="5523722"/>
          </a:xfrm>
        </p:spPr>
        <p:txBody>
          <a:bodyPr>
            <a:normAutofit/>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Offer emotional sustenance to the patients and family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Provide education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Gives advice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Physical evaluation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Medicine and treatment management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pPr>
            <a:endParaRPr lang="en-US" sz="1400" dirty="0">
              <a:solidFill>
                <a:schemeClr val="tx2"/>
              </a:solidFill>
            </a:endParaRPr>
          </a:p>
        </p:txBody>
      </p:sp>
      <p:pic>
        <p:nvPicPr>
          <p:cNvPr id="6" name="Picture 5">
            <a:extLst>
              <a:ext uri="{FF2B5EF4-FFF2-40B4-BE49-F238E27FC236}">
                <a16:creationId xmlns:a16="http://schemas.microsoft.com/office/drawing/2014/main" xmlns="" id="{C4ED5040-28AC-426D-8EA0-9A0C43B7167F}"/>
              </a:ext>
            </a:extLst>
          </p:cNvPr>
          <p:cNvPicPr>
            <a:picLocks noChangeAspect="1"/>
          </p:cNvPicPr>
          <p:nvPr/>
        </p:nvPicPr>
        <p:blipFill>
          <a:blip r:embed="rId3"/>
          <a:stretch>
            <a:fillRect/>
          </a:stretch>
        </p:blipFill>
        <p:spPr>
          <a:xfrm>
            <a:off x="7259782" y="0"/>
            <a:ext cx="4932218" cy="6858000"/>
          </a:xfrm>
          <a:prstGeom prst="rect">
            <a:avLst/>
          </a:prstGeom>
        </p:spPr>
      </p:pic>
    </p:spTree>
    <p:extLst>
      <p:ext uri="{BB962C8B-B14F-4D97-AF65-F5344CB8AC3E}">
        <p14:creationId xmlns:p14="http://schemas.microsoft.com/office/powerpoint/2010/main" val="2076267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1FCD0F-DE97-4605-8D54-B323E0608875}"/>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Advanced Practice Registered Nurse (APRN)</a:t>
            </a:r>
            <a:endParaRPr lang="en-US" dirty="0"/>
          </a:p>
        </p:txBody>
      </p:sp>
      <p:sp>
        <p:nvSpPr>
          <p:cNvPr id="3" name="Content Placeholder 2">
            <a:extLst>
              <a:ext uri="{FF2B5EF4-FFF2-40B4-BE49-F238E27FC236}">
                <a16:creationId xmlns:a16="http://schemas.microsoft.com/office/drawing/2014/main" xmlns="" id="{BB280CE9-6A16-4A87-9F95-E4F244B83449}"/>
              </a:ext>
            </a:extLst>
          </p:cNvPr>
          <p:cNvSpPr>
            <a:spLocks noGrp="1"/>
          </p:cNvSpPr>
          <p:nvPr>
            <p:ph idx="1"/>
          </p:nvPr>
        </p:nvSpPr>
        <p:spPr>
          <a:xfrm>
            <a:off x="581192" y="2340864"/>
            <a:ext cx="6955681" cy="3634486"/>
          </a:xfrm>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Help patients with the solemn life-restrictive disease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Provide medication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Produce intricate data to create and execute a complete patient-centered program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Bill independently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Picture 4">
            <a:extLst>
              <a:ext uri="{FF2B5EF4-FFF2-40B4-BE49-F238E27FC236}">
                <a16:creationId xmlns:a16="http://schemas.microsoft.com/office/drawing/2014/main" xmlns="" id="{8EEAC947-D6B0-442A-A9A6-A8A524DA25A7}"/>
              </a:ext>
            </a:extLst>
          </p:cNvPr>
          <p:cNvPicPr>
            <a:picLocks noChangeAspect="1"/>
          </p:cNvPicPr>
          <p:nvPr/>
        </p:nvPicPr>
        <p:blipFill>
          <a:blip r:embed="rId3"/>
          <a:stretch>
            <a:fillRect/>
          </a:stretch>
        </p:blipFill>
        <p:spPr>
          <a:xfrm>
            <a:off x="7105483" y="702156"/>
            <a:ext cx="5086517" cy="6155844"/>
          </a:xfrm>
          <a:prstGeom prst="rect">
            <a:avLst/>
          </a:prstGeom>
        </p:spPr>
      </p:pic>
    </p:spTree>
    <p:extLst>
      <p:ext uri="{BB962C8B-B14F-4D97-AF65-F5344CB8AC3E}">
        <p14:creationId xmlns:p14="http://schemas.microsoft.com/office/powerpoint/2010/main" val="4197742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B6CBB7-2A3A-4068-B32A-B495D9E34738}"/>
              </a:ext>
            </a:extLst>
          </p:cNvPr>
          <p:cNvSpPr>
            <a:spLocks noGrp="1"/>
          </p:cNvSpPr>
          <p:nvPr>
            <p:ph type="title"/>
          </p:nvPr>
        </p:nvSpPr>
        <p:spPr>
          <a:xfrm>
            <a:off x="3969" y="715249"/>
            <a:ext cx="11029616" cy="566807"/>
          </a:xfrm>
        </p:spPr>
        <p:txBody>
          <a:bodyPr>
            <a:normAutofit/>
          </a:bodyPr>
          <a:lstStyle/>
          <a:p>
            <a:r>
              <a:rPr lang="en-US" sz="1800" dirty="0">
                <a:effectLst/>
                <a:latin typeface="Times New Roman" panose="02020603050405020304" pitchFamily="18" charset="0"/>
                <a:ea typeface="Calibri" panose="020F0502020204030204" pitchFamily="34" charset="0"/>
              </a:rPr>
              <a:t>Palliative Care Nursing</a:t>
            </a:r>
            <a:endParaRPr lang="en-US" dirty="0">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xmlns="" id="{7A4CA679-3546-4E14-8FB8-F57168C376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xmlns="" id="{44D16E90-7C64-4C04-A50A-B866A1A92B4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xmlns="" id="{DBE4DD59-5AA2-46C6-B6A8-9B4C62D1987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xmlns="" id="{160CE81C-67DC-489E-BFFB-877C80B854D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46533" y="2180496"/>
            <a:ext cx="5404639" cy="4045683"/>
          </a:xfrm>
          <a:prstGeom prst="rect">
            <a:avLst/>
          </a:prstGeom>
          <a:solidFill>
            <a:srgbClr val="FFFFFF">
              <a:alpha val="80000"/>
            </a:srgbClr>
          </a:solidFill>
          <a:ln w="38100">
            <a:solidFill>
              <a:srgbClr val="4653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xmlns="" id="{C1EA181A-B4D2-448D-BAEA-5AFB328D7ECD}"/>
              </a:ext>
            </a:extLst>
          </p:cNvPr>
          <p:cNvSpPr>
            <a:spLocks noGrp="1"/>
          </p:cNvSpPr>
          <p:nvPr>
            <p:ph idx="1"/>
          </p:nvPr>
        </p:nvSpPr>
        <p:spPr>
          <a:xfrm>
            <a:off x="6206168" y="1282055"/>
            <a:ext cx="5981863" cy="5445315"/>
          </a:xfrm>
        </p:spPr>
        <p:txBody>
          <a:bodyPr>
            <a:normAutofit/>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Monitor patients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Direct on the use of medication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Manage pain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Offer patients with personalized care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Control equipment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pPr>
            <a:endParaRPr lang="en-US" sz="1200" dirty="0"/>
          </a:p>
        </p:txBody>
      </p:sp>
      <p:pic>
        <p:nvPicPr>
          <p:cNvPr id="6" name="Picture 5">
            <a:extLst>
              <a:ext uri="{FF2B5EF4-FFF2-40B4-BE49-F238E27FC236}">
                <a16:creationId xmlns:a16="http://schemas.microsoft.com/office/drawing/2014/main" xmlns="" id="{D58551AC-9E8D-46B3-B48D-ACFBD813821B}"/>
              </a:ext>
            </a:extLst>
          </p:cNvPr>
          <p:cNvPicPr>
            <a:picLocks noChangeAspect="1"/>
          </p:cNvPicPr>
          <p:nvPr/>
        </p:nvPicPr>
        <p:blipFill>
          <a:blip r:embed="rId3"/>
          <a:stretch>
            <a:fillRect/>
          </a:stretch>
        </p:blipFill>
        <p:spPr>
          <a:xfrm>
            <a:off x="446532" y="2180496"/>
            <a:ext cx="5404639" cy="4045683"/>
          </a:xfrm>
          <a:prstGeom prst="rect">
            <a:avLst/>
          </a:prstGeom>
        </p:spPr>
      </p:pic>
    </p:spTree>
    <p:extLst>
      <p:ext uri="{BB962C8B-B14F-4D97-AF65-F5344CB8AC3E}">
        <p14:creationId xmlns:p14="http://schemas.microsoft.com/office/powerpoint/2010/main" val="3157761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73FBF3-EBA5-40E8-BEE1-F627EFDA53FB}"/>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work Environment for Palliative Care Nursing</a:t>
            </a:r>
            <a:endParaRPr lang="en-US" dirty="0"/>
          </a:p>
        </p:txBody>
      </p:sp>
      <p:sp>
        <p:nvSpPr>
          <p:cNvPr id="3" name="Content Placeholder 2">
            <a:extLst>
              <a:ext uri="{FF2B5EF4-FFF2-40B4-BE49-F238E27FC236}">
                <a16:creationId xmlns:a16="http://schemas.microsoft.com/office/drawing/2014/main" xmlns="" id="{2F5F43B3-25FC-4EC0-ACF4-0634F510FE29}"/>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Patient home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Clinic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Residential hospices (</a:t>
            </a:r>
            <a:r>
              <a:rPr lang="en-US" sz="18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Johnston et al., 2015</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Acute in-patient facilities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20733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8FBA8F5C-D5BF-43E0-A317-FC749CF96BB7}"/>
              </a:ext>
            </a:extLst>
          </p:cNvPr>
          <p:cNvPicPr>
            <a:picLocks noChangeAspect="1"/>
          </p:cNvPicPr>
          <p:nvPr/>
        </p:nvPicPr>
        <p:blipFill>
          <a:blip r:embed="rId3"/>
          <a:stretch>
            <a:fillRect/>
          </a:stretch>
        </p:blipFill>
        <p:spPr>
          <a:xfrm>
            <a:off x="0" y="0"/>
            <a:ext cx="12191999" cy="7740650"/>
          </a:xfrm>
          <a:prstGeom prst="rect">
            <a:avLst/>
          </a:prstGeom>
        </p:spPr>
      </p:pic>
      <p:sp>
        <p:nvSpPr>
          <p:cNvPr id="2" name="Title 1">
            <a:extLst>
              <a:ext uri="{FF2B5EF4-FFF2-40B4-BE49-F238E27FC236}">
                <a16:creationId xmlns:a16="http://schemas.microsoft.com/office/drawing/2014/main" xmlns="" id="{643B8B8E-8F52-4EBB-8D51-12DDB919AF83}"/>
              </a:ext>
            </a:extLst>
          </p:cNvPr>
          <p:cNvSpPr>
            <a:spLocks noGrp="1"/>
          </p:cNvSpPr>
          <p:nvPr>
            <p:ph type="title"/>
          </p:nvPr>
        </p:nvSpPr>
        <p:spPr>
          <a:xfrm>
            <a:off x="220973" y="-594360"/>
            <a:ext cx="11029616" cy="1188720"/>
          </a:xfrm>
        </p:spPr>
        <p:txBody>
          <a:bodyPr/>
          <a:lstStyle/>
          <a:p>
            <a:r>
              <a:rPr lang="en-US" sz="1800" dirty="0">
                <a:solidFill>
                  <a:schemeClr val="bg1"/>
                </a:solidFill>
                <a:effectLst/>
                <a:latin typeface="Times New Roman" panose="02020603050405020304" pitchFamily="18" charset="0"/>
                <a:ea typeface="Calibri" panose="020F0502020204030204" pitchFamily="34" charset="0"/>
              </a:rPr>
              <a:t>Special Skills in Palliative Nursing</a:t>
            </a:r>
            <a:endParaRPr lang="en-US" dirty="0">
              <a:solidFill>
                <a:schemeClr val="bg1"/>
              </a:solidFill>
            </a:endParaRPr>
          </a:p>
        </p:txBody>
      </p:sp>
      <p:sp>
        <p:nvSpPr>
          <p:cNvPr id="3" name="Content Placeholder 2">
            <a:extLst>
              <a:ext uri="{FF2B5EF4-FFF2-40B4-BE49-F238E27FC236}">
                <a16:creationId xmlns:a16="http://schemas.microsoft.com/office/drawing/2014/main" xmlns="" id="{A21F07C1-7AFB-4213-A6E7-67ABC0CFD1AE}"/>
              </a:ext>
            </a:extLst>
          </p:cNvPr>
          <p:cNvSpPr>
            <a:spLocks noGrp="1"/>
          </p:cNvSpPr>
          <p:nvPr>
            <p:ph idx="1"/>
          </p:nvPr>
        </p:nvSpPr>
        <p:spPr>
          <a:xfrm>
            <a:off x="220973" y="1952937"/>
            <a:ext cx="11029615" cy="3634486"/>
          </a:xfrm>
        </p:spPr>
        <p:txBody>
          <a:bodyPr/>
          <a:lstStyle/>
          <a:p>
            <a:pPr marL="0" marR="0">
              <a:lnSpc>
                <a:spcPct val="107000"/>
              </a:lnSpc>
              <a:spcBef>
                <a:spcPts val="0"/>
              </a:spcBef>
              <a:spcAft>
                <a:spcPts val="800"/>
              </a:spcAft>
            </a:pPr>
            <a:r>
              <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Communication</a:t>
            </a:r>
            <a:endPar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Individual susceptibility</a:t>
            </a:r>
            <a:endPar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Sympathy</a:t>
            </a:r>
            <a:endPar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180280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9EE600-9DB3-486A-BFC7-BF78A510D61B}"/>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developing present roles of nurses</a:t>
            </a:r>
            <a:endParaRPr lang="en-US" dirty="0"/>
          </a:p>
        </p:txBody>
      </p:sp>
      <p:sp>
        <p:nvSpPr>
          <p:cNvPr id="3" name="Content Placeholder 2">
            <a:extLst>
              <a:ext uri="{FF2B5EF4-FFF2-40B4-BE49-F238E27FC236}">
                <a16:creationId xmlns:a16="http://schemas.microsoft.com/office/drawing/2014/main" xmlns="" id="{4ABD2489-AA17-487C-9AA9-B69DC2792BEB}"/>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Primary palliative care nurse has relevant acquaintance to deal with dying patients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general capacity to offer pain relief</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RN and APRN have acquittance in palliative care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Can offer counseling and communication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Can care for life-limited patients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040933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AD842B-5906-425A-8558-15F95B47FE13}"/>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Palliative Oncology Nursing</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BAD42B0D-88D9-4538-80C7-D39F3AA72F5A}"/>
              </a:ext>
            </a:extLst>
          </p:cNvPr>
          <p:cNvSpPr>
            <a:spLocks noGrp="1"/>
          </p:cNvSpPr>
          <p:nvPr>
            <p:ph idx="1"/>
          </p:nvPr>
        </p:nvSpPr>
        <p:spPr>
          <a:xfrm>
            <a:off x="166254" y="1745672"/>
            <a:ext cx="11029615" cy="2437099"/>
          </a:xfrm>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Early palliative care improves the quality of life of patients with cancer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Connect the opening of continuity while offering physical and psychosocial care (</a:t>
            </a:r>
            <a:r>
              <a:rPr lang="en-US" sz="18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Schroeder &amp; Lorenz, 2018</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An exceptional place to promote authorized and moral facets of care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Picture 4">
            <a:extLst>
              <a:ext uri="{FF2B5EF4-FFF2-40B4-BE49-F238E27FC236}">
                <a16:creationId xmlns:a16="http://schemas.microsoft.com/office/drawing/2014/main" xmlns="" id="{4ED50EFA-394A-4639-83E7-131755B5FC64}"/>
              </a:ext>
            </a:extLst>
          </p:cNvPr>
          <p:cNvPicPr>
            <a:picLocks noChangeAspect="1"/>
          </p:cNvPicPr>
          <p:nvPr/>
        </p:nvPicPr>
        <p:blipFill>
          <a:blip r:embed="rId3"/>
          <a:stretch>
            <a:fillRect/>
          </a:stretch>
        </p:blipFill>
        <p:spPr>
          <a:xfrm>
            <a:off x="0" y="3429000"/>
            <a:ext cx="12192000" cy="3429000"/>
          </a:xfrm>
          <a:prstGeom prst="rect">
            <a:avLst/>
          </a:prstGeom>
        </p:spPr>
      </p:pic>
    </p:spTree>
    <p:extLst>
      <p:ext uri="{BB962C8B-B14F-4D97-AF65-F5344CB8AC3E}">
        <p14:creationId xmlns:p14="http://schemas.microsoft.com/office/powerpoint/2010/main" val="1352994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C3DA53-7B71-449D-95DC-7B95D59F560B}"/>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enhancing present nursing skills</a:t>
            </a:r>
            <a:endParaRPr lang="en-US" dirty="0"/>
          </a:p>
        </p:txBody>
      </p:sp>
      <p:sp>
        <p:nvSpPr>
          <p:cNvPr id="3" name="Content Placeholder 2">
            <a:extLst>
              <a:ext uri="{FF2B5EF4-FFF2-40B4-BE49-F238E27FC236}">
                <a16:creationId xmlns:a16="http://schemas.microsoft.com/office/drawing/2014/main" xmlns="" id="{DE4F3B40-7E64-4A51-8FBF-A8E59EFE4D97}"/>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Implementation of ELNEC curricula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ELNEC offers education in ninety nations (</a:t>
            </a:r>
            <a:r>
              <a:rPr lang="en-US" sz="18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Schroeder &amp; Lorenz, 2018</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Online and classroom selections for college certificates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Stanford provides online resources for palliative care to international students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641909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EE6544-DE85-47E9-A216-08E0620BAF85}"/>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individual practitioners</a:t>
            </a:r>
            <a:endParaRPr lang="en-US" dirty="0"/>
          </a:p>
        </p:txBody>
      </p:sp>
      <p:sp>
        <p:nvSpPr>
          <p:cNvPr id="3" name="Content Placeholder 2">
            <a:extLst>
              <a:ext uri="{FF2B5EF4-FFF2-40B4-BE49-F238E27FC236}">
                <a16:creationId xmlns:a16="http://schemas.microsoft.com/office/drawing/2014/main" xmlns="" id="{C171A199-CCA7-4023-B24D-CD12AC5A02ED}"/>
              </a:ext>
            </a:extLst>
          </p:cNvPr>
          <p:cNvSpPr>
            <a:spLocks noGrp="1"/>
          </p:cNvSpPr>
          <p:nvPr>
            <p:ph idx="1"/>
          </p:nvPr>
        </p:nvSpPr>
        <p:spPr>
          <a:xfrm>
            <a:off x="5237018" y="1773382"/>
            <a:ext cx="6373789" cy="4201968"/>
          </a:xfrm>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Independent physicians presented in ENABLED studies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ENABLED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comprises of 4 sittings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and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least one monthly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follow up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with patients (</a:t>
            </a:r>
            <a:r>
              <a:rPr lang="en-US" sz="18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Schroeder &amp; Lorenz, 2018</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sittings concentrated on the quality of life and communication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Picture 4">
            <a:extLst>
              <a:ext uri="{FF2B5EF4-FFF2-40B4-BE49-F238E27FC236}">
                <a16:creationId xmlns:a16="http://schemas.microsoft.com/office/drawing/2014/main" xmlns="" id="{5DA925E4-1250-4CAA-907C-80CCB6B52D22}"/>
              </a:ext>
            </a:extLst>
          </p:cNvPr>
          <p:cNvPicPr>
            <a:picLocks noChangeAspect="1"/>
          </p:cNvPicPr>
          <p:nvPr/>
        </p:nvPicPr>
        <p:blipFill>
          <a:blip r:embed="rId3"/>
          <a:stretch>
            <a:fillRect/>
          </a:stretch>
        </p:blipFill>
        <p:spPr>
          <a:xfrm>
            <a:off x="0" y="2050472"/>
            <a:ext cx="5237017" cy="4807527"/>
          </a:xfrm>
          <a:prstGeom prst="rect">
            <a:avLst/>
          </a:prstGeom>
        </p:spPr>
      </p:pic>
    </p:spTree>
    <p:extLst>
      <p:ext uri="{BB962C8B-B14F-4D97-AF65-F5344CB8AC3E}">
        <p14:creationId xmlns:p14="http://schemas.microsoft.com/office/powerpoint/2010/main" val="2073420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DEEB83-924D-4DCF-A751-A135B8220E6B}"/>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changes in healthcare</a:t>
            </a:r>
            <a:endParaRPr lang="en-US" dirty="0"/>
          </a:p>
        </p:txBody>
      </p:sp>
      <p:sp>
        <p:nvSpPr>
          <p:cNvPr id="3" name="Content Placeholder 2">
            <a:extLst>
              <a:ext uri="{FF2B5EF4-FFF2-40B4-BE49-F238E27FC236}">
                <a16:creationId xmlns:a16="http://schemas.microsoft.com/office/drawing/2014/main" xmlns="" id="{ADE78BB3-B360-4AC9-8EBD-6A00ED2E26EA}"/>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APRN performs evaluation and intervention of illness procedures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Encourages independence and safe evolutions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Develops a gullible relationship with patients (</a:t>
            </a:r>
            <a:r>
              <a:rPr lang="en-US" sz="18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Mills et al., 2017</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Therapeutic care has concentrated on cure-oriented care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need to integrate cure-oriented and palliative care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4516444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BE217F-22BA-44AE-88BF-5DB5769488C6}"/>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supporting community exercise</a:t>
            </a:r>
            <a:endParaRPr lang="en-US" dirty="0"/>
          </a:p>
        </p:txBody>
      </p:sp>
      <p:sp>
        <p:nvSpPr>
          <p:cNvPr id="3" name="Content Placeholder 2">
            <a:extLst>
              <a:ext uri="{FF2B5EF4-FFF2-40B4-BE49-F238E27FC236}">
                <a16:creationId xmlns:a16="http://schemas.microsoft.com/office/drawing/2014/main" xmlns="" id="{D0AE24CB-BC6E-489C-BE0F-704BDBBED8CC}"/>
              </a:ext>
            </a:extLst>
          </p:cNvPr>
          <p:cNvSpPr>
            <a:spLocks noGrp="1"/>
          </p:cNvSpPr>
          <p:nvPr>
            <p:ph idx="1"/>
          </p:nvPr>
        </p:nvSpPr>
        <p:spPr>
          <a:xfrm>
            <a:off x="581193" y="2340864"/>
            <a:ext cx="6484626" cy="4323172"/>
          </a:xfrm>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Patients with end-of-life diseases desire to be home alone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Palliative care delivers care using a developed delivery scheme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Utilizes collective partnerships with social workers and clinicians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Nurses assist in organizing, distributing, and managing care in the home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rPr>
              <a:t>Maintain an individual's life by enhancing the quality of life</a:t>
            </a:r>
            <a:endParaRPr lang="en-US" dirty="0"/>
          </a:p>
        </p:txBody>
      </p:sp>
      <p:pic>
        <p:nvPicPr>
          <p:cNvPr id="5" name="Picture 4">
            <a:extLst>
              <a:ext uri="{FF2B5EF4-FFF2-40B4-BE49-F238E27FC236}">
                <a16:creationId xmlns:a16="http://schemas.microsoft.com/office/drawing/2014/main" xmlns="" id="{621E77E6-E677-4866-BDAE-8881836093CD}"/>
              </a:ext>
            </a:extLst>
          </p:cNvPr>
          <p:cNvPicPr>
            <a:picLocks noChangeAspect="1"/>
          </p:cNvPicPr>
          <p:nvPr/>
        </p:nvPicPr>
        <p:blipFill>
          <a:blip r:embed="rId3"/>
          <a:stretch>
            <a:fillRect/>
          </a:stretch>
        </p:blipFill>
        <p:spPr>
          <a:xfrm>
            <a:off x="6862330" y="702156"/>
            <a:ext cx="5329670" cy="6155844"/>
          </a:xfrm>
          <a:prstGeom prst="rect">
            <a:avLst/>
          </a:prstGeom>
        </p:spPr>
      </p:pic>
    </p:spTree>
    <p:extLst>
      <p:ext uri="{BB962C8B-B14F-4D97-AF65-F5344CB8AC3E}">
        <p14:creationId xmlns:p14="http://schemas.microsoft.com/office/powerpoint/2010/main" val="1027644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26E3E8-773E-4459-8E9E-343D19980544}"/>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home visits</a:t>
            </a:r>
            <a:endParaRPr lang="en-US" dirty="0"/>
          </a:p>
        </p:txBody>
      </p:sp>
      <p:sp>
        <p:nvSpPr>
          <p:cNvPr id="3" name="Content Placeholder 2">
            <a:extLst>
              <a:ext uri="{FF2B5EF4-FFF2-40B4-BE49-F238E27FC236}">
                <a16:creationId xmlns:a16="http://schemas.microsoft.com/office/drawing/2014/main" xmlns="" id="{FB1D969A-B193-400F-AED2-DF939ECDA87D}"/>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Palliative care nurses provide professional consultation at home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Utilized to reduce time wastage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Home-based palliative care can be used in different areas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Different professionals can work together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Picture 4">
            <a:extLst>
              <a:ext uri="{FF2B5EF4-FFF2-40B4-BE49-F238E27FC236}">
                <a16:creationId xmlns:a16="http://schemas.microsoft.com/office/drawing/2014/main" xmlns="" id="{C17F3978-02F4-4079-AA6C-30EA4D1F5FDC}"/>
              </a:ext>
            </a:extLst>
          </p:cNvPr>
          <p:cNvPicPr>
            <a:picLocks noChangeAspect="1"/>
          </p:cNvPicPr>
          <p:nvPr/>
        </p:nvPicPr>
        <p:blipFill>
          <a:blip r:embed="rId3"/>
          <a:stretch>
            <a:fillRect/>
          </a:stretch>
        </p:blipFill>
        <p:spPr>
          <a:xfrm>
            <a:off x="6956714" y="702156"/>
            <a:ext cx="5235286" cy="6155843"/>
          </a:xfrm>
          <a:prstGeom prst="rect">
            <a:avLst/>
          </a:prstGeom>
        </p:spPr>
      </p:pic>
    </p:spTree>
    <p:extLst>
      <p:ext uri="{BB962C8B-B14F-4D97-AF65-F5344CB8AC3E}">
        <p14:creationId xmlns:p14="http://schemas.microsoft.com/office/powerpoint/2010/main" val="8814750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156AF756-8E01-431B-B841-34B2737722AA}"/>
              </a:ext>
            </a:extLst>
          </p:cNvPr>
          <p:cNvPicPr>
            <a:picLocks noChangeAspect="1"/>
          </p:cNvPicPr>
          <p:nvPr/>
        </p:nvPicPr>
        <p:blipFill>
          <a:blip r:embed="rId3"/>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E86B5C05-9AB4-4740-A56B-4D82BA8B9A9E}"/>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benefits of Home-Based Palliative care</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31BFED4D-D3F3-47B3-841F-C19259283742}"/>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Organized care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D</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ecreased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cost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S</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horten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hospital stay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E</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nhanced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care for patient and chronic diseases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Reduced  acute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care visits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361733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F0E803-0B12-458D-BF2F-FF5FF7EB3757}"/>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Telehealth Utilization</a:t>
            </a:r>
            <a:endParaRPr lang="en-US" dirty="0"/>
          </a:p>
        </p:txBody>
      </p:sp>
      <p:sp>
        <p:nvSpPr>
          <p:cNvPr id="3" name="Content Placeholder 2">
            <a:extLst>
              <a:ext uri="{FF2B5EF4-FFF2-40B4-BE49-F238E27FC236}">
                <a16:creationId xmlns:a16="http://schemas.microsoft.com/office/drawing/2014/main" xmlns="" id="{8A064666-C885-4EA8-9A52-1081CE277ACD}"/>
              </a:ext>
            </a:extLst>
          </p:cNvPr>
          <p:cNvSpPr>
            <a:spLocks noGrp="1"/>
          </p:cNvSpPr>
          <p:nvPr>
            <p:ph idx="1"/>
          </p:nvPr>
        </p:nvSpPr>
        <p:spPr>
          <a:xfrm>
            <a:off x="4973782" y="2257737"/>
            <a:ext cx="6637026" cy="3634486"/>
          </a:xfrm>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Enhanced clinical results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Improved patient satisfaction (</a:t>
            </a:r>
            <a:r>
              <a:rPr lang="en-US" sz="18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Schroeder &amp; Lorenz, 2018</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Decreased rates of hospitalization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Allows a real-time interaction between nurses and patients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Use of audio and video conferencing simultaneously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Picture 4">
            <a:extLst>
              <a:ext uri="{FF2B5EF4-FFF2-40B4-BE49-F238E27FC236}">
                <a16:creationId xmlns:a16="http://schemas.microsoft.com/office/drawing/2014/main" xmlns="" id="{0A4F719C-46E6-4AC1-A700-0A251D0E11F6}"/>
              </a:ext>
            </a:extLst>
          </p:cNvPr>
          <p:cNvPicPr>
            <a:picLocks noChangeAspect="1"/>
          </p:cNvPicPr>
          <p:nvPr/>
        </p:nvPicPr>
        <p:blipFill>
          <a:blip r:embed="rId3"/>
          <a:stretch>
            <a:fillRect/>
          </a:stretch>
        </p:blipFill>
        <p:spPr>
          <a:xfrm>
            <a:off x="0" y="1890876"/>
            <a:ext cx="4817054" cy="4967124"/>
          </a:xfrm>
          <a:prstGeom prst="rect">
            <a:avLst/>
          </a:prstGeom>
        </p:spPr>
      </p:pic>
    </p:spTree>
    <p:extLst>
      <p:ext uri="{BB962C8B-B14F-4D97-AF65-F5344CB8AC3E}">
        <p14:creationId xmlns:p14="http://schemas.microsoft.com/office/powerpoint/2010/main" val="1816563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872669-D386-43FD-889B-4B96F09B62C5}"/>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conclusions</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7367F973-31A7-47A6-9B1C-2BB5661446FF}"/>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Nurses are vital in palliative care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Professional nursing practice is required to enhance the quality of life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Patients with end-of-life illness require palliative care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Home-based palliative care allows collaboration of different professionals in enhancing care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use of telehealth has enhanced patient care delivery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535336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78667E-79A3-4647-A762-C922E488201A}"/>
              </a:ext>
            </a:extLst>
          </p:cNvPr>
          <p:cNvSpPr>
            <a:spLocks noGrp="1"/>
          </p:cNvSpPr>
          <p:nvPr>
            <p:ph type="title"/>
          </p:nvPr>
        </p:nvSpPr>
        <p:spPr>
          <a:xfrm>
            <a:off x="0" y="711033"/>
            <a:ext cx="11029616" cy="558473"/>
          </a:xfrm>
        </p:spPr>
        <p:txBody>
          <a:bodyPr/>
          <a:lstStyle/>
          <a:p>
            <a:r>
              <a:rPr lang="en-US" dirty="0">
                <a:latin typeface="Times New Roman" panose="02020603050405020304" pitchFamily="18" charset="0"/>
                <a:cs typeface="Times New Roman" panose="02020603050405020304" pitchFamily="18" charset="0"/>
              </a:rPr>
              <a:t>References</a:t>
            </a:r>
          </a:p>
        </p:txBody>
      </p:sp>
      <p:sp>
        <p:nvSpPr>
          <p:cNvPr id="4" name="Content Placeholder 2">
            <a:extLst>
              <a:ext uri="{FF2B5EF4-FFF2-40B4-BE49-F238E27FC236}">
                <a16:creationId xmlns:a16="http://schemas.microsoft.com/office/drawing/2014/main" xmlns="" id="{F0F85435-75B1-4161-BC5F-DF3291C71695}"/>
              </a:ext>
            </a:extLst>
          </p:cNvPr>
          <p:cNvSpPr>
            <a:spLocks noGrp="1"/>
          </p:cNvSpPr>
          <p:nvPr>
            <p:ph idx="1"/>
          </p:nvPr>
        </p:nvSpPr>
        <p:spPr>
          <a:xfrm>
            <a:off x="0" y="1270000"/>
            <a:ext cx="11029950" cy="2591786"/>
          </a:xfrm>
        </p:spPr>
        <p:txBody>
          <a:bodyPr/>
          <a:lstStyle/>
          <a:p>
            <a:pPr marL="0" marR="0">
              <a:lnSpc>
                <a:spcPct val="107000"/>
              </a:lnSpc>
              <a:spcBef>
                <a:spcPts val="0"/>
              </a:spcBef>
              <a:spcAft>
                <a:spcPts val="800"/>
              </a:spcAft>
            </a:pP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Johnston, B., Larkin, P., Connolly, M., Barry, C.,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Narayanasamy</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M.,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Östlund</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U., &amp;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McIlfatrick</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S. (2015). Dignity‐conserving care in palliative care settings: An integrative review.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Journal of clinical nursing</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24</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(13-14), 1743-1772.</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Mills, J., Wand, T., &amp; Fraser, J. A. (2017). Self-care in palliative care nursing and medical professionals: a cross-sectional survey.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Journal of palliative medicine</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(6), 625-630.</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Schroeder, K., &amp; Lorenz, K. (2018). Nursing and the future of palliative care.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Asia-Pacific journal of oncology nursing</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5</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 4.</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5089814"/>
      </p:ext>
    </p:extLst>
  </p:cSld>
  <p:clrMapOvr>
    <a:masterClrMapping/>
  </p:clrMapOvr>
</p:sld>
</file>

<file path=ppt/theme/theme1.xml><?xml version="1.0" encoding="utf-8"?>
<a:theme xmlns:a="http://schemas.openxmlformats.org/drawingml/2006/main" name="DividendVTI">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27BD4C1-B6B1-4715-ABF9-E660A51A4EA0}">
  <ds:schemaRefs>
    <ds:schemaRef ds:uri="http://schemas.microsoft.com/sharepoint/v3/contenttype/forms"/>
  </ds:schemaRefs>
</ds:datastoreItem>
</file>

<file path=customXml/itemProps2.xml><?xml version="1.0" encoding="utf-8"?>
<ds:datastoreItem xmlns:ds="http://schemas.openxmlformats.org/officeDocument/2006/customXml" ds:itemID="{8D289AE2-D2AE-49D1-AFAC-3A79F6794255}">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41E7CA09-9778-4414-AE97-8064B12DA3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219</TotalTime>
  <Words>2722</Words>
  <Application>Microsoft Office PowerPoint</Application>
  <PresentationFormat>Widescreen</PresentationFormat>
  <Paragraphs>138</Paragraphs>
  <Slides>20</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Franklin Gothic Book</vt:lpstr>
      <vt:lpstr>Franklin Gothic Demi</vt:lpstr>
      <vt:lpstr>Times New Roman</vt:lpstr>
      <vt:lpstr>Wingdings 2</vt:lpstr>
      <vt:lpstr>DividendVTI</vt:lpstr>
      <vt:lpstr>Schroeder, K., &amp; Lorenz, K. (2018). Nursing and the Future of Palliative Care. Asia-pacific Journal of Oncology Nursing, 5(1), 4.  Name Institution </vt:lpstr>
      <vt:lpstr>PowerPoint Presentation</vt:lpstr>
      <vt:lpstr>How the end of life should be</vt:lpstr>
      <vt:lpstr>distinguished roles of nurses</vt:lpstr>
      <vt:lpstr>registered nurses</vt:lpstr>
      <vt:lpstr>Advanced Practice Registered Nurse (APRN)</vt:lpstr>
      <vt:lpstr>Palliative Care Nursing</vt:lpstr>
      <vt:lpstr>work Environment for Palliative Care Nursing</vt:lpstr>
      <vt:lpstr>Special Skills in Palliative Nursing</vt:lpstr>
      <vt:lpstr>developing present roles of nurses</vt:lpstr>
      <vt:lpstr>Palliative Oncology Nursing </vt:lpstr>
      <vt:lpstr>enhancing present nursing skills</vt:lpstr>
      <vt:lpstr>individual practitioners</vt:lpstr>
      <vt:lpstr>changes in healthcare</vt:lpstr>
      <vt:lpstr>supporting community exercise</vt:lpstr>
      <vt:lpstr>home visits</vt:lpstr>
      <vt:lpstr>benefits of Home-Based Palliative care </vt:lpstr>
      <vt:lpstr>Telehealth Utilization</vt:lpstr>
      <vt:lpstr> conclusions </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Christopher Evans Trident University MGT407 Principles of Human Resource Management (2020JUL27FT-2) 5 SEPT 2020 </dc:title>
  <dc:creator>christopher evans</dc:creator>
  <cp:lastModifiedBy>LAPTOP</cp:lastModifiedBy>
  <cp:revision>20</cp:revision>
  <dcterms:created xsi:type="dcterms:W3CDTF">2020-09-06T12:40:37Z</dcterms:created>
  <dcterms:modified xsi:type="dcterms:W3CDTF">2021-01-27T12:25:50Z</dcterms:modified>
</cp:coreProperties>
</file>