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
  </p:notesMasterIdLst>
  <p:sldIdLst>
    <p:sldId id="272" r:id="rId2"/>
    <p:sldId id="274" r:id="rId3"/>
    <p:sldId id="275" r:id="rId4"/>
    <p:sldId id="28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manuel Anasi" initials="EA" lastIdx="1" clrIdx="0">
    <p:extLst>
      <p:ext uri="{19B8F6BF-5375-455C-9EA6-DF929625EA0E}">
        <p15:presenceInfo xmlns:p15="http://schemas.microsoft.com/office/powerpoint/2012/main" xmlns="" userId="02930de9d3ab06c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627" autoAdjust="0"/>
    <p:restoredTop sz="73838" autoAdjust="0"/>
  </p:normalViewPr>
  <p:slideViewPr>
    <p:cSldViewPr snapToGrid="0">
      <p:cViewPr varScale="1">
        <p:scale>
          <a:sx n="53" d="100"/>
          <a:sy n="53" d="100"/>
        </p:scale>
        <p:origin x="-1188" y="-90"/>
      </p:cViewPr>
      <p:guideLst>
        <p:guide orient="horz" pos="2160"/>
        <p:guide pos="3840"/>
      </p:guideLst>
    </p:cSldViewPr>
  </p:slideViewPr>
  <p:outlineViewPr>
    <p:cViewPr>
      <p:scale>
        <a:sx n="33" d="100"/>
        <a:sy n="33" d="100"/>
      </p:scale>
      <p:origin x="0" y="-8034"/>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pPr/>
              <a:t>12/12/2019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pPr/>
              <a:t>‹#›</a:t>
            </a:fld>
            <a:endParaRPr lang="en-US"/>
          </a:p>
        </p:txBody>
      </p:sp>
    </p:spTree>
    <p:extLst>
      <p:ext uri="{BB962C8B-B14F-4D97-AF65-F5344CB8AC3E}">
        <p14:creationId xmlns:p14="http://schemas.microsoft.com/office/powerpoint/2010/main" xmlns=""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0070C0"/>
              </a:solidFill>
              <a:highlight>
                <a:srgbClr val="FFFF00"/>
              </a:highlight>
            </a:endParaRPr>
          </a:p>
        </p:txBody>
      </p:sp>
      <p:sp>
        <p:nvSpPr>
          <p:cNvPr id="4" name="Slide Number Placeholder 3"/>
          <p:cNvSpPr>
            <a:spLocks noGrp="1"/>
          </p:cNvSpPr>
          <p:nvPr>
            <p:ph type="sldNum" sz="quarter" idx="10"/>
          </p:nvPr>
        </p:nvSpPr>
        <p:spPr/>
        <p:txBody>
          <a:bodyPr/>
          <a:lstStyle/>
          <a:p>
            <a:fld id="{893B0CF2-7F87-4E02-A248-870047730F99}" type="slidenum">
              <a:rPr lang="en-US" smtClean="0"/>
              <a:pPr/>
              <a:t>1</a:t>
            </a:fld>
            <a:endParaRPr lang="en-US"/>
          </a:p>
        </p:txBody>
      </p:sp>
    </p:spTree>
    <p:extLst>
      <p:ext uri="{BB962C8B-B14F-4D97-AF65-F5344CB8AC3E}">
        <p14:creationId xmlns:p14="http://schemas.microsoft.com/office/powerpoint/2010/main" xmlns=""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Times New Roman" pitchFamily="18" charset="0"/>
                <a:cs typeface="Times New Roman" pitchFamily="18" charset="0"/>
              </a:rPr>
              <a:t>The number of deaths caused by opioid overdose have been increasing in the recent past raising concerns from researchers and observers regarding the use and prescription of these drugs. There has also been an increase in the illegal use of opioid drugs in the </a:t>
            </a:r>
            <a:r>
              <a:rPr lang="en-US" b="0" dirty="0" smtClean="0">
                <a:latin typeface="Times New Roman" pitchFamily="18" charset="0"/>
                <a:cs typeface="Times New Roman" pitchFamily="18" charset="0"/>
              </a:rPr>
              <a:t>USA.</a:t>
            </a:r>
            <a:r>
              <a:rPr lang="en-US" b="0" baseline="0" dirty="0" smtClean="0">
                <a:latin typeface="Times New Roman" pitchFamily="18" charset="0"/>
                <a:cs typeface="Times New Roman" pitchFamily="18" charset="0"/>
              </a:rPr>
              <a:t> T</a:t>
            </a:r>
            <a:r>
              <a:rPr lang="en-US" b="0" dirty="0" smtClean="0">
                <a:latin typeface="Times New Roman" pitchFamily="18" charset="0"/>
                <a:cs typeface="Times New Roman" pitchFamily="18" charset="0"/>
              </a:rPr>
              <a:t>his </a:t>
            </a:r>
            <a:r>
              <a:rPr lang="en-US" b="0" dirty="0">
                <a:latin typeface="Times New Roman" pitchFamily="18" charset="0"/>
                <a:cs typeface="Times New Roman" pitchFamily="18" charset="0"/>
              </a:rPr>
              <a:t>has been occasioned by many individuals who turn to use illegal drugs such as heroin when they are not able to get the prescription drugs to keep up with the addiction that they have developed. Observers note that the opioid crisis began with the over prescription of the opioid drugs and distributing them as pharmaceutical drugs which made many people to get addicted to the use of the drugs.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2</a:t>
            </a:fld>
            <a:endParaRPr lang="en-US"/>
          </a:p>
        </p:txBody>
      </p:sp>
    </p:spTree>
    <p:extLst>
      <p:ext uri="{BB962C8B-B14F-4D97-AF65-F5344CB8AC3E}">
        <p14:creationId xmlns:p14="http://schemas.microsoft.com/office/powerpoint/2010/main" xmlns="" val="1315764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Times New Roman" pitchFamily="18" charset="0"/>
                <a:cs typeface="Times New Roman" pitchFamily="18" charset="0"/>
              </a:rPr>
              <a:t>The addiction of opioids has made the society to suffer adverse impacts. There has been an increase in the rate of infections of diseases such as hepatitis C and HIV. These diseases have affected the a majority of people working reducing productivity. The drugs have also caused deaths that have reduced the number of people working to improve the economy of the country. The drugs have also affected the community by increasing the rates of crime in the </a:t>
            </a:r>
            <a:r>
              <a:rPr lang="en-US" sz="1200" b="0" dirty="0" smtClean="0">
                <a:latin typeface="Times New Roman" pitchFamily="18" charset="0"/>
                <a:cs typeface="Times New Roman" pitchFamily="18" charset="0"/>
              </a:rPr>
              <a:t>society</a:t>
            </a:r>
            <a:r>
              <a:rPr lang="en-US" sz="1200" b="0" baseline="0" dirty="0" smtClean="0">
                <a:latin typeface="Times New Roman" pitchFamily="18" charset="0"/>
                <a:cs typeface="Times New Roman" pitchFamily="18" charset="0"/>
              </a:rPr>
              <a:t> which is also felt in state and national levels.</a:t>
            </a:r>
            <a:endParaRPr lang="en-US" sz="1200" b="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93B0CF2-7F87-4E02-A248-870047730F99}" type="slidenum">
              <a:rPr lang="en-US" smtClean="0"/>
              <a:pPr/>
              <a:t>3</a:t>
            </a:fld>
            <a:endParaRPr lang="en-US"/>
          </a:p>
        </p:txBody>
      </p:sp>
    </p:spTree>
    <p:extLst>
      <p:ext uri="{BB962C8B-B14F-4D97-AF65-F5344CB8AC3E}">
        <p14:creationId xmlns:p14="http://schemas.microsoft.com/office/powerpoint/2010/main" xmlns="" val="1405270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4</a:t>
            </a:fld>
            <a:endParaRPr lang="en-US"/>
          </a:p>
        </p:txBody>
      </p:sp>
    </p:spTree>
    <p:extLst>
      <p:ext uri="{BB962C8B-B14F-4D97-AF65-F5344CB8AC3E}">
        <p14:creationId xmlns:p14="http://schemas.microsoft.com/office/powerpoint/2010/main" xmlns="" val="864406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pPr/>
              <a:t>12/12/2019</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pPr/>
              <a:t>12/12/2019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481682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pPr/>
              <a:t>12/12/2019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531933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pPr/>
              <a:t>12/12/2019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090186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pPr/>
              <a:t>12/12/2019</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2501885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pPr/>
              <a:t>12/12/2019</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0718149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pPr/>
              <a:t>12/12/2019</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2528821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pPr/>
              <a:t>12/12/2019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9919267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pPr/>
              <a:t>12/12/2019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pPr/>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xmlns="" val="2519624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pPr/>
              <a:t>12/12/2019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8777770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pPr/>
              <a:t>12/12/2019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3697544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12/12/2019</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82918" y="1631576"/>
            <a:ext cx="10468864" cy="977153"/>
          </a:xfrm>
        </p:spPr>
        <p:txBody>
          <a:bodyPr>
            <a:normAutofit/>
          </a:bodyPr>
          <a:lstStyle/>
          <a:p>
            <a:pPr algn="ctr"/>
            <a:r>
              <a:rPr lang="en-US" sz="3600" dirty="0" err="1" smtClean="0"/>
              <a:t>Opioids</a:t>
            </a:r>
            <a:endParaRPr lang="en-US" sz="3600" dirty="0"/>
          </a:p>
        </p:txBody>
      </p:sp>
      <p:sp>
        <p:nvSpPr>
          <p:cNvPr id="5" name="Subtitle 4"/>
          <p:cNvSpPr>
            <a:spLocks noGrp="1"/>
          </p:cNvSpPr>
          <p:nvPr>
            <p:ph type="subTitle" idx="1"/>
          </p:nvPr>
        </p:nvSpPr>
        <p:spPr/>
        <p:txBody>
          <a:bodyPr/>
          <a:lstStyle/>
          <a:p>
            <a:pPr algn="ctr"/>
            <a:r>
              <a:rPr lang="en-US" dirty="0"/>
              <a:t>Presentation</a:t>
            </a:r>
          </a:p>
          <a:p>
            <a:pPr algn="ctr"/>
            <a:endParaRPr lang="en-US" dirty="0" smtClean="0">
              <a:solidFill>
                <a:srgbClr val="00B0F0"/>
              </a:solidFill>
            </a:endParaRPr>
          </a:p>
          <a:p>
            <a:pPr algn="ctr"/>
            <a:r>
              <a:rPr lang="en-US" dirty="0" smtClean="0">
                <a:solidFill>
                  <a:srgbClr val="00B0F0"/>
                </a:solidFill>
              </a:rPr>
              <a:t>Insert </a:t>
            </a:r>
            <a:r>
              <a:rPr lang="en-US" dirty="0">
                <a:solidFill>
                  <a:srgbClr val="00B0F0"/>
                </a:solidFill>
              </a:rPr>
              <a:t>Student’s Name Here</a:t>
            </a:r>
          </a:p>
          <a:p>
            <a:endParaRPr lang="en-US" dirty="0"/>
          </a:p>
        </p:txBody>
      </p:sp>
    </p:spTree>
    <p:extLst>
      <p:ext uri="{BB962C8B-B14F-4D97-AF65-F5344CB8AC3E}">
        <p14:creationId xmlns:p14="http://schemas.microsoft.com/office/powerpoint/2010/main" xmlns="" val="3549628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342059"/>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Opioid Crisis Demographics</a:t>
            </a:r>
          </a:p>
        </p:txBody>
      </p:sp>
      <p:sp>
        <p:nvSpPr>
          <p:cNvPr id="2" name="Content Placeholder 1"/>
          <p:cNvSpPr>
            <a:spLocks noGrp="1"/>
          </p:cNvSpPr>
          <p:nvPr>
            <p:ph idx="1"/>
          </p:nvPr>
        </p:nvSpPr>
        <p:spPr>
          <a:xfrm>
            <a:off x="467360" y="1362635"/>
            <a:ext cx="11724640" cy="5047130"/>
          </a:xfrm>
        </p:spPr>
        <p:txBody>
          <a:bodyPr>
            <a:noAutofit/>
          </a:bodyPr>
          <a:lstStyle/>
          <a:p>
            <a:pPr lvl="1">
              <a:lnSpc>
                <a:spcPct val="200000"/>
              </a:lnSpc>
              <a:buFont typeface="Wingdings" pitchFamily="2" charset="2"/>
              <a:buChar char="v"/>
            </a:pPr>
            <a:r>
              <a:rPr lang="en-US" sz="2000" dirty="0" smtClean="0">
                <a:latin typeface="Times New Roman" pitchFamily="18" charset="0"/>
                <a:cs typeface="Times New Roman" pitchFamily="18" charset="0"/>
              </a:rPr>
              <a:t>Statistics indicate that more than 80% of the individuals affected by </a:t>
            </a:r>
            <a:r>
              <a:rPr lang="en-US" sz="2000" dirty="0" err="1" smtClean="0">
                <a:latin typeface="Times New Roman" pitchFamily="18" charset="0"/>
                <a:cs typeface="Times New Roman" pitchFamily="18" charset="0"/>
              </a:rPr>
              <a:t>opioid</a:t>
            </a:r>
            <a:r>
              <a:rPr lang="en-US" sz="2000" dirty="0" smtClean="0">
                <a:latin typeface="Times New Roman" pitchFamily="18" charset="0"/>
                <a:cs typeface="Times New Roman" pitchFamily="18" charset="0"/>
              </a:rPr>
              <a:t> overdose are non-Hispanic white Americans. The Hispanic and black Americans account for 11% and 8% respectively of the </a:t>
            </a:r>
            <a:r>
              <a:rPr lang="en-US" sz="2000" dirty="0" err="1" smtClean="0">
                <a:latin typeface="Times New Roman" pitchFamily="18" charset="0"/>
                <a:cs typeface="Times New Roman" pitchFamily="18" charset="0"/>
              </a:rPr>
              <a:t>opioid</a:t>
            </a:r>
            <a:r>
              <a:rPr lang="en-US" sz="2000" dirty="0" smtClean="0">
                <a:latin typeface="Times New Roman" pitchFamily="18" charset="0"/>
                <a:cs typeface="Times New Roman" pitchFamily="18" charset="0"/>
              </a:rPr>
              <a:t> overdose cases reported. </a:t>
            </a:r>
          </a:p>
          <a:p>
            <a:pPr lvl="1">
              <a:lnSpc>
                <a:spcPct val="200000"/>
              </a:lnSpc>
              <a:buFont typeface="Wingdings" pitchFamily="2" charset="2"/>
              <a:buChar char="v"/>
            </a:pPr>
            <a:r>
              <a:rPr lang="en-US" sz="2000" dirty="0" smtClean="0">
                <a:latin typeface="Times New Roman" pitchFamily="18" charset="0"/>
                <a:cs typeface="Times New Roman" pitchFamily="18" charset="0"/>
              </a:rPr>
              <a:t>Military veterans also account for a disproportionate number of deaths.</a:t>
            </a:r>
          </a:p>
          <a:p>
            <a:pPr lvl="1">
              <a:lnSpc>
                <a:spcPct val="200000"/>
              </a:lnSpc>
              <a:buFont typeface="Wingdings" pitchFamily="2" charset="2"/>
              <a:buChar char="v"/>
            </a:pPr>
            <a:r>
              <a:rPr lang="en-US" sz="2000" dirty="0" smtClean="0">
                <a:latin typeface="Times New Roman" pitchFamily="18" charset="0"/>
                <a:cs typeface="Times New Roman" pitchFamily="18" charset="0"/>
              </a:rPr>
              <a:t>This is because of the chronic pain and stress which they suffer as result of their service (</a:t>
            </a:r>
            <a:r>
              <a:rPr lang="en-US" sz="2000" dirty="0" err="1" smtClean="0">
                <a:latin typeface="Times New Roman" pitchFamily="18" charset="0"/>
                <a:cs typeface="Times New Roman" pitchFamily="18" charset="0"/>
              </a:rPr>
              <a:t>Volkow</a:t>
            </a:r>
            <a:r>
              <a:rPr lang="en-US" sz="2000" dirty="0" smtClean="0">
                <a:latin typeface="Times New Roman" pitchFamily="18" charset="0"/>
                <a:cs typeface="Times New Roman" pitchFamily="18" charset="0"/>
              </a:rPr>
              <a:t> &amp; Collins, 2017).</a:t>
            </a:r>
          </a:p>
          <a:p>
            <a:pPr lvl="1">
              <a:lnSpc>
                <a:spcPct val="200000"/>
              </a:lnSpc>
              <a:buFont typeface="Wingdings" pitchFamily="2" charset="2"/>
              <a:buChar char="v"/>
            </a:pPr>
            <a:r>
              <a:rPr lang="en-US" sz="2000" dirty="0" smtClean="0">
                <a:latin typeface="Times New Roman" pitchFamily="18" charset="0"/>
                <a:cs typeface="Times New Roman" pitchFamily="18" charset="0"/>
              </a:rPr>
              <a:t>According to researchers, the </a:t>
            </a:r>
            <a:r>
              <a:rPr lang="en-US" sz="2000" dirty="0" err="1" smtClean="0">
                <a:latin typeface="Times New Roman" pitchFamily="18" charset="0"/>
                <a:cs typeface="Times New Roman" pitchFamily="18" charset="0"/>
              </a:rPr>
              <a:t>opioid</a:t>
            </a:r>
            <a:r>
              <a:rPr lang="en-US" sz="2000" dirty="0" smtClean="0">
                <a:latin typeface="Times New Roman" pitchFamily="18" charset="0"/>
                <a:cs typeface="Times New Roman" pitchFamily="18" charset="0"/>
              </a:rPr>
              <a:t> cases have been increasing due to difficult economic situations which have made it hard to lead comfortable life.</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3395540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Effects of Opioids in the Society </a:t>
            </a:r>
          </a:p>
        </p:txBody>
      </p:sp>
      <p:sp>
        <p:nvSpPr>
          <p:cNvPr id="2" name="Content Placeholder 1"/>
          <p:cNvSpPr>
            <a:spLocks noGrp="1"/>
          </p:cNvSpPr>
          <p:nvPr>
            <p:ph idx="1"/>
          </p:nvPr>
        </p:nvSpPr>
        <p:spPr>
          <a:xfrm>
            <a:off x="467360" y="1320800"/>
            <a:ext cx="11724640" cy="5537200"/>
          </a:xfrm>
        </p:spPr>
        <p:txBody>
          <a:bodyPr>
            <a:normAutofit fontScale="85000" lnSpcReduction="10000"/>
          </a:bodyPr>
          <a:lstStyle/>
          <a:p>
            <a:pPr lvl="1">
              <a:lnSpc>
                <a:spcPct val="200000"/>
              </a:lnSpc>
              <a:buFont typeface="Wingdings" pitchFamily="2" charset="2"/>
              <a:buChar char="v"/>
            </a:pPr>
            <a:r>
              <a:rPr lang="en-US" sz="2800" dirty="0" smtClean="0">
                <a:latin typeface="Times New Roman" pitchFamily="18" charset="0"/>
                <a:cs typeface="Times New Roman" pitchFamily="18" charset="0"/>
              </a:rPr>
              <a:t>The </a:t>
            </a:r>
            <a:r>
              <a:rPr lang="en-US" sz="2800" dirty="0" err="1" smtClean="0">
                <a:latin typeface="Times New Roman" pitchFamily="18" charset="0"/>
                <a:cs typeface="Times New Roman" pitchFamily="18" charset="0"/>
              </a:rPr>
              <a:t>opioid</a:t>
            </a:r>
            <a:r>
              <a:rPr lang="en-US" sz="2800" dirty="0" smtClean="0">
                <a:latin typeface="Times New Roman" pitchFamily="18" charset="0"/>
                <a:cs typeface="Times New Roman" pitchFamily="18" charset="0"/>
              </a:rPr>
              <a:t> crisis has devastating effects on public health, excessive </a:t>
            </a:r>
            <a:r>
              <a:rPr lang="en-US" sz="2800" dirty="0" err="1" smtClean="0">
                <a:latin typeface="Times New Roman" pitchFamily="18" charset="0"/>
                <a:cs typeface="Times New Roman" pitchFamily="18" charset="0"/>
              </a:rPr>
              <a:t>opioid</a:t>
            </a:r>
            <a:r>
              <a:rPr lang="en-US" sz="2800" dirty="0" smtClean="0">
                <a:latin typeface="Times New Roman" pitchFamily="18" charset="0"/>
                <a:cs typeface="Times New Roman" pitchFamily="18" charset="0"/>
              </a:rPr>
              <a:t> use has been said to cause increased cases of HIV infections, Hepatitis C and other drugs which are spread through blood and body fluids because of sharing of needles and other piercing tools (</a:t>
            </a:r>
            <a:r>
              <a:rPr lang="en-US" sz="2800" dirty="0" err="1" smtClean="0">
                <a:latin typeface="Times New Roman" pitchFamily="18" charset="0"/>
                <a:cs typeface="Times New Roman" pitchFamily="18" charset="0"/>
              </a:rPr>
              <a:t>Makary</a:t>
            </a:r>
            <a:r>
              <a:rPr lang="en-US" sz="2800" dirty="0" smtClean="0">
                <a:latin typeface="Times New Roman" pitchFamily="18" charset="0"/>
                <a:cs typeface="Times New Roman" pitchFamily="18" charset="0"/>
              </a:rPr>
              <a:t>, Overton &amp; Wang, 2017). </a:t>
            </a:r>
          </a:p>
          <a:p>
            <a:pPr lvl="1">
              <a:lnSpc>
                <a:spcPct val="200000"/>
              </a:lnSpc>
              <a:buFont typeface="Wingdings" pitchFamily="2" charset="2"/>
              <a:buChar char="v"/>
            </a:pPr>
            <a:r>
              <a:rPr lang="en-US" sz="2800" dirty="0" smtClean="0">
                <a:latin typeface="Times New Roman" pitchFamily="18" charset="0"/>
                <a:cs typeface="Times New Roman" pitchFamily="18" charset="0"/>
              </a:rPr>
              <a:t>The </a:t>
            </a:r>
            <a:r>
              <a:rPr lang="en-US" sz="2800" dirty="0">
                <a:latin typeface="Times New Roman" pitchFamily="18" charset="0"/>
                <a:cs typeface="Times New Roman" pitchFamily="18" charset="0"/>
              </a:rPr>
              <a:t>use of the drugs has also an adverse effect on the economy. The deaths and effects of addiction have made the labor force to decline among the people who are at the prime age of working. This means that production to reduce and the economy to decline. </a:t>
            </a:r>
          </a:p>
          <a:p>
            <a:pPr lvl="1">
              <a:lnSpc>
                <a:spcPct val="200000"/>
              </a:lnSpc>
              <a:buFont typeface="Wingdings" pitchFamily="2" charset="2"/>
              <a:buChar char="v"/>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8492159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References</a:t>
            </a:r>
          </a:p>
        </p:txBody>
      </p:sp>
      <p:sp>
        <p:nvSpPr>
          <p:cNvPr id="2" name="Content Placeholder 1"/>
          <p:cNvSpPr>
            <a:spLocks noGrp="1"/>
          </p:cNvSpPr>
          <p:nvPr>
            <p:ph idx="1"/>
          </p:nvPr>
        </p:nvSpPr>
        <p:spPr>
          <a:xfrm>
            <a:off x="467360" y="1320800"/>
            <a:ext cx="11724640" cy="5295153"/>
          </a:xfrm>
        </p:spPr>
        <p:txBody>
          <a:bodyPr>
            <a:normAutofit/>
          </a:bodyPr>
          <a:lstStyle/>
          <a:p>
            <a:pPr lvl="1">
              <a:lnSpc>
                <a:spcPct val="200000"/>
              </a:lnSpc>
              <a:buFont typeface="Wingdings" pitchFamily="2" charset="2"/>
              <a:buChar char="v"/>
            </a:pPr>
            <a:r>
              <a:rPr lang="en-US" dirty="0" err="1">
                <a:solidFill>
                  <a:srgbClr val="222222"/>
                </a:solidFill>
                <a:latin typeface="Times New Roman" pitchFamily="18" charset="0"/>
                <a:cs typeface="Times New Roman" pitchFamily="18" charset="0"/>
              </a:rPr>
              <a:t>Makary</a:t>
            </a:r>
            <a:r>
              <a:rPr lang="en-US" dirty="0">
                <a:solidFill>
                  <a:srgbClr val="222222"/>
                </a:solidFill>
                <a:latin typeface="Times New Roman" pitchFamily="18" charset="0"/>
                <a:cs typeface="Times New Roman" pitchFamily="18" charset="0"/>
              </a:rPr>
              <a:t>, M. A., Overton, H. N., &amp; Wang, P. (2017). Overprescribing is major contributor to opioid crisis.</a:t>
            </a:r>
          </a:p>
          <a:p>
            <a:pPr lvl="1">
              <a:lnSpc>
                <a:spcPct val="200000"/>
              </a:lnSpc>
              <a:buFont typeface="Wingdings" pitchFamily="2" charset="2"/>
              <a:buChar char="v"/>
            </a:pPr>
            <a:r>
              <a:rPr lang="en-US" dirty="0">
                <a:solidFill>
                  <a:srgbClr val="222222"/>
                </a:solidFill>
                <a:latin typeface="Times New Roman" pitchFamily="18" charset="0"/>
                <a:cs typeface="Times New Roman" pitchFamily="18" charset="0"/>
              </a:rPr>
              <a:t>Volkow, N. D., &amp; Collins, F. S. (2017). The role of science in addressing the opioid crisis. </a:t>
            </a:r>
            <a:r>
              <a:rPr lang="en-US" i="1" dirty="0">
                <a:solidFill>
                  <a:srgbClr val="222222"/>
                </a:solidFill>
                <a:latin typeface="Times New Roman" pitchFamily="18" charset="0"/>
                <a:cs typeface="Times New Roman" pitchFamily="18" charset="0"/>
              </a:rPr>
              <a:t>New England Journal of Medicine</a:t>
            </a:r>
            <a:r>
              <a:rPr lang="en-US" dirty="0">
                <a:solidFill>
                  <a:srgbClr val="222222"/>
                </a:solidFill>
                <a:latin typeface="Times New Roman" pitchFamily="18" charset="0"/>
                <a:cs typeface="Times New Roman" pitchFamily="18" charset="0"/>
              </a:rPr>
              <a:t>, </a:t>
            </a:r>
            <a:r>
              <a:rPr lang="en-US" i="1" dirty="0">
                <a:solidFill>
                  <a:srgbClr val="222222"/>
                </a:solidFill>
                <a:latin typeface="Times New Roman" pitchFamily="18" charset="0"/>
                <a:cs typeface="Times New Roman" pitchFamily="18" charset="0"/>
              </a:rPr>
              <a:t>377</a:t>
            </a:r>
            <a:r>
              <a:rPr lang="en-US" dirty="0">
                <a:solidFill>
                  <a:srgbClr val="222222"/>
                </a:solidFill>
                <a:latin typeface="Times New Roman" pitchFamily="18" charset="0"/>
                <a:cs typeface="Times New Roman" pitchFamily="18" charset="0"/>
              </a:rPr>
              <a:t>(4), 391-394.</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6603267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xmlns=""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1379</TotalTime>
  <Words>491</Words>
  <Application>Microsoft Office PowerPoint</Application>
  <PresentationFormat>Custom</PresentationFormat>
  <Paragraphs>21</Paragraphs>
  <Slides>4</Slides>
  <Notes>4</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Presentation on brainstorming</vt:lpstr>
      <vt:lpstr>Opioids</vt:lpstr>
      <vt:lpstr>Opioid Crisis Demographics</vt:lpstr>
      <vt:lpstr>Effects of Opioids in the Society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This Template</dc:title>
  <dc:creator>omonso</dc:creator>
  <cp:lastModifiedBy>ADM</cp:lastModifiedBy>
  <cp:revision>84</cp:revision>
  <dcterms:created xsi:type="dcterms:W3CDTF">2018-11-16T01:49:47Z</dcterms:created>
  <dcterms:modified xsi:type="dcterms:W3CDTF">2019-12-12T10:24:27Z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