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75A1F2-EDC3-46F0-ACF0-5814E2C1CDE4}" type="datetimeFigureOut">
              <a:rPr lang="en-GB" smtClean="0"/>
              <a:t>10/09/2020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56267-806D-420C-9933-1C6E411FF98C}" type="slidenum">
              <a:rPr lang="en-GB" smtClean="0"/>
              <a:t>‹#›</a:t>
            </a:fld>
            <a:endParaRPr lang="en-GB"/>
          </a:p>
        </p:txBody>
      </p:sp>
    </p:spTree>
    <p:extLst>
      <p:ext uri="{BB962C8B-B14F-4D97-AF65-F5344CB8AC3E}">
        <p14:creationId xmlns:p14="http://schemas.microsoft.com/office/powerpoint/2010/main" val="3162251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Developing</a:t>
            </a:r>
            <a:r>
              <a:rPr lang="en-GB" baseline="0" dirty="0" smtClean="0"/>
              <a:t> a team to a dress a certain challenge or problem is highly relevant in an organizational structure. In our case, the organization is in </a:t>
            </a:r>
          </a:p>
          <a:p>
            <a:r>
              <a:rPr lang="en-GB" baseline="0" dirty="0" smtClean="0"/>
              <a:t>Need of a conflict management team that will help in the integration of different employees within the workplace. </a:t>
            </a:r>
          </a:p>
          <a:p>
            <a:r>
              <a:rPr lang="en-GB" baseline="0" dirty="0" smtClean="0"/>
              <a:t>The organization is in the process of transitioning into a diverse workplace which gives equal opportunities to everyone regardless of what makes them different. </a:t>
            </a:r>
            <a:endParaRPr lang="en-GB" dirty="0"/>
          </a:p>
        </p:txBody>
      </p:sp>
      <p:sp>
        <p:nvSpPr>
          <p:cNvPr id="4" name="Slide Number Placeholder 3"/>
          <p:cNvSpPr>
            <a:spLocks noGrp="1"/>
          </p:cNvSpPr>
          <p:nvPr>
            <p:ph type="sldNum" sz="quarter" idx="10"/>
          </p:nvPr>
        </p:nvSpPr>
        <p:spPr/>
        <p:txBody>
          <a:bodyPr/>
          <a:lstStyle/>
          <a:p>
            <a:fld id="{30256267-806D-420C-9933-1C6E411FF98C}" type="slidenum">
              <a:rPr lang="en-GB" smtClean="0"/>
              <a:t>2</a:t>
            </a:fld>
            <a:endParaRPr lang="en-GB"/>
          </a:p>
        </p:txBody>
      </p:sp>
    </p:spTree>
    <p:extLst>
      <p:ext uri="{BB962C8B-B14F-4D97-AF65-F5344CB8AC3E}">
        <p14:creationId xmlns:p14="http://schemas.microsoft.com/office/powerpoint/2010/main" val="2700677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a:t>
            </a:r>
            <a:r>
              <a:rPr lang="en-GB" baseline="0" dirty="0" smtClean="0"/>
              <a:t> the team can address any challenge, they must understand how the problem came about. In our case, the organization is </a:t>
            </a:r>
          </a:p>
          <a:p>
            <a:r>
              <a:rPr lang="en-GB" baseline="0" dirty="0" smtClean="0"/>
              <a:t>Attempting to make changes on its administrative structure and its composition. The changes being made are not welcomed by everyone.</a:t>
            </a:r>
          </a:p>
          <a:p>
            <a:r>
              <a:rPr lang="en-GB" baseline="0" dirty="0" smtClean="0"/>
              <a:t>The result is poor communication and coordination among key decision makers which in turn has affected the performance of the organization.</a:t>
            </a:r>
          </a:p>
          <a:p>
            <a:r>
              <a:rPr lang="en-GB" baseline="0" dirty="0" smtClean="0"/>
              <a:t>The role of the team is to solve this challenge and ensure that all processes are returned to normal. </a:t>
            </a:r>
            <a:endParaRPr lang="en-GB" dirty="0"/>
          </a:p>
        </p:txBody>
      </p:sp>
      <p:sp>
        <p:nvSpPr>
          <p:cNvPr id="4" name="Slide Number Placeholder 3"/>
          <p:cNvSpPr>
            <a:spLocks noGrp="1"/>
          </p:cNvSpPr>
          <p:nvPr>
            <p:ph type="sldNum" sz="quarter" idx="10"/>
          </p:nvPr>
        </p:nvSpPr>
        <p:spPr/>
        <p:txBody>
          <a:bodyPr/>
          <a:lstStyle/>
          <a:p>
            <a:fld id="{30256267-806D-420C-9933-1C6E411FF98C}" type="slidenum">
              <a:rPr lang="en-GB" smtClean="0"/>
              <a:t>3</a:t>
            </a:fld>
            <a:endParaRPr lang="en-GB"/>
          </a:p>
        </p:txBody>
      </p:sp>
    </p:spTree>
    <p:extLst>
      <p:ext uri="{BB962C8B-B14F-4D97-AF65-F5344CB8AC3E}">
        <p14:creationId xmlns:p14="http://schemas.microsoft.com/office/powerpoint/2010/main" val="1723786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organization is experiencing conflicts as members of the different teams each have diverse opinions about how the organization should conduct its business.</a:t>
            </a:r>
          </a:p>
          <a:p>
            <a:r>
              <a:rPr lang="en-GB" baseline="0" dirty="0" smtClean="0"/>
              <a:t>The result is that the leaders cannot agree on a single strategy because of pure communication strategies. It is worth noting that each team is made up of people with</a:t>
            </a:r>
          </a:p>
          <a:p>
            <a:r>
              <a:rPr lang="en-GB" baseline="0" dirty="0" smtClean="0"/>
              <a:t>Different personalities and the organization seems to have difficulty blending them into a singe team. The result of this is absence of clear direction by the teams.</a:t>
            </a:r>
          </a:p>
          <a:p>
            <a:r>
              <a:rPr lang="en-GB" dirty="0" smtClean="0"/>
              <a:t>The leaders</a:t>
            </a:r>
            <a:r>
              <a:rPr lang="en-GB" baseline="0" dirty="0" smtClean="0"/>
              <a:t> fail to discuss their strategies and also fail to communicate these strategies to everyone effectively. </a:t>
            </a:r>
            <a:endParaRPr lang="en-GB" dirty="0"/>
          </a:p>
        </p:txBody>
      </p:sp>
      <p:sp>
        <p:nvSpPr>
          <p:cNvPr id="4" name="Slide Number Placeholder 3"/>
          <p:cNvSpPr>
            <a:spLocks noGrp="1"/>
          </p:cNvSpPr>
          <p:nvPr>
            <p:ph type="sldNum" sz="quarter" idx="10"/>
          </p:nvPr>
        </p:nvSpPr>
        <p:spPr/>
        <p:txBody>
          <a:bodyPr/>
          <a:lstStyle/>
          <a:p>
            <a:fld id="{30256267-806D-420C-9933-1C6E411FF98C}" type="slidenum">
              <a:rPr lang="en-GB" smtClean="0"/>
              <a:t>4</a:t>
            </a:fld>
            <a:endParaRPr lang="en-GB"/>
          </a:p>
        </p:txBody>
      </p:sp>
    </p:spTree>
    <p:extLst>
      <p:ext uri="{BB962C8B-B14F-4D97-AF65-F5344CB8AC3E}">
        <p14:creationId xmlns:p14="http://schemas.microsoft.com/office/powerpoint/2010/main" val="2281941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a team, the first thing</a:t>
            </a:r>
            <a:r>
              <a:rPr lang="en-GB" baseline="0" dirty="0" smtClean="0"/>
              <a:t> they need to do is to create certain expectations about the team performance. The members also need to come up with different ways for the team to achieve these expectations. </a:t>
            </a:r>
          </a:p>
          <a:p>
            <a:r>
              <a:rPr lang="en-GB" baseline="0" dirty="0" smtClean="0"/>
              <a:t>The members of the team should know the overall goal and objectives that the team is trying to accomplish. Doing so will keep the team focused on their main agenda and objective.</a:t>
            </a:r>
          </a:p>
          <a:p>
            <a:r>
              <a:rPr lang="en-GB" baseline="0" dirty="0" smtClean="0"/>
              <a:t>For any activity that the team does, there should be a channel dedicated to analysing their performance feedback. </a:t>
            </a:r>
          </a:p>
          <a:p>
            <a:r>
              <a:rPr lang="en-GB" baseline="0" dirty="0" smtClean="0"/>
              <a:t>Finally, the team should hold a series of meetings to discuss the outcomes of certain activities and deliberate on alternative actions which can be implemented. </a:t>
            </a:r>
            <a:endParaRPr lang="en-GB" dirty="0"/>
          </a:p>
        </p:txBody>
      </p:sp>
      <p:sp>
        <p:nvSpPr>
          <p:cNvPr id="4" name="Slide Number Placeholder 3"/>
          <p:cNvSpPr>
            <a:spLocks noGrp="1"/>
          </p:cNvSpPr>
          <p:nvPr>
            <p:ph type="sldNum" sz="quarter" idx="10"/>
          </p:nvPr>
        </p:nvSpPr>
        <p:spPr/>
        <p:txBody>
          <a:bodyPr/>
          <a:lstStyle/>
          <a:p>
            <a:fld id="{30256267-806D-420C-9933-1C6E411FF98C}" type="slidenum">
              <a:rPr lang="en-GB" smtClean="0"/>
              <a:t>5</a:t>
            </a:fld>
            <a:endParaRPr lang="en-GB"/>
          </a:p>
        </p:txBody>
      </p:sp>
    </p:spTree>
    <p:extLst>
      <p:ext uri="{BB962C8B-B14F-4D97-AF65-F5344CB8AC3E}">
        <p14:creationId xmlns:p14="http://schemas.microsoft.com/office/powerpoint/2010/main" val="1397068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organization has a combination of new and old employees.</a:t>
            </a:r>
            <a:r>
              <a:rPr lang="en-GB" baseline="0" dirty="0" smtClean="0"/>
              <a:t> The old employees believe to have some level of entitlement when it comes to decision making and this sparks conflicts between the two groups of employees. Also, most team members in the organization are not free to express ideas or opinions that are contrary to those made by certain members of the group despite knowing that it is wrong. The groupthink situation in the organization needs to stop before it damages the organization.</a:t>
            </a:r>
            <a:endParaRPr lang="en-GB" dirty="0"/>
          </a:p>
        </p:txBody>
      </p:sp>
      <p:sp>
        <p:nvSpPr>
          <p:cNvPr id="4" name="Slide Number Placeholder 3"/>
          <p:cNvSpPr>
            <a:spLocks noGrp="1"/>
          </p:cNvSpPr>
          <p:nvPr>
            <p:ph type="sldNum" sz="quarter" idx="10"/>
          </p:nvPr>
        </p:nvSpPr>
        <p:spPr/>
        <p:txBody>
          <a:bodyPr/>
          <a:lstStyle/>
          <a:p>
            <a:fld id="{30256267-806D-420C-9933-1C6E411FF98C}" type="slidenum">
              <a:rPr lang="en-GB" smtClean="0"/>
              <a:t>7</a:t>
            </a:fld>
            <a:endParaRPr lang="en-GB"/>
          </a:p>
        </p:txBody>
      </p:sp>
    </p:spTree>
    <p:extLst>
      <p:ext uri="{BB962C8B-B14F-4D97-AF65-F5344CB8AC3E}">
        <p14:creationId xmlns:p14="http://schemas.microsoft.com/office/powerpoint/2010/main" val="4048291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members</a:t>
            </a:r>
            <a:r>
              <a:rPr lang="en-GB" baseline="0" dirty="0" smtClean="0"/>
              <a:t> of the team will get a compensation that is worth their while as income is one of the motivating factors in a work environment. </a:t>
            </a:r>
          </a:p>
          <a:p>
            <a:r>
              <a:rPr lang="en-GB" baseline="0" dirty="0" smtClean="0"/>
              <a:t>The team will work in a pleasant environment where they can focus on the team goals without distractions.</a:t>
            </a:r>
          </a:p>
          <a:p>
            <a:r>
              <a:rPr lang="en-GB" baseline="0" dirty="0" smtClean="0"/>
              <a:t>The team members will have an opportunity to learn new skills and I will not punish failure. Rather, we will work as a team for a more desirable outcome. Finally, I will not subject the team members to meetings without a good agenda. </a:t>
            </a:r>
          </a:p>
          <a:p>
            <a:endParaRPr lang="en-GB" dirty="0"/>
          </a:p>
        </p:txBody>
      </p:sp>
      <p:sp>
        <p:nvSpPr>
          <p:cNvPr id="4" name="Slide Number Placeholder 3"/>
          <p:cNvSpPr>
            <a:spLocks noGrp="1"/>
          </p:cNvSpPr>
          <p:nvPr>
            <p:ph type="sldNum" sz="quarter" idx="10"/>
          </p:nvPr>
        </p:nvSpPr>
        <p:spPr/>
        <p:txBody>
          <a:bodyPr/>
          <a:lstStyle/>
          <a:p>
            <a:fld id="{30256267-806D-420C-9933-1C6E411FF98C}" type="slidenum">
              <a:rPr lang="en-GB" smtClean="0"/>
              <a:t>8</a:t>
            </a:fld>
            <a:endParaRPr lang="en-GB"/>
          </a:p>
        </p:txBody>
      </p:sp>
    </p:spTree>
    <p:extLst>
      <p:ext uri="{BB962C8B-B14F-4D97-AF65-F5344CB8AC3E}">
        <p14:creationId xmlns:p14="http://schemas.microsoft.com/office/powerpoint/2010/main" val="26480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2577311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523074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41347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6CDF20-66CA-4DE5-B5D5-CDB390745259}" type="datetimeFigureOut">
              <a:rPr lang="en-GB" smtClean="0"/>
              <a:t>10/09/2020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22454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6CDF20-66CA-4DE5-B5D5-CDB390745259}" type="datetimeFigureOut">
              <a:rPr lang="en-GB" smtClean="0"/>
              <a:t>10/09/2020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2566577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191478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1234042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76970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A6CDF20-66CA-4DE5-B5D5-CDB390745259}" type="datetimeFigureOut">
              <a:rPr lang="en-GB" smtClean="0"/>
              <a:t>10/09/2020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564073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A6CDF20-66CA-4DE5-B5D5-CDB390745259}" type="datetimeFigureOut">
              <a:rPr lang="en-GB" smtClean="0"/>
              <a:t>10/09/2020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4256375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860111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296966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183228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2134984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117059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3076237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6CDF20-66CA-4DE5-B5D5-CDB390745259}" type="datetimeFigureOut">
              <a:rPr lang="en-GB" smtClean="0"/>
              <a:t>10/09/2020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D4F6CD-AB07-4EE7-B4BB-75C04A0F6C14}" type="slidenum">
              <a:rPr lang="en-GB" smtClean="0"/>
              <a:t>‹#›</a:t>
            </a:fld>
            <a:endParaRPr lang="en-GB"/>
          </a:p>
        </p:txBody>
      </p:sp>
    </p:spTree>
    <p:extLst>
      <p:ext uri="{BB962C8B-B14F-4D97-AF65-F5344CB8AC3E}">
        <p14:creationId xmlns:p14="http://schemas.microsoft.com/office/powerpoint/2010/main" val="231506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A6CDF20-66CA-4DE5-B5D5-CDB390745259}" type="datetimeFigureOut">
              <a:rPr lang="en-GB" smtClean="0"/>
              <a:t>10/09/2020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BD4F6CD-AB07-4EE7-B4BB-75C04A0F6C14}" type="slidenum">
              <a:rPr lang="en-GB" smtClean="0"/>
              <a:t>‹#›</a:t>
            </a:fld>
            <a:endParaRPr lang="en-GB"/>
          </a:p>
        </p:txBody>
      </p:sp>
    </p:spTree>
    <p:extLst>
      <p:ext uri="{BB962C8B-B14F-4D97-AF65-F5344CB8AC3E}">
        <p14:creationId xmlns:p14="http://schemas.microsoft.com/office/powerpoint/2010/main" val="1370592906"/>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sz="5400" dirty="0" smtClean="0">
                <a:latin typeface="Times New Roman" panose="02020603050405020304" pitchFamily="18" charset="0"/>
                <a:cs typeface="Times New Roman" panose="02020603050405020304" pitchFamily="18" charset="0"/>
              </a:rPr>
              <a:t>Organizational Behaviour</a:t>
            </a:r>
            <a:endParaRPr lang="en-GB" sz="5400"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a:stretch>
            <a:fillRect/>
          </a:stretch>
        </p:blipFill>
        <p:spPr>
          <a:xfrm>
            <a:off x="1" y="1853248"/>
            <a:ext cx="5603965" cy="5004751"/>
          </a:xfrm>
          <a:prstGeom prst="rect">
            <a:avLst/>
          </a:prstGeom>
        </p:spPr>
      </p:pic>
      <p:pic>
        <p:nvPicPr>
          <p:cNvPr id="8" name="Picture 7"/>
          <p:cNvPicPr>
            <a:picLocks noChangeAspect="1"/>
          </p:cNvPicPr>
          <p:nvPr/>
        </p:nvPicPr>
        <p:blipFill>
          <a:blip r:embed="rId3"/>
          <a:stretch>
            <a:fillRect/>
          </a:stretch>
        </p:blipFill>
        <p:spPr>
          <a:xfrm>
            <a:off x="5603966" y="1853247"/>
            <a:ext cx="6588034" cy="5004751"/>
          </a:xfrm>
          <a:prstGeom prst="rect">
            <a:avLst/>
          </a:prstGeom>
        </p:spPr>
      </p:pic>
    </p:spTree>
    <p:extLst>
      <p:ext uri="{BB962C8B-B14F-4D97-AF65-F5344CB8AC3E}">
        <p14:creationId xmlns:p14="http://schemas.microsoft.com/office/powerpoint/2010/main" val="3020188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Team Development</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smtClean="0"/>
              <a:t>The team in question is a conflict management team. </a:t>
            </a:r>
          </a:p>
          <a:p>
            <a:r>
              <a:rPr lang="en-GB" dirty="0" smtClean="0"/>
              <a:t>The objective of the team is to develop a framework that enables all employees to get along within the organization. </a:t>
            </a:r>
            <a:endParaRPr lang="en-GB" dirty="0"/>
          </a:p>
        </p:txBody>
      </p:sp>
      <p:pic>
        <p:nvPicPr>
          <p:cNvPr id="4" name="Picture 3"/>
          <p:cNvPicPr>
            <a:picLocks noChangeAspect="1"/>
          </p:cNvPicPr>
          <p:nvPr/>
        </p:nvPicPr>
        <p:blipFill>
          <a:blip r:embed="rId3"/>
          <a:stretch>
            <a:fillRect/>
          </a:stretch>
        </p:blipFill>
        <p:spPr>
          <a:xfrm>
            <a:off x="1371600" y="3409406"/>
            <a:ext cx="8464731" cy="3038663"/>
          </a:xfrm>
          <a:prstGeom prst="rect">
            <a:avLst/>
          </a:prstGeom>
        </p:spPr>
      </p:pic>
    </p:spTree>
    <p:extLst>
      <p:ext uri="{BB962C8B-B14F-4D97-AF65-F5344CB8AC3E}">
        <p14:creationId xmlns:p14="http://schemas.microsoft.com/office/powerpoint/2010/main" val="3836140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Reason for the Team</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T</a:t>
            </a:r>
            <a:r>
              <a:rPr lang="en-GB" sz="2400" dirty="0" smtClean="0">
                <a:latin typeface="Times New Roman" panose="02020603050405020304" pitchFamily="18" charset="0"/>
                <a:cs typeface="Times New Roman" panose="02020603050405020304" pitchFamily="18" charset="0"/>
              </a:rPr>
              <a:t>he organization has previously come under heavy criticism for discriminating its employees. In the past year, the organization has made significant strides by being inclusive at all ranks to avoid bad publicity which is bad for business. </a:t>
            </a:r>
          </a:p>
          <a:p>
            <a:r>
              <a:rPr lang="en-GB" sz="2400" dirty="0" smtClean="0">
                <a:latin typeface="Times New Roman" panose="02020603050405020304" pitchFamily="18" charset="0"/>
                <a:cs typeface="Times New Roman" panose="02020603050405020304" pitchFamily="18" charset="0"/>
              </a:rPr>
              <a:t>The performance of the company has however gone down because of poor coordination between the different team members resulting to poor management.</a:t>
            </a:r>
          </a:p>
          <a:p>
            <a:r>
              <a:rPr lang="en-GB" sz="2400" dirty="0">
                <a:latin typeface="Times New Roman" panose="02020603050405020304" pitchFamily="18" charset="0"/>
                <a:cs typeface="Times New Roman" panose="02020603050405020304" pitchFamily="18" charset="0"/>
              </a:rPr>
              <a:t>T</a:t>
            </a:r>
            <a:r>
              <a:rPr lang="en-GB" sz="2400" dirty="0" smtClean="0">
                <a:latin typeface="Times New Roman" panose="02020603050405020304" pitchFamily="18" charset="0"/>
                <a:cs typeface="Times New Roman" panose="02020603050405020304" pitchFamily="18" charset="0"/>
              </a:rPr>
              <a:t>he conflict management team will seek to find a way for effective communication and coordination between the different teams, departments and employees (</a:t>
            </a:r>
            <a:r>
              <a:rPr lang="en-US" sz="2400" dirty="0" smtClean="0">
                <a:latin typeface="Times New Roman" panose="02020603050405020304" pitchFamily="18" charset="0"/>
                <a:cs typeface="Times New Roman" panose="02020603050405020304" pitchFamily="18" charset="0"/>
              </a:rPr>
              <a:t>Trudel </a:t>
            </a:r>
            <a:r>
              <a:rPr lang="en-US" sz="2400" dirty="0">
                <a:latin typeface="Times New Roman" panose="02020603050405020304" pitchFamily="18" charset="0"/>
                <a:cs typeface="Times New Roman" panose="02020603050405020304" pitchFamily="18" charset="0"/>
              </a:rPr>
              <a:t>&amp; </a:t>
            </a:r>
            <a:r>
              <a:rPr lang="en-US" sz="2400" dirty="0" err="1">
                <a:latin typeface="Times New Roman" panose="02020603050405020304" pitchFamily="18" charset="0"/>
                <a:cs typeface="Times New Roman" panose="02020603050405020304" pitchFamily="18" charset="0"/>
              </a:rPr>
              <a:t>Reio</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Jr, 2011)</a:t>
            </a:r>
            <a:r>
              <a:rPr lang="en-GB" sz="2400" dirty="0" smtClean="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4711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Problems Addressed by the Team </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smtClean="0">
                <a:latin typeface="Times New Roman" panose="02020603050405020304" pitchFamily="18" charset="0"/>
                <a:cs typeface="Times New Roman" panose="02020603050405020304" pitchFamily="18" charset="0"/>
              </a:rPr>
              <a:t>Absence of clear direction</a:t>
            </a:r>
          </a:p>
          <a:p>
            <a:r>
              <a:rPr lang="en-GB" dirty="0" smtClean="0">
                <a:latin typeface="Times New Roman" panose="02020603050405020304" pitchFamily="18" charset="0"/>
                <a:cs typeface="Times New Roman" panose="02020603050405020304" pitchFamily="18" charset="0"/>
              </a:rPr>
              <a:t>Difficulty in blending multiple personalities into a cohesive and united team.</a:t>
            </a:r>
          </a:p>
          <a:p>
            <a:r>
              <a:rPr lang="en-GB" dirty="0" smtClean="0">
                <a:latin typeface="Times New Roman" panose="02020603050405020304" pitchFamily="18" charset="0"/>
                <a:cs typeface="Times New Roman" panose="02020603050405020304" pitchFamily="18" charset="0"/>
              </a:rPr>
              <a:t>Poor communication and feedback</a:t>
            </a:r>
          </a:p>
          <a:p>
            <a:endParaRPr lang="en-GB"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1731818" y="3602182"/>
            <a:ext cx="7412182" cy="3255817"/>
          </a:xfrm>
          <a:prstGeom prst="rect">
            <a:avLst/>
          </a:prstGeom>
        </p:spPr>
      </p:pic>
    </p:spTree>
    <p:extLst>
      <p:ext uri="{BB962C8B-B14F-4D97-AF65-F5344CB8AC3E}">
        <p14:creationId xmlns:p14="http://schemas.microsoft.com/office/powerpoint/2010/main" val="1457250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Best Practice for Work Performance</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dirty="0" smtClean="0"/>
              <a:t>The team needs to accomplish its objectives within the given timeframe (</a:t>
            </a:r>
            <a:r>
              <a:rPr lang="en-US" dirty="0" smtClean="0">
                <a:latin typeface="Times New Roman" panose="02020603050405020304" pitchFamily="18" charset="0"/>
                <a:cs typeface="Times New Roman" panose="02020603050405020304" pitchFamily="18" charset="0"/>
              </a:rPr>
              <a:t>Katz </a:t>
            </a:r>
            <a:r>
              <a:rPr lang="en-US" dirty="0">
                <a:latin typeface="Times New Roman" panose="02020603050405020304" pitchFamily="18" charset="0"/>
                <a:cs typeface="Times New Roman" panose="02020603050405020304" pitchFamily="18" charset="0"/>
              </a:rPr>
              <a:t>&amp; Flynn, </a:t>
            </a:r>
            <a:r>
              <a:rPr lang="en-US" dirty="0" smtClean="0">
                <a:latin typeface="Times New Roman" panose="02020603050405020304" pitchFamily="18" charset="0"/>
                <a:cs typeface="Times New Roman" panose="02020603050405020304" pitchFamily="18" charset="0"/>
              </a:rPr>
              <a:t>2013</a:t>
            </a:r>
            <a:r>
              <a:rPr lang="en-US" dirty="0">
                <a:latin typeface="Times New Roman" panose="02020603050405020304" pitchFamily="18" charset="0"/>
                <a:cs typeface="Times New Roman" panose="02020603050405020304" pitchFamily="18" charset="0"/>
              </a:rPr>
              <a:t>)</a:t>
            </a:r>
            <a:r>
              <a:rPr lang="en-GB" dirty="0" smtClean="0"/>
              <a:t>. This will be accomplished by sticking to best practices for work performance which includes; </a:t>
            </a:r>
          </a:p>
          <a:p>
            <a:pPr lvl="1">
              <a:buFont typeface="Wingdings" panose="05000000000000000000" pitchFamily="2" charset="2"/>
              <a:buChar char="§"/>
            </a:pPr>
            <a:r>
              <a:rPr lang="en-GB" sz="2000" dirty="0" smtClean="0"/>
              <a:t>Setting expectations for team performance and coming up with ways to achieve them. </a:t>
            </a:r>
          </a:p>
          <a:p>
            <a:pPr lvl="1">
              <a:buFont typeface="Wingdings" panose="05000000000000000000" pitchFamily="2" charset="2"/>
              <a:buChar char="§"/>
            </a:pPr>
            <a:r>
              <a:rPr lang="en-GB" sz="2000" dirty="0" smtClean="0"/>
              <a:t>Defining and communicating team goals to all teams members.</a:t>
            </a:r>
          </a:p>
          <a:p>
            <a:pPr lvl="1">
              <a:buFont typeface="Wingdings" panose="05000000000000000000" pitchFamily="2" charset="2"/>
              <a:buChar char="§"/>
            </a:pPr>
            <a:r>
              <a:rPr lang="en-GB" sz="2000" dirty="0" smtClean="0"/>
              <a:t>Use of frequent performance feedback (</a:t>
            </a:r>
            <a:r>
              <a:rPr lang="en-US" sz="2000" dirty="0" smtClean="0">
                <a:latin typeface="Times New Roman" panose="02020603050405020304" pitchFamily="18" charset="0"/>
                <a:cs typeface="Times New Roman" panose="02020603050405020304" pitchFamily="18" charset="0"/>
              </a:rPr>
              <a:t>Katz </a:t>
            </a:r>
            <a:r>
              <a:rPr lang="en-US" sz="2000" dirty="0">
                <a:latin typeface="Times New Roman" panose="02020603050405020304" pitchFamily="18" charset="0"/>
                <a:cs typeface="Times New Roman" panose="02020603050405020304" pitchFamily="18" charset="0"/>
              </a:rPr>
              <a:t>&amp; Flynn, </a:t>
            </a:r>
            <a:r>
              <a:rPr lang="en-US" sz="2000" dirty="0" smtClean="0">
                <a:latin typeface="Times New Roman" panose="02020603050405020304" pitchFamily="18" charset="0"/>
                <a:cs typeface="Times New Roman" panose="02020603050405020304" pitchFamily="18" charset="0"/>
              </a:rPr>
              <a:t>2013</a:t>
            </a:r>
            <a:r>
              <a:rPr lang="en-US" sz="2000" dirty="0">
                <a:latin typeface="Times New Roman" panose="02020603050405020304" pitchFamily="18" charset="0"/>
                <a:cs typeface="Times New Roman" panose="02020603050405020304" pitchFamily="18" charset="0"/>
              </a:rPr>
              <a:t>)</a:t>
            </a:r>
            <a:r>
              <a:rPr lang="en-GB" sz="2000" dirty="0" smtClean="0"/>
              <a:t>. </a:t>
            </a:r>
          </a:p>
          <a:p>
            <a:pPr lvl="1">
              <a:buFont typeface="Wingdings" panose="05000000000000000000" pitchFamily="2" charset="2"/>
              <a:buChar char="§"/>
            </a:pPr>
            <a:r>
              <a:rPr lang="en-GB" sz="2000" dirty="0" smtClean="0"/>
              <a:t>Set regular meetings to discuss outcomes and results</a:t>
            </a:r>
            <a:endParaRPr lang="en-GB" sz="2000" dirty="0"/>
          </a:p>
        </p:txBody>
      </p:sp>
    </p:spTree>
    <p:extLst>
      <p:ext uri="{BB962C8B-B14F-4D97-AF65-F5344CB8AC3E}">
        <p14:creationId xmlns:p14="http://schemas.microsoft.com/office/powerpoint/2010/main" val="487042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4400" dirty="0" smtClean="0">
                <a:latin typeface="Times New Roman" panose="02020603050405020304" pitchFamily="18" charset="0"/>
                <a:cs typeface="Times New Roman" panose="02020603050405020304" pitchFamily="18" charset="0"/>
              </a:rPr>
              <a:t>Organizational Barriers to Team Work</a:t>
            </a:r>
            <a:endParaRPr lang="en-GB" sz="44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0" y="1597244"/>
            <a:ext cx="5583382" cy="5260755"/>
          </a:xfrm>
          <a:prstGeom prst="rect">
            <a:avLst/>
          </a:prstGeom>
        </p:spPr>
      </p:pic>
      <p:sp>
        <p:nvSpPr>
          <p:cNvPr id="5" name="TextBox 4"/>
          <p:cNvSpPr txBox="1"/>
          <p:nvPr/>
        </p:nvSpPr>
        <p:spPr>
          <a:xfrm>
            <a:off x="5791200" y="1731818"/>
            <a:ext cx="5957455" cy="4154984"/>
          </a:xfrm>
          <a:prstGeom prst="rect">
            <a:avLst/>
          </a:prstGeom>
          <a:noFill/>
        </p:spPr>
        <p:txBody>
          <a:bodyPr wrap="square" rtlCol="0">
            <a:spAutoFit/>
          </a:bodyPr>
          <a:lstStyle/>
          <a:p>
            <a:pPr marL="285750" indent="-285750">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Most members of the organization are aware that team members share a responsibility for the outcomes. With this in mind, some of the team members shirk their responsibilities </a:t>
            </a:r>
            <a:r>
              <a:rPr lang="en-GB"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West, 2012)</a:t>
            </a:r>
            <a:r>
              <a:rPr lang="en-GB" sz="24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Skewed influence over the decision making process by some members of the group who have some level of dominance in the group.</a:t>
            </a:r>
          </a:p>
          <a:p>
            <a:pPr marL="285750" indent="-285750">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Lack of trust among the team members. Members of the team do not share the same goals as others.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3198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Cont. </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800" dirty="0" smtClean="0">
                <a:latin typeface="Times New Roman" panose="02020603050405020304" pitchFamily="18" charset="0"/>
                <a:cs typeface="Times New Roman" panose="02020603050405020304" pitchFamily="18" charset="0"/>
              </a:rPr>
              <a:t>Among the different groups in the organization, there are frequent conflicts which reduces the level of progress made at each step. </a:t>
            </a:r>
          </a:p>
          <a:p>
            <a:r>
              <a:rPr lang="en-GB" sz="2800" dirty="0" smtClean="0">
                <a:latin typeface="Times New Roman" panose="02020603050405020304" pitchFamily="18" charset="0"/>
                <a:cs typeface="Times New Roman" panose="02020603050405020304" pitchFamily="18" charset="0"/>
              </a:rPr>
              <a:t>The structure of the teams in the organization is made up of individuals who easily fall for groupthink </a:t>
            </a:r>
            <a:r>
              <a:rPr lang="en-GB"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West, 2012)</a:t>
            </a:r>
            <a:r>
              <a:rPr lang="en-GB" sz="2800" dirty="0" smtClean="0">
                <a:latin typeface="Times New Roman" panose="02020603050405020304" pitchFamily="18" charset="0"/>
                <a:cs typeface="Times New Roman" panose="02020603050405020304" pitchFamily="18" charset="0"/>
              </a:rPr>
              <a:t>.</a:t>
            </a:r>
          </a:p>
          <a:p>
            <a:r>
              <a:rPr lang="en-GB" sz="2800" dirty="0" smtClean="0">
                <a:latin typeface="Times New Roman" panose="02020603050405020304" pitchFamily="18" charset="0"/>
                <a:cs typeface="Times New Roman" panose="02020603050405020304" pitchFamily="18" charset="0"/>
              </a:rPr>
              <a:t>In the organization, most teams have poor formations which leaves them stuck at defining the goals and outlining the tasks.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7395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Motivating Team </a:t>
            </a:r>
            <a:r>
              <a:rPr lang="en-GB" dirty="0">
                <a:latin typeface="Times New Roman" panose="02020603050405020304" pitchFamily="18" charset="0"/>
                <a:cs typeface="Times New Roman" panose="02020603050405020304" pitchFamily="18" charset="0"/>
              </a:rPr>
              <a:t>M</a:t>
            </a:r>
            <a:r>
              <a:rPr lang="en-GB" dirty="0" smtClean="0">
                <a:latin typeface="Times New Roman" panose="02020603050405020304" pitchFamily="18" charset="0"/>
                <a:cs typeface="Times New Roman" panose="02020603050405020304" pitchFamily="18" charset="0"/>
              </a:rPr>
              <a:t>embers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400" dirty="0" smtClean="0">
                <a:latin typeface="Times New Roman" panose="02020603050405020304" pitchFamily="18" charset="0"/>
                <a:cs typeface="Times New Roman" panose="02020603050405020304" pitchFamily="18" charset="0"/>
              </a:rPr>
              <a:t>Team member need to remain motivated in order to handle the work required </a:t>
            </a:r>
            <a:r>
              <a:rPr lang="en-GB"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West, 2012)</a:t>
            </a:r>
            <a:r>
              <a:rPr lang="en-GB" sz="2400" dirty="0" smtClean="0">
                <a:latin typeface="Times New Roman" panose="02020603050405020304" pitchFamily="18" charset="0"/>
                <a:cs typeface="Times New Roman" panose="02020603050405020304" pitchFamily="18" charset="0"/>
              </a:rPr>
              <a:t>. To keep my team motivated I will explore the following options;</a:t>
            </a:r>
          </a:p>
          <a:p>
            <a:pPr lvl="5"/>
            <a:r>
              <a:rPr lang="en-GB" sz="2400" dirty="0" smtClean="0">
                <a:latin typeface="Times New Roman" panose="02020603050405020304" pitchFamily="18" charset="0"/>
                <a:cs typeface="Times New Roman" panose="02020603050405020304" pitchFamily="18" charset="0"/>
              </a:rPr>
              <a:t>Paying them their worth</a:t>
            </a:r>
          </a:p>
          <a:p>
            <a:pPr lvl="5"/>
            <a:r>
              <a:rPr lang="en-GB" sz="2400" dirty="0" smtClean="0">
                <a:latin typeface="Times New Roman" panose="02020603050405020304" pitchFamily="18" charset="0"/>
                <a:cs typeface="Times New Roman" panose="02020603050405020304" pitchFamily="18" charset="0"/>
              </a:rPr>
              <a:t>Providing a pleasant working environment</a:t>
            </a:r>
          </a:p>
          <a:p>
            <a:pPr lvl="5"/>
            <a:r>
              <a:rPr lang="en-GB" sz="2400" dirty="0" smtClean="0">
                <a:latin typeface="Times New Roman" panose="02020603050405020304" pitchFamily="18" charset="0"/>
                <a:cs typeface="Times New Roman" panose="02020603050405020304" pitchFamily="18" charset="0"/>
              </a:rPr>
              <a:t>Offer opportunities for self-development</a:t>
            </a:r>
          </a:p>
          <a:p>
            <a:pPr lvl="5"/>
            <a:r>
              <a:rPr lang="en-GB" sz="2400" dirty="0" smtClean="0">
                <a:latin typeface="Times New Roman" panose="02020603050405020304" pitchFamily="18" charset="0"/>
                <a:cs typeface="Times New Roman" panose="02020603050405020304" pitchFamily="18" charset="0"/>
              </a:rPr>
              <a:t>Don’t punish failure</a:t>
            </a:r>
          </a:p>
          <a:p>
            <a:pPr lvl="5"/>
            <a:r>
              <a:rPr lang="en-GB" sz="2400" dirty="0" smtClean="0">
                <a:latin typeface="Times New Roman" panose="02020603050405020304" pitchFamily="18" charset="0"/>
                <a:cs typeface="Times New Roman" panose="02020603050405020304" pitchFamily="18" charset="0"/>
              </a:rPr>
              <a:t>Avoid useless meetings</a:t>
            </a:r>
          </a:p>
        </p:txBody>
      </p:sp>
    </p:spTree>
    <p:extLst>
      <p:ext uri="{BB962C8B-B14F-4D97-AF65-F5344CB8AC3E}">
        <p14:creationId xmlns:p14="http://schemas.microsoft.com/office/powerpoint/2010/main" val="3012821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4800" dirty="0" smtClean="0">
                <a:latin typeface="Times New Roman" panose="02020603050405020304" pitchFamily="18" charset="0"/>
                <a:cs typeface="Times New Roman" panose="02020603050405020304" pitchFamily="18" charset="0"/>
              </a:rPr>
              <a:t>Addressing Teamwork Barriers</a:t>
            </a:r>
            <a:endParaRPr lang="en-GB"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400" dirty="0" smtClean="0">
                <a:latin typeface="Times New Roman" panose="02020603050405020304" pitchFamily="18" charset="0"/>
                <a:cs typeface="Times New Roman" panose="02020603050405020304" pitchFamily="18" charset="0"/>
              </a:rPr>
              <a:t>I will encourage all members of the team to speak their mind on what they think about a certain idea regardless of how unimportant they might think the thought is. This will serve to prevent groupthink (</a:t>
            </a:r>
            <a:r>
              <a:rPr lang="en-US" sz="2400" dirty="0" smtClean="0">
                <a:latin typeface="Times New Roman" panose="02020603050405020304" pitchFamily="18" charset="0"/>
                <a:cs typeface="Times New Roman" panose="02020603050405020304" pitchFamily="18" charset="0"/>
              </a:rPr>
              <a:t>West, 2012</a:t>
            </a:r>
            <a:r>
              <a:rPr lang="en-US" sz="2400" dirty="0">
                <a:latin typeface="Times New Roman" panose="02020603050405020304" pitchFamily="18" charset="0"/>
                <a:cs typeface="Times New Roman" panose="02020603050405020304" pitchFamily="18" charset="0"/>
              </a:rPr>
              <a:t>)</a:t>
            </a:r>
            <a:r>
              <a:rPr lang="en-GB" sz="2400" dirty="0" smtClean="0">
                <a:latin typeface="Times New Roman" panose="02020603050405020304" pitchFamily="18" charset="0"/>
                <a:cs typeface="Times New Roman" panose="02020603050405020304" pitchFamily="18" charset="0"/>
              </a:rPr>
              <a:t>.</a:t>
            </a:r>
          </a:p>
          <a:p>
            <a:r>
              <a:rPr lang="en-GB" sz="2400" dirty="0" smtClean="0">
                <a:latin typeface="Times New Roman" panose="02020603050405020304" pitchFamily="18" charset="0"/>
                <a:cs typeface="Times New Roman" panose="02020603050405020304" pitchFamily="18" charset="0"/>
              </a:rPr>
              <a:t>The team will create an effective framework formula on how the activities will be done. This way, the team will make progress and not get stuck on the initial stages </a:t>
            </a:r>
            <a:r>
              <a:rPr lang="en-GB"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Holbeche &amp; Mayo, 2009)</a:t>
            </a:r>
            <a:r>
              <a:rPr lang="en-GB" sz="2400" dirty="0" smtClean="0">
                <a:latin typeface="Times New Roman" panose="02020603050405020304" pitchFamily="18" charset="0"/>
                <a:cs typeface="Times New Roman" panose="02020603050405020304" pitchFamily="18" charset="0"/>
              </a:rPr>
              <a:t>. </a:t>
            </a:r>
          </a:p>
          <a:p>
            <a:r>
              <a:rPr lang="en-GB" sz="2400" dirty="0" smtClean="0">
                <a:latin typeface="Times New Roman" panose="02020603050405020304" pitchFamily="18" charset="0"/>
                <a:cs typeface="Times New Roman" panose="02020603050405020304" pitchFamily="18" charset="0"/>
              </a:rPr>
              <a:t>All members of the team will work equally to meet the team’s objective. This will serve to prevent instances where some members do the work of others.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7268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7200" dirty="0" smtClean="0">
                <a:latin typeface="Times New Roman" panose="02020603050405020304" pitchFamily="18" charset="0"/>
                <a:cs typeface="Times New Roman" panose="02020603050405020304" pitchFamily="18" charset="0"/>
              </a:rPr>
              <a:t>Cont. </a:t>
            </a:r>
            <a:endParaRPr lang="en-GB" sz="7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400" dirty="0" smtClean="0">
                <a:latin typeface="Times New Roman" panose="02020603050405020304" pitchFamily="18" charset="0"/>
                <a:cs typeface="Times New Roman" panose="02020603050405020304" pitchFamily="18" charset="0"/>
              </a:rPr>
              <a:t>The decision making process will be a group responsibility and in no event shall it be skewed in favour of certain members. This measure will serve to make every member feel equal and part of the team </a:t>
            </a:r>
            <a:r>
              <a:rPr lang="en-GB"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Holbeche &amp; Mayo, 2009)</a:t>
            </a:r>
            <a:r>
              <a:rPr lang="en-GB" sz="2400" dirty="0" smtClean="0">
                <a:latin typeface="Times New Roman" panose="02020603050405020304" pitchFamily="18" charset="0"/>
                <a:cs typeface="Times New Roman" panose="02020603050405020304" pitchFamily="18" charset="0"/>
              </a:rPr>
              <a:t>. </a:t>
            </a:r>
          </a:p>
          <a:p>
            <a:r>
              <a:rPr lang="en-GB" sz="2400" dirty="0" smtClean="0">
                <a:latin typeface="Times New Roman" panose="02020603050405020304" pitchFamily="18" charset="0"/>
                <a:cs typeface="Times New Roman" panose="02020603050405020304" pitchFamily="18" charset="0"/>
              </a:rPr>
              <a:t>All members must serve the same group purpose and open communication among the members will go a long way in creating trust in the team.</a:t>
            </a:r>
          </a:p>
          <a:p>
            <a:r>
              <a:rPr lang="en-GB" sz="2400" dirty="0" smtClean="0">
                <a:latin typeface="Times New Roman" panose="02020603050405020304" pitchFamily="18" charset="0"/>
                <a:cs typeface="Times New Roman" panose="02020603050405020304" pitchFamily="18" charset="0"/>
              </a:rPr>
              <a:t>When members have conflicting ideas and opinions, the group will take time to consider each of the idea or opinion before a decision is made to avoid conflict (</a:t>
            </a:r>
            <a:r>
              <a:rPr lang="en-US" sz="2400" dirty="0" smtClean="0">
                <a:latin typeface="Times New Roman" panose="02020603050405020304" pitchFamily="18" charset="0"/>
                <a:cs typeface="Times New Roman" panose="02020603050405020304" pitchFamily="18" charset="0"/>
              </a:rPr>
              <a:t>Holbeche </a:t>
            </a:r>
            <a:r>
              <a:rPr lang="en-US" sz="2400" dirty="0">
                <a:latin typeface="Times New Roman" panose="02020603050405020304" pitchFamily="18" charset="0"/>
                <a:cs typeface="Times New Roman" panose="02020603050405020304" pitchFamily="18" charset="0"/>
              </a:rPr>
              <a:t>&amp; Mayo, </a:t>
            </a:r>
            <a:r>
              <a:rPr lang="en-US" sz="2400" dirty="0" smtClean="0">
                <a:latin typeface="Times New Roman" panose="02020603050405020304" pitchFamily="18" charset="0"/>
                <a:cs typeface="Times New Roman" panose="02020603050405020304" pitchFamily="18" charset="0"/>
              </a:rPr>
              <a:t>2009)</a:t>
            </a:r>
            <a:r>
              <a:rPr lang="en-GB" sz="2400" dirty="0" smtClean="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3676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Conclusion </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400" dirty="0" smtClean="0">
                <a:latin typeface="Times New Roman" panose="02020603050405020304" pitchFamily="18" charset="0"/>
                <a:cs typeface="Times New Roman" panose="02020603050405020304" pitchFamily="18" charset="0"/>
              </a:rPr>
              <a:t>Conflict management is the process of identifying the best solutions to a particular challenge without making one member feel irrelevant. </a:t>
            </a:r>
          </a:p>
          <a:p>
            <a:r>
              <a:rPr lang="en-GB" sz="2400" dirty="0" smtClean="0">
                <a:latin typeface="Times New Roman" panose="02020603050405020304" pitchFamily="18" charset="0"/>
                <a:cs typeface="Times New Roman" panose="02020603050405020304" pitchFamily="18" charset="0"/>
              </a:rPr>
              <a:t>There are organizational barriers that affect team work including skewed decision making process and lack of trust. </a:t>
            </a:r>
          </a:p>
          <a:p>
            <a:r>
              <a:rPr lang="en-GB" sz="2400" dirty="0" smtClean="0">
                <a:latin typeface="Times New Roman" panose="02020603050405020304" pitchFamily="18" charset="0"/>
                <a:cs typeface="Times New Roman" panose="02020603050405020304" pitchFamily="18" charset="0"/>
              </a:rPr>
              <a:t>Effective team work is centred on making everyone feel part of something important, compensating them properly and giving them and opportunity to learn new skills (</a:t>
            </a:r>
            <a:r>
              <a:rPr lang="en-US" sz="2400" dirty="0" smtClean="0">
                <a:latin typeface="Times New Roman" panose="02020603050405020304" pitchFamily="18" charset="0"/>
                <a:cs typeface="Times New Roman" panose="02020603050405020304" pitchFamily="18" charset="0"/>
              </a:rPr>
              <a:t>Hindmarsh </a:t>
            </a:r>
            <a:r>
              <a:rPr lang="en-US" sz="2400" dirty="0">
                <a:latin typeface="Times New Roman" panose="02020603050405020304" pitchFamily="18" charset="0"/>
                <a:cs typeface="Times New Roman" panose="02020603050405020304" pitchFamily="18" charset="0"/>
              </a:rPr>
              <a:t>&amp; </a:t>
            </a:r>
            <a:r>
              <a:rPr lang="en-US" sz="2400" dirty="0" err="1" smtClean="0">
                <a:latin typeface="Times New Roman" panose="02020603050405020304" pitchFamily="18" charset="0"/>
                <a:cs typeface="Times New Roman" panose="02020603050405020304" pitchFamily="18" charset="0"/>
              </a:rPr>
              <a:t>Pilnick</a:t>
            </a:r>
            <a:r>
              <a:rPr lang="en-US" sz="2400" dirty="0" smtClean="0">
                <a:latin typeface="Times New Roman" panose="02020603050405020304" pitchFamily="18" charset="0"/>
                <a:cs typeface="Times New Roman" panose="02020603050405020304" pitchFamily="18" charset="0"/>
              </a:rPr>
              <a:t>, 2002)</a:t>
            </a:r>
            <a:r>
              <a:rPr lang="en-GB" sz="2400" dirty="0" smtClean="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2980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Reference</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dirty="0">
                <a:latin typeface="Times New Roman" panose="02020603050405020304" pitchFamily="18" charset="0"/>
                <a:cs typeface="Times New Roman" panose="02020603050405020304" pitchFamily="18" charset="0"/>
              </a:rPr>
              <a:t>Trudel, J., &amp; </a:t>
            </a:r>
            <a:r>
              <a:rPr lang="en-US" dirty="0" err="1">
                <a:latin typeface="Times New Roman" panose="02020603050405020304" pitchFamily="18" charset="0"/>
                <a:cs typeface="Times New Roman" panose="02020603050405020304" pitchFamily="18" charset="0"/>
              </a:rPr>
              <a:t>Reio</a:t>
            </a:r>
            <a:r>
              <a:rPr lang="en-US" dirty="0">
                <a:latin typeface="Times New Roman" panose="02020603050405020304" pitchFamily="18" charset="0"/>
                <a:cs typeface="Times New Roman" panose="02020603050405020304" pitchFamily="18" charset="0"/>
              </a:rPr>
              <a:t> Jr, T. G. (2011). Managing workplace incivility: The role of conflict management styles—antecedent or antidote?. </a:t>
            </a:r>
            <a:r>
              <a:rPr lang="en-US" i="1" dirty="0">
                <a:latin typeface="Times New Roman" panose="02020603050405020304" pitchFamily="18" charset="0"/>
                <a:cs typeface="Times New Roman" panose="02020603050405020304" pitchFamily="18" charset="0"/>
              </a:rPr>
              <a:t>Human Resource Development Quarterly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22</a:t>
            </a:r>
            <a:r>
              <a:rPr lang="en-US" dirty="0">
                <a:latin typeface="Times New Roman" panose="02020603050405020304" pitchFamily="18" charset="0"/>
                <a:cs typeface="Times New Roman" panose="02020603050405020304" pitchFamily="18" charset="0"/>
              </a:rPr>
              <a:t>(4), 395-423</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Katz, N. H., &amp; Flynn, L. T. (2013). Understanding conflict management systems and strategies in the workplace: A pilot study. </a:t>
            </a:r>
            <a:r>
              <a:rPr lang="en-US" i="1" dirty="0">
                <a:latin typeface="Times New Roman" panose="02020603050405020304" pitchFamily="18" charset="0"/>
                <a:cs typeface="Times New Roman" panose="02020603050405020304" pitchFamily="18" charset="0"/>
              </a:rPr>
              <a:t>Conflict Resolution Quarterly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30</a:t>
            </a:r>
            <a:r>
              <a:rPr lang="en-US" dirty="0">
                <a:latin typeface="Times New Roman" panose="02020603050405020304" pitchFamily="18" charset="0"/>
                <a:cs typeface="Times New Roman" panose="02020603050405020304" pitchFamily="18" charset="0"/>
              </a:rPr>
              <a:t>(4), 393-410.</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West, M. A. (2012). </a:t>
            </a:r>
            <a:r>
              <a:rPr lang="en-US" i="1" dirty="0">
                <a:latin typeface="Times New Roman" panose="02020603050405020304" pitchFamily="18" charset="0"/>
                <a:cs typeface="Times New Roman" panose="02020603050405020304" pitchFamily="18" charset="0"/>
              </a:rPr>
              <a:t>Effective teamwork: Practical lessons from organizational research</a:t>
            </a:r>
            <a:r>
              <a:rPr lang="en-US" dirty="0">
                <a:latin typeface="Times New Roman" panose="02020603050405020304" pitchFamily="18" charset="0"/>
                <a:cs typeface="Times New Roman" panose="02020603050405020304" pitchFamily="18" charset="0"/>
              </a:rPr>
              <a:t>. John Wiley &amp; Sons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Holbeche, L., &amp; Mayo, A. (2009). </a:t>
            </a:r>
            <a:r>
              <a:rPr lang="en-US" i="1" dirty="0">
                <a:latin typeface="Times New Roman" panose="02020603050405020304" pitchFamily="18" charset="0"/>
                <a:cs typeface="Times New Roman" panose="02020603050405020304" pitchFamily="18" charset="0"/>
              </a:rPr>
              <a:t>Motivating people in lean organizations</a:t>
            </a:r>
            <a:r>
              <a:rPr lang="en-US" dirty="0">
                <a:latin typeface="Times New Roman" panose="02020603050405020304" pitchFamily="18" charset="0"/>
                <a:cs typeface="Times New Roman" panose="02020603050405020304" pitchFamily="18" charset="0"/>
              </a:rPr>
              <a:t>. Taylor &amp; Francis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Hindmarsh, J., &amp; </a:t>
            </a:r>
            <a:r>
              <a:rPr lang="en-US" dirty="0" err="1">
                <a:latin typeface="Times New Roman" panose="02020603050405020304" pitchFamily="18" charset="0"/>
                <a:cs typeface="Times New Roman" panose="02020603050405020304" pitchFamily="18" charset="0"/>
              </a:rPr>
              <a:t>Pilnick</a:t>
            </a:r>
            <a:r>
              <a:rPr lang="en-US" dirty="0">
                <a:latin typeface="Times New Roman" panose="02020603050405020304" pitchFamily="18" charset="0"/>
                <a:cs typeface="Times New Roman" panose="02020603050405020304" pitchFamily="18" charset="0"/>
              </a:rPr>
              <a:t>, A. (2002). The tacit order of teamwork: collaboration and embodied conduct in anesthesia. </a:t>
            </a:r>
            <a:r>
              <a:rPr lang="en-US" i="1" dirty="0">
                <a:latin typeface="Times New Roman" panose="02020603050405020304" pitchFamily="18" charset="0"/>
                <a:cs typeface="Times New Roman" panose="02020603050405020304" pitchFamily="18" charset="0"/>
              </a:rPr>
              <a:t>The Sociological Quarterly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43</a:t>
            </a:r>
            <a:r>
              <a:rPr lang="en-US" dirty="0">
                <a:latin typeface="Times New Roman" panose="02020603050405020304" pitchFamily="18" charset="0"/>
                <a:cs typeface="Times New Roman" panose="02020603050405020304" pitchFamily="18" charset="0"/>
              </a:rPr>
              <a:t>(2), 139-164.</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59537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118</TotalTime>
  <Words>1350</Words>
  <Application>Microsoft Office PowerPoint</Application>
  <PresentationFormat>Widescreen</PresentationFormat>
  <Paragraphs>76</Paragraphs>
  <Slides>12</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Times New Roman</vt:lpstr>
      <vt:lpstr>Wingdings</vt:lpstr>
      <vt:lpstr>Wingdings 3</vt:lpstr>
      <vt:lpstr>Ion</vt:lpstr>
      <vt:lpstr>Organizational Behaviour</vt:lpstr>
      <vt:lpstr>Team Development</vt:lpstr>
      <vt:lpstr>Reason for the Team</vt:lpstr>
      <vt:lpstr>Problems Addressed by the Team </vt:lpstr>
      <vt:lpstr>Best Practice for Work Performance</vt:lpstr>
      <vt:lpstr>Organizational Barriers to Team Work</vt:lpstr>
      <vt:lpstr>Cont. </vt:lpstr>
      <vt:lpstr>Motivating Team Members</vt:lpstr>
      <vt:lpstr>Addressing Teamwork Barriers</vt:lpstr>
      <vt:lpstr>Cont. </vt:lpstr>
      <vt:lpstr>Conclusion </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14</cp:revision>
  <dcterms:created xsi:type="dcterms:W3CDTF">2020-09-10T11:58:25Z</dcterms:created>
  <dcterms:modified xsi:type="dcterms:W3CDTF">2020-09-10T13:56:38Z</dcterms:modified>
</cp:coreProperties>
</file>