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9"/>
  </p:notesMasterIdLst>
  <p:sldIdLst>
    <p:sldId id="256" r:id="rId2"/>
    <p:sldId id="257" r:id="rId3"/>
    <p:sldId id="259" r:id="rId4"/>
    <p:sldId id="261" r:id="rId5"/>
    <p:sldId id="262" r:id="rId6"/>
    <p:sldId id="263"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3910" autoAdjust="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E29FDB-F74D-4C5B-BD89-E2B40E3ED506}" type="datetimeFigureOut">
              <a:rPr lang="en-US" smtClean="0"/>
              <a:pPr/>
              <a:t>6/22/2020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72DE7D-BA10-4967-94BE-B061045D5BE7}" type="slidenum">
              <a:rPr lang="en-US" smtClean="0"/>
              <a:pPr/>
              <a:t>‹#›</a:t>
            </a:fld>
            <a:endParaRPr lang="en-US" dirty="0"/>
          </a:p>
        </p:txBody>
      </p:sp>
    </p:spTree>
    <p:extLst>
      <p:ext uri="{BB962C8B-B14F-4D97-AF65-F5344CB8AC3E}">
        <p14:creationId xmlns:p14="http://schemas.microsoft.com/office/powerpoint/2010/main" xmlns="" val="3987990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Outsourcing happens when business practices are framed to a third party. Even critical job functions may be framed to a third party, and these practices are becoming widely accepted in the business world. This critical business practice have been made possible and easier by the introduction of new technology (Espino-Rodríguez &amp; Ramírez-Fierro, 2018). Both small and more significant firms admit the fact that managing all the operations on the firm is very expensive. Outsourcing is deemed very critical in businesses for it reduces operating costs. In pure business terms, outsourcing needs to improve your business bottom lines through reduced operational costs. If a company does not accommodate this shortly, the chances are that the company ends up spending more than it can save. With outsourcing, companies can make more savings, and this helps in maximizing the profits (Espino-Rodríguez, &amp; </a:t>
            </a:r>
            <a:r>
              <a:rPr lang="en-US" dirty="0" err="1" smtClean="0"/>
              <a:t>Ramírez</a:t>
            </a:r>
            <a:r>
              <a:rPr lang="en-US" dirty="0" smtClean="0"/>
              <a:t>-Fierro, 2018). The outsourcing IT has been assisting companies to reduce the capital of hiring employees and equipment. Having cheaper services from outsourcing IT vendors helps the firms to cost-cut the prices for their quality goods.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872DE7D-BA10-4967-94BE-B061045D5BE7}" type="slidenum">
              <a:rPr lang="en-US" smtClean="0"/>
              <a:pPr/>
              <a:t>2</a:t>
            </a:fld>
            <a:endParaRPr lang="en-US" dirty="0"/>
          </a:p>
        </p:txBody>
      </p:sp>
    </p:spTree>
    <p:extLst>
      <p:ext uri="{BB962C8B-B14F-4D97-AF65-F5344CB8AC3E}">
        <p14:creationId xmlns:p14="http://schemas.microsoft.com/office/powerpoint/2010/main" xmlns="" val="257839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Most of the firms that make substantial profits spend a lot of resources in ensuring that all the operations are supervised. With outsourcing, minimal supervision is needed as the duties are delegated to the outsourcing vendors. When a company hires an outsourcing vendor to work on critical business requirements, there is a guaranteed that the vendor will take care of everything from scratch (Stamenovic &amp; Dobraca, 2017). The vendors will work without supervision, but the companies will have quality work. Shoddy work will imply that the outsourcing company will lose the firm to a more competent outsourcing vendor. The companies go for most responsible outsourcing vendors, which is better than having many employees how need maximum supervision to do their work. Additionally</a:t>
            </a:r>
            <a:r>
              <a:rPr lang="en-US" baseline="0" dirty="0" smtClean="0"/>
              <a:t>,</a:t>
            </a:r>
            <a:r>
              <a:rPr lang="en-US" dirty="0" smtClean="0"/>
              <a:t> firm's success is primarily based on its ability to communicate to both its workers and customers. Communication with employees is necessary, and the outsourcing transactions helps in managing employees' communication. The effectiveness of outsourcing in facilitating employees' communication depends on several factors like employees' knowledge of outsourcing. This implies that for outsourcing to succeed, the firms need to involve their employees in the process. Effective communication with workers on outsourcing is critical in ensuring compliance with legal requirements and promoting the success of the project (</a:t>
            </a:r>
            <a:r>
              <a:rPr lang="en-US" dirty="0" err="1" smtClean="0"/>
              <a:t>Globerman</a:t>
            </a:r>
            <a:r>
              <a:rPr lang="en-US" dirty="0" smtClean="0"/>
              <a:t> &amp; Vining, 2017). The firms can outsource customer communication successfully by reducing call center costs, organizing for consistent brand massaging, and providing immediate feedback. With outsourcing, the customers and employees' communication is taken to higher levels, so firms are running for outsourcing vendors for the critical outsourcing services.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872DE7D-BA10-4967-94BE-B061045D5BE7}" type="slidenum">
              <a:rPr lang="en-US" smtClean="0"/>
              <a:pPr/>
              <a:t>3</a:t>
            </a:fld>
            <a:endParaRPr lang="en-US" dirty="0"/>
          </a:p>
        </p:txBody>
      </p:sp>
    </p:spTree>
    <p:extLst>
      <p:ext uri="{BB962C8B-B14F-4D97-AF65-F5344CB8AC3E}">
        <p14:creationId xmlns:p14="http://schemas.microsoft.com/office/powerpoint/2010/main" xmlns="" val="2661056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global economies are enjoying cheap labor due to outsourcing, and this leads to increased profits. Outsourcing has led to significant economic growth and development among many nations. The standards of living for several people have been positively impacted by the developed nations and lower the standards of living for third world countries (O'Connel, 2018). Outsourcing is a potential cause of long-term structural unemployment among some countries, even the most developed ones. These issues are causing an alarm and the main concern since many people will be jobless, resulting in other significant social problems (O'Connel, 2018). The competition among different countries on business matters is becoming stiffer, and the main focus is to reduce costs and make more incomes. Outsourcing also affords much growth in the foreign economy because of the influx of new money. However, the gap that is existing between the rich and developing countries is increasing, and thus issues of economic equalities are growing prominent.  </a:t>
            </a:r>
          </a:p>
          <a:p>
            <a:endParaRPr lang="en-US" dirty="0"/>
          </a:p>
        </p:txBody>
      </p:sp>
      <p:sp>
        <p:nvSpPr>
          <p:cNvPr id="4" name="Slide Number Placeholder 3"/>
          <p:cNvSpPr>
            <a:spLocks noGrp="1"/>
          </p:cNvSpPr>
          <p:nvPr>
            <p:ph type="sldNum" sz="quarter" idx="10"/>
          </p:nvPr>
        </p:nvSpPr>
        <p:spPr/>
        <p:txBody>
          <a:bodyPr/>
          <a:lstStyle/>
          <a:p>
            <a:fld id="{C872DE7D-BA10-4967-94BE-B061045D5BE7}" type="slidenum">
              <a:rPr lang="en-US" smtClean="0"/>
              <a:pPr/>
              <a:t>4</a:t>
            </a:fld>
            <a:endParaRPr lang="en-US" dirty="0"/>
          </a:p>
        </p:txBody>
      </p:sp>
    </p:spTree>
    <p:extLst>
      <p:ext uri="{BB962C8B-B14F-4D97-AF65-F5344CB8AC3E}">
        <p14:creationId xmlns:p14="http://schemas.microsoft.com/office/powerpoint/2010/main" xmlns="" val="34715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most significant benefit of outsourcing in Saudi Arabia is economic growth that has been recorded recently, as mentioned by the Saudi Aramco Operations CEO. Additionally, the dominance of outsourcing in the Saudi economy has implied that more rules are needed to govern the operations of outsourcing vendors (Tata Constituency Service, 2013). The Saudi Aramco Operations has benefited significantly from outsourcing in the attainment of its core competencies. The outsourcing IT has led to economic diversification, entrepreneurship, maximization of local content, and adding value through integrated industrial parks as spearheaded by Saudi Aramco Operations. The Saudi Aramco Operations is enjoying effected communication with its customers and workforce, and this has led to its dominance in service provision (O'Connel, 2018). More significantly, the Saudi Aramco Operations has noted that outsourcing collaboration with other prominent firms is easy, and this drives both social and economic growth, aspirations, and goals.  </a:t>
            </a:r>
          </a:p>
          <a:p>
            <a:endParaRPr lang="en-US" dirty="0"/>
          </a:p>
        </p:txBody>
      </p:sp>
      <p:sp>
        <p:nvSpPr>
          <p:cNvPr id="4" name="Slide Number Placeholder 3"/>
          <p:cNvSpPr>
            <a:spLocks noGrp="1"/>
          </p:cNvSpPr>
          <p:nvPr>
            <p:ph type="sldNum" sz="quarter" idx="10"/>
          </p:nvPr>
        </p:nvSpPr>
        <p:spPr/>
        <p:txBody>
          <a:bodyPr/>
          <a:lstStyle/>
          <a:p>
            <a:fld id="{C872DE7D-BA10-4967-94BE-B061045D5BE7}" type="slidenum">
              <a:rPr lang="en-US" smtClean="0"/>
              <a:pPr/>
              <a:t>5</a:t>
            </a:fld>
            <a:endParaRPr lang="en-US" dirty="0"/>
          </a:p>
        </p:txBody>
      </p:sp>
    </p:spTree>
    <p:extLst>
      <p:ext uri="{BB962C8B-B14F-4D97-AF65-F5344CB8AC3E}">
        <p14:creationId xmlns:p14="http://schemas.microsoft.com/office/powerpoint/2010/main" xmlns="" val="1262002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perceive the whole idea of outsourcing to be very beneficial in facilitating economic growth among many countries. Among other benefits of outsourcing include; Increased efficiency of the firms' operations, focusing on core business values and thus attainment of success, saves on infrastructure and technology, as well as faster and better services by companies. The disadvantages of outsourcing include; loss of local jobs among many countries due to the adoption of the outsourcing IT to run business operations. The increased economic gap between the developed nations and third-world countries has become a reason why many countries feel that outsourcing technology is quite disadvantageous. I strongly think that outsourcing services are very critical, but measures need to be undertaken to prevent excessive job loss, and this will lead to improved quality of life.</a:t>
            </a:r>
          </a:p>
          <a:p>
            <a:endParaRPr lang="en-US" dirty="0"/>
          </a:p>
        </p:txBody>
      </p:sp>
      <p:sp>
        <p:nvSpPr>
          <p:cNvPr id="4" name="Slide Number Placeholder 3"/>
          <p:cNvSpPr>
            <a:spLocks noGrp="1"/>
          </p:cNvSpPr>
          <p:nvPr>
            <p:ph type="sldNum" sz="quarter" idx="10"/>
          </p:nvPr>
        </p:nvSpPr>
        <p:spPr/>
        <p:txBody>
          <a:bodyPr/>
          <a:lstStyle/>
          <a:p>
            <a:fld id="{C872DE7D-BA10-4967-94BE-B061045D5BE7}" type="slidenum">
              <a:rPr lang="en-US" smtClean="0"/>
              <a:pPr/>
              <a:t>6</a:t>
            </a:fld>
            <a:endParaRPr lang="en-US" dirty="0"/>
          </a:p>
        </p:txBody>
      </p:sp>
    </p:spTree>
    <p:extLst>
      <p:ext uri="{BB962C8B-B14F-4D97-AF65-F5344CB8AC3E}">
        <p14:creationId xmlns:p14="http://schemas.microsoft.com/office/powerpoint/2010/main" xmlns="" val="39963867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23250D99-30FC-47F6-AB43-05EEB4910F88}" type="slidenum">
              <a:rPr lang="en-US" smtClean="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417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186384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4978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297025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577131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5713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714928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363187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212378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3961180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08454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66326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2877545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31404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648946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179623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250D99-30FC-47F6-AB43-05EEB4910F88}"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10385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DF89622-899C-4F04-9DA4-591A3C02A163}" type="datetimeFigureOut">
              <a:rPr lang="en-US" smtClean="0"/>
              <a:pPr/>
              <a:t>6/22/2020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3250D99-30FC-47F6-AB43-05EEB4910F88}" type="slidenum">
              <a:rPr lang="en-US" smtClean="0"/>
              <a:pPr/>
              <a:t>‹#›</a:t>
            </a:fld>
            <a:endParaRPr lang="en-US" dirty="0"/>
          </a:p>
        </p:txBody>
      </p:sp>
    </p:spTree>
    <p:extLst>
      <p:ext uri="{BB962C8B-B14F-4D97-AF65-F5344CB8AC3E}">
        <p14:creationId xmlns:p14="http://schemas.microsoft.com/office/powerpoint/2010/main" xmlns="" val="309212002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tcs.com/saudi-aramco-ge-tcs-first-all-female-services-center-business-processes-saudi-arabia" TargetMode="External"/><Relationship Id="rId2" Type="http://schemas.openxmlformats.org/officeDocument/2006/relationships/hyperlink" Target="https://www.tamimi.com/law-update-articles/technology-outsourcing-in-the-saudi-financial-services-sector-the-sama-outsourcing-rul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692398" y="1975104"/>
            <a:ext cx="6815669" cy="1548384"/>
          </a:xfrm>
        </p:spPr>
        <p:txBody>
          <a:bodyPr/>
          <a:lstStyle/>
          <a:p>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Presentation on Outsourcing</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7" name="Subtitle 6"/>
          <p:cNvSpPr>
            <a:spLocks noGrp="1"/>
          </p:cNvSpPr>
          <p:nvPr>
            <p:ph type="subTitle" idx="1"/>
          </p:nvPr>
        </p:nvSpPr>
        <p:spPr>
          <a:xfrm>
            <a:off x="2692398" y="3657596"/>
            <a:ext cx="6815669" cy="1743459"/>
          </a:xfrm>
        </p:spPr>
        <p:txBody>
          <a:bodyPr>
            <a:normAutofit/>
          </a:bodyPr>
          <a:lstStyle/>
          <a:p>
            <a:r>
              <a:rPr lang="en-US" sz="2000" dirty="0" smtClean="0">
                <a:latin typeface="Times New Roman" panose="02020603050405020304" pitchFamily="18" charset="0"/>
                <a:cs typeface="Times New Roman" panose="02020603050405020304" pitchFamily="18" charset="0"/>
              </a:rPr>
              <a:t>Name</a:t>
            </a:r>
          </a:p>
          <a:p>
            <a:r>
              <a:rPr lang="en-US" sz="2000" dirty="0" smtClean="0">
                <a:latin typeface="Times New Roman" panose="02020603050405020304" pitchFamily="18" charset="0"/>
                <a:cs typeface="Times New Roman" panose="02020603050405020304" pitchFamily="18" charset="0"/>
              </a:rPr>
              <a:t>Institution</a:t>
            </a:r>
          </a:p>
          <a:p>
            <a:r>
              <a:rPr lang="en-US" sz="2000" dirty="0" smtClean="0">
                <a:latin typeface="Times New Roman" panose="02020603050405020304" pitchFamily="18" charset="0"/>
                <a:cs typeface="Times New Roman" panose="02020603050405020304" pitchFamily="18" charset="0"/>
              </a:rPr>
              <a:t>Date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08270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599925"/>
          </a:xfrm>
        </p:spPr>
        <p:txBody>
          <a:bodyPr>
            <a:normAutofit/>
          </a:bodyPr>
          <a:lstStyle/>
          <a:p>
            <a:r>
              <a:rPr lang="en-US" sz="3200" b="1" dirty="0" smtClean="0">
                <a:latin typeface="Times New Roman" panose="02020603050405020304" pitchFamily="18" charset="0"/>
                <a:cs typeface="Times New Roman" panose="02020603050405020304" pitchFamily="18" charset="0"/>
              </a:rPr>
              <a:t>Introduction</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298447" y="1694543"/>
            <a:ext cx="10211381" cy="4394200"/>
          </a:xfrm>
        </p:spPr>
        <p:txBody>
          <a:bodyPr>
            <a:noAutofit/>
          </a:bodyPr>
          <a:lstStyle/>
          <a:p>
            <a:r>
              <a:rPr lang="en-US" sz="1600" dirty="0">
                <a:latin typeface="Times New Roman" panose="02020603050405020304" pitchFamily="18" charset="0"/>
                <a:cs typeface="Times New Roman" panose="02020603050405020304" pitchFamily="18" charset="0"/>
              </a:rPr>
              <a:t>Outsourcing happens when business practices are framed to a third party.</a:t>
            </a:r>
          </a:p>
          <a:p>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information technology outsourcing has a wide range of operations in which a company can involve in like disaster recovery, network services, and software development.</a:t>
            </a:r>
          </a:p>
          <a:p>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outsourcing information technology is gaining recognition worldwide, and some companies have already specialized in this area (Espino-Rodríguez, &amp; Ramírez-Fierro, 2018</a:t>
            </a:r>
            <a:r>
              <a:rPr lang="en-US" sz="1600" dirty="0" smtClean="0">
                <a:latin typeface="Times New Roman" panose="02020603050405020304" pitchFamily="18" charset="0"/>
                <a:cs typeface="Times New Roman" panose="02020603050405020304" pitchFamily="18" charset="0"/>
              </a:rPr>
              <a:t>).</a:t>
            </a:r>
          </a:p>
          <a:p>
            <a:pPr marL="0" indent="0" algn="ctr">
              <a:buNone/>
            </a:pPr>
            <a:r>
              <a:rPr lang="en-US" sz="2800" b="1" dirty="0">
                <a:latin typeface="Times New Roman" panose="02020603050405020304" pitchFamily="18" charset="0"/>
                <a:cs typeface="Times New Roman" panose="02020603050405020304" pitchFamily="18" charset="0"/>
              </a:rPr>
              <a:t>How Cost Savings and Pricing Influence Outsourcing</a:t>
            </a:r>
          </a:p>
          <a:p>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Both small and more significant firms admit that managing all the operations on the firm is very expensive.</a:t>
            </a:r>
          </a:p>
          <a:p>
            <a:r>
              <a:rPr lang="en-US" sz="1600" dirty="0">
                <a:latin typeface="Times New Roman" panose="02020603050405020304" pitchFamily="18" charset="0"/>
                <a:cs typeface="Times New Roman" panose="02020603050405020304" pitchFamily="18" charset="0"/>
              </a:rPr>
              <a:t>Outsourcing is deemed very critical in businesses for it reduces operating costs.</a:t>
            </a:r>
          </a:p>
          <a:p>
            <a:r>
              <a:rPr lang="en-US" sz="1600" dirty="0">
                <a:latin typeface="Times New Roman" panose="02020603050405020304" pitchFamily="18" charset="0"/>
                <a:cs typeface="Times New Roman" panose="02020603050405020304" pitchFamily="18" charset="0"/>
              </a:rPr>
              <a:t>With outsourcing, companies can make more savings, and this helps in maximizing the profits.</a:t>
            </a:r>
          </a:p>
          <a:p>
            <a:r>
              <a:rPr lang="en-US" sz="1600" dirty="0">
                <a:latin typeface="Times New Roman" panose="02020603050405020304" pitchFamily="18" charset="0"/>
                <a:cs typeface="Times New Roman" panose="02020603050405020304" pitchFamily="18" charset="0"/>
              </a:rPr>
              <a:t>The outsourcing IT has been helping companies reduce the capital of hiring employees and equipment (Espino-Rodríguez, &amp; </a:t>
            </a:r>
            <a:r>
              <a:rPr lang="en-US" sz="1600" dirty="0" err="1">
                <a:latin typeface="Times New Roman" panose="02020603050405020304" pitchFamily="18" charset="0"/>
                <a:cs typeface="Times New Roman" panose="02020603050405020304" pitchFamily="18" charset="0"/>
              </a:rPr>
              <a:t>Ramírez</a:t>
            </a:r>
            <a:r>
              <a:rPr lang="en-US" sz="1600" dirty="0">
                <a:latin typeface="Times New Roman" panose="02020603050405020304" pitchFamily="18" charset="0"/>
                <a:cs typeface="Times New Roman" panose="02020603050405020304" pitchFamily="18" charset="0"/>
              </a:rPr>
              <a:t>-Fierro, 2018).</a:t>
            </a:r>
          </a:p>
          <a:p>
            <a:r>
              <a:rPr lang="en-US" sz="1600" dirty="0">
                <a:latin typeface="Times New Roman" panose="02020603050405020304" pitchFamily="18" charset="0"/>
                <a:cs typeface="Times New Roman" panose="02020603050405020304" pitchFamily="18" charset="0"/>
              </a:rPr>
              <a:t>Having cheaper services from outsourcing IT vendors helps the firms to cost-cut the prices for their quality goods.</a:t>
            </a:r>
          </a:p>
          <a:p>
            <a:pPr marL="0"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1836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457200"/>
            <a:ext cx="9601196" cy="789709"/>
          </a:xfrm>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Outsourcing Needs Minimal Supervision</a:t>
            </a: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0492" y="1039091"/>
            <a:ext cx="10827326" cy="5299364"/>
          </a:xfrm>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outsourcing, minimal supervision is needed as the duties are delegated to the outsourcing vendors.</a:t>
            </a:r>
          </a:p>
          <a:p>
            <a:r>
              <a:rPr lang="en-US" dirty="0">
                <a:latin typeface="Times New Roman" panose="02020603050405020304" pitchFamily="18" charset="0"/>
                <a:cs typeface="Times New Roman" panose="02020603050405020304" pitchFamily="18" charset="0"/>
              </a:rPr>
              <a:t>When a company hires an outsourcing vendor to work on critical business requirements, there is a </a:t>
            </a:r>
            <a:r>
              <a:rPr lang="en-US" sz="1800" dirty="0">
                <a:latin typeface="Times New Roman" panose="02020603050405020304" pitchFamily="18" charset="0"/>
                <a:cs typeface="Times New Roman" panose="02020603050405020304" pitchFamily="18" charset="0"/>
              </a:rPr>
              <a:t>guaranteed</a:t>
            </a:r>
            <a:r>
              <a:rPr lang="en-US" dirty="0">
                <a:latin typeface="Times New Roman" panose="02020603050405020304" pitchFamily="18" charset="0"/>
                <a:cs typeface="Times New Roman" panose="02020603050405020304" pitchFamily="18" charset="0"/>
              </a:rPr>
              <a:t> that the vendor will take care of everything from scratch (Stamenovic &amp; Dobraca, 2017).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companies go for most responsible outsourcing vendors, which is better than having many employees how need maximum supervision to do their work</a:t>
            </a:r>
            <a:r>
              <a:rPr lang="en-US" dirty="0" smtClean="0">
                <a:latin typeface="Times New Roman" panose="02020603050405020304" pitchFamily="18" charset="0"/>
                <a:cs typeface="Times New Roman" panose="02020603050405020304" pitchFamily="18" charset="0"/>
              </a:rPr>
              <a:t>.</a:t>
            </a:r>
          </a:p>
          <a:p>
            <a:pPr marL="0" indent="0" algn="ctr">
              <a:buNone/>
            </a:pPr>
            <a:r>
              <a:rPr lang="en-US" sz="3200" b="1" dirty="0">
                <a:latin typeface="Times New Roman" panose="02020603050405020304" pitchFamily="18" charset="0"/>
                <a:cs typeface="Times New Roman" panose="02020603050405020304" pitchFamily="18" charset="0"/>
              </a:rPr>
              <a:t>How Communication Influences Outsourcing</a:t>
            </a:r>
          </a:p>
          <a:p>
            <a:r>
              <a:rPr lang="en-US" dirty="0">
                <a:latin typeface="Times New Roman" panose="02020603050405020304" pitchFamily="18" charset="0"/>
                <a:cs typeface="Times New Roman" panose="02020603050405020304" pitchFamily="18" charset="0"/>
              </a:rPr>
              <a:t>The success of the firm is primarily based on its ability to communicate with both its workers and customers.</a:t>
            </a:r>
          </a:p>
          <a:p>
            <a:r>
              <a:rPr lang="en-US" dirty="0">
                <a:latin typeface="Times New Roman" panose="02020603050405020304" pitchFamily="18" charset="0"/>
                <a:cs typeface="Times New Roman" panose="02020603050405020304" pitchFamily="18" charset="0"/>
              </a:rPr>
              <a:t>Communication with employees is necessary, and outsourcing transactions help manage employees' communication (</a:t>
            </a:r>
            <a:r>
              <a:rPr lang="en-US" dirty="0" err="1">
                <a:latin typeface="Times New Roman" panose="02020603050405020304" pitchFamily="18" charset="0"/>
                <a:cs typeface="Times New Roman" panose="02020603050405020304" pitchFamily="18" charset="0"/>
              </a:rPr>
              <a:t>Globerman</a:t>
            </a:r>
            <a:r>
              <a:rPr lang="en-US" dirty="0">
                <a:latin typeface="Times New Roman" panose="02020603050405020304" pitchFamily="18" charset="0"/>
                <a:cs typeface="Times New Roman" panose="02020603050405020304" pitchFamily="18" charset="0"/>
              </a:rPr>
              <a:t> &amp; Vining, 2017).  </a:t>
            </a:r>
          </a:p>
          <a:p>
            <a:r>
              <a:rPr lang="en-US" dirty="0">
                <a:latin typeface="Times New Roman" panose="02020603050405020304" pitchFamily="18" charset="0"/>
                <a:cs typeface="Times New Roman" panose="02020603050405020304" pitchFamily="18" charset="0"/>
              </a:rPr>
              <a:t>The effectiveness of outsourcing in facilitating employees' communication depends on several factors like employees' knowledge of outsourcing. This implies that for outsourcing to succeed, the firms need to involve their employees in the process.</a:t>
            </a:r>
          </a:p>
          <a:p>
            <a:r>
              <a:rPr lang="en-US" dirty="0">
                <a:latin typeface="Times New Roman" panose="02020603050405020304" pitchFamily="18" charset="0"/>
                <a:cs typeface="Times New Roman" panose="02020603050405020304" pitchFamily="18" charset="0"/>
              </a:rPr>
              <a:t>Effective communication with workers on outsourcing is critical in ensuring compliance with legal requirements and promoting the project's success.</a:t>
            </a:r>
          </a:p>
          <a:p>
            <a:r>
              <a:rPr lang="en-US" dirty="0">
                <a:latin typeface="Times New Roman" panose="02020603050405020304" pitchFamily="18" charset="0"/>
                <a:cs typeface="Times New Roman" panose="02020603050405020304" pitchFamily="18" charset="0"/>
              </a:rPr>
              <a:t>The firms can outsource customer communication successfully by reducing call center costs, organizing for consistent brand massaging, and providing immediate feedback.</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61945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474"/>
            <a:ext cx="9601196" cy="1969477"/>
          </a:xfrm>
        </p:spPr>
        <p:txBody>
          <a:bodyPr>
            <a:normAutofit/>
          </a:bodyPr>
          <a:lstStyle/>
          <a:p>
            <a:r>
              <a:rPr lang="en-US" sz="3200" b="1" dirty="0" smtClean="0">
                <a:latin typeface="Times New Roman" panose="02020603050405020304" pitchFamily="18" charset="0"/>
                <a:cs typeface="Times New Roman" panose="02020603050405020304" pitchFamily="18" charset="0"/>
              </a:rPr>
              <a:t>Effects of Outsourcing on Global Economies</a:t>
            </a: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298447" y="1041009"/>
            <a:ext cx="6438783" cy="5190979"/>
          </a:xfrm>
        </p:spPr>
        <p:txBody>
          <a:bodyPr>
            <a:noAutofit/>
          </a:bodyPr>
          <a:lstStyle/>
          <a:p>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global economies are enjoying cheap labor due to outsourcing, and this leads to increased profits.</a:t>
            </a:r>
          </a:p>
          <a:p>
            <a:r>
              <a:rPr lang="en-US" sz="1800" dirty="0">
                <a:latin typeface="Times New Roman" panose="02020603050405020304" pitchFamily="18" charset="0"/>
                <a:cs typeface="Times New Roman" panose="02020603050405020304" pitchFamily="18" charset="0"/>
              </a:rPr>
              <a:t>Outsourcing has led to significant economic growth and development among many nations.</a:t>
            </a:r>
          </a:p>
          <a:p>
            <a:r>
              <a:rPr lang="en-US" sz="1800" dirty="0">
                <a:latin typeface="Times New Roman" panose="02020603050405020304" pitchFamily="18" charset="0"/>
                <a:cs typeface="Times New Roman" panose="02020603050405020304" pitchFamily="18" charset="0"/>
              </a:rPr>
              <a:t>The standards of living for several people have been impacted positively by the developed nation and lowering the standards of living for third world countries.</a:t>
            </a:r>
          </a:p>
          <a:p>
            <a:r>
              <a:rPr lang="en-US" sz="1800" dirty="0">
                <a:latin typeface="Times New Roman" panose="02020603050405020304" pitchFamily="18" charset="0"/>
                <a:cs typeface="Times New Roman" panose="02020603050405020304" pitchFamily="18" charset="0"/>
              </a:rPr>
              <a:t>Outsourcing is a potential cause of long-term structural unemployment among some countries, even the most developed ones (O'Connel, 2018).</a:t>
            </a:r>
          </a:p>
          <a:p>
            <a:r>
              <a:rPr lang="en-US" sz="1800" dirty="0">
                <a:latin typeface="Times New Roman" panose="02020603050405020304" pitchFamily="18" charset="0"/>
                <a:cs typeface="Times New Roman" panose="02020603050405020304" pitchFamily="18" charset="0"/>
              </a:rPr>
              <a:t>The competition among different countries on business matters is becoming stiffer, and the main focus is to reduce costs and increase incomes.</a:t>
            </a:r>
          </a:p>
          <a:p>
            <a:r>
              <a:rPr lang="en-US" sz="1800" dirty="0">
                <a:latin typeface="Times New Roman" panose="02020603050405020304" pitchFamily="18" charset="0"/>
                <a:cs typeface="Times New Roman" panose="02020603050405020304" pitchFamily="18" charset="0"/>
              </a:rPr>
              <a:t>Outsourcing also affords much growth in the foreign economy because of the influx of new money.</a:t>
            </a:r>
          </a:p>
          <a:p>
            <a:endParaRPr lang="en-US" sz="1800" dirty="0">
              <a:latin typeface="Times New Roman" panose="02020603050405020304" pitchFamily="18" charset="0"/>
              <a:cs typeface="Times New Roman" panose="02020603050405020304" pitchFamily="18" charset="0"/>
            </a:endParaRPr>
          </a:p>
        </p:txBody>
      </p:sp>
      <p:pic>
        <p:nvPicPr>
          <p:cNvPr id="5" name="Content Placeholder 4" descr="The Issues Going through by Enterprise Exterior Service Supplier ..."/>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7877175" y="2419643"/>
            <a:ext cx="3925888" cy="34887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0297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779" y="744584"/>
            <a:ext cx="9601196" cy="1100546"/>
          </a:xfrm>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Effects of Outsourcing on </a:t>
            </a:r>
            <a:r>
              <a:rPr lang="en-US" sz="3600" b="1" dirty="0">
                <a:latin typeface="Times New Roman" panose="02020603050405020304" pitchFamily="18" charset="0"/>
                <a:cs typeface="Times New Roman" panose="02020603050405020304" pitchFamily="18" charset="0"/>
              </a:rPr>
              <a:t>t</a:t>
            </a:r>
            <a:r>
              <a:rPr lang="en-US" sz="3600" b="1" dirty="0" smtClean="0">
                <a:latin typeface="Times New Roman" panose="02020603050405020304" pitchFamily="18" charset="0"/>
                <a:cs typeface="Times New Roman" panose="02020603050405020304" pitchFamily="18" charset="0"/>
              </a:rPr>
              <a:t>he Saudi Aramco Operations</a:t>
            </a: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8049" y="1850208"/>
            <a:ext cx="10375900" cy="3848100"/>
          </a:xfrm>
        </p:spPr>
        <p:txBody>
          <a:bodyPr>
            <a:noAutofit/>
          </a:bodyPr>
          <a:lstStyle/>
          <a:p>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most significant benefit of outsourcing in </a:t>
            </a:r>
            <a:r>
              <a:rPr lang="en-US" sz="1800" dirty="0" smtClean="0">
                <a:latin typeface="Times New Roman" panose="02020603050405020304" pitchFamily="18" charset="0"/>
                <a:cs typeface="Times New Roman" panose="02020603050405020304" pitchFamily="18" charset="0"/>
              </a:rPr>
              <a:t>Saudi Armaco is </a:t>
            </a:r>
            <a:r>
              <a:rPr lang="en-US" sz="1800" dirty="0">
                <a:latin typeface="Times New Roman" panose="02020603050405020304" pitchFamily="18" charset="0"/>
                <a:cs typeface="Times New Roman" panose="02020603050405020304" pitchFamily="18" charset="0"/>
              </a:rPr>
              <a:t>economic growth that has been recorded recently, as mentioned </a:t>
            </a:r>
            <a:r>
              <a:rPr lang="en-US" sz="1800" dirty="0" smtClean="0">
                <a:latin typeface="Times New Roman" panose="02020603050405020304" pitchFamily="18" charset="0"/>
                <a:cs typeface="Times New Roman" panose="02020603050405020304" pitchFamily="18" charset="0"/>
              </a:rPr>
              <a:t> by the CEO </a:t>
            </a:r>
            <a:r>
              <a:rPr lang="en-US" sz="1800" dirty="0">
                <a:latin typeface="Times New Roman" panose="02020603050405020304" pitchFamily="18" charset="0"/>
                <a:cs typeface="Times New Roman" panose="02020603050405020304" pitchFamily="18" charset="0"/>
              </a:rPr>
              <a:t>(O'Connel, 2018).</a:t>
            </a:r>
            <a:r>
              <a:rPr lang="en-US" sz="1800" dirty="0" smtClean="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Saudi Aramco Operations has benefited significantly from outsourcing in the attainment of its core competencies.</a:t>
            </a:r>
          </a:p>
          <a:p>
            <a:r>
              <a:rPr lang="en-US" sz="1800" dirty="0">
                <a:latin typeface="Times New Roman" panose="02020603050405020304" pitchFamily="18" charset="0"/>
                <a:cs typeface="Times New Roman" panose="02020603050405020304" pitchFamily="18" charset="0"/>
              </a:rPr>
              <a:t>The outsourcing IT has led to economic diversification, entrepreneurship, maximization of local content, and adding value through integrated industrial parks as spearheaded by Saudi Aramco Operations (Tata Constituency Service, 2013).  </a:t>
            </a:r>
          </a:p>
          <a:p>
            <a:r>
              <a:rPr lang="en-US" sz="1800" dirty="0">
                <a:latin typeface="Times New Roman" panose="02020603050405020304" pitchFamily="18" charset="0"/>
                <a:cs typeface="Times New Roman" panose="02020603050405020304" pitchFamily="18" charset="0"/>
              </a:rPr>
              <a:t>The Saudi Aramco Operations is enjoying effected communication with its customers and workforce, which has led to its dominance in service provision.</a:t>
            </a:r>
          </a:p>
          <a:p>
            <a:r>
              <a:rPr lang="en-US" sz="1800" dirty="0">
                <a:latin typeface="Times New Roman" panose="02020603050405020304" pitchFamily="18" charset="0"/>
                <a:cs typeface="Times New Roman" panose="02020603050405020304" pitchFamily="18" charset="0"/>
              </a:rPr>
              <a:t>More significantly, the Saudi Aramco Operations has noted that outsourcing collaboration with other prominent firms is secure, and this drives both social and economic growth, aspirations, and goals (O'Connel, 2018).  </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2648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487" y="706361"/>
            <a:ext cx="9601196" cy="919239"/>
          </a:xfrm>
        </p:spPr>
        <p:txBody>
          <a:bodyPr>
            <a:normAutofit fontScale="90000"/>
          </a:bodyPr>
          <a:lstStyle/>
          <a:p>
            <a:r>
              <a:rPr lang="en-US" sz="3600" b="1" dirty="0">
                <a:latin typeface="Times New Roman" panose="02020603050405020304" pitchFamily="18" charset="0"/>
                <a:cs typeface="Times New Roman" panose="02020603050405020304" pitchFamily="18" charset="0"/>
              </a:rPr>
              <a:t>Overall Personal Evaluation of Outsourcing</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066799" y="1807028"/>
            <a:ext cx="8636000" cy="4089401"/>
          </a:xfrm>
        </p:spPr>
        <p:txBody>
          <a:bodyPr>
            <a:noAutofit/>
          </a:bodyPr>
          <a:lstStyle/>
          <a:p>
            <a:r>
              <a:rPr lang="en-US" sz="1600" dirty="0" smtClean="0">
                <a:latin typeface="Times New Roman" panose="02020603050405020304" pitchFamily="18" charset="0"/>
                <a:cs typeface="Times New Roman" panose="02020603050405020304" pitchFamily="18" charset="0"/>
              </a:rPr>
              <a:t>I </a:t>
            </a:r>
            <a:r>
              <a:rPr lang="en-US" sz="1600" dirty="0">
                <a:latin typeface="Times New Roman" panose="02020603050405020304" pitchFamily="18" charset="0"/>
                <a:cs typeface="Times New Roman" panose="02020603050405020304" pitchFamily="18" charset="0"/>
              </a:rPr>
              <a:t>perceive the whole idea of outsourcing to be very beneficial in facilitating economic growth among many countries.</a:t>
            </a:r>
          </a:p>
          <a:p>
            <a:pPr marL="0" indent="0">
              <a:buNone/>
            </a:pPr>
            <a:r>
              <a:rPr lang="en-US" sz="1600" b="1" dirty="0">
                <a:latin typeface="Times New Roman" panose="02020603050405020304" pitchFamily="18" charset="0"/>
                <a:cs typeface="Times New Roman" panose="02020603050405020304" pitchFamily="18" charset="0"/>
              </a:rPr>
              <a:t>Among other benefits of outsourcing include;</a:t>
            </a:r>
          </a:p>
          <a:p>
            <a:pPr lvl="1"/>
            <a:r>
              <a:rPr lang="en-US" sz="1600" dirty="0">
                <a:latin typeface="Times New Roman" panose="02020603050405020304" pitchFamily="18" charset="0"/>
                <a:cs typeface="Times New Roman" panose="02020603050405020304" pitchFamily="18" charset="0"/>
              </a:rPr>
              <a:t>Increased efficiency</a:t>
            </a:r>
          </a:p>
          <a:p>
            <a:pPr lvl="1"/>
            <a:r>
              <a:rPr lang="en-US" sz="1600" dirty="0">
                <a:latin typeface="Times New Roman" panose="02020603050405020304" pitchFamily="18" charset="0"/>
                <a:cs typeface="Times New Roman" panose="02020603050405020304" pitchFamily="18" charset="0"/>
              </a:rPr>
              <a:t>Focusing on core business values</a:t>
            </a:r>
          </a:p>
          <a:p>
            <a:pPr lvl="1"/>
            <a:r>
              <a:rPr lang="en-US" sz="1600" dirty="0">
                <a:latin typeface="Times New Roman" panose="02020603050405020304" pitchFamily="18" charset="0"/>
                <a:cs typeface="Times New Roman" panose="02020603050405020304" pitchFamily="18" charset="0"/>
              </a:rPr>
              <a:t>Saves on infrastructure and technology  </a:t>
            </a:r>
          </a:p>
          <a:p>
            <a:pPr lvl="1"/>
            <a:r>
              <a:rPr lang="en-US" sz="1600" dirty="0">
                <a:latin typeface="Times New Roman" panose="02020603050405020304" pitchFamily="18" charset="0"/>
                <a:cs typeface="Times New Roman" panose="02020603050405020304" pitchFamily="18" charset="0"/>
              </a:rPr>
              <a:t>Faster and better services by companies.</a:t>
            </a:r>
          </a:p>
          <a:p>
            <a:pPr marL="0" indent="0">
              <a:buNone/>
            </a:pPr>
            <a:r>
              <a:rPr lang="en-US" sz="1600" b="1" dirty="0">
                <a:latin typeface="Times New Roman" panose="02020603050405020304" pitchFamily="18" charset="0"/>
                <a:cs typeface="Times New Roman" panose="02020603050405020304" pitchFamily="18" charset="0"/>
              </a:rPr>
              <a:t>The disadvantages of outsourcing include;</a:t>
            </a:r>
          </a:p>
          <a:p>
            <a:pPr lvl="1"/>
            <a:r>
              <a:rPr lang="en-US" sz="1600" dirty="0">
                <a:latin typeface="Times New Roman" panose="02020603050405020304" pitchFamily="18" charset="0"/>
                <a:cs typeface="Times New Roman" panose="02020603050405020304" pitchFamily="18" charset="0"/>
              </a:rPr>
              <a:t>Loss of local jobs in many countries.</a:t>
            </a:r>
          </a:p>
          <a:p>
            <a:pPr lvl="1"/>
            <a:r>
              <a:rPr lang="en-US" sz="1600" dirty="0">
                <a:latin typeface="Times New Roman" panose="02020603050405020304" pitchFamily="18" charset="0"/>
                <a:cs typeface="Times New Roman" panose="02020603050405020304" pitchFamily="18" charset="0"/>
              </a:rPr>
              <a:t>The increased economic gap between the developed nations and third world countries.</a:t>
            </a:r>
          </a:p>
          <a:p>
            <a:r>
              <a:rPr lang="en-US" sz="1600" dirty="0">
                <a:latin typeface="Times New Roman" panose="02020603050405020304" pitchFamily="18" charset="0"/>
                <a:cs typeface="Times New Roman" panose="02020603050405020304" pitchFamily="18" charset="0"/>
              </a:rPr>
              <a:t>I strongly feel that outsourcing services are critical, but measures need to be undertaken to prevent excessive job loss, and this will lead to improved quality of life.</a:t>
            </a:r>
          </a:p>
          <a:p>
            <a:endParaRPr lang="en-US" sz="1600" dirty="0">
              <a:latin typeface="Times New Roman" panose="02020603050405020304" pitchFamily="18" charset="0"/>
              <a:cs typeface="Times New Roman" panose="02020603050405020304" pitchFamily="18" charset="0"/>
            </a:endParaRPr>
          </a:p>
        </p:txBody>
      </p:sp>
      <p:pic>
        <p:nvPicPr>
          <p:cNvPr id="4098" name="Picture 2" descr="The Significance of Outsourcing Companies - Business Demand"/>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9601200" y="2654300"/>
            <a:ext cx="2590799" cy="32161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4142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968" y="862149"/>
            <a:ext cx="9601196" cy="752204"/>
          </a:xfrm>
        </p:spPr>
        <p:txBody>
          <a:bodyPr>
            <a:normAutofit fontScale="90000"/>
          </a:bodyPr>
          <a:lstStyle/>
          <a:p>
            <a:r>
              <a:rPr lang="en-US" sz="3600" b="1" dirty="0">
                <a:latin typeface="Times New Roman" panose="02020603050405020304" pitchFamily="18" charset="0"/>
                <a:cs typeface="Times New Roman" panose="02020603050405020304" pitchFamily="18" charset="0"/>
              </a:rPr>
              <a:t>References</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84953" y="1576056"/>
            <a:ext cx="10985499" cy="3632200"/>
          </a:xfrm>
        </p:spPr>
        <p:txBody>
          <a:bodyPr>
            <a:noAutofit/>
          </a:bodyPr>
          <a:lstStyle/>
          <a:p>
            <a:pPr marL="0" indent="0">
              <a:buNone/>
            </a:pPr>
            <a:r>
              <a:rPr lang="en-US" sz="1600" dirty="0" smtClean="0">
                <a:latin typeface="Times New Roman" panose="02020603050405020304" pitchFamily="18" charset="0"/>
                <a:cs typeface="Times New Roman" panose="02020603050405020304" pitchFamily="18" charset="0"/>
              </a:rPr>
              <a:t>Espino-Rodríguez</a:t>
            </a:r>
            <a:r>
              <a:rPr lang="en-US" sz="1600" dirty="0">
                <a:latin typeface="Times New Roman" panose="02020603050405020304" pitchFamily="18" charset="0"/>
                <a:cs typeface="Times New Roman" panose="02020603050405020304" pitchFamily="18" charset="0"/>
              </a:rPr>
              <a:t>, T. F., &amp; Ramírez-Fierro, J. C. (2018). Managers' attitudes toward hotel outsourcing in a tourist destination. An approach from the benefits and risks perspective. </a:t>
            </a:r>
            <a:r>
              <a:rPr lang="en-US" sz="1600" i="1" dirty="0">
                <a:latin typeface="Times New Roman" panose="02020603050405020304" pitchFamily="18" charset="0"/>
                <a:cs typeface="Times New Roman" panose="02020603050405020304" pitchFamily="18" charset="0"/>
              </a:rPr>
              <a:t>Tourism management perspectives</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26</a:t>
            </a:r>
            <a:r>
              <a:rPr lang="en-US" sz="1600" dirty="0">
                <a:latin typeface="Times New Roman" panose="02020603050405020304" pitchFamily="18" charset="0"/>
                <a:cs typeface="Times New Roman" panose="02020603050405020304" pitchFamily="18" charset="0"/>
              </a:rPr>
              <a:t>, 143-152.</a:t>
            </a:r>
          </a:p>
          <a:p>
            <a:pPr marL="0" indent="0">
              <a:buNone/>
            </a:pPr>
            <a:r>
              <a:rPr lang="en-US" sz="1600" dirty="0">
                <a:latin typeface="Times New Roman" panose="02020603050405020304" pitchFamily="18" charset="0"/>
                <a:cs typeface="Times New Roman" panose="02020603050405020304" pitchFamily="18" charset="0"/>
              </a:rPr>
              <a:t>Globerman, S., &amp; Vining, A. R. (2017). The outsourcing decision: A strategic framework. In </a:t>
            </a:r>
            <a:r>
              <a:rPr lang="en-US" sz="1600" i="1" dirty="0">
                <a:latin typeface="Times New Roman" panose="02020603050405020304" pitchFamily="18" charset="0"/>
                <a:cs typeface="Times New Roman" panose="02020603050405020304" pitchFamily="18" charset="0"/>
              </a:rPr>
              <a:t>Global outsourcing strategies</a:t>
            </a:r>
            <a:r>
              <a:rPr lang="en-US" sz="1600" dirty="0">
                <a:latin typeface="Times New Roman" panose="02020603050405020304" pitchFamily="18" charset="0"/>
                <a:cs typeface="Times New Roman" panose="02020603050405020304" pitchFamily="18" charset="0"/>
              </a:rPr>
              <a:t> (pp. 27-40). Routledge.</a:t>
            </a:r>
          </a:p>
          <a:p>
            <a:pPr marL="0" indent="0">
              <a:buNone/>
            </a:pPr>
            <a:r>
              <a:rPr lang="en-US" sz="1600" dirty="0">
                <a:latin typeface="Times New Roman" panose="02020603050405020304" pitchFamily="18" charset="0"/>
                <a:cs typeface="Times New Roman" panose="02020603050405020304" pitchFamily="18" charset="0"/>
              </a:rPr>
              <a:t>O’Connel. N., (2018). Technology outsourcing in the Saudi financial services sector: The SAMA Outsourcing Rules. Retrieved from; </a:t>
            </a:r>
            <a:r>
              <a:rPr lang="en-US" sz="1600" dirty="0">
                <a:latin typeface="Times New Roman" panose="02020603050405020304" pitchFamily="18" charset="0"/>
                <a:cs typeface="Times New Roman" panose="02020603050405020304" pitchFamily="18" charset="0"/>
                <a:hlinkClick r:id="rId2"/>
              </a:rPr>
              <a:t>https://www.tamimi.com/law-update-articles/technology-outsourcing-in-the-saudi-financial-services-sector-the-sama-outsourcing-rules/</a:t>
            </a: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Stamenovic, M., &amp; Dobraca, A. (2017). Benefits of outsourcing strategy and IT technology in clinical trials. </a:t>
            </a:r>
            <a:r>
              <a:rPr lang="en-US" sz="1600" i="1" dirty="0">
                <a:latin typeface="Times New Roman" panose="02020603050405020304" pitchFamily="18" charset="0"/>
                <a:cs typeface="Times New Roman" panose="02020603050405020304" pitchFamily="18" charset="0"/>
              </a:rPr>
              <a:t>Acta Informatica Medica</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25</a:t>
            </a:r>
            <a:r>
              <a:rPr lang="en-US" sz="1600" dirty="0">
                <a:latin typeface="Times New Roman" panose="02020603050405020304" pitchFamily="18" charset="0"/>
                <a:cs typeface="Times New Roman" panose="02020603050405020304" pitchFamily="18" charset="0"/>
              </a:rPr>
              <a:t>(3), 203.</a:t>
            </a:r>
          </a:p>
          <a:p>
            <a:pPr marL="0" indent="0">
              <a:buNone/>
            </a:pPr>
            <a:r>
              <a:rPr lang="en-US" sz="1600" dirty="0">
                <a:latin typeface="Times New Roman" panose="02020603050405020304" pitchFamily="18" charset="0"/>
                <a:cs typeface="Times New Roman" panose="02020603050405020304" pitchFamily="18" charset="0"/>
              </a:rPr>
              <a:t>Tata Constituency Service, (2013). Saudi Aramco, GE and TCS announce the first all-female services center for business processes in Saudi Arabia. Retrieved from </a:t>
            </a:r>
            <a:r>
              <a:rPr lang="en-US" sz="1600" dirty="0">
                <a:latin typeface="Times New Roman" panose="02020603050405020304" pitchFamily="18" charset="0"/>
                <a:cs typeface="Times New Roman" panose="02020603050405020304" pitchFamily="18" charset="0"/>
                <a:hlinkClick r:id="rId3"/>
              </a:rPr>
              <a:t>https://www.tcs.com/saudi-aramco-ge-tcs-first-all-female-services-center-business-processes-saudi-arabia</a:t>
            </a: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902363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70</TotalTime>
  <Words>1776</Words>
  <Application>Microsoft Office PowerPoint</Application>
  <PresentationFormat>Custom</PresentationFormat>
  <Paragraphs>64</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Organic</vt:lpstr>
      <vt:lpstr>  Presentation on Outsourcing </vt:lpstr>
      <vt:lpstr>Introduction</vt:lpstr>
      <vt:lpstr>Outsourcing Needs Minimal Supervision </vt:lpstr>
      <vt:lpstr>Effects of Outsourcing on Global Economies </vt:lpstr>
      <vt:lpstr>Effects of Outsourcing on the Saudi Aramco Operations </vt:lpstr>
      <vt:lpstr>Overall Personal Evaluation of Outsourcing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Outsourcing</dc:title>
  <dc:creator>user</dc:creator>
  <cp:lastModifiedBy>ADM</cp:lastModifiedBy>
  <cp:revision>13</cp:revision>
  <dcterms:created xsi:type="dcterms:W3CDTF">2020-06-19T16:30:23Z</dcterms:created>
  <dcterms:modified xsi:type="dcterms:W3CDTF">2020-06-22T03:36:30Z</dcterms:modified>
</cp:coreProperties>
</file>