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4"/>
  </p:notesMasterIdLst>
  <p:handoutMasterIdLst>
    <p:handoutMasterId r:id="rId35"/>
  </p:handoutMasterIdLst>
  <p:sldIdLst>
    <p:sldId id="264" r:id="rId6"/>
    <p:sldId id="265" r:id="rId7"/>
    <p:sldId id="266" r:id="rId8"/>
    <p:sldId id="267" r:id="rId9"/>
    <p:sldId id="268" r:id="rId10"/>
    <p:sldId id="269" r:id="rId11"/>
    <p:sldId id="270" r:id="rId12"/>
    <p:sldId id="289" r:id="rId13"/>
    <p:sldId id="290" r:id="rId14"/>
    <p:sldId id="271" r:id="rId15"/>
    <p:sldId id="274" r:id="rId16"/>
    <p:sldId id="279" r:id="rId17"/>
    <p:sldId id="276" r:id="rId18"/>
    <p:sldId id="277" r:id="rId19"/>
    <p:sldId id="278" r:id="rId20"/>
    <p:sldId id="291" r:id="rId21"/>
    <p:sldId id="280" r:id="rId22"/>
    <p:sldId id="281" r:id="rId23"/>
    <p:sldId id="282" r:id="rId24"/>
    <p:sldId id="283" r:id="rId25"/>
    <p:sldId id="284" r:id="rId26"/>
    <p:sldId id="286" r:id="rId27"/>
    <p:sldId id="292" r:id="rId28"/>
    <p:sldId id="293" r:id="rId29"/>
    <p:sldId id="294" r:id="rId30"/>
    <p:sldId id="295" r:id="rId31"/>
    <p:sldId id="296" r:id="rId32"/>
    <p:sldId id="297" r:id="rId3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iola, Courtney A" initials="TCA" lastIdx="1" clrIdx="0">
    <p:extLst>
      <p:ext uri="{19B8F6BF-5375-455C-9EA6-DF929625EA0E}">
        <p15:presenceInfo xmlns:p15="http://schemas.microsoft.com/office/powerpoint/2012/main" userId="S-1-5-21-4027829005-1107895287-290554039-1564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4A78"/>
    <a:srgbClr val="006298"/>
    <a:srgbClr val="FF6300"/>
    <a:srgbClr val="E9255F"/>
    <a:srgbClr val="0098D4"/>
    <a:srgbClr val="00B8E7"/>
    <a:srgbClr val="81D0ED"/>
    <a:srgbClr val="F6B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94238" autoAdjust="0"/>
  </p:normalViewPr>
  <p:slideViewPr>
    <p:cSldViewPr snapToGrid="0" snapToObjects="1">
      <p:cViewPr varScale="1">
        <p:scale>
          <a:sx n="86" d="100"/>
          <a:sy n="86" d="100"/>
        </p:scale>
        <p:origin x="1032" y="192"/>
      </p:cViewPr>
      <p:guideLst/>
    </p:cSldViewPr>
  </p:slideViewPr>
  <p:outlineViewPr>
    <p:cViewPr>
      <p:scale>
        <a:sx n="50" d="100"/>
        <a:sy n="50" d="100"/>
      </p:scale>
      <p:origin x="0" y="-11357"/>
    </p:cViewPr>
  </p:outlineViewPr>
  <p:notesTextViewPr>
    <p:cViewPr>
      <p:scale>
        <a:sx n="1" d="1"/>
        <a:sy n="1" d="1"/>
      </p:scale>
      <p:origin x="0" y="0"/>
    </p:cViewPr>
  </p:notesTextViewPr>
  <p:notesViewPr>
    <p:cSldViewPr snapToGrid="0" snapToObjects="1">
      <p:cViewPr varScale="1">
        <p:scale>
          <a:sx n="86" d="100"/>
          <a:sy n="86" d="100"/>
        </p:scale>
        <p:origin x="3258"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8AA413-85C6-40F2-B867-268CAAA7E377}" type="datetimeFigureOut">
              <a:rPr lang="en-US" smtClean="0"/>
              <a:t>4/26/21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7803E-66EE-42CE-8DFB-98553954E472}" type="slidenum">
              <a:rPr lang="en-US" smtClean="0"/>
              <a:t>‹#›</a:t>
            </a:fld>
            <a:endParaRPr lang="en-US"/>
          </a:p>
        </p:txBody>
      </p:sp>
    </p:spTree>
    <p:extLst>
      <p:ext uri="{BB962C8B-B14F-4D97-AF65-F5344CB8AC3E}">
        <p14:creationId xmlns:p14="http://schemas.microsoft.com/office/powerpoint/2010/main" val="2176210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6680D68-05FF-7942-990A-B21BB8E6CE33}" type="datetimeFigureOut">
              <a:rPr lang="en-US"/>
              <a:pPr>
                <a:defRPr/>
              </a:pPr>
              <a:t>4/26/21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1CAE60C-72A0-D14D-8733-C13212F694AD}" type="slidenum">
              <a:rPr lang="en-US"/>
              <a:pPr>
                <a:defRPr/>
              </a:pPr>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a:t>
            </a:fld>
            <a:endParaRPr lang="en-US"/>
          </a:p>
        </p:txBody>
      </p:sp>
    </p:spTree>
    <p:extLst>
      <p:ext uri="{BB962C8B-B14F-4D97-AF65-F5344CB8AC3E}">
        <p14:creationId xmlns:p14="http://schemas.microsoft.com/office/powerpoint/2010/main" val="2378035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Reliability refers to the consistency of a given finding, while the validity asks whether or not a measure accurately assesses what it is supposed to assess. While </a:t>
            </a:r>
            <a:r>
              <a:rPr lang="en-US" sz="1200" i="1" kern="1200" dirty="0">
                <a:solidFill>
                  <a:schemeClr val="tx1"/>
                </a:solidFill>
                <a:effectLst/>
                <a:latin typeface="Arial"/>
                <a:ea typeface="+mn-ea"/>
                <a:cs typeface="Arial"/>
              </a:rPr>
              <a:t>DSM-5</a:t>
            </a:r>
            <a:r>
              <a:rPr lang="en-US" sz="1200" kern="1200" dirty="0">
                <a:solidFill>
                  <a:schemeClr val="tx1"/>
                </a:solidFill>
                <a:effectLst/>
                <a:latin typeface="Arial"/>
                <a:ea typeface="+mn-ea"/>
                <a:cs typeface="Arial"/>
              </a:rPr>
              <a:t> is superior to its predecessors in many ways, there are still diagnostic families where these metrics have not been improved upon.</a:t>
            </a:r>
          </a:p>
          <a:p>
            <a:endParaRPr lang="en-US" sz="1200" kern="1200" dirty="0">
              <a:solidFill>
                <a:schemeClr val="tx1"/>
              </a:solidFill>
              <a:effectLst/>
              <a:latin typeface="Arial"/>
              <a:ea typeface="+mn-ea"/>
              <a:cs typeface="Arial"/>
            </a:endParaRPr>
          </a:p>
          <a:p>
            <a:r>
              <a:rPr lang="en-US" sz="1200" i="1" kern="1200" dirty="0">
                <a:solidFill>
                  <a:schemeClr val="tx1"/>
                </a:solidFill>
                <a:effectLst/>
                <a:latin typeface="Arial"/>
                <a:ea typeface="+mn-ea"/>
                <a:cs typeface="Arial"/>
              </a:rPr>
              <a:t>DSM-5</a:t>
            </a:r>
            <a:r>
              <a:rPr lang="en-US" sz="1200" kern="1200" dirty="0">
                <a:solidFill>
                  <a:schemeClr val="tx1"/>
                </a:solidFill>
                <a:effectLst/>
                <a:latin typeface="Arial"/>
                <a:ea typeface="+mn-ea"/>
                <a:cs typeface="Arial"/>
              </a:rPr>
              <a:t> has also been criticized for the fact that labeling people with a mental health disorder can stigmatize them and, in turn, lead to a self-fulfilling prophecy where people “become” the disorder they are told that they have.</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10</a:t>
            </a:fld>
            <a:endParaRPr lang="en-US"/>
          </a:p>
        </p:txBody>
      </p:sp>
    </p:spTree>
    <p:extLst>
      <p:ext uri="{BB962C8B-B14F-4D97-AF65-F5344CB8AC3E}">
        <p14:creationId xmlns:p14="http://schemas.microsoft.com/office/powerpoint/2010/main" val="3723203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Anxiety disorders include conditions that involve chronic disruptive worry, fear, or apprehension that would be considered culturally unexpected.</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They typically involve three different areas of symptoms—cognitive, emotional, and behavioral. Refer to your text to see what each type of symptom category might include.</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11</a:t>
            </a:fld>
            <a:endParaRPr lang="en-US"/>
          </a:p>
        </p:txBody>
      </p:sp>
    </p:spTree>
    <p:extLst>
      <p:ext uri="{BB962C8B-B14F-4D97-AF65-F5344CB8AC3E}">
        <p14:creationId xmlns:p14="http://schemas.microsoft.com/office/powerpoint/2010/main" val="3650780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Anxiety disorders identified in the </a:t>
            </a:r>
            <a:r>
              <a:rPr lang="en-US" sz="1200" i="1" kern="1200" dirty="0">
                <a:solidFill>
                  <a:schemeClr val="tx1"/>
                </a:solidFill>
                <a:effectLst/>
                <a:latin typeface="Arial"/>
                <a:ea typeface="+mn-ea"/>
                <a:cs typeface="Arial"/>
              </a:rPr>
              <a:t>DSM</a:t>
            </a:r>
            <a:r>
              <a:rPr lang="en-US" sz="1200" kern="1200" dirty="0">
                <a:solidFill>
                  <a:schemeClr val="tx1"/>
                </a:solidFill>
                <a:effectLst/>
                <a:latin typeface="Arial"/>
                <a:ea typeface="+mn-ea"/>
                <a:cs typeface="Arial"/>
              </a:rPr>
              <a:t> include phobias, generalized anxiety disorder, and panic disorder:</a:t>
            </a:r>
          </a:p>
          <a:p>
            <a:r>
              <a:rPr lang="en-US" sz="1200" i="1" kern="1200" dirty="0">
                <a:solidFill>
                  <a:schemeClr val="tx1"/>
                </a:solidFill>
                <a:effectLst/>
                <a:latin typeface="Arial"/>
                <a:ea typeface="+mn-ea"/>
                <a:cs typeface="Arial"/>
              </a:rPr>
              <a:t>Generalized anxiety disorder</a:t>
            </a:r>
            <a:r>
              <a:rPr lang="en-US" sz="1200" kern="1200" dirty="0">
                <a:solidFill>
                  <a:schemeClr val="tx1"/>
                </a:solidFill>
                <a:effectLst/>
                <a:latin typeface="Arial"/>
                <a:ea typeface="+mn-ea"/>
                <a:cs typeface="Arial"/>
              </a:rPr>
              <a:t> includes an extended period of free-floating anxiety that is not tied to any one particular trigger.</a:t>
            </a:r>
            <a:r>
              <a:rPr lang="en-US" sz="1200" i="1" kern="1200" dirty="0">
                <a:solidFill>
                  <a:schemeClr val="tx1"/>
                </a:solidFill>
                <a:effectLst/>
                <a:latin typeface="Arial"/>
                <a:ea typeface="+mn-ea"/>
                <a:cs typeface="Arial"/>
              </a:rPr>
              <a:t> </a:t>
            </a:r>
            <a:r>
              <a:rPr lang="en-US" sz="1200" kern="1200" dirty="0">
                <a:solidFill>
                  <a:schemeClr val="tx1"/>
                </a:solidFill>
                <a:effectLst/>
                <a:latin typeface="Arial"/>
                <a:ea typeface="+mn-ea"/>
                <a:cs typeface="Arial"/>
              </a:rPr>
              <a:t>They seem to worry about everything, but cannot place their finger on what it is that has them upset or concerned.</a:t>
            </a:r>
          </a:p>
          <a:p>
            <a:r>
              <a:rPr lang="en-US" sz="1200" i="1" kern="1200" dirty="0">
                <a:solidFill>
                  <a:schemeClr val="tx1"/>
                </a:solidFill>
                <a:effectLst/>
                <a:latin typeface="Arial"/>
                <a:ea typeface="+mn-ea"/>
                <a:cs typeface="Arial"/>
              </a:rPr>
              <a:t> </a:t>
            </a:r>
            <a:endParaRPr lang="en-US" sz="1200" kern="1200" dirty="0">
              <a:solidFill>
                <a:schemeClr val="tx1"/>
              </a:solidFill>
              <a:effectLst/>
              <a:latin typeface="Arial"/>
              <a:ea typeface="+mn-ea"/>
              <a:cs typeface="Arial"/>
            </a:endParaRPr>
          </a:p>
          <a:p>
            <a:r>
              <a:rPr lang="en-US" sz="1200" i="1" kern="1200" dirty="0">
                <a:solidFill>
                  <a:schemeClr val="tx1"/>
                </a:solidFill>
                <a:effectLst/>
                <a:latin typeface="Arial"/>
                <a:ea typeface="+mn-ea"/>
                <a:cs typeface="Arial"/>
              </a:rPr>
              <a:t>Panic disorder</a:t>
            </a:r>
            <a:r>
              <a:rPr lang="en-US" sz="1200" kern="1200" dirty="0">
                <a:solidFill>
                  <a:schemeClr val="tx1"/>
                </a:solidFill>
                <a:effectLst/>
                <a:latin typeface="Arial"/>
                <a:ea typeface="+mn-ea"/>
                <a:cs typeface="Arial"/>
              </a:rPr>
              <a:t> is marked by sudden and overwhelming attacks (panic attacks) of dread and worry that are accompanied by physical symptoms that mirror a heart attack. They can lead to a vicious cycle of worrying about the next attack which, in turn, actually can trigger an attack.</a:t>
            </a:r>
          </a:p>
          <a:p>
            <a:r>
              <a:rPr lang="en-US" sz="1200" i="1" kern="1200" dirty="0">
                <a:solidFill>
                  <a:schemeClr val="tx1"/>
                </a:solidFill>
                <a:effectLst/>
                <a:latin typeface="Arial"/>
                <a:ea typeface="+mn-ea"/>
                <a:cs typeface="Arial"/>
              </a:rPr>
              <a:t> </a:t>
            </a:r>
            <a:endParaRPr lang="en-US" sz="1200" kern="1200" dirty="0">
              <a:solidFill>
                <a:schemeClr val="tx1"/>
              </a:solidFill>
              <a:effectLst/>
              <a:latin typeface="Arial"/>
              <a:ea typeface="+mn-ea"/>
              <a:cs typeface="Arial"/>
            </a:endParaRPr>
          </a:p>
          <a:p>
            <a:r>
              <a:rPr lang="en-US" sz="1200" i="1" kern="1200" dirty="0">
                <a:solidFill>
                  <a:schemeClr val="tx1"/>
                </a:solidFill>
                <a:effectLst/>
                <a:latin typeface="Arial"/>
                <a:ea typeface="+mn-ea"/>
                <a:cs typeface="Arial"/>
              </a:rPr>
              <a:t>Phobias</a:t>
            </a:r>
            <a:r>
              <a:rPr lang="en-US" sz="1200" kern="1200" dirty="0">
                <a:solidFill>
                  <a:schemeClr val="tx1"/>
                </a:solidFill>
                <a:effectLst/>
                <a:latin typeface="Arial"/>
                <a:ea typeface="+mn-ea"/>
                <a:cs typeface="Arial"/>
              </a:rPr>
              <a:t> (or </a:t>
            </a:r>
            <a:r>
              <a:rPr lang="en-US" sz="1200" i="1" kern="1200" dirty="0">
                <a:solidFill>
                  <a:schemeClr val="tx1"/>
                </a:solidFill>
                <a:effectLst/>
                <a:latin typeface="Arial"/>
                <a:ea typeface="+mn-ea"/>
                <a:cs typeface="Arial"/>
              </a:rPr>
              <a:t>phobic disorders</a:t>
            </a:r>
            <a:r>
              <a:rPr lang="en-US" sz="1200" kern="1200" dirty="0">
                <a:solidFill>
                  <a:schemeClr val="tx1"/>
                </a:solidFill>
                <a:effectLst/>
                <a:latin typeface="Arial"/>
                <a:ea typeface="+mn-ea"/>
                <a:cs typeface="Arial"/>
              </a:rPr>
              <a:t>) are intense and irrational fears that center around a specific trigger (</a:t>
            </a:r>
            <a:r>
              <a:rPr lang="en-US" sz="1200" i="1" kern="1200" dirty="0">
                <a:solidFill>
                  <a:schemeClr val="tx1"/>
                </a:solidFill>
                <a:effectLst/>
                <a:latin typeface="Arial"/>
                <a:ea typeface="+mn-ea"/>
                <a:cs typeface="Arial"/>
              </a:rPr>
              <a:t>specific phobia</a:t>
            </a:r>
            <a:r>
              <a:rPr lang="en-US" sz="1200" kern="1200" dirty="0">
                <a:solidFill>
                  <a:schemeClr val="tx1"/>
                </a:solidFill>
                <a:effectLst/>
                <a:latin typeface="Arial"/>
                <a:ea typeface="+mn-ea"/>
                <a:cs typeface="Arial"/>
              </a:rPr>
              <a:t>). The dysfunctional nature of phobias often lies in the fact that they lead to pathological avoidance of the trigger, which in many cases can be very disruptive. Phobias can also involve </a:t>
            </a:r>
            <a:r>
              <a:rPr lang="en-US" sz="1200" i="1" kern="1200" dirty="0">
                <a:solidFill>
                  <a:schemeClr val="tx1"/>
                </a:solidFill>
                <a:effectLst/>
                <a:latin typeface="Arial"/>
                <a:ea typeface="+mn-ea"/>
                <a:cs typeface="Arial"/>
              </a:rPr>
              <a:t>social anxiety disorder </a:t>
            </a:r>
            <a:r>
              <a:rPr lang="en-US" sz="1200" kern="1200" dirty="0">
                <a:solidFill>
                  <a:schemeClr val="tx1"/>
                </a:solidFill>
                <a:effectLst/>
                <a:latin typeface="Arial"/>
                <a:ea typeface="+mn-ea"/>
                <a:cs typeface="Arial"/>
              </a:rPr>
              <a:t>(</a:t>
            </a:r>
            <a:r>
              <a:rPr lang="en-US" sz="1200" i="1" kern="1200" dirty="0">
                <a:solidFill>
                  <a:schemeClr val="tx1"/>
                </a:solidFill>
                <a:effectLst/>
                <a:latin typeface="Arial"/>
                <a:ea typeface="+mn-ea"/>
                <a:cs typeface="Arial"/>
              </a:rPr>
              <a:t>social phobia</a:t>
            </a:r>
            <a:r>
              <a:rPr lang="en-US" sz="1200" kern="1200" dirty="0">
                <a:solidFill>
                  <a:schemeClr val="tx1"/>
                </a:solidFill>
                <a:effectLst/>
                <a:latin typeface="Arial"/>
                <a:ea typeface="+mn-ea"/>
                <a:cs typeface="Arial"/>
              </a:rPr>
              <a:t>) and </a:t>
            </a:r>
            <a:r>
              <a:rPr lang="en-US" sz="1200" i="1" kern="1200" dirty="0">
                <a:solidFill>
                  <a:schemeClr val="tx1"/>
                </a:solidFill>
                <a:effectLst/>
                <a:latin typeface="Arial"/>
                <a:ea typeface="+mn-ea"/>
                <a:cs typeface="Arial"/>
              </a:rPr>
              <a:t>agoraphobia </a:t>
            </a:r>
            <a:r>
              <a:rPr lang="en-US" sz="1200" kern="1200" dirty="0">
                <a:solidFill>
                  <a:schemeClr val="tx1"/>
                </a:solidFill>
                <a:effectLst/>
                <a:latin typeface="Arial"/>
                <a:ea typeface="+mn-ea"/>
                <a:cs typeface="Arial"/>
              </a:rPr>
              <a:t>(which may be attacked to panic attacks as well).</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12</a:t>
            </a:fld>
            <a:endParaRPr lang="en-US"/>
          </a:p>
        </p:txBody>
      </p:sp>
    </p:spTree>
    <p:extLst>
      <p:ext uri="{BB962C8B-B14F-4D97-AF65-F5344CB8AC3E}">
        <p14:creationId xmlns:p14="http://schemas.microsoft.com/office/powerpoint/2010/main" val="1447815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Arial"/>
                <a:ea typeface="+mn-ea"/>
                <a:cs typeface="Arial"/>
              </a:rPr>
              <a:t>Obsessive-compulsive disorder</a:t>
            </a:r>
            <a:r>
              <a:rPr lang="en-US" sz="1200" kern="1200" dirty="0">
                <a:solidFill>
                  <a:schemeClr val="tx1"/>
                </a:solidFill>
                <a:effectLst/>
                <a:latin typeface="Arial"/>
                <a:ea typeface="+mn-ea"/>
                <a:cs typeface="Arial"/>
              </a:rPr>
              <a:t> (OCD) includes repeating, intrusive thoughts that increase anxiety (obsessions) which are often followed by repetitive ritualistic behaviors (compulsions) that feel like they are venting that anxiety. </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A related condition is </a:t>
            </a:r>
            <a:r>
              <a:rPr lang="en-US" sz="1200" i="1" kern="1200" dirty="0">
                <a:solidFill>
                  <a:schemeClr val="tx1"/>
                </a:solidFill>
                <a:effectLst/>
                <a:latin typeface="Arial"/>
                <a:ea typeface="+mn-ea"/>
                <a:cs typeface="Arial"/>
              </a:rPr>
              <a:t>hoarding disorder</a:t>
            </a:r>
            <a:r>
              <a:rPr lang="en-US" sz="1200" kern="1200" dirty="0">
                <a:solidFill>
                  <a:schemeClr val="tx1"/>
                </a:solidFill>
                <a:effectLst/>
                <a:latin typeface="Arial"/>
                <a:ea typeface="+mn-ea"/>
                <a:cs typeface="Arial"/>
              </a:rPr>
              <a:t>, which is when a person focuses “obsessively” on acquiring and keeping possessions, even those with very little value. They find disposing of objects psychological painful, if not impossible, and often collect so much that their living space becomes untenable.</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Trauma-related disorders typically focus on </a:t>
            </a:r>
            <a:r>
              <a:rPr lang="en-US" sz="1200" i="1" kern="1200" dirty="0">
                <a:solidFill>
                  <a:schemeClr val="tx1"/>
                </a:solidFill>
                <a:effectLst/>
                <a:latin typeface="Arial"/>
                <a:ea typeface="+mn-ea"/>
                <a:cs typeface="Arial"/>
              </a:rPr>
              <a:t>post-traumatic stress disorder</a:t>
            </a:r>
            <a:r>
              <a:rPr lang="en-US" sz="1200" kern="1200" dirty="0">
                <a:solidFill>
                  <a:schemeClr val="tx1"/>
                </a:solidFill>
                <a:effectLst/>
                <a:latin typeface="Arial"/>
                <a:ea typeface="+mn-ea"/>
                <a:cs typeface="Arial"/>
              </a:rPr>
              <a:t> (PTSD). This occurs in some people after exposure to a particularly frightening or dangerous event, often one in which death or serious injury was possible. PTSD is a major problem for those who have been victimized and is also often seen in soldiers who return from combat.</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13</a:t>
            </a:fld>
            <a:endParaRPr lang="en-US"/>
          </a:p>
        </p:txBody>
      </p:sp>
    </p:spTree>
    <p:extLst>
      <p:ext uri="{BB962C8B-B14F-4D97-AF65-F5344CB8AC3E}">
        <p14:creationId xmlns:p14="http://schemas.microsoft.com/office/powerpoint/2010/main" val="20024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The causes of these disorders have been the topic of intense research and study, with several different avenues of explanation emerging:</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Biological factors—neurotransmitters and genetic factors have been identified in many anxiety, obsessive-compulsive, and trauma-related disorders. In addition, specific brain areas have also been identified as showing abnormal structure or activity.</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Psychological factors—the primary emphasis in this set of symptoms has looked at cognitive processes (how we think about given situations) and learning (the behaviors that we acquire through typical learning processes, most notably classical and operant conditioning and modeling). </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Sociocultural factors—What do you think is the influence of poverty, sex and gender, race and ethnicity, and other cultural factors on anxiety? As an example, if people in low SES communities have a hard time making ends meet and taking care of their basic needs, might they be more included to experience chronic worry that could develop into one of these diagnoses?</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14</a:t>
            </a:fld>
            <a:endParaRPr lang="en-US"/>
          </a:p>
        </p:txBody>
      </p:sp>
    </p:spTree>
    <p:extLst>
      <p:ext uri="{BB962C8B-B14F-4D97-AF65-F5344CB8AC3E}">
        <p14:creationId xmlns:p14="http://schemas.microsoft.com/office/powerpoint/2010/main" val="383027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Disruptions in memory, consciousness, or identity typify </a:t>
            </a:r>
            <a:r>
              <a:rPr lang="en-US" sz="1200" i="1" kern="1200" dirty="0">
                <a:solidFill>
                  <a:schemeClr val="tx1"/>
                </a:solidFill>
                <a:effectLst/>
                <a:latin typeface="Arial"/>
                <a:ea typeface="+mn-ea"/>
                <a:cs typeface="Arial"/>
              </a:rPr>
              <a:t>dissociative disorders</a:t>
            </a:r>
            <a:r>
              <a:rPr lang="en-US" sz="1200" kern="1200" dirty="0">
                <a:solidFill>
                  <a:schemeClr val="tx1"/>
                </a:solidFill>
                <a:effectLst/>
                <a:latin typeface="Arial"/>
                <a:ea typeface="+mn-ea"/>
                <a:cs typeface="Arial"/>
              </a:rPr>
              <a:t>, which take their name from the separation (or “dissociation”) that they involve.</a:t>
            </a:r>
          </a:p>
          <a:p>
            <a:endParaRPr lang="en-US" sz="1200" i="1" kern="1200" dirty="0">
              <a:solidFill>
                <a:schemeClr val="tx1"/>
              </a:solidFill>
              <a:effectLst/>
              <a:latin typeface="Arial"/>
              <a:ea typeface="+mn-ea"/>
              <a:cs typeface="Arial"/>
            </a:endParaRPr>
          </a:p>
          <a:p>
            <a:r>
              <a:rPr lang="en-US" sz="1200" i="1" kern="1200" dirty="0">
                <a:solidFill>
                  <a:schemeClr val="tx1"/>
                </a:solidFill>
                <a:effectLst/>
                <a:latin typeface="Arial"/>
                <a:ea typeface="+mn-ea"/>
                <a:cs typeface="Arial"/>
              </a:rPr>
              <a:t>Dissociative identity disorder</a:t>
            </a:r>
            <a:r>
              <a:rPr lang="en-US" sz="1200" kern="1200" dirty="0">
                <a:solidFill>
                  <a:schemeClr val="tx1"/>
                </a:solidFill>
                <a:effectLst/>
                <a:latin typeface="Arial"/>
                <a:ea typeface="+mn-ea"/>
                <a:cs typeface="Arial"/>
              </a:rPr>
              <a:t> (formerly called multiple personality disorder) includes the development of two or more identities in the same individual. It is a highly controversial diagnosis, both in terms of how it develops and whether it even truly exists. It is often seen alongside other diagnoses (called </a:t>
            </a:r>
            <a:r>
              <a:rPr lang="en-US" sz="1200" i="1" kern="1200" dirty="0">
                <a:solidFill>
                  <a:schemeClr val="tx1"/>
                </a:solidFill>
                <a:effectLst/>
                <a:latin typeface="Arial"/>
                <a:ea typeface="+mn-ea"/>
                <a:cs typeface="Arial"/>
              </a:rPr>
              <a:t>comorbidity</a:t>
            </a:r>
            <a:r>
              <a:rPr lang="en-US" sz="1200" kern="1200" dirty="0">
                <a:solidFill>
                  <a:schemeClr val="tx1"/>
                </a:solidFill>
                <a:effectLst/>
                <a:latin typeface="Arial"/>
                <a:ea typeface="+mn-ea"/>
                <a:cs typeface="Arial"/>
              </a:rPr>
              <a:t>) including depression, PTSD, borderline personality disorder, and schizophrenia, among others.</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Abusive histories have been offered as an explanation for dissociative disorders, as many with such symptoms have a history that includes physical or sexual abuse, typically during their early years.</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15</a:t>
            </a:fld>
            <a:endParaRPr lang="en-US"/>
          </a:p>
        </p:txBody>
      </p:sp>
    </p:spTree>
    <p:extLst>
      <p:ext uri="{BB962C8B-B14F-4D97-AF65-F5344CB8AC3E}">
        <p14:creationId xmlns:p14="http://schemas.microsoft.com/office/powerpoint/2010/main" val="2740808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Arial"/>
                <a:ea typeface="+mn-ea"/>
                <a:cs typeface="Arial"/>
              </a:rPr>
              <a:t>Somatic symptom disorders </a:t>
            </a:r>
            <a:r>
              <a:rPr lang="en-US" sz="1200" kern="1200" dirty="0">
                <a:solidFill>
                  <a:schemeClr val="tx1"/>
                </a:solidFill>
                <a:effectLst/>
                <a:latin typeface="Arial"/>
                <a:ea typeface="+mn-ea"/>
                <a:cs typeface="Arial"/>
              </a:rPr>
              <a:t>(and their related diagnoses) occur when physical symptoms appear that have no identifiable physical cause. </a:t>
            </a:r>
          </a:p>
          <a:p>
            <a:endParaRPr lang="en-US" sz="1200" i="1" kern="1200" dirty="0">
              <a:solidFill>
                <a:schemeClr val="tx1"/>
              </a:solidFill>
              <a:effectLst/>
              <a:latin typeface="Arial"/>
              <a:ea typeface="+mn-ea"/>
              <a:cs typeface="Arial"/>
            </a:endParaRPr>
          </a:p>
          <a:p>
            <a:r>
              <a:rPr lang="en-US" sz="1200" i="1" kern="1200" dirty="0">
                <a:solidFill>
                  <a:schemeClr val="tx1"/>
                </a:solidFill>
                <a:effectLst/>
                <a:latin typeface="Arial"/>
                <a:ea typeface="+mn-ea"/>
                <a:cs typeface="Arial"/>
              </a:rPr>
              <a:t>Illness anxiety disorder</a:t>
            </a:r>
            <a:r>
              <a:rPr lang="en-US" sz="1200" kern="1200" dirty="0">
                <a:solidFill>
                  <a:schemeClr val="tx1"/>
                </a:solidFill>
                <a:effectLst/>
                <a:latin typeface="Arial"/>
                <a:ea typeface="+mn-ea"/>
                <a:cs typeface="Arial"/>
              </a:rPr>
              <a:t> involves ongoing worry and fear about having or developing a physical illness. It was previously referred to as hypochondriasis. Some people with this condition constantly visit physicians, while others believe they are ill but refuse to do so.</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Clearly diagnosing these problems is complicated, as it is important that we do not assess true physical problems as psychological in nature. They also do not reflect a person “faking” symptoms but rather truly believing that their physical complaints are real, even if they are not.</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16</a:t>
            </a:fld>
            <a:endParaRPr lang="en-US"/>
          </a:p>
        </p:txBody>
      </p:sp>
    </p:spTree>
    <p:extLst>
      <p:ext uri="{BB962C8B-B14F-4D97-AF65-F5344CB8AC3E}">
        <p14:creationId xmlns:p14="http://schemas.microsoft.com/office/powerpoint/2010/main" val="4017727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Arial"/>
                <a:ea typeface="+mn-ea"/>
                <a:cs typeface="Arial"/>
              </a:rPr>
              <a:t>Somatic symptom disorders </a:t>
            </a:r>
            <a:r>
              <a:rPr lang="en-US" sz="1200" kern="1200" dirty="0">
                <a:solidFill>
                  <a:schemeClr val="tx1"/>
                </a:solidFill>
                <a:effectLst/>
                <a:latin typeface="Arial"/>
                <a:ea typeface="+mn-ea"/>
                <a:cs typeface="Arial"/>
              </a:rPr>
              <a:t>(and their related diagnoses) occur when physical symptoms appear that have no identifiable physical cause. </a:t>
            </a:r>
          </a:p>
          <a:p>
            <a:endParaRPr lang="en-US" sz="1200" i="1" kern="1200" dirty="0">
              <a:solidFill>
                <a:schemeClr val="tx1"/>
              </a:solidFill>
              <a:effectLst/>
              <a:latin typeface="Arial"/>
              <a:ea typeface="+mn-ea"/>
              <a:cs typeface="Arial"/>
            </a:endParaRPr>
          </a:p>
          <a:p>
            <a:r>
              <a:rPr lang="en-US" sz="1200" i="1" kern="1200" dirty="0">
                <a:solidFill>
                  <a:schemeClr val="tx1"/>
                </a:solidFill>
                <a:effectLst/>
                <a:latin typeface="Arial"/>
                <a:ea typeface="+mn-ea"/>
                <a:cs typeface="Arial"/>
              </a:rPr>
              <a:t>Illness anxiety disorder</a:t>
            </a:r>
            <a:r>
              <a:rPr lang="en-US" sz="1200" kern="1200" dirty="0">
                <a:solidFill>
                  <a:schemeClr val="tx1"/>
                </a:solidFill>
                <a:effectLst/>
                <a:latin typeface="Arial"/>
                <a:ea typeface="+mn-ea"/>
                <a:cs typeface="Arial"/>
              </a:rPr>
              <a:t> involves ongoing worry and fear about having or developing a physical illness. It was previously referred to as hypochondriasis. Some people with this condition constantly visit physicians, while others believe they are ill but refuse to do so.</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Clearly diagnosing these problems is complicated, as it is important that we do not assess true physical problems as psychological in nature. They also do not reflect a person “faking” symptoms but rather truly believing that their physical complaints are real, even if they are not.</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17</a:t>
            </a:fld>
            <a:endParaRPr lang="en-US"/>
          </a:p>
        </p:txBody>
      </p:sp>
    </p:spTree>
    <p:extLst>
      <p:ext uri="{BB962C8B-B14F-4D97-AF65-F5344CB8AC3E}">
        <p14:creationId xmlns:p14="http://schemas.microsoft.com/office/powerpoint/2010/main" val="794056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Arial"/>
                <a:ea typeface="+mn-ea"/>
                <a:cs typeface="Arial"/>
              </a:rPr>
              <a:t>Depressive disorders</a:t>
            </a:r>
            <a:r>
              <a:rPr lang="en-US" sz="1200" kern="1200" dirty="0">
                <a:solidFill>
                  <a:schemeClr val="tx1"/>
                </a:solidFill>
                <a:effectLst/>
                <a:latin typeface="Arial"/>
                <a:ea typeface="+mn-ea"/>
                <a:cs typeface="Arial"/>
              </a:rPr>
              <a:t>, including </a:t>
            </a:r>
            <a:r>
              <a:rPr lang="en-US" sz="1200" i="1" kern="1200" dirty="0">
                <a:solidFill>
                  <a:schemeClr val="tx1"/>
                </a:solidFill>
                <a:effectLst/>
                <a:latin typeface="Arial"/>
                <a:ea typeface="+mn-ea"/>
                <a:cs typeface="Arial"/>
              </a:rPr>
              <a:t>major depressive disorder</a:t>
            </a:r>
            <a:r>
              <a:rPr lang="en-US" sz="1200" kern="1200" dirty="0">
                <a:solidFill>
                  <a:schemeClr val="tx1"/>
                </a:solidFill>
                <a:effectLst/>
                <a:latin typeface="Arial"/>
                <a:ea typeface="+mn-ea"/>
                <a:cs typeface="Arial"/>
              </a:rPr>
              <a:t>, involve extended periods of intense sadness, hopelessness, and a lack of ability to take pleasure in previously enjoyed activities. Physical and cognitive symptoms also accompany this disorder. They can emerge in response to external events or show up for no discernable reason whatsoever.</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When the disorder is less severe but much longer lasting, it is called </a:t>
            </a:r>
            <a:r>
              <a:rPr lang="en-US" sz="1200" i="1" kern="1200" dirty="0">
                <a:solidFill>
                  <a:schemeClr val="tx1"/>
                </a:solidFill>
                <a:effectLst/>
                <a:latin typeface="Arial"/>
                <a:ea typeface="+mn-ea"/>
                <a:cs typeface="Arial"/>
              </a:rPr>
              <a:t>persistent depressive disorder</a:t>
            </a:r>
            <a:r>
              <a:rPr lang="en-US" sz="1200" kern="1200" dirty="0">
                <a:solidFill>
                  <a:schemeClr val="tx1"/>
                </a:solidFill>
                <a:effectLst/>
                <a:latin typeface="Arial"/>
                <a:ea typeface="+mn-ea"/>
                <a:cs typeface="Arial"/>
              </a:rPr>
              <a:t> (formerly called </a:t>
            </a:r>
            <a:r>
              <a:rPr lang="en-US" sz="1200" i="1" kern="1200" dirty="0">
                <a:solidFill>
                  <a:schemeClr val="tx1"/>
                </a:solidFill>
                <a:effectLst/>
                <a:latin typeface="Arial"/>
                <a:ea typeface="+mn-ea"/>
                <a:cs typeface="Arial"/>
              </a:rPr>
              <a:t>dysthymic disorder</a:t>
            </a:r>
            <a:r>
              <a:rPr lang="en-US" sz="1200" kern="1200" dirty="0">
                <a:solidFill>
                  <a:schemeClr val="tx1"/>
                </a:solidFill>
                <a:effectLst/>
                <a:latin typeface="Arial"/>
                <a:ea typeface="+mn-ea"/>
                <a:cs typeface="Arial"/>
              </a:rPr>
              <a:t>).</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Depressive disorders are among the most commonly diagnosed of all psychological conditions and are typically severe enough to warrant significant therapeutic intervention, although many who suffer never receive the help that they need.</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Examine how different factors, including age and sex, relate to the likelihood of a diagnosis of a depressive disorder.</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18</a:t>
            </a:fld>
            <a:endParaRPr lang="en-US"/>
          </a:p>
        </p:txBody>
      </p:sp>
    </p:spTree>
    <p:extLst>
      <p:ext uri="{BB962C8B-B14F-4D97-AF65-F5344CB8AC3E}">
        <p14:creationId xmlns:p14="http://schemas.microsoft.com/office/powerpoint/2010/main" val="3971644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Those with </a:t>
            </a:r>
            <a:r>
              <a:rPr lang="en-US" sz="1200" i="1" kern="1200" dirty="0">
                <a:solidFill>
                  <a:schemeClr val="tx1"/>
                </a:solidFill>
                <a:effectLst/>
                <a:latin typeface="Arial"/>
                <a:ea typeface="+mn-ea"/>
                <a:cs typeface="Arial"/>
              </a:rPr>
              <a:t>bipolar disorder</a:t>
            </a:r>
            <a:r>
              <a:rPr lang="en-US" sz="1200" kern="1200" dirty="0">
                <a:solidFill>
                  <a:schemeClr val="tx1"/>
                </a:solidFill>
                <a:effectLst/>
                <a:latin typeface="Arial"/>
                <a:ea typeface="+mn-ea"/>
                <a:cs typeface="Arial"/>
              </a:rPr>
              <a:t> experience both periods of depression as well as </a:t>
            </a:r>
            <a:r>
              <a:rPr lang="en-US" sz="1200" i="1" kern="1200" dirty="0">
                <a:solidFill>
                  <a:schemeClr val="tx1"/>
                </a:solidFill>
                <a:effectLst/>
                <a:latin typeface="Arial"/>
                <a:ea typeface="+mn-ea"/>
                <a:cs typeface="Arial"/>
              </a:rPr>
              <a:t>mania</a:t>
            </a:r>
            <a:r>
              <a:rPr lang="en-US" sz="1200" kern="1200" dirty="0">
                <a:solidFill>
                  <a:schemeClr val="tx1"/>
                </a:solidFill>
                <a:effectLst/>
                <a:latin typeface="Arial"/>
                <a:ea typeface="+mn-ea"/>
                <a:cs typeface="Arial"/>
              </a:rPr>
              <a:t>. Mania, sometimes thought of as the opposite of depression, is an elevated, active emotional state. When the depression and manic states occur with longer duration but lower severity, a diagnosis if </a:t>
            </a:r>
            <a:r>
              <a:rPr lang="en-US" sz="1200" i="1" kern="1200" dirty="0" err="1">
                <a:solidFill>
                  <a:schemeClr val="tx1"/>
                </a:solidFill>
                <a:effectLst/>
                <a:latin typeface="Arial"/>
                <a:ea typeface="+mn-ea"/>
                <a:cs typeface="Arial"/>
              </a:rPr>
              <a:t>cyclothymia</a:t>
            </a:r>
            <a:r>
              <a:rPr lang="en-US" sz="1200" kern="1200" dirty="0">
                <a:solidFill>
                  <a:schemeClr val="tx1"/>
                </a:solidFill>
                <a:effectLst/>
                <a:latin typeface="Arial"/>
                <a:ea typeface="+mn-ea"/>
                <a:cs typeface="Arial"/>
              </a:rPr>
              <a:t> might be made. You might think of </a:t>
            </a:r>
            <a:r>
              <a:rPr lang="en-US" sz="1200" kern="1200" dirty="0" err="1">
                <a:solidFill>
                  <a:schemeClr val="tx1"/>
                </a:solidFill>
                <a:effectLst/>
                <a:latin typeface="Arial"/>
                <a:ea typeface="+mn-ea"/>
                <a:cs typeface="Arial"/>
              </a:rPr>
              <a:t>cyclothymia</a:t>
            </a:r>
            <a:r>
              <a:rPr lang="en-US" sz="1200" kern="1200" dirty="0">
                <a:solidFill>
                  <a:schemeClr val="tx1"/>
                </a:solidFill>
                <a:effectLst/>
                <a:latin typeface="Arial"/>
                <a:ea typeface="+mn-ea"/>
                <a:cs typeface="Arial"/>
              </a:rPr>
              <a:t> as being related to bipolar disorder in the same way that persistent depressive disorder is related to major depressive disorder.</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19</a:t>
            </a:fld>
            <a:endParaRPr lang="en-US"/>
          </a:p>
        </p:txBody>
      </p:sp>
    </p:spTree>
    <p:extLst>
      <p:ext uri="{BB962C8B-B14F-4D97-AF65-F5344CB8AC3E}">
        <p14:creationId xmlns:p14="http://schemas.microsoft.com/office/powerpoint/2010/main" val="871549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From the beginning of recorded history, there have been people who suffer from unusual or abnormal psychological functioning. We now refer to those situations as mental health disorders, but throughout history they have been called many other things. Today the term is often used interchangeably with others, including psychological disorders, psychological illness, and mental illness (those some object to the use of the term illness due to its necessary association with a medical model).</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The modern field of </a:t>
            </a:r>
            <a:r>
              <a:rPr lang="en-US" sz="1200" i="1" kern="1200" dirty="0">
                <a:solidFill>
                  <a:schemeClr val="tx1"/>
                </a:solidFill>
                <a:effectLst/>
                <a:latin typeface="Arial"/>
                <a:ea typeface="+mn-ea"/>
                <a:cs typeface="Arial"/>
              </a:rPr>
              <a:t>psychopathology</a:t>
            </a:r>
            <a:r>
              <a:rPr lang="en-US" sz="1200" kern="1200" dirty="0">
                <a:solidFill>
                  <a:schemeClr val="tx1"/>
                </a:solidFill>
                <a:effectLst/>
                <a:latin typeface="Arial"/>
                <a:ea typeface="+mn-ea"/>
                <a:cs typeface="Arial"/>
              </a:rPr>
              <a:t> is the scientific study of mental health disorders.</a:t>
            </a:r>
            <a:endParaRPr lang="en-IN" dirty="0">
              <a:latin typeface="Arial"/>
              <a:cs typeface="Arial"/>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a:t>
            </a:fld>
            <a:endParaRPr lang="en-US"/>
          </a:p>
        </p:txBody>
      </p:sp>
    </p:spTree>
    <p:extLst>
      <p:ext uri="{BB962C8B-B14F-4D97-AF65-F5344CB8AC3E}">
        <p14:creationId xmlns:p14="http://schemas.microsoft.com/office/powerpoint/2010/main" val="668614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Few psychological disorders have received more research into their causes than the affective disorders.</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Biological factors—both depression and bipolar disorders (</a:t>
            </a:r>
            <a:r>
              <a:rPr lang="en-US" sz="1200" i="1" kern="1200" dirty="0">
                <a:solidFill>
                  <a:schemeClr val="tx1"/>
                </a:solidFill>
                <a:effectLst/>
                <a:latin typeface="Arial"/>
                <a:ea typeface="+mn-ea"/>
                <a:cs typeface="Arial"/>
              </a:rPr>
              <a:t>especially </a:t>
            </a:r>
            <a:r>
              <a:rPr lang="en-US" sz="1200" kern="1200" dirty="0">
                <a:solidFill>
                  <a:schemeClr val="tx1"/>
                </a:solidFill>
                <a:effectLst/>
                <a:latin typeface="Arial"/>
                <a:ea typeface="+mn-ea"/>
                <a:cs typeface="Arial"/>
              </a:rPr>
              <a:t>bipolar diagnoses) seem to run in families, suggesting a genetic contribution. Specific genes have been identified that may be related to these conditions. Researchers have also focused on specific brain structures, as well as changes in neurochemical functioning and stress hormone. This information has allowed experts to craft medications that may alter (or restore normal) functioning in these areas.</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Psychological and social factors—Even if genetic factors are not relevant, these diagnoses may still be seen in family members because of shared environmental influences. Exposure to problematic early life experiences as well as a cognitive style of learned helplessness contributes to mood disorder symptoms, </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A number of sociocultural contributors have been suggested, including social isolation, anxiety, and negative thinking processes, as well as ethnicity, sex, sexual orientation, and socioeconomic status. Different cognitive factors have also been examined, including learned helplessness, specific attributional styles, and ruminative thought processes.</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20</a:t>
            </a:fld>
            <a:endParaRPr lang="en-US"/>
          </a:p>
        </p:txBody>
      </p:sp>
    </p:spTree>
    <p:extLst>
      <p:ext uri="{BB962C8B-B14F-4D97-AF65-F5344CB8AC3E}">
        <p14:creationId xmlns:p14="http://schemas.microsoft.com/office/powerpoint/2010/main" val="2541950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We know that depression is diagnosed more frequently in women than in men, and this raises a number of questions. Are the symptoms truly more common among women, or are there other reasons why they are simply seen and identified more in women?</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If the symptoms truly are more common among women, what might contribute to this effect? Biological, cultural, psychological, and social factors may all be at play here.</a:t>
            </a:r>
            <a:endParaRPr lang="en-US" sz="1200" kern="1200" dirty="0">
              <a:solidFill>
                <a:schemeClr val="tx1"/>
              </a:solidFill>
              <a:effectLst/>
              <a:latin typeface="Arial"/>
              <a:cs typeface="Arial"/>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21</a:t>
            </a:fld>
            <a:endParaRPr lang="en-US"/>
          </a:p>
        </p:txBody>
      </p:sp>
    </p:spTree>
    <p:extLst>
      <p:ext uri="{BB962C8B-B14F-4D97-AF65-F5344CB8AC3E}">
        <p14:creationId xmlns:p14="http://schemas.microsoft.com/office/powerpoint/2010/main" val="2311245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Schizophrenia typically appears in the late teens or early adult years and is rather uncommon in childhood or later adulthood. The onset is typically somewhat later in women than in men. It is diagnosed more in African American and Asian American individuals, but as with the discussion of depression and gender we have to wonder if this reflects true incidence differences or cultural factors.</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A prevailing myth about schizophrenia is that it is untreatable, but that is highly inaccurate. Most with this condition can receive effective treatments that significantly reduce symptoms and improve overall functioning.</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22</a:t>
            </a:fld>
            <a:endParaRPr lang="en-US"/>
          </a:p>
        </p:txBody>
      </p:sp>
    </p:spTree>
    <p:extLst>
      <p:ext uri="{BB962C8B-B14F-4D97-AF65-F5344CB8AC3E}">
        <p14:creationId xmlns:p14="http://schemas.microsoft.com/office/powerpoint/2010/main" val="16355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Symptoms of schizophrenia are divided into pathological excesses (</a:t>
            </a:r>
            <a:r>
              <a:rPr lang="en-US" sz="1200" i="1" kern="1200" dirty="0">
                <a:solidFill>
                  <a:schemeClr val="tx1"/>
                </a:solidFill>
                <a:effectLst/>
                <a:latin typeface="Arial"/>
                <a:ea typeface="+mn-ea"/>
                <a:cs typeface="Arial"/>
              </a:rPr>
              <a:t>positive symptoms</a:t>
            </a:r>
            <a:r>
              <a:rPr lang="en-US" sz="1200" kern="1200" dirty="0">
                <a:solidFill>
                  <a:schemeClr val="tx1"/>
                </a:solidFill>
                <a:effectLst/>
                <a:latin typeface="Arial"/>
                <a:ea typeface="+mn-ea"/>
                <a:cs typeface="Arial"/>
              </a:rPr>
              <a:t>) and deficits (</a:t>
            </a:r>
            <a:r>
              <a:rPr lang="en-US" sz="1200" i="1" kern="1200" dirty="0">
                <a:solidFill>
                  <a:schemeClr val="tx1"/>
                </a:solidFill>
                <a:effectLst/>
                <a:latin typeface="Arial"/>
                <a:ea typeface="+mn-ea"/>
                <a:cs typeface="Arial"/>
              </a:rPr>
              <a:t>negative symptoms</a:t>
            </a:r>
            <a:r>
              <a:rPr lang="en-US" sz="1200" kern="1200" dirty="0">
                <a:solidFill>
                  <a:schemeClr val="tx1"/>
                </a:solidFill>
                <a:effectLst/>
                <a:latin typeface="Arial"/>
                <a:ea typeface="+mn-ea"/>
                <a:cs typeface="Arial"/>
              </a:rPr>
              <a:t>).</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Positive symptoms include delusions, hallucinations, disorganized speech, and disordered behaviors.</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Negative symptoms include blunted, inappropriate, or </a:t>
            </a:r>
            <a:r>
              <a:rPr lang="en-US" sz="1200" i="1" kern="1200" dirty="0">
                <a:solidFill>
                  <a:schemeClr val="tx1"/>
                </a:solidFill>
                <a:effectLst/>
                <a:latin typeface="Arial"/>
                <a:ea typeface="+mn-ea"/>
                <a:cs typeface="Arial"/>
              </a:rPr>
              <a:t>flat affect</a:t>
            </a:r>
            <a:r>
              <a:rPr lang="en-US" sz="1200" kern="1200" dirty="0">
                <a:solidFill>
                  <a:schemeClr val="tx1"/>
                </a:solidFill>
                <a:effectLst/>
                <a:latin typeface="Arial"/>
                <a:ea typeface="+mn-ea"/>
                <a:cs typeface="Arial"/>
              </a:rPr>
              <a:t>, </a:t>
            </a:r>
            <a:r>
              <a:rPr lang="en-US" sz="1200" i="1" kern="1200" dirty="0" err="1">
                <a:solidFill>
                  <a:schemeClr val="tx1"/>
                </a:solidFill>
                <a:effectLst/>
                <a:latin typeface="Arial"/>
                <a:ea typeface="+mn-ea"/>
                <a:cs typeface="Arial"/>
              </a:rPr>
              <a:t>alogia</a:t>
            </a:r>
            <a:r>
              <a:rPr lang="en-US" sz="1200" kern="1200" dirty="0">
                <a:solidFill>
                  <a:schemeClr val="tx1"/>
                </a:solidFill>
                <a:effectLst/>
                <a:latin typeface="Arial"/>
                <a:ea typeface="+mn-ea"/>
                <a:cs typeface="Arial"/>
              </a:rPr>
              <a:t> (poverty of speech), and </a:t>
            </a:r>
            <a:r>
              <a:rPr lang="en-US" sz="1200" i="1" kern="1200" dirty="0" err="1">
                <a:solidFill>
                  <a:schemeClr val="tx1"/>
                </a:solidFill>
                <a:effectLst/>
                <a:latin typeface="Arial"/>
                <a:ea typeface="+mn-ea"/>
                <a:cs typeface="Arial"/>
              </a:rPr>
              <a:t>avolition</a:t>
            </a:r>
            <a:r>
              <a:rPr lang="en-US" sz="1200" kern="1200" dirty="0">
                <a:solidFill>
                  <a:schemeClr val="tx1"/>
                </a:solidFill>
                <a:effectLst/>
                <a:latin typeface="Arial"/>
                <a:ea typeface="+mn-ea"/>
                <a:cs typeface="Arial"/>
              </a:rPr>
              <a:t>.</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See how your authors describe each of these symptoms, along with the varieties of each.</a:t>
            </a:r>
            <a:endParaRPr lang="en-US" sz="1200" kern="1200" dirty="0">
              <a:solidFill>
                <a:schemeClr val="tx1"/>
              </a:solidFill>
              <a:effectLst/>
              <a:latin typeface="Arial"/>
              <a:cs typeface="Arial"/>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23</a:t>
            </a:fld>
            <a:endParaRPr lang="en-US"/>
          </a:p>
        </p:txBody>
      </p:sp>
    </p:spTree>
    <p:extLst>
      <p:ext uri="{BB962C8B-B14F-4D97-AF65-F5344CB8AC3E}">
        <p14:creationId xmlns:p14="http://schemas.microsoft.com/office/powerpoint/2010/main" val="3431683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Once again a great deal of research has looked at schizophrenia and its causes:</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Biological factors: The concordance rate among relatives with higher genetic similarity rises, providing evidence of a genetic component to psychotic disorders. Certain areas of the brain have been found to be different in those with schizophrenia when compared to those without, and abnormal functioning in the dopamine system has also been offered as an explanation. </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Prenatal and developmental factors—Several early life factors (including some during pregnancy and childbirth) have been found to be related to schizophrenia. They include birth complications, maternal diabetes, low birthweight, prenatal stress, and others. Do these factors cause a vulnerability to schizophrenia, or is the relationship complex and reliant on interaction with environmental stressors?</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Psychological and sociocultural factors—Living situations and stigmatization have been explored, as well as the influence of higher levels of conflict and critical and harsh interactions in the family and home life of those with these diagnoses.</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24</a:t>
            </a:fld>
            <a:endParaRPr lang="en-US"/>
          </a:p>
        </p:txBody>
      </p:sp>
    </p:spTree>
    <p:extLst>
      <p:ext uri="{BB962C8B-B14F-4D97-AF65-F5344CB8AC3E}">
        <p14:creationId xmlns:p14="http://schemas.microsoft.com/office/powerpoint/2010/main" val="575468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Arial"/>
                <a:ea typeface="+mn-ea"/>
                <a:cs typeface="Arial"/>
              </a:rPr>
              <a:t>Personality disorders</a:t>
            </a:r>
            <a:r>
              <a:rPr lang="en-US" sz="1200" kern="1200" dirty="0">
                <a:solidFill>
                  <a:schemeClr val="tx1"/>
                </a:solidFill>
                <a:effectLst/>
                <a:latin typeface="Arial"/>
                <a:ea typeface="+mn-ea"/>
                <a:cs typeface="Arial"/>
              </a:rPr>
              <a:t> are maladaptive behaviors that have been stable over a long period of time and across many situations.</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They are grouped into three diagnostic clusters:</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Cluster A: Odd or Eccentric Disorders—paranoid, schizoid, and schizotypal personality disorders</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Cluster B: Dramatic, Emotional, or Erratic Disorders—borderline, narcissistic, antisocial, and histrionic personality disorders</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Cluster C: Anxious or Fearful Disorders—dependent, obsessive-compulsive, and avoidant personality disorders</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25</a:t>
            </a:fld>
            <a:endParaRPr lang="en-US"/>
          </a:p>
        </p:txBody>
      </p:sp>
    </p:spTree>
    <p:extLst>
      <p:ext uri="{BB962C8B-B14F-4D97-AF65-F5344CB8AC3E}">
        <p14:creationId xmlns:p14="http://schemas.microsoft.com/office/powerpoint/2010/main" val="3666481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Arial"/>
                <a:ea typeface="+mn-ea"/>
                <a:cs typeface="Arial"/>
              </a:rPr>
              <a:t>Antisocial personality disorder</a:t>
            </a:r>
            <a:r>
              <a:rPr lang="en-US" sz="1200" kern="1200" dirty="0">
                <a:solidFill>
                  <a:schemeClr val="tx1"/>
                </a:solidFill>
                <a:effectLst/>
                <a:latin typeface="Arial"/>
                <a:ea typeface="+mn-ea"/>
                <a:cs typeface="Arial"/>
              </a:rPr>
              <a:t> is marked by impulsive behaviors that violate the basic rights of others and the norms and rules of society. Many believe that “antisocial” equates to wanting to be separated from others, but that is inaccurate.</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People with this disorder manipulate and use others for their own benefit, lack empathy for the harm that they cause others, and focus almost entirely on their own needs and desires. There is typically a history of harmful or aggressive behaviors going back to childhood.</a:t>
            </a:r>
            <a:endParaRPr lang="en-US" sz="1200" kern="1200" dirty="0">
              <a:solidFill>
                <a:schemeClr val="tx1"/>
              </a:solidFill>
              <a:effectLst/>
              <a:latin typeface="Arial"/>
              <a:cs typeface="Arial"/>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26</a:t>
            </a:fld>
            <a:endParaRPr lang="en-US"/>
          </a:p>
        </p:txBody>
      </p:sp>
    </p:spTree>
    <p:extLst>
      <p:ext uri="{BB962C8B-B14F-4D97-AF65-F5344CB8AC3E}">
        <p14:creationId xmlns:p14="http://schemas.microsoft.com/office/powerpoint/2010/main" val="2892432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Those with </a:t>
            </a:r>
            <a:r>
              <a:rPr lang="en-US" sz="1200" i="1" kern="1200" dirty="0">
                <a:solidFill>
                  <a:schemeClr val="tx1"/>
                </a:solidFill>
                <a:effectLst/>
                <a:latin typeface="Arial"/>
                <a:ea typeface="+mn-ea"/>
                <a:cs typeface="Arial"/>
              </a:rPr>
              <a:t>borderline personality disorder</a:t>
            </a:r>
            <a:r>
              <a:rPr lang="en-US" sz="1200" kern="1200" dirty="0">
                <a:solidFill>
                  <a:schemeClr val="tx1"/>
                </a:solidFill>
                <a:effectLst/>
                <a:latin typeface="Arial"/>
                <a:ea typeface="+mn-ea"/>
                <a:cs typeface="Arial"/>
              </a:rPr>
              <a:t> show patterns of unstable moods, relationships, self-image, and behaviors.</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Their instability often results impulsivity and seeing situations in terms of extremes (“all-or-nothing thinking”). Their relationships tend to be very intense, though often short lived. This diagnosis is seen more in women than in men.</a:t>
            </a:r>
            <a:endParaRPr lang="en-US" sz="1200" kern="1200" dirty="0">
              <a:solidFill>
                <a:schemeClr val="tx1"/>
              </a:solidFill>
              <a:effectLst/>
              <a:latin typeface="Arial"/>
              <a:cs typeface="Arial"/>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27</a:t>
            </a:fld>
            <a:endParaRPr lang="en-US"/>
          </a:p>
        </p:txBody>
      </p:sp>
    </p:spTree>
    <p:extLst>
      <p:ext uri="{BB962C8B-B14F-4D97-AF65-F5344CB8AC3E}">
        <p14:creationId xmlns:p14="http://schemas.microsoft.com/office/powerpoint/2010/main" val="1565117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The diagnoses you’ve studied in this chapter are but a few of those contained in the </a:t>
            </a:r>
            <a:r>
              <a:rPr lang="en-US" sz="1200" i="1" kern="1200" dirty="0">
                <a:solidFill>
                  <a:schemeClr val="tx1"/>
                </a:solidFill>
                <a:effectLst/>
                <a:latin typeface="Arial"/>
                <a:ea typeface="+mn-ea"/>
                <a:cs typeface="Arial"/>
              </a:rPr>
              <a:t>DSM</a:t>
            </a:r>
            <a:r>
              <a:rPr lang="en-US" sz="1200" kern="1200" dirty="0">
                <a:solidFill>
                  <a:schemeClr val="tx1"/>
                </a:solidFill>
                <a:effectLst/>
                <a:latin typeface="Arial"/>
                <a:ea typeface="+mn-ea"/>
                <a:cs typeface="Arial"/>
              </a:rPr>
              <a:t>, but as you read you have found that some of these conditions sound familiar. You may have even thought, “I have that!” at one point or another. This is called “Psychology Student Syndrome” and is very common. Remember that psychopathology represents a large continuum of behaviors, and just because you may demonstrate a symptom or two does </a:t>
            </a:r>
            <a:r>
              <a:rPr lang="en-US" sz="1200" i="1" kern="1200" dirty="0">
                <a:solidFill>
                  <a:schemeClr val="tx1"/>
                </a:solidFill>
                <a:effectLst/>
                <a:latin typeface="Arial"/>
                <a:ea typeface="+mn-ea"/>
                <a:cs typeface="Arial"/>
              </a:rPr>
              <a:t>not </a:t>
            </a:r>
            <a:r>
              <a:rPr lang="en-US" sz="1200" kern="1200" dirty="0">
                <a:solidFill>
                  <a:schemeClr val="tx1"/>
                </a:solidFill>
                <a:effectLst/>
                <a:latin typeface="Arial"/>
                <a:ea typeface="+mn-ea"/>
                <a:cs typeface="Arial"/>
              </a:rPr>
              <a:t>mean that you have a mental health disorder. At the same time, if you truly believe that you are suffering from one of these conditions, you are encouraged to see diagnosis and, if needed, treatment from a qualified and trained professional.</a:t>
            </a:r>
            <a:endParaRPr lang="en-US" sz="1200" kern="1200" dirty="0">
              <a:solidFill>
                <a:schemeClr val="tx1"/>
              </a:solidFill>
              <a:effectLst/>
              <a:latin typeface="Arial"/>
              <a:cs typeface="Arial"/>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28</a:t>
            </a:fld>
            <a:endParaRPr lang="en-US"/>
          </a:p>
        </p:txBody>
      </p:sp>
    </p:spTree>
    <p:extLst>
      <p:ext uri="{BB962C8B-B14F-4D97-AF65-F5344CB8AC3E}">
        <p14:creationId xmlns:p14="http://schemas.microsoft.com/office/powerpoint/2010/main" val="1710618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Psychological disorders are far from rare; it is likely that you know someone who has suffered or is suffering from such a condition. But defining them can be tricky.</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Psychology typically uses several criteria to define abnormality.</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Behaviors that are not typical or culturally expected—a statistically infrequent event; behaviors or situations that are uncommon or rare, or inconsistent with the context in which they occur</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Distress—personal suffering, or a sense of emotional discomfort with a given situation or set of symptoms.</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Dysfunction—when a person’s symptoms interfere with their ability to fulfill the expected roles or responsibilities of their life.</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Bear in mind that none of these criteria are, on their own, adequate for a mental health disorder diagnosis. Can you think of examples of how each might exist without being indicative of a psychological disorder?</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a:t>
            </a:fld>
            <a:endParaRPr lang="en-US"/>
          </a:p>
        </p:txBody>
      </p:sp>
    </p:spTree>
    <p:extLst>
      <p:ext uri="{BB962C8B-B14F-4D97-AF65-F5344CB8AC3E}">
        <p14:creationId xmlns:p14="http://schemas.microsoft.com/office/powerpoint/2010/main" val="3173108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Though some believe that mental health disorders are rare, this is far from true. In any given year, approximately one in five adults will face such a challenge, while lifetime prevalence rates are quite a bit higher.</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How does age, gender, and racial or cultural background affect prevalence rates, as well as the types of diagnoses that are more likely to be seen?</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a:t>
            </a:fld>
            <a:endParaRPr lang="en-US"/>
          </a:p>
        </p:txBody>
      </p:sp>
    </p:spTree>
    <p:extLst>
      <p:ext uri="{BB962C8B-B14F-4D97-AF65-F5344CB8AC3E}">
        <p14:creationId xmlns:p14="http://schemas.microsoft.com/office/powerpoint/2010/main" val="1324076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A number of different models in psychology have been reviewed this semester, and they each have an opinion on the causes of mental health disorders.</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Biological theories examine genetic influences and physical changes, operating from a </a:t>
            </a:r>
            <a:r>
              <a:rPr lang="en-US" sz="1200" i="1" kern="1200" dirty="0">
                <a:solidFill>
                  <a:schemeClr val="tx1"/>
                </a:solidFill>
                <a:effectLst/>
                <a:latin typeface="Arial"/>
                <a:ea typeface="+mn-ea"/>
                <a:cs typeface="Arial"/>
              </a:rPr>
              <a:t>medical</a:t>
            </a:r>
            <a:r>
              <a:rPr lang="en-US" sz="1200" kern="1200" dirty="0">
                <a:solidFill>
                  <a:schemeClr val="tx1"/>
                </a:solidFill>
                <a:effectLst/>
                <a:latin typeface="Arial"/>
                <a:ea typeface="+mn-ea"/>
                <a:cs typeface="Arial"/>
              </a:rPr>
              <a:t> (or illness) </a:t>
            </a:r>
            <a:r>
              <a:rPr lang="en-US" sz="1200" i="1" kern="1200" dirty="0">
                <a:solidFill>
                  <a:schemeClr val="tx1"/>
                </a:solidFill>
                <a:effectLst/>
                <a:latin typeface="Arial"/>
                <a:ea typeface="+mn-ea"/>
                <a:cs typeface="Arial"/>
              </a:rPr>
              <a:t>model</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Psychological models include the psychoanalytic, social learning, cognitive, and humanistic perspectives. Based on what you already know about these paradigms, how would you expect each one to explain mental health disorders?</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Sociocultural models focus on the contextual situations and conditions that can lead people down the road of unhealthy psychological functioning. As one example, this approach might consider the influence of poverty on mental well-being.</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An integrative model called the </a:t>
            </a:r>
            <a:r>
              <a:rPr lang="en-US" sz="1200" i="1" kern="1200" dirty="0">
                <a:solidFill>
                  <a:schemeClr val="tx1"/>
                </a:solidFill>
                <a:effectLst/>
                <a:latin typeface="Arial"/>
                <a:ea typeface="+mn-ea"/>
                <a:cs typeface="Arial"/>
              </a:rPr>
              <a:t>biopsychosocial</a:t>
            </a:r>
            <a:r>
              <a:rPr lang="en-US" sz="1200" kern="1200" dirty="0">
                <a:solidFill>
                  <a:schemeClr val="tx1"/>
                </a:solidFill>
                <a:effectLst/>
                <a:latin typeface="Arial"/>
                <a:ea typeface="+mn-ea"/>
                <a:cs typeface="Arial"/>
              </a:rPr>
              <a:t> model integrates all of these, looking at mental health disorders through a wider lens that considers the simultaneous effect of many influences.</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5</a:t>
            </a:fld>
            <a:endParaRPr lang="en-US"/>
          </a:p>
        </p:txBody>
      </p:sp>
    </p:spTree>
    <p:extLst>
      <p:ext uri="{BB962C8B-B14F-4D97-AF65-F5344CB8AC3E}">
        <p14:creationId xmlns:p14="http://schemas.microsoft.com/office/powerpoint/2010/main" val="2320311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Released in its latest edition in 2013, the </a:t>
            </a:r>
            <a:r>
              <a:rPr lang="en-US" sz="1200" i="1" kern="1200" dirty="0">
                <a:solidFill>
                  <a:schemeClr val="tx1"/>
                </a:solidFill>
                <a:effectLst/>
                <a:latin typeface="Arial"/>
                <a:ea typeface="+mn-ea"/>
                <a:cs typeface="Arial"/>
              </a:rPr>
              <a:t>Diagnostic and Statistical Manual of Mental Disorder</a:t>
            </a:r>
            <a:r>
              <a:rPr lang="en-US" sz="1200" kern="1200" dirty="0">
                <a:solidFill>
                  <a:schemeClr val="tx1"/>
                </a:solidFill>
                <a:effectLst/>
                <a:latin typeface="Arial"/>
                <a:ea typeface="+mn-ea"/>
                <a:cs typeface="Arial"/>
              </a:rPr>
              <a:t>, fifth edition (</a:t>
            </a:r>
            <a:r>
              <a:rPr lang="en-US" sz="1200" i="1" kern="1200" dirty="0">
                <a:solidFill>
                  <a:schemeClr val="tx1"/>
                </a:solidFill>
                <a:effectLst/>
                <a:latin typeface="Arial"/>
                <a:ea typeface="+mn-ea"/>
                <a:cs typeface="Arial"/>
              </a:rPr>
              <a:t>DSM-5</a:t>
            </a:r>
            <a:r>
              <a:rPr lang="en-US" sz="1200" kern="1200" dirty="0">
                <a:solidFill>
                  <a:schemeClr val="tx1"/>
                </a:solidFill>
                <a:effectLst/>
                <a:latin typeface="Arial"/>
                <a:ea typeface="+mn-ea"/>
                <a:cs typeface="Arial"/>
              </a:rPr>
              <a:t>) is a book that catalogues over 300 diagnosable mental health disorders and their symptoms divided into 20 major categories. It also includes conditions to be researched for future editions. </a:t>
            </a:r>
          </a:p>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Bear in mind that </a:t>
            </a:r>
            <a:r>
              <a:rPr lang="en-US" sz="1200" i="1" kern="1200" dirty="0">
                <a:solidFill>
                  <a:schemeClr val="tx1"/>
                </a:solidFill>
                <a:effectLst/>
                <a:latin typeface="Arial"/>
                <a:ea typeface="+mn-ea"/>
                <a:cs typeface="Arial"/>
              </a:rPr>
              <a:t>DSM-5</a:t>
            </a:r>
            <a:r>
              <a:rPr lang="en-US" sz="1200" kern="1200" dirty="0">
                <a:solidFill>
                  <a:schemeClr val="tx1"/>
                </a:solidFill>
                <a:effectLst/>
                <a:latin typeface="Arial"/>
                <a:ea typeface="+mn-ea"/>
                <a:cs typeface="Arial"/>
              </a:rPr>
              <a:t> is </a:t>
            </a:r>
            <a:r>
              <a:rPr lang="en-US" sz="1200" i="1" kern="1200" dirty="0">
                <a:solidFill>
                  <a:schemeClr val="tx1"/>
                </a:solidFill>
                <a:effectLst/>
                <a:latin typeface="Arial"/>
                <a:ea typeface="+mn-ea"/>
                <a:cs typeface="Arial"/>
              </a:rPr>
              <a:t>not</a:t>
            </a:r>
            <a:r>
              <a:rPr lang="en-US" sz="1200" kern="1200" dirty="0">
                <a:solidFill>
                  <a:schemeClr val="tx1"/>
                </a:solidFill>
                <a:effectLst/>
                <a:latin typeface="Arial"/>
                <a:ea typeface="+mn-ea"/>
                <a:cs typeface="Arial"/>
              </a:rPr>
              <a:t> a treatment guide and offers no information about how to treat these conditions. It also does not give information about the </a:t>
            </a:r>
            <a:r>
              <a:rPr lang="en-US" sz="1200" i="1" kern="1200" dirty="0">
                <a:solidFill>
                  <a:schemeClr val="tx1"/>
                </a:solidFill>
                <a:effectLst/>
                <a:latin typeface="Arial"/>
                <a:ea typeface="+mn-ea"/>
                <a:cs typeface="Arial"/>
              </a:rPr>
              <a:t>cause</a:t>
            </a:r>
            <a:r>
              <a:rPr lang="en-US" sz="1200" kern="1200" dirty="0">
                <a:solidFill>
                  <a:schemeClr val="tx1"/>
                </a:solidFill>
                <a:effectLst/>
                <a:latin typeface="Arial"/>
                <a:ea typeface="+mn-ea"/>
                <a:cs typeface="Arial"/>
              </a:rPr>
              <a:t> of these disorders; that is, it is </a:t>
            </a:r>
            <a:r>
              <a:rPr lang="en-US" sz="1200" kern="1200" dirty="0" err="1">
                <a:solidFill>
                  <a:schemeClr val="tx1"/>
                </a:solidFill>
                <a:effectLst/>
                <a:latin typeface="Arial"/>
                <a:ea typeface="+mn-ea"/>
                <a:cs typeface="Arial"/>
              </a:rPr>
              <a:t>atheoretical</a:t>
            </a:r>
            <a:r>
              <a:rPr lang="en-US" sz="1200" kern="1200" dirty="0">
                <a:solidFill>
                  <a:schemeClr val="tx1"/>
                </a:solidFill>
                <a:effectLst/>
                <a:latin typeface="Arial"/>
                <a:ea typeface="+mn-ea"/>
                <a:cs typeface="Arial"/>
              </a:rPr>
              <a:t> in nature.</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6</a:t>
            </a:fld>
            <a:endParaRPr lang="en-US"/>
          </a:p>
        </p:txBody>
      </p:sp>
    </p:spTree>
    <p:extLst>
      <p:ext uri="{BB962C8B-B14F-4D97-AF65-F5344CB8AC3E}">
        <p14:creationId xmlns:p14="http://schemas.microsoft.com/office/powerpoint/2010/main" val="202863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a:ea typeface="+mn-ea"/>
              <a:cs typeface="Arial"/>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7</a:t>
            </a:fld>
            <a:endParaRPr lang="en-US"/>
          </a:p>
        </p:txBody>
      </p:sp>
    </p:spTree>
    <p:extLst>
      <p:ext uri="{BB962C8B-B14F-4D97-AF65-F5344CB8AC3E}">
        <p14:creationId xmlns:p14="http://schemas.microsoft.com/office/powerpoint/2010/main" val="637817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a:ea typeface="+mn-ea"/>
              <a:cs typeface="Arial"/>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8</a:t>
            </a:fld>
            <a:endParaRPr lang="en-US"/>
          </a:p>
        </p:txBody>
      </p:sp>
    </p:spTree>
    <p:extLst>
      <p:ext uri="{BB962C8B-B14F-4D97-AF65-F5344CB8AC3E}">
        <p14:creationId xmlns:p14="http://schemas.microsoft.com/office/powerpoint/2010/main" val="2314951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a:ea typeface="+mn-ea"/>
              <a:cs typeface="Arial"/>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9</a:t>
            </a:fld>
            <a:endParaRPr lang="en-US"/>
          </a:p>
        </p:txBody>
      </p:sp>
    </p:spTree>
    <p:extLst>
      <p:ext uri="{BB962C8B-B14F-4D97-AF65-F5344CB8AC3E}">
        <p14:creationId xmlns:p14="http://schemas.microsoft.com/office/powerpoint/2010/main" val="2223616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92" y="16"/>
            <a:ext cx="12191807" cy="6865874"/>
          </a:xfrm>
          <a:prstGeom prst="rect">
            <a:avLst/>
          </a:prstGeom>
        </p:spPr>
      </p:pic>
      <p:sp>
        <p:nvSpPr>
          <p:cNvPr id="2" name="Title 1"/>
          <p:cNvSpPr>
            <a:spLocks noGrp="1"/>
          </p:cNvSpPr>
          <p:nvPr>
            <p:ph type="title"/>
          </p:nvPr>
        </p:nvSpPr>
        <p:spPr>
          <a:xfrm>
            <a:off x="838200" y="2291187"/>
            <a:ext cx="10515600" cy="684026"/>
          </a:xfrm>
        </p:spPr>
        <p:txBody>
          <a:bodyPr/>
          <a:lstStyle>
            <a:lvl1pPr>
              <a:defRPr>
                <a:solidFill>
                  <a:schemeClr val="bg1"/>
                </a:solidFill>
              </a:defRPr>
            </a:lvl1pPr>
          </a:lstStyle>
          <a:p>
            <a:r>
              <a:rPr lang="en-US"/>
              <a:t>Click to edit Master title style</a:t>
            </a:r>
            <a:endParaRPr lang="en-US" dirty="0"/>
          </a:p>
        </p:txBody>
      </p:sp>
      <p:sp>
        <p:nvSpPr>
          <p:cNvPr id="3" name="Text Placeholder 2"/>
          <p:cNvSpPr>
            <a:spLocks noGrp="1"/>
          </p:cNvSpPr>
          <p:nvPr>
            <p:ph type="body" sz="quarter" idx="10" hasCustomPrompt="1"/>
          </p:nvPr>
        </p:nvSpPr>
        <p:spPr>
          <a:xfrm>
            <a:off x="4867275" y="3619985"/>
            <a:ext cx="2457450" cy="597477"/>
          </a:xfrm>
        </p:spPr>
        <p:txBody>
          <a:bodyPr>
            <a:normAutofit/>
          </a:bodyPr>
          <a:lstStyle>
            <a:lvl1pPr marL="0" indent="0" algn="ctr">
              <a:buNone/>
              <a:defRPr sz="2000" b="0" i="0">
                <a:solidFill>
                  <a:schemeClr val="bg1"/>
                </a:solidFill>
                <a:latin typeface="Arial" charset="0"/>
                <a:ea typeface="Arial" charset="0"/>
                <a:cs typeface="Arial" charset="0"/>
              </a:defRPr>
            </a:lvl1pPr>
          </a:lstStyle>
          <a:p>
            <a:pPr lvl="0"/>
            <a:r>
              <a:rPr lang="en-US" dirty="0"/>
              <a:t>Click to edit date</a:t>
            </a:r>
          </a:p>
        </p:txBody>
      </p:sp>
      <p:pic>
        <p:nvPicPr>
          <p:cNvPr id="9"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3"/>
          </p:nvPr>
        </p:nvSpPr>
        <p:spPr>
          <a:xfrm>
            <a:off x="2923890"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73265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7" hasCustomPrompt="1"/>
          </p:nvPr>
        </p:nvSpPr>
        <p:spPr>
          <a:xfrm>
            <a:off x="743576" y="1638300"/>
            <a:ext cx="10711543" cy="4394200"/>
          </a:xfrm>
        </p:spPr>
        <p:txBody>
          <a:bodyPr>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LucidaGrande"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84855"/>
            <a:ext cx="8956009" cy="415498"/>
          </a:xfrm>
          <a:prstGeom prst="rect">
            <a:avLst/>
          </a:prstGeom>
          <a:noFill/>
          <a:effectLst/>
        </p:spPr>
        <p:txBody>
          <a:bodyPr wrap="square" lIns="0" tIns="0" rIns="0" rtlCol="0" anchor="b">
            <a:spAutoFit/>
          </a:bodyPr>
          <a:lstStyle/>
          <a:p>
            <a:r>
              <a:rPr lang="en-US" sz="1200" dirty="0" err="1">
                <a:solidFill>
                  <a:srgbClr val="004A78"/>
                </a:solidFill>
                <a:latin typeface="Arial" panose="020B0604020202020204" pitchFamily="34" charset="0"/>
                <a:cs typeface="Arial" panose="020B0604020202020204" pitchFamily="34" charset="0"/>
              </a:rPr>
              <a:t>Pastorino</a:t>
            </a:r>
            <a:r>
              <a:rPr lang="en-US" sz="1200" dirty="0">
                <a:solidFill>
                  <a:srgbClr val="004A78"/>
                </a:solidFill>
                <a:latin typeface="Arial" panose="020B0604020202020204" pitchFamily="34" charset="0"/>
                <a:cs typeface="Arial" panose="020B0604020202020204" pitchFamily="34" charset="0"/>
              </a:rPr>
              <a:t>/Doyle-Portillo, What is Psychology?: Foundations, Applications, and Integration, 4th Edition. © 2019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905811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7" hasCustomPrompt="1"/>
          </p:nvPr>
        </p:nvSpPr>
        <p:spPr>
          <a:xfrm>
            <a:off x="743576" y="1638300"/>
            <a:ext cx="10711543" cy="4394200"/>
          </a:xfrm>
        </p:spPr>
        <p:txBody>
          <a:bodyPr>
            <a:normAutofit/>
          </a:bodyPr>
          <a:lstStyle>
            <a:lvl1pPr marL="457200" indent="-457200">
              <a:buClr>
                <a:srgbClr val="004A78"/>
              </a:buClr>
              <a:buFont typeface="+mj-lt"/>
              <a:buAutoNum type="arabicPeriod"/>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LucidaGrande"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84855"/>
            <a:ext cx="8956009" cy="415498"/>
          </a:xfrm>
          <a:prstGeom prst="rect">
            <a:avLst/>
          </a:prstGeom>
          <a:noFill/>
          <a:effectLst/>
        </p:spPr>
        <p:txBody>
          <a:bodyPr wrap="square" lIns="0" tIns="0" rIns="0" rtlCol="0" anchor="b">
            <a:spAutoFit/>
          </a:bodyPr>
          <a:lstStyle/>
          <a:p>
            <a:r>
              <a:rPr lang="en-US" sz="1200" dirty="0" err="1">
                <a:solidFill>
                  <a:srgbClr val="004A78"/>
                </a:solidFill>
                <a:latin typeface="Arial" panose="020B0604020202020204" pitchFamily="34" charset="0"/>
                <a:cs typeface="Arial" panose="020B0604020202020204" pitchFamily="34" charset="0"/>
              </a:rPr>
              <a:t>Pastorino</a:t>
            </a:r>
            <a:r>
              <a:rPr lang="en-US" sz="1200" dirty="0">
                <a:solidFill>
                  <a:srgbClr val="004A78"/>
                </a:solidFill>
                <a:latin typeface="Arial" panose="020B0604020202020204" pitchFamily="34" charset="0"/>
                <a:cs typeface="Arial" panose="020B0604020202020204" pitchFamily="34" charset="0"/>
              </a:rPr>
              <a:t>/Doyle-Portillo, What is Psychology?: Foundations, Applications, and Integration, 4th Edition. © 2019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734264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7" hasCustomPrompt="1"/>
          </p:nvPr>
        </p:nvSpPr>
        <p:spPr>
          <a:xfrm>
            <a:off x="743576" y="1638300"/>
            <a:ext cx="10711543" cy="4394200"/>
          </a:xfrm>
        </p:spPr>
        <p:txBody>
          <a:bodyPr>
            <a:normAutofit/>
          </a:bodyPr>
          <a:lstStyle>
            <a:lvl1pPr marL="342900" indent="-342900">
              <a:buClr>
                <a:srgbClr val="004A78"/>
              </a:buClr>
              <a:buFont typeface="Arial" charset="0"/>
              <a:buChar char="•"/>
              <a:defRPr sz="2000">
                <a:solidFill>
                  <a:srgbClr val="004A78"/>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LucidaGrande" charset="0"/>
              <a:buChar char="▶"/>
              <a:defRPr sz="2000"/>
            </a:lvl4pPr>
            <a:lvl5pPr marL="2057400" indent="-228600">
              <a:buClr>
                <a:srgbClr val="000000"/>
              </a:buClr>
              <a:buFont typeface="Helvetica" charset="0"/>
              <a:buChar char="⁃"/>
              <a:defRPr sz="20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cNvSpPr txBox="1"/>
          <p:nvPr userDrawn="1"/>
        </p:nvSpPr>
        <p:spPr>
          <a:xfrm>
            <a:off x="3007866" y="6384855"/>
            <a:ext cx="8956009" cy="415498"/>
          </a:xfrm>
          <a:prstGeom prst="rect">
            <a:avLst/>
          </a:prstGeom>
          <a:noFill/>
          <a:effectLst/>
        </p:spPr>
        <p:txBody>
          <a:bodyPr wrap="square" lIns="0" tIns="0" rIns="0" rtlCol="0" anchor="b">
            <a:spAutoFit/>
          </a:bodyPr>
          <a:lstStyle/>
          <a:p>
            <a:r>
              <a:rPr lang="en-US" sz="1200" dirty="0" err="1">
                <a:solidFill>
                  <a:srgbClr val="004A78"/>
                </a:solidFill>
                <a:latin typeface="Arial" panose="020B0604020202020204" pitchFamily="34" charset="0"/>
                <a:cs typeface="Arial" panose="020B0604020202020204" pitchFamily="34" charset="0"/>
              </a:rPr>
              <a:t>Pastorino</a:t>
            </a:r>
            <a:r>
              <a:rPr lang="en-US" sz="1200" dirty="0">
                <a:solidFill>
                  <a:srgbClr val="004A78"/>
                </a:solidFill>
                <a:latin typeface="Arial" panose="020B0604020202020204" pitchFamily="34" charset="0"/>
                <a:cs typeface="Arial" panose="020B0604020202020204" pitchFamily="34" charset="0"/>
              </a:rPr>
              <a:t>/Doyle-Portillo, What is Psychology?: Foundations, Applications, and Integration, 4th Edition. © 2019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915173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0"/>
          </p:nvPr>
        </p:nvSpPr>
        <p:spPr>
          <a:xfrm>
            <a:off x="1895522" y="2577217"/>
            <a:ext cx="8128000" cy="3380095"/>
          </a:xfrm>
        </p:spPr>
        <p:txBody>
          <a:bodyPr/>
          <a:lstStyle/>
          <a:p>
            <a:r>
              <a:rPr lang="en-US"/>
              <a:t>Click icon to add table</a:t>
            </a:r>
          </a:p>
        </p:txBody>
      </p:sp>
      <p:sp>
        <p:nvSpPr>
          <p:cNvPr id="6" name="Footer"/>
          <p:cNvSpPr txBox="1"/>
          <p:nvPr userDrawn="1"/>
        </p:nvSpPr>
        <p:spPr>
          <a:xfrm>
            <a:off x="3007866" y="6384855"/>
            <a:ext cx="8956009" cy="415498"/>
          </a:xfrm>
          <a:prstGeom prst="rect">
            <a:avLst/>
          </a:prstGeom>
          <a:noFill/>
          <a:effectLst/>
        </p:spPr>
        <p:txBody>
          <a:bodyPr wrap="square" lIns="0" tIns="0" rIns="0" rtlCol="0" anchor="b">
            <a:spAutoFit/>
          </a:bodyPr>
          <a:lstStyle/>
          <a:p>
            <a:r>
              <a:rPr lang="en-US" sz="1200" dirty="0" err="1">
                <a:solidFill>
                  <a:srgbClr val="004A78"/>
                </a:solidFill>
                <a:latin typeface="Arial" panose="020B0604020202020204" pitchFamily="34" charset="0"/>
                <a:cs typeface="Arial" panose="020B0604020202020204" pitchFamily="34" charset="0"/>
              </a:rPr>
              <a:t>Pastorino</a:t>
            </a:r>
            <a:r>
              <a:rPr lang="en-US" sz="1200" dirty="0">
                <a:solidFill>
                  <a:srgbClr val="004A78"/>
                </a:solidFill>
                <a:latin typeface="Arial" panose="020B0604020202020204" pitchFamily="34" charset="0"/>
                <a:cs typeface="Arial" panose="020B0604020202020204" pitchFamily="34" charset="0"/>
              </a:rPr>
              <a:t>/Doyle-Portillo, What is Psychology?: Foundations, Applications, and Integration, 4th Edition. © 2019 Cengage. All Rights Reserved. May not be scanned, copied or duplicated, or posted to a publicly accessible website, in whole or in part.</a:t>
            </a:r>
          </a:p>
        </p:txBody>
      </p:sp>
      <p:sp>
        <p:nvSpPr>
          <p:cNvPr id="7" name="Text Placeholder 11"/>
          <p:cNvSpPr>
            <a:spLocks noGrp="1"/>
          </p:cNvSpPr>
          <p:nvPr>
            <p:ph type="body" sz="quarter" idx="17" hasCustomPrompt="1"/>
          </p:nvPr>
        </p:nvSpPr>
        <p:spPr>
          <a:xfrm>
            <a:off x="743576" y="1333844"/>
            <a:ext cx="10711543" cy="451413"/>
          </a:xfrm>
        </p:spPr>
        <p:txBody>
          <a:bodyPr>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LucidaGrande"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8" name="Text Placeholder 11"/>
          <p:cNvSpPr>
            <a:spLocks noGrp="1"/>
          </p:cNvSpPr>
          <p:nvPr>
            <p:ph type="body" sz="quarter" idx="18" hasCustomPrompt="1"/>
          </p:nvPr>
        </p:nvSpPr>
        <p:spPr>
          <a:xfrm>
            <a:off x="747925" y="1843298"/>
            <a:ext cx="10711543" cy="451413"/>
          </a:xfrm>
        </p:spPr>
        <p:txBody>
          <a:bodyPr>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LucidaGrande"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Picture Placeholder 5"/>
          <p:cNvSpPr>
            <a:spLocks noGrp="1"/>
          </p:cNvSpPr>
          <p:nvPr>
            <p:ph type="pic" sz="quarter" idx="13"/>
          </p:nvPr>
        </p:nvSpPr>
        <p:spPr>
          <a:xfrm>
            <a:off x="7462162" y="3740243"/>
            <a:ext cx="4035118" cy="1944909"/>
          </a:xfrm>
        </p:spPr>
        <p:txBody>
          <a:bodyPr/>
          <a:lstStyle/>
          <a:p>
            <a:r>
              <a:rPr lang="en-US"/>
              <a:t>Click icon to add picture</a:t>
            </a:r>
          </a:p>
        </p:txBody>
      </p:sp>
    </p:spTree>
    <p:extLst>
      <p:ext uri="{BB962C8B-B14F-4D97-AF65-F5344CB8AC3E}">
        <p14:creationId xmlns:p14="http://schemas.microsoft.com/office/powerpoint/2010/main" val="76403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nit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92" y="16"/>
            <a:ext cx="12191807" cy="6865874"/>
          </a:xfrm>
          <a:prstGeom prst="rect">
            <a:avLst/>
          </a:prstGeom>
        </p:spPr>
      </p:pic>
      <p:sp>
        <p:nvSpPr>
          <p:cNvPr id="6" name="Text Placeholder 5"/>
          <p:cNvSpPr>
            <a:spLocks noGrp="1"/>
          </p:cNvSpPr>
          <p:nvPr>
            <p:ph type="body" sz="quarter" idx="11" hasCustomPrompt="1"/>
          </p:nvPr>
        </p:nvSpPr>
        <p:spPr>
          <a:xfrm>
            <a:off x="1274574" y="2193424"/>
            <a:ext cx="9642852" cy="618014"/>
          </a:xfrm>
        </p:spPr>
        <p:txBody>
          <a:bodyPr anchor="b">
            <a:noAutofit/>
          </a:bodyPr>
          <a:lstStyle>
            <a:lvl1pPr marL="0" indent="0" algn="ctr">
              <a:buNone/>
              <a:defRPr sz="5000" b="0" i="0">
                <a:solidFill>
                  <a:schemeClr val="bg1"/>
                </a:solidFill>
                <a:latin typeface="Arial" charset="0"/>
                <a:ea typeface="Arial" charset="0"/>
                <a:cs typeface="Arial" charset="0"/>
              </a:defRPr>
            </a:lvl1pPr>
            <a:lvl2pPr marL="457200" indent="0" algn="ctr">
              <a:buNone/>
              <a:defRPr>
                <a:latin typeface="Summer Font" charset="0"/>
                <a:ea typeface="Summer Font" charset="0"/>
                <a:cs typeface="Summer Font" charset="0"/>
              </a:defRPr>
            </a:lvl2pPr>
            <a:lvl3pPr marL="914400" indent="0" algn="ctr">
              <a:buNone/>
              <a:defRPr>
                <a:latin typeface="Summer Font" charset="0"/>
                <a:ea typeface="Summer Font" charset="0"/>
                <a:cs typeface="Summer Font" charset="0"/>
              </a:defRPr>
            </a:lvl3pPr>
            <a:lvl4pPr marL="1371600" indent="0" algn="ctr">
              <a:buNone/>
              <a:defRPr>
                <a:latin typeface="Summer Font" charset="0"/>
                <a:ea typeface="Summer Font" charset="0"/>
                <a:cs typeface="Summer Font" charset="0"/>
              </a:defRPr>
            </a:lvl4pPr>
          </a:lstStyle>
          <a:p>
            <a:pPr lvl="0"/>
            <a:r>
              <a:rPr lang="en-US" dirty="0"/>
              <a:t>Unit 1</a:t>
            </a:r>
          </a:p>
        </p:txBody>
      </p:sp>
      <p:sp>
        <p:nvSpPr>
          <p:cNvPr id="2" name="Title 1"/>
          <p:cNvSpPr>
            <a:spLocks noGrp="1"/>
          </p:cNvSpPr>
          <p:nvPr>
            <p:ph type="title"/>
          </p:nvPr>
        </p:nvSpPr>
        <p:spPr>
          <a:xfrm>
            <a:off x="838200" y="3096122"/>
            <a:ext cx="10515600" cy="672105"/>
          </a:xfrm>
        </p:spPr>
        <p:txBody>
          <a:bodyPr/>
          <a:lstStyle>
            <a:lvl1pPr>
              <a:defRPr>
                <a:solidFill>
                  <a:schemeClr val="bg1"/>
                </a:solidFill>
              </a:defRPr>
            </a:lvl1pPr>
          </a:lstStyle>
          <a:p>
            <a:r>
              <a:rPr lang="en-US"/>
              <a:t>Click to edit Master title style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3"/>
          </p:nvPr>
        </p:nvSpPr>
        <p:spPr>
          <a:xfrm>
            <a:off x="2923890"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838174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92" y="16"/>
            <a:ext cx="12191807" cy="6865874"/>
          </a:xfrm>
          <a:prstGeom prst="rect">
            <a:avLst/>
          </a:prstGeom>
        </p:spPr>
      </p:pic>
      <p:sp>
        <p:nvSpPr>
          <p:cNvPr id="6" name="Text Placeholder 5"/>
          <p:cNvSpPr>
            <a:spLocks noGrp="1"/>
          </p:cNvSpPr>
          <p:nvPr>
            <p:ph type="body" sz="quarter" idx="11" hasCustomPrompt="1"/>
          </p:nvPr>
        </p:nvSpPr>
        <p:spPr>
          <a:xfrm>
            <a:off x="3996910" y="3112899"/>
            <a:ext cx="3297426" cy="618014"/>
          </a:xfrm>
        </p:spPr>
        <p:txBody>
          <a:bodyPr anchor="b">
            <a:noAutofit/>
          </a:bodyPr>
          <a:lstStyle>
            <a:lvl1pPr marL="0" indent="0" algn="l">
              <a:buNone/>
              <a:defRPr sz="3600" b="0" i="0">
                <a:solidFill>
                  <a:schemeClr val="bg1"/>
                </a:solidFill>
                <a:latin typeface="Arial" charset="0"/>
                <a:ea typeface="Arial" charset="0"/>
                <a:cs typeface="Arial" charset="0"/>
              </a:defRPr>
            </a:lvl1pPr>
            <a:lvl2pPr marL="457200" indent="0" algn="ctr">
              <a:buNone/>
              <a:defRPr>
                <a:latin typeface="Summer Font" charset="0"/>
                <a:ea typeface="Summer Font" charset="0"/>
                <a:cs typeface="Summer Font" charset="0"/>
              </a:defRPr>
            </a:lvl2pPr>
            <a:lvl3pPr marL="914400" indent="0" algn="ctr">
              <a:buNone/>
              <a:defRPr>
                <a:latin typeface="Summer Font" charset="0"/>
                <a:ea typeface="Summer Font" charset="0"/>
                <a:cs typeface="Summer Font" charset="0"/>
              </a:defRPr>
            </a:lvl3pPr>
            <a:lvl4pPr marL="1371600" indent="0" algn="ctr">
              <a:buNone/>
              <a:defRPr>
                <a:latin typeface="Summer Font" charset="0"/>
                <a:ea typeface="Summer Font" charset="0"/>
                <a:cs typeface="Summer Font" charset="0"/>
              </a:defRPr>
            </a:lvl4pPr>
          </a:lstStyle>
          <a:p>
            <a:pPr lvl="0"/>
            <a:r>
              <a:rPr lang="en-US" dirty="0"/>
              <a:t>Chapter 1</a:t>
            </a:r>
          </a:p>
        </p:txBody>
      </p:sp>
      <p:sp>
        <p:nvSpPr>
          <p:cNvPr id="5" name="Title 4"/>
          <p:cNvSpPr>
            <a:spLocks noGrp="1"/>
          </p:cNvSpPr>
          <p:nvPr>
            <p:ph type="title"/>
          </p:nvPr>
        </p:nvSpPr>
        <p:spPr>
          <a:xfrm>
            <a:off x="3996910" y="4035474"/>
            <a:ext cx="6402684" cy="672105"/>
          </a:xfrm>
        </p:spPr>
        <p:txBody>
          <a:bodyPr/>
          <a:lstStyle>
            <a:lvl1pPr algn="l">
              <a:defRPr>
                <a:solidFill>
                  <a:schemeClr val="bg1"/>
                </a:solidFill>
              </a:defRPr>
            </a:lvl1pPr>
          </a:lstStyle>
          <a:p>
            <a:r>
              <a:rPr lang="en-US"/>
              <a:t>Click to edit Master title style</a:t>
            </a:r>
            <a:endParaRPr lang="en-US" dirty="0"/>
          </a:p>
        </p:txBody>
      </p:sp>
      <p:sp>
        <p:nvSpPr>
          <p:cNvPr id="9" name="Picture Placeholder 8"/>
          <p:cNvSpPr>
            <a:spLocks noGrp="1"/>
          </p:cNvSpPr>
          <p:nvPr>
            <p:ph type="pic" sz="quarter" idx="12"/>
          </p:nvPr>
        </p:nvSpPr>
        <p:spPr>
          <a:xfrm>
            <a:off x="246063" y="314482"/>
            <a:ext cx="3343275" cy="4318000"/>
          </a:xfrm>
        </p:spPr>
        <p:txBody>
          <a:bodyPr/>
          <a:lstStyle/>
          <a:p>
            <a:r>
              <a:rPr lang="en-US"/>
              <a:t>Click icon to add picture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4"/>
          <p:cNvSpPr>
            <a:spLocks noGrp="1"/>
          </p:cNvSpPr>
          <p:nvPr>
            <p:ph type="ftr" sz="quarter" idx="3"/>
          </p:nvPr>
        </p:nvSpPr>
        <p:spPr>
          <a:xfrm>
            <a:off x="2923890"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617780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5" hasCustomPrompt="1"/>
          </p:nvPr>
        </p:nvSpPr>
        <p:spPr>
          <a:xfrm>
            <a:off x="743576" y="1289684"/>
            <a:ext cx="10711543" cy="3732692"/>
          </a:xfrm>
        </p:spPr>
        <p:txBody>
          <a:bodyPr>
            <a:noAutofit/>
          </a:bodyPr>
          <a:lstStyle>
            <a:lvl1pPr marL="0" indent="0" algn="l">
              <a:buNone/>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a:t>
            </a:r>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84855"/>
            <a:ext cx="8956009" cy="415498"/>
          </a:xfrm>
          <a:prstGeom prst="rect">
            <a:avLst/>
          </a:prstGeom>
          <a:noFill/>
          <a:effectLst/>
        </p:spPr>
        <p:txBody>
          <a:bodyPr wrap="square" lIns="0" tIns="0" rIns="0" rtlCol="0" anchor="b">
            <a:spAutoFit/>
          </a:bodyPr>
          <a:lstStyle/>
          <a:p>
            <a:r>
              <a:rPr lang="en-US" sz="1200" dirty="0" err="1">
                <a:solidFill>
                  <a:srgbClr val="004A78"/>
                </a:solidFill>
                <a:latin typeface="Arial" panose="020B0604020202020204" pitchFamily="34" charset="0"/>
                <a:cs typeface="Arial" panose="020B0604020202020204" pitchFamily="34" charset="0"/>
              </a:rPr>
              <a:t>Pastorino</a:t>
            </a:r>
            <a:r>
              <a:rPr lang="en-US" sz="1200" dirty="0">
                <a:solidFill>
                  <a:srgbClr val="004A78"/>
                </a:solidFill>
                <a:latin typeface="Arial" panose="020B0604020202020204" pitchFamily="34" charset="0"/>
                <a:cs typeface="Arial" panose="020B0604020202020204" pitchFamily="34" charset="0"/>
              </a:rPr>
              <a:t>/Doyle-Portillo, What is Psychology?: Foundations, Applications, and Integration, 4th Edition. © 2019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035067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ections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5" hasCustomPrompt="1"/>
          </p:nvPr>
        </p:nvSpPr>
        <p:spPr>
          <a:xfrm>
            <a:off x="743574" y="1290690"/>
            <a:ext cx="10711543" cy="348047"/>
          </a:xfrm>
        </p:spPr>
        <p:txBody>
          <a:bodyPr>
            <a:noAutofit/>
          </a:bodyPr>
          <a:lstStyle>
            <a:lvl1pPr marL="0" indent="0" algn="l">
              <a:buNone/>
              <a:defRPr sz="2400" b="1" i="0" baseline="0">
                <a:solidFill>
                  <a:srgbClr val="006298"/>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Section Header</a:t>
            </a:r>
          </a:p>
        </p:txBody>
      </p:sp>
      <p:sp>
        <p:nvSpPr>
          <p:cNvPr id="11" name="Text Placeholder 5"/>
          <p:cNvSpPr>
            <a:spLocks noGrp="1"/>
          </p:cNvSpPr>
          <p:nvPr>
            <p:ph type="body" sz="quarter" idx="18" hasCustomPrompt="1"/>
          </p:nvPr>
        </p:nvSpPr>
        <p:spPr>
          <a:xfrm>
            <a:off x="743572" y="1737343"/>
            <a:ext cx="10711543" cy="1462674"/>
          </a:xfrm>
        </p:spPr>
        <p:txBody>
          <a:bodyPr>
            <a:noAutofit/>
          </a:bodyPr>
          <a:lstStyle>
            <a:lvl1pPr marL="0" indent="0" algn="l">
              <a:buNone/>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a:t>
            </a:r>
          </a:p>
        </p:txBody>
      </p:sp>
      <p:sp>
        <p:nvSpPr>
          <p:cNvPr id="9" name="Text Placeholder 5"/>
          <p:cNvSpPr>
            <a:spLocks noGrp="1"/>
          </p:cNvSpPr>
          <p:nvPr>
            <p:ph type="body" sz="quarter" idx="17" hasCustomPrompt="1"/>
          </p:nvPr>
        </p:nvSpPr>
        <p:spPr>
          <a:xfrm>
            <a:off x="743573" y="3389727"/>
            <a:ext cx="10711543" cy="348047"/>
          </a:xfrm>
        </p:spPr>
        <p:txBody>
          <a:bodyPr>
            <a:noAutofit/>
          </a:bodyPr>
          <a:lstStyle>
            <a:lvl1pPr marL="0" indent="0" algn="l">
              <a:buNone/>
              <a:defRPr sz="2400" b="1" i="0" baseline="0">
                <a:solidFill>
                  <a:srgbClr val="006298"/>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Section Header</a:t>
            </a:r>
          </a:p>
        </p:txBody>
      </p:sp>
      <p:sp>
        <p:nvSpPr>
          <p:cNvPr id="8" name="Text Placeholder 5"/>
          <p:cNvSpPr>
            <a:spLocks noGrp="1"/>
          </p:cNvSpPr>
          <p:nvPr>
            <p:ph type="body" sz="quarter" idx="16" hasCustomPrompt="1"/>
          </p:nvPr>
        </p:nvSpPr>
        <p:spPr>
          <a:xfrm>
            <a:off x="743572" y="3856204"/>
            <a:ext cx="10711543" cy="1462674"/>
          </a:xfrm>
        </p:spPr>
        <p:txBody>
          <a:bodyPr>
            <a:noAutofit/>
          </a:bodyPr>
          <a:lstStyle>
            <a:lvl1pPr marL="0" indent="0" algn="l">
              <a:buNone/>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a:t>
            </a:r>
          </a:p>
        </p:txBody>
      </p:sp>
      <p:sp>
        <p:nvSpPr>
          <p:cNvPr id="12" name="Footer"/>
          <p:cNvSpPr txBox="1"/>
          <p:nvPr userDrawn="1"/>
        </p:nvSpPr>
        <p:spPr>
          <a:xfrm>
            <a:off x="3007866" y="6384855"/>
            <a:ext cx="8956009" cy="415498"/>
          </a:xfrm>
          <a:prstGeom prst="rect">
            <a:avLst/>
          </a:prstGeom>
          <a:noFill/>
          <a:effectLst/>
        </p:spPr>
        <p:txBody>
          <a:bodyPr wrap="square" lIns="0" tIns="0" rIns="0" rtlCol="0" anchor="b">
            <a:spAutoFit/>
          </a:bodyPr>
          <a:lstStyle/>
          <a:p>
            <a:r>
              <a:rPr lang="en-US" sz="1200" dirty="0" err="1">
                <a:solidFill>
                  <a:srgbClr val="004A78"/>
                </a:solidFill>
                <a:latin typeface="Arial" panose="020B0604020202020204" pitchFamily="34" charset="0"/>
                <a:cs typeface="Arial" panose="020B0604020202020204" pitchFamily="34" charset="0"/>
              </a:rPr>
              <a:t>Pastorino</a:t>
            </a:r>
            <a:r>
              <a:rPr lang="en-US" sz="1200" dirty="0">
                <a:solidFill>
                  <a:srgbClr val="004A78"/>
                </a:solidFill>
                <a:latin typeface="Arial" panose="020B0604020202020204" pitchFamily="34" charset="0"/>
                <a:cs typeface="Arial" panose="020B0604020202020204" pitchFamily="34" charset="0"/>
              </a:rPr>
              <a:t>/Doyle-Portillo, What is Psychology?: Foundations, Applications, and Integration, 4th Edition. © 2019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879366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Content Placeholder 2"/>
          <p:cNvSpPr>
            <a:spLocks noGrp="1"/>
          </p:cNvSpPr>
          <p:nvPr>
            <p:ph idx="1"/>
          </p:nvPr>
        </p:nvSpPr>
        <p:spPr>
          <a:xfrm>
            <a:off x="743576" y="1579015"/>
            <a:ext cx="5084468"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Edit Master text styles</a:t>
            </a:r>
          </a:p>
        </p:txBody>
      </p:sp>
      <p:sp>
        <p:nvSpPr>
          <p:cNvPr id="4" name="Text Placeholder 3"/>
          <p:cNvSpPr>
            <a:spLocks noGrp="1"/>
          </p:cNvSpPr>
          <p:nvPr>
            <p:ph type="body" sz="quarter" idx="15" hasCustomPrompt="1"/>
          </p:nvPr>
        </p:nvSpPr>
        <p:spPr>
          <a:xfrm>
            <a:off x="743576" y="2202774"/>
            <a:ext cx="5084468" cy="3953578"/>
          </a:xfrm>
        </p:spPr>
        <p:txBody>
          <a:bodyPr>
            <a:normAutofit/>
          </a:bodyPr>
          <a:lstStyle>
            <a:lvl1pPr marL="228600" indent="-228600">
              <a:buClr>
                <a:srgbClr val="004A78"/>
              </a:buClr>
              <a:buFont typeface="Arial" charset="0"/>
              <a:buChar char="•"/>
              <a:defRPr sz="1800">
                <a:solidFill>
                  <a:srgbClr val="000000"/>
                </a:solidFill>
              </a:defRPr>
            </a:lvl1pPr>
            <a:lvl2pPr marL="685800" indent="-228600">
              <a:buClr>
                <a:srgbClr val="004A78"/>
              </a:buClr>
              <a:buFont typeface="Arial" charset="0"/>
              <a:buChar char="•"/>
              <a:defRPr sz="1800">
                <a:solidFill>
                  <a:srgbClr val="000000"/>
                </a:solidFill>
              </a:defRPr>
            </a:lvl2pPr>
            <a:lvl3pPr marL="1143000" indent="-228600">
              <a:buClr>
                <a:srgbClr val="004A78"/>
              </a:buClr>
              <a:buFont typeface="Arial" charset="0"/>
              <a:buChar char="•"/>
              <a:defRPr sz="1800">
                <a:solidFill>
                  <a:srgbClr val="000000"/>
                </a:solidFill>
              </a:defRPr>
            </a:lvl3pPr>
            <a:lvl4pPr marL="1600200" indent="-228600">
              <a:buClr>
                <a:srgbClr val="004A78"/>
              </a:buClr>
              <a:buFont typeface="Arial" charset="0"/>
              <a:buChar char="•"/>
              <a:defRPr sz="1800">
                <a:solidFill>
                  <a:srgbClr val="000000"/>
                </a:solidFill>
              </a:defRPr>
            </a:lvl4pPr>
            <a:lvl5pPr marL="2057400" indent="-228600">
              <a:buClr>
                <a:srgbClr val="004A78"/>
              </a:buClr>
              <a:buFont typeface="Arial" charset="0"/>
              <a:buChar char="•"/>
              <a:defRPr sz="1800">
                <a:solidFill>
                  <a:srgbClr val="000000"/>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Massa </a:t>
            </a:r>
            <a:r>
              <a:rPr lang="en-US" dirty="0" err="1"/>
              <a:t>tempor</a:t>
            </a:r>
            <a:r>
              <a:rPr lang="en-US" dirty="0"/>
              <a:t> </a:t>
            </a:r>
            <a:r>
              <a:rPr lang="en-US" dirty="0" err="1"/>
              <a:t>nec</a:t>
            </a:r>
            <a:r>
              <a:rPr lang="en-US" dirty="0"/>
              <a:t> </a:t>
            </a:r>
            <a:r>
              <a:rPr lang="en-US" dirty="0" err="1"/>
              <a:t>feugiat</a:t>
            </a:r>
            <a:r>
              <a:rPr lang="en-US" dirty="0"/>
              <a:t> </a:t>
            </a:r>
            <a:r>
              <a:rPr lang="en-US" dirty="0" err="1"/>
              <a:t>nisl</a:t>
            </a:r>
            <a:r>
              <a:rPr lang="en-US" dirty="0"/>
              <a:t> </a:t>
            </a:r>
            <a:r>
              <a:rPr lang="en-US" dirty="0" err="1"/>
              <a:t>pretium</a:t>
            </a:r>
            <a:r>
              <a:rPr lang="en-US" dirty="0"/>
              <a:t> </a:t>
            </a:r>
            <a:r>
              <a:rPr lang="en-US" dirty="0" err="1"/>
              <a:t>fusce</a:t>
            </a:r>
            <a:r>
              <a:rPr lang="en-US" dirty="0"/>
              <a:t> id </a:t>
            </a:r>
            <a:r>
              <a:rPr lang="en-US" dirty="0" err="1"/>
              <a:t>velit</a:t>
            </a:r>
            <a:r>
              <a:rPr lang="en-US" dirty="0"/>
              <a:t>. </a:t>
            </a:r>
            <a:r>
              <a:rPr lang="en-US" dirty="0" err="1"/>
              <a:t>Amet</a:t>
            </a:r>
            <a:r>
              <a:rPr lang="en-US" dirty="0"/>
              <a:t> </a:t>
            </a:r>
            <a:r>
              <a:rPr lang="en-US" dirty="0" err="1"/>
              <a:t>est</a:t>
            </a:r>
            <a:r>
              <a:rPr lang="en-US" dirty="0"/>
              <a:t> </a:t>
            </a:r>
            <a:r>
              <a:rPr lang="en-US" dirty="0" err="1"/>
              <a:t>placerat</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nisi porta lorem. </a:t>
            </a:r>
            <a:r>
              <a:rPr lang="en-US" dirty="0" err="1"/>
              <a:t>Fermentum</a:t>
            </a:r>
            <a:r>
              <a:rPr lang="en-US" dirty="0"/>
              <a:t> et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Nisl</a:t>
            </a:r>
            <a:r>
              <a:rPr lang="en-US" dirty="0"/>
              <a:t> </a:t>
            </a:r>
            <a:r>
              <a:rPr lang="en-US" dirty="0" err="1"/>
              <a:t>condimentum</a:t>
            </a:r>
            <a:r>
              <a:rPr lang="en-US" dirty="0"/>
              <a:t> id </a:t>
            </a:r>
            <a:r>
              <a:rPr lang="en-US" dirty="0" err="1"/>
              <a:t>venenatis</a:t>
            </a:r>
            <a:r>
              <a:rPr lang="en-US" dirty="0"/>
              <a:t> a </a:t>
            </a:r>
            <a:r>
              <a:rPr lang="en-US" dirty="0" err="1"/>
              <a:t>condimentum</a:t>
            </a:r>
            <a:r>
              <a:rPr lang="en-US" dirty="0"/>
              <a:t>.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a:t>
            </a:r>
            <a:r>
              <a:rPr lang="en-US" dirty="0" err="1"/>
              <a:t>vel</a:t>
            </a:r>
            <a:r>
              <a:rPr lang="en-US" dirty="0"/>
              <a:t> </a:t>
            </a:r>
            <a:r>
              <a:rPr lang="en-US" dirty="0" err="1"/>
              <a:t>fringilla</a:t>
            </a:r>
            <a:r>
              <a:rPr lang="en-US" dirty="0"/>
              <a:t> </a:t>
            </a:r>
            <a:r>
              <a:rPr lang="en-US" dirty="0" err="1"/>
              <a:t>est</a:t>
            </a:r>
            <a:r>
              <a:rPr lang="en-US" dirty="0"/>
              <a:t> </a:t>
            </a:r>
            <a:r>
              <a:rPr lang="en-US" dirty="0" err="1"/>
              <a:t>ullamcorper</a:t>
            </a:r>
            <a:r>
              <a:rPr lang="en-US" dirty="0"/>
              <a:t>.</a:t>
            </a:r>
          </a:p>
        </p:txBody>
      </p:sp>
      <p:sp>
        <p:nvSpPr>
          <p:cNvPr id="12" name="Content Placeholder 2"/>
          <p:cNvSpPr>
            <a:spLocks noGrp="1"/>
          </p:cNvSpPr>
          <p:nvPr>
            <p:ph idx="20"/>
          </p:nvPr>
        </p:nvSpPr>
        <p:spPr>
          <a:xfrm>
            <a:off x="6370651" y="1579015"/>
            <a:ext cx="5084468"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Edit Master text styles</a:t>
            </a:r>
          </a:p>
        </p:txBody>
      </p:sp>
      <p:sp>
        <p:nvSpPr>
          <p:cNvPr id="14" name="Text Placeholder 3"/>
          <p:cNvSpPr>
            <a:spLocks noGrp="1"/>
          </p:cNvSpPr>
          <p:nvPr>
            <p:ph type="body" sz="quarter" idx="18" hasCustomPrompt="1"/>
          </p:nvPr>
        </p:nvSpPr>
        <p:spPr>
          <a:xfrm>
            <a:off x="6370651" y="2202774"/>
            <a:ext cx="5084468" cy="3953578"/>
          </a:xfrm>
        </p:spPr>
        <p:txBody>
          <a:bodyPr>
            <a:normAutofit/>
          </a:bodyPr>
          <a:lstStyle>
            <a:lvl1pPr>
              <a:buClr>
                <a:srgbClr val="004A78"/>
              </a:buClr>
              <a:defRPr sz="1800">
                <a:solidFill>
                  <a:srgbClr val="000000"/>
                </a:solidFill>
              </a:defRPr>
            </a:lvl1pPr>
            <a:lvl2pPr marL="685800" indent="-228600">
              <a:buClr>
                <a:srgbClr val="004A78"/>
              </a:buClr>
              <a:buFontTx/>
              <a:buChar char="‒"/>
              <a:defRPr sz="1800">
                <a:solidFill>
                  <a:srgbClr val="000000"/>
                </a:solidFill>
              </a:defRPr>
            </a:lvl2pPr>
            <a:lvl3pPr>
              <a:buClr>
                <a:srgbClr val="004A78"/>
              </a:buClr>
              <a:defRPr sz="1800">
                <a:solidFill>
                  <a:srgbClr val="000000"/>
                </a:solidFill>
              </a:defRPr>
            </a:lvl3pPr>
            <a:lvl4pPr>
              <a:buClr>
                <a:srgbClr val="004A78"/>
              </a:buClr>
              <a:defRPr sz="1800">
                <a:solidFill>
                  <a:srgbClr val="000000"/>
                </a:solidFill>
              </a:defRPr>
            </a:lvl4pPr>
            <a:lvl5pPr>
              <a:buClr>
                <a:srgbClr val="004A78"/>
              </a:buClr>
              <a:defRPr sz="1800">
                <a:solidFill>
                  <a:srgbClr val="000000"/>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a:p>
            <a:pPr lvl="0"/>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Massa </a:t>
            </a:r>
            <a:r>
              <a:rPr lang="en-US" dirty="0" err="1"/>
              <a:t>tempor</a:t>
            </a:r>
            <a:r>
              <a:rPr lang="en-US" dirty="0"/>
              <a:t> </a:t>
            </a:r>
            <a:r>
              <a:rPr lang="en-US" dirty="0" err="1"/>
              <a:t>nec</a:t>
            </a:r>
            <a:r>
              <a:rPr lang="en-US" dirty="0"/>
              <a:t> </a:t>
            </a:r>
            <a:r>
              <a:rPr lang="en-US" dirty="0" err="1"/>
              <a:t>feugiat</a:t>
            </a:r>
            <a:r>
              <a:rPr lang="en-US" dirty="0"/>
              <a:t> </a:t>
            </a:r>
            <a:r>
              <a:rPr lang="en-US" dirty="0" err="1"/>
              <a:t>nisl</a:t>
            </a:r>
            <a:r>
              <a:rPr lang="en-US" dirty="0"/>
              <a:t> </a:t>
            </a:r>
            <a:r>
              <a:rPr lang="en-US" dirty="0" err="1"/>
              <a:t>pretium</a:t>
            </a:r>
            <a:r>
              <a:rPr lang="en-US" dirty="0"/>
              <a:t> </a:t>
            </a:r>
            <a:r>
              <a:rPr lang="en-US" dirty="0" err="1"/>
              <a:t>fusce</a:t>
            </a:r>
            <a:r>
              <a:rPr lang="en-US" dirty="0"/>
              <a:t> id </a:t>
            </a:r>
            <a:r>
              <a:rPr lang="en-US" dirty="0" err="1"/>
              <a:t>velit</a:t>
            </a:r>
            <a:r>
              <a:rPr lang="en-US" dirty="0"/>
              <a:t>. </a:t>
            </a:r>
          </a:p>
          <a:p>
            <a:pPr lvl="0"/>
            <a:r>
              <a:rPr lang="en-US" dirty="0" err="1"/>
              <a:t>Amet</a:t>
            </a:r>
            <a:r>
              <a:rPr lang="en-US" dirty="0"/>
              <a:t> </a:t>
            </a:r>
            <a:r>
              <a:rPr lang="en-US" dirty="0" err="1"/>
              <a:t>est</a:t>
            </a:r>
            <a:r>
              <a:rPr lang="en-US" dirty="0"/>
              <a:t> </a:t>
            </a:r>
            <a:r>
              <a:rPr lang="en-US" dirty="0" err="1"/>
              <a:t>placerat</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nisi porta lorem. </a:t>
            </a:r>
            <a:r>
              <a:rPr lang="en-US" dirty="0" err="1"/>
              <a:t>Fermentum</a:t>
            </a:r>
            <a:r>
              <a:rPr lang="en-US" dirty="0"/>
              <a:t> et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Nisl</a:t>
            </a:r>
            <a:r>
              <a:rPr lang="en-US" dirty="0"/>
              <a:t> </a:t>
            </a:r>
            <a:r>
              <a:rPr lang="en-US" dirty="0" err="1"/>
              <a:t>condimentum</a:t>
            </a:r>
            <a:r>
              <a:rPr lang="en-US" dirty="0"/>
              <a:t> id </a:t>
            </a:r>
            <a:r>
              <a:rPr lang="en-US" dirty="0" err="1"/>
              <a:t>venenatis</a:t>
            </a:r>
            <a:r>
              <a:rPr lang="en-US" dirty="0"/>
              <a:t> a </a:t>
            </a:r>
            <a:r>
              <a:rPr lang="en-US" dirty="0" err="1"/>
              <a:t>condimentum</a:t>
            </a:r>
            <a:r>
              <a:rPr lang="en-US" dirty="0"/>
              <a:t>.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a:t>
            </a:r>
            <a:r>
              <a:rPr lang="en-US" dirty="0" err="1"/>
              <a:t>vel</a:t>
            </a:r>
            <a:r>
              <a:rPr lang="en-US" dirty="0"/>
              <a:t> </a:t>
            </a:r>
            <a:r>
              <a:rPr lang="en-US" dirty="0" err="1"/>
              <a:t>fringilla</a:t>
            </a:r>
            <a:r>
              <a:rPr lang="en-US" dirty="0"/>
              <a:t> </a:t>
            </a:r>
            <a:r>
              <a:rPr lang="en-US" dirty="0" err="1"/>
              <a:t>est</a:t>
            </a:r>
            <a:r>
              <a:rPr lang="en-US" dirty="0"/>
              <a:t> </a:t>
            </a:r>
            <a:r>
              <a:rPr lang="en-US" dirty="0" err="1"/>
              <a:t>ullamcorper</a:t>
            </a:r>
            <a:r>
              <a:rPr lang="en-US" dirty="0"/>
              <a:t>.</a:t>
            </a:r>
          </a:p>
        </p:txBody>
      </p:sp>
      <p:sp>
        <p:nvSpPr>
          <p:cNvPr id="8" name="Footer"/>
          <p:cNvSpPr txBox="1"/>
          <p:nvPr userDrawn="1"/>
        </p:nvSpPr>
        <p:spPr>
          <a:xfrm>
            <a:off x="3007866" y="6384855"/>
            <a:ext cx="8956009" cy="415498"/>
          </a:xfrm>
          <a:prstGeom prst="rect">
            <a:avLst/>
          </a:prstGeom>
          <a:noFill/>
          <a:effectLst/>
        </p:spPr>
        <p:txBody>
          <a:bodyPr wrap="square" lIns="0" tIns="0" rIns="0" rtlCol="0" anchor="b">
            <a:spAutoFit/>
          </a:bodyPr>
          <a:lstStyle/>
          <a:p>
            <a:r>
              <a:rPr lang="en-US" sz="1200" dirty="0" err="1">
                <a:solidFill>
                  <a:srgbClr val="004A78"/>
                </a:solidFill>
                <a:latin typeface="Arial" panose="020B0604020202020204" pitchFamily="34" charset="0"/>
                <a:cs typeface="Arial" panose="020B0604020202020204" pitchFamily="34" charset="0"/>
              </a:rPr>
              <a:t>Pastorino</a:t>
            </a:r>
            <a:r>
              <a:rPr lang="en-US" sz="1200" dirty="0">
                <a:solidFill>
                  <a:srgbClr val="004A78"/>
                </a:solidFill>
                <a:latin typeface="Arial" panose="020B0604020202020204" pitchFamily="34" charset="0"/>
                <a:cs typeface="Arial" panose="020B0604020202020204" pitchFamily="34" charset="0"/>
              </a:rPr>
              <a:t>/Doyle-Portillo, What is Psychology?: Foundations, Applications, and Integration, 4th Edition. © 2019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759007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743576"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Edit Master text styles</a:t>
            </a:r>
          </a:p>
        </p:txBody>
      </p:sp>
      <p:sp>
        <p:nvSpPr>
          <p:cNvPr id="4" name="Text Placeholder 3"/>
          <p:cNvSpPr>
            <a:spLocks noGrp="1"/>
          </p:cNvSpPr>
          <p:nvPr>
            <p:ph type="body" sz="quarter" idx="15" hasCustomPrompt="1"/>
          </p:nvPr>
        </p:nvSpPr>
        <p:spPr>
          <a:xfrm>
            <a:off x="743576" y="2202774"/>
            <a:ext cx="3300402" cy="3953578"/>
          </a:xfrm>
        </p:spPr>
        <p:txBody>
          <a:bodyPr>
            <a:normAutofit/>
          </a:bodyPr>
          <a:lstStyle>
            <a:lvl1pPr>
              <a:buClr>
                <a:srgbClr val="004A78"/>
              </a:buClr>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19" name="Content Placeholder 2"/>
          <p:cNvSpPr>
            <a:spLocks noGrp="1"/>
          </p:cNvSpPr>
          <p:nvPr>
            <p:ph idx="22"/>
          </p:nvPr>
        </p:nvSpPr>
        <p:spPr>
          <a:xfrm>
            <a:off x="4445799"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Edit Master text styles</a:t>
            </a:r>
          </a:p>
        </p:txBody>
      </p:sp>
      <p:sp>
        <p:nvSpPr>
          <p:cNvPr id="16" name="Text Placeholder 3"/>
          <p:cNvSpPr>
            <a:spLocks noGrp="1"/>
          </p:cNvSpPr>
          <p:nvPr>
            <p:ph type="body" sz="quarter" idx="18" hasCustomPrompt="1"/>
          </p:nvPr>
        </p:nvSpPr>
        <p:spPr>
          <a:xfrm>
            <a:off x="4445799" y="2202774"/>
            <a:ext cx="3300402" cy="3953578"/>
          </a:xfrm>
        </p:spPr>
        <p:txBody>
          <a:bodyPr>
            <a:normAutofit/>
          </a:bodyPr>
          <a:lstStyle>
            <a:lvl1pPr>
              <a:buClr>
                <a:srgbClr val="004A78"/>
              </a:buClr>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23" name="Content Placeholder 2"/>
          <p:cNvSpPr>
            <a:spLocks noGrp="1"/>
          </p:cNvSpPr>
          <p:nvPr>
            <p:ph idx="23"/>
          </p:nvPr>
        </p:nvSpPr>
        <p:spPr>
          <a:xfrm>
            <a:off x="8145953"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Edit Master text styles</a:t>
            </a:r>
          </a:p>
        </p:txBody>
      </p:sp>
      <p:sp>
        <p:nvSpPr>
          <p:cNvPr id="20" name="Text Placeholder 3"/>
          <p:cNvSpPr>
            <a:spLocks noGrp="1"/>
          </p:cNvSpPr>
          <p:nvPr>
            <p:ph type="body" sz="quarter" idx="20" hasCustomPrompt="1"/>
          </p:nvPr>
        </p:nvSpPr>
        <p:spPr>
          <a:xfrm>
            <a:off x="8154717" y="2202774"/>
            <a:ext cx="3300402" cy="3953578"/>
          </a:xfrm>
        </p:spPr>
        <p:txBody>
          <a:bodyPr>
            <a:normAutofit/>
          </a:bodyPr>
          <a:lstStyle>
            <a:lvl1pPr>
              <a:buClr>
                <a:srgbClr val="004A78"/>
              </a:buClr>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10" name="Footer"/>
          <p:cNvSpPr txBox="1"/>
          <p:nvPr userDrawn="1"/>
        </p:nvSpPr>
        <p:spPr>
          <a:xfrm>
            <a:off x="3007866" y="6384855"/>
            <a:ext cx="8956009" cy="415498"/>
          </a:xfrm>
          <a:prstGeom prst="rect">
            <a:avLst/>
          </a:prstGeom>
          <a:noFill/>
          <a:effectLst/>
        </p:spPr>
        <p:txBody>
          <a:bodyPr wrap="square" lIns="0" tIns="0" rIns="0" rtlCol="0" anchor="b">
            <a:spAutoFit/>
          </a:bodyPr>
          <a:lstStyle/>
          <a:p>
            <a:r>
              <a:rPr lang="en-US" sz="1200" dirty="0" err="1">
                <a:solidFill>
                  <a:srgbClr val="004A78"/>
                </a:solidFill>
                <a:latin typeface="Arial" panose="020B0604020202020204" pitchFamily="34" charset="0"/>
                <a:cs typeface="Arial" panose="020B0604020202020204" pitchFamily="34" charset="0"/>
              </a:rPr>
              <a:t>Pastorino</a:t>
            </a:r>
            <a:r>
              <a:rPr lang="en-US" sz="1200" dirty="0">
                <a:solidFill>
                  <a:srgbClr val="004A78"/>
                </a:solidFill>
                <a:latin typeface="Arial" panose="020B0604020202020204" pitchFamily="34" charset="0"/>
                <a:cs typeface="Arial" panose="020B0604020202020204" pitchFamily="34" charset="0"/>
              </a:rPr>
              <a:t>/Doyle-Portillo, What is Psychology?: Foundations, Applications, and Integration, 4th Edition. © 2019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377184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with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Text Placeholder 1"/>
          <p:cNvSpPr>
            <a:spLocks noGrp="1"/>
          </p:cNvSpPr>
          <p:nvPr>
            <p:ph type="body" sz="quarter" idx="15" hasCustomPrompt="1"/>
          </p:nvPr>
        </p:nvSpPr>
        <p:spPr>
          <a:xfrm>
            <a:off x="743576" y="1289684"/>
            <a:ext cx="10711543" cy="2750053"/>
          </a:xfrm>
        </p:spPr>
        <p:txBody>
          <a:bodyPr>
            <a:noAutofit/>
          </a:bodyPr>
          <a:lstStyle>
            <a:lvl1pPr marL="0" indent="0" algn="l">
              <a:buNone/>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a:t>
            </a:r>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Text Placeholder 2"/>
          <p:cNvSpPr>
            <a:spLocks noGrp="1"/>
          </p:cNvSpPr>
          <p:nvPr>
            <p:ph type="body" sz="quarter" idx="16" hasCustomPrompt="1"/>
          </p:nvPr>
        </p:nvSpPr>
        <p:spPr>
          <a:xfrm>
            <a:off x="740228" y="4846655"/>
            <a:ext cx="10711543" cy="825500"/>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1800">
                <a:solidFill>
                  <a:srgbClr val="006298"/>
                </a:solidFill>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Click to add caption to accompany content. Lorem ipsum dolor sit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amet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consectetur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adipiscing</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elit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sed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do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eiusmod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tempor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incididunt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ut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labore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dolore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magna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aliqua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Viverra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vitae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congue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eu</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consequat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ac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felis</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donec</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a:t>
            </a:r>
          </a:p>
        </p:txBody>
      </p:sp>
      <p:sp>
        <p:nvSpPr>
          <p:cNvPr id="8" name="Footer"/>
          <p:cNvSpPr txBox="1"/>
          <p:nvPr userDrawn="1"/>
        </p:nvSpPr>
        <p:spPr>
          <a:xfrm>
            <a:off x="3007866" y="6384855"/>
            <a:ext cx="8956009" cy="415498"/>
          </a:xfrm>
          <a:prstGeom prst="rect">
            <a:avLst/>
          </a:prstGeom>
          <a:noFill/>
          <a:effectLst/>
        </p:spPr>
        <p:txBody>
          <a:bodyPr wrap="square" lIns="0" tIns="0" rIns="0" rtlCol="0" anchor="b">
            <a:spAutoFit/>
          </a:bodyPr>
          <a:lstStyle/>
          <a:p>
            <a:r>
              <a:rPr lang="en-US" sz="1200" dirty="0" err="1">
                <a:solidFill>
                  <a:srgbClr val="004A78"/>
                </a:solidFill>
                <a:latin typeface="Arial" panose="020B0604020202020204" pitchFamily="34" charset="0"/>
                <a:cs typeface="Arial" panose="020B0604020202020204" pitchFamily="34" charset="0"/>
              </a:rPr>
              <a:t>Pastorino</a:t>
            </a:r>
            <a:r>
              <a:rPr lang="en-US" sz="1200" dirty="0">
                <a:solidFill>
                  <a:srgbClr val="004A78"/>
                </a:solidFill>
                <a:latin typeface="Arial" panose="020B0604020202020204" pitchFamily="34" charset="0"/>
                <a:cs typeface="Arial" panose="020B0604020202020204" pitchFamily="34" charset="0"/>
              </a:rPr>
              <a:t>/Doyle-Portillo, What is Psychology?: Foundations, Applications, and Integration, 4th Edition. © 2019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474805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7433746" y="1619558"/>
            <a:ext cx="4035118" cy="1944909"/>
          </a:xfrm>
        </p:spPr>
        <p:txBody>
          <a:bodyPr/>
          <a:lstStyle/>
          <a:p>
            <a:r>
              <a:rPr lang="en-US"/>
              <a:t>Click icon to add picture</a:t>
            </a:r>
          </a:p>
        </p:txBody>
      </p:sp>
      <p:sp>
        <p:nvSpPr>
          <p:cNvPr id="10" name="Text Placeholder 9"/>
          <p:cNvSpPr>
            <a:spLocks noGrp="1"/>
          </p:cNvSpPr>
          <p:nvPr>
            <p:ph type="body" sz="quarter" idx="11" hasCustomPrompt="1"/>
          </p:nvPr>
        </p:nvSpPr>
        <p:spPr>
          <a:xfrm>
            <a:off x="858017" y="1462918"/>
            <a:ext cx="3976406" cy="1808163"/>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1800">
                <a:solidFill>
                  <a:srgbClr val="006298"/>
                </a:solidFill>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Click to add caption to accompany content. Lorem ipsum dolor sit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amet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consectetur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adipiscing</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elit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sed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do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eiusmod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tempor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incididunt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ut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labore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dolore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magna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aliqua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Viverra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vitae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congue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eu</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consequat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ac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felis</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donec</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a:t>
            </a:r>
          </a:p>
        </p:txBody>
      </p:sp>
      <p:sp>
        <p:nvSpPr>
          <p:cNvPr id="8" name="Footer"/>
          <p:cNvSpPr txBox="1"/>
          <p:nvPr userDrawn="1"/>
        </p:nvSpPr>
        <p:spPr>
          <a:xfrm>
            <a:off x="3007866" y="6384855"/>
            <a:ext cx="8956009" cy="415498"/>
          </a:xfrm>
          <a:prstGeom prst="rect">
            <a:avLst/>
          </a:prstGeom>
          <a:noFill/>
          <a:effectLst/>
        </p:spPr>
        <p:txBody>
          <a:bodyPr wrap="square" lIns="0" tIns="0" rIns="0" rtlCol="0" anchor="b">
            <a:spAutoFit/>
          </a:bodyPr>
          <a:lstStyle/>
          <a:p>
            <a:r>
              <a:rPr lang="en-US" sz="1200" dirty="0" err="1">
                <a:solidFill>
                  <a:srgbClr val="004A78"/>
                </a:solidFill>
                <a:latin typeface="Arial" panose="020B0604020202020204" pitchFamily="34" charset="0"/>
                <a:cs typeface="Arial" panose="020B0604020202020204" pitchFamily="34" charset="0"/>
              </a:rPr>
              <a:t>Pastorino</a:t>
            </a:r>
            <a:r>
              <a:rPr lang="en-US" sz="1200" dirty="0">
                <a:solidFill>
                  <a:srgbClr val="004A78"/>
                </a:solidFill>
                <a:latin typeface="Arial" panose="020B0604020202020204" pitchFamily="34" charset="0"/>
                <a:cs typeface="Arial" panose="020B0604020202020204" pitchFamily="34" charset="0"/>
              </a:rPr>
              <a:t>/Doyle-Portillo, What is Psychology?: Foundations, Applications, and Integration, 4th Edition. © 2019 Cengage. All Rights Reserved. May not be scanned, copied or duplicated, or posted to a publicly accessible website, in whole or in part.</a:t>
            </a:r>
          </a:p>
        </p:txBody>
      </p:sp>
      <p:sp>
        <p:nvSpPr>
          <p:cNvPr id="7" name="Text Placeholder 9"/>
          <p:cNvSpPr>
            <a:spLocks noGrp="1"/>
          </p:cNvSpPr>
          <p:nvPr>
            <p:ph type="body" sz="quarter" idx="12" hasCustomPrompt="1"/>
          </p:nvPr>
        </p:nvSpPr>
        <p:spPr>
          <a:xfrm>
            <a:off x="900350" y="3410256"/>
            <a:ext cx="3976406" cy="1808163"/>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1800">
                <a:solidFill>
                  <a:srgbClr val="006298"/>
                </a:solidFill>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Click to add caption to accompany content. Lorem ipsum dolor sit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amet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consectetur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adipiscing</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elit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sed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do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eiusmod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tempor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incididunt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ut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labore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dolore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magna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aliqua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Viverra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vitae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congue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eu</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consequat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ac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felis</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donec</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a:t>
            </a:r>
          </a:p>
        </p:txBody>
      </p:sp>
      <p:sp>
        <p:nvSpPr>
          <p:cNvPr id="9" name="Picture Placeholder 5"/>
          <p:cNvSpPr>
            <a:spLocks noGrp="1"/>
          </p:cNvSpPr>
          <p:nvPr>
            <p:ph type="pic" sz="quarter" idx="13"/>
          </p:nvPr>
        </p:nvSpPr>
        <p:spPr>
          <a:xfrm>
            <a:off x="7462162" y="3740243"/>
            <a:ext cx="4035118" cy="1944909"/>
          </a:xfrm>
        </p:spPr>
        <p:txBody>
          <a:bodyPr/>
          <a:lstStyle/>
          <a:p>
            <a:r>
              <a:rPr lang="en-US"/>
              <a:t>Click icon to add picture</a:t>
            </a:r>
          </a:p>
        </p:txBody>
      </p:sp>
      <p:sp>
        <p:nvSpPr>
          <p:cNvPr id="11" name="Picture Placeholder 5"/>
          <p:cNvSpPr>
            <a:spLocks noGrp="1"/>
          </p:cNvSpPr>
          <p:nvPr>
            <p:ph type="pic" sz="quarter" idx="14"/>
          </p:nvPr>
        </p:nvSpPr>
        <p:spPr>
          <a:xfrm>
            <a:off x="7586146" y="1771958"/>
            <a:ext cx="4035118" cy="1944909"/>
          </a:xfrm>
        </p:spPr>
        <p:txBody>
          <a:bodyPr/>
          <a:lstStyle/>
          <a:p>
            <a:r>
              <a:rPr lang="en-US"/>
              <a:t>Click icon to add picture</a:t>
            </a:r>
          </a:p>
        </p:txBody>
      </p:sp>
    </p:spTree>
    <p:extLst>
      <p:ext uri="{BB962C8B-B14F-4D97-AF65-F5344CB8AC3E}">
        <p14:creationId xmlns:p14="http://schemas.microsoft.com/office/powerpoint/2010/main" val="87119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67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dirty="0"/>
              <a:t>Click to edit Master text styles</a:t>
            </a:r>
          </a:p>
        </p:txBody>
      </p:sp>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76843" y="6356350"/>
            <a:ext cx="157956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2934268"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rgbClr val="006298"/>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cSld>
  <p:clrMap bg1="lt1" tx1="dk1" bg2="lt2" tx2="dk2" accent1="accent1" accent2="accent2" accent3="accent3" accent4="accent4" accent5="accent5" accent6="accent6" hlink="hlink" folHlink="folHlink"/>
  <p:sldLayoutIdLst>
    <p:sldLayoutId id="2147483712" r:id="rId1"/>
    <p:sldLayoutId id="2147483721" r:id="rId2"/>
    <p:sldLayoutId id="2147483722" r:id="rId3"/>
    <p:sldLayoutId id="2147483714" r:id="rId4"/>
    <p:sldLayoutId id="2147483718" r:id="rId5"/>
    <p:sldLayoutId id="2147483715" r:id="rId6"/>
    <p:sldLayoutId id="2147483716" r:id="rId7"/>
    <p:sldLayoutId id="2147483719" r:id="rId8"/>
    <p:sldLayoutId id="2147483720" r:id="rId9"/>
    <p:sldLayoutId id="2147483723" r:id="rId10"/>
    <p:sldLayoutId id="2147483724" r:id="rId11"/>
    <p:sldLayoutId id="2147483713" r:id="rId12"/>
    <p:sldLayoutId id="2147483717" r:id="rId13"/>
  </p:sldLayoutIdLst>
  <p:hf sldNum="0" hdr="0" ftr="0" dt="0"/>
  <p:txStyles>
    <p:titleStyle>
      <a:lvl1pPr algn="ctr" rtl="0" eaLnBrk="1" fontAlgn="base" hangingPunct="1">
        <a:lnSpc>
          <a:spcPct val="90000"/>
        </a:lnSpc>
        <a:spcBef>
          <a:spcPct val="0"/>
        </a:spcBef>
        <a:spcAft>
          <a:spcPct val="0"/>
        </a:spcAft>
        <a:defRPr sz="3400" b="1" i="0" kern="1200" baseline="0">
          <a:solidFill>
            <a:srgbClr val="004A78"/>
          </a:solidFill>
          <a:latin typeface="Arial" charset="0"/>
          <a:ea typeface="Arial" charset="0"/>
          <a:cs typeface="Arial" charset="0"/>
        </a:defRPr>
      </a:lvl1pPr>
      <a:lvl2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2pPr>
      <a:lvl3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3pPr>
      <a:lvl4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4pPr>
      <a:lvl5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5pPr>
      <a:lvl6pPr marL="4572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6pPr>
      <a:lvl7pPr marL="9144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7pPr>
      <a:lvl8pPr marL="13716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8pPr>
      <a:lvl9pPr marL="18288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9pPr>
    </p:titleStyle>
    <p:bodyStyle>
      <a:lvl1pPr marL="0" indent="0" algn="l" rtl="0" eaLnBrk="1" fontAlgn="base" hangingPunct="1">
        <a:lnSpc>
          <a:spcPct val="90000"/>
        </a:lnSpc>
        <a:spcBef>
          <a:spcPts val="1000"/>
        </a:spcBef>
        <a:spcAft>
          <a:spcPct val="0"/>
        </a:spcAft>
        <a:buFont typeface="Arial" charset="0"/>
        <a:buNone/>
        <a:defRPr sz="2800" kern="1200" baseline="0">
          <a:solidFill>
            <a:srgbClr val="000000"/>
          </a:solidFill>
          <a:latin typeface="Arial" charset="0"/>
          <a:ea typeface="Arial" charset="0"/>
          <a:cs typeface="Arial" charset="0"/>
        </a:defRPr>
      </a:lvl1pPr>
      <a:lvl2pPr marL="685800" indent="-228600" algn="l" rtl="0" eaLnBrk="1" fontAlgn="base" hangingPunct="1">
        <a:lnSpc>
          <a:spcPct val="90000"/>
        </a:lnSpc>
        <a:spcBef>
          <a:spcPts val="500"/>
        </a:spcBef>
        <a:spcAft>
          <a:spcPct val="0"/>
        </a:spcAft>
        <a:buFont typeface="Arial" charset="0"/>
        <a:buChar char="•"/>
        <a:defRPr sz="2400" kern="1200" baseline="0">
          <a:solidFill>
            <a:srgbClr val="004A78"/>
          </a:solidFill>
          <a:latin typeface="Arial" charset="0"/>
          <a:ea typeface="Arial" charset="0"/>
          <a:cs typeface="Arial" charset="0"/>
        </a:defRPr>
      </a:lvl2pPr>
      <a:lvl3pPr marL="1143000" indent="-228600" algn="l" rtl="0" eaLnBrk="1" fontAlgn="base" hangingPunct="1">
        <a:lnSpc>
          <a:spcPct val="90000"/>
        </a:lnSpc>
        <a:spcBef>
          <a:spcPts val="500"/>
        </a:spcBef>
        <a:spcAft>
          <a:spcPct val="0"/>
        </a:spcAft>
        <a:buFont typeface="Arial" charset="0"/>
        <a:buChar char="•"/>
        <a:defRPr sz="2000" kern="1200" baseline="0">
          <a:solidFill>
            <a:srgbClr val="004A78"/>
          </a:solidFill>
          <a:latin typeface="Arial" charset="0"/>
          <a:ea typeface="Arial" charset="0"/>
          <a:cs typeface="Arial" charset="0"/>
        </a:defRPr>
      </a:lvl3pPr>
      <a:lvl4pPr marL="1600200" indent="-228600" algn="l" rtl="0" eaLnBrk="1" fontAlgn="base" hangingPunct="1">
        <a:lnSpc>
          <a:spcPct val="90000"/>
        </a:lnSpc>
        <a:spcBef>
          <a:spcPts val="500"/>
        </a:spcBef>
        <a:spcAft>
          <a:spcPct val="0"/>
        </a:spcAft>
        <a:buFont typeface="Arial" charset="0"/>
        <a:buChar char="•"/>
        <a:defRPr kern="1200" baseline="0">
          <a:solidFill>
            <a:srgbClr val="004A78"/>
          </a:solidFill>
          <a:latin typeface="Arial" charset="0"/>
          <a:ea typeface="Arial" charset="0"/>
          <a:cs typeface="Arial" charset="0"/>
        </a:defRPr>
      </a:lvl4pPr>
      <a:lvl5pPr marL="2057400" indent="-228600" algn="l" rtl="0" eaLnBrk="1" fontAlgn="base" hangingPunct="1">
        <a:lnSpc>
          <a:spcPct val="90000"/>
        </a:lnSpc>
        <a:spcBef>
          <a:spcPts val="500"/>
        </a:spcBef>
        <a:spcAft>
          <a:spcPct val="0"/>
        </a:spcAft>
        <a:buFont typeface="Arial" charset="0"/>
        <a:buChar char="•"/>
        <a:defRPr kern="1200" baseline="0">
          <a:solidFill>
            <a:srgbClr val="004A78"/>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4512617" y="2593075"/>
            <a:ext cx="3297426" cy="618014"/>
          </a:xfrm>
        </p:spPr>
        <p:txBody>
          <a:bodyPr/>
          <a:lstStyle/>
          <a:p>
            <a:pPr algn="ctr"/>
            <a:r>
              <a:rPr lang="en-US" b="1" dirty="0">
                <a:latin typeface="Arial" panose="020B0604020202020204" pitchFamily="34" charset="0"/>
                <a:cs typeface="Arial" panose="020B0604020202020204" pitchFamily="34" charset="0"/>
              </a:rPr>
              <a:t>Chapter 13</a:t>
            </a:r>
            <a:endParaRPr lang="en-US" b="1" dirty="0"/>
          </a:p>
        </p:txBody>
      </p:sp>
      <p:sp>
        <p:nvSpPr>
          <p:cNvPr id="5" name="Title 4"/>
          <p:cNvSpPr>
            <a:spLocks noGrp="1"/>
          </p:cNvSpPr>
          <p:nvPr>
            <p:ph type="title"/>
          </p:nvPr>
        </p:nvSpPr>
        <p:spPr>
          <a:xfrm>
            <a:off x="2092750" y="3510883"/>
            <a:ext cx="8137161" cy="542641"/>
          </a:xfrm>
        </p:spPr>
        <p:txBody>
          <a:bodyPr/>
          <a:lstStyle/>
          <a:p>
            <a:pPr algn="ctr"/>
            <a:r>
              <a:rPr lang="en-US" dirty="0"/>
              <a:t>Mental Health Disorders </a:t>
            </a:r>
          </a:p>
        </p:txBody>
      </p:sp>
      <p:sp>
        <p:nvSpPr>
          <p:cNvPr id="8" name="Footer Placeholder 7"/>
          <p:cNvSpPr>
            <a:spLocks noGrp="1"/>
          </p:cNvSpPr>
          <p:nvPr>
            <p:ph type="ftr" sz="quarter" idx="3"/>
          </p:nvPr>
        </p:nvSpPr>
        <p:spPr/>
        <p:txBody>
          <a:bodyPr/>
          <a:lstStyle/>
          <a:p>
            <a:r>
              <a:rPr lang="en-US" sz="1200" dirty="0"/>
              <a:t>Pastorino/Doyle-Portillo, What is Psychology?: Foundations, Applications, and Integration, 4th Edition. © 2019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607059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0555"/>
          </a:xfrm>
        </p:spPr>
        <p:txBody>
          <a:bodyPr/>
          <a:lstStyle/>
          <a:p>
            <a:pPr algn="l"/>
            <a:r>
              <a:rPr lang="en-US" dirty="0"/>
              <a:t>How Good is the </a:t>
            </a:r>
            <a:r>
              <a:rPr lang="en-US" i="1" dirty="0"/>
              <a:t>D</a:t>
            </a:r>
            <a:r>
              <a:rPr lang="en-US" sz="100" i="1" dirty="0"/>
              <a:t> </a:t>
            </a:r>
            <a:r>
              <a:rPr lang="en-US" i="1" dirty="0"/>
              <a:t>S</a:t>
            </a:r>
            <a:r>
              <a:rPr lang="en-US" sz="100" i="1" dirty="0"/>
              <a:t> </a:t>
            </a:r>
            <a:r>
              <a:rPr lang="en-US" i="1" dirty="0"/>
              <a:t>M</a:t>
            </a:r>
            <a:r>
              <a:rPr lang="en-US" dirty="0"/>
              <a:t> Model?</a:t>
            </a:r>
          </a:p>
        </p:txBody>
      </p:sp>
      <p:pic>
        <p:nvPicPr>
          <p:cNvPr id="5" name="Picture Placeholder 4" descr="&quot;&quot;"/>
          <p:cNvPicPr>
            <a:picLocks noGrp="1" noChangeAspect="1"/>
          </p:cNvPicPr>
          <p:nvPr>
            <p:ph type="pic" sz="quarter" idx="10"/>
          </p:nvPr>
        </p:nvPicPr>
        <p:blipFill rotWithShape="1">
          <a:blip r:embed="rId3"/>
          <a:srcRect l="-366" r="-521"/>
          <a:stretch/>
        </p:blipFill>
        <p:spPr>
          <a:xfrm>
            <a:off x="2626015" y="1327715"/>
            <a:ext cx="6939970" cy="4585995"/>
          </a:xfrm>
          <a:prstGeom prst="rect">
            <a:avLst/>
          </a:prstGeom>
        </p:spPr>
      </p:pic>
    </p:spTree>
    <p:extLst>
      <p:ext uri="{BB962C8B-B14F-4D97-AF65-F5344CB8AC3E}">
        <p14:creationId xmlns:p14="http://schemas.microsoft.com/office/powerpoint/2010/main" val="3835032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Components of Excessive Anxiety</a:t>
            </a:r>
          </a:p>
        </p:txBody>
      </p:sp>
      <p:pic>
        <p:nvPicPr>
          <p:cNvPr id="7" name="Picture Placeholder 6" descr="&quot;&quot;"/>
          <p:cNvPicPr>
            <a:picLocks noGrp="1" noChangeAspect="1"/>
          </p:cNvPicPr>
          <p:nvPr>
            <p:ph type="pic" sz="quarter" idx="10"/>
          </p:nvPr>
        </p:nvPicPr>
        <p:blipFill rotWithShape="1">
          <a:blip r:embed="rId3"/>
          <a:srcRect l="-40" r="786"/>
          <a:stretch/>
        </p:blipFill>
        <p:spPr>
          <a:xfrm>
            <a:off x="2682160" y="1375340"/>
            <a:ext cx="6827678" cy="4585995"/>
          </a:xfrm>
          <a:prstGeom prst="rect">
            <a:avLst/>
          </a:prstGeom>
        </p:spPr>
      </p:pic>
    </p:spTree>
    <p:extLst>
      <p:ext uri="{BB962C8B-B14F-4D97-AF65-F5344CB8AC3E}">
        <p14:creationId xmlns:p14="http://schemas.microsoft.com/office/powerpoint/2010/main" val="1646916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5000"/>
          </a:xfrm>
        </p:spPr>
        <p:txBody>
          <a:bodyPr/>
          <a:lstStyle/>
          <a:p>
            <a:pPr algn="l"/>
            <a:r>
              <a:rPr lang="en-US" dirty="0"/>
              <a:t>Types of Excessive Anxiety Disorders </a:t>
            </a:r>
            <a:r>
              <a:rPr lang="en-US" sz="2400" b="0" dirty="0"/>
              <a:t>(1 of 2)</a:t>
            </a:r>
          </a:p>
        </p:txBody>
      </p:sp>
      <p:pic>
        <p:nvPicPr>
          <p:cNvPr id="9" name="Picture Placeholder 8" descr="A bar graph plots estimated 12-month prevalence as percentage of Americans 18 years or older from 0 to 30% in increments of 10 versus type of anxiety, obsessive-compulsive and trauma-related disorders. Any anxiety disorder, 19%. G A D, 2.7%. Panic disorder, 2.7%. O C D, 1.2%. P T S D, 3.6%. Social anxiety disorder, 7.1%. Agoraphobia, 0.90%. Specific phobia, 9.1%."/>
          <p:cNvPicPr>
            <a:picLocks noGrp="1" noChangeAspect="1"/>
          </p:cNvPicPr>
          <p:nvPr>
            <p:ph type="pic" sz="quarter" idx="10"/>
          </p:nvPr>
        </p:nvPicPr>
        <p:blipFill rotWithShape="1">
          <a:blip r:embed="rId3"/>
          <a:srcRect l="-2887" r="-1730"/>
          <a:stretch/>
        </p:blipFill>
        <p:spPr>
          <a:xfrm>
            <a:off x="2839378" y="1319004"/>
            <a:ext cx="6513244" cy="4169086"/>
          </a:xfrm>
          <a:prstGeom prst="rect">
            <a:avLst/>
          </a:prstGeom>
        </p:spPr>
      </p:pic>
      <p:sp>
        <p:nvSpPr>
          <p:cNvPr id="4" name="Text Placeholder 3"/>
          <p:cNvSpPr>
            <a:spLocks noGrp="1"/>
          </p:cNvSpPr>
          <p:nvPr>
            <p:ph type="body" sz="quarter" idx="11"/>
          </p:nvPr>
        </p:nvSpPr>
        <p:spPr>
          <a:xfrm>
            <a:off x="790575" y="5749819"/>
            <a:ext cx="10610849" cy="349547"/>
          </a:xfrm>
        </p:spPr>
        <p:txBody>
          <a:bodyPr/>
          <a:lstStyle/>
          <a:p>
            <a:pPr algn="ctr">
              <a:spcBef>
                <a:spcPts val="624"/>
              </a:spcBef>
            </a:pPr>
            <a:r>
              <a:rPr lang="en-US" sz="2000" dirty="0">
                <a:solidFill>
                  <a:srgbClr val="000000"/>
                </a:solidFill>
              </a:rPr>
              <a:t>Prevalence of Anxiety, Obsessive-Compulsive, and Trauma-Related Disorders in a Given Year</a:t>
            </a:r>
          </a:p>
        </p:txBody>
      </p:sp>
    </p:spTree>
    <p:extLst>
      <p:ext uri="{BB962C8B-B14F-4D97-AF65-F5344CB8AC3E}">
        <p14:creationId xmlns:p14="http://schemas.microsoft.com/office/powerpoint/2010/main" val="3476196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0555"/>
          </a:xfrm>
        </p:spPr>
        <p:txBody>
          <a:bodyPr/>
          <a:lstStyle/>
          <a:p>
            <a:pPr algn="l"/>
            <a:r>
              <a:rPr lang="en-US" dirty="0"/>
              <a:t>Types of Excessive Anxiety Disorders </a:t>
            </a:r>
            <a:r>
              <a:rPr lang="en-US" sz="2400" b="0" dirty="0"/>
              <a:t>(2 of 2)</a:t>
            </a:r>
            <a:endParaRPr lang="en-US" dirty="0"/>
          </a:p>
        </p:txBody>
      </p:sp>
      <p:pic>
        <p:nvPicPr>
          <p:cNvPr id="4" name="Picture Placeholder 3" descr="&quot;&quot;"/>
          <p:cNvPicPr>
            <a:picLocks noGrp="1" noChangeAspect="1"/>
          </p:cNvPicPr>
          <p:nvPr>
            <p:ph type="pic" sz="quarter" idx="10"/>
          </p:nvPr>
        </p:nvPicPr>
        <p:blipFill rotWithShape="1">
          <a:blip r:embed="rId3"/>
          <a:srcRect l="-1299" r="-1455"/>
          <a:stretch/>
        </p:blipFill>
        <p:spPr>
          <a:xfrm>
            <a:off x="2558635" y="1337240"/>
            <a:ext cx="7074731" cy="4585995"/>
          </a:xfrm>
          <a:prstGeom prst="rect">
            <a:avLst/>
          </a:prstGeom>
        </p:spPr>
      </p:pic>
    </p:spTree>
    <p:extLst>
      <p:ext uri="{BB962C8B-B14F-4D97-AF65-F5344CB8AC3E}">
        <p14:creationId xmlns:p14="http://schemas.microsoft.com/office/powerpoint/2010/main" val="3252237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5456"/>
            <a:ext cx="10515600" cy="849892"/>
          </a:xfrm>
        </p:spPr>
        <p:txBody>
          <a:bodyPr/>
          <a:lstStyle/>
          <a:p>
            <a:pPr algn="l"/>
            <a:r>
              <a:rPr lang="en-US" sz="3200" dirty="0"/>
              <a:t>Research Explaining Anxiety, Obsessive-Compulsive, and Trauma-Related Disorders</a:t>
            </a:r>
          </a:p>
        </p:txBody>
      </p:sp>
      <p:pic>
        <p:nvPicPr>
          <p:cNvPr id="5" name="Picture Placeholder 4" descr="&quot;&quot;"/>
          <p:cNvPicPr>
            <a:picLocks noGrp="1" noChangeAspect="1"/>
          </p:cNvPicPr>
          <p:nvPr>
            <p:ph type="pic" sz="quarter" idx="10"/>
          </p:nvPr>
        </p:nvPicPr>
        <p:blipFill rotWithShape="1">
          <a:blip r:embed="rId3"/>
          <a:srcRect l="-390" r="-546"/>
          <a:stretch/>
        </p:blipFill>
        <p:spPr>
          <a:xfrm>
            <a:off x="2626015" y="1442015"/>
            <a:ext cx="6939970" cy="4585995"/>
          </a:xfrm>
          <a:prstGeom prst="rect">
            <a:avLst/>
          </a:prstGeom>
        </p:spPr>
      </p:pic>
    </p:spTree>
    <p:extLst>
      <p:ext uri="{BB962C8B-B14F-4D97-AF65-F5344CB8AC3E}">
        <p14:creationId xmlns:p14="http://schemas.microsoft.com/office/powerpoint/2010/main" val="184551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Dissociative Disorders: Multiple Personalities</a:t>
            </a:r>
          </a:p>
        </p:txBody>
      </p:sp>
      <p:sp>
        <p:nvSpPr>
          <p:cNvPr id="4" name="Text Placeholder 3"/>
          <p:cNvSpPr>
            <a:spLocks noGrp="1"/>
          </p:cNvSpPr>
          <p:nvPr>
            <p:ph type="body" sz="quarter" idx="17"/>
          </p:nvPr>
        </p:nvSpPr>
        <p:spPr>
          <a:xfrm>
            <a:off x="838201" y="1333844"/>
            <a:ext cx="10515600" cy="451413"/>
          </a:xfrm>
        </p:spPr>
        <p:txBody>
          <a:bodyPr>
            <a:normAutofit/>
          </a:bodyPr>
          <a:lstStyle/>
          <a:p>
            <a:pPr marL="0" indent="0">
              <a:buNone/>
            </a:pPr>
            <a:r>
              <a:rPr lang="en-US" sz="2400" b="1" dirty="0"/>
              <a:t>TABLE 13.2</a:t>
            </a:r>
            <a:r>
              <a:rPr lang="en-US" sz="2400" dirty="0"/>
              <a:t> Types of Dissociative Disorders</a:t>
            </a:r>
          </a:p>
        </p:txBody>
      </p:sp>
      <p:graphicFrame>
        <p:nvGraphicFramePr>
          <p:cNvPr id="6" name="Table Placeholder 5" descr="Table is accessible to screenreaders"/>
          <p:cNvGraphicFramePr>
            <a:graphicFrameLocks noGrp="1"/>
          </p:cNvGraphicFramePr>
          <p:nvPr>
            <p:ph type="tbl" sz="quarter" idx="10"/>
            <p:extLst>
              <p:ext uri="{D42A27DB-BD31-4B8C-83A1-F6EECF244321}">
                <p14:modId xmlns:p14="http://schemas.microsoft.com/office/powerpoint/2010/main" val="2186234535"/>
              </p:ext>
            </p:extLst>
          </p:nvPr>
        </p:nvGraphicFramePr>
        <p:xfrm>
          <a:off x="981075" y="2128838"/>
          <a:ext cx="10237585" cy="3114040"/>
        </p:xfrm>
        <a:graphic>
          <a:graphicData uri="http://schemas.openxmlformats.org/drawingml/2006/table">
            <a:tbl>
              <a:tblPr firstRow="1" bandRow="1">
                <a:tableStyleId>{5940675A-B579-460E-94D1-54222C63F5DA}</a:tableStyleId>
              </a:tblPr>
              <a:tblGrid>
                <a:gridCol w="2456873">
                  <a:extLst>
                    <a:ext uri="{9D8B030D-6E8A-4147-A177-3AD203B41FA5}">
                      <a16:colId xmlns:a16="http://schemas.microsoft.com/office/drawing/2014/main" val="20000"/>
                    </a:ext>
                  </a:extLst>
                </a:gridCol>
                <a:gridCol w="7780712">
                  <a:extLst>
                    <a:ext uri="{9D8B030D-6E8A-4147-A177-3AD203B41FA5}">
                      <a16:colId xmlns:a16="http://schemas.microsoft.com/office/drawing/2014/main" val="20001"/>
                    </a:ext>
                  </a:extLst>
                </a:gridCol>
              </a:tblGrid>
              <a:tr h="370840">
                <a:tc>
                  <a:txBody>
                    <a:bodyPr/>
                    <a:lstStyle/>
                    <a:p>
                      <a:pPr algn="ctr"/>
                      <a:r>
                        <a:rPr lang="en-US" sz="1800" b="1" i="0" u="none" strike="noStrike" kern="1200" baseline="0" dirty="0">
                          <a:solidFill>
                            <a:srgbClr val="000000"/>
                          </a:solidFill>
                          <a:latin typeface="Arial" panose="020B0604020202020204" pitchFamily="34" charset="0"/>
                          <a:ea typeface="+mn-ea"/>
                          <a:cs typeface="Arial" panose="020B0604020202020204" pitchFamily="34" charset="0"/>
                        </a:rPr>
                        <a:t>Disorder</a:t>
                      </a:r>
                      <a:endParaRPr lang="en-US" sz="180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i="0" u="none" strike="noStrike" kern="1200" baseline="0" dirty="0">
                          <a:solidFill>
                            <a:srgbClr val="000000"/>
                          </a:solidFill>
                          <a:latin typeface="Arial" panose="020B0604020202020204" pitchFamily="34" charset="0"/>
                          <a:ea typeface="+mn-ea"/>
                          <a:cs typeface="Arial" panose="020B0604020202020204" pitchFamily="34" charset="0"/>
                        </a:rPr>
                        <a:t>Major Features</a:t>
                      </a:r>
                      <a:endParaRPr lang="en-US" sz="180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1800" b="0" i="0" u="none" strike="noStrike" kern="1200" baseline="0" dirty="0">
                          <a:solidFill>
                            <a:srgbClr val="000000"/>
                          </a:solidFill>
                          <a:latin typeface="Arial" panose="020B0604020202020204" pitchFamily="34" charset="0"/>
                          <a:ea typeface="+mn-ea"/>
                          <a:cs typeface="Arial" panose="020B0604020202020204" pitchFamily="34" charset="0"/>
                        </a:rPr>
                        <a:t>Depersonalization disorder</a:t>
                      </a:r>
                      <a:endParaRPr lang="en-US" sz="18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0" i="0" u="none" strike="noStrike" kern="1200" baseline="0" dirty="0">
                          <a:solidFill>
                            <a:srgbClr val="000000"/>
                          </a:solidFill>
                          <a:latin typeface="Arial" panose="020B0604020202020204" pitchFamily="34" charset="0"/>
                          <a:ea typeface="+mn-ea"/>
                          <a:cs typeface="Arial" panose="020B0604020202020204" pitchFamily="34" charset="0"/>
                        </a:rPr>
                        <a:t>Frequent episodes in which the person feels detached from his or her own mental state or body that causes significant distress or impairs functioning</a:t>
                      </a:r>
                      <a:endParaRPr lang="en-US" sz="18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1800" b="0" i="0" u="none" strike="noStrike" kern="1200" baseline="0" dirty="0">
                          <a:solidFill>
                            <a:srgbClr val="000000"/>
                          </a:solidFill>
                          <a:latin typeface="Arial" panose="020B0604020202020204" pitchFamily="34" charset="0"/>
                          <a:ea typeface="+mn-ea"/>
                          <a:cs typeface="Arial" panose="020B0604020202020204" pitchFamily="34" charset="0"/>
                        </a:rPr>
                        <a:t>Dissociative amnesia</a:t>
                      </a:r>
                      <a:endParaRPr lang="en-US" sz="18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0" i="0" u="none" strike="noStrike" kern="1200" baseline="0" dirty="0">
                          <a:solidFill>
                            <a:srgbClr val="000000"/>
                          </a:solidFill>
                          <a:latin typeface="Arial" panose="020B0604020202020204" pitchFamily="34" charset="0"/>
                          <a:ea typeface="+mn-ea"/>
                          <a:cs typeface="Arial" panose="020B0604020202020204" pitchFamily="34" charset="0"/>
                        </a:rPr>
                        <a:t>Memory loss of important personal information, not due to substance use or brain injury that causes significant distress or impairs functioning. May occur with or without </a:t>
                      </a:r>
                      <a:r>
                        <a:rPr lang="en-US" sz="1800" b="0" i="1" u="none" strike="noStrike" kern="1200" baseline="0" dirty="0">
                          <a:solidFill>
                            <a:srgbClr val="000000"/>
                          </a:solidFill>
                          <a:latin typeface="Arial" panose="020B0604020202020204" pitchFamily="34" charset="0"/>
                          <a:ea typeface="+mn-ea"/>
                          <a:cs typeface="Arial" panose="020B0604020202020204" pitchFamily="34" charset="0"/>
                        </a:rPr>
                        <a:t>dissociative fugue</a:t>
                      </a:r>
                      <a:r>
                        <a:rPr lang="en-US" sz="1800" b="0" i="0" u="none" strike="noStrike" kern="1200" baseline="0" dirty="0">
                          <a:solidFill>
                            <a:srgbClr val="000000"/>
                          </a:solidFill>
                          <a:latin typeface="Arial" panose="020B0604020202020204" pitchFamily="34" charset="0"/>
                          <a:ea typeface="+mn-ea"/>
                          <a:cs typeface="Arial" panose="020B0604020202020204" pitchFamily="34" charset="0"/>
                        </a:rPr>
                        <a:t>, in which person unexpectedly travels away from home with memory loss of identity or other personal information.</a:t>
                      </a:r>
                      <a:endParaRPr lang="en-US" sz="18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1800" b="0" i="0" u="none" strike="noStrike" kern="1200" baseline="0" dirty="0">
                          <a:solidFill>
                            <a:srgbClr val="000000"/>
                          </a:solidFill>
                          <a:latin typeface="Arial" panose="020B0604020202020204" pitchFamily="34" charset="0"/>
                          <a:ea typeface="+mn-ea"/>
                          <a:cs typeface="Arial" panose="020B0604020202020204" pitchFamily="34" charset="0"/>
                        </a:rPr>
                        <a:t>Dissociative identity disorder</a:t>
                      </a:r>
                      <a:endParaRPr lang="en-US" sz="18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0" i="0" u="none" strike="noStrike" kern="1200" baseline="0" dirty="0">
                          <a:solidFill>
                            <a:srgbClr val="000000"/>
                          </a:solidFill>
                          <a:latin typeface="Arial" panose="020B0604020202020204" pitchFamily="34" charset="0"/>
                          <a:ea typeface="+mn-ea"/>
                          <a:cs typeface="Arial" panose="020B0604020202020204" pitchFamily="34" charset="0"/>
                        </a:rPr>
                        <a:t>Two or more separate personalities in the same individual that cause significant distress or impaired functioning</a:t>
                      </a:r>
                      <a:endParaRPr lang="en-US" sz="18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49856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1129"/>
            <a:ext cx="10515600" cy="820096"/>
          </a:xfrm>
        </p:spPr>
        <p:txBody>
          <a:bodyPr/>
          <a:lstStyle/>
          <a:p>
            <a:pPr algn="l"/>
            <a:r>
              <a:rPr lang="en-US" sz="3200" dirty="0"/>
              <a:t>Somatic Symptom Disorders: “Doctor, I’m Sure I’m Sick” </a:t>
            </a:r>
            <a:r>
              <a:rPr lang="en-US" sz="2400" b="0" dirty="0"/>
              <a:t>(1 of 2)</a:t>
            </a:r>
          </a:p>
        </p:txBody>
      </p:sp>
      <p:sp>
        <p:nvSpPr>
          <p:cNvPr id="4" name="Text Placeholder 3"/>
          <p:cNvSpPr>
            <a:spLocks noGrp="1"/>
          </p:cNvSpPr>
          <p:nvPr>
            <p:ph type="body" sz="quarter" idx="17"/>
          </p:nvPr>
        </p:nvSpPr>
        <p:spPr>
          <a:xfrm>
            <a:off x="838201" y="1333844"/>
            <a:ext cx="10515600" cy="451413"/>
          </a:xfrm>
        </p:spPr>
        <p:txBody>
          <a:bodyPr>
            <a:normAutofit/>
          </a:bodyPr>
          <a:lstStyle/>
          <a:p>
            <a:pPr marL="0" indent="0">
              <a:buNone/>
            </a:pPr>
            <a:r>
              <a:rPr lang="en-US" sz="2400" b="1" dirty="0"/>
              <a:t>TABLE 13.3</a:t>
            </a:r>
            <a:r>
              <a:rPr lang="en-US" sz="2400" dirty="0"/>
              <a:t> Types of Somatic Symptom Disorders</a:t>
            </a:r>
          </a:p>
        </p:txBody>
      </p:sp>
      <p:graphicFrame>
        <p:nvGraphicFramePr>
          <p:cNvPr id="7" name="Table Placeholder 6" descr="Table is accessible to screenreaders"/>
          <p:cNvGraphicFramePr>
            <a:graphicFrameLocks noGrp="1"/>
          </p:cNvGraphicFramePr>
          <p:nvPr>
            <p:ph type="tbl" sz="quarter" idx="10"/>
            <p:extLst>
              <p:ext uri="{D42A27DB-BD31-4B8C-83A1-F6EECF244321}">
                <p14:modId xmlns:p14="http://schemas.microsoft.com/office/powerpoint/2010/main" val="3645842131"/>
              </p:ext>
            </p:extLst>
          </p:nvPr>
        </p:nvGraphicFramePr>
        <p:xfrm>
          <a:off x="1243214" y="2262188"/>
          <a:ext cx="9705571" cy="3114040"/>
        </p:xfrm>
        <a:graphic>
          <a:graphicData uri="http://schemas.openxmlformats.org/drawingml/2006/table">
            <a:tbl>
              <a:tblPr firstRow="1" bandRow="1">
                <a:tableStyleId>{5940675A-B579-460E-94D1-54222C63F5DA}</a:tableStyleId>
              </a:tblPr>
              <a:tblGrid>
                <a:gridCol w="2523375">
                  <a:extLst>
                    <a:ext uri="{9D8B030D-6E8A-4147-A177-3AD203B41FA5}">
                      <a16:colId xmlns:a16="http://schemas.microsoft.com/office/drawing/2014/main" val="20000"/>
                    </a:ext>
                  </a:extLst>
                </a:gridCol>
                <a:gridCol w="7182196">
                  <a:extLst>
                    <a:ext uri="{9D8B030D-6E8A-4147-A177-3AD203B41FA5}">
                      <a16:colId xmlns:a16="http://schemas.microsoft.com/office/drawing/2014/main" val="20001"/>
                    </a:ext>
                  </a:extLst>
                </a:gridCol>
              </a:tblGrid>
              <a:tr h="370840">
                <a:tc>
                  <a:txBody>
                    <a:bodyPr/>
                    <a:lstStyle/>
                    <a:p>
                      <a:pPr algn="ctr"/>
                      <a:r>
                        <a:rPr lang="en-US" sz="1800" b="1" i="0" u="none" strike="noStrike" kern="1200" baseline="0" dirty="0">
                          <a:solidFill>
                            <a:srgbClr val="000000"/>
                          </a:solidFill>
                          <a:latin typeface="Arial" panose="020B0604020202020204" pitchFamily="34" charset="0"/>
                          <a:ea typeface="+mn-ea"/>
                          <a:cs typeface="Arial" panose="020B0604020202020204" pitchFamily="34" charset="0"/>
                        </a:rPr>
                        <a:t>Disorder</a:t>
                      </a:r>
                      <a:endParaRPr lang="en-US" sz="180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i="0" u="none" strike="noStrike" kern="1200" baseline="0" dirty="0">
                          <a:solidFill>
                            <a:srgbClr val="000000"/>
                          </a:solidFill>
                          <a:latin typeface="Arial" panose="020B0604020202020204" pitchFamily="34" charset="0"/>
                          <a:ea typeface="+mn-ea"/>
                          <a:cs typeface="Arial" panose="020B0604020202020204" pitchFamily="34" charset="0"/>
                        </a:rPr>
                        <a:t>Major Features</a:t>
                      </a:r>
                      <a:endParaRPr lang="en-US" sz="180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1800" b="0" i="0" u="none" strike="noStrike" kern="1200" baseline="0" dirty="0">
                          <a:solidFill>
                            <a:srgbClr val="000000"/>
                          </a:solidFill>
                          <a:latin typeface="Arial" panose="020B0604020202020204" pitchFamily="34" charset="0"/>
                          <a:ea typeface="+mn-ea"/>
                          <a:cs typeface="Arial" panose="020B0604020202020204" pitchFamily="34" charset="0"/>
                        </a:rPr>
                        <a:t>Conversion disorder</a:t>
                      </a:r>
                      <a:endParaRPr lang="en-US" sz="18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0" i="0" u="none" strike="noStrike" kern="1200" baseline="0" dirty="0">
                          <a:solidFill>
                            <a:srgbClr val="000000"/>
                          </a:solidFill>
                          <a:latin typeface="Arial" panose="020B0604020202020204" pitchFamily="34" charset="0"/>
                          <a:ea typeface="+mn-ea"/>
                          <a:cs typeface="Arial" panose="020B0604020202020204" pitchFamily="34" charset="0"/>
                        </a:rPr>
                        <a:t>One or more symptoms affecting voluntary motor or sensory functioning, but no physical cause can be found; causes significant distress or impaired functioning</a:t>
                      </a:r>
                      <a:endParaRPr lang="en-US" sz="18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1800" b="0" i="0" u="none" strike="noStrike" kern="1200" baseline="0" dirty="0">
                          <a:solidFill>
                            <a:srgbClr val="000000"/>
                          </a:solidFill>
                          <a:latin typeface="Arial" panose="020B0604020202020204" pitchFamily="34" charset="0"/>
                          <a:ea typeface="+mn-ea"/>
                          <a:cs typeface="Arial" panose="020B0604020202020204" pitchFamily="34" charset="0"/>
                        </a:rPr>
                        <a:t>Somatic Symptom disorder</a:t>
                      </a:r>
                      <a:endParaRPr lang="en-US" sz="18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0" i="0" u="none" strike="noStrike" kern="1200" baseline="0" dirty="0">
                          <a:solidFill>
                            <a:srgbClr val="000000"/>
                          </a:solidFill>
                          <a:latin typeface="Arial" panose="020B0604020202020204" pitchFamily="34" charset="0"/>
                          <a:ea typeface="+mn-ea"/>
                          <a:cs typeface="Arial" panose="020B0604020202020204" pitchFamily="34" charset="0"/>
                        </a:rPr>
                        <a:t>Six months of persistent physical complaints with excessive thoughts, feelings, or behaviors related to the symptoms that cause distress or disrupt one’s life. The person has sought medical attention, but no physical cause can be found.</a:t>
                      </a:r>
                      <a:endParaRPr lang="en-US" sz="18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1800" b="0" i="0" u="none" strike="noStrike" kern="1200" baseline="0" dirty="0">
                          <a:solidFill>
                            <a:srgbClr val="000000"/>
                          </a:solidFill>
                          <a:latin typeface="Arial" panose="020B0604020202020204" pitchFamily="34" charset="0"/>
                          <a:ea typeface="+mn-ea"/>
                          <a:cs typeface="Arial" panose="020B0604020202020204" pitchFamily="34" charset="0"/>
                        </a:rPr>
                        <a:t>Illness Anxiety disorder</a:t>
                      </a:r>
                      <a:endParaRPr lang="en-US" sz="18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0" i="0" u="none" strike="noStrike" kern="1200" baseline="0" dirty="0">
                          <a:solidFill>
                            <a:srgbClr val="000000"/>
                          </a:solidFill>
                          <a:latin typeface="Arial" panose="020B0604020202020204" pitchFamily="34" charset="0"/>
                          <a:ea typeface="+mn-ea"/>
                          <a:cs typeface="Arial" panose="020B0604020202020204" pitchFamily="34" charset="0"/>
                        </a:rPr>
                        <a:t>Persistent worry over having a serious illness for at least 6 months. The person may frequently seek or rarely use medical care.</a:t>
                      </a:r>
                      <a:endParaRPr lang="en-US" sz="18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2669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9928"/>
            <a:ext cx="10515600" cy="854949"/>
          </a:xfrm>
        </p:spPr>
        <p:txBody>
          <a:bodyPr/>
          <a:lstStyle/>
          <a:p>
            <a:pPr algn="l">
              <a:tabLst>
                <a:tab pos="5114925" algn="l"/>
              </a:tabLst>
            </a:pPr>
            <a:r>
              <a:rPr lang="en-US" sz="3200" dirty="0"/>
              <a:t>Somatic Symptom Disorders: “Doctor, I’m Sure I’m Sick” </a:t>
            </a:r>
            <a:r>
              <a:rPr lang="en-US" sz="2400" b="0" dirty="0"/>
              <a:t>(2 of 2)</a:t>
            </a:r>
            <a:endParaRPr lang="en-US" sz="2400" dirty="0"/>
          </a:p>
        </p:txBody>
      </p:sp>
      <p:pic>
        <p:nvPicPr>
          <p:cNvPr id="5" name="Picture Placeholder 4" descr="&quot;&quot;"/>
          <p:cNvPicPr>
            <a:picLocks noGrp="1" noChangeAspect="1"/>
          </p:cNvPicPr>
          <p:nvPr>
            <p:ph type="pic" sz="quarter" idx="10"/>
          </p:nvPr>
        </p:nvPicPr>
        <p:blipFill rotWithShape="1">
          <a:blip r:embed="rId3"/>
          <a:srcRect l="-411" r="-1547"/>
          <a:stretch/>
        </p:blipFill>
        <p:spPr>
          <a:xfrm>
            <a:off x="2592325" y="1518215"/>
            <a:ext cx="7007350" cy="4585995"/>
          </a:xfrm>
          <a:prstGeom prst="rect">
            <a:avLst/>
          </a:prstGeom>
        </p:spPr>
      </p:pic>
    </p:spTree>
    <p:extLst>
      <p:ext uri="{BB962C8B-B14F-4D97-AF65-F5344CB8AC3E}">
        <p14:creationId xmlns:p14="http://schemas.microsoft.com/office/powerpoint/2010/main" val="2292705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4525"/>
          </a:xfrm>
        </p:spPr>
        <p:txBody>
          <a:bodyPr/>
          <a:lstStyle/>
          <a:p>
            <a:pPr algn="l"/>
            <a:r>
              <a:rPr lang="en-US" dirty="0"/>
              <a:t>Depressive Disorders: A Change to Sadness</a:t>
            </a:r>
          </a:p>
        </p:txBody>
      </p:sp>
      <p:pic>
        <p:nvPicPr>
          <p:cNvPr id="4" name="Picture Placeholder 3" descr="&quot;&quot;"/>
          <p:cNvPicPr>
            <a:picLocks noGrp="1" noChangeAspect="1"/>
          </p:cNvPicPr>
          <p:nvPr>
            <p:ph type="pic" sz="quarter" idx="10"/>
          </p:nvPr>
        </p:nvPicPr>
        <p:blipFill rotWithShape="1">
          <a:blip r:embed="rId3"/>
          <a:srcRect l="-2158" r="-687"/>
          <a:stretch/>
        </p:blipFill>
        <p:spPr>
          <a:xfrm>
            <a:off x="4523837" y="1356290"/>
            <a:ext cx="3144326" cy="4585995"/>
          </a:xfrm>
          <a:prstGeom prst="rect">
            <a:avLst/>
          </a:prstGeom>
        </p:spPr>
      </p:pic>
    </p:spTree>
    <p:extLst>
      <p:ext uri="{BB962C8B-B14F-4D97-AF65-F5344CB8AC3E}">
        <p14:creationId xmlns:p14="http://schemas.microsoft.com/office/powerpoint/2010/main" val="1246675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9304"/>
            <a:ext cx="10515600" cy="706072"/>
          </a:xfrm>
        </p:spPr>
        <p:txBody>
          <a:bodyPr/>
          <a:lstStyle/>
          <a:p>
            <a:pPr algn="l"/>
            <a:r>
              <a:rPr lang="en-US" dirty="0"/>
              <a:t>Bipolar-Related Disorders: The Presence of Mania</a:t>
            </a:r>
          </a:p>
        </p:txBody>
      </p:sp>
      <p:pic>
        <p:nvPicPr>
          <p:cNvPr id="5" name="Picture Placeholder 4" descr="&quot;&quot;"/>
          <p:cNvPicPr>
            <a:picLocks noGrp="1" noChangeAspect="1"/>
          </p:cNvPicPr>
          <p:nvPr>
            <p:ph type="pic" sz="quarter" idx="10"/>
          </p:nvPr>
        </p:nvPicPr>
        <p:blipFill rotWithShape="1">
          <a:blip r:embed="rId3"/>
          <a:srcRect l="-1497" r="-2738"/>
          <a:stretch/>
        </p:blipFill>
        <p:spPr>
          <a:xfrm>
            <a:off x="4209406" y="1451540"/>
            <a:ext cx="3773188" cy="4585995"/>
          </a:xfrm>
          <a:prstGeom prst="rect">
            <a:avLst/>
          </a:prstGeom>
        </p:spPr>
      </p:pic>
    </p:spTree>
    <p:extLst>
      <p:ext uri="{BB962C8B-B14F-4D97-AF65-F5344CB8AC3E}">
        <p14:creationId xmlns:p14="http://schemas.microsoft.com/office/powerpoint/2010/main" val="3234086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Mental Health Disorders</a:t>
            </a:r>
          </a:p>
        </p:txBody>
      </p:sp>
      <p:sp>
        <p:nvSpPr>
          <p:cNvPr id="4" name="Text Placeholder 3"/>
          <p:cNvSpPr>
            <a:spLocks noGrp="1"/>
          </p:cNvSpPr>
          <p:nvPr>
            <p:ph type="body" sz="quarter" idx="11"/>
          </p:nvPr>
        </p:nvSpPr>
        <p:spPr>
          <a:xfrm>
            <a:off x="833120" y="1259740"/>
            <a:ext cx="6522720" cy="2664559"/>
          </a:xfrm>
        </p:spPr>
        <p:txBody>
          <a:bodyPr/>
          <a:lstStyle/>
          <a:p>
            <a:pPr marL="291600" indent="-291600">
              <a:spcBef>
                <a:spcPts val="0"/>
              </a:spcBef>
              <a:buClr>
                <a:srgbClr val="004A78"/>
              </a:buClr>
              <a:buFont typeface="Arial"/>
              <a:buChar char="•"/>
            </a:pPr>
            <a:r>
              <a:rPr lang="en-US" sz="2200" dirty="0">
                <a:solidFill>
                  <a:srgbClr val="000000"/>
                </a:solidFill>
              </a:rPr>
              <a:t>What is Abnormal Behavior?</a:t>
            </a:r>
          </a:p>
          <a:p>
            <a:pPr marL="291600" indent="-291600">
              <a:spcBef>
                <a:spcPts val="0"/>
              </a:spcBef>
              <a:buClr>
                <a:srgbClr val="004A78"/>
              </a:buClr>
              <a:buFont typeface="Arial"/>
              <a:buChar char="•"/>
            </a:pPr>
            <a:r>
              <a:rPr lang="en-US" sz="2200" dirty="0">
                <a:solidFill>
                  <a:srgbClr val="000000"/>
                </a:solidFill>
              </a:rPr>
              <a:t>The </a:t>
            </a:r>
            <a:r>
              <a:rPr lang="en-US" sz="2200" i="1" dirty="0">
                <a:solidFill>
                  <a:srgbClr val="000000"/>
                </a:solidFill>
              </a:rPr>
              <a:t>D</a:t>
            </a:r>
            <a:r>
              <a:rPr lang="en-US" sz="100" i="1" dirty="0">
                <a:solidFill>
                  <a:srgbClr val="000000"/>
                </a:solidFill>
              </a:rPr>
              <a:t> </a:t>
            </a:r>
            <a:r>
              <a:rPr lang="en-US" sz="2200" i="1" dirty="0">
                <a:solidFill>
                  <a:srgbClr val="000000"/>
                </a:solidFill>
              </a:rPr>
              <a:t>S</a:t>
            </a:r>
            <a:r>
              <a:rPr lang="en-US" sz="100" i="1" dirty="0">
                <a:solidFill>
                  <a:srgbClr val="000000"/>
                </a:solidFill>
              </a:rPr>
              <a:t> </a:t>
            </a:r>
            <a:r>
              <a:rPr lang="en-US" sz="2200" i="1" dirty="0">
                <a:solidFill>
                  <a:srgbClr val="000000"/>
                </a:solidFill>
              </a:rPr>
              <a:t>M</a:t>
            </a:r>
            <a:r>
              <a:rPr lang="en-US" sz="2200" dirty="0">
                <a:solidFill>
                  <a:srgbClr val="000000"/>
                </a:solidFill>
              </a:rPr>
              <a:t> Model for Classifying Abnormal Behavior</a:t>
            </a:r>
          </a:p>
          <a:p>
            <a:pPr marL="291600" indent="-291600">
              <a:spcBef>
                <a:spcPts val="0"/>
              </a:spcBef>
              <a:buClr>
                <a:srgbClr val="004A78"/>
              </a:buClr>
              <a:buFont typeface="Arial"/>
              <a:buChar char="•"/>
            </a:pPr>
            <a:r>
              <a:rPr lang="en-US" sz="2200" dirty="0">
                <a:solidFill>
                  <a:srgbClr val="000000"/>
                </a:solidFill>
              </a:rPr>
              <a:t>Anxiety, Obsessive-Compulsive, and Trauma-Related Disorders: It’s Not Just “Nerves”</a:t>
            </a:r>
          </a:p>
          <a:p>
            <a:pPr marL="291600" indent="-291600">
              <a:spcBef>
                <a:spcPts val="0"/>
              </a:spcBef>
              <a:buClr>
                <a:srgbClr val="004A78"/>
              </a:buClr>
              <a:buFont typeface="Arial"/>
              <a:buChar char="•"/>
            </a:pPr>
            <a:r>
              <a:rPr lang="en-US" sz="2200" dirty="0">
                <a:solidFill>
                  <a:srgbClr val="000000"/>
                </a:solidFill>
              </a:rPr>
              <a:t>Dissociative and Somatic Symptom Disorders: Other Forms of Anxiety?</a:t>
            </a:r>
          </a:p>
          <a:p>
            <a:pPr marL="291600" indent="-291600">
              <a:spcBef>
                <a:spcPts val="0"/>
              </a:spcBef>
              <a:buClr>
                <a:srgbClr val="004A78"/>
              </a:buClr>
              <a:buFont typeface="Arial"/>
              <a:buChar char="•"/>
            </a:pPr>
            <a:r>
              <a:rPr lang="en-US" sz="2200" dirty="0">
                <a:solidFill>
                  <a:srgbClr val="000000"/>
                </a:solidFill>
              </a:rPr>
              <a:t>Mood Disorders: Beyond the Blues</a:t>
            </a:r>
          </a:p>
        </p:txBody>
      </p:sp>
      <p:sp>
        <p:nvSpPr>
          <p:cNvPr id="5" name="Text Placeholder 4"/>
          <p:cNvSpPr>
            <a:spLocks noGrp="1"/>
          </p:cNvSpPr>
          <p:nvPr>
            <p:ph type="body" sz="quarter" idx="12"/>
          </p:nvPr>
        </p:nvSpPr>
        <p:spPr>
          <a:xfrm>
            <a:off x="833120" y="4076700"/>
            <a:ext cx="6517640" cy="2154690"/>
          </a:xfrm>
        </p:spPr>
        <p:txBody>
          <a:bodyPr/>
          <a:lstStyle/>
          <a:p>
            <a:pPr>
              <a:spcBef>
                <a:spcPts val="300"/>
              </a:spcBef>
              <a:buClr>
                <a:srgbClr val="004A78"/>
              </a:buClr>
            </a:pPr>
            <a:r>
              <a:rPr lang="en-US" sz="2200" b="1" dirty="0">
                <a:solidFill>
                  <a:srgbClr val="000000"/>
                </a:solidFill>
              </a:rPr>
              <a:t>Psychology Applies to Your World: Suicide Facts and Misconceptions</a:t>
            </a:r>
          </a:p>
          <a:p>
            <a:pPr marL="291600" indent="-291600">
              <a:spcBef>
                <a:spcPts val="300"/>
              </a:spcBef>
              <a:buClr>
                <a:srgbClr val="004A78"/>
              </a:buClr>
              <a:buFont typeface="Arial"/>
              <a:buChar char="•"/>
            </a:pPr>
            <a:r>
              <a:rPr lang="en-US" sz="2200" dirty="0">
                <a:solidFill>
                  <a:srgbClr val="000000"/>
                </a:solidFill>
              </a:rPr>
              <a:t>Schizophrenia: Disintegration</a:t>
            </a:r>
          </a:p>
          <a:p>
            <a:pPr marL="291600" indent="-291600">
              <a:spcBef>
                <a:spcPts val="300"/>
              </a:spcBef>
              <a:buClr>
                <a:srgbClr val="004A78"/>
              </a:buClr>
              <a:buFont typeface="Arial"/>
              <a:buChar char="•"/>
            </a:pPr>
            <a:r>
              <a:rPr lang="en-US" sz="2200" dirty="0">
                <a:solidFill>
                  <a:srgbClr val="000000"/>
                </a:solidFill>
              </a:rPr>
              <a:t>Personality Disorders: Maladaptive Patterns of Behavior</a:t>
            </a:r>
          </a:p>
          <a:p>
            <a:pPr marL="291600" indent="-291600">
              <a:spcBef>
                <a:spcPts val="300"/>
              </a:spcBef>
              <a:buClr>
                <a:srgbClr val="004A78"/>
              </a:buClr>
              <a:buFont typeface="Arial"/>
              <a:buChar char="•"/>
            </a:pPr>
            <a:r>
              <a:rPr lang="en-US" sz="2200" dirty="0">
                <a:solidFill>
                  <a:srgbClr val="000000"/>
                </a:solidFill>
              </a:rPr>
              <a:t>Integrating Psychology: The Big Picture</a:t>
            </a:r>
          </a:p>
        </p:txBody>
      </p:sp>
      <p:pic>
        <p:nvPicPr>
          <p:cNvPr id="6" name="Picture Placeholder 5" descr="&quot;&quot;"/>
          <p:cNvPicPr>
            <a:picLocks noGrp="1" noChangeAspect="1"/>
          </p:cNvPicPr>
          <p:nvPr>
            <p:ph type="pic" sz="quarter" idx="10"/>
          </p:nvPr>
        </p:nvPicPr>
        <p:blipFill rotWithShape="1">
          <a:blip r:embed="rId3"/>
          <a:srcRect l="-787" r="-615"/>
          <a:stretch/>
        </p:blipFill>
        <p:spPr>
          <a:xfrm>
            <a:off x="7503109" y="2250175"/>
            <a:ext cx="3955466" cy="2588674"/>
          </a:xfrm>
          <a:prstGeom prst="rect">
            <a:avLst/>
          </a:prstGeom>
        </p:spPr>
      </p:pic>
    </p:spTree>
    <p:extLst>
      <p:ext uri="{BB962C8B-B14F-4D97-AF65-F5344CB8AC3E}">
        <p14:creationId xmlns:p14="http://schemas.microsoft.com/office/powerpoint/2010/main" val="1631236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27096"/>
          </a:xfrm>
        </p:spPr>
        <p:txBody>
          <a:bodyPr/>
          <a:lstStyle/>
          <a:p>
            <a:pPr algn="l"/>
            <a:r>
              <a:rPr lang="en-US" dirty="0"/>
              <a:t>Research Explaining Mood Disorders</a:t>
            </a:r>
          </a:p>
        </p:txBody>
      </p:sp>
      <p:pic>
        <p:nvPicPr>
          <p:cNvPr id="4" name="Picture Placeholder 3" descr="Mood disorders are categorized as follows. Biological: Women are genetically at risk for depression, and ovarian hormones may influence serotonin levels. Psychological: Women tend to ruminate about problems, and relationships are a key part of a woman's self-worth. Sociocultural: Women's lower social status is a risk factor for some stressors, and the female gender role encourages dependence and passivity."/>
          <p:cNvPicPr>
            <a:picLocks noGrp="1" noChangeAspect="1"/>
          </p:cNvPicPr>
          <p:nvPr>
            <p:ph type="pic" sz="quarter" idx="10"/>
          </p:nvPr>
        </p:nvPicPr>
        <p:blipFill rotWithShape="1">
          <a:blip r:embed="rId3"/>
          <a:srcRect l="-1817" r="-2472"/>
          <a:stretch/>
        </p:blipFill>
        <p:spPr>
          <a:xfrm>
            <a:off x="4310472" y="1356290"/>
            <a:ext cx="3571055" cy="4585995"/>
          </a:xfrm>
          <a:prstGeom prst="rect">
            <a:avLst/>
          </a:prstGeom>
        </p:spPr>
      </p:pic>
    </p:spTree>
    <p:extLst>
      <p:ext uri="{BB962C8B-B14F-4D97-AF65-F5344CB8AC3E}">
        <p14:creationId xmlns:p14="http://schemas.microsoft.com/office/powerpoint/2010/main" val="1687372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Gender and Depression</a:t>
            </a:r>
          </a:p>
        </p:txBody>
      </p:sp>
      <p:pic>
        <p:nvPicPr>
          <p:cNvPr id="9" name="Picture Placeholder 8" descr="&quot;&quot;"/>
          <p:cNvPicPr>
            <a:picLocks noGrp="1" noChangeAspect="1"/>
          </p:cNvPicPr>
          <p:nvPr>
            <p:ph type="pic" sz="quarter" idx="10"/>
          </p:nvPr>
        </p:nvPicPr>
        <p:blipFill rotWithShape="1">
          <a:blip r:embed="rId3"/>
          <a:srcRect l="-1345" r="-1174"/>
          <a:stretch/>
        </p:blipFill>
        <p:spPr>
          <a:xfrm>
            <a:off x="2890422" y="1536169"/>
            <a:ext cx="6411156" cy="4169086"/>
          </a:xfrm>
          <a:prstGeom prst="rect">
            <a:avLst/>
          </a:prstGeom>
        </p:spPr>
      </p:pic>
    </p:spTree>
    <p:extLst>
      <p:ext uri="{BB962C8B-B14F-4D97-AF65-F5344CB8AC3E}">
        <p14:creationId xmlns:p14="http://schemas.microsoft.com/office/powerpoint/2010/main" val="3861616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49325"/>
          </a:xfrm>
        </p:spPr>
        <p:txBody>
          <a:bodyPr/>
          <a:lstStyle/>
          <a:p>
            <a:pPr algn="l"/>
            <a:r>
              <a:rPr lang="en-US" dirty="0"/>
              <a:t>Individual Variations: Onset, Gender, Ethnicity, </a:t>
            </a:r>
            <a:br>
              <a:rPr lang="en-US" dirty="0"/>
            </a:br>
            <a:r>
              <a:rPr lang="en-US" dirty="0"/>
              <a:t>and Prognosis</a:t>
            </a:r>
          </a:p>
        </p:txBody>
      </p:sp>
      <p:pic>
        <p:nvPicPr>
          <p:cNvPr id="11" name="Picture Placeholder 10" descr="&quot;&quot;"/>
          <p:cNvPicPr>
            <a:picLocks noGrp="1" noChangeAspect="1"/>
          </p:cNvPicPr>
          <p:nvPr>
            <p:ph type="pic" sz="quarter" idx="10"/>
          </p:nvPr>
        </p:nvPicPr>
        <p:blipFill rotWithShape="1">
          <a:blip r:embed="rId3"/>
          <a:srcRect l="-444" r="46"/>
          <a:stretch/>
        </p:blipFill>
        <p:spPr>
          <a:xfrm>
            <a:off x="1910373" y="1660898"/>
            <a:ext cx="8371253" cy="4169086"/>
          </a:xfrm>
          <a:prstGeom prst="rect">
            <a:avLst/>
          </a:prstGeom>
        </p:spPr>
      </p:pic>
    </p:spTree>
    <p:extLst>
      <p:ext uri="{BB962C8B-B14F-4D97-AF65-F5344CB8AC3E}">
        <p14:creationId xmlns:p14="http://schemas.microsoft.com/office/powerpoint/2010/main" val="857023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Symptoms of Schizophrenia</a:t>
            </a:r>
          </a:p>
        </p:txBody>
      </p:sp>
      <p:pic>
        <p:nvPicPr>
          <p:cNvPr id="4" name="Picture Placeholder 3" descr="&quot;&quot;"/>
          <p:cNvPicPr>
            <a:picLocks noGrp="1" noChangeAspect="1"/>
          </p:cNvPicPr>
          <p:nvPr>
            <p:ph type="pic" sz="quarter" idx="10"/>
          </p:nvPr>
        </p:nvPicPr>
        <p:blipFill rotWithShape="1">
          <a:blip r:embed="rId3"/>
          <a:srcRect l="-3820" r="-2699"/>
          <a:stretch/>
        </p:blipFill>
        <p:spPr>
          <a:xfrm>
            <a:off x="4467688" y="1394390"/>
            <a:ext cx="3256625" cy="4585995"/>
          </a:xfrm>
          <a:prstGeom prst="rect">
            <a:avLst/>
          </a:prstGeom>
        </p:spPr>
      </p:pic>
    </p:spTree>
    <p:extLst>
      <p:ext uri="{BB962C8B-B14F-4D97-AF65-F5344CB8AC3E}">
        <p14:creationId xmlns:p14="http://schemas.microsoft.com/office/powerpoint/2010/main" val="1791061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25500"/>
          </a:xfrm>
        </p:spPr>
        <p:txBody>
          <a:bodyPr/>
          <a:lstStyle/>
          <a:p>
            <a:pPr algn="l"/>
            <a:r>
              <a:rPr lang="en-US" sz="3200" dirty="0"/>
              <a:t>Research Explaining Schizophrenia: Genetics, the Brain, and the Environment</a:t>
            </a:r>
            <a:endParaRPr lang="en-US" sz="3200" b="0" dirty="0"/>
          </a:p>
        </p:txBody>
      </p:sp>
      <p:pic>
        <p:nvPicPr>
          <p:cNvPr id="5" name="Picture Placeholder 4" descr="A bar graph plots the relationship of a person with schizophrenia versus risk of developing schizophrenia from 0 to 50 in increments of 10. General population, 1%. First cousins, 2%: 12.5% genes shared among third-degree relatives. Uncles and aunts, 2%: 25% genes shared among second-degree relatives. Nephews and nieces, 4%: 25% genes shared among second-degree relatives. Grandchildren: 5%: 25% genes shared among second-degree relatives. Half siblings, 6%: 25% genes shared among second-degree relatives. Parents, 6%: 50% genes shared among first-degree relatives. Siblings, 9%: 50% genes shared among first-degree relatives. Children, 13%: 50% genes shared among first-degree relatives. Fraternal twins, 17%: 50% genes shared among first-degree relatives. Identical twins, 48%: 100% genes shared among identical twins."/>
          <p:cNvPicPr>
            <a:picLocks noGrp="1" noChangeAspect="1"/>
          </p:cNvPicPr>
          <p:nvPr>
            <p:ph type="pic" sz="quarter" idx="10"/>
          </p:nvPr>
        </p:nvPicPr>
        <p:blipFill rotWithShape="1">
          <a:blip r:embed="rId3"/>
          <a:srcRect l="-3451" r="-1217"/>
          <a:stretch/>
        </p:blipFill>
        <p:spPr>
          <a:xfrm>
            <a:off x="3451909" y="1476166"/>
            <a:ext cx="5288181" cy="4169086"/>
          </a:xfrm>
          <a:prstGeom prst="rect">
            <a:avLst/>
          </a:prstGeom>
        </p:spPr>
      </p:pic>
      <p:sp>
        <p:nvSpPr>
          <p:cNvPr id="4" name="Text Placeholder 3"/>
          <p:cNvSpPr>
            <a:spLocks noGrp="1"/>
          </p:cNvSpPr>
          <p:nvPr>
            <p:ph type="body" sz="quarter" idx="11"/>
          </p:nvPr>
        </p:nvSpPr>
        <p:spPr>
          <a:xfrm>
            <a:off x="3219450" y="5835544"/>
            <a:ext cx="5753100" cy="349547"/>
          </a:xfrm>
        </p:spPr>
        <p:txBody>
          <a:bodyPr/>
          <a:lstStyle/>
          <a:p>
            <a:pPr algn="ctr">
              <a:spcBef>
                <a:spcPts val="624"/>
              </a:spcBef>
            </a:pPr>
            <a:r>
              <a:rPr lang="en-US" sz="2000" dirty="0">
                <a:solidFill>
                  <a:srgbClr val="000000"/>
                </a:solidFill>
              </a:rPr>
              <a:t>Risk of Schizophrenia and Genetic Relatedness</a:t>
            </a:r>
          </a:p>
        </p:txBody>
      </p:sp>
    </p:spTree>
    <p:extLst>
      <p:ext uri="{BB962C8B-B14F-4D97-AF65-F5344CB8AC3E}">
        <p14:creationId xmlns:p14="http://schemas.microsoft.com/office/powerpoint/2010/main" val="2544343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Clustering by Similarities</a:t>
            </a:r>
          </a:p>
        </p:txBody>
      </p:sp>
      <p:sp>
        <p:nvSpPr>
          <p:cNvPr id="4" name="Text Placeholder 3"/>
          <p:cNvSpPr>
            <a:spLocks noGrp="1"/>
          </p:cNvSpPr>
          <p:nvPr>
            <p:ph type="body" sz="quarter" idx="17"/>
          </p:nvPr>
        </p:nvSpPr>
        <p:spPr>
          <a:xfrm>
            <a:off x="838201" y="1333844"/>
            <a:ext cx="10515600" cy="333031"/>
          </a:xfrm>
        </p:spPr>
        <p:txBody>
          <a:bodyPr>
            <a:normAutofit/>
          </a:bodyPr>
          <a:lstStyle/>
          <a:p>
            <a:pPr marL="0" indent="0">
              <a:buNone/>
            </a:pPr>
            <a:r>
              <a:rPr lang="en-US" sz="2400" b="1" dirty="0"/>
              <a:t>TABLE 13.4</a:t>
            </a:r>
            <a:r>
              <a:rPr lang="en-US" sz="2400" dirty="0"/>
              <a:t> Types of Personality Disorders</a:t>
            </a:r>
          </a:p>
        </p:txBody>
      </p:sp>
      <p:graphicFrame>
        <p:nvGraphicFramePr>
          <p:cNvPr id="7" name="Table Placeholder 6" descr="Table is accessible to screenreaders"/>
          <p:cNvGraphicFramePr>
            <a:graphicFrameLocks noGrp="1"/>
          </p:cNvGraphicFramePr>
          <p:nvPr>
            <p:ph type="tbl" sz="quarter" idx="10"/>
            <p:extLst>
              <p:ext uri="{D42A27DB-BD31-4B8C-83A1-F6EECF244321}">
                <p14:modId xmlns:p14="http://schemas.microsoft.com/office/powerpoint/2010/main" val="807845711"/>
              </p:ext>
            </p:extLst>
          </p:nvPr>
        </p:nvGraphicFramePr>
        <p:xfrm>
          <a:off x="971550" y="1960789"/>
          <a:ext cx="10248900" cy="4176616"/>
        </p:xfrm>
        <a:graphic>
          <a:graphicData uri="http://schemas.openxmlformats.org/drawingml/2006/table">
            <a:tbl>
              <a:tblPr firstRow="1" bandRow="1">
                <a:tableStyleId>{5940675A-B579-460E-94D1-54222C63F5DA}</a:tableStyleId>
              </a:tblPr>
              <a:tblGrid>
                <a:gridCol w="2924102">
                  <a:extLst>
                    <a:ext uri="{9D8B030D-6E8A-4147-A177-3AD203B41FA5}">
                      <a16:colId xmlns:a16="http://schemas.microsoft.com/office/drawing/2014/main" val="20000"/>
                    </a:ext>
                  </a:extLst>
                </a:gridCol>
                <a:gridCol w="7324798">
                  <a:extLst>
                    <a:ext uri="{9D8B030D-6E8A-4147-A177-3AD203B41FA5}">
                      <a16:colId xmlns:a16="http://schemas.microsoft.com/office/drawing/2014/main" val="20001"/>
                    </a:ext>
                  </a:extLst>
                </a:gridCol>
              </a:tblGrid>
              <a:tr h="239047">
                <a:tc>
                  <a:txBody>
                    <a:bodyPr/>
                    <a:lstStyle/>
                    <a:p>
                      <a:pPr algn="ctr"/>
                      <a:r>
                        <a:rPr lang="en-US" sz="1000" b="1" i="0" u="none" strike="noStrike" kern="1200" baseline="0" dirty="0">
                          <a:solidFill>
                            <a:srgbClr val="000000"/>
                          </a:solidFill>
                          <a:latin typeface="Arial" panose="020B0604020202020204" pitchFamily="34" charset="0"/>
                          <a:ea typeface="+mn-ea"/>
                          <a:cs typeface="Arial" panose="020B0604020202020204" pitchFamily="34" charset="0"/>
                        </a:rPr>
                        <a:t>Disorder</a:t>
                      </a:r>
                      <a:endParaRPr lang="en-US" sz="100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000" b="1" i="0" u="none" strike="noStrike" kern="1200" baseline="0" dirty="0">
                          <a:solidFill>
                            <a:srgbClr val="000000"/>
                          </a:solidFill>
                          <a:latin typeface="Arial" panose="020B0604020202020204" pitchFamily="34" charset="0"/>
                          <a:ea typeface="+mn-ea"/>
                          <a:cs typeface="Arial" panose="020B0604020202020204" pitchFamily="34" charset="0"/>
                        </a:rPr>
                        <a:t>Major Features</a:t>
                      </a:r>
                      <a:endParaRPr lang="en-US" sz="100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9047">
                <a:tc>
                  <a:txBody>
                    <a:bodyPr/>
                    <a:lstStyle/>
                    <a:p>
                      <a:r>
                        <a:rPr lang="en-US" sz="1000" b="1" i="0" u="none" strike="noStrike" kern="1200" baseline="0" dirty="0">
                          <a:solidFill>
                            <a:srgbClr val="000000"/>
                          </a:solidFill>
                          <a:latin typeface="Arial" panose="020B0604020202020204" pitchFamily="34" charset="0"/>
                          <a:ea typeface="+mn-ea"/>
                          <a:cs typeface="Arial" panose="020B0604020202020204" pitchFamily="34" charset="0"/>
                        </a:rPr>
                        <a:t>Cluster A: Odd or Eccentric Disorders</a:t>
                      </a:r>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000" dirty="0">
                        <a:solidFill>
                          <a:schemeClr val="bg1"/>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9047">
                <a:tc>
                  <a:txBody>
                    <a:bodyPr/>
                    <a:lstStyle/>
                    <a:p>
                      <a:r>
                        <a:rPr lang="en-US" sz="1000" b="0" i="0" u="none" strike="noStrike" kern="1200" baseline="0" dirty="0">
                          <a:solidFill>
                            <a:srgbClr val="000000"/>
                          </a:solidFill>
                          <a:latin typeface="Arial" panose="020B0604020202020204" pitchFamily="34" charset="0"/>
                          <a:ea typeface="+mn-ea"/>
                          <a:cs typeface="Arial" panose="020B0604020202020204" pitchFamily="34" charset="0"/>
                        </a:rPr>
                        <a:t>Paranoid personality disorder</a:t>
                      </a:r>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000" b="0" i="0" u="none" strike="noStrike" kern="1200" baseline="0" dirty="0">
                          <a:solidFill>
                            <a:srgbClr val="000000"/>
                          </a:solidFill>
                          <a:latin typeface="Arial" panose="020B0604020202020204" pitchFamily="34" charset="0"/>
                          <a:ea typeface="+mn-ea"/>
                          <a:cs typeface="Arial" panose="020B0604020202020204" pitchFamily="34" charset="0"/>
                        </a:rPr>
                        <a:t>Excessive suspicion and mistrust of others</a:t>
                      </a:r>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9047">
                <a:tc>
                  <a:txBody>
                    <a:bodyPr/>
                    <a:lstStyle/>
                    <a:p>
                      <a:r>
                        <a:rPr lang="en-US" sz="1000" b="0" i="0" u="none" strike="noStrike" kern="1200" baseline="0" dirty="0">
                          <a:solidFill>
                            <a:srgbClr val="000000"/>
                          </a:solidFill>
                          <a:latin typeface="Arial" panose="020B0604020202020204" pitchFamily="34" charset="0"/>
                          <a:ea typeface="+mn-ea"/>
                          <a:cs typeface="Arial" panose="020B0604020202020204" pitchFamily="34" charset="0"/>
                        </a:rPr>
                        <a:t>Schizoid personality disorder</a:t>
                      </a:r>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000" b="0" i="0" u="none" strike="noStrike" kern="1200" baseline="0" dirty="0">
                          <a:solidFill>
                            <a:srgbClr val="000000"/>
                          </a:solidFill>
                          <a:latin typeface="Arial" panose="020B0604020202020204" pitchFamily="34" charset="0"/>
                          <a:ea typeface="+mn-ea"/>
                          <a:cs typeface="Arial" panose="020B0604020202020204" pitchFamily="34" charset="0"/>
                        </a:rPr>
                        <a:t>Lack of desire to form close relationships with others; emotional detachment and coldness toward others</a:t>
                      </a:r>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96454">
                <a:tc>
                  <a:txBody>
                    <a:bodyPr/>
                    <a:lstStyle/>
                    <a:p>
                      <a:r>
                        <a:rPr lang="en-US" sz="1000" b="0" i="0" u="none" strike="noStrike" kern="1200" baseline="0" dirty="0">
                          <a:solidFill>
                            <a:srgbClr val="000000"/>
                          </a:solidFill>
                          <a:latin typeface="Arial" panose="020B0604020202020204" pitchFamily="34" charset="0"/>
                          <a:ea typeface="+mn-ea"/>
                          <a:cs typeface="Arial" panose="020B0604020202020204" pitchFamily="34" charset="0"/>
                        </a:rPr>
                        <a:t>Schizotypal personality disorder</a:t>
                      </a:r>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000" b="0" i="0" u="none" strike="noStrike" kern="1200" baseline="0" dirty="0">
                          <a:solidFill>
                            <a:srgbClr val="000000"/>
                          </a:solidFill>
                          <a:latin typeface="Arial" panose="020B0604020202020204" pitchFamily="34" charset="0"/>
                          <a:ea typeface="+mn-ea"/>
                          <a:cs typeface="Arial" panose="020B0604020202020204" pitchFamily="34" charset="0"/>
                        </a:rPr>
                        <a:t>Considered a mild version of schizophrenia. The person shows inappropriate social and emotional behavior, and unusual thoughts and speech.</a:t>
                      </a:r>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88451">
                <a:tc>
                  <a:txBody>
                    <a:bodyPr/>
                    <a:lstStyle/>
                    <a:p>
                      <a:r>
                        <a:rPr lang="en-US" sz="1000" b="1" i="0" u="none" strike="noStrike" kern="1200" baseline="0" dirty="0">
                          <a:solidFill>
                            <a:srgbClr val="000000"/>
                          </a:solidFill>
                          <a:latin typeface="Arial" panose="020B0604020202020204" pitchFamily="34" charset="0"/>
                          <a:ea typeface="+mn-ea"/>
                          <a:cs typeface="Arial" panose="020B0604020202020204" pitchFamily="34" charset="0"/>
                        </a:rPr>
                        <a:t>Cluster B: Dramatic, Emotional, or Erratic Disorders</a:t>
                      </a:r>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000" dirty="0">
                        <a:solidFill>
                          <a:schemeClr val="bg1"/>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9047">
                <a:tc>
                  <a:txBody>
                    <a:bodyPr/>
                    <a:lstStyle/>
                    <a:p>
                      <a:r>
                        <a:rPr lang="en-US" sz="1000" b="0" i="0" u="none" strike="noStrike" kern="1200" baseline="0" dirty="0">
                          <a:solidFill>
                            <a:srgbClr val="000000"/>
                          </a:solidFill>
                          <a:latin typeface="Arial" panose="020B0604020202020204" pitchFamily="34" charset="0"/>
                          <a:ea typeface="+mn-ea"/>
                          <a:cs typeface="Arial" panose="020B0604020202020204" pitchFamily="34" charset="0"/>
                        </a:rPr>
                        <a:t>Antisocial personality disorder</a:t>
                      </a:r>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000" b="0" i="0" u="none" strike="noStrike" kern="1200" baseline="0" dirty="0">
                          <a:solidFill>
                            <a:srgbClr val="000000"/>
                          </a:solidFill>
                          <a:latin typeface="Arial" panose="020B0604020202020204" pitchFamily="34" charset="0"/>
                          <a:ea typeface="+mn-ea"/>
                          <a:cs typeface="Arial" panose="020B0604020202020204" pitchFamily="34" charset="0"/>
                        </a:rPr>
                        <a:t>Chronic pattern of impulsive behavior; violates rights of others and does not show remorse or guilt for actions</a:t>
                      </a:r>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9047">
                <a:tc>
                  <a:txBody>
                    <a:bodyPr/>
                    <a:lstStyle/>
                    <a:p>
                      <a:r>
                        <a:rPr lang="en-US" sz="1000" b="0" i="0" u="none" strike="noStrike" kern="1200" baseline="0" dirty="0">
                          <a:solidFill>
                            <a:srgbClr val="000000"/>
                          </a:solidFill>
                          <a:latin typeface="Arial" panose="020B0604020202020204" pitchFamily="34" charset="0"/>
                          <a:ea typeface="+mn-ea"/>
                          <a:cs typeface="Arial" panose="020B0604020202020204" pitchFamily="34" charset="0"/>
                        </a:rPr>
                        <a:t>Borderline personality disorder</a:t>
                      </a:r>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000" b="0" i="0" u="none" strike="noStrike" kern="1200" baseline="0" dirty="0">
                          <a:solidFill>
                            <a:srgbClr val="000000"/>
                          </a:solidFill>
                          <a:latin typeface="Arial" panose="020B0604020202020204" pitchFamily="34" charset="0"/>
                          <a:ea typeface="+mn-ea"/>
                          <a:cs typeface="Arial" panose="020B0604020202020204" pitchFamily="34" charset="0"/>
                        </a:rPr>
                        <a:t>Instability in mood, self-concept, and interpersonal relationships</a:t>
                      </a:r>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96454">
                <a:tc>
                  <a:txBody>
                    <a:bodyPr/>
                    <a:lstStyle/>
                    <a:p>
                      <a:r>
                        <a:rPr lang="en-US" sz="1000" b="0" i="0" u="none" strike="noStrike" kern="1200" baseline="0" dirty="0">
                          <a:solidFill>
                            <a:srgbClr val="000000"/>
                          </a:solidFill>
                          <a:latin typeface="Arial" panose="020B0604020202020204" pitchFamily="34" charset="0"/>
                          <a:ea typeface="+mn-ea"/>
                          <a:cs typeface="Arial" panose="020B0604020202020204" pitchFamily="34" charset="0"/>
                        </a:rPr>
                        <a:t>Histrionic personality disorder</a:t>
                      </a:r>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000" b="0" i="0" u="none" strike="noStrike" kern="1200" baseline="0" dirty="0">
                          <a:solidFill>
                            <a:srgbClr val="000000"/>
                          </a:solidFill>
                          <a:latin typeface="Arial" panose="020B0604020202020204" pitchFamily="34" charset="0"/>
                          <a:ea typeface="+mn-ea"/>
                          <a:cs typeface="Arial" panose="020B0604020202020204" pitchFamily="34" charset="0"/>
                        </a:rPr>
                        <a:t>Intense need for attention; always wants to be the center of attention; excessively dramatic behavior; rapidly changing moods</a:t>
                      </a:r>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96454">
                <a:tc>
                  <a:txBody>
                    <a:bodyPr/>
                    <a:lstStyle/>
                    <a:p>
                      <a:r>
                        <a:rPr lang="en-US" sz="1000" b="0" i="0" u="none" strike="noStrike" kern="1200" baseline="0" dirty="0">
                          <a:solidFill>
                            <a:srgbClr val="000000"/>
                          </a:solidFill>
                          <a:latin typeface="Arial" panose="020B0604020202020204" pitchFamily="34" charset="0"/>
                          <a:ea typeface="+mn-ea"/>
                          <a:cs typeface="Arial" panose="020B0604020202020204" pitchFamily="34" charset="0"/>
                        </a:rPr>
                        <a:t>Narcissistic personality disorder</a:t>
                      </a:r>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000" b="0" i="0" u="none" strike="noStrike" kern="1200" baseline="0" dirty="0">
                          <a:solidFill>
                            <a:srgbClr val="000000"/>
                          </a:solidFill>
                          <a:latin typeface="Arial" panose="020B0604020202020204" pitchFamily="34" charset="0"/>
                          <a:ea typeface="+mn-ea"/>
                          <a:cs typeface="Arial" panose="020B0604020202020204" pitchFamily="34" charset="0"/>
                        </a:rPr>
                        <a:t>Preoccupation with own sense of importance and view of self as above others; typically ignores the needs and wants of others</a:t>
                      </a:r>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39047">
                <a:tc>
                  <a:txBody>
                    <a:bodyPr/>
                    <a:lstStyle/>
                    <a:p>
                      <a:r>
                        <a:rPr lang="en-US" sz="1000" b="1" i="0" u="none" strike="noStrike" kern="1200" baseline="0" dirty="0">
                          <a:solidFill>
                            <a:srgbClr val="000000"/>
                          </a:solidFill>
                          <a:latin typeface="Arial" panose="020B0604020202020204" pitchFamily="34" charset="0"/>
                          <a:ea typeface="+mn-ea"/>
                          <a:cs typeface="Arial" panose="020B0604020202020204" pitchFamily="34" charset="0"/>
                        </a:rPr>
                        <a:t>Cluster C: Anxious or Fearful Disorders</a:t>
                      </a:r>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000" dirty="0">
                        <a:solidFill>
                          <a:schemeClr val="bg1"/>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39047">
                <a:tc>
                  <a:txBody>
                    <a:bodyPr/>
                    <a:lstStyle/>
                    <a:p>
                      <a:r>
                        <a:rPr lang="en-US" sz="1000" b="0" i="0" u="none" strike="noStrike" kern="1200" baseline="0" dirty="0">
                          <a:solidFill>
                            <a:srgbClr val="000000"/>
                          </a:solidFill>
                          <a:latin typeface="Arial" panose="020B0604020202020204" pitchFamily="34" charset="0"/>
                          <a:ea typeface="+mn-ea"/>
                          <a:cs typeface="Arial" panose="020B0604020202020204" pitchFamily="34" charset="0"/>
                        </a:rPr>
                        <a:t>Avoidant personality disorder</a:t>
                      </a:r>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000" b="0" i="0" u="none" strike="noStrike" kern="1200" baseline="0" dirty="0">
                          <a:solidFill>
                            <a:srgbClr val="000000"/>
                          </a:solidFill>
                          <a:latin typeface="Arial" panose="020B0604020202020204" pitchFamily="34" charset="0"/>
                          <a:ea typeface="+mn-ea"/>
                          <a:cs typeface="Arial" panose="020B0604020202020204" pitchFamily="34" charset="0"/>
                        </a:rPr>
                        <a:t>Intense and chronic anxiety over being negatively evaluated by others, so avoids social interactions</a:t>
                      </a:r>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39047">
                <a:tc>
                  <a:txBody>
                    <a:bodyPr/>
                    <a:lstStyle/>
                    <a:p>
                      <a:r>
                        <a:rPr lang="en-US" sz="1000" b="0" i="0" u="none" strike="noStrike" kern="1200" baseline="0" dirty="0">
                          <a:solidFill>
                            <a:srgbClr val="000000"/>
                          </a:solidFill>
                          <a:latin typeface="Arial" panose="020B0604020202020204" pitchFamily="34" charset="0"/>
                          <a:ea typeface="+mn-ea"/>
                          <a:cs typeface="Arial" panose="020B0604020202020204" pitchFamily="34" charset="0"/>
                        </a:rPr>
                        <a:t>Dependent personality disorder</a:t>
                      </a:r>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000" b="0" i="0" u="none" strike="noStrike" kern="1200" baseline="0" dirty="0">
                          <a:solidFill>
                            <a:srgbClr val="000000"/>
                          </a:solidFill>
                          <a:latin typeface="Arial" panose="020B0604020202020204" pitchFamily="34" charset="0"/>
                          <a:ea typeface="+mn-ea"/>
                          <a:cs typeface="Arial" panose="020B0604020202020204" pitchFamily="34" charset="0"/>
                        </a:rPr>
                        <a:t>Excessive need to be cared for by others; denies own thoughts and feelings and clings to others</a:t>
                      </a:r>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96454">
                <a:tc>
                  <a:txBody>
                    <a:bodyPr/>
                    <a:lstStyle/>
                    <a:p>
                      <a:r>
                        <a:rPr lang="en-US" sz="1000" b="0" i="0" u="none" strike="noStrike" kern="1200" baseline="0" dirty="0">
                          <a:solidFill>
                            <a:srgbClr val="000000"/>
                          </a:solidFill>
                          <a:latin typeface="Arial" panose="020B0604020202020204" pitchFamily="34" charset="0"/>
                          <a:ea typeface="+mn-ea"/>
                          <a:cs typeface="Arial" panose="020B0604020202020204" pitchFamily="34" charset="0"/>
                        </a:rPr>
                        <a:t>Obsessive-compulsive personality disorder</a:t>
                      </a:r>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000" b="0" i="0" u="none" strike="noStrike" kern="1200" baseline="0" dirty="0">
                          <a:solidFill>
                            <a:srgbClr val="000000"/>
                          </a:solidFill>
                          <a:latin typeface="Arial" panose="020B0604020202020204" pitchFamily="34" charset="0"/>
                          <a:ea typeface="+mn-ea"/>
                          <a:cs typeface="Arial" panose="020B0604020202020204" pitchFamily="34" charset="0"/>
                        </a:rPr>
                        <a:t>Pattern of rigid and perfectionist behavior; preoccupied with details, rules, order, and routine; experiences upset when routine is disrupted. (This is not the same as the disorder O</a:t>
                      </a:r>
                      <a:r>
                        <a:rPr lang="en-US" sz="100" b="0" i="0" u="none" strike="noStrike" kern="1200" baseline="0" dirty="0">
                          <a:solidFill>
                            <a:srgbClr val="000000"/>
                          </a:solidFill>
                          <a:latin typeface="Arial" panose="020B0604020202020204" pitchFamily="34" charset="0"/>
                          <a:ea typeface="+mn-ea"/>
                          <a:cs typeface="Arial" panose="020B0604020202020204" pitchFamily="34" charset="0"/>
                        </a:rPr>
                        <a:t> </a:t>
                      </a:r>
                      <a:r>
                        <a:rPr lang="en-US" sz="1000" b="0" i="0" u="none" strike="noStrike" kern="1200" baseline="0" dirty="0">
                          <a:solidFill>
                            <a:srgbClr val="000000"/>
                          </a:solidFill>
                          <a:latin typeface="Arial" panose="020B0604020202020204" pitchFamily="34" charset="0"/>
                          <a:ea typeface="+mn-ea"/>
                          <a:cs typeface="Arial" panose="020B0604020202020204" pitchFamily="34" charset="0"/>
                        </a:rPr>
                        <a:t>C</a:t>
                      </a:r>
                      <a:r>
                        <a:rPr lang="en-US" sz="100" b="0" i="0" u="none" strike="noStrike" kern="1200" baseline="0" dirty="0">
                          <a:solidFill>
                            <a:srgbClr val="000000"/>
                          </a:solidFill>
                          <a:latin typeface="Arial" panose="020B0604020202020204" pitchFamily="34" charset="0"/>
                          <a:ea typeface="+mn-ea"/>
                          <a:cs typeface="Arial" panose="020B0604020202020204" pitchFamily="34" charset="0"/>
                        </a:rPr>
                        <a:t> </a:t>
                      </a:r>
                      <a:r>
                        <a:rPr lang="en-US" sz="1000" b="0" i="0" u="none" strike="noStrike" kern="1200" baseline="0" dirty="0">
                          <a:solidFill>
                            <a:srgbClr val="000000"/>
                          </a:solidFill>
                          <a:latin typeface="Arial" panose="020B0604020202020204" pitchFamily="34" charset="0"/>
                          <a:ea typeface="+mn-ea"/>
                          <a:cs typeface="Arial" panose="020B0604020202020204" pitchFamily="34" charset="0"/>
                        </a:rPr>
                        <a:t>D.)</a:t>
                      </a:r>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4290395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91800" cy="672105"/>
          </a:xfrm>
        </p:spPr>
        <p:txBody>
          <a:bodyPr/>
          <a:lstStyle/>
          <a:p>
            <a:pPr algn="l"/>
            <a:r>
              <a:rPr lang="en-US" sz="3000" dirty="0"/>
              <a:t>Antisocial Personality Disorder: Impulsive and Dangerous</a:t>
            </a:r>
          </a:p>
        </p:txBody>
      </p:sp>
      <p:pic>
        <p:nvPicPr>
          <p:cNvPr id="5" name="Picture Placeholder 4" descr="&quot;&quot;"/>
          <p:cNvPicPr>
            <a:picLocks noGrp="1" noChangeAspect="1"/>
          </p:cNvPicPr>
          <p:nvPr>
            <p:ph type="pic" sz="quarter" idx="10"/>
          </p:nvPr>
        </p:nvPicPr>
        <p:blipFill rotWithShape="1">
          <a:blip r:embed="rId3"/>
          <a:srcRect l="-1606" r="-93"/>
          <a:stretch/>
        </p:blipFill>
        <p:spPr>
          <a:xfrm>
            <a:off x="4034140" y="1132480"/>
            <a:ext cx="4199918" cy="5044595"/>
          </a:xfrm>
          <a:prstGeom prst="rect">
            <a:avLst/>
          </a:prstGeom>
        </p:spPr>
      </p:pic>
    </p:spTree>
    <p:extLst>
      <p:ext uri="{BB962C8B-B14F-4D97-AF65-F5344CB8AC3E}">
        <p14:creationId xmlns:p14="http://schemas.microsoft.com/office/powerpoint/2010/main" val="1870376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000" dirty="0"/>
              <a:t>Borderline Personality Disorder: Living on Your Fault Line</a:t>
            </a:r>
          </a:p>
        </p:txBody>
      </p:sp>
      <p:pic>
        <p:nvPicPr>
          <p:cNvPr id="5" name="Picture Placeholder 4" descr="&quot;&quot;"/>
          <p:cNvPicPr>
            <a:picLocks noGrp="1" noChangeAspect="1"/>
          </p:cNvPicPr>
          <p:nvPr>
            <p:ph type="pic" sz="quarter" idx="10"/>
          </p:nvPr>
        </p:nvPicPr>
        <p:blipFill rotWithShape="1">
          <a:blip r:embed="rId3"/>
          <a:srcRect l="-1078" r="-753"/>
          <a:stretch/>
        </p:blipFill>
        <p:spPr>
          <a:xfrm>
            <a:off x="2581095" y="1375340"/>
            <a:ext cx="7029809" cy="4585995"/>
          </a:xfrm>
          <a:prstGeom prst="rect">
            <a:avLst/>
          </a:prstGeom>
        </p:spPr>
      </p:pic>
    </p:spTree>
    <p:extLst>
      <p:ext uri="{BB962C8B-B14F-4D97-AF65-F5344CB8AC3E}">
        <p14:creationId xmlns:p14="http://schemas.microsoft.com/office/powerpoint/2010/main" val="2757252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Caution</a:t>
            </a:r>
          </a:p>
        </p:txBody>
      </p:sp>
      <p:pic>
        <p:nvPicPr>
          <p:cNvPr id="5" name="Picture Placeholder 4" descr="&quot;&quot;"/>
          <p:cNvPicPr>
            <a:picLocks noGrp="1" noChangeAspect="1"/>
          </p:cNvPicPr>
          <p:nvPr>
            <p:ph type="pic" sz="quarter" idx="10"/>
          </p:nvPr>
        </p:nvPicPr>
        <p:blipFill rotWithShape="1">
          <a:blip r:embed="rId3"/>
          <a:srcRect l="346" r="-1357"/>
          <a:stretch/>
        </p:blipFill>
        <p:spPr>
          <a:xfrm>
            <a:off x="3782675" y="1357194"/>
            <a:ext cx="4626650" cy="4585995"/>
          </a:xfrm>
          <a:prstGeom prst="rect">
            <a:avLst/>
          </a:prstGeom>
        </p:spPr>
      </p:pic>
    </p:spTree>
    <p:extLst>
      <p:ext uri="{BB962C8B-B14F-4D97-AF65-F5344CB8AC3E}">
        <p14:creationId xmlns:p14="http://schemas.microsoft.com/office/powerpoint/2010/main" val="3895806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Distinguishing Abnormal from Normal</a:t>
            </a:r>
          </a:p>
        </p:txBody>
      </p:sp>
      <p:pic>
        <p:nvPicPr>
          <p:cNvPr id="6" name="Picture Placeholder 5" descr="&quot;&quot;"/>
          <p:cNvPicPr>
            <a:picLocks noGrp="1" noChangeAspect="1"/>
          </p:cNvPicPr>
          <p:nvPr>
            <p:ph type="pic" sz="quarter" idx="10"/>
          </p:nvPr>
        </p:nvPicPr>
        <p:blipFill rotWithShape="1">
          <a:blip r:embed="rId3"/>
          <a:srcRect l="-718" r="-219"/>
          <a:stretch/>
        </p:blipFill>
        <p:spPr>
          <a:xfrm>
            <a:off x="2626013" y="1403915"/>
            <a:ext cx="6939975" cy="4585995"/>
          </a:xfrm>
          <a:prstGeom prst="rect">
            <a:avLst/>
          </a:prstGeom>
        </p:spPr>
      </p:pic>
    </p:spTree>
    <p:extLst>
      <p:ext uri="{BB962C8B-B14F-4D97-AF65-F5344CB8AC3E}">
        <p14:creationId xmlns:p14="http://schemas.microsoft.com/office/powerpoint/2010/main" val="1522604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Lifetime Prevalence of Mental Health Disorders</a:t>
            </a:r>
          </a:p>
        </p:txBody>
      </p:sp>
      <p:pic>
        <p:nvPicPr>
          <p:cNvPr id="7" name="Picture Placeholder 6" descr="A bar graph plots estimated lifetime prevalence as percentage from 0 to 60 in increments of 10 versus disorders. Any mental health disorder, 57%. Any substance abuse disorder, 35%. Any anxiety disorder, 31%. Any mood disorder, 21%. Schizophrenia and other psychoses, 0.4%."/>
          <p:cNvPicPr>
            <a:picLocks noGrp="1" noChangeAspect="1"/>
          </p:cNvPicPr>
          <p:nvPr>
            <p:ph type="pic" sz="quarter" idx="10"/>
          </p:nvPr>
        </p:nvPicPr>
        <p:blipFill rotWithShape="1">
          <a:blip r:embed="rId3"/>
          <a:srcRect l="-1990" t="490" r="-2197" b="-490"/>
          <a:stretch/>
        </p:blipFill>
        <p:spPr>
          <a:xfrm>
            <a:off x="3389634" y="1403915"/>
            <a:ext cx="5412732" cy="4585995"/>
          </a:xfrm>
          <a:prstGeom prst="rect">
            <a:avLst/>
          </a:prstGeom>
        </p:spPr>
      </p:pic>
    </p:spTree>
    <p:extLst>
      <p:ext uri="{BB962C8B-B14F-4D97-AF65-F5344CB8AC3E}">
        <p14:creationId xmlns:p14="http://schemas.microsoft.com/office/powerpoint/2010/main" val="1142633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734675" cy="672105"/>
          </a:xfrm>
        </p:spPr>
        <p:txBody>
          <a:bodyPr/>
          <a:lstStyle/>
          <a:p>
            <a:pPr algn="l"/>
            <a:r>
              <a:rPr lang="en-US" sz="3200" dirty="0"/>
              <a:t>Explaining Abnormal Behavior: Perspectives Revisited</a:t>
            </a:r>
          </a:p>
        </p:txBody>
      </p:sp>
      <p:pic>
        <p:nvPicPr>
          <p:cNvPr id="4" name="Picture Placeholder 3" descr="&quot;&quot;"/>
          <p:cNvPicPr>
            <a:picLocks noGrp="1" noChangeAspect="1"/>
          </p:cNvPicPr>
          <p:nvPr>
            <p:ph type="pic" sz="quarter" idx="10"/>
          </p:nvPr>
        </p:nvPicPr>
        <p:blipFill rotWithShape="1">
          <a:blip r:embed="rId3"/>
          <a:srcRect l="-1452" r="-1277"/>
          <a:stretch/>
        </p:blipFill>
        <p:spPr>
          <a:xfrm>
            <a:off x="2701861" y="1375340"/>
            <a:ext cx="7007350" cy="4585995"/>
          </a:xfrm>
          <a:prstGeom prst="rect">
            <a:avLst/>
          </a:prstGeom>
        </p:spPr>
      </p:pic>
    </p:spTree>
    <p:extLst>
      <p:ext uri="{BB962C8B-B14F-4D97-AF65-F5344CB8AC3E}">
        <p14:creationId xmlns:p14="http://schemas.microsoft.com/office/powerpoint/2010/main" val="4046964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The Structure of the </a:t>
            </a:r>
            <a:r>
              <a:rPr lang="en-US" i="1" dirty="0"/>
              <a:t>D</a:t>
            </a:r>
            <a:r>
              <a:rPr lang="en-US" sz="100" i="1" dirty="0"/>
              <a:t> </a:t>
            </a:r>
            <a:r>
              <a:rPr lang="en-US" i="1" dirty="0"/>
              <a:t>S</a:t>
            </a:r>
            <a:r>
              <a:rPr lang="en-US" sz="100" i="1" dirty="0"/>
              <a:t> </a:t>
            </a:r>
            <a:r>
              <a:rPr lang="en-US" i="1" dirty="0"/>
              <a:t>M</a:t>
            </a:r>
            <a:r>
              <a:rPr lang="en-US" dirty="0"/>
              <a:t> </a:t>
            </a:r>
            <a:r>
              <a:rPr lang="en-US" sz="2400" b="0" dirty="0"/>
              <a:t>(1 of 4)</a:t>
            </a:r>
          </a:p>
        </p:txBody>
      </p:sp>
      <p:sp>
        <p:nvSpPr>
          <p:cNvPr id="5" name="Text Placeholder 4"/>
          <p:cNvSpPr>
            <a:spLocks noGrp="1"/>
          </p:cNvSpPr>
          <p:nvPr>
            <p:ph type="body" sz="quarter" idx="17"/>
          </p:nvPr>
        </p:nvSpPr>
        <p:spPr/>
        <p:txBody>
          <a:bodyPr>
            <a:normAutofit/>
          </a:bodyPr>
          <a:lstStyle/>
          <a:p>
            <a:pPr marL="0" indent="0">
              <a:buNone/>
            </a:pPr>
            <a:r>
              <a:rPr lang="en-US" sz="2400" b="1" dirty="0"/>
              <a:t>TABLE 13.1</a:t>
            </a:r>
            <a:r>
              <a:rPr lang="en-US" sz="2400" dirty="0"/>
              <a:t> </a:t>
            </a:r>
            <a:r>
              <a:rPr lang="en-US" sz="2400" i="1" dirty="0"/>
              <a:t>D</a:t>
            </a:r>
            <a:r>
              <a:rPr lang="en-US" sz="100" i="1" dirty="0"/>
              <a:t> </a:t>
            </a:r>
            <a:r>
              <a:rPr lang="en-US" sz="2400" i="1" dirty="0"/>
              <a:t>S</a:t>
            </a:r>
            <a:r>
              <a:rPr lang="en-US" sz="100" i="1" dirty="0"/>
              <a:t> </a:t>
            </a:r>
            <a:r>
              <a:rPr lang="en-US" sz="2400" i="1" dirty="0"/>
              <a:t>M-5</a:t>
            </a:r>
            <a:r>
              <a:rPr lang="en-US" sz="2400" dirty="0"/>
              <a:t> Major Categories of Disorders</a:t>
            </a:r>
            <a:endParaRPr lang="en-IN" sz="2400" dirty="0"/>
          </a:p>
        </p:txBody>
      </p:sp>
      <p:graphicFrame>
        <p:nvGraphicFramePr>
          <p:cNvPr id="8" name="Table Placeholder 7" descr="Table is accessible to screenreaders"/>
          <p:cNvGraphicFramePr>
            <a:graphicFrameLocks noGrp="1"/>
          </p:cNvGraphicFramePr>
          <p:nvPr>
            <p:ph type="tbl" sz="quarter" idx="10"/>
            <p:extLst>
              <p:ext uri="{D42A27DB-BD31-4B8C-83A1-F6EECF244321}">
                <p14:modId xmlns:p14="http://schemas.microsoft.com/office/powerpoint/2010/main" val="687585310"/>
              </p:ext>
            </p:extLst>
          </p:nvPr>
        </p:nvGraphicFramePr>
        <p:xfrm>
          <a:off x="1359506" y="1953285"/>
          <a:ext cx="9472987" cy="4093413"/>
        </p:xfrm>
        <a:graphic>
          <a:graphicData uri="http://schemas.openxmlformats.org/drawingml/2006/table">
            <a:tbl>
              <a:tblPr firstRow="1" bandRow="1">
                <a:tableStyleId>{5940675A-B579-460E-94D1-54222C63F5DA}</a:tableStyleId>
              </a:tblPr>
              <a:tblGrid>
                <a:gridCol w="4618355">
                  <a:extLst>
                    <a:ext uri="{9D8B030D-6E8A-4147-A177-3AD203B41FA5}">
                      <a16:colId xmlns:a16="http://schemas.microsoft.com/office/drawing/2014/main" val="20000"/>
                    </a:ext>
                  </a:extLst>
                </a:gridCol>
                <a:gridCol w="4854632">
                  <a:extLst>
                    <a:ext uri="{9D8B030D-6E8A-4147-A177-3AD203B41FA5}">
                      <a16:colId xmlns:a16="http://schemas.microsoft.com/office/drawing/2014/main" val="20001"/>
                    </a:ext>
                  </a:extLst>
                </a:gridCol>
              </a:tblGrid>
              <a:tr h="313893">
                <a:tc>
                  <a:txBody>
                    <a:bodyPr/>
                    <a:lstStyle/>
                    <a:p>
                      <a:pPr algn="ctr"/>
                      <a:r>
                        <a:rPr lang="en-US" sz="1400" b="1" i="0" u="none" strike="noStrike" kern="1200" baseline="0" dirty="0">
                          <a:solidFill>
                            <a:srgbClr val="000000"/>
                          </a:solidFill>
                          <a:latin typeface="Arial" panose="020B0604020202020204" pitchFamily="34" charset="0"/>
                          <a:ea typeface="+mn-ea"/>
                          <a:cs typeface="Arial" panose="020B0604020202020204" pitchFamily="34" charset="0"/>
                        </a:rPr>
                        <a:t>Major Category</a:t>
                      </a:r>
                      <a:endParaRPr lang="en-US" sz="140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400" b="1" i="0" u="none" strike="noStrike" kern="1200" baseline="0" dirty="0">
                          <a:solidFill>
                            <a:srgbClr val="000000"/>
                          </a:solidFill>
                          <a:latin typeface="Arial" panose="020B0604020202020204" pitchFamily="34" charset="0"/>
                          <a:ea typeface="+mn-ea"/>
                          <a:cs typeface="Arial" panose="020B0604020202020204" pitchFamily="34" charset="0"/>
                        </a:rPr>
                        <a:t>Some Included Disorders</a:t>
                      </a:r>
                      <a:endParaRPr lang="en-US" sz="140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60973">
                <a:tc>
                  <a:txBody>
                    <a:bodyPr/>
                    <a:lstStyle/>
                    <a:p>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Neurodevelopmental Disorders</a:t>
                      </a:r>
                      <a:endParaRPr lang="en-US" sz="14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buClr>
                          <a:srgbClr val="000000"/>
                        </a:buClr>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Intellectual Disabilities</a:t>
                      </a:r>
                    </a:p>
                    <a:p>
                      <a:pPr marL="285750" indent="-285750">
                        <a:buClr>
                          <a:srgbClr val="000000"/>
                        </a:buClr>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Communication Disorders</a:t>
                      </a:r>
                    </a:p>
                    <a:p>
                      <a:pPr marL="285750" indent="-285750">
                        <a:buClr>
                          <a:srgbClr val="000000"/>
                        </a:buClr>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Autism Spectrum Disorders</a:t>
                      </a:r>
                    </a:p>
                    <a:p>
                      <a:pPr marL="285750" indent="-285750">
                        <a:buClr>
                          <a:srgbClr val="000000"/>
                        </a:buClr>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Attention-Deficit/Hyperactivity Disorder</a:t>
                      </a:r>
                    </a:p>
                    <a:p>
                      <a:pPr marL="285750" indent="-285750">
                        <a:buClr>
                          <a:srgbClr val="000000"/>
                        </a:buClr>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Specific Learning Disorder</a:t>
                      </a:r>
                    </a:p>
                    <a:p>
                      <a:pPr marL="285750" indent="-285750">
                        <a:buClr>
                          <a:srgbClr val="000000"/>
                        </a:buClr>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Motor Disorders</a:t>
                      </a:r>
                      <a:endParaRPr lang="en-US" sz="14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00830">
                <a:tc>
                  <a:txBody>
                    <a:bodyPr/>
                    <a:lstStyle/>
                    <a:p>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Schizophrenia Spectrum and Other Psychotic Disorders</a:t>
                      </a:r>
                      <a:endParaRPr lang="en-US" sz="14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Delusional Disorder</a:t>
                      </a:r>
                    </a:p>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Brief Psychotic Disorder</a:t>
                      </a:r>
                    </a:p>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Schizophrenia</a:t>
                      </a:r>
                    </a:p>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Schizoaffective Disorder</a:t>
                      </a:r>
                      <a:endParaRPr lang="en-US" sz="14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19185">
                <a:tc>
                  <a:txBody>
                    <a:bodyPr/>
                    <a:lstStyle/>
                    <a:p>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Bipolar and Related Disorders</a:t>
                      </a:r>
                      <a:endParaRPr lang="en-US" sz="14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Bipolar I Disorder</a:t>
                      </a:r>
                    </a:p>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Bipolar II Disorder</a:t>
                      </a:r>
                    </a:p>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Cyclothymic Disorder</a:t>
                      </a:r>
                      <a:endParaRPr lang="en-US" sz="14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19185">
                <a:tc>
                  <a:txBody>
                    <a:bodyPr/>
                    <a:lstStyle/>
                    <a:p>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Depressive Disorders</a:t>
                      </a:r>
                      <a:endParaRPr lang="en-US" sz="14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Major Depressive Disorder</a:t>
                      </a:r>
                    </a:p>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Persistent Depressive Disorder (Dysthymia)</a:t>
                      </a:r>
                    </a:p>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Premenstrual Dysphoric Disorder</a:t>
                      </a:r>
                      <a:endParaRPr lang="en-US" sz="14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15391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0839"/>
          </a:xfrm>
        </p:spPr>
        <p:txBody>
          <a:bodyPr/>
          <a:lstStyle/>
          <a:p>
            <a:pPr algn="l"/>
            <a:r>
              <a:rPr lang="en-US" dirty="0"/>
              <a:t>The Structure of the </a:t>
            </a:r>
            <a:r>
              <a:rPr lang="en-US" i="1" dirty="0"/>
              <a:t>D</a:t>
            </a:r>
            <a:r>
              <a:rPr lang="en-US" sz="100" i="1" dirty="0"/>
              <a:t> </a:t>
            </a:r>
            <a:r>
              <a:rPr lang="en-US" i="1" dirty="0"/>
              <a:t>S</a:t>
            </a:r>
            <a:r>
              <a:rPr lang="en-US" sz="100" i="1" dirty="0"/>
              <a:t> </a:t>
            </a:r>
            <a:r>
              <a:rPr lang="en-US" i="1" dirty="0"/>
              <a:t>M</a:t>
            </a:r>
            <a:r>
              <a:rPr lang="en-US" dirty="0"/>
              <a:t> </a:t>
            </a:r>
            <a:r>
              <a:rPr lang="en-US" sz="2400" b="0" dirty="0"/>
              <a:t>(2 of 4)</a:t>
            </a:r>
            <a:endParaRPr lang="en-US" dirty="0"/>
          </a:p>
        </p:txBody>
      </p:sp>
      <p:graphicFrame>
        <p:nvGraphicFramePr>
          <p:cNvPr id="8" name="Table Placeholder 7" descr="Table is accessible to screenreaders"/>
          <p:cNvGraphicFramePr>
            <a:graphicFrameLocks noGrp="1"/>
          </p:cNvGraphicFramePr>
          <p:nvPr>
            <p:ph type="tbl" sz="quarter" idx="10"/>
            <p:extLst>
              <p:ext uri="{D42A27DB-BD31-4B8C-83A1-F6EECF244321}">
                <p14:modId xmlns:p14="http://schemas.microsoft.com/office/powerpoint/2010/main" val="657542654"/>
              </p:ext>
            </p:extLst>
          </p:nvPr>
        </p:nvGraphicFramePr>
        <p:xfrm>
          <a:off x="1442720" y="1143000"/>
          <a:ext cx="9306560" cy="5120640"/>
        </p:xfrm>
        <a:graphic>
          <a:graphicData uri="http://schemas.openxmlformats.org/drawingml/2006/table">
            <a:tbl>
              <a:tblPr firstRow="1" bandRow="1">
                <a:tableStyleId>{5940675A-B579-460E-94D1-54222C63F5DA}</a:tableStyleId>
              </a:tblPr>
              <a:tblGrid>
                <a:gridCol w="4983942">
                  <a:extLst>
                    <a:ext uri="{9D8B030D-6E8A-4147-A177-3AD203B41FA5}">
                      <a16:colId xmlns:a16="http://schemas.microsoft.com/office/drawing/2014/main" val="20000"/>
                    </a:ext>
                  </a:extLst>
                </a:gridCol>
                <a:gridCol w="4322618">
                  <a:extLst>
                    <a:ext uri="{9D8B030D-6E8A-4147-A177-3AD203B41FA5}">
                      <a16:colId xmlns:a16="http://schemas.microsoft.com/office/drawing/2014/main" val="20001"/>
                    </a:ext>
                  </a:extLst>
                </a:gridCol>
              </a:tblGrid>
              <a:tr h="225136">
                <a:tc>
                  <a:txBody>
                    <a:bodyPr/>
                    <a:lstStyle/>
                    <a:p>
                      <a:pPr algn="ctr"/>
                      <a:r>
                        <a:rPr lang="en-US" sz="1400" b="1" i="0" u="none" strike="noStrike" kern="1200" baseline="0" dirty="0">
                          <a:solidFill>
                            <a:srgbClr val="000000"/>
                          </a:solidFill>
                          <a:latin typeface="Arial" panose="020B0604020202020204" pitchFamily="34" charset="0"/>
                          <a:ea typeface="+mn-ea"/>
                          <a:cs typeface="Arial" panose="020B0604020202020204" pitchFamily="34" charset="0"/>
                        </a:rPr>
                        <a:t>Major Category</a:t>
                      </a:r>
                      <a:endParaRPr lang="en-US" sz="140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400" b="1" i="0" u="none" strike="noStrike" kern="1200" baseline="0" dirty="0">
                          <a:solidFill>
                            <a:srgbClr val="000000"/>
                          </a:solidFill>
                          <a:latin typeface="Arial" panose="020B0604020202020204" pitchFamily="34" charset="0"/>
                          <a:ea typeface="+mn-ea"/>
                          <a:cs typeface="Arial" panose="020B0604020202020204" pitchFamily="34" charset="0"/>
                        </a:rPr>
                        <a:t>Some Included Disorders</a:t>
                      </a:r>
                      <a:endParaRPr lang="en-US" sz="140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55518">
                <a:tc>
                  <a:txBody>
                    <a:bodyPr/>
                    <a:lstStyle/>
                    <a:p>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Anxiety Disorders (see You Review, p. 561)</a:t>
                      </a:r>
                      <a:endParaRPr lang="en-US" sz="14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Separation Anxiety Disorder</a:t>
                      </a:r>
                    </a:p>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Social Anxiety Disorder (Social Phobia)</a:t>
                      </a:r>
                    </a:p>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Panic Disorder</a:t>
                      </a:r>
                    </a:p>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Generalized Anxiety Disorder</a:t>
                      </a:r>
                    </a:p>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Specific Phobia</a:t>
                      </a:r>
                      <a:endParaRPr lang="en-US" sz="14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40327">
                <a:tc>
                  <a:txBody>
                    <a:bodyPr/>
                    <a:lstStyle/>
                    <a:p>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Obsessive-Compulsive and Related Disorders (see You Review, p. 561)</a:t>
                      </a:r>
                      <a:endParaRPr lang="en-US" sz="14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Obsessive-Compulsive Disorder</a:t>
                      </a:r>
                    </a:p>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Body Dysmorphic Disorder</a:t>
                      </a:r>
                    </a:p>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Hoarding Disorder</a:t>
                      </a:r>
                      <a:endParaRPr lang="en-US" sz="14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0327">
                <a:tc>
                  <a:txBody>
                    <a:bodyPr/>
                    <a:lstStyle/>
                    <a:p>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Trauma- and Stressor-Related</a:t>
                      </a:r>
                    </a:p>
                    <a:p>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Disorders (see You Review, p. 561)</a:t>
                      </a:r>
                      <a:endParaRPr lang="en-US" sz="14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Reactive Attachment Disorder</a:t>
                      </a:r>
                    </a:p>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Posttraumatic Stress Disorder</a:t>
                      </a:r>
                    </a:p>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Acute Stress Disorder</a:t>
                      </a:r>
                      <a:endParaRPr lang="en-US" sz="14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40327">
                <a:tc>
                  <a:txBody>
                    <a:bodyPr/>
                    <a:lstStyle/>
                    <a:p>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Dissociative Disorders</a:t>
                      </a:r>
                    </a:p>
                    <a:p>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(see Table 13.2, p. 564)</a:t>
                      </a:r>
                      <a:endParaRPr lang="en-US" sz="14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Dissociative Identity Disorder</a:t>
                      </a:r>
                    </a:p>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Dissociative Amnesia</a:t>
                      </a:r>
                    </a:p>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Depersonalization/Derealization Disorder</a:t>
                      </a:r>
                      <a:endParaRPr lang="en-US" sz="14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40327">
                <a:tc>
                  <a:txBody>
                    <a:bodyPr/>
                    <a:lstStyle/>
                    <a:p>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Somatic Symptom and Related</a:t>
                      </a:r>
                    </a:p>
                    <a:p>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Disorders (see Table 13.3, p. 566)</a:t>
                      </a:r>
                      <a:endParaRPr lang="en-US" sz="14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Somatic Symptom Disorder</a:t>
                      </a:r>
                    </a:p>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Conversion Disorder</a:t>
                      </a:r>
                    </a:p>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Illness Anxiety Disorder</a:t>
                      </a:r>
                      <a:endParaRPr lang="en-US" sz="14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40327">
                <a:tc>
                  <a:txBody>
                    <a:bodyPr/>
                    <a:lstStyle/>
                    <a:p>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Feeding and Eating Disorders</a:t>
                      </a:r>
                    </a:p>
                    <a:p>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(see Chapter 5)</a:t>
                      </a:r>
                      <a:endParaRPr lang="en-US" sz="14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Rumination Disorder</a:t>
                      </a:r>
                    </a:p>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Anorexia Nervosa</a:t>
                      </a:r>
                    </a:p>
                    <a:p>
                      <a:pPr marL="285750" indent="-285750">
                        <a:buFont typeface="Arial" panose="020B0604020202020204" pitchFamily="34" charset="0"/>
                        <a:buChar char="•"/>
                      </a:pPr>
                      <a:r>
                        <a:rPr lang="en-US" sz="1400" b="0" i="0" u="none" strike="noStrike" kern="1200" baseline="0" dirty="0">
                          <a:solidFill>
                            <a:srgbClr val="000000"/>
                          </a:solidFill>
                          <a:latin typeface="Arial" panose="020B0604020202020204" pitchFamily="34" charset="0"/>
                          <a:ea typeface="+mn-ea"/>
                          <a:cs typeface="Arial" panose="020B0604020202020204" pitchFamily="34" charset="0"/>
                        </a:rPr>
                        <a:t>Bulimia Nervosa</a:t>
                      </a:r>
                      <a:endParaRPr lang="en-US" sz="14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0182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The Structure of the </a:t>
            </a:r>
            <a:r>
              <a:rPr lang="en-US" i="1" dirty="0"/>
              <a:t>D</a:t>
            </a:r>
            <a:r>
              <a:rPr lang="en-US" sz="100" i="1" dirty="0"/>
              <a:t> </a:t>
            </a:r>
            <a:r>
              <a:rPr lang="en-US" i="1" dirty="0"/>
              <a:t>S</a:t>
            </a:r>
            <a:r>
              <a:rPr lang="en-US" sz="100" i="1" dirty="0"/>
              <a:t> </a:t>
            </a:r>
            <a:r>
              <a:rPr lang="en-US" i="1" dirty="0"/>
              <a:t>M</a:t>
            </a:r>
            <a:r>
              <a:rPr lang="en-US" dirty="0"/>
              <a:t> </a:t>
            </a:r>
            <a:r>
              <a:rPr lang="en-US" sz="2400" b="0" dirty="0"/>
              <a:t>(3 of 4)</a:t>
            </a:r>
            <a:endParaRPr lang="en-US" dirty="0"/>
          </a:p>
        </p:txBody>
      </p:sp>
      <p:graphicFrame>
        <p:nvGraphicFramePr>
          <p:cNvPr id="5" name="Table Placeholder 4" descr="Table is accessible to screenreaders"/>
          <p:cNvGraphicFramePr>
            <a:graphicFrameLocks noGrp="1"/>
          </p:cNvGraphicFramePr>
          <p:nvPr>
            <p:ph type="tbl" sz="quarter" idx="10"/>
            <p:extLst>
              <p:ext uri="{D42A27DB-BD31-4B8C-83A1-F6EECF244321}">
                <p14:modId xmlns:p14="http://schemas.microsoft.com/office/powerpoint/2010/main" val="3594317290"/>
              </p:ext>
            </p:extLst>
          </p:nvPr>
        </p:nvGraphicFramePr>
        <p:xfrm>
          <a:off x="2032000" y="1295401"/>
          <a:ext cx="8128000" cy="4785360"/>
        </p:xfrm>
        <a:graphic>
          <a:graphicData uri="http://schemas.openxmlformats.org/drawingml/2006/table">
            <a:tbl>
              <a:tblPr firstRow="1" bandRow="1">
                <a:tableStyleId>{5940675A-B579-460E-94D1-54222C63F5DA}</a:tableStyleId>
              </a:tblPr>
              <a:tblGrid>
                <a:gridCol w="3072015">
                  <a:extLst>
                    <a:ext uri="{9D8B030D-6E8A-4147-A177-3AD203B41FA5}">
                      <a16:colId xmlns:a16="http://schemas.microsoft.com/office/drawing/2014/main" val="20000"/>
                    </a:ext>
                  </a:extLst>
                </a:gridCol>
                <a:gridCol w="5055985">
                  <a:extLst>
                    <a:ext uri="{9D8B030D-6E8A-4147-A177-3AD203B41FA5}">
                      <a16:colId xmlns:a16="http://schemas.microsoft.com/office/drawing/2014/main" val="20001"/>
                    </a:ext>
                  </a:extLst>
                </a:gridCol>
              </a:tblGrid>
              <a:tr h="308986">
                <a:tc>
                  <a:txBody>
                    <a:bodyPr/>
                    <a:lstStyle/>
                    <a:p>
                      <a:pPr algn="ctr"/>
                      <a:r>
                        <a:rPr lang="en-US" sz="1600" b="1" i="0" u="none" strike="noStrike" kern="1200" baseline="0" dirty="0">
                          <a:solidFill>
                            <a:srgbClr val="000000"/>
                          </a:solidFill>
                          <a:latin typeface="Arial" panose="020B0604020202020204" pitchFamily="34" charset="0"/>
                          <a:ea typeface="+mn-ea"/>
                          <a:cs typeface="Arial" panose="020B0604020202020204" pitchFamily="34" charset="0"/>
                        </a:rPr>
                        <a:t>Major Category</a:t>
                      </a:r>
                      <a:endParaRPr lang="en-US" sz="160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b="1" i="0" u="none" strike="noStrike" kern="1200" baseline="0" dirty="0">
                          <a:solidFill>
                            <a:srgbClr val="000000"/>
                          </a:solidFill>
                          <a:latin typeface="Arial" panose="020B0604020202020204" pitchFamily="34" charset="0"/>
                          <a:ea typeface="+mn-ea"/>
                          <a:cs typeface="Arial" panose="020B0604020202020204" pitchFamily="34" charset="0"/>
                        </a:rPr>
                        <a:t>Some Included Disorders</a:t>
                      </a:r>
                      <a:endParaRPr lang="en-US" sz="160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33703">
                <a:tc>
                  <a:txBody>
                    <a:bodyPr/>
                    <a:lstStyle/>
                    <a:p>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Elimination Disorders</a:t>
                      </a:r>
                      <a:endParaRPr lang="en-US" sz="16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Enuresis</a:t>
                      </a:r>
                    </a:p>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Encopresis</a:t>
                      </a:r>
                      <a:endParaRPr lang="en-US" sz="16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58420">
                <a:tc>
                  <a:txBody>
                    <a:bodyPr/>
                    <a:lstStyle/>
                    <a:p>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Sleep-Wake Disorders</a:t>
                      </a:r>
                    </a:p>
                    <a:p>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(see Chapter 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Insomnia Disorder</a:t>
                      </a:r>
                    </a:p>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Central Sleep Apnea</a:t>
                      </a:r>
                    </a:p>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Restless Legs Syndrome</a:t>
                      </a:r>
                      <a:endParaRPr lang="en-US" sz="16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58420">
                <a:tc>
                  <a:txBody>
                    <a:bodyPr/>
                    <a:lstStyle/>
                    <a:p>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Sexual Dysfunctions</a:t>
                      </a:r>
                      <a:endParaRPr lang="en-US" sz="16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Erectile Disorder</a:t>
                      </a:r>
                    </a:p>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Female Orgasmic Disorder</a:t>
                      </a:r>
                    </a:p>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Genito-Pelvic Pain/Penetration Disorder</a:t>
                      </a:r>
                      <a:endParaRPr lang="en-US" sz="16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8986">
                <a:tc>
                  <a:txBody>
                    <a:bodyPr/>
                    <a:lstStyle/>
                    <a:p>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Gender Dysphoria</a:t>
                      </a:r>
                      <a:endParaRPr lang="en-US" sz="16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Gender Dysphoria</a:t>
                      </a:r>
                      <a:endParaRPr lang="en-US" sz="16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58420">
                <a:tc>
                  <a:txBody>
                    <a:bodyPr/>
                    <a:lstStyle/>
                    <a:p>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Disruptive, Impulse-Control, and Conduct Disorders</a:t>
                      </a:r>
                      <a:endParaRPr lang="en-US" sz="16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Oppositional Defiant Disorder</a:t>
                      </a:r>
                    </a:p>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Conduct Disorder</a:t>
                      </a:r>
                    </a:p>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Kleptomania</a:t>
                      </a:r>
                      <a:endParaRPr lang="en-US" sz="16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83138">
                <a:tc>
                  <a:txBody>
                    <a:bodyPr/>
                    <a:lstStyle/>
                    <a:p>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Substance-Related and Addictive Disorders (see Chapter 4)</a:t>
                      </a:r>
                      <a:endParaRPr lang="en-US" sz="16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Alcohol-Related Disorders</a:t>
                      </a:r>
                    </a:p>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Opioid-Related Disorders</a:t>
                      </a:r>
                    </a:p>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Stimulant-Related Disorders</a:t>
                      </a:r>
                    </a:p>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Gambling Disorder</a:t>
                      </a:r>
                      <a:endParaRPr lang="en-US" sz="16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941607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The Structure of the </a:t>
            </a:r>
            <a:r>
              <a:rPr lang="en-US" i="1" dirty="0"/>
              <a:t>D</a:t>
            </a:r>
            <a:r>
              <a:rPr lang="en-US" sz="100" i="1" dirty="0"/>
              <a:t> </a:t>
            </a:r>
            <a:r>
              <a:rPr lang="en-US" i="1" dirty="0"/>
              <a:t>S</a:t>
            </a:r>
            <a:r>
              <a:rPr lang="en-US" sz="100" i="1" dirty="0"/>
              <a:t> </a:t>
            </a:r>
            <a:r>
              <a:rPr lang="en-US" i="1" dirty="0"/>
              <a:t>M</a:t>
            </a:r>
            <a:r>
              <a:rPr lang="en-US" dirty="0"/>
              <a:t> </a:t>
            </a:r>
            <a:r>
              <a:rPr lang="en-US" sz="2400" b="0" dirty="0"/>
              <a:t>(4 of 4)</a:t>
            </a:r>
          </a:p>
        </p:txBody>
      </p:sp>
      <p:graphicFrame>
        <p:nvGraphicFramePr>
          <p:cNvPr id="6" name="Table Placeholder 5" descr="Table is accessible to screenreaders"/>
          <p:cNvGraphicFramePr>
            <a:graphicFrameLocks noGrp="1"/>
          </p:cNvGraphicFramePr>
          <p:nvPr>
            <p:ph type="tbl" sz="quarter" idx="10"/>
            <p:extLst>
              <p:ext uri="{D42A27DB-BD31-4B8C-83A1-F6EECF244321}">
                <p14:modId xmlns:p14="http://schemas.microsoft.com/office/powerpoint/2010/main" val="295889356"/>
              </p:ext>
            </p:extLst>
          </p:nvPr>
        </p:nvGraphicFramePr>
        <p:xfrm>
          <a:off x="2032000" y="1338263"/>
          <a:ext cx="8128000" cy="3210560"/>
        </p:xfrm>
        <a:graphic>
          <a:graphicData uri="http://schemas.openxmlformats.org/drawingml/2006/table">
            <a:tbl>
              <a:tblPr firstRow="1" bandRow="1">
                <a:tableStyleId>{5940675A-B579-460E-94D1-54222C63F5DA}</a:tableStyleId>
              </a:tblPr>
              <a:tblGrid>
                <a:gridCol w="3072015">
                  <a:extLst>
                    <a:ext uri="{9D8B030D-6E8A-4147-A177-3AD203B41FA5}">
                      <a16:colId xmlns:a16="http://schemas.microsoft.com/office/drawing/2014/main" val="20000"/>
                    </a:ext>
                  </a:extLst>
                </a:gridCol>
                <a:gridCol w="5055985">
                  <a:extLst>
                    <a:ext uri="{9D8B030D-6E8A-4147-A177-3AD203B41FA5}">
                      <a16:colId xmlns:a16="http://schemas.microsoft.com/office/drawing/2014/main" val="20001"/>
                    </a:ext>
                  </a:extLst>
                </a:gridCol>
              </a:tblGrid>
              <a:tr h="370840">
                <a:tc>
                  <a:txBody>
                    <a:bodyPr/>
                    <a:lstStyle/>
                    <a:p>
                      <a:pPr algn="ctr"/>
                      <a:r>
                        <a:rPr lang="en-US" sz="1600" b="1" i="0" u="none" strike="noStrike" kern="1200" baseline="0" dirty="0">
                          <a:solidFill>
                            <a:srgbClr val="000000"/>
                          </a:solidFill>
                          <a:latin typeface="Arial" panose="020B0604020202020204" pitchFamily="34" charset="0"/>
                          <a:ea typeface="+mn-ea"/>
                          <a:cs typeface="Arial" panose="020B0604020202020204" pitchFamily="34" charset="0"/>
                        </a:rPr>
                        <a:t>Major Category</a:t>
                      </a:r>
                      <a:endParaRPr lang="en-US" sz="160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b="1" i="0" u="none" strike="noStrike" kern="1200" baseline="0" dirty="0">
                          <a:solidFill>
                            <a:srgbClr val="000000"/>
                          </a:solidFill>
                          <a:latin typeface="Arial" panose="020B0604020202020204" pitchFamily="34" charset="0"/>
                          <a:ea typeface="+mn-ea"/>
                          <a:cs typeface="Arial" panose="020B0604020202020204" pitchFamily="34" charset="0"/>
                        </a:rPr>
                        <a:t>Some Included Disorders</a:t>
                      </a:r>
                      <a:endParaRPr lang="en-US" sz="160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Neurocognitive Disorders</a:t>
                      </a:r>
                      <a:endParaRPr lang="en-US" sz="16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Delirium</a:t>
                      </a:r>
                    </a:p>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Major and Mild Neurocognitive Disorders</a:t>
                      </a:r>
                      <a:endParaRPr lang="en-US" sz="16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Personality Disorders (see Table 13.4, p. 583)</a:t>
                      </a:r>
                      <a:endParaRPr lang="en-US" sz="16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Paranoid Personality Disorder</a:t>
                      </a:r>
                    </a:p>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Antisocial Personality Disorder</a:t>
                      </a:r>
                    </a:p>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Borderline Personality Disorder</a:t>
                      </a:r>
                    </a:p>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Unspecified Personality Disorder</a:t>
                      </a:r>
                      <a:endParaRPr lang="en-US" sz="16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Paraphilic Disorders</a:t>
                      </a:r>
                      <a:endParaRPr lang="en-US" sz="16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Voyeuristic Disorder</a:t>
                      </a:r>
                    </a:p>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Fetishistic Disorder</a:t>
                      </a:r>
                    </a:p>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Sexual Sadism Disorder</a:t>
                      </a:r>
                      <a:endParaRPr lang="en-US" sz="16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Other Mental Disorders</a:t>
                      </a:r>
                      <a:endParaRPr lang="en-US" sz="16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b="0" i="0" u="none" strike="noStrike" kern="1200" baseline="0" dirty="0">
                          <a:solidFill>
                            <a:srgbClr val="000000"/>
                          </a:solidFill>
                          <a:latin typeface="Arial" panose="020B0604020202020204" pitchFamily="34" charset="0"/>
                          <a:ea typeface="+mn-ea"/>
                          <a:cs typeface="Arial" panose="020B0604020202020204" pitchFamily="34" charset="0"/>
                        </a:rPr>
                        <a:t>Unspecified Mental Disorder</a:t>
                      </a:r>
                      <a:endParaRPr lang="en-US" sz="1600" dirty="0">
                        <a:solidFill>
                          <a:srgbClr val="000000"/>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Text Placeholder 4"/>
          <p:cNvSpPr>
            <a:spLocks noGrp="1"/>
          </p:cNvSpPr>
          <p:nvPr>
            <p:ph type="body" sz="quarter" idx="17"/>
          </p:nvPr>
        </p:nvSpPr>
        <p:spPr>
          <a:xfrm>
            <a:off x="719137" y="5039069"/>
            <a:ext cx="10753725" cy="571156"/>
          </a:xfrm>
        </p:spPr>
        <p:txBody>
          <a:bodyPr>
            <a:normAutofit/>
          </a:bodyPr>
          <a:lstStyle/>
          <a:p>
            <a:pPr marL="0" indent="0">
              <a:buNone/>
            </a:pPr>
            <a:r>
              <a:rPr lang="en-US" sz="1800" dirty="0"/>
              <a:t>Source: Reprinted with permission from the </a:t>
            </a:r>
            <a:r>
              <a:rPr lang="en-US" sz="1800" i="1" dirty="0"/>
              <a:t>Diagnostic and Statistical Manual of Mental Disorders, Fifth Edition</a:t>
            </a:r>
            <a:r>
              <a:rPr lang="en-US" sz="1800" dirty="0"/>
              <a:t>, Copyright 2013. American Psychiatric Association.</a:t>
            </a:r>
            <a:endParaRPr lang="en-IN" sz="1800" dirty="0"/>
          </a:p>
        </p:txBody>
      </p:sp>
    </p:spTree>
    <p:extLst>
      <p:ext uri="{BB962C8B-B14F-4D97-AF65-F5344CB8AC3E}">
        <p14:creationId xmlns:p14="http://schemas.microsoft.com/office/powerpoint/2010/main" val="1768119016"/>
      </p:ext>
    </p:extLst>
  </p:cSld>
  <p:clrMapOvr>
    <a:masterClrMapping/>
  </p:clrMapOvr>
</p:sld>
</file>

<file path=ppt/theme/theme1.xml><?xml version="1.0" encoding="utf-8"?>
<a:theme xmlns:a="http://schemas.openxmlformats.org/drawingml/2006/main" name="Office Theme">
  <a:themeElements>
    <a:clrScheme name="Custom 1">
      <a:dk1>
        <a:srgbClr val="011892"/>
      </a:dk1>
      <a:lt1>
        <a:srgbClr val="FFFFFF"/>
      </a:lt1>
      <a:dk2>
        <a:srgbClr val="006198"/>
      </a:dk2>
      <a:lt2>
        <a:srgbClr val="E7E6E6"/>
      </a:lt2>
      <a:accent1>
        <a:srgbClr val="0098D4"/>
      </a:accent1>
      <a:accent2>
        <a:srgbClr val="00B7E6"/>
      </a:accent2>
      <a:accent3>
        <a:srgbClr val="81CFEC"/>
      </a:accent3>
      <a:accent4>
        <a:srgbClr val="E8255F"/>
      </a:accent4>
      <a:accent5>
        <a:srgbClr val="FF6300"/>
      </a:accent5>
      <a:accent6>
        <a:srgbClr val="F5B600"/>
      </a:accent6>
      <a:hlink>
        <a:srgbClr val="00B7E6"/>
      </a:hlink>
      <a:folHlink>
        <a:srgbClr val="0098D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effectLst/>
      </a:spPr>
      <a:bodyPr wrap="square" lIns="0" tIns="0" rIns="0" rtlCol="0" anchor="b">
        <a:spAutoFit/>
      </a:bodyPr>
      <a:lstStyle>
        <a:defPPr>
          <a:defRPr sz="200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1" id="{276F6C23-6457-4163-906F-9FD71B1D340C}" vid="{9A4A37B5-06EA-4573-8274-FD94E47E4E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5D52E595BC2A47A3DCA88123D2A30D" ma:contentTypeVersion="35" ma:contentTypeDescription="Create a new document." ma:contentTypeScope="" ma:versionID="4c660e2e17d3ab93da6a423d8c1d122d">
  <xsd:schema xmlns:xsd="http://www.w3.org/2001/XMLSchema" xmlns:xs="http://www.w3.org/2001/XMLSchema" xmlns:p="http://schemas.microsoft.com/office/2006/metadata/properties" xmlns:ns2="a4d2ff27-a226-42e2-a79e-c1ae662d212e" xmlns:ns3="f856fc18-c0f7-462c-a53d-fc2610d0c4c8" xmlns:ns4="a3520c62-91d1-4715-93cb-6b6cc6733a1f" targetNamespace="http://schemas.microsoft.com/office/2006/metadata/properties" ma:root="true" ma:fieldsID="59feb48a41e2f3269242cbc893d6fc9a" ns2:_="" ns3:_="" ns4:_="">
    <xsd:import namespace="a4d2ff27-a226-42e2-a79e-c1ae662d212e"/>
    <xsd:import namespace="f856fc18-c0f7-462c-a53d-fc2610d0c4c8"/>
    <xsd:import namespace="a3520c62-91d1-4715-93cb-6b6cc6733a1f"/>
    <xsd:element name="properties">
      <xsd:complexType>
        <xsd:sequence>
          <xsd:element name="documentManagement">
            <xsd:complexType>
              <xsd:all>
                <xsd:element ref="ns2:Description0" minOccurs="0"/>
                <xsd:element ref="ns3:Review_x0020_Notes" minOccurs="0"/>
                <xsd:element ref="ns3:Source_x0020_File_x0020_Only" minOccurs="0"/>
                <xsd:element ref="ns3:SPM_x0020_Definitions_x0020_Doc" minOccurs="0"/>
                <xsd:element ref="ns3:Also_x0020_on_x0020_Doc_x0020_Center" minOccurs="0"/>
                <xsd:element ref="ns3:E2E" minOccurs="0"/>
                <xsd:element ref="ns3:Function" minOccurs="0"/>
                <xsd:element ref="ns3:Topic2" minOccurs="0"/>
                <xsd:element ref="ns3:Sub_x002d_Topic2" minOccurs="0"/>
                <xsd:element ref="ns3:Current_x0020_Vrs_x002e__x0020_Date" minOccurs="0"/>
                <xsd:element ref="ns3:Owner" minOccurs="0"/>
                <xsd:element ref="ns3:Doc_x0020_Type2" minOccurs="0"/>
                <xsd:element ref="ns3:_x0031_e_x0020_Audience" minOccurs="0"/>
                <xsd:element ref="ns3:Product_x0020_Delivery_x0020_Format" minOccurs="0"/>
                <xsd:element ref="ns3:Product_x0020_Type_x0028_s_x0029_" minOccurs="0"/>
                <xsd:element ref="ns3:System_x0028_s_x0029_" minOccurs="0"/>
                <xsd:element ref="ns3:Software" minOccurs="0"/>
                <xsd:element ref="ns3:Screen" minOccurs="0"/>
                <xsd:element ref="ns3:Component_x0028_s_x0029_" minOccurs="0"/>
                <xsd:element ref="ns4:_dlc_DocIdUrl" minOccurs="0"/>
                <xsd:element ref="ns4:_dlc_DocId" minOccurs="0"/>
                <xsd:element ref="ns4:_dlc_DocIdPersistId" minOccurs="0"/>
                <xsd:element ref="ns3:Portfoli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d2ff27-a226-42e2-a79e-c1ae662d212e" elementFormDefault="qualified">
    <xsd:import namespace="http://schemas.microsoft.com/office/2006/documentManagement/types"/>
    <xsd:import namespace="http://schemas.microsoft.com/office/infopath/2007/PartnerControls"/>
    <xsd:element name="Description0" ma:index="2" nillable="true" ma:displayName="Description" ma:internalName="Description0">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856fc18-c0f7-462c-a53d-fc2610d0c4c8" elementFormDefault="qualified">
    <xsd:import namespace="http://schemas.microsoft.com/office/2006/documentManagement/types"/>
    <xsd:import namespace="http://schemas.microsoft.com/office/infopath/2007/PartnerControls"/>
    <xsd:element name="Review_x0020_Notes" ma:index="3" nillable="true" ma:displayName="Review Notes" ma:internalName="Review_x0020_Notes">
      <xsd:simpleType>
        <xsd:restriction base="dms:Text">
          <xsd:maxLength value="255"/>
        </xsd:restriction>
      </xsd:simpleType>
    </xsd:element>
    <xsd:element name="Source_x0020_File_x0020_Only" ma:index="4" nillable="true" ma:displayName="Source File Only" ma:default="0" ma:internalName="Source_x0020_File_x0020_Only">
      <xsd:simpleType>
        <xsd:restriction base="dms:Boolean"/>
      </xsd:simpleType>
    </xsd:element>
    <xsd:element name="SPM_x0020_Definitions_x0020_Doc" ma:index="5" nillable="true" ma:displayName="SPM Definitions Doc" ma:default="0" ma:description="Documents that are referenced in scales vendor pricing definition documentation." ma:internalName="SPM_x0020_Definitions_x0020_Doc">
      <xsd:simpleType>
        <xsd:restriction base="dms:Boolean"/>
      </xsd:simpleType>
    </xsd:element>
    <xsd:element name="Also_x0020_on_x0020_Doc_x0020_Center" ma:index="6" nillable="true" ma:displayName="Shared Doc" ma:default="0" ma:internalName="Also_x0020_on_x0020_Doc_x0020_Center">
      <xsd:simpleType>
        <xsd:restriction base="dms:Boolean"/>
      </xsd:simpleType>
    </xsd:element>
    <xsd:element name="E2E" ma:index="7" nillable="true" ma:displayName="Outsourced Services" ma:default="0" ma:internalName="E2E">
      <xsd:simpleType>
        <xsd:restriction base="dms:Boolean"/>
      </xsd:simpleType>
    </xsd:element>
    <xsd:element name="Function" ma:index="8" nillable="true" ma:displayName="Function" ma:format="Dropdown" ma:internalName="Function">
      <xsd:simpleType>
        <xsd:restriction base="dms:Choice">
          <xsd:enumeration value="Product Setup"/>
          <xsd:enumeration value="Asset Selection"/>
          <xsd:enumeration value="Product Funding"/>
          <xsd:enumeration value="Content Authoring"/>
          <xsd:enumeration value="Content Development"/>
          <xsd:enumeration value="Content Design"/>
          <xsd:enumeration value="Content Clearance"/>
          <xsd:enumeration value="Content Production"/>
          <xsd:enumeration value="Project Management"/>
          <xsd:enumeration value="Content Finalization"/>
          <xsd:enumeration value="Product Closeout Activities"/>
          <xsd:enumeration value="Content Revision and Reprint"/>
          <xsd:enumeration value="General Reference"/>
        </xsd:restriction>
      </xsd:simpleType>
    </xsd:element>
    <xsd:element name="Topic2" ma:index="9" nillable="true" ma:displayName="Topic" ma:format="Dropdown" ma:internalName="Topic2">
      <xsd:simpleType>
        <xsd:restriction base="dms:Choice">
          <xsd:enumeration value="Managing Files"/>
          <xsd:enumeration value="Managing Quality and Compliance"/>
          <xsd:enumeration value="Managing Partners"/>
          <xsd:enumeration value="Managing Data"/>
          <xsd:enumeration value="Managing Budgets"/>
          <xsd:enumeration value="Managing Content Creation"/>
          <xsd:enumeration value="Other (Admin, Tools, Resources)"/>
        </xsd:restriction>
      </xsd:simpleType>
    </xsd:element>
    <xsd:element name="Sub_x002d_Topic2" ma:index="10" nillable="true" ma:displayName="Sub-Topic" ma:format="Dropdown" ma:internalName="Sub_x002d_Topic2">
      <xsd:simpleType>
        <xsd:restriction base="dms:Choice">
          <xsd:enumeration value="--MANAGING FILES--"/>
          <xsd:enumeration value="Archiving/File Sharing"/>
          <xsd:enumeration value="Automation"/>
          <xsd:enumeration value="Composition Standards"/>
          <xsd:enumeration value="File Approval"/>
          <xsd:enumeration value="File Certification"/>
          <xsd:enumeration value="File Delivery to Printer"/>
          <xsd:enumeration value="File Naming"/>
          <xsd:enumeration value="File Setup"/>
          <xsd:enumeration value="Format Conversion"/>
          <xsd:enumeration value="In-Prod Deliverables"/>
          <xsd:enumeration value="Page Proofs"/>
          <xsd:enumeration value="Print On Demand"/>
          <xsd:enumeration value="Printer Proofs"/>
          <xsd:enumeration value="Routing for Transmittal/Review"/>
          <xsd:enumeration value="Watermarking"/>
          <xsd:enumeration value="Word Downloads"/>
          <xsd:enumeration value="--MANAGING QUALITY &amp; COMPLIANCE--"/>
          <xsd:enumeration value="Alt text"/>
          <xsd:enumeration value="Assessments"/>
          <xsd:enumeration value="Branding"/>
          <xsd:enumeration value="Copyediting"/>
          <xsd:enumeration value="Copyright Lines and License Agreements"/>
          <xsd:enumeration value="Credit Line Placement"/>
          <xsd:enumeration value="CXX Processing"/>
          <xsd:enumeration value="CenDoc"/>
          <xsd:enumeration value="Design &amp; Semantic Coding"/>
          <xsd:enumeration value="Indexing"/>
          <xsd:enumeration value="Proofreading/QA"/>
          <xsd:enumeration value="Systems Testing"/>
          <xsd:enumeration value="--MANAGING PARTNERS--"/>
          <xsd:enumeration value="Author Communication"/>
          <xsd:enumeration value="Contact Lists"/>
          <xsd:enumeration value="Outsourced Services"/>
          <xsd:enumeration value="Escalation"/>
          <xsd:enumeration value="Project Team"/>
          <xsd:enumeration value="Vendor Assignments"/>
          <xsd:enumeration value="Vendor Communication"/>
          <xsd:enumeration value="Vendor Start Up"/>
          <xsd:enumeration value="Vendor Tracking"/>
          <xsd:enumeration value="--MANAGING DATA--"/>
          <xsd:enumeration value="Asset  Metadata"/>
          <xsd:enumeration value="Attachments"/>
          <xsd:enumeration value="Close-Out Materials"/>
          <xsd:enumeration value="Dashboard"/>
          <xsd:enumeration value="Data Integrity"/>
          <xsd:enumeration value="Meetings"/>
          <xsd:enumeration value="Order/Print Management"/>
          <xsd:enumeration value="Product Setup"/>
          <xsd:enumeration value="Schedules"/>
          <xsd:enumeration value="Specifications"/>
          <xsd:enumeration value="--MANAGING BUDGETS--"/>
          <xsd:enumeration value="Charge-Back Tracking"/>
          <xsd:enumeration value="Invoice Processing"/>
          <xsd:enumeration value="Plate &amp; Plate Wizard"/>
          <xsd:enumeration value="Purchase Orders"/>
          <xsd:enumeration value="Time Entry"/>
          <xsd:enumeration value="--MANAGING CONTENT CREATION--"/>
          <xsd:enumeration value="Approved Content Providers"/>
          <xsd:enumeration value="Art Manuscript / Logs"/>
          <xsd:enumeration value="Author Contract"/>
          <xsd:enumeration value="Content Authoring"/>
          <xsd:enumeration value="Content Design"/>
          <xsd:enumeration value="Content Development"/>
          <xsd:enumeration value="CXX Submission"/>
          <xsd:enumeration value="--OTHER: ADMIN/TOOLS/RESOURCES--"/>
          <xsd:enumeration value="Book Requests / Sample Copies"/>
          <xsd:enumeration value="Carts Request Form"/>
          <xsd:enumeration value="Codes &amp; Standard IDs"/>
          <xsd:enumeration value="Document Management *"/>
          <xsd:enumeration value="Other"/>
          <xsd:enumeration value="Shipping (Hardcopy)"/>
          <xsd:enumeration value="Tips &amp; Tricks *"/>
        </xsd:restriction>
      </xsd:simpleType>
    </xsd:element>
    <xsd:element name="Current_x0020_Vrs_x002e__x0020_Date" ma:index="11" nillable="true" ma:displayName="Current Vrs. Date" ma:format="DateOnly" ma:internalName="Current_x0020_Vrs_x002e__x0020_Date">
      <xsd:simpleType>
        <xsd:restriction base="dms:DateTime"/>
      </xsd:simpleType>
    </xsd:element>
    <xsd:element name="Owner" ma:index="12" nillable="true" ma:displayName="Owner" ma:description="Owner of this document" ma:list="UserInfo" ma:SearchPeopleOnly="false" ma:SharePointGroup="0" ma:internalName="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_x0020_Type2" ma:index="13" nillable="true" ma:displayName="Doc Type" ma:format="Dropdown" ma:internalName="Doc_x0020_Type2">
      <xsd:simpleType>
        <xsd:restriction base="dms:Choice">
          <xsd:enumeration value="Application File"/>
          <xsd:enumeration value="Calculator"/>
          <xsd:enumeration value="Cendoc Stylesheet"/>
          <xsd:enumeration value="Checklist/1-Pager"/>
          <xsd:enumeration value="Email Template"/>
          <xsd:enumeration value="Form"/>
          <xsd:enumeration value="Guidelines"/>
          <xsd:enumeration value="Non-PAL Stylesheet"/>
          <xsd:enumeration value="Presentation"/>
          <xsd:enumeration value="Process or Policy"/>
          <xsd:enumeration value="Reference FAQ"/>
          <xsd:enumeration value="Report"/>
          <xsd:enumeration value="Requirements (System)"/>
          <xsd:enumeration value="Sample / Example"/>
          <xsd:enumeration value="Style Guide"/>
          <xsd:enumeration value="Template"/>
          <xsd:enumeration value="User Guide/Manual"/>
          <xsd:enumeration value="Value List/Table"/>
          <xsd:enumeration value="Workflow"/>
        </xsd:restriction>
      </xsd:simpleType>
    </xsd:element>
    <xsd:element name="_x0031_e_x0020_Audience" ma:index="14" nillable="true" ma:displayName="Primary Audience" ma:internalName="_x0031_e_x0020_Audience">
      <xsd:complexType>
        <xsd:complexContent>
          <xsd:extension base="dms:MultiChoice">
            <xsd:sequence>
              <xsd:element name="Value" maxOccurs="unbounded" minOccurs="0" nillable="true">
                <xsd:simpleType>
                  <xsd:restriction base="dms:Choice">
                    <xsd:enumeration value="Content Development"/>
                    <xsd:enumeration value="Design"/>
                    <xsd:enumeration value="Digital Production"/>
                    <xsd:enumeration value="E2E Site Lead"/>
                    <xsd:enumeration value="Finance &amp; Metrics"/>
                    <xsd:enumeration value="Inventory"/>
                    <xsd:enumeration value="Manufacturing"/>
                    <xsd:enumeration value="Marketing / Sales"/>
                    <xsd:enumeration value="Media Development"/>
                    <xsd:enumeration value="Production"/>
                    <xsd:enumeration value="Product Management"/>
                    <xsd:enumeration value="R&amp;P Acquisitions"/>
                    <xsd:enumeration value="R&amp;P Clearance"/>
                    <xsd:enumeration value="Standards/Ops Only"/>
                    <xsd:enumeration value="Vendors (VIP)"/>
                  </xsd:restriction>
                </xsd:simpleType>
              </xsd:element>
            </xsd:sequence>
          </xsd:extension>
        </xsd:complexContent>
      </xsd:complexType>
    </xsd:element>
    <xsd:element name="Product_x0020_Delivery_x0020_Format" ma:index="15" nillable="true" ma:displayName="Product Delivery Format" ma:internalName="Product_x0020_Delivery_x0020_Format">
      <xsd:complexType>
        <xsd:complexContent>
          <xsd:extension base="dms:MultiChoice">
            <xsd:sequence>
              <xsd:element name="Value" maxOccurs="unbounded" minOccurs="0" nillable="true">
                <xsd:simpleType>
                  <xsd:restriction base="dms:Choice">
                    <xsd:enumeration value="Print"/>
                    <xsd:enumeration value="Manufactured Media"/>
                    <xsd:enumeration value="Online/Digital"/>
                  </xsd:restriction>
                </xsd:simpleType>
              </xsd:element>
            </xsd:sequence>
          </xsd:extension>
        </xsd:complexContent>
      </xsd:complexType>
    </xsd:element>
    <xsd:element name="Product_x0020_Type_x0028_s_x0029_" ma:index="16" nillable="true" ma:displayName="Product Type(s)" ma:default="None" ma:internalName="Product_x0020_Type_x0028_s_x0029_">
      <xsd:complexType>
        <xsd:complexContent>
          <xsd:extension base="dms:MultiChoice">
            <xsd:sequence>
              <xsd:element name="Value" maxOccurs="unbounded" minOccurs="0" nillable="true">
                <xsd:simpleType>
                  <xsd:restriction base="dms:Choice">
                    <xsd:enumeration value="None"/>
                    <xsd:enumeration value="Advantage Editions"/>
                    <xsd:enumeration value="Ancillaries - Digital"/>
                    <xsd:enumeration value="Ancillaries - Print"/>
                    <xsd:enumeration value="Annotated Editions"/>
                    <xsd:enumeration value="AP Editions"/>
                    <xsd:enumeration value="Custom"/>
                    <xsd:enumeration value="Digital Products (non-eBook)"/>
                    <xsd:enumeration value="eBook"/>
                    <xsd:enumeration value="K-12 Editions"/>
                    <xsd:enumeration value="K-12 HS Editions"/>
                    <xsd:enumeration value="Instructor Editions"/>
                    <xsd:enumeration value="International Editions"/>
                    <xsd:enumeration value="MindTap"/>
                    <xsd:enumeration value="National Geographic Learning"/>
                    <xsd:enumeration value="SimPub"/>
                    <xsd:enumeration value="Student/Base Editions"/>
                  </xsd:restriction>
                </xsd:simpleType>
              </xsd:element>
            </xsd:sequence>
          </xsd:extension>
        </xsd:complexContent>
      </xsd:complexType>
    </xsd:element>
    <xsd:element name="System_x0028_s_x0029_" ma:index="17" nillable="true" ma:displayName="System(s)" ma:default="None" ma:internalName="System_x0028_s_x0029_">
      <xsd:complexType>
        <xsd:complexContent>
          <xsd:extension base="dms:MultiChoice">
            <xsd:sequence>
              <xsd:element name="Value" maxOccurs="unbounded" minOccurs="0" nillable="true">
                <xsd:simpleType>
                  <xsd:restriction base="dms:Choice">
                    <xsd:enumeration value="None"/>
                    <xsd:enumeration value="Cardinal"/>
                    <xsd:enumeration value="CARTS"/>
                    <xsd:enumeration value="Compose"/>
                    <xsd:enumeration value="Docusphere"/>
                    <xsd:enumeration value="DropBox"/>
                    <xsd:enumeration value="E1"/>
                    <xsd:enumeration value="eProd"/>
                    <xsd:enumeration value="Geyser"/>
                    <xsd:enumeration value="Inside"/>
                    <xsd:enumeration value="Inside:ProdShare"/>
                    <xsd:enumeration value="IPS"/>
                    <xsd:enumeration value="JIRA"/>
                    <xsd:enumeration value="Mass Transit"/>
                    <xsd:enumeration value="ORCA"/>
                    <xsd:enumeration value="Printer Systems (JA/InSite/ePAC)"/>
                    <xsd:enumeration value="Rights Reporting Tool (RRT)"/>
                    <xsd:enumeration value="Rights Systems (RMS/CRS)"/>
                    <xsd:enumeration value="Telescope"/>
                  </xsd:restriction>
                </xsd:simpleType>
              </xsd:element>
            </xsd:sequence>
          </xsd:extension>
        </xsd:complexContent>
      </xsd:complexType>
    </xsd:element>
    <xsd:element name="Software" ma:index="18" nillable="true" ma:displayName="Software" ma:format="Dropdown" ma:internalName="Software">
      <xsd:simpleType>
        <xsd:restriction base="dms:Choice">
          <xsd:enumeration value="Adobe Acrobat"/>
          <xsd:enumeration value="Microsoft Visio"/>
          <xsd:enumeration value="PitStop"/>
        </xsd:restriction>
      </xsd:simpleType>
    </xsd:element>
    <xsd:element name="Screen" ma:index="19" nillable="true" ma:displayName="Screen" ma:format="Dropdown" ma:internalName="Screen">
      <xsd:simpleType>
        <xsd:restriction base="dms:Choice">
          <xsd:enumeration value="Attachments"/>
          <xsd:enumeration value="Dashboard(s)"/>
          <xsd:enumeration value="General/Multiple"/>
          <xsd:enumeration value="Main Setup"/>
          <xsd:enumeration value="MyTasks"/>
          <xsd:enumeration value="Narrative"/>
          <xsd:enumeration value="Plate"/>
          <xsd:enumeration value="Project Team"/>
          <xsd:enumeration value="Reprint Corrections"/>
          <xsd:enumeration value="Rights System View"/>
          <xsd:enumeration value="Routing"/>
          <xsd:enumeration value="Schedule"/>
          <xsd:enumeration value="Specifications"/>
          <xsd:enumeration value="Vendor Address Book"/>
          <xsd:enumeration value="Vendor Assignments"/>
        </xsd:restriction>
      </xsd:simpleType>
    </xsd:element>
    <xsd:element name="Component_x0028_s_x0029_" ma:index="20" nillable="true" ma:displayName="Component(s)" ma:default="None" ma:internalName="Component_x0028_s_x0029_">
      <xsd:complexType>
        <xsd:complexContent>
          <xsd:extension base="dms:MultiChoice">
            <xsd:sequence>
              <xsd:element name="Value" maxOccurs="unbounded" minOccurs="0" nillable="true">
                <xsd:simpleType>
                  <xsd:restriction base="dms:Choice">
                    <xsd:enumeration value="None"/>
                    <xsd:enumeration value="Book Covers"/>
                    <xsd:enumeration value="Book Endsheets"/>
                    <xsd:enumeration value="Book Inserts"/>
                    <xsd:enumeration value="Book Inside Covers"/>
                    <xsd:enumeration value="Book Interiors"/>
                    <xsd:enumeration value="Book Preface/FM/CR"/>
                    <xsd:enumeration value="CDs"/>
                    <xsd:enumeration value="DVDs"/>
                    <xsd:enumeration value="In-Book Ads"/>
                    <xsd:enumeration value="PACs"/>
                  </xsd:restriction>
                </xsd:simpleType>
              </xsd:element>
            </xsd:sequence>
          </xsd:extension>
        </xsd:complexContent>
      </xsd:complexType>
    </xsd:element>
    <xsd:element name="Portfolio" ma:index="30" nillable="true" ma:displayName="Portfolio" ma:hidden="true" ma:internalName="Portfolio" ma:readOnly="false">
      <xsd:complexType>
        <xsd:complexContent>
          <xsd:extension base="dms:MultiChoice">
            <xsd:sequence>
              <xsd:element name="Value" maxOccurs="unbounded" minOccurs="0" nillable="true">
                <xsd:simpleType>
                  <xsd:restriction base="dms:Choice">
                    <xsd:enumeration value="Higher Ed"/>
                    <xsd:enumeration value="NGL/International"/>
                    <xsd:enumeration value="School/Reference"/>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3520c62-91d1-4715-93cb-6b6cc6733a1f" elementFormDefault="qualified">
    <xsd:import namespace="http://schemas.microsoft.com/office/2006/documentManagement/types"/>
    <xsd:import namespace="http://schemas.microsoft.com/office/infopath/2007/PartnerControls"/>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23" nillable="true" ma:displayName="Document ID Value" ma:description="The value of the document ID assigned to this item." ma:internalName="_dlc_DocId" ma:readOnly="true">
      <xsd:simpleType>
        <xsd:restriction base="dms:Text"/>
      </xsd:simpleType>
    </xsd:element>
    <xsd:element name="_dlc_DocIdPersistId" ma:index="29"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E2E xmlns="f856fc18-c0f7-462c-a53d-fc2610d0c4c8">false</E2E>
    <Review_x0020_Notes xmlns="f856fc18-c0f7-462c-a53d-fc2610d0c4c8" xsi:nil="true"/>
    <_x0031_e_x0020_Audience xmlns="f856fc18-c0f7-462c-a53d-fc2610d0c4c8"/>
    <Screen xmlns="f856fc18-c0f7-462c-a53d-fc2610d0c4c8" xsi:nil="true"/>
    <Also_x0020_on_x0020_Doc_x0020_Center xmlns="f856fc18-c0f7-462c-a53d-fc2610d0c4c8">false</Also_x0020_on_x0020_Doc_x0020_Center>
    <Sub_x002d_Topic2 xmlns="f856fc18-c0f7-462c-a53d-fc2610d0c4c8" xsi:nil="true"/>
    <Current_x0020_Vrs_x002e__x0020_Date xmlns="f856fc18-c0f7-462c-a53d-fc2610d0c4c8" xsi:nil="true"/>
    <Product_x0020_Delivery_x0020_Format xmlns="f856fc18-c0f7-462c-a53d-fc2610d0c4c8"/>
    <Topic2 xmlns="f856fc18-c0f7-462c-a53d-fc2610d0c4c8" xsi:nil="true"/>
    <Source_x0020_File_x0020_Only xmlns="f856fc18-c0f7-462c-a53d-fc2610d0c4c8">false</Source_x0020_File_x0020_Only>
    <Doc_x0020_Type2 xmlns="f856fc18-c0f7-462c-a53d-fc2610d0c4c8" xsi:nil="true"/>
    <Owner xmlns="f856fc18-c0f7-462c-a53d-fc2610d0c4c8">
      <UserInfo>
        <DisplayName/>
        <AccountId xsi:nil="true"/>
        <AccountType/>
      </UserInfo>
    </Owner>
    <Software xmlns="f856fc18-c0f7-462c-a53d-fc2610d0c4c8" xsi:nil="true"/>
    <System_x0028_s_x0029_ xmlns="f856fc18-c0f7-462c-a53d-fc2610d0c4c8">
      <Value>None</Value>
    </System_x0028_s_x0029_>
    <Description0 xmlns="a4d2ff27-a226-42e2-a79e-c1ae662d212e" xsi:nil="true"/>
    <Product_x0020_Type_x0028_s_x0029_ xmlns="f856fc18-c0f7-462c-a53d-fc2610d0c4c8">
      <Value>None</Value>
    </Product_x0020_Type_x0028_s_x0029_>
    <Component_x0028_s_x0029_ xmlns="f856fc18-c0f7-462c-a53d-fc2610d0c4c8">
      <Value>None</Value>
    </Component_x0028_s_x0029_>
    <Function xmlns="f856fc18-c0f7-462c-a53d-fc2610d0c4c8" xsi:nil="true"/>
    <Portfolio xmlns="f856fc18-c0f7-462c-a53d-fc2610d0c4c8"/>
    <SPM_x0020_Definitions_x0020_Doc xmlns="f856fc18-c0f7-462c-a53d-fc2610d0c4c8">false</SPM_x0020_Definitions_x0020_Doc>
    <_dlc_DocId xmlns="a3520c62-91d1-4715-93cb-6b6cc6733a1f">MCVMYN5H3SZ7-24-1867</_dlc_DocId>
    <_dlc_DocIdUrl xmlns="a3520c62-91d1-4715-93cb-6b6cc6733a1f">
      <Url>http://vendorportal/Docs/_layouts/DocIdRedir.aspx?ID=MCVMYN5H3SZ7-24-1867</Url>
      <Description>MCVMYN5H3SZ7-24-1867</Description>
    </_dlc_DocIdUrl>
  </documentManagement>
</p:properties>
</file>

<file path=customXml/itemProps1.xml><?xml version="1.0" encoding="utf-8"?>
<ds:datastoreItem xmlns:ds="http://schemas.openxmlformats.org/officeDocument/2006/customXml" ds:itemID="{1FBD255F-1AB4-4B7F-97CA-248D24762D41}">
  <ds:schemaRefs>
    <ds:schemaRef ds:uri="http://schemas.microsoft.com/sharepoint/events"/>
  </ds:schemaRefs>
</ds:datastoreItem>
</file>

<file path=customXml/itemProps2.xml><?xml version="1.0" encoding="utf-8"?>
<ds:datastoreItem xmlns:ds="http://schemas.openxmlformats.org/officeDocument/2006/customXml" ds:itemID="{E32CFAA7-E308-4DCB-89CD-C84C20E90241}">
  <ds:schemaRefs>
    <ds:schemaRef ds:uri="http://schemas.microsoft.com/sharepoint/v3/contenttype/forms"/>
  </ds:schemaRefs>
</ds:datastoreItem>
</file>

<file path=customXml/itemProps3.xml><?xml version="1.0" encoding="utf-8"?>
<ds:datastoreItem xmlns:ds="http://schemas.openxmlformats.org/officeDocument/2006/customXml" ds:itemID="{D75FD8AF-03B6-40B7-84F4-489ECF9A03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d2ff27-a226-42e2-a79e-c1ae662d212e"/>
    <ds:schemaRef ds:uri="f856fc18-c0f7-462c-a53d-fc2610d0c4c8"/>
    <ds:schemaRef ds:uri="a3520c62-91d1-4715-93cb-6b6cc6733a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A9BA192-EF86-48DF-982C-2C526A268392}">
  <ds:schemaRefs>
    <ds:schemaRef ds:uri="http://purl.org/dc/elements/1.1/"/>
    <ds:schemaRef ds:uri="a4d2ff27-a226-42e2-a79e-c1ae662d212e"/>
    <ds:schemaRef ds:uri="http://www.w3.org/XML/1998/namespace"/>
    <ds:schemaRef ds:uri="http://schemas.microsoft.com/office/2006/metadata/properties"/>
    <ds:schemaRef ds:uri="http://purl.org/dc/terms/"/>
    <ds:schemaRef ds:uri="http://schemas.microsoft.com/office/infopath/2007/PartnerControls"/>
    <ds:schemaRef ds:uri="http://schemas.microsoft.com/office/2006/documentManagement/types"/>
    <ds:schemaRef ds:uri="f856fc18-c0f7-462c-a53d-fc2610d0c4c8"/>
    <ds:schemaRef ds:uri="http://schemas.openxmlformats.org/package/2006/metadata/core-properties"/>
    <ds:schemaRef ds:uri="a3520c62-91d1-4715-93cb-6b6cc6733a1f"/>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Accessible_PPT_Template_Cengage</Template>
  <TotalTime>1451</TotalTime>
  <Words>4006</Words>
  <Application>Microsoft Macintosh PowerPoint</Application>
  <PresentationFormat>Widescreen</PresentationFormat>
  <Paragraphs>329</Paragraphs>
  <Slides>28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Arial</vt:lpstr>
      <vt:lpstr>Calibri</vt:lpstr>
      <vt:lpstr>Helvetica</vt:lpstr>
      <vt:lpstr>LucidaGrande</vt:lpstr>
      <vt:lpstr>Open Sans</vt:lpstr>
      <vt:lpstr>Summer Font</vt:lpstr>
      <vt:lpstr>Office Theme</vt:lpstr>
      <vt:lpstr>Mental Health Disorders </vt:lpstr>
      <vt:lpstr>Mental Health Disorders</vt:lpstr>
      <vt:lpstr>Distinguishing Abnormal from Normal</vt:lpstr>
      <vt:lpstr>Lifetime Prevalence of Mental Health Disorders</vt:lpstr>
      <vt:lpstr>Explaining Abnormal Behavior: Perspectives Revisited</vt:lpstr>
      <vt:lpstr>The Structure of the D S M (1 of 4)</vt:lpstr>
      <vt:lpstr>The Structure of the D S M (2 of 4)</vt:lpstr>
      <vt:lpstr>The Structure of the D S M (3 of 4)</vt:lpstr>
      <vt:lpstr>The Structure of the D S M (4 of 4)</vt:lpstr>
      <vt:lpstr>How Good is the D S M Model?</vt:lpstr>
      <vt:lpstr>Components of Excessive Anxiety</vt:lpstr>
      <vt:lpstr>Types of Excessive Anxiety Disorders (1 of 2)</vt:lpstr>
      <vt:lpstr>Types of Excessive Anxiety Disorders (2 of 2)</vt:lpstr>
      <vt:lpstr>Research Explaining Anxiety, Obsessive-Compulsive, and Trauma-Related Disorders</vt:lpstr>
      <vt:lpstr>Dissociative Disorders: Multiple Personalities</vt:lpstr>
      <vt:lpstr>Somatic Symptom Disorders: “Doctor, I’m Sure I’m Sick” (1 of 2)</vt:lpstr>
      <vt:lpstr>Somatic Symptom Disorders: “Doctor, I’m Sure I’m Sick” (2 of 2)</vt:lpstr>
      <vt:lpstr>Depressive Disorders: A Change to Sadness</vt:lpstr>
      <vt:lpstr>Bipolar-Related Disorders: The Presence of Mania</vt:lpstr>
      <vt:lpstr>Research Explaining Mood Disorders</vt:lpstr>
      <vt:lpstr>Gender and Depression</vt:lpstr>
      <vt:lpstr>Individual Variations: Onset, Gender, Ethnicity,  and Prognosis</vt:lpstr>
      <vt:lpstr>Symptoms of Schizophrenia</vt:lpstr>
      <vt:lpstr>Research Explaining Schizophrenia: Genetics, the Brain, and the Environment</vt:lpstr>
      <vt:lpstr>Clustering by Similarities</vt:lpstr>
      <vt:lpstr>Antisocial Personality Disorder: Impulsive and Dangerous</vt:lpstr>
      <vt:lpstr>Borderline Personality Disorder: Living on Your Fault Line</vt:lpstr>
      <vt:lpstr>Caution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laser</dc:creator>
  <cp:lastModifiedBy>Lynden Jackson</cp:lastModifiedBy>
  <cp:revision>396</cp:revision>
  <cp:lastPrinted>2016-10-03T15:29:39Z</cp:lastPrinted>
  <dcterms:created xsi:type="dcterms:W3CDTF">2018-11-09T11:15:56Z</dcterms:created>
  <dcterms:modified xsi:type="dcterms:W3CDTF">2021-04-26T19:58:44Z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0x0101002A5D52E595BC2A47A3DCA88123D2A30D</vt:lpwstr>
  </property>
  <property fmtid="{D5CDD505-2E9C-101B-9397-08002B2CF9AE}" pid="3" name="Order">
    <vt:r8>112600</vt:r8>
  </property>
  <property fmtid="{D5CDD505-2E9C-101B-9397-08002B2CF9AE}" pid="4" name="Category">
    <vt:lpwstr>Accessibility</vt:lpwstr>
  </property>
  <property fmtid="{D5CDD505-2E9C-101B-9397-08002B2CF9AE}" pid="5" name="xd_Signature">
    <vt:bool>false</vt:bool>
  </property>
  <property fmtid="{D5CDD505-2E9C-101B-9397-08002B2CF9AE}" pid="6" name="xd_ProgID">
    <vt:lpwstr/>
  </property>
  <property fmtid="{D5CDD505-2E9C-101B-9397-08002B2CF9AE}" pid="7" name="Document Type">
    <vt:lpwstr>Template</vt:lpwstr>
  </property>
  <property fmtid="{D5CDD505-2E9C-101B-9397-08002B2CF9AE}" pid="8" name="_SourceUrl">
    <vt:lpwstr/>
  </property>
  <property fmtid="{D5CDD505-2E9C-101B-9397-08002B2CF9AE}" pid="9" name="_SharedFileIndex">
    <vt:lpwstr/>
  </property>
  <property fmtid="{D5CDD505-2E9C-101B-9397-08002B2CF9AE}" pid="10" name="Audience">
    <vt:lpwstr>Content Developer</vt:lpwstr>
  </property>
  <property fmtid="{D5CDD505-2E9C-101B-9397-08002B2CF9AE}" pid="11" name="Department">
    <vt:lpwstr>GPM Training</vt:lpwstr>
  </property>
  <property fmtid="{D5CDD505-2E9C-101B-9397-08002B2CF9AE}" pid="12" name="ComplianceAssetId">
    <vt:lpwstr/>
  </property>
  <property fmtid="{D5CDD505-2E9C-101B-9397-08002B2CF9AE}" pid="13" name="TemplateUrl">
    <vt:lpwstr/>
  </property>
  <property fmtid="{D5CDD505-2E9C-101B-9397-08002B2CF9AE}" pid="14" name="_dlc_DocIdItemGuid">
    <vt:lpwstr>8b70cda3-413b-4766-b009-7cf0a547d69e</vt:lpwstr>
  </property>
</Properties>
</file>