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5"/>
  </p:notesMasterIdLst>
  <p:handoutMasterIdLst>
    <p:handoutMasterId r:id="rId26"/>
  </p:handoutMasterIdLst>
  <p:sldIdLst>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006298"/>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981" autoAdjust="0"/>
  </p:normalViewPr>
  <p:slideViewPr>
    <p:cSldViewPr snapToGrid="0" snapToObjects="1">
      <p:cViewPr varScale="1">
        <p:scale>
          <a:sx n="87" d="100"/>
          <a:sy n="87" d="100"/>
        </p:scale>
        <p:origin x="976" y="184"/>
      </p:cViewPr>
      <p:guideLst/>
    </p:cSldViewPr>
  </p:slideViewPr>
  <p:outlineViewPr>
    <p:cViewPr>
      <p:scale>
        <a:sx n="50" d="100"/>
        <a:sy n="50" d="100"/>
      </p:scale>
      <p:origin x="0" y="-4747"/>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4/26/21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4/26/21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a:ea typeface="+mn-ea"/>
                <a:cs typeface="Arial"/>
              </a:rPr>
              <a:t>Without a functioning memory—the ability to retain and recall information over time—can you imagine any important functions of being alive that would be possible? You’d be unable to communicate, be aware of your own identity, know friends or family members, recall your own experiences, or even engage in the most basic activities. Memory is something that we may take for granted, but maybe we shouldn’t!</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a:t>
            </a:fld>
            <a:endParaRPr lang="en-US"/>
          </a:p>
        </p:txBody>
      </p:sp>
    </p:spTree>
    <p:extLst>
      <p:ext uri="{BB962C8B-B14F-4D97-AF65-F5344CB8AC3E}">
        <p14:creationId xmlns:p14="http://schemas.microsoft.com/office/powerpoint/2010/main" val="215521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By the time information has moved from sensory memory to STM and on to LTM, it has had plenty of time for you to connect the stimulus to its meaning. As such, we tend to use </a:t>
            </a:r>
            <a:r>
              <a:rPr lang="en-US" sz="1200" i="1" kern="1200" dirty="0">
                <a:solidFill>
                  <a:schemeClr val="tx1"/>
                </a:solidFill>
                <a:effectLst/>
                <a:latin typeface="Arial"/>
                <a:ea typeface="+mn-ea"/>
                <a:cs typeface="Arial"/>
              </a:rPr>
              <a:t>semantic encoding</a:t>
            </a:r>
            <a:r>
              <a:rPr lang="en-US" sz="1200" kern="1200" dirty="0">
                <a:solidFill>
                  <a:schemeClr val="tx1"/>
                </a:solidFill>
                <a:effectLst/>
                <a:latin typeface="Arial"/>
                <a:ea typeface="+mn-ea"/>
                <a:cs typeface="Arial"/>
              </a:rPr>
              <a:t> when storing information in LTM. That does not mean that we don’t store things in terms of their sensory features, but we connect those features to our understanding of their meanings.</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From a levels-of-processing model, this explains why LTM can be a more thorough form of storage. Semantic encoding is a deeper level of information processing.</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One way that information is organized in LTM is in terms of </a:t>
            </a:r>
            <a:r>
              <a:rPr lang="en-US" sz="1200" i="1" kern="1200" dirty="0">
                <a:solidFill>
                  <a:schemeClr val="tx1"/>
                </a:solidFill>
                <a:effectLst/>
                <a:latin typeface="Arial"/>
                <a:ea typeface="+mn-ea"/>
                <a:cs typeface="Arial"/>
              </a:rPr>
              <a:t>schemas</a:t>
            </a:r>
            <a:r>
              <a:rPr lang="en-US" sz="1200" kern="1200" dirty="0">
                <a:solidFill>
                  <a:schemeClr val="tx1"/>
                </a:solidFill>
                <a:effectLst/>
                <a:latin typeface="Arial"/>
                <a:ea typeface="+mn-ea"/>
                <a:cs typeface="Arial"/>
              </a:rPr>
              <a:t>, which are organized, general knowledge structures. Schemas organize information in a way that can connect similar concepts to each other and allow us to make connections that are appropriate and necessary. </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11</a:t>
            </a:fld>
            <a:endParaRPr lang="en-US"/>
          </a:p>
        </p:txBody>
      </p:sp>
    </p:spTree>
    <p:extLst>
      <p:ext uri="{BB962C8B-B14F-4D97-AF65-F5344CB8AC3E}">
        <p14:creationId xmlns:p14="http://schemas.microsoft.com/office/powerpoint/2010/main" val="313654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LTM is divided into different kinds of memories based on what it is we are trying to remember.</a:t>
            </a:r>
          </a:p>
          <a:p>
            <a:endParaRPr lang="en-US" sz="1200" i="1" kern="1200" dirty="0">
              <a:solidFill>
                <a:schemeClr val="tx1"/>
              </a:solidFill>
              <a:effectLst/>
              <a:latin typeface="Arial"/>
              <a:ea typeface="+mn-ea"/>
              <a:cs typeface="Arial"/>
            </a:endParaRPr>
          </a:p>
          <a:p>
            <a:r>
              <a:rPr lang="en-US" sz="1200" i="1" kern="1200" dirty="0">
                <a:solidFill>
                  <a:schemeClr val="tx1"/>
                </a:solidFill>
                <a:effectLst/>
                <a:latin typeface="Arial"/>
                <a:ea typeface="+mn-ea"/>
                <a:cs typeface="Arial"/>
              </a:rPr>
              <a:t>Declarative memories</a:t>
            </a:r>
            <a:r>
              <a:rPr lang="en-US" sz="1200" kern="1200" dirty="0">
                <a:solidFill>
                  <a:schemeClr val="tx1"/>
                </a:solidFill>
                <a:effectLst/>
                <a:latin typeface="Arial"/>
                <a:ea typeface="+mn-ea"/>
                <a:cs typeface="Arial"/>
              </a:rPr>
              <a:t> are those that are easily verbalized and include </a:t>
            </a:r>
            <a:r>
              <a:rPr lang="en-US" sz="1200" i="1" kern="1200" dirty="0">
                <a:solidFill>
                  <a:schemeClr val="tx1"/>
                </a:solidFill>
                <a:effectLst/>
                <a:latin typeface="Arial"/>
                <a:ea typeface="+mn-ea"/>
                <a:cs typeface="Arial"/>
              </a:rPr>
              <a:t>semantic</a:t>
            </a:r>
            <a:r>
              <a:rPr lang="en-US" sz="1200" kern="1200" dirty="0">
                <a:solidFill>
                  <a:schemeClr val="tx1"/>
                </a:solidFill>
                <a:effectLst/>
                <a:latin typeface="Arial"/>
                <a:ea typeface="+mn-ea"/>
                <a:cs typeface="Arial"/>
              </a:rPr>
              <a:t> and </a:t>
            </a:r>
            <a:r>
              <a:rPr lang="en-US" sz="1200" i="1" kern="1200" dirty="0">
                <a:solidFill>
                  <a:schemeClr val="tx1"/>
                </a:solidFill>
                <a:effectLst/>
                <a:latin typeface="Arial"/>
                <a:ea typeface="+mn-ea"/>
                <a:cs typeface="Arial"/>
              </a:rPr>
              <a:t>episodic </a:t>
            </a:r>
            <a:r>
              <a:rPr lang="en-US" sz="1200" kern="1200" dirty="0">
                <a:solidFill>
                  <a:schemeClr val="tx1"/>
                </a:solidFill>
                <a:effectLst/>
                <a:latin typeface="Arial"/>
                <a:ea typeface="+mn-ea"/>
                <a:cs typeface="Arial"/>
              </a:rPr>
              <a:t>memories.</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Think of semantic memories as the remembering of factual, conceptual information that is not unique to any one person, while episodic memory is our own personal memory diary. It is your recall of your own experiences and is unique to you.</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Episodic memory is related to </a:t>
            </a:r>
            <a:r>
              <a:rPr lang="en-US" sz="1200" i="1" kern="1200" dirty="0">
                <a:solidFill>
                  <a:schemeClr val="tx1"/>
                </a:solidFill>
                <a:effectLst/>
                <a:latin typeface="Arial"/>
                <a:ea typeface="+mn-ea"/>
                <a:cs typeface="Arial"/>
              </a:rPr>
              <a:t>autobiographical memory</a:t>
            </a:r>
            <a:r>
              <a:rPr lang="en-US" sz="1200" kern="1200" dirty="0">
                <a:solidFill>
                  <a:schemeClr val="tx1"/>
                </a:solidFill>
                <a:effectLst/>
                <a:latin typeface="Arial"/>
                <a:ea typeface="+mn-ea"/>
                <a:cs typeface="Arial"/>
              </a:rPr>
              <a:t>, which gives you a sense of your own personal history (where you’ve been, what you’ve done, and how this relates to who you are) Refer to your text to see how these memory systems exist in different areas of the brain.</a:t>
            </a:r>
          </a:p>
          <a:p>
            <a:endParaRPr lang="en-US" sz="1200" i="1" kern="1200" dirty="0">
              <a:solidFill>
                <a:schemeClr val="tx1"/>
              </a:solidFill>
              <a:effectLst/>
              <a:latin typeface="Arial"/>
              <a:ea typeface="+mn-ea"/>
              <a:cs typeface="Arial"/>
            </a:endParaRPr>
          </a:p>
          <a:p>
            <a:r>
              <a:rPr lang="en-US" sz="1200" i="1" kern="1200" dirty="0">
                <a:solidFill>
                  <a:schemeClr val="tx1"/>
                </a:solidFill>
                <a:effectLst/>
                <a:latin typeface="Arial"/>
                <a:ea typeface="+mn-ea"/>
                <a:cs typeface="Arial"/>
              </a:rPr>
              <a:t>Procedural memory</a:t>
            </a:r>
            <a:r>
              <a:rPr lang="en-US" sz="1200" kern="1200" dirty="0">
                <a:solidFill>
                  <a:schemeClr val="tx1"/>
                </a:solidFill>
                <a:effectLst/>
                <a:latin typeface="Arial"/>
                <a:ea typeface="+mn-ea"/>
                <a:cs typeface="Arial"/>
              </a:rPr>
              <a:t>, as the name suggests, is when we remember processes for how to engage in specific actions. They are the “how-</a:t>
            </a:r>
            <a:r>
              <a:rPr lang="en-US" sz="1200" kern="1200" dirty="0" err="1">
                <a:solidFill>
                  <a:schemeClr val="tx1"/>
                </a:solidFill>
                <a:effectLst/>
                <a:latin typeface="Arial"/>
                <a:ea typeface="+mn-ea"/>
                <a:cs typeface="Arial"/>
              </a:rPr>
              <a:t>to’s</a:t>
            </a:r>
            <a:r>
              <a:rPr lang="en-US" sz="1200" kern="1200" dirty="0">
                <a:solidFill>
                  <a:schemeClr val="tx1"/>
                </a:solidFill>
                <a:effectLst/>
                <a:latin typeface="Arial"/>
                <a:ea typeface="+mn-ea"/>
                <a:cs typeface="Arial"/>
              </a:rPr>
              <a:t>” of our memory system and are often retrieved without any conscious effort or awareness. For example, do you continually remember “how to” walk when you are strolling down the hall? Probably not.</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What are some other conceptual differences between declarative and procedural memory?</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12</a:t>
            </a:fld>
            <a:endParaRPr lang="en-US"/>
          </a:p>
        </p:txBody>
      </p:sp>
    </p:spTree>
    <p:extLst>
      <p:ext uri="{BB962C8B-B14F-4D97-AF65-F5344CB8AC3E}">
        <p14:creationId xmlns:p14="http://schemas.microsoft.com/office/powerpoint/2010/main" val="2685433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When one suffers an illness or head injury that severely impairs memory, he or she may be diagnosed with one of two conditions:</a:t>
            </a:r>
          </a:p>
          <a:p>
            <a:endParaRPr lang="en-US" sz="1200" i="1" kern="1200" dirty="0">
              <a:solidFill>
                <a:schemeClr val="tx1"/>
              </a:solidFill>
              <a:effectLst/>
              <a:latin typeface="Arial"/>
              <a:ea typeface="+mn-ea"/>
              <a:cs typeface="Arial"/>
            </a:endParaRPr>
          </a:p>
          <a:p>
            <a:r>
              <a:rPr lang="en-US" sz="1200" i="1" kern="1200" dirty="0">
                <a:solidFill>
                  <a:schemeClr val="tx1"/>
                </a:solidFill>
                <a:effectLst/>
                <a:latin typeface="Arial"/>
                <a:ea typeface="+mn-ea"/>
                <a:cs typeface="Arial"/>
              </a:rPr>
              <a:t>Anterograde amnesia</a:t>
            </a:r>
            <a:r>
              <a:rPr lang="en-US" sz="1200" kern="1200" dirty="0">
                <a:solidFill>
                  <a:schemeClr val="tx1"/>
                </a:solidFill>
                <a:effectLst/>
                <a:latin typeface="Arial"/>
                <a:ea typeface="+mn-ea"/>
                <a:cs typeface="Arial"/>
              </a:rPr>
              <a:t> refers to a loss of ability to remember events that occur </a:t>
            </a:r>
            <a:r>
              <a:rPr lang="en-US" sz="1200" i="1" kern="1200" dirty="0">
                <a:solidFill>
                  <a:schemeClr val="tx1"/>
                </a:solidFill>
                <a:effectLst/>
                <a:latin typeface="Arial"/>
                <a:ea typeface="+mn-ea"/>
                <a:cs typeface="Arial"/>
              </a:rPr>
              <a:t>after</a:t>
            </a:r>
            <a:r>
              <a:rPr lang="en-US" sz="1200" kern="1200" dirty="0">
                <a:solidFill>
                  <a:schemeClr val="tx1"/>
                </a:solidFill>
                <a:effectLst/>
                <a:latin typeface="Arial"/>
                <a:ea typeface="+mn-ea"/>
                <a:cs typeface="Arial"/>
              </a:rPr>
              <a:t> a head injury, while </a:t>
            </a:r>
            <a:r>
              <a:rPr lang="en-US" sz="1200" i="1" kern="1200" dirty="0">
                <a:solidFill>
                  <a:schemeClr val="tx1"/>
                </a:solidFill>
                <a:effectLst/>
                <a:latin typeface="Arial"/>
                <a:ea typeface="+mn-ea"/>
                <a:cs typeface="Arial"/>
              </a:rPr>
              <a:t>retrograde amnesia</a:t>
            </a:r>
            <a:r>
              <a:rPr lang="en-US" sz="1200" kern="1200" dirty="0">
                <a:solidFill>
                  <a:schemeClr val="tx1"/>
                </a:solidFill>
                <a:effectLst/>
                <a:latin typeface="Arial"/>
                <a:ea typeface="+mn-ea"/>
                <a:cs typeface="Arial"/>
              </a:rPr>
              <a:t> involves the loss of information that occurred prior to the injury. Retrograde amnesia is often what you see depicted (rather inaccurately) in movies, television shows, or novels. </a:t>
            </a:r>
          </a:p>
          <a:p>
            <a:r>
              <a:rPr lang="en-US" sz="1200" kern="1200" dirty="0">
                <a:solidFill>
                  <a:schemeClr val="tx1"/>
                </a:solidFill>
                <a:effectLst/>
                <a:latin typeface="Arial"/>
                <a:ea typeface="+mn-ea"/>
                <a:cs typeface="Arial"/>
              </a:rPr>
              <a:t>The complete loss of memory for one’s identity often shown in such situations is exceptionally rare.</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Of recent concern is how head injuries in recreational and professional athletic activities affect one’s health, including his or her memory abilities. Do the reports of an increasing incidence of such situation affect your willingness to play in organized sports? Would you be more or less willing to let your own children participate in such activities? Perhaps modern sports technology will find a way to reduce or even eliminate these risks, but it is clear that some athletics still pose a serious risk to one’s well-being.</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13</a:t>
            </a:fld>
            <a:endParaRPr lang="en-US"/>
          </a:p>
        </p:txBody>
      </p:sp>
    </p:spTree>
    <p:extLst>
      <p:ext uri="{BB962C8B-B14F-4D97-AF65-F5344CB8AC3E}">
        <p14:creationId xmlns:p14="http://schemas.microsoft.com/office/powerpoint/2010/main" val="305145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What is the use of storing information if we are unable to bring it out of storage when we need it at a later time? This process is called </a:t>
            </a:r>
            <a:r>
              <a:rPr lang="en-US" sz="1200" i="1" kern="1200" dirty="0">
                <a:solidFill>
                  <a:schemeClr val="tx1"/>
                </a:solidFill>
                <a:effectLst/>
                <a:latin typeface="Arial"/>
                <a:ea typeface="+mn-ea"/>
                <a:cs typeface="Arial"/>
              </a:rPr>
              <a:t>retrieval</a:t>
            </a:r>
            <a:r>
              <a:rPr lang="en-US" sz="1200" kern="1200" dirty="0">
                <a:solidFill>
                  <a:schemeClr val="tx1"/>
                </a:solidFill>
                <a:effectLst/>
                <a:latin typeface="Arial"/>
                <a:ea typeface="+mn-ea"/>
                <a:cs typeface="Arial"/>
              </a:rPr>
              <a:t>, and there are two types of retrieval tasks we may encounter:</a:t>
            </a:r>
          </a:p>
          <a:p>
            <a:endParaRPr lang="en-US" sz="1200" kern="1200" dirty="0">
              <a:solidFill>
                <a:schemeClr val="tx1"/>
              </a:solidFill>
              <a:effectLst/>
              <a:latin typeface="Arial"/>
              <a:ea typeface="+mn-ea"/>
              <a:cs typeface="Arial"/>
            </a:endParaRPr>
          </a:p>
          <a:p>
            <a:pPr marL="228600" indent="-228600">
              <a:buFont typeface="+mj-lt"/>
              <a:buAutoNum type="arabicPeriod"/>
            </a:pPr>
            <a:r>
              <a:rPr lang="en-US" sz="1200" i="1" kern="1200" dirty="0">
                <a:solidFill>
                  <a:schemeClr val="tx1"/>
                </a:solidFill>
                <a:effectLst/>
                <a:latin typeface="Arial"/>
                <a:ea typeface="+mn-ea"/>
                <a:cs typeface="Arial"/>
              </a:rPr>
              <a:t>Recognition </a:t>
            </a:r>
            <a:r>
              <a:rPr lang="en-US" sz="1200" kern="1200" dirty="0">
                <a:solidFill>
                  <a:schemeClr val="tx1"/>
                </a:solidFill>
                <a:effectLst/>
                <a:latin typeface="Arial"/>
                <a:ea typeface="+mn-ea"/>
                <a:cs typeface="Arial"/>
              </a:rPr>
              <a:t>tasks require us to take the stimulus we are encountering and filter through the large amount of information it provides, seeing if it matches something previously stored. A multiple choice question on an exam is an example of a recognition task.</a:t>
            </a:r>
          </a:p>
          <a:p>
            <a:pPr marL="228600" indent="-228600">
              <a:buFont typeface="+mj-lt"/>
              <a:buAutoNum type="arabicPeriod"/>
            </a:pPr>
            <a:r>
              <a:rPr lang="en-US" sz="1200" i="1" kern="1200" dirty="0">
                <a:solidFill>
                  <a:schemeClr val="tx1"/>
                </a:solidFill>
                <a:effectLst/>
                <a:latin typeface="Arial"/>
                <a:ea typeface="+mn-ea"/>
                <a:cs typeface="Arial"/>
              </a:rPr>
              <a:t>Recall</a:t>
            </a:r>
            <a:r>
              <a:rPr lang="en-US" sz="1200" kern="1200" dirty="0">
                <a:solidFill>
                  <a:schemeClr val="tx1"/>
                </a:solidFill>
                <a:effectLst/>
                <a:latin typeface="Arial"/>
                <a:ea typeface="+mn-ea"/>
                <a:cs typeface="Arial"/>
              </a:rPr>
              <a:t> tasks are more difficult, because they tend to provide less information and require us to produce a memory in its whole form, with less help from external hints or cues. An essay question would demonstrate a recall task.</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14</a:t>
            </a:fld>
            <a:endParaRPr lang="en-US"/>
          </a:p>
        </p:txBody>
      </p:sp>
    </p:spTree>
    <p:extLst>
      <p:ext uri="{BB962C8B-B14F-4D97-AF65-F5344CB8AC3E}">
        <p14:creationId xmlns:p14="http://schemas.microsoft.com/office/powerpoint/2010/main" val="2415241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One common theory of forgetting that you may recognize even without a psychology class is the </a:t>
            </a:r>
            <a:r>
              <a:rPr lang="en-US" sz="1200" i="1" kern="1200" dirty="0">
                <a:solidFill>
                  <a:schemeClr val="tx1"/>
                </a:solidFill>
                <a:effectLst/>
                <a:latin typeface="Arial"/>
                <a:ea typeface="+mn-ea"/>
                <a:cs typeface="Arial"/>
              </a:rPr>
              <a:t>decay theory</a:t>
            </a:r>
            <a:r>
              <a:rPr lang="en-US" sz="1200" kern="1200" dirty="0">
                <a:solidFill>
                  <a:schemeClr val="tx1"/>
                </a:solidFill>
                <a:effectLst/>
                <a:latin typeface="Arial"/>
                <a:ea typeface="+mn-ea"/>
                <a:cs typeface="Arial"/>
              </a:rPr>
              <a:t>. The summary of this concept is “use it or lose it,” and it suggests that memory traces in LTM that are not occasionally activated will fade away and disappear over time. There is, however, a problem with this theory, and it is rather obvious; that is, why do some memories that are </a:t>
            </a:r>
            <a:r>
              <a:rPr lang="en-US" sz="1200" i="1" kern="1200" dirty="0">
                <a:solidFill>
                  <a:schemeClr val="tx1"/>
                </a:solidFill>
                <a:effectLst/>
                <a:latin typeface="Arial"/>
                <a:ea typeface="+mn-ea"/>
                <a:cs typeface="Arial"/>
              </a:rPr>
              <a:t>not</a:t>
            </a:r>
            <a:r>
              <a:rPr lang="en-US" sz="1200" kern="1200" dirty="0">
                <a:solidFill>
                  <a:schemeClr val="tx1"/>
                </a:solidFill>
                <a:effectLst/>
                <a:latin typeface="Arial"/>
                <a:ea typeface="+mn-ea"/>
                <a:cs typeface="Arial"/>
              </a:rPr>
              <a:t> routinely activated fail to decay? As such we might note that decay explains some, but not all, instances of forgetting.</a:t>
            </a:r>
          </a:p>
          <a:p>
            <a:endParaRPr lang="en-US" sz="1200" i="1" kern="1200" dirty="0">
              <a:solidFill>
                <a:schemeClr val="tx1"/>
              </a:solidFill>
              <a:effectLst/>
              <a:latin typeface="Arial"/>
              <a:ea typeface="+mn-ea"/>
              <a:cs typeface="Arial"/>
            </a:endParaRPr>
          </a:p>
          <a:p>
            <a:r>
              <a:rPr lang="en-US" sz="1200" i="1" kern="1200" dirty="0">
                <a:solidFill>
                  <a:schemeClr val="tx1"/>
                </a:solidFill>
                <a:effectLst/>
                <a:latin typeface="Arial"/>
                <a:ea typeface="+mn-ea"/>
                <a:cs typeface="Arial"/>
              </a:rPr>
              <a:t>Interference theory </a:t>
            </a:r>
            <a:r>
              <a:rPr lang="en-US" sz="1200" kern="1200" dirty="0">
                <a:solidFill>
                  <a:schemeClr val="tx1"/>
                </a:solidFill>
                <a:effectLst/>
                <a:latin typeface="Arial"/>
                <a:ea typeface="+mn-ea"/>
                <a:cs typeface="Arial"/>
              </a:rPr>
              <a:t>is another way of explaining how people forget information. It suggests that sometimes information in memory can obstruct the retrieval of other information. When recently encoded, information obstructs the recall of older information that is called </a:t>
            </a:r>
            <a:r>
              <a:rPr lang="en-US" sz="1200" i="1" kern="1200" dirty="0">
                <a:solidFill>
                  <a:schemeClr val="tx1"/>
                </a:solidFill>
                <a:effectLst/>
                <a:latin typeface="Arial"/>
                <a:ea typeface="+mn-ea"/>
                <a:cs typeface="Arial"/>
              </a:rPr>
              <a:t>retroactive interference</a:t>
            </a:r>
            <a:r>
              <a:rPr lang="en-US" sz="1200" kern="1200" dirty="0">
                <a:solidFill>
                  <a:schemeClr val="tx1"/>
                </a:solidFill>
                <a:effectLst/>
                <a:latin typeface="Arial"/>
                <a:ea typeface="+mn-ea"/>
                <a:cs typeface="Arial"/>
              </a:rPr>
              <a:t>. When the opposite occurs, it is </a:t>
            </a:r>
            <a:r>
              <a:rPr lang="en-US" sz="1200" i="1" kern="1200" dirty="0">
                <a:solidFill>
                  <a:schemeClr val="tx1"/>
                </a:solidFill>
                <a:effectLst/>
                <a:latin typeface="Arial"/>
                <a:ea typeface="+mn-ea"/>
                <a:cs typeface="Arial"/>
              </a:rPr>
              <a:t>proactive interference</a:t>
            </a:r>
            <a:r>
              <a:rPr lang="en-US" sz="1200" kern="1200" dirty="0">
                <a:solidFill>
                  <a:schemeClr val="tx1"/>
                </a:solidFill>
                <a:effectLst/>
                <a:latin typeface="Arial"/>
                <a:ea typeface="+mn-ea"/>
                <a:cs typeface="Arial"/>
              </a:rPr>
              <a:t>.</a:t>
            </a:r>
          </a:p>
          <a:p>
            <a:r>
              <a:rPr lang="en-US" sz="1200" kern="1200" dirty="0">
                <a:solidFill>
                  <a:schemeClr val="tx1"/>
                </a:solidFill>
                <a:effectLst/>
                <a:latin typeface="Arial"/>
                <a:ea typeface="+mn-ea"/>
                <a:cs typeface="Arial"/>
              </a:rPr>
              <a:t> </a:t>
            </a:r>
          </a:p>
          <a:p>
            <a:r>
              <a:rPr lang="en-US" sz="1200" kern="1200" dirty="0">
                <a:solidFill>
                  <a:schemeClr val="tx1"/>
                </a:solidFill>
                <a:effectLst/>
                <a:latin typeface="Arial"/>
                <a:ea typeface="+mn-ea"/>
                <a:cs typeface="Arial"/>
              </a:rPr>
              <a:t>Interference explains the </a:t>
            </a:r>
            <a:r>
              <a:rPr lang="en-US" sz="1200" i="1" kern="1200" dirty="0">
                <a:solidFill>
                  <a:schemeClr val="tx1"/>
                </a:solidFill>
                <a:effectLst/>
                <a:latin typeface="Arial"/>
                <a:ea typeface="+mn-ea"/>
                <a:cs typeface="Arial"/>
              </a:rPr>
              <a:t>tip of the tongue phenomenon (TOTP)</a:t>
            </a:r>
            <a:r>
              <a:rPr lang="en-US" sz="1200" kern="1200" dirty="0">
                <a:solidFill>
                  <a:schemeClr val="tx1"/>
                </a:solidFill>
                <a:effectLst/>
                <a:latin typeface="Arial"/>
                <a:ea typeface="+mn-ea"/>
                <a:cs typeface="Arial"/>
              </a:rPr>
              <a:t>, which most people have experienced at one point or another. When you are </a:t>
            </a:r>
            <a:r>
              <a:rPr lang="en-US" sz="1200" i="1" kern="1200" dirty="0">
                <a:solidFill>
                  <a:schemeClr val="tx1"/>
                </a:solidFill>
                <a:effectLst/>
                <a:latin typeface="Arial"/>
                <a:ea typeface="+mn-ea"/>
                <a:cs typeface="Arial"/>
              </a:rPr>
              <a:t>sure</a:t>
            </a:r>
            <a:r>
              <a:rPr lang="en-US" sz="1200" kern="1200" dirty="0">
                <a:solidFill>
                  <a:schemeClr val="tx1"/>
                </a:solidFill>
                <a:effectLst/>
                <a:latin typeface="Arial"/>
                <a:ea typeface="+mn-ea"/>
                <a:cs typeface="Arial"/>
              </a:rPr>
              <a:t> that you know something but can’t remember it at a given moment, this is the TOTP taking place.</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15</a:t>
            </a:fld>
            <a:endParaRPr lang="en-US"/>
          </a:p>
        </p:txBody>
      </p:sp>
    </p:spTree>
    <p:extLst>
      <p:ext uri="{BB962C8B-B14F-4D97-AF65-F5344CB8AC3E}">
        <p14:creationId xmlns:p14="http://schemas.microsoft.com/office/powerpoint/2010/main" val="5122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Arial"/>
                <a:ea typeface="+mn-ea"/>
                <a:cs typeface="Arial"/>
              </a:rPr>
              <a:t>Cue-dependent forgetting</a:t>
            </a:r>
            <a:r>
              <a:rPr lang="en-US" sz="1200" kern="1200" dirty="0">
                <a:solidFill>
                  <a:schemeClr val="tx1"/>
                </a:solidFill>
                <a:effectLst/>
                <a:latin typeface="Arial"/>
                <a:ea typeface="+mn-ea"/>
                <a:cs typeface="Arial"/>
              </a:rPr>
              <a:t> notes that we need specific memory cues, or external retrieval cues, to help us access memories in LTM. If those cues are missing or are not directly tied to the information we’re trying to retrieve, retrieval may fail.</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Related to this is the encoding specificity effect, which discusses how consistency between encoding and retrieval states or contexts can aid or hinder retrieval. Refer to your text for a discussion of this concept and examples. </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Arguably the most controversial idea of forgetting is Freud’s concept of </a:t>
            </a:r>
            <a:r>
              <a:rPr lang="en-US" sz="1200" i="1" kern="1200" dirty="0">
                <a:solidFill>
                  <a:schemeClr val="tx1"/>
                </a:solidFill>
                <a:effectLst/>
                <a:latin typeface="Arial"/>
                <a:ea typeface="+mn-ea"/>
                <a:cs typeface="Arial"/>
              </a:rPr>
              <a:t>repression</a:t>
            </a:r>
            <a:r>
              <a:rPr lang="en-US" sz="1200" kern="1200" dirty="0">
                <a:solidFill>
                  <a:schemeClr val="tx1"/>
                </a:solidFill>
                <a:effectLst/>
                <a:latin typeface="Arial"/>
                <a:ea typeface="+mn-ea"/>
                <a:cs typeface="Arial"/>
              </a:rPr>
              <a:t>, which suggests that we are unconsciously motivated to block certain memories from our awareness. We may not actually </a:t>
            </a:r>
            <a:r>
              <a:rPr lang="en-US" sz="1200" i="1" kern="1200" dirty="0">
                <a:solidFill>
                  <a:schemeClr val="tx1"/>
                </a:solidFill>
                <a:effectLst/>
                <a:latin typeface="Arial"/>
                <a:ea typeface="+mn-ea"/>
                <a:cs typeface="Arial"/>
              </a:rPr>
              <a:t>forget</a:t>
            </a:r>
            <a:r>
              <a:rPr lang="en-US" sz="1200" kern="1200" dirty="0">
                <a:solidFill>
                  <a:schemeClr val="tx1"/>
                </a:solidFill>
                <a:effectLst/>
                <a:latin typeface="Arial"/>
                <a:ea typeface="+mn-ea"/>
                <a:cs typeface="Arial"/>
              </a:rPr>
              <a:t> the information in question but might block ourselves from accessing it because it is in some way upsetting or threatening.</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16</a:t>
            </a:fld>
            <a:endParaRPr lang="en-US"/>
          </a:p>
        </p:txBody>
      </p:sp>
    </p:spTree>
    <p:extLst>
      <p:ext uri="{BB962C8B-B14F-4D97-AF65-F5344CB8AC3E}">
        <p14:creationId xmlns:p14="http://schemas.microsoft.com/office/powerpoint/2010/main" val="4058796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a:ea typeface="+mn-ea"/>
                <a:cs typeface="Arial"/>
              </a:rPr>
              <a:t>Despite the fact that people tend to be </a:t>
            </a:r>
            <a:r>
              <a:rPr lang="en-US" sz="1200" i="1" kern="1200" dirty="0">
                <a:solidFill>
                  <a:schemeClr val="tx1"/>
                </a:solidFill>
                <a:effectLst/>
                <a:latin typeface="Arial"/>
                <a:ea typeface="+mn-ea"/>
                <a:cs typeface="Arial"/>
              </a:rPr>
              <a:t>very</a:t>
            </a:r>
            <a:r>
              <a:rPr lang="en-US" sz="1200" kern="1200" dirty="0">
                <a:solidFill>
                  <a:schemeClr val="tx1"/>
                </a:solidFill>
                <a:effectLst/>
                <a:latin typeface="Arial"/>
                <a:ea typeface="+mn-ea"/>
                <a:cs typeface="Arial"/>
              </a:rPr>
              <a:t> confident in the accuracy of their memories, that confidence may not be well founded. Our memories are not like a video camera that makes a perfect replica of what we experience. Instead, our memories are subject to change and distortion over time. Psychologists note the </a:t>
            </a:r>
            <a:r>
              <a:rPr lang="en-US" sz="1200" i="1" kern="1200" dirty="0">
                <a:solidFill>
                  <a:schemeClr val="tx1"/>
                </a:solidFill>
                <a:effectLst/>
                <a:latin typeface="Arial"/>
                <a:ea typeface="+mn-ea"/>
                <a:cs typeface="Arial"/>
              </a:rPr>
              <a:t>constructive</a:t>
            </a:r>
            <a:r>
              <a:rPr lang="en-US" sz="1200" kern="1200" dirty="0">
                <a:solidFill>
                  <a:schemeClr val="tx1"/>
                </a:solidFill>
                <a:effectLst/>
                <a:latin typeface="Arial"/>
                <a:ea typeface="+mn-ea"/>
                <a:cs typeface="Arial"/>
              </a:rPr>
              <a:t> and </a:t>
            </a:r>
            <a:r>
              <a:rPr lang="en-US" sz="1200" i="1" kern="1200" dirty="0">
                <a:solidFill>
                  <a:schemeClr val="tx1"/>
                </a:solidFill>
                <a:effectLst/>
                <a:latin typeface="Arial"/>
                <a:ea typeface="+mn-ea"/>
                <a:cs typeface="Arial"/>
              </a:rPr>
              <a:t>reconstructive </a:t>
            </a:r>
            <a:r>
              <a:rPr lang="en-US" sz="1200" kern="1200" dirty="0">
                <a:solidFill>
                  <a:schemeClr val="tx1"/>
                </a:solidFill>
                <a:effectLst/>
                <a:latin typeface="Arial"/>
                <a:ea typeface="+mn-ea"/>
                <a:cs typeface="Arial"/>
              </a:rPr>
              <a:t>nature of memory, which explains that what we remember may be a combination of recalling the actual event itself as well as our last memory of the event. Over time, the combined effect of this remembering process can lead to very innocent but important distortions.</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17</a:t>
            </a:fld>
            <a:endParaRPr lang="en-US"/>
          </a:p>
        </p:txBody>
      </p:sp>
    </p:spTree>
    <p:extLst>
      <p:ext uri="{BB962C8B-B14F-4D97-AF65-F5344CB8AC3E}">
        <p14:creationId xmlns:p14="http://schemas.microsoft.com/office/powerpoint/2010/main" val="746615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a:ea typeface="+mn-ea"/>
                <a:cs typeface="Arial"/>
              </a:rPr>
              <a:t>Arguably the world’s leading expert on eyewitness memories, Elizabeth Loftus, has done some very intriguing research on how it can be distorted or even manipulated rather easily. Information presented after an event occurs can alter our memory of that original event, a phenomenon called the </a:t>
            </a:r>
            <a:r>
              <a:rPr lang="en-US" sz="1200" i="1" kern="1200" dirty="0">
                <a:solidFill>
                  <a:schemeClr val="tx1"/>
                </a:solidFill>
                <a:effectLst/>
                <a:latin typeface="Arial"/>
                <a:ea typeface="+mn-ea"/>
                <a:cs typeface="Arial"/>
              </a:rPr>
              <a:t>misinformation effect</a:t>
            </a:r>
            <a:r>
              <a:rPr lang="en-US" sz="1200" kern="1200" dirty="0">
                <a:solidFill>
                  <a:schemeClr val="tx1"/>
                </a:solidFill>
                <a:effectLst/>
                <a:latin typeface="Arial"/>
                <a:ea typeface="+mn-ea"/>
                <a:cs typeface="Arial"/>
              </a:rPr>
              <a:t>. People who are affected in this way are not lying about what they remembered; in fact, they are quite innocent victims of their own malleable memories.</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18</a:t>
            </a:fld>
            <a:endParaRPr lang="en-US"/>
          </a:p>
        </p:txBody>
      </p:sp>
    </p:spTree>
    <p:extLst>
      <p:ext uri="{BB962C8B-B14F-4D97-AF65-F5344CB8AC3E}">
        <p14:creationId xmlns:p14="http://schemas.microsoft.com/office/powerpoint/2010/main" val="2482368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The biological underpinnings of memory are very complex, and efforts to identify a single place in the brain where memory exists have routinely found that one such “memory center” simply does not exist. </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Read carefully about the biology of memory, focusing on </a:t>
            </a:r>
            <a:r>
              <a:rPr lang="en-US" sz="1200" i="1" kern="1200" dirty="0">
                <a:solidFill>
                  <a:schemeClr val="tx1"/>
                </a:solidFill>
                <a:effectLst/>
                <a:latin typeface="Arial"/>
                <a:ea typeface="+mn-ea"/>
                <a:cs typeface="Arial"/>
              </a:rPr>
              <a:t>memory consolidation</a:t>
            </a:r>
            <a:r>
              <a:rPr lang="en-US" sz="1200" kern="1200" dirty="0">
                <a:solidFill>
                  <a:schemeClr val="tx1"/>
                </a:solidFill>
                <a:effectLst/>
                <a:latin typeface="Arial"/>
                <a:ea typeface="+mn-ea"/>
                <a:cs typeface="Arial"/>
              </a:rPr>
              <a:t>, brain structures, and the interdependent functions of brain structures with regard to different types of memory. Of particular interest in this area of research is the workings of the </a:t>
            </a:r>
            <a:r>
              <a:rPr lang="en-US" sz="1200" i="1" kern="1200" dirty="0">
                <a:solidFill>
                  <a:schemeClr val="tx1"/>
                </a:solidFill>
                <a:effectLst/>
                <a:latin typeface="Arial"/>
                <a:ea typeface="+mn-ea"/>
                <a:cs typeface="Arial"/>
              </a:rPr>
              <a:t>hippocampus</a:t>
            </a:r>
            <a:r>
              <a:rPr lang="en-US" sz="1200" kern="1200" dirty="0">
                <a:solidFill>
                  <a:schemeClr val="tx1"/>
                </a:solidFill>
                <a:effectLst/>
                <a:latin typeface="Arial"/>
                <a:ea typeface="+mn-ea"/>
                <a:cs typeface="Arial"/>
              </a:rPr>
              <a:t> and the </a:t>
            </a:r>
            <a:r>
              <a:rPr lang="en-US" sz="1200" i="1" kern="1200" dirty="0">
                <a:solidFill>
                  <a:schemeClr val="tx1"/>
                </a:solidFill>
                <a:effectLst/>
                <a:latin typeface="Arial"/>
                <a:ea typeface="+mn-ea"/>
                <a:cs typeface="Arial"/>
              </a:rPr>
              <a:t>frontal lobe </a:t>
            </a:r>
            <a:r>
              <a:rPr lang="en-US" sz="1200" kern="1200" dirty="0">
                <a:solidFill>
                  <a:schemeClr val="tx1"/>
                </a:solidFill>
                <a:effectLst/>
                <a:latin typeface="Arial"/>
                <a:ea typeface="+mn-ea"/>
                <a:cs typeface="Arial"/>
              </a:rPr>
              <a:t>of the cerebral cortex.</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19</a:t>
            </a:fld>
            <a:endParaRPr lang="en-US"/>
          </a:p>
        </p:txBody>
      </p:sp>
    </p:spTree>
    <p:extLst>
      <p:ext uri="{BB962C8B-B14F-4D97-AF65-F5344CB8AC3E}">
        <p14:creationId xmlns:p14="http://schemas.microsoft.com/office/powerpoint/2010/main" val="297507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When we are exposed to stimuli from our surroundings, we engage in the </a:t>
            </a:r>
            <a:r>
              <a:rPr lang="en-US" sz="1200" i="1" kern="1200" dirty="0">
                <a:solidFill>
                  <a:schemeClr val="tx1"/>
                </a:solidFill>
                <a:effectLst/>
                <a:latin typeface="Arial"/>
                <a:ea typeface="+mn-ea"/>
                <a:cs typeface="Arial"/>
              </a:rPr>
              <a:t>encoding</a:t>
            </a:r>
            <a:r>
              <a:rPr lang="en-US" sz="1200" kern="1200" dirty="0">
                <a:solidFill>
                  <a:schemeClr val="tx1"/>
                </a:solidFill>
                <a:effectLst/>
                <a:latin typeface="Arial"/>
                <a:ea typeface="+mn-ea"/>
                <a:cs typeface="Arial"/>
              </a:rPr>
              <a:t> of </a:t>
            </a:r>
            <a:r>
              <a:rPr lang="en-US" sz="1200" i="1" kern="1200" dirty="0">
                <a:solidFill>
                  <a:schemeClr val="tx1"/>
                </a:solidFill>
                <a:effectLst/>
                <a:latin typeface="Arial"/>
                <a:ea typeface="+mn-ea"/>
                <a:cs typeface="Arial"/>
              </a:rPr>
              <a:t>memory traces</a:t>
            </a:r>
            <a:r>
              <a:rPr lang="en-US" sz="1200" kern="1200" dirty="0">
                <a:solidFill>
                  <a:schemeClr val="tx1"/>
                </a:solidFill>
                <a:effectLst/>
                <a:latin typeface="Arial"/>
                <a:ea typeface="+mn-ea"/>
                <a:cs typeface="Arial"/>
              </a:rPr>
              <a:t> that allow us to use our </a:t>
            </a:r>
            <a:r>
              <a:rPr lang="en-US" sz="1200" i="1" kern="1200" dirty="0">
                <a:solidFill>
                  <a:schemeClr val="tx1"/>
                </a:solidFill>
                <a:effectLst/>
                <a:latin typeface="Arial"/>
                <a:ea typeface="+mn-ea"/>
                <a:cs typeface="Arial"/>
              </a:rPr>
              <a:t>storage</a:t>
            </a:r>
            <a:r>
              <a:rPr lang="en-US" sz="1200" kern="1200" dirty="0">
                <a:solidFill>
                  <a:schemeClr val="tx1"/>
                </a:solidFill>
                <a:effectLst/>
                <a:latin typeface="Arial"/>
                <a:ea typeface="+mn-ea"/>
                <a:cs typeface="Arial"/>
              </a:rPr>
              <a:t> processes to retain that information over time. While computers can essentially do the same thing, they are not self-aware; that is to say, they do not have </a:t>
            </a:r>
            <a:r>
              <a:rPr lang="en-US" sz="1200" i="1" kern="1200" dirty="0">
                <a:solidFill>
                  <a:schemeClr val="tx1"/>
                </a:solidFill>
                <a:effectLst/>
                <a:latin typeface="Arial"/>
                <a:ea typeface="+mn-ea"/>
                <a:cs typeface="Arial"/>
              </a:rPr>
              <a:t>consciousness</a:t>
            </a:r>
            <a:r>
              <a:rPr lang="en-US" sz="1200" kern="1200" dirty="0">
                <a:solidFill>
                  <a:schemeClr val="tx1"/>
                </a:solidFill>
                <a:effectLst/>
                <a:latin typeface="Arial"/>
                <a:ea typeface="+mn-ea"/>
                <a:cs typeface="Arial"/>
              </a:rPr>
              <a:t> as we do. Where does memory begin? With the focusing of </a:t>
            </a:r>
            <a:r>
              <a:rPr lang="en-US" sz="1200" i="1" kern="1200" dirty="0">
                <a:solidFill>
                  <a:schemeClr val="tx1"/>
                </a:solidFill>
                <a:effectLst/>
                <a:latin typeface="Arial"/>
                <a:ea typeface="+mn-ea"/>
                <a:cs typeface="Arial"/>
              </a:rPr>
              <a:t>attention</a:t>
            </a:r>
            <a:r>
              <a:rPr lang="en-US" sz="1200" kern="1200" dirty="0">
                <a:solidFill>
                  <a:schemeClr val="tx1"/>
                </a:solidFill>
                <a:effectLst/>
                <a:latin typeface="Arial"/>
                <a:ea typeface="+mn-ea"/>
                <a:cs typeface="Arial"/>
              </a:rPr>
              <a:t> on specific stimuli.</a:t>
            </a:r>
          </a:p>
          <a:p>
            <a:r>
              <a:rPr lang="en-US" sz="1200" kern="1200" dirty="0">
                <a:solidFill>
                  <a:schemeClr val="tx1"/>
                </a:solidFill>
                <a:effectLst/>
                <a:latin typeface="Arial"/>
                <a:ea typeface="+mn-ea"/>
                <a:cs typeface="Arial"/>
              </a:rPr>
              <a:t> </a:t>
            </a:r>
          </a:p>
          <a:p>
            <a:r>
              <a:rPr lang="en-US" sz="1200" kern="1200" dirty="0">
                <a:solidFill>
                  <a:schemeClr val="tx1"/>
                </a:solidFill>
                <a:effectLst/>
                <a:latin typeface="Arial"/>
                <a:ea typeface="+mn-ea"/>
                <a:cs typeface="Arial"/>
              </a:rPr>
              <a:t>As you study for an exam or try to remember a shopping list for the grocery store, you are engaging </a:t>
            </a:r>
            <a:r>
              <a:rPr lang="en-US" sz="1200" i="1" kern="1200" dirty="0">
                <a:solidFill>
                  <a:schemeClr val="tx1"/>
                </a:solidFill>
                <a:effectLst/>
                <a:latin typeface="Arial"/>
                <a:ea typeface="+mn-ea"/>
                <a:cs typeface="Arial"/>
              </a:rPr>
              <a:t>explicit memory</a:t>
            </a:r>
            <a:r>
              <a:rPr lang="en-US" sz="1200" kern="1200" dirty="0">
                <a:solidFill>
                  <a:schemeClr val="tx1"/>
                </a:solidFill>
                <a:effectLst/>
                <a:latin typeface="Arial"/>
                <a:ea typeface="+mn-ea"/>
                <a:cs typeface="Arial"/>
              </a:rPr>
              <a:t>. This refers to conscious, or intentional, remembering. At the same time, you may have memories of facts or events that you never intended to remember. When information “sneaks” into memory without active intent or effort, this is called </a:t>
            </a:r>
            <a:r>
              <a:rPr lang="en-US" sz="1200" i="1" kern="1200" dirty="0">
                <a:solidFill>
                  <a:schemeClr val="tx1"/>
                </a:solidFill>
                <a:effectLst/>
                <a:latin typeface="Arial"/>
                <a:ea typeface="+mn-ea"/>
                <a:cs typeface="Arial"/>
              </a:rPr>
              <a:t>implicit memory</a:t>
            </a:r>
            <a:r>
              <a:rPr lang="en-US" sz="1200" kern="1200" dirty="0">
                <a:solidFill>
                  <a:schemeClr val="tx1"/>
                </a:solidFill>
                <a:effectLst/>
                <a:latin typeface="Arial"/>
                <a:ea typeface="+mn-ea"/>
                <a:cs typeface="Arial"/>
              </a:rPr>
              <a:t>.</a:t>
            </a:r>
          </a:p>
          <a:p>
            <a:r>
              <a:rPr lang="en-US" sz="1200" kern="1200" dirty="0">
                <a:solidFill>
                  <a:schemeClr val="tx1"/>
                </a:solidFill>
                <a:effectLst/>
                <a:latin typeface="Arial"/>
                <a:ea typeface="+mn-ea"/>
                <a:cs typeface="Arial"/>
              </a:rPr>
              <a:t>What are some examples of explicit and implicit memory?</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a:t>
            </a:fld>
            <a:endParaRPr lang="en-US"/>
          </a:p>
        </p:txBody>
      </p:sp>
    </p:spTree>
    <p:extLst>
      <p:ext uri="{BB962C8B-B14F-4D97-AF65-F5344CB8AC3E}">
        <p14:creationId xmlns:p14="http://schemas.microsoft.com/office/powerpoint/2010/main" val="237594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The traditional three-stage model, first proposed by Atkinson and </a:t>
            </a:r>
            <a:r>
              <a:rPr lang="en-US" sz="1200" kern="1200" dirty="0" err="1">
                <a:solidFill>
                  <a:schemeClr val="tx1"/>
                </a:solidFill>
                <a:effectLst/>
                <a:latin typeface="Arial"/>
                <a:ea typeface="+mn-ea"/>
                <a:cs typeface="Arial"/>
              </a:rPr>
              <a:t>Shiffrin</a:t>
            </a:r>
            <a:r>
              <a:rPr lang="en-US" sz="1200" kern="1200" dirty="0">
                <a:solidFill>
                  <a:schemeClr val="tx1"/>
                </a:solidFill>
                <a:effectLst/>
                <a:latin typeface="Arial"/>
                <a:ea typeface="+mn-ea"/>
                <a:cs typeface="Arial"/>
              </a:rPr>
              <a:t>, suggested that we have three different types of memory storage: </a:t>
            </a:r>
            <a:r>
              <a:rPr lang="en-US" sz="1200" i="1" kern="1200" dirty="0">
                <a:solidFill>
                  <a:schemeClr val="tx1"/>
                </a:solidFill>
                <a:effectLst/>
                <a:latin typeface="Arial"/>
                <a:ea typeface="+mn-ea"/>
                <a:cs typeface="Arial"/>
              </a:rPr>
              <a:t>sensory memory, short-term memory</a:t>
            </a:r>
            <a:r>
              <a:rPr lang="en-US" sz="1200" kern="1200" dirty="0">
                <a:solidFill>
                  <a:schemeClr val="tx1"/>
                </a:solidFill>
                <a:effectLst/>
                <a:latin typeface="Arial"/>
                <a:ea typeface="+mn-ea"/>
                <a:cs typeface="Arial"/>
              </a:rPr>
              <a:t>, and</a:t>
            </a:r>
            <a:r>
              <a:rPr lang="en-US" sz="1200" i="1" kern="1200" dirty="0">
                <a:solidFill>
                  <a:schemeClr val="tx1"/>
                </a:solidFill>
                <a:effectLst/>
                <a:latin typeface="Arial"/>
                <a:ea typeface="+mn-ea"/>
                <a:cs typeface="Arial"/>
              </a:rPr>
              <a:t> long-term memory</a:t>
            </a:r>
            <a:r>
              <a:rPr lang="en-US" sz="1200" kern="1200" dirty="0">
                <a:solidFill>
                  <a:schemeClr val="tx1"/>
                </a:solidFill>
                <a:effectLst/>
                <a:latin typeface="Arial"/>
                <a:ea typeface="+mn-ea"/>
                <a:cs typeface="Arial"/>
              </a:rPr>
              <a:t>. Information must process through these stages in order if we are to have long-lasting retention and availability of those memories at a later time.</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Sensory memory exists for all of our senses, though the majority of attention has focused on </a:t>
            </a:r>
            <a:r>
              <a:rPr lang="en-US" sz="1200" i="1" kern="1200" dirty="0">
                <a:solidFill>
                  <a:schemeClr val="tx1"/>
                </a:solidFill>
                <a:effectLst/>
                <a:latin typeface="Arial"/>
                <a:ea typeface="+mn-ea"/>
                <a:cs typeface="Arial"/>
              </a:rPr>
              <a:t>iconic</a:t>
            </a:r>
            <a:r>
              <a:rPr lang="en-US" sz="1200" kern="1200" dirty="0">
                <a:solidFill>
                  <a:schemeClr val="tx1"/>
                </a:solidFill>
                <a:effectLst/>
                <a:latin typeface="Arial"/>
                <a:ea typeface="+mn-ea"/>
                <a:cs typeface="Arial"/>
              </a:rPr>
              <a:t> (visual) and </a:t>
            </a:r>
            <a:r>
              <a:rPr lang="en-US" sz="1200" i="1" kern="1200" dirty="0">
                <a:solidFill>
                  <a:schemeClr val="tx1"/>
                </a:solidFill>
                <a:effectLst/>
                <a:latin typeface="Arial"/>
                <a:ea typeface="+mn-ea"/>
                <a:cs typeface="Arial"/>
              </a:rPr>
              <a:t>echoic</a:t>
            </a:r>
            <a:r>
              <a:rPr lang="en-US" sz="1200" kern="1200" dirty="0">
                <a:solidFill>
                  <a:schemeClr val="tx1"/>
                </a:solidFill>
                <a:effectLst/>
                <a:latin typeface="Arial"/>
                <a:ea typeface="+mn-ea"/>
                <a:cs typeface="Arial"/>
              </a:rPr>
              <a:t> (auditory) memories. Sensory memory has a rather large capacity but a very short duration and allows us just enough time to either (a) move the information to a slightly longer storage facility or (b) delete it and move on. The process of moving that information from sensory to short-term memory merely requires that we attend to the data. Otherwise it is lost forever. </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Don’t worry; it’s not quite as dramatic as it sounds. The vast majority of sensory input is almost instantaneously deleted from our awareness.</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Think of your short-term memory (STM) as a “staging area” where information can just hang out for a little while longer, giving us a bit more time to decide if it is or is not important. If we judge it to be unimportant, we delete it (off to the trash can!). If it is important, we will then focus on moving it to long-term memory. If, however, we need more time, we can use various processes to get more time (more about that soon).</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a:t>
            </a:fld>
            <a:endParaRPr lang="en-US"/>
          </a:p>
        </p:txBody>
      </p:sp>
    </p:spTree>
    <p:extLst>
      <p:ext uri="{BB962C8B-B14F-4D97-AF65-F5344CB8AC3E}">
        <p14:creationId xmlns:p14="http://schemas.microsoft.com/office/powerpoint/2010/main" val="2740624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Noted cognitive psychologist George Miller identified that the capacity of STM is about 7 </a:t>
            </a:r>
            <a:r>
              <a:rPr lang="en-US" sz="1200" u="sng" kern="1200" dirty="0">
                <a:solidFill>
                  <a:schemeClr val="tx1"/>
                </a:solidFill>
                <a:effectLst/>
                <a:latin typeface="Arial"/>
                <a:ea typeface="+mn-ea"/>
                <a:cs typeface="Arial"/>
              </a:rPr>
              <a:t>+</a:t>
            </a:r>
            <a:r>
              <a:rPr lang="en-US" sz="1200" kern="1200" dirty="0">
                <a:solidFill>
                  <a:schemeClr val="tx1"/>
                </a:solidFill>
                <a:effectLst/>
                <a:latin typeface="Arial"/>
                <a:ea typeface="+mn-ea"/>
                <a:cs typeface="Arial"/>
              </a:rPr>
              <a:t>2 units (individual bits of information or chunks of related data). If we want to store more information, we can increase the efficiency of STM by using a process called </a:t>
            </a:r>
            <a:r>
              <a:rPr lang="en-US" sz="1200" i="1" kern="1200" dirty="0">
                <a:solidFill>
                  <a:schemeClr val="tx1"/>
                </a:solidFill>
                <a:effectLst/>
                <a:latin typeface="Arial"/>
                <a:ea typeface="+mn-ea"/>
                <a:cs typeface="Arial"/>
              </a:rPr>
              <a:t>chunking</a:t>
            </a:r>
            <a:r>
              <a:rPr lang="en-US" sz="1200" kern="1200" dirty="0">
                <a:solidFill>
                  <a:schemeClr val="tx1"/>
                </a:solidFill>
                <a:effectLst/>
                <a:latin typeface="Arial"/>
                <a:ea typeface="+mn-ea"/>
                <a:cs typeface="Arial"/>
              </a:rPr>
              <a:t>. This allows us to bunch individual units of data together and store them as meaningful groups. This does not increase the size, or capacity, of STM but rather allows us to use Miller’s Magic 7</a:t>
            </a:r>
            <a:r>
              <a:rPr lang="en-US" sz="1200" u="sng" kern="1200" dirty="0">
                <a:solidFill>
                  <a:schemeClr val="tx1"/>
                </a:solidFill>
                <a:effectLst/>
                <a:latin typeface="Arial"/>
                <a:ea typeface="+mn-ea"/>
                <a:cs typeface="Arial"/>
              </a:rPr>
              <a:t>+</a:t>
            </a:r>
            <a:r>
              <a:rPr lang="en-US" sz="1200" kern="1200" dirty="0">
                <a:solidFill>
                  <a:schemeClr val="tx1"/>
                </a:solidFill>
                <a:effectLst/>
                <a:latin typeface="Arial"/>
                <a:ea typeface="+mn-ea"/>
                <a:cs typeface="Arial"/>
              </a:rPr>
              <a:t>2 more effectively.</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How many stimuli from your surroundings do you chunk in an automatic fashion? How many are “</a:t>
            </a:r>
            <a:r>
              <a:rPr lang="en-US" sz="1200" kern="1200" dirty="0" err="1">
                <a:solidFill>
                  <a:schemeClr val="tx1"/>
                </a:solidFill>
                <a:effectLst/>
                <a:latin typeface="Arial"/>
                <a:ea typeface="+mn-ea"/>
                <a:cs typeface="Arial"/>
              </a:rPr>
              <a:t>prechunked</a:t>
            </a:r>
            <a:r>
              <a:rPr lang="en-US" sz="1200" kern="1200" dirty="0">
                <a:solidFill>
                  <a:schemeClr val="tx1"/>
                </a:solidFill>
                <a:effectLst/>
                <a:latin typeface="Arial"/>
                <a:ea typeface="+mn-ea"/>
                <a:cs typeface="Arial"/>
              </a:rPr>
              <a:t>” for you? Think about your telephone number as an example. Do you remember the area code as three units of information or one grouped, or chunked, unit?</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5</a:t>
            </a:fld>
            <a:endParaRPr lang="en-US"/>
          </a:p>
        </p:txBody>
      </p:sp>
    </p:spTree>
    <p:extLst>
      <p:ext uri="{BB962C8B-B14F-4D97-AF65-F5344CB8AC3E}">
        <p14:creationId xmlns:p14="http://schemas.microsoft.com/office/powerpoint/2010/main" val="1471516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STM typically lasts for up to about 30 seconds, and in that time, we have to decide what to do with the information. If we need an extension, however, we can use </a:t>
            </a:r>
            <a:r>
              <a:rPr lang="en-US" sz="1200" i="1" kern="1200" dirty="0">
                <a:solidFill>
                  <a:schemeClr val="tx1"/>
                </a:solidFill>
                <a:effectLst/>
                <a:latin typeface="Arial"/>
                <a:ea typeface="+mn-ea"/>
                <a:cs typeface="Arial"/>
              </a:rPr>
              <a:t>maintenance rehearsal</a:t>
            </a:r>
            <a:r>
              <a:rPr lang="en-US" sz="1200" kern="1200" dirty="0">
                <a:solidFill>
                  <a:schemeClr val="tx1"/>
                </a:solidFill>
                <a:effectLst/>
                <a:latin typeface="Arial"/>
                <a:ea typeface="+mn-ea"/>
                <a:cs typeface="Arial"/>
              </a:rPr>
              <a:t> to reset the 30-second clock. In theory, we could keep information active in STM indefinitely as long as we rehearse it before it fades away.</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Is the strength of STM memory declining in recent years? Are we able to store less information for a shorter duration? What do you think might be the relationship between technology usage and weakening memory skills? Thankfully, if such an effect is happening, it is most likely very reversible. Although memory is not a muscle, think of it as if it is. The more you use it, the stronger and more effective it gets.</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If you study the work of Hermann </a:t>
            </a:r>
            <a:r>
              <a:rPr lang="en-US" sz="1200" kern="1200" dirty="0" err="1">
                <a:solidFill>
                  <a:schemeClr val="tx1"/>
                </a:solidFill>
                <a:effectLst/>
                <a:latin typeface="Arial"/>
                <a:ea typeface="+mn-ea"/>
                <a:cs typeface="Arial"/>
              </a:rPr>
              <a:t>Ebbinghaus</a:t>
            </a:r>
            <a:r>
              <a:rPr lang="en-US" sz="1200" kern="1200" dirty="0">
                <a:solidFill>
                  <a:schemeClr val="tx1"/>
                </a:solidFill>
                <a:effectLst/>
                <a:latin typeface="Arial"/>
                <a:ea typeface="+mn-ea"/>
                <a:cs typeface="Arial"/>
              </a:rPr>
              <a:t>, who gave us the </a:t>
            </a:r>
            <a:r>
              <a:rPr lang="en-US" sz="1200" i="1" kern="1200" dirty="0">
                <a:solidFill>
                  <a:schemeClr val="tx1"/>
                </a:solidFill>
                <a:effectLst/>
                <a:latin typeface="Arial"/>
                <a:ea typeface="+mn-ea"/>
                <a:cs typeface="Arial"/>
              </a:rPr>
              <a:t>curve of forgetting</a:t>
            </a:r>
            <a:r>
              <a:rPr lang="en-US" sz="1200" kern="1200" dirty="0">
                <a:solidFill>
                  <a:schemeClr val="tx1"/>
                </a:solidFill>
                <a:effectLst/>
                <a:latin typeface="Arial"/>
                <a:ea typeface="+mn-ea"/>
                <a:cs typeface="Arial"/>
              </a:rPr>
              <a:t>, you might be surprised to find out that much of the information you will learn in class today is likely to be forgotten within the first hour after class is over, and even more will be forgotten in the next 24 hours. How did </a:t>
            </a:r>
            <a:r>
              <a:rPr lang="en-US" sz="1200" kern="1200" dirty="0" err="1">
                <a:solidFill>
                  <a:schemeClr val="tx1"/>
                </a:solidFill>
                <a:effectLst/>
                <a:latin typeface="Arial"/>
                <a:ea typeface="+mn-ea"/>
                <a:cs typeface="Arial"/>
              </a:rPr>
              <a:t>Ebbinghaus</a:t>
            </a:r>
            <a:r>
              <a:rPr lang="en-US" sz="1200" kern="1200" dirty="0">
                <a:solidFill>
                  <a:schemeClr val="tx1"/>
                </a:solidFill>
                <a:effectLst/>
                <a:latin typeface="Arial"/>
                <a:ea typeface="+mn-ea"/>
                <a:cs typeface="Arial"/>
              </a:rPr>
              <a:t> study this? What do you think you can do to interrupt this sequence and retain information more effectively?</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While maintenance rehearsal keeps information active in STM, you would use </a:t>
            </a:r>
            <a:r>
              <a:rPr lang="en-US" sz="1200" i="1" kern="1200" dirty="0">
                <a:solidFill>
                  <a:schemeClr val="tx1"/>
                </a:solidFill>
                <a:effectLst/>
                <a:latin typeface="Arial"/>
                <a:ea typeface="+mn-ea"/>
                <a:cs typeface="Arial"/>
              </a:rPr>
              <a:t>elaborative rehearsal </a:t>
            </a:r>
            <a:r>
              <a:rPr lang="en-US" sz="1200" kern="1200" dirty="0">
                <a:solidFill>
                  <a:schemeClr val="tx1"/>
                </a:solidFill>
                <a:effectLst/>
                <a:latin typeface="Arial"/>
                <a:ea typeface="+mn-ea"/>
                <a:cs typeface="Arial"/>
              </a:rPr>
              <a:t>to help move that same information into long-term memory (LTM). This occurs when you create connections or links between new information (stored in STM) and older, more familiar information (already existing in LTM). These connections help to transfer the new information into the longer-term storage facility so that you’ll have it over time.</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6</a:t>
            </a:fld>
            <a:endParaRPr lang="en-US"/>
          </a:p>
        </p:txBody>
      </p:sp>
    </p:spTree>
    <p:extLst>
      <p:ext uri="{BB962C8B-B14F-4D97-AF65-F5344CB8AC3E}">
        <p14:creationId xmlns:p14="http://schemas.microsoft.com/office/powerpoint/2010/main" val="3609230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Levels of Processing—When we encode and process information at a deeper, more thorough level, we will have stronger memory codes for later usage. Distinguishes between </a:t>
            </a:r>
            <a:r>
              <a:rPr lang="en-US" sz="1200" i="1" kern="1200" dirty="0">
                <a:solidFill>
                  <a:schemeClr val="tx1"/>
                </a:solidFill>
                <a:effectLst/>
                <a:latin typeface="Arial"/>
                <a:ea typeface="+mn-ea"/>
                <a:cs typeface="Arial"/>
              </a:rPr>
              <a:t>maintenance</a:t>
            </a:r>
            <a:r>
              <a:rPr lang="en-US" sz="1200" kern="1200" dirty="0">
                <a:solidFill>
                  <a:schemeClr val="tx1"/>
                </a:solidFill>
                <a:effectLst/>
                <a:latin typeface="Arial"/>
                <a:ea typeface="+mn-ea"/>
                <a:cs typeface="Arial"/>
              </a:rPr>
              <a:t> and </a:t>
            </a:r>
            <a:r>
              <a:rPr lang="en-US" sz="1200" i="1" kern="1200" dirty="0">
                <a:solidFill>
                  <a:schemeClr val="tx1"/>
                </a:solidFill>
                <a:effectLst/>
                <a:latin typeface="Arial"/>
                <a:ea typeface="+mn-ea"/>
                <a:cs typeface="Arial"/>
              </a:rPr>
              <a:t>elaborative rehearsal </a:t>
            </a:r>
            <a:r>
              <a:rPr lang="en-US" sz="1200" kern="1200" dirty="0">
                <a:solidFill>
                  <a:schemeClr val="tx1"/>
                </a:solidFill>
                <a:effectLst/>
                <a:latin typeface="Arial"/>
                <a:ea typeface="+mn-ea"/>
                <a:cs typeface="Arial"/>
              </a:rPr>
              <a:t>processes. The first process does not let us move information to LTM but instead gives us more time to deal with the information in STM. The second, as noted earlier, allows us to create links that help to pull the information to LTM.</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7</a:t>
            </a:fld>
            <a:endParaRPr lang="en-US"/>
          </a:p>
        </p:txBody>
      </p:sp>
    </p:spTree>
    <p:extLst>
      <p:ext uri="{BB962C8B-B14F-4D97-AF65-F5344CB8AC3E}">
        <p14:creationId xmlns:p14="http://schemas.microsoft.com/office/powerpoint/2010/main" val="3937832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The serial position effect reminds us that when we’re given a list of data to remember, we’ll have the best memory of items at the start of the list (the </a:t>
            </a:r>
            <a:r>
              <a:rPr lang="en-US" sz="1200" i="1" kern="1200" dirty="0">
                <a:solidFill>
                  <a:schemeClr val="tx1"/>
                </a:solidFill>
                <a:effectLst/>
                <a:latin typeface="Arial"/>
                <a:ea typeface="+mn-ea"/>
                <a:cs typeface="Arial"/>
              </a:rPr>
              <a:t>primacy </a:t>
            </a:r>
            <a:r>
              <a:rPr lang="en-US" sz="1200" kern="1200" dirty="0">
                <a:solidFill>
                  <a:schemeClr val="tx1"/>
                </a:solidFill>
                <a:effectLst/>
                <a:latin typeface="Arial"/>
                <a:ea typeface="+mn-ea"/>
                <a:cs typeface="Arial"/>
              </a:rPr>
              <a:t>effect) and at the end of the list (the </a:t>
            </a:r>
            <a:r>
              <a:rPr lang="en-US" sz="1200" i="1" kern="1200" dirty="0" err="1">
                <a:solidFill>
                  <a:schemeClr val="tx1"/>
                </a:solidFill>
                <a:effectLst/>
                <a:latin typeface="Arial"/>
                <a:ea typeface="+mn-ea"/>
                <a:cs typeface="Arial"/>
              </a:rPr>
              <a:t>recency</a:t>
            </a:r>
            <a:r>
              <a:rPr lang="en-US" sz="1200" kern="1200" dirty="0">
                <a:solidFill>
                  <a:schemeClr val="tx1"/>
                </a:solidFill>
                <a:effectLst/>
                <a:latin typeface="Arial"/>
                <a:ea typeface="+mn-ea"/>
                <a:cs typeface="Arial"/>
              </a:rPr>
              <a:t> effect). We’ll have the poorest memory of those items in the middle of the list.</a:t>
            </a:r>
          </a:p>
          <a:p>
            <a:r>
              <a:rPr lang="en-US" sz="1200" kern="1200" dirty="0">
                <a:solidFill>
                  <a:schemeClr val="tx1"/>
                </a:solidFill>
                <a:effectLst/>
                <a:latin typeface="Arial"/>
                <a:ea typeface="+mn-ea"/>
                <a:cs typeface="Arial"/>
              </a:rPr>
              <a:t> </a:t>
            </a:r>
          </a:p>
          <a:p>
            <a:r>
              <a:rPr lang="en-US" sz="1200" kern="1200" dirty="0">
                <a:solidFill>
                  <a:schemeClr val="tx1"/>
                </a:solidFill>
                <a:effectLst/>
                <a:latin typeface="Arial"/>
                <a:ea typeface="+mn-ea"/>
                <a:cs typeface="Arial"/>
              </a:rPr>
              <a:t>The primacy effect is believed to occur because it gives us more time to push information into LTM. The </a:t>
            </a:r>
            <a:r>
              <a:rPr lang="en-US" sz="1200" kern="1200" dirty="0" err="1">
                <a:solidFill>
                  <a:schemeClr val="tx1"/>
                </a:solidFill>
                <a:effectLst/>
                <a:latin typeface="Arial"/>
                <a:ea typeface="+mn-ea"/>
                <a:cs typeface="Arial"/>
              </a:rPr>
              <a:t>recency</a:t>
            </a:r>
            <a:r>
              <a:rPr lang="en-US" sz="1200" kern="1200" dirty="0">
                <a:solidFill>
                  <a:schemeClr val="tx1"/>
                </a:solidFill>
                <a:effectLst/>
                <a:latin typeface="Arial"/>
                <a:ea typeface="+mn-ea"/>
                <a:cs typeface="Arial"/>
              </a:rPr>
              <a:t> effect, on the other hand, occurs because the information is still active in STM and has not had time to fade away. </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But how are these processes affected by aging? Research finds that STM is most affected by normal aging, as older adults suffer more profound declines in STM functioning than LTM retrieval. At the same time, older adults may develop strategies to compensate for declining STM skills that allow them to continue without these declines impairing their ability to function.</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What is the evidence in favor of or in opposite to the three-stage model proposed by Atkinson and </a:t>
            </a:r>
            <a:r>
              <a:rPr lang="en-US" sz="1200" kern="1200" dirty="0" err="1">
                <a:solidFill>
                  <a:schemeClr val="tx1"/>
                </a:solidFill>
                <a:effectLst/>
                <a:latin typeface="Arial"/>
                <a:ea typeface="+mn-ea"/>
                <a:cs typeface="Arial"/>
              </a:rPr>
              <a:t>Shiffrin</a:t>
            </a:r>
            <a:r>
              <a:rPr lang="en-US" sz="1200" kern="1200" dirty="0">
                <a:solidFill>
                  <a:schemeClr val="tx1"/>
                </a:solidFill>
                <a:effectLst/>
                <a:latin typeface="Arial"/>
                <a:ea typeface="+mn-ea"/>
                <a:cs typeface="Arial"/>
              </a:rPr>
              <a:t>? Refer to the textbook to see some of these points.</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8</a:t>
            </a:fld>
            <a:endParaRPr lang="en-US"/>
          </a:p>
        </p:txBody>
      </p:sp>
    </p:spTree>
    <p:extLst>
      <p:ext uri="{BB962C8B-B14F-4D97-AF65-F5344CB8AC3E}">
        <p14:creationId xmlns:p14="http://schemas.microsoft.com/office/powerpoint/2010/main" val="147968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For years STM was regarded as a relatively passive storage facility, but an adjustment of this model called </a:t>
            </a:r>
            <a:r>
              <a:rPr lang="en-US" sz="1200" i="1" kern="1200" dirty="0">
                <a:solidFill>
                  <a:schemeClr val="tx1"/>
                </a:solidFill>
                <a:effectLst/>
                <a:latin typeface="Arial"/>
                <a:ea typeface="+mn-ea"/>
                <a:cs typeface="Arial"/>
              </a:rPr>
              <a:t>working memory</a:t>
            </a:r>
            <a:r>
              <a:rPr lang="en-US" sz="1200" kern="1200" dirty="0">
                <a:solidFill>
                  <a:schemeClr val="tx1"/>
                </a:solidFill>
                <a:effectLst/>
                <a:latin typeface="Arial"/>
                <a:ea typeface="+mn-ea"/>
                <a:cs typeface="Arial"/>
              </a:rPr>
              <a:t> suggested that quite a few active processes take place there. These processes take place at the same time, or in a parallel process, so that the memory system can work as efficiently as possible.</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Review carefully how the three processes proposed to exist in working memory operate independently of and interdependently with each other.</a:t>
            </a:r>
          </a:p>
          <a:p>
            <a:endParaRPr lang="en-US" sz="1200" kern="1200" dirty="0">
              <a:solidFill>
                <a:schemeClr val="tx1"/>
              </a:solidFill>
              <a:effectLst/>
              <a:latin typeface="Arial"/>
              <a:ea typeface="+mn-ea"/>
              <a:cs typeface="Arial"/>
            </a:endParaRPr>
          </a:p>
          <a:p>
            <a:pPr marL="228600" indent="-228600">
              <a:buFont typeface="+mj-lt"/>
              <a:buAutoNum type="arabicPeriod"/>
            </a:pPr>
            <a:r>
              <a:rPr lang="en-US" sz="1200" kern="1200" dirty="0">
                <a:solidFill>
                  <a:schemeClr val="tx1"/>
                </a:solidFill>
                <a:effectLst/>
                <a:latin typeface="Arial"/>
                <a:ea typeface="+mn-ea"/>
                <a:cs typeface="Arial"/>
              </a:rPr>
              <a:t>The central executive is the attention-controlling part of working memory. It coordinates the functions of the system and determines where we focus our consciousness.</a:t>
            </a:r>
          </a:p>
          <a:p>
            <a:pPr marL="228600" indent="-228600">
              <a:buFont typeface="+mj-lt"/>
              <a:buAutoNum type="arabicPeriod"/>
            </a:pPr>
            <a:r>
              <a:rPr lang="en-US" sz="1200" kern="1200" dirty="0">
                <a:solidFill>
                  <a:schemeClr val="tx1"/>
                </a:solidFill>
                <a:effectLst/>
                <a:latin typeface="Arial"/>
                <a:ea typeface="+mn-ea"/>
                <a:cs typeface="Arial"/>
              </a:rPr>
              <a:t>The phonological loop is like an MP3 player in our memory that processes and stores verbal/auditory information.</a:t>
            </a:r>
          </a:p>
          <a:p>
            <a:pPr marL="228600" indent="-228600">
              <a:buFont typeface="+mj-lt"/>
              <a:buAutoNum type="arabicPeriod"/>
            </a:pPr>
            <a:r>
              <a:rPr lang="en-US" sz="1200" kern="1200" dirty="0">
                <a:solidFill>
                  <a:schemeClr val="tx1"/>
                </a:solidFill>
                <a:effectLst/>
                <a:latin typeface="Arial"/>
                <a:ea typeface="+mn-ea"/>
                <a:cs typeface="Arial"/>
              </a:rPr>
              <a:t>The </a:t>
            </a:r>
            <a:r>
              <a:rPr lang="en-US" sz="1200" kern="1200" dirty="0" err="1">
                <a:solidFill>
                  <a:schemeClr val="tx1"/>
                </a:solidFill>
                <a:effectLst/>
                <a:latin typeface="Arial"/>
                <a:ea typeface="+mn-ea"/>
                <a:cs typeface="Arial"/>
              </a:rPr>
              <a:t>visuospatial</a:t>
            </a:r>
            <a:r>
              <a:rPr lang="en-US" sz="1200" kern="1200" dirty="0">
                <a:solidFill>
                  <a:schemeClr val="tx1"/>
                </a:solidFill>
                <a:effectLst/>
                <a:latin typeface="Arial"/>
                <a:ea typeface="+mn-ea"/>
                <a:cs typeface="Arial"/>
              </a:rPr>
              <a:t> sketchpad processes visual and spatial information, much like an Etch-A-Sketch creates visual codes of data.</a:t>
            </a:r>
          </a:p>
          <a:p>
            <a:pPr marL="228600" indent="-228600">
              <a:buFont typeface="+mj-lt"/>
              <a:buAutoNum type="arabicPeriod"/>
            </a:pPr>
            <a:r>
              <a:rPr lang="en-US" sz="1200" kern="1200" dirty="0">
                <a:solidFill>
                  <a:schemeClr val="tx1"/>
                </a:solidFill>
                <a:effectLst/>
                <a:latin typeface="Arial"/>
                <a:ea typeface="+mn-ea"/>
                <a:cs typeface="Arial"/>
              </a:rPr>
              <a:t>The episodic buffer is the bridge between STM and LTM and can allow information to flow in both directions.</a:t>
            </a:r>
          </a:p>
          <a:p>
            <a:pPr marL="0" indent="0">
              <a:buFont typeface="+mj-lt"/>
              <a:buNone/>
            </a:pPr>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What happens if one or more of these systems fails to operate correctly? Is working memory truly an extension of the STM model, or is it really better thought of as being a set of processes that occur in LTM? Perhaps it exists simultaneously in both systems! Cognitive researchers continue to try to identify the exact nature of how these systems operate.</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9</a:t>
            </a:fld>
            <a:endParaRPr lang="en-US"/>
          </a:p>
        </p:txBody>
      </p:sp>
    </p:spTree>
    <p:extLst>
      <p:ext uri="{BB962C8B-B14F-4D97-AF65-F5344CB8AC3E}">
        <p14:creationId xmlns:p14="http://schemas.microsoft.com/office/powerpoint/2010/main" val="2886806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Think of your long-term memory as being similar to the hard drive on a computer. A staggering amount of data sits dormant, waiting for the moment when it gets activated. And like a hard drive, over time data can be “corrupted” so that it becomes unavailable.</a:t>
            </a:r>
          </a:p>
          <a:p>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There is no known limit to the capacity of long-term memory. It may be an overstatement to say that it is truly “unlimited” but the likelihood that any human being could ever fill their LTM is essentially zero. So practically speaking, LTM is unlimited.</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10</a:t>
            </a:fld>
            <a:endParaRPr lang="en-US"/>
          </a:p>
        </p:txBody>
      </p:sp>
    </p:spTree>
    <p:extLst>
      <p:ext uri="{BB962C8B-B14F-4D97-AF65-F5344CB8AC3E}">
        <p14:creationId xmlns:p14="http://schemas.microsoft.com/office/powerpoint/2010/main" val="692856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577217"/>
            <a:ext cx="8128000" cy="3380095"/>
          </a:xfrm>
        </p:spPr>
        <p:txBody>
          <a:bodyPr/>
          <a:lstStyle/>
          <a:p>
            <a:r>
              <a:rPr lang="en-US"/>
              <a:t>Click icon to add table</a:t>
            </a:r>
          </a:p>
        </p:txBody>
      </p:sp>
      <p:sp>
        <p:nvSpPr>
          <p:cNvPr id="6"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
        <p:nvSpPr>
          <p:cNvPr id="7" name="Text Placeholder 11"/>
          <p:cNvSpPr>
            <a:spLocks noGrp="1"/>
          </p:cNvSpPr>
          <p:nvPr>
            <p:ph type="body" sz="quarter" idx="17" hasCustomPrompt="1"/>
          </p:nvPr>
        </p:nvSpPr>
        <p:spPr>
          <a:xfrm>
            <a:off x="743576" y="1333844"/>
            <a:ext cx="10711543" cy="718486"/>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433746" y="1619558"/>
            <a:ext cx="4035118" cy="1944909"/>
          </a:xfrm>
        </p:spPr>
        <p:txBody>
          <a:bodyPr/>
          <a:lstStyle/>
          <a:p>
            <a:r>
              <a:rPr lang="en-US"/>
              <a:t>Click icon to add picture</a:t>
            </a:r>
          </a:p>
        </p:txBody>
      </p:sp>
      <p:sp>
        <p:nvSpPr>
          <p:cNvPr id="10" name="Text Placeholder 9"/>
          <p:cNvSpPr>
            <a:spLocks noGrp="1"/>
          </p:cNvSpPr>
          <p:nvPr>
            <p:ph type="body" sz="quarter" idx="11" hasCustomPrompt="1"/>
          </p:nvPr>
        </p:nvSpPr>
        <p:spPr>
          <a:xfrm>
            <a:off x="858017" y="1462918"/>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
        <p:nvSpPr>
          <p:cNvPr id="7" name="Text Placeholder 9"/>
          <p:cNvSpPr>
            <a:spLocks noGrp="1"/>
          </p:cNvSpPr>
          <p:nvPr>
            <p:ph type="body" sz="quarter" idx="12" hasCustomPrompt="1"/>
          </p:nvPr>
        </p:nvSpPr>
        <p:spPr>
          <a:xfrm>
            <a:off x="900350" y="3410256"/>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9" name="Picture Placeholder 5"/>
          <p:cNvSpPr>
            <a:spLocks noGrp="1"/>
          </p:cNvSpPr>
          <p:nvPr>
            <p:ph type="pic" sz="quarter" idx="13"/>
          </p:nvPr>
        </p:nvSpPr>
        <p:spPr>
          <a:xfrm>
            <a:off x="7462162" y="3740243"/>
            <a:ext cx="4035118" cy="1944909"/>
          </a:xfrm>
        </p:spPr>
        <p:txBody>
          <a:bodyPr/>
          <a:lstStyle/>
          <a:p>
            <a:r>
              <a:rPr lang="en-US"/>
              <a:t>Click icon to add picture</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17" r:id="rId13"/>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326849" y="2593075"/>
            <a:ext cx="3297426" cy="618014"/>
          </a:xfrm>
        </p:spPr>
        <p:txBody>
          <a:bodyPr/>
          <a:lstStyle/>
          <a:p>
            <a:pPr algn="ctr"/>
            <a:r>
              <a:rPr lang="en-US" b="1" dirty="0">
                <a:latin typeface="Arial" panose="020B0604020202020204" pitchFamily="34" charset="0"/>
                <a:cs typeface="Arial" panose="020B0604020202020204" pitchFamily="34" charset="0"/>
              </a:rPr>
              <a:t>Chapter 7</a:t>
            </a:r>
            <a:endParaRPr lang="en-US" b="1" dirty="0"/>
          </a:p>
        </p:txBody>
      </p:sp>
      <p:sp>
        <p:nvSpPr>
          <p:cNvPr id="5" name="Title 4"/>
          <p:cNvSpPr>
            <a:spLocks noGrp="1"/>
          </p:cNvSpPr>
          <p:nvPr>
            <p:ph type="title"/>
          </p:nvPr>
        </p:nvSpPr>
        <p:spPr>
          <a:xfrm>
            <a:off x="1906981" y="3510883"/>
            <a:ext cx="8137161" cy="542641"/>
          </a:xfrm>
        </p:spPr>
        <p:txBody>
          <a:bodyPr/>
          <a:lstStyle/>
          <a:p>
            <a:pPr algn="ctr"/>
            <a:r>
              <a:rPr lang="en-US" dirty="0"/>
              <a:t>Memory </a:t>
            </a:r>
          </a:p>
        </p:txBody>
      </p:sp>
      <p:sp>
        <p:nvSpPr>
          <p:cNvPr id="8" name="Footer Placeholder 7"/>
          <p:cNvSpPr>
            <a:spLocks noGrp="1"/>
          </p:cNvSpPr>
          <p:nvPr>
            <p:ph type="ftr" sz="quarter" idx="3"/>
          </p:nvPr>
        </p:nvSpPr>
        <p:spPr/>
        <p:txBody>
          <a:bodyPr/>
          <a:lstStyle/>
          <a:p>
            <a:r>
              <a:rPr lang="en-US" sz="1200" dirty="0"/>
              <a:t>Pastorino/Doyle-Portillo,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355"/>
          </a:xfrm>
        </p:spPr>
        <p:txBody>
          <a:bodyPr/>
          <a:lstStyle/>
          <a:p>
            <a:pPr algn="l"/>
            <a:r>
              <a:rPr lang="en-US" dirty="0"/>
              <a:t>The Capacity of Long-Term Memory</a:t>
            </a:r>
          </a:p>
        </p:txBody>
      </p:sp>
      <p:pic>
        <p:nvPicPr>
          <p:cNvPr id="7" name="Picture Placeholder 6"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66" r="-323"/>
          <a:stretch/>
        </p:blipFill>
        <p:spPr>
          <a:xfrm>
            <a:off x="3005256" y="1322889"/>
            <a:ext cx="6181487" cy="4622316"/>
          </a:xfrm>
        </p:spPr>
      </p:pic>
    </p:spTree>
    <p:extLst>
      <p:ext uri="{BB962C8B-B14F-4D97-AF65-F5344CB8AC3E}">
        <p14:creationId xmlns:p14="http://schemas.microsoft.com/office/powerpoint/2010/main" val="1793655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Encoding and Organization in Long-Term Memory</a:t>
            </a:r>
          </a:p>
        </p:txBody>
      </p:sp>
      <p:graphicFrame>
        <p:nvGraphicFramePr>
          <p:cNvPr id="6" name="Table Placeholder 5" descr="Table is accessible to screenreaders"/>
          <p:cNvGraphicFramePr>
            <a:graphicFrameLocks noGrp="1"/>
          </p:cNvGraphicFramePr>
          <p:nvPr>
            <p:ph type="tbl" sz="quarter" idx="10"/>
            <p:extLst>
              <p:ext uri="{D42A27DB-BD31-4B8C-83A1-F6EECF244321}">
                <p14:modId xmlns:p14="http://schemas.microsoft.com/office/powerpoint/2010/main" val="2017050981"/>
              </p:ext>
            </p:extLst>
          </p:nvPr>
        </p:nvGraphicFramePr>
        <p:xfrm>
          <a:off x="2032000" y="1814513"/>
          <a:ext cx="8128000" cy="2773680"/>
        </p:xfrm>
        <a:graphic>
          <a:graphicData uri="http://schemas.openxmlformats.org/drawingml/2006/table">
            <a:tbl>
              <a:tblPr firstRow="1" bandRow="1">
                <a:tableStyleId>{5C22544A-7EE6-4342-B048-85BDC9FD1C3A}</a:tableStyleId>
              </a:tblPr>
              <a:tblGrid>
                <a:gridCol w="3025775">
                  <a:extLst>
                    <a:ext uri="{9D8B030D-6E8A-4147-A177-3AD203B41FA5}">
                      <a16:colId xmlns:a16="http://schemas.microsoft.com/office/drawing/2014/main" val="20000"/>
                    </a:ext>
                  </a:extLst>
                </a:gridCol>
                <a:gridCol w="5102225">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1" dirty="0">
                          <a:solidFill>
                            <a:srgbClr val="000000"/>
                          </a:solidFill>
                          <a:latin typeface="Arial" panose="020B0604020202020204" pitchFamily="34" charset="0"/>
                          <a:ea typeface="Open Sans" panose="020B0606030504020204" pitchFamily="34" charset="0"/>
                          <a:cs typeface="Arial" panose="020B0604020202020204" pitchFamily="34" charset="0"/>
                        </a:rPr>
                        <a:t>Puff-Puff</a:t>
                      </a:r>
                      <a:endParaRPr lang="en-US" sz="2000" b="0" dirty="0">
                        <a:solidFill>
                          <a:srgbClr val="000000"/>
                        </a:solidFill>
                        <a:latin typeface="Arial" panose="020B0604020202020204" pitchFamily="34" charset="0"/>
                        <a:ea typeface="Open Sans" panose="020B0606030504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20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Is a:</a:t>
                      </a:r>
                      <a:endParaRPr lang="en-US" sz="2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bread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Contains:</a:t>
                      </a:r>
                      <a:endParaRPr lang="en-US" sz="2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flour, sugar, shortening, nutmeg, eggs. etc.</a:t>
                      </a:r>
                      <a:endParaRPr lang="en-US" sz="2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Method of preparation:</a:t>
                      </a:r>
                      <a:endParaRPr lang="en-US" sz="2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fried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Uses:</a:t>
                      </a:r>
                      <a:endParaRPr lang="en-US" sz="2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energy source; eaten with kidney beans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Appearance: </a:t>
                      </a:r>
                      <a:endParaRPr lang="en-US" sz="2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small, donut hole-sized</a:t>
                      </a:r>
                      <a:endParaRPr lang="en-US" sz="2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Origin:</a:t>
                      </a:r>
                      <a:endParaRPr lang="en-US" sz="2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West Africa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7708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355"/>
          </a:xfrm>
        </p:spPr>
        <p:txBody>
          <a:bodyPr/>
          <a:lstStyle/>
          <a:p>
            <a:pPr algn="l"/>
            <a:r>
              <a:rPr lang="en-US" dirty="0"/>
              <a:t>Declarative and Procedural Long-Term Memories</a:t>
            </a:r>
          </a:p>
        </p:txBody>
      </p:sp>
      <p:pic>
        <p:nvPicPr>
          <p:cNvPr id="6" name="Picture Placeholder 5"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37" r="-412"/>
          <a:stretch/>
        </p:blipFill>
        <p:spPr>
          <a:xfrm>
            <a:off x="3120369" y="1417355"/>
            <a:ext cx="5951262" cy="3942009"/>
          </a:xfrm>
        </p:spPr>
      </p:pic>
      <p:sp>
        <p:nvSpPr>
          <p:cNvPr id="4" name="Text Placeholder 3"/>
          <p:cNvSpPr>
            <a:spLocks noGrp="1"/>
          </p:cNvSpPr>
          <p:nvPr>
            <p:ph type="body" sz="quarter" idx="11"/>
          </p:nvPr>
        </p:nvSpPr>
        <p:spPr>
          <a:xfrm>
            <a:off x="3873500" y="5618796"/>
            <a:ext cx="4445000" cy="356235"/>
          </a:xfrm>
        </p:spPr>
        <p:txBody>
          <a:bodyPr/>
          <a:lstStyle/>
          <a:p>
            <a:pPr algn="ctr"/>
            <a:r>
              <a:rPr lang="en-US" sz="2000" dirty="0">
                <a:solidFill>
                  <a:srgbClr val="000000"/>
                </a:solidFill>
              </a:rPr>
              <a:t>Gender and Autobiographical Memory</a:t>
            </a:r>
          </a:p>
        </p:txBody>
      </p:sp>
    </p:spTree>
    <p:extLst>
      <p:ext uri="{BB962C8B-B14F-4D97-AF65-F5344CB8AC3E}">
        <p14:creationId xmlns:p14="http://schemas.microsoft.com/office/powerpoint/2010/main" val="316255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7460"/>
          </a:xfrm>
        </p:spPr>
        <p:txBody>
          <a:bodyPr/>
          <a:lstStyle/>
          <a:p>
            <a:pPr algn="l"/>
            <a:r>
              <a:rPr lang="en-US" dirty="0"/>
              <a:t>Amnesia: What Forgetting Can Teach Us About Memory</a:t>
            </a:r>
          </a:p>
        </p:txBody>
      </p:sp>
      <p:pic>
        <p:nvPicPr>
          <p:cNvPr id="5" name="Picture Placeholder 4" descr="A photo of a man walking with an umbrella and dragging a suitcase is accompanied by the following text: Retrograde: people with retrograde amnesia cannot remember what they have done in the past. Anterograde: people with anterograde amnesia cannot form new memories even though they experience new events. This leads to two photos of ongoing games of lacrosse."/>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272" b="328"/>
          <a:stretch/>
        </p:blipFill>
        <p:spPr>
          <a:xfrm>
            <a:off x="1106329" y="1910857"/>
            <a:ext cx="9979341" cy="3191110"/>
          </a:xfrm>
        </p:spPr>
      </p:pic>
      <p:sp>
        <p:nvSpPr>
          <p:cNvPr id="4" name="Text Placeholder 3"/>
          <p:cNvSpPr>
            <a:spLocks noGrp="1"/>
          </p:cNvSpPr>
          <p:nvPr>
            <p:ph type="body" sz="quarter" idx="11"/>
          </p:nvPr>
        </p:nvSpPr>
        <p:spPr>
          <a:xfrm>
            <a:off x="2959099" y="5469254"/>
            <a:ext cx="6273800" cy="337185"/>
          </a:xfrm>
        </p:spPr>
        <p:txBody>
          <a:bodyPr/>
          <a:lstStyle/>
          <a:p>
            <a:pPr algn="ctr"/>
            <a:r>
              <a:rPr lang="en-US" sz="2000" dirty="0">
                <a:solidFill>
                  <a:srgbClr val="000000"/>
                </a:solidFill>
              </a:rPr>
              <a:t>Amnesia Affects a Person’s Memory in Dramatic Ways </a:t>
            </a:r>
          </a:p>
        </p:txBody>
      </p:sp>
    </p:spTree>
    <p:extLst>
      <p:ext uri="{BB962C8B-B14F-4D97-AF65-F5344CB8AC3E}">
        <p14:creationId xmlns:p14="http://schemas.microsoft.com/office/powerpoint/2010/main" val="335120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355"/>
          </a:xfrm>
        </p:spPr>
        <p:txBody>
          <a:bodyPr/>
          <a:lstStyle/>
          <a:p>
            <a:pPr algn="l"/>
            <a:r>
              <a:rPr lang="en-US" dirty="0"/>
              <a:t>Recognition and Recall</a:t>
            </a:r>
          </a:p>
        </p:txBody>
      </p:sp>
      <p:pic>
        <p:nvPicPr>
          <p:cNvPr id="4" name="Picture Placeholder 3"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12" r="-287"/>
          <a:stretch/>
        </p:blipFill>
        <p:spPr>
          <a:xfrm>
            <a:off x="2465164" y="1304881"/>
            <a:ext cx="7261671" cy="4810000"/>
          </a:xfrm>
        </p:spPr>
      </p:pic>
    </p:spTree>
    <p:extLst>
      <p:ext uri="{BB962C8B-B14F-4D97-AF65-F5344CB8AC3E}">
        <p14:creationId xmlns:p14="http://schemas.microsoft.com/office/powerpoint/2010/main" val="2407873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355"/>
          </a:xfrm>
        </p:spPr>
        <p:txBody>
          <a:bodyPr/>
          <a:lstStyle/>
          <a:p>
            <a:pPr algn="l"/>
            <a:r>
              <a:rPr lang="en-US" dirty="0"/>
              <a:t>Forgetting: Why Can’t I Remember That? </a:t>
            </a:r>
            <a:r>
              <a:rPr lang="en-US" sz="2400" b="0" dirty="0"/>
              <a:t>(1 of 2)</a:t>
            </a:r>
          </a:p>
        </p:txBody>
      </p:sp>
      <p:pic>
        <p:nvPicPr>
          <p:cNvPr id="5" name="Picture Placeholder 4"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49" r="725"/>
          <a:stretch/>
        </p:blipFill>
        <p:spPr>
          <a:xfrm>
            <a:off x="4452098" y="1238992"/>
            <a:ext cx="3287804" cy="4955748"/>
          </a:xfrm>
        </p:spPr>
      </p:pic>
    </p:spTree>
    <p:extLst>
      <p:ext uri="{BB962C8B-B14F-4D97-AF65-F5344CB8AC3E}">
        <p14:creationId xmlns:p14="http://schemas.microsoft.com/office/powerpoint/2010/main" val="1644402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Forgetting: Why Can’t I Remember That? </a:t>
            </a:r>
            <a:r>
              <a:rPr lang="en-US" sz="2400" b="0" dirty="0"/>
              <a:t>(2 of 2)</a:t>
            </a:r>
            <a:endParaRPr lang="en-US" dirty="0"/>
          </a:p>
        </p:txBody>
      </p:sp>
      <p:graphicFrame>
        <p:nvGraphicFramePr>
          <p:cNvPr id="6" name="Table Placeholder 5" descr="Table is accessible to screenreaders"/>
          <p:cNvGraphicFramePr>
            <a:graphicFrameLocks noGrp="1"/>
          </p:cNvGraphicFramePr>
          <p:nvPr>
            <p:ph type="tbl" sz="quarter" idx="10"/>
            <p:extLst>
              <p:ext uri="{D42A27DB-BD31-4B8C-83A1-F6EECF244321}">
                <p14:modId xmlns:p14="http://schemas.microsoft.com/office/powerpoint/2010/main" val="3190385163"/>
              </p:ext>
            </p:extLst>
          </p:nvPr>
        </p:nvGraphicFramePr>
        <p:xfrm>
          <a:off x="751840" y="1321118"/>
          <a:ext cx="10688320" cy="4759960"/>
        </p:xfrm>
        <a:graphic>
          <a:graphicData uri="http://schemas.openxmlformats.org/drawingml/2006/table">
            <a:tbl>
              <a:tblPr firstRow="1" bandRow="1">
                <a:tableStyleId>{5C22544A-7EE6-4342-B048-85BDC9FD1C3A}</a:tableStyleId>
              </a:tblPr>
              <a:tblGrid>
                <a:gridCol w="2174240">
                  <a:extLst>
                    <a:ext uri="{9D8B030D-6E8A-4147-A177-3AD203B41FA5}">
                      <a16:colId xmlns:a16="http://schemas.microsoft.com/office/drawing/2014/main" val="20000"/>
                    </a:ext>
                  </a:extLst>
                </a:gridCol>
                <a:gridCol w="4235661">
                  <a:extLst>
                    <a:ext uri="{9D8B030D-6E8A-4147-A177-3AD203B41FA5}">
                      <a16:colId xmlns:a16="http://schemas.microsoft.com/office/drawing/2014/main" val="20001"/>
                    </a:ext>
                  </a:extLst>
                </a:gridCol>
                <a:gridCol w="4278419">
                  <a:extLst>
                    <a:ext uri="{9D8B030D-6E8A-4147-A177-3AD203B41FA5}">
                      <a16:colId xmlns:a16="http://schemas.microsoft.com/office/drawing/2014/main" val="20002"/>
                    </a:ext>
                  </a:extLst>
                </a:gridCol>
              </a:tblGrid>
              <a:tr h="370840">
                <a:tc>
                  <a:txBody>
                    <a:bodyPr/>
                    <a:lstStyle/>
                    <a:p>
                      <a:pPr algn="ctr"/>
                      <a:r>
                        <a:rPr lang="en-US" sz="1400" b="1" dirty="0">
                          <a:solidFill>
                            <a:srgbClr val="000000"/>
                          </a:solidFill>
                          <a:latin typeface="Arial" pitchFamily="34" charset="0"/>
                          <a:cs typeface="Arial" pitchFamily="34" charset="0"/>
                        </a:rPr>
                        <a:t>Theory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dirty="0">
                          <a:solidFill>
                            <a:srgbClr val="000000"/>
                          </a:solidFill>
                          <a:latin typeface="Arial" pitchFamily="34" charset="0"/>
                          <a:cs typeface="Arial" pitchFamily="34" charset="0"/>
                        </a:rPr>
                        <a:t>Definition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dirty="0">
                          <a:solidFill>
                            <a:srgbClr val="000000"/>
                          </a:solidFill>
                          <a:latin typeface="Arial" pitchFamily="34" charset="0"/>
                          <a:cs typeface="Arial" pitchFamily="34" charset="0"/>
                        </a:rPr>
                        <a:t>Example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1400" b="0" i="0" u="none" strike="noStrike" kern="1200" baseline="0" dirty="0">
                          <a:solidFill>
                            <a:srgbClr val="000000"/>
                          </a:solidFill>
                          <a:latin typeface="Arial" pitchFamily="34" charset="0"/>
                          <a:ea typeface="+mn-ea"/>
                          <a:cs typeface="Arial" pitchFamily="34" charset="0"/>
                        </a:rPr>
                        <a:t>Decay</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0" i="0" u="none" strike="noStrike" kern="1200" baseline="0" dirty="0">
                          <a:solidFill>
                            <a:srgbClr val="000000"/>
                          </a:solidFill>
                          <a:latin typeface="Arial" pitchFamily="34" charset="0"/>
                          <a:ea typeface="+mn-ea"/>
                          <a:cs typeface="Arial" pitchFamily="34" charset="0"/>
                        </a:rPr>
                        <a:t>Memory traces that are not routinely activated erode and disappear over time.</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0" i="0" u="none" strike="noStrike" kern="1200" baseline="0" dirty="0">
                          <a:solidFill>
                            <a:srgbClr val="000000"/>
                          </a:solidFill>
                          <a:latin typeface="Arial" pitchFamily="34" charset="0"/>
                          <a:ea typeface="+mn-ea"/>
                          <a:cs typeface="Arial" pitchFamily="34" charset="0"/>
                        </a:rPr>
                        <a:t>You haven’t thought of your best friend from kindergarten in 15 years. When you meet him/her, you cannot recall his/her name.</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400" b="0" i="0" u="none" strike="noStrike" kern="1200" baseline="0" dirty="0">
                          <a:solidFill>
                            <a:srgbClr val="000000"/>
                          </a:solidFill>
                          <a:latin typeface="Arial" pitchFamily="34" charset="0"/>
                          <a:ea typeface="+mn-ea"/>
                          <a:cs typeface="Arial" pitchFamily="34" charset="0"/>
                        </a:rPr>
                        <a:t>Proactive interference</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0" i="0" u="none" strike="noStrike" kern="1200" baseline="0" dirty="0">
                          <a:solidFill>
                            <a:srgbClr val="000000"/>
                          </a:solidFill>
                          <a:latin typeface="Arial" pitchFamily="34" charset="0"/>
                          <a:ea typeface="+mn-ea"/>
                          <a:cs typeface="Arial" pitchFamily="34" charset="0"/>
                        </a:rPr>
                        <a:t>Older memory traces inhibit the retrieval of newer memory traces.</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0" i="0" u="none" strike="noStrike" kern="1200" baseline="0" dirty="0">
                          <a:solidFill>
                            <a:srgbClr val="000000"/>
                          </a:solidFill>
                          <a:latin typeface="Arial" pitchFamily="34" charset="0"/>
                          <a:ea typeface="+mn-ea"/>
                          <a:cs typeface="Arial" pitchFamily="34" charset="0"/>
                        </a:rPr>
                        <a:t>You can’t seem to remember your friend’s new, married name, but you can recall her maiden name.</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400" b="0" i="0" u="none" strike="noStrike" kern="1200" baseline="0" dirty="0">
                          <a:solidFill>
                            <a:srgbClr val="000000"/>
                          </a:solidFill>
                          <a:latin typeface="Arial" pitchFamily="34" charset="0"/>
                          <a:ea typeface="+mn-ea"/>
                          <a:cs typeface="Arial" pitchFamily="34" charset="0"/>
                        </a:rPr>
                        <a:t>Retroactive interference</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0" i="0" u="none" strike="noStrike" kern="1200" baseline="0" dirty="0">
                          <a:solidFill>
                            <a:srgbClr val="000000"/>
                          </a:solidFill>
                          <a:latin typeface="Arial" pitchFamily="34" charset="0"/>
                          <a:ea typeface="+mn-ea"/>
                          <a:cs typeface="Arial" pitchFamily="34" charset="0"/>
                        </a:rPr>
                        <a:t>Newer memory traces inhibit the retrieval of older memory traces.</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0" i="0" u="none" strike="noStrike" kern="1200" baseline="0" dirty="0">
                          <a:solidFill>
                            <a:srgbClr val="000000"/>
                          </a:solidFill>
                          <a:latin typeface="Arial" pitchFamily="34" charset="0"/>
                          <a:ea typeface="+mn-ea"/>
                          <a:cs typeface="Arial" pitchFamily="34" charset="0"/>
                        </a:rPr>
                        <a:t>You can’t recall your old phone number, but you can recall your new phone number.</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400" b="0" i="0" u="none" strike="noStrike" kern="1200" baseline="0" dirty="0">
                          <a:solidFill>
                            <a:srgbClr val="000000"/>
                          </a:solidFill>
                          <a:latin typeface="Arial" pitchFamily="34" charset="0"/>
                          <a:ea typeface="+mn-ea"/>
                          <a:cs typeface="Arial" pitchFamily="34" charset="0"/>
                        </a:rPr>
                        <a:t>Cue-dependent forgetting</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0" i="0" u="none" strike="noStrike" kern="1200" baseline="0" dirty="0">
                          <a:solidFill>
                            <a:srgbClr val="000000"/>
                          </a:solidFill>
                          <a:latin typeface="Arial" pitchFamily="34" charset="0"/>
                          <a:ea typeface="+mn-ea"/>
                          <a:cs typeface="Arial" pitchFamily="34" charset="0"/>
                        </a:rPr>
                        <a:t>Memories are not as easily retrieved when the retrieval cues do not match the cues that were present during encoding.</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0" i="0" u="none" strike="noStrike" kern="1200" baseline="0" dirty="0">
                          <a:solidFill>
                            <a:srgbClr val="000000"/>
                          </a:solidFill>
                          <a:latin typeface="Arial" pitchFamily="34" charset="0"/>
                          <a:ea typeface="+mn-ea"/>
                          <a:cs typeface="Arial" pitchFamily="34" charset="0"/>
                        </a:rPr>
                        <a:t>You run into a classmate at the grocery store, and you can’t recall her name. But you do recall her name when you see her at school.</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400" b="0" i="0" u="none" strike="noStrike" kern="1200" baseline="0" dirty="0">
                          <a:solidFill>
                            <a:srgbClr val="000000"/>
                          </a:solidFill>
                          <a:latin typeface="Arial" pitchFamily="34" charset="0"/>
                          <a:ea typeface="+mn-ea"/>
                          <a:cs typeface="Arial" pitchFamily="34" charset="0"/>
                        </a:rPr>
                        <a:t>Repression</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0" i="0" u="none" strike="noStrike" kern="1200" baseline="0" dirty="0">
                          <a:solidFill>
                            <a:srgbClr val="000000"/>
                          </a:solidFill>
                          <a:latin typeface="Arial" pitchFamily="34" charset="0"/>
                          <a:ea typeface="+mn-ea"/>
                          <a:cs typeface="Arial" pitchFamily="34" charset="0"/>
                        </a:rPr>
                        <a:t>Threatening memories are pushed into the inaccessible unconscious part of the mind.</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0" i="0" u="none" strike="noStrike" kern="1200" baseline="0" dirty="0">
                          <a:solidFill>
                            <a:srgbClr val="000000"/>
                          </a:solidFill>
                          <a:latin typeface="Arial" pitchFamily="34" charset="0"/>
                          <a:ea typeface="+mn-ea"/>
                          <a:cs typeface="Arial" pitchFamily="34" charset="0"/>
                        </a:rPr>
                        <a:t>You are in a horrible car accident in which other people are seriously injured. Although you are uninjured, you later cannot recall details of the accident.</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sz="1400" b="0" i="0" u="none" strike="noStrike" kern="1200" baseline="0" dirty="0">
                          <a:solidFill>
                            <a:srgbClr val="000000"/>
                          </a:solidFill>
                          <a:latin typeface="Arial" pitchFamily="34" charset="0"/>
                          <a:ea typeface="+mn-ea"/>
                          <a:cs typeface="Arial" pitchFamily="34" charset="0"/>
                        </a:rPr>
                        <a:t>Motivated forgetting</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0" i="0" u="none" strike="noStrike" kern="1200" baseline="0" dirty="0">
                          <a:solidFill>
                            <a:srgbClr val="000000"/>
                          </a:solidFill>
                          <a:latin typeface="Arial" pitchFamily="34" charset="0"/>
                          <a:ea typeface="+mn-ea"/>
                          <a:cs typeface="Arial" pitchFamily="34" charset="0"/>
                        </a:rPr>
                        <a:t>Unwanted memories are temporarily blocked from being retrieved into working memory.</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0" i="0" u="none" strike="noStrike" kern="1200" baseline="0" dirty="0">
                          <a:solidFill>
                            <a:srgbClr val="000000"/>
                          </a:solidFill>
                          <a:latin typeface="Arial" pitchFamily="34" charset="0"/>
                          <a:ea typeface="+mn-ea"/>
                          <a:cs typeface="Arial" pitchFamily="34" charset="0"/>
                        </a:rPr>
                        <a:t>Every time you start to remember the embarrassing things you did at the party last week, you push the thoughts from working memory and concentrate on something else.</a:t>
                      </a:r>
                      <a:endParaRPr lang="en-US" sz="1400" dirty="0">
                        <a:solidFill>
                          <a:srgbClr val="000000"/>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02523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355"/>
          </a:xfrm>
        </p:spPr>
        <p:txBody>
          <a:bodyPr/>
          <a:lstStyle/>
          <a:p>
            <a:pPr algn="l"/>
            <a:r>
              <a:rPr lang="en-US" dirty="0"/>
              <a:t>Memory is Not Like a Video Camera</a:t>
            </a:r>
          </a:p>
        </p:txBody>
      </p:sp>
      <p:pic>
        <p:nvPicPr>
          <p:cNvPr id="5" name="Picture Placeholder 4"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33" r="-160"/>
          <a:stretch/>
        </p:blipFill>
        <p:spPr>
          <a:xfrm>
            <a:off x="2513550" y="1291228"/>
            <a:ext cx="7164900" cy="4762376"/>
          </a:xfrm>
        </p:spPr>
      </p:pic>
    </p:spTree>
    <p:extLst>
      <p:ext uri="{BB962C8B-B14F-4D97-AF65-F5344CB8AC3E}">
        <p14:creationId xmlns:p14="http://schemas.microsoft.com/office/powerpoint/2010/main" val="135914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355"/>
          </a:xfrm>
        </p:spPr>
        <p:txBody>
          <a:bodyPr/>
          <a:lstStyle/>
          <a:p>
            <a:pPr algn="l"/>
            <a:r>
              <a:rPr lang="en-US" dirty="0"/>
              <a:t>Eyewitness Memory</a:t>
            </a:r>
          </a:p>
        </p:txBody>
      </p:sp>
      <p:pic>
        <p:nvPicPr>
          <p:cNvPr id="4" name="Picture Placeholder 3"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20" r="387"/>
          <a:stretch/>
        </p:blipFill>
        <p:spPr>
          <a:xfrm>
            <a:off x="2730233" y="1467079"/>
            <a:ext cx="6731534" cy="4397974"/>
          </a:xfrm>
        </p:spPr>
      </p:pic>
    </p:spTree>
    <p:extLst>
      <p:ext uri="{BB962C8B-B14F-4D97-AF65-F5344CB8AC3E}">
        <p14:creationId xmlns:p14="http://schemas.microsoft.com/office/powerpoint/2010/main" val="181505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9595"/>
          </a:xfrm>
        </p:spPr>
        <p:txBody>
          <a:bodyPr/>
          <a:lstStyle/>
          <a:p>
            <a:pPr algn="l"/>
            <a:r>
              <a:rPr lang="en-US" dirty="0"/>
              <a:t>Where Does Memory Lie in the Brain?</a:t>
            </a:r>
          </a:p>
        </p:txBody>
      </p:sp>
      <p:pic>
        <p:nvPicPr>
          <p:cNvPr id="6" name="Picture Placeholder 5" descr="A photo shows the profile of a woman with superimposed diagrams of the brain, labeling structures that are important to memory as follows clockwise: Hippocampus, processes declarative memory and some aspects of procedural memory. Cerebellum: processes procedural memory. Amygdala: plays a role in processing the emotional aspects of memory. Left frontal lobe: processes verbal memory. Cerebral cortex."/>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61" r="-2284"/>
          <a:stretch/>
        </p:blipFill>
        <p:spPr>
          <a:xfrm>
            <a:off x="3934557" y="1080714"/>
            <a:ext cx="4322886" cy="4649004"/>
          </a:xfrm>
        </p:spPr>
      </p:pic>
      <p:sp>
        <p:nvSpPr>
          <p:cNvPr id="4" name="Text Placeholder 3"/>
          <p:cNvSpPr>
            <a:spLocks noGrp="1"/>
          </p:cNvSpPr>
          <p:nvPr>
            <p:ph type="body" sz="quarter" idx="11"/>
          </p:nvPr>
        </p:nvSpPr>
        <p:spPr>
          <a:xfrm>
            <a:off x="3059112" y="5850256"/>
            <a:ext cx="6073775" cy="327660"/>
          </a:xfrm>
        </p:spPr>
        <p:txBody>
          <a:bodyPr/>
          <a:lstStyle/>
          <a:p>
            <a:pPr algn="ctr"/>
            <a:r>
              <a:rPr lang="en-US" sz="2000" dirty="0">
                <a:solidFill>
                  <a:srgbClr val="000000"/>
                </a:solidFill>
              </a:rPr>
              <a:t>Some Brain Structures That Are Important to Memory</a:t>
            </a:r>
          </a:p>
        </p:txBody>
      </p:sp>
    </p:spTree>
    <p:extLst>
      <p:ext uri="{BB962C8B-B14F-4D97-AF65-F5344CB8AC3E}">
        <p14:creationId xmlns:p14="http://schemas.microsoft.com/office/powerpoint/2010/main" val="62512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Memory</a:t>
            </a:r>
          </a:p>
        </p:txBody>
      </p:sp>
      <p:sp>
        <p:nvSpPr>
          <p:cNvPr id="4" name="Text Placeholder 3"/>
          <p:cNvSpPr>
            <a:spLocks noGrp="1"/>
          </p:cNvSpPr>
          <p:nvPr>
            <p:ph type="body" sz="quarter" idx="11"/>
          </p:nvPr>
        </p:nvSpPr>
        <p:spPr>
          <a:xfrm>
            <a:off x="858017" y="1462918"/>
            <a:ext cx="6081264" cy="2252138"/>
          </a:xfrm>
        </p:spPr>
        <p:txBody>
          <a:bodyPr/>
          <a:lstStyle/>
          <a:p>
            <a:pPr marL="291600" indent="-291600">
              <a:buClr>
                <a:srgbClr val="004A78"/>
              </a:buClr>
              <a:buFont typeface="Arial"/>
              <a:buChar char="•"/>
            </a:pPr>
            <a:r>
              <a:rPr lang="en-US" sz="2400" dirty="0">
                <a:solidFill>
                  <a:srgbClr val="000000"/>
                </a:solidFill>
              </a:rPr>
              <a:t>The Functions of Memory: Encoding, Storing, and Retrieving</a:t>
            </a:r>
          </a:p>
          <a:p>
            <a:pPr marL="291600" indent="-291600">
              <a:buClr>
                <a:srgbClr val="004A78"/>
              </a:buClr>
              <a:buFont typeface="Arial"/>
              <a:buChar char="•"/>
            </a:pPr>
            <a:r>
              <a:rPr lang="en-US" sz="2400" dirty="0">
                <a:solidFill>
                  <a:srgbClr val="000000"/>
                </a:solidFill>
              </a:rPr>
              <a:t>The Development of New Memories</a:t>
            </a:r>
          </a:p>
          <a:p>
            <a:pPr marL="291600" indent="-291600">
              <a:buClr>
                <a:srgbClr val="004A78"/>
              </a:buClr>
              <a:buFont typeface="Arial"/>
              <a:buChar char="•"/>
            </a:pPr>
            <a:r>
              <a:rPr lang="en-US" sz="2400" dirty="0">
                <a:solidFill>
                  <a:srgbClr val="000000"/>
                </a:solidFill>
              </a:rPr>
              <a:t>Long-Term Memory: Permanent Storage</a:t>
            </a:r>
          </a:p>
          <a:p>
            <a:pPr marL="291600" indent="-291600">
              <a:buClr>
                <a:srgbClr val="004A78"/>
              </a:buClr>
              <a:buFont typeface="Arial"/>
              <a:buChar char="•"/>
            </a:pPr>
            <a:r>
              <a:rPr lang="en-US" sz="2400" dirty="0">
                <a:solidFill>
                  <a:srgbClr val="000000"/>
                </a:solidFill>
              </a:rPr>
              <a:t>Retrieval and Forgetting in Long-Term Memory</a:t>
            </a:r>
          </a:p>
        </p:txBody>
      </p:sp>
      <p:sp>
        <p:nvSpPr>
          <p:cNvPr id="5" name="Text Placeholder 4"/>
          <p:cNvSpPr>
            <a:spLocks noGrp="1"/>
          </p:cNvSpPr>
          <p:nvPr>
            <p:ph type="body" sz="quarter" idx="12"/>
          </p:nvPr>
        </p:nvSpPr>
        <p:spPr>
          <a:xfrm>
            <a:off x="858017" y="3816656"/>
            <a:ext cx="6081264" cy="1893264"/>
          </a:xfrm>
        </p:spPr>
        <p:txBody>
          <a:bodyPr/>
          <a:lstStyle/>
          <a:p>
            <a:pPr marL="122237">
              <a:buClr>
                <a:srgbClr val="004A78"/>
              </a:buClr>
            </a:pPr>
            <a:r>
              <a:rPr lang="en-US" sz="2400" b="1" dirty="0">
                <a:solidFill>
                  <a:srgbClr val="000000"/>
                </a:solidFill>
              </a:rPr>
              <a:t>Psychology Applies to Your World: Tips for Improving Your Memory</a:t>
            </a:r>
          </a:p>
          <a:p>
            <a:pPr marL="291600" indent="-291600">
              <a:buClr>
                <a:srgbClr val="004A78"/>
              </a:buClr>
              <a:buFont typeface="Arial"/>
              <a:buChar char="•"/>
            </a:pPr>
            <a:r>
              <a:rPr lang="en-US" sz="2400" dirty="0">
                <a:solidFill>
                  <a:srgbClr val="000000"/>
                </a:solidFill>
              </a:rPr>
              <a:t>The Accuracy of Memory</a:t>
            </a:r>
          </a:p>
          <a:p>
            <a:pPr marL="291600" indent="-291600">
              <a:buClr>
                <a:srgbClr val="004A78"/>
              </a:buClr>
              <a:buFont typeface="Arial"/>
              <a:buChar char="•"/>
            </a:pPr>
            <a:r>
              <a:rPr lang="en-US" sz="2400" dirty="0">
                <a:solidFill>
                  <a:srgbClr val="000000"/>
                </a:solidFill>
              </a:rPr>
              <a:t>The Biology of Memory</a:t>
            </a:r>
          </a:p>
          <a:p>
            <a:pPr marL="291600" indent="-291600">
              <a:buClr>
                <a:srgbClr val="004A78"/>
              </a:buClr>
              <a:buFont typeface="Arial"/>
              <a:buChar char="•"/>
            </a:pPr>
            <a:r>
              <a:rPr lang="en-US" sz="2400" dirty="0">
                <a:solidFill>
                  <a:srgbClr val="000000"/>
                </a:solidFill>
              </a:rPr>
              <a:t>Integrating Psychology: The Big Picture</a:t>
            </a:r>
          </a:p>
        </p:txBody>
      </p:sp>
      <p:pic>
        <p:nvPicPr>
          <p:cNvPr id="7" name="Picture Placeholder 6"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9" r="-42"/>
          <a:stretch/>
        </p:blipFill>
        <p:spPr>
          <a:xfrm>
            <a:off x="7036346" y="2070731"/>
            <a:ext cx="4428669" cy="2953913"/>
          </a:xfrm>
        </p:spPr>
      </p:pic>
    </p:spTree>
    <p:extLst>
      <p:ext uri="{BB962C8B-B14F-4D97-AF65-F5344CB8AC3E}">
        <p14:creationId xmlns:p14="http://schemas.microsoft.com/office/powerpoint/2010/main" val="2281924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Explicit and Implicit Memory</a:t>
            </a:r>
          </a:p>
        </p:txBody>
      </p:sp>
      <p:pic>
        <p:nvPicPr>
          <p:cNvPr id="7" name="Picture Placeholder 6"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632" r="235"/>
          <a:stretch/>
        </p:blipFill>
        <p:spPr>
          <a:xfrm>
            <a:off x="2477725" y="1304612"/>
            <a:ext cx="7236549" cy="4810000"/>
          </a:xfrm>
        </p:spPr>
      </p:pic>
    </p:spTree>
    <p:extLst>
      <p:ext uri="{BB962C8B-B14F-4D97-AF65-F5344CB8AC3E}">
        <p14:creationId xmlns:p14="http://schemas.microsoft.com/office/powerpoint/2010/main" val="220485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Traditional Three-Stages Model of Memory</a:t>
            </a:r>
          </a:p>
        </p:txBody>
      </p:sp>
      <p:pic>
        <p:nvPicPr>
          <p:cNvPr id="4" name="Picture Placeholder 3" descr="The figure illustrates the Traditional Three-Stages Model of Memory. Information leads to sensory memory, which in turn leads to short-term memory, to long-term memory, which leads back to short-term memory."/>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467" b="-877"/>
          <a:stretch/>
        </p:blipFill>
        <p:spPr>
          <a:xfrm>
            <a:off x="851807" y="2584914"/>
            <a:ext cx="10488386" cy="1505294"/>
          </a:xfrm>
        </p:spPr>
      </p:pic>
    </p:spTree>
    <p:extLst>
      <p:ext uri="{BB962C8B-B14F-4D97-AF65-F5344CB8AC3E}">
        <p14:creationId xmlns:p14="http://schemas.microsoft.com/office/powerpoint/2010/main" val="226782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8618"/>
          </a:xfrm>
        </p:spPr>
        <p:txBody>
          <a:bodyPr/>
          <a:lstStyle/>
          <a:p>
            <a:pPr algn="l"/>
            <a:r>
              <a:rPr lang="en-US" dirty="0"/>
              <a:t>The Capacity of Short-Term Memory: Seven (Plus or Minus Two)</a:t>
            </a:r>
          </a:p>
        </p:txBody>
      </p:sp>
      <p:pic>
        <p:nvPicPr>
          <p:cNvPr id="7" name="Picture Placeholder 6" descr="The figure illustrates the Three-Stages Model of Memory. A: Paul gives Juanita his number. Caption: The phone number enters Juanita's echoic memory. This leads to sensory, which in turn leads to short-term memory, to long-term memory, which leads back to short-term memory. B: Caption: Focus on 555 5100. It enters short-term memory. Sensory leads to short-term memory, to long-term memory, which leads back to short-term memory. C. Juanita keeps repeating the number. Caption: Rehearse the number to keep it in short-term memory while making the phone call. Sensory leads to short-term memory, where it loops during maintenance rehearsal. Note: Remember number to make call. This then leads to long-term memory, which leads back to short-term memory. D: Juanita keeps visualizing Paul and reciting his number. Caption: Memorizing with elaborative rehearsal. Store number in long-term memory. Sensory leads to short-term memory, and to long-term memory where it is stored. E: Retrieval. Juanita is on the phone with Paul. Caption: Retrieve number from long-term memory. It goes back to short-term memory and is remembered. Sensory leads to short-term memory, to long-term memory, and then returns to short-term memory via retrieval. Note: Remember number to make call again."/>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726" r="-477"/>
          <a:stretch/>
        </p:blipFill>
        <p:spPr>
          <a:xfrm>
            <a:off x="3808162" y="1451505"/>
            <a:ext cx="4575677" cy="4379572"/>
          </a:xfrm>
        </p:spPr>
      </p:pic>
      <p:sp>
        <p:nvSpPr>
          <p:cNvPr id="4" name="Text Placeholder 3"/>
          <p:cNvSpPr>
            <a:spLocks noGrp="1"/>
          </p:cNvSpPr>
          <p:nvPr>
            <p:ph type="body" sz="quarter" idx="11"/>
          </p:nvPr>
        </p:nvSpPr>
        <p:spPr>
          <a:xfrm>
            <a:off x="3977388" y="5936811"/>
            <a:ext cx="4237224" cy="330639"/>
          </a:xfrm>
        </p:spPr>
        <p:txBody>
          <a:bodyPr/>
          <a:lstStyle/>
          <a:p>
            <a:pPr algn="ctr"/>
            <a:r>
              <a:rPr lang="en-US" sz="2000" dirty="0">
                <a:solidFill>
                  <a:srgbClr val="000000"/>
                </a:solidFill>
              </a:rPr>
              <a:t>The Three-Stages Model of Memory</a:t>
            </a:r>
          </a:p>
        </p:txBody>
      </p:sp>
    </p:spTree>
    <p:extLst>
      <p:ext uri="{BB962C8B-B14F-4D97-AF65-F5344CB8AC3E}">
        <p14:creationId xmlns:p14="http://schemas.microsoft.com/office/powerpoint/2010/main" val="133865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522"/>
            <a:ext cx="10515600" cy="867825"/>
          </a:xfrm>
        </p:spPr>
        <p:txBody>
          <a:bodyPr/>
          <a:lstStyle/>
          <a:p>
            <a:pPr algn="l"/>
            <a:r>
              <a:rPr lang="en-US" sz="3200" dirty="0"/>
              <a:t>The Duration of Short-Term Memory and Elaborative Rehearsal</a:t>
            </a:r>
          </a:p>
        </p:txBody>
      </p:sp>
      <p:pic>
        <p:nvPicPr>
          <p:cNvPr id="5" name="Picture Placeholder 4" descr="A line graph shows Retention After Maintenance Rehearsal. It plots percent savings from 0 to 60 in increments of 10 versus time. 60%, 19 minutes. 45%, 1 hour. 37%, 8.75 hours. 35%, 1 day. 28%, 2 days. 27%, 6 days. 22%, 31 days. The percent savings values are estimated."/>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604" r="-187"/>
          <a:stretch/>
        </p:blipFill>
        <p:spPr>
          <a:xfrm>
            <a:off x="3685510" y="1518172"/>
            <a:ext cx="4820980" cy="4061455"/>
          </a:xfrm>
        </p:spPr>
      </p:pic>
      <p:sp>
        <p:nvSpPr>
          <p:cNvPr id="4" name="Text Placeholder 3"/>
          <p:cNvSpPr>
            <a:spLocks noGrp="1"/>
          </p:cNvSpPr>
          <p:nvPr>
            <p:ph type="body" sz="quarter" idx="11"/>
          </p:nvPr>
        </p:nvSpPr>
        <p:spPr>
          <a:xfrm>
            <a:off x="3763645" y="5793105"/>
            <a:ext cx="4656455" cy="337185"/>
          </a:xfrm>
        </p:spPr>
        <p:txBody>
          <a:bodyPr/>
          <a:lstStyle/>
          <a:p>
            <a:pPr algn="ctr"/>
            <a:r>
              <a:rPr lang="en-US" sz="2000" dirty="0">
                <a:solidFill>
                  <a:srgbClr val="000000"/>
                </a:solidFill>
              </a:rPr>
              <a:t>Retention After Maintenance Rehearsal</a:t>
            </a:r>
          </a:p>
        </p:txBody>
      </p:sp>
    </p:spTree>
    <p:extLst>
      <p:ext uri="{BB962C8B-B14F-4D97-AF65-F5344CB8AC3E}">
        <p14:creationId xmlns:p14="http://schemas.microsoft.com/office/powerpoint/2010/main" val="281566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lstStyle/>
          <a:p>
            <a:pPr algn="l"/>
            <a:r>
              <a:rPr lang="en-US" dirty="0"/>
              <a:t>Levels of Processing</a:t>
            </a:r>
          </a:p>
        </p:txBody>
      </p:sp>
      <p:pic>
        <p:nvPicPr>
          <p:cNvPr id="7" name="Picture Placeholder 6" descr="A man eats a deep-fried snacks. A thought bubble reads, Puff-puff, bread.  Puff-puff, Africa.  Puff-puff, nutmeg."/>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726" r="23"/>
          <a:stretch/>
        </p:blipFill>
        <p:spPr>
          <a:xfrm>
            <a:off x="3717096" y="1413513"/>
            <a:ext cx="4757807" cy="4531238"/>
          </a:xfrm>
        </p:spPr>
      </p:pic>
    </p:spTree>
    <p:extLst>
      <p:ext uri="{BB962C8B-B14F-4D97-AF65-F5344CB8AC3E}">
        <p14:creationId xmlns:p14="http://schemas.microsoft.com/office/powerpoint/2010/main" val="1561574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569"/>
            <a:ext cx="10515600" cy="939730"/>
          </a:xfrm>
        </p:spPr>
        <p:txBody>
          <a:bodyPr/>
          <a:lstStyle/>
          <a:p>
            <a:pPr algn="l"/>
            <a:r>
              <a:rPr lang="en-US" dirty="0"/>
              <a:t>The Serial-Position Curve and Age-related Changes in Memory</a:t>
            </a:r>
          </a:p>
        </p:txBody>
      </p:sp>
      <p:pic>
        <p:nvPicPr>
          <p:cNvPr id="6" name="Picture Placeholder 5" descr="A line graph plots percent recalled from 0 to 100 in increments of 20 versus serial position, position of the item in the list from 0 to 20 in increments of 5. 55%, 1.5. 41%, 2, labeled Primacy effect. Positions 5 to 15 range from 22 to 39%. 42%, 16. 62%, 17. 70%, 18, labeled recency effect and 97%, 20. All values are estimated."/>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378" r="224"/>
          <a:stretch/>
        </p:blipFill>
        <p:spPr>
          <a:xfrm>
            <a:off x="2340934" y="1574549"/>
            <a:ext cx="7510131" cy="4143091"/>
          </a:xfrm>
        </p:spPr>
      </p:pic>
      <p:sp>
        <p:nvSpPr>
          <p:cNvPr id="4" name="Text Placeholder 3"/>
          <p:cNvSpPr>
            <a:spLocks noGrp="1"/>
          </p:cNvSpPr>
          <p:nvPr>
            <p:ph type="body" sz="quarter" idx="11"/>
          </p:nvPr>
        </p:nvSpPr>
        <p:spPr>
          <a:xfrm>
            <a:off x="4850926" y="5863590"/>
            <a:ext cx="2490146" cy="365759"/>
          </a:xfrm>
        </p:spPr>
        <p:txBody>
          <a:bodyPr/>
          <a:lstStyle/>
          <a:p>
            <a:pPr algn="ctr"/>
            <a:r>
              <a:rPr lang="en-US" sz="2000" dirty="0">
                <a:solidFill>
                  <a:srgbClr val="000000"/>
                </a:solidFill>
              </a:rPr>
              <a:t>Serial-Position Curve</a:t>
            </a:r>
          </a:p>
        </p:txBody>
      </p:sp>
    </p:spTree>
    <p:extLst>
      <p:ext uri="{BB962C8B-B14F-4D97-AF65-F5344CB8AC3E}">
        <p14:creationId xmlns:p14="http://schemas.microsoft.com/office/powerpoint/2010/main" val="246564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355"/>
          </a:xfrm>
        </p:spPr>
        <p:txBody>
          <a:bodyPr/>
          <a:lstStyle/>
          <a:p>
            <a:pPr algn="l"/>
            <a:r>
              <a:rPr lang="en-US" dirty="0"/>
              <a:t>The Working Memory Model: Parallel Memory</a:t>
            </a:r>
          </a:p>
        </p:txBody>
      </p:sp>
      <p:pic>
        <p:nvPicPr>
          <p:cNvPr id="5" name="Picture Placeholder 4" descr="A figure shows an old woman looking at bees on a bunch of flowers. A visuospatial sketch pad shows a miniature representation of the bees and flowers in the woman's mind. Episodic butter bees have stingers. Buzz buzz phonological loop, sound of bees buzzing. All these signals lead to the main warning: central executive Yikes! Bees may sting me!"/>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75" r="-460"/>
          <a:stretch/>
        </p:blipFill>
        <p:spPr>
          <a:xfrm>
            <a:off x="3336238" y="1323378"/>
            <a:ext cx="5519524" cy="4226367"/>
          </a:xfrm>
        </p:spPr>
      </p:pic>
      <p:sp>
        <p:nvSpPr>
          <p:cNvPr id="4" name="Text Placeholder 3"/>
          <p:cNvSpPr>
            <a:spLocks noGrp="1"/>
          </p:cNvSpPr>
          <p:nvPr>
            <p:ph type="body" sz="quarter" idx="11"/>
          </p:nvPr>
        </p:nvSpPr>
        <p:spPr>
          <a:xfrm>
            <a:off x="2816225" y="5769494"/>
            <a:ext cx="6559550" cy="327660"/>
          </a:xfrm>
        </p:spPr>
        <p:txBody>
          <a:bodyPr/>
          <a:lstStyle/>
          <a:p>
            <a:pPr algn="ctr"/>
            <a:r>
              <a:rPr lang="en-US" sz="2000" dirty="0">
                <a:solidFill>
                  <a:srgbClr val="000000"/>
                </a:solidFill>
              </a:rPr>
              <a:t>Baddeley’s Central Executive Model of Working Memory</a:t>
            </a:r>
          </a:p>
        </p:txBody>
      </p:sp>
    </p:spTree>
    <p:extLst>
      <p:ext uri="{BB962C8B-B14F-4D97-AF65-F5344CB8AC3E}">
        <p14:creationId xmlns:p14="http://schemas.microsoft.com/office/powerpoint/2010/main" val="2297601304"/>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_dlc_DocId xmlns="a3520c62-91d1-4715-93cb-6b6cc6733a1f">MCVMYN5H3SZ7-24-1867</_dlc_DocId>
    <_dlc_DocIdUrl xmlns="a3520c62-91d1-4715-93cb-6b6cc6733a1f">
      <Url>http://vendorportal/Docs/_layouts/DocIdRedir.aspx?ID=MCVMYN5H3SZ7-24-1867</Url>
      <Description>MCVMYN5H3SZ7-24-1867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A9BA192-EF86-48DF-982C-2C526A268392}">
  <ds:schemaRefs>
    <ds:schemaRef ds:uri="http://purl.org/dc/elements/1.1/"/>
    <ds:schemaRef ds:uri="http://schemas.microsoft.com/office/2006/documentManagement/types"/>
    <ds:schemaRef ds:uri="http://www.w3.org/XML/1998/namespace"/>
    <ds:schemaRef ds:uri="a4d2ff27-a226-42e2-a79e-c1ae662d212e"/>
    <ds:schemaRef ds:uri="http://schemas.openxmlformats.org/package/2006/metadata/core-properties"/>
    <ds:schemaRef ds:uri="http://schemas.microsoft.com/office/2006/metadata/properties"/>
    <ds:schemaRef ds:uri="http://purl.org/dc/terms/"/>
    <ds:schemaRef ds:uri="http://schemas.microsoft.com/office/infopath/2007/PartnerControls"/>
    <ds:schemaRef ds:uri="a3520c62-91d1-4715-93cb-6b6cc6733a1f"/>
    <ds:schemaRef ds:uri="f856fc18-c0f7-462c-a53d-fc2610d0c4c8"/>
    <ds:schemaRef ds:uri="http://purl.org/dc/dcmitype/"/>
  </ds:schemaRefs>
</ds:datastoreItem>
</file>

<file path=customXml/itemProps2.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4.xml><?xml version="1.0" encoding="utf-8"?>
<ds:datastoreItem xmlns:ds="http://schemas.openxmlformats.org/officeDocument/2006/customXml" ds:itemID="{1FBD255F-1AB4-4B7F-97CA-248D24762D4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Accessible_PPT_Template_Cengage</Template>
  <TotalTime>817</TotalTime>
  <Words>3469</Words>
  <Application>Microsoft Macintosh PowerPoint</Application>
  <PresentationFormat>Widescreen</PresentationFormat>
  <Paragraphs>172</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vt:lpstr>
      <vt:lpstr>Calibri</vt:lpstr>
      <vt:lpstr>Helvetica</vt:lpstr>
      <vt:lpstr>LucidaGrande</vt:lpstr>
      <vt:lpstr>Open Sans</vt:lpstr>
      <vt:lpstr>Summer Font</vt:lpstr>
      <vt:lpstr>Office Theme</vt:lpstr>
      <vt:lpstr>Memory </vt:lpstr>
      <vt:lpstr>Memory</vt:lpstr>
      <vt:lpstr>Explicit and Implicit Memory</vt:lpstr>
      <vt:lpstr>The Traditional Three-Stages Model of Memory</vt:lpstr>
      <vt:lpstr>The Capacity of Short-Term Memory: Seven (Plus or Minus Two)</vt:lpstr>
      <vt:lpstr>The Duration of Short-Term Memory and Elaborative Rehearsal</vt:lpstr>
      <vt:lpstr>Levels of Processing</vt:lpstr>
      <vt:lpstr>The Serial-Position Curve and Age-related Changes in Memory</vt:lpstr>
      <vt:lpstr>The Working Memory Model: Parallel Memory</vt:lpstr>
      <vt:lpstr>The Capacity of Long-Term Memory</vt:lpstr>
      <vt:lpstr>Encoding and Organization in Long-Term Memory</vt:lpstr>
      <vt:lpstr>Declarative and Procedural Long-Term Memories</vt:lpstr>
      <vt:lpstr>Amnesia: What Forgetting Can Teach Us About Memory</vt:lpstr>
      <vt:lpstr>Recognition and Recall</vt:lpstr>
      <vt:lpstr>Forgetting: Why Can’t I Remember That? (1 of 2)</vt:lpstr>
      <vt:lpstr>Forgetting: Why Can’t I Remember That? (2 of 2)</vt:lpstr>
      <vt:lpstr>Memory is Not Like a Video Camera</vt:lpstr>
      <vt:lpstr>Eyewitness Memory</vt:lpstr>
      <vt:lpstr>Where Does Memory Lie in the Brain?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laser</dc:creator>
  <cp:lastModifiedBy>Lynden Jackson</cp:lastModifiedBy>
  <cp:revision>224</cp:revision>
  <cp:lastPrinted>2016-10-03T15:29:39Z</cp:lastPrinted>
  <dcterms:created xsi:type="dcterms:W3CDTF">2018-11-09T11:15:56Z</dcterms:created>
  <dcterms:modified xsi:type="dcterms:W3CDTF">2021-04-26T20:00:00Z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