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3" r:id="rId8"/>
    <p:sldId id="27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-34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m0UpE212nPQ" TargetMode="External"/><Relationship Id="rId3" Type="http://schemas.openxmlformats.org/officeDocument/2006/relationships/hyperlink" Target="https://www.youtube.com/watch?v=L6vEjdyCZKM" TargetMode="External"/><Relationship Id="rId7" Type="http://schemas.openxmlformats.org/officeDocument/2006/relationships/hyperlink" Target="https://www.youtube.com/watch?v=yOiT9bB9m60" TargetMode="External"/><Relationship Id="rId2" Type="http://schemas.openxmlformats.org/officeDocument/2006/relationships/hyperlink" Target="https://www.youtube.com/watch?v=ChNirGrVlOQ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__s3L7yZCzc" TargetMode="External"/><Relationship Id="rId5" Type="http://schemas.openxmlformats.org/officeDocument/2006/relationships/hyperlink" Target="https://genius.com/Eminem-when-im-gone-lyrics" TargetMode="External"/><Relationship Id="rId4" Type="http://schemas.openxmlformats.org/officeDocument/2006/relationships/hyperlink" Target="https://www.youtube.com/watch?v=4ZTrfrpTrlw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siuc.lib.siu.edu/cgi/viewcontent.cgi?article=1046&amp;context=gs_rp" TargetMode="External"/><Relationship Id="rId2" Type="http://schemas.openxmlformats.org/officeDocument/2006/relationships/hyperlink" Target="http://www.inquiriesjournal.com/article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8904" y="574765"/>
            <a:ext cx="10293530" cy="5042263"/>
          </a:xfrm>
        </p:spPr>
        <p:txBody>
          <a:bodyPr/>
          <a:lstStyle/>
          <a:p>
            <a:pPr algn="ctr"/>
            <a:r>
              <a:rPr lang="en-GB" sz="4000" dirty="0" smtClean="0"/>
              <a:t>Effects of Hip-hop Music on Society</a:t>
            </a:r>
            <a:br>
              <a:rPr lang="en-GB" sz="4000" dirty="0" smtClean="0"/>
            </a:br>
            <a:r>
              <a:rPr lang="en-GB" sz="4000" dirty="0" smtClean="0"/>
              <a:t>Student’s Name</a:t>
            </a:r>
            <a:br>
              <a:rPr lang="en-GB" sz="4000" dirty="0" smtClean="0"/>
            </a:br>
            <a:r>
              <a:rPr lang="en-GB" sz="4000" dirty="0" smtClean="0"/>
              <a:t>Professor’s Name</a:t>
            </a:r>
            <a:br>
              <a:rPr lang="en-GB" sz="4000" dirty="0" smtClean="0"/>
            </a:br>
            <a:r>
              <a:rPr lang="en-GB" sz="4000" dirty="0" smtClean="0"/>
              <a:t>Course</a:t>
            </a:r>
            <a:br>
              <a:rPr lang="en-GB" sz="4000" dirty="0" smtClean="0"/>
            </a:br>
            <a:r>
              <a:rPr lang="en-GB" sz="4000" dirty="0" smtClean="0"/>
              <a:t>Date of presentation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96079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816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10047"/>
            <a:ext cx="8596668" cy="4331315"/>
          </a:xfrm>
        </p:spPr>
        <p:txBody>
          <a:bodyPr>
            <a:normAutofit/>
          </a:bodyPr>
          <a:lstStyle/>
          <a:p>
            <a:r>
              <a:rPr lang="en-US" sz="2000" dirty="0"/>
              <a:t>The music world has many genres that vary in musical rhythms, beats, tempo, and the message. One such genre is Hip-hop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The genre that would rise from the 1960s into the millennium was forged in the ghettos of Kingston and Bronx (Flores,2</a:t>
            </a:r>
            <a:r>
              <a:rPr lang="en-US" sz="2000" dirty="0" smtClean="0"/>
              <a:t>)</a:t>
            </a:r>
          </a:p>
          <a:p>
            <a:r>
              <a:rPr lang="en-US" sz="2000" dirty="0"/>
              <a:t>Generally, hip-hop is a combination of four major elements that tune its meaning. They are rapping (</a:t>
            </a:r>
            <a:r>
              <a:rPr lang="en-US" sz="2000" dirty="0" err="1"/>
              <a:t>MCing</a:t>
            </a:r>
            <a:r>
              <a:rPr lang="en-US" sz="2000" dirty="0"/>
              <a:t>), </a:t>
            </a:r>
            <a:r>
              <a:rPr lang="en-US" sz="2000" dirty="0" err="1"/>
              <a:t>deejaying</a:t>
            </a:r>
            <a:r>
              <a:rPr lang="en-US" sz="2000" dirty="0"/>
              <a:t>(</a:t>
            </a:r>
            <a:r>
              <a:rPr lang="en-US" sz="2000" dirty="0" err="1"/>
              <a:t>turntabling</a:t>
            </a:r>
            <a:r>
              <a:rPr lang="en-US" sz="2000" dirty="0"/>
              <a:t>), graffiti painting (writing), and B-</a:t>
            </a:r>
            <a:r>
              <a:rPr lang="en-US" sz="2000" dirty="0" err="1"/>
              <a:t>boying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Emanating from a humble background, hip-hop transcended from being a creative outlet of black teenagers to a lucrative business with a worldwide image with multicultural and multiracial reception. </a:t>
            </a:r>
            <a:endParaRPr lang="en-US" sz="2000" dirty="0" smtClean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522817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Hip-hop as a channel for airing grievances and spearheading change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key reason why hip-hop sprouted was to air grievances that the black community, especially the youthful segment, went </a:t>
            </a:r>
            <a:r>
              <a:rPr lang="en-US" dirty="0" smtClean="0"/>
              <a:t>through</a:t>
            </a:r>
          </a:p>
          <a:p>
            <a:r>
              <a:rPr lang="en-US" dirty="0"/>
              <a:t>The legendary rappers had sharp criticism towards police brutality, poor governance, racism, and media biasness</a:t>
            </a:r>
            <a:r>
              <a:rPr lang="en-US" dirty="0" smtClean="0"/>
              <a:t>.</a:t>
            </a:r>
          </a:p>
          <a:p>
            <a:r>
              <a:rPr lang="en-US" dirty="0"/>
              <a:t>Some of the major themes of modern hip-hop include unemployment, racism, leadership, and other social vices, for instance, rape and </a:t>
            </a:r>
            <a:r>
              <a:rPr lang="en-US" dirty="0" smtClean="0"/>
              <a:t>crime.</a:t>
            </a:r>
          </a:p>
          <a:p>
            <a:r>
              <a:rPr lang="en-US" dirty="0"/>
              <a:t>Tupac is one of the artists who championed racial equality by denouncing racism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Conway </a:t>
            </a:r>
            <a:r>
              <a:rPr lang="en-US" dirty="0"/>
              <a:t>t</a:t>
            </a:r>
            <a:r>
              <a:rPr lang="en-US" dirty="0" smtClean="0"/>
              <a:t>he Machine (an artist) </a:t>
            </a:r>
            <a:r>
              <a:rPr lang="en-US" dirty="0"/>
              <a:t>has released the song Front Ways which talks about the need to end police brutality. The song is a response to the recent brutal killing of George </a:t>
            </a:r>
            <a:r>
              <a:rPr lang="en-US" dirty="0" smtClean="0"/>
              <a:t>Floyd.</a:t>
            </a:r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253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Hip-hop as a channel for commerce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Hip-hop </a:t>
            </a:r>
            <a:r>
              <a:rPr lang="en-US" dirty="0"/>
              <a:t>blossomed to become one of the major commercial engines in the world.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genre's success is attributed to its ability to appeal to all people worldwide, regardless of racial affiliation, class, gender, nationality, and other social divides (</a:t>
            </a:r>
            <a:r>
              <a:rPr lang="en-US" dirty="0" err="1"/>
              <a:t>Gladney</a:t>
            </a:r>
            <a:r>
              <a:rPr lang="en-US" dirty="0"/>
              <a:t>, 12). </a:t>
            </a:r>
            <a:endParaRPr lang="en-US" dirty="0" smtClean="0"/>
          </a:p>
          <a:p>
            <a:r>
              <a:rPr lang="en-US" dirty="0"/>
              <a:t>The viability of the genre was reflected in the selling of millions of copies by </a:t>
            </a:r>
            <a:r>
              <a:rPr lang="en-US" dirty="0" err="1"/>
              <a:t>Sugarhill</a:t>
            </a:r>
            <a:r>
              <a:rPr lang="en-US" dirty="0"/>
              <a:t> in </a:t>
            </a:r>
            <a:r>
              <a:rPr lang="en-US" dirty="0" smtClean="0"/>
              <a:t>1978.</a:t>
            </a:r>
          </a:p>
          <a:p>
            <a:r>
              <a:rPr lang="en-US" dirty="0"/>
              <a:t>Many hip-hop artists have become self-made millionaires through their album sales. They include </a:t>
            </a:r>
            <a:r>
              <a:rPr lang="en-US" dirty="0" err="1"/>
              <a:t>Kanye</a:t>
            </a:r>
            <a:r>
              <a:rPr lang="en-US" dirty="0"/>
              <a:t> West, who sold 135 million copies between 2005 and 2015</a:t>
            </a:r>
            <a:r>
              <a:rPr lang="en-US" dirty="0" smtClean="0"/>
              <a:t>.</a:t>
            </a:r>
          </a:p>
          <a:p>
            <a:r>
              <a:rPr lang="en-US" dirty="0"/>
              <a:t>Currently, there exist many advertisements done through hip-hop music.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036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spread of hip-hop culture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genre advocates for masculinity and defiance. </a:t>
            </a:r>
            <a:endParaRPr lang="en-US" dirty="0" smtClean="0"/>
          </a:p>
          <a:p>
            <a:r>
              <a:rPr lang="en-US" dirty="0"/>
              <a:t>Most of the songs depict well-built men used to showcase the need for a man to offer protection to a lady or his </a:t>
            </a:r>
            <a:r>
              <a:rPr lang="en-US" dirty="0" smtClean="0"/>
              <a:t>girlfriend.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genre is currently associated with wealth and </a:t>
            </a:r>
            <a:r>
              <a:rPr lang="en-US" dirty="0" smtClean="0"/>
              <a:t>power.</a:t>
            </a:r>
          </a:p>
          <a:p>
            <a:r>
              <a:rPr lang="en-US" dirty="0"/>
              <a:t>. In most of the videos, the rapper is surrounded by scantily-dressed slim ladies who entertain him as a </a:t>
            </a:r>
            <a:r>
              <a:rPr lang="en-US" dirty="0" smtClean="0"/>
              <a:t>'king’.</a:t>
            </a:r>
          </a:p>
          <a:p>
            <a:r>
              <a:rPr lang="en-US" dirty="0"/>
              <a:t>The trend has made the genre to be labeled as the music for the affluent </a:t>
            </a:r>
            <a:r>
              <a:rPr lang="en-US" dirty="0" smtClean="0"/>
              <a:t>communities.</a:t>
            </a:r>
          </a:p>
          <a:p>
            <a:r>
              <a:rPr lang="en-US" dirty="0" smtClean="0"/>
              <a:t>The hip-hop fraternity fancy </a:t>
            </a:r>
            <a:r>
              <a:rPr lang="en-US" dirty="0"/>
              <a:t>loose clothing (with sagging of trousers), expensive sports shoes or </a:t>
            </a:r>
            <a:r>
              <a:rPr lang="en-US" dirty="0" smtClean="0"/>
              <a:t>boots, and expensive jewelry.</a:t>
            </a:r>
          </a:p>
          <a:p>
            <a:r>
              <a:rPr lang="en-US" dirty="0" smtClean="0"/>
              <a:t>They </a:t>
            </a:r>
            <a:r>
              <a:rPr lang="en-US" dirty="0"/>
              <a:t>express themselves with a higher degree of pride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445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43793"/>
            <a:ext cx="8596668" cy="4497570"/>
          </a:xfrm>
        </p:spPr>
        <p:txBody>
          <a:bodyPr/>
          <a:lstStyle/>
          <a:p>
            <a:r>
              <a:rPr lang="en-US" dirty="0"/>
              <a:t>They fancy expensive items and see no pain in spending extravagantly as hip-hop fans.</a:t>
            </a:r>
            <a:endParaRPr lang="en-GB" dirty="0"/>
          </a:p>
          <a:p>
            <a:r>
              <a:rPr lang="en-US" dirty="0"/>
              <a:t>The old hip-hop tradition of hip-hop was its association with violence, drugs, and </a:t>
            </a:r>
            <a:r>
              <a:rPr lang="en-US" dirty="0" smtClean="0"/>
              <a:t>sexism.</a:t>
            </a:r>
          </a:p>
          <a:p>
            <a:r>
              <a:rPr lang="en-US" dirty="0"/>
              <a:t>Most of the earlier songs glorified the use of violence and guns to show masculinity and also as a way of </a:t>
            </a:r>
            <a:r>
              <a:rPr lang="en-US" dirty="0" smtClean="0"/>
              <a:t>revenge.</a:t>
            </a:r>
          </a:p>
          <a:p>
            <a:r>
              <a:rPr lang="en-US" dirty="0"/>
              <a:t>The notable feud </a:t>
            </a:r>
            <a:r>
              <a:rPr lang="en-US" dirty="0" smtClean="0"/>
              <a:t>between </a:t>
            </a:r>
            <a:r>
              <a:rPr lang="en-US" dirty="0"/>
              <a:t>Tupac and Notorious </a:t>
            </a:r>
            <a:r>
              <a:rPr lang="en-US" dirty="0" smtClean="0"/>
              <a:t>B.I.G </a:t>
            </a:r>
            <a:r>
              <a:rPr lang="en-US" dirty="0"/>
              <a:t>led to their untimely deaths in the 1990s </a:t>
            </a:r>
            <a:r>
              <a:rPr lang="en-US" dirty="0" smtClean="0"/>
              <a:t>through gunshots.</a:t>
            </a:r>
          </a:p>
          <a:p>
            <a:r>
              <a:rPr lang="en-US" dirty="0" err="1" smtClean="0"/>
              <a:t>Gangasta</a:t>
            </a:r>
            <a:r>
              <a:rPr lang="en-US" dirty="0" smtClean="0"/>
              <a:t> rap glorifies the use of drugs for instance , cigarettes , alcohol and cocaine.</a:t>
            </a:r>
          </a:p>
          <a:p>
            <a:r>
              <a:rPr lang="en-US" dirty="0" smtClean="0"/>
              <a:t>It also considers </a:t>
            </a:r>
            <a:r>
              <a:rPr lang="en-US" dirty="0" err="1" smtClean="0"/>
              <a:t>womanization</a:t>
            </a:r>
            <a:r>
              <a:rPr lang="en-US" dirty="0" smtClean="0"/>
              <a:t> as a cool habit</a:t>
            </a:r>
          </a:p>
          <a:p>
            <a:r>
              <a:rPr lang="en-US" dirty="0"/>
              <a:t>. They also consider the use of vulgar language as a normal thing</a:t>
            </a:r>
            <a:r>
              <a:rPr lang="en-US" dirty="0" smtClean="0"/>
              <a:t>. The most common vulgar words </a:t>
            </a:r>
            <a:r>
              <a:rPr lang="en-US" dirty="0" err="1" smtClean="0"/>
              <a:t>inlcude</a:t>
            </a:r>
            <a:r>
              <a:rPr lang="en-US" dirty="0" smtClean="0"/>
              <a:t> ‘bitch’, ‘motherfucker’, and ‘fuck you’.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7537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Music Playlist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b="1" dirty="0">
              <a:hlinkClick r:id="rId2"/>
            </a:endParaRPr>
          </a:p>
          <a:p>
            <a:endParaRPr lang="en-GB" dirty="0">
              <a:hlinkClick r:id="rId3"/>
            </a:endParaRPr>
          </a:p>
          <a:p>
            <a:r>
              <a:rPr lang="en-GB" dirty="0">
                <a:hlinkClick r:id="rId3"/>
              </a:rPr>
              <a:t>https://www.youtube.com/watch?v=L6vEjdyCZKM</a:t>
            </a:r>
          </a:p>
          <a:p>
            <a:r>
              <a:rPr lang="en-GB" dirty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www.youtube.com/watch?v=4ZTrfrpTrlw</a:t>
            </a:r>
            <a:endParaRPr lang="en-GB" dirty="0" smtClean="0"/>
          </a:p>
          <a:p>
            <a:r>
              <a:rPr lang="en-GB" dirty="0" smtClean="0">
                <a:hlinkClick r:id="rId5"/>
              </a:rPr>
              <a:t>https</a:t>
            </a:r>
            <a:r>
              <a:rPr lang="en-GB" dirty="0">
                <a:hlinkClick r:id="rId5"/>
              </a:rPr>
              <a:t>://</a:t>
            </a:r>
            <a:r>
              <a:rPr lang="en-GB" dirty="0" smtClean="0">
                <a:hlinkClick r:id="rId5"/>
              </a:rPr>
              <a:t>genius.com/Eminem-when-im-gone-lyrics</a:t>
            </a:r>
            <a:endParaRPr lang="en-GB" dirty="0" smtClean="0"/>
          </a:p>
          <a:p>
            <a:r>
              <a:rPr lang="en-GB" dirty="0">
                <a:hlinkClick r:id="rId6"/>
              </a:rPr>
              <a:t>https://www.youtube.com/watch?v=__</a:t>
            </a:r>
            <a:r>
              <a:rPr lang="en-GB" dirty="0" smtClean="0">
                <a:hlinkClick r:id="rId6"/>
              </a:rPr>
              <a:t>s3L7yZCzc</a:t>
            </a:r>
            <a:endParaRPr lang="en-GB" dirty="0" smtClean="0"/>
          </a:p>
          <a:p>
            <a:r>
              <a:rPr lang="en-GB" dirty="0">
                <a:hlinkClick r:id="rId7"/>
              </a:rPr>
              <a:t>https://</a:t>
            </a:r>
            <a:r>
              <a:rPr lang="en-GB" dirty="0" smtClean="0">
                <a:hlinkClick r:id="rId7"/>
              </a:rPr>
              <a:t>www.youtube.com/watch?v=yOiT9bB9m60</a:t>
            </a:r>
            <a:endParaRPr lang="en-GB" dirty="0" smtClean="0"/>
          </a:p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www.youtube.com/watch?v=m0UpE212nPQ</a:t>
            </a:r>
          </a:p>
          <a:p>
            <a:r>
              <a:rPr lang="en-US" dirty="0">
                <a:hlinkClick r:id="rId8"/>
              </a:rPr>
              <a:t>https://www.youtube.com/watch?v=_Bs3z0xUjZo</a:t>
            </a:r>
            <a:br>
              <a:rPr lang="en-US" dirty="0">
                <a:hlinkClick r:id="rId8"/>
              </a:rPr>
            </a:br>
            <a:endParaRPr lang="en-US" dirty="0">
              <a:hlinkClick r:id="rId8"/>
            </a:endParaRP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2844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cited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9413"/>
            <a:ext cx="8596668" cy="4952010"/>
          </a:xfrm>
        </p:spPr>
        <p:txBody>
          <a:bodyPr>
            <a:normAutofit/>
          </a:bodyPr>
          <a:lstStyle/>
          <a:p>
            <a:r>
              <a:rPr lang="en-US" dirty="0"/>
              <a:t>Chang, Jeff. "Can't Stop Won't Stop A History of the Hip-Hop Generation." Google Books, St.  </a:t>
            </a:r>
            <a:r>
              <a:rPr lang="en-US" dirty="0" err="1"/>
              <a:t>Can_t_Stop_Won_t_Stop.html?id</a:t>
            </a:r>
            <a:r>
              <a:rPr lang="en-US" dirty="0"/>
              <a:t>=LwaXZpD11ukC.  </a:t>
            </a:r>
            <a:endParaRPr lang="en-GB" dirty="0"/>
          </a:p>
          <a:p>
            <a:r>
              <a:rPr lang="en-GB" dirty="0"/>
              <a:t>Edson, Patrick C. "The Political Voice of Tupac Shakur: Lyrical Rhetoric on Black Nationalism." (2016).1-56</a:t>
            </a:r>
          </a:p>
          <a:p>
            <a:r>
              <a:rPr lang="en-US" dirty="0"/>
              <a:t>Flores, Lucien  J. "Hip-Hop Is for Everybody: Examining the Roots and Growth of Hip-Hop." 1686/ hip-hop-is-for-everybody-examining-the-roots-and-growth-of-hip-hop.</a:t>
            </a:r>
            <a:endParaRPr lang="en-GB" dirty="0"/>
          </a:p>
          <a:p>
            <a:r>
              <a:rPr lang="en-US" dirty="0" err="1"/>
              <a:t>Gladney</a:t>
            </a:r>
            <a:r>
              <a:rPr lang="en-US" dirty="0"/>
              <a:t>, Marvin J. </a:t>
            </a:r>
            <a:r>
              <a:rPr lang="en-US" dirty="0" err="1"/>
              <a:t>âThe</a:t>
            </a:r>
            <a:r>
              <a:rPr lang="en-US" dirty="0"/>
              <a:t> Black Arts Movement, and Hip-</a:t>
            </a:r>
            <a:r>
              <a:rPr lang="en-US" dirty="0" err="1"/>
              <a:t>Hop.â</a:t>
            </a:r>
            <a:r>
              <a:rPr lang="en-US" dirty="0"/>
              <a:t> African American Review, vol.  2020 29, no. 2, 1995, pp. 291â301. JSTOR, www.jstor.org/stable/3042308. Accessed 7 Sept. </a:t>
            </a:r>
            <a:endParaRPr lang="en-GB" dirty="0"/>
          </a:p>
          <a:p>
            <a:r>
              <a:rPr lang="en-US" dirty="0"/>
              <a:t> Martin's Publishing Group, 1 Apr. 2007, books.google.com/books/about/  Inquiries Journal, Inquiries Journal, 1 May 2012, </a:t>
            </a:r>
            <a:r>
              <a:rPr lang="en-US" u="sng" dirty="0">
                <a:hlinkClick r:id="rId2"/>
              </a:rPr>
              <a:t>www.inquiriesjournal.com/articles</a:t>
            </a:r>
            <a:endParaRPr lang="en-GB" dirty="0"/>
          </a:p>
          <a:p>
            <a:r>
              <a:rPr lang="en-US" dirty="0"/>
              <a:t>R. Jonathan </a:t>
            </a:r>
            <a:r>
              <a:rPr lang="en-US" dirty="0" err="1"/>
              <a:t>Riesch</a:t>
            </a:r>
            <a:r>
              <a:rPr lang="en-US" dirty="0"/>
              <a:t>. Hip Hop Culture: History and Trajectory. 2002. </a:t>
            </a:r>
            <a:r>
              <a:rPr lang="en-US" u="sng" dirty="0">
                <a:hlinkClick r:id="rId3"/>
              </a:rPr>
              <a:t>https://opensiuc.lib.siu.edu/cgi/viewcontent.cgi?article=1046&amp;context=gs_rp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9992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307</TotalTime>
  <Words>784</Words>
  <Application>Microsoft Office PowerPoint</Application>
  <PresentationFormat>Custom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Facet</vt:lpstr>
      <vt:lpstr>Effects of Hip-hop Music on Society Student’s Name Professor’s Name Course Date of presentation </vt:lpstr>
      <vt:lpstr>Introduction</vt:lpstr>
      <vt:lpstr>Hip-hop as a channel for airing grievances and spearheading change </vt:lpstr>
      <vt:lpstr>Hip-hop as a channel for commerce  </vt:lpstr>
      <vt:lpstr>The spread of hip-hop culture </vt:lpstr>
      <vt:lpstr>Continuation</vt:lpstr>
      <vt:lpstr>Music Playlist</vt:lpstr>
      <vt:lpstr>Work cited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AGGREY</cp:lastModifiedBy>
  <cp:revision>34</cp:revision>
  <dcterms:created xsi:type="dcterms:W3CDTF">2020-05-20T09:34:45Z</dcterms:created>
  <dcterms:modified xsi:type="dcterms:W3CDTF">2020-10-12T02:50:15Z</dcterms:modified>
</cp:coreProperties>
</file>