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6" r:id="rId10"/>
    <p:sldId id="267" r:id="rId11"/>
    <p:sldId id="264" r:id="rId12"/>
    <p:sldId id="26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3" autoAdjust="0"/>
    <p:restoredTop sz="94660"/>
  </p:normalViewPr>
  <p:slideViewPr>
    <p:cSldViewPr snapToGrid="0">
      <p:cViewPr varScale="1">
        <p:scale>
          <a:sx n="68" d="100"/>
          <a:sy n="68" d="100"/>
        </p:scale>
        <p:origin x="77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674839-12F7-4C69-A8EC-CE81E11B43C1}" type="datetimeFigureOut">
              <a:rPr lang="en-US" smtClean="0"/>
              <a:t>10/19/2018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AB690C-6517-4DB6-8D15-FC913A8B5C57}" type="slidenum">
              <a:rPr lang="en-US" smtClean="0"/>
              <a:t>‹#›</a:t>
            </a:fld>
            <a:endParaRPr lang="en-US"/>
          </a:p>
        </p:txBody>
      </p:sp>
    </p:spTree>
    <p:extLst>
      <p:ext uri="{BB962C8B-B14F-4D97-AF65-F5344CB8AC3E}">
        <p14:creationId xmlns:p14="http://schemas.microsoft.com/office/powerpoint/2010/main" val="4278426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a:t>
            </a:r>
            <a:r>
              <a:rPr lang="en-US" baseline="0" dirty="0">
                <a:latin typeface="Times New Roman" panose="02020603050405020304" pitchFamily="18" charset="0"/>
                <a:cs typeface="Times New Roman" panose="02020603050405020304" pitchFamily="18" charset="0"/>
              </a:rPr>
              <a:t> name of the plant is cedar of Lebanon. The scientific name of cedar Lebanon is </a:t>
            </a:r>
            <a:r>
              <a:rPr lang="en-US" baseline="0" dirty="0" err="1">
                <a:latin typeface="Times New Roman" panose="02020603050405020304" pitchFamily="18" charset="0"/>
                <a:cs typeface="Times New Roman" panose="02020603050405020304" pitchFamily="18" charset="0"/>
              </a:rPr>
              <a:t>Cedrus</a:t>
            </a:r>
            <a:r>
              <a:rPr lang="en-US" baseline="0" dirty="0">
                <a:latin typeface="Times New Roman" panose="02020603050405020304" pitchFamily="18" charset="0"/>
                <a:cs typeface="Times New Roman" panose="02020603050405020304" pitchFamily="18" charset="0"/>
              </a:rPr>
              <a:t> </a:t>
            </a:r>
            <a:r>
              <a:rPr lang="en-US" baseline="0" dirty="0" err="1">
                <a:latin typeface="Times New Roman" panose="02020603050405020304" pitchFamily="18" charset="0"/>
                <a:cs typeface="Times New Roman" panose="02020603050405020304" pitchFamily="18" charset="0"/>
              </a:rPr>
              <a:t>Libani</a:t>
            </a:r>
            <a:r>
              <a:rPr lang="en-US" baseline="0" dirty="0">
                <a:latin typeface="Times New Roman" panose="02020603050405020304" pitchFamily="18" charset="0"/>
                <a:cs typeface="Times New Roman" panose="02020603050405020304" pitchFamily="18" charset="0"/>
              </a:rPr>
              <a:t>. The tree falls under the family of </a:t>
            </a:r>
            <a:r>
              <a:rPr lang="en-US" baseline="0" dirty="0" err="1">
                <a:latin typeface="Times New Roman" panose="02020603050405020304" pitchFamily="18" charset="0"/>
                <a:cs typeface="Times New Roman" panose="02020603050405020304" pitchFamily="18" charset="0"/>
              </a:rPr>
              <a:t>Pinaceae</a:t>
            </a:r>
            <a:r>
              <a:rPr lang="en-US" baseline="0" dirty="0">
                <a:latin typeface="Times New Roman" panose="02020603050405020304" pitchFamily="18" charset="0"/>
                <a:cs typeface="Times New Roman" panose="02020603050405020304" pitchFamily="18" charset="0"/>
              </a:rPr>
              <a:t>.  This species mainly thrives in Mediterranean Basin Eco-region. Other species have seeds which can thrive in national reserves and forests with similar tree in the same family. the tree is well known for the quality of timber produced which has been used for a very long time to craft materials made of wood.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EAB690C-6517-4DB6-8D15-FC913A8B5C57}" type="slidenum">
              <a:rPr lang="en-US" smtClean="0"/>
              <a:t>2</a:t>
            </a:fld>
            <a:endParaRPr lang="en-US"/>
          </a:p>
        </p:txBody>
      </p:sp>
    </p:spTree>
    <p:extLst>
      <p:ext uri="{BB962C8B-B14F-4D97-AF65-F5344CB8AC3E}">
        <p14:creationId xmlns:p14="http://schemas.microsoft.com/office/powerpoint/2010/main" val="2471135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The cedar of Lebanon is a all evergreen tree known for its timber. The tree usually</a:t>
            </a:r>
            <a:r>
              <a:rPr lang="en-US" baseline="0" dirty="0"/>
              <a:t> has a single, thick trunk having </a:t>
            </a:r>
            <a:r>
              <a:rPr lang="en-US" baseline="0" dirty="0">
                <a:latin typeface="Times New Roman" panose="02020603050405020304" pitchFamily="18" charset="0"/>
                <a:cs typeface="Times New Roman" panose="02020603050405020304" pitchFamily="18" charset="0"/>
              </a:rPr>
              <a:t>many branches horizontally and spirally arranged. In young plants, the crown of this tree is cone-shape, but always broadens and flattens with time. the bark of this tree is dark greyish-brown and is deeply cracked in old trees. It produces outstretched long shoots which connect the branches and condensed short shoots which hold the leaves and cones. The leaves are stiff, dark green with bluish-green needles.  Cones are grow singly at the tip of the short roots. Male cones are cylindrical and greyish in color while female cones are round and turn from green to brown when mature.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EAB690C-6517-4DB6-8D15-FC913A8B5C57}" type="slidenum">
              <a:rPr lang="en-US" smtClean="0"/>
              <a:t>3</a:t>
            </a:fld>
            <a:endParaRPr lang="en-US"/>
          </a:p>
        </p:txBody>
      </p:sp>
    </p:spTree>
    <p:extLst>
      <p:ext uri="{BB962C8B-B14F-4D97-AF65-F5344CB8AC3E}">
        <p14:creationId xmlns:p14="http://schemas.microsoft.com/office/powerpoint/2010/main" val="1800285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Cedar</a:t>
            </a:r>
            <a:r>
              <a:rPr lang="en-US" baseline="0" dirty="0">
                <a:latin typeface="Times New Roman" panose="02020603050405020304" pitchFamily="18" charset="0"/>
                <a:cs typeface="Times New Roman" panose="02020603050405020304" pitchFamily="18" charset="0"/>
              </a:rPr>
              <a:t> trees are dioecious meaning that male and female flowers, cone-shaped, occur on the same tree. The lifecycle of the cedar tree starts with the flowers i.e., cones.  The lifecycle begins with the shading pollen grains from the cone-shaped male flowers. Wind carries these pollen grains to the female cones, where fertilization occurs. The seeds found in the cones mature between 17 to 18 months then later dispersed. The growth process occurs where seedlings quickly germinate. The rate of growth depends on the species, the weather and location. Mature plants are able to bare male and female cones, which can take up to 5 years or more. The rate of growth reduces with age but trees can grow up to 100 feet tall. Lifespan of these trees depends on the climate, location and other factors that may impact its growth.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EAB690C-6517-4DB6-8D15-FC913A8B5C57}" type="slidenum">
              <a:rPr lang="en-US" smtClean="0"/>
              <a:t>4</a:t>
            </a:fld>
            <a:endParaRPr lang="en-US"/>
          </a:p>
        </p:txBody>
      </p:sp>
    </p:spTree>
    <p:extLst>
      <p:ext uri="{BB962C8B-B14F-4D97-AF65-F5344CB8AC3E}">
        <p14:creationId xmlns:p14="http://schemas.microsoft.com/office/powerpoint/2010/main" val="2944645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 reproduction cycle of cedar</a:t>
            </a:r>
            <a:r>
              <a:rPr lang="en-US" baseline="0" dirty="0">
                <a:latin typeface="Times New Roman" panose="02020603050405020304" pitchFamily="18" charset="0"/>
                <a:cs typeface="Times New Roman" panose="02020603050405020304" pitchFamily="18" charset="0"/>
              </a:rPr>
              <a:t> well timed. The trees produce new cones in late summer on short shoos at the tips of their branches. The male and female cones are on the same plant but different locations. Male cones are located at branch tips in lower tree branches while female are seen in the upper branches near the tip of the tree. Pollination is the next cycle of reproduction of cedar trees. Pollen grains are transferred by wind from the male to the female cones. After shedding of pollen grains, many male cones disintegrate and fall the branches before winter. Female cones continue to mature for another three years. The color of the female cones changes form green to purple then to brown as they mature. Years after pollination, female cones become brown and ripened with seeds. The cones are split hence dispersing the seeds.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EAB690C-6517-4DB6-8D15-FC913A8B5C57}" type="slidenum">
              <a:rPr lang="en-US" smtClean="0"/>
              <a:t>5</a:t>
            </a:fld>
            <a:endParaRPr lang="en-US"/>
          </a:p>
        </p:txBody>
      </p:sp>
    </p:spTree>
    <p:extLst>
      <p:ext uri="{BB962C8B-B14F-4D97-AF65-F5344CB8AC3E}">
        <p14:creationId xmlns:p14="http://schemas.microsoft.com/office/powerpoint/2010/main" val="560280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Cedar</a:t>
            </a:r>
            <a:r>
              <a:rPr lang="en-US" baseline="0" dirty="0">
                <a:latin typeface="Times New Roman" panose="02020603050405020304" pitchFamily="18" charset="0"/>
                <a:cs typeface="Times New Roman" panose="02020603050405020304" pitchFamily="18" charset="0"/>
              </a:rPr>
              <a:t> wood dates back from ancient times due to its ornamental features in many countries across the world. Cedar wood is used to craft various ornaments which have been a symbol of art for many years. The wood is strong enough to craft carvings and other tools which have won the hearts of many artists in the world. the indented rings on the wood is what makes the cedar wood strong to craft artifacts. The wood is also used to manufacture oils that are used as mosquito repellants.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EAB690C-6517-4DB6-8D15-FC913A8B5C57}" type="slidenum">
              <a:rPr lang="en-US" smtClean="0"/>
              <a:t>6</a:t>
            </a:fld>
            <a:endParaRPr lang="en-US"/>
          </a:p>
        </p:txBody>
      </p:sp>
    </p:spTree>
    <p:extLst>
      <p:ext uri="{BB962C8B-B14F-4D97-AF65-F5344CB8AC3E}">
        <p14:creationId xmlns:p14="http://schemas.microsoft.com/office/powerpoint/2010/main" val="3432644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Almost all types of cedar trees require essential energy providing sources to grow.</a:t>
            </a:r>
            <a:r>
              <a:rPr lang="en-US" baseline="0" dirty="0">
                <a:latin typeface="Times New Roman" panose="02020603050405020304" pitchFamily="18" charset="0"/>
                <a:cs typeface="Times New Roman" panose="02020603050405020304" pitchFamily="18" charset="0"/>
              </a:rPr>
              <a:t> They require the same amount of light, water, soil and also fertilizer to grow. This is the case in planting cedar trees in landscaping. Most species of cedar tree tolerate drought conditions, but it does not imply they don’t need water for survival. The trees need get enough water during the rainy season, but in drought conditions, they adapt to the natural surrounding. This species of cedar has adaptations such as long tap roots to tap water from the surrounding during dry seasons. This species also grows in slightly alkaline and well-drained soil.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EAB690C-6517-4DB6-8D15-FC913A8B5C57}" type="slidenum">
              <a:rPr lang="en-US" smtClean="0"/>
              <a:t>7</a:t>
            </a:fld>
            <a:endParaRPr lang="en-US"/>
          </a:p>
        </p:txBody>
      </p:sp>
    </p:spTree>
    <p:extLst>
      <p:ext uri="{BB962C8B-B14F-4D97-AF65-F5344CB8AC3E}">
        <p14:creationId xmlns:p14="http://schemas.microsoft.com/office/powerpoint/2010/main" val="2763367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 soil</a:t>
            </a:r>
            <a:r>
              <a:rPr lang="en-US" baseline="0" dirty="0">
                <a:latin typeface="Times New Roman" panose="02020603050405020304" pitchFamily="18" charset="0"/>
                <a:cs typeface="Times New Roman" panose="02020603050405020304" pitchFamily="18" charset="0"/>
              </a:rPr>
              <a:t> for growing cedar tree should be slightly alkaline and well-drained. This species grows in this type of soil. Most cedar species also tolerate hot conditions where there is minimal rainfall. However, they have certain adaptations to help them survive in these conditions. They have long taproots to help them tap water from the surrounding environment during dry seasons. Predators are also a threat to this species. Moths are attracted to the gum on cedar wood. Mosquitoes also prey on this species especially on the leaves. The species plays host to birds sheltering especially in forests.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EAB690C-6517-4DB6-8D15-FC913A8B5C57}" type="slidenum">
              <a:rPr lang="en-US" smtClean="0"/>
              <a:t>8</a:t>
            </a:fld>
            <a:endParaRPr lang="en-US"/>
          </a:p>
        </p:txBody>
      </p:sp>
    </p:spTree>
    <p:extLst>
      <p:ext uri="{BB962C8B-B14F-4D97-AF65-F5344CB8AC3E}">
        <p14:creationId xmlns:p14="http://schemas.microsoft.com/office/powerpoint/2010/main" val="1273569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Cedar tree has been facing threats for a long time now.</a:t>
            </a:r>
            <a:r>
              <a:rPr lang="en-US" baseline="0" dirty="0">
                <a:latin typeface="Times New Roman" panose="02020603050405020304" pitchFamily="18" charset="0"/>
                <a:cs typeface="Times New Roman" panose="02020603050405020304" pitchFamily="18" charset="0"/>
              </a:rPr>
              <a:t> Many people have been cutting down these trees for its timber for centuries. This is because of its ability to produce fine art materials. Grazing animals is another threat to this tree. Animals are fed on the leaves of the cedar tree hence threatening its ability to mature and continue the reproduction system. The pressure for urbanization is also a major threat to cedar tree. The trees are being cut down in order to pave way for the </a:t>
            </a:r>
            <a:r>
              <a:rPr lang="en-US" baseline="0" dirty="0" err="1">
                <a:latin typeface="Times New Roman" panose="02020603050405020304" pitchFamily="18" charset="0"/>
                <a:cs typeface="Times New Roman" panose="02020603050405020304" pitchFamily="18" charset="0"/>
              </a:rPr>
              <a:t>coinstruction</a:t>
            </a:r>
            <a:r>
              <a:rPr lang="en-US" baseline="0" dirty="0">
                <a:latin typeface="Times New Roman" panose="02020603050405020304" pitchFamily="18" charset="0"/>
                <a:cs typeface="Times New Roman" panose="02020603050405020304" pitchFamily="18" charset="0"/>
              </a:rPr>
              <a:t> of cities and towns. </a:t>
            </a:r>
            <a:r>
              <a:rPr lang="en-US" baseline="0" dirty="0" err="1">
                <a:latin typeface="Times New Roman" panose="02020603050405020304" pitchFamily="18" charset="0"/>
                <a:cs typeface="Times New Roman" panose="02020603050405020304" pitchFamily="18" charset="0"/>
              </a:rPr>
              <a:t>Furthemore</a:t>
            </a:r>
            <a:r>
              <a:rPr lang="en-US" baseline="0" dirty="0">
                <a:latin typeface="Times New Roman" panose="02020603050405020304" pitchFamily="18" charset="0"/>
                <a:cs typeface="Times New Roman" panose="02020603050405020304" pitchFamily="18" charset="0"/>
              </a:rPr>
              <a:t>, the pressure to turn land into agriculture threatens the existence of cedar trees.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EAB690C-6517-4DB6-8D15-FC913A8B5C57}" type="slidenum">
              <a:rPr lang="en-US" smtClean="0"/>
              <a:t>9</a:t>
            </a:fld>
            <a:endParaRPr lang="en-US"/>
          </a:p>
        </p:txBody>
      </p:sp>
    </p:spTree>
    <p:extLst>
      <p:ext uri="{BB962C8B-B14F-4D97-AF65-F5344CB8AC3E}">
        <p14:creationId xmlns:p14="http://schemas.microsoft.com/office/powerpoint/2010/main" val="13420725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steps taken by the government is preserving</a:t>
            </a:r>
            <a:r>
              <a:rPr lang="en-US" baseline="0" dirty="0"/>
              <a:t> cedar species in natural reserves. This is a move aimed at protecting cedar trees from extinction because of the threats they face in the world. another measure is cultivating the seedlings in nurseries. This helps to germinate many species of the cedar tree hence improving its growth rate. Surveying programs are also being undertaken to determine the existence of </a:t>
            </a:r>
            <a:r>
              <a:rPr lang="en-US" baseline="0"/>
              <a:t>cedar trees.   </a:t>
            </a:r>
            <a:endParaRPr lang="en-US" dirty="0"/>
          </a:p>
        </p:txBody>
      </p:sp>
      <p:sp>
        <p:nvSpPr>
          <p:cNvPr id="4" name="Slide Number Placeholder 3"/>
          <p:cNvSpPr>
            <a:spLocks noGrp="1"/>
          </p:cNvSpPr>
          <p:nvPr>
            <p:ph type="sldNum" sz="quarter" idx="10"/>
          </p:nvPr>
        </p:nvSpPr>
        <p:spPr/>
        <p:txBody>
          <a:bodyPr/>
          <a:lstStyle/>
          <a:p>
            <a:fld id="{4EAB690C-6517-4DB6-8D15-FC913A8B5C57}" type="slidenum">
              <a:rPr lang="en-US" smtClean="0"/>
              <a:t>10</a:t>
            </a:fld>
            <a:endParaRPr lang="en-US"/>
          </a:p>
        </p:txBody>
      </p:sp>
    </p:spTree>
    <p:extLst>
      <p:ext uri="{BB962C8B-B14F-4D97-AF65-F5344CB8AC3E}">
        <p14:creationId xmlns:p14="http://schemas.microsoft.com/office/powerpoint/2010/main" val="3291449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species of cedar grows in Mediterranean</a:t>
            </a:r>
            <a:r>
              <a:rPr lang="en-US" baseline="0" dirty="0">
                <a:latin typeface="Times New Roman" panose="02020603050405020304" pitchFamily="18" charset="0"/>
                <a:cs typeface="Times New Roman" panose="02020603050405020304" pitchFamily="18" charset="0"/>
              </a:rPr>
              <a:t> region. It can also be grown in forests bearing the same family members of the trees. The family is known as </a:t>
            </a:r>
            <a:r>
              <a:rPr lang="en-US" baseline="0" dirty="0" err="1">
                <a:latin typeface="Times New Roman" panose="02020603050405020304" pitchFamily="18" charset="0"/>
                <a:cs typeface="Times New Roman" panose="02020603050405020304" pitchFamily="18" charset="0"/>
              </a:rPr>
              <a:t>pinaceae</a:t>
            </a:r>
            <a:r>
              <a:rPr lang="en-US" baseline="0" dirty="0">
                <a:latin typeface="Times New Roman" panose="02020603050405020304" pitchFamily="18" charset="0"/>
                <a:cs typeface="Times New Roman" panose="02020603050405020304" pitchFamily="18" charset="0"/>
              </a:rPr>
              <a:t>.  Cedar tree is monoecious hence reproduction occurs on the same plant. The life cycle of this species occurs in three main stages-pollination, maturity and dispersal. All this stages lead to the growth of many species of </a:t>
            </a:r>
            <a:r>
              <a:rPr lang="en-US" baseline="0" dirty="0" err="1">
                <a:latin typeface="Times New Roman" panose="02020603050405020304" pitchFamily="18" charset="0"/>
                <a:cs typeface="Times New Roman" panose="02020603050405020304" pitchFamily="18" charset="0"/>
              </a:rPr>
              <a:t>Cedrus</a:t>
            </a:r>
            <a:r>
              <a:rPr lang="en-US" baseline="0" dirty="0">
                <a:latin typeface="Times New Roman" panose="02020603050405020304" pitchFamily="18" charset="0"/>
                <a:cs typeface="Times New Roman" panose="02020603050405020304" pitchFamily="18" charset="0"/>
              </a:rPr>
              <a:t> </a:t>
            </a:r>
            <a:r>
              <a:rPr lang="en-US" baseline="0" dirty="0" err="1">
                <a:latin typeface="Times New Roman" panose="02020603050405020304" pitchFamily="18" charset="0"/>
                <a:cs typeface="Times New Roman" panose="02020603050405020304" pitchFamily="18" charset="0"/>
              </a:rPr>
              <a:t>Libani</a:t>
            </a:r>
            <a:r>
              <a:rPr lang="en-US" baseline="0" dirty="0">
                <a:latin typeface="Times New Roman" panose="02020603050405020304" pitchFamily="18" charset="0"/>
                <a:cs typeface="Times New Roman" panose="02020603050405020304" pitchFamily="18" charset="0"/>
              </a:rPr>
              <a:t>. Cedar wood is a recognized part of this tree because of its ability to craft </a:t>
            </a:r>
            <a:r>
              <a:rPr lang="en-US" baseline="0" dirty="0" err="1">
                <a:latin typeface="Times New Roman" panose="02020603050405020304" pitchFamily="18" charset="0"/>
                <a:cs typeface="Times New Roman" panose="02020603050405020304" pitchFamily="18" charset="0"/>
              </a:rPr>
              <a:t>ornamnets</a:t>
            </a:r>
            <a:r>
              <a:rPr lang="en-US" baseline="0" dirty="0">
                <a:latin typeface="Times New Roman" panose="02020603050405020304" pitchFamily="18" charset="0"/>
                <a:cs typeface="Times New Roman" panose="02020603050405020304" pitchFamily="18" charset="0"/>
              </a:rPr>
              <a:t> that are of high quality. The </a:t>
            </a:r>
            <a:r>
              <a:rPr lang="en-US" baseline="0" dirty="0" err="1">
                <a:latin typeface="Times New Roman" panose="02020603050405020304" pitchFamily="18" charset="0"/>
                <a:cs typeface="Times New Roman" panose="02020603050405020304" pitchFamily="18" charset="0"/>
              </a:rPr>
              <a:t>adapation</a:t>
            </a:r>
            <a:r>
              <a:rPr lang="en-US" baseline="0" dirty="0">
                <a:latin typeface="Times New Roman" panose="02020603050405020304" pitchFamily="18" charset="0"/>
                <a:cs typeface="Times New Roman" panose="02020603050405020304" pitchFamily="18" charset="0"/>
              </a:rPr>
              <a:t> feature s of this </a:t>
            </a:r>
            <a:r>
              <a:rPr lang="en-US" baseline="0" dirty="0" err="1">
                <a:latin typeface="Times New Roman" panose="02020603050405020304" pitchFamily="18" charset="0"/>
                <a:cs typeface="Times New Roman" panose="02020603050405020304" pitchFamily="18" charset="0"/>
              </a:rPr>
              <a:t>psecies</a:t>
            </a:r>
            <a:r>
              <a:rPr lang="en-US" baseline="0" dirty="0">
                <a:latin typeface="Times New Roman" panose="02020603050405020304" pitchFamily="18" charset="0"/>
                <a:cs typeface="Times New Roman" panose="02020603050405020304" pitchFamily="18" charset="0"/>
              </a:rPr>
              <a:t> include long tap roots to tap water and thorny leaves to protect from predators.  </a:t>
            </a:r>
            <a:r>
              <a:rPr lang="en-US" dirty="0">
                <a:latin typeface="Times New Roman" panose="02020603050405020304" pitchFamily="18" charset="0"/>
                <a:cs typeface="Times New Roman" panose="02020603050405020304" pitchFamily="18" charset="0"/>
              </a:rPr>
              <a:t> </a:t>
            </a:r>
          </a:p>
        </p:txBody>
      </p:sp>
      <p:sp>
        <p:nvSpPr>
          <p:cNvPr id="4" name="Slide Number Placeholder 3"/>
          <p:cNvSpPr>
            <a:spLocks noGrp="1"/>
          </p:cNvSpPr>
          <p:nvPr>
            <p:ph type="sldNum" sz="quarter" idx="10"/>
          </p:nvPr>
        </p:nvSpPr>
        <p:spPr/>
        <p:txBody>
          <a:bodyPr/>
          <a:lstStyle/>
          <a:p>
            <a:fld id="{4EAB690C-6517-4DB6-8D15-FC913A8B5C57}" type="slidenum">
              <a:rPr lang="en-US" smtClean="0"/>
              <a:t>11</a:t>
            </a:fld>
            <a:endParaRPr lang="en-US"/>
          </a:p>
        </p:txBody>
      </p:sp>
    </p:spTree>
    <p:extLst>
      <p:ext uri="{BB962C8B-B14F-4D97-AF65-F5344CB8AC3E}">
        <p14:creationId xmlns:p14="http://schemas.microsoft.com/office/powerpoint/2010/main" val="12642849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35490E06-2643-4346-8B31-139120B870D8}" type="datetimeFigureOut">
              <a:rPr lang="en-US" smtClean="0"/>
              <a:t>10/19/2018</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3479353-B7A0-49E9-9D93-D0D219C14D30}" type="slidenum">
              <a:rPr lang="en-US" smtClean="0"/>
              <a:t>‹#›</a:t>
            </a:fld>
            <a:endParaRPr lang="en-US"/>
          </a:p>
        </p:txBody>
      </p:sp>
    </p:spTree>
    <p:extLst>
      <p:ext uri="{BB962C8B-B14F-4D97-AF65-F5344CB8AC3E}">
        <p14:creationId xmlns:p14="http://schemas.microsoft.com/office/powerpoint/2010/main" val="2476748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490E06-2643-4346-8B31-139120B870D8}" type="datetimeFigureOut">
              <a:rPr lang="en-US" smtClean="0"/>
              <a:t>10/19/2018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479353-B7A0-49E9-9D93-D0D219C14D30}" type="slidenum">
              <a:rPr lang="en-US" smtClean="0"/>
              <a:t>‹#›</a:t>
            </a:fld>
            <a:endParaRPr lang="en-US"/>
          </a:p>
        </p:txBody>
      </p:sp>
    </p:spTree>
    <p:extLst>
      <p:ext uri="{BB962C8B-B14F-4D97-AF65-F5344CB8AC3E}">
        <p14:creationId xmlns:p14="http://schemas.microsoft.com/office/powerpoint/2010/main" val="2706520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490E06-2643-4346-8B31-139120B870D8}" type="datetimeFigureOut">
              <a:rPr lang="en-US" smtClean="0"/>
              <a:t>10/19/2018</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3479353-B7A0-49E9-9D93-D0D219C14D30}" type="slidenum">
              <a:rPr lang="en-US" smtClean="0"/>
              <a:t>‹#›</a:t>
            </a:fld>
            <a:endParaRPr lang="en-US"/>
          </a:p>
        </p:txBody>
      </p:sp>
    </p:spTree>
    <p:extLst>
      <p:ext uri="{BB962C8B-B14F-4D97-AF65-F5344CB8AC3E}">
        <p14:creationId xmlns:p14="http://schemas.microsoft.com/office/powerpoint/2010/main" val="3303423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490E06-2643-4346-8B31-139120B870D8}" type="datetimeFigureOut">
              <a:rPr lang="en-US" smtClean="0"/>
              <a:t>10/19/2018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479353-B7A0-49E9-9D93-D0D219C14D30}" type="slidenum">
              <a:rPr lang="en-US" smtClean="0"/>
              <a:t>‹#›</a:t>
            </a:fld>
            <a:endParaRPr lang="en-US"/>
          </a:p>
        </p:txBody>
      </p:sp>
    </p:spTree>
    <p:extLst>
      <p:ext uri="{BB962C8B-B14F-4D97-AF65-F5344CB8AC3E}">
        <p14:creationId xmlns:p14="http://schemas.microsoft.com/office/powerpoint/2010/main" val="10720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490E06-2643-4346-8B31-139120B870D8}" type="datetimeFigureOut">
              <a:rPr lang="en-US" smtClean="0"/>
              <a:t>10/19/2018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479353-B7A0-49E9-9D93-D0D219C14D30}" type="slidenum">
              <a:rPr lang="en-US" smtClean="0"/>
              <a:t>‹#›</a:t>
            </a:fld>
            <a:endParaRPr lang="en-US"/>
          </a:p>
        </p:txBody>
      </p:sp>
    </p:spTree>
    <p:extLst>
      <p:ext uri="{BB962C8B-B14F-4D97-AF65-F5344CB8AC3E}">
        <p14:creationId xmlns:p14="http://schemas.microsoft.com/office/powerpoint/2010/main" val="239031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490E06-2643-4346-8B31-139120B870D8}" type="datetimeFigureOut">
              <a:rPr lang="en-US" smtClean="0"/>
              <a:t>10/19/2018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479353-B7A0-49E9-9D93-D0D219C14D30}" type="slidenum">
              <a:rPr lang="en-US" smtClean="0"/>
              <a:t>‹#›</a:t>
            </a:fld>
            <a:endParaRPr lang="en-US"/>
          </a:p>
        </p:txBody>
      </p:sp>
    </p:spTree>
    <p:extLst>
      <p:ext uri="{BB962C8B-B14F-4D97-AF65-F5344CB8AC3E}">
        <p14:creationId xmlns:p14="http://schemas.microsoft.com/office/powerpoint/2010/main" val="1700870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490E06-2643-4346-8B31-139120B870D8}" type="datetimeFigureOut">
              <a:rPr lang="en-US" smtClean="0"/>
              <a:t>10/19/2018</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3479353-B7A0-49E9-9D93-D0D219C14D30}" type="slidenum">
              <a:rPr lang="en-US" smtClean="0"/>
              <a:t>‹#›</a:t>
            </a:fld>
            <a:endParaRPr lang="en-US"/>
          </a:p>
        </p:txBody>
      </p:sp>
    </p:spTree>
    <p:extLst>
      <p:ext uri="{BB962C8B-B14F-4D97-AF65-F5344CB8AC3E}">
        <p14:creationId xmlns:p14="http://schemas.microsoft.com/office/powerpoint/2010/main" val="3989285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490E06-2643-4346-8B31-139120B870D8}" type="datetimeFigureOut">
              <a:rPr lang="en-US" smtClean="0"/>
              <a:t>10/19/2018</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3479353-B7A0-49E9-9D93-D0D219C14D30}" type="slidenum">
              <a:rPr lang="en-US" smtClean="0"/>
              <a:t>‹#›</a:t>
            </a:fld>
            <a:endParaRPr lang="en-US"/>
          </a:p>
        </p:txBody>
      </p:sp>
    </p:spTree>
    <p:extLst>
      <p:ext uri="{BB962C8B-B14F-4D97-AF65-F5344CB8AC3E}">
        <p14:creationId xmlns:p14="http://schemas.microsoft.com/office/powerpoint/2010/main" val="145832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490E06-2643-4346-8B31-139120B870D8}" type="datetimeFigureOut">
              <a:rPr lang="en-US" smtClean="0"/>
              <a:t>10/19/2018</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3479353-B7A0-49E9-9D93-D0D219C14D30}" type="slidenum">
              <a:rPr lang="en-US" smtClean="0"/>
              <a:t>‹#›</a:t>
            </a:fld>
            <a:endParaRPr lang="en-US"/>
          </a:p>
        </p:txBody>
      </p:sp>
    </p:spTree>
    <p:extLst>
      <p:ext uri="{BB962C8B-B14F-4D97-AF65-F5344CB8AC3E}">
        <p14:creationId xmlns:p14="http://schemas.microsoft.com/office/powerpoint/2010/main" val="4249393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490E06-2643-4346-8B31-139120B870D8}" type="datetimeFigureOut">
              <a:rPr lang="en-US" smtClean="0"/>
              <a:t>10/19/2018</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3479353-B7A0-49E9-9D93-D0D219C14D30}" type="slidenum">
              <a:rPr lang="en-US" smtClean="0"/>
              <a:t>‹#›</a:t>
            </a:fld>
            <a:endParaRPr lang="en-US"/>
          </a:p>
        </p:txBody>
      </p:sp>
    </p:spTree>
    <p:extLst>
      <p:ext uri="{BB962C8B-B14F-4D97-AF65-F5344CB8AC3E}">
        <p14:creationId xmlns:p14="http://schemas.microsoft.com/office/powerpoint/2010/main" val="730909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5490E06-2643-4346-8B31-139120B870D8}" type="datetimeFigureOut">
              <a:rPr lang="en-US" smtClean="0"/>
              <a:t>10/19/2018</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3479353-B7A0-49E9-9D93-D0D219C14D30}" type="slidenum">
              <a:rPr lang="en-US" smtClean="0"/>
              <a:t>‹#›</a:t>
            </a:fld>
            <a:endParaRPr lang="en-US"/>
          </a:p>
        </p:txBody>
      </p:sp>
    </p:spTree>
    <p:extLst>
      <p:ext uri="{BB962C8B-B14F-4D97-AF65-F5344CB8AC3E}">
        <p14:creationId xmlns:p14="http://schemas.microsoft.com/office/powerpoint/2010/main" val="4381608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5490E06-2643-4346-8B31-139120B870D8}" type="datetimeFigureOut">
              <a:rPr lang="en-US" smtClean="0"/>
              <a:t>10/19/2018</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3479353-B7A0-49E9-9D93-D0D219C14D30}" type="slidenum">
              <a:rPr lang="en-US" smtClean="0"/>
              <a:t>‹#›</a:t>
            </a:fld>
            <a:endParaRPr lang="en-US"/>
          </a:p>
        </p:txBody>
      </p:sp>
    </p:spTree>
    <p:extLst>
      <p:ext uri="{BB962C8B-B14F-4D97-AF65-F5344CB8AC3E}">
        <p14:creationId xmlns:p14="http://schemas.microsoft.com/office/powerpoint/2010/main" val="36128438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490E06-2643-4346-8B31-139120B870D8}" type="datetimeFigureOut">
              <a:rPr lang="en-US" smtClean="0"/>
              <a:t>10/19/2018</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3479353-B7A0-49E9-9D93-D0D219C14D30}" type="slidenum">
              <a:rPr lang="en-US" smtClean="0"/>
              <a:t>‹#›</a:t>
            </a:fld>
            <a:endParaRPr lang="en-US"/>
          </a:p>
        </p:txBody>
      </p:sp>
    </p:spTree>
    <p:extLst>
      <p:ext uri="{BB962C8B-B14F-4D97-AF65-F5344CB8AC3E}">
        <p14:creationId xmlns:p14="http://schemas.microsoft.com/office/powerpoint/2010/main" val="12498348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5490E06-2643-4346-8B31-139120B870D8}" type="datetimeFigureOut">
              <a:rPr lang="en-US" smtClean="0"/>
              <a:t>10/19/2018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479353-B7A0-49E9-9D93-D0D219C14D30}" type="slidenum">
              <a:rPr lang="en-US" smtClean="0"/>
              <a:t>‹#›</a:t>
            </a:fld>
            <a:endParaRPr lang="en-US"/>
          </a:p>
        </p:txBody>
      </p:sp>
    </p:spTree>
    <p:extLst>
      <p:ext uri="{BB962C8B-B14F-4D97-AF65-F5344CB8AC3E}">
        <p14:creationId xmlns:p14="http://schemas.microsoft.com/office/powerpoint/2010/main" val="6401825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5490E06-2643-4346-8B31-139120B870D8}" type="datetimeFigureOut">
              <a:rPr lang="en-US" smtClean="0"/>
              <a:t>10/19/2018</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D3479353-B7A0-49E9-9D93-D0D219C14D30}" type="slidenum">
              <a:rPr lang="en-US" smtClean="0"/>
              <a:t>‹#›</a:t>
            </a:fld>
            <a:endParaRPr lang="en-US"/>
          </a:p>
        </p:txBody>
      </p:sp>
    </p:spTree>
    <p:extLst>
      <p:ext uri="{BB962C8B-B14F-4D97-AF65-F5344CB8AC3E}">
        <p14:creationId xmlns:p14="http://schemas.microsoft.com/office/powerpoint/2010/main" val="24043019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35490E06-2643-4346-8B31-139120B870D8}" type="datetimeFigureOut">
              <a:rPr lang="en-US" smtClean="0"/>
              <a:t>10/19/2018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479353-B7A0-49E9-9D93-D0D219C14D30}" type="slidenum">
              <a:rPr lang="en-US" smtClean="0"/>
              <a:t>‹#›</a:t>
            </a:fld>
            <a:endParaRPr lang="en-US"/>
          </a:p>
        </p:txBody>
      </p:sp>
    </p:spTree>
    <p:extLst>
      <p:ext uri="{BB962C8B-B14F-4D97-AF65-F5344CB8AC3E}">
        <p14:creationId xmlns:p14="http://schemas.microsoft.com/office/powerpoint/2010/main" val="30003237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35490E06-2643-4346-8B31-139120B870D8}" type="datetimeFigureOut">
              <a:rPr lang="en-US" smtClean="0"/>
              <a:t>10/19/2018</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3479353-B7A0-49E9-9D93-D0D219C14D30}" type="slidenum">
              <a:rPr lang="en-US" smtClean="0"/>
              <a:t>‹#›</a:t>
            </a:fld>
            <a:endParaRPr lang="en-US"/>
          </a:p>
        </p:txBody>
      </p:sp>
    </p:spTree>
    <p:extLst>
      <p:ext uri="{BB962C8B-B14F-4D97-AF65-F5344CB8AC3E}">
        <p14:creationId xmlns:p14="http://schemas.microsoft.com/office/powerpoint/2010/main" val="2501604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35490E06-2643-4346-8B31-139120B870D8}" type="datetimeFigureOut">
              <a:rPr lang="en-US" smtClean="0"/>
              <a:t>10/19/2018</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3479353-B7A0-49E9-9D93-D0D219C14D30}" type="slidenum">
              <a:rPr lang="en-US" smtClean="0"/>
              <a:t>‹#›</a:t>
            </a:fld>
            <a:endParaRPr lang="en-US"/>
          </a:p>
        </p:txBody>
      </p:sp>
    </p:spTree>
    <p:extLst>
      <p:ext uri="{BB962C8B-B14F-4D97-AF65-F5344CB8AC3E}">
        <p14:creationId xmlns:p14="http://schemas.microsoft.com/office/powerpoint/2010/main" val="27681842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ibiblio.org/pfaf/cgi-bin/arr_html?Rhus+verniciflua&amp;CAN=COMIN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PLANT DESCRIPTION </a:t>
            </a:r>
          </a:p>
        </p:txBody>
      </p:sp>
      <p:sp>
        <p:nvSpPr>
          <p:cNvPr id="3" name="Subtitle 2"/>
          <p:cNvSpPr>
            <a:spLocks noGrp="1"/>
          </p:cNvSpPr>
          <p:nvPr>
            <p:ph type="subTitle" idx="1"/>
          </p:nvPr>
        </p:nvSpPr>
        <p:spPr/>
        <p:txBody>
          <a:bodyPr>
            <a:normAutofit/>
          </a:bodyPr>
          <a:lstStyle/>
          <a:p>
            <a:r>
              <a:rPr lang="en-US" sz="3600" dirty="0">
                <a:latin typeface="Times New Roman" panose="02020603050405020304" pitchFamily="18" charset="0"/>
                <a:cs typeface="Times New Roman" panose="02020603050405020304" pitchFamily="18" charset="0"/>
              </a:rPr>
              <a:t>CEDRUS LIBANI </a:t>
            </a:r>
          </a:p>
        </p:txBody>
      </p:sp>
    </p:spTree>
    <p:extLst>
      <p:ext uri="{BB962C8B-B14F-4D97-AF65-F5344CB8AC3E}">
        <p14:creationId xmlns:p14="http://schemas.microsoft.com/office/powerpoint/2010/main" val="2322589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INTRODUCTION</a:t>
            </a:r>
            <a:r>
              <a:rPr lang="en-US" dirty="0"/>
              <a:t> </a:t>
            </a:r>
          </a:p>
        </p:txBody>
      </p:sp>
      <p:sp>
        <p:nvSpPr>
          <p:cNvPr id="3" name="Content Placeholder 2"/>
          <p:cNvSpPr>
            <a:spLocks noGrp="1"/>
          </p:cNvSpPr>
          <p:nvPr>
            <p:ph idx="1"/>
          </p:nvPr>
        </p:nvSpPr>
        <p:spPr/>
        <p:txBody>
          <a:bodyPr/>
          <a:lstStyle/>
          <a:p>
            <a:pPr>
              <a:lnSpc>
                <a:spcPct val="100000"/>
              </a:lnSpc>
            </a:pPr>
            <a:r>
              <a:rPr lang="en-US" dirty="0">
                <a:latin typeface="Times New Roman" panose="02020603050405020304" pitchFamily="18" charset="0"/>
                <a:cs typeface="Times New Roman" panose="02020603050405020304" pitchFamily="18" charset="0"/>
              </a:rPr>
              <a:t>Name of the plant is Cedar of Lebanon Tree</a:t>
            </a:r>
          </a:p>
          <a:p>
            <a:pPr>
              <a:lnSpc>
                <a:spcPct val="100000"/>
              </a:lnSpc>
            </a:pPr>
            <a:r>
              <a:rPr lang="en-US" dirty="0">
                <a:latin typeface="Times New Roman" panose="02020603050405020304" pitchFamily="18" charset="0"/>
                <a:cs typeface="Times New Roman" panose="02020603050405020304" pitchFamily="18" charset="0"/>
              </a:rPr>
              <a:t>The scientific name is </a:t>
            </a:r>
            <a:r>
              <a:rPr lang="en-US" dirty="0" err="1">
                <a:latin typeface="Times New Roman" panose="02020603050405020304" pitchFamily="18" charset="0"/>
                <a:cs typeface="Times New Roman" panose="02020603050405020304" pitchFamily="18" charset="0"/>
              </a:rPr>
              <a:t>Cedrus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Libani</a:t>
            </a:r>
            <a:r>
              <a:rPr lang="en-US" dirty="0">
                <a:latin typeface="Times New Roman" panose="02020603050405020304" pitchFamily="18" charset="0"/>
                <a:cs typeface="Times New Roman" panose="02020603050405020304" pitchFamily="18" charset="0"/>
              </a:rPr>
              <a:t> </a:t>
            </a:r>
          </a:p>
          <a:p>
            <a:pPr>
              <a:lnSpc>
                <a:spcPct val="100000"/>
              </a:lnSpc>
            </a:pPr>
            <a:r>
              <a:rPr lang="en-US" dirty="0">
                <a:latin typeface="Times New Roman" panose="02020603050405020304" pitchFamily="18" charset="0"/>
                <a:cs typeface="Times New Roman" panose="02020603050405020304" pitchFamily="18" charset="0"/>
              </a:rPr>
              <a:t>It is in the family of </a:t>
            </a:r>
            <a:r>
              <a:rPr lang="en-US" dirty="0" err="1">
                <a:latin typeface="Times New Roman" panose="02020603050405020304" pitchFamily="18" charset="0"/>
                <a:cs typeface="Times New Roman" panose="02020603050405020304" pitchFamily="18" charset="0"/>
              </a:rPr>
              <a:t>Pinaceae</a:t>
            </a:r>
            <a:r>
              <a:rPr lang="en-US" dirty="0">
                <a:latin typeface="Times New Roman" panose="02020603050405020304" pitchFamily="18" charset="0"/>
                <a:cs typeface="Times New Roman" panose="02020603050405020304" pitchFamily="18" charset="0"/>
              </a:rPr>
              <a:t>  </a:t>
            </a:r>
          </a:p>
          <a:p>
            <a:pPr>
              <a:lnSpc>
                <a:spcPct val="100000"/>
              </a:lnSpc>
            </a:pPr>
            <a:r>
              <a:rPr lang="en-US" dirty="0">
                <a:latin typeface="Times New Roman" panose="02020603050405020304" pitchFamily="18" charset="0"/>
                <a:cs typeface="Times New Roman" panose="02020603050405020304" pitchFamily="18" charset="0"/>
              </a:rPr>
              <a:t>The species is observed in national reserves  </a:t>
            </a:r>
          </a:p>
          <a:p>
            <a:pPr>
              <a:lnSpc>
                <a:spcPct val="100000"/>
              </a:lnSpc>
            </a:pPr>
            <a:r>
              <a:rPr lang="en-US" dirty="0">
                <a:latin typeface="Times New Roman" panose="02020603050405020304" pitchFamily="18" charset="0"/>
                <a:cs typeface="Times New Roman" panose="02020603050405020304" pitchFamily="18" charset="0"/>
              </a:rPr>
              <a:t> Chosen this plant because of its unique growing and its importance especially the wood</a:t>
            </a:r>
          </a:p>
          <a:p>
            <a:endParaRPr lang="en-US" dirty="0"/>
          </a:p>
        </p:txBody>
      </p:sp>
    </p:spTree>
    <p:extLst>
      <p:ext uri="{BB962C8B-B14F-4D97-AF65-F5344CB8AC3E}">
        <p14:creationId xmlns:p14="http://schemas.microsoft.com/office/powerpoint/2010/main" val="1882938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PHYSICAL DESCRIPTION</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Has a single, thick trunk with horizontal, spirally arranged  ranches</a:t>
            </a:r>
          </a:p>
          <a:p>
            <a:r>
              <a:rPr lang="en-US" dirty="0">
                <a:latin typeface="Times New Roman" panose="02020603050405020304" pitchFamily="18" charset="0"/>
                <a:cs typeface="Times New Roman" panose="02020603050405020304" pitchFamily="18" charset="0"/>
              </a:rPr>
              <a:t>Crown of tree is cone-shaped</a:t>
            </a:r>
          </a:p>
          <a:p>
            <a:r>
              <a:rPr lang="en-US" dirty="0">
                <a:latin typeface="Times New Roman" panose="02020603050405020304" pitchFamily="18" charset="0"/>
                <a:cs typeface="Times New Roman" panose="02020603050405020304" pitchFamily="18" charset="0"/>
              </a:rPr>
              <a:t>Bark is dark greyish-brown color</a:t>
            </a:r>
          </a:p>
          <a:p>
            <a:r>
              <a:rPr lang="en-US" dirty="0">
                <a:latin typeface="Times New Roman" panose="02020603050405020304" pitchFamily="18" charset="0"/>
                <a:cs typeface="Times New Roman" panose="02020603050405020304" pitchFamily="18" charset="0"/>
              </a:rPr>
              <a:t>Leaves are stiff with dark green to bluish-green needles</a:t>
            </a:r>
          </a:p>
          <a:p>
            <a:r>
              <a:rPr lang="en-US" dirty="0">
                <a:latin typeface="Times New Roman" panose="02020603050405020304" pitchFamily="18" charset="0"/>
                <a:cs typeface="Times New Roman" panose="02020603050405020304" pitchFamily="18" charset="0"/>
              </a:rPr>
              <a:t>Has outstretched long shoots and condensed short shoots </a:t>
            </a:r>
          </a:p>
          <a:p>
            <a:r>
              <a:rPr lang="en-US" dirty="0">
                <a:latin typeface="Times New Roman" panose="02020603050405020304" pitchFamily="18" charset="0"/>
                <a:cs typeface="Times New Roman" panose="02020603050405020304" pitchFamily="18" charset="0"/>
              </a:rPr>
              <a:t>Flowers are reddish in color  </a:t>
            </a:r>
          </a:p>
        </p:txBody>
      </p:sp>
    </p:spTree>
    <p:extLst>
      <p:ext uri="{BB962C8B-B14F-4D97-AF65-F5344CB8AC3E}">
        <p14:creationId xmlns:p14="http://schemas.microsoft.com/office/powerpoint/2010/main" val="1816118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LIFE CYCLE </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Pollination </a:t>
            </a:r>
          </a:p>
          <a:p>
            <a:r>
              <a:rPr lang="en-US" dirty="0">
                <a:latin typeface="Times New Roman" panose="02020603050405020304" pitchFamily="18" charset="0"/>
                <a:cs typeface="Times New Roman" panose="02020603050405020304" pitchFamily="18" charset="0"/>
              </a:rPr>
              <a:t>Growth </a:t>
            </a:r>
          </a:p>
          <a:p>
            <a:r>
              <a:rPr lang="en-US" dirty="0">
                <a:latin typeface="Times New Roman" panose="02020603050405020304" pitchFamily="18" charset="0"/>
                <a:cs typeface="Times New Roman" panose="02020603050405020304" pitchFamily="18" charset="0"/>
              </a:rPr>
              <a:t>Maturity </a:t>
            </a:r>
          </a:p>
          <a:p>
            <a:r>
              <a:rPr lang="en-US" dirty="0">
                <a:latin typeface="Times New Roman" panose="02020603050405020304" pitchFamily="18" charset="0"/>
                <a:cs typeface="Times New Roman" panose="02020603050405020304" pitchFamily="18" charset="0"/>
              </a:rPr>
              <a:t>Lifespan </a:t>
            </a:r>
          </a:p>
        </p:txBody>
      </p:sp>
      <p:pic>
        <p:nvPicPr>
          <p:cNvPr id="4" name="Picture 3"/>
          <p:cNvPicPr>
            <a:picLocks noChangeAspect="1"/>
          </p:cNvPicPr>
          <p:nvPr/>
        </p:nvPicPr>
        <p:blipFill>
          <a:blip r:embed="rId3"/>
          <a:stretch>
            <a:fillRect/>
          </a:stretch>
        </p:blipFill>
        <p:spPr>
          <a:xfrm>
            <a:off x="3689064" y="4001294"/>
            <a:ext cx="2295525" cy="1990725"/>
          </a:xfrm>
          <a:prstGeom prst="rect">
            <a:avLst/>
          </a:prstGeom>
        </p:spPr>
      </p:pic>
    </p:spTree>
    <p:extLst>
      <p:ext uri="{BB962C8B-B14F-4D97-AF65-F5344CB8AC3E}">
        <p14:creationId xmlns:p14="http://schemas.microsoft.com/office/powerpoint/2010/main" val="1358446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REPRODUCTION CYCLE </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Timing</a:t>
            </a:r>
          </a:p>
          <a:p>
            <a:r>
              <a:rPr lang="en-US" dirty="0">
                <a:latin typeface="Times New Roman" panose="02020603050405020304" pitchFamily="18" charset="0"/>
                <a:cs typeface="Times New Roman" panose="02020603050405020304" pitchFamily="18" charset="0"/>
              </a:rPr>
              <a:t>Pollination</a:t>
            </a:r>
          </a:p>
          <a:p>
            <a:r>
              <a:rPr lang="en-US" dirty="0">
                <a:latin typeface="Times New Roman" panose="02020603050405020304" pitchFamily="18" charset="0"/>
                <a:cs typeface="Times New Roman" panose="02020603050405020304" pitchFamily="18" charset="0"/>
              </a:rPr>
              <a:t>Cone maturation</a:t>
            </a:r>
          </a:p>
          <a:p>
            <a:r>
              <a:rPr lang="en-US" dirty="0">
                <a:latin typeface="Times New Roman" panose="02020603050405020304" pitchFamily="18" charset="0"/>
                <a:cs typeface="Times New Roman" panose="02020603050405020304" pitchFamily="18" charset="0"/>
              </a:rPr>
              <a:t>Seed dispersal</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8382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ANATOMY AND PHYSIOLOGY </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Lebanon cedar wood</a:t>
            </a:r>
          </a:p>
          <a:p>
            <a:r>
              <a:rPr lang="en-US" dirty="0">
                <a:latin typeface="Times New Roman" panose="02020603050405020304" pitchFamily="18" charset="0"/>
                <a:cs typeface="Times New Roman" panose="02020603050405020304" pitchFamily="18" charset="0"/>
              </a:rPr>
              <a:t>Wood with indented rings</a:t>
            </a:r>
          </a:p>
          <a:p>
            <a:r>
              <a:rPr lang="en-US" dirty="0">
                <a:latin typeface="Times New Roman" panose="02020603050405020304" pitchFamily="18" charset="0"/>
                <a:cs typeface="Times New Roman" panose="02020603050405020304" pitchFamily="18" charset="0"/>
              </a:rPr>
              <a:t>Mosquito repellant products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4609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ENERGY ECOLOGY </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Water requirements </a:t>
            </a:r>
          </a:p>
          <a:p>
            <a:r>
              <a:rPr lang="en-US" dirty="0">
                <a:latin typeface="Times New Roman" panose="02020603050405020304" pitchFamily="18" charset="0"/>
                <a:cs typeface="Times New Roman" panose="02020603050405020304" pitchFamily="18" charset="0"/>
              </a:rPr>
              <a:t>Soil requirements </a:t>
            </a:r>
          </a:p>
          <a:p>
            <a:r>
              <a:rPr lang="en-US" dirty="0">
                <a:latin typeface="Times New Roman" panose="02020603050405020304" pitchFamily="18" charset="0"/>
                <a:cs typeface="Times New Roman" panose="02020603050405020304" pitchFamily="18" charset="0"/>
              </a:rPr>
              <a:t>Light requirements</a:t>
            </a:r>
          </a:p>
          <a:p>
            <a:r>
              <a:rPr lang="en-US" dirty="0">
                <a:latin typeface="Times New Roman" panose="02020603050405020304" pitchFamily="18" charset="0"/>
                <a:cs typeface="Times New Roman" panose="02020603050405020304" pitchFamily="18" charset="0"/>
              </a:rPr>
              <a:t>Fertilizer requirements </a:t>
            </a:r>
          </a:p>
        </p:txBody>
      </p:sp>
    </p:spTree>
    <p:extLst>
      <p:ext uri="{BB962C8B-B14F-4D97-AF65-F5344CB8AC3E}">
        <p14:creationId xmlns:p14="http://schemas.microsoft.com/office/powerpoint/2010/main" val="2312796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HABITAT </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Soil </a:t>
            </a:r>
          </a:p>
          <a:p>
            <a:r>
              <a:rPr lang="en-US" dirty="0">
                <a:latin typeface="Times New Roman" panose="02020603050405020304" pitchFamily="18" charset="0"/>
                <a:cs typeface="Times New Roman" panose="02020603050405020304" pitchFamily="18" charset="0"/>
              </a:rPr>
              <a:t>Rainfall</a:t>
            </a:r>
          </a:p>
          <a:p>
            <a:r>
              <a:rPr lang="en-US" dirty="0">
                <a:latin typeface="Times New Roman" panose="02020603050405020304" pitchFamily="18" charset="0"/>
                <a:cs typeface="Times New Roman" panose="02020603050405020304" pitchFamily="18" charset="0"/>
              </a:rPr>
              <a:t>Predators </a:t>
            </a:r>
          </a:p>
          <a:p>
            <a:r>
              <a:rPr lang="en-US" dirty="0">
                <a:latin typeface="Times New Roman" panose="02020603050405020304" pitchFamily="18" charset="0"/>
                <a:cs typeface="Times New Roman" panose="02020603050405020304" pitchFamily="18" charset="0"/>
              </a:rPr>
              <a:t>Hosts  </a:t>
            </a:r>
          </a:p>
          <a:p>
            <a:endParaRPr lang="en-US" dirty="0"/>
          </a:p>
        </p:txBody>
      </p:sp>
    </p:spTree>
    <p:extLst>
      <p:ext uri="{BB962C8B-B14F-4D97-AF65-F5344CB8AC3E}">
        <p14:creationId xmlns:p14="http://schemas.microsoft.com/office/powerpoint/2010/main" val="1444563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THREATS ON CEDAR TREE</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Logging</a:t>
            </a:r>
          </a:p>
          <a:p>
            <a:r>
              <a:rPr lang="en-US" dirty="0">
                <a:latin typeface="Times New Roman" panose="02020603050405020304" pitchFamily="18" charset="0"/>
                <a:cs typeface="Times New Roman" panose="02020603050405020304" pitchFamily="18" charset="0"/>
              </a:rPr>
              <a:t>Grazing </a:t>
            </a:r>
          </a:p>
          <a:p>
            <a:r>
              <a:rPr lang="en-US" dirty="0">
                <a:latin typeface="Times New Roman" panose="02020603050405020304" pitchFamily="18" charset="0"/>
                <a:cs typeface="Times New Roman" panose="02020603050405020304" pitchFamily="18" charset="0"/>
              </a:rPr>
              <a:t>Urbanization </a:t>
            </a:r>
          </a:p>
          <a:p>
            <a:r>
              <a:rPr lang="en-US" dirty="0">
                <a:latin typeface="Times New Roman" panose="02020603050405020304" pitchFamily="18" charset="0"/>
                <a:cs typeface="Times New Roman" panose="02020603050405020304" pitchFamily="18" charset="0"/>
              </a:rPr>
              <a:t>Agriculture </a:t>
            </a:r>
          </a:p>
        </p:txBody>
      </p:sp>
    </p:spTree>
    <p:extLst>
      <p:ext uri="{BB962C8B-B14F-4D97-AF65-F5344CB8AC3E}">
        <p14:creationId xmlns:p14="http://schemas.microsoft.com/office/powerpoint/2010/main" val="383285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CONSERVATION MEASURES </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Natural reserves</a:t>
            </a:r>
          </a:p>
          <a:p>
            <a:r>
              <a:rPr lang="en-US" dirty="0">
                <a:latin typeface="Times New Roman" panose="02020603050405020304" pitchFamily="18" charset="0"/>
                <a:cs typeface="Times New Roman" panose="02020603050405020304" pitchFamily="18" charset="0"/>
              </a:rPr>
              <a:t>Cultivation of seedlings in nursery beds</a:t>
            </a:r>
          </a:p>
          <a:p>
            <a:r>
              <a:rPr lang="en-US" dirty="0">
                <a:latin typeface="Times New Roman" panose="02020603050405020304" pitchFamily="18" charset="0"/>
                <a:cs typeface="Times New Roman" panose="02020603050405020304" pitchFamily="18" charset="0"/>
              </a:rPr>
              <a:t>Surveying and assessing cedar species</a:t>
            </a:r>
          </a:p>
          <a:p>
            <a:r>
              <a:rPr lang="en-US" dirty="0">
                <a:latin typeface="Times New Roman" panose="02020603050405020304" pitchFamily="18" charset="0"/>
                <a:cs typeface="Times New Roman" panose="02020603050405020304" pitchFamily="18" charset="0"/>
              </a:rPr>
              <a:t>Law enforcement </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p>
          <a:p>
            <a:endParaRPr lang="en-US" dirty="0"/>
          </a:p>
        </p:txBody>
      </p:sp>
    </p:spTree>
    <p:extLst>
      <p:ext uri="{BB962C8B-B14F-4D97-AF65-F5344CB8AC3E}">
        <p14:creationId xmlns:p14="http://schemas.microsoft.com/office/powerpoint/2010/main" val="995120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CONCLUSION </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Cedar of Lebanon grows in Mediterranean region</a:t>
            </a:r>
          </a:p>
          <a:p>
            <a:r>
              <a:rPr lang="en-US" dirty="0">
                <a:latin typeface="Times New Roman" panose="02020603050405020304" pitchFamily="18" charset="0"/>
                <a:cs typeface="Times New Roman" panose="02020603050405020304" pitchFamily="18" charset="0"/>
              </a:rPr>
              <a:t>Found in the family of </a:t>
            </a:r>
            <a:r>
              <a:rPr lang="en-US" dirty="0" err="1">
                <a:latin typeface="Times New Roman" panose="02020603050405020304" pitchFamily="18" charset="0"/>
                <a:cs typeface="Times New Roman" panose="02020603050405020304" pitchFamily="18" charset="0"/>
              </a:rPr>
              <a:t>pinaceae</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 It is monoecious hence reproduction occurs on same plant</a:t>
            </a:r>
          </a:p>
          <a:p>
            <a:r>
              <a:rPr lang="en-US" dirty="0">
                <a:latin typeface="Times New Roman" panose="02020603050405020304" pitchFamily="18" charset="0"/>
                <a:cs typeface="Times New Roman" panose="02020603050405020304" pitchFamily="18" charset="0"/>
              </a:rPr>
              <a:t>Life cycle is in three main stages-pollination, maturity and dispersal</a:t>
            </a:r>
          </a:p>
          <a:p>
            <a:r>
              <a:rPr lang="en-US" dirty="0">
                <a:latin typeface="Times New Roman" panose="02020603050405020304" pitchFamily="18" charset="0"/>
                <a:cs typeface="Times New Roman" panose="02020603050405020304" pitchFamily="18" charset="0"/>
              </a:rPr>
              <a:t>Wood is an important anatomy of this tree</a:t>
            </a:r>
          </a:p>
          <a:p>
            <a:r>
              <a:rPr lang="en-US" dirty="0">
                <a:latin typeface="Times New Roman" panose="02020603050405020304" pitchFamily="18" charset="0"/>
                <a:cs typeface="Times New Roman" panose="02020603050405020304" pitchFamily="18" charset="0"/>
              </a:rPr>
              <a:t>Adaptation features </a:t>
            </a:r>
          </a:p>
          <a:p>
            <a:endParaRPr lang="en-US" dirty="0"/>
          </a:p>
          <a:p>
            <a:endParaRPr lang="en-US" dirty="0"/>
          </a:p>
          <a:p>
            <a:endParaRPr lang="en-US" dirty="0"/>
          </a:p>
        </p:txBody>
      </p:sp>
    </p:spTree>
    <p:extLst>
      <p:ext uri="{BB962C8B-B14F-4D97-AF65-F5344CB8AC3E}">
        <p14:creationId xmlns:p14="http://schemas.microsoft.com/office/powerpoint/2010/main" val="3737753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REFERENCE </a:t>
            </a:r>
          </a:p>
        </p:txBody>
      </p:sp>
      <p:sp>
        <p:nvSpPr>
          <p:cNvPr id="3" name="Content Placeholder 2"/>
          <p:cNvSpPr>
            <a:spLocks noGrp="1"/>
          </p:cNvSpPr>
          <p:nvPr>
            <p:ph idx="1"/>
          </p:nvPr>
        </p:nvSpPr>
        <p:spPr/>
        <p:txBody>
          <a:bodyPr>
            <a:normAutofit lnSpcReduction="10000"/>
          </a:bodyPr>
          <a:lstStyle/>
          <a:p>
            <a:r>
              <a:rPr lang="en-US" b="1" dirty="0" err="1"/>
              <a:t>Farjon</a:t>
            </a:r>
            <a:r>
              <a:rPr lang="en-US" b="1" dirty="0"/>
              <a:t>, A. 1990. </a:t>
            </a:r>
            <a:r>
              <a:rPr lang="en-US" b="1" i="1" dirty="0" err="1"/>
              <a:t>Pinaceae</a:t>
            </a:r>
            <a:r>
              <a:rPr lang="en-US" dirty="0"/>
              <a:t>.</a:t>
            </a:r>
            <a:r>
              <a:rPr lang="en-US" b="1" dirty="0"/>
              <a:t>  Regnum </a:t>
            </a:r>
            <a:r>
              <a:rPr lang="en-US" b="1" dirty="0" err="1"/>
              <a:t>Vegetabile</a:t>
            </a:r>
            <a:r>
              <a:rPr lang="en-US" b="1" dirty="0"/>
              <a:t> 121, </a:t>
            </a:r>
            <a:r>
              <a:rPr lang="en-US" b="1" dirty="0" err="1"/>
              <a:t>Koeltz</a:t>
            </a:r>
            <a:r>
              <a:rPr lang="en-US" b="1" dirty="0"/>
              <a:t> Scientific Books. 330 pp.</a:t>
            </a:r>
            <a:endParaRPr lang="en-US" dirty="0"/>
          </a:p>
          <a:p>
            <a:r>
              <a:rPr lang="en-US" b="1" dirty="0"/>
              <a:t>Lange, J. 1994. </a:t>
            </a:r>
            <a:r>
              <a:rPr lang="en-US" b="1" dirty="0" err="1"/>
              <a:t>Kulturplanternes</a:t>
            </a:r>
            <a:r>
              <a:rPr lang="en-US" b="1" dirty="0"/>
              <a:t> </a:t>
            </a:r>
            <a:r>
              <a:rPr lang="en-US" b="1" dirty="0" err="1"/>
              <a:t>Indforselshistorie</a:t>
            </a:r>
            <a:r>
              <a:rPr lang="en-US" b="1" dirty="0"/>
              <a:t> </a:t>
            </a:r>
            <a:r>
              <a:rPr lang="en-US" b="1" dirty="0" err="1"/>
              <a:t>Danmark</a:t>
            </a:r>
            <a:r>
              <a:rPr lang="en-US" b="1" dirty="0"/>
              <a:t>. (Introduction History of Cultivated Plants in Denmark). </a:t>
            </a:r>
            <a:r>
              <a:rPr lang="en-US" b="1" dirty="0" err="1"/>
              <a:t>Jordbrugsforlaget</a:t>
            </a:r>
            <a:r>
              <a:rPr lang="en-US" b="1" dirty="0"/>
              <a:t>, Frederiksberg.  458 pp.</a:t>
            </a:r>
            <a:endParaRPr lang="en-US" dirty="0"/>
          </a:p>
          <a:p>
            <a:r>
              <a:rPr lang="en-US" b="1" dirty="0"/>
              <a:t>Bean, W.J. 1976. Trees and Shrubs Hardy in the British Isles. Vol I. 8th edition, The Royal Horticultural Soc. Publisher pp. 703-4. </a:t>
            </a:r>
            <a:endParaRPr lang="en-US" dirty="0"/>
          </a:p>
          <a:p>
            <a:r>
              <a:rPr lang="en-US" b="1" dirty="0"/>
              <a:t>Plants For A Future: Database:  </a:t>
            </a:r>
            <a:r>
              <a:rPr lang="en-US" b="1" u="sng" dirty="0">
                <a:hlinkClick r:id="rId2"/>
              </a:rPr>
              <a:t>http://www.ibiblio.org/pfaf/cgi-bin/arr_html?Rhus+verniciflua&amp;CAN=COMIND</a:t>
            </a:r>
            <a:endParaRPr lang="en-US" dirty="0"/>
          </a:p>
          <a:p>
            <a:r>
              <a:rPr lang="en-US" b="1" dirty="0" err="1"/>
              <a:t>Mabberley</a:t>
            </a:r>
            <a:r>
              <a:rPr lang="en-US" b="1" dirty="0"/>
              <a:t>, D.J. 1997. The Plant Book. Pp 326. Cambridge University Press, Cambridge, UK. </a:t>
            </a:r>
            <a:endParaRPr lang="en-US" dirty="0"/>
          </a:p>
          <a:p>
            <a:endParaRPr lang="en-US" dirty="0"/>
          </a:p>
        </p:txBody>
      </p:sp>
    </p:spTree>
    <p:extLst>
      <p:ext uri="{BB962C8B-B14F-4D97-AF65-F5344CB8AC3E}">
        <p14:creationId xmlns:p14="http://schemas.microsoft.com/office/powerpoint/2010/main" val="16688929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198</TotalTime>
  <Words>1387</Words>
  <Application>Microsoft Office PowerPoint</Application>
  <PresentationFormat>Widescreen</PresentationFormat>
  <Paragraphs>87</Paragraphs>
  <Slides>12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Century Gothic</vt:lpstr>
      <vt:lpstr>Times New Roman</vt:lpstr>
      <vt:lpstr>Wingdings 3</vt:lpstr>
      <vt:lpstr>Ion Boardroom</vt:lpstr>
      <vt:lpstr>PLANT DESCRIPTION </vt:lpstr>
      <vt:lpstr>INTRODUCTION </vt:lpstr>
      <vt:lpstr>PHYSICAL DESCRIPTION</vt:lpstr>
      <vt:lpstr>LIFE CYCLE </vt:lpstr>
      <vt:lpstr>REPRODUCTION CYCLE </vt:lpstr>
      <vt:lpstr>ANATOMY AND PHYSIOLOGY </vt:lpstr>
      <vt:lpstr>ENERGY ECOLOGY </vt:lpstr>
      <vt:lpstr>HABITAT </vt:lpstr>
      <vt:lpstr>THREATS ON CEDAR TREE</vt:lpstr>
      <vt:lpstr>CONSERVATION MEASURES </vt:lpstr>
      <vt:lpstr>CONCLUSION </vt:lpstr>
      <vt:lpstr>REFERENCE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PLANT DESCRIPTION</dc:title>
  <dc:creator>Aury</dc:creator>
  <cp:lastModifiedBy>vini</cp:lastModifiedBy>
  <cp:revision>109</cp:revision>
  <dcterms:created xsi:type="dcterms:W3CDTF">2018-10-18T07:45:27Z</dcterms:created>
  <dcterms:modified xsi:type="dcterms:W3CDTF">2018-10-19T08:09:49Z</dcterms:modified>
</cp:coreProperties>
</file>