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1" autoAdjust="0"/>
    <p:restoredTop sz="94660"/>
  </p:normalViewPr>
  <p:slideViewPr>
    <p:cSldViewPr snapToGrid="0" showGuides="1">
      <p:cViewPr varScale="1">
        <p:scale>
          <a:sx n="70" d="100"/>
          <a:sy n="70" d="100"/>
        </p:scale>
        <p:origin x="534" y="72"/>
      </p:cViewPr>
      <p:guideLst>
        <p:guide orient="horz"/>
        <p:guide/>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3F22D-4BB6-4518-A859-E6275D3C965E}" type="datetimeFigureOut">
              <a:rPr lang="en-US" smtClean="0"/>
              <a:t>10/16/2017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A815FB-89D7-48A0-9B68-086038D4F5B8}" type="slidenum">
              <a:rPr lang="en-US" smtClean="0"/>
              <a:t>‹#›</a:t>
            </a:fld>
            <a:endParaRPr lang="en-US"/>
          </a:p>
        </p:txBody>
      </p:sp>
    </p:spTree>
    <p:extLst>
      <p:ext uri="{BB962C8B-B14F-4D97-AF65-F5344CB8AC3E}">
        <p14:creationId xmlns:p14="http://schemas.microsoft.com/office/powerpoint/2010/main" val="3728059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Richard Blanco poem, “One Today” was recited during the President Barack Obama’s second inauguration in 2013. Blanco is the first openly gay as well as the first Latino Inaugural Poet.</a:t>
            </a:r>
          </a:p>
          <a:p>
            <a:pPr marL="0" indent="0">
              <a:buNone/>
            </a:pPr>
            <a:r>
              <a:rPr lang="en-US" dirty="0" smtClean="0"/>
              <a:t> “One Today” is an occasional poem that meets the occasion requirements and nonetheless stands on its own merits. The poem gives a positive view of the face of America and carefully avoids the criticism and exploit of the government.</a:t>
            </a:r>
          </a:p>
          <a:p>
            <a:pPr marL="0" indent="0">
              <a:buNone/>
            </a:pPr>
            <a:r>
              <a:rPr lang="en-US" dirty="0" smtClean="0"/>
              <a:t>Over its course of nine stanzas made up of sixty-nine lines, the poem gives a sweeping view of the country using an eventful day from sunrise to sunset.</a:t>
            </a:r>
          </a:p>
          <a:p>
            <a:endParaRPr lang="en-US" dirty="0"/>
          </a:p>
        </p:txBody>
      </p:sp>
      <p:sp>
        <p:nvSpPr>
          <p:cNvPr id="4" name="Slide Number Placeholder 3"/>
          <p:cNvSpPr>
            <a:spLocks noGrp="1"/>
          </p:cNvSpPr>
          <p:nvPr>
            <p:ph type="sldNum" sz="quarter" idx="10"/>
          </p:nvPr>
        </p:nvSpPr>
        <p:spPr/>
        <p:txBody>
          <a:bodyPr/>
          <a:lstStyle/>
          <a:p>
            <a:fld id="{2FA815FB-89D7-48A0-9B68-086038D4F5B8}" type="slidenum">
              <a:rPr lang="en-US" smtClean="0"/>
              <a:t>2</a:t>
            </a:fld>
            <a:endParaRPr lang="en-US"/>
          </a:p>
        </p:txBody>
      </p:sp>
    </p:spTree>
    <p:extLst>
      <p:ext uri="{BB962C8B-B14F-4D97-AF65-F5344CB8AC3E}">
        <p14:creationId xmlns:p14="http://schemas.microsoft.com/office/powerpoint/2010/main" val="1694139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What is the purpose of the poem?</a:t>
            </a:r>
          </a:p>
          <a:p>
            <a:r>
              <a:rPr lang="en-US" dirty="0" smtClean="0"/>
              <a:t>The poem is purposely made for uniting the nation with love. This was very much demanded in the occasion so the poem served the purpose perfectly.</a:t>
            </a:r>
          </a:p>
          <a:p>
            <a:r>
              <a:rPr lang="en-US" dirty="0" smtClean="0"/>
              <a:t>The poem has been composed in a loose or flexible style. It is “everyman” poem that uses metaphors and images  to give the audience flavor that is important in the inaugural occasion.  For example, the sun has been used symbolically as the “Light” of America which brings hope to many.</a:t>
            </a:r>
          </a:p>
          <a:p>
            <a:r>
              <a:rPr lang="en-US" dirty="0" smtClean="0"/>
              <a:t>On the other hand, the poem’s metaphors and theme are simple and they inspire the audience to grasp the content well.</a:t>
            </a:r>
          </a:p>
          <a:p>
            <a:endParaRPr lang="en-US" dirty="0"/>
          </a:p>
        </p:txBody>
      </p:sp>
      <p:sp>
        <p:nvSpPr>
          <p:cNvPr id="4" name="Slide Number Placeholder 3"/>
          <p:cNvSpPr>
            <a:spLocks noGrp="1"/>
          </p:cNvSpPr>
          <p:nvPr>
            <p:ph type="sldNum" sz="quarter" idx="10"/>
          </p:nvPr>
        </p:nvSpPr>
        <p:spPr/>
        <p:txBody>
          <a:bodyPr/>
          <a:lstStyle/>
          <a:p>
            <a:fld id="{2FA815FB-89D7-48A0-9B68-086038D4F5B8}" type="slidenum">
              <a:rPr lang="en-US" smtClean="0"/>
              <a:t>3</a:t>
            </a:fld>
            <a:endParaRPr lang="en-US"/>
          </a:p>
        </p:txBody>
      </p:sp>
    </p:spTree>
    <p:extLst>
      <p:ext uri="{BB962C8B-B14F-4D97-AF65-F5344CB8AC3E}">
        <p14:creationId xmlns:p14="http://schemas.microsoft.com/office/powerpoint/2010/main" val="2657893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poem starts with the sun which is the beginning of every day.  The poem is based on what the country does today. This means that America should live her life today, not the future nor the past but now.</a:t>
            </a:r>
          </a:p>
          <a:p>
            <a:pPr marL="0" indent="0">
              <a:buNone/>
            </a:pPr>
            <a:r>
              <a:rPr lang="en-US" dirty="0" smtClean="0"/>
              <a:t>The poem is also precluded by sympathy in parts of the second stanza. The poetry talks about the most sorrowful events in the country that led him to create the poem.  Intense grief and tragedy of death are some of the pathos in the poem that bring sadness.</a:t>
            </a:r>
          </a:p>
          <a:p>
            <a:endParaRPr lang="en-US" dirty="0"/>
          </a:p>
        </p:txBody>
      </p:sp>
      <p:sp>
        <p:nvSpPr>
          <p:cNvPr id="4" name="Slide Number Placeholder 3"/>
          <p:cNvSpPr>
            <a:spLocks noGrp="1"/>
          </p:cNvSpPr>
          <p:nvPr>
            <p:ph type="sldNum" sz="quarter" idx="10"/>
          </p:nvPr>
        </p:nvSpPr>
        <p:spPr/>
        <p:txBody>
          <a:bodyPr/>
          <a:lstStyle/>
          <a:p>
            <a:fld id="{2FA815FB-89D7-48A0-9B68-086038D4F5B8}" type="slidenum">
              <a:rPr lang="en-US" smtClean="0"/>
              <a:t>4</a:t>
            </a:fld>
            <a:endParaRPr lang="en-US"/>
          </a:p>
        </p:txBody>
      </p:sp>
    </p:spTree>
    <p:extLst>
      <p:ext uri="{BB962C8B-B14F-4D97-AF65-F5344CB8AC3E}">
        <p14:creationId xmlns:p14="http://schemas.microsoft.com/office/powerpoint/2010/main" val="2447629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Blanco uses idealism as a metaphor in him poem. He talks about the different backgrounds and locations in America that form the cultural pockets of the country. He talks about America locking itself in a bubble of familiarity which breaches language barrier instead of utilizing foreign languages to communicate.</a:t>
            </a:r>
          </a:p>
          <a:p>
            <a:pPr marL="0" indent="0">
              <a:buNone/>
            </a:pPr>
            <a:r>
              <a:rPr lang="en-US" dirty="0" smtClean="0"/>
              <a:t>Blanco like many other poets loves to use the endlessness and the wonder of the sky to reflect brilliance in the country. He also breaks away from the stereotypical through the use of the sky to bring some sort of faith that it brings to America.</a:t>
            </a:r>
          </a:p>
          <a:p>
            <a:endParaRPr lang="en-US" dirty="0"/>
          </a:p>
        </p:txBody>
      </p:sp>
      <p:sp>
        <p:nvSpPr>
          <p:cNvPr id="4" name="Slide Number Placeholder 3"/>
          <p:cNvSpPr>
            <a:spLocks noGrp="1"/>
          </p:cNvSpPr>
          <p:nvPr>
            <p:ph type="sldNum" sz="quarter" idx="10"/>
          </p:nvPr>
        </p:nvSpPr>
        <p:spPr/>
        <p:txBody>
          <a:bodyPr/>
          <a:lstStyle/>
          <a:p>
            <a:fld id="{2FA815FB-89D7-48A0-9B68-086038D4F5B8}" type="slidenum">
              <a:rPr lang="en-US" smtClean="0"/>
              <a:t>5</a:t>
            </a:fld>
            <a:endParaRPr lang="en-US"/>
          </a:p>
        </p:txBody>
      </p:sp>
    </p:spTree>
    <p:extLst>
      <p:ext uri="{BB962C8B-B14F-4D97-AF65-F5344CB8AC3E}">
        <p14:creationId xmlns:p14="http://schemas.microsoft.com/office/powerpoint/2010/main" val="2945955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gn="l"/>
            <a:r>
              <a:rPr lang="en-US" b="0" i="0" dirty="0" smtClean="0">
                <a:solidFill>
                  <a:srgbClr val="000000"/>
                </a:solidFill>
                <a:effectLst/>
                <a:latin typeface="Arial Unicode MS" panose="020B0604020202020204" pitchFamily="34" charset="-128"/>
                <a:ea typeface="Arial Unicode MS" panose="020B0604020202020204" pitchFamily="34" charset="-128"/>
              </a:rPr>
              <a:t>Blanco, R. (2013). </a:t>
            </a:r>
            <a:r>
              <a:rPr lang="en-US" b="0" i="1" dirty="0" smtClean="0">
                <a:solidFill>
                  <a:srgbClr val="000000"/>
                </a:solidFill>
                <a:effectLst/>
                <a:latin typeface="Arial Unicode MS" panose="020B0604020202020204" pitchFamily="34" charset="-128"/>
                <a:ea typeface="Arial Unicode MS" panose="020B0604020202020204" pitchFamily="34" charset="-128"/>
              </a:rPr>
              <a:t>For all of us, one today: An inaugural poet's journey</a:t>
            </a:r>
            <a:r>
              <a:rPr lang="en-US" b="0" i="0" dirty="0" smtClean="0">
                <a:solidFill>
                  <a:srgbClr val="000000"/>
                </a:solidFill>
                <a:effectLst/>
                <a:latin typeface="Arial Unicode MS" panose="020B0604020202020204" pitchFamily="34" charset="-128"/>
                <a:ea typeface="Arial Unicode MS" panose="020B0604020202020204" pitchFamily="34" charset="-128"/>
              </a:rPr>
              <a:t>.</a:t>
            </a:r>
          </a:p>
          <a:p>
            <a:pPr indent="-457200" algn="l"/>
            <a:r>
              <a:rPr lang="en-US" b="0" i="0" dirty="0" smtClean="0">
                <a:solidFill>
                  <a:srgbClr val="000000"/>
                </a:solidFill>
                <a:effectLst/>
                <a:latin typeface="Arial Unicode MS" panose="020B0604020202020204" pitchFamily="34" charset="-128"/>
                <a:ea typeface="Arial Unicode MS" panose="020B0604020202020204" pitchFamily="34" charset="-128"/>
              </a:rPr>
              <a:t>Blanco, R., &amp; </a:t>
            </a:r>
            <a:r>
              <a:rPr lang="en-US" b="0" i="0" dirty="0" err="1" smtClean="0">
                <a:solidFill>
                  <a:srgbClr val="000000"/>
                </a:solidFill>
                <a:effectLst/>
                <a:latin typeface="Arial Unicode MS" panose="020B0604020202020204" pitchFamily="34" charset="-128"/>
                <a:ea typeface="Arial Unicode MS" panose="020B0604020202020204" pitchFamily="34" charset="-128"/>
              </a:rPr>
              <a:t>Pilkey</a:t>
            </a:r>
            <a:r>
              <a:rPr lang="en-US" b="0" i="0" dirty="0" smtClean="0">
                <a:solidFill>
                  <a:srgbClr val="000000"/>
                </a:solidFill>
                <a:effectLst/>
                <a:latin typeface="Arial Unicode MS" panose="020B0604020202020204" pitchFamily="34" charset="-128"/>
                <a:ea typeface="Arial Unicode MS" panose="020B0604020202020204" pitchFamily="34" charset="-128"/>
              </a:rPr>
              <a:t>, D. (2015). </a:t>
            </a:r>
            <a:r>
              <a:rPr lang="en-US" b="0" i="1" dirty="0" smtClean="0">
                <a:solidFill>
                  <a:srgbClr val="000000"/>
                </a:solidFill>
                <a:effectLst/>
                <a:latin typeface="Arial Unicode MS" panose="020B0604020202020204" pitchFamily="34" charset="-128"/>
                <a:ea typeface="Arial Unicode MS" panose="020B0604020202020204" pitchFamily="34" charset="-128"/>
              </a:rPr>
              <a:t>One Today</a:t>
            </a:r>
            <a:r>
              <a:rPr lang="en-US" b="0" i="0" dirty="0" smtClean="0">
                <a:solidFill>
                  <a:srgbClr val="000000"/>
                </a:solidFill>
                <a:effectLst/>
                <a:latin typeface="Arial Unicode MS" panose="020B0604020202020204" pitchFamily="34" charset="-128"/>
                <a:ea typeface="Arial Unicode MS" panose="020B0604020202020204" pitchFamily="34" charset="-128"/>
              </a:rPr>
              <a:t>.</a:t>
            </a:r>
            <a:endParaRPr lang="en-US" dirty="0" smtClean="0"/>
          </a:p>
          <a:p>
            <a:endParaRPr lang="en-US" dirty="0"/>
          </a:p>
        </p:txBody>
      </p:sp>
      <p:sp>
        <p:nvSpPr>
          <p:cNvPr id="4" name="Slide Number Placeholder 3"/>
          <p:cNvSpPr>
            <a:spLocks noGrp="1"/>
          </p:cNvSpPr>
          <p:nvPr>
            <p:ph type="sldNum" sz="quarter" idx="10"/>
          </p:nvPr>
        </p:nvSpPr>
        <p:spPr/>
        <p:txBody>
          <a:bodyPr/>
          <a:lstStyle/>
          <a:p>
            <a:fld id="{2FA815FB-89D7-48A0-9B68-086038D4F5B8}" type="slidenum">
              <a:rPr lang="en-US" smtClean="0"/>
              <a:t>6</a:t>
            </a:fld>
            <a:endParaRPr lang="en-US"/>
          </a:p>
        </p:txBody>
      </p:sp>
    </p:spTree>
    <p:extLst>
      <p:ext uri="{BB962C8B-B14F-4D97-AF65-F5344CB8AC3E}">
        <p14:creationId xmlns:p14="http://schemas.microsoft.com/office/powerpoint/2010/main" val="3219022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71E749-2471-4596-93C7-44819FAF2E5A}"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2800382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1E749-2471-4596-93C7-44819FAF2E5A}"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117806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71E749-2471-4596-93C7-44819FAF2E5A}"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2880621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71E749-2471-4596-93C7-44819FAF2E5A}"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2351882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71E749-2471-4596-93C7-44819FAF2E5A}" type="datetimeFigureOut">
              <a:rPr lang="en-US" smtClean="0"/>
              <a:t>10/16/2017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284753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71E749-2471-4596-93C7-44819FAF2E5A}" type="datetimeFigureOut">
              <a:rPr lang="en-US" smtClean="0"/>
              <a:t>10/16/2017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1970680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71E749-2471-4596-93C7-44819FAF2E5A}" type="datetimeFigureOut">
              <a:rPr lang="en-US" smtClean="0"/>
              <a:t>10/16/2017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1104882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1E749-2471-4596-93C7-44819FAF2E5A}"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2479780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1E749-2471-4596-93C7-44819FAF2E5A}"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3846154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1E749-2471-4596-93C7-44819FAF2E5A}"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1249940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1E749-2471-4596-93C7-44819FAF2E5A}"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F368B3-82A6-429F-A22A-3982FD907AEF}" type="slidenum">
              <a:rPr lang="en-US" smtClean="0"/>
              <a:t>‹#›</a:t>
            </a:fld>
            <a:endParaRPr lang="en-US"/>
          </a:p>
        </p:txBody>
      </p:sp>
    </p:spTree>
    <p:extLst>
      <p:ext uri="{BB962C8B-B14F-4D97-AF65-F5344CB8AC3E}">
        <p14:creationId xmlns:p14="http://schemas.microsoft.com/office/powerpoint/2010/main" val="468816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1E749-2471-4596-93C7-44819FAF2E5A}" type="datetimeFigureOut">
              <a:rPr lang="en-US" smtClean="0"/>
              <a:t>10/16/2017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368B3-82A6-429F-A22A-3982FD907AEF}" type="slidenum">
              <a:rPr lang="en-US" smtClean="0"/>
              <a:t>‹#›</a:t>
            </a:fld>
            <a:endParaRPr lang="en-US"/>
          </a:p>
        </p:txBody>
      </p:sp>
    </p:spTree>
    <p:extLst>
      <p:ext uri="{BB962C8B-B14F-4D97-AF65-F5344CB8AC3E}">
        <p14:creationId xmlns:p14="http://schemas.microsoft.com/office/powerpoint/2010/main" val="3871092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809468"/>
          </a:xfrm>
        </p:spPr>
        <p:txBody>
          <a:bodyPr>
            <a:normAutofit/>
          </a:bodyPr>
          <a:lstStyle/>
          <a:p>
            <a:r>
              <a:rPr lang="en-US" sz="4400" dirty="0" smtClean="0">
                <a:solidFill>
                  <a:srgbClr val="C00000"/>
                </a:solidFill>
                <a:latin typeface="Arial" panose="020B0604020202020204" pitchFamily="34" charset="0"/>
                <a:cs typeface="Arial" panose="020B0604020202020204" pitchFamily="34" charset="0"/>
              </a:rPr>
              <a:t>Richard Blanco</a:t>
            </a:r>
            <a:endParaRPr lang="en-US" sz="4400" dirty="0">
              <a:solidFill>
                <a:srgbClr val="C0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524000" y="2717800"/>
            <a:ext cx="9144000" cy="3180724"/>
          </a:xfrm>
        </p:spPr>
        <p:txBody>
          <a:bodyPr>
            <a:normAutofit/>
          </a:bodyPr>
          <a:lstStyle/>
          <a:p>
            <a:pPr algn="l"/>
            <a:r>
              <a:rPr lang="en-US" sz="2800" dirty="0" smtClean="0">
                <a:latin typeface="Times New Roman" panose="02020603050405020304" pitchFamily="18" charset="0"/>
                <a:cs typeface="Times New Roman" panose="02020603050405020304" pitchFamily="18" charset="0"/>
              </a:rPr>
              <a:t>Name:</a:t>
            </a:r>
          </a:p>
          <a:p>
            <a:pPr algn="l"/>
            <a:r>
              <a:rPr lang="en-US" sz="2800" dirty="0" smtClean="0">
                <a:latin typeface="Times New Roman" panose="02020603050405020304" pitchFamily="18" charset="0"/>
                <a:cs typeface="Times New Roman" panose="02020603050405020304" pitchFamily="18" charset="0"/>
              </a:rPr>
              <a:t>Course:</a:t>
            </a:r>
          </a:p>
          <a:p>
            <a:pPr algn="l"/>
            <a:r>
              <a:rPr lang="en-US" sz="2800" dirty="0" smtClean="0">
                <a:latin typeface="Times New Roman" panose="02020603050405020304" pitchFamily="18" charset="0"/>
                <a:cs typeface="Times New Roman" panose="02020603050405020304" pitchFamily="18" charset="0"/>
              </a:rPr>
              <a:t>Institution:</a:t>
            </a:r>
          </a:p>
          <a:p>
            <a:pPr algn="l"/>
            <a:r>
              <a:rPr lang="en-US" sz="2800" dirty="0" smtClean="0">
                <a:latin typeface="Times New Roman" panose="02020603050405020304" pitchFamily="18" charset="0"/>
                <a:cs typeface="Times New Roman" panose="02020603050405020304" pitchFamily="18" charset="0"/>
              </a:rPr>
              <a:t>Professor:</a:t>
            </a:r>
          </a:p>
          <a:p>
            <a:pPr algn="l"/>
            <a:r>
              <a:rPr lang="en-US" sz="2800" dirty="0" smtClean="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41065625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5675"/>
          </a:xfrm>
        </p:spPr>
        <p:txBody>
          <a:bodyPr/>
          <a:lstStyle/>
          <a:p>
            <a:pPr algn="ctr"/>
            <a:r>
              <a:rPr lang="en-US" dirty="0" smtClean="0">
                <a:solidFill>
                  <a:srgbClr val="C00000"/>
                </a:solidFill>
                <a:latin typeface="Times New Roman" panose="02020603050405020304" pitchFamily="18" charset="0"/>
                <a:cs typeface="Times New Roman" panose="02020603050405020304" pitchFamily="18" charset="0"/>
              </a:rPr>
              <a:t>About the poem</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20801"/>
            <a:ext cx="10515600" cy="4856162"/>
          </a:xfrm>
        </p:spPr>
        <p:txBody>
          <a:bodyPr/>
          <a:lstStyle/>
          <a:p>
            <a:pPr marL="0" indent="0">
              <a:buNone/>
            </a:pPr>
            <a:r>
              <a:rPr lang="en-US" dirty="0" smtClean="0"/>
              <a:t>Richard Blanco poem, “One Today” was recited during the President Barack Obama’s second inauguration in 2013. Blanco is the first openly gay as well as the first Latino Inaugural Poet.</a:t>
            </a:r>
          </a:p>
          <a:p>
            <a:pPr marL="0" indent="0">
              <a:buNone/>
            </a:pPr>
            <a:r>
              <a:rPr lang="en-US" dirty="0"/>
              <a:t> </a:t>
            </a:r>
            <a:r>
              <a:rPr lang="en-US" dirty="0" smtClean="0"/>
              <a:t>“One Today” is an occasional poem that meets the occasion requirements and nonetheless stands on its own merits. The poem gives a positive view of the face of America and carefully avoids the criticism and exploit of the government.</a:t>
            </a:r>
          </a:p>
          <a:p>
            <a:pPr marL="0" indent="0">
              <a:buNone/>
            </a:pPr>
            <a:r>
              <a:rPr lang="en-US" dirty="0" smtClean="0"/>
              <a:t>Over its course of nine stanzas made up of sixty-nine lines, the poem gives a sweeping view of the country using an eventful day from sunrise to sunset.</a:t>
            </a:r>
            <a:endParaRPr lang="en-US" dirty="0"/>
          </a:p>
        </p:txBody>
      </p:sp>
    </p:spTree>
    <p:extLst>
      <p:ext uri="{BB962C8B-B14F-4D97-AF65-F5344CB8AC3E}">
        <p14:creationId xmlns:p14="http://schemas.microsoft.com/office/powerpoint/2010/main" val="39762766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5675"/>
          </a:xfrm>
        </p:spPr>
        <p:txBody>
          <a:bodyPr/>
          <a:lstStyle/>
          <a:p>
            <a:pPr algn="ctr"/>
            <a:r>
              <a:rPr lang="en-US" dirty="0" smtClean="0">
                <a:solidFill>
                  <a:srgbClr val="C00000"/>
                </a:solidFill>
                <a:latin typeface="Times New Roman" panose="02020603050405020304" pitchFamily="18" charset="0"/>
                <a:cs typeface="Times New Roman" panose="02020603050405020304" pitchFamily="18" charset="0"/>
              </a:rPr>
              <a:t>Analysis of the Poem</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16675"/>
            <a:ext cx="10515600" cy="4760287"/>
          </a:xfrm>
        </p:spPr>
        <p:txBody>
          <a:bodyPr/>
          <a:lstStyle/>
          <a:p>
            <a:pPr marL="0" indent="0" algn="ctr">
              <a:buNone/>
            </a:pPr>
            <a:r>
              <a:rPr lang="en-US" dirty="0" smtClean="0"/>
              <a:t>What is the purpose of the poem?</a:t>
            </a:r>
          </a:p>
          <a:p>
            <a:r>
              <a:rPr lang="en-US" dirty="0" smtClean="0"/>
              <a:t>The poem is purposely made for uniting the nation with love. This was very much demanded in the occasion so the poem served the purpose perfectly.</a:t>
            </a:r>
          </a:p>
          <a:p>
            <a:r>
              <a:rPr lang="en-US" dirty="0" smtClean="0"/>
              <a:t>The poem has been composed in a loose or flexible style. It is “everyman” poem that uses metaphors and images  to give the audience flavor that is important in the inaugural occasion.  For example, the sun has been used symbolically as the “Light” of America which brings hope to many.</a:t>
            </a:r>
          </a:p>
          <a:p>
            <a:r>
              <a:rPr lang="en-US" dirty="0" smtClean="0"/>
              <a:t>On the other hand, the poem’s metaphors and theme are simple and they inspire the audience to grasp the content well.</a:t>
            </a:r>
            <a:endParaRPr lang="en-US" dirty="0"/>
          </a:p>
        </p:txBody>
      </p:sp>
    </p:spTree>
    <p:extLst>
      <p:ext uri="{BB962C8B-B14F-4D97-AF65-F5344CB8AC3E}">
        <p14:creationId xmlns:p14="http://schemas.microsoft.com/office/powerpoint/2010/main" val="3891408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5675"/>
          </a:xfrm>
        </p:spPr>
        <p:txBody>
          <a:bodyPr/>
          <a:lstStyle/>
          <a:p>
            <a:pPr algn="ctr"/>
            <a:r>
              <a:rPr lang="en-US" dirty="0" smtClean="0">
                <a:solidFill>
                  <a:srgbClr val="C00000"/>
                </a:solidFill>
                <a:latin typeface="Times New Roman" panose="02020603050405020304" pitchFamily="18" charset="0"/>
                <a:cs typeface="Times New Roman" panose="02020603050405020304" pitchFamily="18" charset="0"/>
              </a:rPr>
              <a:t>Analysis of the Poem-Cont.</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16675"/>
            <a:ext cx="10515600" cy="4760287"/>
          </a:xfrm>
        </p:spPr>
        <p:txBody>
          <a:bodyPr/>
          <a:lstStyle/>
          <a:p>
            <a:pPr marL="0" indent="0">
              <a:buNone/>
            </a:pPr>
            <a:r>
              <a:rPr lang="en-US" dirty="0" smtClean="0"/>
              <a:t>The poem starts with the sun which is the beginning of every day.  The poem is based on what the country does today. This means that America should live her life today, not the future nor the past but now.</a:t>
            </a:r>
          </a:p>
          <a:p>
            <a:pPr marL="0" indent="0">
              <a:buNone/>
            </a:pPr>
            <a:r>
              <a:rPr lang="en-US" dirty="0" smtClean="0"/>
              <a:t>The poem is also precluded by sympathy in parts of the second stanza. The poetry talks about the most sorrowful events in the country that led him to create the poem.  Intense grief and tragedy of death are some of the pathos in the poem that bring sadness.</a:t>
            </a:r>
            <a:endParaRPr lang="en-US" dirty="0"/>
          </a:p>
        </p:txBody>
      </p:sp>
    </p:spTree>
    <p:extLst>
      <p:ext uri="{BB962C8B-B14F-4D97-AF65-F5344CB8AC3E}">
        <p14:creationId xmlns:p14="http://schemas.microsoft.com/office/powerpoint/2010/main" val="2173588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5675"/>
          </a:xfrm>
        </p:spPr>
        <p:txBody>
          <a:bodyPr/>
          <a:lstStyle/>
          <a:p>
            <a:pPr algn="ctr"/>
            <a:r>
              <a:rPr lang="en-US" dirty="0" smtClean="0">
                <a:solidFill>
                  <a:srgbClr val="C00000"/>
                </a:solidFill>
                <a:latin typeface="Times New Roman" panose="02020603050405020304" pitchFamily="18" charset="0"/>
                <a:cs typeface="Times New Roman" panose="02020603050405020304" pitchFamily="18" charset="0"/>
              </a:rPr>
              <a:t>Analysis of the Poem-Cont.</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16675"/>
            <a:ext cx="10515600" cy="4760287"/>
          </a:xfrm>
        </p:spPr>
        <p:txBody>
          <a:bodyPr/>
          <a:lstStyle/>
          <a:p>
            <a:pPr marL="0" indent="0">
              <a:buNone/>
            </a:pPr>
            <a:r>
              <a:rPr lang="en-US" dirty="0" smtClean="0"/>
              <a:t>Blanco uses idealism as a metaphor in him poem. He talks about the different backgrounds and locations in America that form the cultural pockets of the country. He talks about America locking itself in a bubble of familiarity which breaches language barrier instead of utilizing foreign languages to communicate.</a:t>
            </a:r>
          </a:p>
          <a:p>
            <a:pPr marL="0" indent="0">
              <a:buNone/>
            </a:pPr>
            <a:r>
              <a:rPr lang="en-US" dirty="0" smtClean="0"/>
              <a:t>Blanco like many other poets loves to use the endlessness and the wonder of the sky to reflect brilliance in the country. He also breaks away from the stereotypical through the use of the sky to bring some sort of faith that it brings to America.</a:t>
            </a:r>
            <a:endParaRPr lang="en-US" dirty="0"/>
          </a:p>
        </p:txBody>
      </p:sp>
    </p:spTree>
    <p:extLst>
      <p:ext uri="{BB962C8B-B14F-4D97-AF65-F5344CB8AC3E}">
        <p14:creationId xmlns:p14="http://schemas.microsoft.com/office/powerpoint/2010/main" val="42258235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680679"/>
          </a:xfrm>
        </p:spPr>
        <p:txBody>
          <a:bodyPr>
            <a:normAutofit fontScale="90000"/>
          </a:bodyPr>
          <a:lstStyle/>
          <a:p>
            <a:r>
              <a:rPr lang="en-US" sz="4400" dirty="0" smtClean="0">
                <a:solidFill>
                  <a:srgbClr val="C00000"/>
                </a:solidFill>
                <a:latin typeface="Times New Roman" panose="02020603050405020304" pitchFamily="18" charset="0"/>
                <a:cs typeface="Times New Roman" panose="02020603050405020304" pitchFamily="18" charset="0"/>
              </a:rPr>
              <a:t>References </a:t>
            </a:r>
            <a:endParaRPr lang="en-US" sz="4400" dirty="0">
              <a:solidFill>
                <a:srgbClr val="C0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202287"/>
            <a:ext cx="9144000" cy="3055513"/>
          </a:xfrm>
        </p:spPr>
        <p:txBody>
          <a:bodyPr/>
          <a:lstStyle/>
          <a:p>
            <a:pPr indent="-457200" algn="l"/>
            <a:r>
              <a:rPr lang="en-US" b="0" i="0" dirty="0" smtClean="0">
                <a:solidFill>
                  <a:srgbClr val="000000"/>
                </a:solidFill>
                <a:effectLst/>
                <a:latin typeface="Arial Unicode MS" panose="020B0604020202020204" pitchFamily="34" charset="-128"/>
                <a:ea typeface="Arial Unicode MS" panose="020B0604020202020204" pitchFamily="34" charset="-128"/>
              </a:rPr>
              <a:t>Blanco, R. (2013). </a:t>
            </a:r>
            <a:r>
              <a:rPr lang="en-US" b="0" i="1" dirty="0" smtClean="0">
                <a:solidFill>
                  <a:srgbClr val="000000"/>
                </a:solidFill>
                <a:effectLst/>
                <a:latin typeface="Arial Unicode MS" panose="020B0604020202020204" pitchFamily="34" charset="-128"/>
                <a:ea typeface="Arial Unicode MS" panose="020B0604020202020204" pitchFamily="34" charset="-128"/>
              </a:rPr>
              <a:t>For all of us, one today: An inaugural poet's journey</a:t>
            </a:r>
            <a:r>
              <a:rPr lang="en-US" b="0" i="0" dirty="0" smtClean="0">
                <a:solidFill>
                  <a:srgbClr val="000000"/>
                </a:solidFill>
                <a:effectLst/>
                <a:latin typeface="Arial Unicode MS" panose="020B0604020202020204" pitchFamily="34" charset="-128"/>
                <a:ea typeface="Arial Unicode MS" panose="020B0604020202020204" pitchFamily="34" charset="-128"/>
              </a:rPr>
              <a:t>.</a:t>
            </a:r>
          </a:p>
          <a:p>
            <a:pPr indent="-457200" algn="l"/>
            <a:r>
              <a:rPr lang="en-US" b="0" i="0" dirty="0" smtClean="0">
                <a:solidFill>
                  <a:srgbClr val="000000"/>
                </a:solidFill>
                <a:effectLst/>
                <a:latin typeface="Arial Unicode MS" panose="020B0604020202020204" pitchFamily="34" charset="-128"/>
                <a:ea typeface="Arial Unicode MS" panose="020B0604020202020204" pitchFamily="34" charset="-128"/>
              </a:rPr>
              <a:t>Blanco, R., &amp; </a:t>
            </a:r>
            <a:r>
              <a:rPr lang="en-US" b="0" i="0" dirty="0" err="1" smtClean="0">
                <a:solidFill>
                  <a:srgbClr val="000000"/>
                </a:solidFill>
                <a:effectLst/>
                <a:latin typeface="Arial Unicode MS" panose="020B0604020202020204" pitchFamily="34" charset="-128"/>
                <a:ea typeface="Arial Unicode MS" panose="020B0604020202020204" pitchFamily="34" charset="-128"/>
              </a:rPr>
              <a:t>Pilkey</a:t>
            </a:r>
            <a:r>
              <a:rPr lang="en-US" b="0" i="0" dirty="0" smtClean="0">
                <a:solidFill>
                  <a:srgbClr val="000000"/>
                </a:solidFill>
                <a:effectLst/>
                <a:latin typeface="Arial Unicode MS" panose="020B0604020202020204" pitchFamily="34" charset="-128"/>
                <a:ea typeface="Arial Unicode MS" panose="020B0604020202020204" pitchFamily="34" charset="-128"/>
              </a:rPr>
              <a:t>, D. (2015). </a:t>
            </a:r>
            <a:r>
              <a:rPr lang="en-US" b="0" i="1" dirty="0" smtClean="0">
                <a:solidFill>
                  <a:srgbClr val="000000"/>
                </a:solidFill>
                <a:effectLst/>
                <a:latin typeface="Arial Unicode MS" panose="020B0604020202020204" pitchFamily="34" charset="-128"/>
                <a:ea typeface="Arial Unicode MS" panose="020B0604020202020204" pitchFamily="34" charset="-128"/>
              </a:rPr>
              <a:t>One Today</a:t>
            </a:r>
            <a:r>
              <a:rPr lang="en-US" b="0" i="0" dirty="0" smtClean="0">
                <a:solidFill>
                  <a:srgbClr val="000000"/>
                </a:solidFill>
                <a:effectLst/>
                <a:latin typeface="Arial Unicode MS" panose="020B0604020202020204" pitchFamily="34" charset="-128"/>
                <a:ea typeface="Arial Unicode MS" panose="020B0604020202020204" pitchFamily="34" charset="-128"/>
              </a:rPr>
              <a:t>.</a:t>
            </a:r>
            <a:endParaRPr lang="en-US" dirty="0"/>
          </a:p>
        </p:txBody>
      </p:sp>
    </p:spTree>
    <p:extLst>
      <p:ext uri="{BB962C8B-B14F-4D97-AF65-F5344CB8AC3E}">
        <p14:creationId xmlns:p14="http://schemas.microsoft.com/office/powerpoint/2010/main" val="35564549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65027"/>
            <a:ext cx="10515600" cy="4039737"/>
          </a:xfrm>
        </p:spPr>
        <p:txBody>
          <a:bodyPr>
            <a:normAutofit/>
            <a:scene3d>
              <a:camera prst="orthographicFront"/>
              <a:lightRig rig="threePt" dir="t"/>
            </a:scene3d>
            <a:sp3d extrusionH="57150">
              <a:bevelT w="38100" h="38100" prst="relaxedInset"/>
            </a:sp3d>
          </a:bodyPr>
          <a:lstStyle/>
          <a:p>
            <a:pPr algn="ctr"/>
            <a:r>
              <a:rPr lang="en-US" dirty="0" smtClean="0">
                <a:effectLst>
                  <a:reflection blurRad="139700" stA="88000" endPos="70000" dist="63500" dir="5400000" sy="-100000" algn="bl" rotWithShape="0"/>
                </a:effectLst>
              </a:rPr>
              <a:t>END</a:t>
            </a:r>
            <a:endParaRPr lang="en-US" dirty="0">
              <a:effectLst>
                <a:reflection blurRad="139700" stA="88000" endPos="70000" dist="63500" dir="5400000" sy="-100000" algn="bl" rotWithShape="0"/>
              </a:effectLst>
            </a:endParaRPr>
          </a:p>
        </p:txBody>
      </p:sp>
    </p:spTree>
    <p:extLst>
      <p:ext uri="{BB962C8B-B14F-4D97-AF65-F5344CB8AC3E}">
        <p14:creationId xmlns:p14="http://schemas.microsoft.com/office/powerpoint/2010/main" val="38610225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892</Words>
  <Application>Microsoft Office PowerPoint</Application>
  <PresentationFormat>Widescreen</PresentationFormat>
  <Paragraphs>43</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 Unicode MS</vt:lpstr>
      <vt:lpstr>Arial</vt:lpstr>
      <vt:lpstr>Calibri</vt:lpstr>
      <vt:lpstr>Calibri Light</vt:lpstr>
      <vt:lpstr>Times New Roman</vt:lpstr>
      <vt:lpstr>Office Theme</vt:lpstr>
      <vt:lpstr>Richard Blanco</vt:lpstr>
      <vt:lpstr>About the poem</vt:lpstr>
      <vt:lpstr>Analysis of the Poem</vt:lpstr>
      <vt:lpstr>Analysis of the Poem-Cont.</vt:lpstr>
      <vt:lpstr>Analysis of the Poem-Cont.</vt:lpstr>
      <vt:lpstr>References </vt:lpstr>
      <vt:lpstr>END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mwololo samuel</dc:creator>
  <cp:lastModifiedBy>mwololo samuel</cp:lastModifiedBy>
  <cp:revision>32</cp:revision>
  <dcterms:created xsi:type="dcterms:W3CDTF">2017-10-15T21:23:40Z</dcterms:created>
  <dcterms:modified xsi:type="dcterms:W3CDTF">2017-10-15T23:47:36Z</dcterms:modified>
</cp:coreProperties>
</file>