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0126" autoAdjust="0"/>
  </p:normalViewPr>
  <p:slideViewPr>
    <p:cSldViewPr snapToGrid="0">
      <p:cViewPr varScale="1">
        <p:scale>
          <a:sx n="77" d="100"/>
          <a:sy n="77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BABC3-E9C9-496A-A073-CCD36EC0ACF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51824-2546-4757-8D88-BF431C999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93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51824-2546-4757-8D88-BF431C9993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2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7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7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0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63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7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7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40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5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3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AAC84-519A-4485-AC77-137E6967D8B7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6C1CC-F3F3-4B2A-B0E8-511B03787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6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33900"/>
          </a:xfrm>
        </p:spPr>
        <p:txBody>
          <a:bodyPr/>
          <a:lstStyle/>
          <a:p>
            <a:r>
              <a:rPr lang="en-US" dirty="0"/>
              <a:t>Polish Food and Culture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56263"/>
            <a:ext cx="9144000" cy="2501537"/>
          </a:xfrm>
        </p:spPr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Institutional Affiliation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844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Poland is a country located in Eastern Europe. </a:t>
            </a:r>
          </a:p>
          <a:p>
            <a:r>
              <a:rPr lang="en-US" dirty="0"/>
              <a:t>The country is among the favorite tourist destinations in Europe due to its unique geography and culture. </a:t>
            </a:r>
          </a:p>
          <a:p>
            <a:r>
              <a:rPr lang="en-US" dirty="0"/>
              <a:t>It has a robust food and culture, which combines traditional and exotic cuisines.</a:t>
            </a:r>
          </a:p>
        </p:txBody>
      </p:sp>
    </p:spTree>
    <p:extLst>
      <p:ext uri="{BB962C8B-B14F-4D97-AF65-F5344CB8AC3E}">
        <p14:creationId xmlns:p14="http://schemas.microsoft.com/office/powerpoint/2010/main" val="2363917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Significant Flavors and Foods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85560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Polish cuisine has a rich history, dating back to A.D. 900.</a:t>
            </a:r>
          </a:p>
          <a:p>
            <a:r>
              <a:rPr lang="en-US" dirty="0"/>
              <a:t>The country’s current cuisine reflects the cultural and political influence Poland has undergone over decades (Smith, J., &amp; </a:t>
            </a:r>
            <a:r>
              <a:rPr lang="en-US" dirty="0" err="1"/>
              <a:t>Jehlička</a:t>
            </a:r>
            <a:r>
              <a:rPr lang="en-US" dirty="0"/>
              <a:t>, P. 2007)</a:t>
            </a:r>
          </a:p>
          <a:p>
            <a:r>
              <a:rPr lang="en-US" dirty="0"/>
              <a:t>Cereals like wheat, barley, and rye form part of the country’s staple foods. </a:t>
            </a:r>
          </a:p>
          <a:p>
            <a:r>
              <a:rPr lang="en-US" dirty="0"/>
              <a:t>Deserts like cheesecake, </a:t>
            </a:r>
            <a:r>
              <a:rPr lang="en-US" i="1" dirty="0" err="1"/>
              <a:t>babbka</a:t>
            </a:r>
            <a:r>
              <a:rPr lang="en-US" i="1" dirty="0"/>
              <a:t>(</a:t>
            </a:r>
            <a:r>
              <a:rPr lang="en-US" dirty="0"/>
              <a:t>pound cake</a:t>
            </a:r>
            <a:r>
              <a:rPr lang="en-US" i="1" dirty="0"/>
              <a:t>)</a:t>
            </a:r>
            <a:r>
              <a:rPr lang="en-US" dirty="0"/>
              <a:t>, and poppy </a:t>
            </a:r>
            <a:r>
              <a:rPr lang="en-US" dirty="0" err="1"/>
              <a:t>ssed</a:t>
            </a:r>
            <a:r>
              <a:rPr lang="en-US" dirty="0"/>
              <a:t> cake.</a:t>
            </a:r>
          </a:p>
          <a:p>
            <a:r>
              <a:rPr lang="en-US" dirty="0"/>
              <a:t>The Polish also love their rye distilled vodka. It is their national drink. </a:t>
            </a: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8194"/>
            <a:ext cx="5181600" cy="3886200"/>
          </a:xfrm>
        </p:spPr>
      </p:pic>
      <p:sp>
        <p:nvSpPr>
          <p:cNvPr id="14" name="TextBox 13"/>
          <p:cNvSpPr txBox="1"/>
          <p:nvPr/>
        </p:nvSpPr>
        <p:spPr>
          <a:xfrm>
            <a:off x="1543050" y="6311900"/>
            <a:ext cx="3000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Flaki</a:t>
            </a:r>
            <a:r>
              <a:rPr lang="en-US" dirty="0"/>
              <a:t> (tripe soup)</a:t>
            </a:r>
          </a:p>
        </p:txBody>
      </p:sp>
    </p:spTree>
    <p:extLst>
      <p:ext uri="{BB962C8B-B14F-4D97-AF65-F5344CB8AC3E}">
        <p14:creationId xmlns:p14="http://schemas.microsoft.com/office/powerpoint/2010/main" val="375619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Security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Food in Poland is one the most affordable compared to other countries in Europe.</a:t>
            </a:r>
          </a:p>
          <a:p>
            <a:r>
              <a:rPr lang="en-US" dirty="0"/>
              <a:t>Farmers in Poland have invested in modern technology to improve efficiency in their farms (Filomena, V., </a:t>
            </a:r>
            <a:r>
              <a:rPr lang="en-US" dirty="0" err="1"/>
              <a:t>Matute</a:t>
            </a:r>
            <a:r>
              <a:rPr lang="en-US" dirty="0"/>
              <a:t>, J., </a:t>
            </a:r>
            <a:r>
              <a:rPr lang="en-US" dirty="0" err="1"/>
              <a:t>Kubal-Czerwińska</a:t>
            </a:r>
            <a:r>
              <a:rPr lang="en-US" dirty="0"/>
              <a:t>, M., </a:t>
            </a:r>
            <a:r>
              <a:rPr lang="en-US" dirty="0" err="1"/>
              <a:t>Krzesiwo</a:t>
            </a:r>
            <a:r>
              <a:rPr lang="en-US" dirty="0"/>
              <a:t>, K., &amp; Mika, M. 2020).  </a:t>
            </a:r>
          </a:p>
          <a:p>
            <a:r>
              <a:rPr lang="en-US" dirty="0"/>
              <a:t>Currently, the country produce enough food to meet most of its domestic needs.</a:t>
            </a:r>
          </a:p>
          <a:p>
            <a:r>
              <a:rPr lang="en-US" dirty="0"/>
              <a:t>Poland has favorite climate to support agriculture without irrigation. Most parts of the country receive rainfall throughout the year.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363" y="1825625"/>
            <a:ext cx="5172075" cy="3746500"/>
          </a:xfrm>
        </p:spPr>
      </p:pic>
    </p:spTree>
    <p:extLst>
      <p:ext uri="{BB962C8B-B14F-4D97-AF65-F5344CB8AC3E}">
        <p14:creationId xmlns:p14="http://schemas.microsoft.com/office/powerpoint/2010/main" val="129132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Eating Habits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Polish people have four meals per day; </a:t>
            </a:r>
            <a:r>
              <a:rPr lang="en-US" dirty="0" err="1"/>
              <a:t>Sniadanie</a:t>
            </a:r>
            <a:r>
              <a:rPr lang="en-US" dirty="0"/>
              <a:t>, second breakfast, </a:t>
            </a:r>
            <a:r>
              <a:rPr lang="en-US" dirty="0" err="1"/>
              <a:t>obiad</a:t>
            </a:r>
            <a:r>
              <a:rPr lang="en-US" dirty="0"/>
              <a:t>(main meal) and </a:t>
            </a:r>
            <a:r>
              <a:rPr lang="en-US" dirty="0" err="1"/>
              <a:t>wieczerza</a:t>
            </a:r>
            <a:r>
              <a:rPr lang="en-US" dirty="0"/>
              <a:t>.</a:t>
            </a:r>
          </a:p>
          <a:p>
            <a:r>
              <a:rPr lang="en-US" dirty="0"/>
              <a:t>Polish people love taking eggs or meat as first meal of the day (Filomena, V., </a:t>
            </a:r>
            <a:r>
              <a:rPr lang="en-US" dirty="0" err="1"/>
              <a:t>Matute</a:t>
            </a:r>
            <a:r>
              <a:rPr lang="en-US" dirty="0"/>
              <a:t>, J., </a:t>
            </a:r>
            <a:r>
              <a:rPr lang="en-US" dirty="0" err="1"/>
              <a:t>Kubal-Czerwińska</a:t>
            </a:r>
            <a:r>
              <a:rPr lang="en-US" dirty="0"/>
              <a:t>, M., </a:t>
            </a:r>
            <a:r>
              <a:rPr lang="en-US" dirty="0" err="1"/>
              <a:t>Krzesiwo</a:t>
            </a:r>
            <a:r>
              <a:rPr lang="en-US" dirty="0"/>
              <a:t>, K., &amp; Mika, M. 2020). </a:t>
            </a:r>
          </a:p>
          <a:p>
            <a:r>
              <a:rPr lang="en-US" dirty="0"/>
              <a:t>Dining etiquette in Poland includes; not starting eating before everyone is served, wait for the host to invite (</a:t>
            </a:r>
            <a:r>
              <a:rPr lang="en-US" dirty="0" err="1"/>
              <a:t>smaczengo</a:t>
            </a:r>
            <a:r>
              <a:rPr lang="en-US" dirty="0"/>
              <a:t>), and knife on right and fork on left hands (Filomena, V., </a:t>
            </a:r>
            <a:r>
              <a:rPr lang="en-US" dirty="0" err="1"/>
              <a:t>Matute</a:t>
            </a:r>
            <a:r>
              <a:rPr lang="en-US" dirty="0"/>
              <a:t>, J., </a:t>
            </a:r>
            <a:r>
              <a:rPr lang="en-US" dirty="0" err="1"/>
              <a:t>Kubal-Czerwińska</a:t>
            </a:r>
            <a:r>
              <a:rPr lang="en-US" dirty="0"/>
              <a:t>, M., </a:t>
            </a:r>
            <a:r>
              <a:rPr lang="en-US" dirty="0" err="1"/>
              <a:t>Krzesiwo</a:t>
            </a:r>
            <a:r>
              <a:rPr lang="en-US" dirty="0"/>
              <a:t>, K., &amp; Mika, M. 2020). </a:t>
            </a:r>
          </a:p>
          <a:p>
            <a:r>
              <a:rPr lang="en-US" dirty="0"/>
              <a:t>Food is served as part of any celebration.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171" y="1825624"/>
            <a:ext cx="4776042" cy="3546475"/>
          </a:xfrm>
        </p:spPr>
      </p:pic>
    </p:spTree>
    <p:extLst>
      <p:ext uri="{BB962C8B-B14F-4D97-AF65-F5344CB8AC3E}">
        <p14:creationId xmlns:p14="http://schemas.microsoft.com/office/powerpoint/2010/main" val="3870352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Traditions and Food Culture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025" y="1825626"/>
            <a:ext cx="4829175" cy="327501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Food is part and parcel of any celebration in Poland.</a:t>
            </a:r>
          </a:p>
          <a:p>
            <a:r>
              <a:rPr lang="en-US" dirty="0"/>
              <a:t>The Christmas celebrations are marked by sharing home-cooked meals with each other.</a:t>
            </a:r>
          </a:p>
          <a:p>
            <a:r>
              <a:rPr lang="en-US" i="1" dirty="0" err="1"/>
              <a:t>Wigilia</a:t>
            </a:r>
            <a:r>
              <a:rPr lang="en-US" i="1" dirty="0"/>
              <a:t> </a:t>
            </a:r>
            <a:r>
              <a:rPr lang="en-US" dirty="0"/>
              <a:t>(Christmas Eve dinner) involves sharing home-made but meatless foods with friends and families.</a:t>
            </a:r>
          </a:p>
          <a:p>
            <a:r>
              <a:rPr lang="en-US" dirty="0"/>
              <a:t>The tradition of sharing influenced the food culture by encouraging family and friends communion </a:t>
            </a:r>
            <a:r>
              <a:rPr lang="en-US"/>
              <a:t>during holidays.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267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1" y="1690689"/>
            <a:ext cx="10515600" cy="4486274"/>
          </a:xfrm>
        </p:spPr>
        <p:txBody>
          <a:bodyPr/>
          <a:lstStyle/>
          <a:p>
            <a:r>
              <a:rPr lang="en-US" dirty="0" err="1"/>
              <a:t>Wiśniewska</a:t>
            </a:r>
            <a:r>
              <a:rPr lang="en-US" dirty="0"/>
              <a:t>, M., </a:t>
            </a:r>
            <a:r>
              <a:rPr lang="en-US" dirty="0" err="1"/>
              <a:t>Czernyszewicz</a:t>
            </a:r>
            <a:r>
              <a:rPr lang="en-US" dirty="0"/>
              <a:t>, E., &amp; </a:t>
            </a:r>
            <a:r>
              <a:rPr lang="en-US" dirty="0" err="1"/>
              <a:t>Kałuża</a:t>
            </a:r>
            <a:r>
              <a:rPr lang="en-US" dirty="0"/>
              <a:t>, A. (2019). The assessment of food safety culture in small franchise restaurant in Poland. British Food Journal.</a:t>
            </a:r>
          </a:p>
          <a:p>
            <a:r>
              <a:rPr lang="en-US" dirty="0"/>
              <a:t>Smith, J., &amp; </a:t>
            </a:r>
            <a:r>
              <a:rPr lang="en-US" dirty="0" err="1"/>
              <a:t>Jehlička</a:t>
            </a:r>
            <a:r>
              <a:rPr lang="en-US" dirty="0"/>
              <a:t>, P. (2007). Stories around food, politics and change in Poland and the Czech Republic. Transactions of the institute of British Geographers, 32(3), 395-410.</a:t>
            </a:r>
          </a:p>
          <a:p>
            <a:r>
              <a:rPr lang="en-US" dirty="0"/>
              <a:t>Filomena, V., </a:t>
            </a:r>
            <a:r>
              <a:rPr lang="en-US" dirty="0" err="1"/>
              <a:t>Matute</a:t>
            </a:r>
            <a:r>
              <a:rPr lang="en-US" dirty="0"/>
              <a:t>, J., </a:t>
            </a:r>
            <a:r>
              <a:rPr lang="en-US" dirty="0" err="1"/>
              <a:t>Kubal-Czerwińska</a:t>
            </a:r>
            <a:r>
              <a:rPr lang="en-US" dirty="0"/>
              <a:t>, M., </a:t>
            </a:r>
            <a:r>
              <a:rPr lang="en-US" dirty="0" err="1"/>
              <a:t>Krzesiwo</a:t>
            </a:r>
            <a:r>
              <a:rPr lang="en-US" dirty="0"/>
              <a:t>, K., &amp; Mika, M. (2020). The determinants of consumer engagement in restaurant food waste mitigation in Poland: An exploratory study. Journal of Cleaner Production, 247, 119105.</a:t>
            </a:r>
          </a:p>
        </p:txBody>
      </p:sp>
    </p:spTree>
    <p:extLst>
      <p:ext uri="{BB962C8B-B14F-4D97-AF65-F5344CB8AC3E}">
        <p14:creationId xmlns:p14="http://schemas.microsoft.com/office/powerpoint/2010/main" val="174135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548</Words>
  <Application>Microsoft Office PowerPoint</Application>
  <PresentationFormat>Widescreen</PresentationFormat>
  <Paragraphs>35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Polish Food and Culture </vt:lpstr>
      <vt:lpstr>Introduction</vt:lpstr>
      <vt:lpstr>Significant Flavors and Foods</vt:lpstr>
      <vt:lpstr>Food Security </vt:lpstr>
      <vt:lpstr>Eating Habits</vt:lpstr>
      <vt:lpstr>Traditions and Food Culture 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Kenyan Food and Culture</dc:title>
  <dc:creator>desktop</dc:creator>
  <cp:lastModifiedBy>Triple Alpha Inc.</cp:lastModifiedBy>
  <cp:revision>32</cp:revision>
  <dcterms:created xsi:type="dcterms:W3CDTF">2021-04-18T19:15:42Z</dcterms:created>
  <dcterms:modified xsi:type="dcterms:W3CDTF">2021-04-19T02:33:23Z</dcterms:modified>
</cp:coreProperties>
</file>