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6"/>
  </p:notesMasterIdLst>
  <p:handoutMasterIdLst>
    <p:handoutMasterId r:id="rId7"/>
  </p:handoutMasterIdLst>
  <p:sldIdLst>
    <p:sldId id="257" r:id="rId5"/>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42A291-6C69-4201-BFDB-F7A8B40EF510}" v="323" dt="2018-04-21T20:09:42.922"/>
    <p1510:client id="{3F2B802E-4373-420C-A5A4-6F1AC88A22F0}" v="1" dt="2018-04-21T19:54:28.902"/>
  </p1510:revLst>
</p1510:revInfo>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 d="100"/>
          <a:sy n="14" d="100"/>
        </p:scale>
        <p:origin x="1524" y="13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C0B079-A316-4C9B-B165-DF9EA8325D2C}" type="datetimeFigureOut">
              <a:rPr lang="en-US" smtClean="0"/>
              <a:t>4/21/2018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A0EAE6-B4B6-49B7-9049-B371250BE0F4}" type="slidenum">
              <a:rPr lang="en-US" smtClean="0"/>
              <a:t>‹#›</a:t>
            </a:fld>
            <a:endParaRPr lang="en-US"/>
          </a:p>
        </p:txBody>
      </p:sp>
    </p:spTree>
    <p:extLst>
      <p:ext uri="{BB962C8B-B14F-4D97-AF65-F5344CB8AC3E}">
        <p14:creationId xmlns:p14="http://schemas.microsoft.com/office/powerpoint/2010/main" val="1472466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F28AB8-57D1-494F-9851-055AD867E790}" type="datetimeFigureOut">
              <a:rPr lang="en-US" smtClean="0"/>
              <a:t>4/21/2018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7F044-5458-4B2E-BFA0-52AAA1C529D4}" type="slidenum">
              <a:rPr lang="en-US" smtClean="0"/>
              <a:t>‹#›</a:t>
            </a:fld>
            <a:endParaRPr lang="en-US"/>
          </a:p>
        </p:txBody>
      </p:sp>
    </p:spTree>
    <p:extLst>
      <p:ext uri="{BB962C8B-B14F-4D97-AF65-F5344CB8AC3E}">
        <p14:creationId xmlns:p14="http://schemas.microsoft.com/office/powerpoint/2010/main" val="1624808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ster">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45" name="Rectangle 44"/>
          <p:cNvSpPr/>
          <p:nvPr/>
        </p:nvSpPr>
        <p:spPr>
          <a:xfrm>
            <a:off x="685800" y="14798040"/>
            <a:ext cx="457200" cy="9144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685800" y="23301960"/>
            <a:ext cx="457200" cy="9144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101"/>
          <p:cNvSpPr>
            <a:spLocks noChangeArrowheads="1"/>
          </p:cNvSpPr>
          <p:nvPr userDrawn="1"/>
        </p:nvSpPr>
        <p:spPr bwMode="auto">
          <a:xfrm>
            <a:off x="1" y="32004000"/>
            <a:ext cx="43891200" cy="914400"/>
          </a:xfrm>
          <a:prstGeom prst="rect">
            <a:avLst/>
          </a:prstGeom>
          <a:solidFill>
            <a:schemeClr val="accent2">
              <a:lumMod val="60000"/>
              <a:lumOff val="40000"/>
            </a:schemeClr>
          </a:solidFill>
          <a:ln>
            <a:noFill/>
          </a:ln>
          <a:effectLst/>
        </p:spPr>
        <p:txBody>
          <a:bodyPr wrap="none" anchor="ctr"/>
          <a:lstStyle/>
          <a:p>
            <a:r>
              <a:rPr lang="en-US"/>
              <a:t>`</a:t>
            </a:r>
          </a:p>
        </p:txBody>
      </p:sp>
      <p:sp>
        <p:nvSpPr>
          <p:cNvPr id="59" name="Line 112"/>
          <p:cNvSpPr>
            <a:spLocks noChangeShapeType="1"/>
          </p:cNvSpPr>
          <p:nvPr userDrawn="1"/>
        </p:nvSpPr>
        <p:spPr bwMode="white">
          <a:xfrm>
            <a:off x="0" y="32004000"/>
            <a:ext cx="43891200"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 name="Rectangle 42"/>
          <p:cNvSpPr/>
          <p:nvPr userDrawn="1"/>
        </p:nvSpPr>
        <p:spPr bwMode="white">
          <a:xfrm>
            <a:off x="29591222" y="6172200"/>
            <a:ext cx="13102114" cy="25328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bwMode="white">
          <a:xfrm>
            <a:off x="15363158" y="6172200"/>
            <a:ext cx="13102114" cy="25328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bwMode="white">
          <a:xfrm>
            <a:off x="1112683" y="6172200"/>
            <a:ext cx="13102114" cy="25328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1191767" y="6172200"/>
            <a:ext cx="13023031"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685800" y="6172200"/>
            <a:ext cx="457200" cy="914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101"/>
          <p:cNvSpPr>
            <a:spLocks noChangeArrowheads="1"/>
          </p:cNvSpPr>
          <p:nvPr userDrawn="1"/>
        </p:nvSpPr>
        <p:spPr bwMode="auto">
          <a:xfrm>
            <a:off x="1143001" y="3886200"/>
            <a:ext cx="42748200" cy="1600200"/>
          </a:xfrm>
          <a:prstGeom prst="rect">
            <a:avLst/>
          </a:prstGeom>
          <a:solidFill>
            <a:schemeClr val="accent2">
              <a:lumMod val="20000"/>
              <a:lumOff val="80000"/>
            </a:schemeClr>
          </a:solidFill>
          <a:ln>
            <a:noFill/>
          </a:ln>
          <a:effectLst/>
        </p:spPr>
        <p:txBody>
          <a:bodyPr wrap="none" anchor="ctr"/>
          <a:lstStyle/>
          <a:p>
            <a:endParaRPr lang="en-US"/>
          </a:p>
        </p:txBody>
      </p:sp>
      <p:sp>
        <p:nvSpPr>
          <p:cNvPr id="6" name="Title 5"/>
          <p:cNvSpPr>
            <a:spLocks noGrp="1"/>
          </p:cNvSpPr>
          <p:nvPr userDrawn="1">
            <p:ph type="title"/>
          </p:nvPr>
        </p:nvSpPr>
        <p:spPr/>
        <p:txBody>
          <a:bodyPr/>
          <a:lstStyle>
            <a:lvl1pPr>
              <a:defRPr b="0"/>
            </a:lvl1pPr>
          </a:lstStyle>
          <a:p>
            <a:r>
              <a:rPr lang="en-US"/>
              <a:t>Click to edit Master title style</a:t>
            </a:r>
          </a:p>
        </p:txBody>
      </p:sp>
      <p:sp>
        <p:nvSpPr>
          <p:cNvPr id="31" name="Text Placeholder 6"/>
          <p:cNvSpPr>
            <a:spLocks noGrp="1"/>
          </p:cNvSpPr>
          <p:nvPr userDrawn="1">
            <p:ph type="body" sz="quarter" idx="36"/>
          </p:nvPr>
        </p:nvSpPr>
        <p:spPr bwMode="auto">
          <a:xfrm>
            <a:off x="2209800" y="4083469"/>
            <a:ext cx="35661600" cy="1276992"/>
          </a:xfrm>
        </p:spPr>
        <p:txBody>
          <a:bodyPr anchor="ctr">
            <a:noAutofit/>
          </a:bodyPr>
          <a:lstStyle>
            <a:lvl1pPr marL="0" indent="0">
              <a:spcBef>
                <a:spcPts val="0"/>
              </a:spcBef>
              <a:buNone/>
              <a:defRPr sz="2400">
                <a:solidFill>
                  <a:schemeClr val="tx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a:t>Click to edit Master text styles</a:t>
            </a:r>
          </a:p>
        </p:txBody>
      </p:sp>
      <p:sp>
        <p:nvSpPr>
          <p:cNvPr id="7" name="Text Placeholder 6"/>
          <p:cNvSpPr>
            <a:spLocks noGrp="1"/>
          </p:cNvSpPr>
          <p:nvPr userDrawn="1">
            <p:ph type="body" sz="quarter" idx="13" hasCustomPrompt="1"/>
          </p:nvPr>
        </p:nvSpPr>
        <p:spPr>
          <a:xfrm>
            <a:off x="1170431" y="5854273"/>
            <a:ext cx="13044367" cy="1260902"/>
          </a:xfrm>
          <a:prstGeom prst="rect">
            <a:avLst/>
          </a:prstGeom>
          <a:noFill/>
        </p:spPr>
        <p:txBody>
          <a:bodyPr lIns="365760" anchor="b">
            <a:noAutofit/>
          </a:bodyPr>
          <a:lstStyle>
            <a:lvl1pPr marL="0" indent="0">
              <a:spcBef>
                <a:spcPts val="0"/>
              </a:spcBef>
              <a:buNone/>
              <a:defRPr sz="60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19" name="Content Placeholder 17"/>
          <p:cNvSpPr>
            <a:spLocks noGrp="1"/>
          </p:cNvSpPr>
          <p:nvPr userDrawn="1">
            <p:ph sz="quarter" idx="24" hasCustomPrompt="1"/>
          </p:nvPr>
        </p:nvSpPr>
        <p:spPr>
          <a:xfrm>
            <a:off x="1174552" y="7086600"/>
            <a:ext cx="13048488" cy="6840825"/>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60" name="Rectangle 59"/>
          <p:cNvSpPr/>
          <p:nvPr userDrawn="1"/>
        </p:nvSpPr>
        <p:spPr>
          <a:xfrm>
            <a:off x="1170430" y="14798040"/>
            <a:ext cx="13044367" cy="914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p>
        </p:txBody>
      </p:sp>
      <p:sp>
        <p:nvSpPr>
          <p:cNvPr id="11" name="Text Placeholder 6"/>
          <p:cNvSpPr>
            <a:spLocks noGrp="1"/>
          </p:cNvSpPr>
          <p:nvPr userDrawn="1">
            <p:ph type="body" sz="quarter" idx="17" hasCustomPrompt="1"/>
          </p:nvPr>
        </p:nvSpPr>
        <p:spPr>
          <a:xfrm>
            <a:off x="1170431" y="14480113"/>
            <a:ext cx="13048488" cy="1260902"/>
          </a:xfrm>
          <a:prstGeom prst="rect">
            <a:avLst/>
          </a:prstGeom>
          <a:noFill/>
        </p:spPr>
        <p:txBody>
          <a:bodyPr lIns="365760" anchor="b">
            <a:noAutofit/>
          </a:bodyPr>
          <a:lstStyle>
            <a:lvl1pPr marL="0" indent="0">
              <a:spcBef>
                <a:spcPts val="0"/>
              </a:spcBef>
              <a:buNone/>
              <a:defRPr sz="60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20" name="Content Placeholder 17"/>
          <p:cNvSpPr>
            <a:spLocks noGrp="1"/>
          </p:cNvSpPr>
          <p:nvPr userDrawn="1">
            <p:ph sz="quarter" idx="25" hasCustomPrompt="1"/>
          </p:nvPr>
        </p:nvSpPr>
        <p:spPr>
          <a:xfrm>
            <a:off x="1174552" y="15712439"/>
            <a:ext cx="13048488" cy="7440169"/>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61" name="Rectangle 60"/>
          <p:cNvSpPr/>
          <p:nvPr userDrawn="1"/>
        </p:nvSpPr>
        <p:spPr>
          <a:xfrm>
            <a:off x="1170431" y="23301960"/>
            <a:ext cx="13048488" cy="9144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6"/>
          <p:cNvSpPr>
            <a:spLocks noGrp="1"/>
          </p:cNvSpPr>
          <p:nvPr userDrawn="1">
            <p:ph type="body" sz="quarter" idx="19" hasCustomPrompt="1"/>
          </p:nvPr>
        </p:nvSpPr>
        <p:spPr>
          <a:xfrm>
            <a:off x="1170431" y="22991236"/>
            <a:ext cx="13048488" cy="1253699"/>
          </a:xfrm>
          <a:prstGeom prst="rect">
            <a:avLst/>
          </a:prstGeom>
          <a:noFill/>
        </p:spPr>
        <p:txBody>
          <a:bodyPr lIns="365760" anchor="b">
            <a:noAutofit/>
          </a:bodyPr>
          <a:lstStyle>
            <a:lvl1pPr marL="0" indent="0">
              <a:spcBef>
                <a:spcPts val="0"/>
              </a:spcBef>
              <a:buNone/>
              <a:defRPr sz="60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21" name="Content Placeholder 17"/>
          <p:cNvSpPr>
            <a:spLocks noGrp="1"/>
          </p:cNvSpPr>
          <p:nvPr userDrawn="1">
            <p:ph sz="quarter" idx="26" hasCustomPrompt="1"/>
          </p:nvPr>
        </p:nvSpPr>
        <p:spPr>
          <a:xfrm>
            <a:off x="1174552" y="24216361"/>
            <a:ext cx="13048488" cy="7263385"/>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62" name="Rectangle 61"/>
          <p:cNvSpPr/>
          <p:nvPr userDrawn="1"/>
        </p:nvSpPr>
        <p:spPr>
          <a:xfrm>
            <a:off x="15416784" y="6172200"/>
            <a:ext cx="13048488"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6"/>
          <p:cNvSpPr>
            <a:spLocks noGrp="1"/>
          </p:cNvSpPr>
          <p:nvPr userDrawn="1">
            <p:ph type="body" sz="quarter" idx="21" hasCustomPrompt="1"/>
          </p:nvPr>
        </p:nvSpPr>
        <p:spPr>
          <a:xfrm>
            <a:off x="15416784" y="5854273"/>
            <a:ext cx="13048488" cy="1260902"/>
          </a:xfrm>
          <a:prstGeom prst="rect">
            <a:avLst/>
          </a:prstGeom>
          <a:noFill/>
        </p:spPr>
        <p:txBody>
          <a:bodyPr lIns="365760" anchor="b">
            <a:noAutofit/>
          </a:bodyPr>
          <a:lstStyle>
            <a:lvl1pPr marL="0" indent="0">
              <a:spcBef>
                <a:spcPts val="0"/>
              </a:spcBef>
              <a:buNone/>
              <a:defRPr sz="60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22" name="Content Placeholder 17"/>
          <p:cNvSpPr>
            <a:spLocks noGrp="1"/>
          </p:cNvSpPr>
          <p:nvPr userDrawn="1">
            <p:ph sz="quarter" idx="27" hasCustomPrompt="1"/>
          </p:nvPr>
        </p:nvSpPr>
        <p:spPr>
          <a:xfrm>
            <a:off x="15416784" y="7086600"/>
            <a:ext cx="13048488" cy="4926126"/>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18" name="Content Placeholder 17"/>
          <p:cNvSpPr>
            <a:spLocks noGrp="1"/>
          </p:cNvSpPr>
          <p:nvPr userDrawn="1">
            <p:ph sz="quarter" idx="23" hasCustomPrompt="1"/>
          </p:nvPr>
        </p:nvSpPr>
        <p:spPr>
          <a:xfrm>
            <a:off x="15416784" y="12456478"/>
            <a:ext cx="13048488" cy="6172200"/>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57" name="Content Placeholder 17"/>
          <p:cNvSpPr>
            <a:spLocks noGrp="1"/>
          </p:cNvSpPr>
          <p:nvPr>
            <p:ph sz="quarter" idx="37" hasCustomPrompt="1"/>
          </p:nvPr>
        </p:nvSpPr>
        <p:spPr>
          <a:xfrm>
            <a:off x="15416784" y="19072430"/>
            <a:ext cx="13048488" cy="3918814"/>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p:txBody>
      </p:sp>
      <p:sp>
        <p:nvSpPr>
          <p:cNvPr id="63" name="Rectangle 62"/>
          <p:cNvSpPr/>
          <p:nvPr userDrawn="1"/>
        </p:nvSpPr>
        <p:spPr>
          <a:xfrm>
            <a:off x="15416784" y="23298912"/>
            <a:ext cx="13048488"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6"/>
          <p:cNvSpPr>
            <a:spLocks noGrp="1"/>
          </p:cNvSpPr>
          <p:nvPr userDrawn="1">
            <p:ph type="body" sz="quarter" idx="29" hasCustomPrompt="1"/>
          </p:nvPr>
        </p:nvSpPr>
        <p:spPr>
          <a:xfrm>
            <a:off x="15416784" y="22991236"/>
            <a:ext cx="13048488" cy="1253699"/>
          </a:xfrm>
          <a:prstGeom prst="rect">
            <a:avLst/>
          </a:prstGeom>
          <a:noFill/>
        </p:spPr>
        <p:txBody>
          <a:bodyPr lIns="365760" anchor="b">
            <a:noAutofit/>
          </a:bodyPr>
          <a:lstStyle>
            <a:lvl1pPr marL="0" indent="0">
              <a:spcBef>
                <a:spcPts val="0"/>
              </a:spcBef>
              <a:buNone/>
              <a:defRPr sz="60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64" name="Rectangle 63"/>
          <p:cNvSpPr/>
          <p:nvPr userDrawn="1"/>
        </p:nvSpPr>
        <p:spPr>
          <a:xfrm>
            <a:off x="29644848" y="6172200"/>
            <a:ext cx="13048488"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ontent Placeholder 17"/>
          <p:cNvSpPr>
            <a:spLocks noGrp="1"/>
          </p:cNvSpPr>
          <p:nvPr userDrawn="1">
            <p:ph sz="quarter" idx="30" hasCustomPrompt="1"/>
          </p:nvPr>
        </p:nvSpPr>
        <p:spPr>
          <a:xfrm>
            <a:off x="15416784" y="24216361"/>
            <a:ext cx="13048488" cy="7260336"/>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26" name="Text Placeholder 6"/>
          <p:cNvSpPr>
            <a:spLocks noGrp="1"/>
          </p:cNvSpPr>
          <p:nvPr userDrawn="1">
            <p:ph type="body" sz="quarter" idx="31" hasCustomPrompt="1"/>
          </p:nvPr>
        </p:nvSpPr>
        <p:spPr>
          <a:xfrm>
            <a:off x="29644848" y="5854274"/>
            <a:ext cx="13048488" cy="1260902"/>
          </a:xfrm>
          <a:prstGeom prst="rect">
            <a:avLst/>
          </a:prstGeom>
          <a:noFill/>
        </p:spPr>
        <p:txBody>
          <a:bodyPr lIns="365760" anchor="b">
            <a:noAutofit/>
          </a:bodyPr>
          <a:lstStyle>
            <a:lvl1pPr marL="0" indent="0">
              <a:spcBef>
                <a:spcPts val="0"/>
              </a:spcBef>
              <a:buNone/>
              <a:defRPr sz="60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27" name="Content Placeholder 17"/>
          <p:cNvSpPr>
            <a:spLocks noGrp="1"/>
          </p:cNvSpPr>
          <p:nvPr userDrawn="1">
            <p:ph sz="quarter" idx="32" hasCustomPrompt="1"/>
          </p:nvPr>
        </p:nvSpPr>
        <p:spPr>
          <a:xfrm>
            <a:off x="29644848" y="7086600"/>
            <a:ext cx="13048488" cy="7315200"/>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28" name="Content Placeholder 17"/>
          <p:cNvSpPr>
            <a:spLocks noGrp="1"/>
          </p:cNvSpPr>
          <p:nvPr userDrawn="1">
            <p:ph sz="quarter" idx="33" hasCustomPrompt="1"/>
          </p:nvPr>
        </p:nvSpPr>
        <p:spPr>
          <a:xfrm>
            <a:off x="29644848" y="15251886"/>
            <a:ext cx="13048488" cy="7315200"/>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65" name="Rectangle 64"/>
          <p:cNvSpPr/>
          <p:nvPr userDrawn="1"/>
        </p:nvSpPr>
        <p:spPr>
          <a:xfrm>
            <a:off x="29644848" y="23298912"/>
            <a:ext cx="13048488"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6"/>
          <p:cNvSpPr>
            <a:spLocks noGrp="1"/>
          </p:cNvSpPr>
          <p:nvPr userDrawn="1">
            <p:ph type="body" sz="quarter" idx="34" hasCustomPrompt="1"/>
          </p:nvPr>
        </p:nvSpPr>
        <p:spPr>
          <a:xfrm>
            <a:off x="29644848" y="22991236"/>
            <a:ext cx="13048488" cy="1253699"/>
          </a:xfrm>
          <a:prstGeom prst="rect">
            <a:avLst/>
          </a:prstGeom>
          <a:noFill/>
        </p:spPr>
        <p:txBody>
          <a:bodyPr lIns="365760" anchor="b">
            <a:noAutofit/>
          </a:bodyPr>
          <a:lstStyle>
            <a:lvl1pPr marL="0" indent="0">
              <a:spcBef>
                <a:spcPts val="0"/>
              </a:spcBef>
              <a:buNone/>
              <a:defRPr sz="60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30" name="Content Placeholder 17"/>
          <p:cNvSpPr>
            <a:spLocks noGrp="1"/>
          </p:cNvSpPr>
          <p:nvPr userDrawn="1">
            <p:ph sz="quarter" idx="35" hasCustomPrompt="1"/>
          </p:nvPr>
        </p:nvSpPr>
        <p:spPr>
          <a:xfrm>
            <a:off x="29644848" y="24216361"/>
            <a:ext cx="13048488" cy="7260336"/>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48" name="Line 115"/>
          <p:cNvSpPr>
            <a:spLocks noChangeShapeType="1"/>
          </p:cNvSpPr>
          <p:nvPr/>
        </p:nvSpPr>
        <p:spPr bwMode="white">
          <a:xfrm>
            <a:off x="1143000" y="2330196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 name="Rectangle 48"/>
          <p:cNvSpPr/>
          <p:nvPr userDrawn="1"/>
        </p:nvSpPr>
        <p:spPr>
          <a:xfrm>
            <a:off x="14927686" y="6172200"/>
            <a:ext cx="457200" cy="9144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Line 115"/>
          <p:cNvSpPr>
            <a:spLocks noChangeShapeType="1"/>
          </p:cNvSpPr>
          <p:nvPr userDrawn="1"/>
        </p:nvSpPr>
        <p:spPr bwMode="white">
          <a:xfrm>
            <a:off x="15387315" y="617220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 name="Rectangle 50"/>
          <p:cNvSpPr/>
          <p:nvPr userDrawn="1"/>
        </p:nvSpPr>
        <p:spPr>
          <a:xfrm>
            <a:off x="29138880" y="6172200"/>
            <a:ext cx="457200" cy="914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Line 115"/>
          <p:cNvSpPr>
            <a:spLocks noChangeShapeType="1"/>
          </p:cNvSpPr>
          <p:nvPr userDrawn="1"/>
        </p:nvSpPr>
        <p:spPr bwMode="white">
          <a:xfrm>
            <a:off x="29596080" y="617220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 name="Rectangle 52"/>
          <p:cNvSpPr/>
          <p:nvPr userDrawn="1"/>
        </p:nvSpPr>
        <p:spPr>
          <a:xfrm>
            <a:off x="29141928" y="23298912"/>
            <a:ext cx="457200" cy="9144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Line 115"/>
          <p:cNvSpPr>
            <a:spLocks noChangeShapeType="1"/>
          </p:cNvSpPr>
          <p:nvPr userDrawn="1"/>
        </p:nvSpPr>
        <p:spPr bwMode="white">
          <a:xfrm>
            <a:off x="29596080" y="23298912"/>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 name="Rectangle 54"/>
          <p:cNvSpPr/>
          <p:nvPr userDrawn="1"/>
        </p:nvSpPr>
        <p:spPr>
          <a:xfrm>
            <a:off x="14932152" y="23298912"/>
            <a:ext cx="457200" cy="914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Line 115"/>
          <p:cNvSpPr>
            <a:spLocks noChangeShapeType="1"/>
          </p:cNvSpPr>
          <p:nvPr userDrawn="1"/>
        </p:nvSpPr>
        <p:spPr bwMode="white">
          <a:xfrm>
            <a:off x="15389352" y="23298912"/>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 name="Date Placeholder 2"/>
          <p:cNvSpPr>
            <a:spLocks noGrp="1"/>
          </p:cNvSpPr>
          <p:nvPr userDrawn="1">
            <p:ph type="dt" sz="half" idx="10"/>
          </p:nvPr>
        </p:nvSpPr>
        <p:spPr/>
        <p:txBody>
          <a:bodyPr/>
          <a:lstStyle/>
          <a:p>
            <a:fld id="{ECAA57DF-1C19-4726-AB84-014692BAD8F5}" type="datetimeFigureOut">
              <a:rPr lang="en-US" smtClean="0"/>
              <a:t>4/21/2018</a:t>
            </a:fld>
            <a:endParaRPr lang="en-US"/>
          </a:p>
        </p:txBody>
      </p:sp>
      <p:sp>
        <p:nvSpPr>
          <p:cNvPr id="4" name="Footer Placeholder 3"/>
          <p:cNvSpPr>
            <a:spLocks noGrp="1"/>
          </p:cNvSpPr>
          <p:nvPr userDrawn="1">
            <p:ph type="ftr" sz="quarter" idx="11"/>
          </p:nvPr>
        </p:nvSpPr>
        <p:spPr/>
        <p:txBody>
          <a:bodyPr/>
          <a:lstStyle/>
          <a:p>
            <a:endParaRPr lang="en-US"/>
          </a:p>
        </p:txBody>
      </p:sp>
      <p:sp>
        <p:nvSpPr>
          <p:cNvPr id="5" name="Slide Number Placeholder 4"/>
          <p:cNvSpPr>
            <a:spLocks noGrp="1"/>
          </p:cNvSpPr>
          <p:nvPr userDrawn="1">
            <p:ph type="sldNum" sz="quarter" idx="12"/>
          </p:nvPr>
        </p:nvSpPr>
        <p:spPr/>
        <p:txBody>
          <a:bodyPr/>
          <a:lstStyle/>
          <a:p>
            <a:fld id="{91B4C631-C489-4C11-812F-2172FBEAE82B}" type="slidenum">
              <a:rPr lang="en-US" smtClean="0"/>
              <a:t>‹#›</a:t>
            </a:fld>
            <a:endParaRPr lang="en-US"/>
          </a:p>
        </p:txBody>
      </p:sp>
      <p:sp>
        <p:nvSpPr>
          <p:cNvPr id="40" name="Line 115"/>
          <p:cNvSpPr>
            <a:spLocks noChangeShapeType="1"/>
          </p:cNvSpPr>
          <p:nvPr/>
        </p:nvSpPr>
        <p:spPr bwMode="white">
          <a:xfrm>
            <a:off x="1143000" y="617220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 name="Line 115"/>
          <p:cNvSpPr>
            <a:spLocks noChangeShapeType="1"/>
          </p:cNvSpPr>
          <p:nvPr/>
        </p:nvSpPr>
        <p:spPr bwMode="white">
          <a:xfrm>
            <a:off x="1143000" y="1479804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45907722"/>
      </p:ext>
    </p:extLst>
  </p:cSld>
  <p:clrMapOvr>
    <a:masterClrMapping/>
  </p:clrMapOvr>
  <p:extLst mod="1">
    <p:ext uri="{DCECCB84-F9BA-43D5-87BE-67443E8EF086}">
      <p15:sldGuideLst xmlns:p15="http://schemas.microsoft.com/office/powerpoint/2012/main">
        <p15:guide id="1" pos="9168" userDrawn="1">
          <p15:clr>
            <a:srgbClr val="A4A3A4"/>
          </p15:clr>
        </p15:guide>
        <p15:guide id="2" pos="18480" userDrawn="1">
          <p15:clr>
            <a:srgbClr val="A4A3A4"/>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04"/>
          <p:cNvSpPr>
            <a:spLocks noChangeArrowheads="1"/>
          </p:cNvSpPr>
          <p:nvPr userDrawn="1"/>
        </p:nvSpPr>
        <p:spPr bwMode="auto">
          <a:xfrm flipH="1">
            <a:off x="685800" y="0"/>
            <a:ext cx="457200" cy="3886200"/>
          </a:xfrm>
          <a:prstGeom prst="rect">
            <a:avLst/>
          </a:prstGeom>
          <a:solidFill>
            <a:schemeClr val="accent2"/>
          </a:solidFill>
          <a:ln>
            <a:noFill/>
          </a:ln>
          <a:effectLst/>
        </p:spPr>
        <p:txBody>
          <a:bodyPr wrap="none" anchor="ctr"/>
          <a:lstStyle/>
          <a:p>
            <a:endParaRPr lang="en-US"/>
          </a:p>
        </p:txBody>
      </p:sp>
      <p:sp>
        <p:nvSpPr>
          <p:cNvPr id="7" name="Rectangle 6"/>
          <p:cNvSpPr/>
          <p:nvPr userDrawn="1"/>
        </p:nvSpPr>
        <p:spPr bwMode="auto">
          <a:xfrm>
            <a:off x="1142999" y="0"/>
            <a:ext cx="42748200" cy="3886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bwMode="auto">
          <a:xfrm>
            <a:off x="2209800" y="753035"/>
            <a:ext cx="35661600" cy="2980765"/>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6400800" y="6019800"/>
            <a:ext cx="31089600" cy="236296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43000" y="32114698"/>
            <a:ext cx="9875520" cy="457200"/>
          </a:xfrm>
          <a:prstGeom prst="rect">
            <a:avLst/>
          </a:prstGeom>
        </p:spPr>
        <p:txBody>
          <a:bodyPr vert="horz" lIns="91440" tIns="45720" rIns="91440" bIns="45720" rtlCol="0" anchor="ctr"/>
          <a:lstStyle>
            <a:lvl1pPr algn="l">
              <a:defRPr sz="1600">
                <a:solidFill>
                  <a:schemeClr val="tx1">
                    <a:tint val="75000"/>
                  </a:schemeClr>
                </a:solidFill>
              </a:defRPr>
            </a:lvl1pPr>
          </a:lstStyle>
          <a:p>
            <a:fld id="{ECAA57DF-1C19-4726-AB84-014692BAD8F5}" type="datetimeFigureOut">
              <a:rPr lang="en-US" smtClean="0"/>
              <a:pPr/>
              <a:t>4/21/2018</a:t>
            </a:fld>
            <a:endParaRPr lang="en-US"/>
          </a:p>
        </p:txBody>
      </p:sp>
      <p:sp>
        <p:nvSpPr>
          <p:cNvPr id="5" name="Footer Placeholder 4"/>
          <p:cNvSpPr>
            <a:spLocks noGrp="1"/>
          </p:cNvSpPr>
          <p:nvPr>
            <p:ph type="ftr" sz="quarter" idx="3"/>
          </p:nvPr>
        </p:nvSpPr>
        <p:spPr>
          <a:xfrm>
            <a:off x="11018520" y="32114698"/>
            <a:ext cx="21854160" cy="457200"/>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872680" y="32114698"/>
            <a:ext cx="9875520" cy="457200"/>
          </a:xfrm>
          <a:prstGeom prst="rect">
            <a:avLst/>
          </a:prstGeom>
        </p:spPr>
        <p:txBody>
          <a:bodyPr vert="horz" lIns="91440" tIns="45720" rIns="91440" bIns="45720" rtlCol="0" anchor="ctr"/>
          <a:lstStyle>
            <a:lvl1pPr algn="r">
              <a:defRPr sz="1600">
                <a:solidFill>
                  <a:schemeClr val="tx1">
                    <a:tint val="75000"/>
                  </a:schemeClr>
                </a:solidFill>
              </a:defRPr>
            </a:lvl1pPr>
          </a:lstStyle>
          <a:p>
            <a:fld id="{91B4C631-C489-4C11-812F-2172FBEAE82B}" type="slidenum">
              <a:rPr lang="en-US" smtClean="0"/>
              <a:pPr/>
              <a:t>‹#›</a:t>
            </a:fld>
            <a:endParaRPr lang="en-US"/>
          </a:p>
        </p:txBody>
      </p:sp>
      <p:grpSp>
        <p:nvGrpSpPr>
          <p:cNvPr id="8" name="Group 7"/>
          <p:cNvGrpSpPr/>
          <p:nvPr userDrawn="1"/>
        </p:nvGrpSpPr>
        <p:grpSpPr bwMode="white">
          <a:xfrm>
            <a:off x="1143000" y="0"/>
            <a:ext cx="42748200" cy="5513832"/>
            <a:chOff x="1143000" y="0"/>
            <a:chExt cx="42748200" cy="5513832"/>
          </a:xfrm>
        </p:grpSpPr>
        <p:sp>
          <p:nvSpPr>
            <p:cNvPr id="9" name="Line 112"/>
            <p:cNvSpPr>
              <a:spLocks noChangeShapeType="1"/>
            </p:cNvSpPr>
            <p:nvPr userDrawn="1"/>
          </p:nvSpPr>
          <p:spPr bwMode="white">
            <a:xfrm>
              <a:off x="1143000" y="3899217"/>
              <a:ext cx="42748200"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Line 115"/>
            <p:cNvSpPr>
              <a:spLocks noChangeShapeType="1"/>
            </p:cNvSpPr>
            <p:nvPr userDrawn="1"/>
          </p:nvSpPr>
          <p:spPr bwMode="white">
            <a:xfrm>
              <a:off x="1143000" y="0"/>
              <a:ext cx="0" cy="5513832"/>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Line 112"/>
            <p:cNvSpPr>
              <a:spLocks noChangeShapeType="1"/>
            </p:cNvSpPr>
            <p:nvPr userDrawn="1"/>
          </p:nvSpPr>
          <p:spPr bwMode="white">
            <a:xfrm>
              <a:off x="1143000" y="5486400"/>
              <a:ext cx="42748200"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2508807471"/>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4389120" rtl="0" eaLnBrk="1" latinLnBrk="0" hangingPunct="1">
        <a:lnSpc>
          <a:spcPct val="90000"/>
        </a:lnSpc>
        <a:spcBef>
          <a:spcPct val="0"/>
        </a:spcBef>
        <a:buNone/>
        <a:defRPr sz="10600" b="0" kern="1200">
          <a:solidFill>
            <a:schemeClr val="tx2"/>
          </a:solidFill>
          <a:latin typeface="+mj-lt"/>
          <a:ea typeface="+mj-ea"/>
          <a:cs typeface="+mj-cs"/>
        </a:defRPr>
      </a:lvl1pPr>
    </p:titleStyle>
    <p:body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0368" userDrawn="1">
          <p15:clr>
            <a:srgbClr val="A4A3A4"/>
          </p15:clr>
        </p15:guide>
        <p15:guide id="2" pos="720" userDrawn="1">
          <p15:clr>
            <a:srgbClr val="A4A3A4"/>
          </p15:clr>
        </p15:guide>
        <p15:guide id="3" pos="26928" userDrawn="1">
          <p15:clr>
            <a:srgbClr val="A4A3A4"/>
          </p15:clr>
        </p15:guide>
        <p15:guide id="4" pos="13824"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www.cms.gov/Medicare/Coding/HCPCSReleaseCodeSets/index.html"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9BD8B-B514-4FEC-9801-DAEC6E0AAA49}"/>
              </a:ext>
            </a:extLst>
          </p:cNvPr>
          <p:cNvSpPr>
            <a:spLocks noGrp="1"/>
          </p:cNvSpPr>
          <p:nvPr>
            <p:ph type="title"/>
          </p:nvPr>
        </p:nvSpPr>
        <p:spPr>
          <a:xfrm>
            <a:off x="1638300" y="1171575"/>
            <a:ext cx="35661600" cy="2600325"/>
          </a:xfrm>
        </p:spPr>
        <p:txBody>
          <a:bodyPr>
            <a:normAutofit fontScale="90000"/>
          </a:bodyPr>
          <a:lstStyle/>
          <a:p>
            <a:pPr algn="ctr"/>
            <a:br>
              <a:rPr lang="en-US">
                <a:solidFill>
                  <a:schemeClr val="tx1"/>
                </a:solidFill>
                <a:latin typeface="+mj-ea"/>
                <a:cs typeface="+mj-ea"/>
              </a:rPr>
            </a:br>
            <a:br>
              <a:rPr lang="en-US">
                <a:solidFill>
                  <a:schemeClr val="tx1"/>
                </a:solidFill>
                <a:latin typeface="+mj-ea"/>
                <a:cs typeface="+mj-ea"/>
              </a:rPr>
            </a:br>
            <a:br>
              <a:rPr lang="en-US">
                <a:solidFill>
                  <a:schemeClr val="tx1"/>
                </a:solidFill>
                <a:latin typeface="+mj-ea"/>
                <a:cs typeface="+mj-ea"/>
              </a:rPr>
            </a:br>
            <a:r>
              <a:rPr lang="en-US" sz="9600"/>
              <a:t>Healthcare Common Procedure Coding System </a:t>
            </a:r>
            <a:br>
              <a:rPr lang="en-US">
                <a:solidFill>
                  <a:schemeClr val="tx1"/>
                </a:solidFill>
                <a:latin typeface="+mj-ea"/>
                <a:cs typeface="+mj-ea"/>
              </a:rPr>
            </a:br>
            <a:r>
              <a:rPr lang="en-US" sz="9600"/>
              <a:t>(HCPCS)</a:t>
            </a:r>
          </a:p>
          <a:p>
            <a:endParaRPr lang="en-US"/>
          </a:p>
        </p:txBody>
      </p:sp>
      <p:sp>
        <p:nvSpPr>
          <p:cNvPr id="3" name="Text Placeholder 2">
            <a:extLst>
              <a:ext uri="{FF2B5EF4-FFF2-40B4-BE49-F238E27FC236}">
                <a16:creationId xmlns:a16="http://schemas.microsoft.com/office/drawing/2014/main" id="{C60A1D42-4560-44EB-97CC-74C00B565413}"/>
              </a:ext>
            </a:extLst>
          </p:cNvPr>
          <p:cNvSpPr>
            <a:spLocks noGrp="1"/>
          </p:cNvSpPr>
          <p:nvPr>
            <p:ph type="body" sz="quarter" idx="36"/>
          </p:nvPr>
        </p:nvSpPr>
        <p:spPr/>
        <p:txBody>
          <a:bodyPr/>
          <a:lstStyle/>
          <a:p>
            <a:pPr algn="ctr"/>
            <a:r>
              <a:rPr lang="en-US">
                <a:cs typeface="Arial"/>
              </a:rPr>
              <a:t>Susan Hull, MPH, RHIA, CCS, CCS-P</a:t>
            </a:r>
            <a:endParaRPr lang="en-US"/>
          </a:p>
        </p:txBody>
      </p:sp>
      <p:sp>
        <p:nvSpPr>
          <p:cNvPr id="4" name="Text Placeholder 3">
            <a:extLst>
              <a:ext uri="{FF2B5EF4-FFF2-40B4-BE49-F238E27FC236}">
                <a16:creationId xmlns:a16="http://schemas.microsoft.com/office/drawing/2014/main" id="{85412F60-138D-4211-B52C-599AA1035B49}"/>
              </a:ext>
            </a:extLst>
          </p:cNvPr>
          <p:cNvSpPr>
            <a:spLocks noGrp="1"/>
          </p:cNvSpPr>
          <p:nvPr>
            <p:ph type="body" sz="quarter" idx="13"/>
          </p:nvPr>
        </p:nvSpPr>
        <p:spPr/>
        <p:txBody>
          <a:bodyPr/>
          <a:lstStyle/>
          <a:p>
            <a:r>
              <a:rPr lang="en-US"/>
              <a:t>Introduction</a:t>
            </a:r>
          </a:p>
        </p:txBody>
      </p:sp>
      <p:sp>
        <p:nvSpPr>
          <p:cNvPr id="5" name="Content Placeholder 4">
            <a:extLst>
              <a:ext uri="{FF2B5EF4-FFF2-40B4-BE49-F238E27FC236}">
                <a16:creationId xmlns:a16="http://schemas.microsoft.com/office/drawing/2014/main" id="{AF66D6DD-B4D9-4B1A-A858-3D0F0BC71172}"/>
              </a:ext>
            </a:extLst>
          </p:cNvPr>
          <p:cNvSpPr>
            <a:spLocks noGrp="1"/>
          </p:cNvSpPr>
          <p:nvPr>
            <p:ph sz="quarter" idx="24"/>
          </p:nvPr>
        </p:nvSpPr>
        <p:spPr/>
        <p:txBody>
          <a:bodyPr vert="horz" lIns="365760" tIns="182880" rIns="91440" bIns="45720" rtlCol="0" anchor="t">
            <a:noAutofit/>
          </a:bodyPr>
          <a:lstStyle/>
          <a:p>
            <a:pPr marL="0" indent="0"/>
            <a:r>
              <a:rPr lang="en-US">
                <a:cs typeface="Arial"/>
              </a:rPr>
              <a:t>HCPCS (pronounced "Hick Picks") is a collection of codes and descriptors used to represent healthcare procedures, supplies, products, and services</a:t>
            </a:r>
          </a:p>
          <a:p>
            <a:r>
              <a:rPr lang="en-US">
                <a:cs typeface="Arial"/>
              </a:rPr>
              <a:t>HCPCS was originally called the HCFA Common Procedure Coding System   </a:t>
            </a:r>
          </a:p>
          <a:p>
            <a:pPr marL="0" indent="0">
              <a:buNone/>
            </a:pPr>
            <a:r>
              <a:rPr lang="en-US">
                <a:cs typeface="Arial"/>
              </a:rPr>
              <a:t>       The name of the system was changed in 2001, when the Health Care Financing Administration (the agency that administered the Medicare and Medicaid programs) changed its name to the Centers for Medicare and Medicaid Services (CMS) </a:t>
            </a:r>
          </a:p>
          <a:p>
            <a:pPr marL="0" indent="0">
              <a:buNone/>
            </a:pPr>
            <a:r>
              <a:rPr lang="en-US">
                <a:cs typeface="Arial"/>
              </a:rPr>
              <a:t>In 1983, Medicare introduced HCPCS to promote uniform reporting and statistical data collection of medical procedures, supplies, products, and services. </a:t>
            </a:r>
          </a:p>
          <a:p>
            <a:r>
              <a:rPr lang="en-US">
                <a:cs typeface="Arial"/>
              </a:rPr>
              <a:t>Most state Medicaid programs and other insurance companies recognize portions of the HCPCS coding system</a:t>
            </a:r>
          </a:p>
          <a:p>
            <a:endParaRPr lang="en-US">
              <a:cs typeface="Arial"/>
            </a:endParaRPr>
          </a:p>
        </p:txBody>
      </p:sp>
      <p:sp>
        <p:nvSpPr>
          <p:cNvPr id="6" name="Text Placeholder 5">
            <a:extLst>
              <a:ext uri="{FF2B5EF4-FFF2-40B4-BE49-F238E27FC236}">
                <a16:creationId xmlns:a16="http://schemas.microsoft.com/office/drawing/2014/main" id="{D46F7B9D-84F0-4131-A9E2-D8F8FBE7E075}"/>
              </a:ext>
            </a:extLst>
          </p:cNvPr>
          <p:cNvSpPr>
            <a:spLocks noGrp="1"/>
          </p:cNvSpPr>
          <p:nvPr>
            <p:ph type="body" sz="quarter" idx="17"/>
          </p:nvPr>
        </p:nvSpPr>
        <p:spPr/>
        <p:txBody>
          <a:bodyPr/>
          <a:lstStyle/>
          <a:p>
            <a:r>
              <a:rPr lang="en-US"/>
              <a:t>Overview</a:t>
            </a:r>
          </a:p>
        </p:txBody>
      </p:sp>
      <p:sp>
        <p:nvSpPr>
          <p:cNvPr id="7" name="Content Placeholder 6">
            <a:extLst>
              <a:ext uri="{FF2B5EF4-FFF2-40B4-BE49-F238E27FC236}">
                <a16:creationId xmlns:a16="http://schemas.microsoft.com/office/drawing/2014/main" id="{C6D464E7-6D5E-496B-978C-67FD1B06D79A}"/>
              </a:ext>
            </a:extLst>
          </p:cNvPr>
          <p:cNvSpPr>
            <a:spLocks noGrp="1"/>
          </p:cNvSpPr>
          <p:nvPr>
            <p:ph sz="quarter" idx="25"/>
          </p:nvPr>
        </p:nvSpPr>
        <p:spPr/>
        <p:txBody>
          <a:bodyPr vert="horz" lIns="365760" tIns="182880" rIns="91440" bIns="45720" rtlCol="0" anchor="t">
            <a:noAutofit/>
          </a:bodyPr>
          <a:lstStyle/>
          <a:p>
            <a:r>
              <a:rPr lang="en-US">
                <a:cs typeface="Arial"/>
              </a:rPr>
              <a:t>HCPCS is divided into two code levels or groups: Level I and II codes </a:t>
            </a:r>
          </a:p>
          <a:p>
            <a:pPr marL="0" indent="0">
              <a:buNone/>
            </a:pPr>
            <a:r>
              <a:rPr lang="en-US">
                <a:cs typeface="Arial"/>
              </a:rPr>
              <a:t>HCPCS Level I codes are the AMA's CPT codes </a:t>
            </a:r>
          </a:p>
          <a:p>
            <a:r>
              <a:rPr lang="en-US">
                <a:cs typeface="Arial"/>
              </a:rPr>
              <a:t>It consists of five-digit codes and two-digit modifiers</a:t>
            </a:r>
          </a:p>
          <a:p>
            <a:r>
              <a:rPr lang="en-US">
                <a:cs typeface="Arial"/>
              </a:rPr>
              <a:t>It primarily cover physicians' services but are used for hospital outpatient coding as well </a:t>
            </a:r>
          </a:p>
          <a:p>
            <a:r>
              <a:rPr lang="en-US">
                <a:cs typeface="Arial"/>
              </a:rPr>
              <a:t>It is updated annually, effective January 1</a:t>
            </a:r>
          </a:p>
          <a:p>
            <a:pPr marL="0" indent="0">
              <a:buNone/>
            </a:pPr>
            <a:r>
              <a:rPr lang="en-US">
                <a:cs typeface="Arial"/>
              </a:rPr>
              <a:t>HCPCS Level II codes also called National Codes, are maintained by CMS </a:t>
            </a:r>
          </a:p>
          <a:p>
            <a:r>
              <a:rPr lang="en-US">
                <a:cs typeface="Arial"/>
              </a:rPr>
              <a:t>With the exception of temporary codes (updated throughout the year), level II codes are updated annually on January 1 </a:t>
            </a:r>
          </a:p>
          <a:p>
            <a:r>
              <a:rPr lang="en-US">
                <a:cs typeface="Arial"/>
              </a:rPr>
              <a:t>HCPCS Level II  temporary codes begin with the letters G, K, or Q </a:t>
            </a:r>
          </a:p>
          <a:p>
            <a:r>
              <a:rPr lang="en-US">
                <a:cs typeface="Arial"/>
              </a:rPr>
              <a:t>Level II also contains modifiers in the form of letters and alphanumeric characters </a:t>
            </a:r>
          </a:p>
          <a:p>
            <a:endParaRPr lang="en-US"/>
          </a:p>
          <a:p>
            <a:endParaRPr lang="en-US">
              <a:cs typeface="Arial"/>
            </a:endParaRPr>
          </a:p>
        </p:txBody>
      </p:sp>
      <p:sp>
        <p:nvSpPr>
          <p:cNvPr id="8" name="Text Placeholder 7">
            <a:extLst>
              <a:ext uri="{FF2B5EF4-FFF2-40B4-BE49-F238E27FC236}">
                <a16:creationId xmlns:a16="http://schemas.microsoft.com/office/drawing/2014/main" id="{C8F59AD5-B1E8-4EDC-8970-FBBAFF90BDAE}"/>
              </a:ext>
            </a:extLst>
          </p:cNvPr>
          <p:cNvSpPr>
            <a:spLocks noGrp="1"/>
          </p:cNvSpPr>
          <p:nvPr>
            <p:ph type="body" sz="quarter" idx="19"/>
          </p:nvPr>
        </p:nvSpPr>
        <p:spPr/>
        <p:txBody>
          <a:bodyPr/>
          <a:lstStyle/>
          <a:p>
            <a:r>
              <a:rPr lang="en-US"/>
              <a:t>Background</a:t>
            </a:r>
          </a:p>
        </p:txBody>
      </p:sp>
      <p:sp>
        <p:nvSpPr>
          <p:cNvPr id="9" name="Content Placeholder 8">
            <a:extLst>
              <a:ext uri="{FF2B5EF4-FFF2-40B4-BE49-F238E27FC236}">
                <a16:creationId xmlns:a16="http://schemas.microsoft.com/office/drawing/2014/main" id="{9E2F1BF2-4098-4441-BE82-ED441AEB6264}"/>
              </a:ext>
            </a:extLst>
          </p:cNvPr>
          <p:cNvSpPr>
            <a:spLocks noGrp="1"/>
          </p:cNvSpPr>
          <p:nvPr>
            <p:ph sz="quarter" idx="26"/>
          </p:nvPr>
        </p:nvSpPr>
        <p:spPr/>
        <p:txBody>
          <a:bodyPr vert="horz" lIns="365760" tIns="182880" rIns="91440" bIns="45720" rtlCol="0" anchor="t">
            <a:normAutofit/>
          </a:bodyPr>
          <a:lstStyle/>
          <a:p>
            <a:r>
              <a:rPr lang="en-US">
                <a:cs typeface="Arial"/>
              </a:rPr>
              <a:t>Level II codes were developed to code medical services, equipment, and supplies that are not included in CPT </a:t>
            </a:r>
          </a:p>
          <a:p>
            <a:pPr marL="0" indent="0">
              <a:buNone/>
            </a:pPr>
            <a:r>
              <a:rPr lang="en-US">
                <a:cs typeface="Arial"/>
              </a:rPr>
              <a:t>Today, when people refer to HCPCS codes, they are often referring to level II codes </a:t>
            </a:r>
          </a:p>
          <a:p>
            <a:r>
              <a:rPr lang="en-US">
                <a:cs typeface="Arial"/>
              </a:rPr>
              <a:t>HCPCS codes are alphanumeric and start with an alphabetic character from A to V</a:t>
            </a:r>
            <a:endParaRPr lang="en-US"/>
          </a:p>
          <a:p>
            <a:pPr marL="0" indent="0">
              <a:buNone/>
            </a:pPr>
            <a:r>
              <a:rPr lang="en-US">
                <a:cs typeface="Arial"/>
              </a:rPr>
              <a:t>The alphabetic character is followed by four numeric characters </a:t>
            </a:r>
          </a:p>
          <a:p>
            <a:pPr marL="0" indent="0">
              <a:buNone/>
            </a:pPr>
            <a:r>
              <a:rPr lang="en-US">
                <a:cs typeface="Arial"/>
              </a:rPr>
              <a:t>The alphabetic character identifies the code section and type of service or supply coded </a:t>
            </a:r>
          </a:p>
          <a:p>
            <a:r>
              <a:rPr lang="en-US">
                <a:cs typeface="Arial"/>
              </a:rPr>
              <a:t>Level II codes were designed to reflect code assignment based on Medicare payment regulations. </a:t>
            </a:r>
          </a:p>
          <a:p>
            <a:r>
              <a:rPr lang="en-US">
                <a:cs typeface="Arial"/>
              </a:rPr>
              <a:t>Physicians and providers use HCPCS codes to report the services and procedures they deliver.</a:t>
            </a:r>
          </a:p>
        </p:txBody>
      </p:sp>
      <p:sp>
        <p:nvSpPr>
          <p:cNvPr id="10" name="Text Placeholder 9">
            <a:extLst>
              <a:ext uri="{FF2B5EF4-FFF2-40B4-BE49-F238E27FC236}">
                <a16:creationId xmlns:a16="http://schemas.microsoft.com/office/drawing/2014/main" id="{9EDCB057-D09F-4193-BCAA-78B4298776F2}"/>
              </a:ext>
            </a:extLst>
          </p:cNvPr>
          <p:cNvSpPr>
            <a:spLocks noGrp="1"/>
          </p:cNvSpPr>
          <p:nvPr>
            <p:ph type="body" sz="quarter" idx="21"/>
          </p:nvPr>
        </p:nvSpPr>
        <p:spPr/>
        <p:txBody>
          <a:bodyPr/>
          <a:lstStyle/>
          <a:p>
            <a:r>
              <a:rPr lang="en-US"/>
              <a:t>Methods</a:t>
            </a:r>
          </a:p>
        </p:txBody>
      </p:sp>
      <p:pic>
        <p:nvPicPr>
          <p:cNvPr id="36" name="Picture 36" descr="A screenshot of a video game&#10;&#10;Description generated with high confidence">
            <a:extLst>
              <a:ext uri="{FF2B5EF4-FFF2-40B4-BE49-F238E27FC236}">
                <a16:creationId xmlns:a16="http://schemas.microsoft.com/office/drawing/2014/main" id="{09050C82-6EF2-4B17-9022-4EE0870EC737}"/>
              </a:ext>
            </a:extLst>
          </p:cNvPr>
          <p:cNvPicPr>
            <a:picLocks noGrp="1" noChangeAspect="1"/>
          </p:cNvPicPr>
          <p:nvPr>
            <p:ph sz="quarter" idx="37"/>
          </p:nvPr>
        </p:nvPicPr>
        <p:blipFill>
          <a:blip r:embed="rId2"/>
          <a:stretch>
            <a:fillRect/>
          </a:stretch>
        </p:blipFill>
        <p:spPr>
          <a:xfrm>
            <a:off x="15363825" y="7694613"/>
            <a:ext cx="12855575" cy="5595936"/>
          </a:xfrm>
          <a:prstGeom prst="rect">
            <a:avLst/>
          </a:prstGeom>
        </p:spPr>
      </p:pic>
      <p:sp>
        <p:nvSpPr>
          <p:cNvPr id="14" name="Text Placeholder 13">
            <a:extLst>
              <a:ext uri="{FF2B5EF4-FFF2-40B4-BE49-F238E27FC236}">
                <a16:creationId xmlns:a16="http://schemas.microsoft.com/office/drawing/2014/main" id="{6F2511CF-C0CC-4D29-9D07-F18E015F66D4}"/>
              </a:ext>
            </a:extLst>
          </p:cNvPr>
          <p:cNvSpPr>
            <a:spLocks noGrp="1"/>
          </p:cNvSpPr>
          <p:nvPr>
            <p:ph type="body" sz="quarter" idx="29"/>
          </p:nvPr>
        </p:nvSpPr>
        <p:spPr/>
        <p:txBody>
          <a:bodyPr/>
          <a:lstStyle/>
          <a:p>
            <a:r>
              <a:rPr lang="en-US"/>
              <a:t>Results</a:t>
            </a:r>
          </a:p>
        </p:txBody>
      </p:sp>
      <p:sp>
        <p:nvSpPr>
          <p:cNvPr id="15" name="Content Placeholder 14">
            <a:extLst>
              <a:ext uri="{FF2B5EF4-FFF2-40B4-BE49-F238E27FC236}">
                <a16:creationId xmlns:a16="http://schemas.microsoft.com/office/drawing/2014/main" id="{0E526E64-0780-4611-A131-96F09EA18CD0}"/>
              </a:ext>
            </a:extLst>
          </p:cNvPr>
          <p:cNvSpPr>
            <a:spLocks noGrp="1"/>
          </p:cNvSpPr>
          <p:nvPr>
            <p:ph sz="quarter" idx="30"/>
          </p:nvPr>
        </p:nvSpPr>
        <p:spPr/>
        <p:txBody>
          <a:bodyPr vert="horz" lIns="365760" tIns="182880" rIns="91440" bIns="45720" rtlCol="0" anchor="t">
            <a:normAutofit/>
          </a:bodyPr>
          <a:lstStyle/>
          <a:p>
            <a:r>
              <a:rPr lang="en-US">
                <a:cs typeface="Arial"/>
              </a:rPr>
              <a:t>Level II also contains modifiers that can be used with all levels of HCPCS codes which permit greater reporting specificity in reference to the main code</a:t>
            </a:r>
            <a:br>
              <a:rPr lang="en-US">
                <a:latin typeface="+mn-ea"/>
                <a:cs typeface="+mn-ea"/>
              </a:rPr>
            </a:br>
            <a:endParaRPr lang="en-US"/>
          </a:p>
          <a:p>
            <a:endParaRPr lang="en-US">
              <a:cs typeface="Arial"/>
            </a:endParaRPr>
          </a:p>
        </p:txBody>
      </p:sp>
      <p:sp>
        <p:nvSpPr>
          <p:cNvPr id="16" name="Text Placeholder 15">
            <a:extLst>
              <a:ext uri="{FF2B5EF4-FFF2-40B4-BE49-F238E27FC236}">
                <a16:creationId xmlns:a16="http://schemas.microsoft.com/office/drawing/2014/main" id="{28C7E1F6-FA04-4A60-8C62-20A78504C0AD}"/>
              </a:ext>
            </a:extLst>
          </p:cNvPr>
          <p:cNvSpPr>
            <a:spLocks noGrp="1"/>
          </p:cNvSpPr>
          <p:nvPr>
            <p:ph type="body" sz="quarter" idx="31"/>
          </p:nvPr>
        </p:nvSpPr>
        <p:spPr/>
        <p:txBody>
          <a:bodyPr/>
          <a:lstStyle/>
          <a:p>
            <a:r>
              <a:rPr lang="en-US"/>
              <a:t>Conclusion</a:t>
            </a:r>
          </a:p>
        </p:txBody>
      </p:sp>
      <p:sp>
        <p:nvSpPr>
          <p:cNvPr id="19" name="Text Placeholder 18">
            <a:extLst>
              <a:ext uri="{FF2B5EF4-FFF2-40B4-BE49-F238E27FC236}">
                <a16:creationId xmlns:a16="http://schemas.microsoft.com/office/drawing/2014/main" id="{2625E345-8BBE-4992-B64E-E2F2447FD21F}"/>
              </a:ext>
            </a:extLst>
          </p:cNvPr>
          <p:cNvSpPr>
            <a:spLocks noGrp="1"/>
          </p:cNvSpPr>
          <p:nvPr>
            <p:ph type="body" sz="quarter" idx="34"/>
          </p:nvPr>
        </p:nvSpPr>
        <p:spPr>
          <a:xfrm>
            <a:off x="29644848" y="22991236"/>
            <a:ext cx="13048488" cy="1253699"/>
          </a:xfrm>
        </p:spPr>
        <p:txBody>
          <a:bodyPr/>
          <a:lstStyle/>
          <a:p>
            <a:r>
              <a:rPr lang="en-US"/>
              <a:t>References</a:t>
            </a:r>
            <a:endParaRPr lang="en-US" err="1"/>
          </a:p>
        </p:txBody>
      </p:sp>
      <p:pic>
        <p:nvPicPr>
          <p:cNvPr id="25" name="Picture 25" descr="A screenshot of a cell phone&#10;&#10;Description generated with very high confidence">
            <a:extLst>
              <a:ext uri="{FF2B5EF4-FFF2-40B4-BE49-F238E27FC236}">
                <a16:creationId xmlns:a16="http://schemas.microsoft.com/office/drawing/2014/main" id="{84AC5599-7CD1-4678-BAE4-53520E148018}"/>
              </a:ext>
            </a:extLst>
          </p:cNvPr>
          <p:cNvPicPr>
            <a:picLocks noGrp="1" noChangeAspect="1"/>
          </p:cNvPicPr>
          <p:nvPr>
            <p:ph sz="quarter" idx="35"/>
          </p:nvPr>
        </p:nvPicPr>
        <p:blipFill>
          <a:blip r:embed="rId3"/>
          <a:stretch>
            <a:fillRect/>
          </a:stretch>
        </p:blipFill>
        <p:spPr>
          <a:xfrm>
            <a:off x="15260309" y="25450801"/>
            <a:ext cx="13030199" cy="6210300"/>
          </a:xfrm>
          <a:prstGeom prst="rect">
            <a:avLst/>
          </a:prstGeom>
        </p:spPr>
      </p:pic>
      <p:pic>
        <p:nvPicPr>
          <p:cNvPr id="22" name="Picture 9">
            <a:extLst>
              <a:ext uri="{FF2B5EF4-FFF2-40B4-BE49-F238E27FC236}">
                <a16:creationId xmlns:a16="http://schemas.microsoft.com/office/drawing/2014/main" id="{BE5BB7A6-9548-46B9-9609-6894B50F5371}"/>
              </a:ext>
            </a:extLst>
          </p:cNvPr>
          <p:cNvPicPr>
            <a:picLocks noChangeAspect="1"/>
          </p:cNvPicPr>
          <p:nvPr/>
        </p:nvPicPr>
        <p:blipFill>
          <a:blip r:embed="rId4"/>
          <a:stretch>
            <a:fillRect/>
          </a:stretch>
        </p:blipFill>
        <p:spPr>
          <a:xfrm rot="60000">
            <a:off x="39028198" y="411041"/>
            <a:ext cx="4221680" cy="3217862"/>
          </a:xfrm>
          <a:prstGeom prst="rect">
            <a:avLst/>
          </a:prstGeom>
        </p:spPr>
      </p:pic>
      <p:pic>
        <p:nvPicPr>
          <p:cNvPr id="34" name="Picture 34" descr="A screenshot of a social media post&#10;&#10;Description generated with very high confidence">
            <a:extLst>
              <a:ext uri="{FF2B5EF4-FFF2-40B4-BE49-F238E27FC236}">
                <a16:creationId xmlns:a16="http://schemas.microsoft.com/office/drawing/2014/main" id="{A1FE902A-1AD4-4CA3-8156-9082EDBEFAB4}"/>
              </a:ext>
            </a:extLst>
          </p:cNvPr>
          <p:cNvPicPr>
            <a:picLocks noGrp="1" noChangeAspect="1"/>
          </p:cNvPicPr>
          <p:nvPr>
            <p:ph sz="quarter" idx="27"/>
          </p:nvPr>
        </p:nvPicPr>
        <p:blipFill>
          <a:blip r:embed="rId5"/>
          <a:stretch>
            <a:fillRect/>
          </a:stretch>
        </p:blipFill>
        <p:spPr>
          <a:xfrm>
            <a:off x="15416785" y="14630784"/>
            <a:ext cx="13049249" cy="7897813"/>
          </a:xfrm>
          <a:prstGeom prst="rect">
            <a:avLst/>
          </a:prstGeom>
        </p:spPr>
      </p:pic>
      <p:sp>
        <p:nvSpPr>
          <p:cNvPr id="12" name="Content Placeholder 11">
            <a:extLst>
              <a:ext uri="{FF2B5EF4-FFF2-40B4-BE49-F238E27FC236}">
                <a16:creationId xmlns:a16="http://schemas.microsoft.com/office/drawing/2014/main" id="{447BFC21-8211-4346-8E9A-50F1272B0830}"/>
              </a:ext>
            </a:extLst>
          </p:cNvPr>
          <p:cNvSpPr>
            <a:spLocks noGrp="1"/>
          </p:cNvSpPr>
          <p:nvPr>
            <p:ph sz="quarter" idx="32"/>
          </p:nvPr>
        </p:nvSpPr>
        <p:spPr>
          <a:xfrm>
            <a:off x="29451300" y="6705600"/>
            <a:ext cx="13049250" cy="9601200"/>
          </a:xfrm>
        </p:spPr>
        <p:txBody>
          <a:bodyPr vert="horz" lIns="365760" tIns="182880" rIns="91440" bIns="45720" rtlCol="0" anchor="t">
            <a:normAutofit lnSpcReduction="10000"/>
          </a:bodyPr>
          <a:lstStyle/>
          <a:p>
            <a:endParaRPr lang="en-US" sz="4400">
              <a:cs typeface="Arial"/>
            </a:endParaRPr>
          </a:p>
          <a:p>
            <a:r>
              <a:rPr lang="en-US">
                <a:cs typeface="Arial"/>
              </a:rPr>
              <a:t>HCPCS (Healthcare Common Procedure Coding System) is a standardized coding system created to ensure healthcare claims are processed in a consistent and orderly manner.  </a:t>
            </a:r>
            <a:endParaRPr lang="en-US"/>
          </a:p>
          <a:p>
            <a:endParaRPr lang="en-US">
              <a:cs typeface="Arial"/>
            </a:endParaRPr>
          </a:p>
          <a:p>
            <a:r>
              <a:rPr lang="en-US">
                <a:cs typeface="Arial"/>
              </a:rPr>
              <a:t>CPT (Current Procedural Terminology)   is a coding system used primarily to identify medical  services and procedures furnished by physicians and other health care professionals. </a:t>
            </a:r>
          </a:p>
          <a:p>
            <a:pPr marL="0" indent="0">
              <a:buNone/>
            </a:pPr>
            <a:endParaRPr lang="en-US">
              <a:cs typeface="Arial"/>
            </a:endParaRPr>
          </a:p>
          <a:p>
            <a:r>
              <a:rPr lang="en-US">
                <a:cs typeface="Arial"/>
              </a:rPr>
              <a:t> These codes are used to bill private or public health insurance plans. Most professional claims are billed utilizing the CPT code set. </a:t>
            </a:r>
          </a:p>
          <a:p>
            <a:endParaRPr lang="en-US">
              <a:cs typeface="Arial"/>
            </a:endParaRPr>
          </a:p>
          <a:p>
            <a:r>
              <a:rPr lang="en-US">
                <a:cs typeface="Arial"/>
              </a:rPr>
              <a:t>While CPT code sets describe medical, surgical ,and diagnostic services,  HCPCS codes are based on the CPT to provide standardized coding when healthcare is delivered.</a:t>
            </a:r>
            <a:endParaRPr lang="en-US">
              <a:latin typeface="Arial"/>
              <a:cs typeface="Arial"/>
            </a:endParaRPr>
          </a:p>
          <a:p>
            <a:br>
              <a:rPr lang="en-US">
                <a:latin typeface="+mn-ea"/>
                <a:cs typeface="+mn-ea"/>
              </a:rPr>
            </a:br>
            <a:r>
              <a:rPr lang="en-US">
                <a:cs typeface="Arial"/>
              </a:rPr>
              <a:t>Also, CPT is largely private, as the AMA has copyright ownership and does not wish to give the codes freely. Meanwhile, according the Health Insurance Portability and Accountability Act of 1996, everyone must have access to HCPCS codes.</a:t>
            </a:r>
            <a:endParaRPr lang="en-US"/>
          </a:p>
        </p:txBody>
      </p:sp>
      <p:pic>
        <p:nvPicPr>
          <p:cNvPr id="17" name="Picture 17" descr="A screenshot of a cell phone&#10;&#10;Description generated with very high confidence">
            <a:extLst>
              <a:ext uri="{FF2B5EF4-FFF2-40B4-BE49-F238E27FC236}">
                <a16:creationId xmlns:a16="http://schemas.microsoft.com/office/drawing/2014/main" id="{4C421691-6B8C-4102-86DE-D2DA0F71466C}"/>
              </a:ext>
            </a:extLst>
          </p:cNvPr>
          <p:cNvPicPr>
            <a:picLocks noChangeAspect="1"/>
          </p:cNvPicPr>
          <p:nvPr/>
        </p:nvPicPr>
        <p:blipFill>
          <a:blip r:embed="rId6"/>
          <a:stretch>
            <a:fillRect/>
          </a:stretch>
        </p:blipFill>
        <p:spPr>
          <a:xfrm>
            <a:off x="29644975" y="16802100"/>
            <a:ext cx="13030200" cy="6162675"/>
          </a:xfrm>
          <a:prstGeom prst="rect">
            <a:avLst/>
          </a:prstGeom>
        </p:spPr>
      </p:pic>
      <p:sp>
        <p:nvSpPr>
          <p:cNvPr id="11" name="TextBox 10">
            <a:extLst>
              <a:ext uri="{FF2B5EF4-FFF2-40B4-BE49-F238E27FC236}">
                <a16:creationId xmlns:a16="http://schemas.microsoft.com/office/drawing/2014/main" id="{F9FBD65E-3A84-4E51-A020-711C4D52C9E0}"/>
              </a:ext>
            </a:extLst>
          </p:cNvPr>
          <p:cNvSpPr txBox="1"/>
          <p:nvPr/>
        </p:nvSpPr>
        <p:spPr>
          <a:xfrm>
            <a:off x="29674869" y="24580970"/>
            <a:ext cx="12076980" cy="55168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rgbClr val="333333"/>
                </a:solidFill>
                <a:cs typeface="Arial"/>
              </a:rPr>
              <a:t>1.Healthcare code sets. Susan Hull. HCPCS. American Health Information Management Association</a:t>
            </a:r>
          </a:p>
          <a:p>
            <a:endParaRPr lang="en-US" sz="2800" dirty="0">
              <a:solidFill>
                <a:srgbClr val="333333"/>
              </a:solidFill>
              <a:cs typeface="Arial"/>
            </a:endParaRPr>
          </a:p>
          <a:p>
            <a:endParaRPr lang="en-US" sz="2800" dirty="0">
              <a:solidFill>
                <a:srgbClr val="333333"/>
              </a:solidFill>
              <a:cs typeface="Arial"/>
            </a:endParaRPr>
          </a:p>
          <a:p>
            <a:r>
              <a:rPr lang="en-US" sz="2800" dirty="0">
                <a:solidFill>
                  <a:srgbClr val="333333"/>
                </a:solidFill>
                <a:cs typeface="Arial"/>
              </a:rPr>
              <a:t>2.Center for Medicaid and Medicare Services. HCPCS Retrieved from  </a:t>
            </a:r>
            <a:r>
              <a:rPr lang="en-US" sz="2800" dirty="0">
                <a:solidFill>
                  <a:srgbClr val="333333"/>
                </a:solidFill>
                <a:cs typeface="Arial"/>
                <a:hlinkClick r:id="rId7"/>
              </a:rPr>
              <a:t>https://www.cms.gov/Medicare/Coding/HCPCSReleaseCodeSets/index.html</a:t>
            </a:r>
            <a:endParaRPr lang="en-US" sz="2800">
              <a:solidFill>
                <a:srgbClr val="333333"/>
              </a:solidFill>
              <a:cs typeface="Arial"/>
            </a:endParaRPr>
          </a:p>
          <a:p>
            <a:endParaRPr lang="en-US" sz="2800" dirty="0">
              <a:solidFill>
                <a:srgbClr val="333333"/>
              </a:solidFill>
              <a:cs typeface="Arial"/>
            </a:endParaRPr>
          </a:p>
          <a:p>
            <a:endParaRPr lang="en-US" sz="2800" dirty="0">
              <a:solidFill>
                <a:srgbClr val="333333"/>
              </a:solidFill>
              <a:cs typeface="Arial"/>
            </a:endParaRPr>
          </a:p>
          <a:p>
            <a:r>
              <a:rPr lang="en-US" sz="2800" dirty="0">
                <a:solidFill>
                  <a:srgbClr val="333333"/>
                </a:solidFill>
                <a:cs typeface="Arial"/>
              </a:rPr>
              <a:t>3. HCPCS Code lookup. Retrieved from https://hcpcs.codes/</a:t>
            </a:r>
          </a:p>
          <a:p>
            <a:endParaRPr lang="en-US" sz="7250" dirty="0">
              <a:solidFill>
                <a:srgbClr val="333333"/>
              </a:solidFill>
              <a:cs typeface="Arial"/>
            </a:endParaRPr>
          </a:p>
        </p:txBody>
      </p:sp>
    </p:spTree>
    <p:extLst>
      <p:ext uri="{BB962C8B-B14F-4D97-AF65-F5344CB8AC3E}">
        <p14:creationId xmlns:p14="http://schemas.microsoft.com/office/powerpoint/2010/main" val="2229074230"/>
      </p:ext>
    </p:extLst>
  </p:cSld>
  <p:clrMapOvr>
    <a:masterClrMapping/>
  </p:clrMapOvr>
</p:sld>
</file>

<file path=ppt/theme/theme1.xml><?xml version="1.0" encoding="utf-8"?>
<a:theme xmlns:a="http://schemas.openxmlformats.org/drawingml/2006/main" name="Medical Poster">
  <a:themeElements>
    <a:clrScheme name="Medical Poster B">
      <a:dk1>
        <a:sysClr val="windowText" lastClr="000000"/>
      </a:dk1>
      <a:lt1>
        <a:sysClr val="window" lastClr="FFFFFF"/>
      </a:lt1>
      <a:dk2>
        <a:srgbClr val="256693"/>
      </a:dk2>
      <a:lt2>
        <a:srgbClr val="D2EAFA"/>
      </a:lt2>
      <a:accent1>
        <a:srgbClr val="2F82BB"/>
      </a:accent1>
      <a:accent2>
        <a:srgbClr val="C9C64E"/>
      </a:accent2>
      <a:accent3>
        <a:srgbClr val="A5AB81"/>
      </a:accent3>
      <a:accent4>
        <a:srgbClr val="D8B25C"/>
      </a:accent4>
      <a:accent5>
        <a:srgbClr val="689CC0"/>
      </a:accent5>
      <a:accent6>
        <a:srgbClr val="968C8C"/>
      </a:accent6>
      <a:hlink>
        <a:srgbClr val="2F82BB"/>
      </a:hlink>
      <a:folHlink>
        <a:srgbClr val="808080"/>
      </a:folHlink>
    </a:clrScheme>
    <a:fontScheme name="Impact-Arial">
      <a:majorFont>
        <a:latin typeface="Impac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75000"/>
          </a:schemeClr>
        </a:solidFill>
        <a:ln>
          <a:noFill/>
        </a:ln>
      </a:spPr>
      <a:bodyPr rtlCol="0" anchor="ctr"/>
      <a:lstStyle>
        <a:defPPr algn="ctr">
          <a:defRPr sz="6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6000" dirty="0" err="1" smtClean="0"/>
        </a:defPPr>
      </a:lstStyle>
    </a:txDef>
  </a:objectDefaults>
  <a:extraClrSchemeLst/>
  <a:extLst>
    <a:ext uri="{05A4C25C-085E-4340-85A3-A5531E510DB2}">
      <thm15:themeFamily xmlns:thm15="http://schemas.microsoft.com/office/thememl/2012/main" name="Presentation2" id="{0CDA158F-BD11-4947-AD81-47123E717BAC}" vid="{D7EF840D-21B4-42C8-9035-CFD5E088B4D5}"/>
    </a:ext>
  </a:extLst>
</a:theme>
</file>

<file path=ppt/theme/theme2.xml><?xml version="1.0" encoding="utf-8"?>
<a:theme xmlns:a="http://schemas.openxmlformats.org/drawingml/2006/main" name="Office Theme">
  <a:themeElements>
    <a:clrScheme name="Medical Poster B">
      <a:dk1>
        <a:sysClr val="windowText" lastClr="000000"/>
      </a:dk1>
      <a:lt1>
        <a:sysClr val="window" lastClr="FFFFFF"/>
      </a:lt1>
      <a:dk2>
        <a:srgbClr val="256693"/>
      </a:dk2>
      <a:lt2>
        <a:srgbClr val="D2EAFA"/>
      </a:lt2>
      <a:accent1>
        <a:srgbClr val="2F82BB"/>
      </a:accent1>
      <a:accent2>
        <a:srgbClr val="C9C64E"/>
      </a:accent2>
      <a:accent3>
        <a:srgbClr val="A5AB81"/>
      </a:accent3>
      <a:accent4>
        <a:srgbClr val="D8B25C"/>
      </a:accent4>
      <a:accent5>
        <a:srgbClr val="689CC0"/>
      </a:accent5>
      <a:accent6>
        <a:srgbClr val="968C8C"/>
      </a:accent6>
      <a:hlink>
        <a:srgbClr val="2F82BB"/>
      </a:hlink>
      <a:folHlink>
        <a:srgbClr val="808080"/>
      </a:folHlink>
    </a:clrScheme>
    <a:fontScheme name="Impact-Arial">
      <a:majorFont>
        <a:latin typeface="Impac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cal Poster B">
      <a:dk1>
        <a:sysClr val="windowText" lastClr="000000"/>
      </a:dk1>
      <a:lt1>
        <a:sysClr val="window" lastClr="FFFFFF"/>
      </a:lt1>
      <a:dk2>
        <a:srgbClr val="256693"/>
      </a:dk2>
      <a:lt2>
        <a:srgbClr val="D2EAFA"/>
      </a:lt2>
      <a:accent1>
        <a:srgbClr val="2F82BB"/>
      </a:accent1>
      <a:accent2>
        <a:srgbClr val="C9C64E"/>
      </a:accent2>
      <a:accent3>
        <a:srgbClr val="A5AB81"/>
      </a:accent3>
      <a:accent4>
        <a:srgbClr val="D8B25C"/>
      </a:accent4>
      <a:accent5>
        <a:srgbClr val="689CC0"/>
      </a:accent5>
      <a:accent6>
        <a:srgbClr val="968C8C"/>
      </a:accent6>
      <a:hlink>
        <a:srgbClr val="2F82BB"/>
      </a:hlink>
      <a:folHlink>
        <a:srgbClr val="808080"/>
      </a:folHlink>
    </a:clrScheme>
    <a:fontScheme name="Impact-Arial">
      <a:majorFont>
        <a:latin typeface="Impac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13AD7E-0B42-4A01-861E-64E1CDF7360E}">
  <ds:schemaRefs>
    <ds:schemaRef ds:uri="http://purl.org/dc/elements/1.1/"/>
    <ds:schemaRef ds:uri="http://purl.org/dc/terms/"/>
    <ds:schemaRef ds:uri="http://schemas.microsoft.com/internal/obd"/>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D271D13-D20F-4697-97AA-66DC15DE63F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6D3F3875-7A7F-481F-975A-FD11B1B30A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159</Words>
  <Application>Microsoft Office PowerPoint</Application>
  <PresentationFormat>Custom</PresentationFormat>
  <Paragraphs>47</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Impact</vt:lpstr>
      <vt:lpstr>Medical Poster</vt:lpstr>
      <vt:lpstr>   Healthcare Common Procedure Coding System  (HCPCS)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Healthcare Common Procedure Coding System  (HCPCS)</dc:title>
  <dc:creator/>
  <cp:lastModifiedBy/>
  <cp:revision>4</cp:revision>
  <dcterms:modified xsi:type="dcterms:W3CDTF">2018-04-22T02:28:03Z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