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60"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5530" autoAdjust="0"/>
  </p:normalViewPr>
  <p:slideViewPr>
    <p:cSldViewPr snapToGrid="0">
      <p:cViewPr>
        <p:scale>
          <a:sx n="96" d="100"/>
          <a:sy n="96" d="100"/>
        </p:scale>
        <p:origin x="288" y="7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B3A8A9-FC74-45A5-9AEE-807D0AA77B34}" type="datetimeFigureOut">
              <a:rPr lang="en-US" smtClean="0"/>
              <a:t>11/22/2017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337CFE-6D1B-4251-B17E-5B2607F2F889}" type="slidenum">
              <a:rPr lang="en-US" smtClean="0"/>
              <a:t>‹#›</a:t>
            </a:fld>
            <a:endParaRPr lang="en-US"/>
          </a:p>
        </p:txBody>
      </p:sp>
    </p:spTree>
    <p:extLst>
      <p:ext uri="{BB962C8B-B14F-4D97-AF65-F5344CB8AC3E}">
        <p14:creationId xmlns:p14="http://schemas.microsoft.com/office/powerpoint/2010/main" val="2999525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infectious</a:t>
            </a:r>
            <a:r>
              <a:rPr lang="en-US" baseline="0" dirty="0" smtClean="0"/>
              <a:t> disease largely affects the poor since the conditions that they live in allow for the bacteria related to the disease to thrive. For instance, the dumpy state of their homes as well as toxic pollutants that are in plenty there largely contribute to the rate of infection. </a:t>
            </a:r>
          </a:p>
          <a:p>
            <a:r>
              <a:rPr lang="en-US" baseline="0" dirty="0" smtClean="0"/>
              <a:t>Since most of these people live in crowded slams, there is little or no ventilation, which means that there is little circulation of air. This translates to the likelihood of an increased rate of infection.</a:t>
            </a:r>
            <a:endParaRPr lang="en-US" dirty="0"/>
          </a:p>
        </p:txBody>
      </p:sp>
      <p:sp>
        <p:nvSpPr>
          <p:cNvPr id="4" name="Slide Number Placeholder 3"/>
          <p:cNvSpPr>
            <a:spLocks noGrp="1"/>
          </p:cNvSpPr>
          <p:nvPr>
            <p:ph type="sldNum" sz="quarter" idx="10"/>
          </p:nvPr>
        </p:nvSpPr>
        <p:spPr/>
        <p:txBody>
          <a:bodyPr/>
          <a:lstStyle/>
          <a:p>
            <a:fld id="{D1337CFE-6D1B-4251-B17E-5B2607F2F889}" type="slidenum">
              <a:rPr lang="en-US" smtClean="0"/>
              <a:t>2</a:t>
            </a:fld>
            <a:endParaRPr lang="en-US"/>
          </a:p>
        </p:txBody>
      </p:sp>
    </p:spTree>
    <p:extLst>
      <p:ext uri="{BB962C8B-B14F-4D97-AF65-F5344CB8AC3E}">
        <p14:creationId xmlns:p14="http://schemas.microsoft.com/office/powerpoint/2010/main" val="2173175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608742-1898-4705-A882-368E3179209E}"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97235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608742-1898-4705-A882-368E3179209E}"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72795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608742-1898-4705-A882-368E3179209E}"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974011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608742-1898-4705-A882-368E3179209E}" type="datetimeFigureOut">
              <a:rPr lang="en-US" smtClean="0"/>
              <a:t>11/22/2017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3863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608742-1898-4705-A882-368E3179209E}" type="datetimeFigureOut">
              <a:rPr lang="en-US" smtClean="0"/>
              <a:t>11/22/2017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1545067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608742-1898-4705-A882-368E3179209E}" type="datetimeFigureOut">
              <a:rPr lang="en-US" smtClean="0"/>
              <a:t>11/22/2017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2663378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08742-1898-4705-A882-368E3179209E}" type="datetimeFigureOut">
              <a:rPr lang="en-US" smtClean="0"/>
              <a:t>11/22/2017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3494247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608742-1898-4705-A882-368E3179209E}" type="datetimeFigureOut">
              <a:rPr lang="en-US" smtClean="0"/>
              <a:t>11/22/2017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2498841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608742-1898-4705-A882-368E3179209E}" type="datetimeFigureOut">
              <a:rPr lang="en-US" smtClean="0"/>
              <a:t>11/22/2017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1386121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608742-1898-4705-A882-368E3179209E}"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547089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608742-1898-4705-A882-368E3179209E}" type="datetimeFigureOut">
              <a:rPr lang="en-US" smtClean="0"/>
              <a:t>11/22/2017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7BE94-D406-4805-A604-F3C1B193BB25}" type="slidenum">
              <a:rPr lang="en-US" smtClean="0"/>
              <a:t>‹#›</a:t>
            </a:fld>
            <a:endParaRPr lang="en-US"/>
          </a:p>
        </p:txBody>
      </p:sp>
    </p:spTree>
    <p:extLst>
      <p:ext uri="{BB962C8B-B14F-4D97-AF65-F5344CB8AC3E}">
        <p14:creationId xmlns:p14="http://schemas.microsoft.com/office/powerpoint/2010/main" val="1591225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608742-1898-4705-A882-368E3179209E}" type="datetimeFigureOut">
              <a:rPr lang="en-US" smtClean="0"/>
              <a:t>11/22/2017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27BE94-D406-4805-A604-F3C1B193BB25}" type="slidenum">
              <a:rPr lang="en-US" smtClean="0"/>
              <a:t>‹#›</a:t>
            </a:fld>
            <a:endParaRPr lang="en-US"/>
          </a:p>
        </p:txBody>
      </p:sp>
    </p:spTree>
    <p:extLst>
      <p:ext uri="{BB962C8B-B14F-4D97-AF65-F5344CB8AC3E}">
        <p14:creationId xmlns:p14="http://schemas.microsoft.com/office/powerpoint/2010/main" val="922770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Tuberculosis </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5843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pic>
        <p:nvPicPr>
          <p:cNvPr id="5" name="Content Placeholder 4"/>
          <p:cNvPicPr>
            <a:picLocks noGrp="1" noChangeAspect="1"/>
          </p:cNvPicPr>
          <p:nvPr>
            <p:ph sz="half" idx="1"/>
          </p:nvPr>
        </p:nvPicPr>
        <p:blipFill>
          <a:blip r:embed="rId3"/>
          <a:stretch>
            <a:fillRect/>
          </a:stretch>
        </p:blipFill>
        <p:spPr>
          <a:xfrm>
            <a:off x="838200" y="1825625"/>
            <a:ext cx="5181600" cy="4351338"/>
          </a:xfrm>
          <a:prstGeom prst="rect">
            <a:avLst/>
          </a:prstGeom>
        </p:spPr>
      </p:pic>
      <p:sp>
        <p:nvSpPr>
          <p:cNvPr id="4" name="Content Placeholder 3"/>
          <p:cNvSpPr>
            <a:spLocks noGrp="1"/>
          </p:cNvSpPr>
          <p:nvPr>
            <p:ph sz="half" idx="2"/>
          </p:nvPr>
        </p:nvSpPr>
        <p:spPr/>
        <p:txBody>
          <a:bodyPr/>
          <a:lstStyle/>
          <a:p>
            <a:r>
              <a:rPr lang="en-US" dirty="0" smtClean="0"/>
              <a:t>Tuberculosis is a major leading cause of mortality</a:t>
            </a:r>
            <a:r>
              <a:rPr lang="nb-NO" dirty="0" smtClean="0"/>
              <a:t>(Kirk et al., 2015)</a:t>
            </a:r>
            <a:r>
              <a:rPr lang="en-US" dirty="0" smtClean="0"/>
              <a:t>.</a:t>
            </a:r>
          </a:p>
          <a:p>
            <a:r>
              <a:rPr lang="en-US" dirty="0" smtClean="0"/>
              <a:t>There are a range of factors that increase the risk of this infectious disease:</a:t>
            </a:r>
          </a:p>
          <a:p>
            <a:pPr marL="571500" indent="-571500">
              <a:buAutoNum type="romanLcPeriod"/>
            </a:pPr>
            <a:r>
              <a:rPr lang="en-US" dirty="0" smtClean="0"/>
              <a:t>Toxic pollutants emitted by cooking fuels.</a:t>
            </a:r>
          </a:p>
          <a:p>
            <a:pPr marL="571500" indent="-571500">
              <a:buAutoNum type="romanLcPeriod"/>
            </a:pPr>
            <a:r>
              <a:rPr lang="en-US" dirty="0" smtClean="0"/>
              <a:t>Poor ventilation (</a:t>
            </a:r>
            <a:r>
              <a:rPr lang="en-US" dirty="0" err="1" smtClean="0"/>
              <a:t>Tripathy</a:t>
            </a:r>
            <a:r>
              <a:rPr lang="en-US" dirty="0" smtClean="0"/>
              <a:t> &amp; </a:t>
            </a:r>
            <a:r>
              <a:rPr lang="en-US" dirty="0" err="1" smtClean="0"/>
              <a:t>Tripathy</a:t>
            </a:r>
            <a:r>
              <a:rPr lang="en-US" dirty="0" smtClean="0"/>
              <a:t>, 2015)</a:t>
            </a:r>
            <a:endParaRPr lang="en-US" dirty="0"/>
          </a:p>
        </p:txBody>
      </p:sp>
    </p:spTree>
    <p:extLst>
      <p:ext uri="{BB962C8B-B14F-4D97-AF65-F5344CB8AC3E}">
        <p14:creationId xmlns:p14="http://schemas.microsoft.com/office/powerpoint/2010/main" val="1558683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95% of the worlds poor people still rely on traditional sources of energy for cooking thus increasing the likelihood of being infected. </a:t>
            </a:r>
          </a:p>
          <a:p>
            <a:r>
              <a:rPr lang="en-US" dirty="0" smtClean="0"/>
              <a:t>A third of the worlds population is infected with Tuberculosis</a:t>
            </a:r>
          </a:p>
          <a:p>
            <a:r>
              <a:rPr lang="en-US" dirty="0" smtClean="0"/>
              <a:t>India is plagued with 20% of the infections in the entire world</a:t>
            </a:r>
          </a:p>
          <a:p>
            <a:r>
              <a:rPr lang="en-US" dirty="0" smtClean="0"/>
              <a:t>Research has shown that biomass fuels produce fifty times more potent pollutants</a:t>
            </a:r>
          </a:p>
          <a:p>
            <a:r>
              <a:rPr lang="en-US" dirty="0" smtClean="0"/>
              <a:t>The disease causes an increased mortality among people aged between 15 and 45 years</a:t>
            </a:r>
          </a:p>
          <a:p>
            <a:r>
              <a:rPr lang="en-US" dirty="0" smtClean="0"/>
              <a:t>Indoor pollution largely contributes to the infection rate in India as well as in other countries</a:t>
            </a:r>
          </a:p>
          <a:p>
            <a:r>
              <a:rPr lang="en-US" dirty="0" smtClean="0"/>
              <a:t>Symptoms of the disease were largely reported among women using the biomass fuels. </a:t>
            </a:r>
          </a:p>
          <a:p>
            <a:endParaRPr lang="en-US" dirty="0"/>
          </a:p>
        </p:txBody>
      </p:sp>
    </p:spTree>
    <p:extLst>
      <p:ext uri="{BB962C8B-B14F-4D97-AF65-F5344CB8AC3E}">
        <p14:creationId xmlns:p14="http://schemas.microsoft.com/office/powerpoint/2010/main" val="2013473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Women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This case study found out that women who used biofuels were at a higher risk of tuberculosis than women who used cleaner sources of energy. </a:t>
            </a:r>
          </a:p>
          <a:p>
            <a:r>
              <a:rPr lang="en-US" dirty="0" smtClean="0"/>
              <a:t>The burning of biofuels emitted toxic pollutants that caused most of the infections.</a:t>
            </a:r>
          </a:p>
          <a:p>
            <a:r>
              <a:rPr lang="en-US" dirty="0" smtClean="0"/>
              <a:t>The fuels are largely characterized by a low combustion which translates to many suspended particles</a:t>
            </a:r>
          </a:p>
          <a:p>
            <a:r>
              <a:rPr lang="en-US" dirty="0" smtClean="0"/>
              <a:t>Additionally, women in the low income groups were most affected and at the highest risk (Lakshmi Singh &amp; Jamal, 2012).</a:t>
            </a:r>
          </a:p>
          <a:p>
            <a:r>
              <a:rPr lang="en-US" dirty="0" smtClean="0"/>
              <a:t>The low income women would not afford proper housing in decent places and thus live in slums where the rate of infection is triggered by the living conditions.</a:t>
            </a:r>
          </a:p>
          <a:p>
            <a:r>
              <a:rPr lang="en-US" dirty="0" smtClean="0"/>
              <a:t>Ventilation was found to be critical in determining the risks to tuberculosis.</a:t>
            </a:r>
          </a:p>
          <a:p>
            <a:r>
              <a:rPr lang="en-US" dirty="0" smtClean="0"/>
              <a:t>Building material was also found to be associated with the risk to tuberculosis. </a:t>
            </a:r>
          </a:p>
          <a:p>
            <a:endParaRPr lang="en-US" dirty="0"/>
          </a:p>
        </p:txBody>
      </p:sp>
    </p:spTree>
    <p:extLst>
      <p:ext uri="{BB962C8B-B14F-4D97-AF65-F5344CB8AC3E}">
        <p14:creationId xmlns:p14="http://schemas.microsoft.com/office/powerpoint/2010/main" val="248742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a:bodyPr>
          <a:lstStyle/>
          <a:p>
            <a:r>
              <a:rPr lang="en-US" dirty="0" smtClean="0"/>
              <a:t>Kirk, M. D., </a:t>
            </a:r>
            <a:r>
              <a:rPr lang="en-US" dirty="0" err="1" smtClean="0"/>
              <a:t>Pires</a:t>
            </a:r>
            <a:r>
              <a:rPr lang="en-US" dirty="0" smtClean="0"/>
              <a:t>, S. M., Black, R. E., </a:t>
            </a:r>
            <a:r>
              <a:rPr lang="en-US" dirty="0" err="1" smtClean="0"/>
              <a:t>Caipo</a:t>
            </a:r>
            <a:r>
              <a:rPr lang="en-US" dirty="0" smtClean="0"/>
              <a:t>, M., Crump, J. A., </a:t>
            </a:r>
            <a:r>
              <a:rPr lang="en-US" dirty="0" err="1" smtClean="0"/>
              <a:t>Devleesschauwer</a:t>
            </a:r>
            <a:r>
              <a:rPr lang="en-US" dirty="0" smtClean="0"/>
              <a:t>, B., … Angulo, F. J. (2015). World Health Organization Estimates of the Global and Regional Disease Burden of 22 Foodborne Bacterial, Protozoal, and Viral Diseases, 2010: A Data Synthesis. PLOS Medicine, 12(12), e1001921. doi:10.1371/journal.pmed.1001921</a:t>
            </a:r>
          </a:p>
          <a:p>
            <a:r>
              <a:rPr lang="en-US" dirty="0" smtClean="0"/>
              <a:t>Lakshmi Singh, A., &amp; Jamal, S. (2012). Unhealthy Cooking and Prevalence of Tuberculosis in Indian Women: A Case Study. Journal of Environmental Protection, 03(07), 648-656. doi:10.4236/jep.2012.37078</a:t>
            </a:r>
          </a:p>
          <a:p>
            <a:r>
              <a:rPr lang="en-US" dirty="0" err="1" smtClean="0"/>
              <a:t>Tripathy</a:t>
            </a:r>
            <a:r>
              <a:rPr lang="en-US" dirty="0" smtClean="0"/>
              <a:t>, S., &amp; </a:t>
            </a:r>
            <a:r>
              <a:rPr lang="en-US" dirty="0" err="1" smtClean="0"/>
              <a:t>Tripathy</a:t>
            </a:r>
            <a:r>
              <a:rPr lang="en-US" dirty="0" smtClean="0"/>
              <a:t>, (. (2015). Chapter-13 Genital Tuberculosis: Epidemiology, Signs and Symptoms. Tuberculosis Manual for Obstetricians &amp; Gynecologists, 155-170. doi:10.5005/</a:t>
            </a:r>
            <a:r>
              <a:rPr lang="en-US" dirty="0" err="1" smtClean="0"/>
              <a:t>jp</a:t>
            </a:r>
            <a:r>
              <a:rPr lang="en-US" dirty="0" smtClean="0"/>
              <a:t>/books/12514_14</a:t>
            </a:r>
          </a:p>
          <a:p>
            <a:endParaRPr lang="en-US" dirty="0"/>
          </a:p>
        </p:txBody>
      </p:sp>
    </p:spTree>
    <p:extLst>
      <p:ext uri="{BB962C8B-B14F-4D97-AF65-F5344CB8AC3E}">
        <p14:creationId xmlns:p14="http://schemas.microsoft.com/office/powerpoint/2010/main" val="1878302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528</Words>
  <Application>Microsoft Office PowerPoint</Application>
  <PresentationFormat>Custom</PresentationFormat>
  <Paragraphs>29</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Tuberculosis </vt:lpstr>
      <vt:lpstr>Introduction</vt:lpstr>
      <vt:lpstr>Statistics </vt:lpstr>
      <vt:lpstr>Indian Women</vt:lpstr>
      <vt:lpstr>References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Elias Ndoro</dc:creator>
  <cp:lastModifiedBy>vini</cp:lastModifiedBy>
  <cp:revision>19</cp:revision>
  <dcterms:created xsi:type="dcterms:W3CDTF">2017-11-21T15:58:06Z</dcterms:created>
  <dcterms:modified xsi:type="dcterms:W3CDTF">2017-11-22T07:53:00Z</dcterms:modified>
</cp:coreProperties>
</file>