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3"/>
  </p:notesMasterIdLst>
  <p:sldIdLst>
    <p:sldId id="267"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0" autoAdjust="0"/>
    <p:restoredTop sz="86356" autoAdjust="0"/>
  </p:normalViewPr>
  <p:slideViewPr>
    <p:cSldViewPr>
      <p:cViewPr varScale="1">
        <p:scale>
          <a:sx n="63" d="100"/>
          <a:sy n="63" d="100"/>
        </p:scale>
        <p:origin x="95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2C8391-42BE-461F-82AD-882D641A6524}" type="datetimeFigureOut">
              <a:rPr lang="en-US" smtClean="0"/>
              <a:t>5/21/2020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8FD6E9-9E19-40F0-BBE9-05571097C4C5}" type="slidenum">
              <a:rPr lang="en-US" smtClean="0"/>
              <a:t>‹#›</a:t>
            </a:fld>
            <a:endParaRPr lang="en-US"/>
          </a:p>
        </p:txBody>
      </p:sp>
    </p:spTree>
    <p:extLst>
      <p:ext uri="{BB962C8B-B14F-4D97-AF65-F5344CB8AC3E}">
        <p14:creationId xmlns:p14="http://schemas.microsoft.com/office/powerpoint/2010/main" val="2088569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I would like to welcome you to this presentation on policy proposal for managing the efficiency of the</a:t>
            </a:r>
            <a:r>
              <a:rPr lang="en-US" baseline="0" dirty="0" smtClean="0"/>
              <a:t> employees. This presentation is prepared to bring to your attention a policy proposal that will lead to improvement of the employees service delivery. As stakeholders in this company, it will provide you with all the information required for the intended objectives to be achieved. We will discuss what the policy entails and also your roles in the implementation of the policy.</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1</a:t>
            </a:fld>
            <a:endParaRPr lang="en-US"/>
          </a:p>
        </p:txBody>
      </p:sp>
    </p:spTree>
    <p:extLst>
      <p:ext uri="{BB962C8B-B14F-4D97-AF65-F5344CB8AC3E}">
        <p14:creationId xmlns:p14="http://schemas.microsoft.com/office/powerpoint/2010/main" val="4253282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outline of our presentation. We shall expound more on the features of the policy and the reasons why the policy is necessary in this company. We shall also go through the procedures to be followed</a:t>
            </a:r>
            <a:r>
              <a:rPr lang="en-US" baseline="0" dirty="0" smtClean="0"/>
              <a:t> in implementing the policy and any issues that are likely to affect the changes of strategies. Finally we shall discuss the what roles you as stakeholders will </a:t>
            </a:r>
            <a:r>
              <a:rPr lang="en-US" baseline="0" dirty="0" err="1" smtClean="0"/>
              <a:t>perfom</a:t>
            </a:r>
            <a:r>
              <a:rPr lang="en-US" baseline="0" dirty="0" smtClean="0"/>
              <a:t> in this process.</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2</a:t>
            </a:fld>
            <a:endParaRPr lang="en-US"/>
          </a:p>
        </p:txBody>
      </p:sp>
    </p:spTree>
    <p:extLst>
      <p:ext uri="{BB962C8B-B14F-4D97-AF65-F5344CB8AC3E}">
        <p14:creationId xmlns:p14="http://schemas.microsoft.com/office/powerpoint/2010/main" val="3830341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guidelines that have been proposed are in line with the state and</a:t>
            </a:r>
            <a:r>
              <a:rPr lang="en-US" baseline="0" dirty="0" smtClean="0"/>
              <a:t> federal laws. The labor laws allows for implementation of any strategies that have undergone all the negotiations between all the stakeholders affected by the policy. According to the by laws this company the procedures of preparing this draft has been followed to the latter. We also as </a:t>
            </a:r>
            <a:r>
              <a:rPr lang="en-US" baseline="0" dirty="0" err="1" smtClean="0"/>
              <a:t>acompany</a:t>
            </a:r>
            <a:r>
              <a:rPr lang="en-US" baseline="0" dirty="0" smtClean="0"/>
              <a:t> are intending to set up an evaluation committee that will oversee the realization of the objectives of this policy annually and make recommendations. To comply with the guidelines of this company, there will be sensitization of the staff and briefing of the welfare department so that their opinions may be considered. The company will introduce </a:t>
            </a:r>
            <a:r>
              <a:rPr lang="en-US" baseline="0" dirty="0" err="1" smtClean="0"/>
              <a:t>perfomance</a:t>
            </a:r>
            <a:r>
              <a:rPr lang="en-US" baseline="0" dirty="0" smtClean="0"/>
              <a:t> contract to be signed by all employees in this company as well as offering in training of the employees to improve their skills. We also suggest introduction of incentives to motivate the employees as well as reducing the workload to promote effectiveness.</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3</a:t>
            </a:fld>
            <a:endParaRPr lang="en-US"/>
          </a:p>
        </p:txBody>
      </p:sp>
    </p:spTree>
    <p:extLst>
      <p:ext uri="{BB962C8B-B14F-4D97-AF65-F5344CB8AC3E}">
        <p14:creationId xmlns:p14="http://schemas.microsoft.com/office/powerpoint/2010/main" val="982550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cost</a:t>
            </a:r>
            <a:r>
              <a:rPr lang="en-US" baseline="0" dirty="0" smtClean="0"/>
              <a:t> of production is the key determinant of profit in any organization and the objective is to keep it at the lowest level. Nooteboom, B. (1986) argues that  inefficiency of employees hits the company hard due to increased time of production, and use of extra resources. The labor production in this company according to annual report has shown a decline and hence the reduction of profit margin. The policies will work to correct this error by creating a more motivated workforce for the benefit of this organization and its stakeholders.</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4</a:t>
            </a:fld>
            <a:endParaRPr lang="en-US"/>
          </a:p>
        </p:txBody>
      </p:sp>
    </p:spTree>
    <p:extLst>
      <p:ext uri="{BB962C8B-B14F-4D97-AF65-F5344CB8AC3E}">
        <p14:creationId xmlns:p14="http://schemas.microsoft.com/office/powerpoint/2010/main" val="1601440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very important that we mark the parties who will be actively involved in the implementation of the policy. This will enable us to know what their aspirations and challenges that they would face in the process of meeting the requirements. The officers responsible for selling and market the products we produce are critical in this policy, financial analysts and the casual workers who analyze the market trend and identify threats and opportunities. The policy will cater for what is necessary to deliver the maximum production. The head of departments will be very essential in the supervisory roles of ensuring the </a:t>
            </a:r>
            <a:r>
              <a:rPr lang="en-US" baseline="0" dirty="0" err="1" smtClean="0"/>
              <a:t>perfomance</a:t>
            </a:r>
            <a:r>
              <a:rPr lang="en-US" baseline="0" dirty="0" smtClean="0"/>
              <a:t> contract demands are met. The board with their role in decision making regarding financial allocation will be involved in the weighing of the policy finances.</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5</a:t>
            </a:fld>
            <a:endParaRPr lang="en-US"/>
          </a:p>
        </p:txBody>
      </p:sp>
    </p:spTree>
    <p:extLst>
      <p:ext uri="{BB962C8B-B14F-4D97-AF65-F5344CB8AC3E}">
        <p14:creationId xmlns:p14="http://schemas.microsoft.com/office/powerpoint/2010/main" val="4139252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Unlike currently where the board employs with only</a:t>
            </a:r>
            <a:r>
              <a:rPr lang="en-US" baseline="0" dirty="0" smtClean="0"/>
              <a:t> a job description. The proposed change will ensure that every employee agrees to deliver up to a certain minimum. The goals and expectation is well sate and supervised by the heads of departments. The contracts will be based on the skills and job description of the employee so that it can be in line with their ability. Bryson, A.,et al (2006) if the employee does not meet the bargain of their contract it is subject to termination or surcharging. The department may propose actions to the management if there is any discrepancy with the contract.</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6</a:t>
            </a:fld>
            <a:endParaRPr lang="en-US"/>
          </a:p>
        </p:txBody>
      </p:sp>
    </p:spTree>
    <p:extLst>
      <p:ext uri="{BB962C8B-B14F-4D97-AF65-F5344CB8AC3E}">
        <p14:creationId xmlns:p14="http://schemas.microsoft.com/office/powerpoint/2010/main" val="2278912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intend to organize a program</a:t>
            </a:r>
            <a:r>
              <a:rPr lang="en-US" baseline="0" dirty="0" smtClean="0"/>
              <a:t> to develop the skills and abilities of the employees through in training. There can be training through seminars and workshops so that the employees can be able to be better and get exposed to the new ways of doing things. We can keep our employees behind the desk for life and expect to get the best out of them. The board will consider offering them day offs to those enrolled in postgraduate programs.  We also propose introduction of incentives or rewards on a merit based system to motivate our labor force. This can be achieved through awarding of the employee of the month through a scoring sheet to be prepared by the head of departments. Incentives can either be in terms of money or in kind, such as taking employees for teambuilding and recreation activities to reward improved performance.</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7</a:t>
            </a:fld>
            <a:endParaRPr lang="en-US"/>
          </a:p>
        </p:txBody>
      </p:sp>
    </p:spTree>
    <p:extLst>
      <p:ext uri="{BB962C8B-B14F-4D97-AF65-F5344CB8AC3E}">
        <p14:creationId xmlns:p14="http://schemas.microsoft.com/office/powerpoint/2010/main" val="1411174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a:t>
            </a:r>
            <a:r>
              <a:rPr lang="en-US" baseline="0" dirty="0" smtClean="0"/>
              <a:t> there might be issues that will arise hindering implementation of these programs and its important to be aware of them so that a counter plan can be made (Kadir, M. A et al 2005).</a:t>
            </a:r>
          </a:p>
          <a:p>
            <a:r>
              <a:rPr lang="en-US" baseline="0" dirty="0" smtClean="0"/>
              <a:t>Some employees may term the contract as harsh legal binding but we propose the employees be encouraged to consider their lawyers before signing the contract. The board may also arrange a sensitization program to train employees about contract employment. We also suggest that board hires a new office of performance enhancement to psychologically provoke employees to perform beyond their limits. Heads of department will be required to regularly update the records regarding accomplishments of each employee to ensure the records are up to date.</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8</a:t>
            </a:fld>
            <a:endParaRPr lang="en-US"/>
          </a:p>
        </p:txBody>
      </p:sp>
    </p:spTree>
    <p:extLst>
      <p:ext uri="{BB962C8B-B14F-4D97-AF65-F5344CB8AC3E}">
        <p14:creationId xmlns:p14="http://schemas.microsoft.com/office/powerpoint/2010/main" val="3692175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stakeholders in this company however must work unanimously to ensure that there is a culture of goodwill across all departments. The spirit of improving this efficiency must be a co-ordinated effort from the board to the lowest employee. The board will ensure that all programs use the allocated money and no fund cannot be allocated. We also suggest a system of getting the feedback of a client after being served by any of our employee. The evaluation committee will propose any area of concern to the board and recommend necessary actions (Parand, et al 2014). </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9</a:t>
            </a:fld>
            <a:endParaRPr lang="en-US"/>
          </a:p>
        </p:txBody>
      </p:sp>
    </p:spTree>
    <p:extLst>
      <p:ext uri="{BB962C8B-B14F-4D97-AF65-F5344CB8AC3E}">
        <p14:creationId xmlns:p14="http://schemas.microsoft.com/office/powerpoint/2010/main" val="4292096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these strategies are aimed at ensuring that there are improvements in the overall performance of the company. We expect to see more changes with regard to the culture of hard work and commitment to the success of the company. The profit margin is expected to improve by 7% every year if these strategies are applied. We also expect to see new clients as the culture of customer satisfaction will attract new </a:t>
            </a:r>
            <a:r>
              <a:rPr lang="en-US" baseline="0" smtClean="0"/>
              <a:t>for investments.</a:t>
            </a:r>
            <a:endParaRPr lang="en-US" dirty="0"/>
          </a:p>
        </p:txBody>
      </p:sp>
      <p:sp>
        <p:nvSpPr>
          <p:cNvPr id="4" name="Slide Number Placeholder 3"/>
          <p:cNvSpPr>
            <a:spLocks noGrp="1"/>
          </p:cNvSpPr>
          <p:nvPr>
            <p:ph type="sldNum" sz="quarter" idx="10"/>
          </p:nvPr>
        </p:nvSpPr>
        <p:spPr/>
        <p:txBody>
          <a:bodyPr/>
          <a:lstStyle/>
          <a:p>
            <a:fld id="{758FD6E9-9E19-40F0-BBE9-05571097C4C5}" type="slidenum">
              <a:rPr lang="en-US" smtClean="0"/>
              <a:t>10</a:t>
            </a:fld>
            <a:endParaRPr lang="en-US"/>
          </a:p>
        </p:txBody>
      </p:sp>
    </p:spTree>
    <p:extLst>
      <p:ext uri="{BB962C8B-B14F-4D97-AF65-F5344CB8AC3E}">
        <p14:creationId xmlns:p14="http://schemas.microsoft.com/office/powerpoint/2010/main" val="808973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619342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03187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118425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1830BCA-2C83-44F6-A3CB-AB161EA743C9}" type="datetimeFigureOut">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161544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1830BCA-2C83-44F6-A3CB-AB161EA743C9}" type="datetimeFigureOut">
              <a:rPr lang="en-US" smtClean="0"/>
              <a:t>5/21/2020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4232297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1830BCA-2C83-44F6-A3CB-AB161EA743C9}" type="datetimeFigureOut">
              <a:rPr lang="en-US" smtClean="0"/>
              <a:t>5/21/2020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654087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30BCA-2C83-44F6-A3CB-AB161EA743C9}" type="datetimeFigureOut">
              <a:rPr lang="en-US" smtClean="0"/>
              <a:t>5/21/2020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32673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1830BCA-2C83-44F6-A3CB-AB161EA743C9}" type="datetimeFigureOut">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128489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1830BCA-2C83-44F6-A3CB-AB161EA743C9}" type="datetimeFigureOut">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54520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051667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671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1020327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6629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2602880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3340463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830BCA-2C83-44F6-A3CB-AB161EA743C9}" type="datetimeFigureOut">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A59B63-9CEE-476C-9793-E2BAAB5FE64F}" type="slidenum">
              <a:rPr lang="en-US" smtClean="0"/>
              <a:t>‹#›</a:t>
            </a:fld>
            <a:endParaRPr lang="en-US"/>
          </a:p>
        </p:txBody>
      </p:sp>
    </p:spTree>
    <p:extLst>
      <p:ext uri="{BB962C8B-B14F-4D97-AF65-F5344CB8AC3E}">
        <p14:creationId xmlns:p14="http://schemas.microsoft.com/office/powerpoint/2010/main" val="1317248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830BCA-2C83-44F6-A3CB-AB161EA743C9}" type="datetimeFigureOut">
              <a:rPr lang="en-US" smtClean="0"/>
              <a:t>5/21/2020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5A59B63-9CEE-476C-9793-E2BAAB5FE64F}" type="slidenum">
              <a:rPr lang="en-US" smtClean="0"/>
              <a:t>‹#›</a:t>
            </a:fld>
            <a:endParaRPr lang="en-US"/>
          </a:p>
        </p:txBody>
      </p:sp>
    </p:spTree>
    <p:extLst>
      <p:ext uri="{BB962C8B-B14F-4D97-AF65-F5344CB8AC3E}">
        <p14:creationId xmlns:p14="http://schemas.microsoft.com/office/powerpoint/2010/main" val="423023210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dx.doi.org/10.1136/bmjopen-2014-00505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0"/>
            <a:ext cx="8229600" cy="5257800"/>
          </a:xfrm>
        </p:spPr>
        <p:txBody>
          <a:bodyPr>
            <a:normAutofit/>
          </a:bodyPr>
          <a:lstStyle/>
          <a:p>
            <a:pPr algn="ctr"/>
            <a:r>
              <a:rPr lang="en-US" dirty="0" smtClean="0">
                <a:latin typeface="Arial" pitchFamily="34" charset="0"/>
                <a:cs typeface="Arial" pitchFamily="34" charset="0"/>
              </a:rPr>
              <a:t>Policy proposal presentation</a:t>
            </a:r>
            <a:br>
              <a:rPr lang="en-US" dirty="0" smtClean="0">
                <a:latin typeface="Arial" pitchFamily="34" charset="0"/>
                <a:cs typeface="Arial" pitchFamily="34" charset="0"/>
              </a:rPr>
            </a:br>
            <a:r>
              <a:rPr lang="en-US" dirty="0" smtClean="0">
                <a:latin typeface="Arial" pitchFamily="34" charset="0"/>
                <a:cs typeface="Arial" pitchFamily="34" charset="0"/>
              </a:rPr>
              <a:t>student’s name;</a:t>
            </a:r>
            <a:br>
              <a:rPr lang="en-US" dirty="0" smtClean="0">
                <a:latin typeface="Arial" pitchFamily="34" charset="0"/>
                <a:cs typeface="Arial" pitchFamily="34" charset="0"/>
              </a:rPr>
            </a:br>
            <a:r>
              <a:rPr lang="en-US" dirty="0" smtClean="0">
                <a:latin typeface="Arial" pitchFamily="34" charset="0"/>
                <a:cs typeface="Arial" pitchFamily="34" charset="0"/>
              </a:rPr>
              <a:t>labor law and policy</a:t>
            </a:r>
            <a:br>
              <a:rPr lang="en-US" dirty="0" smtClean="0">
                <a:latin typeface="Arial" pitchFamily="34" charset="0"/>
                <a:cs typeface="Arial" pitchFamily="34" charset="0"/>
              </a:rPr>
            </a:br>
            <a:r>
              <a:rPr lang="en-US" dirty="0" smtClean="0">
                <a:latin typeface="Arial" pitchFamily="34" charset="0"/>
                <a:cs typeface="Arial" pitchFamily="34" charset="0"/>
              </a:rPr>
              <a:t>Date</a:t>
            </a:r>
            <a:r>
              <a:rPr lang="en-US" dirty="0" smtClean="0"/>
              <a:t>.</a:t>
            </a:r>
            <a:endParaRPr lang="en-US" dirty="0"/>
          </a:p>
        </p:txBody>
      </p:sp>
    </p:spTree>
    <p:extLst>
      <p:ext uri="{BB962C8B-B14F-4D97-AF65-F5344CB8AC3E}">
        <p14:creationId xmlns:p14="http://schemas.microsoft.com/office/powerpoint/2010/main" val="2108147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outline.</a:t>
            </a:r>
            <a:endParaRPr lang="en-US" dirty="0"/>
          </a:p>
        </p:txBody>
      </p:sp>
      <p:sp>
        <p:nvSpPr>
          <p:cNvPr id="3" name="Content Placeholder 2"/>
          <p:cNvSpPr>
            <a:spLocks noGrp="1"/>
          </p:cNvSpPr>
          <p:nvPr>
            <p:ph idx="1"/>
          </p:nvPr>
        </p:nvSpPr>
        <p:spPr/>
        <p:txBody>
          <a:bodyPr/>
          <a:lstStyle/>
          <a:p>
            <a:r>
              <a:rPr lang="en-US" dirty="0" smtClean="0"/>
              <a:t>Policy on managing efficiency of employees.</a:t>
            </a:r>
          </a:p>
          <a:p>
            <a:r>
              <a:rPr lang="en-US" dirty="0" smtClean="0"/>
              <a:t>Why there is need for the policy.</a:t>
            </a:r>
          </a:p>
          <a:p>
            <a:r>
              <a:rPr lang="en-US" dirty="0" smtClean="0"/>
              <a:t>Scope of the policy.</a:t>
            </a:r>
          </a:p>
          <a:p>
            <a:r>
              <a:rPr lang="en-US" dirty="0" smtClean="0"/>
              <a:t>strategies to improve employee efficiency.</a:t>
            </a:r>
          </a:p>
          <a:p>
            <a:r>
              <a:rPr lang="en-US" dirty="0" smtClean="0"/>
              <a:t>Issues within the application of the strategies</a:t>
            </a:r>
          </a:p>
          <a:p>
            <a:r>
              <a:rPr lang="en-US" dirty="0" smtClean="0"/>
              <a:t>Participation of stakeholders.</a:t>
            </a:r>
          </a:p>
          <a:p>
            <a:endParaRPr lang="en-US" dirty="0"/>
          </a:p>
        </p:txBody>
      </p:sp>
    </p:spTree>
    <p:extLst>
      <p:ext uri="{BB962C8B-B14F-4D97-AF65-F5344CB8AC3E}">
        <p14:creationId xmlns:p14="http://schemas.microsoft.com/office/powerpoint/2010/main" val="318318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Policy on managing efficiency of employees.</a:t>
            </a:r>
            <a:endParaRPr lang="en-US" dirty="0"/>
          </a:p>
        </p:txBody>
      </p:sp>
      <p:sp>
        <p:nvSpPr>
          <p:cNvPr id="3" name="Content Placeholder 2"/>
          <p:cNvSpPr>
            <a:spLocks noGrp="1"/>
          </p:cNvSpPr>
          <p:nvPr>
            <p:ph idx="1"/>
          </p:nvPr>
        </p:nvSpPr>
        <p:spPr/>
        <p:txBody>
          <a:bodyPr/>
          <a:lstStyle/>
          <a:p>
            <a:r>
              <a:rPr lang="en-US" dirty="0" smtClean="0"/>
              <a:t>Signing of performance contract.</a:t>
            </a:r>
          </a:p>
          <a:p>
            <a:r>
              <a:rPr lang="en-US" dirty="0" smtClean="0"/>
              <a:t>Keep goals clear and focused.</a:t>
            </a:r>
          </a:p>
          <a:p>
            <a:r>
              <a:rPr lang="en-US" dirty="0" smtClean="0"/>
              <a:t>Train and develop </a:t>
            </a:r>
            <a:r>
              <a:rPr lang="en-US" dirty="0"/>
              <a:t>employees, Kirkpatrick, D. L. (2006). </a:t>
            </a:r>
            <a:endParaRPr lang="en-US" dirty="0" smtClean="0"/>
          </a:p>
          <a:p>
            <a:r>
              <a:rPr lang="en-US" dirty="0" smtClean="0"/>
              <a:t>Introduction of incentives to employees.</a:t>
            </a:r>
          </a:p>
          <a:p>
            <a:r>
              <a:rPr lang="en-US" dirty="0" smtClean="0"/>
              <a:t>Removing the excess.</a:t>
            </a:r>
          </a:p>
          <a:p>
            <a:pPr marL="0" indent="0">
              <a:buNone/>
            </a:pPr>
            <a:endParaRPr lang="en-US" dirty="0" smtClean="0"/>
          </a:p>
        </p:txBody>
      </p:sp>
    </p:spTree>
    <p:extLst>
      <p:ext uri="{BB962C8B-B14F-4D97-AF65-F5344CB8AC3E}">
        <p14:creationId xmlns:p14="http://schemas.microsoft.com/office/powerpoint/2010/main" val="320905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the policy.</a:t>
            </a:r>
            <a:endParaRPr lang="en-US" dirty="0"/>
          </a:p>
        </p:txBody>
      </p:sp>
      <p:sp>
        <p:nvSpPr>
          <p:cNvPr id="3" name="Content Placeholder 2"/>
          <p:cNvSpPr>
            <a:spLocks noGrp="1"/>
          </p:cNvSpPr>
          <p:nvPr>
            <p:ph idx="1"/>
          </p:nvPr>
        </p:nvSpPr>
        <p:spPr/>
        <p:txBody>
          <a:bodyPr/>
          <a:lstStyle/>
          <a:p>
            <a:r>
              <a:rPr lang="en-US" dirty="0" smtClean="0"/>
              <a:t>Reduced labor production between 2017 and 2019 by 60%.</a:t>
            </a:r>
          </a:p>
          <a:p>
            <a:r>
              <a:rPr lang="en-US" dirty="0" smtClean="0"/>
              <a:t>Low supply of labor increases the cost of production.</a:t>
            </a:r>
          </a:p>
          <a:p>
            <a:r>
              <a:rPr lang="en-US" dirty="0" smtClean="0"/>
              <a:t>Employees are the critical resources of the company.</a:t>
            </a:r>
          </a:p>
          <a:p>
            <a:r>
              <a:rPr lang="en-US" dirty="0" smtClean="0"/>
              <a:t>Quality labor production increases the profit margin, Nooteboom</a:t>
            </a:r>
            <a:r>
              <a:rPr lang="en-US" dirty="0"/>
              <a:t>, B. (1986</a:t>
            </a:r>
            <a:r>
              <a:rPr lang="en-US" dirty="0" smtClean="0"/>
              <a:t>).</a:t>
            </a:r>
            <a:endParaRPr lang="en-US" dirty="0"/>
          </a:p>
        </p:txBody>
      </p:sp>
    </p:spTree>
    <p:extLst>
      <p:ext uri="{BB962C8B-B14F-4D97-AF65-F5344CB8AC3E}">
        <p14:creationId xmlns:p14="http://schemas.microsoft.com/office/powerpoint/2010/main" val="204136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the policy.</a:t>
            </a:r>
            <a:endParaRPr lang="en-US" dirty="0"/>
          </a:p>
        </p:txBody>
      </p:sp>
      <p:sp>
        <p:nvSpPr>
          <p:cNvPr id="3" name="Content Placeholder 2"/>
          <p:cNvSpPr>
            <a:spLocks noGrp="1"/>
          </p:cNvSpPr>
          <p:nvPr>
            <p:ph idx="1"/>
          </p:nvPr>
        </p:nvSpPr>
        <p:spPr/>
        <p:txBody>
          <a:bodyPr/>
          <a:lstStyle/>
          <a:p>
            <a:pPr marL="0" indent="0">
              <a:buNone/>
            </a:pPr>
            <a:r>
              <a:rPr lang="en-US" dirty="0" smtClean="0"/>
              <a:t>Sales and marketing officials.</a:t>
            </a:r>
          </a:p>
          <a:p>
            <a:pPr marL="0" indent="0">
              <a:buNone/>
            </a:pPr>
            <a:r>
              <a:rPr lang="en-US" dirty="0" smtClean="0"/>
              <a:t>Financial analysts.</a:t>
            </a:r>
          </a:p>
          <a:p>
            <a:pPr marL="0" indent="0">
              <a:buNone/>
            </a:pPr>
            <a:r>
              <a:rPr lang="en-US" dirty="0" smtClean="0"/>
              <a:t>Board</a:t>
            </a:r>
          </a:p>
          <a:p>
            <a:pPr marL="0" indent="0">
              <a:buNone/>
            </a:pPr>
            <a:r>
              <a:rPr lang="en-US" dirty="0" smtClean="0"/>
              <a:t>Head of departments.</a:t>
            </a:r>
          </a:p>
          <a:p>
            <a:pPr marL="0" indent="0">
              <a:buNone/>
            </a:pPr>
            <a:r>
              <a:rPr lang="en-US" dirty="0" smtClean="0"/>
              <a:t>Casual workers.</a:t>
            </a:r>
          </a:p>
          <a:p>
            <a:pPr marL="0" indent="0">
              <a:buNone/>
            </a:pPr>
            <a:endParaRPr lang="en-US" dirty="0" smtClean="0"/>
          </a:p>
          <a:p>
            <a:endParaRPr lang="en-US" dirty="0"/>
          </a:p>
        </p:txBody>
      </p:sp>
    </p:spTree>
    <p:extLst>
      <p:ext uri="{BB962C8B-B14F-4D97-AF65-F5344CB8AC3E}">
        <p14:creationId xmlns:p14="http://schemas.microsoft.com/office/powerpoint/2010/main" val="72460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Strategies to improve employees efficiency.(1)</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Signing of performance contract.</a:t>
            </a:r>
          </a:p>
          <a:p>
            <a:pPr marL="0" indent="0">
              <a:buNone/>
            </a:pPr>
            <a:r>
              <a:rPr lang="en-US" dirty="0"/>
              <a:t> </a:t>
            </a:r>
            <a:r>
              <a:rPr lang="en-US" dirty="0" smtClean="0"/>
              <a:t>         it is a signed agreement between the employer and employee</a:t>
            </a:r>
            <a:r>
              <a:rPr lang="en-US" dirty="0"/>
              <a:t> </a:t>
            </a:r>
            <a:r>
              <a:rPr lang="en-US" dirty="0" smtClean="0"/>
              <a:t>(Bryson</a:t>
            </a:r>
            <a:r>
              <a:rPr lang="en-US" dirty="0"/>
              <a:t>, A</a:t>
            </a:r>
            <a:r>
              <a:rPr lang="en-US" dirty="0" smtClean="0"/>
              <a:t>., et al 2006).</a:t>
            </a:r>
          </a:p>
          <a:p>
            <a:pPr marL="0" indent="0">
              <a:buNone/>
            </a:pPr>
            <a:r>
              <a:rPr lang="en-US" dirty="0"/>
              <a:t>	</a:t>
            </a:r>
            <a:r>
              <a:rPr lang="en-US" dirty="0" smtClean="0"/>
              <a:t>it sets standards for the expected minimum production of every employee.</a:t>
            </a:r>
          </a:p>
          <a:p>
            <a:pPr marL="0" indent="0">
              <a:buNone/>
            </a:pPr>
            <a:r>
              <a:rPr lang="en-US" dirty="0" smtClean="0"/>
              <a:t>	determines renewal of contract.</a:t>
            </a:r>
            <a:endParaRPr lang="en-US" dirty="0"/>
          </a:p>
        </p:txBody>
      </p:sp>
    </p:spTree>
    <p:extLst>
      <p:ext uri="{BB962C8B-B14F-4D97-AF65-F5344CB8AC3E}">
        <p14:creationId xmlns:p14="http://schemas.microsoft.com/office/powerpoint/2010/main" val="478597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Strategies to improve employees efficiency(2).</a:t>
            </a:r>
            <a:endParaRPr lang="en-US" dirty="0"/>
          </a:p>
        </p:txBody>
      </p:sp>
      <p:sp>
        <p:nvSpPr>
          <p:cNvPr id="3" name="Content Placeholder 2"/>
          <p:cNvSpPr>
            <a:spLocks noGrp="1"/>
          </p:cNvSpPr>
          <p:nvPr>
            <p:ph idx="1"/>
          </p:nvPr>
        </p:nvSpPr>
        <p:spPr/>
        <p:txBody>
          <a:bodyPr/>
          <a:lstStyle/>
          <a:p>
            <a:pPr marL="0" indent="0">
              <a:buNone/>
            </a:pPr>
            <a:r>
              <a:rPr lang="en-US" dirty="0"/>
              <a:t>2</a:t>
            </a:r>
            <a:r>
              <a:rPr lang="en-US" dirty="0" smtClean="0"/>
              <a:t>.Training and developing employees.</a:t>
            </a:r>
          </a:p>
          <a:p>
            <a:pPr marL="0" indent="0">
              <a:buNone/>
            </a:pPr>
            <a:r>
              <a:rPr lang="en-US" dirty="0" smtClean="0"/>
              <a:t> 	a. sharpens their skills for improvement.</a:t>
            </a:r>
          </a:p>
          <a:p>
            <a:pPr marL="0" indent="0">
              <a:buNone/>
            </a:pPr>
            <a:r>
              <a:rPr lang="en-US" dirty="0" smtClean="0"/>
              <a:t>	b. leads to personal development.</a:t>
            </a:r>
          </a:p>
          <a:p>
            <a:pPr marL="0" indent="0">
              <a:buNone/>
            </a:pPr>
            <a:r>
              <a:rPr lang="en-US" dirty="0" smtClean="0"/>
              <a:t>	c. increases efficiency.</a:t>
            </a:r>
          </a:p>
          <a:p>
            <a:pPr marL="0" indent="0">
              <a:buNone/>
            </a:pPr>
            <a:r>
              <a:rPr lang="en-US" dirty="0"/>
              <a:t> </a:t>
            </a:r>
            <a:r>
              <a:rPr lang="en-US" dirty="0" smtClean="0"/>
              <a:t>3. introduction of incentives to employers. </a:t>
            </a:r>
          </a:p>
          <a:p>
            <a:pPr marL="0" indent="0">
              <a:buNone/>
            </a:pPr>
            <a:r>
              <a:rPr lang="en-US" dirty="0"/>
              <a:t>	</a:t>
            </a:r>
            <a:r>
              <a:rPr lang="en-US" dirty="0" smtClean="0"/>
              <a:t>motivates the workers to go beyond their limits.</a:t>
            </a:r>
            <a:endParaRPr lang="en-US" dirty="0"/>
          </a:p>
        </p:txBody>
      </p:sp>
    </p:spTree>
    <p:extLst>
      <p:ext uri="{BB962C8B-B14F-4D97-AF65-F5344CB8AC3E}">
        <p14:creationId xmlns:p14="http://schemas.microsoft.com/office/powerpoint/2010/main" val="1997976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Issues within application of strategies.</a:t>
            </a:r>
            <a:endParaRPr lang="en-US" dirty="0"/>
          </a:p>
        </p:txBody>
      </p:sp>
      <p:sp>
        <p:nvSpPr>
          <p:cNvPr id="3" name="Content Placeholder 2"/>
          <p:cNvSpPr>
            <a:spLocks noGrp="1"/>
          </p:cNvSpPr>
          <p:nvPr>
            <p:ph idx="1"/>
          </p:nvPr>
        </p:nvSpPr>
        <p:spPr/>
        <p:txBody>
          <a:bodyPr/>
          <a:lstStyle/>
          <a:p>
            <a:r>
              <a:rPr lang="en-US" dirty="0" smtClean="0"/>
              <a:t>Unwillingness of employees to sign the performance contract.</a:t>
            </a:r>
          </a:p>
          <a:p>
            <a:r>
              <a:rPr lang="en-US" dirty="0" smtClean="0"/>
              <a:t>Lack of commitment from </a:t>
            </a:r>
            <a:r>
              <a:rPr lang="en-US" dirty="0"/>
              <a:t>employees, </a:t>
            </a:r>
            <a:r>
              <a:rPr lang="en-US" dirty="0" smtClean="0"/>
              <a:t>(Kadir</a:t>
            </a:r>
            <a:r>
              <a:rPr lang="en-US" dirty="0"/>
              <a:t>, M. </a:t>
            </a:r>
            <a:r>
              <a:rPr lang="en-US" dirty="0" smtClean="0"/>
              <a:t>A et al 2005).</a:t>
            </a:r>
          </a:p>
          <a:p>
            <a:r>
              <a:rPr lang="en-US" dirty="0" smtClean="0"/>
              <a:t>Inefficient employee awarding system. </a:t>
            </a:r>
          </a:p>
          <a:p>
            <a:r>
              <a:rPr lang="en-US" dirty="0" smtClean="0"/>
              <a:t>Poor record keeping of employee performance. </a:t>
            </a:r>
            <a:endParaRPr lang="en-US" dirty="0"/>
          </a:p>
        </p:txBody>
      </p:sp>
    </p:spTree>
    <p:extLst>
      <p:ext uri="{BB962C8B-B14F-4D97-AF65-F5344CB8AC3E}">
        <p14:creationId xmlns:p14="http://schemas.microsoft.com/office/powerpoint/2010/main" val="189349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Participation of stakeholders.</a:t>
            </a:r>
            <a:endParaRPr lang="en-US" dirty="0"/>
          </a:p>
        </p:txBody>
      </p:sp>
      <p:sp>
        <p:nvSpPr>
          <p:cNvPr id="3" name="Content Placeholder 2"/>
          <p:cNvSpPr>
            <a:spLocks noGrp="1"/>
          </p:cNvSpPr>
          <p:nvPr>
            <p:ph idx="1"/>
          </p:nvPr>
        </p:nvSpPr>
        <p:spPr/>
        <p:txBody>
          <a:bodyPr>
            <a:normAutofit/>
          </a:bodyPr>
          <a:lstStyle/>
          <a:p>
            <a:r>
              <a:rPr lang="en-US" dirty="0" smtClean="0"/>
              <a:t>Heads of departments must keep proper records of their employees.</a:t>
            </a:r>
            <a:endParaRPr lang="en-US" dirty="0"/>
          </a:p>
          <a:p>
            <a:r>
              <a:rPr lang="en-US" dirty="0" smtClean="0"/>
              <a:t>Managers to form an evaluation committee to oversee the strategies.</a:t>
            </a:r>
            <a:r>
              <a:rPr lang="fr-FR" dirty="0"/>
              <a:t> (</a:t>
            </a:r>
            <a:r>
              <a:rPr lang="fr-FR" dirty="0" smtClean="0"/>
              <a:t>Parand, et al 2014</a:t>
            </a:r>
            <a:r>
              <a:rPr lang="fr-FR" dirty="0"/>
              <a:t>) </a:t>
            </a:r>
            <a:endParaRPr lang="en-US" dirty="0" smtClean="0"/>
          </a:p>
          <a:p>
            <a:r>
              <a:rPr lang="en-US" dirty="0" smtClean="0"/>
              <a:t>Customers to provide feedback regarding delivery of service.</a:t>
            </a:r>
          </a:p>
          <a:p>
            <a:r>
              <a:rPr lang="en-US" dirty="0" smtClean="0"/>
              <a:t>Board to ensure the processes are transparent and accountable.</a:t>
            </a:r>
          </a:p>
        </p:txBody>
      </p:sp>
    </p:spTree>
    <p:extLst>
      <p:ext uri="{BB962C8B-B14F-4D97-AF65-F5344CB8AC3E}">
        <p14:creationId xmlns:p14="http://schemas.microsoft.com/office/powerpoint/2010/main" val="758810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Estimated outcomes.</a:t>
            </a:r>
            <a:endParaRPr lang="en-US" dirty="0"/>
          </a:p>
        </p:txBody>
      </p:sp>
      <p:sp>
        <p:nvSpPr>
          <p:cNvPr id="3" name="Content Placeholder 2"/>
          <p:cNvSpPr>
            <a:spLocks noGrp="1"/>
          </p:cNvSpPr>
          <p:nvPr>
            <p:ph idx="1"/>
          </p:nvPr>
        </p:nvSpPr>
        <p:spPr/>
        <p:txBody>
          <a:bodyPr/>
          <a:lstStyle/>
          <a:p>
            <a:r>
              <a:rPr lang="en-US" dirty="0" smtClean="0"/>
              <a:t>Overall improvement in labor production.</a:t>
            </a:r>
          </a:p>
          <a:p>
            <a:r>
              <a:rPr lang="en-US" dirty="0" smtClean="0"/>
              <a:t>Increased customer satisfaction.</a:t>
            </a:r>
          </a:p>
          <a:p>
            <a:r>
              <a:rPr lang="en-US" dirty="0" smtClean="0"/>
              <a:t>Increase in profit margin.</a:t>
            </a:r>
          </a:p>
          <a:p>
            <a:r>
              <a:rPr lang="en-US" dirty="0" smtClean="0"/>
              <a:t>Improvement of relationship in the work place.</a:t>
            </a:r>
            <a:endParaRPr lang="en-US" dirty="0"/>
          </a:p>
        </p:txBody>
      </p:sp>
    </p:spTree>
    <p:extLst>
      <p:ext uri="{BB962C8B-B14F-4D97-AF65-F5344CB8AC3E}">
        <p14:creationId xmlns:p14="http://schemas.microsoft.com/office/powerpoint/2010/main" val="2453335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sz="1400" dirty="0"/>
              <a:t>  Parand, A., Dopson, S., Renz, A., &amp; Vincent, C. (2014). The role of hospital managers in quality and patient safety: A systematic review. BMJ Open, 4(9). </a:t>
            </a:r>
            <a:r>
              <a:rPr lang="en-US" sz="1400" dirty="0">
                <a:hlinkClick r:id="rId2"/>
              </a:rPr>
              <a:t>http://</a:t>
            </a:r>
            <a:r>
              <a:rPr lang="en-US" sz="1400" dirty="0" smtClean="0">
                <a:hlinkClick r:id="rId2"/>
              </a:rPr>
              <a:t>dx.doi.org/10.1136/bmjopen-2014-005055</a:t>
            </a:r>
            <a:endParaRPr lang="en-US" sz="1400" dirty="0" smtClean="0"/>
          </a:p>
          <a:p>
            <a:r>
              <a:rPr lang="en-US" sz="1400" dirty="0"/>
              <a:t>Kirkpatrick, D. L. (2006). Improving employee performance through appraisal and coaching. Amacom Books</a:t>
            </a:r>
            <a:r>
              <a:rPr lang="en-US" sz="1400" dirty="0" smtClean="0"/>
              <a:t>.</a:t>
            </a:r>
          </a:p>
          <a:p>
            <a:r>
              <a:rPr lang="en-US" sz="1400" dirty="0"/>
              <a:t>McAfee, R. B., &amp; Champagne, P. J. (1993). Performance management: A strategy for improving employee performance and productivity. Journal of Managerial Psychology</a:t>
            </a:r>
            <a:r>
              <a:rPr lang="en-US" sz="1400" dirty="0" smtClean="0"/>
              <a:t>.</a:t>
            </a:r>
          </a:p>
          <a:p>
            <a:r>
              <a:rPr lang="en-US" sz="1400" dirty="0"/>
              <a:t>Bryson, A., Charlwood, A., &amp; Forth, J. (2006). Worker voice, managerial response and </a:t>
            </a:r>
            <a:r>
              <a:rPr lang="en-US" sz="1400" dirty="0" err="1"/>
              <a:t>labour</a:t>
            </a:r>
            <a:r>
              <a:rPr lang="en-US" sz="1400" dirty="0"/>
              <a:t> productivity: An empirical investigation. Industrial Relations Journal, 37(5), 438-455</a:t>
            </a:r>
            <a:r>
              <a:rPr lang="en-US" sz="1400" dirty="0" smtClean="0"/>
              <a:t>.</a:t>
            </a:r>
          </a:p>
          <a:p>
            <a:r>
              <a:rPr lang="en-US" sz="1400" dirty="0"/>
              <a:t>Kadir, M. A., Lee, W. P., </a:t>
            </a:r>
            <a:r>
              <a:rPr lang="en-US" sz="1400" dirty="0" err="1"/>
              <a:t>Jaafar</a:t>
            </a:r>
            <a:r>
              <a:rPr lang="en-US" sz="1400" dirty="0"/>
              <a:t>, M. S., </a:t>
            </a:r>
            <a:r>
              <a:rPr lang="en-US" sz="1400" dirty="0" err="1"/>
              <a:t>Sapuan</a:t>
            </a:r>
            <a:r>
              <a:rPr lang="en-US" sz="1400" dirty="0"/>
              <a:t>, S. M., &amp; Ali, A. A. A. (2005). Factors affecting construction </a:t>
            </a:r>
            <a:r>
              <a:rPr lang="en-US" sz="1400" dirty="0" err="1"/>
              <a:t>labour</a:t>
            </a:r>
            <a:r>
              <a:rPr lang="en-US" sz="1400" dirty="0"/>
              <a:t> productivity for Malaysian residential projects. Structural survey</a:t>
            </a:r>
            <a:r>
              <a:rPr lang="en-US" sz="1400" dirty="0" smtClean="0"/>
              <a:t>.</a:t>
            </a:r>
          </a:p>
          <a:p>
            <a:r>
              <a:rPr lang="en-US" sz="1400" dirty="0"/>
              <a:t>Nooteboom, B. (1986). Costs, margins and competition. Causes of structural change in retailing. International Journal of Research in Marketing, 3(4), 233-242.</a:t>
            </a:r>
          </a:p>
        </p:txBody>
      </p:sp>
    </p:spTree>
    <p:extLst>
      <p:ext uri="{BB962C8B-B14F-4D97-AF65-F5344CB8AC3E}">
        <p14:creationId xmlns:p14="http://schemas.microsoft.com/office/powerpoint/2010/main" val="42194154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227</TotalTime>
  <Words>1677</Words>
  <Application>Microsoft Office PowerPoint</Application>
  <PresentationFormat>On-screen Show (4:3)</PresentationFormat>
  <Paragraphs>80</Paragraphs>
  <Slides>11</Slides>
  <Notes>10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Policy proposal presentation student’s name; labor law and policy Date.</vt:lpstr>
      <vt:lpstr>Presentation outline.</vt:lpstr>
      <vt:lpstr>Policy on managing efficiency of employees.</vt:lpstr>
      <vt:lpstr>Reasons for the policy.</vt:lpstr>
      <vt:lpstr>Scope of the policy.</vt:lpstr>
      <vt:lpstr>  Strategies to improve employees efficiency.(1)  </vt:lpstr>
      <vt:lpstr>Strategies to improve employees efficiency(2).</vt:lpstr>
      <vt:lpstr>Issues within application of strategies.</vt:lpstr>
      <vt:lpstr>Participation of stakeholders.</vt:lpstr>
      <vt:lpstr>Estimated outcomes.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proposal presentation student’s name; labor law and policy Date.</dc:title>
  <dc:creator>kanyi</dc:creator>
  <cp:lastModifiedBy>hp</cp:lastModifiedBy>
  <cp:revision>26</cp:revision>
  <dcterms:created xsi:type="dcterms:W3CDTF">2020-05-21T12:34:16Z</dcterms:created>
  <dcterms:modified xsi:type="dcterms:W3CDTF">2020-05-21T17:55:02Z</dcterms:modified>
</cp:coreProperties>
</file>