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type="screen16x9" cy="6858000" cx="12192000"/>
  <p:notesSz cx="6858000" cy="9144000"/>
  <p:defaultTextStyle>
    <a:defPPr>
      <a:defRPr lang="en-US"/>
    </a:defPPr>
    <a:lvl1pPr algn="l" defTabSz="4572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tableStyles" Target="tableStyles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0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02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0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0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0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3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584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algn="l" indent="0" marL="0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 lang="en-US"/>
          </a:p>
        </p:txBody>
      </p:sp>
      <p:sp>
        <p:nvSpPr>
          <p:cNvPr id="104858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1DF9877-1AA6-4C8A-8379-BD4AEAAEC880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58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8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4BD11AF-D920-45D5-A3C8-29A83BC28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7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b="0" sz="24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68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algn="tl" blurRad="50800" dir="5400000" dist="50800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algn="ctr" indent="0" marL="0">
              <a:buNone/>
              <a:defRPr sz="1600"/>
            </a:lvl1pPr>
            <a:lvl2pPr indent="0" marL="457200">
              <a:buNone/>
              <a:defRPr sz="1600"/>
            </a:lvl2pPr>
            <a:lvl3pPr indent="0" marL="914400">
              <a:buNone/>
              <a:defRPr sz="1600"/>
            </a:lvl3pPr>
            <a:lvl4pPr indent="0" marL="1371600">
              <a:buNone/>
              <a:defRPr sz="1600"/>
            </a:lvl4pPr>
            <a:lvl5pPr indent="0" marL="1828800">
              <a:buNone/>
              <a:defRPr sz="1600"/>
            </a:lvl5pPr>
            <a:lvl6pPr indent="0" marL="2286000">
              <a:buNone/>
              <a:defRPr sz="1600"/>
            </a:lvl6pPr>
            <a:lvl7pPr indent="0" marL="2743200">
              <a:buNone/>
              <a:defRPr sz="1600"/>
            </a:lvl7pPr>
            <a:lvl8pPr indent="0" marL="3200400">
              <a:buNone/>
              <a:defRPr sz="1600"/>
            </a:lvl8pPr>
            <a:lvl9pPr indent="0" marL="365760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dirty="0" lang="en-US"/>
          </a:p>
        </p:txBody>
      </p:sp>
      <p:sp>
        <p:nvSpPr>
          <p:cNvPr id="1048669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indent="0" marL="0">
              <a:buNone/>
              <a:defRPr sz="12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7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1DF9877-1AA6-4C8A-8379-BD4AEAAEC880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7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7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4BD11AF-D920-45D5-A3C8-29A83BC28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15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indent="0" marL="0">
              <a:buNone/>
              <a:defRPr sz="18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1DF9877-1AA6-4C8A-8379-BD4AEAAEC880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4BD11AF-D920-45D5-A3C8-29A83BC28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9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60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indent="0" marL="0">
              <a:buNone/>
              <a:defRPr b="0" cap="small" dirty="0" sz="1400" i="0" kern="1200" lang="en-US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61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indent="0" marL="0">
              <a:buNone/>
              <a:defRPr sz="18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6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1DF9877-1AA6-4C8A-8379-BD4AEAAEC880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6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6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4BD11AF-D920-45D5-A3C8-29A83BC28941}" type="slidenum">
              <a:rPr lang="en-US" smtClean="0"/>
              <a:t>‹#›</a:t>
            </a:fld>
            <a:endParaRPr lang="en-US"/>
          </a:p>
        </p:txBody>
      </p:sp>
      <p:sp>
        <p:nvSpPr>
          <p:cNvPr id="1048665" name="TextBox 11"/>
          <p:cNvSpPr txBox="1"/>
          <p:nvPr/>
        </p:nvSpPr>
        <p:spPr>
          <a:xfrm>
            <a:off x="898295" y="971253"/>
            <a:ext cx="801912" cy="1969770"/>
          </a:xfrm>
          <a:prstGeom prst="rect"/>
          <a:noFill/>
        </p:spPr>
        <p:txBody>
          <a:bodyPr rtlCol="0" wrap="square">
            <a:spAutoFit/>
          </a:bodyPr>
          <a:p>
            <a:pPr algn="r"/>
            <a:r>
              <a:rPr b="0" dirty="0" sz="12200" i="0" lang="en-US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048666" name="TextBox 10"/>
          <p:cNvSpPr txBox="1"/>
          <p:nvPr/>
        </p:nvSpPr>
        <p:spPr>
          <a:xfrm>
            <a:off x="9330490" y="2613787"/>
            <a:ext cx="801912" cy="1969770"/>
          </a:xfrm>
          <a:prstGeom prst="rect"/>
          <a:noFill/>
        </p:spPr>
        <p:txBody>
          <a:bodyPr rtlCol="0" wrap="square">
            <a:spAutoFit/>
          </a:bodyPr>
          <a:p>
            <a:pPr algn="r"/>
            <a:r>
              <a:rPr b="0" dirty="0" sz="12200" i="0" lang="en-US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b="0" cap="none" sz="40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10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algn="l" indent="0" marL="0">
              <a:buNone/>
              <a:defRPr cap="none" sz="20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1DF9877-1AA6-4C8A-8379-BD4AEAAEC880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4BD11AF-D920-45D5-A3C8-29A83BC28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9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80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indent="0" marL="0">
              <a:buNone/>
              <a:defRPr b="0" sz="2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81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8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indent="0" marL="0">
              <a:buNone/>
              <a:defRPr b="0" sz="2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8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8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indent="0" marL="0">
              <a:buNone/>
              <a:defRPr b="0" sz="2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85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145730" name="Straight Connector 16"/>
          <p:cNvCxnSpPr>
            <a:cxnSpLocks/>
          </p:cNvCxnSpPr>
          <p:nvPr/>
        </p:nvCxnSpPr>
        <p:spPr>
          <a:xfrm>
            <a:off x="3726142" y="2133600"/>
            <a:ext cx="0" cy="3962400"/>
          </a:xfrm>
          <a:prstGeom prst="line"/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45731" name="Straight Connector 17"/>
          <p:cNvCxnSpPr>
            <a:cxnSpLocks/>
          </p:cNvCxnSpPr>
          <p:nvPr/>
        </p:nvCxnSpPr>
        <p:spPr>
          <a:xfrm>
            <a:off x="6962227" y="2133600"/>
            <a:ext cx="0" cy="3966882"/>
          </a:xfrm>
          <a:prstGeom prst="line"/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868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1DF9877-1AA6-4C8A-8379-BD4AEAAEC880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8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8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4BD11AF-D920-45D5-A3C8-29A83BC28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26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indent="0" marL="0">
              <a:buNone/>
              <a:defRPr b="0" sz="2400">
                <a:solidFill>
                  <a:schemeClr val="accent1"/>
                </a:solidFill>
              </a:defRPr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27" name="Picture Placeholder 2"/>
          <p:cNvSpPr>
            <a:spLocks noChangeAspect="1" noGrp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algn="tl" blurRad="50800" dir="5400000" dist="50800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algn="ctr" indent="0" marL="0">
              <a:buNone/>
              <a:defRPr sz="1600"/>
            </a:lvl1pPr>
            <a:lvl2pPr indent="0" marL="457200">
              <a:buNone/>
              <a:defRPr sz="1600"/>
            </a:lvl2pPr>
            <a:lvl3pPr indent="0" marL="914400">
              <a:buNone/>
              <a:defRPr sz="1600"/>
            </a:lvl3pPr>
            <a:lvl4pPr indent="0" marL="1371600">
              <a:buNone/>
              <a:defRPr sz="1600"/>
            </a:lvl4pPr>
            <a:lvl5pPr indent="0" marL="1828800">
              <a:buNone/>
              <a:defRPr sz="1600"/>
            </a:lvl5pPr>
            <a:lvl6pPr indent="0" marL="2286000">
              <a:buNone/>
              <a:defRPr sz="1600"/>
            </a:lvl6pPr>
            <a:lvl7pPr indent="0" marL="2743200">
              <a:buNone/>
              <a:defRPr sz="1600"/>
            </a:lvl7pPr>
            <a:lvl8pPr indent="0" marL="3200400">
              <a:buNone/>
              <a:defRPr sz="1600"/>
            </a:lvl8pPr>
            <a:lvl9pPr indent="0" marL="365760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dirty="0" lang="en-US"/>
          </a:p>
        </p:txBody>
      </p:sp>
      <p:sp>
        <p:nvSpPr>
          <p:cNvPr id="1048628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2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indent="0" marL="0">
              <a:buNone/>
              <a:defRPr b="0" sz="2400">
                <a:solidFill>
                  <a:schemeClr val="accent1"/>
                </a:solidFill>
              </a:defRPr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30" name="Picture Placeholder 2"/>
          <p:cNvSpPr>
            <a:spLocks noChangeAspect="1" noGrp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algn="tl" blurRad="50800" dir="5400000" dist="50800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algn="ctr" indent="0" marL="0">
              <a:buNone/>
              <a:defRPr sz="1600"/>
            </a:lvl1pPr>
            <a:lvl2pPr indent="0" marL="457200">
              <a:buNone/>
              <a:defRPr sz="1600"/>
            </a:lvl2pPr>
            <a:lvl3pPr indent="0" marL="914400">
              <a:buNone/>
              <a:defRPr sz="1600"/>
            </a:lvl3pPr>
            <a:lvl4pPr indent="0" marL="1371600">
              <a:buNone/>
              <a:defRPr sz="1600"/>
            </a:lvl4pPr>
            <a:lvl5pPr indent="0" marL="1828800">
              <a:buNone/>
              <a:defRPr sz="1600"/>
            </a:lvl5pPr>
            <a:lvl6pPr indent="0" marL="2286000">
              <a:buNone/>
              <a:defRPr sz="1600"/>
            </a:lvl6pPr>
            <a:lvl7pPr indent="0" marL="2743200">
              <a:buNone/>
              <a:defRPr sz="1600"/>
            </a:lvl7pPr>
            <a:lvl8pPr indent="0" marL="3200400">
              <a:buNone/>
              <a:defRPr sz="1600"/>
            </a:lvl8pPr>
            <a:lvl9pPr indent="0" marL="365760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dirty="0" lang="en-US"/>
          </a:p>
        </p:txBody>
      </p:sp>
      <p:sp>
        <p:nvSpPr>
          <p:cNvPr id="1048631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32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indent="0" marL="0">
              <a:buNone/>
              <a:defRPr b="0" sz="2400">
                <a:solidFill>
                  <a:schemeClr val="accent1"/>
                </a:solidFill>
              </a:defRPr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33" name="Picture Placeholder 2"/>
          <p:cNvSpPr>
            <a:spLocks noChangeAspect="1" noGrp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algn="tl" blurRad="50800" dir="5400000" dist="50800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algn="ctr" indent="0" marL="0">
              <a:buNone/>
              <a:defRPr sz="1600"/>
            </a:lvl1pPr>
            <a:lvl2pPr indent="0" marL="457200">
              <a:buNone/>
              <a:defRPr sz="1600"/>
            </a:lvl2pPr>
            <a:lvl3pPr indent="0" marL="914400">
              <a:buNone/>
              <a:defRPr sz="1600"/>
            </a:lvl3pPr>
            <a:lvl4pPr indent="0" marL="1371600">
              <a:buNone/>
              <a:defRPr sz="1600"/>
            </a:lvl4pPr>
            <a:lvl5pPr indent="0" marL="1828800">
              <a:buNone/>
              <a:defRPr sz="1600"/>
            </a:lvl5pPr>
            <a:lvl6pPr indent="0" marL="2286000">
              <a:buNone/>
              <a:defRPr sz="1600"/>
            </a:lvl6pPr>
            <a:lvl7pPr indent="0" marL="2743200">
              <a:buNone/>
              <a:defRPr sz="1600"/>
            </a:lvl7pPr>
            <a:lvl8pPr indent="0" marL="3200400">
              <a:buNone/>
              <a:defRPr sz="1600"/>
            </a:lvl8pPr>
            <a:lvl9pPr indent="0" marL="365760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dirty="0" lang="en-US"/>
          </a:p>
        </p:txBody>
      </p:sp>
      <p:sp>
        <p:nvSpPr>
          <p:cNvPr id="104863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145728" name="Straight Connector 16"/>
          <p:cNvCxnSpPr>
            <a:cxnSpLocks/>
          </p:cNvCxnSpPr>
          <p:nvPr/>
        </p:nvCxnSpPr>
        <p:spPr>
          <a:xfrm>
            <a:off x="3726142" y="2133600"/>
            <a:ext cx="0" cy="3962400"/>
          </a:xfrm>
          <a:prstGeom prst="line"/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45729" name="Straight Connector 17"/>
          <p:cNvCxnSpPr>
            <a:cxnSpLocks/>
          </p:cNvCxnSpPr>
          <p:nvPr/>
        </p:nvCxnSpPr>
        <p:spPr>
          <a:xfrm>
            <a:off x="6962227" y="2133600"/>
            <a:ext cx="0" cy="3966882"/>
          </a:xfrm>
          <a:prstGeom prst="line"/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863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1DF9877-1AA6-4C8A-8379-BD4AEAAEC880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3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3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4BD11AF-D920-45D5-A3C8-29A83BC28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96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anchor="t" anchorCtr="0"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9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1DF9877-1AA6-4C8A-8379-BD4AEAAEC880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9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9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4BD11AF-D920-45D5-A3C8-29A83BC28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anchor="b" anchorCtr="0" vert="eaVert"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5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5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1DF9877-1AA6-4C8A-8379-BD4AEAAEC880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5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4BD11AF-D920-45D5-A3C8-29A83BC28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591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59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1DF9877-1AA6-4C8A-8379-BD4AEAAEC880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59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9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4BD11AF-D920-45D5-A3C8-29A83BC28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b="0" cap="none" sz="40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39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algn="l" indent="0" marL="0">
              <a:buNone/>
              <a:defRPr cap="all" sz="20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4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1DF9877-1AA6-4C8A-8379-BD4AEAAEC880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4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4BD11AF-D920-45D5-A3C8-29A83BC28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74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75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7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1DF9877-1AA6-4C8A-8379-BD4AEAAEC880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7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7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4BD11AF-D920-45D5-A3C8-29A83BC28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44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indent="0" marL="0">
              <a:buNone/>
              <a:defRPr b="0" sz="2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45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46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indent="0" marL="0">
              <a:buNone/>
              <a:defRPr b="0" sz="2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47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4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1DF9877-1AA6-4C8A-8379-BD4AEAAEC880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4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4BD11AF-D920-45D5-A3C8-29A83BC28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0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1DF9877-1AA6-4C8A-8379-BD4AEAAEC880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0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0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4BD11AF-D920-45D5-A3C8-29A83BC28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1DF9877-1AA6-4C8A-8379-BD4AEAAEC880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5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4BD11AF-D920-45D5-A3C8-29A83BC28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9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b="0" sz="24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90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91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9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1DF9877-1AA6-4C8A-8379-BD4AEAAEC880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9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9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4BD11AF-D920-45D5-A3C8-29A83BC28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b="0" sz="36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20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algn="tl" blurRad="50800" dir="5400000" dist="50800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algn="ctr" indent="0" marL="0">
              <a:buNone/>
              <a:defRPr sz="1600"/>
            </a:lvl1pPr>
            <a:lvl2pPr indent="0" marL="457200">
              <a:buNone/>
              <a:defRPr sz="1600"/>
            </a:lvl2pPr>
            <a:lvl3pPr indent="0" marL="914400">
              <a:buNone/>
              <a:defRPr sz="1600"/>
            </a:lvl3pPr>
            <a:lvl4pPr indent="0" marL="1371600">
              <a:buNone/>
              <a:defRPr sz="1600"/>
            </a:lvl4pPr>
            <a:lvl5pPr indent="0" marL="1828800">
              <a:buNone/>
              <a:defRPr sz="1600"/>
            </a:lvl5pPr>
            <a:lvl6pPr indent="0" marL="2286000">
              <a:buNone/>
              <a:defRPr sz="1600"/>
            </a:lvl6pPr>
            <a:lvl7pPr indent="0" marL="2743200">
              <a:buNone/>
              <a:defRPr sz="1600"/>
            </a:lvl7pPr>
            <a:lvl8pPr indent="0" marL="3200400">
              <a:buNone/>
              <a:defRPr sz="1600"/>
            </a:lvl8pPr>
            <a:lvl9pPr indent="0" marL="365760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dirty="0" lang="en-US"/>
          </a:p>
        </p:txBody>
      </p:sp>
      <p:sp>
        <p:nvSpPr>
          <p:cNvPr id="1048621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2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1DF9877-1AA6-4C8A-8379-BD4AEAAEC880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2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2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4BD11AF-D920-45D5-A3C8-29A83BC289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image" Target="../media/image1.png"/><Relationship Id="rId19" Type="http://schemas.openxmlformats.org/officeDocument/2006/relationships/image" Target="../media/image2.png"/><Relationship Id="rId20" Type="http://schemas.openxmlformats.org/officeDocument/2006/relationships/image" Target="../media/image3.png"/><Relationship Id="rId21" Type="http://schemas.openxmlformats.org/officeDocument/2006/relationships/image" Target="../media/image4.png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7"/>
          <p:cNvPicPr>
            <a:picLocks noChangeAspect="1"/>
          </p:cNvPicPr>
          <p:nvPr/>
        </p:nvPicPr>
        <p:blipFill rotWithShape="1">
          <a:blip xmlns:r="http://schemas.openxmlformats.org/officeDocument/2006/relationships" r:embed="rId18"/>
          <a:srcRect l="3644"/>
          <a:stretch>
            <a:fillRect/>
          </a:stretch>
        </p:blipFill>
        <p:spPr>
          <a:xfrm>
            <a:off x="0" y="2669685"/>
            <a:ext cx="4035669" cy="4188315"/>
          </a:xfrm>
          <a:prstGeom prst="rect"/>
        </p:spPr>
      </p:pic>
      <p:pic>
        <p:nvPicPr>
          <p:cNvPr id="2097153" name="Picture 6"/>
          <p:cNvPicPr>
            <a:picLocks noChangeAspect="1"/>
          </p:cNvPicPr>
          <p:nvPr/>
        </p:nvPicPr>
        <p:blipFill rotWithShape="1">
          <a:blip xmlns:r="http://schemas.openxmlformats.org/officeDocument/2006/relationships" r:embed="rId19"/>
          <a:srcRect l="35640"/>
          <a:stretch>
            <a:fillRect/>
          </a:stretch>
        </p:blipFill>
        <p:spPr>
          <a:xfrm>
            <a:off x="0" y="2892347"/>
            <a:ext cx="1522412" cy="2365453"/>
          </a:xfrm>
          <a:prstGeom prst="rect"/>
        </p:spPr>
      </p:pic>
      <p:sp>
        <p:nvSpPr>
          <p:cNvPr id="1048576" name="Oval 15"/>
          <p:cNvSpPr/>
          <p:nvPr/>
        </p:nvSpPr>
        <p:spPr>
          <a:xfrm>
            <a:off x="8609012" y="1676400"/>
            <a:ext cx="2819400" cy="2819400"/>
          </a:xfrm>
          <a:prstGeom prst="ellipse"/>
          <a:gradFill flip="none" rotWithShape="1">
            <a:gsLst>
              <a:gs pos="0">
                <a:schemeClr val="accent5">
                  <a:alpha val="7000"/>
                </a:schemeClr>
              </a:gs>
              <a:gs pos="36000">
                <a:schemeClr val="accent5">
                  <a:alpha val="6000"/>
                </a:schemeClr>
              </a:gs>
              <a:gs pos="69000">
                <a:schemeClr val="accent5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2097154" name="Picture 8"/>
          <p:cNvPicPr>
            <a:picLocks noChangeAspect="1"/>
          </p:cNvPicPr>
          <p:nvPr/>
        </p:nvPicPr>
        <p:blipFill rotWithShape="1">
          <a:blip xmlns:r="http://schemas.openxmlformats.org/officeDocument/2006/relationships" r:embed="rId20"/>
          <a:srcRect t="28813"/>
          <a:stretch>
            <a:fillRect/>
          </a:stretch>
        </p:blipFill>
        <p:spPr>
          <a:xfrm>
            <a:off x="7999412" y="0"/>
            <a:ext cx="1603387" cy="1141407"/>
          </a:xfrm>
          <a:prstGeom prst="rect"/>
        </p:spPr>
      </p:pic>
      <p:pic>
        <p:nvPicPr>
          <p:cNvPr id="2097155" name="Picture 9"/>
          <p:cNvPicPr>
            <a:picLocks noChangeAspect="1"/>
          </p:cNvPicPr>
          <p:nvPr/>
        </p:nvPicPr>
        <p:blipFill rotWithShape="1">
          <a:blip xmlns:r="http://schemas.openxmlformats.org/officeDocument/2006/relationships" r:embed="rId21"/>
          <a:srcRect b="23320"/>
          <a:stretch>
            <a:fillRect/>
          </a:stretch>
        </p:blipFill>
        <p:spPr>
          <a:xfrm>
            <a:off x="8609012" y="6096000"/>
            <a:ext cx="993734" cy="762000"/>
          </a:xfrm>
          <a:prstGeom prst="rect"/>
        </p:spPr>
      </p:pic>
      <p:sp>
        <p:nvSpPr>
          <p:cNvPr id="1048577" name="Rectangle 13"/>
          <p:cNvSpPr/>
          <p:nvPr/>
        </p:nvSpPr>
        <p:spPr>
          <a:xfrm>
            <a:off x="10437812" y="0"/>
            <a:ext cx="685800" cy="1143000"/>
          </a:xfrm>
          <a:prstGeom prst="rect"/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578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/>
        </p:spPr>
        <p:txBody>
          <a:bodyPr anchor="t" bIns="45720" lIns="91440" rIns="91440" rtlCol="0" tIns="45720" vert="horz">
            <a:noAutofit/>
          </a:bodyPr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579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580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/>
        </p:spPr>
        <p:txBody>
          <a:bodyPr anchor="t" bIns="45720" lIns="91440" rIns="91440" rtlCol="0" tIns="45720" vert="horz"/>
          <a:lstStyle>
            <a:lvl1pPr algn="l">
              <a:defRPr b="0" sz="110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1DF9877-1AA6-4C8A-8379-BD4AEAAEC880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581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/>
        </p:spPr>
        <p:txBody>
          <a:bodyPr anchor="b" bIns="45720" lIns="91440" rIns="91440" rtlCol="0" tIns="45720" vert="horz"/>
          <a:lstStyle>
            <a:lvl1pPr algn="l">
              <a:defRPr b="0" sz="110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2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/>
        </p:spPr>
        <p:txBody>
          <a:bodyPr anchor="b" bIns="45720" lIns="91440" rIns="91440" rtlCol="0" tIns="45720" vert="horz"/>
          <a:lstStyle>
            <a:lvl1pPr algn="ctr">
              <a:defRPr b="0" sz="280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D11AF-D920-45D5-A3C8-29A83BC28941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dk1" bg2="dk2" tx1="lt1" tx2="lt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 eaLnBrk="1" hangingPunct="1" latinLnBrk="0" rtl="0">
        <a:spcBef>
          <a:spcPct val="0"/>
        </a:spcBef>
        <a:buNone/>
        <a:defRPr b="0" sz="420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algn="l" defTabSz="457200" eaLnBrk="1" hangingPunct="1" indent="-342900" latinLnBrk="0" marL="342900" rtl="0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b="0" sz="2000" i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eaLnBrk="1" hangingPunct="1" indent="-285750" latinLnBrk="0" marL="742950" rtl="0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b="0" sz="1800" i="0" kern="1200">
          <a:solidFill>
            <a:schemeClr val="tx1"/>
          </a:solidFill>
          <a:latin typeface="+mj-lt"/>
          <a:ea typeface="+mj-ea"/>
          <a:cs typeface="+mj-cs"/>
        </a:defRPr>
      </a:lvl2pPr>
      <a:lvl3pPr algn="l" defTabSz="457200" eaLnBrk="1" hangingPunct="1" indent="-228600" latinLnBrk="0" marL="1143000" rtl="0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b="0" sz="1600" i="0" kern="1200">
          <a:solidFill>
            <a:schemeClr val="tx1"/>
          </a:solidFill>
          <a:latin typeface="+mj-lt"/>
          <a:ea typeface="+mj-ea"/>
          <a:cs typeface="+mj-cs"/>
        </a:defRPr>
      </a:lvl3pPr>
      <a:lvl4pPr algn="l" defTabSz="457200" eaLnBrk="1" hangingPunct="1" indent="-228600" latinLnBrk="0" marL="1600200" rtl="0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b="0" sz="1400" i="0" kern="1200">
          <a:solidFill>
            <a:schemeClr val="tx1"/>
          </a:solidFill>
          <a:latin typeface="+mj-lt"/>
          <a:ea typeface="+mj-ea"/>
          <a:cs typeface="+mj-cs"/>
        </a:defRPr>
      </a:lvl4pPr>
      <a:lvl5pPr algn="l" defTabSz="457200" eaLnBrk="1" hangingPunct="1" indent="-228600" latinLnBrk="0" marL="2057400" rtl="0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b="0" sz="1400" i="0" kern="1200">
          <a:solidFill>
            <a:schemeClr val="tx1"/>
          </a:solidFill>
          <a:latin typeface="+mj-lt"/>
          <a:ea typeface="+mj-ea"/>
          <a:cs typeface="+mj-cs"/>
        </a:defRPr>
      </a:lvl5pPr>
      <a:lvl6pPr algn="l" defTabSz="457200" eaLnBrk="1" hangingPunct="1" indent="-228600" latinLnBrk="0" marL="2514600" rtl="0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b="0" sz="1400" i="0" kern="1200">
          <a:solidFill>
            <a:schemeClr val="tx1"/>
          </a:solidFill>
          <a:latin typeface="+mj-lt"/>
          <a:ea typeface="+mj-ea"/>
          <a:cs typeface="+mj-cs"/>
        </a:defRPr>
      </a:lvl6pPr>
      <a:lvl7pPr algn="l" defTabSz="457200" eaLnBrk="1" hangingPunct="1" indent="-228600" latinLnBrk="0" marL="2971800" rtl="0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b="0" sz="1400" i="0" kern="1200">
          <a:solidFill>
            <a:schemeClr val="tx1"/>
          </a:solidFill>
          <a:latin typeface="+mj-lt"/>
          <a:ea typeface="+mj-ea"/>
          <a:cs typeface="+mj-cs"/>
        </a:defRPr>
      </a:lvl7pPr>
      <a:lvl8pPr algn="l" defTabSz="457200" eaLnBrk="1" hangingPunct="1" indent="-228600" latinLnBrk="0" marL="3429000" rtl="0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b="0" sz="1400" i="0" kern="1200">
          <a:solidFill>
            <a:schemeClr val="tx1"/>
          </a:solidFill>
          <a:latin typeface="+mj-lt"/>
          <a:ea typeface="+mj-ea"/>
          <a:cs typeface="+mj-cs"/>
        </a:defRPr>
      </a:lvl8pPr>
      <a:lvl9pPr algn="l" defTabSz="457200" eaLnBrk="1" hangingPunct="1" indent="-228600" latinLnBrk="0" marL="3886200" rtl="0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b="0" sz="140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algn="l" defTabSz="4572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hyperlink" Target="https://www.americamagazine.org/politics-society/2000/08/26/living-wage-movement-there-are-20-campaigns-underway-cities-and" TargetMode="External"/><Relationship Id="rId2" Type="http://schemas.openxmlformats.org/officeDocument/2006/relationships/hyperlink" Target="https://www.epi.org/publication/bp170/" TargetMode="External"/><Relationship Id="rId3" Type="http://schemas.openxmlformats.org/officeDocument/2006/relationships/hyperlink" Target="https://www.ethicaltrade.org/issues/living-wage-workers" TargetMode="Externa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3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dirty="0" lang="en-US"/>
              <a:t>Three dollar café presentation</a:t>
            </a:r>
          </a:p>
        </p:txBody>
      </p:sp>
      <p:sp>
        <p:nvSpPr>
          <p:cNvPr id="1048589" name="Subtitle 5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US"/>
              <a:t>Introduction</a:t>
            </a:r>
          </a:p>
        </p:txBody>
      </p:sp>
      <p:sp>
        <p:nvSpPr>
          <p:cNvPr id="104859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b="1" dirty="0" sz="2600" lang="en-US"/>
              <a:t>This presentation will list a number of reasons on why employees should be persuaded a good livable pay.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US"/>
              <a:t>To motivate the workers for high productivity</a:t>
            </a:r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b="1" dirty="0" sz="2400" lang="en-US"/>
              <a:t>By paying workers a livable pay, they become more motivated to work hard. And this increases the café’s productivity.</a:t>
            </a:r>
          </a:p>
          <a:p>
            <a:endParaRPr b="1" dirty="0" sz="2400" lang="en-US"/>
          </a:p>
          <a:p>
            <a:endParaRPr b="1" dirty="0" sz="2400" lang="en-US"/>
          </a:p>
          <a:p>
            <a:endParaRPr b="1" dirty="0" sz="2400" lang="en-US"/>
          </a:p>
          <a:p>
            <a:endParaRPr b="1" dirty="0" sz="2400" lang="en-US"/>
          </a:p>
          <a:p>
            <a:endParaRPr b="1" dirty="0" sz="2400" lang="en-US"/>
          </a:p>
          <a:p>
            <a:pPr indent="0" marL="0">
              <a:buNone/>
            </a:pPr>
            <a:r>
              <a:rPr b="0" dirty="0" sz="1600" i="0" lang="en-US">
                <a:solidFill>
                  <a:srgbClr val="92D050"/>
                </a:solidFill>
                <a:effectLst/>
                <a:latin typeface="Verdana" panose="020B0604030504040204" pitchFamily="34" charset="0"/>
              </a:rPr>
              <a:t>(ETI, 2016.)</a:t>
            </a:r>
            <a:endParaRPr b="1" dirty="0" sz="1800" lang="en-US">
              <a:solidFill>
                <a:srgbClr val="92D050"/>
              </a:solidFill>
            </a:endParaRPr>
          </a:p>
        </p:txBody>
      </p:sp>
      <p:pic>
        <p:nvPicPr>
          <p:cNvPr id="2097156" name="Picture 10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2141166" y="1356748"/>
            <a:ext cx="5234698" cy="5219897"/>
          </a:xfrm>
          <a:prstGeom prst="rect"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US"/>
              <a:t>To reduce the resign rates </a:t>
            </a:r>
          </a:p>
        </p:txBody>
      </p:sp>
      <p:sp>
        <p:nvSpPr>
          <p:cNvPr id="104860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b="1" dirty="0" sz="2400" lang="en-US"/>
              <a:t>There is a guarantee that workers will stay and work for long.</a:t>
            </a:r>
          </a:p>
          <a:p>
            <a:r>
              <a:rPr b="1" dirty="0" sz="2400" lang="en-US"/>
              <a:t>Also, incase a worker decides to leave, it will be easier to find another one .</a:t>
            </a:r>
          </a:p>
          <a:p>
            <a:endParaRPr b="1" dirty="0" sz="2400" lang="en-US"/>
          </a:p>
          <a:p>
            <a:endParaRPr b="1" dirty="0" sz="2400" lang="en-US"/>
          </a:p>
          <a:p>
            <a:endParaRPr b="1" dirty="0" sz="2400" lang="en-US"/>
          </a:p>
          <a:p>
            <a:endParaRPr b="1" dirty="0" sz="2400" lang="en-US"/>
          </a:p>
          <a:p>
            <a:pPr indent="0" marL="0">
              <a:buNone/>
            </a:pPr>
            <a:r>
              <a:rPr dirty="0" sz="1600" i="0" lang="en-US">
                <a:solidFill>
                  <a:srgbClr val="92D050"/>
                </a:solidFill>
                <a:effectLst/>
                <a:latin typeface="Verdana" panose="020B0604030504040204" pitchFamily="34" charset="0"/>
              </a:rPr>
              <a:t>(EPI, </a:t>
            </a:r>
            <a:r>
              <a:rPr dirty="0" sz="1600" i="0" lang="en-US" err="1">
                <a:solidFill>
                  <a:srgbClr val="92D050"/>
                </a:solidFill>
                <a:effectLst/>
                <a:latin typeface="Verdana" panose="020B0604030504040204" pitchFamily="34" charset="0"/>
              </a:rPr>
              <a:t>nd</a:t>
            </a:r>
            <a:r>
              <a:rPr dirty="0" sz="1600" i="0" lang="en-US">
                <a:solidFill>
                  <a:srgbClr val="92D050"/>
                </a:solidFill>
                <a:effectLst/>
                <a:latin typeface="Verdana" panose="020B0604030504040204" pitchFamily="34" charset="0"/>
              </a:rPr>
              <a:t>.)</a:t>
            </a:r>
            <a:endParaRPr dirty="0" sz="1800" lang="en-US">
              <a:solidFill>
                <a:srgbClr val="92D050"/>
              </a:solidFill>
            </a:endParaRPr>
          </a:p>
        </p:txBody>
      </p:sp>
      <p:pic>
        <p:nvPicPr>
          <p:cNvPr id="2097157" name="Picture 8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3037106" y="1853248"/>
            <a:ext cx="4854870" cy="4841143"/>
          </a:xfrm>
          <a:prstGeom prst="rect"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US"/>
              <a:t>To improve living conditions and cost</a:t>
            </a:r>
          </a:p>
        </p:txBody>
      </p:sp>
      <p:sp>
        <p:nvSpPr>
          <p:cNvPr id="1048602" name="Content Placeholder 2"/>
          <p:cNvSpPr>
            <a:spLocks noGrp="1"/>
          </p:cNvSpPr>
          <p:nvPr>
            <p:ph idx="1"/>
          </p:nvPr>
        </p:nvSpPr>
        <p:spPr>
          <a:xfrm>
            <a:off x="1252024" y="1853248"/>
            <a:ext cx="8797829" cy="4395151"/>
          </a:xfrm>
        </p:spPr>
        <p:txBody>
          <a:bodyPr>
            <a:normAutofit/>
          </a:bodyPr>
          <a:p>
            <a:r>
              <a:rPr b="1" dirty="0" sz="2400" lang="en-US"/>
              <a:t>By giving them livable pay, they will be able to meet and improve their  basic needs without working overtime or relying on tips.</a:t>
            </a:r>
          </a:p>
          <a:p>
            <a:endParaRPr b="1" dirty="0" sz="2400" lang="en-US"/>
          </a:p>
          <a:p>
            <a:endParaRPr b="1" dirty="0" sz="2400" lang="en-US"/>
          </a:p>
          <a:p>
            <a:endParaRPr b="1" dirty="0" sz="2400" lang="en-US"/>
          </a:p>
          <a:p>
            <a:endParaRPr b="1" dirty="0" sz="2400" lang="en-US"/>
          </a:p>
          <a:p>
            <a:pPr indent="0" marL="0">
              <a:buNone/>
            </a:pPr>
            <a:endParaRPr b="1" dirty="0" sz="2400" lang="en-US"/>
          </a:p>
          <a:p>
            <a:pPr indent="0" marL="0">
              <a:buNone/>
            </a:pPr>
            <a:r>
              <a:rPr b="0" dirty="0" sz="1600" i="0" lang="en-US">
                <a:solidFill>
                  <a:srgbClr val="92D050"/>
                </a:solidFill>
                <a:effectLst/>
                <a:latin typeface="Verdana" panose="020B0604030504040204" pitchFamily="34" charset="0"/>
              </a:rPr>
              <a:t>(America Magazine, 2020)</a:t>
            </a:r>
            <a:endParaRPr b="1" dirty="0" sz="1800" lang="en-US">
              <a:solidFill>
                <a:srgbClr val="92D050"/>
              </a:solidFill>
            </a:endParaRPr>
          </a:p>
        </p:txBody>
      </p:sp>
      <p:pic>
        <p:nvPicPr>
          <p:cNvPr id="2097158" name="Picture 4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2141166" y="1095394"/>
            <a:ext cx="5778945" cy="5762606"/>
          </a:xfrm>
          <a:prstGeom prst="rect"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lang="en-US"/>
              <a:t>References</a:t>
            </a:r>
          </a:p>
        </p:txBody>
      </p:sp>
      <p:sp>
        <p:nvSpPr>
          <p:cNvPr id="1048604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algn="l" indent="-457200" marL="457200">
              <a:lnSpc>
                <a:spcPts val="2750"/>
              </a:lnSpc>
            </a:pPr>
            <a:r>
              <a:rPr b="0" dirty="0" i="0" lang="en-US">
                <a:effectLst/>
                <a:latin typeface="Calibri" panose="020F0502020204030204" pitchFamily="34" charset="0"/>
              </a:rPr>
              <a:t>America Magazine. (2020). </a:t>
            </a:r>
            <a:r>
              <a:rPr b="0" dirty="0" i="1" lang="en-US">
                <a:effectLst/>
                <a:latin typeface="Calibri" panose="020F0502020204030204" pitchFamily="34" charset="0"/>
              </a:rPr>
              <a:t>The living wage movement: There are 20 campaigns underway in cities and counties nationwide</a:t>
            </a:r>
            <a:r>
              <a:rPr b="0" dirty="0" i="0" lang="en-US">
                <a:effectLst/>
                <a:latin typeface="Calibri" panose="020F0502020204030204" pitchFamily="34" charset="0"/>
              </a:rPr>
              <a:t>. </a:t>
            </a:r>
            <a:r>
              <a:rPr b="0" dirty="0" i="0" lang="en-US" strike="noStrike" u="none">
                <a:solidFill>
                  <a:srgbClr val="92D050"/>
                </a:solidFill>
                <a:effectLst/>
                <a:latin typeface="inherit"/>
                <a:hlinkClick r:id="rId1"/>
              </a:rPr>
              <a:t>https://www.americamagazine.org/politics-society/2000/08/26/living-wage-movement-there-are-20-campaigns-underway-cities-and</a:t>
            </a:r>
            <a:endParaRPr b="0" dirty="0" i="0" lang="en-US">
              <a:solidFill>
                <a:srgbClr val="92D050"/>
              </a:solidFill>
              <a:effectLst/>
              <a:latin typeface="Calibri" panose="020F0502020204030204" pitchFamily="34" charset="0"/>
            </a:endParaRPr>
          </a:p>
          <a:p>
            <a:pPr algn="l" indent="-457200" marL="457200">
              <a:lnSpc>
                <a:spcPts val="2750"/>
              </a:lnSpc>
            </a:pPr>
            <a:r>
              <a:rPr b="0" dirty="0" i="0" lang="en-US">
                <a:effectLst/>
                <a:latin typeface="Calibri" panose="020F0502020204030204" pitchFamily="34" charset="0"/>
              </a:rPr>
              <a:t>EPI. (n.d.). </a:t>
            </a:r>
            <a:r>
              <a:rPr b="0" dirty="0" i="1" lang="en-US">
                <a:effectLst/>
                <a:latin typeface="Calibri" panose="020F0502020204030204" pitchFamily="34" charset="0"/>
              </a:rPr>
              <a:t>The economic impact of local living wages</a:t>
            </a:r>
            <a:r>
              <a:rPr b="0" dirty="0" i="0" lang="en-US">
                <a:effectLst/>
                <a:latin typeface="Calibri" panose="020F0502020204030204" pitchFamily="34" charset="0"/>
              </a:rPr>
              <a:t>. Economic Policy Institute. </a:t>
            </a:r>
            <a:r>
              <a:rPr b="0" dirty="0" i="0" lang="en-US" strike="noStrike" u="none">
                <a:solidFill>
                  <a:srgbClr val="92D050"/>
                </a:solidFill>
                <a:effectLst/>
                <a:latin typeface="inherit"/>
                <a:hlinkClick r:id="rId2"/>
              </a:rPr>
              <a:t>https://www.epi.org/publication/bp170</a:t>
            </a:r>
            <a:r>
              <a:rPr b="0" dirty="0" i="0" lang="en-US" strike="noStrike" u="none">
                <a:effectLst/>
                <a:latin typeface="inherit"/>
                <a:hlinkClick r:id="rId2"/>
              </a:rPr>
              <a:t>/</a:t>
            </a:r>
            <a:endParaRPr b="0" dirty="0" i="0" lang="en-US">
              <a:effectLst/>
              <a:latin typeface="Calibri" panose="020F0502020204030204" pitchFamily="34" charset="0"/>
            </a:endParaRPr>
          </a:p>
          <a:p>
            <a:pPr algn="l" indent="-457200" marL="457200">
              <a:lnSpc>
                <a:spcPts val="2750"/>
              </a:lnSpc>
            </a:pPr>
            <a:r>
              <a:rPr b="0" dirty="0" i="0" lang="en-US">
                <a:effectLst/>
                <a:latin typeface="Calibri" panose="020F0502020204030204" pitchFamily="34" charset="0"/>
              </a:rPr>
              <a:t>ETI. (n.d.). </a:t>
            </a:r>
            <a:r>
              <a:rPr b="0" dirty="0" i="1" lang="en-US">
                <a:effectLst/>
                <a:latin typeface="Calibri" panose="020F0502020204030204" pitchFamily="34" charset="0"/>
              </a:rPr>
              <a:t>A living wage for workers</a:t>
            </a:r>
            <a:r>
              <a:rPr b="0" dirty="0" i="0" lang="en-US">
                <a:effectLst/>
                <a:latin typeface="Calibri" panose="020F0502020204030204" pitchFamily="34" charset="0"/>
              </a:rPr>
              <a:t>. Ethical Trading Initiative. </a:t>
            </a:r>
            <a:r>
              <a:rPr b="0" dirty="0" i="0" lang="en-US" strike="noStrike" u="none">
                <a:solidFill>
                  <a:srgbClr val="92D050"/>
                </a:solidFill>
                <a:effectLst/>
                <a:latin typeface="inherit"/>
                <a:hlinkClick r:id="rId3"/>
              </a:rPr>
              <a:t>https://www.ethicaltrade.org/issues/living-wage-workers</a:t>
            </a:r>
            <a:endParaRPr b="0" dirty="0" i="0" lang="en-US">
              <a:solidFill>
                <a:srgbClr val="92D050"/>
              </a:solidFill>
              <a:effectLst/>
              <a:latin typeface="Calibri" panose="020F0502020204030204" pitchFamily="34" charset="0"/>
            </a:endParaRPr>
          </a:p>
          <a:p>
            <a:pPr indent="0" marL="0">
              <a:buNone/>
            </a:pPr>
            <a:endParaRPr dirty="0" lang="en-US"/>
          </a:p>
        </p:txBody>
      </p:sp>
    </p:spTree>
  </p:cSld>
  <p:clrMapOvr>
    <a:masterClrMapping/>
  </p:clrMapOvr>
</p:sld>
</file>

<file path=ppt/theme/_rels/theme1.xml.rels><?xml version="1.0" encoding="UTF-8" standalone="yes"?>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Ion">
  <a:themeElements>
    <a:clrScheme name="Ion">
      <a:dk1>
        <a:sysClr lastClr="000000" val="windowText"/>
      </a:dk1>
      <a:lt1>
        <a:sysClr lastClr="FFFFFF" val="window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r="5400000" dist="254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r="5400000" dist="381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dir="tl" rig="threePt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>
            <a:fillRect/>
          </a:stretch>
        </a:blip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Three dollar café presentation</dc:title>
  <dc:creator>Sermon</dc:creator>
  <cp:lastModifiedBy>Sermon</cp:lastModifiedBy>
  <dcterms:created xsi:type="dcterms:W3CDTF">2021-03-12T09:00:56Z</dcterms:created>
  <dcterms:modified xsi:type="dcterms:W3CDTF">2021-03-12T17:00:58Z</dcterms:modified>
</cp:coreProperties>
</file>