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
  </p:notesMasterIdLst>
  <p:sldIdLst>
    <p:sldId id="272" r:id="rId2"/>
    <p:sldId id="274" r:id="rId3"/>
    <p:sldId id="275" r:id="rId4"/>
    <p:sldId id="276" r:id="rId5"/>
    <p:sldId id="27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9627" autoAdjust="0"/>
    <p:restoredTop sz="82667" autoAdjust="0"/>
  </p:normalViewPr>
  <p:slideViewPr>
    <p:cSldViewPr snapToGrid="0">
      <p:cViewPr varScale="1">
        <p:scale>
          <a:sx n="60" d="100"/>
          <a:sy n="60" d="100"/>
        </p:scale>
        <p:origin x="-912" y="-78"/>
      </p:cViewPr>
      <p:guideLst>
        <p:guide orient="horz" pos="2160"/>
        <p:guide pos="3840"/>
      </p:guideLst>
    </p:cSldViewPr>
  </p:slideViewPr>
  <p:outlineViewPr>
    <p:cViewPr>
      <p:scale>
        <a:sx n="33" d="100"/>
        <a:sy n="33" d="100"/>
      </p:scale>
      <p:origin x="0" y="-8034"/>
    </p:cViewPr>
  </p:outlin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D4573-58E7-4156-A133-2731F5F8D1A6}" type="datetimeFigureOut">
              <a:rPr lang="en-US" smtClean="0"/>
              <a:pPr/>
              <a:t>11/18/2019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B0CF2-7F87-4E02-A248-870047730F99}" type="slidenum">
              <a:rPr lang="en-US" smtClean="0"/>
              <a:pPr/>
              <a:t>‹#›</a:t>
            </a:fld>
            <a:endParaRPr lang="en-US"/>
          </a:p>
        </p:txBody>
      </p:sp>
    </p:spTree>
    <p:extLst>
      <p:ext uri="{BB962C8B-B14F-4D97-AF65-F5344CB8AC3E}">
        <p14:creationId xmlns:p14="http://schemas.microsoft.com/office/powerpoint/2010/main" xmlns="" val="3614981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0070C0"/>
              </a:solidFill>
              <a:highlight>
                <a:srgbClr val="FFFF00"/>
              </a:highlight>
            </a:endParaRPr>
          </a:p>
        </p:txBody>
      </p:sp>
      <p:sp>
        <p:nvSpPr>
          <p:cNvPr id="4" name="Slide Number Placeholder 3"/>
          <p:cNvSpPr>
            <a:spLocks noGrp="1"/>
          </p:cNvSpPr>
          <p:nvPr>
            <p:ph type="sldNum" sz="quarter" idx="10"/>
          </p:nvPr>
        </p:nvSpPr>
        <p:spPr/>
        <p:txBody>
          <a:bodyPr/>
          <a:lstStyle/>
          <a:p>
            <a:fld id="{893B0CF2-7F87-4E02-A248-870047730F99}" type="slidenum">
              <a:rPr lang="en-US" smtClean="0"/>
              <a:pPr/>
              <a:t>1</a:t>
            </a:fld>
            <a:endParaRPr lang="en-US"/>
          </a:p>
        </p:txBody>
      </p:sp>
    </p:spTree>
    <p:extLst>
      <p:ext uri="{BB962C8B-B14F-4D97-AF65-F5344CB8AC3E}">
        <p14:creationId xmlns:p14="http://schemas.microsoft.com/office/powerpoint/2010/main" xmlns="" val="1495133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Mean is the average of the total sum of real income divided by the number of years. To find the mean through Excel, we determine the total income and divide it by the number of years worked.  </a:t>
            </a:r>
          </a:p>
        </p:txBody>
      </p:sp>
      <p:sp>
        <p:nvSpPr>
          <p:cNvPr id="4" name="Slide Number Placeholder 3"/>
          <p:cNvSpPr>
            <a:spLocks noGrp="1"/>
          </p:cNvSpPr>
          <p:nvPr>
            <p:ph type="sldNum" sz="quarter" idx="5"/>
          </p:nvPr>
        </p:nvSpPr>
        <p:spPr/>
        <p:txBody>
          <a:bodyPr/>
          <a:lstStyle/>
          <a:p>
            <a:fld id="{893B0CF2-7F87-4E02-A248-870047730F99}" type="slidenum">
              <a:rPr lang="en-US" smtClean="0"/>
              <a:pPr/>
              <a:t>2</a:t>
            </a:fld>
            <a:endParaRPr lang="en-US"/>
          </a:p>
        </p:txBody>
      </p:sp>
    </p:spTree>
    <p:extLst>
      <p:ext uri="{BB962C8B-B14F-4D97-AF65-F5344CB8AC3E}">
        <p14:creationId xmlns:p14="http://schemas.microsoft.com/office/powerpoint/2010/main" xmlns="" val="1315764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Times New Roman" pitchFamily="18" charset="0"/>
                <a:cs typeface="Times New Roman" pitchFamily="18" charset="0"/>
              </a:rPr>
              <a:t>Median  gives the value or quantity that lies at the midpoint of frequency distribution of the income such that there is an equal probability of lying above or below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893B0CF2-7F87-4E02-A248-870047730F99}" type="slidenum">
              <a:rPr lang="en-US" smtClean="0"/>
              <a:pPr/>
              <a:t>3</a:t>
            </a:fld>
            <a:endParaRPr lang="en-US"/>
          </a:p>
        </p:txBody>
      </p:sp>
    </p:spTree>
    <p:extLst>
      <p:ext uri="{BB962C8B-B14F-4D97-AF65-F5344CB8AC3E}">
        <p14:creationId xmlns:p14="http://schemas.microsoft.com/office/powerpoint/2010/main" xmlns="" val="3710728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93192" lvl="1" indent="0">
              <a:lnSpc>
                <a:spcPct val="200000"/>
              </a:lnSpc>
              <a:buFont typeface="Wingdings" pitchFamily="2" charset="2"/>
              <a:buChar char="v"/>
            </a:pPr>
            <a:r>
              <a:rPr lang="en-US" sz="2600" dirty="0">
                <a:latin typeface="Times New Roman" pitchFamily="18" charset="0"/>
                <a:cs typeface="Times New Roman" pitchFamily="18" charset="0"/>
              </a:rPr>
              <a:t>Standard deviation gives how much the real income differ from the mean value.</a:t>
            </a:r>
          </a:p>
        </p:txBody>
      </p:sp>
      <p:sp>
        <p:nvSpPr>
          <p:cNvPr id="4" name="Slide Number Placeholder 3"/>
          <p:cNvSpPr>
            <a:spLocks noGrp="1"/>
          </p:cNvSpPr>
          <p:nvPr>
            <p:ph type="sldNum" sz="quarter" idx="5"/>
          </p:nvPr>
        </p:nvSpPr>
        <p:spPr/>
        <p:txBody>
          <a:bodyPr/>
          <a:lstStyle/>
          <a:p>
            <a:fld id="{893B0CF2-7F87-4E02-A248-870047730F99}" type="slidenum">
              <a:rPr lang="en-US" smtClean="0"/>
              <a:pPr/>
              <a:t>4</a:t>
            </a:fld>
            <a:endParaRPr lang="en-US"/>
          </a:p>
        </p:txBody>
      </p:sp>
    </p:spTree>
    <p:extLst>
      <p:ext uri="{BB962C8B-B14F-4D97-AF65-F5344CB8AC3E}">
        <p14:creationId xmlns:p14="http://schemas.microsoft.com/office/powerpoint/2010/main" xmlns="" val="3587080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893B0CF2-7F87-4E02-A248-870047730F99}" type="slidenum">
              <a:rPr lang="en-US" smtClean="0"/>
              <a:pPr/>
              <a:t>5</a:t>
            </a:fld>
            <a:endParaRPr lang="en-US"/>
          </a:p>
        </p:txBody>
      </p:sp>
    </p:spTree>
    <p:extLst>
      <p:ext uri="{BB962C8B-B14F-4D97-AF65-F5344CB8AC3E}">
        <p14:creationId xmlns:p14="http://schemas.microsoft.com/office/powerpoint/2010/main" xmlns="" val="2324176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grpSp>
        <p:nvGrpSpPr>
          <p:cNvPr id="10" name="Group 9"/>
          <p:cNvGrpSpPr/>
          <p:nvPr/>
        </p:nvGrpSpPr>
        <p:grpSpPr>
          <a:xfrm>
            <a:off x="0" y="6208894"/>
            <a:ext cx="12192000" cy="649106"/>
            <a:chOff x="0" y="6208894"/>
            <a:chExt cx="12192000" cy="649106"/>
          </a:xfrm>
        </p:grpSpPr>
        <p:sp>
          <p:nvSpPr>
            <p:cNvPr id="2" name="Rectangle 1"/>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cxnSp>
          <p:nvCxnSpPr>
            <p:cNvPr id="7" name="Straight Connector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5" name="Straight Connector 4"/>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tx2"/>
                </a:solidFill>
                <a:effectLst/>
                <a:latin typeface="+mj-lt"/>
                <a:ea typeface="+mj-ea"/>
                <a:cs typeface="+mj-cs"/>
              </a:defRPr>
            </a:lvl1pPr>
          </a:lstStyle>
          <a:p>
            <a:r>
              <a:rPr kumimoji="0" lang="en-US"/>
              <a:t>Click to edit Master title style</a:t>
            </a:r>
            <a:endParaRPr kumimoji="0" lang="en-US" dirty="0"/>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21A1D30-C0A0-4124-A783-34D9F15FA0FE}" type="datetime1">
              <a:rPr lang="en-US" smtClean="0"/>
              <a:pPr/>
              <a:t>11/18/2019</a:t>
            </a:fld>
            <a:endParaRPr lang="en-US"/>
          </a:p>
        </p:txBody>
      </p:sp>
      <p:sp>
        <p:nvSpPr>
          <p:cNvPr id="19" name="Footer Placeholder 18"/>
          <p:cNvSpPr>
            <a:spLocks noGrp="1"/>
          </p:cNvSpPr>
          <p:nvPr>
            <p:ph type="ftr" sz="quarter" idx="11"/>
          </p:nvPr>
        </p:nvSpPr>
        <p:spPr/>
        <p:txBody>
          <a:bodyPr/>
          <a:lstStyle/>
          <a:p>
            <a:r>
              <a:rPr lang="en-US" dirty="0"/>
              <a:t>Add a footer</a:t>
            </a:r>
          </a:p>
        </p:txBody>
      </p:sp>
      <p:sp>
        <p:nvSpPr>
          <p:cNvPr id="27" name="Slide Number Placeholder 2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2980820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F28077-7188-48C5-8679-2287FAC952E9}" type="datetime1">
              <a:rPr lang="en-US" smtClean="0"/>
              <a:pPr/>
              <a:t>11/18/2019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14816821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Edit Master text styles</a:t>
            </a:r>
          </a:p>
        </p:txBody>
      </p:sp>
      <p:sp>
        <p:nvSpPr>
          <p:cNvPr id="4" name="Date Placeholder 3"/>
          <p:cNvSpPr>
            <a:spLocks noGrp="1"/>
          </p:cNvSpPr>
          <p:nvPr>
            <p:ph type="dt" sz="half" idx="10"/>
          </p:nvPr>
        </p:nvSpPr>
        <p:spPr/>
        <p:txBody>
          <a:bodyPr/>
          <a:lstStyle/>
          <a:p>
            <a:fld id="{D2DCB740-6776-4EE9-99FD-96D592FA5A23}" type="datetime1">
              <a:rPr lang="en-US" smtClean="0"/>
              <a:pPr/>
              <a:t>11/18/2019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3531933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5F6BD99-6FFD-46C5-B5E2-43A34BDA2566}" type="datetime1">
              <a:rPr lang="en-US" smtClean="0"/>
              <a:pPr/>
              <a:t>11/18/2019</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10901865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Edit Master text styles</a:t>
            </a: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022678E-214C-4CF8-97C7-95015FB02960}" type="datetime1">
              <a:rPr lang="en-US" smtClean="0"/>
              <a:pPr/>
              <a:t>11/18/2019</a:t>
            </a:fld>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12501885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55660E0-FA77-4473-A859-74127B089143}" type="datetime1">
              <a:rPr lang="en-US" smtClean="0"/>
              <a:pPr/>
              <a:t>11/18/2019</a:t>
            </a:fld>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30718149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D7B8-9F07-4899-827D-5F3CFDDEB574}" type="datetime1">
              <a:rPr lang="en-US" smtClean="0"/>
              <a:pPr/>
              <a:t>11/18/2019</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2528821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Edit Master text styles</a:t>
            </a:r>
          </a:p>
        </p:txBody>
      </p:sp>
      <p:sp>
        <p:nvSpPr>
          <p:cNvPr id="5" name="Date Placeholder 4"/>
          <p:cNvSpPr>
            <a:spLocks noGrp="1"/>
          </p:cNvSpPr>
          <p:nvPr>
            <p:ph type="dt" sz="half" idx="10"/>
          </p:nvPr>
        </p:nvSpPr>
        <p:spPr/>
        <p:txBody>
          <a:bodyPr/>
          <a:lstStyle/>
          <a:p>
            <a:fld id="{B5197C5C-1CD1-417D-A89C-14747F5222C7}" type="datetime1">
              <a:rPr lang="en-US" smtClean="0"/>
              <a:pPr/>
              <a:t>11/18/2019</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19919267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Edit Master text styles</a:t>
            </a:r>
          </a:p>
        </p:txBody>
      </p:sp>
      <p:sp>
        <p:nvSpPr>
          <p:cNvPr id="5" name="Date Placeholder 4"/>
          <p:cNvSpPr>
            <a:spLocks noGrp="1"/>
          </p:cNvSpPr>
          <p:nvPr>
            <p:ph type="dt" sz="half" idx="10"/>
          </p:nvPr>
        </p:nvSpPr>
        <p:spPr/>
        <p:txBody>
          <a:bodyPr/>
          <a:lstStyle/>
          <a:p>
            <a:fld id="{1359EFBB-CFA1-4AA8-9123-F0B52DBD84FE}" type="datetime1">
              <a:rPr lang="en-US" smtClean="0"/>
              <a:pPr/>
              <a:t>11/18/2019</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a:xfrm>
            <a:off x="10769600" y="6356351"/>
            <a:ext cx="812800" cy="365125"/>
          </a:xfrm>
        </p:spPr>
        <p:txBody>
          <a:bodyPr/>
          <a:lstStyle/>
          <a:p>
            <a:fld id="{401CF334-2D5C-4859-84A6-CA7E6E43FAEB}" type="slidenum">
              <a:rPr lang="en-US" smtClean="0"/>
              <a:pPr/>
              <a:t>‹#›</a:t>
            </a:fld>
            <a:endParaRPr lang="en-US"/>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extLst>
      <p:ext uri="{BB962C8B-B14F-4D97-AF65-F5344CB8AC3E}">
        <p14:creationId xmlns:p14="http://schemas.microsoft.com/office/powerpoint/2010/main" xmlns="" val="25196249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D2D5871-AB0F-4B3D-8861-97E78CB7B47E}" type="datetime1">
              <a:rPr lang="en-US" smtClean="0"/>
              <a:pPr/>
              <a:t>11/18/2019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8777770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4418406-4C3F-4F3E-80BD-A22568EA37EB}" type="datetime1">
              <a:rPr lang="en-US" smtClean="0"/>
              <a:pPr/>
              <a:t>11/18/2019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33697544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25" name="Group 24"/>
          <p:cNvGrpSpPr/>
          <p:nvPr/>
        </p:nvGrpSpPr>
        <p:grpSpPr>
          <a:xfrm>
            <a:off x="-29028" y="-7144"/>
            <a:ext cx="12240731" cy="6879658"/>
            <a:chOff x="0" y="-21658"/>
            <a:chExt cx="12240731" cy="6879658"/>
          </a:xfrm>
        </p:grpSpPr>
        <p:sp>
          <p:nvSpPr>
            <p:cNvPr id="26" name="Rectangle 25"/>
            <p:cNvSpPr/>
            <p:nvPr/>
          </p:nvSpPr>
          <p:spPr>
            <a:xfrm>
              <a:off x="31633"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p:cNvGrpSpPr/>
            <p:nvPr/>
          </p:nvGrpSpPr>
          <p:grpSpPr>
            <a:xfrm>
              <a:off x="0" y="-21658"/>
              <a:ext cx="12240731" cy="1041400"/>
              <a:chOff x="-25356" y="-7144"/>
              <a:chExt cx="12240731" cy="1041400"/>
            </a:xfrm>
          </p:grpSpPr>
          <p:sp>
            <p:nvSpPr>
              <p:cNvPr id="28" name="Freeform 27"/>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29" name="Freeform 28"/>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grpSp>
            <p:nvGrpSpPr>
              <p:cNvPr id="31" name="Group 30"/>
              <p:cNvGrpSpPr/>
              <p:nvPr/>
            </p:nvGrpSpPr>
            <p:grpSpPr>
              <a:xfrm>
                <a:off x="-25356" y="202408"/>
                <a:ext cx="12240731" cy="649224"/>
                <a:chOff x="-19045" y="216550"/>
                <a:chExt cx="9180548" cy="649224"/>
              </a:xfrm>
            </p:grpSpPr>
            <p:sp>
              <p:nvSpPr>
                <p:cNvPr id="32" name="Freeform 3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33" name="Freeform 3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grpSp>
      </p:gr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endParaRPr kumimoji="0" lang="en-US" dirty="0"/>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100">
                <a:solidFill>
                  <a:schemeClr val="tx1"/>
                </a:solidFill>
              </a:defRPr>
            </a:lvl1pPr>
          </a:lstStyle>
          <a:p>
            <a:fld id="{61146459-E3C3-4969-9224-5ED50B492D17}" type="datetime1">
              <a:rPr lang="en-US" smtClean="0"/>
              <a:pPr/>
              <a:t>11/18/2019</a:t>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100">
                <a:solidFill>
                  <a:schemeClr val="tx1"/>
                </a:solidFill>
              </a:defRPr>
            </a:lvl1pPr>
          </a:lstStyle>
          <a:p>
            <a:r>
              <a:rPr lang="en-US" dirty="0"/>
              <a:t>Add a footer</a:t>
            </a: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100">
                <a:solidFill>
                  <a:schemeClr val="tx1"/>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942852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lumMod val="50000"/>
          </a:schemeClr>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lumMod val="50000"/>
          </a:schemeClr>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lumMod val="50000"/>
          </a:schemeClr>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lumMod val="50000"/>
          </a:schemeClr>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lumMod val="75000"/>
          </a:schemeClr>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lumMod val="50000"/>
          </a:schemeClr>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lumMod val="75000"/>
          </a:schemeClr>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286000" indent="0" algn="l" rtl="0" eaLnBrk="1" latinLnBrk="0" hangingPunct="1">
        <a:spcBef>
          <a:spcPct val="20000"/>
        </a:spcBef>
        <a:buClr>
          <a:schemeClr val="tx2"/>
        </a:buClr>
        <a:buFontTx/>
        <a:buNone/>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pPr algn="ctr"/>
            <a:r>
              <a:rPr lang="en-US" sz="3600" dirty="0"/>
              <a:t>Mean, Median, Standard Deviation</a:t>
            </a:r>
          </a:p>
        </p:txBody>
      </p:sp>
      <p:sp>
        <p:nvSpPr>
          <p:cNvPr id="5" name="Subtitle 4"/>
          <p:cNvSpPr>
            <a:spLocks noGrp="1"/>
          </p:cNvSpPr>
          <p:nvPr>
            <p:ph type="subTitle" idx="1"/>
          </p:nvPr>
        </p:nvSpPr>
        <p:spPr/>
        <p:txBody>
          <a:bodyPr/>
          <a:lstStyle/>
          <a:p>
            <a:pPr algn="ctr"/>
            <a:r>
              <a:rPr lang="en-US" dirty="0"/>
              <a:t>Presentation</a:t>
            </a:r>
          </a:p>
          <a:p>
            <a:pPr algn="ctr"/>
            <a:r>
              <a:rPr lang="en-US" dirty="0">
                <a:solidFill>
                  <a:srgbClr val="00B0F0"/>
                </a:solidFill>
              </a:rPr>
              <a:t>Insert Student’s Name Here</a:t>
            </a:r>
          </a:p>
          <a:p>
            <a:endParaRPr lang="en-US" dirty="0"/>
          </a:p>
        </p:txBody>
      </p:sp>
    </p:spTree>
    <p:extLst>
      <p:ext uri="{BB962C8B-B14F-4D97-AF65-F5344CB8AC3E}">
        <p14:creationId xmlns:p14="http://schemas.microsoft.com/office/powerpoint/2010/main" xmlns="" val="35496286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557212"/>
            <a:ext cx="10972800" cy="585787"/>
          </a:xfrm>
        </p:spPr>
        <p:txBody>
          <a:bodyPr>
            <a:noAutofit/>
          </a:bodyPr>
          <a:lstStyle/>
          <a:p>
            <a:pPr algn="ctr"/>
            <a:r>
              <a:rPr lang="en-US" sz="4000" b="1" dirty="0">
                <a:solidFill>
                  <a:schemeClr val="tx1"/>
                </a:solidFill>
                <a:latin typeface="Times New Roman" pitchFamily="18" charset="0"/>
                <a:cs typeface="Times New Roman" pitchFamily="18" charset="0"/>
              </a:rPr>
              <a:t>Mean</a:t>
            </a:r>
          </a:p>
        </p:txBody>
      </p:sp>
      <p:sp>
        <p:nvSpPr>
          <p:cNvPr id="2" name="Content Placeholder 1"/>
          <p:cNvSpPr>
            <a:spLocks noGrp="1"/>
          </p:cNvSpPr>
          <p:nvPr>
            <p:ph idx="1"/>
          </p:nvPr>
        </p:nvSpPr>
        <p:spPr>
          <a:xfrm>
            <a:off x="467360" y="1320800"/>
            <a:ext cx="11724640" cy="5537200"/>
          </a:xfrm>
        </p:spPr>
        <p:txBody>
          <a:bodyPr>
            <a:normAutofit/>
          </a:bodyPr>
          <a:lstStyle/>
          <a:p>
            <a:pPr lvl="1">
              <a:lnSpc>
                <a:spcPct val="200000"/>
              </a:lnSpc>
              <a:buFont typeface="Wingdings" pitchFamily="2" charset="2"/>
              <a:buChar char="v"/>
            </a:pPr>
            <a:r>
              <a:rPr lang="en-US" sz="2800" dirty="0">
                <a:latin typeface="Times New Roman" pitchFamily="18" charset="0"/>
                <a:cs typeface="Times New Roman" pitchFamily="18" charset="0"/>
              </a:rPr>
              <a:t>Mean can be used to forecast her future earnings since the predictions of all future values are equal to the mean of the past data. Mean construct better summary for the future predictions.</a:t>
            </a:r>
          </a:p>
          <a:p>
            <a:pPr lvl="1">
              <a:lnSpc>
                <a:spcPct val="200000"/>
              </a:lnSpc>
              <a:buFont typeface="Wingdings" pitchFamily="2" charset="2"/>
              <a:buChar char="v"/>
            </a:pPr>
            <a:r>
              <a:rPr lang="en-US" sz="2800" dirty="0">
                <a:latin typeface="Times New Roman" pitchFamily="18" charset="0"/>
                <a:cs typeface="Times New Roman" pitchFamily="18" charset="0"/>
              </a:rPr>
              <a:t>To determine the mean:</a:t>
            </a:r>
          </a:p>
          <a:p>
            <a:pPr lvl="2">
              <a:lnSpc>
                <a:spcPct val="200000"/>
              </a:lnSpc>
              <a:buFont typeface="Wingdings" pitchFamily="2" charset="2"/>
              <a:buChar char="v"/>
            </a:pPr>
            <a:r>
              <a:rPr lang="en-US" sz="2500" dirty="0">
                <a:latin typeface="Times New Roman" pitchFamily="18" charset="0"/>
                <a:cs typeface="Times New Roman" pitchFamily="18" charset="0"/>
              </a:rPr>
              <a:t>Mean = Total income/ number of years</a:t>
            </a:r>
          </a:p>
          <a:p>
            <a:pPr lvl="2">
              <a:lnSpc>
                <a:spcPct val="200000"/>
              </a:lnSpc>
              <a:buFont typeface="Wingdings" pitchFamily="2" charset="2"/>
              <a:buChar char="v"/>
            </a:pPr>
            <a:r>
              <a:rPr lang="en-US" sz="2500" dirty="0">
                <a:latin typeface="Times New Roman" pitchFamily="18" charset="0"/>
                <a:cs typeface="Times New Roman" pitchFamily="18" charset="0"/>
              </a:rPr>
              <a:t>Mean = 566407.21/ 15 = 37,760.48</a:t>
            </a:r>
          </a:p>
        </p:txBody>
      </p:sp>
      <p:pic>
        <p:nvPicPr>
          <p:cNvPr id="4" name="Picture 3">
            <a:extLst>
              <a:ext uri="{FF2B5EF4-FFF2-40B4-BE49-F238E27FC236}">
                <a16:creationId xmlns:a16="http://schemas.microsoft.com/office/drawing/2014/main" xmlns="" id="{6B909EF6-1835-4913-9091-FD5C54F622BC}"/>
              </a:ext>
            </a:extLst>
          </p:cNvPr>
          <p:cNvPicPr>
            <a:picLocks noChangeAspect="1"/>
          </p:cNvPicPr>
          <p:nvPr/>
        </p:nvPicPr>
        <p:blipFill>
          <a:blip r:embed="rId3"/>
          <a:stretch>
            <a:fillRect/>
          </a:stretch>
        </p:blipFill>
        <p:spPr>
          <a:xfrm>
            <a:off x="6893170" y="4986215"/>
            <a:ext cx="5111262" cy="1871785"/>
          </a:xfrm>
          <a:prstGeom prst="rect">
            <a:avLst/>
          </a:prstGeom>
        </p:spPr>
      </p:pic>
    </p:spTree>
    <p:extLst>
      <p:ext uri="{BB962C8B-B14F-4D97-AF65-F5344CB8AC3E}">
        <p14:creationId xmlns:p14="http://schemas.microsoft.com/office/powerpoint/2010/main" xmlns="" val="33395540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09612" y="557212"/>
            <a:ext cx="10972800" cy="518350"/>
          </a:xfrm>
        </p:spPr>
        <p:txBody>
          <a:bodyPr>
            <a:noAutofit/>
          </a:bodyPr>
          <a:lstStyle/>
          <a:p>
            <a:pPr algn="ctr"/>
            <a:r>
              <a:rPr lang="en-US" sz="4000" b="1" dirty="0">
                <a:solidFill>
                  <a:schemeClr val="tx1"/>
                </a:solidFill>
                <a:latin typeface="Times New Roman" pitchFamily="18" charset="0"/>
                <a:cs typeface="Times New Roman" pitchFamily="18" charset="0"/>
              </a:rPr>
              <a:t>Median</a:t>
            </a:r>
          </a:p>
        </p:txBody>
      </p:sp>
      <p:sp>
        <p:nvSpPr>
          <p:cNvPr id="2" name="Content Placeholder 1"/>
          <p:cNvSpPr>
            <a:spLocks noGrp="1"/>
          </p:cNvSpPr>
          <p:nvPr>
            <p:ph idx="1"/>
          </p:nvPr>
        </p:nvSpPr>
        <p:spPr>
          <a:xfrm>
            <a:off x="609600" y="1881051"/>
            <a:ext cx="10972800" cy="3786324"/>
          </a:xfrm>
        </p:spPr>
        <p:txBody>
          <a:bodyPr>
            <a:normAutofit/>
          </a:bodyPr>
          <a:lstStyle/>
          <a:p>
            <a:pPr lvl="1">
              <a:lnSpc>
                <a:spcPct val="200000"/>
              </a:lnSpc>
              <a:buFont typeface="Wingdings" pitchFamily="2" charset="2"/>
              <a:buChar char="Ø"/>
            </a:pPr>
            <a:r>
              <a:rPr lang="en-US" sz="2600" dirty="0">
                <a:latin typeface="Times New Roman" pitchFamily="18" charset="0"/>
                <a:cs typeface="Times New Roman" pitchFamily="18" charset="0"/>
              </a:rPr>
              <a:t>Median  gives the value or quantity that lies at the midpoint of frequency distribution of the income such that there is an equal probability of lying above or below it.</a:t>
            </a:r>
          </a:p>
          <a:p>
            <a:pPr lvl="1">
              <a:lnSpc>
                <a:spcPct val="200000"/>
              </a:lnSpc>
              <a:buFont typeface="Wingdings" pitchFamily="2" charset="2"/>
              <a:buChar char="Ø"/>
            </a:pPr>
            <a:r>
              <a:rPr lang="en-US" sz="2600" dirty="0">
                <a:latin typeface="Times New Roman" pitchFamily="18" charset="0"/>
                <a:cs typeface="Times New Roman" pitchFamily="18" charset="0"/>
              </a:rPr>
              <a:t>Through this formula in Excel: </a:t>
            </a:r>
          </a:p>
        </p:txBody>
      </p:sp>
      <p:pic>
        <p:nvPicPr>
          <p:cNvPr id="4" name="Picture 3">
            <a:extLst>
              <a:ext uri="{FF2B5EF4-FFF2-40B4-BE49-F238E27FC236}">
                <a16:creationId xmlns:a16="http://schemas.microsoft.com/office/drawing/2014/main" xmlns="" id="{53B6D4B5-F434-426B-BF72-0C72247B638E}"/>
              </a:ext>
            </a:extLst>
          </p:cNvPr>
          <p:cNvPicPr/>
          <p:nvPr/>
        </p:nvPicPr>
        <p:blipFill rotWithShape="1">
          <a:blip r:embed="rId3"/>
          <a:srcRect b="31345"/>
          <a:stretch/>
        </p:blipFill>
        <p:spPr>
          <a:xfrm>
            <a:off x="3751385" y="5346091"/>
            <a:ext cx="6236677" cy="1336063"/>
          </a:xfrm>
          <a:prstGeom prst="rect">
            <a:avLst/>
          </a:prstGeom>
        </p:spPr>
      </p:pic>
    </p:spTree>
    <p:extLst>
      <p:ext uri="{BB962C8B-B14F-4D97-AF65-F5344CB8AC3E}">
        <p14:creationId xmlns:p14="http://schemas.microsoft.com/office/powerpoint/2010/main" xmlns="" val="32980024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714375"/>
            <a:ext cx="10972800" cy="522478"/>
          </a:xfrm>
        </p:spPr>
        <p:txBody>
          <a:bodyPr>
            <a:noAutofit/>
          </a:bodyPr>
          <a:lstStyle/>
          <a:p>
            <a:pPr algn="ctr"/>
            <a:r>
              <a:rPr lang="en-US" sz="4000" b="1" dirty="0">
                <a:solidFill>
                  <a:schemeClr val="tx1"/>
                </a:solidFill>
                <a:latin typeface="Times New Roman" pitchFamily="18" charset="0"/>
                <a:cs typeface="Times New Roman" pitchFamily="18" charset="0"/>
              </a:rPr>
              <a:t>Standard Deviation</a:t>
            </a:r>
          </a:p>
        </p:txBody>
      </p:sp>
      <p:sp>
        <p:nvSpPr>
          <p:cNvPr id="2" name="Content Placeholder 1"/>
          <p:cNvSpPr>
            <a:spLocks noGrp="1"/>
          </p:cNvSpPr>
          <p:nvPr>
            <p:ph idx="1"/>
          </p:nvPr>
        </p:nvSpPr>
        <p:spPr>
          <a:xfrm>
            <a:off x="609600" y="1379727"/>
            <a:ext cx="10972800" cy="5006785"/>
          </a:xfrm>
        </p:spPr>
        <p:txBody>
          <a:bodyPr>
            <a:noAutofit/>
          </a:bodyPr>
          <a:lstStyle/>
          <a:p>
            <a:pPr marL="393192" lvl="1" indent="0">
              <a:lnSpc>
                <a:spcPct val="200000"/>
              </a:lnSpc>
              <a:buFont typeface="Wingdings" pitchFamily="2" charset="2"/>
              <a:buChar char="v"/>
            </a:pPr>
            <a:r>
              <a:rPr lang="en-US" sz="2600" dirty="0">
                <a:latin typeface="Times New Roman" pitchFamily="18" charset="0"/>
                <a:cs typeface="Times New Roman" pitchFamily="18" charset="0"/>
              </a:rPr>
              <a:t>Standard deviation gives how much the real income differ from the mean value.</a:t>
            </a:r>
          </a:p>
          <a:p>
            <a:pPr marL="667512" lvl="2" indent="0">
              <a:lnSpc>
                <a:spcPct val="200000"/>
              </a:lnSpc>
              <a:buFont typeface="Wingdings" pitchFamily="2" charset="2"/>
              <a:buChar char="v"/>
            </a:pPr>
            <a:r>
              <a:rPr lang="en-US" sz="2300" dirty="0">
                <a:latin typeface="Times New Roman" pitchFamily="18" charset="0"/>
                <a:cs typeface="Times New Roman" pitchFamily="18" charset="0"/>
              </a:rPr>
              <a:t>To find standard deviation:</a:t>
            </a:r>
          </a:p>
          <a:p>
            <a:pPr marL="667512" lvl="2" indent="0">
              <a:lnSpc>
                <a:spcPct val="200000"/>
              </a:lnSpc>
              <a:buFont typeface="Wingdings" pitchFamily="2" charset="2"/>
              <a:buChar char="v"/>
            </a:pPr>
            <a:endParaRPr lang="en-US" sz="2300" dirty="0">
              <a:latin typeface="Times New Roman" pitchFamily="18" charset="0"/>
              <a:cs typeface="Times New Roman" pitchFamily="18" charset="0"/>
            </a:endParaRPr>
          </a:p>
          <a:p>
            <a:pPr marL="667512" lvl="2" indent="0">
              <a:lnSpc>
                <a:spcPct val="200000"/>
              </a:lnSpc>
              <a:buFont typeface="Wingdings" pitchFamily="2" charset="2"/>
              <a:buChar char="v"/>
            </a:pPr>
            <a:r>
              <a:rPr lang="en-US" sz="2300" dirty="0">
                <a:latin typeface="Times New Roman" pitchFamily="18" charset="0"/>
                <a:cs typeface="Times New Roman" pitchFamily="18" charset="0"/>
              </a:rPr>
              <a:t>The standard deviation in this case is: </a:t>
            </a:r>
          </a:p>
          <a:p>
            <a:pPr marL="667512" lvl="2" indent="0">
              <a:lnSpc>
                <a:spcPct val="200000"/>
              </a:lnSpc>
              <a:buFont typeface="Wingdings" pitchFamily="2" charset="2"/>
              <a:buChar char="v"/>
            </a:pPr>
            <a:r>
              <a:rPr lang="en-US" sz="2300" dirty="0">
                <a:latin typeface="Times New Roman" pitchFamily="18" charset="0"/>
                <a:cs typeface="Times New Roman" pitchFamily="18" charset="0"/>
              </a:rPr>
              <a:t>Standard deviation = 631.27336</a:t>
            </a:r>
          </a:p>
        </p:txBody>
      </p:sp>
      <p:pic>
        <p:nvPicPr>
          <p:cNvPr id="4" name="Picture 3">
            <a:extLst>
              <a:ext uri="{FF2B5EF4-FFF2-40B4-BE49-F238E27FC236}">
                <a16:creationId xmlns:a16="http://schemas.microsoft.com/office/drawing/2014/main" xmlns="" id="{E4E8A168-0E77-4757-BE51-6D7A225AA9C3}"/>
              </a:ext>
            </a:extLst>
          </p:cNvPr>
          <p:cNvPicPr/>
          <p:nvPr/>
        </p:nvPicPr>
        <p:blipFill>
          <a:blip r:embed="rId3"/>
          <a:stretch>
            <a:fillRect/>
          </a:stretch>
        </p:blipFill>
        <p:spPr>
          <a:xfrm>
            <a:off x="4781549" y="3883118"/>
            <a:ext cx="4198327" cy="1017127"/>
          </a:xfrm>
          <a:prstGeom prst="rect">
            <a:avLst/>
          </a:prstGeom>
        </p:spPr>
      </p:pic>
    </p:spTree>
    <p:extLst>
      <p:ext uri="{BB962C8B-B14F-4D97-AF65-F5344CB8AC3E}">
        <p14:creationId xmlns:p14="http://schemas.microsoft.com/office/powerpoint/2010/main" xmlns="" val="34716184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714375"/>
            <a:ext cx="10972800" cy="522478"/>
          </a:xfrm>
        </p:spPr>
        <p:txBody>
          <a:bodyPr>
            <a:noAutofit/>
          </a:bodyPr>
          <a:lstStyle/>
          <a:p>
            <a:pPr algn="ctr"/>
            <a:r>
              <a:rPr lang="en-US" sz="4000" b="1" dirty="0">
                <a:solidFill>
                  <a:schemeClr val="tx1"/>
                </a:solidFill>
                <a:latin typeface="Times New Roman" pitchFamily="18" charset="0"/>
                <a:cs typeface="Times New Roman" pitchFamily="18" charset="0"/>
              </a:rPr>
              <a:t>Variance</a:t>
            </a:r>
          </a:p>
        </p:txBody>
      </p:sp>
      <p:sp>
        <p:nvSpPr>
          <p:cNvPr id="2" name="Content Placeholder 1"/>
          <p:cNvSpPr>
            <a:spLocks noGrp="1"/>
          </p:cNvSpPr>
          <p:nvPr>
            <p:ph idx="1"/>
          </p:nvPr>
        </p:nvSpPr>
        <p:spPr>
          <a:xfrm>
            <a:off x="609600" y="1379727"/>
            <a:ext cx="10972800" cy="5006785"/>
          </a:xfrm>
        </p:spPr>
        <p:txBody>
          <a:bodyPr>
            <a:noAutofit/>
          </a:bodyPr>
          <a:lstStyle/>
          <a:p>
            <a:pPr marL="393192" lvl="1" indent="0">
              <a:lnSpc>
                <a:spcPct val="200000"/>
              </a:lnSpc>
              <a:buFont typeface="Wingdings" pitchFamily="2" charset="2"/>
              <a:buChar char="v"/>
            </a:pPr>
            <a:r>
              <a:rPr lang="en-US" sz="2600" dirty="0">
                <a:latin typeface="Times New Roman" pitchFamily="18" charset="0"/>
                <a:cs typeface="Times New Roman" pitchFamily="18" charset="0"/>
              </a:rPr>
              <a:t>Variance is used to measure how far set of real income spreads out from each other or the expected value.</a:t>
            </a:r>
          </a:p>
          <a:p>
            <a:pPr marL="393192" lvl="1" indent="0">
              <a:lnSpc>
                <a:spcPct val="200000"/>
              </a:lnSpc>
              <a:buFont typeface="Wingdings" pitchFamily="2" charset="2"/>
              <a:buChar char="v"/>
            </a:pPr>
            <a:r>
              <a:rPr lang="en-US" sz="2600" dirty="0">
                <a:latin typeface="Times New Roman" pitchFamily="18" charset="0"/>
                <a:cs typeface="Times New Roman" pitchFamily="18" charset="0"/>
              </a:rPr>
              <a:t>To find variance:</a:t>
            </a:r>
          </a:p>
          <a:p>
            <a:pPr marL="393192" lvl="1" indent="0">
              <a:lnSpc>
                <a:spcPct val="200000"/>
              </a:lnSpc>
              <a:buFont typeface="Wingdings" pitchFamily="2" charset="2"/>
              <a:buChar char="v"/>
            </a:pPr>
            <a:endParaRPr lang="en-US" sz="2600" dirty="0">
              <a:latin typeface="Times New Roman" pitchFamily="18" charset="0"/>
              <a:cs typeface="Times New Roman" pitchFamily="18" charset="0"/>
            </a:endParaRPr>
          </a:p>
          <a:p>
            <a:pPr marL="393192" lvl="1" indent="0">
              <a:lnSpc>
                <a:spcPct val="200000"/>
              </a:lnSpc>
              <a:buFont typeface="Wingdings" pitchFamily="2" charset="2"/>
              <a:buChar char="v"/>
            </a:pPr>
            <a:r>
              <a:rPr lang="en-US" sz="2600" dirty="0">
                <a:latin typeface="Times New Roman" pitchFamily="18" charset="0"/>
                <a:cs typeface="Times New Roman" pitchFamily="18" charset="0"/>
              </a:rPr>
              <a:t>The variance in this case is: Variance = 398506.055 </a:t>
            </a:r>
          </a:p>
        </p:txBody>
      </p:sp>
      <p:pic>
        <p:nvPicPr>
          <p:cNvPr id="4" name="Picture 3">
            <a:extLst>
              <a:ext uri="{FF2B5EF4-FFF2-40B4-BE49-F238E27FC236}">
                <a16:creationId xmlns:a16="http://schemas.microsoft.com/office/drawing/2014/main" xmlns="" id="{A8E38741-0A70-438C-AE53-72F95B2A135C}"/>
              </a:ext>
            </a:extLst>
          </p:cNvPr>
          <p:cNvPicPr/>
          <p:nvPr/>
        </p:nvPicPr>
        <p:blipFill>
          <a:blip r:embed="rId3"/>
          <a:stretch>
            <a:fillRect/>
          </a:stretch>
        </p:blipFill>
        <p:spPr>
          <a:xfrm>
            <a:off x="3868981" y="3111594"/>
            <a:ext cx="3962034" cy="1319729"/>
          </a:xfrm>
          <a:prstGeom prst="rect">
            <a:avLst/>
          </a:prstGeom>
        </p:spPr>
      </p:pic>
    </p:spTree>
    <p:extLst>
      <p:ext uri="{BB962C8B-B14F-4D97-AF65-F5344CB8AC3E}">
        <p14:creationId xmlns:p14="http://schemas.microsoft.com/office/powerpoint/2010/main" xmlns="" val="271228412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entation on brainstorming">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entury Gothic-Palatino Linotype">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xmlns="" name="Business brainstorming presentation.potx" id="{DE77CA07-3D7A-4CF2-AF02-587F794CB3CB}" vid="{13C2A94F-C0A1-4622-B71C-29A3B00D5E0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952</TotalTime>
  <Words>264</Words>
  <Application>Microsoft Office PowerPoint</Application>
  <PresentationFormat>Custom</PresentationFormat>
  <Paragraphs>30</Paragraphs>
  <Slides>5</Slides>
  <Notes>5</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Presentation on brainstorming</vt:lpstr>
      <vt:lpstr>Mean, Median, Standard Deviation</vt:lpstr>
      <vt:lpstr>Mean</vt:lpstr>
      <vt:lpstr>Median</vt:lpstr>
      <vt:lpstr>Standard Deviation</vt:lpstr>
      <vt:lpstr>Variance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Use This Template</dc:title>
  <dc:creator>omonso</dc:creator>
  <cp:lastModifiedBy>ADM</cp:lastModifiedBy>
  <cp:revision>78</cp:revision>
  <dcterms:created xsi:type="dcterms:W3CDTF">2018-11-16T01:49:47Z</dcterms:created>
  <dcterms:modified xsi:type="dcterms:W3CDTF">2019-11-18T10:45:42Z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