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3842" autoAdjust="0"/>
  </p:normalViewPr>
  <p:slideViewPr>
    <p:cSldViewPr snapToGrid="0">
      <p:cViewPr varScale="1">
        <p:scale>
          <a:sx n="82" d="100"/>
          <a:sy n="82" d="100"/>
        </p:scale>
        <p:origin x="8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3F8EDD-9012-465F-8D29-81860FFEDF73}" type="datetimeFigureOut">
              <a:rPr lang="en-GB" smtClean="0"/>
              <a:t>12/11/2021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985001-52E2-4F73-9CB3-6B5F629ED586}" type="slidenum">
              <a:rPr lang="en-GB" smtClean="0"/>
              <a:t>‹#›</a:t>
            </a:fld>
            <a:endParaRPr lang="en-GB"/>
          </a:p>
        </p:txBody>
      </p:sp>
    </p:spTree>
    <p:extLst>
      <p:ext uri="{BB962C8B-B14F-4D97-AF65-F5344CB8AC3E}">
        <p14:creationId xmlns:p14="http://schemas.microsoft.com/office/powerpoint/2010/main" val="3087105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major independent variables are appropriate research elements such as sample characteristics, way of measuring characteristics, and measure development procedures. In general, meta analysis is the application of primary research methodology principles to the review and integration of the findings of a body of studies. A substantial body of literature on this impressive approach is growing in both social science and psychology.</a:t>
            </a:r>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2</a:t>
            </a:fld>
            <a:endParaRPr lang="en-GB"/>
          </a:p>
        </p:txBody>
      </p:sp>
    </p:spTree>
    <p:extLst>
      <p:ext uri="{BB962C8B-B14F-4D97-AF65-F5344CB8AC3E}">
        <p14:creationId xmlns:p14="http://schemas.microsoft.com/office/powerpoint/2010/main" val="7411350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unique roles of meta-analysis in the relationship between theoretical constructs and empirical evidences are discussed in terms of its contributions to theory building. The benefits and drawbacks of using a meta-analytic approach in theory-building research are discussed.</a:t>
            </a:r>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14</a:t>
            </a:fld>
            <a:endParaRPr lang="en-GB"/>
          </a:p>
        </p:txBody>
      </p:sp>
    </p:spTree>
    <p:extLst>
      <p:ext uri="{BB962C8B-B14F-4D97-AF65-F5344CB8AC3E}">
        <p14:creationId xmlns:p14="http://schemas.microsoft.com/office/powerpoint/2010/main" val="6513351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Human resource development scholars and practitioners alike are frequently interested in developing and validating theoretical models that depict their relationships in order to guide and inform HRD practice. The researcher of such a study must have a thorough understanding of the theoretical meanings of these constructs, as well as operational definitions and measurement in various empirical studies.</a:t>
            </a:r>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15</a:t>
            </a:fld>
            <a:endParaRPr lang="en-GB"/>
          </a:p>
        </p:txBody>
      </p:sp>
    </p:spTree>
    <p:extLst>
      <p:ext uri="{BB962C8B-B14F-4D97-AF65-F5344CB8AC3E}">
        <p14:creationId xmlns:p14="http://schemas.microsoft.com/office/powerpoint/2010/main" val="28589060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framework captures the relationships between theory, measurement, and data analysis. At either the theoretical or empirical levels, three related research domains—theoretical, empirical, and measurement—can be identified. Theoretical and empirical levels correspond to the two major components of the theory-building process, theoretical and research parts. </a:t>
            </a:r>
            <a:r>
              <a:rPr lang="en-US" dirty="0" err="1" smtClean="0"/>
              <a:t>Dubin</a:t>
            </a:r>
            <a:r>
              <a:rPr lang="en-US" dirty="0" smtClean="0"/>
              <a:t> (1978) defines formalized formal</a:t>
            </a:r>
            <a:endParaRPr lang="en-GB" dirty="0" smtClean="0"/>
          </a:p>
          <a:p>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16</a:t>
            </a:fld>
            <a:endParaRPr lang="en-GB"/>
          </a:p>
        </p:txBody>
      </p:sp>
    </p:spTree>
    <p:extLst>
      <p:ext uri="{BB962C8B-B14F-4D97-AF65-F5344CB8AC3E}">
        <p14:creationId xmlns:p14="http://schemas.microsoft.com/office/powerpoint/2010/main" val="24623150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 theories employ abstract constructs to illustrate specific social and organizational phenomena, and they are proposed to explain, predict, and control the empirical world. Scholars of all disciplines are bouncing back and forth between theoretical and empirical levels in order to develop, operationalize, test, and apply their preferred theories.</a:t>
            </a:r>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17</a:t>
            </a:fld>
            <a:endParaRPr lang="en-GB"/>
          </a:p>
        </p:txBody>
      </p:sp>
    </p:spTree>
    <p:extLst>
      <p:ext uri="{BB962C8B-B14F-4D97-AF65-F5344CB8AC3E}">
        <p14:creationId xmlns:p14="http://schemas.microsoft.com/office/powerpoint/2010/main" val="23058543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Even for theoretical constructs that appear to be simple at first glance, such as intelligence and learning style, not all researchers have agreed on a single measurement tool or method. For example, even after more than a century of continuous effort, the question of how to assess human intelligence remains contentious.</a:t>
            </a:r>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18</a:t>
            </a:fld>
            <a:endParaRPr lang="en-GB"/>
          </a:p>
        </p:txBody>
      </p:sp>
    </p:spTree>
    <p:extLst>
      <p:ext uri="{BB962C8B-B14F-4D97-AF65-F5344CB8AC3E}">
        <p14:creationId xmlns:p14="http://schemas.microsoft.com/office/powerpoint/2010/main" val="15262535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second task of empirical studies is to validate the proposed relationships between theoretical constructs of interest and patterns of empirical evidence derived from adequate observable behaviors assessed using a set of reliable and valid measurement items.</a:t>
            </a:r>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19</a:t>
            </a:fld>
            <a:endParaRPr lang="en-GB"/>
          </a:p>
        </p:txBody>
      </p:sp>
    </p:spTree>
    <p:extLst>
      <p:ext uri="{BB962C8B-B14F-4D97-AF65-F5344CB8AC3E}">
        <p14:creationId xmlns:p14="http://schemas.microsoft.com/office/powerpoint/2010/main" val="31440008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sound meta-analysis, as a technique of analysis of analyses, not only identifies situations where certain theories are applicable through a review of existing empirical studies, but it also identifies underlying reasons for such variability by searching for significant moderator variables and possible interaction effects that the existing theories may have overlooked.</a:t>
            </a:r>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20</a:t>
            </a:fld>
            <a:endParaRPr lang="en-GB"/>
          </a:p>
        </p:txBody>
      </p:sp>
    </p:spTree>
    <p:extLst>
      <p:ext uri="{BB962C8B-B14F-4D97-AF65-F5344CB8AC3E}">
        <p14:creationId xmlns:p14="http://schemas.microsoft.com/office/powerpoint/2010/main" val="12075832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an organizational setting, people's expectations about appropriate leadership and management behavior match their expectations about males more closely than their expectations about females. As a result, a research question was developed to investigate whether female leaders were perceived less favorably than equivalent male counterparts.</a:t>
            </a:r>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21</a:t>
            </a:fld>
            <a:endParaRPr lang="en-GB"/>
          </a:p>
        </p:txBody>
      </p:sp>
    </p:spTree>
    <p:extLst>
      <p:ext uri="{BB962C8B-B14F-4D97-AF65-F5344CB8AC3E}">
        <p14:creationId xmlns:p14="http://schemas.microsoft.com/office/powerpoint/2010/main" val="21182361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Metaanalysis</a:t>
            </a:r>
            <a:r>
              <a:rPr lang="en-US" dirty="0" smtClean="0"/>
              <a:t> examines the selected literature alongside empirical evidence, providing a broad and up-to-date perspective on the relationships between theoretical ideas and empirical studies. The value of such comprehensive and up-to-date forecasts is multifaceted. Researchers can use this data to reflect on the current design and identify some promising variables for future studies.</a:t>
            </a:r>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22</a:t>
            </a:fld>
            <a:endParaRPr lang="en-GB"/>
          </a:p>
        </p:txBody>
      </p:sp>
    </p:spTree>
    <p:extLst>
      <p:ext uri="{BB962C8B-B14F-4D97-AF65-F5344CB8AC3E}">
        <p14:creationId xmlns:p14="http://schemas.microsoft.com/office/powerpoint/2010/main" val="9303360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chapter describes how to use meta-analysis to inform </a:t>
            </a:r>
            <a:r>
              <a:rPr lang="en-US" dirty="0" err="1" smtClean="0"/>
              <a:t>theorybuilding</a:t>
            </a:r>
            <a:r>
              <a:rPr lang="en-US" dirty="0" smtClean="0"/>
              <a:t> research and guide researchers in developing explicit theory based on existing theory. This procedure, depicted in this article, outlines distinct steps in conducting meta-analysis for the purpose of informing theory development. This process clearly parallels the general method of </a:t>
            </a:r>
            <a:r>
              <a:rPr lang="en-US" dirty="0" err="1" smtClean="0"/>
              <a:t>theorybuilding</a:t>
            </a:r>
            <a:r>
              <a:rPr lang="en-US" dirty="0" smtClean="0"/>
              <a:t> research in applied disciplines (</a:t>
            </a:r>
            <a:r>
              <a:rPr lang="en-US" dirty="0" err="1" smtClean="0"/>
              <a:t>Lynham</a:t>
            </a:r>
            <a:r>
              <a:rPr lang="en-US" dirty="0" smtClean="0"/>
              <a:t>, 2002). Several benefits of the meta-analytic approach to theory development have been identified.</a:t>
            </a:r>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23</a:t>
            </a:fld>
            <a:endParaRPr lang="en-GB"/>
          </a:p>
        </p:txBody>
      </p:sp>
    </p:spTree>
    <p:extLst>
      <p:ext uri="{BB962C8B-B14F-4D97-AF65-F5344CB8AC3E}">
        <p14:creationId xmlns:p14="http://schemas.microsoft.com/office/powerpoint/2010/main" val="63741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Finally, in order to emphasize empirical articles in which data were used to investigate substantive questions, we excluded articles in which measurement data were used solely for pedagogical purposes.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Following the review of each source, a meeting was held to determine which articles would be included. We reasoned that independently reviewing the literature would significantly reduce our chances of missing articles.</a:t>
            </a:r>
            <a:endParaRPr lang="en-GB" dirty="0" smtClean="0"/>
          </a:p>
          <a:p>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3</a:t>
            </a:fld>
            <a:endParaRPr lang="en-GB"/>
          </a:p>
        </p:txBody>
      </p:sp>
    </p:spTree>
    <p:extLst>
      <p:ext uri="{BB962C8B-B14F-4D97-AF65-F5344CB8AC3E}">
        <p14:creationId xmlns:p14="http://schemas.microsoft.com/office/powerpoint/2010/main" val="3189871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hypothesis for the positive relationship between response rate and reliability is based on the idea that more careful research methods, such as clearer instructions and carefully written, clearly stated items, may improve response rate. Such features also improve dependability.</a:t>
            </a:r>
          </a:p>
          <a:p>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5</a:t>
            </a:fld>
            <a:endParaRPr lang="en-GB"/>
          </a:p>
        </p:txBody>
      </p:sp>
    </p:spTree>
    <p:extLst>
      <p:ext uri="{BB962C8B-B14F-4D97-AF65-F5344CB8AC3E}">
        <p14:creationId xmlns:p14="http://schemas.microsoft.com/office/powerpoint/2010/main" val="28040182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Overall, the findings of this portion of the univariate investigation indicate that only two measure characteristics have a significant impact on reliability estimates: the number of items, which accounts for 10% of the variance, and the number of scale points, which accounts for 5% of the variance.</a:t>
            </a:r>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6</a:t>
            </a:fld>
            <a:endParaRPr lang="en-GB"/>
          </a:p>
        </p:txBody>
      </p:sp>
    </p:spTree>
    <p:extLst>
      <p:ext uri="{BB962C8B-B14F-4D97-AF65-F5344CB8AC3E}">
        <p14:creationId xmlns:p14="http://schemas.microsoft.com/office/powerpoint/2010/main" val="37177118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not surprising that individual sampling characteristics (other than sample size) were found to have little effect on reliability estimates and contribute little incremental variance in the overall test. Because measures are assumed to be designed for appropriately literate subjects, measurement theory pays little attention to subject sampling characteristics. </a:t>
            </a:r>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7</a:t>
            </a:fld>
            <a:endParaRPr lang="en-GB"/>
          </a:p>
        </p:txBody>
      </p:sp>
    </p:spTree>
    <p:extLst>
      <p:ext uri="{BB962C8B-B14F-4D97-AF65-F5344CB8AC3E}">
        <p14:creationId xmlns:p14="http://schemas.microsoft.com/office/powerpoint/2010/main" val="13456380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Because these understandings of research synthesis as aggregation, interpretation, and translation are based on different assumptions, they produce distinct approaches to knowledge synthesis. Rather than focusing on philosophical debates or paradigm conflicts in depth, this section presents the central features of research syntheses, as well as associated views of the paradigmatic approaches of positivism, </a:t>
            </a:r>
            <a:r>
              <a:rPr lang="en-US" dirty="0" err="1" smtClean="0"/>
              <a:t>postpositivism</a:t>
            </a:r>
            <a:r>
              <a:rPr lang="en-US" dirty="0" smtClean="0"/>
              <a:t>, and constructivism.</a:t>
            </a:r>
            <a:endParaRPr lang="en-GB" dirty="0" smtClean="0"/>
          </a:p>
          <a:p>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9</a:t>
            </a:fld>
            <a:endParaRPr lang="en-GB"/>
          </a:p>
        </p:txBody>
      </p:sp>
    </p:spTree>
    <p:extLst>
      <p:ext uri="{BB962C8B-B14F-4D97-AF65-F5344CB8AC3E}">
        <p14:creationId xmlns:p14="http://schemas.microsoft.com/office/powerpoint/2010/main" val="29446477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Furthermore, interpretation synthesis, along with its </a:t>
            </a:r>
            <a:r>
              <a:rPr lang="en-US" dirty="0" err="1" smtClean="0"/>
              <a:t>postpositivistic</a:t>
            </a:r>
            <a:r>
              <a:rPr lang="en-US" dirty="0" smtClean="0"/>
              <a:t> perspective, is well suited for tapping into contextual considerations of patterns, variables, and relationships inherent in primary studies (Miles &amp; Huberman, 1994). It incorporates the epistemological stance of many case studies conducted in organizational and management research (</a:t>
            </a:r>
            <a:r>
              <a:rPr lang="en-US" dirty="0" err="1" smtClean="0"/>
              <a:t>Piekkari</a:t>
            </a:r>
            <a:r>
              <a:rPr lang="en-US" dirty="0" smtClean="0"/>
              <a:t> et al., 2009), thus remaining true to the underlying assumptions of the studies being synthesized.</a:t>
            </a:r>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10</a:t>
            </a:fld>
            <a:endParaRPr lang="en-GB"/>
          </a:p>
        </p:txBody>
      </p:sp>
    </p:spTree>
    <p:extLst>
      <p:ext uri="{BB962C8B-B14F-4D97-AF65-F5344CB8AC3E}">
        <p14:creationId xmlns:p14="http://schemas.microsoft.com/office/powerpoint/2010/main" val="594070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 a meta-synthesis is proposed in order to generate theory. In fact, synthesizing primary case studies is ineffective for identifying previously unknown relationships and processes as the basis for new theory. </a:t>
            </a:r>
          </a:p>
          <a:p>
            <a:r>
              <a:rPr lang="en-US" dirty="0" smtClean="0"/>
              <a:t>The </a:t>
            </a:r>
            <a:r>
              <a:rPr lang="en-US" dirty="0" err="1" smtClean="0"/>
              <a:t>metasynthesis</a:t>
            </a:r>
            <a:r>
              <a:rPr lang="en-US" dirty="0" smtClean="0"/>
              <a:t>, on the other hand, can result in the identification of a new construct or a relationship that the existing theory does not account for, or in the significant reconceptualization of an existing construct.</a:t>
            </a:r>
            <a:endParaRPr lang="en-GB" dirty="0" smtClean="0"/>
          </a:p>
          <a:p>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11</a:t>
            </a:fld>
            <a:endParaRPr lang="en-GB"/>
          </a:p>
        </p:txBody>
      </p:sp>
    </p:spTree>
    <p:extLst>
      <p:ext uri="{BB962C8B-B14F-4D97-AF65-F5344CB8AC3E}">
        <p14:creationId xmlns:p14="http://schemas.microsoft.com/office/powerpoint/2010/main" val="24659269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Rather than reviewing an existing intellectual territory in order to formulate new research questions or future research directions (</a:t>
            </a:r>
            <a:r>
              <a:rPr lang="en-US" dirty="0" err="1" smtClean="0"/>
              <a:t>Tranfield</a:t>
            </a:r>
            <a:r>
              <a:rPr lang="en-US" dirty="0" smtClean="0"/>
              <a:t> et al., 2003), the goal of a meta-synthesis is to build theory, moving from substantive theories grounded in specific research contexts to a more generic theory with broader application. In this article, I argue that a meta-synthesis has the potential to help research progress by providing a window for conducting a more deductive theory testing design based on the meta-foundations. synthesis's In the field of dynamic capabilities, for example, there are a number of qualitative studies that provide a fragmented, isolated picture of a variety of different aspects surrounding managerial cognitive processing.</a:t>
            </a:r>
            <a:endParaRPr lang="en-GB" dirty="0"/>
          </a:p>
        </p:txBody>
      </p:sp>
      <p:sp>
        <p:nvSpPr>
          <p:cNvPr id="4" name="Slide Number Placeholder 3"/>
          <p:cNvSpPr>
            <a:spLocks noGrp="1"/>
          </p:cNvSpPr>
          <p:nvPr>
            <p:ph type="sldNum" sz="quarter" idx="10"/>
          </p:nvPr>
        </p:nvSpPr>
        <p:spPr/>
        <p:txBody>
          <a:bodyPr/>
          <a:lstStyle/>
          <a:p>
            <a:fld id="{FC985001-52E2-4F73-9CB3-6B5F629ED586}" type="slidenum">
              <a:rPr lang="en-GB" smtClean="0"/>
              <a:t>13</a:t>
            </a:fld>
            <a:endParaRPr lang="en-GB"/>
          </a:p>
        </p:txBody>
      </p:sp>
    </p:spTree>
    <p:extLst>
      <p:ext uri="{BB962C8B-B14F-4D97-AF65-F5344CB8AC3E}">
        <p14:creationId xmlns:p14="http://schemas.microsoft.com/office/powerpoint/2010/main" val="11653063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2B32FAF-911C-48F6-A40F-752F4C071F2E}" type="datetimeFigureOut">
              <a:rPr lang="en-GB" smtClean="0"/>
              <a:t>12/11/2021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F09EA8-8EF6-4DD9-85ED-05A8A6950FA5}" type="slidenum">
              <a:rPr lang="en-GB" smtClean="0"/>
              <a:t>‹#›</a:t>
            </a:fld>
            <a:endParaRPr lang="en-GB"/>
          </a:p>
        </p:txBody>
      </p:sp>
    </p:spTree>
    <p:extLst>
      <p:ext uri="{BB962C8B-B14F-4D97-AF65-F5344CB8AC3E}">
        <p14:creationId xmlns:p14="http://schemas.microsoft.com/office/powerpoint/2010/main" val="488351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2B32FAF-911C-48F6-A40F-752F4C071F2E}" type="datetimeFigureOut">
              <a:rPr lang="en-GB" smtClean="0"/>
              <a:t>12/11/2021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F09EA8-8EF6-4DD9-85ED-05A8A6950FA5}" type="slidenum">
              <a:rPr lang="en-GB" smtClean="0"/>
              <a:t>‹#›</a:t>
            </a:fld>
            <a:endParaRPr lang="en-GB"/>
          </a:p>
        </p:txBody>
      </p:sp>
    </p:spTree>
    <p:extLst>
      <p:ext uri="{BB962C8B-B14F-4D97-AF65-F5344CB8AC3E}">
        <p14:creationId xmlns:p14="http://schemas.microsoft.com/office/powerpoint/2010/main" val="3344243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2B32FAF-911C-48F6-A40F-752F4C071F2E}" type="datetimeFigureOut">
              <a:rPr lang="en-GB" smtClean="0"/>
              <a:t>12/11/2021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F09EA8-8EF6-4DD9-85ED-05A8A6950FA5}"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64880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2B32FAF-911C-48F6-A40F-752F4C071F2E}" type="datetimeFigureOut">
              <a:rPr lang="en-GB" smtClean="0"/>
              <a:t>12/11/2021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F09EA8-8EF6-4DD9-85ED-05A8A6950FA5}" type="slidenum">
              <a:rPr lang="en-GB" smtClean="0"/>
              <a:t>‹#›</a:t>
            </a:fld>
            <a:endParaRPr lang="en-GB"/>
          </a:p>
        </p:txBody>
      </p:sp>
    </p:spTree>
    <p:extLst>
      <p:ext uri="{BB962C8B-B14F-4D97-AF65-F5344CB8AC3E}">
        <p14:creationId xmlns:p14="http://schemas.microsoft.com/office/powerpoint/2010/main" val="42598185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2B32FAF-911C-48F6-A40F-752F4C071F2E}" type="datetimeFigureOut">
              <a:rPr lang="en-GB" smtClean="0"/>
              <a:t>12/11/2021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F09EA8-8EF6-4DD9-85ED-05A8A6950FA5}"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382347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2B32FAF-911C-48F6-A40F-752F4C071F2E}" type="datetimeFigureOut">
              <a:rPr lang="en-GB" smtClean="0"/>
              <a:t>12/11/2021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F09EA8-8EF6-4DD9-85ED-05A8A6950FA5}" type="slidenum">
              <a:rPr lang="en-GB" smtClean="0"/>
              <a:t>‹#›</a:t>
            </a:fld>
            <a:endParaRPr lang="en-GB"/>
          </a:p>
        </p:txBody>
      </p:sp>
    </p:spTree>
    <p:extLst>
      <p:ext uri="{BB962C8B-B14F-4D97-AF65-F5344CB8AC3E}">
        <p14:creationId xmlns:p14="http://schemas.microsoft.com/office/powerpoint/2010/main" val="637174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B32FAF-911C-48F6-A40F-752F4C071F2E}" type="datetimeFigureOut">
              <a:rPr lang="en-GB" smtClean="0"/>
              <a:t>12/11/2021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F09EA8-8EF6-4DD9-85ED-05A8A6950FA5}" type="slidenum">
              <a:rPr lang="en-GB" smtClean="0"/>
              <a:t>‹#›</a:t>
            </a:fld>
            <a:endParaRPr lang="en-GB"/>
          </a:p>
        </p:txBody>
      </p:sp>
    </p:spTree>
    <p:extLst>
      <p:ext uri="{BB962C8B-B14F-4D97-AF65-F5344CB8AC3E}">
        <p14:creationId xmlns:p14="http://schemas.microsoft.com/office/powerpoint/2010/main" val="9063062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B32FAF-911C-48F6-A40F-752F4C071F2E}" type="datetimeFigureOut">
              <a:rPr lang="en-GB" smtClean="0"/>
              <a:t>12/11/2021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F09EA8-8EF6-4DD9-85ED-05A8A6950FA5}" type="slidenum">
              <a:rPr lang="en-GB" smtClean="0"/>
              <a:t>‹#›</a:t>
            </a:fld>
            <a:endParaRPr lang="en-GB"/>
          </a:p>
        </p:txBody>
      </p:sp>
    </p:spTree>
    <p:extLst>
      <p:ext uri="{BB962C8B-B14F-4D97-AF65-F5344CB8AC3E}">
        <p14:creationId xmlns:p14="http://schemas.microsoft.com/office/powerpoint/2010/main" val="813793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B32FAF-911C-48F6-A40F-752F4C071F2E}" type="datetimeFigureOut">
              <a:rPr lang="en-GB" smtClean="0"/>
              <a:t>12/11/2021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F09EA8-8EF6-4DD9-85ED-05A8A6950FA5}" type="slidenum">
              <a:rPr lang="en-GB" smtClean="0"/>
              <a:t>‹#›</a:t>
            </a:fld>
            <a:endParaRPr lang="en-GB"/>
          </a:p>
        </p:txBody>
      </p:sp>
    </p:spTree>
    <p:extLst>
      <p:ext uri="{BB962C8B-B14F-4D97-AF65-F5344CB8AC3E}">
        <p14:creationId xmlns:p14="http://schemas.microsoft.com/office/powerpoint/2010/main" val="3315129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2B32FAF-911C-48F6-A40F-752F4C071F2E}" type="datetimeFigureOut">
              <a:rPr lang="en-GB" smtClean="0"/>
              <a:t>12/11/2021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F09EA8-8EF6-4DD9-85ED-05A8A6950FA5}" type="slidenum">
              <a:rPr lang="en-GB" smtClean="0"/>
              <a:t>‹#›</a:t>
            </a:fld>
            <a:endParaRPr lang="en-GB"/>
          </a:p>
        </p:txBody>
      </p:sp>
    </p:spTree>
    <p:extLst>
      <p:ext uri="{BB962C8B-B14F-4D97-AF65-F5344CB8AC3E}">
        <p14:creationId xmlns:p14="http://schemas.microsoft.com/office/powerpoint/2010/main" val="1998717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2B32FAF-911C-48F6-A40F-752F4C071F2E}" type="datetimeFigureOut">
              <a:rPr lang="en-GB" smtClean="0"/>
              <a:t>12/11/2021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F09EA8-8EF6-4DD9-85ED-05A8A6950FA5}" type="slidenum">
              <a:rPr lang="en-GB" smtClean="0"/>
              <a:t>‹#›</a:t>
            </a:fld>
            <a:endParaRPr lang="en-GB"/>
          </a:p>
        </p:txBody>
      </p:sp>
    </p:spTree>
    <p:extLst>
      <p:ext uri="{BB962C8B-B14F-4D97-AF65-F5344CB8AC3E}">
        <p14:creationId xmlns:p14="http://schemas.microsoft.com/office/powerpoint/2010/main" val="169126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2B32FAF-911C-48F6-A40F-752F4C071F2E}" type="datetimeFigureOut">
              <a:rPr lang="en-GB" smtClean="0"/>
              <a:t>12/11/2021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4F09EA8-8EF6-4DD9-85ED-05A8A6950FA5}" type="slidenum">
              <a:rPr lang="en-GB" smtClean="0"/>
              <a:t>‹#›</a:t>
            </a:fld>
            <a:endParaRPr lang="en-GB"/>
          </a:p>
        </p:txBody>
      </p:sp>
    </p:spTree>
    <p:extLst>
      <p:ext uri="{BB962C8B-B14F-4D97-AF65-F5344CB8AC3E}">
        <p14:creationId xmlns:p14="http://schemas.microsoft.com/office/powerpoint/2010/main" val="3542657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2B32FAF-911C-48F6-A40F-752F4C071F2E}" type="datetimeFigureOut">
              <a:rPr lang="en-GB" smtClean="0"/>
              <a:t>12/11/2021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4F09EA8-8EF6-4DD9-85ED-05A8A6950FA5}" type="slidenum">
              <a:rPr lang="en-GB" smtClean="0"/>
              <a:t>‹#›</a:t>
            </a:fld>
            <a:endParaRPr lang="en-GB"/>
          </a:p>
        </p:txBody>
      </p:sp>
    </p:spTree>
    <p:extLst>
      <p:ext uri="{BB962C8B-B14F-4D97-AF65-F5344CB8AC3E}">
        <p14:creationId xmlns:p14="http://schemas.microsoft.com/office/powerpoint/2010/main" val="4261055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B32FAF-911C-48F6-A40F-752F4C071F2E}" type="datetimeFigureOut">
              <a:rPr lang="en-GB" smtClean="0"/>
              <a:t>12/11/2021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4F09EA8-8EF6-4DD9-85ED-05A8A6950FA5}" type="slidenum">
              <a:rPr lang="en-GB" smtClean="0"/>
              <a:t>‹#›</a:t>
            </a:fld>
            <a:endParaRPr lang="en-GB"/>
          </a:p>
        </p:txBody>
      </p:sp>
    </p:spTree>
    <p:extLst>
      <p:ext uri="{BB962C8B-B14F-4D97-AF65-F5344CB8AC3E}">
        <p14:creationId xmlns:p14="http://schemas.microsoft.com/office/powerpoint/2010/main" val="2223915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2B32FAF-911C-48F6-A40F-752F4C071F2E}" type="datetimeFigureOut">
              <a:rPr lang="en-GB" smtClean="0"/>
              <a:t>12/11/2021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F09EA8-8EF6-4DD9-85ED-05A8A6950FA5}" type="slidenum">
              <a:rPr lang="en-GB" smtClean="0"/>
              <a:t>‹#›</a:t>
            </a:fld>
            <a:endParaRPr lang="en-GB"/>
          </a:p>
        </p:txBody>
      </p:sp>
    </p:spTree>
    <p:extLst>
      <p:ext uri="{BB962C8B-B14F-4D97-AF65-F5344CB8AC3E}">
        <p14:creationId xmlns:p14="http://schemas.microsoft.com/office/powerpoint/2010/main" val="1083483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2B32FAF-911C-48F6-A40F-752F4C071F2E}" type="datetimeFigureOut">
              <a:rPr lang="en-GB" smtClean="0"/>
              <a:t>12/11/2021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F09EA8-8EF6-4DD9-85ED-05A8A6950FA5}" type="slidenum">
              <a:rPr lang="en-GB" smtClean="0"/>
              <a:t>‹#›</a:t>
            </a:fld>
            <a:endParaRPr lang="en-GB"/>
          </a:p>
        </p:txBody>
      </p:sp>
    </p:spTree>
    <p:extLst>
      <p:ext uri="{BB962C8B-B14F-4D97-AF65-F5344CB8AC3E}">
        <p14:creationId xmlns:p14="http://schemas.microsoft.com/office/powerpoint/2010/main" val="1571813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2B32FAF-911C-48F6-A40F-752F4C071F2E}" type="datetimeFigureOut">
              <a:rPr lang="en-GB" smtClean="0"/>
              <a:t>12/11/2021</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4F09EA8-8EF6-4DD9-85ED-05A8A6950FA5}" type="slidenum">
              <a:rPr lang="en-GB" smtClean="0"/>
              <a:t>‹#›</a:t>
            </a:fld>
            <a:endParaRPr lang="en-GB"/>
          </a:p>
        </p:txBody>
      </p:sp>
    </p:spTree>
    <p:extLst>
      <p:ext uri="{BB962C8B-B14F-4D97-AF65-F5344CB8AC3E}">
        <p14:creationId xmlns:p14="http://schemas.microsoft.com/office/powerpoint/2010/main" val="40402935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69774" y="1922583"/>
            <a:ext cx="8856134" cy="709759"/>
          </a:xfrm>
        </p:spPr>
        <p:txBody>
          <a:bodyPr/>
          <a:lstStyle/>
          <a:p>
            <a:pPr algn="ctr"/>
            <a:r>
              <a:rPr lang="en-GB" dirty="0"/>
              <a:t>Power Point Presentation</a:t>
            </a:r>
            <a:endParaRPr lang="en-GB" sz="7200" dirty="0"/>
          </a:p>
        </p:txBody>
      </p:sp>
      <p:sp>
        <p:nvSpPr>
          <p:cNvPr id="3" name="Subtitle 2"/>
          <p:cNvSpPr>
            <a:spLocks noGrp="1"/>
          </p:cNvSpPr>
          <p:nvPr>
            <p:ph type="subTitle" idx="1"/>
          </p:nvPr>
        </p:nvSpPr>
        <p:spPr>
          <a:xfrm>
            <a:off x="1284328" y="3019202"/>
            <a:ext cx="10051887" cy="2678213"/>
          </a:xfrm>
        </p:spPr>
        <p:txBody>
          <a:bodyPr>
            <a:noAutofit/>
          </a:bodyPr>
          <a:lstStyle/>
          <a:p>
            <a:pPr algn="ctr"/>
            <a:r>
              <a:rPr lang="en-US" sz="2800" dirty="0"/>
              <a:t>Student’s Name</a:t>
            </a:r>
            <a:endParaRPr lang="en-GB" sz="2800" dirty="0"/>
          </a:p>
          <a:p>
            <a:pPr algn="ctr"/>
            <a:r>
              <a:rPr lang="en-US" sz="2800" dirty="0"/>
              <a:t>Department, University</a:t>
            </a:r>
            <a:endParaRPr lang="en-GB" sz="2800" dirty="0"/>
          </a:p>
          <a:p>
            <a:pPr algn="ctr"/>
            <a:r>
              <a:rPr lang="en-US" sz="2800" dirty="0"/>
              <a:t>Course Number and Name</a:t>
            </a:r>
            <a:endParaRPr lang="en-GB" sz="2800" dirty="0"/>
          </a:p>
          <a:p>
            <a:pPr algn="ctr"/>
            <a:r>
              <a:rPr lang="en-US" sz="2800" dirty="0"/>
              <a:t>Instructor's Name</a:t>
            </a:r>
            <a:endParaRPr lang="en-GB" sz="2800" dirty="0"/>
          </a:p>
          <a:p>
            <a:pPr algn="ctr"/>
            <a:r>
              <a:rPr lang="en-US" sz="2800" dirty="0"/>
              <a:t>Date</a:t>
            </a:r>
            <a:endParaRPr lang="en-GB" sz="2800" dirty="0"/>
          </a:p>
          <a:p>
            <a:pPr algn="ctr"/>
            <a:endParaRPr lang="en-GB" sz="2800" dirty="0"/>
          </a:p>
        </p:txBody>
      </p:sp>
    </p:spTree>
    <p:extLst>
      <p:ext uri="{BB962C8B-B14F-4D97-AF65-F5344CB8AC3E}">
        <p14:creationId xmlns:p14="http://schemas.microsoft.com/office/powerpoint/2010/main" val="1429253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148862"/>
            <a:ext cx="8596668" cy="781538"/>
          </a:xfrm>
        </p:spPr>
        <p:txBody>
          <a:bodyPr/>
          <a:lstStyle/>
          <a:p>
            <a:r>
              <a:rPr lang="en-GB"/>
              <a:t>Translation Synthesis</a:t>
            </a:r>
          </a:p>
        </p:txBody>
      </p:sp>
      <p:sp>
        <p:nvSpPr>
          <p:cNvPr id="3" name="Content Placeholder 2"/>
          <p:cNvSpPr>
            <a:spLocks noGrp="1"/>
          </p:cNvSpPr>
          <p:nvPr>
            <p:ph idx="1"/>
          </p:nvPr>
        </p:nvSpPr>
        <p:spPr/>
        <p:txBody>
          <a:bodyPr/>
          <a:lstStyle/>
          <a:p>
            <a:r>
              <a:rPr lang="en-US" dirty="0"/>
              <a:t>In this viewpoint, data, analysis, and subsequent insight are treated as distinct entities, with data serving as the empirical material on which scientific evidence is based or conclusions are drawn</a:t>
            </a:r>
            <a:r>
              <a:rPr lang="en-US" dirty="0" smtClean="0"/>
              <a:t>.</a:t>
            </a:r>
          </a:p>
          <a:p>
            <a:r>
              <a:rPr lang="en-US" dirty="0" smtClean="0"/>
              <a:t> </a:t>
            </a:r>
            <a:r>
              <a:rPr lang="en-US" dirty="0"/>
              <a:t>In this regard, interpretation synthesis implies the belief that qualitative evidence from case studies can be extracted, analyzed, and then synthesized to build </a:t>
            </a:r>
            <a:r>
              <a:rPr lang="en-US" dirty="0" smtClean="0"/>
              <a:t>theory</a:t>
            </a:r>
            <a:endParaRPr lang="en-GB" dirty="0"/>
          </a:p>
        </p:txBody>
      </p:sp>
    </p:spTree>
    <p:extLst>
      <p:ext uri="{BB962C8B-B14F-4D97-AF65-F5344CB8AC3E}">
        <p14:creationId xmlns:p14="http://schemas.microsoft.com/office/powerpoint/2010/main" val="403138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Meta-Synthesis of Qualitative Case Studies</a:t>
            </a:r>
            <a:endParaRPr lang="en-GB" dirty="0"/>
          </a:p>
        </p:txBody>
      </p:sp>
      <p:sp>
        <p:nvSpPr>
          <p:cNvPr id="3" name="Content Placeholder 2"/>
          <p:cNvSpPr>
            <a:spLocks noGrp="1"/>
          </p:cNvSpPr>
          <p:nvPr>
            <p:ph idx="1"/>
          </p:nvPr>
        </p:nvSpPr>
        <p:spPr/>
        <p:txBody>
          <a:bodyPr/>
          <a:lstStyle/>
          <a:p>
            <a:r>
              <a:rPr lang="en-US" dirty="0" smtClean="0"/>
              <a:t>According to the aforementioned characteristics of case study research, the research design of a meta-synthesis, particularly its methodological choices and procedures, must be broad enough to maintain a sense of contextual diversity. </a:t>
            </a:r>
          </a:p>
          <a:p>
            <a:r>
              <a:rPr lang="en-US" dirty="0" smtClean="0"/>
              <a:t>Simultaneously, it necessitates synthesizing the case studies' rich insights into theory without producing oversimplifications. </a:t>
            </a:r>
          </a:p>
          <a:p>
            <a:r>
              <a:rPr lang="en-US" dirty="0" smtClean="0"/>
              <a:t>As a result, a meta-synthesis must include a diverse yet manageable set of studies in order to maintain sensitivity to the analysis and synthesis of other researchers' findings.</a:t>
            </a:r>
            <a:endParaRPr lang="en-GB" dirty="0"/>
          </a:p>
        </p:txBody>
      </p:sp>
    </p:spTree>
    <p:extLst>
      <p:ext uri="{BB962C8B-B14F-4D97-AF65-F5344CB8AC3E}">
        <p14:creationId xmlns:p14="http://schemas.microsoft.com/office/powerpoint/2010/main" val="3057846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Research Design for Meta-Synthesizing Qualitative Case Studies</a:t>
            </a:r>
            <a:endParaRPr lang="en-GB" dirty="0"/>
          </a:p>
        </p:txBody>
      </p:sp>
      <p:sp>
        <p:nvSpPr>
          <p:cNvPr id="3" name="Content Placeholder 2"/>
          <p:cNvSpPr>
            <a:spLocks noGrp="1"/>
          </p:cNvSpPr>
          <p:nvPr>
            <p:ph idx="1"/>
          </p:nvPr>
        </p:nvSpPr>
        <p:spPr/>
        <p:txBody>
          <a:bodyPr/>
          <a:lstStyle/>
          <a:p>
            <a:r>
              <a:rPr lang="en-US" dirty="0"/>
              <a:t>In the following section, I will go over the steps involved in a meta-synthesis. Each of these steps is illustrated by an example from an ongoing meta-synthesis study in the field of dynamic capabilities that I am conducting</a:t>
            </a:r>
            <a:r>
              <a:rPr lang="en-US" dirty="0" smtClean="0"/>
              <a:t>.</a:t>
            </a:r>
          </a:p>
          <a:p>
            <a:r>
              <a:rPr lang="en-US" dirty="0" smtClean="0"/>
              <a:t> </a:t>
            </a:r>
            <a:r>
              <a:rPr lang="en-US" dirty="0"/>
              <a:t>Table 2 summarizes a detailed report of the basic actions and procedures used, as well as their purpose in the context of my study. </a:t>
            </a:r>
            <a:endParaRPr lang="en-US" dirty="0" smtClean="0"/>
          </a:p>
          <a:p>
            <a:r>
              <a:rPr lang="en-US" dirty="0" smtClean="0"/>
              <a:t>Although </a:t>
            </a:r>
            <a:r>
              <a:rPr lang="en-US" dirty="0"/>
              <a:t>this protocol is tailored to the interests, analytical path, and goal of my research, a meta-synthesis protocol in general is useful for substantiating the specific path and logic of a meta-synthesis, thereby increasing validity and reliability.</a:t>
            </a:r>
            <a:endParaRPr lang="en-GB" dirty="0"/>
          </a:p>
        </p:txBody>
      </p:sp>
    </p:spTree>
    <p:extLst>
      <p:ext uri="{BB962C8B-B14F-4D97-AF65-F5344CB8AC3E}">
        <p14:creationId xmlns:p14="http://schemas.microsoft.com/office/powerpoint/2010/main" val="3152150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a:t>Discussion</a:t>
            </a:r>
          </a:p>
        </p:txBody>
      </p:sp>
      <p:sp>
        <p:nvSpPr>
          <p:cNvPr id="3" name="Content Placeholder 2"/>
          <p:cNvSpPr>
            <a:spLocks noGrp="1"/>
          </p:cNvSpPr>
          <p:nvPr>
            <p:ph idx="1"/>
          </p:nvPr>
        </p:nvSpPr>
        <p:spPr/>
        <p:txBody>
          <a:bodyPr/>
          <a:lstStyle/>
          <a:p>
            <a:r>
              <a:rPr lang="en-US" dirty="0"/>
              <a:t>Rather than reviewing an existing intellectual territory in order to formulate new research questions or future research directions (</a:t>
            </a:r>
            <a:r>
              <a:rPr lang="en-US" dirty="0" err="1"/>
              <a:t>Tranfield</a:t>
            </a:r>
            <a:r>
              <a:rPr lang="en-US" dirty="0"/>
              <a:t> et al., 2003), the goal of a meta-synthesis is to build theory, moving from substantive theories grounded in specific research contexts to a more generic theory with broader application. </a:t>
            </a:r>
            <a:endParaRPr lang="en-US" dirty="0" smtClean="0"/>
          </a:p>
          <a:p>
            <a:r>
              <a:rPr lang="en-US" dirty="0" smtClean="0"/>
              <a:t>In </a:t>
            </a:r>
            <a:r>
              <a:rPr lang="en-US" dirty="0"/>
              <a:t>this article, I argue that a meta-synthesis has the potential to help research progress by providing a window for conducting a more deductive theory testing design based on the </a:t>
            </a:r>
            <a:r>
              <a:rPr lang="en-US" dirty="0" smtClean="0"/>
              <a:t>meta-foundations.</a:t>
            </a:r>
          </a:p>
          <a:p>
            <a:r>
              <a:rPr lang="en-US" dirty="0" smtClean="0"/>
              <a:t>synthesis's </a:t>
            </a:r>
            <a:r>
              <a:rPr lang="en-US" dirty="0"/>
              <a:t>In the field of dynamic capabilities, for example, there are a number of qualitative studies that provide a fragmented, isolated picture of a variety of different aspects surrounding managerial cognitive processing.</a:t>
            </a:r>
            <a:endParaRPr lang="en-GB" dirty="0"/>
          </a:p>
        </p:txBody>
      </p:sp>
    </p:spTree>
    <p:extLst>
      <p:ext uri="{BB962C8B-B14F-4D97-AF65-F5344CB8AC3E}">
        <p14:creationId xmlns:p14="http://schemas.microsoft.com/office/powerpoint/2010/main" val="38859466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Advances in Developing Human Resources</a:t>
            </a:r>
          </a:p>
        </p:txBody>
      </p:sp>
      <p:sp>
        <p:nvSpPr>
          <p:cNvPr id="3" name="Content Placeholder 2"/>
          <p:cNvSpPr>
            <a:spLocks noGrp="1"/>
          </p:cNvSpPr>
          <p:nvPr>
            <p:ph idx="1"/>
          </p:nvPr>
        </p:nvSpPr>
        <p:spPr/>
        <p:txBody>
          <a:bodyPr>
            <a:normAutofit/>
          </a:bodyPr>
          <a:lstStyle/>
          <a:p>
            <a:pPr marL="0" indent="0" algn="ctr">
              <a:buNone/>
            </a:pPr>
            <a:r>
              <a:rPr lang="en-US" sz="2800" dirty="0"/>
              <a:t>Meta-Analysis Research and Theory </a:t>
            </a:r>
            <a:r>
              <a:rPr lang="en-US" sz="2800" dirty="0" smtClean="0"/>
              <a:t>Building</a:t>
            </a:r>
          </a:p>
          <a:p>
            <a:r>
              <a:rPr lang="en-US" dirty="0"/>
              <a:t>The issue and its resolution Although meta-analysis is widely recognized as a powerful empirical research method, it is less widely recognized as a valuable tool for theory development. </a:t>
            </a:r>
            <a:endParaRPr lang="en-US" dirty="0" smtClean="0"/>
          </a:p>
          <a:p>
            <a:r>
              <a:rPr lang="en-US" dirty="0" smtClean="0"/>
              <a:t>This </a:t>
            </a:r>
            <a:r>
              <a:rPr lang="en-US" dirty="0"/>
              <a:t>chapter describes common meta-analytic approaches and outlines a method for developing theory in applied disciplines using this approach.</a:t>
            </a:r>
            <a:endParaRPr lang="en-GB" dirty="0"/>
          </a:p>
        </p:txBody>
      </p:sp>
    </p:spTree>
    <p:extLst>
      <p:ext uri="{BB962C8B-B14F-4D97-AF65-F5344CB8AC3E}">
        <p14:creationId xmlns:p14="http://schemas.microsoft.com/office/powerpoint/2010/main" val="1837710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Meta-Analysis as a Research Method</a:t>
            </a:r>
            <a:endParaRPr lang="en-GB"/>
          </a:p>
        </p:txBody>
      </p:sp>
      <p:sp>
        <p:nvSpPr>
          <p:cNvPr id="3" name="Content Placeholder 2"/>
          <p:cNvSpPr>
            <a:spLocks noGrp="1"/>
          </p:cNvSpPr>
          <p:nvPr>
            <p:ph idx="1"/>
          </p:nvPr>
        </p:nvSpPr>
        <p:spPr/>
        <p:txBody>
          <a:bodyPr/>
          <a:lstStyle/>
          <a:p>
            <a:r>
              <a:rPr lang="en-US" dirty="0"/>
              <a:t>The researcher may wish to conduct a meta-analysis to investigate the effects of some influential variables on learning transfer. </a:t>
            </a:r>
            <a:endParaRPr lang="en-US" dirty="0" smtClean="0"/>
          </a:p>
          <a:p>
            <a:r>
              <a:rPr lang="en-US" dirty="0" smtClean="0"/>
              <a:t>As </a:t>
            </a:r>
            <a:r>
              <a:rPr lang="en-US" dirty="0"/>
              <a:t>a result, learning transfer can be considered the dependent or response variable, while the influential variables of interest will be considered independent variables or predictors. </a:t>
            </a:r>
            <a:endParaRPr lang="en-US" dirty="0" smtClean="0"/>
          </a:p>
          <a:p>
            <a:r>
              <a:rPr lang="en-US" dirty="0" smtClean="0"/>
              <a:t>A </a:t>
            </a:r>
            <a:r>
              <a:rPr lang="en-US" dirty="0"/>
              <a:t>meaningful study, such as the one below, can then be devised</a:t>
            </a:r>
            <a:endParaRPr lang="en-GB" dirty="0"/>
          </a:p>
        </p:txBody>
      </p:sp>
    </p:spTree>
    <p:extLst>
      <p:ext uri="{BB962C8B-B14F-4D97-AF65-F5344CB8AC3E}">
        <p14:creationId xmlns:p14="http://schemas.microsoft.com/office/powerpoint/2010/main" val="2314968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Relationship Between Empirical Study and Theory</a:t>
            </a:r>
            <a:endParaRPr lang="en-GB" dirty="0"/>
          </a:p>
        </p:txBody>
      </p:sp>
      <p:sp>
        <p:nvSpPr>
          <p:cNvPr id="3" name="Content Placeholder 2"/>
          <p:cNvSpPr>
            <a:spLocks noGrp="1"/>
          </p:cNvSpPr>
          <p:nvPr>
            <p:ph idx="1"/>
          </p:nvPr>
        </p:nvSpPr>
        <p:spPr/>
        <p:txBody>
          <a:bodyPr/>
          <a:lstStyle/>
          <a:p>
            <a:r>
              <a:rPr lang="en-US" dirty="0"/>
              <a:t>I modified Benson and </a:t>
            </a:r>
            <a:r>
              <a:rPr lang="en-US" dirty="0" err="1"/>
              <a:t>Hagtvet's</a:t>
            </a:r>
            <a:r>
              <a:rPr lang="en-US" dirty="0"/>
              <a:t> (1996) conceptual framework of measurement and placed a series of empirical studies in relation with theoretical and empirical domains as a step toward understanding the relationship between empirical study and theory and outlining the role of meta-analysis in theory building (see Figure 1). </a:t>
            </a:r>
            <a:r>
              <a:rPr lang="en-US" dirty="0" smtClean="0"/>
              <a:t>This framework captures the relationships between theory, measurement, and data analysis. At either the theoretical or empirical levels, three related research domains—theoretical, empirical, and measurement—can be identified. Theoretical and empirical levels correspond to the two major components of the theory-building process, theoretical and research parts. </a:t>
            </a:r>
            <a:r>
              <a:rPr lang="en-US" dirty="0" err="1" smtClean="0"/>
              <a:t>Dubin</a:t>
            </a:r>
            <a:r>
              <a:rPr lang="en-US" dirty="0" smtClean="0"/>
              <a:t> (1978) defines formalized formal</a:t>
            </a:r>
            <a:endParaRPr lang="en-GB" dirty="0"/>
          </a:p>
        </p:txBody>
      </p:sp>
    </p:spTree>
    <p:extLst>
      <p:ext uri="{BB962C8B-B14F-4D97-AF65-F5344CB8AC3E}">
        <p14:creationId xmlns:p14="http://schemas.microsoft.com/office/powerpoint/2010/main" val="21372422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78522"/>
            <a:ext cx="8596668" cy="851877"/>
          </a:xfrm>
        </p:spPr>
        <p:txBody>
          <a:bodyPr/>
          <a:lstStyle/>
          <a:p>
            <a:r>
              <a:rPr lang="en-GB" dirty="0"/>
              <a:t>Theory and Theoretical Constructs</a:t>
            </a:r>
          </a:p>
        </p:txBody>
      </p:sp>
      <p:sp>
        <p:nvSpPr>
          <p:cNvPr id="3" name="Content Placeholder 2"/>
          <p:cNvSpPr>
            <a:spLocks noGrp="1"/>
          </p:cNvSpPr>
          <p:nvPr>
            <p:ph idx="1"/>
          </p:nvPr>
        </p:nvSpPr>
        <p:spPr/>
        <p:txBody>
          <a:bodyPr/>
          <a:lstStyle/>
          <a:p>
            <a:r>
              <a:rPr lang="en-US" dirty="0"/>
              <a:t>In other words, this hypothetical theory holds that learning style mediates the effects of training design on learning transfer. </a:t>
            </a:r>
            <a:endParaRPr lang="en-US" dirty="0" smtClean="0"/>
          </a:p>
          <a:p>
            <a:r>
              <a:rPr lang="en-US" dirty="0" smtClean="0"/>
              <a:t>Training </a:t>
            </a:r>
            <a:r>
              <a:rPr lang="en-US" dirty="0"/>
              <a:t>design, learning style, and transfer of learning are all constructs in this theory, and the interrelationships between these constructs have been postulated prior to the application of meta-analysis.</a:t>
            </a:r>
            <a:endParaRPr lang="en-GB" dirty="0"/>
          </a:p>
        </p:txBody>
      </p:sp>
    </p:spTree>
    <p:extLst>
      <p:ext uri="{BB962C8B-B14F-4D97-AF65-F5344CB8AC3E}">
        <p14:creationId xmlns:p14="http://schemas.microsoft.com/office/powerpoint/2010/main" val="33300100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160584"/>
            <a:ext cx="8596668" cy="769815"/>
          </a:xfrm>
        </p:spPr>
        <p:txBody>
          <a:bodyPr/>
          <a:lstStyle/>
          <a:p>
            <a:r>
              <a:rPr lang="en-GB"/>
              <a:t>Empirical and Measurement Domains</a:t>
            </a:r>
          </a:p>
        </p:txBody>
      </p:sp>
      <p:sp>
        <p:nvSpPr>
          <p:cNvPr id="3" name="Content Placeholder 2"/>
          <p:cNvSpPr>
            <a:spLocks noGrp="1"/>
          </p:cNvSpPr>
          <p:nvPr>
            <p:ph idx="1"/>
          </p:nvPr>
        </p:nvSpPr>
        <p:spPr/>
        <p:txBody>
          <a:bodyPr/>
          <a:lstStyle/>
          <a:p>
            <a:r>
              <a:rPr lang="en-US" dirty="0"/>
              <a:t>Figure 1 depicts the relationship between measurement and theoretical domains, which can also be used to illustrate the concepts of reliability and validity. </a:t>
            </a:r>
            <a:endParaRPr lang="en-US" dirty="0" smtClean="0"/>
          </a:p>
          <a:p>
            <a:r>
              <a:rPr lang="en-US" dirty="0" smtClean="0"/>
              <a:t>The </a:t>
            </a:r>
            <a:r>
              <a:rPr lang="en-US" dirty="0"/>
              <a:t>consistency of a set of measurement items is referred to as reliability, and it is normally estimated either by the stability of the measures over time for the same sample on different occasions (i.e., test-retest reliability) or by the </a:t>
            </a:r>
            <a:r>
              <a:rPr lang="en-US" dirty="0" err="1"/>
              <a:t>intercorrelations</a:t>
            </a:r>
            <a:r>
              <a:rPr lang="en-US" dirty="0"/>
              <a:t> among the set of measures (i.e., internal consistency such as Cronbach's alpha).</a:t>
            </a:r>
            <a:endParaRPr lang="en-GB" dirty="0"/>
          </a:p>
        </p:txBody>
      </p:sp>
    </p:spTree>
    <p:extLst>
      <p:ext uri="{BB962C8B-B14F-4D97-AF65-F5344CB8AC3E}">
        <p14:creationId xmlns:p14="http://schemas.microsoft.com/office/powerpoint/2010/main" val="19876232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Data Analysis Strategy</a:t>
            </a:r>
          </a:p>
        </p:txBody>
      </p:sp>
      <p:sp>
        <p:nvSpPr>
          <p:cNvPr id="3" name="Content Placeholder 2"/>
          <p:cNvSpPr>
            <a:spLocks noGrp="1"/>
          </p:cNvSpPr>
          <p:nvPr>
            <p:ph idx="1"/>
          </p:nvPr>
        </p:nvSpPr>
        <p:spPr/>
        <p:txBody>
          <a:bodyPr/>
          <a:lstStyle/>
          <a:p>
            <a:r>
              <a:rPr lang="en-US" dirty="0"/>
              <a:t>Typically, researchers identify a set of observations for the phenomenon under investigation as an initial item pool </a:t>
            </a:r>
            <a:r>
              <a:rPr lang="en-US" dirty="0" smtClean="0"/>
              <a:t>and </a:t>
            </a:r>
            <a:r>
              <a:rPr lang="en-US" dirty="0"/>
              <a:t>then examine the </a:t>
            </a:r>
            <a:r>
              <a:rPr lang="en-US" dirty="0" err="1"/>
              <a:t>intercorrelations</a:t>
            </a:r>
            <a:r>
              <a:rPr lang="en-US" dirty="0"/>
              <a:t> among these items to identify and select representative items </a:t>
            </a:r>
            <a:r>
              <a:rPr lang="en-US" dirty="0" smtClean="0"/>
              <a:t>for </a:t>
            </a:r>
            <a:r>
              <a:rPr lang="en-US" dirty="0"/>
              <a:t>the underlying </a:t>
            </a:r>
            <a:r>
              <a:rPr lang="en-US" dirty="0" smtClean="0"/>
              <a:t>theoretical.</a:t>
            </a:r>
          </a:p>
          <a:p>
            <a:r>
              <a:rPr lang="en-US" dirty="0" smtClean="0"/>
              <a:t>It </a:t>
            </a:r>
            <a:r>
              <a:rPr lang="en-US" dirty="0"/>
              <a:t>is common for some initially identified items to be poor representatives of the empirical domain and thus unable to be chosen as adequate measures for the underlying constructs.</a:t>
            </a:r>
            <a:endParaRPr lang="en-GB" dirty="0"/>
          </a:p>
        </p:txBody>
      </p:sp>
    </p:spTree>
    <p:extLst>
      <p:ext uri="{BB962C8B-B14F-4D97-AF65-F5344CB8AC3E}">
        <p14:creationId xmlns:p14="http://schemas.microsoft.com/office/powerpoint/2010/main" val="27326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Research Design Effects on the Reliability of Rating Scales: A Meta-Analysis</a:t>
            </a:r>
            <a:endParaRPr lang="en-GB" dirty="0"/>
          </a:p>
        </p:txBody>
      </p:sp>
      <p:sp>
        <p:nvSpPr>
          <p:cNvPr id="3" name="Content Placeholder 2"/>
          <p:cNvSpPr>
            <a:spLocks noGrp="1"/>
          </p:cNvSpPr>
          <p:nvPr>
            <p:ph idx="1"/>
          </p:nvPr>
        </p:nvSpPr>
        <p:spPr/>
        <p:txBody>
          <a:bodyPr/>
          <a:lstStyle/>
          <a:p>
            <a:r>
              <a:rPr lang="en-US" dirty="0"/>
              <a:t>Recent articles have emphasized the importance of explicitly assessing the reliability and validity of measures used in marketing research </a:t>
            </a:r>
            <a:endParaRPr lang="en-US" dirty="0" smtClean="0"/>
          </a:p>
          <a:p>
            <a:r>
              <a:rPr lang="en-US" dirty="0" smtClean="0"/>
              <a:t>Marketing </a:t>
            </a:r>
            <a:r>
              <a:rPr lang="en-US" dirty="0"/>
              <a:t>researchers have responded by making an impressive effort to develop and investigate the psychometric properties of new measures, as well as to incorporate previously proposed marketing construct measures. </a:t>
            </a:r>
            <a:endParaRPr lang="en-US" dirty="0" smtClean="0"/>
          </a:p>
          <a:p>
            <a:r>
              <a:rPr lang="en-US" dirty="0" smtClean="0"/>
              <a:t>In </a:t>
            </a:r>
            <a:r>
              <a:rPr lang="en-US" dirty="0"/>
              <a:t>fact, our research shows that since the publication of the Special Section on Measurement in the February 1979 JMR, more attention has been paid to formal construct validation than in the entire history of marketing research.</a:t>
            </a:r>
            <a:endParaRPr lang="en-GB" dirty="0"/>
          </a:p>
        </p:txBody>
      </p:sp>
    </p:spTree>
    <p:extLst>
      <p:ext uri="{BB962C8B-B14F-4D97-AF65-F5344CB8AC3E}">
        <p14:creationId xmlns:p14="http://schemas.microsoft.com/office/powerpoint/2010/main" val="6498206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Study and Theory Building</a:t>
            </a:r>
            <a:endParaRPr lang="en-GB" dirty="0"/>
          </a:p>
        </p:txBody>
      </p:sp>
      <p:sp>
        <p:nvSpPr>
          <p:cNvPr id="3" name="Content Placeholder 2"/>
          <p:cNvSpPr>
            <a:spLocks noGrp="1"/>
          </p:cNvSpPr>
          <p:nvPr>
            <p:ph idx="1"/>
          </p:nvPr>
        </p:nvSpPr>
        <p:spPr/>
        <p:txBody>
          <a:bodyPr/>
          <a:lstStyle/>
          <a:p>
            <a:r>
              <a:rPr lang="en-US" dirty="0"/>
              <a:t>These studies could have been guided by the same or similar theoretical frameworks, or they could have measured the theoretically equivalent constructs with the same or different instruments. </a:t>
            </a:r>
            <a:endParaRPr lang="en-US" dirty="0" smtClean="0"/>
          </a:p>
          <a:p>
            <a:r>
              <a:rPr lang="en-US" dirty="0" smtClean="0"/>
              <a:t>Then</a:t>
            </a:r>
            <a:r>
              <a:rPr lang="en-US" dirty="0"/>
              <a:t>, a meta-analysis will add to the knowledge base by testing and developing the theory directly related to these empirical studies. </a:t>
            </a:r>
            <a:endParaRPr lang="en-US" dirty="0" smtClean="0"/>
          </a:p>
          <a:p>
            <a:r>
              <a:rPr lang="en-US" dirty="0" smtClean="0"/>
              <a:t>It </a:t>
            </a:r>
            <a:r>
              <a:rPr lang="en-US" dirty="0"/>
              <a:t>can perform several critical tasks that other research and theory-building methods cannot. </a:t>
            </a:r>
            <a:endParaRPr lang="en-US" dirty="0" smtClean="0"/>
          </a:p>
          <a:p>
            <a:r>
              <a:rPr lang="en-US" dirty="0" smtClean="0"/>
              <a:t>To </a:t>
            </a:r>
            <a:r>
              <a:rPr lang="en-US" dirty="0"/>
              <a:t>begin with, a combined test in meta-analysis provides an accurate estimate for the correlations of interest constructs and thus serves as a grand test for the existing theory.</a:t>
            </a:r>
            <a:endParaRPr lang="en-GB" dirty="0"/>
          </a:p>
        </p:txBody>
      </p:sp>
    </p:spTree>
    <p:extLst>
      <p:ext uri="{BB962C8B-B14F-4D97-AF65-F5344CB8AC3E}">
        <p14:creationId xmlns:p14="http://schemas.microsoft.com/office/powerpoint/2010/main" val="39256389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Meta-Analysis for Theory Building</a:t>
            </a:r>
            <a:endParaRPr lang="en-GB" dirty="0"/>
          </a:p>
        </p:txBody>
      </p:sp>
      <p:sp>
        <p:nvSpPr>
          <p:cNvPr id="3" name="Content Placeholder 2"/>
          <p:cNvSpPr>
            <a:spLocks noGrp="1"/>
          </p:cNvSpPr>
          <p:nvPr>
            <p:ph idx="1"/>
          </p:nvPr>
        </p:nvSpPr>
        <p:spPr/>
        <p:txBody>
          <a:bodyPr/>
          <a:lstStyle/>
          <a:p>
            <a:r>
              <a:rPr lang="en-US" dirty="0"/>
              <a:t>These five steps are represented by the five layers of the decision-making process </a:t>
            </a:r>
            <a:r>
              <a:rPr lang="en-US" dirty="0" smtClean="0"/>
              <a:t>depicted. </a:t>
            </a:r>
          </a:p>
          <a:p>
            <a:r>
              <a:rPr lang="en-US" dirty="0" smtClean="0"/>
              <a:t>The </a:t>
            </a:r>
            <a:r>
              <a:rPr lang="en-US" dirty="0"/>
              <a:t>correspondence between meta-five analysis's steps of theory building and the phases of the general method of theory-building research in applied disciplines.</a:t>
            </a:r>
            <a:endParaRPr lang="en-GB" dirty="0"/>
          </a:p>
        </p:txBody>
      </p:sp>
    </p:spTree>
    <p:extLst>
      <p:ext uri="{BB962C8B-B14F-4D97-AF65-F5344CB8AC3E}">
        <p14:creationId xmlns:p14="http://schemas.microsoft.com/office/powerpoint/2010/main" val="5996195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Strengths and Weaknesses of Theory Building From Meta-Analysis Method</a:t>
            </a:r>
            <a:endParaRPr lang="en-GB" dirty="0"/>
          </a:p>
        </p:txBody>
      </p:sp>
      <p:sp>
        <p:nvSpPr>
          <p:cNvPr id="3" name="Content Placeholder 2"/>
          <p:cNvSpPr>
            <a:spLocks noGrp="1"/>
          </p:cNvSpPr>
          <p:nvPr>
            <p:ph idx="1"/>
          </p:nvPr>
        </p:nvSpPr>
        <p:spPr/>
        <p:txBody>
          <a:bodyPr/>
          <a:lstStyle/>
          <a:p>
            <a:r>
              <a:rPr lang="en-US" dirty="0"/>
              <a:t>As shown above, a set of theoretical constructs may be the subject of a series of empirical studies. </a:t>
            </a:r>
            <a:endParaRPr lang="en-US" dirty="0" smtClean="0"/>
          </a:p>
          <a:p>
            <a:r>
              <a:rPr lang="en-US" dirty="0" smtClean="0"/>
              <a:t>Researchers </a:t>
            </a:r>
            <a:r>
              <a:rPr lang="en-US" dirty="0"/>
              <a:t>can use meta-analysis to combine existing empirical findings with sophisticated tools such as combined tests.</a:t>
            </a:r>
            <a:endParaRPr lang="en-GB" dirty="0"/>
          </a:p>
        </p:txBody>
      </p:sp>
    </p:spTree>
    <p:extLst>
      <p:ext uri="{BB962C8B-B14F-4D97-AF65-F5344CB8AC3E}">
        <p14:creationId xmlns:p14="http://schemas.microsoft.com/office/powerpoint/2010/main" val="6210487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Conclusions</a:t>
            </a:r>
          </a:p>
        </p:txBody>
      </p:sp>
      <p:sp>
        <p:nvSpPr>
          <p:cNvPr id="3" name="Content Placeholder 2"/>
          <p:cNvSpPr>
            <a:spLocks noGrp="1"/>
          </p:cNvSpPr>
          <p:nvPr>
            <p:ph idx="1"/>
          </p:nvPr>
        </p:nvSpPr>
        <p:spPr/>
        <p:txBody>
          <a:bodyPr/>
          <a:lstStyle/>
          <a:p>
            <a:r>
              <a:rPr lang="en-US" dirty="0"/>
              <a:t>This section describes the major elements of meta-analysis as a research method before identifying its unique role within the interrelationships between theory, research, and data analysis. </a:t>
            </a:r>
            <a:endParaRPr lang="en-US" dirty="0" smtClean="0"/>
          </a:p>
          <a:p>
            <a:r>
              <a:rPr lang="en-US" dirty="0" smtClean="0"/>
              <a:t>Meta-analysis </a:t>
            </a:r>
            <a:r>
              <a:rPr lang="en-US" dirty="0"/>
              <a:t>operates at the empirical level and adds to the body of knowledge by integrating and synthesizing existing empirical studies.</a:t>
            </a:r>
            <a:endParaRPr lang="en-GB" dirty="0"/>
          </a:p>
        </p:txBody>
      </p:sp>
    </p:spTree>
    <p:extLst>
      <p:ext uri="{BB962C8B-B14F-4D97-AF65-F5344CB8AC3E}">
        <p14:creationId xmlns:p14="http://schemas.microsoft.com/office/powerpoint/2010/main" val="12903984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 </a:t>
            </a:r>
            <a:r>
              <a:rPr lang="en-GB" dirty="0" err="1" smtClean="0"/>
              <a:t>cont</a:t>
            </a:r>
            <a:endParaRPr lang="en-GB" dirty="0"/>
          </a:p>
        </p:txBody>
      </p:sp>
      <p:sp>
        <p:nvSpPr>
          <p:cNvPr id="3" name="Content Placeholder 2"/>
          <p:cNvSpPr>
            <a:spLocks noGrp="1"/>
          </p:cNvSpPr>
          <p:nvPr>
            <p:ph idx="1"/>
          </p:nvPr>
        </p:nvSpPr>
        <p:spPr/>
        <p:txBody>
          <a:bodyPr/>
          <a:lstStyle/>
          <a:p>
            <a:r>
              <a:rPr lang="en-US" dirty="0"/>
              <a:t>Meta-analysis' main strength is its powerful ability to confirm and refine a theory using all available empirical findings. </a:t>
            </a:r>
            <a:endParaRPr lang="en-US" dirty="0" smtClean="0"/>
          </a:p>
          <a:p>
            <a:r>
              <a:rPr lang="en-US" dirty="0" smtClean="0"/>
              <a:t>However</a:t>
            </a:r>
            <a:r>
              <a:rPr lang="en-US" dirty="0"/>
              <a:t>, its contribution to theory development is often limited by predetermined parameters in existing theory and empirical studies. </a:t>
            </a:r>
            <a:endParaRPr lang="en-US" dirty="0" smtClean="0"/>
          </a:p>
          <a:p>
            <a:r>
              <a:rPr lang="en-US" dirty="0" smtClean="0"/>
              <a:t>Meta-analysis </a:t>
            </a:r>
            <a:r>
              <a:rPr lang="en-US" dirty="0"/>
              <a:t>has limitations when it comes to developing and testing a revolutionary new theory.</a:t>
            </a:r>
            <a:endParaRPr lang="en-GB" dirty="0"/>
          </a:p>
        </p:txBody>
      </p:sp>
    </p:spTree>
    <p:extLst>
      <p:ext uri="{BB962C8B-B14F-4D97-AF65-F5344CB8AC3E}">
        <p14:creationId xmlns:p14="http://schemas.microsoft.com/office/powerpoint/2010/main" val="1790100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207476"/>
            <a:ext cx="8596668" cy="722923"/>
          </a:xfrm>
        </p:spPr>
        <p:txBody>
          <a:bodyPr/>
          <a:lstStyle/>
          <a:p>
            <a:pPr algn="ctr"/>
            <a:r>
              <a:rPr lang="en-GB" dirty="0" smtClean="0"/>
              <a:t>References </a:t>
            </a:r>
            <a:endParaRPr lang="en-GB" dirty="0"/>
          </a:p>
        </p:txBody>
      </p:sp>
      <p:sp>
        <p:nvSpPr>
          <p:cNvPr id="3" name="Content Placeholder 2"/>
          <p:cNvSpPr>
            <a:spLocks noGrp="1"/>
          </p:cNvSpPr>
          <p:nvPr>
            <p:ph idx="1"/>
          </p:nvPr>
        </p:nvSpPr>
        <p:spPr/>
        <p:txBody>
          <a:bodyPr>
            <a:normAutofit lnSpcReduction="10000"/>
          </a:bodyPr>
          <a:lstStyle/>
          <a:p>
            <a:r>
              <a:rPr lang="en-US" dirty="0"/>
              <a:t>Bacharach, S. B. (1989). Organizational theories: Some criteria for evaluation. Academy of Management Review, 14(4), 496-515. </a:t>
            </a:r>
            <a:endParaRPr lang="en-US" dirty="0" smtClean="0"/>
          </a:p>
          <a:p>
            <a:r>
              <a:rPr lang="en-US" dirty="0" smtClean="0"/>
              <a:t>Baldwin</a:t>
            </a:r>
            <a:r>
              <a:rPr lang="en-US" dirty="0"/>
              <a:t>, T. T., &amp; Ford, K. J. (1988). Transfer of training: A review and directions for future research. Personnel Psychology, 41, 63-105. </a:t>
            </a:r>
            <a:endParaRPr lang="en-US" dirty="0" smtClean="0"/>
          </a:p>
          <a:p>
            <a:r>
              <a:rPr lang="en-US" dirty="0" smtClean="0"/>
              <a:t>Benson</a:t>
            </a:r>
            <a:r>
              <a:rPr lang="en-US" dirty="0"/>
              <a:t>, J., &amp; </a:t>
            </a:r>
            <a:r>
              <a:rPr lang="en-US" dirty="0" err="1"/>
              <a:t>Hagtvet</a:t>
            </a:r>
            <a:r>
              <a:rPr lang="en-US" dirty="0"/>
              <a:t>, K. (1996). The interplay among design, data analysis, and theory in the measurement of coping. </a:t>
            </a:r>
            <a:endParaRPr lang="en-US" dirty="0" smtClean="0"/>
          </a:p>
          <a:p>
            <a:r>
              <a:rPr lang="en-US" dirty="0" smtClean="0"/>
              <a:t>In </a:t>
            </a:r>
            <a:r>
              <a:rPr lang="en-US" dirty="0"/>
              <a:t>M. </a:t>
            </a:r>
            <a:r>
              <a:rPr lang="en-US" dirty="0" err="1"/>
              <a:t>Zeidner</a:t>
            </a:r>
            <a:r>
              <a:rPr lang="en-US" dirty="0"/>
              <a:t> &amp; N. S. </a:t>
            </a:r>
            <a:r>
              <a:rPr lang="en-US" dirty="0" err="1"/>
              <a:t>Endler</a:t>
            </a:r>
            <a:r>
              <a:rPr lang="en-US" dirty="0"/>
              <a:t> (Eds.), Handbook of coping: Theory, research, applications (pp. 83-106). New York: </a:t>
            </a:r>
            <a:endParaRPr lang="en-US" dirty="0" smtClean="0"/>
          </a:p>
          <a:p>
            <a:r>
              <a:rPr lang="en-US" dirty="0" smtClean="0"/>
              <a:t>John </a:t>
            </a:r>
            <a:r>
              <a:rPr lang="en-US" dirty="0"/>
              <a:t>Wiley. </a:t>
            </a:r>
            <a:r>
              <a:rPr lang="en-US" dirty="0" err="1"/>
              <a:t>Bollen</a:t>
            </a:r>
            <a:r>
              <a:rPr lang="en-US" dirty="0"/>
              <a:t>, K. A. (1989). Structural equations with latent variables. New York: John Wiley</a:t>
            </a:r>
            <a:r>
              <a:rPr lang="en-US" dirty="0" smtClean="0"/>
              <a:t>.</a:t>
            </a:r>
          </a:p>
          <a:p>
            <a:r>
              <a:rPr lang="en-US" dirty="0" smtClean="0"/>
              <a:t> </a:t>
            </a:r>
            <a:r>
              <a:rPr lang="en-US" dirty="0"/>
              <a:t>Cohen, J. (1988). Statistical power analysis for the behavioral sciences (2nd ed.). Hillsdale, NJ: Lawrence Erlbaum.</a:t>
            </a:r>
            <a:endParaRPr lang="en-GB" dirty="0"/>
          </a:p>
        </p:txBody>
      </p:sp>
    </p:spTree>
    <p:extLst>
      <p:ext uri="{BB962C8B-B14F-4D97-AF65-F5344CB8AC3E}">
        <p14:creationId xmlns:p14="http://schemas.microsoft.com/office/powerpoint/2010/main" val="1734957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METHOD</a:t>
            </a:r>
          </a:p>
        </p:txBody>
      </p:sp>
      <p:sp>
        <p:nvSpPr>
          <p:cNvPr id="3" name="Content Placeholder 2"/>
          <p:cNvSpPr>
            <a:spLocks noGrp="1"/>
          </p:cNvSpPr>
          <p:nvPr>
            <p:ph idx="1"/>
          </p:nvPr>
        </p:nvSpPr>
        <p:spPr/>
        <p:txBody>
          <a:bodyPr/>
          <a:lstStyle/>
          <a:p>
            <a:r>
              <a:rPr lang="en-US" dirty="0"/>
              <a:t>We had to first define conceptually the types of artifacts that would be included in the study. </a:t>
            </a:r>
            <a:endParaRPr lang="en-US" dirty="0" smtClean="0"/>
          </a:p>
          <a:p>
            <a:r>
              <a:rPr lang="en-US" dirty="0" smtClean="0"/>
              <a:t>We </a:t>
            </a:r>
            <a:r>
              <a:rPr lang="en-US" dirty="0"/>
              <a:t>decided to focus on articles addressing construct measurement rather than those examining the psychometric properties of specific procedures. </a:t>
            </a:r>
            <a:endParaRPr lang="en-US" dirty="0" smtClean="0"/>
          </a:p>
          <a:p>
            <a:r>
              <a:rPr lang="en-US" dirty="0" smtClean="0"/>
              <a:t>As </a:t>
            </a:r>
            <a:r>
              <a:rPr lang="en-US" dirty="0"/>
              <a:t>a result, articles focusing on the dependability of various data collection procedures were automatically excluded. </a:t>
            </a:r>
            <a:endParaRPr lang="en-US" dirty="0" smtClean="0"/>
          </a:p>
          <a:p>
            <a:r>
              <a:rPr lang="en-US" dirty="0" smtClean="0"/>
              <a:t>We </a:t>
            </a:r>
            <a:r>
              <a:rPr lang="en-US" dirty="0"/>
              <a:t>also chose to limit our analysis to rating scale measures, thereby excluding panel diaries, projective methods, and other similar methods. </a:t>
            </a:r>
            <a:endParaRPr lang="en-GB" dirty="0"/>
          </a:p>
        </p:txBody>
      </p:sp>
    </p:spTree>
    <p:extLst>
      <p:ext uri="{BB962C8B-B14F-4D97-AF65-F5344CB8AC3E}">
        <p14:creationId xmlns:p14="http://schemas.microsoft.com/office/powerpoint/2010/main" val="3749181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118936"/>
            <a:ext cx="8596668" cy="811463"/>
          </a:xfrm>
        </p:spPr>
        <p:txBody>
          <a:bodyPr/>
          <a:lstStyle/>
          <a:p>
            <a:pPr algn="ctr"/>
            <a:r>
              <a:rPr lang="en-GB" dirty="0"/>
              <a:t>FINDINGS</a:t>
            </a:r>
          </a:p>
        </p:txBody>
      </p:sp>
      <p:sp>
        <p:nvSpPr>
          <p:cNvPr id="3" name="Content Placeholder 2"/>
          <p:cNvSpPr>
            <a:spLocks noGrp="1"/>
          </p:cNvSpPr>
          <p:nvPr>
            <p:ph idx="1"/>
          </p:nvPr>
        </p:nvSpPr>
        <p:spPr/>
        <p:txBody>
          <a:bodyPr/>
          <a:lstStyle/>
          <a:p>
            <a:r>
              <a:rPr lang="en-US" dirty="0"/>
              <a:t>The reliability coefficient was the dependent variable in all investigations. </a:t>
            </a:r>
            <a:endParaRPr lang="en-US" dirty="0" smtClean="0"/>
          </a:p>
          <a:p>
            <a:r>
              <a:rPr lang="en-US" dirty="0" smtClean="0"/>
              <a:t>In </a:t>
            </a:r>
            <a:r>
              <a:rPr lang="en-US" dirty="0"/>
              <a:t>most cases, this was coefficient alpha or the linear combination's reliability, but in the absence of these, a different coefficient was used</a:t>
            </a:r>
            <a:r>
              <a:rPr lang="en-US" dirty="0" smtClean="0"/>
              <a:t>.</a:t>
            </a:r>
          </a:p>
          <a:p>
            <a:r>
              <a:rPr lang="en-US" dirty="0" smtClean="0"/>
              <a:t>When </a:t>
            </a:r>
            <a:r>
              <a:rPr lang="en-US" dirty="0"/>
              <a:t>multiple measures of reliability were available for a measure, the reliability coefficient that served as the dependent variable was calculated using the following coefficient </a:t>
            </a:r>
            <a:r>
              <a:rPr lang="en-US" dirty="0" smtClean="0"/>
              <a:t>ordering</a:t>
            </a:r>
            <a:endParaRPr lang="en-GB" dirty="0"/>
          </a:p>
        </p:txBody>
      </p:sp>
    </p:spTree>
    <p:extLst>
      <p:ext uri="{BB962C8B-B14F-4D97-AF65-F5344CB8AC3E}">
        <p14:creationId xmlns:p14="http://schemas.microsoft.com/office/powerpoint/2010/main" val="3365533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FINDINGS </a:t>
            </a:r>
            <a:r>
              <a:rPr lang="en-GB" dirty="0" err="1" smtClean="0"/>
              <a:t>Cont</a:t>
            </a:r>
            <a:endParaRPr lang="en-GB" dirty="0"/>
          </a:p>
        </p:txBody>
      </p:sp>
      <p:sp>
        <p:nvSpPr>
          <p:cNvPr id="3" name="Content Placeholder 2"/>
          <p:cNvSpPr>
            <a:spLocks noGrp="1"/>
          </p:cNvSpPr>
          <p:nvPr>
            <p:ph idx="1"/>
          </p:nvPr>
        </p:nvSpPr>
        <p:spPr/>
        <p:txBody>
          <a:bodyPr/>
          <a:lstStyle/>
          <a:p>
            <a:r>
              <a:rPr lang="en-US" dirty="0"/>
              <a:t>The distribution of reliability values is depicted in Figure 1. The mean of this distribution is 75.1, with a standard deviation of 15.6 and a range of 26 to 99 when decimals are excluded. It should be noted that 23 of the values are less than. 6 denotes a low level of dependability.</a:t>
            </a:r>
            <a:endParaRPr lang="en-GB" dirty="0"/>
          </a:p>
        </p:txBody>
      </p:sp>
      <p:pic>
        <p:nvPicPr>
          <p:cNvPr id="4" name="Picture 3"/>
          <p:cNvPicPr>
            <a:picLocks noChangeAspect="1"/>
          </p:cNvPicPr>
          <p:nvPr/>
        </p:nvPicPr>
        <p:blipFill>
          <a:blip r:embed="rId3"/>
          <a:stretch>
            <a:fillRect/>
          </a:stretch>
        </p:blipFill>
        <p:spPr>
          <a:xfrm>
            <a:off x="811824" y="3411416"/>
            <a:ext cx="6629400" cy="2502144"/>
          </a:xfrm>
          <a:prstGeom prst="rect">
            <a:avLst/>
          </a:prstGeom>
        </p:spPr>
      </p:pic>
    </p:spTree>
    <p:extLst>
      <p:ext uri="{BB962C8B-B14F-4D97-AF65-F5344CB8AC3E}">
        <p14:creationId xmlns:p14="http://schemas.microsoft.com/office/powerpoint/2010/main" val="2639954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31630"/>
            <a:ext cx="8596668" cy="898769"/>
          </a:xfrm>
        </p:spPr>
        <p:txBody>
          <a:bodyPr/>
          <a:lstStyle/>
          <a:p>
            <a:r>
              <a:rPr lang="en-GB" dirty="0"/>
              <a:t>Measure Characteristics</a:t>
            </a:r>
          </a:p>
        </p:txBody>
      </p:sp>
      <p:sp>
        <p:nvSpPr>
          <p:cNvPr id="3" name="Content Placeholder 2"/>
          <p:cNvSpPr>
            <a:spLocks noGrp="1"/>
          </p:cNvSpPr>
          <p:nvPr>
            <p:ph idx="1"/>
          </p:nvPr>
        </p:nvSpPr>
        <p:spPr/>
        <p:txBody>
          <a:bodyPr/>
          <a:lstStyle/>
          <a:p>
            <a:r>
              <a:rPr lang="en-US" dirty="0"/>
              <a:t>Psychometric theory clearly has more to say about measure characteristics than sampling characteristics, especially the first measure characteristic </a:t>
            </a:r>
            <a:r>
              <a:rPr lang="en-US" dirty="0" smtClean="0"/>
              <a:t>addressed. </a:t>
            </a:r>
          </a:p>
          <a:p>
            <a:r>
              <a:rPr lang="en-US" dirty="0" smtClean="0"/>
              <a:t>The </a:t>
            </a:r>
            <a:r>
              <a:rPr lang="en-US" dirty="0"/>
              <a:t>number of items in a scale should be related to its reliability in a positive way because a greater number of items increases the proportion of systematic variance to total variance in the measure</a:t>
            </a:r>
            <a:r>
              <a:rPr lang="en-US" dirty="0" smtClean="0"/>
              <a:t>.</a:t>
            </a:r>
          </a:p>
          <a:p>
            <a:r>
              <a:rPr lang="en-US" dirty="0" smtClean="0"/>
              <a:t> </a:t>
            </a:r>
            <a:r>
              <a:rPr lang="en-US" dirty="0"/>
              <a:t>In the formulas for calculating </a:t>
            </a:r>
            <a:r>
              <a:rPr lang="en-US" dirty="0" smtClean="0"/>
              <a:t>intimal </a:t>
            </a:r>
            <a:r>
              <a:rPr lang="en-US" dirty="0"/>
              <a:t>consistency reliability estimates, the number of items is also a variable. </a:t>
            </a:r>
            <a:endParaRPr lang="en-US" dirty="0" smtClean="0"/>
          </a:p>
          <a:p>
            <a:r>
              <a:rPr lang="en-US" dirty="0" smtClean="0"/>
              <a:t>Other </a:t>
            </a:r>
            <a:r>
              <a:rPr lang="en-US" dirty="0"/>
              <a:t>things being equal, increasing the number of items on the scale can make measurements more reliable.</a:t>
            </a:r>
            <a:endParaRPr lang="en-GB" dirty="0"/>
          </a:p>
        </p:txBody>
      </p:sp>
    </p:spTree>
    <p:extLst>
      <p:ext uri="{BB962C8B-B14F-4D97-AF65-F5344CB8AC3E}">
        <p14:creationId xmlns:p14="http://schemas.microsoft.com/office/powerpoint/2010/main" val="3011293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SUMMARY AND CONCLUSION</a:t>
            </a:r>
          </a:p>
        </p:txBody>
      </p:sp>
      <p:sp>
        <p:nvSpPr>
          <p:cNvPr id="3" name="Content Placeholder 2"/>
          <p:cNvSpPr>
            <a:spLocks noGrp="1"/>
          </p:cNvSpPr>
          <p:nvPr>
            <p:ph idx="1"/>
          </p:nvPr>
        </p:nvSpPr>
        <p:spPr/>
        <p:txBody>
          <a:bodyPr/>
          <a:lstStyle/>
          <a:p>
            <a:r>
              <a:rPr lang="en-US" dirty="0"/>
              <a:t>The similarity of the items' con- tent, structure, and wording is crucial. </a:t>
            </a:r>
            <a:endParaRPr lang="en-US" dirty="0" smtClean="0"/>
          </a:p>
          <a:p>
            <a:r>
              <a:rPr lang="en-US" dirty="0" smtClean="0"/>
              <a:t>We </a:t>
            </a:r>
            <a:r>
              <a:rPr lang="en-US" dirty="0"/>
              <a:t>did not investigate these variables because most reports did not include the actual scale used and because they necessitated different investigation methods. </a:t>
            </a:r>
            <a:endParaRPr lang="en-US" dirty="0" smtClean="0"/>
          </a:p>
          <a:p>
            <a:r>
              <a:rPr lang="en-US" dirty="0" smtClean="0"/>
              <a:t>For </a:t>
            </a:r>
            <a:r>
              <a:rPr lang="en-US" dirty="0"/>
              <a:t>example, multiple raters would be required to assess each item's similarity to every other item on the scale in terms of content, structure, and wording.</a:t>
            </a:r>
            <a:endParaRPr lang="en-GB" dirty="0"/>
          </a:p>
        </p:txBody>
      </p:sp>
    </p:spTree>
    <p:extLst>
      <p:ext uri="{BB962C8B-B14F-4D97-AF65-F5344CB8AC3E}">
        <p14:creationId xmlns:p14="http://schemas.microsoft.com/office/powerpoint/2010/main" val="2529894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55076"/>
            <a:ext cx="8596668" cy="875323"/>
          </a:xfrm>
        </p:spPr>
        <p:txBody>
          <a:bodyPr/>
          <a:lstStyle/>
          <a:p>
            <a:pPr algn="ctr"/>
            <a:r>
              <a:rPr lang="en-GB" dirty="0"/>
              <a:t>EMPIRICAL STUDIES</a:t>
            </a:r>
          </a:p>
        </p:txBody>
      </p:sp>
      <p:sp>
        <p:nvSpPr>
          <p:cNvPr id="3" name="Content Placeholder 2"/>
          <p:cNvSpPr>
            <a:spLocks noGrp="1"/>
          </p:cNvSpPr>
          <p:nvPr>
            <p:ph idx="1"/>
          </p:nvPr>
        </p:nvSpPr>
        <p:spPr/>
        <p:txBody>
          <a:bodyPr/>
          <a:lstStyle/>
          <a:p>
            <a:r>
              <a:rPr lang="en-GB" dirty="0"/>
              <a:t>Danes, Jeffrey E. and John E. Hunter (1980), "Designing Per- </a:t>
            </a:r>
            <a:r>
              <a:rPr lang="en-GB" dirty="0" err="1"/>
              <a:t>suasive</a:t>
            </a:r>
            <a:r>
              <a:rPr lang="en-GB" dirty="0"/>
              <a:t> Communication Campaigns: A </a:t>
            </a:r>
            <a:r>
              <a:rPr lang="en-GB" dirty="0" err="1"/>
              <a:t>Multimessage</a:t>
            </a:r>
            <a:r>
              <a:rPr lang="en-GB" dirty="0"/>
              <a:t> Com- </a:t>
            </a:r>
            <a:r>
              <a:rPr lang="en-GB" dirty="0" err="1"/>
              <a:t>munications</a:t>
            </a:r>
            <a:r>
              <a:rPr lang="en-GB" dirty="0"/>
              <a:t> Model," Journal of Consumer Research, 7 (June), 67-77. </a:t>
            </a:r>
            <a:endParaRPr lang="en-GB" dirty="0" smtClean="0"/>
          </a:p>
          <a:p>
            <a:r>
              <a:rPr lang="en-GB" dirty="0" smtClean="0"/>
              <a:t>Darden</a:t>
            </a:r>
            <a:r>
              <a:rPr lang="en-GB" dirty="0"/>
              <a:t>, William R. and William D. </a:t>
            </a:r>
            <a:r>
              <a:rPr lang="en-GB" dirty="0" err="1"/>
              <a:t>Perreault</a:t>
            </a:r>
            <a:r>
              <a:rPr lang="en-GB" dirty="0"/>
              <a:t>, Jr. (1975), "A Multivariate Analysis of Media Exposure and Vacation Be- </a:t>
            </a:r>
            <a:r>
              <a:rPr lang="en-GB" dirty="0" err="1"/>
              <a:t>havior</a:t>
            </a:r>
            <a:r>
              <a:rPr lang="en-GB" dirty="0"/>
              <a:t> with Life Style Variates," Journal of Consumer Research, 2 (September), 93-103.</a:t>
            </a:r>
          </a:p>
        </p:txBody>
      </p:sp>
    </p:spTree>
    <p:extLst>
      <p:ext uri="{BB962C8B-B14F-4D97-AF65-F5344CB8AC3E}">
        <p14:creationId xmlns:p14="http://schemas.microsoft.com/office/powerpoint/2010/main" val="2564423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Organizational Research Methods</a:t>
            </a:r>
          </a:p>
        </p:txBody>
      </p:sp>
      <p:sp>
        <p:nvSpPr>
          <p:cNvPr id="3" name="Content Placeholder 2"/>
          <p:cNvSpPr>
            <a:spLocks noGrp="1"/>
          </p:cNvSpPr>
          <p:nvPr>
            <p:ph idx="1"/>
          </p:nvPr>
        </p:nvSpPr>
        <p:spPr/>
        <p:txBody>
          <a:bodyPr/>
          <a:lstStyle/>
          <a:p>
            <a:r>
              <a:rPr lang="en-US" dirty="0"/>
              <a:t>Within the broader range of research synthesis activities (Rousseau et al., 2008), three directions can be found that are either informed by a positivist and quantitative tradition or move beyond positivist properties to </a:t>
            </a:r>
            <a:r>
              <a:rPr lang="en-US" dirty="0" smtClean="0"/>
              <a:t>post positivism </a:t>
            </a:r>
            <a:r>
              <a:rPr lang="en-US" dirty="0"/>
              <a:t>or constructivism to emphasize the interpretive or </a:t>
            </a:r>
            <a:r>
              <a:rPr lang="en-US" dirty="0" smtClean="0"/>
              <a:t>translate </a:t>
            </a:r>
            <a:r>
              <a:rPr lang="en-US" dirty="0"/>
              <a:t>nature of research synthesis </a:t>
            </a:r>
            <a:r>
              <a:rPr lang="en-US" dirty="0" smtClean="0"/>
              <a:t>activities</a:t>
            </a:r>
            <a:endParaRPr lang="en-GB" dirty="0"/>
          </a:p>
        </p:txBody>
      </p:sp>
    </p:spTree>
    <p:extLst>
      <p:ext uri="{BB962C8B-B14F-4D97-AF65-F5344CB8AC3E}">
        <p14:creationId xmlns:p14="http://schemas.microsoft.com/office/powerpoint/2010/main" val="202602706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615</TotalTime>
  <Words>3154</Words>
  <Application>Microsoft Office PowerPoint</Application>
  <PresentationFormat>Widescreen</PresentationFormat>
  <Paragraphs>134</Paragraphs>
  <Slides>25</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Trebuchet MS</vt:lpstr>
      <vt:lpstr>Wingdings 3</vt:lpstr>
      <vt:lpstr>Facet</vt:lpstr>
      <vt:lpstr>Power Point Presentation</vt:lpstr>
      <vt:lpstr>Research Design Effects on the Reliability of Rating Scales: A Meta-Analysis</vt:lpstr>
      <vt:lpstr>METHOD</vt:lpstr>
      <vt:lpstr>FINDINGS</vt:lpstr>
      <vt:lpstr>FINDINGS Cont</vt:lpstr>
      <vt:lpstr>Measure Characteristics</vt:lpstr>
      <vt:lpstr>SUMMARY AND CONCLUSION</vt:lpstr>
      <vt:lpstr>EMPIRICAL STUDIES</vt:lpstr>
      <vt:lpstr>Organizational Research Methods</vt:lpstr>
      <vt:lpstr>Translation Synthesis</vt:lpstr>
      <vt:lpstr>Meta-Synthesis of Qualitative Case Studies</vt:lpstr>
      <vt:lpstr>Research Design for Meta-Synthesizing Qualitative Case Studies</vt:lpstr>
      <vt:lpstr>Discussion</vt:lpstr>
      <vt:lpstr>Advances in Developing Human Resources</vt:lpstr>
      <vt:lpstr>Meta-Analysis as a Research Method</vt:lpstr>
      <vt:lpstr>Relationship Between Empirical Study and Theory</vt:lpstr>
      <vt:lpstr>Theory and Theoretical Constructs</vt:lpstr>
      <vt:lpstr>Empirical and Measurement Domains</vt:lpstr>
      <vt:lpstr>Data Analysis Strategy</vt:lpstr>
      <vt:lpstr>Empirical Study and Theory Building</vt:lpstr>
      <vt:lpstr>Using Meta-Analysis for Theory Building</vt:lpstr>
      <vt:lpstr>Strengths and Weaknesses of Theory Building From Meta-Analysis Method</vt:lpstr>
      <vt:lpstr>Conclusions</vt:lpstr>
      <vt:lpstr>Conclusions cont</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dc:creator>
  <cp:lastModifiedBy>ken</cp:lastModifiedBy>
  <cp:revision>12</cp:revision>
  <dcterms:created xsi:type="dcterms:W3CDTF">2021-11-12T07:59:39Z</dcterms:created>
  <dcterms:modified xsi:type="dcterms:W3CDTF">2021-11-12T18:15:35Z</dcterms:modified>
</cp:coreProperties>
</file>