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13"/>
  </p:notesMasterIdLst>
  <p:sldIdLst>
    <p:sldId id="258" r:id="rId2"/>
    <p:sldId id="257" r:id="rId3"/>
    <p:sldId id="263" r:id="rId4"/>
    <p:sldId id="259" r:id="rId5"/>
    <p:sldId id="264" r:id="rId6"/>
    <p:sldId id="260" r:id="rId7"/>
    <p:sldId id="267" r:id="rId8"/>
    <p:sldId id="261" r:id="rId9"/>
    <p:sldId id="262" r:id="rId10"/>
    <p:sldId id="265" r:id="rId11"/>
    <p:sldId id="266" r:id="rId12"/>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3" autoAdjust="0"/>
    <p:restoredTop sz="86369" autoAdjust="0"/>
  </p:normalViewPr>
  <p:slideViewPr>
    <p:cSldViewPr snapToGrid="0">
      <p:cViewPr varScale="1">
        <p:scale>
          <a:sx n="103" d="100"/>
          <a:sy n="103" d="100"/>
        </p:scale>
        <p:origin x="114" y="11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FA8D02-FF33-4A80-B3BD-F4514A688CA8}" type="datetimeFigureOut">
              <a:rPr lang="en-KE" smtClean="0"/>
              <a:t>11/02/2021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187E96-9A04-4870-9495-B317ABC28EC3}" type="slidenum">
              <a:rPr lang="en-KE" smtClean="0"/>
              <a:t>‹#›</a:t>
            </a:fld>
            <a:endParaRPr lang="en-KE"/>
          </a:p>
        </p:txBody>
      </p:sp>
    </p:spTree>
    <p:extLst>
      <p:ext uri="{BB962C8B-B14F-4D97-AF65-F5344CB8AC3E}">
        <p14:creationId xmlns:p14="http://schemas.microsoft.com/office/powerpoint/2010/main" val="653880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An environment that does not lead to growth or motivates the team due to lack of leadership skills reduces the team's morale. This, in turn, leads to many of them either dropping out of the group or being resistant to directives given to them. Effective implementation of leadership paradigms such as a transformational one is bound to lead to better performance.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team members don't believe that the team has a worthwhile and vital purpose, then none will be willing to give it their all. An excellent team structure has clearly stated performance expectations.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team that cannot sit and agrees on a particular aspect lacks the skills needed to run a successful team meeting. A good team knows how to engage each other while observing turn-taking and phycological safety. </a:t>
            </a: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noProof="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10187E96-9A04-4870-9495-B317ABC28EC3}" type="slidenum">
              <a:rPr lang="en-KE" smtClean="0"/>
              <a:t>2</a:t>
            </a:fld>
            <a:endParaRPr lang="en-KE"/>
          </a:p>
        </p:txBody>
      </p:sp>
    </p:spTree>
    <p:extLst>
      <p:ext uri="{BB962C8B-B14F-4D97-AF65-F5344CB8AC3E}">
        <p14:creationId xmlns:p14="http://schemas.microsoft.com/office/powerpoint/2010/main" val="1009548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When the rules of conduct in a team are not structured and amicable to all, then the team's expected performance and purpose will not be achieved. An example is that of the rules involving attendance, where there is no endpoint orientation, the team members may choose to avoid accomplishing their assigned tasks (Borkowski &amp; Meese, 2020).</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There needs</a:t>
            </a:r>
            <a:r>
              <a:rPr lang="en-US" sz="1200" baseline="0" dirty="0">
                <a:effectLst/>
                <a:latin typeface="Times New Roman" panose="02020603050405020304" pitchFamily="18" charset="0"/>
                <a:ea typeface="Calibri" panose="020F0502020204030204" pitchFamily="34" charset="0"/>
                <a:cs typeface="Times New Roman" panose="02020603050405020304" pitchFamily="18" charset="0"/>
              </a:rPr>
              <a:t> to be new and challenging daily routines that open up space for a competitive space that promotes innovation and creativity in problem solving.</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If the team does its best to solve a problem and their efforts go unrecognized, then the motivation to perform will be diminished. Positive feedback and incentives are a way to show the team members that they are significant and required in the company (Borkowski &amp; Meese, 2020).</a:t>
            </a: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10187E96-9A04-4870-9495-B317ABC28EC3}" type="slidenum">
              <a:rPr lang="en-KE" smtClean="0"/>
              <a:t>3</a:t>
            </a:fld>
            <a:endParaRPr lang="en-KE"/>
          </a:p>
        </p:txBody>
      </p:sp>
    </p:spTree>
    <p:extLst>
      <p:ext uri="{BB962C8B-B14F-4D97-AF65-F5344CB8AC3E}">
        <p14:creationId xmlns:p14="http://schemas.microsoft.com/office/powerpoint/2010/main" val="2572129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 general, motivation is a sum of the reasons that push someone to behave in a particular manner. Research has revealed that inspired employees will undertake their duties with greater efficiency and productivity (Sabir, 2017).</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aspect of mental-health is critical in the performance of any individual. Your team's mind status will determine whether a project will consist of quality or mediocre (Haddon, 2018). The general heal of the group participants should also be taken care of by providing medical cover.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team leader should consider their team members and know how best to handle each one of them. A motivating and caring leader enhances the team's desire for performance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Dinh</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&amp; Salas, 2017).</a:t>
            </a: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KE" dirty="0"/>
          </a:p>
        </p:txBody>
      </p:sp>
      <p:sp>
        <p:nvSpPr>
          <p:cNvPr id="4" name="Slide Number Placeholder 3"/>
          <p:cNvSpPr>
            <a:spLocks noGrp="1"/>
          </p:cNvSpPr>
          <p:nvPr>
            <p:ph type="sldNum" sz="quarter" idx="5"/>
          </p:nvPr>
        </p:nvSpPr>
        <p:spPr/>
        <p:txBody>
          <a:bodyPr/>
          <a:lstStyle/>
          <a:p>
            <a:fld id="{10187E96-9A04-4870-9495-B317ABC28EC3}" type="slidenum">
              <a:rPr lang="en-KE" smtClean="0"/>
              <a:t>4</a:t>
            </a:fld>
            <a:endParaRPr lang="en-KE"/>
          </a:p>
        </p:txBody>
      </p:sp>
    </p:spTree>
    <p:extLst>
      <p:ext uri="{BB962C8B-B14F-4D97-AF65-F5344CB8AC3E}">
        <p14:creationId xmlns:p14="http://schemas.microsoft.com/office/powerpoint/2010/main" val="1912125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Creating challenges coupled with rewards helps the teams to work with each other and get along well. The workplace will feel more serene as they get to learn about each other's strengths and weaknesses. Eventually, everyone will know which member to head to for advice or aid when needed, leading to better performance.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look and feel of the team's offices and the conditions surrounding them need to be well designed and attractive (Muchtar, 2017). This reduces tension and enhances comfort when the team is working on a particular project.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Times New Roman" panose="02020603050405020304" pitchFamily="18" charset="0"/>
                <a:ea typeface="Calibri" panose="020F0502020204030204" pitchFamily="34" charset="0"/>
                <a:cs typeface="Times New Roman" panose="02020603050405020304" pitchFamily="18" charset="0"/>
              </a:rPr>
              <a:t>It m</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akes the team members accountable for their tasks, hence prompting a sense of responsibility. It also builds the teams' self-esteem. </a:t>
            </a: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KE" i="1" dirty="0"/>
          </a:p>
        </p:txBody>
      </p:sp>
      <p:sp>
        <p:nvSpPr>
          <p:cNvPr id="4" name="Slide Number Placeholder 3"/>
          <p:cNvSpPr>
            <a:spLocks noGrp="1"/>
          </p:cNvSpPr>
          <p:nvPr>
            <p:ph type="sldNum" sz="quarter" idx="5"/>
          </p:nvPr>
        </p:nvSpPr>
        <p:spPr/>
        <p:txBody>
          <a:bodyPr/>
          <a:lstStyle/>
          <a:p>
            <a:fld id="{10187E96-9A04-4870-9495-B317ABC28EC3}" type="slidenum">
              <a:rPr lang="en-KE" smtClean="0"/>
              <a:t>5</a:t>
            </a:fld>
            <a:endParaRPr lang="en-KE"/>
          </a:p>
        </p:txBody>
      </p:sp>
    </p:spTree>
    <p:extLst>
      <p:ext uri="{BB962C8B-B14F-4D97-AF65-F5344CB8AC3E}">
        <p14:creationId xmlns:p14="http://schemas.microsoft.com/office/powerpoint/2010/main" val="27588991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scarce availability and distribution of resources such as healthcare training equipment minimizes exposure among the teams. This leads to inequality in team development as some members have access to more resources, while others are limited to a particular number. It then means that the team will have inefficiency in their groups as others lag in the quest for new knowledge.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executive uses a hierarchical leadership methodology. This transactional way of leading the teams hinders their innovation and creativity capabilities.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10187E96-9A04-4870-9495-B317ABC28EC3}" type="slidenum">
              <a:rPr lang="en-KE" smtClean="0"/>
              <a:t>6</a:t>
            </a:fld>
            <a:endParaRPr lang="en-KE"/>
          </a:p>
        </p:txBody>
      </p:sp>
    </p:spTree>
    <p:extLst>
      <p:ext uri="{BB962C8B-B14F-4D97-AF65-F5344CB8AC3E}">
        <p14:creationId xmlns:p14="http://schemas.microsoft.com/office/powerpoint/2010/main" val="11516599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cs typeface="Times New Roman" panose="02020603050405020304" pitchFamily="18" charset="0"/>
              </a:rPr>
              <a:t>The team members are not being trained in various departments on how to handle particular tasks. New recruits are affected more as they got no one to direct them. In case new </a:t>
            </a:r>
            <a:r>
              <a:rPr lang="en-US" sz="1100" dirty="0">
                <a:effectLst/>
                <a:latin typeface="Times New Roman" panose="02020603050405020304" pitchFamily="18" charset="0"/>
                <a:cs typeface="Times New Roman" panose="02020603050405020304" pitchFamily="18" charset="0"/>
              </a:rPr>
              <a:t>technology is introduced in the company and no training is undertaken then </a:t>
            </a:r>
            <a:r>
              <a:rPr lang="en-US" sz="1100">
                <a:effectLst/>
                <a:latin typeface="Times New Roman" panose="02020603050405020304" pitchFamily="18" charset="0"/>
                <a:cs typeface="Times New Roman" panose="02020603050405020304" pitchFamily="18" charset="0"/>
              </a:rPr>
              <a:t>the efficiency </a:t>
            </a:r>
            <a:r>
              <a:rPr lang="en-US" sz="1100" dirty="0">
                <a:effectLst/>
                <a:latin typeface="Times New Roman" panose="02020603050405020304" pitchFamily="18" charset="0"/>
                <a:cs typeface="Times New Roman" panose="02020603050405020304" pitchFamily="18" charset="0"/>
              </a:rPr>
              <a:t>of employees is impacted.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dirty="0">
                <a:effectLst/>
                <a:latin typeface="Times New Roman" panose="02020603050405020304" pitchFamily="18" charset="0"/>
                <a:cs typeface="Times New Roman" panose="02020603050405020304" pitchFamily="18" charset="0"/>
              </a:rPr>
              <a:t>The executive are giving the teams had time to cope by having great and increased demands without any profitable benefit to the members. This form of handling matters </a:t>
            </a:r>
            <a:r>
              <a:rPr lang="en-US" sz="1100" dirty="0" err="1">
                <a:effectLst/>
                <a:latin typeface="Times New Roman" panose="02020603050405020304" pitchFamily="18" charset="0"/>
                <a:cs typeface="Times New Roman" panose="02020603050405020304" pitchFamily="18" charset="0"/>
              </a:rPr>
              <a:t>discorages</a:t>
            </a:r>
            <a:r>
              <a:rPr lang="en-US" sz="1100" dirty="0">
                <a:effectLst/>
                <a:latin typeface="Times New Roman" panose="02020603050405020304" pitchFamily="18" charset="0"/>
                <a:cs typeface="Times New Roman" panose="02020603050405020304" pitchFamily="18" charset="0"/>
              </a:rPr>
              <a:t> many team members form working towards success.</a:t>
            </a:r>
            <a:endParaRPr lang="en-US" sz="1200" dirty="0">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0187E96-9A04-4870-9495-B317ABC28EC3}" type="slidenum">
              <a:rPr lang="en-KE" smtClean="0"/>
              <a:t>7</a:t>
            </a:fld>
            <a:endParaRPr lang="en-KE"/>
          </a:p>
        </p:txBody>
      </p:sp>
    </p:spTree>
    <p:extLst>
      <p:ext uri="{BB962C8B-B14F-4D97-AF65-F5344CB8AC3E}">
        <p14:creationId xmlns:p14="http://schemas.microsoft.com/office/powerpoint/2010/main" val="31034183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 leader who plainly understands the goal to be achieved and gets down to do it along with the team's motives towards success (Muchtar, 2017). The team will bring out its best as they feel the project's urgency as they look up to the leader's efforts to attain the set goals.</a:t>
            </a: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organization should provide the requirements as per the project (Muchtar, 2017). Training is also mandatory to the groups as it builds confidence in their capability to handle different encounters they may with the project.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Providing performance tracking mechanisms enhances competition as various groups will strive to outshine others. In return, the company will benefit from quality work and return the favor by organizing celebrations for the best teams.</a:t>
            </a: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KE" dirty="0"/>
          </a:p>
        </p:txBody>
      </p:sp>
      <p:sp>
        <p:nvSpPr>
          <p:cNvPr id="4" name="Slide Number Placeholder 3"/>
          <p:cNvSpPr>
            <a:spLocks noGrp="1"/>
          </p:cNvSpPr>
          <p:nvPr>
            <p:ph type="sldNum" sz="quarter" idx="5"/>
          </p:nvPr>
        </p:nvSpPr>
        <p:spPr/>
        <p:txBody>
          <a:bodyPr/>
          <a:lstStyle/>
          <a:p>
            <a:fld id="{10187E96-9A04-4870-9495-B317ABC28EC3}" type="slidenum">
              <a:rPr lang="en-KE" smtClean="0"/>
              <a:t>8</a:t>
            </a:fld>
            <a:endParaRPr lang="en-KE"/>
          </a:p>
        </p:txBody>
      </p:sp>
    </p:spTree>
    <p:extLst>
      <p:ext uri="{BB962C8B-B14F-4D97-AF65-F5344CB8AC3E}">
        <p14:creationId xmlns:p14="http://schemas.microsoft.com/office/powerpoint/2010/main" val="2732866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intervention used to improve performance is the human process intervention form of initiating change (Borkowski &amp; Meese, 2020).</a:t>
            </a: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first two months' initiative will involve analyzing the specific areas that need to be changed. The data will be collected from individuals and the leaders of the groups. </a:t>
            </a: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data salvaged will then be categorized accordingly while considering factors such as the impact a specific cause for under-performance has on the organization.</a:t>
            </a: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following two months will be used to commence changes according to the analytical results obtained. This would be done by stating the level of performance that the teams are at and which group they are supposed to be. The consequences of not following the required changes will also be clearly stated to reduce incidences of under-performance.</a:t>
            </a: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10187E96-9A04-4870-9495-B317ABC28EC3}" type="slidenum">
              <a:rPr lang="en-KE" smtClean="0"/>
              <a:t>9</a:t>
            </a:fld>
            <a:endParaRPr lang="en-KE"/>
          </a:p>
        </p:txBody>
      </p:sp>
    </p:spTree>
    <p:extLst>
      <p:ext uri="{BB962C8B-B14F-4D97-AF65-F5344CB8AC3E}">
        <p14:creationId xmlns:p14="http://schemas.microsoft.com/office/powerpoint/2010/main" val="7591591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Within the change process, the required resources will be provided, such as handbooks with clearly outlined performance procedures. Training will be provided to help new and vast employees acquire proper strategies towards better performance.  </a:t>
            </a: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 the meantime, the transformation progress shall be reported to the supervisor to allow him to follow through and provide feedback on his diagnostic basis. </a:t>
            </a: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 the last month's period, the plan's tracking records shall be provided to the supervisor. He shall be allowed to take over and evaluate whether his expectations have been satisfied. Further alterations and instructions shall be instigated by the supervisor.</a:t>
            </a:r>
            <a:endParaRPr lang="en-KE"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None/>
              <a:tabLst>
                <a:tab pos="457200" algn="l"/>
              </a:tabLst>
            </a:pPr>
            <a:endParaRPr lang="en-KE"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endParaRPr lang="en-KE" sz="1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10187E96-9A04-4870-9495-B317ABC28EC3}" type="slidenum">
              <a:rPr lang="en-KE" smtClean="0"/>
              <a:t>10</a:t>
            </a:fld>
            <a:endParaRPr lang="en-KE"/>
          </a:p>
        </p:txBody>
      </p:sp>
    </p:spTree>
    <p:extLst>
      <p:ext uri="{BB962C8B-B14F-4D97-AF65-F5344CB8AC3E}">
        <p14:creationId xmlns:p14="http://schemas.microsoft.com/office/powerpoint/2010/main" val="10754454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48481-D8C1-478F-83C4-756E14B062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KE"/>
          </a:p>
        </p:txBody>
      </p:sp>
      <p:sp>
        <p:nvSpPr>
          <p:cNvPr id="3" name="Subtitle 2">
            <a:extLst>
              <a:ext uri="{FF2B5EF4-FFF2-40B4-BE49-F238E27FC236}">
                <a16:creationId xmlns:a16="http://schemas.microsoft.com/office/drawing/2014/main" id="{40A4BA0F-06A9-4EE7-8062-D69A77504C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KE"/>
          </a:p>
        </p:txBody>
      </p:sp>
      <p:sp>
        <p:nvSpPr>
          <p:cNvPr id="4" name="Date Placeholder 3">
            <a:extLst>
              <a:ext uri="{FF2B5EF4-FFF2-40B4-BE49-F238E27FC236}">
                <a16:creationId xmlns:a16="http://schemas.microsoft.com/office/drawing/2014/main" id="{C4CE8109-E75E-46E6-AFD8-35F41B761F80}"/>
              </a:ext>
            </a:extLst>
          </p:cNvPr>
          <p:cNvSpPr>
            <a:spLocks noGrp="1"/>
          </p:cNvSpPr>
          <p:nvPr>
            <p:ph type="dt" sz="half" idx="10"/>
          </p:nvPr>
        </p:nvSpPr>
        <p:spPr/>
        <p:txBody>
          <a:bodyPr/>
          <a:lstStyle/>
          <a:p>
            <a:fld id="{C77CE974-55B1-4BF6-BB58-D4E4A2AFB36D}" type="datetimeFigureOut">
              <a:rPr lang="en-KE" smtClean="0"/>
              <a:t>11/02/2021</a:t>
            </a:fld>
            <a:endParaRPr lang="en-KE"/>
          </a:p>
        </p:txBody>
      </p:sp>
      <p:sp>
        <p:nvSpPr>
          <p:cNvPr id="5" name="Footer Placeholder 4">
            <a:extLst>
              <a:ext uri="{FF2B5EF4-FFF2-40B4-BE49-F238E27FC236}">
                <a16:creationId xmlns:a16="http://schemas.microsoft.com/office/drawing/2014/main" id="{4F310785-062E-4A28-A8C3-2A9E7125B953}"/>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DFAA1110-77FF-44DA-94F3-24C84BA87F5C}"/>
              </a:ext>
            </a:extLst>
          </p:cNvPr>
          <p:cNvSpPr>
            <a:spLocks noGrp="1"/>
          </p:cNvSpPr>
          <p:nvPr>
            <p:ph type="sldNum" sz="quarter" idx="12"/>
          </p:nvPr>
        </p:nvSpPr>
        <p:spPr/>
        <p:txBody>
          <a:bodyPr/>
          <a:lstStyle/>
          <a:p>
            <a:fld id="{0A7E7C73-95A3-4317-9A94-C0E8BFAF1241}" type="slidenum">
              <a:rPr lang="en-KE" smtClean="0"/>
              <a:t>‹#›</a:t>
            </a:fld>
            <a:endParaRPr lang="en-KE"/>
          </a:p>
        </p:txBody>
      </p:sp>
    </p:spTree>
    <p:extLst>
      <p:ext uri="{BB962C8B-B14F-4D97-AF65-F5344CB8AC3E}">
        <p14:creationId xmlns:p14="http://schemas.microsoft.com/office/powerpoint/2010/main" val="18595165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1" name="wind.wav"/>
          </p:stSnd>
        </p:sndAc>
      </p:transition>
    </mc:Choice>
    <mc:Fallback xmlns="">
      <p:transition spd="slow">
        <p:fade/>
        <p:sndAc>
          <p:stSnd>
            <p:snd r:embed="rId3" name="wind.wav"/>
          </p:stSnd>
        </p:sndAc>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20A74-011A-4A2A-807F-265CB145928C}"/>
              </a:ext>
            </a:extLst>
          </p:cNvPr>
          <p:cNvSpPr>
            <a:spLocks noGrp="1"/>
          </p:cNvSpPr>
          <p:nvPr>
            <p:ph type="title"/>
          </p:nvPr>
        </p:nvSpPr>
        <p:spPr/>
        <p:txBody>
          <a:bodyPr/>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36BC8D6C-F908-487C-8F68-A76C5B07FE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82C003F2-7ECF-445B-913C-105722E5E585}"/>
              </a:ext>
            </a:extLst>
          </p:cNvPr>
          <p:cNvSpPr>
            <a:spLocks noGrp="1"/>
          </p:cNvSpPr>
          <p:nvPr>
            <p:ph type="dt" sz="half" idx="10"/>
          </p:nvPr>
        </p:nvSpPr>
        <p:spPr/>
        <p:txBody>
          <a:bodyPr/>
          <a:lstStyle/>
          <a:p>
            <a:fld id="{C77CE974-55B1-4BF6-BB58-D4E4A2AFB36D}" type="datetimeFigureOut">
              <a:rPr lang="en-KE" smtClean="0"/>
              <a:t>11/02/2021</a:t>
            </a:fld>
            <a:endParaRPr lang="en-KE"/>
          </a:p>
        </p:txBody>
      </p:sp>
      <p:sp>
        <p:nvSpPr>
          <p:cNvPr id="5" name="Footer Placeholder 4">
            <a:extLst>
              <a:ext uri="{FF2B5EF4-FFF2-40B4-BE49-F238E27FC236}">
                <a16:creationId xmlns:a16="http://schemas.microsoft.com/office/drawing/2014/main" id="{069F97B7-6DE8-4148-A920-5068F30B8B94}"/>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685E7C97-088A-4D80-AD25-B8EA07AF4087}"/>
              </a:ext>
            </a:extLst>
          </p:cNvPr>
          <p:cNvSpPr>
            <a:spLocks noGrp="1"/>
          </p:cNvSpPr>
          <p:nvPr>
            <p:ph type="sldNum" sz="quarter" idx="12"/>
          </p:nvPr>
        </p:nvSpPr>
        <p:spPr/>
        <p:txBody>
          <a:bodyPr/>
          <a:lstStyle/>
          <a:p>
            <a:fld id="{0A7E7C73-95A3-4317-9A94-C0E8BFAF1241}" type="slidenum">
              <a:rPr lang="en-KE" smtClean="0"/>
              <a:t>‹#›</a:t>
            </a:fld>
            <a:endParaRPr lang="en-KE"/>
          </a:p>
        </p:txBody>
      </p:sp>
    </p:spTree>
    <p:extLst>
      <p:ext uri="{BB962C8B-B14F-4D97-AF65-F5344CB8AC3E}">
        <p14:creationId xmlns:p14="http://schemas.microsoft.com/office/powerpoint/2010/main" val="10757123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1" name="wind.wav"/>
          </p:stSnd>
        </p:sndAc>
      </p:transition>
    </mc:Choice>
    <mc:Fallback xmlns="">
      <p:transition spd="slow">
        <p:fade/>
        <p:sndAc>
          <p:stSnd>
            <p:snd r:embed="rId3" name="wind.wav"/>
          </p:stSnd>
        </p:sndAc>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99A2D4-6DA2-49FA-8804-3110DA3103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BE0ADBC5-E20F-4554-9E70-6545C1FDFD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F6FC09A7-91C2-4DDF-B736-7C386D41D5C9}"/>
              </a:ext>
            </a:extLst>
          </p:cNvPr>
          <p:cNvSpPr>
            <a:spLocks noGrp="1"/>
          </p:cNvSpPr>
          <p:nvPr>
            <p:ph type="dt" sz="half" idx="10"/>
          </p:nvPr>
        </p:nvSpPr>
        <p:spPr/>
        <p:txBody>
          <a:bodyPr/>
          <a:lstStyle/>
          <a:p>
            <a:fld id="{C77CE974-55B1-4BF6-BB58-D4E4A2AFB36D}" type="datetimeFigureOut">
              <a:rPr lang="en-KE" smtClean="0"/>
              <a:t>11/02/2021</a:t>
            </a:fld>
            <a:endParaRPr lang="en-KE"/>
          </a:p>
        </p:txBody>
      </p:sp>
      <p:sp>
        <p:nvSpPr>
          <p:cNvPr id="5" name="Footer Placeholder 4">
            <a:extLst>
              <a:ext uri="{FF2B5EF4-FFF2-40B4-BE49-F238E27FC236}">
                <a16:creationId xmlns:a16="http://schemas.microsoft.com/office/drawing/2014/main" id="{CCC63399-60B7-4963-9F06-E5F1B1925A6B}"/>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EA2CF1B1-A924-4D14-9571-993700EE4653}"/>
              </a:ext>
            </a:extLst>
          </p:cNvPr>
          <p:cNvSpPr>
            <a:spLocks noGrp="1"/>
          </p:cNvSpPr>
          <p:nvPr>
            <p:ph type="sldNum" sz="quarter" idx="12"/>
          </p:nvPr>
        </p:nvSpPr>
        <p:spPr/>
        <p:txBody>
          <a:bodyPr/>
          <a:lstStyle/>
          <a:p>
            <a:fld id="{0A7E7C73-95A3-4317-9A94-C0E8BFAF1241}" type="slidenum">
              <a:rPr lang="en-KE" smtClean="0"/>
              <a:t>‹#›</a:t>
            </a:fld>
            <a:endParaRPr lang="en-KE"/>
          </a:p>
        </p:txBody>
      </p:sp>
    </p:spTree>
    <p:extLst>
      <p:ext uri="{BB962C8B-B14F-4D97-AF65-F5344CB8AC3E}">
        <p14:creationId xmlns:p14="http://schemas.microsoft.com/office/powerpoint/2010/main" val="38625555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1" name="wind.wav"/>
          </p:stSnd>
        </p:sndAc>
      </p:transition>
    </mc:Choice>
    <mc:Fallback xmlns="">
      <p:transition spd="slow">
        <p:fade/>
        <p:sndAc>
          <p:stSnd>
            <p:snd r:embed="rId3" name="wind.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0E51D-FE16-48FF-BBA7-371E8162BD10}"/>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ADFA1901-6D3E-4162-8BCC-C27F661EA9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EE61BEDA-0427-4A99-99B5-8B4729B5C4E4}"/>
              </a:ext>
            </a:extLst>
          </p:cNvPr>
          <p:cNvSpPr>
            <a:spLocks noGrp="1"/>
          </p:cNvSpPr>
          <p:nvPr>
            <p:ph type="dt" sz="half" idx="10"/>
          </p:nvPr>
        </p:nvSpPr>
        <p:spPr/>
        <p:txBody>
          <a:bodyPr/>
          <a:lstStyle/>
          <a:p>
            <a:fld id="{C77CE974-55B1-4BF6-BB58-D4E4A2AFB36D}" type="datetimeFigureOut">
              <a:rPr lang="en-KE" smtClean="0"/>
              <a:t>11/02/2021</a:t>
            </a:fld>
            <a:endParaRPr lang="en-KE"/>
          </a:p>
        </p:txBody>
      </p:sp>
      <p:sp>
        <p:nvSpPr>
          <p:cNvPr id="5" name="Footer Placeholder 4">
            <a:extLst>
              <a:ext uri="{FF2B5EF4-FFF2-40B4-BE49-F238E27FC236}">
                <a16:creationId xmlns:a16="http://schemas.microsoft.com/office/drawing/2014/main" id="{071B884A-E37C-4DC9-AF9B-DBF19CD3DB6D}"/>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CD32F250-23D7-4763-8A04-16F4136F0F13}"/>
              </a:ext>
            </a:extLst>
          </p:cNvPr>
          <p:cNvSpPr>
            <a:spLocks noGrp="1"/>
          </p:cNvSpPr>
          <p:nvPr>
            <p:ph type="sldNum" sz="quarter" idx="12"/>
          </p:nvPr>
        </p:nvSpPr>
        <p:spPr/>
        <p:txBody>
          <a:bodyPr/>
          <a:lstStyle/>
          <a:p>
            <a:fld id="{0A7E7C73-95A3-4317-9A94-C0E8BFAF1241}" type="slidenum">
              <a:rPr lang="en-KE" smtClean="0"/>
              <a:t>‹#›</a:t>
            </a:fld>
            <a:endParaRPr lang="en-KE"/>
          </a:p>
        </p:txBody>
      </p:sp>
    </p:spTree>
    <p:extLst>
      <p:ext uri="{BB962C8B-B14F-4D97-AF65-F5344CB8AC3E}">
        <p14:creationId xmlns:p14="http://schemas.microsoft.com/office/powerpoint/2010/main" val="1351564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1" name="wind.wav"/>
          </p:stSnd>
        </p:sndAc>
      </p:transition>
    </mc:Choice>
    <mc:Fallback xmlns="">
      <p:transition spd="slow">
        <p:fade/>
        <p:sndAc>
          <p:stSnd>
            <p:snd r:embed="rId3" name="wind.wav"/>
          </p:stSnd>
        </p:sndAc>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A3C5D-53D2-4D3D-AC4A-B6546DE004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KE"/>
          </a:p>
        </p:txBody>
      </p:sp>
      <p:sp>
        <p:nvSpPr>
          <p:cNvPr id="3" name="Text Placeholder 2">
            <a:extLst>
              <a:ext uri="{FF2B5EF4-FFF2-40B4-BE49-F238E27FC236}">
                <a16:creationId xmlns:a16="http://schemas.microsoft.com/office/drawing/2014/main" id="{422AFC2D-4CAC-4391-A0B9-30D924E9D3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CA1068-AB78-40A7-8E67-270AFDB46C9A}"/>
              </a:ext>
            </a:extLst>
          </p:cNvPr>
          <p:cNvSpPr>
            <a:spLocks noGrp="1"/>
          </p:cNvSpPr>
          <p:nvPr>
            <p:ph type="dt" sz="half" idx="10"/>
          </p:nvPr>
        </p:nvSpPr>
        <p:spPr/>
        <p:txBody>
          <a:bodyPr/>
          <a:lstStyle/>
          <a:p>
            <a:fld id="{C77CE974-55B1-4BF6-BB58-D4E4A2AFB36D}" type="datetimeFigureOut">
              <a:rPr lang="en-KE" smtClean="0"/>
              <a:t>11/02/2021</a:t>
            </a:fld>
            <a:endParaRPr lang="en-KE"/>
          </a:p>
        </p:txBody>
      </p:sp>
      <p:sp>
        <p:nvSpPr>
          <p:cNvPr id="5" name="Footer Placeholder 4">
            <a:extLst>
              <a:ext uri="{FF2B5EF4-FFF2-40B4-BE49-F238E27FC236}">
                <a16:creationId xmlns:a16="http://schemas.microsoft.com/office/drawing/2014/main" id="{AD204BF1-CB2E-42F4-95DC-007A6904F874}"/>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ADE44419-DED7-40DD-8FFE-293C4FA24F86}"/>
              </a:ext>
            </a:extLst>
          </p:cNvPr>
          <p:cNvSpPr>
            <a:spLocks noGrp="1"/>
          </p:cNvSpPr>
          <p:nvPr>
            <p:ph type="sldNum" sz="quarter" idx="12"/>
          </p:nvPr>
        </p:nvSpPr>
        <p:spPr/>
        <p:txBody>
          <a:bodyPr/>
          <a:lstStyle/>
          <a:p>
            <a:fld id="{0A7E7C73-95A3-4317-9A94-C0E8BFAF1241}" type="slidenum">
              <a:rPr lang="en-KE" smtClean="0"/>
              <a:t>‹#›</a:t>
            </a:fld>
            <a:endParaRPr lang="en-KE"/>
          </a:p>
        </p:txBody>
      </p:sp>
    </p:spTree>
    <p:extLst>
      <p:ext uri="{BB962C8B-B14F-4D97-AF65-F5344CB8AC3E}">
        <p14:creationId xmlns:p14="http://schemas.microsoft.com/office/powerpoint/2010/main" val="30853179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1" name="wind.wav"/>
          </p:stSnd>
        </p:sndAc>
      </p:transition>
    </mc:Choice>
    <mc:Fallback xmlns="">
      <p:transition spd="slow">
        <p:fade/>
        <p:sndAc>
          <p:stSnd>
            <p:snd r:embed="rId3" name="wind.wav"/>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4B7C1-9101-4B7E-ADAC-BDFC0A76CA0C}"/>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DBF3BA30-6FB7-456C-991A-3A97951CE6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Content Placeholder 3">
            <a:extLst>
              <a:ext uri="{FF2B5EF4-FFF2-40B4-BE49-F238E27FC236}">
                <a16:creationId xmlns:a16="http://schemas.microsoft.com/office/drawing/2014/main" id="{D08292DE-ED0D-41FA-AA66-E41A33719B0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Date Placeholder 4">
            <a:extLst>
              <a:ext uri="{FF2B5EF4-FFF2-40B4-BE49-F238E27FC236}">
                <a16:creationId xmlns:a16="http://schemas.microsoft.com/office/drawing/2014/main" id="{1277186F-85BA-4D54-9A9A-9F0FAA0E15E8}"/>
              </a:ext>
            </a:extLst>
          </p:cNvPr>
          <p:cNvSpPr>
            <a:spLocks noGrp="1"/>
          </p:cNvSpPr>
          <p:nvPr>
            <p:ph type="dt" sz="half" idx="10"/>
          </p:nvPr>
        </p:nvSpPr>
        <p:spPr/>
        <p:txBody>
          <a:bodyPr/>
          <a:lstStyle/>
          <a:p>
            <a:fld id="{C77CE974-55B1-4BF6-BB58-D4E4A2AFB36D}" type="datetimeFigureOut">
              <a:rPr lang="en-KE" smtClean="0"/>
              <a:t>11/02/2021</a:t>
            </a:fld>
            <a:endParaRPr lang="en-KE"/>
          </a:p>
        </p:txBody>
      </p:sp>
      <p:sp>
        <p:nvSpPr>
          <p:cNvPr id="6" name="Footer Placeholder 5">
            <a:extLst>
              <a:ext uri="{FF2B5EF4-FFF2-40B4-BE49-F238E27FC236}">
                <a16:creationId xmlns:a16="http://schemas.microsoft.com/office/drawing/2014/main" id="{B90E8EC8-3308-4664-863A-C548258DA04D}"/>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21A8BCF9-9B6E-4B4C-9C2F-94C67943CB36}"/>
              </a:ext>
            </a:extLst>
          </p:cNvPr>
          <p:cNvSpPr>
            <a:spLocks noGrp="1"/>
          </p:cNvSpPr>
          <p:nvPr>
            <p:ph type="sldNum" sz="quarter" idx="12"/>
          </p:nvPr>
        </p:nvSpPr>
        <p:spPr/>
        <p:txBody>
          <a:bodyPr/>
          <a:lstStyle/>
          <a:p>
            <a:fld id="{0A7E7C73-95A3-4317-9A94-C0E8BFAF1241}" type="slidenum">
              <a:rPr lang="en-KE" smtClean="0"/>
              <a:t>‹#›</a:t>
            </a:fld>
            <a:endParaRPr lang="en-KE"/>
          </a:p>
        </p:txBody>
      </p:sp>
    </p:spTree>
    <p:extLst>
      <p:ext uri="{BB962C8B-B14F-4D97-AF65-F5344CB8AC3E}">
        <p14:creationId xmlns:p14="http://schemas.microsoft.com/office/powerpoint/2010/main" val="35943833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1" name="wind.wav"/>
          </p:stSnd>
        </p:sndAc>
      </p:transition>
    </mc:Choice>
    <mc:Fallback xmlns="">
      <p:transition spd="slow">
        <p:fade/>
        <p:sndAc>
          <p:stSnd>
            <p:snd r:embed="rId3" name="wind.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91C68-2DA1-42AA-AC0E-0B8CE1CBF534}"/>
              </a:ext>
            </a:extLst>
          </p:cNvPr>
          <p:cNvSpPr>
            <a:spLocks noGrp="1"/>
          </p:cNvSpPr>
          <p:nvPr>
            <p:ph type="title"/>
          </p:nvPr>
        </p:nvSpPr>
        <p:spPr>
          <a:xfrm>
            <a:off x="839788" y="365125"/>
            <a:ext cx="10515600" cy="1325563"/>
          </a:xfrm>
        </p:spPr>
        <p:txBody>
          <a:bodyPr/>
          <a:lstStyle/>
          <a:p>
            <a:r>
              <a:rPr lang="en-US"/>
              <a:t>Click to edit Master title style</a:t>
            </a:r>
            <a:endParaRPr lang="en-KE"/>
          </a:p>
        </p:txBody>
      </p:sp>
      <p:sp>
        <p:nvSpPr>
          <p:cNvPr id="3" name="Text Placeholder 2">
            <a:extLst>
              <a:ext uri="{FF2B5EF4-FFF2-40B4-BE49-F238E27FC236}">
                <a16:creationId xmlns:a16="http://schemas.microsoft.com/office/drawing/2014/main" id="{B862CB38-0538-41DC-A3AF-EB0A2CFE3D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5DAFD6-5252-4BA5-BE28-CA3FA823819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Text Placeholder 4">
            <a:extLst>
              <a:ext uri="{FF2B5EF4-FFF2-40B4-BE49-F238E27FC236}">
                <a16:creationId xmlns:a16="http://schemas.microsoft.com/office/drawing/2014/main" id="{D3376DC7-4E53-4302-81F9-9FEDE4708F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15AFF7-F90E-4114-ADEF-A38546DD6A2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7" name="Date Placeholder 6">
            <a:extLst>
              <a:ext uri="{FF2B5EF4-FFF2-40B4-BE49-F238E27FC236}">
                <a16:creationId xmlns:a16="http://schemas.microsoft.com/office/drawing/2014/main" id="{05578B59-EB4E-4DE0-A2E6-623A45548C7F}"/>
              </a:ext>
            </a:extLst>
          </p:cNvPr>
          <p:cNvSpPr>
            <a:spLocks noGrp="1"/>
          </p:cNvSpPr>
          <p:nvPr>
            <p:ph type="dt" sz="half" idx="10"/>
          </p:nvPr>
        </p:nvSpPr>
        <p:spPr/>
        <p:txBody>
          <a:bodyPr/>
          <a:lstStyle/>
          <a:p>
            <a:fld id="{C77CE974-55B1-4BF6-BB58-D4E4A2AFB36D}" type="datetimeFigureOut">
              <a:rPr lang="en-KE" smtClean="0"/>
              <a:t>11/02/2021</a:t>
            </a:fld>
            <a:endParaRPr lang="en-KE"/>
          </a:p>
        </p:txBody>
      </p:sp>
      <p:sp>
        <p:nvSpPr>
          <p:cNvPr id="8" name="Footer Placeholder 7">
            <a:extLst>
              <a:ext uri="{FF2B5EF4-FFF2-40B4-BE49-F238E27FC236}">
                <a16:creationId xmlns:a16="http://schemas.microsoft.com/office/drawing/2014/main" id="{796D9AB1-8225-41BF-8E22-D336765101AE}"/>
              </a:ext>
            </a:extLst>
          </p:cNvPr>
          <p:cNvSpPr>
            <a:spLocks noGrp="1"/>
          </p:cNvSpPr>
          <p:nvPr>
            <p:ph type="ftr" sz="quarter" idx="11"/>
          </p:nvPr>
        </p:nvSpPr>
        <p:spPr/>
        <p:txBody>
          <a:bodyPr/>
          <a:lstStyle/>
          <a:p>
            <a:endParaRPr lang="en-KE"/>
          </a:p>
        </p:txBody>
      </p:sp>
      <p:sp>
        <p:nvSpPr>
          <p:cNvPr id="9" name="Slide Number Placeholder 8">
            <a:extLst>
              <a:ext uri="{FF2B5EF4-FFF2-40B4-BE49-F238E27FC236}">
                <a16:creationId xmlns:a16="http://schemas.microsoft.com/office/drawing/2014/main" id="{E755BBB9-9AEC-4EEE-8430-8139D940AF51}"/>
              </a:ext>
            </a:extLst>
          </p:cNvPr>
          <p:cNvSpPr>
            <a:spLocks noGrp="1"/>
          </p:cNvSpPr>
          <p:nvPr>
            <p:ph type="sldNum" sz="quarter" idx="12"/>
          </p:nvPr>
        </p:nvSpPr>
        <p:spPr/>
        <p:txBody>
          <a:bodyPr/>
          <a:lstStyle/>
          <a:p>
            <a:fld id="{0A7E7C73-95A3-4317-9A94-C0E8BFAF1241}" type="slidenum">
              <a:rPr lang="en-KE" smtClean="0"/>
              <a:t>‹#›</a:t>
            </a:fld>
            <a:endParaRPr lang="en-KE"/>
          </a:p>
        </p:txBody>
      </p:sp>
    </p:spTree>
    <p:extLst>
      <p:ext uri="{BB962C8B-B14F-4D97-AF65-F5344CB8AC3E}">
        <p14:creationId xmlns:p14="http://schemas.microsoft.com/office/powerpoint/2010/main" val="2779595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1" name="wind.wav"/>
          </p:stSnd>
        </p:sndAc>
      </p:transition>
    </mc:Choice>
    <mc:Fallback xmlns="">
      <p:transition spd="slow">
        <p:fade/>
        <p:sndAc>
          <p:stSnd>
            <p:snd r:embed="rId3" name="wind.wav"/>
          </p:stSnd>
        </p:sndAc>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2FF63-E218-4FF3-A2B3-AF48BBE6C6A8}"/>
              </a:ext>
            </a:extLst>
          </p:cNvPr>
          <p:cNvSpPr>
            <a:spLocks noGrp="1"/>
          </p:cNvSpPr>
          <p:nvPr>
            <p:ph type="title"/>
          </p:nvPr>
        </p:nvSpPr>
        <p:spPr/>
        <p:txBody>
          <a:bodyPr/>
          <a:lstStyle/>
          <a:p>
            <a:r>
              <a:rPr lang="en-US"/>
              <a:t>Click to edit Master title style</a:t>
            </a:r>
            <a:endParaRPr lang="en-KE"/>
          </a:p>
        </p:txBody>
      </p:sp>
      <p:sp>
        <p:nvSpPr>
          <p:cNvPr id="3" name="Date Placeholder 2">
            <a:extLst>
              <a:ext uri="{FF2B5EF4-FFF2-40B4-BE49-F238E27FC236}">
                <a16:creationId xmlns:a16="http://schemas.microsoft.com/office/drawing/2014/main" id="{B8FDBC1D-E594-4393-B61B-D27C894124E5}"/>
              </a:ext>
            </a:extLst>
          </p:cNvPr>
          <p:cNvSpPr>
            <a:spLocks noGrp="1"/>
          </p:cNvSpPr>
          <p:nvPr>
            <p:ph type="dt" sz="half" idx="10"/>
          </p:nvPr>
        </p:nvSpPr>
        <p:spPr/>
        <p:txBody>
          <a:bodyPr/>
          <a:lstStyle/>
          <a:p>
            <a:fld id="{C77CE974-55B1-4BF6-BB58-D4E4A2AFB36D}" type="datetimeFigureOut">
              <a:rPr lang="en-KE" smtClean="0"/>
              <a:t>11/02/2021</a:t>
            </a:fld>
            <a:endParaRPr lang="en-KE"/>
          </a:p>
        </p:txBody>
      </p:sp>
      <p:sp>
        <p:nvSpPr>
          <p:cNvPr id="4" name="Footer Placeholder 3">
            <a:extLst>
              <a:ext uri="{FF2B5EF4-FFF2-40B4-BE49-F238E27FC236}">
                <a16:creationId xmlns:a16="http://schemas.microsoft.com/office/drawing/2014/main" id="{AC8E804A-B28E-4C1B-9D01-5BACFBA714A8}"/>
              </a:ext>
            </a:extLst>
          </p:cNvPr>
          <p:cNvSpPr>
            <a:spLocks noGrp="1"/>
          </p:cNvSpPr>
          <p:nvPr>
            <p:ph type="ftr" sz="quarter" idx="11"/>
          </p:nvPr>
        </p:nvSpPr>
        <p:spPr/>
        <p:txBody>
          <a:bodyPr/>
          <a:lstStyle/>
          <a:p>
            <a:endParaRPr lang="en-KE"/>
          </a:p>
        </p:txBody>
      </p:sp>
      <p:sp>
        <p:nvSpPr>
          <p:cNvPr id="5" name="Slide Number Placeholder 4">
            <a:extLst>
              <a:ext uri="{FF2B5EF4-FFF2-40B4-BE49-F238E27FC236}">
                <a16:creationId xmlns:a16="http://schemas.microsoft.com/office/drawing/2014/main" id="{5DB7F683-5777-402A-89AA-C536A44C0FA6}"/>
              </a:ext>
            </a:extLst>
          </p:cNvPr>
          <p:cNvSpPr>
            <a:spLocks noGrp="1"/>
          </p:cNvSpPr>
          <p:nvPr>
            <p:ph type="sldNum" sz="quarter" idx="12"/>
          </p:nvPr>
        </p:nvSpPr>
        <p:spPr/>
        <p:txBody>
          <a:bodyPr/>
          <a:lstStyle/>
          <a:p>
            <a:fld id="{0A7E7C73-95A3-4317-9A94-C0E8BFAF1241}" type="slidenum">
              <a:rPr lang="en-KE" smtClean="0"/>
              <a:t>‹#›</a:t>
            </a:fld>
            <a:endParaRPr lang="en-KE"/>
          </a:p>
        </p:txBody>
      </p:sp>
    </p:spTree>
    <p:extLst>
      <p:ext uri="{BB962C8B-B14F-4D97-AF65-F5344CB8AC3E}">
        <p14:creationId xmlns:p14="http://schemas.microsoft.com/office/powerpoint/2010/main" val="32236066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1" name="wind.wav"/>
          </p:stSnd>
        </p:sndAc>
      </p:transition>
    </mc:Choice>
    <mc:Fallback xmlns="">
      <p:transition spd="slow">
        <p:fade/>
        <p:sndAc>
          <p:stSnd>
            <p:snd r:embed="rId3" name="wind.wav"/>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C43526-D7E0-4195-BECB-4D0B9B40C93E}"/>
              </a:ext>
            </a:extLst>
          </p:cNvPr>
          <p:cNvSpPr>
            <a:spLocks noGrp="1"/>
          </p:cNvSpPr>
          <p:nvPr>
            <p:ph type="dt" sz="half" idx="10"/>
          </p:nvPr>
        </p:nvSpPr>
        <p:spPr/>
        <p:txBody>
          <a:bodyPr/>
          <a:lstStyle/>
          <a:p>
            <a:fld id="{C77CE974-55B1-4BF6-BB58-D4E4A2AFB36D}" type="datetimeFigureOut">
              <a:rPr lang="en-KE" smtClean="0"/>
              <a:t>11/02/2021</a:t>
            </a:fld>
            <a:endParaRPr lang="en-KE"/>
          </a:p>
        </p:txBody>
      </p:sp>
      <p:sp>
        <p:nvSpPr>
          <p:cNvPr id="3" name="Footer Placeholder 2">
            <a:extLst>
              <a:ext uri="{FF2B5EF4-FFF2-40B4-BE49-F238E27FC236}">
                <a16:creationId xmlns:a16="http://schemas.microsoft.com/office/drawing/2014/main" id="{4C1CBD42-4B69-4DA3-A0D9-891F3751C1FF}"/>
              </a:ext>
            </a:extLst>
          </p:cNvPr>
          <p:cNvSpPr>
            <a:spLocks noGrp="1"/>
          </p:cNvSpPr>
          <p:nvPr>
            <p:ph type="ftr" sz="quarter" idx="11"/>
          </p:nvPr>
        </p:nvSpPr>
        <p:spPr/>
        <p:txBody>
          <a:bodyPr/>
          <a:lstStyle/>
          <a:p>
            <a:endParaRPr lang="en-KE"/>
          </a:p>
        </p:txBody>
      </p:sp>
      <p:sp>
        <p:nvSpPr>
          <p:cNvPr id="4" name="Slide Number Placeholder 3">
            <a:extLst>
              <a:ext uri="{FF2B5EF4-FFF2-40B4-BE49-F238E27FC236}">
                <a16:creationId xmlns:a16="http://schemas.microsoft.com/office/drawing/2014/main" id="{2FABF09E-A93D-4956-A586-59FE30D9D9AE}"/>
              </a:ext>
            </a:extLst>
          </p:cNvPr>
          <p:cNvSpPr>
            <a:spLocks noGrp="1"/>
          </p:cNvSpPr>
          <p:nvPr>
            <p:ph type="sldNum" sz="quarter" idx="12"/>
          </p:nvPr>
        </p:nvSpPr>
        <p:spPr/>
        <p:txBody>
          <a:bodyPr/>
          <a:lstStyle/>
          <a:p>
            <a:fld id="{0A7E7C73-95A3-4317-9A94-C0E8BFAF1241}" type="slidenum">
              <a:rPr lang="en-KE" smtClean="0"/>
              <a:t>‹#›</a:t>
            </a:fld>
            <a:endParaRPr lang="en-KE"/>
          </a:p>
        </p:txBody>
      </p:sp>
    </p:spTree>
    <p:extLst>
      <p:ext uri="{BB962C8B-B14F-4D97-AF65-F5344CB8AC3E}">
        <p14:creationId xmlns:p14="http://schemas.microsoft.com/office/powerpoint/2010/main" val="14936308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1" name="wind.wav"/>
          </p:stSnd>
        </p:sndAc>
      </p:transition>
    </mc:Choice>
    <mc:Fallback xmlns="">
      <p:transition spd="slow">
        <p:fade/>
        <p:sndAc>
          <p:stSnd>
            <p:snd r:embed="rId3" name="wind.wav"/>
          </p:stSnd>
        </p:sndAc>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55687-F66F-4A25-BE5C-60185B86B2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Content Placeholder 2">
            <a:extLst>
              <a:ext uri="{FF2B5EF4-FFF2-40B4-BE49-F238E27FC236}">
                <a16:creationId xmlns:a16="http://schemas.microsoft.com/office/drawing/2014/main" id="{4C2EC282-F8ED-4BE4-83B9-925E06A3D9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Text Placeholder 3">
            <a:extLst>
              <a:ext uri="{FF2B5EF4-FFF2-40B4-BE49-F238E27FC236}">
                <a16:creationId xmlns:a16="http://schemas.microsoft.com/office/drawing/2014/main" id="{45B4E065-E790-43EF-B4EA-2492113992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83E661-CCC0-4539-967B-E361DCEB0D09}"/>
              </a:ext>
            </a:extLst>
          </p:cNvPr>
          <p:cNvSpPr>
            <a:spLocks noGrp="1"/>
          </p:cNvSpPr>
          <p:nvPr>
            <p:ph type="dt" sz="half" idx="10"/>
          </p:nvPr>
        </p:nvSpPr>
        <p:spPr/>
        <p:txBody>
          <a:bodyPr/>
          <a:lstStyle/>
          <a:p>
            <a:fld id="{C77CE974-55B1-4BF6-BB58-D4E4A2AFB36D}" type="datetimeFigureOut">
              <a:rPr lang="en-KE" smtClean="0"/>
              <a:t>11/02/2021</a:t>
            </a:fld>
            <a:endParaRPr lang="en-KE"/>
          </a:p>
        </p:txBody>
      </p:sp>
      <p:sp>
        <p:nvSpPr>
          <p:cNvPr id="6" name="Footer Placeholder 5">
            <a:extLst>
              <a:ext uri="{FF2B5EF4-FFF2-40B4-BE49-F238E27FC236}">
                <a16:creationId xmlns:a16="http://schemas.microsoft.com/office/drawing/2014/main" id="{30E91A7E-95D2-4BEE-AABB-7B628ECE68BA}"/>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6EA82C2C-0904-4508-A51A-7201763337F1}"/>
              </a:ext>
            </a:extLst>
          </p:cNvPr>
          <p:cNvSpPr>
            <a:spLocks noGrp="1"/>
          </p:cNvSpPr>
          <p:nvPr>
            <p:ph type="sldNum" sz="quarter" idx="12"/>
          </p:nvPr>
        </p:nvSpPr>
        <p:spPr/>
        <p:txBody>
          <a:bodyPr/>
          <a:lstStyle/>
          <a:p>
            <a:fld id="{0A7E7C73-95A3-4317-9A94-C0E8BFAF1241}" type="slidenum">
              <a:rPr lang="en-KE" smtClean="0"/>
              <a:t>‹#›</a:t>
            </a:fld>
            <a:endParaRPr lang="en-KE"/>
          </a:p>
        </p:txBody>
      </p:sp>
    </p:spTree>
    <p:extLst>
      <p:ext uri="{BB962C8B-B14F-4D97-AF65-F5344CB8AC3E}">
        <p14:creationId xmlns:p14="http://schemas.microsoft.com/office/powerpoint/2010/main" val="27687698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1" name="wind.wav"/>
          </p:stSnd>
        </p:sndAc>
      </p:transition>
    </mc:Choice>
    <mc:Fallback xmlns="">
      <p:transition spd="slow">
        <p:fade/>
        <p:sndAc>
          <p:stSnd>
            <p:snd r:embed="rId3" name="wind.wav"/>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8679C-14CA-4FAB-BEF7-F0CE94D7B8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Picture Placeholder 2">
            <a:extLst>
              <a:ext uri="{FF2B5EF4-FFF2-40B4-BE49-F238E27FC236}">
                <a16:creationId xmlns:a16="http://schemas.microsoft.com/office/drawing/2014/main" id="{6844C012-7EC8-4CAF-940B-6E1D2E658C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KE"/>
          </a:p>
        </p:txBody>
      </p:sp>
      <p:sp>
        <p:nvSpPr>
          <p:cNvPr id="4" name="Text Placeholder 3">
            <a:extLst>
              <a:ext uri="{FF2B5EF4-FFF2-40B4-BE49-F238E27FC236}">
                <a16:creationId xmlns:a16="http://schemas.microsoft.com/office/drawing/2014/main" id="{C209D10F-A8F1-4673-BCA3-7C3EDA5FA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105FDD-AF8B-466E-8683-767848E23B5D}"/>
              </a:ext>
            </a:extLst>
          </p:cNvPr>
          <p:cNvSpPr>
            <a:spLocks noGrp="1"/>
          </p:cNvSpPr>
          <p:nvPr>
            <p:ph type="dt" sz="half" idx="10"/>
          </p:nvPr>
        </p:nvSpPr>
        <p:spPr/>
        <p:txBody>
          <a:bodyPr/>
          <a:lstStyle/>
          <a:p>
            <a:fld id="{C77CE974-55B1-4BF6-BB58-D4E4A2AFB36D}" type="datetimeFigureOut">
              <a:rPr lang="en-KE" smtClean="0"/>
              <a:t>11/02/2021</a:t>
            </a:fld>
            <a:endParaRPr lang="en-KE"/>
          </a:p>
        </p:txBody>
      </p:sp>
      <p:sp>
        <p:nvSpPr>
          <p:cNvPr id="6" name="Footer Placeholder 5">
            <a:extLst>
              <a:ext uri="{FF2B5EF4-FFF2-40B4-BE49-F238E27FC236}">
                <a16:creationId xmlns:a16="http://schemas.microsoft.com/office/drawing/2014/main" id="{84D6F592-F5FD-4138-9CF3-02A952335F48}"/>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52D98ACB-DE8F-49D9-8BF4-6F11E2A49705}"/>
              </a:ext>
            </a:extLst>
          </p:cNvPr>
          <p:cNvSpPr>
            <a:spLocks noGrp="1"/>
          </p:cNvSpPr>
          <p:nvPr>
            <p:ph type="sldNum" sz="quarter" idx="12"/>
          </p:nvPr>
        </p:nvSpPr>
        <p:spPr/>
        <p:txBody>
          <a:bodyPr/>
          <a:lstStyle/>
          <a:p>
            <a:fld id="{0A7E7C73-95A3-4317-9A94-C0E8BFAF1241}" type="slidenum">
              <a:rPr lang="en-KE" smtClean="0"/>
              <a:t>‹#›</a:t>
            </a:fld>
            <a:endParaRPr lang="en-KE"/>
          </a:p>
        </p:txBody>
      </p:sp>
    </p:spTree>
    <p:extLst>
      <p:ext uri="{BB962C8B-B14F-4D97-AF65-F5344CB8AC3E}">
        <p14:creationId xmlns:p14="http://schemas.microsoft.com/office/powerpoint/2010/main" val="39498674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1" name="wind.wav"/>
          </p:stSnd>
        </p:sndAc>
      </p:transition>
    </mc:Choice>
    <mc:Fallback xmlns="">
      <p:transition spd="slow">
        <p:fade/>
        <p:sndAc>
          <p:stSnd>
            <p:snd r:embed="rId3" name="wind.wav"/>
          </p:stSnd>
        </p:sndAc>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audio" Target="../media/audio1.wav"/><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842E87-330E-4775-B0E6-AF85A8D443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KE"/>
          </a:p>
        </p:txBody>
      </p:sp>
      <p:sp>
        <p:nvSpPr>
          <p:cNvPr id="3" name="Text Placeholder 2">
            <a:extLst>
              <a:ext uri="{FF2B5EF4-FFF2-40B4-BE49-F238E27FC236}">
                <a16:creationId xmlns:a16="http://schemas.microsoft.com/office/drawing/2014/main" id="{89F127A8-7AAF-4304-B90E-0C866065D1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499FFADB-8C01-408A-B732-7FC065B8BA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7CE974-55B1-4BF6-BB58-D4E4A2AFB36D}" type="datetimeFigureOut">
              <a:rPr lang="en-KE" smtClean="0"/>
              <a:t>11/02/2021</a:t>
            </a:fld>
            <a:endParaRPr lang="en-KE"/>
          </a:p>
        </p:txBody>
      </p:sp>
      <p:sp>
        <p:nvSpPr>
          <p:cNvPr id="5" name="Footer Placeholder 4">
            <a:extLst>
              <a:ext uri="{FF2B5EF4-FFF2-40B4-BE49-F238E27FC236}">
                <a16:creationId xmlns:a16="http://schemas.microsoft.com/office/drawing/2014/main" id="{C9BE42F8-B91B-4E3D-A5D6-210515A3D1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KE"/>
          </a:p>
        </p:txBody>
      </p:sp>
      <p:sp>
        <p:nvSpPr>
          <p:cNvPr id="6" name="Slide Number Placeholder 5">
            <a:extLst>
              <a:ext uri="{FF2B5EF4-FFF2-40B4-BE49-F238E27FC236}">
                <a16:creationId xmlns:a16="http://schemas.microsoft.com/office/drawing/2014/main" id="{2472E991-45AD-46DE-BE96-E954F76A60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7E7C73-95A3-4317-9A94-C0E8BFAF1241}" type="slidenum">
              <a:rPr lang="en-KE" smtClean="0"/>
              <a:t>‹#›</a:t>
            </a:fld>
            <a:endParaRPr lang="en-KE"/>
          </a:p>
        </p:txBody>
      </p:sp>
    </p:spTree>
    <p:extLst>
      <p:ext uri="{BB962C8B-B14F-4D97-AF65-F5344CB8AC3E}">
        <p14:creationId xmlns:p14="http://schemas.microsoft.com/office/powerpoint/2010/main" val="264908003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13" name="wind.wav"/>
          </p:stSnd>
        </p:sndAc>
      </p:transition>
    </mc:Choice>
    <mc:Fallback xmlns="">
      <p:transition spd="slow">
        <p:fade/>
        <p:sndAc>
          <p:stSnd>
            <p:snd r:embed="rId15" name="wind.wav"/>
          </p:stSnd>
        </p:sndAc>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audio" Target="../media/audio1.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3E2C9-9A6B-4E2D-BBD0-5C093D5A939A}"/>
              </a:ext>
            </a:extLst>
          </p:cNvPr>
          <p:cNvSpPr>
            <a:spLocks noGrp="1"/>
          </p:cNvSpPr>
          <p:nvPr>
            <p:ph type="title"/>
          </p:nvPr>
        </p:nvSpPr>
        <p:spPr/>
        <p:txBody>
          <a:bodyPr>
            <a:normAutofit/>
          </a:bodyPr>
          <a:lstStyle/>
          <a:p>
            <a:pPr algn="ctr"/>
            <a:r>
              <a:rPr lang="en-US" sz="2400" b="1" dirty="0">
                <a:latin typeface="Times New Roman" panose="02020603050405020304" pitchFamily="18" charset="0"/>
                <a:cs typeface="Times New Roman" panose="02020603050405020304" pitchFamily="18" charset="0"/>
              </a:rPr>
              <a:t>Team Performance Transformation</a:t>
            </a:r>
            <a:endParaRPr lang="en-KE"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00E2CD1-2203-4ED2-BF0C-0F34A3D98788}"/>
              </a:ext>
            </a:extLst>
          </p:cNvPr>
          <p:cNvSpPr>
            <a:spLocks noGrp="1"/>
          </p:cNvSpPr>
          <p:nvPr>
            <p:ph idx="1"/>
          </p:nvPr>
        </p:nvSpPr>
        <p:spPr/>
        <p:txBody>
          <a:bodyPr>
            <a:normAutofit/>
          </a:bodyPr>
          <a:lstStyle/>
          <a:p>
            <a:pPr marL="0" indent="0" algn="ctr">
              <a:buNone/>
            </a:pPr>
            <a:r>
              <a:rPr lang="en-US" sz="2400" dirty="0">
                <a:latin typeface="Times New Roman" panose="02020603050405020304" pitchFamily="18" charset="0"/>
                <a:cs typeface="Times New Roman" panose="02020603050405020304" pitchFamily="18" charset="0"/>
              </a:rPr>
              <a:t>Name</a:t>
            </a:r>
          </a:p>
          <a:p>
            <a:pPr marL="0" indent="0" algn="ctr">
              <a:buNone/>
            </a:pPr>
            <a:r>
              <a:rPr lang="en-US" sz="2400" dirty="0">
                <a:latin typeface="Times New Roman" panose="02020603050405020304" pitchFamily="18" charset="0"/>
                <a:cs typeface="Times New Roman" panose="02020603050405020304" pitchFamily="18" charset="0"/>
              </a:rPr>
              <a:t>Institutional Affiliation</a:t>
            </a:r>
          </a:p>
          <a:p>
            <a:pPr marL="0" indent="0" algn="ctr">
              <a:buNone/>
            </a:pPr>
            <a:r>
              <a:rPr lang="en-US" sz="2400" dirty="0">
                <a:latin typeface="Times New Roman" panose="02020603050405020304" pitchFamily="18" charset="0"/>
                <a:cs typeface="Times New Roman" panose="02020603050405020304" pitchFamily="18" charset="0"/>
              </a:rPr>
              <a:t>Course Number and Name</a:t>
            </a:r>
          </a:p>
          <a:p>
            <a:pPr marL="0" indent="0" algn="ctr">
              <a:buNone/>
            </a:pPr>
            <a:r>
              <a:rPr lang="en-US" sz="2400" dirty="0">
                <a:latin typeface="Times New Roman" panose="02020603050405020304" pitchFamily="18" charset="0"/>
                <a:cs typeface="Times New Roman" panose="02020603050405020304" pitchFamily="18" charset="0"/>
              </a:rPr>
              <a:t>Instructor’s Name</a:t>
            </a:r>
          </a:p>
          <a:p>
            <a:pPr marL="0" indent="0" algn="ctr">
              <a:buNone/>
            </a:pPr>
            <a:r>
              <a:rPr lang="en-US" sz="2400" dirty="0">
                <a:latin typeface="Times New Roman" panose="02020603050405020304" pitchFamily="18" charset="0"/>
                <a:cs typeface="Times New Roman" panose="02020603050405020304" pitchFamily="18" charset="0"/>
              </a:rPr>
              <a:t>Due Date</a:t>
            </a:r>
          </a:p>
        </p:txBody>
      </p:sp>
    </p:spTree>
    <p:extLst>
      <p:ext uri="{BB962C8B-B14F-4D97-AF65-F5344CB8AC3E}">
        <p14:creationId xmlns:p14="http://schemas.microsoft.com/office/powerpoint/2010/main" val="38933689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advTm="2000">
        <p15:prstTrans prst="curtains"/>
        <p:sndAc>
          <p:stSnd>
            <p:snd r:embed="rId2" name="wind.wav"/>
          </p:stSnd>
        </p:sndAc>
      </p:transition>
    </mc:Choice>
    <mc:Fallback xmlns="">
      <p:transition spd="slow" advTm="2000">
        <p:fade/>
        <p:sndAc>
          <p:stSnd>
            <p:snd r:embed="rId3" name="wind.wav"/>
          </p:stSnd>
        </p:sndAc>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2E4E4-F51E-4B4E-A4FA-31E385D5FE1E}"/>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Team Performance Improvement Plan (Cont.)</a:t>
            </a:r>
            <a:endParaRPr lang="en-KE" sz="2400" dirty="0"/>
          </a:p>
        </p:txBody>
      </p:sp>
      <p:sp>
        <p:nvSpPr>
          <p:cNvPr id="3" name="Content Placeholder 2">
            <a:extLst>
              <a:ext uri="{FF2B5EF4-FFF2-40B4-BE49-F238E27FC236}">
                <a16:creationId xmlns:a16="http://schemas.microsoft.com/office/drawing/2014/main" id="{6EB198FA-FE8B-4018-AF4D-3F086D51F5EE}"/>
              </a:ext>
            </a:extLst>
          </p:cNvPr>
          <p:cNvSpPr>
            <a:spLocks noGrp="1"/>
          </p:cNvSpPr>
          <p:nvPr>
            <p:ph idx="1"/>
          </p:nvPr>
        </p:nvSpPr>
        <p:spPr/>
        <p:txBody>
          <a:bodyPr>
            <a:normAutofit/>
          </a:bodyPr>
          <a:lstStyle/>
          <a:p>
            <a:pPr marL="342900" indent="-342900">
              <a:lnSpc>
                <a:spcPct val="107000"/>
              </a:lnSpc>
              <a:spcBef>
                <a:spcPts val="0"/>
              </a:spcBef>
              <a:spcAft>
                <a:spcPts val="800"/>
              </a:spcAft>
              <a:tabLst>
                <a:tab pos="457200"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Following three months:</a:t>
            </a:r>
          </a:p>
          <a:p>
            <a:pPr>
              <a:lnSpc>
                <a:spcPct val="107000"/>
              </a:lnSpc>
              <a:spcBef>
                <a:spcPts val="0"/>
              </a:spcBef>
              <a:spcAft>
                <a:spcPts val="800"/>
              </a:spcAft>
              <a:buFont typeface="Wingdings" panose="05000000000000000000" pitchFamily="2" charset="2"/>
              <a:buChar char="Ø"/>
              <a:tabLst>
                <a:tab pos="457200"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Changes implementation.</a:t>
            </a:r>
          </a:p>
          <a:p>
            <a:pPr>
              <a:lnSpc>
                <a:spcPct val="107000"/>
              </a:lnSpc>
              <a:spcBef>
                <a:spcPts val="0"/>
              </a:spcBef>
              <a:spcAft>
                <a:spcPts val="800"/>
              </a:spcAft>
              <a:buFont typeface="Wingdings" panose="05000000000000000000" pitchFamily="2" charset="2"/>
              <a:buChar char="Ø"/>
              <a:tabLst>
                <a:tab pos="457200"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Resources provision and training of the team according to the changes defined.</a:t>
            </a:r>
          </a:p>
          <a:p>
            <a:pPr lvl="0">
              <a:lnSpc>
                <a:spcPct val="107000"/>
              </a:lnSpc>
              <a:spcBef>
                <a:spcPts val="0"/>
              </a:spcBef>
              <a:spcAft>
                <a:spcPts val="800"/>
              </a:spcAft>
              <a:buFont typeface="Wingdings" panose="05000000000000000000" pitchFamily="2" charset="2"/>
              <a:buChar char="Ø"/>
              <a:tabLst>
                <a:tab pos="457200"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Reporting of progress to the supervisor.</a:t>
            </a:r>
          </a:p>
          <a:p>
            <a:pPr marL="0" marR="0" lvl="0" indent="0">
              <a:lnSpc>
                <a:spcPct val="107000"/>
              </a:lnSpc>
              <a:spcBef>
                <a:spcPts val="0"/>
              </a:spcBef>
              <a:spcAft>
                <a:spcPts val="800"/>
              </a:spcAft>
              <a:buNone/>
              <a:tabLst>
                <a:tab pos="457200" algn="l"/>
              </a:tabLst>
            </a:pP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tabLst>
                <a:tab pos="457200"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Final month: Hand over to the supervisor for validation.</a:t>
            </a:r>
          </a:p>
          <a:p>
            <a:pPr marL="0" marR="0" lvl="0" indent="0">
              <a:lnSpc>
                <a:spcPct val="107000"/>
              </a:lnSpc>
              <a:spcBef>
                <a:spcPts val="0"/>
              </a:spcBef>
              <a:spcAft>
                <a:spcPts val="800"/>
              </a:spcAft>
              <a:buNone/>
              <a:tabLst>
                <a:tab pos="457200" algn="l"/>
              </a:tabLst>
            </a:pPr>
            <a:endParaRPr lang="en-KE" sz="3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endParaRPr lang="en-KE" sz="26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65631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3" name="wind.wav"/>
          </p:stSnd>
        </p:sndAc>
      </p:transition>
    </mc:Choice>
    <mc:Fallback xmlns="">
      <p:transition spd="slow">
        <p:fade/>
        <p:sndAc>
          <p:stSnd>
            <p:snd r:embed="rId4" name="wind.wav"/>
          </p:stSnd>
        </p:sndAc>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EFF86-12DA-478B-A551-9266A2130A22}"/>
              </a:ext>
            </a:extLst>
          </p:cNvPr>
          <p:cNvSpPr>
            <a:spLocks noGrp="1"/>
          </p:cNvSpPr>
          <p:nvPr>
            <p:ph type="title"/>
          </p:nvPr>
        </p:nvSpPr>
        <p:spPr/>
        <p:txBody>
          <a:bodyPr>
            <a:normAutofit/>
          </a:bodyPr>
          <a:lstStyle/>
          <a:p>
            <a:pPr algn="ctr"/>
            <a:r>
              <a:rPr lang="en-US" sz="2400" b="1" dirty="0">
                <a:latin typeface="Times New Roman" panose="02020603050405020304" pitchFamily="18" charset="0"/>
                <a:cs typeface="Times New Roman" panose="02020603050405020304" pitchFamily="18" charset="0"/>
              </a:rPr>
              <a:t>References </a:t>
            </a:r>
            <a:endParaRPr lang="en-KE"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1B9D96F-8F32-4CC6-B002-31666E34F9AA}"/>
              </a:ext>
            </a:extLst>
          </p:cNvPr>
          <p:cNvSpPr>
            <a:spLocks noGrp="1"/>
          </p:cNvSpPr>
          <p:nvPr>
            <p:ph idx="1"/>
          </p:nvPr>
        </p:nvSpPr>
        <p:spPr>
          <a:xfrm>
            <a:off x="838200" y="1267326"/>
            <a:ext cx="10515600" cy="4909637"/>
          </a:xfrm>
        </p:spPr>
        <p:txBody>
          <a:bodyPr>
            <a:noAutofit/>
          </a:bodyPr>
          <a:lstStyle/>
          <a:p>
            <a:r>
              <a:rPr lang="en-US" sz="2400" b="0" i="0" dirty="0">
                <a:solidFill>
                  <a:srgbClr val="222222"/>
                </a:solidFill>
                <a:effectLst/>
                <a:latin typeface="Times New Roman" panose="02020603050405020304" pitchFamily="18" charset="0"/>
                <a:cs typeface="Times New Roman" panose="02020603050405020304" pitchFamily="18" charset="0"/>
              </a:rPr>
              <a:t>Borkowski, N., &amp; Meese, K. A. (2020). </a:t>
            </a:r>
            <a:r>
              <a:rPr lang="en-US" sz="2400" b="0" i="1" dirty="0">
                <a:solidFill>
                  <a:srgbClr val="222222"/>
                </a:solidFill>
                <a:effectLst/>
                <a:latin typeface="Times New Roman" panose="02020603050405020304" pitchFamily="18" charset="0"/>
                <a:cs typeface="Times New Roman" panose="02020603050405020304" pitchFamily="18" charset="0"/>
              </a:rPr>
              <a:t>Organizational behavior in health care</a:t>
            </a:r>
            <a:r>
              <a:rPr lang="en-US" sz="2400" b="0" i="0" dirty="0">
                <a:solidFill>
                  <a:srgbClr val="222222"/>
                </a:solidFill>
                <a:effectLst/>
                <a:latin typeface="Times New Roman" panose="02020603050405020304" pitchFamily="18" charset="0"/>
                <a:cs typeface="Times New Roman" panose="02020603050405020304" pitchFamily="18" charset="0"/>
              </a:rPr>
              <a:t>. Jones &amp; Bartlett Publishers.</a:t>
            </a:r>
          </a:p>
          <a:p>
            <a:r>
              <a:rPr lang="en-US" sz="2400" b="0" i="0" dirty="0">
                <a:solidFill>
                  <a:srgbClr val="222222"/>
                </a:solidFill>
                <a:effectLst/>
                <a:latin typeface="Times New Roman" panose="02020603050405020304" pitchFamily="18" charset="0"/>
                <a:cs typeface="Times New Roman" panose="02020603050405020304" pitchFamily="18" charset="0"/>
              </a:rPr>
              <a:t>Sabir, A. (2017). Motivation: Outstanding Way to Promote Productivity in Employees. </a:t>
            </a:r>
            <a:r>
              <a:rPr lang="en-US" sz="2400" b="0" i="1" dirty="0">
                <a:solidFill>
                  <a:srgbClr val="222222"/>
                </a:solidFill>
                <a:effectLst/>
                <a:latin typeface="Times New Roman" panose="02020603050405020304" pitchFamily="18" charset="0"/>
                <a:cs typeface="Times New Roman" panose="02020603050405020304" pitchFamily="18" charset="0"/>
              </a:rPr>
              <a:t>American Journal of Management Science and Engineering</a:t>
            </a:r>
            <a:r>
              <a:rPr lang="en-US" sz="2400" b="0" i="0" dirty="0">
                <a:solidFill>
                  <a:srgbClr val="222222"/>
                </a:solidFill>
                <a:effectLst/>
                <a:latin typeface="Times New Roman" panose="02020603050405020304" pitchFamily="18" charset="0"/>
                <a:cs typeface="Times New Roman" panose="02020603050405020304" pitchFamily="18" charset="0"/>
              </a:rPr>
              <a:t>, </a:t>
            </a:r>
            <a:r>
              <a:rPr lang="en-US" sz="2400" b="0" i="1" dirty="0">
                <a:solidFill>
                  <a:srgbClr val="222222"/>
                </a:solidFill>
                <a:effectLst/>
                <a:latin typeface="Times New Roman" panose="02020603050405020304" pitchFamily="18" charset="0"/>
                <a:cs typeface="Times New Roman" panose="02020603050405020304" pitchFamily="18" charset="0"/>
              </a:rPr>
              <a:t>2</a:t>
            </a:r>
            <a:r>
              <a:rPr lang="en-US" sz="2400" b="0" i="0" dirty="0">
                <a:solidFill>
                  <a:srgbClr val="222222"/>
                </a:solidFill>
                <a:effectLst/>
                <a:latin typeface="Times New Roman" panose="02020603050405020304" pitchFamily="18" charset="0"/>
                <a:cs typeface="Times New Roman" panose="02020603050405020304" pitchFamily="18" charset="0"/>
              </a:rPr>
              <a:t>(3), 35-40.</a:t>
            </a:r>
          </a:p>
          <a:p>
            <a:r>
              <a:rPr lang="en-US" sz="2400" b="0" i="0" dirty="0">
                <a:solidFill>
                  <a:srgbClr val="222222"/>
                </a:solidFill>
                <a:effectLst/>
                <a:latin typeface="Times New Roman" panose="02020603050405020304" pitchFamily="18" charset="0"/>
                <a:cs typeface="Times New Roman" panose="02020603050405020304" pitchFamily="18" charset="0"/>
              </a:rPr>
              <a:t>Haddon, J. (2018). The impact of employees’ well-being on performance in the workplace. </a:t>
            </a:r>
            <a:r>
              <a:rPr lang="en-US" sz="2400" b="0" i="1" dirty="0">
                <a:solidFill>
                  <a:srgbClr val="222222"/>
                </a:solidFill>
                <a:effectLst/>
                <a:latin typeface="Times New Roman" panose="02020603050405020304" pitchFamily="18" charset="0"/>
                <a:cs typeface="Times New Roman" panose="02020603050405020304" pitchFamily="18" charset="0"/>
              </a:rPr>
              <a:t>Strategic HR Review</a:t>
            </a:r>
            <a:r>
              <a:rPr lang="en-US" sz="2400" b="0" i="0" dirty="0">
                <a:solidFill>
                  <a:srgbClr val="222222"/>
                </a:solidFill>
                <a:effectLst/>
                <a:latin typeface="Times New Roman" panose="02020603050405020304" pitchFamily="18" charset="0"/>
                <a:cs typeface="Times New Roman" panose="02020603050405020304" pitchFamily="18" charset="0"/>
              </a:rPr>
              <a:t>.</a:t>
            </a:r>
          </a:p>
          <a:p>
            <a:r>
              <a:rPr lang="en-US" sz="2400" b="0" i="0" dirty="0" err="1">
                <a:solidFill>
                  <a:srgbClr val="222222"/>
                </a:solidFill>
                <a:effectLst/>
                <a:latin typeface="Times New Roman" panose="02020603050405020304" pitchFamily="18" charset="0"/>
                <a:cs typeface="Times New Roman" panose="02020603050405020304" pitchFamily="18" charset="0"/>
              </a:rPr>
              <a:t>Dinh</a:t>
            </a:r>
            <a:r>
              <a:rPr lang="en-US" sz="2400" b="0" i="0" dirty="0">
                <a:solidFill>
                  <a:srgbClr val="222222"/>
                </a:solidFill>
                <a:effectLst/>
                <a:latin typeface="Times New Roman" panose="02020603050405020304" pitchFamily="18" charset="0"/>
                <a:cs typeface="Times New Roman" panose="02020603050405020304" pitchFamily="18" charset="0"/>
              </a:rPr>
              <a:t>, J. V., &amp; Salas, E. (2017). Factors that influence teamwork. </a:t>
            </a:r>
            <a:r>
              <a:rPr lang="en-US" sz="2400" b="0" i="1" dirty="0">
                <a:solidFill>
                  <a:srgbClr val="222222"/>
                </a:solidFill>
                <a:effectLst/>
                <a:latin typeface="Times New Roman" panose="02020603050405020304" pitchFamily="18" charset="0"/>
                <a:cs typeface="Times New Roman" panose="02020603050405020304" pitchFamily="18" charset="0"/>
              </a:rPr>
              <a:t>The Wiley Blackwell handbook of the psychology of team working and collaborative processes</a:t>
            </a:r>
            <a:r>
              <a:rPr lang="en-US" sz="2400" b="0" i="0" dirty="0">
                <a:solidFill>
                  <a:srgbClr val="222222"/>
                </a:solidFill>
                <a:effectLst/>
                <a:latin typeface="Times New Roman" panose="02020603050405020304" pitchFamily="18" charset="0"/>
                <a:cs typeface="Times New Roman" panose="02020603050405020304" pitchFamily="18" charset="0"/>
              </a:rPr>
              <a:t>, 13-41.</a:t>
            </a:r>
          </a:p>
          <a:p>
            <a:r>
              <a:rPr lang="en-US" sz="2400" b="0" i="0" dirty="0">
                <a:solidFill>
                  <a:srgbClr val="222222"/>
                </a:solidFill>
                <a:effectLst/>
                <a:latin typeface="Times New Roman" panose="02020603050405020304" pitchFamily="18" charset="0"/>
                <a:cs typeface="Times New Roman" panose="02020603050405020304" pitchFamily="18" charset="0"/>
              </a:rPr>
              <a:t>Muchtar, M. (2017). The influence of motivation and work environment on the performance of employees. </a:t>
            </a:r>
            <a:r>
              <a:rPr lang="en-US" sz="2400" b="0" i="1" dirty="0" err="1">
                <a:solidFill>
                  <a:srgbClr val="222222"/>
                </a:solidFill>
                <a:effectLst/>
                <a:latin typeface="Times New Roman" panose="02020603050405020304" pitchFamily="18" charset="0"/>
                <a:cs typeface="Times New Roman" panose="02020603050405020304" pitchFamily="18" charset="0"/>
              </a:rPr>
              <a:t>Sinergi</a:t>
            </a:r>
            <a:r>
              <a:rPr lang="en-US" sz="2400" b="0" i="1" dirty="0">
                <a:solidFill>
                  <a:srgbClr val="222222"/>
                </a:solidFill>
                <a:effectLst/>
                <a:latin typeface="Times New Roman" panose="02020603050405020304" pitchFamily="18" charset="0"/>
                <a:cs typeface="Times New Roman" panose="02020603050405020304" pitchFamily="18" charset="0"/>
              </a:rPr>
              <a:t>: </a:t>
            </a:r>
            <a:r>
              <a:rPr lang="en-US" sz="2400" b="0" i="1" dirty="0" err="1">
                <a:solidFill>
                  <a:srgbClr val="222222"/>
                </a:solidFill>
                <a:effectLst/>
                <a:latin typeface="Times New Roman" panose="02020603050405020304" pitchFamily="18" charset="0"/>
                <a:cs typeface="Times New Roman" panose="02020603050405020304" pitchFamily="18" charset="0"/>
              </a:rPr>
              <a:t>Jurnal</a:t>
            </a:r>
            <a:r>
              <a:rPr lang="en-US" sz="2400" b="0" i="1" dirty="0">
                <a:solidFill>
                  <a:srgbClr val="222222"/>
                </a:solidFill>
                <a:effectLst/>
                <a:latin typeface="Times New Roman" panose="02020603050405020304" pitchFamily="18" charset="0"/>
                <a:cs typeface="Times New Roman" panose="02020603050405020304" pitchFamily="18" charset="0"/>
              </a:rPr>
              <a:t> </a:t>
            </a:r>
            <a:r>
              <a:rPr lang="en-US" sz="2400" b="0" i="1" dirty="0" err="1">
                <a:solidFill>
                  <a:srgbClr val="222222"/>
                </a:solidFill>
                <a:effectLst/>
                <a:latin typeface="Times New Roman" panose="02020603050405020304" pitchFamily="18" charset="0"/>
                <a:cs typeface="Times New Roman" panose="02020603050405020304" pitchFamily="18" charset="0"/>
              </a:rPr>
              <a:t>Ilmiah</a:t>
            </a:r>
            <a:r>
              <a:rPr lang="en-US" sz="2400" b="0" i="1" dirty="0">
                <a:solidFill>
                  <a:srgbClr val="222222"/>
                </a:solidFill>
                <a:effectLst/>
                <a:latin typeface="Times New Roman" panose="02020603050405020304" pitchFamily="18" charset="0"/>
                <a:cs typeface="Times New Roman" panose="02020603050405020304" pitchFamily="18" charset="0"/>
              </a:rPr>
              <a:t> </a:t>
            </a:r>
            <a:r>
              <a:rPr lang="en-US" sz="2400" b="0" i="1" dirty="0" err="1">
                <a:solidFill>
                  <a:srgbClr val="222222"/>
                </a:solidFill>
                <a:effectLst/>
                <a:latin typeface="Times New Roman" panose="02020603050405020304" pitchFamily="18" charset="0"/>
                <a:cs typeface="Times New Roman" panose="02020603050405020304" pitchFamily="18" charset="0"/>
              </a:rPr>
              <a:t>Ilmu</a:t>
            </a:r>
            <a:r>
              <a:rPr lang="en-US" sz="2400" b="0" i="1" dirty="0">
                <a:solidFill>
                  <a:srgbClr val="222222"/>
                </a:solidFill>
                <a:effectLst/>
                <a:latin typeface="Times New Roman" panose="02020603050405020304" pitchFamily="18" charset="0"/>
                <a:cs typeface="Times New Roman" panose="02020603050405020304" pitchFamily="18" charset="0"/>
              </a:rPr>
              <a:t> </a:t>
            </a:r>
            <a:r>
              <a:rPr lang="en-US" sz="2400" b="0" i="1" dirty="0" err="1">
                <a:solidFill>
                  <a:srgbClr val="222222"/>
                </a:solidFill>
                <a:effectLst/>
                <a:latin typeface="Times New Roman" panose="02020603050405020304" pitchFamily="18" charset="0"/>
                <a:cs typeface="Times New Roman" panose="02020603050405020304" pitchFamily="18" charset="0"/>
              </a:rPr>
              <a:t>Manajemen</a:t>
            </a:r>
            <a:r>
              <a:rPr lang="en-US" sz="2400" b="0" i="0" dirty="0">
                <a:solidFill>
                  <a:srgbClr val="222222"/>
                </a:solidFill>
                <a:effectLst/>
                <a:latin typeface="Times New Roman" panose="02020603050405020304" pitchFamily="18" charset="0"/>
                <a:cs typeface="Times New Roman" panose="02020603050405020304" pitchFamily="18" charset="0"/>
              </a:rPr>
              <a:t>, </a:t>
            </a:r>
            <a:r>
              <a:rPr lang="en-US" sz="2400" b="0" i="1" dirty="0">
                <a:solidFill>
                  <a:srgbClr val="222222"/>
                </a:solidFill>
                <a:effectLst/>
                <a:latin typeface="Times New Roman" panose="02020603050405020304" pitchFamily="18" charset="0"/>
                <a:cs typeface="Times New Roman" panose="02020603050405020304" pitchFamily="18" charset="0"/>
              </a:rPr>
              <a:t>6</a:t>
            </a:r>
            <a:r>
              <a:rPr lang="en-US" sz="2400" b="0" i="0" dirty="0">
                <a:solidFill>
                  <a:srgbClr val="222222"/>
                </a:solidFill>
                <a:effectLst/>
                <a:latin typeface="Times New Roman" panose="02020603050405020304" pitchFamily="18" charset="0"/>
                <a:cs typeface="Times New Roman" panose="02020603050405020304" pitchFamily="18" charset="0"/>
              </a:rPr>
              <a:t>(2).</a:t>
            </a:r>
            <a:endParaRPr lang="en-KE"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39183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2" name="wind.wav"/>
          </p:stSnd>
        </p:sndAc>
      </p:transition>
    </mc:Choice>
    <mc:Fallback xmlns="">
      <p:transition spd="slow">
        <p:fade/>
        <p:sndAc>
          <p:stSnd>
            <p:snd r:embed="rId3" name="wind.wav"/>
          </p:stSnd>
        </p:sndAc>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3AB38-A294-4CC7-9B96-7ACE687E32BD}"/>
              </a:ext>
            </a:extLst>
          </p:cNvPr>
          <p:cNvSpPr>
            <a:spLocks noGrp="1"/>
          </p:cNvSpPr>
          <p:nvPr>
            <p:ph type="title"/>
          </p:nvPr>
        </p:nvSpPr>
        <p:spPr/>
        <p:txBody>
          <a:bodyPr>
            <a:normAutofit/>
          </a:bodyPr>
          <a:lstStyle/>
          <a:p>
            <a:pPr algn="ctr"/>
            <a:r>
              <a:rPr lang="en-US" sz="2400" b="1" dirty="0">
                <a:latin typeface="Times New Roman" panose="02020603050405020304" pitchFamily="18" charset="0"/>
                <a:cs typeface="Times New Roman" panose="02020603050405020304" pitchFamily="18" charset="0"/>
              </a:rPr>
              <a:t>Reasons for the under-performance of healthcare teams</a:t>
            </a:r>
            <a:endParaRPr lang="en-KE"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450C50D-A356-4B6F-B2D9-705CE0AD5386}"/>
              </a:ext>
            </a:extLst>
          </p:cNvPr>
          <p:cNvSpPr>
            <a:spLocks noGrp="1"/>
          </p:cNvSpPr>
          <p:nvPr>
            <p:ph idx="1"/>
          </p:nvPr>
        </p:nvSpPr>
        <p:spPr>
          <a:xfrm>
            <a:off x="838200" y="1459832"/>
            <a:ext cx="10515600" cy="4717131"/>
          </a:xfrm>
        </p:spPr>
        <p:txBody>
          <a:bodyPr>
            <a:normAutofit/>
          </a:bodyPr>
          <a:lstStyle/>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600" dirty="0">
                <a:latin typeface="Times New Roman" panose="02020603050405020304" pitchFamily="18" charset="0"/>
                <a:ea typeface="Calibri" panose="020F0502020204030204" pitchFamily="34" charset="0"/>
                <a:cs typeface="Times New Roman" panose="02020603050405020304" pitchFamily="18" charset="0"/>
              </a:rPr>
              <a:t>Ineffective leadership skills: Performance begins from the leader and if he or she can’t be an example to the rest them the performance of the team members will be low.</a:t>
            </a:r>
            <a:endParaRPr lang="en-KE" sz="26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Absence of an established direction and urgency diminishes the aspect of performance expectations.</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KE" sz="2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Imperfect meeting coordination outlines and unstructured discussions: Meetings need to be organized, else the team won’t be able to achieve its set goals.</a:t>
            </a:r>
            <a:endParaRPr lang="en-KE"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13590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3" name="wind.wav"/>
          </p:stSnd>
        </p:sndAc>
      </p:transition>
    </mc:Choice>
    <mc:Fallback xmlns="">
      <p:transition spd="slow">
        <p:fade/>
        <p:sndAc>
          <p:stSnd>
            <p:snd r:embed="rId4" name="wind.wav"/>
          </p:stSnd>
        </p:sndAc>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AAE7F-5A90-434B-B6DC-ED861CFFC665}"/>
              </a:ext>
            </a:extLst>
          </p:cNvPr>
          <p:cNvSpPr>
            <a:spLocks noGrp="1"/>
          </p:cNvSpPr>
          <p:nvPr>
            <p:ph type="title"/>
          </p:nvPr>
        </p:nvSpPr>
        <p:spPr/>
        <p:txBody>
          <a:bodyPr>
            <a:normAutofit/>
          </a:bodyPr>
          <a:lstStyle/>
          <a:p>
            <a:pPr algn="ctr"/>
            <a:r>
              <a:rPr lang="en-US" sz="2400" b="1" dirty="0">
                <a:latin typeface="Times New Roman" panose="02020603050405020304" pitchFamily="18" charset="0"/>
                <a:cs typeface="Times New Roman" panose="02020603050405020304" pitchFamily="18" charset="0"/>
              </a:rPr>
              <a:t>Reasons for the under-performance of healthcare teams (Cont.)</a:t>
            </a:r>
            <a:endParaRPr lang="en-KE" sz="2400" dirty="0"/>
          </a:p>
        </p:txBody>
      </p:sp>
      <p:sp>
        <p:nvSpPr>
          <p:cNvPr id="3" name="Content Placeholder 2">
            <a:extLst>
              <a:ext uri="{FF2B5EF4-FFF2-40B4-BE49-F238E27FC236}">
                <a16:creationId xmlns:a16="http://schemas.microsoft.com/office/drawing/2014/main" id="{98055D5F-8566-4639-95DC-0CB4B9279FC3}"/>
              </a:ext>
            </a:extLst>
          </p:cNvPr>
          <p:cNvSpPr>
            <a:spLocks noGrp="1"/>
          </p:cNvSpPr>
          <p:nvPr>
            <p:ph idx="1"/>
          </p:nvPr>
        </p:nvSpPr>
        <p:spPr>
          <a:xfrm>
            <a:off x="838200" y="1556084"/>
            <a:ext cx="10515600" cy="4620879"/>
          </a:xfrm>
        </p:spPr>
        <p:txBody>
          <a:bodyPr>
            <a:normAutofit/>
          </a:bodyPr>
          <a:lstStyle/>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Lack of clearly set out rules of behavior: Unfriendly interactions may lead to conflicts among team members, hence wasting time resolving issues rather working.</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Inadequate challenges and redundancy in daily routines, hence killing the motivation to be creative and innovative among the group members.</a:t>
            </a:r>
            <a:endParaRPr lang="en-KE" sz="26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Lack of a rewarding environment, packed with recognition and positive feedback: It demotivates the teams from putting in more efforts to their daily tasks.</a:t>
            </a:r>
            <a:endParaRPr lang="en-KE" dirty="0"/>
          </a:p>
        </p:txBody>
      </p:sp>
    </p:spTree>
    <p:extLst>
      <p:ext uri="{BB962C8B-B14F-4D97-AF65-F5344CB8AC3E}">
        <p14:creationId xmlns:p14="http://schemas.microsoft.com/office/powerpoint/2010/main" val="9894096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3" name="wind.wav"/>
          </p:stSnd>
        </p:sndAc>
      </p:transition>
    </mc:Choice>
    <mc:Fallback xmlns="">
      <p:transition spd="slow">
        <p:fade/>
        <p:sndAc>
          <p:stSnd>
            <p:snd r:embed="rId4" name="wind.wav"/>
          </p:stSnd>
        </p:sndAc>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33761-63F8-4456-B54F-9298CAF19309}"/>
              </a:ext>
            </a:extLst>
          </p:cNvPr>
          <p:cNvSpPr>
            <a:spLocks noGrp="1"/>
          </p:cNvSpPr>
          <p:nvPr>
            <p:ph type="title"/>
          </p:nvPr>
        </p:nvSpPr>
        <p:spPr/>
        <p:txBody>
          <a:bodyPr>
            <a:normAutofit/>
          </a:bodyPr>
          <a:lstStyle/>
          <a:p>
            <a:pPr algn="ctr"/>
            <a:r>
              <a:rPr lang="en-US" sz="2400" b="1" dirty="0">
                <a:latin typeface="Times New Roman" panose="02020603050405020304" pitchFamily="18" charset="0"/>
                <a:cs typeface="Times New Roman" panose="02020603050405020304" pitchFamily="18" charset="0"/>
              </a:rPr>
              <a:t>Best Practices for Team Performance</a:t>
            </a:r>
            <a:endParaRPr lang="en-KE"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7F02C6F-91D2-4475-9FDB-00E7D3B3A711}"/>
              </a:ext>
            </a:extLst>
          </p:cNvPr>
          <p:cNvSpPr>
            <a:spLocks noGrp="1"/>
          </p:cNvSpPr>
          <p:nvPr>
            <p:ph idx="1"/>
          </p:nvPr>
        </p:nvSpPr>
        <p:spPr/>
        <p:txBody>
          <a:bodyPr>
            <a:normAutofit/>
          </a:bodyPr>
          <a:lstStyle/>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Motivation: It boosts the urge of the team members to </a:t>
            </a:r>
            <a:r>
              <a:rPr lang="en-US" sz="2400" dirty="0">
                <a:latin typeface="Times New Roman" panose="02020603050405020304" pitchFamily="18" charset="0"/>
                <a:ea typeface="Calibri" panose="020F0502020204030204" pitchFamily="34" charset="0"/>
                <a:cs typeface="Times New Roman" panose="02020603050405020304" pitchFamily="18" charset="0"/>
              </a:rPr>
              <a:t>develop their capabilities further. </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Ensure team members' well-being: Healt</a:t>
            </a:r>
            <a:r>
              <a:rPr lang="en-US" sz="2400" dirty="0">
                <a:latin typeface="Times New Roman" panose="02020603050405020304" pitchFamily="18" charset="0"/>
                <a:ea typeface="Calibri" panose="020F0502020204030204" pitchFamily="34" charset="0"/>
                <a:cs typeface="Times New Roman" panose="02020603050405020304" pitchFamily="18" charset="0"/>
              </a:rPr>
              <a:t>h in general is critical in the organization.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Ensure proper teamwork by incorporating appropriate leadership theories: A leadership methodology that considers every member of team and discourages biased directives is the most ideal.</a:t>
            </a:r>
            <a:endParaRPr lang="en-KE"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58318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3" name="wind.wav"/>
          </p:stSnd>
        </p:sndAc>
      </p:transition>
    </mc:Choice>
    <mc:Fallback xmlns="">
      <p:transition spd="slow">
        <p:fade/>
        <p:sndAc>
          <p:stSnd>
            <p:snd r:embed="rId4" name="wind.wav"/>
          </p:stSnd>
        </p:sndAc>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41D01-7EA1-4870-8A06-6ED79947E527}"/>
              </a:ext>
            </a:extLst>
          </p:cNvPr>
          <p:cNvSpPr>
            <a:spLocks noGrp="1"/>
          </p:cNvSpPr>
          <p:nvPr>
            <p:ph type="title"/>
          </p:nvPr>
        </p:nvSpPr>
        <p:spPr/>
        <p:txBody>
          <a:bodyPr>
            <a:normAutofit/>
          </a:bodyPr>
          <a:lstStyle/>
          <a:p>
            <a:pPr algn="ctr"/>
            <a:r>
              <a:rPr lang="en-US" sz="2400" b="1" dirty="0">
                <a:latin typeface="Times New Roman" panose="02020603050405020304" pitchFamily="18" charset="0"/>
                <a:cs typeface="Times New Roman" panose="02020603050405020304" pitchFamily="18" charset="0"/>
              </a:rPr>
              <a:t>Best Practices for Team Performance (Cont.)</a:t>
            </a:r>
            <a:endParaRPr lang="en-KE" sz="2400" dirty="0"/>
          </a:p>
        </p:txBody>
      </p:sp>
      <p:sp>
        <p:nvSpPr>
          <p:cNvPr id="3" name="Content Placeholder 2">
            <a:extLst>
              <a:ext uri="{FF2B5EF4-FFF2-40B4-BE49-F238E27FC236}">
                <a16:creationId xmlns:a16="http://schemas.microsoft.com/office/drawing/2014/main" id="{AF7FEF38-90EC-40DF-8B1F-49CDCB994A00}"/>
              </a:ext>
            </a:extLst>
          </p:cNvPr>
          <p:cNvSpPr>
            <a:spLocks noGrp="1"/>
          </p:cNvSpPr>
          <p:nvPr>
            <p:ph idx="1"/>
          </p:nvPr>
        </p:nvSpPr>
        <p:spPr>
          <a:xfrm>
            <a:off x="838200" y="1427747"/>
            <a:ext cx="10515600" cy="4749216"/>
          </a:xfrm>
        </p:spPr>
        <p:txBody>
          <a:bodyPr>
            <a:normAutofit/>
          </a:bodyPr>
          <a:lstStyle/>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Incorporating team-building exercises: Games in the form of organizational tasks promote team work, mostly when a reward is involved.</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Providing the right working environment: A serene atmosphere ensures that facilities such as lighting and heating are appropriately available. </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Passing ownership of roles to the team members by the leader: Makes the members feel responsible of their own choices in their respective workin</a:t>
            </a:r>
            <a:r>
              <a:rPr lang="en-US" sz="2400" dirty="0">
                <a:latin typeface="Times New Roman" panose="02020603050405020304" pitchFamily="18" charset="0"/>
                <a:ea typeface="Calibri" panose="020F0502020204030204" pitchFamily="34" charset="0"/>
                <a:cs typeface="Times New Roman" panose="02020603050405020304" pitchFamily="18" charset="0"/>
              </a:rPr>
              <a:t>g spaces.</a:t>
            </a:r>
            <a:endParaRPr lang="en-KE"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81171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3" name="wind.wav"/>
          </p:stSnd>
        </p:sndAc>
      </p:transition>
    </mc:Choice>
    <mc:Fallback xmlns="">
      <p:transition spd="slow">
        <p:fade/>
        <p:sndAc>
          <p:stSnd>
            <p:snd r:embed="rId4" name="wind.wav"/>
          </p:stSnd>
        </p:sndAc>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59790-EF4B-4CE8-8DED-FB6EC842C7C5}"/>
              </a:ext>
            </a:extLst>
          </p:cNvPr>
          <p:cNvSpPr>
            <a:spLocks noGrp="1"/>
          </p:cNvSpPr>
          <p:nvPr>
            <p:ph type="title"/>
          </p:nvPr>
        </p:nvSpPr>
        <p:spPr/>
        <p:txBody>
          <a:bodyPr>
            <a:normAutofit/>
          </a:bodyPr>
          <a:lstStyle/>
          <a:p>
            <a:pPr algn="ctr"/>
            <a:r>
              <a:rPr lang="en-US" sz="2400" b="1" dirty="0">
                <a:latin typeface="Times New Roman" panose="02020603050405020304" pitchFamily="18" charset="0"/>
                <a:cs typeface="Times New Roman" panose="02020603050405020304" pitchFamily="18" charset="0"/>
              </a:rPr>
              <a:t>Barriers in the Organization Affecting Team Efficiency</a:t>
            </a:r>
            <a:endParaRPr lang="en-KE"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32F3494-2E91-438B-8764-CFC25637346E}"/>
              </a:ext>
            </a:extLst>
          </p:cNvPr>
          <p:cNvSpPr>
            <a:spLocks noGrp="1"/>
          </p:cNvSpPr>
          <p:nvPr>
            <p:ph idx="1"/>
          </p:nvPr>
        </p:nvSpPr>
        <p:spPr/>
        <p:txBody>
          <a:bodyPr>
            <a:normAutofit/>
          </a:bodyPr>
          <a:lstStyle/>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Inadequate resources in the organization.</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Poor leadership structure (Borkowski &amp; Meese, 2020). </a:t>
            </a:r>
          </a:p>
        </p:txBody>
      </p:sp>
    </p:spTree>
    <p:extLst>
      <p:ext uri="{BB962C8B-B14F-4D97-AF65-F5344CB8AC3E}">
        <p14:creationId xmlns:p14="http://schemas.microsoft.com/office/powerpoint/2010/main" val="20575671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3" name="wind.wav"/>
          </p:stSnd>
        </p:sndAc>
      </p:transition>
    </mc:Choice>
    <mc:Fallback xmlns="">
      <p:transition spd="slow">
        <p:fade/>
        <p:sndAc>
          <p:stSnd>
            <p:snd r:embed="rId4" name="wind.wav"/>
          </p:stSnd>
        </p:sndAc>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6E095-B926-4399-90BC-41F9002B4968}"/>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Barriers in the Organization Affecting Team Efficiency (Cont.)</a:t>
            </a:r>
            <a:endParaRPr lang="en-KE" sz="2400" dirty="0"/>
          </a:p>
        </p:txBody>
      </p:sp>
      <p:sp>
        <p:nvSpPr>
          <p:cNvPr id="3" name="Content Placeholder 2">
            <a:extLst>
              <a:ext uri="{FF2B5EF4-FFF2-40B4-BE49-F238E27FC236}">
                <a16:creationId xmlns:a16="http://schemas.microsoft.com/office/drawing/2014/main" id="{3687183C-7C60-411B-AB21-09B1A7BF3848}"/>
              </a:ext>
            </a:extLst>
          </p:cNvPr>
          <p:cNvSpPr>
            <a:spLocks noGrp="1"/>
          </p:cNvSpPr>
          <p:nvPr>
            <p:ph idx="1"/>
          </p:nvPr>
        </p:nvSpPr>
        <p:spPr/>
        <p:txBody>
          <a:bodyPr/>
          <a:lstStyle/>
          <a:p>
            <a:r>
              <a:rPr lang="en-US" sz="2800" dirty="0">
                <a:effectLst/>
                <a:latin typeface="Times New Roman" panose="02020603050405020304" pitchFamily="18" charset="0"/>
                <a:ea typeface="Calibri" panose="020F0502020204030204" pitchFamily="34" charset="0"/>
                <a:cs typeface="Times New Roman" panose="02020603050405020304" pitchFamily="18" charset="0"/>
              </a:rPr>
              <a:t>Lack of training and learning facilities (Borkowski &amp; Meese, 2020). </a:t>
            </a:r>
          </a:p>
          <a:p>
            <a:r>
              <a:rPr lang="en-US" dirty="0">
                <a:latin typeface="Times New Roman" panose="02020603050405020304" pitchFamily="18" charset="0"/>
                <a:cs typeface="Times New Roman" panose="02020603050405020304" pitchFamily="18" charset="0"/>
              </a:rPr>
              <a:t>Poor management and handling of employees.</a:t>
            </a:r>
            <a:endParaRPr lang="en-KE" sz="2800" dirty="0">
              <a:latin typeface="Times New Roman" panose="02020603050405020304" pitchFamily="18" charset="0"/>
              <a:cs typeface="Times New Roman" panose="02020603050405020304" pitchFamily="18" charset="0"/>
            </a:endParaRPr>
          </a:p>
          <a:p>
            <a:endParaRPr lang="en-KE" dirty="0"/>
          </a:p>
        </p:txBody>
      </p:sp>
    </p:spTree>
    <p:extLst>
      <p:ext uri="{BB962C8B-B14F-4D97-AF65-F5344CB8AC3E}">
        <p14:creationId xmlns:p14="http://schemas.microsoft.com/office/powerpoint/2010/main" val="9556674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3" name="wind.wav"/>
          </p:stSnd>
        </p:sndAc>
      </p:transition>
    </mc:Choice>
    <mc:Fallback xmlns="">
      <p:transition spd="slow">
        <p:fade/>
        <p:sndAc>
          <p:stSnd>
            <p:snd r:embed="rId4" name="wind.wav"/>
          </p:stSnd>
        </p:sndAc>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FC2E8-2DE8-47A8-8A0D-E32095FD75D6}"/>
              </a:ext>
            </a:extLst>
          </p:cNvPr>
          <p:cNvSpPr>
            <a:spLocks noGrp="1"/>
          </p:cNvSpPr>
          <p:nvPr>
            <p:ph type="title"/>
          </p:nvPr>
        </p:nvSpPr>
        <p:spPr/>
        <p:txBody>
          <a:bodyPr>
            <a:normAutofit/>
          </a:bodyPr>
          <a:lstStyle/>
          <a:p>
            <a:pPr algn="ctr"/>
            <a:r>
              <a:rPr lang="en-US" sz="2400" b="1" dirty="0">
                <a:latin typeface="Times New Roman" panose="02020603050405020304" pitchFamily="18" charset="0"/>
                <a:cs typeface="Times New Roman" panose="02020603050405020304" pitchFamily="18" charset="0"/>
              </a:rPr>
              <a:t>Motivational Strategies Addressing Team Level Performance</a:t>
            </a:r>
            <a:endParaRPr lang="en-KE"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7D77DCD-C216-414A-92C3-BC8CA79E729D}"/>
              </a:ext>
            </a:extLst>
          </p:cNvPr>
          <p:cNvSpPr>
            <a:spLocks noGrp="1"/>
          </p:cNvSpPr>
          <p:nvPr>
            <p:ph idx="1"/>
          </p:nvPr>
        </p:nvSpPr>
        <p:spPr/>
        <p:txBody>
          <a:bodyPr>
            <a:normAutofit/>
          </a:bodyPr>
          <a:lstStyle/>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Leading by example</a:t>
            </a:r>
            <a:r>
              <a:rPr lang="en-US" sz="2600" dirty="0">
                <a:latin typeface="Times New Roman" panose="02020603050405020304" pitchFamily="18" charset="0"/>
                <a:ea typeface="Calibri" panose="020F0502020204030204" pitchFamily="34" charset="0"/>
                <a:cs typeface="Times New Roman" panose="02020603050405020304" pitchFamily="18" charset="0"/>
              </a:rPr>
              <a:t>: Allows the other team members to follow through and learn on how best to perform in an assigned role.</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Giving the team what it needs</a:t>
            </a:r>
            <a:r>
              <a:rPr lang="en-US" sz="2600" dirty="0">
                <a:latin typeface="Times New Roman" panose="02020603050405020304" pitchFamily="18" charset="0"/>
                <a:ea typeface="Calibri" panose="020F0502020204030204" pitchFamily="34" charset="0"/>
                <a:cs typeface="Times New Roman" panose="02020603050405020304" pitchFamily="18" charset="0"/>
              </a:rPr>
              <a:t>: Request made by the team members should be met as they are the ones who know what is needed to solve the problems presented upon them.</a:t>
            </a:r>
            <a:endParaRPr lang="en-US" sz="26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600" dirty="0">
                <a:effectLst/>
                <a:latin typeface="Times New Roman" panose="02020603050405020304" pitchFamily="18" charset="0"/>
                <a:ea typeface="Calibri" panose="020F0502020204030204" pitchFamily="34" charset="0"/>
                <a:cs typeface="Times New Roman" panose="02020603050405020304" pitchFamily="18" charset="0"/>
              </a:rPr>
              <a:t>Tracking performance levels and celebrating success</a:t>
            </a:r>
            <a:r>
              <a:rPr lang="en-US" sz="2600" dirty="0">
                <a:latin typeface="Times New Roman" panose="02020603050405020304" pitchFamily="18" charset="0"/>
                <a:ea typeface="Calibri" panose="020F0502020204030204" pitchFamily="34" charset="0"/>
                <a:cs typeface="Times New Roman" panose="02020603050405020304" pitchFamily="18" charset="0"/>
              </a:rPr>
              <a:t>: Recording team success and awarding the best.</a:t>
            </a:r>
            <a:endParaRPr lang="en-KE"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3203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3" name="wind.wav"/>
          </p:stSnd>
        </p:sndAc>
      </p:transition>
    </mc:Choice>
    <mc:Fallback xmlns="">
      <p:transition spd="slow">
        <p:fade/>
        <p:sndAc>
          <p:stSnd>
            <p:snd r:embed="rId4" name="wind.wav"/>
          </p:stSnd>
        </p:sndAc>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96B20-9E0B-47EA-AA38-4025DF30DDA6}"/>
              </a:ext>
            </a:extLst>
          </p:cNvPr>
          <p:cNvSpPr>
            <a:spLocks noGrp="1"/>
          </p:cNvSpPr>
          <p:nvPr>
            <p:ph type="title"/>
          </p:nvPr>
        </p:nvSpPr>
        <p:spPr/>
        <p:txBody>
          <a:bodyPr>
            <a:normAutofit/>
          </a:bodyPr>
          <a:lstStyle/>
          <a:p>
            <a:pPr algn="ctr"/>
            <a:r>
              <a:rPr lang="en-US" sz="2400" b="1" dirty="0">
                <a:latin typeface="Times New Roman" panose="02020603050405020304" pitchFamily="18" charset="0"/>
                <a:cs typeface="Times New Roman" panose="02020603050405020304" pitchFamily="18" charset="0"/>
              </a:rPr>
              <a:t>Team Performance Improvement Plan</a:t>
            </a:r>
            <a:endParaRPr lang="en-KE"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1094534-E35B-4BE0-85F3-D91DDF6F363B}"/>
              </a:ext>
            </a:extLst>
          </p:cNvPr>
          <p:cNvSpPr>
            <a:spLocks noGrp="1"/>
          </p:cNvSpPr>
          <p:nvPr>
            <p:ph idx="1"/>
          </p:nvPr>
        </p:nvSpPr>
        <p:spPr/>
        <p:txBody>
          <a:bodyPr>
            <a:normAutofit/>
          </a:bodyPr>
          <a:lstStyle/>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Human Process Intervention.</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First two months: </a:t>
            </a:r>
          </a:p>
          <a:p>
            <a:pPr marR="0" lvl="0">
              <a:lnSpc>
                <a:spcPct val="107000"/>
              </a:lnSpc>
              <a:spcBef>
                <a:spcPts val="0"/>
              </a:spcBef>
              <a:spcAft>
                <a:spcPts val="800"/>
              </a:spcAft>
              <a:buFont typeface="Wingdings" panose="05000000000000000000" pitchFamily="2" charset="2"/>
              <a:buChar char="Ø"/>
              <a:tabLst>
                <a:tab pos="457200"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 Under Performance analysis process.</a:t>
            </a:r>
          </a:p>
          <a:p>
            <a:pPr marR="0" lvl="0">
              <a:lnSpc>
                <a:spcPct val="107000"/>
              </a:lnSpc>
              <a:spcBef>
                <a:spcPts val="0"/>
              </a:spcBef>
              <a:spcAft>
                <a:spcPts val="800"/>
              </a:spcAft>
              <a:buFont typeface="Wingdings" panose="05000000000000000000" pitchFamily="2" charset="2"/>
              <a:buChar char="Ø"/>
              <a:tabLst>
                <a:tab pos="457200"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Data collection and analysis.</a:t>
            </a:r>
          </a:p>
          <a:p>
            <a:pPr marL="342900" marR="0" lvl="0" indent="-342900">
              <a:lnSpc>
                <a:spcPct val="107000"/>
              </a:lnSpc>
              <a:spcBef>
                <a:spcPts val="0"/>
              </a:spcBef>
              <a:spcAft>
                <a:spcPts val="800"/>
              </a:spcAft>
              <a:buFont typeface="Arial" panose="020B0604020202020204" pitchFamily="34" charset="0"/>
              <a:buChar char="•"/>
              <a:tabLst>
                <a:tab pos="457200" algn="l"/>
              </a:tabLst>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endParaRPr lang="en-US" sz="9600" dirty="0">
              <a:latin typeface="Times New Roman" panose="02020603050405020304" pitchFamily="18" charset="0"/>
              <a:ea typeface="Calibri" panose="020F0502020204030204" pitchFamily="34" charset="0"/>
              <a:cs typeface="Times New Roman" panose="02020603050405020304" pitchFamily="18" charset="0"/>
            </a:endParaRPr>
          </a:p>
          <a:p>
            <a:endParaRPr lang="en-KE"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70403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sndAc>
          <p:stSnd>
            <p:snd r:embed="rId3" name="wind.wav"/>
          </p:stSnd>
        </p:sndAc>
      </p:transition>
    </mc:Choice>
    <mc:Fallback xmlns="">
      <p:transition spd="slow">
        <p:fade/>
        <p:sndAc>
          <p:stSnd>
            <p:snd r:embed="rId4" name="wind.wav"/>
          </p:stSnd>
        </p:sndAc>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487</TotalTime>
  <Words>1764</Words>
  <Application>Microsoft Office PowerPoint</Application>
  <PresentationFormat>Widescreen</PresentationFormat>
  <Paragraphs>91</Paragraphs>
  <Slides>11</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Wingdings</vt:lpstr>
      <vt:lpstr>Office Theme</vt:lpstr>
      <vt:lpstr>Team Performance Transformation</vt:lpstr>
      <vt:lpstr>Reasons for the under-performance of healthcare teams</vt:lpstr>
      <vt:lpstr>Reasons for the under-performance of healthcare teams (Cont.)</vt:lpstr>
      <vt:lpstr>Best Practices for Team Performance</vt:lpstr>
      <vt:lpstr>Best Practices for Team Performance (Cont.)</vt:lpstr>
      <vt:lpstr>Barriers in the Organization Affecting Team Efficiency</vt:lpstr>
      <vt:lpstr>Barriers in the Organization Affecting Team Efficiency (Cont.)</vt:lpstr>
      <vt:lpstr>Motivational Strategies Addressing Team Level Performance</vt:lpstr>
      <vt:lpstr>Team Performance Improvement Plan</vt:lpstr>
      <vt:lpstr>Team Performance Improvement Plan (Cont.)</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zefa anex</dc:creator>
  <cp:lastModifiedBy>zefa anex</cp:lastModifiedBy>
  <cp:revision>43</cp:revision>
  <dcterms:created xsi:type="dcterms:W3CDTF">2021-02-11T05:33:20Z</dcterms:created>
  <dcterms:modified xsi:type="dcterms:W3CDTF">2021-02-11T17:53:03Z</dcterms:modified>
</cp:coreProperties>
</file>