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67"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24625" autoAdjust="0"/>
  </p:normalViewPr>
  <p:slideViewPr>
    <p:cSldViewPr>
      <p:cViewPr varScale="1">
        <p:scale>
          <a:sx n="10" d="100"/>
          <a:sy n="10" d="100"/>
        </p:scale>
        <p:origin x="2227" y="1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EDB3AE-5CCA-4EA5-BC43-C957633544F7}" type="datetimeFigureOut">
              <a:rPr lang="en-US" smtClean="0"/>
              <a:t>2/17/2020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F4A803-D856-456C-B889-3FE37A994D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Discussion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Sometimes, teeth are affected by infectious diseases where hard tissues are </a:t>
            </a:r>
            <a:r>
              <a:rPr lang="en-US" sz="1200" kern="1200" dirty="0" smtClean="0">
                <a:solidFill>
                  <a:schemeClr val="tx1"/>
                </a:solidFill>
                <a:latin typeface="+mn-lt"/>
                <a:ea typeface="+mn-ea"/>
                <a:cs typeface="+mn-cs"/>
              </a:rPr>
              <a:t>demineralized </a:t>
            </a:r>
            <a:r>
              <a:rPr lang="en-US" sz="1200" kern="1200" dirty="0" smtClean="0">
                <a:solidFill>
                  <a:schemeClr val="tx1"/>
                </a:solidFill>
                <a:latin typeface="+mn-lt"/>
                <a:ea typeface="+mn-ea"/>
                <a:cs typeface="+mn-cs"/>
              </a:rPr>
              <a:t>and dissolved. Fluoride prevents this reaction by promoting </a:t>
            </a:r>
            <a:r>
              <a:rPr lang="en-US" sz="1200" kern="1200" dirty="0" smtClean="0">
                <a:solidFill>
                  <a:schemeClr val="tx1"/>
                </a:solidFill>
                <a:latin typeface="+mn-lt"/>
                <a:ea typeface="+mn-ea"/>
                <a:cs typeface="+mn-cs"/>
              </a:rPr>
              <a:t>demineralization </a:t>
            </a:r>
            <a:r>
              <a:rPr lang="en-US" sz="1200" kern="1200" dirty="0" smtClean="0">
                <a:solidFill>
                  <a:schemeClr val="tx1"/>
                </a:solidFill>
                <a:latin typeface="+mn-lt"/>
                <a:ea typeface="+mn-ea"/>
                <a:cs typeface="+mn-cs"/>
              </a:rPr>
              <a:t>by making the enamel resistant to dissolution processes (Levy &amp; </a:t>
            </a:r>
            <a:r>
              <a:rPr lang="en-US" sz="1200" kern="1200" dirty="0" err="1" smtClean="0">
                <a:solidFill>
                  <a:schemeClr val="tx1"/>
                </a:solidFill>
                <a:latin typeface="+mn-lt"/>
                <a:ea typeface="+mn-ea"/>
                <a:cs typeface="+mn-cs"/>
              </a:rPr>
              <a:t>Corbeil</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2017). Fluoride displaces hydroxyl ion to form </a:t>
            </a:r>
            <a:r>
              <a:rPr lang="en-US" sz="1200" kern="1200" dirty="0" err="1" smtClean="0">
                <a:solidFill>
                  <a:schemeClr val="tx1"/>
                </a:solidFill>
                <a:latin typeface="+mn-lt"/>
                <a:ea typeface="+mn-ea"/>
                <a:cs typeface="+mn-cs"/>
              </a:rPr>
              <a:t>fluoroapatite</a:t>
            </a:r>
            <a:r>
              <a:rPr lang="en-US" sz="1200" kern="1200" dirty="0" smtClean="0">
                <a:solidFill>
                  <a:schemeClr val="tx1"/>
                </a:solidFill>
                <a:latin typeface="+mn-lt"/>
                <a:ea typeface="+mn-ea"/>
                <a:cs typeface="+mn-cs"/>
              </a:rPr>
              <a:t> crystals which has a tendency of resisting acids responsible for tooth decay. When in large amounts, fluoride reduces bacterial activities in the dental plaque which reduces production of acids.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Dental plaque contains</a:t>
            </a:r>
            <a:r>
              <a:rPr lang="en-US" baseline="0" dirty="0" smtClean="0"/>
              <a:t> oral bacteria which ferment sugars producing acetic and </a:t>
            </a:r>
            <a:r>
              <a:rPr lang="en-US" baseline="0" dirty="0" err="1" smtClean="0"/>
              <a:t>propionic</a:t>
            </a:r>
            <a:r>
              <a:rPr lang="en-US" baseline="0" dirty="0" smtClean="0"/>
              <a:t> acids. The acids form carries which enhances its dissolution. </a:t>
            </a:r>
            <a:r>
              <a:rPr lang="en-US" sz="1200" kern="1200" dirty="0" smtClean="0">
                <a:solidFill>
                  <a:schemeClr val="tx1"/>
                </a:solidFill>
                <a:latin typeface="+mn-lt"/>
                <a:ea typeface="+mn-ea"/>
                <a:cs typeface="+mn-cs"/>
              </a:rPr>
              <a:t>Fluoride provides interference for binding </a:t>
            </a:r>
            <a:r>
              <a:rPr lang="en-US" sz="1200" kern="1200" dirty="0" err="1" smtClean="0">
                <a:solidFill>
                  <a:schemeClr val="tx1"/>
                </a:solidFill>
                <a:latin typeface="+mn-lt"/>
                <a:ea typeface="+mn-ea"/>
                <a:cs typeface="+mn-cs"/>
              </a:rPr>
              <a:t>glucan</a:t>
            </a:r>
            <a:r>
              <a:rPr lang="en-US" sz="1200" kern="1200" dirty="0" smtClean="0">
                <a:solidFill>
                  <a:schemeClr val="tx1"/>
                </a:solidFill>
                <a:latin typeface="+mn-lt"/>
                <a:ea typeface="+mn-ea"/>
                <a:cs typeface="+mn-cs"/>
              </a:rPr>
              <a:t>, thereby inhibiting formation of </a:t>
            </a:r>
            <a:r>
              <a:rPr lang="en-US" sz="1200" kern="1200" dirty="0" err="1" smtClean="0">
                <a:solidFill>
                  <a:schemeClr val="tx1"/>
                </a:solidFill>
                <a:latin typeface="+mn-lt"/>
                <a:ea typeface="+mn-ea"/>
                <a:cs typeface="+mn-cs"/>
              </a:rPr>
              <a:t>biofilm</a:t>
            </a:r>
            <a:r>
              <a:rPr lang="en-US" sz="1200" kern="1200" dirty="0" smtClean="0">
                <a:solidFill>
                  <a:schemeClr val="tx1"/>
                </a:solidFill>
                <a:latin typeface="+mn-lt"/>
                <a:ea typeface="+mn-ea"/>
                <a:cs typeface="+mn-cs"/>
              </a:rPr>
              <a:t> along the enamel. </a:t>
            </a:r>
            <a:r>
              <a:rPr lang="en-US" sz="1200" kern="1200" dirty="0" err="1" smtClean="0">
                <a:solidFill>
                  <a:schemeClr val="tx1"/>
                </a:solidFill>
                <a:latin typeface="+mn-lt"/>
                <a:ea typeface="+mn-ea"/>
                <a:cs typeface="+mn-cs"/>
              </a:rPr>
              <a:t>Lepo</a:t>
            </a:r>
            <a:r>
              <a:rPr lang="en-US" sz="1200" kern="1200" dirty="0" smtClean="0">
                <a:solidFill>
                  <a:schemeClr val="tx1"/>
                </a:solidFill>
                <a:latin typeface="+mn-lt"/>
                <a:ea typeface="+mn-ea"/>
                <a:cs typeface="+mn-cs"/>
              </a:rPr>
              <a:t> and Snyder (2015)</a:t>
            </a:r>
            <a:r>
              <a:rPr lang="en-US" sz="1200" kern="1200" baseline="0" dirty="0" smtClean="0">
                <a:solidFill>
                  <a:schemeClr val="tx1"/>
                </a:solidFill>
                <a:latin typeface="+mn-lt"/>
                <a:ea typeface="+mn-ea"/>
                <a:cs typeface="+mn-cs"/>
              </a:rPr>
              <a:t> explain that fluoride also </a:t>
            </a:r>
            <a:r>
              <a:rPr lang="en-US" sz="1200" kern="1200" dirty="0" smtClean="0">
                <a:solidFill>
                  <a:schemeClr val="tx1"/>
                </a:solidFill>
                <a:latin typeface="+mn-lt"/>
                <a:ea typeface="+mn-ea"/>
                <a:cs typeface="+mn-cs"/>
              </a:rPr>
              <a:t>reduces the growth of streptococci, which causes the formation of carries, and reduces the physiological capacity of microorganisms to digest glucose.  </a:t>
            </a:r>
          </a:p>
          <a:p>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Dental </a:t>
            </a:r>
            <a:r>
              <a:rPr lang="en-US" sz="1200" b="1" kern="1200" dirty="0" err="1" smtClean="0">
                <a:solidFill>
                  <a:schemeClr val="tx1"/>
                </a:solidFill>
                <a:latin typeface="+mn-lt"/>
                <a:ea typeface="+mn-ea"/>
                <a:cs typeface="+mn-cs"/>
              </a:rPr>
              <a:t>Fluorosis</a:t>
            </a: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ingested in excessive quantities, fluoride leads to discoloration of teeth which appears like white spots which are almost invisible. </a:t>
            </a:r>
            <a:r>
              <a:rPr lang="en-US" sz="1200" kern="1200" dirty="0" err="1" smtClean="0">
                <a:solidFill>
                  <a:schemeClr val="tx1"/>
                </a:solidFill>
                <a:latin typeface="+mn-lt"/>
                <a:ea typeface="+mn-ea"/>
                <a:cs typeface="+mn-cs"/>
              </a:rPr>
              <a:t>Fluorosis</a:t>
            </a:r>
            <a:r>
              <a:rPr lang="en-US" sz="1200" kern="1200" dirty="0" smtClean="0">
                <a:solidFill>
                  <a:schemeClr val="tx1"/>
                </a:solidFill>
                <a:latin typeface="+mn-lt"/>
                <a:ea typeface="+mn-ea"/>
                <a:cs typeface="+mn-cs"/>
              </a:rPr>
              <a:t> occurs to people who mostly live in dry areas where water is high in fluoride concentration and due to hot climate, water intake is high. </a:t>
            </a:r>
            <a:r>
              <a:rPr lang="en-US" sz="1200" kern="1200" dirty="0" err="1" smtClean="0">
                <a:solidFill>
                  <a:schemeClr val="tx1"/>
                </a:solidFill>
                <a:latin typeface="+mn-lt"/>
                <a:ea typeface="+mn-ea"/>
                <a:cs typeface="+mn-cs"/>
              </a:rPr>
              <a:t>Fluorosis</a:t>
            </a:r>
            <a:r>
              <a:rPr lang="en-US" sz="1200" kern="1200" dirty="0" smtClean="0">
                <a:solidFill>
                  <a:schemeClr val="tx1"/>
                </a:solidFill>
                <a:latin typeface="+mn-lt"/>
                <a:ea typeface="+mn-ea"/>
                <a:cs typeface="+mn-cs"/>
              </a:rPr>
              <a:t> mostly affects children since it majorly affects permanent central incisors (Levy &amp; </a:t>
            </a:r>
            <a:r>
              <a:rPr lang="en-US" sz="1200" kern="1200" dirty="0" err="1" smtClean="0">
                <a:solidFill>
                  <a:schemeClr val="tx1"/>
                </a:solidFill>
                <a:latin typeface="+mn-lt"/>
                <a:ea typeface="+mn-ea"/>
                <a:cs typeface="+mn-cs"/>
              </a:rPr>
              <a:t>Corbeil</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2017). </a:t>
            </a:r>
            <a:r>
              <a:rPr lang="en-US" sz="1200" kern="1200" dirty="0" err="1" smtClean="0">
                <a:solidFill>
                  <a:schemeClr val="tx1"/>
                </a:solidFill>
                <a:latin typeface="+mn-lt"/>
                <a:ea typeface="+mn-ea"/>
                <a:cs typeface="+mn-cs"/>
              </a:rPr>
              <a:t>Fluorosis</a:t>
            </a:r>
            <a:r>
              <a:rPr lang="en-US" sz="1200" kern="1200" dirty="0" smtClean="0">
                <a:solidFill>
                  <a:schemeClr val="tx1"/>
                </a:solidFill>
                <a:latin typeface="+mn-lt"/>
                <a:ea typeface="+mn-ea"/>
                <a:cs typeface="+mn-cs"/>
              </a:rPr>
              <a:t> is not toxic; it just reduces aesthetic value and promotes cavity resistance to acidic elements. When ingested excessively during teeth formation, severe </a:t>
            </a:r>
            <a:r>
              <a:rPr lang="en-US" sz="1200" kern="1200" dirty="0" err="1" smtClean="0">
                <a:solidFill>
                  <a:schemeClr val="tx1"/>
                </a:solidFill>
                <a:latin typeface="+mn-lt"/>
                <a:ea typeface="+mn-ea"/>
                <a:cs typeface="+mn-cs"/>
              </a:rPr>
              <a:t>fluorosis</a:t>
            </a:r>
            <a:r>
              <a:rPr lang="en-US" sz="1200" kern="1200" dirty="0" smtClean="0">
                <a:solidFill>
                  <a:schemeClr val="tx1"/>
                </a:solidFill>
                <a:latin typeface="+mn-lt"/>
                <a:ea typeface="+mn-ea"/>
                <a:cs typeface="+mn-cs"/>
              </a:rPr>
              <a:t> can occur leading to enamel erosion and teeth become vulnerable to potential decay. That is the reason why children exposed to fluoride during teeth formation have broken or decayed milk teeth which are very undesirable. In most cases, </a:t>
            </a:r>
            <a:r>
              <a:rPr lang="en-US" sz="1200" kern="1200" dirty="0" err="1" smtClean="0">
                <a:solidFill>
                  <a:schemeClr val="tx1"/>
                </a:solidFill>
                <a:latin typeface="+mn-lt"/>
                <a:ea typeface="+mn-ea"/>
                <a:cs typeface="+mn-cs"/>
              </a:rPr>
              <a:t>Fluorosis</a:t>
            </a:r>
            <a:r>
              <a:rPr lang="en-US" sz="1200" kern="1200" dirty="0" smtClean="0">
                <a:solidFill>
                  <a:schemeClr val="tx1"/>
                </a:solidFill>
                <a:latin typeface="+mn-lt"/>
                <a:ea typeface="+mn-ea"/>
                <a:cs typeface="+mn-cs"/>
              </a:rPr>
              <a:t> is not harmful but when teeth start decaying, it can be considered as unhealthy (</a:t>
            </a:r>
            <a:r>
              <a:rPr lang="en-US" sz="1200" kern="1200" dirty="0" err="1" smtClean="0">
                <a:solidFill>
                  <a:schemeClr val="tx1"/>
                </a:solidFill>
                <a:latin typeface="+mn-lt"/>
                <a:ea typeface="+mn-ea"/>
                <a:cs typeface="+mn-cs"/>
              </a:rPr>
              <a:t>Lepo</a:t>
            </a:r>
            <a:r>
              <a:rPr lang="en-US" sz="1200" kern="1200" dirty="0" smtClean="0">
                <a:solidFill>
                  <a:schemeClr val="tx1"/>
                </a:solidFill>
                <a:latin typeface="+mn-lt"/>
                <a:ea typeface="+mn-ea"/>
                <a:cs typeface="+mn-cs"/>
              </a:rPr>
              <a:t> &amp; Snyder,2015)</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Skeletal </a:t>
            </a:r>
            <a:r>
              <a:rPr lang="en-US" sz="1200" b="1" kern="1200" dirty="0" err="1" smtClean="0">
                <a:solidFill>
                  <a:schemeClr val="tx1"/>
                </a:solidFill>
                <a:latin typeface="+mn-lt"/>
                <a:ea typeface="+mn-ea"/>
                <a:cs typeface="+mn-cs"/>
              </a:rPr>
              <a:t>Fluorosis</a:t>
            </a:r>
            <a:r>
              <a:rPr lang="en-US" sz="1200" b="1" kern="1200" dirty="0" smtClean="0">
                <a:solidFill>
                  <a:schemeClr val="tx1"/>
                </a:solidFill>
                <a:latin typeface="+mn-lt"/>
                <a:ea typeface="+mn-ea"/>
                <a:cs typeface="+mn-cs"/>
              </a:rPr>
              <a:t> and bone fractures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According to Medical Research Council (2012), skeletal </a:t>
            </a:r>
            <a:r>
              <a:rPr lang="en-US" sz="1200" kern="1200" dirty="0" err="1" smtClean="0">
                <a:solidFill>
                  <a:schemeClr val="tx1"/>
                </a:solidFill>
                <a:latin typeface="+mn-lt"/>
                <a:ea typeface="+mn-ea"/>
                <a:cs typeface="+mn-cs"/>
              </a:rPr>
              <a:t>fluorosis</a:t>
            </a:r>
            <a:r>
              <a:rPr lang="en-US" sz="1200" kern="1200" dirty="0" smtClean="0">
                <a:solidFill>
                  <a:schemeClr val="tx1"/>
                </a:solidFill>
                <a:latin typeface="+mn-lt"/>
                <a:ea typeface="+mn-ea"/>
                <a:cs typeface="+mn-cs"/>
              </a:rPr>
              <a:t> involves elevation of brittleness in bones and increased risk for bone fractures. When fluoride levels are more than 4 mg/L in a person’s life, skeletal </a:t>
            </a:r>
            <a:r>
              <a:rPr lang="en-US" sz="1200" kern="1200" dirty="0" err="1" smtClean="0">
                <a:solidFill>
                  <a:schemeClr val="tx1"/>
                </a:solidFill>
                <a:latin typeface="+mn-lt"/>
                <a:ea typeface="+mn-ea"/>
                <a:cs typeface="+mn-cs"/>
              </a:rPr>
              <a:t>fluorosis</a:t>
            </a:r>
            <a:r>
              <a:rPr lang="en-US" sz="1200" kern="1200" dirty="0" smtClean="0">
                <a:solidFill>
                  <a:schemeClr val="tx1"/>
                </a:solidFill>
                <a:latin typeface="+mn-lt"/>
                <a:ea typeface="+mn-ea"/>
                <a:cs typeface="+mn-cs"/>
              </a:rPr>
              <a:t> is likely to occur. The required level of fluoride in the body is 0.7 mg/L and it is increased by taking substances containing high levels of fluoride such as fluorinated water.  It is characterized by pain in the joints and damage of bones along joint areas. The bone can also harden and become rigid, elevating risk of fractures. Fluoride can also lead to thickening of bones and accumulation of bone tissues leading to impairment of joint mobility. Generally, right amount of fluoride strengthen the bones but in excess, there is a formation of fluoride layer on the bone layer which is hard and its reaction is irreversible. When formed, the layer makes it hard for bones around the joints to bend as they should be, making it painful, and sometimes to fracture.   </a:t>
            </a:r>
          </a:p>
          <a:p>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Thyroid problems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Fluoride affects how thyroid glands function since it interferes with brain development as well as function. Concentration of thyroid stimulating hormone is increased while it decreases the levels of T3; a very important feature of hypothyroidism. When the exposure is prolonged, the functioning of thyroid gland is suppressed since thyroid stimulating hormone levels will go down. It is important to note that the severity in which fluoride affects thyroid gland will be determined by factors such as environment and individual predispositions like genetic composition. Fluoride has an ability to imitate thyroid gland hormone, enhance its effects and modify other chemicals such as T4 to T3. It also interferes with enzymes known as </a:t>
            </a:r>
            <a:r>
              <a:rPr lang="en-US" sz="1200" kern="1200" dirty="0" err="1" smtClean="0">
                <a:solidFill>
                  <a:schemeClr val="tx1"/>
                </a:solidFill>
                <a:latin typeface="+mn-lt"/>
                <a:ea typeface="+mn-ea"/>
                <a:cs typeface="+mn-cs"/>
              </a:rPr>
              <a:t>deidinases</a:t>
            </a:r>
            <a:r>
              <a:rPr lang="en-US" sz="1200" kern="1200" dirty="0" smtClean="0">
                <a:solidFill>
                  <a:schemeClr val="tx1"/>
                </a:solidFill>
                <a:latin typeface="+mn-lt"/>
                <a:ea typeface="+mn-ea"/>
                <a:cs typeface="+mn-cs"/>
              </a:rPr>
              <a:t> which are important in converting T4 to T3. Additionally, it inhibits transport of iodide since it tends to be more electronegative, forcing iodide outside thyroid gland. Uncontrolled hypothyroidism can relate to health complicated problems such as high blood pressure in pregnant mothers leading to miscarriage (</a:t>
            </a:r>
            <a:r>
              <a:rPr lang="en-US" sz="1200" kern="1200" dirty="0" err="1" smtClean="0">
                <a:solidFill>
                  <a:schemeClr val="tx1"/>
                </a:solidFill>
                <a:latin typeface="+mn-lt"/>
                <a:ea typeface="+mn-ea"/>
                <a:cs typeface="+mn-cs"/>
              </a:rPr>
              <a:t>Zohreh</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et al.,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2018).  </a:t>
            </a:r>
          </a:p>
          <a:p>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Neurological Problems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2014, fluoride was considered as a neurotoxin through documentation; a neurotoxin which can be dangerous to development of children. There is a possibility that fluoride exposure can lead to brain damage in children between 6 and 12 years, through manifestation of poor cognitive results in future.  In most cases, children exposed to fluorine when developing have lower IQs compared to those who are not. Fluoride, just like lead and mercury, damages the brain through altering brain functions. Such developmental neurotoxins have the ability to cause brain disorders, for example autism, hyperactive disorder and learning disabilities. Such damage cannot be treated and it is most likely permanent. The more children are exposed to fluorinated water, the more their intelligence is being eroded, thereby disrupting behaviors and affecting future achievements in developing countries. Therefore, it is important to understand the extent at which fluoride affects brain development to ensure that there is no further damage in young children without safe drinking water (George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et al., 2016).</a:t>
            </a:r>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Fluoride poisoning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ingested in large amounts, fluoride can lead to poisoning. How does fluoride lead to poisoning? Fluoride is highly reactive with water; forming hydrochloric acid which results to burning of internal organs’ tissues due to is low pH value. It also inhibits functioning of physiological nerves since when it interacts with calcium, there is formation of </a:t>
            </a:r>
            <a:r>
              <a:rPr lang="en-US" sz="1200" kern="1200" dirty="0" err="1" smtClean="0">
                <a:solidFill>
                  <a:schemeClr val="tx1"/>
                </a:solidFill>
                <a:latin typeface="+mn-lt"/>
                <a:ea typeface="+mn-ea"/>
                <a:cs typeface="+mn-cs"/>
              </a:rPr>
              <a:t>hypocalcemia</a:t>
            </a:r>
            <a:r>
              <a:rPr lang="en-US" sz="1200" kern="1200" dirty="0" smtClean="0">
                <a:solidFill>
                  <a:schemeClr val="tx1"/>
                </a:solidFill>
                <a:latin typeface="+mn-lt"/>
                <a:ea typeface="+mn-ea"/>
                <a:cs typeface="+mn-cs"/>
              </a:rPr>
              <a:t> compound which reduces nerve impulses. </a:t>
            </a:r>
            <a:r>
              <a:rPr lang="en-US" sz="1200" kern="1200" dirty="0" err="1" smtClean="0">
                <a:solidFill>
                  <a:schemeClr val="tx1"/>
                </a:solidFill>
                <a:latin typeface="+mn-lt"/>
                <a:ea typeface="+mn-ea"/>
                <a:cs typeface="+mn-cs"/>
              </a:rPr>
              <a:t>Hypocalcemia</a:t>
            </a:r>
            <a:r>
              <a:rPr lang="en-US" sz="1200" kern="1200" dirty="0" smtClean="0">
                <a:solidFill>
                  <a:schemeClr val="tx1"/>
                </a:solidFill>
                <a:latin typeface="+mn-lt"/>
                <a:ea typeface="+mn-ea"/>
                <a:cs typeface="+mn-cs"/>
              </a:rPr>
              <a:t> compound leads to imbalance of electrolyte which later causes disruptions in cardiac rhythm. Additionally, fluoride leads to cellular poisoning through inhibiting enzymes necessary for the normal physiological functioning of body cells. The most dangerous effect of fluorine is when it reacts with oxygen in the body, thereby disrupting metabolism process which results to production of hydrogen peroxide. Hydrogen peroxide is harmful in the body since it results to production of free radicals which interferes with formation of antioxidants (</a:t>
            </a:r>
            <a:r>
              <a:rPr lang="en-US" sz="1200" kern="1200" dirty="0" err="1" smtClean="0">
                <a:solidFill>
                  <a:schemeClr val="tx1"/>
                </a:solidFill>
                <a:latin typeface="+mn-lt"/>
                <a:ea typeface="+mn-ea"/>
                <a:cs typeface="+mn-cs"/>
              </a:rPr>
              <a:t>Rizwan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et al., 2017). </a:t>
            </a:r>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Recommendations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From the discussion, it is evident that fluoride consumption is harmful to human health despite its importance in maintaining good oral health. As a result, water with high fluoride levels should not be given to children and pregnant mothers, and in situations where water has high levels of fluoride, close monitoring by a health professional should be conducted to ensure that they are not in danger. Alternatively, when drinking water has high levels of fluoride, low fluoride substitutes can be used, under supervision, to reduce its toxicity. Additionally, milk can be used to control absorption rate of fluoride since it is rich in calcium which has high binding effect. As such, calcium compounds can be used to control toxicity. </a:t>
            </a:r>
          </a:p>
          <a:p>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their research, </a:t>
            </a:r>
            <a:r>
              <a:rPr lang="en-US" sz="1200" kern="1200" dirty="0" err="1" smtClean="0">
                <a:solidFill>
                  <a:schemeClr val="tx1"/>
                </a:solidFill>
                <a:latin typeface="+mn-lt"/>
                <a:ea typeface="+mn-ea"/>
                <a:cs typeface="+mn-cs"/>
              </a:rPr>
              <a:t>Zohreh</a:t>
            </a:r>
            <a:r>
              <a:rPr lang="en-US" sz="1200" kern="1200" dirty="0" smtClean="0">
                <a:solidFill>
                  <a:schemeClr val="tx1"/>
                </a:solidFill>
                <a:latin typeface="+mn-lt"/>
                <a:ea typeface="+mn-ea"/>
                <a:cs typeface="+mn-cs"/>
              </a:rPr>
              <a:t>, K. et al., (2018) found out that thyroid stimulating hormone is greatly affected by high fluoride concentration in drinking water and leads to impairment of thyroid. TSH values were found to increase with increase in uptake of water with high fluoride concentration. A consistency was found in the association between increase in fluoride uptake and elevated thyroid stimulating hormone. The study also found that fluoride has minimal to mild effects on thyroids even in its standard concentration since it is highly reactive with other elements such as oxygen and calcium. </a:t>
            </a:r>
            <a:endParaRPr lang="en-US" dirty="0"/>
          </a:p>
        </p:txBody>
      </p:sp>
      <p:sp>
        <p:nvSpPr>
          <p:cNvPr id="4" name="Slide Number Placeholder 3"/>
          <p:cNvSpPr>
            <a:spLocks noGrp="1"/>
          </p:cNvSpPr>
          <p:nvPr>
            <p:ph type="sldNum" sz="quarter" idx="10"/>
          </p:nvPr>
        </p:nvSpPr>
        <p:spPr/>
        <p:txBody>
          <a:bodyPr/>
          <a:lstStyle/>
          <a:p>
            <a:fld id="{A3F4A803-D856-456C-B889-3FE37A994DA7}"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D05EE74-1DF7-4209-AB1C-5C11DF976B89}" type="datetimeFigureOut">
              <a:rPr lang="en-US" smtClean="0"/>
              <a:t>2/17/2020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A308C466-433B-49E1-BA83-A2AD9B514DD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D05EE74-1DF7-4209-AB1C-5C11DF976B89}"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D05EE74-1DF7-4209-AB1C-5C11DF976B89}"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8C466-433B-49E1-BA83-A2AD9B514DD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D05EE74-1DF7-4209-AB1C-5C11DF976B89}"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D05EE74-1DF7-4209-AB1C-5C11DF976B89}" type="datetimeFigureOut">
              <a:rPr lang="en-US" smtClean="0"/>
              <a:t>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D05EE74-1DF7-4209-AB1C-5C11DF976B89}" type="datetimeFigureOut">
              <a:rPr lang="en-US" smtClean="0"/>
              <a:t>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5EE74-1DF7-4209-AB1C-5C11DF976B89}" type="datetimeFigureOut">
              <a:rPr lang="en-US" smtClean="0"/>
              <a:t>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D05EE74-1DF7-4209-AB1C-5C11DF976B89}"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D05EE74-1DF7-4209-AB1C-5C11DF976B89}"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A308C466-433B-49E1-BA83-A2AD9B514DDC}"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D05EE74-1DF7-4209-AB1C-5C11DF976B89}"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D05EE74-1DF7-4209-AB1C-5C11DF976B89}"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8C466-433B-49E1-BA83-A2AD9B514DD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D05EE74-1DF7-4209-AB1C-5C11DF976B89}" type="datetimeFigureOut">
              <a:rPr lang="en-US" smtClean="0"/>
              <a:t>2/17/2020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308C466-433B-49E1-BA83-A2AD9B514DDC}"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cbi.nlm.nih.gov/pmc/articles/PMC580568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ncbi.nlm.nih.gov/pmc/articles/PMC580568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229600" cy="4525963"/>
          </a:xfrm>
        </p:spPr>
        <p:txBody>
          <a:bodyPr>
            <a:normAutofit/>
          </a:bodyPr>
          <a:lstStyle/>
          <a:p>
            <a:pPr algn="ctr">
              <a:buNone/>
            </a:pPr>
            <a:r>
              <a:rPr lang="en-US" sz="3600" dirty="0">
                <a:latin typeface="Times New Roman" pitchFamily="18" charset="0"/>
                <a:cs typeface="Times New Roman" pitchFamily="18" charset="0"/>
              </a:rPr>
              <a:t>P</a:t>
            </a:r>
            <a:r>
              <a:rPr lang="en-US" sz="3600" dirty="0" smtClean="0">
                <a:latin typeface="Times New Roman" pitchFamily="18" charset="0"/>
                <a:cs typeface="Times New Roman" pitchFamily="18" charset="0"/>
              </a:rPr>
              <a:t>ublic Health</a:t>
            </a:r>
          </a:p>
          <a:p>
            <a:pPr algn="ctr">
              <a:buNone/>
            </a:pPr>
            <a:r>
              <a:rPr lang="en-US" sz="3600" dirty="0" smtClean="0">
                <a:latin typeface="Times New Roman" pitchFamily="18" charset="0"/>
                <a:cs typeface="Times New Roman" pitchFamily="18" charset="0"/>
              </a:rPr>
              <a:t>Name</a:t>
            </a:r>
          </a:p>
          <a:p>
            <a:pPr algn="ctr">
              <a:buNone/>
            </a:pPr>
            <a:r>
              <a:rPr lang="en-US" sz="3600" dirty="0" smtClean="0">
                <a:latin typeface="Times New Roman" pitchFamily="18" charset="0"/>
                <a:cs typeface="Times New Roman" pitchFamily="18" charset="0"/>
              </a:rPr>
              <a:t>Institution</a:t>
            </a:r>
          </a:p>
          <a:p>
            <a:pPr algn="ctr">
              <a:buNone/>
            </a:pPr>
            <a:endParaRPr lang="en-US" sz="3600" dirty="0" smtClean="0">
              <a:latin typeface="Times New Roman" pitchFamily="18" charset="0"/>
              <a:cs typeface="Times New Roman" pitchFamily="18" charset="0"/>
            </a:endParaRPr>
          </a:p>
          <a:p>
            <a:pPr algn="ctr">
              <a:buNone/>
            </a:pPr>
            <a:endParaRPr lang="en-US" sz="3600" dirty="0">
              <a:latin typeface="Times New Roman" pitchFamily="18" charset="0"/>
              <a:cs typeface="Times New Roman" pitchFamily="18" charset="0"/>
            </a:endParaRPr>
          </a:p>
          <a:p>
            <a:pPr algn="ctr">
              <a:buNone/>
            </a:pPr>
            <a:r>
              <a:rPr lang="en-US" sz="3600" dirty="0" smtClean="0">
                <a:latin typeface="Times New Roman" pitchFamily="18" charset="0"/>
                <a:cs typeface="Times New Roman" pitchFamily="18" charset="0"/>
              </a:rPr>
              <a:t>Date</a:t>
            </a:r>
          </a:p>
          <a:p>
            <a:endParaRPr lang="en-US" sz="36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Pros of Fluoride in Water</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1. </a:t>
            </a:r>
            <a:r>
              <a:rPr lang="en-US" sz="2400" b="1" dirty="0" smtClean="0">
                <a:latin typeface="Times New Roman" pitchFamily="18" charset="0"/>
                <a:cs typeface="Times New Roman" pitchFamily="18" charset="0"/>
              </a:rPr>
              <a:t>Fluoride prevents and controls tooth decay</a:t>
            </a:r>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Carries are responsible for dissolution of the enamel through fermentation of sugars by oral bacteria.</a:t>
            </a:r>
          </a:p>
          <a:p>
            <a:r>
              <a:rPr lang="en-US" sz="2400" dirty="0" smtClean="0">
                <a:latin typeface="Times New Roman" pitchFamily="18" charset="0"/>
                <a:cs typeface="Times New Roman" pitchFamily="18" charset="0"/>
              </a:rPr>
              <a:t>When the enamel is affected by </a:t>
            </a:r>
            <a:r>
              <a:rPr lang="en-US" sz="2400" dirty="0" err="1" smtClean="0">
                <a:latin typeface="Times New Roman" pitchFamily="18" charset="0"/>
                <a:cs typeface="Times New Roman" pitchFamily="18" charset="0"/>
              </a:rPr>
              <a:t>dimineralization</a:t>
            </a:r>
            <a:r>
              <a:rPr lang="en-US" sz="2400" dirty="0" smtClean="0">
                <a:latin typeface="Times New Roman" pitchFamily="18" charset="0"/>
                <a:cs typeface="Times New Roman" pitchFamily="18" charset="0"/>
              </a:rPr>
              <a:t> acids, they dissolve making them sensitive.  </a:t>
            </a:r>
          </a:p>
          <a:p>
            <a:r>
              <a:rPr lang="en-US" sz="2400" dirty="0" smtClean="0">
                <a:latin typeface="Times New Roman" pitchFamily="18" charset="0"/>
                <a:cs typeface="Times New Roman" pitchFamily="18" charset="0"/>
              </a:rPr>
              <a:t>Fluoride promotes mineralization through formation of acid-resistant layers.</a:t>
            </a:r>
          </a:p>
          <a:p>
            <a:r>
              <a:rPr lang="en-US" sz="2400" dirty="0" smtClean="0">
                <a:latin typeface="Times New Roman" pitchFamily="18" charset="0"/>
                <a:cs typeface="Times New Roman" pitchFamily="18" charset="0"/>
              </a:rPr>
              <a:t>It interferes with </a:t>
            </a:r>
            <a:r>
              <a:rPr lang="en-US" sz="2400" dirty="0" err="1" smtClean="0">
                <a:latin typeface="Times New Roman" pitchFamily="18" charset="0"/>
                <a:cs typeface="Times New Roman" pitchFamily="18" charset="0"/>
              </a:rPr>
              <a:t>glucan</a:t>
            </a:r>
            <a:r>
              <a:rPr lang="en-US" sz="2400" dirty="0" smtClean="0">
                <a:latin typeface="Times New Roman" pitchFamily="18" charset="0"/>
                <a:cs typeface="Times New Roman" pitchFamily="18" charset="0"/>
              </a:rPr>
              <a:t> binding.</a:t>
            </a:r>
          </a:p>
          <a:p>
            <a:r>
              <a:rPr lang="en-US" sz="2400" dirty="0" smtClean="0">
                <a:latin typeface="Times New Roman" pitchFamily="18" charset="0"/>
                <a:cs typeface="Times New Roman" pitchFamily="18" charset="0"/>
              </a:rPr>
              <a:t>It reduces physiological processes of oral bacteria</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Cons of Fluoride on Health</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1. </a:t>
            </a:r>
            <a:r>
              <a:rPr lang="en-US" sz="2400" b="1" dirty="0" smtClean="0">
                <a:latin typeface="Times New Roman" pitchFamily="18" charset="0"/>
                <a:cs typeface="Times New Roman" pitchFamily="18" charset="0"/>
              </a:rPr>
              <a:t>Dental </a:t>
            </a:r>
            <a:r>
              <a:rPr lang="en-US" sz="2400" b="1" dirty="0" err="1" smtClean="0">
                <a:latin typeface="Times New Roman" pitchFamily="18" charset="0"/>
                <a:cs typeface="Times New Roman" pitchFamily="18" charset="0"/>
              </a:rPr>
              <a:t>fluorosis</a:t>
            </a:r>
            <a:endParaRPr lang="en-US" sz="2400" b="1"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Excess fluoride leads to discoloration of teeth.</a:t>
            </a:r>
          </a:p>
          <a:p>
            <a:r>
              <a:rPr lang="en-US" sz="2400" dirty="0" smtClean="0">
                <a:latin typeface="Times New Roman" pitchFamily="18" charset="0"/>
                <a:cs typeface="Times New Roman" pitchFamily="18" charset="0"/>
              </a:rPr>
              <a:t>Involves formation of whitish spots on the teeth’s surface.</a:t>
            </a:r>
          </a:p>
          <a:p>
            <a:r>
              <a:rPr lang="en-US" sz="2400" dirty="0" smtClean="0">
                <a:latin typeface="Times New Roman" pitchFamily="18" charset="0"/>
                <a:cs typeface="Times New Roman" pitchFamily="18" charset="0"/>
              </a:rPr>
              <a:t>Majorly affects permanent central incisors in children developing teeth.</a:t>
            </a:r>
          </a:p>
          <a:p>
            <a:r>
              <a:rPr lang="en-US" sz="2400" dirty="0">
                <a:latin typeface="Times New Roman" pitchFamily="18" charset="0"/>
                <a:cs typeface="Times New Roman" pitchFamily="18" charset="0"/>
              </a:rPr>
              <a:t>I</a:t>
            </a:r>
            <a:r>
              <a:rPr lang="en-US" sz="2400" dirty="0" smtClean="0">
                <a:latin typeface="Times New Roman" pitchFamily="18" charset="0"/>
                <a:cs typeface="Times New Roman" pitchFamily="18" charset="0"/>
              </a:rPr>
              <a:t>t can lead to erosion of enamel and consequently teeth decay</a:t>
            </a:r>
          </a:p>
          <a:p>
            <a:r>
              <a:rPr lang="en-US" sz="2400" dirty="0" smtClean="0">
                <a:latin typeface="Times New Roman" pitchFamily="18" charset="0"/>
                <a:cs typeface="Times New Roman" pitchFamily="18" charset="0"/>
              </a:rPr>
              <a:t>Teeth decay leads to weak teeth leading to breakages and cracking.</a:t>
            </a:r>
          </a:p>
          <a:p>
            <a:r>
              <a:rPr lang="en-US" sz="2400" dirty="0" smtClean="0">
                <a:latin typeface="Times New Roman" pitchFamily="18" charset="0"/>
                <a:cs typeface="Times New Roman" pitchFamily="18" charset="0"/>
              </a:rPr>
              <a:t>It makes teeth lack their aesthetic value. </a:t>
            </a: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Cons Continued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b="1" dirty="0" smtClean="0">
                <a:latin typeface="Times New Roman" pitchFamily="18" charset="0"/>
                <a:cs typeface="Times New Roman" pitchFamily="18" charset="0"/>
              </a:rPr>
              <a:t>2. Skeletal </a:t>
            </a:r>
            <a:r>
              <a:rPr lang="en-US" sz="2400" b="1" dirty="0" err="1">
                <a:latin typeface="Times New Roman" pitchFamily="18" charset="0"/>
                <a:cs typeface="Times New Roman" pitchFamily="18" charset="0"/>
              </a:rPr>
              <a:t>Fluorosis</a:t>
            </a:r>
            <a:r>
              <a:rPr lang="en-US" sz="2400" b="1" dirty="0">
                <a:latin typeface="Times New Roman" pitchFamily="18" charset="0"/>
                <a:cs typeface="Times New Roman" pitchFamily="18" charset="0"/>
              </a:rPr>
              <a:t> and bone fractures</a:t>
            </a:r>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It involves increase in bone brittleness thereby increasing risk of fractures.</a:t>
            </a:r>
          </a:p>
          <a:p>
            <a:r>
              <a:rPr lang="en-US" sz="2400" dirty="0" smtClean="0">
                <a:latin typeface="Times New Roman" pitchFamily="18" charset="0"/>
                <a:cs typeface="Times New Roman" pitchFamily="18" charset="0"/>
              </a:rPr>
              <a:t>It happens when the level of fluoride reaches 4mg/L in the body</a:t>
            </a:r>
          </a:p>
          <a:p>
            <a:r>
              <a:rPr lang="en-US" sz="2400" dirty="0" smtClean="0">
                <a:latin typeface="Times New Roman" pitchFamily="18" charset="0"/>
                <a:cs typeface="Times New Roman" pitchFamily="18" charset="0"/>
              </a:rPr>
              <a:t>One experiences painful joints and bone breakages along the joints.</a:t>
            </a:r>
          </a:p>
          <a:p>
            <a:r>
              <a:rPr lang="en-US" sz="2400" dirty="0" smtClean="0">
                <a:latin typeface="Times New Roman" pitchFamily="18" charset="0"/>
                <a:cs typeface="Times New Roman" pitchFamily="18" charset="0"/>
              </a:rPr>
              <a:t>Fluoride thicken bones through accumulation of bone tissues</a:t>
            </a:r>
          </a:p>
          <a:p>
            <a:r>
              <a:rPr lang="en-US" sz="2400" dirty="0" smtClean="0">
                <a:latin typeface="Times New Roman" pitchFamily="18" charset="0"/>
                <a:cs typeface="Times New Roman" pitchFamily="18" charset="0"/>
              </a:rPr>
              <a:t>The bone tissues reduce mobility, causing pain</a:t>
            </a:r>
          </a:p>
          <a:p>
            <a:endParaRPr lang="en-US" sz="2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Cons Continued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None/>
            </a:pPr>
            <a:r>
              <a:rPr lang="en-US" sz="2800" dirty="0" smtClean="0">
                <a:latin typeface="Times New Roman" pitchFamily="18" charset="0"/>
                <a:cs typeface="Times New Roman" pitchFamily="18" charset="0"/>
              </a:rPr>
              <a:t>3. </a:t>
            </a:r>
            <a:r>
              <a:rPr lang="en-US" sz="2800" b="1" dirty="0" smtClean="0">
                <a:latin typeface="Times New Roman" pitchFamily="18" charset="0"/>
                <a:cs typeface="Times New Roman" pitchFamily="18" charset="0"/>
              </a:rPr>
              <a:t>Thyroid problems</a:t>
            </a:r>
          </a:p>
          <a:p>
            <a:r>
              <a:rPr lang="en-US" sz="2800" dirty="0" smtClean="0">
                <a:latin typeface="Times New Roman" pitchFamily="18" charset="0"/>
                <a:cs typeface="Times New Roman" pitchFamily="18" charset="0"/>
              </a:rPr>
              <a:t>Fluoride interferes with the function of thyroids</a:t>
            </a:r>
          </a:p>
          <a:p>
            <a:r>
              <a:rPr lang="en-US" sz="2800" dirty="0" smtClean="0">
                <a:latin typeface="Times New Roman" pitchFamily="18" charset="0"/>
                <a:cs typeface="Times New Roman" pitchFamily="18" charset="0"/>
              </a:rPr>
              <a:t>It increases the concentration of thyroid stimulating hormones in the glands. </a:t>
            </a:r>
          </a:p>
          <a:p>
            <a:r>
              <a:rPr lang="en-US" sz="2800" dirty="0" smtClean="0"/>
              <a:t>It interferes </a:t>
            </a:r>
            <a:r>
              <a:rPr lang="en-US" sz="2800" dirty="0"/>
              <a:t>with enzymes known as </a:t>
            </a:r>
            <a:r>
              <a:rPr lang="en-US" sz="2800" dirty="0" err="1"/>
              <a:t>deidinases</a:t>
            </a:r>
            <a:r>
              <a:rPr lang="en-US" sz="2800" dirty="0"/>
              <a:t> which are important in converting T4 to </a:t>
            </a:r>
            <a:r>
              <a:rPr lang="en-US" sz="2800" dirty="0" smtClean="0"/>
              <a:t>T3</a:t>
            </a:r>
          </a:p>
          <a:p>
            <a:r>
              <a:rPr lang="en-US" sz="2800" dirty="0" smtClean="0"/>
              <a:t>It restrain transportation </a:t>
            </a:r>
            <a:r>
              <a:rPr lang="en-US" sz="2800" dirty="0"/>
              <a:t>of </a:t>
            </a:r>
            <a:r>
              <a:rPr lang="en-US" sz="2800" dirty="0" smtClean="0"/>
              <a:t>iodide blocking it from reaching the glands</a:t>
            </a:r>
          </a:p>
          <a:p>
            <a:r>
              <a:rPr lang="en-US" sz="2800" dirty="0" smtClean="0">
                <a:latin typeface="Times New Roman" pitchFamily="18" charset="0"/>
                <a:cs typeface="Times New Roman" pitchFamily="18" charset="0"/>
              </a:rPr>
              <a:t>When uncontrolled, hypothyroidism leads to high blood pressure during pregnancy</a:t>
            </a:r>
          </a:p>
          <a:p>
            <a:endParaRPr lang="en-US"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Cons Continued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4. </a:t>
            </a:r>
            <a:r>
              <a:rPr lang="en-US" b="1" dirty="0" smtClean="0">
                <a:latin typeface="Times New Roman" pitchFamily="18" charset="0"/>
                <a:cs typeface="Times New Roman" pitchFamily="18" charset="0"/>
              </a:rPr>
              <a:t>Neurological problems</a:t>
            </a:r>
          </a:p>
          <a:p>
            <a:r>
              <a:rPr lang="en-US" dirty="0" smtClean="0">
                <a:latin typeface="Times New Roman" pitchFamily="18" charset="0"/>
                <a:cs typeface="Times New Roman" pitchFamily="18" charset="0"/>
              </a:rPr>
              <a:t>Fluoride has been categorized as a neurotoxin with lead and mercury</a:t>
            </a:r>
          </a:p>
          <a:p>
            <a:r>
              <a:rPr lang="en-US" dirty="0" smtClean="0">
                <a:latin typeface="Times New Roman" pitchFamily="18" charset="0"/>
                <a:cs typeface="Times New Roman" pitchFamily="18" charset="0"/>
              </a:rPr>
              <a:t>It affects brain development in young children</a:t>
            </a:r>
          </a:p>
          <a:p>
            <a:r>
              <a:rPr lang="en-US" dirty="0" smtClean="0">
                <a:latin typeface="Times New Roman" pitchFamily="18" charset="0"/>
                <a:cs typeface="Times New Roman" pitchFamily="18" charset="0"/>
              </a:rPr>
              <a:t>It is associated with lower IQ in children</a:t>
            </a:r>
          </a:p>
          <a:p>
            <a:r>
              <a:rPr lang="en-US" dirty="0" smtClean="0">
                <a:latin typeface="Times New Roman" pitchFamily="18" charset="0"/>
                <a:cs typeface="Times New Roman" pitchFamily="18" charset="0"/>
              </a:rPr>
              <a:t>It causes brain disorders such as autism and learning disabilities.</a:t>
            </a:r>
          </a:p>
          <a:p>
            <a:r>
              <a:rPr lang="en-US" dirty="0" smtClean="0">
                <a:latin typeface="Times New Roman" pitchFamily="18" charset="0"/>
                <a:cs typeface="Times New Roman" pitchFamily="18" charset="0"/>
              </a:rPr>
              <a:t>It erodes intelligence and disruption of behaviors, thereby reducing future achievements</a:t>
            </a:r>
          </a:p>
          <a:p>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Cons Continued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b="1" dirty="0" smtClean="0">
                <a:latin typeface="Times New Roman" pitchFamily="18" charset="0"/>
                <a:cs typeface="Times New Roman" pitchFamily="18" charset="0"/>
              </a:rPr>
              <a:t>5. Fluoride Poisoning</a:t>
            </a:r>
          </a:p>
          <a:p>
            <a:r>
              <a:rPr lang="en-US" dirty="0" smtClean="0">
                <a:latin typeface="Times New Roman" pitchFamily="18" charset="0"/>
                <a:cs typeface="Times New Roman" pitchFamily="18" charset="0"/>
              </a:rPr>
              <a:t>It reacts with body moisture to produce hydrochloric acid which burns body tissues</a:t>
            </a:r>
          </a:p>
          <a:p>
            <a:r>
              <a:rPr lang="en-US" dirty="0" smtClean="0">
                <a:latin typeface="Times New Roman" pitchFamily="18" charset="0"/>
                <a:cs typeface="Times New Roman" pitchFamily="18" charset="0"/>
              </a:rPr>
              <a:t>Reduces functioning of physiological nerves when it reacts with calcium</a:t>
            </a:r>
          </a:p>
          <a:p>
            <a:r>
              <a:rPr lang="en-US" dirty="0" smtClean="0">
                <a:latin typeface="Times New Roman" pitchFamily="18" charset="0"/>
                <a:cs typeface="Times New Roman" pitchFamily="18" charset="0"/>
              </a:rPr>
              <a:t>Leads to disruption of cardiac rhythm</a:t>
            </a:r>
          </a:p>
          <a:p>
            <a:r>
              <a:rPr lang="en-US" dirty="0" smtClean="0">
                <a:latin typeface="Times New Roman" pitchFamily="18" charset="0"/>
                <a:cs typeface="Times New Roman" pitchFamily="18" charset="0"/>
              </a:rPr>
              <a:t>Contributes to cellular poisoning</a:t>
            </a:r>
          </a:p>
          <a:p>
            <a:r>
              <a:rPr lang="en-US" dirty="0" smtClean="0">
                <a:latin typeface="Times New Roman" pitchFamily="18" charset="0"/>
                <a:cs typeface="Times New Roman" pitchFamily="18" charset="0"/>
              </a:rPr>
              <a:t>Produces hydrogen peroxide when it reacts with oxygen </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Recommendations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t>I recommend against fluoride in water due to its negative health effects on human beings</a:t>
            </a:r>
          </a:p>
          <a:p>
            <a:r>
              <a:rPr lang="en-US" dirty="0" smtClean="0"/>
              <a:t>Intake of milk should be encouraged to pregnant mothers and children where water has large contents of fluoride to neutralize it.</a:t>
            </a:r>
          </a:p>
          <a:p>
            <a:r>
              <a:rPr lang="en-US" dirty="0" smtClean="0"/>
              <a:t>Close monitoring to pregnant mothers by health professionals to prevent miscarriage where there is fluoride exposure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Peer Reviewed Article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r>
              <a:rPr lang="en-US" sz="2400" dirty="0" err="1">
                <a:latin typeface="Times New Roman" pitchFamily="18" charset="0"/>
                <a:cs typeface="Times New Roman" pitchFamily="18" charset="0"/>
              </a:rPr>
              <a:t>Zohreh</a:t>
            </a:r>
            <a:r>
              <a:rPr lang="en-US" sz="2400" dirty="0">
                <a:latin typeface="Times New Roman" pitchFamily="18" charset="0"/>
                <a:cs typeface="Times New Roman" pitchFamily="18" charset="0"/>
              </a:rPr>
              <a:t>, K. et al., (2018). </a:t>
            </a:r>
            <a:r>
              <a:rPr lang="en-US" sz="2400" i="1" dirty="0">
                <a:latin typeface="Times New Roman" pitchFamily="18" charset="0"/>
                <a:cs typeface="Times New Roman" pitchFamily="18" charset="0"/>
              </a:rPr>
              <a:t>Impact of Drinking Water Fluoride on Human Thyroid Hormones: A Case- Control Study</a:t>
            </a:r>
            <a:r>
              <a:rPr lang="en-US" sz="2400" dirty="0">
                <a:latin typeface="Times New Roman" pitchFamily="18" charset="0"/>
                <a:cs typeface="Times New Roman" pitchFamily="18" charset="0"/>
              </a:rPr>
              <a:t>. 8: 2674. Retrieved on February 17, 2020 from </a:t>
            </a:r>
            <a:r>
              <a:rPr lang="en-US" sz="2400" u="sng" dirty="0">
                <a:latin typeface="Times New Roman" pitchFamily="18" charset="0"/>
                <a:cs typeface="Times New Roman" pitchFamily="18" charset="0"/>
                <a:hlinkClick r:id="rId3"/>
              </a:rPr>
              <a:t>https://www.ncbi.nlm.nih.gov/pmc/articles/PMC5805681/</a:t>
            </a:r>
            <a:r>
              <a:rPr lang="en-US" sz="2400" dirty="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The article found out that fluoride affects thyroid stimulating hormone which leads to malfunction of thyroid. </a:t>
            </a:r>
          </a:p>
          <a:p>
            <a:r>
              <a:rPr lang="en-US" sz="2400" dirty="0" smtClean="0">
                <a:latin typeface="Times New Roman" pitchFamily="18" charset="0"/>
                <a:cs typeface="Times New Roman" pitchFamily="18" charset="0"/>
              </a:rPr>
              <a:t>The extents of severity ranges from minimal to mild based of the level of fluoride uptake.</a:t>
            </a:r>
          </a:p>
          <a:p>
            <a:r>
              <a:rPr lang="en-US" sz="2400" dirty="0" smtClean="0">
                <a:latin typeface="Times New Roman" pitchFamily="18" charset="0"/>
                <a:cs typeface="Times New Roman" pitchFamily="18" charset="0"/>
              </a:rPr>
              <a:t>Even in standard uptakes, fluoride was found to be harmful since it is reactive with oxygen and calcium elements in the body</a:t>
            </a:r>
            <a:endParaRPr lang="en-US"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Bibliography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dirty="0">
                <a:latin typeface="Times New Roman" pitchFamily="18" charset="0"/>
                <a:cs typeface="Times New Roman" pitchFamily="18" charset="0"/>
              </a:rPr>
              <a:t>George, S. et al., (2016). Effect of fluoridated water on intelligence in 10-12-year-old school children. </a:t>
            </a:r>
            <a:r>
              <a:rPr lang="en-US" i="1" dirty="0">
                <a:latin typeface="Times New Roman" pitchFamily="18" charset="0"/>
                <a:cs typeface="Times New Roman" pitchFamily="18" charset="0"/>
              </a:rPr>
              <a:t>Journal of International Society of Preventive and Community Dentistry</a:t>
            </a:r>
            <a:r>
              <a:rPr lang="en-US" dirty="0">
                <a:latin typeface="Times New Roman" pitchFamily="18" charset="0"/>
                <a:cs typeface="Times New Roman" pitchFamily="18" charset="0"/>
              </a:rPr>
              <a:t>, 6(3): 237-242</a:t>
            </a:r>
          </a:p>
          <a:p>
            <a:r>
              <a:rPr lang="en-US" dirty="0">
                <a:latin typeface="Times New Roman" pitchFamily="18" charset="0"/>
                <a:cs typeface="Times New Roman" pitchFamily="18" charset="0"/>
              </a:rPr>
              <a:t>Joe Eugene </a:t>
            </a:r>
            <a:r>
              <a:rPr lang="en-US" dirty="0" err="1">
                <a:latin typeface="Times New Roman" pitchFamily="18" charset="0"/>
                <a:cs typeface="Times New Roman" pitchFamily="18" charset="0"/>
              </a:rPr>
              <a:t>Lepo</a:t>
            </a:r>
            <a:r>
              <a:rPr lang="en-US" dirty="0">
                <a:latin typeface="Times New Roman" pitchFamily="18" charset="0"/>
                <a:cs typeface="Times New Roman" pitchFamily="18" charset="0"/>
              </a:rPr>
              <a:t> &amp; Richard A. Snyder. (2015). </a:t>
            </a:r>
            <a:r>
              <a:rPr lang="en-US" i="1" dirty="0">
                <a:latin typeface="Times New Roman" pitchFamily="18" charset="0"/>
                <a:cs typeface="Times New Roman" pitchFamily="18" charset="0"/>
              </a:rPr>
              <a:t>Impact of Fluoridation of the Municipal Drinking Water Supply: Review of the Literature</a:t>
            </a:r>
            <a:r>
              <a:rPr lang="en-US" dirty="0">
                <a:latin typeface="Times New Roman" pitchFamily="18" charset="0"/>
                <a:cs typeface="Times New Roman" pitchFamily="18" charset="0"/>
              </a:rPr>
              <a:t>. The Center for Environmental Diagnostics and Bioremediation University of West Florida.</a:t>
            </a:r>
          </a:p>
          <a:p>
            <a:r>
              <a:rPr lang="en-US" dirty="0">
                <a:latin typeface="Times New Roman" pitchFamily="18" charset="0"/>
                <a:cs typeface="Times New Roman" pitchFamily="18" charset="0"/>
              </a:rPr>
              <a:t>Medical Research Council (2012). Water Fluoridation and Health: Working Group Report.</a:t>
            </a:r>
          </a:p>
          <a:p>
            <a:r>
              <a:rPr lang="en-US" dirty="0">
                <a:latin typeface="Times New Roman" pitchFamily="18" charset="0"/>
                <a:cs typeface="Times New Roman" pitchFamily="18" charset="0"/>
              </a:rPr>
              <a:t>Michel Levy &amp; France </a:t>
            </a:r>
            <a:r>
              <a:rPr lang="en-US" dirty="0" err="1">
                <a:latin typeface="Times New Roman" pitchFamily="18" charset="0"/>
                <a:cs typeface="Times New Roman" pitchFamily="18" charset="0"/>
              </a:rPr>
              <a:t>Corbeil</a:t>
            </a:r>
            <a:r>
              <a:rPr lang="en-US" dirty="0">
                <a:latin typeface="Times New Roman" pitchFamily="18" charset="0"/>
                <a:cs typeface="Times New Roman" pitchFamily="18" charset="0"/>
              </a:rPr>
              <a:t> (2017). </a:t>
            </a:r>
            <a:r>
              <a:rPr lang="en-US" i="1" dirty="0">
                <a:latin typeface="Times New Roman" pitchFamily="18" charset="0"/>
                <a:cs typeface="Times New Roman" pitchFamily="18" charset="0"/>
              </a:rPr>
              <a:t>Water Fluoridation: An Analysis of the Health Benefits and Risks.</a:t>
            </a:r>
            <a:r>
              <a:rPr lang="en-US" dirty="0">
                <a:latin typeface="Times New Roman" pitchFamily="18" charset="0"/>
                <a:cs typeface="Times New Roman" pitchFamily="18" charset="0"/>
              </a:rPr>
              <a:t> National Institute of Scientific Publication of Quebec. </a:t>
            </a:r>
          </a:p>
          <a:p>
            <a:r>
              <a:rPr lang="en-US" dirty="0" err="1">
                <a:latin typeface="Times New Roman" pitchFamily="18" charset="0"/>
                <a:cs typeface="Times New Roman" pitchFamily="18" charset="0"/>
              </a:rPr>
              <a:t>Rizwan</a:t>
            </a:r>
            <a:r>
              <a:rPr lang="en-US" dirty="0">
                <a:latin typeface="Times New Roman" pitchFamily="18" charset="0"/>
                <a:cs typeface="Times New Roman" pitchFamily="18" charset="0"/>
              </a:rPr>
              <a:t>, U. et al., (2017). Potential fluoride toxicity from oral medicaments: A review. </a:t>
            </a:r>
            <a:r>
              <a:rPr lang="en-US" i="1" dirty="0">
                <a:latin typeface="Times New Roman" pitchFamily="18" charset="0"/>
                <a:cs typeface="Times New Roman" pitchFamily="18" charset="0"/>
              </a:rPr>
              <a:t>Journal of Basic Medical Sciences.</a:t>
            </a:r>
            <a:r>
              <a:rPr lang="en-US" dirty="0">
                <a:latin typeface="Times New Roman" pitchFamily="18" charset="0"/>
                <a:cs typeface="Times New Roman" pitchFamily="18" charset="0"/>
              </a:rPr>
              <a:t> 20(8): 841-848</a:t>
            </a:r>
          </a:p>
          <a:p>
            <a:r>
              <a:rPr lang="en-US" dirty="0" err="1">
                <a:latin typeface="Times New Roman" pitchFamily="18" charset="0"/>
                <a:cs typeface="Times New Roman" pitchFamily="18" charset="0"/>
              </a:rPr>
              <a:t>Zohreh</a:t>
            </a:r>
            <a:r>
              <a:rPr lang="en-US" dirty="0">
                <a:latin typeface="Times New Roman" pitchFamily="18" charset="0"/>
                <a:cs typeface="Times New Roman" pitchFamily="18" charset="0"/>
              </a:rPr>
              <a:t>, K. et al., (2018). </a:t>
            </a:r>
            <a:r>
              <a:rPr lang="en-US" i="1" dirty="0">
                <a:latin typeface="Times New Roman" pitchFamily="18" charset="0"/>
                <a:cs typeface="Times New Roman" pitchFamily="18" charset="0"/>
              </a:rPr>
              <a:t>Impact of Drinking Water Fluoride on Human Thyroid Hormones: A Case- Control Study</a:t>
            </a:r>
            <a:r>
              <a:rPr lang="en-US" dirty="0">
                <a:latin typeface="Times New Roman" pitchFamily="18" charset="0"/>
                <a:cs typeface="Times New Roman" pitchFamily="18" charset="0"/>
              </a:rPr>
              <a:t>. 8: 2674. Retrieved on February 17, 2020 from </a:t>
            </a:r>
            <a:r>
              <a:rPr lang="en-US" u="sng" dirty="0">
                <a:latin typeface="Times New Roman" pitchFamily="18" charset="0"/>
                <a:cs typeface="Times New Roman" pitchFamily="18" charset="0"/>
                <a:hlinkClick r:id="rId2"/>
              </a:rPr>
              <a:t>https://www.ncbi.nlm.nih.gov/pmc/articles/PMC5805681/</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654</TotalTime>
  <Words>1979</Words>
  <Application>Microsoft Office PowerPoint</Application>
  <PresentationFormat>On-screen Show (4:3)</PresentationFormat>
  <Paragraphs>92</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Constantia</vt:lpstr>
      <vt:lpstr>Times New Roman</vt:lpstr>
      <vt:lpstr>Wingdings 2</vt:lpstr>
      <vt:lpstr>Flow</vt:lpstr>
      <vt:lpstr>PowerPoint Presentation</vt:lpstr>
      <vt:lpstr>Pros of Fluoride in Water</vt:lpstr>
      <vt:lpstr>Cons of Fluoride on Health</vt:lpstr>
      <vt:lpstr>Cons Continued</vt:lpstr>
      <vt:lpstr>Cons Continued</vt:lpstr>
      <vt:lpstr>Cons Continued</vt:lpstr>
      <vt:lpstr>Cons Continued</vt:lpstr>
      <vt:lpstr>Recommendations</vt:lpstr>
      <vt:lpstr>Peer Reviewed Article</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58</cp:revision>
  <dcterms:created xsi:type="dcterms:W3CDTF">2020-02-17T06:42:48Z</dcterms:created>
  <dcterms:modified xsi:type="dcterms:W3CDTF">2020-02-17T17:44:23Z</dcterms:modified>
</cp:coreProperties>
</file>