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58" r:id="rId9"/>
    <p:sldId id="264" r:id="rId10"/>
    <p:sldId id="265" r:id="rId11"/>
    <p:sldId id="267" r:id="rId12"/>
    <p:sldId id="266"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70" d="100"/>
          <a:sy n="70" d="100"/>
        </p:scale>
        <p:origin x="7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9DCE53-4620-4CDF-8BBF-18A53C37332A}"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178570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9DCE53-4620-4CDF-8BBF-18A53C37332A}"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1973766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9DCE53-4620-4CDF-8BBF-18A53C37332A}"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3168011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9DCE53-4620-4CDF-8BBF-18A53C37332A}"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43342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9DCE53-4620-4CDF-8BBF-18A53C37332A}"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23137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9DCE53-4620-4CDF-8BBF-18A53C37332A}" type="datetimeFigureOut">
              <a:rPr lang="en-US" smtClean="0"/>
              <a:t>4/1/2021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887654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9DCE53-4620-4CDF-8BBF-18A53C37332A}" type="datetimeFigureOut">
              <a:rPr lang="en-US" smtClean="0"/>
              <a:t>4/1/2021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458535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9DCE53-4620-4CDF-8BBF-18A53C37332A}"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3820516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9DCE53-4620-4CDF-8BBF-18A53C37332A}"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234712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69DCE53-4620-4CDF-8BBF-18A53C37332A}"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4109313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9DCE53-4620-4CDF-8BBF-18A53C37332A}"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239827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9DCE53-4620-4CDF-8BBF-18A53C37332A}"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124349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9DCE53-4620-4CDF-8BBF-18A53C37332A}" type="datetimeFigureOut">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328433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69DCE53-4620-4CDF-8BBF-18A53C37332A}" type="datetimeFigureOut">
              <a:rPr lang="en-US" smtClean="0"/>
              <a:t>4/1/2021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23185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69DCE53-4620-4CDF-8BBF-18A53C37332A}" type="datetimeFigureOut">
              <a:rPr lang="en-US" smtClean="0"/>
              <a:t>4/1/2021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415922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69DCE53-4620-4CDF-8BBF-18A53C37332A}" type="datetimeFigureOut">
              <a:rPr lang="en-US" smtClean="0"/>
              <a:t>4/1/2021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298458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9DCE53-4620-4CDF-8BBF-18A53C37332A}"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317738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69DCE53-4620-4CDF-8BBF-18A53C37332A}" type="datetimeFigureOut">
              <a:rPr lang="en-US" smtClean="0"/>
              <a:t>4/1/2021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7D25486-7E60-43FC-AB92-1B5EBEDA35EA}" type="slidenum">
              <a:rPr lang="en-US" smtClean="0"/>
              <a:t>‹#›</a:t>
            </a:fld>
            <a:endParaRPr lang="en-US"/>
          </a:p>
        </p:txBody>
      </p:sp>
    </p:spTree>
    <p:extLst>
      <p:ext uri="{BB962C8B-B14F-4D97-AF65-F5344CB8AC3E}">
        <p14:creationId xmlns:p14="http://schemas.microsoft.com/office/powerpoint/2010/main" val="24893522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oakland.edu/budget/budget-monitoring/#:~:text=Budget%20monitoring%20process,involved%20in%20resolving%20outstanding%20issues" TargetMode="External"/><Relationship Id="rId3" Type="http://schemas.openxmlformats.org/officeDocument/2006/relationships/hyperlink" Target="https://www.promotionproducts.com.au/promotional-articles/Expand-Your-Marketing-with-Promotional-Sunscreen/" TargetMode="External"/><Relationship Id="rId7" Type="http://schemas.openxmlformats.org/officeDocument/2006/relationships/hyperlink" Target="https://moneyning.com/shopping-smart/does-a-higher-price-always-mean-higher-quality/" TargetMode="External"/><Relationship Id="rId2" Type="http://schemas.openxmlformats.org/officeDocument/2006/relationships/hyperlink" Target="https://www.entrepreneur.com/article/299335" TargetMode="External"/><Relationship Id="rId1" Type="http://schemas.openxmlformats.org/officeDocument/2006/relationships/slideLayout" Target="../slideLayouts/slideLayout2.xml"/><Relationship Id="rId6" Type="http://schemas.openxmlformats.org/officeDocument/2006/relationships/hyperlink" Target="https://www.unleashedsoftware.com/blog/discount-pricing-strategy-explained" TargetMode="External"/><Relationship Id="rId5" Type="http://schemas.openxmlformats.org/officeDocument/2006/relationships/hyperlink" Target="https://www.frog-dog.com/magazine/adjust-price-product-service" TargetMode="External"/><Relationship Id="rId4" Type="http://schemas.openxmlformats.org/officeDocument/2006/relationships/hyperlink" Target="https://www.evinex.com/promotion-strategy/#promotion-strategy-fundamental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2C0650-7902-4F28-93F3-99092ADA8FAC}"/>
              </a:ext>
            </a:extLst>
          </p:cNvPr>
          <p:cNvSpPr>
            <a:spLocks noGrp="1"/>
          </p:cNvSpPr>
          <p:nvPr>
            <p:ph type="ctrTitle"/>
          </p:nvPr>
        </p:nvSpPr>
        <p:spPr>
          <a:xfrm>
            <a:off x="1683171" y="-812051"/>
            <a:ext cx="8825658" cy="3051415"/>
          </a:xfrm>
        </p:spPr>
        <p:txBody>
          <a:bodyPr/>
          <a:lstStyle/>
          <a:p>
            <a:r>
              <a:rPr lang="en-US" dirty="0">
                <a:latin typeface="Times New Roman" panose="02020603050405020304" pitchFamily="18" charset="0"/>
                <a:cs typeface="Times New Roman" panose="02020603050405020304" pitchFamily="18" charset="0"/>
              </a:rPr>
              <a:t>Sunscreen Body Spray and Lotion</a:t>
            </a:r>
          </a:p>
        </p:txBody>
      </p:sp>
      <p:sp>
        <p:nvSpPr>
          <p:cNvPr id="3" name="Subtitle 2">
            <a:extLst>
              <a:ext uri="{FF2B5EF4-FFF2-40B4-BE49-F238E27FC236}">
                <a16:creationId xmlns:a16="http://schemas.microsoft.com/office/drawing/2014/main" xmlns="" id="{D1404876-51BC-4E98-83D6-2AB5A63F608E}"/>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xmlns="" id="{36FF5518-A8A5-469A-8779-DE6DC1272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174" y="2239364"/>
            <a:ext cx="6052740" cy="4432305"/>
          </a:xfrm>
          <a:prstGeom prst="rect">
            <a:avLst/>
          </a:prstGeom>
        </p:spPr>
      </p:pic>
    </p:spTree>
    <p:extLst>
      <p:ext uri="{BB962C8B-B14F-4D97-AF65-F5344CB8AC3E}">
        <p14:creationId xmlns:p14="http://schemas.microsoft.com/office/powerpoint/2010/main" val="214988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14BCA6-8726-4CAF-87AC-3E24E94661AD}"/>
              </a:ext>
            </a:extLst>
          </p:cNvPr>
          <p:cNvSpPr>
            <a:spLocks noGrp="1"/>
          </p:cNvSpPr>
          <p:nvPr>
            <p:ph type="title"/>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B</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udget schedule and monitoring,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r>
            <a:br>
              <a:rPr lang="en-US" sz="1800" b="1" dirty="0">
                <a:effectLst/>
                <a:latin typeface="Times New Roman" panose="02020603050405020304" pitchFamily="18" charset="0"/>
                <a:ea typeface="Calibri" panose="020F0502020204030204" pitchFamily="34"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F00BD5D-F6A6-49E1-A8BB-5A061AB193FD}"/>
              </a:ext>
            </a:extLst>
          </p:cNvPr>
          <p:cNvSpPr>
            <a:spLocks noGrp="1"/>
          </p:cNvSpPr>
          <p:nvPr>
            <p:ph idx="1"/>
          </p:nvPr>
        </p:nvSpPr>
        <p:spPr>
          <a:xfrm>
            <a:off x="645130" y="1853248"/>
            <a:ext cx="9404723" cy="5004752"/>
          </a:xfrm>
        </p:spPr>
        <p:txBody>
          <a:bodyPr>
            <a:normAutofit/>
          </a:bodyPr>
          <a:lstStyle/>
          <a:p>
            <a:pPr marL="0" marR="0">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company will also be able to know the outlets that sell such products and those that sell very little. This way they may decide to shut down the outlet and reopen them in a different place where the product is mostly bought.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001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9801B-B9A3-4045-AC5D-215FFF271B6E}"/>
              </a:ext>
            </a:extLst>
          </p:cNvPr>
          <p:cNvSpPr>
            <a:spLocks noGrp="1"/>
          </p:cNvSpPr>
          <p:nvPr>
            <p:ph type="title"/>
          </p:nvPr>
        </p:nvSpPr>
        <p:spPr/>
        <p:txBody>
          <a:bodyPr/>
          <a:lstStyle/>
          <a:p>
            <a:r>
              <a:rPr lang="en-US" b="1" dirty="0"/>
              <a:t>Target Market</a:t>
            </a:r>
            <a:endParaRPr lang="en-US" dirty="0"/>
          </a:p>
        </p:txBody>
      </p:sp>
      <p:sp>
        <p:nvSpPr>
          <p:cNvPr id="3" name="Content Placeholder 2">
            <a:extLst>
              <a:ext uri="{FF2B5EF4-FFF2-40B4-BE49-F238E27FC236}">
                <a16:creationId xmlns:a16="http://schemas.microsoft.com/office/drawing/2014/main" xmlns="" id="{DB1F0607-D48A-409B-BAFB-241A734C13FD}"/>
              </a:ext>
            </a:extLst>
          </p:cNvPr>
          <p:cNvSpPr>
            <a:spLocks noGrp="1"/>
          </p:cNvSpPr>
          <p:nvPr>
            <p:ph idx="1"/>
          </p:nvPr>
        </p:nvSpPr>
        <p:spPr/>
        <p:txBody>
          <a:bodyPr>
            <a:normAutofit lnSpcReduction="10000"/>
          </a:bodyPr>
          <a:lstStyle/>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 product can be used generally by everyone irrespective of their age or gender, therefore, all public means of advertisements can be used. For example, using posters and billboard and also through television adverts.</a:t>
            </a: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This action help to attract the customers. the adverts should consist of the name of the product, price etc.</a:t>
            </a:r>
          </a:p>
          <a:p>
            <a:pPr marL="0" indent="0" algn="just">
              <a:buNone/>
            </a:pPr>
            <a:r>
              <a:rPr lang="en-US" dirty="0">
                <a:solidFill>
                  <a:srgbClr val="00B0F0"/>
                </a:solidFill>
                <a:latin typeface="Times New Roman" panose="02020603050405020304" pitchFamily="18" charset="0"/>
                <a:cs typeface="Times New Roman" panose="02020603050405020304" pitchFamily="18" charset="0"/>
              </a:rPr>
              <a:t>															(Adams, 2017)</a:t>
            </a:r>
          </a:p>
        </p:txBody>
      </p:sp>
    </p:spTree>
    <p:extLst>
      <p:ext uri="{BB962C8B-B14F-4D97-AF65-F5344CB8AC3E}">
        <p14:creationId xmlns:p14="http://schemas.microsoft.com/office/powerpoint/2010/main" val="551214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F795E4-9B1F-49C3-842A-C9CFB105DC71}"/>
              </a:ext>
            </a:extLst>
          </p:cNvPr>
          <p:cNvSpPr>
            <a:spLocks noGrp="1"/>
          </p:cNvSpPr>
          <p:nvPr>
            <p:ph type="title"/>
          </p:nvPr>
        </p:nvSpPr>
        <p:spPr/>
        <p:txBody>
          <a:bodyPr/>
          <a:lstStyle/>
          <a:p>
            <a:r>
              <a:rPr lang="en-US" b="1" dirty="0"/>
              <a:t>		Marketing Mix</a:t>
            </a:r>
            <a:endParaRPr lang="en-US" dirty="0"/>
          </a:p>
        </p:txBody>
      </p:sp>
      <p:sp>
        <p:nvSpPr>
          <p:cNvPr id="3" name="Content Placeholder 2">
            <a:extLst>
              <a:ext uri="{FF2B5EF4-FFF2-40B4-BE49-F238E27FC236}">
                <a16:creationId xmlns:a16="http://schemas.microsoft.com/office/drawing/2014/main" xmlns="" id="{FDAEE638-14BD-447B-AB3A-3FCB9D9B2140}"/>
              </a:ext>
            </a:extLst>
          </p:cNvPr>
          <p:cNvSpPr>
            <a:spLocks noGrp="1"/>
          </p:cNvSpPr>
          <p:nvPr>
            <p:ph idx="1"/>
          </p:nvPr>
        </p:nvSpPr>
        <p:spPr>
          <a:xfrm>
            <a:off x="646111" y="1424978"/>
            <a:ext cx="11306462" cy="5004752"/>
          </a:xfrm>
        </p:spPr>
        <p:txBody>
          <a:bodyPr>
            <a:normAutofit/>
          </a:bodyPr>
          <a:lstStyle/>
          <a:p>
            <a:pPr marL="0" marR="0">
              <a:lnSpc>
                <a:spcPct val="120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Advertising is the commonly used strategy of selling their products. Through advertisement, the companies can adverse their products. Advertising involves telling people about the product, for example, mentioning why someone should choose their products and also the services they offer.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solidFill>
                  <a:srgbClr val="00B0F0"/>
                </a:solidFill>
                <a:latin typeface="Times New Roman" panose="02020603050405020304" pitchFamily="18" charset="0"/>
                <a:cs typeface="Times New Roman" panose="02020603050405020304" pitchFamily="18" charset="0"/>
              </a:rPr>
              <a:t>										</a:t>
            </a:r>
          </a:p>
          <a:p>
            <a:pPr marL="0" indent="0" algn="just">
              <a:buNone/>
            </a:pPr>
            <a:endParaRPr lang="en-US" dirty="0">
              <a:solidFill>
                <a:srgbClr val="00B0F0"/>
              </a:solidFill>
              <a:latin typeface="Times New Roman" panose="02020603050405020304" pitchFamily="18" charset="0"/>
              <a:cs typeface="Times New Roman" panose="02020603050405020304" pitchFamily="18" charset="0"/>
            </a:endParaRPr>
          </a:p>
          <a:p>
            <a:pPr marL="0" indent="0" algn="just">
              <a:buNone/>
            </a:pPr>
            <a:r>
              <a:rPr lang="en-US" dirty="0">
                <a:solidFill>
                  <a:srgbClr val="00B0F0"/>
                </a:solidFill>
                <a:latin typeface="Times New Roman" panose="02020603050405020304" pitchFamily="18" charset="0"/>
                <a:cs typeface="Times New Roman" panose="02020603050405020304" pitchFamily="18" charset="0"/>
              </a:rPr>
              <a:t>															</a:t>
            </a:r>
          </a:p>
          <a:p>
            <a:pPr marL="0" indent="0" algn="just">
              <a:buNone/>
            </a:pPr>
            <a:r>
              <a:rPr lang="en-US" dirty="0">
                <a:solidFill>
                  <a:srgbClr val="00B0F0"/>
                </a:solidFill>
                <a:latin typeface="Times New Roman" panose="02020603050405020304" pitchFamily="18" charset="0"/>
                <a:cs typeface="Times New Roman" panose="02020603050405020304" pitchFamily="18" charset="0"/>
              </a:rPr>
              <a:t>															(Australian Promotional Products, 2021)</a:t>
            </a:r>
          </a:p>
        </p:txBody>
      </p:sp>
      <p:pic>
        <p:nvPicPr>
          <p:cNvPr id="5" name="Picture 4">
            <a:extLst>
              <a:ext uri="{FF2B5EF4-FFF2-40B4-BE49-F238E27FC236}">
                <a16:creationId xmlns:a16="http://schemas.microsoft.com/office/drawing/2014/main" xmlns="" id="{A1449683-7227-4A25-AC12-EC8A96AA4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83" y="4481848"/>
            <a:ext cx="5520140" cy="2517820"/>
          </a:xfrm>
          <a:prstGeom prst="rect">
            <a:avLst/>
          </a:prstGeom>
        </p:spPr>
      </p:pic>
    </p:spTree>
    <p:extLst>
      <p:ext uri="{BB962C8B-B14F-4D97-AF65-F5344CB8AC3E}">
        <p14:creationId xmlns:p14="http://schemas.microsoft.com/office/powerpoint/2010/main" val="159543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2192CD-7500-4D23-A056-6FAF7E3B0EFE}"/>
              </a:ext>
            </a:extLst>
          </p:cNvPr>
          <p:cNvSpPr>
            <a:spLocks noGrp="1"/>
          </p:cNvSpPr>
          <p:nvPr>
            <p:ph type="title"/>
          </p:nvPr>
        </p:nvSpPr>
        <p:spPr/>
        <p:txBody>
          <a:bodyPr/>
          <a:lstStyle/>
          <a:p>
            <a:r>
              <a:rPr lang="en-US" b="1" dirty="0"/>
              <a:t>		Marketing and promotion</a:t>
            </a:r>
            <a:endParaRPr lang="en-US" dirty="0"/>
          </a:p>
        </p:txBody>
      </p:sp>
      <p:sp>
        <p:nvSpPr>
          <p:cNvPr id="3" name="Content Placeholder 2">
            <a:extLst>
              <a:ext uri="{FF2B5EF4-FFF2-40B4-BE49-F238E27FC236}">
                <a16:creationId xmlns:a16="http://schemas.microsoft.com/office/drawing/2014/main" xmlns="" id="{5160AA7A-0F14-419D-B7D4-D7EEF8E59A57}"/>
              </a:ext>
            </a:extLst>
          </p:cNvPr>
          <p:cNvSpPr>
            <a:spLocks noGrp="1"/>
          </p:cNvSpPr>
          <p:nvPr>
            <p:ph idx="1"/>
          </p:nvPr>
        </p:nvSpPr>
        <p:spPr>
          <a:xfrm>
            <a:off x="646111" y="1705188"/>
            <a:ext cx="11112300" cy="5152812"/>
          </a:xfrm>
        </p:spPr>
        <p:txBody>
          <a:bodyPr>
            <a:normAutofit/>
          </a:bodyPr>
          <a:lstStyle/>
          <a:p>
            <a:pPr algn="just"/>
            <a:r>
              <a:rPr lang="en-US" sz="3200" dirty="0">
                <a:latin typeface="Times New Roman" panose="02020603050405020304" pitchFamily="18" charset="0"/>
                <a:cs typeface="Times New Roman" panose="02020603050405020304" pitchFamily="18" charset="0"/>
              </a:rPr>
              <a:t>Another advertising method is through, use of leaflets or radio. Also, as mentioned before, it depends with customers. leaflets cannot be used to advertise the sunscreen products to the old.</a:t>
            </a:r>
          </a:p>
          <a:p>
            <a:pPr algn="just"/>
            <a:r>
              <a:rPr lang="en-US" sz="3200" dirty="0">
                <a:latin typeface="Times New Roman" panose="02020603050405020304" pitchFamily="18" charset="0"/>
                <a:cs typeface="Times New Roman" panose="02020603050405020304" pitchFamily="18" charset="0"/>
              </a:rPr>
              <a:t>Also, one cannot advertise their sunscreen products to youth and teens through the radio. Therefore knowing the audience provides the good way of promoting the products. </a:t>
            </a:r>
          </a:p>
          <a:p>
            <a:pPr marL="0" indent="0" algn="just">
              <a:buNone/>
            </a:pPr>
            <a:r>
              <a:rPr lang="en-US" sz="2200" dirty="0">
                <a:solidFill>
                  <a:srgbClr val="00B0F0"/>
                </a:solidFill>
                <a:latin typeface="Times New Roman" panose="02020603050405020304" pitchFamily="18" charset="0"/>
                <a:cs typeface="Times New Roman" panose="02020603050405020304" pitchFamily="18" charset="0"/>
              </a:rPr>
              <a:t>															</a:t>
            </a:r>
          </a:p>
          <a:p>
            <a:pPr marL="0" indent="0" algn="just">
              <a:buNone/>
            </a:pPr>
            <a:r>
              <a:rPr lang="en-US" sz="2200" dirty="0">
                <a:solidFill>
                  <a:srgbClr val="00B0F0"/>
                </a:solidFill>
                <a:latin typeface="Times New Roman" panose="02020603050405020304" pitchFamily="18" charset="0"/>
                <a:cs typeface="Times New Roman" panose="02020603050405020304" pitchFamily="18" charset="0"/>
              </a:rPr>
              <a:t>	</a:t>
            </a:r>
          </a:p>
          <a:p>
            <a:pPr marL="0" indent="0" algn="just">
              <a:buNone/>
            </a:pPr>
            <a:endParaRPr lang="en-US" sz="2200" dirty="0">
              <a:solidFill>
                <a:srgbClr val="00B0F0"/>
              </a:solidFill>
              <a:latin typeface="Times New Roman" panose="02020603050405020304" pitchFamily="18" charset="0"/>
              <a:cs typeface="Times New Roman" panose="02020603050405020304" pitchFamily="18" charset="0"/>
            </a:endParaRPr>
          </a:p>
          <a:p>
            <a:pPr marL="0" indent="0" algn="just">
              <a:buNone/>
            </a:pPr>
            <a:r>
              <a:rPr lang="en-US" sz="2200" dirty="0">
                <a:solidFill>
                  <a:srgbClr val="00B0F0"/>
                </a:solidFill>
                <a:latin typeface="Times New Roman" panose="02020603050405020304" pitchFamily="18" charset="0"/>
                <a:cs typeface="Times New Roman" panose="02020603050405020304" pitchFamily="18" charset="0"/>
              </a:rPr>
              <a:t>																			(Melanie, 2017)</a:t>
            </a:r>
          </a:p>
        </p:txBody>
      </p:sp>
      <p:pic>
        <p:nvPicPr>
          <p:cNvPr id="5" name="Picture 4">
            <a:extLst>
              <a:ext uri="{FF2B5EF4-FFF2-40B4-BE49-F238E27FC236}">
                <a16:creationId xmlns:a16="http://schemas.microsoft.com/office/drawing/2014/main" xmlns="" id="{DD025194-48E9-4F4D-805C-196F64184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93" y="4790941"/>
            <a:ext cx="4846347" cy="2067059"/>
          </a:xfrm>
          <a:prstGeom prst="rect">
            <a:avLst/>
          </a:prstGeom>
        </p:spPr>
      </p:pic>
      <p:pic>
        <p:nvPicPr>
          <p:cNvPr id="7" name="Picture 6">
            <a:extLst>
              <a:ext uri="{FF2B5EF4-FFF2-40B4-BE49-F238E27FC236}">
                <a16:creationId xmlns:a16="http://schemas.microsoft.com/office/drawing/2014/main" xmlns="" id="{2B4246C0-CDAB-480A-9568-0AECFB0F9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123" y="4790940"/>
            <a:ext cx="4185812" cy="2067059"/>
          </a:xfrm>
          <a:prstGeom prst="rect">
            <a:avLst/>
          </a:prstGeom>
        </p:spPr>
      </p:pic>
    </p:spTree>
    <p:extLst>
      <p:ext uri="{BB962C8B-B14F-4D97-AF65-F5344CB8AC3E}">
        <p14:creationId xmlns:p14="http://schemas.microsoft.com/office/powerpoint/2010/main" val="15369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47D3A-A2A3-4D49-982C-0F00EB4EE5D2}"/>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Appendix</a:t>
            </a:r>
          </a:p>
        </p:txBody>
      </p:sp>
      <p:sp>
        <p:nvSpPr>
          <p:cNvPr id="3" name="Content Placeholder 2">
            <a:extLst>
              <a:ext uri="{FF2B5EF4-FFF2-40B4-BE49-F238E27FC236}">
                <a16:creationId xmlns:a16="http://schemas.microsoft.com/office/drawing/2014/main" xmlns="" id="{AB5F48E0-A07D-4351-90E8-0CA58256B65B}"/>
              </a:ext>
            </a:extLst>
          </p:cNvPr>
          <p:cNvSpPr>
            <a:spLocks noGrp="1"/>
          </p:cNvSpPr>
          <p:nvPr>
            <p:ph idx="1"/>
          </p:nvPr>
        </p:nvSpPr>
        <p:spPr>
          <a:xfrm>
            <a:off x="1103312" y="1853248"/>
            <a:ext cx="8946541" cy="4395151"/>
          </a:xfrm>
        </p:spPr>
        <p:txBody>
          <a:bodyPr>
            <a:noAutofit/>
          </a:bodyPr>
          <a:lstStyle/>
          <a:p>
            <a:pPr marL="0" marR="0">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presentation slides have mentioned discussed the sunscreen product and why one should purchase the product. I have also given several reasons for the difference in the product price.</a:t>
            </a:r>
          </a:p>
          <a:p>
            <a:pPr marL="0" marR="0">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This presentation has also covered several methods of promoting the product which includes an advertisement. In which the methods are different to different groups of people.</a:t>
            </a:r>
          </a:p>
        </p:txBody>
      </p:sp>
    </p:spTree>
    <p:extLst>
      <p:ext uri="{BB962C8B-B14F-4D97-AF65-F5344CB8AC3E}">
        <p14:creationId xmlns:p14="http://schemas.microsoft.com/office/powerpoint/2010/main" val="548915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915183-D686-4DEA-BC09-C874871990DC}"/>
              </a:ext>
            </a:extLst>
          </p:cNvPr>
          <p:cNvSpPr>
            <a:spLocks noGrp="1"/>
          </p:cNvSpPr>
          <p:nvPr>
            <p:ph type="title"/>
          </p:nvPr>
        </p:nvSpPr>
        <p:spPr/>
        <p:txBody>
          <a:bodyPr/>
          <a:lstStyle/>
          <a:p>
            <a:r>
              <a:rPr lang="en-US" sz="4400" b="0" i="0" dirty="0">
                <a:solidFill>
                  <a:srgbClr val="000000"/>
                </a:solidFill>
                <a:effectLst/>
                <a:latin typeface="Calibri" panose="020F0502020204030204" pitchFamily="34" charset="0"/>
              </a:rPr>
              <a:t>References</a:t>
            </a:r>
            <a:endParaRPr lang="en-US" dirty="0"/>
          </a:p>
        </p:txBody>
      </p:sp>
      <p:sp>
        <p:nvSpPr>
          <p:cNvPr id="3" name="Content Placeholder 2">
            <a:extLst>
              <a:ext uri="{FF2B5EF4-FFF2-40B4-BE49-F238E27FC236}">
                <a16:creationId xmlns:a16="http://schemas.microsoft.com/office/drawing/2014/main" xmlns="" id="{4E448103-B6F6-4FF9-A3F6-2BF23E2651FD}"/>
              </a:ext>
            </a:extLst>
          </p:cNvPr>
          <p:cNvSpPr>
            <a:spLocks noGrp="1"/>
          </p:cNvSpPr>
          <p:nvPr>
            <p:ph idx="1"/>
          </p:nvPr>
        </p:nvSpPr>
        <p:spPr>
          <a:xfrm>
            <a:off x="182880" y="1378039"/>
            <a:ext cx="12009120" cy="6234341"/>
          </a:xfrm>
        </p:spPr>
        <p:txBody>
          <a:bodyPr>
            <a:normAutofit fontScale="32500" lnSpcReduction="20000"/>
          </a:bodyPr>
          <a:lstStyle/>
          <a:p>
            <a:pPr marL="0" indent="-457200">
              <a:lnSpc>
                <a:spcPct val="220000"/>
              </a:lnSpc>
              <a:buNone/>
            </a:pPr>
            <a:r>
              <a:rPr lang="en-US" sz="4300" b="0" i="0" dirty="0">
                <a:solidFill>
                  <a:srgbClr val="000000"/>
                </a:solidFill>
                <a:effectLst/>
                <a:latin typeface="Times New Roman" panose="02020603050405020304" pitchFamily="18" charset="0"/>
                <a:cs typeface="Times New Roman" panose="02020603050405020304" pitchFamily="18" charset="0"/>
              </a:rPr>
              <a:t>Adams, R. (2017). </a:t>
            </a:r>
            <a:r>
              <a:rPr lang="en-US" sz="4300" b="0" i="1" dirty="0">
                <a:solidFill>
                  <a:srgbClr val="000000"/>
                </a:solidFill>
                <a:effectLst/>
                <a:latin typeface="Times New Roman" panose="02020603050405020304" pitchFamily="18" charset="0"/>
                <a:cs typeface="Times New Roman" panose="02020603050405020304" pitchFamily="18" charset="0"/>
              </a:rPr>
              <a:t>10 marketing strategies to fuel your business growth</a:t>
            </a:r>
            <a:r>
              <a:rPr lang="en-US" sz="4300" b="0" i="0" dirty="0">
                <a:solidFill>
                  <a:srgbClr val="000000"/>
                </a:solidFill>
                <a:effectLst/>
                <a:latin typeface="Times New Roman" panose="02020603050405020304" pitchFamily="18" charset="0"/>
                <a:cs typeface="Times New Roman" panose="02020603050405020304" pitchFamily="18" charset="0"/>
              </a:rPr>
              <a:t>. Entrepreneur. </a:t>
            </a:r>
            <a:r>
              <a:rPr lang="en-US" sz="4300" b="0" i="0" u="none" strike="noStrike" dirty="0">
                <a:solidFill>
                  <a:srgbClr val="000000"/>
                </a:solidFill>
                <a:effectLst/>
                <a:latin typeface="Times New Roman" panose="02020603050405020304" pitchFamily="18" charset="0"/>
                <a:cs typeface="Times New Roman" panose="02020603050405020304" pitchFamily="18" charset="0"/>
                <a:hlinkClick r:id="rId2"/>
              </a:rPr>
              <a:t>https://www.entrepreneur.com/article/299335</a:t>
            </a:r>
            <a:endParaRPr lang="en-US" sz="4300" b="0" i="0" dirty="0">
              <a:solidFill>
                <a:srgbClr val="000000"/>
              </a:solidFill>
              <a:effectLst/>
              <a:latin typeface="Times New Roman" panose="02020603050405020304" pitchFamily="18" charset="0"/>
              <a:cs typeface="Times New Roman" panose="02020603050405020304" pitchFamily="18" charset="0"/>
            </a:endParaRPr>
          </a:p>
          <a:p>
            <a:pPr marL="0" indent="-457200">
              <a:lnSpc>
                <a:spcPct val="220000"/>
              </a:lnSpc>
              <a:buNone/>
            </a:pPr>
            <a:r>
              <a:rPr lang="en-US" sz="4300" b="0" i="0" dirty="0">
                <a:solidFill>
                  <a:srgbClr val="000000"/>
                </a:solidFill>
                <a:effectLst/>
                <a:latin typeface="Times New Roman" panose="02020603050405020304" pitchFamily="18" charset="0"/>
                <a:cs typeface="Times New Roman" panose="02020603050405020304" pitchFamily="18" charset="0"/>
              </a:rPr>
              <a:t>Australian </a:t>
            </a:r>
            <a:r>
              <a:rPr lang="en-US" sz="4300" b="0" i="0" dirty="0" err="1">
                <a:solidFill>
                  <a:srgbClr val="000000"/>
                </a:solidFill>
                <a:effectLst/>
                <a:latin typeface="Times New Roman" panose="02020603050405020304" pitchFamily="18" charset="0"/>
                <a:cs typeface="Times New Roman" panose="02020603050405020304" pitchFamily="18" charset="0"/>
              </a:rPr>
              <a:t>Promotionl</a:t>
            </a:r>
            <a:r>
              <a:rPr lang="en-US" sz="4300" b="0" i="0" dirty="0">
                <a:solidFill>
                  <a:srgbClr val="000000"/>
                </a:solidFill>
                <a:effectLst/>
                <a:latin typeface="Times New Roman" panose="02020603050405020304" pitchFamily="18" charset="0"/>
                <a:cs typeface="Times New Roman" panose="02020603050405020304" pitchFamily="18" charset="0"/>
              </a:rPr>
              <a:t> Products. (n.d.). </a:t>
            </a:r>
            <a:r>
              <a:rPr lang="en-US" sz="4300" b="0" i="1" dirty="0">
                <a:solidFill>
                  <a:srgbClr val="000000"/>
                </a:solidFill>
                <a:effectLst/>
                <a:latin typeface="Times New Roman" panose="02020603050405020304" pitchFamily="18" charset="0"/>
                <a:cs typeface="Times New Roman" panose="02020603050405020304" pitchFamily="18" charset="0"/>
              </a:rPr>
              <a:t>Expand your marketing with promotional sunscreen</a:t>
            </a:r>
            <a:r>
              <a:rPr lang="en-US" sz="4300" b="0" i="0" dirty="0">
                <a:solidFill>
                  <a:srgbClr val="000000"/>
                </a:solidFill>
                <a:effectLst/>
                <a:latin typeface="Times New Roman" panose="02020603050405020304" pitchFamily="18" charset="0"/>
                <a:cs typeface="Times New Roman" panose="02020603050405020304" pitchFamily="18" charset="0"/>
              </a:rPr>
              <a:t>. Promotional Products – Gifts and Giveaways: Promotion Products Australia. </a:t>
            </a:r>
            <a:r>
              <a:rPr lang="en-US" sz="4300" b="0" i="0" u="none" strike="noStrike" dirty="0">
                <a:solidFill>
                  <a:srgbClr val="000000"/>
                </a:solidFill>
                <a:effectLst/>
                <a:latin typeface="Times New Roman" panose="02020603050405020304" pitchFamily="18" charset="0"/>
                <a:cs typeface="Times New Roman" panose="02020603050405020304" pitchFamily="18" charset="0"/>
                <a:hlinkClick r:id="rId3"/>
              </a:rPr>
              <a:t>https://www.promotionproducts.com.au/promotional-articles/Expand-Your-Marketing-with-Promotional-Sunscreen/</a:t>
            </a:r>
            <a:endParaRPr lang="en-US" sz="4300" b="0" i="0" dirty="0">
              <a:solidFill>
                <a:srgbClr val="000000"/>
              </a:solidFill>
              <a:effectLst/>
              <a:latin typeface="Times New Roman" panose="02020603050405020304" pitchFamily="18" charset="0"/>
              <a:cs typeface="Times New Roman" panose="02020603050405020304" pitchFamily="18" charset="0"/>
            </a:endParaRPr>
          </a:p>
          <a:p>
            <a:pPr marL="0" indent="-457200">
              <a:lnSpc>
                <a:spcPct val="220000"/>
              </a:lnSpc>
              <a:buNone/>
            </a:pPr>
            <a:r>
              <a:rPr lang="en-US" sz="4300" b="0" i="0" dirty="0">
                <a:solidFill>
                  <a:srgbClr val="000000"/>
                </a:solidFill>
                <a:effectLst/>
                <a:latin typeface="Times New Roman" panose="02020603050405020304" pitchFamily="18" charset="0"/>
                <a:cs typeface="Times New Roman" panose="02020603050405020304" pitchFamily="18" charset="0"/>
              </a:rPr>
              <a:t>Dean, B. (2020). </a:t>
            </a:r>
            <a:r>
              <a:rPr lang="en-US" sz="4300" b="0" i="1" dirty="0">
                <a:solidFill>
                  <a:srgbClr val="000000"/>
                </a:solidFill>
                <a:effectLst/>
                <a:latin typeface="Times New Roman" panose="02020603050405020304" pitchFamily="18" charset="0"/>
                <a:cs typeface="Times New Roman" panose="02020603050405020304" pitchFamily="18" charset="0"/>
              </a:rPr>
              <a:t>Promotion strategy: How to promote your business [2020]</a:t>
            </a:r>
            <a:r>
              <a:rPr lang="en-US" sz="4300" b="0" i="0" dirty="0">
                <a:solidFill>
                  <a:srgbClr val="000000"/>
                </a:solidFill>
                <a:effectLst/>
                <a:latin typeface="Times New Roman" panose="02020603050405020304" pitchFamily="18" charset="0"/>
                <a:cs typeface="Times New Roman" panose="02020603050405020304" pitchFamily="18" charset="0"/>
              </a:rPr>
              <a:t>. </a:t>
            </a:r>
            <a:r>
              <a:rPr lang="en-US" sz="4300" b="0" i="0" dirty="0" err="1">
                <a:solidFill>
                  <a:srgbClr val="000000"/>
                </a:solidFill>
                <a:effectLst/>
                <a:latin typeface="Times New Roman" panose="02020603050405020304" pitchFamily="18" charset="0"/>
                <a:cs typeface="Times New Roman" panose="02020603050405020304" pitchFamily="18" charset="0"/>
              </a:rPr>
              <a:t>Evinex</a:t>
            </a:r>
            <a:r>
              <a:rPr lang="en-US" sz="4300" b="0" i="0" dirty="0">
                <a:solidFill>
                  <a:srgbClr val="000000"/>
                </a:solidFill>
                <a:effectLst/>
                <a:latin typeface="Times New Roman" panose="02020603050405020304" pitchFamily="18" charset="0"/>
                <a:cs typeface="Times New Roman" panose="02020603050405020304" pitchFamily="18" charset="0"/>
              </a:rPr>
              <a:t> Digital Marketing Agency. </a:t>
            </a:r>
            <a:r>
              <a:rPr lang="en-US" sz="4300" b="0" i="0" u="none" strike="noStrike" dirty="0">
                <a:solidFill>
                  <a:srgbClr val="000000"/>
                </a:solidFill>
                <a:effectLst/>
                <a:latin typeface="Times New Roman" panose="02020603050405020304" pitchFamily="18" charset="0"/>
                <a:cs typeface="Times New Roman" panose="02020603050405020304" pitchFamily="18" charset="0"/>
                <a:hlinkClick r:id="rId4"/>
              </a:rPr>
              <a:t>https://www.evinex.com/promotion-strategy/#promotion-strategy-fundamentals</a:t>
            </a:r>
            <a:endParaRPr lang="en-US" sz="4300" b="0" i="0" dirty="0">
              <a:solidFill>
                <a:srgbClr val="000000"/>
              </a:solidFill>
              <a:effectLst/>
              <a:latin typeface="Times New Roman" panose="02020603050405020304" pitchFamily="18" charset="0"/>
              <a:cs typeface="Times New Roman" panose="02020603050405020304" pitchFamily="18" charset="0"/>
            </a:endParaRPr>
          </a:p>
          <a:p>
            <a:pPr marL="0" indent="-457200">
              <a:lnSpc>
                <a:spcPct val="220000"/>
              </a:lnSpc>
              <a:buNone/>
            </a:pPr>
            <a:r>
              <a:rPr lang="en-US" sz="4300" b="0" i="0" dirty="0">
                <a:solidFill>
                  <a:srgbClr val="000000"/>
                </a:solidFill>
                <a:effectLst/>
                <a:latin typeface="Times New Roman" panose="02020603050405020304" pitchFamily="18" charset="0"/>
                <a:cs typeface="Times New Roman" panose="02020603050405020304" pitchFamily="18" charset="0"/>
              </a:rPr>
              <a:t>FrogDog. (2016). </a:t>
            </a:r>
            <a:r>
              <a:rPr lang="en-US" sz="4300" b="0" i="1" dirty="0">
                <a:solidFill>
                  <a:srgbClr val="000000"/>
                </a:solidFill>
                <a:effectLst/>
                <a:latin typeface="Times New Roman" panose="02020603050405020304" pitchFamily="18" charset="0"/>
                <a:cs typeface="Times New Roman" panose="02020603050405020304" pitchFamily="18" charset="0"/>
              </a:rPr>
              <a:t>When and how to adjust the price of your product or service</a:t>
            </a:r>
            <a:r>
              <a:rPr lang="en-US" sz="4300" b="0" i="0" dirty="0">
                <a:solidFill>
                  <a:srgbClr val="000000"/>
                </a:solidFill>
                <a:effectLst/>
                <a:latin typeface="Times New Roman" panose="02020603050405020304" pitchFamily="18" charset="0"/>
                <a:cs typeface="Times New Roman" panose="02020603050405020304" pitchFamily="18" charset="0"/>
              </a:rPr>
              <a:t>. FrogDog Marketing. </a:t>
            </a:r>
            <a:r>
              <a:rPr lang="en-US" sz="4300" b="0" i="0" u="none" strike="noStrike" dirty="0">
                <a:solidFill>
                  <a:srgbClr val="000000"/>
                </a:solidFill>
                <a:effectLst/>
                <a:latin typeface="Times New Roman" panose="02020603050405020304" pitchFamily="18" charset="0"/>
                <a:cs typeface="Times New Roman" panose="02020603050405020304" pitchFamily="18" charset="0"/>
                <a:hlinkClick r:id="rId5"/>
              </a:rPr>
              <a:t>https://www.frog-dog.com/magazine/adjust-price-product-service</a:t>
            </a:r>
            <a:endParaRPr lang="en-US" sz="4300" b="0" i="0" dirty="0">
              <a:solidFill>
                <a:srgbClr val="000000"/>
              </a:solidFill>
              <a:effectLst/>
              <a:latin typeface="Times New Roman" panose="02020603050405020304" pitchFamily="18" charset="0"/>
              <a:cs typeface="Times New Roman" panose="02020603050405020304" pitchFamily="18" charset="0"/>
            </a:endParaRPr>
          </a:p>
          <a:p>
            <a:pPr marL="0" indent="-457200">
              <a:lnSpc>
                <a:spcPct val="220000"/>
              </a:lnSpc>
              <a:buNone/>
            </a:pPr>
            <a:r>
              <a:rPr lang="en-US" sz="4300" b="0" i="0" dirty="0">
                <a:solidFill>
                  <a:srgbClr val="000000"/>
                </a:solidFill>
                <a:effectLst/>
                <a:latin typeface="Times New Roman" panose="02020603050405020304" pitchFamily="18" charset="0"/>
                <a:cs typeface="Times New Roman" panose="02020603050405020304" pitchFamily="18" charset="0"/>
              </a:rPr>
              <a:t>Melanie. (2020). </a:t>
            </a:r>
            <a:r>
              <a:rPr lang="en-US" sz="4300" b="0" i="1" dirty="0">
                <a:solidFill>
                  <a:srgbClr val="000000"/>
                </a:solidFill>
                <a:effectLst/>
                <a:latin typeface="Times New Roman" panose="02020603050405020304" pitchFamily="18" charset="0"/>
                <a:cs typeface="Times New Roman" panose="02020603050405020304" pitchFamily="18" charset="0"/>
              </a:rPr>
              <a:t>Discount pricing strategy explained</a:t>
            </a:r>
            <a:r>
              <a:rPr lang="en-US" sz="4300" b="0" i="0" dirty="0">
                <a:solidFill>
                  <a:srgbClr val="000000"/>
                </a:solidFill>
                <a:effectLst/>
                <a:latin typeface="Times New Roman" panose="02020603050405020304" pitchFamily="18" charset="0"/>
                <a:cs typeface="Times New Roman" panose="02020603050405020304" pitchFamily="18" charset="0"/>
              </a:rPr>
              <a:t>. Unleashed Software. </a:t>
            </a:r>
            <a:r>
              <a:rPr lang="en-US" sz="4300" b="0" i="0" u="none" strike="noStrike" dirty="0">
                <a:solidFill>
                  <a:srgbClr val="000000"/>
                </a:solidFill>
                <a:effectLst/>
                <a:latin typeface="Times New Roman" panose="02020603050405020304" pitchFamily="18" charset="0"/>
                <a:cs typeface="Times New Roman" panose="02020603050405020304" pitchFamily="18" charset="0"/>
                <a:hlinkClick r:id="rId6"/>
              </a:rPr>
              <a:t>https://www.unleashedsoftware.com/blog/discount-pricing-strategy-explained</a:t>
            </a:r>
            <a:endParaRPr lang="en-US" sz="4300" b="0" i="0" dirty="0">
              <a:solidFill>
                <a:srgbClr val="000000"/>
              </a:solidFill>
              <a:effectLst/>
              <a:latin typeface="Times New Roman" panose="02020603050405020304" pitchFamily="18" charset="0"/>
              <a:cs typeface="Times New Roman" panose="02020603050405020304" pitchFamily="18" charset="0"/>
            </a:endParaRPr>
          </a:p>
          <a:p>
            <a:pPr marL="0" indent="-457200">
              <a:lnSpc>
                <a:spcPct val="220000"/>
              </a:lnSpc>
              <a:buNone/>
            </a:pPr>
            <a:r>
              <a:rPr lang="en-US" sz="4300" b="0" i="0" dirty="0">
                <a:solidFill>
                  <a:srgbClr val="000000"/>
                </a:solidFill>
                <a:effectLst/>
                <a:latin typeface="Times New Roman" panose="02020603050405020304" pitchFamily="18" charset="0"/>
                <a:cs typeface="Times New Roman" panose="02020603050405020304" pitchFamily="18" charset="0"/>
              </a:rPr>
              <a:t>Sommerfield, J. (2014). </a:t>
            </a:r>
            <a:r>
              <a:rPr lang="en-US" sz="4300" b="0" i="1" dirty="0">
                <a:solidFill>
                  <a:srgbClr val="000000"/>
                </a:solidFill>
                <a:effectLst/>
                <a:latin typeface="Times New Roman" panose="02020603050405020304" pitchFamily="18" charset="0"/>
                <a:cs typeface="Times New Roman" panose="02020603050405020304" pitchFamily="18" charset="0"/>
              </a:rPr>
              <a:t>Does a higher price always mean higher quality?</a:t>
            </a:r>
            <a:r>
              <a:rPr lang="en-US" sz="4300" b="0" i="0" dirty="0">
                <a:solidFill>
                  <a:srgbClr val="000000"/>
                </a:solidFill>
                <a:effectLst/>
                <a:latin typeface="Times New Roman" panose="02020603050405020304" pitchFamily="18" charset="0"/>
                <a:cs typeface="Times New Roman" panose="02020603050405020304" pitchFamily="18" charset="0"/>
              </a:rPr>
              <a:t> </a:t>
            </a:r>
            <a:r>
              <a:rPr lang="en-US" sz="4300" b="0" i="0" dirty="0" err="1">
                <a:solidFill>
                  <a:srgbClr val="000000"/>
                </a:solidFill>
                <a:effectLst/>
                <a:latin typeface="Times New Roman" panose="02020603050405020304" pitchFamily="18" charset="0"/>
                <a:cs typeface="Times New Roman" panose="02020603050405020304" pitchFamily="18" charset="0"/>
              </a:rPr>
              <a:t>MoneyNing</a:t>
            </a:r>
            <a:r>
              <a:rPr lang="en-US" sz="4300" b="0" i="0" dirty="0">
                <a:solidFill>
                  <a:srgbClr val="000000"/>
                </a:solidFill>
                <a:effectLst/>
                <a:latin typeface="Times New Roman" panose="02020603050405020304" pitchFamily="18" charset="0"/>
                <a:cs typeface="Times New Roman" panose="02020603050405020304" pitchFamily="18" charset="0"/>
              </a:rPr>
              <a:t>. </a:t>
            </a:r>
            <a:r>
              <a:rPr lang="en-US" sz="4300" b="0" i="0" u="none" strike="noStrike" dirty="0">
                <a:solidFill>
                  <a:srgbClr val="000000"/>
                </a:solidFill>
                <a:effectLst/>
                <a:latin typeface="Times New Roman" panose="02020603050405020304" pitchFamily="18" charset="0"/>
                <a:cs typeface="Times New Roman" panose="02020603050405020304" pitchFamily="18" charset="0"/>
                <a:hlinkClick r:id="rId7"/>
              </a:rPr>
              <a:t>https://moneyning.com/shopping-smart/does-a-higher-price-always-mean-higher-quality/</a:t>
            </a:r>
            <a:endParaRPr lang="en-US" sz="4300" b="0" i="0" dirty="0">
              <a:solidFill>
                <a:srgbClr val="000000"/>
              </a:solidFill>
              <a:effectLst/>
              <a:latin typeface="Times New Roman" panose="02020603050405020304" pitchFamily="18" charset="0"/>
              <a:cs typeface="Times New Roman" panose="02020603050405020304" pitchFamily="18" charset="0"/>
            </a:endParaRPr>
          </a:p>
          <a:p>
            <a:r>
              <a:rPr lang="en-US" sz="2800" b="0" i="0" dirty="0">
                <a:solidFill>
                  <a:srgbClr val="000000"/>
                </a:solidFill>
                <a:effectLst/>
                <a:latin typeface="Calibri" panose="020F0502020204030204" pitchFamily="34" charset="0"/>
              </a:rPr>
              <a:t>Oakland. (2017). </a:t>
            </a:r>
            <a:r>
              <a:rPr lang="en-US" sz="2800" b="0" i="1" dirty="0">
                <a:solidFill>
                  <a:srgbClr val="000000"/>
                </a:solidFill>
                <a:effectLst/>
                <a:latin typeface="Calibri" panose="020F0502020204030204" pitchFamily="34" charset="0"/>
              </a:rPr>
              <a:t>Budget monitoring</a:t>
            </a:r>
            <a:r>
              <a:rPr lang="en-US" sz="2800" b="0" i="0" dirty="0">
                <a:solidFill>
                  <a:srgbClr val="000000"/>
                </a:solidFill>
                <a:effectLst/>
                <a:latin typeface="Calibri" panose="020F0502020204030204" pitchFamily="34" charset="0"/>
              </a:rPr>
              <a:t>. Oakland University. </a:t>
            </a:r>
            <a:r>
              <a:rPr lang="en-US" sz="2800" b="0" i="0" u="none" strike="noStrike" dirty="0">
                <a:solidFill>
                  <a:srgbClr val="000000"/>
                </a:solidFill>
                <a:effectLst/>
                <a:latin typeface="Calibri" panose="020F0502020204030204" pitchFamily="34" charset="0"/>
                <a:hlinkClick r:id="rId8"/>
              </a:rPr>
              <a:t>https://oakland.edu/budget/budget-monitoring/#:~:text=Budget%20monitoring%20process,involved%20in%20resolving%20outstanding%20issues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93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8D7637-A58A-4649-A310-D08E68AC6AC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a:t>
            </a:r>
            <a:r>
              <a:rPr lang="en-US" dirty="0"/>
              <a:t> </a:t>
            </a:r>
          </a:p>
        </p:txBody>
      </p:sp>
      <p:sp>
        <p:nvSpPr>
          <p:cNvPr id="3" name="Content Placeholder 2">
            <a:extLst>
              <a:ext uri="{FF2B5EF4-FFF2-40B4-BE49-F238E27FC236}">
                <a16:creationId xmlns:a16="http://schemas.microsoft.com/office/drawing/2014/main" xmlns="" id="{2E2C1A01-3F3B-4E14-877C-CF4F49084991}"/>
              </a:ext>
            </a:extLst>
          </p:cNvPr>
          <p:cNvSpPr>
            <a:spLocks noGrp="1"/>
          </p:cNvSpPr>
          <p:nvPr>
            <p:ph idx="1"/>
          </p:nvPr>
        </p:nvSpPr>
        <p:spPr>
          <a:xfrm>
            <a:off x="645130" y="2052918"/>
            <a:ext cx="9404723" cy="4195481"/>
          </a:xfrm>
        </p:spPr>
        <p:txBody>
          <a:bodyPr>
            <a:normAutofit/>
          </a:bodyPr>
          <a:lstStyle/>
          <a:p>
            <a:pPr marL="0" marR="0">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Sunscreen spays refer to prays that contain chemicals that cover the skin surface to prevent skin problems such as; skin early aging, skin irritation, and sunburns.</a:t>
            </a:r>
          </a:p>
          <a:p>
            <a:pPr marL="0" marR="0">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Hot climate conditions in America are usually not skin-friendly therefore the product helps to cover the skin and prevent the mentioned effects.</a:t>
            </a:r>
          </a:p>
        </p:txBody>
      </p:sp>
    </p:spTree>
    <p:extLst>
      <p:ext uri="{BB962C8B-B14F-4D97-AF65-F5344CB8AC3E}">
        <p14:creationId xmlns:p14="http://schemas.microsoft.com/office/powerpoint/2010/main" val="161186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69624-4D75-4100-A91B-A23960C172C1}"/>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Place and location</a:t>
            </a:r>
          </a:p>
        </p:txBody>
      </p:sp>
      <p:sp>
        <p:nvSpPr>
          <p:cNvPr id="3" name="Content Placeholder 2">
            <a:extLst>
              <a:ext uri="{FF2B5EF4-FFF2-40B4-BE49-F238E27FC236}">
                <a16:creationId xmlns:a16="http://schemas.microsoft.com/office/drawing/2014/main" xmlns="" id="{CBDDF311-57F4-4960-B0FA-A51AD582A87A}"/>
              </a:ext>
            </a:extLst>
          </p:cNvPr>
          <p:cNvSpPr>
            <a:spLocks noGrp="1"/>
          </p:cNvSpPr>
          <p:nvPr>
            <p:ph idx="1"/>
          </p:nvPr>
        </p:nvSpPr>
        <p:spPr>
          <a:xfrm>
            <a:off x="645132" y="1996226"/>
            <a:ext cx="9404722" cy="4252174"/>
          </a:xfrm>
        </p:spPr>
        <p:txBody>
          <a:bodyPr>
            <a:normAutofit/>
          </a:bodyPr>
          <a:lstStyle/>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 product is sold to the American people mostly since they are the most affected by their hot climatic conditions.</a:t>
            </a: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 products are sold in most of the shops and cosmetic outlets in America. Therefore the products seems to be available for almost everyone living around America.</a:t>
            </a:r>
          </a:p>
        </p:txBody>
      </p:sp>
    </p:spTree>
    <p:extLst>
      <p:ext uri="{BB962C8B-B14F-4D97-AF65-F5344CB8AC3E}">
        <p14:creationId xmlns:p14="http://schemas.microsoft.com/office/powerpoint/2010/main" val="2081141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B89AEE-4793-4ADF-9E74-48D5B7B71624}"/>
              </a:ext>
            </a:extLst>
          </p:cNvPr>
          <p:cNvSpPr>
            <a:spLocks noGrp="1"/>
          </p:cNvSpPr>
          <p:nvPr>
            <p:ph type="title"/>
          </p:nvPr>
        </p:nvSpPr>
        <p:spPr/>
        <p:txBody>
          <a:bodyPr/>
          <a:lstStyle/>
          <a:p>
            <a:r>
              <a:rPr lang="en-US"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Place and location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A00FC6B5-B875-4174-9861-B2DD5240787D}"/>
              </a:ext>
            </a:extLst>
          </p:cNvPr>
          <p:cNvSpPr>
            <a:spLocks noGrp="1"/>
          </p:cNvSpPr>
          <p:nvPr>
            <p:ph idx="1"/>
          </p:nvPr>
        </p:nvSpPr>
        <p:spPr/>
        <p:txBody>
          <a:bodyPr>
            <a:normAutofit/>
          </a:bodyPr>
          <a:lstStyle/>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Using the official company outlets and wholesale shops. These outlets sell the products at a cheaper price and therefore more customers will buy from the outlets.</a:t>
            </a: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 outlets may also sell the product in wholesale where retailers may chose to buy the products from in wholesale and resale them in different locations.</a:t>
            </a:r>
          </a:p>
        </p:txBody>
      </p:sp>
    </p:spTree>
    <p:extLst>
      <p:ext uri="{BB962C8B-B14F-4D97-AF65-F5344CB8AC3E}">
        <p14:creationId xmlns:p14="http://schemas.microsoft.com/office/powerpoint/2010/main" val="31840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A77739-BEF0-4C94-A87D-F8FF6D6338D8}"/>
              </a:ext>
            </a:extLst>
          </p:cNvPr>
          <p:cNvSpPr>
            <a:spLocks noGrp="1"/>
          </p:cNvSpPr>
          <p:nvPr>
            <p:ph type="title"/>
          </p:nvPr>
        </p:nvSpPr>
        <p:spPr/>
        <p:txBody>
          <a:bodyPr/>
          <a:lstStyle/>
          <a:p>
            <a:r>
              <a:rPr lang="en-US"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Price and Distribution strategy </a:t>
            </a:r>
            <a:endParaRPr lang="en-US" dirty="0"/>
          </a:p>
        </p:txBody>
      </p:sp>
      <p:sp>
        <p:nvSpPr>
          <p:cNvPr id="3" name="Content Placeholder 2">
            <a:extLst>
              <a:ext uri="{FF2B5EF4-FFF2-40B4-BE49-F238E27FC236}">
                <a16:creationId xmlns:a16="http://schemas.microsoft.com/office/drawing/2014/main" xmlns="" id="{56706202-41EF-4E30-8447-4613579FD50D}"/>
              </a:ext>
            </a:extLst>
          </p:cNvPr>
          <p:cNvSpPr>
            <a:spLocks noGrp="1"/>
          </p:cNvSpPr>
          <p:nvPr>
            <p:ph idx="1"/>
          </p:nvPr>
        </p:nvSpPr>
        <p:spPr>
          <a:xfrm>
            <a:off x="645132" y="2052918"/>
            <a:ext cx="9404722" cy="4195481"/>
          </a:xfrm>
        </p:spPr>
        <p:txBody>
          <a:bodyPr>
            <a:normAutofit/>
          </a:bodyPr>
          <a:lstStyle/>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When it comes to costs of the products, they are usually budget friendly. From as low as five dollars, one can buy themselves a sunscreen product.</a:t>
            </a: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However the prices are likely to change within time and as the product upgrade. Incase the manufacturers of the products decide to add and ingredient, then it is most likely that the prices might be high a little bit.</a:t>
            </a:r>
          </a:p>
          <a:p>
            <a:pPr marL="0" indent="0" algn="just">
              <a:buNone/>
            </a:pPr>
            <a:r>
              <a:rPr lang="en-US" dirty="0">
                <a:solidFill>
                  <a:srgbClr val="00B0F0"/>
                </a:solidFill>
                <a:latin typeface="Times New Roman" panose="02020603050405020304" pitchFamily="18" charset="0"/>
                <a:cs typeface="Times New Roman" panose="02020603050405020304" pitchFamily="18" charset="0"/>
              </a:rPr>
              <a:t>																(FrogDog, 2016)</a:t>
            </a:r>
          </a:p>
        </p:txBody>
      </p:sp>
    </p:spTree>
    <p:extLst>
      <p:ext uri="{BB962C8B-B14F-4D97-AF65-F5344CB8AC3E}">
        <p14:creationId xmlns:p14="http://schemas.microsoft.com/office/powerpoint/2010/main" val="1669196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FC7700-9366-43E7-8113-56CAE2FEAFD4}"/>
              </a:ext>
            </a:extLst>
          </p:cNvPr>
          <p:cNvSpPr>
            <a:spLocks noGrp="1"/>
          </p:cNvSpPr>
          <p:nvPr>
            <p:ph type="title"/>
          </p:nvPr>
        </p:nvSpPr>
        <p:spPr/>
        <p:txBody>
          <a:bodyPr/>
          <a:lstStyle/>
          <a:p>
            <a:r>
              <a:rPr lang="en-US"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Price and Distribution strategy </a:t>
            </a:r>
            <a:endParaRPr lang="en-US" dirty="0"/>
          </a:p>
        </p:txBody>
      </p:sp>
      <p:sp>
        <p:nvSpPr>
          <p:cNvPr id="3" name="Content Placeholder 2">
            <a:extLst>
              <a:ext uri="{FF2B5EF4-FFF2-40B4-BE49-F238E27FC236}">
                <a16:creationId xmlns:a16="http://schemas.microsoft.com/office/drawing/2014/main" xmlns="" id="{A0D2AE4C-EE36-46EE-806A-E8C7E1026D85}"/>
              </a:ext>
            </a:extLst>
          </p:cNvPr>
          <p:cNvSpPr>
            <a:spLocks noGrp="1"/>
          </p:cNvSpPr>
          <p:nvPr>
            <p:ph idx="1"/>
          </p:nvPr>
        </p:nvSpPr>
        <p:spPr>
          <a:xfrm>
            <a:off x="0" y="1563520"/>
            <a:ext cx="12067503" cy="5294480"/>
          </a:xfrm>
        </p:spPr>
        <p:txBody>
          <a:bodyPr>
            <a:normAutofit/>
          </a:bodyPr>
          <a:lstStyle/>
          <a:p>
            <a:pPr marL="0" marR="0">
              <a:lnSpc>
                <a:spcPct val="120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Also, product prices depend on the quality of the product. For example, there are sunscreen products that not only do they protect someone from sunburns but also prevent one from insect bites. </a:t>
            </a:r>
          </a:p>
          <a:p>
            <a:pPr marL="0" marR="0">
              <a:lnSpc>
                <a:spcPct val="120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These products cost more than the normal sunburn product. Therefore, this means that low-cost products only protect one's skin from the sun.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solidFill>
                  <a:srgbClr val="00B0F0"/>
                </a:solidFill>
                <a:latin typeface="Times New Roman" panose="02020603050405020304" pitchFamily="18" charset="0"/>
                <a:cs typeface="Times New Roman" panose="02020603050405020304" pitchFamily="18" charset="0"/>
              </a:rPr>
              <a:t>																																			</a:t>
            </a:r>
          </a:p>
          <a:p>
            <a:pPr marL="0" indent="0" algn="just">
              <a:buNone/>
            </a:pPr>
            <a:endParaRPr lang="en-US" dirty="0">
              <a:solidFill>
                <a:srgbClr val="00B0F0"/>
              </a:solidFill>
              <a:latin typeface="Times New Roman" panose="02020603050405020304" pitchFamily="18" charset="0"/>
              <a:cs typeface="Times New Roman" panose="02020603050405020304" pitchFamily="18" charset="0"/>
            </a:endParaRPr>
          </a:p>
          <a:p>
            <a:pPr marL="0" indent="0" algn="just">
              <a:buNone/>
            </a:pPr>
            <a:endParaRPr lang="en-US" dirty="0">
              <a:solidFill>
                <a:srgbClr val="00B0F0"/>
              </a:solidFill>
              <a:latin typeface="Times New Roman" panose="02020603050405020304" pitchFamily="18" charset="0"/>
              <a:cs typeface="Times New Roman" panose="02020603050405020304" pitchFamily="18" charset="0"/>
            </a:endParaRPr>
          </a:p>
          <a:p>
            <a:pPr marL="0" indent="0" algn="just">
              <a:buNone/>
            </a:pPr>
            <a:r>
              <a:rPr lang="en-US" dirty="0">
                <a:solidFill>
                  <a:srgbClr val="00B0F0"/>
                </a:solidFill>
                <a:latin typeface="Times New Roman" panose="02020603050405020304" pitchFamily="18" charset="0"/>
                <a:cs typeface="Times New Roman" panose="02020603050405020304" pitchFamily="18" charset="0"/>
              </a:rPr>
              <a:t>																					(Sommerfield, 2015)</a:t>
            </a:r>
          </a:p>
        </p:txBody>
      </p:sp>
      <p:pic>
        <p:nvPicPr>
          <p:cNvPr id="5" name="Picture 4">
            <a:extLst>
              <a:ext uri="{FF2B5EF4-FFF2-40B4-BE49-F238E27FC236}">
                <a16:creationId xmlns:a16="http://schemas.microsoft.com/office/drawing/2014/main" xmlns="" id="{A2E02EAF-AC58-4768-8524-97BE7C3582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565" y="4746909"/>
            <a:ext cx="2085591" cy="2085591"/>
          </a:xfrm>
          <a:prstGeom prst="rect">
            <a:avLst/>
          </a:prstGeom>
        </p:spPr>
      </p:pic>
      <p:pic>
        <p:nvPicPr>
          <p:cNvPr id="7" name="Picture 6">
            <a:extLst>
              <a:ext uri="{FF2B5EF4-FFF2-40B4-BE49-F238E27FC236}">
                <a16:creationId xmlns:a16="http://schemas.microsoft.com/office/drawing/2014/main" xmlns="" id="{9F327AD3-2379-4A8F-BC63-59EDB866A7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115" y="4746909"/>
            <a:ext cx="2339679" cy="2047219"/>
          </a:xfrm>
          <a:prstGeom prst="rect">
            <a:avLst/>
          </a:prstGeom>
        </p:spPr>
      </p:pic>
    </p:spTree>
    <p:extLst>
      <p:ext uri="{BB962C8B-B14F-4D97-AF65-F5344CB8AC3E}">
        <p14:creationId xmlns:p14="http://schemas.microsoft.com/office/powerpoint/2010/main" val="329379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37D147-58CB-4399-BEE6-0D131C9E8625}"/>
              </a:ext>
            </a:extLst>
          </p:cNvPr>
          <p:cNvSpPr>
            <a:spLocks noGrp="1"/>
          </p:cNvSpPr>
          <p:nvPr>
            <p:ph type="title"/>
          </p:nvPr>
        </p:nvSpPr>
        <p:spPr/>
        <p:txBody>
          <a:bodyPr/>
          <a:lstStyle/>
          <a:p>
            <a:r>
              <a:rPr lang="en-US"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Price and Distribution strategy </a:t>
            </a:r>
            <a:endParaRPr lang="en-US" dirty="0"/>
          </a:p>
        </p:txBody>
      </p:sp>
      <p:sp>
        <p:nvSpPr>
          <p:cNvPr id="3" name="Content Placeholder 2">
            <a:extLst>
              <a:ext uri="{FF2B5EF4-FFF2-40B4-BE49-F238E27FC236}">
                <a16:creationId xmlns:a16="http://schemas.microsoft.com/office/drawing/2014/main" xmlns="" id="{78B3EABF-D073-4BFB-80E7-5361C948571F}"/>
              </a:ext>
            </a:extLst>
          </p:cNvPr>
          <p:cNvSpPr>
            <a:spLocks noGrp="1"/>
          </p:cNvSpPr>
          <p:nvPr>
            <p:ph idx="1"/>
          </p:nvPr>
        </p:nvSpPr>
        <p:spPr>
          <a:xfrm>
            <a:off x="645132" y="2052918"/>
            <a:ext cx="9404722" cy="4195481"/>
          </a:xfrm>
        </p:spPr>
        <p:txBody>
          <a:bodyPr>
            <a:noAutofit/>
          </a:bodyPr>
          <a:lstStyle/>
          <a:p>
            <a:pPr marL="0" marR="0">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When placing an order from the company’s sellers, one buys the product at a cheaper price. However, some of the companies only sell the products at wholesale prices. Only if, the customer buys the package in bulk.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However, cheap is expensive. For example, if one only required a single product at ten dollars, then the company will only sell to them if they purchase a box of 30pcs at 10 each.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7511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AFE37D-6D98-4666-8140-B2276EE2DB04}"/>
              </a:ext>
            </a:extLst>
          </p:cNvPr>
          <p:cNvSpPr>
            <a:spLocks noGrp="1"/>
          </p:cNvSpPr>
          <p:nvPr>
            <p:ph type="title"/>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B</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udget schedule and monitoring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C6FF8DD1-0D3E-4907-B2A9-92DDCF3DDFB7}"/>
              </a:ext>
            </a:extLst>
          </p:cNvPr>
          <p:cNvSpPr>
            <a:spLocks noGrp="1"/>
          </p:cNvSpPr>
          <p:nvPr>
            <p:ph idx="1"/>
          </p:nvPr>
        </p:nvSpPr>
        <p:spPr>
          <a:xfrm>
            <a:off x="645132" y="2052918"/>
            <a:ext cx="9404722" cy="4805082"/>
          </a:xfrm>
        </p:spPr>
        <p:txBody>
          <a:bodyPr>
            <a:normAutofit lnSpcReduction="10000"/>
          </a:bodyPr>
          <a:lstStyle/>
          <a:p>
            <a:pPr marL="0" marR="0">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on budget monitoring and schedule, the distribution and collecting of funds have to be recorded. This action makes it possible to account for every product sale and the funds.</a:t>
            </a:r>
          </a:p>
          <a:p>
            <a:pPr marL="0" marR="0">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By recording the distribution and funds process, the company will be able to determine any loss or profits of the product and therefore it becomes easier to manage the company.</a:t>
            </a:r>
          </a:p>
          <a:p>
            <a:pPr marL="0" indent="0" algn="just">
              <a:buNone/>
            </a:pPr>
            <a:r>
              <a:rPr lang="en-US" sz="3200" b="1" dirty="0">
                <a:latin typeface="Times New Roman" panose="02020603050405020304" pitchFamily="18" charset="0"/>
                <a:cs typeface="Times New Roman" panose="02020603050405020304" pitchFamily="18" charset="0"/>
              </a:rPr>
              <a:t>	</a:t>
            </a:r>
            <a:r>
              <a:rPr lang="en-US" sz="2200" b="1" dirty="0">
                <a:solidFill>
                  <a:srgbClr val="00B0F0"/>
                </a:solidFill>
                <a:latin typeface="Times New Roman" panose="02020603050405020304" pitchFamily="18" charset="0"/>
                <a:cs typeface="Times New Roman" panose="02020603050405020304" pitchFamily="18" charset="0"/>
              </a:rPr>
              <a:t>														Oakland, 2017</a:t>
            </a:r>
          </a:p>
        </p:txBody>
      </p:sp>
    </p:spTree>
    <p:extLst>
      <p:ext uri="{BB962C8B-B14F-4D97-AF65-F5344CB8AC3E}">
        <p14:creationId xmlns:p14="http://schemas.microsoft.com/office/powerpoint/2010/main" val="1378893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519C3B-84DD-44BB-AD46-CD6B8C6540FB}"/>
              </a:ext>
            </a:extLst>
          </p:cNvPr>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Budget schedule and monitoring </a:t>
            </a:r>
            <a:endParaRPr lang="en-US" dirty="0"/>
          </a:p>
        </p:txBody>
      </p:sp>
      <p:sp>
        <p:nvSpPr>
          <p:cNvPr id="3" name="Content Placeholder 2">
            <a:extLst>
              <a:ext uri="{FF2B5EF4-FFF2-40B4-BE49-F238E27FC236}">
                <a16:creationId xmlns:a16="http://schemas.microsoft.com/office/drawing/2014/main" xmlns="" id="{DF384002-57B3-40ED-BE7E-551C67CA2477}"/>
              </a:ext>
            </a:extLst>
          </p:cNvPr>
          <p:cNvSpPr>
            <a:spLocks noGrp="1"/>
          </p:cNvSpPr>
          <p:nvPr>
            <p:ph idx="1"/>
          </p:nvPr>
        </p:nvSpPr>
        <p:spPr>
          <a:xfrm>
            <a:off x="1103312" y="1853248"/>
            <a:ext cx="8946541" cy="5004752"/>
          </a:xfrm>
        </p:spPr>
        <p:txBody>
          <a:bodyPr>
            <a:normAutofit fontScale="92500" lnSpcReduction="10000"/>
          </a:bodyPr>
          <a:lstStyle/>
          <a:p>
            <a:pPr marL="0" marR="0">
              <a:lnSpc>
                <a:spcPct val="120000"/>
              </a:lnSpc>
              <a:spcBef>
                <a:spcPts val="0"/>
              </a:spcBef>
              <a:spcAft>
                <a:spcPts val="8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Monitoring of the company sales helps to notice where there is a problem in the company. This way they fix the problem before it gets worse.</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8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Also, in the case of selling different sizes and flavors, the company can know which size and flavor are mostly bought and therefore will increase the production of the product and reduce the other for more profits.</a:t>
            </a:r>
            <a:endParaRPr lang="en-US" sz="3200" dirty="0">
              <a:latin typeface="Times New Roman" panose="02020603050405020304" pitchFamily="18" charset="0"/>
              <a:cs typeface="Times New Roman" panose="02020603050405020304" pitchFamily="18" charset="0"/>
            </a:endParaRPr>
          </a:p>
          <a:p>
            <a:pPr marL="0" indent="0">
              <a:buNone/>
            </a:pPr>
            <a:r>
              <a:rPr lang="en-US" sz="2200" b="1" dirty="0">
                <a:solidFill>
                  <a:srgbClr val="00B0F0"/>
                </a:solidFill>
                <a:latin typeface="Times New Roman" panose="02020603050405020304" pitchFamily="18" charset="0"/>
                <a:cs typeface="Times New Roman" panose="02020603050405020304" pitchFamily="18" charset="0"/>
              </a:rPr>
              <a:t>															Oakland, 2017</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194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260</TotalTime>
  <Words>824</Words>
  <Application>Microsoft Office PowerPoint</Application>
  <PresentationFormat>Widescreen</PresentationFormat>
  <Paragraphs>62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Times New Roman</vt:lpstr>
      <vt:lpstr>Wingdings</vt:lpstr>
      <vt:lpstr>Wingdings 3</vt:lpstr>
      <vt:lpstr>Ion</vt:lpstr>
      <vt:lpstr>Sunscreen Body Spray and Lotion</vt:lpstr>
      <vt:lpstr>Introduction </vt:lpstr>
      <vt:lpstr>Place and location</vt:lpstr>
      <vt:lpstr>Place and location</vt:lpstr>
      <vt:lpstr>Price and Distribution strategy </vt:lpstr>
      <vt:lpstr>Price and Distribution strategy </vt:lpstr>
      <vt:lpstr>Price and Distribution strategy </vt:lpstr>
      <vt:lpstr>Budget schedule and monitoring </vt:lpstr>
      <vt:lpstr>Budget schedule and monitoring </vt:lpstr>
      <vt:lpstr>Budget schedule and monitoring, </vt:lpstr>
      <vt:lpstr>Target Market</vt:lpstr>
      <vt:lpstr>  Marketing Mix</vt:lpstr>
      <vt:lpstr>  Marketing and promotion</vt:lpstr>
      <vt:lpstr>Appendix</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Seeymon</dc:creator>
  <cp:lastModifiedBy>hp</cp:lastModifiedBy>
  <cp:revision>49</cp:revision>
  <dcterms:created xsi:type="dcterms:W3CDTF">2021-03-31T14:51:49Z</dcterms:created>
  <dcterms:modified xsi:type="dcterms:W3CDTF">2021-04-01T18:44:08Z</dcterms:modified>
</cp:coreProperties>
</file>