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4660"/>
  </p:normalViewPr>
  <p:slideViewPr>
    <p:cSldViewPr snapToGrid="0">
      <p:cViewPr varScale="1">
        <p:scale>
          <a:sx n="68" d="100"/>
          <a:sy n="68" d="100"/>
        </p:scale>
        <p:origin x="-81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EAAF61-EF0D-48A1-9C4A-195718CF02AF}" type="datetimeFigureOut">
              <a:rPr lang="en-US" smtClean="0"/>
              <a:pPr/>
              <a:t>12/10/2018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A47717-C507-4955-8137-7CAF7FB17B9D}" type="slidenum">
              <a:rPr lang="en-US" smtClean="0"/>
              <a:pPr/>
              <a:t>‹#›</a:t>
            </a:fld>
            <a:endParaRPr lang="en-US"/>
          </a:p>
        </p:txBody>
      </p:sp>
    </p:spTree>
    <p:extLst>
      <p:ext uri="{BB962C8B-B14F-4D97-AF65-F5344CB8AC3E}">
        <p14:creationId xmlns="" xmlns:p14="http://schemas.microsoft.com/office/powerpoint/2010/main" val="852794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movie has a greater correlation with the aspects of social class and poverty. The movie shows that having material wealth is a significant ladder of being in the upper class as observed with Gatsby. The movie presents a wave of increased notational wealth in the country after the end of first world war which expanded materialism and fights for the American dream. The film affirms reduced social mobility by assuming a skewed worldview by mistakenly believing their survival lies in stratification and reinforcing social boundaries and hence raising great social diversity amid the social strata.</a:t>
            </a:r>
          </a:p>
          <a:p>
            <a:endParaRPr lang="en-US" dirty="0"/>
          </a:p>
        </p:txBody>
      </p:sp>
      <p:sp>
        <p:nvSpPr>
          <p:cNvPr id="4" name="Slide Number Placeholder 3"/>
          <p:cNvSpPr>
            <a:spLocks noGrp="1"/>
          </p:cNvSpPr>
          <p:nvPr>
            <p:ph type="sldNum" sz="quarter" idx="10"/>
          </p:nvPr>
        </p:nvSpPr>
        <p:spPr/>
        <p:txBody>
          <a:bodyPr/>
          <a:lstStyle/>
          <a:p>
            <a:fld id="{4DA47717-C507-4955-8137-7CAF7FB17B9D}" type="slidenum">
              <a:rPr lang="en-US" smtClean="0"/>
              <a:pPr/>
              <a:t>3</a:t>
            </a:fld>
            <a:endParaRPr lang="en-US"/>
          </a:p>
        </p:txBody>
      </p:sp>
    </p:spTree>
    <p:extLst>
      <p:ext uri="{BB962C8B-B14F-4D97-AF65-F5344CB8AC3E}">
        <p14:creationId xmlns="" xmlns:p14="http://schemas.microsoft.com/office/powerpoint/2010/main" val="1630476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Race and ethnicity are well depicted by Gatsby whose race and ethnicity remains slippery. The films also affirm that the American isolationist favor was facilitated by increased immigration and other cultural outsiders (Daily Motion, 2017). </a:t>
            </a:r>
          </a:p>
          <a:p>
            <a:r>
              <a:rPr lang="en-US" dirty="0" smtClean="0"/>
              <a:t>In “The Great Gatsby” gender roles are presented in a conservative manner. Where, men are more dominant than females in society (Daily Motion, 2017). Women are featured in interesting groups since they do not divide into social groups. </a:t>
            </a:r>
          </a:p>
          <a:p>
            <a:r>
              <a:rPr lang="en-US" dirty="0" smtClean="0"/>
              <a:t>The film defines sexual orientation by refocusing on the relationship between Daisy and Gatsby which is said to be pure and authentic. This compares with another character whose marriage has not been successful (Daily Motion, 2017). Moreover, the film presents us with undefined sort of implication of caraways sexual orientation. The film integrated multiple factors that proliferate social inequality in society.</a:t>
            </a:r>
          </a:p>
          <a:p>
            <a:endParaRPr lang="en-US" dirty="0"/>
          </a:p>
        </p:txBody>
      </p:sp>
      <p:sp>
        <p:nvSpPr>
          <p:cNvPr id="4" name="Slide Number Placeholder 3"/>
          <p:cNvSpPr>
            <a:spLocks noGrp="1"/>
          </p:cNvSpPr>
          <p:nvPr>
            <p:ph type="sldNum" sz="quarter" idx="10"/>
          </p:nvPr>
        </p:nvSpPr>
        <p:spPr/>
        <p:txBody>
          <a:bodyPr/>
          <a:lstStyle/>
          <a:p>
            <a:fld id="{4DA47717-C507-4955-8137-7CAF7FB17B9D}" type="slidenum">
              <a:rPr lang="en-US" smtClean="0"/>
              <a:pPr/>
              <a:t>4</a:t>
            </a:fld>
            <a:endParaRPr lang="en-US"/>
          </a:p>
        </p:txBody>
      </p:sp>
    </p:spTree>
    <p:extLst>
      <p:ext uri="{BB962C8B-B14F-4D97-AF65-F5344CB8AC3E}">
        <p14:creationId xmlns="" xmlns:p14="http://schemas.microsoft.com/office/powerpoint/2010/main" val="1028439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social institution in the films is well represented but the theme of education (Daily Motion, 2017). The society believes that education is a must-have for the social elites as represented by the majority of “The Great Gatsby” character who is well educated as depicted in the speech and dialogue (Fitzgerald, 2017).  Gatsby is seen making an effort to educate himself in the effort to sound like everybody else by practicing to sound educated and wealthy. Mr. </a:t>
            </a:r>
            <a:r>
              <a:rPr lang="en-US" dirty="0" err="1" smtClean="0"/>
              <a:t>Wolfsheim</a:t>
            </a:r>
            <a:r>
              <a:rPr lang="en-US" dirty="0" smtClean="0"/>
              <a:t> speaks in dialects that affirm lack of education and lack of class. Education in the society is perceived as a paramount tool the distinguishes upper class from to lower class, and it is the source of connection and loyalty.</a:t>
            </a:r>
          </a:p>
          <a:p>
            <a:endParaRPr lang="en-US" dirty="0"/>
          </a:p>
        </p:txBody>
      </p:sp>
      <p:sp>
        <p:nvSpPr>
          <p:cNvPr id="4" name="Slide Number Placeholder 3"/>
          <p:cNvSpPr>
            <a:spLocks noGrp="1"/>
          </p:cNvSpPr>
          <p:nvPr>
            <p:ph type="sldNum" sz="quarter" idx="10"/>
          </p:nvPr>
        </p:nvSpPr>
        <p:spPr/>
        <p:txBody>
          <a:bodyPr/>
          <a:lstStyle/>
          <a:p>
            <a:fld id="{4DA47717-C507-4955-8137-7CAF7FB17B9D}" type="slidenum">
              <a:rPr lang="en-US" smtClean="0"/>
              <a:pPr/>
              <a:t>5</a:t>
            </a:fld>
            <a:endParaRPr lang="en-US"/>
          </a:p>
        </p:txBody>
      </p:sp>
    </p:spTree>
    <p:extLst>
      <p:ext uri="{BB962C8B-B14F-4D97-AF65-F5344CB8AC3E}">
        <p14:creationId xmlns="" xmlns:p14="http://schemas.microsoft.com/office/powerpoint/2010/main" val="1698989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Alcohol is highly worshiped in “The Great Gatsby.” alcohol is represented as an element of great want in the film as it is used in different parties. The way Gatsby earned his wealth was through the trafficking of alcohol during prohibition, illegal business and this shows how alcohols and drugs acted as goldmines in the sociality (Fitzgerald, 2018). Moods and emotion of every drunkard would vary leading to varied behaviors. Alcohol was valued as a status for the rich and hence it was a tool of social stratification. Alcohol consumption made Daisy to break with Gatsby after realizing that he was a bootlegger. </a:t>
            </a:r>
          </a:p>
          <a:p>
            <a:endParaRPr lang="en-US" dirty="0"/>
          </a:p>
        </p:txBody>
      </p:sp>
      <p:sp>
        <p:nvSpPr>
          <p:cNvPr id="4" name="Slide Number Placeholder 3"/>
          <p:cNvSpPr>
            <a:spLocks noGrp="1"/>
          </p:cNvSpPr>
          <p:nvPr>
            <p:ph type="sldNum" sz="quarter" idx="10"/>
          </p:nvPr>
        </p:nvSpPr>
        <p:spPr/>
        <p:txBody>
          <a:bodyPr/>
          <a:lstStyle/>
          <a:p>
            <a:fld id="{4DA47717-C507-4955-8137-7CAF7FB17B9D}" type="slidenum">
              <a:rPr lang="en-US" smtClean="0"/>
              <a:pPr/>
              <a:t>6</a:t>
            </a:fld>
            <a:endParaRPr lang="en-US"/>
          </a:p>
        </p:txBody>
      </p:sp>
    </p:spTree>
    <p:extLst>
      <p:ext uri="{BB962C8B-B14F-4D97-AF65-F5344CB8AC3E}">
        <p14:creationId xmlns="" xmlns:p14="http://schemas.microsoft.com/office/powerpoint/2010/main" val="452320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2084526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3725362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3046789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25130668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1847986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510199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3523572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456723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3AF39F-E603-4EDF-AB86-4973A407F9A6}" type="slidenum">
              <a:rPr lang="en-US" smtClean="0"/>
              <a:pPr/>
              <a:t>‹#›</a:t>
            </a:fld>
            <a:endParaRPr lang="en-US"/>
          </a:p>
        </p:txBody>
      </p:sp>
      <p:sp>
        <p:nvSpPr>
          <p:cNvPr id="5" name="Date Placeholder 4"/>
          <p:cNvSpPr>
            <a:spLocks noGrp="1"/>
          </p:cNvSpPr>
          <p:nvPr>
            <p:ph type="dt" sz="half" idx="10"/>
          </p:nvPr>
        </p:nvSpPr>
        <p:spPr/>
        <p:txBody>
          <a:bodyPr/>
          <a:lstStyle/>
          <a:p>
            <a:fld id="{1D139021-85CF-4EDD-9D9D-24BFFDF0F42F}" type="datetimeFigureOut">
              <a:rPr lang="en-US" smtClean="0"/>
              <a:pPr/>
              <a:t>12/10/2018</a:t>
            </a:fld>
            <a:endParaRPr lang="en-US"/>
          </a:p>
        </p:txBody>
      </p:sp>
    </p:spTree>
    <p:extLst>
      <p:ext uri="{BB962C8B-B14F-4D97-AF65-F5344CB8AC3E}">
        <p14:creationId xmlns="" xmlns:p14="http://schemas.microsoft.com/office/powerpoint/2010/main" val="2160965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2061930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3AF39F-E603-4EDF-AB86-4973A407F9A6}"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3289971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40829343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3AF39F-E603-4EDF-AB86-4973A407F9A6}"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650554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2202904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852166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139021-85CF-4EDD-9D9D-24BFFDF0F42F}" type="datetimeFigureOut">
              <a:rPr lang="en-US" smtClean="0"/>
              <a:pPr/>
              <a:t>12/10/2018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368409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D139021-85CF-4EDD-9D9D-24BFFDF0F42F}" type="datetimeFigureOut">
              <a:rPr lang="en-US" smtClean="0"/>
              <a:pPr/>
              <a:t>12/10/2018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E3AF39F-E603-4EDF-AB86-4973A407F9A6}" type="slidenum">
              <a:rPr lang="en-US" smtClean="0"/>
              <a:pPr/>
              <a:t>‹#›</a:t>
            </a:fld>
            <a:endParaRPr lang="en-US"/>
          </a:p>
        </p:txBody>
      </p:sp>
    </p:spTree>
    <p:extLst>
      <p:ext uri="{BB962C8B-B14F-4D97-AF65-F5344CB8AC3E}">
        <p14:creationId xmlns="" xmlns:p14="http://schemas.microsoft.com/office/powerpoint/2010/main" val="394847315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dailymotion.com/video/x2czmr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70632" y="3318295"/>
            <a:ext cx="8596668" cy="908649"/>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A Reflective Analysis of “The Great Gatsby.”</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071697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770626"/>
          </a:xfrm>
        </p:spPr>
        <p:txBody>
          <a:bodyPr>
            <a:normAutofit/>
          </a:bodyPr>
          <a:lstStyle/>
          <a:p>
            <a:pPr algn="ctr"/>
            <a:r>
              <a:rPr lang="en-US" sz="2800" dirty="0">
                <a:latin typeface="Times New Roman" panose="02020603050405020304" pitchFamily="18" charset="0"/>
                <a:cs typeface="Times New Roman" panose="02020603050405020304" pitchFamily="18" charset="0"/>
              </a:rPr>
              <a:t>Introduction.</a:t>
            </a:r>
            <a:endParaRPr lang="en-US" sz="2800" dirty="0"/>
          </a:p>
        </p:txBody>
      </p:sp>
      <p:sp>
        <p:nvSpPr>
          <p:cNvPr id="4" name="Content Placeholder 3"/>
          <p:cNvSpPr>
            <a:spLocks noGrp="1"/>
          </p:cNvSpPr>
          <p:nvPr>
            <p:ph idx="1"/>
          </p:nvPr>
        </p:nvSpPr>
        <p:spPr>
          <a:xfrm>
            <a:off x="677333" y="994913"/>
            <a:ext cx="9985977" cy="5124533"/>
          </a:xfrm>
        </p:spPr>
        <p:txBody>
          <a:bodyPr>
            <a:noAutofit/>
          </a:bodyPr>
          <a:lstStyle/>
          <a:p>
            <a:pPr marL="0" indent="0" algn="ctr">
              <a:buNone/>
            </a:pP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Great Gatsby” is a </a:t>
            </a:r>
            <a:r>
              <a:rPr lang="en-US" sz="2000" dirty="0" smtClean="0">
                <a:latin typeface="Times New Roman" panose="02020603050405020304" pitchFamily="18" charset="0"/>
                <a:cs typeface="Times New Roman" panose="02020603050405020304" pitchFamily="18" charset="0"/>
              </a:rPr>
              <a:t>drama </a:t>
            </a:r>
            <a:r>
              <a:rPr lang="en-US" sz="2000" dirty="0">
                <a:latin typeface="Times New Roman" panose="02020603050405020304" pitchFamily="18" charset="0"/>
                <a:cs typeface="Times New Roman" panose="02020603050405020304" pitchFamily="18" charset="0"/>
              </a:rPr>
              <a:t>film that a was officially released in 2013.</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film is based on F. Scott Fitzgerald’s 1925 which shared the same name.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film shows a close follow-up of the life and times of a great billionaire Jay Gatsby.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film also traces the life and times of Caraway (Maguire) how often recount the great times he has ever had with Gatsby (Fitzgerald,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Upon release, the film was featured with laudable critics for its acting performance.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movie is quite reflective of the modern day society.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film will be use dot lay a firm foundation for understanding inequality while reflecting on social class and poverty among others (Fitzgerald, 2018).</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719297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107233"/>
          </a:xfrm>
        </p:spPr>
        <p:txBody>
          <a:bodyPr>
            <a:normAutofit/>
          </a:bodyPr>
          <a:lstStyle/>
          <a:p>
            <a:pPr algn="ctr"/>
            <a:r>
              <a:rPr lang="en-US" sz="2800" dirty="0">
                <a:latin typeface="Times New Roman" panose="02020603050405020304" pitchFamily="18" charset="0"/>
                <a:cs typeface="Times New Roman" panose="02020603050405020304" pitchFamily="18" charset="0"/>
              </a:rPr>
              <a:t>Inequality in the </a:t>
            </a:r>
            <a:r>
              <a:rPr lang="en-US" sz="2800" dirty="0" smtClean="0">
                <a:latin typeface="Times New Roman" panose="02020603050405020304" pitchFamily="18" charset="0"/>
                <a:cs typeface="Times New Roman" panose="02020603050405020304" pitchFamily="18" charset="0"/>
              </a:rPr>
              <a:t>Film</a:t>
            </a:r>
            <a:r>
              <a:rPr lang="en-US" sz="2800" dirty="0">
                <a:latin typeface="Times New Roman" panose="02020603050405020304" pitchFamily="18" charset="0"/>
                <a:cs typeface="Times New Roman" panose="02020603050405020304" pitchFamily="18" charset="0"/>
              </a:rPr>
              <a:t>.</a:t>
            </a:r>
          </a:p>
        </p:txBody>
      </p:sp>
      <p:sp>
        <p:nvSpPr>
          <p:cNvPr id="3" name="Content Placeholder 2"/>
          <p:cNvSpPr>
            <a:spLocks noGrp="1"/>
          </p:cNvSpPr>
          <p:nvPr>
            <p:ph idx="1"/>
          </p:nvPr>
        </p:nvSpPr>
        <p:spPr>
          <a:xfrm>
            <a:off x="677334" y="1862010"/>
            <a:ext cx="8596668" cy="3880773"/>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Gatsby’s </a:t>
            </a:r>
            <a:r>
              <a:rPr lang="en-US" sz="2000" dirty="0">
                <a:latin typeface="Times New Roman" panose="02020603050405020304" pitchFamily="18" charset="0"/>
                <a:cs typeface="Times New Roman" panose="02020603050405020304" pitchFamily="18" charset="0"/>
              </a:rPr>
              <a:t>time is featured it a lot of inequalities which are well pronounced through the following </a:t>
            </a:r>
            <a:r>
              <a:rPr lang="en-US" sz="2000" dirty="0" smtClean="0">
                <a:latin typeface="Times New Roman" panose="02020603050405020304" pitchFamily="18" charset="0"/>
                <a:cs typeface="Times New Roman" panose="02020603050405020304" pitchFamily="18" charset="0"/>
              </a:rPr>
              <a:t>subtopics.</a:t>
            </a:r>
          </a:p>
          <a:p>
            <a:pPr marL="0" indent="0">
              <a:buNone/>
            </a:pPr>
            <a:r>
              <a:rPr lang="en-US" sz="2000" b="1" i="1" dirty="0" smtClean="0">
                <a:latin typeface="Times New Roman" panose="02020603050405020304" pitchFamily="18" charset="0"/>
                <a:cs typeface="Times New Roman" panose="02020603050405020304" pitchFamily="18" charset="0"/>
              </a:rPr>
              <a:t>Social </a:t>
            </a:r>
            <a:r>
              <a:rPr lang="en-US" sz="2000" b="1" i="1" dirty="0">
                <a:latin typeface="Times New Roman" panose="02020603050405020304" pitchFamily="18" charset="0"/>
                <a:cs typeface="Times New Roman" panose="02020603050405020304" pitchFamily="18" charset="0"/>
              </a:rPr>
              <a:t>class and poverty.</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Material wealth.</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Valid American dream.</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Lack of social mobility.</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Increased social pluralism</a:t>
            </a:r>
            <a:r>
              <a:rPr lang="en-US" sz="2000" dirty="0" smtClean="0">
                <a:latin typeface="Times New Roman" panose="02020603050405020304" pitchFamily="18" charset="0"/>
                <a:cs typeface="Times New Roman" panose="02020603050405020304" pitchFamily="18" charset="0"/>
              </a:rPr>
              <a:t>.</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695159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95265"/>
          </a:xfrm>
        </p:spPr>
        <p:txBody>
          <a:bodyPr>
            <a:normAutofit/>
          </a:bodyPr>
          <a:lstStyle/>
          <a:p>
            <a:pPr algn="ctr"/>
            <a:r>
              <a:rPr lang="en-US" sz="2800" dirty="0">
                <a:latin typeface="Times New Roman" panose="02020603050405020304" pitchFamily="18" charset="0"/>
                <a:cs typeface="Times New Roman" panose="02020603050405020304" pitchFamily="18" charset="0"/>
              </a:rPr>
              <a:t>Continuation of inequality.</a:t>
            </a:r>
            <a:br>
              <a:rPr lang="en-US" sz="2800" dirty="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idx="1"/>
          </p:nvPr>
        </p:nvSpPr>
        <p:spPr>
          <a:xfrm>
            <a:off x="677334" y="1362269"/>
            <a:ext cx="8596668" cy="4869719"/>
          </a:xfrm>
        </p:spPr>
        <p:txBody>
          <a:bodyPr>
            <a:noAutofit/>
          </a:bodyPr>
          <a:lstStyle/>
          <a:p>
            <a:pPr marL="0" indent="0">
              <a:buNone/>
            </a:pPr>
            <a:r>
              <a:rPr lang="en-US" sz="2000" b="1" i="1" dirty="0" smtClean="0">
                <a:latin typeface="Times New Roman" panose="02020603050405020304" pitchFamily="18" charset="0"/>
                <a:cs typeface="Times New Roman" panose="02020603050405020304" pitchFamily="18" charset="0"/>
              </a:rPr>
              <a:t>Race </a:t>
            </a:r>
            <a:r>
              <a:rPr lang="en-US" sz="2000" b="1" i="1" dirty="0">
                <a:latin typeface="Times New Roman" panose="02020603050405020304" pitchFamily="18" charset="0"/>
                <a:cs typeface="Times New Roman" panose="02020603050405020304" pitchFamily="18" charset="0"/>
              </a:rPr>
              <a:t>and ethnicity.</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Song presented in the film do not connect Gatsby to any cultural ethnicity.</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Immigrants and other cultural outsiders (Daily Motion, 2017). </a:t>
            </a:r>
          </a:p>
          <a:p>
            <a:pPr marL="0" indent="0">
              <a:buNone/>
            </a:pPr>
            <a:r>
              <a:rPr lang="en-US" sz="2000" dirty="0">
                <a:latin typeface="Times New Roman" panose="02020603050405020304" pitchFamily="18" charset="0"/>
                <a:cs typeface="Times New Roman" panose="02020603050405020304" pitchFamily="18" charset="0"/>
              </a:rPr>
              <a:t>Gender.</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Gender roles are presented in a conservative manner. </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Men are more dominant in than females. </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Women are featured in interesting groups.</a:t>
            </a:r>
          </a:p>
          <a:p>
            <a:pPr marL="0" indent="0">
              <a:buNone/>
            </a:pPr>
            <a:r>
              <a:rPr lang="en-US" sz="2000" b="1" i="1" dirty="0">
                <a:latin typeface="Times New Roman" panose="02020603050405020304" pitchFamily="18" charset="0"/>
                <a:cs typeface="Times New Roman" panose="02020603050405020304" pitchFamily="18" charset="0"/>
              </a:rPr>
              <a:t>Sexual orientation.</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love story between Daisy and Gatsby shows a pure and authentic relationship.</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Caraway was featured with unclear sexual orientation.</a:t>
            </a:r>
          </a:p>
          <a:p>
            <a:pPr lvl="1">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552989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8653"/>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Social Institution.</a:t>
            </a:r>
            <a:br>
              <a:rPr lang="en-US" sz="2800" dirty="0" smtClean="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idx="1"/>
          </p:nvPr>
        </p:nvSpPr>
        <p:spPr>
          <a:xfrm>
            <a:off x="677334" y="1268963"/>
            <a:ext cx="8596668" cy="3880773"/>
          </a:xfrm>
        </p:spPr>
        <p:txBody>
          <a:bodyPr>
            <a:normAutofit/>
          </a:bodyPr>
          <a:lstStyle/>
          <a:p>
            <a:pPr marL="0" indent="0">
              <a:buNone/>
            </a:pPr>
            <a:r>
              <a:rPr lang="en-US" sz="2000" b="1" i="1" dirty="0" smtClean="0">
                <a:latin typeface="Times New Roman" panose="02020603050405020304" pitchFamily="18" charset="0"/>
                <a:cs typeface="Times New Roman" panose="02020603050405020304" pitchFamily="18" charset="0"/>
              </a:rPr>
              <a:t>Education</a:t>
            </a:r>
            <a:r>
              <a:rPr lang="en-US" sz="2000" b="1"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Education is compulsory for social elites (Fitzgerald, 2018).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Education is depicted by the Gatsby’s effort to sound like everybody else (Daily Motion, 2017).</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Mr. </a:t>
            </a:r>
            <a:r>
              <a:rPr lang="en-US" sz="2000" dirty="0" err="1">
                <a:latin typeface="Times New Roman" panose="02020603050405020304" pitchFamily="18" charset="0"/>
                <a:cs typeface="Times New Roman" panose="02020603050405020304" pitchFamily="18" charset="0"/>
              </a:rPr>
              <a:t>Wolfsheim</a:t>
            </a:r>
            <a:r>
              <a:rPr lang="en-US" sz="2000" dirty="0">
                <a:latin typeface="Times New Roman" panose="02020603050405020304" pitchFamily="18" charset="0"/>
                <a:cs typeface="Times New Roman" panose="02020603050405020304" pitchFamily="18" charset="0"/>
              </a:rPr>
              <a:t> speaks in dialects that affirm lack of education and lack of class.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Education is valued as a tool that makes a distinction between social classes.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is the source of connection and loyalty</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69600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1959"/>
          </a:xfrm>
        </p:spPr>
        <p:txBody>
          <a:bodyPr>
            <a:noAutofit/>
          </a:bodyPr>
          <a:lstStyle/>
          <a:p>
            <a:pPr algn="ctr"/>
            <a:r>
              <a:rPr lang="en-US" sz="2800" dirty="0">
                <a:latin typeface="Times New Roman" panose="02020603050405020304" pitchFamily="18" charset="0"/>
                <a:cs typeface="Times New Roman" panose="02020603050405020304" pitchFamily="18" charset="0"/>
              </a:rPr>
              <a:t>Social &amp; Physical Worlds</a:t>
            </a:r>
            <a:br>
              <a:rPr lang="en-US" sz="2800" dirty="0">
                <a:latin typeface="Times New Roman" panose="02020603050405020304" pitchFamily="18" charset="0"/>
                <a:cs typeface="Times New Roman" panose="02020603050405020304" pitchFamily="18" charset="0"/>
              </a:rPr>
            </a:br>
            <a:endParaRPr lang="en-US" sz="2800" dirty="0"/>
          </a:p>
        </p:txBody>
      </p:sp>
      <p:sp>
        <p:nvSpPr>
          <p:cNvPr id="3" name="Content Placeholder 2"/>
          <p:cNvSpPr>
            <a:spLocks noGrp="1"/>
          </p:cNvSpPr>
          <p:nvPr>
            <p:ph idx="1"/>
          </p:nvPr>
        </p:nvSpPr>
        <p:spPr>
          <a:xfrm>
            <a:off x="677334" y="1358156"/>
            <a:ext cx="9976152" cy="3880773"/>
          </a:xfrm>
        </p:spPr>
        <p:txBody>
          <a:bodyPr>
            <a:noAutofit/>
          </a:bodyPr>
          <a:lstStyle/>
          <a:p>
            <a:pPr marL="0" indent="0">
              <a:buNone/>
            </a:pPr>
            <a:r>
              <a:rPr lang="en-US" sz="2000" b="1" i="1" dirty="0" smtClean="0">
                <a:latin typeface="Times New Roman" panose="02020603050405020304" pitchFamily="18" charset="0"/>
                <a:cs typeface="Times New Roman" panose="02020603050405020304" pitchFamily="18" charset="0"/>
              </a:rPr>
              <a:t>Alcohol </a:t>
            </a:r>
            <a:r>
              <a:rPr lang="en-US" sz="2000" b="1" i="1" dirty="0">
                <a:latin typeface="Times New Roman" panose="02020603050405020304" pitchFamily="18" charset="0"/>
                <a:cs typeface="Times New Roman" panose="02020603050405020304" pitchFamily="18" charset="0"/>
              </a:rPr>
              <a:t>&amp; drug abuse.</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Alcohol is represented as a great want in the film.</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The way Gatsby earned his fortune was through the trafficking of alcohol during prohibition, an illegal business (Daily Motion, 2017).</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Gatsby used alcohol in different parties (Daily Motion, 2017).</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Moods and emotion of every drunkard would vary.</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Alcohol was valued as a status for the rich (Fitzgerald, 2018).</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Drug trafficking has become more rampant.</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Alcohol consumption made Daisy to break with Gatsby after realizing that he was a bootlegger</a:t>
            </a:r>
            <a:r>
              <a:rPr lang="en-US" sz="1800" dirty="0" smtClean="0">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61940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558018"/>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Conclusion</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677333" y="1511559"/>
            <a:ext cx="10534617" cy="4917376"/>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The Great Gatsby” is quite reflective of the ideal society (Daily Motion, 2017).</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provides a significant basis for understanding social problems from a sociological perspective.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aspect of inequality is well featured through wealth, education, and gender among others.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 social institution is well depicted through the theme of education which served as an identity for the upper class and socially elite (Fitzgerald,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films give settings in which alcohol has been used in society.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Alcohol is the leading event on trafficking which earned Gatsby his fortune.</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film is very much information about the dynamics of social class and poetry.</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3767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95265"/>
          </a:xfrm>
        </p:spPr>
        <p:txBody>
          <a:bodyPr>
            <a:normAutofit/>
          </a:bodyPr>
          <a:lstStyle/>
          <a:p>
            <a:pPr algn="ctr"/>
            <a:r>
              <a:rPr lang="en-US" sz="2800"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677334" y="1604865"/>
            <a:ext cx="8596668" cy="3880773"/>
          </a:xfrm>
        </p:spPr>
        <p:txBody>
          <a:bodyPr>
            <a:normAutofit/>
          </a:bodyPr>
          <a:lstStyle/>
          <a:p>
            <a:pPr marL="0" indent="-457200">
              <a:buNone/>
            </a:pPr>
            <a:r>
              <a:rPr lang="en-US" sz="2000" dirty="0" smtClean="0">
                <a:latin typeface="Times New Roman" panose="02020603050405020304" pitchFamily="18" charset="0"/>
                <a:cs typeface="Times New Roman" panose="02020603050405020304" pitchFamily="18" charset="0"/>
              </a:rPr>
              <a:t>Daily </a:t>
            </a:r>
            <a:r>
              <a:rPr lang="en-US" sz="2000" dirty="0">
                <a:latin typeface="Times New Roman" panose="02020603050405020304" pitchFamily="18" charset="0"/>
                <a:cs typeface="Times New Roman" panose="02020603050405020304" pitchFamily="18" charset="0"/>
              </a:rPr>
              <a:t>Motion, (2017).  The Great Gatsby Full Movie HD 1080p. Retrieved from </a:t>
            </a:r>
            <a:r>
              <a:rPr lang="en-US" sz="2000" u="sng" dirty="0">
                <a:latin typeface="Times New Roman" panose="02020603050405020304" pitchFamily="18" charset="0"/>
                <a:cs typeface="Times New Roman" panose="02020603050405020304" pitchFamily="18" charset="0"/>
                <a:hlinkClick r:id="rId2"/>
              </a:rPr>
              <a:t>https://www.dailymotion.com/video/x2czmre</a:t>
            </a:r>
            <a:endParaRPr lang="en-US" sz="2000" dirty="0">
              <a:latin typeface="Times New Roman" panose="02020603050405020304" pitchFamily="18" charset="0"/>
              <a:cs typeface="Times New Roman" panose="02020603050405020304" pitchFamily="18" charset="0"/>
            </a:endParaRPr>
          </a:p>
          <a:p>
            <a:pPr marL="0" indent="-457200">
              <a:buNone/>
            </a:pPr>
            <a:r>
              <a:rPr lang="en-US" sz="2000" dirty="0">
                <a:latin typeface="Times New Roman" panose="02020603050405020304" pitchFamily="18" charset="0"/>
                <a:cs typeface="Times New Roman" panose="02020603050405020304" pitchFamily="18" charset="0"/>
              </a:rPr>
              <a:t>Fitzgerald, F. S. (2017). </a:t>
            </a:r>
            <a:r>
              <a:rPr lang="en-US" sz="2000" i="1" dirty="0">
                <a:latin typeface="Times New Roman" panose="02020603050405020304" pitchFamily="18" charset="0"/>
                <a:cs typeface="Times New Roman" panose="02020603050405020304" pitchFamily="18" charset="0"/>
              </a:rPr>
              <a:t>The Great Gatsby</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Рипол</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Классик</a:t>
            </a:r>
            <a:r>
              <a:rPr lang="en-US" sz="2000" dirty="0">
                <a:latin typeface="Times New Roman" panose="02020603050405020304" pitchFamily="18" charset="0"/>
                <a:cs typeface="Times New Roman" panose="02020603050405020304" pitchFamily="18" charset="0"/>
              </a:rPr>
              <a:t>.</a:t>
            </a:r>
          </a:p>
          <a:p>
            <a:pPr marL="0" indent="-457200">
              <a:buNone/>
            </a:pPr>
            <a:r>
              <a:rPr lang="en-US" sz="2000" dirty="0">
                <a:latin typeface="Times New Roman" panose="02020603050405020304" pitchFamily="18" charset="0"/>
                <a:cs typeface="Times New Roman" panose="02020603050405020304" pitchFamily="18" charset="0"/>
              </a:rPr>
              <a:t>Fitzgerald, F. S. (2018). </a:t>
            </a:r>
            <a:r>
              <a:rPr lang="en-US" sz="2000" i="1" dirty="0">
                <a:latin typeface="Times New Roman" panose="02020603050405020304" pitchFamily="18" charset="0"/>
                <a:cs typeface="Times New Roman" panose="02020603050405020304" pitchFamily="18" charset="0"/>
              </a:rPr>
              <a:t>The Great Gatsby: An Edition of the Manuscript</a:t>
            </a:r>
            <a:r>
              <a:rPr lang="en-US" sz="2000" dirty="0">
                <a:latin typeface="Times New Roman" panose="02020603050405020304" pitchFamily="18" charset="0"/>
                <a:cs typeface="Times New Roman" panose="02020603050405020304" pitchFamily="18" charset="0"/>
              </a:rPr>
              <a:t>. Cambridge University Press.</a:t>
            </a:r>
          </a:p>
          <a:p>
            <a:pPr marL="0" indent="-457200">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https://www.youtube.com/watch?v=-LKNZ0aXTpo</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43839918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24</TotalTime>
  <Words>1099</Words>
  <Application>Microsoft Office PowerPoint</Application>
  <PresentationFormat>Custom</PresentationFormat>
  <Paragraphs>67</Paragraphs>
  <Slides>8</Slides>
  <Notes>4</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A Reflective Analysis of “The Great Gatsby.” </vt:lpstr>
      <vt:lpstr>Introduction.</vt:lpstr>
      <vt:lpstr>Inequality in the Film.</vt:lpstr>
      <vt:lpstr>Continuation of inequality. </vt:lpstr>
      <vt:lpstr>Social Institution. </vt:lpstr>
      <vt:lpstr>Social &amp; Physical Worlds </vt:lpstr>
      <vt:lpstr>Conclusion.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Reflective Analysis Of “The Great Gatsby.”</dc:title>
  <dc:creator>user</dc:creator>
  <cp:lastModifiedBy>ADM</cp:lastModifiedBy>
  <cp:revision>7</cp:revision>
  <dcterms:created xsi:type="dcterms:W3CDTF">2018-12-10T10:01:47Z</dcterms:created>
  <dcterms:modified xsi:type="dcterms:W3CDTF">2018-12-10T12:10:34Z</dcterms:modified>
</cp:coreProperties>
</file>