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63" r:id="rId2"/>
    <p:sldId id="257" r:id="rId3"/>
    <p:sldId id="262" r:id="rId4"/>
    <p:sldId id="272" r:id="rId5"/>
    <p:sldId id="264" r:id="rId6"/>
    <p:sldId id="265" r:id="rId7"/>
    <p:sldId id="266" r:id="rId8"/>
    <p:sldId id="267" r:id="rId9"/>
    <p:sldId id="268" r:id="rId10"/>
    <p:sldId id="269" r:id="rId11"/>
    <p:sldId id="270" r:id="rId12"/>
    <p:sldId id="27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85226" autoAdjust="0"/>
  </p:normalViewPr>
  <p:slideViewPr>
    <p:cSldViewPr snapToGrid="0">
      <p:cViewPr varScale="1">
        <p:scale>
          <a:sx n="67" d="100"/>
          <a:sy n="67" d="100"/>
        </p:scale>
        <p:origin x="-660"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AF5D55-9ECA-40EC-BA26-6423338D6F32}" type="datetimeFigureOut">
              <a:rPr lang="en-US" smtClean="0"/>
              <a:t>11/25/2018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58FB23-AA3B-4FE9-8B1B-1A5C7210C221}" type="slidenum">
              <a:rPr lang="en-US" smtClean="0"/>
              <a:t>‹#›</a:t>
            </a:fld>
            <a:endParaRPr lang="en-US"/>
          </a:p>
        </p:txBody>
      </p:sp>
    </p:spTree>
    <p:extLst>
      <p:ext uri="{BB962C8B-B14F-4D97-AF65-F5344CB8AC3E}">
        <p14:creationId xmlns:p14="http://schemas.microsoft.com/office/powerpoint/2010/main" val="1319335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Substance</a:t>
            </a:r>
            <a:r>
              <a:rPr lang="en-US" baseline="0" dirty="0" smtClean="0">
                <a:latin typeface="Times New Roman" panose="02020603050405020304" pitchFamily="18" charset="0"/>
                <a:cs typeface="Times New Roman" panose="02020603050405020304" pitchFamily="18" charset="0"/>
              </a:rPr>
              <a:t> abuse among teenagers is the onset of a tradition of abuse that persists to adulthood. To prevent and break such a sequence, therefore, involved stakeholders should work hard to ensure that they prevent the practice at its found. It is for this reason that this paper shall focus on methods that can be used to prevent drug and substance abuse among teenagers.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2</a:t>
            </a:fld>
            <a:endParaRPr lang="en-US"/>
          </a:p>
        </p:txBody>
      </p:sp>
    </p:spTree>
    <p:extLst>
      <p:ext uri="{BB962C8B-B14F-4D97-AF65-F5344CB8AC3E}">
        <p14:creationId xmlns:p14="http://schemas.microsoft.com/office/powerpoint/2010/main" val="2836890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Teenagers are at an elevated risk for drug and substance</a:t>
            </a:r>
            <a:r>
              <a:rPr lang="en-US" baseline="0" dirty="0" smtClean="0">
                <a:latin typeface="Times New Roman" panose="02020603050405020304" pitchFamily="18" charset="0"/>
                <a:cs typeface="Times New Roman" panose="02020603050405020304" pitchFamily="18" charset="0"/>
              </a:rPr>
              <a:t> abuse because of the unique experiences of their age. Transitioning through middle and elementary schools creates stress among the students who may fall into substance abuse as an escape mechanism. Through this transition, they experience peer pressure and their desire to fit in the social circles may lead to drug abuse (</a:t>
            </a:r>
            <a:r>
              <a:rPr lang="en-US" dirty="0" smtClean="0">
                <a:latin typeface="Times New Roman" panose="02020603050405020304" pitchFamily="18" charset="0"/>
                <a:cs typeface="Times New Roman" panose="02020603050405020304" pitchFamily="18" charset="0"/>
              </a:rPr>
              <a:t>Wells, </a:t>
            </a:r>
            <a:r>
              <a:rPr lang="en-US" dirty="0" err="1" smtClean="0">
                <a:latin typeface="Times New Roman" panose="02020603050405020304" pitchFamily="18" charset="0"/>
                <a:cs typeface="Times New Roman" panose="02020603050405020304" pitchFamily="18" charset="0"/>
              </a:rPr>
              <a:t>Lemak</a:t>
            </a:r>
            <a:r>
              <a:rPr lang="en-US" dirty="0" smtClean="0">
                <a:latin typeface="Times New Roman" panose="02020603050405020304" pitchFamily="18" charset="0"/>
                <a:cs typeface="Times New Roman" panose="02020603050405020304" pitchFamily="18" charset="0"/>
              </a:rPr>
              <a:t>, &amp; </a:t>
            </a:r>
            <a:r>
              <a:rPr lang="en-US" dirty="0" err="1" smtClean="0">
                <a:latin typeface="Times New Roman" panose="02020603050405020304" pitchFamily="18" charset="0"/>
                <a:cs typeface="Times New Roman" panose="02020603050405020304" pitchFamily="18" charset="0"/>
              </a:rPr>
              <a:t>D’Aunno</a:t>
            </a:r>
            <a:r>
              <a:rPr lang="en-US" dirty="0" smtClean="0">
                <a:latin typeface="Times New Roman" panose="02020603050405020304" pitchFamily="18" charset="0"/>
                <a:cs typeface="Times New Roman" panose="02020603050405020304" pitchFamily="18" charset="0"/>
              </a:rPr>
              <a:t>, 2006)</a:t>
            </a:r>
            <a:r>
              <a:rPr lang="en-US" baseline="0" dirty="0" smtClean="0">
                <a:latin typeface="Times New Roman" panose="02020603050405020304" pitchFamily="18" charset="0"/>
                <a:cs typeface="Times New Roman" panose="02020603050405020304" pitchFamily="18" charset="0"/>
              </a:rPr>
              <a:t>. The physical and hormonal changes they undergo during puberty creates instability in their decision making and without proper guidance, they make wrong choices.  Finally, teenagers who come from broken families with histories of various forms of abuse are at higher risk for substance abuse.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3</a:t>
            </a:fld>
            <a:endParaRPr lang="en-US"/>
          </a:p>
        </p:txBody>
      </p:sp>
    </p:spTree>
    <p:extLst>
      <p:ext uri="{BB962C8B-B14F-4D97-AF65-F5344CB8AC3E}">
        <p14:creationId xmlns:p14="http://schemas.microsoft.com/office/powerpoint/2010/main" val="1573485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Teenagers need to be taught the risks and dangers of drug</a:t>
            </a:r>
            <a:r>
              <a:rPr lang="en-US" baseline="0" dirty="0" smtClean="0">
                <a:latin typeface="Times New Roman" panose="02020603050405020304" pitchFamily="18" charset="0"/>
                <a:cs typeface="Times New Roman" panose="02020603050405020304" pitchFamily="18" charset="0"/>
              </a:rPr>
              <a:t> and substance abuse. This is more so because they are susceptible to poor judgement as they lack knowledge on the effects of substance abuse, they undergo adolescent changes, and may have poor role models and social ideals (Nation et al…, 2003). Such an education will open their eyes and enable them to make wise decisions regarding their lives.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5</a:t>
            </a:fld>
            <a:endParaRPr lang="en-US"/>
          </a:p>
        </p:txBody>
      </p:sp>
    </p:spTree>
    <p:extLst>
      <p:ext uri="{BB962C8B-B14F-4D97-AF65-F5344CB8AC3E}">
        <p14:creationId xmlns:p14="http://schemas.microsoft.com/office/powerpoint/2010/main" val="1114641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Peer pressure is a pronounced problem for teenagers as they transition through academic</a:t>
            </a:r>
            <a:r>
              <a:rPr lang="en-US" baseline="0" dirty="0" smtClean="0">
                <a:latin typeface="Times New Roman" panose="02020603050405020304" pitchFamily="18" charset="0"/>
                <a:cs typeface="Times New Roman" panose="02020603050405020304" pitchFamily="18" charset="0"/>
              </a:rPr>
              <a:t> grades and as they try to establish their identities as developing adults. The desire to belong and be accepted into certain social circles can compel the students to engage in drugs and substance abuse. Teachers and parents should teach these teenagers on how they can deal with peer pressure such as maintaining the right companies, having high self-esteem and confidence, and not fearing to stand firm for what they believe is right.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6</a:t>
            </a:fld>
            <a:endParaRPr lang="en-US"/>
          </a:p>
        </p:txBody>
      </p:sp>
    </p:spTree>
    <p:extLst>
      <p:ext uri="{BB962C8B-B14F-4D97-AF65-F5344CB8AC3E}">
        <p14:creationId xmlns:p14="http://schemas.microsoft.com/office/powerpoint/2010/main" val="1097796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Parents</a:t>
            </a:r>
            <a:r>
              <a:rPr lang="en-US" baseline="0" dirty="0" smtClean="0">
                <a:latin typeface="Times New Roman" panose="02020603050405020304" pitchFamily="18" charset="0"/>
                <a:cs typeface="Times New Roman" panose="02020603050405020304" pitchFamily="18" charset="0"/>
              </a:rPr>
              <a:t> and guardians have a big role to play in preventing teenagers from drug and substance abuse. They need to be good role models to the children and teach them morals and values that will keep them away from the practice. They should protect their children from any form of abuse that may lead to mental illness for them and ensure that their homes are safe for proper upbringing of the child. Parents should also work alongside teachers and any other stakeholders to implement interventions that are aimed at preventing their children from drug and substance abuse.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7</a:t>
            </a:fld>
            <a:endParaRPr lang="en-US"/>
          </a:p>
        </p:txBody>
      </p:sp>
    </p:spTree>
    <p:extLst>
      <p:ext uri="{BB962C8B-B14F-4D97-AF65-F5344CB8AC3E}">
        <p14:creationId xmlns:p14="http://schemas.microsoft.com/office/powerpoint/2010/main" val="3389059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Some cases may require</a:t>
            </a:r>
            <a:r>
              <a:rPr lang="en-US" baseline="0" dirty="0" smtClean="0">
                <a:latin typeface="Times New Roman" panose="02020603050405020304" pitchFamily="18" charset="0"/>
                <a:cs typeface="Times New Roman" panose="02020603050405020304" pitchFamily="18" charset="0"/>
              </a:rPr>
              <a:t> professional intervention for teenagers that may exhibit tendencies of drug  and substance abuse. Both parents and teachers should take initiative to seek help for such cases, especially where teenagers exhibit signs of mental illness. The government and medical practitioners should also give special attention to cases of mental health among teenagers and accord them the best possible intervention.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8</a:t>
            </a:fld>
            <a:endParaRPr lang="en-US"/>
          </a:p>
        </p:txBody>
      </p:sp>
    </p:spTree>
    <p:extLst>
      <p:ext uri="{BB962C8B-B14F-4D97-AF65-F5344CB8AC3E}">
        <p14:creationId xmlns:p14="http://schemas.microsoft.com/office/powerpoint/2010/main" val="156723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Teachers and parents and even psychologists should teach teenagers on effective stress coping</a:t>
            </a:r>
            <a:r>
              <a:rPr lang="en-US" baseline="0" dirty="0" smtClean="0">
                <a:latin typeface="Times New Roman" panose="02020603050405020304" pitchFamily="18" charset="0"/>
                <a:cs typeface="Times New Roman" panose="02020603050405020304" pitchFamily="18" charset="0"/>
              </a:rPr>
              <a:t> and management strategies. Stress is one of the leading factors that lead to drug and substance abuse not only in teenagers but even in adults (</a:t>
            </a:r>
            <a:r>
              <a:rPr lang="en-US" dirty="0" smtClean="0">
                <a:latin typeface="Times New Roman" panose="02020603050405020304" pitchFamily="18" charset="0"/>
                <a:cs typeface="Times New Roman" panose="02020603050405020304" pitchFamily="18" charset="0"/>
              </a:rPr>
              <a:t>Dorfman &amp; Smith, 2002). </a:t>
            </a:r>
            <a:r>
              <a:rPr lang="en-US" baseline="0" dirty="0" smtClean="0">
                <a:latin typeface="Times New Roman" panose="02020603050405020304" pitchFamily="18" charset="0"/>
                <a:cs typeface="Times New Roman" panose="02020603050405020304" pitchFamily="18" charset="0"/>
              </a:rPr>
              <a:t>Some of the effective stress management interventions for teenagers could include sports, exercise, confiding in a reliable person for assistance, and engaging in any other productive hobby. Different interventions work for different students and hence, they should be taught as many options as possible so that they can adopt what works for them.</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9</a:t>
            </a:fld>
            <a:endParaRPr lang="en-US"/>
          </a:p>
        </p:txBody>
      </p:sp>
    </p:spTree>
    <p:extLst>
      <p:ext uri="{BB962C8B-B14F-4D97-AF65-F5344CB8AC3E}">
        <p14:creationId xmlns:p14="http://schemas.microsoft.com/office/powerpoint/2010/main" val="80931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Media</a:t>
            </a:r>
            <a:r>
              <a:rPr lang="en-US" baseline="0" dirty="0" smtClean="0">
                <a:latin typeface="Times New Roman" panose="02020603050405020304" pitchFamily="18" charset="0"/>
                <a:cs typeface="Times New Roman" panose="02020603050405020304" pitchFamily="18" charset="0"/>
              </a:rPr>
              <a:t> campaigns are national initiatives to bring the nation to the attention of the trending problem (</a:t>
            </a:r>
            <a:r>
              <a:rPr lang="en-US" dirty="0" smtClean="0">
                <a:latin typeface="Times New Roman" panose="02020603050405020304" pitchFamily="18" charset="0"/>
                <a:cs typeface="Times New Roman" panose="02020603050405020304" pitchFamily="18" charset="0"/>
              </a:rPr>
              <a:t>Knudsen &amp; Roman, 2004)</a:t>
            </a:r>
            <a:r>
              <a:rPr lang="en-US" baseline="0" dirty="0" smtClean="0">
                <a:latin typeface="Times New Roman" panose="02020603050405020304" pitchFamily="18" charset="0"/>
                <a:cs typeface="Times New Roman" panose="02020603050405020304" pitchFamily="18" charset="0"/>
              </a:rPr>
              <a:t>. Media campaigns will reach more teenagers and offer more information on the effects of drug and substance abuse and options available for prevention.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10</a:t>
            </a:fld>
            <a:endParaRPr lang="en-US"/>
          </a:p>
        </p:txBody>
      </p:sp>
    </p:spTree>
    <p:extLst>
      <p:ext uri="{BB962C8B-B14F-4D97-AF65-F5344CB8AC3E}">
        <p14:creationId xmlns:p14="http://schemas.microsoft.com/office/powerpoint/2010/main" val="3793909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58FB23-AA3B-4FE9-8B1B-1A5C7210C221}" type="slidenum">
              <a:rPr lang="en-US" smtClean="0"/>
              <a:t>11</a:t>
            </a:fld>
            <a:endParaRPr lang="en-US"/>
          </a:p>
        </p:txBody>
      </p:sp>
    </p:spTree>
    <p:extLst>
      <p:ext uri="{BB962C8B-B14F-4D97-AF65-F5344CB8AC3E}">
        <p14:creationId xmlns:p14="http://schemas.microsoft.com/office/powerpoint/2010/main" val="3590033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2C0A164-274E-4509-BCF1-D4405178A75A}"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317370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C0A164-274E-4509-BCF1-D4405178A75A}"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011135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3632835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2C0A164-274E-4509-BCF1-D4405178A75A}" type="datetimeFigureOut">
              <a:rPr lang="en-US" smtClean="0"/>
              <a:t>11/25/2018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778347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2C0A164-274E-4509-BCF1-D4405178A75A}" type="datetimeFigureOut">
              <a:rPr lang="en-US" smtClean="0"/>
              <a:t>11/25/2018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670397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2C0A164-274E-4509-BCF1-D4405178A75A}" type="datetimeFigureOut">
              <a:rPr lang="en-US" smtClean="0"/>
              <a:t>11/25/2018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678671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C0A164-274E-4509-BCF1-D4405178A75A}" type="datetimeFigureOut">
              <a:rPr lang="en-US" smtClean="0"/>
              <a:t>11/25/2018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1145042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C0A164-274E-4509-BCF1-D4405178A75A}" type="datetimeFigureOut">
              <a:rPr lang="en-US" smtClean="0"/>
              <a:t>11/25/2018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1099407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C0A164-274E-4509-BCF1-D4405178A75A}" type="datetimeFigureOut">
              <a:rPr lang="en-US" smtClean="0"/>
              <a:t>11/25/2018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339974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3977659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519479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7158461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792659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256923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C0A164-274E-4509-BCF1-D4405178A75A}"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661450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C0A164-274E-4509-BCF1-D4405178A75A}"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592733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2C0A164-274E-4509-BCF1-D4405178A75A}" type="datetimeFigureOut">
              <a:rPr lang="en-US" smtClean="0"/>
              <a:t>11/25/2018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5284FCD-C1BD-4CF3-93E3-833E33302908}" type="slidenum">
              <a:rPr lang="en-US" smtClean="0"/>
              <a:t>‹#›</a:t>
            </a:fld>
            <a:endParaRPr lang="en-US"/>
          </a:p>
        </p:txBody>
      </p:sp>
    </p:spTree>
    <p:extLst>
      <p:ext uri="{BB962C8B-B14F-4D97-AF65-F5344CB8AC3E}">
        <p14:creationId xmlns:p14="http://schemas.microsoft.com/office/powerpoint/2010/main" val="2999820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5412" y="250825"/>
            <a:ext cx="9144000" cy="2387600"/>
          </a:xfrm>
        </p:spPr>
        <p:txBody>
          <a:bodyPr>
            <a:normAutofit/>
          </a:bodyPr>
          <a:lstStyle/>
          <a:p>
            <a:r>
              <a:rPr lang="en-US" b="1" dirty="0" smtClean="0"/>
              <a:t>PSYCHOLOGY</a:t>
            </a:r>
            <a:r>
              <a:rPr lang="en-US" dirty="0"/>
              <a:t/>
            </a:r>
            <a:br>
              <a:rPr lang="en-US" dirty="0"/>
            </a:br>
            <a:endParaRPr lang="en-US" dirty="0"/>
          </a:p>
        </p:txBody>
      </p:sp>
      <p:sp>
        <p:nvSpPr>
          <p:cNvPr id="3" name="Subtitle 2"/>
          <p:cNvSpPr>
            <a:spLocks noGrp="1"/>
          </p:cNvSpPr>
          <p:nvPr>
            <p:ph type="subTitle" idx="1"/>
          </p:nvPr>
        </p:nvSpPr>
        <p:spPr>
          <a:xfrm>
            <a:off x="1138237" y="2952751"/>
            <a:ext cx="9144000" cy="1655762"/>
          </a:xfrm>
        </p:spPr>
        <p:txBody>
          <a:bodyPr/>
          <a:lstStyle/>
          <a:p>
            <a:r>
              <a:rPr lang="en-US" dirty="0" smtClean="0"/>
              <a:t>Name</a:t>
            </a:r>
            <a:br>
              <a:rPr lang="en-US" dirty="0" smtClean="0"/>
            </a:br>
            <a:r>
              <a:rPr lang="en-US" dirty="0" smtClean="0"/>
              <a:t>Institutional Affiliation</a:t>
            </a:r>
            <a:br>
              <a:rPr lang="en-US" dirty="0" smtClean="0"/>
            </a:br>
            <a:endParaRPr lang="en-US" dirty="0"/>
          </a:p>
        </p:txBody>
      </p:sp>
    </p:spTree>
    <p:extLst>
      <p:ext uri="{BB962C8B-B14F-4D97-AF65-F5344CB8AC3E}">
        <p14:creationId xmlns:p14="http://schemas.microsoft.com/office/powerpoint/2010/main" val="3843992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latin typeface="Times New Roman" panose="02020603050405020304" pitchFamily="18" charset="0"/>
                <a:cs typeface="Times New Roman" panose="02020603050405020304" pitchFamily="18" charset="0"/>
              </a:rPr>
              <a:t>INTRODUCTION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515600" cy="3292785"/>
          </a:xfrm>
        </p:spPr>
        <p:txBody>
          <a:bodyPr/>
          <a:lstStyle/>
          <a:p>
            <a:pPr marL="0" indent="0" algn="ctr">
              <a:buNone/>
            </a:pPr>
            <a:endParaRPr lang="en-US" dirty="0" smtClean="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dirty="0" smtClean="0">
                <a:latin typeface="Times New Roman" panose="02020603050405020304" pitchFamily="18" charset="0"/>
                <a:cs typeface="Times New Roman" panose="02020603050405020304" pitchFamily="18" charset="0"/>
              </a:rPr>
              <a:t>The best way to curb drug and substance addiction is to prevent its use and abuse among teenagers</a:t>
            </a:r>
          </a:p>
          <a:p>
            <a:endParaRPr lang="en-US" dirty="0"/>
          </a:p>
        </p:txBody>
      </p:sp>
    </p:spTree>
    <p:extLst>
      <p:ext uri="{BB962C8B-B14F-4D97-AF65-F5344CB8AC3E}">
        <p14:creationId xmlns:p14="http://schemas.microsoft.com/office/powerpoint/2010/main" val="502170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Risk Factors for Substance Abuse in Teenagers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Transition from elementary to middle to high school</a:t>
            </a:r>
          </a:p>
          <a:p>
            <a:r>
              <a:rPr lang="en-US" dirty="0" smtClean="0">
                <a:latin typeface="Times New Roman" panose="02020603050405020304" pitchFamily="18" charset="0"/>
                <a:cs typeface="Times New Roman" panose="02020603050405020304" pitchFamily="18" charset="0"/>
              </a:rPr>
              <a:t>Peer pressure</a:t>
            </a:r>
          </a:p>
          <a:p>
            <a:r>
              <a:rPr lang="en-US" dirty="0" smtClean="0">
                <a:latin typeface="Times New Roman" panose="02020603050405020304" pitchFamily="18" charset="0"/>
                <a:cs typeface="Times New Roman" panose="02020603050405020304" pitchFamily="18" charset="0"/>
              </a:rPr>
              <a:t>Physical and hormonal changes during puberty</a:t>
            </a:r>
          </a:p>
          <a:p>
            <a:r>
              <a:rPr lang="en-US" dirty="0" smtClean="0">
                <a:latin typeface="Times New Roman" panose="02020603050405020304" pitchFamily="18" charset="0"/>
                <a:cs typeface="Times New Roman" panose="02020603050405020304" pitchFamily="18" charset="0"/>
              </a:rPr>
              <a:t>Lack of positive adult influencers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5858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906" y="2516654"/>
            <a:ext cx="10515600" cy="1325563"/>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Methods of Preventing Substance Abuse among Teenagers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603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77429" y="1781294"/>
            <a:ext cx="6250429" cy="523220"/>
          </a:xfrm>
          <a:prstGeom prst="rect">
            <a:avLst/>
          </a:prstGeom>
        </p:spPr>
        <p:txBody>
          <a:bodyPr wrap="none">
            <a:spAutoFit/>
          </a:bodyPr>
          <a:lstStyle/>
          <a:p>
            <a:r>
              <a:rPr lang="en-US" sz="2800" dirty="0" smtClean="0">
                <a:latin typeface="Times New Roman" panose="02020603050405020304" pitchFamily="18" charset="0"/>
                <a:ea typeface="Calibri" panose="020F0502020204030204" pitchFamily="34" charset="0"/>
                <a:cs typeface="Times New Roman" panose="02020603050405020304" pitchFamily="18" charset="0"/>
              </a:rPr>
              <a:t>Education </a:t>
            </a:r>
            <a:r>
              <a:rPr lang="en-US" sz="2800" dirty="0">
                <a:latin typeface="Times New Roman" panose="02020603050405020304" pitchFamily="18" charset="0"/>
                <a:ea typeface="Calibri" panose="020F0502020204030204" pitchFamily="34" charset="0"/>
                <a:cs typeface="Times New Roman" panose="02020603050405020304" pitchFamily="18" charset="0"/>
              </a:rPr>
              <a:t>on the risks of substance abuse.</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1155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44389" y="1420727"/>
            <a:ext cx="6096000" cy="523220"/>
          </a:xfrm>
          <a:prstGeom prst="rect">
            <a:avLst/>
          </a:prstGeom>
        </p:spPr>
        <p:txBody>
          <a:bodyPr>
            <a:spAutoFit/>
          </a:bodyPr>
          <a:lstStyle/>
          <a:p>
            <a:r>
              <a:rPr lang="en-US" sz="2800" dirty="0" smtClean="0">
                <a:latin typeface="Times New Roman" panose="02020603050405020304" pitchFamily="18" charset="0"/>
                <a:ea typeface="Calibri" panose="020F0502020204030204" pitchFamily="34" charset="0"/>
              </a:rPr>
              <a:t>Dealing </a:t>
            </a:r>
            <a:r>
              <a:rPr lang="en-US" sz="2800" dirty="0">
                <a:latin typeface="Times New Roman" panose="02020603050405020304" pitchFamily="18" charset="0"/>
                <a:ea typeface="Calibri" panose="020F0502020204030204" pitchFamily="34" charset="0"/>
              </a:rPr>
              <a:t>with peer pressure</a:t>
            </a:r>
            <a:endParaRPr lang="en-US" sz="2800" dirty="0"/>
          </a:p>
        </p:txBody>
      </p:sp>
    </p:spTree>
    <p:extLst>
      <p:ext uri="{BB962C8B-B14F-4D97-AF65-F5344CB8AC3E}">
        <p14:creationId xmlns:p14="http://schemas.microsoft.com/office/powerpoint/2010/main" val="525286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54931" y="1607063"/>
            <a:ext cx="6096000" cy="954107"/>
          </a:xfrm>
          <a:prstGeom prst="rect">
            <a:avLst/>
          </a:prstGeom>
        </p:spPr>
        <p:txBody>
          <a:bodyPr>
            <a:spAutoFit/>
          </a:bodyPr>
          <a:lstStyle/>
          <a:p>
            <a:r>
              <a:rPr lang="en-US" sz="2800" dirty="0" smtClean="0">
                <a:latin typeface="Times New Roman" panose="02020603050405020304" pitchFamily="18" charset="0"/>
                <a:ea typeface="Calibri" panose="020F0502020204030204" pitchFamily="34" charset="0"/>
                <a:cs typeface="Times New Roman" panose="02020603050405020304" pitchFamily="18" charset="0"/>
              </a:rPr>
              <a:t>Proper parental upbringing, responsibility, and role models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2334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05953" y="2012593"/>
            <a:ext cx="6096000" cy="523220"/>
          </a:xfrm>
          <a:prstGeom prst="rect">
            <a:avLst/>
          </a:prstGeom>
        </p:spPr>
        <p:txBody>
          <a:bodyPr>
            <a:spAutoFit/>
          </a:bodyPr>
          <a:lstStyle/>
          <a:p>
            <a:r>
              <a:rPr lang="en-US" sz="2800" dirty="0" smtClean="0">
                <a:latin typeface="Times New Roman" panose="02020603050405020304" pitchFamily="18" charset="0"/>
                <a:cs typeface="Times New Roman" panose="02020603050405020304" pitchFamily="18" charset="0"/>
              </a:rPr>
              <a:t>Professional help for mental illness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6923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28605" y="1512166"/>
            <a:ext cx="6096000" cy="523220"/>
          </a:xfrm>
          <a:prstGeom prst="rect">
            <a:avLst/>
          </a:prstGeom>
        </p:spPr>
        <p:txBody>
          <a:bodyPr>
            <a:spAutoFit/>
          </a:bodyPr>
          <a:lstStyle/>
          <a:p>
            <a:r>
              <a:rPr lang="en-US" sz="2800" dirty="0">
                <a:latin typeface="Times New Roman" panose="02020603050405020304" pitchFamily="18" charset="0"/>
                <a:ea typeface="Calibri" panose="020F0502020204030204" pitchFamily="34" charset="0"/>
                <a:cs typeface="Times New Roman" panose="02020603050405020304" pitchFamily="18" charset="0"/>
              </a:rPr>
              <a:t>S</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tress </a:t>
            </a:r>
            <a:r>
              <a:rPr lang="en-US" sz="2800" dirty="0">
                <a:latin typeface="Times New Roman" panose="02020603050405020304" pitchFamily="18" charset="0"/>
                <a:ea typeface="Calibri" panose="020F0502020204030204" pitchFamily="34" charset="0"/>
                <a:cs typeface="Times New Roman" panose="02020603050405020304" pitchFamily="18" charset="0"/>
              </a:rPr>
              <a:t>management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1170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89417" y="1642795"/>
            <a:ext cx="6096000" cy="523220"/>
          </a:xfrm>
          <a:prstGeom prst="rect">
            <a:avLst/>
          </a:prstGeom>
        </p:spPr>
        <p:txBody>
          <a:bodyPr>
            <a:spAutoFit/>
          </a:bodyPr>
          <a:lstStyle/>
          <a:p>
            <a:r>
              <a:rPr lang="en-US" sz="2800" dirty="0">
                <a:latin typeface="Times New Roman" panose="02020603050405020304" pitchFamily="18" charset="0"/>
                <a:ea typeface="Calibri" panose="020F0502020204030204" pitchFamily="34" charset="0"/>
                <a:cs typeface="Times New Roman" panose="02020603050405020304" pitchFamily="18" charset="0"/>
              </a:rPr>
              <a:t>M</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edia </a:t>
            </a:r>
            <a:r>
              <a:rPr lang="en-US" sz="2800" dirty="0">
                <a:latin typeface="Times New Roman" panose="02020603050405020304" pitchFamily="18" charset="0"/>
                <a:ea typeface="Calibri" panose="020F0502020204030204" pitchFamily="34" charset="0"/>
                <a:cs typeface="Times New Roman" panose="02020603050405020304" pitchFamily="18" charset="0"/>
              </a:rPr>
              <a:t>campaigns </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1015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Conclusion</a:t>
            </a:r>
            <a:br>
              <a:rPr lang="en-US" b="1" dirty="0" smtClean="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t>A conceited partnership of all involved stakeholders will go a long way in preventing drug and substance abuse among teenagers. Prevention programs should be drawn and adopted through a three-tier approach that differentiates between primary, secondary, and tertiary methods of prevention. </a:t>
            </a:r>
          </a:p>
          <a:p>
            <a:endParaRPr lang="en-US" dirty="0"/>
          </a:p>
        </p:txBody>
      </p:sp>
    </p:spTree>
    <p:extLst>
      <p:ext uri="{BB962C8B-B14F-4D97-AF65-F5344CB8AC3E}">
        <p14:creationId xmlns:p14="http://schemas.microsoft.com/office/powerpoint/2010/main" val="4271416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List</a:t>
            </a:r>
            <a:br>
              <a:rPr lang="en-US" dirty="0" smtClean="0"/>
            </a:br>
            <a:endParaRPr lang="en-US" dirty="0"/>
          </a:p>
        </p:txBody>
      </p:sp>
      <p:sp>
        <p:nvSpPr>
          <p:cNvPr id="3" name="Content Placeholder 2"/>
          <p:cNvSpPr>
            <a:spLocks noGrp="1"/>
          </p:cNvSpPr>
          <p:nvPr>
            <p:ph idx="1"/>
          </p:nvPr>
        </p:nvSpPr>
        <p:spPr/>
        <p:txBody>
          <a:bodyPr>
            <a:normAutofit fontScale="85000" lnSpcReduction="10000"/>
          </a:bodyPr>
          <a:lstStyle/>
          <a:p>
            <a:r>
              <a:rPr lang="en-US" dirty="0">
                <a:latin typeface="Times New Roman" panose="02020603050405020304" pitchFamily="18" charset="0"/>
                <a:cs typeface="Times New Roman" panose="02020603050405020304" pitchFamily="18" charset="0"/>
              </a:rPr>
              <a:t>Dorfman, S. L. &amp; Smith, S. A. (2002). Preventive Mental Health and Substance Abuse Programs </a:t>
            </a:r>
          </a:p>
          <a:p>
            <a:pPr marL="0" indent="0">
              <a:buNone/>
            </a:pPr>
            <a:r>
              <a:rPr lang="en-US" dirty="0" smtClean="0">
                <a:latin typeface="Times New Roman" panose="02020603050405020304" pitchFamily="18" charset="0"/>
                <a:cs typeface="Times New Roman" panose="02020603050405020304" pitchFamily="18" charset="0"/>
              </a:rPr>
              <a:t>	and </a:t>
            </a:r>
            <a:r>
              <a:rPr lang="en-US" dirty="0">
                <a:latin typeface="Times New Roman" panose="02020603050405020304" pitchFamily="18" charset="0"/>
                <a:cs typeface="Times New Roman" panose="02020603050405020304" pitchFamily="18" charset="0"/>
              </a:rPr>
              <a:t>Services in Managed Care. </a:t>
            </a:r>
            <a:r>
              <a:rPr lang="en-US" i="1" dirty="0">
                <a:latin typeface="Times New Roman" panose="02020603050405020304" pitchFamily="18" charset="0"/>
                <a:cs typeface="Times New Roman" panose="02020603050405020304" pitchFamily="18" charset="0"/>
              </a:rPr>
              <a:t>The Journal of Behavioral Health Services &amp; Research</a:t>
            </a:r>
            <a:r>
              <a:rPr lang="en-US" dirty="0">
                <a:latin typeface="Times New Roman" panose="02020603050405020304" pitchFamily="18" charset="0"/>
                <a:cs typeface="Times New Roman" panose="02020603050405020304" pitchFamily="18" charset="0"/>
              </a:rPr>
              <a:t>, </a:t>
            </a:r>
          </a:p>
          <a:p>
            <a:pPr marL="0" indent="0">
              <a:buNone/>
            </a:pPr>
            <a:r>
              <a:rPr lang="en-US" dirty="0" smtClean="0">
                <a:latin typeface="Times New Roman" panose="02020603050405020304" pitchFamily="18" charset="0"/>
                <a:cs typeface="Times New Roman" panose="02020603050405020304" pitchFamily="18" charset="0"/>
              </a:rPr>
              <a:t>	29(3</a:t>
            </a:r>
            <a:r>
              <a:rPr lang="en-US" dirty="0">
                <a:latin typeface="Times New Roman" panose="02020603050405020304" pitchFamily="18" charset="0"/>
                <a:cs typeface="Times New Roman" panose="02020603050405020304" pitchFamily="18" charset="0"/>
              </a:rPr>
              <a:t>):233-258.</a:t>
            </a:r>
          </a:p>
          <a:p>
            <a:r>
              <a:rPr lang="en-US" dirty="0">
                <a:latin typeface="Times New Roman" panose="02020603050405020304" pitchFamily="18" charset="0"/>
                <a:cs typeface="Times New Roman" panose="02020603050405020304" pitchFamily="18" charset="0"/>
              </a:rPr>
              <a:t>Knudsen, H. K. &amp; Roman, P. M. (2004). Modeling the use of innovations in private treatment </a:t>
            </a:r>
          </a:p>
          <a:p>
            <a:pPr marL="0" indent="0">
              <a:buNone/>
            </a:pPr>
            <a:r>
              <a:rPr lang="en-US" dirty="0" smtClean="0">
                <a:latin typeface="Times New Roman" panose="02020603050405020304" pitchFamily="18" charset="0"/>
                <a:cs typeface="Times New Roman" panose="02020603050405020304" pitchFamily="18" charset="0"/>
              </a:rPr>
              <a:t>	Organizations</a:t>
            </a:r>
            <a:r>
              <a:rPr lang="en-US" dirty="0">
                <a:latin typeface="Times New Roman" panose="02020603050405020304" pitchFamily="18" charset="0"/>
                <a:cs typeface="Times New Roman" panose="02020603050405020304" pitchFamily="18" charset="0"/>
              </a:rPr>
              <a:t>: The role of absorptive capacity. </a:t>
            </a:r>
            <a:r>
              <a:rPr lang="en-US" i="1" dirty="0">
                <a:latin typeface="Times New Roman" panose="02020603050405020304" pitchFamily="18" charset="0"/>
                <a:cs typeface="Times New Roman" panose="02020603050405020304" pitchFamily="18" charset="0"/>
              </a:rPr>
              <a:t>Journal of Substance Abuse Treatment, </a:t>
            </a:r>
            <a:r>
              <a:rPr lang="en-US" i="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26:51-59</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Nation, M., </a:t>
            </a:r>
            <a:r>
              <a:rPr lang="en-US" dirty="0" err="1">
                <a:latin typeface="Times New Roman" panose="02020603050405020304" pitchFamily="18" charset="0"/>
                <a:cs typeface="Times New Roman" panose="02020603050405020304" pitchFamily="18" charset="0"/>
              </a:rPr>
              <a:t>Crusto</a:t>
            </a:r>
            <a:r>
              <a:rPr lang="en-US" dirty="0">
                <a:latin typeface="Times New Roman" panose="02020603050405020304" pitchFamily="18" charset="0"/>
                <a:cs typeface="Times New Roman" panose="02020603050405020304" pitchFamily="18" charset="0"/>
              </a:rPr>
              <a:t>, C., </a:t>
            </a:r>
            <a:r>
              <a:rPr lang="en-US" dirty="0" err="1">
                <a:latin typeface="Times New Roman" panose="02020603050405020304" pitchFamily="18" charset="0"/>
                <a:cs typeface="Times New Roman" panose="02020603050405020304" pitchFamily="18" charset="0"/>
              </a:rPr>
              <a:t>Wandersman</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Kumpfer</a:t>
            </a:r>
            <a:r>
              <a:rPr lang="en-US" dirty="0">
                <a:latin typeface="Times New Roman" panose="02020603050405020304" pitchFamily="18" charset="0"/>
                <a:cs typeface="Times New Roman" panose="02020603050405020304" pitchFamily="18" charset="0"/>
              </a:rPr>
              <a:t>, K., </a:t>
            </a:r>
            <a:r>
              <a:rPr lang="en-US" dirty="0" err="1">
                <a:latin typeface="Times New Roman" panose="02020603050405020304" pitchFamily="18" charset="0"/>
                <a:cs typeface="Times New Roman" panose="02020603050405020304" pitchFamily="18" charset="0"/>
              </a:rPr>
              <a:t>Seybolt</a:t>
            </a:r>
            <a:r>
              <a:rPr lang="en-US" dirty="0">
                <a:latin typeface="Times New Roman" panose="02020603050405020304" pitchFamily="18" charset="0"/>
                <a:cs typeface="Times New Roman" panose="02020603050405020304" pitchFamily="18" charset="0"/>
              </a:rPr>
              <a:t>, D., &amp; </a:t>
            </a:r>
            <a:r>
              <a:rPr lang="en-US" dirty="0" err="1">
                <a:latin typeface="Times New Roman" panose="02020603050405020304" pitchFamily="18" charset="0"/>
                <a:cs typeface="Times New Roman" panose="02020603050405020304" pitchFamily="18" charset="0"/>
              </a:rPr>
              <a:t>Davino</a:t>
            </a:r>
            <a:r>
              <a:rPr lang="en-US" dirty="0">
                <a:latin typeface="Times New Roman" panose="02020603050405020304" pitchFamily="18" charset="0"/>
                <a:cs typeface="Times New Roman" panose="02020603050405020304" pitchFamily="18" charset="0"/>
              </a:rPr>
              <a:t>, K. (2003). What </a:t>
            </a:r>
          </a:p>
          <a:p>
            <a:pPr marL="0" indent="0">
              <a:buNone/>
            </a:pPr>
            <a:r>
              <a:rPr lang="en-US" dirty="0" smtClean="0">
                <a:latin typeface="Times New Roman" panose="02020603050405020304" pitchFamily="18" charset="0"/>
                <a:cs typeface="Times New Roman" panose="02020603050405020304" pitchFamily="18" charset="0"/>
              </a:rPr>
              <a:t>	Works </a:t>
            </a:r>
            <a:r>
              <a:rPr lang="en-US" dirty="0">
                <a:latin typeface="Times New Roman" panose="02020603050405020304" pitchFamily="18" charset="0"/>
                <a:cs typeface="Times New Roman" panose="02020603050405020304" pitchFamily="18" charset="0"/>
              </a:rPr>
              <a:t>in Prevention: Principles of Effective Prevention Programs. </a:t>
            </a:r>
            <a:r>
              <a:rPr lang="en-US" i="1" dirty="0">
                <a:latin typeface="Times New Roman" panose="02020603050405020304" pitchFamily="18" charset="0"/>
                <a:cs typeface="Times New Roman" panose="02020603050405020304" pitchFamily="18" charset="0"/>
              </a:rPr>
              <a:t>American Psychological </a:t>
            </a:r>
            <a:r>
              <a:rPr lang="en-US" i="1" dirty="0" smtClean="0">
                <a:latin typeface="Times New Roman" panose="02020603050405020304" pitchFamily="18" charset="0"/>
                <a:cs typeface="Times New Roman" panose="02020603050405020304" pitchFamily="18" charset="0"/>
              </a:rPr>
              <a:t>	Association</a:t>
            </a:r>
            <a:r>
              <a:rPr lang="en-US" i="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58 (6/7): 449-456.</a:t>
            </a:r>
          </a:p>
          <a:p>
            <a:r>
              <a:rPr lang="en-US" dirty="0">
                <a:latin typeface="Times New Roman" panose="02020603050405020304" pitchFamily="18" charset="0"/>
                <a:cs typeface="Times New Roman" panose="02020603050405020304" pitchFamily="18" charset="0"/>
              </a:rPr>
              <a:t>Wells, R., </a:t>
            </a:r>
            <a:r>
              <a:rPr lang="en-US" dirty="0" err="1">
                <a:latin typeface="Times New Roman" panose="02020603050405020304" pitchFamily="18" charset="0"/>
                <a:cs typeface="Times New Roman" panose="02020603050405020304" pitchFamily="18" charset="0"/>
              </a:rPr>
              <a:t>Lemak</a:t>
            </a:r>
            <a:r>
              <a:rPr lang="en-US" dirty="0">
                <a:latin typeface="Times New Roman" panose="02020603050405020304" pitchFamily="18" charset="0"/>
                <a:cs typeface="Times New Roman" panose="02020603050405020304" pitchFamily="18" charset="0"/>
              </a:rPr>
              <a:t>, C. H., &amp; </a:t>
            </a:r>
            <a:r>
              <a:rPr lang="en-US" dirty="0" err="1">
                <a:latin typeface="Times New Roman" panose="02020603050405020304" pitchFamily="18" charset="0"/>
                <a:cs typeface="Times New Roman" panose="02020603050405020304" pitchFamily="18" charset="0"/>
              </a:rPr>
              <a:t>D’Aunno</a:t>
            </a:r>
            <a:r>
              <a:rPr lang="en-US" dirty="0">
                <a:latin typeface="Times New Roman" panose="02020603050405020304" pitchFamily="18" charset="0"/>
                <a:cs typeface="Times New Roman" panose="02020603050405020304" pitchFamily="18" charset="0"/>
              </a:rPr>
              <a:t>, T. (2006). Insights from a National Survey into why </a:t>
            </a:r>
          </a:p>
          <a:p>
            <a:pPr marL="0" indent="0">
              <a:buNone/>
            </a:pPr>
            <a:r>
              <a:rPr lang="en-US" dirty="0" smtClean="0">
                <a:latin typeface="Times New Roman" panose="02020603050405020304" pitchFamily="18" charset="0"/>
                <a:cs typeface="Times New Roman" panose="02020603050405020304" pitchFamily="18" charset="0"/>
              </a:rPr>
              <a:t>	Substance </a:t>
            </a:r>
            <a:r>
              <a:rPr lang="en-US" dirty="0">
                <a:latin typeface="Times New Roman" panose="02020603050405020304" pitchFamily="18" charset="0"/>
                <a:cs typeface="Times New Roman" panose="02020603050405020304" pitchFamily="18" charset="0"/>
              </a:rPr>
              <a:t>Abuse Treatment Units add Prevention and Outreach Services. </a:t>
            </a:r>
            <a:r>
              <a:rPr lang="en-US" i="1" dirty="0">
                <a:latin typeface="Times New Roman" panose="02020603050405020304" pitchFamily="18" charset="0"/>
                <a:cs typeface="Times New Roman" panose="02020603050405020304" pitchFamily="18" charset="0"/>
              </a:rPr>
              <a:t>Substance Abuse </a:t>
            </a:r>
            <a:r>
              <a:rPr lang="en-US" i="1" dirty="0" smtClean="0">
                <a:latin typeface="Times New Roman" panose="02020603050405020304" pitchFamily="18" charset="0"/>
                <a:cs typeface="Times New Roman" panose="02020603050405020304" pitchFamily="18" charset="0"/>
              </a:rPr>
              <a:t>	Treatment</a:t>
            </a:r>
            <a:r>
              <a:rPr lang="en-US" i="1" dirty="0">
                <a:latin typeface="Times New Roman" panose="02020603050405020304" pitchFamily="18" charset="0"/>
                <a:cs typeface="Times New Roman" panose="02020603050405020304" pitchFamily="18" charset="0"/>
              </a:rPr>
              <a:t>, Prevention, and Policy</a:t>
            </a:r>
            <a:r>
              <a:rPr lang="en-US" dirty="0">
                <a:latin typeface="Times New Roman" panose="02020603050405020304" pitchFamily="18" charset="0"/>
                <a:cs typeface="Times New Roman" panose="02020603050405020304" pitchFamily="18" charset="0"/>
              </a:rPr>
              <a:t>, 1:21</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62869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56</TotalTime>
  <Words>841</Words>
  <Application>Microsoft Office PowerPoint</Application>
  <PresentationFormat>Custom</PresentationFormat>
  <Paragraphs>47</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PSYCHOLOGY </vt:lpstr>
      <vt:lpstr>INTRODUCTION </vt:lpstr>
      <vt:lpstr>Risk Factors for Substance Abuse in Teenagers </vt:lpstr>
      <vt:lpstr>Methods of Preventing Substance Abuse among Teenagers </vt:lpstr>
      <vt:lpstr>PowerPoint Presentation</vt:lpstr>
      <vt:lpstr>PowerPoint Presentation</vt:lpstr>
      <vt:lpstr>PowerPoint Presentation</vt:lpstr>
      <vt:lpstr>PowerPoint Presentation</vt:lpstr>
      <vt:lpstr>PowerPoint Presentation</vt:lpstr>
      <vt:lpstr>PowerPoint Presentation</vt:lpstr>
      <vt:lpstr>Conclusion </vt:lpstr>
      <vt:lpstr>Reference List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Preventing Substance Abuse among Teenagers</dc:title>
  <dc:creator>Tujikaze</dc:creator>
  <cp:lastModifiedBy>Kanyoi</cp:lastModifiedBy>
  <cp:revision>10</cp:revision>
  <dcterms:created xsi:type="dcterms:W3CDTF">2018-11-24T12:22:03Z</dcterms:created>
  <dcterms:modified xsi:type="dcterms:W3CDTF">2018-11-25T16:32:31Z</dcterms:modified>
</cp:coreProperties>
</file>