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5185" autoAdjust="0"/>
  </p:normalViewPr>
  <p:slideViewPr>
    <p:cSldViewPr snapToGrid="0">
      <p:cViewPr>
        <p:scale>
          <a:sx n="57" d="100"/>
          <a:sy n="57" d="100"/>
        </p:scale>
        <p:origin x="1218"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DE7CB9-40C0-47E1-B753-D411D0F47141}" type="datetimeFigureOut">
              <a:rPr lang="en-US" smtClean="0"/>
              <a:t>6/11/2019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C1FFB4-0EA3-4F91-98F5-CAD4FCF84F66}" type="slidenum">
              <a:rPr lang="en-US" smtClean="0"/>
              <a:t>‹#›</a:t>
            </a:fld>
            <a:endParaRPr lang="en-US"/>
          </a:p>
        </p:txBody>
      </p:sp>
    </p:spTree>
    <p:extLst>
      <p:ext uri="{BB962C8B-B14F-4D97-AF65-F5344CB8AC3E}">
        <p14:creationId xmlns:p14="http://schemas.microsoft.com/office/powerpoint/2010/main" val="1631074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C1FFB4-0EA3-4F91-98F5-CAD4FCF84F66}" type="slidenum">
              <a:rPr lang="en-US" smtClean="0"/>
              <a:t>1</a:t>
            </a:fld>
            <a:endParaRPr lang="en-US"/>
          </a:p>
        </p:txBody>
      </p:sp>
    </p:spTree>
    <p:extLst>
      <p:ext uri="{BB962C8B-B14F-4D97-AF65-F5344CB8AC3E}">
        <p14:creationId xmlns:p14="http://schemas.microsoft.com/office/powerpoint/2010/main" val="3213243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History precisely indicates that France played a very significant role in international affairs, especially in the trade since it colonized by nations around the globe. Focusing on the age of exploration, France much participated in trade during this period. Additionally, productivity in all acquired territories was the greatest aim of France during the age of modern Imperialism. Further, decolonization in France was facilitated by the push from socialist and communist parties. Lastly, industrialization advanced more greatly in France due to the availability of railroads. </a:t>
            </a:r>
            <a:endParaRPr lang="en-US" dirty="0"/>
          </a:p>
        </p:txBody>
      </p:sp>
      <p:sp>
        <p:nvSpPr>
          <p:cNvPr id="4" name="Slide Number Placeholder 3"/>
          <p:cNvSpPr>
            <a:spLocks noGrp="1"/>
          </p:cNvSpPr>
          <p:nvPr>
            <p:ph type="sldNum" sz="quarter" idx="10"/>
          </p:nvPr>
        </p:nvSpPr>
        <p:spPr/>
        <p:txBody>
          <a:bodyPr/>
          <a:lstStyle/>
          <a:p>
            <a:fld id="{9BC1FFB4-0EA3-4F91-98F5-CAD4FCF84F66}" type="slidenum">
              <a:rPr lang="en-US" smtClean="0"/>
              <a:t>2</a:t>
            </a:fld>
            <a:endParaRPr lang="en-US"/>
          </a:p>
        </p:txBody>
      </p:sp>
    </p:spTree>
    <p:extLst>
      <p:ext uri="{BB962C8B-B14F-4D97-AF65-F5344CB8AC3E}">
        <p14:creationId xmlns:p14="http://schemas.microsoft.com/office/powerpoint/2010/main" val="197082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French main focus during this age of exploration was trade. In 166, French entered Asia with a great aim of gaining more from trade. Their company established an outpost in the 1720s as they proceeded to explore new continents to gain something for trade. French altitude of exploration remained as they encountered more people from different continents (</a:t>
            </a:r>
            <a:r>
              <a:rPr lang="en-US" dirty="0" err="1" smtClean="0"/>
              <a:t>Abbattista</a:t>
            </a:r>
            <a:r>
              <a:rPr lang="en-US" dirty="0" smtClean="0"/>
              <a:t>, 2011). </a:t>
            </a:r>
            <a:endParaRPr lang="en-US" dirty="0"/>
          </a:p>
        </p:txBody>
      </p:sp>
      <p:sp>
        <p:nvSpPr>
          <p:cNvPr id="4" name="Slide Number Placeholder 3"/>
          <p:cNvSpPr>
            <a:spLocks noGrp="1"/>
          </p:cNvSpPr>
          <p:nvPr>
            <p:ph type="sldNum" sz="quarter" idx="10"/>
          </p:nvPr>
        </p:nvSpPr>
        <p:spPr/>
        <p:txBody>
          <a:bodyPr/>
          <a:lstStyle/>
          <a:p>
            <a:fld id="{9BC1FFB4-0EA3-4F91-98F5-CAD4FCF84F66}" type="slidenum">
              <a:rPr lang="en-US" smtClean="0"/>
              <a:t>3</a:t>
            </a:fld>
            <a:endParaRPr lang="en-US"/>
          </a:p>
        </p:txBody>
      </p:sp>
    </p:spTree>
    <p:extLst>
      <p:ext uri="{BB962C8B-B14F-4D97-AF65-F5344CB8AC3E}">
        <p14:creationId xmlns:p14="http://schemas.microsoft.com/office/powerpoint/2010/main" val="3139714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French had a leader known as Samuel de Champlain was helped them much during their entire exploration period. The leader leads them to explore different regions, including the Caribbean and New England. Champlain found it easy to successfully trade with these new colonies since he believed that becoming friendly to the native people could much help make trade more successful. However, as French explored further, they were only interested in establishing commercially viable colonial outposts, which made them creative extensive trading networks (</a:t>
            </a:r>
            <a:r>
              <a:rPr lang="en-US" dirty="0" err="1" smtClean="0"/>
              <a:t>Abbattista</a:t>
            </a:r>
            <a:r>
              <a:rPr lang="en-US" dirty="0" smtClean="0"/>
              <a:t>, 2011). </a:t>
            </a:r>
            <a:endParaRPr lang="en-US" dirty="0"/>
          </a:p>
        </p:txBody>
      </p:sp>
      <p:sp>
        <p:nvSpPr>
          <p:cNvPr id="4" name="Slide Number Placeholder 3"/>
          <p:cNvSpPr>
            <a:spLocks noGrp="1"/>
          </p:cNvSpPr>
          <p:nvPr>
            <p:ph type="sldNum" sz="quarter" idx="10"/>
          </p:nvPr>
        </p:nvSpPr>
        <p:spPr/>
        <p:txBody>
          <a:bodyPr/>
          <a:lstStyle/>
          <a:p>
            <a:fld id="{9BC1FFB4-0EA3-4F91-98F5-CAD4FCF84F66}" type="slidenum">
              <a:rPr lang="en-US" smtClean="0"/>
              <a:t>4</a:t>
            </a:fld>
            <a:endParaRPr lang="en-US"/>
          </a:p>
        </p:txBody>
      </p:sp>
    </p:spTree>
    <p:extLst>
      <p:ext uri="{BB962C8B-B14F-4D97-AF65-F5344CB8AC3E}">
        <p14:creationId xmlns:p14="http://schemas.microsoft.com/office/powerpoint/2010/main" val="1984164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French colonized three and half million square miles in Africa. Half of which contained the Sahara Desert. By 1830, France had precisely conquered Algeria where different events took place. France had deployed its military to take control of everything in Algeria. Secretly without allowing the news to reach Paris, the French military killed 1500 people in 1845 who had taken refuge in a cave (Johnson, 1985). </a:t>
            </a:r>
            <a:endParaRPr lang="en-US" dirty="0"/>
          </a:p>
        </p:txBody>
      </p:sp>
      <p:sp>
        <p:nvSpPr>
          <p:cNvPr id="4" name="Slide Number Placeholder 3"/>
          <p:cNvSpPr>
            <a:spLocks noGrp="1"/>
          </p:cNvSpPr>
          <p:nvPr>
            <p:ph type="sldNum" sz="quarter" idx="10"/>
          </p:nvPr>
        </p:nvSpPr>
        <p:spPr/>
        <p:txBody>
          <a:bodyPr/>
          <a:lstStyle/>
          <a:p>
            <a:fld id="{9BC1FFB4-0EA3-4F91-98F5-CAD4FCF84F66}" type="slidenum">
              <a:rPr lang="en-US" smtClean="0"/>
              <a:t>5</a:t>
            </a:fld>
            <a:endParaRPr lang="en-US"/>
          </a:p>
        </p:txBody>
      </p:sp>
    </p:spTree>
    <p:extLst>
      <p:ext uri="{BB962C8B-B14F-4D97-AF65-F5344CB8AC3E}">
        <p14:creationId xmlns:p14="http://schemas.microsoft.com/office/powerpoint/2010/main" val="1961548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Apart from the French military in different colonies such as Algeria being murderous, the French ruling class was also murderous. This ruling class in 1871 sent the French troops to go and crash down the working class revolt, commonly known as Paris commune, where thousands of French workers were killed (Johnson, 1985). </a:t>
            </a:r>
            <a:endParaRPr lang="en-US" dirty="0"/>
          </a:p>
        </p:txBody>
      </p:sp>
      <p:sp>
        <p:nvSpPr>
          <p:cNvPr id="4" name="Slide Number Placeholder 3"/>
          <p:cNvSpPr>
            <a:spLocks noGrp="1"/>
          </p:cNvSpPr>
          <p:nvPr>
            <p:ph type="sldNum" sz="quarter" idx="10"/>
          </p:nvPr>
        </p:nvSpPr>
        <p:spPr/>
        <p:txBody>
          <a:bodyPr/>
          <a:lstStyle/>
          <a:p>
            <a:fld id="{9BC1FFB4-0EA3-4F91-98F5-CAD4FCF84F66}" type="slidenum">
              <a:rPr lang="en-US" smtClean="0"/>
              <a:t>6</a:t>
            </a:fld>
            <a:endParaRPr lang="en-US"/>
          </a:p>
        </p:txBody>
      </p:sp>
    </p:spTree>
    <p:extLst>
      <p:ext uri="{BB962C8B-B14F-4D97-AF65-F5344CB8AC3E}">
        <p14:creationId xmlns:p14="http://schemas.microsoft.com/office/powerpoint/2010/main" val="4225477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French was able to contain communist insurgency in Vietnam via the help of America, which implicated a way of the French commitment to the precise containment of the Soviet Union in Europe.  Additionally, French decolonization was also catalyzed by French failure in Vietnam as well as Algeria. Additionally, the French army weakness also contributed to French decolonization in various countries (Fraser, 2013). </a:t>
            </a:r>
            <a:endParaRPr lang="en-US" dirty="0"/>
          </a:p>
        </p:txBody>
      </p:sp>
      <p:sp>
        <p:nvSpPr>
          <p:cNvPr id="4" name="Slide Number Placeholder 3"/>
          <p:cNvSpPr>
            <a:spLocks noGrp="1"/>
          </p:cNvSpPr>
          <p:nvPr>
            <p:ph type="sldNum" sz="quarter" idx="10"/>
          </p:nvPr>
        </p:nvSpPr>
        <p:spPr/>
        <p:txBody>
          <a:bodyPr/>
          <a:lstStyle/>
          <a:p>
            <a:fld id="{9BC1FFB4-0EA3-4F91-98F5-CAD4FCF84F66}" type="slidenum">
              <a:rPr lang="en-US" smtClean="0"/>
              <a:t>7</a:t>
            </a:fld>
            <a:endParaRPr lang="en-US"/>
          </a:p>
        </p:txBody>
      </p:sp>
    </p:spTree>
    <p:extLst>
      <p:ext uri="{BB962C8B-B14F-4D97-AF65-F5344CB8AC3E}">
        <p14:creationId xmlns:p14="http://schemas.microsoft.com/office/powerpoint/2010/main" val="524573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French decolonization process in Africa was successful though was faced by prolonged wars in Algeria. The independence transition process in most of the France colonies gave pride to most France governing elites and African political leaders since they were portrayed as having successfully transitioned to independence. Generally, French decolonization in West Africa could be termed as a contingent process since it was shaped by different events on the ground (Fraser, 2013). </a:t>
            </a:r>
            <a:endParaRPr lang="en-US" dirty="0"/>
          </a:p>
        </p:txBody>
      </p:sp>
      <p:sp>
        <p:nvSpPr>
          <p:cNvPr id="4" name="Slide Number Placeholder 3"/>
          <p:cNvSpPr>
            <a:spLocks noGrp="1"/>
          </p:cNvSpPr>
          <p:nvPr>
            <p:ph type="sldNum" sz="quarter" idx="10"/>
          </p:nvPr>
        </p:nvSpPr>
        <p:spPr/>
        <p:txBody>
          <a:bodyPr/>
          <a:lstStyle/>
          <a:p>
            <a:fld id="{9BC1FFB4-0EA3-4F91-98F5-CAD4FCF84F66}" type="slidenum">
              <a:rPr lang="en-US" smtClean="0"/>
              <a:t>8</a:t>
            </a:fld>
            <a:endParaRPr lang="en-US"/>
          </a:p>
        </p:txBody>
      </p:sp>
    </p:spTree>
    <p:extLst>
      <p:ext uri="{BB962C8B-B14F-4D97-AF65-F5344CB8AC3E}">
        <p14:creationId xmlns:p14="http://schemas.microsoft.com/office/powerpoint/2010/main" val="3097162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construction of railroads much facilitated France industrialization.  These railroads transformed the economy of France, much making it reach to an economic boom. The constructed railroads precisely allowed good to reach all France areas before World war I. Additionally, these railroads construction also much stimulated the demand for mental to produce the rails and the rolling stock (Dunham, 1930). </a:t>
            </a:r>
            <a:endParaRPr lang="en-US" dirty="0"/>
          </a:p>
        </p:txBody>
      </p:sp>
      <p:sp>
        <p:nvSpPr>
          <p:cNvPr id="4" name="Slide Number Placeholder 3"/>
          <p:cNvSpPr>
            <a:spLocks noGrp="1"/>
          </p:cNvSpPr>
          <p:nvPr>
            <p:ph type="sldNum" sz="quarter" idx="10"/>
          </p:nvPr>
        </p:nvSpPr>
        <p:spPr/>
        <p:txBody>
          <a:bodyPr/>
          <a:lstStyle/>
          <a:p>
            <a:fld id="{9BC1FFB4-0EA3-4F91-98F5-CAD4FCF84F66}" type="slidenum">
              <a:rPr lang="en-US" smtClean="0"/>
              <a:t>9</a:t>
            </a:fld>
            <a:endParaRPr lang="en-US"/>
          </a:p>
        </p:txBody>
      </p:sp>
    </p:spTree>
    <p:extLst>
      <p:ext uri="{BB962C8B-B14F-4D97-AF65-F5344CB8AC3E}">
        <p14:creationId xmlns:p14="http://schemas.microsoft.com/office/powerpoint/2010/main" val="887832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Industrialization in France was also facilitated by the Government, which in 18950s took a massive program of urban reconstruction. However, this process of industrialization was not smooth as different challenges were faced, including Paris being faced with health and traffic problems since it was large and grew more rapidly. A working class was created by industrialization in France. Industrialization saw the labor force in France expand more quickly. Also, the economic boom experienced in the 1950s leads to an increase of the French workers' standards of living (Dunham, 1930). </a:t>
            </a:r>
            <a:endParaRPr lang="en-US" dirty="0"/>
          </a:p>
        </p:txBody>
      </p:sp>
      <p:sp>
        <p:nvSpPr>
          <p:cNvPr id="4" name="Slide Number Placeholder 3"/>
          <p:cNvSpPr>
            <a:spLocks noGrp="1"/>
          </p:cNvSpPr>
          <p:nvPr>
            <p:ph type="sldNum" sz="quarter" idx="10"/>
          </p:nvPr>
        </p:nvSpPr>
        <p:spPr/>
        <p:txBody>
          <a:bodyPr/>
          <a:lstStyle/>
          <a:p>
            <a:fld id="{9BC1FFB4-0EA3-4F91-98F5-CAD4FCF84F66}" type="slidenum">
              <a:rPr lang="en-US" smtClean="0"/>
              <a:t>10</a:t>
            </a:fld>
            <a:endParaRPr lang="en-US"/>
          </a:p>
        </p:txBody>
      </p:sp>
    </p:spTree>
    <p:extLst>
      <p:ext uri="{BB962C8B-B14F-4D97-AF65-F5344CB8AC3E}">
        <p14:creationId xmlns:p14="http://schemas.microsoft.com/office/powerpoint/2010/main" val="1616601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C1FFB4-0EA3-4F91-98F5-CAD4FCF84F66}" type="slidenum">
              <a:rPr lang="en-US" smtClean="0"/>
              <a:t>11</a:t>
            </a:fld>
            <a:endParaRPr lang="en-US"/>
          </a:p>
        </p:txBody>
      </p:sp>
    </p:spTree>
    <p:extLst>
      <p:ext uri="{BB962C8B-B14F-4D97-AF65-F5344CB8AC3E}">
        <p14:creationId xmlns:p14="http://schemas.microsoft.com/office/powerpoint/2010/main" val="1936410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6/11/2019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6/11/2019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France</a:t>
            </a:r>
            <a:endParaRPr lang="en-US" dirty="0"/>
          </a:p>
        </p:txBody>
      </p:sp>
      <p:sp>
        <p:nvSpPr>
          <p:cNvPr id="3" name="Subtitle 2"/>
          <p:cNvSpPr>
            <a:spLocks noGrp="1"/>
          </p:cNvSpPr>
          <p:nvPr>
            <p:ph type="subTitle" idx="1"/>
          </p:nvPr>
        </p:nvSpPr>
        <p:spPr/>
        <p:txBody>
          <a:bodyPr/>
          <a:lstStyle/>
          <a:p>
            <a:r>
              <a:rPr lang="en-US" dirty="0"/>
              <a:t>Student Name</a:t>
            </a:r>
            <a:br>
              <a:rPr lang="en-US" dirty="0"/>
            </a:br>
            <a:r>
              <a:rPr lang="en-US" dirty="0"/>
              <a:t>Institution Affiliation</a:t>
            </a:r>
          </a:p>
        </p:txBody>
      </p:sp>
    </p:spTree>
    <p:extLst>
      <p:ext uri="{BB962C8B-B14F-4D97-AF65-F5344CB8AC3E}">
        <p14:creationId xmlns:p14="http://schemas.microsoft.com/office/powerpoint/2010/main" val="471038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France is a nation located in the northern western Europe.</a:t>
            </a:r>
          </a:p>
          <a:p>
            <a:r>
              <a:rPr lang="en-US" dirty="0" smtClean="0"/>
              <a:t>France has played a highly significant role in international affairs with former colonies in every corner of the world.</a:t>
            </a:r>
          </a:p>
          <a:p>
            <a:r>
              <a:rPr lang="en-US" dirty="0" smtClean="0"/>
              <a:t> During exploration age, France was much interest in Trade</a:t>
            </a:r>
          </a:p>
          <a:p>
            <a:r>
              <a:rPr lang="en-US" dirty="0" smtClean="0"/>
              <a:t>During age of modern imperialism, France wanted to increase productivity of all newly acquired territories. </a:t>
            </a:r>
          </a:p>
          <a:p>
            <a:r>
              <a:rPr lang="en-US" dirty="0" smtClean="0"/>
              <a:t>During the age of decolonization in France Communist and socialist parties pushed for decolonization. </a:t>
            </a:r>
          </a:p>
          <a:p>
            <a:r>
              <a:rPr lang="en-US" dirty="0" smtClean="0"/>
              <a:t>Industrialization in France was much contributed by railroads. </a:t>
            </a:r>
            <a:endParaRPr lang="en-US" dirty="0"/>
          </a:p>
        </p:txBody>
      </p:sp>
    </p:spTree>
    <p:extLst>
      <p:ext uri="{BB962C8B-B14F-4D97-AF65-F5344CB8AC3E}">
        <p14:creationId xmlns:p14="http://schemas.microsoft.com/office/powerpoint/2010/main" val="2440115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Age of Exploration and Encounter (1400-1800)</a:t>
            </a:r>
            <a:r>
              <a:rPr lang="en-US" dirty="0"/>
              <a:t> </a:t>
            </a:r>
            <a:endParaRPr lang="en-US" dirty="0"/>
          </a:p>
        </p:txBody>
      </p:sp>
      <p:sp>
        <p:nvSpPr>
          <p:cNvPr id="3" name="Content Placeholder 2"/>
          <p:cNvSpPr>
            <a:spLocks noGrp="1"/>
          </p:cNvSpPr>
          <p:nvPr>
            <p:ph idx="1"/>
          </p:nvPr>
        </p:nvSpPr>
        <p:spPr>
          <a:xfrm>
            <a:off x="677334" y="1930400"/>
            <a:ext cx="8596668" cy="3880773"/>
          </a:xfrm>
        </p:spPr>
        <p:txBody>
          <a:bodyPr>
            <a:normAutofit/>
          </a:bodyPr>
          <a:lstStyle/>
          <a:p>
            <a:r>
              <a:rPr lang="en-US" sz="2400" dirty="0" smtClean="0"/>
              <a:t>In 1664, France precisely entered the Asia trade with its Own East India company. </a:t>
            </a:r>
          </a:p>
          <a:p>
            <a:r>
              <a:rPr lang="en-US" sz="2400" dirty="0" smtClean="0"/>
              <a:t>French company established an outpost in India's in the 1720s.</a:t>
            </a:r>
          </a:p>
          <a:p>
            <a:r>
              <a:rPr lang="en-US" sz="2400" dirty="0" smtClean="0"/>
              <a:t>French wanted to gain much profits from all its colonies.</a:t>
            </a:r>
          </a:p>
          <a:p>
            <a:r>
              <a:rPr lang="en-US" sz="2400" dirty="0" smtClean="0"/>
              <a:t> French never lost focus as they encountered more and more individuals from different continents</a:t>
            </a:r>
          </a:p>
        </p:txBody>
      </p:sp>
    </p:spTree>
    <p:extLst>
      <p:ext uri="{BB962C8B-B14F-4D97-AF65-F5344CB8AC3E}">
        <p14:creationId xmlns:p14="http://schemas.microsoft.com/office/powerpoint/2010/main" val="2002728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Age of Exploration and Encounter (1400-1800)</a:t>
            </a:r>
            <a:r>
              <a:rPr lang="en-US" dirty="0"/>
              <a:t> </a:t>
            </a:r>
            <a:r>
              <a:rPr lang="en-US" dirty="0" smtClean="0"/>
              <a:t> Cont’d</a:t>
            </a:r>
            <a:endParaRPr lang="en-US" dirty="0"/>
          </a:p>
        </p:txBody>
      </p:sp>
      <p:sp>
        <p:nvSpPr>
          <p:cNvPr id="3" name="Content Placeholder 2"/>
          <p:cNvSpPr>
            <a:spLocks noGrp="1"/>
          </p:cNvSpPr>
          <p:nvPr>
            <p:ph idx="1"/>
          </p:nvPr>
        </p:nvSpPr>
        <p:spPr>
          <a:xfrm>
            <a:off x="677335" y="2160589"/>
            <a:ext cx="4692688" cy="3880773"/>
          </a:xfrm>
        </p:spPr>
        <p:txBody>
          <a:bodyPr/>
          <a:lstStyle/>
          <a:p>
            <a:r>
              <a:rPr lang="en-US" dirty="0" smtClean="0"/>
              <a:t>Samuel de Champlain much facilitated French exploration.</a:t>
            </a:r>
          </a:p>
          <a:p>
            <a:r>
              <a:rPr lang="en-US" dirty="0" smtClean="0"/>
              <a:t>In 1601, he explored the Caribbean</a:t>
            </a:r>
          </a:p>
          <a:p>
            <a:r>
              <a:rPr lang="en-US" dirty="0" smtClean="0"/>
              <a:t>In 1603, he explored the cost of New England.</a:t>
            </a:r>
          </a:p>
          <a:p>
            <a:r>
              <a:rPr lang="en-US" dirty="0" smtClean="0"/>
              <a:t>He new the secret of successful trade was becoming friendly to native people.</a:t>
            </a:r>
          </a:p>
          <a:p>
            <a:r>
              <a:rPr lang="en-US" dirty="0" smtClean="0"/>
              <a:t>French was only interested in establishing commercially viable colonial outposts.</a:t>
            </a:r>
            <a:endParaRPr lang="en-US" dirty="0"/>
          </a:p>
        </p:txBody>
      </p:sp>
      <p:pic>
        <p:nvPicPr>
          <p:cNvPr id="4" name="Picture 3"/>
          <p:cNvPicPr>
            <a:picLocks noChangeAspect="1"/>
          </p:cNvPicPr>
          <p:nvPr/>
        </p:nvPicPr>
        <p:blipFill>
          <a:blip r:embed="rId3"/>
          <a:stretch>
            <a:fillRect/>
          </a:stretch>
        </p:blipFill>
        <p:spPr>
          <a:xfrm>
            <a:off x="5370023" y="2160589"/>
            <a:ext cx="3903979" cy="3880773"/>
          </a:xfrm>
          <a:prstGeom prst="rect">
            <a:avLst/>
          </a:prstGeom>
        </p:spPr>
      </p:pic>
    </p:spTree>
    <p:extLst>
      <p:ext uri="{BB962C8B-B14F-4D97-AF65-F5344CB8AC3E}">
        <p14:creationId xmlns:p14="http://schemas.microsoft.com/office/powerpoint/2010/main" val="1012461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Age of Modern Imperialism (1800-1945</a:t>
            </a:r>
            <a:r>
              <a:rPr lang="en-US" b="1" dirty="0" smtClean="0"/>
              <a:t>)</a:t>
            </a:r>
            <a:endParaRPr lang="en-US" dirty="0"/>
          </a:p>
        </p:txBody>
      </p:sp>
      <p:sp>
        <p:nvSpPr>
          <p:cNvPr id="3" name="Content Placeholder 2"/>
          <p:cNvSpPr>
            <a:spLocks noGrp="1"/>
          </p:cNvSpPr>
          <p:nvPr>
            <p:ph idx="1"/>
          </p:nvPr>
        </p:nvSpPr>
        <p:spPr/>
        <p:txBody>
          <a:bodyPr>
            <a:normAutofit/>
          </a:bodyPr>
          <a:lstStyle/>
          <a:p>
            <a:r>
              <a:rPr lang="en-US" sz="2400" dirty="0" smtClean="0"/>
              <a:t>French had colonized a big portion of Africa.</a:t>
            </a:r>
          </a:p>
          <a:p>
            <a:r>
              <a:rPr lang="en-US" sz="2400" dirty="0" smtClean="0"/>
              <a:t>French used their colonial official to mark and govern new territories.</a:t>
            </a:r>
          </a:p>
          <a:p>
            <a:r>
              <a:rPr lang="en-US" sz="2400" dirty="0" smtClean="0"/>
              <a:t>In 1845, French military in Algeria made killed 1500 people who had taken refuge in a cave.</a:t>
            </a:r>
          </a:p>
          <a:p>
            <a:r>
              <a:rPr lang="en-US" sz="2400" dirty="0" smtClean="0"/>
              <a:t>French Army in Algeria prevented any killings news from reaching Paris. </a:t>
            </a:r>
            <a:endParaRPr lang="en-US" sz="2400" dirty="0"/>
          </a:p>
        </p:txBody>
      </p:sp>
    </p:spTree>
    <p:extLst>
      <p:ext uri="{BB962C8B-B14F-4D97-AF65-F5344CB8AC3E}">
        <p14:creationId xmlns:p14="http://schemas.microsoft.com/office/powerpoint/2010/main" val="3451701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Age of Modern Imperialism (1800-1945</a:t>
            </a:r>
            <a:r>
              <a:rPr lang="en-US" b="1" dirty="0" smtClean="0"/>
              <a:t>) cont’d</a:t>
            </a:r>
            <a:endParaRPr lang="en-US" dirty="0"/>
          </a:p>
        </p:txBody>
      </p:sp>
      <p:sp>
        <p:nvSpPr>
          <p:cNvPr id="3" name="Content Placeholder 2"/>
          <p:cNvSpPr>
            <a:spLocks noGrp="1"/>
          </p:cNvSpPr>
          <p:nvPr>
            <p:ph idx="1"/>
          </p:nvPr>
        </p:nvSpPr>
        <p:spPr>
          <a:xfrm>
            <a:off x="677334" y="2160589"/>
            <a:ext cx="4426681" cy="3880773"/>
          </a:xfrm>
        </p:spPr>
        <p:txBody>
          <a:bodyPr>
            <a:normAutofit/>
          </a:bodyPr>
          <a:lstStyle/>
          <a:p>
            <a:r>
              <a:rPr lang="en-US" sz="2400" dirty="0" smtClean="0"/>
              <a:t>During the age of modern Imperialism, the French ruling lass was murderous.</a:t>
            </a:r>
          </a:p>
          <a:p>
            <a:r>
              <a:rPr lang="en-US" sz="2400" dirty="0" smtClean="0"/>
              <a:t>The ruling class ordered French troops in 1871 to crush working class revolt known as Paris commune where 30,000 French workers were shot down. </a:t>
            </a:r>
            <a:endParaRPr lang="en-US" sz="2400" dirty="0"/>
          </a:p>
        </p:txBody>
      </p:sp>
      <p:pic>
        <p:nvPicPr>
          <p:cNvPr id="4" name="Picture 3"/>
          <p:cNvPicPr>
            <a:picLocks noChangeAspect="1"/>
          </p:cNvPicPr>
          <p:nvPr/>
        </p:nvPicPr>
        <p:blipFill>
          <a:blip r:embed="rId3"/>
          <a:stretch>
            <a:fillRect/>
          </a:stretch>
        </p:blipFill>
        <p:spPr>
          <a:xfrm>
            <a:off x="5104015" y="2160589"/>
            <a:ext cx="4169987" cy="3880773"/>
          </a:xfrm>
          <a:prstGeom prst="rect">
            <a:avLst/>
          </a:prstGeom>
        </p:spPr>
      </p:pic>
    </p:spTree>
    <p:extLst>
      <p:ext uri="{BB962C8B-B14F-4D97-AF65-F5344CB8AC3E}">
        <p14:creationId xmlns:p14="http://schemas.microsoft.com/office/powerpoint/2010/main" val="925893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Age of Decolonization (post-1945) </a:t>
            </a:r>
            <a:endParaRPr lang="en-US" dirty="0"/>
          </a:p>
        </p:txBody>
      </p:sp>
      <p:sp>
        <p:nvSpPr>
          <p:cNvPr id="3" name="Content Placeholder 2"/>
          <p:cNvSpPr>
            <a:spLocks noGrp="1"/>
          </p:cNvSpPr>
          <p:nvPr>
            <p:ph idx="1"/>
          </p:nvPr>
        </p:nvSpPr>
        <p:spPr/>
        <p:txBody>
          <a:bodyPr>
            <a:normAutofit/>
          </a:bodyPr>
          <a:lstStyle/>
          <a:p>
            <a:r>
              <a:rPr lang="en-US" sz="2800" dirty="0" smtClean="0"/>
              <a:t>In 1950s, France contained the communist insurgency in Vietnam with the help of America.</a:t>
            </a:r>
          </a:p>
          <a:p>
            <a:r>
              <a:rPr lang="en-US" sz="2800" dirty="0" smtClean="0"/>
              <a:t>French military failures in Vietnam precisely reflected the tension that decolonization had provoked within the heart of NATO alliance.</a:t>
            </a:r>
          </a:p>
          <a:p>
            <a:r>
              <a:rPr lang="en-US" sz="2800" dirty="0" smtClean="0"/>
              <a:t>French military weaknesses provoked major crises</a:t>
            </a:r>
            <a:endParaRPr lang="en-US" sz="2800" dirty="0"/>
          </a:p>
        </p:txBody>
      </p:sp>
    </p:spTree>
    <p:extLst>
      <p:ext uri="{BB962C8B-B14F-4D97-AF65-F5344CB8AC3E}">
        <p14:creationId xmlns:p14="http://schemas.microsoft.com/office/powerpoint/2010/main" val="1554154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Age of Decolonization (post-1945) </a:t>
            </a:r>
            <a:r>
              <a:rPr lang="en-US" b="1" dirty="0" smtClean="0"/>
              <a:t>Cont’d</a:t>
            </a:r>
            <a:endParaRPr lang="en-US" dirty="0"/>
          </a:p>
        </p:txBody>
      </p:sp>
      <p:sp>
        <p:nvSpPr>
          <p:cNvPr id="3" name="Content Placeholder 2"/>
          <p:cNvSpPr>
            <a:spLocks noGrp="1"/>
          </p:cNvSpPr>
          <p:nvPr>
            <p:ph idx="1"/>
          </p:nvPr>
        </p:nvSpPr>
        <p:spPr>
          <a:xfrm>
            <a:off x="677334" y="2160589"/>
            <a:ext cx="5141575" cy="3880773"/>
          </a:xfrm>
        </p:spPr>
        <p:txBody>
          <a:bodyPr>
            <a:normAutofit/>
          </a:bodyPr>
          <a:lstStyle/>
          <a:p>
            <a:r>
              <a:rPr lang="en-US" sz="2000" dirty="0" smtClean="0"/>
              <a:t>Much more France </a:t>
            </a:r>
            <a:r>
              <a:rPr lang="en-US" sz="2000" dirty="0" err="1" smtClean="0"/>
              <a:t>conflictual</a:t>
            </a:r>
            <a:r>
              <a:rPr lang="en-US" sz="2000" dirty="0" smtClean="0"/>
              <a:t> decolonization process was faced in Algeria between 1954 and 1962 which was marked by prolonged wars.</a:t>
            </a:r>
          </a:p>
          <a:p>
            <a:r>
              <a:rPr lang="en-US" sz="2000" dirty="0" smtClean="0"/>
              <a:t>The transition process gave pride to both France and African political leaders.</a:t>
            </a:r>
          </a:p>
          <a:p>
            <a:r>
              <a:rPr lang="en-US" sz="2000" dirty="0" smtClean="0"/>
              <a:t>French decolonization in west Africa was a contingent process. </a:t>
            </a:r>
            <a:endParaRPr lang="en-US" sz="2000" dirty="0"/>
          </a:p>
        </p:txBody>
      </p:sp>
      <p:pic>
        <p:nvPicPr>
          <p:cNvPr id="4" name="Picture 3"/>
          <p:cNvPicPr>
            <a:picLocks noChangeAspect="1"/>
          </p:cNvPicPr>
          <p:nvPr/>
        </p:nvPicPr>
        <p:blipFill>
          <a:blip r:embed="rId3"/>
          <a:stretch>
            <a:fillRect/>
          </a:stretch>
        </p:blipFill>
        <p:spPr>
          <a:xfrm>
            <a:off x="5818908" y="2160589"/>
            <a:ext cx="3455093" cy="3880773"/>
          </a:xfrm>
          <a:prstGeom prst="rect">
            <a:avLst/>
          </a:prstGeom>
        </p:spPr>
      </p:pic>
    </p:spTree>
    <p:extLst>
      <p:ext uri="{BB962C8B-B14F-4D97-AF65-F5344CB8AC3E}">
        <p14:creationId xmlns:p14="http://schemas.microsoft.com/office/powerpoint/2010/main" val="3804135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industrialization</a:t>
            </a:r>
            <a:endParaRPr lang="en-US" dirty="0"/>
          </a:p>
        </p:txBody>
      </p:sp>
      <p:sp>
        <p:nvSpPr>
          <p:cNvPr id="3" name="Content Placeholder 2"/>
          <p:cNvSpPr>
            <a:spLocks noGrp="1"/>
          </p:cNvSpPr>
          <p:nvPr>
            <p:ph idx="1"/>
          </p:nvPr>
        </p:nvSpPr>
        <p:spPr>
          <a:xfrm>
            <a:off x="677334" y="2160589"/>
            <a:ext cx="4110797" cy="3880773"/>
          </a:xfrm>
        </p:spPr>
        <p:txBody>
          <a:bodyPr>
            <a:normAutofit fontScale="92500"/>
          </a:bodyPr>
          <a:lstStyle/>
          <a:p>
            <a:r>
              <a:rPr lang="en-US" dirty="0" smtClean="0"/>
              <a:t>In the start of 1840s, all sectors of French economy were powerfully transformed by the railroad construction.</a:t>
            </a:r>
          </a:p>
          <a:p>
            <a:r>
              <a:rPr lang="en-US" dirty="0" smtClean="0"/>
              <a:t>Railroads spearheaded an economic boom period that lasted until 1860s.</a:t>
            </a:r>
          </a:p>
          <a:p>
            <a:r>
              <a:rPr lang="en-US" dirty="0" smtClean="0"/>
              <a:t> The railroads allowed goods to reach to all areas virtually by world war I.</a:t>
            </a:r>
          </a:p>
          <a:p>
            <a:r>
              <a:rPr lang="en-US" dirty="0" smtClean="0"/>
              <a:t>Demand for mental to produce rails and rolling stock was stimulated by railroads construction. </a:t>
            </a:r>
            <a:endParaRPr lang="en-US" dirty="0"/>
          </a:p>
        </p:txBody>
      </p:sp>
      <p:pic>
        <p:nvPicPr>
          <p:cNvPr id="4" name="Picture 3"/>
          <p:cNvPicPr>
            <a:picLocks noChangeAspect="1"/>
          </p:cNvPicPr>
          <p:nvPr/>
        </p:nvPicPr>
        <p:blipFill>
          <a:blip r:embed="rId3"/>
          <a:stretch>
            <a:fillRect/>
          </a:stretch>
        </p:blipFill>
        <p:spPr>
          <a:xfrm>
            <a:off x="4788130" y="2160588"/>
            <a:ext cx="4485871" cy="3880773"/>
          </a:xfrm>
          <a:prstGeom prst="rect">
            <a:avLst/>
          </a:prstGeom>
        </p:spPr>
      </p:pic>
    </p:spTree>
    <p:extLst>
      <p:ext uri="{BB962C8B-B14F-4D97-AF65-F5344CB8AC3E}">
        <p14:creationId xmlns:p14="http://schemas.microsoft.com/office/powerpoint/2010/main" val="3383736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Industrialization Cont’d</a:t>
            </a:r>
            <a:endParaRPr lang="en-US" dirty="0"/>
          </a:p>
        </p:txBody>
      </p:sp>
      <p:sp>
        <p:nvSpPr>
          <p:cNvPr id="3" name="Content Placeholder 2"/>
          <p:cNvSpPr>
            <a:spLocks noGrp="1"/>
          </p:cNvSpPr>
          <p:nvPr>
            <p:ph idx="1"/>
          </p:nvPr>
        </p:nvSpPr>
        <p:spPr>
          <a:xfrm>
            <a:off x="677334" y="2160589"/>
            <a:ext cx="4476557" cy="3880773"/>
          </a:xfrm>
        </p:spPr>
        <p:txBody>
          <a:bodyPr>
            <a:normAutofit fontScale="92500" lnSpcReduction="10000"/>
          </a:bodyPr>
          <a:lstStyle/>
          <a:p>
            <a:r>
              <a:rPr lang="en-US" dirty="0" smtClean="0"/>
              <a:t>In 1950s under the leadership of Gorge Eugene, French government undertook a massive program of urban reconstruction.</a:t>
            </a:r>
          </a:p>
          <a:p>
            <a:r>
              <a:rPr lang="en-US" dirty="0" smtClean="0"/>
              <a:t>However, industrialization was not smooth since Paris faced traffic and health problems.</a:t>
            </a:r>
          </a:p>
          <a:p>
            <a:r>
              <a:rPr lang="en-US" dirty="0" smtClean="0"/>
              <a:t>Industrialization in France led to the formation of a French working class. From 1803 to 1913, Industrial labor expanded from 1.9 million to 6.7 million.</a:t>
            </a:r>
          </a:p>
          <a:p>
            <a:r>
              <a:rPr lang="en-US" dirty="0" smtClean="0"/>
              <a:t>The boom of 19590s raise the living standards of French workers. </a:t>
            </a:r>
            <a:endParaRPr lang="en-US" dirty="0"/>
          </a:p>
        </p:txBody>
      </p:sp>
      <p:pic>
        <p:nvPicPr>
          <p:cNvPr id="4" name="Picture 3"/>
          <p:cNvPicPr>
            <a:picLocks noChangeAspect="1"/>
          </p:cNvPicPr>
          <p:nvPr/>
        </p:nvPicPr>
        <p:blipFill>
          <a:blip r:embed="rId3"/>
          <a:stretch>
            <a:fillRect/>
          </a:stretch>
        </p:blipFill>
        <p:spPr>
          <a:xfrm>
            <a:off x="5153891" y="2160588"/>
            <a:ext cx="4120111" cy="3880773"/>
          </a:xfrm>
          <a:prstGeom prst="rect">
            <a:avLst/>
          </a:prstGeom>
        </p:spPr>
      </p:pic>
    </p:spTree>
    <p:extLst>
      <p:ext uri="{BB962C8B-B14F-4D97-AF65-F5344CB8AC3E}">
        <p14:creationId xmlns:p14="http://schemas.microsoft.com/office/powerpoint/2010/main" val="820708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err="1"/>
              <a:t>Abbattista</a:t>
            </a:r>
            <a:r>
              <a:rPr lang="en-US" dirty="0"/>
              <a:t>, G. (2011). European encounters in the Age of Expansion. </a:t>
            </a:r>
            <a:r>
              <a:rPr lang="en-US" i="1" dirty="0"/>
              <a:t>Accessed on</a:t>
            </a:r>
            <a:r>
              <a:rPr lang="en-US" dirty="0"/>
              <a:t>, </a:t>
            </a:r>
            <a:r>
              <a:rPr lang="en-US" i="1" dirty="0"/>
              <a:t>22</a:t>
            </a:r>
            <a:r>
              <a:rPr lang="en-US" dirty="0"/>
              <a:t>(08), </a:t>
            </a:r>
            <a:r>
              <a:rPr lang="en-US" dirty="0" smtClean="0"/>
              <a:t>2015</a:t>
            </a:r>
          </a:p>
          <a:p>
            <a:r>
              <a:rPr lang="en-US" dirty="0"/>
              <a:t>Johnson, </a:t>
            </a:r>
            <a:r>
              <a:rPr lang="en-US" i="1" dirty="0"/>
              <a:t>m</a:t>
            </a:r>
            <a:r>
              <a:rPr lang="en-US" dirty="0"/>
              <a:t> </a:t>
            </a:r>
            <a:r>
              <a:rPr lang="en-US" dirty="0" smtClean="0"/>
              <a:t>G</a:t>
            </a:r>
            <a:r>
              <a:rPr lang="en-US" dirty="0"/>
              <a:t>. W. (Ed.). (1985). </a:t>
            </a:r>
            <a:r>
              <a:rPr lang="en-US" i="1" dirty="0"/>
              <a:t>Double Impact: France and Africa in the age of </a:t>
            </a:r>
            <a:r>
              <a:rPr lang="en-US" i="1" dirty="0" err="1" smtClean="0"/>
              <a:t>imperialis</a:t>
            </a:r>
            <a:r>
              <a:rPr lang="en-US" i="1" dirty="0" smtClean="0"/>
              <a:t> </a:t>
            </a:r>
            <a:r>
              <a:rPr lang="en-US" dirty="0" smtClean="0"/>
              <a:t>(</a:t>
            </a:r>
            <a:r>
              <a:rPr lang="en-US" dirty="0"/>
              <a:t>Vol. 16). </a:t>
            </a:r>
            <a:r>
              <a:rPr lang="en-US" dirty="0" err="1"/>
              <a:t>Praeger</a:t>
            </a:r>
            <a:r>
              <a:rPr lang="en-US" dirty="0"/>
              <a:t> Pub Text.</a:t>
            </a:r>
          </a:p>
          <a:p>
            <a:r>
              <a:rPr lang="en-US" dirty="0"/>
              <a:t>Fraser, C. (2013). Decolonization and the Cold War. </a:t>
            </a:r>
            <a:r>
              <a:rPr lang="en-US" i="1" dirty="0"/>
              <a:t>The Oxford Handbook of the Cold War</a:t>
            </a:r>
            <a:r>
              <a:rPr lang="en-US" dirty="0"/>
              <a:t>, 745-746.</a:t>
            </a:r>
          </a:p>
          <a:p>
            <a:r>
              <a:rPr lang="en-US" dirty="0"/>
              <a:t>Dunham, A. L. (1930). </a:t>
            </a:r>
            <a:r>
              <a:rPr lang="en-US" i="1" dirty="0"/>
              <a:t>The Anglo-French Treaty of Commerce of 1860 and the Progress of the Industrial Revolution in France</a:t>
            </a:r>
            <a:r>
              <a:rPr lang="en-US" dirty="0"/>
              <a:t> (Vol. 9). Ann Arbor: University of Michigan Press.</a:t>
            </a:r>
          </a:p>
          <a:p>
            <a:endParaRPr lang="en-US" dirty="0"/>
          </a:p>
        </p:txBody>
      </p:sp>
    </p:spTree>
    <p:extLst>
      <p:ext uri="{BB962C8B-B14F-4D97-AF65-F5344CB8AC3E}">
        <p14:creationId xmlns:p14="http://schemas.microsoft.com/office/powerpoint/2010/main" val="289641592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844</TotalTime>
  <Words>1380</Words>
  <Application>Microsoft Office PowerPoint</Application>
  <PresentationFormat>Widescreen</PresentationFormat>
  <Paragraphs>71</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Trebuchet MS</vt:lpstr>
      <vt:lpstr>Wingdings 3</vt:lpstr>
      <vt:lpstr>Facet</vt:lpstr>
      <vt:lpstr>France</vt:lpstr>
      <vt:lpstr>Introduction</vt:lpstr>
      <vt:lpstr>Age of Exploration and Encounter (1400-1800) </vt:lpstr>
      <vt:lpstr>Age of Exploration and Encounter (1400-1800)  Cont’d</vt:lpstr>
      <vt:lpstr>Age of Modern Imperialism (1800-1945)</vt:lpstr>
      <vt:lpstr>Age of Modern Imperialism (1800-1945) cont’d</vt:lpstr>
      <vt:lpstr>Age of Decolonization (post-1945) </vt:lpstr>
      <vt:lpstr>Age of Decolonization (post-1945) Cont’d</vt:lpstr>
      <vt:lpstr>industrialization</vt:lpstr>
      <vt:lpstr>Industrialization Cont’d</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dc:title>
  <dc:creator>user</dc:creator>
  <cp:lastModifiedBy>MORRIS</cp:lastModifiedBy>
  <cp:revision>28</cp:revision>
  <dcterms:created xsi:type="dcterms:W3CDTF">2019-06-11T17:23:08Z</dcterms:created>
  <dcterms:modified xsi:type="dcterms:W3CDTF">2019-06-12T07:27:38Z</dcterms:modified>
</cp:coreProperties>
</file>