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4"/>
  </p:sldMasterIdLst>
  <p:notesMasterIdLst>
    <p:notesMasterId r:id="rId18"/>
  </p:notesMasterIdLst>
  <p:sldIdLst>
    <p:sldId id="256" r:id="rId5"/>
    <p:sldId id="257" r:id="rId6"/>
    <p:sldId id="264" r:id="rId7"/>
    <p:sldId id="259" r:id="rId8"/>
    <p:sldId id="265" r:id="rId9"/>
    <p:sldId id="266" r:id="rId10"/>
    <p:sldId id="267" r:id="rId11"/>
    <p:sldId id="268" r:id="rId12"/>
    <p:sldId id="269" r:id="rId13"/>
    <p:sldId id="270" r:id="rId14"/>
    <p:sldId id="273" r:id="rId15"/>
    <p:sldId id="260" r:id="rId16"/>
    <p:sldId id="262" r:id="rId17"/>
  </p:sldIdLst>
  <p:sldSz cx="12192000" cy="6858000"/>
  <p:notesSz cx="6858000" cy="16954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35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69B8B7-765D-78D3-6E9F-966C4F96212C}" v="6" dt="2019-12-11T17:33:07.5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66499" autoAdjust="0"/>
  </p:normalViewPr>
  <p:slideViewPr>
    <p:cSldViewPr snapToGrid="0">
      <p:cViewPr varScale="1">
        <p:scale>
          <a:sx n="48" d="100"/>
          <a:sy n="48" d="100"/>
        </p:scale>
        <p:origin x="145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Cain" userId="S::julie.cain@phoenix.edu::52aa99c2-e3f5-4d47-a2f7-75f3041f2e99" providerId="AD" clId="Web-{5B69B8B7-765D-78D3-6E9F-966C4F96212C}"/>
    <pc:docChg chg="modSld">
      <pc:chgData name="Julie Cain" userId="S::julie.cain@phoenix.edu::52aa99c2-e3f5-4d47-a2f7-75f3041f2e99" providerId="AD" clId="Web-{5B69B8B7-765D-78D3-6E9F-966C4F96212C}" dt="2019-12-11T17:33:07.567" v="4"/>
      <pc:docMkLst>
        <pc:docMk/>
      </pc:docMkLst>
      <pc:sldChg chg="modNotes">
        <pc:chgData name="Julie Cain" userId="S::julie.cain@phoenix.edu::52aa99c2-e3f5-4d47-a2f7-75f3041f2e99" providerId="AD" clId="Web-{5B69B8B7-765D-78D3-6E9F-966C4F96212C}" dt="2019-12-11T17:33:07.567" v="4"/>
        <pc:sldMkLst>
          <pc:docMk/>
          <pc:sldMk cId="1541640822" sldId="2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6B2922-4346-4980-8560-7A13146766D2}" type="datetimeFigureOut">
              <a:rPr lang="en-US" smtClean="0"/>
              <a:t>9/23/2020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6CED9E-44B1-4BC9-AD44-CC5FECD02FAB}" type="slidenum">
              <a:rPr lang="en-US" smtClean="0"/>
              <a:t>‹#›</a:t>
            </a:fld>
            <a:endParaRPr lang="en-US"/>
          </a:p>
        </p:txBody>
      </p:sp>
    </p:spTree>
    <p:extLst>
      <p:ext uri="{BB962C8B-B14F-4D97-AF65-F5344CB8AC3E}">
        <p14:creationId xmlns:p14="http://schemas.microsoft.com/office/powerpoint/2010/main" val="384614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CA6CED9E-44B1-4BC9-AD44-CC5FECD02FAB}" type="slidenum">
              <a:rPr lang="en-US" smtClean="0"/>
              <a:t>1</a:t>
            </a:fld>
            <a:endParaRPr lang="en-US"/>
          </a:p>
        </p:txBody>
      </p:sp>
    </p:spTree>
    <p:extLst>
      <p:ext uri="{BB962C8B-B14F-4D97-AF65-F5344CB8AC3E}">
        <p14:creationId xmlns:p14="http://schemas.microsoft.com/office/powerpoint/2010/main" val="820082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Erikson’s theory, he suggests that human beings develop in eight stages of psychosocial development: Trust vs. mistrust, Autonomy vs. shame and doubt, initiative vs. guilt, industry vs. inferiority, Identity vs. confusion, Intimacy vs. isolation, </a:t>
            </a:r>
            <a:r>
              <a:rPr lang="en-US" sz="1200" kern="1200" dirty="0" err="1">
                <a:solidFill>
                  <a:schemeClr val="tx1"/>
                </a:solidFill>
                <a:effectLst/>
                <a:latin typeface="+mn-lt"/>
                <a:ea typeface="+mn-ea"/>
                <a:cs typeface="+mn-cs"/>
              </a:rPr>
              <a:t>Generativity</a:t>
            </a:r>
            <a:r>
              <a:rPr lang="en-US" sz="1200" kern="1200" dirty="0">
                <a:solidFill>
                  <a:schemeClr val="tx1"/>
                </a:solidFill>
                <a:effectLst/>
                <a:latin typeface="+mn-lt"/>
                <a:ea typeface="+mn-ea"/>
                <a:cs typeface="+mn-cs"/>
              </a:rPr>
              <a:t> vs. Stagnation, and Integrity vs. despair (Rosenthal et al, 1981). This theory emphasizes the roles within psychosocial development, unlike Freud's psychoanalysis. This theory rather builds on Freud's psychoanalysis theory. </a:t>
            </a:r>
          </a:p>
          <a:p>
            <a:endParaRPr lang="en-US" i="1" dirty="0"/>
          </a:p>
        </p:txBody>
      </p:sp>
      <p:sp>
        <p:nvSpPr>
          <p:cNvPr id="4" name="Slide Number Placeholder 3"/>
          <p:cNvSpPr>
            <a:spLocks noGrp="1"/>
          </p:cNvSpPr>
          <p:nvPr>
            <p:ph type="sldNum" sz="quarter" idx="10"/>
          </p:nvPr>
        </p:nvSpPr>
        <p:spPr/>
        <p:txBody>
          <a:bodyPr/>
          <a:lstStyle/>
          <a:p>
            <a:fld id="{CA6CED9E-44B1-4BC9-AD44-CC5FECD02FAB}" type="slidenum">
              <a:rPr lang="en-US" smtClean="0"/>
              <a:t>2</a:t>
            </a:fld>
            <a:endParaRPr lang="en-US"/>
          </a:p>
        </p:txBody>
      </p:sp>
    </p:spTree>
    <p:extLst>
      <p:ext uri="{BB962C8B-B14F-4D97-AF65-F5344CB8AC3E}">
        <p14:creationId xmlns:p14="http://schemas.microsoft.com/office/powerpoint/2010/main" val="10328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similarities of </a:t>
            </a:r>
            <a:r>
              <a:rPr lang="en-US" sz="1200" kern="1200" dirty="0" err="1">
                <a:solidFill>
                  <a:schemeClr val="tx1"/>
                </a:solidFill>
                <a:effectLst/>
                <a:latin typeface="+mn-lt"/>
                <a:ea typeface="+mn-ea"/>
                <a:cs typeface="+mn-cs"/>
              </a:rPr>
              <a:t>Eriksen’s</a:t>
            </a:r>
            <a:r>
              <a:rPr lang="en-US" sz="1200" kern="1200" dirty="0">
                <a:solidFill>
                  <a:schemeClr val="tx1"/>
                </a:solidFill>
                <a:effectLst/>
                <a:latin typeface="+mn-lt"/>
                <a:ea typeface="+mn-ea"/>
                <a:cs typeface="+mn-cs"/>
              </a:rPr>
              <a:t> and Feud is that both are centered around conflict as the trigger of development, and both emphasize the importance of childhood on personality development. And the conflict in the development is centered around sex, where each stage brings about sex difference while in Erikson’s theory is based on social and personal desires. In Erikson's, conflict is solved through love and care, while in Freud, it is solved through adequate gratification.</a:t>
            </a:r>
          </a:p>
        </p:txBody>
      </p:sp>
      <p:sp>
        <p:nvSpPr>
          <p:cNvPr id="4" name="Slide Number Placeholder 3"/>
          <p:cNvSpPr>
            <a:spLocks noGrp="1"/>
          </p:cNvSpPr>
          <p:nvPr>
            <p:ph type="sldNum" sz="quarter" idx="10"/>
          </p:nvPr>
        </p:nvSpPr>
        <p:spPr/>
        <p:txBody>
          <a:bodyPr/>
          <a:lstStyle/>
          <a:p>
            <a:fld id="{CA6CED9E-44B1-4BC9-AD44-CC5FECD02FAB}" type="slidenum">
              <a:rPr lang="en-US" smtClean="0"/>
              <a:t>3</a:t>
            </a:fld>
            <a:endParaRPr lang="en-US"/>
          </a:p>
        </p:txBody>
      </p:sp>
    </p:spTree>
    <p:extLst>
      <p:ext uri="{BB962C8B-B14F-4D97-AF65-F5344CB8AC3E}">
        <p14:creationId xmlns:p14="http://schemas.microsoft.com/office/powerpoint/2010/main" val="1823362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first stage of </a:t>
            </a:r>
            <a:r>
              <a:rPr lang="en-US" sz="1200" kern="1200" dirty="0" err="1">
                <a:solidFill>
                  <a:schemeClr val="tx1"/>
                </a:solidFill>
                <a:effectLst/>
                <a:latin typeface="+mn-lt"/>
                <a:ea typeface="+mn-ea"/>
                <a:cs typeface="+mn-cs"/>
              </a:rPr>
              <a:t>Eriksen’s</a:t>
            </a:r>
            <a:r>
              <a:rPr lang="en-US" sz="1200" kern="1200" dirty="0">
                <a:solidFill>
                  <a:schemeClr val="tx1"/>
                </a:solidFill>
                <a:effectLst/>
                <a:latin typeface="+mn-lt"/>
                <a:ea typeface="+mn-ea"/>
                <a:cs typeface="+mn-cs"/>
              </a:rPr>
              <a:t> theory is trust vs. mistrust. The individuals in this stage are those who are twelve to eighteen months old. In the psychosexual stages of development, this stage is comparable to the oral stage, which holds sexual gratification is in the mouth. The crisis in this stage is a child developing trust or mistrust towards other people globally and is dependent on the care provided at this stage. The crisis may either develop a sense of hope when the care is given consistent and reliable care or fear and mistrust if the care provided is unreliable. In this stage in Feud's theory, if the conflict is not solved, it may lead to oral fixation.</a:t>
            </a:r>
          </a:p>
        </p:txBody>
      </p:sp>
      <p:sp>
        <p:nvSpPr>
          <p:cNvPr id="4" name="Slide Number Placeholder 3"/>
          <p:cNvSpPr>
            <a:spLocks noGrp="1"/>
          </p:cNvSpPr>
          <p:nvPr>
            <p:ph type="sldNum" sz="quarter" idx="10"/>
          </p:nvPr>
        </p:nvSpPr>
        <p:spPr/>
        <p:txBody>
          <a:bodyPr/>
          <a:lstStyle/>
          <a:p>
            <a:fld id="{CA6CED9E-44B1-4BC9-AD44-CC5FECD02FAB}" type="slidenum">
              <a:rPr lang="en-US" smtClean="0"/>
              <a:t>4</a:t>
            </a:fld>
            <a:endParaRPr lang="en-US"/>
          </a:p>
        </p:txBody>
      </p:sp>
    </p:spTree>
    <p:extLst>
      <p:ext uri="{BB962C8B-B14F-4D97-AF65-F5344CB8AC3E}">
        <p14:creationId xmlns:p14="http://schemas.microsoft.com/office/powerpoint/2010/main" val="3162404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second stage in </a:t>
            </a:r>
            <a:r>
              <a:rPr lang="en-US" sz="1200" kern="1200" dirty="0" err="1">
                <a:solidFill>
                  <a:schemeClr val="tx1"/>
                </a:solidFill>
                <a:effectLst/>
                <a:latin typeface="+mn-lt"/>
                <a:ea typeface="+mn-ea"/>
                <a:cs typeface="+mn-cs"/>
              </a:rPr>
              <a:t>Eriksen’s</a:t>
            </a:r>
            <a:r>
              <a:rPr lang="en-US" sz="1200" kern="1200" dirty="0">
                <a:solidFill>
                  <a:schemeClr val="tx1"/>
                </a:solidFill>
                <a:effectLst/>
                <a:latin typeface="+mn-lt"/>
                <a:ea typeface="+mn-ea"/>
                <a:cs typeface="+mn-cs"/>
              </a:rPr>
              <a:t> theory is Autonomy vs. shame and mistrust. At this stage, the child develops a sense of independence by seeking control of some activities that concern them, such as eating and wearing clothes. Children who successfully undergo this stage develop a sense of confidence and self-worth, while if the crisis is not solved, it may result in child developing feelings of self-doubt and unworthiness. Feud, in this stage, emphasizes that the child can control the bladder and bowel and start learning some new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5</a:t>
            </a:fld>
            <a:endParaRPr lang="en-US"/>
          </a:p>
        </p:txBody>
      </p:sp>
    </p:spTree>
    <p:extLst>
      <p:ext uri="{BB962C8B-B14F-4D97-AF65-F5344CB8AC3E}">
        <p14:creationId xmlns:p14="http://schemas.microsoft.com/office/powerpoint/2010/main" val="1986820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the third stage of psychosocial development. It is referred to as initiative vs. guilt; individuals in this stage are aged three to five years. The psychosexual mode equivalent to this stage is the phallic stage, where the child in the same age begins to identify themselves with the parent of the same gender. </a:t>
            </a:r>
            <a:r>
              <a:rPr lang="en-US" sz="1200" kern="1200" dirty="0" err="1">
                <a:solidFill>
                  <a:schemeClr val="tx1"/>
                </a:solidFill>
                <a:effectLst/>
                <a:latin typeface="+mn-lt"/>
                <a:ea typeface="+mn-ea"/>
                <a:cs typeface="+mn-cs"/>
              </a:rPr>
              <a:t>Eriksen’s</a:t>
            </a:r>
            <a:r>
              <a:rPr lang="en-US" sz="1200" kern="1200" dirty="0">
                <a:solidFill>
                  <a:schemeClr val="tx1"/>
                </a:solidFill>
                <a:effectLst/>
                <a:latin typeface="+mn-lt"/>
                <a:ea typeface="+mn-ea"/>
                <a:cs typeface="+mn-cs"/>
              </a:rPr>
              <a:t> theory suggests that a child begins to interact with the social environment and starts understanding what they can control in this stage. A child who is well facilitated at this stage may develop a feeling of being worthy or purposeful while the vice versa causes guilt feelings.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6</a:t>
            </a:fld>
            <a:endParaRPr lang="en-US"/>
          </a:p>
        </p:txBody>
      </p:sp>
    </p:spTree>
    <p:extLst>
      <p:ext uri="{BB962C8B-B14F-4D97-AF65-F5344CB8AC3E}">
        <p14:creationId xmlns:p14="http://schemas.microsoft.com/office/powerpoint/2010/main" val="56702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fourth stage of psychosocial development is industry vs. inferiority and is undergone by children at five to twelve years. Freud argues that a child is undergoing the latency period, developing ego and superego at this stage. Sexual feelings are still inactive at this stage. The child is exposed to different teachers and peers and may start comparing themselves to what others can do. Success in this stage is marked by a child becoming industrious after identifying what they can do best. If the child does not develop strength in such areas, they may feel inferior compared to others. According to Freud, this stage determines the relationship between oneself and others. </a:t>
            </a:r>
          </a:p>
        </p:txBody>
      </p:sp>
      <p:sp>
        <p:nvSpPr>
          <p:cNvPr id="4" name="Slide Number Placeholder 3"/>
          <p:cNvSpPr>
            <a:spLocks noGrp="1"/>
          </p:cNvSpPr>
          <p:nvPr>
            <p:ph type="sldNum" sz="quarter" idx="10"/>
          </p:nvPr>
        </p:nvSpPr>
        <p:spPr/>
        <p:txBody>
          <a:bodyPr/>
          <a:lstStyle/>
          <a:p>
            <a:fld id="{CA6CED9E-44B1-4BC9-AD44-CC5FECD02FAB}" type="slidenum">
              <a:rPr lang="en-US" smtClean="0"/>
              <a:t>7</a:t>
            </a:fld>
            <a:endParaRPr lang="en-US"/>
          </a:p>
        </p:txBody>
      </p:sp>
    </p:spTree>
    <p:extLst>
      <p:ext uri="{BB962C8B-B14F-4D97-AF65-F5344CB8AC3E}">
        <p14:creationId xmlns:p14="http://schemas.microsoft.com/office/powerpoint/2010/main" val="3233049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According to </a:t>
            </a:r>
            <a:r>
              <a:rPr lang="en-US" sz="1200" kern="1200" dirty="0" err="1">
                <a:solidFill>
                  <a:schemeClr val="tx1"/>
                </a:solidFill>
                <a:effectLst/>
                <a:latin typeface="+mn-lt"/>
                <a:ea typeface="+mn-ea"/>
                <a:cs typeface="+mn-cs"/>
              </a:rPr>
              <a:t>Eriksen's</a:t>
            </a:r>
            <a:r>
              <a:rPr lang="en-US" sz="1200" kern="1200" dirty="0">
                <a:solidFill>
                  <a:schemeClr val="tx1"/>
                </a:solidFill>
                <a:effectLst/>
                <a:latin typeface="+mn-lt"/>
                <a:ea typeface="+mn-ea"/>
                <a:cs typeface="+mn-cs"/>
              </a:rPr>
              <a:t>, the fifth stage is identity versus confusion. Adolescents in the age of twelve to eighteen years is the group affected in this stage. The child faces a crisis of identifying an identity and wants to identify themselves with some values and beliefs. Success in this stage makes an adult develop a strong sense of identity when faced with challenges. When this stage fails, the adult develops confusion as they are pressured to conform to other beliefs. Freud argues that if all other stages are successful, the adult grows as a balanced and warm individual.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8</a:t>
            </a:fld>
            <a:endParaRPr lang="en-US"/>
          </a:p>
        </p:txBody>
      </p:sp>
    </p:spTree>
    <p:extLst>
      <p:ext uri="{BB962C8B-B14F-4D97-AF65-F5344CB8AC3E}">
        <p14:creationId xmlns:p14="http://schemas.microsoft.com/office/powerpoint/2010/main" val="2614888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the sixth stage in psychosocial development, intimacy versus isolation. It takes place during the age of eighteen to forty years. one is a conflict with forming relationships intimate with other people. Young people are in an exploration stage of sharing themselves with other people and develop some sense of commitment. When an individual completes this stage, they can result in happy relationships, but it may result in isolation and loneliness when one avoids being intimate. The success of the phallic stage may influence one.  </a:t>
            </a:r>
          </a:p>
        </p:txBody>
      </p:sp>
      <p:sp>
        <p:nvSpPr>
          <p:cNvPr id="4" name="Slide Number Placeholder 3"/>
          <p:cNvSpPr>
            <a:spLocks noGrp="1"/>
          </p:cNvSpPr>
          <p:nvPr>
            <p:ph type="sldNum" sz="quarter" idx="10"/>
          </p:nvPr>
        </p:nvSpPr>
        <p:spPr/>
        <p:txBody>
          <a:bodyPr/>
          <a:lstStyle/>
          <a:p>
            <a:fld id="{CA6CED9E-44B1-4BC9-AD44-CC5FECD02FAB}" type="slidenum">
              <a:rPr lang="en-US" smtClean="0"/>
              <a:t>9</a:t>
            </a:fld>
            <a:endParaRPr lang="en-US"/>
          </a:p>
        </p:txBody>
      </p:sp>
    </p:spTree>
    <p:extLst>
      <p:ext uri="{BB962C8B-B14F-4D97-AF65-F5344CB8AC3E}">
        <p14:creationId xmlns:p14="http://schemas.microsoft.com/office/powerpoint/2010/main" val="3787509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seventh stage of development is known as </a:t>
            </a:r>
            <a:r>
              <a:rPr lang="en-US" sz="1200" kern="1200" dirty="0" err="1">
                <a:solidFill>
                  <a:schemeClr val="tx1"/>
                </a:solidFill>
                <a:effectLst/>
                <a:latin typeface="+mn-lt"/>
                <a:ea typeface="+mn-ea"/>
                <a:cs typeface="+mn-cs"/>
              </a:rPr>
              <a:t>generativity</a:t>
            </a:r>
            <a:r>
              <a:rPr lang="en-US" sz="1200" kern="1200" dirty="0">
                <a:solidFill>
                  <a:schemeClr val="tx1"/>
                </a:solidFill>
                <a:effectLst/>
                <a:latin typeface="+mn-lt"/>
                <a:ea typeface="+mn-ea"/>
                <a:cs typeface="+mn-cs"/>
              </a:rPr>
              <a:t> versus stagnation. It takes place at the age of forty to sixty-five years. Individuals find the need to give back to society by bringing up their children. They seek to be involved in community activities to feel worth in society. Failure in this stage makes one develop feelings of being stagnant and feel unproductive. Individuals may, therefore, feel disconnected in their community or society. Freud does not account for any development at forty years as the, but psychosocial development theory considers that development does not stop.</a:t>
            </a:r>
          </a:p>
        </p:txBody>
      </p:sp>
      <p:sp>
        <p:nvSpPr>
          <p:cNvPr id="4" name="Slide Number Placeholder 3"/>
          <p:cNvSpPr>
            <a:spLocks noGrp="1"/>
          </p:cNvSpPr>
          <p:nvPr>
            <p:ph type="sldNum" sz="quarter" idx="10"/>
          </p:nvPr>
        </p:nvSpPr>
        <p:spPr/>
        <p:txBody>
          <a:bodyPr/>
          <a:lstStyle/>
          <a:p>
            <a:fld id="{CA6CED9E-44B1-4BC9-AD44-CC5FECD02FAB}" type="slidenum">
              <a:rPr lang="en-US" smtClean="0"/>
              <a:t>10</a:t>
            </a:fld>
            <a:endParaRPr lang="en-US"/>
          </a:p>
        </p:txBody>
      </p:sp>
    </p:spTree>
    <p:extLst>
      <p:ext uri="{BB962C8B-B14F-4D97-AF65-F5344CB8AC3E}">
        <p14:creationId xmlns:p14="http://schemas.microsoft.com/office/powerpoint/2010/main" val="2119279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final stage in psychosocial development is ego integrity versus despair. It takes place at the age of sixty-five years up to death. At this stage, an individual is unproductive and may start feeling guilt about their past. This leads to developing despair and hopelessness as one holds they did not achieve their life goals. Success in this stage may lead to the virtue of wisdom that makes one look back and have a sense of closure. Psychosexual development holds that the early stages of development influence adulthood. </a:t>
            </a:r>
          </a:p>
        </p:txBody>
      </p:sp>
      <p:sp>
        <p:nvSpPr>
          <p:cNvPr id="4" name="Slide Number Placeholder 3"/>
          <p:cNvSpPr>
            <a:spLocks noGrp="1"/>
          </p:cNvSpPr>
          <p:nvPr>
            <p:ph type="sldNum" sz="quarter" idx="10"/>
          </p:nvPr>
        </p:nvSpPr>
        <p:spPr/>
        <p:txBody>
          <a:bodyPr/>
          <a:lstStyle/>
          <a:p>
            <a:fld id="{CA6CED9E-44B1-4BC9-AD44-CC5FECD02FAB}" type="slidenum">
              <a:rPr lang="en-US" smtClean="0"/>
              <a:t>11</a:t>
            </a:fld>
            <a:endParaRPr lang="en-US"/>
          </a:p>
        </p:txBody>
      </p:sp>
    </p:spTree>
    <p:extLst>
      <p:ext uri="{BB962C8B-B14F-4D97-AF65-F5344CB8AC3E}">
        <p14:creationId xmlns:p14="http://schemas.microsoft.com/office/powerpoint/2010/main" val="3787509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personality of an individual is affected by various social and cultural factors. These factors include individualism, which is the society's engagement, complexities of cultures, which are how conservative society is towards changes in behavior. Other factors include ethics or law codes governing society and the cultural practices in the community.</a:t>
            </a:r>
          </a:p>
        </p:txBody>
      </p:sp>
      <p:sp>
        <p:nvSpPr>
          <p:cNvPr id="4" name="Slide Number Placeholder 3"/>
          <p:cNvSpPr>
            <a:spLocks noGrp="1"/>
          </p:cNvSpPr>
          <p:nvPr>
            <p:ph type="sldNum" sz="quarter" idx="10"/>
          </p:nvPr>
        </p:nvSpPr>
        <p:spPr/>
        <p:txBody>
          <a:bodyPr/>
          <a:lstStyle/>
          <a:p>
            <a:fld id="{CA6CED9E-44B1-4BC9-AD44-CC5FECD02FAB}" type="slidenum">
              <a:rPr lang="en-US" smtClean="0"/>
              <a:t>12</a:t>
            </a:fld>
            <a:endParaRPr lang="en-US"/>
          </a:p>
        </p:txBody>
      </p:sp>
    </p:spTree>
    <p:extLst>
      <p:ext uri="{BB962C8B-B14F-4D97-AF65-F5344CB8AC3E}">
        <p14:creationId xmlns:p14="http://schemas.microsoft.com/office/powerpoint/2010/main" val="3370405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400" i="1" baseline="0" dirty="0"/>
          </a:p>
        </p:txBody>
      </p:sp>
      <p:sp>
        <p:nvSpPr>
          <p:cNvPr id="4" name="Slide Number Placeholder 3"/>
          <p:cNvSpPr>
            <a:spLocks noGrp="1"/>
          </p:cNvSpPr>
          <p:nvPr>
            <p:ph type="sldNum" sz="quarter" idx="10"/>
          </p:nvPr>
        </p:nvSpPr>
        <p:spPr/>
        <p:txBody>
          <a:bodyPr/>
          <a:lstStyle/>
          <a:p>
            <a:fld id="{CA6CED9E-44B1-4BC9-AD44-CC5FECD02FAB}" type="slidenum">
              <a:rPr lang="en-US" smtClean="0"/>
              <a:t>13</a:t>
            </a:fld>
            <a:endParaRPr lang="en-US"/>
          </a:p>
        </p:txBody>
      </p:sp>
    </p:spTree>
    <p:extLst>
      <p:ext uri="{BB962C8B-B14F-4D97-AF65-F5344CB8AC3E}">
        <p14:creationId xmlns:p14="http://schemas.microsoft.com/office/powerpoint/2010/main" val="947759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FFF49E-A99C-4A2E-AE35-A5DBEB941A00}" type="datetimeFigureOut">
              <a:rPr lang="en-US" smtClean="0"/>
              <a:t>9/23/2020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A08645D8-BDBC-486B-B50C-3C97B880D10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49023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FFF49E-A99C-4A2E-AE35-A5DBEB941A00}"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6033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FFF49E-A99C-4A2E-AE35-A5DBEB941A00}"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7533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FFF49E-A99C-4A2E-AE35-A5DBEB941A00}"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8645D8-BDBC-486B-B50C-3C97B880D10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00917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FFF49E-A99C-4A2E-AE35-A5DBEB941A00}" type="datetimeFigureOut">
              <a:rPr lang="en-US" smtClean="0"/>
              <a:t>9/23/2020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8645D8-BDBC-486B-B50C-3C97B880D10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8146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FFF49E-A99C-4A2E-AE35-A5DBEB941A00}" type="datetimeFigureOut">
              <a:rPr lang="en-US" smtClean="0"/>
              <a:t>9/23/2020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8645D8-BDBC-486B-B50C-3C97B880D10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4886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FFF49E-A99C-4A2E-AE35-A5DBEB941A00}" type="datetimeFigureOut">
              <a:rPr lang="en-US" smtClean="0"/>
              <a:t>9/23/2020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2429796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FFF49E-A99C-4A2E-AE35-A5DBEB941A00}"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8645D8-BDBC-486B-B50C-3C97B880D10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498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1FFF49E-A99C-4A2E-AE35-A5DBEB941A00}" type="datetimeFigureOut">
              <a:rPr lang="en-US" smtClean="0"/>
              <a:t>9/23/2020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A08645D8-BDBC-486B-B50C-3C97B880D10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97107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FFF49E-A99C-4A2E-AE35-A5DBEB941A00}"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3607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FFF49E-A99C-4A2E-AE35-A5DBEB941A00}"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6001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1FFF49E-A99C-4A2E-AE35-A5DBEB941A00}" type="datetimeFigureOut">
              <a:rPr lang="en-US" smtClean="0"/>
              <a:t>9/23/2020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08645D8-BDBC-486B-B50C-3C97B880D10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56523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7511" y="699318"/>
            <a:ext cx="10782300" cy="2684102"/>
          </a:xfrm>
        </p:spPr>
        <p:txBody>
          <a:bodyPr>
            <a:normAutofit fontScale="90000"/>
          </a:bodyPr>
          <a:lstStyle/>
          <a:p>
            <a:r>
              <a:rPr lang="en-US" sz="7800" dirty="0"/>
              <a:t>Erikson’s Eight Stages of Psychosocial Development</a:t>
            </a:r>
          </a:p>
        </p:txBody>
      </p:sp>
      <p:sp>
        <p:nvSpPr>
          <p:cNvPr id="3" name="Subtitle 2"/>
          <p:cNvSpPr>
            <a:spLocks noGrp="1"/>
          </p:cNvSpPr>
          <p:nvPr>
            <p:ph type="subTitle" idx="1"/>
          </p:nvPr>
        </p:nvSpPr>
        <p:spPr>
          <a:xfrm>
            <a:off x="667512" y="4664464"/>
            <a:ext cx="10954993" cy="1607162"/>
          </a:xfrm>
        </p:spPr>
        <p:txBody>
          <a:bodyPr>
            <a:noAutofit/>
          </a:bodyPr>
          <a:lstStyle/>
          <a:p>
            <a:pPr>
              <a:lnSpc>
                <a:spcPct val="100000"/>
              </a:lnSpc>
              <a:spcBef>
                <a:spcPts val="600"/>
              </a:spcBef>
            </a:pPr>
            <a:r>
              <a:rPr lang="en-US" dirty="0"/>
              <a:t>&lt; Student Name &gt;</a:t>
            </a:r>
          </a:p>
          <a:p>
            <a:pPr>
              <a:lnSpc>
                <a:spcPct val="100000"/>
              </a:lnSpc>
              <a:spcBef>
                <a:spcPts val="600"/>
              </a:spcBef>
            </a:pPr>
            <a:r>
              <a:rPr lang="en-US" sz="2600" dirty="0"/>
              <a:t>&lt; Instructor’s Name &gt;</a:t>
            </a:r>
          </a:p>
          <a:p>
            <a:pPr>
              <a:lnSpc>
                <a:spcPct val="100000"/>
              </a:lnSpc>
              <a:spcBef>
                <a:spcPts val="600"/>
              </a:spcBef>
            </a:pPr>
            <a:r>
              <a:rPr lang="en-US" sz="2600" dirty="0"/>
              <a:t>&lt; Date Submitted&gt;</a:t>
            </a:r>
          </a:p>
        </p:txBody>
      </p:sp>
      <p:sp>
        <p:nvSpPr>
          <p:cNvPr id="5" name="Subtitle 2">
            <a:extLst>
              <a:ext uri="{FF2B5EF4-FFF2-40B4-BE49-F238E27FC236}">
                <a16:creationId xmlns:a16="http://schemas.microsoft.com/office/drawing/2014/main" id="{FF93CE48-1395-4C35-8B0E-EA2B4DB03B50}"/>
              </a:ext>
            </a:extLst>
          </p:cNvPr>
          <p:cNvSpPr txBox="1">
            <a:spLocks/>
          </p:cNvSpPr>
          <p:nvPr/>
        </p:nvSpPr>
        <p:spPr>
          <a:xfrm>
            <a:off x="4730175" y="4475747"/>
            <a:ext cx="6346899" cy="1984597"/>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bg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85000"/>
                    <a:lumOff val="1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85000"/>
                    <a:lumOff val="1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algn="r">
              <a:lnSpc>
                <a:spcPct val="110000"/>
              </a:lnSpc>
              <a:spcBef>
                <a:spcPts val="1200"/>
              </a:spcBef>
            </a:pPr>
            <a:endParaRPr lang="en-US" dirty="0"/>
          </a:p>
        </p:txBody>
      </p:sp>
      <p:sp>
        <p:nvSpPr>
          <p:cNvPr id="6" name="Subtitle 2">
            <a:extLst>
              <a:ext uri="{FF2B5EF4-FFF2-40B4-BE49-F238E27FC236}">
                <a16:creationId xmlns:a16="http://schemas.microsoft.com/office/drawing/2014/main" id="{A135B4F1-6628-4597-8575-CA9EDEF0DAA0}"/>
              </a:ext>
            </a:extLst>
          </p:cNvPr>
          <p:cNvSpPr txBox="1">
            <a:spLocks/>
          </p:cNvSpPr>
          <p:nvPr/>
        </p:nvSpPr>
        <p:spPr>
          <a:xfrm>
            <a:off x="667512" y="3382147"/>
            <a:ext cx="10954993" cy="172051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bg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85000"/>
                    <a:lumOff val="1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85000"/>
                    <a:lumOff val="1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a:lnSpc>
                <a:spcPct val="110000"/>
              </a:lnSpc>
              <a:spcBef>
                <a:spcPts val="1200"/>
              </a:spcBef>
            </a:pPr>
            <a:r>
              <a:rPr lang="en-US" dirty="0"/>
              <a:t>PSY/250: Psychology of Personality</a:t>
            </a:r>
          </a:p>
        </p:txBody>
      </p:sp>
    </p:spTree>
    <p:extLst>
      <p:ext uri="{BB962C8B-B14F-4D97-AF65-F5344CB8AC3E}">
        <p14:creationId xmlns:p14="http://schemas.microsoft.com/office/powerpoint/2010/main" val="4166181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8">
            <a:extLst>
              <a:ext uri="{FF2B5EF4-FFF2-40B4-BE49-F238E27FC236}">
                <a16:creationId xmlns:a16="http://schemas.microsoft.com/office/drawing/2014/main" id="{B4F70D8E-F846-40A6-8583-F1D4CE2BE70E}"/>
              </a:ext>
            </a:extLst>
          </p:cNvPr>
          <p:cNvSpPr txBox="1">
            <a:spLocks/>
          </p:cNvSpPr>
          <p:nvPr/>
        </p:nvSpPr>
        <p:spPr>
          <a:xfrm>
            <a:off x="696089" y="1920240"/>
            <a:ext cx="10179174" cy="4669246"/>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buFont typeface="Arial" panose="020B0604020202020204" pitchFamily="34" charset="0"/>
              <a:buChar char="•"/>
            </a:pPr>
            <a:r>
              <a:rPr lang="en-US" sz="2800" dirty="0"/>
              <a:t> People progress through 8 stages of psychosocial development:</a:t>
            </a:r>
          </a:p>
          <a:p>
            <a:pPr marL="0" indent="0">
              <a:buNone/>
            </a:pPr>
            <a:endParaRPr lang="en-US" sz="2800" dirty="0"/>
          </a:p>
          <a:p>
            <a:pPr marL="0" indent="0">
              <a:buNone/>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sz="2800" dirty="0"/>
              <a:t> Emphasizes social and historical influences—not just anatomy</a:t>
            </a:r>
          </a:p>
          <a:p>
            <a:pPr>
              <a:buFont typeface="Arial" panose="020B0604020202020204" pitchFamily="34" charset="0"/>
              <a:buChar char="•"/>
            </a:pPr>
            <a:r>
              <a:rPr lang="en-US" sz="2800" dirty="0"/>
              <a:t> Extends on Freudian psychoanalysis—does not oppose it</a:t>
            </a:r>
          </a:p>
        </p:txBody>
      </p:sp>
      <p:sp>
        <p:nvSpPr>
          <p:cNvPr id="2" name="Title 1"/>
          <p:cNvSpPr>
            <a:spLocks noGrp="1"/>
          </p:cNvSpPr>
          <p:nvPr>
            <p:ph type="title"/>
          </p:nvPr>
        </p:nvSpPr>
        <p:spPr/>
        <p:txBody>
          <a:bodyPr/>
          <a:lstStyle/>
          <a:p>
            <a:pPr algn="ctr"/>
            <a:r>
              <a:rPr lang="en-US" dirty="0"/>
              <a:t>Introduction to Erikson’s Theory</a:t>
            </a:r>
          </a:p>
        </p:txBody>
      </p:sp>
      <p:sp>
        <p:nvSpPr>
          <p:cNvPr id="19" name="Content Placeholder 18">
            <a:extLst>
              <a:ext uri="{FF2B5EF4-FFF2-40B4-BE49-F238E27FC236}">
                <a16:creationId xmlns:a16="http://schemas.microsoft.com/office/drawing/2014/main" id="{1D955D0F-D9FD-45E0-BF31-B3BEE7A4F406}"/>
              </a:ext>
            </a:extLst>
          </p:cNvPr>
          <p:cNvSpPr>
            <a:spLocks noGrp="1"/>
          </p:cNvSpPr>
          <p:nvPr>
            <p:ph idx="1"/>
          </p:nvPr>
        </p:nvSpPr>
        <p:spPr>
          <a:xfrm>
            <a:off x="1316737" y="2716824"/>
            <a:ext cx="10772774" cy="2682491"/>
          </a:xfrm>
        </p:spPr>
        <p:txBody>
          <a:bodyPr numCol="2">
            <a:normAutofit fontScale="85000" lnSpcReduction="10000"/>
          </a:bodyPr>
          <a:lstStyle/>
          <a:p>
            <a:pPr marL="514350" indent="-514350">
              <a:buFont typeface="+mj-lt"/>
              <a:buAutoNum type="arabicPeriod"/>
            </a:pPr>
            <a:r>
              <a:rPr lang="en-US" sz="3200" dirty="0"/>
              <a:t>Trust vs. mistrust.</a:t>
            </a:r>
          </a:p>
          <a:p>
            <a:pPr marL="514350" indent="-514350">
              <a:buFont typeface="+mj-lt"/>
              <a:buAutoNum type="arabicPeriod"/>
            </a:pPr>
            <a:r>
              <a:rPr lang="en-US" sz="3200" dirty="0"/>
              <a:t>Autonomy vs. shame and doubt.</a:t>
            </a:r>
          </a:p>
          <a:p>
            <a:pPr marL="514350" indent="-514350">
              <a:buFont typeface="+mj-lt"/>
              <a:buAutoNum type="arabicPeriod"/>
            </a:pPr>
            <a:r>
              <a:rPr lang="en-US" sz="3200" dirty="0"/>
              <a:t>Initiative vs. guilt.</a:t>
            </a:r>
          </a:p>
          <a:p>
            <a:pPr marL="514350" indent="-514350">
              <a:buFont typeface="+mj-lt"/>
              <a:buAutoNum type="arabicPeriod"/>
            </a:pPr>
            <a:r>
              <a:rPr lang="en-US" sz="3200" dirty="0"/>
              <a:t>Industry vs. inferiority.</a:t>
            </a:r>
          </a:p>
          <a:p>
            <a:pPr marL="514350" indent="-514350">
              <a:buFont typeface="+mj-lt"/>
              <a:buAutoNum type="arabicPeriod"/>
            </a:pPr>
            <a:r>
              <a:rPr lang="en-US" sz="3200" dirty="0"/>
              <a:t>Identity vs. Confusion.</a:t>
            </a:r>
          </a:p>
          <a:p>
            <a:pPr marL="514350" indent="-514350">
              <a:buFont typeface="+mj-lt"/>
              <a:buAutoNum type="arabicPeriod"/>
            </a:pPr>
            <a:r>
              <a:rPr lang="en-US" sz="3200" dirty="0"/>
              <a:t>Intimacy vs. isolation.</a:t>
            </a:r>
          </a:p>
          <a:p>
            <a:pPr marL="514350" indent="-514350">
              <a:buFont typeface="+mj-lt"/>
              <a:buAutoNum type="arabicPeriod"/>
            </a:pPr>
            <a:r>
              <a:rPr lang="en-US" sz="3200" dirty="0" err="1"/>
              <a:t>Generativity</a:t>
            </a:r>
            <a:r>
              <a:rPr lang="en-US" sz="3200" dirty="0"/>
              <a:t> vs. stagnation.</a:t>
            </a:r>
          </a:p>
          <a:p>
            <a:pPr marL="514350" indent="-514350">
              <a:buFont typeface="+mj-lt"/>
              <a:buAutoNum type="arabicPeriod"/>
            </a:pPr>
            <a:r>
              <a:rPr lang="en-US" sz="3200" dirty="0"/>
              <a:t>Integrity vs. despair.</a:t>
            </a:r>
          </a:p>
        </p:txBody>
      </p:sp>
    </p:spTree>
    <p:extLst>
      <p:ext uri="{BB962C8B-B14F-4D97-AF65-F5344CB8AC3E}">
        <p14:creationId xmlns:p14="http://schemas.microsoft.com/office/powerpoint/2010/main" val="154164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Psychoanalytic vs. Psychosocial Theories</a:t>
            </a:r>
          </a:p>
        </p:txBody>
      </p:sp>
      <p:sp>
        <p:nvSpPr>
          <p:cNvPr id="7" name="Text Placeholder 6">
            <a:extLst>
              <a:ext uri="{FF2B5EF4-FFF2-40B4-BE49-F238E27FC236}">
                <a16:creationId xmlns:a16="http://schemas.microsoft.com/office/drawing/2014/main" id="{F5CD51BB-D476-4380-B55C-81345F88008F}"/>
              </a:ext>
            </a:extLst>
          </p:cNvPr>
          <p:cNvSpPr>
            <a:spLocks noGrp="1"/>
          </p:cNvSpPr>
          <p:nvPr>
            <p:ph type="body" idx="1"/>
          </p:nvPr>
        </p:nvSpPr>
        <p:spPr/>
        <p:txBody>
          <a:bodyPr/>
          <a:lstStyle/>
          <a:p>
            <a:r>
              <a:rPr lang="en-US" dirty="0"/>
              <a:t>similarities</a:t>
            </a:r>
          </a:p>
        </p:txBody>
      </p:sp>
      <p:sp>
        <p:nvSpPr>
          <p:cNvPr id="8" name="Content Placeholder 7">
            <a:extLst>
              <a:ext uri="{FF2B5EF4-FFF2-40B4-BE49-F238E27FC236}">
                <a16:creationId xmlns:a16="http://schemas.microsoft.com/office/drawing/2014/main" id="{DABFE0D9-4B81-40DF-B871-AB459D2C1949}"/>
              </a:ext>
            </a:extLst>
          </p:cNvPr>
          <p:cNvSpPr>
            <a:spLocks noGrp="1"/>
          </p:cNvSpPr>
          <p:nvPr>
            <p:ph sz="half" idx="2"/>
          </p:nvPr>
        </p:nvSpPr>
        <p:spPr/>
        <p:txBody>
          <a:bodyPr/>
          <a:lstStyle/>
          <a:p>
            <a:r>
              <a:rPr lang="en-US" dirty="0"/>
              <a:t>The Center of development is around a form of conflict.</a:t>
            </a:r>
          </a:p>
          <a:p>
            <a:r>
              <a:rPr lang="en-US" dirty="0"/>
              <a:t>Personality development is founded on childhood.</a:t>
            </a:r>
          </a:p>
        </p:txBody>
      </p:sp>
      <p:sp>
        <p:nvSpPr>
          <p:cNvPr id="9" name="Text Placeholder 8">
            <a:extLst>
              <a:ext uri="{FF2B5EF4-FFF2-40B4-BE49-F238E27FC236}">
                <a16:creationId xmlns:a16="http://schemas.microsoft.com/office/drawing/2014/main" id="{9C9730C8-C8A1-4EAA-ACB4-E8E9D7F68EF9}"/>
              </a:ext>
            </a:extLst>
          </p:cNvPr>
          <p:cNvSpPr>
            <a:spLocks noGrp="1"/>
          </p:cNvSpPr>
          <p:nvPr>
            <p:ph type="body" sz="quarter" idx="3"/>
          </p:nvPr>
        </p:nvSpPr>
        <p:spPr/>
        <p:txBody>
          <a:bodyPr/>
          <a:lstStyle/>
          <a:p>
            <a:r>
              <a:rPr lang="en-US" dirty="0"/>
              <a:t>differences</a:t>
            </a:r>
          </a:p>
        </p:txBody>
      </p:sp>
      <p:sp>
        <p:nvSpPr>
          <p:cNvPr id="10" name="Content Placeholder 9">
            <a:extLst>
              <a:ext uri="{FF2B5EF4-FFF2-40B4-BE49-F238E27FC236}">
                <a16:creationId xmlns:a16="http://schemas.microsoft.com/office/drawing/2014/main" id="{0DBCCFE2-93A2-4807-82DF-3026553F3743}"/>
              </a:ext>
            </a:extLst>
          </p:cNvPr>
          <p:cNvSpPr>
            <a:spLocks noGrp="1"/>
          </p:cNvSpPr>
          <p:nvPr>
            <p:ph sz="quarter" idx="4"/>
          </p:nvPr>
        </p:nvSpPr>
        <p:spPr/>
        <p:txBody>
          <a:bodyPr/>
          <a:lstStyle/>
          <a:p>
            <a:r>
              <a:rPr lang="en-US" dirty="0"/>
              <a:t>Feud conflict centers around sex.</a:t>
            </a:r>
          </a:p>
          <a:p>
            <a:r>
              <a:rPr lang="en-US" dirty="0"/>
              <a:t>Erikson's conflict is based on a psychosocial approach.</a:t>
            </a:r>
          </a:p>
        </p:txBody>
      </p:sp>
    </p:spTree>
    <p:extLst>
      <p:ext uri="{BB962C8B-B14F-4D97-AF65-F5344CB8AC3E}">
        <p14:creationId xmlns:p14="http://schemas.microsoft.com/office/powerpoint/2010/main" val="288866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1:</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endParaRPr lang="en-US" dirty="0"/>
          </a:p>
          <a:p>
            <a:r>
              <a:rPr lang="en-US" dirty="0"/>
              <a:t>Trust vs. Mistrust.	</a:t>
            </a:r>
          </a:p>
          <a:p>
            <a:endParaRPr lang="en-US" dirty="0"/>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12 to 18 months</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incorporative</a:t>
            </a:r>
          </a:p>
          <a:p>
            <a:pPr marL="0" indent="-457200">
              <a:buFont typeface="Arial" panose="020B0604020202020204" pitchFamily="34" charset="0"/>
              <a:buChar char="•"/>
            </a:pPr>
            <a:r>
              <a:rPr lang="en-US" sz="3000" dirty="0">
                <a:solidFill>
                  <a:schemeClr val="accent1"/>
                </a:solidFill>
              </a:rPr>
              <a:t>Psychosocial Crisis: 	</a:t>
            </a:r>
            <a:r>
              <a:rPr lang="en-US" sz="2800" dirty="0"/>
              <a:t>Development of trust depending on the consistency of care (Dunkel &amp; </a:t>
            </a:r>
            <a:r>
              <a:rPr lang="en-US" sz="2800" dirty="0" err="1"/>
              <a:t>Harbke</a:t>
            </a:r>
            <a:r>
              <a:rPr lang="en-US" sz="2800" dirty="0"/>
              <a:t>, 2017).</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Developing hope or fear for other people.</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2800" dirty="0"/>
              <a:t>Conflict in the psychosexual stage may lead to oral fixation.</a:t>
            </a:r>
          </a:p>
          <a:p>
            <a:pPr marL="0" indent="-457200">
              <a:buFont typeface="Arial" panose="020B0604020202020204" pitchFamily="34" charset="0"/>
              <a:buChar char="•"/>
            </a:pPr>
            <a:endParaRPr lang="en-US" sz="3000" b="1" dirty="0">
              <a:solidFill>
                <a:schemeClr val="tx1"/>
              </a:solidFill>
            </a:endParaRPr>
          </a:p>
          <a:p>
            <a:endParaRPr lang="en-US" dirty="0"/>
          </a:p>
        </p:txBody>
      </p:sp>
    </p:spTree>
    <p:extLst>
      <p:ext uri="{BB962C8B-B14F-4D97-AF65-F5344CB8AC3E}">
        <p14:creationId xmlns:p14="http://schemas.microsoft.com/office/powerpoint/2010/main" val="4020814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2:</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Autonomy vs. shame and doubt.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18 months to 3 years.</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retentive, eliminative.</a:t>
            </a:r>
          </a:p>
          <a:p>
            <a:pPr marL="0" indent="-457200">
              <a:buFont typeface="Arial" panose="020B0604020202020204" pitchFamily="34" charset="0"/>
              <a:buChar char="•"/>
            </a:pPr>
            <a:r>
              <a:rPr lang="en-US" sz="3000" dirty="0">
                <a:solidFill>
                  <a:schemeClr val="accent1"/>
                </a:solidFill>
              </a:rPr>
              <a:t>Psychosocial Crisis: 	</a:t>
            </a:r>
            <a:r>
              <a:rPr lang="en-US" sz="2800" dirty="0"/>
              <a:t>The child asserts independence by having choices and preferences. </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This crisis may result in confidence and high self-esteem or self-doubt and inadequacy.</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2800" dirty="0"/>
              <a:t>In Feud's theory, children can control bladder and bowel movements.  </a:t>
            </a:r>
          </a:p>
          <a:p>
            <a:pPr marL="0" indent="-457200">
              <a:buFont typeface="Arial" panose="020B0604020202020204" pitchFamily="34" charset="0"/>
              <a:buChar char="•"/>
            </a:pPr>
            <a:endParaRPr lang="en-US" sz="3000" b="1" dirty="0">
              <a:solidFill>
                <a:schemeClr val="tx1"/>
              </a:solidFill>
            </a:endParaRPr>
          </a:p>
          <a:p>
            <a:endParaRPr lang="en-US" dirty="0"/>
          </a:p>
        </p:txBody>
      </p:sp>
    </p:spTree>
    <p:extLst>
      <p:ext uri="{BB962C8B-B14F-4D97-AF65-F5344CB8AC3E}">
        <p14:creationId xmlns:p14="http://schemas.microsoft.com/office/powerpoint/2010/main" val="1618561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3:</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initiative vs. guilt.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3 to 5 years.</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intrusive.</a:t>
            </a:r>
          </a:p>
          <a:p>
            <a:pPr marL="0" indent="-457200">
              <a:buFont typeface="Arial" panose="020B0604020202020204" pitchFamily="34" charset="0"/>
              <a:buChar char="•"/>
            </a:pPr>
            <a:r>
              <a:rPr lang="en-US" sz="3000" dirty="0">
                <a:solidFill>
                  <a:schemeClr val="accent1"/>
                </a:solidFill>
              </a:rPr>
              <a:t>Psychosocial Crisis: 	</a:t>
            </a:r>
            <a:r>
              <a:rPr lang="en-US" sz="2800" dirty="0"/>
              <a:t>Children seek to control and begin to interact with the environment. </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The result is having a sense of purpose or feelings of guilt.</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2800" dirty="0"/>
              <a:t>Children become aware of their genitals and may identify themselves with the same-sex parent.</a:t>
            </a:r>
          </a:p>
          <a:p>
            <a:pPr marL="0" indent="-457200">
              <a:buFont typeface="Arial" panose="020B0604020202020204" pitchFamily="34" charset="0"/>
              <a:buChar char="•"/>
            </a:pPr>
            <a:endParaRPr lang="en-US" sz="3000" b="1" dirty="0">
              <a:solidFill>
                <a:schemeClr val="tx1"/>
              </a:solidFill>
            </a:endParaRPr>
          </a:p>
          <a:p>
            <a:endParaRPr lang="en-US" dirty="0"/>
          </a:p>
        </p:txBody>
      </p:sp>
    </p:spTree>
    <p:extLst>
      <p:ext uri="{BB962C8B-B14F-4D97-AF65-F5344CB8AC3E}">
        <p14:creationId xmlns:p14="http://schemas.microsoft.com/office/powerpoint/2010/main" val="601020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4:</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Industry vs. inferiority.</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5 to 12 years.</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latency </a:t>
            </a:r>
          </a:p>
          <a:p>
            <a:pPr marL="0" indent="-457200">
              <a:buFont typeface="Arial" panose="020B0604020202020204" pitchFamily="34" charset="0"/>
              <a:buChar char="•"/>
            </a:pPr>
            <a:r>
              <a:rPr lang="en-US" sz="3000" dirty="0">
                <a:solidFill>
                  <a:schemeClr val="accent1"/>
                </a:solidFill>
              </a:rPr>
              <a:t>Psychosocial Crisis:  </a:t>
            </a:r>
            <a:r>
              <a:rPr lang="en-US" sz="2800" dirty="0"/>
              <a:t>A child is exposed to plenty of teachers and peers and may start comparing themselves to them.</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Child success in this stage makes them industrious and objective or develops feelings of inferiority compared to others (Syed &amp; McLean, 2017).</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2800" dirty="0"/>
              <a:t>Freud states that this may result in immaturity or inability to keep relationships.</a:t>
            </a:r>
          </a:p>
          <a:p>
            <a:pPr marL="0" indent="-457200">
              <a:buFont typeface="Arial" panose="020B0604020202020204" pitchFamily="34" charset="0"/>
              <a:buChar char="•"/>
            </a:pPr>
            <a:endParaRPr lang="en-US" sz="3000" b="1" dirty="0">
              <a:solidFill>
                <a:schemeClr val="tx1"/>
              </a:solidFill>
            </a:endParaRPr>
          </a:p>
          <a:p>
            <a:endParaRPr lang="en-US" dirty="0"/>
          </a:p>
        </p:txBody>
      </p:sp>
    </p:spTree>
    <p:extLst>
      <p:ext uri="{BB962C8B-B14F-4D97-AF65-F5344CB8AC3E}">
        <p14:creationId xmlns:p14="http://schemas.microsoft.com/office/powerpoint/2010/main" val="171584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5:</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Identity vs. Confusion.</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12 to 18 years old.</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puberty</a:t>
            </a:r>
          </a:p>
          <a:p>
            <a:pPr marL="0" indent="-457200">
              <a:buFont typeface="Arial" panose="020B0604020202020204" pitchFamily="34" charset="0"/>
              <a:buChar char="•"/>
            </a:pPr>
            <a:r>
              <a:rPr lang="en-US" sz="3000" dirty="0">
                <a:solidFill>
                  <a:schemeClr val="accent1"/>
                </a:solidFill>
              </a:rPr>
              <a:t>Psychosocial Crisis: 	</a:t>
            </a:r>
            <a:r>
              <a:rPr lang="en-US" sz="2800" dirty="0"/>
              <a:t>Adolescents have a problem with developing self-identity based on their beliefs and values.</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The stage may result in either confusion or finding themselves an identity.</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2800" dirty="0"/>
              <a:t>If all the stages are completed successfully, the child is developed to be warm and caring.</a:t>
            </a:r>
          </a:p>
          <a:p>
            <a:pPr marL="0" indent="-457200">
              <a:buFont typeface="Arial" panose="020B0604020202020204" pitchFamily="34" charset="0"/>
              <a:buChar char="•"/>
            </a:pPr>
            <a:endParaRPr lang="en-US" sz="3000" b="1" dirty="0">
              <a:solidFill>
                <a:schemeClr val="tx1"/>
              </a:solidFill>
            </a:endParaRPr>
          </a:p>
          <a:p>
            <a:endParaRPr lang="en-US" dirty="0"/>
          </a:p>
        </p:txBody>
      </p:sp>
    </p:spTree>
    <p:extLst>
      <p:ext uri="{BB962C8B-B14F-4D97-AF65-F5344CB8AC3E}">
        <p14:creationId xmlns:p14="http://schemas.microsoft.com/office/powerpoint/2010/main" val="4249655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6:</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Intimacy vs. Isolation.</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18 to 40 years.</a:t>
            </a:r>
          </a:p>
          <a:p>
            <a:pPr marL="0" indent="-457200">
              <a:buFont typeface="Arial" panose="020B0604020202020204" pitchFamily="34" charset="0"/>
              <a:buChar char="•"/>
            </a:pPr>
            <a:r>
              <a:rPr lang="en-US" sz="3000" dirty="0">
                <a:solidFill>
                  <a:schemeClr val="accent1"/>
                </a:solidFill>
              </a:rPr>
              <a:t>Psychosexual Mode: 	</a:t>
            </a:r>
            <a:r>
              <a:rPr lang="en-US" sz="3000" dirty="0" err="1">
                <a:solidFill>
                  <a:schemeClr val="tx1"/>
                </a:solidFill>
              </a:rPr>
              <a:t>Genitality</a:t>
            </a:r>
            <a:r>
              <a:rPr lang="en-US" sz="3000" dirty="0">
                <a:solidFill>
                  <a:schemeClr val="tx1"/>
                </a:solidFill>
              </a:rPr>
              <a:t>.</a:t>
            </a:r>
          </a:p>
          <a:p>
            <a:pPr marL="0" indent="-457200">
              <a:buFont typeface="Arial" panose="020B0604020202020204" pitchFamily="34" charset="0"/>
              <a:buChar char="•"/>
            </a:pPr>
            <a:r>
              <a:rPr lang="en-US" sz="3000" dirty="0">
                <a:solidFill>
                  <a:schemeClr val="accent1"/>
                </a:solidFill>
              </a:rPr>
              <a:t>Psychosocial Crisis: 	</a:t>
            </a:r>
            <a:r>
              <a:rPr lang="en-US" sz="2800" dirty="0"/>
              <a:t>Forming intimate relationships with other people.</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This may result in isolation or acquiring a virtue of love.</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2800" dirty="0"/>
              <a:t>The phallic may influence the ability to make relationships.</a:t>
            </a:r>
          </a:p>
          <a:p>
            <a:pPr marL="0" indent="-457200">
              <a:buFont typeface="Arial" panose="020B0604020202020204" pitchFamily="34" charset="0"/>
              <a:buChar char="•"/>
            </a:pPr>
            <a:endParaRPr lang="en-US" sz="3000" b="1" dirty="0">
              <a:solidFill>
                <a:schemeClr val="tx1"/>
              </a:solidFill>
            </a:endParaRPr>
          </a:p>
          <a:p>
            <a:endParaRPr lang="en-US" dirty="0"/>
          </a:p>
        </p:txBody>
      </p:sp>
    </p:spTree>
    <p:extLst>
      <p:ext uri="{BB962C8B-B14F-4D97-AF65-F5344CB8AC3E}">
        <p14:creationId xmlns:p14="http://schemas.microsoft.com/office/powerpoint/2010/main" val="3547283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7:</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err="1"/>
              <a:t>Generativity</a:t>
            </a:r>
            <a:r>
              <a:rPr lang="en-US" dirty="0"/>
              <a:t> vs. Stagnation.</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40 to 65 years.</a:t>
            </a:r>
          </a:p>
          <a:p>
            <a:pPr marL="0" indent="-457200">
              <a:buFont typeface="Arial" panose="020B0604020202020204" pitchFamily="34" charset="0"/>
              <a:buChar char="•"/>
            </a:pPr>
            <a:r>
              <a:rPr lang="en-US" sz="3000" dirty="0">
                <a:solidFill>
                  <a:schemeClr val="accent1"/>
                </a:solidFill>
              </a:rPr>
              <a:t>Psychosexual Mode: 	</a:t>
            </a:r>
            <a:r>
              <a:rPr lang="en-US" sz="3000" dirty="0" err="1">
                <a:solidFill>
                  <a:schemeClr val="tx1"/>
                </a:solidFill>
              </a:rPr>
              <a:t>generativity</a:t>
            </a:r>
            <a:r>
              <a:rPr lang="en-US" sz="3000" dirty="0">
                <a:solidFill>
                  <a:schemeClr val="tx1"/>
                </a:solidFill>
              </a:rPr>
              <a:t>.</a:t>
            </a:r>
          </a:p>
          <a:p>
            <a:pPr marL="0" indent="-457200">
              <a:buFont typeface="Arial" panose="020B0604020202020204" pitchFamily="34" charset="0"/>
              <a:buChar char="•"/>
            </a:pPr>
            <a:r>
              <a:rPr lang="en-US" sz="3000" dirty="0">
                <a:solidFill>
                  <a:schemeClr val="accent1"/>
                </a:solidFill>
              </a:rPr>
              <a:t>Psychosocial Crisis: 	</a:t>
            </a:r>
            <a:r>
              <a:rPr lang="en-US" sz="2800" dirty="0"/>
              <a:t>It enables an individual to contribute to giving back to society.</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Success leads to feelings of accomplishment. Failure results in stagnant and unproductive.</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holds that behavior is based on success of other stages of development.</a:t>
            </a:r>
            <a:endParaRPr lang="en-US" sz="3000" b="1" dirty="0">
              <a:solidFill>
                <a:schemeClr val="tx1"/>
              </a:solidFill>
            </a:endParaRPr>
          </a:p>
          <a:p>
            <a:endParaRPr lang="en-US" dirty="0"/>
          </a:p>
        </p:txBody>
      </p:sp>
    </p:spTree>
    <p:extLst>
      <p:ext uri="{BB962C8B-B14F-4D97-AF65-F5344CB8AC3E}">
        <p14:creationId xmlns:p14="http://schemas.microsoft.com/office/powerpoint/2010/main" val="2637830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8:</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Ego Integrity vs. Despair.</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from 65 years to death.</a:t>
            </a:r>
          </a:p>
          <a:p>
            <a:pPr marL="0" indent="-457200">
              <a:buFont typeface="Arial" panose="020B0604020202020204" pitchFamily="34" charset="0"/>
              <a:buChar char="•"/>
            </a:pPr>
            <a:r>
              <a:rPr lang="en-US" sz="3000" dirty="0">
                <a:solidFill>
                  <a:schemeClr val="accent1"/>
                </a:solidFill>
              </a:rPr>
              <a:t>Psychosexual Mode: 	</a:t>
            </a:r>
            <a:r>
              <a:rPr lang="en-US" sz="3000" dirty="0" err="1">
                <a:solidFill>
                  <a:schemeClr val="tx1"/>
                </a:solidFill>
              </a:rPr>
              <a:t>Genitality</a:t>
            </a:r>
            <a:r>
              <a:rPr lang="en-US" sz="3000" dirty="0">
                <a:solidFill>
                  <a:schemeClr val="tx1"/>
                </a:solidFill>
              </a:rPr>
              <a:t>.</a:t>
            </a:r>
          </a:p>
          <a:p>
            <a:pPr marL="0" indent="-457200">
              <a:buFont typeface="Arial" panose="020B0604020202020204" pitchFamily="34" charset="0"/>
              <a:buChar char="•"/>
            </a:pPr>
            <a:r>
              <a:rPr lang="en-US" sz="3000" dirty="0">
                <a:solidFill>
                  <a:schemeClr val="accent1"/>
                </a:solidFill>
              </a:rPr>
              <a:t>Psychosocial Crisis: 	</a:t>
            </a:r>
            <a:r>
              <a:rPr lang="en-US" sz="2800" dirty="0"/>
              <a:t>Crisis rises in contemplating the achievements made throughout life.</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 </a:t>
            </a:r>
            <a:r>
              <a:rPr lang="en-US" sz="2800" dirty="0"/>
              <a:t>Dissatisfaction in life may lead to despair, while satisfaction leads to the acquisition of wisdom.	</a:t>
            </a:r>
            <a:endParaRPr lang="en-US" sz="3000" dirty="0">
              <a:solidFill>
                <a:schemeClr val="tx1"/>
              </a:solidFill>
            </a:endParaRPr>
          </a:p>
          <a:p>
            <a:pPr marL="0" indent="-457200">
              <a:buFont typeface="Arial" panose="020B0604020202020204" pitchFamily="34" charset="0"/>
              <a:buChar char="•"/>
            </a:pPr>
            <a:r>
              <a:rPr lang="en-US" sz="3000" dirty="0">
                <a:solidFill>
                  <a:schemeClr val="accent1"/>
                </a:solidFill>
              </a:rPr>
              <a:t>Compared to Freud: </a:t>
            </a:r>
            <a:r>
              <a:rPr lang="en-US" sz="2400" dirty="0"/>
              <a:t>the psychosexual development theory does not consider any individual change beyond sixty-five years.</a:t>
            </a:r>
          </a:p>
          <a:p>
            <a:pPr marL="0" indent="-457200">
              <a:buFont typeface="Arial" panose="020B0604020202020204" pitchFamily="34" charset="0"/>
              <a:buChar char="•"/>
            </a:pPr>
            <a:endParaRPr lang="en-US" sz="2800" dirty="0"/>
          </a:p>
          <a:p>
            <a:pPr marL="0" indent="-457200">
              <a:buFont typeface="Arial" panose="020B0604020202020204" pitchFamily="34" charset="0"/>
              <a:buChar char="•"/>
            </a:pPr>
            <a:endParaRPr lang="en-US" sz="3000" b="1" dirty="0">
              <a:solidFill>
                <a:schemeClr val="tx1"/>
              </a:solidFill>
            </a:endParaRPr>
          </a:p>
          <a:p>
            <a:endParaRPr lang="en-US" dirty="0"/>
          </a:p>
        </p:txBody>
      </p:sp>
    </p:spTree>
    <p:extLst>
      <p:ext uri="{BB962C8B-B14F-4D97-AF65-F5344CB8AC3E}">
        <p14:creationId xmlns:p14="http://schemas.microsoft.com/office/powerpoint/2010/main" val="3740470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30" y="499533"/>
            <a:ext cx="11117942" cy="1658198"/>
          </a:xfrm>
        </p:spPr>
        <p:txBody>
          <a:bodyPr/>
          <a:lstStyle/>
          <a:p>
            <a:pPr algn="ctr"/>
            <a:r>
              <a:rPr lang="en-US" dirty="0"/>
              <a:t>Social &amp; Cultural Influences on Personality</a:t>
            </a:r>
          </a:p>
        </p:txBody>
      </p:sp>
      <p:sp>
        <p:nvSpPr>
          <p:cNvPr id="3" name="Content Placeholder 2"/>
          <p:cNvSpPr>
            <a:spLocks noGrp="1"/>
          </p:cNvSpPr>
          <p:nvPr>
            <p:ph idx="1"/>
          </p:nvPr>
        </p:nvSpPr>
        <p:spPr/>
        <p:txBody>
          <a:bodyPr/>
          <a:lstStyle/>
          <a:p>
            <a:r>
              <a:rPr lang="en-US" dirty="0"/>
              <a:t>Individualism </a:t>
            </a:r>
          </a:p>
          <a:p>
            <a:r>
              <a:rPr lang="en-US" dirty="0"/>
              <a:t>Complexities of culture (Shaffer, 2008).</a:t>
            </a:r>
          </a:p>
          <a:p>
            <a:r>
              <a:rPr lang="en-US" dirty="0"/>
              <a:t>Ethics and ethos governing a society. </a:t>
            </a:r>
          </a:p>
          <a:p>
            <a:r>
              <a:rPr lang="en-US" dirty="0"/>
              <a:t>Cultural practices.</a:t>
            </a:r>
          </a:p>
        </p:txBody>
      </p:sp>
    </p:spTree>
    <p:extLst>
      <p:ext uri="{BB962C8B-B14F-4D97-AF65-F5344CB8AC3E}">
        <p14:creationId xmlns:p14="http://schemas.microsoft.com/office/powerpoint/2010/main" val="51152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normAutofit fontScale="85000" lnSpcReduction="20000"/>
          </a:bodyPr>
          <a:lstStyle/>
          <a:p>
            <a:r>
              <a:rPr lang="en-US" dirty="0"/>
              <a:t>Lewis-</a:t>
            </a:r>
            <a:r>
              <a:rPr lang="en-US" dirty="0" err="1"/>
              <a:t>Fernández</a:t>
            </a:r>
            <a:r>
              <a:rPr lang="en-US" dirty="0"/>
              <a:t>, R., &amp; </a:t>
            </a:r>
            <a:r>
              <a:rPr lang="en-US" dirty="0" err="1"/>
              <a:t>Kleinman</a:t>
            </a:r>
            <a:r>
              <a:rPr lang="en-US" dirty="0"/>
              <a:t>, A. (1994). Culture, personality, and psychopathology. </a:t>
            </a:r>
            <a:r>
              <a:rPr lang="en-US" i="1" dirty="0"/>
              <a:t>Journal of Abnormal Psychology</a:t>
            </a:r>
            <a:r>
              <a:rPr lang="en-US" dirty="0"/>
              <a:t>, </a:t>
            </a:r>
            <a:r>
              <a:rPr lang="en-US" i="1" dirty="0"/>
              <a:t>103</a:t>
            </a:r>
            <a:r>
              <a:rPr lang="en-US" dirty="0"/>
              <a:t>(1), 67.</a:t>
            </a:r>
          </a:p>
          <a:p>
            <a:r>
              <a:rPr lang="en-US" dirty="0"/>
              <a:t>Shaffer, D. R. (2008). </a:t>
            </a:r>
            <a:r>
              <a:rPr lang="en-US" i="1" dirty="0"/>
              <a:t>Social and personality development</a:t>
            </a:r>
            <a:r>
              <a:rPr lang="en-US" dirty="0"/>
              <a:t>. Nelson Education.</a:t>
            </a:r>
          </a:p>
          <a:p>
            <a:r>
              <a:rPr lang="en-US" dirty="0"/>
              <a:t> </a:t>
            </a:r>
          </a:p>
          <a:p>
            <a:r>
              <a:rPr lang="en-US" dirty="0" err="1"/>
              <a:t>Dunkel</a:t>
            </a:r>
            <a:r>
              <a:rPr lang="en-US" dirty="0"/>
              <a:t>, C. S., &amp; </a:t>
            </a:r>
            <a:r>
              <a:rPr lang="en-US" dirty="0" err="1"/>
              <a:t>Harbke</a:t>
            </a:r>
            <a:r>
              <a:rPr lang="en-US" dirty="0"/>
              <a:t>, C. (2017). A review of measures of Erikson’s stages of psychosocial development: Evidence for a general factor. </a:t>
            </a:r>
            <a:r>
              <a:rPr lang="en-US" i="1" dirty="0"/>
              <a:t>Journal of Adult Development</a:t>
            </a:r>
            <a:r>
              <a:rPr lang="en-US" dirty="0"/>
              <a:t>, </a:t>
            </a:r>
            <a:r>
              <a:rPr lang="en-US" i="1" dirty="0"/>
              <a:t>24</a:t>
            </a:r>
            <a:r>
              <a:rPr lang="en-US" dirty="0"/>
              <a:t>(1), 58-76.</a:t>
            </a:r>
          </a:p>
          <a:p>
            <a:r>
              <a:rPr lang="en-US" dirty="0"/>
              <a:t>Syed, M., &amp; McLean, K. C. (2017). Erikson’s theory of psychosocial development.</a:t>
            </a:r>
          </a:p>
          <a:p>
            <a:r>
              <a:rPr lang="en-US" dirty="0"/>
              <a:t> </a:t>
            </a:r>
          </a:p>
          <a:p>
            <a:r>
              <a:rPr lang="en-US" dirty="0"/>
              <a:t> Rosenthal, D. A., Gurney, R. M., &amp; Moore, S. M. (1981). From trust on intimacy: A new inventory for examining Erikson's stages of psychosocial development. </a:t>
            </a:r>
            <a:r>
              <a:rPr lang="en-US" i="1" dirty="0"/>
              <a:t>Journal of Youth and Adolescence</a:t>
            </a:r>
            <a:r>
              <a:rPr lang="en-US" dirty="0"/>
              <a:t>, </a:t>
            </a:r>
            <a:r>
              <a:rPr lang="en-US" i="1" dirty="0"/>
              <a:t>10</a:t>
            </a:r>
            <a:r>
              <a:rPr lang="en-US" dirty="0"/>
              <a:t>(6), 525-537.</a:t>
            </a:r>
          </a:p>
        </p:txBody>
      </p:sp>
    </p:spTree>
    <p:extLst>
      <p:ext uri="{BB962C8B-B14F-4D97-AF65-F5344CB8AC3E}">
        <p14:creationId xmlns:p14="http://schemas.microsoft.com/office/powerpoint/2010/main" val="215742954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98F2D86927094FB725CCED44C41431" ma:contentTypeVersion="14" ma:contentTypeDescription="Create a new document." ma:contentTypeScope="" ma:versionID="9f734e04b54d1df1567c6874c3e5a03a">
  <xsd:schema xmlns:xsd="http://www.w3.org/2001/XMLSchema" xmlns:xs="http://www.w3.org/2001/XMLSchema" xmlns:p="http://schemas.microsoft.com/office/2006/metadata/properties" xmlns:ns2="c3da832f-3ecf-443d-91e7-99457f1877f8" xmlns:ns3="b06b1bca-4aad-41ab-bd2f-6e8d6f0c1215" targetNamespace="http://schemas.microsoft.com/office/2006/metadata/properties" ma:root="true" ma:fieldsID="7831d41ccdf721a0362f5e711957938a" ns2:_="" ns3:_="">
    <xsd:import namespace="c3da832f-3ecf-443d-91e7-99457f1877f8"/>
    <xsd:import namespace="b06b1bca-4aad-41ab-bd2f-6e8d6f0c12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Comments" minOccurs="0"/>
                <xsd:element ref="ns2:MediaServiceAutoTags" minOccurs="0"/>
                <xsd:element ref="ns2:MediaServiceOCR" minOccurs="0"/>
                <xsd:element ref="ns2:MediaServiceEventHashCode" minOccurs="0"/>
                <xsd:element ref="ns2:MediaServiceGenerationTime" minOccurs="0"/>
                <xsd:element ref="ns2:_Flow_SignoffStatus"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a832f-3ecf-443d-91e7-99457f1877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Comments" ma:index="13" nillable="true" ma:displayName="Comments" ma:description="5/3 Please map objectives, add notes, and provide suggested times" ma:internalName="Comments">
      <xsd:simpleType>
        <xsd:restriction base="dms:Note">
          <xsd:maxLength value="255"/>
        </xsd:restriction>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_Flow_SignoffStatus" ma:index="18" nillable="true" ma:displayName="Sign-off status" ma:internalName="_x0024_Resources_x003a_core_x002c_Signoff_Status_x003b_">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6b1bca-4aad-41ab-bd2f-6e8d6f0c121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s xmlns="c3da832f-3ecf-443d-91e7-99457f1877f8" xsi:nil="true"/>
    <_Flow_SignoffStatus xmlns="c3da832f-3ecf-443d-91e7-99457f1877f8" xsi:nil="true"/>
    <SharedWithUsers xmlns="b06b1bca-4aad-41ab-bd2f-6e8d6f0c1215">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9F917C-A446-45DD-BA57-0A09B83EDC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a832f-3ecf-443d-91e7-99457f1877f8"/>
    <ds:schemaRef ds:uri="b06b1bca-4aad-41ab-bd2f-6e8d6f0c12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869A76-7FC9-471A-A525-FC4C458DFB63}">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b06b1bca-4aad-41ab-bd2f-6e8d6f0c1215"/>
    <ds:schemaRef ds:uri="c3da832f-3ecf-443d-91e7-99457f1877f8"/>
    <ds:schemaRef ds:uri="http://www.w3.org/XML/1998/namespace"/>
  </ds:schemaRefs>
</ds:datastoreItem>
</file>

<file path=customXml/itemProps3.xml><?xml version="1.0" encoding="utf-8"?>
<ds:datastoreItem xmlns:ds="http://schemas.openxmlformats.org/officeDocument/2006/customXml" ds:itemID="{553AAC9D-1F22-4C8A-BA19-BB637394ED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416</TotalTime>
  <Words>2056</Words>
  <Application>Microsoft Office PowerPoint</Application>
  <PresentationFormat>Widescreen</PresentationFormat>
  <Paragraphs>125</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Gill Sans MT</vt:lpstr>
      <vt:lpstr>Gallery</vt:lpstr>
      <vt:lpstr>Erikson’s Eight Stages of Psychosocial Development</vt:lpstr>
      <vt:lpstr>Introduction to Erikson’s Theory</vt:lpstr>
      <vt:lpstr>Psychoanalytic vs. Psychosocial Theories</vt:lpstr>
      <vt:lpstr>Stage 1:</vt:lpstr>
      <vt:lpstr>Stage 2:</vt:lpstr>
      <vt:lpstr>Stage 3:</vt:lpstr>
      <vt:lpstr>Stage 4:</vt:lpstr>
      <vt:lpstr>Stage 5:</vt:lpstr>
      <vt:lpstr>Stage 6:</vt:lpstr>
      <vt:lpstr>Stage 7:</vt:lpstr>
      <vt:lpstr>Stage 8:</vt:lpstr>
      <vt:lpstr>Social &amp; Cultural Influences on Personality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Reminders</dc:title>
  <dc:creator>Julie Cain</dc:creator>
  <cp:lastModifiedBy>hp</cp:lastModifiedBy>
  <cp:revision>24</cp:revision>
  <dcterms:created xsi:type="dcterms:W3CDTF">2019-11-13T16:21:37Z</dcterms:created>
  <dcterms:modified xsi:type="dcterms:W3CDTF">2020-09-23T15:43:26Z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0x0101007398F2D86927094FB725CCED44C41431</vt:lpwstr>
  </property>
</Properties>
</file>