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8" r:id="rId4"/>
  </p:sldMasterIdLst>
  <p:notesMasterIdLst>
    <p:notesMasterId r:id="rId19"/>
  </p:notesMasterIdLst>
  <p:sldIdLst>
    <p:sldId id="263" r:id="rId5"/>
    <p:sldId id="256" r:id="rId6"/>
    <p:sldId id="257" r:id="rId7"/>
    <p:sldId id="264" r:id="rId8"/>
    <p:sldId id="259" r:id="rId9"/>
    <p:sldId id="265" r:id="rId10"/>
    <p:sldId id="266" r:id="rId11"/>
    <p:sldId id="267" r:id="rId12"/>
    <p:sldId id="268" r:id="rId13"/>
    <p:sldId id="269" r:id="rId14"/>
    <p:sldId id="270" r:id="rId15"/>
    <p:sldId id="271" r:id="rId16"/>
    <p:sldId id="260" r:id="rId17"/>
    <p:sldId id="262" r:id="rId18"/>
  </p:sldIdLst>
  <p:sldSz cx="12192000" cy="6858000"/>
  <p:notesSz cx="6858000" cy="16954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35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69B8B7-765D-78D3-6E9F-966C4F96212C}" v="6" dt="2019-12-11T17:33:07.5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66499" autoAdjust="0"/>
  </p:normalViewPr>
  <p:slideViewPr>
    <p:cSldViewPr snapToGrid="0">
      <p:cViewPr varScale="1">
        <p:scale>
          <a:sx n="76" d="100"/>
          <a:sy n="76" d="100"/>
        </p:scale>
        <p:origin x="178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Cain" userId="S::julie.cain@phoenix.edu::52aa99c2-e3f5-4d47-a2f7-75f3041f2e99" providerId="AD" clId="Web-{5B69B8B7-765D-78D3-6E9F-966C4F96212C}"/>
    <pc:docChg chg="modSld">
      <pc:chgData name="Julie Cain" userId="S::julie.cain@phoenix.edu::52aa99c2-e3f5-4d47-a2f7-75f3041f2e99" providerId="AD" clId="Web-{5B69B8B7-765D-78D3-6E9F-966C4F96212C}" dt="2019-12-11T17:33:07.567" v="4"/>
      <pc:docMkLst>
        <pc:docMk/>
      </pc:docMkLst>
      <pc:sldChg chg="modNotes">
        <pc:chgData name="Julie Cain" userId="S::julie.cain@phoenix.edu::52aa99c2-e3f5-4d47-a2f7-75f3041f2e99" providerId="AD" clId="Web-{5B69B8B7-765D-78D3-6E9F-966C4F96212C}" dt="2019-12-11T17:33:07.567" v="4"/>
        <pc:sldMkLst>
          <pc:docMk/>
          <pc:sldMk cId="1541640822" sldId="2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B2922-4346-4980-8560-7A13146766D2}" type="datetimeFigureOut">
              <a:rPr lang="en-US" smtClean="0"/>
              <a:t>12/11/2019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6CED9E-44B1-4BC9-AD44-CC5FECD02FAB}" type="slidenum">
              <a:rPr lang="en-US" smtClean="0"/>
              <a:t>‹#›</a:t>
            </a:fld>
            <a:endParaRPr lang="en-US"/>
          </a:p>
        </p:txBody>
      </p:sp>
    </p:spTree>
    <p:extLst>
      <p:ext uri="{BB962C8B-B14F-4D97-AF65-F5344CB8AC3E}">
        <p14:creationId xmlns:p14="http://schemas.microsoft.com/office/powerpoint/2010/main" val="3846142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Instructions: Read the reminders on the slide before completing this presentation template. Delete this slide before submitting your presentation.</a:t>
            </a:r>
          </a:p>
        </p:txBody>
      </p:sp>
      <p:sp>
        <p:nvSpPr>
          <p:cNvPr id="4" name="Slide Number Placeholder 3"/>
          <p:cNvSpPr>
            <a:spLocks noGrp="1"/>
          </p:cNvSpPr>
          <p:nvPr>
            <p:ph type="sldNum" sz="quarter" idx="10"/>
          </p:nvPr>
        </p:nvSpPr>
        <p:spPr/>
        <p:txBody>
          <a:bodyPr/>
          <a:lstStyle/>
          <a:p>
            <a:fld id="{CA6CED9E-44B1-4BC9-AD44-CC5FECD02FAB}" type="slidenum">
              <a:rPr lang="en-US" smtClean="0"/>
              <a:t>1</a:t>
            </a:fld>
            <a:endParaRPr lang="en-US"/>
          </a:p>
        </p:txBody>
      </p:sp>
    </p:spTree>
    <p:extLst>
      <p:ext uri="{BB962C8B-B14F-4D97-AF65-F5344CB8AC3E}">
        <p14:creationId xmlns:p14="http://schemas.microsoft.com/office/powerpoint/2010/main" val="1408353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Instructions: The introduction</a:t>
            </a:r>
            <a:r>
              <a:rPr lang="en-US" i="1" baseline="0" dirty="0"/>
              <a:t> slide should include: a title, the course number and title, your name instructor’s name, and the date that you submit the assignment. The presentation title, course number, and course title have been completed already. Please add your name, instructor’s name, and date in the indicated area. When finished, delete these instructions. Speaker notes are not necessary for this slide. </a:t>
            </a:r>
            <a:endParaRPr lang="en-US" i="1" dirty="0"/>
          </a:p>
        </p:txBody>
      </p:sp>
      <p:sp>
        <p:nvSpPr>
          <p:cNvPr id="4" name="Slide Number Placeholder 3"/>
          <p:cNvSpPr>
            <a:spLocks noGrp="1"/>
          </p:cNvSpPr>
          <p:nvPr>
            <p:ph type="sldNum" sz="quarter" idx="10"/>
          </p:nvPr>
        </p:nvSpPr>
        <p:spPr/>
        <p:txBody>
          <a:bodyPr/>
          <a:lstStyle/>
          <a:p>
            <a:fld id="{CA6CED9E-44B1-4BC9-AD44-CC5FECD02FAB}" type="slidenum">
              <a:rPr lang="en-US" smtClean="0"/>
              <a:t>2</a:t>
            </a:fld>
            <a:endParaRPr lang="en-US"/>
          </a:p>
        </p:txBody>
      </p:sp>
    </p:spTree>
    <p:extLst>
      <p:ext uri="{BB962C8B-B14F-4D97-AF65-F5344CB8AC3E}">
        <p14:creationId xmlns:p14="http://schemas.microsoft.com/office/powerpoint/2010/main" val="820082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Instructions: Complete the slide above by adding the name of each stage of psychosocial development in Erikson’s theory. Then delete these instructions and replace with speaker notes that represent in complete sentences what you would say about the slide if you were to give the presentation in person. Example speaker note for this slide: “Erikson’s theory proposed that people progress through eight stages of psychosocial development: (list of stages). While his theory was different from Freud’s because of its emphasis on social influences, it extends on Freudian psychoanalysis rather than opposing it.”</a:t>
            </a:r>
          </a:p>
        </p:txBody>
      </p:sp>
      <p:sp>
        <p:nvSpPr>
          <p:cNvPr id="4" name="Slide Number Placeholder 3"/>
          <p:cNvSpPr>
            <a:spLocks noGrp="1"/>
          </p:cNvSpPr>
          <p:nvPr>
            <p:ph type="sldNum" sz="quarter" idx="10"/>
          </p:nvPr>
        </p:nvSpPr>
        <p:spPr/>
        <p:txBody>
          <a:bodyPr/>
          <a:lstStyle/>
          <a:p>
            <a:fld id="{CA6CED9E-44B1-4BC9-AD44-CC5FECD02FAB}" type="slidenum">
              <a:rPr lang="en-US" smtClean="0"/>
              <a:t>3</a:t>
            </a:fld>
            <a:endParaRPr lang="en-US"/>
          </a:p>
        </p:txBody>
      </p:sp>
    </p:spTree>
    <p:extLst>
      <p:ext uri="{BB962C8B-B14F-4D97-AF65-F5344CB8AC3E}">
        <p14:creationId xmlns:p14="http://schemas.microsoft.com/office/powerpoint/2010/main" val="103285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baseline="0" dirty="0"/>
              <a:t>Instructions: Complete the slide above by adding bullet points outlining the similarities and differences of psychoanalytic and psychosocial theories. </a:t>
            </a:r>
            <a:r>
              <a:rPr lang="en-US" i="1" dirty="0"/>
              <a:t>Then delete these instructions and replace with speaker notes that represent in complete sentences what you would say about the slide if you were to give the presentation in person. </a:t>
            </a:r>
            <a:endParaRPr lang="en-US" b="1" i="1" dirty="0"/>
          </a:p>
        </p:txBody>
      </p:sp>
      <p:sp>
        <p:nvSpPr>
          <p:cNvPr id="4" name="Slide Number Placeholder 3"/>
          <p:cNvSpPr>
            <a:spLocks noGrp="1"/>
          </p:cNvSpPr>
          <p:nvPr>
            <p:ph type="sldNum" sz="quarter" idx="10"/>
          </p:nvPr>
        </p:nvSpPr>
        <p:spPr/>
        <p:txBody>
          <a:bodyPr/>
          <a:lstStyle/>
          <a:p>
            <a:fld id="{CA6CED9E-44B1-4BC9-AD44-CC5FECD02FAB}" type="slidenum">
              <a:rPr lang="en-US" smtClean="0"/>
              <a:t>4</a:t>
            </a:fld>
            <a:endParaRPr lang="en-US"/>
          </a:p>
        </p:txBody>
      </p:sp>
    </p:spTree>
    <p:extLst>
      <p:ext uri="{BB962C8B-B14F-4D97-AF65-F5344CB8AC3E}">
        <p14:creationId xmlns:p14="http://schemas.microsoft.com/office/powerpoint/2010/main" val="1823362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1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5</a:t>
            </a:fld>
            <a:endParaRPr lang="en-US"/>
          </a:p>
        </p:txBody>
      </p:sp>
    </p:spTree>
    <p:extLst>
      <p:ext uri="{BB962C8B-B14F-4D97-AF65-F5344CB8AC3E}">
        <p14:creationId xmlns:p14="http://schemas.microsoft.com/office/powerpoint/2010/main" val="3162404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2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6</a:t>
            </a:fld>
            <a:endParaRPr lang="en-US"/>
          </a:p>
        </p:txBody>
      </p:sp>
    </p:spTree>
    <p:extLst>
      <p:ext uri="{BB962C8B-B14F-4D97-AF65-F5344CB8AC3E}">
        <p14:creationId xmlns:p14="http://schemas.microsoft.com/office/powerpoint/2010/main" val="1986820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3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7</a:t>
            </a:fld>
            <a:endParaRPr lang="en-US"/>
          </a:p>
        </p:txBody>
      </p:sp>
    </p:spTree>
    <p:extLst>
      <p:ext uri="{BB962C8B-B14F-4D97-AF65-F5344CB8AC3E}">
        <p14:creationId xmlns:p14="http://schemas.microsoft.com/office/powerpoint/2010/main" val="5670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4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8</a:t>
            </a:fld>
            <a:endParaRPr lang="en-US"/>
          </a:p>
        </p:txBody>
      </p:sp>
    </p:spTree>
    <p:extLst>
      <p:ext uri="{BB962C8B-B14F-4D97-AF65-F5344CB8AC3E}">
        <p14:creationId xmlns:p14="http://schemas.microsoft.com/office/powerpoint/2010/main" val="323304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5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9</a:t>
            </a:fld>
            <a:endParaRPr lang="en-US"/>
          </a:p>
        </p:txBody>
      </p:sp>
    </p:spTree>
    <p:extLst>
      <p:ext uri="{BB962C8B-B14F-4D97-AF65-F5344CB8AC3E}">
        <p14:creationId xmlns:p14="http://schemas.microsoft.com/office/powerpoint/2010/main" val="2614888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6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10</a:t>
            </a:fld>
            <a:endParaRPr lang="en-US"/>
          </a:p>
        </p:txBody>
      </p:sp>
    </p:spTree>
    <p:extLst>
      <p:ext uri="{BB962C8B-B14F-4D97-AF65-F5344CB8AC3E}">
        <p14:creationId xmlns:p14="http://schemas.microsoft.com/office/powerpoint/2010/main" val="3787509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7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11</a:t>
            </a:fld>
            <a:endParaRPr lang="en-US"/>
          </a:p>
        </p:txBody>
      </p:sp>
    </p:spTree>
    <p:extLst>
      <p:ext uri="{BB962C8B-B14F-4D97-AF65-F5344CB8AC3E}">
        <p14:creationId xmlns:p14="http://schemas.microsoft.com/office/powerpoint/2010/main" val="2119279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baseline="0" dirty="0"/>
              <a:t>Instructions: Complete the slide above by identifying the name of Stage 8 in Erikson’s theory of psychosocial development, the age range of people in this stage, the psychosexual mode, and the psychosocial crisis that occurs during this stage. For the last two bullets, add the main points on the topic of what the crisis produces and what occurs when an individual cannot overcome what emerges from the crisis, and how Erikson’s theory of this stage compares to Freud’s. </a:t>
            </a:r>
            <a:r>
              <a:rPr lang="en-US" i="1" dirty="0"/>
              <a:t>Then delete these instructions and replace with speaker notes that represent in complete sentences what you would say about the slide if you were to give the presentation in person. </a:t>
            </a: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A6CED9E-44B1-4BC9-AD44-CC5FECD02FAB}" type="slidenum">
              <a:rPr lang="en-US" smtClean="0"/>
              <a:t>12</a:t>
            </a:fld>
            <a:endParaRPr lang="en-US"/>
          </a:p>
        </p:txBody>
      </p:sp>
    </p:spTree>
    <p:extLst>
      <p:ext uri="{BB962C8B-B14F-4D97-AF65-F5344CB8AC3E}">
        <p14:creationId xmlns:p14="http://schemas.microsoft.com/office/powerpoint/2010/main" val="2027549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baseline="0" dirty="0"/>
              <a:t>Instructions: Complete the slide above by adding bullet points that outline the ways an individual’s personality is influenced by society and culture, according to Erikson. </a:t>
            </a:r>
            <a:r>
              <a:rPr lang="en-US" i="1" dirty="0"/>
              <a:t>Then delete these instructions and replace with speaker notes that represent, in 2-4 complete sentences, what you would say about the slide if you were to give the presentation in person. </a:t>
            </a:r>
            <a:endParaRPr lang="en-US" b="1" i="1" dirty="0"/>
          </a:p>
        </p:txBody>
      </p:sp>
      <p:sp>
        <p:nvSpPr>
          <p:cNvPr id="4" name="Slide Number Placeholder 3"/>
          <p:cNvSpPr>
            <a:spLocks noGrp="1"/>
          </p:cNvSpPr>
          <p:nvPr>
            <p:ph type="sldNum" sz="quarter" idx="10"/>
          </p:nvPr>
        </p:nvSpPr>
        <p:spPr/>
        <p:txBody>
          <a:bodyPr/>
          <a:lstStyle/>
          <a:p>
            <a:fld id="{CA6CED9E-44B1-4BC9-AD44-CC5FECD02FAB}" type="slidenum">
              <a:rPr lang="en-US" smtClean="0"/>
              <a:t>13</a:t>
            </a:fld>
            <a:endParaRPr lang="en-US"/>
          </a:p>
        </p:txBody>
      </p:sp>
    </p:spTree>
    <p:extLst>
      <p:ext uri="{BB962C8B-B14F-4D97-AF65-F5344CB8AC3E}">
        <p14:creationId xmlns:p14="http://schemas.microsoft.com/office/powerpoint/2010/main" val="3370405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2400" i="1" baseline="0" dirty="0"/>
              <a:t>Instructions: A reference to the course textbook is included in APA format. If you cited any other articles, websites, or image graphics from the internet on your slides, be sure to add a reference citation in APA format to this list. See the University Library’s Center for Writing Excellence and Reference and Citation Generator for help with reference formats. When finished, delete these instructions. Speaker notes are not necessary for this slide. </a:t>
            </a:r>
          </a:p>
        </p:txBody>
      </p:sp>
      <p:sp>
        <p:nvSpPr>
          <p:cNvPr id="4" name="Slide Number Placeholder 3"/>
          <p:cNvSpPr>
            <a:spLocks noGrp="1"/>
          </p:cNvSpPr>
          <p:nvPr>
            <p:ph type="sldNum" sz="quarter" idx="10"/>
          </p:nvPr>
        </p:nvSpPr>
        <p:spPr/>
        <p:txBody>
          <a:bodyPr/>
          <a:lstStyle/>
          <a:p>
            <a:fld id="{CA6CED9E-44B1-4BC9-AD44-CC5FECD02FAB}" type="slidenum">
              <a:rPr lang="en-US" smtClean="0"/>
              <a:t>14</a:t>
            </a:fld>
            <a:endParaRPr lang="en-US"/>
          </a:p>
        </p:txBody>
      </p:sp>
    </p:spTree>
    <p:extLst>
      <p:ext uri="{BB962C8B-B14F-4D97-AF65-F5344CB8AC3E}">
        <p14:creationId xmlns:p14="http://schemas.microsoft.com/office/powerpoint/2010/main" val="947759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A1FFF49E-A99C-4A2E-AE35-A5DBEB941A00}" type="datetimeFigureOut">
              <a:rPr lang="en-US" smtClean="0"/>
              <a:t>12/11/2019</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08645D8-BDBC-486B-B50C-3C97B880D102}" type="slidenum">
              <a:rPr lang="en-US" smtClean="0"/>
              <a:t>‹#›</a:t>
            </a:fld>
            <a:endParaRPr lang="en-US"/>
          </a:p>
        </p:txBody>
      </p:sp>
    </p:spTree>
    <p:extLst>
      <p:ext uri="{BB962C8B-B14F-4D97-AF65-F5344CB8AC3E}">
        <p14:creationId xmlns:p14="http://schemas.microsoft.com/office/powerpoint/2010/main" val="3603558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842096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FFF49E-A99C-4A2E-AE35-A5DBEB941A00}"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9436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FFF49E-A99C-4A2E-AE35-A5DBEB941A00}"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321352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FFF49E-A99C-4A2E-AE35-A5DBEB941A00}"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3211671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FFF49E-A99C-4A2E-AE35-A5DBEB941A00}"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562241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FF49E-A99C-4A2E-AE35-A5DBEB941A00}"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2257729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A1FFF49E-A99C-4A2E-AE35-A5DBEB941A00}"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08645D8-BDBC-486B-B50C-3C97B880D102}" type="slidenum">
              <a:rPr lang="en-US" smtClean="0"/>
              <a:t>‹#›</a:t>
            </a:fld>
            <a:endParaRPr lang="en-US"/>
          </a:p>
        </p:txBody>
      </p:sp>
    </p:spTree>
    <p:extLst>
      <p:ext uri="{BB962C8B-B14F-4D97-AF65-F5344CB8AC3E}">
        <p14:creationId xmlns:p14="http://schemas.microsoft.com/office/powerpoint/2010/main" val="62035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A1FFF49E-A99C-4A2E-AE35-A5DBEB941A00}" type="datetimeFigureOut">
              <a:rPr lang="en-US" smtClean="0"/>
              <a:t>12/11/2019</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08645D8-BDBC-486B-B50C-3C97B880D102}" type="slidenum">
              <a:rPr lang="en-US" smtClean="0"/>
              <a:t>‹#›</a:t>
            </a:fld>
            <a:endParaRPr lang="en-US"/>
          </a:p>
        </p:txBody>
      </p:sp>
    </p:spTree>
    <p:extLst>
      <p:ext uri="{BB962C8B-B14F-4D97-AF65-F5344CB8AC3E}">
        <p14:creationId xmlns:p14="http://schemas.microsoft.com/office/powerpoint/2010/main" val="2933251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1899435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FFF49E-A99C-4A2E-AE35-A5DBEB941A00}"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8645D8-BDBC-486B-B50C-3C97B880D102}" type="slidenum">
              <a:rPr lang="en-US" smtClean="0"/>
              <a:t>‹#›</a:t>
            </a:fld>
            <a:endParaRPr lang="en-US"/>
          </a:p>
        </p:txBody>
      </p:sp>
    </p:spTree>
    <p:extLst>
      <p:ext uri="{BB962C8B-B14F-4D97-AF65-F5344CB8AC3E}">
        <p14:creationId xmlns:p14="http://schemas.microsoft.com/office/powerpoint/2010/main" val="1832779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A1FFF49E-A99C-4A2E-AE35-A5DBEB941A00}" type="datetimeFigureOut">
              <a:rPr lang="en-US" smtClean="0"/>
              <a:t>12/11/2019</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08645D8-BDBC-486B-B50C-3C97B880D102}" type="slidenum">
              <a:rPr lang="en-US" smtClean="0"/>
              <a:t>‹#›</a:t>
            </a:fld>
            <a:endParaRPr lang="en-US"/>
          </a:p>
        </p:txBody>
      </p:sp>
    </p:spTree>
    <p:extLst>
      <p:ext uri="{BB962C8B-B14F-4D97-AF65-F5344CB8AC3E}">
        <p14:creationId xmlns:p14="http://schemas.microsoft.com/office/powerpoint/2010/main" val="2747724339"/>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741" y="-96053"/>
            <a:ext cx="10772775" cy="1658198"/>
          </a:xfrm>
        </p:spPr>
        <p:txBody>
          <a:bodyPr/>
          <a:lstStyle/>
          <a:p>
            <a:pPr algn="ctr"/>
            <a:r>
              <a:rPr lang="en-US" dirty="0">
                <a:solidFill>
                  <a:srgbClr val="DE3518"/>
                </a:solidFill>
              </a:rPr>
              <a:t>Using This Presentation Template</a:t>
            </a:r>
          </a:p>
        </p:txBody>
      </p:sp>
      <p:sp>
        <p:nvSpPr>
          <p:cNvPr id="7" name="Content Placeholder 2">
            <a:extLst>
              <a:ext uri="{FF2B5EF4-FFF2-40B4-BE49-F238E27FC236}">
                <a16:creationId xmlns:a16="http://schemas.microsoft.com/office/drawing/2014/main" id="{03F2E493-FA60-49D7-92EE-B64C5CED6D74}"/>
              </a:ext>
            </a:extLst>
          </p:cNvPr>
          <p:cNvSpPr>
            <a:spLocks noGrp="1"/>
          </p:cNvSpPr>
          <p:nvPr/>
        </p:nvSpPr>
        <p:spPr>
          <a:xfrm>
            <a:off x="763534" y="1338220"/>
            <a:ext cx="10753725" cy="5293833"/>
          </a:xfrm>
          <a:prstGeom prst="rect">
            <a:avLst/>
          </a:prstGeom>
        </p:spPr>
        <p:txBody>
          <a:bodyPr vert="horz" lIns="91440" tIns="45720" rIns="91440" bIns="45720" rtlCol="0" anchor="t">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spcAft>
                <a:spcPts val="1200"/>
              </a:spcAft>
              <a:buNone/>
            </a:pPr>
            <a:r>
              <a:rPr lang="en-US" dirty="0">
                <a:solidFill>
                  <a:schemeClr val="tx1"/>
                </a:solidFill>
              </a:rPr>
              <a:t>Instructions for each slide are given in the speaker notes section of the slide. Be sure that your PowerPoint screen view is set up to show speaker notes.</a:t>
            </a:r>
          </a:p>
          <a:p>
            <a:pPr marL="0" indent="0">
              <a:spcAft>
                <a:spcPts val="1200"/>
              </a:spcAft>
              <a:buNone/>
            </a:pPr>
            <a:r>
              <a:rPr lang="en-US" b="1" dirty="0">
                <a:solidFill>
                  <a:schemeClr val="tx1"/>
                </a:solidFill>
              </a:rPr>
              <a:t>General Reminders:</a:t>
            </a:r>
          </a:p>
          <a:p>
            <a:pPr>
              <a:spcBef>
                <a:spcPts val="600"/>
              </a:spcBef>
              <a:spcAft>
                <a:spcPts val="1200"/>
              </a:spcAft>
              <a:buFont typeface="Arial" panose="020B0604020202020204" pitchFamily="34" charset="0"/>
              <a:buChar char="•"/>
            </a:pPr>
            <a:r>
              <a:rPr lang="en-US" dirty="0">
                <a:solidFill>
                  <a:schemeClr val="tx1"/>
                </a:solidFill>
              </a:rPr>
              <a:t>Use brief </a:t>
            </a:r>
            <a:r>
              <a:rPr lang="en-US" b="1" dirty="0">
                <a:solidFill>
                  <a:schemeClr val="tx1"/>
                </a:solidFill>
              </a:rPr>
              <a:t>bullet points </a:t>
            </a:r>
            <a:r>
              <a:rPr lang="en-US" dirty="0">
                <a:solidFill>
                  <a:schemeClr val="tx1"/>
                </a:solidFill>
              </a:rPr>
              <a:t>on each slide to highlight main ideas.</a:t>
            </a:r>
          </a:p>
          <a:p>
            <a:pPr>
              <a:spcBef>
                <a:spcPts val="600"/>
              </a:spcBef>
              <a:spcAft>
                <a:spcPts val="1200"/>
              </a:spcAft>
              <a:buFont typeface="Arial" panose="020B0604020202020204" pitchFamily="34" charset="0"/>
              <a:buChar char="•"/>
            </a:pPr>
            <a:r>
              <a:rPr lang="en-US" dirty="0">
                <a:solidFill>
                  <a:schemeClr val="tx1"/>
                </a:solidFill>
              </a:rPr>
              <a:t>Remember to </a:t>
            </a:r>
            <a:r>
              <a:rPr lang="en-US" b="1" dirty="0">
                <a:solidFill>
                  <a:schemeClr val="tx1"/>
                </a:solidFill>
              </a:rPr>
              <a:t>cite and reference </a:t>
            </a:r>
            <a:r>
              <a:rPr lang="en-US" dirty="0">
                <a:solidFill>
                  <a:schemeClr val="tx1"/>
                </a:solidFill>
              </a:rPr>
              <a:t>any text or paraphrased material that you use to complete this presentation.</a:t>
            </a:r>
            <a:endParaRPr lang="en-US" dirty="0">
              <a:solidFill>
                <a:schemeClr val="tx1"/>
              </a:solidFill>
              <a:cs typeface="Calibri Light" panose="020F0302020204030204"/>
            </a:endParaRPr>
          </a:p>
          <a:p>
            <a:pPr>
              <a:spcBef>
                <a:spcPts val="600"/>
              </a:spcBef>
              <a:spcAft>
                <a:spcPts val="1200"/>
              </a:spcAft>
              <a:buFont typeface="Arial" panose="020B0604020202020204" pitchFamily="34" charset="0"/>
              <a:buChar char="•"/>
            </a:pPr>
            <a:r>
              <a:rPr lang="en-US" dirty="0">
                <a:solidFill>
                  <a:schemeClr val="tx1"/>
                </a:solidFill>
              </a:rPr>
              <a:t>Longer sentences with detailed information should go into the section for </a:t>
            </a:r>
            <a:r>
              <a:rPr lang="en-US" b="1" dirty="0">
                <a:solidFill>
                  <a:schemeClr val="tx1"/>
                </a:solidFill>
              </a:rPr>
              <a:t>speaker notes</a:t>
            </a:r>
            <a:r>
              <a:rPr lang="en-US" dirty="0">
                <a:solidFill>
                  <a:schemeClr val="tx1"/>
                </a:solidFill>
              </a:rPr>
              <a:t> below the slide. Use correct spelling and grammar. Include citations in APA format as needed.</a:t>
            </a:r>
          </a:p>
          <a:p>
            <a:pPr>
              <a:spcBef>
                <a:spcPts val="600"/>
              </a:spcBef>
              <a:spcAft>
                <a:spcPts val="1200"/>
              </a:spcAft>
              <a:buFont typeface="Arial" panose="020B0604020202020204" pitchFamily="34" charset="0"/>
              <a:buChar char="•"/>
            </a:pPr>
            <a:r>
              <a:rPr lang="en-US" dirty="0">
                <a:solidFill>
                  <a:schemeClr val="tx1"/>
                </a:solidFill>
              </a:rPr>
              <a:t>Remember to </a:t>
            </a:r>
            <a:r>
              <a:rPr lang="en-US" b="1" dirty="0">
                <a:solidFill>
                  <a:schemeClr val="tx1"/>
                </a:solidFill>
              </a:rPr>
              <a:t>replace prompts and instructions </a:t>
            </a:r>
            <a:r>
              <a:rPr lang="en-US" dirty="0">
                <a:solidFill>
                  <a:schemeClr val="tx1"/>
                </a:solidFill>
              </a:rPr>
              <a:t>with your own content.</a:t>
            </a:r>
          </a:p>
          <a:p>
            <a:pPr>
              <a:spcBef>
                <a:spcPts val="600"/>
              </a:spcBef>
              <a:spcAft>
                <a:spcPts val="1200"/>
              </a:spcAft>
              <a:buFont typeface="Arial" panose="020B0604020202020204" pitchFamily="34" charset="0"/>
              <a:buChar char="•"/>
            </a:pPr>
            <a:r>
              <a:rPr lang="en-US" b="1" dirty="0">
                <a:solidFill>
                  <a:schemeClr val="tx1"/>
                </a:solidFill>
              </a:rPr>
              <a:t>Delete this slide </a:t>
            </a:r>
            <a:r>
              <a:rPr lang="en-US" dirty="0">
                <a:solidFill>
                  <a:schemeClr val="tx1"/>
                </a:solidFill>
              </a:rPr>
              <a:t>before submitting your presentation.</a:t>
            </a:r>
          </a:p>
          <a:p>
            <a:pPr algn="ctr"/>
            <a:endParaRPr lang="en-US" dirty="0"/>
          </a:p>
        </p:txBody>
      </p:sp>
    </p:spTree>
    <p:extLst>
      <p:ext uri="{BB962C8B-B14F-4D97-AF65-F5344CB8AC3E}">
        <p14:creationId xmlns:p14="http://schemas.microsoft.com/office/powerpoint/2010/main" val="1753987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7511" y="699318"/>
            <a:ext cx="10782300" cy="2684102"/>
          </a:xfrm>
        </p:spPr>
        <p:txBody>
          <a:bodyPr/>
          <a:lstStyle/>
          <a:p>
            <a:r>
              <a:rPr lang="en-US" sz="7800" dirty="0"/>
              <a:t>Erikson’s Eight Stages of Psychosocial Development</a:t>
            </a:r>
          </a:p>
        </p:txBody>
      </p:sp>
      <p:sp>
        <p:nvSpPr>
          <p:cNvPr id="3" name="Subtitle 2"/>
          <p:cNvSpPr>
            <a:spLocks noGrp="1"/>
          </p:cNvSpPr>
          <p:nvPr>
            <p:ph type="subTitle" idx="1"/>
          </p:nvPr>
        </p:nvSpPr>
        <p:spPr>
          <a:xfrm>
            <a:off x="667512" y="4664464"/>
            <a:ext cx="10954993" cy="1607162"/>
          </a:xfrm>
        </p:spPr>
        <p:txBody>
          <a:bodyPr>
            <a:noAutofit/>
          </a:bodyPr>
          <a:lstStyle/>
          <a:p>
            <a:pPr>
              <a:lnSpc>
                <a:spcPct val="100000"/>
              </a:lnSpc>
              <a:spcBef>
                <a:spcPts val="600"/>
              </a:spcBef>
            </a:pPr>
            <a:r>
              <a:rPr lang="en-US" dirty="0"/>
              <a:t>&lt; Student Name &gt;</a:t>
            </a:r>
          </a:p>
          <a:p>
            <a:pPr>
              <a:lnSpc>
                <a:spcPct val="100000"/>
              </a:lnSpc>
              <a:spcBef>
                <a:spcPts val="600"/>
              </a:spcBef>
            </a:pPr>
            <a:r>
              <a:rPr lang="en-US" sz="2600" dirty="0"/>
              <a:t>&lt; Instructor’s Name &gt;</a:t>
            </a:r>
          </a:p>
          <a:p>
            <a:pPr>
              <a:lnSpc>
                <a:spcPct val="100000"/>
              </a:lnSpc>
              <a:spcBef>
                <a:spcPts val="600"/>
              </a:spcBef>
            </a:pPr>
            <a:r>
              <a:rPr lang="en-US" sz="2600" dirty="0"/>
              <a:t>&lt; Date Submitted&gt;</a:t>
            </a:r>
          </a:p>
        </p:txBody>
      </p:sp>
      <p:sp>
        <p:nvSpPr>
          <p:cNvPr id="5" name="Subtitle 2">
            <a:extLst>
              <a:ext uri="{FF2B5EF4-FFF2-40B4-BE49-F238E27FC236}">
                <a16:creationId xmlns:a16="http://schemas.microsoft.com/office/drawing/2014/main" id="{FF93CE48-1395-4C35-8B0E-EA2B4DB03B50}"/>
              </a:ext>
            </a:extLst>
          </p:cNvPr>
          <p:cNvSpPr txBox="1">
            <a:spLocks/>
          </p:cNvSpPr>
          <p:nvPr/>
        </p:nvSpPr>
        <p:spPr>
          <a:xfrm>
            <a:off x="4730175" y="4475747"/>
            <a:ext cx="6346899" cy="1984597"/>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bg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gn="r">
              <a:lnSpc>
                <a:spcPct val="110000"/>
              </a:lnSpc>
              <a:spcBef>
                <a:spcPts val="1200"/>
              </a:spcBef>
            </a:pPr>
            <a:endParaRPr lang="en-US" dirty="0"/>
          </a:p>
        </p:txBody>
      </p:sp>
      <p:sp>
        <p:nvSpPr>
          <p:cNvPr id="6" name="Subtitle 2">
            <a:extLst>
              <a:ext uri="{FF2B5EF4-FFF2-40B4-BE49-F238E27FC236}">
                <a16:creationId xmlns:a16="http://schemas.microsoft.com/office/drawing/2014/main" id="{A135B4F1-6628-4597-8575-CA9EDEF0DAA0}"/>
              </a:ext>
            </a:extLst>
          </p:cNvPr>
          <p:cNvSpPr txBox="1">
            <a:spLocks/>
          </p:cNvSpPr>
          <p:nvPr/>
        </p:nvSpPr>
        <p:spPr>
          <a:xfrm>
            <a:off x="667512" y="3382147"/>
            <a:ext cx="10954993" cy="1720516"/>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3200" kern="1200">
                <a:solidFill>
                  <a:schemeClr val="bg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tx1">
                    <a:lumMod val="85000"/>
                    <a:lumOff val="15000"/>
                  </a:schemeClr>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tx1">
                    <a:lumMod val="85000"/>
                    <a:lumOff val="15000"/>
                  </a:schemeClr>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nSpc>
                <a:spcPct val="110000"/>
              </a:lnSpc>
              <a:spcBef>
                <a:spcPts val="1200"/>
              </a:spcBef>
            </a:pPr>
            <a:r>
              <a:rPr lang="en-US" dirty="0"/>
              <a:t>PSY/250: Psychology of Personality</a:t>
            </a:r>
          </a:p>
        </p:txBody>
      </p:sp>
    </p:spTree>
    <p:extLst>
      <p:ext uri="{BB962C8B-B14F-4D97-AF65-F5344CB8AC3E}">
        <p14:creationId xmlns:p14="http://schemas.microsoft.com/office/powerpoint/2010/main" val="4166181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18">
            <a:extLst>
              <a:ext uri="{FF2B5EF4-FFF2-40B4-BE49-F238E27FC236}">
                <a16:creationId xmlns:a16="http://schemas.microsoft.com/office/drawing/2014/main" id="{B4F70D8E-F846-40A6-8583-F1D4CE2BE70E}"/>
              </a:ext>
            </a:extLst>
          </p:cNvPr>
          <p:cNvSpPr txBox="1">
            <a:spLocks/>
          </p:cNvSpPr>
          <p:nvPr/>
        </p:nvSpPr>
        <p:spPr>
          <a:xfrm>
            <a:off x="696089" y="1920240"/>
            <a:ext cx="10179174" cy="4669246"/>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a:buFont typeface="Arial" panose="020B0604020202020204" pitchFamily="34" charset="0"/>
              <a:buChar char="•"/>
            </a:pPr>
            <a:r>
              <a:rPr lang="en-US" sz="2800" dirty="0"/>
              <a:t> People progress through 8 stages of psychosocial development:</a:t>
            </a:r>
          </a:p>
          <a:p>
            <a:pPr marL="0" indent="0">
              <a:buNone/>
            </a:pPr>
            <a:endParaRPr lang="en-US" sz="2800" dirty="0"/>
          </a:p>
          <a:p>
            <a:pPr marL="0" indent="0">
              <a:buNone/>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sz="2800" dirty="0"/>
              <a:t> Emphasizes social and historical influences—not just anatomy</a:t>
            </a:r>
          </a:p>
          <a:p>
            <a:pPr>
              <a:buFont typeface="Arial" panose="020B0604020202020204" pitchFamily="34" charset="0"/>
              <a:buChar char="•"/>
            </a:pPr>
            <a:r>
              <a:rPr lang="en-US" sz="2800" dirty="0"/>
              <a:t> Extends on Freudian psychoanalysis—does not oppose it</a:t>
            </a:r>
          </a:p>
        </p:txBody>
      </p:sp>
      <p:sp>
        <p:nvSpPr>
          <p:cNvPr id="2" name="Title 1"/>
          <p:cNvSpPr>
            <a:spLocks noGrp="1"/>
          </p:cNvSpPr>
          <p:nvPr>
            <p:ph type="title"/>
          </p:nvPr>
        </p:nvSpPr>
        <p:spPr/>
        <p:txBody>
          <a:bodyPr/>
          <a:lstStyle/>
          <a:p>
            <a:pPr algn="ctr"/>
            <a:r>
              <a:rPr lang="en-US" dirty="0"/>
              <a:t>Introduction to Erikson’s Theory</a:t>
            </a:r>
          </a:p>
        </p:txBody>
      </p:sp>
      <p:sp>
        <p:nvSpPr>
          <p:cNvPr id="19" name="Content Placeholder 18">
            <a:extLst>
              <a:ext uri="{FF2B5EF4-FFF2-40B4-BE49-F238E27FC236}">
                <a16:creationId xmlns:a16="http://schemas.microsoft.com/office/drawing/2014/main" id="{1D955D0F-D9FD-45E0-BF31-B3BEE7A4F406}"/>
              </a:ext>
            </a:extLst>
          </p:cNvPr>
          <p:cNvSpPr>
            <a:spLocks noGrp="1"/>
          </p:cNvSpPr>
          <p:nvPr>
            <p:ph idx="1"/>
          </p:nvPr>
        </p:nvSpPr>
        <p:spPr>
          <a:xfrm>
            <a:off x="1316737" y="2716824"/>
            <a:ext cx="10772774" cy="2682491"/>
          </a:xfrm>
        </p:spPr>
        <p:txBody>
          <a:bodyPr numCol="2">
            <a:normAutofit/>
          </a:bodyPr>
          <a:lstStyle/>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a:p>
            <a:pPr marL="514350" indent="-514350">
              <a:buFont typeface="+mj-lt"/>
              <a:buAutoNum type="arabicPeriod"/>
            </a:pPr>
            <a:r>
              <a:rPr lang="en-US" sz="3200" dirty="0"/>
              <a:t> &lt; Add text here &gt;</a:t>
            </a:r>
          </a:p>
        </p:txBody>
      </p:sp>
    </p:spTree>
    <p:extLst>
      <p:ext uri="{BB962C8B-B14F-4D97-AF65-F5344CB8AC3E}">
        <p14:creationId xmlns:p14="http://schemas.microsoft.com/office/powerpoint/2010/main" val="154164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Psychoanalytic vs. Psychosocial Theories</a:t>
            </a:r>
          </a:p>
        </p:txBody>
      </p:sp>
      <p:sp>
        <p:nvSpPr>
          <p:cNvPr id="7" name="Text Placeholder 6">
            <a:extLst>
              <a:ext uri="{FF2B5EF4-FFF2-40B4-BE49-F238E27FC236}">
                <a16:creationId xmlns:a16="http://schemas.microsoft.com/office/drawing/2014/main" id="{F5CD51BB-D476-4380-B55C-81345F88008F}"/>
              </a:ext>
            </a:extLst>
          </p:cNvPr>
          <p:cNvSpPr>
            <a:spLocks noGrp="1"/>
          </p:cNvSpPr>
          <p:nvPr>
            <p:ph type="body" idx="1"/>
          </p:nvPr>
        </p:nvSpPr>
        <p:spPr/>
        <p:txBody>
          <a:bodyPr/>
          <a:lstStyle/>
          <a:p>
            <a:r>
              <a:rPr lang="en-US" dirty="0"/>
              <a:t>similarities</a:t>
            </a:r>
          </a:p>
        </p:txBody>
      </p:sp>
      <p:sp>
        <p:nvSpPr>
          <p:cNvPr id="8" name="Content Placeholder 7">
            <a:extLst>
              <a:ext uri="{FF2B5EF4-FFF2-40B4-BE49-F238E27FC236}">
                <a16:creationId xmlns:a16="http://schemas.microsoft.com/office/drawing/2014/main" id="{DABFE0D9-4B81-40DF-B871-AB459D2C1949}"/>
              </a:ext>
            </a:extLst>
          </p:cNvPr>
          <p:cNvSpPr>
            <a:spLocks noGrp="1"/>
          </p:cNvSpPr>
          <p:nvPr>
            <p:ph sz="half" idx="2"/>
          </p:nvPr>
        </p:nvSpPr>
        <p:spPr/>
        <p:txBody>
          <a:bodyPr/>
          <a:lstStyle/>
          <a:p>
            <a:pPr>
              <a:buFont typeface="Arial" panose="020B0604020202020204" pitchFamily="34" charset="0"/>
              <a:buChar char="•"/>
            </a:pPr>
            <a:r>
              <a:rPr lang="en-US" dirty="0">
                <a:solidFill>
                  <a:schemeClr val="tx1"/>
                </a:solidFill>
              </a:rPr>
              <a:t> &lt; Add your text here&gt;</a:t>
            </a:r>
          </a:p>
          <a:p>
            <a:pPr>
              <a:buFont typeface="Arial" panose="020B0604020202020204" pitchFamily="34" charset="0"/>
              <a:buChar char="•"/>
            </a:pPr>
            <a:r>
              <a:rPr lang="en-US" dirty="0">
                <a:solidFill>
                  <a:schemeClr val="tx1"/>
                </a:solidFill>
              </a:rPr>
              <a:t> &lt; Add your text here&gt;</a:t>
            </a:r>
          </a:p>
        </p:txBody>
      </p:sp>
      <p:sp>
        <p:nvSpPr>
          <p:cNvPr id="9" name="Text Placeholder 8">
            <a:extLst>
              <a:ext uri="{FF2B5EF4-FFF2-40B4-BE49-F238E27FC236}">
                <a16:creationId xmlns:a16="http://schemas.microsoft.com/office/drawing/2014/main" id="{9C9730C8-C8A1-4EAA-ACB4-E8E9D7F68EF9}"/>
              </a:ext>
            </a:extLst>
          </p:cNvPr>
          <p:cNvSpPr>
            <a:spLocks noGrp="1"/>
          </p:cNvSpPr>
          <p:nvPr>
            <p:ph type="body" sz="quarter" idx="3"/>
          </p:nvPr>
        </p:nvSpPr>
        <p:spPr/>
        <p:txBody>
          <a:bodyPr/>
          <a:lstStyle/>
          <a:p>
            <a:r>
              <a:rPr lang="en-US" dirty="0"/>
              <a:t>differences</a:t>
            </a:r>
          </a:p>
        </p:txBody>
      </p:sp>
      <p:sp>
        <p:nvSpPr>
          <p:cNvPr id="10" name="Content Placeholder 9">
            <a:extLst>
              <a:ext uri="{FF2B5EF4-FFF2-40B4-BE49-F238E27FC236}">
                <a16:creationId xmlns:a16="http://schemas.microsoft.com/office/drawing/2014/main" id="{0DBCCFE2-93A2-4807-82DF-3026553F3743}"/>
              </a:ext>
            </a:extLst>
          </p:cNvPr>
          <p:cNvSpPr>
            <a:spLocks noGrp="1"/>
          </p:cNvSpPr>
          <p:nvPr>
            <p:ph sz="quarter" idx="4"/>
          </p:nvPr>
        </p:nvSpPr>
        <p:spPr/>
        <p:txBody>
          <a:bodyPr/>
          <a:lstStyle/>
          <a:p>
            <a:pPr>
              <a:buFont typeface="Arial" panose="020B0604020202020204" pitchFamily="34" charset="0"/>
              <a:buChar char="•"/>
            </a:pPr>
            <a:r>
              <a:rPr lang="en-US" dirty="0">
                <a:solidFill>
                  <a:schemeClr val="tx1"/>
                </a:solidFill>
              </a:rPr>
              <a:t> &lt; Add your text here&gt;</a:t>
            </a:r>
          </a:p>
          <a:p>
            <a:pPr>
              <a:buFont typeface="Arial" panose="020B0604020202020204" pitchFamily="34" charset="0"/>
              <a:buChar char="•"/>
            </a:pPr>
            <a:r>
              <a:rPr lang="en-US" dirty="0">
                <a:solidFill>
                  <a:schemeClr val="tx1"/>
                </a:solidFill>
              </a:rPr>
              <a:t> &lt; Add your text here&gt;</a:t>
            </a:r>
          </a:p>
        </p:txBody>
      </p:sp>
    </p:spTree>
    <p:extLst>
      <p:ext uri="{BB962C8B-B14F-4D97-AF65-F5344CB8AC3E}">
        <p14:creationId xmlns:p14="http://schemas.microsoft.com/office/powerpoint/2010/main" val="2888661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1:</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4020814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2:</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1618561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3:</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601020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4:</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171584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5:</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424965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6:</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3547283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7:</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2637830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7224" y="499533"/>
            <a:ext cx="2716171" cy="1658198"/>
          </a:xfrm>
        </p:spPr>
        <p:txBody>
          <a:bodyPr>
            <a:normAutofit/>
          </a:bodyPr>
          <a:lstStyle/>
          <a:p>
            <a:r>
              <a:rPr lang="en-US" dirty="0"/>
              <a:t>Stage 8:</a:t>
            </a:r>
          </a:p>
        </p:txBody>
      </p:sp>
      <p:sp>
        <p:nvSpPr>
          <p:cNvPr id="6" name="Title 1">
            <a:extLst>
              <a:ext uri="{FF2B5EF4-FFF2-40B4-BE49-F238E27FC236}">
                <a16:creationId xmlns:a16="http://schemas.microsoft.com/office/drawing/2014/main" id="{8AEDF191-1F34-4C65-9D99-9394624E2F79}"/>
              </a:ext>
            </a:extLst>
          </p:cNvPr>
          <p:cNvSpPr txBox="1">
            <a:spLocks/>
          </p:cNvSpPr>
          <p:nvPr/>
        </p:nvSpPr>
        <p:spPr>
          <a:xfrm>
            <a:off x="3478683" y="499533"/>
            <a:ext cx="8056093"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en-US" dirty="0"/>
              <a:t>&lt; Add Name of Stage &gt;</a:t>
            </a:r>
          </a:p>
        </p:txBody>
      </p:sp>
      <p:sp>
        <p:nvSpPr>
          <p:cNvPr id="8" name="Content Placeholder 2">
            <a:extLst>
              <a:ext uri="{FF2B5EF4-FFF2-40B4-BE49-F238E27FC236}">
                <a16:creationId xmlns:a16="http://schemas.microsoft.com/office/drawing/2014/main" id="{A3DB0B0D-08CD-4576-888D-21499DB1F088}"/>
              </a:ext>
            </a:extLst>
          </p:cNvPr>
          <p:cNvSpPr txBox="1">
            <a:spLocks/>
          </p:cNvSpPr>
          <p:nvPr/>
        </p:nvSpPr>
        <p:spPr>
          <a:xfrm>
            <a:off x="547316" y="1952368"/>
            <a:ext cx="10987459" cy="4436075"/>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32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8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4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2000" kern="1200">
                <a:solidFill>
                  <a:schemeClr val="tx1">
                    <a:lumMod val="85000"/>
                    <a:lumOff val="15000"/>
                  </a:schemeClr>
                </a:solidFill>
                <a:latin typeface="+mn-lt"/>
                <a:ea typeface="+mn-ea"/>
                <a:cs typeface="+mn-cs"/>
              </a:defRPr>
            </a:lvl9pPr>
          </a:lstStyle>
          <a:p>
            <a:pPr marL="0" indent="-457200">
              <a:buFont typeface="Arial" panose="020B0604020202020204" pitchFamily="34" charset="0"/>
              <a:buChar char="•"/>
            </a:pPr>
            <a:r>
              <a:rPr lang="en-US" sz="3000" dirty="0">
                <a:solidFill>
                  <a:schemeClr val="accent1"/>
                </a:solidFill>
              </a:rPr>
              <a:t>Age Range: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Psychosexual Mode: 	</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Psychosocial Crisis: 	</a:t>
            </a:r>
            <a:r>
              <a:rPr lang="en-US" sz="3000" dirty="0">
                <a:solidFill>
                  <a:schemeClr val="tx1"/>
                </a:solidFill>
              </a:rPr>
              <a:t>&lt; Add your text here&gt;</a:t>
            </a:r>
          </a:p>
          <a:p>
            <a:pPr marL="0" indent="-457200">
              <a:buFont typeface="Arial" panose="020B0604020202020204" pitchFamily="34" charset="0"/>
              <a:buChar char="•"/>
            </a:pPr>
            <a:r>
              <a:rPr lang="en-US" sz="3000" dirty="0">
                <a:solidFill>
                  <a:schemeClr val="accent1"/>
                </a:solidFill>
              </a:rPr>
              <a:t>Resulting from Crisis:</a:t>
            </a:r>
            <a:r>
              <a:rPr lang="en-US" sz="3000" dirty="0">
                <a:solidFill>
                  <a:schemeClr val="tx1"/>
                </a:solidFill>
              </a:rPr>
              <a:t>&lt; Add your text here &gt;</a:t>
            </a:r>
          </a:p>
          <a:p>
            <a:pPr marL="0" indent="-457200">
              <a:buFont typeface="Arial" panose="020B0604020202020204" pitchFamily="34" charset="0"/>
              <a:buChar char="•"/>
            </a:pPr>
            <a:r>
              <a:rPr lang="en-US" sz="3000" dirty="0">
                <a:solidFill>
                  <a:schemeClr val="accent1"/>
                </a:solidFill>
              </a:rPr>
              <a:t>Compared to Freud: 	</a:t>
            </a:r>
            <a:r>
              <a:rPr lang="en-US" sz="3000" dirty="0">
                <a:solidFill>
                  <a:schemeClr val="tx1"/>
                </a:solidFill>
              </a:rPr>
              <a:t>&lt; Add your text here &gt;</a:t>
            </a:r>
            <a:endParaRPr lang="en-US" sz="3000" b="1" dirty="0">
              <a:solidFill>
                <a:schemeClr val="tx1"/>
              </a:solidFill>
            </a:endParaRPr>
          </a:p>
          <a:p>
            <a:endParaRPr lang="en-US" dirty="0"/>
          </a:p>
        </p:txBody>
      </p:sp>
    </p:spTree>
    <p:extLst>
      <p:ext uri="{BB962C8B-B14F-4D97-AF65-F5344CB8AC3E}">
        <p14:creationId xmlns:p14="http://schemas.microsoft.com/office/powerpoint/2010/main" val="3379136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030" y="499533"/>
            <a:ext cx="11117942" cy="1658198"/>
          </a:xfrm>
        </p:spPr>
        <p:txBody>
          <a:bodyPr/>
          <a:lstStyle/>
          <a:p>
            <a:pPr algn="ctr"/>
            <a:r>
              <a:rPr lang="en-US" dirty="0"/>
              <a:t>Social &amp; Cultural Influences on Personality</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a:solidFill>
                  <a:schemeClr val="tx1"/>
                </a:solidFill>
              </a:rPr>
              <a:t> &lt;Add your text here&gt;</a:t>
            </a:r>
          </a:p>
          <a:p>
            <a:pPr>
              <a:buFont typeface="Arial" panose="020B0604020202020204" pitchFamily="34" charset="0"/>
              <a:buChar char="•"/>
            </a:pPr>
            <a:r>
              <a:rPr lang="en-US" dirty="0">
                <a:solidFill>
                  <a:schemeClr val="tx1"/>
                </a:solidFill>
              </a:rPr>
              <a:t> &lt;Add your text here&gt;</a:t>
            </a:r>
          </a:p>
          <a:p>
            <a:pPr>
              <a:buFont typeface="Arial" panose="020B0604020202020204" pitchFamily="34" charset="0"/>
              <a:buChar char="•"/>
            </a:pPr>
            <a:r>
              <a:rPr lang="en-US" dirty="0">
                <a:solidFill>
                  <a:schemeClr val="tx1"/>
                </a:solidFill>
              </a:rPr>
              <a:t> &lt;Add your text here&gt;</a:t>
            </a:r>
          </a:p>
          <a:p>
            <a:endParaRPr lang="en-US" dirty="0"/>
          </a:p>
        </p:txBody>
      </p:sp>
    </p:spTree>
    <p:extLst>
      <p:ext uri="{BB962C8B-B14F-4D97-AF65-F5344CB8AC3E}">
        <p14:creationId xmlns:p14="http://schemas.microsoft.com/office/powerpoint/2010/main" val="51152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sz="1800" dirty="0">
                <a:solidFill>
                  <a:schemeClr val="tx1"/>
                </a:solidFill>
              </a:rPr>
              <a:t>Feist, J., Feist, G. J., &amp; Roberts, T. (2018). </a:t>
            </a:r>
            <a:r>
              <a:rPr lang="en-US" sz="1800" i="1" dirty="0">
                <a:solidFill>
                  <a:schemeClr val="tx1"/>
                </a:solidFill>
              </a:rPr>
              <a:t>Theories of personality </a:t>
            </a:r>
            <a:r>
              <a:rPr lang="en-US" sz="1800" dirty="0">
                <a:solidFill>
                  <a:schemeClr val="tx1"/>
                </a:solidFill>
              </a:rPr>
              <a:t>(9th ed.). McGraw-Hill Education. Retrieved from </a:t>
            </a:r>
            <a:r>
              <a:rPr lang="en-US" sz="1800" dirty="0"/>
              <a:t>https://bookshelf.vitalsource.com/#/books/9781259951985/epubcfi/6/2[;vnd.vst.idref=cover]!/4/2/2@0:0</a:t>
            </a:r>
          </a:p>
          <a:p>
            <a:pPr>
              <a:buFont typeface="Arial" panose="020B0604020202020204" pitchFamily="34" charset="0"/>
              <a:buChar char="•"/>
            </a:pPr>
            <a:r>
              <a:rPr lang="en-US" sz="1800" dirty="0">
                <a:solidFill>
                  <a:schemeClr val="tx1"/>
                </a:solidFill>
              </a:rPr>
              <a:t> &lt; Add your text here &gt;</a:t>
            </a:r>
          </a:p>
          <a:p>
            <a:pPr>
              <a:buFont typeface="Arial" panose="020B0604020202020204" pitchFamily="34" charset="0"/>
              <a:buChar char="•"/>
            </a:pPr>
            <a:r>
              <a:rPr lang="en-US" sz="1800" dirty="0">
                <a:solidFill>
                  <a:schemeClr val="tx1"/>
                </a:solidFill>
              </a:rPr>
              <a:t> &lt; Add your text here &gt;</a:t>
            </a:r>
          </a:p>
          <a:p>
            <a:endParaRPr lang="en-US" dirty="0"/>
          </a:p>
        </p:txBody>
      </p:sp>
    </p:spTree>
    <p:extLst>
      <p:ext uri="{BB962C8B-B14F-4D97-AF65-F5344CB8AC3E}">
        <p14:creationId xmlns:p14="http://schemas.microsoft.com/office/powerpoint/2010/main" val="2157429547"/>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398F2D86927094FB725CCED44C41431" ma:contentTypeVersion="14" ma:contentTypeDescription="Create a new document." ma:contentTypeScope="" ma:versionID="9f734e04b54d1df1567c6874c3e5a03a">
  <xsd:schema xmlns:xsd="http://www.w3.org/2001/XMLSchema" xmlns:xs="http://www.w3.org/2001/XMLSchema" xmlns:p="http://schemas.microsoft.com/office/2006/metadata/properties" xmlns:ns2="c3da832f-3ecf-443d-91e7-99457f1877f8" xmlns:ns3="b06b1bca-4aad-41ab-bd2f-6e8d6f0c1215" targetNamespace="http://schemas.microsoft.com/office/2006/metadata/properties" ma:root="true" ma:fieldsID="7831d41ccdf721a0362f5e711957938a" ns2:_="" ns3:_="">
    <xsd:import namespace="c3da832f-3ecf-443d-91e7-99457f1877f8"/>
    <xsd:import namespace="b06b1bca-4aad-41ab-bd2f-6e8d6f0c12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Comments" minOccurs="0"/>
                <xsd:element ref="ns2:MediaServiceAutoTags" minOccurs="0"/>
                <xsd:element ref="ns2:MediaServiceOCR" minOccurs="0"/>
                <xsd:element ref="ns2:MediaServiceEventHashCode" minOccurs="0"/>
                <xsd:element ref="ns2:MediaServiceGenerationTime" minOccurs="0"/>
                <xsd:element ref="ns2:_Flow_SignoffStatus" minOccurs="0"/>
                <xsd:element ref="ns2:MediaServiceLocatio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a832f-3ecf-443d-91e7-99457f1877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Comments" ma:index="13" nillable="true" ma:displayName="Comments" ma:description="5/3 Please map objectives, add notes, and provide suggested times" ma:internalName="Comments">
      <xsd:simpleType>
        <xsd:restriction base="dms:Note">
          <xsd:maxLength value="255"/>
        </xsd:restriction>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_Flow_SignoffStatus" ma:index="18" nillable="true" ma:displayName="Sign-off status" ma:internalName="_x0024_Resources_x003a_core_x002c_Signoff_Status_x003b_">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06b1bca-4aad-41ab-bd2f-6e8d6f0c121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mments xmlns="c3da832f-3ecf-443d-91e7-99457f1877f8" xsi:nil="true"/>
    <_Flow_SignoffStatus xmlns="c3da832f-3ecf-443d-91e7-99457f1877f8" xsi:nil="true"/>
    <SharedWithUsers xmlns="b06b1bca-4aad-41ab-bd2f-6e8d6f0c1215">
      <UserInfo>
        <DisplayName/>
        <AccountId xsi:nil="true"/>
        <AccountType/>
      </UserInfo>
    </SharedWithUsers>
  </documentManagement>
</p:properties>
</file>

<file path=customXml/itemProps1.xml><?xml version="1.0" encoding="utf-8"?>
<ds:datastoreItem xmlns:ds="http://schemas.openxmlformats.org/officeDocument/2006/customXml" ds:itemID="{553AAC9D-1F22-4C8A-BA19-BB637394ED49}">
  <ds:schemaRefs>
    <ds:schemaRef ds:uri="http://schemas.microsoft.com/sharepoint/v3/contenttype/forms"/>
  </ds:schemaRefs>
</ds:datastoreItem>
</file>

<file path=customXml/itemProps2.xml><?xml version="1.0" encoding="utf-8"?>
<ds:datastoreItem xmlns:ds="http://schemas.openxmlformats.org/officeDocument/2006/customXml" ds:itemID="{EA9F917C-A446-45DD-BA57-0A09B83EDC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a832f-3ecf-443d-91e7-99457f1877f8"/>
    <ds:schemaRef ds:uri="b06b1bca-4aad-41ab-bd2f-6e8d6f0c1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1869A76-7FC9-471A-A525-FC4C458DFB63}">
  <ds:schemaRefs>
    <ds:schemaRef ds:uri="http://schemas.microsoft.com/office/infopath/2007/PartnerControls"/>
    <ds:schemaRef ds:uri="b06b1bca-4aad-41ab-bd2f-6e8d6f0c1215"/>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c3da832f-3ecf-443d-91e7-99457f1877f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340</TotalTime>
  <Words>2186</Words>
  <Application>Microsoft Office PowerPoint</Application>
  <PresentationFormat>Widescreen</PresentationFormat>
  <Paragraphs>130</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Metropolitan</vt:lpstr>
      <vt:lpstr>Using This Presentation Template</vt:lpstr>
      <vt:lpstr>Erikson’s Eight Stages of Psychosocial Development</vt:lpstr>
      <vt:lpstr>Introduction to Erikson’s Theory</vt:lpstr>
      <vt:lpstr>Psychoanalytic vs. Psychosocial Theories</vt:lpstr>
      <vt:lpstr>Stage 1:</vt:lpstr>
      <vt:lpstr>Stage 2:</vt:lpstr>
      <vt:lpstr>Stage 3:</vt:lpstr>
      <vt:lpstr>Stage 4:</vt:lpstr>
      <vt:lpstr>Stage 5:</vt:lpstr>
      <vt:lpstr>Stage 6:</vt:lpstr>
      <vt:lpstr>Stage 7:</vt:lpstr>
      <vt:lpstr>Stage 8:</vt:lpstr>
      <vt:lpstr>Social &amp; Cultural Influences on Personality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Reminders</dc:title>
  <dc:creator>Julie Cain</dc:creator>
  <cp:lastModifiedBy>Catherine Lahart</cp:lastModifiedBy>
  <cp:revision>16</cp:revision>
  <dcterms:created xsi:type="dcterms:W3CDTF">2019-11-13T16:21:37Z</dcterms:created>
  <dcterms:modified xsi:type="dcterms:W3CDTF">2019-12-11T17:33:08Z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0x0101007398F2D86927094FB725CCED44C41431</vt:lpwstr>
  </property>
</Properties>
</file>