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9" r:id="rId1"/>
  </p:sldMasterIdLst>
  <p:notesMasterIdLst>
    <p:notesMasterId r:id="rId10"/>
  </p:notesMasterIdLst>
  <p:sldIdLst>
    <p:sldId id="257" r:id="rId2"/>
    <p:sldId id="256" r:id="rId3"/>
    <p:sldId id="258" r:id="rId4"/>
    <p:sldId id="260" r:id="rId5"/>
    <p:sldId id="261" r:id="rId6"/>
    <p:sldId id="262" r:id="rId7"/>
    <p:sldId id="263" r:id="rId8"/>
    <p:sldId id="264"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2759" autoAdjust="0"/>
  </p:normalViewPr>
  <p:slideViewPr>
    <p:cSldViewPr snapToGrid="0">
      <p:cViewPr varScale="1">
        <p:scale>
          <a:sx n="61" d="100"/>
          <a:sy n="61" d="100"/>
        </p:scale>
        <p:origin x="1074"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K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1040D9D-4E27-4E27-BD18-FBE3DE3298BA}" type="datetimeFigureOut">
              <a:rPr lang="en-KE" smtClean="0"/>
              <a:t>24/10/2021</a:t>
            </a:fld>
            <a:endParaRPr lang="en-K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K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K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K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C78275C-879D-4A2E-852D-EDC2C5A64845}" type="slidenum">
              <a:rPr lang="en-KE" smtClean="0"/>
              <a:t>‹#›</a:t>
            </a:fld>
            <a:endParaRPr lang="en-KE"/>
          </a:p>
        </p:txBody>
      </p:sp>
    </p:spTree>
    <p:extLst>
      <p:ext uri="{BB962C8B-B14F-4D97-AF65-F5344CB8AC3E}">
        <p14:creationId xmlns:p14="http://schemas.microsoft.com/office/powerpoint/2010/main" val="22756941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US" sz="1200" dirty="0">
                <a:solidFill>
                  <a:srgbClr val="1D1D1D"/>
                </a:solidFill>
                <a:effectLst/>
                <a:latin typeface="Helvetica" panose="020B0604020202020204" pitchFamily="34" charset="0"/>
                <a:ea typeface="Times New Roman" panose="02020603050405020304" pitchFamily="18" charset="0"/>
                <a:cs typeface="Times New Roman" panose="02020603050405020304" pitchFamily="18" charset="0"/>
              </a:rPr>
              <a:t>Psychotherapy refers to the treatment of psychological problems through the creation of a close and caring relationship between the therapist and the patient. There are various techniques to treating mental problems such as systematic desensitization, humanistic therapy, and cognitive-behavioral therapy. </a:t>
            </a:r>
            <a:endParaRPr lang="en-KE"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200" dirty="0">
                <a:solidFill>
                  <a:srgbClr val="1D1D1D"/>
                </a:solidFill>
                <a:effectLst/>
                <a:latin typeface="Helvetica" panose="020B0604020202020204" pitchFamily="34" charset="0"/>
                <a:ea typeface="Times New Roman" panose="02020603050405020304" pitchFamily="18" charset="0"/>
                <a:cs typeface="Times New Roman" panose="02020603050405020304" pitchFamily="18" charset="0"/>
              </a:rPr>
              <a:t>Smith and Glass (1977) present a study about how one can choose a psychotherapist. In the research study, they used a meta-analysis of psychotherapy outcomes of patients both with and without mental problems to determine the best way of treating mental problems. </a:t>
            </a:r>
            <a:endParaRPr lang="en-KE"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KE" dirty="0"/>
          </a:p>
        </p:txBody>
      </p:sp>
      <p:sp>
        <p:nvSpPr>
          <p:cNvPr id="4" name="Slide Number Placeholder 3"/>
          <p:cNvSpPr>
            <a:spLocks noGrp="1"/>
          </p:cNvSpPr>
          <p:nvPr>
            <p:ph type="sldNum" sz="quarter" idx="5"/>
          </p:nvPr>
        </p:nvSpPr>
        <p:spPr/>
        <p:txBody>
          <a:bodyPr/>
          <a:lstStyle/>
          <a:p>
            <a:fld id="{EC78275C-879D-4A2E-852D-EDC2C5A64845}" type="slidenum">
              <a:rPr lang="en-KE" smtClean="0"/>
              <a:t>2</a:t>
            </a:fld>
            <a:endParaRPr lang="en-KE"/>
          </a:p>
        </p:txBody>
      </p:sp>
    </p:spTree>
    <p:extLst>
      <p:ext uri="{BB962C8B-B14F-4D97-AF65-F5344CB8AC3E}">
        <p14:creationId xmlns:p14="http://schemas.microsoft.com/office/powerpoint/2010/main" val="866028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1D1D1D"/>
                </a:solidFill>
                <a:effectLst/>
                <a:latin typeface="Helvetica" panose="020B0604020202020204" pitchFamily="34" charset="0"/>
                <a:ea typeface="Times New Roman" panose="02020603050405020304" pitchFamily="18" charset="0"/>
                <a:cs typeface="Times New Roman" panose="02020603050405020304" pitchFamily="18" charset="0"/>
              </a:rPr>
              <a:t>Psychologists believe that every person needs psychiatric help when the need arises. Psychotherapy is not only for the mentally ill but for anyone who has life problems such as being unable to solve problems. When one is unable to solve problems despite the help of friends, family members, and workmates, then it is time to seek psychiatric help. Since it is difficult to choose the right therapy for mental illness, Smith and Glass conducted a meta-analysis on the effects of counseling and psychotherapy to determine the effectiveness of the different forms of therapy</a:t>
            </a:r>
            <a:endParaRPr lang="en-KE"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KE" dirty="0"/>
          </a:p>
        </p:txBody>
      </p:sp>
      <p:sp>
        <p:nvSpPr>
          <p:cNvPr id="4" name="Slide Number Placeholder 3"/>
          <p:cNvSpPr>
            <a:spLocks noGrp="1"/>
          </p:cNvSpPr>
          <p:nvPr>
            <p:ph type="sldNum" sz="quarter" idx="5"/>
          </p:nvPr>
        </p:nvSpPr>
        <p:spPr/>
        <p:txBody>
          <a:bodyPr/>
          <a:lstStyle/>
          <a:p>
            <a:fld id="{EC78275C-879D-4A2E-852D-EDC2C5A64845}" type="slidenum">
              <a:rPr lang="en-KE" smtClean="0"/>
              <a:t>3</a:t>
            </a:fld>
            <a:endParaRPr lang="en-KE"/>
          </a:p>
        </p:txBody>
      </p:sp>
    </p:spTree>
    <p:extLst>
      <p:ext uri="{BB962C8B-B14F-4D97-AF65-F5344CB8AC3E}">
        <p14:creationId xmlns:p14="http://schemas.microsoft.com/office/powerpoint/2010/main" val="25941690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1D1D1D"/>
                </a:solidFill>
                <a:effectLst/>
                <a:latin typeface="Helvetica" panose="020B0604020202020204" pitchFamily="34" charset="0"/>
                <a:ea typeface="Times New Roman" panose="02020603050405020304" pitchFamily="18" charset="0"/>
                <a:cs typeface="Times New Roman" panose="02020603050405020304" pitchFamily="18" charset="0"/>
              </a:rPr>
              <a:t>From the 375 studies, 833 samples were obtained and combined. The average age of each participant was 22 years. According to Smith and Glass, the participates received approximately 17 hours of therapy. </a:t>
            </a:r>
            <a:endParaRPr lang="en-KE"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KE" dirty="0"/>
          </a:p>
        </p:txBody>
      </p:sp>
      <p:sp>
        <p:nvSpPr>
          <p:cNvPr id="4" name="Slide Number Placeholder 3"/>
          <p:cNvSpPr>
            <a:spLocks noGrp="1"/>
          </p:cNvSpPr>
          <p:nvPr>
            <p:ph type="sldNum" sz="quarter" idx="5"/>
          </p:nvPr>
        </p:nvSpPr>
        <p:spPr/>
        <p:txBody>
          <a:bodyPr/>
          <a:lstStyle/>
          <a:p>
            <a:fld id="{EC78275C-879D-4A2E-852D-EDC2C5A64845}" type="slidenum">
              <a:rPr lang="en-KE" smtClean="0"/>
              <a:t>4</a:t>
            </a:fld>
            <a:endParaRPr lang="en-KE"/>
          </a:p>
        </p:txBody>
      </p:sp>
    </p:spTree>
    <p:extLst>
      <p:ext uri="{BB962C8B-B14F-4D97-AF65-F5344CB8AC3E}">
        <p14:creationId xmlns:p14="http://schemas.microsoft.com/office/powerpoint/2010/main" val="6613805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US"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First, Smith and Glass compared all the treated participants with all the untreated participants for all types of therapy and all measures of outcome. They found that “the average client receiving therapy was better off than 75% of the untreated controls</a:t>
            </a:r>
            <a:endParaRPr lang="en-KE"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Second, various measures of psychotherapy effectiveness were compared across all the studies. The results demonstrate that therapy, in general, was found to be significantly more effective than no treatment</a:t>
            </a:r>
            <a:endParaRPr lang="en-KE"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Third, Smith and Glass compared the various psychotherapy methods found in all the studies they analyzed using similar statistical procedures.</a:t>
            </a:r>
            <a:endParaRPr lang="en-KE"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KE" dirty="0"/>
          </a:p>
        </p:txBody>
      </p:sp>
      <p:sp>
        <p:nvSpPr>
          <p:cNvPr id="4" name="Slide Number Placeholder 3"/>
          <p:cNvSpPr>
            <a:spLocks noGrp="1"/>
          </p:cNvSpPr>
          <p:nvPr>
            <p:ph type="sldNum" sz="quarter" idx="5"/>
          </p:nvPr>
        </p:nvSpPr>
        <p:spPr/>
        <p:txBody>
          <a:bodyPr/>
          <a:lstStyle/>
          <a:p>
            <a:fld id="{EC78275C-879D-4A2E-852D-EDC2C5A64845}" type="slidenum">
              <a:rPr lang="en-KE" smtClean="0"/>
              <a:t>5</a:t>
            </a:fld>
            <a:endParaRPr lang="en-KE"/>
          </a:p>
        </p:txBody>
      </p:sp>
    </p:spTree>
    <p:extLst>
      <p:ext uri="{BB962C8B-B14F-4D97-AF65-F5344CB8AC3E}">
        <p14:creationId xmlns:p14="http://schemas.microsoft.com/office/powerpoint/2010/main" val="13874557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1D1D1D"/>
                </a:solidFill>
                <a:effectLst/>
                <a:latin typeface="Helvetica" panose="020B0604020202020204" pitchFamily="34" charset="0"/>
                <a:ea typeface="Times New Roman" panose="02020603050405020304" pitchFamily="18" charset="0"/>
                <a:cs typeface="Times New Roman" panose="02020603050405020304" pitchFamily="18" charset="0"/>
              </a:rPr>
              <a:t>The research finding by Smith and Glass indicated that there is not much difference in the psychotherapy treatment forms. Another outcome of the research was in line with the research conducted by (Landman et al 1982) which indicated that the willingness of a therapist to carry out psychiatric treatments depends on the uniqueness of the mental problems they encounter. </a:t>
            </a:r>
            <a:endParaRPr lang="en-KE"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KE" dirty="0"/>
          </a:p>
        </p:txBody>
      </p:sp>
      <p:sp>
        <p:nvSpPr>
          <p:cNvPr id="4" name="Slide Number Placeholder 3"/>
          <p:cNvSpPr>
            <a:spLocks noGrp="1"/>
          </p:cNvSpPr>
          <p:nvPr>
            <p:ph type="sldNum" sz="quarter" idx="5"/>
          </p:nvPr>
        </p:nvSpPr>
        <p:spPr/>
        <p:txBody>
          <a:bodyPr/>
          <a:lstStyle/>
          <a:p>
            <a:fld id="{EC78275C-879D-4A2E-852D-EDC2C5A64845}" type="slidenum">
              <a:rPr lang="en-KE" smtClean="0"/>
              <a:t>6</a:t>
            </a:fld>
            <a:endParaRPr lang="en-KE"/>
          </a:p>
        </p:txBody>
      </p:sp>
    </p:spTree>
    <p:extLst>
      <p:ext uri="{BB962C8B-B14F-4D97-AF65-F5344CB8AC3E}">
        <p14:creationId xmlns:p14="http://schemas.microsoft.com/office/powerpoint/2010/main" val="30898423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Smith and Glass combined all the various methods into two “</a:t>
            </a:r>
            <a:r>
              <a:rPr lang="en-US" sz="120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superclasses</a:t>
            </a:r>
            <a:r>
              <a:rPr lang="en-US"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of therapy: a behavioral superclass, consisting of systematic desensitization, behavior modification, and implosion therapy, and a nonbehavioral superclass made up of the remaining types of therapy.</a:t>
            </a:r>
            <a:endParaRPr lang="en-KE"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KE" dirty="0"/>
          </a:p>
        </p:txBody>
      </p:sp>
      <p:sp>
        <p:nvSpPr>
          <p:cNvPr id="4" name="Slide Number Placeholder 3"/>
          <p:cNvSpPr>
            <a:spLocks noGrp="1"/>
          </p:cNvSpPr>
          <p:nvPr>
            <p:ph type="sldNum" sz="quarter" idx="5"/>
          </p:nvPr>
        </p:nvSpPr>
        <p:spPr/>
        <p:txBody>
          <a:bodyPr/>
          <a:lstStyle/>
          <a:p>
            <a:fld id="{EC78275C-879D-4A2E-852D-EDC2C5A64845}" type="slidenum">
              <a:rPr lang="en-KE" smtClean="0"/>
              <a:t>7</a:t>
            </a:fld>
            <a:endParaRPr lang="en-KE"/>
          </a:p>
        </p:txBody>
      </p:sp>
    </p:spTree>
    <p:extLst>
      <p:ext uri="{BB962C8B-B14F-4D97-AF65-F5344CB8AC3E}">
        <p14:creationId xmlns:p14="http://schemas.microsoft.com/office/powerpoint/2010/main" val="34528277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en-US"/>
              <a:t>Click to edit Master title style</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B397A0B-70F2-4483-BC16-D70C7C06F81A}" type="datetimeFigureOut">
              <a:rPr lang="en-KE" smtClean="0"/>
              <a:t>24/10/2021</a:t>
            </a:fld>
            <a:endParaRPr lang="en-KE"/>
          </a:p>
        </p:txBody>
      </p:sp>
      <p:sp>
        <p:nvSpPr>
          <p:cNvPr id="5" name="Footer Placeholder 4"/>
          <p:cNvSpPr>
            <a:spLocks noGrp="1"/>
          </p:cNvSpPr>
          <p:nvPr>
            <p:ph type="ftr" sz="quarter" idx="11"/>
          </p:nvPr>
        </p:nvSpPr>
        <p:spPr>
          <a:xfrm>
            <a:off x="5332412" y="5883275"/>
            <a:ext cx="4324044" cy="365125"/>
          </a:xfrm>
        </p:spPr>
        <p:txBody>
          <a:bodyPr/>
          <a:lstStyle/>
          <a:p>
            <a:endParaRPr lang="en-KE"/>
          </a:p>
        </p:txBody>
      </p:sp>
      <p:sp>
        <p:nvSpPr>
          <p:cNvPr id="6" name="Slide Number Placeholder 5"/>
          <p:cNvSpPr>
            <a:spLocks noGrp="1"/>
          </p:cNvSpPr>
          <p:nvPr>
            <p:ph type="sldNum" sz="quarter" idx="12"/>
          </p:nvPr>
        </p:nvSpPr>
        <p:spPr/>
        <p:txBody>
          <a:bodyPr/>
          <a:lstStyle/>
          <a:p>
            <a:fld id="{E4F1F5CA-B624-419A-ABFE-791CE4916719}" type="slidenum">
              <a:rPr lang="en-KE" smtClean="0"/>
              <a:t>‹#›</a:t>
            </a:fld>
            <a:endParaRPr lang="en-KE"/>
          </a:p>
        </p:txBody>
      </p:sp>
    </p:spTree>
    <p:extLst>
      <p:ext uri="{BB962C8B-B14F-4D97-AF65-F5344CB8AC3E}">
        <p14:creationId xmlns:p14="http://schemas.microsoft.com/office/powerpoint/2010/main" val="859351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B397A0B-70F2-4483-BC16-D70C7C06F81A}" type="datetimeFigureOut">
              <a:rPr lang="en-KE" smtClean="0"/>
              <a:t>24/10/2021</a:t>
            </a:fld>
            <a:endParaRPr lang="en-KE"/>
          </a:p>
        </p:txBody>
      </p:sp>
      <p:sp>
        <p:nvSpPr>
          <p:cNvPr id="5" name="Footer Placeholder 4"/>
          <p:cNvSpPr>
            <a:spLocks noGrp="1"/>
          </p:cNvSpPr>
          <p:nvPr>
            <p:ph type="ftr" sz="quarter" idx="11"/>
          </p:nvPr>
        </p:nvSpPr>
        <p:spPr/>
        <p:txBody>
          <a:bodyPr/>
          <a:lstStyle/>
          <a:p>
            <a:endParaRPr lang="en-KE"/>
          </a:p>
        </p:txBody>
      </p:sp>
      <p:sp>
        <p:nvSpPr>
          <p:cNvPr id="6" name="Slide Number Placeholder 5"/>
          <p:cNvSpPr>
            <a:spLocks noGrp="1"/>
          </p:cNvSpPr>
          <p:nvPr>
            <p:ph type="sldNum" sz="quarter" idx="12"/>
          </p:nvPr>
        </p:nvSpPr>
        <p:spPr>
          <a:xfrm>
            <a:off x="10951856" y="5867131"/>
            <a:ext cx="551167" cy="365125"/>
          </a:xfrm>
        </p:spPr>
        <p:txBody>
          <a:bodyPr/>
          <a:lstStyle/>
          <a:p>
            <a:fld id="{E4F1F5CA-B624-419A-ABFE-791CE4916719}" type="slidenum">
              <a:rPr lang="en-KE" smtClean="0"/>
              <a:t>‹#›</a:t>
            </a:fld>
            <a:endParaRPr lang="en-KE"/>
          </a:p>
        </p:txBody>
      </p:sp>
    </p:spTree>
    <p:extLst>
      <p:ext uri="{BB962C8B-B14F-4D97-AF65-F5344CB8AC3E}">
        <p14:creationId xmlns:p14="http://schemas.microsoft.com/office/powerpoint/2010/main" val="14747421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B397A0B-70F2-4483-BC16-D70C7C06F81A}" type="datetimeFigureOut">
              <a:rPr lang="en-KE" smtClean="0"/>
              <a:t>24/10/2021</a:t>
            </a:fld>
            <a:endParaRPr lang="en-KE"/>
          </a:p>
        </p:txBody>
      </p:sp>
      <p:sp>
        <p:nvSpPr>
          <p:cNvPr id="5" name="Footer Placeholder 4"/>
          <p:cNvSpPr>
            <a:spLocks noGrp="1"/>
          </p:cNvSpPr>
          <p:nvPr>
            <p:ph type="ftr" sz="quarter" idx="11"/>
          </p:nvPr>
        </p:nvSpPr>
        <p:spPr/>
        <p:txBody>
          <a:bodyPr/>
          <a:lstStyle/>
          <a:p>
            <a:endParaRPr lang="en-KE"/>
          </a:p>
        </p:txBody>
      </p:sp>
      <p:sp>
        <p:nvSpPr>
          <p:cNvPr id="6" name="Slide Number Placeholder 5"/>
          <p:cNvSpPr>
            <a:spLocks noGrp="1"/>
          </p:cNvSpPr>
          <p:nvPr>
            <p:ph type="sldNum" sz="quarter" idx="12"/>
          </p:nvPr>
        </p:nvSpPr>
        <p:spPr/>
        <p:txBody>
          <a:bodyPr/>
          <a:lstStyle/>
          <a:p>
            <a:fld id="{E4F1F5CA-B624-419A-ABFE-791CE4916719}" type="slidenum">
              <a:rPr lang="en-KE" smtClean="0"/>
              <a:t>‹#›</a:t>
            </a:fld>
            <a:endParaRPr lang="en-KE"/>
          </a:p>
        </p:txBody>
      </p:sp>
    </p:spTree>
    <p:extLst>
      <p:ext uri="{BB962C8B-B14F-4D97-AF65-F5344CB8AC3E}">
        <p14:creationId xmlns:p14="http://schemas.microsoft.com/office/powerpoint/2010/main" val="16511498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B397A0B-70F2-4483-BC16-D70C7C06F81A}" type="datetimeFigureOut">
              <a:rPr lang="en-KE" smtClean="0"/>
              <a:t>24/10/2021</a:t>
            </a:fld>
            <a:endParaRPr lang="en-KE"/>
          </a:p>
        </p:txBody>
      </p:sp>
      <p:sp>
        <p:nvSpPr>
          <p:cNvPr id="6" name="Footer Placeholder 5"/>
          <p:cNvSpPr>
            <a:spLocks noGrp="1"/>
          </p:cNvSpPr>
          <p:nvPr>
            <p:ph type="ftr" sz="quarter" idx="11"/>
          </p:nvPr>
        </p:nvSpPr>
        <p:spPr/>
        <p:txBody>
          <a:bodyPr/>
          <a:lstStyle/>
          <a:p>
            <a:endParaRPr lang="en-KE"/>
          </a:p>
        </p:txBody>
      </p:sp>
      <p:sp>
        <p:nvSpPr>
          <p:cNvPr id="7" name="Slide Number Placeholder 6"/>
          <p:cNvSpPr>
            <a:spLocks noGrp="1"/>
          </p:cNvSpPr>
          <p:nvPr>
            <p:ph type="sldNum" sz="quarter" idx="12"/>
          </p:nvPr>
        </p:nvSpPr>
        <p:spPr/>
        <p:txBody>
          <a:bodyPr/>
          <a:lstStyle/>
          <a:p>
            <a:fld id="{E4F1F5CA-B624-419A-ABFE-791CE4916719}" type="slidenum">
              <a:rPr lang="en-KE" smtClean="0"/>
              <a:t>‹#›</a:t>
            </a:fld>
            <a:endParaRPr lang="en-KE"/>
          </a:p>
        </p:txBody>
      </p:sp>
    </p:spTree>
    <p:extLst>
      <p:ext uri="{BB962C8B-B14F-4D97-AF65-F5344CB8AC3E}">
        <p14:creationId xmlns:p14="http://schemas.microsoft.com/office/powerpoint/2010/main" val="30061701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B397A0B-70F2-4483-BC16-D70C7C06F81A}" type="datetimeFigureOut">
              <a:rPr lang="en-KE" smtClean="0"/>
              <a:t>24/10/2021</a:t>
            </a:fld>
            <a:endParaRPr lang="en-KE"/>
          </a:p>
        </p:txBody>
      </p:sp>
      <p:sp>
        <p:nvSpPr>
          <p:cNvPr id="8" name="Footer Placeholder 7"/>
          <p:cNvSpPr>
            <a:spLocks noGrp="1"/>
          </p:cNvSpPr>
          <p:nvPr>
            <p:ph type="ftr" sz="quarter" idx="11"/>
          </p:nvPr>
        </p:nvSpPr>
        <p:spPr/>
        <p:txBody>
          <a:bodyPr/>
          <a:lstStyle/>
          <a:p>
            <a:endParaRPr lang="en-KE"/>
          </a:p>
        </p:txBody>
      </p:sp>
      <p:sp>
        <p:nvSpPr>
          <p:cNvPr id="9" name="Slide Number Placeholder 8"/>
          <p:cNvSpPr>
            <a:spLocks noGrp="1"/>
          </p:cNvSpPr>
          <p:nvPr>
            <p:ph type="sldNum" sz="quarter" idx="12"/>
          </p:nvPr>
        </p:nvSpPr>
        <p:spPr/>
        <p:txBody>
          <a:bodyPr/>
          <a:lstStyle/>
          <a:p>
            <a:fld id="{E4F1F5CA-B624-419A-ABFE-791CE4916719}" type="slidenum">
              <a:rPr lang="en-KE" smtClean="0"/>
              <a:t>‹#›</a:t>
            </a:fld>
            <a:endParaRPr lang="en-KE"/>
          </a:p>
        </p:txBody>
      </p:sp>
    </p:spTree>
    <p:extLst>
      <p:ext uri="{BB962C8B-B14F-4D97-AF65-F5344CB8AC3E}">
        <p14:creationId xmlns:p14="http://schemas.microsoft.com/office/powerpoint/2010/main" val="19037325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B397A0B-70F2-4483-BC16-D70C7C06F81A}" type="datetimeFigureOut">
              <a:rPr lang="en-KE" smtClean="0"/>
              <a:t>24/10/2021</a:t>
            </a:fld>
            <a:endParaRPr lang="en-KE"/>
          </a:p>
        </p:txBody>
      </p:sp>
      <p:sp>
        <p:nvSpPr>
          <p:cNvPr id="4" name="Footer Placeholder 3"/>
          <p:cNvSpPr>
            <a:spLocks noGrp="1"/>
          </p:cNvSpPr>
          <p:nvPr>
            <p:ph type="ftr" sz="quarter" idx="11"/>
          </p:nvPr>
        </p:nvSpPr>
        <p:spPr/>
        <p:txBody>
          <a:bodyPr/>
          <a:lstStyle/>
          <a:p>
            <a:endParaRPr lang="en-KE"/>
          </a:p>
        </p:txBody>
      </p:sp>
      <p:sp>
        <p:nvSpPr>
          <p:cNvPr id="5" name="Slide Number Placeholder 4"/>
          <p:cNvSpPr>
            <a:spLocks noGrp="1"/>
          </p:cNvSpPr>
          <p:nvPr>
            <p:ph type="sldNum" sz="quarter" idx="12"/>
          </p:nvPr>
        </p:nvSpPr>
        <p:spPr/>
        <p:txBody>
          <a:bodyPr/>
          <a:lstStyle/>
          <a:p>
            <a:fld id="{E4F1F5CA-B624-419A-ABFE-791CE4916719}" type="slidenum">
              <a:rPr lang="en-KE" smtClean="0"/>
              <a:t>‹#›</a:t>
            </a:fld>
            <a:endParaRPr lang="en-KE"/>
          </a:p>
        </p:txBody>
      </p:sp>
    </p:spTree>
    <p:extLst>
      <p:ext uri="{BB962C8B-B14F-4D97-AF65-F5344CB8AC3E}">
        <p14:creationId xmlns:p14="http://schemas.microsoft.com/office/powerpoint/2010/main" val="42560261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B397A0B-70F2-4483-BC16-D70C7C06F81A}" type="datetimeFigureOut">
              <a:rPr lang="en-KE" smtClean="0"/>
              <a:t>24/10/2021</a:t>
            </a:fld>
            <a:endParaRPr lang="en-KE"/>
          </a:p>
        </p:txBody>
      </p:sp>
      <p:sp>
        <p:nvSpPr>
          <p:cNvPr id="3" name="Footer Placeholder 2"/>
          <p:cNvSpPr>
            <a:spLocks noGrp="1"/>
          </p:cNvSpPr>
          <p:nvPr>
            <p:ph type="ftr" sz="quarter" idx="11"/>
          </p:nvPr>
        </p:nvSpPr>
        <p:spPr/>
        <p:txBody>
          <a:bodyPr/>
          <a:lstStyle/>
          <a:p>
            <a:endParaRPr lang="en-KE"/>
          </a:p>
        </p:txBody>
      </p:sp>
      <p:sp>
        <p:nvSpPr>
          <p:cNvPr id="4" name="Slide Number Placeholder 3"/>
          <p:cNvSpPr>
            <a:spLocks noGrp="1"/>
          </p:cNvSpPr>
          <p:nvPr>
            <p:ph type="sldNum" sz="quarter" idx="12"/>
          </p:nvPr>
        </p:nvSpPr>
        <p:spPr/>
        <p:txBody>
          <a:bodyPr/>
          <a:lstStyle/>
          <a:p>
            <a:fld id="{E4F1F5CA-B624-419A-ABFE-791CE4916719}" type="slidenum">
              <a:rPr lang="en-KE" smtClean="0"/>
              <a:t>‹#›</a:t>
            </a:fld>
            <a:endParaRPr lang="en-KE"/>
          </a:p>
        </p:txBody>
      </p:sp>
    </p:spTree>
    <p:extLst>
      <p:ext uri="{BB962C8B-B14F-4D97-AF65-F5344CB8AC3E}">
        <p14:creationId xmlns:p14="http://schemas.microsoft.com/office/powerpoint/2010/main" val="5362689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B397A0B-70F2-4483-BC16-D70C7C06F81A}" type="datetimeFigureOut">
              <a:rPr lang="en-KE" smtClean="0"/>
              <a:t>24/10/2021</a:t>
            </a:fld>
            <a:endParaRPr lang="en-KE"/>
          </a:p>
        </p:txBody>
      </p:sp>
      <p:sp>
        <p:nvSpPr>
          <p:cNvPr id="6" name="Footer Placeholder 5"/>
          <p:cNvSpPr>
            <a:spLocks noGrp="1"/>
          </p:cNvSpPr>
          <p:nvPr>
            <p:ph type="ftr" sz="quarter" idx="11"/>
          </p:nvPr>
        </p:nvSpPr>
        <p:spPr/>
        <p:txBody>
          <a:bodyPr/>
          <a:lstStyle/>
          <a:p>
            <a:endParaRPr lang="en-KE"/>
          </a:p>
        </p:txBody>
      </p:sp>
      <p:sp>
        <p:nvSpPr>
          <p:cNvPr id="7" name="Slide Number Placeholder 6"/>
          <p:cNvSpPr>
            <a:spLocks noGrp="1"/>
          </p:cNvSpPr>
          <p:nvPr>
            <p:ph type="sldNum" sz="quarter" idx="12"/>
          </p:nvPr>
        </p:nvSpPr>
        <p:spPr/>
        <p:txBody>
          <a:bodyPr/>
          <a:lstStyle/>
          <a:p>
            <a:fld id="{E4F1F5CA-B624-419A-ABFE-791CE4916719}" type="slidenum">
              <a:rPr lang="en-KE" smtClean="0"/>
              <a:t>‹#›</a:t>
            </a:fld>
            <a:endParaRPr lang="en-KE"/>
          </a:p>
        </p:txBody>
      </p:sp>
    </p:spTree>
    <p:extLst>
      <p:ext uri="{BB962C8B-B14F-4D97-AF65-F5344CB8AC3E}">
        <p14:creationId xmlns:p14="http://schemas.microsoft.com/office/powerpoint/2010/main" val="19624070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B397A0B-70F2-4483-BC16-D70C7C06F81A}" type="datetimeFigureOut">
              <a:rPr lang="en-KE" smtClean="0"/>
              <a:t>24/10/2021</a:t>
            </a:fld>
            <a:endParaRPr lang="en-KE"/>
          </a:p>
        </p:txBody>
      </p:sp>
      <p:sp>
        <p:nvSpPr>
          <p:cNvPr id="6" name="Footer Placeholder 5"/>
          <p:cNvSpPr>
            <a:spLocks noGrp="1"/>
          </p:cNvSpPr>
          <p:nvPr>
            <p:ph type="ftr" sz="quarter" idx="11"/>
          </p:nvPr>
        </p:nvSpPr>
        <p:spPr/>
        <p:txBody>
          <a:bodyPr/>
          <a:lstStyle/>
          <a:p>
            <a:endParaRPr lang="en-KE"/>
          </a:p>
        </p:txBody>
      </p:sp>
      <p:sp>
        <p:nvSpPr>
          <p:cNvPr id="7" name="Slide Number Placeholder 6"/>
          <p:cNvSpPr>
            <a:spLocks noGrp="1"/>
          </p:cNvSpPr>
          <p:nvPr>
            <p:ph type="sldNum" sz="quarter" idx="12"/>
          </p:nvPr>
        </p:nvSpPr>
        <p:spPr/>
        <p:txBody>
          <a:bodyPr/>
          <a:lstStyle/>
          <a:p>
            <a:fld id="{E4F1F5CA-B624-419A-ABFE-791CE4916719}" type="slidenum">
              <a:rPr lang="en-KE" smtClean="0"/>
              <a:t>‹#›</a:t>
            </a:fld>
            <a:endParaRPr lang="en-KE"/>
          </a:p>
        </p:txBody>
      </p:sp>
    </p:spTree>
    <p:extLst>
      <p:ext uri="{BB962C8B-B14F-4D97-AF65-F5344CB8AC3E}">
        <p14:creationId xmlns:p14="http://schemas.microsoft.com/office/powerpoint/2010/main" val="7475047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B397A0B-70F2-4483-BC16-D70C7C06F81A}" type="datetimeFigureOut">
              <a:rPr lang="en-KE" smtClean="0"/>
              <a:t>24/10/2021</a:t>
            </a:fld>
            <a:endParaRPr lang="en-KE"/>
          </a:p>
        </p:txBody>
      </p:sp>
      <p:sp>
        <p:nvSpPr>
          <p:cNvPr id="6" name="Footer Placeholder 5"/>
          <p:cNvSpPr>
            <a:spLocks noGrp="1"/>
          </p:cNvSpPr>
          <p:nvPr>
            <p:ph type="ftr" sz="quarter" idx="11"/>
          </p:nvPr>
        </p:nvSpPr>
        <p:spPr/>
        <p:txBody>
          <a:bodyPr/>
          <a:lstStyle/>
          <a:p>
            <a:endParaRPr lang="en-KE"/>
          </a:p>
        </p:txBody>
      </p:sp>
      <p:sp>
        <p:nvSpPr>
          <p:cNvPr id="7" name="Slide Number Placeholder 6"/>
          <p:cNvSpPr>
            <a:spLocks noGrp="1"/>
          </p:cNvSpPr>
          <p:nvPr>
            <p:ph type="sldNum" sz="quarter" idx="12"/>
          </p:nvPr>
        </p:nvSpPr>
        <p:spPr/>
        <p:txBody>
          <a:bodyPr/>
          <a:lstStyle/>
          <a:p>
            <a:fld id="{E4F1F5CA-B624-419A-ABFE-791CE4916719}" type="slidenum">
              <a:rPr lang="en-KE" smtClean="0"/>
              <a:t>‹#›</a:t>
            </a:fld>
            <a:endParaRPr lang="en-KE"/>
          </a:p>
        </p:txBody>
      </p:sp>
    </p:spTree>
    <p:extLst>
      <p:ext uri="{BB962C8B-B14F-4D97-AF65-F5344CB8AC3E}">
        <p14:creationId xmlns:p14="http://schemas.microsoft.com/office/powerpoint/2010/main" val="8511776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B397A0B-70F2-4483-BC16-D70C7C06F81A}" type="datetimeFigureOut">
              <a:rPr lang="en-KE" smtClean="0"/>
              <a:t>24/10/2021</a:t>
            </a:fld>
            <a:endParaRPr lang="en-KE"/>
          </a:p>
        </p:txBody>
      </p:sp>
      <p:sp>
        <p:nvSpPr>
          <p:cNvPr id="5" name="Footer Placeholder 4"/>
          <p:cNvSpPr>
            <a:spLocks noGrp="1"/>
          </p:cNvSpPr>
          <p:nvPr>
            <p:ph type="ftr" sz="quarter" idx="11"/>
          </p:nvPr>
        </p:nvSpPr>
        <p:spPr/>
        <p:txBody>
          <a:bodyPr/>
          <a:lstStyle/>
          <a:p>
            <a:endParaRPr lang="en-KE"/>
          </a:p>
        </p:txBody>
      </p:sp>
      <p:sp>
        <p:nvSpPr>
          <p:cNvPr id="6" name="Slide Number Placeholder 5"/>
          <p:cNvSpPr>
            <a:spLocks noGrp="1"/>
          </p:cNvSpPr>
          <p:nvPr>
            <p:ph type="sldNum" sz="quarter" idx="12"/>
          </p:nvPr>
        </p:nvSpPr>
        <p:spPr/>
        <p:txBody>
          <a:bodyPr/>
          <a:lstStyle/>
          <a:p>
            <a:fld id="{E4F1F5CA-B624-419A-ABFE-791CE4916719}" type="slidenum">
              <a:rPr lang="en-KE" smtClean="0"/>
              <a:t>‹#›</a:t>
            </a:fld>
            <a:endParaRPr lang="en-KE"/>
          </a:p>
        </p:txBody>
      </p:sp>
    </p:spTree>
    <p:extLst>
      <p:ext uri="{BB962C8B-B14F-4D97-AF65-F5344CB8AC3E}">
        <p14:creationId xmlns:p14="http://schemas.microsoft.com/office/powerpoint/2010/main" val="36601960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B397A0B-70F2-4483-BC16-D70C7C06F81A}" type="datetimeFigureOut">
              <a:rPr lang="en-KE" smtClean="0"/>
              <a:t>24/10/2021</a:t>
            </a:fld>
            <a:endParaRPr lang="en-KE"/>
          </a:p>
        </p:txBody>
      </p:sp>
      <p:sp>
        <p:nvSpPr>
          <p:cNvPr id="5" name="Footer Placeholder 4"/>
          <p:cNvSpPr>
            <a:spLocks noGrp="1"/>
          </p:cNvSpPr>
          <p:nvPr>
            <p:ph type="ftr" sz="quarter" idx="11"/>
          </p:nvPr>
        </p:nvSpPr>
        <p:spPr/>
        <p:txBody>
          <a:bodyPr/>
          <a:lstStyle/>
          <a:p>
            <a:endParaRPr lang="en-KE"/>
          </a:p>
        </p:txBody>
      </p:sp>
      <p:sp>
        <p:nvSpPr>
          <p:cNvPr id="6" name="Slide Number Placeholder 5"/>
          <p:cNvSpPr>
            <a:spLocks noGrp="1"/>
          </p:cNvSpPr>
          <p:nvPr>
            <p:ph type="sldNum" sz="quarter" idx="12"/>
          </p:nvPr>
        </p:nvSpPr>
        <p:spPr/>
        <p:txBody>
          <a:bodyPr/>
          <a:lstStyle/>
          <a:p>
            <a:fld id="{E4F1F5CA-B624-419A-ABFE-791CE4916719}" type="slidenum">
              <a:rPr lang="en-KE" smtClean="0"/>
              <a:t>‹#›</a:t>
            </a:fld>
            <a:endParaRPr lang="en-KE"/>
          </a:p>
        </p:txBody>
      </p:sp>
    </p:spTree>
    <p:extLst>
      <p:ext uri="{BB962C8B-B14F-4D97-AF65-F5344CB8AC3E}">
        <p14:creationId xmlns:p14="http://schemas.microsoft.com/office/powerpoint/2010/main" val="8013184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B397A0B-70F2-4483-BC16-D70C7C06F81A}" type="datetimeFigureOut">
              <a:rPr lang="en-KE" smtClean="0"/>
              <a:t>24/10/2021</a:t>
            </a:fld>
            <a:endParaRPr lang="en-KE"/>
          </a:p>
        </p:txBody>
      </p:sp>
      <p:sp>
        <p:nvSpPr>
          <p:cNvPr id="5" name="Footer Placeholder 4"/>
          <p:cNvSpPr>
            <a:spLocks noGrp="1"/>
          </p:cNvSpPr>
          <p:nvPr>
            <p:ph type="ftr" sz="quarter" idx="11"/>
          </p:nvPr>
        </p:nvSpPr>
        <p:spPr/>
        <p:txBody>
          <a:bodyPr/>
          <a:lstStyle/>
          <a:p>
            <a:endParaRPr lang="en-KE"/>
          </a:p>
        </p:txBody>
      </p:sp>
      <p:sp>
        <p:nvSpPr>
          <p:cNvPr id="6" name="Slide Number Placeholder 5"/>
          <p:cNvSpPr>
            <a:spLocks noGrp="1"/>
          </p:cNvSpPr>
          <p:nvPr>
            <p:ph type="sldNum" sz="quarter" idx="12"/>
          </p:nvPr>
        </p:nvSpPr>
        <p:spPr/>
        <p:txBody>
          <a:bodyPr/>
          <a:lstStyle/>
          <a:p>
            <a:fld id="{E4F1F5CA-B624-419A-ABFE-791CE4916719}" type="slidenum">
              <a:rPr lang="en-KE" smtClean="0"/>
              <a:t>‹#›</a:t>
            </a:fld>
            <a:endParaRPr lang="en-KE"/>
          </a:p>
        </p:txBody>
      </p:sp>
    </p:spTree>
    <p:extLst>
      <p:ext uri="{BB962C8B-B14F-4D97-AF65-F5344CB8AC3E}">
        <p14:creationId xmlns:p14="http://schemas.microsoft.com/office/powerpoint/2010/main" val="13121518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B397A0B-70F2-4483-BC16-D70C7C06F81A}" type="datetimeFigureOut">
              <a:rPr lang="en-KE" smtClean="0"/>
              <a:t>24/10/2021</a:t>
            </a:fld>
            <a:endParaRPr lang="en-KE"/>
          </a:p>
        </p:txBody>
      </p:sp>
      <p:sp>
        <p:nvSpPr>
          <p:cNvPr id="5" name="Footer Placeholder 4"/>
          <p:cNvSpPr>
            <a:spLocks noGrp="1"/>
          </p:cNvSpPr>
          <p:nvPr>
            <p:ph type="ftr" sz="quarter" idx="11"/>
          </p:nvPr>
        </p:nvSpPr>
        <p:spPr/>
        <p:txBody>
          <a:bodyPr/>
          <a:lstStyle/>
          <a:p>
            <a:endParaRPr lang="en-KE"/>
          </a:p>
        </p:txBody>
      </p:sp>
      <p:sp>
        <p:nvSpPr>
          <p:cNvPr id="6" name="Slide Number Placeholder 5"/>
          <p:cNvSpPr>
            <a:spLocks noGrp="1"/>
          </p:cNvSpPr>
          <p:nvPr>
            <p:ph type="sldNum" sz="quarter" idx="12"/>
          </p:nvPr>
        </p:nvSpPr>
        <p:spPr/>
        <p:txBody>
          <a:bodyPr/>
          <a:lstStyle/>
          <a:p>
            <a:fld id="{E4F1F5CA-B624-419A-ABFE-791CE4916719}" type="slidenum">
              <a:rPr lang="en-KE" smtClean="0"/>
              <a:t>‹#›</a:t>
            </a:fld>
            <a:endParaRPr lang="en-KE"/>
          </a:p>
        </p:txBody>
      </p:sp>
    </p:spTree>
    <p:extLst>
      <p:ext uri="{BB962C8B-B14F-4D97-AF65-F5344CB8AC3E}">
        <p14:creationId xmlns:p14="http://schemas.microsoft.com/office/powerpoint/2010/main" val="17769484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B397A0B-70F2-4483-BC16-D70C7C06F81A}" type="datetimeFigureOut">
              <a:rPr lang="en-KE" smtClean="0"/>
              <a:t>24/10/2021</a:t>
            </a:fld>
            <a:endParaRPr lang="en-KE"/>
          </a:p>
        </p:txBody>
      </p:sp>
      <p:sp>
        <p:nvSpPr>
          <p:cNvPr id="5" name="Footer Placeholder 4"/>
          <p:cNvSpPr>
            <a:spLocks noGrp="1"/>
          </p:cNvSpPr>
          <p:nvPr>
            <p:ph type="ftr" sz="quarter" idx="11"/>
          </p:nvPr>
        </p:nvSpPr>
        <p:spPr/>
        <p:txBody>
          <a:bodyPr/>
          <a:lstStyle/>
          <a:p>
            <a:endParaRPr lang="en-KE"/>
          </a:p>
        </p:txBody>
      </p:sp>
      <p:sp>
        <p:nvSpPr>
          <p:cNvPr id="6" name="Slide Number Placeholder 5"/>
          <p:cNvSpPr>
            <a:spLocks noGrp="1"/>
          </p:cNvSpPr>
          <p:nvPr>
            <p:ph type="sldNum" sz="quarter" idx="12"/>
          </p:nvPr>
        </p:nvSpPr>
        <p:spPr/>
        <p:txBody>
          <a:bodyPr/>
          <a:lstStyle/>
          <a:p>
            <a:fld id="{E4F1F5CA-B624-419A-ABFE-791CE4916719}" type="slidenum">
              <a:rPr lang="en-KE" smtClean="0"/>
              <a:t>‹#›</a:t>
            </a:fld>
            <a:endParaRPr lang="en-KE"/>
          </a:p>
        </p:txBody>
      </p:sp>
    </p:spTree>
    <p:extLst>
      <p:ext uri="{BB962C8B-B14F-4D97-AF65-F5344CB8AC3E}">
        <p14:creationId xmlns:p14="http://schemas.microsoft.com/office/powerpoint/2010/main" val="289057184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B397A0B-70F2-4483-BC16-D70C7C06F81A}" type="datetimeFigureOut">
              <a:rPr lang="en-KE" smtClean="0"/>
              <a:t>24/10/2021</a:t>
            </a:fld>
            <a:endParaRPr lang="en-KE"/>
          </a:p>
        </p:txBody>
      </p:sp>
      <p:sp>
        <p:nvSpPr>
          <p:cNvPr id="5" name="Footer Placeholder 4"/>
          <p:cNvSpPr>
            <a:spLocks noGrp="1"/>
          </p:cNvSpPr>
          <p:nvPr>
            <p:ph type="ftr" sz="quarter" idx="11"/>
          </p:nvPr>
        </p:nvSpPr>
        <p:spPr/>
        <p:txBody>
          <a:bodyPr/>
          <a:lstStyle/>
          <a:p>
            <a:endParaRPr lang="en-KE"/>
          </a:p>
        </p:txBody>
      </p:sp>
      <p:sp>
        <p:nvSpPr>
          <p:cNvPr id="6" name="Slide Number Placeholder 5"/>
          <p:cNvSpPr>
            <a:spLocks noGrp="1"/>
          </p:cNvSpPr>
          <p:nvPr>
            <p:ph type="sldNum" sz="quarter" idx="12"/>
          </p:nvPr>
        </p:nvSpPr>
        <p:spPr/>
        <p:txBody>
          <a:bodyPr/>
          <a:lstStyle/>
          <a:p>
            <a:fld id="{E4F1F5CA-B624-419A-ABFE-791CE4916719}" type="slidenum">
              <a:rPr lang="en-KE" smtClean="0"/>
              <a:t>‹#›</a:t>
            </a:fld>
            <a:endParaRPr lang="en-KE"/>
          </a:p>
        </p:txBody>
      </p:sp>
    </p:spTree>
    <p:extLst>
      <p:ext uri="{BB962C8B-B14F-4D97-AF65-F5344CB8AC3E}">
        <p14:creationId xmlns:p14="http://schemas.microsoft.com/office/powerpoint/2010/main" val="39656446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B397A0B-70F2-4483-BC16-D70C7C06F81A}" type="datetimeFigureOut">
              <a:rPr lang="en-KE" smtClean="0"/>
              <a:t>24/10/2021</a:t>
            </a:fld>
            <a:endParaRPr lang="en-KE"/>
          </a:p>
        </p:txBody>
      </p:sp>
      <p:sp>
        <p:nvSpPr>
          <p:cNvPr id="5" name="Footer Placeholder 4"/>
          <p:cNvSpPr>
            <a:spLocks noGrp="1"/>
          </p:cNvSpPr>
          <p:nvPr>
            <p:ph type="ftr" sz="quarter" idx="11"/>
          </p:nvPr>
        </p:nvSpPr>
        <p:spPr/>
        <p:txBody>
          <a:bodyPr/>
          <a:lstStyle/>
          <a:p>
            <a:endParaRPr lang="en-KE"/>
          </a:p>
        </p:txBody>
      </p:sp>
      <p:sp>
        <p:nvSpPr>
          <p:cNvPr id="6" name="Slide Number Placeholder 5"/>
          <p:cNvSpPr>
            <a:spLocks noGrp="1"/>
          </p:cNvSpPr>
          <p:nvPr>
            <p:ph type="sldNum" sz="quarter" idx="12"/>
          </p:nvPr>
        </p:nvSpPr>
        <p:spPr/>
        <p:txBody>
          <a:bodyPr/>
          <a:lstStyle/>
          <a:p>
            <a:fld id="{E4F1F5CA-B624-419A-ABFE-791CE4916719}" type="slidenum">
              <a:rPr lang="en-KE" smtClean="0"/>
              <a:t>‹#›</a:t>
            </a:fld>
            <a:endParaRPr lang="en-KE"/>
          </a:p>
        </p:txBody>
      </p:sp>
    </p:spTree>
    <p:extLst>
      <p:ext uri="{BB962C8B-B14F-4D97-AF65-F5344CB8AC3E}">
        <p14:creationId xmlns:p14="http://schemas.microsoft.com/office/powerpoint/2010/main" val="28943092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CB397A0B-70F2-4483-BC16-D70C7C06F81A}" type="datetimeFigureOut">
              <a:rPr lang="en-KE" smtClean="0"/>
              <a:t>24/10/2021</a:t>
            </a:fld>
            <a:endParaRPr lang="en-KE"/>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KE"/>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E4F1F5CA-B624-419A-ABFE-791CE4916719}" type="slidenum">
              <a:rPr lang="en-KE" smtClean="0"/>
              <a:t>‹#›</a:t>
            </a:fld>
            <a:endParaRPr lang="en-KE"/>
          </a:p>
        </p:txBody>
      </p:sp>
    </p:spTree>
    <p:extLst>
      <p:ext uri="{BB962C8B-B14F-4D97-AF65-F5344CB8AC3E}">
        <p14:creationId xmlns:p14="http://schemas.microsoft.com/office/powerpoint/2010/main" val="2027480797"/>
      </p:ext>
    </p:extLst>
  </p:cSld>
  <p:clrMap bg1="lt1" tx1="dk1" bg2="lt2" tx2="dk2" accent1="accent1" accent2="accent2" accent3="accent3" accent4="accent4" accent5="accent5" accent6="accent6" hlink="hlink" folHlink="folHlink"/>
  <p:sldLayoutIdLst>
    <p:sldLayoutId id="2147483820" r:id="rId1"/>
    <p:sldLayoutId id="2147483821" r:id="rId2"/>
    <p:sldLayoutId id="2147483822" r:id="rId3"/>
    <p:sldLayoutId id="2147483823" r:id="rId4"/>
    <p:sldLayoutId id="2147483824" r:id="rId5"/>
    <p:sldLayoutId id="2147483825" r:id="rId6"/>
    <p:sldLayoutId id="2147483826" r:id="rId7"/>
    <p:sldLayoutId id="2147483827" r:id="rId8"/>
    <p:sldLayoutId id="2147483828" r:id="rId9"/>
    <p:sldLayoutId id="2147483829" r:id="rId10"/>
    <p:sldLayoutId id="2147483830" r:id="rId11"/>
    <p:sldLayoutId id="2147483831" r:id="rId12"/>
    <p:sldLayoutId id="2147483832" r:id="rId13"/>
    <p:sldLayoutId id="2147483833" r:id="rId14"/>
    <p:sldLayoutId id="2147483834" r:id="rId15"/>
    <p:sldLayoutId id="2147483835" r:id="rId16"/>
    <p:sldLayoutId id="2147483836" r:id="rId17"/>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www.apa.org/helpcenter/understanding-psychotherapy.aspx"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FDA30F-C606-4512-B6EA-7001FF389C4C}"/>
              </a:ext>
            </a:extLst>
          </p:cNvPr>
          <p:cNvSpPr>
            <a:spLocks noGrp="1"/>
          </p:cNvSpPr>
          <p:nvPr>
            <p:ph type="title"/>
          </p:nvPr>
        </p:nvSpPr>
        <p:spPr/>
        <p:txBody>
          <a:bodyPr>
            <a:normAutofit/>
          </a:bodyPr>
          <a:lstStyle/>
          <a:p>
            <a:r>
              <a:rPr lang="en-US" sz="4400" dirty="0">
                <a:solidFill>
                  <a:srgbClr val="1D1D1D"/>
                </a:solidFill>
                <a:latin typeface="Times New Roman" panose="02020603050405020304" pitchFamily="18" charset="0"/>
                <a:ea typeface="Times New Roman" panose="02020603050405020304" pitchFamily="18" charset="0"/>
                <a:cs typeface="Times New Roman" panose="02020603050405020304" pitchFamily="18" charset="0"/>
              </a:rPr>
              <a:t>THERAPY </a:t>
            </a:r>
            <a:br>
              <a:rPr lang="en-KE" dirty="0">
                <a:latin typeface="Calibri" panose="020F0502020204030204" pitchFamily="34" charset="0"/>
                <a:ea typeface="Calibri" panose="020F0502020204030204" pitchFamily="34" charset="0"/>
                <a:cs typeface="Times New Roman" panose="02020603050405020304" pitchFamily="18" charset="0"/>
              </a:rPr>
            </a:br>
            <a:endParaRPr lang="en-KE" dirty="0"/>
          </a:p>
        </p:txBody>
      </p:sp>
      <p:sp>
        <p:nvSpPr>
          <p:cNvPr id="3" name="Content Placeholder 2">
            <a:extLst>
              <a:ext uri="{FF2B5EF4-FFF2-40B4-BE49-F238E27FC236}">
                <a16:creationId xmlns:a16="http://schemas.microsoft.com/office/drawing/2014/main" id="{04ADE004-8B58-4497-926F-C92E0758CDAB}"/>
              </a:ext>
            </a:extLst>
          </p:cNvPr>
          <p:cNvSpPr>
            <a:spLocks noGrp="1"/>
          </p:cNvSpPr>
          <p:nvPr>
            <p:ph idx="1"/>
          </p:nvPr>
        </p:nvSpPr>
        <p:spPr>
          <a:xfrm>
            <a:off x="2890684" y="2666999"/>
            <a:ext cx="8612339" cy="3124201"/>
          </a:xfrm>
        </p:spPr>
        <p:txBody>
          <a:bodyPr/>
          <a:lstStyle/>
          <a:p>
            <a:pPr marL="0" indent="0" algn="r">
              <a:lnSpc>
                <a:spcPct val="107000"/>
              </a:lnSpc>
              <a:spcAft>
                <a:spcPts val="800"/>
              </a:spcAft>
              <a:buNone/>
            </a:pPr>
            <a:r>
              <a:rPr lang="en-US" sz="3200" dirty="0">
                <a:solidFill>
                  <a:srgbClr val="1D1D1D"/>
                </a:solidFill>
                <a:latin typeface="Helvetica" panose="020B0604020202020204" pitchFamily="34" charset="0"/>
                <a:ea typeface="Times New Roman" panose="02020603050405020304" pitchFamily="18" charset="0"/>
                <a:cs typeface="Times New Roman" panose="02020603050405020304" pitchFamily="18" charset="0"/>
              </a:rPr>
              <a:t>Student Name</a:t>
            </a:r>
            <a:endParaRPr lang="en-KE" sz="3200" dirty="0">
              <a:latin typeface="Calibri" panose="020F0502020204030204" pitchFamily="34" charset="0"/>
              <a:ea typeface="Calibri" panose="020F0502020204030204" pitchFamily="34" charset="0"/>
              <a:cs typeface="Times New Roman" panose="02020603050405020304" pitchFamily="18" charset="0"/>
            </a:endParaRPr>
          </a:p>
          <a:p>
            <a:pPr marL="0" indent="0" algn="r">
              <a:lnSpc>
                <a:spcPct val="107000"/>
              </a:lnSpc>
              <a:spcAft>
                <a:spcPts val="800"/>
              </a:spcAft>
              <a:buNone/>
            </a:pPr>
            <a:r>
              <a:rPr lang="en-US" sz="3200" dirty="0">
                <a:solidFill>
                  <a:srgbClr val="1D1D1D"/>
                </a:solidFill>
                <a:latin typeface="Helvetica" panose="020B0604020202020204" pitchFamily="34" charset="0"/>
                <a:ea typeface="Times New Roman" panose="02020603050405020304" pitchFamily="18" charset="0"/>
                <a:cs typeface="Times New Roman" panose="02020603050405020304" pitchFamily="18" charset="0"/>
              </a:rPr>
              <a:t>Institution Affiliations </a:t>
            </a:r>
            <a:endParaRPr lang="en-KE" sz="3200" dirty="0">
              <a:latin typeface="Calibri" panose="020F0502020204030204" pitchFamily="34" charset="0"/>
              <a:ea typeface="Calibri" panose="020F0502020204030204" pitchFamily="34" charset="0"/>
              <a:cs typeface="Times New Roman" panose="02020603050405020304" pitchFamily="18" charset="0"/>
            </a:endParaRPr>
          </a:p>
          <a:p>
            <a:pPr marL="0" indent="0" algn="r">
              <a:lnSpc>
                <a:spcPct val="107000"/>
              </a:lnSpc>
              <a:spcAft>
                <a:spcPts val="800"/>
              </a:spcAft>
              <a:buNone/>
            </a:pPr>
            <a:r>
              <a:rPr lang="en-US" sz="3200" dirty="0">
                <a:solidFill>
                  <a:srgbClr val="1D1D1D"/>
                </a:solidFill>
                <a:latin typeface="Helvetica" panose="020B0604020202020204" pitchFamily="34" charset="0"/>
                <a:ea typeface="Times New Roman" panose="02020603050405020304" pitchFamily="18" charset="0"/>
                <a:cs typeface="Times New Roman" panose="02020603050405020304" pitchFamily="18" charset="0"/>
              </a:rPr>
              <a:t>Date </a:t>
            </a:r>
            <a:endParaRPr lang="en-KE" sz="3200" dirty="0">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KE" dirty="0"/>
          </a:p>
        </p:txBody>
      </p:sp>
      <p:pic>
        <p:nvPicPr>
          <p:cNvPr id="5" name="Picture 4">
            <a:extLst>
              <a:ext uri="{FF2B5EF4-FFF2-40B4-BE49-F238E27FC236}">
                <a16:creationId xmlns:a16="http://schemas.microsoft.com/office/drawing/2014/main" id="{FB4ACE0A-29BE-4106-A633-0217656930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84311" y="2144378"/>
            <a:ext cx="5853191" cy="3511915"/>
          </a:xfrm>
          <a:prstGeom prst="rect">
            <a:avLst/>
          </a:prstGeom>
        </p:spPr>
      </p:pic>
    </p:spTree>
    <p:extLst>
      <p:ext uri="{BB962C8B-B14F-4D97-AF65-F5344CB8AC3E}">
        <p14:creationId xmlns:p14="http://schemas.microsoft.com/office/powerpoint/2010/main" val="20311258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CBA9E8-BF8A-42F1-A3E5-81C0FBEEC208}"/>
              </a:ext>
            </a:extLst>
          </p:cNvPr>
          <p:cNvSpPr>
            <a:spLocks noGrp="1"/>
          </p:cNvSpPr>
          <p:nvPr>
            <p:ph type="title"/>
          </p:nvPr>
        </p:nvSpPr>
        <p:spPr>
          <a:xfrm>
            <a:off x="1484311" y="309717"/>
            <a:ext cx="10018713" cy="1047136"/>
          </a:xfrm>
        </p:spPr>
        <p:txBody>
          <a:bodyPr/>
          <a:lstStyle/>
          <a:p>
            <a:r>
              <a:rPr lang="en-US" b="1" dirty="0">
                <a:solidFill>
                  <a:srgbClr val="1D1D1D"/>
                </a:solidFill>
                <a:latin typeface="Times New Roman" panose="02020603050405020304" pitchFamily="18" charset="0"/>
                <a:cs typeface="Times New Roman" panose="02020603050405020304" pitchFamily="18" charset="0"/>
              </a:rPr>
              <a:t>CHOSING YOUR PSYCHOTHERAPIST</a:t>
            </a:r>
            <a:endParaRPr lang="en-KE"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B187A28E-F92D-46FE-B6B5-BE77DA8C33EF}"/>
              </a:ext>
            </a:extLst>
          </p:cNvPr>
          <p:cNvSpPr>
            <a:spLocks noGrp="1"/>
          </p:cNvSpPr>
          <p:nvPr>
            <p:ph idx="1"/>
          </p:nvPr>
        </p:nvSpPr>
        <p:spPr>
          <a:xfrm>
            <a:off x="3523784" y="1120877"/>
            <a:ext cx="8883677" cy="5427406"/>
          </a:xfrm>
        </p:spPr>
        <p:txBody>
          <a:bodyPr>
            <a:normAutofit/>
          </a:bodyPr>
          <a:lstStyle/>
          <a:p>
            <a:pPr marL="0" lvl="0" indent="0">
              <a:lnSpc>
                <a:spcPct val="107000"/>
              </a:lnSpc>
              <a:buNone/>
            </a:pPr>
            <a:r>
              <a:rPr lang="en-US" dirty="0">
                <a:solidFill>
                  <a:srgbClr val="1D1D1D"/>
                </a:solidFill>
                <a:latin typeface="Times New Roman" panose="02020603050405020304" pitchFamily="18" charset="0"/>
                <a:ea typeface="Times New Roman" panose="02020603050405020304" pitchFamily="18" charset="0"/>
                <a:cs typeface="Times New Roman" panose="02020603050405020304" pitchFamily="18" charset="0"/>
              </a:rPr>
              <a:t>Chapter 6 of the book talks about therapy for psychological disorders </a:t>
            </a:r>
          </a:p>
          <a:p>
            <a:pPr marL="0" indent="0">
              <a:lnSpc>
                <a:spcPct val="107000"/>
              </a:lnSpc>
              <a:buNone/>
            </a:pPr>
            <a:r>
              <a:rPr lang="en-US" dirty="0">
                <a:solidFill>
                  <a:srgbClr val="1D1D1D"/>
                </a:solidFill>
                <a:latin typeface="Times New Roman" panose="02020603050405020304" pitchFamily="18" charset="0"/>
                <a:ea typeface="Times New Roman" panose="02020603050405020304" pitchFamily="18" charset="0"/>
                <a:cs typeface="Times New Roman" panose="02020603050405020304" pitchFamily="18" charset="0"/>
              </a:rPr>
              <a:t>In this chapter, the presentation will focus on how to choose a psychotherapist and the best method for therapy. </a:t>
            </a:r>
          </a:p>
          <a:p>
            <a:pPr marL="0" indent="0">
              <a:lnSpc>
                <a:spcPct val="107000"/>
              </a:lnSpc>
              <a:buNone/>
            </a:pPr>
            <a:r>
              <a:rPr lang="en-US" dirty="0">
                <a:solidFill>
                  <a:srgbClr val="1D1D1D"/>
                </a:solidFill>
                <a:latin typeface="Times New Roman" panose="02020603050405020304" pitchFamily="18" charset="0"/>
                <a:ea typeface="Times New Roman" panose="02020603050405020304" pitchFamily="18" charset="0"/>
                <a:cs typeface="Times New Roman" panose="02020603050405020304" pitchFamily="18" charset="0"/>
              </a:rPr>
              <a:t> Smith and Glass (1977) used a Meta-analysis research study to determine the most effective way of dealing with mental illness. </a:t>
            </a:r>
            <a:endParaRPr lang="en-KE" dirty="0">
              <a:latin typeface="Times New Roman" panose="02020603050405020304" pitchFamily="18" charset="0"/>
              <a:ea typeface="Calibri" panose="020F0502020204030204" pitchFamily="34" charset="0"/>
              <a:cs typeface="Times New Roman" panose="02020603050405020304" pitchFamily="18" charset="0"/>
            </a:endParaRPr>
          </a:p>
          <a:p>
            <a:pPr marL="0" lvl="0" indent="0">
              <a:lnSpc>
                <a:spcPct val="107000"/>
              </a:lnSpc>
              <a:buNone/>
            </a:pPr>
            <a:r>
              <a:rPr lang="en-US" dirty="0">
                <a:solidFill>
                  <a:srgbClr val="1D1D1D"/>
                </a:solidFill>
                <a:latin typeface="Times New Roman" panose="02020603050405020304" pitchFamily="18" charset="0"/>
                <a:ea typeface="Times New Roman" panose="02020603050405020304" pitchFamily="18" charset="0"/>
                <a:cs typeface="Times New Roman" panose="02020603050405020304" pitchFamily="18" charset="0"/>
              </a:rPr>
              <a:t>Psychotherapy is the treatment of mental illnesses such as anxiety, mood disorders, personality disorders, and schizophrenia (APA, 2016)</a:t>
            </a:r>
            <a:endParaRPr lang="en-KE" dirty="0">
              <a:latin typeface="Times New Roman" panose="02020603050405020304" pitchFamily="18" charset="0"/>
              <a:ea typeface="Times New Roman" panose="02020603050405020304" pitchFamily="18" charset="0"/>
              <a:cs typeface="Times New Roman" panose="02020603050405020304" pitchFamily="18" charset="0"/>
            </a:endParaRPr>
          </a:p>
          <a:p>
            <a:pPr marL="0" lvl="0" indent="0">
              <a:lnSpc>
                <a:spcPct val="107000"/>
              </a:lnSpc>
              <a:buNone/>
            </a:pPr>
            <a:r>
              <a:rPr lang="en-US" dirty="0">
                <a:solidFill>
                  <a:srgbClr val="1D1D1D"/>
                </a:solidFill>
                <a:latin typeface="Times New Roman" panose="02020603050405020304" pitchFamily="18" charset="0"/>
                <a:ea typeface="Times New Roman" panose="02020603050405020304" pitchFamily="18" charset="0"/>
                <a:cs typeface="Times New Roman" panose="02020603050405020304" pitchFamily="18" charset="0"/>
              </a:rPr>
              <a:t>Mental problems can be treated through</a:t>
            </a:r>
            <a:r>
              <a:rPr lang="en-US" dirty="0">
                <a:latin typeface="Times New Roman" panose="02020603050405020304" pitchFamily="18" charset="0"/>
                <a:ea typeface="Times New Roman" panose="02020603050405020304" pitchFamily="18" charset="0"/>
                <a:cs typeface="Times New Roman" panose="02020603050405020304" pitchFamily="18" charset="0"/>
              </a:rPr>
              <a:t> </a:t>
            </a:r>
            <a:r>
              <a:rPr lang="en-US" dirty="0">
                <a:solidFill>
                  <a:srgbClr val="1D1D1D"/>
                </a:solidFill>
                <a:latin typeface="Times New Roman" panose="02020603050405020304" pitchFamily="18" charset="0"/>
                <a:ea typeface="Times New Roman" panose="02020603050405020304" pitchFamily="18" charset="0"/>
                <a:cs typeface="Times New Roman" panose="02020603050405020304" pitchFamily="18" charset="0"/>
              </a:rPr>
              <a:t>Systematic Desensitization, Humanistic therapy, Cognitive therapy, Cognitive-behavioral therapy, and Psychodynamic therapy </a:t>
            </a:r>
            <a:endParaRPr lang="en-KE" dirty="0">
              <a:latin typeface="Times New Roman" panose="02020603050405020304" pitchFamily="18" charset="0"/>
              <a:ea typeface="Calibri" panose="020F0502020204030204" pitchFamily="34" charset="0"/>
              <a:cs typeface="Times New Roman" panose="02020603050405020304" pitchFamily="18" charset="0"/>
            </a:endParaRPr>
          </a:p>
          <a:p>
            <a:endParaRPr lang="en-KE" dirty="0">
              <a:latin typeface="Times New Roman" panose="02020603050405020304" pitchFamily="18" charset="0"/>
              <a:cs typeface="Times New Roman" panose="02020603050405020304" pitchFamily="18" charset="0"/>
            </a:endParaRPr>
          </a:p>
        </p:txBody>
      </p:sp>
      <p:pic>
        <p:nvPicPr>
          <p:cNvPr id="7" name="Picture 6">
            <a:extLst>
              <a:ext uri="{FF2B5EF4-FFF2-40B4-BE49-F238E27FC236}">
                <a16:creationId xmlns:a16="http://schemas.microsoft.com/office/drawing/2014/main" id="{CEDBEB02-53D2-43D2-B886-5F4CCB7BF63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1338" y="1141411"/>
            <a:ext cx="4108934" cy="5131151"/>
          </a:xfrm>
          <a:prstGeom prst="rect">
            <a:avLst/>
          </a:prstGeom>
        </p:spPr>
      </p:pic>
    </p:spTree>
    <p:extLst>
      <p:ext uri="{BB962C8B-B14F-4D97-AF65-F5344CB8AC3E}">
        <p14:creationId xmlns:p14="http://schemas.microsoft.com/office/powerpoint/2010/main" val="7264440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FF810-B0C9-4271-A9F5-ED6CC6E523B8}"/>
              </a:ext>
            </a:extLst>
          </p:cNvPr>
          <p:cNvSpPr>
            <a:spLocks noGrp="1"/>
          </p:cNvSpPr>
          <p:nvPr>
            <p:ph type="title"/>
          </p:nvPr>
        </p:nvSpPr>
        <p:spPr>
          <a:xfrm>
            <a:off x="1484311" y="398206"/>
            <a:ext cx="10018713" cy="1106129"/>
          </a:xfrm>
        </p:spPr>
        <p:txBody>
          <a:bodyPr/>
          <a:lstStyle/>
          <a:p>
            <a:r>
              <a:rPr lang="en-US" b="1" dirty="0">
                <a:solidFill>
                  <a:srgbClr val="1D1D1D"/>
                </a:solidFill>
                <a:latin typeface="Times New Roman" panose="02020603050405020304" pitchFamily="18" charset="0"/>
                <a:ea typeface="Times New Roman" panose="02020603050405020304" pitchFamily="18" charset="0"/>
                <a:cs typeface="Times New Roman" panose="02020603050405020304" pitchFamily="18" charset="0"/>
              </a:rPr>
              <a:t>BACKGROUND INFORMATION </a:t>
            </a:r>
            <a:endParaRPr lang="en-KE"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F69FE81E-0DA6-4B1E-BF46-B428A9BDCECC}"/>
              </a:ext>
            </a:extLst>
          </p:cNvPr>
          <p:cNvSpPr>
            <a:spLocks noGrp="1"/>
          </p:cNvSpPr>
          <p:nvPr>
            <p:ph idx="1"/>
          </p:nvPr>
        </p:nvSpPr>
        <p:spPr>
          <a:xfrm>
            <a:off x="1484310" y="1607574"/>
            <a:ext cx="10373393" cy="4852219"/>
          </a:xfrm>
        </p:spPr>
        <p:txBody>
          <a:bodyPr>
            <a:normAutofit/>
          </a:bodyPr>
          <a:lstStyle/>
          <a:p>
            <a:pPr lvl="0">
              <a:lnSpc>
                <a:spcPct val="107000"/>
              </a:lnSpc>
              <a:buFont typeface="Helvetica" panose="020B0604020202020204" pitchFamily="34" charset="0"/>
              <a:buChar char="-"/>
            </a:pPr>
            <a:r>
              <a:rPr lang="en-US" dirty="0">
                <a:solidFill>
                  <a:srgbClr val="1D1D1D"/>
                </a:solidFill>
                <a:latin typeface="Times New Roman" panose="02020603050405020304" pitchFamily="18" charset="0"/>
                <a:ea typeface="Times New Roman" panose="02020603050405020304" pitchFamily="18" charset="0"/>
                <a:cs typeface="Times New Roman" panose="02020603050405020304" pitchFamily="18" charset="0"/>
              </a:rPr>
              <a:t>Everyone encounters problems in life. These problems may lead to mental illness</a:t>
            </a:r>
            <a:endParaRPr lang="en-KE" dirty="0">
              <a:latin typeface="Times New Roman" panose="02020603050405020304" pitchFamily="18" charset="0"/>
              <a:ea typeface="Times New Roman" panose="02020603050405020304" pitchFamily="18" charset="0"/>
              <a:cs typeface="Times New Roman" panose="02020603050405020304" pitchFamily="18" charset="0"/>
            </a:endParaRPr>
          </a:p>
          <a:p>
            <a:pPr lvl="0">
              <a:lnSpc>
                <a:spcPct val="107000"/>
              </a:lnSpc>
              <a:buFont typeface="Helvetica" panose="020B0604020202020204" pitchFamily="34" charset="0"/>
              <a:buChar char="-"/>
            </a:pPr>
            <a:r>
              <a:rPr lang="en-US" dirty="0">
                <a:solidFill>
                  <a:srgbClr val="1D1D1D"/>
                </a:solidFill>
                <a:latin typeface="Times New Roman" panose="02020603050405020304" pitchFamily="18" charset="0"/>
                <a:ea typeface="Times New Roman" panose="02020603050405020304" pitchFamily="18" charset="0"/>
                <a:cs typeface="Times New Roman" panose="02020603050405020304" pitchFamily="18" charset="0"/>
              </a:rPr>
              <a:t>The mentally ill require psychotherapy treatment to recover.</a:t>
            </a:r>
            <a:endParaRPr lang="en-KE" dirty="0">
              <a:latin typeface="Times New Roman" panose="02020603050405020304" pitchFamily="18" charset="0"/>
              <a:ea typeface="Times New Roman" panose="02020603050405020304" pitchFamily="18" charset="0"/>
              <a:cs typeface="Times New Roman" panose="02020603050405020304" pitchFamily="18" charset="0"/>
            </a:endParaRPr>
          </a:p>
          <a:p>
            <a:pPr lvl="0">
              <a:lnSpc>
                <a:spcPct val="107000"/>
              </a:lnSpc>
              <a:buFont typeface="Helvetica" panose="020B0604020202020204" pitchFamily="34" charset="0"/>
              <a:buChar char="-"/>
            </a:pPr>
            <a:r>
              <a:rPr lang="en-US" dirty="0">
                <a:solidFill>
                  <a:srgbClr val="1D1D1D"/>
                </a:solidFill>
                <a:latin typeface="Times New Roman" panose="02020603050405020304" pitchFamily="18" charset="0"/>
                <a:ea typeface="Times New Roman" panose="02020603050405020304" pitchFamily="18" charset="0"/>
                <a:cs typeface="Times New Roman" panose="02020603050405020304" pitchFamily="18" charset="0"/>
              </a:rPr>
              <a:t>It is good to seek psychotherapy before things escalate to mental illnesses </a:t>
            </a:r>
            <a:endParaRPr lang="en-KE" dirty="0">
              <a:latin typeface="Times New Roman" panose="02020603050405020304" pitchFamily="18" charset="0"/>
              <a:ea typeface="Times New Roman" panose="02020603050405020304" pitchFamily="18" charset="0"/>
              <a:cs typeface="Times New Roman" panose="02020603050405020304" pitchFamily="18" charset="0"/>
            </a:endParaRPr>
          </a:p>
          <a:p>
            <a:pPr lvl="0">
              <a:lnSpc>
                <a:spcPct val="107000"/>
              </a:lnSpc>
              <a:spcAft>
                <a:spcPts val="800"/>
              </a:spcAft>
              <a:buFont typeface="Helvetica" panose="020B0604020202020204" pitchFamily="34" charset="0"/>
              <a:buChar char="-"/>
            </a:pPr>
            <a:r>
              <a:rPr lang="en-US" dirty="0">
                <a:solidFill>
                  <a:srgbClr val="1D1D1D"/>
                </a:solidFill>
                <a:latin typeface="Times New Roman" panose="02020603050405020304" pitchFamily="18" charset="0"/>
                <a:ea typeface="Times New Roman" panose="02020603050405020304" pitchFamily="18" charset="0"/>
                <a:cs typeface="Times New Roman" panose="02020603050405020304" pitchFamily="18" charset="0"/>
              </a:rPr>
              <a:t>Therefore, psychotherapy is not only for the sick but for anyone experiencing life problems.  </a:t>
            </a:r>
            <a:endParaRPr lang="en-KE" dirty="0">
              <a:latin typeface="Times New Roman" panose="02020603050405020304" pitchFamily="18" charset="0"/>
              <a:ea typeface="Times New Roman" panose="02020603050405020304" pitchFamily="18" charset="0"/>
              <a:cs typeface="Times New Roman" panose="02020603050405020304" pitchFamily="18" charset="0"/>
            </a:endParaRPr>
          </a:p>
          <a:p>
            <a:pPr marL="0" indent="0">
              <a:lnSpc>
                <a:spcPct val="107000"/>
              </a:lnSpc>
              <a:spcAft>
                <a:spcPts val="800"/>
              </a:spcAft>
              <a:buNone/>
            </a:pPr>
            <a:r>
              <a:rPr lang="en-US" dirty="0">
                <a:solidFill>
                  <a:srgbClr val="1D1D1D"/>
                </a:solidFill>
                <a:latin typeface="Times New Roman" panose="02020603050405020304" pitchFamily="18" charset="0"/>
                <a:ea typeface="Times New Roman" panose="02020603050405020304" pitchFamily="18" charset="0"/>
                <a:cs typeface="Times New Roman" panose="02020603050405020304" pitchFamily="18" charset="0"/>
              </a:rPr>
              <a:t>Since it is difficult to choose the right therapy for mental illness, Smith and Glass (1977) conducted a meta-analysis on the effects of counseling and psychotherapy to determine the effectiveness of the different forms of therapy. </a:t>
            </a:r>
            <a:endParaRPr lang="en-KE" dirty="0">
              <a:latin typeface="Times New Roman" panose="02020603050405020304" pitchFamily="18" charset="0"/>
              <a:ea typeface="Calibri" panose="020F0502020204030204" pitchFamily="34" charset="0"/>
              <a:cs typeface="Times New Roman" panose="02020603050405020304" pitchFamily="18" charset="0"/>
            </a:endParaRPr>
          </a:p>
          <a:p>
            <a:endParaRPr lang="en-K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943987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539AC3-F74F-43C4-9AA2-6DA41FDC6867}"/>
              </a:ext>
            </a:extLst>
          </p:cNvPr>
          <p:cNvSpPr>
            <a:spLocks noGrp="1"/>
          </p:cNvSpPr>
          <p:nvPr>
            <p:ph type="title"/>
          </p:nvPr>
        </p:nvSpPr>
        <p:spPr>
          <a:xfrm>
            <a:off x="1484311" y="250724"/>
            <a:ext cx="10018713" cy="988141"/>
          </a:xfrm>
        </p:spPr>
        <p:txBody>
          <a:bodyPr/>
          <a:lstStyle/>
          <a:p>
            <a:r>
              <a:rPr lang="en-US" b="1" dirty="0">
                <a:solidFill>
                  <a:srgbClr val="1D1D1D"/>
                </a:solidFill>
                <a:latin typeface="Times New Roman" panose="02020603050405020304" pitchFamily="18" charset="0"/>
                <a:ea typeface="Times New Roman" panose="02020603050405020304" pitchFamily="18" charset="0"/>
                <a:cs typeface="Times New Roman" panose="02020603050405020304" pitchFamily="18" charset="0"/>
              </a:rPr>
              <a:t>METHODOLOGY </a:t>
            </a:r>
            <a:endParaRPr lang="en-KE"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4E1EEB29-E828-46B1-BBD3-7470D2C6E5B9}"/>
              </a:ext>
            </a:extLst>
          </p:cNvPr>
          <p:cNvSpPr>
            <a:spLocks noGrp="1"/>
          </p:cNvSpPr>
          <p:nvPr>
            <p:ph idx="1"/>
          </p:nvPr>
        </p:nvSpPr>
        <p:spPr>
          <a:xfrm>
            <a:off x="1484310" y="1238865"/>
            <a:ext cx="10425192" cy="5368411"/>
          </a:xfrm>
        </p:spPr>
        <p:txBody>
          <a:bodyPr>
            <a:normAutofit lnSpcReduction="10000"/>
          </a:bodyPr>
          <a:lstStyle/>
          <a:p>
            <a:pPr marL="0" lvl="0" indent="0">
              <a:lnSpc>
                <a:spcPct val="107000"/>
              </a:lnSpc>
              <a:buNone/>
            </a:pPr>
            <a:r>
              <a:rPr lang="en-US" sz="2800" dirty="0">
                <a:solidFill>
                  <a:srgbClr val="1D1D1D"/>
                </a:solidFill>
                <a:latin typeface="Times New Roman" panose="02020603050405020304" pitchFamily="18" charset="0"/>
                <a:ea typeface="Times New Roman" panose="02020603050405020304" pitchFamily="18" charset="0"/>
                <a:cs typeface="Times New Roman" panose="02020603050405020304" pitchFamily="18" charset="0"/>
              </a:rPr>
              <a:t>The study involved 375 studies from 1000 different sources including magazines, journals, and books. Different research methods with variations in counselling and psychotherapy effects </a:t>
            </a:r>
            <a:endParaRPr lang="en-KE" sz="2800" dirty="0">
              <a:latin typeface="Times New Roman" panose="02020603050405020304" pitchFamily="18" charset="0"/>
              <a:ea typeface="Times New Roman" panose="02020603050405020304" pitchFamily="18" charset="0"/>
              <a:cs typeface="Times New Roman" panose="02020603050405020304" pitchFamily="18" charset="0"/>
            </a:endParaRPr>
          </a:p>
          <a:p>
            <a:pPr marL="0" lvl="0" indent="0">
              <a:lnSpc>
                <a:spcPct val="107000"/>
              </a:lnSpc>
              <a:buNone/>
            </a:pPr>
            <a:r>
              <a:rPr lang="en-US" sz="2800" dirty="0">
                <a:solidFill>
                  <a:srgbClr val="1D1D1D"/>
                </a:solidFill>
                <a:latin typeface="Times New Roman" panose="02020603050405020304" pitchFamily="18" charset="0"/>
                <a:ea typeface="Times New Roman" panose="02020603050405020304" pitchFamily="18" charset="0"/>
                <a:cs typeface="Times New Roman" panose="02020603050405020304" pitchFamily="18" charset="0"/>
              </a:rPr>
              <a:t>Each study examined at least one method of psychotherapy withing a group who received therapy and a controlled group who did not receive treatment. </a:t>
            </a:r>
            <a:endParaRPr lang="en-KE" sz="2800" dirty="0">
              <a:latin typeface="Times New Roman" panose="02020603050405020304" pitchFamily="18" charset="0"/>
              <a:ea typeface="Times New Roman" panose="02020603050405020304" pitchFamily="18" charset="0"/>
              <a:cs typeface="Times New Roman" panose="02020603050405020304" pitchFamily="18" charset="0"/>
            </a:endParaRPr>
          </a:p>
          <a:p>
            <a:pPr marL="0" lvl="0" indent="0">
              <a:lnSpc>
                <a:spcPct val="107000"/>
              </a:lnSpc>
              <a:buNone/>
            </a:pPr>
            <a:r>
              <a:rPr lang="en-US" sz="2800" dirty="0">
                <a:solidFill>
                  <a:srgbClr val="1D1D1D"/>
                </a:solidFill>
                <a:latin typeface="Times New Roman" panose="02020603050405020304" pitchFamily="18" charset="0"/>
                <a:ea typeface="Times New Roman" panose="02020603050405020304" pitchFamily="18" charset="0"/>
                <a:cs typeface="Times New Roman" panose="02020603050405020304" pitchFamily="18" charset="0"/>
              </a:rPr>
              <a:t>The meta-analysis was as follows</a:t>
            </a:r>
          </a:p>
          <a:p>
            <a:r>
              <a:rPr lang="en-US" dirty="0">
                <a:latin typeface="Times New Roman" panose="02020603050405020304" pitchFamily="18" charset="0"/>
                <a:cs typeface="Times New Roman" panose="02020603050405020304" pitchFamily="18" charset="0"/>
              </a:rPr>
              <a:t>833 sample size</a:t>
            </a:r>
          </a:p>
          <a:p>
            <a:r>
              <a:rPr lang="en-US" dirty="0">
                <a:latin typeface="Times New Roman" panose="02020603050405020304" pitchFamily="18" charset="0"/>
                <a:cs typeface="Times New Roman" panose="02020603050405020304" pitchFamily="18" charset="0"/>
              </a:rPr>
              <a:t>25000 combined participants</a:t>
            </a:r>
          </a:p>
          <a:p>
            <a:r>
              <a:rPr lang="en-US" dirty="0">
                <a:latin typeface="Times New Roman" panose="02020603050405020304" pitchFamily="18" charset="0"/>
                <a:cs typeface="Times New Roman" panose="02020603050405020304" pitchFamily="18" charset="0"/>
              </a:rPr>
              <a:t>Participants average age of 22 years</a:t>
            </a:r>
          </a:p>
          <a:p>
            <a:r>
              <a:rPr lang="en-US" dirty="0">
                <a:latin typeface="Times New Roman" panose="02020603050405020304" pitchFamily="18" charset="0"/>
                <a:cs typeface="Times New Roman" panose="02020603050405020304" pitchFamily="18" charset="0"/>
              </a:rPr>
              <a:t>Daily therapy session for 17 hours</a:t>
            </a:r>
          </a:p>
          <a:p>
            <a:endParaRPr lang="en-K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341780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8A3EFE-011B-48FF-8EEB-B4995403AD64}"/>
              </a:ext>
            </a:extLst>
          </p:cNvPr>
          <p:cNvSpPr>
            <a:spLocks noGrp="1"/>
          </p:cNvSpPr>
          <p:nvPr>
            <p:ph type="title"/>
          </p:nvPr>
        </p:nvSpPr>
        <p:spPr>
          <a:xfrm>
            <a:off x="1484311" y="141891"/>
            <a:ext cx="10018713" cy="1096504"/>
          </a:xfrm>
        </p:spPr>
        <p:txBody>
          <a:bodyPr/>
          <a:lstStyle/>
          <a:p>
            <a:r>
              <a:rPr lang="en-US" b="1" dirty="0">
                <a:solidFill>
                  <a:srgbClr val="1D1D1D"/>
                </a:solidFill>
                <a:latin typeface="Times New Roman" panose="02020603050405020304" pitchFamily="18" charset="0"/>
                <a:ea typeface="Times New Roman" panose="02020603050405020304" pitchFamily="18" charset="0"/>
                <a:cs typeface="Times New Roman" panose="02020603050405020304" pitchFamily="18" charset="0"/>
              </a:rPr>
              <a:t>RESULTS</a:t>
            </a:r>
            <a:r>
              <a:rPr lang="en-US" b="1" dirty="0">
                <a:solidFill>
                  <a:srgbClr val="1D1D1D"/>
                </a:solidFill>
                <a:latin typeface="Helvetica" panose="020B0604020202020204" pitchFamily="34" charset="0"/>
                <a:ea typeface="Times New Roman" panose="02020603050405020304" pitchFamily="18" charset="0"/>
              </a:rPr>
              <a:t> </a:t>
            </a:r>
            <a:endParaRPr lang="en-KE" dirty="0"/>
          </a:p>
        </p:txBody>
      </p:sp>
      <p:sp>
        <p:nvSpPr>
          <p:cNvPr id="3" name="Content Placeholder 2">
            <a:extLst>
              <a:ext uri="{FF2B5EF4-FFF2-40B4-BE49-F238E27FC236}">
                <a16:creationId xmlns:a16="http://schemas.microsoft.com/office/drawing/2014/main" id="{3B5DD43B-5CC0-4F93-ABCA-8423291D62DC}"/>
              </a:ext>
            </a:extLst>
          </p:cNvPr>
          <p:cNvSpPr>
            <a:spLocks noGrp="1"/>
          </p:cNvSpPr>
          <p:nvPr>
            <p:ph sz="half" idx="1"/>
          </p:nvPr>
        </p:nvSpPr>
        <p:spPr>
          <a:xfrm>
            <a:off x="1008993" y="1238394"/>
            <a:ext cx="5370374" cy="5619605"/>
          </a:xfrm>
        </p:spPr>
        <p:txBody>
          <a:bodyPr>
            <a:normAutofit/>
          </a:bodyPr>
          <a:lstStyle/>
          <a:p>
            <a:pPr lvl="0">
              <a:lnSpc>
                <a:spcPct val="107000"/>
              </a:lnSpc>
              <a:buFont typeface="Helvetica" panose="020B0604020202020204" pitchFamily="34" charset="0"/>
              <a:buChar char="-"/>
            </a:pPr>
            <a:r>
              <a:rPr lang="en-US" sz="2400" dirty="0">
                <a:solidFill>
                  <a:srgbClr val="1D1D1D"/>
                </a:solidFill>
                <a:latin typeface="Times New Roman" panose="02020603050405020304" pitchFamily="18" charset="0"/>
                <a:ea typeface="Times New Roman" panose="02020603050405020304" pitchFamily="18" charset="0"/>
                <a:cs typeface="Times New Roman" panose="02020603050405020304" pitchFamily="18" charset="0"/>
              </a:rPr>
              <a:t>Glass and Smith compared the experimental results between the treated and untreated patients for all the types of therapy. The outcome indicated that participants who received therapy performed better (75%) in dealing with life problems than those who did not receive therapy. </a:t>
            </a:r>
          </a:p>
          <a:p>
            <a:pPr>
              <a:lnSpc>
                <a:spcPct val="107000"/>
              </a:lnSpc>
              <a:buFont typeface="Helvetica" panose="020B0604020202020204" pitchFamily="34" charset="0"/>
              <a:buChar char="-"/>
            </a:pPr>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Smith and Glass compared the various psychotherapy methods found in all the studies they analyzed using similar statistical procedures. The results are as shown in the graph</a:t>
            </a:r>
            <a:endParaRPr lang="en-KE" sz="2400" dirty="0">
              <a:effectLst/>
              <a:latin typeface="Times New Roman" panose="02020603050405020304" pitchFamily="18" charset="0"/>
              <a:ea typeface="Calibri" panose="020F0502020204030204" pitchFamily="34" charset="0"/>
              <a:cs typeface="Times New Roman" panose="02020603050405020304" pitchFamily="18" charset="0"/>
            </a:endParaRPr>
          </a:p>
          <a:p>
            <a:pPr lvl="0">
              <a:lnSpc>
                <a:spcPct val="107000"/>
              </a:lnSpc>
              <a:buFont typeface="Helvetica" panose="020B0604020202020204" pitchFamily="34" charset="0"/>
              <a:buChar char="-"/>
            </a:pPr>
            <a:endParaRPr lang="en-KE" sz="2400" dirty="0">
              <a:latin typeface="Times New Roman" panose="02020603050405020304" pitchFamily="18" charset="0"/>
              <a:ea typeface="Times New Roman" panose="02020603050405020304" pitchFamily="18" charset="0"/>
              <a:cs typeface="Times New Roman" panose="02020603050405020304" pitchFamily="18" charset="0"/>
            </a:endParaRPr>
          </a:p>
          <a:p>
            <a:endParaRPr lang="en-KE" sz="2400" dirty="0">
              <a:latin typeface="Times New Roman" panose="02020603050405020304" pitchFamily="18" charset="0"/>
              <a:cs typeface="Times New Roman" panose="02020603050405020304" pitchFamily="18" charset="0"/>
            </a:endParaRPr>
          </a:p>
        </p:txBody>
      </p:sp>
      <p:pic>
        <p:nvPicPr>
          <p:cNvPr id="8" name="Content Placeholder 7">
            <a:extLst>
              <a:ext uri="{FF2B5EF4-FFF2-40B4-BE49-F238E27FC236}">
                <a16:creationId xmlns:a16="http://schemas.microsoft.com/office/drawing/2014/main" id="{3725F5DB-B617-4635-B7D7-FDCF2C127FA1}"/>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675575" y="1152596"/>
            <a:ext cx="5516426" cy="5248204"/>
          </a:xfrm>
        </p:spPr>
      </p:pic>
    </p:spTree>
    <p:extLst>
      <p:ext uri="{BB962C8B-B14F-4D97-AF65-F5344CB8AC3E}">
        <p14:creationId xmlns:p14="http://schemas.microsoft.com/office/powerpoint/2010/main" val="27488090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B08AC0-1BDA-40EB-AF6D-7391A97B4DDA}"/>
              </a:ext>
            </a:extLst>
          </p:cNvPr>
          <p:cNvSpPr>
            <a:spLocks noGrp="1"/>
          </p:cNvSpPr>
          <p:nvPr>
            <p:ph type="title"/>
          </p:nvPr>
        </p:nvSpPr>
        <p:spPr>
          <a:xfrm>
            <a:off x="1484311" y="299546"/>
            <a:ext cx="10018713" cy="1135116"/>
          </a:xfrm>
        </p:spPr>
        <p:txBody>
          <a:bodyPr/>
          <a:lstStyle/>
          <a:p>
            <a:r>
              <a:rPr lang="en-US" b="1" dirty="0">
                <a:solidFill>
                  <a:srgbClr val="1D1D1D"/>
                </a:solidFill>
                <a:latin typeface="Times New Roman" panose="02020603050405020304" pitchFamily="18" charset="0"/>
                <a:ea typeface="Times New Roman" panose="02020603050405020304" pitchFamily="18" charset="0"/>
                <a:cs typeface="Times New Roman" panose="02020603050405020304" pitchFamily="18" charset="0"/>
              </a:rPr>
              <a:t>DISCUSSION OF RESULTS</a:t>
            </a:r>
            <a:endParaRPr lang="en-KE"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78F84B59-1FC2-4117-8C19-581A13969FE9}"/>
              </a:ext>
            </a:extLst>
          </p:cNvPr>
          <p:cNvSpPr>
            <a:spLocks noGrp="1"/>
          </p:cNvSpPr>
          <p:nvPr>
            <p:ph idx="1"/>
          </p:nvPr>
        </p:nvSpPr>
        <p:spPr>
          <a:xfrm>
            <a:off x="1484310" y="1434662"/>
            <a:ext cx="10707689" cy="4288221"/>
          </a:xfrm>
        </p:spPr>
        <p:txBody>
          <a:bodyPr>
            <a:normAutofit lnSpcReduction="10000"/>
          </a:bodyPr>
          <a:lstStyle/>
          <a:p>
            <a:pPr marL="0" lvl="0" indent="0">
              <a:lnSpc>
                <a:spcPct val="107000"/>
              </a:lnSpc>
              <a:buNone/>
            </a:pPr>
            <a:r>
              <a:rPr lang="en-US" sz="2800" dirty="0">
                <a:solidFill>
                  <a:srgbClr val="1D1D1D"/>
                </a:solidFill>
                <a:latin typeface="Times New Roman" panose="02020603050405020304" pitchFamily="18" charset="0"/>
                <a:ea typeface="Times New Roman" panose="02020603050405020304" pitchFamily="18" charset="0"/>
                <a:cs typeface="Times New Roman" panose="02020603050405020304" pitchFamily="18" charset="0"/>
              </a:rPr>
              <a:t>Psychotherapy has proved to be successful in dealing with different forms of mental problems</a:t>
            </a:r>
            <a:endParaRPr lang="en-KE" sz="2800" dirty="0">
              <a:latin typeface="Times New Roman" panose="02020603050405020304" pitchFamily="18" charset="0"/>
              <a:ea typeface="Times New Roman" panose="02020603050405020304" pitchFamily="18" charset="0"/>
              <a:cs typeface="Times New Roman" panose="02020603050405020304" pitchFamily="18" charset="0"/>
            </a:endParaRPr>
          </a:p>
          <a:p>
            <a:pPr marL="0" lvl="0" indent="0">
              <a:lnSpc>
                <a:spcPct val="107000"/>
              </a:lnSpc>
              <a:buNone/>
            </a:pPr>
            <a:r>
              <a:rPr lang="en-US" sz="2800" dirty="0">
                <a:solidFill>
                  <a:srgbClr val="1D1D1D"/>
                </a:solidFill>
                <a:latin typeface="Times New Roman" panose="02020603050405020304" pitchFamily="18" charset="0"/>
                <a:ea typeface="Times New Roman" panose="02020603050405020304" pitchFamily="18" charset="0"/>
                <a:cs typeface="Times New Roman" panose="02020603050405020304" pitchFamily="18" charset="0"/>
              </a:rPr>
              <a:t>The differences in psychological problems and the treatment forms are insignificant. Psychotherapy is quite more confusing to therapists as compared to patients. </a:t>
            </a:r>
            <a:endParaRPr lang="en-KE" sz="2800" dirty="0">
              <a:latin typeface="Times New Roman" panose="02020603050405020304" pitchFamily="18" charset="0"/>
              <a:ea typeface="Times New Roman" panose="02020603050405020304" pitchFamily="18" charset="0"/>
              <a:cs typeface="Times New Roman" panose="02020603050405020304" pitchFamily="18" charset="0"/>
            </a:endParaRPr>
          </a:p>
          <a:p>
            <a:pPr marL="0" lvl="0" indent="0">
              <a:lnSpc>
                <a:spcPct val="107000"/>
              </a:lnSpc>
              <a:spcAft>
                <a:spcPts val="800"/>
              </a:spcAft>
              <a:buNone/>
            </a:pPr>
            <a:r>
              <a:rPr lang="en-US" sz="2800" dirty="0">
                <a:solidFill>
                  <a:srgbClr val="1D1D1D"/>
                </a:solidFill>
                <a:latin typeface="Times New Roman" panose="02020603050405020304" pitchFamily="18" charset="0"/>
                <a:ea typeface="Times New Roman" panose="02020603050405020304" pitchFamily="18" charset="0"/>
                <a:cs typeface="Times New Roman" panose="02020603050405020304" pitchFamily="18" charset="0"/>
              </a:rPr>
              <a:t>Treatment of different unique mental illnesses depends on the period of psychiatric practice </a:t>
            </a:r>
          </a:p>
          <a:p>
            <a:pPr marL="0" lvl="0" indent="0">
              <a:lnSpc>
                <a:spcPct val="107000"/>
              </a:lnSpc>
              <a:spcAft>
                <a:spcPts val="800"/>
              </a:spcAft>
              <a:buNone/>
            </a:pPr>
            <a:r>
              <a:rPr lang="en-US" sz="2800" dirty="0">
                <a:solidFill>
                  <a:srgbClr val="1D1D1D"/>
                </a:solidFill>
                <a:latin typeface="Times New Roman" panose="02020603050405020304" pitchFamily="18" charset="0"/>
                <a:ea typeface="Times New Roman" panose="02020603050405020304" pitchFamily="18" charset="0"/>
                <a:cs typeface="Times New Roman" panose="02020603050405020304" pitchFamily="18" charset="0"/>
              </a:rPr>
              <a:t>                     (Landman et al, 1982). </a:t>
            </a:r>
            <a:endParaRPr lang="en-KE" sz="2800" dirty="0">
              <a:latin typeface="Times New Roman" panose="02020603050405020304" pitchFamily="18" charset="0"/>
              <a:ea typeface="Times New Roman" panose="02020603050405020304" pitchFamily="18" charset="0"/>
              <a:cs typeface="Times New Roman" panose="02020603050405020304" pitchFamily="18" charset="0"/>
            </a:endParaRPr>
          </a:p>
          <a:p>
            <a:endParaRPr lang="en-KE" sz="2800" dirty="0">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id="{0EAE250C-10A8-4CC3-85B5-F58CD24E83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52521" y="4307271"/>
            <a:ext cx="4939479" cy="2497191"/>
          </a:xfrm>
          <a:prstGeom prst="rect">
            <a:avLst/>
          </a:prstGeom>
        </p:spPr>
      </p:pic>
    </p:spTree>
    <p:extLst>
      <p:ext uri="{BB962C8B-B14F-4D97-AF65-F5344CB8AC3E}">
        <p14:creationId xmlns:p14="http://schemas.microsoft.com/office/powerpoint/2010/main" val="39900529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8ACE45-510A-44EA-8B83-1EF550C55B10}"/>
              </a:ext>
            </a:extLst>
          </p:cNvPr>
          <p:cNvSpPr>
            <a:spLocks noGrp="1"/>
          </p:cNvSpPr>
          <p:nvPr>
            <p:ph type="title"/>
          </p:nvPr>
        </p:nvSpPr>
        <p:spPr>
          <a:xfrm>
            <a:off x="1484311" y="441435"/>
            <a:ext cx="10018713" cy="1008994"/>
          </a:xfrm>
        </p:spPr>
        <p:txBody>
          <a:bodyPr/>
          <a:lstStyle/>
          <a:p>
            <a:r>
              <a:rPr lang="en-US" b="1" dirty="0">
                <a:solidFill>
                  <a:srgbClr val="1D1D1D"/>
                </a:solidFill>
                <a:latin typeface="Times New Roman" panose="02020603050405020304" pitchFamily="18" charset="0"/>
                <a:ea typeface="Times New Roman" panose="02020603050405020304" pitchFamily="18" charset="0"/>
                <a:cs typeface="Times New Roman" panose="02020603050405020304" pitchFamily="18" charset="0"/>
              </a:rPr>
              <a:t>CONCLUSION</a:t>
            </a:r>
            <a:endParaRPr lang="en-KE"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7A08541C-9654-4F48-A9EE-2110B078BDE4}"/>
              </a:ext>
            </a:extLst>
          </p:cNvPr>
          <p:cNvSpPr>
            <a:spLocks noGrp="1"/>
          </p:cNvSpPr>
          <p:nvPr>
            <p:ph idx="1"/>
          </p:nvPr>
        </p:nvSpPr>
        <p:spPr>
          <a:xfrm>
            <a:off x="1484310" y="1844567"/>
            <a:ext cx="10018713" cy="3946634"/>
          </a:xfrm>
        </p:spPr>
        <p:txBody>
          <a:bodyPr>
            <a:normAutofit/>
          </a:bodyPr>
          <a:lstStyle/>
          <a:p>
            <a:pPr lvl="0">
              <a:lnSpc>
                <a:spcPct val="107000"/>
              </a:lnSpc>
              <a:buFont typeface="Helvetica" panose="020B0604020202020204" pitchFamily="34" charset="0"/>
              <a:buChar char="-"/>
            </a:pPr>
            <a:r>
              <a:rPr lang="en-US" sz="2800" dirty="0">
                <a:solidFill>
                  <a:srgbClr val="1D1D1D"/>
                </a:solidFill>
                <a:latin typeface="Times New Roman" panose="02020603050405020304" pitchFamily="18" charset="0"/>
                <a:ea typeface="Times New Roman" panose="02020603050405020304" pitchFamily="18" charset="0"/>
                <a:cs typeface="Times New Roman" panose="02020603050405020304" pitchFamily="18" charset="0"/>
              </a:rPr>
              <a:t>Behavioral therapy and mainly systematic desensitization is a milestone in treating psychological problems. </a:t>
            </a:r>
            <a:endParaRPr lang="en-KE" sz="2800" dirty="0">
              <a:latin typeface="Times New Roman" panose="02020603050405020304" pitchFamily="18" charset="0"/>
              <a:ea typeface="Times New Roman" panose="02020603050405020304" pitchFamily="18" charset="0"/>
              <a:cs typeface="Times New Roman" panose="02020603050405020304" pitchFamily="18" charset="0"/>
            </a:endParaRPr>
          </a:p>
          <a:p>
            <a:pPr lvl="0">
              <a:lnSpc>
                <a:spcPct val="107000"/>
              </a:lnSpc>
              <a:spcAft>
                <a:spcPts val="800"/>
              </a:spcAft>
              <a:buFont typeface="Helvetica" panose="020B0604020202020204" pitchFamily="34" charset="0"/>
              <a:buChar char="-"/>
            </a:pPr>
            <a:r>
              <a:rPr lang="en-US" sz="2800" dirty="0">
                <a:solidFill>
                  <a:srgbClr val="1D1D1D"/>
                </a:solidFill>
                <a:latin typeface="Times New Roman" panose="02020603050405020304" pitchFamily="18" charset="0"/>
                <a:ea typeface="Times New Roman" panose="02020603050405020304" pitchFamily="18" charset="0"/>
                <a:cs typeface="Times New Roman" panose="02020603050405020304" pitchFamily="18" charset="0"/>
              </a:rPr>
              <a:t>The meta-analysis approach asserts that people who seek psychotherapy deal better with mental problems than those who do not. </a:t>
            </a:r>
            <a:endParaRPr lang="en-KE" sz="2800" dirty="0">
              <a:latin typeface="Times New Roman" panose="02020603050405020304" pitchFamily="18" charset="0"/>
              <a:ea typeface="Times New Roman" panose="02020603050405020304" pitchFamily="18" charset="0"/>
              <a:cs typeface="Times New Roman" panose="02020603050405020304" pitchFamily="18" charset="0"/>
            </a:endParaRPr>
          </a:p>
          <a:p>
            <a:endParaRPr lang="en-KE"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800687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DB730-3CF5-47FD-BACD-647850479014}"/>
              </a:ext>
            </a:extLst>
          </p:cNvPr>
          <p:cNvSpPr>
            <a:spLocks noGrp="1"/>
          </p:cNvSpPr>
          <p:nvPr>
            <p:ph type="title"/>
          </p:nvPr>
        </p:nvSpPr>
        <p:spPr>
          <a:xfrm>
            <a:off x="1484311" y="685800"/>
            <a:ext cx="10018713" cy="1032641"/>
          </a:xfrm>
        </p:spPr>
        <p:txBody>
          <a:bodyPr/>
          <a:lstStyle/>
          <a:p>
            <a:r>
              <a:rPr lang="en-US" b="1" dirty="0">
                <a:solidFill>
                  <a:srgbClr val="1D1D1D"/>
                </a:solidFill>
                <a:latin typeface="Times New Roman" panose="02020603050405020304" pitchFamily="18" charset="0"/>
                <a:ea typeface="Times New Roman" panose="02020603050405020304" pitchFamily="18" charset="0"/>
                <a:cs typeface="Times New Roman" panose="02020603050405020304" pitchFamily="18" charset="0"/>
              </a:rPr>
              <a:t>REFERENCES </a:t>
            </a:r>
            <a:endParaRPr lang="en-KE"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CF7DD76-617A-4E17-96B7-13DEDAE44D81}"/>
              </a:ext>
            </a:extLst>
          </p:cNvPr>
          <p:cNvSpPr>
            <a:spLocks noGrp="1"/>
          </p:cNvSpPr>
          <p:nvPr>
            <p:ph idx="1"/>
          </p:nvPr>
        </p:nvSpPr>
        <p:spPr>
          <a:xfrm>
            <a:off x="1484310" y="1718441"/>
            <a:ext cx="10018713" cy="4453759"/>
          </a:xfrm>
        </p:spPr>
        <p:txBody>
          <a:bodyPr>
            <a:normAutofit fontScale="92500"/>
          </a:bodyPr>
          <a:lstStyle/>
          <a:p>
            <a:pPr>
              <a:lnSpc>
                <a:spcPct val="107000"/>
              </a:lnSpc>
              <a:spcAft>
                <a:spcPts val="800"/>
              </a:spcAft>
            </a:pPr>
            <a:r>
              <a:rPr lang="en-US" sz="2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Smith, M. L., &amp; Glass, G. V. (1977). Meta-analysis of psychotherapy outcome studies. American Psychologist, 32, 752–760.</a:t>
            </a:r>
            <a:endParaRPr lang="en-KE" sz="2800" dirty="0">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r>
              <a:rPr lang="en-US" sz="2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Landman, J., &amp; Dawes, R. (1982). Psychotherapy outcome: Smith and Glass’s conclusions stand up under scrutiny. American Psychologist, 37, 504–516.</a:t>
            </a:r>
            <a:endParaRPr lang="en-KE" sz="2800" dirty="0">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r>
              <a:rPr lang="en-US" sz="2800" dirty="0">
                <a:solidFill>
                  <a:srgbClr val="111111"/>
                </a:solidFill>
                <a:latin typeface="Times New Roman" panose="02020603050405020304" pitchFamily="18" charset="0"/>
                <a:ea typeface="Calibri" panose="020F0502020204030204" pitchFamily="34" charset="0"/>
                <a:cs typeface="Times New Roman" panose="02020603050405020304" pitchFamily="18" charset="0"/>
              </a:rPr>
              <a:t>American Psychological Association. Understanding psychotherapy and how it works. 2016. </a:t>
            </a:r>
            <a:r>
              <a:rPr lang="en-US" sz="2800" u="sng" dirty="0">
                <a:solidFill>
                  <a:srgbClr val="0B85D0"/>
                </a:solidFill>
                <a:latin typeface="Times New Roman" panose="02020603050405020304" pitchFamily="18" charset="0"/>
                <a:ea typeface="Calibri" panose="020F0502020204030204" pitchFamily="34" charset="0"/>
                <a:cs typeface="Times New Roman" panose="02020603050405020304" pitchFamily="18" charset="0"/>
                <a:hlinkClick r:id="rId2"/>
              </a:rPr>
              <a:t>http://www.apa.org/helpcenter/understanding-psychotherapy.aspx</a:t>
            </a:r>
            <a:endParaRPr lang="en-KE" sz="2800" dirty="0">
              <a:latin typeface="Times New Roman" panose="02020603050405020304" pitchFamily="18" charset="0"/>
              <a:ea typeface="Calibri" panose="020F0502020204030204" pitchFamily="34" charset="0"/>
              <a:cs typeface="Times New Roman" panose="02020603050405020304" pitchFamily="18" charset="0"/>
            </a:endParaRPr>
          </a:p>
          <a:p>
            <a:endParaRPr lang="en-KE"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9679108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lax">
  <a:themeElements>
    <a:clrScheme name="Parallax">
      <a:dk1>
        <a:sysClr val="windowText" lastClr="000000"/>
      </a:dk1>
      <a:lt1>
        <a:sysClr val="window" lastClr="FFFFFF"/>
      </a:lt1>
      <a:dk2>
        <a:srgbClr val="212121"/>
      </a:dk2>
      <a:lt2>
        <a:srgbClr val="CDD0D1"/>
      </a:lt2>
      <a:accent1>
        <a:srgbClr val="BC1C1C"/>
      </a:accent1>
      <a:accent2>
        <a:srgbClr val="F67534"/>
      </a:accent2>
      <a:accent3>
        <a:srgbClr val="EAAC35"/>
      </a:accent3>
      <a:accent4>
        <a:srgbClr val="9BAF68"/>
      </a:accent4>
      <a:accent5>
        <a:srgbClr val="68B9A6"/>
      </a:accent5>
      <a:accent6>
        <a:srgbClr val="50B1D4"/>
      </a:accent6>
      <a:hlink>
        <a:srgbClr val="E46416"/>
      </a:hlink>
      <a:folHlink>
        <a:srgbClr val="EE9340"/>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93B4CCAC-FD5A-4D59-B1AC-EAF45910B5A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Parallax</Template>
  <TotalTime>79</TotalTime>
  <Words>980</Words>
  <Application>Microsoft Office PowerPoint</Application>
  <PresentationFormat>Widescreen</PresentationFormat>
  <Paragraphs>54</Paragraphs>
  <Slides>8</Slides>
  <Notes>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Arial</vt:lpstr>
      <vt:lpstr>Calibri</vt:lpstr>
      <vt:lpstr>Corbel</vt:lpstr>
      <vt:lpstr>Helvetica</vt:lpstr>
      <vt:lpstr>Times New Roman</vt:lpstr>
      <vt:lpstr>Parallax</vt:lpstr>
      <vt:lpstr>THERAPY  </vt:lpstr>
      <vt:lpstr>CHOSING YOUR PSYCHOTHERAPIST</vt:lpstr>
      <vt:lpstr>BACKGROUND INFORMATION </vt:lpstr>
      <vt:lpstr>METHODOLOGY </vt:lpstr>
      <vt:lpstr>RESULTS </vt:lpstr>
      <vt:lpstr>DISCUSSION OF RESULTS</vt:lpstr>
      <vt:lpstr>CONCLUSION</vt:lpstr>
      <vt:lpstr>REFERENCES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CHOOSING YOUR PSYCHOTHERAPIST  </dc:title>
  <dc:creator>vick ouma</dc:creator>
  <cp:lastModifiedBy>vick ouma</cp:lastModifiedBy>
  <cp:revision>14</cp:revision>
  <dcterms:created xsi:type="dcterms:W3CDTF">2021-10-20T18:16:43Z</dcterms:created>
  <dcterms:modified xsi:type="dcterms:W3CDTF">2021-10-24T16:17:08Z</dcterms:modified>
</cp:coreProperties>
</file>