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61" r:id="rId3"/>
    <p:sldId id="264" r:id="rId4"/>
    <p:sldId id="265" r:id="rId5"/>
    <p:sldId id="280" r:id="rId6"/>
    <p:sldId id="281" r:id="rId7"/>
    <p:sldId id="282" r:id="rId8"/>
    <p:sldId id="278" r:id="rId9"/>
    <p:sldId id="284" r:id="rId10"/>
    <p:sldId id="283" r:id="rId11"/>
    <p:sldId id="28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7AAFDB-4C5C-4BBE-A7EA-A0018424D03C}">
  <a:tblStyle styleId="{677AAFDB-4C5C-4BBE-A7EA-A0018424D0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56" d="100"/>
          <a:sy n="56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49260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236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775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8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465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254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5787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42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922976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68201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92777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248664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5075371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564009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823096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085850"/>
            <a:ext cx="2550798" cy="10858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2346961"/>
            <a:ext cx="2550797" cy="217169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9678945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189141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3810747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880092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2828380"/>
            <a:ext cx="5459737" cy="25663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TextBox 11"/>
          <p:cNvSpPr txBox="1"/>
          <p:nvPr/>
        </p:nvSpPr>
        <p:spPr>
          <a:xfrm>
            <a:off x="673721" y="728440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1960341"/>
            <a:ext cx="601434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92005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7260324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591816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1600200"/>
            <a:ext cx="0" cy="2971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1600200"/>
            <a:ext cx="0" cy="297516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274831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082038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940731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2211600" y="1991850"/>
            <a:ext cx="4720800" cy="1159800"/>
          </a:xfrm>
          <a:prstGeom prst="rect">
            <a:avLst/>
          </a:prstGeom>
          <a:effectLst>
            <a:outerShdw blurRad="857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705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0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3354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body" idx="2"/>
          </p:nvPr>
        </p:nvSpPr>
        <p:spPr>
          <a:xfrm>
            <a:off x="263093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2" name="Google Shape;92;p8"/>
          <p:cNvSpPr txBox="1">
            <a:spLocks noGrp="1"/>
          </p:cNvSpPr>
          <p:nvPr>
            <p:ph type="body" idx="3"/>
          </p:nvPr>
        </p:nvSpPr>
        <p:spPr>
          <a:xfrm>
            <a:off x="4192246" y="1958050"/>
            <a:ext cx="14853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98450" rtl="0">
              <a:spcBef>
                <a:spcPts val="600"/>
              </a:spcBef>
              <a:spcAft>
                <a:spcPts val="0"/>
              </a:spcAft>
              <a:buSzPts val="1100"/>
              <a:buChar char="￮"/>
              <a:defRPr sz="1100"/>
            </a:lvl1pPr>
            <a:lvl2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2pPr>
            <a:lvl3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￮"/>
              <a:defRPr sz="1100"/>
            </a:lvl3pPr>
            <a:lvl4pPr marL="1828800" lvl="3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93" name="Google Shape;93;p8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0293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big image">
  <p:cSld name="Title + 1 column + big imag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4504800" cy="683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1"/>
          </p:nvPr>
        </p:nvSpPr>
        <p:spPr>
          <a:xfrm>
            <a:off x="985679" y="1958050"/>
            <a:ext cx="3976500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￮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￮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9647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ype B">
  <p:cSld name="Blank type B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2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002264"/>
            <a:ext cx="3027759" cy="3141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169261"/>
            <a:ext cx="1141809" cy="17740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257300"/>
            <a:ext cx="2114550" cy="211455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856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4572000"/>
            <a:ext cx="745301" cy="571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423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7950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accent2"/>
                </a:solidFill>
              </a:rPr>
              <a:t>Software and web development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142" name="Google Shape;142;p14"/>
          <p:cNvGrpSpPr/>
          <p:nvPr/>
        </p:nvGrpSpPr>
        <p:grpSpPr>
          <a:xfrm>
            <a:off x="1311079" y="985525"/>
            <a:ext cx="832106" cy="832102"/>
            <a:chOff x="1923675" y="1633650"/>
            <a:chExt cx="436000" cy="435975"/>
          </a:xfrm>
        </p:grpSpPr>
        <p:sp>
          <p:nvSpPr>
            <p:cNvPr id="143" name="Google Shape;143;p14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19"/>
          <p:cNvGrpSpPr/>
          <p:nvPr/>
        </p:nvGrpSpPr>
        <p:grpSpPr>
          <a:xfrm>
            <a:off x="5853100" y="3068600"/>
            <a:ext cx="1539600" cy="1539600"/>
            <a:chOff x="6680825" y="2549350"/>
            <a:chExt cx="1539600" cy="1539600"/>
          </a:xfrm>
        </p:grpSpPr>
        <p:sp>
          <p:nvSpPr>
            <p:cNvPr id="190" name="Google Shape;190;p19"/>
            <p:cNvSpPr/>
            <p:nvPr/>
          </p:nvSpPr>
          <p:spPr>
            <a:xfrm>
              <a:off x="6825669" y="2694194"/>
              <a:ext cx="1249800" cy="1249800"/>
            </a:xfrm>
            <a:prstGeom prst="ellipse">
              <a:avLst/>
            </a:prstGeom>
            <a:solidFill>
              <a:srgbClr val="000000">
                <a:alpha val="18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6894850" y="2763375"/>
              <a:ext cx="1111200" cy="11112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6680825" y="2549350"/>
              <a:ext cx="1539600" cy="1539600"/>
            </a:xfrm>
            <a:prstGeom prst="donut">
              <a:avLst>
                <a:gd name="adj" fmla="val 675"/>
              </a:avLst>
            </a:prstGeom>
            <a:solidFill>
              <a:srgbClr val="000000">
                <a:alpha val="65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457200" y="554804"/>
            <a:ext cx="5220300" cy="4508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>
                <a:solidFill>
                  <a:srgbClr val="FFFF00"/>
                </a:solidFill>
              </a:rPr>
              <a:t>Software and web development</a:t>
            </a:r>
            <a:endParaRPr sz="2400" dirty="0">
              <a:solidFill>
                <a:srgbClr val="FFFF00"/>
              </a:solidFill>
            </a:endParaRPr>
          </a:p>
        </p:txBody>
      </p:sp>
      <p:sp>
        <p:nvSpPr>
          <p:cNvPr id="194" name="Google Shape;194;p19"/>
          <p:cNvSpPr txBox="1">
            <a:spLocks noGrp="1"/>
          </p:cNvSpPr>
          <p:nvPr>
            <p:ph type="body" idx="1"/>
          </p:nvPr>
        </p:nvSpPr>
        <p:spPr>
          <a:xfrm>
            <a:off x="554805" y="1715784"/>
            <a:ext cx="4613096" cy="2860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This business opportunity involves,  programming of mobile and web based business applications . The application may be used by individual and business to automate their business processes. Such as registering customers details , the employees data ,automating the stock taking process 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We will also build website and mobile applications, ecommerce system for companies.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196" name="Google Shape;196;p19"/>
          <p:cNvGrpSpPr/>
          <p:nvPr/>
        </p:nvGrpSpPr>
        <p:grpSpPr>
          <a:xfrm>
            <a:off x="6438110" y="3653462"/>
            <a:ext cx="369505" cy="369505"/>
            <a:chOff x="2594050" y="1631825"/>
            <a:chExt cx="439625" cy="439625"/>
          </a:xfrm>
        </p:grpSpPr>
        <p:sp>
          <p:nvSpPr>
            <p:cNvPr id="197" name="Google Shape;197;p1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163" y="1489754"/>
            <a:ext cx="3342241" cy="2904072"/>
          </a:xfrm>
          <a:prstGeom prst="pi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>
            <a:spLocks noGrp="1"/>
          </p:cNvSpPr>
          <p:nvPr>
            <p:ph type="title"/>
          </p:nvPr>
        </p:nvSpPr>
        <p:spPr>
          <a:xfrm>
            <a:off x="457199" y="0"/>
            <a:ext cx="7190509" cy="9975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>
                <a:solidFill>
                  <a:srgbClr val="92D050"/>
                </a:solidFill>
              </a:rPr>
              <a:t>Why software and web development is a real opportunity</a:t>
            </a:r>
            <a:endParaRPr sz="2800" dirty="0">
              <a:solidFill>
                <a:srgbClr val="92D050"/>
              </a:solidFill>
            </a:endParaRPr>
          </a:p>
        </p:txBody>
      </p:sp>
      <p:sp>
        <p:nvSpPr>
          <p:cNvPr id="239" name="Google Shape;239;p22"/>
          <p:cNvSpPr txBox="1">
            <a:spLocks noGrp="1"/>
          </p:cNvSpPr>
          <p:nvPr>
            <p:ph type="body" idx="1"/>
          </p:nvPr>
        </p:nvSpPr>
        <p:spPr>
          <a:xfrm>
            <a:off x="457201" y="881149"/>
            <a:ext cx="5361708" cy="41309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dirty="0" smtClean="0"/>
              <a:t>During the past few decade internet usage has increased. Due to development in mobile technology people are able to access information at the palm of their hands. This offers us a great opportunity to sell our application to the wide range of customers.</a:t>
            </a:r>
            <a:endParaRPr lang="en-GB" sz="12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 dirty="0" smtClean="0">
                <a:solidFill>
                  <a:schemeClr val="accent2"/>
                </a:solidFill>
              </a:rPr>
              <a:t>Business will need websites and software applications  so that they can reach their customers online , many small scale enterprise are willing to adopt technology in their processes but the available companies sell their software at very high price . This business will concentrate on the small scale enterprises,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GB" sz="1200" dirty="0" smtClean="0">
              <a:solidFill>
                <a:schemeClr val="accent2"/>
              </a:solidFill>
            </a:endParaRPr>
          </a:p>
        </p:txBody>
      </p:sp>
      <p:sp>
        <p:nvSpPr>
          <p:cNvPr id="242" name="Google Shape;242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787" y="997527"/>
            <a:ext cx="2663088" cy="3682622"/>
          </a:xfrm>
          <a:prstGeom prst="rtTriangl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>
            <a:spLocks noGrp="1"/>
          </p:cNvSpPr>
          <p:nvPr>
            <p:ph type="title"/>
          </p:nvPr>
        </p:nvSpPr>
        <p:spPr>
          <a:xfrm>
            <a:off x="457200" y="881149"/>
            <a:ext cx="4504800" cy="9680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Competition </a:t>
            </a:r>
            <a:endParaRPr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7" name="Google Shape;257;p23"/>
          <p:cNvSpPr txBox="1">
            <a:spLocks noGrp="1"/>
          </p:cNvSpPr>
          <p:nvPr>
            <p:ph type="body" idx="1"/>
          </p:nvPr>
        </p:nvSpPr>
        <p:spPr>
          <a:xfrm>
            <a:off x="457200" y="1958050"/>
            <a:ext cx="4504979" cy="26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GB" dirty="0" smtClean="0"/>
              <a:t>Software development may face competition from big companies such Microsoft and  Google  , but this companies majorly builds software's for the big companies . My scope of doing business   will be in the small scale enterprises who want to use technology to uplift their businesses.</a:t>
            </a:r>
          </a:p>
          <a:p>
            <a:pPr marL="0" indent="0">
              <a:buNone/>
            </a:pPr>
            <a:r>
              <a:rPr lang="en-GB" dirty="0" smtClean="0"/>
              <a:t>  </a:t>
            </a:r>
            <a:endParaRPr dirty="0"/>
          </a:p>
        </p:txBody>
      </p:sp>
      <p:sp>
        <p:nvSpPr>
          <p:cNvPr id="258" name="Google Shape;258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006" y="1849226"/>
            <a:ext cx="3840481" cy="21408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6998"/>
            <a:ext cx="4504800" cy="1212227"/>
          </a:xfrm>
        </p:spPr>
        <p:txBody>
          <a:bodyPr/>
          <a:lstStyle/>
          <a:p>
            <a:r>
              <a:rPr lang="en-GB" sz="3200" dirty="0" smtClean="0">
                <a:solidFill>
                  <a:schemeClr val="accent2"/>
                </a:solidFill>
              </a:rPr>
              <a:t>C</a:t>
            </a:r>
            <a:r>
              <a:rPr lang="" sz="3200" dirty="0" smtClean="0">
                <a:solidFill>
                  <a:schemeClr val="accent2"/>
                </a:solidFill>
              </a:rPr>
              <a:t>ustomers </a:t>
            </a:r>
            <a:endParaRPr lang="" sz="3200" dirty="0">
              <a:solidFill>
                <a:schemeClr val="accent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007" y="1958050"/>
            <a:ext cx="4306372" cy="2618400"/>
          </a:xfrm>
        </p:spPr>
        <p:txBody>
          <a:bodyPr>
            <a:normAutofit/>
          </a:bodyPr>
          <a:lstStyle/>
          <a:p>
            <a:r>
              <a:rPr lang="en-GB" dirty="0" smtClean="0"/>
              <a:t>M</a:t>
            </a:r>
            <a:r>
              <a:rPr lang="" dirty="0" smtClean="0"/>
              <a:t>any small scale bussness want use technology so that they can compete  favourably with the big companies , </a:t>
            </a:r>
          </a:p>
          <a:p>
            <a:r>
              <a:rPr lang="en-GB" dirty="0" smtClean="0"/>
              <a:t>T</a:t>
            </a:r>
            <a:r>
              <a:rPr lang="" dirty="0" smtClean="0"/>
              <a:t>his will help me take advantage of the situation and make software for the small scale enterpise  at a cheaper cost . </a:t>
            </a:r>
            <a:r>
              <a:rPr lang="en-GB" dirty="0" smtClean="0"/>
              <a:t>T</a:t>
            </a:r>
            <a:r>
              <a:rPr lang="" dirty="0" smtClean="0"/>
              <a:t>his will create market for my products </a:t>
            </a:r>
            <a:endParaRPr lang="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629" y="1958050"/>
            <a:ext cx="4269846" cy="2618400"/>
          </a:xfrm>
          <a:prstGeom prst="smileyFace">
            <a:avLst/>
          </a:prstGeom>
        </p:spPr>
      </p:pic>
    </p:spTree>
    <p:extLst>
      <p:ext uri="{BB962C8B-B14F-4D97-AF65-F5344CB8AC3E}">
        <p14:creationId xmlns:p14="http://schemas.microsoft.com/office/powerpoint/2010/main" val="19671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>
                <a:solidFill>
                  <a:srgbClr val="FFC000"/>
                </a:solidFill>
              </a:rPr>
              <a:t>T</a:t>
            </a:r>
            <a:r>
              <a:rPr lang="" sz="2400" dirty="0" smtClean="0">
                <a:solidFill>
                  <a:srgbClr val="FFC000"/>
                </a:solidFill>
              </a:rPr>
              <a:t>he software development industry </a:t>
            </a:r>
            <a:endParaRPr lang="" sz="2400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en-US" dirty="0"/>
              <a:t> T</a:t>
            </a:r>
            <a:r>
              <a:rPr lang="en-US" dirty="0" smtClean="0"/>
              <a:t>he  software industry is growing , each an every day better  technologies in software and hardware are being innovated , this shows that the company has a potential of growing.</a:t>
            </a:r>
            <a:endParaRPr lang="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7" y="616449"/>
            <a:ext cx="3924728" cy="396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8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4647"/>
            <a:ext cx="4504800" cy="648393"/>
          </a:xfrm>
        </p:spPr>
        <p:txBody>
          <a:bodyPr/>
          <a:lstStyle/>
          <a:p>
            <a:r>
              <a:rPr lang="en-US" sz="2800" dirty="0" smtClean="0"/>
              <a:t>Annual growth , annual sales and the gross margin</a:t>
            </a:r>
            <a:endParaRPr lang="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91" y="1778924"/>
            <a:ext cx="4380288" cy="2797526"/>
          </a:xfrm>
        </p:spPr>
        <p:txBody>
          <a:bodyPr/>
          <a:lstStyle/>
          <a:p>
            <a:pPr marL="127000" indent="0">
              <a:buNone/>
            </a:pPr>
            <a:r>
              <a:rPr lang="en-GB" dirty="0" smtClean="0"/>
              <a:t>T</a:t>
            </a:r>
            <a:r>
              <a:rPr lang="" dirty="0" smtClean="0"/>
              <a:t>he annul sales would be  $30000</a:t>
            </a:r>
          </a:p>
          <a:p>
            <a:pPr marL="127000" indent="0">
              <a:buNone/>
            </a:pPr>
            <a:r>
              <a:rPr lang="" dirty="0"/>
              <a:t> </a:t>
            </a:r>
            <a:r>
              <a:rPr lang="" dirty="0" smtClean="0"/>
              <a:t>annual growth would be 24%</a:t>
            </a:r>
          </a:p>
          <a:p>
            <a:pPr marL="127000" indent="0">
              <a:buNone/>
            </a:pPr>
            <a:r>
              <a:rPr lang="en-GB" dirty="0" smtClean="0"/>
              <a:t>T</a:t>
            </a:r>
            <a:r>
              <a:rPr lang="" dirty="0" smtClean="0"/>
              <a:t>he profit margin would be 19.35%</a:t>
            </a:r>
            <a:endParaRPr lang="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3074" name="Picture 2" descr="Image result for aud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999" y="1313410"/>
            <a:ext cx="4029475" cy="2909455"/>
          </a:xfrm>
          <a:prstGeom prst="smileyFac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4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421" name="Google Shape;421;p36"/>
          <p:cNvSpPr txBox="1">
            <a:spLocks noGrp="1"/>
          </p:cNvSpPr>
          <p:nvPr>
            <p:ph type="ctrTitle" idx="4294967295"/>
          </p:nvPr>
        </p:nvSpPr>
        <p:spPr>
          <a:xfrm>
            <a:off x="109330" y="357810"/>
            <a:ext cx="4681331" cy="86470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/>
              <a:t>Initial capital needed  to start and grow the business </a:t>
            </a:r>
            <a:endParaRPr sz="2400" dirty="0"/>
          </a:p>
        </p:txBody>
      </p:sp>
      <p:sp>
        <p:nvSpPr>
          <p:cNvPr id="422" name="Google Shape;422;p36"/>
          <p:cNvSpPr txBox="1">
            <a:spLocks noGrp="1"/>
          </p:cNvSpPr>
          <p:nvPr>
            <p:ph type="subTitle" idx="4294967295"/>
          </p:nvPr>
        </p:nvSpPr>
        <p:spPr>
          <a:xfrm>
            <a:off x="109330" y="1441175"/>
            <a:ext cx="4770783" cy="26037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The company does not need high initial capital, we only need $100000which will be used to buy computer equipment , this money will also be used to hire software engineers, buy some office material . Installation of internet etc.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The money that will be used to learn the business is 25000$ this would cater for the administrative cost and other cost involved </a:t>
            </a:r>
            <a:r>
              <a:rPr lang="en-GB" dirty="0"/>
              <a:t> </a:t>
            </a:r>
            <a:r>
              <a:rPr lang="en-GB" dirty="0" smtClean="0"/>
              <a:t>in production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661" y="796926"/>
            <a:ext cx="4200814" cy="3248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421" name="Google Shape;421;p36"/>
          <p:cNvSpPr txBox="1">
            <a:spLocks noGrp="1"/>
          </p:cNvSpPr>
          <p:nvPr>
            <p:ph type="ctrTitle" idx="4294967295"/>
          </p:nvPr>
        </p:nvSpPr>
        <p:spPr>
          <a:xfrm>
            <a:off x="109330" y="357810"/>
            <a:ext cx="4681331" cy="86470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/>
              <a:t>Vision of the company</a:t>
            </a:r>
            <a:endParaRPr sz="2400" dirty="0"/>
          </a:p>
        </p:txBody>
      </p:sp>
      <p:sp>
        <p:nvSpPr>
          <p:cNvPr id="422" name="Google Shape;422;p36"/>
          <p:cNvSpPr txBox="1">
            <a:spLocks noGrp="1"/>
          </p:cNvSpPr>
          <p:nvPr>
            <p:ph type="subTitle" idx="4294967295"/>
          </p:nvPr>
        </p:nvSpPr>
        <p:spPr>
          <a:xfrm>
            <a:off x="109330" y="1441175"/>
            <a:ext cx="4770783" cy="26037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One my vision is to develop cheap and efficient software for small scale enterprise .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Give the best services to our costumers , and be the leading company in development of mobile and web based application 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Increase technology awareness to our customers about the new methods of managing business using software's 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661" y="790161"/>
            <a:ext cx="4050609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421" name="Google Shape;421;p36"/>
          <p:cNvSpPr txBox="1">
            <a:spLocks noGrp="1"/>
          </p:cNvSpPr>
          <p:nvPr>
            <p:ph type="ctrTitle" idx="4294967295"/>
          </p:nvPr>
        </p:nvSpPr>
        <p:spPr>
          <a:xfrm>
            <a:off x="218662" y="616226"/>
            <a:ext cx="3836504" cy="5665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smtClean="0"/>
              <a:t>How to raise the capital </a:t>
            </a:r>
            <a:endParaRPr sz="2400" dirty="0"/>
          </a:p>
        </p:txBody>
      </p:sp>
      <p:sp>
        <p:nvSpPr>
          <p:cNvPr id="422" name="Google Shape;422;p36"/>
          <p:cNvSpPr txBox="1">
            <a:spLocks noGrp="1"/>
          </p:cNvSpPr>
          <p:nvPr>
            <p:ph type="subTitle" idx="4294967295"/>
          </p:nvPr>
        </p:nvSpPr>
        <p:spPr>
          <a:xfrm>
            <a:off x="218662" y="1182757"/>
            <a:ext cx="3945834" cy="28621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One way to raise that amount money </a:t>
            </a:r>
            <a:r>
              <a:rPr lang="en-GB" dirty="0"/>
              <a:t> </a:t>
            </a:r>
            <a:r>
              <a:rPr lang="en-GB" dirty="0" smtClean="0"/>
              <a:t>borrow  some amount from the bank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You can also ask some money from your friends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dirty="0" smtClean="0"/>
              <a:t>You can sell some of my property so that I can fund the business.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96" y="1182757"/>
            <a:ext cx="4826979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Datta</a:t>
            </a:r>
            <a:r>
              <a:rPr lang="en-US" dirty="0"/>
              <a:t>, S. (</a:t>
            </a:r>
            <a:r>
              <a:rPr lang="en-US" dirty="0" smtClean="0"/>
              <a:t>2017</a:t>
            </a:r>
            <a:r>
              <a:rPr lang="en-US" dirty="0"/>
              <a:t>). Metrics-driven enterprise software development: Effectively meeting evolving business needs. Ft. Lauderdale, Fla: J. Ross </a:t>
            </a:r>
            <a:r>
              <a:rPr lang="en-US" dirty="0" smtClean="0"/>
              <a:t>Pub</a:t>
            </a:r>
          </a:p>
          <a:p>
            <a:r>
              <a:rPr lang="en-US" dirty="0"/>
              <a:t>Donaldson, S. E., &amp; Siegel, S. G. (</a:t>
            </a:r>
            <a:r>
              <a:rPr lang="en-US" dirty="0" smtClean="0"/>
              <a:t>2018). </a:t>
            </a:r>
            <a:r>
              <a:rPr lang="en-US" dirty="0"/>
              <a:t>Successful software development..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3767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382</TotalTime>
  <Words>577</Words>
  <Application>Microsoft Office PowerPoint</Application>
  <PresentationFormat>On-screen Show (16:9)</PresentationFormat>
  <Paragraphs>43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</vt:lpstr>
      <vt:lpstr>Software and web development </vt:lpstr>
      <vt:lpstr>Software and web development</vt:lpstr>
      <vt:lpstr>Why software and web development is a real opportunity</vt:lpstr>
      <vt:lpstr>Competition </vt:lpstr>
      <vt:lpstr>Customers </vt:lpstr>
      <vt:lpstr>The software development industry </vt:lpstr>
      <vt:lpstr>Annual growth , annual sales and the gross margin</vt:lpstr>
      <vt:lpstr>Initial capital needed  to start and grow the business </vt:lpstr>
      <vt:lpstr>Vision of the company</vt:lpstr>
      <vt:lpstr>How to raise the capital </vt:lpstr>
      <vt:lpstr>References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Fujitsu</dc:creator>
  <cp:lastModifiedBy>samsam</cp:lastModifiedBy>
  <cp:revision>79</cp:revision>
  <dcterms:modified xsi:type="dcterms:W3CDTF">2018-12-06T01:20:53Z</dcterms:modified>
</cp:coreProperties>
</file>