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273" autoAdjust="0"/>
  </p:normalViewPr>
  <p:slideViewPr>
    <p:cSldViewPr snapToGrid="0">
      <p:cViewPr varScale="1">
        <p:scale>
          <a:sx n="67" d="100"/>
          <a:sy n="67" d="100"/>
        </p:scale>
        <p:origin x="8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53291-DBA4-4B3D-986B-14AA75F07D19}" type="datetimeFigureOut">
              <a:rPr lang="en-GB" smtClean="0"/>
              <a:t>04/09/2020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FF652-0F0A-47D2-9273-C693C23C8F7D}" type="slidenum">
              <a:rPr lang="en-GB" smtClean="0"/>
              <a:t>‹#›</a:t>
            </a:fld>
            <a:endParaRPr lang="en-GB"/>
          </a:p>
        </p:txBody>
      </p:sp>
    </p:spTree>
    <p:extLst>
      <p:ext uri="{BB962C8B-B14F-4D97-AF65-F5344CB8AC3E}">
        <p14:creationId xmlns:p14="http://schemas.microsoft.com/office/powerpoint/2010/main" val="345611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9CFF652-0F0A-47D2-9273-C693C23C8F7D}" type="slidenum">
              <a:rPr lang="en-GB" smtClean="0"/>
              <a:t>1</a:t>
            </a:fld>
            <a:endParaRPr lang="en-GB"/>
          </a:p>
        </p:txBody>
      </p:sp>
    </p:spTree>
    <p:extLst>
      <p:ext uri="{BB962C8B-B14F-4D97-AF65-F5344CB8AC3E}">
        <p14:creationId xmlns:p14="http://schemas.microsoft.com/office/powerpoint/2010/main" val="1992106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314275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2716332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99502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9DA5228-CAB4-4B81-99D7-6AA9863A0467}" type="datetimeFigureOut">
              <a:rPr lang="en-GB" smtClean="0"/>
              <a:t>04/09/2020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153583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DA5228-CAB4-4B81-99D7-6AA9863A0467}" type="datetimeFigureOut">
              <a:rPr lang="en-GB" smtClean="0"/>
              <a:t>04/09/2020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833601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3510703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157757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2536198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9DA5228-CAB4-4B81-99D7-6AA9863A0467}" type="datetimeFigureOut">
              <a:rPr lang="en-GB" smtClean="0"/>
              <a:t>04/09/2020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1286317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9DA5228-CAB4-4B81-99D7-6AA9863A0467}" type="datetimeFigureOut">
              <a:rPr lang="en-GB" smtClean="0"/>
              <a:t>04/09/2020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10400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2910076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02462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2999642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452417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3990602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2075292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DA5228-CAB4-4B81-99D7-6AA9863A0467}" type="datetimeFigureOut">
              <a:rPr lang="en-GB" smtClean="0"/>
              <a:t>04/09/2020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29A5C3-ADB1-422D-B1B2-789D7C3174D6}" type="slidenum">
              <a:rPr lang="en-GB" smtClean="0"/>
              <a:t>‹#›</a:t>
            </a:fld>
            <a:endParaRPr lang="en-GB"/>
          </a:p>
        </p:txBody>
      </p:sp>
    </p:spTree>
    <p:extLst>
      <p:ext uri="{BB962C8B-B14F-4D97-AF65-F5344CB8AC3E}">
        <p14:creationId xmlns:p14="http://schemas.microsoft.com/office/powerpoint/2010/main" val="1581712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9DA5228-CAB4-4B81-99D7-6AA9863A0467}" type="datetimeFigureOut">
              <a:rPr lang="en-GB" smtClean="0"/>
              <a:t>04/09/2020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A29A5C3-ADB1-422D-B1B2-789D7C3174D6}" type="slidenum">
              <a:rPr lang="en-GB" smtClean="0"/>
              <a:t>‹#›</a:t>
            </a:fld>
            <a:endParaRPr lang="en-GB"/>
          </a:p>
        </p:txBody>
      </p:sp>
    </p:spTree>
    <p:extLst>
      <p:ext uri="{BB962C8B-B14F-4D97-AF65-F5344CB8AC3E}">
        <p14:creationId xmlns:p14="http://schemas.microsoft.com/office/powerpoint/2010/main" val="9419337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sz="5400" dirty="0" smtClean="0">
                <a:latin typeface="Times New Roman" panose="02020603050405020304" pitchFamily="18" charset="0"/>
                <a:cs typeface="Times New Roman" panose="02020603050405020304" pitchFamily="18" charset="0"/>
              </a:rPr>
              <a:t>Questions on the Topic</a:t>
            </a:r>
            <a:endParaRPr lang="en-GB" sz="5400" dirty="0">
              <a:latin typeface="Times New Roman" panose="02020603050405020304" pitchFamily="18" charset="0"/>
              <a:cs typeface="Times New Roman" panose="02020603050405020304" pitchFamily="18" charset="0"/>
            </a:endParaRPr>
          </a:p>
        </p:txBody>
      </p:sp>
      <p:pic>
        <p:nvPicPr>
          <p:cNvPr id="1026" name="Picture 2" descr="Pulmonary Function Tests for Lung Diseas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2171700"/>
            <a:ext cx="4972050" cy="46863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86363" y="2386013"/>
            <a:ext cx="6843712" cy="3785652"/>
          </a:xfrm>
          <a:prstGeom prst="rect">
            <a:avLst/>
          </a:prstGeom>
          <a:noFill/>
        </p:spPr>
        <p:txBody>
          <a:bodyPr wrap="square" rtlCol="0">
            <a:spAutoFit/>
          </a:bodyPr>
          <a:lstStyle/>
          <a:p>
            <a:r>
              <a:rPr lang="en-GB" sz="2400" dirty="0" smtClean="0">
                <a:latin typeface="Times New Roman" panose="02020603050405020304" pitchFamily="18" charset="0"/>
                <a:cs typeface="Times New Roman" panose="02020603050405020304" pitchFamily="18" charset="0"/>
              </a:rPr>
              <a:t>When is PFT recommended?</a:t>
            </a:r>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A pulmonary function test (PFT is recommended when the following conditions are met;</a:t>
            </a:r>
          </a:p>
          <a:p>
            <a:pPr marL="285750" indent="-285750">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If a patient shows symptoms of lung problems</a:t>
            </a:r>
          </a:p>
          <a:p>
            <a:pPr marL="285750" indent="-285750">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If the patient is regularly exposed to a certain substance at home or in the workplace.</a:t>
            </a:r>
          </a:p>
          <a:p>
            <a:pPr marL="285750" indent="-285750">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To determine how well the lungs are functioning before a surgery.</a:t>
            </a:r>
          </a:p>
          <a:p>
            <a:pPr marL="285750" indent="-285750">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To monitor the course of chronic illness such as COPD (</a:t>
            </a:r>
            <a:r>
              <a:rPr lang="en-US" sz="2400" dirty="0" smtClean="0">
                <a:latin typeface="Times New Roman" panose="02020603050405020304" pitchFamily="18" charset="0"/>
                <a:cs typeface="Times New Roman" panose="02020603050405020304" pitchFamily="18" charset="0"/>
              </a:rPr>
              <a:t>Ruppel &amp; Enright, 2012)</a:t>
            </a:r>
            <a:r>
              <a:rPr lang="en-GB"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4291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6000" dirty="0" smtClean="0">
                <a:latin typeface="Times New Roman" panose="02020603050405020304" pitchFamily="18" charset="0"/>
                <a:cs typeface="Times New Roman" panose="02020603050405020304" pitchFamily="18" charset="0"/>
              </a:rPr>
              <a:t>Preparation for PFT</a:t>
            </a:r>
            <a:endParaRPr lang="en-GB"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dirty="0" smtClean="0">
                <a:latin typeface="Times New Roman" panose="02020603050405020304" pitchFamily="18" charset="0"/>
                <a:cs typeface="Times New Roman" panose="02020603050405020304" pitchFamily="18" charset="0"/>
              </a:rPr>
              <a:t>What instructions are given to the patient before a PFT test?</a:t>
            </a:r>
          </a:p>
          <a:p>
            <a:pPr marL="0" indent="0">
              <a:buNone/>
            </a:pPr>
            <a:r>
              <a:rPr lang="en-GB" dirty="0" smtClean="0">
                <a:latin typeface="Times New Roman" panose="02020603050405020304" pitchFamily="18" charset="0"/>
                <a:cs typeface="Times New Roman" panose="02020603050405020304" pitchFamily="18" charset="0"/>
              </a:rPr>
              <a:t>The instructions given to the patient before the test are to ensure that the test is done successfully and that the results of the test are not influenced by something. The instructions include;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 heavy meal</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 smoking four hours before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 bronchodilator medicine four hours before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Don’t wear tight clothing</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test takes around one and a half hours to complete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Arrive more than fifteen minutes before the scheduled test time.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369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4400" dirty="0">
                <a:latin typeface="Times New Roman" panose="02020603050405020304" pitchFamily="18" charset="0"/>
                <a:cs typeface="Times New Roman" panose="02020603050405020304" pitchFamily="18" charset="0"/>
              </a:rPr>
              <a:t>Preparation for PFT</a:t>
            </a:r>
            <a:endParaRPr lang="en-GB" dirty="0"/>
          </a:p>
        </p:txBody>
      </p:sp>
      <p:sp>
        <p:nvSpPr>
          <p:cNvPr id="3" name="Content Placeholder 2"/>
          <p:cNvSpPr>
            <a:spLocks noGrp="1"/>
          </p:cNvSpPr>
          <p:nvPr>
            <p:ph idx="1"/>
          </p:nvPr>
        </p:nvSpPr>
        <p:spPr/>
        <p:txBody>
          <a:bodyPr>
            <a:normAutofit/>
          </a:bodyPr>
          <a:lstStyle/>
          <a:p>
            <a:r>
              <a:rPr lang="en-GB" dirty="0" smtClean="0">
                <a:latin typeface="Times New Roman" panose="02020603050405020304" pitchFamily="18" charset="0"/>
                <a:cs typeface="Times New Roman" panose="02020603050405020304" pitchFamily="18" charset="0"/>
              </a:rPr>
              <a:t>Instruction given to the patient during the PFT test?</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Take a deep breath and blow out the air as fast as possible.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Take a breath and breath out as much air as you can. </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Take a deep breathe quickly and hold the air for around ten seconds and breath out as much air as possible. </a:t>
            </a:r>
          </a:p>
          <a:p>
            <a:r>
              <a:rPr lang="en-GB" dirty="0" smtClean="0">
                <a:latin typeface="Times New Roman" panose="02020603050405020304" pitchFamily="18" charset="0"/>
                <a:cs typeface="Times New Roman" panose="02020603050405020304" pitchFamily="18" charset="0"/>
              </a:rPr>
              <a:t>Instructions given to the patient after the test?</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patient should take some rest.</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patient should take their medicine.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patient should wait for the test results and the diagnosis by the doctor.</a:t>
            </a:r>
          </a:p>
        </p:txBody>
      </p:sp>
    </p:spTree>
    <p:extLst>
      <p:ext uri="{BB962C8B-B14F-4D97-AF65-F5344CB8AC3E}">
        <p14:creationId xmlns:p14="http://schemas.microsoft.com/office/powerpoint/2010/main" val="3463864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BTPS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GB" sz="2400" dirty="0">
                <a:latin typeface="Times New Roman" panose="02020603050405020304" pitchFamily="18" charset="0"/>
                <a:cs typeface="Times New Roman" panose="02020603050405020304" pitchFamily="18" charset="0"/>
              </a:rPr>
              <a:t>What BTPS means?</a:t>
            </a:r>
            <a:endParaRPr lang="en-GB" sz="2400" dirty="0" smtClean="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BTPS stands for body temperature (37°C), ambient pressure and gas saturated with water vapour.</a:t>
            </a:r>
          </a:p>
          <a:p>
            <a:r>
              <a:rPr lang="en-GB" sz="2400" dirty="0" smtClean="0">
                <a:latin typeface="Times New Roman" panose="02020603050405020304" pitchFamily="18" charset="0"/>
                <a:cs typeface="Times New Roman" panose="02020603050405020304" pitchFamily="18" charset="0"/>
              </a:rPr>
              <a:t>Why is BTPS important when performing a PFT?</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The BTPS correction is used to convert flow and volume measured at ambient conditions to the conditions within the lungs. The expiration flow is saturated with water vapour and almost at body temperature. A correction factor of 2% is used to correct the temperature difference (</a:t>
            </a:r>
            <a:r>
              <a:rPr lang="en-US" sz="2400" dirty="0" smtClean="0">
                <a:latin typeface="Times New Roman" panose="02020603050405020304" pitchFamily="18" charset="0"/>
                <a:cs typeface="Times New Roman" panose="02020603050405020304" pitchFamily="18" charset="0"/>
              </a:rPr>
              <a:t>Enright, </a:t>
            </a:r>
            <a:r>
              <a:rPr lang="en-US" sz="2400" dirty="0" err="1" smtClean="0">
                <a:latin typeface="Times New Roman" panose="02020603050405020304" pitchFamily="18" charset="0"/>
                <a:cs typeface="Times New Roman" panose="02020603050405020304" pitchFamily="18" charset="0"/>
              </a:rPr>
              <a:t>Lebowitz</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&amp; </a:t>
            </a:r>
            <a:r>
              <a:rPr lang="en-US" sz="2400" dirty="0" err="1" smtClean="0">
                <a:latin typeface="Times New Roman" panose="02020603050405020304" pitchFamily="18" charset="0"/>
                <a:cs typeface="Times New Roman" panose="02020603050405020304" pitchFamily="18" charset="0"/>
              </a:rPr>
              <a:t>Cockroft</a:t>
            </a:r>
            <a:r>
              <a:rPr lang="en-US" sz="2400" dirty="0" smtClean="0">
                <a:latin typeface="Times New Roman" panose="02020603050405020304" pitchFamily="18" charset="0"/>
                <a:cs typeface="Times New Roman" panose="02020603050405020304" pitchFamily="18" charset="0"/>
              </a:rPr>
              <a:t>, 2012</a:t>
            </a:r>
            <a:r>
              <a:rPr lang="en-US" sz="2400" dirty="0">
                <a:latin typeface="Times New Roman" panose="02020603050405020304" pitchFamily="18" charset="0"/>
                <a:cs typeface="Times New Roman" panose="02020603050405020304" pitchFamily="18" charset="0"/>
              </a:rPr>
              <a:t>)</a:t>
            </a:r>
            <a:r>
              <a:rPr lang="en-GB" sz="2400"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The correction factor is used to determine whether the lungs are at normal condition which is 12% </a:t>
            </a:r>
          </a:p>
        </p:txBody>
      </p:sp>
    </p:spTree>
    <p:extLst>
      <p:ext uri="{BB962C8B-B14F-4D97-AF65-F5344CB8AC3E}">
        <p14:creationId xmlns:p14="http://schemas.microsoft.com/office/powerpoint/2010/main" val="418378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Different PFT tests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What are the different tests and what does each test measure?</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Spirometry- The test is used to measure the lung function. The tests measures the volume against time (Ciancio et al., 2009). </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Lung Volume Tests- The test is used to measure the amount of oxygen the lungs can hold. </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Lung diffusion capacity test- It is used to measure the amount of oxygen that gets into the blood when a person breaths in.</a:t>
            </a:r>
          </a:p>
          <a:p>
            <a:pPr>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Arterial blood gas test- It  is used to measure the level of gases such as oxygen in the blood.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385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imes New Roman" panose="02020603050405020304" pitchFamily="18" charset="0"/>
                <a:cs typeface="Times New Roman" panose="02020603050405020304" pitchFamily="18" charset="0"/>
              </a:rPr>
              <a:t>Performing an FVC</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GB" dirty="0" smtClean="0">
                <a:latin typeface="Times New Roman" panose="02020603050405020304" pitchFamily="18" charset="0"/>
                <a:cs typeface="Times New Roman" panose="02020603050405020304" pitchFamily="18" charset="0"/>
              </a:rPr>
              <a:t>The procedure for ensuring performing the FVC maneuverer.</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Ensure </a:t>
            </a:r>
            <a:r>
              <a:rPr lang="en-GB" dirty="0">
                <a:latin typeface="Times New Roman" panose="02020603050405020304" pitchFamily="18" charset="0"/>
                <a:cs typeface="Times New Roman" panose="02020603050405020304" pitchFamily="18" charset="0"/>
              </a:rPr>
              <a:t>that the </a:t>
            </a:r>
            <a:r>
              <a:rPr lang="en-GB" dirty="0" err="1" smtClean="0">
                <a:latin typeface="Times New Roman" panose="02020603050405020304" pitchFamily="18" charset="0"/>
                <a:cs typeface="Times New Roman" panose="02020603050405020304" pitchFamily="18" charset="0"/>
              </a:rPr>
              <a:t>pneumotach</a:t>
            </a:r>
            <a:r>
              <a:rPr lang="en-GB" dirty="0" smtClean="0">
                <a:latin typeface="Times New Roman" panose="02020603050405020304" pitchFamily="18" charset="0"/>
                <a:cs typeface="Times New Roman" panose="02020603050405020304" pitchFamily="18" charset="0"/>
              </a:rPr>
              <a:t> is zero by clicking the zero flow button.</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Click the FVC (the FVC data collection screen appears).</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Place a nose clip on the patient and tell them to breath normally through </a:t>
            </a:r>
            <a:r>
              <a:rPr lang="en-GB" dirty="0">
                <a:latin typeface="Times New Roman" panose="02020603050405020304" pitchFamily="18" charset="0"/>
                <a:cs typeface="Times New Roman" panose="02020603050405020304" pitchFamily="18" charset="0"/>
              </a:rPr>
              <a:t>the </a:t>
            </a:r>
            <a:r>
              <a:rPr lang="en-GB" dirty="0" err="1" smtClean="0">
                <a:latin typeface="Times New Roman" panose="02020603050405020304" pitchFamily="18" charset="0"/>
                <a:cs typeface="Times New Roman" panose="02020603050405020304" pitchFamily="18" charset="0"/>
              </a:rPr>
              <a:t>pneumotach</a:t>
            </a:r>
            <a:r>
              <a:rPr lang="en-GB"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Levitzky, </a:t>
            </a:r>
            <a:r>
              <a:rPr lang="en-US" dirty="0" smtClean="0">
                <a:latin typeface="Times New Roman" panose="02020603050405020304" pitchFamily="18" charset="0"/>
                <a:cs typeface="Times New Roman" panose="02020603050405020304" pitchFamily="18" charset="0"/>
              </a:rPr>
              <a:t>2018</a:t>
            </a:r>
            <a:r>
              <a:rPr lang="en-US"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Tell the patient to inspire fully and then to exhale as rapidly, forcefully and completely as possible.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Tell the patient to inspire fully as rapidly as possible.</a:t>
            </a:r>
          </a:p>
          <a:p>
            <a:pPr>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Tell the patient to resume normal breathing.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5030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6000" dirty="0" smtClean="0">
                <a:latin typeface="Times New Roman" panose="02020603050405020304" pitchFamily="18" charset="0"/>
                <a:cs typeface="Times New Roman" panose="02020603050405020304" pitchFamily="18" charset="0"/>
              </a:rPr>
              <a:t>Reference</a:t>
            </a:r>
            <a:endParaRPr lang="en-GB"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Ruppel, G. L., &amp; Enright, P. L. (2012). Pulmonary function testing. </a:t>
            </a:r>
            <a:r>
              <a:rPr lang="en-US" i="1" dirty="0">
                <a:latin typeface="Times New Roman" panose="02020603050405020304" pitchFamily="18" charset="0"/>
                <a:cs typeface="Times New Roman" panose="02020603050405020304" pitchFamily="18" charset="0"/>
              </a:rPr>
              <a:t>Respiratory care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57</a:t>
            </a:r>
            <a:r>
              <a:rPr lang="en-US" dirty="0">
                <a:latin typeface="Times New Roman" panose="02020603050405020304" pitchFamily="18" charset="0"/>
                <a:cs typeface="Times New Roman" panose="02020603050405020304" pitchFamily="18" charset="0"/>
              </a:rPr>
              <a:t>(1), 165-175</a:t>
            </a:r>
            <a:r>
              <a:rPr lang="en-US" dirty="0" smtClean="0">
                <a:latin typeface="Times New Roman" panose="02020603050405020304" pitchFamily="18" charset="0"/>
                <a:cs typeface="Times New Roman" panose="02020603050405020304" pitchFamily="18" charset="0"/>
              </a:rPr>
              <a:t>.</a:t>
            </a:r>
          </a:p>
          <a:p>
            <a:r>
              <a:rPr lang="en-GB" dirty="0">
                <a:latin typeface="Times New Roman" panose="02020603050405020304" pitchFamily="18" charset="0"/>
                <a:cs typeface="Times New Roman" panose="02020603050405020304" pitchFamily="18" charset="0"/>
              </a:rPr>
              <a:t>Ciancio, N., </a:t>
            </a:r>
            <a:r>
              <a:rPr lang="en-GB" dirty="0" err="1">
                <a:latin typeface="Times New Roman" panose="02020603050405020304" pitchFamily="18" charset="0"/>
                <a:cs typeface="Times New Roman" panose="02020603050405020304" pitchFamily="18" charset="0"/>
              </a:rPr>
              <a:t>Pavone</a:t>
            </a:r>
            <a:r>
              <a:rPr lang="en-GB" dirty="0">
                <a:latin typeface="Times New Roman" panose="02020603050405020304" pitchFamily="18" charset="0"/>
                <a:cs typeface="Times New Roman" panose="02020603050405020304" pitchFamily="18" charset="0"/>
              </a:rPr>
              <a:t>, M., </a:t>
            </a:r>
            <a:r>
              <a:rPr lang="en-GB" dirty="0" err="1">
                <a:latin typeface="Times New Roman" panose="02020603050405020304" pitchFamily="18" charset="0"/>
                <a:cs typeface="Times New Roman" panose="02020603050405020304" pitchFamily="18" charset="0"/>
              </a:rPr>
              <a:t>Torrisi</a:t>
            </a:r>
            <a:r>
              <a:rPr lang="en-GB" dirty="0">
                <a:latin typeface="Times New Roman" panose="02020603050405020304" pitchFamily="18" charset="0"/>
                <a:cs typeface="Times New Roman" panose="02020603050405020304" pitchFamily="18" charset="0"/>
              </a:rPr>
              <a:t>, S. E., </a:t>
            </a:r>
            <a:r>
              <a:rPr lang="en-GB" dirty="0" err="1">
                <a:latin typeface="Times New Roman" panose="02020603050405020304" pitchFamily="18" charset="0"/>
                <a:cs typeface="Times New Roman" panose="02020603050405020304" pitchFamily="18" charset="0"/>
              </a:rPr>
              <a:t>Vancheri</a:t>
            </a:r>
            <a:r>
              <a:rPr lang="en-GB" dirty="0">
                <a:latin typeface="Times New Roman" panose="02020603050405020304" pitchFamily="18" charset="0"/>
                <a:cs typeface="Times New Roman" panose="02020603050405020304" pitchFamily="18" charset="0"/>
              </a:rPr>
              <a:t>, A., </a:t>
            </a:r>
            <a:r>
              <a:rPr lang="en-GB" dirty="0" err="1">
                <a:latin typeface="Times New Roman" panose="02020603050405020304" pitchFamily="18" charset="0"/>
                <a:cs typeface="Times New Roman" panose="02020603050405020304" pitchFamily="18" charset="0"/>
              </a:rPr>
              <a:t>Sambataro</a:t>
            </a:r>
            <a:r>
              <a:rPr lang="en-GB" dirty="0">
                <a:latin typeface="Times New Roman" panose="02020603050405020304" pitchFamily="18" charset="0"/>
                <a:cs typeface="Times New Roman" panose="02020603050405020304" pitchFamily="18" charset="0"/>
              </a:rPr>
              <a:t>, D., </a:t>
            </a:r>
            <a:r>
              <a:rPr lang="en-GB" dirty="0" err="1">
                <a:latin typeface="Times New Roman" panose="02020603050405020304" pitchFamily="18" charset="0"/>
                <a:cs typeface="Times New Roman" panose="02020603050405020304" pitchFamily="18" charset="0"/>
              </a:rPr>
              <a:t>Palmucci</a:t>
            </a:r>
            <a:r>
              <a:rPr lang="en-GB" dirty="0">
                <a:latin typeface="Times New Roman" panose="02020603050405020304" pitchFamily="18" charset="0"/>
                <a:cs typeface="Times New Roman" panose="02020603050405020304" pitchFamily="18" charset="0"/>
              </a:rPr>
              <a:t>, S., ... &amp; </a:t>
            </a:r>
            <a:r>
              <a:rPr lang="en-GB" dirty="0" err="1">
                <a:latin typeface="Times New Roman" panose="02020603050405020304" pitchFamily="18" charset="0"/>
                <a:cs typeface="Times New Roman" panose="02020603050405020304" pitchFamily="18" charset="0"/>
              </a:rPr>
              <a:t>Sambataro</a:t>
            </a:r>
            <a:r>
              <a:rPr lang="en-GB" dirty="0">
                <a:latin typeface="Times New Roman" panose="02020603050405020304" pitchFamily="18" charset="0"/>
                <a:cs typeface="Times New Roman" panose="02020603050405020304" pitchFamily="18" charset="0"/>
              </a:rPr>
              <a:t>, G. (2019). Contribution of pulmonary function tests (PFTs) to the diagnosis and follow up of connective tissue diseases. </a:t>
            </a:r>
            <a:r>
              <a:rPr lang="en-GB" i="1" dirty="0">
                <a:latin typeface="Times New Roman" panose="02020603050405020304" pitchFamily="18" charset="0"/>
                <a:cs typeface="Times New Roman" panose="02020603050405020304" pitchFamily="18" charset="0"/>
              </a:rPr>
              <a:t>Multidisciplinary respiratory medicine</a:t>
            </a:r>
            <a:r>
              <a:rPr lang="en-GB" dirty="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14</a:t>
            </a:r>
            <a:r>
              <a:rPr lang="en-GB" dirty="0">
                <a:latin typeface="Times New Roman" panose="02020603050405020304" pitchFamily="18" charset="0"/>
                <a:cs typeface="Times New Roman" panose="02020603050405020304" pitchFamily="18" charset="0"/>
              </a:rPr>
              <a:t>(1), 1-11</a:t>
            </a:r>
            <a:r>
              <a:rPr lang="en-GB"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Enright, P. L., </a:t>
            </a:r>
            <a:r>
              <a:rPr lang="en-US" dirty="0" err="1">
                <a:latin typeface="Times New Roman" panose="02020603050405020304" pitchFamily="18" charset="0"/>
                <a:cs typeface="Times New Roman" panose="02020603050405020304" pitchFamily="18" charset="0"/>
              </a:rPr>
              <a:t>Lebowitz</a:t>
            </a:r>
            <a:r>
              <a:rPr lang="en-US" dirty="0">
                <a:latin typeface="Times New Roman" panose="02020603050405020304" pitchFamily="18" charset="0"/>
                <a:cs typeface="Times New Roman" panose="02020603050405020304" pitchFamily="18" charset="0"/>
              </a:rPr>
              <a:t>, M. D., &amp; </a:t>
            </a:r>
            <a:r>
              <a:rPr lang="en-US" dirty="0" err="1">
                <a:latin typeface="Times New Roman" panose="02020603050405020304" pitchFamily="18" charset="0"/>
                <a:cs typeface="Times New Roman" panose="02020603050405020304" pitchFamily="18" charset="0"/>
              </a:rPr>
              <a:t>Cockroft</a:t>
            </a:r>
            <a:r>
              <a:rPr lang="en-US" dirty="0">
                <a:latin typeface="Times New Roman" panose="02020603050405020304" pitchFamily="18" charset="0"/>
                <a:cs typeface="Times New Roman" panose="02020603050405020304" pitchFamily="18" charset="0"/>
              </a:rPr>
              <a:t>, D. W. (2012). Physiologic measures: pulmonary function tests. </a:t>
            </a:r>
            <a:r>
              <a:rPr lang="en-US" i="1" dirty="0">
                <a:latin typeface="Times New Roman" panose="02020603050405020304" pitchFamily="18" charset="0"/>
                <a:cs typeface="Times New Roman" panose="02020603050405020304" pitchFamily="18" charset="0"/>
              </a:rPr>
              <a:t>American journal of respiratory and critical care medicine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Levitzky, M. G. (2018). </a:t>
            </a:r>
            <a:r>
              <a:rPr lang="en-US" i="1" dirty="0">
                <a:latin typeface="Times New Roman" panose="02020603050405020304" pitchFamily="18" charset="0"/>
                <a:cs typeface="Times New Roman" panose="02020603050405020304" pitchFamily="18" charset="0"/>
              </a:rPr>
              <a:t>Pulmonary physiology</a:t>
            </a:r>
            <a:r>
              <a:rPr lang="en-US" dirty="0">
                <a:latin typeface="Times New Roman" panose="02020603050405020304" pitchFamily="18" charset="0"/>
                <a:cs typeface="Times New Roman" panose="02020603050405020304" pitchFamily="18" charset="0"/>
              </a:rPr>
              <a:t> (No. 1, pp. 1-viii). : McGraw-Hill Education,.</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8812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134</TotalTime>
  <Words>596</Words>
  <Application>Microsoft Office PowerPoint</Application>
  <PresentationFormat>Widescreen</PresentationFormat>
  <Paragraphs>51</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Ion</vt:lpstr>
      <vt:lpstr>Questions on the Topic</vt:lpstr>
      <vt:lpstr>Preparation for PFT</vt:lpstr>
      <vt:lpstr>Preparation for PFT</vt:lpstr>
      <vt:lpstr>BTPS</vt:lpstr>
      <vt:lpstr>Different PFT tests</vt:lpstr>
      <vt:lpstr>Performing an FVC</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14</cp:revision>
  <dcterms:created xsi:type="dcterms:W3CDTF">2020-09-04T14:07:27Z</dcterms:created>
  <dcterms:modified xsi:type="dcterms:W3CDTF">2020-09-04T16:22:13Z</dcterms:modified>
</cp:coreProperties>
</file>