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4"/>
  </p:notesMasterIdLst>
  <p:sldIdLst>
    <p:sldId id="270" r:id="rId2"/>
    <p:sldId id="257" r:id="rId3"/>
    <p:sldId id="271" r:id="rId4"/>
    <p:sldId id="275" r:id="rId5"/>
    <p:sldId id="258" r:id="rId6"/>
    <p:sldId id="276" r:id="rId7"/>
    <p:sldId id="259" r:id="rId8"/>
    <p:sldId id="260" r:id="rId9"/>
    <p:sldId id="261" r:id="rId10"/>
    <p:sldId id="262" r:id="rId11"/>
    <p:sldId id="263" r:id="rId12"/>
    <p:sldId id="264" r:id="rId13"/>
    <p:sldId id="265" r:id="rId14"/>
    <p:sldId id="277" r:id="rId15"/>
    <p:sldId id="279" r:id="rId16"/>
    <p:sldId id="280" r:id="rId17"/>
    <p:sldId id="266" r:id="rId18"/>
    <p:sldId id="267" r:id="rId19"/>
    <p:sldId id="272" r:id="rId20"/>
    <p:sldId id="273" r:id="rId21"/>
    <p:sldId id="269" r:id="rId22"/>
    <p:sldId id="27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0553" autoAdjust="0"/>
  </p:normalViewPr>
  <p:slideViewPr>
    <p:cSldViewPr>
      <p:cViewPr varScale="1">
        <p:scale>
          <a:sx n="71" d="100"/>
          <a:sy n="71" d="100"/>
        </p:scale>
        <p:origin x="1134" y="72"/>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2/10/2019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 Equally, the hospital</a:t>
            </a:r>
            <a:r>
              <a:rPr lang="en-US" baseline="0" dirty="0">
                <a:latin typeface="Times New Roman" pitchFamily="18" charset="0"/>
                <a:cs typeface="Times New Roman" pitchFamily="18" charset="0"/>
              </a:rPr>
              <a:t> aims at implementing strong leadership to drive the improvement agenda.</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extLst>
      <p:ext uri="{BB962C8B-B14F-4D97-AF65-F5344CB8AC3E}">
        <p14:creationId xmlns:p14="http://schemas.microsoft.com/office/powerpoint/2010/main" val="169396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Within</a:t>
            </a:r>
            <a:r>
              <a:rPr lang="en-US" baseline="0" dirty="0"/>
              <a:t> this financial year, the hospital has identified five core goals which it hopes to implement within its strategic plan.  This comes in the wake of an internal audit which revealed among others, excessive staff burnout, low morale as well as poorly structured hierarchies. This necessitated the need for a cohesive realignment of the structures and systems within the institution. </a:t>
            </a:r>
            <a:endParaRPr lang="en-US" dirty="0"/>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extLst>
      <p:ext uri="{BB962C8B-B14F-4D97-AF65-F5344CB8AC3E}">
        <p14:creationId xmlns:p14="http://schemas.microsoft.com/office/powerpoint/2010/main" val="2798510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extLst>
      <p:ext uri="{BB962C8B-B14F-4D97-AF65-F5344CB8AC3E}">
        <p14:creationId xmlns:p14="http://schemas.microsoft.com/office/powerpoint/2010/main" val="111057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determine the success of any project, the entity must evaluate its success. The</a:t>
            </a:r>
            <a:r>
              <a:rPr lang="en-US" baseline="0" dirty="0"/>
              <a:t> hospital’s status as the sole health institution within a low-income neighborhood may translate to a slow growth progression. </a:t>
            </a: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extLst>
      <p:ext uri="{BB962C8B-B14F-4D97-AF65-F5344CB8AC3E}">
        <p14:creationId xmlns:p14="http://schemas.microsoft.com/office/powerpoint/2010/main" val="881265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extLst>
      <p:ext uri="{BB962C8B-B14F-4D97-AF65-F5344CB8AC3E}">
        <p14:creationId xmlns:p14="http://schemas.microsoft.com/office/powerpoint/2010/main" val="2876188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dirty="0"/>
          </a:p>
        </p:txBody>
      </p:sp>
    </p:spTree>
    <p:extLst>
      <p:ext uri="{BB962C8B-B14F-4D97-AF65-F5344CB8AC3E}">
        <p14:creationId xmlns:p14="http://schemas.microsoft.com/office/powerpoint/2010/main" val="55085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dirty="0"/>
          </a:p>
        </p:txBody>
      </p:sp>
    </p:spTree>
    <p:extLst>
      <p:ext uri="{BB962C8B-B14F-4D97-AF65-F5344CB8AC3E}">
        <p14:creationId xmlns:p14="http://schemas.microsoft.com/office/powerpoint/2010/main" val="310652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extLst>
      <p:ext uri="{BB962C8B-B14F-4D97-AF65-F5344CB8AC3E}">
        <p14:creationId xmlns:p14="http://schemas.microsoft.com/office/powerpoint/2010/main" val="20378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extLst>
      <p:ext uri="{BB962C8B-B14F-4D97-AF65-F5344CB8AC3E}">
        <p14:creationId xmlns:p14="http://schemas.microsoft.com/office/powerpoint/2010/main" val="399309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a:p>
        </p:txBody>
      </p:sp>
    </p:spTree>
    <p:extLst>
      <p:ext uri="{BB962C8B-B14F-4D97-AF65-F5344CB8AC3E}">
        <p14:creationId xmlns:p14="http://schemas.microsoft.com/office/powerpoint/2010/main" val="100277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a:p>
        </p:txBody>
      </p:sp>
    </p:spTree>
    <p:extLst>
      <p:ext uri="{BB962C8B-B14F-4D97-AF65-F5344CB8AC3E}">
        <p14:creationId xmlns:p14="http://schemas.microsoft.com/office/powerpoint/2010/main" val="4225721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a:t>
            </a:r>
            <a:r>
              <a:rPr lang="en-US" baseline="0" dirty="0" smtClean="0"/>
              <a:t>  nurse leader, </a:t>
            </a:r>
            <a:r>
              <a:rPr lang="en-US" baseline="0" dirty="0"/>
              <a:t>a thin line exists between duty and responsibility. As such, while their duty is to take care of the patients in their hands, they are equally responsible for driving the agenda of the </a:t>
            </a:r>
            <a:r>
              <a:rPr lang="en-US" baseline="0" dirty="0" smtClean="0"/>
              <a:t>hospital as stated by several theories.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extLst>
      <p:ext uri="{BB962C8B-B14F-4D97-AF65-F5344CB8AC3E}">
        <p14:creationId xmlns:p14="http://schemas.microsoft.com/office/powerpoint/2010/main" val="2866366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nurse leader delegated the duty to lead the project, one must possess certain leadership qualities and skills that ensures effective running and desired outcomes of the project. Effective communication allows a leader to efficiently convey his vision to the team which makes it possible to implement it. Passion acts as a motivation to your colleagues because they see and feel your dedication. However, to get things done you need to be committed. Positivity lead to happiness and hard work while collaboration creates transparency throughout the project. </a:t>
            </a:r>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extLst>
      <p:ext uri="{BB962C8B-B14F-4D97-AF65-F5344CB8AC3E}">
        <p14:creationId xmlns:p14="http://schemas.microsoft.com/office/powerpoint/2010/main" val="2029994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black"/>
                </a:solidFill>
                <a:effectLst/>
                <a:uLnTx/>
                <a:uFillTx/>
                <a:latin typeface="+mn-lt"/>
                <a:ea typeface="+mn-ea"/>
                <a:cs typeface="+mn-cs"/>
              </a:rPr>
              <a:t>For purposes of longevity and harmonious operations, the hospital believes in a united stakeholder-hospital relationship. As such, it aims at incorporating a number of stakeholders including  community authorities, community members, sponsors, and health providers. All of them have different roles to play.</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extLst>
      <p:ext uri="{BB962C8B-B14F-4D97-AF65-F5344CB8AC3E}">
        <p14:creationId xmlns:p14="http://schemas.microsoft.com/office/powerpoint/2010/main" val="3834771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17</a:t>
            </a:fld>
            <a:endParaRPr lang="en-US" dirty="0"/>
          </a:p>
        </p:txBody>
      </p:sp>
    </p:spTree>
    <p:extLst>
      <p:ext uri="{BB962C8B-B14F-4D97-AF65-F5344CB8AC3E}">
        <p14:creationId xmlns:p14="http://schemas.microsoft.com/office/powerpoint/2010/main" val="3541653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18</a:t>
            </a:fld>
            <a:endParaRPr lang="en-US" dirty="0"/>
          </a:p>
        </p:txBody>
      </p:sp>
    </p:spTree>
    <p:extLst>
      <p:ext uri="{BB962C8B-B14F-4D97-AF65-F5344CB8AC3E}">
        <p14:creationId xmlns:p14="http://schemas.microsoft.com/office/powerpoint/2010/main" val="2505513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19</a:t>
            </a:fld>
            <a:endParaRPr lang="en-US" dirty="0"/>
          </a:p>
        </p:txBody>
      </p:sp>
    </p:spTree>
    <p:extLst>
      <p:ext uri="{BB962C8B-B14F-4D97-AF65-F5344CB8AC3E}">
        <p14:creationId xmlns:p14="http://schemas.microsoft.com/office/powerpoint/2010/main" val="352020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20</a:t>
            </a:fld>
            <a:endParaRPr lang="en-US" dirty="0"/>
          </a:p>
        </p:txBody>
      </p:sp>
    </p:spTree>
    <p:extLst>
      <p:ext uri="{BB962C8B-B14F-4D97-AF65-F5344CB8AC3E}">
        <p14:creationId xmlns:p14="http://schemas.microsoft.com/office/powerpoint/2010/main" val="2070812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21</a:t>
            </a:fld>
            <a:endParaRPr lang="en-US" dirty="0"/>
          </a:p>
        </p:txBody>
      </p:sp>
    </p:spTree>
    <p:extLst>
      <p:ext uri="{BB962C8B-B14F-4D97-AF65-F5344CB8AC3E}">
        <p14:creationId xmlns:p14="http://schemas.microsoft.com/office/powerpoint/2010/main" val="2505434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2/10/2019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normAutofit/>
          </a:bodyPr>
          <a:lstStyle/>
          <a:p>
            <a:r>
              <a:rPr lang="en-US" sz="2800" dirty="0">
                <a:latin typeface="Times New Roman" pitchFamily="18" charset="0"/>
                <a:cs typeface="Times New Roman" pitchFamily="18" charset="0"/>
              </a:rPr>
              <a:t>Strategic plan With Stakeholders</a:t>
            </a:r>
          </a:p>
        </p:txBody>
      </p:sp>
      <p:sp>
        <p:nvSpPr>
          <p:cNvPr id="3" name="Subtitle 2"/>
          <p:cNvSpPr>
            <a:spLocks noGrp="1"/>
          </p:cNvSpPr>
          <p:nvPr>
            <p:ph type="subTitle" idx="1"/>
          </p:nvPr>
        </p:nvSpPr>
        <p:spPr>
          <a:xfrm>
            <a:off x="1371600" y="2590800"/>
            <a:ext cx="6400800" cy="2493498"/>
          </a:xfrm>
        </p:spPr>
        <p:txBody>
          <a:bodyPr>
            <a:normAutofit fontScale="25000" lnSpcReduction="20000"/>
          </a:bodyPr>
          <a:lstStyle/>
          <a:p>
            <a:pPr>
              <a:lnSpc>
                <a:spcPct val="220000"/>
              </a:lnSpc>
            </a:pPr>
            <a:endParaRPr lang="en-US" dirty="0">
              <a:latin typeface="Times New Roman" pitchFamily="18" charset="0"/>
              <a:cs typeface="Times New Roman" pitchFamily="18" charset="0"/>
            </a:endParaRPr>
          </a:p>
          <a:p>
            <a:pPr>
              <a:lnSpc>
                <a:spcPct val="220000"/>
              </a:lnSpc>
            </a:pPr>
            <a:r>
              <a:rPr lang="en-US" sz="9600" dirty="0">
                <a:solidFill>
                  <a:srgbClr val="FFFF00"/>
                </a:solidFill>
                <a:latin typeface="Times New Roman" pitchFamily="18" charset="0"/>
                <a:cs typeface="Times New Roman" pitchFamily="18" charset="0"/>
              </a:rPr>
              <a:t>Leadership  Management Nurse Executive </a:t>
            </a:r>
          </a:p>
          <a:p>
            <a:pPr>
              <a:lnSpc>
                <a:spcPct val="220000"/>
              </a:lnSpc>
            </a:pPr>
            <a:r>
              <a:rPr lang="en-US" sz="9600" dirty="0">
                <a:solidFill>
                  <a:srgbClr val="FFFF00"/>
                </a:solidFill>
                <a:latin typeface="Times New Roman" pitchFamily="18" charset="0"/>
                <a:cs typeface="Times New Roman" pitchFamily="18" charset="0"/>
              </a:rPr>
              <a:t>MSN-FP6210</a:t>
            </a:r>
          </a:p>
          <a:p>
            <a:pPr>
              <a:lnSpc>
                <a:spcPct val="220000"/>
              </a:lnSpc>
            </a:pPr>
            <a:endParaRPr lang="en-US" sz="9600" dirty="0">
              <a:solidFill>
                <a:srgbClr val="FFFF00"/>
              </a:solidFill>
              <a:latin typeface="Times New Roman" pitchFamily="18" charset="0"/>
              <a:cs typeface="Times New Roman" pitchFamily="18" charset="0"/>
            </a:endParaRPr>
          </a:p>
          <a:p>
            <a:pPr>
              <a:lnSpc>
                <a:spcPct val="220000"/>
              </a:lnSpc>
            </a:pPr>
            <a:r>
              <a:rPr lang="en-US" sz="9600" dirty="0">
                <a:solidFill>
                  <a:srgbClr val="FFFF00"/>
                </a:solidFill>
                <a:latin typeface="Times New Roman" pitchFamily="18" charset="0"/>
                <a:cs typeface="Times New Roman" pitchFamily="18" charset="0"/>
              </a:rPr>
              <a:t>February 6 ,2019</a:t>
            </a:r>
          </a:p>
        </p:txBody>
      </p:sp>
    </p:spTree>
    <p:extLst>
      <p:ext uri="{BB962C8B-B14F-4D97-AF65-F5344CB8AC3E}">
        <p14:creationId xmlns:p14="http://schemas.microsoft.com/office/powerpoint/2010/main"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normAutofit/>
          </a:bodyPr>
          <a:lstStyle/>
          <a:p>
            <a:r>
              <a:rPr lang="en-US" sz="2800" dirty="0">
                <a:latin typeface="Times New Roman" pitchFamily="18" charset="0"/>
                <a:cs typeface="Times New Roman" pitchFamily="18" charset="0"/>
              </a:rPr>
              <a:t>LEADERSHIP &amp; HEALTH CARE AND SAFETY IMPROVEMENT</a:t>
            </a:r>
          </a:p>
        </p:txBody>
      </p:sp>
      <p:sp>
        <p:nvSpPr>
          <p:cNvPr id="3" name="Subtitle 2"/>
          <p:cNvSpPr>
            <a:spLocks noGrp="1"/>
          </p:cNvSpPr>
          <p:nvPr>
            <p:ph type="subTitle" idx="1"/>
          </p:nvPr>
        </p:nvSpPr>
        <p:spPr>
          <a:xfrm>
            <a:off x="304800" y="2286000"/>
            <a:ext cx="8305800" cy="4267200"/>
          </a:xfrm>
        </p:spPr>
        <p:txBody>
          <a:bodyPr>
            <a:normAutofit/>
          </a:bodyPr>
          <a:lstStyle/>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Transformational leaders to inspire and motivate employees.</a:t>
            </a:r>
          </a:p>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Behavioral theory of leadership to be included in training.</a:t>
            </a:r>
          </a:p>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Establishment of role models to fellow employees.</a:t>
            </a:r>
          </a:p>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Incorporation of leadership values within company vision.</a:t>
            </a:r>
          </a:p>
          <a:p>
            <a:pPr marL="457200" indent="-457200" algn="l">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a:solidFill>
                  <a:srgbClr val="FFFF00"/>
                </a:solidFill>
                <a:latin typeface="Times New Roman" pitchFamily="18" charset="0"/>
                <a:cs typeface="Times New Roman" pitchFamily="18" charset="0"/>
              </a:rPr>
              <a:t>This strategic plan aims at:</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Improved service delivery for customer loyalty.</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Achieve stability through role models (</a:t>
            </a:r>
            <a:r>
              <a:rPr lang="en-US" dirty="0" err="1">
                <a:solidFill>
                  <a:srgbClr val="FFFF00"/>
                </a:solidFill>
                <a:latin typeface="Times New Roman" pitchFamily="18" charset="0"/>
                <a:cs typeface="Times New Roman" pitchFamily="18" charset="0"/>
              </a:rPr>
              <a:t>Leibner</a:t>
            </a:r>
            <a:r>
              <a:rPr lang="en-US" dirty="0">
                <a:solidFill>
                  <a:srgbClr val="FFFF00"/>
                </a:solidFill>
                <a:latin typeface="Times New Roman" pitchFamily="18" charset="0"/>
                <a:cs typeface="Times New Roman" pitchFamily="18" charset="0"/>
              </a:rPr>
              <a:t>, </a:t>
            </a:r>
            <a:r>
              <a:rPr lang="en-US" i="1" dirty="0">
                <a:solidFill>
                  <a:srgbClr val="FFFF00"/>
                </a:solidFill>
                <a:latin typeface="Times New Roman" pitchFamily="18" charset="0"/>
                <a:cs typeface="Times New Roman" pitchFamily="18" charset="0"/>
              </a:rPr>
              <a:t>et al, </a:t>
            </a:r>
            <a:r>
              <a:rPr lang="en-US" dirty="0">
                <a:solidFill>
                  <a:srgbClr val="FFFF00"/>
                </a:solidFill>
                <a:latin typeface="Times New Roman" pitchFamily="18" charset="0"/>
                <a:cs typeface="Times New Roman" pitchFamily="18" charset="0"/>
              </a:rPr>
              <a:t>2009).</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Enhance staff commitment through adequate incentives.</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Reduce staff turnover through 8-10 year engagement period.</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Increase the number of patients being served </a:t>
            </a:r>
          </a:p>
          <a:p>
            <a:pPr>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Systems and Structural Alignment</a:t>
            </a:r>
            <a:endParaRPr lang="en-US" sz="2800" dirty="0"/>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Adequate induction period to improve process awareness.</a:t>
            </a:r>
          </a:p>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Cost-friendly service enhancement for improving customer loyalty. </a:t>
            </a:r>
          </a:p>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Democratic management to replace dictatorial tendencies.</a:t>
            </a:r>
          </a:p>
          <a:p>
            <a:pPr marL="137160" indent="0">
              <a:lnSpc>
                <a:spcPct val="150000"/>
              </a:lnSpc>
              <a:buNone/>
            </a:pPr>
            <a:endParaRPr lang="en-US" dirty="0">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598650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normAutofit/>
          </a:bodyPr>
          <a:lstStyle/>
          <a:p>
            <a:r>
              <a:rPr lang="en-US" sz="2800"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70000" lnSpcReduction="20000"/>
          </a:bodyPr>
          <a:lstStyle/>
          <a:p>
            <a:pPr marL="457200" indent="-457200" algn="l">
              <a:lnSpc>
                <a:spcPct val="150000"/>
              </a:lnSpc>
              <a:buFont typeface="Wingdings" pitchFamily="2" charset="2"/>
              <a:buChar char="Ø"/>
            </a:pPr>
            <a:r>
              <a:rPr lang="en-US" sz="3100" dirty="0">
                <a:solidFill>
                  <a:srgbClr val="FFFF00"/>
                </a:solidFill>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sz="3100" dirty="0">
                <a:solidFill>
                  <a:srgbClr val="FFFF00"/>
                </a:solidFill>
                <a:latin typeface="Times New Roman" pitchFamily="18" charset="0"/>
                <a:cs typeface="Times New Roman" pitchFamily="18" charset="0"/>
              </a:rPr>
              <a:t>This system analyses the hospital’s internal;</a:t>
            </a:r>
          </a:p>
          <a:p>
            <a:pPr algn="l">
              <a:lnSpc>
                <a:spcPct val="150000"/>
              </a:lnSpc>
            </a:pPr>
            <a:r>
              <a:rPr lang="en-US" sz="3100" dirty="0">
                <a:solidFill>
                  <a:srgbClr val="FFFF00"/>
                </a:solidFill>
                <a:latin typeface="Times New Roman" pitchFamily="18" charset="0"/>
                <a:cs typeface="Times New Roman" pitchFamily="18" charset="0"/>
              </a:rPr>
              <a:t>			Strengths,</a:t>
            </a:r>
          </a:p>
          <a:p>
            <a:pPr algn="l">
              <a:lnSpc>
                <a:spcPct val="150000"/>
              </a:lnSpc>
            </a:pPr>
            <a:r>
              <a:rPr lang="en-US" sz="3100" dirty="0">
                <a:solidFill>
                  <a:srgbClr val="FFFF00"/>
                </a:solidFill>
                <a:latin typeface="Times New Roman" pitchFamily="18" charset="0"/>
                <a:cs typeface="Times New Roman" pitchFamily="18" charset="0"/>
              </a:rPr>
              <a:t>			Weaknesses,</a:t>
            </a:r>
          </a:p>
          <a:p>
            <a:pPr algn="l">
              <a:lnSpc>
                <a:spcPct val="150000"/>
              </a:lnSpc>
            </a:pPr>
            <a:r>
              <a:rPr lang="en-US" sz="3100" dirty="0">
                <a:solidFill>
                  <a:srgbClr val="FFFF00"/>
                </a:solidFill>
                <a:latin typeface="Times New Roman" pitchFamily="18" charset="0"/>
                <a:cs typeface="Times New Roman" pitchFamily="18" charset="0"/>
              </a:rPr>
              <a:t>			Opportunities and</a:t>
            </a:r>
          </a:p>
          <a:p>
            <a:pPr algn="l">
              <a:lnSpc>
                <a:spcPct val="150000"/>
              </a:lnSpc>
            </a:pPr>
            <a:r>
              <a:rPr lang="en-US" sz="3100" dirty="0">
                <a:solidFill>
                  <a:srgbClr val="FFFF00"/>
                </a:solidFill>
                <a:latin typeface="Times New Roman" pitchFamily="18" charset="0"/>
                <a:cs typeface="Times New Roman" pitchFamily="18" charset="0"/>
              </a:rPr>
              <a:t>			Threats .</a:t>
            </a:r>
          </a:p>
          <a:p>
            <a:pPr algn="l">
              <a:lnSpc>
                <a:spcPct val="150000"/>
              </a:lnSpc>
            </a:pPr>
            <a:r>
              <a:rPr lang="en-US" sz="3100" dirty="0">
                <a:solidFill>
                  <a:srgbClr val="FFFF00"/>
                </a:solidFill>
                <a:latin typeface="Times New Roman" pitchFamily="18" charset="0"/>
                <a:cs typeface="Times New Roman" pitchFamily="18" charset="0"/>
              </a:rPr>
              <a:t>Strengths and weaknesses are internal issues</a:t>
            </a:r>
          </a:p>
          <a:p>
            <a:pPr algn="l">
              <a:lnSpc>
                <a:spcPct val="150000"/>
              </a:lnSpc>
            </a:pPr>
            <a:r>
              <a:rPr lang="en-US" sz="3100" dirty="0">
                <a:solidFill>
                  <a:srgbClr val="FFFF00"/>
                </a:solidFill>
                <a:latin typeface="Times New Roman" pitchFamily="18" charset="0"/>
                <a:cs typeface="Times New Roman" pitchFamily="18" charset="0"/>
              </a:rPr>
              <a:t>Threats and opportunities are external to the hospita</a:t>
            </a:r>
            <a:r>
              <a:rPr lang="en-US" dirty="0">
                <a:latin typeface="Times New Roman" pitchFamily="18" charset="0"/>
                <a:cs typeface="Times New Roman" pitchFamily="18" charset="0"/>
              </a:rPr>
              <a:t>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EVALUATION OF STRATEGIC PLAN</a:t>
            </a:r>
          </a:p>
        </p:txBody>
      </p:sp>
      <p:sp>
        <p:nvSpPr>
          <p:cNvPr id="3" name="Content Placeholder 2"/>
          <p:cNvSpPr>
            <a:spLocks noGrp="1"/>
          </p:cNvSpPr>
          <p:nvPr>
            <p:ph idx="1"/>
          </p:nvPr>
        </p:nvSpPr>
        <p:spPr>
          <a:xfrm>
            <a:off x="609600" y="1676400"/>
            <a:ext cx="8229600" cy="4709160"/>
          </a:xfrm>
        </p:spPr>
        <p:txBody>
          <a:bodyPr>
            <a:normAutofit/>
          </a:bodyPr>
          <a:lstStyle/>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Measurement of statistical outcomes e.g. decrease in staff turnover.</a:t>
            </a:r>
          </a:p>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Compare quarterly findings to the original status of project.</a:t>
            </a:r>
          </a:p>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Formulate dashboard for generating and displaying information.</a:t>
            </a:r>
          </a:p>
          <a:p>
            <a:pPr>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Use available data to evaluate success of implementation.</a:t>
            </a:r>
          </a:p>
        </p:txBody>
      </p:sp>
    </p:spTree>
    <p:extLst>
      <p:ext uri="{BB962C8B-B14F-4D97-AF65-F5344CB8AC3E}">
        <p14:creationId xmlns:p14="http://schemas.microsoft.com/office/powerpoint/2010/main" val="212240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143000"/>
          </a:xfrm>
        </p:spPr>
        <p:txBody>
          <a:bodyPr>
            <a:normAutofit/>
          </a:bodyPr>
          <a:lstStyle/>
          <a:p>
            <a:r>
              <a:rPr lang="en-US" sz="2800"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04800" y="1295400"/>
            <a:ext cx="8382000" cy="4876800"/>
          </a:xfrm>
        </p:spPr>
        <p:txBody>
          <a:bodyPr>
            <a:noAutofit/>
          </a:bodyPr>
          <a:lstStyle/>
          <a:p>
            <a:pPr algn="l">
              <a:lnSpc>
                <a:spcPct val="200000"/>
              </a:lnSpc>
              <a:buFont typeface="Wingdings" pitchFamily="2" charset="2"/>
              <a:buChar char="Ø"/>
            </a:pPr>
            <a:r>
              <a:rPr lang="en-US" sz="2400" dirty="0">
                <a:latin typeface="Times New Roman" pitchFamily="18" charset="0"/>
                <a:cs typeface="Times New Roman" pitchFamily="18" charset="0"/>
              </a:rPr>
              <a:t> </a:t>
            </a:r>
            <a:r>
              <a:rPr lang="en-US" sz="2400" dirty="0">
                <a:solidFill>
                  <a:srgbClr val="FFFF00"/>
                </a:solidFill>
                <a:latin typeface="Times New Roman" pitchFamily="18" charset="0"/>
                <a:cs typeface="Times New Roman" pitchFamily="18" charset="0"/>
              </a:rPr>
              <a:t>A strong cohesion and team work.</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 High commitment levels.</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 Quality staff.</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Staff that are self-driven on their job</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Young and energetic nurses who present a bright future</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A good communication network among different stakeholders </a:t>
            </a:r>
          </a:p>
          <a:p>
            <a:pPr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Futuristic organizational plans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57200"/>
            <a:ext cx="8229600" cy="838200"/>
          </a:xfrm>
        </p:spPr>
        <p:txBody>
          <a:bodyPr>
            <a:normAutofit/>
          </a:bodyPr>
          <a:lstStyle/>
          <a:p>
            <a:r>
              <a:rPr lang="en-US" sz="2800"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304800" y="1447800"/>
            <a:ext cx="8382000" cy="49530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Strained financial resources.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Unstable sources of funding</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Poor communication skills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Weak or no insurance policies for the patients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8229600" cy="838200"/>
          </a:xfrm>
        </p:spPr>
        <p:txBody>
          <a:bodyPr>
            <a:normAutofit/>
          </a:bodyPr>
          <a:lstStyle/>
          <a:p>
            <a:r>
              <a:rPr lang="en-US" sz="2800"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685800" y="838200"/>
            <a:ext cx="7848600" cy="57150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Organ and blood donations.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Liaising with the governmental grants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Continuous training on better and effective communication skills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Registration of insurance policies for the many patients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Involvement of interns in various roles </a:t>
            </a:r>
          </a:p>
          <a:p>
            <a:pPr marL="457200" indent="-457200" algn="l">
              <a:lnSpc>
                <a:spcPct val="200000"/>
              </a:lnSpc>
              <a:buFont typeface="Wingdings" pitchFamily="2" charset="2"/>
              <a:buChar char="Ø"/>
            </a:pPr>
            <a:endParaRPr lang="en-US" sz="2400" dirty="0">
              <a:solidFill>
                <a:srgbClr val="FFFF00"/>
              </a:solidFill>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sz="2400" dirty="0">
              <a:solidFill>
                <a:srgbClr val="FFFF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143000"/>
          </a:xfrm>
        </p:spPr>
        <p:txBody>
          <a:bodyPr>
            <a:normAutofit/>
          </a:bodyPr>
          <a:lstStyle/>
          <a:p>
            <a:r>
              <a:rPr lang="en-US" sz="2800"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81000" y="1752600"/>
            <a:ext cx="8534400" cy="51054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Utilizing government  grants funds.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Proper execution and compliance.</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Instilling culture change.</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Interconnection of human and finance functions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Liaising with the Potential donors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Skills and technological advancement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229600" cy="1295400"/>
          </a:xfrm>
        </p:spPr>
        <p:txBody>
          <a:bodyPr>
            <a:normAutofit/>
          </a:bodyPr>
          <a:lstStyle/>
          <a:p>
            <a:r>
              <a:rPr lang="en-US" sz="2800" dirty="0">
                <a:latin typeface="Times New Roman" pitchFamily="18" charset="0"/>
                <a:cs typeface="Times New Roman" pitchFamily="18" charset="0"/>
              </a:rPr>
              <a:t>CULTURAL, ETHICAL and REGULATORY </a:t>
            </a:r>
            <a:r>
              <a:rPr lang="en-US" sz="2800" dirty="0" smtClean="0">
                <a:latin typeface="Times New Roman" pitchFamily="18" charset="0"/>
                <a:cs typeface="Times New Roman" pitchFamily="18" charset="0"/>
              </a:rPr>
              <a:t>REQUIREMENTS</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1524000"/>
            <a:ext cx="7620000" cy="53340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Establishment of community awareness programs.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An all inclusive decision making process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Engage women given the matriarchal nature of the community.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Door-to-door campaigns on health education and vaccination.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
            <a:ext cx="8229600" cy="990600"/>
          </a:xfrm>
        </p:spPr>
        <p:txBody>
          <a:bodyPr>
            <a:normAutofit/>
          </a:bodyPr>
          <a:lstStyle/>
          <a:p>
            <a:r>
              <a:rPr lang="en-US" sz="2800"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609600" y="1752600"/>
            <a:ext cx="7543800" cy="42672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Lack of transparency.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Increase in patient’s population </a:t>
            </a:r>
          </a:p>
        </p:txBody>
      </p:sp>
      <p:sp>
        <p:nvSpPr>
          <p:cNvPr id="4" name="Subtitle 2"/>
          <p:cNvSpPr txBox="1">
            <a:spLocks/>
          </p:cNvSpPr>
          <p:nvPr/>
        </p:nvSpPr>
        <p:spPr>
          <a:xfrm>
            <a:off x="800100" y="2590800"/>
            <a:ext cx="7543800" cy="34290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algn="l">
              <a:lnSpc>
                <a:spcPct val="200000"/>
              </a:lnSpc>
            </a:pPr>
            <a:r>
              <a:rPr lang="en-US" dirty="0">
                <a:latin typeface="Times New Roman" pitchFamily="18" charset="0"/>
                <a:cs typeface="Times New Roman" pitchFamily="18" charset="0"/>
              </a:rPr>
              <a:t>.</a:t>
            </a: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080"/>
            <a:ext cx="8229600" cy="1295400"/>
          </a:xfrm>
        </p:spPr>
        <p:txBody>
          <a:bodyPr>
            <a:normAutofit/>
          </a:bodyPr>
          <a:lstStyle/>
          <a:p>
            <a:r>
              <a:rPr lang="en-US" sz="2800"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762000" y="1524000"/>
            <a:ext cx="7315200" cy="51816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Behavioral theory.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Contingency theory.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Transformational leadership.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Act professionally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Lead by example for employees to follow</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Leadership based on motivation and inspiration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ROLES OF A NURSE </a:t>
            </a:r>
            <a:r>
              <a:rPr lang="en-US" sz="2800" dirty="0">
                <a:latin typeface="Times New Roman" panose="02020603050405020304" pitchFamily="18" charset="0"/>
                <a:cs typeface="Times New Roman" panose="02020603050405020304" pitchFamily="18" charset="0"/>
              </a:rPr>
              <a:t>LEADER</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smtClean="0">
                <a:solidFill>
                  <a:srgbClr val="FFFF00"/>
                </a:solidFill>
                <a:latin typeface="Times New Roman" pitchFamily="18" charset="0"/>
                <a:cs typeface="Times New Roman" pitchFamily="18" charset="0"/>
              </a:rPr>
              <a:t>Measurement </a:t>
            </a:r>
            <a:r>
              <a:rPr lang="en-US" sz="2400" dirty="0">
                <a:solidFill>
                  <a:srgbClr val="FFFF00"/>
                </a:solidFill>
                <a:latin typeface="Times New Roman" pitchFamily="18" charset="0"/>
                <a:cs typeface="Times New Roman" pitchFamily="18" charset="0"/>
              </a:rPr>
              <a:t>of statistical outcomes e.g. decrease in staff turnover.</a:t>
            </a:r>
          </a:p>
          <a:p>
            <a:pPr>
              <a:buFont typeface="Wingdings" panose="05000000000000000000" pitchFamily="2" charset="2"/>
              <a:buChar char="Ø"/>
            </a:pPr>
            <a:r>
              <a:rPr lang="en-US" sz="2400" dirty="0">
                <a:solidFill>
                  <a:srgbClr val="FFFF00"/>
                </a:solidFill>
                <a:latin typeface="Times New Roman" pitchFamily="18" charset="0"/>
                <a:cs typeface="Times New Roman" pitchFamily="18" charset="0"/>
              </a:rPr>
              <a:t>Lead by example for employees to </a:t>
            </a:r>
            <a:r>
              <a:rPr lang="en-US" sz="2400" dirty="0" smtClean="0">
                <a:solidFill>
                  <a:srgbClr val="FFFF00"/>
                </a:solidFill>
                <a:latin typeface="Times New Roman" pitchFamily="18" charset="0"/>
                <a:cs typeface="Times New Roman" pitchFamily="18" charset="0"/>
              </a:rPr>
              <a:t>follow</a:t>
            </a:r>
            <a:r>
              <a:rPr lang="en-US" sz="2400" i="1" dirty="0" smtClean="0">
                <a:solidFill>
                  <a:srgbClr val="FFFF00"/>
                </a:solidFill>
                <a:latin typeface="Times New Roman" pitchFamily="18" charset="0"/>
                <a:cs typeface="Times New Roman" pitchFamily="18" charset="0"/>
              </a:rPr>
              <a:t> -Transformational </a:t>
            </a:r>
            <a:r>
              <a:rPr lang="en-US" sz="2400" i="1" dirty="0">
                <a:solidFill>
                  <a:srgbClr val="FFFF00"/>
                </a:solidFill>
                <a:latin typeface="Times New Roman" pitchFamily="18" charset="0"/>
                <a:cs typeface="Times New Roman" pitchFamily="18" charset="0"/>
              </a:rPr>
              <a:t>leadership theory</a:t>
            </a:r>
          </a:p>
          <a:p>
            <a:pPr>
              <a:buFont typeface="Wingdings" panose="05000000000000000000" pitchFamily="2" charset="2"/>
              <a:buChar char="Ø"/>
            </a:pPr>
            <a:r>
              <a:rPr lang="en-US" sz="2400" dirty="0">
                <a:solidFill>
                  <a:srgbClr val="FFFF00"/>
                </a:solidFill>
                <a:latin typeface="Times New Roman" pitchFamily="18" charset="0"/>
                <a:cs typeface="Times New Roman" pitchFamily="18" charset="0"/>
              </a:rPr>
              <a:t>Commitment to hospital mission, vision and </a:t>
            </a:r>
            <a:r>
              <a:rPr lang="en-US" sz="2400" dirty="0" smtClean="0">
                <a:solidFill>
                  <a:srgbClr val="FFFF00"/>
                </a:solidFill>
                <a:latin typeface="Times New Roman" pitchFamily="18" charset="0"/>
                <a:cs typeface="Times New Roman" pitchFamily="18" charset="0"/>
              </a:rPr>
              <a:t>ideals</a:t>
            </a:r>
            <a:r>
              <a:rPr lang="en-US" sz="2400" dirty="0">
                <a:solidFill>
                  <a:srgbClr val="FFFF00"/>
                </a:solidFill>
                <a:latin typeface="Times New Roman" pitchFamily="18" charset="0"/>
                <a:cs typeface="Times New Roman" pitchFamily="18" charset="0"/>
              </a:rPr>
              <a:t> </a:t>
            </a:r>
            <a:r>
              <a:rPr lang="en-US" sz="2400" dirty="0" smtClean="0">
                <a:solidFill>
                  <a:srgbClr val="FFFF00"/>
                </a:solidFill>
                <a:latin typeface="Times New Roman" pitchFamily="18" charset="0"/>
                <a:cs typeface="Times New Roman" pitchFamily="18" charset="0"/>
              </a:rPr>
              <a:t>-</a:t>
            </a:r>
            <a:r>
              <a:rPr lang="en-US" sz="2400" i="1" dirty="0" smtClean="0">
                <a:solidFill>
                  <a:srgbClr val="FFFF00"/>
                </a:solidFill>
                <a:latin typeface="Times New Roman" pitchFamily="18" charset="0"/>
                <a:cs typeface="Times New Roman" pitchFamily="18" charset="0"/>
              </a:rPr>
              <a:t>Transactional </a:t>
            </a:r>
            <a:r>
              <a:rPr lang="en-US" sz="2400" i="1" dirty="0">
                <a:solidFill>
                  <a:srgbClr val="FFFF00"/>
                </a:solidFill>
                <a:latin typeface="Times New Roman" pitchFamily="18" charset="0"/>
                <a:cs typeface="Times New Roman" pitchFamily="18" charset="0"/>
              </a:rPr>
              <a:t>leadership theory</a:t>
            </a:r>
            <a:r>
              <a:rPr lang="en-US" sz="2400" dirty="0" smtClean="0">
                <a:solidFill>
                  <a:srgbClr val="FFFF00"/>
                </a:solidFill>
                <a:latin typeface="Times New Roman" pitchFamily="18" charset="0"/>
                <a:cs typeface="Times New Roman" pitchFamily="18" charset="0"/>
              </a:rPr>
              <a:t>.</a:t>
            </a:r>
          </a:p>
          <a:p>
            <a:pPr>
              <a:buFont typeface="Wingdings" panose="05000000000000000000" pitchFamily="2" charset="2"/>
              <a:buChar char="Ø"/>
            </a:pPr>
            <a:r>
              <a:rPr lang="en-US" sz="2400" dirty="0" smtClean="0">
                <a:solidFill>
                  <a:srgbClr val="FFFF00"/>
                </a:solidFill>
                <a:latin typeface="Times New Roman" pitchFamily="18" charset="0"/>
                <a:cs typeface="Times New Roman" pitchFamily="18" charset="0"/>
              </a:rPr>
              <a:t>Excellent </a:t>
            </a:r>
            <a:r>
              <a:rPr lang="en-US" sz="2400" dirty="0">
                <a:solidFill>
                  <a:srgbClr val="FFFF00"/>
                </a:solidFill>
                <a:latin typeface="Times New Roman" pitchFamily="18" charset="0"/>
                <a:cs typeface="Times New Roman" pitchFamily="18" charset="0"/>
              </a:rPr>
              <a:t>decision maker for coordination and </a:t>
            </a:r>
            <a:r>
              <a:rPr lang="en-US" sz="2400" dirty="0" smtClean="0">
                <a:solidFill>
                  <a:srgbClr val="FFFF00"/>
                </a:solidFill>
                <a:latin typeface="Times New Roman" pitchFamily="18" charset="0"/>
                <a:cs typeface="Times New Roman" pitchFamily="18" charset="0"/>
              </a:rPr>
              <a:t>delegation</a:t>
            </a:r>
            <a:r>
              <a:rPr lang="en-US" sz="2400" dirty="0">
                <a:solidFill>
                  <a:srgbClr val="FFFF00"/>
                </a:solidFill>
                <a:latin typeface="Times New Roman" pitchFamily="18" charset="0"/>
                <a:cs typeface="Times New Roman" pitchFamily="18" charset="0"/>
              </a:rPr>
              <a:t> - </a:t>
            </a:r>
            <a:r>
              <a:rPr lang="en-US" sz="2400" i="1" dirty="0">
                <a:solidFill>
                  <a:srgbClr val="FFFF00"/>
                </a:solidFill>
                <a:latin typeface="Times New Roman" pitchFamily="18" charset="0"/>
                <a:cs typeface="Times New Roman" pitchFamily="18" charset="0"/>
              </a:rPr>
              <a:t>Trait’ or ‘Great man’ leadership theory</a:t>
            </a:r>
          </a:p>
          <a:p>
            <a:pPr>
              <a:buFont typeface="Wingdings" panose="05000000000000000000" pitchFamily="2" charset="2"/>
              <a:buChar char="Ø"/>
            </a:pPr>
            <a:r>
              <a:rPr lang="en-US" sz="2400" dirty="0">
                <a:solidFill>
                  <a:srgbClr val="FFFF00"/>
                </a:solidFill>
                <a:latin typeface="Times New Roman" pitchFamily="18" charset="0"/>
                <a:cs typeface="Times New Roman" pitchFamily="18" charset="0"/>
              </a:rPr>
              <a:t>Positive motivators who influence </a:t>
            </a:r>
            <a:r>
              <a:rPr lang="en-US" sz="2400" dirty="0" smtClean="0">
                <a:solidFill>
                  <a:srgbClr val="FFFF00"/>
                </a:solidFill>
                <a:latin typeface="Times New Roman" pitchFamily="18" charset="0"/>
                <a:cs typeface="Times New Roman" pitchFamily="18" charset="0"/>
              </a:rPr>
              <a:t>staff- </a:t>
            </a:r>
            <a:r>
              <a:rPr lang="en-US" sz="2400" i="1" dirty="0" smtClean="0">
                <a:solidFill>
                  <a:srgbClr val="FFFF00"/>
                </a:solidFill>
                <a:latin typeface="Times New Roman" pitchFamily="18" charset="0"/>
                <a:cs typeface="Times New Roman" pitchFamily="18" charset="0"/>
              </a:rPr>
              <a:t>Transformational </a:t>
            </a:r>
            <a:r>
              <a:rPr lang="en-US" sz="2400" i="1" dirty="0">
                <a:solidFill>
                  <a:srgbClr val="FFFF00"/>
                </a:solidFill>
                <a:latin typeface="Times New Roman" pitchFamily="18" charset="0"/>
                <a:cs typeface="Times New Roman" pitchFamily="18" charset="0"/>
              </a:rPr>
              <a:t>leadership theory</a:t>
            </a:r>
          </a:p>
          <a:p>
            <a:pPr marL="137160" indent="0">
              <a:buNone/>
            </a:pPr>
            <a:endParaRPr lang="en-US" sz="2400" dirty="0">
              <a:solidFill>
                <a:srgbClr val="FFFF00"/>
              </a:solidFill>
              <a:latin typeface="Times New Roman" pitchFamily="18" charset="0"/>
              <a:cs typeface="Times New Roman" pitchFamily="18" charset="0"/>
            </a:endParaRPr>
          </a:p>
          <a:p>
            <a:pPr marL="137160" indent="0">
              <a:buNone/>
            </a:pPr>
            <a:endParaRPr lang="en-US" sz="2400" dirty="0">
              <a:latin typeface="Times New Roman" pitchFamily="18" charset="0"/>
              <a:cs typeface="Times New Roman" pitchFamily="18" charset="0"/>
            </a:endParaRPr>
          </a:p>
          <a:p>
            <a:pPr marL="137160" indent="0">
              <a:buNone/>
            </a:pPr>
            <a:endParaRPr lang="en-US" sz="2400" dirty="0">
              <a:latin typeface="Times New Roman" pitchFamily="18" charset="0"/>
              <a:cs typeface="Times New Roman" pitchFamily="18" charset="0"/>
            </a:endParaRPr>
          </a:p>
          <a:p>
            <a:pPr marL="13716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589630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Leadership</a:t>
            </a:r>
            <a:r>
              <a:rPr lang="en-US" dirty="0" smtClean="0">
                <a:latin typeface="Times New Roman" pitchFamily="18" charset="0"/>
                <a:cs typeface="Times New Roman" pitchFamily="18" charset="0"/>
              </a:rPr>
              <a:t> qualities and Skills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sz="2400" dirty="0" smtClean="0">
                <a:solidFill>
                  <a:srgbClr val="FFFF00"/>
                </a:solidFill>
                <a:latin typeface="Times New Roman" pitchFamily="18" charset="0"/>
                <a:cs typeface="Times New Roman" pitchFamily="18" charset="0"/>
              </a:rPr>
              <a:t>Powerful communication</a:t>
            </a:r>
          </a:p>
          <a:p>
            <a:pPr>
              <a:buFont typeface="Wingdings" pitchFamily="2" charset="2"/>
              <a:buChar char="Ø"/>
            </a:pPr>
            <a:r>
              <a:rPr lang="en-US" sz="2400" dirty="0" smtClean="0">
                <a:solidFill>
                  <a:srgbClr val="FFFF00"/>
                </a:solidFill>
                <a:latin typeface="Times New Roman" pitchFamily="18" charset="0"/>
                <a:cs typeface="Times New Roman" pitchFamily="18" charset="0"/>
              </a:rPr>
              <a:t>Being passionate and committed</a:t>
            </a:r>
          </a:p>
          <a:p>
            <a:pPr>
              <a:buFont typeface="Wingdings" pitchFamily="2" charset="2"/>
              <a:buChar char="Ø"/>
            </a:pPr>
            <a:r>
              <a:rPr lang="en-US" sz="2400" dirty="0" smtClean="0">
                <a:solidFill>
                  <a:srgbClr val="FFFF00"/>
                </a:solidFill>
                <a:latin typeface="Times New Roman" pitchFamily="18" charset="0"/>
                <a:cs typeface="Times New Roman" pitchFamily="18" charset="0"/>
              </a:rPr>
              <a:t>Innovativeness</a:t>
            </a:r>
          </a:p>
          <a:p>
            <a:pPr>
              <a:buFont typeface="Wingdings" pitchFamily="2" charset="2"/>
              <a:buChar char="Ø"/>
            </a:pPr>
            <a:r>
              <a:rPr lang="en-US" sz="2400" dirty="0" smtClean="0">
                <a:solidFill>
                  <a:srgbClr val="FFFF00"/>
                </a:solidFill>
                <a:latin typeface="Times New Roman" pitchFamily="18" charset="0"/>
                <a:cs typeface="Times New Roman" pitchFamily="18" charset="0"/>
              </a:rPr>
              <a:t>Being positive</a:t>
            </a:r>
          </a:p>
          <a:p>
            <a:pPr>
              <a:buFont typeface="Wingdings" pitchFamily="2" charset="2"/>
              <a:buChar char="Ø"/>
            </a:pPr>
            <a:r>
              <a:rPr lang="en-US" sz="2400" dirty="0" smtClean="0">
                <a:solidFill>
                  <a:srgbClr val="FFFF00"/>
                </a:solidFill>
                <a:latin typeface="Times New Roman" pitchFamily="18" charset="0"/>
                <a:cs typeface="Times New Roman" pitchFamily="18" charset="0"/>
              </a:rPr>
              <a:t>Collaborative</a:t>
            </a:r>
          </a:p>
          <a:p>
            <a:pPr marL="13716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64530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itchFamily="18" charset="0"/>
                <a:cs typeface="Times New Roman" pitchFamily="18" charset="0"/>
              </a:rPr>
              <a:t>STAKEHOLDERS AND CONSTITUENCIES ENGAGEMENT</a:t>
            </a:r>
          </a:p>
        </p:txBody>
      </p:sp>
      <p:sp>
        <p:nvSpPr>
          <p:cNvPr id="3" name="Content Placeholder 2"/>
          <p:cNvSpPr>
            <a:spLocks noGrp="1"/>
          </p:cNvSpPr>
          <p:nvPr>
            <p:ph idx="1"/>
          </p:nvPr>
        </p:nvSpPr>
        <p:spPr/>
        <p:txBody>
          <a:bodyPr>
            <a:normAutofit lnSpcReduction="10000"/>
          </a:bodyPr>
          <a:lstStyle/>
          <a:p>
            <a:r>
              <a:rPr lang="en-US" sz="2400" dirty="0" smtClean="0">
                <a:solidFill>
                  <a:srgbClr val="FFFF00"/>
                </a:solidFill>
                <a:latin typeface="Times New Roman" pitchFamily="18" charset="0"/>
                <a:cs typeface="Times New Roman" pitchFamily="18" charset="0"/>
              </a:rPr>
              <a:t>The community Administrators- Gives a go ahead for the project. Mode of communication;</a:t>
            </a:r>
          </a:p>
          <a:p>
            <a:pPr algn="ctr">
              <a:buFont typeface="Wingdings" pitchFamily="2" charset="2"/>
              <a:buChar char="v"/>
            </a:pPr>
            <a:r>
              <a:rPr lang="en-US" sz="2400" dirty="0" smtClean="0">
                <a:solidFill>
                  <a:srgbClr val="FFFF00"/>
                </a:solidFill>
                <a:latin typeface="Times New Roman" pitchFamily="18" charset="0"/>
                <a:cs typeface="Times New Roman" pitchFamily="18" charset="0"/>
              </a:rPr>
              <a:t> Send a letter to inform them of the project</a:t>
            </a:r>
          </a:p>
          <a:p>
            <a:pPr algn="ctr">
              <a:buFont typeface="Wingdings" pitchFamily="2" charset="2"/>
              <a:buChar char="v"/>
            </a:pPr>
            <a:r>
              <a:rPr lang="en-US" sz="2400" dirty="0" smtClean="0">
                <a:solidFill>
                  <a:srgbClr val="FFFF00"/>
                </a:solidFill>
                <a:latin typeface="Times New Roman" pitchFamily="18" charset="0"/>
                <a:cs typeface="Times New Roman" pitchFamily="18" charset="0"/>
              </a:rPr>
              <a:t>Hold several meetings before project ends</a:t>
            </a:r>
          </a:p>
          <a:p>
            <a:r>
              <a:rPr lang="en-US" sz="2400" dirty="0" smtClean="0">
                <a:solidFill>
                  <a:srgbClr val="FFFF00"/>
                </a:solidFill>
                <a:latin typeface="Times New Roman" pitchFamily="18" charset="0"/>
                <a:cs typeface="Times New Roman" pitchFamily="18" charset="0"/>
              </a:rPr>
              <a:t>The community- The people who will be receiving and benefiting from the project. Communication:</a:t>
            </a:r>
          </a:p>
          <a:p>
            <a:pPr algn="ctr">
              <a:buFont typeface="Wingdings" pitchFamily="2" charset="2"/>
              <a:buChar char="v"/>
            </a:pPr>
            <a:r>
              <a:rPr lang="en-US" sz="2400" dirty="0" smtClean="0">
                <a:solidFill>
                  <a:srgbClr val="FFFF00"/>
                </a:solidFill>
                <a:latin typeface="Times New Roman" pitchFamily="18" charset="0"/>
                <a:cs typeface="Times New Roman" pitchFamily="18" charset="0"/>
              </a:rPr>
              <a:t> meeting on a daily basis</a:t>
            </a:r>
          </a:p>
          <a:p>
            <a:r>
              <a:rPr lang="en-US" sz="2400" dirty="0" smtClean="0">
                <a:solidFill>
                  <a:srgbClr val="FFFF00"/>
                </a:solidFill>
                <a:latin typeface="Times New Roman" pitchFamily="18" charset="0"/>
                <a:cs typeface="Times New Roman" pitchFamily="18" charset="0"/>
              </a:rPr>
              <a:t>Sponsors e.g. the government-  those funding the project. Communication: Phone calls and meetings anytime they wish to know the progress</a:t>
            </a:r>
          </a:p>
          <a:p>
            <a:r>
              <a:rPr lang="en-US" sz="2400" dirty="0" smtClean="0">
                <a:solidFill>
                  <a:srgbClr val="FFFF00"/>
                </a:solidFill>
                <a:latin typeface="Times New Roman" pitchFamily="18" charset="0"/>
                <a:cs typeface="Times New Roman" pitchFamily="18" charset="0"/>
              </a:rPr>
              <a:t>Medical practitioners: The nurses who will be offering the services.</a:t>
            </a:r>
          </a:p>
          <a:p>
            <a:pPr>
              <a:buFont typeface="Wingdings" pitchFamily="2" charset="2"/>
              <a:buChar char="v"/>
            </a:pPr>
            <a:endParaRPr lang="en-US" sz="2400" dirty="0" smtClean="0">
              <a:latin typeface="Times New Roman" pitchFamily="18" charset="0"/>
              <a:cs typeface="Times New Roman" pitchFamily="18" charset="0"/>
            </a:endParaRPr>
          </a:p>
          <a:p>
            <a:pPr algn="ctr">
              <a:buFont typeface="Wingdings" pitchFamily="2" charset="2"/>
              <a:buChar char="v"/>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54512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685800"/>
          </a:xfrm>
        </p:spPr>
        <p:txBody>
          <a:bodyPr>
            <a:normAutofit/>
          </a:bodyPr>
          <a:lstStyle/>
          <a:p>
            <a:r>
              <a:rPr lang="en-US" sz="2800"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1143000"/>
            <a:ext cx="8382000" cy="5410200"/>
          </a:xfrm>
        </p:spPr>
        <p:txBody>
          <a:bodyPr>
            <a:noAutofit/>
          </a:bodyPr>
          <a:lstStyle/>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This is the process of implementing the plan.</a:t>
            </a:r>
          </a:p>
          <a:p>
            <a:pPr marL="457200" indent="-457200" algn="l">
              <a:lnSpc>
                <a:spcPct val="150000"/>
              </a:lnSpc>
              <a:buFont typeface="Wingdings" pitchFamily="2" charset="2"/>
              <a:buChar char="Ø"/>
            </a:pPr>
            <a:r>
              <a:rPr lang="en-US" sz="2400" dirty="0">
                <a:solidFill>
                  <a:srgbClr val="FFFF00"/>
                </a:solidFill>
                <a:latin typeface="Times New Roman" pitchFamily="18" charset="0"/>
                <a:cs typeface="Times New Roman" pitchFamily="18" charset="0"/>
              </a:rPr>
              <a:t>It involves;</a:t>
            </a:r>
          </a:p>
          <a:p>
            <a:pPr algn="l">
              <a:lnSpc>
                <a:spcPct val="150000"/>
              </a:lnSpc>
            </a:pPr>
            <a:r>
              <a:rPr lang="en-US" sz="2400" dirty="0">
                <a:solidFill>
                  <a:srgbClr val="FFFF00"/>
                </a:solidFill>
                <a:latin typeface="Times New Roman" pitchFamily="18" charset="0"/>
                <a:cs typeface="Times New Roman" pitchFamily="18" charset="0"/>
              </a:rPr>
              <a:t>		People,</a:t>
            </a:r>
          </a:p>
          <a:p>
            <a:pPr algn="l">
              <a:lnSpc>
                <a:spcPct val="150000"/>
              </a:lnSpc>
            </a:pPr>
            <a:r>
              <a:rPr lang="en-US" sz="2400" dirty="0">
                <a:solidFill>
                  <a:srgbClr val="FFFF00"/>
                </a:solidFill>
                <a:latin typeface="Times New Roman" pitchFamily="18" charset="0"/>
                <a:cs typeface="Times New Roman" pitchFamily="18" charset="0"/>
              </a:rPr>
              <a:t>		Strategy and</a:t>
            </a:r>
          </a:p>
          <a:p>
            <a:pPr algn="l">
              <a:lnSpc>
                <a:spcPct val="150000"/>
              </a:lnSpc>
            </a:pPr>
            <a:r>
              <a:rPr lang="en-US" sz="2400" dirty="0">
                <a:solidFill>
                  <a:srgbClr val="FFFF00"/>
                </a:solidFill>
                <a:latin typeface="Times New Roman" pitchFamily="18" charset="0"/>
                <a:cs typeface="Times New Roman" pitchFamily="18" charset="0"/>
              </a:rPr>
              <a:t>		Operations.</a:t>
            </a:r>
          </a:p>
          <a:p>
            <a:pPr algn="l">
              <a:lnSpc>
                <a:spcPct val="150000"/>
              </a:lnSpc>
            </a:pPr>
            <a:r>
              <a:rPr lang="en-US" sz="2400" dirty="0">
                <a:solidFill>
                  <a:srgbClr val="FFFF00"/>
                </a:solidFill>
                <a:latin typeface="Times New Roman" pitchFamily="18" charset="0"/>
                <a:cs typeface="Times New Roman" pitchFamily="18" charset="0"/>
              </a:rPr>
              <a:t>People formulate the strategies as plans</a:t>
            </a:r>
          </a:p>
          <a:p>
            <a:pPr algn="l">
              <a:lnSpc>
                <a:spcPct val="150000"/>
              </a:lnSpc>
            </a:pPr>
            <a:r>
              <a:rPr lang="en-US" sz="2400" dirty="0">
                <a:solidFill>
                  <a:srgbClr val="FFFF00"/>
                </a:solidFill>
                <a:latin typeface="Times New Roman" pitchFamily="18" charset="0"/>
                <a:cs typeface="Times New Roman" pitchFamily="18" charset="0"/>
              </a:rPr>
              <a:t>The strategies are implemented during normal operations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8229600" cy="762000"/>
          </a:xfrm>
        </p:spPr>
        <p:txBody>
          <a:bodyPr>
            <a:normAutofit/>
          </a:bodyPr>
          <a:lstStyle/>
          <a:p>
            <a:r>
              <a:rPr lang="en-US" sz="2800"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1600200"/>
            <a:ext cx="8382000" cy="4191000"/>
          </a:xfrm>
        </p:spPr>
        <p:txBody>
          <a:bodyPr>
            <a:norm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Monitoring and supervision.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229600" cy="762000"/>
          </a:xfrm>
        </p:spPr>
        <p:txBody>
          <a:bodyPr>
            <a:normAutofit/>
          </a:bodyPr>
          <a:lstStyle/>
          <a:p>
            <a:r>
              <a:rPr lang="en-US" sz="2800"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81000" y="990600"/>
            <a:ext cx="8458200" cy="5486400"/>
          </a:xfrm>
        </p:spPr>
        <p:txBody>
          <a:bodyPr>
            <a:noAutofit/>
          </a:bodyPr>
          <a:lstStyle/>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Introduction of a working policy.</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Proper guidelines.</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Duties allocation.</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Proper stipulation of schedule.</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Performance measures and controls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Professional surveillance </a:t>
            </a:r>
          </a:p>
          <a:p>
            <a:pPr marL="457200" indent="-457200" algn="l">
              <a:lnSpc>
                <a:spcPct val="200000"/>
              </a:lnSpc>
              <a:buFont typeface="Wingdings" pitchFamily="2" charset="2"/>
              <a:buChar char="Ø"/>
            </a:pPr>
            <a:r>
              <a:rPr lang="en-US" sz="2400" dirty="0">
                <a:solidFill>
                  <a:srgbClr val="FFFF00"/>
                </a:solidFill>
                <a:latin typeface="Times New Roman" pitchFamily="18" charset="0"/>
                <a:cs typeface="Times New Roman" pitchFamily="18" charset="0"/>
              </a:rPr>
              <a:t>Transparency and accountability provisions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8229600" cy="828040"/>
          </a:xfrm>
        </p:spPr>
        <p:txBody>
          <a:bodyPr>
            <a:normAutofit/>
          </a:bodyPr>
          <a:lstStyle/>
          <a:p>
            <a:r>
              <a:rPr lang="en-US" sz="2800"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04800" y="985520"/>
            <a:ext cx="8229600" cy="5867400"/>
          </a:xfrm>
        </p:spPr>
        <p:txBody>
          <a:bodyPr>
            <a:noAutofit/>
          </a:bodyPr>
          <a:lstStyle/>
          <a:p>
            <a:pPr algn="l">
              <a:lnSpc>
                <a:spcPct val="200000"/>
              </a:lnSpc>
            </a:pPr>
            <a:r>
              <a:rPr lang="en-US" sz="2400" dirty="0">
                <a:solidFill>
                  <a:srgbClr val="FFFF00"/>
                </a:solidFill>
                <a:latin typeface="Times New Roman" pitchFamily="18" charset="0"/>
                <a:cs typeface="Times New Roman" pitchFamily="18" charset="0"/>
              </a:rPr>
              <a:t>This is done through four methods;</a:t>
            </a:r>
          </a:p>
          <a:p>
            <a:pPr algn="l">
              <a:lnSpc>
                <a:spcPct val="200000"/>
              </a:lnSpc>
            </a:pPr>
            <a:r>
              <a:rPr lang="en-US" sz="2400" dirty="0">
                <a:solidFill>
                  <a:srgbClr val="FFFF00"/>
                </a:solidFill>
                <a:latin typeface="Times New Roman" pitchFamily="18" charset="0"/>
                <a:cs typeface="Times New Roman" pitchFamily="18" charset="0"/>
              </a:rPr>
              <a:t>	Controlling premises,</a:t>
            </a:r>
          </a:p>
          <a:p>
            <a:pPr algn="l">
              <a:lnSpc>
                <a:spcPct val="200000"/>
              </a:lnSpc>
            </a:pPr>
            <a:r>
              <a:rPr lang="en-US" sz="2400" dirty="0">
                <a:solidFill>
                  <a:srgbClr val="FFFF00"/>
                </a:solidFill>
                <a:latin typeface="Times New Roman" pitchFamily="18" charset="0"/>
                <a:cs typeface="Times New Roman" pitchFamily="18" charset="0"/>
              </a:rPr>
              <a:t>	Implementation,</a:t>
            </a:r>
          </a:p>
          <a:p>
            <a:pPr algn="l">
              <a:lnSpc>
                <a:spcPct val="200000"/>
              </a:lnSpc>
            </a:pPr>
            <a:r>
              <a:rPr lang="en-US" sz="2400" dirty="0">
                <a:solidFill>
                  <a:srgbClr val="FFFF00"/>
                </a:solidFill>
                <a:latin typeface="Times New Roman" pitchFamily="18" charset="0"/>
                <a:cs typeface="Times New Roman" pitchFamily="18" charset="0"/>
              </a:rPr>
              <a:t>	Special alert control and</a:t>
            </a:r>
          </a:p>
          <a:p>
            <a:pPr algn="l">
              <a:lnSpc>
                <a:spcPct val="200000"/>
              </a:lnSpc>
            </a:pPr>
            <a:r>
              <a:rPr lang="en-US" sz="2400" dirty="0">
                <a:solidFill>
                  <a:srgbClr val="FFFF00"/>
                </a:solidFill>
                <a:latin typeface="Times New Roman" pitchFamily="18" charset="0"/>
                <a:cs typeface="Times New Roman" pitchFamily="18" charset="0"/>
              </a:rPr>
              <a:t>	Surveillance.</a:t>
            </a:r>
          </a:p>
          <a:p>
            <a:pPr algn="l">
              <a:lnSpc>
                <a:spcPct val="200000"/>
              </a:lnSpc>
            </a:pPr>
            <a:r>
              <a:rPr lang="en-US" sz="2400" dirty="0">
                <a:solidFill>
                  <a:srgbClr val="FFFF00"/>
                </a:solidFill>
                <a:latin typeface="Times New Roman" pitchFamily="18" charset="0"/>
                <a:cs typeface="Times New Roman" pitchFamily="18" charset="0"/>
              </a:rPr>
              <a:t>All the methods are adopted as a culture of the hospital</a:t>
            </a:r>
          </a:p>
          <a:p>
            <a:pPr algn="l">
              <a:lnSpc>
                <a:spcPct val="200000"/>
              </a:lnSpc>
            </a:pPr>
            <a:r>
              <a:rPr lang="en-US" sz="2400" dirty="0">
                <a:solidFill>
                  <a:srgbClr val="FFFF00"/>
                </a:solidFill>
                <a:latin typeface="Times New Roman" pitchFamily="18" charset="0"/>
                <a:cs typeface="Times New Roman" pitchFamily="18" charset="0"/>
              </a:rPr>
              <a:t>They are all in line with the strategic plan </a:t>
            </a:r>
          </a:p>
          <a:p>
            <a:pPr>
              <a:lnSpc>
                <a:spcPct val="200000"/>
              </a:lnSpc>
            </a:pPr>
            <a:endParaRPr lang="en-US" sz="2400" dirty="0">
              <a:solidFill>
                <a:srgbClr val="FFFF0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457200"/>
          </a:xfrm>
        </p:spPr>
        <p:txBody>
          <a:bodyPr>
            <a:normAutofit/>
          </a:bodyPr>
          <a:lstStyle/>
          <a:p>
            <a:r>
              <a:rPr lang="en-US" sz="2800"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228600" y="914400"/>
            <a:ext cx="8305800" cy="5791200"/>
          </a:xfrm>
        </p:spPr>
        <p:txBody>
          <a:bodyPr>
            <a:noAutofit/>
          </a:bodyPr>
          <a:lstStyle/>
          <a:p>
            <a:pPr algn="l">
              <a:lnSpc>
                <a:spcPct val="200000"/>
              </a:lnSpc>
            </a:pPr>
            <a:r>
              <a:rPr lang="en-US" sz="2400" dirty="0">
                <a:solidFill>
                  <a:srgbClr val="FFFF00"/>
                </a:solidFill>
                <a:latin typeface="Times New Roman" pitchFamily="18" charset="0"/>
                <a:cs typeface="Times New Roman" pitchFamily="18" charset="0"/>
              </a:rPr>
              <a:t>Benchmarking involves the following;</a:t>
            </a:r>
          </a:p>
          <a:p>
            <a:pPr algn="l">
              <a:lnSpc>
                <a:spcPct val="200000"/>
              </a:lnSpc>
            </a:pPr>
            <a:r>
              <a:rPr lang="en-US" sz="2400" dirty="0">
                <a:solidFill>
                  <a:srgbClr val="FFFF00"/>
                </a:solidFill>
                <a:latin typeface="Times New Roman" pitchFamily="18" charset="0"/>
                <a:cs typeface="Times New Roman" pitchFamily="18" charset="0"/>
              </a:rPr>
              <a:t>	Setting clear priorities,</a:t>
            </a:r>
          </a:p>
          <a:p>
            <a:pPr algn="l">
              <a:lnSpc>
                <a:spcPct val="200000"/>
              </a:lnSpc>
            </a:pPr>
            <a:r>
              <a:rPr lang="en-US" sz="2400" dirty="0">
                <a:solidFill>
                  <a:srgbClr val="FFFF00"/>
                </a:solidFill>
                <a:latin typeface="Times New Roman" pitchFamily="18" charset="0"/>
                <a:cs typeface="Times New Roman" pitchFamily="18" charset="0"/>
              </a:rPr>
              <a:t>	Collection and analysis of data,</a:t>
            </a:r>
          </a:p>
          <a:p>
            <a:pPr algn="l">
              <a:lnSpc>
                <a:spcPct val="200000"/>
              </a:lnSpc>
            </a:pPr>
            <a:r>
              <a:rPr lang="en-US" sz="2400" dirty="0">
                <a:solidFill>
                  <a:srgbClr val="FFFF00"/>
                </a:solidFill>
                <a:latin typeface="Times New Roman" pitchFamily="18" charset="0"/>
                <a:cs typeface="Times New Roman" pitchFamily="18" charset="0"/>
              </a:rPr>
              <a:t>	Regular rhythm meeting and</a:t>
            </a:r>
          </a:p>
          <a:p>
            <a:pPr algn="l">
              <a:lnSpc>
                <a:spcPct val="200000"/>
              </a:lnSpc>
            </a:pPr>
            <a:r>
              <a:rPr lang="en-US" sz="2400" dirty="0">
                <a:solidFill>
                  <a:srgbClr val="FFFF00"/>
                </a:solidFill>
                <a:latin typeface="Times New Roman" pitchFamily="18" charset="0"/>
                <a:cs typeface="Times New Roman" pitchFamily="18" charset="0"/>
              </a:rPr>
              <a:t>	Evaluating of the strategy.</a:t>
            </a:r>
          </a:p>
          <a:p>
            <a:pPr algn="l">
              <a:lnSpc>
                <a:spcPct val="200000"/>
              </a:lnSpc>
            </a:pPr>
            <a:r>
              <a:rPr lang="en-US" sz="2400" dirty="0">
                <a:solidFill>
                  <a:srgbClr val="FFFF00"/>
                </a:solidFill>
                <a:latin typeface="Times New Roman" pitchFamily="18" charset="0"/>
                <a:cs typeface="Times New Roman" pitchFamily="18" charset="0"/>
              </a:rPr>
              <a:t>Corrective measures are then implemented </a:t>
            </a:r>
          </a:p>
          <a:p>
            <a:pPr algn="l">
              <a:lnSpc>
                <a:spcPct val="200000"/>
              </a:lnSpc>
            </a:pPr>
            <a:r>
              <a:rPr lang="en-US" sz="2400" dirty="0">
                <a:solidFill>
                  <a:srgbClr val="FFFF00"/>
                </a:solidFill>
                <a:latin typeface="Times New Roman" pitchFamily="18" charset="0"/>
                <a:cs typeface="Times New Roman" pitchFamily="18" charset="0"/>
              </a:rPr>
              <a:t>Benchmarking is a continuous process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a:bodyPr>
          <a:lstStyle/>
          <a:p>
            <a:r>
              <a:rPr lang="en-US" sz="2400" dirty="0">
                <a:latin typeface="Times New Roman" pitchFamily="18" charset="0"/>
                <a:cs typeface="Times New Roman" pitchFamily="18" charset="0"/>
              </a:rPr>
              <a:t>References</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solidFill>
                  <a:srgbClr val="FFFF00"/>
                </a:solidFill>
                <a:latin typeface="Times New Roman" pitchFamily="18" charset="0"/>
                <a:cs typeface="Times New Roman" pitchFamily="18" charset="0"/>
              </a:rPr>
              <a:t>Alvesson</a:t>
            </a:r>
            <a:r>
              <a:rPr lang="en-US" dirty="0">
                <a:solidFill>
                  <a:srgbClr val="FFFF00"/>
                </a:solidFill>
                <a:latin typeface="Times New Roman" pitchFamily="18" charset="0"/>
                <a:cs typeface="Times New Roman" pitchFamily="18" charset="0"/>
              </a:rPr>
              <a:t>, M. &amp; </a:t>
            </a:r>
            <a:r>
              <a:rPr lang="en-US" dirty="0" err="1">
                <a:solidFill>
                  <a:srgbClr val="FFFF00"/>
                </a:solidFill>
                <a:latin typeface="Times New Roman" pitchFamily="18" charset="0"/>
                <a:cs typeface="Times New Roman" pitchFamily="18" charset="0"/>
              </a:rPr>
              <a:t>Sveningsson</a:t>
            </a:r>
            <a:r>
              <a:rPr lang="en-US" dirty="0">
                <a:solidFill>
                  <a:srgbClr val="FFFF00"/>
                </a:solidFill>
                <a:latin typeface="Times New Roman" pitchFamily="18" charset="0"/>
                <a:cs typeface="Times New Roman" pitchFamily="18" charset="0"/>
              </a:rPr>
              <a:t>, S. (2016). </a:t>
            </a:r>
            <a:r>
              <a:rPr lang="en-US" i="1" dirty="0">
                <a:solidFill>
                  <a:srgbClr val="FFFF00"/>
                </a:solidFill>
                <a:latin typeface="Times New Roman" pitchFamily="18" charset="0"/>
                <a:cs typeface="Times New Roman" pitchFamily="18" charset="0"/>
              </a:rPr>
              <a:t>Changing organizational 	culture : cultural change work in progress</a:t>
            </a:r>
            <a:r>
              <a:rPr lang="en-US" dirty="0">
                <a:solidFill>
                  <a:srgbClr val="FFFF00"/>
                </a:solidFill>
                <a:latin typeface="Times New Roman" pitchFamily="18" charset="0"/>
                <a:cs typeface="Times New Roman" pitchFamily="18" charset="0"/>
              </a:rPr>
              <a:t>. London: 	</a:t>
            </a:r>
            <a:r>
              <a:rPr lang="en-US" dirty="0" err="1">
                <a:solidFill>
                  <a:srgbClr val="FFFF00"/>
                </a:solidFill>
                <a:latin typeface="Times New Roman" pitchFamily="18" charset="0"/>
                <a:cs typeface="Times New Roman" pitchFamily="18" charset="0"/>
              </a:rPr>
              <a:t>Routledge</a:t>
            </a:r>
            <a:r>
              <a:rPr lang="en-US" dirty="0">
                <a:solidFill>
                  <a:srgbClr val="FFFF00"/>
                </a:solidFill>
                <a:latin typeface="Times New Roman" pitchFamily="18" charset="0"/>
                <a:cs typeface="Times New Roman" pitchFamily="18" charset="0"/>
              </a:rPr>
              <a:t>.</a:t>
            </a:r>
          </a:p>
          <a:p>
            <a:pPr algn="l"/>
            <a:r>
              <a:rPr lang="en-US" dirty="0">
                <a:solidFill>
                  <a:srgbClr val="FFFF00"/>
                </a:solidFill>
                <a:latin typeface="Times New Roman" pitchFamily="18" charset="0"/>
                <a:cs typeface="Times New Roman" pitchFamily="18" charset="0"/>
              </a:rPr>
              <a:t>Glassman, A., </a:t>
            </a:r>
            <a:r>
              <a:rPr lang="en-US" dirty="0" err="1">
                <a:solidFill>
                  <a:srgbClr val="FFFF00"/>
                </a:solidFill>
                <a:latin typeface="Times New Roman" pitchFamily="18" charset="0"/>
                <a:cs typeface="Times New Roman" pitchFamily="18" charset="0"/>
              </a:rPr>
              <a:t>Giedion</a:t>
            </a:r>
            <a:r>
              <a:rPr lang="en-US" dirty="0">
                <a:solidFill>
                  <a:srgbClr val="FFFF00"/>
                </a:solidFill>
                <a:latin typeface="Times New Roman" pitchFamily="18" charset="0"/>
                <a:cs typeface="Times New Roman" pitchFamily="18" charset="0"/>
              </a:rPr>
              <a:t>, U. &amp; Smith, P. (2017). </a:t>
            </a:r>
            <a:r>
              <a:rPr lang="en-US" i="1" dirty="0">
                <a:solidFill>
                  <a:srgbClr val="FFFF00"/>
                </a:solidFill>
                <a:latin typeface="Times New Roman" pitchFamily="18" charset="0"/>
                <a:cs typeface="Times New Roman" pitchFamily="18" charset="0"/>
              </a:rPr>
              <a:t>What's In, 	What's 	Out : Designing Benefits for Universal 	Health 	Coverage</a:t>
            </a:r>
            <a:r>
              <a:rPr lang="en-US" dirty="0">
                <a:solidFill>
                  <a:srgbClr val="FFFF00"/>
                </a:solidFill>
                <a:latin typeface="Times New Roman" pitchFamily="18" charset="0"/>
                <a:cs typeface="Times New Roman" pitchFamily="18" charset="0"/>
              </a:rPr>
              <a:t>. La </a:t>
            </a:r>
            <a:r>
              <a:rPr lang="en-US" dirty="0" err="1">
                <a:solidFill>
                  <a:srgbClr val="FFFF00"/>
                </a:solidFill>
                <a:latin typeface="Times New Roman" pitchFamily="18" charset="0"/>
                <a:cs typeface="Times New Roman" pitchFamily="18" charset="0"/>
              </a:rPr>
              <a:t>Vergne</a:t>
            </a:r>
            <a:r>
              <a:rPr lang="en-US" dirty="0">
                <a:solidFill>
                  <a:srgbClr val="FFFF00"/>
                </a:solidFill>
                <a:latin typeface="Times New Roman" pitchFamily="18" charset="0"/>
                <a:cs typeface="Times New Roman" pitchFamily="18" charset="0"/>
              </a:rPr>
              <a:t>: Brookings Institution Press.</a:t>
            </a:r>
          </a:p>
          <a:p>
            <a:pPr algn="l"/>
            <a:r>
              <a:rPr lang="en-US" dirty="0" err="1">
                <a:solidFill>
                  <a:srgbClr val="FFFF00"/>
                </a:solidFill>
                <a:latin typeface="Times New Roman" pitchFamily="18" charset="0"/>
                <a:cs typeface="Times New Roman" pitchFamily="18" charset="0"/>
              </a:rPr>
              <a:t>Mayers</a:t>
            </a:r>
            <a:r>
              <a:rPr lang="en-US" dirty="0">
                <a:solidFill>
                  <a:srgbClr val="FFFF00"/>
                </a:solidFill>
                <a:latin typeface="Times New Roman" pitchFamily="18" charset="0"/>
                <a:cs typeface="Times New Roman" pitchFamily="18" charset="0"/>
              </a:rPr>
              <a:t>, R. (2004). </a:t>
            </a:r>
            <a:r>
              <a:rPr lang="en-US" i="1" dirty="0">
                <a:solidFill>
                  <a:srgbClr val="FFFF00"/>
                </a:solidFill>
                <a:latin typeface="Times New Roman" pitchFamily="18" charset="0"/>
                <a:cs typeface="Times New Roman" pitchFamily="18" charset="0"/>
              </a:rPr>
              <a:t>Financial management for nonprofit human 	service 	organizations</a:t>
            </a:r>
            <a:r>
              <a:rPr lang="en-US" dirty="0">
                <a:solidFill>
                  <a:srgbClr val="FFFF00"/>
                </a:solidFill>
                <a:latin typeface="Times New Roman" pitchFamily="18" charset="0"/>
                <a:cs typeface="Times New Roman" pitchFamily="18" charset="0"/>
              </a:rPr>
              <a:t>. Springfield, Ill: Charles C Thomas.</a:t>
            </a:r>
          </a:p>
          <a:p>
            <a:pPr algn="l"/>
            <a:r>
              <a:rPr lang="en-US" dirty="0" err="1">
                <a:solidFill>
                  <a:srgbClr val="FFFF00"/>
                </a:solidFill>
                <a:latin typeface="Times New Roman" pitchFamily="18" charset="0"/>
                <a:cs typeface="Times New Roman" pitchFamily="18" charset="0"/>
              </a:rPr>
              <a:t>Leibner</a:t>
            </a:r>
            <a:r>
              <a:rPr lang="en-US" dirty="0">
                <a:solidFill>
                  <a:srgbClr val="FFFF00"/>
                </a:solidFill>
                <a:latin typeface="Times New Roman" pitchFamily="18" charset="0"/>
                <a:cs typeface="Times New Roman" pitchFamily="18" charset="0"/>
              </a:rPr>
              <a:t>, J., </a:t>
            </a:r>
            <a:r>
              <a:rPr lang="en-US" dirty="0" err="1">
                <a:solidFill>
                  <a:srgbClr val="FFFF00"/>
                </a:solidFill>
                <a:latin typeface="Times New Roman" pitchFamily="18" charset="0"/>
                <a:cs typeface="Times New Roman" pitchFamily="18" charset="0"/>
              </a:rPr>
              <a:t>Mader</a:t>
            </a:r>
            <a:r>
              <a:rPr lang="en-US" dirty="0">
                <a:solidFill>
                  <a:srgbClr val="FFFF00"/>
                </a:solidFill>
                <a:latin typeface="Times New Roman" pitchFamily="18" charset="0"/>
                <a:cs typeface="Times New Roman" pitchFamily="18" charset="0"/>
              </a:rPr>
              <a:t>, G. &amp; Weiss, A. (2009). </a:t>
            </a:r>
            <a:r>
              <a:rPr lang="en-US" i="1" dirty="0">
                <a:solidFill>
                  <a:srgbClr val="FFFF00"/>
                </a:solidFill>
                <a:latin typeface="Times New Roman" pitchFamily="18" charset="0"/>
                <a:cs typeface="Times New Roman" pitchFamily="18" charset="0"/>
              </a:rPr>
              <a:t>The power of 	strategic commitment : achieving extraordinary results 	through total alignment and engagement</a:t>
            </a:r>
            <a:r>
              <a:rPr lang="en-US" dirty="0">
                <a:solidFill>
                  <a:srgbClr val="FFFF00"/>
                </a:solidFill>
                <a:latin typeface="Times New Roman" pitchFamily="18" charset="0"/>
                <a:cs typeface="Times New Roman" pitchFamily="18" charset="0"/>
              </a:rPr>
              <a:t>. New York: 	American Management Association.</a:t>
            </a:r>
          </a:p>
          <a:p>
            <a:pPr algn="l"/>
            <a:r>
              <a:rPr lang="en-US" dirty="0" err="1">
                <a:solidFill>
                  <a:srgbClr val="FFFF00"/>
                </a:solidFill>
                <a:latin typeface="Times New Roman" pitchFamily="18" charset="0"/>
                <a:cs typeface="Times New Roman" pitchFamily="18" charset="0"/>
              </a:rPr>
              <a:t>Lesko</a:t>
            </a:r>
            <a:r>
              <a:rPr lang="en-US" dirty="0">
                <a:solidFill>
                  <a:srgbClr val="FFFF00"/>
                </a:solidFill>
                <a:latin typeface="Times New Roman" pitchFamily="18" charset="0"/>
                <a:cs typeface="Times New Roman" pitchFamily="18" charset="0"/>
              </a:rPr>
              <a:t>, M., Martello, M. &amp;</a:t>
            </a:r>
            <a:r>
              <a:rPr lang="en-US" dirty="0" err="1">
                <a:solidFill>
                  <a:srgbClr val="FFFF00"/>
                </a:solidFill>
                <a:latin typeface="Times New Roman" pitchFamily="18" charset="0"/>
                <a:cs typeface="Times New Roman" pitchFamily="18" charset="0"/>
              </a:rPr>
              <a:t>Edmiston</a:t>
            </a:r>
            <a:r>
              <a:rPr lang="en-US" dirty="0">
                <a:solidFill>
                  <a:srgbClr val="FFFF00"/>
                </a:solidFill>
                <a:latin typeface="Times New Roman" pitchFamily="18" charset="0"/>
                <a:cs typeface="Times New Roman" pitchFamily="18" charset="0"/>
              </a:rPr>
              <a:t>, K. (2012). </a:t>
            </a:r>
            <a:r>
              <a:rPr lang="en-US" i="1" dirty="0">
                <a:solidFill>
                  <a:srgbClr val="FFFF00"/>
                </a:solidFill>
                <a:latin typeface="Times New Roman" pitchFamily="18" charset="0"/>
                <a:cs typeface="Times New Roman" pitchFamily="18" charset="0"/>
              </a:rPr>
              <a:t>101 Best 	Government Grants For Job Seekers</a:t>
            </a:r>
            <a:r>
              <a:rPr lang="en-US" dirty="0">
                <a:solidFill>
                  <a:srgbClr val="FFFF00"/>
                </a:solidFill>
                <a:latin typeface="Times New Roman" pitchFamily="18" charset="0"/>
                <a:cs typeface="Times New Roman" pitchFamily="18" charset="0"/>
              </a:rPr>
              <a:t>. Cork: </a:t>
            </a:r>
            <a:r>
              <a:rPr lang="en-US" dirty="0" err="1">
                <a:solidFill>
                  <a:srgbClr val="FFFF00"/>
                </a:solidFill>
                <a:latin typeface="Times New Roman" pitchFamily="18" charset="0"/>
                <a:cs typeface="Times New Roman" pitchFamily="18" charset="0"/>
              </a:rPr>
              <a:t>BookBaby</a:t>
            </a:r>
            <a:r>
              <a:rPr lang="en-US" dirty="0">
                <a:solidFill>
                  <a:srgbClr val="FFFF00"/>
                </a:solidFill>
                <a:latin typeface="Times New Roman" pitchFamily="18" charset="0"/>
                <a:cs typeface="Times New Roman" pitchFamily="18" charset="0"/>
              </a:rPr>
              <a:t>.</a:t>
            </a:r>
          </a:p>
          <a:p>
            <a:pPr algn="l"/>
            <a:endParaRPr lang="en-US" dirty="0">
              <a:solidFill>
                <a:srgbClr val="FFFF0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8582710</TotalTime>
  <Words>2427</Words>
  <Application>Microsoft Office PowerPoint</Application>
  <PresentationFormat>On-screen Show (4:3)</PresentationFormat>
  <Paragraphs>204</Paragraphs>
  <Slides>22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Book Antiqua</vt:lpstr>
      <vt:lpstr>Calibri</vt:lpstr>
      <vt:lpstr>Lucida Sans</vt:lpstr>
      <vt:lpstr>Times New Roman</vt:lpstr>
      <vt:lpstr>Wingdings</vt:lpstr>
      <vt:lpstr>Wingdings 2</vt:lpstr>
      <vt:lpstr>Wingdings 3</vt:lpstr>
      <vt:lpstr>Apex</vt:lpstr>
      <vt:lpstr>Strategic plan With Stakeholders</vt:lpstr>
      <vt:lpstr>LEADERSHIP &amp; HEALTH CARE AND SAFETY IMPROVEMENT</vt:lpstr>
      <vt:lpstr>GOALS</vt:lpstr>
      <vt:lpstr>Systems and Structural Alignment</vt:lpstr>
      <vt:lpstr>Plan strategies</vt:lpstr>
      <vt:lpstr>EVALUATION OF STRATEGIC PLAN</vt:lpstr>
      <vt:lpstr>strengths</vt:lpstr>
      <vt:lpstr>weaknesses</vt:lpstr>
      <vt:lpstr>Strategies to feed the requirements</vt:lpstr>
      <vt:lpstr>Opportunities</vt:lpstr>
      <vt:lpstr>CULTURAL, ETHICAL and REGULATORY REQUIREMENTS</vt:lpstr>
      <vt:lpstr>Threats</vt:lpstr>
      <vt:lpstr>Leadership theory</vt:lpstr>
      <vt:lpstr>ROLES OF A NURSE LEADER</vt:lpstr>
      <vt:lpstr>Leadership qualities and Skills</vt:lpstr>
      <vt:lpstr>STAKEHOLDERS AND CONSTITUENCIES ENGAGEMENT</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murema</cp:lastModifiedBy>
  <cp:revision>225</cp:revision>
  <dcterms:created xsi:type="dcterms:W3CDTF">2019-01-17T18:31:53Z</dcterms:created>
  <dcterms:modified xsi:type="dcterms:W3CDTF">2019-02-10T08:11:09Z</dcterms:modified>
</cp:coreProperties>
</file>