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13" r:id="rId1"/>
  </p:sldMasterIdLst>
  <p:sldIdLst>
    <p:sldId id="256" r:id="rId2"/>
    <p:sldId id="257" r:id="rId3"/>
    <p:sldId id="269" r:id="rId4"/>
    <p:sldId id="258" r:id="rId5"/>
    <p:sldId id="259" r:id="rId6"/>
    <p:sldId id="270" r:id="rId7"/>
    <p:sldId id="260" r:id="rId8"/>
    <p:sldId id="261" r:id="rId9"/>
    <p:sldId id="271" r:id="rId10"/>
    <p:sldId id="262" r:id="rId11"/>
    <p:sldId id="263" r:id="rId12"/>
    <p:sldId id="264" r:id="rId13"/>
    <p:sldId id="272" r:id="rId14"/>
    <p:sldId id="265" r:id="rId15"/>
    <p:sldId id="266" r:id="rId16"/>
    <p:sldId id="274" r:id="rId17"/>
    <p:sldId id="267" r:id="rId18"/>
    <p:sldId id="273" r:id="rId19"/>
    <p:sldId id="268"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p:cViewPr varScale="1">
        <p:scale>
          <a:sx n="73" d="100"/>
          <a:sy n="73"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8703690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5743289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0033246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3897206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41963590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2D5600-A11D-41B4-B8FC-461DC037C7D5}" type="datetimeFigureOut">
              <a:rPr lang="en-US" smtClean="0"/>
              <a:t>4/19/2021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64713902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D2D5600-A11D-41B4-B8FC-461DC037C7D5}" type="datetimeFigureOut">
              <a:rPr lang="en-US" smtClean="0"/>
              <a:t>4/19/2021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64086803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406018396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962980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D2D5600-A11D-41B4-B8FC-461DC037C7D5}"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2039291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2D5600-A11D-41B4-B8FC-461DC037C7D5}" type="datetimeFigureOut">
              <a:rPr lang="en-US" smtClean="0"/>
              <a:t>4/19/2021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302099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7318259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D2D5600-A11D-41B4-B8FC-461DC037C7D5}" type="datetimeFigureOut">
              <a:rPr lang="en-US" smtClean="0"/>
              <a:t>4/19/2021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507058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D2D5600-A11D-41B4-B8FC-461DC037C7D5}" type="datetimeFigureOut">
              <a:rPr lang="en-US" smtClean="0"/>
              <a:t>4/19/2021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681569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2D5600-A11D-41B4-B8FC-461DC037C7D5}" type="datetimeFigureOut">
              <a:rPr lang="en-US" smtClean="0"/>
              <a:t>4/19/2021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914989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3511262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D2D5600-A11D-41B4-B8FC-461DC037C7D5}" type="datetimeFigureOut">
              <a:rPr lang="en-US" smtClean="0"/>
              <a:t>4/19/2021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08829B-CC39-41EE-856F-1F9FB0DB4A15}" type="slidenum">
              <a:rPr lang="en-US" smtClean="0"/>
              <a:t>‹#›</a:t>
            </a:fld>
            <a:endParaRPr lang="en-US"/>
          </a:p>
        </p:txBody>
      </p:sp>
    </p:spTree>
    <p:extLst>
      <p:ext uri="{BB962C8B-B14F-4D97-AF65-F5344CB8AC3E}">
        <p14:creationId xmlns:p14="http://schemas.microsoft.com/office/powerpoint/2010/main" val="1918957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8D2D5600-A11D-41B4-B8FC-461DC037C7D5}" type="datetimeFigureOut">
              <a:rPr lang="en-US" smtClean="0"/>
              <a:t>4/19/2021</a:t>
            </a:fld>
            <a:endParaRPr lang="en-US"/>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2C08829B-CC39-41EE-856F-1F9FB0DB4A15}" type="slidenum">
              <a:rPr lang="en-US" smtClean="0"/>
              <a:t>‹#›</a:t>
            </a:fld>
            <a:endParaRPr lang="en-US"/>
          </a:p>
        </p:txBody>
      </p:sp>
    </p:spTree>
    <p:extLst>
      <p:ext uri="{BB962C8B-B14F-4D97-AF65-F5344CB8AC3E}">
        <p14:creationId xmlns:p14="http://schemas.microsoft.com/office/powerpoint/2010/main" val="2795341445"/>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163107F-4A8B-4FC1-96A6-293A309DCAFA}"/>
              </a:ext>
            </a:extLst>
          </p:cNvPr>
          <p:cNvSpPr>
            <a:spLocks noGrp="1"/>
          </p:cNvSpPr>
          <p:nvPr>
            <p:ph type="subTitle" idx="1"/>
          </p:nvPr>
        </p:nvSpPr>
        <p:spPr>
          <a:xfrm>
            <a:off x="1149178" y="395416"/>
            <a:ext cx="9518822" cy="5943600"/>
          </a:xfrm>
        </p:spPr>
        <p:txBody>
          <a:bodyPr/>
          <a:lstStyle/>
          <a:p>
            <a:pPr marL="0" marR="0" indent="0" algn="ctr">
              <a:lnSpc>
                <a:spcPct val="200000"/>
              </a:lnSpc>
              <a:spcBef>
                <a:spcPts val="0"/>
              </a:spcBef>
              <a:spcAft>
                <a:spcPts val="0"/>
              </a:spcAft>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Social </a:t>
            </a:r>
            <a:r>
              <a:rPr lang="en-US" sz="2400" cap="none" dirty="0">
                <a:latin typeface="Times New Roman" panose="02020603050405020304" pitchFamily="18" charset="0"/>
                <a:ea typeface="Calibri" panose="020F0502020204030204" pitchFamily="34" charset="0"/>
                <a:cs typeface="Times New Roman" panose="02020603050405020304" pitchFamily="18" charset="0"/>
              </a:rPr>
              <a:t>D</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eterminants of Health</a:t>
            </a:r>
            <a:endParaRPr lang="en-US"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Student’s name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I</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nstitution</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P</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rofessor</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C</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ourse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a:lnSpc>
                <a:spcPct val="200000"/>
              </a:lnSpc>
              <a:spcBef>
                <a:spcPts val="0"/>
              </a:spcBef>
              <a:spcAft>
                <a:spcPts val="0"/>
              </a:spcAft>
            </a:pPr>
            <a:r>
              <a:rPr lang="en-US" sz="2400" cap="none" dirty="0">
                <a:latin typeface="Times New Roman" panose="02020603050405020304" pitchFamily="18" charset="0"/>
                <a:ea typeface="Calibri" panose="020F0502020204030204" pitchFamily="34" charset="0"/>
                <a:cs typeface="Times New Roman" panose="02020603050405020304" pitchFamily="18" charset="0"/>
              </a:rPr>
              <a:t>D</a:t>
            </a:r>
            <a:r>
              <a:rPr lang="en-US" sz="2400" cap="none" dirty="0">
                <a:effectLst/>
                <a:latin typeface="Times New Roman" panose="02020603050405020304" pitchFamily="18" charset="0"/>
                <a:ea typeface="Calibri" panose="020F0502020204030204" pitchFamily="34" charset="0"/>
                <a:cs typeface="Times New Roman" panose="02020603050405020304" pitchFamily="18" charset="0"/>
              </a:rPr>
              <a:t>ate</a:t>
            </a:r>
            <a:endParaRPr lang="en-US" sz="2000" cap="none"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167461674"/>
      </p:ext>
    </p:extLst>
  </p:cSld>
  <p:clrMapOvr>
    <a:masterClrMapping/>
  </p:clrMapOvr>
  <mc:AlternateContent xmlns:mc="http://schemas.openxmlformats.org/markup-compatibility/2006" xmlns:p14="http://schemas.microsoft.com/office/powerpoint/2010/main">
    <mc:Choice Requires="p14">
      <p:transition spd="med" p14:dur="700" advTm="10000">
        <p:fade/>
      </p:transition>
    </mc:Choice>
    <mc:Fallback xmlns="">
      <p:transition spd="med" advTm="10000">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DE9A7E-D701-4EEC-B789-6A4EFFE942B6}"/>
              </a:ext>
            </a:extLst>
          </p:cNvPr>
          <p:cNvSpPr>
            <a:spLocks noGrp="1"/>
          </p:cNvSpPr>
          <p:nvPr>
            <p:ph type="title"/>
          </p:nvPr>
        </p:nvSpPr>
        <p:spPr>
          <a:xfrm>
            <a:off x="838199" y="365125"/>
            <a:ext cx="10515601" cy="944691"/>
          </a:xfrm>
        </p:spPr>
        <p:txBody>
          <a:bodyPr>
            <a:normAutofit fontScale="90000"/>
          </a:bodyPr>
          <a:lstStyle/>
          <a:p>
            <a:pPr marL="457200" marR="0" indent="-457200" algn="ctr">
              <a:lnSpc>
                <a:spcPct val="200000"/>
              </a:lnSpc>
              <a:spcBef>
                <a:spcPts val="200"/>
              </a:spcBef>
              <a:spcAft>
                <a:spcPts val="0"/>
              </a:spcAft>
            </a:pP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Early life and social exclusion</a:t>
            </a:r>
            <a: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13418ED-4814-487B-84EB-54FDE165F7FE}"/>
              </a:ext>
            </a:extLst>
          </p:cNvPr>
          <p:cNvSpPr>
            <a:spLocks noGrp="1"/>
          </p:cNvSpPr>
          <p:nvPr>
            <p:ph idx="1"/>
          </p:nvPr>
        </p:nvSpPr>
        <p:spPr>
          <a:xfrm>
            <a:off x="543697" y="1013254"/>
            <a:ext cx="10898660" cy="5844746"/>
          </a:xfrm>
        </p:spPr>
        <p:txBody>
          <a:bodyPr>
            <a:normAutofit fontScale="25000" lnSpcReduction="20000"/>
          </a:bodyPr>
          <a:lstStyle/>
          <a:p>
            <a:pPr marL="0" marR="0" indent="457200">
              <a:lnSpc>
                <a:spcPct val="200000"/>
              </a:lnSpc>
              <a:spcBef>
                <a:spcPts val="0"/>
              </a:spcBef>
              <a:spcAft>
                <a:spcPts val="0"/>
              </a:spcAft>
            </a:pPr>
            <a:r>
              <a:rPr lang="en-US" sz="4300" b="1" dirty="0">
                <a:effectLst/>
                <a:latin typeface="Times New Roman" panose="02020603050405020304" pitchFamily="18" charset="0"/>
                <a:ea typeface="Calibri" panose="020F0502020204030204" pitchFamily="34" charset="0"/>
              </a:rPr>
              <a:t> </a:t>
            </a: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Early life during childhood can affect a child's health in the future.</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 Children who face social and economic disadvantages and frequent abuse by parents they have low access to social resources.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The disadvantages increase the prevalence of children who may develop a future health problem.  Disadvantaged children may fail to take a nutritious diet, lack enough finances to acquire quality medication, and they increase the potential of the children engaging in poor lifestyles.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For example, the children may end up taking alcohol and smoking, which increases premature deaths. Among the United Kingdom children having similar health conditions, children in richer families are reported to be in better health conditions compared to children in poor families.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From the UK data, children who fail to have quality care during their childhood they have higher chances of developing chronic diseases (Graham &amp; White, 2016). </a:t>
            </a:r>
          </a:p>
          <a:p>
            <a:pPr marL="0" marR="0" indent="457200">
              <a:lnSpc>
                <a:spcPct val="200000"/>
              </a:lnSpc>
              <a:spcBef>
                <a:spcPts val="0"/>
              </a:spcBef>
              <a:spcAft>
                <a:spcPts val="0"/>
              </a:spcAft>
            </a:pPr>
            <a:r>
              <a:rPr lang="en-US" sz="6200" dirty="0">
                <a:effectLst/>
                <a:latin typeface="Times New Roman" panose="02020603050405020304" pitchFamily="18" charset="0"/>
                <a:ea typeface="Calibri" panose="020F0502020204030204" pitchFamily="34" charset="0"/>
                <a:cs typeface="Times New Roman" panose="02020603050405020304" pitchFamily="18" charset="0"/>
              </a:rPr>
              <a:t>Therefore, it is important for parents to give the best to their children to enable them to have better living standards in the future and better-quality health outcomes.</a:t>
            </a:r>
          </a:p>
          <a:p>
            <a:endParaRPr lang="en-US" dirty="0"/>
          </a:p>
        </p:txBody>
      </p:sp>
    </p:spTree>
    <p:extLst>
      <p:ext uri="{BB962C8B-B14F-4D97-AF65-F5344CB8AC3E}">
        <p14:creationId xmlns:p14="http://schemas.microsoft.com/office/powerpoint/2010/main" val="152746561"/>
      </p:ext>
    </p:extLst>
  </p:cSld>
  <p:clrMapOvr>
    <a:masterClrMapping/>
  </p:clrMapOvr>
  <mc:AlternateContent xmlns:mc="http://schemas.openxmlformats.org/markup-compatibility/2006" xmlns:p14="http://schemas.microsoft.com/office/powerpoint/2010/main">
    <mc:Choice Requires="p14">
      <p:transition spd="slow" p14:dur="2000" advTm="60000"/>
    </mc:Choice>
    <mc:Fallback xmlns="">
      <p:transition spd="slow" advTm="60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5B89C-712F-4FE4-927F-467D82FDB1FF}"/>
              </a:ext>
            </a:extLst>
          </p:cNvPr>
          <p:cNvSpPr>
            <a:spLocks noGrp="1"/>
          </p:cNvSpPr>
          <p:nvPr>
            <p:ph type="title"/>
          </p:nvPr>
        </p:nvSpPr>
        <p:spPr>
          <a:xfrm>
            <a:off x="766119" y="172994"/>
            <a:ext cx="10587681" cy="939113"/>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E</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ducation</a:t>
            </a:r>
            <a: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D8B42A03-19F4-4B2B-BA02-0BC65A8458D8}"/>
              </a:ext>
            </a:extLst>
          </p:cNvPr>
          <p:cNvSpPr>
            <a:spLocks noGrp="1"/>
          </p:cNvSpPr>
          <p:nvPr>
            <p:ph idx="1"/>
          </p:nvPr>
        </p:nvSpPr>
        <p:spPr>
          <a:xfrm>
            <a:off x="358346" y="599302"/>
            <a:ext cx="10995454" cy="6085703"/>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Currently, the levels of educational attainment is highly being recognized as an essential social determinant of health.</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 Attaining higher education certificates can play a major role in enabling a person to increase the opportunities to secure good jobs. Also, education will assist an individual in making well-informed decisions to improve their well being by increasing the personal resources and social resources that are vital for both mental and physical health.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Early childhood education is very important because an individual can learn how to ensure they achieve quality health outcomes. Education is related with low morbidity and long-life expectancy.</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 In general, every person in Jon's family is educated; thus it increases the chances even for the children to make effective health decisions even in the future (</a:t>
            </a:r>
            <a:r>
              <a:rPr lang="en-US" dirty="0" err="1">
                <a:effectLst/>
                <a:latin typeface="Times New Roman" panose="02020603050405020304" pitchFamily="18" charset="0"/>
                <a:ea typeface="Calibri" panose="020F0502020204030204" pitchFamily="34" charset="0"/>
              </a:rPr>
              <a:t>Benach</a:t>
            </a:r>
            <a:r>
              <a:rPr lang="en-US" dirty="0">
                <a:effectLst/>
                <a:latin typeface="Times New Roman" panose="02020603050405020304" pitchFamily="18" charset="0"/>
                <a:ea typeface="Calibri" panose="020F0502020204030204" pitchFamily="34" charset="0"/>
              </a:rPr>
              <a:t> et al., 2014).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A well-paying job is helpful because it improves the living standards of individuals the environment in which they live. </a:t>
            </a:r>
            <a:endParaRPr lang="en-US" dirty="0"/>
          </a:p>
        </p:txBody>
      </p:sp>
    </p:spTree>
    <p:extLst>
      <p:ext uri="{BB962C8B-B14F-4D97-AF65-F5344CB8AC3E}">
        <p14:creationId xmlns:p14="http://schemas.microsoft.com/office/powerpoint/2010/main" val="2415812973"/>
      </p:ext>
    </p:extLst>
  </p:cSld>
  <p:clrMapOvr>
    <a:masterClrMapping/>
  </p:clrMapOvr>
  <mc:AlternateContent xmlns:mc="http://schemas.openxmlformats.org/markup-compatibility/2006" xmlns:p14="http://schemas.microsoft.com/office/powerpoint/2010/main">
    <mc:Choice Requires="p14">
      <p:transition spd="slow" p14:dur="2000" advTm="60000"/>
    </mc:Choice>
    <mc:Fallback xmlns="">
      <p:transition spd="slow" advTm="60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91629-D89D-4490-A3E2-F66BF123D022}"/>
              </a:ext>
            </a:extLst>
          </p:cNvPr>
          <p:cNvSpPr>
            <a:spLocks noGrp="1"/>
          </p:cNvSpPr>
          <p:nvPr>
            <p:ph type="title"/>
          </p:nvPr>
        </p:nvSpPr>
        <p:spPr>
          <a:xfrm>
            <a:off x="838200" y="365125"/>
            <a:ext cx="10515600" cy="1092972"/>
          </a:xfrm>
        </p:spPr>
        <p:txBody>
          <a:bodyPr>
            <a:normAutofit/>
          </a:bodyPr>
          <a:lstStyle/>
          <a:p>
            <a:pPr algn="ctr"/>
            <a:r>
              <a:rPr lang="en-US" sz="2800" b="1" cap="none" dirty="0">
                <a:latin typeface="Times New Roman" panose="02020603050405020304" pitchFamily="18" charset="0"/>
                <a:ea typeface="Calibri" panose="020F0502020204030204" pitchFamily="34" charset="0"/>
              </a:rPr>
              <a:t>R</a:t>
            </a:r>
            <a:r>
              <a:rPr lang="en-US" sz="2800" b="1" cap="none" dirty="0">
                <a:effectLst/>
                <a:latin typeface="Times New Roman" panose="02020603050405020304" pitchFamily="18" charset="0"/>
                <a:ea typeface="Calibri" panose="020F0502020204030204" pitchFamily="34" charset="0"/>
              </a:rPr>
              <a:t>elevant government policies </a:t>
            </a:r>
            <a:endParaRPr lang="en-US" sz="2800" cap="none" dirty="0"/>
          </a:p>
        </p:txBody>
      </p:sp>
      <p:sp>
        <p:nvSpPr>
          <p:cNvPr id="3" name="Content Placeholder 2">
            <a:extLst>
              <a:ext uri="{FF2B5EF4-FFF2-40B4-BE49-F238E27FC236}">
                <a16:creationId xmlns:a16="http://schemas.microsoft.com/office/drawing/2014/main" id="{E0D50D78-6E70-4536-9557-82E3F993CF17}"/>
              </a:ext>
            </a:extLst>
          </p:cNvPr>
          <p:cNvSpPr>
            <a:spLocks noGrp="1"/>
          </p:cNvSpPr>
          <p:nvPr>
            <p:ph idx="1"/>
          </p:nvPr>
        </p:nvSpPr>
        <p:spPr>
          <a:xfrm>
            <a:off x="667265" y="1099751"/>
            <a:ext cx="10686535" cy="5393124"/>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Governments are responsible for developing policies that will reduce or eliminate drug use to improve the quality of health outcomes.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 </a:t>
            </a:r>
            <a:r>
              <a:rPr lang="en-US" dirty="0" err="1">
                <a:effectLst/>
                <a:latin typeface="Times New Roman" panose="02020603050405020304" pitchFamily="18" charset="0"/>
                <a:ea typeface="Calibri" panose="020F0502020204030204" pitchFamily="34" charset="0"/>
              </a:rPr>
              <a:t>Uk</a:t>
            </a:r>
            <a:r>
              <a:rPr lang="en-US" dirty="0">
                <a:effectLst/>
                <a:latin typeface="Times New Roman" panose="02020603050405020304" pitchFamily="18" charset="0"/>
                <a:ea typeface="Calibri" panose="020F0502020204030204" pitchFamily="34" charset="0"/>
              </a:rPr>
              <a:t> government has the mandate of increasing taxes to make the prices rise, making few people minimize their consumption.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Consequently, the policies should regulate the availability of licenses, limiting the number of people who are willing to sell alcoholic drinks (Van </a:t>
            </a:r>
            <a:r>
              <a:rPr lang="en-US" dirty="0" err="1">
                <a:effectLst/>
                <a:latin typeface="Times New Roman" panose="02020603050405020304" pitchFamily="18" charset="0"/>
                <a:ea typeface="Calibri" panose="020F0502020204030204" pitchFamily="34" charset="0"/>
              </a:rPr>
              <a:t>Laethem</a:t>
            </a:r>
            <a:r>
              <a:rPr lang="en-US" dirty="0">
                <a:effectLst/>
                <a:latin typeface="Times New Roman" panose="02020603050405020304" pitchFamily="18" charset="0"/>
                <a:ea typeface="Calibri" panose="020F0502020204030204" pitchFamily="34" charset="0"/>
              </a:rPr>
              <a:t> et al., 2017).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 </a:t>
            </a:r>
            <a:r>
              <a:rPr lang="en-US" dirty="0" err="1">
                <a:effectLst/>
                <a:latin typeface="Times New Roman" panose="02020603050405020304" pitchFamily="18" charset="0"/>
                <a:ea typeface="Calibri" panose="020F0502020204030204" pitchFamily="34" charset="0"/>
              </a:rPr>
              <a:t>Uk</a:t>
            </a:r>
            <a:r>
              <a:rPr lang="en-US" dirty="0">
                <a:effectLst/>
                <a:latin typeface="Times New Roman" panose="02020603050405020304" pitchFamily="18" charset="0"/>
                <a:ea typeface="Calibri" panose="020F0502020204030204" pitchFamily="34" charset="0"/>
              </a:rPr>
              <a:t> government has the responsibility to ensure employed people receive equitable wages, which will enable them to improve health conditions.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There is the existence of </a:t>
            </a:r>
            <a:r>
              <a:rPr lang="en-US" dirty="0" err="1">
                <a:effectLst/>
                <a:latin typeface="Times New Roman" panose="02020603050405020304" pitchFamily="18" charset="0"/>
                <a:ea typeface="Calibri" panose="020F0502020204030204" pitchFamily="34" charset="0"/>
              </a:rPr>
              <a:t>labour</a:t>
            </a:r>
            <a:r>
              <a:rPr lang="en-US" dirty="0">
                <a:effectLst/>
                <a:latin typeface="Times New Roman" panose="02020603050405020304" pitchFamily="18" charset="0"/>
                <a:ea typeface="Calibri" panose="020F0502020204030204" pitchFamily="34" charset="0"/>
              </a:rPr>
              <a:t> law that requires workers to join </a:t>
            </a:r>
            <a:r>
              <a:rPr lang="en-US" dirty="0" err="1">
                <a:effectLst/>
                <a:latin typeface="Times New Roman" panose="02020603050405020304" pitchFamily="18" charset="0"/>
                <a:ea typeface="Calibri" panose="020F0502020204030204" pitchFamily="34" charset="0"/>
              </a:rPr>
              <a:t>labour</a:t>
            </a:r>
            <a:r>
              <a:rPr lang="en-US" dirty="0">
                <a:effectLst/>
                <a:latin typeface="Times New Roman" panose="02020603050405020304" pitchFamily="18" charset="0"/>
                <a:ea typeface="Calibri" panose="020F0502020204030204" pitchFamily="34" charset="0"/>
              </a:rPr>
              <a:t> unions which will have higher bargaining power for employees. </a:t>
            </a:r>
          </a:p>
        </p:txBody>
      </p:sp>
    </p:spTree>
    <p:extLst>
      <p:ext uri="{BB962C8B-B14F-4D97-AF65-F5344CB8AC3E}">
        <p14:creationId xmlns:p14="http://schemas.microsoft.com/office/powerpoint/2010/main" val="2689870113"/>
      </p:ext>
    </p:extLst>
  </p:cSld>
  <p:clrMapOvr>
    <a:masterClrMapping/>
  </p:clrMapOvr>
  <mc:AlternateContent xmlns:mc="http://schemas.openxmlformats.org/markup-compatibility/2006" xmlns:p14="http://schemas.microsoft.com/office/powerpoint/2010/main">
    <mc:Choice Requires="p14">
      <p:transition spd="slow" p14:dur="2000" advTm="25000"/>
    </mc:Choice>
    <mc:Fallback xmlns="">
      <p:transition spd="slow" advTm="2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644A9C-74E9-4886-8D10-4626C8BB3A2D}"/>
              </a:ext>
            </a:extLst>
          </p:cNvPr>
          <p:cNvSpPr>
            <a:spLocks noGrp="1"/>
          </p:cNvSpPr>
          <p:nvPr>
            <p:ph idx="1"/>
          </p:nvPr>
        </p:nvSpPr>
        <p:spPr>
          <a:xfrm>
            <a:off x="919119" y="197708"/>
            <a:ext cx="10353762" cy="6462584"/>
          </a:xfrm>
        </p:spPr>
        <p:txBody>
          <a:bodyPr>
            <a:normAutofit fontScale="85000" lnSpcReduction="10000"/>
          </a:bodyPr>
          <a:lstStyle/>
          <a:p>
            <a:pPr marL="0" marR="0" indent="45720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The laws aim at ensuring equity.</a:t>
            </a: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 Employees should be provided with the working manuals to ensure they minimize hazardous activities (Peacock et al., 2018). </a:t>
            </a:r>
          </a:p>
          <a:p>
            <a:pPr marL="0" marR="0" indent="45720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As a result, employees will always have a free mind enabling them to make better decisions to improve their health.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cs typeface="Times New Roman" panose="02020603050405020304" pitchFamily="18" charset="0"/>
              </a:rPr>
              <a:t>The UK laws require employers to pay their workers fairly to enable them and their families to secure better living condition to avoid environments which increase their prevalence's to poor health outcomes.</a:t>
            </a:r>
            <a:r>
              <a:rPr lang="en-US" sz="2200" dirty="0">
                <a:effectLst/>
                <a:latin typeface="Times New Roman" panose="02020603050405020304" pitchFamily="18" charset="0"/>
                <a:ea typeface="Calibri" panose="020F0502020204030204" pitchFamily="34" charset="0"/>
              </a:rPr>
              <a:t> </a:t>
            </a: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UK government can invest in training parents to impart more knowledge towards understanding children's cognitive and emotional development towards ensuring children engage in behaviors that boost their health conditions. </a:t>
            </a:r>
          </a:p>
          <a:p>
            <a:pPr marL="0" marR="0" indent="0">
              <a:lnSpc>
                <a:spcPct val="200000"/>
              </a:lnSpc>
              <a:spcBef>
                <a:spcPts val="0"/>
              </a:spcBef>
              <a:spcAft>
                <a:spcPts val="0"/>
              </a:spcAft>
            </a:pPr>
            <a:r>
              <a:rPr lang="en-US" sz="2200" dirty="0">
                <a:effectLst/>
                <a:latin typeface="Times New Roman" panose="02020603050405020304" pitchFamily="18" charset="0"/>
                <a:ea typeface="Calibri" panose="020F0502020204030204" pitchFamily="34" charset="0"/>
              </a:rPr>
              <a:t>Adequate income and resources will enable parents to provide good nutrition, better education, and provide better preventative facilities (</a:t>
            </a:r>
            <a:r>
              <a:rPr lang="en-US" sz="2200" dirty="0" err="1">
                <a:effectLst/>
                <a:latin typeface="Times New Roman" panose="02020603050405020304" pitchFamily="18" charset="0"/>
                <a:ea typeface="Calibri" panose="020F0502020204030204" pitchFamily="34" charset="0"/>
              </a:rPr>
              <a:t>Lucyk</a:t>
            </a:r>
            <a:r>
              <a:rPr lang="en-US" sz="2200" dirty="0">
                <a:effectLst/>
                <a:latin typeface="Times New Roman" panose="02020603050405020304" pitchFamily="18" charset="0"/>
                <a:ea typeface="Calibri" panose="020F0502020204030204" pitchFamily="34" charset="0"/>
              </a:rPr>
              <a:t> &amp; McLaren, 2017). </a:t>
            </a:r>
            <a:endParaRPr lang="en-US" sz="2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29509566"/>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4CB7D-EA23-4D57-9950-E4505508DFD7}"/>
              </a:ext>
            </a:extLst>
          </p:cNvPr>
          <p:cNvSpPr>
            <a:spLocks noGrp="1"/>
          </p:cNvSpPr>
          <p:nvPr>
            <p:ph type="title"/>
          </p:nvPr>
        </p:nvSpPr>
        <p:spPr>
          <a:xfrm>
            <a:off x="838200" y="86497"/>
            <a:ext cx="10515600" cy="1050325"/>
          </a:xfrm>
        </p:spPr>
        <p:txBody>
          <a:bodyPr>
            <a:normAutofit fontScale="90000"/>
          </a:bodyPr>
          <a:lstStyle/>
          <a:p>
            <a:pPr marL="457200" marR="0" indent="-457200" algn="ctr">
              <a:lnSpc>
                <a:spcPct val="200000"/>
              </a:lnSpc>
              <a:spcBef>
                <a:spcPts val="200"/>
              </a:spcBef>
              <a:spcAft>
                <a:spcPts val="0"/>
              </a:spcAft>
            </a:pPr>
            <a:r>
              <a:rPr lang="en-US" sz="4400" b="1" cap="none" dirty="0">
                <a:effectLst/>
                <a:latin typeface="Times New Roman" panose="02020603050405020304" pitchFamily="18" charset="0"/>
                <a:ea typeface="Times New Roman" panose="02020603050405020304" pitchFamily="18" charset="0"/>
                <a:cs typeface="Times New Roman" panose="02020603050405020304" pitchFamily="18" charset="0"/>
              </a:rPr>
              <a:t>Healthcare support</a:t>
            </a:r>
            <a:r>
              <a:rPr lang="en-US" sz="4400" b="1" cap="none"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400" b="1" cap="none" dirty="0">
                <a:solidFill>
                  <a:srgbClr val="1F3763"/>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cap="none" dirty="0"/>
          </a:p>
        </p:txBody>
      </p:sp>
      <p:sp>
        <p:nvSpPr>
          <p:cNvPr id="3" name="Content Placeholder 2">
            <a:extLst>
              <a:ext uri="{FF2B5EF4-FFF2-40B4-BE49-F238E27FC236}">
                <a16:creationId xmlns:a16="http://schemas.microsoft.com/office/drawing/2014/main" id="{1D46BAB8-EEF3-41FB-9AB7-924F517DE006}"/>
              </a:ext>
            </a:extLst>
          </p:cNvPr>
          <p:cNvSpPr>
            <a:spLocks noGrp="1"/>
          </p:cNvSpPr>
          <p:nvPr>
            <p:ph idx="1"/>
          </p:nvPr>
        </p:nvSpPr>
        <p:spPr>
          <a:xfrm>
            <a:off x="395416" y="852616"/>
            <a:ext cx="11294076" cy="5770606"/>
          </a:xfrm>
        </p:spPr>
        <p:txBody>
          <a:bodyPr>
            <a:normAutofit fontScale="32500" lnSpcReduction="20000"/>
          </a:bodyPr>
          <a:lstStyle/>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Nurses and health care professionals are responsible for supporting alcohol consumers and family members towards improving their wellbeing.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In other words, nurses can add value in public health priorities for an individual, family, and wider population which will minimize poor health outcomes. knowledge to provide clinical care in alcohol abuse treatment (</a:t>
            </a:r>
            <a:r>
              <a:rPr lang="en-US" sz="5500" dirty="0" err="1">
                <a:effectLst/>
                <a:latin typeface="Times New Roman" panose="02020603050405020304" pitchFamily="18" charset="0"/>
                <a:ea typeface="Calibri" panose="020F0502020204030204" pitchFamily="34" charset="0"/>
              </a:rPr>
              <a:t>Vancea</a:t>
            </a:r>
            <a:r>
              <a:rPr lang="en-US" sz="5500" dirty="0">
                <a:effectLst/>
                <a:latin typeface="Times New Roman" panose="02020603050405020304" pitchFamily="18" charset="0"/>
                <a:ea typeface="Calibri" panose="020F0502020204030204" pitchFamily="34" charset="0"/>
              </a:rPr>
              <a:t>, &amp; </a:t>
            </a:r>
            <a:r>
              <a:rPr lang="en-US" sz="5500" dirty="0" err="1">
                <a:effectLst/>
                <a:latin typeface="Times New Roman" panose="02020603050405020304" pitchFamily="18" charset="0"/>
                <a:ea typeface="Calibri" panose="020F0502020204030204" pitchFamily="34" charset="0"/>
              </a:rPr>
              <a:t>Utzet</a:t>
            </a:r>
            <a:r>
              <a:rPr lang="en-US" sz="5500" dirty="0">
                <a:effectLst/>
                <a:latin typeface="Times New Roman" panose="02020603050405020304" pitchFamily="18" charset="0"/>
                <a:ea typeface="Calibri" panose="020F0502020204030204" pitchFamily="34" charset="0"/>
              </a:rPr>
              <a:t>, 2017).</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 Health care professionals have the responsibility</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Nurses can apply their specialized skills and  to guide people to make informed decisions (</a:t>
            </a:r>
            <a:r>
              <a:rPr lang="en-US" sz="5500" dirty="0" err="1">
                <a:effectLst/>
                <a:latin typeface="Times New Roman" panose="02020603050405020304" pitchFamily="18" charset="0"/>
                <a:ea typeface="Calibri" panose="020F0502020204030204" pitchFamily="34" charset="0"/>
              </a:rPr>
              <a:t>Vanroelen</a:t>
            </a:r>
            <a:r>
              <a:rPr lang="en-US" sz="5500" dirty="0">
                <a:effectLst/>
                <a:latin typeface="Times New Roman" panose="02020603050405020304" pitchFamily="18" charset="0"/>
                <a:ea typeface="Calibri" panose="020F0502020204030204" pitchFamily="34" charset="0"/>
              </a:rPr>
              <a:t>, 2019).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The government should hire health care officers who can inspect employees' working and living standards towards ensuring they are accorded with the necessary resources to ensure quality health for them. </a:t>
            </a:r>
          </a:p>
          <a:p>
            <a:pPr marL="0" marR="0" indent="457200">
              <a:lnSpc>
                <a:spcPct val="200000"/>
              </a:lnSpc>
              <a:spcBef>
                <a:spcPts val="0"/>
              </a:spcBef>
              <a:spcAft>
                <a:spcPts val="0"/>
              </a:spcAft>
            </a:pPr>
            <a:r>
              <a:rPr lang="en-US" sz="5500" dirty="0">
                <a:effectLst/>
                <a:latin typeface="Times New Roman" panose="02020603050405020304" pitchFamily="18" charset="0"/>
                <a:ea typeface="Calibri" panose="020F0502020204030204" pitchFamily="34" charset="0"/>
              </a:rPr>
              <a:t>In order to manage stress which, result due to family issues can be reduced by the nurses by intervening and educate the family dangers associated with stress.</a:t>
            </a:r>
            <a:r>
              <a:rPr lang="en-US" sz="55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endParaRPr lang="en-US" sz="55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sz="4200" dirty="0"/>
          </a:p>
          <a:p>
            <a:pPr marL="0" marR="0" indent="457200">
              <a:lnSpc>
                <a:spcPct val="200000"/>
              </a:lnSpc>
              <a:spcBef>
                <a:spcPts val="0"/>
              </a:spcBef>
              <a:spcAft>
                <a:spcPts val="0"/>
              </a:spcAft>
            </a:pPr>
            <a:endParaRPr lang="en-US" dirty="0"/>
          </a:p>
        </p:txBody>
      </p:sp>
    </p:spTree>
    <p:extLst>
      <p:ext uri="{BB962C8B-B14F-4D97-AF65-F5344CB8AC3E}">
        <p14:creationId xmlns:p14="http://schemas.microsoft.com/office/powerpoint/2010/main" val="2214543721"/>
      </p:ext>
    </p:extLst>
  </p:cSld>
  <p:clrMapOvr>
    <a:masterClrMapping/>
  </p:clrMapOvr>
  <mc:AlternateContent xmlns:mc="http://schemas.openxmlformats.org/markup-compatibility/2006" xmlns:p14="http://schemas.microsoft.com/office/powerpoint/2010/main">
    <mc:Choice Requires="p14">
      <p:transition spd="slow" p14:dur="2000" advTm="63000"/>
    </mc:Choice>
    <mc:Fallback xmlns="">
      <p:transition spd="slow" advTm="63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9D4B8-726D-4B93-BB0A-4E204C2DBB4F}"/>
              </a:ext>
            </a:extLst>
          </p:cNvPr>
          <p:cNvSpPr>
            <a:spLocks noGrp="1"/>
          </p:cNvSpPr>
          <p:nvPr>
            <p:ph type="title"/>
          </p:nvPr>
        </p:nvSpPr>
        <p:spPr>
          <a:xfrm>
            <a:off x="838200" y="0"/>
            <a:ext cx="10515600" cy="1161535"/>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C</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onclusion</a:t>
            </a:r>
            <a: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A62076A-E2C0-45A8-98A8-6071EB181CEA}"/>
              </a:ext>
            </a:extLst>
          </p:cNvPr>
          <p:cNvSpPr>
            <a:spLocks noGrp="1"/>
          </p:cNvSpPr>
          <p:nvPr>
            <p:ph idx="1"/>
          </p:nvPr>
        </p:nvSpPr>
        <p:spPr>
          <a:xfrm>
            <a:off x="838200" y="1161535"/>
            <a:ext cx="10515600" cy="5015428"/>
          </a:xfrm>
        </p:spPr>
        <p:txBody>
          <a:bodyPr>
            <a:normAutofit/>
          </a:bodyPr>
          <a:lstStyle/>
          <a:p>
            <a:r>
              <a:rPr lang="en-US" sz="2000" dirty="0">
                <a:effectLst/>
                <a:latin typeface="Times New Roman" panose="02020603050405020304" pitchFamily="18" charset="0"/>
                <a:ea typeface="Calibri" panose="020F0502020204030204" pitchFamily="34" charset="0"/>
              </a:rPr>
              <a:t> From the discussion, individual health is determined by the interactions of different factors of social determinants of health.</a:t>
            </a:r>
          </a:p>
          <a:p>
            <a:r>
              <a:rPr lang="en-US" sz="2000" dirty="0">
                <a:effectLst/>
                <a:latin typeface="Times New Roman" panose="02020603050405020304" pitchFamily="18" charset="0"/>
                <a:ea typeface="Calibri" panose="020F0502020204030204" pitchFamily="34" charset="0"/>
              </a:rPr>
              <a:t>Employment, education, lifestyle behaviors have the ability to affect the health outcomes of individuals.</a:t>
            </a:r>
          </a:p>
          <a:p>
            <a:r>
              <a:rPr lang="en-US" sz="2000" dirty="0">
                <a:effectLst/>
                <a:latin typeface="Times New Roman" panose="02020603050405020304" pitchFamily="18" charset="0"/>
                <a:ea typeface="Calibri" panose="020F0502020204030204" pitchFamily="34" charset="0"/>
              </a:rPr>
              <a:t> In other words, social determinants of health affect the health of an individual at multiple levels throughout their life.</a:t>
            </a:r>
          </a:p>
          <a:p>
            <a:r>
              <a:rPr lang="en-US" sz="2000" dirty="0">
                <a:effectLst/>
                <a:latin typeface="Times New Roman" panose="02020603050405020304" pitchFamily="18" charset="0"/>
                <a:ea typeface="Calibri" panose="020F0502020204030204" pitchFamily="34" charset="0"/>
              </a:rPr>
              <a:t> Lifestyle behaviors have been shown to affect the life of an individual.</a:t>
            </a:r>
          </a:p>
          <a:p>
            <a:r>
              <a:rPr lang="en-US" sz="2000" dirty="0">
                <a:effectLst/>
                <a:latin typeface="Times New Roman" panose="02020603050405020304" pitchFamily="18" charset="0"/>
                <a:ea typeface="Calibri" panose="020F0502020204030204" pitchFamily="34" charset="0"/>
              </a:rPr>
              <a:t> Education is among the major factor that increases the chances for one securing employment. </a:t>
            </a:r>
          </a:p>
          <a:p>
            <a:r>
              <a:rPr lang="en-US" sz="2000" dirty="0">
                <a:effectLst/>
                <a:latin typeface="Times New Roman" panose="02020603050405020304" pitchFamily="18" charset="0"/>
                <a:ea typeface="Calibri" panose="020F0502020204030204" pitchFamily="34" charset="0"/>
              </a:rPr>
              <a:t>Employment enables a person to earn income to improve their living standards.</a:t>
            </a:r>
          </a:p>
          <a:p>
            <a:r>
              <a:rPr lang="en-US" sz="2000" dirty="0">
                <a:effectLst/>
                <a:latin typeface="Times New Roman" panose="02020603050405020304" pitchFamily="18" charset="0"/>
                <a:ea typeface="Calibri" panose="020F0502020204030204" pitchFamily="34" charset="0"/>
              </a:rPr>
              <a:t> </a:t>
            </a:r>
            <a:endParaRPr lang="en-US" dirty="0"/>
          </a:p>
        </p:txBody>
      </p:sp>
    </p:spTree>
    <p:extLst>
      <p:ext uri="{BB962C8B-B14F-4D97-AF65-F5344CB8AC3E}">
        <p14:creationId xmlns:p14="http://schemas.microsoft.com/office/powerpoint/2010/main" val="2658906058"/>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135468-ACF9-4472-88FD-36EF2182A982}"/>
              </a:ext>
            </a:extLst>
          </p:cNvPr>
          <p:cNvSpPr>
            <a:spLocks noGrp="1"/>
          </p:cNvSpPr>
          <p:nvPr>
            <p:ph idx="1"/>
          </p:nvPr>
        </p:nvSpPr>
        <p:spPr>
          <a:xfrm>
            <a:off x="913795" y="704335"/>
            <a:ext cx="10353762" cy="5671751"/>
          </a:xfrm>
        </p:spPr>
        <p:txBody>
          <a:bodyPr/>
          <a:lstStyle/>
          <a:p>
            <a:r>
              <a:rPr lang="en-US" sz="2000" dirty="0">
                <a:effectLst/>
                <a:latin typeface="Times New Roman" panose="02020603050405020304" pitchFamily="18" charset="0"/>
                <a:ea typeface="Calibri" panose="020F0502020204030204" pitchFamily="34" charset="0"/>
              </a:rPr>
              <a:t>When employment levels are low, a family is in danger of facing inequalities even in work places. </a:t>
            </a:r>
          </a:p>
          <a:p>
            <a:r>
              <a:rPr lang="en-US" sz="2000" dirty="0">
                <a:effectLst/>
                <a:latin typeface="Times New Roman" panose="02020603050405020304" pitchFamily="18" charset="0"/>
                <a:ea typeface="Calibri" panose="020F0502020204030204" pitchFamily="34" charset="0"/>
              </a:rPr>
              <a:t>Parental relationships improve cognitive factors, and it can easily enable the parents to install pro-social behaviors. </a:t>
            </a:r>
          </a:p>
          <a:p>
            <a:r>
              <a:rPr lang="en-US" sz="2000" dirty="0">
                <a:effectLst/>
                <a:latin typeface="Times New Roman" panose="02020603050405020304" pitchFamily="18" charset="0"/>
                <a:ea typeface="Calibri" panose="020F0502020204030204" pitchFamily="34" charset="0"/>
              </a:rPr>
              <a:t>It is essential to educate individuals on how the interaction of different factors affecting the life of an individual can be reduced towards quality health outcomes. </a:t>
            </a:r>
          </a:p>
          <a:p>
            <a:pPr marL="0" marR="0" indent="457200">
              <a:lnSpc>
                <a:spcPct val="200000"/>
              </a:lnSpc>
              <a:spcBef>
                <a:spcPts val="0"/>
              </a:spcBef>
              <a:spcAft>
                <a:spcPts val="0"/>
              </a:spcAft>
            </a:pPr>
            <a:r>
              <a:rPr lang="en-US" sz="2000" dirty="0">
                <a:effectLst/>
                <a:latin typeface="Times New Roman" panose="02020603050405020304" pitchFamily="18" charset="0"/>
                <a:ea typeface="Calibri" panose="020F0502020204030204" pitchFamily="34" charset="0"/>
              </a:rPr>
              <a:t>The UK government plays an essential role in developing and implementing policies that assist in mitigating the factors which affect an individual's health. </a:t>
            </a:r>
          </a:p>
          <a:p>
            <a:pPr marL="0" marR="0" indent="457200">
              <a:lnSpc>
                <a:spcPct val="200000"/>
              </a:lnSpc>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When the public is knowledgeable, they can work smart to improve their wellbeing and reduce health inequalities.</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1800" dirty="0">
                <a:effectLst/>
                <a:latin typeface="Times New Roman" panose="02020603050405020304" pitchFamily="18" charset="0"/>
                <a:ea typeface="Calibri" panose="020F0502020204030204" pitchFamily="34" charset="0"/>
              </a:rPr>
              <a:t> </a:t>
            </a:r>
            <a:endParaRPr lang="en-US" dirty="0"/>
          </a:p>
          <a:p>
            <a:endParaRPr lang="en-US" dirty="0"/>
          </a:p>
        </p:txBody>
      </p:sp>
    </p:spTree>
    <p:extLst>
      <p:ext uri="{BB962C8B-B14F-4D97-AF65-F5344CB8AC3E}">
        <p14:creationId xmlns:p14="http://schemas.microsoft.com/office/powerpoint/2010/main" val="1132059924"/>
      </p:ext>
    </p:extLst>
  </p:cSld>
  <p:clrMapOvr>
    <a:masterClrMapping/>
  </p:clrMapOvr>
  <mc:AlternateContent xmlns:mc="http://schemas.openxmlformats.org/markup-compatibility/2006" xmlns:p14="http://schemas.microsoft.com/office/powerpoint/2010/main">
    <mc:Choice Requires="p14">
      <p:transition spd="slow" p14:dur="2000" advTm="35000"/>
    </mc:Choice>
    <mc:Fallback xmlns="">
      <p:transition spd="slow" advTm="3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09502-ECFE-4DEB-B4FF-BF5BFECED29E}"/>
              </a:ext>
            </a:extLst>
          </p:cNvPr>
          <p:cNvSpPr>
            <a:spLocks noGrp="1"/>
          </p:cNvSpPr>
          <p:nvPr>
            <p:ph type="title"/>
          </p:nvPr>
        </p:nvSpPr>
        <p:spPr>
          <a:xfrm>
            <a:off x="642551" y="605481"/>
            <a:ext cx="10367319" cy="197708"/>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R</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eferences</a:t>
            </a:r>
            <a: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96F4B987-05B0-40EC-AC92-13A47CED45A6}"/>
              </a:ext>
            </a:extLst>
          </p:cNvPr>
          <p:cNvSpPr>
            <a:spLocks noGrp="1"/>
          </p:cNvSpPr>
          <p:nvPr>
            <p:ph idx="1"/>
          </p:nvPr>
        </p:nvSpPr>
        <p:spPr>
          <a:xfrm>
            <a:off x="815547" y="1173892"/>
            <a:ext cx="10538254" cy="5239265"/>
          </a:xfrm>
        </p:spPr>
        <p:txBody>
          <a:bodyPr>
            <a:normAutofit fontScale="77500" lnSpcReduction="20000"/>
          </a:bodyPr>
          <a:lstStyle/>
          <a:p>
            <a:r>
              <a:rPr lang="en-US" dirty="0" err="1"/>
              <a:t>Andermann</a:t>
            </a:r>
            <a:r>
              <a:rPr lang="en-US" dirty="0"/>
              <a:t>, A., &amp; CLEAR Collaboration (2016). Taking action on the social determinants of health in clinical practice: a framework for health professionals. CMAJ : Canadian Medical Association journal = journal de </a:t>
            </a:r>
            <a:r>
              <a:rPr lang="en-US" dirty="0" err="1"/>
              <a:t>l'Association</a:t>
            </a:r>
            <a:r>
              <a:rPr lang="en-US" dirty="0"/>
              <a:t> </a:t>
            </a:r>
            <a:r>
              <a:rPr lang="en-US" dirty="0" err="1"/>
              <a:t>medicale</a:t>
            </a:r>
            <a:r>
              <a:rPr lang="en-US" dirty="0"/>
              <a:t> </a:t>
            </a:r>
            <a:r>
              <a:rPr lang="en-US" dirty="0" err="1"/>
              <a:t>canadienne</a:t>
            </a:r>
            <a:r>
              <a:rPr lang="en-US" dirty="0"/>
              <a:t>, 188(17-18), E474–E483. https://doi.org/10.1503/cmaj.160177</a:t>
            </a:r>
          </a:p>
          <a:p>
            <a:r>
              <a:rPr lang="en-US" dirty="0" err="1"/>
              <a:t>Benach</a:t>
            </a:r>
            <a:r>
              <a:rPr lang="en-US" dirty="0"/>
              <a:t>, J., Vives, A., </a:t>
            </a:r>
            <a:r>
              <a:rPr lang="en-US" dirty="0" err="1"/>
              <a:t>Amable</a:t>
            </a:r>
            <a:r>
              <a:rPr lang="en-US" dirty="0"/>
              <a:t>, M., </a:t>
            </a:r>
            <a:r>
              <a:rPr lang="en-US" dirty="0" err="1"/>
              <a:t>Vanroelen</a:t>
            </a:r>
            <a:r>
              <a:rPr lang="en-US" dirty="0"/>
              <a:t>, C., </a:t>
            </a:r>
            <a:r>
              <a:rPr lang="en-US" dirty="0" err="1"/>
              <a:t>Tarafa</a:t>
            </a:r>
            <a:r>
              <a:rPr lang="en-US" dirty="0"/>
              <a:t>, G., &amp; </a:t>
            </a:r>
            <a:r>
              <a:rPr lang="en-US" dirty="0" err="1"/>
              <a:t>Muntaner</a:t>
            </a:r>
            <a:r>
              <a:rPr lang="en-US" dirty="0"/>
              <a:t>, C. (2014). Precarious employment: understanding an emerging social determinant of health. Annual review of public health, 35, 229–253. https://doi.org/10.1146/annurev-publhealth-032013-182500</a:t>
            </a:r>
          </a:p>
          <a:p>
            <a:r>
              <a:rPr lang="en-US" dirty="0"/>
              <a:t>Carvalho, M. L., Costa, A., Monteiro, C., </a:t>
            </a:r>
            <a:r>
              <a:rPr lang="en-US" dirty="0" err="1"/>
              <a:t>Figueiredo</a:t>
            </a:r>
            <a:r>
              <a:rPr lang="en-US" dirty="0"/>
              <a:t>, M., Avelino, F., &amp; Rocha, S. (2020). Suicide in the elderly: approach to social determinants of health in the Dahlgren and Whitehead model. </a:t>
            </a:r>
            <a:r>
              <a:rPr lang="en-US" dirty="0" err="1"/>
              <a:t>Revista</a:t>
            </a:r>
            <a:r>
              <a:rPr lang="en-US" dirty="0"/>
              <a:t> </a:t>
            </a:r>
            <a:r>
              <a:rPr lang="en-US" dirty="0" err="1"/>
              <a:t>brasileira</a:t>
            </a:r>
            <a:r>
              <a:rPr lang="en-US" dirty="0"/>
              <a:t> de </a:t>
            </a:r>
            <a:r>
              <a:rPr lang="en-US" dirty="0" err="1"/>
              <a:t>enfermagem</a:t>
            </a:r>
            <a:r>
              <a:rPr lang="en-US" dirty="0"/>
              <a:t>, 73(suppl 3), e20200332. https://doi.org/10.1590/0034-7167-2020-0332</a:t>
            </a:r>
          </a:p>
          <a:p>
            <a:r>
              <a:rPr lang="en-US" dirty="0"/>
              <a:t>Collins, B. J., Cuddy, K., &amp; Martin, A. P. (2017). Assessing the effectiveness and cost-effectiveness of drug intervention programs: UK case study. Journal of addictive diseases, 36(1), 5–13. https://doi.org/10.1080/10550887.2016.1182299</a:t>
            </a:r>
          </a:p>
          <a:p>
            <a:r>
              <a:rPr lang="en-US" dirty="0"/>
              <a:t>Davis, R., Campbell, R., </a:t>
            </a:r>
            <a:r>
              <a:rPr lang="en-US" dirty="0" err="1"/>
              <a:t>Hildon</a:t>
            </a:r>
            <a:r>
              <a:rPr lang="en-US" dirty="0"/>
              <a:t>, Z., Hobbs, L., &amp; Michie, S. (2015). Theories of </a:t>
            </a:r>
            <a:r>
              <a:rPr lang="en-US" dirty="0" err="1"/>
              <a:t>behaviour</a:t>
            </a:r>
            <a:r>
              <a:rPr lang="en-US" dirty="0"/>
              <a:t> and </a:t>
            </a:r>
            <a:r>
              <a:rPr lang="en-US" dirty="0" err="1"/>
              <a:t>behaviour</a:t>
            </a:r>
            <a:r>
              <a:rPr lang="en-US" dirty="0"/>
              <a:t> change across the social and </a:t>
            </a:r>
            <a:r>
              <a:rPr lang="en-US" dirty="0" err="1"/>
              <a:t>behavioural</a:t>
            </a:r>
            <a:r>
              <a:rPr lang="en-US" dirty="0"/>
              <a:t> sciences: a scoping review. Health psychology review, 9(3), 323–344. https://doi.org/10.1080/17437199.2014.941722</a:t>
            </a:r>
          </a:p>
          <a:p>
            <a:r>
              <a:rPr lang="en-US" dirty="0"/>
              <a:t>Flower, D., Tipton, M. J., &amp; Milligan, G. S. (2019). Considerations for physical employment standards in the aging workforce. Work (Reading, Mass.), 63(4), 509–519. https://doi.org/10.3233/WOR-192962</a:t>
            </a:r>
          </a:p>
          <a:p>
            <a:endParaRPr lang="en-US" dirty="0"/>
          </a:p>
        </p:txBody>
      </p:sp>
    </p:spTree>
    <p:extLst>
      <p:ext uri="{BB962C8B-B14F-4D97-AF65-F5344CB8AC3E}">
        <p14:creationId xmlns:p14="http://schemas.microsoft.com/office/powerpoint/2010/main" val="4273891369"/>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FEB9A48-2CC0-4DD9-85CB-B5D425BFDAF8}"/>
              </a:ext>
            </a:extLst>
          </p:cNvPr>
          <p:cNvSpPr>
            <a:spLocks noGrp="1"/>
          </p:cNvSpPr>
          <p:nvPr>
            <p:ph idx="1"/>
          </p:nvPr>
        </p:nvSpPr>
        <p:spPr>
          <a:xfrm>
            <a:off x="481914" y="481913"/>
            <a:ext cx="10785643" cy="6067167"/>
          </a:xfrm>
        </p:spPr>
        <p:txBody>
          <a:bodyPr>
            <a:normAutofit fontScale="92500" lnSpcReduction="20000"/>
          </a:bodyPr>
          <a:lstStyle/>
          <a:p>
            <a:r>
              <a:rPr lang="en-US" sz="2200" dirty="0">
                <a:latin typeface="Times New Roman" panose="02020603050405020304" pitchFamily="18" charset="0"/>
                <a:cs typeface="Times New Roman" panose="02020603050405020304" pitchFamily="18" charset="0"/>
              </a:rPr>
              <a:t>Graham, H., &amp; White, P. C. (2016). Social determinants and lifestyles: integrating environmental and public health perspectives. Public health, 141, 270–278. https://doi.org/10.1016/j.puhe.2016.09.019</a:t>
            </a:r>
          </a:p>
          <a:p>
            <a:r>
              <a:rPr lang="en-US" sz="2200" dirty="0" err="1">
                <a:latin typeface="Times New Roman" panose="02020603050405020304" pitchFamily="18" charset="0"/>
                <a:cs typeface="Times New Roman" panose="02020603050405020304" pitchFamily="18" charset="0"/>
              </a:rPr>
              <a:t>Lucyk</a:t>
            </a:r>
            <a:r>
              <a:rPr lang="en-US" sz="2200" dirty="0">
                <a:latin typeface="Times New Roman" panose="02020603050405020304" pitchFamily="18" charset="0"/>
                <a:cs typeface="Times New Roman" panose="02020603050405020304" pitchFamily="18" charset="0"/>
              </a:rPr>
              <a:t>, K., &amp; McLaren, L. (2017). Taking stock of the social determinants of health: A scoping review. </a:t>
            </a:r>
            <a:r>
              <a:rPr lang="en-US" sz="2200" dirty="0" err="1">
                <a:latin typeface="Times New Roman" panose="02020603050405020304" pitchFamily="18" charset="0"/>
                <a:cs typeface="Times New Roman" panose="02020603050405020304" pitchFamily="18" charset="0"/>
              </a:rPr>
              <a:t>PloS</a:t>
            </a:r>
            <a:r>
              <a:rPr lang="en-US" sz="2200" dirty="0">
                <a:latin typeface="Times New Roman" panose="02020603050405020304" pitchFamily="18" charset="0"/>
                <a:cs typeface="Times New Roman" panose="02020603050405020304" pitchFamily="18" charset="0"/>
              </a:rPr>
              <a:t> one, 12(5), e0177306. https://doi.org/10.1371/journal.pone.0177306</a:t>
            </a:r>
          </a:p>
          <a:p>
            <a:r>
              <a:rPr lang="en-US" sz="2200" dirty="0">
                <a:latin typeface="Times New Roman" panose="02020603050405020304" pitchFamily="18" charset="0"/>
                <a:cs typeface="Times New Roman" panose="02020603050405020304" pitchFamily="18" charset="0"/>
              </a:rPr>
              <a:t>Peacock, A., Leung, J., </a:t>
            </a:r>
            <a:r>
              <a:rPr lang="en-US" sz="2200" dirty="0" err="1">
                <a:latin typeface="Times New Roman" panose="02020603050405020304" pitchFamily="18" charset="0"/>
                <a:cs typeface="Times New Roman" panose="02020603050405020304" pitchFamily="18" charset="0"/>
              </a:rPr>
              <a:t>Larney</a:t>
            </a:r>
            <a:r>
              <a:rPr lang="en-US" sz="2200" dirty="0">
                <a:latin typeface="Times New Roman" panose="02020603050405020304" pitchFamily="18" charset="0"/>
                <a:cs typeface="Times New Roman" panose="02020603050405020304" pitchFamily="18" charset="0"/>
              </a:rPr>
              <a:t>, S., </a:t>
            </a:r>
            <a:r>
              <a:rPr lang="en-US" sz="2200" dirty="0" err="1">
                <a:latin typeface="Times New Roman" panose="02020603050405020304" pitchFamily="18" charset="0"/>
                <a:cs typeface="Times New Roman" panose="02020603050405020304" pitchFamily="18" charset="0"/>
              </a:rPr>
              <a:t>Colledge</a:t>
            </a:r>
            <a:r>
              <a:rPr lang="en-US" sz="2200" dirty="0">
                <a:latin typeface="Times New Roman" panose="02020603050405020304" pitchFamily="18" charset="0"/>
                <a:cs typeface="Times New Roman" panose="02020603050405020304" pitchFamily="18" charset="0"/>
              </a:rPr>
              <a:t>, S., Hickman, M., Rehm, J., </a:t>
            </a:r>
            <a:r>
              <a:rPr lang="en-US" sz="2200" dirty="0" err="1">
                <a:latin typeface="Times New Roman" panose="02020603050405020304" pitchFamily="18" charset="0"/>
                <a:cs typeface="Times New Roman" panose="02020603050405020304" pitchFamily="18" charset="0"/>
              </a:rPr>
              <a:t>Giovino</a:t>
            </a:r>
            <a:r>
              <a:rPr lang="en-US" sz="2200" dirty="0">
                <a:latin typeface="Times New Roman" panose="02020603050405020304" pitchFamily="18" charset="0"/>
                <a:cs typeface="Times New Roman" panose="02020603050405020304" pitchFamily="18" charset="0"/>
              </a:rPr>
              <a:t>, G. A., West, R., Hall, W., Griffiths, P., Ali, R., </a:t>
            </a:r>
            <a:r>
              <a:rPr lang="en-US" sz="2200" dirty="0" err="1">
                <a:latin typeface="Times New Roman" panose="02020603050405020304" pitchFamily="18" charset="0"/>
                <a:cs typeface="Times New Roman" panose="02020603050405020304" pitchFamily="18" charset="0"/>
              </a:rPr>
              <a:t>Gowing</a:t>
            </a:r>
            <a:r>
              <a:rPr lang="en-US" sz="2200" dirty="0">
                <a:latin typeface="Times New Roman" panose="02020603050405020304" pitchFamily="18" charset="0"/>
                <a:cs typeface="Times New Roman" panose="02020603050405020304" pitchFamily="18" charset="0"/>
              </a:rPr>
              <a:t>, L., Marsden, J., Ferrari, A. J., </a:t>
            </a:r>
            <a:r>
              <a:rPr lang="en-US" sz="2200" dirty="0" err="1">
                <a:latin typeface="Times New Roman" panose="02020603050405020304" pitchFamily="18" charset="0"/>
                <a:cs typeface="Times New Roman" panose="02020603050405020304" pitchFamily="18" charset="0"/>
              </a:rPr>
              <a:t>Grebely</a:t>
            </a:r>
            <a:r>
              <a:rPr lang="en-US" sz="2200" dirty="0">
                <a:latin typeface="Times New Roman" panose="02020603050405020304" pitchFamily="18" charset="0"/>
                <a:cs typeface="Times New Roman" panose="02020603050405020304" pitchFamily="18" charset="0"/>
              </a:rPr>
              <a:t>, J., Farrell, M., &amp; Degenhardt, L. (2018). Global statistics on alcohol, tobacco and illicit drug use: 2017 status report. Addiction (Abingdon, England), 113(10), 1905–1926. https://doi.org/10.1111/add.14234</a:t>
            </a:r>
          </a:p>
          <a:p>
            <a:r>
              <a:rPr lang="en-US" sz="2200" dirty="0">
                <a:latin typeface="Times New Roman" panose="02020603050405020304" pitchFamily="18" charset="0"/>
                <a:cs typeface="Times New Roman" panose="02020603050405020304" pitchFamily="18" charset="0"/>
              </a:rPr>
              <a:t>Van </a:t>
            </a:r>
            <a:r>
              <a:rPr lang="en-US" sz="2200" dirty="0" err="1">
                <a:latin typeface="Times New Roman" panose="02020603050405020304" pitchFamily="18" charset="0"/>
                <a:cs typeface="Times New Roman" panose="02020603050405020304" pitchFamily="18" charset="0"/>
              </a:rPr>
              <a:t>Laethem</a:t>
            </a:r>
            <a:r>
              <a:rPr lang="en-US" sz="2200" dirty="0">
                <a:latin typeface="Times New Roman" panose="02020603050405020304" pitchFamily="18" charset="0"/>
                <a:cs typeface="Times New Roman" panose="02020603050405020304" pitchFamily="18" charset="0"/>
              </a:rPr>
              <a:t>, M., </a:t>
            </a:r>
            <a:r>
              <a:rPr lang="en-US" sz="2200" dirty="0" err="1">
                <a:latin typeface="Times New Roman" panose="02020603050405020304" pitchFamily="18" charset="0"/>
                <a:cs typeface="Times New Roman" panose="02020603050405020304" pitchFamily="18" charset="0"/>
              </a:rPr>
              <a:t>Beckers</a:t>
            </a:r>
            <a:r>
              <a:rPr lang="en-US" sz="2200" dirty="0">
                <a:latin typeface="Times New Roman" panose="02020603050405020304" pitchFamily="18" charset="0"/>
                <a:cs typeface="Times New Roman" panose="02020603050405020304" pitchFamily="18" charset="0"/>
              </a:rPr>
              <a:t>, D., </a:t>
            </a:r>
            <a:r>
              <a:rPr lang="en-US" sz="2200" dirty="0" err="1">
                <a:latin typeface="Times New Roman" panose="02020603050405020304" pitchFamily="18" charset="0"/>
                <a:cs typeface="Times New Roman" panose="02020603050405020304" pitchFamily="18" charset="0"/>
              </a:rPr>
              <a:t>Dijksterhuis</a:t>
            </a:r>
            <a:r>
              <a:rPr lang="en-US" sz="2200" dirty="0">
                <a:latin typeface="Times New Roman" panose="02020603050405020304" pitchFamily="18" charset="0"/>
                <a:cs typeface="Times New Roman" panose="02020603050405020304" pitchFamily="18" charset="0"/>
              </a:rPr>
              <a:t>, A., &amp; </a:t>
            </a:r>
            <a:r>
              <a:rPr lang="en-US" sz="2200" dirty="0" err="1">
                <a:latin typeface="Times New Roman" panose="02020603050405020304" pitchFamily="18" charset="0"/>
                <a:cs typeface="Times New Roman" panose="02020603050405020304" pitchFamily="18" charset="0"/>
              </a:rPr>
              <a:t>Geurts</a:t>
            </a:r>
            <a:r>
              <a:rPr lang="en-US" sz="2200" dirty="0">
                <a:latin typeface="Times New Roman" panose="02020603050405020304" pitchFamily="18" charset="0"/>
                <a:cs typeface="Times New Roman" panose="02020603050405020304" pitchFamily="18" charset="0"/>
              </a:rPr>
              <a:t>, S. (2017). Stress, fatigue, and sleep quality leading up to and following a stressful life event. Stress and health : journal of the International Society for the Investigation of Stress, 33(4), 459–469. https://doi.org/10.1002/smi.2730</a:t>
            </a:r>
          </a:p>
          <a:p>
            <a:r>
              <a:rPr lang="en-US" sz="2200" dirty="0" err="1">
                <a:latin typeface="Times New Roman" panose="02020603050405020304" pitchFamily="18" charset="0"/>
                <a:cs typeface="Times New Roman" panose="02020603050405020304" pitchFamily="18" charset="0"/>
              </a:rPr>
              <a:t>Vancea</a:t>
            </a:r>
            <a:r>
              <a:rPr lang="en-US" sz="2200" dirty="0">
                <a:latin typeface="Times New Roman" panose="02020603050405020304" pitchFamily="18" charset="0"/>
                <a:cs typeface="Times New Roman" panose="02020603050405020304" pitchFamily="18" charset="0"/>
              </a:rPr>
              <a:t>, M., &amp; </a:t>
            </a:r>
            <a:r>
              <a:rPr lang="en-US" sz="2200" dirty="0" err="1">
                <a:latin typeface="Times New Roman" panose="02020603050405020304" pitchFamily="18" charset="0"/>
                <a:cs typeface="Times New Roman" panose="02020603050405020304" pitchFamily="18" charset="0"/>
              </a:rPr>
              <a:t>Utzet</a:t>
            </a:r>
            <a:r>
              <a:rPr lang="en-US" sz="2200" dirty="0">
                <a:latin typeface="Times New Roman" panose="02020603050405020304" pitchFamily="18" charset="0"/>
                <a:cs typeface="Times New Roman" panose="02020603050405020304" pitchFamily="18" charset="0"/>
              </a:rPr>
              <a:t>, M. (2017). How unemployment and precarious employment affect the health of young people: A scoping study on social determinants. Scandinavian journal of public health, 45(1), 73–84. https://doi.org/10.1177/1403494816679555</a:t>
            </a:r>
          </a:p>
          <a:p>
            <a:r>
              <a:rPr lang="en-US" sz="2200" dirty="0" err="1">
                <a:latin typeface="Times New Roman" panose="02020603050405020304" pitchFamily="18" charset="0"/>
                <a:cs typeface="Times New Roman" panose="02020603050405020304" pitchFamily="18" charset="0"/>
              </a:rPr>
              <a:t>Vanroelen</a:t>
            </a:r>
            <a:r>
              <a:rPr lang="en-US" sz="2200" dirty="0">
                <a:latin typeface="Times New Roman" panose="02020603050405020304" pitchFamily="18" charset="0"/>
                <a:cs typeface="Times New Roman" panose="02020603050405020304" pitchFamily="18" charset="0"/>
              </a:rPr>
              <a:t> C. (2019). Employment Quality: An Overlooked Determinant of Workers' Health and Well-being?. Annals of work exposures and health, 63(6), 619–623. https://doi.org/10.1093/annweh/wxz049</a:t>
            </a:r>
          </a:p>
          <a:p>
            <a:endParaRPr lang="en-US" dirty="0"/>
          </a:p>
        </p:txBody>
      </p:sp>
    </p:spTree>
    <p:extLst>
      <p:ext uri="{BB962C8B-B14F-4D97-AF65-F5344CB8AC3E}">
        <p14:creationId xmlns:p14="http://schemas.microsoft.com/office/powerpoint/2010/main" val="580275509"/>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3266F-74C7-4275-84BD-B57BA0C7E710}"/>
              </a:ext>
            </a:extLst>
          </p:cNvPr>
          <p:cNvSpPr>
            <a:spLocks noGrp="1"/>
          </p:cNvSpPr>
          <p:nvPr>
            <p:ph type="title"/>
          </p:nvPr>
        </p:nvSpPr>
        <p:spPr>
          <a:xfrm>
            <a:off x="1482811" y="0"/>
            <a:ext cx="9564599" cy="1470454"/>
          </a:xfrm>
        </p:spPr>
        <p:txBody>
          <a:bodyPr>
            <a:normAutofit fontScale="90000"/>
          </a:bodyPr>
          <a:lstStyle/>
          <a:p>
            <a:pPr marL="457200" marR="0" indent="-457200" algn="ctr">
              <a:lnSpc>
                <a:spcPct val="200000"/>
              </a:lnSpc>
              <a:spcBef>
                <a:spcPts val="1200"/>
              </a:spcBef>
              <a:spcAft>
                <a:spcPts val="0"/>
              </a:spcAft>
            </a:pPr>
            <a:r>
              <a:rPr lang="en-US" sz="4400" b="1" kern="0" cap="none" dirty="0">
                <a:latin typeface="Times New Roman" panose="02020603050405020304" pitchFamily="18" charset="0"/>
                <a:ea typeface="Times New Roman" panose="02020603050405020304" pitchFamily="18" charset="0"/>
                <a:cs typeface="Times New Roman" panose="02020603050405020304" pitchFamily="18" charset="0"/>
              </a:rPr>
              <a:t>A</a:t>
            </a:r>
            <a:r>
              <a:rPr lang="en-US" sz="44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ppendix</a:t>
            </a:r>
            <a: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7755AEC-8791-418D-A131-EFAD050325BF}"/>
              </a:ext>
            </a:extLst>
          </p:cNvPr>
          <p:cNvSpPr>
            <a:spLocks noGrp="1"/>
          </p:cNvSpPr>
          <p:nvPr>
            <p:ph idx="1"/>
          </p:nvPr>
        </p:nvSpPr>
        <p:spPr>
          <a:xfrm>
            <a:off x="729049" y="1322173"/>
            <a:ext cx="10624751" cy="4854790"/>
          </a:xfrm>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pPr algn="ctr"/>
            <a:r>
              <a:rPr lang="en-US" dirty="0"/>
              <a:t>Figure 1: social model of health</a:t>
            </a:r>
          </a:p>
          <a:p>
            <a:pPr algn="ctr"/>
            <a:r>
              <a:rPr lang="en-US" dirty="0"/>
              <a:t>Source: https://www.healthknowledge.org.uk</a:t>
            </a:r>
          </a:p>
          <a:p>
            <a:endParaRPr lang="en-US" dirty="0"/>
          </a:p>
        </p:txBody>
      </p:sp>
      <p:pic>
        <p:nvPicPr>
          <p:cNvPr id="6" name="Picture 5">
            <a:extLst>
              <a:ext uri="{FF2B5EF4-FFF2-40B4-BE49-F238E27FC236}">
                <a16:creationId xmlns:a16="http://schemas.microsoft.com/office/drawing/2014/main" id="{D64E9A25-65F7-4AFF-A135-D7FF2EF085F6}"/>
              </a:ext>
            </a:extLst>
          </p:cNvPr>
          <p:cNvPicPr/>
          <p:nvPr/>
        </p:nvPicPr>
        <p:blipFill>
          <a:blip r:embed="rId2"/>
          <a:stretch>
            <a:fillRect/>
          </a:stretch>
        </p:blipFill>
        <p:spPr>
          <a:xfrm>
            <a:off x="3262184" y="1322173"/>
            <a:ext cx="4972950" cy="3521676"/>
          </a:xfrm>
          <a:prstGeom prst="rect">
            <a:avLst/>
          </a:prstGeom>
        </p:spPr>
      </p:pic>
    </p:spTree>
    <p:extLst>
      <p:ext uri="{BB962C8B-B14F-4D97-AF65-F5344CB8AC3E}">
        <p14:creationId xmlns:p14="http://schemas.microsoft.com/office/powerpoint/2010/main" val="2044880162"/>
      </p:ext>
    </p:extLst>
  </p:cSld>
  <p:clrMapOvr>
    <a:masterClrMapping/>
  </p:clrMapOvr>
  <mc:AlternateContent xmlns:mc="http://schemas.openxmlformats.org/markup-compatibility/2006" xmlns:p14="http://schemas.microsoft.com/office/powerpoint/2010/main">
    <mc:Choice Requires="p14">
      <p:transition spd="slow" p14:dur="2000" advTm="10000"/>
    </mc:Choice>
    <mc:Fallback xmlns="">
      <p:transition spd="slow" advTm="10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91022-EB3C-469A-A5D9-3C8B25465E8B}"/>
              </a:ext>
            </a:extLst>
          </p:cNvPr>
          <p:cNvSpPr>
            <a:spLocks noGrp="1"/>
          </p:cNvSpPr>
          <p:nvPr>
            <p:ph type="title"/>
          </p:nvPr>
        </p:nvSpPr>
        <p:spPr>
          <a:xfrm>
            <a:off x="494270" y="160638"/>
            <a:ext cx="10859529" cy="963828"/>
          </a:xfrm>
        </p:spPr>
        <p:txBody>
          <a:bodyPr>
            <a:normAutofit fontScale="90000"/>
          </a:bodyPr>
          <a:lstStyle/>
          <a:p>
            <a:pPr marL="457200" marR="0" indent="-457200" algn="ctr">
              <a:lnSpc>
                <a:spcPct val="200000"/>
              </a:lnSpc>
              <a:spcBef>
                <a:spcPts val="1200"/>
              </a:spcBef>
              <a:spcAft>
                <a:spcPts val="0"/>
              </a:spcAft>
            </a:pPr>
            <a:r>
              <a:rPr lang="en-US" sz="4000" b="1" kern="0" cap="none" dirty="0">
                <a:latin typeface="Times New Roman" panose="02020603050405020304" pitchFamily="18" charset="0"/>
                <a:ea typeface="Times New Roman" panose="02020603050405020304" pitchFamily="18" charset="0"/>
                <a:cs typeface="Times New Roman" panose="02020603050405020304" pitchFamily="18" charset="0"/>
              </a:rPr>
              <a:t>I</a:t>
            </a:r>
            <a:r>
              <a:rPr lang="en-US" sz="40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ntroduction</a:t>
            </a:r>
            <a: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DFD024B-B7C2-4300-85F5-576AB2AE3EE8}"/>
              </a:ext>
            </a:extLst>
          </p:cNvPr>
          <p:cNvSpPr>
            <a:spLocks noGrp="1"/>
          </p:cNvSpPr>
          <p:nvPr>
            <p:ph idx="1"/>
          </p:nvPr>
        </p:nvSpPr>
        <p:spPr>
          <a:xfrm>
            <a:off x="172995" y="963827"/>
            <a:ext cx="11689491" cy="5338119"/>
          </a:xfrm>
        </p:spPr>
        <p:txBody>
          <a:bodyPr>
            <a:normAutofit/>
          </a:bodyPr>
          <a:lstStyle/>
          <a:p>
            <a:r>
              <a:rPr lang="en-US" dirty="0">
                <a:effectLst/>
                <a:latin typeface="Times New Roman" panose="02020603050405020304" pitchFamily="18" charset="0"/>
                <a:ea typeface="Calibri" panose="020F0502020204030204" pitchFamily="34" charset="0"/>
              </a:rPr>
              <a:t>The need to develop a sustainable and equitable investment for people's health and wellbeing is essential towards achieving quality health outcomes. </a:t>
            </a:r>
          </a:p>
          <a:p>
            <a:r>
              <a:rPr lang="en-US" dirty="0">
                <a:effectLst/>
                <a:latin typeface="Times New Roman" panose="02020603050405020304" pitchFamily="18" charset="0"/>
                <a:ea typeface="Calibri" panose="020F0502020204030204" pitchFamily="34" charset="0"/>
              </a:rPr>
              <a:t> Healthcare workers, governments, and people are responsible for ensuring they play their part in promoting good health. </a:t>
            </a:r>
          </a:p>
          <a:p>
            <a:r>
              <a:rPr lang="en-US" dirty="0">
                <a:effectLst/>
                <a:latin typeface="Times New Roman" panose="02020603050405020304" pitchFamily="18" charset="0"/>
                <a:ea typeface="Calibri" panose="020F0502020204030204" pitchFamily="34" charset="0"/>
              </a:rPr>
              <a:t>Understanding the dimension of wellness improves people's ability to take care of themselves (</a:t>
            </a:r>
            <a:r>
              <a:rPr lang="en-US" dirty="0" err="1">
                <a:effectLst/>
                <a:latin typeface="Times New Roman" panose="02020603050405020304" pitchFamily="18" charset="0"/>
                <a:ea typeface="Calibri" panose="020F0502020204030204" pitchFamily="34" charset="0"/>
              </a:rPr>
              <a:t>Andermann</a:t>
            </a:r>
            <a:r>
              <a:rPr lang="en-US" dirty="0">
                <a:effectLst/>
                <a:latin typeface="Times New Roman" panose="02020603050405020304" pitchFamily="18" charset="0"/>
                <a:ea typeface="Calibri" panose="020F0502020204030204" pitchFamily="34" charset="0"/>
              </a:rPr>
              <a:t>, 2016).</a:t>
            </a:r>
          </a:p>
          <a:p>
            <a:r>
              <a:rPr lang="en-US" dirty="0">
                <a:effectLst/>
                <a:latin typeface="Times New Roman" panose="02020603050405020304" pitchFamily="18" charset="0"/>
                <a:ea typeface="Calibri" panose="020F0502020204030204" pitchFamily="34" charset="0"/>
              </a:rPr>
              <a:t> However, there are various determinants of health that increase inequalities in achieving quality health outcomes.</a:t>
            </a:r>
          </a:p>
          <a:p>
            <a:r>
              <a:rPr lang="en-US" dirty="0">
                <a:effectLst/>
                <a:latin typeface="Times New Roman" panose="02020603050405020304" pitchFamily="18" charset="0"/>
                <a:ea typeface="Calibri" panose="020F0502020204030204" pitchFamily="34" charset="0"/>
              </a:rPr>
              <a:t> Individuals' behavior, economic, social, and environmental factors are the major determinants of health. </a:t>
            </a:r>
          </a:p>
        </p:txBody>
      </p:sp>
    </p:spTree>
    <p:extLst>
      <p:ext uri="{BB962C8B-B14F-4D97-AF65-F5344CB8AC3E}">
        <p14:creationId xmlns:p14="http://schemas.microsoft.com/office/powerpoint/2010/main" val="831750973"/>
      </p:ext>
    </p:extLst>
  </p:cSld>
  <p:clrMapOvr>
    <a:masterClrMapping/>
  </p:clrMapOvr>
  <mc:AlternateContent xmlns:mc="http://schemas.openxmlformats.org/markup-compatibility/2006" xmlns:p14="http://schemas.microsoft.com/office/powerpoint/2010/main">
    <mc:Choice Requires="p14">
      <p:transition spd="slow" p14:dur="2000" advTm="50000"/>
    </mc:Choice>
    <mc:Fallback xmlns="">
      <p:transition spd="slow" advTm="50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28ECA0-BE03-482B-B485-6FEB1792FFBC}"/>
              </a:ext>
            </a:extLst>
          </p:cNvPr>
          <p:cNvSpPr>
            <a:spLocks noGrp="1"/>
          </p:cNvSpPr>
          <p:nvPr>
            <p:ph idx="1"/>
          </p:nvPr>
        </p:nvSpPr>
        <p:spPr>
          <a:xfrm>
            <a:off x="457200" y="1248032"/>
            <a:ext cx="10810357" cy="4572000"/>
          </a:xfrm>
        </p:spPr>
        <p:txBody>
          <a:body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The essay will apply the Dahlgren and Whitehead framework to enhance understanding the social determinant that can negatively affect our health.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Also, the model helps explore the different determinants related to each other, leading to either good or poor health outcomes.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For instance, poor social and economic conditions make an individual have poor health conditions.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This paper will focus on the Jon Dunhill family and identify the social determinant factors which affect the family wellness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Also, it will cover the policies which will enable the family to overcome health care inequalities</a:t>
            </a:r>
            <a:endParaRPr kumimoji="0" lang="en-US" b="0"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2972614584"/>
      </p:ext>
    </p:extLst>
  </p:cSld>
  <p:clrMapOvr>
    <a:masterClrMapping/>
  </p:clrMapOvr>
  <mc:AlternateContent xmlns:mc="http://schemas.openxmlformats.org/markup-compatibility/2006" xmlns:p14="http://schemas.microsoft.com/office/powerpoint/2010/main">
    <mc:Choice Requires="p14">
      <p:transition spd="slow" p14:dur="2000" advTm="50000"/>
    </mc:Choice>
    <mc:Fallback xmlns="">
      <p:transition spd="slow" advTm="50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13A797-F8F2-4F95-897F-1BB21B34692F}"/>
              </a:ext>
            </a:extLst>
          </p:cNvPr>
          <p:cNvSpPr>
            <a:spLocks noGrp="1"/>
          </p:cNvSpPr>
          <p:nvPr>
            <p:ph type="title"/>
          </p:nvPr>
        </p:nvSpPr>
        <p:spPr>
          <a:xfrm>
            <a:off x="753762" y="681037"/>
            <a:ext cx="10441460" cy="678206"/>
          </a:xfrm>
        </p:spPr>
        <p:txBody>
          <a:bodyPr>
            <a:normAutofit fontScale="90000"/>
          </a:bodyPr>
          <a:lstStyle/>
          <a:p>
            <a:pPr marL="457200" marR="0" indent="-457200" algn="ctr">
              <a:lnSpc>
                <a:spcPct val="200000"/>
              </a:lnSpc>
              <a:spcBef>
                <a:spcPts val="1200"/>
              </a:spcBef>
              <a:spcAft>
                <a:spcPts val="0"/>
              </a:spcAft>
            </a:pPr>
            <a:r>
              <a:rPr lang="en-US" sz="2700" b="1" kern="0" cap="none" dirty="0">
                <a:effectLst/>
                <a:latin typeface="Times New Roman" panose="02020603050405020304" pitchFamily="18" charset="0"/>
                <a:ea typeface="Times New Roman" panose="02020603050405020304" pitchFamily="18" charset="0"/>
                <a:cs typeface="Times New Roman" panose="02020603050405020304" pitchFamily="18" charset="0"/>
              </a:rPr>
              <a:t>Determinants of health and social determinants of health</a:t>
            </a:r>
            <a: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5400" b="1" kern="0"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5414ECFA-42F1-4EE0-9E32-0B79A5653FE3}"/>
              </a:ext>
            </a:extLst>
          </p:cNvPr>
          <p:cNvSpPr>
            <a:spLocks noGrp="1"/>
          </p:cNvSpPr>
          <p:nvPr>
            <p:ph idx="1"/>
          </p:nvPr>
        </p:nvSpPr>
        <p:spPr>
          <a:xfrm>
            <a:off x="383059" y="1248032"/>
            <a:ext cx="11541211" cy="5165125"/>
          </a:xfrm>
        </p:spPr>
        <p:txBody>
          <a:bodyPr>
            <a:normAutofit/>
          </a:bodyPr>
          <a:lstStyle/>
          <a:p>
            <a:r>
              <a:rPr lang="en-US" dirty="0">
                <a:effectLst/>
                <a:latin typeface="Times New Roman" panose="02020603050405020304" pitchFamily="18" charset="0"/>
                <a:ea typeface="Calibri" panose="020F0502020204030204" pitchFamily="34" charset="0"/>
              </a:rPr>
              <a:t>The determinants of health are the different factors that influence the health status of people. </a:t>
            </a:r>
          </a:p>
          <a:p>
            <a:r>
              <a:rPr lang="en-US" dirty="0">
                <a:effectLst/>
                <a:latin typeface="Times New Roman" panose="02020603050405020304" pitchFamily="18" charset="0"/>
                <a:ea typeface="Calibri" panose="020F0502020204030204" pitchFamily="34" charset="0"/>
              </a:rPr>
              <a:t>An individual's health can be determined by individual environment, physical environment, and social-economic, among other factors.</a:t>
            </a:r>
          </a:p>
          <a:p>
            <a:r>
              <a:rPr lang="en-US" dirty="0">
                <a:effectLst/>
                <a:latin typeface="Times New Roman" panose="02020603050405020304" pitchFamily="18" charset="0"/>
                <a:ea typeface="Calibri" panose="020F0502020204030204" pitchFamily="34" charset="0"/>
              </a:rPr>
              <a:t> The ability to determine what makes people healthy will increase the chances of determining how to improve individuals' health conditions (Carvalho et al., 2020). </a:t>
            </a:r>
          </a:p>
          <a:p>
            <a:r>
              <a:rPr lang="en-US" dirty="0">
                <a:effectLst/>
                <a:latin typeface="Times New Roman" panose="02020603050405020304" pitchFamily="18" charset="0"/>
                <a:ea typeface="Calibri" panose="020F0502020204030204" pitchFamily="34" charset="0"/>
              </a:rPr>
              <a:t>Quality health begins at our workplaces, homes, communities, and neighborhoods. </a:t>
            </a:r>
          </a:p>
          <a:p>
            <a:r>
              <a:rPr lang="en-US" dirty="0">
                <a:effectLst/>
                <a:latin typeface="Times New Roman" panose="02020603050405020304" pitchFamily="18" charset="0"/>
                <a:ea typeface="Calibri" panose="020F0502020204030204" pitchFamily="34" charset="0"/>
              </a:rPr>
              <a:t>The quality of education, workplace safety, social interactions, and the resources in our homes can determine the quality of individual life (Davis et al., 2015).</a:t>
            </a:r>
          </a:p>
          <a:p>
            <a:r>
              <a:rPr lang="en-US" dirty="0">
                <a:effectLst/>
                <a:latin typeface="Times New Roman" panose="02020603050405020304" pitchFamily="18" charset="0"/>
                <a:ea typeface="Calibri" panose="020F0502020204030204" pitchFamily="34" charset="0"/>
              </a:rPr>
              <a:t> Therefore, it is important for the government and healthcare workers to be ready to educate individuals to develop physical environments and social practices that promote quality health. </a:t>
            </a:r>
            <a:endParaRPr lang="en-US" dirty="0"/>
          </a:p>
        </p:txBody>
      </p:sp>
    </p:spTree>
    <p:extLst>
      <p:ext uri="{BB962C8B-B14F-4D97-AF65-F5344CB8AC3E}">
        <p14:creationId xmlns:p14="http://schemas.microsoft.com/office/powerpoint/2010/main" val="1357783563"/>
      </p:ext>
    </p:extLst>
  </p:cSld>
  <p:clrMapOvr>
    <a:masterClrMapping/>
  </p:clrMapOvr>
  <mc:AlternateContent xmlns:mc="http://schemas.openxmlformats.org/markup-compatibility/2006" xmlns:p14="http://schemas.microsoft.com/office/powerpoint/2010/main">
    <mc:Choice Requires="p14">
      <p:transition spd="slow" p14:dur="2000" advTm="60000"/>
    </mc:Choice>
    <mc:Fallback xmlns="">
      <p:transition spd="slow" advTm="60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37B5-90A9-4F75-8B46-369E70413140}"/>
              </a:ext>
            </a:extLst>
          </p:cNvPr>
          <p:cNvSpPr>
            <a:spLocks noGrp="1"/>
          </p:cNvSpPr>
          <p:nvPr>
            <p:ph type="title"/>
          </p:nvPr>
        </p:nvSpPr>
        <p:spPr>
          <a:xfrm>
            <a:off x="902042" y="148281"/>
            <a:ext cx="10451757" cy="803189"/>
          </a:xfrm>
        </p:spPr>
        <p:txBody>
          <a:bodyPr>
            <a:normAutofit fontScale="90000"/>
          </a:bodyPr>
          <a:lstStyle/>
          <a:p>
            <a:pPr marL="457200" marR="0" indent="-457200" algn="ctr">
              <a:lnSpc>
                <a:spcPct val="200000"/>
              </a:lnSpc>
              <a:spcBef>
                <a:spcPts val="200"/>
              </a:spcBef>
              <a:spcAft>
                <a:spcPts val="0"/>
              </a:spcAft>
            </a:pPr>
            <a:r>
              <a:rPr lang="en-US" sz="4000" b="1" cap="none" dirty="0">
                <a:effectLst/>
                <a:latin typeface="Times New Roman" panose="02020603050405020304" pitchFamily="18" charset="0"/>
                <a:ea typeface="Times New Roman" panose="02020603050405020304" pitchFamily="18" charset="0"/>
                <a:cs typeface="Times New Roman" panose="02020603050405020304" pitchFamily="18" charset="0"/>
              </a:rPr>
              <a:t>Individual lifestyle factors</a:t>
            </a:r>
            <a: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05CA1D01-2C06-4FA0-8FAC-28D7CB065B3B}"/>
              </a:ext>
            </a:extLst>
          </p:cNvPr>
          <p:cNvSpPr>
            <a:spLocks noGrp="1"/>
          </p:cNvSpPr>
          <p:nvPr>
            <p:ph idx="1"/>
          </p:nvPr>
        </p:nvSpPr>
        <p:spPr>
          <a:xfrm>
            <a:off x="444843" y="1161535"/>
            <a:ext cx="11306433" cy="5548184"/>
          </a:xfrm>
        </p:spPr>
        <p:txBody>
          <a:bodyPr>
            <a:norm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There are various behavioral factors that can impact our health outcomes negatively. People who get involved in poor lifestyles develop critical health problems.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Some of the behavioral factors include smoking, alcohol consumption, and physical inactivity (</a:t>
            </a:r>
            <a:r>
              <a:rPr lang="en-US" dirty="0" err="1">
                <a:effectLst/>
                <a:latin typeface="Times New Roman" panose="02020603050405020304" pitchFamily="18" charset="0"/>
                <a:ea typeface="Calibri" panose="020F0502020204030204" pitchFamily="34" charset="0"/>
              </a:rPr>
              <a:t>Andermann</a:t>
            </a:r>
            <a:r>
              <a:rPr lang="en-US" dirty="0">
                <a:effectLst/>
                <a:latin typeface="Times New Roman" panose="02020603050405020304" pitchFamily="18" charset="0"/>
                <a:ea typeface="Calibri" panose="020F0502020204030204" pitchFamily="34" charset="0"/>
              </a:rPr>
              <a:t>, 2016).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Jon Dunhill is 32 years old, and he has started taking alcohol.</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Alcohol taking will affect his health and affect his social relationship with his family and other people.  Jon should understand that with time he will have an addiction which leads to excessive consumption of alcohol.</a:t>
            </a:r>
          </a:p>
          <a:p>
            <a:pPr marL="0" marR="0" indent="457200">
              <a:lnSpc>
                <a:spcPct val="200000"/>
              </a:lnSpc>
              <a:spcBef>
                <a:spcPts val="0"/>
              </a:spcBef>
              <a:spcAft>
                <a:spcPts val="0"/>
              </a:spcAft>
            </a:pPr>
            <a:endParaRPr lang="en-US" sz="36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03055225"/>
      </p:ext>
    </p:extLst>
  </p:cSld>
  <p:clrMapOvr>
    <a:masterClrMapping/>
  </p:clrMapOvr>
  <mc:AlternateContent xmlns:mc="http://schemas.openxmlformats.org/markup-compatibility/2006" xmlns:p14="http://schemas.microsoft.com/office/powerpoint/2010/main">
    <mc:Choice Requires="p14">
      <p:transition spd="slow" p14:dur="2000" advTm="55000"/>
    </mc:Choice>
    <mc:Fallback xmlns="">
      <p:transition spd="slow" advTm="5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3568087-79CA-4305-B3E5-EDA82B8E09F0}"/>
              </a:ext>
            </a:extLst>
          </p:cNvPr>
          <p:cNvSpPr>
            <a:spLocks noGrp="1"/>
          </p:cNvSpPr>
          <p:nvPr>
            <p:ph idx="1"/>
          </p:nvPr>
        </p:nvSpPr>
        <p:spPr>
          <a:xfrm>
            <a:off x="383061" y="1210962"/>
            <a:ext cx="10799804" cy="5090983"/>
          </a:xfrm>
        </p:spPr>
        <p:txBody>
          <a:bodyPr/>
          <a:lstStyle/>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sz="17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Consequently, excessive consumption endangers his life because he can develop critical problems, which include: stroke, liver disease, heart diseases, kidney failure even cancer. </a:t>
            </a:r>
          </a:p>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In the United Kingdom, more than 5000 deaths are caused by alcohol consumption, and 78% of the deaths were caused by alcoholic liver disease (</a:t>
            </a:r>
            <a:r>
              <a:rPr kumimoji="0" lang="en-US" b="0" i="0" u="none" strike="noStrike" kern="1200" cap="none" spc="0" normalizeH="0" baseline="0" noProof="0" dirty="0" err="1">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Vancea</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&amp; </a:t>
            </a:r>
            <a:r>
              <a:rPr kumimoji="0" lang="en-US" b="0" i="0" u="none" strike="noStrike" kern="1200" cap="none" spc="0" normalizeH="0" baseline="0" noProof="0" dirty="0" err="1">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Utzet</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2017).</a:t>
            </a:r>
          </a:p>
          <a:p>
            <a:pPr marL="0" marR="0" lvl="0" indent="457200" algn="l" defTabSz="914400" rtl="0" eaLnBrk="1" fontAlgn="auto" latinLnBrk="0" hangingPunct="1">
              <a:lnSpc>
                <a:spcPct val="200000"/>
              </a:lnSpc>
              <a:spcBef>
                <a:spcPts val="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It is important for Jon to avoid consuming alcohol and adapt to positive, healthy lifestyles to improve his health outcomes also, he will be able to provide quality care for his family</a:t>
            </a:r>
            <a:r>
              <a:rPr kumimoji="0" lang="en-US" b="1"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endPar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4086992855"/>
      </p:ext>
    </p:extLst>
  </p:cSld>
  <p:clrMapOvr>
    <a:masterClrMapping/>
  </p:clrMapOvr>
  <mc:AlternateContent xmlns:mc="http://schemas.openxmlformats.org/markup-compatibility/2006" xmlns:p14="http://schemas.microsoft.com/office/powerpoint/2010/main">
    <mc:Choice Requires="p14">
      <p:transition spd="slow" p14:dur="2000" advTm="55000"/>
    </mc:Choice>
    <mc:Fallback xmlns="">
      <p:transition spd="slow" advTm="5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BD660-3774-4472-A212-4D012F9A32D9}"/>
              </a:ext>
            </a:extLst>
          </p:cNvPr>
          <p:cNvSpPr>
            <a:spLocks noGrp="1"/>
          </p:cNvSpPr>
          <p:nvPr>
            <p:ph type="title"/>
          </p:nvPr>
        </p:nvSpPr>
        <p:spPr>
          <a:xfrm>
            <a:off x="1037968" y="98854"/>
            <a:ext cx="10315832" cy="1099752"/>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U</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nemployment and employment</a:t>
            </a:r>
            <a:r>
              <a:rPr lang="en-US" sz="4800" b="1" cap="none"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800" b="1" cap="none"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cap="none" dirty="0"/>
          </a:p>
        </p:txBody>
      </p:sp>
      <p:sp>
        <p:nvSpPr>
          <p:cNvPr id="3" name="Content Placeholder 2">
            <a:extLst>
              <a:ext uri="{FF2B5EF4-FFF2-40B4-BE49-F238E27FC236}">
                <a16:creationId xmlns:a16="http://schemas.microsoft.com/office/drawing/2014/main" id="{63C1AF8F-C6EF-4066-9E44-B91B43C5032C}"/>
              </a:ext>
            </a:extLst>
          </p:cNvPr>
          <p:cNvSpPr>
            <a:spLocks noGrp="1"/>
          </p:cNvSpPr>
          <p:nvPr>
            <p:ph idx="1"/>
          </p:nvPr>
        </p:nvSpPr>
        <p:spPr>
          <a:xfrm>
            <a:off x="296562" y="877330"/>
            <a:ext cx="11057240" cy="5881816"/>
          </a:xfrm>
        </p:spPr>
        <p:txBody>
          <a:bodyPr>
            <a:noAutofit/>
          </a:bodyPr>
          <a:lstStyle/>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Unemployment and employment</a:t>
            </a:r>
            <a:r>
              <a:rPr lang="en-US" b="1" dirty="0">
                <a:effectLst/>
                <a:latin typeface="Times New Roman" panose="02020603050405020304" pitchFamily="18" charset="0"/>
                <a:ea typeface="Calibri" panose="020F0502020204030204" pitchFamily="34" charset="0"/>
              </a:rPr>
              <a:t> </a:t>
            </a:r>
            <a:r>
              <a:rPr lang="en-US" dirty="0">
                <a:effectLst/>
                <a:latin typeface="Times New Roman" panose="02020603050405020304" pitchFamily="18" charset="0"/>
                <a:ea typeface="Calibri" panose="020F0502020204030204" pitchFamily="34" charset="0"/>
              </a:rPr>
              <a:t>are among the social determinant factors. When individuals have the necessary skills, they can easily secure a job.</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Furthermore, there are higher chances that an individual can acquire the resources required to maintain and obtain quality health outcomes.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rPr>
              <a:t>Employment is associated with quality health outcomes while unemployment increases poor health outcomes (Collins, Cuddy &amp; Martin, 2017).</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indent="457200">
              <a:lnSpc>
                <a:spcPct val="20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Although Jon is </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employed,his</a:t>
            </a:r>
            <a:r>
              <a:rPr lang="en-US" dirty="0">
                <a:effectLst/>
                <a:latin typeface="Times New Roman" panose="02020603050405020304" pitchFamily="18" charset="0"/>
                <a:ea typeface="Calibri" panose="020F0502020204030204" pitchFamily="34" charset="0"/>
                <a:cs typeface="Times New Roman" panose="02020603050405020304" pitchFamily="18" charset="0"/>
              </a:rPr>
              <a:t> earnings is not enough to cater to the family.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r>
              <a:rPr lang="en-US" dirty="0">
                <a:effectLst/>
                <a:latin typeface="Times New Roman" panose="02020603050405020304" pitchFamily="18" charset="0"/>
                <a:ea typeface="Calibri" panose="020F0502020204030204" pitchFamily="34" charset="0"/>
              </a:rPr>
              <a:t>Within the family, there will be income inequalities that will affect the family's standards of living.</a:t>
            </a:r>
          </a:p>
          <a:p>
            <a:r>
              <a:rPr lang="en-US" dirty="0">
                <a:effectLst/>
                <a:latin typeface="Times New Roman" panose="02020603050405020304" pitchFamily="18" charset="0"/>
                <a:ea typeface="Calibri" panose="020F0502020204030204" pitchFamily="34" charset="0"/>
              </a:rPr>
              <a:t>Furthermore, low wages can increase frustrations and stress, negatively affecting personal health (Flower, Tipton &amp; Milligan, 2019). </a:t>
            </a:r>
          </a:p>
        </p:txBody>
      </p:sp>
    </p:spTree>
    <p:extLst>
      <p:ext uri="{BB962C8B-B14F-4D97-AF65-F5344CB8AC3E}">
        <p14:creationId xmlns:p14="http://schemas.microsoft.com/office/powerpoint/2010/main" val="59494484"/>
      </p:ext>
    </p:extLst>
  </p:cSld>
  <p:clrMapOvr>
    <a:masterClrMapping/>
  </p:clrMapOvr>
  <mc:AlternateContent xmlns:mc="http://schemas.openxmlformats.org/markup-compatibility/2006" xmlns:p14="http://schemas.microsoft.com/office/powerpoint/2010/main">
    <mc:Choice Requires="p14">
      <p:transition spd="slow" p14:dur="2000" advTm="63000"/>
    </mc:Choice>
    <mc:Fallback xmlns="">
      <p:transition spd="slow" advTm="63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8286F-6BA3-4A91-B8F5-7373FB0FAF6A}"/>
              </a:ext>
            </a:extLst>
          </p:cNvPr>
          <p:cNvSpPr>
            <a:spLocks noGrp="1"/>
          </p:cNvSpPr>
          <p:nvPr>
            <p:ph type="title"/>
          </p:nvPr>
        </p:nvSpPr>
        <p:spPr>
          <a:xfrm>
            <a:off x="838200" y="308919"/>
            <a:ext cx="10515599" cy="827903"/>
          </a:xfrm>
        </p:spPr>
        <p:txBody>
          <a:bodyPr>
            <a:normAutofit fontScale="90000"/>
          </a:bodyPr>
          <a:lstStyle/>
          <a:p>
            <a:pPr marL="457200" marR="0" indent="-457200" algn="ctr">
              <a:lnSpc>
                <a:spcPct val="200000"/>
              </a:lnSpc>
              <a:spcBef>
                <a:spcPts val="200"/>
              </a:spcBef>
              <a:spcAft>
                <a:spcPts val="0"/>
              </a:spcAft>
            </a:pPr>
            <a:r>
              <a:rPr lang="en-US" sz="3100" b="1" cap="none" dirty="0">
                <a:latin typeface="Times New Roman" panose="02020603050405020304" pitchFamily="18" charset="0"/>
                <a:ea typeface="Times New Roman" panose="02020603050405020304" pitchFamily="18" charset="0"/>
                <a:cs typeface="Times New Roman" panose="02020603050405020304" pitchFamily="18" charset="0"/>
              </a:rPr>
              <a:t>L</a:t>
            </a:r>
            <a:r>
              <a:rPr lang="en-US" sz="3100" b="1" cap="none" dirty="0">
                <a:effectLst/>
                <a:latin typeface="Times New Roman" panose="02020603050405020304" pitchFamily="18" charset="0"/>
                <a:ea typeface="Times New Roman" panose="02020603050405020304" pitchFamily="18" charset="0"/>
                <a:cs typeface="Times New Roman" panose="02020603050405020304" pitchFamily="18" charset="0"/>
              </a:rPr>
              <a:t>iving and working conditions</a:t>
            </a:r>
            <a: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t/>
            </a:r>
            <a:br>
              <a:rPr lang="en-US" sz="4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AB9CEE0-0453-43EA-936F-5663E06BB52E}"/>
              </a:ext>
            </a:extLst>
          </p:cNvPr>
          <p:cNvSpPr>
            <a:spLocks noGrp="1"/>
          </p:cNvSpPr>
          <p:nvPr>
            <p:ph idx="1"/>
          </p:nvPr>
        </p:nvSpPr>
        <p:spPr>
          <a:xfrm>
            <a:off x="580769" y="1248032"/>
            <a:ext cx="10773032" cy="5140412"/>
          </a:xfrm>
        </p:spPr>
        <p:txBody>
          <a:bodyPr>
            <a:noAutofit/>
          </a:bodyPr>
          <a:lstStyle/>
          <a:p>
            <a:r>
              <a:rPr lang="en-US" dirty="0">
                <a:effectLst/>
                <a:latin typeface="Times New Roman" panose="02020603050405020304" pitchFamily="18" charset="0"/>
                <a:ea typeface="Calibri" panose="020F0502020204030204" pitchFamily="34" charset="0"/>
              </a:rPr>
              <a:t>Working conditions can either affect the health of an individual positively or negatively.</a:t>
            </a:r>
          </a:p>
          <a:p>
            <a:r>
              <a:rPr lang="en-US" dirty="0">
                <a:effectLst/>
                <a:latin typeface="Times New Roman" panose="02020603050405020304" pitchFamily="18" charset="0"/>
                <a:ea typeface="Calibri" panose="020F0502020204030204" pitchFamily="34" charset="0"/>
              </a:rPr>
              <a:t>When the working conditions are favorable people can easily feel comfortable and ready to work well because their health issues are already catered well. </a:t>
            </a:r>
          </a:p>
          <a:p>
            <a:r>
              <a:rPr lang="en-US" dirty="0">
                <a:effectLst/>
                <a:latin typeface="Times New Roman" panose="02020603050405020304" pitchFamily="18" charset="0"/>
                <a:ea typeface="Calibri" panose="020F0502020204030204" pitchFamily="34" charset="0"/>
              </a:rPr>
              <a:t>When the working conditions are not good, it affects individual mental health, leading to poor health outcomes. </a:t>
            </a:r>
          </a:p>
          <a:p>
            <a:r>
              <a:rPr lang="en-US" dirty="0">
                <a:effectLst/>
                <a:latin typeface="Times New Roman" panose="02020603050405020304" pitchFamily="18" charset="0"/>
                <a:ea typeface="Calibri" panose="020F0502020204030204" pitchFamily="34" charset="0"/>
              </a:rPr>
              <a:t>Management sometimes fails to give the right attention to the workers' needs. </a:t>
            </a:r>
          </a:p>
          <a:p>
            <a:r>
              <a:rPr lang="en-US" dirty="0">
                <a:effectLst/>
                <a:latin typeface="Times New Roman" panose="02020603050405020304" pitchFamily="18" charset="0"/>
                <a:ea typeface="Calibri" panose="020F0502020204030204" pitchFamily="34" charset="0"/>
              </a:rPr>
              <a:t>When the working and living conditions are not considerate, they even lead to health inequalities. </a:t>
            </a:r>
          </a:p>
          <a:p>
            <a:r>
              <a:rPr lang="en-US" dirty="0">
                <a:effectLst/>
                <a:latin typeface="Times New Roman" panose="02020603050405020304" pitchFamily="18" charset="0"/>
                <a:ea typeface="Calibri" panose="020F0502020204030204" pitchFamily="34" charset="0"/>
              </a:rPr>
              <a:t>For instance, employees with a low occupational class failing to have equal medical benefits with their leaders.</a:t>
            </a:r>
          </a:p>
        </p:txBody>
      </p:sp>
    </p:spTree>
    <p:extLst>
      <p:ext uri="{BB962C8B-B14F-4D97-AF65-F5344CB8AC3E}">
        <p14:creationId xmlns:p14="http://schemas.microsoft.com/office/powerpoint/2010/main" val="363224464"/>
      </p:ext>
    </p:extLst>
  </p:cSld>
  <p:clrMapOvr>
    <a:masterClrMapping/>
  </p:clrMapOvr>
  <mc:AlternateContent xmlns:mc="http://schemas.openxmlformats.org/markup-compatibility/2006" xmlns:p14="http://schemas.microsoft.com/office/powerpoint/2010/main">
    <mc:Choice Requires="p14">
      <p:transition spd="slow" p14:dur="2000" advTm="50000"/>
    </mc:Choice>
    <mc:Fallback xmlns="">
      <p:transition spd="slow" advTm="50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0A23E0B-D7CC-4832-B7B4-6A62B2991556}"/>
              </a:ext>
            </a:extLst>
          </p:cNvPr>
          <p:cNvSpPr>
            <a:spLocks noGrp="1"/>
          </p:cNvSpPr>
          <p:nvPr>
            <p:ph idx="1"/>
          </p:nvPr>
        </p:nvSpPr>
        <p:spPr>
          <a:xfrm>
            <a:off x="716692" y="580767"/>
            <a:ext cx="10427297" cy="5869459"/>
          </a:xfrm>
        </p:spPr>
        <p:txBody>
          <a:bodyPr/>
          <a:lstStyle/>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mn-cs"/>
              </a:rPr>
              <a:t> </a:t>
            </a: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Living standards are highly influenced by the working conditions and the amount of income earned.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Individuals in the lower occupational class tend to die at an early age due to the high prevalence of health problems.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Poor working and living conditions increase personal stress.</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Due to the poor living and working conditions, Jon Dunhill is suffering from stress, making him take alcohol.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This is an indicator that Jon is struggling to bring up his family.</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 Stressful periods make individuals to feel anxious and worried.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If Jon fails to have medical support to overcome stress, his health will deteriorate, making him more susceptible to high blood pressure, depression, diabetes, and premature deaths. </a:t>
            </a:r>
          </a:p>
          <a:p>
            <a:pPr marL="228600" marR="0" lvl="0" indent="-228600" algn="l" defTabSz="914400" rtl="0" eaLnBrk="1" fontAlgn="auto" latinLnBrk="0" hangingPunct="1">
              <a:lnSpc>
                <a:spcPct val="120000"/>
              </a:lnSpc>
              <a:spcBef>
                <a:spcPts val="1000"/>
              </a:spcBef>
              <a:spcAft>
                <a:spcPts val="0"/>
              </a:spcAft>
              <a:buClrTx/>
              <a:buSzTx/>
              <a:buFont typeface="Arial" panose="020B0604020202020204" pitchFamily="34" charset="0"/>
              <a:buChar char="•"/>
              <a:tabLst/>
              <a:defRPr/>
            </a:pPr>
            <a:r>
              <a:rPr kumimoji="0" lang="en-US" b="0" i="0" u="none" strike="noStrike" kern="1200" cap="none" spc="0" normalizeH="0" baseline="0" noProof="0" dirty="0">
                <a:ln>
                  <a:noFill/>
                </a:ln>
                <a:solidFill>
                  <a:prstClr val="white"/>
                </a:solidFill>
                <a:effectLst/>
                <a:uLnTx/>
                <a:uFillTx/>
                <a:latin typeface="Times New Roman" panose="02020603050405020304" pitchFamily="18" charset="0"/>
                <a:ea typeface="Calibri" panose="020F0502020204030204" pitchFamily="34" charset="0"/>
                <a:cs typeface="Times New Roman" panose="02020603050405020304" pitchFamily="18" charset="0"/>
              </a:rPr>
              <a:t>Employees are responsible for communicating their needs to the management to avoid developing health complications.</a:t>
            </a:r>
            <a:endParaRPr kumimoji="0" lang="en-US" b="0" i="0" u="none" strike="noStrike" kern="1200" cap="none" spc="0" normalizeH="0" baseline="0" noProof="0" dirty="0">
              <a:ln>
                <a:noFill/>
              </a:ln>
              <a:solidFill>
                <a:prstClr val="white"/>
              </a:solidFill>
              <a:effectLst>
                <a:outerShdw blurRad="50800" dist="38100" dir="2700000" algn="tl" rotWithShape="0">
                  <a:srgbClr val="000000">
                    <a:alpha val="48000"/>
                  </a:srgbClr>
                </a:outerShdw>
              </a:effectLst>
              <a:uLnTx/>
              <a:uFillTx/>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446986098"/>
      </p:ext>
    </p:extLst>
  </p:cSld>
  <p:clrMapOvr>
    <a:masterClrMapping/>
  </p:clrMapOvr>
  <mc:AlternateContent xmlns:mc="http://schemas.openxmlformats.org/markup-compatibility/2006" xmlns:p14="http://schemas.microsoft.com/office/powerpoint/2010/main">
    <mc:Choice Requires="p14">
      <p:transition spd="slow" p14:dur="2000" advTm="60000"/>
    </mc:Choice>
    <mc:Fallback xmlns="">
      <p:transition spd="slow" advTm="60000"/>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Damask</Template>
  <TotalTime>0</TotalTime>
  <Words>2566</Words>
  <Application>Microsoft Office PowerPoint</Application>
  <PresentationFormat>Widescreen</PresentationFormat>
  <Paragraphs>125</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Bookman Old Style</vt:lpstr>
      <vt:lpstr>Calibri</vt:lpstr>
      <vt:lpstr>Calibri Light</vt:lpstr>
      <vt:lpstr>Rockwell</vt:lpstr>
      <vt:lpstr>Times New Roman</vt:lpstr>
      <vt:lpstr>Damask</vt:lpstr>
      <vt:lpstr>PowerPoint Presentation</vt:lpstr>
      <vt:lpstr>Introduction </vt:lpstr>
      <vt:lpstr>PowerPoint Presentation</vt:lpstr>
      <vt:lpstr>Determinants of health and social determinants of health </vt:lpstr>
      <vt:lpstr>Individual lifestyle factors </vt:lpstr>
      <vt:lpstr>PowerPoint Presentation</vt:lpstr>
      <vt:lpstr>Unemployment and employment </vt:lpstr>
      <vt:lpstr>Living and working conditions </vt:lpstr>
      <vt:lpstr>PowerPoint Presentation</vt:lpstr>
      <vt:lpstr>Early life and social exclusion </vt:lpstr>
      <vt:lpstr>Education </vt:lpstr>
      <vt:lpstr>Relevant government policies </vt:lpstr>
      <vt:lpstr>PowerPoint Presentation</vt:lpstr>
      <vt:lpstr>Healthcare support </vt:lpstr>
      <vt:lpstr>Conclusion </vt:lpstr>
      <vt:lpstr>PowerPoint Presentation</vt:lpstr>
      <vt:lpstr>References </vt:lpstr>
      <vt:lpstr>PowerPoint Presentation</vt:lpstr>
      <vt:lpstr>Appendix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2021-04-16T14:37:38Z</dcterms:created>
  <dcterms:modified xsi:type="dcterms:W3CDTF">2021-04-19T16:39:28Z</dcterms:modified>
</cp:coreProperties>
</file>