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63" autoAdjust="0"/>
    <p:restoredTop sz="92652" autoAdjust="0"/>
  </p:normalViewPr>
  <p:slideViewPr>
    <p:cSldViewPr>
      <p:cViewPr varScale="1">
        <p:scale>
          <a:sx n="69" d="100"/>
          <a:sy n="69" d="100"/>
        </p:scale>
        <p:origin x="144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B2FD66-4892-4FA7-91E7-C2CD9F96909D}" type="datetimeFigureOut">
              <a:rPr lang="en-US" smtClean="0"/>
              <a:t>4/16/2018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7CEC0D-92E9-4602-8A0B-58F9A2E5AB8C}" type="slidenum">
              <a:rPr lang="en-US" smtClean="0"/>
              <a:t>‹#›</a:t>
            </a:fld>
            <a:endParaRPr lang="en-US"/>
          </a:p>
        </p:txBody>
      </p:sp>
    </p:spTree>
    <p:extLst>
      <p:ext uri="{BB962C8B-B14F-4D97-AF65-F5344CB8AC3E}">
        <p14:creationId xmlns:p14="http://schemas.microsoft.com/office/powerpoint/2010/main" val="556267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As an environmental photographer, he has specialized in taking large scale color</a:t>
            </a:r>
            <a:r>
              <a:rPr lang="en-US" baseline="0" dirty="0" smtClean="0"/>
              <a:t> photographs concerning human intervention on the landscape affects the environment.</a:t>
            </a:r>
          </a:p>
        </p:txBody>
      </p:sp>
      <p:sp>
        <p:nvSpPr>
          <p:cNvPr id="4" name="Slide Number Placeholder 3"/>
          <p:cNvSpPr>
            <a:spLocks noGrp="1"/>
          </p:cNvSpPr>
          <p:nvPr>
            <p:ph type="sldNum" sz="quarter" idx="10"/>
          </p:nvPr>
        </p:nvSpPr>
        <p:spPr/>
        <p:txBody>
          <a:bodyPr/>
          <a:lstStyle/>
          <a:p>
            <a:fld id="{147CEC0D-92E9-4602-8A0B-58F9A2E5AB8C}" type="slidenum">
              <a:rPr lang="en-US" smtClean="0"/>
              <a:t>2</a:t>
            </a:fld>
            <a:endParaRPr lang="en-US"/>
          </a:p>
        </p:txBody>
      </p:sp>
    </p:spTree>
    <p:extLst>
      <p:ext uri="{BB962C8B-B14F-4D97-AF65-F5344CB8AC3E}">
        <p14:creationId xmlns:p14="http://schemas.microsoft.com/office/powerpoint/2010/main" val="2306257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One of his best works include “Desert Cantos” captures disastrous human effects in desert.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“Desert Cantos”  elaborates the complex relationship between man and a landscape he has worked for over 40 years.</a:t>
            </a:r>
            <a:endParaRPr lang="en-US" dirty="0" smtClean="0"/>
          </a:p>
          <a:p>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3</a:t>
            </a:fld>
            <a:endParaRPr lang="en-US"/>
          </a:p>
        </p:txBody>
      </p:sp>
    </p:spTree>
    <p:extLst>
      <p:ext uri="{BB962C8B-B14F-4D97-AF65-F5344CB8AC3E}">
        <p14:creationId xmlns:p14="http://schemas.microsoft.com/office/powerpoint/2010/main" val="1764589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image was captured in Santa Barbara</a:t>
            </a:r>
            <a:r>
              <a:rPr lang="en-US" baseline="0" dirty="0" smtClean="0"/>
              <a:t> California in the United States. At the horizon you can see the floating oil derricks and at the front part of the image is the sand deposit on shores of the ocean.</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4</a:t>
            </a:fld>
            <a:endParaRPr lang="en-US"/>
          </a:p>
        </p:txBody>
      </p:sp>
    </p:spTree>
    <p:extLst>
      <p:ext uri="{BB962C8B-B14F-4D97-AF65-F5344CB8AC3E}">
        <p14:creationId xmlns:p14="http://schemas.microsoft.com/office/powerpoint/2010/main" val="1332143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image illustrates the effects of human</a:t>
            </a:r>
            <a:r>
              <a:rPr lang="en-US" baseline="0" dirty="0" smtClean="0"/>
              <a:t> relationship with nature in the American desert. Awful and disastrous are the best names that can be given to this kind of an activity.</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5</a:t>
            </a:fld>
            <a:endParaRPr lang="en-US"/>
          </a:p>
        </p:txBody>
      </p:sp>
    </p:spTree>
    <p:extLst>
      <p:ext uri="{BB962C8B-B14F-4D97-AF65-F5344CB8AC3E}">
        <p14:creationId xmlns:p14="http://schemas.microsoft.com/office/powerpoint/2010/main" val="2105349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all of the above places, he had</a:t>
            </a:r>
            <a:r>
              <a:rPr lang="en-US" baseline="0" dirty="0" smtClean="0"/>
              <a:t> a one-person exhibition among other places.  This has made a major boost in marketing and show casing his works.</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6</a:t>
            </a:fld>
            <a:endParaRPr lang="en-US"/>
          </a:p>
        </p:txBody>
      </p:sp>
    </p:spTree>
    <p:extLst>
      <p:ext uri="{BB962C8B-B14F-4D97-AF65-F5344CB8AC3E}">
        <p14:creationId xmlns:p14="http://schemas.microsoft.com/office/powerpoint/2010/main" val="3827207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image was captured in  Bombay beach in California in the year 2011. There is an abandoned chair and a computer at the beach.  The photo portrays an image of an abandoned beach hotel.</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7</a:t>
            </a:fld>
            <a:endParaRPr lang="en-US"/>
          </a:p>
        </p:txBody>
      </p:sp>
    </p:spTree>
    <p:extLst>
      <p:ext uri="{BB962C8B-B14F-4D97-AF65-F5344CB8AC3E}">
        <p14:creationId xmlns:p14="http://schemas.microsoft.com/office/powerpoint/2010/main" val="687128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picture was captured</a:t>
            </a:r>
            <a:r>
              <a:rPr lang="en-US" baseline="0" dirty="0" smtClean="0"/>
              <a:t> in </a:t>
            </a:r>
            <a:r>
              <a:rPr lang="en-US" dirty="0" smtClean="0"/>
              <a:t>Basinet, Salton sea in Californian in the year 2009. This is an abandoned house in Basinet,</a:t>
            </a:r>
            <a:r>
              <a:rPr lang="en-US" baseline="0" dirty="0" smtClean="0"/>
              <a:t> it shows that there used to be an activity not long time ago before the structure was abandoned.</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8</a:t>
            </a:fld>
            <a:endParaRPr lang="en-US"/>
          </a:p>
        </p:txBody>
      </p:sp>
    </p:spTree>
    <p:extLst>
      <p:ext uri="{BB962C8B-B14F-4D97-AF65-F5344CB8AC3E}">
        <p14:creationId xmlns:p14="http://schemas.microsoft.com/office/powerpoint/2010/main" val="2522700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above image</a:t>
            </a:r>
            <a:r>
              <a:rPr lang="en-US" baseline="0" dirty="0" smtClean="0"/>
              <a:t> shows how the environment has been affected as a result of man’s activities. It was captured at Anza Borrego desert, California in 2008. The trees have been cut down and the land left bare and left venerable to agents of erosion.</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9</a:t>
            </a:fld>
            <a:endParaRPr lang="en-US"/>
          </a:p>
        </p:txBody>
      </p:sp>
    </p:spTree>
    <p:extLst>
      <p:ext uri="{BB962C8B-B14F-4D97-AF65-F5344CB8AC3E}">
        <p14:creationId xmlns:p14="http://schemas.microsoft.com/office/powerpoint/2010/main" val="2528752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Plaster</a:t>
            </a:r>
            <a:r>
              <a:rPr lang="en-US" baseline="0" dirty="0" smtClean="0"/>
              <a:t> man photo was captured near Boulevard, California in 2009. It represents environmental condition of that place in 2009. This is a natural </a:t>
            </a:r>
            <a:r>
              <a:rPr lang="en-US" baseline="0" dirty="0" err="1" smtClean="0"/>
              <a:t>envirnment</a:t>
            </a:r>
            <a:r>
              <a:rPr lang="en-US" baseline="0" dirty="0" smtClean="0"/>
              <a:t> with no much human activities in the area. It shows that the place is also dry and in need of rainfall.</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10</a:t>
            </a:fld>
            <a:endParaRPr lang="en-US"/>
          </a:p>
        </p:txBody>
      </p:sp>
    </p:spTree>
    <p:extLst>
      <p:ext uri="{BB962C8B-B14F-4D97-AF65-F5344CB8AC3E}">
        <p14:creationId xmlns:p14="http://schemas.microsoft.com/office/powerpoint/2010/main" val="4252185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future</a:t>
            </a:r>
            <a:r>
              <a:rPr lang="en-US" baseline="0" dirty="0" smtClean="0"/>
              <a:t> is a luxurious contemplation for those who’ve figured out how to go through the day”.  This photo was done in 2017. It shows the artistic nature the artistic nature of those who made the art and the wordings. </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11</a:t>
            </a:fld>
            <a:endParaRPr lang="en-US"/>
          </a:p>
        </p:txBody>
      </p:sp>
    </p:spTree>
    <p:extLst>
      <p:ext uri="{BB962C8B-B14F-4D97-AF65-F5344CB8AC3E}">
        <p14:creationId xmlns:p14="http://schemas.microsoft.com/office/powerpoint/2010/main" val="2355502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image was captured in 2013 at Playas </a:t>
            </a:r>
            <a:r>
              <a:rPr lang="en-US" dirty="0" err="1" smtClean="0"/>
              <a:t>DeTijuana</a:t>
            </a:r>
            <a:r>
              <a:rPr lang="en-US" dirty="0" smtClean="0"/>
              <a:t>, San Diego, California. Across the veils,</a:t>
            </a:r>
            <a:r>
              <a:rPr lang="en-US" baseline="0" dirty="0" smtClean="0"/>
              <a:t> you can see people relaxing on a beach. The beach is full to capacity and so much activity happening there. </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12</a:t>
            </a:fld>
            <a:endParaRPr lang="en-US"/>
          </a:p>
        </p:txBody>
      </p:sp>
    </p:spTree>
    <p:extLst>
      <p:ext uri="{BB962C8B-B14F-4D97-AF65-F5344CB8AC3E}">
        <p14:creationId xmlns:p14="http://schemas.microsoft.com/office/powerpoint/2010/main" val="1191266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Right</a:t>
            </a:r>
            <a:r>
              <a:rPr lang="en-US" baseline="0" dirty="0" smtClean="0"/>
              <a:t> through the window you can see what man has done to environment. This image was captured at </a:t>
            </a:r>
            <a:r>
              <a:rPr lang="en-US" baseline="0" dirty="0" err="1" smtClean="0"/>
              <a:t>Hinkley</a:t>
            </a:r>
            <a:r>
              <a:rPr lang="en-US" baseline="0" dirty="0" smtClean="0"/>
              <a:t> California January 2018. The land is bare and no live can be spotted outside there. </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13</a:t>
            </a:fld>
            <a:endParaRPr lang="en-US"/>
          </a:p>
        </p:txBody>
      </p:sp>
    </p:spTree>
    <p:extLst>
      <p:ext uri="{BB962C8B-B14F-4D97-AF65-F5344CB8AC3E}">
        <p14:creationId xmlns:p14="http://schemas.microsoft.com/office/powerpoint/2010/main" val="2301295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image was captured at</a:t>
            </a:r>
            <a:r>
              <a:rPr lang="en-US" baseline="0" dirty="0" smtClean="0"/>
              <a:t> Newberry Springs, California , November 2017. This is a stunning image of artistic eyes. </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14</a:t>
            </a:fld>
            <a:endParaRPr lang="en-US"/>
          </a:p>
        </p:txBody>
      </p:sp>
    </p:spTree>
    <p:extLst>
      <p:ext uri="{BB962C8B-B14F-4D97-AF65-F5344CB8AC3E}">
        <p14:creationId xmlns:p14="http://schemas.microsoft.com/office/powerpoint/2010/main" val="304652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effigy photo was</a:t>
            </a:r>
            <a:r>
              <a:rPr lang="en-US" baseline="0" dirty="0" smtClean="0"/>
              <a:t> captured near </a:t>
            </a:r>
            <a:r>
              <a:rPr lang="en-US" baseline="0" dirty="0" err="1" smtClean="0"/>
              <a:t>Jacumba</a:t>
            </a:r>
            <a:r>
              <a:rPr lang="en-US" baseline="0" dirty="0" smtClean="0"/>
              <a:t>, California, 2009. Maybe they have been used to ridicule someone for reasons best known to the erectus of the effigy. </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15</a:t>
            </a:fld>
            <a:endParaRPr lang="en-US"/>
          </a:p>
        </p:txBody>
      </p:sp>
    </p:spTree>
    <p:extLst>
      <p:ext uri="{BB962C8B-B14F-4D97-AF65-F5344CB8AC3E}">
        <p14:creationId xmlns:p14="http://schemas.microsoft.com/office/powerpoint/2010/main" val="4186111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pictures</a:t>
            </a:r>
            <a:r>
              <a:rPr lang="en-US" baseline="0" dirty="0" smtClean="0"/>
              <a:t> shows holes on concrete of a shotgun practice. It was labeled “He will return” and captured at Nevada in 2009. From a close look of things, an army or a group of people may have been training in this area on the targeting using shotguns.  </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16</a:t>
            </a:fld>
            <a:endParaRPr lang="en-US"/>
          </a:p>
        </p:txBody>
      </p:sp>
    </p:spTree>
    <p:extLst>
      <p:ext uri="{BB962C8B-B14F-4D97-AF65-F5344CB8AC3E}">
        <p14:creationId xmlns:p14="http://schemas.microsoft.com/office/powerpoint/2010/main" val="1744748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image was captured by Richard Miscrach at 6.50 am in 2000 from his front porch. The location is however undisclosed. On the photo we can see what looks like an ocean and amazing clouds  just above it. The scene is just breadth taking.</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17</a:t>
            </a:fld>
            <a:endParaRPr lang="en-US"/>
          </a:p>
        </p:txBody>
      </p:sp>
    </p:spTree>
    <p:extLst>
      <p:ext uri="{BB962C8B-B14F-4D97-AF65-F5344CB8AC3E}">
        <p14:creationId xmlns:p14="http://schemas.microsoft.com/office/powerpoint/2010/main" val="2688481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image depicting a night scene was captured in 1976 by Richard Misrach</a:t>
            </a:r>
            <a:r>
              <a:rPr lang="en-US" baseline="0" dirty="0" smtClean="0"/>
              <a:t> . The night see as captured on the image is just wonderful.</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18</a:t>
            </a:fld>
            <a:endParaRPr lang="en-US"/>
          </a:p>
        </p:txBody>
      </p:sp>
    </p:spTree>
    <p:extLst>
      <p:ext uri="{BB962C8B-B14F-4D97-AF65-F5344CB8AC3E}">
        <p14:creationId xmlns:p14="http://schemas.microsoft.com/office/powerpoint/2010/main" val="18011548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an image showing how night falls in the desert. He captured it in 1975. The scene seems to be windy as it can be seen from the nature of clouds and vegetation below it.</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19</a:t>
            </a:fld>
            <a:endParaRPr lang="en-US"/>
          </a:p>
        </p:txBody>
      </p:sp>
    </p:spTree>
    <p:extLst>
      <p:ext uri="{BB962C8B-B14F-4D97-AF65-F5344CB8AC3E}">
        <p14:creationId xmlns:p14="http://schemas.microsoft.com/office/powerpoint/2010/main" val="3902161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marvelous image was captured at undisclosed beach on February 12</a:t>
            </a:r>
            <a:r>
              <a:rPr lang="en-US" baseline="30000" dirty="0" smtClean="0"/>
              <a:t>th</a:t>
            </a:r>
            <a:r>
              <a:rPr lang="en-US" baseline="0" dirty="0" smtClean="0"/>
              <a:t>, 2012 at 12:56 pm. You can see a man relaxing on the shores of a spectaculars beach.</a:t>
            </a:r>
          </a:p>
          <a:p>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20</a:t>
            </a:fld>
            <a:endParaRPr lang="en-US"/>
          </a:p>
        </p:txBody>
      </p:sp>
    </p:spTree>
    <p:extLst>
      <p:ext uri="{BB962C8B-B14F-4D97-AF65-F5344CB8AC3E}">
        <p14:creationId xmlns:p14="http://schemas.microsoft.com/office/powerpoint/2010/main" val="1392073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image</a:t>
            </a:r>
            <a:r>
              <a:rPr lang="en-US" baseline="0" dirty="0" smtClean="0"/>
              <a:t> was captured on July 24</a:t>
            </a:r>
            <a:r>
              <a:rPr lang="en-US" baseline="30000" dirty="0" smtClean="0"/>
              <a:t>th</a:t>
            </a:r>
            <a:r>
              <a:rPr lang="en-US" baseline="0" dirty="0" smtClean="0"/>
              <a:t>, 2013 1t 4:57 pm. The location of the capture is however undisclosed.  The is a guy swimming in deep waters in the sea even though the waters seems to </a:t>
            </a:r>
            <a:r>
              <a:rPr lang="en-US" baseline="0" smtClean="0"/>
              <a:t>be tidal. </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t>21</a:t>
            </a:fld>
            <a:endParaRPr lang="en-US"/>
          </a:p>
        </p:txBody>
      </p:sp>
    </p:spTree>
    <p:extLst>
      <p:ext uri="{BB962C8B-B14F-4D97-AF65-F5344CB8AC3E}">
        <p14:creationId xmlns:p14="http://schemas.microsoft.com/office/powerpoint/2010/main" val="35655207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21972AE-BEC9-44AF-A36D-6058589622F6}" type="datetimeFigureOut">
              <a:rPr lang="en-US" smtClean="0"/>
              <a:t>4/16/2018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94C4CA8-8215-45B9-A9E0-4205BF604EC1}" type="slidenum">
              <a:rPr lang="en-US" smtClean="0"/>
              <a:t>‹#›</a:t>
            </a:fld>
            <a:endParaRPr lang="en-US"/>
          </a:p>
        </p:txBody>
      </p:sp>
    </p:spTree>
  </p:cSld>
  <p:clrMapOvr>
    <a:masterClrMapping/>
  </p:clrMapOvr>
  <p:transition>
    <p:plus/>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21972AE-BEC9-44AF-A36D-6058589622F6}" type="datetimeFigureOut">
              <a:rPr lang="en-US" smtClean="0"/>
              <a:t>4/16/2018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94C4CA8-8215-45B9-A9E0-4205BF604EC1}"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plus/>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21972AE-BEC9-44AF-A36D-6058589622F6}" type="datetimeFigureOut">
              <a:rPr lang="en-US" smtClean="0"/>
              <a:t>4/16/2018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94C4CA8-8215-45B9-A9E0-4205BF604EC1}"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plus/>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21972AE-BEC9-44AF-A36D-6058589622F6}" type="datetimeFigureOut">
              <a:rPr lang="en-US" smtClean="0"/>
              <a:t>4/16/2018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94C4CA8-8215-45B9-A9E0-4205BF604EC1}"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plus/>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21972AE-BEC9-44AF-A36D-6058589622F6}" type="datetimeFigureOut">
              <a:rPr lang="en-US" smtClean="0"/>
              <a:t>4/16/2018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94C4CA8-8215-45B9-A9E0-4205BF604EC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ransition>
    <p:plus/>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C21972AE-BEC9-44AF-A36D-6058589622F6}" type="datetimeFigureOut">
              <a:rPr lang="en-US" smtClean="0"/>
              <a:t>4/16/2018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94C4CA8-8215-45B9-A9E0-4205BF604EC1}"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plus/>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21972AE-BEC9-44AF-A36D-6058589622F6}" type="datetimeFigureOut">
              <a:rPr lang="en-US" smtClean="0"/>
              <a:t>4/16/2018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94C4CA8-8215-45B9-A9E0-4205BF604EC1}" type="slidenum">
              <a:rPr lang="en-US" smtClean="0"/>
              <a:t>‹#›</a:t>
            </a:fld>
            <a:endParaRPr lang="en-US"/>
          </a:p>
        </p:txBody>
      </p:sp>
    </p:spTree>
  </p:cSld>
  <p:clrMapOvr>
    <a:masterClrMapping/>
  </p:clrMapOvr>
  <p:transition>
    <p:plus/>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C21972AE-BEC9-44AF-A36D-6058589622F6}" type="datetimeFigureOut">
              <a:rPr lang="en-US" smtClean="0"/>
              <a:t>4/16/2018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94C4CA8-8215-45B9-A9E0-4205BF604EC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ransition>
    <p:plus/>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21972AE-BEC9-44AF-A36D-6058589622F6}" type="datetimeFigureOut">
              <a:rPr lang="en-US" smtClean="0"/>
              <a:t>4/16/2018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94C4CA8-8215-45B9-A9E0-4205BF604EC1}"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plus/>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21972AE-BEC9-44AF-A36D-6058589622F6}" type="datetimeFigureOut">
              <a:rPr lang="en-US" smtClean="0"/>
              <a:t>4/16/2018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94C4CA8-8215-45B9-A9E0-4205BF604EC1}" type="slidenum">
              <a:rPr lang="en-US" smtClean="0"/>
              <a:t>‹#›</a:t>
            </a:fld>
            <a:endParaRPr lang="en-US"/>
          </a:p>
        </p:txBody>
      </p:sp>
    </p:spTree>
  </p:cSld>
  <p:clrMapOvr>
    <a:masterClrMapping/>
  </p:clrMapOvr>
  <p:transition>
    <p:plus/>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21972AE-BEC9-44AF-A36D-6058589622F6}" type="datetimeFigureOut">
              <a:rPr lang="en-US" smtClean="0"/>
              <a:t>4/16/2018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94C4CA8-8215-45B9-A9E0-4205BF604EC1}" type="slidenum">
              <a:rPr lang="en-US" smtClean="0"/>
              <a:t>‹#›</a:t>
            </a:fld>
            <a:endParaRPr lang="en-US"/>
          </a:p>
        </p:txBody>
      </p:sp>
    </p:spTree>
  </p:cSld>
  <p:clrMapOvr>
    <a:masterClrMapping/>
  </p:clrMapOvr>
  <p:transition>
    <p:plus/>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21972AE-BEC9-44AF-A36D-6058589622F6}" type="datetimeFigureOut">
              <a:rPr lang="en-US" smtClean="0"/>
              <a:t>4/16/2018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94C4CA8-8215-45B9-A9E0-4205BF604EC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plus/>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artsy.net/artist/richard-misrach" TargetMode="External"/><Relationship Id="rId2" Type="http://schemas.openxmlformats.org/officeDocument/2006/relationships/hyperlink" Target="https://www.icp.org/browse/archive/constituents/richard-misrach?all/all/all/all/0" TargetMode="External"/><Relationship Id="rId1" Type="http://schemas.openxmlformats.org/officeDocument/2006/relationships/slideLayout" Target="../slideLayouts/slideLayout2.xml"/><Relationship Id="rId4" Type="http://schemas.openxmlformats.org/officeDocument/2006/relationships/hyperlink" Target="https://fraenkelgallery.com/artists/richard-misrac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Richard Misrach</a:t>
            </a:r>
          </a:p>
        </p:txBody>
      </p:sp>
      <p:sp>
        <p:nvSpPr>
          <p:cNvPr id="3" name="Subtitle 2"/>
          <p:cNvSpPr>
            <a:spLocks noGrp="1"/>
          </p:cNvSpPr>
          <p:nvPr>
            <p:ph type="subTitle" idx="1"/>
          </p:nvPr>
        </p:nvSpPr>
        <p:spPr/>
        <p:txBody>
          <a:bodyPr/>
          <a:lstStyle/>
          <a:p>
            <a:r>
              <a:rPr lang="en-US" dirty="0"/>
              <a:t>Student’s Name</a:t>
            </a:r>
          </a:p>
          <a:p>
            <a:r>
              <a:rPr lang="en-US" dirty="0"/>
              <a:t>Institutional Affiliation</a:t>
            </a:r>
          </a:p>
          <a:p>
            <a:endParaRPr lang="en-US" dirty="0"/>
          </a:p>
        </p:txBody>
      </p:sp>
    </p:spTree>
  </p:cSld>
  <p:clrMapOvr>
    <a:masterClrMapping/>
  </p:clrMapOvr>
  <p:transition>
    <p:plu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Richard Miscrach is one of the most renown and influential photographer of his  generation in the United States.</a:t>
            </a:r>
          </a:p>
          <a:p>
            <a:r>
              <a:rPr lang="en-US" dirty="0" smtClean="0"/>
              <a:t>He is an environmental photographer.</a:t>
            </a:r>
          </a:p>
          <a:p>
            <a:r>
              <a:rPr lang="en-US" dirty="0" smtClean="0"/>
              <a:t>His images draws attention as a result of their color, light and time taken </a:t>
            </a:r>
            <a:r>
              <a:rPr lang="en-US" dirty="0"/>
              <a:t>("Richard Misrach | </a:t>
            </a:r>
            <a:r>
              <a:rPr lang="en-US" dirty="0" err="1"/>
              <a:t>Fraenkel</a:t>
            </a:r>
            <a:r>
              <a:rPr lang="en-US" dirty="0"/>
              <a:t> Gallery", </a:t>
            </a:r>
            <a:r>
              <a:rPr lang="en-US" dirty="0" err="1"/>
              <a:t>n.d</a:t>
            </a:r>
            <a:r>
              <a:rPr lang="en-US" dirty="0"/>
              <a:t>.)</a:t>
            </a:r>
            <a:r>
              <a:rPr lang="en-US" dirty="0" smtClean="0"/>
              <a:t>. </a:t>
            </a:r>
            <a:endParaRPr lang="en-US" dirty="0"/>
          </a:p>
        </p:txBody>
      </p:sp>
      <p:sp>
        <p:nvSpPr>
          <p:cNvPr id="2" name="Title 1"/>
          <p:cNvSpPr>
            <a:spLocks noGrp="1"/>
          </p:cNvSpPr>
          <p:nvPr>
            <p:ph type="title"/>
          </p:nvPr>
        </p:nvSpPr>
        <p:spPr/>
        <p:txBody>
          <a:bodyPr/>
          <a:lstStyle/>
          <a:p>
            <a:pPr algn="ctr"/>
            <a:r>
              <a:rPr lang="en-US" dirty="0" smtClean="0"/>
              <a:t>INTRODUCTION</a:t>
            </a:r>
            <a:endParaRPr lang="en-US" dirty="0"/>
          </a:p>
        </p:txBody>
      </p:sp>
    </p:spTree>
  </p:cSld>
  <p:clrMapOvr>
    <a:masterClrMapping/>
  </p:clrMapOvr>
  <p:transition>
    <p:plus/>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His best-known series is </a:t>
            </a:r>
            <a:r>
              <a:rPr lang="en-US" baseline="0" dirty="0" smtClean="0"/>
              <a:t>“Desert Cantos”.</a:t>
            </a:r>
          </a:p>
          <a:p>
            <a:r>
              <a:rPr lang="en-US" dirty="0" smtClean="0"/>
              <a:t>“Border Cantos” is one of its latest chapter illustrating unseen realities in the US-Mexican border</a:t>
            </a:r>
            <a:endParaRPr lang="en-US" baseline="0" dirty="0" smtClean="0"/>
          </a:p>
          <a:p>
            <a:r>
              <a:rPr lang="en-US" dirty="0" smtClean="0"/>
              <a:t>Other works include aftermaths of Katrina and theatrical weather systems surrounding the San Francisco Golden Gate bridge </a:t>
            </a:r>
            <a:r>
              <a:rPr lang="en-US" dirty="0"/>
              <a:t>("Richard Misrach - 155 Artworks, Bio &amp; Shows on Artsy", 2018)</a:t>
            </a:r>
            <a:r>
              <a:rPr lang="en-US" dirty="0" smtClean="0"/>
              <a:t>. </a:t>
            </a:r>
            <a:endParaRPr lang="en-US" baseline="0" dirty="0" smtClean="0"/>
          </a:p>
          <a:p>
            <a:endParaRPr lang="en-US" dirty="0"/>
          </a:p>
        </p:txBody>
      </p:sp>
      <p:sp>
        <p:nvSpPr>
          <p:cNvPr id="2" name="Title 1"/>
          <p:cNvSpPr>
            <a:spLocks noGrp="1"/>
          </p:cNvSpPr>
          <p:nvPr>
            <p:ph type="title"/>
          </p:nvPr>
        </p:nvSpPr>
        <p:spPr/>
        <p:txBody>
          <a:bodyPr/>
          <a:lstStyle/>
          <a:p>
            <a:pPr algn="ctr"/>
            <a:r>
              <a:rPr lang="en-US" dirty="0" smtClean="0"/>
              <a:t>WORKS</a:t>
            </a:r>
            <a:endParaRPr lang="en-US" dirty="0"/>
          </a:p>
        </p:txBody>
      </p:sp>
    </p:spTree>
  </p:cSld>
  <p:clrMapOvr>
    <a:masterClrMapping/>
  </p:clrMapOvr>
  <p:transition>
    <p:plu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israch_richard_2007_104_14-3_455202_displaysize.jpg"/>
          <p:cNvPicPr>
            <a:picLocks noGrp="1" noChangeAspect="1"/>
          </p:cNvPicPr>
          <p:nvPr>
            <p:ph idx="1"/>
          </p:nvPr>
        </p:nvPicPr>
        <p:blipFill>
          <a:blip r:embed="rId3"/>
          <a:stretch>
            <a:fillRect/>
          </a:stretch>
        </p:blipFill>
        <p:spPr>
          <a:xfrm>
            <a:off x="1435115" y="1371600"/>
            <a:ext cx="5985962" cy="4754564"/>
          </a:xfrm>
        </p:spPr>
      </p:pic>
      <p:sp>
        <p:nvSpPr>
          <p:cNvPr id="2" name="Title 1"/>
          <p:cNvSpPr>
            <a:spLocks noGrp="1"/>
          </p:cNvSpPr>
          <p:nvPr>
            <p:ph type="title"/>
          </p:nvPr>
        </p:nvSpPr>
        <p:spPr/>
        <p:txBody>
          <a:bodyPr/>
          <a:lstStyle/>
          <a:p>
            <a:pPr algn="ctr"/>
            <a:r>
              <a:rPr lang="en-US" dirty="0" smtClean="0"/>
              <a:t>Oil derricks with sand </a:t>
            </a:r>
            <a:endParaRPr lang="en-US" dirty="0"/>
          </a:p>
        </p:txBody>
      </p:sp>
    </p:spTree>
  </p:cSld>
  <p:clrMapOvr>
    <a:masterClrMapping/>
  </p:clrMapOvr>
  <p:transition>
    <p:plus/>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sert.jpg"/>
          <p:cNvPicPr>
            <a:picLocks noGrp="1" noChangeAspect="1"/>
          </p:cNvPicPr>
          <p:nvPr>
            <p:ph idx="1"/>
          </p:nvPr>
        </p:nvPicPr>
        <p:blipFill>
          <a:blip r:embed="rId3"/>
          <a:stretch>
            <a:fillRect/>
          </a:stretch>
        </p:blipFill>
        <p:spPr>
          <a:xfrm>
            <a:off x="2743200" y="1447800"/>
            <a:ext cx="3575510" cy="4525962"/>
          </a:xfrm>
        </p:spPr>
      </p:pic>
      <p:sp>
        <p:nvSpPr>
          <p:cNvPr id="2" name="Title 1"/>
          <p:cNvSpPr>
            <a:spLocks noGrp="1"/>
          </p:cNvSpPr>
          <p:nvPr>
            <p:ph type="title"/>
          </p:nvPr>
        </p:nvSpPr>
        <p:spPr/>
        <p:txBody>
          <a:bodyPr/>
          <a:lstStyle/>
          <a:p>
            <a:pPr algn="ctr"/>
            <a:r>
              <a:rPr lang="en-US" dirty="0" smtClean="0"/>
              <a:t>American desert</a:t>
            </a:r>
            <a:endParaRPr lang="en-US" dirty="0"/>
          </a:p>
        </p:txBody>
      </p:sp>
    </p:spTree>
  </p:cSld>
  <p:clrMapOvr>
    <a:masterClrMapping/>
  </p:clrMapOvr>
  <p:transition>
    <p:plu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He once exhibited at National Gallery of Art, the Chicago Art institution.</a:t>
            </a:r>
          </a:p>
          <a:p>
            <a:r>
              <a:rPr lang="en-US" dirty="0" smtClean="0"/>
              <a:t>He exhibited also at Los Angels Country Museum of Art.</a:t>
            </a:r>
          </a:p>
          <a:p>
            <a:r>
              <a:rPr lang="en-US" dirty="0" smtClean="0"/>
              <a:t>Centre Pompidou in Paris ("</a:t>
            </a:r>
            <a:r>
              <a:rPr lang="en-US" dirty="0"/>
              <a:t>Richard Misrach", 2018)</a:t>
            </a:r>
            <a:r>
              <a:rPr lang="en-US" dirty="0" smtClean="0"/>
              <a:t>.</a:t>
            </a:r>
            <a:endParaRPr lang="en-US" dirty="0"/>
          </a:p>
        </p:txBody>
      </p:sp>
      <p:sp>
        <p:nvSpPr>
          <p:cNvPr id="2" name="Title 1"/>
          <p:cNvSpPr>
            <a:spLocks noGrp="1"/>
          </p:cNvSpPr>
          <p:nvPr>
            <p:ph type="title"/>
          </p:nvPr>
        </p:nvSpPr>
        <p:spPr/>
        <p:txBody>
          <a:bodyPr/>
          <a:lstStyle/>
          <a:p>
            <a:pPr algn="ctr"/>
            <a:r>
              <a:rPr lang="en-US" dirty="0" smtClean="0"/>
              <a:t>Major Exhibitions</a:t>
            </a:r>
            <a:endParaRPr lang="en-US" dirty="0"/>
          </a:p>
        </p:txBody>
      </p:sp>
    </p:spTree>
  </p:cSld>
  <p:clrMapOvr>
    <a:masterClrMapping/>
  </p:clrMapOvr>
  <p:transition>
    <p:plu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mputer and chair.JPG"/>
          <p:cNvPicPr>
            <a:picLocks noGrp="1" noChangeAspect="1"/>
          </p:cNvPicPr>
          <p:nvPr>
            <p:ph idx="1"/>
          </p:nvPr>
        </p:nvPicPr>
        <p:blipFill>
          <a:blip r:embed="rId3"/>
          <a:stretch>
            <a:fillRect/>
          </a:stretch>
        </p:blipFill>
        <p:spPr>
          <a:xfrm>
            <a:off x="1852612" y="1705769"/>
            <a:ext cx="5438775" cy="4076700"/>
          </a:xfrm>
        </p:spPr>
      </p:pic>
      <p:sp>
        <p:nvSpPr>
          <p:cNvPr id="2" name="Title 1"/>
          <p:cNvSpPr>
            <a:spLocks noGrp="1"/>
          </p:cNvSpPr>
          <p:nvPr>
            <p:ph type="title"/>
          </p:nvPr>
        </p:nvSpPr>
        <p:spPr/>
        <p:txBody>
          <a:bodyPr/>
          <a:lstStyle/>
          <a:p>
            <a:pPr algn="ctr"/>
            <a:r>
              <a:rPr lang="en-US" dirty="0" smtClean="0"/>
              <a:t>Computer and Chair</a:t>
            </a:r>
            <a:endParaRPr lang="en-US" dirty="0"/>
          </a:p>
        </p:txBody>
      </p:sp>
    </p:spTree>
  </p:cSld>
  <p:clrMapOvr>
    <a:masterClrMapping/>
  </p:clrMapOvr>
  <p:transition>
    <p:plus/>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assinet.JPG"/>
          <p:cNvPicPr>
            <a:picLocks noGrp="1" noChangeAspect="1"/>
          </p:cNvPicPr>
          <p:nvPr>
            <p:ph idx="1"/>
          </p:nvPr>
        </p:nvPicPr>
        <p:blipFill>
          <a:blip r:embed="rId3"/>
          <a:stretch>
            <a:fillRect/>
          </a:stretch>
        </p:blipFill>
        <p:spPr>
          <a:xfrm>
            <a:off x="1752600" y="1371600"/>
            <a:ext cx="6064028" cy="4572000"/>
          </a:xfrm>
        </p:spPr>
      </p:pic>
      <p:sp>
        <p:nvSpPr>
          <p:cNvPr id="2" name="Title 1"/>
          <p:cNvSpPr>
            <a:spLocks noGrp="1"/>
          </p:cNvSpPr>
          <p:nvPr>
            <p:ph type="title"/>
          </p:nvPr>
        </p:nvSpPr>
        <p:spPr/>
        <p:txBody>
          <a:bodyPr/>
          <a:lstStyle/>
          <a:p>
            <a:pPr algn="ctr"/>
            <a:r>
              <a:rPr lang="en-US" dirty="0" smtClean="0"/>
              <a:t>Basinet, Salton sea</a:t>
            </a:r>
            <a:endParaRPr lang="en-US" dirty="0"/>
          </a:p>
        </p:txBody>
      </p:sp>
    </p:spTree>
  </p:cSld>
  <p:clrMapOvr>
    <a:masterClrMapping/>
  </p:clrMapOvr>
  <p:transition>
    <p:plu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ad Trees.JPG"/>
          <p:cNvPicPr>
            <a:picLocks noGrp="1" noChangeAspect="1"/>
          </p:cNvPicPr>
          <p:nvPr>
            <p:ph idx="1"/>
          </p:nvPr>
        </p:nvPicPr>
        <p:blipFill>
          <a:blip r:embed="rId3"/>
          <a:stretch>
            <a:fillRect/>
          </a:stretch>
        </p:blipFill>
        <p:spPr>
          <a:xfrm>
            <a:off x="1752600" y="1447800"/>
            <a:ext cx="6249784" cy="4714749"/>
          </a:xfrm>
        </p:spPr>
      </p:pic>
      <p:sp>
        <p:nvSpPr>
          <p:cNvPr id="2" name="Title 1"/>
          <p:cNvSpPr>
            <a:spLocks noGrp="1"/>
          </p:cNvSpPr>
          <p:nvPr>
            <p:ph type="title"/>
          </p:nvPr>
        </p:nvSpPr>
        <p:spPr/>
        <p:txBody>
          <a:bodyPr/>
          <a:lstStyle/>
          <a:p>
            <a:pPr algn="ctr"/>
            <a:r>
              <a:rPr lang="en-US" dirty="0" smtClean="0"/>
              <a:t>Dead Trees</a:t>
            </a:r>
            <a:endParaRPr lang="en-US" dirty="0"/>
          </a:p>
        </p:txBody>
      </p:sp>
    </p:spTree>
  </p:cSld>
  <p:clrMapOvr>
    <a:masterClrMapping/>
  </p:clrMapOvr>
  <p:transition>
    <p:plu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laster man.JPG"/>
          <p:cNvPicPr>
            <a:picLocks noGrp="1" noChangeAspect="1"/>
          </p:cNvPicPr>
          <p:nvPr>
            <p:ph idx="1"/>
          </p:nvPr>
        </p:nvPicPr>
        <p:blipFill>
          <a:blip r:embed="rId3"/>
          <a:stretch>
            <a:fillRect/>
          </a:stretch>
        </p:blipFill>
        <p:spPr>
          <a:xfrm>
            <a:off x="1847850" y="1686719"/>
            <a:ext cx="5448300" cy="4114800"/>
          </a:xfrm>
        </p:spPr>
      </p:pic>
      <p:sp>
        <p:nvSpPr>
          <p:cNvPr id="2" name="Title 1"/>
          <p:cNvSpPr>
            <a:spLocks noGrp="1"/>
          </p:cNvSpPr>
          <p:nvPr>
            <p:ph type="title"/>
          </p:nvPr>
        </p:nvSpPr>
        <p:spPr/>
        <p:txBody>
          <a:bodyPr/>
          <a:lstStyle/>
          <a:p>
            <a:pPr algn="ctr"/>
            <a:r>
              <a:rPr lang="en-US" dirty="0" smtClean="0"/>
              <a:t>Plaster man</a:t>
            </a:r>
            <a:endParaRPr lang="en-US" dirty="0"/>
          </a:p>
        </p:txBody>
      </p:sp>
    </p:spTree>
  </p:cSld>
  <p:clrMapOvr>
    <a:masterClrMapping/>
  </p:clrMapOvr>
  <p:transition>
    <p:plu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onapah.JPG"/>
          <p:cNvPicPr>
            <a:picLocks noGrp="1" noChangeAspect="1"/>
          </p:cNvPicPr>
          <p:nvPr>
            <p:ph idx="1"/>
          </p:nvPr>
        </p:nvPicPr>
        <p:blipFill>
          <a:blip r:embed="rId3"/>
          <a:stretch>
            <a:fillRect/>
          </a:stretch>
        </p:blipFill>
        <p:spPr>
          <a:xfrm>
            <a:off x="1866900" y="1686719"/>
            <a:ext cx="5410200" cy="4114800"/>
          </a:xfrm>
        </p:spPr>
      </p:pic>
      <p:sp>
        <p:nvSpPr>
          <p:cNvPr id="2" name="Title 1"/>
          <p:cNvSpPr>
            <a:spLocks noGrp="1"/>
          </p:cNvSpPr>
          <p:nvPr>
            <p:ph type="title"/>
          </p:nvPr>
        </p:nvSpPr>
        <p:spPr/>
        <p:txBody>
          <a:bodyPr/>
          <a:lstStyle/>
          <a:p>
            <a:pPr algn="ctr"/>
            <a:r>
              <a:rPr lang="en-US" dirty="0" smtClean="0"/>
              <a:t>Tonopah junction, Nevada</a:t>
            </a:r>
            <a:endParaRPr lang="en-US" dirty="0"/>
          </a:p>
        </p:txBody>
      </p:sp>
    </p:spTree>
  </p:cSld>
  <p:clrMapOvr>
    <a:masterClrMapping/>
  </p:clrMapOvr>
  <p:transition>
    <p:plu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layas.JPG"/>
          <p:cNvPicPr>
            <a:picLocks noGrp="1" noChangeAspect="1"/>
          </p:cNvPicPr>
          <p:nvPr>
            <p:ph idx="1"/>
          </p:nvPr>
        </p:nvPicPr>
        <p:blipFill>
          <a:blip r:embed="rId3"/>
          <a:stretch>
            <a:fillRect/>
          </a:stretch>
        </p:blipFill>
        <p:spPr>
          <a:xfrm>
            <a:off x="457200" y="2628163"/>
            <a:ext cx="8229600" cy="2231912"/>
          </a:xfrm>
        </p:spPr>
      </p:pic>
      <p:sp>
        <p:nvSpPr>
          <p:cNvPr id="2" name="Title 1"/>
          <p:cNvSpPr>
            <a:spLocks noGrp="1"/>
          </p:cNvSpPr>
          <p:nvPr>
            <p:ph type="title"/>
          </p:nvPr>
        </p:nvSpPr>
        <p:spPr/>
        <p:txBody>
          <a:bodyPr>
            <a:normAutofit fontScale="90000"/>
          </a:bodyPr>
          <a:lstStyle/>
          <a:p>
            <a:pPr algn="ctr"/>
            <a:r>
              <a:rPr lang="en-US" dirty="0" smtClean="0"/>
              <a:t>Playas </a:t>
            </a:r>
            <a:r>
              <a:rPr lang="en-US" dirty="0" err="1" smtClean="0"/>
              <a:t>DeTijuana</a:t>
            </a:r>
            <a:r>
              <a:rPr lang="en-US" dirty="0" smtClean="0"/>
              <a:t>, San Diego, California</a:t>
            </a:r>
            <a:endParaRPr lang="en-US" dirty="0"/>
          </a:p>
        </p:txBody>
      </p:sp>
    </p:spTree>
  </p:cSld>
  <p:clrMapOvr>
    <a:masterClrMapping/>
  </p:clrMapOvr>
  <p:transition>
    <p:plu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roken homes.JPG"/>
          <p:cNvPicPr>
            <a:picLocks noGrp="1" noChangeAspect="1"/>
          </p:cNvPicPr>
          <p:nvPr>
            <p:ph idx="1"/>
          </p:nvPr>
        </p:nvPicPr>
        <p:blipFill>
          <a:blip r:embed="rId3"/>
          <a:stretch>
            <a:fillRect/>
          </a:stretch>
        </p:blipFill>
        <p:spPr>
          <a:xfrm>
            <a:off x="3057525" y="1677194"/>
            <a:ext cx="3028950" cy="4133850"/>
          </a:xfrm>
        </p:spPr>
      </p:pic>
      <p:sp>
        <p:nvSpPr>
          <p:cNvPr id="2" name="Title 1"/>
          <p:cNvSpPr>
            <a:spLocks noGrp="1"/>
          </p:cNvSpPr>
          <p:nvPr>
            <p:ph type="title"/>
          </p:nvPr>
        </p:nvSpPr>
        <p:spPr/>
        <p:txBody>
          <a:bodyPr>
            <a:normAutofit fontScale="90000"/>
          </a:bodyPr>
          <a:lstStyle/>
          <a:p>
            <a:pPr algn="ctr"/>
            <a:r>
              <a:rPr lang="en-US" dirty="0" smtClean="0"/>
              <a:t>Broken homes and shattered lives. </a:t>
            </a:r>
            <a:r>
              <a:rPr lang="en-US" baseline="0" dirty="0" err="1" smtClean="0"/>
              <a:t>Hinkley</a:t>
            </a:r>
            <a:r>
              <a:rPr lang="en-US" baseline="0" dirty="0" smtClean="0"/>
              <a:t>, California </a:t>
            </a:r>
            <a:endParaRPr lang="en-US" dirty="0"/>
          </a:p>
        </p:txBody>
      </p:sp>
    </p:spTree>
  </p:cSld>
  <p:clrMapOvr>
    <a:masterClrMapping/>
  </p:clrMapOvr>
  <p:transition>
    <p:plu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Eyes Newberry springs.JPG"/>
          <p:cNvPicPr>
            <a:picLocks noGrp="1" noChangeAspect="1"/>
          </p:cNvPicPr>
          <p:nvPr>
            <p:ph idx="1"/>
          </p:nvPr>
        </p:nvPicPr>
        <p:blipFill>
          <a:blip r:embed="rId3"/>
          <a:stretch>
            <a:fillRect/>
          </a:stretch>
        </p:blipFill>
        <p:spPr>
          <a:xfrm>
            <a:off x="1843087" y="1701006"/>
            <a:ext cx="5457825" cy="4086225"/>
          </a:xfrm>
        </p:spPr>
      </p:pic>
      <p:sp>
        <p:nvSpPr>
          <p:cNvPr id="2" name="Title 1"/>
          <p:cNvSpPr>
            <a:spLocks noGrp="1"/>
          </p:cNvSpPr>
          <p:nvPr>
            <p:ph type="title"/>
          </p:nvPr>
        </p:nvSpPr>
        <p:spPr/>
        <p:txBody>
          <a:bodyPr/>
          <a:lstStyle/>
          <a:p>
            <a:pPr algn="ctr"/>
            <a:r>
              <a:rPr lang="en-US" dirty="0" smtClean="0"/>
              <a:t>EYES</a:t>
            </a:r>
            <a:endParaRPr lang="en-US" dirty="0"/>
          </a:p>
        </p:txBody>
      </p:sp>
    </p:spTree>
  </p:cSld>
  <p:clrMapOvr>
    <a:masterClrMapping/>
  </p:clrMapOvr>
  <p:transition>
    <p:plu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ffigy.JPG"/>
          <p:cNvPicPr>
            <a:picLocks noGrp="1" noChangeAspect="1"/>
          </p:cNvPicPr>
          <p:nvPr>
            <p:ph idx="1"/>
          </p:nvPr>
        </p:nvPicPr>
        <p:blipFill>
          <a:blip r:embed="rId3"/>
          <a:stretch>
            <a:fillRect/>
          </a:stretch>
        </p:blipFill>
        <p:spPr>
          <a:xfrm>
            <a:off x="1866900" y="1696244"/>
            <a:ext cx="5410200" cy="4095750"/>
          </a:xfrm>
        </p:spPr>
      </p:pic>
      <p:sp>
        <p:nvSpPr>
          <p:cNvPr id="2" name="Title 1"/>
          <p:cNvSpPr>
            <a:spLocks noGrp="1"/>
          </p:cNvSpPr>
          <p:nvPr>
            <p:ph type="title"/>
          </p:nvPr>
        </p:nvSpPr>
        <p:spPr/>
        <p:txBody>
          <a:bodyPr/>
          <a:lstStyle/>
          <a:p>
            <a:pPr algn="ctr"/>
            <a:r>
              <a:rPr lang="en-US" dirty="0" smtClean="0"/>
              <a:t>Effigy</a:t>
            </a:r>
            <a:endParaRPr lang="en-US" dirty="0"/>
          </a:p>
        </p:txBody>
      </p:sp>
    </p:spTree>
  </p:cSld>
  <p:clrMapOvr>
    <a:masterClrMapping/>
  </p:clrMapOvr>
  <p:transition>
    <p:plu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hortgun practice.JPG"/>
          <p:cNvPicPr>
            <a:picLocks noGrp="1" noChangeAspect="1"/>
          </p:cNvPicPr>
          <p:nvPr>
            <p:ph idx="1"/>
          </p:nvPr>
        </p:nvPicPr>
        <p:blipFill>
          <a:blip r:embed="rId3"/>
          <a:stretch>
            <a:fillRect/>
          </a:stretch>
        </p:blipFill>
        <p:spPr>
          <a:xfrm>
            <a:off x="1852612" y="1696244"/>
            <a:ext cx="5438775" cy="4095750"/>
          </a:xfrm>
        </p:spPr>
      </p:pic>
      <p:sp>
        <p:nvSpPr>
          <p:cNvPr id="2" name="Title 1"/>
          <p:cNvSpPr>
            <a:spLocks noGrp="1"/>
          </p:cNvSpPr>
          <p:nvPr>
            <p:ph type="title"/>
          </p:nvPr>
        </p:nvSpPr>
        <p:spPr/>
        <p:txBody>
          <a:bodyPr>
            <a:normAutofit fontScale="90000"/>
          </a:bodyPr>
          <a:lstStyle/>
          <a:p>
            <a:r>
              <a:rPr lang="en-US" dirty="0" smtClean="0"/>
              <a:t>Shotgun Practice, “He will return”</a:t>
            </a:r>
            <a:endParaRPr lang="en-US" dirty="0"/>
          </a:p>
        </p:txBody>
      </p:sp>
    </p:spTree>
  </p:cSld>
  <p:clrMapOvr>
    <a:masterClrMapping/>
  </p:clrMapOvr>
  <p:transition>
    <p:plu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ront porch.JPG"/>
          <p:cNvPicPr>
            <a:picLocks noGrp="1" noChangeAspect="1"/>
          </p:cNvPicPr>
          <p:nvPr>
            <p:ph idx="1"/>
          </p:nvPr>
        </p:nvPicPr>
        <p:blipFill>
          <a:blip r:embed="rId3"/>
          <a:stretch>
            <a:fillRect/>
          </a:stretch>
        </p:blipFill>
        <p:spPr>
          <a:xfrm>
            <a:off x="1943100" y="1691481"/>
            <a:ext cx="5257800" cy="4105275"/>
          </a:xfrm>
        </p:spPr>
      </p:pic>
      <p:sp>
        <p:nvSpPr>
          <p:cNvPr id="2" name="Title 1"/>
          <p:cNvSpPr>
            <a:spLocks noGrp="1"/>
          </p:cNvSpPr>
          <p:nvPr>
            <p:ph type="title"/>
          </p:nvPr>
        </p:nvSpPr>
        <p:spPr/>
        <p:txBody>
          <a:bodyPr/>
          <a:lstStyle/>
          <a:p>
            <a:pPr algn="ctr"/>
            <a:r>
              <a:rPr lang="en-US" dirty="0" smtClean="0"/>
              <a:t>My Front Porch</a:t>
            </a:r>
            <a:endParaRPr lang="en-US" dirty="0"/>
          </a:p>
        </p:txBody>
      </p:sp>
    </p:spTree>
  </p:cSld>
  <p:clrMapOvr>
    <a:masterClrMapping/>
  </p:clrMapOvr>
  <p:transition>
    <p:plu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ight Scene.JPG"/>
          <p:cNvPicPr>
            <a:picLocks noGrp="1" noChangeAspect="1"/>
          </p:cNvPicPr>
          <p:nvPr>
            <p:ph idx="1"/>
          </p:nvPr>
        </p:nvPicPr>
        <p:blipFill>
          <a:blip r:embed="rId3"/>
          <a:stretch>
            <a:fillRect/>
          </a:stretch>
        </p:blipFill>
        <p:spPr>
          <a:xfrm>
            <a:off x="2495550" y="1701006"/>
            <a:ext cx="4152900" cy="4086225"/>
          </a:xfrm>
        </p:spPr>
      </p:pic>
      <p:sp>
        <p:nvSpPr>
          <p:cNvPr id="2" name="Title 1"/>
          <p:cNvSpPr>
            <a:spLocks noGrp="1"/>
          </p:cNvSpPr>
          <p:nvPr>
            <p:ph type="title"/>
          </p:nvPr>
        </p:nvSpPr>
        <p:spPr/>
        <p:txBody>
          <a:bodyPr/>
          <a:lstStyle/>
          <a:p>
            <a:pPr algn="ctr"/>
            <a:r>
              <a:rPr lang="en-US" dirty="0" smtClean="0"/>
              <a:t>Night Scene</a:t>
            </a:r>
            <a:endParaRPr lang="en-US" dirty="0"/>
          </a:p>
        </p:txBody>
      </p:sp>
    </p:spTree>
  </p:cSld>
  <p:clrMapOvr>
    <a:masterClrMapping/>
  </p:clrMapOvr>
  <p:transition>
    <p:plu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ight desert.JPG"/>
          <p:cNvPicPr>
            <a:picLocks noGrp="1" noChangeAspect="1"/>
          </p:cNvPicPr>
          <p:nvPr>
            <p:ph idx="1"/>
          </p:nvPr>
        </p:nvPicPr>
        <p:blipFill>
          <a:blip r:embed="rId3"/>
          <a:stretch>
            <a:fillRect/>
          </a:stretch>
        </p:blipFill>
        <p:spPr>
          <a:xfrm>
            <a:off x="2581275" y="1734344"/>
            <a:ext cx="3981450" cy="4019550"/>
          </a:xfrm>
        </p:spPr>
      </p:pic>
      <p:sp>
        <p:nvSpPr>
          <p:cNvPr id="2" name="Title 1"/>
          <p:cNvSpPr>
            <a:spLocks noGrp="1"/>
          </p:cNvSpPr>
          <p:nvPr>
            <p:ph type="title"/>
          </p:nvPr>
        </p:nvSpPr>
        <p:spPr/>
        <p:txBody>
          <a:bodyPr/>
          <a:lstStyle/>
          <a:p>
            <a:pPr algn="ctr"/>
            <a:r>
              <a:rPr lang="en-US" dirty="0" smtClean="0"/>
              <a:t>Night Desert</a:t>
            </a:r>
            <a:endParaRPr lang="en-US" dirty="0"/>
          </a:p>
        </p:txBody>
      </p:sp>
    </p:spTree>
  </p:cSld>
  <p:clrMapOvr>
    <a:masterClrMapping/>
  </p:clrMapOvr>
  <p:transition>
    <p:plu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gment Print.JPG"/>
          <p:cNvPicPr>
            <a:picLocks noGrp="1" noChangeAspect="1"/>
          </p:cNvPicPr>
          <p:nvPr>
            <p:ph idx="1"/>
          </p:nvPr>
        </p:nvPicPr>
        <p:blipFill>
          <a:blip r:embed="rId3"/>
          <a:stretch>
            <a:fillRect/>
          </a:stretch>
        </p:blipFill>
        <p:spPr>
          <a:xfrm>
            <a:off x="1905000" y="1667669"/>
            <a:ext cx="5334000" cy="4152900"/>
          </a:xfrm>
        </p:spPr>
      </p:pic>
      <p:sp>
        <p:nvSpPr>
          <p:cNvPr id="2" name="Title 1"/>
          <p:cNvSpPr>
            <a:spLocks noGrp="1"/>
          </p:cNvSpPr>
          <p:nvPr>
            <p:ph type="title"/>
          </p:nvPr>
        </p:nvSpPr>
        <p:spPr/>
        <p:txBody>
          <a:bodyPr/>
          <a:lstStyle/>
          <a:p>
            <a:pPr algn="ctr"/>
            <a:r>
              <a:rPr lang="en-US" dirty="0" smtClean="0"/>
              <a:t>Pigment Print</a:t>
            </a:r>
            <a:endParaRPr lang="en-US" dirty="0"/>
          </a:p>
        </p:txBody>
      </p:sp>
    </p:spTree>
  </p:cSld>
  <p:clrMapOvr>
    <a:masterClrMapping/>
  </p:clrMapOvr>
  <p:transition>
    <p:plus/>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iver.JPG"/>
          <p:cNvPicPr>
            <a:picLocks noGrp="1" noChangeAspect="1"/>
          </p:cNvPicPr>
          <p:nvPr>
            <p:ph idx="1"/>
          </p:nvPr>
        </p:nvPicPr>
        <p:blipFill>
          <a:blip r:embed="rId3"/>
          <a:stretch>
            <a:fillRect/>
          </a:stretch>
        </p:blipFill>
        <p:spPr>
          <a:xfrm>
            <a:off x="1900237" y="1686719"/>
            <a:ext cx="5343525" cy="4114800"/>
          </a:xfrm>
        </p:spPr>
      </p:pic>
      <p:sp>
        <p:nvSpPr>
          <p:cNvPr id="2" name="Title 1"/>
          <p:cNvSpPr>
            <a:spLocks noGrp="1"/>
          </p:cNvSpPr>
          <p:nvPr>
            <p:ph type="title"/>
          </p:nvPr>
        </p:nvSpPr>
        <p:spPr/>
        <p:txBody>
          <a:bodyPr/>
          <a:lstStyle/>
          <a:p>
            <a:pPr algn="ctr"/>
            <a:r>
              <a:rPr lang="en-US" dirty="0" smtClean="0"/>
              <a:t>Diver</a:t>
            </a:r>
            <a:endParaRPr lang="en-US" dirty="0"/>
          </a:p>
        </p:txBody>
      </p:sp>
    </p:spTree>
  </p:cSld>
  <p:clrMapOvr>
    <a:masterClrMapping/>
  </p:clrMapOvr>
  <p:transition>
    <p:plu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buNone/>
            </a:pPr>
            <a:r>
              <a:rPr lang="en-US" i="1" dirty="0"/>
              <a:t>Richard Misrach</a:t>
            </a:r>
            <a:r>
              <a:rPr lang="en-US" dirty="0"/>
              <a:t>. (2018). </a:t>
            </a:r>
            <a:r>
              <a:rPr lang="en-US" i="1" dirty="0"/>
              <a:t>International Center of Photography</a:t>
            </a:r>
            <a:r>
              <a:rPr lang="en-US" dirty="0"/>
              <a:t>. Retrieved 16 April 2018, from </a:t>
            </a:r>
            <a:r>
              <a:rPr lang="en-US" dirty="0">
                <a:hlinkClick r:id="rId2"/>
              </a:rPr>
              <a:t>https://</a:t>
            </a:r>
            <a:r>
              <a:rPr lang="en-US" dirty="0" smtClean="0">
                <a:hlinkClick r:id="rId2"/>
              </a:rPr>
              <a:t>www.icp.org/browse/archive/constituents/richard-misrach?all/all/all/all/0</a:t>
            </a:r>
            <a:endParaRPr lang="en-US" dirty="0" smtClean="0"/>
          </a:p>
          <a:p>
            <a:pPr>
              <a:buNone/>
            </a:pPr>
            <a:r>
              <a:rPr lang="en-US" i="1" dirty="0"/>
              <a:t>Richard Misrach - 155 Artworks, Bio &amp; Shows on Artsy</a:t>
            </a:r>
            <a:r>
              <a:rPr lang="en-US" dirty="0"/>
              <a:t>. (2018). </a:t>
            </a:r>
            <a:r>
              <a:rPr lang="en-US" i="1" dirty="0"/>
              <a:t>Artsy.net</a:t>
            </a:r>
            <a:r>
              <a:rPr lang="en-US" dirty="0"/>
              <a:t>. Retrieved 16 April 2018, from </a:t>
            </a:r>
            <a:r>
              <a:rPr lang="en-US" dirty="0">
                <a:hlinkClick r:id="rId3"/>
              </a:rPr>
              <a:t>https://</a:t>
            </a:r>
            <a:r>
              <a:rPr lang="en-US" dirty="0" smtClean="0">
                <a:hlinkClick r:id="rId3"/>
              </a:rPr>
              <a:t>www.artsy.net/artist/richard-misrach</a:t>
            </a:r>
            <a:endParaRPr lang="en-US" dirty="0" smtClean="0"/>
          </a:p>
          <a:p>
            <a:pPr>
              <a:buNone/>
            </a:pPr>
            <a:r>
              <a:rPr lang="en-US" i="1" dirty="0"/>
              <a:t>Richard Misrach | </a:t>
            </a:r>
            <a:r>
              <a:rPr lang="en-US" i="1" dirty="0" err="1"/>
              <a:t>Fraenkel</a:t>
            </a:r>
            <a:r>
              <a:rPr lang="en-US" i="1" dirty="0"/>
              <a:t> Gallery</a:t>
            </a:r>
            <a:r>
              <a:rPr lang="en-US" dirty="0"/>
              <a:t>. Retrieved from </a:t>
            </a:r>
            <a:r>
              <a:rPr lang="en-US" dirty="0">
                <a:hlinkClick r:id="rId4"/>
              </a:rPr>
              <a:t>https://</a:t>
            </a:r>
            <a:r>
              <a:rPr lang="en-US" dirty="0" smtClean="0">
                <a:hlinkClick r:id="rId4"/>
              </a:rPr>
              <a:t>fraenkelgallery.com/artists/richard-misrach</a:t>
            </a:r>
            <a:endParaRPr lang="en-US" dirty="0" smtClean="0"/>
          </a:p>
          <a:p>
            <a:pPr>
              <a:buNone/>
            </a:pPr>
            <a:endParaRPr lang="en-US" dirty="0"/>
          </a:p>
        </p:txBody>
      </p:sp>
      <p:sp>
        <p:nvSpPr>
          <p:cNvPr id="2" name="Title 1"/>
          <p:cNvSpPr>
            <a:spLocks noGrp="1"/>
          </p:cNvSpPr>
          <p:nvPr>
            <p:ph type="title"/>
          </p:nvPr>
        </p:nvSpPr>
        <p:spPr/>
        <p:txBody>
          <a:bodyPr/>
          <a:lstStyle/>
          <a:p>
            <a:r>
              <a:rPr lang="en-US" dirty="0" smtClean="0"/>
              <a:t>REFRENCES:	</a:t>
            </a:r>
            <a:endParaRPr lang="en-US" dirty="0"/>
          </a:p>
        </p:txBody>
      </p:sp>
    </p:spTree>
  </p:cSld>
  <p:clrMapOvr>
    <a:masterClrMapping/>
  </p:clrMapOvr>
  <p:transition>
    <p:plus/>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229</TotalTime>
  <Words>993</Words>
  <Application>Microsoft Office PowerPoint</Application>
  <PresentationFormat>On-screen Show (4:3)</PresentationFormat>
  <Paragraphs>77</Paragraphs>
  <Slides>22</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Lucida Sans Unicode</vt:lpstr>
      <vt:lpstr>Verdana</vt:lpstr>
      <vt:lpstr>Wingdings 2</vt:lpstr>
      <vt:lpstr>Wingdings 3</vt:lpstr>
      <vt:lpstr>Concourse</vt:lpstr>
      <vt:lpstr> Richard Misrach</vt:lpstr>
      <vt:lpstr>INTRODUCTION</vt:lpstr>
      <vt:lpstr>WORKS</vt:lpstr>
      <vt:lpstr>Oil derricks with sand </vt:lpstr>
      <vt:lpstr>American desert</vt:lpstr>
      <vt:lpstr>Major Exhibitions</vt:lpstr>
      <vt:lpstr>Computer and Chair</vt:lpstr>
      <vt:lpstr>Basinet, Salton sea</vt:lpstr>
      <vt:lpstr>Dead Trees</vt:lpstr>
      <vt:lpstr>Plaster man</vt:lpstr>
      <vt:lpstr>Tonopah junction, Nevada</vt:lpstr>
      <vt:lpstr>Playas DeTijuana, San Diego, California</vt:lpstr>
      <vt:lpstr>Broken homes and shattered lives. Hinkley, California </vt:lpstr>
      <vt:lpstr>EYES</vt:lpstr>
      <vt:lpstr>Effigy</vt:lpstr>
      <vt:lpstr>Shotgun Practice, “He will return”</vt:lpstr>
      <vt:lpstr>My Front Porch</vt:lpstr>
      <vt:lpstr>Night Scene</vt:lpstr>
      <vt:lpstr>Night Desert</vt:lpstr>
      <vt:lpstr>Pigment Print</vt:lpstr>
      <vt:lpstr>Diver</vt:lpstr>
      <vt:lpstr>REFRENCES: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Richard Misrach</dc:title>
  <dc:creator>Emmanuel</dc:creator>
  <cp:lastModifiedBy>Windows User</cp:lastModifiedBy>
  <cp:revision>31</cp:revision>
  <dcterms:created xsi:type="dcterms:W3CDTF">2018-04-16T09:35:55Z</dcterms:created>
  <dcterms:modified xsi:type="dcterms:W3CDTF">2018-04-16T14:20:57Z</dcterms:modified>
</cp:coreProperties>
</file>