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56"/>
  </p:notesMasterIdLst>
  <p:handoutMasterIdLst>
    <p:handoutMasterId r:id="rId57"/>
  </p:handoutMasterIdLst>
  <p:sldIdLst>
    <p:sldId id="513" r:id="rId5"/>
    <p:sldId id="854" r:id="rId6"/>
    <p:sldId id="855" r:id="rId7"/>
    <p:sldId id="906" r:id="rId8"/>
    <p:sldId id="857" r:id="rId9"/>
    <p:sldId id="858" r:id="rId10"/>
    <p:sldId id="907" r:id="rId11"/>
    <p:sldId id="908" r:id="rId12"/>
    <p:sldId id="861" r:id="rId13"/>
    <p:sldId id="862" r:id="rId14"/>
    <p:sldId id="909" r:id="rId15"/>
    <p:sldId id="864" r:id="rId16"/>
    <p:sldId id="865" r:id="rId17"/>
    <p:sldId id="866" r:id="rId18"/>
    <p:sldId id="867" r:id="rId19"/>
    <p:sldId id="868" r:id="rId20"/>
    <p:sldId id="869" r:id="rId21"/>
    <p:sldId id="870" r:id="rId22"/>
    <p:sldId id="871" r:id="rId23"/>
    <p:sldId id="872" r:id="rId24"/>
    <p:sldId id="873" r:id="rId25"/>
    <p:sldId id="874" r:id="rId26"/>
    <p:sldId id="875" r:id="rId27"/>
    <p:sldId id="876" r:id="rId28"/>
    <p:sldId id="877" r:id="rId29"/>
    <p:sldId id="878" r:id="rId30"/>
    <p:sldId id="879" r:id="rId31"/>
    <p:sldId id="880" r:id="rId32"/>
    <p:sldId id="881" r:id="rId33"/>
    <p:sldId id="882" r:id="rId34"/>
    <p:sldId id="883" r:id="rId35"/>
    <p:sldId id="884" r:id="rId36"/>
    <p:sldId id="885" r:id="rId37"/>
    <p:sldId id="886" r:id="rId38"/>
    <p:sldId id="887" r:id="rId39"/>
    <p:sldId id="888" r:id="rId40"/>
    <p:sldId id="889" r:id="rId41"/>
    <p:sldId id="890" r:id="rId42"/>
    <p:sldId id="891" r:id="rId43"/>
    <p:sldId id="892" r:id="rId44"/>
    <p:sldId id="893" r:id="rId45"/>
    <p:sldId id="894" r:id="rId46"/>
    <p:sldId id="895" r:id="rId47"/>
    <p:sldId id="896" r:id="rId48"/>
    <p:sldId id="897" r:id="rId49"/>
    <p:sldId id="898" r:id="rId50"/>
    <p:sldId id="899" r:id="rId51"/>
    <p:sldId id="900" r:id="rId52"/>
    <p:sldId id="901" r:id="rId53"/>
    <p:sldId id="902" r:id="rId54"/>
    <p:sldId id="355" r:id="rId55"/>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
      <p:font typeface="Verdana" panose="020B0604030504040204" pitchFamily="3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5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5" autoAdjust="0"/>
    <p:restoredTop sz="86395" autoAdjust="0"/>
  </p:normalViewPr>
  <p:slideViewPr>
    <p:cSldViewPr snapToGrid="0" snapToObjects="1">
      <p:cViewPr varScale="1">
        <p:scale>
          <a:sx n="96" d="100"/>
          <a:sy n="96" d="100"/>
        </p:scale>
        <p:origin x="1578" y="78"/>
      </p:cViewPr>
      <p:guideLst>
        <p:guide orient="horz" pos="2160"/>
        <p:guide pos="28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2" d="100"/>
        <a:sy n="102" d="100"/>
      </p:scale>
      <p:origin x="0" y="-772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6.fntdata"/><Relationship Id="rId68"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1.fntdata"/><Relationship Id="rId66"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font" Target="fonts/font4.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64" Type="http://schemas.openxmlformats.org/officeDocument/2006/relationships/font" Target="fonts/font7.fntdata"/><Relationship Id="rId69"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2.fntdata"/><Relationship Id="rId6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5.fntdata"/><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3.fntdata"/><Relationship Id="rId65"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4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3/23/2018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200" b="0" i="0" u="none" strike="noStrike" kern="1200" cap="none" dirty="0" smtClean="0">
                <a:solidFill>
                  <a:schemeClr val="dk1"/>
                </a:solidFill>
                <a:effectLst/>
                <a:latin typeface="Arial" panose="020B0604020202020204" pitchFamily="34" charset="0"/>
                <a:ea typeface="Arial"/>
                <a:cs typeface="Arial" panose="020B0604020202020204" pitchFamily="34" charset="0"/>
                <a:sym typeface="Arial"/>
              </a:rPr>
              <a:t>If this PowerPoint presentation contains mathematical equations, you may need to check that your computer has the following installed:</a:t>
            </a:r>
          </a:p>
          <a:p>
            <a:r>
              <a:rPr lang="en-US" sz="1200" b="0" i="0" u="none" strike="noStrike" kern="1200" cap="none" dirty="0" smtClean="0">
                <a:solidFill>
                  <a:schemeClr val="dk1"/>
                </a:solidFill>
                <a:effectLst/>
                <a:latin typeface="Arial" panose="020B0604020202020204" pitchFamily="34" charset="0"/>
                <a:ea typeface="Arial"/>
                <a:cs typeface="Arial" panose="020B0604020202020204" pitchFamily="34" charset="0"/>
                <a:sym typeface="Arial"/>
              </a:rPr>
              <a:t>1) MathType Plugin</a:t>
            </a:r>
          </a:p>
          <a:p>
            <a:r>
              <a:rPr lang="en-US" sz="1200" b="0" i="0" u="none" strike="noStrike" kern="1200" cap="none" dirty="0" smtClean="0">
                <a:solidFill>
                  <a:schemeClr val="dk1"/>
                </a:solidFill>
                <a:effectLst/>
                <a:latin typeface="Arial" panose="020B0604020202020204" pitchFamily="34" charset="0"/>
                <a:ea typeface="Arial"/>
                <a:cs typeface="Arial" panose="020B0604020202020204" pitchFamily="34" charset="0"/>
                <a:sym typeface="Arial"/>
              </a:rPr>
              <a:t>2) Math Player (free versions available)</a:t>
            </a:r>
          </a:p>
          <a:p>
            <a:r>
              <a:rPr lang="en-US" sz="1200" b="0" i="0" u="none" strike="noStrike" kern="1200" cap="none" dirty="0" smtClean="0">
                <a:solidFill>
                  <a:schemeClr val="dk1"/>
                </a:solidFill>
                <a:effectLst/>
                <a:latin typeface="Arial" panose="020B0604020202020204" pitchFamily="34" charset="0"/>
                <a:ea typeface="Arial"/>
                <a:cs typeface="Arial" panose="020B0604020202020204" pitchFamily="34" charset="0"/>
                <a:sym typeface="Arial"/>
              </a:rPr>
              <a:t>3) NVDA Reader (free versions available)</a:t>
            </a:r>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7675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51</a:t>
            </a:fld>
            <a:endParaRPr lang="en-US"/>
          </a:p>
        </p:txBody>
      </p:sp>
    </p:spTree>
    <p:extLst>
      <p:ext uri="{BB962C8B-B14F-4D97-AF65-F5344CB8AC3E}">
        <p14:creationId xmlns:p14="http://schemas.microsoft.com/office/powerpoint/2010/main" val="410359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Shape 26"/>
          <p:cNvSpPr txBox="1">
            <a:spLocks noGrp="1"/>
          </p:cNvSpPr>
          <p:nvPr>
            <p:ph type="body" idx="1" hasCustomPrompt="1"/>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24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Njkhn</a:t>
            </a:r>
          </a:p>
          <a:p>
            <a:pPr lvl="1"/>
            <a:r>
              <a:rPr lang="en-US" dirty="0" smtClean="0"/>
              <a:t>Kmkm</a:t>
            </a:r>
          </a:p>
          <a:p>
            <a:pPr lvl="2"/>
            <a:r>
              <a:rPr lang="en-US" dirty="0" smtClean="0"/>
              <a:t>jfgjfjhvj</a:t>
            </a:r>
          </a:p>
          <a:p>
            <a:pPr lvl="1"/>
            <a:endParaRPr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2016, 2013, 2010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3" name="Text Placeholder 2"/>
          <p:cNvSpPr>
            <a:spLocks noGrp="1"/>
          </p:cNvSpPr>
          <p:nvPr>
            <p:ph type="body" sz="quarter" idx="13" hasCustomPrompt="1"/>
          </p:nvPr>
        </p:nvSpPr>
        <p:spPr>
          <a:xfrm>
            <a:off x="1673939" y="6382336"/>
            <a:ext cx="7089775" cy="234917"/>
          </a:xfrm>
        </p:spPr>
        <p:txBody>
          <a:bodyPr/>
          <a:lstStyle>
            <a:lvl1pPr marL="0" marR="0" indent="0" algn="r" defTabSz="914400" rtl="0" eaLnBrk="1" fontAlgn="auto" latinLnBrk="0" hangingPunct="1">
              <a:lnSpc>
                <a:spcPct val="100000"/>
              </a:lnSpc>
              <a:spcBef>
                <a:spcPts val="0"/>
              </a:spcBef>
              <a:spcAft>
                <a:spcPts val="0"/>
              </a:spcAft>
              <a:buClrTx/>
              <a:buSzTx/>
              <a:buFontTx/>
              <a:buNone/>
              <a:tabLst/>
              <a:defRPr sz="1200">
                <a:latin typeface="Verdana" panose="020B0604030504040204" pitchFamily="34" charset="0"/>
                <a:ea typeface="Verdana" panose="020B0604030504040204" pitchFamily="34" charset="0"/>
                <a:cs typeface="Verdana" panose="020B060403050404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smtClean="0">
                <a:ln>
                  <a:noFill/>
                </a:ln>
                <a:solidFill>
                  <a:srgbClr val="000000"/>
                </a:solidFill>
                <a:effectLst/>
                <a:uLnTx/>
                <a:uFillTx/>
                <a:latin typeface="Verdana"/>
                <a:ea typeface="Verdana" panose="020B0604030504040204" pitchFamily="34" charset="0"/>
                <a:cs typeface="Verdana" panose="020B0604030504040204" pitchFamily="34" charset="0"/>
                <a:sym typeface="Arial"/>
              </a:rPr>
              <a:t>Copyright © 2016, 2013, 2010 Pearson Education, Inc. All Rights Reserved</a:t>
            </a:r>
            <a:endParaRPr kumimoji="0" lang="en-US" altLang="en-US" sz="1200" b="0" i="0" u="none" strike="noStrike" kern="0" cap="none" spc="0" normalizeH="0" baseline="0" noProof="0" dirty="0">
              <a:ln>
                <a:noFill/>
              </a:ln>
              <a:solidFill>
                <a:srgbClr val="000000"/>
              </a:solidFill>
              <a:effectLst/>
              <a:uLnTx/>
              <a:uFillTx/>
              <a:latin typeface="Verdana"/>
              <a:ea typeface="Verdana" panose="020B0604030504040204" pitchFamily="34" charset="0"/>
              <a:cs typeface="Verdana" panose="020B0604030504040204" pitchFamily="34" charset="0"/>
              <a:sym typeface="Arial"/>
            </a:endParaRPr>
          </a:p>
        </p:txBody>
      </p:sp>
    </p:spTree>
    <p:extLst>
      <p:ext uri="{BB962C8B-B14F-4D97-AF65-F5344CB8AC3E}">
        <p14:creationId xmlns:p14="http://schemas.microsoft.com/office/powerpoint/2010/main" val="7137380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2016, 2013, 2010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hasCustomPrompt="1"/>
          </p:nvPr>
        </p:nvSpPr>
        <p:spPr>
          <a:xfrm>
            <a:off x="457200" y="4514440"/>
            <a:ext cx="2106538" cy="262659"/>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6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r>
              <a:rPr lang="en-US" dirty="0" err="1" smtClean="0"/>
              <a:t>qw</a:t>
            </a:r>
            <a:endParaRPr dirty="0"/>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
        <p:nvSpPr>
          <p:cNvPr id="7"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2016, 2013, 2010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
        <p:nvSpPr>
          <p:cNvPr id="3" name="Content Placeholder 2"/>
          <p:cNvSpPr>
            <a:spLocks noGrp="1"/>
          </p:cNvSpPr>
          <p:nvPr>
            <p:ph sz="quarter" idx="13" hasCustomPrompt="1"/>
          </p:nvPr>
        </p:nvSpPr>
        <p:spPr>
          <a:xfrm>
            <a:off x="5059363" y="4514850"/>
            <a:ext cx="3627437" cy="261938"/>
          </a:xfrm>
        </p:spPr>
        <p:txBody>
          <a:bodyPr/>
          <a:lstStyle>
            <a:lvl1pPr>
              <a:defRPr sz="1600">
                <a:latin typeface="+mn-lt"/>
              </a:defRPr>
            </a:lvl1pPr>
          </a:lstStyle>
          <a:p>
            <a:pPr lvl="0"/>
            <a:r>
              <a:rPr lang="en-US" dirty="0" smtClean="0"/>
              <a:t>2</a:t>
            </a:r>
            <a:endParaRPr lang="en-US" dirty="0"/>
          </a:p>
        </p:txBody>
      </p:sp>
      <p:sp>
        <p:nvSpPr>
          <p:cNvPr id="5" name="Content Placeholder 4"/>
          <p:cNvSpPr>
            <a:spLocks noGrp="1"/>
          </p:cNvSpPr>
          <p:nvPr>
            <p:ph sz="quarter" idx="14" hasCustomPrompt="1"/>
          </p:nvPr>
        </p:nvSpPr>
        <p:spPr>
          <a:xfrm>
            <a:off x="454025" y="5055732"/>
            <a:ext cx="8232775" cy="234038"/>
          </a:xfrm>
        </p:spPr>
        <p:txBody>
          <a:bodyPr/>
          <a:lstStyle>
            <a:lvl1pPr>
              <a:defRPr sz="1600">
                <a:latin typeface="+mn-lt"/>
              </a:defRPr>
            </a:lvl1pPr>
          </a:lstStyle>
          <a:p>
            <a:pPr lvl="0"/>
            <a:r>
              <a:rPr lang="en-US" dirty="0" smtClean="0"/>
              <a:t>3</a:t>
            </a:r>
            <a:endParaRPr lang="en-US" dirty="0"/>
          </a:p>
        </p:txBody>
      </p:sp>
      <p:sp>
        <p:nvSpPr>
          <p:cNvPr id="8" name="Content Placeholder 7"/>
          <p:cNvSpPr>
            <a:spLocks noGrp="1"/>
          </p:cNvSpPr>
          <p:nvPr>
            <p:ph sz="quarter" idx="15"/>
          </p:nvPr>
        </p:nvSpPr>
        <p:spPr>
          <a:xfrm>
            <a:off x="457200" y="5418138"/>
            <a:ext cx="8229600" cy="265112"/>
          </a:xfrm>
        </p:spPr>
        <p:txBody>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9792178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idx="10"/>
          </p:nvPr>
        </p:nvSpPr>
        <p:spPr/>
        <p:txBody>
          <a:bodyPr/>
          <a:lstStyle/>
          <a:p>
            <a:endParaRPr lang="en-US"/>
          </a:p>
        </p:txBody>
      </p:sp>
      <p:sp>
        <p:nvSpPr>
          <p:cNvPr id="4" name="Date Placeholder 3"/>
          <p:cNvSpPr>
            <a:spLocks noGrp="1"/>
          </p:cNvSpPr>
          <p:nvPr>
            <p:ph type="dt" idx="11"/>
          </p:nvPr>
        </p:nvSpPr>
        <p:spPr/>
        <p:txBody>
          <a:bodyPr/>
          <a:lstStyle/>
          <a:p>
            <a:endParaRPr lang="en-US"/>
          </a:p>
        </p:txBody>
      </p:sp>
      <p:sp>
        <p:nvSpPr>
          <p:cNvPr id="5" name="Slide Number Placeholder 4"/>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7" name="Content Placeholder 2"/>
          <p:cNvSpPr>
            <a:spLocks noGrp="1"/>
          </p:cNvSpPr>
          <p:nvPr>
            <p:ph sz="quarter" idx="13" hasCustomPrompt="1"/>
          </p:nvPr>
        </p:nvSpPr>
        <p:spPr>
          <a:xfrm>
            <a:off x="563563" y="4897438"/>
            <a:ext cx="2179637" cy="323850"/>
          </a:xfrm>
        </p:spPr>
        <p:txBody>
          <a:bodyPr/>
          <a:lstStyle>
            <a:lvl1pPr marL="101600" indent="0">
              <a:buNone/>
              <a:defRPr>
                <a:latin typeface="+mn-lt"/>
              </a:defRPr>
            </a:lvl1pPr>
          </a:lstStyle>
          <a:p>
            <a:pPr lvl="0"/>
            <a:r>
              <a:rPr lang="en-US" dirty="0" smtClean="0"/>
              <a:t>1</a:t>
            </a:r>
            <a:endParaRPr lang="en-US" dirty="0"/>
          </a:p>
        </p:txBody>
      </p:sp>
      <p:sp>
        <p:nvSpPr>
          <p:cNvPr id="8" name="Content Placeholder 5"/>
          <p:cNvSpPr>
            <a:spLocks noGrp="1"/>
          </p:cNvSpPr>
          <p:nvPr>
            <p:ph sz="quarter" idx="14" hasCustomPrompt="1"/>
          </p:nvPr>
        </p:nvSpPr>
        <p:spPr>
          <a:xfrm>
            <a:off x="6168180" y="4897438"/>
            <a:ext cx="2179637" cy="323850"/>
          </a:xfrm>
        </p:spPr>
        <p:txBody>
          <a:bodyPr/>
          <a:lstStyle>
            <a:lvl1pPr marL="101600" indent="0">
              <a:buNone/>
              <a:defRPr>
                <a:latin typeface="+mn-lt"/>
              </a:defRPr>
            </a:lvl1pPr>
          </a:lstStyle>
          <a:p>
            <a:pPr lvl="0"/>
            <a:r>
              <a:rPr lang="en-US" dirty="0" smtClean="0"/>
              <a:t>2</a:t>
            </a:r>
            <a:endParaRPr lang="en-US" dirty="0"/>
          </a:p>
        </p:txBody>
      </p:sp>
      <p:sp>
        <p:nvSpPr>
          <p:cNvPr id="9" name="Content Placeholder 2"/>
          <p:cNvSpPr>
            <a:spLocks noGrp="1"/>
          </p:cNvSpPr>
          <p:nvPr>
            <p:ph sz="quarter" idx="15" hasCustomPrompt="1"/>
          </p:nvPr>
        </p:nvSpPr>
        <p:spPr>
          <a:xfrm>
            <a:off x="563563" y="5434399"/>
            <a:ext cx="2179637" cy="323850"/>
          </a:xfrm>
        </p:spPr>
        <p:txBody>
          <a:bodyPr/>
          <a:lstStyle>
            <a:lvl1pPr marL="101600" indent="0">
              <a:buNone/>
              <a:defRPr>
                <a:latin typeface="+mn-lt"/>
              </a:defRPr>
            </a:lvl1pPr>
          </a:lstStyle>
          <a:p>
            <a:pPr lvl="0"/>
            <a:r>
              <a:rPr lang="en-US" dirty="0" smtClean="0"/>
              <a:t>1</a:t>
            </a:r>
            <a:endParaRPr lang="en-US" dirty="0"/>
          </a:p>
        </p:txBody>
      </p:sp>
    </p:spTree>
    <p:extLst>
      <p:ext uri="{BB962C8B-B14F-4D97-AF65-F5344CB8AC3E}">
        <p14:creationId xmlns:p14="http://schemas.microsoft.com/office/powerpoint/2010/main" val="12275038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dsgfh</a:t>
            </a:r>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7">
            <a:alphaModFix/>
          </a:blip>
          <a:srcRect/>
          <a:stretch/>
        </p:blipFill>
        <p:spPr>
          <a:xfrm>
            <a:off x="443972" y="6429709"/>
            <a:ext cx="917999" cy="27991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70" r:id="rId2"/>
    <p:sldLayoutId id="2147483653" r:id="rId3"/>
    <p:sldLayoutId id="2147483671" r:id="rId4"/>
    <p:sldLayoutId id="2147483672" r:id="rId5"/>
  </p:sldLayoutIdLst>
  <mc:AlternateContent xmlns:mc="http://schemas.openxmlformats.org/markup-compatibility/2006" xmlns:p14="http://schemas.microsoft.com/office/powerpoint/2010/main">
    <mc:Choice Requires="p14">
      <p:transition p14:dur="0"/>
    </mc:Choice>
    <mc:Fallback xmlns="">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101600" marR="0" lvl="0" indent="-256032"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5.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5.xml"/><Relationship Id="rId1" Type="http://schemas.openxmlformats.org/officeDocument/2006/relationships/vmlDrawing" Target="../drawings/vmlDrawing3.vml"/><Relationship Id="rId5" Type="http://schemas.openxmlformats.org/officeDocument/2006/relationships/image" Target="../media/image7.w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5.xml"/><Relationship Id="rId1" Type="http://schemas.openxmlformats.org/officeDocument/2006/relationships/vmlDrawing" Target="../drawings/vmlDrawing4.vml"/><Relationship Id="rId5" Type="http://schemas.openxmlformats.org/officeDocument/2006/relationships/image" Target="../media/image9.w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5.xml"/><Relationship Id="rId1" Type="http://schemas.openxmlformats.org/officeDocument/2006/relationships/vmlDrawing" Target="../drawings/vmlDrawing5.vml"/><Relationship Id="rId5" Type="http://schemas.openxmlformats.org/officeDocument/2006/relationships/image" Target="../media/image12.wmf"/><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5.xml"/><Relationship Id="rId1" Type="http://schemas.openxmlformats.org/officeDocument/2006/relationships/vmlDrawing" Target="../drawings/vmlDrawing6.vml"/><Relationship Id="rId5" Type="http://schemas.openxmlformats.org/officeDocument/2006/relationships/image" Target="../media/image14.wmf"/><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5.xml"/><Relationship Id="rId1" Type="http://schemas.openxmlformats.org/officeDocument/2006/relationships/vmlDrawing" Target="../drawings/vmlDrawing7.vml"/><Relationship Id="rId5" Type="http://schemas.openxmlformats.org/officeDocument/2006/relationships/image" Target="../media/image16.wmf"/><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5.xml"/><Relationship Id="rId1" Type="http://schemas.openxmlformats.org/officeDocument/2006/relationships/vmlDrawing" Target="../drawings/vmlDrawing8.vml"/><Relationship Id="rId5" Type="http://schemas.openxmlformats.org/officeDocument/2006/relationships/image" Target="../media/image18.wmf"/><Relationship Id="rId4" Type="http://schemas.openxmlformats.org/officeDocument/2006/relationships/oleObject" Target="../embeddings/oleObject8.bin"/></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5.xml"/><Relationship Id="rId1" Type="http://schemas.openxmlformats.org/officeDocument/2006/relationships/vmlDrawing" Target="../drawings/vmlDrawing9.vml"/><Relationship Id="rId5" Type="http://schemas.openxmlformats.org/officeDocument/2006/relationships/image" Target="../media/image20.wmf"/><Relationship Id="rId4" Type="http://schemas.openxmlformats.org/officeDocument/2006/relationships/oleObject" Target="../embeddings/oleObject9.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5.xml"/><Relationship Id="rId1" Type="http://schemas.openxmlformats.org/officeDocument/2006/relationships/vmlDrawing" Target="../drawings/vmlDrawing10.vml"/><Relationship Id="rId5" Type="http://schemas.openxmlformats.org/officeDocument/2006/relationships/image" Target="../media/image22.wmf"/><Relationship Id="rId4" Type="http://schemas.openxmlformats.org/officeDocument/2006/relationships/oleObject" Target="../embeddings/oleObject10.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5.xml"/><Relationship Id="rId1" Type="http://schemas.openxmlformats.org/officeDocument/2006/relationships/vmlDrawing" Target="../drawings/vmlDrawing11.vml"/><Relationship Id="rId5" Type="http://schemas.openxmlformats.org/officeDocument/2006/relationships/image" Target="../media/image27.wmf"/><Relationship Id="rId4" Type="http://schemas.openxmlformats.org/officeDocument/2006/relationships/oleObject" Target="../embeddings/oleObject11.bin"/></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5.xml"/><Relationship Id="rId1" Type="http://schemas.openxmlformats.org/officeDocument/2006/relationships/vmlDrawing" Target="../drawings/vmlDrawing12.vml"/><Relationship Id="rId5" Type="http://schemas.openxmlformats.org/officeDocument/2006/relationships/image" Target="../media/image29.wmf"/><Relationship Id="rId4" Type="http://schemas.openxmlformats.org/officeDocument/2006/relationships/oleObject" Target="../embeddings/oleObject12.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5.xml"/><Relationship Id="rId1" Type="http://schemas.openxmlformats.org/officeDocument/2006/relationships/vmlDrawing" Target="../drawings/vmlDrawing13.vml"/><Relationship Id="rId5" Type="http://schemas.openxmlformats.org/officeDocument/2006/relationships/image" Target="../media/image31.wmf"/><Relationship Id="rId4" Type="http://schemas.openxmlformats.org/officeDocument/2006/relationships/oleObject" Target="../embeddings/oleObject13.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5.xml"/><Relationship Id="rId1" Type="http://schemas.openxmlformats.org/officeDocument/2006/relationships/vmlDrawing" Target="../drawings/vmlDrawing14.vml"/><Relationship Id="rId5" Type="http://schemas.openxmlformats.org/officeDocument/2006/relationships/image" Target="../media/image33.wmf"/><Relationship Id="rId4" Type="http://schemas.openxmlformats.org/officeDocument/2006/relationships/oleObject" Target="../embeddings/oleObject14.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5.xml"/><Relationship Id="rId1" Type="http://schemas.openxmlformats.org/officeDocument/2006/relationships/vmlDrawing" Target="../drawings/vmlDrawing15.vml"/><Relationship Id="rId5" Type="http://schemas.openxmlformats.org/officeDocument/2006/relationships/image" Target="../media/image35.wmf"/><Relationship Id="rId4" Type="http://schemas.openxmlformats.org/officeDocument/2006/relationships/oleObject" Target="../embeddings/oleObject15.bin"/></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5.xml"/><Relationship Id="rId1" Type="http://schemas.openxmlformats.org/officeDocument/2006/relationships/vmlDrawing" Target="../drawings/vmlDrawing16.vml"/><Relationship Id="rId5" Type="http://schemas.openxmlformats.org/officeDocument/2006/relationships/image" Target="../media/image37.wmf"/><Relationship Id="rId4" Type="http://schemas.openxmlformats.org/officeDocument/2006/relationships/oleObject" Target="../embeddings/oleObject16.bin"/></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5.xml"/><Relationship Id="rId1" Type="http://schemas.openxmlformats.org/officeDocument/2006/relationships/vmlDrawing" Target="../drawings/vmlDrawing17.vml"/><Relationship Id="rId5" Type="http://schemas.openxmlformats.org/officeDocument/2006/relationships/image" Target="../media/image39.wmf"/><Relationship Id="rId4" Type="http://schemas.openxmlformats.org/officeDocument/2006/relationships/oleObject" Target="../embeddings/oleObject17.bin"/></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5.xml"/><Relationship Id="rId1" Type="http://schemas.openxmlformats.org/officeDocument/2006/relationships/vmlDrawing" Target="../drawings/vmlDrawing18.vml"/><Relationship Id="rId5" Type="http://schemas.openxmlformats.org/officeDocument/2006/relationships/image" Target="../media/image41.wmf"/><Relationship Id="rId4" Type="http://schemas.openxmlformats.org/officeDocument/2006/relationships/oleObject" Target="../embeddings/oleObject18.bin"/></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5.xml"/><Relationship Id="rId1" Type="http://schemas.openxmlformats.org/officeDocument/2006/relationships/vmlDrawing" Target="../drawings/vmlDrawing19.vml"/><Relationship Id="rId5" Type="http://schemas.openxmlformats.org/officeDocument/2006/relationships/image" Target="../media/image43.wmf"/><Relationship Id="rId4" Type="http://schemas.openxmlformats.org/officeDocument/2006/relationships/oleObject" Target="../embeddings/oleObject19.bin"/></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5.xml"/><Relationship Id="rId1" Type="http://schemas.openxmlformats.org/officeDocument/2006/relationships/vmlDrawing" Target="../drawings/vmlDrawing20.vml"/><Relationship Id="rId5" Type="http://schemas.openxmlformats.org/officeDocument/2006/relationships/image" Target="../media/image45.wmf"/><Relationship Id="rId4" Type="http://schemas.openxmlformats.org/officeDocument/2006/relationships/oleObject" Target="../embeddings/oleObject20.bin"/></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5.xml"/><Relationship Id="rId1" Type="http://schemas.openxmlformats.org/officeDocument/2006/relationships/vmlDrawing" Target="../drawings/vmlDrawing21.vml"/><Relationship Id="rId5" Type="http://schemas.openxmlformats.org/officeDocument/2006/relationships/image" Target="../media/image47.wmf"/><Relationship Id="rId4" Type="http://schemas.openxmlformats.org/officeDocument/2006/relationships/oleObject" Target="../embeddings/oleObject21.bin"/></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Title 1"/>
          <p:cNvSpPr txBox="1">
            <a:spLocks noGrp="1"/>
          </p:cNvSpPr>
          <p:nvPr>
            <p:ph type="title"/>
          </p:nvPr>
        </p:nvSpPr>
        <p:spPr/>
        <p:txBody>
          <a:bodyPr anchor="b"/>
          <a:lstStyle/>
          <a:p>
            <a:pPr>
              <a:lnSpc>
                <a:spcPct val="90000"/>
              </a:lnSpc>
              <a:spcAft>
                <a:spcPts val="125"/>
              </a:spcAft>
            </a:pPr>
            <a:r>
              <a:rPr lang="en-US" altLang="en-US" dirty="0" smtClean="0">
                <a:solidFill>
                  <a:schemeClr val="tx2"/>
                </a:solidFill>
                <a:latin typeface="Times New Roman" panose="02020603050405020304" pitchFamily="18" charset="0"/>
                <a:cs typeface="Times New Roman" panose="02020603050405020304" pitchFamily="18" charset="0"/>
              </a:rPr>
              <a:t>A World of Art</a:t>
            </a:r>
            <a:endParaRPr lang="en-US" altLang="en-US" dirty="0">
              <a:solidFill>
                <a:schemeClr val="tx2"/>
              </a:solidFill>
              <a:latin typeface="Times New Roman" panose="02020603050405020304" pitchFamily="18" charset="0"/>
              <a:cs typeface="Times New Roman" panose="02020603050405020304" pitchFamily="18" charset="0"/>
            </a:endParaRPr>
          </a:p>
        </p:txBody>
      </p:sp>
      <p:sp>
        <p:nvSpPr>
          <p:cNvPr id="196" name="Text Placeholder 2"/>
          <p:cNvSpPr txBox="1">
            <a:spLocks noGrp="1"/>
          </p:cNvSpPr>
          <p:nvPr>
            <p:ph type="body" idx="1"/>
          </p:nvPr>
        </p:nvSpPr>
        <p:spPr>
          <a:xfrm>
            <a:off x="457200" y="911433"/>
            <a:ext cx="8229600" cy="478970"/>
          </a:xfrm>
        </p:spPr>
        <p:txBody>
          <a:bodyPr anchor="b"/>
          <a:lstStyle/>
          <a:p>
            <a:r>
              <a:rPr lang="en-US" dirty="0" smtClean="0">
                <a:latin typeface="+mn-lt"/>
              </a:rPr>
              <a:t>Eighth </a:t>
            </a:r>
            <a:r>
              <a:rPr lang="en-US" dirty="0">
                <a:latin typeface="+mn-lt"/>
              </a:rPr>
              <a:t>Edition</a:t>
            </a:r>
          </a:p>
        </p:txBody>
      </p:sp>
      <p:sp>
        <p:nvSpPr>
          <p:cNvPr id="198" name="Text Placeholder 3"/>
          <p:cNvSpPr txBox="1">
            <a:spLocks noGrp="1"/>
          </p:cNvSpPr>
          <p:nvPr>
            <p:ph type="body" idx="2"/>
          </p:nvPr>
        </p:nvSpPr>
        <p:spPr/>
        <p:txBody>
          <a:bodyPr/>
          <a:lstStyle/>
          <a:p>
            <a:pPr lvl="0" algn="ctr"/>
            <a:r>
              <a:rPr lang="en-US" b="1" dirty="0" smtClean="0">
                <a:latin typeface="+mn-lt"/>
                <a:sym typeface="Arial"/>
              </a:rPr>
              <a:t>Chapter </a:t>
            </a:r>
            <a:r>
              <a:rPr lang="en-US" b="1" dirty="0">
                <a:latin typeface="+mn-lt"/>
              </a:rPr>
              <a:t>3</a:t>
            </a:r>
            <a:endParaRPr lang="en-US" b="1" dirty="0">
              <a:latin typeface="+mn-lt"/>
              <a:sym typeface="Arial"/>
            </a:endParaRPr>
          </a:p>
        </p:txBody>
      </p:sp>
      <p:sp>
        <p:nvSpPr>
          <p:cNvPr id="199" name="Text Placeholder 4"/>
          <p:cNvSpPr txBox="1">
            <a:spLocks noGrp="1"/>
          </p:cNvSpPr>
          <p:nvPr>
            <p:ph type="body" idx="3"/>
          </p:nvPr>
        </p:nvSpPr>
        <p:spPr>
          <a:xfrm>
            <a:off x="5029200" y="3289851"/>
            <a:ext cx="3657600" cy="2067339"/>
          </a:xfrm>
        </p:spPr>
        <p:txBody>
          <a:bodyPr/>
          <a:lstStyle/>
          <a:p>
            <a:pPr algn="ctr"/>
            <a:r>
              <a:rPr lang="en-US" altLang="en-US" dirty="0">
                <a:latin typeface="+mn-lt"/>
              </a:rPr>
              <a:t>Line</a:t>
            </a:r>
          </a:p>
        </p:txBody>
      </p:sp>
      <p:pic>
        <p:nvPicPr>
          <p:cNvPr id="8" name="Picture 5" descr="Front Cover: A World of Art Eighth Edition by Sayr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804357"/>
            <a:ext cx="3216275" cy="41148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
        <p:nvSpPr>
          <p:cNvPr id="2" name="Text Placeholder 6"/>
          <p:cNvSpPr>
            <a:spLocks noGrp="1"/>
          </p:cNvSpPr>
          <p:nvPr>
            <p:ph type="body" sz="quarter" idx="13"/>
          </p:nvPr>
        </p:nvSpPr>
        <p:spPr/>
        <p:txBody>
          <a:bodyPr/>
          <a:lstStyle/>
          <a:p>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2016, 2013, 2010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4678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latin typeface="Times New Roman" panose="02020603050405020304" pitchFamily="18" charset="0"/>
                <a:cs typeface="Times New Roman" panose="02020603050405020304" pitchFamily="18" charset="0"/>
              </a:rPr>
              <a:t>Learning Objectives</a:t>
            </a:r>
          </a:p>
        </p:txBody>
      </p:sp>
      <p:sp>
        <p:nvSpPr>
          <p:cNvPr id="27651" name="Content Placeholder 2"/>
          <p:cNvSpPr>
            <a:spLocks noGrp="1"/>
          </p:cNvSpPr>
          <p:nvPr>
            <p:ph type="body" idx="1"/>
          </p:nvPr>
        </p:nvSpPr>
        <p:spPr/>
        <p:txBody>
          <a:bodyPr/>
          <a:lstStyle/>
          <a:p>
            <a:pPr marL="0" indent="0">
              <a:buNone/>
            </a:pPr>
            <a:r>
              <a:rPr lang="en-US" altLang="en-US" b="1" dirty="0" smtClean="0">
                <a:solidFill>
                  <a:schemeClr val="tx2"/>
                </a:solidFill>
                <a:latin typeface="+mn-lt"/>
              </a:rPr>
              <a:t>3.1</a:t>
            </a:r>
            <a:r>
              <a:rPr lang="en-US" altLang="en-US" dirty="0" smtClean="0">
                <a:latin typeface="+mn-lt"/>
              </a:rPr>
              <a:t> Distinguish among outline, contour, and implied line.</a:t>
            </a:r>
          </a:p>
          <a:p>
            <a:pPr marL="0" indent="0">
              <a:buNone/>
            </a:pPr>
            <a:r>
              <a:rPr lang="en-US" altLang="en-US" b="1" dirty="0" smtClean="0">
                <a:solidFill>
                  <a:schemeClr val="tx2"/>
                </a:solidFill>
                <a:latin typeface="+mn-lt"/>
              </a:rPr>
              <a:t>3.2</a:t>
            </a:r>
            <a:r>
              <a:rPr lang="en-US" altLang="en-US" dirty="0" smtClean="0">
                <a:latin typeface="+mn-lt"/>
              </a:rPr>
              <a:t> Describe the different qualities that lines might possess.</a:t>
            </a:r>
          </a:p>
        </p:txBody>
      </p:sp>
    </p:spTree>
    <p:extLst>
      <p:ext uri="{BB962C8B-B14F-4D97-AF65-F5344CB8AC3E}">
        <p14:creationId xmlns:p14="http://schemas.microsoft.com/office/powerpoint/2010/main" val="33330673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latin typeface="Times New Roman" panose="02020603050405020304" pitchFamily="18" charset="0"/>
                <a:cs typeface="Times New Roman" panose="02020603050405020304" pitchFamily="18" charset="0"/>
              </a:rPr>
              <a:t>Introduction</a:t>
            </a:r>
            <a:endParaRPr lang="en-US" altLang="en-US" sz="2000" b="0" dirty="0" smtClean="0">
              <a:latin typeface="Times New Roman" panose="02020603050405020304" pitchFamily="18" charset="0"/>
              <a:cs typeface="Times New Roman" panose="02020603050405020304" pitchFamily="18" charset="0"/>
            </a:endParaRPr>
          </a:p>
        </p:txBody>
      </p:sp>
      <p:sp>
        <p:nvSpPr>
          <p:cNvPr id="28675" name="Content Placeholder 2"/>
          <p:cNvSpPr>
            <a:spLocks noGrp="1"/>
          </p:cNvSpPr>
          <p:nvPr>
            <p:ph type="body" idx="1"/>
          </p:nvPr>
        </p:nvSpPr>
        <p:spPr/>
        <p:txBody>
          <a:bodyPr/>
          <a:lstStyle/>
          <a:p>
            <a:r>
              <a:rPr lang="en-US" altLang="en-US" dirty="0" smtClean="0">
                <a:latin typeface="+mn-lt"/>
              </a:rPr>
              <a:t>Line is a fundamental element of nature.</a:t>
            </a:r>
          </a:p>
          <a:p>
            <a:r>
              <a:rPr lang="en-US" altLang="en-US" dirty="0" smtClean="0">
                <a:latin typeface="+mn-lt"/>
              </a:rPr>
              <a:t>In Matthew Ritchie’s painting </a:t>
            </a:r>
            <a:r>
              <a:rPr lang="en-US" altLang="en-US" b="1" dirty="0" smtClean="0">
                <a:latin typeface="+mn-lt"/>
              </a:rPr>
              <a:t>No Sign of the World</a:t>
            </a:r>
            <a:r>
              <a:rPr lang="en-US" altLang="en-US" dirty="0" smtClean="0">
                <a:latin typeface="+mn-lt"/>
              </a:rPr>
              <a:t>, straight lines represent a direction and curved lines join things in a linking gesture.</a:t>
            </a:r>
          </a:p>
          <a:p>
            <a:pPr lvl="1"/>
            <a:r>
              <a:rPr lang="en-US" altLang="en-US" dirty="0" smtClean="0">
                <a:latin typeface="+mn-lt"/>
              </a:rPr>
              <a:t>It symbolizes a universe at the dawn of creation.</a:t>
            </a:r>
          </a:p>
        </p:txBody>
      </p:sp>
    </p:spTree>
    <p:extLst>
      <p:ext uri="{BB962C8B-B14F-4D97-AF65-F5344CB8AC3E}">
        <p14:creationId xmlns:p14="http://schemas.microsoft.com/office/powerpoint/2010/main" val="43666264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3-1 Matthew Ritchie, No Sign of the World, 2004</a:t>
            </a:r>
            <a:endParaRPr lang="en-US" altLang="en-US" dirty="0" smtClean="0">
              <a:latin typeface="Verdana" panose="020B0604030504040204" pitchFamily="34" charset="0"/>
            </a:endParaRPr>
          </a:p>
        </p:txBody>
      </p:sp>
      <p:pic>
        <p:nvPicPr>
          <p:cNvPr id="29699" name="Picture 2" descr="Jumble of straight and curved lines of multiple colors and positioned in multiple directions. The lower half of the painting, includes more lines, but they are smaller and simpler. The upper half contains fewer lines but they are larger and more complex."/>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7894" y="1798721"/>
            <a:ext cx="3128212" cy="234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3"/>
          <p:cNvSpPr>
            <a:spLocks noGrp="1"/>
          </p:cNvSpPr>
          <p:nvPr>
            <p:ph sz="quarter" idx="13"/>
          </p:nvPr>
        </p:nvSpPr>
        <p:spPr>
          <a:xfrm>
            <a:off x="563563" y="5076340"/>
            <a:ext cx="2607020" cy="323850"/>
          </a:xfrm>
        </p:spPr>
        <p:txBody>
          <a:bodyPr/>
          <a:lstStyle/>
          <a:p>
            <a:r>
              <a:rPr lang="en-US" altLang="en-US" dirty="0">
                <a:solidFill>
                  <a:schemeClr val="tx1"/>
                </a:solidFill>
              </a:rPr>
              <a:t>Oil and marker on </a:t>
            </a:r>
            <a:r>
              <a:rPr lang="en-US" altLang="en-US" dirty="0" smtClean="0">
                <a:solidFill>
                  <a:schemeClr val="tx1"/>
                </a:solidFill>
              </a:rPr>
              <a:t>canvas</a:t>
            </a:r>
            <a:endParaRPr lang="en-GB" dirty="0">
              <a:solidFill>
                <a:schemeClr val="tx1"/>
              </a:solidFill>
            </a:endParaRPr>
          </a:p>
        </p:txBody>
      </p:sp>
      <p:graphicFrame>
        <p:nvGraphicFramePr>
          <p:cNvPr id="15" name="Object 4" descr="Eight feet three inches by twelve feet ten inches."/>
          <p:cNvGraphicFramePr>
            <a:graphicFrameLocks noChangeAspect="1"/>
          </p:cNvGraphicFramePr>
          <p:nvPr>
            <p:extLst>
              <p:ext uri="{D42A27DB-BD31-4B8C-83A1-F6EECF244321}">
                <p14:modId xmlns:p14="http://schemas.microsoft.com/office/powerpoint/2010/main" val="1313446461"/>
              </p:ext>
            </p:extLst>
          </p:nvPr>
        </p:nvGraphicFramePr>
        <p:xfrm>
          <a:off x="3422472" y="5192372"/>
          <a:ext cx="1246909" cy="207818"/>
        </p:xfrm>
        <a:graphic>
          <a:graphicData uri="http://schemas.openxmlformats.org/presentationml/2006/ole">
            <mc:AlternateContent xmlns:mc="http://schemas.openxmlformats.org/markup-compatibility/2006">
              <mc:Choice xmlns:v="urn:schemas-microsoft-com:vml" Requires="v">
                <p:oleObj spid="_x0000_s4115" name="Equation" r:id="rId4" imgW="1371600" imgH="228600" progId="Equation.DSMT4">
                  <p:embed/>
                </p:oleObj>
              </mc:Choice>
              <mc:Fallback>
                <p:oleObj name="Equation" r:id="rId4" imgW="1371600" imgH="228600" progId="Equation.DSMT4">
                  <p:embed/>
                  <p:pic>
                    <p:nvPicPr>
                      <p:cNvPr id="6" name="Object 4"/>
                      <p:cNvPicPr/>
                      <p:nvPr/>
                    </p:nvPicPr>
                    <p:blipFill>
                      <a:blip r:embed="rId5"/>
                      <a:stretch>
                        <a:fillRect/>
                      </a:stretch>
                    </p:blipFill>
                    <p:spPr>
                      <a:xfrm>
                        <a:off x="3422472" y="5192372"/>
                        <a:ext cx="1246909" cy="207818"/>
                      </a:xfrm>
                      <a:prstGeom prst="rect">
                        <a:avLst/>
                      </a:prstGeom>
                    </p:spPr>
                  </p:pic>
                </p:oleObj>
              </mc:Fallback>
            </mc:AlternateContent>
          </a:graphicData>
        </a:graphic>
      </p:graphicFrame>
      <p:sp>
        <p:nvSpPr>
          <p:cNvPr id="11" name="Content Placeholder 5"/>
          <p:cNvSpPr>
            <a:spLocks noGrp="1"/>
          </p:cNvSpPr>
          <p:nvPr>
            <p:ph sz="quarter" idx="14"/>
          </p:nvPr>
        </p:nvSpPr>
        <p:spPr>
          <a:xfrm>
            <a:off x="4830418" y="5076340"/>
            <a:ext cx="3517400" cy="323850"/>
          </a:xfrm>
        </p:spPr>
        <p:txBody>
          <a:bodyPr/>
          <a:lstStyle/>
          <a:p>
            <a:r>
              <a:rPr lang="en-US" altLang="en-US" dirty="0">
                <a:solidFill>
                  <a:schemeClr val="tx1"/>
                </a:solidFill>
              </a:rPr>
              <a:t>© Matthew Ritchie, Image </a:t>
            </a:r>
            <a:r>
              <a:rPr lang="en-US" altLang="en-US" dirty="0" smtClean="0">
                <a:solidFill>
                  <a:schemeClr val="tx1"/>
                </a:solidFill>
              </a:rPr>
              <a:t>Courtesy</a:t>
            </a:r>
            <a:endParaRPr lang="en-US" dirty="0"/>
          </a:p>
        </p:txBody>
      </p:sp>
      <p:sp>
        <p:nvSpPr>
          <p:cNvPr id="12" name="Content Placeholder 6"/>
          <p:cNvSpPr>
            <a:spLocks noGrp="1"/>
          </p:cNvSpPr>
          <p:nvPr>
            <p:ph sz="quarter" idx="15"/>
          </p:nvPr>
        </p:nvSpPr>
        <p:spPr>
          <a:xfrm>
            <a:off x="563563" y="5523850"/>
            <a:ext cx="6463402" cy="323850"/>
          </a:xfrm>
        </p:spPr>
        <p:txBody>
          <a:bodyPr/>
          <a:lstStyle/>
          <a:p>
            <a:r>
              <a:rPr lang="en-US" altLang="en-US" dirty="0" smtClean="0">
                <a:solidFill>
                  <a:schemeClr val="tx1"/>
                </a:solidFill>
              </a:rPr>
              <a:t>Andrea </a:t>
            </a:r>
            <a:r>
              <a:rPr lang="en-US" altLang="en-US" dirty="0">
                <a:solidFill>
                  <a:schemeClr val="tx1"/>
                </a:solidFill>
              </a:rPr>
              <a:t>Rosen Gallery, New York</a:t>
            </a:r>
            <a:r>
              <a:rPr lang="en-US" altLang="en-US" dirty="0" smtClean="0">
                <a:solidFill>
                  <a:schemeClr val="tx1"/>
                </a:solidFill>
                <a:cs typeface="Calibri" panose="020F0502020204030204" pitchFamily="34" charset="0"/>
              </a:rPr>
              <a:t>.</a:t>
            </a:r>
            <a:endParaRPr lang="en-US" dirty="0"/>
          </a:p>
        </p:txBody>
      </p:sp>
    </p:spTree>
    <p:extLst>
      <p:ext uri="{BB962C8B-B14F-4D97-AF65-F5344CB8AC3E}">
        <p14:creationId xmlns:p14="http://schemas.microsoft.com/office/powerpoint/2010/main" val="120505468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latin typeface="Times New Roman" panose="02020603050405020304" pitchFamily="18" charset="0"/>
                <a:cs typeface="Times New Roman" panose="02020603050405020304" pitchFamily="18" charset="0"/>
              </a:rPr>
              <a:t>Varieties of Line</a:t>
            </a:r>
          </a:p>
        </p:txBody>
      </p:sp>
      <p:sp>
        <p:nvSpPr>
          <p:cNvPr id="30723" name="Content Placeholder 2"/>
          <p:cNvSpPr>
            <a:spLocks noGrp="1"/>
          </p:cNvSpPr>
          <p:nvPr>
            <p:ph type="body" idx="1"/>
          </p:nvPr>
        </p:nvSpPr>
        <p:spPr/>
        <p:txBody>
          <a:bodyPr/>
          <a:lstStyle/>
          <a:p>
            <a:r>
              <a:rPr lang="en-US" altLang="en-US" dirty="0" smtClean="0">
                <a:latin typeface="+mn-lt"/>
              </a:rPr>
              <a:t>Lines possess qualities of direction, division, thickness, and patterns of movement.</a:t>
            </a:r>
          </a:p>
          <a:p>
            <a:r>
              <a:rPr lang="en-US" altLang="en-US" dirty="0" smtClean="0">
                <a:latin typeface="+mn-lt"/>
              </a:rPr>
              <a:t>Water flows in lines along the landscape.</a:t>
            </a:r>
          </a:p>
          <a:p>
            <a:r>
              <a:rPr lang="en-US" altLang="en-US" dirty="0" smtClean="0">
                <a:latin typeface="+mn-lt"/>
              </a:rPr>
              <a:t>Lines also define the limits of land, such as national borders.</a:t>
            </a:r>
          </a:p>
        </p:txBody>
      </p:sp>
    </p:spTree>
    <p:extLst>
      <p:ext uri="{BB962C8B-B14F-4D97-AF65-F5344CB8AC3E}">
        <p14:creationId xmlns:p14="http://schemas.microsoft.com/office/powerpoint/2010/main" val="174821543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latin typeface="Times New Roman" panose="02020603050405020304" pitchFamily="18" charset="0"/>
                <a:cs typeface="Times New Roman" panose="02020603050405020304" pitchFamily="18" charset="0"/>
              </a:rPr>
              <a:t>Outline and Contour Line</a:t>
            </a:r>
            <a:endParaRPr lang="en-US" altLang="en-US" sz="2000" b="0" dirty="0" smtClean="0">
              <a:latin typeface="Times New Roman" panose="02020603050405020304" pitchFamily="18" charset="0"/>
              <a:cs typeface="Times New Roman" panose="02020603050405020304" pitchFamily="18" charset="0"/>
            </a:endParaRPr>
          </a:p>
        </p:txBody>
      </p:sp>
      <p:sp>
        <p:nvSpPr>
          <p:cNvPr id="31747" name="Content Placeholder 2"/>
          <p:cNvSpPr>
            <a:spLocks noGrp="1"/>
          </p:cNvSpPr>
          <p:nvPr>
            <p:ph type="body" idx="1"/>
          </p:nvPr>
        </p:nvSpPr>
        <p:spPr/>
        <p:txBody>
          <a:bodyPr/>
          <a:lstStyle/>
          <a:p>
            <a:r>
              <a:rPr lang="en-US" altLang="en-US" b="1" dirty="0" smtClean="0">
                <a:latin typeface="+mn-lt"/>
              </a:rPr>
              <a:t>Outline</a:t>
            </a:r>
            <a:r>
              <a:rPr lang="en-US" altLang="en-US" dirty="0" smtClean="0">
                <a:latin typeface="+mn-lt"/>
              </a:rPr>
              <a:t> indicates the shape of a two- or three-dimensional form and emphasize its flatness, as seen in Yoshitomo Nara’s </a:t>
            </a:r>
            <a:r>
              <a:rPr lang="en-US" altLang="en-US" b="1" dirty="0" smtClean="0">
                <a:latin typeface="+mn-lt"/>
              </a:rPr>
              <a:t>Dead Flower</a:t>
            </a:r>
            <a:r>
              <a:rPr lang="en-US" altLang="en-US" dirty="0" smtClean="0">
                <a:latin typeface="+mn-lt"/>
              </a:rPr>
              <a:t>.</a:t>
            </a:r>
          </a:p>
          <a:p>
            <a:r>
              <a:rPr lang="en-US" altLang="en-US" b="1" dirty="0" smtClean="0">
                <a:latin typeface="+mn-lt"/>
              </a:rPr>
              <a:t>Contour </a:t>
            </a:r>
            <a:r>
              <a:rPr lang="en-US" altLang="en-US" dirty="0" smtClean="0">
                <a:latin typeface="+mn-lt"/>
              </a:rPr>
              <a:t>lines, however, form the edge of a three-dimensional shape and suggest volume, recession, or projection in space.</a:t>
            </a:r>
          </a:p>
          <a:p>
            <a:pPr lvl="1"/>
            <a:r>
              <a:rPr lang="en-US" altLang="en-US" b="1" dirty="0" smtClean="0">
                <a:latin typeface="+mn-lt"/>
              </a:rPr>
              <a:t>Brier</a:t>
            </a:r>
            <a:r>
              <a:rPr lang="en-US" altLang="en-US" dirty="0" smtClean="0">
                <a:latin typeface="+mn-lt"/>
              </a:rPr>
              <a:t> creates the illusion of leaves.</a:t>
            </a:r>
            <a:endParaRPr lang="en-US" altLang="en-US" b="1" i="1" dirty="0" smtClean="0">
              <a:latin typeface="+mn-lt"/>
            </a:endParaRPr>
          </a:p>
        </p:txBody>
      </p:sp>
    </p:spTree>
    <p:extLst>
      <p:ext uri="{BB962C8B-B14F-4D97-AF65-F5344CB8AC3E}">
        <p14:creationId xmlns:p14="http://schemas.microsoft.com/office/powerpoint/2010/main" val="291211393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3-2 Yoshitomo Nara, Dead Flower, 1994</a:t>
            </a:r>
            <a:endParaRPr lang="en-US" altLang="en-US" dirty="0" smtClean="0">
              <a:latin typeface="Verdana" panose="020B0604030504040204" pitchFamily="34" charset="0"/>
            </a:endParaRPr>
          </a:p>
        </p:txBody>
      </p:sp>
      <p:pic>
        <p:nvPicPr>
          <p:cNvPr id="32771" name="Picture 2" descr="Woman with a serrated knife in one hand stands in front of a hanging, illuminated light bulb and a flower that lies on the ground severed from its still planted stem. Red drops fall from her mouth and knife. Text on the back of her shirt reads, Fuck you."/>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1484" y="1620979"/>
            <a:ext cx="3441033" cy="258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3"/>
          <p:cNvSpPr>
            <a:spLocks noGrp="1"/>
          </p:cNvSpPr>
          <p:nvPr>
            <p:ph sz="quarter" idx="13"/>
          </p:nvPr>
        </p:nvSpPr>
        <p:spPr>
          <a:xfrm>
            <a:off x="563563" y="5016706"/>
            <a:ext cx="2179637" cy="323850"/>
          </a:xfrm>
        </p:spPr>
        <p:txBody>
          <a:bodyPr/>
          <a:lstStyle/>
          <a:p>
            <a:r>
              <a:rPr lang="en-US" altLang="en-US" dirty="0">
                <a:solidFill>
                  <a:schemeClr val="tx1"/>
                </a:solidFill>
              </a:rPr>
              <a:t>Acrylic on cotton</a:t>
            </a:r>
            <a:endParaRPr lang="en-US" dirty="0"/>
          </a:p>
        </p:txBody>
      </p:sp>
      <p:graphicFrame>
        <p:nvGraphicFramePr>
          <p:cNvPr id="14" name="Object 4" descr="Thirty nine and one fourth by thirty nine and one fourth inches."/>
          <p:cNvGraphicFramePr>
            <a:graphicFrameLocks noChangeAspect="1"/>
          </p:cNvGraphicFramePr>
          <p:nvPr>
            <p:extLst>
              <p:ext uri="{D42A27DB-BD31-4B8C-83A1-F6EECF244321}">
                <p14:modId xmlns:p14="http://schemas.microsoft.com/office/powerpoint/2010/main" val="1809979068"/>
              </p:ext>
            </p:extLst>
          </p:nvPr>
        </p:nvGraphicFramePr>
        <p:xfrm>
          <a:off x="2677690" y="5133541"/>
          <a:ext cx="1778000" cy="215900"/>
        </p:xfrm>
        <a:graphic>
          <a:graphicData uri="http://schemas.openxmlformats.org/presentationml/2006/ole">
            <mc:AlternateContent xmlns:mc="http://schemas.openxmlformats.org/markup-compatibility/2006">
              <mc:Choice xmlns:v="urn:schemas-microsoft-com:vml" Requires="v">
                <p:oleObj spid="_x0000_s5139" name="Equation" r:id="rId4" imgW="1777680" imgH="215640" progId="Equation.DSMT4">
                  <p:embed/>
                </p:oleObj>
              </mc:Choice>
              <mc:Fallback>
                <p:oleObj name="Equation" r:id="rId4" imgW="1777680" imgH="215640" progId="Equation.DSMT4">
                  <p:embed/>
                  <p:pic>
                    <p:nvPicPr>
                      <p:cNvPr id="8" name="Object 4"/>
                      <p:cNvPicPr/>
                      <p:nvPr/>
                    </p:nvPicPr>
                    <p:blipFill>
                      <a:blip r:embed="rId5"/>
                      <a:stretch>
                        <a:fillRect/>
                      </a:stretch>
                    </p:blipFill>
                    <p:spPr>
                      <a:xfrm>
                        <a:off x="2677690" y="5133541"/>
                        <a:ext cx="1778000" cy="215900"/>
                      </a:xfrm>
                      <a:prstGeom prst="rect">
                        <a:avLst/>
                      </a:prstGeom>
                    </p:spPr>
                  </p:pic>
                </p:oleObj>
              </mc:Fallback>
            </mc:AlternateContent>
          </a:graphicData>
        </a:graphic>
      </p:graphicFrame>
      <p:sp>
        <p:nvSpPr>
          <p:cNvPr id="10" name="Content Placeholder 5"/>
          <p:cNvSpPr>
            <a:spLocks noGrp="1"/>
          </p:cNvSpPr>
          <p:nvPr>
            <p:ph sz="quarter" idx="14"/>
          </p:nvPr>
        </p:nvSpPr>
        <p:spPr>
          <a:xfrm>
            <a:off x="4533900" y="5016706"/>
            <a:ext cx="3813917" cy="323850"/>
          </a:xfrm>
        </p:spPr>
        <p:txBody>
          <a:bodyPr/>
          <a:lstStyle/>
          <a:p>
            <a:r>
              <a:rPr lang="en-US" altLang="en-US" dirty="0">
                <a:solidFill>
                  <a:schemeClr val="tx1"/>
                </a:solidFill>
              </a:rPr>
              <a:t>© Yoshitomo Nara, courtesy of </a:t>
            </a:r>
            <a:r>
              <a:rPr lang="en-US" altLang="en-US" dirty="0" smtClean="0">
                <a:solidFill>
                  <a:schemeClr val="tx1"/>
                </a:solidFill>
              </a:rPr>
              <a:t>Pace</a:t>
            </a:r>
            <a:endParaRPr lang="en-US" dirty="0"/>
          </a:p>
        </p:txBody>
      </p:sp>
      <p:sp>
        <p:nvSpPr>
          <p:cNvPr id="11" name="Content Placeholder 6"/>
          <p:cNvSpPr>
            <a:spLocks noGrp="1"/>
          </p:cNvSpPr>
          <p:nvPr>
            <p:ph sz="quarter" idx="15"/>
          </p:nvPr>
        </p:nvSpPr>
        <p:spPr>
          <a:xfrm>
            <a:off x="563563" y="5434399"/>
            <a:ext cx="7784254" cy="323850"/>
          </a:xfrm>
        </p:spPr>
        <p:txBody>
          <a:bodyPr/>
          <a:lstStyle/>
          <a:p>
            <a:r>
              <a:rPr lang="en-US" altLang="en-US" dirty="0">
                <a:solidFill>
                  <a:schemeClr val="tx1"/>
                </a:solidFill>
              </a:rPr>
              <a:t>Gallery</a:t>
            </a:r>
            <a:r>
              <a:rPr lang="en-US" altLang="en-US" dirty="0" smtClean="0">
                <a:solidFill>
                  <a:schemeClr val="tx1"/>
                </a:solidFill>
                <a:cs typeface="Calibri" panose="020F0502020204030204" pitchFamily="34" charset="0"/>
              </a:rPr>
              <a:t>. </a:t>
            </a:r>
            <a:r>
              <a:rPr lang="en-US" altLang="en-US" dirty="0">
                <a:solidFill>
                  <a:schemeClr val="tx1"/>
                </a:solidFill>
              </a:rPr>
              <a:t>Photograph courtesy of the artist</a:t>
            </a:r>
            <a:r>
              <a:rPr lang="en-US" altLang="en-US"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6891651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3-3 Ellsworth Kelly, Brier, 1961</a:t>
            </a:r>
            <a:endParaRPr lang="en-US" altLang="en-US" dirty="0" smtClean="0">
              <a:latin typeface="Verdana" panose="020B0604030504040204" pitchFamily="34" charset="0"/>
            </a:endParaRPr>
          </a:p>
        </p:txBody>
      </p:sp>
      <p:pic>
        <p:nvPicPr>
          <p:cNvPr id="33795" name="Picture 2" descr="Outline in the shape of a long branch or vine lined by large rounded leave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3383" y="1702362"/>
            <a:ext cx="3441033" cy="258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3"/>
          <p:cNvSpPr>
            <a:spLocks noGrp="1"/>
          </p:cNvSpPr>
          <p:nvPr>
            <p:ph sz="quarter" idx="13"/>
          </p:nvPr>
        </p:nvSpPr>
        <p:spPr>
          <a:xfrm>
            <a:off x="563563" y="4897438"/>
            <a:ext cx="2676594" cy="323850"/>
          </a:xfrm>
        </p:spPr>
        <p:txBody>
          <a:bodyPr/>
          <a:lstStyle/>
          <a:p>
            <a:r>
              <a:rPr lang="en-US" altLang="en-US" dirty="0">
                <a:solidFill>
                  <a:schemeClr val="tx1"/>
                </a:solidFill>
              </a:rPr>
              <a:t>Black ink on wove paper</a:t>
            </a:r>
            <a:r>
              <a:rPr lang="en-US" altLang="en-US" dirty="0" smtClean="0">
                <a:solidFill>
                  <a:schemeClr val="tx1"/>
                </a:solidFill>
              </a:rPr>
              <a:t>,</a:t>
            </a:r>
            <a:endParaRPr lang="en-US" dirty="0"/>
          </a:p>
        </p:txBody>
      </p:sp>
      <p:graphicFrame>
        <p:nvGraphicFramePr>
          <p:cNvPr id="14" name="Object 4" descr="Twenty two and half by twenty eight and half inches."/>
          <p:cNvGraphicFramePr>
            <a:graphicFrameLocks noChangeAspect="1"/>
          </p:cNvGraphicFramePr>
          <p:nvPr>
            <p:extLst>
              <p:ext uri="{D42A27DB-BD31-4B8C-83A1-F6EECF244321}">
                <p14:modId xmlns:p14="http://schemas.microsoft.com/office/powerpoint/2010/main" val="3486145329"/>
              </p:ext>
            </p:extLst>
          </p:nvPr>
        </p:nvGraphicFramePr>
        <p:xfrm>
          <a:off x="3240157" y="5016617"/>
          <a:ext cx="1790700" cy="215900"/>
        </p:xfrm>
        <a:graphic>
          <a:graphicData uri="http://schemas.openxmlformats.org/presentationml/2006/ole">
            <mc:AlternateContent xmlns:mc="http://schemas.openxmlformats.org/markup-compatibility/2006">
              <mc:Choice xmlns:v="urn:schemas-microsoft-com:vml" Requires="v">
                <p:oleObj spid="_x0000_s6162" name="Equation" r:id="rId4" imgW="1790640" imgH="215640" progId="Equation.DSMT4">
                  <p:embed/>
                </p:oleObj>
              </mc:Choice>
              <mc:Fallback>
                <p:oleObj name="Equation" r:id="rId4" imgW="1790640" imgH="215640" progId="Equation.DSMT4">
                  <p:embed/>
                  <p:pic>
                    <p:nvPicPr>
                      <p:cNvPr id="8" name="Object 4"/>
                      <p:cNvPicPr/>
                      <p:nvPr/>
                    </p:nvPicPr>
                    <p:blipFill>
                      <a:blip r:embed="rId5"/>
                      <a:stretch>
                        <a:fillRect/>
                      </a:stretch>
                    </p:blipFill>
                    <p:spPr>
                      <a:xfrm>
                        <a:off x="3240157" y="5016617"/>
                        <a:ext cx="1790700" cy="215900"/>
                      </a:xfrm>
                      <a:prstGeom prst="rect">
                        <a:avLst/>
                      </a:prstGeom>
                    </p:spPr>
                  </p:pic>
                </p:oleObj>
              </mc:Fallback>
            </mc:AlternateContent>
          </a:graphicData>
        </a:graphic>
      </p:graphicFrame>
      <p:sp>
        <p:nvSpPr>
          <p:cNvPr id="10" name="Content Placeholder 5"/>
          <p:cNvSpPr>
            <a:spLocks noGrp="1"/>
          </p:cNvSpPr>
          <p:nvPr>
            <p:ph sz="quarter" idx="14"/>
          </p:nvPr>
        </p:nvSpPr>
        <p:spPr>
          <a:xfrm>
            <a:off x="5118654" y="4908667"/>
            <a:ext cx="3189408" cy="323850"/>
          </a:xfrm>
        </p:spPr>
        <p:txBody>
          <a:bodyPr/>
          <a:lstStyle/>
          <a:p>
            <a:r>
              <a:rPr lang="en-US" altLang="en-US" dirty="0">
                <a:solidFill>
                  <a:schemeClr val="tx1"/>
                </a:solidFill>
              </a:rPr>
              <a:t>Wadsworth Atheneum </a:t>
            </a:r>
            <a:r>
              <a:rPr lang="en-US" altLang="en-US" dirty="0" smtClean="0">
                <a:solidFill>
                  <a:schemeClr val="tx1"/>
                </a:solidFill>
              </a:rPr>
              <a:t>Museum</a:t>
            </a:r>
            <a:endParaRPr lang="en-US" dirty="0"/>
          </a:p>
        </p:txBody>
      </p:sp>
      <p:sp>
        <p:nvSpPr>
          <p:cNvPr id="11" name="Content Placeholder 6"/>
          <p:cNvSpPr>
            <a:spLocks noGrp="1"/>
          </p:cNvSpPr>
          <p:nvPr>
            <p:ph sz="quarter" idx="15"/>
          </p:nvPr>
        </p:nvSpPr>
        <p:spPr>
          <a:xfrm>
            <a:off x="563563" y="5232517"/>
            <a:ext cx="7913464" cy="688105"/>
          </a:xfrm>
        </p:spPr>
        <p:txBody>
          <a:bodyPr/>
          <a:lstStyle/>
          <a:p>
            <a:r>
              <a:rPr lang="en-US" altLang="en-US" dirty="0">
                <a:solidFill>
                  <a:schemeClr val="tx1"/>
                </a:solidFill>
              </a:rPr>
              <a:t>of Art, C</a:t>
            </a:r>
            <a:r>
              <a:rPr lang="en-US" altLang="en-US" sz="100" dirty="0">
                <a:solidFill>
                  <a:schemeClr val="tx1"/>
                </a:solidFill>
              </a:rPr>
              <a:t> </a:t>
            </a:r>
            <a:r>
              <a:rPr lang="en-US" altLang="en-US" dirty="0">
                <a:solidFill>
                  <a:schemeClr val="tx1"/>
                </a:solidFill>
              </a:rPr>
              <a:t>T</a:t>
            </a:r>
            <a:r>
              <a:rPr lang="en-US" altLang="en-US" dirty="0"/>
              <a:t> </a:t>
            </a:r>
            <a:r>
              <a:rPr lang="en-US" altLang="en-US" dirty="0">
                <a:solidFill>
                  <a:schemeClr val="tx1"/>
                </a:solidFill>
              </a:rPr>
              <a:t>Gift of Mr. Samuel Wagstaff in memory of Elva McCormick, 1980.7. © Ellsworth Kelly, all rights </a:t>
            </a:r>
            <a:r>
              <a:rPr lang="en-US" altLang="en-US" dirty="0" smtClean="0">
                <a:solidFill>
                  <a:schemeClr val="tx1"/>
                </a:solidFill>
              </a:rPr>
              <a:t>reserved</a:t>
            </a:r>
            <a:endParaRPr lang="en-US" dirty="0"/>
          </a:p>
        </p:txBody>
      </p:sp>
    </p:spTree>
    <p:extLst>
      <p:ext uri="{BB962C8B-B14F-4D97-AF65-F5344CB8AC3E}">
        <p14:creationId xmlns:p14="http://schemas.microsoft.com/office/powerpoint/2010/main" val="342179866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latin typeface="Times New Roman" panose="02020603050405020304" pitchFamily="18" charset="0"/>
                <a:cs typeface="Times New Roman" panose="02020603050405020304" pitchFamily="18" charset="0"/>
              </a:rPr>
              <a:t>Implied Line </a:t>
            </a:r>
            <a:r>
              <a:rPr lang="en-US" altLang="en-US" sz="2000" b="0" dirty="0" smtClean="0">
                <a:latin typeface="Times New Roman" panose="02020603050405020304" pitchFamily="18" charset="0"/>
                <a:cs typeface="Times New Roman" panose="02020603050405020304" pitchFamily="18" charset="0"/>
              </a:rPr>
              <a:t>(1 of </a:t>
            </a:r>
            <a:r>
              <a:rPr lang="en-US" altLang="en-US" sz="2000" b="0" dirty="0">
                <a:latin typeface="Times New Roman" panose="02020603050405020304" pitchFamily="18" charset="0"/>
                <a:cs typeface="Times New Roman" panose="02020603050405020304" pitchFamily="18" charset="0"/>
              </a:rPr>
              <a:t>2</a:t>
            </a:r>
            <a:r>
              <a:rPr lang="en-US" altLang="en-US" sz="2000" b="0" dirty="0" smtClean="0">
                <a:latin typeface="Times New Roman" panose="02020603050405020304" pitchFamily="18" charset="0"/>
                <a:cs typeface="Times New Roman" panose="02020603050405020304" pitchFamily="18" charset="0"/>
              </a:rPr>
              <a:t>)</a:t>
            </a:r>
          </a:p>
        </p:txBody>
      </p:sp>
      <p:sp>
        <p:nvSpPr>
          <p:cNvPr id="34819" name="Content Placeholder 2"/>
          <p:cNvSpPr>
            <a:spLocks noGrp="1"/>
          </p:cNvSpPr>
          <p:nvPr>
            <p:ph type="body" idx="1"/>
          </p:nvPr>
        </p:nvSpPr>
        <p:spPr/>
        <p:txBody>
          <a:bodyPr/>
          <a:lstStyle/>
          <a:p>
            <a:r>
              <a:rPr lang="en-US" altLang="en-US" dirty="0" smtClean="0">
                <a:latin typeface="+mn-lt"/>
              </a:rPr>
              <a:t>A line is </a:t>
            </a:r>
            <a:r>
              <a:rPr lang="en-US" altLang="en-US" b="1" dirty="0" smtClean="0">
                <a:latin typeface="+mn-lt"/>
              </a:rPr>
              <a:t>implied </a:t>
            </a:r>
            <a:r>
              <a:rPr lang="en-US" altLang="en-US" dirty="0" smtClean="0">
                <a:latin typeface="+mn-lt"/>
              </a:rPr>
              <a:t>when no continuous mark connects one point to another, but the connection is visually suggested.</a:t>
            </a:r>
          </a:p>
          <a:p>
            <a:r>
              <a:rPr lang="en-US" altLang="en-US" dirty="0" smtClean="0">
                <a:latin typeface="+mn-lt"/>
              </a:rPr>
              <a:t>Line of sight, the direction in which figures are looking, serves an important compositional function.</a:t>
            </a:r>
          </a:p>
        </p:txBody>
      </p:sp>
    </p:spTree>
    <p:extLst>
      <p:ext uri="{BB962C8B-B14F-4D97-AF65-F5344CB8AC3E}">
        <p14:creationId xmlns:p14="http://schemas.microsoft.com/office/powerpoint/2010/main" val="260982375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Implied Line </a:t>
            </a:r>
            <a:r>
              <a:rPr lang="en-US" altLang="en-US" sz="2000" b="0" dirty="0" smtClean="0">
                <a:latin typeface="Times New Roman" panose="02020603050405020304" pitchFamily="18" charset="0"/>
                <a:cs typeface="Times New Roman" panose="02020603050405020304" pitchFamily="18" charset="0"/>
              </a:rPr>
              <a:t>(2 </a:t>
            </a:r>
            <a:r>
              <a:rPr lang="en-US" altLang="en-US" sz="2000" b="0" dirty="0">
                <a:latin typeface="Times New Roman" panose="02020603050405020304" pitchFamily="18" charset="0"/>
                <a:cs typeface="Times New Roman" panose="02020603050405020304" pitchFamily="18" charset="0"/>
              </a:rPr>
              <a:t>of </a:t>
            </a:r>
            <a:r>
              <a:rPr lang="en-US" altLang="en-US" sz="2000" b="0" dirty="0" smtClean="0">
                <a:latin typeface="Times New Roman" panose="02020603050405020304" pitchFamily="18" charset="0"/>
                <a:cs typeface="Times New Roman" panose="02020603050405020304" pitchFamily="18" charset="0"/>
              </a:rPr>
              <a:t>2)</a:t>
            </a:r>
            <a:endParaRPr lang="en-US" altLang="en-US" sz="2800" dirty="0" smtClean="0">
              <a:effectLst>
                <a:outerShdw blurRad="38100" dist="38100" dir="2700000" algn="tl">
                  <a:srgbClr val="000000"/>
                </a:outerShdw>
              </a:effectLst>
              <a:latin typeface="Verdana" panose="020B0604030504040204" pitchFamily="34" charset="0"/>
            </a:endParaRPr>
          </a:p>
        </p:txBody>
      </p:sp>
      <p:sp>
        <p:nvSpPr>
          <p:cNvPr id="35843" name="Content Placeholder 2"/>
          <p:cNvSpPr>
            <a:spLocks noGrp="1"/>
          </p:cNvSpPr>
          <p:nvPr>
            <p:ph type="body" idx="1"/>
          </p:nvPr>
        </p:nvSpPr>
        <p:spPr/>
        <p:txBody>
          <a:bodyPr/>
          <a:lstStyle/>
          <a:p>
            <a:r>
              <a:rPr lang="en-US" altLang="en-US" b="1" dirty="0" smtClean="0">
                <a:latin typeface="+mn-lt"/>
              </a:rPr>
              <a:t>Assumption and Consecration of the Virgin </a:t>
            </a:r>
            <a:r>
              <a:rPr lang="en-US" altLang="en-US" dirty="0" smtClean="0">
                <a:latin typeface="+mn-lt"/>
              </a:rPr>
              <a:t>by Titian features three horizontal areas tied together with interlocking, symmetrical implied triangles.</a:t>
            </a:r>
          </a:p>
          <a:p>
            <a:r>
              <a:rPr lang="en-US" altLang="en-US" dirty="0" smtClean="0">
                <a:latin typeface="+mn-lt"/>
              </a:rPr>
              <a:t>Chéri Samba’s </a:t>
            </a:r>
            <a:r>
              <a:rPr lang="en-US" altLang="en-US" b="1" dirty="0" smtClean="0">
                <a:latin typeface="+mn-lt"/>
              </a:rPr>
              <a:t>Cavalry</a:t>
            </a:r>
            <a:r>
              <a:rPr lang="en-US" altLang="en-US" dirty="0" smtClean="0">
                <a:latin typeface="+mn-lt"/>
              </a:rPr>
              <a:t> casts the subject of the artist in the role of a martyr; soldiers’ whips are winding up for an impending strike.</a:t>
            </a:r>
          </a:p>
        </p:txBody>
      </p:sp>
    </p:spTree>
    <p:extLst>
      <p:ext uri="{BB962C8B-B14F-4D97-AF65-F5344CB8AC3E}">
        <p14:creationId xmlns:p14="http://schemas.microsoft.com/office/powerpoint/2010/main" val="151361498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3-4 Titian, Assumption and Consecration of the Virgin, </a:t>
            </a:r>
            <a:r>
              <a:rPr lang="en-GB" altLang="en-US" dirty="0" smtClean="0">
                <a:latin typeface="Times New Roman" panose="02020603050405020304" pitchFamily="18" charset="0"/>
                <a:cs typeface="Times New Roman" panose="02020603050405020304" pitchFamily="18" charset="0"/>
              </a:rPr>
              <a:t>C</a:t>
            </a:r>
            <a:r>
              <a:rPr lang="en-GB" altLang="en-US" sz="100" dirty="0" smtClean="0">
                <a:latin typeface="Times New Roman" panose="02020603050405020304" pitchFamily="18" charset="0"/>
                <a:cs typeface="Times New Roman" panose="02020603050405020304" pitchFamily="18" charset="0"/>
              </a:rPr>
              <a:t> </a:t>
            </a:r>
            <a:r>
              <a:rPr lang="en-GB" altLang="en-US" dirty="0" smtClean="0">
                <a:latin typeface="Times New Roman" panose="02020603050405020304" pitchFamily="18" charset="0"/>
                <a:cs typeface="Times New Roman" panose="02020603050405020304" pitchFamily="18" charset="0"/>
              </a:rPr>
              <a:t>a</a:t>
            </a:r>
            <a:r>
              <a:rPr lang="en-GB" altLang="en-US" dirty="0">
                <a:latin typeface="Times New Roman" panose="02020603050405020304" pitchFamily="18" charset="0"/>
                <a:cs typeface="Times New Roman" panose="02020603050405020304" pitchFamily="18" charset="0"/>
              </a:rPr>
              <a:t>,</a:t>
            </a:r>
            <a:r>
              <a:rPr lang="en-GB" altLang="en-US" dirty="0" smtClean="0">
                <a:latin typeface="Times New Roman" panose="02020603050405020304" pitchFamily="18" charset="0"/>
                <a:cs typeface="Times New Roman" panose="02020603050405020304" pitchFamily="18" charset="0"/>
              </a:rPr>
              <a:t> 1516-18</a:t>
            </a:r>
            <a:endParaRPr lang="en-US" altLang="en-US" dirty="0" smtClean="0">
              <a:latin typeface="Verdana" panose="020B0604030504040204" pitchFamily="34" charset="0"/>
            </a:endParaRPr>
          </a:p>
        </p:txBody>
      </p:sp>
      <p:pic>
        <p:nvPicPr>
          <p:cNvPr id="36867" name="Picture 2" descr="Painting inside an arched panel. At the top of the painting, a man with a long beard emerges from light that streams through the clouds. Winged angels flank him on both sides. In the center of the painting, a woman stands on a cloud with her hands raised. Large groups of winged children surround her on both sides.  At the bottom of the painting, a crowd of bearded men stand on the ground, looking up toward the woman on the clou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50086" y="2396724"/>
            <a:ext cx="2843829" cy="2132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4" y="5016707"/>
            <a:ext cx="1483898" cy="323850"/>
          </a:xfrm>
        </p:spPr>
        <p:txBody>
          <a:bodyPr/>
          <a:lstStyle/>
          <a:p>
            <a:r>
              <a:rPr lang="en-US" altLang="en-US" dirty="0">
                <a:solidFill>
                  <a:schemeClr val="tx1"/>
                </a:solidFill>
              </a:rPr>
              <a:t>Oil on wood,</a:t>
            </a:r>
            <a:endParaRPr lang="en-US" dirty="0"/>
          </a:p>
        </p:txBody>
      </p:sp>
      <p:graphicFrame>
        <p:nvGraphicFramePr>
          <p:cNvPr id="6" name="Object 4" descr="Twenty two feet six inches by eleven feet ten inches."/>
          <p:cNvGraphicFramePr>
            <a:graphicFrameLocks noChangeAspect="1"/>
          </p:cNvGraphicFramePr>
          <p:nvPr>
            <p:extLst>
              <p:ext uri="{D42A27DB-BD31-4B8C-83A1-F6EECF244321}">
                <p14:modId xmlns:p14="http://schemas.microsoft.com/office/powerpoint/2010/main" val="3728071169"/>
              </p:ext>
            </p:extLst>
          </p:nvPr>
        </p:nvGraphicFramePr>
        <p:xfrm>
          <a:off x="2158862" y="5119121"/>
          <a:ext cx="1466850" cy="223520"/>
        </p:xfrm>
        <a:graphic>
          <a:graphicData uri="http://schemas.openxmlformats.org/presentationml/2006/ole">
            <mc:AlternateContent xmlns:mc="http://schemas.openxmlformats.org/markup-compatibility/2006">
              <mc:Choice xmlns:v="urn:schemas-microsoft-com:vml" Requires="v">
                <p:oleObj spid="_x0000_s7186" name="Equation" r:id="rId4" imgW="1333440" imgH="203040" progId="Equation.DSMT4">
                  <p:embed/>
                </p:oleObj>
              </mc:Choice>
              <mc:Fallback>
                <p:oleObj name="Equation" r:id="rId4" imgW="1333440" imgH="203040" progId="Equation.DSMT4">
                  <p:embed/>
                  <p:pic>
                    <p:nvPicPr>
                      <p:cNvPr id="0" name=""/>
                      <p:cNvPicPr/>
                      <p:nvPr/>
                    </p:nvPicPr>
                    <p:blipFill>
                      <a:blip r:embed="rId5"/>
                      <a:stretch>
                        <a:fillRect/>
                      </a:stretch>
                    </p:blipFill>
                    <p:spPr>
                      <a:xfrm>
                        <a:off x="2158862" y="5119121"/>
                        <a:ext cx="1466850" cy="223520"/>
                      </a:xfrm>
                      <a:prstGeom prst="rect">
                        <a:avLst/>
                      </a:prstGeom>
                    </p:spPr>
                  </p:pic>
                </p:oleObj>
              </mc:Fallback>
            </mc:AlternateContent>
          </a:graphicData>
        </a:graphic>
      </p:graphicFrame>
      <p:sp>
        <p:nvSpPr>
          <p:cNvPr id="4" name="Content Placeholder 5"/>
          <p:cNvSpPr>
            <a:spLocks noGrp="1"/>
          </p:cNvSpPr>
          <p:nvPr>
            <p:ph sz="quarter" idx="14"/>
          </p:nvPr>
        </p:nvSpPr>
        <p:spPr>
          <a:xfrm>
            <a:off x="3737113" y="5016707"/>
            <a:ext cx="4610704" cy="323850"/>
          </a:xfrm>
        </p:spPr>
        <p:txBody>
          <a:bodyPr/>
          <a:lstStyle/>
          <a:p>
            <a:r>
              <a:rPr lang="en-US" altLang="en-US" dirty="0">
                <a:solidFill>
                  <a:schemeClr val="tx1"/>
                </a:solidFill>
              </a:rPr>
              <a:t>Santa Maria Gloriosa dei Frari, Venice. © 2015.</a:t>
            </a:r>
            <a:endParaRPr lang="en-US" dirty="0"/>
          </a:p>
        </p:txBody>
      </p:sp>
      <p:sp>
        <p:nvSpPr>
          <p:cNvPr id="5" name="Content Placeholder 6"/>
          <p:cNvSpPr>
            <a:spLocks noGrp="1"/>
          </p:cNvSpPr>
          <p:nvPr>
            <p:ph sz="quarter" idx="15"/>
          </p:nvPr>
        </p:nvSpPr>
        <p:spPr>
          <a:xfrm>
            <a:off x="563563" y="5434399"/>
            <a:ext cx="7675976" cy="323850"/>
          </a:xfrm>
        </p:spPr>
        <p:txBody>
          <a:bodyPr/>
          <a:lstStyle/>
          <a:p>
            <a:r>
              <a:rPr lang="en-US" altLang="en-US" dirty="0">
                <a:solidFill>
                  <a:schemeClr val="tx1"/>
                </a:solidFill>
              </a:rPr>
              <a:t>P</a:t>
            </a:r>
            <a:r>
              <a:rPr lang="en-US" altLang="en-US" dirty="0" smtClean="0">
                <a:solidFill>
                  <a:schemeClr val="tx1"/>
                </a:solidFill>
              </a:rPr>
              <a:t>hoto </a:t>
            </a:r>
            <a:r>
              <a:rPr lang="en-US" altLang="en-US" dirty="0">
                <a:solidFill>
                  <a:schemeClr val="tx1"/>
                </a:solidFill>
              </a:rPr>
              <a:t>Scala, Florence</a:t>
            </a:r>
            <a:r>
              <a:rPr lang="en-US" altLang="en-US" dirty="0" smtClean="0">
                <a:solidFill>
                  <a:schemeClr val="tx1"/>
                </a:solidFill>
                <a:cs typeface="Calibri" panose="020F0502020204030204" pitchFamily="34" charset="0"/>
              </a:rPr>
              <a:t>.</a:t>
            </a:r>
            <a:endParaRPr lang="en-GB" dirty="0">
              <a:solidFill>
                <a:schemeClr val="tx1"/>
              </a:solidFill>
            </a:endParaRPr>
          </a:p>
        </p:txBody>
      </p:sp>
    </p:spTree>
    <p:extLst>
      <p:ext uri="{BB962C8B-B14F-4D97-AF65-F5344CB8AC3E}">
        <p14:creationId xmlns:p14="http://schemas.microsoft.com/office/powerpoint/2010/main" val="196974944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sz="2800" dirty="0" smtClean="0">
                <a:latin typeface="Times New Roman" panose="02020603050405020304" pitchFamily="18" charset="0"/>
                <a:cs typeface="Times New Roman" panose="02020603050405020304" pitchFamily="18" charset="0"/>
              </a:rPr>
              <a:t>Figure </a:t>
            </a:r>
            <a:r>
              <a:rPr lang="en-GB" altLang="en-US" sz="2800" dirty="0">
                <a:latin typeface="Times New Roman" panose="02020603050405020304" pitchFamily="18" charset="0"/>
                <a:cs typeface="Times New Roman" panose="02020603050405020304" pitchFamily="18" charset="0"/>
              </a:rPr>
              <a:t>3-5 Line analysis of Titian, Assumption and Consecration of the Virgin, </a:t>
            </a:r>
            <a:r>
              <a:rPr lang="en-GB" altLang="en-US" sz="2800" dirty="0" smtClean="0">
                <a:latin typeface="Times New Roman" panose="02020603050405020304" pitchFamily="18" charset="0"/>
                <a:cs typeface="Times New Roman" panose="02020603050405020304" pitchFamily="18" charset="0"/>
              </a:rPr>
              <a:t>C</a:t>
            </a:r>
            <a:r>
              <a:rPr lang="en-GB" altLang="en-US" sz="100" dirty="0" smtClean="0">
                <a:latin typeface="Times New Roman" panose="02020603050405020304" pitchFamily="18" charset="0"/>
                <a:cs typeface="Times New Roman" panose="02020603050405020304" pitchFamily="18" charset="0"/>
              </a:rPr>
              <a:t> </a:t>
            </a:r>
            <a:r>
              <a:rPr lang="en-GB" altLang="en-US" sz="2800" dirty="0" smtClean="0">
                <a:latin typeface="Times New Roman" panose="02020603050405020304" pitchFamily="18" charset="0"/>
                <a:cs typeface="Times New Roman" panose="02020603050405020304" pitchFamily="18" charset="0"/>
              </a:rPr>
              <a:t>a</a:t>
            </a:r>
            <a:r>
              <a:rPr lang="en-GB" altLang="en-US" sz="2800" dirty="0">
                <a:latin typeface="Times New Roman" panose="02020603050405020304" pitchFamily="18" charset="0"/>
                <a:cs typeface="Times New Roman" panose="02020603050405020304" pitchFamily="18" charset="0"/>
              </a:rPr>
              <a:t>,</a:t>
            </a:r>
            <a:r>
              <a:rPr lang="en-GB" altLang="en-US" sz="2800" dirty="0" smtClean="0">
                <a:latin typeface="Times New Roman" panose="02020603050405020304" pitchFamily="18" charset="0"/>
                <a:cs typeface="Times New Roman" panose="02020603050405020304" pitchFamily="18" charset="0"/>
              </a:rPr>
              <a:t> 1516-18</a:t>
            </a:r>
            <a:endParaRPr lang="en-US" altLang="en-US" sz="2800" dirty="0" smtClean="0">
              <a:latin typeface="Verdana" panose="020B0604030504040204" pitchFamily="34" charset="0"/>
            </a:endParaRPr>
          </a:p>
        </p:txBody>
      </p:sp>
      <p:pic>
        <p:nvPicPr>
          <p:cNvPr id="37891" name="Picture 2" descr="The painting inside the arched panel from the previous slide, now with 2 dashed horizontal lines and 2 solid line triangles superimposed over the image. The topmost dashed line extends across the painting near the base of the arch, just underneath the man emerging from the clouds. The topmost triangle is roughly equilateral and extends from its peak at the top of the man’s head downward just past the dashed line. The bottommost dashed line extends across the painting near the lower edge of the cloud on which the woman stands. The bottom most triangle is a vertical isosceles triangle and from its peak at the upper dashed line down both sides of the woman’s torso to the horizon line below the clou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07894" y="2274317"/>
            <a:ext cx="3128212" cy="234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p:txBody>
          <a:bodyPr/>
          <a:lstStyle/>
          <a:p>
            <a:r>
              <a:rPr lang="en-US" altLang="en-US" sz="1600" dirty="0" smtClean="0">
                <a:solidFill>
                  <a:schemeClr val="tx1"/>
                </a:solidFill>
                <a:latin typeface="+mn-lt"/>
              </a:rPr>
              <a:t>© </a:t>
            </a:r>
            <a:r>
              <a:rPr lang="en-US" altLang="en-US" sz="1600" dirty="0">
                <a:solidFill>
                  <a:schemeClr val="tx1"/>
                </a:solidFill>
                <a:latin typeface="+mn-lt"/>
              </a:rPr>
              <a:t>2015. Photo Scala, Florence</a:t>
            </a:r>
            <a:r>
              <a:rPr lang="en-US" altLang="en-US" sz="1600" dirty="0" smtClean="0">
                <a:solidFill>
                  <a:schemeClr val="tx1"/>
                </a:solidFill>
                <a:latin typeface="+mn-lt"/>
              </a:rPr>
              <a:t>.</a:t>
            </a:r>
            <a:endParaRPr lang="en-GB" sz="1600" dirty="0">
              <a:solidFill>
                <a:schemeClr val="tx1"/>
              </a:solidFill>
              <a:latin typeface="+mn-lt"/>
            </a:endParaRPr>
          </a:p>
        </p:txBody>
      </p:sp>
    </p:spTree>
    <p:extLst>
      <p:ext uri="{BB962C8B-B14F-4D97-AF65-F5344CB8AC3E}">
        <p14:creationId xmlns:p14="http://schemas.microsoft.com/office/powerpoint/2010/main" val="128847200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US" altLang="en-US" dirty="0" smtClean="0">
                <a:latin typeface="Times New Roman" panose="02020603050405020304" pitchFamily="18" charset="0"/>
                <a:cs typeface="Times New Roman" panose="02020603050405020304" pitchFamily="18" charset="0"/>
              </a:rPr>
              <a:t>Figure 3-6 </a:t>
            </a:r>
            <a:r>
              <a:rPr lang="en-US" altLang="en-US" dirty="0">
                <a:latin typeface="Times New Roman" panose="02020603050405020304" pitchFamily="18" charset="0"/>
                <a:cs typeface="Times New Roman" panose="02020603050405020304" pitchFamily="18" charset="0"/>
              </a:rPr>
              <a:t>Chéri Samba, Calvary, 1992</a:t>
            </a:r>
            <a:endParaRPr lang="en-US" altLang="en-US" dirty="0" smtClean="0">
              <a:latin typeface="Verdana" panose="020B0604030504040204" pitchFamily="34" charset="0"/>
            </a:endParaRPr>
          </a:p>
        </p:txBody>
      </p:sp>
      <p:pic>
        <p:nvPicPr>
          <p:cNvPr id="38915" name="Picture 2" descr="Painting of a man lying face down outside a building as 2 helmeted soldiers whip him. The soldier on the left has his back to the viewer. On the back of his shirt is a cross and text in French. The soldier on the right faces the viewer’s left and holds one of the lying man’s shoes under his arm. A third soldier holds the man on the ground by 1 foo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7894" y="1861785"/>
            <a:ext cx="3128212" cy="234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5016706"/>
            <a:ext cx="1970915" cy="323850"/>
          </a:xfrm>
        </p:spPr>
        <p:txBody>
          <a:bodyPr/>
          <a:lstStyle/>
          <a:p>
            <a:r>
              <a:rPr lang="en-US" altLang="en-US" dirty="0">
                <a:solidFill>
                  <a:schemeClr val="tx1"/>
                </a:solidFill>
              </a:rPr>
              <a:t>Acrylic on canvas,</a:t>
            </a:r>
            <a:endParaRPr lang="en-US" dirty="0"/>
          </a:p>
        </p:txBody>
      </p:sp>
      <p:graphicFrame>
        <p:nvGraphicFramePr>
          <p:cNvPr id="6" name="Object 4" descr="Thirty five by fourty five and five eighth inches."/>
          <p:cNvGraphicFramePr>
            <a:graphicFrameLocks noChangeAspect="1"/>
          </p:cNvGraphicFramePr>
          <p:nvPr>
            <p:extLst>
              <p:ext uri="{D42A27DB-BD31-4B8C-83A1-F6EECF244321}">
                <p14:modId xmlns:p14="http://schemas.microsoft.com/office/powerpoint/2010/main" val="3971300716"/>
              </p:ext>
            </p:extLst>
          </p:nvPr>
        </p:nvGraphicFramePr>
        <p:xfrm>
          <a:off x="2806700" y="5148814"/>
          <a:ext cx="1308100" cy="215900"/>
        </p:xfrm>
        <a:graphic>
          <a:graphicData uri="http://schemas.openxmlformats.org/presentationml/2006/ole">
            <mc:AlternateContent xmlns:mc="http://schemas.openxmlformats.org/markup-compatibility/2006">
              <mc:Choice xmlns:v="urn:schemas-microsoft-com:vml" Requires="v">
                <p:oleObj spid="_x0000_s8210" name="Equation" r:id="rId4" imgW="1307880" imgH="215640" progId="Equation.DSMT4">
                  <p:embed/>
                </p:oleObj>
              </mc:Choice>
              <mc:Fallback>
                <p:oleObj name="Equation" r:id="rId4" imgW="1307880" imgH="215640" progId="Equation.DSMT4">
                  <p:embed/>
                  <p:pic>
                    <p:nvPicPr>
                      <p:cNvPr id="0" name=""/>
                      <p:cNvPicPr/>
                      <p:nvPr/>
                    </p:nvPicPr>
                    <p:blipFill>
                      <a:blip r:embed="rId5"/>
                      <a:stretch>
                        <a:fillRect/>
                      </a:stretch>
                    </p:blipFill>
                    <p:spPr>
                      <a:xfrm>
                        <a:off x="2806700" y="5148814"/>
                        <a:ext cx="1308100" cy="215900"/>
                      </a:xfrm>
                      <a:prstGeom prst="rect">
                        <a:avLst/>
                      </a:prstGeom>
                    </p:spPr>
                  </p:pic>
                </p:oleObj>
              </mc:Fallback>
            </mc:AlternateContent>
          </a:graphicData>
        </a:graphic>
      </p:graphicFrame>
      <p:sp>
        <p:nvSpPr>
          <p:cNvPr id="4" name="Content Placeholder 5"/>
          <p:cNvSpPr>
            <a:spLocks noGrp="1"/>
          </p:cNvSpPr>
          <p:nvPr>
            <p:ph sz="quarter" idx="14"/>
          </p:nvPr>
        </p:nvSpPr>
        <p:spPr>
          <a:xfrm>
            <a:off x="4387022" y="5016706"/>
            <a:ext cx="3960795" cy="323850"/>
          </a:xfrm>
        </p:spPr>
        <p:txBody>
          <a:bodyPr/>
          <a:lstStyle/>
          <a:p>
            <a:r>
              <a:rPr lang="en-US" altLang="en-US" dirty="0">
                <a:solidFill>
                  <a:schemeClr val="tx1"/>
                </a:solidFill>
              </a:rPr>
              <a:t>Photo courtesy of Annina Nosei Gallery,</a:t>
            </a:r>
            <a:endParaRPr lang="en-US" dirty="0"/>
          </a:p>
        </p:txBody>
      </p:sp>
      <p:sp>
        <p:nvSpPr>
          <p:cNvPr id="5" name="Content Placeholder 6"/>
          <p:cNvSpPr>
            <a:spLocks noGrp="1"/>
          </p:cNvSpPr>
          <p:nvPr>
            <p:ph sz="quarter" idx="15"/>
          </p:nvPr>
        </p:nvSpPr>
        <p:spPr>
          <a:xfrm>
            <a:off x="563563" y="5434399"/>
            <a:ext cx="7784254" cy="323850"/>
          </a:xfrm>
        </p:spPr>
        <p:txBody>
          <a:bodyPr/>
          <a:lstStyle/>
          <a:p>
            <a:r>
              <a:rPr lang="en-US" altLang="en-US" dirty="0" smtClean="0">
                <a:solidFill>
                  <a:schemeClr val="tx1"/>
                </a:solidFill>
              </a:rPr>
              <a:t>New </a:t>
            </a:r>
            <a:r>
              <a:rPr lang="en-US" altLang="en-US" dirty="0">
                <a:solidFill>
                  <a:schemeClr val="tx1"/>
                </a:solidFill>
              </a:rPr>
              <a:t>York. © Chéri Samba</a:t>
            </a:r>
            <a:r>
              <a:rPr lang="en-US" altLang="en-US" dirty="0" smtClean="0">
                <a:solidFill>
                  <a:schemeClr val="tx1"/>
                </a:solidFill>
                <a:cs typeface="Calibri" panose="020F0502020204030204" pitchFamily="34" charset="0"/>
              </a:rPr>
              <a:t>.</a:t>
            </a:r>
            <a:endParaRPr lang="en-GB" dirty="0">
              <a:solidFill>
                <a:schemeClr val="tx1"/>
              </a:solidFill>
            </a:endParaRPr>
          </a:p>
        </p:txBody>
      </p:sp>
    </p:spTree>
    <p:extLst>
      <p:ext uri="{BB962C8B-B14F-4D97-AF65-F5344CB8AC3E}">
        <p14:creationId xmlns:p14="http://schemas.microsoft.com/office/powerpoint/2010/main" val="83928028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latin typeface="Times New Roman" panose="02020603050405020304" pitchFamily="18" charset="0"/>
                <a:cs typeface="Times New Roman" panose="02020603050405020304" pitchFamily="18" charset="0"/>
              </a:rPr>
              <a:t>Qualities of Line</a:t>
            </a:r>
            <a:endParaRPr lang="en-US" altLang="en-US" sz="2000" b="0" dirty="0" smtClean="0">
              <a:latin typeface="Times New Roman" panose="02020603050405020304" pitchFamily="18" charset="0"/>
              <a:cs typeface="Times New Roman" panose="02020603050405020304" pitchFamily="18" charset="0"/>
            </a:endParaRPr>
          </a:p>
        </p:txBody>
      </p:sp>
      <p:sp>
        <p:nvSpPr>
          <p:cNvPr id="39939" name="Content Placeholder 2"/>
          <p:cNvSpPr>
            <a:spLocks noGrp="1"/>
          </p:cNvSpPr>
          <p:nvPr>
            <p:ph type="body" idx="1"/>
          </p:nvPr>
        </p:nvSpPr>
        <p:spPr/>
        <p:txBody>
          <a:bodyPr/>
          <a:lstStyle/>
          <a:p>
            <a:r>
              <a:rPr lang="en-US" altLang="en-US" dirty="0" smtClean="0">
                <a:latin typeface="+mn-lt"/>
              </a:rPr>
              <a:t>Rembrandt van Rijn employs expressive force with lines in </a:t>
            </a:r>
            <a:r>
              <a:rPr lang="en-US" altLang="en-US" b="1" dirty="0" smtClean="0">
                <a:latin typeface="+mn-lt"/>
              </a:rPr>
              <a:t>The Three Crosses</a:t>
            </a:r>
            <a:r>
              <a:rPr lang="en-US" altLang="en-US" dirty="0" smtClean="0">
                <a:latin typeface="+mn-lt"/>
              </a:rPr>
              <a:t>.</a:t>
            </a:r>
          </a:p>
          <a:p>
            <a:pPr lvl="1"/>
            <a:r>
              <a:rPr lang="en-US" altLang="en-US" dirty="0" smtClean="0">
                <a:latin typeface="+mn-lt"/>
              </a:rPr>
              <a:t>The source of divine light is absent of line and lines become denser the farther they appear from it.</a:t>
            </a:r>
          </a:p>
          <a:p>
            <a:pPr lvl="1"/>
            <a:r>
              <a:rPr lang="en-US" altLang="en-US" dirty="0" smtClean="0">
                <a:latin typeface="+mn-lt"/>
              </a:rPr>
              <a:t>Darkness shrouds the area around Christ and fills the moment with emotion.</a:t>
            </a:r>
          </a:p>
        </p:txBody>
      </p:sp>
    </p:spTree>
    <p:extLst>
      <p:ext uri="{BB962C8B-B14F-4D97-AF65-F5344CB8AC3E}">
        <p14:creationId xmlns:p14="http://schemas.microsoft.com/office/powerpoint/2010/main" val="121132713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3-7 Rembrandt </a:t>
            </a:r>
            <a:r>
              <a:rPr lang="en-GB" altLang="en-US" dirty="0" smtClean="0">
                <a:latin typeface="Times New Roman" panose="02020603050405020304" pitchFamily="18" charset="0"/>
                <a:cs typeface="Times New Roman" panose="02020603050405020304" pitchFamily="18" charset="0"/>
              </a:rPr>
              <a:t>Van </a:t>
            </a:r>
            <a:r>
              <a:rPr lang="en-GB" altLang="en-US" dirty="0">
                <a:latin typeface="Times New Roman" panose="02020603050405020304" pitchFamily="18" charset="0"/>
                <a:cs typeface="Times New Roman" panose="02020603050405020304" pitchFamily="18" charset="0"/>
              </a:rPr>
              <a:t>Rijn, The Three Crosses, 1653</a:t>
            </a:r>
            <a:endParaRPr lang="en-US" altLang="en-US" dirty="0" smtClean="0">
              <a:latin typeface="Verdana" panose="020B0604030504040204" pitchFamily="34" charset="0"/>
            </a:endParaRPr>
          </a:p>
        </p:txBody>
      </p:sp>
      <p:pic>
        <p:nvPicPr>
          <p:cNvPr id="40963" name="Picture 2" descr="Drawing of Christ on the cross, with another man on a cross on either side of him. The 3 crosses are surrounded by people and horses. A light from above beams down in a triangular formation, washing out the details of most of the people and objects in its path. Further away from the light, the people and objects gain increasing depth and shad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50086" y="2331038"/>
            <a:ext cx="2843829" cy="2132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4897438"/>
            <a:ext cx="1145967" cy="323850"/>
          </a:xfrm>
        </p:spPr>
        <p:txBody>
          <a:bodyPr/>
          <a:lstStyle/>
          <a:p>
            <a:r>
              <a:rPr lang="en-US" altLang="en-US" dirty="0">
                <a:solidFill>
                  <a:schemeClr val="tx1"/>
                </a:solidFill>
              </a:rPr>
              <a:t>Etching.</a:t>
            </a:r>
            <a:endParaRPr lang="en-US" dirty="0"/>
          </a:p>
        </p:txBody>
      </p:sp>
      <p:graphicFrame>
        <p:nvGraphicFramePr>
          <p:cNvPr id="6" name="Object 4" descr="Fifteen and one fourth by seventeen and three fourth inches."/>
          <p:cNvGraphicFramePr>
            <a:graphicFrameLocks noChangeAspect="1"/>
          </p:cNvGraphicFramePr>
          <p:nvPr>
            <p:extLst>
              <p:ext uri="{D42A27DB-BD31-4B8C-83A1-F6EECF244321}">
                <p14:modId xmlns:p14="http://schemas.microsoft.com/office/powerpoint/2010/main" val="3698955458"/>
              </p:ext>
            </p:extLst>
          </p:nvPr>
        </p:nvGraphicFramePr>
        <p:xfrm>
          <a:off x="1849782" y="4994593"/>
          <a:ext cx="1955800" cy="237490"/>
        </p:xfrm>
        <a:graphic>
          <a:graphicData uri="http://schemas.openxmlformats.org/presentationml/2006/ole">
            <mc:AlternateContent xmlns:mc="http://schemas.openxmlformats.org/markup-compatibility/2006">
              <mc:Choice xmlns:v="urn:schemas-microsoft-com:vml" Requires="v">
                <p:oleObj spid="_x0000_s9234" name="Equation" r:id="rId4" imgW="1777680" imgH="215640" progId="Equation.DSMT4">
                  <p:embed/>
                </p:oleObj>
              </mc:Choice>
              <mc:Fallback>
                <p:oleObj name="Equation" r:id="rId4" imgW="1777680" imgH="215640" progId="Equation.DSMT4">
                  <p:embed/>
                  <p:pic>
                    <p:nvPicPr>
                      <p:cNvPr id="0" name=""/>
                      <p:cNvPicPr/>
                      <p:nvPr/>
                    </p:nvPicPr>
                    <p:blipFill>
                      <a:blip r:embed="rId5"/>
                      <a:stretch>
                        <a:fillRect/>
                      </a:stretch>
                    </p:blipFill>
                    <p:spPr>
                      <a:xfrm>
                        <a:off x="1849782" y="4994593"/>
                        <a:ext cx="1955800" cy="237490"/>
                      </a:xfrm>
                      <a:prstGeom prst="rect">
                        <a:avLst/>
                      </a:prstGeom>
                    </p:spPr>
                  </p:pic>
                </p:oleObj>
              </mc:Fallback>
            </mc:AlternateContent>
          </a:graphicData>
        </a:graphic>
      </p:graphicFrame>
      <p:sp>
        <p:nvSpPr>
          <p:cNvPr id="4" name="Content Placeholder 5"/>
          <p:cNvSpPr>
            <a:spLocks noGrp="1"/>
          </p:cNvSpPr>
          <p:nvPr>
            <p:ph sz="quarter" idx="14"/>
          </p:nvPr>
        </p:nvSpPr>
        <p:spPr>
          <a:xfrm>
            <a:off x="4104861" y="4897438"/>
            <a:ext cx="4242956" cy="323850"/>
          </a:xfrm>
        </p:spPr>
        <p:txBody>
          <a:bodyPr/>
          <a:lstStyle/>
          <a:p>
            <a:r>
              <a:rPr lang="en-US" altLang="en-US" dirty="0">
                <a:solidFill>
                  <a:schemeClr val="tx1"/>
                </a:solidFill>
              </a:rPr>
              <a:t>1842,0806.139. © The Trustees of </a:t>
            </a:r>
            <a:r>
              <a:rPr lang="en-US" altLang="en-US" dirty="0" smtClean="0">
                <a:solidFill>
                  <a:schemeClr val="tx1"/>
                </a:solidFill>
              </a:rPr>
              <a:t>the</a:t>
            </a:r>
            <a:endParaRPr lang="en-US" dirty="0"/>
          </a:p>
        </p:txBody>
      </p:sp>
      <p:sp>
        <p:nvSpPr>
          <p:cNvPr id="5" name="Content Placeholder 6"/>
          <p:cNvSpPr>
            <a:spLocks noGrp="1"/>
          </p:cNvSpPr>
          <p:nvPr>
            <p:ph sz="quarter" idx="15"/>
          </p:nvPr>
        </p:nvSpPr>
        <p:spPr>
          <a:xfrm>
            <a:off x="563563" y="5434399"/>
            <a:ext cx="4117767" cy="323850"/>
          </a:xfrm>
        </p:spPr>
        <p:txBody>
          <a:bodyPr/>
          <a:lstStyle/>
          <a:p>
            <a:r>
              <a:rPr lang="en-US" altLang="en-US" dirty="0">
                <a:solidFill>
                  <a:schemeClr val="tx1"/>
                </a:solidFill>
              </a:rPr>
              <a:t>British </a:t>
            </a:r>
            <a:r>
              <a:rPr lang="en-US" altLang="en-US" dirty="0" smtClean="0">
                <a:solidFill>
                  <a:schemeClr val="tx1"/>
                </a:solidFill>
              </a:rPr>
              <a:t>Museum</a:t>
            </a:r>
            <a:endParaRPr lang="en-US" dirty="0"/>
          </a:p>
        </p:txBody>
      </p:sp>
    </p:spTree>
    <p:extLst>
      <p:ext uri="{BB962C8B-B14F-4D97-AF65-F5344CB8AC3E}">
        <p14:creationId xmlns:p14="http://schemas.microsoft.com/office/powerpoint/2010/main" val="137465109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latin typeface="Times New Roman" panose="02020603050405020304" pitchFamily="18" charset="0"/>
                <a:cs typeface="Times New Roman" panose="02020603050405020304" pitchFamily="18" charset="0"/>
              </a:rPr>
              <a:t>Expressive Qualities of Line </a:t>
            </a:r>
            <a:r>
              <a:rPr lang="en-US" altLang="en-US" sz="2000" b="0" dirty="0" smtClean="0">
                <a:latin typeface="Times New Roman" panose="02020603050405020304" pitchFamily="18" charset="0"/>
                <a:cs typeface="Times New Roman" panose="02020603050405020304" pitchFamily="18" charset="0"/>
              </a:rPr>
              <a:t>(1 of </a:t>
            </a:r>
            <a:r>
              <a:rPr lang="en-US" altLang="en-US" sz="2000" b="0" dirty="0">
                <a:latin typeface="Times New Roman" panose="02020603050405020304" pitchFamily="18" charset="0"/>
                <a:cs typeface="Times New Roman" panose="02020603050405020304" pitchFamily="18" charset="0"/>
              </a:rPr>
              <a:t>6</a:t>
            </a:r>
            <a:r>
              <a:rPr lang="en-US" altLang="en-US" sz="2000" b="0" dirty="0" smtClean="0">
                <a:latin typeface="Times New Roman" panose="02020603050405020304" pitchFamily="18" charset="0"/>
                <a:cs typeface="Times New Roman" panose="02020603050405020304" pitchFamily="18" charset="0"/>
              </a:rPr>
              <a:t>)</a:t>
            </a:r>
          </a:p>
        </p:txBody>
      </p:sp>
      <p:sp>
        <p:nvSpPr>
          <p:cNvPr id="41987" name="Content Placeholder 2"/>
          <p:cNvSpPr>
            <a:spLocks noGrp="1"/>
          </p:cNvSpPr>
          <p:nvPr>
            <p:ph type="body" idx="1"/>
          </p:nvPr>
        </p:nvSpPr>
        <p:spPr/>
        <p:txBody>
          <a:bodyPr/>
          <a:lstStyle/>
          <a:p>
            <a:r>
              <a:rPr lang="en-US" altLang="en-US" dirty="0" smtClean="0">
                <a:latin typeface="+mn-lt"/>
              </a:rPr>
              <a:t>Vincent van Gogh’s </a:t>
            </a:r>
            <a:r>
              <a:rPr lang="en-US" altLang="en-US" b="1" dirty="0" smtClean="0">
                <a:latin typeface="+mn-lt"/>
              </a:rPr>
              <a:t>The Starry Night</a:t>
            </a:r>
            <a:r>
              <a:rPr lang="en-US" altLang="en-US" dirty="0" smtClean="0">
                <a:latin typeface="+mn-lt"/>
              </a:rPr>
              <a:t> conveys a nocturnal landscape with loose, free lines.</a:t>
            </a:r>
          </a:p>
          <a:p>
            <a:pPr lvl="1"/>
            <a:r>
              <a:rPr lang="en-US" altLang="en-US" dirty="0" smtClean="0">
                <a:latin typeface="+mn-lt"/>
              </a:rPr>
              <a:t>Lines are created with </a:t>
            </a:r>
            <a:r>
              <a:rPr lang="en-US" altLang="en-US" b="1" dirty="0" smtClean="0">
                <a:latin typeface="+mn-lt"/>
              </a:rPr>
              <a:t>impasto</a:t>
            </a:r>
            <a:r>
              <a:rPr lang="en-US" altLang="en-US" dirty="0" smtClean="0">
                <a:latin typeface="+mn-lt"/>
              </a:rPr>
              <a:t>, a thick application.</a:t>
            </a:r>
          </a:p>
          <a:p>
            <a:pPr lvl="1"/>
            <a:r>
              <a:rPr lang="en-US" altLang="en-US" dirty="0" smtClean="0">
                <a:latin typeface="+mn-lt"/>
              </a:rPr>
              <a:t>Prior to the creation of this work, van Gogh created over 500 works and letters that exhibit the expressive energy he sought to release through this work.</a:t>
            </a:r>
          </a:p>
        </p:txBody>
      </p:sp>
    </p:spTree>
    <p:extLst>
      <p:ext uri="{BB962C8B-B14F-4D97-AF65-F5344CB8AC3E}">
        <p14:creationId xmlns:p14="http://schemas.microsoft.com/office/powerpoint/2010/main" val="93189017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3-8 Vincent </a:t>
            </a:r>
            <a:r>
              <a:rPr lang="en-GB" altLang="en-US" dirty="0" smtClean="0">
                <a:latin typeface="Times New Roman" panose="02020603050405020304" pitchFamily="18" charset="0"/>
                <a:cs typeface="Times New Roman" panose="02020603050405020304" pitchFamily="18" charset="0"/>
              </a:rPr>
              <a:t>Van </a:t>
            </a:r>
            <a:r>
              <a:rPr lang="en-GB" altLang="en-US" dirty="0">
                <a:latin typeface="Times New Roman" panose="02020603050405020304" pitchFamily="18" charset="0"/>
                <a:cs typeface="Times New Roman" panose="02020603050405020304" pitchFamily="18" charset="0"/>
              </a:rPr>
              <a:t>Gogh, The Starry Night, 1889</a:t>
            </a:r>
            <a:endParaRPr lang="en-US" altLang="en-US" dirty="0" smtClean="0">
              <a:latin typeface="Verdana" panose="020B0604030504040204" pitchFamily="34" charset="0"/>
            </a:endParaRPr>
          </a:p>
        </p:txBody>
      </p:sp>
      <p:pic>
        <p:nvPicPr>
          <p:cNvPr id="43011" name="Picture 2" descr="Painting of the night sky over a pastoral town at the foot of a mountain. The large crescent moon and stars in the sky have wide haloes of light radiating from them, portrayed in tight bunches of short, thin line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1484" y="1797030"/>
            <a:ext cx="3441033" cy="258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5086279"/>
            <a:ext cx="1592123" cy="323850"/>
          </a:xfrm>
        </p:spPr>
        <p:txBody>
          <a:bodyPr/>
          <a:lstStyle/>
          <a:p>
            <a:r>
              <a:rPr lang="en-US" altLang="en-US" dirty="0">
                <a:solidFill>
                  <a:schemeClr val="tx1"/>
                </a:solidFill>
              </a:rPr>
              <a:t>Oil on canvas,</a:t>
            </a:r>
            <a:endParaRPr lang="en-US" dirty="0"/>
          </a:p>
        </p:txBody>
      </p:sp>
      <p:graphicFrame>
        <p:nvGraphicFramePr>
          <p:cNvPr id="6" name="Object 4" descr="Twenty nine by thirty six and one fourth inches."/>
          <p:cNvGraphicFramePr>
            <a:graphicFrameLocks noChangeAspect="1"/>
          </p:cNvGraphicFramePr>
          <p:nvPr>
            <p:extLst>
              <p:ext uri="{D42A27DB-BD31-4B8C-83A1-F6EECF244321}">
                <p14:modId xmlns:p14="http://schemas.microsoft.com/office/powerpoint/2010/main" val="3150954576"/>
              </p:ext>
            </p:extLst>
          </p:nvPr>
        </p:nvGraphicFramePr>
        <p:xfrm>
          <a:off x="2303504" y="5182039"/>
          <a:ext cx="1424940" cy="237490"/>
        </p:xfrm>
        <a:graphic>
          <a:graphicData uri="http://schemas.openxmlformats.org/presentationml/2006/ole">
            <mc:AlternateContent xmlns:mc="http://schemas.openxmlformats.org/markup-compatibility/2006">
              <mc:Choice xmlns:v="urn:schemas-microsoft-com:vml" Requires="v">
                <p:oleObj spid="_x0000_s10258" name="Equation" r:id="rId4" imgW="1295280" imgH="215640" progId="Equation.DSMT4">
                  <p:embed/>
                </p:oleObj>
              </mc:Choice>
              <mc:Fallback>
                <p:oleObj name="Equation" r:id="rId4" imgW="1295280" imgH="215640" progId="Equation.DSMT4">
                  <p:embed/>
                  <p:pic>
                    <p:nvPicPr>
                      <p:cNvPr id="0" name=""/>
                      <p:cNvPicPr/>
                      <p:nvPr/>
                    </p:nvPicPr>
                    <p:blipFill>
                      <a:blip r:embed="rId5"/>
                      <a:stretch>
                        <a:fillRect/>
                      </a:stretch>
                    </p:blipFill>
                    <p:spPr>
                      <a:xfrm>
                        <a:off x="2303504" y="5182039"/>
                        <a:ext cx="1424940" cy="237490"/>
                      </a:xfrm>
                      <a:prstGeom prst="rect">
                        <a:avLst/>
                      </a:prstGeom>
                    </p:spPr>
                  </p:pic>
                </p:oleObj>
              </mc:Fallback>
            </mc:AlternateContent>
          </a:graphicData>
        </a:graphic>
      </p:graphicFrame>
      <p:sp>
        <p:nvSpPr>
          <p:cNvPr id="4" name="Content Placeholder 5"/>
          <p:cNvSpPr>
            <a:spLocks noGrp="1"/>
          </p:cNvSpPr>
          <p:nvPr>
            <p:ph sz="quarter" idx="14"/>
          </p:nvPr>
        </p:nvSpPr>
        <p:spPr>
          <a:xfrm>
            <a:off x="3876262" y="5086279"/>
            <a:ext cx="4471556" cy="323850"/>
          </a:xfrm>
        </p:spPr>
        <p:txBody>
          <a:bodyPr/>
          <a:lstStyle/>
          <a:p>
            <a:r>
              <a:rPr lang="en-US" altLang="en-US" dirty="0">
                <a:solidFill>
                  <a:schemeClr val="tx1"/>
                </a:solidFill>
              </a:rPr>
              <a:t>Museum of Modern Art, New </a:t>
            </a:r>
            <a:r>
              <a:rPr lang="en-US" altLang="en-US" dirty="0" smtClean="0">
                <a:solidFill>
                  <a:schemeClr val="tx1"/>
                </a:solidFill>
              </a:rPr>
              <a:t>York. Acquired</a:t>
            </a:r>
            <a:endParaRPr lang="en-US" b="1" dirty="0"/>
          </a:p>
        </p:txBody>
      </p:sp>
      <p:sp>
        <p:nvSpPr>
          <p:cNvPr id="5" name="Content Placeholder 6"/>
          <p:cNvSpPr>
            <a:spLocks noGrp="1"/>
          </p:cNvSpPr>
          <p:nvPr>
            <p:ph sz="quarter" idx="15"/>
          </p:nvPr>
        </p:nvSpPr>
        <p:spPr>
          <a:xfrm>
            <a:off x="563563" y="5483487"/>
            <a:ext cx="7784255" cy="648349"/>
          </a:xfrm>
        </p:spPr>
        <p:txBody>
          <a:bodyPr/>
          <a:lstStyle/>
          <a:p>
            <a:r>
              <a:rPr lang="en-US" altLang="en-US" dirty="0">
                <a:solidFill>
                  <a:schemeClr val="tx1"/>
                </a:solidFill>
              </a:rPr>
              <a:t>through the Lillie P. Bliss Bequest, 472.1941. © 2015 Digital image, Museum of Modern Art, New York/Scala, Florence</a:t>
            </a:r>
            <a:r>
              <a:rPr lang="en-US" altLang="en-US" dirty="0" smtClean="0">
                <a:solidFill>
                  <a:schemeClr val="tx1"/>
                </a:solidFill>
                <a:cs typeface="Calibri" panose="020F0502020204030204" pitchFamily="34" charset="0"/>
              </a:rPr>
              <a:t>.</a:t>
            </a:r>
            <a:endParaRPr lang="en-GB" dirty="0">
              <a:solidFill>
                <a:schemeClr val="tx1"/>
              </a:solidFill>
            </a:endParaRPr>
          </a:p>
        </p:txBody>
      </p:sp>
    </p:spTree>
    <p:extLst>
      <p:ext uri="{BB962C8B-B14F-4D97-AF65-F5344CB8AC3E}">
        <p14:creationId xmlns:p14="http://schemas.microsoft.com/office/powerpoint/2010/main" val="118692921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latin typeface="Times New Roman" panose="02020603050405020304" pitchFamily="18" charset="0"/>
                <a:cs typeface="Times New Roman" panose="02020603050405020304" pitchFamily="18" charset="0"/>
              </a:rPr>
              <a:t>The Creative Process </a:t>
            </a:r>
            <a:r>
              <a:rPr lang="en-US" altLang="en-US" sz="2000" b="0" dirty="0" smtClean="0">
                <a:latin typeface="Times New Roman" panose="02020603050405020304" pitchFamily="18" charset="0"/>
                <a:cs typeface="Times New Roman" panose="02020603050405020304" pitchFamily="18" charset="0"/>
              </a:rPr>
              <a:t>(1 of </a:t>
            </a:r>
            <a:r>
              <a:rPr lang="en-US" altLang="en-US" sz="2000" b="0" dirty="0">
                <a:latin typeface="Times New Roman" panose="02020603050405020304" pitchFamily="18" charset="0"/>
                <a:cs typeface="Times New Roman" panose="02020603050405020304" pitchFamily="18" charset="0"/>
              </a:rPr>
              <a:t>5</a:t>
            </a:r>
            <a:r>
              <a:rPr lang="en-US" altLang="en-US" sz="2000" b="0" dirty="0" smtClean="0">
                <a:latin typeface="Times New Roman" panose="02020603050405020304" pitchFamily="18" charset="0"/>
                <a:cs typeface="Times New Roman" panose="02020603050405020304" pitchFamily="18" charset="0"/>
              </a:rPr>
              <a:t>)</a:t>
            </a:r>
          </a:p>
        </p:txBody>
      </p:sp>
      <p:sp>
        <p:nvSpPr>
          <p:cNvPr id="44035" name="Content Placeholder 2"/>
          <p:cNvSpPr>
            <a:spLocks noGrp="1"/>
          </p:cNvSpPr>
          <p:nvPr>
            <p:ph type="body" idx="1"/>
          </p:nvPr>
        </p:nvSpPr>
        <p:spPr/>
        <p:txBody>
          <a:bodyPr/>
          <a:lstStyle/>
          <a:p>
            <a:r>
              <a:rPr lang="en-US" altLang="en-US" dirty="0" smtClean="0">
                <a:latin typeface="+mn-lt"/>
              </a:rPr>
              <a:t>From Painting to Drawing: Vincent van Gogh’s </a:t>
            </a:r>
            <a:r>
              <a:rPr lang="en-US" altLang="en-US" b="1" dirty="0" smtClean="0">
                <a:latin typeface="+mn-lt"/>
              </a:rPr>
              <a:t>The Sower</a:t>
            </a:r>
          </a:p>
          <a:p>
            <a:pPr lvl="1"/>
            <a:r>
              <a:rPr lang="en-US" altLang="en-US" dirty="0" smtClean="0">
                <a:latin typeface="+mn-lt"/>
              </a:rPr>
              <a:t>A letter to painter John Russell expressed van Gogh’s interest in the subject.</a:t>
            </a:r>
          </a:p>
          <a:p>
            <a:pPr lvl="1"/>
            <a:r>
              <a:rPr lang="en-US" altLang="en-US" dirty="0" smtClean="0">
                <a:latin typeface="+mn-lt"/>
              </a:rPr>
              <a:t>The artist experienced difficulty with color, first utilizing a yellow and violet palette and failing to create a place for the viewer’s eye to rest.</a:t>
            </a:r>
          </a:p>
          <a:p>
            <a:pPr lvl="2"/>
            <a:r>
              <a:rPr lang="en-US" altLang="en-US" dirty="0" smtClean="0">
                <a:latin typeface="+mn-lt"/>
              </a:rPr>
              <a:t>It was heavily revised.</a:t>
            </a:r>
          </a:p>
        </p:txBody>
      </p:sp>
    </p:spTree>
    <p:extLst>
      <p:ext uri="{BB962C8B-B14F-4D97-AF65-F5344CB8AC3E}">
        <p14:creationId xmlns:p14="http://schemas.microsoft.com/office/powerpoint/2010/main" val="391021797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3-9 Vincent </a:t>
            </a:r>
            <a:r>
              <a:rPr lang="en-GB" altLang="en-US" dirty="0" smtClean="0">
                <a:latin typeface="Times New Roman" panose="02020603050405020304" pitchFamily="18" charset="0"/>
                <a:cs typeface="Times New Roman" panose="02020603050405020304" pitchFamily="18" charset="0"/>
              </a:rPr>
              <a:t>Van </a:t>
            </a:r>
            <a:r>
              <a:rPr lang="en-GB" altLang="en-US" dirty="0">
                <a:latin typeface="Times New Roman" panose="02020603050405020304" pitchFamily="18" charset="0"/>
                <a:cs typeface="Times New Roman" panose="02020603050405020304" pitchFamily="18" charset="0"/>
              </a:rPr>
              <a:t>Gogh, Letter to John Peter Russell, June 17, </a:t>
            </a:r>
            <a:r>
              <a:rPr lang="en-GB" altLang="en-US" dirty="0" smtClean="0">
                <a:latin typeface="Times New Roman" panose="02020603050405020304" pitchFamily="18" charset="0"/>
                <a:cs typeface="Times New Roman" panose="02020603050405020304" pitchFamily="18" charset="0"/>
              </a:rPr>
              <a:t>1888</a:t>
            </a:r>
            <a:endParaRPr lang="en-US" altLang="en-US" dirty="0" smtClean="0">
              <a:latin typeface="Verdana" panose="020B0604030504040204" pitchFamily="34" charset="0"/>
            </a:endParaRPr>
          </a:p>
        </p:txBody>
      </p:sp>
      <p:pic>
        <p:nvPicPr>
          <p:cNvPr id="45059" name="Picture 2" descr="Page with handwriting and a rough ink sketch of a man in a hat standing in a large field with one hand extending outward. A large house and the sun stand in the distance. The text above the drawing reads as follows. I heard Rodin had a beautiful head at the salon. I have been to the seaside for a week and very likely am going thither again soon. Flat shore sands, line figures there like Cimabue, straight stylish. Am working at a sower. The text below the drawing reads as follows. The great field all violet. The sky and sun very yellow. It is a hard subject to treat. Please remember me very kindly to Missus Russell. And in thought I heartily shake hands. Yours very truly. Vincen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50086" y="2181267"/>
            <a:ext cx="2843829" cy="2132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4" y="4957072"/>
            <a:ext cx="1921220" cy="323850"/>
          </a:xfrm>
        </p:spPr>
        <p:txBody>
          <a:bodyPr/>
          <a:lstStyle/>
          <a:p>
            <a:r>
              <a:rPr lang="en-US" altLang="en-US" dirty="0">
                <a:solidFill>
                  <a:schemeClr val="tx1"/>
                </a:solidFill>
              </a:rPr>
              <a:t>Ink on laid paper,</a:t>
            </a:r>
            <a:endParaRPr lang="en-US" dirty="0"/>
          </a:p>
        </p:txBody>
      </p:sp>
      <p:graphicFrame>
        <p:nvGraphicFramePr>
          <p:cNvPr id="6" name="Object 4" descr="Eight by ten and one fourth inches."/>
          <p:cNvGraphicFramePr>
            <a:graphicFrameLocks noChangeAspect="1"/>
          </p:cNvGraphicFramePr>
          <p:nvPr>
            <p:extLst>
              <p:ext uri="{D42A27DB-BD31-4B8C-83A1-F6EECF244321}">
                <p14:modId xmlns:p14="http://schemas.microsoft.com/office/powerpoint/2010/main" val="3162355288"/>
              </p:ext>
            </p:extLst>
          </p:nvPr>
        </p:nvGraphicFramePr>
        <p:xfrm>
          <a:off x="2572469" y="5080661"/>
          <a:ext cx="1413764" cy="261239"/>
        </p:xfrm>
        <a:graphic>
          <a:graphicData uri="http://schemas.openxmlformats.org/presentationml/2006/ole">
            <mc:AlternateContent xmlns:mc="http://schemas.openxmlformats.org/markup-compatibility/2006">
              <mc:Choice xmlns:v="urn:schemas-microsoft-com:vml" Requires="v">
                <p:oleObj spid="_x0000_s11281" name="Equation" r:id="rId4" imgW="1168200" imgH="215640" progId="Equation.DSMT4">
                  <p:embed/>
                </p:oleObj>
              </mc:Choice>
              <mc:Fallback>
                <p:oleObj name="Equation" r:id="rId4" imgW="1168200" imgH="215640" progId="Equation.DSMT4">
                  <p:embed/>
                  <p:pic>
                    <p:nvPicPr>
                      <p:cNvPr id="0" name=""/>
                      <p:cNvPicPr/>
                      <p:nvPr/>
                    </p:nvPicPr>
                    <p:blipFill>
                      <a:blip r:embed="rId5"/>
                      <a:stretch>
                        <a:fillRect/>
                      </a:stretch>
                    </p:blipFill>
                    <p:spPr>
                      <a:xfrm>
                        <a:off x="2572469" y="5080661"/>
                        <a:ext cx="1413764" cy="261239"/>
                      </a:xfrm>
                      <a:prstGeom prst="rect">
                        <a:avLst/>
                      </a:prstGeom>
                    </p:spPr>
                  </p:pic>
                </p:oleObj>
              </mc:Fallback>
            </mc:AlternateContent>
          </a:graphicData>
        </a:graphic>
      </p:graphicFrame>
      <p:sp>
        <p:nvSpPr>
          <p:cNvPr id="4" name="Content Placeholder 5"/>
          <p:cNvSpPr>
            <a:spLocks noGrp="1"/>
          </p:cNvSpPr>
          <p:nvPr>
            <p:ph sz="quarter" idx="14"/>
          </p:nvPr>
        </p:nvSpPr>
        <p:spPr>
          <a:xfrm>
            <a:off x="4073918" y="4995380"/>
            <a:ext cx="4155682" cy="323850"/>
          </a:xfrm>
        </p:spPr>
        <p:txBody>
          <a:bodyPr/>
          <a:lstStyle/>
          <a:p>
            <a:r>
              <a:rPr lang="en-US" altLang="en-US" dirty="0">
                <a:solidFill>
                  <a:schemeClr val="tx1"/>
                </a:solidFill>
              </a:rPr>
              <a:t>Solomon R. Guggenheim Museum,</a:t>
            </a:r>
            <a:endParaRPr lang="en-US" dirty="0"/>
          </a:p>
        </p:txBody>
      </p:sp>
      <p:sp>
        <p:nvSpPr>
          <p:cNvPr id="5" name="Content Placeholder 6"/>
          <p:cNvSpPr>
            <a:spLocks noGrp="1"/>
          </p:cNvSpPr>
          <p:nvPr>
            <p:ph sz="quarter" idx="15"/>
          </p:nvPr>
        </p:nvSpPr>
        <p:spPr>
          <a:xfrm>
            <a:off x="563564" y="5392337"/>
            <a:ext cx="7666037" cy="651702"/>
          </a:xfrm>
        </p:spPr>
        <p:txBody>
          <a:bodyPr/>
          <a:lstStyle/>
          <a:p>
            <a:r>
              <a:rPr lang="en-US" altLang="en-US" dirty="0">
                <a:solidFill>
                  <a:schemeClr val="tx1"/>
                </a:solidFill>
              </a:rPr>
              <a:t>New York. Thannhauser Collection, Gift, Justin K. Thannhauser, 1978.2514.18. © Solomon R. Guggenheim Foundation, New York. Photo by Robert E. Mates</a:t>
            </a:r>
            <a:r>
              <a:rPr lang="en-US" altLang="en-US" dirty="0" smtClean="0">
                <a:solidFill>
                  <a:schemeClr val="tx1"/>
                </a:solidFill>
              </a:rPr>
              <a:t>.</a:t>
            </a:r>
            <a:endParaRPr lang="en-GB" dirty="0">
              <a:solidFill>
                <a:schemeClr val="tx1"/>
              </a:solidFill>
            </a:endParaRPr>
          </a:p>
        </p:txBody>
      </p:sp>
    </p:spTree>
    <p:extLst>
      <p:ext uri="{BB962C8B-B14F-4D97-AF65-F5344CB8AC3E}">
        <p14:creationId xmlns:p14="http://schemas.microsoft.com/office/powerpoint/2010/main" val="387926230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3-10 Vincent </a:t>
            </a:r>
            <a:r>
              <a:rPr lang="en-GB" altLang="en-US" dirty="0" smtClean="0">
                <a:latin typeface="Times New Roman" panose="02020603050405020304" pitchFamily="18" charset="0"/>
                <a:cs typeface="Times New Roman" panose="02020603050405020304" pitchFamily="18" charset="0"/>
              </a:rPr>
              <a:t>Van </a:t>
            </a:r>
            <a:r>
              <a:rPr lang="en-GB" altLang="en-US" dirty="0">
                <a:latin typeface="Times New Roman" panose="02020603050405020304" pitchFamily="18" charset="0"/>
                <a:cs typeface="Times New Roman" panose="02020603050405020304" pitchFamily="18" charset="0"/>
              </a:rPr>
              <a:t>Gogh, The Sower, 1888</a:t>
            </a:r>
            <a:endParaRPr lang="en-US" altLang="en-US" dirty="0" smtClean="0">
              <a:latin typeface="Verdana" panose="020B0604030504040204" pitchFamily="34" charset="0"/>
            </a:endParaRPr>
          </a:p>
        </p:txBody>
      </p:sp>
      <p:pic>
        <p:nvPicPr>
          <p:cNvPr id="46083" name="Picture 2" descr="Painting of a man in a hat walking in a large open field with one hand extending outward. A path cuts through the field at center left, with 2 birds on the path’s left side. A field full of crops stands in the background, with a house and 2 small trees, the sun, and a patch of trees in the distance.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79432" y="1854547"/>
            <a:ext cx="3785136" cy="2838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5011013"/>
            <a:ext cx="1623046" cy="323850"/>
          </a:xfrm>
        </p:spPr>
        <p:txBody>
          <a:bodyPr/>
          <a:lstStyle/>
          <a:p>
            <a:r>
              <a:rPr lang="en-US" altLang="en-US" dirty="0">
                <a:solidFill>
                  <a:schemeClr val="tx1"/>
                </a:solidFill>
              </a:rPr>
              <a:t>Oil on canvas,</a:t>
            </a:r>
            <a:endParaRPr lang="en-US" dirty="0"/>
          </a:p>
        </p:txBody>
      </p:sp>
      <p:graphicFrame>
        <p:nvGraphicFramePr>
          <p:cNvPr id="7" name="Object 4" descr="Twenty five and one fourth by thirty one and three fourth inches."/>
          <p:cNvGraphicFramePr>
            <a:graphicFrameLocks noChangeAspect="1"/>
          </p:cNvGraphicFramePr>
          <p:nvPr>
            <p:extLst>
              <p:ext uri="{D42A27DB-BD31-4B8C-83A1-F6EECF244321}">
                <p14:modId xmlns:p14="http://schemas.microsoft.com/office/powerpoint/2010/main" val="908456984"/>
              </p:ext>
            </p:extLst>
          </p:nvPr>
        </p:nvGraphicFramePr>
        <p:xfrm>
          <a:off x="2295931" y="5096294"/>
          <a:ext cx="2166747" cy="261239"/>
        </p:xfrm>
        <a:graphic>
          <a:graphicData uri="http://schemas.openxmlformats.org/presentationml/2006/ole">
            <mc:AlternateContent xmlns:mc="http://schemas.openxmlformats.org/markup-compatibility/2006">
              <mc:Choice xmlns:v="urn:schemas-microsoft-com:vml" Requires="v">
                <p:oleObj spid="_x0000_s12304" name="Equation" r:id="rId4" imgW="1790640" imgH="215640" progId="Equation.DSMT4">
                  <p:embed/>
                </p:oleObj>
              </mc:Choice>
              <mc:Fallback>
                <p:oleObj name="Equation" r:id="rId4" imgW="1790640" imgH="215640" progId="Equation.DSMT4">
                  <p:embed/>
                  <p:pic>
                    <p:nvPicPr>
                      <p:cNvPr id="0" name=""/>
                      <p:cNvPicPr/>
                      <p:nvPr/>
                    </p:nvPicPr>
                    <p:blipFill>
                      <a:blip r:embed="rId5"/>
                      <a:stretch>
                        <a:fillRect/>
                      </a:stretch>
                    </p:blipFill>
                    <p:spPr>
                      <a:xfrm>
                        <a:off x="2295931" y="5096294"/>
                        <a:ext cx="2166747" cy="261239"/>
                      </a:xfrm>
                      <a:prstGeom prst="rect">
                        <a:avLst/>
                      </a:prstGeom>
                    </p:spPr>
                  </p:pic>
                </p:oleObj>
              </mc:Fallback>
            </mc:AlternateContent>
          </a:graphicData>
        </a:graphic>
      </p:graphicFrame>
      <p:sp>
        <p:nvSpPr>
          <p:cNvPr id="4" name="Content Placeholder 5"/>
          <p:cNvSpPr>
            <a:spLocks noGrp="1"/>
          </p:cNvSpPr>
          <p:nvPr>
            <p:ph sz="quarter" idx="14"/>
          </p:nvPr>
        </p:nvSpPr>
        <p:spPr>
          <a:xfrm>
            <a:off x="4572000" y="5011013"/>
            <a:ext cx="3425170" cy="323850"/>
          </a:xfrm>
        </p:spPr>
        <p:txBody>
          <a:bodyPr/>
          <a:lstStyle/>
          <a:p>
            <a:r>
              <a:rPr lang="en-US" altLang="en-US" dirty="0">
                <a:solidFill>
                  <a:schemeClr val="tx1"/>
                </a:solidFill>
              </a:rPr>
              <a:t>Signed, lower left: Vincent.</a:t>
            </a:r>
            <a:endParaRPr lang="en-US" dirty="0"/>
          </a:p>
        </p:txBody>
      </p:sp>
      <p:sp>
        <p:nvSpPr>
          <p:cNvPr id="5" name="Content Placeholder 6"/>
          <p:cNvSpPr>
            <a:spLocks noGrp="1"/>
          </p:cNvSpPr>
          <p:nvPr>
            <p:ph sz="quarter" idx="15"/>
          </p:nvPr>
        </p:nvSpPr>
        <p:spPr>
          <a:xfrm>
            <a:off x="563563" y="5434399"/>
            <a:ext cx="7626280" cy="323850"/>
          </a:xfrm>
        </p:spPr>
        <p:txBody>
          <a:bodyPr/>
          <a:lstStyle/>
          <a:p>
            <a:r>
              <a:rPr lang="en-US" altLang="en-US" dirty="0">
                <a:solidFill>
                  <a:schemeClr val="tx1"/>
                </a:solidFill>
              </a:rPr>
              <a:t>Collection Kröller-Müller Museum, Otterlo, The Netherlands</a:t>
            </a:r>
            <a:r>
              <a:rPr lang="en-US" altLang="en-US" dirty="0" smtClean="0">
                <a:solidFill>
                  <a:schemeClr val="tx1"/>
                </a:solidFill>
                <a:cs typeface="Calibri" panose="020F0502020204030204" pitchFamily="34" charset="0"/>
              </a:rPr>
              <a:t>.</a:t>
            </a:r>
            <a:endParaRPr lang="en-GB" dirty="0">
              <a:solidFill>
                <a:schemeClr val="tx1"/>
              </a:solidFill>
            </a:endParaRPr>
          </a:p>
        </p:txBody>
      </p:sp>
    </p:spTree>
    <p:extLst>
      <p:ext uri="{BB962C8B-B14F-4D97-AF65-F5344CB8AC3E}">
        <p14:creationId xmlns:p14="http://schemas.microsoft.com/office/powerpoint/2010/main" val="315217864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The Creative Process </a:t>
            </a:r>
            <a:r>
              <a:rPr lang="en-US" altLang="en-US" sz="2000" b="0" dirty="0" smtClean="0">
                <a:latin typeface="Times New Roman" panose="02020603050405020304" pitchFamily="18" charset="0"/>
                <a:cs typeface="Times New Roman" panose="02020603050405020304" pitchFamily="18" charset="0"/>
              </a:rPr>
              <a:t>(2 </a:t>
            </a:r>
            <a:r>
              <a:rPr lang="en-US" altLang="en-US" sz="2000" b="0" dirty="0">
                <a:latin typeface="Times New Roman" panose="02020603050405020304" pitchFamily="18" charset="0"/>
                <a:cs typeface="Times New Roman" panose="02020603050405020304" pitchFamily="18" charset="0"/>
              </a:rPr>
              <a:t>of </a:t>
            </a:r>
            <a:r>
              <a:rPr lang="en-US" altLang="en-US" sz="2000" b="0" dirty="0" smtClean="0">
                <a:latin typeface="Times New Roman" panose="02020603050405020304" pitchFamily="18" charset="0"/>
                <a:cs typeface="Times New Roman" panose="02020603050405020304" pitchFamily="18" charset="0"/>
              </a:rPr>
              <a:t>5)</a:t>
            </a:r>
            <a:endParaRPr lang="en-US" altLang="en-US" sz="2800" dirty="0" smtClean="0">
              <a:effectLst>
                <a:outerShdw blurRad="38100" dist="38100" dir="2700000" algn="tl">
                  <a:srgbClr val="000000"/>
                </a:outerShdw>
              </a:effectLst>
              <a:latin typeface="Verdana" panose="020B0604030504040204" pitchFamily="34" charset="0"/>
            </a:endParaRPr>
          </a:p>
        </p:txBody>
      </p:sp>
      <p:sp>
        <p:nvSpPr>
          <p:cNvPr id="47107" name="Content Placeholder 2"/>
          <p:cNvSpPr>
            <a:spLocks noGrp="1"/>
          </p:cNvSpPr>
          <p:nvPr>
            <p:ph type="body" idx="1"/>
          </p:nvPr>
        </p:nvSpPr>
        <p:spPr/>
        <p:txBody>
          <a:bodyPr/>
          <a:lstStyle/>
          <a:p>
            <a:r>
              <a:rPr lang="en-US" altLang="en-US" dirty="0" smtClean="0">
                <a:latin typeface="+mn-lt"/>
              </a:rPr>
              <a:t>From Painting to Drawing: Vincent van Gogh’s </a:t>
            </a:r>
            <a:r>
              <a:rPr lang="en-US" altLang="en-US" b="1" dirty="0" smtClean="0">
                <a:latin typeface="+mn-lt"/>
              </a:rPr>
              <a:t>The Sower</a:t>
            </a:r>
          </a:p>
          <a:p>
            <a:pPr lvl="1"/>
            <a:r>
              <a:rPr lang="en-US" altLang="en-US" dirty="0" smtClean="0">
                <a:latin typeface="+mn-lt"/>
              </a:rPr>
              <a:t>The sower was redone in a drawn study, where the subject was drawn larger and the house and tree on the left were eliminated.</a:t>
            </a:r>
          </a:p>
          <a:p>
            <a:pPr lvl="2"/>
            <a:r>
              <a:rPr lang="en-US" altLang="en-US" dirty="0" smtClean="0">
                <a:latin typeface="+mn-lt"/>
              </a:rPr>
              <a:t>Lines herein were grouped into five or ten with their own direction and flow.</a:t>
            </a:r>
          </a:p>
        </p:txBody>
      </p:sp>
    </p:spTree>
    <p:extLst>
      <p:ext uri="{BB962C8B-B14F-4D97-AF65-F5344CB8AC3E}">
        <p14:creationId xmlns:p14="http://schemas.microsoft.com/office/powerpoint/2010/main" val="411465663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3-11 Vincent </a:t>
            </a:r>
            <a:r>
              <a:rPr lang="en-GB" altLang="en-US" dirty="0" smtClean="0">
                <a:latin typeface="Times New Roman" panose="02020603050405020304" pitchFamily="18" charset="0"/>
                <a:cs typeface="Times New Roman" panose="02020603050405020304" pitchFamily="18" charset="0"/>
              </a:rPr>
              <a:t>Van </a:t>
            </a:r>
            <a:r>
              <a:rPr lang="en-GB" altLang="en-US" dirty="0">
                <a:latin typeface="Times New Roman" panose="02020603050405020304" pitchFamily="18" charset="0"/>
                <a:cs typeface="Times New Roman" panose="02020603050405020304" pitchFamily="18" charset="0"/>
              </a:rPr>
              <a:t>Gogh, The Sower, 1888</a:t>
            </a:r>
            <a:endParaRPr lang="en-US" altLang="en-US" dirty="0" smtClean="0">
              <a:latin typeface="Verdana" panose="020B0604030504040204" pitchFamily="34" charset="0"/>
            </a:endParaRPr>
          </a:p>
        </p:txBody>
      </p:sp>
      <p:pic>
        <p:nvPicPr>
          <p:cNvPr id="48131" name="Picture 2" descr="Drawing of a man in a hat walking in a large open field with one hand extending outward. The field is rendered in tight bunches of short lines positioned in various directions. A field full of crops stands in the background, with the sun in the distanc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1484" y="2096573"/>
            <a:ext cx="3441033" cy="2580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4897438"/>
            <a:ext cx="6423646" cy="323850"/>
          </a:xfrm>
        </p:spPr>
        <p:txBody>
          <a:bodyPr/>
          <a:lstStyle/>
          <a:p>
            <a:r>
              <a:rPr lang="en-US" altLang="en-US" dirty="0">
                <a:solidFill>
                  <a:schemeClr val="tx1"/>
                </a:solidFill>
              </a:rPr>
              <a:t>Drawing. Pencil, reed pen, and brown and black ink on wove paper</a:t>
            </a:r>
            <a:endParaRPr lang="en-US" dirty="0"/>
          </a:p>
        </p:txBody>
      </p:sp>
      <p:graphicFrame>
        <p:nvGraphicFramePr>
          <p:cNvPr id="6" name="Object 4" descr="Nine and five eighth by twelve and half inches."/>
          <p:cNvGraphicFramePr>
            <a:graphicFrameLocks noChangeAspect="1"/>
          </p:cNvGraphicFramePr>
          <p:nvPr>
            <p:extLst>
              <p:ext uri="{D42A27DB-BD31-4B8C-83A1-F6EECF244321}">
                <p14:modId xmlns:p14="http://schemas.microsoft.com/office/powerpoint/2010/main" val="3951531948"/>
              </p:ext>
            </p:extLst>
          </p:nvPr>
        </p:nvGraphicFramePr>
        <p:xfrm>
          <a:off x="6878401" y="5039485"/>
          <a:ext cx="1676400" cy="215900"/>
        </p:xfrm>
        <a:graphic>
          <a:graphicData uri="http://schemas.openxmlformats.org/presentationml/2006/ole">
            <mc:AlternateContent xmlns:mc="http://schemas.openxmlformats.org/markup-compatibility/2006">
              <mc:Choice xmlns:v="urn:schemas-microsoft-com:vml" Requires="v">
                <p:oleObj spid="_x0000_s13328" name="Equation" r:id="rId4" imgW="1676160" imgH="215640" progId="Equation.DSMT4">
                  <p:embed/>
                </p:oleObj>
              </mc:Choice>
              <mc:Fallback>
                <p:oleObj name="Equation" r:id="rId4" imgW="1676160" imgH="215640" progId="Equation.DSMT4">
                  <p:embed/>
                  <p:pic>
                    <p:nvPicPr>
                      <p:cNvPr id="0" name=""/>
                      <p:cNvPicPr/>
                      <p:nvPr/>
                    </p:nvPicPr>
                    <p:blipFill>
                      <a:blip r:embed="rId5"/>
                      <a:stretch>
                        <a:fillRect/>
                      </a:stretch>
                    </p:blipFill>
                    <p:spPr>
                      <a:xfrm>
                        <a:off x="6878401" y="5039485"/>
                        <a:ext cx="1676400" cy="215900"/>
                      </a:xfrm>
                      <a:prstGeom prst="rect">
                        <a:avLst/>
                      </a:prstGeom>
                    </p:spPr>
                  </p:pic>
                </p:oleObj>
              </mc:Fallback>
            </mc:AlternateContent>
          </a:graphicData>
        </a:graphic>
      </p:graphicFrame>
      <p:sp>
        <p:nvSpPr>
          <p:cNvPr id="4" name="Content Placeholder 5"/>
          <p:cNvSpPr>
            <a:spLocks noGrp="1"/>
          </p:cNvSpPr>
          <p:nvPr>
            <p:ph sz="quarter" idx="14"/>
          </p:nvPr>
        </p:nvSpPr>
        <p:spPr>
          <a:xfrm>
            <a:off x="563563" y="5321712"/>
            <a:ext cx="7705793" cy="700988"/>
          </a:xfrm>
        </p:spPr>
        <p:txBody>
          <a:bodyPr/>
          <a:lstStyle/>
          <a:p>
            <a:r>
              <a:rPr lang="en-US" altLang="en-US" dirty="0">
                <a:solidFill>
                  <a:schemeClr val="tx1"/>
                </a:solidFill>
              </a:rPr>
              <a:t>Van Gogh Museum, </a:t>
            </a:r>
            <a:r>
              <a:rPr lang="en-US" altLang="en-US" dirty="0" smtClean="0">
                <a:solidFill>
                  <a:schemeClr val="tx1"/>
                </a:solidFill>
              </a:rPr>
              <a:t>Amsterdam. Courtesy </a:t>
            </a:r>
            <a:r>
              <a:rPr lang="en-US" altLang="en-US" dirty="0">
                <a:solidFill>
                  <a:schemeClr val="tx1"/>
                </a:solidFill>
              </a:rPr>
              <a:t>of Vincent van Gogh Foundation, Amsterdam</a:t>
            </a:r>
            <a:r>
              <a:rPr lang="en-US" altLang="en-US" dirty="0">
                <a:solidFill>
                  <a:schemeClr val="tx1"/>
                </a:solidFill>
                <a:cs typeface="Calibri" panose="020F0502020204030204" pitchFamily="34" charset="0"/>
              </a:rPr>
              <a:t>.</a:t>
            </a:r>
            <a:endParaRPr lang="en-GB" dirty="0">
              <a:solidFill>
                <a:schemeClr val="tx1"/>
              </a:solidFill>
            </a:endParaRPr>
          </a:p>
        </p:txBody>
      </p:sp>
    </p:spTree>
    <p:extLst>
      <p:ext uri="{BB962C8B-B14F-4D97-AF65-F5344CB8AC3E}">
        <p14:creationId xmlns:p14="http://schemas.microsoft.com/office/powerpoint/2010/main" val="225015757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Expressive Qualities of Line </a:t>
            </a:r>
            <a:r>
              <a:rPr lang="en-US" altLang="en-US" sz="2000" b="0" dirty="0" smtClean="0">
                <a:latin typeface="Times New Roman" panose="02020603050405020304" pitchFamily="18" charset="0"/>
                <a:cs typeface="Times New Roman" panose="02020603050405020304" pitchFamily="18" charset="0"/>
              </a:rPr>
              <a:t>(2 </a:t>
            </a:r>
            <a:r>
              <a:rPr lang="en-US" altLang="en-US" sz="2000" b="0" dirty="0">
                <a:latin typeface="Times New Roman" panose="02020603050405020304" pitchFamily="18" charset="0"/>
                <a:cs typeface="Times New Roman" panose="02020603050405020304" pitchFamily="18" charset="0"/>
              </a:rPr>
              <a:t>of 6</a:t>
            </a:r>
            <a:r>
              <a:rPr lang="en-US" altLang="en-US" sz="2000" b="0" dirty="0" smtClean="0">
                <a:latin typeface="Times New Roman" panose="02020603050405020304" pitchFamily="18" charset="0"/>
                <a:cs typeface="Times New Roman" panose="02020603050405020304" pitchFamily="18" charset="0"/>
              </a:rPr>
              <a:t>)</a:t>
            </a:r>
            <a:endParaRPr lang="en-US" altLang="en-US" sz="2800" dirty="0" smtClean="0">
              <a:effectLst>
                <a:outerShdw blurRad="38100" dist="38100" dir="2700000" algn="tl">
                  <a:srgbClr val="000000"/>
                </a:outerShdw>
              </a:effectLst>
              <a:latin typeface="Verdana" panose="020B0604030504040204" pitchFamily="34" charset="0"/>
            </a:endParaRPr>
          </a:p>
        </p:txBody>
      </p:sp>
      <p:sp>
        <p:nvSpPr>
          <p:cNvPr id="49155" name="Content Placeholder 2"/>
          <p:cNvSpPr>
            <a:spLocks noGrp="1"/>
          </p:cNvSpPr>
          <p:nvPr>
            <p:ph type="body" idx="1"/>
          </p:nvPr>
        </p:nvSpPr>
        <p:spPr/>
        <p:txBody>
          <a:bodyPr/>
          <a:lstStyle/>
          <a:p>
            <a:r>
              <a:rPr lang="en-US" altLang="en-US" dirty="0" smtClean="0">
                <a:latin typeface="+mn-lt"/>
              </a:rPr>
              <a:t>Sol LeWitt’s use of line is controlled, logical, and organized, in great contrast to van Gogh’s style.</a:t>
            </a:r>
          </a:p>
          <a:p>
            <a:pPr lvl="1"/>
            <a:r>
              <a:rPr lang="en-US" altLang="en-US" dirty="0" smtClean="0">
                <a:latin typeface="+mn-lt"/>
              </a:rPr>
              <a:t>Works are often generated by museum staff; if a museum “owns” a LeWitt, they merely own the instructions on how to make it.</a:t>
            </a:r>
          </a:p>
          <a:p>
            <a:pPr lvl="1"/>
            <a:r>
              <a:rPr lang="en-US" altLang="en-US" dirty="0" smtClean="0">
                <a:latin typeface="+mn-lt"/>
              </a:rPr>
              <a:t>Each work has a unique appearance each time the space produces it.</a:t>
            </a:r>
          </a:p>
        </p:txBody>
      </p:sp>
    </p:spTree>
    <p:extLst>
      <p:ext uri="{BB962C8B-B14F-4D97-AF65-F5344CB8AC3E}">
        <p14:creationId xmlns:p14="http://schemas.microsoft.com/office/powerpoint/2010/main" val="268804170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3-12 Sol LeWitt, Wall Drawing</a:t>
            </a:r>
            <a:endParaRPr lang="en-US" altLang="en-US" dirty="0" smtClean="0">
              <a:latin typeface="Verdana" panose="020B0604030504040204" pitchFamily="34" charset="0"/>
            </a:endParaRPr>
          </a:p>
        </p:txBody>
      </p:sp>
      <p:pic>
        <p:nvPicPr>
          <p:cNvPr id="50178" name="Picture 2" descr="Wall divided vertically into four equal squares separated and bordered by black bands. The squares contain colored stripes, with the stripes in each square using a different color scheme and running in a different direction. The stripes in square 1, on the far left, are green, blue, teal, and yellow and run diagonally from the bottom left to the top right. The stripes in square 2 are orange, red, purple, and yellow and run diagonally from the top left to the bottom right. The stripes in square 3 are purple, yellow, blue, white, green, orange, and brown, and run horizontally. The stripes in square 4 are yellow, green, and brown, and run verticall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20656" y="1552866"/>
            <a:ext cx="3612188" cy="270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a:xfrm>
            <a:off x="457200" y="4790661"/>
            <a:ext cx="8229600" cy="1494355"/>
          </a:xfrm>
        </p:spPr>
        <p:txBody>
          <a:bodyPr/>
          <a:lstStyle/>
          <a:p>
            <a:r>
              <a:rPr lang="en-US" altLang="en-US" sz="1500" b="1" dirty="0" smtClean="0">
                <a:solidFill>
                  <a:schemeClr val="tx1"/>
                </a:solidFill>
                <a:latin typeface="+mn-lt"/>
              </a:rPr>
              <a:t>No</a:t>
            </a:r>
            <a:r>
              <a:rPr lang="en-US" altLang="en-US" sz="1500" b="1" dirty="0">
                <a:solidFill>
                  <a:schemeClr val="tx1"/>
                </a:solidFill>
                <a:latin typeface="+mn-lt"/>
              </a:rPr>
              <a:t>. 681 C, A wall divided vertically into four equal squares separated and bordered by black bands. Within each square, bands in one of four directions, each with color ink washes </a:t>
            </a:r>
            <a:r>
              <a:rPr lang="en-US" altLang="en-US" sz="1500" b="1" dirty="0" smtClean="0">
                <a:solidFill>
                  <a:schemeClr val="tx1"/>
                </a:solidFill>
                <a:latin typeface="+mn-lt"/>
              </a:rPr>
              <a:t>superimposed</a:t>
            </a:r>
            <a:r>
              <a:rPr lang="en-US" altLang="en-US" sz="1500" dirty="0" smtClean="0">
                <a:solidFill>
                  <a:schemeClr val="tx1"/>
                </a:solidFill>
                <a:latin typeface="+mn-lt"/>
              </a:rPr>
              <a:t>. 1993</a:t>
            </a:r>
            <a:r>
              <a:rPr lang="en-US" altLang="en-US" sz="1500" dirty="0">
                <a:solidFill>
                  <a:schemeClr val="tx1"/>
                </a:solidFill>
                <a:latin typeface="+mn-lt"/>
              </a:rPr>
              <a:t>. Colored ink washes, image: 10 × </a:t>
            </a:r>
            <a:r>
              <a:rPr lang="en-US" altLang="en-US" sz="1500" dirty="0" smtClean="0">
                <a:solidFill>
                  <a:schemeClr val="tx1"/>
                </a:solidFill>
                <a:latin typeface="+mn-lt"/>
              </a:rPr>
              <a:t>37’. </a:t>
            </a:r>
            <a:r>
              <a:rPr lang="en-US" altLang="en-US" sz="1500" dirty="0">
                <a:solidFill>
                  <a:schemeClr val="tx1"/>
                </a:solidFill>
                <a:latin typeface="+mn-lt"/>
              </a:rPr>
              <a:t>National Gallery of Art, Washington, D.C. </a:t>
            </a:r>
            <a:r>
              <a:rPr lang="en-US" altLang="en-US" sz="1500" dirty="0" smtClean="0">
                <a:solidFill>
                  <a:schemeClr val="tx1"/>
                </a:solidFill>
                <a:latin typeface="+mn-lt"/>
              </a:rPr>
              <a:t>Dorothy </a:t>
            </a:r>
            <a:r>
              <a:rPr lang="en-US" altLang="en-US" sz="1500" dirty="0">
                <a:solidFill>
                  <a:schemeClr val="tx1"/>
                </a:solidFill>
                <a:latin typeface="+mn-lt"/>
              </a:rPr>
              <a:t>and Herbert Vogel Collection, Gift of Dorothy Vogel and Herbert Vogel, Trustees, 1993.41.1. Photo © Board of Trustees, National Gallery of Art, Washington, D.C. © 2015 LeWitt Estate/Artists Rights Society (</a:t>
            </a:r>
            <a:r>
              <a:rPr lang="en-US" altLang="en-US" sz="1500" dirty="0" smtClean="0">
                <a:solidFill>
                  <a:schemeClr val="tx1"/>
                </a:solidFill>
                <a:latin typeface="+mn-lt"/>
              </a:rPr>
              <a:t>A</a:t>
            </a:r>
            <a:r>
              <a:rPr lang="en-US" altLang="en-US" sz="100" dirty="0" smtClean="0">
                <a:solidFill>
                  <a:schemeClr val="tx1"/>
                </a:solidFill>
                <a:latin typeface="+mn-lt"/>
              </a:rPr>
              <a:t> </a:t>
            </a:r>
            <a:r>
              <a:rPr lang="en-US" altLang="en-US" sz="1500" dirty="0" smtClean="0">
                <a:solidFill>
                  <a:schemeClr val="tx1"/>
                </a:solidFill>
                <a:latin typeface="+mn-lt"/>
              </a:rPr>
              <a:t>R</a:t>
            </a:r>
            <a:r>
              <a:rPr lang="en-US" altLang="en-US" sz="100" dirty="0" smtClean="0">
                <a:solidFill>
                  <a:schemeClr val="tx1"/>
                </a:solidFill>
                <a:latin typeface="+mn-lt"/>
              </a:rPr>
              <a:t> </a:t>
            </a:r>
            <a:r>
              <a:rPr lang="en-US" altLang="en-US" sz="1500" dirty="0" smtClean="0">
                <a:solidFill>
                  <a:schemeClr val="tx1"/>
                </a:solidFill>
                <a:latin typeface="+mn-lt"/>
              </a:rPr>
              <a:t>S</a:t>
            </a:r>
            <a:r>
              <a:rPr lang="en-US" altLang="en-US" sz="1500" dirty="0">
                <a:solidFill>
                  <a:schemeClr val="tx1"/>
                </a:solidFill>
                <a:latin typeface="+mn-lt"/>
              </a:rPr>
              <a:t>), New York</a:t>
            </a:r>
            <a:r>
              <a:rPr lang="en-US" altLang="en-US" sz="1500" dirty="0" smtClean="0">
                <a:solidFill>
                  <a:schemeClr val="tx1"/>
                </a:solidFill>
                <a:latin typeface="+mn-lt"/>
              </a:rPr>
              <a:t>.</a:t>
            </a:r>
            <a:endParaRPr lang="en-GB" sz="1500" dirty="0">
              <a:solidFill>
                <a:schemeClr val="tx1"/>
              </a:solidFill>
              <a:latin typeface="+mn-lt"/>
            </a:endParaRPr>
          </a:p>
        </p:txBody>
      </p:sp>
    </p:spTree>
    <p:extLst>
      <p:ext uri="{BB962C8B-B14F-4D97-AF65-F5344CB8AC3E}">
        <p14:creationId xmlns:p14="http://schemas.microsoft.com/office/powerpoint/2010/main" val="75843674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3-13a </a:t>
            </a:r>
            <a:r>
              <a:rPr lang="en-GB" altLang="en-US" dirty="0">
                <a:latin typeface="Times New Roman" panose="02020603050405020304" pitchFamily="18" charset="0"/>
                <a:cs typeface="Times New Roman" panose="02020603050405020304" pitchFamily="18" charset="0"/>
              </a:rPr>
              <a:t>Installation of Wall </a:t>
            </a:r>
            <a:r>
              <a:rPr lang="en-GB" altLang="en-US" dirty="0" smtClean="0">
                <a:latin typeface="Times New Roman" panose="02020603050405020304" pitchFamily="18" charset="0"/>
                <a:cs typeface="Times New Roman" panose="02020603050405020304" pitchFamily="18" charset="0"/>
              </a:rPr>
              <a:t>Drawing</a:t>
            </a:r>
            <a:endParaRPr lang="en-US" altLang="en-US" sz="2000" b="0" dirty="0" smtClean="0">
              <a:latin typeface="Verdana" panose="020B0604030504040204" pitchFamily="34" charset="0"/>
            </a:endParaRPr>
          </a:p>
        </p:txBody>
      </p:sp>
      <p:pic>
        <p:nvPicPr>
          <p:cNvPr id="51203" name="Picture 2" descr="Man using a sponge to apply paint to one of the stripes in square 2 of the wall in slide 2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1484" y="2138614"/>
            <a:ext cx="3441033" cy="258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p:txBody>
          <a:bodyPr/>
          <a:lstStyle/>
          <a:p>
            <a:r>
              <a:rPr lang="en-US" altLang="en-US" sz="1600" b="1" dirty="0" smtClean="0">
                <a:solidFill>
                  <a:schemeClr val="tx1"/>
                </a:solidFill>
                <a:latin typeface="+mn-lt"/>
              </a:rPr>
              <a:t>No</a:t>
            </a:r>
            <a:r>
              <a:rPr lang="en-US" altLang="en-US" sz="1600" b="1" dirty="0">
                <a:solidFill>
                  <a:schemeClr val="tx1"/>
                </a:solidFill>
                <a:latin typeface="+mn-lt"/>
              </a:rPr>
              <a:t>. 681 </a:t>
            </a:r>
            <a:r>
              <a:rPr lang="en-US" altLang="en-US" sz="1600" b="1" dirty="0" smtClean="0">
                <a:solidFill>
                  <a:schemeClr val="tx1"/>
                </a:solidFill>
                <a:latin typeface="+mn-lt"/>
              </a:rPr>
              <a:t>C</a:t>
            </a:r>
            <a:r>
              <a:rPr lang="en-US" altLang="en-US" sz="1600" dirty="0" smtClean="0">
                <a:solidFill>
                  <a:schemeClr val="tx1"/>
                </a:solidFill>
                <a:latin typeface="+mn-lt"/>
              </a:rPr>
              <a:t>.August </a:t>
            </a:r>
            <a:r>
              <a:rPr lang="en-US" altLang="en-US" sz="1600" dirty="0">
                <a:solidFill>
                  <a:schemeClr val="tx1"/>
                </a:solidFill>
                <a:latin typeface="+mn-lt"/>
              </a:rPr>
              <a:t>25, 1993. National Gallery of Art, Washington, </a:t>
            </a:r>
            <a:r>
              <a:rPr lang="en-US" altLang="en-US" sz="1600" dirty="0" smtClean="0">
                <a:solidFill>
                  <a:schemeClr val="tx1"/>
                </a:solidFill>
                <a:latin typeface="+mn-lt"/>
              </a:rPr>
              <a:t>D.C.Photo </a:t>
            </a:r>
            <a:r>
              <a:rPr lang="en-US" altLang="en-US" sz="1600" dirty="0">
                <a:solidFill>
                  <a:schemeClr val="tx1"/>
                </a:solidFill>
                <a:latin typeface="+mn-lt"/>
              </a:rPr>
              <a:t>© Board of Trustees, National Gallery of Art, Washington, D.C</a:t>
            </a:r>
            <a:r>
              <a:rPr lang="en-US" altLang="en-US" sz="1600" dirty="0" smtClean="0">
                <a:solidFill>
                  <a:schemeClr val="tx1"/>
                </a:solidFill>
                <a:latin typeface="+mn-lt"/>
              </a:rPr>
              <a:t>.</a:t>
            </a:r>
            <a:endParaRPr lang="en-GB" sz="1600" dirty="0">
              <a:solidFill>
                <a:schemeClr val="tx1"/>
              </a:solidFill>
              <a:latin typeface="+mn-lt"/>
            </a:endParaRPr>
          </a:p>
        </p:txBody>
      </p:sp>
    </p:spTree>
    <p:extLst>
      <p:ext uri="{BB962C8B-B14F-4D97-AF65-F5344CB8AC3E}">
        <p14:creationId xmlns:p14="http://schemas.microsoft.com/office/powerpoint/2010/main" val="386819938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a:latin typeface="Times New Roman" panose="02020603050405020304" pitchFamily="18" charset="0"/>
                <a:cs typeface="Times New Roman" panose="02020603050405020304" pitchFamily="18" charset="0"/>
              </a:rPr>
              <a:t>Figure </a:t>
            </a:r>
            <a:r>
              <a:rPr lang="en-GB" altLang="en-US" dirty="0" smtClean="0">
                <a:latin typeface="Times New Roman" panose="02020603050405020304" pitchFamily="18" charset="0"/>
                <a:cs typeface="Times New Roman" panose="02020603050405020304" pitchFamily="18" charset="0"/>
              </a:rPr>
              <a:t>3-13b </a:t>
            </a:r>
            <a:r>
              <a:rPr lang="en-GB" altLang="en-US" dirty="0">
                <a:latin typeface="Times New Roman" panose="02020603050405020304" pitchFamily="18" charset="0"/>
                <a:cs typeface="Times New Roman" panose="02020603050405020304" pitchFamily="18" charset="0"/>
              </a:rPr>
              <a:t>Installation of Wall </a:t>
            </a:r>
            <a:r>
              <a:rPr lang="en-GB" altLang="en-US" dirty="0" smtClean="0">
                <a:latin typeface="Times New Roman" panose="02020603050405020304" pitchFamily="18" charset="0"/>
                <a:cs typeface="Times New Roman" panose="02020603050405020304" pitchFamily="18" charset="0"/>
              </a:rPr>
              <a:t>Drawing</a:t>
            </a:r>
            <a:endParaRPr lang="en-US" altLang="en-US" dirty="0" smtClean="0">
              <a:latin typeface="Verdana" panose="020B0604030504040204" pitchFamily="34" charset="0"/>
            </a:endParaRPr>
          </a:p>
        </p:txBody>
      </p:sp>
      <p:pic>
        <p:nvPicPr>
          <p:cNvPr id="52227" name="Picture 2" descr="Man standing on the floor and a woman standing on a ladder apply masking to the horizontal and vertical stripes of squares 3 and 4, respectively, of the wall in slide 2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07894" y="2161331"/>
            <a:ext cx="3128212" cy="23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p:txBody>
          <a:bodyPr/>
          <a:lstStyle/>
          <a:p>
            <a:r>
              <a:rPr lang="en-US" altLang="en-US" sz="1600" b="1" dirty="0" smtClean="0">
                <a:solidFill>
                  <a:schemeClr val="tx1"/>
                </a:solidFill>
                <a:latin typeface="+mn-lt"/>
              </a:rPr>
              <a:t>No</a:t>
            </a:r>
            <a:r>
              <a:rPr lang="en-US" altLang="en-US" sz="1600" b="1" dirty="0">
                <a:solidFill>
                  <a:schemeClr val="tx1"/>
                </a:solidFill>
                <a:latin typeface="+mn-lt"/>
              </a:rPr>
              <a:t>. 681 </a:t>
            </a:r>
            <a:r>
              <a:rPr lang="en-US" altLang="en-US" sz="1600" b="1" dirty="0" smtClean="0">
                <a:solidFill>
                  <a:schemeClr val="tx1"/>
                </a:solidFill>
                <a:latin typeface="+mn-lt"/>
              </a:rPr>
              <a:t>C</a:t>
            </a:r>
            <a:r>
              <a:rPr lang="en-US" altLang="en-US" sz="1600" dirty="0" smtClean="0">
                <a:solidFill>
                  <a:schemeClr val="tx1"/>
                </a:solidFill>
                <a:latin typeface="+mn-lt"/>
              </a:rPr>
              <a:t>.August </a:t>
            </a:r>
            <a:r>
              <a:rPr lang="en-US" altLang="en-US" sz="1600" dirty="0">
                <a:solidFill>
                  <a:schemeClr val="tx1"/>
                </a:solidFill>
                <a:latin typeface="+mn-lt"/>
              </a:rPr>
              <a:t>25, 1993. National Gallery of Art, Washington, </a:t>
            </a:r>
            <a:r>
              <a:rPr lang="en-US" altLang="en-US" sz="1600" dirty="0" smtClean="0">
                <a:solidFill>
                  <a:schemeClr val="tx1"/>
                </a:solidFill>
                <a:latin typeface="+mn-lt"/>
              </a:rPr>
              <a:t>D.C.Photo </a:t>
            </a:r>
            <a:r>
              <a:rPr lang="en-US" altLang="en-US" sz="1600" dirty="0">
                <a:solidFill>
                  <a:schemeClr val="tx1"/>
                </a:solidFill>
                <a:latin typeface="+mn-lt"/>
              </a:rPr>
              <a:t>© Board of Trustees, National Gallery of Art, Washington, D.C</a:t>
            </a:r>
            <a:r>
              <a:rPr lang="en-US" altLang="en-US" sz="1600" dirty="0" smtClean="0">
                <a:solidFill>
                  <a:schemeClr val="tx1"/>
                </a:solidFill>
                <a:latin typeface="+mn-lt"/>
              </a:rPr>
              <a:t>.</a:t>
            </a:r>
            <a:endParaRPr lang="en-GB" sz="1600" dirty="0">
              <a:solidFill>
                <a:schemeClr val="tx1"/>
              </a:solidFill>
              <a:latin typeface="+mn-lt"/>
            </a:endParaRPr>
          </a:p>
        </p:txBody>
      </p:sp>
    </p:spTree>
    <p:extLst>
      <p:ext uri="{BB962C8B-B14F-4D97-AF65-F5344CB8AC3E}">
        <p14:creationId xmlns:p14="http://schemas.microsoft.com/office/powerpoint/2010/main" val="252648377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Expressive Qualities of Line </a:t>
            </a:r>
            <a:r>
              <a:rPr lang="en-US" altLang="en-US" sz="2000" b="0" dirty="0" smtClean="0">
                <a:latin typeface="Times New Roman" panose="02020603050405020304" pitchFamily="18" charset="0"/>
                <a:cs typeface="Times New Roman" panose="02020603050405020304" pitchFamily="18" charset="0"/>
              </a:rPr>
              <a:t>(3 </a:t>
            </a:r>
            <a:r>
              <a:rPr lang="en-US" altLang="en-US" sz="2000" b="0" dirty="0">
                <a:latin typeface="Times New Roman" panose="02020603050405020304" pitchFamily="18" charset="0"/>
                <a:cs typeface="Times New Roman" panose="02020603050405020304" pitchFamily="18" charset="0"/>
              </a:rPr>
              <a:t>of 6</a:t>
            </a:r>
            <a:r>
              <a:rPr lang="en-US" altLang="en-US" sz="2000" b="0" dirty="0" smtClean="0">
                <a:latin typeface="Times New Roman" panose="02020603050405020304" pitchFamily="18" charset="0"/>
                <a:cs typeface="Times New Roman" panose="02020603050405020304" pitchFamily="18" charset="0"/>
              </a:rPr>
              <a:t>)</a:t>
            </a:r>
            <a:endParaRPr lang="en-US" altLang="en-US" sz="2800" dirty="0" smtClean="0">
              <a:effectLst>
                <a:outerShdw blurRad="38100" dist="38100" dir="2700000" algn="tl">
                  <a:srgbClr val="000000"/>
                </a:outerShdw>
              </a:effectLst>
              <a:latin typeface="Verdana" panose="020B0604030504040204" pitchFamily="34" charset="0"/>
            </a:endParaRPr>
          </a:p>
        </p:txBody>
      </p:sp>
      <p:sp>
        <p:nvSpPr>
          <p:cNvPr id="53251" name="Content Placeholder 2"/>
          <p:cNvSpPr>
            <a:spLocks noGrp="1"/>
          </p:cNvSpPr>
          <p:nvPr>
            <p:ph type="body" idx="1"/>
          </p:nvPr>
        </p:nvSpPr>
        <p:spPr/>
        <p:txBody>
          <a:bodyPr/>
          <a:lstStyle/>
          <a:p>
            <a:r>
              <a:rPr lang="en-US" altLang="en-US" dirty="0" smtClean="0">
                <a:latin typeface="+mn-lt"/>
              </a:rPr>
              <a:t>A </a:t>
            </a:r>
            <a:r>
              <a:rPr lang="en-US" altLang="en-US" b="1" dirty="0" smtClean="0">
                <a:latin typeface="+mn-lt"/>
              </a:rPr>
              <a:t>grid</a:t>
            </a:r>
            <a:r>
              <a:rPr lang="en-US" altLang="en-US" dirty="0" smtClean="0">
                <a:latin typeface="+mn-lt"/>
              </a:rPr>
              <a:t>, or </a:t>
            </a:r>
            <a:r>
              <a:rPr lang="en-US" altLang="en-US" b="1" dirty="0" smtClean="0">
                <a:latin typeface="+mn-lt"/>
              </a:rPr>
              <a:t>pattern </a:t>
            </a:r>
            <a:r>
              <a:rPr lang="en-US" altLang="en-US" dirty="0" smtClean="0">
                <a:latin typeface="+mn-lt"/>
              </a:rPr>
              <a:t>of vertical and horizontal lines crossing, lends a sense of unity to a composition.</a:t>
            </a:r>
          </a:p>
          <a:p>
            <a:r>
              <a:rPr lang="en-US" altLang="en-US" dirty="0" smtClean="0">
                <a:latin typeface="+mn-lt"/>
              </a:rPr>
              <a:t>Pat Steir’s </a:t>
            </a:r>
            <a:r>
              <a:rPr lang="en-US" altLang="en-US" b="1" dirty="0" smtClean="0">
                <a:latin typeface="+mn-lt"/>
              </a:rPr>
              <a:t>The Brueghel Series</a:t>
            </a:r>
            <a:r>
              <a:rPr lang="en-US" altLang="en-US" dirty="0" smtClean="0">
                <a:latin typeface="+mn-lt"/>
              </a:rPr>
              <a:t>... is based on the Brueghel painting </a:t>
            </a:r>
            <a:r>
              <a:rPr lang="en-US" altLang="en-US" b="1" dirty="0" smtClean="0">
                <a:latin typeface="+mn-lt"/>
              </a:rPr>
              <a:t>Flowers in a Blue Vase</a:t>
            </a:r>
            <a:r>
              <a:rPr lang="en-US" altLang="en-US" dirty="0" smtClean="0">
                <a:latin typeface="+mn-lt"/>
              </a:rPr>
              <a:t>.</a:t>
            </a:r>
          </a:p>
          <a:p>
            <a:pPr lvl="1"/>
            <a:r>
              <a:rPr lang="en-US" altLang="en-US" dirty="0" smtClean="0">
                <a:latin typeface="+mn-lt"/>
              </a:rPr>
              <a:t>It is a vanitas painting, a reminder about the transience of the material world.</a:t>
            </a:r>
          </a:p>
        </p:txBody>
      </p:sp>
    </p:spTree>
    <p:extLst>
      <p:ext uri="{BB962C8B-B14F-4D97-AF65-F5344CB8AC3E}">
        <p14:creationId xmlns:p14="http://schemas.microsoft.com/office/powerpoint/2010/main" val="227691409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3-14 Pat Steir, The Brueghel Series: A Vanitas of Style, </a:t>
            </a:r>
            <a:r>
              <a:rPr lang="en-GB" altLang="en-US" dirty="0" smtClean="0">
                <a:latin typeface="Times New Roman" panose="02020603050405020304" pitchFamily="18" charset="0"/>
                <a:cs typeface="Times New Roman" panose="02020603050405020304" pitchFamily="18" charset="0"/>
              </a:rPr>
              <a:t>1983-84</a:t>
            </a:r>
            <a:endParaRPr lang="en-US" altLang="en-US" dirty="0" smtClean="0">
              <a:latin typeface="Verdana" panose="020B0604030504040204" pitchFamily="34" charset="0"/>
            </a:endParaRPr>
          </a:p>
        </p:txBody>
      </p:sp>
      <p:pic>
        <p:nvPicPr>
          <p:cNvPr id="54275" name="Picture 2" descr="Image of a vase with flowers is divided into a grid of 8 boxes by 8 boxes. The contents of each box are rendered in a different artistic style and color schem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1484" y="2138614"/>
            <a:ext cx="3441033" cy="258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5289164"/>
            <a:ext cx="3084098" cy="323850"/>
          </a:xfrm>
        </p:spPr>
        <p:txBody>
          <a:bodyPr/>
          <a:lstStyle/>
          <a:p>
            <a:r>
              <a:rPr lang="en-US" altLang="en-US" dirty="0">
                <a:solidFill>
                  <a:schemeClr val="tx1"/>
                </a:solidFill>
              </a:rPr>
              <a:t>Oil on canvas, 64 panels, each</a:t>
            </a:r>
            <a:endParaRPr lang="en-US" dirty="0"/>
          </a:p>
        </p:txBody>
      </p:sp>
      <p:graphicFrame>
        <p:nvGraphicFramePr>
          <p:cNvPr id="6" name="Object 4" descr="Twenty six and half by twenty one inches."/>
          <p:cNvGraphicFramePr>
            <a:graphicFrameLocks noChangeAspect="1"/>
          </p:cNvGraphicFramePr>
          <p:nvPr>
            <p:extLst>
              <p:ext uri="{D42A27DB-BD31-4B8C-83A1-F6EECF244321}">
                <p14:modId xmlns:p14="http://schemas.microsoft.com/office/powerpoint/2010/main" val="1037897524"/>
              </p:ext>
            </p:extLst>
          </p:nvPr>
        </p:nvGraphicFramePr>
        <p:xfrm>
          <a:off x="3796284" y="5364506"/>
          <a:ext cx="1475232" cy="261239"/>
        </p:xfrm>
        <a:graphic>
          <a:graphicData uri="http://schemas.openxmlformats.org/presentationml/2006/ole">
            <mc:AlternateContent xmlns:mc="http://schemas.openxmlformats.org/markup-compatibility/2006">
              <mc:Choice xmlns:v="urn:schemas-microsoft-com:vml" Requires="v">
                <p:oleObj spid="_x0000_s14352" name="Equation" r:id="rId4" imgW="1218960" imgH="215640" progId="Equation.DSMT4">
                  <p:embed/>
                </p:oleObj>
              </mc:Choice>
              <mc:Fallback>
                <p:oleObj name="Equation" r:id="rId4" imgW="1218960" imgH="215640" progId="Equation.DSMT4">
                  <p:embed/>
                  <p:pic>
                    <p:nvPicPr>
                      <p:cNvPr id="0" name=""/>
                      <p:cNvPicPr/>
                      <p:nvPr/>
                    </p:nvPicPr>
                    <p:blipFill>
                      <a:blip r:embed="rId5"/>
                      <a:stretch>
                        <a:fillRect/>
                      </a:stretch>
                    </p:blipFill>
                    <p:spPr>
                      <a:xfrm>
                        <a:off x="3796284" y="5364506"/>
                        <a:ext cx="1475232" cy="261239"/>
                      </a:xfrm>
                      <a:prstGeom prst="rect">
                        <a:avLst/>
                      </a:prstGeom>
                    </p:spPr>
                  </p:pic>
                </p:oleObj>
              </mc:Fallback>
            </mc:AlternateContent>
          </a:graphicData>
        </a:graphic>
      </p:graphicFrame>
      <p:sp>
        <p:nvSpPr>
          <p:cNvPr id="4" name="Content Placeholder 5"/>
          <p:cNvSpPr>
            <a:spLocks noGrp="1"/>
          </p:cNvSpPr>
          <p:nvPr>
            <p:ph sz="quarter" idx="14"/>
          </p:nvPr>
        </p:nvSpPr>
        <p:spPr>
          <a:xfrm>
            <a:off x="5420140" y="5289164"/>
            <a:ext cx="2927678" cy="323850"/>
          </a:xfrm>
        </p:spPr>
        <p:txBody>
          <a:bodyPr/>
          <a:lstStyle/>
          <a:p>
            <a:r>
              <a:rPr lang="en-US" altLang="en-US" dirty="0">
                <a:solidFill>
                  <a:schemeClr val="tx1"/>
                </a:solidFill>
              </a:rPr>
              <a:t>Courtesy of the artist </a:t>
            </a:r>
            <a:r>
              <a:rPr lang="en-US" altLang="en-US" dirty="0" smtClean="0">
                <a:solidFill>
                  <a:schemeClr val="tx1"/>
                </a:solidFill>
              </a:rPr>
              <a:t>and</a:t>
            </a:r>
            <a:endParaRPr lang="en-US" dirty="0"/>
          </a:p>
        </p:txBody>
      </p:sp>
      <p:sp>
        <p:nvSpPr>
          <p:cNvPr id="5" name="Content Placeholder 6"/>
          <p:cNvSpPr>
            <a:spLocks noGrp="1"/>
          </p:cNvSpPr>
          <p:nvPr>
            <p:ph sz="quarter" idx="15"/>
          </p:nvPr>
        </p:nvSpPr>
        <p:spPr>
          <a:xfrm>
            <a:off x="563563" y="5706100"/>
            <a:ext cx="1722437" cy="323850"/>
          </a:xfrm>
        </p:spPr>
        <p:txBody>
          <a:bodyPr/>
          <a:lstStyle/>
          <a:p>
            <a:r>
              <a:rPr lang="en-US" altLang="en-US" dirty="0">
                <a:solidFill>
                  <a:schemeClr val="tx1"/>
                </a:solidFill>
              </a:rPr>
              <a:t>Cheim &amp; Read</a:t>
            </a:r>
            <a:endParaRPr lang="en-US" dirty="0"/>
          </a:p>
        </p:txBody>
      </p:sp>
    </p:spTree>
    <p:extLst>
      <p:ext uri="{BB962C8B-B14F-4D97-AF65-F5344CB8AC3E}">
        <p14:creationId xmlns:p14="http://schemas.microsoft.com/office/powerpoint/2010/main" val="153272951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3-15 Jan Brueghel the </a:t>
            </a:r>
            <a:r>
              <a:rPr lang="en-GB" altLang="en-US" dirty="0" smtClean="0">
                <a:latin typeface="Times New Roman" panose="02020603050405020304" pitchFamily="18" charset="0"/>
                <a:cs typeface="Times New Roman" panose="02020603050405020304" pitchFamily="18" charset="0"/>
              </a:rPr>
              <a:t>Elder, Flowers </a:t>
            </a:r>
            <a:r>
              <a:rPr lang="en-GB" altLang="en-US" dirty="0">
                <a:latin typeface="Times New Roman" panose="02020603050405020304" pitchFamily="18" charset="0"/>
                <a:cs typeface="Times New Roman" panose="02020603050405020304" pitchFamily="18" charset="0"/>
              </a:rPr>
              <a:t>in a Blue Vase, </a:t>
            </a:r>
            <a:r>
              <a:rPr lang="en-GB" altLang="en-US" dirty="0" smtClean="0">
                <a:latin typeface="Times New Roman" panose="02020603050405020304" pitchFamily="18" charset="0"/>
                <a:cs typeface="Times New Roman" panose="02020603050405020304" pitchFamily="18" charset="0"/>
              </a:rPr>
              <a:t>1599</a:t>
            </a:r>
            <a:endParaRPr lang="en-US" altLang="en-US" dirty="0" smtClean="0">
              <a:latin typeface="Verdana" panose="020B0604030504040204" pitchFamily="34" charset="0"/>
            </a:endParaRPr>
          </a:p>
        </p:txBody>
      </p:sp>
      <p:pic>
        <p:nvPicPr>
          <p:cNvPr id="55299" name="Picture 2" descr="Painting of a vase with flowers similar to the image in slide 28, with no grid and uniform style and colors applied throughou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7894" y="2245534"/>
            <a:ext cx="3128212" cy="234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4" y="5239241"/>
            <a:ext cx="1762194" cy="323850"/>
          </a:xfrm>
        </p:spPr>
        <p:txBody>
          <a:bodyPr/>
          <a:lstStyle/>
          <a:p>
            <a:r>
              <a:rPr lang="en-US" altLang="en-US" dirty="0">
                <a:solidFill>
                  <a:schemeClr val="tx1"/>
                </a:solidFill>
              </a:rPr>
              <a:t>Oil on oakwood,</a:t>
            </a:r>
            <a:endParaRPr lang="en-US" dirty="0"/>
          </a:p>
        </p:txBody>
      </p:sp>
      <p:graphicFrame>
        <p:nvGraphicFramePr>
          <p:cNvPr id="6" name="Object 4" descr="Twenty six by nineteen and seven eighth inches."/>
          <p:cNvGraphicFramePr>
            <a:graphicFrameLocks noChangeAspect="1"/>
          </p:cNvGraphicFramePr>
          <p:nvPr>
            <p:extLst>
              <p:ext uri="{D42A27DB-BD31-4B8C-83A1-F6EECF244321}">
                <p14:modId xmlns:p14="http://schemas.microsoft.com/office/powerpoint/2010/main" val="1436797197"/>
              </p:ext>
            </p:extLst>
          </p:nvPr>
        </p:nvGraphicFramePr>
        <p:xfrm>
          <a:off x="2506594" y="5331680"/>
          <a:ext cx="1536700" cy="261239"/>
        </p:xfrm>
        <a:graphic>
          <a:graphicData uri="http://schemas.openxmlformats.org/presentationml/2006/ole">
            <mc:AlternateContent xmlns:mc="http://schemas.openxmlformats.org/markup-compatibility/2006">
              <mc:Choice xmlns:v="urn:schemas-microsoft-com:vml" Requires="v">
                <p:oleObj spid="_x0000_s15375" name="Equation" r:id="rId4" imgW="1269720" imgH="215640" progId="Equation.DSMT4">
                  <p:embed/>
                </p:oleObj>
              </mc:Choice>
              <mc:Fallback>
                <p:oleObj name="Equation" r:id="rId4" imgW="1269720" imgH="215640" progId="Equation.DSMT4">
                  <p:embed/>
                  <p:pic>
                    <p:nvPicPr>
                      <p:cNvPr id="0" name=""/>
                      <p:cNvPicPr/>
                      <p:nvPr/>
                    </p:nvPicPr>
                    <p:blipFill>
                      <a:blip r:embed="rId5"/>
                      <a:stretch>
                        <a:fillRect/>
                      </a:stretch>
                    </p:blipFill>
                    <p:spPr>
                      <a:xfrm>
                        <a:off x="2506594" y="5331680"/>
                        <a:ext cx="1536700" cy="261239"/>
                      </a:xfrm>
                      <a:prstGeom prst="rect">
                        <a:avLst/>
                      </a:prstGeom>
                    </p:spPr>
                  </p:pic>
                </p:oleObj>
              </mc:Fallback>
            </mc:AlternateContent>
          </a:graphicData>
        </a:graphic>
      </p:graphicFrame>
      <p:sp>
        <p:nvSpPr>
          <p:cNvPr id="4" name="Content Placeholder 5"/>
          <p:cNvSpPr>
            <a:spLocks noGrp="1"/>
          </p:cNvSpPr>
          <p:nvPr>
            <p:ph sz="quarter" idx="14"/>
          </p:nvPr>
        </p:nvSpPr>
        <p:spPr>
          <a:xfrm>
            <a:off x="4224130" y="5239241"/>
            <a:ext cx="4123688" cy="323850"/>
          </a:xfrm>
        </p:spPr>
        <p:txBody>
          <a:bodyPr/>
          <a:lstStyle/>
          <a:p>
            <a:r>
              <a:rPr lang="en-US" altLang="en-US" dirty="0">
                <a:solidFill>
                  <a:schemeClr val="tx1"/>
                </a:solidFill>
              </a:rPr>
              <a:t>Kunsthistorisches Museum, Vienna.</a:t>
            </a:r>
            <a:endParaRPr lang="en-US" dirty="0"/>
          </a:p>
        </p:txBody>
      </p:sp>
      <p:sp>
        <p:nvSpPr>
          <p:cNvPr id="5" name="Content Placeholder 6"/>
          <p:cNvSpPr>
            <a:spLocks noGrp="1"/>
          </p:cNvSpPr>
          <p:nvPr>
            <p:ph sz="quarter" idx="15"/>
          </p:nvPr>
        </p:nvSpPr>
        <p:spPr>
          <a:xfrm>
            <a:off x="563564" y="5704455"/>
            <a:ext cx="5876993" cy="323850"/>
          </a:xfrm>
        </p:spPr>
        <p:txBody>
          <a:bodyPr/>
          <a:lstStyle/>
          <a:p>
            <a:r>
              <a:rPr lang="en-US" altLang="en-US" dirty="0">
                <a:solidFill>
                  <a:schemeClr val="tx1"/>
                </a:solidFill>
              </a:rPr>
              <a:t>a</a:t>
            </a:r>
            <a:r>
              <a:rPr lang="en-US" altLang="en-US" sz="100" dirty="0">
                <a:solidFill>
                  <a:schemeClr val="tx1"/>
                </a:solidFill>
              </a:rPr>
              <a:t> </a:t>
            </a:r>
            <a:r>
              <a:rPr lang="en-US" altLang="en-US" dirty="0">
                <a:solidFill>
                  <a:schemeClr val="tx1"/>
                </a:solidFill>
              </a:rPr>
              <a:t>k</a:t>
            </a:r>
            <a:r>
              <a:rPr lang="en-US" altLang="en-US" sz="100" dirty="0">
                <a:solidFill>
                  <a:schemeClr val="tx1"/>
                </a:solidFill>
              </a:rPr>
              <a:t> </a:t>
            </a:r>
            <a:r>
              <a:rPr lang="en-US" altLang="en-US" dirty="0">
                <a:solidFill>
                  <a:schemeClr val="tx1"/>
                </a:solidFill>
              </a:rPr>
              <a:t>g-image/Erich </a:t>
            </a:r>
            <a:r>
              <a:rPr lang="en-US" altLang="en-US" dirty="0" smtClean="0">
                <a:solidFill>
                  <a:schemeClr val="tx1"/>
                </a:solidFill>
              </a:rPr>
              <a:t>Lessing</a:t>
            </a:r>
            <a:r>
              <a:rPr lang="en-US" altLang="en-US" dirty="0" smtClean="0">
                <a:solidFill>
                  <a:schemeClr val="tx1"/>
                </a:solidFill>
                <a:cs typeface="Calibri" panose="020F0502020204030204" pitchFamily="34" charset="0"/>
              </a:rPr>
              <a:t>.</a:t>
            </a:r>
          </a:p>
        </p:txBody>
      </p:sp>
    </p:spTree>
    <p:extLst>
      <p:ext uri="{BB962C8B-B14F-4D97-AF65-F5344CB8AC3E}">
        <p14:creationId xmlns:p14="http://schemas.microsoft.com/office/powerpoint/2010/main" val="114743431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Expressive Qualities of Line </a:t>
            </a:r>
            <a:r>
              <a:rPr lang="en-US" altLang="en-US" sz="2000" b="0" dirty="0" smtClean="0">
                <a:latin typeface="Times New Roman" panose="02020603050405020304" pitchFamily="18" charset="0"/>
                <a:cs typeface="Times New Roman" panose="02020603050405020304" pitchFamily="18" charset="0"/>
              </a:rPr>
              <a:t>(</a:t>
            </a:r>
            <a:r>
              <a:rPr lang="en-US" altLang="en-US" sz="2000" b="0" dirty="0">
                <a:latin typeface="Times New Roman" panose="02020603050405020304" pitchFamily="18" charset="0"/>
                <a:cs typeface="Times New Roman" panose="02020603050405020304" pitchFamily="18" charset="0"/>
              </a:rPr>
              <a:t>4</a:t>
            </a:r>
            <a:r>
              <a:rPr lang="en-US" altLang="en-US" sz="2000" b="0" dirty="0" smtClean="0">
                <a:latin typeface="Times New Roman" panose="02020603050405020304" pitchFamily="18" charset="0"/>
                <a:cs typeface="Times New Roman" panose="02020603050405020304" pitchFamily="18" charset="0"/>
              </a:rPr>
              <a:t> </a:t>
            </a:r>
            <a:r>
              <a:rPr lang="en-US" altLang="en-US" sz="2000" b="0" dirty="0">
                <a:latin typeface="Times New Roman" panose="02020603050405020304" pitchFamily="18" charset="0"/>
                <a:cs typeface="Times New Roman" panose="02020603050405020304" pitchFamily="18" charset="0"/>
              </a:rPr>
              <a:t>of 6</a:t>
            </a:r>
            <a:r>
              <a:rPr lang="en-US" altLang="en-US" sz="2000" b="0" dirty="0" smtClean="0">
                <a:latin typeface="Times New Roman" panose="02020603050405020304" pitchFamily="18" charset="0"/>
                <a:cs typeface="Times New Roman" panose="02020603050405020304" pitchFamily="18" charset="0"/>
              </a:rPr>
              <a:t>)</a:t>
            </a:r>
            <a:endParaRPr lang="en-US" altLang="en-US" sz="2800" dirty="0" smtClean="0">
              <a:effectLst>
                <a:outerShdw blurRad="38100" dist="38100" dir="2700000" algn="tl">
                  <a:srgbClr val="000000"/>
                </a:outerShdw>
              </a:effectLst>
              <a:latin typeface="Verdana" panose="020B0604030504040204" pitchFamily="34" charset="0"/>
            </a:endParaRPr>
          </a:p>
        </p:txBody>
      </p:sp>
      <p:sp>
        <p:nvSpPr>
          <p:cNvPr id="56323" name="Content Placeholder 2"/>
          <p:cNvSpPr>
            <a:spLocks noGrp="1"/>
          </p:cNvSpPr>
          <p:nvPr>
            <p:ph type="body" idx="1"/>
          </p:nvPr>
        </p:nvSpPr>
        <p:spPr/>
        <p:txBody>
          <a:bodyPr/>
          <a:lstStyle/>
          <a:p>
            <a:r>
              <a:rPr lang="en-US" altLang="en-US" dirty="0" smtClean="0">
                <a:latin typeface="+mn-lt"/>
              </a:rPr>
              <a:t>Steir reproduced a series of 64 panels in the style of different artists through history.</a:t>
            </a:r>
          </a:p>
          <a:p>
            <a:pPr lvl="1"/>
            <a:r>
              <a:rPr lang="en-US" altLang="en-US" dirty="0" smtClean="0">
                <a:latin typeface="+mn-lt"/>
              </a:rPr>
              <a:t>The range of styles is brought together by the grid that contains them.</a:t>
            </a:r>
          </a:p>
        </p:txBody>
      </p:sp>
    </p:spTree>
    <p:extLst>
      <p:ext uri="{BB962C8B-B14F-4D97-AF65-F5344CB8AC3E}">
        <p14:creationId xmlns:p14="http://schemas.microsoft.com/office/powerpoint/2010/main" val="240928053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Expressive Qualities of Line </a:t>
            </a:r>
            <a:r>
              <a:rPr lang="en-US" altLang="en-US" sz="2000" b="0" dirty="0" smtClean="0">
                <a:latin typeface="Times New Roman" panose="02020603050405020304" pitchFamily="18" charset="0"/>
                <a:cs typeface="Times New Roman" panose="02020603050405020304" pitchFamily="18" charset="0"/>
              </a:rPr>
              <a:t>(</a:t>
            </a:r>
            <a:r>
              <a:rPr lang="en-US" altLang="en-US" sz="2000" b="0" dirty="0">
                <a:latin typeface="Times New Roman" panose="02020603050405020304" pitchFamily="18" charset="0"/>
                <a:cs typeface="Times New Roman" panose="02020603050405020304" pitchFamily="18" charset="0"/>
              </a:rPr>
              <a:t>5</a:t>
            </a:r>
            <a:r>
              <a:rPr lang="en-US" altLang="en-US" sz="2000" b="0" dirty="0" smtClean="0">
                <a:latin typeface="Times New Roman" panose="02020603050405020304" pitchFamily="18" charset="0"/>
                <a:cs typeface="Times New Roman" panose="02020603050405020304" pitchFamily="18" charset="0"/>
              </a:rPr>
              <a:t> </a:t>
            </a:r>
            <a:r>
              <a:rPr lang="en-US" altLang="en-US" sz="2000" b="0" dirty="0">
                <a:latin typeface="Times New Roman" panose="02020603050405020304" pitchFamily="18" charset="0"/>
                <a:cs typeface="Times New Roman" panose="02020603050405020304" pitchFamily="18" charset="0"/>
              </a:rPr>
              <a:t>of 6</a:t>
            </a:r>
            <a:r>
              <a:rPr lang="en-US" altLang="en-US" sz="2000" b="0" dirty="0" smtClean="0">
                <a:latin typeface="Times New Roman" panose="02020603050405020304" pitchFamily="18" charset="0"/>
                <a:cs typeface="Times New Roman" panose="02020603050405020304" pitchFamily="18" charset="0"/>
              </a:rPr>
              <a:t>)</a:t>
            </a:r>
            <a:endParaRPr lang="en-US" altLang="en-US" sz="2800" dirty="0" smtClean="0">
              <a:effectLst>
                <a:outerShdw blurRad="38100" dist="38100" dir="2700000" algn="tl">
                  <a:srgbClr val="000000"/>
                </a:outerShdw>
              </a:effectLst>
              <a:latin typeface="Verdana" panose="020B0604030504040204" pitchFamily="34" charset="0"/>
            </a:endParaRPr>
          </a:p>
        </p:txBody>
      </p:sp>
      <p:sp>
        <p:nvSpPr>
          <p:cNvPr id="57347" name="Content Placeholder 2"/>
          <p:cNvSpPr>
            <a:spLocks noGrp="1"/>
          </p:cNvSpPr>
          <p:nvPr>
            <p:ph type="body" idx="1"/>
          </p:nvPr>
        </p:nvSpPr>
        <p:spPr/>
        <p:txBody>
          <a:bodyPr/>
          <a:lstStyle/>
          <a:p>
            <a:r>
              <a:rPr lang="en-US" altLang="en-US" b="1" dirty="0" smtClean="0">
                <a:latin typeface="+mn-lt"/>
              </a:rPr>
              <a:t>Relic 12 </a:t>
            </a:r>
            <a:r>
              <a:rPr lang="en-US" altLang="en-US" dirty="0" smtClean="0">
                <a:latin typeface="+mn-lt"/>
              </a:rPr>
              <a:t>by Chinese-born Hung Liu represents a courtesan surrounded by symbols from Chinese painting.</a:t>
            </a:r>
            <a:endParaRPr lang="en-US" altLang="en-US" i="1" dirty="0" smtClean="0">
              <a:latin typeface="+mn-lt"/>
            </a:endParaRPr>
          </a:p>
          <a:p>
            <a:pPr lvl="1"/>
            <a:r>
              <a:rPr lang="en-US" altLang="en-US" dirty="0" smtClean="0">
                <a:latin typeface="+mn-lt"/>
              </a:rPr>
              <a:t>Vertical drips of paint resemble raindrops.</a:t>
            </a:r>
          </a:p>
          <a:p>
            <a:pPr lvl="1"/>
            <a:r>
              <a:rPr lang="en-US" altLang="en-US" dirty="0" smtClean="0">
                <a:latin typeface="+mn-lt"/>
              </a:rPr>
              <a:t>Center, a red square holds the Chinese characters for “female” and “Nu-Wa,” the creation goddess.</a:t>
            </a:r>
          </a:p>
        </p:txBody>
      </p:sp>
    </p:spTree>
    <p:extLst>
      <p:ext uri="{BB962C8B-B14F-4D97-AF65-F5344CB8AC3E}">
        <p14:creationId xmlns:p14="http://schemas.microsoft.com/office/powerpoint/2010/main" val="63363669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US" altLang="en-US" dirty="0" smtClean="0">
                <a:latin typeface="Times New Roman" panose="02020603050405020304" pitchFamily="18" charset="0"/>
                <a:cs typeface="Times New Roman" panose="02020603050405020304" pitchFamily="18" charset="0"/>
              </a:rPr>
              <a:t>Figure </a:t>
            </a:r>
            <a:r>
              <a:rPr lang="en-US" altLang="en-US" dirty="0">
                <a:latin typeface="Times New Roman" panose="02020603050405020304" pitchFamily="18" charset="0"/>
                <a:cs typeface="Times New Roman" panose="02020603050405020304" pitchFamily="18" charset="0"/>
              </a:rPr>
              <a:t>3-16 Hung Liu, Relic 12, 2005</a:t>
            </a:r>
            <a:endParaRPr lang="en-US" altLang="en-US" dirty="0" smtClean="0">
              <a:latin typeface="Verdana" panose="020B0604030504040204" pitchFamily="34" charset="0"/>
            </a:endParaRPr>
          </a:p>
        </p:txBody>
      </p:sp>
      <p:pic>
        <p:nvPicPr>
          <p:cNvPr id="58371" name="Picture 2" descr="Painting of a woman lying on her right side on a bed, with her head resting on her right hand. A large butterfly rests on her left side. At the center of the painting, near her knees, is a small square containing 2 Chinese characters. A large flower covers her knees. Rings of paint are scattered throughout the painti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7894" y="2255922"/>
            <a:ext cx="3128212" cy="234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4996828"/>
            <a:ext cx="3451846" cy="323850"/>
          </a:xfrm>
        </p:spPr>
        <p:txBody>
          <a:bodyPr/>
          <a:lstStyle/>
          <a:p>
            <a:r>
              <a:rPr lang="en-US" altLang="en-US" dirty="0">
                <a:solidFill>
                  <a:schemeClr val="tx1"/>
                </a:solidFill>
              </a:rPr>
              <a:t>Oil on canvas and lacquered wood</a:t>
            </a:r>
            <a:endParaRPr lang="en-US" dirty="0"/>
          </a:p>
        </p:txBody>
      </p:sp>
      <p:graphicFrame>
        <p:nvGraphicFramePr>
          <p:cNvPr id="6" name="Object 4" descr="Five feet six inches by five feet six inches."/>
          <p:cNvGraphicFramePr>
            <a:graphicFrameLocks noChangeAspect="1"/>
          </p:cNvGraphicFramePr>
          <p:nvPr>
            <p:extLst>
              <p:ext uri="{D42A27DB-BD31-4B8C-83A1-F6EECF244321}">
                <p14:modId xmlns:p14="http://schemas.microsoft.com/office/powerpoint/2010/main" val="856828292"/>
              </p:ext>
            </p:extLst>
          </p:nvPr>
        </p:nvGraphicFramePr>
        <p:xfrm>
          <a:off x="4174103" y="5107318"/>
          <a:ext cx="1173480" cy="223520"/>
        </p:xfrm>
        <a:graphic>
          <a:graphicData uri="http://schemas.openxmlformats.org/presentationml/2006/ole">
            <mc:AlternateContent xmlns:mc="http://schemas.openxmlformats.org/markup-compatibility/2006">
              <mc:Choice xmlns:v="urn:schemas-microsoft-com:vml" Requires="v">
                <p:oleObj spid="_x0000_s16398" name="Equation" r:id="rId4" imgW="1066680" imgH="203040" progId="Equation.DSMT4">
                  <p:embed/>
                </p:oleObj>
              </mc:Choice>
              <mc:Fallback>
                <p:oleObj name="Equation" r:id="rId4" imgW="1066680" imgH="203040" progId="Equation.DSMT4">
                  <p:embed/>
                  <p:pic>
                    <p:nvPicPr>
                      <p:cNvPr id="0" name=""/>
                      <p:cNvPicPr/>
                      <p:nvPr/>
                    </p:nvPicPr>
                    <p:blipFill>
                      <a:blip r:embed="rId5"/>
                      <a:stretch>
                        <a:fillRect/>
                      </a:stretch>
                    </p:blipFill>
                    <p:spPr>
                      <a:xfrm>
                        <a:off x="4174103" y="5107318"/>
                        <a:ext cx="1173480" cy="223520"/>
                      </a:xfrm>
                      <a:prstGeom prst="rect">
                        <a:avLst/>
                      </a:prstGeom>
                    </p:spPr>
                  </p:pic>
                </p:oleObj>
              </mc:Fallback>
            </mc:AlternateContent>
          </a:graphicData>
        </a:graphic>
      </p:graphicFrame>
      <p:sp>
        <p:nvSpPr>
          <p:cNvPr id="4" name="Content Placeholder 5"/>
          <p:cNvSpPr>
            <a:spLocks noGrp="1"/>
          </p:cNvSpPr>
          <p:nvPr>
            <p:ph sz="quarter" idx="14"/>
          </p:nvPr>
        </p:nvSpPr>
        <p:spPr>
          <a:xfrm>
            <a:off x="5506278" y="4996828"/>
            <a:ext cx="2841539" cy="323850"/>
          </a:xfrm>
        </p:spPr>
        <p:txBody>
          <a:bodyPr/>
          <a:lstStyle/>
          <a:p>
            <a:r>
              <a:rPr lang="en-US" altLang="en-US" dirty="0">
                <a:solidFill>
                  <a:schemeClr val="tx1"/>
                </a:solidFill>
              </a:rPr>
              <a:t>Courtesy of Nancy Hoffman</a:t>
            </a:r>
            <a:endParaRPr lang="en-US" dirty="0"/>
          </a:p>
        </p:txBody>
      </p:sp>
      <p:sp>
        <p:nvSpPr>
          <p:cNvPr id="5" name="Content Placeholder 6"/>
          <p:cNvSpPr>
            <a:spLocks noGrp="1"/>
          </p:cNvSpPr>
          <p:nvPr>
            <p:ph sz="quarter" idx="15"/>
          </p:nvPr>
        </p:nvSpPr>
        <p:spPr>
          <a:xfrm>
            <a:off x="563564" y="5434399"/>
            <a:ext cx="7784254" cy="323850"/>
          </a:xfrm>
        </p:spPr>
        <p:txBody>
          <a:bodyPr/>
          <a:lstStyle/>
          <a:p>
            <a:r>
              <a:rPr lang="en-US" altLang="en-US" dirty="0">
                <a:solidFill>
                  <a:schemeClr val="tx1"/>
                </a:solidFill>
              </a:rPr>
              <a:t>Gallery, New York</a:t>
            </a:r>
            <a:r>
              <a:rPr lang="en-US" altLang="en-US" dirty="0">
                <a:solidFill>
                  <a:schemeClr val="tx1"/>
                </a:solidFill>
                <a:cs typeface="Calibri" panose="020F0502020204030204" pitchFamily="34" charset="0"/>
              </a:rPr>
              <a:t>.</a:t>
            </a:r>
            <a:endParaRPr lang="en-US" dirty="0"/>
          </a:p>
        </p:txBody>
      </p:sp>
    </p:spTree>
    <p:extLst>
      <p:ext uri="{BB962C8B-B14F-4D97-AF65-F5344CB8AC3E}">
        <p14:creationId xmlns:p14="http://schemas.microsoft.com/office/powerpoint/2010/main" val="28376625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Expressive Qualities of Line </a:t>
            </a:r>
            <a:r>
              <a:rPr lang="en-US" altLang="en-US" sz="2000" b="0" dirty="0" smtClean="0">
                <a:latin typeface="Times New Roman" panose="02020603050405020304" pitchFamily="18" charset="0"/>
                <a:cs typeface="Times New Roman" panose="02020603050405020304" pitchFamily="18" charset="0"/>
              </a:rPr>
              <a:t>(</a:t>
            </a:r>
            <a:r>
              <a:rPr lang="en-US" altLang="en-US" sz="2000" b="0" dirty="0">
                <a:latin typeface="Times New Roman" panose="02020603050405020304" pitchFamily="18" charset="0"/>
                <a:cs typeface="Times New Roman" panose="02020603050405020304" pitchFamily="18" charset="0"/>
              </a:rPr>
              <a:t>6</a:t>
            </a:r>
            <a:r>
              <a:rPr lang="en-US" altLang="en-US" sz="2000" b="0" dirty="0" smtClean="0">
                <a:latin typeface="Times New Roman" panose="02020603050405020304" pitchFamily="18" charset="0"/>
                <a:cs typeface="Times New Roman" panose="02020603050405020304" pitchFamily="18" charset="0"/>
              </a:rPr>
              <a:t> </a:t>
            </a:r>
            <a:r>
              <a:rPr lang="en-US" altLang="en-US" sz="2000" b="0" dirty="0">
                <a:latin typeface="Times New Roman" panose="02020603050405020304" pitchFamily="18" charset="0"/>
                <a:cs typeface="Times New Roman" panose="02020603050405020304" pitchFamily="18" charset="0"/>
              </a:rPr>
              <a:t>of 6</a:t>
            </a:r>
            <a:r>
              <a:rPr lang="en-US" altLang="en-US" sz="2000" b="0" dirty="0" smtClean="0">
                <a:latin typeface="Times New Roman" panose="02020603050405020304" pitchFamily="18" charset="0"/>
                <a:cs typeface="Times New Roman" panose="02020603050405020304" pitchFamily="18" charset="0"/>
              </a:rPr>
              <a:t>)</a:t>
            </a:r>
            <a:endParaRPr lang="en-US" altLang="en-US" sz="2800" dirty="0" smtClean="0">
              <a:effectLst>
                <a:outerShdw blurRad="38100" dist="38100" dir="2700000" algn="tl">
                  <a:srgbClr val="000000"/>
                </a:outerShdw>
              </a:effectLst>
              <a:latin typeface="Verdana" panose="020B0604030504040204" pitchFamily="34" charset="0"/>
            </a:endParaRPr>
          </a:p>
        </p:txBody>
      </p:sp>
      <p:sp>
        <p:nvSpPr>
          <p:cNvPr id="59395" name="Content Placeholder 2"/>
          <p:cNvSpPr>
            <a:spLocks noGrp="1"/>
          </p:cNvSpPr>
          <p:nvPr>
            <p:ph type="body" idx="1"/>
          </p:nvPr>
        </p:nvSpPr>
        <p:spPr/>
        <p:txBody>
          <a:bodyPr/>
          <a:lstStyle/>
          <a:p>
            <a:r>
              <a:rPr lang="en-US" altLang="en-US" dirty="0" smtClean="0">
                <a:latin typeface="+mn-lt"/>
              </a:rPr>
              <a:t>Wenda Gu creates imaginary calligraphies in human hair that has been collected from around the world.</a:t>
            </a:r>
          </a:p>
          <a:p>
            <a:pPr lvl="1"/>
            <a:r>
              <a:rPr lang="en-US" altLang="en-US" b="1" dirty="0" smtClean="0">
                <a:latin typeface="+mn-lt"/>
              </a:rPr>
              <a:t>united nations-china monument: temple of heaven </a:t>
            </a:r>
            <a:r>
              <a:rPr lang="en-US" altLang="en-US" dirty="0" smtClean="0">
                <a:latin typeface="+mn-lt"/>
              </a:rPr>
              <a:t>exhibits pseudo-script in four languages, creating an imaginary space in which a “united nations” of diverse cultures could meet.</a:t>
            </a:r>
          </a:p>
        </p:txBody>
      </p:sp>
    </p:spTree>
    <p:extLst>
      <p:ext uri="{BB962C8B-B14F-4D97-AF65-F5344CB8AC3E}">
        <p14:creationId xmlns:p14="http://schemas.microsoft.com/office/powerpoint/2010/main" val="96024334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3-17 Wenda Gu, </a:t>
            </a:r>
            <a:r>
              <a:rPr lang="en-GB" altLang="en-US" dirty="0" smtClean="0">
                <a:latin typeface="Times New Roman" panose="02020603050405020304" pitchFamily="18" charset="0"/>
                <a:cs typeface="Times New Roman" panose="02020603050405020304" pitchFamily="18" charset="0"/>
              </a:rPr>
              <a:t>United Nations-China Monument</a:t>
            </a:r>
            <a:r>
              <a:rPr lang="en-GB" altLang="en-US" dirty="0">
                <a:latin typeface="Times New Roman" panose="02020603050405020304" pitchFamily="18" charset="0"/>
                <a:cs typeface="Times New Roman" panose="02020603050405020304" pitchFamily="18" charset="0"/>
              </a:rPr>
              <a:t>: </a:t>
            </a:r>
            <a:r>
              <a:rPr lang="en-GB" altLang="en-US" dirty="0" smtClean="0">
                <a:latin typeface="Times New Roman" panose="02020603050405020304" pitchFamily="18" charset="0"/>
                <a:cs typeface="Times New Roman" panose="02020603050405020304" pitchFamily="18" charset="0"/>
              </a:rPr>
              <a:t>Temple </a:t>
            </a:r>
            <a:r>
              <a:rPr lang="en-GB" altLang="en-US" dirty="0">
                <a:latin typeface="Times New Roman" panose="02020603050405020304" pitchFamily="18" charset="0"/>
                <a:cs typeface="Times New Roman" panose="02020603050405020304" pitchFamily="18" charset="0"/>
              </a:rPr>
              <a:t>of </a:t>
            </a:r>
            <a:r>
              <a:rPr lang="en-GB" altLang="en-US" dirty="0" smtClean="0">
                <a:latin typeface="Times New Roman" panose="02020603050405020304" pitchFamily="18" charset="0"/>
                <a:cs typeface="Times New Roman" panose="02020603050405020304" pitchFamily="18" charset="0"/>
              </a:rPr>
              <a:t>Heaven</a:t>
            </a:r>
            <a:r>
              <a:rPr lang="en-GB" altLang="en-US" dirty="0">
                <a:latin typeface="Times New Roman" panose="02020603050405020304" pitchFamily="18" charset="0"/>
                <a:cs typeface="Times New Roman" panose="02020603050405020304" pitchFamily="18" charset="0"/>
              </a:rPr>
              <a:t>, 1998</a:t>
            </a:r>
            <a:endParaRPr lang="en-US" altLang="en-US" dirty="0" smtClean="0">
              <a:latin typeface="Verdana" panose="020B0604030504040204" pitchFamily="34" charset="0"/>
            </a:endParaRPr>
          </a:p>
        </p:txBody>
      </p:sp>
      <p:pic>
        <p:nvPicPr>
          <p:cNvPr id="60419" name="Picture 2" descr="Long room with table and chair setting in the middle. The 3 visible walls are covered in writing, each in a different language. A series of banners hang in arches from the ceiling, with Chinese text in their center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7470" y="1964372"/>
            <a:ext cx="3127472" cy="234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641773" y="4677195"/>
            <a:ext cx="7784254" cy="1087501"/>
          </a:xfrm>
        </p:spPr>
        <p:txBody>
          <a:bodyPr/>
          <a:lstStyle/>
          <a:p>
            <a:r>
              <a:rPr lang="en-US" altLang="en-US" dirty="0">
                <a:solidFill>
                  <a:schemeClr val="tx1"/>
                </a:solidFill>
              </a:rPr>
              <a:t>Site-specific installation commissioned by the Asia Society, New York for </a:t>
            </a:r>
            <a:r>
              <a:rPr lang="en-US" altLang="en-US" b="1" dirty="0">
                <a:solidFill>
                  <a:schemeClr val="tx1"/>
                </a:solidFill>
              </a:rPr>
              <a:t>inside out</a:t>
            </a:r>
            <a:r>
              <a:rPr lang="en-US" altLang="en-US" dirty="0">
                <a:solidFill>
                  <a:schemeClr val="tx1"/>
                </a:solidFill>
              </a:rPr>
              <a:t>, P</a:t>
            </a:r>
            <a:r>
              <a:rPr lang="en-US" altLang="en-US" sz="100" dirty="0">
                <a:solidFill>
                  <a:schemeClr val="tx1"/>
                </a:solidFill>
              </a:rPr>
              <a:t> </a:t>
            </a:r>
            <a:r>
              <a:rPr lang="en-US" altLang="en-US" dirty="0">
                <a:solidFill>
                  <a:schemeClr val="tx1"/>
                </a:solidFill>
              </a:rPr>
              <a:t>S1 Contemporary Art Center, New York. Temple of pseudo-English, Chinese, Hindi, and Arabic made of human hair curtains collected from all over the world, 12 Ming-style chairs with television monitors installed in their seats, 2 </a:t>
            </a:r>
            <a:r>
              <a:rPr lang="en-US" altLang="en-US" dirty="0" smtClean="0">
                <a:solidFill>
                  <a:schemeClr val="tx1"/>
                </a:solidFill>
              </a:rPr>
              <a:t>Ming-</a:t>
            </a:r>
            <a:endParaRPr lang="en-US" dirty="0"/>
          </a:p>
        </p:txBody>
      </p:sp>
      <p:sp>
        <p:nvSpPr>
          <p:cNvPr id="4" name="Content Placeholder 4"/>
          <p:cNvSpPr>
            <a:spLocks noGrp="1"/>
          </p:cNvSpPr>
          <p:nvPr>
            <p:ph sz="quarter" idx="14"/>
          </p:nvPr>
        </p:nvSpPr>
        <p:spPr>
          <a:xfrm>
            <a:off x="641773" y="5654847"/>
            <a:ext cx="2752087" cy="323850"/>
          </a:xfrm>
        </p:spPr>
        <p:txBody>
          <a:bodyPr/>
          <a:lstStyle/>
          <a:p>
            <a:r>
              <a:rPr lang="en-US" altLang="en-US" dirty="0">
                <a:solidFill>
                  <a:schemeClr val="tx1"/>
                </a:solidFill>
              </a:rPr>
              <a:t>style tables, and video film</a:t>
            </a:r>
            <a:r>
              <a:rPr lang="en-US" altLang="en-US" dirty="0" smtClean="0">
                <a:solidFill>
                  <a:schemeClr val="tx1"/>
                </a:solidFill>
              </a:rPr>
              <a:t>.</a:t>
            </a:r>
            <a:endParaRPr lang="en-US" dirty="0"/>
          </a:p>
        </p:txBody>
      </p:sp>
      <p:graphicFrame>
        <p:nvGraphicFramePr>
          <p:cNvPr id="6" name="Object 5" descr="Thirteen by twenty by fifty two feet."/>
          <p:cNvGraphicFramePr>
            <a:graphicFrameLocks noChangeAspect="1"/>
          </p:cNvGraphicFramePr>
          <p:nvPr>
            <p:extLst>
              <p:ext uri="{D42A27DB-BD31-4B8C-83A1-F6EECF244321}">
                <p14:modId xmlns:p14="http://schemas.microsoft.com/office/powerpoint/2010/main" val="3899685622"/>
              </p:ext>
            </p:extLst>
          </p:nvPr>
        </p:nvGraphicFramePr>
        <p:xfrm>
          <a:off x="3453290" y="5753509"/>
          <a:ext cx="1475232" cy="245872"/>
        </p:xfrm>
        <a:graphic>
          <a:graphicData uri="http://schemas.openxmlformats.org/presentationml/2006/ole">
            <mc:AlternateContent xmlns:mc="http://schemas.openxmlformats.org/markup-compatibility/2006">
              <mc:Choice xmlns:v="urn:schemas-microsoft-com:vml" Requires="v">
                <p:oleObj spid="_x0000_s17422" name="Equation" r:id="rId4" imgW="1218960" imgH="203040" progId="Equation.DSMT4">
                  <p:embed/>
                </p:oleObj>
              </mc:Choice>
              <mc:Fallback>
                <p:oleObj name="Equation" r:id="rId4" imgW="1218960" imgH="203040" progId="Equation.DSMT4">
                  <p:embed/>
                  <p:pic>
                    <p:nvPicPr>
                      <p:cNvPr id="0" name=""/>
                      <p:cNvPicPr/>
                      <p:nvPr/>
                    </p:nvPicPr>
                    <p:blipFill>
                      <a:blip r:embed="rId5"/>
                      <a:stretch>
                        <a:fillRect/>
                      </a:stretch>
                    </p:blipFill>
                    <p:spPr>
                      <a:xfrm>
                        <a:off x="3453290" y="5753509"/>
                        <a:ext cx="1475232" cy="245872"/>
                      </a:xfrm>
                      <a:prstGeom prst="rect">
                        <a:avLst/>
                      </a:prstGeom>
                    </p:spPr>
                  </p:pic>
                </p:oleObj>
              </mc:Fallback>
            </mc:AlternateContent>
          </a:graphicData>
        </a:graphic>
      </p:graphicFrame>
      <p:sp>
        <p:nvSpPr>
          <p:cNvPr id="5" name="Content Placeholder 6"/>
          <p:cNvSpPr>
            <a:spLocks noGrp="1"/>
          </p:cNvSpPr>
          <p:nvPr>
            <p:ph sz="quarter" idx="15"/>
          </p:nvPr>
        </p:nvSpPr>
        <p:spPr>
          <a:xfrm>
            <a:off x="5065989" y="5654847"/>
            <a:ext cx="3055937" cy="323850"/>
          </a:xfrm>
        </p:spPr>
        <p:txBody>
          <a:bodyPr/>
          <a:lstStyle/>
          <a:p>
            <a:r>
              <a:rPr lang="en-US" altLang="en-US" dirty="0" smtClean="0">
                <a:solidFill>
                  <a:schemeClr val="tx1"/>
                </a:solidFill>
              </a:rPr>
              <a:t>.Courtesy </a:t>
            </a:r>
            <a:r>
              <a:rPr lang="en-US" altLang="en-US" dirty="0">
                <a:solidFill>
                  <a:schemeClr val="tx1"/>
                </a:solidFill>
              </a:rPr>
              <a:t>of the artist</a:t>
            </a:r>
            <a:r>
              <a:rPr lang="en-US" altLang="en-US" dirty="0" smtClean="0">
                <a:solidFill>
                  <a:schemeClr val="tx1"/>
                </a:solidFill>
                <a:cs typeface="Calibri" panose="020F0502020204030204" pitchFamily="34" charset="0"/>
              </a:rPr>
              <a:t>.</a:t>
            </a:r>
            <a:endParaRPr lang="en-GB" dirty="0">
              <a:solidFill>
                <a:schemeClr val="tx1"/>
              </a:solidFill>
            </a:endParaRPr>
          </a:p>
        </p:txBody>
      </p:sp>
    </p:spTree>
    <p:extLst>
      <p:ext uri="{BB962C8B-B14F-4D97-AF65-F5344CB8AC3E}">
        <p14:creationId xmlns:p14="http://schemas.microsoft.com/office/powerpoint/2010/main" val="10104384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The Creative Process </a:t>
            </a:r>
            <a:r>
              <a:rPr lang="en-US" altLang="en-US" sz="2000" b="0" dirty="0" smtClean="0">
                <a:latin typeface="Times New Roman" panose="02020603050405020304" pitchFamily="18" charset="0"/>
                <a:cs typeface="Times New Roman" panose="02020603050405020304" pitchFamily="18" charset="0"/>
              </a:rPr>
              <a:t>(3 </a:t>
            </a:r>
            <a:r>
              <a:rPr lang="en-US" altLang="en-US" sz="2000" b="0" dirty="0">
                <a:latin typeface="Times New Roman" panose="02020603050405020304" pitchFamily="18" charset="0"/>
                <a:cs typeface="Times New Roman" panose="02020603050405020304" pitchFamily="18" charset="0"/>
              </a:rPr>
              <a:t>of 5</a:t>
            </a:r>
            <a:r>
              <a:rPr lang="en-US" altLang="en-US" sz="2000" b="0" dirty="0" smtClean="0">
                <a:latin typeface="Times New Roman" panose="02020603050405020304" pitchFamily="18" charset="0"/>
                <a:cs typeface="Times New Roman" panose="02020603050405020304" pitchFamily="18" charset="0"/>
              </a:rPr>
              <a:t>)</a:t>
            </a:r>
          </a:p>
        </p:txBody>
      </p:sp>
      <p:sp>
        <p:nvSpPr>
          <p:cNvPr id="61443" name="Content Placeholder 2"/>
          <p:cNvSpPr>
            <a:spLocks noGrp="1"/>
          </p:cNvSpPr>
          <p:nvPr>
            <p:ph type="body" idx="1"/>
          </p:nvPr>
        </p:nvSpPr>
        <p:spPr/>
        <p:txBody>
          <a:bodyPr/>
          <a:lstStyle/>
          <a:p>
            <a:r>
              <a:rPr lang="en-US" altLang="en-US" dirty="0" smtClean="0">
                <a:latin typeface="+mn-lt"/>
              </a:rPr>
              <a:t>The Drip as Line: Hung Liu’s </a:t>
            </a:r>
            <a:r>
              <a:rPr lang="en-US" altLang="en-US" b="1" dirty="0" smtClean="0">
                <a:latin typeface="+mn-lt"/>
              </a:rPr>
              <a:t>Three Fujins</a:t>
            </a:r>
          </a:p>
          <a:p>
            <a:pPr lvl="1"/>
            <a:r>
              <a:rPr lang="en-US" altLang="en-US" dirty="0" smtClean="0">
                <a:latin typeface="+mn-lt"/>
              </a:rPr>
              <a:t>Liu lived in China during Mao’s Cultural Revolution and was taught to paint in a strict Russian Social Realist Style with precise, hard-edged lines.</a:t>
            </a:r>
          </a:p>
          <a:p>
            <a:pPr lvl="1"/>
            <a:r>
              <a:rPr lang="en-US" altLang="en-US" dirty="0" smtClean="0">
                <a:latin typeface="+mn-lt"/>
              </a:rPr>
              <a:t>After being granted a passport to study in the U.S., she began to utilize freer line closer to Western abstraction.</a:t>
            </a:r>
          </a:p>
        </p:txBody>
      </p:sp>
    </p:spTree>
    <p:extLst>
      <p:ext uri="{BB962C8B-B14F-4D97-AF65-F5344CB8AC3E}">
        <p14:creationId xmlns:p14="http://schemas.microsoft.com/office/powerpoint/2010/main" val="401432984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The Creative Process </a:t>
            </a:r>
            <a:r>
              <a:rPr lang="en-US" altLang="en-US" sz="2000" b="0" dirty="0" smtClean="0">
                <a:latin typeface="Times New Roman" panose="02020603050405020304" pitchFamily="18" charset="0"/>
                <a:cs typeface="Times New Roman" panose="02020603050405020304" pitchFamily="18" charset="0"/>
              </a:rPr>
              <a:t>(4 </a:t>
            </a:r>
            <a:r>
              <a:rPr lang="en-US" altLang="en-US" sz="2000" b="0" dirty="0">
                <a:latin typeface="Times New Roman" panose="02020603050405020304" pitchFamily="18" charset="0"/>
                <a:cs typeface="Times New Roman" panose="02020603050405020304" pitchFamily="18" charset="0"/>
              </a:rPr>
              <a:t>of 5</a:t>
            </a:r>
            <a:r>
              <a:rPr lang="en-US" altLang="en-US" sz="2000" b="0" dirty="0" smtClean="0">
                <a:latin typeface="Times New Roman" panose="02020603050405020304" pitchFamily="18" charset="0"/>
                <a:cs typeface="Times New Roman" panose="02020603050405020304" pitchFamily="18" charset="0"/>
              </a:rPr>
              <a:t>)</a:t>
            </a:r>
            <a:endParaRPr lang="en-US" altLang="en-US" sz="2800" dirty="0" smtClean="0">
              <a:effectLst>
                <a:outerShdw blurRad="38100" dist="38100" dir="2700000" algn="tl">
                  <a:srgbClr val="000000"/>
                </a:outerShdw>
              </a:effectLst>
              <a:latin typeface="Verdana" panose="020B0604030504040204" pitchFamily="34" charset="0"/>
            </a:endParaRPr>
          </a:p>
        </p:txBody>
      </p:sp>
      <p:sp>
        <p:nvSpPr>
          <p:cNvPr id="62467" name="Content Placeholder 2"/>
          <p:cNvSpPr>
            <a:spLocks noGrp="1"/>
          </p:cNvSpPr>
          <p:nvPr>
            <p:ph type="body" idx="1"/>
          </p:nvPr>
        </p:nvSpPr>
        <p:spPr/>
        <p:txBody>
          <a:bodyPr/>
          <a:lstStyle/>
          <a:p>
            <a:r>
              <a:rPr lang="en-US" altLang="en-US" dirty="0" smtClean="0">
                <a:latin typeface="+mn-lt"/>
              </a:rPr>
              <a:t>The Drip as Line: Hung Liu’s </a:t>
            </a:r>
            <a:r>
              <a:rPr lang="en-US" altLang="en-US" b="1" dirty="0" smtClean="0">
                <a:latin typeface="+mn-lt"/>
              </a:rPr>
              <a:t>Three Fujins</a:t>
            </a:r>
          </a:p>
          <a:p>
            <a:pPr lvl="1"/>
            <a:r>
              <a:rPr lang="en-US" altLang="en-US" b="1" dirty="0" smtClean="0">
                <a:latin typeface="+mn-lt"/>
              </a:rPr>
              <a:t>Virgin/Vessel</a:t>
            </a:r>
            <a:r>
              <a:rPr lang="en-US" altLang="en-US" dirty="0" smtClean="0">
                <a:latin typeface="+mn-lt"/>
              </a:rPr>
              <a:t>, painted from a photograph, juxtaposes a sexual scene with an image of a woman who was forced into prostitution due to foot-binding.</a:t>
            </a:r>
          </a:p>
          <a:p>
            <a:pPr lvl="1"/>
            <a:r>
              <a:rPr lang="en-US" altLang="en-US" b="1" dirty="0" smtClean="0">
                <a:latin typeface="+mn-lt"/>
              </a:rPr>
              <a:t>Three Fujins</a:t>
            </a:r>
            <a:r>
              <a:rPr lang="en-US" altLang="en-US" dirty="0" smtClean="0">
                <a:latin typeface="+mn-lt"/>
              </a:rPr>
              <a:t> depicts concubines with birdcages, representations of their captivity.</a:t>
            </a:r>
            <a:endParaRPr lang="en-US" altLang="en-US" i="1" dirty="0" smtClean="0">
              <a:latin typeface="+mn-lt"/>
            </a:endParaRPr>
          </a:p>
        </p:txBody>
      </p:sp>
    </p:spTree>
    <p:extLst>
      <p:ext uri="{BB962C8B-B14F-4D97-AF65-F5344CB8AC3E}">
        <p14:creationId xmlns:p14="http://schemas.microsoft.com/office/powerpoint/2010/main" val="314594511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US" altLang="en-US" dirty="0" smtClean="0">
                <a:latin typeface="Times New Roman" panose="02020603050405020304" pitchFamily="18" charset="0"/>
                <a:cs typeface="Times New Roman" panose="02020603050405020304" pitchFamily="18" charset="0"/>
              </a:rPr>
              <a:t>Figure </a:t>
            </a:r>
            <a:r>
              <a:rPr lang="en-US" altLang="en-US" dirty="0">
                <a:latin typeface="Times New Roman" panose="02020603050405020304" pitchFamily="18" charset="0"/>
                <a:cs typeface="Times New Roman" panose="02020603050405020304" pitchFamily="18" charset="0"/>
              </a:rPr>
              <a:t>3-18 Hung Liu, Virgin/Vessel, 1990</a:t>
            </a:r>
            <a:endParaRPr lang="en-US" altLang="en-US" dirty="0" smtClean="0">
              <a:latin typeface="Verdana" panose="020B0604030504040204" pitchFamily="34" charset="0"/>
            </a:endParaRPr>
          </a:p>
        </p:txBody>
      </p:sp>
      <p:pic>
        <p:nvPicPr>
          <p:cNvPr id="63491" name="Picture 2" descr="Painting of a woman with bound feet sitting with her back to a mirror. On the woman’s chest is a rectangle bearing the image of a capped vase. Inside the vase are a man and woman engaged in sexual intercours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7894" y="2245534"/>
            <a:ext cx="3128212" cy="234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4897438"/>
            <a:ext cx="2318785" cy="323850"/>
          </a:xfrm>
        </p:spPr>
        <p:txBody>
          <a:bodyPr/>
          <a:lstStyle/>
          <a:p>
            <a:r>
              <a:rPr lang="en-US" altLang="en-US" dirty="0">
                <a:solidFill>
                  <a:schemeClr val="tx1"/>
                </a:solidFill>
              </a:rPr>
              <a:t>Oil on canvas, broom,</a:t>
            </a:r>
            <a:endParaRPr lang="en-US" dirty="0"/>
          </a:p>
        </p:txBody>
      </p:sp>
      <p:graphicFrame>
        <p:nvGraphicFramePr>
          <p:cNvPr id="6" name="Object 4" descr="Six by four inches."/>
          <p:cNvGraphicFramePr>
            <a:graphicFrameLocks noChangeAspect="1"/>
          </p:cNvGraphicFramePr>
          <p:nvPr>
            <p:extLst>
              <p:ext uri="{D42A27DB-BD31-4B8C-83A1-F6EECF244321}">
                <p14:modId xmlns:p14="http://schemas.microsoft.com/office/powerpoint/2010/main" val="2821188895"/>
              </p:ext>
            </p:extLst>
          </p:nvPr>
        </p:nvGraphicFramePr>
        <p:xfrm>
          <a:off x="3025864" y="4996752"/>
          <a:ext cx="706882" cy="245872"/>
        </p:xfrm>
        <a:graphic>
          <a:graphicData uri="http://schemas.openxmlformats.org/presentationml/2006/ole">
            <mc:AlternateContent xmlns:mc="http://schemas.openxmlformats.org/markup-compatibility/2006">
              <mc:Choice xmlns:v="urn:schemas-microsoft-com:vml" Requires="v">
                <p:oleObj spid="_x0000_s18446" name="Equation" r:id="rId4" imgW="583920" imgH="203040" progId="Equation.DSMT4">
                  <p:embed/>
                </p:oleObj>
              </mc:Choice>
              <mc:Fallback>
                <p:oleObj name="Equation" r:id="rId4" imgW="583920" imgH="203040" progId="Equation.DSMT4">
                  <p:embed/>
                  <p:pic>
                    <p:nvPicPr>
                      <p:cNvPr id="0" name=""/>
                      <p:cNvPicPr/>
                      <p:nvPr/>
                    </p:nvPicPr>
                    <p:blipFill>
                      <a:blip r:embed="rId5"/>
                      <a:stretch>
                        <a:fillRect/>
                      </a:stretch>
                    </p:blipFill>
                    <p:spPr>
                      <a:xfrm>
                        <a:off x="3025864" y="4996752"/>
                        <a:ext cx="706882" cy="245872"/>
                      </a:xfrm>
                      <a:prstGeom prst="rect">
                        <a:avLst/>
                      </a:prstGeom>
                    </p:spPr>
                  </p:pic>
                </p:oleObj>
              </mc:Fallback>
            </mc:AlternateContent>
          </a:graphicData>
        </a:graphic>
      </p:graphicFrame>
      <p:sp>
        <p:nvSpPr>
          <p:cNvPr id="4" name="Content Placeholder 5"/>
          <p:cNvSpPr>
            <a:spLocks noGrp="1"/>
          </p:cNvSpPr>
          <p:nvPr>
            <p:ph sz="quarter" idx="14"/>
          </p:nvPr>
        </p:nvSpPr>
        <p:spPr>
          <a:xfrm>
            <a:off x="3876262" y="4897438"/>
            <a:ext cx="4471556" cy="323850"/>
          </a:xfrm>
        </p:spPr>
        <p:txBody>
          <a:bodyPr/>
          <a:lstStyle/>
          <a:p>
            <a:r>
              <a:rPr lang="en-US" altLang="en-US" dirty="0">
                <a:solidFill>
                  <a:schemeClr val="tx1"/>
                </a:solidFill>
              </a:rPr>
              <a:t>Collection of Bernice and Harold Steinbaum.</a:t>
            </a:r>
            <a:endParaRPr lang="en-US" dirty="0"/>
          </a:p>
        </p:txBody>
      </p:sp>
      <p:sp>
        <p:nvSpPr>
          <p:cNvPr id="5" name="Content Placeholder 6"/>
          <p:cNvSpPr>
            <a:spLocks noGrp="1"/>
          </p:cNvSpPr>
          <p:nvPr>
            <p:ph sz="quarter" idx="15"/>
          </p:nvPr>
        </p:nvSpPr>
        <p:spPr>
          <a:xfrm>
            <a:off x="563563" y="5335009"/>
            <a:ext cx="7784255" cy="323850"/>
          </a:xfrm>
        </p:spPr>
        <p:txBody>
          <a:bodyPr/>
          <a:lstStyle/>
          <a:p>
            <a:r>
              <a:rPr lang="en-US" altLang="en-US" dirty="0">
                <a:solidFill>
                  <a:schemeClr val="tx1"/>
                </a:solidFill>
              </a:rPr>
              <a:t>. Courtesy of Nancy Hoffman Gallery, New York</a:t>
            </a:r>
            <a:r>
              <a:rPr lang="en-US" altLang="en-US" dirty="0" smtClean="0">
                <a:solidFill>
                  <a:schemeClr val="tx1"/>
                </a:solidFill>
                <a:cs typeface="Calibri" panose="020F0502020204030204" pitchFamily="34" charset="0"/>
              </a:rPr>
              <a:t>.</a:t>
            </a:r>
            <a:endParaRPr lang="en-GB" dirty="0">
              <a:solidFill>
                <a:schemeClr val="tx1"/>
              </a:solidFill>
            </a:endParaRPr>
          </a:p>
        </p:txBody>
      </p:sp>
    </p:spTree>
    <p:extLst>
      <p:ext uri="{BB962C8B-B14F-4D97-AF65-F5344CB8AC3E}">
        <p14:creationId xmlns:p14="http://schemas.microsoft.com/office/powerpoint/2010/main" val="410712536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The Creative Process </a:t>
            </a:r>
            <a:r>
              <a:rPr lang="en-US" altLang="en-US" sz="2000" b="0" dirty="0" smtClean="0">
                <a:latin typeface="Times New Roman" panose="02020603050405020304" pitchFamily="18" charset="0"/>
                <a:cs typeface="Times New Roman" panose="02020603050405020304" pitchFamily="18" charset="0"/>
              </a:rPr>
              <a:t>(5 </a:t>
            </a:r>
            <a:r>
              <a:rPr lang="en-US" altLang="en-US" sz="2000" b="0" dirty="0">
                <a:latin typeface="Times New Roman" panose="02020603050405020304" pitchFamily="18" charset="0"/>
                <a:cs typeface="Times New Roman" panose="02020603050405020304" pitchFamily="18" charset="0"/>
              </a:rPr>
              <a:t>of 5</a:t>
            </a:r>
            <a:r>
              <a:rPr lang="en-US" altLang="en-US" sz="2000" b="0" dirty="0" smtClean="0">
                <a:latin typeface="Times New Roman" panose="02020603050405020304" pitchFamily="18" charset="0"/>
                <a:cs typeface="Times New Roman" panose="02020603050405020304" pitchFamily="18" charset="0"/>
              </a:rPr>
              <a:t>)</a:t>
            </a:r>
            <a:endParaRPr lang="en-US" altLang="en-US" sz="2800" dirty="0" smtClean="0">
              <a:effectLst>
                <a:outerShdw blurRad="38100" dist="38100" dir="2700000" algn="tl">
                  <a:srgbClr val="000000"/>
                </a:outerShdw>
              </a:effectLst>
              <a:latin typeface="Verdana" panose="020B0604030504040204" pitchFamily="34" charset="0"/>
            </a:endParaRPr>
          </a:p>
        </p:txBody>
      </p:sp>
      <p:sp>
        <p:nvSpPr>
          <p:cNvPr id="64515" name="Content Placeholder 2"/>
          <p:cNvSpPr>
            <a:spLocks noGrp="1"/>
          </p:cNvSpPr>
          <p:nvPr>
            <p:ph type="body" idx="1"/>
          </p:nvPr>
        </p:nvSpPr>
        <p:spPr/>
        <p:txBody>
          <a:bodyPr/>
          <a:lstStyle/>
          <a:p>
            <a:r>
              <a:rPr lang="en-US" altLang="en-US" dirty="0" smtClean="0">
                <a:latin typeface="+mn-lt"/>
              </a:rPr>
              <a:t>The Drip as Line: Hung Liu’s </a:t>
            </a:r>
            <a:r>
              <a:rPr lang="en-US" altLang="en-US" b="1" dirty="0" smtClean="0">
                <a:latin typeface="+mn-lt"/>
              </a:rPr>
              <a:t>Three Fujins</a:t>
            </a:r>
          </a:p>
          <a:p>
            <a:pPr lvl="1"/>
            <a:r>
              <a:rPr lang="en-US" altLang="en-US" dirty="0" smtClean="0">
                <a:latin typeface="+mn-lt"/>
              </a:rPr>
              <a:t>Liu describes “the drop” as something that gives her a sense of liberation from the works she had done in China, and an element that makes her work closer to the Chinese traditions of calligraphy and landscape painting.</a:t>
            </a:r>
          </a:p>
        </p:txBody>
      </p:sp>
    </p:spTree>
    <p:extLst>
      <p:ext uri="{BB962C8B-B14F-4D97-AF65-F5344CB8AC3E}">
        <p14:creationId xmlns:p14="http://schemas.microsoft.com/office/powerpoint/2010/main" val="50961854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3-19 Hung Liu, Three Fujins, 1995</a:t>
            </a:r>
            <a:endParaRPr lang="en-US" altLang="en-US" dirty="0" smtClean="0">
              <a:latin typeface="Verdana" panose="020B0604030504040204" pitchFamily="34" charset="0"/>
            </a:endParaRPr>
          </a:p>
        </p:txBody>
      </p:sp>
      <p:pic>
        <p:nvPicPr>
          <p:cNvPr id="65539" name="Picture 2" descr="3 women in traditional Chinese gowns and hair flowers sit in a row. Each woman holds a hand fan and has a small birdcage hooked to her skir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1484" y="2044026"/>
            <a:ext cx="3441033" cy="258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4986889"/>
            <a:ext cx="2626898" cy="323850"/>
          </a:xfrm>
        </p:spPr>
        <p:txBody>
          <a:bodyPr/>
          <a:lstStyle/>
          <a:p>
            <a:r>
              <a:rPr lang="en-US" altLang="en-US" dirty="0">
                <a:solidFill>
                  <a:schemeClr val="tx1"/>
                </a:solidFill>
              </a:rPr>
              <a:t>Oil on canvas, bird cages,</a:t>
            </a:r>
            <a:endParaRPr lang="en-US" dirty="0"/>
          </a:p>
        </p:txBody>
      </p:sp>
      <p:graphicFrame>
        <p:nvGraphicFramePr>
          <p:cNvPr id="6" name="Object 4" descr="Eight feet by ten feet six inches by twelve inches."/>
          <p:cNvGraphicFramePr>
            <a:graphicFrameLocks noChangeAspect="1"/>
          </p:cNvGraphicFramePr>
          <p:nvPr>
            <p:extLst>
              <p:ext uri="{D42A27DB-BD31-4B8C-83A1-F6EECF244321}">
                <p14:modId xmlns:p14="http://schemas.microsoft.com/office/powerpoint/2010/main" val="743544399"/>
              </p:ext>
            </p:extLst>
          </p:nvPr>
        </p:nvGraphicFramePr>
        <p:xfrm>
          <a:off x="3388360" y="5117257"/>
          <a:ext cx="1452880" cy="223520"/>
        </p:xfrm>
        <a:graphic>
          <a:graphicData uri="http://schemas.openxmlformats.org/presentationml/2006/ole">
            <mc:AlternateContent xmlns:mc="http://schemas.openxmlformats.org/markup-compatibility/2006">
              <mc:Choice xmlns:v="urn:schemas-microsoft-com:vml" Requires="v">
                <p:oleObj spid="_x0000_s19470" name="Equation" r:id="rId4" imgW="1320480" imgH="203040" progId="Equation.DSMT4">
                  <p:embed/>
                </p:oleObj>
              </mc:Choice>
              <mc:Fallback>
                <p:oleObj name="Equation" r:id="rId4" imgW="1320480" imgH="203040" progId="Equation.DSMT4">
                  <p:embed/>
                  <p:pic>
                    <p:nvPicPr>
                      <p:cNvPr id="0" name=""/>
                      <p:cNvPicPr/>
                      <p:nvPr/>
                    </p:nvPicPr>
                    <p:blipFill>
                      <a:blip r:embed="rId5"/>
                      <a:stretch>
                        <a:fillRect/>
                      </a:stretch>
                    </p:blipFill>
                    <p:spPr>
                      <a:xfrm>
                        <a:off x="3388360" y="5117257"/>
                        <a:ext cx="1452880" cy="223520"/>
                      </a:xfrm>
                      <a:prstGeom prst="rect">
                        <a:avLst/>
                      </a:prstGeom>
                    </p:spPr>
                  </p:pic>
                </p:oleObj>
              </mc:Fallback>
            </mc:AlternateContent>
          </a:graphicData>
        </a:graphic>
      </p:graphicFrame>
      <p:sp>
        <p:nvSpPr>
          <p:cNvPr id="4" name="Content Placeholder 5"/>
          <p:cNvSpPr>
            <a:spLocks noGrp="1"/>
          </p:cNvSpPr>
          <p:nvPr>
            <p:ph sz="quarter" idx="14"/>
          </p:nvPr>
        </p:nvSpPr>
        <p:spPr>
          <a:xfrm>
            <a:off x="5039140" y="4986889"/>
            <a:ext cx="3308678" cy="323850"/>
          </a:xfrm>
        </p:spPr>
        <p:txBody>
          <a:bodyPr/>
          <a:lstStyle/>
          <a:p>
            <a:r>
              <a:rPr lang="en-US" altLang="en-US" dirty="0">
                <a:solidFill>
                  <a:schemeClr val="tx1"/>
                </a:solidFill>
              </a:rPr>
              <a:t>Private </a:t>
            </a:r>
            <a:r>
              <a:rPr lang="en-US" altLang="en-US" dirty="0" smtClean="0">
                <a:solidFill>
                  <a:schemeClr val="tx1"/>
                </a:solidFill>
              </a:rPr>
              <a:t>collection, Washington,</a:t>
            </a:r>
            <a:endParaRPr lang="en-US" dirty="0"/>
          </a:p>
        </p:txBody>
      </p:sp>
      <p:sp>
        <p:nvSpPr>
          <p:cNvPr id="5" name="Content Placeholder 6"/>
          <p:cNvSpPr>
            <a:spLocks noGrp="1"/>
          </p:cNvSpPr>
          <p:nvPr>
            <p:ph sz="quarter" idx="15"/>
          </p:nvPr>
        </p:nvSpPr>
        <p:spPr>
          <a:xfrm>
            <a:off x="563563" y="5424460"/>
            <a:ext cx="5728954" cy="323850"/>
          </a:xfrm>
        </p:spPr>
        <p:txBody>
          <a:bodyPr/>
          <a:lstStyle/>
          <a:p>
            <a:r>
              <a:rPr lang="en-US" altLang="en-US" dirty="0">
                <a:solidFill>
                  <a:schemeClr val="tx1"/>
                </a:solidFill>
              </a:rPr>
              <a:t>D.C. Courtesy of Nancy Hoffman Gallery, New York</a:t>
            </a:r>
            <a:r>
              <a:rPr lang="en-US" altLang="en-US" dirty="0">
                <a:solidFill>
                  <a:schemeClr val="tx1"/>
                </a:solidFill>
                <a:cs typeface="Calibri" panose="020F0502020204030204" pitchFamily="34" charset="0"/>
              </a:rPr>
              <a:t>.</a:t>
            </a:r>
            <a:endParaRPr lang="en-US" dirty="0"/>
          </a:p>
        </p:txBody>
      </p:sp>
    </p:spTree>
    <p:extLst>
      <p:ext uri="{BB962C8B-B14F-4D97-AF65-F5344CB8AC3E}">
        <p14:creationId xmlns:p14="http://schemas.microsoft.com/office/powerpoint/2010/main" val="17455958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latin typeface="Times New Roman" panose="02020603050405020304" pitchFamily="18" charset="0"/>
                <a:cs typeface="Times New Roman" panose="02020603050405020304" pitchFamily="18" charset="0"/>
              </a:rPr>
              <a:t>Line Orientation </a:t>
            </a:r>
            <a:r>
              <a:rPr lang="en-US" altLang="en-US" sz="2000" b="0" dirty="0" smtClean="0">
                <a:latin typeface="Times New Roman" panose="02020603050405020304" pitchFamily="18" charset="0"/>
                <a:cs typeface="Times New Roman" panose="02020603050405020304" pitchFamily="18" charset="0"/>
              </a:rPr>
              <a:t>(1 of </a:t>
            </a:r>
            <a:r>
              <a:rPr lang="en-US" altLang="en-US" sz="2000" b="0" dirty="0">
                <a:latin typeface="Times New Roman" panose="02020603050405020304" pitchFamily="18" charset="0"/>
                <a:cs typeface="Times New Roman" panose="02020603050405020304" pitchFamily="18" charset="0"/>
              </a:rPr>
              <a:t>2</a:t>
            </a:r>
            <a:r>
              <a:rPr lang="en-US" altLang="en-US" sz="2000" b="0" dirty="0" smtClean="0">
                <a:latin typeface="Times New Roman" panose="02020603050405020304" pitchFamily="18" charset="0"/>
                <a:cs typeface="Times New Roman" panose="02020603050405020304" pitchFamily="18" charset="0"/>
              </a:rPr>
              <a:t>)</a:t>
            </a:r>
          </a:p>
        </p:txBody>
      </p:sp>
      <p:sp>
        <p:nvSpPr>
          <p:cNvPr id="66563" name="Content Placeholder 2"/>
          <p:cNvSpPr>
            <a:spLocks noGrp="1"/>
          </p:cNvSpPr>
          <p:nvPr>
            <p:ph type="body" idx="1"/>
          </p:nvPr>
        </p:nvSpPr>
        <p:spPr/>
        <p:txBody>
          <a:bodyPr/>
          <a:lstStyle/>
          <a:p>
            <a:r>
              <a:rPr lang="en-US" altLang="en-US" dirty="0" smtClean="0">
                <a:latin typeface="+mn-lt"/>
              </a:rPr>
              <a:t>Strongly horizontal and vertical linear compositions create a sense of rational control.</a:t>
            </a:r>
          </a:p>
          <a:p>
            <a:r>
              <a:rPr lang="en-US" altLang="en-US" dirty="0" smtClean="0">
                <a:latin typeface="+mn-lt"/>
              </a:rPr>
              <a:t>The charcoal study of Jacques-Louis David’s </a:t>
            </a:r>
            <a:r>
              <a:rPr lang="en-US" altLang="en-US" b="1" dirty="0" smtClean="0">
                <a:latin typeface="+mn-lt"/>
              </a:rPr>
              <a:t>Death of Socrates</a:t>
            </a:r>
            <a:r>
              <a:rPr lang="en-US" altLang="en-US" dirty="0" smtClean="0">
                <a:latin typeface="+mn-lt"/>
              </a:rPr>
              <a:t> reveals the figure of Socrates in mathematical parallels and perpendiculars.</a:t>
            </a:r>
          </a:p>
          <a:p>
            <a:pPr lvl="1"/>
            <a:r>
              <a:rPr lang="en-US" altLang="en-US" dirty="0" smtClean="0">
                <a:latin typeface="+mn-lt"/>
              </a:rPr>
              <a:t>Despite the dramatic pose, order rationalizes Socrates’ suicide.</a:t>
            </a:r>
          </a:p>
        </p:txBody>
      </p:sp>
    </p:spTree>
    <p:extLst>
      <p:ext uri="{BB962C8B-B14F-4D97-AF65-F5344CB8AC3E}">
        <p14:creationId xmlns:p14="http://schemas.microsoft.com/office/powerpoint/2010/main" val="242549488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3-20 Jacques-Louis David, The Death of Socrates, 1787</a:t>
            </a:r>
            <a:endParaRPr lang="en-US" altLang="en-US" dirty="0" smtClean="0">
              <a:latin typeface="Verdana" panose="020B0604030504040204" pitchFamily="34" charset="0"/>
            </a:endParaRPr>
          </a:p>
        </p:txBody>
      </p:sp>
      <p:pic>
        <p:nvPicPr>
          <p:cNvPr id="67587" name="Picture 2" descr="Painting of a bearded man in a toga sitting on the edge of a bed with 1 foot on the floor, pointing upward with his left hand and reaching with his right hand for a goblet. The goblet is offered by a younger man with his back to the viewer, who averts his eyes. At one end of the bed a man sits with his head bowed, while behind him a man stands in an arched passageway embracing the wall. At the other end of the bed, behind the bedded man, stand 2 men with their hands to their faces, 1 man tearing at his hair, and 2 more young men who look on with no expression. Next to the bed sits a man with his hand on the bedded man’s kne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1484" y="2145302"/>
            <a:ext cx="3441033" cy="258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4" y="5003993"/>
            <a:ext cx="1593228" cy="323850"/>
          </a:xfrm>
        </p:spPr>
        <p:txBody>
          <a:bodyPr/>
          <a:lstStyle/>
          <a:p>
            <a:r>
              <a:rPr lang="en-US" altLang="en-US" dirty="0">
                <a:solidFill>
                  <a:schemeClr val="tx1"/>
                </a:solidFill>
              </a:rPr>
              <a:t>Oil on canvas,</a:t>
            </a:r>
            <a:endParaRPr lang="en-US" dirty="0"/>
          </a:p>
        </p:txBody>
      </p:sp>
      <p:graphicFrame>
        <p:nvGraphicFramePr>
          <p:cNvPr id="6" name="Object 4" descr="Painting of a bearded man in a toga sitting on the edge of a bed with 1 foot on the floor, pointing upward with his left hand and reaching with his right hand for a goblet. The goblet is offered by a younger man with his back to the viewer, who averts his eyes. At one end of the bed a man sits with his head bowed, while behind him a man stands in an arched passageway embracing the wall. At the other end of the bed, behind the bedded man, stand 2 men with their hands to their faces, 1 man tearing at his hair, and 2 more young men who look on with no expression. Next to the bed sits a man with his hand on the bedded man’s knee."/>
          <p:cNvGraphicFramePr>
            <a:graphicFrameLocks noChangeAspect="1"/>
          </p:cNvGraphicFramePr>
          <p:nvPr>
            <p:extLst>
              <p:ext uri="{D42A27DB-BD31-4B8C-83A1-F6EECF244321}">
                <p14:modId xmlns:p14="http://schemas.microsoft.com/office/powerpoint/2010/main" val="2731506650"/>
              </p:ext>
            </p:extLst>
          </p:nvPr>
        </p:nvGraphicFramePr>
        <p:xfrm>
          <a:off x="2255686" y="5128507"/>
          <a:ext cx="1760220" cy="228000"/>
        </p:xfrm>
        <a:graphic>
          <a:graphicData uri="http://schemas.openxmlformats.org/presentationml/2006/ole">
            <mc:AlternateContent xmlns:mc="http://schemas.openxmlformats.org/markup-compatibility/2006">
              <mc:Choice xmlns:v="urn:schemas-microsoft-com:vml" Requires="v">
                <p:oleObj spid="_x0000_s20494" name="Equation" r:id="rId4" imgW="1600200" imgH="215640" progId="Equation.DSMT4">
                  <p:embed/>
                </p:oleObj>
              </mc:Choice>
              <mc:Fallback>
                <p:oleObj name="Equation" r:id="rId4" imgW="1600200" imgH="215640" progId="Equation.DSMT4">
                  <p:embed/>
                  <p:pic>
                    <p:nvPicPr>
                      <p:cNvPr id="0" name=""/>
                      <p:cNvPicPr/>
                      <p:nvPr/>
                    </p:nvPicPr>
                    <p:blipFill>
                      <a:blip r:embed="rId5"/>
                      <a:stretch>
                        <a:fillRect/>
                      </a:stretch>
                    </p:blipFill>
                    <p:spPr>
                      <a:xfrm>
                        <a:off x="2255686" y="5128507"/>
                        <a:ext cx="1760220" cy="228000"/>
                      </a:xfrm>
                      <a:prstGeom prst="rect">
                        <a:avLst/>
                      </a:prstGeom>
                    </p:spPr>
                  </p:pic>
                </p:oleObj>
              </mc:Fallback>
            </mc:AlternateContent>
          </a:graphicData>
        </a:graphic>
      </p:graphicFrame>
      <p:sp>
        <p:nvSpPr>
          <p:cNvPr id="4" name="Content Placeholder 5"/>
          <p:cNvSpPr>
            <a:spLocks noGrp="1"/>
          </p:cNvSpPr>
          <p:nvPr>
            <p:ph sz="quarter" idx="14"/>
          </p:nvPr>
        </p:nvSpPr>
        <p:spPr>
          <a:xfrm>
            <a:off x="4114800" y="4976946"/>
            <a:ext cx="4233017" cy="323850"/>
          </a:xfrm>
        </p:spPr>
        <p:txBody>
          <a:bodyPr/>
          <a:lstStyle/>
          <a:p>
            <a:r>
              <a:rPr lang="en-US" altLang="en-US" dirty="0">
                <a:solidFill>
                  <a:schemeClr val="tx1"/>
                </a:solidFill>
              </a:rPr>
              <a:t>Metropolitan Museum of Art, New York</a:t>
            </a:r>
            <a:endParaRPr lang="en-US" dirty="0"/>
          </a:p>
        </p:txBody>
      </p:sp>
      <p:sp>
        <p:nvSpPr>
          <p:cNvPr id="5" name="Content Placeholder 6"/>
          <p:cNvSpPr>
            <a:spLocks noGrp="1"/>
          </p:cNvSpPr>
          <p:nvPr>
            <p:ph sz="quarter" idx="15"/>
          </p:nvPr>
        </p:nvSpPr>
        <p:spPr>
          <a:xfrm>
            <a:off x="563563" y="5434398"/>
            <a:ext cx="7784254" cy="717923"/>
          </a:xfrm>
        </p:spPr>
        <p:txBody>
          <a:bodyPr/>
          <a:lstStyle/>
          <a:p>
            <a:r>
              <a:rPr lang="en-US" altLang="en-US" dirty="0" smtClean="0">
                <a:solidFill>
                  <a:schemeClr val="tx1"/>
                </a:solidFill>
              </a:rPr>
              <a:t>Catherine </a:t>
            </a:r>
            <a:r>
              <a:rPr lang="en-US" altLang="en-US" dirty="0">
                <a:solidFill>
                  <a:schemeClr val="tx1"/>
                </a:solidFill>
              </a:rPr>
              <a:t>Lorillard Wolfe Collection, Wolfe Fund, 1931.45. © 2015. Image copyright Metropolitan Museum of Art/Art Resource/Scala, Florence</a:t>
            </a:r>
            <a:r>
              <a:rPr lang="en-US" altLang="en-US" dirty="0" smtClean="0">
                <a:solidFill>
                  <a:schemeClr val="tx1"/>
                </a:solidFill>
                <a:cs typeface="Calibri" panose="020F0502020204030204" pitchFamily="34" charset="0"/>
              </a:rPr>
              <a:t>.</a:t>
            </a:r>
            <a:endParaRPr lang="en-GB" dirty="0">
              <a:solidFill>
                <a:schemeClr val="tx1"/>
              </a:solidFill>
            </a:endParaRPr>
          </a:p>
        </p:txBody>
      </p:sp>
    </p:spTree>
    <p:extLst>
      <p:ext uri="{BB962C8B-B14F-4D97-AF65-F5344CB8AC3E}">
        <p14:creationId xmlns:p14="http://schemas.microsoft.com/office/powerpoint/2010/main" val="143575624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Line Orientation </a:t>
            </a:r>
            <a:r>
              <a:rPr lang="en-US" altLang="en-US" sz="2000" b="0" dirty="0" smtClean="0">
                <a:latin typeface="Times New Roman" panose="02020603050405020304" pitchFamily="18" charset="0"/>
                <a:cs typeface="Times New Roman" panose="02020603050405020304" pitchFamily="18" charset="0"/>
              </a:rPr>
              <a:t>(2 </a:t>
            </a:r>
            <a:r>
              <a:rPr lang="en-US" altLang="en-US" sz="2000" b="0" dirty="0">
                <a:latin typeface="Times New Roman" panose="02020603050405020304" pitchFamily="18" charset="0"/>
                <a:cs typeface="Times New Roman" panose="02020603050405020304" pitchFamily="18" charset="0"/>
              </a:rPr>
              <a:t>of </a:t>
            </a:r>
            <a:r>
              <a:rPr lang="en-US" altLang="en-US" sz="2000" b="0" dirty="0" smtClean="0">
                <a:latin typeface="Times New Roman" panose="02020603050405020304" pitchFamily="18" charset="0"/>
                <a:cs typeface="Times New Roman" panose="02020603050405020304" pitchFamily="18" charset="0"/>
              </a:rPr>
              <a:t>2)</a:t>
            </a:r>
            <a:endParaRPr lang="en-US" altLang="en-US" sz="2800" dirty="0" smtClean="0">
              <a:effectLst>
                <a:outerShdw blurRad="38100" dist="38100" dir="2700000" algn="tl">
                  <a:srgbClr val="000000"/>
                </a:outerShdw>
              </a:effectLst>
              <a:latin typeface="Verdana" panose="020B0604030504040204" pitchFamily="34" charset="0"/>
            </a:endParaRPr>
          </a:p>
        </p:txBody>
      </p:sp>
      <p:sp>
        <p:nvSpPr>
          <p:cNvPr id="68611" name="Content Placeholder 2"/>
          <p:cNvSpPr>
            <a:spLocks noGrp="1"/>
          </p:cNvSpPr>
          <p:nvPr>
            <p:ph type="body" idx="1"/>
          </p:nvPr>
        </p:nvSpPr>
        <p:spPr/>
        <p:txBody>
          <a:bodyPr/>
          <a:lstStyle/>
          <a:p>
            <a:r>
              <a:rPr lang="en-US" altLang="en-US" b="1" dirty="0" smtClean="0">
                <a:latin typeface="+mn-lt"/>
              </a:rPr>
              <a:t>Study for The Death of Sardanapalus </a:t>
            </a:r>
            <a:r>
              <a:rPr lang="en-US" altLang="en-US" dirty="0" smtClean="0">
                <a:latin typeface="+mn-lt"/>
              </a:rPr>
              <a:t>by Eugène Delacroix lacks a grid structure, favoring a sweeping diagonal.</a:t>
            </a:r>
          </a:p>
          <a:p>
            <a:pPr lvl="1"/>
            <a:r>
              <a:rPr lang="en-US" altLang="en-US" dirty="0" smtClean="0">
                <a:latin typeface="+mn-lt"/>
              </a:rPr>
              <a:t>In the dramatic scene, Sardanapalus has his horses, dogs, servants, and wives slain.</a:t>
            </a:r>
          </a:p>
          <a:p>
            <a:pPr lvl="1"/>
            <a:r>
              <a:rPr lang="en-US" altLang="en-US" dirty="0" smtClean="0">
                <a:latin typeface="+mn-lt"/>
              </a:rPr>
              <a:t>Figures are depicted with swirling curves, agitated and chaotic.</a:t>
            </a:r>
          </a:p>
        </p:txBody>
      </p:sp>
    </p:spTree>
    <p:extLst>
      <p:ext uri="{BB962C8B-B14F-4D97-AF65-F5344CB8AC3E}">
        <p14:creationId xmlns:p14="http://schemas.microsoft.com/office/powerpoint/2010/main" val="302933822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3-21 Jacques-Louis David, Study for the Death of Socrates, 1787</a:t>
            </a:r>
            <a:endParaRPr lang="en-US" altLang="en-US" dirty="0" smtClean="0">
              <a:latin typeface="Verdana" panose="020B0604030504040204" pitchFamily="34" charset="0"/>
            </a:endParaRPr>
          </a:p>
        </p:txBody>
      </p:sp>
      <p:pic>
        <p:nvPicPr>
          <p:cNvPr id="69635" name="Picture 2" descr="Sketch of the bearded man in a toga sitting on the bed in the painting from slide 41. The bedsheet and the folds of the man’s toga are rendered in full detail, while the man’s face, torso and appendages are faintly drawn with few detail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79432" y="2014211"/>
            <a:ext cx="3785136" cy="2838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5205550"/>
            <a:ext cx="4962594" cy="323850"/>
          </a:xfrm>
        </p:spPr>
        <p:txBody>
          <a:bodyPr/>
          <a:lstStyle/>
          <a:p>
            <a:r>
              <a:rPr lang="en-US" altLang="en-US" dirty="0">
                <a:solidFill>
                  <a:schemeClr val="tx1"/>
                </a:solidFill>
              </a:rPr>
              <a:t>Charcoal heightened in white on gray-brown paper,</a:t>
            </a:r>
            <a:endParaRPr lang="en-US" dirty="0"/>
          </a:p>
        </p:txBody>
      </p:sp>
      <p:graphicFrame>
        <p:nvGraphicFramePr>
          <p:cNvPr id="6" name="Object 4" descr="Twenty and half by seventeen inches."/>
          <p:cNvGraphicFramePr>
            <a:graphicFrameLocks noChangeAspect="1"/>
          </p:cNvGraphicFramePr>
          <p:nvPr>
            <p:extLst>
              <p:ext uri="{D42A27DB-BD31-4B8C-83A1-F6EECF244321}">
                <p14:modId xmlns:p14="http://schemas.microsoft.com/office/powerpoint/2010/main" val="1434680088"/>
              </p:ext>
            </p:extLst>
          </p:nvPr>
        </p:nvGraphicFramePr>
        <p:xfrm>
          <a:off x="5794008" y="5317135"/>
          <a:ext cx="1341120" cy="237490"/>
        </p:xfrm>
        <a:graphic>
          <a:graphicData uri="http://schemas.openxmlformats.org/presentationml/2006/ole">
            <mc:AlternateContent xmlns:mc="http://schemas.openxmlformats.org/markup-compatibility/2006">
              <mc:Choice xmlns:v="urn:schemas-microsoft-com:vml" Requires="v">
                <p:oleObj spid="_x0000_s21517" name="Equation" r:id="rId4" imgW="1218960" imgH="215640" progId="Equation.DSMT4">
                  <p:embed/>
                </p:oleObj>
              </mc:Choice>
              <mc:Fallback>
                <p:oleObj name="Equation" r:id="rId4" imgW="1218960" imgH="215640" progId="Equation.DSMT4">
                  <p:embed/>
                  <p:pic>
                    <p:nvPicPr>
                      <p:cNvPr id="0" name=""/>
                      <p:cNvPicPr/>
                      <p:nvPr/>
                    </p:nvPicPr>
                    <p:blipFill>
                      <a:blip r:embed="rId5"/>
                      <a:stretch>
                        <a:fillRect/>
                      </a:stretch>
                    </p:blipFill>
                    <p:spPr>
                      <a:xfrm>
                        <a:off x="5794008" y="5317135"/>
                        <a:ext cx="1341120" cy="237490"/>
                      </a:xfrm>
                      <a:prstGeom prst="rect">
                        <a:avLst/>
                      </a:prstGeom>
                    </p:spPr>
                  </p:pic>
                </p:oleObj>
              </mc:Fallback>
            </mc:AlternateContent>
          </a:graphicData>
        </a:graphic>
      </p:graphicFrame>
      <p:sp>
        <p:nvSpPr>
          <p:cNvPr id="4" name="Content Placeholder 5"/>
          <p:cNvSpPr>
            <a:spLocks noGrp="1"/>
          </p:cNvSpPr>
          <p:nvPr>
            <p:ph sz="quarter" idx="14"/>
          </p:nvPr>
        </p:nvSpPr>
        <p:spPr>
          <a:xfrm>
            <a:off x="563564" y="5677313"/>
            <a:ext cx="7656098" cy="323850"/>
          </a:xfrm>
        </p:spPr>
        <p:txBody>
          <a:bodyPr/>
          <a:lstStyle/>
          <a:p>
            <a:r>
              <a:rPr lang="en-US" altLang="en-US" dirty="0">
                <a:solidFill>
                  <a:schemeClr val="tx1"/>
                </a:solidFill>
              </a:rPr>
              <a:t>Musée Bonnat, Bayonne, France. Inv. N</a:t>
            </a:r>
            <a:r>
              <a:rPr lang="en-US" altLang="en-US" sz="100" dirty="0">
                <a:solidFill>
                  <a:schemeClr val="tx1"/>
                </a:solidFill>
              </a:rPr>
              <a:t> </a:t>
            </a:r>
            <a:r>
              <a:rPr lang="en-US" altLang="en-US" dirty="0">
                <a:solidFill>
                  <a:schemeClr val="tx1"/>
                </a:solidFill>
              </a:rPr>
              <a:t>I513; A</a:t>
            </a:r>
            <a:r>
              <a:rPr lang="en-US" altLang="en-US" sz="100" dirty="0">
                <a:solidFill>
                  <a:schemeClr val="tx1"/>
                </a:solidFill>
              </a:rPr>
              <a:t> </a:t>
            </a:r>
            <a:r>
              <a:rPr lang="en-US" altLang="en-US" dirty="0">
                <a:solidFill>
                  <a:schemeClr val="tx1"/>
                </a:solidFill>
              </a:rPr>
              <a:t>I1890. Photo © R</a:t>
            </a:r>
            <a:r>
              <a:rPr lang="en-US" altLang="en-US" sz="100" dirty="0">
                <a:solidFill>
                  <a:schemeClr val="tx1"/>
                </a:solidFill>
              </a:rPr>
              <a:t> </a:t>
            </a:r>
            <a:r>
              <a:rPr lang="en-US" altLang="en-US" dirty="0">
                <a:solidFill>
                  <a:schemeClr val="tx1"/>
                </a:solidFill>
              </a:rPr>
              <a:t>M</a:t>
            </a:r>
            <a:r>
              <a:rPr lang="en-US" altLang="en-US" sz="100" dirty="0">
                <a:solidFill>
                  <a:schemeClr val="tx1"/>
                </a:solidFill>
              </a:rPr>
              <a:t> </a:t>
            </a:r>
            <a:r>
              <a:rPr lang="en-US" altLang="en-US" dirty="0">
                <a:solidFill>
                  <a:schemeClr val="tx1"/>
                </a:solidFill>
              </a:rPr>
              <a:t>N.</a:t>
            </a:r>
            <a:endParaRPr lang="en-US" dirty="0"/>
          </a:p>
        </p:txBody>
      </p:sp>
    </p:spTree>
    <p:extLst>
      <p:ext uri="{BB962C8B-B14F-4D97-AF65-F5344CB8AC3E}">
        <p14:creationId xmlns:p14="http://schemas.microsoft.com/office/powerpoint/2010/main" val="97934470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3-22 Eugène Delacroix, The Death of Sardanapalus, 1827</a:t>
            </a:r>
            <a:endParaRPr lang="en-US" altLang="en-US" dirty="0" smtClean="0">
              <a:latin typeface="Verdana" panose="020B0604030504040204" pitchFamily="34" charset="0"/>
            </a:endParaRPr>
          </a:p>
        </p:txBody>
      </p:sp>
      <p:pic>
        <p:nvPicPr>
          <p:cNvPr id="70659" name="Picture 2" descr="Man with a heavy beard and large headpiece reclines on a bed. A topless woman lies face down against the bed at his feet. On the other side of the bed, 2 more topless women are confronted by a man drawing his sword. At one corner of the bed sits the severed head of an elephant with its tusks sawn off. In front of the bed is a chaotic scene of men, women, and horses being accosted, with vases, jewels, and pearls lying haphazardly on the floo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1484" y="1954682"/>
            <a:ext cx="3441033" cy="258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4897438"/>
            <a:ext cx="1603167" cy="323850"/>
          </a:xfrm>
        </p:spPr>
        <p:txBody>
          <a:bodyPr/>
          <a:lstStyle/>
          <a:p>
            <a:r>
              <a:rPr lang="en-US" altLang="en-US" dirty="0">
                <a:solidFill>
                  <a:schemeClr val="tx1"/>
                </a:solidFill>
              </a:rPr>
              <a:t>Oil on canvas,</a:t>
            </a:r>
            <a:endParaRPr lang="en-US" dirty="0"/>
          </a:p>
        </p:txBody>
      </p:sp>
      <p:graphicFrame>
        <p:nvGraphicFramePr>
          <p:cNvPr id="6" name="Object 4" descr="Twelve feet one and half inches by sixteen feet two and seen eighth inches."/>
          <p:cNvGraphicFramePr>
            <a:graphicFrameLocks noChangeAspect="1"/>
          </p:cNvGraphicFramePr>
          <p:nvPr>
            <p:extLst>
              <p:ext uri="{D42A27DB-BD31-4B8C-83A1-F6EECF244321}">
                <p14:modId xmlns:p14="http://schemas.microsoft.com/office/powerpoint/2010/main" val="474808227"/>
              </p:ext>
            </p:extLst>
          </p:nvPr>
        </p:nvGraphicFramePr>
        <p:xfrm>
          <a:off x="2324100" y="5023634"/>
          <a:ext cx="2209800" cy="215900"/>
        </p:xfrm>
        <a:graphic>
          <a:graphicData uri="http://schemas.openxmlformats.org/presentationml/2006/ole">
            <mc:AlternateContent xmlns:mc="http://schemas.openxmlformats.org/markup-compatibility/2006">
              <mc:Choice xmlns:v="urn:schemas-microsoft-com:vml" Requires="v">
                <p:oleObj spid="_x0000_s22541" name="Equation" r:id="rId4" imgW="2209680" imgH="215640" progId="Equation.DSMT4">
                  <p:embed/>
                </p:oleObj>
              </mc:Choice>
              <mc:Fallback>
                <p:oleObj name="Equation" r:id="rId4" imgW="2209680" imgH="215640" progId="Equation.DSMT4">
                  <p:embed/>
                  <p:pic>
                    <p:nvPicPr>
                      <p:cNvPr id="0" name=""/>
                      <p:cNvPicPr/>
                      <p:nvPr/>
                    </p:nvPicPr>
                    <p:blipFill>
                      <a:blip r:embed="rId5"/>
                      <a:stretch>
                        <a:fillRect/>
                      </a:stretch>
                    </p:blipFill>
                    <p:spPr>
                      <a:xfrm>
                        <a:off x="2324100" y="5023634"/>
                        <a:ext cx="2209800" cy="215900"/>
                      </a:xfrm>
                      <a:prstGeom prst="rect">
                        <a:avLst/>
                      </a:prstGeom>
                    </p:spPr>
                  </p:pic>
                </p:oleObj>
              </mc:Fallback>
            </mc:AlternateContent>
          </a:graphicData>
        </a:graphic>
      </p:graphicFrame>
      <p:sp>
        <p:nvSpPr>
          <p:cNvPr id="4" name="Content Placeholder 5"/>
          <p:cNvSpPr>
            <a:spLocks noGrp="1"/>
          </p:cNvSpPr>
          <p:nvPr>
            <p:ph sz="quarter" idx="14"/>
          </p:nvPr>
        </p:nvSpPr>
        <p:spPr>
          <a:xfrm>
            <a:off x="4691270" y="4897438"/>
            <a:ext cx="3656548" cy="323850"/>
          </a:xfrm>
        </p:spPr>
        <p:txBody>
          <a:bodyPr/>
          <a:lstStyle/>
          <a:p>
            <a:r>
              <a:rPr lang="en-US" altLang="en-US" dirty="0">
                <a:solidFill>
                  <a:schemeClr val="tx1"/>
                </a:solidFill>
              </a:rPr>
              <a:t>Musée du Louvre, Paris.Inv. R</a:t>
            </a:r>
            <a:r>
              <a:rPr lang="en-US" altLang="en-US" sz="100" dirty="0">
                <a:solidFill>
                  <a:schemeClr val="tx1"/>
                </a:solidFill>
              </a:rPr>
              <a:t> </a:t>
            </a:r>
            <a:r>
              <a:rPr lang="en-US" altLang="en-US" dirty="0">
                <a:solidFill>
                  <a:schemeClr val="tx1"/>
                </a:solidFill>
              </a:rPr>
              <a:t>F2346.</a:t>
            </a:r>
            <a:endParaRPr lang="en-US" dirty="0"/>
          </a:p>
        </p:txBody>
      </p:sp>
      <p:sp>
        <p:nvSpPr>
          <p:cNvPr id="5" name="Content Placeholder 6"/>
          <p:cNvSpPr>
            <a:spLocks noGrp="1"/>
          </p:cNvSpPr>
          <p:nvPr>
            <p:ph sz="quarter" idx="15"/>
          </p:nvPr>
        </p:nvSpPr>
        <p:spPr>
          <a:xfrm>
            <a:off x="563563" y="5434399"/>
            <a:ext cx="7278411" cy="323850"/>
          </a:xfrm>
        </p:spPr>
        <p:txBody>
          <a:bodyPr/>
          <a:lstStyle/>
          <a:p>
            <a:r>
              <a:rPr lang="en-US" altLang="en-US" dirty="0">
                <a:solidFill>
                  <a:schemeClr val="tx1"/>
                </a:solidFill>
              </a:rPr>
              <a:t>Photo © R M N-Grand Palais (musée du Louvre)/Hervé Lewandowski</a:t>
            </a:r>
            <a:r>
              <a:rPr lang="en-US" altLang="en-US" dirty="0" smtClean="0">
                <a:solidFill>
                  <a:schemeClr val="tx1"/>
                </a:solidFill>
                <a:cs typeface="Calibri" panose="020F0502020204030204" pitchFamily="34" charset="0"/>
              </a:rPr>
              <a:t>.</a:t>
            </a:r>
            <a:endParaRPr lang="en-GB" dirty="0">
              <a:solidFill>
                <a:schemeClr val="tx1"/>
              </a:solidFill>
            </a:endParaRPr>
          </a:p>
        </p:txBody>
      </p:sp>
    </p:spTree>
    <p:extLst>
      <p:ext uri="{BB962C8B-B14F-4D97-AF65-F5344CB8AC3E}">
        <p14:creationId xmlns:p14="http://schemas.microsoft.com/office/powerpoint/2010/main" val="127730263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3-23 Eugène Delacroix, Study for The Death of Sardanapalus, 1827</a:t>
            </a:r>
            <a:endParaRPr lang="en-US" altLang="en-US" dirty="0" smtClean="0">
              <a:latin typeface="Verdana" panose="020B0604030504040204" pitchFamily="34" charset="0"/>
            </a:endParaRPr>
          </a:p>
        </p:txBody>
      </p:sp>
      <p:pic>
        <p:nvPicPr>
          <p:cNvPr id="71683" name="Picture 2" descr="Very rough ink sketch of a portion of the painting in slide 44. An indistinguishable pile of items lies in the foreground. Behind it are the elephant head, an undetailed form of a human upper body, and the corner of the bed with sheets dangling off i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1484" y="2016819"/>
            <a:ext cx="3441033" cy="258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4" y="4897438"/>
            <a:ext cx="2825680" cy="323850"/>
          </a:xfrm>
        </p:spPr>
        <p:txBody>
          <a:bodyPr/>
          <a:lstStyle/>
          <a:p>
            <a:r>
              <a:rPr lang="en-US" altLang="en-US" dirty="0">
                <a:solidFill>
                  <a:schemeClr val="tx1"/>
                </a:solidFill>
              </a:rPr>
              <a:t>Pen, watercolor, and pencil,</a:t>
            </a:r>
            <a:endParaRPr lang="en-US" dirty="0"/>
          </a:p>
        </p:txBody>
      </p:sp>
      <p:graphicFrame>
        <p:nvGraphicFramePr>
          <p:cNvPr id="6" name="Object 4" descr="Ten and one fourth by twelve and half inches."/>
          <p:cNvGraphicFramePr>
            <a:graphicFrameLocks noChangeAspect="1"/>
          </p:cNvGraphicFramePr>
          <p:nvPr>
            <p:extLst>
              <p:ext uri="{D42A27DB-BD31-4B8C-83A1-F6EECF244321}">
                <p14:modId xmlns:p14="http://schemas.microsoft.com/office/powerpoint/2010/main" val="2361553934"/>
              </p:ext>
            </p:extLst>
          </p:nvPr>
        </p:nvGraphicFramePr>
        <p:xfrm>
          <a:off x="3535128" y="4994593"/>
          <a:ext cx="1844040" cy="237490"/>
        </p:xfrm>
        <a:graphic>
          <a:graphicData uri="http://schemas.openxmlformats.org/presentationml/2006/ole">
            <mc:AlternateContent xmlns:mc="http://schemas.openxmlformats.org/markup-compatibility/2006">
              <mc:Choice xmlns:v="urn:schemas-microsoft-com:vml" Requires="v">
                <p:oleObj spid="_x0000_s23565" name="Equation" r:id="rId4" imgW="1676160" imgH="215640" progId="Equation.DSMT4">
                  <p:embed/>
                </p:oleObj>
              </mc:Choice>
              <mc:Fallback>
                <p:oleObj name="Equation" r:id="rId4" imgW="1676160" imgH="215640" progId="Equation.DSMT4">
                  <p:embed/>
                  <p:pic>
                    <p:nvPicPr>
                      <p:cNvPr id="0" name=""/>
                      <p:cNvPicPr/>
                      <p:nvPr/>
                    </p:nvPicPr>
                    <p:blipFill>
                      <a:blip r:embed="rId5"/>
                      <a:stretch>
                        <a:fillRect/>
                      </a:stretch>
                    </p:blipFill>
                    <p:spPr>
                      <a:xfrm>
                        <a:off x="3535128" y="4994593"/>
                        <a:ext cx="1844040" cy="237490"/>
                      </a:xfrm>
                      <a:prstGeom prst="rect">
                        <a:avLst/>
                      </a:prstGeom>
                    </p:spPr>
                  </p:pic>
                </p:oleObj>
              </mc:Fallback>
            </mc:AlternateContent>
          </a:graphicData>
        </a:graphic>
      </p:graphicFrame>
      <p:sp>
        <p:nvSpPr>
          <p:cNvPr id="4" name="Content Placeholder 5"/>
          <p:cNvSpPr>
            <a:spLocks noGrp="1"/>
          </p:cNvSpPr>
          <p:nvPr>
            <p:ph sz="quarter" idx="14"/>
          </p:nvPr>
        </p:nvSpPr>
        <p:spPr>
          <a:xfrm>
            <a:off x="5525052" y="4897438"/>
            <a:ext cx="2972905" cy="323850"/>
          </a:xfrm>
        </p:spPr>
        <p:txBody>
          <a:bodyPr/>
          <a:lstStyle/>
          <a:p>
            <a:r>
              <a:rPr lang="en-US" altLang="en-US" dirty="0">
                <a:solidFill>
                  <a:schemeClr val="tx1"/>
                </a:solidFill>
              </a:rPr>
              <a:t>Cabinet des Dessins</a:t>
            </a:r>
            <a:r>
              <a:rPr lang="en-US" altLang="en-US" dirty="0" smtClean="0">
                <a:solidFill>
                  <a:schemeClr val="tx1"/>
                </a:solidFill>
              </a:rPr>
              <a:t>,</a:t>
            </a:r>
            <a:endParaRPr lang="en-US" dirty="0"/>
          </a:p>
        </p:txBody>
      </p:sp>
      <p:sp>
        <p:nvSpPr>
          <p:cNvPr id="5" name="Content Placeholder 6"/>
          <p:cNvSpPr>
            <a:spLocks noGrp="1"/>
          </p:cNvSpPr>
          <p:nvPr>
            <p:ph sz="quarter" idx="15"/>
          </p:nvPr>
        </p:nvSpPr>
        <p:spPr>
          <a:xfrm>
            <a:off x="566703" y="5301763"/>
            <a:ext cx="7934394" cy="787497"/>
          </a:xfrm>
        </p:spPr>
        <p:txBody>
          <a:bodyPr/>
          <a:lstStyle/>
          <a:p>
            <a:r>
              <a:rPr lang="en-US" altLang="en-US" dirty="0">
                <a:solidFill>
                  <a:schemeClr val="tx1"/>
                </a:solidFill>
              </a:rPr>
              <a:t>Musée du Louvre, Paris. Inv. R</a:t>
            </a:r>
            <a:r>
              <a:rPr lang="en-US" altLang="en-US" sz="100" dirty="0">
                <a:solidFill>
                  <a:schemeClr val="tx1"/>
                </a:solidFill>
              </a:rPr>
              <a:t> </a:t>
            </a:r>
            <a:r>
              <a:rPr lang="en-US" altLang="en-US" dirty="0">
                <a:solidFill>
                  <a:schemeClr val="tx1"/>
                </a:solidFill>
              </a:rPr>
              <a:t>F5274-recto. Photo © </a:t>
            </a:r>
            <a:r>
              <a:rPr lang="en-US" altLang="en-US" dirty="0" smtClean="0">
                <a:solidFill>
                  <a:schemeClr val="tx1"/>
                </a:solidFill>
              </a:rPr>
              <a:t>R</a:t>
            </a:r>
            <a:r>
              <a:rPr lang="en-US" altLang="en-US" sz="100" dirty="0" smtClean="0">
                <a:solidFill>
                  <a:schemeClr val="tx1"/>
                </a:solidFill>
              </a:rPr>
              <a:t> </a:t>
            </a:r>
            <a:r>
              <a:rPr lang="en-US" altLang="en-US" dirty="0" smtClean="0">
                <a:solidFill>
                  <a:schemeClr val="tx1"/>
                </a:solidFill>
              </a:rPr>
              <a:t>M</a:t>
            </a:r>
            <a:r>
              <a:rPr lang="en-US" altLang="en-US" sz="100" dirty="0" smtClean="0">
                <a:solidFill>
                  <a:schemeClr val="tx1"/>
                </a:solidFill>
              </a:rPr>
              <a:t> </a:t>
            </a:r>
            <a:r>
              <a:rPr lang="en-US" altLang="en-US" dirty="0" smtClean="0">
                <a:solidFill>
                  <a:schemeClr val="tx1"/>
                </a:solidFill>
              </a:rPr>
              <a:t>N </a:t>
            </a:r>
            <a:r>
              <a:rPr lang="en-US" altLang="en-US" dirty="0">
                <a:solidFill>
                  <a:schemeClr val="tx1"/>
                </a:solidFill>
              </a:rPr>
              <a:t>Grand Palais (musée du Louvre)/Thierry Le Mage.</a:t>
            </a:r>
            <a:endParaRPr lang="en-GB" dirty="0">
              <a:solidFill>
                <a:schemeClr val="tx1"/>
              </a:solidFill>
            </a:endParaRPr>
          </a:p>
        </p:txBody>
      </p:sp>
    </p:spTree>
    <p:extLst>
      <p:ext uri="{BB962C8B-B14F-4D97-AF65-F5344CB8AC3E}">
        <p14:creationId xmlns:p14="http://schemas.microsoft.com/office/powerpoint/2010/main" val="186793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latin typeface="Times New Roman" panose="02020603050405020304" pitchFamily="18" charset="0"/>
                <a:cs typeface="Times New Roman" panose="02020603050405020304" pitchFamily="18" charset="0"/>
              </a:rPr>
              <a:t>The Critical Process: Thinking about Line </a:t>
            </a:r>
            <a:r>
              <a:rPr lang="en-US" altLang="en-US" sz="2000" b="0" dirty="0" smtClean="0">
                <a:latin typeface="Times New Roman" panose="02020603050405020304" pitchFamily="18" charset="0"/>
                <a:cs typeface="Times New Roman" panose="02020603050405020304" pitchFamily="18" charset="0"/>
              </a:rPr>
              <a:t>(1 of </a:t>
            </a:r>
            <a:r>
              <a:rPr lang="en-US" altLang="en-US" sz="2000" b="0" dirty="0">
                <a:latin typeface="Times New Roman" panose="02020603050405020304" pitchFamily="18" charset="0"/>
                <a:cs typeface="Times New Roman" panose="02020603050405020304" pitchFamily="18" charset="0"/>
              </a:rPr>
              <a:t>2</a:t>
            </a:r>
            <a:r>
              <a:rPr lang="en-US" altLang="en-US" sz="2000" b="0" dirty="0" smtClean="0">
                <a:latin typeface="Times New Roman" panose="02020603050405020304" pitchFamily="18" charset="0"/>
                <a:cs typeface="Times New Roman" panose="02020603050405020304" pitchFamily="18" charset="0"/>
              </a:rPr>
              <a:t>)</a:t>
            </a:r>
          </a:p>
        </p:txBody>
      </p:sp>
      <p:sp>
        <p:nvSpPr>
          <p:cNvPr id="72707" name="Content Placeholder 2"/>
          <p:cNvSpPr>
            <a:spLocks noGrp="1"/>
          </p:cNvSpPr>
          <p:nvPr>
            <p:ph type="body" idx="1"/>
          </p:nvPr>
        </p:nvSpPr>
        <p:spPr/>
        <p:txBody>
          <a:bodyPr/>
          <a:lstStyle/>
          <a:p>
            <a:r>
              <a:rPr lang="en-US" altLang="en-US" dirty="0" smtClean="0">
                <a:latin typeface="+mn-lt"/>
              </a:rPr>
              <a:t>In the depiction of anatomy, cultural bias defines the use of line.</a:t>
            </a:r>
          </a:p>
          <a:p>
            <a:r>
              <a:rPr lang="en-US" altLang="en-US" dirty="0" smtClean="0">
                <a:latin typeface="+mn-lt"/>
              </a:rPr>
              <a:t>Male forms are associated with vertical and horizontal geometries.</a:t>
            </a:r>
          </a:p>
          <a:p>
            <a:r>
              <a:rPr lang="en-US" altLang="en-US" dirty="0" smtClean="0">
                <a:latin typeface="+mn-lt"/>
              </a:rPr>
              <a:t>Female forms are identified with more loose, gestural, and intuitive lines.</a:t>
            </a:r>
          </a:p>
          <a:p>
            <a:r>
              <a:rPr lang="en-US" altLang="en-US" b="1" dirty="0" smtClean="0">
                <a:latin typeface="+mn-lt"/>
              </a:rPr>
              <a:t>Zeus</a:t>
            </a:r>
            <a:r>
              <a:rPr lang="en-US" altLang="en-US" dirty="0" smtClean="0">
                <a:latin typeface="+mn-lt"/>
              </a:rPr>
              <a:t> or </a:t>
            </a:r>
            <a:r>
              <a:rPr lang="en-US" altLang="en-US" b="1" dirty="0" smtClean="0">
                <a:latin typeface="+mn-lt"/>
              </a:rPr>
              <a:t>Poseidon</a:t>
            </a:r>
            <a:r>
              <a:rPr lang="en-US" altLang="en-US" dirty="0" smtClean="0">
                <a:latin typeface="+mn-lt"/>
              </a:rPr>
              <a:t> exhibits a similar mathematical grid to David’s Socrates.</a:t>
            </a:r>
            <a:endParaRPr lang="en-US" altLang="en-US" i="1" dirty="0" smtClean="0">
              <a:latin typeface="+mn-lt"/>
            </a:endParaRPr>
          </a:p>
        </p:txBody>
      </p:sp>
    </p:spTree>
    <p:extLst>
      <p:ext uri="{BB962C8B-B14F-4D97-AF65-F5344CB8AC3E}">
        <p14:creationId xmlns:p14="http://schemas.microsoft.com/office/powerpoint/2010/main" val="137241215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GB" altLang="en-US" dirty="0" smtClean="0">
                <a:latin typeface="Times New Roman" panose="02020603050405020304" pitchFamily="18" charset="0"/>
                <a:cs typeface="Times New Roman" panose="02020603050405020304" pitchFamily="18" charset="0"/>
              </a:rPr>
              <a:t>Figure </a:t>
            </a:r>
            <a:r>
              <a:rPr lang="en-GB" altLang="en-US" dirty="0">
                <a:latin typeface="Times New Roman" panose="02020603050405020304" pitchFamily="18" charset="0"/>
                <a:cs typeface="Times New Roman" panose="02020603050405020304" pitchFamily="18" charset="0"/>
              </a:rPr>
              <a:t>3-24 Zeus, or Poseidon</a:t>
            </a:r>
            <a:endParaRPr lang="en-US" altLang="en-US" dirty="0" smtClean="0">
              <a:latin typeface="Verdana" panose="020B0604030504040204" pitchFamily="34" charset="0"/>
            </a:endParaRPr>
          </a:p>
        </p:txBody>
      </p:sp>
      <p:pic>
        <p:nvPicPr>
          <p:cNvPr id="73731" name="Picture 2" descr="Statue of a bearded, nude man who stands upright with his head turned toward his outstretched left arm. His right arm is also outstretched behind his head, fingers curled as if to hold a nonexistent objec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1484" y="2091320"/>
            <a:ext cx="3441033" cy="2580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3"/>
          <p:cNvSpPr>
            <a:spLocks noGrp="1"/>
          </p:cNvSpPr>
          <p:nvPr>
            <p:ph sz="quarter" idx="13"/>
          </p:nvPr>
        </p:nvSpPr>
        <p:spPr>
          <a:xfrm>
            <a:off x="563563" y="4897438"/>
            <a:ext cx="3094037" cy="323850"/>
          </a:xfrm>
        </p:spPr>
        <p:txBody>
          <a:bodyPr/>
          <a:lstStyle/>
          <a:p>
            <a:r>
              <a:rPr lang="en-US" altLang="en-US" dirty="0">
                <a:solidFill>
                  <a:schemeClr val="tx1"/>
                </a:solidFill>
              </a:rPr>
              <a:t>c</a:t>
            </a:r>
            <a:r>
              <a:rPr lang="en-US" altLang="en-US" sz="100" dirty="0">
                <a:solidFill>
                  <a:schemeClr val="tx1"/>
                </a:solidFill>
              </a:rPr>
              <a:t> </a:t>
            </a:r>
            <a:r>
              <a:rPr lang="en-US" altLang="en-US" dirty="0">
                <a:solidFill>
                  <a:schemeClr val="tx1"/>
                </a:solidFill>
              </a:rPr>
              <a:t>a. 460 B</a:t>
            </a:r>
            <a:r>
              <a:rPr lang="en-US" altLang="en-US" sz="100" dirty="0">
                <a:solidFill>
                  <a:schemeClr val="tx1"/>
                </a:solidFill>
              </a:rPr>
              <a:t> </a:t>
            </a:r>
            <a:r>
              <a:rPr lang="en-US" altLang="en-US" dirty="0">
                <a:solidFill>
                  <a:schemeClr val="tx1"/>
                </a:solidFill>
              </a:rPr>
              <a:t>C</a:t>
            </a:r>
            <a:r>
              <a:rPr lang="en-US" altLang="en-US" sz="100" dirty="0">
                <a:solidFill>
                  <a:schemeClr val="tx1"/>
                </a:solidFill>
              </a:rPr>
              <a:t> </a:t>
            </a:r>
            <a:r>
              <a:rPr lang="en-US" altLang="en-US" dirty="0">
                <a:solidFill>
                  <a:schemeClr val="tx1"/>
                </a:solidFill>
              </a:rPr>
              <a:t>E. Bronze, Height</a:t>
            </a:r>
            <a:endParaRPr lang="en-US" dirty="0"/>
          </a:p>
        </p:txBody>
      </p:sp>
      <p:graphicFrame>
        <p:nvGraphicFramePr>
          <p:cNvPr id="6" name="Object 4" descr="Six feet ten inches."/>
          <p:cNvGraphicFramePr>
            <a:graphicFrameLocks noChangeAspect="1"/>
          </p:cNvGraphicFramePr>
          <p:nvPr>
            <p:extLst>
              <p:ext uri="{D42A27DB-BD31-4B8C-83A1-F6EECF244321}">
                <p14:modId xmlns:p14="http://schemas.microsoft.com/office/powerpoint/2010/main" val="191304595"/>
              </p:ext>
            </p:extLst>
          </p:nvPr>
        </p:nvGraphicFramePr>
        <p:xfrm>
          <a:off x="3603973" y="5009314"/>
          <a:ext cx="628650" cy="223520"/>
        </p:xfrm>
        <a:graphic>
          <a:graphicData uri="http://schemas.openxmlformats.org/presentationml/2006/ole">
            <mc:AlternateContent xmlns:mc="http://schemas.openxmlformats.org/markup-compatibility/2006">
              <mc:Choice xmlns:v="urn:schemas-microsoft-com:vml" Requires="v">
                <p:oleObj spid="_x0000_s24588" name="Equation" r:id="rId4" imgW="571320" imgH="203040" progId="Equation.DSMT4">
                  <p:embed/>
                </p:oleObj>
              </mc:Choice>
              <mc:Fallback>
                <p:oleObj name="Equation" r:id="rId4" imgW="571320" imgH="203040" progId="Equation.DSMT4">
                  <p:embed/>
                  <p:pic>
                    <p:nvPicPr>
                      <p:cNvPr id="0" name=""/>
                      <p:cNvPicPr/>
                      <p:nvPr/>
                    </p:nvPicPr>
                    <p:blipFill>
                      <a:blip r:embed="rId5"/>
                      <a:stretch>
                        <a:fillRect/>
                      </a:stretch>
                    </p:blipFill>
                    <p:spPr>
                      <a:xfrm>
                        <a:off x="3603973" y="5009314"/>
                        <a:ext cx="628650" cy="223520"/>
                      </a:xfrm>
                      <a:prstGeom prst="rect">
                        <a:avLst/>
                      </a:prstGeom>
                    </p:spPr>
                  </p:pic>
                </p:oleObj>
              </mc:Fallback>
            </mc:AlternateContent>
          </a:graphicData>
        </a:graphic>
      </p:graphicFrame>
      <p:sp>
        <p:nvSpPr>
          <p:cNvPr id="4" name="Content Placeholder 5"/>
          <p:cNvSpPr>
            <a:spLocks noGrp="1"/>
          </p:cNvSpPr>
          <p:nvPr>
            <p:ph sz="quarter" idx="14"/>
          </p:nvPr>
        </p:nvSpPr>
        <p:spPr>
          <a:xfrm>
            <a:off x="4533900" y="4897438"/>
            <a:ext cx="3813917" cy="323850"/>
          </a:xfrm>
        </p:spPr>
        <p:txBody>
          <a:bodyPr/>
          <a:lstStyle/>
          <a:p>
            <a:r>
              <a:rPr lang="en-US" altLang="en-US" dirty="0">
                <a:solidFill>
                  <a:schemeClr val="tx1"/>
                </a:solidFill>
              </a:rPr>
              <a:t>National Archaeological Museum,</a:t>
            </a:r>
            <a:endParaRPr lang="en-US" dirty="0"/>
          </a:p>
        </p:txBody>
      </p:sp>
      <p:sp>
        <p:nvSpPr>
          <p:cNvPr id="5" name="Content Placeholder 6"/>
          <p:cNvSpPr>
            <a:spLocks noGrp="1"/>
          </p:cNvSpPr>
          <p:nvPr>
            <p:ph sz="quarter" idx="15"/>
          </p:nvPr>
        </p:nvSpPr>
        <p:spPr>
          <a:xfrm>
            <a:off x="563563" y="5371024"/>
            <a:ext cx="7467254" cy="323850"/>
          </a:xfrm>
        </p:spPr>
        <p:txBody>
          <a:bodyPr/>
          <a:lstStyle/>
          <a:p>
            <a:r>
              <a:rPr lang="en-US" altLang="en-US" dirty="0" smtClean="0">
                <a:solidFill>
                  <a:schemeClr val="tx1"/>
                </a:solidFill>
              </a:rPr>
              <a:t>Athens</a:t>
            </a:r>
            <a:r>
              <a:rPr lang="en-US" altLang="en-US" dirty="0">
                <a:solidFill>
                  <a:schemeClr val="tx1"/>
                </a:solidFill>
              </a:rPr>
              <a:t>. Inv. 15161. © Craig &amp; Marie Mauzy, Athens</a:t>
            </a:r>
            <a:r>
              <a:rPr lang="en-US" altLang="en-US" dirty="0" smtClean="0">
                <a:solidFill>
                  <a:schemeClr val="tx1"/>
                </a:solidFill>
                <a:cs typeface="Calibri" panose="020F0502020204030204" pitchFamily="34" charset="0"/>
              </a:rPr>
              <a:t>.</a:t>
            </a:r>
            <a:endParaRPr lang="en-GB" dirty="0">
              <a:solidFill>
                <a:schemeClr val="tx1"/>
              </a:solidFill>
            </a:endParaRPr>
          </a:p>
        </p:txBody>
      </p:sp>
    </p:spTree>
    <p:extLst>
      <p:ext uri="{BB962C8B-B14F-4D97-AF65-F5344CB8AC3E}">
        <p14:creationId xmlns:p14="http://schemas.microsoft.com/office/powerpoint/2010/main" val="371874592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Times New Roman" panose="02020603050405020304" pitchFamily="18" charset="0"/>
                <a:cs typeface="Times New Roman" panose="02020603050405020304" pitchFamily="18" charset="0"/>
              </a:rPr>
              <a:t>The Critical Process: Thinking about Line </a:t>
            </a:r>
            <a:r>
              <a:rPr lang="en-US" altLang="en-US" sz="2000" b="0" dirty="0" smtClean="0">
                <a:latin typeface="Times New Roman" panose="02020603050405020304" pitchFamily="18" charset="0"/>
                <a:cs typeface="Times New Roman" panose="02020603050405020304" pitchFamily="18" charset="0"/>
              </a:rPr>
              <a:t>(2 </a:t>
            </a:r>
            <a:r>
              <a:rPr lang="en-US" altLang="en-US" sz="2000" b="0" dirty="0">
                <a:latin typeface="Times New Roman" panose="02020603050405020304" pitchFamily="18" charset="0"/>
                <a:cs typeface="Times New Roman" panose="02020603050405020304" pitchFamily="18" charset="0"/>
              </a:rPr>
              <a:t>of </a:t>
            </a:r>
            <a:r>
              <a:rPr lang="en-US" altLang="en-US" sz="2000" b="0" dirty="0" smtClean="0">
                <a:latin typeface="Times New Roman" panose="02020603050405020304" pitchFamily="18" charset="0"/>
                <a:cs typeface="Times New Roman" panose="02020603050405020304" pitchFamily="18" charset="0"/>
              </a:rPr>
              <a:t>2)</a:t>
            </a:r>
            <a:endParaRPr lang="en-US" altLang="en-US" sz="2800" dirty="0" smtClean="0">
              <a:effectLst>
                <a:outerShdw blurRad="38100" dist="38100" dir="2700000" algn="tl">
                  <a:srgbClr val="000000"/>
                </a:outerShdw>
              </a:effectLst>
              <a:latin typeface="Verdana" panose="020B0604030504040204" pitchFamily="34" charset="0"/>
            </a:endParaRPr>
          </a:p>
        </p:txBody>
      </p:sp>
      <p:sp>
        <p:nvSpPr>
          <p:cNvPr id="74755" name="Content Placeholder 2"/>
          <p:cNvSpPr>
            <a:spLocks noGrp="1"/>
          </p:cNvSpPr>
          <p:nvPr>
            <p:ph type="body" idx="1"/>
          </p:nvPr>
        </p:nvSpPr>
        <p:spPr/>
        <p:txBody>
          <a:bodyPr/>
          <a:lstStyle/>
          <a:p>
            <a:r>
              <a:rPr lang="en-US" altLang="en-US" dirty="0" smtClean="0">
                <a:latin typeface="+mn-lt"/>
              </a:rPr>
              <a:t>Robert Mapplethorpe’s photograph of the winner of the first Women’s Bodybuilding Championship suggests a feminist critique of Western conventional lines.</a:t>
            </a:r>
          </a:p>
        </p:txBody>
      </p:sp>
    </p:spTree>
    <p:extLst>
      <p:ext uri="{BB962C8B-B14F-4D97-AF65-F5344CB8AC3E}">
        <p14:creationId xmlns:p14="http://schemas.microsoft.com/office/powerpoint/2010/main" val="314501943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noFill/>
          <a:extLst>
            <a:ext uri="{909E8E84-426E-40DD-AFC4-6F175D3DCCD1}">
              <a14:hiddenFill xmlns:a14="http://schemas.microsoft.com/office/drawing/2010/main">
                <a:solidFill>
                  <a:srgbClr val="008B5D"/>
                </a:solidFill>
              </a14:hiddenFill>
            </a:ext>
            <a:ext uri="{91240B29-F687-4F45-9708-019B960494DF}">
              <a14:hiddenLine xmlns:a14="http://schemas.microsoft.com/office/drawing/2010/main" w="9525">
                <a:solidFill>
                  <a:srgbClr val="008B5D"/>
                </a:solidFill>
                <a:miter lim="800000"/>
                <a:headEnd/>
                <a:tailEnd/>
              </a14:hiddenLine>
            </a:ext>
          </a:extLst>
        </p:spPr>
        <p:txBody>
          <a:bodyPr anchor="b"/>
          <a:lstStyle/>
          <a:p>
            <a:r>
              <a:rPr lang="en-US" altLang="en-US" dirty="0" smtClean="0">
                <a:latin typeface="Times New Roman" panose="02020603050405020304" pitchFamily="18" charset="0"/>
                <a:cs typeface="Times New Roman" panose="02020603050405020304" pitchFamily="18" charset="0"/>
              </a:rPr>
              <a:t>Figure </a:t>
            </a:r>
            <a:r>
              <a:rPr lang="en-US" altLang="en-US" dirty="0">
                <a:latin typeface="Times New Roman" panose="02020603050405020304" pitchFamily="18" charset="0"/>
                <a:cs typeface="Times New Roman" panose="02020603050405020304" pitchFamily="18" charset="0"/>
              </a:rPr>
              <a:t>3-25 Robert Mapplethorpe, Lisa Lyon, 1982</a:t>
            </a:r>
            <a:endParaRPr lang="en-US" altLang="en-US" dirty="0" smtClean="0">
              <a:latin typeface="Verdana" panose="020B0604030504040204" pitchFamily="34" charset="0"/>
            </a:endParaRPr>
          </a:p>
        </p:txBody>
      </p:sp>
      <p:pic>
        <p:nvPicPr>
          <p:cNvPr id="75779" name="Picture 2" descr="Photograph of a woman in a bikini, facing the viewer’s right. The woman’s left arm is extended forward at shoulder level, with the palm of the hand down. Her right arm is also raised to shoulder level, in a flexed muscle position."/>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07894" y="1798721"/>
            <a:ext cx="3128212" cy="234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3"/>
          <p:cNvSpPr>
            <a:spLocks noGrp="1"/>
          </p:cNvSpPr>
          <p:nvPr>
            <p:ph type="body" idx="1"/>
          </p:nvPr>
        </p:nvSpPr>
        <p:spPr>
          <a:xfrm>
            <a:off x="457200" y="5202621"/>
            <a:ext cx="8229600" cy="1082395"/>
          </a:xfrm>
        </p:spPr>
        <p:txBody>
          <a:bodyPr/>
          <a:lstStyle/>
          <a:p>
            <a:r>
              <a:rPr lang="en-US" altLang="en-US" sz="1600" dirty="0" smtClean="0">
                <a:latin typeface="+mn-lt"/>
              </a:rPr>
              <a:t>Used by </a:t>
            </a:r>
            <a:r>
              <a:rPr lang="en-US" altLang="en-US" sz="1600" dirty="0">
                <a:latin typeface="+mn-lt"/>
              </a:rPr>
              <a:t>permission of Art + Commerce. © Robert </a:t>
            </a:r>
            <a:r>
              <a:rPr lang="en-US" altLang="en-US" sz="1600" dirty="0" smtClean="0">
                <a:latin typeface="+mn-lt"/>
              </a:rPr>
              <a:t>Mapplethorpe </a:t>
            </a:r>
            <a:r>
              <a:rPr lang="en-US" altLang="en-US" sz="1600" dirty="0">
                <a:latin typeface="+mn-lt"/>
              </a:rPr>
              <a:t>Foundation</a:t>
            </a:r>
            <a:r>
              <a:rPr lang="en-US" altLang="en-US" sz="1600" dirty="0" smtClean="0">
                <a:latin typeface="+mn-lt"/>
                <a:cs typeface="Calibri" panose="020F0502020204030204" pitchFamily="34" charset="0"/>
              </a:rPr>
              <a:t>.</a:t>
            </a:r>
            <a:endParaRPr lang="en-GB" sz="1600" dirty="0">
              <a:latin typeface="+mn-lt"/>
            </a:endParaRPr>
          </a:p>
        </p:txBody>
      </p:sp>
    </p:spTree>
    <p:extLst>
      <p:ext uri="{BB962C8B-B14F-4D97-AF65-F5344CB8AC3E}">
        <p14:creationId xmlns:p14="http://schemas.microsoft.com/office/powerpoint/2010/main" val="232417258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latin typeface="Times New Roman" panose="02020603050405020304" pitchFamily="18" charset="0"/>
                <a:cs typeface="Times New Roman" panose="02020603050405020304" pitchFamily="18" charset="0"/>
              </a:rPr>
              <a:t>Thinking Back</a:t>
            </a:r>
          </a:p>
        </p:txBody>
      </p:sp>
      <p:sp>
        <p:nvSpPr>
          <p:cNvPr id="76803" name="Content Placeholder 2"/>
          <p:cNvSpPr>
            <a:spLocks noGrp="1"/>
          </p:cNvSpPr>
          <p:nvPr>
            <p:ph type="body" idx="1"/>
          </p:nvPr>
        </p:nvSpPr>
        <p:spPr/>
        <p:txBody>
          <a:bodyPr/>
          <a:lstStyle/>
          <a:p>
            <a:pPr marL="0" indent="0">
              <a:buNone/>
            </a:pPr>
            <a:r>
              <a:rPr lang="en-US" altLang="en-US" dirty="0" smtClean="0">
                <a:solidFill>
                  <a:schemeClr val="tx2"/>
                </a:solidFill>
                <a:latin typeface="+mn-lt"/>
              </a:rPr>
              <a:t>1. </a:t>
            </a:r>
            <a:r>
              <a:rPr lang="en-US" altLang="en-US" dirty="0" smtClean="0">
                <a:latin typeface="+mn-lt"/>
              </a:rPr>
              <a:t>Distinguish among outline, contour, and implied line.</a:t>
            </a:r>
          </a:p>
          <a:p>
            <a:pPr marL="0" indent="0">
              <a:buNone/>
            </a:pPr>
            <a:r>
              <a:rPr lang="en-US" altLang="en-US" dirty="0" smtClean="0">
                <a:solidFill>
                  <a:schemeClr val="tx2"/>
                </a:solidFill>
                <a:latin typeface="+mn-lt"/>
              </a:rPr>
              <a:t>2. </a:t>
            </a:r>
            <a:r>
              <a:rPr lang="en-US" altLang="en-US" dirty="0" smtClean="0">
                <a:latin typeface="+mn-lt"/>
              </a:rPr>
              <a:t>Describe the different qualities that lines might possess.</a:t>
            </a:r>
          </a:p>
        </p:txBody>
      </p:sp>
    </p:spTree>
    <p:extLst>
      <p:ext uri="{BB962C8B-B14F-4D97-AF65-F5344CB8AC3E}">
        <p14:creationId xmlns:p14="http://schemas.microsoft.com/office/powerpoint/2010/main" val="311348047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a:prstGeom prst="rect">
            <a:avLst/>
          </a:prstGeom>
        </p:spPr>
        <p:txBody>
          <a:bodyPr lIns="91425" tIns="91425" rIns="91425" bIns="91425" anchor="b" anchorCtr="0">
            <a:noAutofit/>
          </a:bodyPr>
          <a:lstStyle/>
          <a:p>
            <a:pPr lvl="0">
              <a:spcBef>
                <a:spcPts val="0"/>
              </a:spcBef>
              <a:buClr>
                <a:schemeClr val="lt2"/>
              </a:buClr>
              <a:buSzPct val="25000"/>
              <a:buFont typeface="Times New Roman"/>
              <a:buNone/>
            </a:pPr>
            <a:r>
              <a:rPr lang="en-US" dirty="0">
                <a:solidFill>
                  <a:schemeClr val="lt2"/>
                </a:solidFill>
              </a:rPr>
              <a:t>Copyright</a:t>
            </a:r>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preferRelativeResize="0"/>
          <p:nvPr/>
        </p:nvPicPr>
        <p:blipFill>
          <a:blip r:embed="rId3">
            <a:alphaModFix/>
          </a:blip>
          <a:stretch>
            <a:fillRect/>
          </a:stretch>
        </p:blipFill>
        <p:spPr>
          <a:xfrm>
            <a:off x="862013" y="2310096"/>
            <a:ext cx="7419975" cy="2466975"/>
          </a:xfrm>
          <a:prstGeom prst="rect">
            <a:avLst/>
          </a:prstGeom>
          <a:noFill/>
          <a:ln>
            <a:noFill/>
          </a:ln>
        </p:spPr>
      </p:pic>
    </p:spTree>
    <p:extLst>
      <p:ext uri="{BB962C8B-B14F-4D97-AF65-F5344CB8AC3E}">
        <p14:creationId xmlns:p14="http://schemas.microsoft.com/office/powerpoint/2010/main" val="187255104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64F4933ACCA1D499DD9E6536031753F" ma:contentTypeVersion="0" ma:contentTypeDescription="Create a new document." ma:contentTypeScope="" ma:versionID="f6e0b48212c743127a9bbfd65621b9c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86F7A8-E2FD-4B7D-8F38-C9BDBD2C273C}">
  <ds:schemaRefs>
    <ds:schemaRef ds:uri="http://schemas.microsoft.com/sharepoint/v3/contenttype/forms"/>
  </ds:schemaRefs>
</ds:datastoreItem>
</file>

<file path=customXml/itemProps2.xml><?xml version="1.0" encoding="utf-8"?>
<ds:datastoreItem xmlns:ds="http://schemas.openxmlformats.org/officeDocument/2006/customXml" ds:itemID="{DD08AB33-D471-4319-9D5D-16DEC31A22D0}">
  <ds:schemaRefs>
    <ds:schemaRef ds:uri="http://schemas.microsoft.com/office/2006/documentManagement/types"/>
    <ds:schemaRef ds:uri="http://purl.org/dc/terms/"/>
    <ds:schemaRef ds:uri="http://schemas.microsoft.com/office/2006/metadata/properties"/>
    <ds:schemaRef ds:uri="http://www.w3.org/XML/1998/namespace"/>
    <ds:schemaRef ds:uri="http://purl.org/dc/dcmitype/"/>
    <ds:schemaRef ds:uri="http://schemas.openxmlformats.org/package/2006/metadata/core-properties"/>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49022CFA-EF78-45C2-84E9-7CA94C779E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9223</TotalTime>
  <Words>2295</Words>
  <Application>Microsoft Office PowerPoint</Application>
  <PresentationFormat>On-screen Show (4:3)</PresentationFormat>
  <Paragraphs>188</Paragraphs>
  <Slides>51</Slides>
  <Notes>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8" baseType="lpstr">
      <vt:lpstr>Noto Sans Symbols</vt:lpstr>
      <vt:lpstr>Calibri</vt:lpstr>
      <vt:lpstr>Arial</vt:lpstr>
      <vt:lpstr>Times New Roman</vt:lpstr>
      <vt:lpstr>Verdana</vt:lpstr>
      <vt:lpstr>508 Lecture</vt:lpstr>
      <vt:lpstr>Equation</vt:lpstr>
      <vt:lpstr>A World of Art</vt:lpstr>
      <vt:lpstr>Learning Objectives</vt:lpstr>
      <vt:lpstr>Introduction</vt:lpstr>
      <vt:lpstr>Figure 3-1 Matthew Ritchie, No Sign of the World, 2004</vt:lpstr>
      <vt:lpstr>Varieties of Line</vt:lpstr>
      <vt:lpstr>Outline and Contour Line</vt:lpstr>
      <vt:lpstr>Figure 3-2 Yoshitomo Nara, Dead Flower, 1994</vt:lpstr>
      <vt:lpstr>Figure 3-3 Ellsworth Kelly, Brier, 1961</vt:lpstr>
      <vt:lpstr>Implied Line (1 of 2)</vt:lpstr>
      <vt:lpstr>Implied Line (2 of 2)</vt:lpstr>
      <vt:lpstr>Figure 3-4 Titian, Assumption and Consecration of the Virgin, C a, 1516-18</vt:lpstr>
      <vt:lpstr>Figure 3-5 Line analysis of Titian, Assumption and Consecration of the Virgin, C a, 1516-18</vt:lpstr>
      <vt:lpstr>Figure 3-6 Chéri Samba, Calvary, 1992</vt:lpstr>
      <vt:lpstr>Qualities of Line</vt:lpstr>
      <vt:lpstr>Figure 3-7 Rembrandt Van Rijn, The Three Crosses, 1653</vt:lpstr>
      <vt:lpstr>Expressive Qualities of Line (1 of 6)</vt:lpstr>
      <vt:lpstr>Figure 3-8 Vincent Van Gogh, The Starry Night, 1889</vt:lpstr>
      <vt:lpstr>The Creative Process (1 of 5)</vt:lpstr>
      <vt:lpstr>Figure 3-9 Vincent Van Gogh, Letter to John Peter Russell, June 17, 1888</vt:lpstr>
      <vt:lpstr>Figure 3-10 Vincent Van Gogh, The Sower, 1888</vt:lpstr>
      <vt:lpstr>The Creative Process (2 of 5)</vt:lpstr>
      <vt:lpstr>Figure 3-11 Vincent Van Gogh, The Sower, 1888</vt:lpstr>
      <vt:lpstr>Expressive Qualities of Line (2 of 6)</vt:lpstr>
      <vt:lpstr>Figure 3-12 Sol LeWitt, Wall Drawing</vt:lpstr>
      <vt:lpstr>Figure 3-13a Installation of Wall Drawing</vt:lpstr>
      <vt:lpstr>Figure 3-13b Installation of Wall Drawing</vt:lpstr>
      <vt:lpstr>Expressive Qualities of Line (3 of 6)</vt:lpstr>
      <vt:lpstr>Figure 3-14 Pat Steir, The Brueghel Series: A Vanitas of Style, 1983-84</vt:lpstr>
      <vt:lpstr>Figure 3-15 Jan Brueghel the Elder, Flowers in a Blue Vase, 1599</vt:lpstr>
      <vt:lpstr>Expressive Qualities of Line (4 of 6)</vt:lpstr>
      <vt:lpstr>Expressive Qualities of Line (5 of 6)</vt:lpstr>
      <vt:lpstr>Figure 3-16 Hung Liu, Relic 12, 2005</vt:lpstr>
      <vt:lpstr>Expressive Qualities of Line (6 of 6)</vt:lpstr>
      <vt:lpstr>Figure 3-17 Wenda Gu, United Nations-China Monument: Temple of Heaven, 1998</vt:lpstr>
      <vt:lpstr>The Creative Process (3 of 5)</vt:lpstr>
      <vt:lpstr>The Creative Process (4 of 5)</vt:lpstr>
      <vt:lpstr>Figure 3-18 Hung Liu, Virgin/Vessel, 1990</vt:lpstr>
      <vt:lpstr>The Creative Process (5 of 5)</vt:lpstr>
      <vt:lpstr>Figure 3-19 Hung Liu, Three Fujins, 1995</vt:lpstr>
      <vt:lpstr>Line Orientation (1 of 2)</vt:lpstr>
      <vt:lpstr>Figure 3-20 Jacques-Louis David, The Death of Socrates, 1787</vt:lpstr>
      <vt:lpstr>Line Orientation (2 of 2)</vt:lpstr>
      <vt:lpstr>Figure 3-21 Jacques-Louis David, Study for the Death of Socrates, 1787</vt:lpstr>
      <vt:lpstr>Figure 3-22 Eugène Delacroix, The Death of Sardanapalus, 1827</vt:lpstr>
      <vt:lpstr>Figure 3-23 Eugène Delacroix, Study for The Death of Sardanapalus, 1827</vt:lpstr>
      <vt:lpstr>The Critical Process: Thinking about Line (1 of 2)</vt:lpstr>
      <vt:lpstr>Figure 3-24 Zeus, or Poseidon</vt:lpstr>
      <vt:lpstr>The Critical Process: Thinking about Line (2 of 2)</vt:lpstr>
      <vt:lpstr>Figure 3-25 Robert Mapplethorpe, Lisa Lyon, 1982</vt:lpstr>
      <vt:lpstr>Thinking Back</vt:lpstr>
      <vt:lpstr>Copyright</vt:lpstr>
    </vt:vector>
  </TitlesOfParts>
  <Manager/>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of Art, 8e</dc:title>
  <dc:subject>Humanity Science</dc:subject>
  <dc:creator>Sayre</dc:creator>
  <cp:keywords>Humanity Science</cp:keywords>
  <cp:lastModifiedBy>Sekar, UMAMAGESWARI (Cognizant)</cp:lastModifiedBy>
  <cp:revision>471</cp:revision>
  <dcterms:modified xsi:type="dcterms:W3CDTF">2018-03-23T07:37:48Z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y fmtid="{D5CDD505-2E9C-101B-9397-08002B2CF9AE}" pid="8" name="ContentTypeId">
    <vt:lpwstr>0x010100964F4933ACCA1D499DD9E6536031753F</vt:lpwstr>
  </property>
</Properties>
</file>