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1818" autoAdjust="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33D129-EB42-4C6A-96C3-E359EB16B62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C28BF6C5-3121-4DE8-B963-2941A3847B2A}">
      <dgm:prSet phldrT="[Text]" custT="1"/>
      <dgm:spPr/>
      <dgm:t>
        <a:bodyPr/>
        <a:lstStyle/>
        <a:p>
          <a:r>
            <a:rPr lang="en-US" sz="1200"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Chassis Production Unit. </a:t>
          </a:r>
        </a:p>
      </dgm:t>
    </dgm:pt>
    <dgm:pt modelId="{9E55A01B-C7BC-4450-9766-E8F4B6F7B1F5}" type="parTrans" cxnId="{2A32DBA0-5CC4-423C-8AAA-6080B646B21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DC03968-378C-4DFC-B17E-084697C0A7F8}" type="sibTrans" cxnId="{2A32DBA0-5CC4-423C-8AAA-6080B646B21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1595D31-A9DC-4397-8932-214EB546B9CD}">
      <dgm:prSet phldrT="[Text]" custT="1"/>
      <dgm:spPr/>
      <dgm:t>
        <a:bodyPr/>
        <a:lstStyle/>
        <a:p>
          <a:r>
            <a:rPr lang="en-US" sz="1200"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Electro-Coating.</a:t>
          </a:r>
        </a:p>
      </dgm:t>
    </dgm:pt>
    <dgm:pt modelId="{E9E4B9B3-8B71-4FA0-A916-828D0EBDB749}" type="parTrans" cxnId="{41FFC6EC-377A-4C20-8D27-0C810CBCD1C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A0E6A1E4-6E1E-467B-988F-410F6E955D12}" type="sibTrans" cxnId="{41FFC6EC-377A-4C20-8D27-0C810CBCD1C8}">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52DE0BE-9DB8-4242-9304-4E567A1AD092}">
      <dgm:prSet phldrT="[Text]" custT="1"/>
      <dgm:spPr/>
      <dgm:t>
        <a:bodyPr/>
        <a:lstStyle/>
        <a:p>
          <a:r>
            <a:rPr lang="en-US" sz="1200"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surface finish center.</a:t>
          </a:r>
        </a:p>
      </dgm:t>
    </dgm:pt>
    <dgm:pt modelId="{3CBE2FA0-5368-409F-84C6-47D6EA0F33E0}" type="parTrans" cxnId="{A3563650-BB61-4FCE-B180-C9BFA6C5F15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3F5280F9-17CD-4A8F-A4C0-8193C9C66308}" type="sibTrans" cxnId="{A3563650-BB61-4FCE-B180-C9BFA6C5F15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D8097077-4A59-4DCF-9662-44AD9D5E0781}">
      <dgm:prSet phldrT="[Text]" custT="1"/>
      <dgm:spPr/>
      <dgm:t>
        <a:bodyPr/>
        <a:lstStyle/>
        <a:p>
          <a:r>
            <a:rPr lang="en-US" sz="1200"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Pre-Asssembly </a:t>
          </a:r>
        </a:p>
      </dgm:t>
    </dgm:pt>
    <dgm:pt modelId="{ED251CAB-3292-4A8B-BE40-2FFC97B517CC}" type="parTrans" cxnId="{D22D4E9D-EFD0-422D-A7CB-07EF730749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A59085F-2C1B-489E-ACEB-D4BB73C783A9}" type="sibTrans" cxnId="{D22D4E9D-EFD0-422D-A7CB-07EF7307496F}">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B49FF74-C49D-4809-BAF7-92E7EBEC2B00}">
      <dgm:prSet phldrT="[Text]" custT="1"/>
      <dgm:spPr/>
      <dgm:t>
        <a:bodyPr/>
        <a:lstStyle/>
        <a:p>
          <a:r>
            <a:rPr lang="en-US" sz="1200" b="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Final Assembly Line</a:t>
          </a:r>
        </a:p>
      </dgm:t>
    </dgm:pt>
    <dgm:pt modelId="{3DA29C77-6E63-4D9E-9E26-88F519E12978}" type="parTrans" cxnId="{B3745225-5C9D-4355-834F-1604D172FCE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F7608BF-03BF-48A7-90D2-D55CF96274C3}" type="sibTrans" cxnId="{B3745225-5C9D-4355-834F-1604D172FCE1}">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F2F75D3-D666-4BE9-AB66-DBAB8BC81AEB}" type="pres">
      <dgm:prSet presAssocID="{6D33D129-EB42-4C6A-96C3-E359EB16B621}" presName="cycle" presStyleCnt="0">
        <dgm:presLayoutVars>
          <dgm:dir/>
          <dgm:resizeHandles val="exact"/>
        </dgm:presLayoutVars>
      </dgm:prSet>
      <dgm:spPr/>
      <dgm:t>
        <a:bodyPr/>
        <a:lstStyle/>
        <a:p>
          <a:endParaRPr lang="en-US"/>
        </a:p>
      </dgm:t>
    </dgm:pt>
    <dgm:pt modelId="{012972D8-9AA4-41B3-9DA8-F006A55D5742}" type="pres">
      <dgm:prSet presAssocID="{C28BF6C5-3121-4DE8-B963-2941A3847B2A}" presName="dummy" presStyleCnt="0"/>
      <dgm:spPr/>
    </dgm:pt>
    <dgm:pt modelId="{1F55C0E4-D5F4-4871-B79D-CCC9BFF6E48C}" type="pres">
      <dgm:prSet presAssocID="{C28BF6C5-3121-4DE8-B963-2941A3847B2A}" presName="node" presStyleLbl="revTx" presStyleIdx="0" presStyleCnt="5">
        <dgm:presLayoutVars>
          <dgm:bulletEnabled val="1"/>
        </dgm:presLayoutVars>
      </dgm:prSet>
      <dgm:spPr/>
      <dgm:t>
        <a:bodyPr/>
        <a:lstStyle/>
        <a:p>
          <a:endParaRPr lang="en-US"/>
        </a:p>
      </dgm:t>
    </dgm:pt>
    <dgm:pt modelId="{0B04E228-CB25-4590-986F-DCE0B3E64BA4}" type="pres">
      <dgm:prSet presAssocID="{9DC03968-378C-4DFC-B17E-084697C0A7F8}" presName="sibTrans" presStyleLbl="node1" presStyleIdx="0" presStyleCnt="5"/>
      <dgm:spPr/>
      <dgm:t>
        <a:bodyPr/>
        <a:lstStyle/>
        <a:p>
          <a:endParaRPr lang="en-US"/>
        </a:p>
      </dgm:t>
    </dgm:pt>
    <dgm:pt modelId="{A087CF9A-803E-478E-853A-A7C963279E47}" type="pres">
      <dgm:prSet presAssocID="{51595D31-A9DC-4397-8932-214EB546B9CD}" presName="dummy" presStyleCnt="0"/>
      <dgm:spPr/>
    </dgm:pt>
    <dgm:pt modelId="{22347F97-D9D6-48F9-B0CE-2B3D664CAB14}" type="pres">
      <dgm:prSet presAssocID="{51595D31-A9DC-4397-8932-214EB546B9CD}" presName="node" presStyleLbl="revTx" presStyleIdx="1" presStyleCnt="5">
        <dgm:presLayoutVars>
          <dgm:bulletEnabled val="1"/>
        </dgm:presLayoutVars>
      </dgm:prSet>
      <dgm:spPr/>
      <dgm:t>
        <a:bodyPr/>
        <a:lstStyle/>
        <a:p>
          <a:endParaRPr lang="en-US"/>
        </a:p>
      </dgm:t>
    </dgm:pt>
    <dgm:pt modelId="{22F5045A-EF64-403A-AD1F-5ECE3DF913FE}" type="pres">
      <dgm:prSet presAssocID="{A0E6A1E4-6E1E-467B-988F-410F6E955D12}" presName="sibTrans" presStyleLbl="node1" presStyleIdx="1" presStyleCnt="5"/>
      <dgm:spPr/>
      <dgm:t>
        <a:bodyPr/>
        <a:lstStyle/>
        <a:p>
          <a:endParaRPr lang="en-US"/>
        </a:p>
      </dgm:t>
    </dgm:pt>
    <dgm:pt modelId="{9D50E124-31E3-4E40-BD1F-069BCD36C0F4}" type="pres">
      <dgm:prSet presAssocID="{252DE0BE-9DB8-4242-9304-4E567A1AD092}" presName="dummy" presStyleCnt="0"/>
      <dgm:spPr/>
    </dgm:pt>
    <dgm:pt modelId="{779246C9-E591-4364-A2EB-07D18E862B08}" type="pres">
      <dgm:prSet presAssocID="{252DE0BE-9DB8-4242-9304-4E567A1AD092}" presName="node" presStyleLbl="revTx" presStyleIdx="2" presStyleCnt="5">
        <dgm:presLayoutVars>
          <dgm:bulletEnabled val="1"/>
        </dgm:presLayoutVars>
      </dgm:prSet>
      <dgm:spPr/>
      <dgm:t>
        <a:bodyPr/>
        <a:lstStyle/>
        <a:p>
          <a:endParaRPr lang="en-US"/>
        </a:p>
      </dgm:t>
    </dgm:pt>
    <dgm:pt modelId="{540781D2-22BE-44A8-9439-7BF13BC5976A}" type="pres">
      <dgm:prSet presAssocID="{3F5280F9-17CD-4A8F-A4C0-8193C9C66308}" presName="sibTrans" presStyleLbl="node1" presStyleIdx="2" presStyleCnt="5"/>
      <dgm:spPr/>
      <dgm:t>
        <a:bodyPr/>
        <a:lstStyle/>
        <a:p>
          <a:endParaRPr lang="en-US"/>
        </a:p>
      </dgm:t>
    </dgm:pt>
    <dgm:pt modelId="{C26ED60A-9EDE-404B-A8F5-E069A4F30759}" type="pres">
      <dgm:prSet presAssocID="{D8097077-4A59-4DCF-9662-44AD9D5E0781}" presName="dummy" presStyleCnt="0"/>
      <dgm:spPr/>
    </dgm:pt>
    <dgm:pt modelId="{2A160A6A-3B86-4324-B414-81A1250193F8}" type="pres">
      <dgm:prSet presAssocID="{D8097077-4A59-4DCF-9662-44AD9D5E0781}" presName="node" presStyleLbl="revTx" presStyleIdx="3" presStyleCnt="5">
        <dgm:presLayoutVars>
          <dgm:bulletEnabled val="1"/>
        </dgm:presLayoutVars>
      </dgm:prSet>
      <dgm:spPr/>
      <dgm:t>
        <a:bodyPr/>
        <a:lstStyle/>
        <a:p>
          <a:endParaRPr lang="en-US"/>
        </a:p>
      </dgm:t>
    </dgm:pt>
    <dgm:pt modelId="{21C5E9E8-C016-4C6D-B072-BD429126D5F1}" type="pres">
      <dgm:prSet presAssocID="{FA59085F-2C1B-489E-ACEB-D4BB73C783A9}" presName="sibTrans" presStyleLbl="node1" presStyleIdx="3" presStyleCnt="5"/>
      <dgm:spPr/>
      <dgm:t>
        <a:bodyPr/>
        <a:lstStyle/>
        <a:p>
          <a:endParaRPr lang="en-US"/>
        </a:p>
      </dgm:t>
    </dgm:pt>
    <dgm:pt modelId="{50EFDF8B-96CE-43B0-A4D4-336681D49833}" type="pres">
      <dgm:prSet presAssocID="{1B49FF74-C49D-4809-BAF7-92E7EBEC2B00}" presName="dummy" presStyleCnt="0"/>
      <dgm:spPr/>
    </dgm:pt>
    <dgm:pt modelId="{C7A33D10-3517-4D86-A6B9-F067BE258D8C}" type="pres">
      <dgm:prSet presAssocID="{1B49FF74-C49D-4809-BAF7-92E7EBEC2B00}" presName="node" presStyleLbl="revTx" presStyleIdx="4" presStyleCnt="5">
        <dgm:presLayoutVars>
          <dgm:bulletEnabled val="1"/>
        </dgm:presLayoutVars>
      </dgm:prSet>
      <dgm:spPr/>
      <dgm:t>
        <a:bodyPr/>
        <a:lstStyle/>
        <a:p>
          <a:endParaRPr lang="en-US"/>
        </a:p>
      </dgm:t>
    </dgm:pt>
    <dgm:pt modelId="{B86974D0-2A76-45B2-AA01-E81175FAEC0F}" type="pres">
      <dgm:prSet presAssocID="{5F7608BF-03BF-48A7-90D2-D55CF96274C3}" presName="sibTrans" presStyleLbl="node1" presStyleIdx="4" presStyleCnt="5" custScaleX="93701" custLinFactNeighborY="1284"/>
      <dgm:spPr/>
      <dgm:t>
        <a:bodyPr/>
        <a:lstStyle/>
        <a:p>
          <a:endParaRPr lang="en-US"/>
        </a:p>
      </dgm:t>
    </dgm:pt>
  </dgm:ptLst>
  <dgm:cxnLst>
    <dgm:cxn modelId="{D22D4E9D-EFD0-422D-A7CB-07EF7307496F}" srcId="{6D33D129-EB42-4C6A-96C3-E359EB16B621}" destId="{D8097077-4A59-4DCF-9662-44AD9D5E0781}" srcOrd="3" destOrd="0" parTransId="{ED251CAB-3292-4A8B-BE40-2FFC97B517CC}" sibTransId="{FA59085F-2C1B-489E-ACEB-D4BB73C783A9}"/>
    <dgm:cxn modelId="{8EA050E2-4C99-4FBF-B4DF-06A9F6E00F1A}" type="presOf" srcId="{1B49FF74-C49D-4809-BAF7-92E7EBEC2B00}" destId="{C7A33D10-3517-4D86-A6B9-F067BE258D8C}" srcOrd="0" destOrd="0" presId="urn:microsoft.com/office/officeart/2005/8/layout/cycle1"/>
    <dgm:cxn modelId="{E150670D-05AC-4BB3-B4E0-6D9932D207E9}" type="presOf" srcId="{D8097077-4A59-4DCF-9662-44AD9D5E0781}" destId="{2A160A6A-3B86-4324-B414-81A1250193F8}" srcOrd="0" destOrd="0" presId="urn:microsoft.com/office/officeart/2005/8/layout/cycle1"/>
    <dgm:cxn modelId="{BC18EF36-D3F5-4FBD-A105-359DBF3AAC9E}" type="presOf" srcId="{5F7608BF-03BF-48A7-90D2-D55CF96274C3}" destId="{B86974D0-2A76-45B2-AA01-E81175FAEC0F}" srcOrd="0" destOrd="0" presId="urn:microsoft.com/office/officeart/2005/8/layout/cycle1"/>
    <dgm:cxn modelId="{F6CD708A-3860-4EB7-93BF-17DE12EAA0C7}" type="presOf" srcId="{FA59085F-2C1B-489E-ACEB-D4BB73C783A9}" destId="{21C5E9E8-C016-4C6D-B072-BD429126D5F1}" srcOrd="0" destOrd="0" presId="urn:microsoft.com/office/officeart/2005/8/layout/cycle1"/>
    <dgm:cxn modelId="{07C7FCAB-27E8-4596-943D-EEFC28C12BF6}" type="presOf" srcId="{9DC03968-378C-4DFC-B17E-084697C0A7F8}" destId="{0B04E228-CB25-4590-986F-DCE0B3E64BA4}" srcOrd="0" destOrd="0" presId="urn:microsoft.com/office/officeart/2005/8/layout/cycle1"/>
    <dgm:cxn modelId="{C74D890B-1059-46B5-81E1-568D6F7AB635}" type="presOf" srcId="{6D33D129-EB42-4C6A-96C3-E359EB16B621}" destId="{6F2F75D3-D666-4BE9-AB66-DBAB8BC81AEB}" srcOrd="0" destOrd="0" presId="urn:microsoft.com/office/officeart/2005/8/layout/cycle1"/>
    <dgm:cxn modelId="{0AE87A3C-11D2-46E3-B900-7B4F03E19665}" type="presOf" srcId="{51595D31-A9DC-4397-8932-214EB546B9CD}" destId="{22347F97-D9D6-48F9-B0CE-2B3D664CAB14}" srcOrd="0" destOrd="0" presId="urn:microsoft.com/office/officeart/2005/8/layout/cycle1"/>
    <dgm:cxn modelId="{7AF5452B-AF05-4725-8DB1-EBA3612EC508}" type="presOf" srcId="{A0E6A1E4-6E1E-467B-988F-410F6E955D12}" destId="{22F5045A-EF64-403A-AD1F-5ECE3DF913FE}" srcOrd="0" destOrd="0" presId="urn:microsoft.com/office/officeart/2005/8/layout/cycle1"/>
    <dgm:cxn modelId="{81AF69E0-B88C-41CF-AF3C-E58FC39B6788}" type="presOf" srcId="{252DE0BE-9DB8-4242-9304-4E567A1AD092}" destId="{779246C9-E591-4364-A2EB-07D18E862B08}" srcOrd="0" destOrd="0" presId="urn:microsoft.com/office/officeart/2005/8/layout/cycle1"/>
    <dgm:cxn modelId="{41FFC6EC-377A-4C20-8D27-0C810CBCD1C8}" srcId="{6D33D129-EB42-4C6A-96C3-E359EB16B621}" destId="{51595D31-A9DC-4397-8932-214EB546B9CD}" srcOrd="1" destOrd="0" parTransId="{E9E4B9B3-8B71-4FA0-A916-828D0EBDB749}" sibTransId="{A0E6A1E4-6E1E-467B-988F-410F6E955D12}"/>
    <dgm:cxn modelId="{2A32DBA0-5CC4-423C-8AAA-6080B646B212}" srcId="{6D33D129-EB42-4C6A-96C3-E359EB16B621}" destId="{C28BF6C5-3121-4DE8-B963-2941A3847B2A}" srcOrd="0" destOrd="0" parTransId="{9E55A01B-C7BC-4450-9766-E8F4B6F7B1F5}" sibTransId="{9DC03968-378C-4DFC-B17E-084697C0A7F8}"/>
    <dgm:cxn modelId="{4934498F-DB26-4D33-9F75-FD063B36C0E3}" type="presOf" srcId="{C28BF6C5-3121-4DE8-B963-2941A3847B2A}" destId="{1F55C0E4-D5F4-4871-B79D-CCC9BFF6E48C}" srcOrd="0" destOrd="0" presId="urn:microsoft.com/office/officeart/2005/8/layout/cycle1"/>
    <dgm:cxn modelId="{A3563650-BB61-4FCE-B180-C9BFA6C5F151}" srcId="{6D33D129-EB42-4C6A-96C3-E359EB16B621}" destId="{252DE0BE-9DB8-4242-9304-4E567A1AD092}" srcOrd="2" destOrd="0" parTransId="{3CBE2FA0-5368-409F-84C6-47D6EA0F33E0}" sibTransId="{3F5280F9-17CD-4A8F-A4C0-8193C9C66308}"/>
    <dgm:cxn modelId="{C60E95A8-E892-4F1F-816C-917E089C158C}" type="presOf" srcId="{3F5280F9-17CD-4A8F-A4C0-8193C9C66308}" destId="{540781D2-22BE-44A8-9439-7BF13BC5976A}" srcOrd="0" destOrd="0" presId="urn:microsoft.com/office/officeart/2005/8/layout/cycle1"/>
    <dgm:cxn modelId="{B3745225-5C9D-4355-834F-1604D172FCE1}" srcId="{6D33D129-EB42-4C6A-96C3-E359EB16B621}" destId="{1B49FF74-C49D-4809-BAF7-92E7EBEC2B00}" srcOrd="4" destOrd="0" parTransId="{3DA29C77-6E63-4D9E-9E26-88F519E12978}" sibTransId="{5F7608BF-03BF-48A7-90D2-D55CF96274C3}"/>
    <dgm:cxn modelId="{48A7403E-0336-4894-AA46-C50DBFE1FF29}" type="presParOf" srcId="{6F2F75D3-D666-4BE9-AB66-DBAB8BC81AEB}" destId="{012972D8-9AA4-41B3-9DA8-F006A55D5742}" srcOrd="0" destOrd="0" presId="urn:microsoft.com/office/officeart/2005/8/layout/cycle1"/>
    <dgm:cxn modelId="{B79F8286-D4C7-4C86-BBCD-64D0BAE28B98}" type="presParOf" srcId="{6F2F75D3-D666-4BE9-AB66-DBAB8BC81AEB}" destId="{1F55C0E4-D5F4-4871-B79D-CCC9BFF6E48C}" srcOrd="1" destOrd="0" presId="urn:microsoft.com/office/officeart/2005/8/layout/cycle1"/>
    <dgm:cxn modelId="{3D57C18E-E990-432E-A24E-5D3640EE1CCE}" type="presParOf" srcId="{6F2F75D3-D666-4BE9-AB66-DBAB8BC81AEB}" destId="{0B04E228-CB25-4590-986F-DCE0B3E64BA4}" srcOrd="2" destOrd="0" presId="urn:microsoft.com/office/officeart/2005/8/layout/cycle1"/>
    <dgm:cxn modelId="{15C7CF67-7946-4998-8C82-48111B5B31C2}" type="presParOf" srcId="{6F2F75D3-D666-4BE9-AB66-DBAB8BC81AEB}" destId="{A087CF9A-803E-478E-853A-A7C963279E47}" srcOrd="3" destOrd="0" presId="urn:microsoft.com/office/officeart/2005/8/layout/cycle1"/>
    <dgm:cxn modelId="{AECBF6C0-7453-49BA-9715-99CD6DB7AEC7}" type="presParOf" srcId="{6F2F75D3-D666-4BE9-AB66-DBAB8BC81AEB}" destId="{22347F97-D9D6-48F9-B0CE-2B3D664CAB14}" srcOrd="4" destOrd="0" presId="urn:microsoft.com/office/officeart/2005/8/layout/cycle1"/>
    <dgm:cxn modelId="{E8D1E666-16F9-4BB2-AD39-DA9C7762C779}" type="presParOf" srcId="{6F2F75D3-D666-4BE9-AB66-DBAB8BC81AEB}" destId="{22F5045A-EF64-403A-AD1F-5ECE3DF913FE}" srcOrd="5" destOrd="0" presId="urn:microsoft.com/office/officeart/2005/8/layout/cycle1"/>
    <dgm:cxn modelId="{C8496EAB-B0B3-4E77-AFF3-BE22546FB82B}" type="presParOf" srcId="{6F2F75D3-D666-4BE9-AB66-DBAB8BC81AEB}" destId="{9D50E124-31E3-4E40-BD1F-069BCD36C0F4}" srcOrd="6" destOrd="0" presId="urn:microsoft.com/office/officeart/2005/8/layout/cycle1"/>
    <dgm:cxn modelId="{48BF9E0F-0019-4C68-9B04-04F70925C9C1}" type="presParOf" srcId="{6F2F75D3-D666-4BE9-AB66-DBAB8BC81AEB}" destId="{779246C9-E591-4364-A2EB-07D18E862B08}" srcOrd="7" destOrd="0" presId="urn:microsoft.com/office/officeart/2005/8/layout/cycle1"/>
    <dgm:cxn modelId="{F33D49A9-30FF-47D2-90D9-30C820D1E100}" type="presParOf" srcId="{6F2F75D3-D666-4BE9-AB66-DBAB8BC81AEB}" destId="{540781D2-22BE-44A8-9439-7BF13BC5976A}" srcOrd="8" destOrd="0" presId="urn:microsoft.com/office/officeart/2005/8/layout/cycle1"/>
    <dgm:cxn modelId="{CF865309-A685-4761-AA22-EBEA0B144CC0}" type="presParOf" srcId="{6F2F75D3-D666-4BE9-AB66-DBAB8BC81AEB}" destId="{C26ED60A-9EDE-404B-A8F5-E069A4F30759}" srcOrd="9" destOrd="0" presId="urn:microsoft.com/office/officeart/2005/8/layout/cycle1"/>
    <dgm:cxn modelId="{D5DE6969-EA5B-4FDA-AFBE-8DF1B43C9FBE}" type="presParOf" srcId="{6F2F75D3-D666-4BE9-AB66-DBAB8BC81AEB}" destId="{2A160A6A-3B86-4324-B414-81A1250193F8}" srcOrd="10" destOrd="0" presId="urn:microsoft.com/office/officeart/2005/8/layout/cycle1"/>
    <dgm:cxn modelId="{D5DE01D3-4420-4CB4-B51A-6B7312137D08}" type="presParOf" srcId="{6F2F75D3-D666-4BE9-AB66-DBAB8BC81AEB}" destId="{21C5E9E8-C016-4C6D-B072-BD429126D5F1}" srcOrd="11" destOrd="0" presId="urn:microsoft.com/office/officeart/2005/8/layout/cycle1"/>
    <dgm:cxn modelId="{D9018E8F-060D-4AA8-89D1-612606D7E955}" type="presParOf" srcId="{6F2F75D3-D666-4BE9-AB66-DBAB8BC81AEB}" destId="{50EFDF8B-96CE-43B0-A4D4-336681D49833}" srcOrd="12" destOrd="0" presId="urn:microsoft.com/office/officeart/2005/8/layout/cycle1"/>
    <dgm:cxn modelId="{363063B4-0B74-4863-A0B5-B1140D6F207D}" type="presParOf" srcId="{6F2F75D3-D666-4BE9-AB66-DBAB8BC81AEB}" destId="{C7A33D10-3517-4D86-A6B9-F067BE258D8C}" srcOrd="13" destOrd="0" presId="urn:microsoft.com/office/officeart/2005/8/layout/cycle1"/>
    <dgm:cxn modelId="{99095102-7B7A-4DAE-8570-4A65C67F6EFB}" type="presParOf" srcId="{6F2F75D3-D666-4BE9-AB66-DBAB8BC81AEB}" destId="{B86974D0-2A76-45B2-AA01-E81175FAEC0F}" srcOrd="14" destOrd="0" presId="urn:microsoft.com/office/officeart/2005/8/layout/cycle1"/>
  </dgm:cxnLst>
  <dgm:bg>
    <a:solidFill>
      <a:schemeClr val="accent1">
        <a:lumMod val="7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5C0E4-D5F4-4871-B79D-CCC9BFF6E48C}">
      <dsp:nvSpPr>
        <dsp:cNvPr id="0" name=""/>
        <dsp:cNvSpPr/>
      </dsp:nvSpPr>
      <dsp:spPr>
        <a:xfrm>
          <a:off x="3724014" y="27570"/>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Chassis Production Unit. </a:t>
          </a:r>
        </a:p>
      </dsp:txBody>
      <dsp:txXfrm>
        <a:off x="3724014" y="27570"/>
        <a:ext cx="927639" cy="927639"/>
      </dsp:txXfrm>
    </dsp:sp>
    <dsp:sp modelId="{0B04E228-CB25-4590-986F-DCE0B3E64BA4}">
      <dsp:nvSpPr>
        <dsp:cNvPr id="0" name=""/>
        <dsp:cNvSpPr/>
      </dsp:nvSpPr>
      <dsp:spPr>
        <a:xfrm>
          <a:off x="1542732" y="837"/>
          <a:ext cx="3476900" cy="3476900"/>
        </a:xfrm>
        <a:prstGeom prst="circularArrow">
          <a:avLst>
            <a:gd name="adj1" fmla="val 5203"/>
            <a:gd name="adj2" fmla="val 336092"/>
            <a:gd name="adj3" fmla="val 21292514"/>
            <a:gd name="adj4" fmla="val 19766877"/>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347F97-D9D6-48F9-B0CE-2B3D664CAB14}">
      <dsp:nvSpPr>
        <dsp:cNvPr id="0" name=""/>
        <dsp:cNvSpPr/>
      </dsp:nvSpPr>
      <dsp:spPr>
        <a:xfrm>
          <a:off x="4284355" y="1752122"/>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Electro-Coating.</a:t>
          </a:r>
        </a:p>
      </dsp:txBody>
      <dsp:txXfrm>
        <a:off x="4284355" y="1752122"/>
        <a:ext cx="927639" cy="927639"/>
      </dsp:txXfrm>
    </dsp:sp>
    <dsp:sp modelId="{22F5045A-EF64-403A-AD1F-5ECE3DF913FE}">
      <dsp:nvSpPr>
        <dsp:cNvPr id="0" name=""/>
        <dsp:cNvSpPr/>
      </dsp:nvSpPr>
      <dsp:spPr>
        <a:xfrm>
          <a:off x="1542732" y="837"/>
          <a:ext cx="3476900" cy="3476900"/>
        </a:xfrm>
        <a:prstGeom prst="circularArrow">
          <a:avLst>
            <a:gd name="adj1" fmla="val 5203"/>
            <a:gd name="adj2" fmla="val 336092"/>
            <a:gd name="adj3" fmla="val 4013943"/>
            <a:gd name="adj4" fmla="val 2254125"/>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9246C9-E591-4364-A2EB-07D18E862B08}">
      <dsp:nvSpPr>
        <dsp:cNvPr id="0" name=""/>
        <dsp:cNvSpPr/>
      </dsp:nvSpPr>
      <dsp:spPr>
        <a:xfrm>
          <a:off x="2817363" y="2817954"/>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surface finish center.</a:t>
          </a:r>
        </a:p>
      </dsp:txBody>
      <dsp:txXfrm>
        <a:off x="2817363" y="2817954"/>
        <a:ext cx="927639" cy="927639"/>
      </dsp:txXfrm>
    </dsp:sp>
    <dsp:sp modelId="{540781D2-22BE-44A8-9439-7BF13BC5976A}">
      <dsp:nvSpPr>
        <dsp:cNvPr id="0" name=""/>
        <dsp:cNvSpPr/>
      </dsp:nvSpPr>
      <dsp:spPr>
        <a:xfrm>
          <a:off x="1542732" y="837"/>
          <a:ext cx="3476900" cy="3476900"/>
        </a:xfrm>
        <a:prstGeom prst="circularArrow">
          <a:avLst>
            <a:gd name="adj1" fmla="val 5203"/>
            <a:gd name="adj2" fmla="val 336092"/>
            <a:gd name="adj3" fmla="val 8209783"/>
            <a:gd name="adj4" fmla="val 6449965"/>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160A6A-3B86-4324-B414-81A1250193F8}">
      <dsp:nvSpPr>
        <dsp:cNvPr id="0" name=""/>
        <dsp:cNvSpPr/>
      </dsp:nvSpPr>
      <dsp:spPr>
        <a:xfrm>
          <a:off x="1350371" y="1752122"/>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Pre-Asssembly </a:t>
          </a:r>
        </a:p>
      </dsp:txBody>
      <dsp:txXfrm>
        <a:off x="1350371" y="1752122"/>
        <a:ext cx="927639" cy="927639"/>
      </dsp:txXfrm>
    </dsp:sp>
    <dsp:sp modelId="{21C5E9E8-C016-4C6D-B072-BD429126D5F1}">
      <dsp:nvSpPr>
        <dsp:cNvPr id="0" name=""/>
        <dsp:cNvSpPr/>
      </dsp:nvSpPr>
      <dsp:spPr>
        <a:xfrm>
          <a:off x="1542732" y="837"/>
          <a:ext cx="3476900" cy="3476900"/>
        </a:xfrm>
        <a:prstGeom prst="circularArrow">
          <a:avLst>
            <a:gd name="adj1" fmla="val 5203"/>
            <a:gd name="adj2" fmla="val 336092"/>
            <a:gd name="adj3" fmla="val 12297031"/>
            <a:gd name="adj4" fmla="val 10771394"/>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7A33D10-3517-4D86-A6B9-F067BE258D8C}">
      <dsp:nvSpPr>
        <dsp:cNvPr id="0" name=""/>
        <dsp:cNvSpPr/>
      </dsp:nvSpPr>
      <dsp:spPr>
        <a:xfrm>
          <a:off x="1910712" y="27570"/>
          <a:ext cx="927639" cy="9276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0" kern="1200" cap="none" spc="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The Final Assembly Line</a:t>
          </a:r>
        </a:p>
      </dsp:txBody>
      <dsp:txXfrm>
        <a:off x="1910712" y="27570"/>
        <a:ext cx="927639" cy="927639"/>
      </dsp:txXfrm>
    </dsp:sp>
    <dsp:sp modelId="{B86974D0-2A76-45B2-AA01-E81175FAEC0F}">
      <dsp:nvSpPr>
        <dsp:cNvPr id="0" name=""/>
        <dsp:cNvSpPr/>
      </dsp:nvSpPr>
      <dsp:spPr>
        <a:xfrm>
          <a:off x="1652237" y="45480"/>
          <a:ext cx="3257890" cy="3476900"/>
        </a:xfrm>
        <a:prstGeom prst="circularArrow">
          <a:avLst>
            <a:gd name="adj1" fmla="val 5203"/>
            <a:gd name="adj2" fmla="val 336092"/>
            <a:gd name="adj3" fmla="val 16864934"/>
            <a:gd name="adj4" fmla="val 15198974"/>
            <a:gd name="adj5" fmla="val 60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D0D96-DE00-4A7C-B4F6-71F42846794C}" type="datetimeFigureOut">
              <a:rPr lang="en-US" smtClean="0"/>
              <a:t>5/8/2019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DC0D0-9B39-4033-A14F-1A2B22B19E93}" type="slidenum">
              <a:rPr lang="en-US" smtClean="0"/>
              <a:t>‹#›</a:t>
            </a:fld>
            <a:endParaRPr lang="en-US"/>
          </a:p>
        </p:txBody>
      </p:sp>
    </p:spTree>
    <p:extLst>
      <p:ext uri="{BB962C8B-B14F-4D97-AF65-F5344CB8AC3E}">
        <p14:creationId xmlns:p14="http://schemas.microsoft.com/office/powerpoint/2010/main" val="1332699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Bayerische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Motoren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Werke</a:t>
            </a:r>
            <a:r>
              <a:rPr lang="en-US" sz="1200" kern="1200" dirty="0" smtClean="0">
                <a:solidFill>
                  <a:schemeClr val="tx1"/>
                </a:solidFill>
                <a:effectLst/>
                <a:latin typeface="+mn-lt"/>
                <a:ea typeface="+mn-ea"/>
                <a:cs typeface="+mn-cs"/>
              </a:rPr>
              <a:t> (BWM) is a German founded automobile engineering company. Currently, BMW is best known for its excellence in manufacturing and production of cars and motorcycles. Majority of BMW products are shipped under the BMW </a:t>
            </a:r>
            <a:r>
              <a:rPr lang="en-US" sz="1200" kern="1200" dirty="0" err="1" smtClean="0">
                <a:solidFill>
                  <a:schemeClr val="tx1"/>
                </a:solidFill>
                <a:effectLst/>
                <a:latin typeface="+mn-lt"/>
                <a:ea typeface="+mn-ea"/>
                <a:cs typeface="+mn-cs"/>
              </a:rPr>
              <a:t>Motorrad</a:t>
            </a:r>
            <a:r>
              <a:rPr lang="en-US" sz="1200" kern="1200" dirty="0" smtClean="0">
                <a:solidFill>
                  <a:schemeClr val="tx1"/>
                </a:solidFill>
                <a:effectLst/>
                <a:latin typeface="+mn-lt"/>
                <a:ea typeface="+mn-ea"/>
                <a:cs typeface="+mn-cs"/>
              </a:rPr>
              <a:t> </a:t>
            </a:r>
            <a:r>
              <a:rPr lang="en-US" sz="1200" dirty="0" smtClean="0">
                <a:latin typeface="Times New Roman" panose="02020603050405020304" pitchFamily="18" charset="0"/>
                <a:cs typeface="Times New Roman" panose="02020603050405020304" pitchFamily="18" charset="0"/>
              </a:rPr>
              <a:t>Tate, Bals, &amp; </a:t>
            </a:r>
            <a:r>
              <a:rPr lang="en-US" sz="1200" dirty="0" err="1" smtClean="0">
                <a:latin typeface="Times New Roman" panose="02020603050405020304" pitchFamily="18" charset="0"/>
                <a:cs typeface="Times New Roman" panose="02020603050405020304" pitchFamily="18" charset="0"/>
              </a:rPr>
              <a:t>Ellram</a:t>
            </a:r>
            <a:r>
              <a:rPr lang="en-US" sz="1200" dirty="0" smtClean="0">
                <a:latin typeface="Times New Roman" panose="02020603050405020304" pitchFamily="18" charset="0"/>
                <a:cs typeface="Times New Roman" panose="02020603050405020304" pitchFamily="18" charset="0"/>
              </a:rPr>
              <a:t>, 2018, P. 20).</a:t>
            </a:r>
            <a:r>
              <a:rPr lang="en-US" sz="1200" kern="1200" dirty="0" smtClean="0">
                <a:solidFill>
                  <a:schemeClr val="tx1"/>
                </a:solidFill>
                <a:effectLst/>
                <a:latin typeface="+mn-lt"/>
                <a:ea typeface="+mn-ea"/>
                <a:cs typeface="+mn-cs"/>
              </a:rPr>
              <a:t>. The company operates varied business segments which include motorcycles, automotive, financial services, in addition to other key segments.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2</a:t>
            </a:fld>
            <a:endParaRPr lang="en-US"/>
          </a:p>
        </p:txBody>
      </p:sp>
    </p:spTree>
    <p:extLst>
      <p:ext uri="{BB962C8B-B14F-4D97-AF65-F5344CB8AC3E}">
        <p14:creationId xmlns:p14="http://schemas.microsoft.com/office/powerpoint/2010/main" val="2310016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BMW company was established in 1916 by Franz Josef Popp, Karl Rapp, and Camilo Castiglioni. It is headquartered in Munich, Bavaria (Tate et al. 2018). Since its establishment, the company has made an effort to become one of the most reputable top performers in the automobile industry. In 2012, the BMW company was highly embraced and listed as one of the most reputable companies in the world by Forbers.com after holding about 60% of the total surveys. The company also offers a variety of vehicle spares and financial services in the wider automobile market. </a:t>
            </a:r>
          </a:p>
          <a:p>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3</a:t>
            </a:fld>
            <a:endParaRPr lang="en-US"/>
          </a:p>
        </p:txBody>
      </p:sp>
    </p:spTree>
    <p:extLst>
      <p:ext uri="{BB962C8B-B14F-4D97-AF65-F5344CB8AC3E}">
        <p14:creationId xmlns:p14="http://schemas.microsoft.com/office/powerpoint/2010/main" val="340676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Human-Robot Collaboration technology at BMW has hardly outperformed the greatest proportion of all-robot and all-human teams, an aspect which has reduced human idle time in the company by 84% (</a:t>
            </a:r>
            <a:r>
              <a:rPr lang="en-US" sz="1200" dirty="0" smtClean="0">
                <a:latin typeface="Times New Roman" panose="02020603050405020304" pitchFamily="18" charset="0"/>
                <a:cs typeface="Times New Roman" panose="02020603050405020304" pitchFamily="18" charset="0"/>
              </a:rPr>
              <a:t>Tate, Bals, &amp; </a:t>
            </a:r>
            <a:r>
              <a:rPr lang="en-US" sz="1200" dirty="0" err="1" smtClean="0">
                <a:latin typeface="Times New Roman" panose="02020603050405020304" pitchFamily="18" charset="0"/>
                <a:cs typeface="Times New Roman" panose="02020603050405020304" pitchFamily="18" charset="0"/>
              </a:rPr>
              <a:t>Ellram</a:t>
            </a:r>
            <a:r>
              <a:rPr lang="en-US" sz="1200" dirty="0" smtClean="0">
                <a:latin typeface="Times New Roman" panose="02020603050405020304" pitchFamily="18" charset="0"/>
                <a:cs typeface="Times New Roman" panose="02020603050405020304" pitchFamily="18" charset="0"/>
              </a:rPr>
              <a:t>, 2018, P. 20)</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BMW mission is “to become the world's foremost provider of premium products as well as premium services for individual mobility in the year 2020" (Tate et al., 2018).</a:t>
            </a:r>
          </a:p>
          <a:p>
            <a:r>
              <a:rPr lang="en-US" sz="1200" kern="1200" dirty="0" smtClean="0">
                <a:solidFill>
                  <a:schemeClr val="tx1"/>
                </a:solidFill>
                <a:effectLst/>
                <a:latin typeface="+mn-lt"/>
                <a:ea typeface="+mn-ea"/>
                <a:cs typeface="+mn-cs"/>
              </a:rPr>
              <a:t>The BMW is aligned with two core strategies;</a:t>
            </a:r>
            <a:r>
              <a:rPr lang="en-US" sz="1200" kern="1200" baseline="0" dirty="0" smtClean="0">
                <a:solidFill>
                  <a:schemeClr val="tx1"/>
                </a:solidFill>
                <a:effectLst/>
                <a:latin typeface="+mn-lt"/>
                <a:ea typeface="+mn-ea"/>
                <a:cs typeface="+mn-cs"/>
              </a:rPr>
              <a:t> that is, t</a:t>
            </a:r>
            <a:r>
              <a:rPr lang="en-US" sz="1200" kern="1200" dirty="0" smtClean="0">
                <a:solidFill>
                  <a:schemeClr val="tx1"/>
                </a:solidFill>
                <a:effectLst/>
                <a:latin typeface="+mn-lt"/>
                <a:ea typeface="+mn-ea"/>
                <a:cs typeface="+mn-cs"/>
              </a:rPr>
              <a:t>o be profitable and to cultivate long-term value from technological, structural as well as cultural perspectives.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BM</a:t>
            </a:r>
            <a:r>
              <a:rPr lang="en-US" sz="1200" kern="1200" baseline="0" dirty="0" smtClean="0">
                <a:solidFill>
                  <a:schemeClr val="tx1"/>
                </a:solidFill>
                <a:effectLst/>
                <a:latin typeface="+mn-lt"/>
                <a:ea typeface="+mn-ea"/>
                <a:cs typeface="+mn-cs"/>
              </a:rPr>
              <a:t>W competencies include</a:t>
            </a:r>
            <a:r>
              <a:rPr lang="en-US" sz="1200" kern="1200" dirty="0" smtClean="0">
                <a:solidFill>
                  <a:schemeClr val="tx1"/>
                </a:solidFill>
                <a:effectLst/>
                <a:latin typeface="+mn-lt"/>
                <a:ea typeface="+mn-ea"/>
                <a:cs typeface="+mn-cs"/>
              </a:rPr>
              <a:t> attained through effective brand management in conjunction with outstanding design (</a:t>
            </a:r>
            <a:r>
              <a:rPr lang="en-US" sz="1200" kern="1200" dirty="0" err="1" smtClean="0">
                <a:solidFill>
                  <a:schemeClr val="tx1"/>
                </a:solidFill>
                <a:effectLst/>
                <a:latin typeface="+mn-lt"/>
                <a:ea typeface="+mn-ea"/>
                <a:cs typeface="+mn-cs"/>
              </a:rPr>
              <a:t>Bollig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Ardey</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Sautter</a:t>
            </a:r>
            <a:r>
              <a:rPr lang="en-US" sz="1200" kern="1200" dirty="0" smtClean="0">
                <a:solidFill>
                  <a:schemeClr val="tx1"/>
                </a:solidFill>
                <a:effectLst/>
                <a:latin typeface="+mn-lt"/>
                <a:ea typeface="+mn-ea"/>
                <a:cs typeface="+mn-cs"/>
              </a:rPr>
              <a:t>., 2015). The firm has been committed to developing innovative technologies for future products and services. The automobile industry has been overcrowded with many top performing products from other companies such as Mercedes and hence effective product differentiation is the only probable technique which would relieve the company from stiff competition and help in accessing the anticipated competence.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4</a:t>
            </a:fld>
            <a:endParaRPr lang="en-US"/>
          </a:p>
        </p:txBody>
      </p:sp>
    </p:spTree>
    <p:extLst>
      <p:ext uri="{BB962C8B-B14F-4D97-AF65-F5344CB8AC3E}">
        <p14:creationId xmlns:p14="http://schemas.microsoft.com/office/powerpoint/2010/main" val="2173531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smtClean="0">
                <a:solidFill>
                  <a:schemeClr val="tx1"/>
                </a:solidFill>
                <a:effectLst/>
                <a:latin typeface="+mn-lt"/>
                <a:ea typeface="+mn-ea"/>
                <a:cs typeface="+mn-cs"/>
              </a:rPr>
              <a:t>Step 1: The Chassis Production Unit.</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Car’s frame is comprised of aluminum rather than steel, an aspect which makes the body increasingly stiffer and saves the car’s weight. Car’ frame is comprised of over 2000 welds in this stamp, and only qualified workers at BMW are eligible for performing it.</a:t>
            </a:r>
          </a:p>
          <a:p>
            <a:r>
              <a:rPr lang="en-US" sz="1200" i="1" kern="1200" dirty="0" smtClean="0">
                <a:solidFill>
                  <a:schemeClr val="tx1"/>
                </a:solidFill>
                <a:effectLst/>
                <a:latin typeface="+mn-lt"/>
                <a:ea typeface="+mn-ea"/>
                <a:cs typeface="+mn-cs"/>
              </a:rPr>
              <a:t>Step 2: The E-Coating Process.</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frame is moved to another Unit where it is protected from rust. It is the immersed in chemicals where it is roasted in 360 degrees to get coated from both sides. </a:t>
            </a:r>
          </a:p>
          <a:p>
            <a:pPr lvl="0"/>
            <a:r>
              <a:rPr lang="en-US" sz="1200" i="1" kern="1200" dirty="0" smtClean="0">
                <a:solidFill>
                  <a:schemeClr val="tx1"/>
                </a:solidFill>
                <a:effectLst/>
                <a:latin typeface="+mn-lt"/>
                <a:ea typeface="+mn-ea"/>
                <a:cs typeface="+mn-cs"/>
              </a:rPr>
              <a:t>Step 3: The surface finish center</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this step, workers are mandated to major on components of the car like the engine, instrumental panel, and doors. Moreover, the worker’s polishes the body and outlines the perfect finish. </a:t>
            </a:r>
          </a:p>
          <a:p>
            <a:pPr lvl="0"/>
            <a:r>
              <a:rPr lang="en-US" sz="1200" i="1" kern="1200" dirty="0" smtClean="0">
                <a:solidFill>
                  <a:schemeClr val="tx1"/>
                </a:solidFill>
                <a:effectLst/>
                <a:latin typeface="+mn-lt"/>
                <a:ea typeface="+mn-ea"/>
                <a:cs typeface="+mn-cs"/>
              </a:rPr>
              <a:t>Step4: The Pre-Assembly</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In this step, workers are mandated to major on components of the car like the engine, instrumental panel, and doors.</a:t>
            </a:r>
          </a:p>
          <a:p>
            <a:r>
              <a:rPr lang="en-US" sz="1200" i="1" kern="1200" dirty="0" smtClean="0">
                <a:solidFill>
                  <a:schemeClr val="tx1"/>
                </a:solidFill>
                <a:effectLst/>
                <a:latin typeface="+mn-lt"/>
                <a:ea typeface="+mn-ea"/>
                <a:cs typeface="+mn-cs"/>
              </a:rPr>
              <a:t>Step 5: The Final Assembly</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 final assembly line is sanctioned into seven core units.</a:t>
            </a:r>
          </a:p>
        </p:txBody>
      </p:sp>
      <p:sp>
        <p:nvSpPr>
          <p:cNvPr id="4" name="Slide Number Placeholder 3"/>
          <p:cNvSpPr>
            <a:spLocks noGrp="1"/>
          </p:cNvSpPr>
          <p:nvPr>
            <p:ph type="sldNum" sz="quarter" idx="10"/>
          </p:nvPr>
        </p:nvSpPr>
        <p:spPr/>
        <p:txBody>
          <a:bodyPr/>
          <a:lstStyle/>
          <a:p>
            <a:fld id="{4ADDC0D0-9B39-4033-A14F-1A2B22B19E93}" type="slidenum">
              <a:rPr lang="en-US" smtClean="0"/>
              <a:t>5</a:t>
            </a:fld>
            <a:endParaRPr lang="en-US"/>
          </a:p>
        </p:txBody>
      </p:sp>
    </p:spTree>
    <p:extLst>
      <p:ext uri="{BB962C8B-B14F-4D97-AF65-F5344CB8AC3E}">
        <p14:creationId xmlns:p14="http://schemas.microsoft.com/office/powerpoint/2010/main" val="2594725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Inventory management is a highly underscored element in the context of BMW. The company advocates for a high level of accountability and transparency. </a:t>
            </a:r>
            <a:r>
              <a:rPr lang="en-US" dirty="0" smtClean="0"/>
              <a:t>(</a:t>
            </a:r>
            <a:r>
              <a:rPr lang="en-US" dirty="0" smtClean="0">
                <a:latin typeface="Times New Roman" panose="02020603050405020304" pitchFamily="18" charset="0"/>
                <a:cs typeface="Times New Roman" panose="02020603050405020304" pitchFamily="18" charset="0"/>
              </a:rPr>
              <a:t>Tate, Bals, &amp; </a:t>
            </a:r>
            <a:r>
              <a:rPr lang="en-US" dirty="0" err="1" smtClean="0">
                <a:latin typeface="Times New Roman" panose="02020603050405020304" pitchFamily="18" charset="0"/>
                <a:cs typeface="Times New Roman" panose="02020603050405020304" pitchFamily="18" charset="0"/>
              </a:rPr>
              <a:t>Ellram</a:t>
            </a:r>
            <a:r>
              <a:rPr lang="en-US" dirty="0" smtClean="0">
                <a:latin typeface="Times New Roman" panose="02020603050405020304" pitchFamily="18" charset="0"/>
                <a:cs typeface="Times New Roman" panose="02020603050405020304" pitchFamily="18" charset="0"/>
              </a:rPr>
              <a:t>, 2018)</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Sustainability is attained through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minimize the negative effects on the environment. Technology has enabled the extension of the earliest phases of production to the repossessing and reusing of material at the end of the vehicle life. </a:t>
            </a:r>
          </a:p>
          <a:p>
            <a:r>
              <a:rPr lang="en-US" sz="1200" kern="1200" dirty="0" smtClean="0">
                <a:solidFill>
                  <a:schemeClr val="tx1"/>
                </a:solidFill>
                <a:effectLst/>
                <a:latin typeface="+mn-lt"/>
                <a:ea typeface="+mn-ea"/>
                <a:cs typeface="+mn-cs"/>
              </a:rPr>
              <a:t>Through HRC, the firm strives to exist as a role model for other global companies by accessing full green electricity operations by 2020.</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6</a:t>
            </a:fld>
            <a:endParaRPr lang="en-US"/>
          </a:p>
        </p:txBody>
      </p:sp>
    </p:spTree>
    <p:extLst>
      <p:ext uri="{BB962C8B-B14F-4D97-AF65-F5344CB8AC3E}">
        <p14:creationId xmlns:p14="http://schemas.microsoft.com/office/powerpoint/2010/main" val="7493746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underscores on the aspect of professionalism for quality customer services. The company has increasingly relied on HRC technology to ensure increased productivity, an aspect which has paved the way for digitalization of services as per the customer expectations (Wheaton &amp; </a:t>
            </a:r>
            <a:r>
              <a:rPr lang="en-US" sz="1200" kern="1200" dirty="0" err="1" smtClean="0">
                <a:solidFill>
                  <a:schemeClr val="tx1"/>
                </a:solidFill>
                <a:effectLst/>
                <a:latin typeface="+mn-lt"/>
                <a:ea typeface="+mn-ea"/>
                <a:cs typeface="+mn-cs"/>
              </a:rPr>
              <a:t>Schrott</a:t>
            </a:r>
            <a:r>
              <a:rPr lang="en-US" sz="1200" kern="1200" dirty="0" smtClean="0">
                <a:solidFill>
                  <a:schemeClr val="tx1"/>
                </a:solidFill>
                <a:effectLst/>
                <a:latin typeface="+mn-lt"/>
                <a:ea typeface="+mn-ea"/>
                <a:cs typeface="+mn-cs"/>
              </a:rPr>
              <a:t>., 2018). The company has opted for unending research and development as a basis for innovations.</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7</a:t>
            </a:fld>
            <a:endParaRPr lang="en-US"/>
          </a:p>
        </p:txBody>
      </p:sp>
    </p:spTree>
    <p:extLst>
      <p:ext uri="{BB962C8B-B14F-4D97-AF65-F5344CB8AC3E}">
        <p14:creationId xmlns:p14="http://schemas.microsoft.com/office/powerpoint/2010/main" val="410245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company has adopted a fully effective quality management system that voluntarily requires the BMW centers to assess every operation practice, every production procedure and every job description throughout the leadership </a:t>
            </a:r>
            <a:r>
              <a:rPr lang="en-US" sz="1200" dirty="0" smtClean="0">
                <a:latin typeface="Times New Roman" panose="02020603050405020304" pitchFamily="18" charset="0"/>
                <a:cs typeface="Times New Roman" panose="02020603050405020304" pitchFamily="18" charset="0"/>
              </a:rPr>
              <a:t>(Mariel &amp; </a:t>
            </a:r>
            <a:r>
              <a:rPr lang="en-US" sz="1200" dirty="0" err="1" smtClean="0">
                <a:latin typeface="Times New Roman" panose="02020603050405020304" pitchFamily="18" charset="0"/>
                <a:cs typeface="Times New Roman" panose="02020603050405020304" pitchFamily="18" charset="0"/>
              </a:rPr>
              <a:t>Minner</a:t>
            </a:r>
            <a:r>
              <a:rPr lang="en-US" sz="1200" dirty="0" smtClean="0">
                <a:latin typeface="Times New Roman" panose="02020603050405020304" pitchFamily="18" charset="0"/>
                <a:cs typeface="Times New Roman" panose="02020603050405020304" pitchFamily="18" charset="0"/>
              </a:rPr>
              <a:t>, 2015)</a:t>
            </a:r>
            <a:r>
              <a:rPr lang="en-US" sz="1200" kern="1200" dirty="0" smtClean="0">
                <a:solidFill>
                  <a:schemeClr val="tx1"/>
                </a:solidFill>
                <a:effectLst/>
                <a:latin typeface="+mn-lt"/>
                <a:ea typeface="+mn-ea"/>
                <a:cs typeface="+mn-cs"/>
              </a:rPr>
              <a:t>.  </a:t>
            </a:r>
            <a:r>
              <a:rPr lang="en-US" sz="1800" dirty="0" smtClean="0">
                <a:latin typeface="Times New Roman" panose="02020603050405020304" pitchFamily="18" charset="0"/>
                <a:cs typeface="Times New Roman" panose="02020603050405020304" pitchFamily="18" charset="0"/>
              </a:rPr>
              <a:t>BMW ensures quality assurance stretching from the development stage of vehicle. BMW has effective quality management system that voluntarily requires the BMW centers to assess every operation practice (Mariel &amp; </a:t>
            </a:r>
            <a:r>
              <a:rPr lang="en-US" sz="1800" dirty="0" err="1" smtClean="0">
                <a:latin typeface="Times New Roman" panose="02020603050405020304" pitchFamily="18" charset="0"/>
                <a:cs typeface="Times New Roman" panose="02020603050405020304" pitchFamily="18" charset="0"/>
              </a:rPr>
              <a:t>Minner</a:t>
            </a:r>
            <a:r>
              <a:rPr lang="en-US" sz="1800" dirty="0" smtClean="0">
                <a:latin typeface="Times New Roman" panose="02020603050405020304" pitchFamily="18" charset="0"/>
                <a:cs typeface="Times New Roman" panose="02020603050405020304" pitchFamily="18" charset="0"/>
              </a:rPr>
              <a:t>, 2015).</a:t>
            </a:r>
          </a:p>
          <a:p>
            <a:r>
              <a:rPr lang="en-US" sz="1200" kern="1200" dirty="0" smtClean="0">
                <a:solidFill>
                  <a:schemeClr val="tx1"/>
                </a:solidFill>
                <a:effectLst/>
                <a:latin typeface="+mn-lt"/>
                <a:ea typeface="+mn-ea"/>
                <a:cs typeface="+mn-cs"/>
              </a:rPr>
              <a:t>BMW Group has an ISO certificate which certifies that the company complies with the demanding targets defined during development for the environmental impacts during sourcing, production, usage, and subsequent recycling.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company has availed logistic concerns to the purchase, the handle, the inventory management, and storage as well as methods of administration of sales.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8</a:t>
            </a:fld>
            <a:endParaRPr lang="en-US"/>
          </a:p>
        </p:txBody>
      </p:sp>
    </p:spTree>
    <p:extLst>
      <p:ext uri="{BB962C8B-B14F-4D97-AF65-F5344CB8AC3E}">
        <p14:creationId xmlns:p14="http://schemas.microsoft.com/office/powerpoint/2010/main" val="3955358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HRC requires higher initial capital investments. Overreliance of HRC might lead to the creation of poor quality products due to the lack of proper inspection for technical errors made by robotics. HRC technology has substantiated decline in skilled manpower in the company. Assembly lines cannot be modified fully to fit the HRC based practice and hence leading to inflexibility in production. </a:t>
            </a:r>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9</a:t>
            </a:fld>
            <a:endParaRPr lang="en-US"/>
          </a:p>
        </p:txBody>
      </p:sp>
    </p:spTree>
    <p:extLst>
      <p:ext uri="{BB962C8B-B14F-4D97-AF65-F5344CB8AC3E}">
        <p14:creationId xmlns:p14="http://schemas.microsoft.com/office/powerpoint/2010/main" val="22697720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Information from the plays a core role in enhancing BMW’s operation process and increased profitability. Data from the supply chain helps the company to identify new target market in the global market. The company is quite reflective of the demand and cash flow in the chain. </a:t>
            </a:r>
          </a:p>
          <a:p>
            <a:r>
              <a:rPr lang="en-US" sz="1200" kern="1200" dirty="0" smtClean="0">
                <a:solidFill>
                  <a:schemeClr val="tx1"/>
                </a:solidFill>
                <a:effectLst/>
                <a:latin typeface="+mn-lt"/>
                <a:ea typeface="+mn-ea"/>
                <a:cs typeface="+mn-cs"/>
              </a:rPr>
              <a:t>The logistics team is mandated to ensure persistent supply of goods and services to the customers of the global market. The BMW proficient logistics ensures accurate delivery of goods and services at the right time.</a:t>
            </a:r>
            <a:endParaRPr lang="en-US" b="1" dirty="0"/>
          </a:p>
        </p:txBody>
      </p:sp>
      <p:sp>
        <p:nvSpPr>
          <p:cNvPr id="4" name="Slide Number Placeholder 3"/>
          <p:cNvSpPr>
            <a:spLocks noGrp="1"/>
          </p:cNvSpPr>
          <p:nvPr>
            <p:ph type="sldNum" sz="quarter" idx="10"/>
          </p:nvPr>
        </p:nvSpPr>
        <p:spPr/>
        <p:txBody>
          <a:bodyPr/>
          <a:lstStyle/>
          <a:p>
            <a:fld id="{4ADDC0D0-9B39-4033-A14F-1A2B22B19E93}" type="slidenum">
              <a:rPr lang="en-US" smtClean="0"/>
              <a:t>10</a:t>
            </a:fld>
            <a:endParaRPr lang="en-US"/>
          </a:p>
        </p:txBody>
      </p:sp>
    </p:spTree>
    <p:extLst>
      <p:ext uri="{BB962C8B-B14F-4D97-AF65-F5344CB8AC3E}">
        <p14:creationId xmlns:p14="http://schemas.microsoft.com/office/powerpoint/2010/main" val="1608437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BMW is among the top performing companies based on the current trends in the automobile industry. The company operations are complement with new strategies which aligns with the HRC technology and future BMW.  This study has been very informative.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is a need to emphasize on the quality of the product in relation to customer expectations. It is worth to recommend that BMW should deploy its efforts in research and development to examine and establish potential solutions to ever-changing customer expectations.</a:t>
            </a:r>
          </a:p>
          <a:p>
            <a:endParaRPr lang="en-US" dirty="0"/>
          </a:p>
        </p:txBody>
      </p:sp>
      <p:sp>
        <p:nvSpPr>
          <p:cNvPr id="4" name="Slide Number Placeholder 3"/>
          <p:cNvSpPr>
            <a:spLocks noGrp="1"/>
          </p:cNvSpPr>
          <p:nvPr>
            <p:ph type="sldNum" sz="quarter" idx="10"/>
          </p:nvPr>
        </p:nvSpPr>
        <p:spPr/>
        <p:txBody>
          <a:bodyPr/>
          <a:lstStyle/>
          <a:p>
            <a:fld id="{4ADDC0D0-9B39-4033-A14F-1A2B22B19E93}" type="slidenum">
              <a:rPr lang="en-US" smtClean="0"/>
              <a:t>11</a:t>
            </a:fld>
            <a:endParaRPr lang="en-US"/>
          </a:p>
        </p:txBody>
      </p:sp>
    </p:spTree>
    <p:extLst>
      <p:ext uri="{BB962C8B-B14F-4D97-AF65-F5344CB8AC3E}">
        <p14:creationId xmlns:p14="http://schemas.microsoft.com/office/powerpoint/2010/main" val="1649141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5/8/2019</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75415" y="2256887"/>
            <a:ext cx="8596668" cy="2367516"/>
          </a:xfrm>
        </p:spPr>
        <p:txBody>
          <a:bodyPr>
            <a:normAutofit/>
          </a:bodyPr>
          <a:lstStyle/>
          <a:p>
            <a:pPr algn="ctr"/>
            <a:r>
              <a:rPr lang="en-US" sz="4000" dirty="0">
                <a:latin typeface="Times New Roman" panose="02020603050405020304" pitchFamily="18" charset="0"/>
                <a:cs typeface="Times New Roman" panose="02020603050405020304" pitchFamily="18" charset="0"/>
              </a:rPr>
              <a:t>Operations Report </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
            </a:r>
            <a:br>
              <a:rPr lang="en-US" sz="2800" dirty="0" smtClean="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BMW </a:t>
            </a:r>
            <a:r>
              <a:rPr lang="en-US" sz="2800" dirty="0">
                <a:latin typeface="Times New Roman" panose="02020603050405020304" pitchFamily="18" charset="0"/>
                <a:cs typeface="Times New Roman" panose="02020603050405020304" pitchFamily="18" charset="0"/>
              </a:rPr>
              <a:t>Company</a:t>
            </a:r>
          </a:p>
        </p:txBody>
      </p:sp>
    </p:spTree>
    <p:extLst>
      <p:ext uri="{BB962C8B-B14F-4D97-AF65-F5344CB8AC3E}">
        <p14:creationId xmlns:p14="http://schemas.microsoft.com/office/powerpoint/2010/main" val="30058176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p>
        </p:txBody>
      </p:sp>
      <p:sp>
        <p:nvSpPr>
          <p:cNvPr id="3" name="Content Placeholder 2"/>
          <p:cNvSpPr>
            <a:spLocks noGrp="1"/>
          </p:cNvSpPr>
          <p:nvPr>
            <p:ph sz="half" idx="1"/>
          </p:nvPr>
        </p:nvSpPr>
        <p:spPr>
          <a:xfrm>
            <a:off x="677334" y="1491118"/>
            <a:ext cx="4184035" cy="3880772"/>
          </a:xfrm>
        </p:spPr>
        <p:txBody>
          <a:bodyPr>
            <a:normAutofit/>
          </a:bodyPr>
          <a:lstStyle/>
          <a:p>
            <a:pPr>
              <a:buFont typeface="Wingdings" panose="05000000000000000000" pitchFamily="2" charset="2"/>
              <a:buChar char="Ø"/>
            </a:pPr>
            <a:r>
              <a:rPr lang="en-US" sz="2000" dirty="0" err="1">
                <a:latin typeface="Times New Roman" panose="02020603050405020304" pitchFamily="18" charset="0"/>
                <a:cs typeface="Times New Roman" panose="02020603050405020304" pitchFamily="18" charset="0"/>
              </a:rPr>
              <a:t>Bayerische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Motoren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Werke</a:t>
            </a:r>
            <a:r>
              <a:rPr lang="en-US" sz="2000" dirty="0">
                <a:latin typeface="Times New Roman" panose="02020603050405020304" pitchFamily="18" charset="0"/>
                <a:cs typeface="Times New Roman" panose="02020603050405020304" pitchFamily="18" charset="0"/>
              </a:rPr>
              <a:t> (BWM) is a German founded automobile engineering company.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automobile segment deals with the development, manufacturing, assembling, as well as selling of cars </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Tate, Bals, &amp; </a:t>
            </a:r>
            <a:r>
              <a:rPr lang="en-US" sz="2000" dirty="0" err="1" smtClean="0">
                <a:latin typeface="Times New Roman" panose="02020603050405020304" pitchFamily="18" charset="0"/>
                <a:cs typeface="Times New Roman" panose="02020603050405020304" pitchFamily="18" charset="0"/>
              </a:rPr>
              <a:t>Ellram</a:t>
            </a:r>
            <a:r>
              <a:rPr lang="en-US" sz="2000" dirty="0" smtClean="0">
                <a:latin typeface="Times New Roman" panose="02020603050405020304" pitchFamily="18" charset="0"/>
                <a:cs typeface="Times New Roman" panose="02020603050405020304" pitchFamily="18" charset="0"/>
              </a:rPr>
              <a:t>, 2018, P. 20).</a:t>
            </a: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75967" y="1491118"/>
            <a:ext cx="4598761" cy="4566782"/>
          </a:xfrm>
        </p:spPr>
      </p:pic>
    </p:spTree>
    <p:extLst>
      <p:ext uri="{BB962C8B-B14F-4D97-AF65-F5344CB8AC3E}">
        <p14:creationId xmlns:p14="http://schemas.microsoft.com/office/powerpoint/2010/main" val="3554834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Background of the BMW Company</a:t>
            </a:r>
          </a:p>
        </p:txBody>
      </p:sp>
      <p:sp>
        <p:nvSpPr>
          <p:cNvPr id="3" name="Content Placeholder 2"/>
          <p:cNvSpPr>
            <a:spLocks noGrp="1"/>
          </p:cNvSpPr>
          <p:nvPr>
            <p:ph sz="half" idx="1"/>
          </p:nvPr>
        </p:nvSpPr>
        <p:spPr>
          <a:xfrm>
            <a:off x="677334" y="1507447"/>
            <a:ext cx="6001052" cy="4762724"/>
          </a:xfrm>
        </p:spPr>
        <p:txBody>
          <a:bodyPr>
            <a:no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BMW company was established in 1916 by Franz Josef Popp, Karl Rapp, and Camilo Castiglioni</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is headquartered in Munich, Bavaria (Tate et al</a:t>
            </a:r>
            <a:r>
              <a:rPr lang="en-US" sz="2000" dirty="0" smtClean="0">
                <a:latin typeface="Times New Roman" panose="02020603050405020304" pitchFamily="18" charset="0"/>
                <a:cs typeface="Times New Roman" panose="02020603050405020304" pitchFamily="18" charset="0"/>
              </a:rPr>
              <a:t>., 2018, P. 45).</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 </a:t>
            </a:r>
            <a:r>
              <a:rPr lang="en-US" sz="2000" dirty="0">
                <a:latin typeface="Times New Roman" panose="02020603050405020304" pitchFamily="18" charset="0"/>
                <a:cs typeface="Times New Roman" panose="02020603050405020304" pitchFamily="18" charset="0"/>
              </a:rPr>
              <a:t>2012, the BMW company was highly embraced and listed as one of the most reputable companies in the world by Forbers.com after holding about 60% of the total surveys</a:t>
            </a:r>
            <a:r>
              <a:rPr lang="en-US" sz="2000" dirty="0" smtClean="0">
                <a:latin typeface="Times New Roman" panose="02020603050405020304" pitchFamily="18" charset="0"/>
                <a:cs typeface="Times New Roman" panose="02020603050405020304" pitchFamily="18" charset="0"/>
              </a:rPr>
              <a:t>.</a:t>
            </a: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83092" y="1224643"/>
            <a:ext cx="4791837" cy="4551448"/>
          </a:xfrm>
        </p:spPr>
      </p:pic>
    </p:spTree>
    <p:extLst>
      <p:ext uri="{BB962C8B-B14F-4D97-AF65-F5344CB8AC3E}">
        <p14:creationId xmlns:p14="http://schemas.microsoft.com/office/powerpoint/2010/main" val="1510649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01386"/>
            <a:ext cx="8596668" cy="858253"/>
          </a:xfrm>
        </p:spPr>
        <p:txBody>
          <a:bodyPr>
            <a:noAutofit/>
          </a:bodyPr>
          <a:lstStyle/>
          <a:p>
            <a:pPr algn="ctr"/>
            <a:r>
              <a:rPr lang="en-US" sz="2800" dirty="0">
                <a:latin typeface="Times New Roman" panose="02020603050405020304" pitchFamily="18" charset="0"/>
                <a:cs typeface="Times New Roman" panose="02020603050405020304" pitchFamily="18" charset="0"/>
              </a:rPr>
              <a:t>Operations Strategies of BMW.</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059639"/>
            <a:ext cx="8596668" cy="5749376"/>
          </a:xfrm>
        </p:spPr>
        <p:txBody>
          <a:bodyPr>
            <a:noAutofit/>
          </a:bodyPr>
          <a:lstStyle/>
          <a:p>
            <a:pPr marL="0" indent="0">
              <a:buNone/>
            </a:pPr>
            <a:r>
              <a:rPr lang="en-US" sz="2000" b="1" i="1" dirty="0" smtClean="0">
                <a:latin typeface="Times New Roman" panose="02020603050405020304" pitchFamily="18" charset="0"/>
                <a:cs typeface="Times New Roman" panose="02020603050405020304" pitchFamily="18" charset="0"/>
              </a:rPr>
              <a:t>Operations </a:t>
            </a:r>
            <a:r>
              <a:rPr lang="en-US" sz="2000" b="1" i="1" dirty="0">
                <a:latin typeface="Times New Roman" panose="02020603050405020304" pitchFamily="18" charset="0"/>
                <a:cs typeface="Times New Roman" panose="02020603050405020304" pitchFamily="18" charset="0"/>
              </a:rPr>
              <a:t>Report on BMW Company (HRC)</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Human-Robot Collaboration technology at BMW has hardly outperformed the greatest proportion of all-robot and all-human </a:t>
            </a:r>
            <a:r>
              <a:rPr lang="en-US" sz="2000" dirty="0" smtClean="0">
                <a:latin typeface="Times New Roman" panose="02020603050405020304" pitchFamily="18" charset="0"/>
                <a:cs typeface="Times New Roman" panose="02020603050405020304" pitchFamily="18" charset="0"/>
              </a:rPr>
              <a:t>teams </a:t>
            </a:r>
            <a:r>
              <a:rPr lang="en-US" sz="2000" dirty="0">
                <a:solidFill>
                  <a:schemeClr val="tx1"/>
                </a:solidFill>
              </a:rPr>
              <a:t>(</a:t>
            </a:r>
            <a:r>
              <a:rPr lang="en-US" sz="2000" dirty="0">
                <a:latin typeface="Times New Roman" panose="02020603050405020304" pitchFamily="18" charset="0"/>
                <a:cs typeface="Times New Roman" panose="02020603050405020304" pitchFamily="18" charset="0"/>
              </a:rPr>
              <a:t>Tate, Bals, &amp; </a:t>
            </a:r>
            <a:r>
              <a:rPr lang="en-US" sz="2000" dirty="0" err="1">
                <a:latin typeface="Times New Roman" panose="02020603050405020304" pitchFamily="18" charset="0"/>
                <a:cs typeface="Times New Roman" panose="02020603050405020304" pitchFamily="18" charset="0"/>
              </a:rPr>
              <a:t>Ellram</a:t>
            </a:r>
            <a:r>
              <a:rPr lang="en-US" sz="2000" dirty="0">
                <a:latin typeface="Times New Roman" panose="02020603050405020304" pitchFamily="18" charset="0"/>
                <a:cs typeface="Times New Roman" panose="02020603050405020304" pitchFamily="18" charset="0"/>
              </a:rPr>
              <a:t>, 2018, P. 20)</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b="1" i="1" dirty="0">
                <a:latin typeface="Times New Roman" panose="02020603050405020304" pitchFamily="18" charset="0"/>
                <a:cs typeface="Times New Roman" panose="02020603050405020304" pitchFamily="18" charset="0"/>
              </a:rPr>
              <a:t>BMW’s Mission Statement</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o </a:t>
            </a:r>
            <a:r>
              <a:rPr lang="en-US" sz="2000" dirty="0">
                <a:latin typeface="Times New Roman" panose="02020603050405020304" pitchFamily="18" charset="0"/>
                <a:cs typeface="Times New Roman" panose="02020603050405020304" pitchFamily="18" charset="0"/>
              </a:rPr>
              <a:t>become the world's foremost provider of premium products as well as premium services for individual mobility in the year </a:t>
            </a:r>
            <a:r>
              <a:rPr lang="en-US" sz="2000" dirty="0" smtClean="0">
                <a:latin typeface="Times New Roman" panose="02020603050405020304" pitchFamily="18" charset="0"/>
                <a:cs typeface="Times New Roman" panose="02020603050405020304" pitchFamily="18" charset="0"/>
              </a:rPr>
              <a:t>2020 (Tate </a:t>
            </a:r>
            <a:r>
              <a:rPr lang="en-US" sz="2000" dirty="0">
                <a:latin typeface="Times New Roman" panose="02020603050405020304" pitchFamily="18" charset="0"/>
                <a:cs typeface="Times New Roman" panose="02020603050405020304" pitchFamily="18" charset="0"/>
              </a:rPr>
              <a:t>et al</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2018</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57150" indent="0">
              <a:buNone/>
            </a:pPr>
            <a:r>
              <a:rPr lang="en-US" sz="2000" b="1" i="1" dirty="0" smtClean="0">
                <a:latin typeface="Times New Roman" panose="02020603050405020304" pitchFamily="18" charset="0"/>
                <a:cs typeface="Times New Roman" panose="02020603050405020304" pitchFamily="18" charset="0"/>
              </a:rPr>
              <a:t>BMW’s </a:t>
            </a:r>
            <a:r>
              <a:rPr lang="en-US" sz="2000" b="1" i="1" dirty="0">
                <a:latin typeface="Times New Roman" panose="02020603050405020304" pitchFamily="18" charset="0"/>
                <a:cs typeface="Times New Roman" panose="02020603050405020304" pitchFamily="18" charset="0"/>
              </a:rPr>
              <a:t>Core Competencies</a:t>
            </a:r>
            <a:r>
              <a:rPr lang="en-US" sz="2000" b="1" i="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ffective </a:t>
            </a:r>
            <a:r>
              <a:rPr lang="en-US" sz="2000" dirty="0">
                <a:latin typeface="Times New Roman" panose="02020603050405020304" pitchFamily="18" charset="0"/>
                <a:cs typeface="Times New Roman" panose="02020603050405020304" pitchFamily="18" charset="0"/>
              </a:rPr>
              <a:t>brand </a:t>
            </a:r>
            <a:r>
              <a:rPr lang="en-US" sz="2000" dirty="0" smtClean="0">
                <a:latin typeface="Times New Roman" panose="02020603050405020304" pitchFamily="18" charset="0"/>
                <a:cs typeface="Times New Roman" panose="02020603050405020304" pitchFamily="18" charset="0"/>
              </a:rPr>
              <a:t>management.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Significant </a:t>
            </a:r>
            <a:r>
              <a:rPr lang="en-US" sz="2000" dirty="0">
                <a:latin typeface="Times New Roman" panose="02020603050405020304" pitchFamily="18" charset="0"/>
                <a:cs typeface="Times New Roman" panose="02020603050405020304" pitchFamily="18" charset="0"/>
              </a:rPr>
              <a:t>leadership competence in the global </a:t>
            </a:r>
            <a:r>
              <a:rPr lang="en-US" sz="2000" dirty="0" smtClean="0">
                <a:latin typeface="Times New Roman" panose="02020603050405020304" pitchFamily="18" charset="0"/>
                <a:cs typeface="Times New Roman" panose="02020603050405020304" pitchFamily="18" charset="0"/>
              </a:rPr>
              <a:t>market.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Product </a:t>
            </a:r>
            <a:r>
              <a:rPr lang="en-US" sz="2000" dirty="0">
                <a:latin typeface="Times New Roman" panose="02020603050405020304" pitchFamily="18" charset="0"/>
                <a:cs typeface="Times New Roman" panose="02020603050405020304" pitchFamily="18" charset="0"/>
              </a:rPr>
              <a:t>differentiation.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Profitability trends </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442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9971"/>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BMW’s Operations Process.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88925" y="1718852"/>
            <a:ext cx="8596668" cy="4355377"/>
          </a:xfrm>
        </p:spPr>
        <p:txBody>
          <a:bodyPr/>
          <a:lstStyle/>
          <a:p>
            <a:pPr>
              <a:buAutoNum type="alphaLcPeriod"/>
            </a:pPr>
            <a:r>
              <a:rPr lang="en-US" sz="2000" i="1" dirty="0" smtClean="0">
                <a:latin typeface="Times New Roman" panose="02020603050405020304" pitchFamily="18" charset="0"/>
                <a:cs typeface="Times New Roman" panose="02020603050405020304" pitchFamily="18" charset="0"/>
              </a:rPr>
              <a:t>Flowchart </a:t>
            </a:r>
            <a:r>
              <a:rPr lang="en-US" sz="2000" i="1" dirty="0">
                <a:latin typeface="Times New Roman" panose="02020603050405020304" pitchFamily="18" charset="0"/>
                <a:cs typeface="Times New Roman" panose="02020603050405020304" pitchFamily="18" charset="0"/>
              </a:rPr>
              <a:t>for the BMW company production process</a:t>
            </a:r>
            <a:r>
              <a:rPr lang="en-US" sz="2000" i="1" dirty="0" smtClean="0">
                <a:latin typeface="Times New Roman" panose="02020603050405020304" pitchFamily="18" charset="0"/>
                <a:cs typeface="Times New Roman" panose="02020603050405020304" pitchFamily="18" charset="0"/>
              </a:rPr>
              <a:t>.</a:t>
            </a:r>
          </a:p>
          <a:p>
            <a:pPr marL="0" indent="0">
              <a:buNone/>
            </a:pPr>
            <a:endParaRPr lang="en-US" dirty="0"/>
          </a:p>
        </p:txBody>
      </p:sp>
      <p:sp>
        <p:nvSpPr>
          <p:cNvPr id="8" name="Rectangle 6"/>
          <p:cNvSpPr>
            <a:spLocks noChangeArrowheads="1"/>
          </p:cNvSpPr>
          <p:nvPr/>
        </p:nvSpPr>
        <p:spPr bwMode="auto">
          <a:xfrm>
            <a:off x="1732548" y="19304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Diagram 8"/>
          <p:cNvGraphicFramePr/>
          <p:nvPr>
            <p:extLst>
              <p:ext uri="{D42A27DB-BD31-4B8C-83A1-F6EECF244321}">
                <p14:modId xmlns:p14="http://schemas.microsoft.com/office/powerpoint/2010/main" val="658744487"/>
              </p:ext>
            </p:extLst>
          </p:nvPr>
        </p:nvGraphicFramePr>
        <p:xfrm>
          <a:off x="1732548" y="2179681"/>
          <a:ext cx="6562366" cy="3747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6145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57943"/>
          </a:xfrm>
        </p:spPr>
        <p:txBody>
          <a:bodyPr>
            <a:normAutofit/>
          </a:bodyPr>
          <a:lstStyle/>
          <a:p>
            <a:r>
              <a:rPr lang="en-US" sz="2800" dirty="0" smtClean="0">
                <a:latin typeface="Times New Roman" panose="02020603050405020304" pitchFamily="18" charset="0"/>
                <a:cs typeface="Times New Roman" panose="02020603050405020304" pitchFamily="18" charset="0"/>
              </a:rPr>
              <a:t>Continuation on BMW </a:t>
            </a:r>
            <a:r>
              <a:rPr lang="en-US" sz="2800" dirty="0">
                <a:latin typeface="Times New Roman" panose="02020603050405020304" pitchFamily="18" charset="0"/>
                <a:cs typeface="Times New Roman" panose="02020603050405020304" pitchFamily="18" charset="0"/>
              </a:rPr>
              <a:t>Operations </a:t>
            </a:r>
            <a:r>
              <a:rPr lang="en-US" sz="2800" dirty="0" smtClean="0">
                <a:latin typeface="Times New Roman" panose="02020603050405020304" pitchFamily="18" charset="0"/>
                <a:cs typeface="Times New Roman" panose="02020603050405020304" pitchFamily="18" charset="0"/>
              </a:rPr>
              <a:t>Process …</a:t>
            </a:r>
            <a:endParaRPr lang="en-US" sz="2800" dirty="0"/>
          </a:p>
        </p:txBody>
      </p:sp>
      <p:sp>
        <p:nvSpPr>
          <p:cNvPr id="3" name="Content Placeholder 2"/>
          <p:cNvSpPr>
            <a:spLocks noGrp="1"/>
          </p:cNvSpPr>
          <p:nvPr>
            <p:ph idx="1"/>
          </p:nvPr>
        </p:nvSpPr>
        <p:spPr>
          <a:xfrm>
            <a:off x="677334" y="1567543"/>
            <a:ext cx="8596668" cy="4784271"/>
          </a:xfrm>
        </p:spPr>
        <p:txBody>
          <a:bodyPr>
            <a:noAutofit/>
          </a:bodyPr>
          <a:lstStyle/>
          <a:p>
            <a:pPr marL="0" indent="0">
              <a:buNone/>
            </a:pPr>
            <a:r>
              <a:rPr lang="en-US" sz="2000" i="1" dirty="0">
                <a:latin typeface="Times New Roman" panose="02020603050405020304" pitchFamily="18" charset="0"/>
                <a:cs typeface="Times New Roman" panose="02020603050405020304" pitchFamily="18" charset="0"/>
              </a:rPr>
              <a:t>b.    BMW company’s inventory policy.</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Raw materials are managed through careful examination based on the budgeted cost of inputs against what has been purchased as raw materials</a:t>
            </a:r>
            <a:r>
              <a:rPr lang="en-US" sz="18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as </a:t>
            </a:r>
            <a:r>
              <a:rPr lang="en-US" sz="1800" dirty="0">
                <a:latin typeface="Times New Roman" panose="02020603050405020304" pitchFamily="18" charset="0"/>
                <a:cs typeface="Times New Roman" panose="02020603050405020304" pitchFamily="18" charset="0"/>
              </a:rPr>
              <a:t>STASAM which compares the results of all estimation methods in each </a:t>
            </a:r>
            <a:r>
              <a:rPr lang="en-US" sz="1800" dirty="0" smtClean="0">
                <a:latin typeface="Times New Roman" panose="02020603050405020304" pitchFamily="18" charset="0"/>
                <a:cs typeface="Times New Roman" panose="02020603050405020304" pitchFamily="18" charset="0"/>
              </a:rPr>
              <a:t>inventory (Tate</a:t>
            </a:r>
            <a:r>
              <a:rPr lang="en-US" sz="1800" dirty="0">
                <a:latin typeface="Times New Roman" panose="02020603050405020304" pitchFamily="18" charset="0"/>
                <a:cs typeface="Times New Roman" panose="02020603050405020304" pitchFamily="18" charset="0"/>
              </a:rPr>
              <a:t>, Bals, &amp; </a:t>
            </a:r>
            <a:r>
              <a:rPr lang="en-US" sz="1800" dirty="0" err="1">
                <a:latin typeface="Times New Roman" panose="02020603050405020304" pitchFamily="18" charset="0"/>
                <a:cs typeface="Times New Roman" panose="02020603050405020304" pitchFamily="18" charset="0"/>
              </a:rPr>
              <a:t>Ellram</a:t>
            </a:r>
            <a:r>
              <a:rPr lang="en-US" sz="1800" dirty="0">
                <a:latin typeface="Times New Roman" panose="02020603050405020304" pitchFamily="18" charset="0"/>
                <a:cs typeface="Times New Roman" panose="02020603050405020304" pitchFamily="18" charset="0"/>
              </a:rPr>
              <a:t>, </a:t>
            </a:r>
            <a:r>
              <a:rPr lang="en-US" sz="1800" dirty="0" smtClean="0">
                <a:latin typeface="Times New Roman" panose="02020603050405020304" pitchFamily="18" charset="0"/>
                <a:cs typeface="Times New Roman" panose="02020603050405020304" pitchFamily="18" charset="0"/>
              </a:rPr>
              <a:t>2018).</a:t>
            </a:r>
            <a:endParaRPr lang="en-US" sz="1800" dirty="0">
              <a:latin typeface="Times New Roman" panose="02020603050405020304" pitchFamily="18" charset="0"/>
              <a:cs typeface="Times New Roman" panose="02020603050405020304" pitchFamily="18" charset="0"/>
            </a:endParaRPr>
          </a:p>
          <a:p>
            <a:pPr marL="0" indent="0">
              <a:buNone/>
            </a:pPr>
            <a:r>
              <a:rPr lang="en-US" sz="2000" i="1" dirty="0">
                <a:latin typeface="Times New Roman" panose="02020603050405020304" pitchFamily="18" charset="0"/>
                <a:cs typeface="Times New Roman" panose="02020603050405020304" pitchFamily="18" charset="0"/>
              </a:rPr>
              <a:t>c.    HRC Sustainability in Operations.</a:t>
            </a:r>
            <a:endParaRPr lang="en-US" sz="2000"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Minimization the </a:t>
            </a:r>
            <a:r>
              <a:rPr lang="en-US" sz="1800" dirty="0">
                <a:latin typeface="Times New Roman" panose="02020603050405020304" pitchFamily="18" charset="0"/>
                <a:cs typeface="Times New Roman" panose="02020603050405020304" pitchFamily="18" charset="0"/>
              </a:rPr>
              <a:t>negative effects on the environment. </a:t>
            </a:r>
            <a:r>
              <a:rPr lang="en-US" sz="1800" dirty="0" smtClean="0">
                <a:latin typeface="Times New Roman" panose="02020603050405020304" pitchFamily="18" charset="0"/>
                <a:cs typeface="Times New Roman" panose="02020603050405020304" pitchFamily="18" charset="0"/>
              </a:rPr>
              <a:t>Technology.</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Electrification </a:t>
            </a:r>
            <a:r>
              <a:rPr lang="en-US" sz="1800" dirty="0">
                <a:latin typeface="Times New Roman" panose="02020603050405020304" pitchFamily="18" charset="0"/>
                <a:cs typeface="Times New Roman" panose="02020603050405020304" pitchFamily="18" charset="0"/>
              </a:rPr>
              <a:t>and </a:t>
            </a:r>
            <a:r>
              <a:rPr lang="en-US" sz="1800" dirty="0" smtClean="0">
                <a:latin typeface="Times New Roman" panose="02020603050405020304" pitchFamily="18" charset="0"/>
                <a:cs typeface="Times New Roman" panose="02020603050405020304" pitchFamily="18" charset="0"/>
              </a:rPr>
              <a:t>innovations.</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R</a:t>
            </a:r>
            <a:r>
              <a:rPr lang="en-US" sz="1800" dirty="0" smtClean="0">
                <a:latin typeface="Times New Roman" panose="02020603050405020304" pitchFamily="18" charset="0"/>
                <a:cs typeface="Times New Roman" panose="02020603050405020304" pitchFamily="18" charset="0"/>
              </a:rPr>
              <a:t>ole </a:t>
            </a:r>
            <a:r>
              <a:rPr lang="en-US" sz="1800" dirty="0">
                <a:latin typeface="Times New Roman" panose="02020603050405020304" pitchFamily="18" charset="0"/>
                <a:cs typeface="Times New Roman" panose="02020603050405020304" pitchFamily="18" charset="0"/>
              </a:rPr>
              <a:t>model for other global companies by accessing full green electricity</a:t>
            </a:r>
          </a:p>
        </p:txBody>
      </p:sp>
    </p:spTree>
    <p:extLst>
      <p:ext uri="{BB962C8B-B14F-4D97-AF65-F5344CB8AC3E}">
        <p14:creationId xmlns:p14="http://schemas.microsoft.com/office/powerpoint/2010/main" val="1789714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26695"/>
          </a:xfrm>
        </p:spPr>
        <p:txBody>
          <a:bodyPr>
            <a:normAutofit/>
          </a:bodyPr>
          <a:lstStyle/>
          <a:p>
            <a:pPr algn="ctr"/>
            <a:r>
              <a:rPr lang="en-US" sz="2800" dirty="0">
                <a:latin typeface="Times New Roman" panose="02020603050405020304" pitchFamily="18" charset="0"/>
                <a:cs typeface="Times New Roman" panose="02020603050405020304" pitchFamily="18" charset="0"/>
              </a:rPr>
              <a:t>Quality at BMW.</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36295"/>
            <a:ext cx="8596668" cy="3880773"/>
          </a:xfrm>
        </p:spPr>
        <p:txBody>
          <a:bodyPr>
            <a:normAutofit/>
          </a:bodyPr>
          <a:lstStyle/>
          <a:p>
            <a:pPr marL="0" indent="0">
              <a:buNone/>
            </a:pPr>
            <a:r>
              <a:rPr lang="en-US" sz="2000" b="1" dirty="0" smtClean="0">
                <a:latin typeface="Times New Roman" panose="02020603050405020304" pitchFamily="18" charset="0"/>
                <a:cs typeface="Times New Roman" panose="02020603050405020304" pitchFamily="18" charset="0"/>
              </a:rPr>
              <a:t>a). Quality of manufacturing.</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underscores </a:t>
            </a:r>
            <a:r>
              <a:rPr lang="en-US" sz="2000" dirty="0">
                <a:latin typeface="Times New Roman" panose="02020603050405020304" pitchFamily="18" charset="0"/>
                <a:cs typeface="Times New Roman" panose="02020603050405020304" pitchFamily="18" charset="0"/>
              </a:rPr>
              <a:t>on the aspect of professionalism for quality customer services</a:t>
            </a:r>
            <a:r>
              <a:rPr lang="en-US" sz="20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has increasingly relied on HRC technology to ensure increased </a:t>
            </a:r>
            <a:r>
              <a:rPr lang="en-US" sz="2000" dirty="0" smtClean="0">
                <a:latin typeface="Times New Roman" panose="02020603050405020304" pitchFamily="18" charset="0"/>
                <a:cs typeface="Times New Roman" panose="02020603050405020304" pitchFamily="18" charset="0"/>
              </a:rPr>
              <a:t>productivity (</a:t>
            </a:r>
            <a:r>
              <a:rPr lang="en-US" sz="2000" dirty="0">
                <a:latin typeface="Times New Roman" panose="02020603050405020304" pitchFamily="18" charset="0"/>
                <a:cs typeface="Times New Roman" panose="02020603050405020304" pitchFamily="18" charset="0"/>
              </a:rPr>
              <a:t>Wheaton &amp; </a:t>
            </a:r>
            <a:r>
              <a:rPr lang="en-US" sz="2000" dirty="0" err="1" smtClean="0">
                <a:latin typeface="Times New Roman" panose="02020603050405020304" pitchFamily="18" charset="0"/>
                <a:cs typeface="Times New Roman" panose="02020603050405020304" pitchFamily="18" charset="0"/>
              </a:rPr>
              <a:t>Schrott</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2018). </a:t>
            </a:r>
            <a:endParaRPr lang="en-US" sz="2000" dirty="0" smtClean="0">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company has opted for unending research and development as a basis for innovations.</a:t>
            </a:r>
          </a:p>
        </p:txBody>
      </p:sp>
    </p:spTree>
    <p:extLst>
      <p:ext uri="{BB962C8B-B14F-4D97-AF65-F5344CB8AC3E}">
        <p14:creationId xmlns:p14="http://schemas.microsoft.com/office/powerpoint/2010/main" val="49523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1"/>
            <a:ext cx="8596668" cy="857250"/>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on Quality at BMW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66851"/>
            <a:ext cx="8596668" cy="5238749"/>
          </a:xfrm>
        </p:spPr>
        <p:txBody>
          <a:bodyPr>
            <a:noAutofit/>
          </a:bodyPr>
          <a:lstStyle/>
          <a:p>
            <a:pPr marL="0" indent="0">
              <a:buNone/>
            </a:pPr>
            <a:r>
              <a:rPr lang="en-US" sz="2000" b="1" dirty="0" smtClean="0">
                <a:latin typeface="Times New Roman" panose="02020603050405020304" pitchFamily="18" charset="0"/>
                <a:cs typeface="Times New Roman" panose="02020603050405020304" pitchFamily="18" charset="0"/>
              </a:rPr>
              <a:t>b)  The </a:t>
            </a:r>
            <a:r>
              <a:rPr lang="en-US" sz="2000" b="1" dirty="0">
                <a:latin typeface="Times New Roman" panose="02020603050405020304" pitchFamily="18" charset="0"/>
                <a:cs typeface="Times New Roman" panose="02020603050405020304" pitchFamily="18" charset="0"/>
              </a:rPr>
              <a:t>BMW builds on quality in varied ways</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 ensures quality </a:t>
            </a:r>
            <a:r>
              <a:rPr lang="en-US" sz="1800" dirty="0">
                <a:latin typeface="Times New Roman" panose="02020603050405020304" pitchFamily="18" charset="0"/>
                <a:cs typeface="Times New Roman" panose="02020603050405020304" pitchFamily="18" charset="0"/>
              </a:rPr>
              <a:t>assurance stretching from the development stage of </a:t>
            </a:r>
            <a:r>
              <a:rPr lang="en-US" sz="1800" dirty="0" smtClean="0">
                <a:latin typeface="Times New Roman" panose="02020603050405020304" pitchFamily="18" charset="0"/>
                <a:cs typeface="Times New Roman" panose="02020603050405020304" pitchFamily="18" charset="0"/>
              </a:rPr>
              <a:t>vehicle.</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 has </a:t>
            </a:r>
            <a:r>
              <a:rPr lang="en-US" sz="1800" dirty="0">
                <a:latin typeface="Times New Roman" panose="02020603050405020304" pitchFamily="18" charset="0"/>
                <a:cs typeface="Times New Roman" panose="02020603050405020304" pitchFamily="18" charset="0"/>
              </a:rPr>
              <a:t>effective quality management system that voluntarily requires the BMW centers to assess every operation </a:t>
            </a:r>
            <a:r>
              <a:rPr lang="en-US" sz="1800" dirty="0" smtClean="0">
                <a:latin typeface="Times New Roman" panose="02020603050405020304" pitchFamily="18" charset="0"/>
                <a:cs typeface="Times New Roman" panose="02020603050405020304" pitchFamily="18" charset="0"/>
              </a:rPr>
              <a:t>practice </a:t>
            </a:r>
            <a:r>
              <a:rPr lang="en-US" sz="1800" dirty="0">
                <a:latin typeface="Times New Roman" panose="02020603050405020304" pitchFamily="18" charset="0"/>
                <a:cs typeface="Times New Roman" panose="02020603050405020304" pitchFamily="18" charset="0"/>
              </a:rPr>
              <a:t>(Mariel &amp; </a:t>
            </a:r>
            <a:r>
              <a:rPr lang="en-US" sz="1800" dirty="0" err="1">
                <a:latin typeface="Times New Roman" panose="02020603050405020304" pitchFamily="18" charset="0"/>
                <a:cs typeface="Times New Roman" panose="02020603050405020304" pitchFamily="18" charset="0"/>
              </a:rPr>
              <a:t>Minner</a:t>
            </a:r>
            <a:r>
              <a:rPr lang="en-US" sz="1800" dirty="0">
                <a:latin typeface="Times New Roman" panose="02020603050405020304" pitchFamily="18" charset="0"/>
                <a:cs typeface="Times New Roman" panose="02020603050405020304" pitchFamily="18" charset="0"/>
              </a:rPr>
              <a:t>, 2015)</a:t>
            </a:r>
            <a:r>
              <a:rPr lang="en-US" sz="18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a:latin typeface="Times New Roman" panose="02020603050405020304" pitchFamily="18" charset="0"/>
                <a:cs typeface="Times New Roman" panose="02020603050405020304" pitchFamily="18" charset="0"/>
              </a:rPr>
              <a:t>BMW Group has an ISO certificate which certifies that the company complies with the demanding </a:t>
            </a:r>
            <a:r>
              <a:rPr lang="en-US" sz="1800" dirty="0" smtClean="0">
                <a:latin typeface="Times New Roman" panose="02020603050405020304" pitchFamily="18" charset="0"/>
                <a:cs typeface="Times New Roman" panose="02020603050405020304" pitchFamily="18" charset="0"/>
              </a:rPr>
              <a:t>targets.</a:t>
            </a:r>
          </a:p>
          <a:p>
            <a:pPr marL="0" indent="0">
              <a:buNone/>
            </a:pPr>
            <a:r>
              <a:rPr lang="en-US" sz="2000" b="1" dirty="0">
                <a:latin typeface="Times New Roman" panose="02020603050405020304" pitchFamily="18" charset="0"/>
                <a:cs typeface="Times New Roman" panose="02020603050405020304" pitchFamily="18" charset="0"/>
              </a:rPr>
              <a:t>c)    BMW TQM tools</a:t>
            </a:r>
            <a:r>
              <a:rPr lang="en-US" sz="2000" b="1"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 has launched a stream of innovative products as a basic tool in the automobile market (Wheaton &amp; </a:t>
            </a:r>
            <a:r>
              <a:rPr lang="en-US" sz="1800" dirty="0" err="1" smtClean="0">
                <a:latin typeface="Times New Roman" panose="02020603050405020304" pitchFamily="18" charset="0"/>
                <a:cs typeface="Times New Roman" panose="02020603050405020304" pitchFamily="18" charset="0"/>
              </a:rPr>
              <a:t>Schrott</a:t>
            </a:r>
            <a:r>
              <a:rPr lang="en-US" sz="1800" dirty="0" smtClean="0">
                <a:latin typeface="Times New Roman" panose="02020603050405020304" pitchFamily="18" charset="0"/>
                <a:cs typeface="Times New Roman" panose="02020603050405020304" pitchFamily="18" charset="0"/>
              </a:rPr>
              <a:t>, 2018). </a:t>
            </a:r>
          </a:p>
          <a:p>
            <a:pPr lvl="1">
              <a:buFont typeface="Wingdings" panose="05000000000000000000" pitchFamily="2" charset="2"/>
              <a:buChar char="Ø"/>
            </a:pPr>
            <a:r>
              <a:rPr lang="en-US" sz="1800" dirty="0" smtClean="0">
                <a:latin typeface="Times New Roman" panose="02020603050405020304" pitchFamily="18" charset="0"/>
                <a:cs typeface="Times New Roman" panose="02020603050405020304" pitchFamily="18" charset="0"/>
              </a:rPr>
              <a:t>BMW’s </a:t>
            </a:r>
            <a:r>
              <a:rPr lang="en-US" sz="1800" dirty="0">
                <a:latin typeface="Times New Roman" panose="02020603050405020304" pitchFamily="18" charset="0"/>
                <a:cs typeface="Times New Roman" panose="02020603050405020304" pitchFamily="18" charset="0"/>
              </a:rPr>
              <a:t>logistic activity has been committed to ensuring the proper flow of an organization with the aim of availing necessary resources the corresponding needs.</a:t>
            </a:r>
          </a:p>
        </p:txBody>
      </p:sp>
    </p:spTree>
    <p:extLst>
      <p:ext uri="{BB962C8B-B14F-4D97-AF65-F5344CB8AC3E}">
        <p14:creationId xmlns:p14="http://schemas.microsoft.com/office/powerpoint/2010/main" val="1496944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BMW’s Capacity Planning.</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2160588"/>
            <a:ext cx="4184035" cy="3880772"/>
          </a:xfrm>
        </p:spPr>
        <p:txBody>
          <a:bodyPr>
            <a:normAutofit fontScale="92500" lnSpcReduction="10000"/>
          </a:bodyPr>
          <a:lstStyle/>
          <a:p>
            <a:pPr>
              <a:buFont typeface="Wingdings" panose="05000000000000000000" pitchFamily="2" charset="2"/>
              <a:buChar char="Ø"/>
            </a:pP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b="1" dirty="0">
                <a:latin typeface="Times New Roman" panose="02020603050405020304" pitchFamily="18" charset="0"/>
                <a:cs typeface="Times New Roman" panose="02020603050405020304" pitchFamily="18" charset="0"/>
              </a:rPr>
              <a:t>Operations </a:t>
            </a:r>
            <a:r>
              <a:rPr lang="en-US" sz="2000" b="1" dirty="0" smtClean="0">
                <a:latin typeface="Times New Roman" panose="02020603050405020304" pitchFamily="18" charset="0"/>
                <a:cs typeface="Times New Roman" panose="02020603050405020304" pitchFamily="18" charset="0"/>
              </a:rPr>
              <a:t>Management  Lessons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HRC </a:t>
            </a:r>
            <a:r>
              <a:rPr lang="en-US" sz="2000" dirty="0">
                <a:latin typeface="Times New Roman" panose="02020603050405020304" pitchFamily="18" charset="0"/>
                <a:cs typeface="Times New Roman" panose="02020603050405020304" pitchFamily="18" charset="0"/>
              </a:rPr>
              <a:t>requires higher initial capital investments.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might be technical </a:t>
            </a:r>
            <a:r>
              <a:rPr lang="en-US" sz="2000" dirty="0">
                <a:latin typeface="Times New Roman" panose="02020603050405020304" pitchFamily="18" charset="0"/>
                <a:cs typeface="Times New Roman" panose="02020603050405020304" pitchFamily="18" charset="0"/>
              </a:rPr>
              <a:t>errors made by robotics.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HRC </a:t>
            </a:r>
            <a:r>
              <a:rPr lang="en-US" sz="2000" dirty="0">
                <a:latin typeface="Times New Roman" panose="02020603050405020304" pitchFamily="18" charset="0"/>
                <a:cs typeface="Times New Roman" panose="02020603050405020304" pitchFamily="18" charset="0"/>
              </a:rPr>
              <a:t>technology has substantiated decline in skilled manpower in the company</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HRC brings inflexibility </a:t>
            </a:r>
            <a:r>
              <a:rPr lang="en-US" sz="2000" dirty="0">
                <a:latin typeface="Times New Roman" panose="02020603050405020304" pitchFamily="18" charset="0"/>
                <a:cs typeface="Times New Roman" panose="02020603050405020304" pitchFamily="18" charset="0"/>
              </a:rPr>
              <a:t>in production.</a:t>
            </a: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9524" y="1812471"/>
            <a:ext cx="5997575" cy="4228889"/>
          </a:xfrm>
        </p:spPr>
      </p:pic>
    </p:spTree>
    <p:extLst>
      <p:ext uri="{BB962C8B-B14F-4D97-AF65-F5344CB8AC3E}">
        <p14:creationId xmlns:p14="http://schemas.microsoft.com/office/powerpoint/2010/main" val="414696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83920"/>
          </a:xfrm>
        </p:spPr>
        <p:txBody>
          <a:bodyPr>
            <a:noAutofit/>
          </a:bodyPr>
          <a:lstStyle/>
          <a:p>
            <a:pPr algn="ctr"/>
            <a:r>
              <a:rPr lang="en-US" sz="2800" dirty="0">
                <a:latin typeface="Times New Roman" panose="02020603050405020304" pitchFamily="18" charset="0"/>
                <a:cs typeface="Times New Roman" panose="02020603050405020304" pitchFamily="18" charset="0"/>
              </a:rPr>
              <a:t>BMW Supply Chain.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93520"/>
            <a:ext cx="10993298" cy="4979469"/>
          </a:xfrm>
        </p:spPr>
        <p:txBody>
          <a:bodyPr/>
          <a:lstStyle/>
          <a:p>
            <a:pPr marL="0" indent="0">
              <a:buNone/>
            </a:pPr>
            <a:r>
              <a:rPr lang="en-US" sz="2000" i="1" dirty="0">
                <a:latin typeface="Times New Roman" panose="02020603050405020304" pitchFamily="18" charset="0"/>
                <a:cs typeface="Times New Roman" panose="02020603050405020304" pitchFamily="18" charset="0"/>
              </a:rPr>
              <a:t>BMW’s major supply chains.</a:t>
            </a:r>
            <a:endParaRPr lang="en-US" sz="2000" dirty="0">
              <a:latin typeface="Times New Roman" panose="02020603050405020304" pitchFamily="18" charset="0"/>
              <a:cs typeface="Times New Roman" panose="02020603050405020304" pitchFamily="18" charset="0"/>
            </a:endParaRPr>
          </a:p>
          <a:p>
            <a:pPr marL="0" indent="0">
              <a:buNone/>
            </a:pPr>
            <a:endParaRPr lang="en-US" dirty="0"/>
          </a:p>
        </p:txBody>
      </p:sp>
      <p:pic>
        <p:nvPicPr>
          <p:cNvPr id="21" name="Picture 20"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155" y="1859763"/>
            <a:ext cx="9823887" cy="4398449"/>
          </a:xfrm>
          <a:prstGeom prst="rect">
            <a:avLst/>
          </a:prstGeom>
        </p:spPr>
      </p:pic>
    </p:spTree>
    <p:extLst>
      <p:ext uri="{BB962C8B-B14F-4D97-AF65-F5344CB8AC3E}">
        <p14:creationId xmlns:p14="http://schemas.microsoft.com/office/powerpoint/2010/main" val="949164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14400"/>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Conclusion</a:t>
            </a:r>
            <a:r>
              <a:rPr lang="en-US" dirty="0"/>
              <a:t>.</a:t>
            </a:r>
            <a:br>
              <a:rPr lang="en-US" dirty="0"/>
            </a:br>
            <a:endParaRPr lang="en-US" dirty="0"/>
          </a:p>
        </p:txBody>
      </p:sp>
      <p:sp>
        <p:nvSpPr>
          <p:cNvPr id="3" name="Content Placeholder 2"/>
          <p:cNvSpPr>
            <a:spLocks noGrp="1"/>
          </p:cNvSpPr>
          <p:nvPr>
            <p:ph idx="1"/>
          </p:nvPr>
        </p:nvSpPr>
        <p:spPr>
          <a:xfrm>
            <a:off x="677334" y="1524000"/>
            <a:ext cx="8596668" cy="4076700"/>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is among the top performing companies based on the current trends in the automobile industry.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HRC </a:t>
            </a:r>
            <a:r>
              <a:rPr lang="en-US" sz="2000" dirty="0">
                <a:latin typeface="Times New Roman" panose="02020603050405020304" pitchFamily="18" charset="0"/>
                <a:cs typeface="Times New Roman" panose="02020603050405020304" pitchFamily="18" charset="0"/>
              </a:rPr>
              <a:t>technology </a:t>
            </a:r>
            <a:r>
              <a:rPr lang="en-US" sz="2000" dirty="0" smtClean="0">
                <a:latin typeface="Times New Roman" panose="02020603050405020304" pitchFamily="18" charset="0"/>
                <a:cs typeface="Times New Roman" panose="02020603050405020304" pitchFamily="18" charset="0"/>
              </a:rPr>
              <a:t>will enhance </a:t>
            </a:r>
            <a:r>
              <a:rPr lang="en-US" sz="2000" dirty="0">
                <a:latin typeface="Times New Roman" panose="02020603050405020304" pitchFamily="18" charset="0"/>
                <a:cs typeface="Times New Roman" panose="02020603050405020304" pitchFamily="18" charset="0"/>
              </a:rPr>
              <a:t>future </a:t>
            </a:r>
            <a:r>
              <a:rPr lang="en-US" sz="2000" dirty="0" smtClean="0">
                <a:latin typeface="Times New Roman" panose="02020603050405020304" pitchFamily="18" charset="0"/>
                <a:cs typeface="Times New Roman" panose="02020603050405020304" pitchFamily="18" charset="0"/>
              </a:rPr>
              <a:t>of BMW (Mariel &amp; </a:t>
            </a:r>
            <a:r>
              <a:rPr lang="en-US" sz="2000" dirty="0" err="1" smtClean="0">
                <a:latin typeface="Times New Roman" panose="02020603050405020304" pitchFamily="18" charset="0"/>
                <a:cs typeface="Times New Roman" panose="02020603050405020304" pitchFamily="18" charset="0"/>
              </a:rPr>
              <a:t>Minner</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2015).  .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 need to emphasize on the quality of the product in relation to customer expectations.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BMW </a:t>
            </a:r>
            <a:r>
              <a:rPr lang="en-US" sz="2000" dirty="0">
                <a:latin typeface="Times New Roman" panose="02020603050405020304" pitchFamily="18" charset="0"/>
                <a:cs typeface="Times New Roman" panose="02020603050405020304" pitchFamily="18" charset="0"/>
              </a:rPr>
              <a:t>should deploy its efforts in research and </a:t>
            </a:r>
            <a:r>
              <a:rPr lang="en-US" sz="2000" dirty="0" smtClean="0">
                <a:latin typeface="Times New Roman" panose="02020603050405020304" pitchFamily="18" charset="0"/>
                <a:cs typeface="Times New Roman" panose="02020603050405020304" pitchFamily="18" charset="0"/>
              </a:rPr>
              <a:t>development.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6389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6300"/>
          </a:xfrm>
        </p:spPr>
        <p:txBody>
          <a:bodyPr>
            <a:normAutofit fontScale="90000"/>
          </a:bodyPr>
          <a:lstStyle/>
          <a:p>
            <a:pPr algn="ctr"/>
            <a:r>
              <a:rPr lang="en-US" sz="3100" smtClean="0">
                <a:latin typeface="Times New Roman" panose="02020603050405020304" pitchFamily="18" charset="0"/>
                <a:cs typeface="Times New Roman" panose="02020603050405020304" pitchFamily="18" charset="0"/>
              </a:rPr>
              <a:t>Bibliography</a:t>
            </a:r>
            <a:r>
              <a:rPr lang="en-US" sz="2800" smtClean="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5900"/>
            <a:ext cx="8596668" cy="3880773"/>
          </a:xfrm>
        </p:spPr>
        <p:txBody>
          <a:bodyPr>
            <a:noAutofit/>
          </a:bodyPr>
          <a:lstStyle/>
          <a:p>
            <a:pPr marL="0" indent="0">
              <a:buNone/>
            </a:pPr>
            <a:r>
              <a:rPr lang="en-US" sz="2000" dirty="0" err="1" smtClean="0">
                <a:latin typeface="Times New Roman" panose="02020603050405020304" pitchFamily="18" charset="0"/>
                <a:cs typeface="Times New Roman" panose="02020603050405020304" pitchFamily="18" charset="0"/>
              </a:rPr>
              <a:t>Bollig</a:t>
            </a:r>
            <a:r>
              <a:rPr lang="en-US" sz="2000" dirty="0">
                <a:latin typeface="Times New Roman" panose="02020603050405020304" pitchFamily="18" charset="0"/>
                <a:cs typeface="Times New Roman" panose="02020603050405020304" pitchFamily="18" charset="0"/>
              </a:rPr>
              <a:t>, M., </a:t>
            </a:r>
            <a:r>
              <a:rPr lang="en-US" sz="2000" dirty="0" err="1">
                <a:latin typeface="Times New Roman" panose="02020603050405020304" pitchFamily="18" charset="0"/>
                <a:cs typeface="Times New Roman" panose="02020603050405020304" pitchFamily="18" charset="0"/>
              </a:rPr>
              <a:t>Ardey</a:t>
            </a:r>
            <a:r>
              <a:rPr lang="en-US" sz="2000" dirty="0">
                <a:latin typeface="Times New Roman" panose="02020603050405020304" pitchFamily="18" charset="0"/>
                <a:cs typeface="Times New Roman" panose="02020603050405020304" pitchFamily="18" charset="0"/>
              </a:rPr>
              <a:t>, N. and </a:t>
            </a:r>
            <a:r>
              <a:rPr lang="en-US" sz="2000" dirty="0" err="1">
                <a:latin typeface="Times New Roman" panose="02020603050405020304" pitchFamily="18" charset="0"/>
                <a:cs typeface="Times New Roman" panose="02020603050405020304" pitchFamily="18" charset="0"/>
              </a:rPr>
              <a:t>Sautter</a:t>
            </a:r>
            <a:r>
              <a:rPr lang="en-US" sz="2000" dirty="0">
                <a:latin typeface="Times New Roman" panose="02020603050405020304" pitchFamily="18" charset="0"/>
                <a:cs typeface="Times New Roman" panose="02020603050405020304" pitchFamily="18" charset="0"/>
              </a:rPr>
              <a:t>, M., 2015. The BMW Power E Drive Concept’s Drivetrain. </a:t>
            </a:r>
            <a:r>
              <a:rPr lang="en-US" sz="2000" i="1" dirty="0">
                <a:latin typeface="Times New Roman" panose="02020603050405020304" pitchFamily="18" charset="0"/>
                <a:cs typeface="Times New Roman" panose="02020603050405020304" pitchFamily="18" charset="0"/>
              </a:rPr>
              <a:t>MTZ worldwide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76</a:t>
            </a:r>
            <a:r>
              <a:rPr lang="en-US" sz="2000" dirty="0">
                <a:latin typeface="Times New Roman" panose="02020603050405020304" pitchFamily="18" charset="0"/>
                <a:cs typeface="Times New Roman" panose="02020603050405020304" pitchFamily="18" charset="0"/>
              </a:rPr>
              <a:t>(10), pp.4-9.</a:t>
            </a:r>
          </a:p>
          <a:p>
            <a:pPr marL="0" indent="0">
              <a:buNone/>
            </a:pPr>
            <a:r>
              <a:rPr lang="en-US" sz="2000" dirty="0" err="1">
                <a:latin typeface="Times New Roman" panose="02020603050405020304" pitchFamily="18" charset="0"/>
                <a:cs typeface="Times New Roman" panose="02020603050405020304" pitchFamily="18" charset="0"/>
              </a:rPr>
              <a:t>Kallich</a:t>
            </a:r>
            <a:r>
              <a:rPr lang="en-US" sz="2000" dirty="0">
                <a:latin typeface="Times New Roman" panose="02020603050405020304" pitchFamily="18" charset="0"/>
                <a:cs typeface="Times New Roman" panose="02020603050405020304" pitchFamily="18" charset="0"/>
              </a:rPr>
              <a:t>, S., Graf, H., Schaller, K.V. and Ritter, S., 2019. The New BMW </a:t>
            </a:r>
            <a:r>
              <a:rPr lang="en-US" sz="2000" dirty="0" err="1">
                <a:latin typeface="Times New Roman" panose="02020603050405020304" pitchFamily="18" charset="0"/>
                <a:cs typeface="Times New Roman" panose="02020603050405020304" pitchFamily="18" charset="0"/>
              </a:rPr>
              <a:t>Motorrad</a:t>
            </a:r>
            <a:r>
              <a:rPr lang="en-US" sz="2000" dirty="0">
                <a:latin typeface="Times New Roman" panose="02020603050405020304" pitchFamily="18" charset="0"/>
                <a:cs typeface="Times New Roman" panose="02020603050405020304" pitchFamily="18" charset="0"/>
              </a:rPr>
              <a:t> Boxer Engine with </a:t>
            </a:r>
            <a:r>
              <a:rPr lang="en-US" sz="2000" dirty="0" err="1">
                <a:latin typeface="Times New Roman" panose="02020603050405020304" pitchFamily="18" charset="0"/>
                <a:cs typeface="Times New Roman" panose="02020603050405020304" pitchFamily="18" charset="0"/>
              </a:rPr>
              <a:t>ShiftCam</a:t>
            </a:r>
            <a:r>
              <a:rPr lang="en-US" sz="2000" dirty="0">
                <a:latin typeface="Times New Roman" panose="02020603050405020304" pitchFamily="18" charset="0"/>
                <a:cs typeface="Times New Roman" panose="02020603050405020304" pitchFamily="18" charset="0"/>
              </a:rPr>
              <a:t> Technology. </a:t>
            </a:r>
            <a:r>
              <a:rPr lang="en-US" sz="2000" i="1" dirty="0">
                <a:latin typeface="Times New Roman" panose="02020603050405020304" pitchFamily="18" charset="0"/>
                <a:cs typeface="Times New Roman" panose="02020603050405020304" pitchFamily="18" charset="0"/>
              </a:rPr>
              <a:t>MTZ worldwide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80</a:t>
            </a:r>
            <a:r>
              <a:rPr lang="en-US" sz="2000" dirty="0">
                <a:latin typeface="Times New Roman" panose="02020603050405020304" pitchFamily="18" charset="0"/>
                <a:cs typeface="Times New Roman" panose="02020603050405020304" pitchFamily="18" charset="0"/>
              </a:rPr>
              <a:t>(4), pp.32-39.</a:t>
            </a:r>
          </a:p>
          <a:p>
            <a:pPr marL="0" indent="0">
              <a:buNone/>
            </a:pPr>
            <a:r>
              <a:rPr lang="en-US" sz="2000" dirty="0">
                <a:latin typeface="Times New Roman" panose="02020603050405020304" pitchFamily="18" charset="0"/>
                <a:cs typeface="Times New Roman" panose="02020603050405020304" pitchFamily="18" charset="0"/>
              </a:rPr>
              <a:t>Mariel, K. and </a:t>
            </a:r>
            <a:r>
              <a:rPr lang="en-US" sz="2000" dirty="0" err="1">
                <a:latin typeface="Times New Roman" panose="02020603050405020304" pitchFamily="18" charset="0"/>
                <a:cs typeface="Times New Roman" panose="02020603050405020304" pitchFamily="18" charset="0"/>
              </a:rPr>
              <a:t>Minner</a:t>
            </a:r>
            <a:r>
              <a:rPr lang="en-US" sz="2000" dirty="0">
                <a:latin typeface="Times New Roman" panose="02020603050405020304" pitchFamily="18" charset="0"/>
                <a:cs typeface="Times New Roman" panose="02020603050405020304" pitchFamily="18" charset="0"/>
              </a:rPr>
              <a:t>, S., 2015. Strategic capacity planning in automotive production networks under duties and duty drawbacks. </a:t>
            </a:r>
            <a:r>
              <a:rPr lang="en-US" sz="2000" i="1" dirty="0">
                <a:latin typeface="Times New Roman" panose="02020603050405020304" pitchFamily="18" charset="0"/>
                <a:cs typeface="Times New Roman" panose="02020603050405020304" pitchFamily="18" charset="0"/>
              </a:rPr>
              <a:t>International Journal of Production Economics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170</a:t>
            </a:r>
            <a:r>
              <a:rPr lang="en-US" sz="2000" dirty="0">
                <a:latin typeface="Times New Roman" panose="02020603050405020304" pitchFamily="18" charset="0"/>
                <a:cs typeface="Times New Roman" panose="02020603050405020304" pitchFamily="18" charset="0"/>
              </a:rPr>
              <a:t>, pp.687-700.</a:t>
            </a:r>
          </a:p>
          <a:p>
            <a:pPr marL="0" indent="0">
              <a:buNone/>
            </a:pPr>
            <a:r>
              <a:rPr lang="en-US" sz="2000" dirty="0">
                <a:latin typeface="Times New Roman" panose="02020603050405020304" pitchFamily="18" charset="0"/>
                <a:cs typeface="Times New Roman" panose="02020603050405020304" pitchFamily="18" charset="0"/>
              </a:rPr>
              <a:t>Tate, W., Bals, L. and </a:t>
            </a:r>
            <a:r>
              <a:rPr lang="en-US" sz="2000" dirty="0" err="1">
                <a:latin typeface="Times New Roman" panose="02020603050405020304" pitchFamily="18" charset="0"/>
                <a:cs typeface="Times New Roman" panose="02020603050405020304" pitchFamily="18" charset="0"/>
              </a:rPr>
              <a:t>Ellram</a:t>
            </a:r>
            <a:r>
              <a:rPr lang="en-US" sz="2000" dirty="0">
                <a:latin typeface="Times New Roman" panose="02020603050405020304" pitchFamily="18" charset="0"/>
                <a:cs typeface="Times New Roman" panose="02020603050405020304" pitchFamily="18" charset="0"/>
              </a:rPr>
              <a:t>, L. eds., 2018. </a:t>
            </a:r>
            <a:r>
              <a:rPr lang="en-US" sz="2000" i="1" dirty="0">
                <a:latin typeface="Times New Roman" panose="02020603050405020304" pitchFamily="18" charset="0"/>
                <a:cs typeface="Times New Roman" panose="02020603050405020304" pitchFamily="18" charset="0"/>
              </a:rPr>
              <a:t>Supply Chain Finance: Risk Management, Resilience and Supplier Management</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Kogan</a:t>
            </a:r>
            <a:r>
              <a:rPr lang="en-US" sz="2000" dirty="0">
                <a:latin typeface="Times New Roman" panose="02020603050405020304" pitchFamily="18" charset="0"/>
                <a:cs typeface="Times New Roman" panose="02020603050405020304" pitchFamily="18" charset="0"/>
              </a:rPr>
              <a:t> Page Publishers.</a:t>
            </a:r>
          </a:p>
          <a:p>
            <a:pPr marL="0" indent="0">
              <a:buNone/>
            </a:pPr>
            <a:r>
              <a:rPr lang="en-US" sz="2000" dirty="0">
                <a:latin typeface="Times New Roman" panose="02020603050405020304" pitchFamily="18" charset="0"/>
                <a:cs typeface="Times New Roman" panose="02020603050405020304" pitchFamily="18" charset="0"/>
              </a:rPr>
              <a:t>Wheaton, B. and </a:t>
            </a:r>
            <a:r>
              <a:rPr lang="en-US" sz="2000" dirty="0" err="1">
                <a:latin typeface="Times New Roman" panose="02020603050405020304" pitchFamily="18" charset="0"/>
                <a:cs typeface="Times New Roman" panose="02020603050405020304" pitchFamily="18" charset="0"/>
              </a:rPr>
              <a:t>Schrott</a:t>
            </a:r>
            <a:r>
              <a:rPr lang="en-US" sz="2000" dirty="0">
                <a:latin typeface="Times New Roman" panose="02020603050405020304" pitchFamily="18" charset="0"/>
                <a:cs typeface="Times New Roman" panose="02020603050405020304" pitchFamily="18" charset="0"/>
              </a:rPr>
              <a:t>, B., 2018. </a:t>
            </a:r>
            <a:r>
              <a:rPr lang="en-US" sz="2000" i="1" dirty="0">
                <a:latin typeface="Times New Roman" panose="02020603050405020304" pitchFamily="18" charset="0"/>
                <a:cs typeface="Times New Roman" panose="02020603050405020304" pitchFamily="18" charset="0"/>
              </a:rPr>
              <a:t>Total Quality Management. Theory and Practice: </a:t>
            </a:r>
            <a:r>
              <a:rPr lang="en-US" sz="2000" i="1" dirty="0" err="1">
                <a:latin typeface="Times New Roman" panose="02020603050405020304" pitchFamily="18" charset="0"/>
                <a:cs typeface="Times New Roman" panose="02020603050405020304" pitchFamily="18" charset="0"/>
              </a:rPr>
              <a:t>Englischsprachiger</a:t>
            </a:r>
            <a:r>
              <a:rPr lang="en-US" sz="2000" i="1" dirty="0">
                <a:latin typeface="Times New Roman" panose="02020603050405020304" pitchFamily="18" charset="0"/>
                <a:cs typeface="Times New Roman" panose="02020603050405020304" pitchFamily="18" charset="0"/>
              </a:rPr>
              <a:t> Text </a:t>
            </a:r>
            <a:r>
              <a:rPr lang="en-US" sz="2000" i="1" dirty="0" err="1">
                <a:latin typeface="Times New Roman" panose="02020603050405020304" pitchFamily="18" charset="0"/>
                <a:cs typeface="Times New Roman" panose="02020603050405020304" pitchFamily="18" charset="0"/>
              </a:rPr>
              <a:t>mit</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zweisprachigem</a:t>
            </a:r>
            <a:r>
              <a:rPr lang="en-US" sz="2000" i="1" dirty="0">
                <a:latin typeface="Times New Roman" panose="02020603050405020304" pitchFamily="18" charset="0"/>
                <a:cs typeface="Times New Roman" panose="02020603050405020304" pitchFamily="18" charset="0"/>
              </a:rPr>
              <a:t> Index</a:t>
            </a:r>
            <a:r>
              <a:rPr lang="en-US" sz="2000" dirty="0">
                <a:latin typeface="Times New Roman" panose="02020603050405020304" pitchFamily="18" charset="0"/>
                <a:cs typeface="Times New Roman" panose="02020603050405020304" pitchFamily="18" charset="0"/>
              </a:rPr>
              <a:t>. Walter de </a:t>
            </a:r>
            <a:r>
              <a:rPr lang="en-US" sz="2000" dirty="0" err="1">
                <a:latin typeface="Times New Roman" panose="02020603050405020304" pitchFamily="18" charset="0"/>
                <a:cs typeface="Times New Roman" panose="02020603050405020304" pitchFamily="18" charset="0"/>
              </a:rPr>
              <a:t>Gruyter</a:t>
            </a:r>
            <a:r>
              <a:rPr lang="en-US" sz="2000" dirty="0">
                <a:latin typeface="Times New Roman" panose="02020603050405020304" pitchFamily="18" charset="0"/>
                <a:cs typeface="Times New Roman" panose="02020603050405020304" pitchFamily="18" charset="0"/>
              </a:rPr>
              <a:t> GmbH &amp; Co KG.</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669497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571</TotalTime>
  <Words>1767</Words>
  <Application>Microsoft Office PowerPoint</Application>
  <PresentationFormat>Widescreen</PresentationFormat>
  <Paragraphs>107</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Operations Report    BMW Company</vt:lpstr>
      <vt:lpstr>Introduction.</vt:lpstr>
      <vt:lpstr>Background of the BMW Company</vt:lpstr>
      <vt:lpstr>Operations Strategies of BMW. </vt:lpstr>
      <vt:lpstr>BMW’s Operations Process. </vt:lpstr>
      <vt:lpstr>Continuation on BMW Operations Process …</vt:lpstr>
      <vt:lpstr>Quality at BMW. </vt:lpstr>
      <vt:lpstr>Continuation on Quality at BMW </vt:lpstr>
      <vt:lpstr>BMW’s Capacity Planning. </vt:lpstr>
      <vt:lpstr>BMW Supply Chain. </vt:lpstr>
      <vt:lpstr>Conclusion. </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Operations Report    BMW Company</dc:title>
  <dc:creator>user</dc:creator>
  <cp:lastModifiedBy>ADMIN</cp:lastModifiedBy>
  <cp:revision>18</cp:revision>
  <dcterms:created xsi:type="dcterms:W3CDTF">2019-05-08T04:33:21Z</dcterms:created>
  <dcterms:modified xsi:type="dcterms:W3CDTF">2019-05-08T14:26:35Z</dcterms:modified>
</cp:coreProperties>
</file>